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0" r:id="rId2"/>
    <p:sldId id="638" r:id="rId3"/>
    <p:sldId id="601" r:id="rId4"/>
    <p:sldId id="603" r:id="rId5"/>
    <p:sldId id="634" r:id="rId6"/>
    <p:sldId id="606" r:id="rId7"/>
    <p:sldId id="607" r:id="rId8"/>
    <p:sldId id="608" r:id="rId9"/>
    <p:sldId id="609" r:id="rId10"/>
    <p:sldId id="610" r:id="rId11"/>
    <p:sldId id="630" r:id="rId12"/>
    <p:sldId id="613" r:id="rId13"/>
    <p:sldId id="640" r:id="rId14"/>
    <p:sldId id="637" r:id="rId15"/>
    <p:sldId id="641" r:id="rId16"/>
    <p:sldId id="614" r:id="rId17"/>
    <p:sldId id="617" r:id="rId18"/>
    <p:sldId id="622" r:id="rId19"/>
    <p:sldId id="618" r:id="rId20"/>
    <p:sldId id="619" r:id="rId21"/>
    <p:sldId id="602" r:id="rId22"/>
    <p:sldId id="63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1CECE"/>
    <a:srgbClr val="A6A6A7"/>
    <a:srgbClr val="005295"/>
    <a:srgbClr val="F3F4F1"/>
    <a:srgbClr val="F5F3F2"/>
    <a:srgbClr val="3467AE"/>
    <a:srgbClr val="0B6120"/>
    <a:srgbClr val="FA5C50"/>
    <a:srgbClr val="4876B6"/>
    <a:srgbClr val="3274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1" autoAdjust="0"/>
    <p:restoredTop sz="77120" autoAdjust="0"/>
  </p:normalViewPr>
  <p:slideViewPr>
    <p:cSldViewPr snapToGrid="0">
      <p:cViewPr varScale="1">
        <p:scale>
          <a:sx n="86" d="100"/>
          <a:sy n="86" d="100"/>
        </p:scale>
        <p:origin x="1962" y="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602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F0583B4D-4B80-4218-8491-9265B37B46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A36A5E-807F-4683-9D4E-A97805E207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ADD27-57FE-4BFE-8DE4-B36476AF42D7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4DE4AB-BA35-4E90-BF73-C6D31ED7DC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D554E0A-62FE-4CF1-B914-7E859BE670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928154-6F86-4414-8D5C-B79DC7295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754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ABF05-08C2-49AB-A33C-2266805C39E0}" type="datetimeFigureOut">
              <a:rPr lang="en-US" smtClean="0"/>
              <a:t>10/10/2019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45AA1-006A-4177-9FFD-471A1BDE2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884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8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31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5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08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28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28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2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869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6711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404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78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030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89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7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5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48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52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1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863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1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45AA1-006A-4177-9FFD-471A1BDE2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5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2F5825-EDD3-4726-8752-74C8523D9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27758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0A805BC-E84A-4455-8E08-EC5B30E4E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8C2811-573D-42BD-AF29-91D13B871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CB5492-A45E-4710-B3B4-A41FD07D5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xmlns="" id="{94CB4FEB-F806-4AC5-9994-F6308D7E6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0" y="0"/>
            <a:ext cx="12192000" cy="3155894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endParaRPr lang="en-US" sz="3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093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E52CEB-5022-4ADB-AE5C-C27FD4A7A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B9E51B9-D2B3-4A45-A205-BA11D7B3A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9FE5C03-4080-471C-98F0-91AD96EA1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82B631-5828-433E-821E-32436415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xmlns="" id="{5F0E48DB-F510-44E5-80E8-D29C8D3795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90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7116481-6359-4166-B35D-F76A205E5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61D6EA4-E163-49BF-8A97-A89FDF278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30E5EA-DED2-4ABD-891E-C3B5F21F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0BF116-393A-4388-926D-9178B853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xmlns="" id="{1C2A4C44-03AF-4FF5-96EC-B5851B7C6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6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4CA351-B551-49BC-B593-01F60036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9627"/>
            <a:ext cx="10515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xmlns="" id="{D0CD154A-500E-4926-83F4-075FE805D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-6025" y="0"/>
            <a:ext cx="12192000" cy="1208314"/>
          </a:xfrm>
          <a:prstGeom prst="rect">
            <a:avLst/>
          </a:prstGeom>
          <a:solidFill>
            <a:srgbClr val="00B0F0"/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MT" panose="020B0502020104020203" pitchFamily="34" charset="0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xmlns="" id="{8AD723D1-78A0-4C6C-A994-99155C3E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57" y="126546"/>
            <a:ext cx="10515600" cy="95522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4993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C880D-B93E-40CC-9474-DDF690E29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F60DFA3-FEC9-4001-A3F0-974DE8FB3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04CDCDD-67F4-4A22-AA68-EE47EDA7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CB4E233-F989-4FD5-8FD7-2F815C0DA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xmlns="" id="{454BDFDA-6806-4ED5-813E-8DF5B0C74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701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41BDC5-6B1B-45D0-A369-ECEBDA3D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AD1EA2-BA5A-4A69-9AC4-F25A0D0A3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5801DA1-7219-4C23-AD6D-9259A88E4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F272F6B-D433-4566-9F84-06E562F2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2A584E-C10E-47DF-986A-72FFD7B4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xmlns="" id="{54B3BD3B-60FF-4803-9255-8338099FE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690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DA75CE-66A6-4B98-9A9B-E306654F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4EB9D56-2745-4282-8415-39F0AAD7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38D914-C3EA-45F7-8D29-6326A20497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55599DE2-5AE8-46A1-A3EA-1418C7B67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3018E82-9443-4B0A-A797-D1B465FB9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893D515-DB93-4C30-84BE-270028743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00C395B-4998-48FA-A4A5-58181867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xmlns="" id="{92FF40A8-4D8D-4B87-9CF9-74C5A1A2B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BF1C49-D955-4437-B3DF-CAF9A2A7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8A2155A-DD09-4320-8F53-26FFC319A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5465B0C-1193-4C3D-A6DA-61E8CC26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73421E81-4F03-4543-8577-41C0F89CF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5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AF81496E-BFC1-4678-A97D-68E2734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8E95F47-0B4E-41F8-AA79-51A102391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xmlns="" id="{BEF6D50F-EB2F-4536-BBD9-F76DDA99A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21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758D54-3357-4BDE-8556-E930096F7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E9CFE2-59DB-445E-9D4D-57886D4D3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6D792B2-695F-4DC0-9D10-EC9CB7A80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11CABA8-7905-4BF5-8DDD-29096F46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5CD2EA-E210-4CB4-8914-50340967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xmlns="" id="{9EE0191E-EC67-4D2E-A129-7A025BCE7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6A07EC-A749-4339-89C6-889F47508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8184075-A0E0-44C0-886E-DCC64C784B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E4ADC60-02EF-487D-8FDA-1C7701F7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CEE4D-D1F2-48FB-B472-5EDEB974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D41EB1B-142E-4696-97DE-6489670E1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xmlns="" id="{B2CB92DE-B27B-41A6-BB16-5D57741740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0874" y="6478403"/>
            <a:ext cx="405101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solidFill>
                  <a:schemeClr val="tx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8D482D4C-7324-4DE2-94D4-658F89AED4D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575AB0F-7788-4792-85F4-C846552F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4176B77-3247-412D-A718-CA857631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7E1885-AE3D-40EE-B9AD-106FAAB1FE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CEF0F9-91FA-428F-A3C7-92A4267CA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0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f"/><Relationship Id="rId7" Type="http://schemas.openxmlformats.org/officeDocument/2006/relationships/image" Target="../media/image32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iff"/><Relationship Id="rId5" Type="http://schemas.openxmlformats.org/officeDocument/2006/relationships/image" Target="../media/image30.tiff"/><Relationship Id="rId4" Type="http://schemas.openxmlformats.org/officeDocument/2006/relationships/image" Target="../media/image29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278" y="1013696"/>
            <a:ext cx="107683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HALO: Accelerating Flow Classification </a:t>
            </a:r>
            <a:b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for Scalable Packet Processing in NFV</a:t>
            </a:r>
            <a:endParaRPr lang="en-US"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0BD6DE82-1553-48B5-AD47-D61514288F1C}"/>
              </a:ext>
            </a:extLst>
          </p:cNvPr>
          <p:cNvSpPr txBox="1"/>
          <p:nvPr/>
        </p:nvSpPr>
        <p:spPr>
          <a:xfrm>
            <a:off x="892640" y="3469235"/>
            <a:ext cx="105099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Yifan Yuan</a:t>
            </a:r>
            <a:r>
              <a:rPr lang="en-US" sz="2800" baseline="300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3200" baseline="300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†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Yipeng Wang</a:t>
            </a:r>
            <a:r>
              <a:rPr lang="en-US" sz="3600" baseline="300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Ren Wang     Jian Huang</a:t>
            </a:r>
            <a:r>
              <a:rPr lang="en-US" sz="3200" baseline="300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†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000" baseline="30000" dirty="0"/>
          </a:p>
        </p:txBody>
      </p:sp>
      <p:pic>
        <p:nvPicPr>
          <p:cNvPr id="8" name="Picture 6" descr="Image result for uiuc ece logo">
            <a:extLst>
              <a:ext uri="{FF2B5EF4-FFF2-40B4-BE49-F238E27FC236}">
                <a16:creationId xmlns:a16="http://schemas.microsoft.com/office/drawing/2014/main" xmlns="" id="{0E44EE34-57C4-479B-8A60-D48C40819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53" y="4113096"/>
            <a:ext cx="2691813" cy="269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mage result for intel logo">
            <a:extLst>
              <a:ext uri="{FF2B5EF4-FFF2-40B4-BE49-F238E27FC236}">
                <a16:creationId xmlns:a16="http://schemas.microsoft.com/office/drawing/2014/main" xmlns="" id="{58E3A99B-B4AC-4487-A649-4299F159C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544" y="4587466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830624" y="4510595"/>
            <a:ext cx="48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aseline="30000" dirty="0">
                <a:solidFill>
                  <a:prstClr val="black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†</a:t>
            </a:r>
            <a:r>
              <a:rPr lang="en-US" sz="3600" b="1" dirty="0">
                <a:solidFill>
                  <a:prstClr val="black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1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0"/>
    </mc:Choice>
    <mc:Fallback xmlns="">
      <p:transition spd="slow" advTm="82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30" dirty="0">
                <a:latin typeface="Trebuchet MS" panose="020B0703020202090204" pitchFamily="34" charset="0"/>
              </a:rPr>
              <a:t>Design Overview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C907C385-CA17-4C41-BC50-D02E6CB597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64CEAE-3121-4242-8DB6-FA5C47B79548}"/>
              </a:ext>
            </a:extLst>
          </p:cNvPr>
          <p:cNvGrpSpPr/>
          <p:nvPr/>
        </p:nvGrpSpPr>
        <p:grpSpPr>
          <a:xfrm>
            <a:off x="901486" y="1839310"/>
            <a:ext cx="3170270" cy="3447391"/>
            <a:chOff x="901486" y="1839310"/>
            <a:chExt cx="3170270" cy="3447391"/>
          </a:xfrm>
        </p:grpSpPr>
        <p:pic>
          <p:nvPicPr>
            <p:cNvPr id="1025" name="Picture 1" descr="page5image468846240">
              <a:extLst>
                <a:ext uri="{FF2B5EF4-FFF2-40B4-BE49-F238E27FC236}">
                  <a16:creationId xmlns:a16="http://schemas.microsoft.com/office/drawing/2014/main" xmlns="" id="{94C33A25-EFF6-D449-A770-DB6DAFDF0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1486" y="1839310"/>
              <a:ext cx="3170270" cy="3447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xmlns="" id="{34801A73-3903-7D4C-9884-367D26DBF718}"/>
                </a:ext>
              </a:extLst>
            </p:cNvPr>
            <p:cNvSpPr txBox="1"/>
            <p:nvPr/>
          </p:nvSpPr>
          <p:spPr>
            <a:xfrm>
              <a:off x="1101206" y="1994502"/>
              <a:ext cx="2947089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/>
                <a:t>Virtual Switch</a:t>
              </a:r>
            </a:p>
            <a:p>
              <a:pPr algn="ctr"/>
              <a:r>
                <a:rPr lang="en-US" altLang="zh-CN" sz="3200" dirty="0"/>
                <a:t>Overhead: </a:t>
              </a:r>
            </a:p>
            <a:p>
              <a:pPr algn="ctr"/>
              <a:r>
                <a:rPr lang="en-US" altLang="zh-CN" sz="3200" dirty="0"/>
                <a:t>Hash-Table</a:t>
              </a:r>
            </a:p>
            <a:p>
              <a:pPr algn="ctr"/>
              <a:endParaRPr lang="en-US" altLang="zh-CN" sz="3200" dirty="0"/>
            </a:p>
            <a:p>
              <a:pPr marL="514350" indent="-514350">
                <a:buAutoNum type="arabicPeriod"/>
              </a:pPr>
              <a:r>
                <a:rPr lang="en-US" altLang="zh-CN" sz="2400" dirty="0" smtClean="0"/>
                <a:t>Memory access</a:t>
              </a:r>
              <a:endParaRPr lang="en-US" altLang="zh-CN" sz="2400" dirty="0"/>
            </a:p>
            <a:p>
              <a:pPr marL="514350" indent="-514350">
                <a:buAutoNum type="arabicPeriod"/>
              </a:pPr>
              <a:r>
                <a:rPr lang="en-US" altLang="zh-CN" sz="2400" dirty="0"/>
                <a:t>Many instructions</a:t>
              </a:r>
            </a:p>
            <a:p>
              <a:pPr marL="457200" indent="-457200">
                <a:buAutoNum type="arabicPeriod"/>
              </a:pPr>
              <a:r>
                <a:rPr lang="en-US" altLang="zh-CN" sz="2400" dirty="0"/>
                <a:t> Concurrency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4687C2D-F50E-7C40-876A-A90BA308014D}"/>
              </a:ext>
            </a:extLst>
          </p:cNvPr>
          <p:cNvGrpSpPr/>
          <p:nvPr/>
        </p:nvGrpSpPr>
        <p:grpSpPr>
          <a:xfrm>
            <a:off x="4554833" y="1839310"/>
            <a:ext cx="2898440" cy="3447380"/>
            <a:chOff x="4554833" y="1839310"/>
            <a:chExt cx="2898440" cy="1901809"/>
          </a:xfrm>
        </p:grpSpPr>
        <p:pic>
          <p:nvPicPr>
            <p:cNvPr id="1027" name="Picture 3" descr="page5image468846416">
              <a:extLst>
                <a:ext uri="{FF2B5EF4-FFF2-40B4-BE49-F238E27FC236}">
                  <a16:creationId xmlns:a16="http://schemas.microsoft.com/office/drawing/2014/main" xmlns="" id="{D1097B96-A98D-764E-8E80-C58232440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4833" y="1839310"/>
              <a:ext cx="2898440" cy="19018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39DF0B6-48D5-CB4F-8147-239E758100E7}"/>
                </a:ext>
              </a:extLst>
            </p:cNvPr>
            <p:cNvSpPr txBox="1"/>
            <p:nvPr/>
          </p:nvSpPr>
          <p:spPr>
            <a:xfrm>
              <a:off x="4785877" y="2196589"/>
              <a:ext cx="2424601" cy="12055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/>
                <a:t>Observation</a:t>
              </a:r>
            </a:p>
            <a:p>
              <a:pPr algn="ctr"/>
              <a:endParaRPr lang="en-US" sz="3200" dirty="0"/>
            </a:p>
            <a:p>
              <a:pPr algn="ctr"/>
              <a:r>
                <a:rPr lang="en-US" altLang="zh-CN" sz="2400" dirty="0" smtClean="0"/>
                <a:t>Large portion of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useful data</a:t>
              </a:r>
              <a:r>
                <a:rPr lang="zh-CN" altLang="en-US" sz="2400" dirty="0" smtClean="0"/>
                <a:t> </a:t>
              </a:r>
              <a:r>
                <a:rPr lang="en-US" altLang="zh-CN" sz="2400" dirty="0" smtClean="0"/>
                <a:t>can reside in</a:t>
              </a:r>
              <a:r>
                <a:rPr lang="zh-CN" altLang="en-US" sz="2400" dirty="0" smtClean="0"/>
                <a:t> </a:t>
              </a:r>
              <a:r>
                <a:rPr lang="en-US" altLang="zh-CN" sz="2400" dirty="0"/>
                <a:t>LLC</a:t>
              </a:r>
              <a:endParaRPr lang="en-US" sz="240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953148D-C2BF-594D-A682-66658656E5A0}"/>
              </a:ext>
            </a:extLst>
          </p:cNvPr>
          <p:cNvSpPr txBox="1"/>
          <p:nvPr/>
        </p:nvSpPr>
        <p:spPr>
          <a:xfrm>
            <a:off x="4128426" y="3479509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en-US" sz="2800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xmlns="" id="{04025133-86F0-C249-B3F3-6B33BB16D6F6}"/>
              </a:ext>
            </a:extLst>
          </p:cNvPr>
          <p:cNvSpPr/>
          <p:nvPr/>
        </p:nvSpPr>
        <p:spPr>
          <a:xfrm>
            <a:off x="7699374" y="3177965"/>
            <a:ext cx="893380" cy="77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age5image468849584">
            <a:extLst>
              <a:ext uri="{FF2B5EF4-FFF2-40B4-BE49-F238E27FC236}">
                <a16:creationId xmlns:a16="http://schemas.microsoft.com/office/drawing/2014/main" xmlns="" id="{8450EB7B-9B51-3447-ACBF-1F4830134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980" y="1839310"/>
            <a:ext cx="2876484" cy="3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150DEC15-29F3-CE47-93F1-C54704AF2731}"/>
              </a:ext>
            </a:extLst>
          </p:cNvPr>
          <p:cNvSpPr txBox="1"/>
          <p:nvPr/>
        </p:nvSpPr>
        <p:spPr>
          <a:xfrm>
            <a:off x="8971229" y="2285731"/>
            <a:ext cx="228998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b="1" dirty="0"/>
              <a:t>HALO:</a:t>
            </a:r>
          </a:p>
          <a:p>
            <a:pPr algn="ctr"/>
            <a:r>
              <a:rPr lang="en-US" altLang="zh-CN" sz="3200" b="1" dirty="0"/>
              <a:t>Distributed</a:t>
            </a:r>
          </a:p>
          <a:p>
            <a:pPr algn="ctr"/>
            <a:r>
              <a:rPr lang="en-US" altLang="zh-CN" sz="3200" b="1" dirty="0"/>
              <a:t>Near-Cache</a:t>
            </a:r>
          </a:p>
          <a:p>
            <a:pPr algn="ctr"/>
            <a:r>
              <a:rPr lang="en-US" altLang="zh-CN" sz="3200" b="1" dirty="0"/>
              <a:t>Accelerators</a:t>
            </a:r>
          </a:p>
        </p:txBody>
      </p:sp>
    </p:spTree>
    <p:extLst>
      <p:ext uri="{BB962C8B-B14F-4D97-AF65-F5344CB8AC3E}">
        <p14:creationId xmlns:p14="http://schemas.microsoft.com/office/powerpoint/2010/main" val="50380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" grpId="0" animBg="1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HALO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: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b="1" u="sng" spc="30" dirty="0">
                <a:latin typeface="Trebuchet MS" panose="020B0703020202090204" pitchFamily="34" charset="0"/>
              </a:rPr>
              <a:t>H</a:t>
            </a:r>
            <a:r>
              <a:rPr lang="en-US" altLang="zh-CN" spc="30" dirty="0">
                <a:latin typeface="Trebuchet MS" panose="020B0703020202090204" pitchFamily="34" charset="0"/>
              </a:rPr>
              <a:t>ardware-</a:t>
            </a:r>
            <a:r>
              <a:rPr lang="en-US" altLang="zh-CN" b="1" u="sng" spc="30" dirty="0">
                <a:latin typeface="Trebuchet MS" panose="020B0703020202090204" pitchFamily="34" charset="0"/>
              </a:rPr>
              <a:t>A</a:t>
            </a:r>
            <a:r>
              <a:rPr lang="en-US" altLang="zh-CN" spc="30" dirty="0">
                <a:latin typeface="Trebuchet MS" panose="020B0703020202090204" pitchFamily="34" charset="0"/>
              </a:rPr>
              <a:t>ssisted </a:t>
            </a:r>
            <a:r>
              <a:rPr lang="en-US" altLang="zh-CN" b="1" u="sng" spc="30" dirty="0" err="1">
                <a:latin typeface="Trebuchet MS" panose="020B0703020202090204" pitchFamily="34" charset="0"/>
              </a:rPr>
              <a:t>LO</a:t>
            </a:r>
            <a:r>
              <a:rPr lang="en-US" altLang="zh-CN" spc="30" dirty="0" err="1">
                <a:latin typeface="Trebuchet MS" panose="020B0703020202090204" pitchFamily="34" charset="0"/>
              </a:rPr>
              <a:t>okup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6BDC5D-37D2-1B4F-B164-1B566AE98AA1}"/>
              </a:ext>
            </a:extLst>
          </p:cNvPr>
          <p:cNvSpPr/>
          <p:nvPr/>
        </p:nvSpPr>
        <p:spPr>
          <a:xfrm>
            <a:off x="3693409" y="3483404"/>
            <a:ext cx="6041045" cy="740060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Light-weight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Locking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Mechanism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A6AF83-646D-184C-94FD-5273052AA187}"/>
              </a:ext>
            </a:extLst>
          </p:cNvPr>
          <p:cNvSpPr/>
          <p:nvPr/>
        </p:nvSpPr>
        <p:spPr>
          <a:xfrm>
            <a:off x="3704379" y="4789834"/>
            <a:ext cx="6052011" cy="7400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X86-64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nstruction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xtension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3A1359-5685-F444-A449-AFA844571A6C}"/>
              </a:ext>
            </a:extLst>
          </p:cNvPr>
          <p:cNvSpPr/>
          <p:nvPr/>
        </p:nvSpPr>
        <p:spPr>
          <a:xfrm>
            <a:off x="3704378" y="2280684"/>
            <a:ext cx="6041045" cy="740060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Distributed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Near-Data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Accelerator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7A22D-F4D8-1E47-AD80-1AFEC8F72006}"/>
              </a:ext>
            </a:extLst>
          </p:cNvPr>
          <p:cNvSpPr/>
          <p:nvPr/>
        </p:nvSpPr>
        <p:spPr>
          <a:xfrm>
            <a:off x="3704378" y="4788496"/>
            <a:ext cx="6041045" cy="746454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X86-64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nstruction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xtension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9F4346-AEEB-0347-993E-67217AA2F758}"/>
              </a:ext>
            </a:extLst>
          </p:cNvPr>
          <p:cNvSpPr/>
          <p:nvPr/>
        </p:nvSpPr>
        <p:spPr>
          <a:xfrm>
            <a:off x="3682441" y="3483404"/>
            <a:ext cx="6041045" cy="74006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Light-weight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Locking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Mechanism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C23BA30-DF4E-674D-82B2-D038B5AA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4581" y="5330087"/>
            <a:ext cx="405101" cy="365125"/>
          </a:xfrm>
        </p:spPr>
        <p:txBody>
          <a:bodyPr/>
          <a:lstStyle/>
          <a:p>
            <a:fld id="{8D482D4C-7324-4DE2-94D4-658F89AED4D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A987FCF0-4A84-9940-9593-6866572A7380}"/>
              </a:ext>
            </a:extLst>
          </p:cNvPr>
          <p:cNvGrpSpPr/>
          <p:nvPr/>
        </p:nvGrpSpPr>
        <p:grpSpPr>
          <a:xfrm>
            <a:off x="8357180" y="1836638"/>
            <a:ext cx="3320918" cy="990817"/>
            <a:chOff x="4513571" y="3378014"/>
            <a:chExt cx="3320918" cy="990817"/>
          </a:xfrm>
        </p:grpSpPr>
        <p:sp>
          <p:nvSpPr>
            <p:cNvPr id="13" name="Rounded Rectangular Callout 12">
              <a:extLst>
                <a:ext uri="{FF2B5EF4-FFF2-40B4-BE49-F238E27FC236}">
                  <a16:creationId xmlns:a16="http://schemas.microsoft.com/office/drawing/2014/main" xmlns="" id="{5B71D9E5-4948-E34B-B9FD-AE917511900F}"/>
                </a:ext>
              </a:extLst>
            </p:cNvPr>
            <p:cNvSpPr/>
            <p:nvPr/>
          </p:nvSpPr>
          <p:spPr>
            <a:xfrm>
              <a:off x="4513571" y="3378014"/>
              <a:ext cx="3320918" cy="990817"/>
            </a:xfrm>
            <a:prstGeom prst="wedgeRoundRectCallout">
              <a:avLst>
                <a:gd name="adj1" fmla="val -29849"/>
                <a:gd name="adj2" fmla="val 5918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Near data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Parallelism</a:t>
              </a:r>
              <a:endParaRPr lang="en-US" sz="32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xmlns="" id="{7550AFAF-8F43-6F48-B468-8E4C0CCD2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452" y="3409844"/>
              <a:ext cx="463578" cy="46357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xmlns="" id="{0C842E2F-8888-7C43-AE33-A19941516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452" y="3880399"/>
              <a:ext cx="463578" cy="463578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7CEB7EF-DADA-E347-BB41-D43B60DD2A1D}"/>
              </a:ext>
            </a:extLst>
          </p:cNvPr>
          <p:cNvGrpSpPr/>
          <p:nvPr/>
        </p:nvGrpSpPr>
        <p:grpSpPr>
          <a:xfrm>
            <a:off x="8333105" y="3183080"/>
            <a:ext cx="3529494" cy="990817"/>
            <a:chOff x="4513571" y="3378014"/>
            <a:chExt cx="3320918" cy="990817"/>
          </a:xfrm>
        </p:grpSpPr>
        <p:sp>
          <p:nvSpPr>
            <p:cNvPr id="17" name="Rounded Rectangular Callout 16">
              <a:extLst>
                <a:ext uri="{FF2B5EF4-FFF2-40B4-BE49-F238E27FC236}">
                  <a16:creationId xmlns:a16="http://schemas.microsoft.com/office/drawing/2014/main" xmlns="" id="{ED0C641D-11D2-AD47-931F-42C5DC21F426}"/>
                </a:ext>
              </a:extLst>
            </p:cNvPr>
            <p:cNvSpPr/>
            <p:nvPr/>
          </p:nvSpPr>
          <p:spPr>
            <a:xfrm>
              <a:off x="4513571" y="3378014"/>
              <a:ext cx="3320918" cy="990817"/>
            </a:xfrm>
            <a:prstGeom prst="wedgeRoundRectCallout">
              <a:avLst>
                <a:gd name="adj1" fmla="val -29849"/>
                <a:gd name="adj2" fmla="val 59182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3200" dirty="0" err="1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Hw</a:t>
              </a:r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 assisted</a:t>
              </a:r>
            </a:p>
            <a:p>
              <a:r>
                <a:rPr lang="en-US" sz="3200" dirty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Low</a:t>
              </a:r>
              <a:r>
                <a:rPr lang="zh-CN" altLang="en-US" sz="3200" dirty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 </a:t>
              </a:r>
              <a:r>
                <a:rPr lang="en-US" altLang="zh-CN" sz="3200" dirty="0">
                  <a:solidFill>
                    <a:schemeClr val="tx1"/>
                  </a:solidFill>
                  <a:latin typeface="Helvetica" pitchFamily="2" charset="0"/>
                  <a:ea typeface="Gadugi" panose="020B0502040204020203" pitchFamily="34" charset="0"/>
                </a:rPr>
                <a:t>cost</a:t>
              </a:r>
              <a:endParaRPr lang="en-US" sz="32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endParaRPr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xmlns="" id="{2AC18905-CB47-454E-9C4A-3D4F6E561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452" y="3409844"/>
              <a:ext cx="463578" cy="46357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xmlns="" id="{C94FF126-AEE1-8345-9AA6-A8C9B3B43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72452" y="3880399"/>
              <a:ext cx="463578" cy="463578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0AF72F7B-5574-7148-86D2-6FC646ED2D3A}"/>
              </a:ext>
            </a:extLst>
          </p:cNvPr>
          <p:cNvGrpSpPr/>
          <p:nvPr/>
        </p:nvGrpSpPr>
        <p:grpSpPr>
          <a:xfrm>
            <a:off x="8357180" y="4408017"/>
            <a:ext cx="3320918" cy="990817"/>
            <a:chOff x="8662506" y="1907580"/>
            <a:chExt cx="3320918" cy="9908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57008AF3-5810-B848-93D7-3DB97CC3D080}"/>
                </a:ext>
              </a:extLst>
            </p:cNvPr>
            <p:cNvGrpSpPr/>
            <p:nvPr/>
          </p:nvGrpSpPr>
          <p:grpSpPr>
            <a:xfrm>
              <a:off x="8662506" y="1907580"/>
              <a:ext cx="3320918" cy="990817"/>
              <a:chOff x="4513571" y="3378014"/>
              <a:chExt cx="3320918" cy="990817"/>
            </a:xfrm>
          </p:grpSpPr>
          <p:sp>
            <p:nvSpPr>
              <p:cNvPr id="21" name="Rounded Rectangular Callout 20">
                <a:extLst>
                  <a:ext uri="{FF2B5EF4-FFF2-40B4-BE49-F238E27FC236}">
                    <a16:creationId xmlns:a16="http://schemas.microsoft.com/office/drawing/2014/main" xmlns="" id="{1DF1C329-23BE-E248-8F3C-D979C63C793B}"/>
                  </a:ext>
                </a:extLst>
              </p:cNvPr>
              <p:cNvSpPr/>
              <p:nvPr/>
            </p:nvSpPr>
            <p:spPr>
              <a:xfrm>
                <a:off x="4513571" y="3378014"/>
                <a:ext cx="3320918" cy="990817"/>
              </a:xfrm>
              <a:prstGeom prst="wedgeRoundRectCallout">
                <a:avLst>
                  <a:gd name="adj1" fmla="val -29849"/>
                  <a:gd name="adj2" fmla="val 59182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All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-in-one</a:t>
                </a:r>
              </a:p>
              <a:p>
                <a:r>
                  <a:rPr lang="en-US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Easy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to</a:t>
                </a:r>
                <a:r>
                  <a:rPr lang="zh-CN" altLang="en-US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Helvetica" pitchFamily="2" charset="0"/>
                    <a:ea typeface="Gadugi" panose="020B0502040204020203" pitchFamily="34" charset="0"/>
                  </a:rPr>
                  <a:t>use</a:t>
                </a:r>
                <a:endParaRPr lang="en-US" sz="3200" dirty="0">
                  <a:solidFill>
                    <a:srgbClr val="005295"/>
                  </a:solidFill>
                  <a:latin typeface="Helvetica" pitchFamily="2" charset="0"/>
                  <a:ea typeface="Gadug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BF0C9E6B-2378-774B-815D-160FB7043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41846" y="3409844"/>
                <a:ext cx="463578" cy="463578"/>
              </a:xfrm>
              <a:prstGeom prst="rect">
                <a:avLst/>
              </a:prstGeom>
            </p:spPr>
          </p:pic>
        </p:grp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xmlns="" id="{DAE0813F-6EBF-3043-B069-3D8792C62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0781" y="2418903"/>
              <a:ext cx="463578" cy="463578"/>
            </a:xfrm>
            <a:prstGeom prst="rect">
              <a:avLst/>
            </a:prstGeom>
          </p:spPr>
        </p:pic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1E5EFC0-DF4C-5349-BC29-79E9EEDA8563}"/>
              </a:ext>
            </a:extLst>
          </p:cNvPr>
          <p:cNvSpPr/>
          <p:nvPr/>
        </p:nvSpPr>
        <p:spPr>
          <a:xfrm>
            <a:off x="858084" y="2280684"/>
            <a:ext cx="2402541" cy="740060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Large portion of data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in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LLC</a:t>
            </a:r>
            <a:endParaRPr 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631F914-8BEB-744F-9F67-FC19C382471E}"/>
              </a:ext>
            </a:extLst>
          </p:cNvPr>
          <p:cNvSpPr/>
          <p:nvPr/>
        </p:nvSpPr>
        <p:spPr>
          <a:xfrm>
            <a:off x="869051" y="4781098"/>
            <a:ext cx="2402541" cy="7400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606877B-C3A5-1240-9762-D7D70BC557CB}"/>
              </a:ext>
            </a:extLst>
          </p:cNvPr>
          <p:cNvSpPr/>
          <p:nvPr/>
        </p:nvSpPr>
        <p:spPr>
          <a:xfrm>
            <a:off x="847115" y="3501755"/>
            <a:ext cx="2402541" cy="740060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Concurrency Overhead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xmlns="" id="{7E0E5965-BDB5-C141-9649-705FBE32FD99}"/>
              </a:ext>
            </a:extLst>
          </p:cNvPr>
          <p:cNvSpPr/>
          <p:nvPr/>
        </p:nvSpPr>
        <p:spPr>
          <a:xfrm>
            <a:off x="3284208" y="2472590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xmlns="" id="{38D6E669-53A7-4246-90BB-E27A36515BD3}"/>
              </a:ext>
            </a:extLst>
          </p:cNvPr>
          <p:cNvSpPr/>
          <p:nvPr/>
        </p:nvSpPr>
        <p:spPr>
          <a:xfrm>
            <a:off x="3262271" y="3693661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xmlns="" id="{6E989D05-74FD-E34A-94A2-D7536AEDF40F}"/>
              </a:ext>
            </a:extLst>
          </p:cNvPr>
          <p:cNvSpPr/>
          <p:nvPr/>
        </p:nvSpPr>
        <p:spPr>
          <a:xfrm>
            <a:off x="3284207" y="4973004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DAA4736-5696-8043-BA26-95121EABC9B0}"/>
              </a:ext>
            </a:extLst>
          </p:cNvPr>
          <p:cNvSpPr/>
          <p:nvPr/>
        </p:nvSpPr>
        <p:spPr>
          <a:xfrm>
            <a:off x="869051" y="4776582"/>
            <a:ext cx="2402541" cy="740061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C0432F4-B006-8344-887D-9CCA2096ED79}"/>
              </a:ext>
            </a:extLst>
          </p:cNvPr>
          <p:cNvSpPr/>
          <p:nvPr/>
        </p:nvSpPr>
        <p:spPr>
          <a:xfrm>
            <a:off x="834501" y="2293546"/>
            <a:ext cx="2402541" cy="740060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noProof="0" dirty="0" smtClean="0">
                <a:solidFill>
                  <a:prstClr val="white"/>
                </a:solidFill>
                <a:latin typeface="Calibri"/>
              </a:rPr>
              <a:t>Large portion of data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LLC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B63C7BA-9CA1-0247-95C6-4A9D44503925}"/>
              </a:ext>
            </a:extLst>
          </p:cNvPr>
          <p:cNvSpPr/>
          <p:nvPr/>
        </p:nvSpPr>
        <p:spPr>
          <a:xfrm>
            <a:off x="847115" y="3501755"/>
            <a:ext cx="2402541" cy="740060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Concurrency Overhead</a:t>
            </a:r>
            <a:endParaRPr lang="en-US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49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0" grpId="0" animBg="1"/>
      <p:bldP spid="32" grpId="0" animBg="1"/>
      <p:bldP spid="33" grpId="0" animBg="1"/>
      <p:bldP spid="35" grpId="0" animBg="1"/>
      <p:bldP spid="36" grpId="0" animBg="1"/>
      <p:bldP spid="3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Distributed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Near-Cache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Accelerator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834501" y="5401185"/>
            <a:ext cx="10505851" cy="1077218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Near-cache: Faster data access</a:t>
            </a:r>
          </a:p>
          <a:p>
            <a:r>
              <a:rPr lang="en-US" sz="3200" dirty="0">
                <a:solidFill>
                  <a:schemeClr val="bg1"/>
                </a:solidFill>
              </a:rPr>
              <a:t>	Distributed: explores parallelism for scalability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69B442E-F7A1-8C43-BA7A-71C6A28CB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458" y="1773170"/>
            <a:ext cx="6817647" cy="3311660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xmlns="" id="{983A3174-8CCF-AC4D-B8B6-066D6C02FED9}"/>
              </a:ext>
            </a:extLst>
          </p:cNvPr>
          <p:cNvSpPr/>
          <p:nvPr/>
        </p:nvSpPr>
        <p:spPr>
          <a:xfrm>
            <a:off x="6821215" y="345789"/>
            <a:ext cx="3369935" cy="179938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Caching</a:t>
            </a:r>
            <a:r>
              <a:rPr lang="zh-CN" altLang="en-US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and</a:t>
            </a:r>
            <a:r>
              <a:rPr lang="zh-CN" altLang="en-US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Home</a:t>
            </a:r>
            <a:r>
              <a:rPr lang="zh-CN" altLang="en-US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Agent: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Responsible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for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coherency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protocol,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data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access,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etc.</a:t>
            </a:r>
          </a:p>
          <a:p>
            <a:r>
              <a:rPr lang="en-US" altLang="zh-CN" sz="20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Common in Intel CPU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.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CF6F4A1-231B-CB40-9826-F582C7EA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501" y="1919066"/>
            <a:ext cx="1139825" cy="6598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E76601FD-65E5-FB4E-B9D9-8392260B3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165" y="1919066"/>
            <a:ext cx="1139825" cy="6598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17331615-D215-3C4B-93DC-EAA29F1AF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389" y="2989031"/>
            <a:ext cx="1689100" cy="977900"/>
          </a:xfrm>
          <a:prstGeom prst="rect">
            <a:avLst/>
          </a:prstGeom>
        </p:spPr>
      </p:pic>
      <p:sp>
        <p:nvSpPr>
          <p:cNvPr id="20" name="Down Arrow 19">
            <a:extLst>
              <a:ext uri="{FF2B5EF4-FFF2-40B4-BE49-F238E27FC236}">
                <a16:creationId xmlns:a16="http://schemas.microsoft.com/office/drawing/2014/main" xmlns="" id="{0546B048-3019-6F48-838F-DD3448EA8170}"/>
              </a:ext>
            </a:extLst>
          </p:cNvPr>
          <p:cNvSpPr/>
          <p:nvPr/>
        </p:nvSpPr>
        <p:spPr>
          <a:xfrm rot="14577534">
            <a:off x="6391742" y="2133943"/>
            <a:ext cx="89989" cy="1261485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xmlns="" id="{16671960-9C4C-0C4F-8A2C-B1611B22ABEB}"/>
              </a:ext>
            </a:extLst>
          </p:cNvPr>
          <p:cNvSpPr/>
          <p:nvPr/>
        </p:nvSpPr>
        <p:spPr>
          <a:xfrm rot="16002203">
            <a:off x="6280438" y="2918475"/>
            <a:ext cx="114829" cy="961712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>
            <a:extLst>
              <a:ext uri="{FF2B5EF4-FFF2-40B4-BE49-F238E27FC236}">
                <a16:creationId xmlns:a16="http://schemas.microsoft.com/office/drawing/2014/main" xmlns="" id="{28E69EFF-670A-7F42-B5A9-A9A99470C8F4}"/>
              </a:ext>
            </a:extLst>
          </p:cNvPr>
          <p:cNvSpPr/>
          <p:nvPr/>
        </p:nvSpPr>
        <p:spPr>
          <a:xfrm rot="18511061">
            <a:off x="6292518" y="3569563"/>
            <a:ext cx="89989" cy="1261485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xmlns="" id="{BA1EBBA8-4B1F-4145-BB5B-15A213100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FCF6F4A1-231B-CB40-9826-F582C7EAA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441" y="1919067"/>
            <a:ext cx="1139825" cy="65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48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.00856 L 0.12747 0.04213 C 0.1539 0.04977 0.19375 0.05393 0.23567 0.05393 C 0.2832 0.05393 0.32135 0.04977 0.34778 0.04213 L 0.47539 0.00856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63" y="226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7.40741E-7 L 0.46993 0.18032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90" y="900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0.46914 0.3585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51" y="17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HALO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: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b="1" u="sng" spc="30" dirty="0">
                <a:latin typeface="Trebuchet MS" panose="020B0703020202090204" pitchFamily="34" charset="0"/>
              </a:rPr>
              <a:t>H</a:t>
            </a:r>
            <a:r>
              <a:rPr lang="en-US" altLang="zh-CN" spc="30" dirty="0">
                <a:latin typeface="Trebuchet MS" panose="020B0703020202090204" pitchFamily="34" charset="0"/>
              </a:rPr>
              <a:t>ardware-</a:t>
            </a:r>
            <a:r>
              <a:rPr lang="en-US" altLang="zh-CN" b="1" u="sng" spc="30" dirty="0">
                <a:latin typeface="Trebuchet MS" panose="020B0703020202090204" pitchFamily="34" charset="0"/>
              </a:rPr>
              <a:t>A</a:t>
            </a:r>
            <a:r>
              <a:rPr lang="en-US" altLang="zh-CN" spc="30" dirty="0">
                <a:latin typeface="Trebuchet MS" panose="020B0703020202090204" pitchFamily="34" charset="0"/>
              </a:rPr>
              <a:t>ssisted </a:t>
            </a:r>
            <a:r>
              <a:rPr lang="en-US" altLang="zh-CN" b="1" u="sng" spc="30" dirty="0" err="1">
                <a:latin typeface="Trebuchet MS" panose="020B0703020202090204" pitchFamily="34" charset="0"/>
              </a:rPr>
              <a:t>LO</a:t>
            </a:r>
            <a:r>
              <a:rPr lang="en-US" altLang="zh-CN" spc="30" dirty="0" err="1">
                <a:latin typeface="Trebuchet MS" panose="020B0703020202090204" pitchFamily="34" charset="0"/>
              </a:rPr>
              <a:t>okup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6BDC5D-37D2-1B4F-B164-1B566AE98AA1}"/>
              </a:ext>
            </a:extLst>
          </p:cNvPr>
          <p:cNvSpPr/>
          <p:nvPr/>
        </p:nvSpPr>
        <p:spPr>
          <a:xfrm>
            <a:off x="4382178" y="3409653"/>
            <a:ext cx="6041045" cy="740060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Light-weight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Locking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Mechanism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A6AF83-646D-184C-94FD-5273052AA187}"/>
              </a:ext>
            </a:extLst>
          </p:cNvPr>
          <p:cNvSpPr/>
          <p:nvPr/>
        </p:nvSpPr>
        <p:spPr>
          <a:xfrm>
            <a:off x="4371211" y="4715583"/>
            <a:ext cx="6052011" cy="7400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X86-64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nstruction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xtension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3A1359-5685-F444-A449-AFA844571A6C}"/>
              </a:ext>
            </a:extLst>
          </p:cNvPr>
          <p:cNvSpPr/>
          <p:nvPr/>
        </p:nvSpPr>
        <p:spPr>
          <a:xfrm>
            <a:off x="4382178" y="2270051"/>
            <a:ext cx="6041045" cy="740060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Distributed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Near-Data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Accelerator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7A22D-F4D8-1E47-AD80-1AFEC8F72006}"/>
              </a:ext>
            </a:extLst>
          </p:cNvPr>
          <p:cNvSpPr/>
          <p:nvPr/>
        </p:nvSpPr>
        <p:spPr>
          <a:xfrm>
            <a:off x="4360242" y="4702331"/>
            <a:ext cx="6065266" cy="765227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X86-64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nstruction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xtension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9F4346-AEEB-0347-993E-67217AA2F758}"/>
              </a:ext>
            </a:extLst>
          </p:cNvPr>
          <p:cNvSpPr/>
          <p:nvPr/>
        </p:nvSpPr>
        <p:spPr>
          <a:xfrm>
            <a:off x="4379894" y="2271389"/>
            <a:ext cx="6041045" cy="74006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Distributed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Near-Data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Accelerator </a:t>
            </a:r>
            <a:endParaRPr 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C23BA30-DF4E-674D-82B2-D038B5AA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1E5EFC0-DF4C-5349-BC29-79E9EEDA8563}"/>
              </a:ext>
            </a:extLst>
          </p:cNvPr>
          <p:cNvSpPr/>
          <p:nvPr/>
        </p:nvSpPr>
        <p:spPr>
          <a:xfrm>
            <a:off x="1535884" y="2270051"/>
            <a:ext cx="2402541" cy="740060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Useful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LLC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631F914-8BEB-744F-9F67-FC19C382471E}"/>
              </a:ext>
            </a:extLst>
          </p:cNvPr>
          <p:cNvSpPr/>
          <p:nvPr/>
        </p:nvSpPr>
        <p:spPr>
          <a:xfrm>
            <a:off x="1535883" y="4702331"/>
            <a:ext cx="2402541" cy="744577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606877B-C3A5-1240-9762-D7D70BC557CB}"/>
              </a:ext>
            </a:extLst>
          </p:cNvPr>
          <p:cNvSpPr/>
          <p:nvPr/>
        </p:nvSpPr>
        <p:spPr>
          <a:xfrm>
            <a:off x="1535884" y="3428004"/>
            <a:ext cx="2402541" cy="740060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Concurrency Overhead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xmlns="" id="{7E0E5965-BDB5-C141-9649-705FBE32FD99}"/>
              </a:ext>
            </a:extLst>
          </p:cNvPr>
          <p:cNvSpPr/>
          <p:nvPr/>
        </p:nvSpPr>
        <p:spPr>
          <a:xfrm>
            <a:off x="3962008" y="2461957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xmlns="" id="{38D6E669-53A7-4246-90BB-E27A36515BD3}"/>
              </a:ext>
            </a:extLst>
          </p:cNvPr>
          <p:cNvSpPr/>
          <p:nvPr/>
        </p:nvSpPr>
        <p:spPr>
          <a:xfrm>
            <a:off x="3951040" y="3619910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xmlns="" id="{6E989D05-74FD-E34A-94A2-D7536AEDF40F}"/>
              </a:ext>
            </a:extLst>
          </p:cNvPr>
          <p:cNvSpPr/>
          <p:nvPr/>
        </p:nvSpPr>
        <p:spPr>
          <a:xfrm>
            <a:off x="3951039" y="4898753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DAA4736-5696-8043-BA26-95121EABC9B0}"/>
              </a:ext>
            </a:extLst>
          </p:cNvPr>
          <p:cNvSpPr/>
          <p:nvPr/>
        </p:nvSpPr>
        <p:spPr>
          <a:xfrm>
            <a:off x="1535883" y="4702331"/>
            <a:ext cx="2402541" cy="740061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C0432F4-B006-8344-887D-9CCA2096ED79}"/>
              </a:ext>
            </a:extLst>
          </p:cNvPr>
          <p:cNvSpPr/>
          <p:nvPr/>
        </p:nvSpPr>
        <p:spPr>
          <a:xfrm>
            <a:off x="1534423" y="2270051"/>
            <a:ext cx="2402541" cy="740060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Useful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LLC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B63C7BA-9CA1-0247-95C6-4A9D44503925}"/>
              </a:ext>
            </a:extLst>
          </p:cNvPr>
          <p:cNvSpPr/>
          <p:nvPr/>
        </p:nvSpPr>
        <p:spPr>
          <a:xfrm>
            <a:off x="1535884" y="3428004"/>
            <a:ext cx="2402541" cy="740060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Concurrency Overhead</a:t>
            </a:r>
            <a:endParaRPr lang="en-US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2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Light-weight Locking Mechanism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0B0BA8-99AC-F04B-A0FC-B2F433D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2C83B87-A2AB-F643-BFD5-6A26A1885D05}"/>
              </a:ext>
            </a:extLst>
          </p:cNvPr>
          <p:cNvSpPr txBox="1"/>
          <p:nvPr/>
        </p:nvSpPr>
        <p:spPr>
          <a:xfrm>
            <a:off x="331574" y="1596931"/>
            <a:ext cx="107318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zh-CN" altLang="en-US" sz="3200" dirty="0"/>
              <a:t>  </a:t>
            </a:r>
            <a:r>
              <a:rPr lang="en-US" altLang="zh-CN" sz="3200" dirty="0"/>
              <a:t>Design: one “lock” bit in cache line’s metadata, to prevent writing thread moving data around while reading.</a:t>
            </a:r>
          </a:p>
          <a:p>
            <a:r>
              <a:rPr lang="en-US" altLang="zh-CN" sz="3200" dirty="0"/>
              <a:t>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112059" y="5811747"/>
            <a:ext cx="11967882" cy="569387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100" dirty="0">
                <a:solidFill>
                  <a:schemeClr val="bg1"/>
                </a:solidFill>
              </a:rPr>
              <a:t>Fast (near data), fine-grained (per cache line) and low overhead (one bit).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BE2C35C-B1D7-3E40-88F8-666BA80E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595761" y="2836354"/>
            <a:ext cx="443786" cy="213017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E66ABA8-4E94-194A-9716-81FD98FA1F5B}"/>
              </a:ext>
            </a:extLst>
          </p:cNvPr>
          <p:cNvSpPr txBox="1"/>
          <p:nvPr/>
        </p:nvSpPr>
        <p:spPr>
          <a:xfrm>
            <a:off x="7593683" y="2901039"/>
            <a:ext cx="862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0000"/>
                </a:solidFill>
              </a:rPr>
              <a:t>X</a:t>
            </a:r>
            <a:endParaRPr lang="en-US" sz="9600" b="1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9992826D-1BFD-FC4D-9160-038A0B93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077" y="1229666"/>
            <a:ext cx="3220778" cy="40756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A11C3A13-D832-B345-BB3B-FAEE5F076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408" y="2788163"/>
            <a:ext cx="4016669" cy="21264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A8421564-5FAF-3F4F-8772-D4862818A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0985" y="2936779"/>
            <a:ext cx="527535" cy="2219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700F3781-1EF2-7445-B47E-B7E52EE23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47634" y="2437438"/>
            <a:ext cx="568668" cy="5686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BEB702DA-10F1-674F-9167-6C1BB75DE3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9385" y="4736674"/>
            <a:ext cx="568668" cy="5686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BEA2576A-E51F-B144-9190-49E3DF08CF14}"/>
              </a:ext>
            </a:extLst>
          </p:cNvPr>
          <p:cNvSpPr txBox="1"/>
          <p:nvPr/>
        </p:nvSpPr>
        <p:spPr>
          <a:xfrm>
            <a:off x="834501" y="4151149"/>
            <a:ext cx="2064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HALO</a:t>
            </a:r>
            <a:r>
              <a:rPr lang="zh-CN" altLang="en-US" dirty="0"/>
              <a:t> </a:t>
            </a:r>
            <a:r>
              <a:rPr lang="en-US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(lookup)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201B2BE2-EE61-FD4F-8FA4-00644985B4F7}"/>
              </a:ext>
            </a:extLst>
          </p:cNvPr>
          <p:cNvSpPr txBox="1"/>
          <p:nvPr/>
        </p:nvSpPr>
        <p:spPr>
          <a:xfrm>
            <a:off x="8254739" y="3531914"/>
            <a:ext cx="2132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(cuckoo</a:t>
            </a:r>
            <a:r>
              <a:rPr lang="zh-CN" altLang="en-US" dirty="0"/>
              <a:t> </a:t>
            </a:r>
            <a:r>
              <a:rPr lang="en-US" altLang="zh-CN" dirty="0"/>
              <a:t>move)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28C7B889-6636-694E-87DF-E0EE4F221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1467" y="1217140"/>
            <a:ext cx="2660472" cy="4100728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xmlns="" id="{A0B60EF6-7748-7140-80BF-DD062E179341}"/>
              </a:ext>
            </a:extLst>
          </p:cNvPr>
          <p:cNvSpPr/>
          <p:nvPr/>
        </p:nvSpPr>
        <p:spPr>
          <a:xfrm>
            <a:off x="4981783" y="2410672"/>
            <a:ext cx="2852822" cy="5513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035CFDAB-4089-F44B-859C-D69B01A41A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31320" y="4744476"/>
            <a:ext cx="527535" cy="527535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55DF316-66D1-1940-B74D-51020A62F0B6}"/>
              </a:ext>
            </a:extLst>
          </p:cNvPr>
          <p:cNvSpPr txBox="1"/>
          <p:nvPr/>
        </p:nvSpPr>
        <p:spPr>
          <a:xfrm>
            <a:off x="3005017" y="3732593"/>
            <a:ext cx="122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atomic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xmlns="" id="{3C644DC6-64E0-CB4D-8B43-2520FFF69894}"/>
              </a:ext>
            </a:extLst>
          </p:cNvPr>
          <p:cNvSpPr/>
          <p:nvPr/>
        </p:nvSpPr>
        <p:spPr>
          <a:xfrm>
            <a:off x="4843908" y="4687734"/>
            <a:ext cx="2852822" cy="5513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23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0.01783 C 0.03463 -0.03541 0.06692 -0.08842 0.06562 -0.14676 C 0.06445 -0.20486 0.02982 -0.26828 -0.00482 -0.33171 " pathEditMode="relative" ptsTypes="AAA">
                                      <p:cBhvr>
                                        <p:cTn id="4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6 -0.32893 C -0.00456 -0.18773 -0.00352 -0.04652 -0.00339 0.00764 " pathEditMode="relative" ptsTypes="AA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7" grpId="0" animBg="1"/>
      <p:bldP spid="18" grpId="0"/>
      <p:bldP spid="21" grpId="0"/>
      <p:bldP spid="30" grpId="0"/>
      <p:bldP spid="30" grpId="1"/>
      <p:bldP spid="24" grpId="0" animBg="1"/>
      <p:bldP spid="24" grpId="1" animBg="1"/>
      <p:bldP spid="24" grpId="2" animBg="1"/>
      <p:bldP spid="24" grpId="3" animBg="1"/>
      <p:bldP spid="23" grpId="0"/>
      <p:bldP spid="23" grpId="1"/>
      <p:bldP spid="25" grpId="0" animBg="1"/>
      <p:bldP spid="25" grpId="1" animBg="1"/>
      <p:bldP spid="25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HALO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: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b="1" u="sng" spc="30" dirty="0">
                <a:latin typeface="Trebuchet MS" panose="020B0703020202090204" pitchFamily="34" charset="0"/>
              </a:rPr>
              <a:t>H</a:t>
            </a:r>
            <a:r>
              <a:rPr lang="en-US" altLang="zh-CN" spc="30" dirty="0">
                <a:latin typeface="Trebuchet MS" panose="020B0703020202090204" pitchFamily="34" charset="0"/>
              </a:rPr>
              <a:t>ardware-</a:t>
            </a:r>
            <a:r>
              <a:rPr lang="en-US" altLang="zh-CN" b="1" u="sng" spc="30" dirty="0">
                <a:latin typeface="Trebuchet MS" panose="020B0703020202090204" pitchFamily="34" charset="0"/>
              </a:rPr>
              <a:t>A</a:t>
            </a:r>
            <a:r>
              <a:rPr lang="en-US" altLang="zh-CN" spc="30" dirty="0">
                <a:latin typeface="Trebuchet MS" panose="020B0703020202090204" pitchFamily="34" charset="0"/>
              </a:rPr>
              <a:t>ssisted </a:t>
            </a:r>
            <a:r>
              <a:rPr lang="en-US" altLang="zh-CN" b="1" u="sng" spc="30" dirty="0" err="1">
                <a:latin typeface="Trebuchet MS" panose="020B0703020202090204" pitchFamily="34" charset="0"/>
              </a:rPr>
              <a:t>LO</a:t>
            </a:r>
            <a:r>
              <a:rPr lang="en-US" altLang="zh-CN" spc="30" dirty="0" err="1">
                <a:latin typeface="Trebuchet MS" panose="020B0703020202090204" pitchFamily="34" charset="0"/>
              </a:rPr>
              <a:t>okup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6BDC5D-37D2-1B4F-B164-1B566AE98AA1}"/>
              </a:ext>
            </a:extLst>
          </p:cNvPr>
          <p:cNvSpPr/>
          <p:nvPr/>
        </p:nvSpPr>
        <p:spPr>
          <a:xfrm>
            <a:off x="4382178" y="3526611"/>
            <a:ext cx="6041045" cy="740060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Light-weight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Locking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Mechanism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8A6AF83-646D-184C-94FD-5273052AA187}"/>
              </a:ext>
            </a:extLst>
          </p:cNvPr>
          <p:cNvSpPr/>
          <p:nvPr/>
        </p:nvSpPr>
        <p:spPr>
          <a:xfrm>
            <a:off x="4371210" y="4716697"/>
            <a:ext cx="6052011" cy="7400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X86-64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I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nstruction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E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xtension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943A1359-5685-F444-A449-AFA844571A6C}"/>
              </a:ext>
            </a:extLst>
          </p:cNvPr>
          <p:cNvSpPr/>
          <p:nvPr/>
        </p:nvSpPr>
        <p:spPr>
          <a:xfrm>
            <a:off x="4382178" y="2387009"/>
            <a:ext cx="6041045" cy="740060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Distributed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Near-Data</a:t>
            </a:r>
            <a:r>
              <a:rPr lang="zh-CN" altLang="en-US" sz="2400" b="1" kern="0" dirty="0">
                <a:solidFill>
                  <a:prstClr val="white"/>
                </a:solidFill>
                <a:latin typeface="Calibri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Calibri"/>
              </a:rPr>
              <a:t>Accelerator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197A22D-F4D8-1E47-AD80-1AFEC8F72006}"/>
              </a:ext>
            </a:extLst>
          </p:cNvPr>
          <p:cNvSpPr/>
          <p:nvPr/>
        </p:nvSpPr>
        <p:spPr>
          <a:xfrm>
            <a:off x="4382178" y="3530008"/>
            <a:ext cx="6041045" cy="740061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Light-weight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Locking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Mechanism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109F4346-AEEB-0347-993E-67217AA2F758}"/>
              </a:ext>
            </a:extLst>
          </p:cNvPr>
          <p:cNvSpPr/>
          <p:nvPr/>
        </p:nvSpPr>
        <p:spPr>
          <a:xfrm>
            <a:off x="4379894" y="2388347"/>
            <a:ext cx="6041045" cy="74006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Distributed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Near-Data</a:t>
            </a:r>
            <a:r>
              <a:rPr lang="zh-CN" altLang="en-US" sz="2400" b="1" kern="0" dirty="0">
                <a:solidFill>
                  <a:prstClr val="white"/>
                </a:solidFill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</a:rPr>
              <a:t>Accelerator </a:t>
            </a:r>
            <a:endParaRPr lang="en-US" sz="2400" b="1" kern="0" dirty="0">
              <a:solidFill>
                <a:prstClr val="white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3C23BA30-DF4E-674D-82B2-D038B5AA7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1E5EFC0-DF4C-5349-BC29-79E9EEDA8563}"/>
              </a:ext>
            </a:extLst>
          </p:cNvPr>
          <p:cNvSpPr/>
          <p:nvPr/>
        </p:nvSpPr>
        <p:spPr>
          <a:xfrm>
            <a:off x="1535884" y="2387009"/>
            <a:ext cx="2402541" cy="740060"/>
          </a:xfrm>
          <a:prstGeom prst="rect">
            <a:avLst/>
          </a:prstGeom>
          <a:solidFill>
            <a:srgbClr val="9BBB59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Useful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LLC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631F914-8BEB-744F-9F67-FC19C382471E}"/>
              </a:ext>
            </a:extLst>
          </p:cNvPr>
          <p:cNvSpPr/>
          <p:nvPr/>
        </p:nvSpPr>
        <p:spPr>
          <a:xfrm>
            <a:off x="1535882" y="4707961"/>
            <a:ext cx="2402541" cy="740061"/>
          </a:xfrm>
          <a:prstGeom prst="rect">
            <a:avLst/>
          </a:prstGeom>
          <a:solidFill>
            <a:srgbClr val="4F81BD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A606877B-C3A5-1240-9762-D7D70BC557CB}"/>
              </a:ext>
            </a:extLst>
          </p:cNvPr>
          <p:cNvSpPr/>
          <p:nvPr/>
        </p:nvSpPr>
        <p:spPr>
          <a:xfrm>
            <a:off x="1535884" y="3544962"/>
            <a:ext cx="2402541" cy="740060"/>
          </a:xfrm>
          <a:prstGeom prst="rect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Concurrency Overhead</a:t>
            </a:r>
            <a:endParaRPr lang="en-US" sz="2400" kern="0" dirty="0">
              <a:solidFill>
                <a:prstClr val="white"/>
              </a:solidFill>
            </a:endParaRP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xmlns="" id="{7E0E5965-BDB5-C141-9649-705FBE32FD99}"/>
              </a:ext>
            </a:extLst>
          </p:cNvPr>
          <p:cNvSpPr/>
          <p:nvPr/>
        </p:nvSpPr>
        <p:spPr>
          <a:xfrm>
            <a:off x="3962008" y="2578915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xmlns="" id="{38D6E669-53A7-4246-90BB-E27A36515BD3}"/>
              </a:ext>
            </a:extLst>
          </p:cNvPr>
          <p:cNvSpPr/>
          <p:nvPr/>
        </p:nvSpPr>
        <p:spPr>
          <a:xfrm>
            <a:off x="3951040" y="3736868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xmlns="" id="{6E989D05-74FD-E34A-94A2-D7536AEDF40F}"/>
              </a:ext>
            </a:extLst>
          </p:cNvPr>
          <p:cNvSpPr/>
          <p:nvPr/>
        </p:nvSpPr>
        <p:spPr>
          <a:xfrm>
            <a:off x="3951038" y="4899867"/>
            <a:ext cx="409202" cy="3562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2DAA4736-5696-8043-BA26-95121EABC9B0}"/>
              </a:ext>
            </a:extLst>
          </p:cNvPr>
          <p:cNvSpPr/>
          <p:nvPr/>
        </p:nvSpPr>
        <p:spPr>
          <a:xfrm>
            <a:off x="1535882" y="4703445"/>
            <a:ext cx="2402541" cy="740061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Many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Instructions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6C0432F4-B006-8344-887D-9CCA2096ED79}"/>
              </a:ext>
            </a:extLst>
          </p:cNvPr>
          <p:cNvSpPr/>
          <p:nvPr/>
        </p:nvSpPr>
        <p:spPr>
          <a:xfrm>
            <a:off x="1534423" y="2387009"/>
            <a:ext cx="2402541" cy="740060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Useful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LLC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9B63C7BA-9CA1-0247-95C6-4A9D44503925}"/>
              </a:ext>
            </a:extLst>
          </p:cNvPr>
          <p:cNvSpPr/>
          <p:nvPr/>
        </p:nvSpPr>
        <p:spPr>
          <a:xfrm>
            <a:off x="1535884" y="3544962"/>
            <a:ext cx="2402541" cy="740060"/>
          </a:xfrm>
          <a:prstGeom prst="rect">
            <a:avLst/>
          </a:prstGeom>
          <a:solidFill>
            <a:srgbClr val="D1CECE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</a:rPr>
              <a:t>Concurrency Overhead</a:t>
            </a:r>
            <a:endParaRPr lang="en-US" sz="2400" kern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6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X86-64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Instruction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Extension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0B0BA8-99AC-F04B-A0FC-B2F433D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902610-B618-6A43-9CC2-7709CF1636F2}"/>
              </a:ext>
            </a:extLst>
          </p:cNvPr>
          <p:cNvSpPr txBox="1"/>
          <p:nvPr/>
        </p:nvSpPr>
        <p:spPr>
          <a:xfrm>
            <a:off x="730075" y="2510780"/>
            <a:ext cx="1073184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LOOKUP_B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5295"/>
                </a:solidFill>
              </a:rPr>
              <a:t>LOAD</a:t>
            </a:r>
            <a:r>
              <a:rPr lang="zh-CN" altLang="en-US" dirty="0"/>
              <a:t> </a:t>
            </a:r>
            <a:r>
              <a:rPr lang="en-US" altLang="zh-CN" dirty="0" smtClean="0"/>
              <a:t>instruction.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5295"/>
                </a:solidFill>
              </a:rPr>
              <a:t>directly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D37F587-A714-9A47-BBB9-F575EB2875F5}"/>
              </a:ext>
            </a:extLst>
          </p:cNvPr>
          <p:cNvSpPr txBox="1"/>
          <p:nvPr/>
        </p:nvSpPr>
        <p:spPr>
          <a:xfrm>
            <a:off x="730074" y="3674005"/>
            <a:ext cx="107318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LOOKUP_NB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Behave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5295"/>
                </a:solidFill>
              </a:rPr>
              <a:t>STORE</a:t>
            </a:r>
            <a:r>
              <a:rPr lang="zh-CN" altLang="en-US" dirty="0"/>
              <a:t> </a:t>
            </a:r>
            <a:r>
              <a:rPr lang="en-US" altLang="zh-CN" dirty="0" smtClean="0"/>
              <a:t>instruction.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5295"/>
                </a:solidFill>
              </a:rPr>
              <a:t>designated</a:t>
            </a:r>
            <a:r>
              <a:rPr lang="zh-CN" altLang="en-US" dirty="0">
                <a:solidFill>
                  <a:srgbClr val="005295"/>
                </a:solidFill>
              </a:rPr>
              <a:t> </a:t>
            </a:r>
            <a:r>
              <a:rPr lang="en-US" altLang="zh-CN" dirty="0">
                <a:solidFill>
                  <a:srgbClr val="005295"/>
                </a:solidFill>
              </a:rPr>
              <a:t>address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F9BAB76-F8BE-8D45-8B04-8DB920446982}"/>
              </a:ext>
            </a:extLst>
          </p:cNvPr>
          <p:cNvSpPr txBox="1"/>
          <p:nvPr/>
        </p:nvSpPr>
        <p:spPr>
          <a:xfrm>
            <a:off x="730073" y="4812778"/>
            <a:ext cx="10731849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SNAPSHOT_READ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results from LOOKUP_NB </a:t>
            </a:r>
            <a:r>
              <a:rPr lang="en-US" dirty="0" smtClean="0"/>
              <a:t>instruction.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Avoid cache line bouncing.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Read snapshot of data </a:t>
            </a:r>
            <a:r>
              <a:rPr lang="en-US" altLang="zh-CN" dirty="0" smtClean="0"/>
              <a:t>without changing the</a:t>
            </a:r>
          </a:p>
          <a:p>
            <a:pPr lvl="1"/>
            <a:r>
              <a:rPr lang="en-US" altLang="zh-CN" dirty="0" smtClean="0"/>
              <a:t>     cache </a:t>
            </a:r>
            <a:r>
              <a:rPr lang="en-US" altLang="zh-CN" dirty="0"/>
              <a:t>line’s coherence state.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xmlns="" id="{7FFB1F65-3C60-394C-9F3D-282E5E01C314}"/>
              </a:ext>
            </a:extLst>
          </p:cNvPr>
          <p:cNvSpPr/>
          <p:nvPr/>
        </p:nvSpPr>
        <p:spPr>
          <a:xfrm>
            <a:off x="8135006" y="3926552"/>
            <a:ext cx="283779" cy="2024999"/>
          </a:xfrm>
          <a:prstGeom prst="rightBrac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05274A19-77D7-CA42-8C73-7351951A3F4B}"/>
              </a:ext>
            </a:extLst>
          </p:cNvPr>
          <p:cNvSpPr txBox="1"/>
          <p:nvPr/>
        </p:nvSpPr>
        <p:spPr>
          <a:xfrm>
            <a:off x="8538928" y="4526716"/>
            <a:ext cx="26282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5295"/>
                </a:solidFill>
              </a:rPr>
              <a:t> Low</a:t>
            </a:r>
            <a:r>
              <a:rPr lang="zh-CN" altLang="en-US" sz="3200" dirty="0">
                <a:solidFill>
                  <a:srgbClr val="005295"/>
                </a:solidFill>
              </a:rPr>
              <a:t> </a:t>
            </a:r>
            <a:r>
              <a:rPr lang="en-US" altLang="zh-CN" sz="3200" dirty="0">
                <a:solidFill>
                  <a:srgbClr val="005295"/>
                </a:solidFill>
              </a:rPr>
              <a:t>overhead</a:t>
            </a:r>
          </a:p>
          <a:p>
            <a:pPr algn="ctr"/>
            <a:r>
              <a:rPr lang="en-US" altLang="zh-CN" sz="3200" dirty="0">
                <a:solidFill>
                  <a:srgbClr val="005295"/>
                </a:solidFill>
              </a:rPr>
              <a:t>polling</a:t>
            </a:r>
            <a:endParaRPr lang="en-US" sz="3200" dirty="0">
              <a:solidFill>
                <a:srgbClr val="00529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E16724A2-A685-1945-BE69-A5F51F0BB72D}"/>
              </a:ext>
            </a:extLst>
          </p:cNvPr>
          <p:cNvSpPr txBox="1"/>
          <p:nvPr/>
        </p:nvSpPr>
        <p:spPr>
          <a:xfrm>
            <a:off x="730072" y="1337336"/>
            <a:ext cx="107318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Inputs: table address, key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Output: result (value)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89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3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-140" dirty="0">
                <a:latin typeface="Trebuchet MS" panose="020B0703020202090204" pitchFamily="34" charset="0"/>
              </a:rPr>
              <a:t>Experimental Setup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0B0BA8-99AC-F04B-A0FC-B2F433D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F0FACFC-C3B6-484C-B0F5-182FC75F3A1C}"/>
              </a:ext>
            </a:extLst>
          </p:cNvPr>
          <p:cNvSpPr txBox="1"/>
          <p:nvPr/>
        </p:nvSpPr>
        <p:spPr>
          <a:xfrm>
            <a:off x="730075" y="1870412"/>
            <a:ext cx="1073184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CPU</a:t>
            </a:r>
            <a:r>
              <a:rPr lang="zh-CN" altLang="en-US" sz="3200" dirty="0"/>
              <a:t> </a:t>
            </a:r>
            <a:r>
              <a:rPr lang="en-US" altLang="zh-CN" sz="3200" dirty="0"/>
              <a:t>model:</a:t>
            </a:r>
            <a:r>
              <a:rPr lang="zh-CN" altLang="en-US" sz="3200" dirty="0"/>
              <a:t> </a:t>
            </a:r>
            <a:r>
              <a:rPr lang="en-US" altLang="zh-CN" sz="3200" dirty="0"/>
              <a:t>Similar to</a:t>
            </a:r>
            <a:r>
              <a:rPr lang="zh-CN" altLang="en-US" sz="3200" dirty="0"/>
              <a:t> </a:t>
            </a:r>
            <a:r>
              <a:rPr lang="en-US" altLang="zh-CN" sz="3200" dirty="0"/>
              <a:t>Intel</a:t>
            </a:r>
            <a:r>
              <a:rPr lang="zh-CN" altLang="en-US" sz="3200" dirty="0"/>
              <a:t> </a:t>
            </a:r>
            <a:r>
              <a:rPr lang="en-US" altLang="zh-CN" sz="3200" dirty="0"/>
              <a:t>Xeon</a:t>
            </a:r>
            <a:r>
              <a:rPr lang="zh-CN" altLang="en-US" sz="3200" dirty="0"/>
              <a:t> 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16</a:t>
            </a:r>
            <a:r>
              <a:rPr lang="zh-CN" altLang="en-US" dirty="0"/>
              <a:t> </a:t>
            </a:r>
            <a:r>
              <a:rPr lang="en-US" altLang="zh-CN" dirty="0"/>
              <a:t>cores,</a:t>
            </a:r>
            <a:r>
              <a:rPr lang="zh-CN" altLang="en-US" dirty="0"/>
              <a:t> </a:t>
            </a:r>
            <a:r>
              <a:rPr lang="en-US" altLang="zh-CN" dirty="0"/>
              <a:t>2.1GHz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8-way</a:t>
            </a:r>
            <a:r>
              <a:rPr lang="zh-CN" altLang="en-US" dirty="0"/>
              <a:t> </a:t>
            </a:r>
            <a:r>
              <a:rPr lang="en-US" altLang="zh-CN" dirty="0"/>
              <a:t>32KB</a:t>
            </a:r>
            <a:r>
              <a:rPr lang="zh-CN" altLang="en-US" dirty="0"/>
              <a:t> </a:t>
            </a:r>
            <a:r>
              <a:rPr lang="en-US" altLang="zh-CN" dirty="0"/>
              <a:t>L1D/I,</a:t>
            </a:r>
            <a:r>
              <a:rPr lang="zh-CN" altLang="en-US" dirty="0"/>
              <a:t> </a:t>
            </a:r>
            <a:r>
              <a:rPr lang="en-US" altLang="zh-CN" dirty="0"/>
              <a:t>16-way</a:t>
            </a:r>
            <a:r>
              <a:rPr lang="zh-CN" altLang="en-US" dirty="0"/>
              <a:t> </a:t>
            </a:r>
            <a:r>
              <a:rPr lang="en-US" altLang="zh-CN" dirty="0"/>
              <a:t>1MB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core,</a:t>
            </a:r>
            <a:r>
              <a:rPr lang="zh-CN" altLang="en-US" dirty="0"/>
              <a:t> </a:t>
            </a:r>
            <a:r>
              <a:rPr lang="en-US" altLang="zh-CN" dirty="0"/>
              <a:t>16-way</a:t>
            </a:r>
            <a:r>
              <a:rPr lang="zh-CN" altLang="en-US" dirty="0"/>
              <a:t> </a:t>
            </a:r>
            <a:r>
              <a:rPr lang="en-US" altLang="zh-CN" dirty="0"/>
              <a:t>32MB</a:t>
            </a:r>
            <a:r>
              <a:rPr lang="zh-CN" altLang="en-US" dirty="0"/>
              <a:t> </a:t>
            </a:r>
            <a:r>
              <a:rPr lang="en-US" altLang="zh-CN" dirty="0"/>
              <a:t>shard</a:t>
            </a:r>
            <a:r>
              <a:rPr lang="zh-CN" altLang="en-US" dirty="0"/>
              <a:t> </a:t>
            </a:r>
            <a:r>
              <a:rPr lang="en-US" altLang="zh-CN" dirty="0"/>
              <a:t>LLC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Benchmarks:</a:t>
            </a:r>
            <a:r>
              <a:rPr lang="zh-CN" altLang="en-US" sz="3200" dirty="0"/>
              <a:t> </a:t>
            </a:r>
            <a:r>
              <a:rPr lang="en-US" altLang="zh-CN" sz="3200" dirty="0"/>
              <a:t>OVS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DPDK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plane</a:t>
            </a:r>
            <a:r>
              <a:rPr lang="zh-CN" altLang="en-US" sz="3200" dirty="0"/>
              <a:t> </a:t>
            </a:r>
            <a:endParaRPr lang="en-US" sz="3200" dirty="0">
              <a:solidFill>
                <a:srgbClr val="005295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Replaced hash-table lookup with HALO instructions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Also evaluate TCAM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Power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area:</a:t>
            </a:r>
            <a:r>
              <a:rPr lang="zh-CN" altLang="en-US" sz="3200" dirty="0"/>
              <a:t> </a:t>
            </a:r>
            <a:r>
              <a:rPr lang="en-US" altLang="zh-CN" sz="3200" dirty="0"/>
              <a:t>CACTI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 err="1"/>
              <a:t>McPAT</a:t>
            </a:r>
            <a:endParaRPr lang="en-US" sz="3200" dirty="0">
              <a:solidFill>
                <a:srgbClr val="00529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617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90E4C1E-B3B7-604D-A22D-3E9DC7092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71" y="1327539"/>
            <a:ext cx="11622156" cy="4162204"/>
          </a:xfrm>
          <a:prstGeom prst="rect">
            <a:avLst/>
          </a:prstGeom>
        </p:spPr>
      </p:pic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Throughput Benefit with HALO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331574" y="5631081"/>
            <a:ext cx="11233785" cy="646331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</a:rPr>
              <a:t>~3x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performance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improvement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with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large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tables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0B0BA8-99AC-F04B-A0FC-B2F433D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xmlns="" id="{D19C8E98-AB76-064C-B97A-FB40799725CB}"/>
              </a:ext>
            </a:extLst>
          </p:cNvPr>
          <p:cNvSpPr/>
          <p:nvPr/>
        </p:nvSpPr>
        <p:spPr>
          <a:xfrm>
            <a:off x="8774583" y="4061304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061658-BD91-5F4D-8035-0CD5D37729B0}"/>
              </a:ext>
            </a:extLst>
          </p:cNvPr>
          <p:cNvSpPr/>
          <p:nvPr/>
        </p:nvSpPr>
        <p:spPr>
          <a:xfrm>
            <a:off x="2282142" y="4622473"/>
            <a:ext cx="167310" cy="3559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2F13E67D-504B-F043-A4DC-252A7D1866CD}"/>
              </a:ext>
            </a:extLst>
          </p:cNvPr>
          <p:cNvSpPr/>
          <p:nvPr/>
        </p:nvSpPr>
        <p:spPr>
          <a:xfrm>
            <a:off x="2475070" y="4723336"/>
            <a:ext cx="165080" cy="255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CC6D832D-A29A-AF48-A0E0-04BA67897553}"/>
              </a:ext>
            </a:extLst>
          </p:cNvPr>
          <p:cNvSpPr/>
          <p:nvPr/>
        </p:nvSpPr>
        <p:spPr>
          <a:xfrm>
            <a:off x="2665768" y="4723336"/>
            <a:ext cx="165079" cy="255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01EFBE07-A434-F84A-AE6B-78B556AE40A2}"/>
              </a:ext>
            </a:extLst>
          </p:cNvPr>
          <p:cNvSpPr/>
          <p:nvPr/>
        </p:nvSpPr>
        <p:spPr>
          <a:xfrm>
            <a:off x="2068346" y="4659462"/>
            <a:ext cx="191677" cy="31894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A9EBBC84-C218-524B-91E1-6BD4A2809C35}"/>
              </a:ext>
            </a:extLst>
          </p:cNvPr>
          <p:cNvSpPr/>
          <p:nvPr/>
        </p:nvSpPr>
        <p:spPr>
          <a:xfrm>
            <a:off x="3320388" y="4679272"/>
            <a:ext cx="151686" cy="299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76741656-0CC5-E549-81AF-F5B085681704}"/>
              </a:ext>
            </a:extLst>
          </p:cNvPr>
          <p:cNvSpPr/>
          <p:nvPr/>
        </p:nvSpPr>
        <p:spPr>
          <a:xfrm>
            <a:off x="3485994" y="4428309"/>
            <a:ext cx="176778" cy="5501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28DB730-CB72-C54C-A3AE-3AC2595FC959}"/>
              </a:ext>
            </a:extLst>
          </p:cNvPr>
          <p:cNvSpPr/>
          <p:nvPr/>
        </p:nvSpPr>
        <p:spPr>
          <a:xfrm>
            <a:off x="3685030" y="4527578"/>
            <a:ext cx="158775" cy="4464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4B47C772-3965-2F46-8114-821D027DD11B}"/>
              </a:ext>
            </a:extLst>
          </p:cNvPr>
          <p:cNvSpPr/>
          <p:nvPr/>
        </p:nvSpPr>
        <p:spPr>
          <a:xfrm>
            <a:off x="3871611" y="4572000"/>
            <a:ext cx="158775" cy="4000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54A9CFB7-16B3-674E-8532-FC0CDF209061}"/>
              </a:ext>
            </a:extLst>
          </p:cNvPr>
          <p:cNvSpPr/>
          <p:nvPr/>
        </p:nvSpPr>
        <p:spPr>
          <a:xfrm>
            <a:off x="4524604" y="4672947"/>
            <a:ext cx="163803" cy="299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49559004-BEB6-AE46-B215-C76A3AC07AC2}"/>
              </a:ext>
            </a:extLst>
          </p:cNvPr>
          <p:cNvSpPr/>
          <p:nvPr/>
        </p:nvSpPr>
        <p:spPr>
          <a:xfrm>
            <a:off x="4703654" y="3944983"/>
            <a:ext cx="172575" cy="10310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EE732EEC-41EC-294F-AD2F-8ECAE7091AC2}"/>
              </a:ext>
            </a:extLst>
          </p:cNvPr>
          <p:cNvSpPr/>
          <p:nvPr/>
        </p:nvSpPr>
        <p:spPr>
          <a:xfrm>
            <a:off x="4893474" y="3867088"/>
            <a:ext cx="160990" cy="110499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14AB2527-6B5E-3742-A26D-DD072DC3522C}"/>
              </a:ext>
            </a:extLst>
          </p:cNvPr>
          <p:cNvSpPr/>
          <p:nvPr/>
        </p:nvSpPr>
        <p:spPr>
          <a:xfrm>
            <a:off x="5083785" y="4219303"/>
            <a:ext cx="160991" cy="75626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EBA975F-87D7-6C45-919E-84FE3CB76882}"/>
              </a:ext>
            </a:extLst>
          </p:cNvPr>
          <p:cNvSpPr/>
          <p:nvPr/>
        </p:nvSpPr>
        <p:spPr>
          <a:xfrm>
            <a:off x="5740162" y="4672947"/>
            <a:ext cx="160145" cy="29913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3101A680-D318-8C4C-BF3B-9764D36683B0}"/>
              </a:ext>
            </a:extLst>
          </p:cNvPr>
          <p:cNvSpPr/>
          <p:nvPr/>
        </p:nvSpPr>
        <p:spPr>
          <a:xfrm>
            <a:off x="5921171" y="3867086"/>
            <a:ext cx="169833" cy="1104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99AEF844-8D63-D846-B88E-6BC37C33889F}"/>
              </a:ext>
            </a:extLst>
          </p:cNvPr>
          <p:cNvSpPr/>
          <p:nvPr/>
        </p:nvSpPr>
        <p:spPr>
          <a:xfrm>
            <a:off x="6118706" y="4103653"/>
            <a:ext cx="150636" cy="86842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F3FA899-DA03-A543-BD14-5AE5805385C1}"/>
              </a:ext>
            </a:extLst>
          </p:cNvPr>
          <p:cNvSpPr/>
          <p:nvPr/>
        </p:nvSpPr>
        <p:spPr>
          <a:xfrm>
            <a:off x="6289664" y="4152110"/>
            <a:ext cx="170376" cy="819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893D59E2-FBB4-974E-8BD2-850A5C8C8FBE}"/>
              </a:ext>
            </a:extLst>
          </p:cNvPr>
          <p:cNvSpPr/>
          <p:nvPr/>
        </p:nvSpPr>
        <p:spPr>
          <a:xfrm>
            <a:off x="6948905" y="4710918"/>
            <a:ext cx="166279" cy="2540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BF3094C-C11D-964B-93E5-67050F49628B}"/>
              </a:ext>
            </a:extLst>
          </p:cNvPr>
          <p:cNvSpPr/>
          <p:nvPr/>
        </p:nvSpPr>
        <p:spPr>
          <a:xfrm>
            <a:off x="8127962" y="4672947"/>
            <a:ext cx="195086" cy="301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EC8C120E-0A36-2A4B-A659-51B9A6B5AE77}"/>
              </a:ext>
            </a:extLst>
          </p:cNvPr>
          <p:cNvSpPr/>
          <p:nvPr/>
        </p:nvSpPr>
        <p:spPr>
          <a:xfrm>
            <a:off x="7133458" y="3867086"/>
            <a:ext cx="169834" cy="109460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8312B4B0-20BB-B847-BEB9-04BF8126EF71}"/>
              </a:ext>
            </a:extLst>
          </p:cNvPr>
          <p:cNvSpPr/>
          <p:nvPr/>
        </p:nvSpPr>
        <p:spPr>
          <a:xfrm>
            <a:off x="7322330" y="4103654"/>
            <a:ext cx="169834" cy="868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092B2B26-7C65-9143-94F0-844C8C96F54A}"/>
              </a:ext>
            </a:extLst>
          </p:cNvPr>
          <p:cNvSpPr/>
          <p:nvPr/>
        </p:nvSpPr>
        <p:spPr>
          <a:xfrm>
            <a:off x="7498146" y="4152110"/>
            <a:ext cx="155311" cy="81997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2986D0F4-E1D8-934A-807B-8F4ADB3BE206}"/>
              </a:ext>
            </a:extLst>
          </p:cNvPr>
          <p:cNvSpPr/>
          <p:nvPr/>
        </p:nvSpPr>
        <p:spPr>
          <a:xfrm>
            <a:off x="8350166" y="3802551"/>
            <a:ext cx="155311" cy="117250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85E19BEB-0212-134E-8822-F64D2CF0CFD5}"/>
              </a:ext>
            </a:extLst>
          </p:cNvPr>
          <p:cNvSpPr/>
          <p:nvPr/>
        </p:nvSpPr>
        <p:spPr>
          <a:xfrm>
            <a:off x="8513745" y="4103654"/>
            <a:ext cx="191677" cy="86842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xmlns="" id="{191AADAF-4E94-B644-9AC2-F49178781D62}"/>
              </a:ext>
            </a:extLst>
          </p:cNvPr>
          <p:cNvSpPr/>
          <p:nvPr/>
        </p:nvSpPr>
        <p:spPr>
          <a:xfrm>
            <a:off x="8718222" y="4152111"/>
            <a:ext cx="177897" cy="809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xmlns="" id="{E0B85286-9388-CB49-9242-3171F64A902A}"/>
              </a:ext>
            </a:extLst>
          </p:cNvPr>
          <p:cNvSpPr/>
          <p:nvPr/>
        </p:nvSpPr>
        <p:spPr>
          <a:xfrm>
            <a:off x="2769723" y="4608754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0B2A4052-6D14-0B48-95E5-0775133E830C}"/>
              </a:ext>
            </a:extLst>
          </p:cNvPr>
          <p:cNvSpPr/>
          <p:nvPr/>
        </p:nvSpPr>
        <p:spPr>
          <a:xfrm>
            <a:off x="3978571" y="4468661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xmlns="" id="{ED4E23DE-AFC2-604B-AB83-ECBDC6AF38A6}"/>
              </a:ext>
            </a:extLst>
          </p:cNvPr>
          <p:cNvSpPr/>
          <p:nvPr/>
        </p:nvSpPr>
        <p:spPr>
          <a:xfrm>
            <a:off x="5124581" y="4146594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9AF6854-E0CA-DB4F-84BD-186ECB692630}"/>
              </a:ext>
            </a:extLst>
          </p:cNvPr>
          <p:cNvSpPr/>
          <p:nvPr/>
        </p:nvSpPr>
        <p:spPr>
          <a:xfrm>
            <a:off x="6376888" y="4061304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D2F31DF-BCC2-064C-BA15-DE24BB4F79AC}"/>
              </a:ext>
            </a:extLst>
          </p:cNvPr>
          <p:cNvSpPr/>
          <p:nvPr/>
        </p:nvSpPr>
        <p:spPr>
          <a:xfrm>
            <a:off x="7519084" y="4069503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xmlns="" id="{BA56D8A4-A231-4241-8DA1-970D793D90DC}"/>
              </a:ext>
            </a:extLst>
          </p:cNvPr>
          <p:cNvSpPr/>
          <p:nvPr/>
        </p:nvSpPr>
        <p:spPr>
          <a:xfrm>
            <a:off x="9340054" y="4672946"/>
            <a:ext cx="195086" cy="30191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xmlns="" id="{5A4B94E8-FD52-9A46-8220-BE78B4B8E39D}"/>
              </a:ext>
            </a:extLst>
          </p:cNvPr>
          <p:cNvSpPr/>
          <p:nvPr/>
        </p:nvSpPr>
        <p:spPr>
          <a:xfrm>
            <a:off x="9562258" y="2619103"/>
            <a:ext cx="168438" cy="235595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xmlns="" id="{88F91DEA-803B-784F-AAC3-222C7B75D7BE}"/>
              </a:ext>
            </a:extLst>
          </p:cNvPr>
          <p:cNvSpPr/>
          <p:nvPr/>
        </p:nvSpPr>
        <p:spPr>
          <a:xfrm>
            <a:off x="9725837" y="2919549"/>
            <a:ext cx="191677" cy="205253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xmlns="" id="{36EA2625-A06E-6348-9F05-C9B4B8EA351D}"/>
              </a:ext>
            </a:extLst>
          </p:cNvPr>
          <p:cNvSpPr/>
          <p:nvPr/>
        </p:nvSpPr>
        <p:spPr>
          <a:xfrm>
            <a:off x="9930314" y="4152110"/>
            <a:ext cx="177897" cy="80958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xmlns="" id="{6763EBF5-3793-C84F-807D-FBEA8829962A}"/>
              </a:ext>
            </a:extLst>
          </p:cNvPr>
          <p:cNvSpPr/>
          <p:nvPr/>
        </p:nvSpPr>
        <p:spPr>
          <a:xfrm>
            <a:off x="2857721" y="4717006"/>
            <a:ext cx="165079" cy="25507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xmlns="" id="{850A565C-4414-F444-B8E1-8CE273784EAA}"/>
              </a:ext>
            </a:extLst>
          </p:cNvPr>
          <p:cNvSpPr/>
          <p:nvPr/>
        </p:nvSpPr>
        <p:spPr>
          <a:xfrm>
            <a:off x="4052707" y="4571996"/>
            <a:ext cx="165079" cy="40008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xmlns="" id="{51CB768B-3ECE-8C42-B098-F93B67CFF97C}"/>
              </a:ext>
            </a:extLst>
          </p:cNvPr>
          <p:cNvSpPr/>
          <p:nvPr/>
        </p:nvSpPr>
        <p:spPr>
          <a:xfrm>
            <a:off x="5271894" y="4287932"/>
            <a:ext cx="165079" cy="68414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xmlns="" id="{483AC533-4091-AD47-9BF6-B07347719F25}"/>
              </a:ext>
            </a:extLst>
          </p:cNvPr>
          <p:cNvSpPr/>
          <p:nvPr/>
        </p:nvSpPr>
        <p:spPr>
          <a:xfrm>
            <a:off x="6488968" y="4219303"/>
            <a:ext cx="165079" cy="75277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xmlns="" id="{C132CB7A-8814-DD42-AF58-18D6FE5D81CC}"/>
              </a:ext>
            </a:extLst>
          </p:cNvPr>
          <p:cNvSpPr/>
          <p:nvPr/>
        </p:nvSpPr>
        <p:spPr>
          <a:xfrm>
            <a:off x="7682981" y="4219303"/>
            <a:ext cx="165079" cy="75277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xmlns="" id="{A10F3C91-7FC1-5A4A-9AA6-7D5C04A3BBC0}"/>
              </a:ext>
            </a:extLst>
          </p:cNvPr>
          <p:cNvSpPr/>
          <p:nvPr/>
        </p:nvSpPr>
        <p:spPr>
          <a:xfrm>
            <a:off x="8917559" y="4219303"/>
            <a:ext cx="165079" cy="75277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xmlns="" id="{5AA6AB51-E465-6345-B155-DC24E056E03D}"/>
              </a:ext>
            </a:extLst>
          </p:cNvPr>
          <p:cNvSpPr/>
          <p:nvPr/>
        </p:nvSpPr>
        <p:spPr>
          <a:xfrm>
            <a:off x="10139419" y="4460515"/>
            <a:ext cx="165079" cy="5115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xmlns="" id="{52150EDC-8907-C64A-9D53-EED3D631DEAF}"/>
              </a:ext>
            </a:extLst>
          </p:cNvPr>
          <p:cNvSpPr/>
          <p:nvPr/>
        </p:nvSpPr>
        <p:spPr>
          <a:xfrm>
            <a:off x="10001901" y="4196533"/>
            <a:ext cx="341074" cy="25406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711" y="1415284"/>
            <a:ext cx="88106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8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4" grpId="0" animBg="1"/>
      <p:bldP spid="26" grpId="0" animBg="1"/>
      <p:bldP spid="30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14" grpId="0" animBg="1"/>
      <p:bldP spid="16" grpId="0" animBg="1"/>
      <p:bldP spid="17" grpId="0" animBg="1"/>
      <p:bldP spid="18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8452BA-173C-A249-AD92-11AAA491E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490" y="1347344"/>
            <a:ext cx="8906477" cy="4011535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61B00C2-8A65-2D49-B037-A365170B6AB8}"/>
              </a:ext>
            </a:extLst>
          </p:cNvPr>
          <p:cNvSpPr/>
          <p:nvPr/>
        </p:nvSpPr>
        <p:spPr>
          <a:xfrm>
            <a:off x="9245063" y="2218858"/>
            <a:ext cx="304092" cy="258720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B928B7B-D536-0A4A-8ECD-0388C014758F}"/>
              </a:ext>
            </a:extLst>
          </p:cNvPr>
          <p:cNvSpPr/>
          <p:nvPr/>
        </p:nvSpPr>
        <p:spPr>
          <a:xfrm>
            <a:off x="7262460" y="2805636"/>
            <a:ext cx="308001" cy="200042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C0C92926-AF51-C741-A079-79E7DA091757}"/>
              </a:ext>
            </a:extLst>
          </p:cNvPr>
          <p:cNvSpPr/>
          <p:nvPr/>
        </p:nvSpPr>
        <p:spPr>
          <a:xfrm>
            <a:off x="5319601" y="3327186"/>
            <a:ext cx="281219" cy="147887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8F5D97B5-597D-E443-816B-335339E3FAA9}"/>
              </a:ext>
            </a:extLst>
          </p:cNvPr>
          <p:cNvSpPr/>
          <p:nvPr/>
        </p:nvSpPr>
        <p:spPr>
          <a:xfrm>
            <a:off x="3336831" y="4026433"/>
            <a:ext cx="297121" cy="771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Scalability Benefit with HALO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405200" y="5783338"/>
            <a:ext cx="11608444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>
                <a:solidFill>
                  <a:schemeClr val="bg1"/>
                </a:solidFill>
              </a:rPr>
              <a:t>HALO achieves good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scalability with non-blocking mode.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0B0BA8-99AC-F04B-A0FC-B2F433D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8B3316AE-EC54-EC4B-B87F-EDAC5A2E4F50}"/>
              </a:ext>
            </a:extLst>
          </p:cNvPr>
          <p:cNvSpPr/>
          <p:nvPr/>
        </p:nvSpPr>
        <p:spPr>
          <a:xfrm>
            <a:off x="2757215" y="4708026"/>
            <a:ext cx="274694" cy="94307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52BEB907-686F-264E-B623-8B76C2C6F962}"/>
              </a:ext>
            </a:extLst>
          </p:cNvPr>
          <p:cNvSpPr/>
          <p:nvPr/>
        </p:nvSpPr>
        <p:spPr>
          <a:xfrm>
            <a:off x="4721502" y="4738736"/>
            <a:ext cx="284855" cy="6355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A3942C4-F85B-8549-9788-5365E1BC80D6}"/>
              </a:ext>
            </a:extLst>
          </p:cNvPr>
          <p:cNvSpPr/>
          <p:nvPr/>
        </p:nvSpPr>
        <p:spPr>
          <a:xfrm>
            <a:off x="6666310" y="4728192"/>
            <a:ext cx="278474" cy="7787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2943191-9A25-F84D-B8A2-5E05ED3C56DB}"/>
              </a:ext>
            </a:extLst>
          </p:cNvPr>
          <p:cNvSpPr/>
          <p:nvPr/>
        </p:nvSpPr>
        <p:spPr>
          <a:xfrm>
            <a:off x="8618429" y="4717702"/>
            <a:ext cx="292553" cy="10367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125D0DF5-4FBC-7841-9AC7-A996B3EE3BAC}"/>
              </a:ext>
            </a:extLst>
          </p:cNvPr>
          <p:cNvSpPr/>
          <p:nvPr/>
        </p:nvSpPr>
        <p:spPr>
          <a:xfrm>
            <a:off x="3053872" y="3860786"/>
            <a:ext cx="284856" cy="937724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5EAAE78E-A5D0-1144-8D30-6406C600D8AA}"/>
              </a:ext>
            </a:extLst>
          </p:cNvPr>
          <p:cNvSpPr/>
          <p:nvPr/>
        </p:nvSpPr>
        <p:spPr>
          <a:xfrm>
            <a:off x="3652612" y="4576892"/>
            <a:ext cx="262551" cy="2291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29EDA626-43C1-754E-8BCC-7FF5AF1EA7CD}"/>
              </a:ext>
            </a:extLst>
          </p:cNvPr>
          <p:cNvSpPr/>
          <p:nvPr/>
        </p:nvSpPr>
        <p:spPr>
          <a:xfrm>
            <a:off x="3930307" y="4218895"/>
            <a:ext cx="284855" cy="58717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D9FE81EF-B995-F04A-9F4D-062B21DBD217}"/>
              </a:ext>
            </a:extLst>
          </p:cNvPr>
          <p:cNvSpPr/>
          <p:nvPr/>
        </p:nvSpPr>
        <p:spPr>
          <a:xfrm>
            <a:off x="5012902" y="2822549"/>
            <a:ext cx="297121" cy="198351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5C054FB7-85AB-DF45-ADFC-E89BB59ACD5B}"/>
              </a:ext>
            </a:extLst>
          </p:cNvPr>
          <p:cNvSpPr/>
          <p:nvPr/>
        </p:nvSpPr>
        <p:spPr>
          <a:xfrm>
            <a:off x="5608116" y="4549330"/>
            <a:ext cx="281219" cy="2567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B431C3B5-7701-CA41-80C5-954E86EFD4B6}"/>
              </a:ext>
            </a:extLst>
          </p:cNvPr>
          <p:cNvSpPr/>
          <p:nvPr/>
        </p:nvSpPr>
        <p:spPr>
          <a:xfrm>
            <a:off x="5897537" y="3611605"/>
            <a:ext cx="311885" cy="119446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39BFFDE3-7A59-004F-942E-BA5DFA38525C}"/>
              </a:ext>
            </a:extLst>
          </p:cNvPr>
          <p:cNvSpPr/>
          <p:nvPr/>
        </p:nvSpPr>
        <p:spPr>
          <a:xfrm>
            <a:off x="6973251" y="2172645"/>
            <a:ext cx="299684" cy="263342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FAD85AB5-734B-8845-92AD-98B9B4556A59}"/>
              </a:ext>
            </a:extLst>
          </p:cNvPr>
          <p:cNvSpPr/>
          <p:nvPr/>
        </p:nvSpPr>
        <p:spPr>
          <a:xfrm>
            <a:off x="7575505" y="4562590"/>
            <a:ext cx="258301" cy="2434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D9D1DBF0-7563-0B44-BB11-2225BC2A0E87}"/>
              </a:ext>
            </a:extLst>
          </p:cNvPr>
          <p:cNvSpPr/>
          <p:nvPr/>
        </p:nvSpPr>
        <p:spPr>
          <a:xfrm>
            <a:off x="7851256" y="3057599"/>
            <a:ext cx="296584" cy="174846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AEB01AE7-AD83-6E4A-ACCD-3DD6DAF738C7}"/>
              </a:ext>
            </a:extLst>
          </p:cNvPr>
          <p:cNvSpPr/>
          <p:nvPr/>
        </p:nvSpPr>
        <p:spPr>
          <a:xfrm>
            <a:off x="8913989" y="1891023"/>
            <a:ext cx="323800" cy="291504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EDA136F5-2AB9-DB4E-AF52-B23B92013F91}"/>
              </a:ext>
            </a:extLst>
          </p:cNvPr>
          <p:cNvSpPr/>
          <p:nvPr/>
        </p:nvSpPr>
        <p:spPr>
          <a:xfrm>
            <a:off x="9799113" y="2709249"/>
            <a:ext cx="344004" cy="2096816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30084F3F-677B-944E-A083-F5E963B70EE3}"/>
              </a:ext>
            </a:extLst>
          </p:cNvPr>
          <p:cNvSpPr/>
          <p:nvPr/>
        </p:nvSpPr>
        <p:spPr>
          <a:xfrm>
            <a:off x="9509573" y="4562589"/>
            <a:ext cx="278781" cy="243475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xmlns="" id="{1FF2EFB3-5F32-274C-ABBC-0BA8EE08EBC5}"/>
              </a:ext>
            </a:extLst>
          </p:cNvPr>
          <p:cNvSpPr/>
          <p:nvPr/>
        </p:nvSpPr>
        <p:spPr>
          <a:xfrm rot="15391176">
            <a:off x="6962470" y="295707"/>
            <a:ext cx="181518" cy="6004800"/>
          </a:xfrm>
          <a:prstGeom prst="downArrow">
            <a:avLst>
              <a:gd name="adj1" fmla="val 50840"/>
              <a:gd name="adj2" fmla="val 50000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xmlns="" id="{C53D6290-5E88-AA4A-ADCC-C8792998288B}"/>
              </a:ext>
            </a:extLst>
          </p:cNvPr>
          <p:cNvSpPr/>
          <p:nvPr/>
        </p:nvSpPr>
        <p:spPr>
          <a:xfrm>
            <a:off x="5917327" y="2894758"/>
            <a:ext cx="2757463" cy="84918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More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on-the-fly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queries</a:t>
            </a:r>
            <a:endParaRPr lang="en-US" sz="2000" dirty="0">
              <a:solidFill>
                <a:schemeClr val="tx1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34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7" grpId="0" animBg="1"/>
      <p:bldP spid="21" grpId="0" animBg="1"/>
      <p:bldP spid="22" grpId="0" animBg="1"/>
      <p:bldP spid="25" grpId="0" animBg="1"/>
      <p:bldP spid="26" grpId="0" animBg="1"/>
      <p:bldP spid="33" grpId="0" animBg="1"/>
      <p:bldP spid="34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35" grpId="0" animBg="1"/>
      <p:bldP spid="35" grpId="1" animBg="1"/>
      <p:bldP spid="2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239500" y="387657"/>
            <a:ext cx="11977384" cy="629660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4000" spc="30" dirty="0">
                <a:latin typeface="Trebuchet MS" panose="020B0703020202090204" pitchFamily="34" charset="0"/>
              </a:rPr>
              <a:t>What</a:t>
            </a:r>
            <a:r>
              <a:rPr lang="zh-CN" altLang="en-US" sz="4000" spc="30" dirty="0">
                <a:latin typeface="Trebuchet MS" panose="020B0703020202090204" pitchFamily="34" charset="0"/>
              </a:rPr>
              <a:t> </a:t>
            </a:r>
            <a:r>
              <a:rPr lang="en-US" altLang="zh-CN" sz="4000" spc="30" dirty="0">
                <a:latin typeface="Trebuchet MS" panose="020B0703020202090204" pitchFamily="34" charset="0"/>
              </a:rPr>
              <a:t>is</a:t>
            </a:r>
            <a:r>
              <a:rPr lang="zh-CN" altLang="en-US" sz="4000" spc="30" dirty="0">
                <a:latin typeface="Trebuchet MS" panose="020B0703020202090204" pitchFamily="34" charset="0"/>
              </a:rPr>
              <a:t> </a:t>
            </a:r>
            <a:r>
              <a:rPr lang="en-US" altLang="zh-CN" sz="4000" spc="30" dirty="0">
                <a:latin typeface="Trebuchet MS" panose="020B0703020202090204" pitchFamily="34" charset="0"/>
              </a:rPr>
              <a:t>Network</a:t>
            </a:r>
            <a:r>
              <a:rPr lang="zh-CN" altLang="en-US" sz="4000" spc="30" dirty="0">
                <a:latin typeface="Trebuchet MS" panose="020B0703020202090204" pitchFamily="34" charset="0"/>
              </a:rPr>
              <a:t> </a:t>
            </a:r>
            <a:r>
              <a:rPr lang="en-US" altLang="zh-CN" sz="4000" spc="30" dirty="0">
                <a:latin typeface="Trebuchet MS" panose="020B0703020202090204" pitchFamily="34" charset="0"/>
              </a:rPr>
              <a:t>Function</a:t>
            </a:r>
            <a:r>
              <a:rPr lang="zh-CN" altLang="en-US" sz="4000" spc="30" dirty="0">
                <a:latin typeface="Trebuchet MS" panose="020B0703020202090204" pitchFamily="34" charset="0"/>
              </a:rPr>
              <a:t> </a:t>
            </a:r>
            <a:r>
              <a:rPr lang="en-US" altLang="zh-CN" sz="4000" spc="30" dirty="0">
                <a:latin typeface="Trebuchet MS" panose="020B0703020202090204" pitchFamily="34" charset="0"/>
              </a:rPr>
              <a:t>Virtualization</a:t>
            </a:r>
            <a:r>
              <a:rPr lang="zh-CN" altLang="en-US" sz="4000" spc="30" dirty="0">
                <a:latin typeface="Trebuchet MS" panose="020B0703020202090204" pitchFamily="34" charset="0"/>
              </a:rPr>
              <a:t> </a:t>
            </a:r>
            <a:r>
              <a:rPr lang="en-US" altLang="zh-CN" sz="4000" spc="30" dirty="0">
                <a:latin typeface="Trebuchet MS" panose="020B0703020202090204" pitchFamily="34" charset="0"/>
              </a:rPr>
              <a:t>(NFV)?</a:t>
            </a:r>
            <a:endParaRPr lang="en-US" sz="4000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ACF2A9E5-3085-B546-9ECA-0CEC1159D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6A74A22-23BD-49EC-B7B9-5533A24C5883}"/>
              </a:ext>
            </a:extLst>
          </p:cNvPr>
          <p:cNvGrpSpPr/>
          <p:nvPr/>
        </p:nvGrpSpPr>
        <p:grpSpPr>
          <a:xfrm>
            <a:off x="78454" y="1717482"/>
            <a:ext cx="5319764" cy="4556338"/>
            <a:chOff x="78454" y="1717482"/>
            <a:chExt cx="5319764" cy="455633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xmlns="" id="{EEB3E7DF-3D3D-4F01-A226-5376C70CC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0998" y="4188659"/>
              <a:ext cx="1422882" cy="1097162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xmlns="" id="{10F72F30-4446-4B0D-A46E-1725353B6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454" y="2122196"/>
              <a:ext cx="1825413" cy="77778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8BDE864D-CFA4-40F7-BD3E-980908EA434C}"/>
                </a:ext>
              </a:extLst>
            </p:cNvPr>
            <p:cNvSpPr txBox="1"/>
            <p:nvPr/>
          </p:nvSpPr>
          <p:spPr>
            <a:xfrm>
              <a:off x="1608742" y="5812155"/>
              <a:ext cx="27350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Network Functions</a:t>
              </a:r>
            </a:p>
          </p:txBody>
        </p:sp>
        <p:grpSp>
          <p:nvGrpSpPr>
            <p:cNvPr id="26" name="Group 4">
              <a:extLst>
                <a:ext uri="{FF2B5EF4-FFF2-40B4-BE49-F238E27FC236}">
                  <a16:creationId xmlns:a16="http://schemas.microsoft.com/office/drawing/2014/main" xmlns="" id="{92E80E65-377F-41F7-B9A9-7BB8C995A5F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54101" y="2172514"/>
              <a:ext cx="1235075" cy="1190626"/>
              <a:chOff x="2405" y="1309"/>
              <a:chExt cx="778" cy="750"/>
            </a:xfrm>
          </p:grpSpPr>
          <p:sp>
            <p:nvSpPr>
              <p:cNvPr id="63" name="AutoShape 3">
                <a:extLst>
                  <a:ext uri="{FF2B5EF4-FFF2-40B4-BE49-F238E27FC236}">
                    <a16:creationId xmlns:a16="http://schemas.microsoft.com/office/drawing/2014/main" xmlns="" id="{16408E61-C1FF-489E-96DB-489A3E6F4D8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2405" y="1309"/>
                <a:ext cx="778" cy="6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4" name="Picture 5">
                <a:extLst>
                  <a:ext uri="{FF2B5EF4-FFF2-40B4-BE49-F238E27FC236}">
                    <a16:creationId xmlns:a16="http://schemas.microsoft.com/office/drawing/2014/main" xmlns="" id="{7795A6E9-23A0-45C1-B0CD-257268A7D7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0" y="1311"/>
                <a:ext cx="427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5" name="Picture 6">
                <a:extLst>
                  <a:ext uri="{FF2B5EF4-FFF2-40B4-BE49-F238E27FC236}">
                    <a16:creationId xmlns:a16="http://schemas.microsoft.com/office/drawing/2014/main" xmlns="" id="{104C7FCB-7B30-47D3-BC12-523F98BCFC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80" y="1311"/>
                <a:ext cx="427" cy="4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Rectangle 7">
                <a:extLst>
                  <a:ext uri="{FF2B5EF4-FFF2-40B4-BE49-F238E27FC236}">
                    <a16:creationId xmlns:a16="http://schemas.microsoft.com/office/drawing/2014/main" xmlns="" id="{D2A17CE6-D701-49CA-8158-3E9744FB5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9" y="1788"/>
                <a:ext cx="658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latin typeface="Arial" panose="020B0604020202020204" pitchFamily="34" charset="0"/>
                  </a:rPr>
                  <a:t>Access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latin typeface="Arial" panose="020B0604020202020204" pitchFamily="34" charset="0"/>
                  </a:rPr>
                  <a:t>Control List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7" name="Rectangle 8">
                <a:extLst>
                  <a:ext uri="{FF2B5EF4-FFF2-40B4-BE49-F238E27FC236}">
                    <a16:creationId xmlns:a16="http://schemas.microsoft.com/office/drawing/2014/main" xmlns="" id="{631B60AC-2E31-4A16-81AA-F24F2FEEF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8" y="1757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9" name="Group 11">
              <a:extLst>
                <a:ext uri="{FF2B5EF4-FFF2-40B4-BE49-F238E27FC236}">
                  <a16:creationId xmlns:a16="http://schemas.microsoft.com/office/drawing/2014/main" xmlns="" id="{84BCAD15-6D53-4F31-807E-8B2937E76BD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87173" y="2008000"/>
              <a:ext cx="1657352" cy="1370013"/>
              <a:chOff x="1316" y="1249"/>
              <a:chExt cx="1044" cy="863"/>
            </a:xfrm>
          </p:grpSpPr>
          <p:sp>
            <p:nvSpPr>
              <p:cNvPr id="59" name="AutoShape 10">
                <a:extLst>
                  <a:ext uri="{FF2B5EF4-FFF2-40B4-BE49-F238E27FC236}">
                    <a16:creationId xmlns:a16="http://schemas.microsoft.com/office/drawing/2014/main" xmlns="" id="{396E694E-709C-457A-9BAC-0C960A03ED0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29" y="1251"/>
                <a:ext cx="778" cy="6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60" name="Picture 12">
                <a:extLst>
                  <a:ext uri="{FF2B5EF4-FFF2-40B4-BE49-F238E27FC236}">
                    <a16:creationId xmlns:a16="http://schemas.microsoft.com/office/drawing/2014/main" xmlns="" id="{56D00F9E-5F4E-4E21-86BE-D0ED60824B7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9" y="1249"/>
                <a:ext cx="574" cy="6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Rectangle 13">
                <a:extLst>
                  <a:ext uri="{FF2B5EF4-FFF2-40B4-BE49-F238E27FC236}">
                    <a16:creationId xmlns:a16="http://schemas.microsoft.com/office/drawing/2014/main" xmlns="" id="{D67C01CF-50A2-42DC-A335-1B23A4A1D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6" y="1841"/>
                <a:ext cx="1044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latin typeface="Arial" panose="020B0604020202020204" pitchFamily="34" charset="0"/>
                  </a:rPr>
                  <a:t>Network Address 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400" b="0" i="0" u="none" strike="noStrike" cap="none" normalizeH="0" baseline="0" dirty="0">
                    <a:ln>
                      <a:noFill/>
                    </a:ln>
                    <a:solidFill>
                      <a:srgbClr val="3F3F3F"/>
                    </a:solidFill>
                    <a:effectLst/>
                    <a:latin typeface="Arial" panose="020B0604020202020204" pitchFamily="34" charset="0"/>
                  </a:rPr>
                  <a:t>Translation</a:t>
                </a:r>
                <a:endPara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14">
                <a:extLst>
                  <a:ext uri="{FF2B5EF4-FFF2-40B4-BE49-F238E27FC236}">
                    <a16:creationId xmlns:a16="http://schemas.microsoft.com/office/drawing/2014/main" xmlns="" id="{5480B14D-1CC8-4F5D-BF51-2C9FA634F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764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0" name="Rectangle 13">
              <a:extLst>
                <a:ext uri="{FF2B5EF4-FFF2-40B4-BE49-F238E27FC236}">
                  <a16:creationId xmlns:a16="http://schemas.microsoft.com/office/drawing/2014/main" xmlns="" id="{9F269682-8189-4D7A-B748-FD51C265E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639" y="2925769"/>
              <a:ext cx="1657352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3F3F3F"/>
                  </a:solidFill>
                </a:rPr>
                <a:t>Domain Name System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2" name="Group 17">
              <a:extLst>
                <a:ext uri="{FF2B5EF4-FFF2-40B4-BE49-F238E27FC236}">
                  <a16:creationId xmlns:a16="http://schemas.microsoft.com/office/drawing/2014/main" xmlns="" id="{A6CC6346-7ACD-458F-8656-F04BD90C31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81989" y="3911627"/>
              <a:ext cx="1217612" cy="1287463"/>
              <a:chOff x="461" y="2454"/>
              <a:chExt cx="767" cy="811"/>
            </a:xfrm>
          </p:grpSpPr>
          <p:sp>
            <p:nvSpPr>
              <p:cNvPr id="41" name="AutoShape 16">
                <a:extLst>
                  <a:ext uri="{FF2B5EF4-FFF2-40B4-BE49-F238E27FC236}">
                    <a16:creationId xmlns:a16="http://schemas.microsoft.com/office/drawing/2014/main" xmlns="" id="{F52D9719-B2EC-4114-B8ED-10FE58CFC5F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61" y="2456"/>
                <a:ext cx="767" cy="7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xmlns="" id="{1F4DC2D5-AA33-41C1-83E9-5767DC7AD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" y="2800"/>
                <a:ext cx="136" cy="76"/>
              </a:xfrm>
              <a:custGeom>
                <a:avLst/>
                <a:gdLst>
                  <a:gd name="T0" fmla="*/ 0 w 165"/>
                  <a:gd name="T1" fmla="*/ 0 h 93"/>
                  <a:gd name="T2" fmla="*/ 0 w 165"/>
                  <a:gd name="T3" fmla="*/ 0 h 93"/>
                  <a:gd name="T4" fmla="*/ 0 w 165"/>
                  <a:gd name="T5" fmla="*/ 93 h 93"/>
                  <a:gd name="T6" fmla="*/ 165 w 165"/>
                  <a:gd name="T7" fmla="*/ 93 h 93"/>
                  <a:gd name="T8" fmla="*/ 165 w 165"/>
                  <a:gd name="T9" fmla="*/ 0 h 93"/>
                  <a:gd name="T10" fmla="*/ 0 w 165"/>
                  <a:gd name="T11" fmla="*/ 0 h 93"/>
                  <a:gd name="T12" fmla="*/ 0 w 165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5" y="93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xmlns="" id="{9EE63CA3-4060-4C17-AC50-D9B642EAF8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" y="2800"/>
                <a:ext cx="134" cy="76"/>
              </a:xfrm>
              <a:custGeom>
                <a:avLst/>
                <a:gdLst>
                  <a:gd name="T0" fmla="*/ 0 w 163"/>
                  <a:gd name="T1" fmla="*/ 0 h 93"/>
                  <a:gd name="T2" fmla="*/ 0 w 163"/>
                  <a:gd name="T3" fmla="*/ 0 h 93"/>
                  <a:gd name="T4" fmla="*/ 0 w 163"/>
                  <a:gd name="T5" fmla="*/ 93 h 93"/>
                  <a:gd name="T6" fmla="*/ 163 w 163"/>
                  <a:gd name="T7" fmla="*/ 93 h 93"/>
                  <a:gd name="T8" fmla="*/ 163 w 163"/>
                  <a:gd name="T9" fmla="*/ 0 h 93"/>
                  <a:gd name="T10" fmla="*/ 0 w 163"/>
                  <a:gd name="T11" fmla="*/ 0 h 93"/>
                  <a:gd name="T12" fmla="*/ 0 w 163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3" y="93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xmlns="" id="{EB110F22-76D6-47C6-A63E-C86430575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5" y="2993"/>
                <a:ext cx="136" cy="77"/>
              </a:xfrm>
              <a:custGeom>
                <a:avLst/>
                <a:gdLst>
                  <a:gd name="T0" fmla="*/ 0 w 165"/>
                  <a:gd name="T1" fmla="*/ 0 h 93"/>
                  <a:gd name="T2" fmla="*/ 0 w 165"/>
                  <a:gd name="T3" fmla="*/ 0 h 93"/>
                  <a:gd name="T4" fmla="*/ 0 w 165"/>
                  <a:gd name="T5" fmla="*/ 93 h 93"/>
                  <a:gd name="T6" fmla="*/ 165 w 165"/>
                  <a:gd name="T7" fmla="*/ 93 h 93"/>
                  <a:gd name="T8" fmla="*/ 165 w 165"/>
                  <a:gd name="T9" fmla="*/ 0 h 93"/>
                  <a:gd name="T10" fmla="*/ 0 w 165"/>
                  <a:gd name="T11" fmla="*/ 0 h 93"/>
                  <a:gd name="T12" fmla="*/ 0 w 165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5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5" y="93"/>
                    </a:lnTo>
                    <a:lnTo>
                      <a:pt x="16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xmlns="" id="{19B41078-A3D2-4E7D-A69D-26FBBF2FF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2800"/>
                <a:ext cx="134" cy="76"/>
              </a:xfrm>
              <a:custGeom>
                <a:avLst/>
                <a:gdLst>
                  <a:gd name="T0" fmla="*/ 0 w 163"/>
                  <a:gd name="T1" fmla="*/ 0 h 93"/>
                  <a:gd name="T2" fmla="*/ 0 w 163"/>
                  <a:gd name="T3" fmla="*/ 0 h 93"/>
                  <a:gd name="T4" fmla="*/ 0 w 163"/>
                  <a:gd name="T5" fmla="*/ 93 h 93"/>
                  <a:gd name="T6" fmla="*/ 163 w 163"/>
                  <a:gd name="T7" fmla="*/ 93 h 93"/>
                  <a:gd name="T8" fmla="*/ 163 w 163"/>
                  <a:gd name="T9" fmla="*/ 0 h 93"/>
                  <a:gd name="T10" fmla="*/ 0 w 163"/>
                  <a:gd name="T11" fmla="*/ 0 h 93"/>
                  <a:gd name="T12" fmla="*/ 0 w 163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3" y="93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xmlns="" id="{C0AFBB90-2C88-4923-AA93-40E8A38FD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2993"/>
                <a:ext cx="134" cy="77"/>
              </a:xfrm>
              <a:custGeom>
                <a:avLst/>
                <a:gdLst>
                  <a:gd name="T0" fmla="*/ 0 w 163"/>
                  <a:gd name="T1" fmla="*/ 0 h 93"/>
                  <a:gd name="T2" fmla="*/ 0 w 163"/>
                  <a:gd name="T3" fmla="*/ 0 h 93"/>
                  <a:gd name="T4" fmla="*/ 0 w 163"/>
                  <a:gd name="T5" fmla="*/ 93 h 93"/>
                  <a:gd name="T6" fmla="*/ 163 w 163"/>
                  <a:gd name="T7" fmla="*/ 93 h 93"/>
                  <a:gd name="T8" fmla="*/ 163 w 163"/>
                  <a:gd name="T9" fmla="*/ 0 h 93"/>
                  <a:gd name="T10" fmla="*/ 0 w 163"/>
                  <a:gd name="T11" fmla="*/ 0 h 93"/>
                  <a:gd name="T12" fmla="*/ 0 w 163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3" y="93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xmlns="" id="{A7D16BC5-C7BF-45E3-ACBE-956C24EEE8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" y="2993"/>
                <a:ext cx="134" cy="77"/>
              </a:xfrm>
              <a:custGeom>
                <a:avLst/>
                <a:gdLst>
                  <a:gd name="T0" fmla="*/ 0 w 163"/>
                  <a:gd name="T1" fmla="*/ 0 h 93"/>
                  <a:gd name="T2" fmla="*/ 0 w 163"/>
                  <a:gd name="T3" fmla="*/ 0 h 93"/>
                  <a:gd name="T4" fmla="*/ 0 w 163"/>
                  <a:gd name="T5" fmla="*/ 93 h 93"/>
                  <a:gd name="T6" fmla="*/ 163 w 163"/>
                  <a:gd name="T7" fmla="*/ 93 h 93"/>
                  <a:gd name="T8" fmla="*/ 163 w 163"/>
                  <a:gd name="T9" fmla="*/ 0 h 93"/>
                  <a:gd name="T10" fmla="*/ 0 w 163"/>
                  <a:gd name="T11" fmla="*/ 0 h 93"/>
                  <a:gd name="T12" fmla="*/ 0 w 163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3" y="93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xmlns="" id="{CB5E17CE-1D85-4376-8724-1AF7A5610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" y="2800"/>
                <a:ext cx="137" cy="76"/>
              </a:xfrm>
              <a:custGeom>
                <a:avLst/>
                <a:gdLst>
                  <a:gd name="T0" fmla="*/ 0 w 166"/>
                  <a:gd name="T1" fmla="*/ 0 h 93"/>
                  <a:gd name="T2" fmla="*/ 0 w 166"/>
                  <a:gd name="T3" fmla="*/ 0 h 93"/>
                  <a:gd name="T4" fmla="*/ 0 w 166"/>
                  <a:gd name="T5" fmla="*/ 93 h 93"/>
                  <a:gd name="T6" fmla="*/ 166 w 166"/>
                  <a:gd name="T7" fmla="*/ 93 h 93"/>
                  <a:gd name="T8" fmla="*/ 166 w 166"/>
                  <a:gd name="T9" fmla="*/ 0 h 93"/>
                  <a:gd name="T10" fmla="*/ 0 w 166"/>
                  <a:gd name="T11" fmla="*/ 0 h 93"/>
                  <a:gd name="T12" fmla="*/ 0 w 166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6" y="93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xmlns="" id="{3999E9B6-F8E8-4ED7-BE2A-F4ED6172B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5" y="2993"/>
                <a:ext cx="137" cy="77"/>
              </a:xfrm>
              <a:custGeom>
                <a:avLst/>
                <a:gdLst>
                  <a:gd name="T0" fmla="*/ 0 w 166"/>
                  <a:gd name="T1" fmla="*/ 0 h 93"/>
                  <a:gd name="T2" fmla="*/ 0 w 166"/>
                  <a:gd name="T3" fmla="*/ 0 h 93"/>
                  <a:gd name="T4" fmla="*/ 0 w 166"/>
                  <a:gd name="T5" fmla="*/ 93 h 93"/>
                  <a:gd name="T6" fmla="*/ 166 w 166"/>
                  <a:gd name="T7" fmla="*/ 93 h 93"/>
                  <a:gd name="T8" fmla="*/ 166 w 166"/>
                  <a:gd name="T9" fmla="*/ 0 h 93"/>
                  <a:gd name="T10" fmla="*/ 0 w 166"/>
                  <a:gd name="T11" fmla="*/ 0 h 93"/>
                  <a:gd name="T12" fmla="*/ 0 w 166"/>
                  <a:gd name="T13" fmla="*/ 0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93">
                    <a:moveTo>
                      <a:pt x="0" y="0"/>
                    </a:moveTo>
                    <a:lnTo>
                      <a:pt x="0" y="0"/>
                    </a:lnTo>
                    <a:lnTo>
                      <a:pt x="0" y="93"/>
                    </a:lnTo>
                    <a:lnTo>
                      <a:pt x="166" y="93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xmlns="" id="{B14C4E66-264F-4FAC-8F6B-87F4EA4D6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2" y="2896"/>
                <a:ext cx="137" cy="78"/>
              </a:xfrm>
              <a:custGeom>
                <a:avLst/>
                <a:gdLst>
                  <a:gd name="T0" fmla="*/ 0 w 166"/>
                  <a:gd name="T1" fmla="*/ 0 h 94"/>
                  <a:gd name="T2" fmla="*/ 0 w 166"/>
                  <a:gd name="T3" fmla="*/ 0 h 94"/>
                  <a:gd name="T4" fmla="*/ 0 w 166"/>
                  <a:gd name="T5" fmla="*/ 94 h 94"/>
                  <a:gd name="T6" fmla="*/ 166 w 166"/>
                  <a:gd name="T7" fmla="*/ 94 h 94"/>
                  <a:gd name="T8" fmla="*/ 166 w 166"/>
                  <a:gd name="T9" fmla="*/ 0 h 94"/>
                  <a:gd name="T10" fmla="*/ 0 w 166"/>
                  <a:gd name="T11" fmla="*/ 0 h 94"/>
                  <a:gd name="T12" fmla="*/ 0 w 166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94">
                    <a:moveTo>
                      <a:pt x="0" y="0"/>
                    </a:moveTo>
                    <a:lnTo>
                      <a:pt x="0" y="0"/>
                    </a:lnTo>
                    <a:lnTo>
                      <a:pt x="0" y="94"/>
                    </a:lnTo>
                    <a:lnTo>
                      <a:pt x="166" y="94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xmlns="" id="{AB00FCAB-88CB-4E23-A68F-17398AD8B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" y="2896"/>
                <a:ext cx="135" cy="78"/>
              </a:xfrm>
              <a:custGeom>
                <a:avLst/>
                <a:gdLst>
                  <a:gd name="T0" fmla="*/ 0 w 163"/>
                  <a:gd name="T1" fmla="*/ 0 h 94"/>
                  <a:gd name="T2" fmla="*/ 0 w 163"/>
                  <a:gd name="T3" fmla="*/ 0 h 94"/>
                  <a:gd name="T4" fmla="*/ 0 w 163"/>
                  <a:gd name="T5" fmla="*/ 94 h 94"/>
                  <a:gd name="T6" fmla="*/ 163 w 163"/>
                  <a:gd name="T7" fmla="*/ 94 h 94"/>
                  <a:gd name="T8" fmla="*/ 163 w 163"/>
                  <a:gd name="T9" fmla="*/ 0 h 94"/>
                  <a:gd name="T10" fmla="*/ 0 w 163"/>
                  <a:gd name="T11" fmla="*/ 0 h 94"/>
                  <a:gd name="T12" fmla="*/ 0 w 163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3" h="94">
                    <a:moveTo>
                      <a:pt x="0" y="0"/>
                    </a:moveTo>
                    <a:lnTo>
                      <a:pt x="0" y="0"/>
                    </a:lnTo>
                    <a:lnTo>
                      <a:pt x="0" y="94"/>
                    </a:lnTo>
                    <a:lnTo>
                      <a:pt x="163" y="9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xmlns="" id="{6933AA14-1A47-45DB-A46D-528E99F5AA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" y="2896"/>
                <a:ext cx="136" cy="78"/>
              </a:xfrm>
              <a:custGeom>
                <a:avLst/>
                <a:gdLst>
                  <a:gd name="T0" fmla="*/ 0 w 166"/>
                  <a:gd name="T1" fmla="*/ 0 h 94"/>
                  <a:gd name="T2" fmla="*/ 0 w 166"/>
                  <a:gd name="T3" fmla="*/ 0 h 94"/>
                  <a:gd name="T4" fmla="*/ 0 w 166"/>
                  <a:gd name="T5" fmla="*/ 94 h 94"/>
                  <a:gd name="T6" fmla="*/ 166 w 166"/>
                  <a:gd name="T7" fmla="*/ 94 h 94"/>
                  <a:gd name="T8" fmla="*/ 166 w 166"/>
                  <a:gd name="T9" fmla="*/ 0 h 94"/>
                  <a:gd name="T10" fmla="*/ 0 w 166"/>
                  <a:gd name="T11" fmla="*/ 0 h 94"/>
                  <a:gd name="T12" fmla="*/ 0 w 166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" h="94">
                    <a:moveTo>
                      <a:pt x="0" y="0"/>
                    </a:moveTo>
                    <a:lnTo>
                      <a:pt x="0" y="0"/>
                    </a:lnTo>
                    <a:lnTo>
                      <a:pt x="0" y="94"/>
                    </a:lnTo>
                    <a:lnTo>
                      <a:pt x="166" y="94"/>
                    </a:lnTo>
                    <a:lnTo>
                      <a:pt x="166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xmlns="" id="{E96C8233-9DF8-44A4-B425-4421BBAEC0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3" y="2896"/>
                <a:ext cx="59" cy="78"/>
              </a:xfrm>
              <a:custGeom>
                <a:avLst/>
                <a:gdLst>
                  <a:gd name="T0" fmla="*/ 0 w 72"/>
                  <a:gd name="T1" fmla="*/ 0 h 94"/>
                  <a:gd name="T2" fmla="*/ 0 w 72"/>
                  <a:gd name="T3" fmla="*/ 0 h 94"/>
                  <a:gd name="T4" fmla="*/ 0 w 72"/>
                  <a:gd name="T5" fmla="*/ 94 h 94"/>
                  <a:gd name="T6" fmla="*/ 72 w 72"/>
                  <a:gd name="T7" fmla="*/ 94 h 94"/>
                  <a:gd name="T8" fmla="*/ 72 w 72"/>
                  <a:gd name="T9" fmla="*/ 0 h 94"/>
                  <a:gd name="T10" fmla="*/ 0 w 72"/>
                  <a:gd name="T11" fmla="*/ 0 h 94"/>
                  <a:gd name="T12" fmla="*/ 0 w 72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" h="94">
                    <a:moveTo>
                      <a:pt x="0" y="0"/>
                    </a:moveTo>
                    <a:lnTo>
                      <a:pt x="0" y="0"/>
                    </a:lnTo>
                    <a:lnTo>
                      <a:pt x="0" y="94"/>
                    </a:lnTo>
                    <a:lnTo>
                      <a:pt x="72" y="94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xmlns="" id="{BF4C7824-D1B3-46AC-89E4-4239563DD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" y="2896"/>
                <a:ext cx="57" cy="78"/>
              </a:xfrm>
              <a:custGeom>
                <a:avLst/>
                <a:gdLst>
                  <a:gd name="T0" fmla="*/ 0 w 69"/>
                  <a:gd name="T1" fmla="*/ 0 h 94"/>
                  <a:gd name="T2" fmla="*/ 0 w 69"/>
                  <a:gd name="T3" fmla="*/ 0 h 94"/>
                  <a:gd name="T4" fmla="*/ 0 w 69"/>
                  <a:gd name="T5" fmla="*/ 94 h 94"/>
                  <a:gd name="T6" fmla="*/ 69 w 69"/>
                  <a:gd name="T7" fmla="*/ 94 h 94"/>
                  <a:gd name="T8" fmla="*/ 69 w 69"/>
                  <a:gd name="T9" fmla="*/ 0 h 94"/>
                  <a:gd name="T10" fmla="*/ 0 w 69"/>
                  <a:gd name="T11" fmla="*/ 0 h 94"/>
                  <a:gd name="T12" fmla="*/ 0 w 69"/>
                  <a:gd name="T13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94">
                    <a:moveTo>
                      <a:pt x="0" y="0"/>
                    </a:moveTo>
                    <a:lnTo>
                      <a:pt x="0" y="0"/>
                    </a:lnTo>
                    <a:lnTo>
                      <a:pt x="0" y="94"/>
                    </a:lnTo>
                    <a:lnTo>
                      <a:pt x="69" y="94"/>
                    </a:lnTo>
                    <a:lnTo>
                      <a:pt x="69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xmlns="" id="{F7F98A25-9B18-40DB-BF53-A2A6B6B12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" y="2454"/>
                <a:ext cx="243" cy="339"/>
              </a:xfrm>
              <a:custGeom>
                <a:avLst/>
                <a:gdLst>
                  <a:gd name="T0" fmla="*/ 66 w 294"/>
                  <a:gd name="T1" fmla="*/ 378 h 412"/>
                  <a:gd name="T2" fmla="*/ 66 w 294"/>
                  <a:gd name="T3" fmla="*/ 378 h 412"/>
                  <a:gd name="T4" fmla="*/ 94 w 294"/>
                  <a:gd name="T5" fmla="*/ 235 h 412"/>
                  <a:gd name="T6" fmla="*/ 188 w 294"/>
                  <a:gd name="T7" fmla="*/ 384 h 412"/>
                  <a:gd name="T8" fmla="*/ 257 w 294"/>
                  <a:gd name="T9" fmla="*/ 173 h 412"/>
                  <a:gd name="T10" fmla="*/ 231 w 294"/>
                  <a:gd name="T11" fmla="*/ 268 h 412"/>
                  <a:gd name="T12" fmla="*/ 98 w 294"/>
                  <a:gd name="T13" fmla="*/ 0 h 412"/>
                  <a:gd name="T14" fmla="*/ 110 w 294"/>
                  <a:gd name="T15" fmla="*/ 172 h 412"/>
                  <a:gd name="T16" fmla="*/ 94 w 294"/>
                  <a:gd name="T17" fmla="*/ 88 h 412"/>
                  <a:gd name="T18" fmla="*/ 32 w 294"/>
                  <a:gd name="T19" fmla="*/ 214 h 412"/>
                  <a:gd name="T20" fmla="*/ 66 w 294"/>
                  <a:gd name="T21" fmla="*/ 378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412">
                    <a:moveTo>
                      <a:pt x="66" y="378"/>
                    </a:moveTo>
                    <a:lnTo>
                      <a:pt x="66" y="378"/>
                    </a:lnTo>
                    <a:cubicBezTo>
                      <a:pt x="41" y="277"/>
                      <a:pt x="94" y="235"/>
                      <a:pt x="94" y="235"/>
                    </a:cubicBezTo>
                    <a:cubicBezTo>
                      <a:pt x="50" y="352"/>
                      <a:pt x="111" y="412"/>
                      <a:pt x="188" y="384"/>
                    </a:cubicBezTo>
                    <a:cubicBezTo>
                      <a:pt x="266" y="358"/>
                      <a:pt x="294" y="233"/>
                      <a:pt x="257" y="173"/>
                    </a:cubicBezTo>
                    <a:cubicBezTo>
                      <a:pt x="262" y="254"/>
                      <a:pt x="231" y="268"/>
                      <a:pt x="231" y="268"/>
                    </a:cubicBezTo>
                    <a:cubicBezTo>
                      <a:pt x="278" y="177"/>
                      <a:pt x="199" y="29"/>
                      <a:pt x="98" y="0"/>
                    </a:cubicBezTo>
                    <a:cubicBezTo>
                      <a:pt x="181" y="90"/>
                      <a:pt x="110" y="172"/>
                      <a:pt x="110" y="172"/>
                    </a:cubicBezTo>
                    <a:cubicBezTo>
                      <a:pt x="121" y="106"/>
                      <a:pt x="94" y="88"/>
                      <a:pt x="94" y="88"/>
                    </a:cubicBezTo>
                    <a:cubicBezTo>
                      <a:pt x="108" y="131"/>
                      <a:pt x="54" y="175"/>
                      <a:pt x="32" y="214"/>
                    </a:cubicBezTo>
                    <a:cubicBezTo>
                      <a:pt x="12" y="254"/>
                      <a:pt x="0" y="323"/>
                      <a:pt x="66" y="378"/>
                    </a:cubicBezTo>
                    <a:close/>
                  </a:path>
                </a:pathLst>
              </a:custGeom>
              <a:solidFill>
                <a:srgbClr val="4D4F53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32">
                <a:extLst>
                  <a:ext uri="{FF2B5EF4-FFF2-40B4-BE49-F238E27FC236}">
                    <a16:creationId xmlns:a16="http://schemas.microsoft.com/office/drawing/2014/main" xmlns="" id="{64964B41-0F80-470B-B664-AEDE8766B9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1" y="2454"/>
                <a:ext cx="243" cy="339"/>
              </a:xfrm>
              <a:custGeom>
                <a:avLst/>
                <a:gdLst>
                  <a:gd name="T0" fmla="*/ 66 w 294"/>
                  <a:gd name="T1" fmla="*/ 378 h 412"/>
                  <a:gd name="T2" fmla="*/ 66 w 294"/>
                  <a:gd name="T3" fmla="*/ 378 h 412"/>
                  <a:gd name="T4" fmla="*/ 94 w 294"/>
                  <a:gd name="T5" fmla="*/ 235 h 412"/>
                  <a:gd name="T6" fmla="*/ 188 w 294"/>
                  <a:gd name="T7" fmla="*/ 384 h 412"/>
                  <a:gd name="T8" fmla="*/ 257 w 294"/>
                  <a:gd name="T9" fmla="*/ 173 h 412"/>
                  <a:gd name="T10" fmla="*/ 231 w 294"/>
                  <a:gd name="T11" fmla="*/ 268 h 412"/>
                  <a:gd name="T12" fmla="*/ 98 w 294"/>
                  <a:gd name="T13" fmla="*/ 0 h 412"/>
                  <a:gd name="T14" fmla="*/ 110 w 294"/>
                  <a:gd name="T15" fmla="*/ 172 h 412"/>
                  <a:gd name="T16" fmla="*/ 94 w 294"/>
                  <a:gd name="T17" fmla="*/ 88 h 412"/>
                  <a:gd name="T18" fmla="*/ 32 w 294"/>
                  <a:gd name="T19" fmla="*/ 214 h 412"/>
                  <a:gd name="T20" fmla="*/ 66 w 294"/>
                  <a:gd name="T21" fmla="*/ 378 h 4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94" h="412">
                    <a:moveTo>
                      <a:pt x="66" y="378"/>
                    </a:moveTo>
                    <a:lnTo>
                      <a:pt x="66" y="378"/>
                    </a:lnTo>
                    <a:cubicBezTo>
                      <a:pt x="41" y="277"/>
                      <a:pt x="94" y="235"/>
                      <a:pt x="94" y="235"/>
                    </a:cubicBezTo>
                    <a:cubicBezTo>
                      <a:pt x="50" y="352"/>
                      <a:pt x="111" y="412"/>
                      <a:pt x="188" y="384"/>
                    </a:cubicBezTo>
                    <a:cubicBezTo>
                      <a:pt x="266" y="358"/>
                      <a:pt x="294" y="233"/>
                      <a:pt x="257" y="173"/>
                    </a:cubicBezTo>
                    <a:cubicBezTo>
                      <a:pt x="262" y="254"/>
                      <a:pt x="231" y="268"/>
                      <a:pt x="231" y="268"/>
                    </a:cubicBezTo>
                    <a:cubicBezTo>
                      <a:pt x="278" y="177"/>
                      <a:pt x="199" y="29"/>
                      <a:pt x="98" y="0"/>
                    </a:cubicBezTo>
                    <a:cubicBezTo>
                      <a:pt x="181" y="90"/>
                      <a:pt x="110" y="172"/>
                      <a:pt x="110" y="172"/>
                    </a:cubicBezTo>
                    <a:cubicBezTo>
                      <a:pt x="121" y="106"/>
                      <a:pt x="94" y="88"/>
                      <a:pt x="94" y="88"/>
                    </a:cubicBezTo>
                    <a:cubicBezTo>
                      <a:pt x="108" y="131"/>
                      <a:pt x="54" y="175"/>
                      <a:pt x="32" y="214"/>
                    </a:cubicBezTo>
                    <a:cubicBezTo>
                      <a:pt x="12" y="254"/>
                      <a:pt x="0" y="323"/>
                      <a:pt x="66" y="378"/>
                    </a:cubicBezTo>
                    <a:close/>
                  </a:path>
                </a:pathLst>
              </a:custGeom>
              <a:noFill/>
              <a:ln w="1588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Rectangle 38">
                <a:extLst>
                  <a:ext uri="{FF2B5EF4-FFF2-40B4-BE49-F238E27FC236}">
                    <a16:creationId xmlns:a16="http://schemas.microsoft.com/office/drawing/2014/main" xmlns="" id="{07B5195F-7BA9-4A63-ADAC-94DD2D0B6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0" y="309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8" name="Rectangle 39">
                <a:extLst>
                  <a:ext uri="{FF2B5EF4-FFF2-40B4-BE49-F238E27FC236}">
                    <a16:creationId xmlns:a16="http://schemas.microsoft.com/office/drawing/2014/main" xmlns="" id="{B712BC77-023B-4460-AA0A-885DD02361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3091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xmlns="" id="{6F10CCCE-B1AA-41A4-AB17-FE73C34FF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643" y="5062426"/>
              <a:ext cx="165735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latin typeface="Arial" panose="020B0604020202020204" pitchFamily="34" charset="0"/>
                </a:rPr>
                <a:t>Firewall</a:t>
              </a:r>
            </a:p>
          </p:txBody>
        </p:sp>
        <p:grpSp>
          <p:nvGrpSpPr>
            <p:cNvPr id="34" name="Group 42">
              <a:extLst>
                <a:ext uri="{FF2B5EF4-FFF2-40B4-BE49-F238E27FC236}">
                  <a16:creationId xmlns:a16="http://schemas.microsoft.com/office/drawing/2014/main" xmlns="" id="{68B201F1-8787-4108-8651-6F0AC721BF4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143199" y="3992502"/>
              <a:ext cx="1270000" cy="1300163"/>
              <a:chOff x="1486" y="2481"/>
              <a:chExt cx="800" cy="819"/>
            </a:xfrm>
          </p:grpSpPr>
          <p:sp>
            <p:nvSpPr>
              <p:cNvPr id="37" name="AutoShape 41">
                <a:extLst>
                  <a:ext uri="{FF2B5EF4-FFF2-40B4-BE49-F238E27FC236}">
                    <a16:creationId xmlns:a16="http://schemas.microsoft.com/office/drawing/2014/main" xmlns="" id="{E4E6C8D1-A2D6-4744-B96F-577945F7645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486" y="2482"/>
                <a:ext cx="800" cy="7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pic>
            <p:nvPicPr>
              <p:cNvPr id="38" name="Picture 43">
                <a:extLst>
                  <a:ext uri="{FF2B5EF4-FFF2-40B4-BE49-F238E27FC236}">
                    <a16:creationId xmlns:a16="http://schemas.microsoft.com/office/drawing/2014/main" xmlns="" id="{6FCAEAD8-B21E-4842-AABE-DBBF739F1F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73" y="2481"/>
                <a:ext cx="630" cy="6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9" name="Rectangle 51">
                <a:extLst>
                  <a:ext uri="{FF2B5EF4-FFF2-40B4-BE49-F238E27FC236}">
                    <a16:creationId xmlns:a16="http://schemas.microsoft.com/office/drawing/2014/main" xmlns="" id="{658F190F-B822-40E7-AFBA-293E4AAF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6" y="3126"/>
                <a:ext cx="69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1200" b="0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0" name="Rectangle 55">
                <a:extLst>
                  <a:ext uri="{FF2B5EF4-FFF2-40B4-BE49-F238E27FC236}">
                    <a16:creationId xmlns:a16="http://schemas.microsoft.com/office/drawing/2014/main" xmlns="" id="{F1BBD760-846A-4DC5-B99B-12FC01C3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5" y="3126"/>
                <a:ext cx="0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5" name="Rectangle 13">
              <a:extLst>
                <a:ext uri="{FF2B5EF4-FFF2-40B4-BE49-F238E27FC236}">
                  <a16:creationId xmlns:a16="http://schemas.microsoft.com/office/drawing/2014/main" xmlns="" id="{9F721318-830F-4E69-9E4A-C23CD77459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1898" y="5039136"/>
              <a:ext cx="1657352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400" dirty="0">
                  <a:solidFill>
                    <a:srgbClr val="3F3F3F"/>
                  </a:solidFill>
                </a:rPr>
                <a:t>Intrusion Detection</a:t>
              </a: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F3F3F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FB2FEE-57F0-437D-A0B1-8CDE497ACEB7}"/>
                </a:ext>
              </a:extLst>
            </p:cNvPr>
            <p:cNvSpPr/>
            <p:nvPr/>
          </p:nvSpPr>
          <p:spPr>
            <a:xfrm>
              <a:off x="316989" y="1717482"/>
              <a:ext cx="5081229" cy="403131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C36158A4-2D83-49DE-8DBF-D2CC65F4960C}"/>
              </a:ext>
            </a:extLst>
          </p:cNvPr>
          <p:cNvGrpSpPr/>
          <p:nvPr/>
        </p:nvGrpSpPr>
        <p:grpSpPr>
          <a:xfrm>
            <a:off x="5398218" y="2153110"/>
            <a:ext cx="6718975" cy="4548402"/>
            <a:chOff x="5398218" y="2153110"/>
            <a:chExt cx="6718975" cy="454840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A873538B-EDA1-472E-9C0B-81FE0978BA8A}"/>
                </a:ext>
              </a:extLst>
            </p:cNvPr>
            <p:cNvGrpSpPr/>
            <p:nvPr/>
          </p:nvGrpSpPr>
          <p:grpSpPr>
            <a:xfrm>
              <a:off x="6873725" y="2153110"/>
              <a:ext cx="5243468" cy="4548402"/>
              <a:chOff x="6873725" y="2153110"/>
              <a:chExt cx="5243468" cy="4548402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xmlns="" id="{5503DAD6-5AED-470C-8D82-BF8E239071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73725" y="2153110"/>
                <a:ext cx="5243468" cy="4548402"/>
              </a:xfrm>
              <a:prstGeom prst="rect">
                <a:avLst/>
              </a:prstGeom>
            </p:spPr>
          </p:pic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xmlns="" id="{A9DBEB66-3CB9-4A1C-9E82-F832631D6754}"/>
                  </a:ext>
                </a:extLst>
              </p:cNvPr>
              <p:cNvSpPr/>
              <p:nvPr/>
            </p:nvSpPr>
            <p:spPr>
              <a:xfrm>
                <a:off x="8722581" y="5345768"/>
                <a:ext cx="1749287" cy="14858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xmlns="" id="{ECA0BDAF-076C-49CB-9812-4032F4A76365}"/>
                  </a:ext>
                </a:extLst>
              </p:cNvPr>
              <p:cNvSpPr txBox="1"/>
              <p:nvPr/>
            </p:nvSpPr>
            <p:spPr>
              <a:xfrm>
                <a:off x="8440237" y="5778280"/>
                <a:ext cx="25667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Cloud</a:t>
                </a:r>
                <a:r>
                  <a:rPr lang="en-US" sz="2400" kern="0" dirty="0">
                    <a:latin typeface="Arial" panose="020B0604020202020204" pitchFamily="34" charset="0"/>
                    <a:cs typeface="Arial" panose="020B0604020202020204" pitchFamily="34" charset="0"/>
                  </a:rPr>
                  <a:t> Computing</a:t>
                </a: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D82916B0-305B-4AE6-A476-8147EB32209D}"/>
                </a:ext>
              </a:extLst>
            </p:cNvPr>
            <p:cNvGrpSpPr/>
            <p:nvPr/>
          </p:nvGrpSpPr>
          <p:grpSpPr>
            <a:xfrm>
              <a:off x="5398218" y="2660670"/>
              <a:ext cx="2286203" cy="1324892"/>
              <a:chOff x="5398218" y="2660670"/>
              <a:chExt cx="2286203" cy="1324892"/>
            </a:xfrm>
          </p:grpSpPr>
          <p:sp>
            <p:nvSpPr>
              <p:cNvPr id="71" name="Right Arrow 23">
                <a:extLst>
                  <a:ext uri="{FF2B5EF4-FFF2-40B4-BE49-F238E27FC236}">
                    <a16:creationId xmlns:a16="http://schemas.microsoft.com/office/drawing/2014/main" xmlns="" id="{DA4C336F-0EE7-4944-934E-0B85E4552DB2}"/>
                  </a:ext>
                </a:extLst>
              </p:cNvPr>
              <p:cNvSpPr/>
              <p:nvPr/>
            </p:nvSpPr>
            <p:spPr>
              <a:xfrm>
                <a:off x="5452616" y="3429000"/>
                <a:ext cx="1822827" cy="556562"/>
              </a:xfrm>
              <a:prstGeom prst="rightArrow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xmlns="" id="{0FF93E4C-14C1-443A-A539-BC18EB006946}"/>
                  </a:ext>
                </a:extLst>
              </p:cNvPr>
              <p:cNvSpPr txBox="1"/>
              <p:nvPr/>
            </p:nvSpPr>
            <p:spPr>
              <a:xfrm>
                <a:off x="5398218" y="2660670"/>
                <a:ext cx="22862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b="1" kern="0" dirty="0" err="1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Softwarization</a:t>
                </a:r>
                <a:endParaRPr lang="en-US" sz="2400" b="1" kern="0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kern="0" dirty="0" smtClean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(Virtualization)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BE21A78-2144-CF4B-A7D4-CD86347B8259}"/>
              </a:ext>
            </a:extLst>
          </p:cNvPr>
          <p:cNvSpPr txBox="1"/>
          <p:nvPr/>
        </p:nvSpPr>
        <p:spPr>
          <a:xfrm>
            <a:off x="262440" y="5864653"/>
            <a:ext cx="11844924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dirty="0">
                <a:solidFill>
                  <a:schemeClr val="bg1"/>
                </a:solidFill>
              </a:rPr>
              <a:t>Good Scalability,  Flexible Deployment, and Reduced Operational Cost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22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726065" y="238251"/>
            <a:ext cx="10612432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30" dirty="0">
                <a:latin typeface="Trebuchet MS" panose="020B0703020202090204" pitchFamily="34" charset="0"/>
              </a:rPr>
              <a:t>Energy Benefit with Halo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621578" y="5549695"/>
            <a:ext cx="11159296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</a:rPr>
              <a:t>HALO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is a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cheap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energy-efficient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design.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710B0BA8-99AC-F04B-A0FC-B2F433D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858BF1-DD58-B84D-B148-3F3AACFB0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776" y="1590696"/>
            <a:ext cx="8037011" cy="34238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xmlns="" id="{49F5C8E0-17DD-FD4D-8B84-F7738F1A4725}"/>
              </a:ext>
            </a:extLst>
          </p:cNvPr>
          <p:cNvSpPr/>
          <p:nvPr/>
        </p:nvSpPr>
        <p:spPr>
          <a:xfrm>
            <a:off x="2715120" y="4256893"/>
            <a:ext cx="7027970" cy="63765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5295"/>
              </a:solidFill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xmlns="" id="{EE2CE9D9-536E-AA4C-8C15-CB7764F7E2FE}"/>
              </a:ext>
            </a:extLst>
          </p:cNvPr>
          <p:cNvSpPr/>
          <p:nvPr/>
        </p:nvSpPr>
        <p:spPr>
          <a:xfrm>
            <a:off x="8889671" y="3800322"/>
            <a:ext cx="1706837" cy="849186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3200" dirty="0">
                <a:solidFill>
                  <a:srgbClr val="005295"/>
                </a:solidFill>
                <a:latin typeface="Helvetica" pitchFamily="2" charset="0"/>
                <a:ea typeface="Gadugi" panose="020B0502040204020203" pitchFamily="34" charset="0"/>
              </a:rPr>
              <a:t>Cheap!</a:t>
            </a:r>
            <a:endParaRPr lang="en-US" sz="3200" dirty="0">
              <a:solidFill>
                <a:srgbClr val="005295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8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1" grpId="0" animBg="1"/>
      <p:bldP spid="11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9723009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30" dirty="0">
                <a:latin typeface="Trebuchet MS" panose="020B0703020202090204" pitchFamily="34" charset="0"/>
              </a:rPr>
              <a:t>Conclusion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D41070B-CF78-864A-B88E-F4805BBAF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E40B3A8-8F26-462E-8D76-9C5420A28863}"/>
              </a:ext>
            </a:extLst>
          </p:cNvPr>
          <p:cNvSpPr/>
          <p:nvPr/>
        </p:nvSpPr>
        <p:spPr>
          <a:xfrm>
            <a:off x="4619705" y="3321816"/>
            <a:ext cx="5263580" cy="960939"/>
          </a:xfrm>
          <a:prstGeom prst="rect">
            <a:avLst/>
          </a:prstGeom>
          <a:solidFill>
            <a:srgbClr val="FFA3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Light-weight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Locking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Mechanism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06FECF4-7DA1-4F51-9470-1A5E80A2B971}"/>
              </a:ext>
            </a:extLst>
          </p:cNvPr>
          <p:cNvSpPr/>
          <p:nvPr/>
        </p:nvSpPr>
        <p:spPr>
          <a:xfrm>
            <a:off x="4624391" y="4925547"/>
            <a:ext cx="5258894" cy="939401"/>
          </a:xfrm>
          <a:prstGeom prst="rect">
            <a:avLst/>
          </a:prstGeom>
          <a:solidFill>
            <a:srgbClr val="009FD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X86-64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b="1" kern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nstruction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400" b="1" kern="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xtension</a:t>
            </a:r>
            <a:r>
              <a:rPr lang="zh-CN" altLang="en-US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kern="0" dirty="0">
              <a:solidFill>
                <a:prstClr val="whit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7C352E0-7A54-4F30-A0EA-33CCAE07E889}"/>
              </a:ext>
            </a:extLst>
          </p:cNvPr>
          <p:cNvSpPr/>
          <p:nvPr/>
        </p:nvSpPr>
        <p:spPr>
          <a:xfrm>
            <a:off x="4619704" y="1806195"/>
            <a:ext cx="5263580" cy="939400"/>
          </a:xfrm>
          <a:prstGeom prst="rect">
            <a:avLst/>
          </a:prstGeom>
          <a:solidFill>
            <a:srgbClr val="C3D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Near-Data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Accelerator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C53AE4C-F375-4D31-8696-A7E107FF0CA6}"/>
              </a:ext>
            </a:extLst>
          </p:cNvPr>
          <p:cNvGrpSpPr/>
          <p:nvPr/>
        </p:nvGrpSpPr>
        <p:grpSpPr>
          <a:xfrm>
            <a:off x="9940522" y="1778625"/>
            <a:ext cx="1846141" cy="939400"/>
            <a:chOff x="4513571" y="3378014"/>
            <a:chExt cx="3320918" cy="990817"/>
          </a:xfrm>
        </p:grpSpPr>
        <p:sp>
          <p:nvSpPr>
            <p:cNvPr id="11" name="Rounded Rectangular Callout 51">
              <a:extLst>
                <a:ext uri="{FF2B5EF4-FFF2-40B4-BE49-F238E27FC236}">
                  <a16:creationId xmlns:a16="http://schemas.microsoft.com/office/drawing/2014/main" xmlns="" id="{06109211-DA2E-4BC8-A6CA-D0D372C7B3BE}"/>
                </a:ext>
              </a:extLst>
            </p:cNvPr>
            <p:cNvSpPr/>
            <p:nvPr/>
          </p:nvSpPr>
          <p:spPr>
            <a:xfrm>
              <a:off x="4513571" y="3378014"/>
              <a:ext cx="3320918" cy="990817"/>
            </a:xfrm>
            <a:prstGeom prst="wedgeRoundRectCallout">
              <a:avLst>
                <a:gd name="adj1" fmla="val -29849"/>
                <a:gd name="adj2" fmla="val 59182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Near data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Parallelism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295"/>
                </a:solidFill>
                <a:effectLst/>
                <a:uLnTx/>
                <a:uFillTx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1A13F8FB-593C-4A10-A445-1C0436560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45845" y="3422326"/>
              <a:ext cx="463578" cy="46357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xmlns="" id="{232AFD0C-606C-45E5-9630-2021210A4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3858" y="3879050"/>
              <a:ext cx="463578" cy="463578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B55ED69-4207-4518-B07F-4F2164331426}"/>
              </a:ext>
            </a:extLst>
          </p:cNvPr>
          <p:cNvGrpSpPr/>
          <p:nvPr/>
        </p:nvGrpSpPr>
        <p:grpSpPr>
          <a:xfrm>
            <a:off x="9940522" y="3230924"/>
            <a:ext cx="1904195" cy="1062463"/>
            <a:chOff x="4513571" y="3378014"/>
            <a:chExt cx="3275201" cy="990817"/>
          </a:xfrm>
        </p:grpSpPr>
        <p:sp>
          <p:nvSpPr>
            <p:cNvPr id="15" name="Rounded Rectangular Callout 55">
              <a:extLst>
                <a:ext uri="{FF2B5EF4-FFF2-40B4-BE49-F238E27FC236}">
                  <a16:creationId xmlns:a16="http://schemas.microsoft.com/office/drawing/2014/main" xmlns="" id="{68A84F38-79BA-4D35-86EA-AD904B7A815D}"/>
                </a:ext>
              </a:extLst>
            </p:cNvPr>
            <p:cNvSpPr/>
            <p:nvPr/>
          </p:nvSpPr>
          <p:spPr>
            <a:xfrm>
              <a:off x="4513571" y="3378014"/>
              <a:ext cx="3275201" cy="990817"/>
            </a:xfrm>
            <a:prstGeom prst="wedgeRoundRectCallout">
              <a:avLst>
                <a:gd name="adj1" fmla="val -29849"/>
                <a:gd name="adj2" fmla="val 59182"/>
                <a:gd name="adj3" fmla="val 16667"/>
              </a:avLst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rtlCol="0" anchor="ctr"/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Hw</a:t>
              </a: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assisted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Low</a:t>
              </a:r>
              <a:r>
                <a: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 </a:t>
              </a: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rPr>
                <a:t>cost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5295"/>
                </a:solidFill>
                <a:effectLst/>
                <a:uLnTx/>
                <a:uFillTx/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492953A6-C7BB-478B-930B-B77B676A7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1681" y="3421844"/>
              <a:ext cx="463578" cy="46357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xmlns="" id="{381E9F22-580F-403B-AAFA-7949A49C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21681" y="3895338"/>
              <a:ext cx="463578" cy="463578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BE4A3AF3-0918-4853-80CF-BD6D49D031BB}"/>
              </a:ext>
            </a:extLst>
          </p:cNvPr>
          <p:cNvGrpSpPr/>
          <p:nvPr/>
        </p:nvGrpSpPr>
        <p:grpSpPr>
          <a:xfrm>
            <a:off x="9998577" y="4908204"/>
            <a:ext cx="1846140" cy="1062464"/>
            <a:chOff x="8662506" y="1907580"/>
            <a:chExt cx="5050053" cy="990817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xmlns="" id="{EDBC6971-865E-476A-BD24-AC3999B9C2E8}"/>
                </a:ext>
              </a:extLst>
            </p:cNvPr>
            <p:cNvGrpSpPr/>
            <p:nvPr/>
          </p:nvGrpSpPr>
          <p:grpSpPr>
            <a:xfrm>
              <a:off x="8662506" y="1907580"/>
              <a:ext cx="5050053" cy="990817"/>
              <a:chOff x="4513571" y="3378014"/>
              <a:chExt cx="5050053" cy="990817"/>
            </a:xfrm>
          </p:grpSpPr>
          <p:sp>
            <p:nvSpPr>
              <p:cNvPr id="21" name="Rounded Rectangular Callout 61">
                <a:extLst>
                  <a:ext uri="{FF2B5EF4-FFF2-40B4-BE49-F238E27FC236}">
                    <a16:creationId xmlns:a16="http://schemas.microsoft.com/office/drawing/2014/main" xmlns="" id="{0C216583-AD49-4092-9BF2-8DD1CDDD4D60}"/>
                  </a:ext>
                </a:extLst>
              </p:cNvPr>
              <p:cNvSpPr/>
              <p:nvPr/>
            </p:nvSpPr>
            <p:spPr>
              <a:xfrm>
                <a:off x="4513571" y="3378014"/>
                <a:ext cx="5050053" cy="990817"/>
              </a:xfrm>
              <a:prstGeom prst="wedgeRoundRectCallout">
                <a:avLst>
                  <a:gd name="adj1" fmla="val -29849"/>
                  <a:gd name="adj2" fmla="val 59182"/>
                  <a:gd name="adj3" fmla="val 16667"/>
                </a:avLst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0" tIns="0" rIns="0" bIns="0" rtlCol="0" anchor="ctr"/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All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-in-one</a:t>
                </a:r>
              </a:p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Easy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to</a:t>
                </a:r>
                <a:r>
                  <a: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altLang="zh-CN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Gadugi" panose="020B0502040204020203" pitchFamily="34" charset="0"/>
                    <a:cs typeface="Arial" panose="020B0604020202020204" pitchFamily="34" charset="0"/>
                  </a:rPr>
                  <a:t>use</a:t>
                </a: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5295"/>
                  </a:solidFill>
                  <a:effectLst/>
                  <a:uLnTx/>
                  <a:uFillTx/>
                  <a:latin typeface="Arial" panose="020B0604020202020204" pitchFamily="34" charset="0"/>
                  <a:ea typeface="Gadugi" panose="020B0502040204020203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xmlns="" id="{76E91A98-E73A-44F2-9F79-A150D8410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8284" y="3439387"/>
                <a:ext cx="679120" cy="463578"/>
              </a:xfrm>
              <a:prstGeom prst="rect">
                <a:avLst/>
              </a:prstGeom>
            </p:spPr>
          </p:pic>
        </p:grp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xmlns="" id="{A09B5C5C-9F68-41FF-9DD9-5594D8488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76556" y="2412315"/>
              <a:ext cx="599784" cy="463578"/>
            </a:xfrm>
            <a:prstGeom prst="rect">
              <a:avLst/>
            </a:prstGeom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365AABD-0145-4007-AC03-EFA2C2363464}"/>
              </a:ext>
            </a:extLst>
          </p:cNvPr>
          <p:cNvSpPr/>
          <p:nvPr/>
        </p:nvSpPr>
        <p:spPr>
          <a:xfrm>
            <a:off x="439319" y="1778418"/>
            <a:ext cx="3278085" cy="939400"/>
          </a:xfrm>
          <a:prstGeom prst="rect">
            <a:avLst/>
          </a:prstGeom>
          <a:solidFill>
            <a:srgbClr val="C3D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Data Locality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LLC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038B9C44-C2CA-4D43-BA63-9C889C3CD177}"/>
              </a:ext>
            </a:extLst>
          </p:cNvPr>
          <p:cNvSpPr/>
          <p:nvPr/>
        </p:nvSpPr>
        <p:spPr>
          <a:xfrm>
            <a:off x="439318" y="4880215"/>
            <a:ext cx="3278085" cy="939401"/>
          </a:xfrm>
          <a:prstGeom prst="rect">
            <a:avLst/>
          </a:prstGeom>
          <a:solidFill>
            <a:srgbClr val="009FD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200">
              <a:defRPr/>
            </a:pPr>
            <a:r>
              <a:rPr lang="en-US" sz="2400" b="1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Programmability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8A4A247A-2465-42AF-A643-46F1C775D836}"/>
              </a:ext>
            </a:extLst>
          </p:cNvPr>
          <p:cNvSpPr/>
          <p:nvPr/>
        </p:nvSpPr>
        <p:spPr>
          <a:xfrm>
            <a:off x="439319" y="3365670"/>
            <a:ext cx="3298204" cy="939400"/>
          </a:xfrm>
          <a:prstGeom prst="rect">
            <a:avLst/>
          </a:prstGeom>
          <a:solidFill>
            <a:srgbClr val="FFA3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Concurrency Overhead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ight Arrow 66">
            <a:extLst>
              <a:ext uri="{FF2B5EF4-FFF2-40B4-BE49-F238E27FC236}">
                <a16:creationId xmlns:a16="http://schemas.microsoft.com/office/drawing/2014/main" xmlns="" id="{6FC28C4C-2DD5-4587-872A-E9A18F10D127}"/>
              </a:ext>
            </a:extLst>
          </p:cNvPr>
          <p:cNvSpPr/>
          <p:nvPr/>
        </p:nvSpPr>
        <p:spPr>
          <a:xfrm>
            <a:off x="3825244" y="2049793"/>
            <a:ext cx="683145" cy="452204"/>
          </a:xfrm>
          <a:prstGeom prst="rightArrow">
            <a:avLst/>
          </a:prstGeom>
          <a:solidFill>
            <a:srgbClr val="C3D60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ight Arrow 67">
            <a:extLst>
              <a:ext uri="{FF2B5EF4-FFF2-40B4-BE49-F238E27FC236}">
                <a16:creationId xmlns:a16="http://schemas.microsoft.com/office/drawing/2014/main" xmlns="" id="{7EE1B109-B9DF-4F66-B48A-6127B5BAF054}"/>
              </a:ext>
            </a:extLst>
          </p:cNvPr>
          <p:cNvSpPr/>
          <p:nvPr/>
        </p:nvSpPr>
        <p:spPr>
          <a:xfrm>
            <a:off x="3825244" y="3609268"/>
            <a:ext cx="683144" cy="452204"/>
          </a:xfrm>
          <a:prstGeom prst="rightArrow">
            <a:avLst/>
          </a:prstGeom>
          <a:solidFill>
            <a:srgbClr val="FFA300">
              <a:lumMod val="60000"/>
              <a:lumOff val="4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ight Arrow 68">
            <a:extLst>
              <a:ext uri="{FF2B5EF4-FFF2-40B4-BE49-F238E27FC236}">
                <a16:creationId xmlns:a16="http://schemas.microsoft.com/office/drawing/2014/main" xmlns="" id="{63C4D210-3B49-46BA-9602-E4FCE81F7685}"/>
              </a:ext>
            </a:extLst>
          </p:cNvPr>
          <p:cNvSpPr/>
          <p:nvPr/>
        </p:nvSpPr>
        <p:spPr>
          <a:xfrm>
            <a:off x="3821424" y="5123813"/>
            <a:ext cx="683144" cy="452204"/>
          </a:xfrm>
          <a:prstGeom prst="rightArrow">
            <a:avLst/>
          </a:prstGeom>
          <a:solidFill>
            <a:srgbClr val="009FDF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124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68368" y="2159394"/>
            <a:ext cx="9723009" cy="2058256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altLang="zh-CN" sz="6600" spc="30" dirty="0">
                <a:solidFill>
                  <a:srgbClr val="3467AE"/>
                </a:solidFill>
                <a:latin typeface="Trebuchet MS" panose="020B0703020202090204" pitchFamily="34" charset="0"/>
              </a:rPr>
              <a:t>Thanks!</a:t>
            </a:r>
          </a:p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altLang="zh-CN" sz="6600" spc="30" dirty="0">
                <a:solidFill>
                  <a:srgbClr val="3467AE"/>
                </a:solidFill>
                <a:latin typeface="Trebuchet MS" panose="020B0703020202090204" pitchFamily="34" charset="0"/>
              </a:rPr>
              <a:t>Q</a:t>
            </a:r>
            <a:r>
              <a:rPr lang="en-US" altLang="zh-CN" sz="6600" spc="30" dirty="0">
                <a:solidFill>
                  <a:srgbClr val="3467A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en-US" altLang="zh-CN" sz="6600" spc="30" dirty="0">
                <a:solidFill>
                  <a:srgbClr val="3467AE"/>
                </a:solidFill>
                <a:latin typeface="Trebuchet MS" panose="020B0703020202090204" pitchFamily="34" charset="0"/>
              </a:rPr>
              <a:t>A</a:t>
            </a:r>
            <a:endParaRPr lang="en-US" sz="6600" spc="-140" dirty="0">
              <a:solidFill>
                <a:srgbClr val="3467A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D41070B-CF78-864A-B88E-F4805BBAF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79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9723009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How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to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Deploy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NFV?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DA21000B-4B7C-DC44-B373-0343F124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B2096639-F980-ED42-97FE-89323BC18CD0}"/>
              </a:ext>
            </a:extLst>
          </p:cNvPr>
          <p:cNvSpPr txBox="1"/>
          <p:nvPr/>
        </p:nvSpPr>
        <p:spPr>
          <a:xfrm>
            <a:off x="563525" y="5865848"/>
            <a:ext cx="10932964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>
                <a:solidFill>
                  <a:schemeClr val="bg1"/>
                </a:solidFill>
              </a:rPr>
              <a:t>Virtual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switch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is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the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key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component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of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NFV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platform.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6969620-77B6-F54B-B05F-49E786153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960" y="1941539"/>
            <a:ext cx="7937500" cy="1079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950DED24-7432-EE4B-BABA-F7CFFC8E0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57" y="2354136"/>
            <a:ext cx="7226300" cy="533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5802A6A-215E-1347-B50E-C817ADB62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6787" y="3021039"/>
            <a:ext cx="6941845" cy="584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35B7350-D881-C24F-A649-619E499DAE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5709" y="3551826"/>
            <a:ext cx="66040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AF5EB54-37DB-3046-8B02-0833C72235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6857" y="4573061"/>
            <a:ext cx="7162800" cy="800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F6B12E0-11E9-9946-BDFE-D00831F238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10707" y="4192490"/>
            <a:ext cx="4038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51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" descr="Image result for virtual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8356" y="2378027"/>
            <a:ext cx="937611" cy="9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Image result for virtual machin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42" y="1684469"/>
            <a:ext cx="889728" cy="889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8B85A84-64D3-5846-B909-3F16FC083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2657" y="2493052"/>
            <a:ext cx="5887876" cy="2694195"/>
          </a:xfrm>
          <a:prstGeom prst="rect">
            <a:avLst/>
          </a:prstGeom>
        </p:spPr>
      </p:pic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311114"/>
            <a:ext cx="10728608" cy="629660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4000" spc="30" dirty="0">
                <a:latin typeface="Trebuchet MS" panose="020B0703020202090204" pitchFamily="34" charset="0"/>
              </a:rPr>
              <a:t>The Function of Virtual Switch: </a:t>
            </a:r>
            <a:r>
              <a:rPr lang="en-US" altLang="zh-CN" sz="4000" spc="30" dirty="0" smtClean="0">
                <a:latin typeface="Trebuchet MS" panose="020B0703020202090204" pitchFamily="34" charset="0"/>
              </a:rPr>
              <a:t>an </a:t>
            </a:r>
            <a:r>
              <a:rPr lang="en-US" altLang="zh-CN" sz="4000" spc="30" dirty="0">
                <a:latin typeface="Trebuchet MS" panose="020B0703020202090204" pitchFamily="34" charset="0"/>
              </a:rPr>
              <a:t>Example</a:t>
            </a:r>
            <a:endParaRPr lang="en-US" sz="4000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6DEA394-ECFD-D94A-A826-60616627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5BB153-5C41-B046-9B13-EE6625242528}"/>
              </a:ext>
            </a:extLst>
          </p:cNvPr>
          <p:cNvSpPr txBox="1"/>
          <p:nvPr/>
        </p:nvSpPr>
        <p:spPr>
          <a:xfrm>
            <a:off x="331574" y="5847783"/>
            <a:ext cx="11449300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	Key Functions: </a:t>
            </a:r>
            <a:r>
              <a:rPr lang="en-US" altLang="zh-CN" sz="3200" dirty="0">
                <a:solidFill>
                  <a:schemeClr val="bg1"/>
                </a:solidFill>
              </a:rPr>
              <a:t>Match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patterns,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find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rules,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and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forward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packets.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29062C2F-ACD8-B54D-94A8-54786E89EA8F}"/>
              </a:ext>
            </a:extLst>
          </p:cNvPr>
          <p:cNvSpPr/>
          <p:nvPr/>
        </p:nvSpPr>
        <p:spPr>
          <a:xfrm>
            <a:off x="1012741" y="1473260"/>
            <a:ext cx="1191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10.0.0.1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65EB0236-67E2-9842-8529-F97D56BB3E1C}"/>
              </a:ext>
            </a:extLst>
          </p:cNvPr>
          <p:cNvSpPr/>
          <p:nvPr/>
        </p:nvSpPr>
        <p:spPr>
          <a:xfrm>
            <a:off x="9804991" y="2071448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10.0.0.11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5867D2BD-11F3-9B4C-AACB-56C44D1D4CA0}"/>
              </a:ext>
            </a:extLst>
          </p:cNvPr>
          <p:cNvSpPr/>
          <p:nvPr/>
        </p:nvSpPr>
        <p:spPr>
          <a:xfrm>
            <a:off x="9747284" y="3410663"/>
            <a:ext cx="1298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C:</a:t>
            </a:r>
            <a:r>
              <a:rPr lang="zh-CN" altLang="en-US" dirty="0"/>
              <a:t> </a:t>
            </a:r>
            <a:r>
              <a:rPr lang="en-US" altLang="zh-CN" dirty="0"/>
              <a:t>10.0.0.12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392AE224-4987-2A42-8F30-A8F9C3FDFF1C}"/>
              </a:ext>
            </a:extLst>
          </p:cNvPr>
          <p:cNvSpPr/>
          <p:nvPr/>
        </p:nvSpPr>
        <p:spPr>
          <a:xfrm>
            <a:off x="9737666" y="4592099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D:</a:t>
            </a:r>
            <a:r>
              <a:rPr lang="zh-CN" altLang="en-US" dirty="0"/>
              <a:t> </a:t>
            </a:r>
            <a:r>
              <a:rPr lang="en-US" altLang="zh-CN" dirty="0"/>
              <a:t>10.0.0.13</a:t>
            </a:r>
            <a:endParaRPr lang="en-US" dirty="0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xmlns="" id="{833BA470-4271-4543-95AC-2CF5E945EF3E}"/>
              </a:ext>
            </a:extLst>
          </p:cNvPr>
          <p:cNvSpPr/>
          <p:nvPr/>
        </p:nvSpPr>
        <p:spPr>
          <a:xfrm rot="17951636">
            <a:off x="2381537" y="1850693"/>
            <a:ext cx="329938" cy="1550683"/>
          </a:xfrm>
          <a:prstGeom prst="downArrow">
            <a:avLst>
              <a:gd name="adj1" fmla="val 50840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xmlns="" id="{62E6E3DE-005B-594F-A0DF-9F4B80D3960B}"/>
              </a:ext>
            </a:extLst>
          </p:cNvPr>
          <p:cNvSpPr/>
          <p:nvPr/>
        </p:nvSpPr>
        <p:spPr>
          <a:xfrm rot="14892715">
            <a:off x="8946821" y="2000790"/>
            <a:ext cx="329938" cy="1550683"/>
          </a:xfrm>
          <a:prstGeom prst="downArrow">
            <a:avLst>
              <a:gd name="adj1" fmla="val 50840"/>
              <a:gd name="adj2" fmla="val 50000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FF00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5FFAB4-06AB-1A42-AE14-FF377DC7E716}"/>
              </a:ext>
            </a:extLst>
          </p:cNvPr>
          <p:cNvSpPr txBox="1"/>
          <p:nvPr/>
        </p:nvSpPr>
        <p:spPr>
          <a:xfrm>
            <a:off x="3183354" y="1258029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0000"/>
                </a:solidFill>
              </a:rPr>
              <a:t>?</a:t>
            </a:r>
            <a:endParaRPr lang="en-US" sz="9600" b="1" dirty="0">
              <a:solidFill>
                <a:srgbClr val="FF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77E85A5-C711-6A45-90EC-5E34072085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0945" y="2930175"/>
            <a:ext cx="4051300" cy="393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1A51CEA-89B9-7241-A571-562095191B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0945" y="3429946"/>
            <a:ext cx="4051300" cy="4064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59F61DB-5C8B-F842-A786-D099C00AF6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0945" y="3990662"/>
            <a:ext cx="4051300" cy="4064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A990323D-6A0A-7F42-9CC2-606EF93AE5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0945" y="4468509"/>
            <a:ext cx="4051300" cy="40640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EA58BC3-7E59-1D45-B5C0-D09FD39500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136171"/>
              </p:ext>
            </p:extLst>
          </p:nvPr>
        </p:nvGraphicFramePr>
        <p:xfrm>
          <a:off x="3503879" y="2927744"/>
          <a:ext cx="4865431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317">
                  <a:extLst>
                    <a:ext uri="{9D8B030D-6E8A-4147-A177-3AD203B41FA5}">
                      <a16:colId xmlns:a16="http://schemas.microsoft.com/office/drawing/2014/main" xmlns="" val="507827545"/>
                    </a:ext>
                  </a:extLst>
                </a:gridCol>
                <a:gridCol w="2760082">
                  <a:extLst>
                    <a:ext uri="{9D8B030D-6E8A-4147-A177-3AD203B41FA5}">
                      <a16:colId xmlns:a16="http://schemas.microsoft.com/office/drawing/2014/main" xmlns="" val="3367464557"/>
                    </a:ext>
                  </a:extLst>
                </a:gridCol>
                <a:gridCol w="1473032">
                  <a:extLst>
                    <a:ext uri="{9D8B030D-6E8A-4147-A177-3AD203B41FA5}">
                      <a16:colId xmlns:a16="http://schemas.microsoft.com/office/drawing/2014/main" xmlns="" val="3985377233"/>
                    </a:ext>
                  </a:extLst>
                </a:gridCol>
              </a:tblGrid>
              <a:tr h="154438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Table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1306133"/>
                  </a:ext>
                </a:extLst>
              </a:tr>
              <a:tr h="238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Action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Rule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4269957"/>
                  </a:ext>
                </a:extLst>
              </a:tr>
              <a:tr h="23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Flow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Destination IP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10.0.0.12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Forward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4566291"/>
                  </a:ext>
                </a:extLst>
              </a:tr>
              <a:tr h="2383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Destination IP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10.0.0.11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Forward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18997439"/>
                  </a:ext>
                </a:extLst>
              </a:tr>
              <a:tr h="238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……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98754074"/>
                  </a:ext>
                </a:extLst>
              </a:tr>
            </a:tbl>
          </a:graphicData>
        </a:graphic>
      </p:graphicFrame>
      <p:sp>
        <p:nvSpPr>
          <p:cNvPr id="42" name="Oval 41">
            <a:extLst>
              <a:ext uri="{FF2B5EF4-FFF2-40B4-BE49-F238E27FC236}">
                <a16:creationId xmlns:a16="http://schemas.microsoft.com/office/drawing/2014/main" xmlns="" id="{2D1F2065-5E02-DF4B-B8CF-94F69FC3761B}"/>
              </a:ext>
            </a:extLst>
          </p:cNvPr>
          <p:cNvSpPr/>
          <p:nvPr/>
        </p:nvSpPr>
        <p:spPr>
          <a:xfrm>
            <a:off x="4111579" y="4234968"/>
            <a:ext cx="2852822" cy="551312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xmlns="" id="{5122EE69-B97A-5344-B456-C1A582F9A297}"/>
              </a:ext>
            </a:extLst>
          </p:cNvPr>
          <p:cNvSpPr/>
          <p:nvPr/>
        </p:nvSpPr>
        <p:spPr>
          <a:xfrm>
            <a:off x="5854489" y="3552086"/>
            <a:ext cx="1395859" cy="668031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Match</a:t>
            </a:r>
            <a:endParaRPr lang="en-US" sz="2000" dirty="0">
              <a:solidFill>
                <a:srgbClr val="0000CC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EDAA65B-0E9F-C04E-90A9-07EEB37431B4}"/>
              </a:ext>
            </a:extLst>
          </p:cNvPr>
          <p:cNvSpPr txBox="1"/>
          <p:nvPr/>
        </p:nvSpPr>
        <p:spPr>
          <a:xfrm>
            <a:off x="352217" y="2355128"/>
            <a:ext cx="10730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/>
              <a:t>Packet</a:t>
            </a:r>
          </a:p>
          <a:p>
            <a:pPr algn="ctr"/>
            <a:r>
              <a:rPr lang="en-US" altLang="zh-CN" sz="1200" dirty="0"/>
              <a:t>Source</a:t>
            </a:r>
            <a:r>
              <a:rPr lang="zh-CN" altLang="en-US" sz="1200" dirty="0"/>
              <a:t> </a:t>
            </a:r>
            <a:r>
              <a:rPr lang="en-US" altLang="zh-CN" sz="1200" dirty="0"/>
              <a:t>IP</a:t>
            </a:r>
          </a:p>
          <a:p>
            <a:pPr algn="ctr"/>
            <a:r>
              <a:rPr lang="en-US" altLang="zh-CN" sz="1200" dirty="0"/>
              <a:t>10.0.0.1</a:t>
            </a:r>
          </a:p>
          <a:p>
            <a:pPr algn="ctr"/>
            <a:r>
              <a:rPr lang="en-US" altLang="zh-CN" sz="1200" dirty="0"/>
              <a:t>Destination IP</a:t>
            </a:r>
          </a:p>
          <a:p>
            <a:pPr algn="ctr"/>
            <a:r>
              <a:rPr lang="zh-CN" altLang="en-US" sz="1200" dirty="0"/>
              <a:t> </a:t>
            </a:r>
            <a:r>
              <a:rPr lang="en-US" altLang="zh-CN" sz="1200" dirty="0"/>
              <a:t>10.0.0.11</a:t>
            </a:r>
            <a:endParaRPr lang="en-US" sz="1200" dirty="0"/>
          </a:p>
        </p:txBody>
      </p:sp>
      <p:pic>
        <p:nvPicPr>
          <p:cNvPr id="28" name="Picture 2" descr="Image result for virtual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7854" y="3711013"/>
            <a:ext cx="937611" cy="9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Image result for virtual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9083" y="4855019"/>
            <a:ext cx="937611" cy="937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42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C 0.02031 -0.03148 0.04075 -0.0625 0.06771 -0.0625 C 0.09466 -0.0625 0.12799 -0.03148 0.16146 -1.11111E-6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73" y="-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-2.59259E-6 C 0.26914 0.02732 0.37683 0.05486 0.47552 0.03959 C 0.57409 0.02431 0.66368 -0.03379 0.75326 -0.09166 " pathEditMode="relative" rAng="0" ptsTypes="AAA">
                                      <p:cBhvr>
                                        <p:cTn id="6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83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8" grpId="0" animBg="1"/>
      <p:bldP spid="41" grpId="0" animBg="1"/>
      <p:bldP spid="24" grpId="0"/>
      <p:bldP spid="42" grpId="0" animBg="1"/>
      <p:bldP spid="42" grpId="1" animBg="1"/>
      <p:bldP spid="43" grpId="0" animBg="1"/>
      <p:bldP spid="43" grpId="1" animBg="1"/>
      <p:bldP spid="3" grpId="0" animBg="1"/>
      <p:bldP spid="3" grpId="1" animBg="1"/>
      <p:bldP spid="3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0" y="280337"/>
            <a:ext cx="10711801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What </a:t>
            </a:r>
            <a:r>
              <a:rPr lang="en-US" altLang="zh-CN" spc="30" dirty="0" smtClean="0">
                <a:latin typeface="Trebuchet MS" panose="020B0703020202090204" pitchFamily="34" charset="0"/>
              </a:rPr>
              <a:t>Does </a:t>
            </a:r>
            <a:r>
              <a:rPr lang="en-US" altLang="zh-CN" spc="30" dirty="0">
                <a:latin typeface="Trebuchet MS" panose="020B0703020202090204" pitchFamily="34" charset="0"/>
              </a:rPr>
              <a:t>a </a:t>
            </a:r>
            <a:r>
              <a:rPr lang="en-US" altLang="zh-CN" spc="30" dirty="0" smtClean="0">
                <a:latin typeface="Trebuchet MS" panose="020B0703020202090204" pitchFamily="34" charset="0"/>
              </a:rPr>
              <a:t>Real </a:t>
            </a:r>
            <a:r>
              <a:rPr lang="en-US" altLang="zh-CN" spc="30" dirty="0" err="1">
                <a:latin typeface="Trebuchet MS" panose="020B0703020202090204" pitchFamily="34" charset="0"/>
              </a:rPr>
              <a:t>vSwitch</a:t>
            </a:r>
            <a:r>
              <a:rPr lang="en-US" altLang="zh-CN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 smtClean="0">
                <a:latin typeface="Trebuchet MS" panose="020B0703020202090204" pitchFamily="34" charset="0"/>
              </a:rPr>
              <a:t>Look </a:t>
            </a:r>
            <a:r>
              <a:rPr lang="en-US" altLang="zh-CN" spc="30" dirty="0">
                <a:latin typeface="Trebuchet MS" panose="020B0703020202090204" pitchFamily="34" charset="0"/>
              </a:rPr>
              <a:t>L</a:t>
            </a:r>
            <a:r>
              <a:rPr lang="en-US" altLang="zh-CN" spc="30" dirty="0" smtClean="0">
                <a:latin typeface="Trebuchet MS" panose="020B0703020202090204" pitchFamily="34" charset="0"/>
              </a:rPr>
              <a:t>ike</a:t>
            </a:r>
            <a:r>
              <a:rPr lang="en-US" altLang="zh-CN" spc="30" dirty="0">
                <a:latin typeface="Trebuchet MS" panose="020B0703020202090204" pitchFamily="34" charset="0"/>
              </a:rPr>
              <a:t>?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6DEA394-ECFD-D94A-A826-60616627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325BB153-5C41-B046-9B13-EE6625242528}"/>
              </a:ext>
            </a:extLst>
          </p:cNvPr>
          <p:cNvSpPr txBox="1"/>
          <p:nvPr/>
        </p:nvSpPr>
        <p:spPr>
          <a:xfrm>
            <a:off x="260523" y="5810189"/>
            <a:ext cx="11788042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</a:t>
            </a:r>
            <a:r>
              <a:rPr lang="en-US" altLang="zh-CN" sz="3200" dirty="0">
                <a:solidFill>
                  <a:schemeClr val="bg1"/>
                </a:solidFill>
              </a:rPr>
              <a:t>Layered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design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with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multiple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hash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tables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flow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classification.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7D11752-D55E-9D42-8E60-7D6F8C896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533" y="4601514"/>
            <a:ext cx="3356801" cy="893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A1A3A99-F48E-D24D-B244-2D00ABB2A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144" y="3532143"/>
            <a:ext cx="5737578" cy="882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B008344-588F-CF4E-810E-AB057DC2DA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8778" y="2407195"/>
            <a:ext cx="6524309" cy="892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C631E576-11F2-534E-8BED-2F1C5B494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1654967" y="5281229"/>
            <a:ext cx="8399046" cy="12978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15F1C04B-3BB3-C645-8E4F-FAA335C0FF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1288" y="3915325"/>
            <a:ext cx="8399046" cy="88996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8E9531CC-F8BD-1543-BC73-116C67359F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1338" y="2389052"/>
            <a:ext cx="8178946" cy="1635789"/>
          </a:xfrm>
          <a:prstGeom prst="rect">
            <a:avLst/>
          </a:prstGeom>
        </p:spPr>
      </p:pic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xmlns="" id="{2F35B6B2-34EA-FE45-A0E2-15708CE50E5C}"/>
              </a:ext>
            </a:extLst>
          </p:cNvPr>
          <p:cNvSpPr/>
          <p:nvPr/>
        </p:nvSpPr>
        <p:spPr>
          <a:xfrm>
            <a:off x="4374439" y="1689124"/>
            <a:ext cx="2960098" cy="60175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Hash tables (tuples)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15FFAB4-06AB-1A42-AE14-FF377DC7E716}"/>
              </a:ext>
            </a:extLst>
          </p:cNvPr>
          <p:cNvSpPr txBox="1"/>
          <p:nvPr/>
        </p:nvSpPr>
        <p:spPr>
          <a:xfrm>
            <a:off x="5476821" y="4458764"/>
            <a:ext cx="7553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600" b="1" dirty="0">
                <a:solidFill>
                  <a:srgbClr val="FF0000"/>
                </a:solidFill>
              </a:rPr>
              <a:t>?</a:t>
            </a:r>
            <a:endParaRPr lang="en-US" sz="96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BE8B7CC-0A5E-C842-9CB3-BF045370C7D4}"/>
              </a:ext>
            </a:extLst>
          </p:cNvPr>
          <p:cNvSpPr txBox="1"/>
          <p:nvPr/>
        </p:nvSpPr>
        <p:spPr>
          <a:xfrm>
            <a:off x="10229531" y="4578365"/>
            <a:ext cx="131677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Flow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</a:p>
          <a:p>
            <a:pPr algn="ctr"/>
            <a:r>
              <a:rPr lang="en-US" altLang="zh-CN" sz="2400" dirty="0"/>
              <a:t>Rules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59CD513-C795-F942-B23E-B16A7D83408A}"/>
              </a:ext>
            </a:extLst>
          </p:cNvPr>
          <p:cNvSpPr txBox="1"/>
          <p:nvPr/>
        </p:nvSpPr>
        <p:spPr>
          <a:xfrm>
            <a:off x="260523" y="4828924"/>
            <a:ext cx="1275990" cy="5232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Packets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543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  <p:bldP spid="24" grpId="0"/>
      <p:bldP spid="2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30" dirty="0">
                <a:latin typeface="Trebuchet MS" panose="020B0703020202090204" pitchFamily="34" charset="0"/>
              </a:rPr>
              <a:t>Virtual Switch Performance Analysis 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94E2B54-11A4-D24E-BF3F-9B0234C49724}"/>
              </a:ext>
            </a:extLst>
          </p:cNvPr>
          <p:cNvSpPr txBox="1"/>
          <p:nvPr/>
        </p:nvSpPr>
        <p:spPr>
          <a:xfrm>
            <a:off x="580171" y="1813183"/>
            <a:ext cx="110316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set</a:t>
            </a:r>
            <a:r>
              <a:rPr lang="zh-CN" altLang="en-US" sz="3200" dirty="0"/>
              <a:t> </a:t>
            </a:r>
            <a:r>
              <a:rPr lang="en-US" altLang="zh-CN" sz="3200" dirty="0"/>
              <a:t>up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test</a:t>
            </a:r>
            <a:r>
              <a:rPr lang="zh-CN" altLang="en-US" sz="3200" dirty="0"/>
              <a:t> </a:t>
            </a:r>
            <a:r>
              <a:rPr lang="en-US" altLang="zh-CN" sz="3200" dirty="0"/>
              <a:t>platform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state-of-the-art</a:t>
            </a:r>
            <a:r>
              <a:rPr lang="zh-CN" altLang="en-US" sz="3200" dirty="0"/>
              <a:t> </a:t>
            </a:r>
            <a:r>
              <a:rPr lang="en-US" altLang="zh-CN" sz="3200" dirty="0"/>
              <a:t>hardware/software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profile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Open</a:t>
            </a:r>
            <a:r>
              <a:rPr lang="zh-CN" altLang="en-US" sz="3200" dirty="0"/>
              <a:t> </a:t>
            </a:r>
            <a:r>
              <a:rPr lang="en-US" altLang="zh-CN" sz="3200" dirty="0" err="1"/>
              <a:t>vSwitch</a:t>
            </a:r>
            <a:r>
              <a:rPr lang="zh-CN" altLang="en-US" sz="3200" dirty="0"/>
              <a:t> </a:t>
            </a:r>
            <a:r>
              <a:rPr lang="en-US" altLang="zh-CN" sz="3200" dirty="0"/>
              <a:t>(OVS).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2D2FD5F-3FAD-244B-B2FE-4923B5E3A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1EC5FA4-9F0C-A74F-B167-4C2CE6551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95" y="4043425"/>
            <a:ext cx="1183933" cy="1047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04D4C63-F488-C74A-9FEF-65B5E5E53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6413" y="3927543"/>
            <a:ext cx="2003123" cy="14928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B6983F8-DC55-BD4D-B7D9-041CBBBA2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5011" y="4280581"/>
            <a:ext cx="2099394" cy="54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9584CC2-DED6-254B-9046-40D76189C0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5858" y="4160376"/>
            <a:ext cx="1416375" cy="9170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0E2316D-CB34-1147-B091-72125882FCE4}"/>
              </a:ext>
            </a:extLst>
          </p:cNvPr>
          <p:cNvSpPr txBox="1"/>
          <p:nvPr/>
        </p:nvSpPr>
        <p:spPr>
          <a:xfrm>
            <a:off x="2482251" y="437839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4D1DF90-EF84-F547-AE43-769F92884430}"/>
              </a:ext>
            </a:extLst>
          </p:cNvPr>
          <p:cNvSpPr txBox="1"/>
          <p:nvPr/>
        </p:nvSpPr>
        <p:spPr>
          <a:xfrm>
            <a:off x="6716300" y="4357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FAA989F-2C6E-9545-9780-A656D2C85C5A}"/>
              </a:ext>
            </a:extLst>
          </p:cNvPr>
          <p:cNvSpPr txBox="1"/>
          <p:nvPr/>
        </p:nvSpPr>
        <p:spPr>
          <a:xfrm>
            <a:off x="8962428" y="434685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FD9579-9FAA-384E-A7CA-543BBFCF19A6}"/>
              </a:ext>
            </a:extLst>
          </p:cNvPr>
          <p:cNvSpPr txBox="1"/>
          <p:nvPr/>
        </p:nvSpPr>
        <p:spPr>
          <a:xfrm>
            <a:off x="3664694" y="5028763"/>
            <a:ext cx="7986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40GbE</a:t>
            </a:r>
          </a:p>
          <a:p>
            <a:pPr algn="ctr"/>
            <a:r>
              <a:rPr lang="en-US" altLang="zh-CN" dirty="0"/>
              <a:t>NIC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65561D5D-1C03-9542-9E80-4E44C65318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88" y="3927543"/>
            <a:ext cx="2234254" cy="127909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EF0680-677D-4946-AC2F-A576D2396213}"/>
              </a:ext>
            </a:extLst>
          </p:cNvPr>
          <p:cNvSpPr txBox="1"/>
          <p:nvPr/>
        </p:nvSpPr>
        <p:spPr>
          <a:xfrm>
            <a:off x="4916095" y="4357304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+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1AEDB67E-60FB-704D-ADA2-436080183B77}"/>
              </a:ext>
            </a:extLst>
          </p:cNvPr>
          <p:cNvSpPr txBox="1"/>
          <p:nvPr/>
        </p:nvSpPr>
        <p:spPr>
          <a:xfrm>
            <a:off x="464153" y="5028764"/>
            <a:ext cx="1821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Hardware</a:t>
            </a:r>
          </a:p>
          <a:p>
            <a:pPr algn="ctr"/>
            <a:r>
              <a:rPr lang="en-US" altLang="zh-CN" dirty="0"/>
              <a:t>Traffic</a:t>
            </a:r>
            <a:r>
              <a:rPr lang="zh-CN" altLang="en-US" dirty="0"/>
              <a:t> </a:t>
            </a:r>
            <a:r>
              <a:rPr lang="en-US" altLang="zh-CN" dirty="0"/>
              <a:t>Generator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44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F6F1B18B-FDC9-4840-88C5-39E69E3AE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76" y="1261251"/>
            <a:ext cx="7272556" cy="5458361"/>
          </a:xfrm>
          <a:prstGeom prst="rect">
            <a:avLst/>
          </a:prstGeom>
        </p:spPr>
      </p:pic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656803" y="281959"/>
            <a:ext cx="10878391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Flow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Classification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is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the Major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Bottleneck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xmlns="" id="{2A9987A6-A9C0-0A48-962D-8496DF068BA7}"/>
              </a:ext>
            </a:extLst>
          </p:cNvPr>
          <p:cNvSpPr/>
          <p:nvPr/>
        </p:nvSpPr>
        <p:spPr>
          <a:xfrm>
            <a:off x="3462436" y="6021726"/>
            <a:ext cx="971771" cy="50545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10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cyc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/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pkt</a:t>
            </a:r>
            <a:endParaRPr lang="en-US" sz="2000" dirty="0">
              <a:solidFill>
                <a:srgbClr val="0000CC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482F0E6A-05BC-9347-ABA2-D29821D3A08E}"/>
              </a:ext>
            </a:extLst>
          </p:cNvPr>
          <p:cNvSpPr txBox="1"/>
          <p:nvPr/>
        </p:nvSpPr>
        <p:spPr>
          <a:xfrm>
            <a:off x="10418000" y="2528458"/>
            <a:ext cx="1362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~70%!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D19CF252-F7C4-E642-91CA-EB7146ACF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0C39D7EE-54AF-BB42-99DB-9887E3F027CB}"/>
              </a:ext>
            </a:extLst>
          </p:cNvPr>
          <p:cNvSpPr/>
          <p:nvPr/>
        </p:nvSpPr>
        <p:spPr>
          <a:xfrm>
            <a:off x="3733395" y="2267281"/>
            <a:ext cx="442877" cy="9149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8CF21E44-E66A-E74A-AC94-C98735F8109D}"/>
              </a:ext>
            </a:extLst>
          </p:cNvPr>
          <p:cNvSpPr/>
          <p:nvPr/>
        </p:nvSpPr>
        <p:spPr>
          <a:xfrm>
            <a:off x="4790020" y="2294285"/>
            <a:ext cx="446354" cy="757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B7A0A9F6-A235-AE49-9453-39CA9A335D58}"/>
              </a:ext>
            </a:extLst>
          </p:cNvPr>
          <p:cNvSpPr/>
          <p:nvPr/>
        </p:nvSpPr>
        <p:spPr>
          <a:xfrm>
            <a:off x="5840973" y="2288732"/>
            <a:ext cx="446043" cy="7573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7044982-47F3-0D49-9761-66AA40CEB516}"/>
              </a:ext>
            </a:extLst>
          </p:cNvPr>
          <p:cNvSpPr/>
          <p:nvPr/>
        </p:nvSpPr>
        <p:spPr>
          <a:xfrm>
            <a:off x="3733395" y="3182247"/>
            <a:ext cx="442877" cy="2422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1D231853-F3B3-3E4C-BD5D-A67BC7A97F59}"/>
              </a:ext>
            </a:extLst>
          </p:cNvPr>
          <p:cNvSpPr/>
          <p:nvPr/>
        </p:nvSpPr>
        <p:spPr>
          <a:xfrm>
            <a:off x="4782326" y="3056405"/>
            <a:ext cx="442877" cy="9524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015ACDE-FED9-F14D-902B-71F3E882EDB0}"/>
              </a:ext>
            </a:extLst>
          </p:cNvPr>
          <p:cNvSpPr/>
          <p:nvPr/>
        </p:nvSpPr>
        <p:spPr>
          <a:xfrm>
            <a:off x="5827662" y="3061624"/>
            <a:ext cx="459354" cy="10351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B2A05689-83BC-0C4D-97D6-BAE309F35230}"/>
              </a:ext>
            </a:extLst>
          </p:cNvPr>
          <p:cNvSpPr/>
          <p:nvPr/>
        </p:nvSpPr>
        <p:spPr>
          <a:xfrm>
            <a:off x="3733395" y="3431408"/>
            <a:ext cx="442877" cy="790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8851FEB-1B14-F445-8576-1B70E75AA6F1}"/>
              </a:ext>
            </a:extLst>
          </p:cNvPr>
          <p:cNvSpPr/>
          <p:nvPr/>
        </p:nvSpPr>
        <p:spPr>
          <a:xfrm>
            <a:off x="4785750" y="4005703"/>
            <a:ext cx="450623" cy="3389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34ABF37-CFF7-CB4D-9704-2D911DFFDA64}"/>
              </a:ext>
            </a:extLst>
          </p:cNvPr>
          <p:cNvSpPr/>
          <p:nvPr/>
        </p:nvSpPr>
        <p:spPr>
          <a:xfrm>
            <a:off x="5831257" y="4110515"/>
            <a:ext cx="446292" cy="2341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6769D25B-1B4C-1645-BE27-B61B04B27771}"/>
              </a:ext>
            </a:extLst>
          </p:cNvPr>
          <p:cNvSpPr/>
          <p:nvPr/>
        </p:nvSpPr>
        <p:spPr>
          <a:xfrm>
            <a:off x="3733395" y="4202296"/>
            <a:ext cx="444604" cy="545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93A0C0FD-0DD3-9E4A-A2FE-9380D30AAB67}"/>
              </a:ext>
            </a:extLst>
          </p:cNvPr>
          <p:cNvSpPr/>
          <p:nvPr/>
        </p:nvSpPr>
        <p:spPr>
          <a:xfrm>
            <a:off x="4782326" y="4349462"/>
            <a:ext cx="444604" cy="488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5CD75EE3-44C9-2A4B-BADB-BD3E19542153}"/>
              </a:ext>
            </a:extLst>
          </p:cNvPr>
          <p:cNvSpPr/>
          <p:nvPr/>
        </p:nvSpPr>
        <p:spPr>
          <a:xfrm>
            <a:off x="5834308" y="4354364"/>
            <a:ext cx="434399" cy="497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8948446E-E564-8A4F-B771-F2349C743FFE}"/>
              </a:ext>
            </a:extLst>
          </p:cNvPr>
          <p:cNvSpPr/>
          <p:nvPr/>
        </p:nvSpPr>
        <p:spPr>
          <a:xfrm>
            <a:off x="3718645" y="4747352"/>
            <a:ext cx="459354" cy="819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83167B30-3250-5E45-B794-D79C3BDE73A8}"/>
              </a:ext>
            </a:extLst>
          </p:cNvPr>
          <p:cNvSpPr/>
          <p:nvPr/>
        </p:nvSpPr>
        <p:spPr>
          <a:xfrm>
            <a:off x="4772813" y="4852152"/>
            <a:ext cx="474454" cy="7149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CDC7219F-B6FD-1543-A995-00E9D76C1E07}"/>
              </a:ext>
            </a:extLst>
          </p:cNvPr>
          <p:cNvSpPr/>
          <p:nvPr/>
        </p:nvSpPr>
        <p:spPr>
          <a:xfrm>
            <a:off x="5834308" y="4849384"/>
            <a:ext cx="459354" cy="692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AD8580-EED4-4B48-9CC3-D82AEBB949CE}"/>
              </a:ext>
            </a:extLst>
          </p:cNvPr>
          <p:cNvSpPr/>
          <p:nvPr/>
        </p:nvSpPr>
        <p:spPr>
          <a:xfrm>
            <a:off x="1960283" y="2178151"/>
            <a:ext cx="400952" cy="3162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A48A5F83-C7F6-1E40-A786-9C31FB88F9D7}"/>
              </a:ext>
            </a:extLst>
          </p:cNvPr>
          <p:cNvSpPr txBox="1"/>
          <p:nvPr/>
        </p:nvSpPr>
        <p:spPr>
          <a:xfrm rot="16200000">
            <a:off x="1089569" y="3415487"/>
            <a:ext cx="351076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Packet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Percentage 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xmlns="" id="{9AAE8A02-A1D9-7A41-BF8D-5DF6E1B454C7}"/>
              </a:ext>
            </a:extLst>
          </p:cNvPr>
          <p:cNvSpPr/>
          <p:nvPr/>
        </p:nvSpPr>
        <p:spPr>
          <a:xfrm>
            <a:off x="6878187" y="2294285"/>
            <a:ext cx="429890" cy="41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6DBB9431-B07E-4C44-A715-712372FE1887}"/>
              </a:ext>
            </a:extLst>
          </p:cNvPr>
          <p:cNvSpPr/>
          <p:nvPr/>
        </p:nvSpPr>
        <p:spPr>
          <a:xfrm>
            <a:off x="7921826" y="2309114"/>
            <a:ext cx="442877" cy="28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9E92682D-01B2-B642-B761-211CF04EF994}"/>
              </a:ext>
            </a:extLst>
          </p:cNvPr>
          <p:cNvSpPr/>
          <p:nvPr/>
        </p:nvSpPr>
        <p:spPr>
          <a:xfrm>
            <a:off x="6878185" y="2719266"/>
            <a:ext cx="437005" cy="20280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4A374505-5C9B-AC4A-A4DF-61D2657F5093}"/>
              </a:ext>
            </a:extLst>
          </p:cNvPr>
          <p:cNvSpPr/>
          <p:nvPr/>
        </p:nvSpPr>
        <p:spPr>
          <a:xfrm>
            <a:off x="7928937" y="2608587"/>
            <a:ext cx="450207" cy="2392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13CA6DE1-5318-8C45-9208-D0A96AA18FDC}"/>
              </a:ext>
            </a:extLst>
          </p:cNvPr>
          <p:cNvSpPr/>
          <p:nvPr/>
        </p:nvSpPr>
        <p:spPr>
          <a:xfrm>
            <a:off x="6878186" y="4759092"/>
            <a:ext cx="437003" cy="1524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356CB30-1381-E840-8F4C-392F48184CCD}"/>
              </a:ext>
            </a:extLst>
          </p:cNvPr>
          <p:cNvSpPr/>
          <p:nvPr/>
        </p:nvSpPr>
        <p:spPr>
          <a:xfrm>
            <a:off x="7928937" y="5010590"/>
            <a:ext cx="450207" cy="163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0D9FE9BF-5558-4042-89D0-8F5B5BF8F8B0}"/>
              </a:ext>
            </a:extLst>
          </p:cNvPr>
          <p:cNvSpPr/>
          <p:nvPr/>
        </p:nvSpPr>
        <p:spPr>
          <a:xfrm>
            <a:off x="6877123" y="4920062"/>
            <a:ext cx="459354" cy="267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CFB44884-4C06-CB4F-810E-1FF506972936}"/>
              </a:ext>
            </a:extLst>
          </p:cNvPr>
          <p:cNvSpPr/>
          <p:nvPr/>
        </p:nvSpPr>
        <p:spPr>
          <a:xfrm>
            <a:off x="7943096" y="5177602"/>
            <a:ext cx="459354" cy="114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B4A3DA86-E0FA-B94B-BD16-C011D561EE7D}"/>
              </a:ext>
            </a:extLst>
          </p:cNvPr>
          <p:cNvSpPr/>
          <p:nvPr/>
        </p:nvSpPr>
        <p:spPr>
          <a:xfrm>
            <a:off x="6878423" y="5196608"/>
            <a:ext cx="439070" cy="3452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F0E62DC-DACA-174C-89BF-733AD77C4AB3}"/>
              </a:ext>
            </a:extLst>
          </p:cNvPr>
          <p:cNvSpPr/>
          <p:nvPr/>
        </p:nvSpPr>
        <p:spPr>
          <a:xfrm>
            <a:off x="7933270" y="5303362"/>
            <a:ext cx="452334" cy="2399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9D53EECB-6F4E-BF4A-89F5-06AF2A6D97E7}"/>
              </a:ext>
            </a:extLst>
          </p:cNvPr>
          <p:cNvCxnSpPr>
            <a:cxnSpLocks/>
          </p:cNvCxnSpPr>
          <p:nvPr/>
        </p:nvCxnSpPr>
        <p:spPr>
          <a:xfrm flipV="1">
            <a:off x="6278390" y="2779877"/>
            <a:ext cx="598203" cy="321629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F5C6C02-EEA7-F74F-B214-03483CA64F19}"/>
              </a:ext>
            </a:extLst>
          </p:cNvPr>
          <p:cNvCxnSpPr>
            <a:cxnSpLocks/>
          </p:cNvCxnSpPr>
          <p:nvPr/>
        </p:nvCxnSpPr>
        <p:spPr>
          <a:xfrm>
            <a:off x="6292325" y="4377094"/>
            <a:ext cx="597150" cy="54207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653159BA-3C02-F344-AB99-1E44AB092CAC}"/>
              </a:ext>
            </a:extLst>
          </p:cNvPr>
          <p:cNvCxnSpPr>
            <a:cxnSpLocks/>
          </p:cNvCxnSpPr>
          <p:nvPr/>
        </p:nvCxnSpPr>
        <p:spPr>
          <a:xfrm>
            <a:off x="4159914" y="4248655"/>
            <a:ext cx="605126" cy="8702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DCF198C2-6BE3-D043-9A1F-15A3576D5D33}"/>
              </a:ext>
            </a:extLst>
          </p:cNvPr>
          <p:cNvCxnSpPr>
            <a:cxnSpLocks/>
          </p:cNvCxnSpPr>
          <p:nvPr/>
        </p:nvCxnSpPr>
        <p:spPr>
          <a:xfrm flipV="1">
            <a:off x="4197618" y="3130187"/>
            <a:ext cx="588132" cy="12652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A218C394-4ECF-D148-8201-63F6AFED43AA}"/>
              </a:ext>
            </a:extLst>
          </p:cNvPr>
          <p:cNvCxnSpPr>
            <a:cxnSpLocks/>
          </p:cNvCxnSpPr>
          <p:nvPr/>
        </p:nvCxnSpPr>
        <p:spPr>
          <a:xfrm flipV="1">
            <a:off x="5236373" y="3089315"/>
            <a:ext cx="597935" cy="538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xmlns="" id="{BE68B41A-DEF9-1D49-A0EC-2F478C9F409A}"/>
              </a:ext>
            </a:extLst>
          </p:cNvPr>
          <p:cNvCxnSpPr>
            <a:cxnSpLocks/>
          </p:cNvCxnSpPr>
          <p:nvPr/>
        </p:nvCxnSpPr>
        <p:spPr>
          <a:xfrm>
            <a:off x="5237940" y="4353052"/>
            <a:ext cx="588439" cy="4238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xmlns="" id="{097F7247-8EDC-A749-AECE-375C929CA37D}"/>
              </a:ext>
            </a:extLst>
          </p:cNvPr>
          <p:cNvCxnSpPr>
            <a:cxnSpLocks/>
          </p:cNvCxnSpPr>
          <p:nvPr/>
        </p:nvCxnSpPr>
        <p:spPr>
          <a:xfrm flipV="1">
            <a:off x="7308997" y="2637839"/>
            <a:ext cx="603827" cy="153111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xmlns="" id="{F52E03E7-82E1-A943-BEF5-ABDBAF11674F}"/>
              </a:ext>
            </a:extLst>
          </p:cNvPr>
          <p:cNvCxnSpPr>
            <a:cxnSpLocks/>
          </p:cNvCxnSpPr>
          <p:nvPr/>
        </p:nvCxnSpPr>
        <p:spPr>
          <a:xfrm>
            <a:off x="7312335" y="4901912"/>
            <a:ext cx="645002" cy="129676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7EB98174-EE3E-4D4D-8B99-D427292F3627}"/>
              </a:ext>
            </a:extLst>
          </p:cNvPr>
          <p:cNvCxnSpPr>
            <a:cxnSpLocks/>
          </p:cNvCxnSpPr>
          <p:nvPr/>
        </p:nvCxnSpPr>
        <p:spPr>
          <a:xfrm flipV="1">
            <a:off x="8371669" y="2452370"/>
            <a:ext cx="2046331" cy="167403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CC9E68EA-4DB4-2742-A5CF-FB9212ACC089}"/>
              </a:ext>
            </a:extLst>
          </p:cNvPr>
          <p:cNvCxnSpPr>
            <a:cxnSpLocks/>
          </p:cNvCxnSpPr>
          <p:nvPr/>
        </p:nvCxnSpPr>
        <p:spPr>
          <a:xfrm flipV="1">
            <a:off x="8349899" y="3210066"/>
            <a:ext cx="2312239" cy="1882265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ounded Rectangular Callout 65">
            <a:extLst>
              <a:ext uri="{FF2B5EF4-FFF2-40B4-BE49-F238E27FC236}">
                <a16:creationId xmlns:a16="http://schemas.microsoft.com/office/drawing/2014/main" xmlns="" id="{B21C062F-9865-7B45-90E3-49441059B8B6}"/>
              </a:ext>
            </a:extLst>
          </p:cNvPr>
          <p:cNvSpPr/>
          <p:nvPr/>
        </p:nvSpPr>
        <p:spPr>
          <a:xfrm>
            <a:off x="4491684" y="6039277"/>
            <a:ext cx="971771" cy="50545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40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cyc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/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pkt</a:t>
            </a:r>
            <a:endParaRPr lang="en-US" sz="2000" dirty="0">
              <a:solidFill>
                <a:srgbClr val="0000CC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sp>
        <p:nvSpPr>
          <p:cNvPr id="67" name="Rounded Rectangular Callout 66">
            <a:extLst>
              <a:ext uri="{FF2B5EF4-FFF2-40B4-BE49-F238E27FC236}">
                <a16:creationId xmlns:a16="http://schemas.microsoft.com/office/drawing/2014/main" xmlns="" id="{9BD39DCB-3009-6148-81D7-FB229D7C3708}"/>
              </a:ext>
            </a:extLst>
          </p:cNvPr>
          <p:cNvSpPr/>
          <p:nvPr/>
        </p:nvSpPr>
        <p:spPr>
          <a:xfrm>
            <a:off x="5576954" y="6045748"/>
            <a:ext cx="971771" cy="50545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3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43</a:t>
            </a:r>
          </a:p>
          <a:p>
            <a:pPr algn="ctr"/>
            <a:r>
              <a:rPr lang="en-US" sz="2000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cyc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/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pkt</a:t>
            </a:r>
            <a:endParaRPr lang="en-US" sz="2000" dirty="0">
              <a:solidFill>
                <a:srgbClr val="0000CC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sp>
        <p:nvSpPr>
          <p:cNvPr id="68" name="Rounded Rectangular Callout 67">
            <a:extLst>
              <a:ext uri="{FF2B5EF4-FFF2-40B4-BE49-F238E27FC236}">
                <a16:creationId xmlns:a16="http://schemas.microsoft.com/office/drawing/2014/main" xmlns="" id="{D22D42CE-E153-F246-901A-F054F32D5EE6}"/>
              </a:ext>
            </a:extLst>
          </p:cNvPr>
          <p:cNvSpPr/>
          <p:nvPr/>
        </p:nvSpPr>
        <p:spPr>
          <a:xfrm>
            <a:off x="6663065" y="6045748"/>
            <a:ext cx="971771" cy="50545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640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cyc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/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pkt</a:t>
            </a:r>
            <a:endParaRPr lang="en-US" sz="2000" dirty="0">
              <a:solidFill>
                <a:srgbClr val="0000CC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sp>
        <p:nvSpPr>
          <p:cNvPr id="69" name="Rounded Rectangular Callout 68">
            <a:extLst>
              <a:ext uri="{FF2B5EF4-FFF2-40B4-BE49-F238E27FC236}">
                <a16:creationId xmlns:a16="http://schemas.microsoft.com/office/drawing/2014/main" xmlns="" id="{F8185715-2885-DE4F-AEC2-CD8C74BB1DD9}"/>
              </a:ext>
            </a:extLst>
          </p:cNvPr>
          <p:cNvSpPr/>
          <p:nvPr/>
        </p:nvSpPr>
        <p:spPr>
          <a:xfrm>
            <a:off x="7686887" y="6054590"/>
            <a:ext cx="971771" cy="505452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993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sz="2000" dirty="0" err="1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cyc</a:t>
            </a:r>
            <a:r>
              <a:rPr lang="en-US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/</a:t>
            </a:r>
            <a:r>
              <a:rPr lang="en-US" altLang="zh-CN" sz="2000" dirty="0">
                <a:solidFill>
                  <a:srgbClr val="0000CC"/>
                </a:solidFill>
                <a:latin typeface="Helvetica" pitchFamily="2" charset="0"/>
                <a:ea typeface="Gadugi" panose="020B0502040204020203" pitchFamily="34" charset="0"/>
              </a:rPr>
              <a:t>pkt</a:t>
            </a:r>
            <a:endParaRPr lang="en-US" sz="2000" dirty="0">
              <a:solidFill>
                <a:srgbClr val="0000CC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0" y="6014483"/>
            <a:ext cx="12192002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Flow classification in OVS suffers from significant performance overhead.</a:t>
            </a:r>
          </a:p>
        </p:txBody>
      </p:sp>
      <p:sp>
        <p:nvSpPr>
          <p:cNvPr id="39" name="Rounded Rectangular Callout 38">
            <a:extLst>
              <a:ext uri="{FF2B5EF4-FFF2-40B4-BE49-F238E27FC236}">
                <a16:creationId xmlns:a16="http://schemas.microsoft.com/office/drawing/2014/main" xmlns="" id="{3F7FA72B-BF1A-9E4F-8CA3-D47E8A620FB7}"/>
              </a:ext>
            </a:extLst>
          </p:cNvPr>
          <p:cNvSpPr/>
          <p:nvPr/>
        </p:nvSpPr>
        <p:spPr>
          <a:xfrm>
            <a:off x="9280993" y="3752679"/>
            <a:ext cx="2579727" cy="1587489"/>
          </a:xfrm>
          <a:prstGeom prst="wedgeRoundRectCallout">
            <a:avLst>
              <a:gd name="adj1" fmla="val -29849"/>
              <a:gd name="adj2" fmla="val 5918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altLang="zh-CN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series</a:t>
            </a:r>
            <a:r>
              <a:rPr lang="zh-CN" alt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of</a:t>
            </a:r>
            <a:r>
              <a:rPr lang="zh-CN" alt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hash-table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lookups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in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one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tuple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space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search,</a:t>
            </a:r>
            <a:r>
              <a:rPr lang="zh-CN" altLang="en-US" sz="2000" dirty="0">
                <a:solidFill>
                  <a:schemeClr val="tx1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no</a:t>
            </a:r>
            <a:r>
              <a:rPr lang="zh-CN" alt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parallelism </a:t>
            </a:r>
            <a:r>
              <a:rPr lang="zh-CN" altLang="en-US" sz="2000" dirty="0">
                <a:solidFill>
                  <a:srgbClr val="FF0000"/>
                </a:solidFill>
                <a:latin typeface="Helvetica" pitchFamily="2" charset="0"/>
                <a:ea typeface="Gadugi" panose="020B0502040204020203" pitchFamily="34" charset="0"/>
              </a:rPr>
              <a:t> </a:t>
            </a:r>
            <a:endParaRPr lang="en-US" sz="2000" dirty="0">
              <a:solidFill>
                <a:srgbClr val="FF0000"/>
              </a:solidFill>
              <a:latin typeface="Helvetica" pitchFamily="2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66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/>
      <p:bldP spid="2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6" grpId="0" animBg="1"/>
      <p:bldP spid="67" grpId="0" animBg="1"/>
      <p:bldP spid="68" grpId="0" animBg="1"/>
      <p:bldP spid="69" grpId="0" animBg="1"/>
      <p:bldP spid="7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0" y="341892"/>
            <a:ext cx="10946373" cy="568104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z="3600" spc="30" dirty="0">
                <a:latin typeface="Trebuchet MS" panose="020B0703020202090204" pitchFamily="34" charset="0"/>
              </a:rPr>
              <a:t>Hash </a:t>
            </a:r>
            <a:r>
              <a:rPr lang="en-US" altLang="zh-CN" sz="3600" spc="30" dirty="0" smtClean="0">
                <a:latin typeface="Trebuchet MS" panose="020B0703020202090204" pitchFamily="34" charset="0"/>
              </a:rPr>
              <a:t>Table: Where Does </a:t>
            </a:r>
            <a:r>
              <a:rPr lang="en-US" altLang="zh-CN" sz="3600" spc="30" dirty="0">
                <a:latin typeface="Trebuchet MS" panose="020B0703020202090204" pitchFamily="34" charset="0"/>
              </a:rPr>
              <a:t>the </a:t>
            </a:r>
            <a:r>
              <a:rPr lang="en-US" altLang="zh-CN" sz="3600" spc="30" dirty="0" smtClean="0">
                <a:latin typeface="Trebuchet MS" panose="020B0703020202090204" pitchFamily="34" charset="0"/>
              </a:rPr>
              <a:t>Overhead Come From</a:t>
            </a:r>
            <a:endParaRPr lang="en-US" sz="3600" spc="-14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420385" y="5319914"/>
            <a:ext cx="11351229" cy="1077218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Hash table lookup requires many instructions, and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large portion of them are memory operations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7C3F34-C122-FC40-9422-870E05CEF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BC12282F-9DA7-7A41-8F24-2DB31500036C}"/>
              </a:ext>
            </a:extLst>
          </p:cNvPr>
          <p:cNvSpPr txBox="1"/>
          <p:nvPr/>
        </p:nvSpPr>
        <p:spPr>
          <a:xfrm>
            <a:off x="724230" y="1109364"/>
            <a:ext cx="10929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altLang="zh-CN" sz="3200" dirty="0">
                <a:solidFill>
                  <a:srgbClr val="005295"/>
                </a:solidFill>
              </a:rPr>
              <a:t>Only</a:t>
            </a:r>
            <a:r>
              <a:rPr lang="zh-CN" altLang="en-US" sz="3200" dirty="0">
                <a:solidFill>
                  <a:srgbClr val="005295"/>
                </a:solidFill>
              </a:rPr>
              <a:t> </a:t>
            </a:r>
            <a:r>
              <a:rPr lang="en-US" altLang="zh-CN" sz="3200" dirty="0">
                <a:solidFill>
                  <a:srgbClr val="005295"/>
                </a:solidFill>
              </a:rPr>
              <a:t>3</a:t>
            </a:r>
            <a:r>
              <a:rPr lang="zh-CN" altLang="en-US" sz="3200" dirty="0">
                <a:solidFill>
                  <a:srgbClr val="005295"/>
                </a:solidFill>
              </a:rPr>
              <a:t> </a:t>
            </a:r>
            <a:r>
              <a:rPr lang="en-US" altLang="zh-CN" sz="3200" dirty="0">
                <a:solidFill>
                  <a:srgbClr val="005295"/>
                </a:solidFill>
              </a:rPr>
              <a:t>input/output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address,</a:t>
            </a:r>
            <a:r>
              <a:rPr lang="zh-CN" altLang="en-US" sz="3200" dirty="0"/>
              <a:t> </a:t>
            </a:r>
            <a:r>
              <a:rPr lang="en-US" altLang="zh-CN" sz="3200" dirty="0"/>
              <a:t>key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result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3200" dirty="0"/>
              <a:t> </a:t>
            </a:r>
            <a:r>
              <a:rPr lang="en-US" sz="3200" dirty="0">
                <a:solidFill>
                  <a:srgbClr val="005295"/>
                </a:solidFill>
              </a:rPr>
              <a:t>Simple</a:t>
            </a:r>
            <a:r>
              <a:rPr lang="en-US" sz="3200" dirty="0"/>
              <a:t> control flow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altLang="zh-CN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zh-CN" altLang="en-US" sz="3200" dirty="0"/>
              <a:t> </a:t>
            </a:r>
            <a:r>
              <a:rPr lang="en-US" sz="3200" dirty="0"/>
              <a:t>On average, </a:t>
            </a:r>
            <a:r>
              <a:rPr lang="en-US" sz="3200" dirty="0">
                <a:solidFill>
                  <a:srgbClr val="FF0000"/>
                </a:solidFill>
              </a:rPr>
              <a:t>~210 instructions </a:t>
            </a:r>
            <a:r>
              <a:rPr lang="en-US" sz="3200" dirty="0"/>
              <a:t>per lookup operation</a:t>
            </a:r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~50% </a:t>
            </a:r>
            <a:r>
              <a:rPr lang="en-US" sz="3200" dirty="0"/>
              <a:t>are </a:t>
            </a:r>
            <a:r>
              <a:rPr lang="en-US" sz="3200" dirty="0" smtClean="0"/>
              <a:t>load/store (most hit in Last </a:t>
            </a:r>
            <a:r>
              <a:rPr lang="en-US" sz="3200" dirty="0"/>
              <a:t>L</a:t>
            </a:r>
            <a:r>
              <a:rPr lang="en-US" sz="3200" dirty="0" smtClean="0"/>
              <a:t>evel </a:t>
            </a:r>
            <a:r>
              <a:rPr lang="en-US" sz="3200" dirty="0"/>
              <a:t>C</a:t>
            </a:r>
            <a:r>
              <a:rPr lang="en-US" sz="3200" dirty="0" smtClean="0"/>
              <a:t>ache - LLC)</a:t>
            </a:r>
            <a:endParaRPr lang="en-US" sz="3200" dirty="0"/>
          </a:p>
          <a:p>
            <a:pPr marL="285750" indent="-285750">
              <a:buFont typeface="Wingdings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6330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26">
            <a:extLst>
              <a:ext uri="{FF2B5EF4-FFF2-40B4-BE49-F238E27FC236}">
                <a16:creationId xmlns:a16="http://schemas.microsoft.com/office/drawing/2014/main" xmlns="" id="{4EC40A30-AEDF-F646-AB1F-A2BC3837B9F4}"/>
              </a:ext>
            </a:extLst>
          </p:cNvPr>
          <p:cNvSpPr txBox="1">
            <a:spLocks/>
          </p:cNvSpPr>
          <p:nvPr/>
        </p:nvSpPr>
        <p:spPr>
          <a:xfrm>
            <a:off x="834501" y="280337"/>
            <a:ext cx="10039976" cy="691215"/>
          </a:xfrm>
          <a:prstGeom prst="rect">
            <a:avLst/>
          </a:prstGeom>
        </p:spPr>
        <p:txBody>
          <a:bodyPr vert="horz" wrap="square" lIns="0" tIns="1397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30" dirty="0">
                <a:latin typeface="Trebuchet MS" panose="020B0703020202090204" pitchFamily="34" charset="0"/>
              </a:rPr>
              <a:t>Hash Table: Concurrency and</a:t>
            </a:r>
            <a:r>
              <a:rPr lang="zh-CN" altLang="en-US" spc="30" dirty="0">
                <a:latin typeface="Trebuchet MS" panose="020B0703020202090204" pitchFamily="34" charset="0"/>
              </a:rPr>
              <a:t> </a:t>
            </a:r>
            <a:r>
              <a:rPr lang="en-US" altLang="zh-CN" spc="30" dirty="0">
                <a:latin typeface="Trebuchet MS" panose="020B0703020202090204" pitchFamily="34" charset="0"/>
              </a:rPr>
              <a:t>Atomicity</a:t>
            </a:r>
            <a:endParaRPr lang="en-US" spc="-14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AE8D32-8FDF-574D-8D04-80F530CD72CF}"/>
              </a:ext>
            </a:extLst>
          </p:cNvPr>
          <p:cNvSpPr txBox="1"/>
          <p:nvPr/>
        </p:nvSpPr>
        <p:spPr>
          <a:xfrm>
            <a:off x="547089" y="5638994"/>
            <a:ext cx="11233785" cy="584775"/>
          </a:xfrm>
          <a:prstGeom prst="rect">
            <a:avLst/>
          </a:prstGeom>
          <a:solidFill>
            <a:srgbClr val="0070C0"/>
          </a:solidFill>
          <a:ln w="38100">
            <a:solidFill>
              <a:srgbClr val="0365C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Need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low-cost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atomicity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guarantee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for</a:t>
            </a:r>
            <a:r>
              <a:rPr lang="zh-CN" altLang="en-US" sz="3200" dirty="0">
                <a:solidFill>
                  <a:schemeClr val="bg1"/>
                </a:solidFill>
              </a:rPr>
              <a:t> </a:t>
            </a:r>
            <a:r>
              <a:rPr lang="en-US" altLang="zh-CN" sz="3200" dirty="0">
                <a:solidFill>
                  <a:schemeClr val="bg1"/>
                </a:solidFill>
              </a:rPr>
              <a:t>concurrent data structures</a:t>
            </a:r>
            <a:r>
              <a:rPr lang="en-US" sz="32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58256EA-7CCF-C644-95DE-025B57663D92}"/>
              </a:ext>
            </a:extLst>
          </p:cNvPr>
          <p:cNvSpPr txBox="1"/>
          <p:nvPr/>
        </p:nvSpPr>
        <p:spPr>
          <a:xfrm>
            <a:off x="666358" y="2594407"/>
            <a:ext cx="6669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sz="3200" dirty="0"/>
              <a:t>Core-to-core</a:t>
            </a:r>
            <a:r>
              <a:rPr lang="zh-CN" altLang="en-US" sz="3200" dirty="0"/>
              <a:t> </a:t>
            </a:r>
            <a:r>
              <a:rPr lang="en-US" altLang="zh-CN" sz="3200" dirty="0"/>
              <a:t>communication</a:t>
            </a: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5x slower </a:t>
            </a:r>
            <a:r>
              <a:rPr lang="en-US" altLang="zh-CN" dirty="0"/>
              <a:t>than single-core communication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C1F59DB-CA01-754A-A1CF-27AD0C20F610}"/>
              </a:ext>
            </a:extLst>
          </p:cNvPr>
          <p:cNvSpPr txBox="1"/>
          <p:nvPr/>
        </p:nvSpPr>
        <p:spPr>
          <a:xfrm>
            <a:off x="666357" y="3646824"/>
            <a:ext cx="72670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Read-write</a:t>
            </a:r>
            <a:r>
              <a:rPr lang="zh-CN" altLang="en-US" sz="3200" dirty="0"/>
              <a:t> </a:t>
            </a:r>
            <a:r>
              <a:rPr lang="en-US" altLang="zh-CN" sz="3200" dirty="0"/>
              <a:t>locking</a:t>
            </a:r>
            <a:r>
              <a:rPr lang="zh-CN" altLang="en-US" sz="3200" dirty="0"/>
              <a:t> </a:t>
            </a:r>
            <a:r>
              <a:rPr lang="en-US" altLang="zh-CN" sz="3200" dirty="0"/>
              <a:t>mechanism 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FF0000"/>
                </a:solidFill>
              </a:rPr>
              <a:t>~14% throughput drop </a:t>
            </a:r>
            <a:r>
              <a:rPr lang="en-US" altLang="zh-CN" dirty="0"/>
              <a:t>with lock free design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80ADD4D-AA29-FD46-8538-09598D8B1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680" y="2812042"/>
            <a:ext cx="3575495" cy="20534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57196A5-A10E-DA4E-9884-FACD72A39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D482D4C-7324-4DE2-94D4-658F89AED4D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EBE640B-3E54-E84F-B70F-B28986AFD729}"/>
              </a:ext>
            </a:extLst>
          </p:cNvPr>
          <p:cNvSpPr txBox="1"/>
          <p:nvPr/>
        </p:nvSpPr>
        <p:spPr>
          <a:xfrm>
            <a:off x="666356" y="1531543"/>
            <a:ext cx="103765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altLang="zh-CN" sz="3200" dirty="0"/>
              <a:t>Concurrent data</a:t>
            </a:r>
            <a:r>
              <a:rPr lang="zh-CN" altLang="en-US" sz="3200" dirty="0"/>
              <a:t> </a:t>
            </a:r>
            <a:r>
              <a:rPr lang="en-US" altLang="zh-CN" sz="3200" dirty="0"/>
              <a:t>structures</a:t>
            </a:r>
            <a:r>
              <a:rPr 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used</a:t>
            </a:r>
            <a:r>
              <a:rPr lang="zh-CN" altLang="en-US" sz="3200" dirty="0"/>
              <a:t> </a:t>
            </a:r>
            <a:r>
              <a:rPr lang="en-US" sz="3200" dirty="0"/>
              <a:t>to scale performance. </a:t>
            </a:r>
            <a:r>
              <a:rPr lang="en-US" sz="3200" dirty="0">
                <a:solidFill>
                  <a:srgbClr val="FF0000"/>
                </a:solidFill>
              </a:rPr>
              <a:t>BUT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23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783</Words>
  <Application>Microsoft Office PowerPoint</Application>
  <PresentationFormat>Widescreen</PresentationFormat>
  <Paragraphs>256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等线</vt:lpstr>
      <vt:lpstr>等线 Light</vt:lpstr>
      <vt:lpstr>Gill Sans MT</vt:lpstr>
      <vt:lpstr>SimSun</vt:lpstr>
      <vt:lpstr>Arial</vt:lpstr>
      <vt:lpstr>Calibri</vt:lpstr>
      <vt:lpstr>Calibri Light</vt:lpstr>
      <vt:lpstr>Gadugi</vt:lpstr>
      <vt:lpstr>Helvetica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>CTPClassification=CTP_NT</cp:keywords>
  <cp:lastModifiedBy/>
  <cp:revision>1</cp:revision>
  <dcterms:created xsi:type="dcterms:W3CDTF">2019-10-10T17:10:22Z</dcterms:created>
  <dcterms:modified xsi:type="dcterms:W3CDTF">2019-10-10T17:10:26Z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222fd9d3-0811-44b6-befa-abd670919e6b</vt:lpwstr>
  </property>
  <property fmtid="{D5CDD505-2E9C-101B-9397-08002B2CF9AE}" pid="3" name="CTP_TimeStamp">
    <vt:lpwstr>2019-10-10 17:10:26Z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</Properties>
</file>