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798" r:id="rId2"/>
    <p:sldId id="770" r:id="rId3"/>
    <p:sldId id="771" r:id="rId4"/>
    <p:sldId id="768" r:id="rId5"/>
    <p:sldId id="773" r:id="rId6"/>
    <p:sldId id="755" r:id="rId7"/>
    <p:sldId id="779" r:id="rId8"/>
    <p:sldId id="791" r:id="rId9"/>
    <p:sldId id="793" r:id="rId10"/>
    <p:sldId id="794" r:id="rId11"/>
    <p:sldId id="795" r:id="rId12"/>
    <p:sldId id="796" r:id="rId13"/>
    <p:sldId id="797" r:id="rId14"/>
    <p:sldId id="772" r:id="rId15"/>
    <p:sldId id="802" r:id="rId16"/>
    <p:sldId id="759" r:id="rId17"/>
    <p:sldId id="777" r:id="rId18"/>
    <p:sldId id="761" r:id="rId19"/>
    <p:sldId id="782" r:id="rId20"/>
    <p:sldId id="783" r:id="rId21"/>
    <p:sldId id="784" r:id="rId22"/>
    <p:sldId id="699" r:id="rId23"/>
    <p:sldId id="789" r:id="rId24"/>
    <p:sldId id="790" r:id="rId25"/>
    <p:sldId id="762" r:id="rId26"/>
    <p:sldId id="803" r:id="rId27"/>
    <p:sldId id="763" r:id="rId28"/>
    <p:sldId id="787" r:id="rId29"/>
    <p:sldId id="786" r:id="rId30"/>
    <p:sldId id="753" r:id="rId31"/>
    <p:sldId id="765" r:id="rId32"/>
    <p:sldId id="774" r:id="rId33"/>
    <p:sldId id="766" r:id="rId34"/>
    <p:sldId id="801" r:id="rId35"/>
    <p:sldId id="745" r:id="rId36"/>
    <p:sldId id="776" r:id="rId37"/>
    <p:sldId id="731" r:id="rId38"/>
    <p:sldId id="775" r:id="rId39"/>
    <p:sldId id="785" r:id="rId40"/>
    <p:sldId id="76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 Yifan" initials="YY" lastIdx="2" clrIdx="0">
    <p:extLst>
      <p:ext uri="{19B8F6BF-5375-455C-9EA6-DF929625EA0E}">
        <p15:presenceInfo xmlns:p15="http://schemas.microsoft.com/office/powerpoint/2012/main" userId="S::yifany3@illinois.edu::e722b71e-d1cd-4871-972d-1ed53202cc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7E39F"/>
    <a:srgbClr val="F2ABAC"/>
    <a:srgbClr val="77933B"/>
    <a:srgbClr val="005295"/>
    <a:srgbClr val="FCD5B5"/>
    <a:srgbClr val="FBC090"/>
    <a:srgbClr val="F5F3F2"/>
    <a:srgbClr val="F3F4F1"/>
    <a:srgbClr val="D1CECE"/>
    <a:srgbClr val="A6A6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04831-F7B2-E447-BDCE-DDC0245F9C97}" v="43" dt="2022-04-04T18:29:07.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4"/>
    <p:restoredTop sz="66708"/>
  </p:normalViewPr>
  <p:slideViewPr>
    <p:cSldViewPr snapToGrid="0">
      <p:cViewPr varScale="1">
        <p:scale>
          <a:sx n="91" d="100"/>
          <a:sy n="91" d="100"/>
        </p:scale>
        <p:origin x="2488"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Helvetica" pitchFamily="2" charset="0"/>
                <a:ea typeface="+mn-ea"/>
                <a:cs typeface="+mn-cs"/>
              </a:defRPr>
            </a:pPr>
            <a:r>
              <a:rPr lang="en-US" sz="1600">
                <a:latin typeface="Helvetica" pitchFamily="2" charset="0"/>
              </a:rPr>
              <a:t>Profile of benchmark </a:t>
            </a:r>
            <a:r>
              <a:rPr lang="en-US" altLang="zh-CN" sz="1600">
                <a:latin typeface="Helvetica" pitchFamily="2" charset="0"/>
              </a:rPr>
              <a:t>model</a:t>
            </a:r>
            <a:r>
              <a:rPr lang="en-US" sz="1600">
                <a:latin typeface="Helvetica" pitchFamily="2" charset="0"/>
              </a:rPr>
              <a:t>s</a:t>
            </a:r>
            <a:r>
              <a:rPr lang="en-US" sz="1600" baseline="0">
                <a:latin typeface="Helvetica" pitchFamily="2" charset="0"/>
              </a:rPr>
              <a:t> </a:t>
            </a:r>
            <a:r>
              <a:rPr lang="en-US" sz="1600">
                <a:latin typeface="Helvetica" pitchFamily="2" charset="0"/>
              </a:rPr>
              <a:t>(10Gbps</a:t>
            </a:r>
            <a:r>
              <a:rPr lang="en-US" sz="1600" baseline="0">
                <a:latin typeface="Helvetica" pitchFamily="2" charset="0"/>
              </a:rPr>
              <a:t>)</a:t>
            </a:r>
            <a:endParaRPr lang="en-US" sz="1600">
              <a:latin typeface="Helvetica" pitchFamily="2"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Helvetica" pitchFamily="2" charset="0"/>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A4C5-694D-9317-FF8868EE2CDC}"/>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A4C5-694D-9317-FF8868EE2CDC}"/>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itchFamily="2" charset="0"/>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itchFamily="2" charset="0"/>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Helvetica" pitchFamily="2" charset="0"/>
                <a:ea typeface="+mn-ea"/>
                <a:cs typeface="+mn-cs"/>
              </a:defRPr>
            </a:pPr>
            <a:r>
              <a:rPr lang="en-US" sz="1600">
                <a:latin typeface="Helvetica" pitchFamily="2" charset="0"/>
              </a:rPr>
              <a:t>Profile of benchmark </a:t>
            </a:r>
            <a:r>
              <a:rPr lang="en-US" altLang="zh-CN" sz="1600">
                <a:latin typeface="Helvetica" pitchFamily="2" charset="0"/>
              </a:rPr>
              <a:t>models</a:t>
            </a:r>
            <a:r>
              <a:rPr lang="en-US" sz="1600" baseline="0">
                <a:latin typeface="Helvetica" pitchFamily="2" charset="0"/>
              </a:rPr>
              <a:t> </a:t>
            </a:r>
            <a:r>
              <a:rPr lang="en-US" sz="1600">
                <a:latin typeface="Helvetica" pitchFamily="2" charset="0"/>
              </a:rPr>
              <a:t>(100Gbps</a:t>
            </a:r>
            <a:r>
              <a:rPr lang="en-US" sz="1600" baseline="0">
                <a:latin typeface="Helvetica" pitchFamily="2" charset="0"/>
              </a:rPr>
              <a:t>)</a:t>
            </a:r>
            <a:endParaRPr lang="en-US" sz="1600">
              <a:latin typeface="Helvetica" pitchFamily="2"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Helvetica" pitchFamily="2" charset="0"/>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CF86-C840-8ED6-2883582B45E7}"/>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CF86-C840-8ED6-2883582B45E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itchFamily="2" charset="0"/>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Helvetica" pitchFamily="2" charset="0"/>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583B4D-4B80-4218-8491-9265B37B46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A36A5E-807F-4683-9D4E-A97805E207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BADD27-57FE-4BFE-8DE4-B36476AF42D7}" type="datetimeFigureOut">
              <a:rPr lang="en-US" smtClean="0"/>
              <a:t>4/5/22</a:t>
            </a:fld>
            <a:endParaRPr lang="en-US"/>
          </a:p>
        </p:txBody>
      </p:sp>
      <p:sp>
        <p:nvSpPr>
          <p:cNvPr id="4" name="Footer Placeholder 3">
            <a:extLst>
              <a:ext uri="{FF2B5EF4-FFF2-40B4-BE49-F238E27FC236}">
                <a16:creationId xmlns:a16="http://schemas.microsoft.com/office/drawing/2014/main" id="{B24DE4AB-BA35-4E90-BF73-C6D31ED7DC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554E0A-62FE-4CF1-B914-7E859BE670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928154-6F86-4414-8D5C-B79DC72950F7}" type="slidenum">
              <a:rPr lang="en-US" smtClean="0"/>
              <a:t>‹#›</a:t>
            </a:fld>
            <a:endParaRPr lang="en-US"/>
          </a:p>
        </p:txBody>
      </p:sp>
    </p:spTree>
    <p:extLst>
      <p:ext uri="{BB962C8B-B14F-4D97-AF65-F5344CB8AC3E}">
        <p14:creationId xmlns:p14="http://schemas.microsoft.com/office/powerpoint/2010/main" val="1163475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ABF05-08C2-49AB-A33C-2266805C39E0}" type="datetimeFigureOut">
              <a:rPr lang="en-US" smtClean="0"/>
              <a:t>4/5/22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45AA1-006A-4177-9FFD-471A1BDE287C}" type="slidenum">
              <a:rPr lang="en-US" smtClean="0"/>
              <a:t>‹#›</a:t>
            </a:fld>
            <a:endParaRPr lang="en-US"/>
          </a:p>
        </p:txBody>
      </p:sp>
    </p:spTree>
    <p:extLst>
      <p:ext uri="{BB962C8B-B14F-4D97-AF65-F5344CB8AC3E}">
        <p14:creationId xmlns:p14="http://schemas.microsoft.com/office/powerpoint/2010/main" val="9588884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Helvetica" pitchFamily="2" charset="0"/>
                <a:ea typeface="+mn-ea"/>
                <a:cs typeface="+mn-cs"/>
              </a:rPr>
              <a:t>Tha</a:t>
            </a:r>
            <a:r>
              <a:rPr lang="en-US" altLang="zh-CN" sz="1200" kern="1200" dirty="0">
                <a:solidFill>
                  <a:schemeClr val="tx1"/>
                </a:solidFill>
                <a:effectLst/>
                <a:latin typeface="Helvetica" pitchFamily="2" charset="0"/>
                <a:ea typeface="+mn-ea"/>
                <a:cs typeface="+mn-cs"/>
              </a:rPr>
              <a:t>nks</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for</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the</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introduction.</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Hi</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everyone!</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Today</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I’m</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going</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to</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introduce</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our</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work,</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a:t>
            </a:r>
            <a:r>
              <a:rPr lang="en-US" sz="1200" b="1" dirty="0">
                <a:solidFill>
                  <a:srgbClr val="3467AE"/>
                </a:solidFill>
                <a:latin typeface="Helvetica" pitchFamily="2" charset="0"/>
              </a:rPr>
              <a:t> </a:t>
            </a:r>
            <a:r>
              <a:rPr lang="en-US" sz="1200" b="0" dirty="0">
                <a:solidFill>
                  <a:srgbClr val="3467AE"/>
                </a:solidFill>
                <a:latin typeface="Helvetica" pitchFamily="2" charset="0"/>
              </a:rPr>
              <a:t>Unlocking the Power of Inline Floating-Point Operations on Programmable Switches</a:t>
            </a:r>
          </a:p>
          <a:p>
            <a:pPr lvl="0"/>
            <a:r>
              <a:rPr lang="en-US" altLang="zh-CN" sz="1200" kern="1200" dirty="0">
                <a:solidFill>
                  <a:schemeClr val="tx1"/>
                </a:solidFill>
                <a:effectLst/>
                <a:latin typeface="Helvetica" pitchFamily="2" charset="0"/>
                <a:ea typeface="+mn-ea"/>
                <a:cs typeface="+mn-cs"/>
              </a:rPr>
              <a:t>”.</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This</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is</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joint</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work</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of</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UIUC,</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KAUST,</a:t>
            </a:r>
            <a:r>
              <a:rPr lang="zh-CN" altLang="en-US" sz="1200" kern="1200" dirty="0">
                <a:solidFill>
                  <a:schemeClr val="tx1"/>
                </a:solidFill>
                <a:effectLst/>
                <a:latin typeface="Helvetica" pitchFamily="2" charset="0"/>
                <a:ea typeface="+mn-ea"/>
                <a:cs typeface="+mn-cs"/>
              </a:rPr>
              <a:t> </a:t>
            </a:r>
            <a:r>
              <a:rPr lang="en-US" altLang="zh-CN" sz="1200" kern="1200" dirty="0" err="1">
                <a:solidFill>
                  <a:schemeClr val="tx1"/>
                </a:solidFill>
                <a:effectLst/>
                <a:latin typeface="Helvetica" pitchFamily="2" charset="0"/>
                <a:ea typeface="+mn-ea"/>
                <a:cs typeface="+mn-cs"/>
              </a:rPr>
              <a:t>microsoft</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research,</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NUDT,</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and</a:t>
            </a:r>
            <a:r>
              <a:rPr lang="zh-CN" altLang="en-US" sz="1200" kern="1200" dirty="0">
                <a:solidFill>
                  <a:schemeClr val="tx1"/>
                </a:solidFill>
                <a:effectLst/>
                <a:latin typeface="Helvetica" pitchFamily="2" charset="0"/>
                <a:ea typeface="+mn-ea"/>
                <a:cs typeface="+mn-cs"/>
              </a:rPr>
              <a:t> </a:t>
            </a:r>
            <a:r>
              <a:rPr lang="en-US" altLang="zh-CN" sz="1200" kern="1200" dirty="0">
                <a:solidFill>
                  <a:schemeClr val="tx1"/>
                </a:solidFill>
                <a:effectLst/>
                <a:latin typeface="Helvetica" pitchFamily="2" charset="0"/>
                <a:ea typeface="+mn-ea"/>
                <a:cs typeface="+mn-cs"/>
              </a:rPr>
              <a:t>intel.</a:t>
            </a:r>
            <a:endParaRPr lang="en-US" sz="1200" kern="1200" dirty="0">
              <a:solidFill>
                <a:schemeClr val="tx1"/>
              </a:solidFill>
              <a:effectLst/>
              <a:latin typeface="Helvetica" pitchFamily="2" charset="0"/>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DE74116-C29E-064D-8881-89955D0E0BFC}" type="slidenum">
              <a:rPr lang="en-US" smtClean="0"/>
              <a:t>1</a:t>
            </a:fld>
            <a:endParaRPr lang="en-US"/>
          </a:p>
        </p:txBody>
      </p:sp>
    </p:spTree>
    <p:extLst>
      <p:ext uri="{BB962C8B-B14F-4D97-AF65-F5344CB8AC3E}">
        <p14:creationId xmlns:p14="http://schemas.microsoft.com/office/powerpoint/2010/main" val="372669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a:t>
            </a:r>
            <a:r>
              <a:rPr lang="zh-CN" altLang="en-US" dirty="0"/>
              <a:t> </a:t>
            </a:r>
            <a:r>
              <a:rPr lang="en-US" altLang="zh-CN" dirty="0"/>
              <a:t>alignment,</a:t>
            </a:r>
            <a:r>
              <a:rPr lang="zh-CN" altLang="en-US" dirty="0"/>
              <a:t> </a:t>
            </a:r>
            <a:endParaRPr lang="en-US" altLang="zh-CN" dirty="0"/>
          </a:p>
          <a:p>
            <a:endParaRPr lang="en-US" altLang="zh-CN" dirty="0"/>
          </a:p>
          <a:p>
            <a:r>
              <a:rPr lang="en-US" altLang="zh-CN" dirty="0"/>
              <a:t>we</a:t>
            </a:r>
            <a:r>
              <a:rPr lang="zh-CN" altLang="en-US" dirty="0"/>
              <a:t> </a:t>
            </a:r>
            <a:r>
              <a:rPr lang="en-US" altLang="zh-CN" dirty="0"/>
              <a:t>can</a:t>
            </a:r>
            <a:r>
              <a:rPr lang="zh-CN" altLang="en-US" dirty="0"/>
              <a:t> </a:t>
            </a:r>
            <a:r>
              <a:rPr lang="en-US" altLang="zh-CN" dirty="0"/>
              <a:t>do</a:t>
            </a:r>
            <a:r>
              <a:rPr lang="zh-CN" altLang="en-US" dirty="0"/>
              <a:t> </a:t>
            </a:r>
            <a:r>
              <a:rPr lang="en-US" altLang="zh-CN" dirty="0"/>
              <a:t>the</a:t>
            </a:r>
            <a:r>
              <a:rPr lang="zh-CN" altLang="en-US" dirty="0"/>
              <a:t> </a:t>
            </a:r>
            <a:r>
              <a:rPr lang="en-US" altLang="zh-CN" dirty="0"/>
              <a:t>actual</a:t>
            </a:r>
            <a:r>
              <a:rPr lang="zh-CN" altLang="en-US" dirty="0"/>
              <a:t> </a:t>
            </a:r>
            <a:r>
              <a:rPr lang="en-US" altLang="zh-CN" dirty="0"/>
              <a:t>add</a:t>
            </a:r>
            <a:r>
              <a:rPr lang="zh-CN" altLang="en-US" dirty="0"/>
              <a:t> </a:t>
            </a:r>
            <a:r>
              <a:rPr lang="en-US" altLang="zh-CN" dirty="0"/>
              <a:t>or</a:t>
            </a:r>
            <a:r>
              <a:rPr lang="zh-CN" altLang="en-US" dirty="0"/>
              <a:t> </a:t>
            </a:r>
            <a:r>
              <a:rPr lang="en-US" altLang="zh-CN" dirty="0"/>
              <a:t>sub</a:t>
            </a:r>
            <a:r>
              <a:rPr lang="zh-CN" altLang="en-US" dirty="0"/>
              <a:t> </a:t>
            </a:r>
            <a:r>
              <a:rPr lang="en-US" altLang="zh-CN" dirty="0"/>
              <a:t>for</a:t>
            </a:r>
            <a:r>
              <a:rPr lang="zh-CN" altLang="en-US" dirty="0"/>
              <a:t> </a:t>
            </a:r>
            <a:r>
              <a:rPr lang="en-US" altLang="zh-CN" dirty="0"/>
              <a:t>the</a:t>
            </a:r>
            <a:r>
              <a:rPr lang="zh-CN" altLang="en-US" dirty="0"/>
              <a:t> </a:t>
            </a:r>
            <a:r>
              <a:rPr lang="en-US" altLang="zh-CN" dirty="0"/>
              <a:t>two</a:t>
            </a:r>
            <a:r>
              <a:rPr lang="zh-CN" altLang="en-US" dirty="0"/>
              <a:t> </a:t>
            </a:r>
            <a:r>
              <a:rPr lang="en-US" altLang="zh-CN" dirty="0"/>
              <a:t>mantissas.</a:t>
            </a:r>
          </a:p>
          <a:p>
            <a:endParaRPr lang="en-US" altLang="zh-CN" dirty="0"/>
          </a:p>
          <a:p>
            <a:r>
              <a:rPr lang="en-US" altLang="zh-CN" dirty="0"/>
              <a:t>Here,</a:t>
            </a:r>
            <a:r>
              <a:rPr lang="zh-CN" altLang="en-US" dirty="0"/>
              <a:t> </a:t>
            </a:r>
            <a:r>
              <a:rPr lang="en-US" altLang="zh-CN" dirty="0"/>
              <a:t>we</a:t>
            </a:r>
            <a:r>
              <a:rPr lang="zh-CN" altLang="en-US" dirty="0"/>
              <a:t> </a:t>
            </a:r>
            <a:r>
              <a:rPr lang="en-US" altLang="zh-CN" dirty="0"/>
              <a:t>can</a:t>
            </a:r>
            <a:r>
              <a:rPr lang="zh-CN" altLang="en-US" dirty="0"/>
              <a:t> </a:t>
            </a:r>
            <a:r>
              <a:rPr lang="en-US" altLang="zh-CN" dirty="0"/>
              <a:t>have</a:t>
            </a:r>
            <a:r>
              <a:rPr lang="zh-CN" altLang="en-US" dirty="0"/>
              <a:t> </a:t>
            </a:r>
            <a:r>
              <a:rPr lang="en-US" altLang="zh-CN" dirty="0" err="1"/>
              <a:t>Mantissa_c’s</a:t>
            </a:r>
            <a:r>
              <a:rPr lang="zh-CN" altLang="en-US" dirty="0"/>
              <a:t> </a:t>
            </a:r>
            <a:r>
              <a:rPr lang="en-US" altLang="zh-CN" dirty="0"/>
              <a:t>value.</a:t>
            </a:r>
          </a:p>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10</a:t>
            </a:fld>
            <a:endParaRPr lang="en-US"/>
          </a:p>
        </p:txBody>
      </p:sp>
    </p:spTree>
    <p:extLst>
      <p:ext uri="{BB962C8B-B14F-4D97-AF65-F5344CB8AC3E}">
        <p14:creationId xmlns:p14="http://schemas.microsoft.com/office/powerpoint/2010/main" val="123308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a:t>
            </a:r>
            <a:r>
              <a:rPr lang="zh-CN" altLang="en-US" dirty="0"/>
              <a:t> </a:t>
            </a:r>
            <a:r>
              <a:rPr lang="en-US" altLang="zh-CN" dirty="0"/>
              <a:t>Then,</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renormalize</a:t>
            </a:r>
            <a:r>
              <a:rPr lang="zh-CN" altLang="en-US" dirty="0"/>
              <a:t> </a:t>
            </a:r>
            <a:r>
              <a:rPr lang="en-US" altLang="zh-CN" dirty="0"/>
              <a:t>the</a:t>
            </a:r>
            <a:r>
              <a:rPr lang="zh-CN" altLang="en-US" dirty="0"/>
              <a:t> </a:t>
            </a:r>
            <a:r>
              <a:rPr lang="en-US" altLang="zh-CN" dirty="0" err="1"/>
              <a:t>mantissa_c</a:t>
            </a:r>
            <a:r>
              <a:rPr lang="zh-CN" altLang="en-US" dirty="0"/>
              <a:t> </a:t>
            </a:r>
            <a:r>
              <a:rPr lang="en-US" altLang="zh-CN" dirty="0"/>
              <a:t>so</a:t>
            </a:r>
            <a:r>
              <a:rPr lang="zh-CN" altLang="en-US" dirty="0"/>
              <a:t> </a:t>
            </a:r>
            <a:r>
              <a:rPr lang="en-US" altLang="zh-CN" dirty="0"/>
              <a:t>that</a:t>
            </a:r>
            <a:r>
              <a:rPr lang="zh-CN" altLang="en-US" dirty="0"/>
              <a:t> </a:t>
            </a:r>
            <a:r>
              <a:rPr lang="en-US" altLang="zh-CN" dirty="0"/>
              <a:t>it’s</a:t>
            </a:r>
            <a:r>
              <a:rPr lang="zh-CN" altLang="en-US" dirty="0"/>
              <a:t> </a:t>
            </a:r>
            <a:r>
              <a:rPr lang="en-US" altLang="zh-CN" dirty="0"/>
              <a:t>still</a:t>
            </a:r>
            <a:r>
              <a:rPr lang="zh-CN" altLang="en-US" dirty="0"/>
              <a:t> </a:t>
            </a:r>
            <a:r>
              <a:rPr lang="en-US" altLang="zh-CN" dirty="0"/>
              <a:t>in</a:t>
            </a:r>
            <a:r>
              <a:rPr lang="zh-CN" altLang="en-US" dirty="0"/>
              <a:t> </a:t>
            </a:r>
            <a:r>
              <a:rPr lang="en-US" altLang="zh-CN" dirty="0"/>
              <a:t>the</a:t>
            </a:r>
            <a:r>
              <a:rPr lang="zh-CN" altLang="en-US" dirty="0"/>
              <a:t> </a:t>
            </a:r>
            <a:r>
              <a:rPr lang="en-US" altLang="zh-CN" dirty="0"/>
              <a:t>right</a:t>
            </a:r>
            <a:r>
              <a:rPr lang="zh-CN" altLang="en-US" dirty="0"/>
              <a:t> </a:t>
            </a:r>
            <a:r>
              <a:rPr lang="en-US" altLang="zh-CN" dirty="0"/>
              <a:t>range.</a:t>
            </a:r>
          </a:p>
          <a:p>
            <a:endParaRPr lang="en-US" altLang="zh-CN" dirty="0"/>
          </a:p>
          <a:p>
            <a:r>
              <a:rPr lang="en-US" altLang="zh-CN" dirty="0"/>
              <a:t>Specifically,</a:t>
            </a:r>
            <a:r>
              <a:rPr lang="zh-CN" altLang="en-US" dirty="0"/>
              <a:t> </a:t>
            </a:r>
            <a:r>
              <a:rPr lang="en-US" altLang="zh-CN" dirty="0"/>
              <a:t>the</a:t>
            </a:r>
            <a:r>
              <a:rPr lang="zh-CN" altLang="en-US" dirty="0"/>
              <a:t> </a:t>
            </a:r>
            <a:r>
              <a:rPr lang="en-US" altLang="zh-CN" dirty="0"/>
              <a:t>first</a:t>
            </a:r>
            <a:r>
              <a:rPr lang="zh-CN" altLang="en-US" dirty="0"/>
              <a:t> </a:t>
            </a:r>
            <a:r>
              <a:rPr lang="en-US" altLang="zh-CN" dirty="0"/>
              <a:t>“1”</a:t>
            </a:r>
            <a:r>
              <a:rPr lang="zh-CN" altLang="en-US" dirty="0"/>
              <a:t> </a:t>
            </a:r>
            <a:r>
              <a:rPr lang="en-US" altLang="zh-CN" dirty="0"/>
              <a:t>should</a:t>
            </a:r>
            <a:r>
              <a:rPr lang="zh-CN" altLang="en-US" dirty="0"/>
              <a:t> </a:t>
            </a:r>
            <a:r>
              <a:rPr lang="en-US" altLang="zh-CN" dirty="0"/>
              <a:t>always</a:t>
            </a:r>
            <a:r>
              <a:rPr lang="zh-CN" altLang="en-US" dirty="0"/>
              <a:t> </a:t>
            </a:r>
            <a:r>
              <a:rPr lang="en-US" altLang="zh-CN" dirty="0"/>
              <a:t>be</a:t>
            </a:r>
            <a:r>
              <a:rPr lang="zh-CN" altLang="en-US" dirty="0"/>
              <a:t> </a:t>
            </a:r>
            <a:r>
              <a:rPr lang="en-US" altLang="zh-CN" dirty="0"/>
              <a:t>at</a:t>
            </a:r>
            <a:r>
              <a:rPr lang="zh-CN" altLang="en-US" dirty="0"/>
              <a:t> </a:t>
            </a:r>
            <a:r>
              <a:rPr lang="en-US" altLang="zh-CN" dirty="0"/>
              <a:t>the</a:t>
            </a:r>
            <a:r>
              <a:rPr lang="zh-CN" altLang="en-US" dirty="0"/>
              <a:t> </a:t>
            </a:r>
            <a:r>
              <a:rPr lang="en-US" altLang="zh-CN" dirty="0"/>
              <a:t>5</a:t>
            </a:r>
            <a:r>
              <a:rPr lang="en-US" altLang="zh-CN" baseline="30000" dirty="0"/>
              <a:t>th</a:t>
            </a:r>
            <a:r>
              <a:rPr lang="zh-CN" altLang="en-US" dirty="0"/>
              <a:t> </a:t>
            </a:r>
            <a:r>
              <a:rPr lang="en-US" altLang="zh-CN" dirty="0"/>
              <a:t>bit,</a:t>
            </a:r>
            <a:r>
              <a:rPr lang="zh-CN" altLang="en-US" dirty="0"/>
              <a:t> </a:t>
            </a:r>
            <a:r>
              <a:rPr lang="en-US" altLang="zh-CN" dirty="0"/>
              <a:t>as</a:t>
            </a:r>
            <a:r>
              <a:rPr lang="zh-CN" altLang="en-US" dirty="0"/>
              <a:t> </a:t>
            </a:r>
            <a:r>
              <a:rPr lang="en-US" altLang="zh-CN" dirty="0"/>
              <a:t>the</a:t>
            </a:r>
            <a:r>
              <a:rPr lang="zh-CN" altLang="en-US" dirty="0"/>
              <a:t> </a:t>
            </a:r>
            <a:r>
              <a:rPr lang="en-US" altLang="zh-CN" dirty="0"/>
              <a:t>implied</a:t>
            </a:r>
            <a:r>
              <a:rPr lang="zh-CN" altLang="en-US" dirty="0"/>
              <a:t> </a:t>
            </a:r>
            <a:r>
              <a:rPr lang="en-US" altLang="zh-CN" dirty="0"/>
              <a:t>“1”,</a:t>
            </a:r>
            <a:r>
              <a:rPr lang="zh-CN" altLang="en-US" dirty="0"/>
              <a:t> </a:t>
            </a:r>
            <a:r>
              <a:rPr lang="en-US" altLang="zh-CN" dirty="0"/>
              <a:t>but</a:t>
            </a:r>
            <a:r>
              <a:rPr lang="zh-CN" altLang="en-US" dirty="0"/>
              <a:t> </a:t>
            </a:r>
            <a:r>
              <a:rPr lang="en-US" altLang="zh-CN" dirty="0"/>
              <a:t>now,</a:t>
            </a:r>
            <a:r>
              <a:rPr lang="zh-CN" altLang="en-US" dirty="0"/>
              <a:t> </a:t>
            </a:r>
            <a:r>
              <a:rPr lang="en-US" altLang="zh-CN" dirty="0"/>
              <a:t>it’s</a:t>
            </a:r>
            <a:r>
              <a:rPr lang="zh-CN" altLang="en-US" dirty="0"/>
              <a:t> </a:t>
            </a:r>
            <a:r>
              <a:rPr lang="en-US" altLang="zh-CN" dirty="0"/>
              <a:t>on</a:t>
            </a:r>
            <a:r>
              <a:rPr lang="zh-CN" altLang="en-US" dirty="0"/>
              <a:t> </a:t>
            </a:r>
            <a:r>
              <a:rPr lang="en-US" altLang="zh-CN" dirty="0"/>
              <a:t>the</a:t>
            </a:r>
            <a:r>
              <a:rPr lang="zh-CN" altLang="en-US" dirty="0"/>
              <a:t>  </a:t>
            </a:r>
            <a:r>
              <a:rPr lang="en-US" altLang="zh-CN" dirty="0"/>
              <a:t>4</a:t>
            </a:r>
            <a:r>
              <a:rPr lang="en-US" altLang="zh-CN" baseline="30000" dirty="0"/>
              <a:t>th</a:t>
            </a:r>
            <a:r>
              <a:rPr lang="zh-CN" altLang="en-US" dirty="0"/>
              <a:t> </a:t>
            </a:r>
            <a:r>
              <a:rPr lang="en-US" altLang="zh-CN" dirty="0"/>
              <a:t>bit.</a:t>
            </a:r>
          </a:p>
          <a:p>
            <a:endParaRPr lang="en-US" altLang="zh-CN" dirty="0"/>
          </a:p>
          <a:p>
            <a:r>
              <a:rPr lang="en-US" altLang="zh-CN" dirty="0"/>
              <a:t>Hence,</a:t>
            </a:r>
            <a:r>
              <a:rPr lang="zh-CN" altLang="en-US" dirty="0"/>
              <a:t> </a:t>
            </a:r>
            <a:r>
              <a:rPr lang="en-US" altLang="zh-CN" dirty="0"/>
              <a:t>we</a:t>
            </a:r>
            <a:r>
              <a:rPr lang="zh-CN" altLang="en-US" dirty="0"/>
              <a:t> </a:t>
            </a:r>
            <a:r>
              <a:rPr lang="en-US" altLang="zh-CN" dirty="0"/>
              <a:t>right-shift</a:t>
            </a:r>
            <a:r>
              <a:rPr lang="zh-CN" altLang="en-US" dirty="0"/>
              <a:t> </a:t>
            </a:r>
            <a:r>
              <a:rPr lang="en-US" altLang="zh-CN" dirty="0"/>
              <a:t>the</a:t>
            </a:r>
            <a:r>
              <a:rPr lang="zh-CN" altLang="en-US" dirty="0"/>
              <a:t> </a:t>
            </a:r>
            <a:r>
              <a:rPr lang="en-US" altLang="zh-CN" dirty="0"/>
              <a:t>mantissa</a:t>
            </a:r>
            <a:r>
              <a:rPr lang="zh-CN" altLang="en-US" dirty="0"/>
              <a:t> </a:t>
            </a:r>
            <a:r>
              <a:rPr lang="en-US" altLang="zh-CN" dirty="0"/>
              <a:t>by</a:t>
            </a:r>
            <a:r>
              <a:rPr lang="zh-CN" altLang="en-US" dirty="0"/>
              <a:t> </a:t>
            </a:r>
            <a:r>
              <a:rPr lang="en-US" altLang="zh-CN" dirty="0"/>
              <a:t>1</a:t>
            </a:r>
            <a:r>
              <a:rPr lang="zh-CN" altLang="en-US" dirty="0"/>
              <a:t> </a:t>
            </a:r>
            <a:r>
              <a:rPr lang="en-US" altLang="zh-CN" dirty="0"/>
              <a:t>bit,</a:t>
            </a:r>
          </a:p>
          <a:p>
            <a:endParaRPr lang="en-US" altLang="zh-CN" dirty="0"/>
          </a:p>
          <a:p>
            <a:r>
              <a:rPr lang="en-US" altLang="zh-CN" dirty="0"/>
              <a:t>and,</a:t>
            </a:r>
            <a:r>
              <a:rPr lang="zh-CN" altLang="en-US" dirty="0"/>
              <a:t> </a:t>
            </a:r>
            <a:r>
              <a:rPr lang="en-US" altLang="zh-CN" dirty="0"/>
              <a:t>similarly,</a:t>
            </a:r>
            <a:r>
              <a:rPr lang="zh-CN" altLang="en-US" dirty="0"/>
              <a:t> </a:t>
            </a:r>
            <a:r>
              <a:rPr lang="en-US" altLang="zh-CN" dirty="0"/>
              <a:t>adjust</a:t>
            </a:r>
            <a:r>
              <a:rPr lang="zh-CN" altLang="en-US" dirty="0"/>
              <a:t> </a:t>
            </a:r>
            <a:r>
              <a:rPr lang="en-US" altLang="zh-CN" dirty="0"/>
              <a:t>the</a:t>
            </a:r>
            <a:r>
              <a:rPr lang="zh-CN" altLang="en-US" dirty="0"/>
              <a:t> </a:t>
            </a:r>
            <a:r>
              <a:rPr lang="en-US" altLang="zh-CN" dirty="0"/>
              <a:t>exponent</a:t>
            </a:r>
            <a:r>
              <a:rPr lang="zh-CN" altLang="en-US" dirty="0"/>
              <a:t> </a:t>
            </a:r>
            <a:r>
              <a:rPr lang="en-US" altLang="zh-CN" dirty="0"/>
              <a:t>value</a:t>
            </a:r>
            <a:r>
              <a:rPr lang="zh-CN" altLang="en-US" dirty="0"/>
              <a:t> </a:t>
            </a:r>
            <a:r>
              <a:rPr lang="en-US" altLang="zh-CN" dirty="0"/>
              <a:t>to</a:t>
            </a:r>
            <a:r>
              <a:rPr lang="zh-CN" altLang="en-US" dirty="0"/>
              <a:t> </a:t>
            </a:r>
            <a:r>
              <a:rPr lang="en-US" altLang="zh-CN" dirty="0"/>
              <a:t>reflect</a:t>
            </a:r>
            <a:r>
              <a:rPr lang="zh-CN" altLang="en-US" dirty="0"/>
              <a:t> </a:t>
            </a:r>
            <a:r>
              <a:rPr lang="en-US" altLang="zh-CN" dirty="0"/>
              <a:t>the</a:t>
            </a:r>
            <a:r>
              <a:rPr lang="zh-CN" altLang="en-US" dirty="0"/>
              <a:t> </a:t>
            </a:r>
            <a:r>
              <a:rPr lang="en-US" altLang="zh-CN" dirty="0"/>
              <a:t>mantissa’s</a:t>
            </a:r>
            <a:r>
              <a:rPr lang="zh-CN" altLang="en-US" dirty="0"/>
              <a:t> </a:t>
            </a:r>
            <a:r>
              <a:rPr lang="en-US" altLang="zh-CN" dirty="0"/>
              <a:t>change.</a:t>
            </a:r>
          </a:p>
        </p:txBody>
      </p:sp>
      <p:sp>
        <p:nvSpPr>
          <p:cNvPr id="4" name="Slide Number Placeholder 3"/>
          <p:cNvSpPr>
            <a:spLocks noGrp="1"/>
          </p:cNvSpPr>
          <p:nvPr>
            <p:ph type="sldNum" sz="quarter" idx="5"/>
          </p:nvPr>
        </p:nvSpPr>
        <p:spPr/>
        <p:txBody>
          <a:bodyPr/>
          <a:lstStyle/>
          <a:p>
            <a:fld id="{E6B45AA1-006A-4177-9FFD-471A1BDE287C}" type="slidenum">
              <a:rPr lang="en-US" smtClean="0"/>
              <a:t>11</a:t>
            </a:fld>
            <a:endParaRPr lang="en-US"/>
          </a:p>
        </p:txBody>
      </p:sp>
    </p:spTree>
    <p:extLst>
      <p:ext uri="{BB962C8B-B14F-4D97-AF65-F5344CB8AC3E}">
        <p14:creationId xmlns:p14="http://schemas.microsoft.com/office/powerpoint/2010/main" val="818594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a:t>
            </a:r>
            <a:r>
              <a:rPr lang="zh-CN" altLang="en-US" dirty="0"/>
              <a:t> </a:t>
            </a:r>
            <a:r>
              <a:rPr lang="en-US" altLang="zh-CN" dirty="0"/>
              <a:t>finally,</a:t>
            </a:r>
            <a:r>
              <a:rPr lang="zh-CN" altLang="en-US" dirty="0"/>
              <a:t> </a:t>
            </a:r>
            <a:r>
              <a:rPr lang="en-US" altLang="zh-CN" dirty="0"/>
              <a:t>we</a:t>
            </a:r>
            <a:r>
              <a:rPr lang="zh-CN" altLang="en-US" dirty="0"/>
              <a:t> </a:t>
            </a:r>
            <a:r>
              <a:rPr lang="en-US" altLang="zh-CN" dirty="0"/>
              <a:t>assemble</a:t>
            </a:r>
            <a:r>
              <a:rPr lang="zh-CN" altLang="en-US" dirty="0"/>
              <a:t> </a:t>
            </a:r>
            <a:r>
              <a:rPr lang="en-US" altLang="zh-CN" dirty="0"/>
              <a:t>these</a:t>
            </a:r>
            <a:r>
              <a:rPr lang="zh-CN" altLang="en-US" dirty="0"/>
              <a:t> </a:t>
            </a:r>
            <a:r>
              <a:rPr lang="en-US" altLang="zh-CN" dirty="0"/>
              <a:t>components</a:t>
            </a:r>
            <a:r>
              <a:rPr lang="zh-CN" altLang="en-US" dirty="0"/>
              <a:t> </a:t>
            </a:r>
            <a:r>
              <a:rPr lang="en-US" altLang="zh-CN" dirty="0"/>
              <a:t>back</a:t>
            </a:r>
            <a:r>
              <a:rPr lang="zh-CN" altLang="en-US" dirty="0"/>
              <a:t> </a:t>
            </a:r>
            <a:endParaRPr lang="en-US" altLang="zh-CN" dirty="0"/>
          </a:p>
          <a:p>
            <a:endParaRPr lang="en-US" altLang="zh-CN" dirty="0"/>
          </a:p>
          <a:p>
            <a:r>
              <a:rPr lang="en-US" altLang="zh-CN" dirty="0"/>
              <a:t>to</a:t>
            </a:r>
            <a:r>
              <a:rPr lang="zh-CN" altLang="en-US" dirty="0"/>
              <a:t> </a:t>
            </a:r>
            <a:r>
              <a:rPr lang="en-US" altLang="zh-CN" dirty="0"/>
              <a:t>the</a:t>
            </a:r>
            <a:r>
              <a:rPr lang="zh-CN" altLang="en-US" dirty="0"/>
              <a:t> </a:t>
            </a:r>
            <a:r>
              <a:rPr lang="en-US" altLang="zh-CN" dirty="0"/>
              <a:t>standard</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format,</a:t>
            </a:r>
            <a:r>
              <a:rPr lang="zh-CN" altLang="en-US" dirty="0"/>
              <a:t> </a:t>
            </a:r>
            <a:endParaRPr lang="en-US" altLang="zh-CN" dirty="0"/>
          </a:p>
          <a:p>
            <a:endParaRPr lang="en-US" altLang="zh-CN" dirty="0"/>
          </a:p>
          <a:p>
            <a:r>
              <a:rPr lang="en-US" altLang="zh-CN" dirty="0"/>
              <a:t>which</a:t>
            </a:r>
            <a:r>
              <a:rPr lang="zh-CN" altLang="en-US" dirty="0"/>
              <a:t> </a:t>
            </a:r>
            <a:r>
              <a:rPr lang="en-US" altLang="zh-CN" dirty="0"/>
              <a:t>is</a:t>
            </a:r>
            <a:r>
              <a:rPr lang="zh-CN" altLang="en-US" dirty="0"/>
              <a:t> </a:t>
            </a:r>
            <a:r>
              <a:rPr lang="en-US" altLang="zh-CN" dirty="0"/>
              <a:t>C</a:t>
            </a:r>
            <a:r>
              <a:rPr lang="zh-CN" altLang="en-US" dirty="0"/>
              <a:t> </a:t>
            </a:r>
            <a:r>
              <a:rPr lang="en-US" altLang="zh-CN" dirty="0"/>
              <a:t>equals</a:t>
            </a:r>
            <a:r>
              <a:rPr lang="zh-CN" altLang="en-US" dirty="0"/>
              <a:t> </a:t>
            </a:r>
            <a:r>
              <a:rPr lang="en-US" altLang="zh-CN" dirty="0"/>
              <a:t>to</a:t>
            </a:r>
            <a:r>
              <a:rPr lang="zh-CN" altLang="en-US" dirty="0"/>
              <a:t> </a:t>
            </a:r>
            <a:r>
              <a:rPr lang="en-US" altLang="zh-CN" dirty="0"/>
              <a:t>10.</a:t>
            </a:r>
          </a:p>
          <a:p>
            <a:endParaRPr lang="en-US" altLang="zh-CN" dirty="0"/>
          </a:p>
          <a:p>
            <a:r>
              <a:rPr lang="en-US" altLang="zh-CN" dirty="0"/>
              <a:t>Also</a:t>
            </a:r>
            <a:r>
              <a:rPr lang="zh-CN" altLang="en-US" dirty="0"/>
              <a:t> </a:t>
            </a:r>
            <a:r>
              <a:rPr lang="en-US" altLang="zh-CN" dirty="0"/>
              <a:t>note</a:t>
            </a:r>
            <a:r>
              <a:rPr lang="zh-CN" altLang="en-US" dirty="0"/>
              <a:t> </a:t>
            </a:r>
            <a:r>
              <a:rPr lang="en-US" altLang="zh-CN" dirty="0"/>
              <a:t>that,</a:t>
            </a:r>
            <a:r>
              <a:rPr lang="zh-CN" altLang="en-US" dirty="0"/>
              <a:t> </a:t>
            </a:r>
            <a:r>
              <a:rPr lang="en-US" altLang="zh-CN" dirty="0"/>
              <a:t>the</a:t>
            </a:r>
            <a:r>
              <a:rPr lang="zh-CN" altLang="en-US" dirty="0"/>
              <a:t> </a:t>
            </a:r>
            <a:r>
              <a:rPr lang="en-US" altLang="zh-CN" dirty="0"/>
              <a:t>leading</a:t>
            </a:r>
            <a:r>
              <a:rPr lang="zh-CN" altLang="en-US" dirty="0"/>
              <a:t> </a:t>
            </a:r>
            <a:r>
              <a:rPr lang="en-US" altLang="zh-CN" dirty="0"/>
              <a:t>”1”</a:t>
            </a:r>
            <a:r>
              <a:rPr lang="zh-CN" altLang="en-US" dirty="0"/>
              <a:t> </a:t>
            </a:r>
            <a:r>
              <a:rPr lang="en-US" altLang="zh-CN" dirty="0"/>
              <a:t>of</a:t>
            </a:r>
            <a:r>
              <a:rPr lang="zh-CN" altLang="en-US" dirty="0"/>
              <a:t> </a:t>
            </a:r>
            <a:r>
              <a:rPr lang="en-US" altLang="zh-CN" dirty="0"/>
              <a:t>mantissa</a:t>
            </a:r>
            <a:r>
              <a:rPr lang="zh-CN" altLang="en-US" dirty="0"/>
              <a:t> </a:t>
            </a:r>
            <a:r>
              <a:rPr lang="en-US" altLang="zh-CN" dirty="0"/>
              <a:t>is</a:t>
            </a:r>
            <a:r>
              <a:rPr lang="zh-CN" altLang="en-US" dirty="0"/>
              <a:t> </a:t>
            </a:r>
            <a:r>
              <a:rPr lang="en-US" altLang="zh-CN" dirty="0"/>
              <a:t>implied</a:t>
            </a:r>
            <a:r>
              <a:rPr lang="zh-CN" altLang="en-US" dirty="0"/>
              <a:t> </a:t>
            </a:r>
            <a:r>
              <a:rPr lang="en-US" altLang="zh-CN" dirty="0"/>
              <a:t>again.</a:t>
            </a:r>
          </a:p>
        </p:txBody>
      </p:sp>
      <p:sp>
        <p:nvSpPr>
          <p:cNvPr id="4" name="Slide Number Placeholder 3"/>
          <p:cNvSpPr>
            <a:spLocks noGrp="1"/>
          </p:cNvSpPr>
          <p:nvPr>
            <p:ph type="sldNum" sz="quarter" idx="5"/>
          </p:nvPr>
        </p:nvSpPr>
        <p:spPr/>
        <p:txBody>
          <a:bodyPr/>
          <a:lstStyle/>
          <a:p>
            <a:fld id="{E6B45AA1-006A-4177-9FFD-471A1BDE287C}" type="slidenum">
              <a:rPr lang="en-US" smtClean="0"/>
              <a:t>12</a:t>
            </a:fld>
            <a:endParaRPr lang="en-US"/>
          </a:p>
        </p:txBody>
      </p:sp>
    </p:spTree>
    <p:extLst>
      <p:ext uri="{BB962C8B-B14F-4D97-AF65-F5344CB8AC3E}">
        <p14:creationId xmlns:p14="http://schemas.microsoft.com/office/powerpoint/2010/main" val="1793912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a:t>
            </a:r>
            <a:r>
              <a:rPr lang="zh-CN" altLang="en-US" dirty="0"/>
              <a:t> </a:t>
            </a:r>
            <a:r>
              <a:rPr lang="en-US" altLang="zh-CN" dirty="0"/>
              <a:t>steps</a:t>
            </a:r>
            <a:r>
              <a:rPr lang="zh-CN" altLang="en-US" dirty="0"/>
              <a:t> </a:t>
            </a:r>
            <a:r>
              <a:rPr lang="en-US" altLang="zh-CN" dirty="0"/>
              <a:t>make</a:t>
            </a:r>
            <a:r>
              <a:rPr lang="zh-CN" altLang="en-US" dirty="0"/>
              <a:t> </a:t>
            </a:r>
            <a:r>
              <a:rPr lang="en-US" altLang="zh-CN" dirty="0"/>
              <a:t>the</a:t>
            </a:r>
            <a:r>
              <a:rPr lang="zh-CN" altLang="en-US" dirty="0"/>
              <a:t> </a:t>
            </a:r>
            <a:r>
              <a:rPr lang="en-US" altLang="zh-CN" dirty="0"/>
              <a:t>underlying</a:t>
            </a:r>
            <a:r>
              <a:rPr lang="zh-CN" altLang="en-US" dirty="0"/>
              <a:t> </a:t>
            </a:r>
            <a:r>
              <a:rPr lang="en-US" altLang="zh-CN" dirty="0"/>
              <a:t>hardware</a:t>
            </a:r>
            <a:r>
              <a:rPr lang="zh-CN" altLang="en-US" dirty="0"/>
              <a:t> </a:t>
            </a:r>
            <a:r>
              <a:rPr lang="en-US" altLang="zh-CN" dirty="0"/>
              <a:t>extremely</a:t>
            </a:r>
            <a:r>
              <a:rPr lang="zh-CN" altLang="en-US" dirty="0"/>
              <a:t> </a:t>
            </a:r>
            <a:r>
              <a:rPr lang="en-US" altLang="zh-CN" dirty="0"/>
              <a:t>complicated</a:t>
            </a:r>
            <a:r>
              <a:rPr lang="zh-CN" altLang="en-US" dirty="0"/>
              <a:t> </a:t>
            </a:r>
            <a:r>
              <a:rPr lang="en-US" altLang="zh-CN" dirty="0"/>
              <a:t>as</a:t>
            </a:r>
            <a:r>
              <a:rPr lang="zh-CN" altLang="en-US" dirty="0"/>
              <a:t> </a:t>
            </a:r>
            <a:r>
              <a:rPr lang="en-US" altLang="zh-CN" dirty="0"/>
              <a:t>well.</a:t>
            </a:r>
            <a:r>
              <a:rPr lang="zh-CN" altLang="en-US" dirty="0"/>
              <a:t> </a:t>
            </a:r>
            <a:endParaRPr lang="en-US" altLang="zh-CN" dirty="0"/>
          </a:p>
          <a:p>
            <a:endParaRPr lang="en-US" altLang="zh-CN" dirty="0"/>
          </a:p>
          <a:p>
            <a:r>
              <a:rPr lang="en-US" altLang="zh-CN" dirty="0"/>
              <a:t>Here</a:t>
            </a:r>
            <a:r>
              <a:rPr lang="zh-CN" altLang="en-US" dirty="0"/>
              <a:t> </a:t>
            </a:r>
            <a:r>
              <a:rPr lang="en-US" altLang="zh-CN" dirty="0"/>
              <a:t>is</a:t>
            </a:r>
            <a:r>
              <a:rPr lang="zh-CN" altLang="en-US" dirty="0"/>
              <a:t> </a:t>
            </a:r>
            <a:r>
              <a:rPr lang="en-US" altLang="zh-CN" dirty="0"/>
              <a:t>a</a:t>
            </a:r>
            <a:r>
              <a:rPr lang="zh-CN" altLang="en-US" dirty="0"/>
              <a:t> </a:t>
            </a:r>
            <a:r>
              <a:rPr lang="en-US" altLang="zh-CN" dirty="0"/>
              <a:t>high-level</a:t>
            </a:r>
            <a:r>
              <a:rPr lang="zh-CN" altLang="en-US" dirty="0"/>
              <a:t> </a:t>
            </a:r>
            <a:r>
              <a:rPr lang="en-US" altLang="zh-CN" dirty="0"/>
              <a:t>block</a:t>
            </a:r>
            <a:r>
              <a:rPr lang="zh-CN" altLang="en-US" dirty="0"/>
              <a:t> </a:t>
            </a:r>
            <a:r>
              <a:rPr lang="en-US" altLang="zh-CN" dirty="0"/>
              <a:t>diagram</a:t>
            </a:r>
            <a:r>
              <a:rPr lang="zh-CN" altLang="en-US" dirty="0"/>
              <a:t> </a:t>
            </a:r>
            <a:r>
              <a:rPr lang="en-US" altLang="zh-CN" dirty="0"/>
              <a:t>of</a:t>
            </a:r>
            <a:r>
              <a:rPr lang="zh-CN" altLang="en-US" dirty="0"/>
              <a:t> </a:t>
            </a:r>
            <a:r>
              <a:rPr lang="en-US" altLang="zh-CN" dirty="0"/>
              <a:t>a</a:t>
            </a:r>
            <a:r>
              <a:rPr lang="zh-CN" altLang="en-US" dirty="0"/>
              <a:t> </a:t>
            </a:r>
            <a:r>
              <a:rPr lang="en-US" altLang="zh-CN" dirty="0"/>
              <a:t>typical</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adder.</a:t>
            </a:r>
          </a:p>
          <a:p>
            <a:endParaRPr lang="en-US" altLang="zh-CN" dirty="0"/>
          </a:p>
          <a:p>
            <a:r>
              <a:rPr lang="en-US" altLang="zh-CN" dirty="0"/>
              <a:t>Even</a:t>
            </a:r>
            <a:r>
              <a:rPr lang="zh-CN" altLang="en-US" dirty="0"/>
              <a:t> </a:t>
            </a:r>
            <a:r>
              <a:rPr lang="en-US" altLang="zh-CN" dirty="0"/>
              <a:t>a</a:t>
            </a:r>
            <a:r>
              <a:rPr lang="zh-CN" altLang="en-US" dirty="0"/>
              <a:t> </a:t>
            </a:r>
            <a:r>
              <a:rPr lang="en-US" altLang="zh-CN" dirty="0"/>
              <a:t>single</a:t>
            </a:r>
            <a:r>
              <a:rPr lang="zh-CN" altLang="en-US" dirty="0"/>
              <a:t> </a:t>
            </a:r>
            <a:r>
              <a:rPr lang="en-US" altLang="zh-CN" dirty="0"/>
              <a:t>block</a:t>
            </a:r>
            <a:r>
              <a:rPr lang="zh-CN" altLang="en-US" dirty="0"/>
              <a:t> </a:t>
            </a:r>
            <a:r>
              <a:rPr lang="en-US" altLang="zh-CN" dirty="0"/>
              <a:t>is</a:t>
            </a:r>
            <a:r>
              <a:rPr lang="zh-CN" altLang="en-US" dirty="0"/>
              <a:t> </a:t>
            </a:r>
            <a:r>
              <a:rPr lang="en-US" altLang="zh-CN" dirty="0"/>
              <a:t>complicated.</a:t>
            </a:r>
          </a:p>
          <a:p>
            <a:endParaRPr lang="en-US" altLang="zh-CN" dirty="0"/>
          </a:p>
          <a:p>
            <a:r>
              <a:rPr lang="en-US" altLang="zh-CN" dirty="0"/>
              <a:t>For</a:t>
            </a:r>
            <a:r>
              <a:rPr lang="zh-CN" altLang="en-US" dirty="0"/>
              <a:t> </a:t>
            </a:r>
            <a:r>
              <a:rPr lang="en-US" altLang="zh-CN" dirty="0"/>
              <a:t>example,</a:t>
            </a:r>
            <a:r>
              <a:rPr lang="zh-CN" altLang="en-US" dirty="0"/>
              <a:t> </a:t>
            </a:r>
            <a:r>
              <a:rPr lang="en-US" altLang="zh-CN" dirty="0"/>
              <a:t>this</a:t>
            </a:r>
            <a:r>
              <a:rPr lang="zh-CN" altLang="en-US" dirty="0"/>
              <a:t> </a:t>
            </a:r>
            <a:r>
              <a:rPr lang="en-US" altLang="zh-CN" dirty="0"/>
              <a:t>block</a:t>
            </a:r>
            <a:r>
              <a:rPr lang="zh-CN" altLang="en-US" dirty="0"/>
              <a:t> </a:t>
            </a:r>
            <a:r>
              <a:rPr lang="en-US" altLang="zh-CN" dirty="0"/>
              <a:t>already</a:t>
            </a:r>
            <a:r>
              <a:rPr lang="zh-CN" altLang="en-US" dirty="0"/>
              <a:t> </a:t>
            </a:r>
            <a:r>
              <a:rPr lang="en-US" altLang="zh-CN" dirty="0"/>
              <a:t>represents</a:t>
            </a:r>
            <a:r>
              <a:rPr lang="zh-CN" altLang="en-US" dirty="0"/>
              <a:t> </a:t>
            </a:r>
            <a:r>
              <a:rPr lang="en-US" altLang="zh-CN" dirty="0"/>
              <a:t>the</a:t>
            </a:r>
            <a:r>
              <a:rPr lang="zh-CN" altLang="en-US" dirty="0"/>
              <a:t> </a:t>
            </a:r>
            <a:r>
              <a:rPr lang="en-US" altLang="zh-CN" dirty="0"/>
              <a:t>entire</a:t>
            </a:r>
            <a:r>
              <a:rPr lang="zh-CN" altLang="en-US" dirty="0"/>
              <a:t> </a:t>
            </a:r>
            <a:r>
              <a:rPr lang="en-US" altLang="zh-CN" dirty="0"/>
              <a:t>integer</a:t>
            </a:r>
            <a:r>
              <a:rPr lang="zh-CN" altLang="en-US" dirty="0"/>
              <a:t> </a:t>
            </a:r>
            <a:r>
              <a:rPr lang="en-US" altLang="zh-CN" dirty="0"/>
              <a:t>adder!</a:t>
            </a:r>
          </a:p>
          <a:p>
            <a:endParaRPr lang="en-US" altLang="zh-CN" dirty="0"/>
          </a:p>
          <a:p>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a</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operation</a:t>
            </a:r>
            <a:r>
              <a:rPr lang="zh-CN" altLang="en-US" dirty="0"/>
              <a:t> </a:t>
            </a:r>
            <a:r>
              <a:rPr lang="en-US" altLang="zh-CN" dirty="0"/>
              <a:t>cannot</a:t>
            </a:r>
            <a:r>
              <a:rPr lang="zh-CN" altLang="en-US" dirty="0"/>
              <a:t> </a:t>
            </a:r>
            <a:r>
              <a:rPr lang="en-US" altLang="zh-CN" dirty="0"/>
              <a:t>be</a:t>
            </a:r>
            <a:r>
              <a:rPr lang="zh-CN" altLang="en-US" dirty="0"/>
              <a:t> </a:t>
            </a:r>
            <a:r>
              <a:rPr lang="en-US" altLang="zh-CN" dirty="0"/>
              <a:t>done</a:t>
            </a:r>
            <a:r>
              <a:rPr lang="zh-CN" altLang="en-US" dirty="0"/>
              <a:t> </a:t>
            </a:r>
            <a:r>
              <a:rPr lang="en-US" altLang="zh-CN" dirty="0"/>
              <a:t>in</a:t>
            </a:r>
            <a:r>
              <a:rPr lang="zh-CN" altLang="en-US" dirty="0"/>
              <a:t> </a:t>
            </a:r>
            <a:r>
              <a:rPr lang="en-US" altLang="zh-CN" dirty="0"/>
              <a:t>a</a:t>
            </a:r>
            <a:r>
              <a:rPr lang="zh-CN" altLang="en-US" dirty="0"/>
              <a:t> </a:t>
            </a:r>
            <a:r>
              <a:rPr lang="en-US" altLang="zh-CN" dirty="0"/>
              <a:t>single</a:t>
            </a:r>
            <a:r>
              <a:rPr lang="zh-CN" altLang="en-US" dirty="0"/>
              <a:t> </a:t>
            </a:r>
            <a:r>
              <a:rPr lang="en-US" altLang="zh-CN" dirty="0"/>
              <a:t>clock</a:t>
            </a:r>
            <a:r>
              <a:rPr lang="zh-CN" altLang="en-US" dirty="0"/>
              <a:t> </a:t>
            </a:r>
            <a:r>
              <a:rPr lang="en-US" altLang="zh-CN" dirty="0"/>
              <a:t>cycle</a:t>
            </a:r>
            <a:r>
              <a:rPr lang="zh-CN" altLang="en-US" dirty="0"/>
              <a:t> </a:t>
            </a:r>
            <a:r>
              <a:rPr lang="en-US" altLang="zh-CN" dirty="0"/>
              <a:t>anyway.</a:t>
            </a:r>
          </a:p>
        </p:txBody>
      </p:sp>
      <p:sp>
        <p:nvSpPr>
          <p:cNvPr id="4" name="Slide Number Placeholder 3"/>
          <p:cNvSpPr>
            <a:spLocks noGrp="1"/>
          </p:cNvSpPr>
          <p:nvPr>
            <p:ph type="sldNum" sz="quarter" idx="5"/>
          </p:nvPr>
        </p:nvSpPr>
        <p:spPr/>
        <p:txBody>
          <a:bodyPr/>
          <a:lstStyle/>
          <a:p>
            <a:fld id="{E6B45AA1-006A-4177-9FFD-471A1BDE287C}" type="slidenum">
              <a:rPr lang="en-US" smtClean="0"/>
              <a:t>13</a:t>
            </a:fld>
            <a:endParaRPr lang="en-US"/>
          </a:p>
        </p:txBody>
      </p:sp>
    </p:spTree>
    <p:extLst>
      <p:ext uri="{BB962C8B-B14F-4D97-AF65-F5344CB8AC3E}">
        <p14:creationId xmlns:p14="http://schemas.microsoft.com/office/powerpoint/2010/main" val="3642385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a:t>
            </a:r>
            <a:r>
              <a:rPr lang="zh-CN" altLang="en-US" dirty="0"/>
              <a:t> </a:t>
            </a:r>
            <a:r>
              <a:rPr lang="en-US" altLang="zh-CN" dirty="0"/>
              <a:t>let’s</a:t>
            </a:r>
            <a:r>
              <a:rPr lang="zh-CN" altLang="en-US" dirty="0"/>
              <a:t> </a:t>
            </a:r>
            <a:r>
              <a:rPr lang="en-US" altLang="zh-CN" dirty="0"/>
              <a:t>take</a:t>
            </a:r>
            <a:r>
              <a:rPr lang="zh-CN" altLang="en-US" dirty="0"/>
              <a:t> </a:t>
            </a:r>
            <a:r>
              <a:rPr lang="en-US" altLang="zh-CN" dirty="0"/>
              <a:t>a</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standard</a:t>
            </a:r>
            <a:r>
              <a:rPr lang="zh-CN" altLang="en-US" dirty="0"/>
              <a:t> </a:t>
            </a:r>
            <a:r>
              <a:rPr lang="en-US" altLang="zh-CN" dirty="0"/>
              <a:t>PISA</a:t>
            </a:r>
            <a:r>
              <a:rPr lang="zh-CN" altLang="en-US" dirty="0"/>
              <a:t> </a:t>
            </a:r>
            <a:r>
              <a:rPr lang="en-US" altLang="zh-CN" dirty="0"/>
              <a:t>architecture,</a:t>
            </a:r>
          </a:p>
          <a:p>
            <a:endParaRPr lang="en-US" altLang="zh-CN" dirty="0"/>
          </a:p>
          <a:p>
            <a:r>
              <a:rPr lang="en-US" altLang="zh-CN" dirty="0"/>
              <a:t>As</a:t>
            </a:r>
            <a:r>
              <a:rPr lang="zh-CN" altLang="en-US" dirty="0"/>
              <a:t> </a:t>
            </a:r>
            <a:r>
              <a:rPr lang="en-US" altLang="zh-CN" dirty="0"/>
              <a:t>shown</a:t>
            </a:r>
            <a:r>
              <a:rPr lang="zh-CN" altLang="en-US" dirty="0"/>
              <a:t> </a:t>
            </a:r>
            <a:r>
              <a:rPr lang="en-US" altLang="zh-CN" dirty="0"/>
              <a:t>in</a:t>
            </a:r>
            <a:r>
              <a:rPr lang="zh-CN" altLang="en-US" dirty="0"/>
              <a:t> </a:t>
            </a:r>
            <a:r>
              <a:rPr lang="en-US" altLang="zh-CN" dirty="0"/>
              <a:t>this</a:t>
            </a:r>
            <a:r>
              <a:rPr lang="zh-CN" altLang="en-US" dirty="0"/>
              <a:t> </a:t>
            </a:r>
            <a:r>
              <a:rPr lang="en-US" altLang="zh-CN" dirty="0"/>
              <a:t>diagram.</a:t>
            </a:r>
          </a:p>
          <a:p>
            <a:endParaRPr lang="en-US" altLang="zh-CN" dirty="0"/>
          </a:p>
          <a:p>
            <a:r>
              <a:rPr lang="en-US" altLang="zh-CN" dirty="0"/>
              <a:t>The</a:t>
            </a:r>
            <a:r>
              <a:rPr lang="zh-CN" altLang="en-US" dirty="0"/>
              <a:t> </a:t>
            </a:r>
            <a:r>
              <a:rPr lang="en-US" altLang="zh-CN" dirty="0"/>
              <a:t>programable</a:t>
            </a:r>
            <a:r>
              <a:rPr lang="zh-CN" altLang="en-US" dirty="0"/>
              <a:t> </a:t>
            </a:r>
            <a:r>
              <a:rPr lang="en-US" altLang="zh-CN" dirty="0"/>
              <a:t>parser</a:t>
            </a:r>
            <a:r>
              <a:rPr lang="zh-CN" altLang="en-US" dirty="0"/>
              <a:t> </a:t>
            </a:r>
            <a:r>
              <a:rPr lang="en-US" altLang="zh-CN" dirty="0"/>
              <a:t>will</a:t>
            </a:r>
            <a:r>
              <a:rPr lang="zh-CN" altLang="en-US" dirty="0"/>
              <a:t> </a:t>
            </a:r>
            <a:r>
              <a:rPr lang="en-US" altLang="zh-CN" dirty="0"/>
              <a:t>extract</a:t>
            </a:r>
            <a:r>
              <a:rPr lang="zh-CN" altLang="en-US" dirty="0"/>
              <a:t> </a:t>
            </a:r>
            <a:r>
              <a:rPr lang="en-US" altLang="zh-CN" dirty="0"/>
              <a:t>the</a:t>
            </a:r>
            <a:r>
              <a:rPr lang="zh-CN" altLang="en-US" dirty="0"/>
              <a:t> </a:t>
            </a:r>
            <a:r>
              <a:rPr lang="en-US" altLang="zh-CN" dirty="0"/>
              <a:t>designated</a:t>
            </a:r>
            <a:r>
              <a:rPr lang="zh-CN" altLang="en-US" dirty="0"/>
              <a:t> </a:t>
            </a:r>
            <a:r>
              <a:rPr lang="en-US" altLang="zh-CN" dirty="0"/>
              <a:t>fields</a:t>
            </a:r>
            <a:r>
              <a:rPr lang="zh-CN" altLang="en-US" dirty="0"/>
              <a:t> </a:t>
            </a:r>
            <a:r>
              <a:rPr lang="en-US" altLang="zh-CN" dirty="0"/>
              <a:t>from</a:t>
            </a:r>
            <a:r>
              <a:rPr lang="zh-CN" altLang="en-US" dirty="0"/>
              <a:t> </a:t>
            </a:r>
            <a:r>
              <a:rPr lang="en-US" altLang="zh-CN" dirty="0"/>
              <a:t>a</a:t>
            </a:r>
            <a:r>
              <a:rPr lang="zh-CN" altLang="en-US" dirty="0"/>
              <a:t> </a:t>
            </a:r>
            <a:r>
              <a:rPr lang="en-US" altLang="zh-CN" dirty="0"/>
              <a:t>network</a:t>
            </a:r>
            <a:r>
              <a:rPr lang="zh-CN" altLang="en-US" dirty="0"/>
              <a:t> </a:t>
            </a:r>
            <a:r>
              <a:rPr lang="en-US" altLang="zh-CN" dirty="0"/>
              <a:t>packet.</a:t>
            </a:r>
          </a:p>
          <a:p>
            <a:endParaRPr lang="en-US" altLang="zh-CN" dirty="0"/>
          </a:p>
          <a:p>
            <a:r>
              <a:rPr lang="en-US" altLang="zh-CN" dirty="0"/>
              <a:t>These</a:t>
            </a:r>
            <a:r>
              <a:rPr lang="zh-CN" altLang="en-US" dirty="0"/>
              <a:t> </a:t>
            </a:r>
            <a:r>
              <a:rPr lang="en-US" altLang="zh-CN" dirty="0"/>
              <a:t>fields</a:t>
            </a:r>
            <a:r>
              <a:rPr lang="zh-CN" altLang="en-US" dirty="0"/>
              <a:t> </a:t>
            </a:r>
            <a:r>
              <a:rPr lang="en-US" altLang="zh-CN" dirty="0"/>
              <a:t>will</a:t>
            </a:r>
            <a:r>
              <a:rPr lang="zh-CN" altLang="en-US" dirty="0"/>
              <a:t> </a:t>
            </a:r>
            <a:r>
              <a:rPr lang="en-US" altLang="zh-CN" dirty="0"/>
              <a:t>be</a:t>
            </a:r>
            <a:r>
              <a:rPr lang="zh-CN" altLang="en-US" dirty="0"/>
              <a:t> </a:t>
            </a:r>
            <a:r>
              <a:rPr lang="en-US" altLang="zh-CN" dirty="0"/>
              <a:t>fed</a:t>
            </a:r>
            <a:r>
              <a:rPr lang="zh-CN" altLang="en-US" dirty="0"/>
              <a:t> </a:t>
            </a:r>
            <a:r>
              <a:rPr lang="en-US" altLang="zh-CN" dirty="0"/>
              <a:t>to</a:t>
            </a:r>
            <a:r>
              <a:rPr lang="zh-CN" altLang="en-US" dirty="0"/>
              <a:t> </a:t>
            </a:r>
            <a:r>
              <a:rPr lang="en-US" altLang="zh-CN" dirty="0"/>
              <a:t>the</a:t>
            </a:r>
            <a:r>
              <a:rPr lang="zh-CN" altLang="en-US" dirty="0"/>
              <a:t> </a:t>
            </a:r>
            <a:r>
              <a:rPr lang="en-US" altLang="zh-CN" dirty="0"/>
              <a:t>programmable</a:t>
            </a:r>
            <a:r>
              <a:rPr lang="zh-CN" altLang="en-US" dirty="0"/>
              <a:t> </a:t>
            </a:r>
            <a:r>
              <a:rPr lang="en-US" altLang="zh-CN" dirty="0"/>
              <a:t>pipeline,</a:t>
            </a:r>
          </a:p>
          <a:p>
            <a:endParaRPr lang="en-US" altLang="zh-CN" dirty="0"/>
          </a:p>
          <a:p>
            <a:r>
              <a:rPr lang="en-US" altLang="zh-CN" dirty="0"/>
              <a:t>And</a:t>
            </a:r>
            <a:r>
              <a:rPr lang="zh-CN" altLang="en-US" dirty="0"/>
              <a:t> </a:t>
            </a:r>
            <a:r>
              <a:rPr lang="en-US" altLang="zh-CN" dirty="0"/>
              <a:t>in</a:t>
            </a:r>
            <a:r>
              <a:rPr lang="zh-CN" altLang="en-US" dirty="0"/>
              <a:t> </a:t>
            </a:r>
            <a:r>
              <a:rPr lang="en-US" altLang="zh-CN" dirty="0"/>
              <a:t>each</a:t>
            </a:r>
            <a:r>
              <a:rPr lang="zh-CN" altLang="en-US" dirty="0"/>
              <a:t> </a:t>
            </a:r>
            <a:r>
              <a:rPr lang="en-US" altLang="zh-CN" dirty="0"/>
              <a:t>stage,</a:t>
            </a:r>
            <a:r>
              <a:rPr lang="zh-CN" altLang="en-US" dirty="0"/>
              <a:t> </a:t>
            </a:r>
            <a:r>
              <a:rPr lang="en-US" altLang="zh-CN" dirty="0"/>
              <a:t>the</a:t>
            </a:r>
            <a:r>
              <a:rPr lang="zh-CN" altLang="en-US" dirty="0"/>
              <a:t> </a:t>
            </a:r>
            <a:r>
              <a:rPr lang="en-US" altLang="zh-CN" dirty="0"/>
              <a:t>fields</a:t>
            </a:r>
            <a:r>
              <a:rPr lang="zh-CN" altLang="en-US" dirty="0"/>
              <a:t> </a:t>
            </a:r>
            <a:r>
              <a:rPr lang="en-US" altLang="zh-CN" dirty="0"/>
              <a:t>will</a:t>
            </a:r>
            <a:r>
              <a:rPr lang="zh-CN" altLang="en-US" dirty="0"/>
              <a:t> </a:t>
            </a:r>
            <a:r>
              <a:rPr lang="en-US" altLang="zh-CN" dirty="0"/>
              <a:t>be</a:t>
            </a:r>
            <a:r>
              <a:rPr lang="zh-CN" altLang="en-US" dirty="0"/>
              <a:t> </a:t>
            </a:r>
            <a:r>
              <a:rPr lang="en-US" altLang="zh-CN" dirty="0"/>
              <a:t>matched</a:t>
            </a:r>
            <a:r>
              <a:rPr lang="zh-CN" altLang="en-US" dirty="0"/>
              <a:t> </a:t>
            </a:r>
            <a:r>
              <a:rPr lang="en-US" altLang="zh-CN" dirty="0"/>
              <a:t>with</a:t>
            </a:r>
            <a:r>
              <a:rPr lang="zh-CN" altLang="en-US" dirty="0"/>
              <a:t> </a:t>
            </a:r>
            <a:r>
              <a:rPr lang="en-US" altLang="zh-CN" dirty="0"/>
              <a:t>the</a:t>
            </a:r>
            <a:r>
              <a:rPr lang="zh-CN" altLang="en-US" dirty="0"/>
              <a:t> </a:t>
            </a:r>
            <a:r>
              <a:rPr lang="en-US" altLang="zh-CN" dirty="0"/>
              <a:t>values</a:t>
            </a:r>
            <a:r>
              <a:rPr lang="zh-CN" altLang="en-US" dirty="0"/>
              <a:t> </a:t>
            </a:r>
            <a:r>
              <a:rPr lang="en-US" altLang="zh-CN" dirty="0"/>
              <a:t>stored</a:t>
            </a:r>
            <a:r>
              <a:rPr lang="zh-CN" altLang="en-US" dirty="0"/>
              <a:t> </a:t>
            </a:r>
            <a:r>
              <a:rPr lang="en-US" altLang="zh-CN" dirty="0"/>
              <a:t>in</a:t>
            </a:r>
            <a:r>
              <a:rPr lang="zh-CN" altLang="en-US" dirty="0"/>
              <a:t> </a:t>
            </a:r>
            <a:r>
              <a:rPr lang="en-US" altLang="zh-CN" dirty="0"/>
              <a:t>the</a:t>
            </a:r>
            <a:r>
              <a:rPr lang="zh-CN" altLang="en-US" dirty="0"/>
              <a:t> </a:t>
            </a:r>
            <a:r>
              <a:rPr lang="en-US" altLang="zh-CN" dirty="0"/>
              <a:t>stage’s</a:t>
            </a:r>
            <a:r>
              <a:rPr lang="zh-CN" altLang="en-US" dirty="0"/>
              <a:t> </a:t>
            </a:r>
            <a:r>
              <a:rPr lang="en-US" altLang="zh-CN" dirty="0"/>
              <a:t>memory,</a:t>
            </a:r>
            <a:r>
              <a:rPr lang="zh-CN" altLang="en-US" dirty="0"/>
              <a:t> </a:t>
            </a:r>
            <a:r>
              <a:rPr lang="en-US" altLang="zh-CN" dirty="0"/>
              <a:t>and</a:t>
            </a:r>
            <a:r>
              <a:rPr lang="zh-CN" altLang="en-US" dirty="0"/>
              <a:t> </a:t>
            </a:r>
            <a:r>
              <a:rPr lang="en-US" altLang="zh-CN" dirty="0"/>
              <a:t>the</a:t>
            </a:r>
            <a:r>
              <a:rPr lang="zh-CN" altLang="en-US" dirty="0"/>
              <a:t> </a:t>
            </a:r>
            <a:r>
              <a:rPr lang="en-US" altLang="zh-CN" dirty="0"/>
              <a:t>corresponding</a:t>
            </a:r>
            <a:r>
              <a:rPr lang="zh-CN" altLang="en-US" dirty="0"/>
              <a:t> </a:t>
            </a:r>
            <a:r>
              <a:rPr lang="en-US" altLang="zh-CN" dirty="0"/>
              <a:t>action</a:t>
            </a:r>
            <a:r>
              <a:rPr lang="zh-CN" altLang="en-US" dirty="0"/>
              <a:t> </a:t>
            </a:r>
            <a:r>
              <a:rPr lang="en-US" altLang="zh-CN" dirty="0"/>
              <a:t>will</a:t>
            </a:r>
            <a:r>
              <a:rPr lang="zh-CN" altLang="en-US" dirty="0"/>
              <a:t> </a:t>
            </a:r>
            <a:r>
              <a:rPr lang="en-US" altLang="zh-CN" dirty="0"/>
              <a:t>be</a:t>
            </a:r>
            <a:r>
              <a:rPr lang="zh-CN" altLang="en-US" dirty="0"/>
              <a:t> </a:t>
            </a:r>
            <a:r>
              <a:rPr lang="en-US" altLang="zh-CN" dirty="0"/>
              <a:t>taken.</a:t>
            </a:r>
          </a:p>
          <a:p>
            <a:endParaRPr lang="en-US" altLang="zh-CN" dirty="0"/>
          </a:p>
          <a:p>
            <a:r>
              <a:rPr lang="en-US" altLang="zh-CN" dirty="0"/>
              <a:t>Overall,</a:t>
            </a:r>
            <a:r>
              <a:rPr lang="zh-CN" altLang="en-US" dirty="0"/>
              <a:t> </a:t>
            </a:r>
            <a:r>
              <a:rPr lang="en-US" altLang="zh-CN" dirty="0"/>
              <a:t>this</a:t>
            </a:r>
            <a:r>
              <a:rPr lang="zh-CN" altLang="en-US" dirty="0"/>
              <a:t> </a:t>
            </a:r>
            <a:r>
              <a:rPr lang="en-US" altLang="zh-CN" dirty="0"/>
              <a:t>is</a:t>
            </a:r>
            <a:r>
              <a:rPr lang="zh-CN" altLang="en-US" dirty="0"/>
              <a:t> </a:t>
            </a:r>
            <a:r>
              <a:rPr lang="en-US" altLang="zh-CN" dirty="0"/>
              <a:t>a</a:t>
            </a:r>
            <a:r>
              <a:rPr lang="zh-CN" altLang="en-US" dirty="0"/>
              <a:t> </a:t>
            </a:r>
            <a:r>
              <a:rPr lang="en-US" altLang="zh-CN" dirty="0"/>
              <a:t>fully</a:t>
            </a:r>
            <a:r>
              <a:rPr lang="zh-CN" altLang="en-US" dirty="0"/>
              <a:t> </a:t>
            </a:r>
            <a:r>
              <a:rPr lang="en-US" altLang="zh-CN" dirty="0"/>
              <a:t>pipelined</a:t>
            </a:r>
            <a:r>
              <a:rPr lang="zh-CN" altLang="en-US" dirty="0"/>
              <a:t> </a:t>
            </a:r>
            <a:r>
              <a:rPr lang="en-US" altLang="zh-CN" dirty="0"/>
              <a:t>streaming</a:t>
            </a:r>
            <a:r>
              <a:rPr lang="zh-CN" altLang="en-US" dirty="0"/>
              <a:t> </a:t>
            </a:r>
            <a:r>
              <a:rPr lang="en-US" altLang="zh-CN" dirty="0"/>
              <a:t>design</a:t>
            </a:r>
            <a:r>
              <a:rPr lang="zh-CN" altLang="en-US" dirty="0"/>
              <a:t> </a:t>
            </a:r>
            <a:r>
              <a:rPr lang="en-US" altLang="zh-CN" dirty="0"/>
              <a:t>for</a:t>
            </a:r>
            <a:r>
              <a:rPr lang="zh-CN" altLang="en-US" dirty="0"/>
              <a:t> </a:t>
            </a:r>
            <a:r>
              <a:rPr lang="en-US" altLang="zh-CN" dirty="0"/>
              <a:t>line-rate</a:t>
            </a:r>
            <a:r>
              <a:rPr lang="zh-CN" altLang="en-US" dirty="0"/>
              <a:t> </a:t>
            </a:r>
            <a:r>
              <a:rPr lang="en-US" altLang="zh-CN" dirty="0"/>
              <a:t>forwarding</a:t>
            </a:r>
            <a:r>
              <a:rPr lang="zh-CN" altLang="en-US" dirty="0"/>
              <a:t> </a:t>
            </a:r>
            <a:r>
              <a:rPr lang="en-US" altLang="zh-CN" dirty="0"/>
              <a:t>guarantee.</a:t>
            </a:r>
          </a:p>
          <a:p>
            <a:endParaRPr lang="en-US" altLang="zh-CN" dirty="0"/>
          </a:p>
          <a:p>
            <a:r>
              <a:rPr lang="en-US" altLang="zh-CN" dirty="0"/>
              <a:t>In</a:t>
            </a:r>
            <a:r>
              <a:rPr lang="zh-CN" altLang="en-US" dirty="0"/>
              <a:t> </a:t>
            </a:r>
            <a:r>
              <a:rPr lang="en-US" altLang="zh-CN" dirty="0"/>
              <a:t>each</a:t>
            </a:r>
            <a:r>
              <a:rPr lang="zh-CN" altLang="en-US" dirty="0"/>
              <a:t> </a:t>
            </a:r>
            <a:r>
              <a:rPr lang="en-US" altLang="zh-CN" dirty="0"/>
              <a:t>pipeline</a:t>
            </a:r>
            <a:r>
              <a:rPr lang="zh-CN" altLang="en-US" dirty="0"/>
              <a:t> </a:t>
            </a:r>
            <a:r>
              <a:rPr lang="en-US" altLang="zh-CN" dirty="0"/>
              <a:t>stage,</a:t>
            </a:r>
            <a:r>
              <a:rPr lang="zh-CN" altLang="en-US" dirty="0"/>
              <a:t> </a:t>
            </a:r>
            <a:r>
              <a:rPr lang="en-US" altLang="zh-CN" dirty="0"/>
              <a:t>only</a:t>
            </a:r>
            <a:r>
              <a:rPr lang="zh-CN" altLang="en-US" dirty="0"/>
              <a:t> </a:t>
            </a:r>
            <a:r>
              <a:rPr lang="en-US" altLang="zh-CN" dirty="0"/>
              <a:t>one</a:t>
            </a:r>
            <a:r>
              <a:rPr lang="zh-CN" altLang="en-US" dirty="0"/>
              <a:t> </a:t>
            </a:r>
            <a:r>
              <a:rPr lang="en-US" altLang="zh-CN" dirty="0"/>
              <a:t>operation</a:t>
            </a:r>
            <a:r>
              <a:rPr lang="zh-CN" altLang="en-US" dirty="0"/>
              <a:t> </a:t>
            </a:r>
            <a:r>
              <a:rPr lang="en-US" altLang="zh-CN" dirty="0"/>
              <a:t>can</a:t>
            </a:r>
            <a:r>
              <a:rPr lang="zh-CN" altLang="en-US" dirty="0"/>
              <a:t> </a:t>
            </a:r>
            <a:r>
              <a:rPr lang="en-US" altLang="zh-CN" dirty="0"/>
              <a:t>be</a:t>
            </a:r>
            <a:r>
              <a:rPr lang="zh-CN" altLang="en-US" dirty="0"/>
              <a:t> </a:t>
            </a:r>
            <a:r>
              <a:rPr lang="en-US" altLang="zh-CN" dirty="0"/>
              <a:t>done</a:t>
            </a:r>
            <a:r>
              <a:rPr lang="zh-CN" altLang="en-US" dirty="0"/>
              <a:t> </a:t>
            </a:r>
            <a:r>
              <a:rPr lang="en-US" altLang="zh-CN" dirty="0"/>
              <a:t>for</a:t>
            </a:r>
            <a:r>
              <a:rPr lang="zh-CN" altLang="en-US" dirty="0"/>
              <a:t> </a:t>
            </a:r>
            <a:r>
              <a:rPr lang="en-US" altLang="zh-CN" dirty="0"/>
              <a:t>a</a:t>
            </a:r>
            <a:r>
              <a:rPr lang="zh-CN" altLang="en-US" dirty="0"/>
              <a:t> </a:t>
            </a:r>
            <a:r>
              <a:rPr lang="en-US" altLang="zh-CN" dirty="0"/>
              <a:t>single</a:t>
            </a:r>
            <a:r>
              <a:rPr lang="zh-CN" altLang="en-US" dirty="0"/>
              <a:t> </a:t>
            </a:r>
            <a:r>
              <a:rPr lang="en-US" altLang="zh-CN" dirty="0"/>
              <a:t>data.</a:t>
            </a:r>
          </a:p>
          <a:p>
            <a:endParaRPr lang="en-US" altLang="zh-CN" dirty="0"/>
          </a:p>
          <a:p>
            <a:r>
              <a:rPr lang="en-US" altLang="zh-CN" dirty="0"/>
              <a:t>Also,</a:t>
            </a:r>
            <a:r>
              <a:rPr lang="zh-CN" altLang="en-US" dirty="0"/>
              <a:t> </a:t>
            </a:r>
            <a:r>
              <a:rPr lang="en-US" altLang="zh-CN" dirty="0"/>
              <a:t>only</a:t>
            </a:r>
            <a:r>
              <a:rPr lang="zh-CN" altLang="en-US" dirty="0"/>
              <a:t> </a:t>
            </a:r>
            <a:r>
              <a:rPr lang="en-US" altLang="zh-CN" dirty="0"/>
              <a:t>one</a:t>
            </a:r>
            <a:r>
              <a:rPr lang="zh-CN" altLang="en-US" dirty="0"/>
              <a:t> </a:t>
            </a:r>
            <a:r>
              <a:rPr lang="en-US" altLang="zh-CN" dirty="0"/>
              <a:t>memory</a:t>
            </a:r>
            <a:r>
              <a:rPr lang="zh-CN" altLang="en-US" dirty="0"/>
              <a:t> </a:t>
            </a:r>
            <a:r>
              <a:rPr lang="en-US" altLang="zh-CN" dirty="0"/>
              <a:t>access</a:t>
            </a:r>
            <a:r>
              <a:rPr lang="zh-CN" altLang="en-US" dirty="0"/>
              <a:t> </a:t>
            </a:r>
            <a:r>
              <a:rPr lang="en-US" altLang="zh-CN" dirty="0"/>
              <a:t>to</a:t>
            </a:r>
            <a:r>
              <a:rPr lang="zh-CN" altLang="en-US" dirty="0"/>
              <a:t> </a:t>
            </a:r>
            <a:r>
              <a:rPr lang="en-US" altLang="zh-CN" dirty="0"/>
              <a:t>a</a:t>
            </a:r>
            <a:r>
              <a:rPr lang="zh-CN" altLang="en-US" dirty="0"/>
              <a:t> </a:t>
            </a:r>
            <a:r>
              <a:rPr lang="en-US" altLang="zh-CN" dirty="0"/>
              <a:t>memory</a:t>
            </a:r>
            <a:r>
              <a:rPr lang="zh-CN" altLang="en-US" dirty="0"/>
              <a:t> </a:t>
            </a:r>
            <a:r>
              <a:rPr lang="en-US" altLang="zh-CN" dirty="0"/>
              <a:t>location</a:t>
            </a:r>
            <a:r>
              <a:rPr lang="zh-CN" altLang="en-US" dirty="0"/>
              <a:t> </a:t>
            </a:r>
            <a:r>
              <a:rPr lang="en-US" altLang="zh-CN" dirty="0"/>
              <a:t>is</a:t>
            </a:r>
            <a:r>
              <a:rPr lang="zh-CN" altLang="en-US" dirty="0"/>
              <a:t> </a:t>
            </a:r>
            <a:r>
              <a:rPr lang="en-US" altLang="zh-CN" dirty="0"/>
              <a:t>allowed</a:t>
            </a:r>
            <a:r>
              <a:rPr lang="zh-CN" altLang="en-US" dirty="0"/>
              <a:t> </a:t>
            </a:r>
            <a:r>
              <a:rPr lang="en-US" altLang="zh-CN" dirty="0"/>
              <a:t>for</a:t>
            </a:r>
            <a:r>
              <a:rPr lang="zh-CN" altLang="en-US" dirty="0"/>
              <a:t> </a:t>
            </a:r>
            <a:r>
              <a:rPr lang="en-US" altLang="zh-CN" dirty="0"/>
              <a:t>each</a:t>
            </a:r>
            <a:r>
              <a:rPr lang="zh-CN" altLang="en-US" dirty="0"/>
              <a:t> </a:t>
            </a:r>
            <a:r>
              <a:rPr lang="en-US" altLang="zh-CN" dirty="0"/>
              <a:t>packet.</a:t>
            </a:r>
          </a:p>
          <a:p>
            <a:endParaRPr lang="en-US" altLang="zh-CN" dirty="0"/>
          </a:p>
          <a:p>
            <a:r>
              <a:rPr lang="en-US" altLang="zh-CN" dirty="0"/>
              <a:t>In</a:t>
            </a:r>
            <a:r>
              <a:rPr lang="zh-CN" altLang="en-US" dirty="0"/>
              <a:t> </a:t>
            </a:r>
            <a:r>
              <a:rPr lang="en-US" altLang="zh-CN" dirty="0"/>
              <a:t>other</a:t>
            </a:r>
            <a:r>
              <a:rPr lang="zh-CN" altLang="en-US" dirty="0"/>
              <a:t> </a:t>
            </a:r>
            <a:r>
              <a:rPr lang="en-US" altLang="zh-CN" dirty="0"/>
              <a:t>words,</a:t>
            </a:r>
            <a:r>
              <a:rPr lang="zh-CN" altLang="en-US" dirty="0"/>
              <a:t> </a:t>
            </a:r>
            <a:r>
              <a:rPr lang="en-US" altLang="zh-CN" dirty="0"/>
              <a:t>it’s</a:t>
            </a:r>
            <a:r>
              <a:rPr lang="zh-CN" altLang="en-US" dirty="0"/>
              <a:t> </a:t>
            </a:r>
            <a:r>
              <a:rPr lang="en-US" altLang="zh-CN" dirty="0"/>
              <a:t>extremely</a:t>
            </a:r>
            <a:r>
              <a:rPr lang="zh-CN" altLang="en-US" dirty="0"/>
              <a:t> </a:t>
            </a:r>
            <a:r>
              <a:rPr lang="en-US" altLang="zh-CN" dirty="0"/>
              <a:t>difficult,</a:t>
            </a:r>
            <a:r>
              <a:rPr lang="zh-CN" altLang="en-US" dirty="0"/>
              <a:t> </a:t>
            </a:r>
            <a:r>
              <a:rPr lang="en-US" altLang="zh-CN" dirty="0"/>
              <a:t>if</a:t>
            </a:r>
            <a:r>
              <a:rPr lang="zh-CN" altLang="en-US" dirty="0"/>
              <a:t> </a:t>
            </a:r>
            <a:r>
              <a:rPr lang="en-US" altLang="zh-CN" dirty="0"/>
              <a:t>not</a:t>
            </a:r>
            <a:r>
              <a:rPr lang="zh-CN" altLang="en-US" dirty="0"/>
              <a:t> </a:t>
            </a:r>
            <a:r>
              <a:rPr lang="en-US" altLang="zh-CN" dirty="0"/>
              <a:t>impossible,</a:t>
            </a:r>
            <a:r>
              <a:rPr lang="zh-CN" altLang="en-US" dirty="0"/>
              <a:t> </a:t>
            </a:r>
            <a:r>
              <a:rPr lang="en-US" altLang="zh-CN" dirty="0"/>
              <a:t>to</a:t>
            </a:r>
            <a:r>
              <a:rPr lang="zh-CN" altLang="en-US" dirty="0"/>
              <a:t> </a:t>
            </a:r>
            <a:r>
              <a:rPr lang="en-US" altLang="zh-CN" dirty="0"/>
              <a:t>put</a:t>
            </a:r>
            <a:r>
              <a:rPr lang="zh-CN" altLang="en-US" dirty="0"/>
              <a:t> </a:t>
            </a:r>
            <a:r>
              <a:rPr lang="en-US" altLang="zh-CN" dirty="0"/>
              <a:t>the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operation</a:t>
            </a:r>
            <a:r>
              <a:rPr lang="zh-CN" altLang="en-US" dirty="0"/>
              <a:t> </a:t>
            </a:r>
            <a:r>
              <a:rPr lang="en-US" altLang="zh-CN" dirty="0"/>
              <a:t>into</a:t>
            </a:r>
            <a:r>
              <a:rPr lang="zh-CN" altLang="en-US" dirty="0"/>
              <a:t> </a:t>
            </a:r>
            <a:r>
              <a:rPr lang="en-US" altLang="zh-CN" dirty="0"/>
              <a:t>a</a:t>
            </a:r>
            <a:r>
              <a:rPr lang="zh-CN" altLang="en-US" dirty="0"/>
              <a:t> </a:t>
            </a:r>
            <a:r>
              <a:rPr lang="en-US" altLang="zh-CN" dirty="0"/>
              <a:t>single</a:t>
            </a:r>
            <a:r>
              <a:rPr lang="zh-CN" altLang="en-US" dirty="0"/>
              <a:t> </a:t>
            </a:r>
            <a:r>
              <a:rPr lang="en-US" altLang="zh-CN" dirty="0"/>
              <a:t>pipeline</a:t>
            </a:r>
            <a:r>
              <a:rPr lang="zh-CN" altLang="en-US" dirty="0"/>
              <a:t> </a:t>
            </a:r>
            <a:r>
              <a:rPr lang="en-US" altLang="zh-CN" dirty="0"/>
              <a:t>stage.</a:t>
            </a:r>
          </a:p>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14</a:t>
            </a:fld>
            <a:endParaRPr lang="en-US"/>
          </a:p>
        </p:txBody>
      </p:sp>
    </p:spTree>
    <p:extLst>
      <p:ext uri="{BB962C8B-B14F-4D97-AF65-F5344CB8AC3E}">
        <p14:creationId xmlns:p14="http://schemas.microsoft.com/office/powerpoint/2010/main" val="2216888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Of</a:t>
            </a:r>
            <a:r>
              <a:rPr lang="zh-CN" altLang="en-US" dirty="0"/>
              <a:t> </a:t>
            </a:r>
            <a:r>
              <a:rPr lang="en-US" altLang="zh-CN" dirty="0"/>
              <a:t>course,</a:t>
            </a:r>
            <a:r>
              <a:rPr lang="zh-CN" altLang="en-US" dirty="0"/>
              <a:t> </a:t>
            </a:r>
            <a:r>
              <a:rPr lang="en-US" altLang="zh-CN" dirty="0"/>
              <a:t>there</a:t>
            </a:r>
            <a:r>
              <a:rPr lang="zh-CN" altLang="en-US" dirty="0"/>
              <a:t> </a:t>
            </a:r>
            <a:r>
              <a:rPr lang="en-US" altLang="zh-CN" dirty="0"/>
              <a:t>are</a:t>
            </a:r>
            <a:r>
              <a:rPr lang="zh-CN" altLang="en-US" dirty="0"/>
              <a:t> </a:t>
            </a:r>
            <a:r>
              <a:rPr lang="en-US" altLang="zh-CN" dirty="0"/>
              <a:t>other</a:t>
            </a:r>
            <a:r>
              <a:rPr lang="zh-CN" altLang="en-US" dirty="0"/>
              <a:t> </a:t>
            </a:r>
            <a:r>
              <a:rPr lang="en-US" altLang="zh-CN" dirty="0"/>
              <a:t>programable</a:t>
            </a:r>
            <a:r>
              <a:rPr lang="zh-CN" altLang="en-US" dirty="0"/>
              <a:t> </a:t>
            </a:r>
            <a:r>
              <a:rPr lang="en-US" altLang="zh-CN" dirty="0"/>
              <a:t>switch</a:t>
            </a:r>
            <a:r>
              <a:rPr lang="zh-CN" altLang="en-US" dirty="0"/>
              <a:t> </a:t>
            </a:r>
            <a:r>
              <a:rPr lang="en-US" altLang="zh-CN" dirty="0"/>
              <a:t>paradigms,</a:t>
            </a:r>
            <a:r>
              <a:rPr lang="zh-CN" altLang="en-US" dirty="0"/>
              <a:t> </a:t>
            </a:r>
            <a:r>
              <a:rPr lang="en-US" altLang="zh-CN" dirty="0"/>
              <a:t>which</a:t>
            </a:r>
            <a:r>
              <a:rPr lang="zh-CN" altLang="en-US" dirty="0"/>
              <a:t> </a:t>
            </a:r>
            <a:r>
              <a:rPr lang="en-US" altLang="zh-CN" dirty="0"/>
              <a:t>may</a:t>
            </a:r>
            <a:r>
              <a:rPr lang="zh-CN" altLang="en-US" dirty="0"/>
              <a:t> </a:t>
            </a:r>
            <a:r>
              <a:rPr lang="en-US" altLang="zh-CN" dirty="0"/>
              <a:t>support</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number.</a:t>
            </a:r>
            <a:r>
              <a:rPr lang="zh-CN" altLang="en-US" dirty="0"/>
              <a:t> </a:t>
            </a:r>
            <a:endParaRPr lang="en-US" altLang="zh-CN" dirty="0"/>
          </a:p>
          <a:p>
            <a:endParaRPr lang="en-US" altLang="zh-CN" dirty="0"/>
          </a:p>
          <a:p>
            <a:r>
              <a:rPr lang="en-US" altLang="zh-CN" dirty="0"/>
              <a:t>For</a:t>
            </a:r>
            <a:r>
              <a:rPr lang="zh-CN" altLang="en-US" dirty="0"/>
              <a:t>  </a:t>
            </a:r>
            <a:r>
              <a:rPr lang="en-US" altLang="zh-CN" dirty="0"/>
              <a:t>example,</a:t>
            </a:r>
            <a:r>
              <a:rPr lang="zh-CN" altLang="en-US" dirty="0"/>
              <a:t> </a:t>
            </a:r>
            <a:r>
              <a:rPr lang="en-US" altLang="zh-CN" dirty="0"/>
              <a:t>we</a:t>
            </a:r>
            <a:r>
              <a:rPr lang="zh-CN" altLang="en-US" dirty="0"/>
              <a:t> </a:t>
            </a:r>
            <a:r>
              <a:rPr lang="en-US" altLang="zh-CN" dirty="0"/>
              <a:t>have</a:t>
            </a:r>
            <a:r>
              <a:rPr lang="zh-CN" altLang="en-US" dirty="0"/>
              <a:t> </a:t>
            </a:r>
            <a:r>
              <a:rPr lang="en-US" altLang="zh-CN" dirty="0"/>
              <a:t>switches</a:t>
            </a:r>
            <a:r>
              <a:rPr lang="zh-CN" altLang="en-US" dirty="0"/>
              <a:t> </a:t>
            </a:r>
            <a:r>
              <a:rPr lang="en-US" altLang="zh-CN" dirty="0"/>
              <a:t>with</a:t>
            </a:r>
            <a:r>
              <a:rPr lang="zh-CN" altLang="en-US" dirty="0"/>
              <a:t> </a:t>
            </a:r>
            <a:r>
              <a:rPr lang="en-US" altLang="zh-CN" dirty="0"/>
              <a:t>dedicated</a:t>
            </a:r>
            <a:r>
              <a:rPr lang="zh-CN" altLang="en-US" dirty="0"/>
              <a:t> </a:t>
            </a:r>
            <a:r>
              <a:rPr lang="en-US" altLang="zh-CN" dirty="0"/>
              <a:t>arithmetic</a:t>
            </a:r>
            <a:r>
              <a:rPr lang="zh-CN" altLang="en-US" dirty="0"/>
              <a:t> </a:t>
            </a:r>
            <a:r>
              <a:rPr lang="en-US" altLang="zh-CN" dirty="0"/>
              <a:t>units,</a:t>
            </a:r>
            <a:r>
              <a:rPr lang="zh-CN" altLang="en-US" dirty="0"/>
              <a:t> </a:t>
            </a:r>
            <a:r>
              <a:rPr lang="en-US" altLang="zh-CN" dirty="0"/>
              <a:t>which</a:t>
            </a:r>
            <a:r>
              <a:rPr lang="zh-CN" altLang="en-US" dirty="0"/>
              <a:t> </a:t>
            </a:r>
            <a:r>
              <a:rPr lang="en-US" altLang="zh-CN" dirty="0"/>
              <a:t>can</a:t>
            </a:r>
            <a:r>
              <a:rPr lang="zh-CN" altLang="en-US" dirty="0"/>
              <a:t> </a:t>
            </a:r>
            <a:r>
              <a:rPr lang="en-US" altLang="zh-CN" dirty="0"/>
              <a:t>achieve</a:t>
            </a:r>
            <a:r>
              <a:rPr lang="zh-CN" altLang="en-US" dirty="0"/>
              <a:t> </a:t>
            </a:r>
            <a:r>
              <a:rPr lang="en-US" altLang="zh-CN" dirty="0"/>
              <a:t>high</a:t>
            </a:r>
            <a:r>
              <a:rPr lang="zh-CN" altLang="en-US" dirty="0"/>
              <a:t> </a:t>
            </a:r>
            <a:r>
              <a:rPr lang="en-US" altLang="zh-CN" dirty="0"/>
              <a:t>performance.</a:t>
            </a:r>
          </a:p>
          <a:p>
            <a:endParaRPr lang="en-US" altLang="zh-CN" dirty="0"/>
          </a:p>
          <a:p>
            <a:r>
              <a:rPr lang="en-US" altLang="zh-CN" dirty="0"/>
              <a:t>But</a:t>
            </a:r>
            <a:r>
              <a:rPr lang="zh-CN" altLang="en-US" dirty="0"/>
              <a:t> </a:t>
            </a:r>
            <a:r>
              <a:rPr lang="en-US" altLang="zh-CN" dirty="0"/>
              <a:t>this</a:t>
            </a:r>
            <a:r>
              <a:rPr lang="zh-CN" altLang="en-US" dirty="0"/>
              <a:t> </a:t>
            </a:r>
            <a:r>
              <a:rPr lang="en-US" altLang="zh-CN" dirty="0"/>
              <a:t>fixed</a:t>
            </a:r>
            <a:r>
              <a:rPr lang="zh-CN" altLang="en-US" dirty="0"/>
              <a:t> </a:t>
            </a:r>
            <a:r>
              <a:rPr lang="en-US" altLang="zh-CN" dirty="0"/>
              <a:t>functionality</a:t>
            </a:r>
            <a:r>
              <a:rPr lang="zh-CN" altLang="en-US" dirty="0"/>
              <a:t> </a:t>
            </a:r>
            <a:r>
              <a:rPr lang="en-US" altLang="zh-CN" dirty="0"/>
              <a:t>leads</a:t>
            </a:r>
            <a:r>
              <a:rPr lang="zh-CN" altLang="en-US" dirty="0"/>
              <a:t> </a:t>
            </a:r>
            <a:r>
              <a:rPr lang="en-US" altLang="zh-CN" dirty="0"/>
              <a:t>to</a:t>
            </a:r>
            <a:r>
              <a:rPr lang="zh-CN" altLang="en-US" dirty="0"/>
              <a:t> </a:t>
            </a:r>
            <a:r>
              <a:rPr lang="en-US" altLang="zh-CN" dirty="0"/>
              <a:t>inflexibility</a:t>
            </a:r>
            <a:r>
              <a:rPr lang="zh-CN" altLang="en-US" dirty="0"/>
              <a:t> </a:t>
            </a:r>
            <a:r>
              <a:rPr lang="en-US" altLang="zh-CN" dirty="0"/>
              <a:t>of</a:t>
            </a:r>
            <a:r>
              <a:rPr lang="zh-CN" altLang="en-US" dirty="0"/>
              <a:t> </a:t>
            </a:r>
            <a:r>
              <a:rPr lang="en-US" altLang="zh-CN" dirty="0"/>
              <a:t>supporting</a:t>
            </a:r>
            <a:r>
              <a:rPr lang="zh-CN" altLang="en-US" dirty="0"/>
              <a:t> </a:t>
            </a:r>
            <a:r>
              <a:rPr lang="en-US" altLang="zh-CN" dirty="0"/>
              <a:t>emerging</a:t>
            </a:r>
            <a:r>
              <a:rPr lang="zh-CN" altLang="en-US" dirty="0"/>
              <a:t> </a:t>
            </a:r>
            <a:r>
              <a:rPr lang="en-US" altLang="zh-CN" dirty="0"/>
              <a:t>floating-point</a:t>
            </a:r>
            <a:r>
              <a:rPr lang="zh-CN" altLang="en-US" dirty="0"/>
              <a:t> </a:t>
            </a:r>
            <a:r>
              <a:rPr lang="en-US" altLang="zh-CN" dirty="0"/>
              <a:t>formats.</a:t>
            </a:r>
          </a:p>
          <a:p>
            <a:endParaRPr lang="en-US" altLang="zh-CN" dirty="0"/>
          </a:p>
          <a:p>
            <a:r>
              <a:rPr lang="en-US" altLang="zh-CN" dirty="0"/>
              <a:t>On</a:t>
            </a:r>
            <a:r>
              <a:rPr lang="zh-CN" altLang="en-US" dirty="0"/>
              <a:t> </a:t>
            </a:r>
            <a:r>
              <a:rPr lang="en-US" altLang="zh-CN" dirty="0"/>
              <a:t>the</a:t>
            </a:r>
            <a:r>
              <a:rPr lang="zh-CN" altLang="en-US" dirty="0"/>
              <a:t> </a:t>
            </a:r>
            <a:r>
              <a:rPr lang="en-US" altLang="zh-CN" dirty="0"/>
              <a:t>other</a:t>
            </a:r>
            <a:r>
              <a:rPr lang="zh-CN" altLang="en-US" dirty="0"/>
              <a:t> </a:t>
            </a:r>
            <a:r>
              <a:rPr lang="en-US" altLang="zh-CN" dirty="0"/>
              <a:t>hand,</a:t>
            </a:r>
            <a:r>
              <a:rPr lang="zh-CN" altLang="en-US" dirty="0"/>
              <a:t> </a:t>
            </a:r>
            <a:r>
              <a:rPr lang="en-US" altLang="zh-CN" dirty="0"/>
              <a:t>FPGA-based</a:t>
            </a:r>
            <a:r>
              <a:rPr lang="zh-CN" altLang="en-US" dirty="0"/>
              <a:t> </a:t>
            </a:r>
            <a:r>
              <a:rPr lang="en-US" altLang="zh-CN" dirty="0"/>
              <a:t>switch</a:t>
            </a:r>
            <a:r>
              <a:rPr lang="zh-CN" altLang="en-US" dirty="0"/>
              <a:t> </a:t>
            </a:r>
            <a:r>
              <a:rPr lang="en-US" altLang="zh-CN" dirty="0"/>
              <a:t>offers</a:t>
            </a:r>
            <a:r>
              <a:rPr lang="zh-CN" altLang="en-US" dirty="0"/>
              <a:t> </a:t>
            </a:r>
            <a:r>
              <a:rPr lang="en-US" altLang="zh-CN" dirty="0"/>
              <a:t>enough</a:t>
            </a:r>
            <a:r>
              <a:rPr lang="zh-CN" altLang="en-US" dirty="0"/>
              <a:t> </a:t>
            </a:r>
            <a:r>
              <a:rPr lang="en-US" altLang="zh-CN" dirty="0"/>
              <a:t>flexibility,</a:t>
            </a:r>
          </a:p>
          <a:p>
            <a:endParaRPr lang="en-US" altLang="zh-CN" dirty="0"/>
          </a:p>
          <a:p>
            <a:r>
              <a:rPr lang="en-US" altLang="zh-CN" dirty="0"/>
              <a:t>But</a:t>
            </a:r>
            <a:r>
              <a:rPr lang="zh-CN" altLang="en-US" dirty="0"/>
              <a:t> </a:t>
            </a:r>
            <a:r>
              <a:rPr lang="en-US" altLang="zh-CN" dirty="0"/>
              <a:t>its</a:t>
            </a:r>
            <a:r>
              <a:rPr lang="zh-CN" altLang="en-US" dirty="0"/>
              <a:t> </a:t>
            </a:r>
            <a:r>
              <a:rPr lang="en-US" altLang="zh-CN" dirty="0"/>
              <a:t>performance</a:t>
            </a:r>
            <a:r>
              <a:rPr lang="zh-CN" altLang="en-US" dirty="0"/>
              <a:t> </a:t>
            </a:r>
            <a:r>
              <a:rPr lang="en-US" altLang="zh-CN" dirty="0"/>
              <a:t>remains</a:t>
            </a:r>
            <a:r>
              <a:rPr lang="zh-CN" altLang="en-US" dirty="0"/>
              <a:t> </a:t>
            </a:r>
            <a:r>
              <a:rPr lang="en-US" altLang="zh-CN" dirty="0"/>
              <a:t>a</a:t>
            </a:r>
            <a:r>
              <a:rPr lang="zh-CN" altLang="en-US" dirty="0"/>
              <a:t> </a:t>
            </a:r>
            <a:r>
              <a:rPr lang="en-US" altLang="zh-CN" dirty="0"/>
              <a:t>big</a:t>
            </a:r>
            <a:r>
              <a:rPr lang="zh-CN" altLang="en-US" dirty="0"/>
              <a:t> </a:t>
            </a:r>
            <a:r>
              <a:rPr lang="en-US" altLang="zh-CN" dirty="0"/>
              <a:t>concern.</a:t>
            </a:r>
          </a:p>
          <a:p>
            <a:endParaRPr lang="en-US" altLang="zh-CN" dirty="0"/>
          </a:p>
          <a:p>
            <a:r>
              <a:rPr lang="en-US" altLang="zh-CN" dirty="0"/>
              <a:t>Hence,</a:t>
            </a:r>
            <a:r>
              <a:rPr lang="zh-CN" altLang="en-US" dirty="0"/>
              <a:t> </a:t>
            </a:r>
            <a:r>
              <a:rPr lang="en-US" altLang="zh-CN" dirty="0"/>
              <a:t>PISA</a:t>
            </a:r>
            <a:r>
              <a:rPr lang="zh-CN" altLang="en-US" dirty="0"/>
              <a:t> </a:t>
            </a:r>
            <a:r>
              <a:rPr lang="en-US" altLang="zh-CN" dirty="0"/>
              <a:t>is</a:t>
            </a:r>
            <a:r>
              <a:rPr lang="zh-CN" altLang="en-US" dirty="0"/>
              <a:t> </a:t>
            </a:r>
            <a:r>
              <a:rPr lang="en-US" altLang="zh-CN" dirty="0"/>
              <a:t>still</a:t>
            </a:r>
            <a:r>
              <a:rPr lang="zh-CN" altLang="en-US" dirty="0"/>
              <a:t> </a:t>
            </a:r>
            <a:r>
              <a:rPr lang="en-US" altLang="zh-CN" dirty="0"/>
              <a:t>the</a:t>
            </a:r>
            <a:r>
              <a:rPr lang="zh-CN" altLang="en-US" dirty="0"/>
              <a:t> </a:t>
            </a:r>
            <a:r>
              <a:rPr lang="en-US" altLang="zh-CN" dirty="0"/>
              <a:t>desirable</a:t>
            </a:r>
            <a:r>
              <a:rPr lang="zh-CN" altLang="en-US" dirty="0"/>
              <a:t> </a:t>
            </a:r>
            <a:r>
              <a:rPr lang="en-US" altLang="zh-CN" dirty="0"/>
              <a:t>platform for</a:t>
            </a:r>
            <a:r>
              <a:rPr lang="zh-CN" altLang="en-US" dirty="0"/>
              <a:t> </a:t>
            </a:r>
            <a:r>
              <a:rPr lang="en-US" altLang="zh-CN" dirty="0"/>
              <a:t>this</a:t>
            </a:r>
            <a:r>
              <a:rPr lang="zh-CN" altLang="en-US" dirty="0"/>
              <a:t> </a:t>
            </a:r>
            <a:r>
              <a:rPr lang="en-US" altLang="zh-CN" dirty="0"/>
              <a:t>purpose</a:t>
            </a:r>
            <a:r>
              <a:rPr lang="zh-CN" altLang="en-US" dirty="0"/>
              <a:t> </a:t>
            </a:r>
            <a:r>
              <a:rPr lang="en-US" altLang="zh-CN" dirty="0"/>
              <a:t>for</a:t>
            </a:r>
            <a:r>
              <a:rPr lang="zh-CN" altLang="en-US" dirty="0"/>
              <a:t> </a:t>
            </a:r>
            <a:r>
              <a:rPr lang="en-US" altLang="zh-CN" dirty="0"/>
              <a:t>balanced</a:t>
            </a:r>
            <a:r>
              <a:rPr lang="zh-CN" altLang="en-US" dirty="0"/>
              <a:t> </a:t>
            </a:r>
            <a:r>
              <a:rPr lang="en-US" altLang="zh-CN" dirty="0"/>
              <a:t>performance</a:t>
            </a:r>
            <a:r>
              <a:rPr lang="zh-CN" altLang="en-US" dirty="0"/>
              <a:t> </a:t>
            </a:r>
            <a:r>
              <a:rPr lang="en-US" altLang="zh-CN" dirty="0"/>
              <a:t>and</a:t>
            </a:r>
            <a:r>
              <a:rPr lang="zh-CN" altLang="en-US" dirty="0"/>
              <a:t> </a:t>
            </a:r>
            <a:r>
              <a:rPr lang="en-US" altLang="zh-CN" dirty="0"/>
              <a:t>flexibility.</a:t>
            </a:r>
          </a:p>
        </p:txBody>
      </p:sp>
      <p:sp>
        <p:nvSpPr>
          <p:cNvPr id="4" name="Slide Number Placeholder 3"/>
          <p:cNvSpPr>
            <a:spLocks noGrp="1"/>
          </p:cNvSpPr>
          <p:nvPr>
            <p:ph type="sldNum" sz="quarter" idx="5"/>
          </p:nvPr>
        </p:nvSpPr>
        <p:spPr/>
        <p:txBody>
          <a:bodyPr/>
          <a:lstStyle/>
          <a:p>
            <a:fld id="{E6B45AA1-006A-4177-9FFD-471A1BDE287C}" type="slidenum">
              <a:rPr lang="en-US" smtClean="0"/>
              <a:t>15</a:t>
            </a:fld>
            <a:endParaRPr lang="en-US"/>
          </a:p>
        </p:txBody>
      </p:sp>
    </p:spTree>
    <p:extLst>
      <p:ext uri="{BB962C8B-B14F-4D97-AF65-F5344CB8AC3E}">
        <p14:creationId xmlns:p14="http://schemas.microsoft.com/office/powerpoint/2010/main" val="232519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a:t>
            </a:r>
            <a:r>
              <a:rPr lang="zh-CN" altLang="en-US" dirty="0"/>
              <a:t> </a:t>
            </a:r>
            <a:r>
              <a:rPr lang="en-US" altLang="zh-CN" dirty="0"/>
              <a:t>having</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format</a:t>
            </a:r>
            <a:r>
              <a:rPr lang="zh-CN" altLang="en-US" dirty="0"/>
              <a:t> </a:t>
            </a:r>
            <a:r>
              <a:rPr lang="en-US" altLang="zh-CN" dirty="0"/>
              <a:t>and</a:t>
            </a:r>
            <a:r>
              <a:rPr lang="zh-CN" altLang="en-US" dirty="0"/>
              <a:t> </a:t>
            </a:r>
            <a:r>
              <a:rPr lang="en-US" altLang="zh-CN" dirty="0"/>
              <a:t>PISA</a:t>
            </a:r>
            <a:r>
              <a:rPr lang="zh-CN" altLang="en-US" dirty="0"/>
              <a:t> </a:t>
            </a:r>
            <a:r>
              <a:rPr lang="en-US" altLang="zh-CN" dirty="0"/>
              <a:t>paradigm,</a:t>
            </a:r>
          </a:p>
          <a:p>
            <a:endParaRPr lang="en-US" altLang="zh-CN" dirty="0"/>
          </a:p>
          <a:p>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combine</a:t>
            </a:r>
            <a:r>
              <a:rPr lang="zh-CN" altLang="en-US" dirty="0"/>
              <a:t> </a:t>
            </a:r>
            <a:r>
              <a:rPr lang="en-US" altLang="zh-CN" dirty="0"/>
              <a:t>them</a:t>
            </a:r>
            <a:r>
              <a:rPr lang="zh-CN" altLang="en-US" dirty="0"/>
              <a:t> </a:t>
            </a:r>
            <a:r>
              <a:rPr lang="en-US" altLang="zh-CN" dirty="0"/>
              <a:t>together?</a:t>
            </a:r>
          </a:p>
          <a:p>
            <a:endParaRPr lang="en-US" altLang="zh-CN" dirty="0"/>
          </a:p>
          <a:p>
            <a:r>
              <a:rPr lang="en-US" altLang="zh-CN" dirty="0"/>
              <a:t>In</a:t>
            </a:r>
            <a:r>
              <a:rPr lang="zh-CN" altLang="en-US" dirty="0"/>
              <a:t> </a:t>
            </a:r>
            <a:r>
              <a:rPr lang="en-US" altLang="zh-CN" dirty="0"/>
              <a:t>this</a:t>
            </a:r>
            <a:r>
              <a:rPr lang="zh-CN" altLang="en-US" dirty="0"/>
              <a:t> </a:t>
            </a:r>
            <a:r>
              <a:rPr lang="en-US" altLang="zh-CN" dirty="0"/>
              <a:t>work,</a:t>
            </a:r>
            <a:r>
              <a:rPr lang="zh-CN" altLang="en-US" dirty="0"/>
              <a:t> </a:t>
            </a:r>
            <a:r>
              <a:rPr lang="en-US" altLang="zh-CN" dirty="0"/>
              <a:t>we</a:t>
            </a:r>
            <a:r>
              <a:rPr lang="zh-CN" altLang="en-US" dirty="0"/>
              <a:t> </a:t>
            </a:r>
            <a:r>
              <a:rPr lang="en-US" altLang="zh-CN" dirty="0"/>
              <a:t>propose</a:t>
            </a:r>
            <a:r>
              <a:rPr lang="zh-CN" altLang="en-US" dirty="0"/>
              <a:t> </a:t>
            </a:r>
            <a:r>
              <a:rPr lang="en-US" altLang="zh-CN" dirty="0"/>
              <a:t>the</a:t>
            </a:r>
            <a:r>
              <a:rPr lang="zh-CN" altLang="en-US" dirty="0"/>
              <a:t> </a:t>
            </a:r>
            <a:r>
              <a:rPr lang="en-US" altLang="zh-CN" dirty="0"/>
              <a:t>FPISA</a:t>
            </a:r>
            <a:r>
              <a:rPr lang="zh-CN" altLang="en-US" dirty="0"/>
              <a:t> </a:t>
            </a:r>
            <a:r>
              <a:rPr lang="en-US" altLang="zh-CN" dirty="0"/>
              <a:t>mechanism,</a:t>
            </a:r>
            <a:r>
              <a:rPr lang="zh-CN" altLang="en-US" dirty="0"/>
              <a:t> </a:t>
            </a:r>
            <a:r>
              <a:rPr lang="en-US" altLang="zh-CN" dirty="0"/>
              <a:t>which</a:t>
            </a:r>
            <a:r>
              <a:rPr lang="zh-CN" altLang="en-US" dirty="0"/>
              <a:t> </a:t>
            </a:r>
            <a:r>
              <a:rPr lang="en-US" altLang="zh-CN" dirty="0"/>
              <a:t>enables</a:t>
            </a:r>
            <a:r>
              <a:rPr lang="zh-CN" altLang="en-US" dirty="0"/>
              <a:t> </a:t>
            </a:r>
            <a:r>
              <a:rPr lang="en-US" altLang="zh-CN" dirty="0"/>
              <a:t>native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support</a:t>
            </a:r>
            <a:r>
              <a:rPr lang="zh-CN" altLang="en-US" dirty="0"/>
              <a:t> </a:t>
            </a:r>
            <a:r>
              <a:rPr lang="en-US" altLang="zh-CN" dirty="0"/>
              <a:t>in</a:t>
            </a:r>
            <a:r>
              <a:rPr lang="zh-CN" altLang="en-US" dirty="0"/>
              <a:t> </a:t>
            </a:r>
            <a:r>
              <a:rPr lang="en-US" altLang="zh-CN" dirty="0"/>
              <a:t>commodity</a:t>
            </a:r>
            <a:r>
              <a:rPr lang="zh-CN" altLang="en-US" dirty="0"/>
              <a:t> </a:t>
            </a:r>
            <a:r>
              <a:rPr lang="en-US" altLang="zh-CN" dirty="0"/>
              <a:t>PISA</a:t>
            </a:r>
          </a:p>
        </p:txBody>
      </p:sp>
      <p:sp>
        <p:nvSpPr>
          <p:cNvPr id="4" name="Slide Number Placeholder 3"/>
          <p:cNvSpPr>
            <a:spLocks noGrp="1"/>
          </p:cNvSpPr>
          <p:nvPr>
            <p:ph type="sldNum" sz="quarter" idx="5"/>
          </p:nvPr>
        </p:nvSpPr>
        <p:spPr/>
        <p:txBody>
          <a:bodyPr/>
          <a:lstStyle/>
          <a:p>
            <a:fld id="{E6B45AA1-006A-4177-9FFD-471A1BDE287C}" type="slidenum">
              <a:rPr lang="en-US" smtClean="0"/>
              <a:t>16</a:t>
            </a:fld>
            <a:endParaRPr lang="en-US"/>
          </a:p>
        </p:txBody>
      </p:sp>
    </p:spTree>
    <p:extLst>
      <p:ext uri="{BB962C8B-B14F-4D97-AF65-F5344CB8AC3E}">
        <p14:creationId xmlns:p14="http://schemas.microsoft.com/office/powerpoint/2010/main" val="63347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a:t>
            </a:r>
            <a:r>
              <a:rPr lang="zh-CN" altLang="en-US" dirty="0"/>
              <a:t> </a:t>
            </a:r>
            <a:r>
              <a:rPr lang="en-US" altLang="zh-CN" dirty="0"/>
              <a:t>comes</a:t>
            </a:r>
            <a:r>
              <a:rPr lang="zh-CN" altLang="en-US" dirty="0"/>
              <a:t> </a:t>
            </a:r>
            <a:r>
              <a:rPr lang="en-US" altLang="zh-CN" dirty="0"/>
              <a:t>the</a:t>
            </a:r>
            <a:r>
              <a:rPr lang="zh-CN" altLang="en-US" dirty="0"/>
              <a:t> </a:t>
            </a:r>
            <a:r>
              <a:rPr lang="en-US" altLang="zh-CN" dirty="0"/>
              <a:t>overview</a:t>
            </a:r>
            <a:r>
              <a:rPr lang="zh-CN" altLang="en-US" dirty="0"/>
              <a:t> </a:t>
            </a:r>
            <a:r>
              <a:rPr lang="en-US" altLang="zh-CN" dirty="0"/>
              <a:t>of</a:t>
            </a:r>
            <a:r>
              <a:rPr lang="zh-CN" altLang="en-US" dirty="0"/>
              <a:t> </a:t>
            </a:r>
            <a:r>
              <a:rPr lang="en-US" altLang="zh-CN" dirty="0"/>
              <a:t>FPISA</a:t>
            </a:r>
            <a:r>
              <a:rPr lang="zh-CN" altLang="en-US" dirty="0"/>
              <a:t> </a:t>
            </a:r>
            <a:r>
              <a:rPr lang="en-US" altLang="zh-CN" dirty="0"/>
              <a:t>mechanism,</a:t>
            </a:r>
          </a:p>
          <a:p>
            <a:endParaRPr lang="en-US" altLang="zh-CN" dirty="0"/>
          </a:p>
          <a:p>
            <a:r>
              <a:rPr lang="en-US" altLang="zh-CN" dirty="0"/>
              <a:t>Basically,</a:t>
            </a:r>
            <a:r>
              <a:rPr lang="zh-CN" altLang="en-US" dirty="0"/>
              <a:t> </a:t>
            </a:r>
            <a:r>
              <a:rPr lang="en-US" altLang="zh-CN" dirty="0"/>
              <a:t>we</a:t>
            </a:r>
            <a:r>
              <a:rPr lang="zh-CN" altLang="en-US" dirty="0"/>
              <a:t> </a:t>
            </a:r>
            <a:r>
              <a:rPr lang="en-US" altLang="zh-CN" dirty="0"/>
              <a:t>have</a:t>
            </a:r>
            <a:r>
              <a:rPr lang="zh-CN" altLang="en-US" dirty="0"/>
              <a:t> </a:t>
            </a:r>
            <a:r>
              <a:rPr lang="en-US" altLang="zh-CN" dirty="0"/>
              <a:t>three</a:t>
            </a:r>
            <a:r>
              <a:rPr lang="zh-CN" altLang="en-US" dirty="0"/>
              <a:t> </a:t>
            </a:r>
            <a:r>
              <a:rPr lang="en-US" altLang="zh-CN" dirty="0"/>
              <a:t>main</a:t>
            </a:r>
            <a:r>
              <a:rPr lang="zh-CN" altLang="en-US" dirty="0"/>
              <a:t> </a:t>
            </a:r>
            <a:r>
              <a:rPr lang="en-US" altLang="zh-CN" dirty="0"/>
              <a:t>ideas.</a:t>
            </a:r>
          </a:p>
          <a:p>
            <a:endParaRPr lang="en-US" altLang="zh-CN" dirty="0"/>
          </a:p>
          <a:p>
            <a:r>
              <a:rPr lang="en-US" altLang="zh-CN" dirty="0"/>
              <a:t>First,</a:t>
            </a:r>
            <a:r>
              <a:rPr lang="zh-CN" altLang="en-US" dirty="0"/>
              <a:t> </a:t>
            </a:r>
            <a:r>
              <a:rPr lang="en-US" altLang="zh-CN" dirty="0"/>
              <a:t>we</a:t>
            </a:r>
            <a:r>
              <a:rPr lang="zh-CN" altLang="en-US" dirty="0"/>
              <a:t> </a:t>
            </a:r>
            <a:r>
              <a:rPr lang="en-US" altLang="zh-CN" dirty="0"/>
              <a:t>decompose</a:t>
            </a:r>
            <a:r>
              <a:rPr lang="zh-CN" altLang="en-US" dirty="0"/>
              <a:t> </a:t>
            </a:r>
            <a:r>
              <a:rPr lang="en-US" altLang="zh-CN" dirty="0"/>
              <a:t>the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representation</a:t>
            </a:r>
            <a:r>
              <a:rPr lang="zh-CN" altLang="en-US" dirty="0"/>
              <a:t> </a:t>
            </a:r>
            <a:r>
              <a:rPr lang="en-US" altLang="zh-CN" dirty="0"/>
              <a:t>and</a:t>
            </a:r>
            <a:r>
              <a:rPr lang="zh-CN" altLang="en-US" dirty="0"/>
              <a:t> </a:t>
            </a:r>
            <a:r>
              <a:rPr lang="en-US" altLang="zh-CN" dirty="0"/>
              <a:t>operations</a:t>
            </a:r>
            <a:r>
              <a:rPr lang="zh-CN" altLang="en-US" dirty="0"/>
              <a:t> </a:t>
            </a:r>
            <a:r>
              <a:rPr lang="en-US" altLang="zh-CN" dirty="0"/>
              <a:t>into</a:t>
            </a:r>
            <a:r>
              <a:rPr lang="zh-CN" altLang="en-US" dirty="0"/>
              <a:t> </a:t>
            </a:r>
            <a:r>
              <a:rPr lang="en-US" altLang="zh-CN" dirty="0"/>
              <a:t>mutual-independent</a:t>
            </a:r>
            <a:r>
              <a:rPr lang="zh-CN" altLang="en-US" dirty="0"/>
              <a:t> </a:t>
            </a:r>
            <a:r>
              <a:rPr lang="en-US" altLang="zh-CN" dirty="0"/>
              <a:t>steps</a:t>
            </a:r>
            <a:r>
              <a:rPr lang="zh-CN" altLang="en-US" dirty="0"/>
              <a:t> </a:t>
            </a:r>
            <a:r>
              <a:rPr lang="en-US" altLang="zh-CN" dirty="0"/>
              <a:t>and</a:t>
            </a:r>
            <a:r>
              <a:rPr lang="zh-CN" altLang="en-US" dirty="0"/>
              <a:t> </a:t>
            </a:r>
            <a:r>
              <a:rPr lang="en-US" altLang="zh-CN" dirty="0"/>
              <a:t>allocate</a:t>
            </a:r>
            <a:r>
              <a:rPr lang="zh-CN" altLang="en-US" dirty="0"/>
              <a:t> </a:t>
            </a:r>
            <a:r>
              <a:rPr lang="en-US" altLang="zh-CN" dirty="0"/>
              <a:t>them</a:t>
            </a:r>
            <a:r>
              <a:rPr lang="zh-CN" altLang="en-US" dirty="0"/>
              <a:t> </a:t>
            </a:r>
            <a:r>
              <a:rPr lang="en-US" altLang="zh-CN" dirty="0"/>
              <a:t>to</a:t>
            </a:r>
            <a:r>
              <a:rPr lang="zh-CN" altLang="en-US" dirty="0"/>
              <a:t> </a:t>
            </a:r>
            <a:r>
              <a:rPr lang="en-US" altLang="zh-CN" dirty="0"/>
              <a:t>PISA</a:t>
            </a:r>
            <a:r>
              <a:rPr lang="zh-CN" altLang="en-US" dirty="0"/>
              <a:t> </a:t>
            </a:r>
            <a:r>
              <a:rPr lang="en-US" altLang="zh-CN" dirty="0"/>
              <a:t>pipeline</a:t>
            </a:r>
            <a:r>
              <a:rPr lang="zh-CN" altLang="en-US" dirty="0"/>
              <a:t> </a:t>
            </a:r>
            <a:r>
              <a:rPr lang="en-US" altLang="zh-CN" dirty="0"/>
              <a:t>stages</a:t>
            </a:r>
          </a:p>
          <a:p>
            <a:endParaRPr lang="en-US" altLang="zh-CN" dirty="0"/>
          </a:p>
          <a:p>
            <a:r>
              <a:rPr lang="en-US" altLang="zh-CN" dirty="0"/>
              <a:t>Second,</a:t>
            </a:r>
            <a:r>
              <a:rPr lang="zh-CN" altLang="en-US" dirty="0"/>
              <a:t> </a:t>
            </a:r>
            <a:r>
              <a:rPr lang="en-US" altLang="zh-CN" dirty="0"/>
              <a:t>we</a:t>
            </a:r>
            <a:r>
              <a:rPr lang="zh-CN" altLang="en-US" dirty="0"/>
              <a:t> </a:t>
            </a:r>
            <a:r>
              <a:rPr lang="en-US" altLang="zh-CN" dirty="0"/>
              <a:t>don’t</a:t>
            </a:r>
            <a:r>
              <a:rPr lang="zh-CN" altLang="en-US" dirty="0"/>
              <a:t> </a:t>
            </a:r>
            <a:r>
              <a:rPr lang="en-US" altLang="zh-CN" dirty="0"/>
              <a:t>recover</a:t>
            </a:r>
            <a:r>
              <a:rPr lang="zh-CN" altLang="en-US" dirty="0"/>
              <a:t> </a:t>
            </a:r>
            <a:r>
              <a:rPr lang="en-US" altLang="zh-CN" dirty="0"/>
              <a:t>the</a:t>
            </a:r>
            <a:r>
              <a:rPr lang="zh-CN" altLang="en-US" dirty="0"/>
              <a:t> </a:t>
            </a:r>
            <a:r>
              <a:rPr lang="en-US" altLang="zh-CN" dirty="0"/>
              <a:t>standard</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format</a:t>
            </a:r>
            <a:r>
              <a:rPr lang="zh-CN" altLang="en-US" dirty="0"/>
              <a:t> </a:t>
            </a:r>
            <a:r>
              <a:rPr lang="en-US" altLang="zh-CN" dirty="0"/>
              <a:t>in</a:t>
            </a:r>
            <a:r>
              <a:rPr lang="zh-CN" altLang="en-US" dirty="0"/>
              <a:t> </a:t>
            </a:r>
            <a:r>
              <a:rPr lang="en-US" altLang="zh-CN" dirty="0"/>
              <a:t>the</a:t>
            </a:r>
            <a:r>
              <a:rPr lang="zh-CN" altLang="en-US" dirty="0"/>
              <a:t> </a:t>
            </a:r>
            <a:r>
              <a:rPr lang="en-US" altLang="zh-CN" dirty="0"/>
              <a:t>switch,</a:t>
            </a:r>
            <a:r>
              <a:rPr lang="zh-CN" altLang="en-US" dirty="0"/>
              <a:t> </a:t>
            </a:r>
            <a:r>
              <a:rPr lang="en-US" altLang="zh-CN" dirty="0"/>
              <a:t>until</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get</a:t>
            </a:r>
            <a:r>
              <a:rPr lang="zh-CN" altLang="en-US" dirty="0"/>
              <a:t> </a:t>
            </a:r>
            <a:r>
              <a:rPr lang="en-US" altLang="zh-CN" dirty="0"/>
              <a:t>back</a:t>
            </a:r>
            <a:r>
              <a:rPr lang="zh-CN" altLang="en-US" dirty="0"/>
              <a:t> </a:t>
            </a:r>
            <a:r>
              <a:rPr lang="en-US" altLang="zh-CN" dirty="0"/>
              <a:t>to</a:t>
            </a:r>
            <a:r>
              <a:rPr lang="zh-CN" altLang="en-US" dirty="0"/>
              <a:t> </a:t>
            </a:r>
            <a:r>
              <a:rPr lang="en-US" altLang="zh-CN" dirty="0"/>
              <a:t>the</a:t>
            </a:r>
            <a:r>
              <a:rPr lang="zh-CN" altLang="en-US" dirty="0"/>
              <a:t> </a:t>
            </a:r>
            <a:r>
              <a:rPr lang="en-US" altLang="zh-CN" dirty="0"/>
              <a:t>end-host.</a:t>
            </a:r>
          </a:p>
          <a:p>
            <a:endParaRPr lang="en-US" altLang="zh-CN" dirty="0"/>
          </a:p>
          <a:p>
            <a:r>
              <a:rPr lang="en-US" altLang="zh-CN" dirty="0"/>
              <a:t>Third,</a:t>
            </a:r>
            <a:r>
              <a:rPr lang="zh-CN" altLang="en-US" dirty="0"/>
              <a:t> </a:t>
            </a:r>
            <a:r>
              <a:rPr lang="en-US" altLang="zh-CN" dirty="0"/>
              <a:t>we</a:t>
            </a:r>
            <a:r>
              <a:rPr lang="zh-CN" altLang="en-US" dirty="0"/>
              <a:t> </a:t>
            </a:r>
            <a:r>
              <a:rPr lang="en-US" altLang="zh-CN" dirty="0"/>
              <a:t>leverage</a:t>
            </a:r>
            <a:r>
              <a:rPr lang="zh-CN" altLang="en-US" dirty="0"/>
              <a:t> </a:t>
            </a:r>
            <a:r>
              <a:rPr lang="en-US" altLang="zh-CN" dirty="0"/>
              <a:t>the</a:t>
            </a:r>
            <a:r>
              <a:rPr lang="zh-CN" altLang="en-US" dirty="0"/>
              <a:t> </a:t>
            </a:r>
            <a:r>
              <a:rPr lang="en-US" altLang="zh-CN" dirty="0"/>
              <a:t>networking</a:t>
            </a:r>
            <a:r>
              <a:rPr lang="zh-CN" altLang="en-US" dirty="0"/>
              <a:t> </a:t>
            </a:r>
            <a:r>
              <a:rPr lang="en-US" altLang="zh-CN" dirty="0"/>
              <a:t>hardware</a:t>
            </a:r>
            <a:r>
              <a:rPr lang="zh-CN" altLang="en-US" dirty="0"/>
              <a:t> </a:t>
            </a:r>
            <a:r>
              <a:rPr lang="en-US" altLang="zh-CN" dirty="0"/>
              <a:t>for</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operations.</a:t>
            </a:r>
          </a:p>
        </p:txBody>
      </p:sp>
      <p:sp>
        <p:nvSpPr>
          <p:cNvPr id="4" name="Slide Number Placeholder 3"/>
          <p:cNvSpPr>
            <a:spLocks noGrp="1"/>
          </p:cNvSpPr>
          <p:nvPr>
            <p:ph type="sldNum" sz="quarter" idx="5"/>
          </p:nvPr>
        </p:nvSpPr>
        <p:spPr/>
        <p:txBody>
          <a:bodyPr/>
          <a:lstStyle/>
          <a:p>
            <a:fld id="{E6B45AA1-006A-4177-9FFD-471A1BDE287C}" type="slidenum">
              <a:rPr lang="en-US" smtClean="0"/>
              <a:t>17</a:t>
            </a:fld>
            <a:endParaRPr lang="en-US"/>
          </a:p>
        </p:txBody>
      </p:sp>
    </p:spTree>
    <p:extLst>
      <p:ext uri="{BB962C8B-B14F-4D97-AF65-F5344CB8AC3E}">
        <p14:creationId xmlns:p14="http://schemas.microsoft.com/office/powerpoint/2010/main" val="426793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a:t>
            </a:r>
            <a:r>
              <a:rPr lang="zh-CN" altLang="en-US" dirty="0"/>
              <a:t> </a:t>
            </a:r>
            <a:r>
              <a:rPr lang="en-US" altLang="zh-CN" dirty="0"/>
              <a:t>me</a:t>
            </a:r>
            <a:r>
              <a:rPr lang="zh-CN" altLang="en-US" dirty="0"/>
              <a:t> </a:t>
            </a:r>
            <a:r>
              <a:rPr lang="en-US" altLang="zh-CN" dirty="0"/>
              <a:t>first</a:t>
            </a:r>
            <a:r>
              <a:rPr lang="zh-CN" altLang="en-US" dirty="0"/>
              <a:t> </a:t>
            </a:r>
            <a:r>
              <a:rPr lang="en-US" altLang="zh-CN" dirty="0"/>
              <a:t>introduce</a:t>
            </a:r>
            <a:r>
              <a:rPr lang="zh-CN" altLang="en-US" dirty="0"/>
              <a:t> </a:t>
            </a:r>
            <a:r>
              <a:rPr lang="en-US" altLang="zh-CN" dirty="0"/>
              <a:t>the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representation</a:t>
            </a:r>
            <a:r>
              <a:rPr lang="zh-CN" altLang="en-US" dirty="0"/>
              <a:t> </a:t>
            </a:r>
            <a:r>
              <a:rPr lang="en-US" altLang="zh-CN" dirty="0"/>
              <a:t>in</a:t>
            </a:r>
            <a:r>
              <a:rPr lang="zh-CN" altLang="en-US" dirty="0"/>
              <a:t> </a:t>
            </a:r>
            <a:r>
              <a:rPr lang="en-US" altLang="zh-CN" dirty="0"/>
              <a:t>PISA.</a:t>
            </a:r>
            <a:r>
              <a:rPr lang="zh-CN" altLang="en-US" dirty="0"/>
              <a:t> </a:t>
            </a:r>
            <a:endParaRPr lang="en-US" altLang="zh-CN" dirty="0"/>
          </a:p>
          <a:p>
            <a:endParaRPr lang="en-US" altLang="zh-CN" dirty="0"/>
          </a:p>
          <a:p>
            <a:r>
              <a:rPr lang="en-US" altLang="zh-CN" dirty="0"/>
              <a:t>Specifically,</a:t>
            </a:r>
            <a:r>
              <a:rPr lang="zh-CN" altLang="en-US" dirty="0"/>
              <a:t> </a:t>
            </a:r>
            <a:r>
              <a:rPr lang="en-US" altLang="zh-CN" dirty="0"/>
              <a:t>given</a:t>
            </a:r>
            <a:r>
              <a:rPr lang="zh-CN" altLang="en-US" dirty="0"/>
              <a:t> </a:t>
            </a:r>
            <a:r>
              <a:rPr lang="en-US" altLang="zh-CN" dirty="0"/>
              <a:t>a</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number,</a:t>
            </a:r>
            <a:r>
              <a:rPr lang="zh-CN" altLang="en-US" dirty="0"/>
              <a:t> </a:t>
            </a:r>
            <a:endParaRPr lang="en-US" altLang="zh-CN" dirty="0"/>
          </a:p>
          <a:p>
            <a:endParaRPr lang="en-US" altLang="zh-CN" dirty="0"/>
          </a:p>
          <a:p>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store</a:t>
            </a:r>
            <a:r>
              <a:rPr lang="zh-CN" altLang="en-US" dirty="0"/>
              <a:t> </a:t>
            </a:r>
            <a:r>
              <a:rPr lang="en-US" altLang="zh-CN" dirty="0"/>
              <a:t>it</a:t>
            </a:r>
            <a:r>
              <a:rPr lang="zh-CN" altLang="en-US" dirty="0"/>
              <a:t> </a:t>
            </a:r>
            <a:r>
              <a:rPr lang="en-US" altLang="zh-CN" dirty="0"/>
              <a:t>in</a:t>
            </a:r>
            <a:r>
              <a:rPr lang="zh-CN" altLang="en-US" dirty="0"/>
              <a:t> </a:t>
            </a:r>
            <a:r>
              <a:rPr lang="en-US" altLang="zh-CN" dirty="0"/>
              <a:t>PISA’s</a:t>
            </a:r>
            <a:r>
              <a:rPr lang="zh-CN" altLang="en-US" dirty="0"/>
              <a:t> </a:t>
            </a:r>
            <a:r>
              <a:rPr lang="en-US" altLang="zh-CN" dirty="0"/>
              <a:t>pipeline</a:t>
            </a:r>
            <a:r>
              <a:rPr lang="zh-CN" altLang="en-US" dirty="0"/>
              <a:t> </a:t>
            </a:r>
            <a:r>
              <a:rPr lang="en-US" altLang="zh-CN" dirty="0"/>
              <a:t>stages.</a:t>
            </a:r>
          </a:p>
          <a:p>
            <a:endParaRPr lang="en-US" altLang="zh-CN" dirty="0"/>
          </a:p>
          <a:p>
            <a:r>
              <a:rPr lang="en-US" altLang="zh-CN" dirty="0"/>
              <a:t>The</a:t>
            </a:r>
            <a:r>
              <a:rPr lang="zh-CN" altLang="en-US" dirty="0"/>
              <a:t> </a:t>
            </a:r>
            <a:r>
              <a:rPr lang="en-US" altLang="zh-CN" dirty="0"/>
              <a:t>idea</a:t>
            </a:r>
            <a:r>
              <a:rPr lang="zh-CN" altLang="en-US" dirty="0"/>
              <a:t> </a:t>
            </a:r>
            <a:r>
              <a:rPr lang="en-US" altLang="zh-CN" dirty="0"/>
              <a:t>is</a:t>
            </a:r>
            <a:r>
              <a:rPr lang="zh-CN" altLang="en-US" dirty="0"/>
              <a:t> </a:t>
            </a:r>
            <a:r>
              <a:rPr lang="en-US" altLang="zh-CN" dirty="0"/>
              <a:t>decoupling.</a:t>
            </a:r>
          </a:p>
        </p:txBody>
      </p:sp>
      <p:sp>
        <p:nvSpPr>
          <p:cNvPr id="4" name="Slide Number Placeholder 3"/>
          <p:cNvSpPr>
            <a:spLocks noGrp="1"/>
          </p:cNvSpPr>
          <p:nvPr>
            <p:ph type="sldNum" sz="quarter" idx="5"/>
          </p:nvPr>
        </p:nvSpPr>
        <p:spPr/>
        <p:txBody>
          <a:bodyPr/>
          <a:lstStyle/>
          <a:p>
            <a:fld id="{E6B45AA1-006A-4177-9FFD-471A1BDE287C}" type="slidenum">
              <a:rPr lang="en-US" smtClean="0"/>
              <a:t>18</a:t>
            </a:fld>
            <a:endParaRPr lang="en-US"/>
          </a:p>
        </p:txBody>
      </p:sp>
    </p:spTree>
    <p:extLst>
      <p:ext uri="{BB962C8B-B14F-4D97-AF65-F5344CB8AC3E}">
        <p14:creationId xmlns:p14="http://schemas.microsoft.com/office/powerpoint/2010/main" val="2042191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put</a:t>
            </a:r>
            <a:r>
              <a:rPr lang="zh-CN" altLang="en-US" dirty="0"/>
              <a:t> </a:t>
            </a:r>
            <a:r>
              <a:rPr lang="en-US" altLang="zh-CN" dirty="0"/>
              <a:t>the</a:t>
            </a:r>
            <a:r>
              <a:rPr lang="zh-CN" altLang="en-US" dirty="0"/>
              <a:t> </a:t>
            </a:r>
            <a:r>
              <a:rPr lang="en-US" altLang="zh-CN" dirty="0"/>
              <a:t>8-bit</a:t>
            </a:r>
            <a:r>
              <a:rPr lang="zh-CN" altLang="en-US" dirty="0"/>
              <a:t> </a:t>
            </a:r>
            <a:r>
              <a:rPr lang="en-US" altLang="zh-CN" dirty="0"/>
              <a:t>exponent</a:t>
            </a:r>
            <a:r>
              <a:rPr lang="zh-CN" altLang="en-US" dirty="0"/>
              <a:t> </a:t>
            </a:r>
            <a:r>
              <a:rPr lang="en-US" altLang="zh-CN" dirty="0"/>
              <a:t>in</a:t>
            </a:r>
            <a:r>
              <a:rPr lang="zh-CN" altLang="en-US" dirty="0"/>
              <a:t> </a:t>
            </a:r>
            <a:r>
              <a:rPr lang="en-US" altLang="zh-CN" dirty="0"/>
              <a:t>a</a:t>
            </a:r>
            <a:r>
              <a:rPr lang="zh-CN" altLang="en-US" dirty="0"/>
              <a:t> </a:t>
            </a:r>
            <a:r>
              <a:rPr lang="en-US" altLang="zh-CN" dirty="0"/>
              <a:t>pipeline</a:t>
            </a:r>
            <a:r>
              <a:rPr lang="zh-CN" altLang="en-US" dirty="0"/>
              <a:t> </a:t>
            </a:r>
            <a:r>
              <a:rPr lang="en-US" altLang="zh-CN" dirty="0"/>
              <a:t>stage’s</a:t>
            </a:r>
            <a:r>
              <a:rPr lang="zh-CN" altLang="en-US" dirty="0"/>
              <a:t> </a:t>
            </a:r>
            <a:r>
              <a:rPr lang="en-US" altLang="zh-CN" dirty="0"/>
              <a:t>memory</a:t>
            </a:r>
            <a:r>
              <a:rPr lang="zh-CN" altLang="en-US" dirty="0"/>
              <a:t> </a:t>
            </a:r>
            <a:endParaRPr lang="en-US" altLang="zh-CN" dirty="0"/>
          </a:p>
          <a:p>
            <a:endParaRPr lang="en-US" altLang="zh-CN" dirty="0"/>
          </a:p>
          <a:p>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time,</a:t>
            </a:r>
          </a:p>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19</a:t>
            </a:fld>
            <a:endParaRPr lang="en-US"/>
          </a:p>
        </p:txBody>
      </p:sp>
    </p:spTree>
    <p:extLst>
      <p:ext uri="{BB962C8B-B14F-4D97-AF65-F5344CB8AC3E}">
        <p14:creationId xmlns:p14="http://schemas.microsoft.com/office/powerpoint/2010/main" val="133603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With</a:t>
            </a:r>
            <a:r>
              <a:rPr lang="zh-CN" altLang="en-US" dirty="0"/>
              <a:t> </a:t>
            </a:r>
            <a:r>
              <a:rPr lang="en-US" altLang="zh-CN" dirty="0"/>
              <a:t>the</a:t>
            </a:r>
            <a:r>
              <a:rPr lang="zh-CN" altLang="en-US" dirty="0"/>
              <a:t> </a:t>
            </a:r>
            <a:r>
              <a:rPr lang="en-US" altLang="zh-CN" dirty="0"/>
              <a:t>recent</a:t>
            </a:r>
            <a:r>
              <a:rPr lang="zh-CN" altLang="en-US" dirty="0"/>
              <a:t> </a:t>
            </a:r>
            <a:r>
              <a:rPr lang="en-US" altLang="zh-CN" dirty="0"/>
              <a:t>trend</a:t>
            </a:r>
            <a:r>
              <a:rPr lang="zh-CN" altLang="en-US" dirty="0"/>
              <a:t> </a:t>
            </a:r>
            <a:r>
              <a:rPr lang="en-US" altLang="zh-CN" dirty="0"/>
              <a:t>of</a:t>
            </a:r>
            <a:r>
              <a:rPr lang="zh-CN" altLang="en-US" dirty="0"/>
              <a:t> </a:t>
            </a:r>
            <a:r>
              <a:rPr lang="en-US" altLang="zh-CN" dirty="0"/>
              <a:t>SDN</a:t>
            </a:r>
            <a:r>
              <a:rPr lang="zh-CN" altLang="en-US" dirty="0"/>
              <a:t> </a:t>
            </a:r>
            <a:r>
              <a:rPr lang="en-US" altLang="zh-CN" dirty="0"/>
              <a:t>and</a:t>
            </a:r>
            <a:r>
              <a:rPr lang="zh-CN" altLang="en-US" dirty="0"/>
              <a:t> </a:t>
            </a:r>
            <a:r>
              <a:rPr lang="en-US" altLang="zh-CN" dirty="0"/>
              <a:t>programmable</a:t>
            </a:r>
            <a:r>
              <a:rPr lang="zh-CN" altLang="en-US" dirty="0"/>
              <a:t> </a:t>
            </a:r>
            <a:r>
              <a:rPr lang="en-US" altLang="zh-CN" dirty="0"/>
              <a:t>hardware,</a:t>
            </a:r>
            <a:r>
              <a:rPr lang="zh-CN" altLang="en-US" dirty="0"/>
              <a:t> </a:t>
            </a:r>
            <a:r>
              <a:rPr lang="en-US" altLang="zh-CN" dirty="0"/>
              <a:t>the network itself, especially networking devices, has been given more programmability. </a:t>
            </a:r>
          </a:p>
          <a:p>
            <a:endParaRPr lang="en-US" altLang="zh-CN" dirty="0"/>
          </a:p>
          <a:p>
            <a:r>
              <a:rPr lang="en-US" altLang="zh-CN" dirty="0"/>
              <a:t>Specifically, network switches with programmable pipeline have gained much attention. </a:t>
            </a:r>
          </a:p>
          <a:p>
            <a:endParaRPr lang="en-US" altLang="zh-CN" dirty="0"/>
          </a:p>
          <a:p>
            <a:r>
              <a:rPr lang="en-US" altLang="zh-CN" dirty="0"/>
              <a:t>There are already many programmable switches, such as Intel Tofino, </a:t>
            </a:r>
          </a:p>
          <a:p>
            <a:endParaRPr lang="en-US" altLang="zh-CN" dirty="0"/>
          </a:p>
          <a:p>
            <a:r>
              <a:rPr lang="en-US" altLang="zh-CN" dirty="0"/>
              <a:t>Broadcom Trident, </a:t>
            </a:r>
          </a:p>
          <a:p>
            <a:endParaRPr lang="en-US" altLang="zh-CN" dirty="0"/>
          </a:p>
          <a:p>
            <a:r>
              <a:rPr lang="en-US" altLang="zh-CN" dirty="0"/>
              <a:t>and NVIDIA spectrum. </a:t>
            </a:r>
          </a:p>
          <a:p>
            <a:endParaRPr lang="en-US" altLang="zh-CN" dirty="0"/>
          </a:p>
          <a:p>
            <a:r>
              <a:rPr lang="en-US" altLang="zh-CN" dirty="0"/>
              <a:t>This popularity comes from the programmable switch’s simple architecture, great flexibility</a:t>
            </a:r>
            <a:r>
              <a:rPr lang="zh-CN" altLang="en-US" dirty="0"/>
              <a:t> </a:t>
            </a:r>
            <a:r>
              <a:rPr lang="en-US" altLang="zh-CN" dirty="0"/>
              <a:t>with</a:t>
            </a:r>
            <a:r>
              <a:rPr lang="zh-CN" altLang="en-US" dirty="0"/>
              <a:t> </a:t>
            </a:r>
            <a:r>
              <a:rPr lang="en-US" altLang="zh-CN" dirty="0"/>
              <a:t>high-level</a:t>
            </a:r>
            <a:r>
              <a:rPr lang="zh-CN" altLang="en-US" dirty="0"/>
              <a:t> </a:t>
            </a:r>
            <a:r>
              <a:rPr lang="en-US" altLang="zh-CN" dirty="0"/>
              <a:t>languages</a:t>
            </a:r>
            <a:r>
              <a:rPr lang="zh-CN" altLang="en-US" dirty="0"/>
              <a:t> </a:t>
            </a:r>
            <a:r>
              <a:rPr lang="en-US" altLang="zh-CN" dirty="0"/>
              <a:t>like</a:t>
            </a:r>
            <a:r>
              <a:rPr lang="zh-CN" altLang="en-US" dirty="0"/>
              <a:t> </a:t>
            </a:r>
            <a:r>
              <a:rPr lang="en-US" altLang="zh-CN" dirty="0"/>
              <a:t>P4, and high line-rate performance.</a:t>
            </a:r>
          </a:p>
        </p:txBody>
      </p:sp>
      <p:sp>
        <p:nvSpPr>
          <p:cNvPr id="4" name="Slide Number Placeholder 3"/>
          <p:cNvSpPr>
            <a:spLocks noGrp="1"/>
          </p:cNvSpPr>
          <p:nvPr>
            <p:ph type="sldNum" sz="quarter" idx="5"/>
          </p:nvPr>
        </p:nvSpPr>
        <p:spPr/>
        <p:txBody>
          <a:bodyPr/>
          <a:lstStyle/>
          <a:p>
            <a:fld id="{E6B45AA1-006A-4177-9FFD-471A1BDE287C}" type="slidenum">
              <a:rPr lang="en-US" smtClean="0"/>
              <a:t>2</a:t>
            </a:fld>
            <a:endParaRPr lang="en-US"/>
          </a:p>
        </p:txBody>
      </p:sp>
    </p:spTree>
    <p:extLst>
      <p:ext uri="{BB962C8B-B14F-4D97-AF65-F5344CB8AC3E}">
        <p14:creationId xmlns:p14="http://schemas.microsoft.com/office/powerpoint/2010/main" val="76505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combine</a:t>
            </a:r>
            <a:r>
              <a:rPr lang="zh-CN" altLang="en-US" dirty="0"/>
              <a:t> </a:t>
            </a:r>
            <a:r>
              <a:rPr lang="en-US" altLang="zh-CN" dirty="0"/>
              <a:t>the</a:t>
            </a:r>
            <a:r>
              <a:rPr lang="zh-CN" altLang="en-US" dirty="0"/>
              <a:t> </a:t>
            </a:r>
            <a:r>
              <a:rPr lang="en-US" altLang="zh-CN" dirty="0"/>
              <a:t>sign</a:t>
            </a:r>
            <a:r>
              <a:rPr lang="zh-CN" altLang="en-US" dirty="0"/>
              <a:t> </a:t>
            </a:r>
            <a:r>
              <a:rPr lang="en-US" altLang="zh-CN" dirty="0"/>
              <a:t>bit</a:t>
            </a:r>
            <a:r>
              <a:rPr lang="zh-CN" altLang="en-US" dirty="0"/>
              <a:t> </a:t>
            </a:r>
            <a:r>
              <a:rPr lang="en-US" altLang="zh-CN" dirty="0"/>
              <a:t>and</a:t>
            </a:r>
            <a:r>
              <a:rPr lang="zh-CN" altLang="en-US" dirty="0"/>
              <a:t> </a:t>
            </a:r>
            <a:r>
              <a:rPr lang="en-US" altLang="zh-CN" dirty="0"/>
              <a:t>mantissa,</a:t>
            </a:r>
            <a:r>
              <a:rPr lang="zh-CN" altLang="en-US" dirty="0"/>
              <a:t> </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20</a:t>
            </a:fld>
            <a:endParaRPr lang="en-US"/>
          </a:p>
        </p:txBody>
      </p:sp>
    </p:spTree>
    <p:extLst>
      <p:ext uri="{BB962C8B-B14F-4D97-AF65-F5344CB8AC3E}">
        <p14:creationId xmlns:p14="http://schemas.microsoft.com/office/powerpoint/2010/main" val="2009676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a:t>
            </a:r>
            <a:r>
              <a:rPr lang="zh-CN" altLang="en-US" dirty="0"/>
              <a:t> </a:t>
            </a:r>
            <a:r>
              <a:rPr lang="en-US" altLang="zh-CN" dirty="0"/>
              <a:t>put</a:t>
            </a:r>
            <a:r>
              <a:rPr lang="zh-CN" altLang="en-US" dirty="0"/>
              <a:t> </a:t>
            </a:r>
            <a:r>
              <a:rPr lang="en-US" altLang="zh-CN" dirty="0"/>
              <a:t>them</a:t>
            </a:r>
            <a:r>
              <a:rPr lang="zh-CN" altLang="en-US" dirty="0"/>
              <a:t> </a:t>
            </a:r>
            <a:r>
              <a:rPr lang="en-US" altLang="zh-CN" dirty="0"/>
              <a:t>into</a:t>
            </a:r>
            <a:r>
              <a:rPr lang="zh-CN" altLang="en-US" dirty="0"/>
              <a:t> </a:t>
            </a:r>
            <a:r>
              <a:rPr lang="en-US" altLang="zh-CN" dirty="0"/>
              <a:t>a</a:t>
            </a:r>
            <a:r>
              <a:rPr lang="zh-CN" altLang="en-US" dirty="0"/>
              <a:t> </a:t>
            </a:r>
            <a:r>
              <a:rPr lang="en-US" altLang="zh-CN" dirty="0"/>
              <a:t>subsequent</a:t>
            </a:r>
            <a:r>
              <a:rPr lang="zh-CN" altLang="en-US" dirty="0"/>
              <a:t> </a:t>
            </a:r>
            <a:r>
              <a:rPr lang="en-US" altLang="zh-CN" dirty="0"/>
              <a:t>pipeline</a:t>
            </a:r>
            <a:r>
              <a:rPr lang="zh-CN" altLang="en-US" dirty="0"/>
              <a:t> </a:t>
            </a:r>
            <a:r>
              <a:rPr lang="en-US" altLang="zh-CN" dirty="0"/>
              <a:t>stage.</a:t>
            </a:r>
          </a:p>
          <a:p>
            <a:endParaRPr lang="en-US" altLang="zh-CN" dirty="0"/>
          </a:p>
          <a:p>
            <a:r>
              <a:rPr lang="en-US" altLang="zh-CN" dirty="0"/>
              <a:t>Note</a:t>
            </a:r>
            <a:r>
              <a:rPr lang="zh-CN" altLang="en-US" dirty="0"/>
              <a:t> </a:t>
            </a:r>
            <a:r>
              <a:rPr lang="en-US" altLang="zh-CN" dirty="0"/>
              <a:t>that,</a:t>
            </a:r>
            <a:r>
              <a:rPr lang="zh-CN" altLang="en-US" dirty="0"/>
              <a:t> </a:t>
            </a:r>
            <a:r>
              <a:rPr lang="en-US" altLang="zh-CN" dirty="0"/>
              <a:t>this</a:t>
            </a:r>
            <a:r>
              <a:rPr lang="zh-CN" altLang="en-US" dirty="0"/>
              <a:t> </a:t>
            </a:r>
            <a:r>
              <a:rPr lang="en-US" altLang="zh-CN" dirty="0"/>
              <a:t>will</a:t>
            </a:r>
            <a:r>
              <a:rPr lang="zh-CN" altLang="en-US" dirty="0"/>
              <a:t> </a:t>
            </a:r>
            <a:r>
              <a:rPr lang="en-US" altLang="zh-CN" dirty="0"/>
              <a:t>be</a:t>
            </a:r>
            <a:r>
              <a:rPr lang="zh-CN" altLang="en-US" dirty="0"/>
              <a:t> </a:t>
            </a:r>
            <a:r>
              <a:rPr lang="en-US" altLang="zh-CN" dirty="0"/>
              <a:t>encoded</a:t>
            </a:r>
            <a:r>
              <a:rPr lang="zh-CN" altLang="en-US" dirty="0"/>
              <a:t> </a:t>
            </a:r>
            <a:r>
              <a:rPr lang="en-US" altLang="zh-CN" dirty="0"/>
              <a:t>in</a:t>
            </a:r>
            <a:r>
              <a:rPr lang="zh-CN" altLang="en-US" dirty="0"/>
              <a:t> </a:t>
            </a:r>
            <a:r>
              <a:rPr lang="en-US" altLang="zh-CN" dirty="0"/>
              <a:t>2’s</a:t>
            </a:r>
            <a:r>
              <a:rPr lang="zh-CN" altLang="en-US" dirty="0"/>
              <a:t> </a:t>
            </a:r>
            <a:r>
              <a:rPr lang="en-US" altLang="zh-CN" dirty="0"/>
              <a:t>complement</a:t>
            </a:r>
            <a:r>
              <a:rPr lang="zh-CN" altLang="en-US" dirty="0"/>
              <a:t> </a:t>
            </a:r>
            <a:r>
              <a:rPr lang="en-US" altLang="zh-CN" dirty="0"/>
              <a:t>for</a:t>
            </a:r>
            <a:r>
              <a:rPr lang="zh-CN" altLang="en-US" dirty="0"/>
              <a:t> </a:t>
            </a:r>
            <a:r>
              <a:rPr lang="en-US" altLang="zh-CN" dirty="0"/>
              <a:t>convenient add/sub</a:t>
            </a:r>
            <a:r>
              <a:rPr lang="zh-CN" altLang="en-US" dirty="0"/>
              <a:t> </a:t>
            </a:r>
            <a:r>
              <a:rPr lang="en-US" altLang="zh-CN" dirty="0"/>
              <a:t>operation.</a:t>
            </a:r>
          </a:p>
        </p:txBody>
      </p:sp>
      <p:sp>
        <p:nvSpPr>
          <p:cNvPr id="4" name="Slide Number Placeholder 3"/>
          <p:cNvSpPr>
            <a:spLocks noGrp="1"/>
          </p:cNvSpPr>
          <p:nvPr>
            <p:ph type="sldNum" sz="quarter" idx="5"/>
          </p:nvPr>
        </p:nvSpPr>
        <p:spPr/>
        <p:txBody>
          <a:bodyPr/>
          <a:lstStyle/>
          <a:p>
            <a:fld id="{E6B45AA1-006A-4177-9FFD-471A1BDE287C}" type="slidenum">
              <a:rPr lang="en-US" smtClean="0"/>
              <a:t>21</a:t>
            </a:fld>
            <a:endParaRPr lang="en-US"/>
          </a:p>
        </p:txBody>
      </p:sp>
    </p:spTree>
    <p:extLst>
      <p:ext uri="{BB962C8B-B14F-4D97-AF65-F5344CB8AC3E}">
        <p14:creationId xmlns:p14="http://schemas.microsoft.com/office/powerpoint/2010/main" val="2167207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next</a:t>
            </a:r>
            <a:r>
              <a:rPr lang="zh-CN" altLang="en-US" dirty="0"/>
              <a:t> </a:t>
            </a:r>
            <a:r>
              <a:rPr lang="en-US" altLang="zh-CN" dirty="0"/>
              <a:t>design</a:t>
            </a:r>
            <a:r>
              <a:rPr lang="zh-CN" altLang="en-US" dirty="0"/>
              <a:t> </a:t>
            </a:r>
            <a:r>
              <a:rPr lang="en-US" altLang="zh-CN" dirty="0"/>
              <a:t>aspect</a:t>
            </a:r>
            <a:r>
              <a:rPr lang="zh-CN" altLang="en-US" dirty="0"/>
              <a:t> </a:t>
            </a:r>
            <a:r>
              <a:rPr lang="en-US" altLang="zh-CN" dirty="0"/>
              <a:t>is</a:t>
            </a:r>
            <a:r>
              <a:rPr lang="zh-CN" altLang="en-US" dirty="0"/>
              <a:t> </a:t>
            </a:r>
            <a:r>
              <a:rPr lang="en-US" altLang="zh-CN" dirty="0"/>
              <a:t>delayed</a:t>
            </a:r>
            <a:r>
              <a:rPr lang="zh-CN" altLang="en-US" dirty="0"/>
              <a:t> </a:t>
            </a:r>
            <a:r>
              <a:rPr lang="en-US" altLang="zh-CN" dirty="0"/>
              <a:t>normalization.</a:t>
            </a:r>
          </a:p>
          <a:p>
            <a:endParaRPr lang="en-US" altLang="zh-CN" dirty="0"/>
          </a:p>
          <a:p>
            <a:r>
              <a:rPr lang="en-US" altLang="zh-CN" dirty="0"/>
              <a:t>Suppose</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aggregate</a:t>
            </a:r>
            <a:r>
              <a:rPr lang="zh-CN" altLang="en-US" dirty="0"/>
              <a:t> </a:t>
            </a:r>
            <a:r>
              <a:rPr lang="en-US" altLang="zh-CN" dirty="0"/>
              <a:t>3</a:t>
            </a:r>
            <a:r>
              <a:rPr lang="zh-CN" altLang="en-US" dirty="0"/>
              <a:t> </a:t>
            </a:r>
            <a:r>
              <a:rPr lang="en-US" altLang="zh-CN" dirty="0"/>
              <a:t>numbers</a:t>
            </a:r>
            <a:r>
              <a:rPr lang="zh-CN" altLang="en-US" dirty="0"/>
              <a:t> </a:t>
            </a:r>
            <a:r>
              <a:rPr lang="en-US" altLang="zh-CN" dirty="0"/>
              <a:t>in</a:t>
            </a:r>
            <a:r>
              <a:rPr lang="zh-CN" altLang="en-US" dirty="0"/>
              <a:t> </a:t>
            </a:r>
            <a:r>
              <a:rPr lang="en-US" altLang="zh-CN" dirty="0"/>
              <a:t>the</a:t>
            </a:r>
            <a:r>
              <a:rPr lang="zh-CN" altLang="en-US" dirty="0"/>
              <a:t> </a:t>
            </a:r>
            <a:r>
              <a:rPr lang="en-US" altLang="zh-CN" dirty="0"/>
              <a:t>switch.</a:t>
            </a:r>
          </a:p>
          <a:p>
            <a:endParaRPr lang="en-US" altLang="zh-CN" dirty="0"/>
          </a:p>
          <a:p>
            <a:r>
              <a:rPr lang="en-US" altLang="zh-CN" dirty="0"/>
              <a:t>And</a:t>
            </a:r>
            <a:r>
              <a:rPr lang="zh-CN" altLang="en-US" dirty="0"/>
              <a:t> </a:t>
            </a:r>
            <a:r>
              <a:rPr lang="en-US" altLang="zh-CN" dirty="0"/>
              <a:t>we</a:t>
            </a:r>
            <a:r>
              <a:rPr lang="zh-CN" altLang="en-US" dirty="0"/>
              <a:t> </a:t>
            </a:r>
            <a:r>
              <a:rPr lang="en-US" altLang="zh-CN" dirty="0"/>
              <a:t>have</a:t>
            </a:r>
            <a:r>
              <a:rPr lang="zh-CN" altLang="en-US" dirty="0"/>
              <a:t> </a:t>
            </a:r>
            <a:r>
              <a:rPr lang="en-US" altLang="zh-CN" dirty="0"/>
              <a:t>this</a:t>
            </a:r>
            <a:r>
              <a:rPr lang="zh-CN" altLang="en-US" dirty="0"/>
              <a:t> </a:t>
            </a:r>
            <a:r>
              <a:rPr lang="en-US" altLang="zh-CN" dirty="0"/>
              <a:t>PISA</a:t>
            </a:r>
            <a:r>
              <a:rPr lang="zh-CN" altLang="en-US" dirty="0"/>
              <a:t> </a:t>
            </a:r>
            <a:r>
              <a:rPr lang="en-US" altLang="zh-CN" dirty="0"/>
              <a:t>pipeline,</a:t>
            </a:r>
          </a:p>
          <a:p>
            <a:endParaRPr lang="en-US" altLang="zh-CN" dirty="0"/>
          </a:p>
          <a:p>
            <a:r>
              <a:rPr lang="en-US" altLang="zh-CN" dirty="0"/>
              <a:t>With</a:t>
            </a:r>
            <a:r>
              <a:rPr lang="zh-CN" altLang="en-US" dirty="0"/>
              <a:t> </a:t>
            </a:r>
            <a:r>
              <a:rPr lang="en-US" altLang="zh-CN" dirty="0"/>
              <a:t>a</a:t>
            </a:r>
            <a:r>
              <a:rPr lang="zh-CN" altLang="en-US" dirty="0"/>
              <a:t> </a:t>
            </a:r>
            <a:r>
              <a:rPr lang="en-US" altLang="zh-CN" dirty="0"/>
              <a:t>single</a:t>
            </a:r>
            <a:r>
              <a:rPr lang="zh-CN" altLang="en-US" dirty="0"/>
              <a:t> </a:t>
            </a:r>
            <a:r>
              <a:rPr lang="en-US" altLang="zh-CN" dirty="0"/>
              <a:t>direction.</a:t>
            </a:r>
          </a:p>
          <a:p>
            <a:endParaRPr lang="en-US" altLang="zh-CN" dirty="0"/>
          </a:p>
          <a:p>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first</a:t>
            </a:r>
            <a:r>
              <a:rPr lang="zh-CN" altLang="en-US" dirty="0"/>
              <a:t> </a:t>
            </a:r>
            <a:r>
              <a:rPr lang="en-US" altLang="zh-CN" dirty="0"/>
              <a:t>value,</a:t>
            </a:r>
          </a:p>
          <a:p>
            <a:endParaRPr lang="en-US" altLang="zh-CN" dirty="0"/>
          </a:p>
          <a:p>
            <a:r>
              <a:rPr lang="zh-CN" altLang="en-US" dirty="0"/>
              <a:t> </a:t>
            </a:r>
            <a:r>
              <a:rPr lang="en-US" altLang="zh-CN" dirty="0"/>
              <a:t>deployed</a:t>
            </a:r>
            <a:r>
              <a:rPr lang="zh-CN" altLang="en-US" dirty="0"/>
              <a:t> </a:t>
            </a:r>
            <a:r>
              <a:rPr lang="en-US" altLang="zh-CN" dirty="0"/>
              <a:t>in</a:t>
            </a:r>
            <a:r>
              <a:rPr lang="zh-CN" altLang="en-US" dirty="0"/>
              <a:t> </a:t>
            </a:r>
            <a:r>
              <a:rPr lang="en-US" altLang="zh-CN" dirty="0"/>
              <a:t>the</a:t>
            </a:r>
            <a:r>
              <a:rPr lang="zh-CN" altLang="en-US" dirty="0"/>
              <a:t> </a:t>
            </a:r>
            <a:r>
              <a:rPr lang="en-US" altLang="zh-CN" dirty="0"/>
              <a:t>two</a:t>
            </a:r>
            <a:r>
              <a:rPr lang="zh-CN" altLang="en-US" dirty="0"/>
              <a:t> </a:t>
            </a:r>
            <a:r>
              <a:rPr lang="en-US" altLang="zh-CN" dirty="0"/>
              <a:t>stages.</a:t>
            </a:r>
          </a:p>
          <a:p>
            <a:endParaRPr lang="en-US" altLang="zh-CN" dirty="0"/>
          </a:p>
          <a:p>
            <a:r>
              <a:rPr lang="en-US" altLang="zh-CN" dirty="0"/>
              <a:t>And</a:t>
            </a:r>
            <a:r>
              <a:rPr lang="zh-CN" altLang="en-US" dirty="0"/>
              <a:t> </a:t>
            </a:r>
            <a:r>
              <a:rPr lang="en-US" altLang="zh-CN" dirty="0"/>
              <a:t>when</a:t>
            </a:r>
            <a:r>
              <a:rPr lang="zh-CN" altLang="en-US" dirty="0"/>
              <a:t> </a:t>
            </a:r>
            <a:r>
              <a:rPr lang="en-US" altLang="zh-CN" dirty="0"/>
              <a:t>the</a:t>
            </a:r>
            <a:r>
              <a:rPr lang="zh-CN" altLang="en-US" dirty="0"/>
              <a:t> </a:t>
            </a:r>
            <a:r>
              <a:rPr lang="en-US" altLang="zh-CN" dirty="0"/>
              <a:t>second</a:t>
            </a:r>
            <a:r>
              <a:rPr lang="zh-CN" altLang="en-US" dirty="0"/>
              <a:t> </a:t>
            </a:r>
            <a:r>
              <a:rPr lang="en-US" altLang="zh-CN" dirty="0"/>
              <a:t>value</a:t>
            </a:r>
            <a:r>
              <a:rPr lang="zh-CN" altLang="en-US" dirty="0"/>
              <a:t> </a:t>
            </a:r>
            <a:r>
              <a:rPr lang="en-US" altLang="zh-CN" dirty="0"/>
              <a:t>comes</a:t>
            </a:r>
            <a:r>
              <a:rPr lang="zh-CN" altLang="en-US" dirty="0"/>
              <a:t> </a:t>
            </a:r>
            <a:r>
              <a:rPr lang="en-US" altLang="zh-CN" dirty="0"/>
              <a:t>in,</a:t>
            </a:r>
            <a:r>
              <a:rPr lang="zh-CN" altLang="en-US" dirty="0"/>
              <a:t> </a:t>
            </a:r>
            <a:endParaRPr lang="en-US" altLang="zh-CN" dirty="0"/>
          </a:p>
          <a:p>
            <a:endParaRPr lang="en-US" altLang="zh-CN" dirty="0"/>
          </a:p>
          <a:p>
            <a:r>
              <a:rPr lang="en-US" altLang="zh-CN" dirty="0"/>
              <a:t>after</a:t>
            </a:r>
            <a:r>
              <a:rPr lang="zh-CN" altLang="en-US" dirty="0"/>
              <a:t> </a:t>
            </a:r>
            <a:r>
              <a:rPr lang="en-US" altLang="zh-CN" dirty="0"/>
              <a:t>calculating</a:t>
            </a:r>
            <a:r>
              <a:rPr lang="zh-CN" altLang="en-US" dirty="0"/>
              <a:t> </a:t>
            </a:r>
            <a:r>
              <a:rPr lang="en-US" altLang="zh-CN" dirty="0"/>
              <a:t>the</a:t>
            </a:r>
            <a:r>
              <a:rPr lang="zh-CN" altLang="en-US" dirty="0"/>
              <a:t> </a:t>
            </a:r>
            <a:r>
              <a:rPr lang="en-US" altLang="zh-CN" dirty="0"/>
              <a:t>mantissa</a:t>
            </a:r>
            <a:r>
              <a:rPr lang="zh-CN" altLang="en-US" dirty="0"/>
              <a:t> </a:t>
            </a:r>
            <a:r>
              <a:rPr lang="en-US" altLang="zh-CN" dirty="0"/>
              <a:t>sum,</a:t>
            </a:r>
            <a:r>
              <a:rPr lang="zh-CN" altLang="en-US" dirty="0"/>
              <a:t>  </a:t>
            </a:r>
            <a:endParaRPr lang="en-US" altLang="zh-CN" dirty="0"/>
          </a:p>
          <a:p>
            <a:endParaRPr lang="en-US" altLang="zh-CN" dirty="0"/>
          </a:p>
          <a:p>
            <a:r>
              <a:rPr lang="en-US" altLang="zh-CN" dirty="0"/>
              <a:t>We</a:t>
            </a:r>
            <a:r>
              <a:rPr lang="zh-CN" altLang="en-US" dirty="0"/>
              <a:t> </a:t>
            </a:r>
            <a:r>
              <a:rPr lang="en-US" altLang="zh-CN" dirty="0"/>
              <a:t>cannot</a:t>
            </a:r>
            <a:r>
              <a:rPr lang="zh-CN" altLang="en-US" dirty="0"/>
              <a:t> </a:t>
            </a:r>
            <a:r>
              <a:rPr lang="en-US" altLang="zh-CN" dirty="0"/>
              <a:t>renormalize</a:t>
            </a:r>
            <a:r>
              <a:rPr lang="zh-CN" altLang="en-US" dirty="0"/>
              <a:t> </a:t>
            </a:r>
            <a:r>
              <a:rPr lang="en-US" altLang="zh-CN" dirty="0"/>
              <a:t>it,</a:t>
            </a:r>
            <a:r>
              <a:rPr lang="zh-CN" altLang="en-US" dirty="0"/>
              <a:t> </a:t>
            </a:r>
            <a:r>
              <a:rPr lang="en-US" altLang="zh-CN" dirty="0"/>
              <a:t>and</a:t>
            </a:r>
            <a:r>
              <a:rPr lang="zh-CN" altLang="en-US" dirty="0"/>
              <a:t> </a:t>
            </a:r>
            <a:r>
              <a:rPr lang="en-US" altLang="zh-CN" dirty="0"/>
              <a:t>go</a:t>
            </a:r>
            <a:r>
              <a:rPr lang="zh-CN" altLang="en-US" dirty="0"/>
              <a:t> </a:t>
            </a:r>
            <a:r>
              <a:rPr lang="en-US" altLang="zh-CN" dirty="0"/>
              <a:t>back</a:t>
            </a:r>
            <a:r>
              <a:rPr lang="zh-CN" altLang="en-US" dirty="0"/>
              <a:t> </a:t>
            </a:r>
            <a:r>
              <a:rPr lang="en-US" altLang="zh-CN" dirty="0"/>
              <a:t>to</a:t>
            </a:r>
            <a:r>
              <a:rPr lang="zh-CN" altLang="en-US" dirty="0"/>
              <a:t> </a:t>
            </a:r>
            <a:r>
              <a:rPr lang="en-US" altLang="zh-CN" dirty="0"/>
              <a:t>adjust</a:t>
            </a:r>
            <a:r>
              <a:rPr lang="zh-CN" altLang="en-US" dirty="0"/>
              <a:t> </a:t>
            </a:r>
            <a:r>
              <a:rPr lang="en-US" altLang="zh-CN" dirty="0"/>
              <a:t>the</a:t>
            </a:r>
            <a:r>
              <a:rPr lang="zh-CN" altLang="en-US" dirty="0"/>
              <a:t> </a:t>
            </a:r>
            <a:r>
              <a:rPr lang="en-US" altLang="zh-CN" dirty="0"/>
              <a:t>exponent</a:t>
            </a:r>
            <a:r>
              <a:rPr lang="zh-CN" altLang="en-US" dirty="0"/>
              <a:t> </a:t>
            </a:r>
            <a:r>
              <a:rPr lang="en-US" altLang="zh-CN" dirty="0"/>
              <a:t>value.</a:t>
            </a:r>
            <a:r>
              <a:rPr lang="zh-CN" altLang="en-US" dirty="0"/>
              <a:t> </a:t>
            </a:r>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22</a:t>
            </a:fld>
            <a:endParaRPr lang="en-US"/>
          </a:p>
        </p:txBody>
      </p:sp>
    </p:spTree>
    <p:extLst>
      <p:ext uri="{BB962C8B-B14F-4D97-AF65-F5344CB8AC3E}">
        <p14:creationId xmlns:p14="http://schemas.microsoft.com/office/powerpoint/2010/main" val="3137944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Instead,</a:t>
            </a:r>
            <a:r>
              <a:rPr lang="zh-CN" altLang="en-US" dirty="0"/>
              <a:t> </a:t>
            </a:r>
            <a:r>
              <a:rPr lang="en-US" altLang="zh-CN" dirty="0"/>
              <a:t>We</a:t>
            </a:r>
            <a:r>
              <a:rPr lang="zh-CN" altLang="en-US" dirty="0"/>
              <a:t> </a:t>
            </a:r>
            <a:r>
              <a:rPr lang="en-US" altLang="zh-CN" dirty="0"/>
              <a:t>propose</a:t>
            </a:r>
            <a:r>
              <a:rPr lang="zh-CN" altLang="en-US" dirty="0"/>
              <a:t> </a:t>
            </a:r>
            <a:r>
              <a:rPr lang="en-US" altLang="zh-CN" dirty="0"/>
              <a:t>to</a:t>
            </a:r>
            <a:r>
              <a:rPr lang="zh-CN" altLang="en-US" dirty="0"/>
              <a:t> </a:t>
            </a:r>
            <a:r>
              <a:rPr lang="en-US" altLang="zh-CN" dirty="0"/>
              <a:t>keep</a:t>
            </a:r>
            <a:r>
              <a:rPr lang="zh-CN" altLang="en-US" dirty="0"/>
              <a:t> </a:t>
            </a:r>
            <a:r>
              <a:rPr lang="en-US" altLang="zh-CN" dirty="0"/>
              <a:t>this</a:t>
            </a:r>
            <a:r>
              <a:rPr lang="zh-CN" altLang="en-US" dirty="0"/>
              <a:t> </a:t>
            </a:r>
            <a:r>
              <a:rPr lang="en-US" altLang="zh-CN" dirty="0"/>
              <a:t>temporary exponent</a:t>
            </a:r>
            <a:r>
              <a:rPr lang="zh-CN" altLang="en-US" dirty="0"/>
              <a:t> </a:t>
            </a:r>
            <a:r>
              <a:rPr lang="en-US" altLang="zh-CN" dirty="0"/>
              <a:t>and</a:t>
            </a:r>
            <a:r>
              <a:rPr lang="zh-CN" altLang="en-US" dirty="0"/>
              <a:t> </a:t>
            </a:r>
            <a:r>
              <a:rPr lang="en-US" altLang="zh-CN" dirty="0"/>
              <a:t>mantissa</a:t>
            </a:r>
            <a:r>
              <a:rPr lang="zh-CN" altLang="en-US" dirty="0"/>
              <a:t> </a:t>
            </a:r>
            <a:r>
              <a:rPr lang="en-US" altLang="zh-CN" dirty="0"/>
              <a:t>value</a:t>
            </a:r>
            <a:r>
              <a:rPr lang="zh-CN" altLang="en-US" dirty="0"/>
              <a:t> </a:t>
            </a:r>
            <a:r>
              <a:rPr lang="en-US" altLang="zh-CN" dirty="0"/>
              <a:t>inside</a:t>
            </a:r>
            <a:r>
              <a:rPr lang="zh-CN" altLang="en-US" dirty="0"/>
              <a:t> </a:t>
            </a:r>
            <a:r>
              <a:rPr lang="en-US" altLang="zh-CN" dirty="0"/>
              <a:t>the</a:t>
            </a:r>
            <a:r>
              <a:rPr lang="zh-CN" altLang="en-US" dirty="0"/>
              <a:t> </a:t>
            </a:r>
            <a:r>
              <a:rPr lang="en-US" altLang="zh-CN" dirty="0"/>
              <a:t>switch,</a:t>
            </a:r>
            <a:r>
              <a:rPr lang="zh-CN" altLang="en-US" dirty="0"/>
              <a:t> </a:t>
            </a:r>
            <a:r>
              <a:rPr lang="en-US" altLang="zh-CN" dirty="0"/>
              <a:t>until</a:t>
            </a:r>
            <a:r>
              <a:rPr lang="zh-CN" altLang="en-US" dirty="0"/>
              <a:t> </a:t>
            </a:r>
            <a:r>
              <a:rPr lang="en-US" altLang="zh-CN" dirty="0"/>
              <a:t>we</a:t>
            </a:r>
            <a:r>
              <a:rPr lang="zh-CN" altLang="en-US" dirty="0"/>
              <a:t> </a:t>
            </a:r>
            <a:r>
              <a:rPr lang="en-US" altLang="zh-CN" dirty="0"/>
              <a:t>really</a:t>
            </a:r>
            <a:r>
              <a:rPr lang="zh-CN" altLang="en-US" dirty="0"/>
              <a:t> </a:t>
            </a:r>
            <a:r>
              <a:rPr lang="en-US" altLang="zh-CN" dirty="0"/>
              <a:t>need</a:t>
            </a:r>
            <a:r>
              <a:rPr lang="zh-CN" altLang="en-US" dirty="0"/>
              <a:t> </a:t>
            </a:r>
            <a:r>
              <a:rPr lang="en-US" altLang="zh-CN" dirty="0"/>
              <a:t>it</a:t>
            </a:r>
            <a:r>
              <a:rPr lang="zh-CN" altLang="en-US" dirty="0"/>
              <a:t> </a:t>
            </a:r>
            <a:r>
              <a:rPr lang="en-US" altLang="zh-CN" dirty="0"/>
              <a:t>on</a:t>
            </a:r>
            <a:r>
              <a:rPr lang="zh-CN" altLang="en-US" dirty="0"/>
              <a:t> </a:t>
            </a:r>
            <a:r>
              <a:rPr lang="en-US" altLang="zh-CN" dirty="0"/>
              <a:t>the</a:t>
            </a:r>
            <a:r>
              <a:rPr lang="zh-CN" altLang="en-US" dirty="0"/>
              <a:t> </a:t>
            </a:r>
            <a:r>
              <a:rPr lang="en-US" altLang="zh-CN" dirty="0"/>
              <a:t>end-host.</a:t>
            </a:r>
          </a:p>
          <a:p>
            <a:endParaRPr lang="en-US" altLang="zh-CN" dirty="0"/>
          </a:p>
          <a:p>
            <a:r>
              <a:rPr lang="en-US" altLang="zh-CN" dirty="0"/>
              <a:t>This means, during the aggregation of v1</a:t>
            </a:r>
          </a:p>
          <a:p>
            <a:endParaRPr lang="en-US" altLang="zh-CN" dirty="0"/>
          </a:p>
          <a:p>
            <a:r>
              <a:rPr lang="en-US" altLang="zh-CN" dirty="0"/>
              <a:t>V2,</a:t>
            </a:r>
          </a:p>
          <a:p>
            <a:endParaRPr lang="en-US" altLang="zh-CN" dirty="0"/>
          </a:p>
          <a:p>
            <a:r>
              <a:rPr lang="en-US" altLang="zh-CN" dirty="0"/>
              <a:t>And v3, we simply conduct the extract, algin, and add/sub, keep the aggregated mantissa as is. </a:t>
            </a:r>
          </a:p>
          <a:p>
            <a:endParaRPr lang="en-US" altLang="zh-CN" dirty="0"/>
          </a:p>
          <a:p>
            <a:r>
              <a:rPr lang="en-US" altLang="zh-CN" dirty="0"/>
              <a:t>Until we finished the aggregation, </a:t>
            </a:r>
          </a:p>
          <a:p>
            <a:endParaRPr lang="en-US" altLang="zh-CN" dirty="0"/>
          </a:p>
          <a:p>
            <a:r>
              <a:rPr lang="en-US" altLang="zh-CN" dirty="0"/>
              <a:t>we pull the exponent and mantissa out of the stages’ memory,</a:t>
            </a:r>
          </a:p>
        </p:txBody>
      </p:sp>
      <p:sp>
        <p:nvSpPr>
          <p:cNvPr id="4" name="Slide Number Placeholder 3"/>
          <p:cNvSpPr>
            <a:spLocks noGrp="1"/>
          </p:cNvSpPr>
          <p:nvPr>
            <p:ph type="sldNum" sz="quarter" idx="5"/>
          </p:nvPr>
        </p:nvSpPr>
        <p:spPr/>
        <p:txBody>
          <a:bodyPr/>
          <a:lstStyle/>
          <a:p>
            <a:fld id="{E6B45AA1-006A-4177-9FFD-471A1BDE287C}" type="slidenum">
              <a:rPr lang="en-US" smtClean="0"/>
              <a:t>23</a:t>
            </a:fld>
            <a:endParaRPr lang="en-US"/>
          </a:p>
        </p:txBody>
      </p:sp>
    </p:spTree>
    <p:extLst>
      <p:ext uri="{BB962C8B-B14F-4D97-AF65-F5344CB8AC3E}">
        <p14:creationId xmlns:p14="http://schemas.microsoft.com/office/powerpoint/2010/main" val="3172778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then, </a:t>
            </a:r>
          </a:p>
          <a:p>
            <a:endParaRPr lang="en-US" altLang="zh-CN" dirty="0"/>
          </a:p>
          <a:p>
            <a:r>
              <a:rPr lang="en-US" altLang="zh-CN" dirty="0"/>
              <a:t>we have the following pipeline stages dealing with the renormalization and assemble steps, </a:t>
            </a:r>
          </a:p>
          <a:p>
            <a:endParaRPr lang="en-US" altLang="zh-CN" dirty="0"/>
          </a:p>
          <a:p>
            <a:r>
              <a:rPr lang="en-US" altLang="zh-CN" dirty="0"/>
              <a:t>So that we can get the result V4 with standard floating point format.</a:t>
            </a:r>
          </a:p>
        </p:txBody>
      </p:sp>
      <p:sp>
        <p:nvSpPr>
          <p:cNvPr id="4" name="Slide Number Placeholder 3"/>
          <p:cNvSpPr>
            <a:spLocks noGrp="1"/>
          </p:cNvSpPr>
          <p:nvPr>
            <p:ph type="sldNum" sz="quarter" idx="5"/>
          </p:nvPr>
        </p:nvSpPr>
        <p:spPr/>
        <p:txBody>
          <a:bodyPr/>
          <a:lstStyle/>
          <a:p>
            <a:fld id="{E6B45AA1-006A-4177-9FFD-471A1BDE287C}" type="slidenum">
              <a:rPr lang="en-US" smtClean="0"/>
              <a:t>24</a:t>
            </a:fld>
            <a:endParaRPr lang="en-US"/>
          </a:p>
        </p:txBody>
      </p:sp>
    </p:spTree>
    <p:extLst>
      <p:ext uri="{BB962C8B-B14F-4D97-AF65-F5344CB8AC3E}">
        <p14:creationId xmlns:p14="http://schemas.microsoft.com/office/powerpoint/2010/main" val="3418099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third idea is to use the networking hardware for floating point operations. </a:t>
            </a:r>
          </a:p>
          <a:p>
            <a:endParaRPr lang="en-US" altLang="zh-CN" dirty="0"/>
          </a:p>
          <a:p>
            <a:r>
              <a:rPr lang="en-US" altLang="zh-CN" dirty="0"/>
              <a:t>Recall that in the renormalization step, we need to count the leading “0”s, which is impossible with simple ALU functionalities of PISA.</a:t>
            </a:r>
          </a:p>
          <a:p>
            <a:endParaRPr lang="en-US" altLang="zh-CN" dirty="0"/>
          </a:p>
          <a:p>
            <a:r>
              <a:rPr lang="en-US" altLang="zh-CN" dirty="0"/>
              <a:t>Instead, we use the TCAM-based longest-prefix match table in the PISA pipeline, which is originally used for IP routing.</a:t>
            </a:r>
          </a:p>
        </p:txBody>
      </p:sp>
      <p:sp>
        <p:nvSpPr>
          <p:cNvPr id="4" name="Slide Number Placeholder 3"/>
          <p:cNvSpPr>
            <a:spLocks noGrp="1"/>
          </p:cNvSpPr>
          <p:nvPr>
            <p:ph type="sldNum" sz="quarter" idx="5"/>
          </p:nvPr>
        </p:nvSpPr>
        <p:spPr/>
        <p:txBody>
          <a:bodyPr/>
          <a:lstStyle/>
          <a:p>
            <a:fld id="{E6B45AA1-006A-4177-9FFD-471A1BDE287C}" type="slidenum">
              <a:rPr lang="en-US" smtClean="0"/>
              <a:t>25</a:t>
            </a:fld>
            <a:endParaRPr lang="en-US"/>
          </a:p>
        </p:txBody>
      </p:sp>
    </p:spTree>
    <p:extLst>
      <p:ext uri="{BB962C8B-B14F-4D97-AF65-F5344CB8AC3E}">
        <p14:creationId xmlns:p14="http://schemas.microsoft.com/office/powerpoint/2010/main" val="4184388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 take a closer look at this table. </a:t>
            </a:r>
          </a:p>
          <a:p>
            <a:endParaRPr lang="en-US" altLang="zh-CN" dirty="0"/>
          </a:p>
          <a:p>
            <a:r>
              <a:rPr lang="en-US" altLang="zh-CN" dirty="0"/>
              <a:t>For the match field, we can have IP address with mask, and the action is to decide how to forward this packet. </a:t>
            </a:r>
          </a:p>
          <a:p>
            <a:endParaRPr lang="en-US" altLang="zh-CN" dirty="0"/>
          </a:p>
          <a:p>
            <a:r>
              <a:rPr lang="en-US" altLang="zh-CN" dirty="0"/>
              <a:t>How is the IP address related to leading “0”s counting?</a:t>
            </a:r>
          </a:p>
          <a:p>
            <a:endParaRPr lang="en-US" altLang="zh-CN" dirty="0"/>
          </a:p>
          <a:p>
            <a:r>
              <a:rPr lang="en-US" altLang="zh-CN" dirty="0"/>
              <a:t>So, let’s see the IP address 64.0.0.0, with a mask of 2 bits. In binary format, this is  one “0” plus one “1”, plus 30 “doesn’t care” bits.</a:t>
            </a:r>
          </a:p>
          <a:p>
            <a:endParaRPr lang="en-US" altLang="zh-CN" dirty="0"/>
          </a:p>
          <a:p>
            <a:r>
              <a:rPr lang="en-US" altLang="zh-CN" dirty="0"/>
              <a:t>Similarly, the IP address 32.0.0.0/3 equals to two “0” and one “1”, and “doesn’t care” bits.</a:t>
            </a:r>
          </a:p>
          <a:p>
            <a:endParaRPr lang="en-US" altLang="zh-CN" dirty="0"/>
          </a:p>
          <a:p>
            <a:r>
              <a:rPr lang="en-US" altLang="zh-CN" dirty="0"/>
              <a:t>So on and so forth.</a:t>
            </a:r>
          </a:p>
          <a:p>
            <a:endParaRPr lang="en-US" altLang="zh-CN" dirty="0"/>
          </a:p>
          <a:p>
            <a:r>
              <a:rPr lang="en-US" altLang="zh-CN" dirty="0"/>
              <a:t>In this way, we are actually emulating leading ”0” counting!</a:t>
            </a:r>
          </a:p>
          <a:p>
            <a:endParaRPr lang="en-US" altLang="zh-CN" dirty="0"/>
          </a:p>
          <a:p>
            <a:r>
              <a:rPr lang="en-US" altLang="zh-CN" dirty="0"/>
              <a:t>Hence, we build our match table as follow, where the corresponding shift actions can guarantee the correct position of the implied “1”.</a:t>
            </a:r>
          </a:p>
        </p:txBody>
      </p:sp>
      <p:sp>
        <p:nvSpPr>
          <p:cNvPr id="4" name="Slide Number Placeholder 3"/>
          <p:cNvSpPr>
            <a:spLocks noGrp="1"/>
          </p:cNvSpPr>
          <p:nvPr>
            <p:ph type="sldNum" sz="quarter" idx="5"/>
          </p:nvPr>
        </p:nvSpPr>
        <p:spPr/>
        <p:txBody>
          <a:bodyPr/>
          <a:lstStyle/>
          <a:p>
            <a:fld id="{E6B45AA1-006A-4177-9FFD-471A1BDE287C}" type="slidenum">
              <a:rPr lang="en-US" smtClean="0"/>
              <a:t>26</a:t>
            </a:fld>
            <a:endParaRPr lang="en-US"/>
          </a:p>
        </p:txBody>
      </p:sp>
    </p:spTree>
    <p:extLst>
      <p:ext uri="{BB962C8B-B14F-4D97-AF65-F5344CB8AC3E}">
        <p14:creationId xmlns:p14="http://schemas.microsoft.com/office/powerpoint/2010/main" val="1963696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Having these design aspects in mind, we implement FPISA mechanism in P4 language on an Intel Tofino-1 silicon.</a:t>
            </a:r>
          </a:p>
          <a:p>
            <a:r>
              <a:rPr lang="en-US" altLang="zh-CN" dirty="0"/>
              <a:t>We find that the current implementation is not really efficient because of some hardware limitations. </a:t>
            </a:r>
          </a:p>
          <a:p>
            <a:endParaRPr lang="en-US" altLang="zh-CN" dirty="0"/>
          </a:p>
          <a:p>
            <a:r>
              <a:rPr lang="en-US" altLang="zh-CN" dirty="0"/>
              <a:t>First, we find that the VLIW instruction slot is saturated, limiting the number of floating point operations we can have per packet.</a:t>
            </a:r>
          </a:p>
          <a:p>
            <a:endParaRPr lang="en-US" altLang="zh-CN" dirty="0"/>
          </a:p>
          <a:p>
            <a:r>
              <a:rPr lang="en-US" altLang="zh-CN" dirty="0"/>
              <a:t>Specifically, in the Tables like leading “0”s counting table, we have entries like this. </a:t>
            </a:r>
          </a:p>
        </p:txBody>
      </p:sp>
      <p:sp>
        <p:nvSpPr>
          <p:cNvPr id="4" name="Slide Number Placeholder 3"/>
          <p:cNvSpPr>
            <a:spLocks noGrp="1"/>
          </p:cNvSpPr>
          <p:nvPr>
            <p:ph type="sldNum" sz="quarter" idx="5"/>
          </p:nvPr>
        </p:nvSpPr>
        <p:spPr/>
        <p:txBody>
          <a:bodyPr/>
          <a:lstStyle/>
          <a:p>
            <a:fld id="{E6B45AA1-006A-4177-9FFD-471A1BDE287C}" type="slidenum">
              <a:rPr lang="en-US" smtClean="0"/>
              <a:t>27</a:t>
            </a:fld>
            <a:endParaRPr lang="en-US"/>
          </a:p>
        </p:txBody>
      </p:sp>
    </p:spTree>
    <p:extLst>
      <p:ext uri="{BB962C8B-B14F-4D97-AF65-F5344CB8AC3E}">
        <p14:creationId xmlns:p14="http://schemas.microsoft.com/office/powerpoint/2010/main" val="1480556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each action is mapped to an instruction in the instruction buffer, since the count of shift bits is hardcoded in each instruction.</a:t>
            </a:r>
          </a:p>
          <a:p>
            <a:endParaRPr lang="en-US" altLang="zh-CN" dirty="0"/>
          </a:p>
          <a:p>
            <a:r>
              <a:rPr lang="en-US" altLang="zh-CN" dirty="0"/>
              <a:t>Hence, we propose a two-operand shift instruction, so that one left-shift instruction and one right-shift instruction will handle all the cases.</a:t>
            </a:r>
          </a:p>
        </p:txBody>
      </p:sp>
      <p:sp>
        <p:nvSpPr>
          <p:cNvPr id="4" name="Slide Number Placeholder 3"/>
          <p:cNvSpPr>
            <a:spLocks noGrp="1"/>
          </p:cNvSpPr>
          <p:nvPr>
            <p:ph type="sldNum" sz="quarter" idx="5"/>
          </p:nvPr>
        </p:nvSpPr>
        <p:spPr/>
        <p:txBody>
          <a:bodyPr/>
          <a:lstStyle/>
          <a:p>
            <a:fld id="{E6B45AA1-006A-4177-9FFD-471A1BDE287C}" type="slidenum">
              <a:rPr lang="en-US" smtClean="0"/>
              <a:t>28</a:t>
            </a:fld>
            <a:endParaRPr lang="en-US"/>
          </a:p>
        </p:txBody>
      </p:sp>
    </p:spTree>
    <p:extLst>
      <p:ext uri="{BB962C8B-B14F-4D97-AF65-F5344CB8AC3E}">
        <p14:creationId xmlns:p14="http://schemas.microsoft.com/office/powerpoint/2010/main" val="3158476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 second example is endianness conversion. </a:t>
            </a:r>
          </a:p>
          <a:p>
            <a:endParaRPr lang="en-US" altLang="zh-CN" dirty="0"/>
          </a:p>
          <a:p>
            <a:r>
              <a:rPr lang="en-US" altLang="zh-CN" dirty="0"/>
              <a:t>Networking devices and end-host CPU has different byte-wise order of data, </a:t>
            </a:r>
          </a:p>
          <a:p>
            <a:endParaRPr lang="en-US" altLang="zh-CN" dirty="0"/>
          </a:p>
          <a:p>
            <a:r>
              <a:rPr lang="en-US" altLang="zh-CN" dirty="0"/>
              <a:t>our experiment shows that converting such byte-wise ordering on the end-host is very expensive. </a:t>
            </a:r>
          </a:p>
          <a:p>
            <a:endParaRPr lang="en-US" altLang="zh-CN" dirty="0"/>
          </a:p>
          <a:p>
            <a:r>
              <a:rPr lang="en-US" altLang="zh-CN" dirty="0"/>
              <a:t>However, this should be cheap in the switch hardware, since it’s just shuffling the wire connections at the circuit level. That’s also our proposed enhancement.</a:t>
            </a:r>
          </a:p>
          <a:p>
            <a:endParaRPr lang="en-US" altLang="zh-CN" dirty="0"/>
          </a:p>
          <a:p>
            <a:r>
              <a:rPr lang="en-US" altLang="zh-CN" dirty="0"/>
              <a:t>Our circuit level evaluation shows that, our enhancements add negligible overhead to the existing PISA switch architecture, and is much cheaper than standard floating point hardware in terms of power and area consumption.</a:t>
            </a:r>
          </a:p>
        </p:txBody>
      </p:sp>
      <p:sp>
        <p:nvSpPr>
          <p:cNvPr id="4" name="Slide Number Placeholder 3"/>
          <p:cNvSpPr>
            <a:spLocks noGrp="1"/>
          </p:cNvSpPr>
          <p:nvPr>
            <p:ph type="sldNum" sz="quarter" idx="5"/>
          </p:nvPr>
        </p:nvSpPr>
        <p:spPr/>
        <p:txBody>
          <a:bodyPr/>
          <a:lstStyle/>
          <a:p>
            <a:fld id="{E6B45AA1-006A-4177-9FFD-471A1BDE287C}" type="slidenum">
              <a:rPr lang="en-US" smtClean="0"/>
              <a:t>29</a:t>
            </a:fld>
            <a:endParaRPr lang="en-US"/>
          </a:p>
        </p:txBody>
      </p:sp>
    </p:spTree>
    <p:extLst>
      <p:ext uri="{BB962C8B-B14F-4D97-AF65-F5344CB8AC3E}">
        <p14:creationId xmlns:p14="http://schemas.microsoft.com/office/powerpoint/2010/main" val="60395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 result, the community has seen a wide range of applications being offloaded or accelerated by programmable switch.</a:t>
            </a:r>
          </a:p>
          <a:p>
            <a:endParaRPr lang="en-US" altLang="zh-CN" dirty="0"/>
          </a:p>
          <a:p>
            <a:r>
              <a:rPr lang="en-US" altLang="zh-CN" dirty="0"/>
              <a:t>These applications include but are not limited to caching, </a:t>
            </a:r>
          </a:p>
          <a:p>
            <a:endParaRPr lang="en-US" altLang="zh-CN" dirty="0"/>
          </a:p>
          <a:p>
            <a:r>
              <a:rPr lang="en-US" altLang="zh-CN" dirty="0"/>
              <a:t>Consensus or coordination,</a:t>
            </a:r>
          </a:p>
          <a:p>
            <a:endParaRPr lang="en-US" altLang="zh-CN" dirty="0"/>
          </a:p>
          <a:p>
            <a:r>
              <a:rPr lang="en-US" altLang="zh-CN" dirty="0"/>
              <a:t>Load balancing,</a:t>
            </a:r>
          </a:p>
          <a:p>
            <a:endParaRPr lang="en-US" altLang="zh-CN" dirty="0"/>
          </a:p>
          <a:p>
            <a:r>
              <a:rPr lang="en-US" altLang="zh-CN" dirty="0"/>
              <a:t>Security,</a:t>
            </a:r>
          </a:p>
          <a:p>
            <a:endParaRPr lang="en-US" altLang="zh-CN" dirty="0"/>
          </a:p>
          <a:p>
            <a:r>
              <a:rPr lang="en-US" altLang="zh-CN" dirty="0"/>
              <a:t>Database,</a:t>
            </a:r>
          </a:p>
          <a:p>
            <a:endParaRPr lang="en-US" altLang="zh-CN" dirty="0"/>
          </a:p>
          <a:p>
            <a:r>
              <a:rPr lang="en-US" altLang="zh-CN" dirty="0"/>
              <a:t>And distributed machine learning.</a:t>
            </a:r>
          </a:p>
          <a:p>
            <a:endParaRPr lang="en-US" altLang="zh-CN" dirty="0"/>
          </a:p>
          <a:p>
            <a:r>
              <a:rPr lang="en-US" altLang="zh-CN" dirty="0"/>
              <a:t>Having that said, are we still missing anything in the programmable switch?</a:t>
            </a:r>
          </a:p>
        </p:txBody>
      </p:sp>
      <p:sp>
        <p:nvSpPr>
          <p:cNvPr id="4" name="Slide Number Placeholder 3"/>
          <p:cNvSpPr>
            <a:spLocks noGrp="1"/>
          </p:cNvSpPr>
          <p:nvPr>
            <p:ph type="sldNum" sz="quarter" idx="5"/>
          </p:nvPr>
        </p:nvSpPr>
        <p:spPr/>
        <p:txBody>
          <a:bodyPr/>
          <a:lstStyle/>
          <a:p>
            <a:fld id="{E6B45AA1-006A-4177-9FFD-471A1BDE287C}" type="slidenum">
              <a:rPr lang="en-US" smtClean="0"/>
              <a:t>3</a:t>
            </a:fld>
            <a:endParaRPr lang="en-US"/>
          </a:p>
        </p:txBody>
      </p:sp>
    </p:spTree>
    <p:extLst>
      <p:ext uri="{BB962C8B-B14F-4D97-AF65-F5344CB8AC3E}">
        <p14:creationId xmlns:p14="http://schemas.microsoft.com/office/powerpoint/2010/main" val="2700270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In this work, we take the distributed ML training as an example to evaluate FPISA’s benefit.</a:t>
            </a:r>
          </a:p>
          <a:p>
            <a:pPr algn="l"/>
            <a:endParaRPr lang="en-US" altLang="zh-CN" dirty="0"/>
          </a:p>
          <a:p>
            <a:pPr algn="l"/>
            <a:r>
              <a:rPr lang="en-US" altLang="zh-CN" dirty="0"/>
              <a:t>Let’s take a look at the state-of-the-art method first.</a:t>
            </a:r>
          </a:p>
          <a:p>
            <a:pPr algn="l"/>
            <a:endParaRPr lang="en-US" altLang="zh-CN" dirty="0"/>
          </a:p>
          <a:p>
            <a:pPr algn="l"/>
            <a:r>
              <a:rPr lang="en-US" altLang="zh-CN" dirty="0"/>
              <a:t>There will be worker machines, each with its local copy of the model and local partition of training data. </a:t>
            </a:r>
          </a:p>
          <a:p>
            <a:pPr algn="l"/>
            <a:endParaRPr lang="en-US" altLang="zh-CN" dirty="0"/>
          </a:p>
          <a:p>
            <a:pPr algn="l"/>
            <a:r>
              <a:rPr lang="en-US" altLang="zh-CN" dirty="0"/>
              <a:t>Each training iteration, every worker machine will use its local data to train the model,</a:t>
            </a:r>
          </a:p>
          <a:p>
            <a:pPr algn="l"/>
            <a:endParaRPr lang="en-US" altLang="zh-CN" dirty="0"/>
          </a:p>
          <a:p>
            <a:pPr algn="l"/>
            <a:r>
              <a:rPr lang="en-US" altLang="zh-CN" dirty="0"/>
              <a:t>And generate a gradient vector.</a:t>
            </a:r>
          </a:p>
          <a:p>
            <a:pPr algn="l"/>
            <a:endParaRPr lang="en-US" altLang="zh-CN" dirty="0"/>
          </a:p>
          <a:p>
            <a:pPr algn="l"/>
            <a:r>
              <a:rPr lang="en-US" altLang="zh-CN" dirty="0"/>
              <a:t>Note that, the gradient is in floating point format, and we have to quantize them on the end-host before the next step.</a:t>
            </a:r>
          </a:p>
          <a:p>
            <a:pPr algn="l"/>
            <a:endParaRPr lang="en-US" altLang="zh-CN" dirty="0"/>
          </a:p>
          <a:p>
            <a:pPr algn="l"/>
            <a:r>
              <a:rPr lang="en-US" altLang="zh-CN" dirty="0"/>
              <a:t>Then, these gradient vectors will be sent out,</a:t>
            </a:r>
          </a:p>
          <a:p>
            <a:pPr algn="l"/>
            <a:endParaRPr lang="en-US" altLang="zh-CN" dirty="0"/>
          </a:p>
          <a:p>
            <a:pPr algn="l"/>
            <a:r>
              <a:rPr lang="en-US" altLang="zh-CN" dirty="0"/>
              <a:t>And aggregated in the network switch, </a:t>
            </a:r>
          </a:p>
          <a:p>
            <a:pPr algn="l"/>
            <a:endParaRPr lang="en-US" altLang="zh-CN" dirty="0"/>
          </a:p>
          <a:p>
            <a:pPr algn="l"/>
            <a:r>
              <a:rPr lang="en-US" altLang="zh-CN" dirty="0"/>
              <a:t>The aggregated gradient vector will be broadcasted to each worker machine, </a:t>
            </a:r>
          </a:p>
          <a:p>
            <a:pPr algn="l"/>
            <a:endParaRPr lang="en-US" altLang="zh-CN" dirty="0"/>
          </a:p>
          <a:p>
            <a:pPr algn="l"/>
            <a:r>
              <a:rPr lang="en-US" altLang="zh-CN" dirty="0"/>
              <a:t>where they will be converted back to floating point again,</a:t>
            </a:r>
          </a:p>
          <a:p>
            <a:pPr algn="l"/>
            <a:endParaRPr lang="en-US" altLang="zh-CN" dirty="0"/>
          </a:p>
          <a:p>
            <a:pPr algn="l"/>
            <a:r>
              <a:rPr lang="en-US" altLang="zh-CN" dirty="0"/>
              <a:t>And for next training iteration.</a:t>
            </a:r>
          </a:p>
        </p:txBody>
      </p:sp>
      <p:sp>
        <p:nvSpPr>
          <p:cNvPr id="4" name="Slide Number Placeholder 3"/>
          <p:cNvSpPr>
            <a:spLocks noGrp="1"/>
          </p:cNvSpPr>
          <p:nvPr>
            <p:ph type="sldNum" sz="quarter" idx="5"/>
          </p:nvPr>
        </p:nvSpPr>
        <p:spPr/>
        <p:txBody>
          <a:bodyPr/>
          <a:lstStyle/>
          <a:p>
            <a:fld id="{E6B45AA1-006A-4177-9FFD-471A1BDE287C}" type="slidenum">
              <a:rPr lang="en-US" smtClean="0"/>
              <a:t>30</a:t>
            </a:fld>
            <a:endParaRPr lang="en-US"/>
          </a:p>
        </p:txBody>
      </p:sp>
    </p:spTree>
    <p:extLst>
      <p:ext uri="{BB962C8B-B14F-4D97-AF65-F5344CB8AC3E}">
        <p14:creationId xmlns:p14="http://schemas.microsoft.com/office/powerpoint/2010/main" val="3754173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Due to the hardware limitation, we develop a software simulation library that behaves like FPISA’s in-switch addition, and evaluate it on multiple ML models training to see its impact on models training convergence. </a:t>
            </a:r>
          </a:p>
          <a:p>
            <a:endParaRPr lang="en-US" altLang="zh-CN" dirty="0"/>
          </a:p>
          <a:p>
            <a:r>
              <a:rPr lang="en-US" altLang="zh-CN" dirty="0"/>
              <a:t>For FPISA’s speedup compared to the quantization-based fixed point solution, we also leverage the state-of-the-art </a:t>
            </a:r>
            <a:r>
              <a:rPr lang="en-US" altLang="zh-CN" dirty="0" err="1"/>
              <a:t>SwitchML</a:t>
            </a:r>
            <a:r>
              <a:rPr lang="en-US" altLang="zh-CN" dirty="0"/>
              <a:t> framework in a real cluster with real ML models.</a:t>
            </a:r>
          </a:p>
        </p:txBody>
      </p:sp>
      <p:sp>
        <p:nvSpPr>
          <p:cNvPr id="4" name="Slide Number Placeholder 3"/>
          <p:cNvSpPr>
            <a:spLocks noGrp="1"/>
          </p:cNvSpPr>
          <p:nvPr>
            <p:ph type="sldNum" sz="quarter" idx="5"/>
          </p:nvPr>
        </p:nvSpPr>
        <p:spPr/>
        <p:txBody>
          <a:bodyPr/>
          <a:lstStyle/>
          <a:p>
            <a:fld id="{E6B45AA1-006A-4177-9FFD-471A1BDE287C}" type="slidenum">
              <a:rPr lang="en-US" smtClean="0"/>
              <a:t>31</a:t>
            </a:fld>
            <a:endParaRPr lang="en-US"/>
          </a:p>
        </p:txBody>
      </p:sp>
    </p:spTree>
    <p:extLst>
      <p:ext uri="{BB962C8B-B14F-4D97-AF65-F5344CB8AC3E}">
        <p14:creationId xmlns:p14="http://schemas.microsoft.com/office/powerpoint/2010/main" val="3483263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 first see the FPISA’s impact on training convergence and accuracy. We compare the end-to-end accuracy curves of standard addition and FPISA addition in both FP32 and half precision FP16.</a:t>
            </a:r>
          </a:p>
          <a:p>
            <a:endParaRPr lang="en-US" altLang="zh-CN" dirty="0"/>
          </a:p>
          <a:p>
            <a:r>
              <a:rPr lang="en-US" altLang="zh-CN" dirty="0"/>
              <a:t>From these plots, we can find that for both FP32 and FP16, FPISA’s curve highly overlap with the standard curve.   </a:t>
            </a:r>
          </a:p>
          <a:p>
            <a:endParaRPr lang="en-US" altLang="zh-CN" dirty="0"/>
          </a:p>
          <a:p>
            <a:r>
              <a:rPr lang="en-US" altLang="zh-CN" dirty="0"/>
              <a:t>Hence, the errors introduced by FPISA doesn’t really affect the training convergence.</a:t>
            </a:r>
          </a:p>
        </p:txBody>
      </p:sp>
      <p:sp>
        <p:nvSpPr>
          <p:cNvPr id="4" name="Slide Number Placeholder 3"/>
          <p:cNvSpPr>
            <a:spLocks noGrp="1"/>
          </p:cNvSpPr>
          <p:nvPr>
            <p:ph type="sldNum" sz="quarter" idx="5"/>
          </p:nvPr>
        </p:nvSpPr>
        <p:spPr/>
        <p:txBody>
          <a:bodyPr/>
          <a:lstStyle/>
          <a:p>
            <a:fld id="{E6B45AA1-006A-4177-9FFD-471A1BDE287C}" type="slidenum">
              <a:rPr lang="en-US" smtClean="0"/>
              <a:t>32</a:t>
            </a:fld>
            <a:endParaRPr lang="en-US"/>
          </a:p>
        </p:txBody>
      </p:sp>
    </p:spTree>
    <p:extLst>
      <p:ext uri="{BB962C8B-B14F-4D97-AF65-F5344CB8AC3E}">
        <p14:creationId xmlns:p14="http://schemas.microsoft.com/office/powerpoint/2010/main" val="1198985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then</a:t>
            </a:r>
            <a:r>
              <a:rPr lang="zh-CN" altLang="en-US" dirty="0"/>
              <a:t> </a:t>
            </a:r>
            <a:r>
              <a:rPr lang="en-US" altLang="zh-CN" dirty="0"/>
              <a:t>evaluate</a:t>
            </a:r>
            <a:r>
              <a:rPr lang="zh-CN" altLang="en-US" dirty="0"/>
              <a:t> </a:t>
            </a:r>
            <a:r>
              <a:rPr lang="en-US" altLang="zh-CN" dirty="0"/>
              <a:t>the</a:t>
            </a:r>
            <a:r>
              <a:rPr lang="zh-CN" altLang="en-US" dirty="0"/>
              <a:t> </a:t>
            </a:r>
            <a:r>
              <a:rPr lang="en-US" altLang="zh-CN" dirty="0"/>
              <a:t>training</a:t>
            </a:r>
            <a:r>
              <a:rPr lang="zh-CN" altLang="en-US" dirty="0"/>
              <a:t> </a:t>
            </a:r>
            <a:r>
              <a:rPr lang="en-US" altLang="zh-CN" dirty="0"/>
              <a:t>speedup.</a:t>
            </a:r>
            <a:r>
              <a:rPr lang="zh-CN" altLang="en-US" dirty="0"/>
              <a:t> </a:t>
            </a:r>
            <a:r>
              <a:rPr lang="en-US" altLang="zh-CN" dirty="0"/>
              <a:t>For</a:t>
            </a:r>
            <a:r>
              <a:rPr lang="zh-CN" altLang="en-US" dirty="0"/>
              <a:t> </a:t>
            </a:r>
            <a:r>
              <a:rPr lang="en-US" altLang="zh-CN" dirty="0"/>
              <a:t>the</a:t>
            </a:r>
            <a:r>
              <a:rPr lang="zh-CN" altLang="en-US" dirty="0"/>
              <a:t> </a:t>
            </a:r>
            <a:r>
              <a:rPr lang="en-US" altLang="zh-CN" dirty="0"/>
              <a:t>fixed</a:t>
            </a:r>
            <a:r>
              <a:rPr lang="zh-CN" altLang="en-US" dirty="0"/>
              <a:t> </a:t>
            </a:r>
            <a:r>
              <a:rPr lang="en-US" altLang="zh-CN" dirty="0"/>
              <a:t>point</a:t>
            </a:r>
            <a:r>
              <a:rPr lang="zh-CN" altLang="en-US" dirty="0"/>
              <a:t> </a:t>
            </a:r>
            <a:r>
              <a:rPr lang="en-US" altLang="zh-CN" dirty="0"/>
              <a:t>based</a:t>
            </a:r>
            <a:r>
              <a:rPr lang="zh-CN" altLang="en-US" dirty="0"/>
              <a:t> </a:t>
            </a:r>
            <a:r>
              <a:rPr lang="en-US" altLang="zh-CN" dirty="0" err="1"/>
              <a:t>SwitchML</a:t>
            </a:r>
            <a:r>
              <a:rPr lang="en-US" altLang="zh-CN" dirty="0"/>
              <a:t>,</a:t>
            </a:r>
            <a:r>
              <a:rPr lang="zh-CN" altLang="en-US" dirty="0"/>
              <a:t> </a:t>
            </a:r>
            <a:r>
              <a:rPr lang="en-US" altLang="zh-CN" dirty="0"/>
              <a:t>we</a:t>
            </a:r>
            <a:r>
              <a:rPr lang="zh-CN" altLang="en-US" dirty="0"/>
              <a:t> </a:t>
            </a:r>
            <a:r>
              <a:rPr lang="en-US" altLang="zh-CN" dirty="0"/>
              <a:t>use</a:t>
            </a:r>
            <a:r>
              <a:rPr lang="zh-CN" altLang="en-US" dirty="0"/>
              <a:t> </a:t>
            </a:r>
            <a:r>
              <a:rPr lang="en-US" altLang="zh-CN" dirty="0"/>
              <a:t>2</a:t>
            </a:r>
            <a:r>
              <a:rPr lang="zh-CN" altLang="en-US" dirty="0"/>
              <a:t> </a:t>
            </a:r>
            <a:r>
              <a:rPr lang="en-US" altLang="zh-CN" dirty="0"/>
              <a:t>or</a:t>
            </a:r>
            <a:r>
              <a:rPr lang="zh-CN" altLang="en-US" dirty="0"/>
              <a:t> </a:t>
            </a:r>
            <a:r>
              <a:rPr lang="en-US" altLang="zh-CN" dirty="0"/>
              <a:t>8</a:t>
            </a:r>
            <a:r>
              <a:rPr lang="zh-CN" altLang="en-US" dirty="0"/>
              <a:t> </a:t>
            </a:r>
            <a:r>
              <a:rPr lang="en-US" altLang="zh-CN" dirty="0"/>
              <a:t>CPU</a:t>
            </a:r>
            <a:r>
              <a:rPr lang="zh-CN" altLang="en-US" dirty="0"/>
              <a:t> </a:t>
            </a:r>
            <a:r>
              <a:rPr lang="en-US" altLang="zh-CN" dirty="0"/>
              <a:t>cores</a:t>
            </a:r>
            <a:r>
              <a:rPr lang="zh-CN" altLang="en-US" dirty="0"/>
              <a:t> </a:t>
            </a:r>
            <a:r>
              <a:rPr lang="en-US" altLang="zh-CN" dirty="0"/>
              <a:t>for</a:t>
            </a:r>
            <a:r>
              <a:rPr lang="zh-CN" altLang="en-US" dirty="0"/>
              <a:t> </a:t>
            </a:r>
            <a:r>
              <a:rPr lang="en-US" altLang="zh-CN" dirty="0"/>
              <a:t>endianness</a:t>
            </a:r>
            <a:r>
              <a:rPr lang="zh-CN" altLang="en-US" dirty="0"/>
              <a:t> </a:t>
            </a:r>
            <a:r>
              <a:rPr lang="en-US" altLang="zh-CN" dirty="0"/>
              <a:t>conversion</a:t>
            </a:r>
            <a:r>
              <a:rPr lang="zh-CN" altLang="en-US" dirty="0"/>
              <a:t> </a:t>
            </a:r>
            <a:r>
              <a:rPr lang="en-US" altLang="zh-CN" dirty="0"/>
              <a:t>and</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quantization</a:t>
            </a:r>
            <a:r>
              <a:rPr lang="zh-CN" altLang="en-US" dirty="0"/>
              <a:t> </a:t>
            </a:r>
            <a:r>
              <a:rPr lang="en-US" altLang="zh-CN" dirty="0"/>
              <a:t>in</a:t>
            </a:r>
            <a:r>
              <a:rPr lang="zh-CN" altLang="en-US" dirty="0"/>
              <a:t> </a:t>
            </a:r>
            <a:r>
              <a:rPr lang="en-US" altLang="zh-CN" dirty="0" err="1"/>
              <a:t>SwtichML</a:t>
            </a:r>
            <a:r>
              <a:rPr lang="zh-CN" altLang="en-US" dirty="0"/>
              <a:t> </a:t>
            </a:r>
            <a:r>
              <a:rPr lang="en-US" altLang="zh-CN" dirty="0"/>
              <a:t>experiments.</a:t>
            </a:r>
            <a:r>
              <a:rPr lang="zh-CN" altLang="en-US" dirty="0"/>
              <a:t> </a:t>
            </a:r>
            <a:endParaRPr lang="en-US" altLang="zh-CN" dirty="0"/>
          </a:p>
          <a:p>
            <a:endParaRPr lang="en-US" altLang="zh-CN" dirty="0"/>
          </a:p>
          <a:p>
            <a:r>
              <a:rPr lang="en-US" altLang="zh-CN" dirty="0"/>
              <a:t>This</a:t>
            </a:r>
            <a:r>
              <a:rPr lang="zh-CN" altLang="en-US" dirty="0"/>
              <a:t> </a:t>
            </a:r>
            <a:r>
              <a:rPr lang="en-US" altLang="zh-CN" dirty="0"/>
              <a:t>plot</a:t>
            </a:r>
            <a:r>
              <a:rPr lang="zh-CN" altLang="en-US" dirty="0"/>
              <a:t> </a:t>
            </a:r>
            <a:r>
              <a:rPr lang="en-US" altLang="zh-CN" dirty="0"/>
              <a:t>shows</a:t>
            </a:r>
            <a:r>
              <a:rPr lang="zh-CN" altLang="en-US" dirty="0"/>
              <a:t> </a:t>
            </a:r>
            <a:r>
              <a:rPr lang="en-US" altLang="zh-CN" dirty="0"/>
              <a:t>FPISA’s</a:t>
            </a:r>
            <a:r>
              <a:rPr lang="zh-CN" altLang="en-US" dirty="0"/>
              <a:t> </a:t>
            </a:r>
            <a:r>
              <a:rPr lang="en-US" altLang="zh-CN" dirty="0"/>
              <a:t>speedup</a:t>
            </a:r>
            <a:r>
              <a:rPr lang="zh-CN" altLang="en-US" dirty="0"/>
              <a:t> </a:t>
            </a:r>
            <a:r>
              <a:rPr lang="en-US" altLang="zh-CN" dirty="0"/>
              <a:t>than</a:t>
            </a:r>
            <a:r>
              <a:rPr lang="zh-CN" altLang="en-US" dirty="0"/>
              <a:t> </a:t>
            </a:r>
            <a:r>
              <a:rPr lang="en-US" altLang="zh-CN" dirty="0" err="1"/>
              <a:t>SwitchML</a:t>
            </a:r>
            <a:r>
              <a:rPr lang="en-US" altLang="zh-CN" dirty="0"/>
              <a:t>.</a:t>
            </a:r>
            <a:r>
              <a:rPr lang="zh-CN" altLang="en-US" dirty="0"/>
              <a:t> </a:t>
            </a:r>
            <a:r>
              <a:rPr lang="en-US" altLang="zh-CN" dirty="0"/>
              <a:t>When</a:t>
            </a:r>
            <a:r>
              <a:rPr lang="zh-CN" altLang="en-US" dirty="0"/>
              <a:t> </a:t>
            </a:r>
            <a:r>
              <a:rPr lang="en-US" altLang="zh-CN" dirty="0"/>
              <a:t>using</a:t>
            </a:r>
            <a:r>
              <a:rPr lang="zh-CN" altLang="en-US" dirty="0"/>
              <a:t> </a:t>
            </a:r>
            <a:r>
              <a:rPr lang="en-US" altLang="zh-CN" dirty="0"/>
              <a:t>8</a:t>
            </a:r>
            <a:r>
              <a:rPr lang="zh-CN" altLang="en-US" dirty="0"/>
              <a:t> </a:t>
            </a:r>
            <a:r>
              <a:rPr lang="en-US" altLang="zh-CN" dirty="0"/>
              <a:t>CPU</a:t>
            </a:r>
            <a:r>
              <a:rPr lang="zh-CN" altLang="en-US" dirty="0"/>
              <a:t> </a:t>
            </a:r>
            <a:r>
              <a:rPr lang="en-US" altLang="zh-CN" dirty="0"/>
              <a:t>cores</a:t>
            </a:r>
            <a:r>
              <a:rPr lang="zh-CN" altLang="en-US" dirty="0"/>
              <a:t> </a:t>
            </a:r>
            <a:r>
              <a:rPr lang="en-US" altLang="zh-CN" dirty="0"/>
              <a:t>on</a:t>
            </a:r>
            <a:r>
              <a:rPr lang="zh-CN" altLang="en-US" dirty="0"/>
              <a:t> </a:t>
            </a:r>
            <a:r>
              <a:rPr lang="en-US" altLang="zh-CN" dirty="0"/>
              <a:t>each</a:t>
            </a:r>
            <a:r>
              <a:rPr lang="zh-CN" altLang="en-US" dirty="0"/>
              <a:t> </a:t>
            </a:r>
            <a:r>
              <a:rPr lang="en-US" altLang="zh-CN" dirty="0"/>
              <a:t>end-host,</a:t>
            </a:r>
            <a:r>
              <a:rPr lang="zh-CN" altLang="en-US" dirty="0"/>
              <a:t> </a:t>
            </a:r>
            <a:r>
              <a:rPr lang="en-US" altLang="zh-CN" dirty="0"/>
              <a:t>we</a:t>
            </a:r>
            <a:r>
              <a:rPr lang="zh-CN" altLang="en-US" dirty="0"/>
              <a:t> </a:t>
            </a:r>
            <a:r>
              <a:rPr lang="en-US" altLang="zh-CN" dirty="0"/>
              <a:t>observe</a:t>
            </a:r>
            <a:r>
              <a:rPr lang="zh-CN" altLang="en-US" dirty="0"/>
              <a:t> </a:t>
            </a:r>
            <a:r>
              <a:rPr lang="en-US" altLang="zh-CN" dirty="0"/>
              <a:t>that</a:t>
            </a:r>
            <a:r>
              <a:rPr lang="zh-CN" altLang="en-US" dirty="0"/>
              <a:t> </a:t>
            </a:r>
            <a:r>
              <a:rPr lang="en-US" altLang="zh-CN" dirty="0"/>
              <a:t>FPISA</a:t>
            </a:r>
            <a:r>
              <a:rPr lang="zh-CN" altLang="en-US" dirty="0"/>
              <a:t> </a:t>
            </a:r>
            <a:r>
              <a:rPr lang="en-US" altLang="zh-CN" dirty="0"/>
              <a:t>can</a:t>
            </a:r>
            <a:r>
              <a:rPr lang="zh-CN" altLang="en-US" dirty="0"/>
              <a:t> </a:t>
            </a:r>
            <a:r>
              <a:rPr lang="en-US" altLang="zh-CN" dirty="0"/>
              <a:t>be</a:t>
            </a:r>
            <a:r>
              <a:rPr lang="zh-CN" altLang="en-US" dirty="0"/>
              <a:t> </a:t>
            </a:r>
            <a:r>
              <a:rPr lang="en-US" altLang="zh-CN" dirty="0"/>
              <a:t>as</a:t>
            </a:r>
            <a:r>
              <a:rPr lang="zh-CN" altLang="en-US" dirty="0"/>
              <a:t> </a:t>
            </a:r>
            <a:r>
              <a:rPr lang="en-US" altLang="zh-CN" dirty="0"/>
              <a:t>high</a:t>
            </a:r>
            <a:r>
              <a:rPr lang="zh-CN" altLang="en-US" dirty="0"/>
              <a:t> </a:t>
            </a:r>
            <a:r>
              <a:rPr lang="en-US" altLang="zh-CN" dirty="0"/>
              <a:t>as</a:t>
            </a:r>
            <a:r>
              <a:rPr lang="zh-CN" altLang="en-US" dirty="0"/>
              <a:t> </a:t>
            </a:r>
            <a:r>
              <a:rPr lang="en-US" altLang="zh-CN" dirty="0"/>
              <a:t>35%</a:t>
            </a:r>
            <a:r>
              <a:rPr lang="zh-CN" altLang="en-US" dirty="0"/>
              <a:t> </a:t>
            </a:r>
            <a:r>
              <a:rPr lang="en-US" altLang="zh-CN" dirty="0"/>
              <a:t>faster</a:t>
            </a:r>
            <a:r>
              <a:rPr lang="zh-CN" altLang="en-US" dirty="0"/>
              <a:t> </a:t>
            </a:r>
            <a:r>
              <a:rPr lang="en-US" altLang="zh-CN" dirty="0"/>
              <a:t>than</a:t>
            </a:r>
            <a:r>
              <a:rPr lang="zh-CN" altLang="en-US" dirty="0"/>
              <a:t> </a:t>
            </a:r>
            <a:r>
              <a:rPr lang="en-US" altLang="zh-CN" dirty="0" err="1"/>
              <a:t>SwitchML</a:t>
            </a:r>
            <a:r>
              <a:rPr lang="en-US" altLang="zh-CN" dirty="0"/>
              <a:t>.</a:t>
            </a:r>
          </a:p>
        </p:txBody>
      </p:sp>
      <p:sp>
        <p:nvSpPr>
          <p:cNvPr id="4" name="Slide Number Placeholder 3"/>
          <p:cNvSpPr>
            <a:spLocks noGrp="1"/>
          </p:cNvSpPr>
          <p:nvPr>
            <p:ph type="sldNum" sz="quarter" idx="5"/>
          </p:nvPr>
        </p:nvSpPr>
        <p:spPr/>
        <p:txBody>
          <a:bodyPr/>
          <a:lstStyle/>
          <a:p>
            <a:fld id="{E6B45AA1-006A-4177-9FFD-471A1BDE287C}" type="slidenum">
              <a:rPr lang="en-US" smtClean="0"/>
              <a:t>33</a:t>
            </a:fld>
            <a:endParaRPr lang="en-US"/>
          </a:p>
        </p:txBody>
      </p:sp>
    </p:spTree>
    <p:extLst>
      <p:ext uri="{BB962C8B-B14F-4D97-AF65-F5344CB8AC3E}">
        <p14:creationId xmlns:p14="http://schemas.microsoft.com/office/powerpoint/2010/main" val="1468409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improvement</a:t>
            </a:r>
            <a:r>
              <a:rPr lang="zh-CN" altLang="en-US" dirty="0"/>
              <a:t> </a:t>
            </a:r>
            <a:r>
              <a:rPr lang="en-US" altLang="zh-CN" dirty="0"/>
              <a:t>will</a:t>
            </a:r>
            <a:r>
              <a:rPr lang="zh-CN" altLang="en-US" dirty="0"/>
              <a:t> </a:t>
            </a:r>
            <a:r>
              <a:rPr lang="en-US" altLang="zh-CN" dirty="0"/>
              <a:t>be</a:t>
            </a:r>
            <a:r>
              <a:rPr lang="zh-CN" altLang="en-US" dirty="0"/>
              <a:t> </a:t>
            </a:r>
            <a:r>
              <a:rPr lang="en-US" altLang="zh-CN" dirty="0"/>
              <a:t>more</a:t>
            </a:r>
            <a:r>
              <a:rPr lang="zh-CN" altLang="en-US" dirty="0"/>
              <a:t> </a:t>
            </a:r>
            <a:r>
              <a:rPr lang="en-US" altLang="zh-CN" dirty="0"/>
              <a:t>significant if</a:t>
            </a:r>
            <a:r>
              <a:rPr lang="zh-CN" altLang="en-US" dirty="0"/>
              <a:t> </a:t>
            </a:r>
            <a:r>
              <a:rPr lang="en-US" altLang="zh-CN" dirty="0"/>
              <a:t>we</a:t>
            </a:r>
            <a:r>
              <a:rPr lang="zh-CN" altLang="en-US" dirty="0"/>
              <a:t> </a:t>
            </a:r>
            <a:r>
              <a:rPr lang="en-US" altLang="zh-CN" dirty="0"/>
              <a:t>have</a:t>
            </a:r>
            <a:r>
              <a:rPr lang="zh-CN" altLang="en-US" dirty="0"/>
              <a:t> </a:t>
            </a:r>
            <a:r>
              <a:rPr lang="en-US" altLang="zh-CN" dirty="0"/>
              <a:t>limited</a:t>
            </a:r>
            <a:r>
              <a:rPr lang="zh-CN" altLang="en-US" dirty="0"/>
              <a:t> </a:t>
            </a:r>
            <a:r>
              <a:rPr lang="en-US" altLang="zh-CN" dirty="0"/>
              <a:t>end-host</a:t>
            </a:r>
            <a:r>
              <a:rPr lang="zh-CN" altLang="en-US" dirty="0"/>
              <a:t> </a:t>
            </a:r>
            <a:r>
              <a:rPr lang="en-US" altLang="zh-CN" dirty="0"/>
              <a:t>CPU</a:t>
            </a:r>
            <a:r>
              <a:rPr lang="zh-CN" altLang="en-US" dirty="0"/>
              <a:t> </a:t>
            </a:r>
            <a:r>
              <a:rPr lang="en-US" altLang="zh-CN" dirty="0"/>
              <a:t>resource,</a:t>
            </a:r>
            <a:r>
              <a:rPr lang="zh-CN" altLang="en-US" dirty="0"/>
              <a:t> </a:t>
            </a:r>
            <a:r>
              <a:rPr lang="en-US" altLang="zh-CN" dirty="0"/>
              <a:t>or</a:t>
            </a:r>
            <a:r>
              <a:rPr lang="zh-CN" altLang="en-US" dirty="0"/>
              <a:t> </a:t>
            </a:r>
            <a:r>
              <a:rPr lang="en-US" altLang="zh-CN" dirty="0"/>
              <a:t>say</a:t>
            </a:r>
            <a:r>
              <a:rPr lang="zh-CN" altLang="en-US" dirty="0"/>
              <a:t> </a:t>
            </a:r>
            <a:r>
              <a:rPr lang="en-US" altLang="zh-CN" dirty="0"/>
              <a:t>2</a:t>
            </a:r>
            <a:r>
              <a:rPr lang="zh-CN" altLang="en-US" dirty="0"/>
              <a:t> </a:t>
            </a:r>
            <a:r>
              <a:rPr lang="en-US" altLang="zh-CN" dirty="0"/>
              <a:t>cores.</a:t>
            </a:r>
            <a:r>
              <a:rPr lang="zh-CN" altLang="en-US" dirty="0"/>
              <a:t> </a:t>
            </a:r>
            <a:endParaRPr lang="en-US" altLang="zh-CN" dirty="0"/>
          </a:p>
          <a:p>
            <a:endParaRPr lang="en-US" altLang="zh-CN" dirty="0"/>
          </a:p>
          <a:p>
            <a:r>
              <a:rPr lang="en-US" altLang="zh-CN" dirty="0"/>
              <a:t>Note</a:t>
            </a:r>
            <a:r>
              <a:rPr lang="zh-CN" altLang="en-US" dirty="0"/>
              <a:t> </a:t>
            </a:r>
            <a:r>
              <a:rPr lang="en-US" altLang="zh-CN" dirty="0"/>
              <a:t>that</a:t>
            </a:r>
            <a:r>
              <a:rPr lang="zh-CN" altLang="en-US" dirty="0"/>
              <a:t> </a:t>
            </a:r>
            <a:r>
              <a:rPr lang="en-US" altLang="zh-CN" dirty="0"/>
              <a:t>this</a:t>
            </a:r>
            <a:r>
              <a:rPr lang="zh-CN" altLang="en-US" dirty="0"/>
              <a:t> </a:t>
            </a:r>
            <a:r>
              <a:rPr lang="en-US" altLang="zh-CN" dirty="0"/>
              <a:t>will</a:t>
            </a:r>
            <a:r>
              <a:rPr lang="zh-CN" altLang="en-US" dirty="0"/>
              <a:t> </a:t>
            </a:r>
            <a:r>
              <a:rPr lang="en-US" altLang="zh-CN" dirty="0"/>
              <a:t>lead</a:t>
            </a:r>
            <a:r>
              <a:rPr lang="zh-CN" altLang="en-US" dirty="0"/>
              <a:t> </a:t>
            </a:r>
            <a:r>
              <a:rPr lang="en-US" altLang="zh-CN" dirty="0"/>
              <a:t>to</a:t>
            </a:r>
            <a:r>
              <a:rPr lang="zh-CN" altLang="en-US" dirty="0"/>
              <a:t> </a:t>
            </a:r>
            <a:r>
              <a:rPr lang="en-US" altLang="zh-CN" dirty="0"/>
              <a:t>more</a:t>
            </a:r>
            <a:r>
              <a:rPr lang="zh-CN" altLang="en-US" dirty="0"/>
              <a:t> </a:t>
            </a:r>
            <a:r>
              <a:rPr lang="en-US" altLang="zh-CN" dirty="0"/>
              <a:t>than</a:t>
            </a:r>
            <a:r>
              <a:rPr lang="zh-CN" altLang="en-US" dirty="0"/>
              <a:t> </a:t>
            </a:r>
            <a:r>
              <a:rPr lang="en-US" altLang="zh-CN" dirty="0"/>
              <a:t>40%</a:t>
            </a:r>
            <a:r>
              <a:rPr lang="zh-CN" altLang="en-US" dirty="0"/>
              <a:t> </a:t>
            </a:r>
            <a:r>
              <a:rPr lang="en-US" altLang="zh-CN" dirty="0"/>
              <a:t>drop</a:t>
            </a:r>
            <a:r>
              <a:rPr lang="zh-CN" altLang="en-US" dirty="0"/>
              <a:t> </a:t>
            </a:r>
            <a:r>
              <a:rPr lang="en-US" altLang="zh-CN" dirty="0"/>
              <a:t>regarding</a:t>
            </a:r>
            <a:r>
              <a:rPr lang="zh-CN" altLang="en-US" dirty="0"/>
              <a:t> </a:t>
            </a:r>
            <a:r>
              <a:rPr lang="en-US" altLang="zh-CN" dirty="0"/>
              <a:t>the</a:t>
            </a:r>
            <a:r>
              <a:rPr lang="zh-CN" altLang="en-US" dirty="0"/>
              <a:t> </a:t>
            </a:r>
            <a:r>
              <a:rPr lang="en-US" altLang="zh-CN" dirty="0"/>
              <a:t>training</a:t>
            </a:r>
            <a:r>
              <a:rPr lang="zh-CN" altLang="en-US" dirty="0"/>
              <a:t> </a:t>
            </a:r>
            <a:r>
              <a:rPr lang="en-US" altLang="zh-CN" dirty="0"/>
              <a:t>time,</a:t>
            </a:r>
            <a:r>
              <a:rPr lang="zh-CN" altLang="en-US" dirty="0"/>
              <a:t> </a:t>
            </a:r>
            <a:r>
              <a:rPr lang="en-US" altLang="zh-CN" dirty="0"/>
              <a:t>meaning</a:t>
            </a:r>
            <a:r>
              <a:rPr lang="zh-CN" altLang="en-US" dirty="0"/>
              <a:t> </a:t>
            </a:r>
            <a:r>
              <a:rPr lang="en-US" altLang="zh-CN" dirty="0" err="1"/>
              <a:t>switchML</a:t>
            </a:r>
            <a:r>
              <a:rPr lang="zh-CN" altLang="en-US" dirty="0"/>
              <a:t> </a:t>
            </a:r>
            <a:r>
              <a:rPr lang="en-US" altLang="zh-CN" dirty="0"/>
              <a:t>consumes</a:t>
            </a:r>
            <a:r>
              <a:rPr lang="zh-CN" altLang="en-US" dirty="0"/>
              <a:t> </a:t>
            </a:r>
            <a:r>
              <a:rPr lang="en-US" altLang="zh-CN" dirty="0"/>
              <a:t>lots</a:t>
            </a:r>
            <a:r>
              <a:rPr lang="zh-CN" altLang="en-US" dirty="0"/>
              <a:t> </a:t>
            </a:r>
            <a:r>
              <a:rPr lang="en-US" altLang="zh-CN" dirty="0"/>
              <a:t>of</a:t>
            </a:r>
            <a:r>
              <a:rPr lang="zh-CN" altLang="en-US" dirty="0"/>
              <a:t> </a:t>
            </a:r>
            <a:r>
              <a:rPr lang="en-US" altLang="zh-CN" dirty="0"/>
              <a:t>end-host</a:t>
            </a:r>
            <a:r>
              <a:rPr lang="zh-CN" altLang="en-US" dirty="0"/>
              <a:t> </a:t>
            </a:r>
            <a:r>
              <a:rPr lang="en-US" altLang="zh-CN" dirty="0"/>
              <a:t>compute</a:t>
            </a:r>
            <a:r>
              <a:rPr lang="zh-CN" altLang="en-US" dirty="0"/>
              <a:t> </a:t>
            </a:r>
            <a:r>
              <a:rPr lang="en-US" altLang="zh-CN" dirty="0"/>
              <a:t>resource.</a:t>
            </a:r>
            <a:r>
              <a:rPr lang="zh-CN" altLang="en-US" dirty="0"/>
              <a:t> </a:t>
            </a:r>
            <a:endParaRPr lang="en-US" altLang="zh-CN" dirty="0"/>
          </a:p>
          <a:p>
            <a:endParaRPr lang="en-US" altLang="zh-CN" dirty="0"/>
          </a:p>
          <a:p>
            <a:r>
              <a:rPr lang="en-US" altLang="zh-CN" dirty="0"/>
              <a:t>Hence,</a:t>
            </a:r>
            <a:r>
              <a:rPr lang="zh-CN" altLang="en-US" dirty="0"/>
              <a:t> </a:t>
            </a:r>
            <a:r>
              <a:rPr lang="en-US" altLang="zh-CN" dirty="0"/>
              <a:t>we</a:t>
            </a:r>
            <a:r>
              <a:rPr lang="zh-CN" altLang="en-US" dirty="0"/>
              <a:t> </a:t>
            </a:r>
            <a:r>
              <a:rPr lang="en-US" altLang="zh-CN" dirty="0"/>
              <a:t>argue</a:t>
            </a:r>
            <a:r>
              <a:rPr lang="zh-CN" altLang="en-US" dirty="0"/>
              <a:t> </a:t>
            </a:r>
            <a:r>
              <a:rPr lang="en-US" altLang="zh-CN" dirty="0"/>
              <a:t>that</a:t>
            </a:r>
            <a:r>
              <a:rPr lang="zh-CN" altLang="en-US" dirty="0"/>
              <a:t> </a:t>
            </a:r>
            <a:r>
              <a:rPr lang="en-US" altLang="zh-CN" dirty="0"/>
              <a:t>FPISA</a:t>
            </a:r>
            <a:r>
              <a:rPr lang="zh-CN" altLang="en-US" dirty="0"/>
              <a:t> </a:t>
            </a:r>
            <a:r>
              <a:rPr lang="en-US" altLang="zh-CN" dirty="0"/>
              <a:t>is</a:t>
            </a:r>
            <a:r>
              <a:rPr lang="zh-CN" altLang="en-US" dirty="0"/>
              <a:t> </a:t>
            </a:r>
            <a:r>
              <a:rPr lang="en-US" altLang="zh-CN" dirty="0"/>
              <a:t>a</a:t>
            </a:r>
            <a:r>
              <a:rPr lang="zh-CN" altLang="en-US" dirty="0"/>
              <a:t> </a:t>
            </a:r>
            <a:r>
              <a:rPr lang="en-US" altLang="zh-CN" dirty="0"/>
              <a:t>high-performance</a:t>
            </a:r>
            <a:r>
              <a:rPr lang="zh-CN" altLang="en-US" dirty="0"/>
              <a:t> </a:t>
            </a:r>
            <a:r>
              <a:rPr lang="en-US" altLang="zh-CN" dirty="0"/>
              <a:t>and</a:t>
            </a:r>
            <a:r>
              <a:rPr lang="zh-CN" altLang="en-US" dirty="0"/>
              <a:t> </a:t>
            </a:r>
            <a:r>
              <a:rPr lang="en-US" altLang="zh-CN" dirty="0"/>
              <a:t>efficient</a:t>
            </a:r>
            <a:r>
              <a:rPr lang="zh-CN" altLang="en-US" dirty="0"/>
              <a:t> </a:t>
            </a:r>
            <a:r>
              <a:rPr lang="en-US" altLang="zh-CN" dirty="0"/>
              <a:t>approach.</a:t>
            </a:r>
          </a:p>
        </p:txBody>
      </p:sp>
      <p:sp>
        <p:nvSpPr>
          <p:cNvPr id="4" name="Slide Number Placeholder 3"/>
          <p:cNvSpPr>
            <a:spLocks noGrp="1"/>
          </p:cNvSpPr>
          <p:nvPr>
            <p:ph type="sldNum" sz="quarter" idx="5"/>
          </p:nvPr>
        </p:nvSpPr>
        <p:spPr/>
        <p:txBody>
          <a:bodyPr/>
          <a:lstStyle/>
          <a:p>
            <a:fld id="{E6B45AA1-006A-4177-9FFD-471A1BDE287C}" type="slidenum">
              <a:rPr lang="en-US" smtClean="0"/>
              <a:t>34</a:t>
            </a:fld>
            <a:endParaRPr lang="en-US"/>
          </a:p>
        </p:txBody>
      </p:sp>
    </p:spTree>
    <p:extLst>
      <p:ext uri="{BB962C8B-B14F-4D97-AF65-F5344CB8AC3E}">
        <p14:creationId xmlns:p14="http://schemas.microsoft.com/office/powerpoint/2010/main" val="1060303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Due to the time limit, I’m not able to cover every aspect of our work. Please refer to the paper for more details.</a:t>
            </a:r>
          </a:p>
        </p:txBody>
      </p:sp>
      <p:sp>
        <p:nvSpPr>
          <p:cNvPr id="4" name="Slide Number Placeholder 3"/>
          <p:cNvSpPr>
            <a:spLocks noGrp="1"/>
          </p:cNvSpPr>
          <p:nvPr>
            <p:ph type="sldNum" sz="quarter" idx="5"/>
          </p:nvPr>
        </p:nvSpPr>
        <p:spPr/>
        <p:txBody>
          <a:bodyPr/>
          <a:lstStyle/>
          <a:p>
            <a:fld id="{E6B45AA1-006A-4177-9FFD-471A1BDE287C}" type="slidenum">
              <a:rPr lang="en-US" smtClean="0"/>
              <a:t>35</a:t>
            </a:fld>
            <a:endParaRPr lang="en-US"/>
          </a:p>
        </p:txBody>
      </p:sp>
    </p:spTree>
    <p:extLst>
      <p:ext uri="{BB962C8B-B14F-4D97-AF65-F5344CB8AC3E}">
        <p14:creationId xmlns:p14="http://schemas.microsoft.com/office/powerpoint/2010/main" val="1050674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recap, due to the design and implementation complexity, today’s PISA-based programmable switches typically do not support floating point operations, which are common and important in many distributed and networking applications. </a:t>
            </a:r>
          </a:p>
          <a:p>
            <a:endParaRPr lang="en-US" altLang="zh-CN" dirty="0"/>
          </a:p>
          <a:p>
            <a:r>
              <a:rPr lang="en-US" altLang="zh-CN" dirty="0"/>
              <a:t>To this end, we propose FPISA, along with a few hardware enhancements, </a:t>
            </a:r>
            <a:r>
              <a:rPr lang="en-US" altLang="zh-CN"/>
              <a:t>that enables </a:t>
            </a:r>
            <a:r>
              <a:rPr lang="en-US" altLang="zh-CN" dirty="0"/>
              <a:t>PISA pipeline to operate floating point data natively, with acceptable approximation.</a:t>
            </a:r>
          </a:p>
          <a:p>
            <a:endParaRPr lang="en-US" altLang="zh-CN" dirty="0"/>
          </a:p>
          <a:p>
            <a:r>
              <a:rPr lang="en-US" altLang="zh-CN" dirty="0"/>
              <a:t>Using distributed ML training as an example, we demonstrate that, compared to the state-of-the-art fixed-point based solution, FPISA-based in-network aggregation can significantly reduce both the training time, and end-host resource usage. </a:t>
            </a:r>
          </a:p>
        </p:txBody>
      </p:sp>
      <p:sp>
        <p:nvSpPr>
          <p:cNvPr id="4" name="Slide Number Placeholder 3"/>
          <p:cNvSpPr>
            <a:spLocks noGrp="1"/>
          </p:cNvSpPr>
          <p:nvPr>
            <p:ph type="sldNum" sz="quarter" idx="5"/>
          </p:nvPr>
        </p:nvSpPr>
        <p:spPr/>
        <p:txBody>
          <a:bodyPr/>
          <a:lstStyle/>
          <a:p>
            <a:fld id="{E6B45AA1-006A-4177-9FFD-471A1BDE287C}" type="slidenum">
              <a:rPr lang="en-US" smtClean="0"/>
              <a:t>36</a:t>
            </a:fld>
            <a:endParaRPr lang="en-US"/>
          </a:p>
        </p:txBody>
      </p:sp>
    </p:spTree>
    <p:extLst>
      <p:ext uri="{BB962C8B-B14F-4D97-AF65-F5344CB8AC3E}">
        <p14:creationId xmlns:p14="http://schemas.microsoft.com/office/powerpoint/2010/main" val="3910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Thanks for your attention,</a:t>
            </a:r>
            <a:r>
              <a:rPr lang="zh-CN" altLang="en-US" dirty="0"/>
              <a:t> </a:t>
            </a:r>
            <a:r>
              <a:rPr lang="en-US" altLang="zh-CN" dirty="0"/>
              <a:t>and</a:t>
            </a:r>
            <a:r>
              <a:rPr lang="zh-CN" altLang="en-US" dirty="0"/>
              <a:t> </a:t>
            </a:r>
            <a:r>
              <a:rPr lang="en-US" altLang="zh-CN" dirty="0"/>
              <a:t>I’m</a:t>
            </a:r>
            <a:r>
              <a:rPr lang="zh-CN" altLang="en-US" dirty="0"/>
              <a:t> </a:t>
            </a:r>
            <a:r>
              <a:rPr lang="en-US" altLang="zh-CN" dirty="0"/>
              <a:t>happy</a:t>
            </a:r>
            <a:r>
              <a:rPr lang="zh-CN" altLang="en-US" dirty="0"/>
              <a:t> </a:t>
            </a:r>
            <a:r>
              <a:rPr lang="en-US" altLang="zh-CN" dirty="0"/>
              <a:t>to</a:t>
            </a:r>
            <a:r>
              <a:rPr lang="zh-CN" altLang="en-US" dirty="0"/>
              <a:t> </a:t>
            </a:r>
            <a:r>
              <a:rPr lang="en-US" altLang="zh-CN" dirty="0"/>
              <a:t>take</a:t>
            </a:r>
            <a:r>
              <a:rPr lang="zh-CN" altLang="en-US" dirty="0"/>
              <a:t> </a:t>
            </a:r>
            <a:r>
              <a:rPr lang="en-US" altLang="zh-CN" dirty="0"/>
              <a:t>questions.</a:t>
            </a:r>
          </a:p>
        </p:txBody>
      </p:sp>
      <p:sp>
        <p:nvSpPr>
          <p:cNvPr id="4" name="Slide Number Placeholder 3"/>
          <p:cNvSpPr>
            <a:spLocks noGrp="1"/>
          </p:cNvSpPr>
          <p:nvPr>
            <p:ph type="sldNum" sz="quarter" idx="5"/>
          </p:nvPr>
        </p:nvSpPr>
        <p:spPr/>
        <p:txBody>
          <a:bodyPr/>
          <a:lstStyle/>
          <a:p>
            <a:fld id="{E6B45AA1-006A-4177-9FFD-471A1BDE287C}" type="slidenum">
              <a:rPr lang="en-US" smtClean="0"/>
              <a:t>37</a:t>
            </a:fld>
            <a:endParaRPr lang="en-US"/>
          </a:p>
        </p:txBody>
      </p:sp>
    </p:spTree>
    <p:extLst>
      <p:ext uri="{BB962C8B-B14F-4D97-AF65-F5344CB8AC3E}">
        <p14:creationId xmlns:p14="http://schemas.microsoft.com/office/powerpoint/2010/main" val="3529582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38</a:t>
            </a:fld>
            <a:endParaRPr lang="en-US"/>
          </a:p>
        </p:txBody>
      </p:sp>
    </p:spTree>
    <p:extLst>
      <p:ext uri="{BB962C8B-B14F-4D97-AF65-F5344CB8AC3E}">
        <p14:creationId xmlns:p14="http://schemas.microsoft.com/office/powerpoint/2010/main" val="392033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a:p>
        </p:txBody>
      </p:sp>
      <p:sp>
        <p:nvSpPr>
          <p:cNvPr id="4" name="Slide Number Placeholder 3"/>
          <p:cNvSpPr>
            <a:spLocks noGrp="1"/>
          </p:cNvSpPr>
          <p:nvPr>
            <p:ph type="sldNum" sz="quarter" idx="5"/>
          </p:nvPr>
        </p:nvSpPr>
        <p:spPr/>
        <p:txBody>
          <a:bodyPr/>
          <a:lstStyle/>
          <a:p>
            <a:fld id="{E6B45AA1-006A-4177-9FFD-471A1BDE287C}" type="slidenum">
              <a:rPr lang="en-US" smtClean="0"/>
              <a:t>39</a:t>
            </a:fld>
            <a:endParaRPr lang="en-US"/>
          </a:p>
        </p:txBody>
      </p:sp>
    </p:spTree>
    <p:extLst>
      <p:ext uri="{BB962C8B-B14F-4D97-AF65-F5344CB8AC3E}">
        <p14:creationId xmlns:p14="http://schemas.microsoft.com/office/powerpoint/2010/main" val="276377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this</a:t>
            </a:r>
            <a:r>
              <a:rPr lang="zh-CN" altLang="en-US" dirty="0"/>
              <a:t> </a:t>
            </a:r>
            <a:r>
              <a:rPr lang="en-US" altLang="zh-CN" dirty="0"/>
              <a:t>work,</a:t>
            </a:r>
            <a:r>
              <a:rPr lang="zh-CN" altLang="en-US" dirty="0"/>
              <a:t> </a:t>
            </a:r>
            <a:r>
              <a:rPr lang="en-US" altLang="zh-CN" dirty="0"/>
              <a:t>we</a:t>
            </a:r>
            <a:r>
              <a:rPr lang="zh-CN" altLang="en-US" dirty="0"/>
              <a:t> </a:t>
            </a:r>
            <a:r>
              <a:rPr lang="en-US" altLang="zh-CN" dirty="0"/>
              <a:t>find</a:t>
            </a:r>
            <a:r>
              <a:rPr lang="zh-CN" altLang="en-US" dirty="0"/>
              <a:t> </a:t>
            </a:r>
            <a:r>
              <a:rPr lang="en-US" altLang="zh-CN" dirty="0"/>
              <a:t>that</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data</a:t>
            </a:r>
            <a:r>
              <a:rPr lang="zh-CN" altLang="en-US" dirty="0"/>
              <a:t> </a:t>
            </a:r>
            <a:r>
              <a:rPr lang="en-US" altLang="zh-CN" dirty="0"/>
              <a:t>format</a:t>
            </a:r>
            <a:r>
              <a:rPr lang="zh-CN" altLang="en-US" dirty="0"/>
              <a:t> </a:t>
            </a:r>
            <a:r>
              <a:rPr lang="en-US" altLang="zh-CN" dirty="0"/>
              <a:t>is</a:t>
            </a:r>
            <a:r>
              <a:rPr lang="zh-CN" altLang="en-US" dirty="0"/>
              <a:t> </a:t>
            </a:r>
            <a:r>
              <a:rPr lang="en-US" altLang="zh-CN" dirty="0"/>
              <a:t>not</a:t>
            </a:r>
            <a:r>
              <a:rPr lang="zh-CN" altLang="en-US" dirty="0"/>
              <a:t> </a:t>
            </a:r>
            <a:r>
              <a:rPr lang="en-US" altLang="zh-CN" dirty="0"/>
              <a:t>well</a:t>
            </a:r>
            <a:r>
              <a:rPr lang="zh-CN" altLang="en-US" dirty="0"/>
              <a:t> </a:t>
            </a:r>
            <a:r>
              <a:rPr lang="en-US" altLang="zh-CN" dirty="0"/>
              <a:t>supported</a:t>
            </a:r>
            <a:r>
              <a:rPr lang="zh-CN" altLang="en-US" dirty="0"/>
              <a:t> </a:t>
            </a:r>
            <a:r>
              <a:rPr lang="en-US" altLang="zh-CN" dirty="0"/>
              <a:t>by</a:t>
            </a:r>
            <a:r>
              <a:rPr lang="zh-CN" altLang="en-US" dirty="0"/>
              <a:t> </a:t>
            </a:r>
            <a:r>
              <a:rPr lang="en-US" altLang="zh-CN" dirty="0"/>
              <a:t>protocol independent switch architecture, the most popular programmable switch paradigm.</a:t>
            </a:r>
            <a:r>
              <a:rPr lang="zh-CN" altLang="en-US" dirty="0"/>
              <a:t> </a:t>
            </a:r>
            <a:endParaRPr lang="en-US" altLang="zh-CN" dirty="0"/>
          </a:p>
          <a:p>
            <a:endParaRPr lang="en-US" altLang="zh-CN" dirty="0"/>
          </a:p>
          <a:p>
            <a:r>
              <a:rPr lang="en-US" altLang="zh-CN" dirty="0"/>
              <a:t>Floating</a:t>
            </a:r>
            <a:r>
              <a:rPr lang="zh-CN" altLang="en-US" dirty="0"/>
              <a:t> </a:t>
            </a:r>
            <a:r>
              <a:rPr lang="en-US" altLang="zh-CN" dirty="0"/>
              <a:t>point</a:t>
            </a:r>
            <a:r>
              <a:rPr lang="zh-CN" altLang="en-US" dirty="0"/>
              <a:t> </a:t>
            </a:r>
            <a:r>
              <a:rPr lang="en-US" altLang="zh-CN" dirty="0"/>
              <a:t>is</a:t>
            </a:r>
            <a:r>
              <a:rPr lang="zh-CN" altLang="en-US" dirty="0"/>
              <a:t> </a:t>
            </a:r>
            <a:r>
              <a:rPr lang="en-US" altLang="zh-CN" dirty="0"/>
              <a:t>everywhere.</a:t>
            </a:r>
            <a:r>
              <a:rPr lang="zh-CN" altLang="en-US" dirty="0"/>
              <a:t> </a:t>
            </a:r>
            <a:r>
              <a:rPr lang="en-US" altLang="zh-CN" dirty="0"/>
              <a:t>For</a:t>
            </a:r>
            <a:r>
              <a:rPr lang="zh-CN" altLang="en-US" dirty="0"/>
              <a:t> </a:t>
            </a:r>
            <a:r>
              <a:rPr lang="en-US" altLang="zh-CN" dirty="0"/>
              <a:t>example,</a:t>
            </a:r>
            <a:r>
              <a:rPr lang="zh-CN" altLang="en-US" dirty="0"/>
              <a:t> </a:t>
            </a:r>
            <a:r>
              <a:rPr lang="en-US" altLang="zh-CN" dirty="0"/>
              <a:t>in</a:t>
            </a:r>
            <a:r>
              <a:rPr lang="zh-CN" altLang="en-US" dirty="0"/>
              <a:t> </a:t>
            </a:r>
            <a:r>
              <a:rPr lang="en-US" altLang="zh-CN" dirty="0"/>
              <a:t>distributed</a:t>
            </a:r>
            <a:r>
              <a:rPr lang="zh-CN" altLang="en-US" dirty="0"/>
              <a:t> </a:t>
            </a:r>
            <a:r>
              <a:rPr lang="en-US" altLang="zh-CN" dirty="0"/>
              <a:t>ML</a:t>
            </a:r>
            <a:r>
              <a:rPr lang="zh-CN" altLang="en-US" dirty="0"/>
              <a:t> </a:t>
            </a:r>
            <a:r>
              <a:rPr lang="en-US" altLang="zh-CN" dirty="0"/>
              <a:t>training,</a:t>
            </a:r>
            <a:r>
              <a:rPr lang="zh-CN" altLang="en-US" dirty="0"/>
              <a:t> </a:t>
            </a:r>
            <a:r>
              <a:rPr lang="en-US" altLang="zh-CN" dirty="0"/>
              <a:t>workers</a:t>
            </a:r>
            <a:r>
              <a:rPr lang="zh-CN" altLang="en-US" dirty="0"/>
              <a:t> </a:t>
            </a:r>
            <a:r>
              <a:rPr lang="en-US" altLang="zh-CN" dirty="0"/>
              <a:t>need</a:t>
            </a:r>
            <a:r>
              <a:rPr lang="zh-CN" altLang="en-US" dirty="0"/>
              <a:t> </a:t>
            </a:r>
            <a:r>
              <a:rPr lang="en-US" altLang="zh-CN" dirty="0"/>
              <a:t>to</a:t>
            </a:r>
            <a:r>
              <a:rPr lang="zh-CN" altLang="en-US" dirty="0"/>
              <a:t> </a:t>
            </a:r>
            <a:r>
              <a:rPr lang="en-US" altLang="zh-CN" dirty="0"/>
              <a:t>exchange</a:t>
            </a:r>
            <a:r>
              <a:rPr lang="zh-CN" altLang="en-US" dirty="0"/>
              <a:t> </a:t>
            </a:r>
            <a:r>
              <a:rPr lang="en-US" altLang="zh-CN" dirty="0"/>
              <a:t>gradient</a:t>
            </a:r>
            <a:r>
              <a:rPr lang="zh-CN" altLang="en-US" dirty="0"/>
              <a:t> </a:t>
            </a:r>
            <a:r>
              <a:rPr lang="en-US" altLang="zh-CN" dirty="0"/>
              <a:t>data</a:t>
            </a:r>
            <a:r>
              <a:rPr lang="zh-CN" altLang="en-US" dirty="0"/>
              <a:t> </a:t>
            </a:r>
            <a:r>
              <a:rPr lang="en-US" altLang="zh-CN" dirty="0"/>
              <a:t>for</a:t>
            </a:r>
            <a:r>
              <a:rPr lang="zh-CN" altLang="en-US" dirty="0"/>
              <a:t> </a:t>
            </a:r>
            <a:r>
              <a:rPr lang="en-US" altLang="zh-CN" dirty="0"/>
              <a:t>model</a:t>
            </a:r>
            <a:r>
              <a:rPr lang="zh-CN" altLang="en-US" dirty="0"/>
              <a:t> </a:t>
            </a:r>
            <a:r>
              <a:rPr lang="en-US" altLang="zh-CN" dirty="0"/>
              <a:t>update.</a:t>
            </a:r>
          </a:p>
          <a:p>
            <a:endParaRPr lang="en-US" altLang="zh-CN" dirty="0"/>
          </a:p>
          <a:p>
            <a:r>
              <a:rPr lang="en-US" altLang="zh-CN" dirty="0"/>
              <a:t>In</a:t>
            </a:r>
            <a:r>
              <a:rPr lang="zh-CN" altLang="en-US" dirty="0"/>
              <a:t> </a:t>
            </a:r>
            <a:r>
              <a:rPr lang="en-US" altLang="zh-CN" dirty="0"/>
              <a:t>a</a:t>
            </a:r>
            <a:r>
              <a:rPr lang="zh-CN" altLang="en-US" dirty="0"/>
              <a:t> </a:t>
            </a:r>
            <a:r>
              <a:rPr lang="en-US" altLang="zh-CN" dirty="0"/>
              <a:t>database</a:t>
            </a:r>
            <a:r>
              <a:rPr lang="zh-CN" altLang="en-US" dirty="0"/>
              <a:t> </a:t>
            </a:r>
            <a:r>
              <a:rPr lang="en-US" altLang="zh-CN" dirty="0"/>
              <a:t>query,</a:t>
            </a:r>
            <a:r>
              <a:rPr lang="zh-CN" altLang="en-US" dirty="0"/>
              <a:t> </a:t>
            </a:r>
            <a:r>
              <a:rPr lang="en-US" altLang="zh-CN" dirty="0"/>
              <a:t>the</a:t>
            </a:r>
            <a:r>
              <a:rPr lang="zh-CN" altLang="en-US" dirty="0"/>
              <a:t> </a:t>
            </a:r>
            <a:r>
              <a:rPr lang="en-US" altLang="zh-CN" dirty="0"/>
              <a:t>targeted</a:t>
            </a:r>
            <a:r>
              <a:rPr lang="zh-CN" altLang="en-US" dirty="0"/>
              <a:t> </a:t>
            </a:r>
            <a:r>
              <a:rPr lang="en-US" altLang="zh-CN" dirty="0"/>
              <a:t>data</a:t>
            </a:r>
            <a:r>
              <a:rPr lang="zh-CN" altLang="en-US" dirty="0"/>
              <a:t> </a:t>
            </a:r>
            <a:r>
              <a:rPr lang="en-US" altLang="zh-CN" dirty="0"/>
              <a:t>column</a:t>
            </a:r>
            <a:r>
              <a:rPr lang="zh-CN" altLang="en-US" dirty="0"/>
              <a:t> </a:t>
            </a:r>
            <a:r>
              <a:rPr lang="en-US" altLang="zh-CN" dirty="0"/>
              <a:t>can</a:t>
            </a:r>
            <a:r>
              <a:rPr lang="zh-CN" altLang="en-US" dirty="0"/>
              <a:t> </a:t>
            </a:r>
            <a:r>
              <a:rPr lang="en-US" altLang="zh-CN" dirty="0"/>
              <a:t>be</a:t>
            </a:r>
            <a:r>
              <a:rPr lang="zh-CN" altLang="en-US" dirty="0"/>
              <a:t> </a:t>
            </a:r>
            <a:r>
              <a:rPr lang="en-US" altLang="zh-CN" dirty="0"/>
              <a:t>in</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format.</a:t>
            </a:r>
          </a:p>
          <a:p>
            <a:endParaRPr lang="en-US" altLang="zh-CN" dirty="0"/>
          </a:p>
          <a:p>
            <a:r>
              <a:rPr lang="en-US" altLang="zh-CN" dirty="0"/>
              <a:t>In</a:t>
            </a:r>
            <a:r>
              <a:rPr lang="zh-CN" altLang="en-US" dirty="0"/>
              <a:t> </a:t>
            </a:r>
            <a:r>
              <a:rPr lang="en-US" altLang="zh-CN" dirty="0"/>
              <a:t>some</a:t>
            </a:r>
            <a:r>
              <a:rPr lang="zh-CN" altLang="en-US" dirty="0"/>
              <a:t> </a:t>
            </a:r>
            <a:r>
              <a:rPr lang="en-US" altLang="zh-CN" dirty="0"/>
              <a:t>network</a:t>
            </a:r>
            <a:r>
              <a:rPr lang="zh-CN" altLang="en-US" dirty="0"/>
              <a:t> </a:t>
            </a:r>
            <a:r>
              <a:rPr lang="en-US" altLang="zh-CN" dirty="0"/>
              <a:t>congestion</a:t>
            </a:r>
            <a:r>
              <a:rPr lang="zh-CN" altLang="en-US" dirty="0"/>
              <a:t> </a:t>
            </a:r>
            <a:r>
              <a:rPr lang="en-US" altLang="zh-CN" dirty="0"/>
              <a:t>control</a:t>
            </a:r>
            <a:r>
              <a:rPr lang="zh-CN" altLang="en-US" dirty="0"/>
              <a:t> </a:t>
            </a:r>
            <a:r>
              <a:rPr lang="en-US" altLang="zh-CN" dirty="0"/>
              <a:t>algorithm,</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operations</a:t>
            </a:r>
            <a:r>
              <a:rPr lang="zh-CN" altLang="en-US" dirty="0"/>
              <a:t> </a:t>
            </a:r>
            <a:r>
              <a:rPr lang="en-US" altLang="zh-CN" dirty="0"/>
              <a:t>are</a:t>
            </a:r>
            <a:r>
              <a:rPr lang="zh-CN" altLang="en-US" dirty="0"/>
              <a:t> </a:t>
            </a:r>
            <a:r>
              <a:rPr lang="en-US" altLang="zh-CN" dirty="0"/>
              <a:t>needed</a:t>
            </a:r>
            <a:r>
              <a:rPr lang="zh-CN" altLang="en-US" dirty="0"/>
              <a:t> </a:t>
            </a:r>
            <a:r>
              <a:rPr lang="en-US" altLang="zh-CN" dirty="0"/>
              <a:t>for</a:t>
            </a:r>
            <a:r>
              <a:rPr lang="zh-CN" altLang="en-US" dirty="0"/>
              <a:t> </a:t>
            </a:r>
            <a:r>
              <a:rPr lang="en-US" altLang="zh-CN" dirty="0"/>
              <a:t>bandwidth estimation.</a:t>
            </a:r>
          </a:p>
          <a:p>
            <a:endParaRPr lang="en-US" altLang="zh-CN" dirty="0"/>
          </a:p>
          <a:p>
            <a:r>
              <a:rPr lang="en-US" altLang="zh-CN" dirty="0"/>
              <a:t>Hence,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operations</a:t>
            </a:r>
            <a:r>
              <a:rPr lang="zh-CN" altLang="en-US" dirty="0"/>
              <a:t> </a:t>
            </a:r>
            <a:r>
              <a:rPr lang="en-US" altLang="zh-CN" dirty="0"/>
              <a:t>are</a:t>
            </a:r>
            <a:r>
              <a:rPr lang="zh-CN" altLang="en-US" dirty="0"/>
              <a:t> </a:t>
            </a:r>
            <a:r>
              <a:rPr lang="en-US" altLang="zh-CN" dirty="0"/>
              <a:t>really</a:t>
            </a:r>
            <a:r>
              <a:rPr lang="zh-CN" altLang="en-US" dirty="0"/>
              <a:t> </a:t>
            </a:r>
            <a:r>
              <a:rPr lang="en-US" altLang="zh-CN" dirty="0"/>
              <a:t>desirable</a:t>
            </a:r>
            <a:r>
              <a:rPr lang="zh-CN" altLang="en-US" dirty="0"/>
              <a:t> </a:t>
            </a:r>
            <a:r>
              <a:rPr lang="en-US" altLang="zh-CN" dirty="0"/>
              <a:t>in</a:t>
            </a:r>
            <a:r>
              <a:rPr lang="zh-CN" altLang="en-US" dirty="0"/>
              <a:t> </a:t>
            </a:r>
            <a:r>
              <a:rPr lang="en-US" altLang="zh-CN" dirty="0"/>
              <a:t>PISA</a:t>
            </a:r>
            <a:r>
              <a:rPr lang="zh-CN" altLang="en-US" dirty="0"/>
              <a:t> </a:t>
            </a:r>
            <a:r>
              <a:rPr lang="en-US" altLang="zh-CN" dirty="0"/>
              <a:t>switch</a:t>
            </a:r>
            <a:r>
              <a:rPr lang="zh-CN" altLang="en-US" dirty="0"/>
              <a:t> </a:t>
            </a:r>
            <a:r>
              <a:rPr lang="en-US" altLang="zh-CN" dirty="0"/>
              <a:t>for</a:t>
            </a:r>
            <a:r>
              <a:rPr lang="zh-CN" altLang="en-US" dirty="0"/>
              <a:t> </a:t>
            </a:r>
            <a:r>
              <a:rPr lang="en-US" altLang="zh-CN" dirty="0"/>
              <a:t>further</a:t>
            </a:r>
            <a:r>
              <a:rPr lang="zh-CN" altLang="en-US" dirty="0"/>
              <a:t> </a:t>
            </a:r>
            <a:r>
              <a:rPr lang="en-US" altLang="zh-CN" dirty="0"/>
              <a:t>application</a:t>
            </a:r>
            <a:r>
              <a:rPr lang="zh-CN" altLang="en-US" dirty="0"/>
              <a:t> </a:t>
            </a:r>
            <a:r>
              <a:rPr lang="en-US" altLang="zh-CN" dirty="0"/>
              <a:t>acceleration.</a:t>
            </a:r>
          </a:p>
        </p:txBody>
      </p:sp>
      <p:sp>
        <p:nvSpPr>
          <p:cNvPr id="4" name="Slide Number Placeholder 3"/>
          <p:cNvSpPr>
            <a:spLocks noGrp="1"/>
          </p:cNvSpPr>
          <p:nvPr>
            <p:ph type="sldNum" sz="quarter" idx="5"/>
          </p:nvPr>
        </p:nvSpPr>
        <p:spPr/>
        <p:txBody>
          <a:bodyPr/>
          <a:lstStyle/>
          <a:p>
            <a:fld id="{E6B45AA1-006A-4177-9FFD-471A1BDE287C}" type="slidenum">
              <a:rPr lang="en-US" smtClean="0"/>
              <a:t>4</a:t>
            </a:fld>
            <a:endParaRPr lang="en-US"/>
          </a:p>
        </p:txBody>
      </p:sp>
    </p:spTree>
    <p:extLst>
      <p:ext uri="{BB962C8B-B14F-4D97-AF65-F5344CB8AC3E}">
        <p14:creationId xmlns:p14="http://schemas.microsoft.com/office/powerpoint/2010/main" val="3515522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a:p>
        </p:txBody>
      </p:sp>
      <p:sp>
        <p:nvSpPr>
          <p:cNvPr id="4" name="Slide Number Placeholder 3"/>
          <p:cNvSpPr>
            <a:spLocks noGrp="1"/>
          </p:cNvSpPr>
          <p:nvPr>
            <p:ph type="sldNum" sz="quarter" idx="5"/>
          </p:nvPr>
        </p:nvSpPr>
        <p:spPr/>
        <p:txBody>
          <a:bodyPr/>
          <a:lstStyle/>
          <a:p>
            <a:fld id="{E6B45AA1-006A-4177-9FFD-471A1BDE287C}" type="slidenum">
              <a:rPr lang="en-US" smtClean="0"/>
              <a:t>40</a:t>
            </a:fld>
            <a:endParaRPr lang="en-US"/>
          </a:p>
        </p:txBody>
      </p:sp>
    </p:spTree>
    <p:extLst>
      <p:ext uri="{BB962C8B-B14F-4D97-AF65-F5344CB8AC3E}">
        <p14:creationId xmlns:p14="http://schemas.microsoft.com/office/powerpoint/2010/main" val="51479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in this work, we are committed to efficient floating point support on PISA switch.</a:t>
            </a:r>
          </a:p>
          <a:p>
            <a:endParaRPr lang="en-US" altLang="zh-CN" dirty="0"/>
          </a:p>
          <a:p>
            <a:r>
              <a:rPr lang="en-US" altLang="zh-CN" dirty="0"/>
              <a:t>Obviously,</a:t>
            </a:r>
            <a:r>
              <a:rPr lang="zh-CN" altLang="en-US" dirty="0"/>
              <a:t> </a:t>
            </a:r>
            <a:r>
              <a:rPr lang="en-US" altLang="zh-CN" dirty="0"/>
              <a:t>one</a:t>
            </a:r>
            <a:r>
              <a:rPr lang="zh-CN" altLang="en-US" dirty="0"/>
              <a:t> </a:t>
            </a:r>
            <a:r>
              <a:rPr lang="en-US" altLang="zh-CN" dirty="0"/>
              <a:t>question</a:t>
            </a:r>
            <a:r>
              <a:rPr lang="zh-CN" altLang="en-US" dirty="0"/>
              <a:t> </a:t>
            </a:r>
            <a:r>
              <a:rPr lang="en-US" altLang="zh-CN" dirty="0"/>
              <a:t>off</a:t>
            </a:r>
            <a:r>
              <a:rPr lang="zh-CN" altLang="en-US" dirty="0"/>
              <a:t> </a:t>
            </a:r>
            <a:r>
              <a:rPr lang="en-US" altLang="zh-CN" dirty="0"/>
              <a:t>the</a:t>
            </a:r>
            <a:r>
              <a:rPr lang="zh-CN" altLang="en-US" dirty="0"/>
              <a:t> </a:t>
            </a:r>
            <a:r>
              <a:rPr lang="en-US" altLang="zh-CN" dirty="0"/>
              <a:t>top</a:t>
            </a:r>
            <a:r>
              <a:rPr lang="zh-CN" altLang="en-US" dirty="0"/>
              <a:t> </a:t>
            </a:r>
            <a:r>
              <a:rPr lang="en-US" altLang="zh-CN" dirty="0"/>
              <a:t>of</a:t>
            </a:r>
            <a:r>
              <a:rPr lang="zh-CN" altLang="en-US" dirty="0"/>
              <a:t> </a:t>
            </a:r>
            <a:r>
              <a:rPr lang="en-US" altLang="zh-CN" dirty="0"/>
              <a:t>our</a:t>
            </a:r>
            <a:r>
              <a:rPr lang="zh-CN" altLang="en-US" dirty="0"/>
              <a:t> </a:t>
            </a:r>
            <a:r>
              <a:rPr lang="en-US" altLang="zh-CN" dirty="0"/>
              <a:t>mind</a:t>
            </a:r>
            <a:r>
              <a:rPr lang="zh-CN" altLang="en-US" dirty="0"/>
              <a:t> </a:t>
            </a:r>
            <a:r>
              <a:rPr lang="en-US" altLang="zh-CN" dirty="0"/>
              <a:t>is,</a:t>
            </a:r>
            <a:r>
              <a:rPr lang="zh-CN" altLang="en-US" dirty="0"/>
              <a:t> </a:t>
            </a:r>
            <a:r>
              <a:rPr lang="en-US" altLang="zh-CN" dirty="0"/>
              <a:t>why</a:t>
            </a:r>
            <a:r>
              <a:rPr lang="zh-CN" altLang="en-US" dirty="0"/>
              <a:t> </a:t>
            </a:r>
            <a:r>
              <a:rPr lang="en-US" altLang="zh-CN" dirty="0"/>
              <a:t>does</a:t>
            </a:r>
            <a:r>
              <a:rPr lang="zh-CN" altLang="en-US" dirty="0"/>
              <a:t> </a:t>
            </a:r>
            <a:r>
              <a:rPr lang="en-US" altLang="zh-CN" dirty="0"/>
              <a:t>the</a:t>
            </a:r>
            <a:r>
              <a:rPr lang="zh-CN" altLang="en-US" dirty="0"/>
              <a:t> </a:t>
            </a:r>
            <a:r>
              <a:rPr lang="en-US" altLang="zh-CN" dirty="0"/>
              <a:t>current</a:t>
            </a:r>
            <a:r>
              <a:rPr lang="zh-CN" altLang="en-US" dirty="0"/>
              <a:t> </a:t>
            </a:r>
            <a:r>
              <a:rPr lang="en-US" altLang="zh-CN" dirty="0"/>
              <a:t>PISA</a:t>
            </a:r>
            <a:r>
              <a:rPr lang="zh-CN" altLang="en-US" dirty="0"/>
              <a:t> </a:t>
            </a:r>
            <a:r>
              <a:rPr lang="en-US" altLang="zh-CN" dirty="0"/>
              <a:t>have</a:t>
            </a:r>
            <a:r>
              <a:rPr lang="zh-CN" altLang="en-US" dirty="0"/>
              <a:t> </a:t>
            </a:r>
            <a:r>
              <a:rPr lang="en-US" altLang="zh-CN" dirty="0"/>
              <a:t>no</a:t>
            </a:r>
            <a:r>
              <a:rPr lang="zh-CN" altLang="en-US" dirty="0"/>
              <a:t> </a:t>
            </a:r>
            <a:r>
              <a:rPr lang="en-US" altLang="zh-CN" dirty="0" err="1"/>
              <a:t>fp</a:t>
            </a:r>
            <a:r>
              <a:rPr lang="zh-CN" altLang="en-US" dirty="0"/>
              <a:t> </a:t>
            </a:r>
            <a:r>
              <a:rPr lang="en-US" altLang="zh-CN" dirty="0"/>
              <a:t>support.</a:t>
            </a:r>
          </a:p>
          <a:p>
            <a:r>
              <a:rPr lang="en-US" altLang="zh-CN" dirty="0"/>
              <a:t>Let’s</a:t>
            </a:r>
            <a:r>
              <a:rPr lang="zh-CN" altLang="en-US" dirty="0"/>
              <a:t> </a:t>
            </a:r>
            <a:r>
              <a:rPr lang="en-US" altLang="zh-CN" dirty="0"/>
              <a:t>see</a:t>
            </a:r>
            <a:r>
              <a:rPr lang="zh-CN" altLang="en-US" dirty="0"/>
              <a:t> </a:t>
            </a:r>
            <a:r>
              <a:rPr lang="en-US" altLang="zh-CN" dirty="0"/>
              <a:t>how</a:t>
            </a:r>
            <a:r>
              <a:rPr lang="zh-CN" altLang="en-US" dirty="0"/>
              <a:t> </a:t>
            </a:r>
            <a:r>
              <a:rPr lang="en-US" altLang="zh-CN" dirty="0"/>
              <a:t>those</a:t>
            </a:r>
            <a:r>
              <a:rPr lang="zh-CN" altLang="en-US" dirty="0"/>
              <a:t> </a:t>
            </a:r>
            <a:r>
              <a:rPr lang="en-US" altLang="zh-CN" dirty="0"/>
              <a:t>arithmetic</a:t>
            </a:r>
            <a:r>
              <a:rPr lang="zh-CN" altLang="en-US" dirty="0"/>
              <a:t> </a:t>
            </a:r>
            <a:r>
              <a:rPr lang="en-US" altLang="zh-CN" dirty="0"/>
              <a:t>operations</a:t>
            </a:r>
            <a:r>
              <a:rPr lang="zh-CN" altLang="en-US" dirty="0"/>
              <a:t> </a:t>
            </a:r>
            <a:r>
              <a:rPr lang="en-US" altLang="zh-CN" dirty="0"/>
              <a:t>work</a:t>
            </a:r>
            <a:r>
              <a:rPr lang="zh-CN" altLang="en-US" dirty="0"/>
              <a:t> </a:t>
            </a:r>
            <a:r>
              <a:rPr lang="en-US" altLang="zh-CN" dirty="0"/>
              <a:t>at</a:t>
            </a:r>
            <a:r>
              <a:rPr lang="zh-CN" altLang="en-US" dirty="0"/>
              <a:t> </a:t>
            </a:r>
            <a:r>
              <a:rPr lang="en-US" altLang="zh-CN" dirty="0"/>
              <a:t>the</a:t>
            </a:r>
            <a:r>
              <a:rPr lang="zh-CN" altLang="en-US" dirty="0"/>
              <a:t> </a:t>
            </a:r>
            <a:r>
              <a:rPr lang="en-US" altLang="zh-CN" dirty="0"/>
              <a:t>hardware</a:t>
            </a:r>
            <a:r>
              <a:rPr lang="zh-CN" altLang="en-US" dirty="0"/>
              <a:t> </a:t>
            </a:r>
            <a:r>
              <a:rPr lang="en-US" altLang="zh-CN" dirty="0"/>
              <a:t>level.</a:t>
            </a:r>
          </a:p>
          <a:p>
            <a:endParaRPr lang="en-US" altLang="zh-CN" dirty="0"/>
          </a:p>
          <a:p>
            <a:r>
              <a:rPr lang="en-US" altLang="zh-CN" dirty="0"/>
              <a:t>For</a:t>
            </a:r>
            <a:r>
              <a:rPr lang="zh-CN" altLang="en-US" dirty="0"/>
              <a:t> </a:t>
            </a:r>
            <a:r>
              <a:rPr lang="en-US" altLang="zh-CN" dirty="0"/>
              <a:t>integer</a:t>
            </a:r>
            <a:r>
              <a:rPr lang="zh-CN" altLang="en-US" dirty="0"/>
              <a:t> </a:t>
            </a:r>
            <a:r>
              <a:rPr lang="en-US" altLang="zh-CN" dirty="0"/>
              <a:t>or</a:t>
            </a:r>
            <a:r>
              <a:rPr lang="zh-CN" altLang="en-US" dirty="0"/>
              <a:t> </a:t>
            </a:r>
            <a:r>
              <a:rPr lang="en-US" altLang="zh-CN" dirty="0"/>
              <a:t>say</a:t>
            </a:r>
            <a:r>
              <a:rPr lang="zh-CN" altLang="en-US" dirty="0"/>
              <a:t> </a:t>
            </a:r>
            <a:r>
              <a:rPr lang="en-US" altLang="zh-CN" dirty="0"/>
              <a:t>fixed</a:t>
            </a:r>
            <a:r>
              <a:rPr lang="zh-CN" altLang="en-US" dirty="0"/>
              <a:t> </a:t>
            </a:r>
            <a:r>
              <a:rPr lang="en-US" altLang="zh-CN" dirty="0"/>
              <a:t>point,</a:t>
            </a:r>
            <a:r>
              <a:rPr lang="zh-CN" altLang="en-US" dirty="0"/>
              <a:t> </a:t>
            </a:r>
            <a:r>
              <a:rPr lang="en-US" altLang="zh-CN" dirty="0"/>
              <a:t>it’s</a:t>
            </a:r>
            <a:r>
              <a:rPr lang="zh-CN" altLang="en-US" dirty="0"/>
              <a:t> </a:t>
            </a:r>
            <a:r>
              <a:rPr lang="en-US" altLang="zh-CN" dirty="0"/>
              <a:t>easy</a:t>
            </a:r>
            <a:r>
              <a:rPr lang="zh-CN" altLang="en-US" dirty="0"/>
              <a:t> </a:t>
            </a:r>
            <a:r>
              <a:rPr lang="en-US" altLang="zh-CN" dirty="0"/>
              <a:t>and</a:t>
            </a:r>
            <a:r>
              <a:rPr lang="zh-CN" altLang="en-US" dirty="0"/>
              <a:t> </a:t>
            </a:r>
            <a:r>
              <a:rPr lang="en-US" altLang="zh-CN" dirty="0"/>
              <a:t>simple</a:t>
            </a:r>
            <a:r>
              <a:rPr lang="zh-CN" altLang="en-US" dirty="0"/>
              <a:t> </a:t>
            </a:r>
            <a:r>
              <a:rPr lang="en-US" altLang="zh-CN" dirty="0"/>
              <a:t>–</a:t>
            </a:r>
            <a:r>
              <a:rPr lang="zh-CN" altLang="en-US" dirty="0"/>
              <a:t> </a:t>
            </a:r>
            <a:r>
              <a:rPr lang="en-US" altLang="zh-CN" dirty="0"/>
              <a:t>you</a:t>
            </a:r>
            <a:r>
              <a:rPr lang="zh-CN" altLang="en-US" dirty="0"/>
              <a:t> </a:t>
            </a:r>
            <a:r>
              <a:rPr lang="en-US" altLang="zh-CN" dirty="0"/>
              <a:t>simply</a:t>
            </a:r>
            <a:r>
              <a:rPr lang="zh-CN" altLang="en-US" dirty="0"/>
              <a:t> </a:t>
            </a:r>
            <a:r>
              <a:rPr lang="en-US" altLang="zh-CN" dirty="0"/>
              <a:t>add</a:t>
            </a:r>
            <a:r>
              <a:rPr lang="zh-CN" altLang="en-US" dirty="0"/>
              <a:t> </a:t>
            </a:r>
            <a:r>
              <a:rPr lang="en-US" altLang="zh-CN" dirty="0"/>
              <a:t>or</a:t>
            </a:r>
            <a:r>
              <a:rPr lang="zh-CN" altLang="en-US" dirty="0"/>
              <a:t> </a:t>
            </a:r>
            <a:r>
              <a:rPr lang="en-US" altLang="zh-CN" dirty="0"/>
              <a:t>sub</a:t>
            </a:r>
            <a:r>
              <a:rPr lang="zh-CN" altLang="en-US" dirty="0"/>
              <a:t> </a:t>
            </a:r>
            <a:r>
              <a:rPr lang="en-US" altLang="zh-CN" dirty="0"/>
              <a:t>two</a:t>
            </a:r>
            <a:r>
              <a:rPr lang="zh-CN" altLang="en-US" dirty="0"/>
              <a:t> </a:t>
            </a:r>
            <a:r>
              <a:rPr lang="en-US" altLang="zh-CN" dirty="0"/>
              <a:t>numbers</a:t>
            </a:r>
            <a:r>
              <a:rPr lang="zh-CN" altLang="en-US" dirty="0"/>
              <a:t> </a:t>
            </a:r>
            <a:r>
              <a:rPr lang="en-US" altLang="zh-CN" dirty="0"/>
              <a:t>in</a:t>
            </a:r>
            <a:r>
              <a:rPr lang="zh-CN" altLang="en-US" dirty="0"/>
              <a:t> </a:t>
            </a:r>
            <a:r>
              <a:rPr lang="en-US" altLang="zh-CN" dirty="0"/>
              <a:t>binary</a:t>
            </a:r>
            <a:r>
              <a:rPr lang="zh-CN" altLang="en-US" dirty="0"/>
              <a:t> </a:t>
            </a:r>
            <a:r>
              <a:rPr lang="en-US" altLang="zh-CN" dirty="0"/>
              <a:t>format.</a:t>
            </a:r>
          </a:p>
          <a:p>
            <a:endParaRPr lang="en-US" altLang="zh-CN" dirty="0"/>
          </a:p>
          <a:p>
            <a:r>
              <a:rPr lang="en-US" altLang="zh-CN" dirty="0"/>
              <a:t>Regarding</a:t>
            </a:r>
            <a:r>
              <a:rPr lang="zh-CN" altLang="en-US" dirty="0"/>
              <a:t> </a:t>
            </a:r>
            <a:r>
              <a:rPr lang="en-US" altLang="zh-CN" dirty="0"/>
              <a:t>the</a:t>
            </a:r>
            <a:r>
              <a:rPr lang="zh-CN" altLang="en-US" dirty="0"/>
              <a:t> </a:t>
            </a:r>
            <a:r>
              <a:rPr lang="en-US" altLang="zh-CN" dirty="0"/>
              <a:t>hardware,</a:t>
            </a:r>
            <a:r>
              <a:rPr lang="zh-CN" altLang="en-US" dirty="0"/>
              <a:t> </a:t>
            </a:r>
            <a:r>
              <a:rPr lang="en-US" altLang="zh-CN" dirty="0"/>
              <a:t>both</a:t>
            </a:r>
            <a:r>
              <a:rPr lang="zh-CN" altLang="en-US" dirty="0"/>
              <a:t> </a:t>
            </a:r>
            <a:r>
              <a:rPr lang="en-US" altLang="zh-CN" dirty="0"/>
              <a:t>block</a:t>
            </a:r>
            <a:r>
              <a:rPr lang="zh-CN" altLang="en-US" dirty="0"/>
              <a:t> </a:t>
            </a:r>
            <a:r>
              <a:rPr lang="en-US" altLang="zh-CN" dirty="0"/>
              <a:t>level</a:t>
            </a:r>
            <a:r>
              <a:rPr lang="zh-CN" altLang="en-US" dirty="0"/>
              <a:t> </a:t>
            </a:r>
            <a:endParaRPr lang="en-US" altLang="zh-CN" dirty="0"/>
          </a:p>
          <a:p>
            <a:endParaRPr lang="en-US" altLang="zh-CN" dirty="0"/>
          </a:p>
          <a:p>
            <a:r>
              <a:rPr lang="en-US" altLang="zh-CN" dirty="0"/>
              <a:t>And</a:t>
            </a:r>
            <a:r>
              <a:rPr lang="zh-CN" altLang="en-US" dirty="0"/>
              <a:t> </a:t>
            </a:r>
            <a:r>
              <a:rPr lang="en-US" altLang="zh-CN" dirty="0"/>
              <a:t>logic-gate</a:t>
            </a:r>
            <a:r>
              <a:rPr lang="zh-CN" altLang="en-US" dirty="0"/>
              <a:t> </a:t>
            </a:r>
            <a:r>
              <a:rPr lang="en-US" altLang="zh-CN" dirty="0"/>
              <a:t>level</a:t>
            </a:r>
            <a:r>
              <a:rPr lang="zh-CN" altLang="en-US" dirty="0"/>
              <a:t> </a:t>
            </a:r>
            <a:r>
              <a:rPr lang="en-US" altLang="zh-CN" dirty="0"/>
              <a:t>are</a:t>
            </a:r>
            <a:r>
              <a:rPr lang="zh-CN" altLang="en-US" dirty="0"/>
              <a:t> </a:t>
            </a:r>
            <a:r>
              <a:rPr lang="en-US" altLang="zh-CN" dirty="0"/>
              <a:t>straightforward –</a:t>
            </a:r>
            <a:r>
              <a:rPr lang="zh-CN" altLang="en-US" dirty="0"/>
              <a:t> </a:t>
            </a:r>
            <a:r>
              <a:rPr lang="en-US" altLang="zh-CN" dirty="0"/>
              <a:t>only</a:t>
            </a:r>
            <a:r>
              <a:rPr lang="zh-CN" altLang="en-US" dirty="0"/>
              <a:t> </a:t>
            </a:r>
            <a:r>
              <a:rPr lang="en-US" altLang="zh-CN" dirty="0"/>
              <a:t>a</a:t>
            </a:r>
            <a:r>
              <a:rPr lang="zh-CN" altLang="en-US" dirty="0"/>
              <a:t> </a:t>
            </a:r>
            <a:r>
              <a:rPr lang="en-US" altLang="zh-CN" dirty="0"/>
              <a:t>few</a:t>
            </a:r>
            <a:r>
              <a:rPr lang="zh-CN" altLang="en-US" dirty="0"/>
              <a:t> </a:t>
            </a:r>
            <a:r>
              <a:rPr lang="en-US" altLang="zh-CN" dirty="0"/>
              <a:t>full</a:t>
            </a:r>
            <a:r>
              <a:rPr lang="zh-CN" altLang="en-US" dirty="0"/>
              <a:t> </a:t>
            </a:r>
            <a:r>
              <a:rPr lang="en-US" altLang="zh-CN" dirty="0"/>
              <a:t>adders</a:t>
            </a:r>
            <a:r>
              <a:rPr lang="zh-CN" altLang="en-US" dirty="0"/>
              <a:t> </a:t>
            </a:r>
            <a:r>
              <a:rPr lang="en-US" altLang="zh-CN" dirty="0"/>
              <a:t>connected</a:t>
            </a:r>
            <a:r>
              <a:rPr lang="zh-CN" altLang="en-US" dirty="0"/>
              <a:t> </a:t>
            </a:r>
            <a:r>
              <a:rPr lang="en-US" altLang="zh-CN" dirty="0"/>
              <a:t>back-to-back,</a:t>
            </a:r>
          </a:p>
          <a:p>
            <a:endParaRPr lang="en-US" altLang="zh-CN" dirty="0"/>
          </a:p>
        </p:txBody>
      </p:sp>
      <p:sp>
        <p:nvSpPr>
          <p:cNvPr id="4" name="Slide Number Placeholder 3"/>
          <p:cNvSpPr>
            <a:spLocks noGrp="1"/>
          </p:cNvSpPr>
          <p:nvPr>
            <p:ph type="sldNum" sz="quarter" idx="5"/>
          </p:nvPr>
        </p:nvSpPr>
        <p:spPr/>
        <p:txBody>
          <a:bodyPr/>
          <a:lstStyle/>
          <a:p>
            <a:fld id="{E6B45AA1-006A-4177-9FFD-471A1BDE287C}" type="slidenum">
              <a:rPr lang="en-US" smtClean="0"/>
              <a:t>5</a:t>
            </a:fld>
            <a:endParaRPr lang="en-US"/>
          </a:p>
        </p:txBody>
      </p:sp>
    </p:spTree>
    <p:extLst>
      <p:ext uri="{BB962C8B-B14F-4D97-AF65-F5344CB8AC3E}">
        <p14:creationId xmlns:p14="http://schemas.microsoft.com/office/powerpoint/2010/main" val="145649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a:t>
            </a:r>
            <a:r>
              <a:rPr lang="zh-CN" altLang="en-US" dirty="0"/>
              <a:t> </a:t>
            </a:r>
            <a:r>
              <a:rPr lang="en-US" altLang="zh-CN" dirty="0"/>
              <a:t>how</a:t>
            </a:r>
            <a:r>
              <a:rPr lang="zh-CN" altLang="en-US" dirty="0"/>
              <a:t> </a:t>
            </a:r>
            <a:r>
              <a:rPr lang="en-US" altLang="zh-CN" dirty="0"/>
              <a:t>about</a:t>
            </a:r>
            <a:r>
              <a:rPr lang="zh-CN" altLang="en-US" dirty="0"/>
              <a:t> </a:t>
            </a:r>
            <a:r>
              <a:rPr lang="en-US" altLang="zh-CN" dirty="0"/>
              <a:t>floating</a:t>
            </a:r>
            <a:r>
              <a:rPr lang="zh-CN" altLang="en-US" dirty="0"/>
              <a:t> </a:t>
            </a:r>
            <a:r>
              <a:rPr lang="en-US" altLang="zh-CN" dirty="0"/>
              <a:t>point?</a:t>
            </a:r>
          </a:p>
          <a:p>
            <a:endParaRPr lang="en-US" altLang="zh-CN" dirty="0"/>
          </a:p>
          <a:p>
            <a:r>
              <a:rPr lang="en-US" altLang="zh-CN" dirty="0"/>
              <a:t>Typically,</a:t>
            </a:r>
            <a:r>
              <a:rPr lang="zh-CN" altLang="en-US" dirty="0"/>
              <a:t> </a:t>
            </a:r>
            <a:r>
              <a:rPr lang="en-US" altLang="zh-CN" dirty="0"/>
              <a:t>a</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number</a:t>
            </a:r>
            <a:r>
              <a:rPr lang="zh-CN" altLang="en-US" dirty="0"/>
              <a:t> </a:t>
            </a:r>
            <a:r>
              <a:rPr lang="en-US" altLang="zh-CN" dirty="0"/>
              <a:t>consists</a:t>
            </a:r>
            <a:r>
              <a:rPr lang="zh-CN" altLang="en-US" dirty="0"/>
              <a:t> </a:t>
            </a:r>
            <a:r>
              <a:rPr lang="en-US" altLang="zh-CN" dirty="0"/>
              <a:t>of</a:t>
            </a:r>
            <a:r>
              <a:rPr lang="zh-CN" altLang="en-US" dirty="0"/>
              <a:t> </a:t>
            </a:r>
            <a:r>
              <a:rPr lang="en-US" altLang="zh-CN" dirty="0"/>
              <a:t>3</a:t>
            </a:r>
            <a:r>
              <a:rPr lang="zh-CN" altLang="en-US" dirty="0"/>
              <a:t> </a:t>
            </a:r>
            <a:r>
              <a:rPr lang="en-US" altLang="zh-CN" dirty="0"/>
              <a:t>parts.</a:t>
            </a:r>
            <a:r>
              <a:rPr lang="zh-CN" altLang="en-US" dirty="0"/>
              <a:t> </a:t>
            </a:r>
            <a:r>
              <a:rPr lang="en-US" altLang="zh-CN" dirty="0"/>
              <a:t>Taking</a:t>
            </a:r>
            <a:r>
              <a:rPr lang="zh-CN" altLang="en-US" dirty="0"/>
              <a:t> </a:t>
            </a:r>
            <a:r>
              <a:rPr lang="en-US" altLang="zh-CN" dirty="0"/>
              <a:t>a</a:t>
            </a:r>
            <a:r>
              <a:rPr lang="zh-CN" altLang="en-US" dirty="0"/>
              <a:t> </a:t>
            </a:r>
            <a:r>
              <a:rPr lang="en-US" altLang="zh-CN" dirty="0"/>
              <a:t>16-bit</a:t>
            </a:r>
            <a:r>
              <a:rPr lang="zh-CN" altLang="en-US" dirty="0"/>
              <a:t> </a:t>
            </a:r>
            <a:r>
              <a:rPr lang="en-US" altLang="zh-CN" dirty="0"/>
              <a:t>half-precision</a:t>
            </a:r>
            <a:r>
              <a:rPr lang="zh-CN" altLang="en-US" dirty="0"/>
              <a:t> </a:t>
            </a:r>
            <a:r>
              <a:rPr lang="en-US" altLang="zh-CN" dirty="0" err="1"/>
              <a:t>fp</a:t>
            </a:r>
            <a:r>
              <a:rPr lang="zh-CN" altLang="en-US" dirty="0"/>
              <a:t> </a:t>
            </a:r>
            <a:r>
              <a:rPr lang="en-US" altLang="zh-CN" dirty="0"/>
              <a:t>number</a:t>
            </a:r>
            <a:r>
              <a:rPr lang="zh-CN" altLang="en-US" dirty="0"/>
              <a:t> </a:t>
            </a:r>
            <a:r>
              <a:rPr lang="en-US" altLang="zh-CN" dirty="0"/>
              <a:t>as</a:t>
            </a:r>
            <a:r>
              <a:rPr lang="zh-CN" altLang="en-US" dirty="0"/>
              <a:t> </a:t>
            </a:r>
            <a:r>
              <a:rPr lang="en-US" altLang="zh-CN" dirty="0"/>
              <a:t>an</a:t>
            </a:r>
            <a:r>
              <a:rPr lang="zh-CN" altLang="en-US" dirty="0"/>
              <a:t> </a:t>
            </a:r>
            <a:r>
              <a:rPr lang="en-US" altLang="zh-CN" dirty="0"/>
              <a:t>example,</a:t>
            </a:r>
            <a:r>
              <a:rPr lang="zh-CN" altLang="en-US" dirty="0"/>
              <a:t> </a:t>
            </a:r>
            <a:endParaRPr lang="en-US" altLang="zh-CN" dirty="0"/>
          </a:p>
          <a:p>
            <a:endParaRPr lang="en-US" altLang="zh-CN" dirty="0"/>
          </a:p>
          <a:p>
            <a:r>
              <a:rPr lang="en-US" altLang="zh-CN" dirty="0"/>
              <a:t>We</a:t>
            </a:r>
            <a:r>
              <a:rPr lang="zh-CN" altLang="en-US" dirty="0"/>
              <a:t> </a:t>
            </a:r>
            <a:r>
              <a:rPr lang="en-US" altLang="zh-CN" dirty="0"/>
              <a:t>have</a:t>
            </a:r>
            <a:r>
              <a:rPr lang="zh-CN" altLang="en-US" dirty="0"/>
              <a:t> </a:t>
            </a:r>
            <a:r>
              <a:rPr lang="en-US" altLang="zh-CN" dirty="0"/>
              <a:t>1-bit</a:t>
            </a:r>
            <a:r>
              <a:rPr lang="zh-CN" altLang="en-US" dirty="0"/>
              <a:t> </a:t>
            </a:r>
            <a:r>
              <a:rPr lang="en-US" altLang="zh-CN" dirty="0"/>
              <a:t>sign,</a:t>
            </a:r>
            <a:r>
              <a:rPr lang="zh-CN" altLang="en-US" dirty="0"/>
              <a:t> </a:t>
            </a:r>
            <a:endParaRPr lang="en-US" altLang="zh-CN" dirty="0"/>
          </a:p>
          <a:p>
            <a:endParaRPr lang="en-US" altLang="zh-CN" dirty="0"/>
          </a:p>
          <a:p>
            <a:r>
              <a:rPr lang="en-US" altLang="zh-CN" dirty="0"/>
              <a:t>Biased</a:t>
            </a:r>
            <a:r>
              <a:rPr lang="zh-CN" altLang="en-US" dirty="0"/>
              <a:t> </a:t>
            </a:r>
            <a:r>
              <a:rPr lang="en-US" altLang="zh-CN" dirty="0"/>
              <a:t>exponent,</a:t>
            </a:r>
            <a:r>
              <a:rPr lang="zh-CN" altLang="en-US" dirty="0"/>
              <a:t> </a:t>
            </a:r>
            <a:r>
              <a:rPr lang="en-US" altLang="zh-CN" dirty="0"/>
              <a:t>which</a:t>
            </a:r>
            <a:r>
              <a:rPr lang="zh-CN" altLang="en-US" dirty="0"/>
              <a:t> </a:t>
            </a:r>
            <a:r>
              <a:rPr lang="en-US" altLang="zh-CN" dirty="0"/>
              <a:t>is</a:t>
            </a:r>
            <a:r>
              <a:rPr lang="zh-CN" altLang="en-US" dirty="0"/>
              <a:t> </a:t>
            </a:r>
            <a:r>
              <a:rPr lang="en-US" altLang="zh-CN" dirty="0"/>
              <a:t>5</a:t>
            </a:r>
            <a:r>
              <a:rPr lang="zh-CN" altLang="en-US" dirty="0"/>
              <a:t> </a:t>
            </a:r>
            <a:r>
              <a:rPr lang="en-US" altLang="zh-CN" dirty="0"/>
              <a:t>bits</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p>
          <a:p>
            <a:endParaRPr lang="en-US" altLang="zh-CN" dirty="0"/>
          </a:p>
          <a:p>
            <a:r>
              <a:rPr lang="en-US" altLang="zh-CN" dirty="0"/>
              <a:t>And</a:t>
            </a:r>
            <a:r>
              <a:rPr lang="zh-CN" altLang="en-US" dirty="0"/>
              <a:t> </a:t>
            </a:r>
            <a:r>
              <a:rPr lang="en-US" altLang="zh-CN" dirty="0"/>
              <a:t>mantissa</a:t>
            </a:r>
            <a:r>
              <a:rPr lang="zh-CN" altLang="en-US" dirty="0"/>
              <a:t> </a:t>
            </a:r>
            <a:r>
              <a:rPr lang="en-US" altLang="zh-CN" dirty="0"/>
              <a:t>or</a:t>
            </a:r>
            <a:r>
              <a:rPr lang="zh-CN" altLang="en-US" dirty="0"/>
              <a:t> </a:t>
            </a:r>
            <a:r>
              <a:rPr lang="en-US" altLang="zh-CN" dirty="0"/>
              <a:t>say</a:t>
            </a:r>
            <a:r>
              <a:rPr lang="zh-CN" altLang="en-US" dirty="0"/>
              <a:t> </a:t>
            </a:r>
            <a:r>
              <a:rPr lang="en-US" altLang="zh-CN" dirty="0"/>
              <a:t>significand,</a:t>
            </a:r>
            <a:r>
              <a:rPr lang="zh-CN" altLang="en-US" dirty="0"/>
              <a:t> </a:t>
            </a:r>
            <a:r>
              <a:rPr lang="en-US" altLang="zh-CN" dirty="0"/>
              <a:t>which</a:t>
            </a:r>
            <a:r>
              <a:rPr lang="zh-CN" altLang="en-US" dirty="0"/>
              <a:t> </a:t>
            </a:r>
            <a:r>
              <a:rPr lang="en-US" altLang="zh-CN" dirty="0"/>
              <a:t>is</a:t>
            </a:r>
            <a:r>
              <a:rPr lang="zh-CN" altLang="en-US" dirty="0"/>
              <a:t> </a:t>
            </a:r>
            <a:r>
              <a:rPr lang="en-US" altLang="zh-CN" dirty="0"/>
              <a:t>10</a:t>
            </a:r>
            <a:r>
              <a:rPr lang="zh-CN" altLang="en-US" dirty="0"/>
              <a:t> </a:t>
            </a:r>
            <a:r>
              <a:rPr lang="en-US" altLang="zh-CN" dirty="0"/>
              <a:t>bits</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p>
          <a:p>
            <a:endParaRPr lang="en-US" altLang="zh-CN" dirty="0"/>
          </a:p>
          <a:p>
            <a:r>
              <a:rPr lang="en-US" altLang="zh-CN" dirty="0"/>
              <a:t>For</a:t>
            </a:r>
            <a:r>
              <a:rPr lang="zh-CN" altLang="en-US" dirty="0"/>
              <a:t> </a:t>
            </a:r>
            <a:r>
              <a:rPr lang="en-US" altLang="zh-CN" dirty="0"/>
              <a:t>the</a:t>
            </a:r>
            <a:r>
              <a:rPr lang="zh-CN" altLang="en-US" dirty="0"/>
              <a:t> </a:t>
            </a:r>
            <a:r>
              <a:rPr lang="en-US" altLang="zh-CN" dirty="0"/>
              <a:t>sign</a:t>
            </a:r>
            <a:r>
              <a:rPr lang="zh-CN" altLang="en-US" dirty="0"/>
              <a:t> </a:t>
            </a:r>
            <a:r>
              <a:rPr lang="en-US" altLang="zh-CN" dirty="0"/>
              <a:t>bit,</a:t>
            </a:r>
            <a:r>
              <a:rPr lang="zh-CN" altLang="en-US" dirty="0"/>
              <a:t> </a:t>
            </a:r>
            <a:r>
              <a:rPr lang="en-US" altLang="zh-CN" dirty="0"/>
              <a:t>0</a:t>
            </a:r>
            <a:r>
              <a:rPr lang="zh-CN" altLang="en-US" dirty="0"/>
              <a:t> </a:t>
            </a:r>
            <a:r>
              <a:rPr lang="en-US" altLang="zh-CN" dirty="0"/>
              <a:t>indicates</a:t>
            </a:r>
            <a:r>
              <a:rPr lang="zh-CN" altLang="en-US" dirty="0"/>
              <a:t> </a:t>
            </a:r>
            <a:r>
              <a:rPr lang="en-US" altLang="zh-CN" dirty="0"/>
              <a:t>it’s</a:t>
            </a:r>
            <a:r>
              <a:rPr lang="zh-CN" altLang="en-US" dirty="0"/>
              <a:t> </a:t>
            </a:r>
            <a:r>
              <a:rPr lang="en-US" altLang="zh-CN" dirty="0"/>
              <a:t>a</a:t>
            </a:r>
            <a:r>
              <a:rPr lang="zh-CN" altLang="en-US" dirty="0"/>
              <a:t> </a:t>
            </a:r>
            <a:r>
              <a:rPr lang="en-US" altLang="zh-CN" dirty="0"/>
              <a:t>positive</a:t>
            </a:r>
            <a:r>
              <a:rPr lang="zh-CN" altLang="en-US" dirty="0"/>
              <a:t> </a:t>
            </a:r>
            <a:r>
              <a:rPr lang="en-US" altLang="zh-CN" dirty="0"/>
              <a:t>number</a:t>
            </a:r>
          </a:p>
          <a:p>
            <a:endParaRPr lang="en-US" altLang="zh-CN" dirty="0"/>
          </a:p>
          <a:p>
            <a:r>
              <a:rPr lang="en-US" altLang="zh-CN" dirty="0"/>
              <a:t>For</a:t>
            </a:r>
            <a:r>
              <a:rPr lang="zh-CN" altLang="en-US" dirty="0"/>
              <a:t> </a:t>
            </a:r>
            <a:r>
              <a:rPr lang="en-US" altLang="zh-CN" dirty="0"/>
              <a:t>the</a:t>
            </a:r>
            <a:r>
              <a:rPr lang="zh-CN" altLang="en-US" dirty="0"/>
              <a:t> </a:t>
            </a:r>
            <a:r>
              <a:rPr lang="en-US" altLang="zh-CN" dirty="0"/>
              <a:t>exponent,</a:t>
            </a:r>
            <a:r>
              <a:rPr lang="zh-CN" altLang="en-US" dirty="0"/>
              <a:t> </a:t>
            </a:r>
            <a:r>
              <a:rPr lang="en-US" altLang="zh-CN" dirty="0"/>
              <a:t>the</a:t>
            </a:r>
            <a:r>
              <a:rPr lang="zh-CN" altLang="en-US" dirty="0"/>
              <a:t> </a:t>
            </a:r>
            <a:r>
              <a:rPr lang="en-US" altLang="zh-CN" dirty="0"/>
              <a:t>value</a:t>
            </a:r>
            <a:r>
              <a:rPr lang="zh-CN" altLang="en-US" dirty="0"/>
              <a:t> </a:t>
            </a:r>
            <a:r>
              <a:rPr lang="en-US" altLang="zh-CN" dirty="0"/>
              <a:t>represented</a:t>
            </a:r>
            <a:r>
              <a:rPr lang="zh-CN" altLang="en-US" dirty="0"/>
              <a:t> </a:t>
            </a:r>
            <a:r>
              <a:rPr lang="en-US" altLang="zh-CN" dirty="0"/>
              <a:t>in</a:t>
            </a:r>
            <a:r>
              <a:rPr lang="zh-CN" altLang="en-US" dirty="0"/>
              <a:t> </a:t>
            </a:r>
            <a:r>
              <a:rPr lang="en-US" altLang="zh-CN" dirty="0"/>
              <a:t>binary</a:t>
            </a:r>
            <a:r>
              <a:rPr lang="zh-CN" altLang="en-US" dirty="0"/>
              <a:t> </a:t>
            </a:r>
            <a:r>
              <a:rPr lang="en-US" altLang="zh-CN" dirty="0"/>
              <a:t>is</a:t>
            </a:r>
            <a:r>
              <a:rPr lang="zh-CN" altLang="en-US" dirty="0"/>
              <a:t> </a:t>
            </a:r>
            <a:r>
              <a:rPr lang="en-US" altLang="zh-CN" dirty="0"/>
              <a:t>17,</a:t>
            </a:r>
            <a:r>
              <a:rPr lang="zh-CN" altLang="en-US" dirty="0"/>
              <a:t> </a:t>
            </a:r>
            <a:endParaRPr lang="en-US" altLang="zh-CN" dirty="0"/>
          </a:p>
          <a:p>
            <a:endParaRPr lang="en-US" altLang="zh-CN" dirty="0"/>
          </a:p>
          <a:p>
            <a:r>
              <a:rPr lang="en-US" altLang="zh-CN" dirty="0"/>
              <a:t>and</a:t>
            </a:r>
            <a:r>
              <a:rPr lang="zh-CN" altLang="en-US" dirty="0"/>
              <a:t> </a:t>
            </a:r>
            <a:r>
              <a:rPr lang="en-US" altLang="zh-CN" dirty="0"/>
              <a:t>considering</a:t>
            </a:r>
            <a:r>
              <a:rPr lang="zh-CN" altLang="en-US" dirty="0"/>
              <a:t> </a:t>
            </a:r>
            <a:r>
              <a:rPr lang="en-US" altLang="zh-CN" dirty="0"/>
              <a:t>the</a:t>
            </a:r>
            <a:r>
              <a:rPr lang="zh-CN" altLang="en-US" dirty="0"/>
              <a:t> </a:t>
            </a:r>
            <a:r>
              <a:rPr lang="en-US" altLang="zh-CN" dirty="0"/>
              <a:t>bias,</a:t>
            </a:r>
            <a:r>
              <a:rPr lang="zh-CN" altLang="en-US" dirty="0"/>
              <a:t> </a:t>
            </a:r>
            <a:endParaRPr lang="en-US" altLang="zh-CN" dirty="0"/>
          </a:p>
          <a:p>
            <a:endParaRPr lang="en-US" altLang="zh-CN" dirty="0"/>
          </a:p>
          <a:p>
            <a:r>
              <a:rPr lang="en-US" altLang="zh-CN" dirty="0"/>
              <a:t>the</a:t>
            </a:r>
            <a:r>
              <a:rPr lang="zh-CN" altLang="en-US" dirty="0"/>
              <a:t> </a:t>
            </a:r>
            <a:r>
              <a:rPr lang="en-US" altLang="zh-CN" dirty="0"/>
              <a:t>actual</a:t>
            </a:r>
            <a:r>
              <a:rPr lang="zh-CN" altLang="en-US" dirty="0"/>
              <a:t> </a:t>
            </a:r>
            <a:r>
              <a:rPr lang="en-US" altLang="zh-CN" dirty="0"/>
              <a:t>exponent</a:t>
            </a:r>
            <a:r>
              <a:rPr lang="zh-CN" altLang="en-US" dirty="0"/>
              <a:t> </a:t>
            </a:r>
            <a:r>
              <a:rPr lang="en-US" altLang="zh-CN" dirty="0"/>
              <a:t>value</a:t>
            </a:r>
            <a:r>
              <a:rPr lang="zh-CN" altLang="en-US" dirty="0"/>
              <a:t> </a:t>
            </a:r>
            <a:r>
              <a:rPr lang="en-US" altLang="zh-CN" dirty="0"/>
              <a:t>is</a:t>
            </a:r>
            <a:r>
              <a:rPr lang="zh-CN" altLang="en-US" dirty="0"/>
              <a:t> </a:t>
            </a:r>
            <a:r>
              <a:rPr lang="en-US" altLang="zh-CN" dirty="0"/>
              <a:t>2.</a:t>
            </a:r>
          </a:p>
          <a:p>
            <a:endParaRPr lang="en-US" altLang="zh-CN" dirty="0"/>
          </a:p>
          <a:p>
            <a:r>
              <a:rPr lang="en-US" altLang="zh-CN" dirty="0"/>
              <a:t>For</a:t>
            </a:r>
            <a:r>
              <a:rPr lang="zh-CN" altLang="en-US" dirty="0"/>
              <a:t> </a:t>
            </a:r>
            <a:r>
              <a:rPr lang="en-US" altLang="zh-CN" dirty="0"/>
              <a:t>the</a:t>
            </a:r>
            <a:r>
              <a:rPr lang="zh-CN" altLang="en-US" dirty="0"/>
              <a:t> </a:t>
            </a:r>
            <a:r>
              <a:rPr lang="en-US" altLang="zh-CN" dirty="0"/>
              <a:t>mantissa,</a:t>
            </a:r>
            <a:r>
              <a:rPr lang="zh-CN" altLang="en-US" dirty="0"/>
              <a:t> </a:t>
            </a:r>
            <a:r>
              <a:rPr lang="en-US" altLang="zh-CN" dirty="0"/>
              <a:t>it</a:t>
            </a:r>
            <a:r>
              <a:rPr lang="zh-CN" altLang="en-US" dirty="0"/>
              <a:t> </a:t>
            </a:r>
            <a:r>
              <a:rPr lang="en-US" altLang="zh-CN" dirty="0"/>
              <a:t>always</a:t>
            </a:r>
            <a:r>
              <a:rPr lang="zh-CN" altLang="en-US" dirty="0"/>
              <a:t> </a:t>
            </a:r>
            <a:r>
              <a:rPr lang="en-US" altLang="zh-CN" dirty="0"/>
              <a:t>represents</a:t>
            </a:r>
            <a:r>
              <a:rPr lang="zh-CN" altLang="en-US" dirty="0"/>
              <a:t> </a:t>
            </a:r>
            <a:r>
              <a:rPr lang="en-US" altLang="zh-CN" dirty="0"/>
              <a:t>a</a:t>
            </a:r>
            <a:r>
              <a:rPr lang="zh-CN" altLang="en-US" dirty="0"/>
              <a:t> </a:t>
            </a:r>
            <a:r>
              <a:rPr lang="en-US" altLang="zh-CN" dirty="0"/>
              <a:t>value</a:t>
            </a:r>
            <a:r>
              <a:rPr lang="zh-CN" altLang="en-US" dirty="0"/>
              <a:t> </a:t>
            </a:r>
            <a:r>
              <a:rPr lang="en-US" altLang="zh-CN" dirty="0"/>
              <a:t>in</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[0,</a:t>
            </a:r>
            <a:r>
              <a:rPr lang="zh-CN" altLang="en-US" dirty="0"/>
              <a:t> </a:t>
            </a:r>
            <a:r>
              <a:rPr lang="en-US" altLang="zh-CN" dirty="0"/>
              <a:t>1],</a:t>
            </a:r>
            <a:r>
              <a:rPr lang="zh-CN" altLang="en-US" dirty="0"/>
              <a:t> </a:t>
            </a:r>
            <a:r>
              <a:rPr lang="en-US" altLang="zh-CN" dirty="0"/>
              <a:t>so</a:t>
            </a:r>
            <a:r>
              <a:rPr lang="zh-CN" altLang="en-US" dirty="0"/>
              <a:t> </a:t>
            </a:r>
            <a:r>
              <a:rPr lang="en-US" altLang="zh-CN" dirty="0"/>
              <a:t>here</a:t>
            </a:r>
            <a:r>
              <a:rPr lang="zh-CN" altLang="en-US" dirty="0"/>
              <a:t> </a:t>
            </a:r>
            <a:r>
              <a:rPr lang="en-US" altLang="zh-CN" dirty="0"/>
              <a:t>we</a:t>
            </a:r>
            <a:r>
              <a:rPr lang="zh-CN" altLang="en-US" dirty="0"/>
              <a:t> </a:t>
            </a:r>
            <a:r>
              <a:rPr lang="en-US" altLang="zh-CN" dirty="0"/>
              <a:t>have</a:t>
            </a:r>
            <a:r>
              <a:rPr lang="zh-CN" altLang="en-US" dirty="0"/>
              <a:t> </a:t>
            </a:r>
            <a:r>
              <a:rPr lang="en-US" altLang="zh-CN" dirty="0"/>
              <a:t>0.875.</a:t>
            </a:r>
          </a:p>
          <a:p>
            <a:endParaRPr lang="en-US" altLang="zh-CN" dirty="0"/>
          </a:p>
          <a:p>
            <a:r>
              <a:rPr lang="en-US" altLang="zh-CN" dirty="0"/>
              <a:t>Finally,</a:t>
            </a:r>
            <a:r>
              <a:rPr lang="zh-CN" altLang="en-US" dirty="0"/>
              <a:t> </a:t>
            </a:r>
            <a:r>
              <a:rPr lang="en-US" altLang="zh-CN" dirty="0"/>
              <a:t>all</a:t>
            </a:r>
            <a:r>
              <a:rPr lang="zh-CN" altLang="en-US" dirty="0"/>
              <a:t> </a:t>
            </a:r>
            <a:r>
              <a:rPr lang="en-US" altLang="zh-CN" dirty="0"/>
              <a:t>these</a:t>
            </a:r>
            <a:r>
              <a:rPr lang="zh-CN" altLang="en-US" dirty="0"/>
              <a:t> </a:t>
            </a:r>
            <a:r>
              <a:rPr lang="en-US" altLang="zh-CN" dirty="0"/>
              <a:t>values</a:t>
            </a:r>
            <a:r>
              <a:rPr lang="zh-CN" altLang="en-US" dirty="0"/>
              <a:t> </a:t>
            </a:r>
            <a:r>
              <a:rPr lang="en-US" altLang="zh-CN" dirty="0"/>
              <a:t>can</a:t>
            </a:r>
            <a:r>
              <a:rPr lang="zh-CN" altLang="en-US" dirty="0"/>
              <a:t> </a:t>
            </a:r>
            <a:r>
              <a:rPr lang="en-US" altLang="zh-CN" dirty="0"/>
              <a:t>be</a:t>
            </a:r>
            <a:r>
              <a:rPr lang="zh-CN" altLang="en-US" dirty="0"/>
              <a:t> </a:t>
            </a:r>
            <a:r>
              <a:rPr lang="en-US" altLang="zh-CN" dirty="0"/>
              <a:t>assembled</a:t>
            </a:r>
            <a:r>
              <a:rPr lang="zh-CN" altLang="en-US" dirty="0"/>
              <a:t> </a:t>
            </a:r>
            <a:r>
              <a:rPr lang="en-US" altLang="zh-CN" dirty="0"/>
              <a:t>by</a:t>
            </a:r>
            <a:r>
              <a:rPr lang="zh-CN" altLang="en-US" dirty="0"/>
              <a:t> </a:t>
            </a:r>
            <a:r>
              <a:rPr lang="en-US" altLang="zh-CN" dirty="0"/>
              <a:t>the</a:t>
            </a:r>
            <a:r>
              <a:rPr lang="zh-CN" altLang="en-US" dirty="0"/>
              <a:t> </a:t>
            </a:r>
            <a:r>
              <a:rPr lang="en-US" altLang="zh-CN" dirty="0"/>
              <a:t>formula,</a:t>
            </a:r>
            <a:r>
              <a:rPr lang="zh-CN" altLang="en-US" dirty="0"/>
              <a:t> </a:t>
            </a:r>
            <a:endParaRPr lang="en-US" altLang="zh-CN" dirty="0"/>
          </a:p>
          <a:p>
            <a:endParaRPr lang="en-US" altLang="zh-CN" dirty="0"/>
          </a:p>
          <a:p>
            <a:r>
              <a:rPr lang="en-US" altLang="zh-CN" dirty="0"/>
              <a:t>to</a:t>
            </a:r>
            <a:r>
              <a:rPr lang="zh-CN" altLang="en-US" dirty="0"/>
              <a:t> </a:t>
            </a:r>
            <a:r>
              <a:rPr lang="en-US" altLang="zh-CN" dirty="0"/>
              <a:t>represent</a:t>
            </a:r>
            <a:r>
              <a:rPr lang="zh-CN" altLang="en-US" dirty="0"/>
              <a:t> </a:t>
            </a:r>
            <a:r>
              <a:rPr lang="en-US" altLang="zh-CN" dirty="0"/>
              <a:t>the</a:t>
            </a:r>
            <a:r>
              <a:rPr lang="zh-CN" altLang="en-US" dirty="0"/>
              <a:t> </a:t>
            </a:r>
            <a:r>
              <a:rPr lang="en-US" altLang="zh-CN" dirty="0" err="1"/>
              <a:t>fp</a:t>
            </a:r>
            <a:r>
              <a:rPr lang="zh-CN" altLang="en-US" dirty="0"/>
              <a:t> </a:t>
            </a:r>
            <a:r>
              <a:rPr lang="en-US" altLang="zh-CN" dirty="0"/>
              <a:t>value.</a:t>
            </a:r>
            <a:r>
              <a:rPr lang="zh-CN" altLang="en-US" dirty="0"/>
              <a:t> </a:t>
            </a:r>
            <a:endParaRPr lang="en-US" altLang="zh-CN" dirty="0"/>
          </a:p>
          <a:p>
            <a:endParaRPr lang="en-US" altLang="zh-CN" dirty="0"/>
          </a:p>
          <a:p>
            <a:r>
              <a:rPr lang="en-US" altLang="zh-CN" dirty="0"/>
              <a:t>Note</a:t>
            </a:r>
            <a:r>
              <a:rPr lang="zh-CN" altLang="en-US" dirty="0"/>
              <a:t> </a:t>
            </a:r>
            <a:r>
              <a:rPr lang="en-US" altLang="zh-CN" dirty="0"/>
              <a:t>that,</a:t>
            </a:r>
            <a:r>
              <a:rPr lang="zh-CN" altLang="en-US" dirty="0"/>
              <a:t> </a:t>
            </a:r>
            <a:r>
              <a:rPr lang="en-US" altLang="zh-CN" dirty="0"/>
              <a:t>since</a:t>
            </a:r>
            <a:r>
              <a:rPr lang="zh-CN" altLang="en-US" dirty="0"/>
              <a:t> </a:t>
            </a:r>
            <a:r>
              <a:rPr lang="en-US" altLang="zh-CN" dirty="0"/>
              <a:t>the</a:t>
            </a:r>
            <a:r>
              <a:rPr lang="zh-CN" altLang="en-US" dirty="0"/>
              <a:t> </a:t>
            </a:r>
            <a:r>
              <a:rPr lang="en-US" altLang="zh-CN" dirty="0"/>
              <a:t>mantissa</a:t>
            </a:r>
            <a:r>
              <a:rPr lang="zh-CN" altLang="en-US" dirty="0"/>
              <a:t> </a:t>
            </a:r>
            <a:r>
              <a:rPr lang="en-US" altLang="zh-CN" dirty="0"/>
              <a:t>is</a:t>
            </a:r>
            <a:r>
              <a:rPr lang="zh-CN" altLang="en-US" dirty="0"/>
              <a:t> </a:t>
            </a:r>
            <a:r>
              <a:rPr lang="en-US" altLang="zh-CN" dirty="0"/>
              <a:t>always</a:t>
            </a:r>
            <a:r>
              <a:rPr lang="zh-CN" altLang="en-US" dirty="0"/>
              <a:t> </a:t>
            </a:r>
            <a:r>
              <a:rPr lang="en-US" altLang="zh-CN" dirty="0"/>
              <a:t>normalized</a:t>
            </a:r>
            <a:r>
              <a:rPr lang="zh-CN" altLang="en-US" dirty="0"/>
              <a:t> </a:t>
            </a:r>
            <a:r>
              <a:rPr lang="en-US" altLang="zh-CN" dirty="0"/>
              <a:t>to</a:t>
            </a:r>
            <a:r>
              <a:rPr lang="zh-CN" altLang="en-US" dirty="0"/>
              <a:t> </a:t>
            </a:r>
            <a:r>
              <a:rPr lang="en-US" altLang="zh-CN" dirty="0"/>
              <a:t>the</a:t>
            </a:r>
            <a:r>
              <a:rPr lang="zh-CN" altLang="en-US" dirty="0"/>
              <a:t> </a:t>
            </a:r>
            <a:r>
              <a:rPr lang="en-US" altLang="zh-CN" dirty="0"/>
              <a:t>range,</a:t>
            </a:r>
            <a:r>
              <a:rPr lang="zh-CN" altLang="en-US" dirty="0"/>
              <a:t> </a:t>
            </a:r>
            <a:r>
              <a:rPr lang="en-US" altLang="zh-CN" dirty="0"/>
              <a:t>there</a:t>
            </a:r>
            <a:r>
              <a:rPr lang="zh-CN" altLang="en-US" dirty="0"/>
              <a:t> </a:t>
            </a:r>
            <a:r>
              <a:rPr lang="en-US" altLang="zh-CN" dirty="0"/>
              <a:t>is</a:t>
            </a:r>
            <a:r>
              <a:rPr lang="zh-CN" altLang="en-US" dirty="0"/>
              <a:t> </a:t>
            </a:r>
            <a:r>
              <a:rPr lang="en-US" altLang="zh-CN" dirty="0"/>
              <a:t>an</a:t>
            </a:r>
            <a:r>
              <a:rPr lang="zh-CN" altLang="en-US" dirty="0"/>
              <a:t> </a:t>
            </a:r>
            <a:r>
              <a:rPr lang="en-US" altLang="zh-CN" dirty="0"/>
              <a:t>“implied</a:t>
            </a:r>
            <a:r>
              <a:rPr lang="zh-CN" altLang="en-US" dirty="0"/>
              <a:t> </a:t>
            </a:r>
            <a:r>
              <a:rPr lang="en-US" altLang="zh-CN" dirty="0"/>
              <a:t>one”</a:t>
            </a:r>
            <a:r>
              <a:rPr lang="zh-CN" altLang="en-US" dirty="0"/>
              <a:t> </a:t>
            </a:r>
            <a:r>
              <a:rPr lang="en-US" altLang="zh-CN" dirty="0"/>
              <a:t>in</a:t>
            </a:r>
            <a:r>
              <a:rPr lang="zh-CN" altLang="en-US" dirty="0"/>
              <a:t> </a:t>
            </a:r>
            <a:r>
              <a:rPr lang="en-US" altLang="zh-CN" dirty="0"/>
              <a:t>front</a:t>
            </a:r>
            <a:r>
              <a:rPr lang="zh-CN" altLang="en-US" dirty="0"/>
              <a:t> </a:t>
            </a:r>
            <a:r>
              <a:rPr lang="en-US" altLang="zh-CN" dirty="0"/>
              <a:t>of</a:t>
            </a:r>
            <a:r>
              <a:rPr lang="zh-CN" altLang="en-US" dirty="0"/>
              <a:t> </a:t>
            </a:r>
            <a:r>
              <a:rPr lang="en-US" altLang="zh-CN" dirty="0"/>
              <a:t>the</a:t>
            </a:r>
            <a:r>
              <a:rPr lang="zh-CN" altLang="en-US" dirty="0"/>
              <a:t> </a:t>
            </a:r>
            <a:r>
              <a:rPr lang="en-US" altLang="zh-CN" dirty="0"/>
              <a:t>mantissa,</a:t>
            </a:r>
            <a:r>
              <a:rPr lang="zh-CN" altLang="en-US" dirty="0"/>
              <a:t> </a:t>
            </a:r>
            <a:r>
              <a:rPr lang="en-US" altLang="zh-CN" dirty="0"/>
              <a:t>saving</a:t>
            </a:r>
            <a:r>
              <a:rPr lang="zh-CN" altLang="en-US" dirty="0"/>
              <a:t> </a:t>
            </a:r>
            <a:r>
              <a:rPr lang="en-US" altLang="zh-CN" dirty="0"/>
              <a:t>storage</a:t>
            </a:r>
            <a:r>
              <a:rPr lang="zh-CN" altLang="en-US" dirty="0"/>
              <a:t> </a:t>
            </a:r>
            <a:r>
              <a:rPr lang="en-US" altLang="zh-CN" dirty="0"/>
              <a:t>space.</a:t>
            </a:r>
          </a:p>
        </p:txBody>
      </p:sp>
      <p:sp>
        <p:nvSpPr>
          <p:cNvPr id="4" name="Slide Number Placeholder 3"/>
          <p:cNvSpPr>
            <a:spLocks noGrp="1"/>
          </p:cNvSpPr>
          <p:nvPr>
            <p:ph type="sldNum" sz="quarter" idx="5"/>
          </p:nvPr>
        </p:nvSpPr>
        <p:spPr/>
        <p:txBody>
          <a:bodyPr/>
          <a:lstStyle/>
          <a:p>
            <a:fld id="{E6B45AA1-006A-4177-9FFD-471A1BDE287C}" type="slidenum">
              <a:rPr lang="en-US" smtClean="0"/>
              <a:t>6</a:t>
            </a:fld>
            <a:endParaRPr lang="en-US"/>
          </a:p>
        </p:txBody>
      </p:sp>
    </p:spTree>
    <p:extLst>
      <p:ext uri="{BB962C8B-B14F-4D97-AF65-F5344CB8AC3E}">
        <p14:creationId xmlns:p14="http://schemas.microsoft.com/office/powerpoint/2010/main" val="305867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a:t>
            </a:r>
            <a:r>
              <a:rPr lang="zh-CN" altLang="en-US" dirty="0"/>
              <a:t> </a:t>
            </a:r>
            <a:r>
              <a:rPr lang="en-US" altLang="zh-CN" dirty="0"/>
              <a:t>let’s</a:t>
            </a:r>
            <a:r>
              <a:rPr lang="zh-CN" altLang="en-US" dirty="0"/>
              <a:t> </a:t>
            </a:r>
            <a:r>
              <a:rPr lang="en-US" altLang="zh-CN" dirty="0"/>
              <a:t>talk</a:t>
            </a:r>
            <a:r>
              <a:rPr lang="zh-CN" altLang="en-US" dirty="0"/>
              <a:t> </a:t>
            </a:r>
            <a:r>
              <a:rPr lang="en-US" altLang="zh-CN" dirty="0"/>
              <a:t>about</a:t>
            </a:r>
            <a:r>
              <a:rPr lang="zh-CN" altLang="en-US" dirty="0"/>
              <a:t>  </a:t>
            </a:r>
            <a:r>
              <a:rPr lang="en-US" altLang="zh-CN" dirty="0"/>
              <a:t>a</a:t>
            </a:r>
            <a:r>
              <a:rPr lang="zh-CN" altLang="en-US" dirty="0"/>
              <a:t> </a:t>
            </a:r>
            <a:r>
              <a:rPr lang="en-US" altLang="zh-CN" dirty="0"/>
              <a:t>simple</a:t>
            </a:r>
            <a:r>
              <a:rPr lang="zh-CN" altLang="en-US" dirty="0"/>
              <a:t> </a:t>
            </a:r>
            <a:r>
              <a:rPr lang="en-US" altLang="zh-CN" dirty="0"/>
              <a:t>floating</a:t>
            </a:r>
            <a:r>
              <a:rPr lang="zh-CN" altLang="en-US" dirty="0"/>
              <a:t> </a:t>
            </a:r>
            <a:r>
              <a:rPr lang="en-US" altLang="zh-CN" dirty="0"/>
              <a:t>point</a:t>
            </a:r>
            <a:r>
              <a:rPr lang="zh-CN" altLang="en-US" dirty="0"/>
              <a:t> </a:t>
            </a:r>
            <a:r>
              <a:rPr lang="en-US" altLang="zh-CN" dirty="0"/>
              <a:t>addition.</a:t>
            </a:r>
          </a:p>
          <a:p>
            <a:endParaRPr lang="en-US" altLang="zh-CN" dirty="0"/>
          </a:p>
          <a:p>
            <a:r>
              <a:rPr lang="en-US" altLang="zh-CN" dirty="0"/>
              <a:t>Let</a:t>
            </a:r>
            <a:r>
              <a:rPr lang="zh-CN" altLang="en-US" dirty="0"/>
              <a:t> </a:t>
            </a:r>
            <a:r>
              <a:rPr lang="en-US" altLang="zh-CN" dirty="0"/>
              <a:t>say</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calculate</a:t>
            </a:r>
            <a:r>
              <a:rPr lang="zh-CN" altLang="en-US" dirty="0"/>
              <a:t> </a:t>
            </a:r>
            <a:r>
              <a:rPr lang="en-US" altLang="zh-CN" dirty="0"/>
              <a:t>A</a:t>
            </a:r>
            <a:r>
              <a:rPr lang="zh-CN" altLang="en-US" dirty="0"/>
              <a:t> </a:t>
            </a:r>
            <a:r>
              <a:rPr lang="en-US" altLang="zh-CN" dirty="0"/>
              <a:t>plus</a:t>
            </a:r>
            <a:r>
              <a:rPr lang="zh-CN" altLang="en-US" dirty="0"/>
              <a:t> </a:t>
            </a:r>
            <a:r>
              <a:rPr lang="en-US" altLang="zh-CN" dirty="0"/>
              <a:t>B.</a:t>
            </a:r>
          </a:p>
        </p:txBody>
      </p:sp>
      <p:sp>
        <p:nvSpPr>
          <p:cNvPr id="4" name="Slide Number Placeholder 3"/>
          <p:cNvSpPr>
            <a:spLocks noGrp="1"/>
          </p:cNvSpPr>
          <p:nvPr>
            <p:ph type="sldNum" sz="quarter" idx="5"/>
          </p:nvPr>
        </p:nvSpPr>
        <p:spPr/>
        <p:txBody>
          <a:bodyPr/>
          <a:lstStyle/>
          <a:p>
            <a:fld id="{E6B45AA1-006A-4177-9FFD-471A1BDE287C}" type="slidenum">
              <a:rPr lang="en-US" smtClean="0"/>
              <a:t>7</a:t>
            </a:fld>
            <a:endParaRPr lang="en-US"/>
          </a:p>
        </p:txBody>
      </p:sp>
    </p:spTree>
    <p:extLst>
      <p:ext uri="{BB962C8B-B14F-4D97-AF65-F5344CB8AC3E}">
        <p14:creationId xmlns:p14="http://schemas.microsoft.com/office/powerpoint/2010/main" val="731134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is</a:t>
            </a:r>
            <a:r>
              <a:rPr lang="zh-CN" altLang="en-US" dirty="0"/>
              <a:t> </a:t>
            </a:r>
            <a:r>
              <a:rPr lang="en-US" altLang="zh-CN" dirty="0"/>
              <a:t>to</a:t>
            </a:r>
            <a:r>
              <a:rPr lang="zh-CN" altLang="en-US" dirty="0"/>
              <a:t> </a:t>
            </a:r>
            <a:r>
              <a:rPr lang="en-US" altLang="zh-CN" dirty="0"/>
              <a:t>extract</a:t>
            </a:r>
            <a:r>
              <a:rPr lang="zh-CN" altLang="en-US" dirty="0"/>
              <a:t> </a:t>
            </a:r>
            <a:r>
              <a:rPr lang="en-US" altLang="zh-CN" dirty="0"/>
              <a:t>the</a:t>
            </a:r>
            <a:r>
              <a:rPr lang="zh-CN" altLang="en-US" dirty="0"/>
              <a:t> </a:t>
            </a:r>
            <a:r>
              <a:rPr lang="en-US" altLang="zh-CN" dirty="0"/>
              <a:t>fields</a:t>
            </a:r>
            <a:r>
              <a:rPr lang="zh-CN" altLang="en-US" dirty="0"/>
              <a:t> </a:t>
            </a:r>
            <a:r>
              <a:rPr lang="en-US" altLang="zh-CN" dirty="0"/>
              <a:t>from</a:t>
            </a:r>
            <a:r>
              <a:rPr lang="zh-CN" altLang="en-US" dirty="0"/>
              <a:t> </a:t>
            </a:r>
            <a:r>
              <a:rPr lang="en-US" altLang="zh-CN" dirty="0"/>
              <a:t>the</a:t>
            </a:r>
            <a:r>
              <a:rPr lang="zh-CN" altLang="en-US" dirty="0"/>
              <a:t> </a:t>
            </a:r>
            <a:r>
              <a:rPr lang="en-US" altLang="zh-CN" dirty="0"/>
              <a:t>numbers.</a:t>
            </a:r>
            <a:r>
              <a:rPr lang="zh-CN" altLang="en-US" dirty="0"/>
              <a:t> </a:t>
            </a:r>
            <a:endParaRPr lang="en-US" altLang="zh-CN" dirty="0"/>
          </a:p>
          <a:p>
            <a:endParaRPr lang="en-US" altLang="zh-CN" dirty="0"/>
          </a:p>
          <a:p>
            <a:r>
              <a:rPr lang="en-US" altLang="zh-CN" dirty="0"/>
              <a:t>Note</a:t>
            </a:r>
            <a:r>
              <a:rPr lang="zh-CN" altLang="en-US" dirty="0"/>
              <a:t> </a:t>
            </a:r>
            <a:r>
              <a:rPr lang="en-US" altLang="zh-CN" dirty="0"/>
              <a:t>that,</a:t>
            </a:r>
            <a:r>
              <a:rPr lang="zh-CN" altLang="en-US" dirty="0"/>
              <a:t> </a:t>
            </a:r>
            <a:r>
              <a:rPr lang="en-US" altLang="zh-CN" dirty="0"/>
              <a:t>since</a:t>
            </a:r>
            <a:r>
              <a:rPr lang="zh-CN" altLang="en-US" dirty="0"/>
              <a:t> </a:t>
            </a:r>
            <a:r>
              <a:rPr lang="en-US" altLang="zh-CN" dirty="0"/>
              <a:t>in</a:t>
            </a:r>
            <a:r>
              <a:rPr lang="zh-CN" altLang="en-US" dirty="0"/>
              <a:t> </a:t>
            </a:r>
            <a:r>
              <a:rPr lang="en-US" altLang="zh-CN" dirty="0"/>
              <a:t>this</a:t>
            </a:r>
            <a:r>
              <a:rPr lang="zh-CN" altLang="en-US" dirty="0"/>
              <a:t> </a:t>
            </a:r>
            <a:r>
              <a:rPr lang="en-US" altLang="zh-CN" dirty="0"/>
              <a:t>example,</a:t>
            </a:r>
            <a:r>
              <a:rPr lang="zh-CN" altLang="en-US" dirty="0"/>
              <a:t> </a:t>
            </a:r>
            <a:r>
              <a:rPr lang="en-US" altLang="zh-CN" dirty="0"/>
              <a:t>we</a:t>
            </a:r>
            <a:r>
              <a:rPr lang="zh-CN" altLang="en-US" dirty="0"/>
              <a:t> </a:t>
            </a:r>
            <a:r>
              <a:rPr lang="en-US" altLang="zh-CN" dirty="0"/>
              <a:t>are</a:t>
            </a:r>
            <a:r>
              <a:rPr lang="zh-CN" altLang="en-US" dirty="0"/>
              <a:t> </a:t>
            </a:r>
            <a:r>
              <a:rPr lang="en-US" altLang="zh-CN" dirty="0"/>
              <a:t>dealing</a:t>
            </a:r>
            <a:r>
              <a:rPr lang="zh-CN" altLang="en-US" dirty="0"/>
              <a:t> </a:t>
            </a:r>
            <a:r>
              <a:rPr lang="en-US" altLang="zh-CN" dirty="0"/>
              <a:t>with</a:t>
            </a:r>
            <a:r>
              <a:rPr lang="zh-CN" altLang="en-US" dirty="0"/>
              <a:t> </a:t>
            </a:r>
            <a:r>
              <a:rPr lang="en-US" altLang="zh-CN" dirty="0"/>
              <a:t>positive</a:t>
            </a:r>
            <a:r>
              <a:rPr lang="zh-CN" altLang="en-US" dirty="0"/>
              <a:t> </a:t>
            </a:r>
            <a:r>
              <a:rPr lang="en-US" altLang="zh-CN" dirty="0"/>
              <a:t>numbers,</a:t>
            </a:r>
            <a:r>
              <a:rPr lang="zh-CN" altLang="en-US" dirty="0"/>
              <a:t> </a:t>
            </a:r>
            <a:r>
              <a:rPr lang="en-US" altLang="zh-CN" dirty="0"/>
              <a:t>we</a:t>
            </a:r>
            <a:r>
              <a:rPr lang="zh-CN" altLang="en-US" dirty="0"/>
              <a:t> </a:t>
            </a:r>
            <a:r>
              <a:rPr lang="en-US" altLang="zh-CN" dirty="0"/>
              <a:t>ignore</a:t>
            </a:r>
            <a:r>
              <a:rPr lang="zh-CN" altLang="en-US" dirty="0"/>
              <a:t> </a:t>
            </a:r>
            <a:r>
              <a:rPr lang="en-US" altLang="zh-CN" dirty="0"/>
              <a:t>the</a:t>
            </a:r>
            <a:r>
              <a:rPr lang="zh-CN" altLang="en-US" dirty="0"/>
              <a:t> </a:t>
            </a:r>
            <a:r>
              <a:rPr lang="en-US" altLang="zh-CN" dirty="0"/>
              <a:t>sign</a:t>
            </a:r>
            <a:r>
              <a:rPr lang="zh-CN" altLang="en-US" dirty="0"/>
              <a:t> </a:t>
            </a:r>
            <a:r>
              <a:rPr lang="en-US" altLang="zh-CN" dirty="0"/>
              <a:t>bit</a:t>
            </a:r>
            <a:r>
              <a:rPr lang="zh-CN" altLang="en-US" dirty="0"/>
              <a:t> </a:t>
            </a:r>
            <a:r>
              <a:rPr lang="en-US" altLang="zh-CN" dirty="0"/>
              <a:t>for</a:t>
            </a:r>
            <a:r>
              <a:rPr lang="zh-CN" altLang="en-US" dirty="0"/>
              <a:t> </a:t>
            </a:r>
            <a:r>
              <a:rPr lang="en-US" altLang="zh-CN" dirty="0"/>
              <a:t>simplicity.</a:t>
            </a:r>
          </a:p>
          <a:p>
            <a:endParaRPr lang="en-US" altLang="zh-CN" dirty="0"/>
          </a:p>
          <a:p>
            <a:r>
              <a:rPr lang="en-US" altLang="zh-CN" dirty="0"/>
              <a:t>During</a:t>
            </a:r>
            <a:r>
              <a:rPr lang="zh-CN" altLang="en-US" dirty="0"/>
              <a:t> </a:t>
            </a:r>
            <a:r>
              <a:rPr lang="en-US" altLang="zh-CN" dirty="0"/>
              <a:t>the</a:t>
            </a:r>
            <a:r>
              <a:rPr lang="zh-CN" altLang="en-US" dirty="0"/>
              <a:t> </a:t>
            </a:r>
            <a:r>
              <a:rPr lang="en-US" altLang="zh-CN" dirty="0"/>
              <a:t>extract</a:t>
            </a:r>
            <a:r>
              <a:rPr lang="zh-CN" altLang="en-US" dirty="0"/>
              <a:t> </a:t>
            </a:r>
            <a:r>
              <a:rPr lang="en-US" altLang="zh-CN" dirty="0"/>
              <a:t>step,</a:t>
            </a:r>
            <a:r>
              <a:rPr lang="zh-CN" altLang="en-US" dirty="0"/>
              <a:t> </a:t>
            </a:r>
            <a:r>
              <a:rPr lang="en-US" altLang="zh-CN" dirty="0"/>
              <a:t>we</a:t>
            </a:r>
            <a:r>
              <a:rPr lang="zh-CN" altLang="en-US" dirty="0"/>
              <a:t> </a:t>
            </a:r>
            <a:r>
              <a:rPr lang="en-US" altLang="zh-CN" dirty="0"/>
              <a:t>should</a:t>
            </a:r>
            <a:r>
              <a:rPr lang="zh-CN" altLang="en-US" dirty="0"/>
              <a:t> </a:t>
            </a:r>
            <a:r>
              <a:rPr lang="en-US" altLang="zh-CN" dirty="0"/>
              <a:t>also</a:t>
            </a:r>
            <a:r>
              <a:rPr lang="zh-CN" altLang="en-US" dirty="0"/>
              <a:t> </a:t>
            </a:r>
            <a:r>
              <a:rPr lang="en-US" altLang="zh-CN" dirty="0"/>
              <a:t>recover</a:t>
            </a:r>
            <a:r>
              <a:rPr lang="zh-CN" altLang="en-US" dirty="0"/>
              <a:t> </a:t>
            </a:r>
            <a:r>
              <a:rPr lang="en-US" altLang="zh-CN" dirty="0"/>
              <a:t>the</a:t>
            </a:r>
            <a:r>
              <a:rPr lang="zh-CN" altLang="en-US" dirty="0"/>
              <a:t> </a:t>
            </a:r>
            <a:r>
              <a:rPr lang="en-US" altLang="zh-CN" dirty="0"/>
              <a:t>“implied</a:t>
            </a:r>
            <a:r>
              <a:rPr lang="zh-CN" altLang="en-US" dirty="0"/>
              <a:t> </a:t>
            </a:r>
            <a:r>
              <a:rPr lang="en-US" altLang="zh-CN" dirty="0"/>
              <a:t>1”</a:t>
            </a:r>
            <a:r>
              <a:rPr lang="zh-CN" altLang="en-US" dirty="0"/>
              <a:t> </a:t>
            </a:r>
            <a:r>
              <a:rPr lang="en-US" altLang="zh-CN" dirty="0"/>
              <a:t>in</a:t>
            </a:r>
            <a:r>
              <a:rPr lang="zh-CN" altLang="en-US" dirty="0"/>
              <a:t> </a:t>
            </a:r>
            <a:r>
              <a:rPr lang="en-US" altLang="zh-CN" dirty="0"/>
              <a:t>the</a:t>
            </a:r>
            <a:r>
              <a:rPr lang="zh-CN" altLang="en-US" dirty="0"/>
              <a:t> </a:t>
            </a:r>
            <a:r>
              <a:rPr lang="en-US" altLang="zh-CN" dirty="0"/>
              <a:t>mantissa,</a:t>
            </a:r>
            <a:r>
              <a:rPr lang="zh-CN" altLang="en-US" dirty="0"/>
              <a:t> </a:t>
            </a:r>
            <a:r>
              <a:rPr lang="en-US" altLang="zh-CN" dirty="0"/>
              <a:t>so</a:t>
            </a:r>
            <a:r>
              <a:rPr lang="zh-CN" altLang="en-US" dirty="0"/>
              <a:t> </a:t>
            </a:r>
            <a:r>
              <a:rPr lang="en-US" altLang="zh-CN" dirty="0"/>
              <a:t>that</a:t>
            </a:r>
            <a:r>
              <a:rPr lang="zh-CN" altLang="en-US" dirty="0"/>
              <a:t> </a:t>
            </a:r>
            <a:r>
              <a:rPr lang="en-US" altLang="zh-CN" dirty="0"/>
              <a:t>it</a:t>
            </a:r>
            <a:r>
              <a:rPr lang="zh-CN" altLang="en-US" dirty="0"/>
              <a:t> </a:t>
            </a:r>
            <a:r>
              <a:rPr lang="en-US" altLang="zh-CN" dirty="0"/>
              <a:t>can</a:t>
            </a:r>
            <a:r>
              <a:rPr lang="zh-CN" altLang="en-US" dirty="0"/>
              <a:t> </a:t>
            </a:r>
            <a:r>
              <a:rPr lang="en-US" altLang="zh-CN" dirty="0"/>
              <a:t>represent</a:t>
            </a:r>
            <a:r>
              <a:rPr lang="zh-CN" altLang="en-US" dirty="0"/>
              <a:t> </a:t>
            </a:r>
            <a:r>
              <a:rPr lang="en-US" altLang="zh-CN" dirty="0"/>
              <a:t>the</a:t>
            </a:r>
            <a:r>
              <a:rPr lang="zh-CN" altLang="en-US" dirty="0"/>
              <a:t> </a:t>
            </a:r>
            <a:r>
              <a:rPr lang="en-US" altLang="zh-CN" dirty="0"/>
              <a:t>correct</a:t>
            </a:r>
            <a:r>
              <a:rPr lang="zh-CN" altLang="en-US" dirty="0"/>
              <a:t> </a:t>
            </a:r>
            <a:r>
              <a:rPr lang="en-US" altLang="zh-CN" dirty="0"/>
              <a:t>value.</a:t>
            </a:r>
          </a:p>
        </p:txBody>
      </p:sp>
      <p:sp>
        <p:nvSpPr>
          <p:cNvPr id="4" name="Slide Number Placeholder 3"/>
          <p:cNvSpPr>
            <a:spLocks noGrp="1"/>
          </p:cNvSpPr>
          <p:nvPr>
            <p:ph type="sldNum" sz="quarter" idx="5"/>
          </p:nvPr>
        </p:nvSpPr>
        <p:spPr/>
        <p:txBody>
          <a:bodyPr/>
          <a:lstStyle/>
          <a:p>
            <a:fld id="{E6B45AA1-006A-4177-9FFD-471A1BDE287C}" type="slidenum">
              <a:rPr lang="en-US" smtClean="0"/>
              <a:t>8</a:t>
            </a:fld>
            <a:endParaRPr lang="en-US"/>
          </a:p>
        </p:txBody>
      </p:sp>
    </p:spTree>
    <p:extLst>
      <p:ext uri="{BB962C8B-B14F-4D97-AF65-F5344CB8AC3E}">
        <p14:creationId xmlns:p14="http://schemas.microsoft.com/office/powerpoint/2010/main" val="78848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next</a:t>
            </a:r>
            <a:r>
              <a:rPr lang="zh-CN" altLang="en-US" dirty="0"/>
              <a:t> </a:t>
            </a:r>
            <a:r>
              <a:rPr lang="en-US" altLang="zh-CN" dirty="0"/>
              <a:t>step</a:t>
            </a:r>
            <a:r>
              <a:rPr lang="zh-CN" altLang="en-US" dirty="0"/>
              <a:t> </a:t>
            </a:r>
            <a:r>
              <a:rPr lang="en-US" altLang="zh-CN" dirty="0"/>
              <a:t>is</a:t>
            </a:r>
            <a:r>
              <a:rPr lang="zh-CN" altLang="en-US" dirty="0"/>
              <a:t> </a:t>
            </a:r>
            <a:r>
              <a:rPr lang="en-US" altLang="zh-CN" dirty="0"/>
              <a:t>to</a:t>
            </a:r>
            <a:r>
              <a:rPr lang="zh-CN" altLang="en-US" dirty="0"/>
              <a:t> </a:t>
            </a:r>
            <a:r>
              <a:rPr lang="en-US" altLang="zh-CN" dirty="0"/>
              <a:t>align</a:t>
            </a:r>
            <a:r>
              <a:rPr lang="zh-CN" altLang="en-US" dirty="0"/>
              <a:t> </a:t>
            </a:r>
            <a:r>
              <a:rPr lang="en-US" altLang="zh-CN" dirty="0"/>
              <a:t>the</a:t>
            </a:r>
            <a:r>
              <a:rPr lang="zh-CN" altLang="en-US" dirty="0"/>
              <a:t> </a:t>
            </a:r>
            <a:r>
              <a:rPr lang="en-US" altLang="zh-CN" dirty="0"/>
              <a:t>two</a:t>
            </a:r>
            <a:r>
              <a:rPr lang="zh-CN" altLang="en-US" dirty="0"/>
              <a:t> </a:t>
            </a:r>
            <a:r>
              <a:rPr lang="en-US" altLang="zh-CN" dirty="0"/>
              <a:t>mantissas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exponent</a:t>
            </a:r>
            <a:r>
              <a:rPr lang="zh-CN" altLang="en-US" dirty="0"/>
              <a:t> </a:t>
            </a:r>
            <a:r>
              <a:rPr lang="en-US" altLang="zh-CN" dirty="0"/>
              <a:t>difference.</a:t>
            </a:r>
            <a:r>
              <a:rPr lang="zh-CN" altLang="en-US" dirty="0"/>
              <a:t> </a:t>
            </a:r>
            <a:endParaRPr lang="en-US" altLang="zh-CN" dirty="0"/>
          </a:p>
          <a:p>
            <a:endParaRPr lang="en-US" altLang="zh-CN" dirty="0"/>
          </a:p>
          <a:p>
            <a:r>
              <a:rPr lang="en-US" altLang="zh-CN" dirty="0"/>
              <a:t>To</a:t>
            </a:r>
            <a:r>
              <a:rPr lang="zh-CN" altLang="en-US" dirty="0"/>
              <a:t> </a:t>
            </a:r>
            <a:r>
              <a:rPr lang="en-US" altLang="zh-CN" dirty="0"/>
              <a:t>avoid</a:t>
            </a:r>
            <a:r>
              <a:rPr lang="zh-CN" altLang="en-US" dirty="0"/>
              <a:t> </a:t>
            </a:r>
            <a:r>
              <a:rPr lang="en-US" altLang="zh-CN" dirty="0"/>
              <a:t>precision</a:t>
            </a:r>
            <a:r>
              <a:rPr lang="zh-CN" altLang="en-US" dirty="0"/>
              <a:t> </a:t>
            </a:r>
            <a:r>
              <a:rPr lang="en-US" altLang="zh-CN" dirty="0"/>
              <a:t>loss,</a:t>
            </a:r>
            <a:r>
              <a:rPr lang="zh-CN" altLang="en-US" dirty="0"/>
              <a:t> </a:t>
            </a:r>
            <a:r>
              <a:rPr lang="en-US" altLang="zh-CN" dirty="0"/>
              <a:t>we</a:t>
            </a:r>
            <a:r>
              <a:rPr lang="zh-CN" altLang="en-US" dirty="0"/>
              <a:t> </a:t>
            </a:r>
            <a:r>
              <a:rPr lang="en-US" altLang="zh-CN" dirty="0"/>
              <a:t>always</a:t>
            </a:r>
            <a:r>
              <a:rPr lang="zh-CN" altLang="en-US" dirty="0"/>
              <a:t> </a:t>
            </a:r>
            <a:r>
              <a:rPr lang="en-US" altLang="zh-CN" dirty="0"/>
              <a:t>right-shift</a:t>
            </a:r>
            <a:r>
              <a:rPr lang="zh-CN" altLang="en-US" dirty="0"/>
              <a:t> </a:t>
            </a:r>
            <a:r>
              <a:rPr lang="en-US" altLang="zh-CN" dirty="0"/>
              <a:t>the</a:t>
            </a:r>
            <a:r>
              <a:rPr lang="zh-CN" altLang="en-US" dirty="0"/>
              <a:t> </a:t>
            </a:r>
            <a:r>
              <a:rPr lang="en-US" altLang="zh-CN" dirty="0"/>
              <a:t>mantissa</a:t>
            </a:r>
            <a:r>
              <a:rPr lang="zh-CN" altLang="en-US" dirty="0"/>
              <a:t> </a:t>
            </a:r>
            <a:r>
              <a:rPr lang="en-US" altLang="zh-CN" dirty="0"/>
              <a:t>with</a:t>
            </a:r>
            <a:r>
              <a:rPr lang="zh-CN" altLang="en-US" dirty="0"/>
              <a:t> </a:t>
            </a:r>
            <a:r>
              <a:rPr lang="en-US" altLang="zh-CN" dirty="0"/>
              <a:t>smaller</a:t>
            </a:r>
            <a:r>
              <a:rPr lang="zh-CN" altLang="en-US" dirty="0"/>
              <a:t> </a:t>
            </a:r>
            <a:r>
              <a:rPr lang="en-US" altLang="zh-CN" dirty="0"/>
              <a:t>exponent</a:t>
            </a:r>
            <a:r>
              <a:rPr lang="zh-CN" altLang="en-US" dirty="0"/>
              <a:t> </a:t>
            </a:r>
            <a:r>
              <a:rPr lang="en-US" altLang="zh-CN" dirty="0"/>
              <a:t>to</a:t>
            </a:r>
            <a:r>
              <a:rPr lang="zh-CN" altLang="en-US" dirty="0"/>
              <a:t> </a:t>
            </a:r>
            <a:r>
              <a:rPr lang="en-US" altLang="zh-CN" dirty="0"/>
              <a:t>drop</a:t>
            </a:r>
            <a:r>
              <a:rPr lang="zh-CN" altLang="en-US" dirty="0"/>
              <a:t> </a:t>
            </a:r>
            <a:r>
              <a:rPr lang="en-US" altLang="zh-CN" dirty="0"/>
              <a:t>its</a:t>
            </a:r>
            <a:r>
              <a:rPr lang="zh-CN" altLang="en-US" dirty="0"/>
              <a:t> </a:t>
            </a:r>
            <a:r>
              <a:rPr lang="en-US" altLang="zh-CN" dirty="0"/>
              <a:t>least</a:t>
            </a:r>
            <a:r>
              <a:rPr lang="zh-CN" altLang="en-US" dirty="0"/>
              <a:t> </a:t>
            </a:r>
            <a:r>
              <a:rPr lang="en-US" altLang="zh-CN" dirty="0"/>
              <a:t>significant</a:t>
            </a:r>
            <a:r>
              <a:rPr lang="zh-CN" altLang="en-US" dirty="0"/>
              <a:t> </a:t>
            </a:r>
            <a:r>
              <a:rPr lang="en-US" altLang="zh-CN" dirty="0"/>
              <a:t>bits.</a:t>
            </a:r>
          </a:p>
          <a:p>
            <a:endParaRPr lang="en-US" altLang="zh-CN" dirty="0"/>
          </a:p>
          <a:p>
            <a:r>
              <a:rPr lang="en-US" altLang="zh-CN" dirty="0"/>
              <a:t>Here,</a:t>
            </a:r>
            <a:r>
              <a:rPr lang="zh-CN" altLang="en-US" dirty="0"/>
              <a:t> </a:t>
            </a:r>
            <a:r>
              <a:rPr lang="en-US" altLang="zh-CN" dirty="0"/>
              <a:t>we</a:t>
            </a:r>
            <a:r>
              <a:rPr lang="zh-CN" altLang="en-US" dirty="0"/>
              <a:t> </a:t>
            </a:r>
            <a:r>
              <a:rPr lang="en-US" altLang="zh-CN" dirty="0"/>
              <a:t>will</a:t>
            </a:r>
            <a:r>
              <a:rPr lang="zh-CN" altLang="en-US" dirty="0"/>
              <a:t> </a:t>
            </a:r>
            <a:r>
              <a:rPr lang="en-US" altLang="zh-CN" dirty="0"/>
              <a:t>right-shift</a:t>
            </a:r>
            <a:r>
              <a:rPr lang="zh-CN" altLang="en-US" dirty="0"/>
              <a:t> </a:t>
            </a:r>
            <a:r>
              <a:rPr lang="en-US" altLang="zh-CN" dirty="0"/>
              <a:t>the</a:t>
            </a:r>
            <a:r>
              <a:rPr lang="zh-CN" altLang="en-US" dirty="0"/>
              <a:t> </a:t>
            </a:r>
            <a:r>
              <a:rPr lang="en-US" altLang="zh-CN" dirty="0" err="1"/>
              <a:t>mantissa_b</a:t>
            </a:r>
            <a:r>
              <a:rPr lang="zh-CN" altLang="en-US" dirty="0"/>
              <a:t> </a:t>
            </a:r>
            <a:r>
              <a:rPr lang="en-US" altLang="zh-CN" dirty="0"/>
              <a:t>by</a:t>
            </a:r>
            <a:r>
              <a:rPr lang="zh-CN" altLang="en-US" dirty="0"/>
              <a:t> </a:t>
            </a:r>
            <a:r>
              <a:rPr lang="en-US" altLang="zh-CN" dirty="0"/>
              <a:t>1</a:t>
            </a:r>
            <a:r>
              <a:rPr lang="zh-CN" altLang="en-US" dirty="0"/>
              <a:t> </a:t>
            </a:r>
            <a:r>
              <a:rPr lang="en-US" altLang="zh-CN" dirty="0"/>
              <a:t>bit.</a:t>
            </a:r>
          </a:p>
        </p:txBody>
      </p:sp>
      <p:sp>
        <p:nvSpPr>
          <p:cNvPr id="4" name="Slide Number Placeholder 3"/>
          <p:cNvSpPr>
            <a:spLocks noGrp="1"/>
          </p:cNvSpPr>
          <p:nvPr>
            <p:ph type="sldNum" sz="quarter" idx="5"/>
          </p:nvPr>
        </p:nvSpPr>
        <p:spPr/>
        <p:txBody>
          <a:bodyPr/>
          <a:lstStyle/>
          <a:p>
            <a:fld id="{E6B45AA1-006A-4177-9FFD-471A1BDE287C}" type="slidenum">
              <a:rPr lang="en-US" smtClean="0"/>
              <a:t>9</a:t>
            </a:fld>
            <a:endParaRPr lang="en-US"/>
          </a:p>
        </p:txBody>
      </p:sp>
    </p:spTree>
    <p:extLst>
      <p:ext uri="{BB962C8B-B14F-4D97-AF65-F5344CB8AC3E}">
        <p14:creationId xmlns:p14="http://schemas.microsoft.com/office/powerpoint/2010/main" val="339608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5825-EDD3-4726-8752-74C8523D9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A805BC-E84A-4455-8E08-EC5B30E4E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8C2811-573D-42BD-AF29-91D13B8711F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2CB5492-A45E-4710-B3B4-A41FD07D525C}"/>
              </a:ext>
            </a:extLst>
          </p:cNvPr>
          <p:cNvSpPr>
            <a:spLocks noGrp="1"/>
          </p:cNvSpPr>
          <p:nvPr>
            <p:ph type="ftr" sz="quarter" idx="11"/>
          </p:nvPr>
        </p:nvSpPr>
        <p:spPr/>
        <p:txBody>
          <a:bodyPr/>
          <a:lstStyle/>
          <a:p>
            <a:endParaRPr lang="en-US"/>
          </a:p>
        </p:txBody>
      </p:sp>
      <p:sp>
        <p:nvSpPr>
          <p:cNvPr id="9" name="Slide Number Placeholder 7">
            <a:extLst>
              <a:ext uri="{FF2B5EF4-FFF2-40B4-BE49-F238E27FC236}">
                <a16:creationId xmlns:a16="http://schemas.microsoft.com/office/drawing/2014/main" id="{94CB4FEB-F806-4AC5-9994-F6308D7E69CE}"/>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120209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2CEB-5022-4ADB-AE5C-C27FD4A7A2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E51B9-D2B3-4A45-A205-BA11D7B3A4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E5C03-4080-471C-98F0-91AD96EA1BC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782B631-5828-433E-821E-32436415F3F6}"/>
              </a:ext>
            </a:extLst>
          </p:cNvPr>
          <p:cNvSpPr>
            <a:spLocks noGrp="1"/>
          </p:cNvSpPr>
          <p:nvPr>
            <p:ph type="ftr" sz="quarter" idx="11"/>
          </p:nvPr>
        </p:nvSpPr>
        <p:spPr/>
        <p:txBody>
          <a:bodyPr/>
          <a:lstStyle/>
          <a:p>
            <a:endParaRPr lang="en-US"/>
          </a:p>
        </p:txBody>
      </p:sp>
      <p:sp>
        <p:nvSpPr>
          <p:cNvPr id="9" name="Slide Number Placeholder 7">
            <a:extLst>
              <a:ext uri="{FF2B5EF4-FFF2-40B4-BE49-F238E27FC236}">
                <a16:creationId xmlns:a16="http://schemas.microsoft.com/office/drawing/2014/main" id="{5F0E48DB-F510-44E5-80E8-D29C8D3795D7}"/>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25559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16481-6359-4166-B35D-F76A205E5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1D6EA4-E163-49BF-8A97-A89FDF278F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0E5EA-DED2-4ABD-891E-C3B5F21F3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F0BF116-393A-4388-926D-9178B8534F2B}"/>
              </a:ext>
            </a:extLst>
          </p:cNvPr>
          <p:cNvSpPr>
            <a:spLocks noGrp="1"/>
          </p:cNvSpPr>
          <p:nvPr>
            <p:ph type="ftr" sz="quarter" idx="11"/>
          </p:nvPr>
        </p:nvSpPr>
        <p:spPr/>
        <p:txBody>
          <a:bodyPr/>
          <a:lstStyle/>
          <a:p>
            <a:endParaRPr lang="en-US"/>
          </a:p>
        </p:txBody>
      </p:sp>
      <p:sp>
        <p:nvSpPr>
          <p:cNvPr id="9" name="Slide Number Placeholder 7">
            <a:extLst>
              <a:ext uri="{FF2B5EF4-FFF2-40B4-BE49-F238E27FC236}">
                <a16:creationId xmlns:a16="http://schemas.microsoft.com/office/drawing/2014/main" id="{1C2A4C44-03AF-4FF5-96EC-B5851B7C6568}"/>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7003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CA351-B551-49BC-B593-01F6003655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a:extLst>
              <a:ext uri="{FF2B5EF4-FFF2-40B4-BE49-F238E27FC236}">
                <a16:creationId xmlns:a16="http://schemas.microsoft.com/office/drawing/2014/main" id="{8AD723D1-78A0-4C6C-A994-99155C3E7923}"/>
              </a:ext>
            </a:extLst>
          </p:cNvPr>
          <p:cNvSpPr>
            <a:spLocks noGrp="1"/>
          </p:cNvSpPr>
          <p:nvPr>
            <p:ph type="title"/>
          </p:nvPr>
        </p:nvSpPr>
        <p:spPr/>
        <p:txBody>
          <a:bodyPr/>
          <a:lstStyle/>
          <a:p>
            <a:r>
              <a:rPr lang="en-US"/>
              <a:t>Click to edit Master title style</a:t>
            </a:r>
          </a:p>
        </p:txBody>
      </p:sp>
      <p:sp>
        <p:nvSpPr>
          <p:cNvPr id="18" name="Slide Number Placeholder 7">
            <a:extLst>
              <a:ext uri="{FF2B5EF4-FFF2-40B4-BE49-F238E27FC236}">
                <a16:creationId xmlns:a16="http://schemas.microsoft.com/office/drawing/2014/main" id="{D0CD154A-500E-4926-83F4-075FE805D348}"/>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184993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880D-B93E-40CC-9474-DDF690E29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60DFA3-FEC9-4001-A3F0-974DE8FB3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CDCDD-67F4-4A22-AA68-EE47EDA7416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B4E233-F989-4FD5-8FD7-2F815C0DA869}"/>
              </a:ext>
            </a:extLst>
          </p:cNvPr>
          <p:cNvSpPr>
            <a:spLocks noGrp="1"/>
          </p:cNvSpPr>
          <p:nvPr>
            <p:ph type="ftr" sz="quarter" idx="11"/>
          </p:nvPr>
        </p:nvSpPr>
        <p:spPr/>
        <p:txBody>
          <a:bodyPr/>
          <a:lstStyle/>
          <a:p>
            <a:endParaRPr lang="en-US"/>
          </a:p>
        </p:txBody>
      </p:sp>
      <p:sp>
        <p:nvSpPr>
          <p:cNvPr id="9" name="Slide Number Placeholder 7">
            <a:extLst>
              <a:ext uri="{FF2B5EF4-FFF2-40B4-BE49-F238E27FC236}">
                <a16:creationId xmlns:a16="http://schemas.microsoft.com/office/drawing/2014/main" id="{454BDFDA-6806-4ED5-813E-8DF5B0C747FF}"/>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57470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BDC5-6B1B-45D0-A369-ECEBDA3D8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D1EA2-BA5A-4A69-9AC4-F25A0D0A3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01DA1-7219-4C23-AD6D-9259A88E49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72F6B-D433-4566-9F84-06E562F2BA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12A584E-C10E-47DF-986A-72FFD7B4BB2B}"/>
              </a:ext>
            </a:extLst>
          </p:cNvPr>
          <p:cNvSpPr>
            <a:spLocks noGrp="1"/>
          </p:cNvSpPr>
          <p:nvPr>
            <p:ph type="ftr" sz="quarter" idx="11"/>
          </p:nvPr>
        </p:nvSpPr>
        <p:spPr/>
        <p:txBody>
          <a:bodyPr/>
          <a:lstStyle/>
          <a:p>
            <a:endParaRPr lang="en-US"/>
          </a:p>
        </p:txBody>
      </p:sp>
      <p:sp>
        <p:nvSpPr>
          <p:cNvPr id="10" name="Slide Number Placeholder 7">
            <a:extLst>
              <a:ext uri="{FF2B5EF4-FFF2-40B4-BE49-F238E27FC236}">
                <a16:creationId xmlns:a16="http://schemas.microsoft.com/office/drawing/2014/main" id="{54B3BD3B-60FF-4803-9255-8338099FEBCF}"/>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228869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75CE-66A6-4B98-9A9B-E306654FD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EB9D56-2745-4282-8415-39F0AAD75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38D914-C3EA-45F7-8D29-6326A20497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99DE2-5AE8-46A1-A3EA-1418C7B67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018E82-9443-4B0A-A797-D1B465FB9A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3D515-DB93-4C30-84BE-270028743BF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900C395B-4998-48FA-A4A5-581818676AC4}"/>
              </a:ext>
            </a:extLst>
          </p:cNvPr>
          <p:cNvSpPr>
            <a:spLocks noGrp="1"/>
          </p:cNvSpPr>
          <p:nvPr>
            <p:ph type="ftr" sz="quarter" idx="11"/>
          </p:nvPr>
        </p:nvSpPr>
        <p:spPr/>
        <p:txBody>
          <a:bodyPr/>
          <a:lstStyle/>
          <a:p>
            <a:endParaRPr lang="en-US"/>
          </a:p>
        </p:txBody>
      </p:sp>
      <p:sp>
        <p:nvSpPr>
          <p:cNvPr id="12" name="Slide Number Placeholder 7">
            <a:extLst>
              <a:ext uri="{FF2B5EF4-FFF2-40B4-BE49-F238E27FC236}">
                <a16:creationId xmlns:a16="http://schemas.microsoft.com/office/drawing/2014/main" id="{92FF40A8-4D8D-4B87-9CF9-74C5A1A2BDC7}"/>
              </a:ext>
            </a:extLst>
          </p:cNvPr>
          <p:cNvSpPr>
            <a:spLocks noGrp="1"/>
          </p:cNvSpPr>
          <p:nvPr>
            <p:ph type="sldNum" sz="quarter" idx="12"/>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26475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1C49-D955-4437-B3DF-CAF9A2A703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A2155A-DD09-4320-8F53-26FFC319A8A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5465B0C-1193-4C3D-A6DA-61E8CC261E8F}"/>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73421E81-4F03-4543-8577-41C0F89CF8F4}"/>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10917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1496E-BFC1-4678-A97D-68E27341408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8E95F47-0B4E-41F8-AA79-51A10239177C}"/>
              </a:ext>
            </a:extLst>
          </p:cNvPr>
          <p:cNvSpPr>
            <a:spLocks noGrp="1"/>
          </p:cNvSpPr>
          <p:nvPr>
            <p:ph type="ftr" sz="quarter" idx="11"/>
          </p:nvPr>
        </p:nvSpPr>
        <p:spPr/>
        <p:txBody>
          <a:bodyPr/>
          <a:lstStyle/>
          <a:p>
            <a:endParaRPr lang="en-US"/>
          </a:p>
        </p:txBody>
      </p:sp>
      <p:sp>
        <p:nvSpPr>
          <p:cNvPr id="7" name="Slide Number Placeholder 7">
            <a:extLst>
              <a:ext uri="{FF2B5EF4-FFF2-40B4-BE49-F238E27FC236}">
                <a16:creationId xmlns:a16="http://schemas.microsoft.com/office/drawing/2014/main" id="{BEF6D50F-EB2F-4536-BBD9-F76DDA99A7F8}"/>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31562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D54-3357-4BDE-8556-E930096F7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E9CFE2-59DB-445E-9D4D-57886D4D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792B2-695F-4DC0-9D10-EC9CB7A80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1CABA8-7905-4BF5-8DDD-29096F46309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55CD2EA-E210-4CB4-8914-50340967EB2D}"/>
              </a:ext>
            </a:extLst>
          </p:cNvPr>
          <p:cNvSpPr>
            <a:spLocks noGrp="1"/>
          </p:cNvSpPr>
          <p:nvPr>
            <p:ph type="ftr" sz="quarter" idx="11"/>
          </p:nvPr>
        </p:nvSpPr>
        <p:spPr/>
        <p:txBody>
          <a:bodyPr/>
          <a:lstStyle/>
          <a:p>
            <a:endParaRPr lang="en-US"/>
          </a:p>
        </p:txBody>
      </p:sp>
      <p:sp>
        <p:nvSpPr>
          <p:cNvPr id="10" name="Slide Number Placeholder 7">
            <a:extLst>
              <a:ext uri="{FF2B5EF4-FFF2-40B4-BE49-F238E27FC236}">
                <a16:creationId xmlns:a16="http://schemas.microsoft.com/office/drawing/2014/main" id="{9EE0191E-EC67-4D2E-A129-7A025BCE7D98}"/>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326801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07EC-A749-4339-89C6-889F47508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84075-A0E0-44C0-886E-DCC64C784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ADC60-02EF-487D-8FDA-1C7701F7B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FCEE4D-D1F2-48FB-B472-5EDEB974C3D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D41EB1B-142E-4696-97DE-6489670E1B40}"/>
              </a:ext>
            </a:extLst>
          </p:cNvPr>
          <p:cNvSpPr>
            <a:spLocks noGrp="1"/>
          </p:cNvSpPr>
          <p:nvPr>
            <p:ph type="ftr" sz="quarter" idx="11"/>
          </p:nvPr>
        </p:nvSpPr>
        <p:spPr/>
        <p:txBody>
          <a:bodyPr/>
          <a:lstStyle/>
          <a:p>
            <a:endParaRPr lang="en-US"/>
          </a:p>
        </p:txBody>
      </p:sp>
      <p:sp>
        <p:nvSpPr>
          <p:cNvPr id="10" name="Slide Number Placeholder 7">
            <a:extLst>
              <a:ext uri="{FF2B5EF4-FFF2-40B4-BE49-F238E27FC236}">
                <a16:creationId xmlns:a16="http://schemas.microsoft.com/office/drawing/2014/main" id="{B2CB92DE-B27B-41A6-BB16-5D5774174055}"/>
              </a:ext>
            </a:extLst>
          </p:cNvPr>
          <p:cNvSpPr>
            <a:spLocks noGrp="1"/>
          </p:cNvSpPr>
          <p:nvPr>
            <p:ph type="sldNum" sz="quarter" idx="4"/>
          </p:nvPr>
        </p:nvSpPr>
        <p:spPr>
          <a:xfrm>
            <a:off x="11780874" y="6478403"/>
            <a:ext cx="405101" cy="365125"/>
          </a:xfrm>
          <a:prstGeom prst="rect">
            <a:avLst/>
          </a:prstGeom>
        </p:spPr>
        <p:txBody>
          <a:bodyPr/>
          <a:lstStyle>
            <a:lvl1pPr algn="r">
              <a:defRPr sz="1400">
                <a:solidFill>
                  <a:schemeClr val="tx1"/>
                </a:solidFill>
                <a:effectLst>
                  <a:outerShdw blurRad="50800" dist="50800" dir="5400000" sx="1000" sy="1000" algn="ctr" rotWithShape="0">
                    <a:srgbClr val="000000">
                      <a:alpha val="43137"/>
                    </a:srgbClr>
                  </a:outerShdw>
                </a:effectLst>
              </a:defRPr>
            </a:lvl1pPr>
          </a:lstStyle>
          <a:p>
            <a:fld id="{8D482D4C-7324-4DE2-94D4-658F89AED4D8}" type="slidenum">
              <a:rPr lang="en-US" smtClean="0"/>
              <a:pPr/>
              <a:t>‹#›</a:t>
            </a:fld>
            <a:endParaRPr lang="en-US"/>
          </a:p>
        </p:txBody>
      </p:sp>
    </p:spTree>
    <p:extLst>
      <p:ext uri="{BB962C8B-B14F-4D97-AF65-F5344CB8AC3E}">
        <p14:creationId xmlns:p14="http://schemas.microsoft.com/office/powerpoint/2010/main" val="38488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5AB0F-7788-4792-85F4-C846552FD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76B77-3247-412D-A718-CA857631A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E1885-AE3D-40EE-B9AD-106FAAB1F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4CEF0F9-91FA-428F-A3C7-92A4267CA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30510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file:////var/folders/6t/9dgm8pw96_981pv7wghcf6tc0000gn/T/com.microsoft.Powerpoint/converted_emf.emf"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8.emf"/><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3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34.emf"/><Relationship Id="rId4"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42.emf"/></Relationships>
</file>

<file path=ppt/slides/_rels/slide19.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1.emf"/><Relationship Id="rId7"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1.emf"/><Relationship Id="rId7" Type="http://schemas.openxmlformats.org/officeDocument/2006/relationships/image" Target="../media/image46.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2.emf"/><Relationship Id="rId9" Type="http://schemas.openxmlformats.org/officeDocument/2006/relationships/image" Target="../media/image48.emf"/></Relationships>
</file>

<file path=ppt/slides/_rels/slide2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2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2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image" Target="../media/image59.emf"/></Relationships>
</file>

<file path=ppt/slides/_rels/slide2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2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7.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1841" y="1077492"/>
            <a:ext cx="10591800" cy="1077218"/>
          </a:xfrm>
          <a:prstGeom prst="rect">
            <a:avLst/>
          </a:prstGeom>
        </p:spPr>
        <p:txBody>
          <a:bodyPr wrap="square">
            <a:spAutoFit/>
          </a:bodyPr>
          <a:lstStyle/>
          <a:p>
            <a:pPr algn="ctr"/>
            <a:r>
              <a:rPr lang="en-US" sz="3200" b="1">
                <a:solidFill>
                  <a:srgbClr val="3467AE"/>
                </a:solidFill>
                <a:latin typeface="Helvetica" pitchFamily="2" charset="0"/>
              </a:rPr>
              <a:t>Unlocking the Power of Inline Floating-Point Operations on Programmable Switches</a:t>
            </a:r>
          </a:p>
        </p:txBody>
      </p:sp>
      <p:cxnSp>
        <p:nvCxnSpPr>
          <p:cNvPr id="24" name="Straight Connector 23"/>
          <p:cNvCxnSpPr>
            <a:cxnSpLocks/>
          </p:cNvCxnSpPr>
          <p:nvPr/>
        </p:nvCxnSpPr>
        <p:spPr>
          <a:xfrm flipH="1">
            <a:off x="641842" y="2485739"/>
            <a:ext cx="10591799" cy="0"/>
          </a:xfrm>
          <a:prstGeom prst="line">
            <a:avLst/>
          </a:prstGeom>
          <a:noFill/>
          <a:ln w="38100" cap="flat">
            <a:solidFill>
              <a:schemeClr val="bg1">
                <a:lumMod val="65000"/>
              </a:schemeClr>
            </a:solidFill>
            <a:prstDash val="solid"/>
            <a:miter lim="400000"/>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0BD6DE82-1553-48B5-AD47-D61514288F1C}"/>
              </a:ext>
            </a:extLst>
          </p:cNvPr>
          <p:cNvSpPr txBox="1"/>
          <p:nvPr/>
        </p:nvSpPr>
        <p:spPr>
          <a:xfrm>
            <a:off x="1205721" y="3091183"/>
            <a:ext cx="9464040" cy="1774845"/>
          </a:xfrm>
          <a:prstGeom prst="rect">
            <a:avLst/>
          </a:prstGeom>
          <a:noFill/>
        </p:spPr>
        <p:txBody>
          <a:bodyPr wrap="square" rtlCol="0">
            <a:spAutoFit/>
          </a:bodyPr>
          <a:lstStyle/>
          <a:p>
            <a:pPr algn="ctr"/>
            <a:endParaRPr lang="en-US" sz="2000" dirty="0">
              <a:latin typeface="Helvetica" pitchFamily="2" charset="0"/>
            </a:endParaRPr>
          </a:p>
          <a:p>
            <a:pPr algn="ctr"/>
            <a:r>
              <a:rPr lang="en-US" altLang="zh-CN" sz="2000" b="1" u="sng" dirty="0">
                <a:latin typeface="Helvetica" pitchFamily="2" charset="0"/>
              </a:rPr>
              <a:t>Yifan</a:t>
            </a:r>
            <a:r>
              <a:rPr lang="zh-CN" altLang="en-US" sz="2000" b="1" u="sng" dirty="0">
                <a:latin typeface="Helvetica" pitchFamily="2" charset="0"/>
              </a:rPr>
              <a:t> </a:t>
            </a:r>
            <a:r>
              <a:rPr lang="en-US" altLang="zh-CN" sz="2000" b="1" u="sng" dirty="0">
                <a:latin typeface="Helvetica" pitchFamily="2" charset="0"/>
              </a:rPr>
              <a:t>Yuan</a:t>
            </a:r>
            <a:r>
              <a:rPr lang="en-US" altLang="zh-CN" sz="2000" b="1" u="sng" baseline="30000" dirty="0">
                <a:latin typeface="Helvetica" pitchFamily="2" charset="0"/>
              </a:rPr>
              <a:t>1</a:t>
            </a:r>
            <a:r>
              <a:rPr lang="en-US" altLang="zh-CN" sz="2000" dirty="0">
                <a:latin typeface="Helvetica" pitchFamily="2" charset="0"/>
              </a:rPr>
              <a:t>, Omar Alama</a:t>
            </a:r>
            <a:r>
              <a:rPr lang="en-US" altLang="zh-CN" sz="2000" baseline="30000" dirty="0">
                <a:latin typeface="Helvetica" pitchFamily="2" charset="0"/>
              </a:rPr>
              <a:t>2</a:t>
            </a:r>
            <a:r>
              <a:rPr lang="en-US" altLang="zh-CN" sz="2000" dirty="0">
                <a:latin typeface="Helvetica" pitchFamily="2" charset="0"/>
              </a:rPr>
              <a:t>, Jiawei Fei</a:t>
            </a:r>
            <a:r>
              <a:rPr lang="en-US" altLang="zh-CN" sz="2000" baseline="30000" dirty="0">
                <a:latin typeface="Helvetica" pitchFamily="2" charset="0"/>
              </a:rPr>
              <a:t>2,</a:t>
            </a:r>
            <a:r>
              <a:rPr lang="zh-CN" altLang="en-US" sz="2000" baseline="30000" dirty="0">
                <a:latin typeface="Helvetica" pitchFamily="2" charset="0"/>
              </a:rPr>
              <a:t> </a:t>
            </a:r>
            <a:r>
              <a:rPr lang="en-US" altLang="zh-CN" sz="2000" baseline="30000" dirty="0">
                <a:latin typeface="Helvetica" pitchFamily="2" charset="0"/>
              </a:rPr>
              <a:t>3</a:t>
            </a:r>
            <a:r>
              <a:rPr lang="en-US" altLang="zh-CN" sz="2000" dirty="0">
                <a:latin typeface="Helvetica" pitchFamily="2" charset="0"/>
              </a:rPr>
              <a:t>, </a:t>
            </a:r>
          </a:p>
          <a:p>
            <a:pPr algn="ctr"/>
            <a:r>
              <a:rPr lang="en-US" altLang="zh-CN" sz="2000" dirty="0">
                <a:latin typeface="Helvetica" pitchFamily="2" charset="0"/>
              </a:rPr>
              <a:t>Jacob Nelson</a:t>
            </a:r>
            <a:r>
              <a:rPr lang="en-US" altLang="zh-CN" sz="2000" baseline="30000" dirty="0">
                <a:latin typeface="Helvetica" pitchFamily="2" charset="0"/>
              </a:rPr>
              <a:t>4</a:t>
            </a:r>
            <a:r>
              <a:rPr lang="en-US" altLang="zh-CN" sz="2000" dirty="0">
                <a:latin typeface="Helvetica" pitchFamily="2" charset="0"/>
              </a:rPr>
              <a:t>,</a:t>
            </a:r>
            <a:r>
              <a:rPr lang="zh-CN" altLang="en-US" sz="2000" dirty="0">
                <a:latin typeface="Helvetica" pitchFamily="2" charset="0"/>
              </a:rPr>
              <a:t> </a:t>
            </a:r>
            <a:r>
              <a:rPr lang="en-US" altLang="zh-CN" sz="2000" dirty="0">
                <a:latin typeface="Helvetica" pitchFamily="2" charset="0"/>
              </a:rPr>
              <a:t>Dan</a:t>
            </a:r>
            <a:r>
              <a:rPr lang="zh-CN" altLang="en-US" sz="2000" dirty="0">
                <a:latin typeface="Helvetica" pitchFamily="2" charset="0"/>
              </a:rPr>
              <a:t> </a:t>
            </a:r>
            <a:r>
              <a:rPr lang="en-US" altLang="zh-CN" sz="2000" dirty="0">
                <a:latin typeface="Helvetica" pitchFamily="2" charset="0"/>
              </a:rPr>
              <a:t>R.</a:t>
            </a:r>
            <a:r>
              <a:rPr lang="zh-CN" altLang="en-US" sz="2000" dirty="0">
                <a:latin typeface="Helvetica" pitchFamily="2" charset="0"/>
              </a:rPr>
              <a:t> </a:t>
            </a:r>
            <a:r>
              <a:rPr lang="en-US" altLang="zh-CN" sz="2000" dirty="0">
                <a:latin typeface="Helvetica" pitchFamily="2" charset="0"/>
              </a:rPr>
              <a:t>K. Ports</a:t>
            </a:r>
            <a:r>
              <a:rPr lang="en-US" altLang="zh-CN" sz="2000" baseline="30000" dirty="0">
                <a:latin typeface="Helvetica" pitchFamily="2" charset="0"/>
              </a:rPr>
              <a:t>4</a:t>
            </a:r>
            <a:r>
              <a:rPr lang="en-US" altLang="zh-CN" sz="2000" dirty="0">
                <a:latin typeface="Helvetica" pitchFamily="2" charset="0"/>
              </a:rPr>
              <a:t>,</a:t>
            </a:r>
            <a:r>
              <a:rPr lang="zh-CN" altLang="en-US" sz="2000" dirty="0">
                <a:latin typeface="Helvetica" pitchFamily="2" charset="0"/>
              </a:rPr>
              <a:t> </a:t>
            </a:r>
            <a:r>
              <a:rPr lang="en-US" altLang="zh-CN" sz="2000" dirty="0">
                <a:latin typeface="Helvetica" pitchFamily="2" charset="0"/>
              </a:rPr>
              <a:t>Amedeo Sapio</a:t>
            </a:r>
            <a:r>
              <a:rPr lang="en-US" altLang="zh-CN" sz="2000" baseline="30000" dirty="0">
                <a:latin typeface="Helvetica" pitchFamily="2" charset="0"/>
              </a:rPr>
              <a:t>5</a:t>
            </a:r>
            <a:r>
              <a:rPr lang="en-US" altLang="zh-CN" sz="2000" dirty="0">
                <a:latin typeface="Helvetica" pitchFamily="2" charset="0"/>
              </a:rPr>
              <a:t>, </a:t>
            </a:r>
          </a:p>
          <a:p>
            <a:pPr algn="ctr"/>
            <a:r>
              <a:rPr lang="en-US" altLang="zh-CN" sz="2000" dirty="0">
                <a:latin typeface="Helvetica" pitchFamily="2" charset="0"/>
              </a:rPr>
              <a:t>Marco Canini</a:t>
            </a:r>
            <a:r>
              <a:rPr lang="en-US" altLang="zh-CN" sz="2000" baseline="30000" dirty="0">
                <a:latin typeface="Helvetica" pitchFamily="2" charset="0"/>
              </a:rPr>
              <a:t>2</a:t>
            </a:r>
            <a:r>
              <a:rPr lang="en-US" altLang="zh-CN" sz="2000" dirty="0">
                <a:latin typeface="Helvetica" pitchFamily="2" charset="0"/>
              </a:rPr>
              <a:t>,</a:t>
            </a:r>
            <a:r>
              <a:rPr lang="zh-CN" altLang="en-US" sz="2000" dirty="0">
                <a:latin typeface="Helvetica" pitchFamily="2" charset="0"/>
              </a:rPr>
              <a:t> </a:t>
            </a:r>
            <a:r>
              <a:rPr lang="en-US" altLang="zh-CN" sz="2000" dirty="0">
                <a:latin typeface="Helvetica" pitchFamily="2" charset="0"/>
              </a:rPr>
              <a:t>Nam</a:t>
            </a:r>
            <a:r>
              <a:rPr lang="zh-CN" altLang="en-US" sz="2000" dirty="0">
                <a:latin typeface="Helvetica" pitchFamily="2" charset="0"/>
              </a:rPr>
              <a:t> </a:t>
            </a:r>
            <a:r>
              <a:rPr lang="en-US" altLang="zh-CN" sz="2000" dirty="0">
                <a:latin typeface="Helvetica" pitchFamily="2" charset="0"/>
              </a:rPr>
              <a:t>Sung</a:t>
            </a:r>
            <a:r>
              <a:rPr lang="zh-CN" altLang="en-US" sz="2000" dirty="0">
                <a:latin typeface="Helvetica" pitchFamily="2" charset="0"/>
              </a:rPr>
              <a:t> </a:t>
            </a:r>
            <a:r>
              <a:rPr lang="en-US" altLang="zh-CN" sz="2000" dirty="0">
                <a:latin typeface="Helvetica" pitchFamily="2" charset="0"/>
              </a:rPr>
              <a:t>Kim</a:t>
            </a:r>
            <a:r>
              <a:rPr lang="en-US" altLang="zh-CN" sz="2000" baseline="30000" dirty="0">
                <a:latin typeface="Helvetica" pitchFamily="2" charset="0"/>
              </a:rPr>
              <a:t>1</a:t>
            </a:r>
            <a:endParaRPr lang="en-US" sz="2000" baseline="30000" dirty="0">
              <a:latin typeface="Helvetica" pitchFamily="2" charset="0"/>
            </a:endParaRPr>
          </a:p>
          <a:p>
            <a:pPr algn="ctr"/>
            <a:endParaRPr lang="en-US" sz="4000" baseline="30000" dirty="0">
              <a:latin typeface="Helvetica" pitchFamily="2" charset="0"/>
            </a:endParaRPr>
          </a:p>
        </p:txBody>
      </p:sp>
      <p:sp>
        <p:nvSpPr>
          <p:cNvPr id="16" name="TextBox 15">
            <a:extLst>
              <a:ext uri="{FF2B5EF4-FFF2-40B4-BE49-F238E27FC236}">
                <a16:creationId xmlns:a16="http://schemas.microsoft.com/office/drawing/2014/main" id="{5EA5AFCA-927E-427E-97B0-55FB0A0F7945}"/>
              </a:ext>
            </a:extLst>
          </p:cNvPr>
          <p:cNvSpPr txBox="1"/>
          <p:nvPr/>
        </p:nvSpPr>
        <p:spPr>
          <a:xfrm>
            <a:off x="2796987" y="4539831"/>
            <a:ext cx="6281509" cy="400110"/>
          </a:xfrm>
          <a:prstGeom prst="rect">
            <a:avLst/>
          </a:prstGeom>
          <a:noFill/>
        </p:spPr>
        <p:txBody>
          <a:bodyPr wrap="square" rtlCol="0">
            <a:spAutoFit/>
          </a:bodyPr>
          <a:lstStyle/>
          <a:p>
            <a:pPr algn="ctr"/>
            <a:r>
              <a:rPr lang="en-US" altLang="zh-CN" sz="2000" i="1" baseline="30000" dirty="0">
                <a:latin typeface="Helvetica" pitchFamily="2" charset="0"/>
              </a:rPr>
              <a:t>1</a:t>
            </a:r>
            <a:r>
              <a:rPr lang="en-US" altLang="zh-CN" sz="2000" i="1" dirty="0">
                <a:latin typeface="Helvetica" pitchFamily="2" charset="0"/>
              </a:rPr>
              <a:t>UIUC,</a:t>
            </a:r>
            <a:r>
              <a:rPr lang="zh-CN" altLang="en-US" sz="2000" i="1" dirty="0">
                <a:latin typeface="Helvetica" pitchFamily="2" charset="0"/>
              </a:rPr>
              <a:t> </a:t>
            </a:r>
            <a:r>
              <a:rPr lang="en-US" altLang="zh-CN" sz="2000" i="1" baseline="30000" dirty="0">
                <a:latin typeface="Helvetica" pitchFamily="2" charset="0"/>
              </a:rPr>
              <a:t>2</a:t>
            </a:r>
            <a:r>
              <a:rPr lang="en-US" altLang="zh-CN" sz="2000" i="1" dirty="0">
                <a:latin typeface="Helvetica" pitchFamily="2" charset="0"/>
              </a:rPr>
              <a:t>KAUST, </a:t>
            </a:r>
            <a:r>
              <a:rPr lang="en-US" altLang="zh-CN" sz="2000" i="1" baseline="30000" dirty="0">
                <a:latin typeface="Helvetica" pitchFamily="2" charset="0"/>
              </a:rPr>
              <a:t>3</a:t>
            </a:r>
            <a:r>
              <a:rPr lang="en-US" altLang="zh-CN" sz="2000" i="1" dirty="0">
                <a:latin typeface="Helvetica" pitchFamily="2" charset="0"/>
              </a:rPr>
              <a:t>NUDT, </a:t>
            </a:r>
            <a:r>
              <a:rPr lang="en-US" altLang="zh-CN" sz="2000" i="1" baseline="30000" dirty="0">
                <a:latin typeface="Helvetica" pitchFamily="2" charset="0"/>
              </a:rPr>
              <a:t>4</a:t>
            </a:r>
            <a:r>
              <a:rPr lang="en-US" altLang="zh-CN" sz="2000" i="1" dirty="0">
                <a:latin typeface="Helvetica" pitchFamily="2" charset="0"/>
              </a:rPr>
              <a:t>Microsoft</a:t>
            </a:r>
            <a:r>
              <a:rPr lang="zh-CN" altLang="en-US" sz="2000" i="1" dirty="0">
                <a:latin typeface="Helvetica" pitchFamily="2" charset="0"/>
              </a:rPr>
              <a:t> </a:t>
            </a:r>
            <a:r>
              <a:rPr lang="en-US" altLang="zh-CN" sz="2000" i="1" dirty="0">
                <a:latin typeface="Helvetica" pitchFamily="2" charset="0"/>
              </a:rPr>
              <a:t>Research, </a:t>
            </a:r>
            <a:r>
              <a:rPr lang="en-US" altLang="zh-CN" sz="2000" i="1" baseline="30000" dirty="0">
                <a:latin typeface="Helvetica" pitchFamily="2" charset="0"/>
              </a:rPr>
              <a:t>5</a:t>
            </a:r>
            <a:r>
              <a:rPr lang="en-US" altLang="zh-CN" sz="2000" i="1" dirty="0">
                <a:latin typeface="Helvetica" pitchFamily="2" charset="0"/>
              </a:rPr>
              <a:t>Intel</a:t>
            </a:r>
            <a:endParaRPr lang="en-US" sz="2000" i="1" dirty="0">
              <a:latin typeface="Helvetica" pitchFamily="2" charset="0"/>
            </a:endParaRPr>
          </a:p>
        </p:txBody>
      </p:sp>
      <p:cxnSp>
        <p:nvCxnSpPr>
          <p:cNvPr id="17" name="Straight Connector 16">
            <a:extLst>
              <a:ext uri="{FF2B5EF4-FFF2-40B4-BE49-F238E27FC236}">
                <a16:creationId xmlns:a16="http://schemas.microsoft.com/office/drawing/2014/main" id="{68814516-E3E4-4FDC-8569-75B08059FFAE}"/>
              </a:ext>
            </a:extLst>
          </p:cNvPr>
          <p:cNvCxnSpPr>
            <a:cxnSpLocks/>
          </p:cNvCxnSpPr>
          <p:nvPr/>
        </p:nvCxnSpPr>
        <p:spPr>
          <a:xfrm flipH="1">
            <a:off x="641842" y="726387"/>
            <a:ext cx="10591799" cy="0"/>
          </a:xfrm>
          <a:prstGeom prst="line">
            <a:avLst/>
          </a:prstGeom>
          <a:noFill/>
          <a:ln w="38100" cap="flat">
            <a:solidFill>
              <a:schemeClr val="bg1">
                <a:lumMod val="65000"/>
              </a:schemeClr>
            </a:solidFill>
            <a:prstDash val="solid"/>
            <a:miter lim="400000"/>
          </a:ln>
          <a:effectLst/>
          <a:sp3d/>
        </p:spPr>
        <p:style>
          <a:lnRef idx="0">
            <a:scrgbClr r="0" g="0" b="0"/>
          </a:lnRef>
          <a:fillRef idx="0">
            <a:scrgbClr r="0" g="0" b="0"/>
          </a:fillRef>
          <a:effectRef idx="0">
            <a:scrgbClr r="0" g="0" b="0"/>
          </a:effectRef>
          <a:fontRef idx="none"/>
        </p:style>
      </p:cxnSp>
      <p:pic>
        <p:nvPicPr>
          <p:cNvPr id="5" name="Picture 4">
            <a:extLst>
              <a:ext uri="{FF2B5EF4-FFF2-40B4-BE49-F238E27FC236}">
                <a16:creationId xmlns:a16="http://schemas.microsoft.com/office/drawing/2014/main" id="{95B759A7-59D3-654D-A1EB-14D4FA67F9E6}"/>
              </a:ext>
            </a:extLst>
          </p:cNvPr>
          <p:cNvPicPr>
            <a:picLocks noChangeAspect="1"/>
          </p:cNvPicPr>
          <p:nvPr/>
        </p:nvPicPr>
        <p:blipFill>
          <a:blip r:link="rId3"/>
          <a:stretch>
            <a:fillRect/>
          </a:stretch>
        </p:blipFill>
        <p:spPr>
          <a:xfrm>
            <a:off x="5905991" y="1270000"/>
            <a:ext cx="63500" cy="76200"/>
          </a:xfrm>
          <a:prstGeom prst="rect">
            <a:avLst/>
          </a:prstGeom>
        </p:spPr>
      </p:pic>
      <p:pic>
        <p:nvPicPr>
          <p:cNvPr id="9" name="Picture 4" descr="Image result for UIUC logo">
            <a:extLst>
              <a:ext uri="{FF2B5EF4-FFF2-40B4-BE49-F238E27FC236}">
                <a16:creationId xmlns:a16="http://schemas.microsoft.com/office/drawing/2014/main" id="{6B034BFA-E29D-024D-9F96-214A94400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844" y="5370378"/>
            <a:ext cx="992187"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crosoft Logo | Symbol, History, PNG (3840*2160)">
            <a:extLst>
              <a:ext uri="{FF2B5EF4-FFF2-40B4-BE49-F238E27FC236}">
                <a16:creationId xmlns:a16="http://schemas.microsoft.com/office/drawing/2014/main" id="{27E05CE9-9BEE-6140-BD2D-8A98DD5BC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4915" y="5282266"/>
            <a:ext cx="2571065" cy="14462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intel logo">
            <a:extLst>
              <a:ext uri="{FF2B5EF4-FFF2-40B4-BE49-F238E27FC236}">
                <a16:creationId xmlns:a16="http://schemas.microsoft.com/office/drawing/2014/main" id="{FFFF3B46-D905-224C-99D2-F367A8E3F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6909" y="5456937"/>
            <a:ext cx="1643975" cy="10831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83B23DB-64CF-5B49-A420-506012EDA7C3}"/>
              </a:ext>
            </a:extLst>
          </p:cNvPr>
          <p:cNvPicPr>
            <a:picLocks noChangeAspect="1"/>
          </p:cNvPicPr>
          <p:nvPr/>
        </p:nvPicPr>
        <p:blipFill>
          <a:blip r:embed="rId7"/>
          <a:stretch>
            <a:fillRect/>
          </a:stretch>
        </p:blipFill>
        <p:spPr>
          <a:xfrm>
            <a:off x="2355965" y="5443095"/>
            <a:ext cx="3340470" cy="1086864"/>
          </a:xfrm>
          <a:prstGeom prst="rect">
            <a:avLst/>
          </a:prstGeom>
        </p:spPr>
      </p:pic>
      <p:sp>
        <p:nvSpPr>
          <p:cNvPr id="8" name="TextBox 7">
            <a:extLst>
              <a:ext uri="{FF2B5EF4-FFF2-40B4-BE49-F238E27FC236}">
                <a16:creationId xmlns:a16="http://schemas.microsoft.com/office/drawing/2014/main" id="{F62DDF22-7C4F-CB4C-9295-FC34086BC5A5}"/>
              </a:ext>
            </a:extLst>
          </p:cNvPr>
          <p:cNvSpPr txBox="1"/>
          <p:nvPr/>
        </p:nvSpPr>
        <p:spPr>
          <a:xfrm>
            <a:off x="2796987" y="4878738"/>
            <a:ext cx="6281509" cy="553998"/>
          </a:xfrm>
          <a:prstGeom prst="rect">
            <a:avLst/>
          </a:prstGeom>
          <a:noFill/>
        </p:spPr>
        <p:txBody>
          <a:bodyPr wrap="square" rtlCol="0">
            <a:spAutoFit/>
          </a:bodyPr>
          <a:lstStyle/>
          <a:p>
            <a:pPr algn="ctr"/>
            <a:r>
              <a:rPr lang="en-US" sz="3000" i="1" baseline="30000" dirty="0">
                <a:latin typeface="Helvetica" pitchFamily="2" charset="0"/>
              </a:rPr>
              <a:t>04/05/2022</a:t>
            </a:r>
            <a:endParaRPr lang="en-US" sz="3000" i="1" dirty="0">
              <a:latin typeface="Helvetica" pitchFamily="2" charset="0"/>
            </a:endParaRPr>
          </a:p>
        </p:txBody>
      </p:sp>
      <p:pic>
        <p:nvPicPr>
          <p:cNvPr id="3" name="Picture 2">
            <a:extLst>
              <a:ext uri="{FF2B5EF4-FFF2-40B4-BE49-F238E27FC236}">
                <a16:creationId xmlns:a16="http://schemas.microsoft.com/office/drawing/2014/main" id="{F001020E-FD57-B34B-818F-FE8F3093A540}"/>
              </a:ext>
            </a:extLst>
          </p:cNvPr>
          <p:cNvPicPr>
            <a:picLocks noChangeAspect="1"/>
          </p:cNvPicPr>
          <p:nvPr/>
        </p:nvPicPr>
        <p:blipFill>
          <a:blip r:embed="rId8"/>
          <a:stretch>
            <a:fillRect/>
          </a:stretch>
        </p:blipFill>
        <p:spPr>
          <a:xfrm>
            <a:off x="5461000" y="5351527"/>
            <a:ext cx="1270000" cy="1270000"/>
          </a:xfrm>
          <a:prstGeom prst="rect">
            <a:avLst/>
          </a:prstGeom>
        </p:spPr>
      </p:pic>
    </p:spTree>
    <p:extLst>
      <p:ext uri="{BB962C8B-B14F-4D97-AF65-F5344CB8AC3E}">
        <p14:creationId xmlns:p14="http://schemas.microsoft.com/office/powerpoint/2010/main" val="2213913163"/>
      </p:ext>
    </p:extLst>
  </p:cSld>
  <p:clrMapOvr>
    <a:masterClrMapping/>
  </p:clrMapOvr>
  <mc:AlternateContent xmlns:mc="http://schemas.openxmlformats.org/markup-compatibility/2006" xmlns:p14="http://schemas.microsoft.com/office/powerpoint/2010/main">
    <mc:Choice Requires="p14">
      <p:transition spd="slow" p14:dur="2000" advTm="5114"/>
    </mc:Choice>
    <mc:Fallback xmlns="">
      <p:transition spd="slow" advTm="51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10</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29" name="Picture 28">
            <a:extLst>
              <a:ext uri="{FF2B5EF4-FFF2-40B4-BE49-F238E27FC236}">
                <a16:creationId xmlns:a16="http://schemas.microsoft.com/office/drawing/2014/main" id="{F1B360E7-9B2A-DC47-B07A-B599A11E63EB}"/>
              </a:ext>
            </a:extLst>
          </p:cNvPr>
          <p:cNvPicPr>
            <a:picLocks noChangeAspect="1"/>
          </p:cNvPicPr>
          <p:nvPr/>
        </p:nvPicPr>
        <p:blipFill>
          <a:blip r:embed="rId3"/>
          <a:stretch>
            <a:fillRect/>
          </a:stretch>
        </p:blipFill>
        <p:spPr>
          <a:xfrm>
            <a:off x="3944231" y="3608237"/>
            <a:ext cx="1531913" cy="333684"/>
          </a:xfrm>
          <a:prstGeom prst="rect">
            <a:avLst/>
          </a:prstGeom>
        </p:spPr>
      </p:pic>
      <p:pic>
        <p:nvPicPr>
          <p:cNvPr id="30" name="Picture 29">
            <a:extLst>
              <a:ext uri="{FF2B5EF4-FFF2-40B4-BE49-F238E27FC236}">
                <a16:creationId xmlns:a16="http://schemas.microsoft.com/office/drawing/2014/main" id="{612F755C-275B-6243-A878-1522D0AE43E8}"/>
              </a:ext>
            </a:extLst>
          </p:cNvPr>
          <p:cNvPicPr>
            <a:picLocks noChangeAspect="1"/>
          </p:cNvPicPr>
          <p:nvPr/>
        </p:nvPicPr>
        <p:blipFill>
          <a:blip r:embed="rId4"/>
          <a:stretch>
            <a:fillRect/>
          </a:stretch>
        </p:blipFill>
        <p:spPr>
          <a:xfrm>
            <a:off x="3959249" y="4544747"/>
            <a:ext cx="1501876" cy="342011"/>
          </a:xfrm>
          <a:prstGeom prst="rect">
            <a:avLst/>
          </a:prstGeom>
        </p:spPr>
      </p:pic>
      <p:pic>
        <p:nvPicPr>
          <p:cNvPr id="34" name="Picture 33">
            <a:extLst>
              <a:ext uri="{FF2B5EF4-FFF2-40B4-BE49-F238E27FC236}">
                <a16:creationId xmlns:a16="http://schemas.microsoft.com/office/drawing/2014/main" id="{8D4984AB-2D0A-0248-A0F6-8A20CF261FD6}"/>
              </a:ext>
            </a:extLst>
          </p:cNvPr>
          <p:cNvPicPr>
            <a:picLocks noChangeAspect="1"/>
          </p:cNvPicPr>
          <p:nvPr/>
        </p:nvPicPr>
        <p:blipFill>
          <a:blip r:embed="rId5"/>
          <a:stretch>
            <a:fillRect/>
          </a:stretch>
        </p:blipFill>
        <p:spPr>
          <a:xfrm>
            <a:off x="6426479" y="3603845"/>
            <a:ext cx="4871355" cy="338076"/>
          </a:xfrm>
          <a:prstGeom prst="rect">
            <a:avLst/>
          </a:prstGeom>
        </p:spPr>
      </p:pic>
      <p:sp>
        <p:nvSpPr>
          <p:cNvPr id="19" name="TextBox 18">
            <a:extLst>
              <a:ext uri="{FF2B5EF4-FFF2-40B4-BE49-F238E27FC236}">
                <a16:creationId xmlns:a16="http://schemas.microsoft.com/office/drawing/2014/main" id="{18C90DAB-DAC8-A243-A6E4-0A96458D222C}"/>
              </a:ext>
            </a:extLst>
          </p:cNvPr>
          <p:cNvSpPr txBox="1"/>
          <p:nvPr/>
        </p:nvSpPr>
        <p:spPr>
          <a:xfrm>
            <a:off x="4152900"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0" name="TextBox 19">
            <a:extLst>
              <a:ext uri="{FF2B5EF4-FFF2-40B4-BE49-F238E27FC236}">
                <a16:creationId xmlns:a16="http://schemas.microsoft.com/office/drawing/2014/main" id="{A703A54F-7932-8F4F-BA24-3D683328A4EC}"/>
              </a:ext>
            </a:extLst>
          </p:cNvPr>
          <p:cNvSpPr txBox="1"/>
          <p:nvPr/>
        </p:nvSpPr>
        <p:spPr>
          <a:xfrm>
            <a:off x="4110716" y="4020208"/>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21" name="TextBox 20">
            <a:extLst>
              <a:ext uri="{FF2B5EF4-FFF2-40B4-BE49-F238E27FC236}">
                <a16:creationId xmlns:a16="http://schemas.microsoft.com/office/drawing/2014/main" id="{26B3590A-E257-FA42-ACE6-D351BD7A1F4B}"/>
              </a:ext>
            </a:extLst>
          </p:cNvPr>
          <p:cNvSpPr txBox="1"/>
          <p:nvPr/>
        </p:nvSpPr>
        <p:spPr>
          <a:xfrm>
            <a:off x="8344013"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2" name="TextBox 21">
            <a:extLst>
              <a:ext uri="{FF2B5EF4-FFF2-40B4-BE49-F238E27FC236}">
                <a16:creationId xmlns:a16="http://schemas.microsoft.com/office/drawing/2014/main" id="{91CF28FD-D8AA-EB48-B043-5C25B711312A}"/>
              </a:ext>
            </a:extLst>
          </p:cNvPr>
          <p:cNvSpPr txBox="1"/>
          <p:nvPr/>
        </p:nvSpPr>
        <p:spPr>
          <a:xfrm>
            <a:off x="8339733" y="4029449"/>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481639" cy="1384995"/>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Align</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Add/sub</a:t>
            </a:r>
            <a:endParaRPr lang="en-US" sz="2800">
              <a:solidFill>
                <a:prstClr val="black"/>
              </a:solidFill>
              <a:latin typeface="Helvetica" pitchFamily="2" charset="0"/>
              <a:ea typeface="Calisto MT" charset="0"/>
              <a:cs typeface="Calisto MT" charset="0"/>
            </a:endParaRPr>
          </a:p>
        </p:txBody>
      </p:sp>
      <p:sp>
        <p:nvSpPr>
          <p:cNvPr id="25" name="TextBox 24">
            <a:extLst>
              <a:ext uri="{FF2B5EF4-FFF2-40B4-BE49-F238E27FC236}">
                <a16:creationId xmlns:a16="http://schemas.microsoft.com/office/drawing/2014/main" id="{63CFDC4D-B089-5D4D-9436-F2E29DB4106E}"/>
              </a:ext>
            </a:extLst>
          </p:cNvPr>
          <p:cNvSpPr txBox="1"/>
          <p:nvPr/>
        </p:nvSpPr>
        <p:spPr>
          <a:xfrm>
            <a:off x="5985777" y="3883642"/>
            <a:ext cx="1198941" cy="707886"/>
          </a:xfrm>
          <a:prstGeom prst="rect">
            <a:avLst/>
          </a:prstGeom>
          <a:noFill/>
        </p:spPr>
        <p:txBody>
          <a:bodyPr wrap="square" rtlCol="0">
            <a:spAutoFit/>
          </a:bodyPr>
          <a:lstStyle/>
          <a:p>
            <a:pPr algn="ctr" defTabSz="428625">
              <a:defRPr/>
            </a:pPr>
            <a:r>
              <a:rPr lang="en-US" altLang="zh-CN" sz="4000">
                <a:solidFill>
                  <a:prstClr val="black"/>
                </a:solidFill>
                <a:latin typeface="Helvetica" pitchFamily="2" charset="0"/>
                <a:ea typeface="Calisto MT" charset="0"/>
                <a:cs typeface="Calisto MT" charset="0"/>
              </a:rPr>
              <a:t>+</a:t>
            </a:r>
            <a:r>
              <a:rPr lang="zh-CN" altLang="en-US" sz="4000">
                <a:solidFill>
                  <a:prstClr val="black"/>
                </a:solidFill>
                <a:latin typeface="Helvetica" pitchFamily="2" charset="0"/>
                <a:ea typeface="Calisto MT" charset="0"/>
                <a:cs typeface="Calisto MT" charset="0"/>
              </a:rPr>
              <a:t> </a:t>
            </a:r>
            <a:endParaRPr lang="en-US" sz="4000">
              <a:solidFill>
                <a:prstClr val="black"/>
              </a:solidFill>
              <a:latin typeface="Helvetica" pitchFamily="2" charset="0"/>
              <a:ea typeface="Calisto MT" charset="0"/>
              <a:cs typeface="Calisto MT" charset="0"/>
            </a:endParaRPr>
          </a:p>
        </p:txBody>
      </p:sp>
      <p:pic>
        <p:nvPicPr>
          <p:cNvPr id="26" name="Picture 25">
            <a:extLst>
              <a:ext uri="{FF2B5EF4-FFF2-40B4-BE49-F238E27FC236}">
                <a16:creationId xmlns:a16="http://schemas.microsoft.com/office/drawing/2014/main" id="{1C2B56AA-1832-7C44-B763-8AAB46E7E55E}"/>
              </a:ext>
            </a:extLst>
          </p:cNvPr>
          <p:cNvPicPr>
            <a:picLocks noChangeAspect="1"/>
          </p:cNvPicPr>
          <p:nvPr/>
        </p:nvPicPr>
        <p:blipFill>
          <a:blip r:embed="rId6"/>
          <a:stretch>
            <a:fillRect/>
          </a:stretch>
        </p:blipFill>
        <p:spPr>
          <a:xfrm>
            <a:off x="6426479" y="4544745"/>
            <a:ext cx="4928081" cy="342013"/>
          </a:xfrm>
          <a:prstGeom prst="rect">
            <a:avLst/>
          </a:prstGeom>
        </p:spPr>
      </p:pic>
      <p:pic>
        <p:nvPicPr>
          <p:cNvPr id="23" name="Picture 22">
            <a:extLst>
              <a:ext uri="{FF2B5EF4-FFF2-40B4-BE49-F238E27FC236}">
                <a16:creationId xmlns:a16="http://schemas.microsoft.com/office/drawing/2014/main" id="{0CBCB702-3ADF-4440-B4C1-73A729F42FC3}"/>
              </a:ext>
            </a:extLst>
          </p:cNvPr>
          <p:cNvPicPr>
            <a:picLocks noChangeAspect="1"/>
          </p:cNvPicPr>
          <p:nvPr/>
        </p:nvPicPr>
        <p:blipFill>
          <a:blip r:embed="rId7"/>
          <a:stretch>
            <a:fillRect/>
          </a:stretch>
        </p:blipFill>
        <p:spPr>
          <a:xfrm>
            <a:off x="6426478" y="5364485"/>
            <a:ext cx="4871355" cy="338076"/>
          </a:xfrm>
          <a:prstGeom prst="rect">
            <a:avLst/>
          </a:prstGeom>
        </p:spPr>
      </p:pic>
      <p:sp>
        <p:nvSpPr>
          <p:cNvPr id="33" name="TextBox 32">
            <a:extLst>
              <a:ext uri="{FF2B5EF4-FFF2-40B4-BE49-F238E27FC236}">
                <a16:creationId xmlns:a16="http://schemas.microsoft.com/office/drawing/2014/main" id="{6EA3A5C6-18D2-EE4B-8153-F7E83A08AE26}"/>
              </a:ext>
            </a:extLst>
          </p:cNvPr>
          <p:cNvSpPr txBox="1"/>
          <p:nvPr/>
        </p:nvSpPr>
        <p:spPr>
          <a:xfrm>
            <a:off x="5972410" y="4771679"/>
            <a:ext cx="1198941" cy="707886"/>
          </a:xfrm>
          <a:prstGeom prst="rect">
            <a:avLst/>
          </a:prstGeom>
          <a:noFill/>
        </p:spPr>
        <p:txBody>
          <a:bodyPr wrap="square" rtlCol="0">
            <a:spAutoFit/>
          </a:bodyPr>
          <a:lstStyle/>
          <a:p>
            <a:pPr algn="ctr" defTabSz="428625">
              <a:defRPr/>
            </a:pPr>
            <a:r>
              <a:rPr lang="en-US" altLang="zh-CN" sz="4000">
                <a:solidFill>
                  <a:prstClr val="black"/>
                </a:solidFill>
                <a:latin typeface="Helvetica" pitchFamily="2" charset="0"/>
                <a:ea typeface="Calisto MT" charset="0"/>
                <a:cs typeface="Calisto MT" charset="0"/>
              </a:rPr>
              <a:t>=</a:t>
            </a:r>
            <a:r>
              <a:rPr lang="zh-CN" altLang="en-US" sz="4000">
                <a:solidFill>
                  <a:prstClr val="black"/>
                </a:solidFill>
                <a:latin typeface="Helvetica" pitchFamily="2" charset="0"/>
                <a:ea typeface="Calisto MT" charset="0"/>
                <a:cs typeface="Calisto MT" charset="0"/>
              </a:rPr>
              <a:t> </a:t>
            </a:r>
            <a:endParaRPr lang="en-US" sz="4000">
              <a:solidFill>
                <a:prstClr val="black"/>
              </a:solidFill>
              <a:latin typeface="Helvetica" pitchFamily="2" charset="0"/>
              <a:ea typeface="Calisto MT" charset="0"/>
              <a:cs typeface="Calisto MT" charset="0"/>
            </a:endParaRPr>
          </a:p>
        </p:txBody>
      </p:sp>
      <p:sp>
        <p:nvSpPr>
          <p:cNvPr id="35" name="TextBox 34">
            <a:extLst>
              <a:ext uri="{FF2B5EF4-FFF2-40B4-BE49-F238E27FC236}">
                <a16:creationId xmlns:a16="http://schemas.microsoft.com/office/drawing/2014/main" id="{5D8172D7-0F19-854B-84F8-FC91A55BA879}"/>
              </a:ext>
            </a:extLst>
          </p:cNvPr>
          <p:cNvSpPr txBox="1"/>
          <p:nvPr/>
        </p:nvSpPr>
        <p:spPr>
          <a:xfrm>
            <a:off x="8291048" y="4886758"/>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C</a:t>
            </a:r>
            <a:endParaRPr lang="en-US" sz="2400" baseline="-25000">
              <a:solidFill>
                <a:prstClr val="black"/>
              </a:solidFill>
              <a:latin typeface="Helvetica" pitchFamily="2" charset="0"/>
              <a:ea typeface="Calisto MT" charset="0"/>
              <a:cs typeface="Calisto MT" charset="0"/>
            </a:endParaRPr>
          </a:p>
        </p:txBody>
      </p:sp>
    </p:spTree>
    <p:extLst>
      <p:ext uri="{BB962C8B-B14F-4D97-AF65-F5344CB8AC3E}">
        <p14:creationId xmlns:p14="http://schemas.microsoft.com/office/powerpoint/2010/main" val="2786394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11</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29" name="Picture 28">
            <a:extLst>
              <a:ext uri="{FF2B5EF4-FFF2-40B4-BE49-F238E27FC236}">
                <a16:creationId xmlns:a16="http://schemas.microsoft.com/office/drawing/2014/main" id="{F1B360E7-9B2A-DC47-B07A-B599A11E63EB}"/>
              </a:ext>
            </a:extLst>
          </p:cNvPr>
          <p:cNvPicPr>
            <a:picLocks noChangeAspect="1"/>
          </p:cNvPicPr>
          <p:nvPr/>
        </p:nvPicPr>
        <p:blipFill>
          <a:blip r:embed="rId3"/>
          <a:stretch>
            <a:fillRect/>
          </a:stretch>
        </p:blipFill>
        <p:spPr>
          <a:xfrm>
            <a:off x="3944231" y="3156409"/>
            <a:ext cx="1531913" cy="333684"/>
          </a:xfrm>
          <a:prstGeom prst="rect">
            <a:avLst/>
          </a:prstGeom>
        </p:spPr>
      </p:pic>
      <p:pic>
        <p:nvPicPr>
          <p:cNvPr id="30" name="Picture 29">
            <a:extLst>
              <a:ext uri="{FF2B5EF4-FFF2-40B4-BE49-F238E27FC236}">
                <a16:creationId xmlns:a16="http://schemas.microsoft.com/office/drawing/2014/main" id="{612F755C-275B-6243-A878-1522D0AE43E8}"/>
              </a:ext>
            </a:extLst>
          </p:cNvPr>
          <p:cNvPicPr>
            <a:picLocks noChangeAspect="1"/>
          </p:cNvPicPr>
          <p:nvPr/>
        </p:nvPicPr>
        <p:blipFill>
          <a:blip r:embed="rId4"/>
          <a:stretch>
            <a:fillRect/>
          </a:stretch>
        </p:blipFill>
        <p:spPr>
          <a:xfrm>
            <a:off x="3959249" y="4092919"/>
            <a:ext cx="1501876" cy="342011"/>
          </a:xfrm>
          <a:prstGeom prst="rect">
            <a:avLst/>
          </a:prstGeom>
        </p:spPr>
      </p:pic>
      <p:sp>
        <p:nvSpPr>
          <p:cNvPr id="19" name="TextBox 18">
            <a:extLst>
              <a:ext uri="{FF2B5EF4-FFF2-40B4-BE49-F238E27FC236}">
                <a16:creationId xmlns:a16="http://schemas.microsoft.com/office/drawing/2014/main" id="{18C90DAB-DAC8-A243-A6E4-0A96458D222C}"/>
              </a:ext>
            </a:extLst>
          </p:cNvPr>
          <p:cNvSpPr txBox="1"/>
          <p:nvPr/>
        </p:nvSpPr>
        <p:spPr>
          <a:xfrm>
            <a:off x="4152900" y="2690352"/>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0" name="TextBox 19">
            <a:extLst>
              <a:ext uri="{FF2B5EF4-FFF2-40B4-BE49-F238E27FC236}">
                <a16:creationId xmlns:a16="http://schemas.microsoft.com/office/drawing/2014/main" id="{A703A54F-7932-8F4F-BA24-3D683328A4EC}"/>
              </a:ext>
            </a:extLst>
          </p:cNvPr>
          <p:cNvSpPr txBox="1"/>
          <p:nvPr/>
        </p:nvSpPr>
        <p:spPr>
          <a:xfrm>
            <a:off x="4110716" y="35683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673145" cy="1815882"/>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Align</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Add/sub</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R</a:t>
            </a:r>
            <a:r>
              <a:rPr lang="en-US" sz="2800">
                <a:solidFill>
                  <a:prstClr val="black"/>
                </a:solidFill>
                <a:latin typeface="Helvetica" pitchFamily="2" charset="0"/>
                <a:ea typeface="Calisto MT" charset="0"/>
                <a:cs typeface="Calisto MT" charset="0"/>
              </a:rPr>
              <a:t>e</a:t>
            </a:r>
            <a:r>
              <a:rPr lang="en-US" altLang="zh-CN" sz="2800">
                <a:solidFill>
                  <a:prstClr val="black"/>
                </a:solidFill>
                <a:latin typeface="Helvetica" pitchFamily="2" charset="0"/>
                <a:ea typeface="Calisto MT" charset="0"/>
                <a:cs typeface="Calisto MT" charset="0"/>
              </a:rPr>
              <a:t>normalize</a:t>
            </a:r>
            <a:endParaRPr lang="en-US" sz="2800">
              <a:solidFill>
                <a:prstClr val="black"/>
              </a:solidFill>
              <a:latin typeface="Helvetica" pitchFamily="2" charset="0"/>
              <a:ea typeface="Calisto MT" charset="0"/>
              <a:cs typeface="Calisto MT" charset="0"/>
            </a:endParaRPr>
          </a:p>
        </p:txBody>
      </p:sp>
      <p:pic>
        <p:nvPicPr>
          <p:cNvPr id="23" name="Picture 22">
            <a:extLst>
              <a:ext uri="{FF2B5EF4-FFF2-40B4-BE49-F238E27FC236}">
                <a16:creationId xmlns:a16="http://schemas.microsoft.com/office/drawing/2014/main" id="{0CBCB702-3ADF-4440-B4C1-73A729F42FC3}"/>
              </a:ext>
            </a:extLst>
          </p:cNvPr>
          <p:cNvPicPr>
            <a:picLocks noChangeAspect="1"/>
          </p:cNvPicPr>
          <p:nvPr/>
        </p:nvPicPr>
        <p:blipFill>
          <a:blip r:embed="rId5"/>
          <a:stretch>
            <a:fillRect/>
          </a:stretch>
        </p:blipFill>
        <p:spPr>
          <a:xfrm>
            <a:off x="6426478" y="4095077"/>
            <a:ext cx="4871355" cy="338076"/>
          </a:xfrm>
          <a:prstGeom prst="rect">
            <a:avLst/>
          </a:prstGeom>
        </p:spPr>
      </p:pic>
      <p:sp>
        <p:nvSpPr>
          <p:cNvPr id="35" name="TextBox 34">
            <a:extLst>
              <a:ext uri="{FF2B5EF4-FFF2-40B4-BE49-F238E27FC236}">
                <a16:creationId xmlns:a16="http://schemas.microsoft.com/office/drawing/2014/main" id="{5D8172D7-0F19-854B-84F8-FC91A55BA879}"/>
              </a:ext>
            </a:extLst>
          </p:cNvPr>
          <p:cNvSpPr txBox="1"/>
          <p:nvPr/>
        </p:nvSpPr>
        <p:spPr>
          <a:xfrm>
            <a:off x="8291048" y="361735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C</a:t>
            </a:r>
            <a:endParaRPr lang="en-US" sz="2400" baseline="-25000">
              <a:solidFill>
                <a:prstClr val="black"/>
              </a:solidFill>
              <a:latin typeface="Helvetica" pitchFamily="2" charset="0"/>
              <a:ea typeface="Calisto MT" charset="0"/>
              <a:cs typeface="Calisto MT" charset="0"/>
            </a:endParaRPr>
          </a:p>
        </p:txBody>
      </p:sp>
      <p:sp>
        <p:nvSpPr>
          <p:cNvPr id="32" name="TextBox 31">
            <a:extLst>
              <a:ext uri="{FF2B5EF4-FFF2-40B4-BE49-F238E27FC236}">
                <a16:creationId xmlns:a16="http://schemas.microsoft.com/office/drawing/2014/main" id="{BD80F87A-BFEB-934F-8FB8-6F61187DA70D}"/>
              </a:ext>
            </a:extLst>
          </p:cNvPr>
          <p:cNvSpPr txBox="1"/>
          <p:nvPr/>
        </p:nvSpPr>
        <p:spPr>
          <a:xfrm>
            <a:off x="6470660" y="2745878"/>
            <a:ext cx="4782990" cy="830997"/>
          </a:xfrm>
          <a:prstGeom prst="rect">
            <a:avLst/>
          </a:prstGeom>
          <a:noFill/>
        </p:spPr>
        <p:txBody>
          <a:bodyPr wrap="square" rtlCol="0">
            <a:spAutoFit/>
          </a:bodyPr>
          <a:lstStyle/>
          <a:p>
            <a:pPr algn="ctr" defTabSz="428625">
              <a:defRPr/>
            </a:pPr>
            <a:r>
              <a:rPr lang="en-US" altLang="zh-CN" sz="2400">
                <a:solidFill>
                  <a:schemeClr val="accent2"/>
                </a:solidFill>
                <a:latin typeface="Helvetica" pitchFamily="2" charset="0"/>
                <a:ea typeface="Calisto MT" charset="0"/>
                <a:cs typeface="Calisto MT" charset="0"/>
              </a:rPr>
              <a:t>The</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first</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“1”</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should</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always</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be</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at</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the</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5</a:t>
            </a:r>
            <a:r>
              <a:rPr lang="en-US" altLang="zh-CN" sz="2400" baseline="30000">
                <a:solidFill>
                  <a:schemeClr val="accent2"/>
                </a:solidFill>
                <a:latin typeface="Helvetica" pitchFamily="2" charset="0"/>
                <a:ea typeface="Calisto MT" charset="0"/>
                <a:cs typeface="Calisto MT" charset="0"/>
              </a:rPr>
              <a:t>th</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bit,</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as</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the</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implied</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“1”</a:t>
            </a:r>
            <a:endParaRPr lang="en-US" sz="2400" baseline="-25000">
              <a:solidFill>
                <a:schemeClr val="accent2"/>
              </a:solidFill>
              <a:latin typeface="Helvetica" pitchFamily="2" charset="0"/>
              <a:ea typeface="Calisto MT" charset="0"/>
              <a:cs typeface="Calisto MT" charset="0"/>
            </a:endParaRPr>
          </a:p>
        </p:txBody>
      </p:sp>
      <p:sp>
        <p:nvSpPr>
          <p:cNvPr id="36" name="Frame 35">
            <a:extLst>
              <a:ext uri="{FF2B5EF4-FFF2-40B4-BE49-F238E27FC236}">
                <a16:creationId xmlns:a16="http://schemas.microsoft.com/office/drawing/2014/main" id="{62D6C862-4AA7-F147-B8F3-C0F009A201E9}"/>
              </a:ext>
            </a:extLst>
          </p:cNvPr>
          <p:cNvSpPr/>
          <p:nvPr/>
        </p:nvSpPr>
        <p:spPr>
          <a:xfrm>
            <a:off x="7603524" y="4063012"/>
            <a:ext cx="354655" cy="397111"/>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Straight Arrow Connector 36">
            <a:extLst>
              <a:ext uri="{FF2B5EF4-FFF2-40B4-BE49-F238E27FC236}">
                <a16:creationId xmlns:a16="http://schemas.microsoft.com/office/drawing/2014/main" id="{8CB9D25A-622C-AD41-A9B3-6A408CCAD6CD}"/>
              </a:ext>
            </a:extLst>
          </p:cNvPr>
          <p:cNvCxnSpPr>
            <a:cxnSpLocks/>
            <a:stCxn id="32" idx="2"/>
            <a:endCxn id="36" idx="0"/>
          </p:cNvCxnSpPr>
          <p:nvPr/>
        </p:nvCxnSpPr>
        <p:spPr>
          <a:xfrm flipH="1">
            <a:off x="7780852" y="3576875"/>
            <a:ext cx="1081303" cy="48613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324AB8D-33C1-9D47-AED2-1DECA44054E1}"/>
              </a:ext>
            </a:extLst>
          </p:cNvPr>
          <p:cNvSpPr txBox="1"/>
          <p:nvPr/>
        </p:nvSpPr>
        <p:spPr>
          <a:xfrm>
            <a:off x="7913023" y="4700259"/>
            <a:ext cx="1898262" cy="461665"/>
          </a:xfrm>
          <a:prstGeom prst="rect">
            <a:avLst/>
          </a:prstGeom>
          <a:noFill/>
        </p:spPr>
        <p:txBody>
          <a:bodyPr wrap="square" rtlCol="0">
            <a:spAutoFit/>
          </a:bodyPr>
          <a:lstStyle/>
          <a:p>
            <a:pPr algn="ctr" defTabSz="428625">
              <a:defRPr/>
            </a:pPr>
            <a:r>
              <a:rPr lang="en-US" altLang="zh-CN" sz="2400">
                <a:solidFill>
                  <a:prstClr val="black"/>
                </a:solidFill>
                <a:latin typeface="Helvetica" pitchFamily="2" charset="0"/>
                <a:ea typeface="Calisto MT" charset="0"/>
                <a:cs typeface="Calisto MT" charset="0"/>
              </a:rPr>
              <a:t>&gt;&gt;</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(5</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4)</a:t>
            </a:r>
            <a:endParaRPr lang="en-US" sz="2400">
              <a:solidFill>
                <a:prstClr val="black"/>
              </a:solidFill>
              <a:latin typeface="Helvetica" pitchFamily="2" charset="0"/>
              <a:ea typeface="Calisto MT" charset="0"/>
              <a:cs typeface="Calisto MT" charset="0"/>
            </a:endParaRPr>
          </a:p>
        </p:txBody>
      </p:sp>
      <p:pic>
        <p:nvPicPr>
          <p:cNvPr id="40" name="Picture 39">
            <a:extLst>
              <a:ext uri="{FF2B5EF4-FFF2-40B4-BE49-F238E27FC236}">
                <a16:creationId xmlns:a16="http://schemas.microsoft.com/office/drawing/2014/main" id="{E5F95A45-FD14-0741-8857-1E1417C9763E}"/>
              </a:ext>
            </a:extLst>
          </p:cNvPr>
          <p:cNvPicPr>
            <a:picLocks noChangeAspect="1"/>
          </p:cNvPicPr>
          <p:nvPr/>
        </p:nvPicPr>
        <p:blipFill>
          <a:blip r:embed="rId6"/>
          <a:stretch>
            <a:fillRect/>
          </a:stretch>
        </p:blipFill>
        <p:spPr>
          <a:xfrm>
            <a:off x="6398112" y="5473192"/>
            <a:ext cx="4928085" cy="342013"/>
          </a:xfrm>
          <a:prstGeom prst="rect">
            <a:avLst/>
          </a:prstGeom>
        </p:spPr>
      </p:pic>
      <p:sp>
        <p:nvSpPr>
          <p:cNvPr id="41" name="TextBox 40">
            <a:extLst>
              <a:ext uri="{FF2B5EF4-FFF2-40B4-BE49-F238E27FC236}">
                <a16:creationId xmlns:a16="http://schemas.microsoft.com/office/drawing/2014/main" id="{39EACD96-E56C-DF46-A271-705D425986E2}"/>
              </a:ext>
            </a:extLst>
          </p:cNvPr>
          <p:cNvSpPr txBox="1"/>
          <p:nvPr/>
        </p:nvSpPr>
        <p:spPr>
          <a:xfrm>
            <a:off x="3225369" y="4482773"/>
            <a:ext cx="4168575" cy="707886"/>
          </a:xfrm>
          <a:prstGeom prst="rect">
            <a:avLst/>
          </a:prstGeom>
          <a:noFill/>
        </p:spPr>
        <p:txBody>
          <a:bodyPr wrap="square" rtlCol="0">
            <a:spAutoFit/>
          </a:bodyPr>
          <a:lstStyle/>
          <a:p>
            <a:pPr defTabSz="428625">
              <a:defRPr/>
            </a:pPr>
            <a:r>
              <a:rPr lang="en-US" altLang="zh-CN" sz="2000" err="1">
                <a:solidFill>
                  <a:prstClr val="black"/>
                </a:solidFill>
                <a:latin typeface="Helvetica" pitchFamily="2" charset="0"/>
                <a:ea typeface="Calisto MT" charset="0"/>
                <a:cs typeface="Calisto MT" charset="0"/>
              </a:rPr>
              <a:t>Exp</a:t>
            </a:r>
            <a:r>
              <a:rPr lang="en-US" altLang="zh-CN" sz="2000" baseline="-25000" err="1">
                <a:solidFill>
                  <a:prstClr val="black"/>
                </a:solidFill>
                <a:latin typeface="Helvetica" pitchFamily="2" charset="0"/>
                <a:ea typeface="Calisto MT" charset="0"/>
                <a:cs typeface="Calisto MT" charset="0"/>
              </a:rPr>
              <a:t>C</a:t>
            </a:r>
            <a:r>
              <a:rPr lang="zh-CN" altLang="en-US" sz="2000">
                <a:solidFill>
                  <a:prstClr val="black"/>
                </a:solidFill>
                <a:latin typeface="Helvetica" pitchFamily="2" charset="0"/>
                <a:ea typeface="Calisto MT" charset="0"/>
                <a:cs typeface="Calisto MT" charset="0"/>
              </a:rPr>
              <a:t> </a:t>
            </a:r>
            <a:endParaRPr lang="en-US" altLang="zh-CN" sz="2000">
              <a:solidFill>
                <a:prstClr val="black"/>
              </a:solidFill>
              <a:latin typeface="Helvetica" pitchFamily="2" charset="0"/>
              <a:ea typeface="Calisto MT" charset="0"/>
              <a:cs typeface="Calisto MT" charset="0"/>
            </a:endParaRPr>
          </a:p>
          <a:p>
            <a:pPr defTabSz="428625">
              <a:defRPr/>
            </a:pPr>
            <a:r>
              <a:rPr lang="en-US" altLang="zh-CN" sz="2000">
                <a:solidFill>
                  <a:prstClr val="black"/>
                </a:solidFill>
                <a:latin typeface="Helvetica" pitchFamily="2" charset="0"/>
                <a:ea typeface="Calisto MT" charset="0"/>
                <a:cs typeface="Calisto MT" charset="0"/>
              </a:rPr>
              <a:t>=</a:t>
            </a:r>
            <a:r>
              <a:rPr lang="zh-CN" altLang="en-US" sz="2000">
                <a:solidFill>
                  <a:prstClr val="black"/>
                </a:solidFill>
                <a:latin typeface="Helvetica" pitchFamily="2" charset="0"/>
                <a:ea typeface="Calisto MT" charset="0"/>
                <a:cs typeface="Calisto MT" charset="0"/>
              </a:rPr>
              <a:t> </a:t>
            </a:r>
            <a:r>
              <a:rPr lang="en-US" altLang="zh-CN" sz="2000">
                <a:solidFill>
                  <a:prstClr val="black"/>
                </a:solidFill>
                <a:latin typeface="Helvetica" pitchFamily="2" charset="0"/>
                <a:ea typeface="Calisto MT" charset="0"/>
                <a:cs typeface="Calisto MT" charset="0"/>
              </a:rPr>
              <a:t>Max(</a:t>
            </a:r>
            <a:r>
              <a:rPr lang="en-US" altLang="zh-CN" sz="2000" err="1">
                <a:solidFill>
                  <a:prstClr val="black"/>
                </a:solidFill>
                <a:latin typeface="Helvetica" pitchFamily="2" charset="0"/>
                <a:ea typeface="Calisto MT" charset="0"/>
                <a:cs typeface="Calisto MT" charset="0"/>
              </a:rPr>
              <a:t>Exp</a:t>
            </a:r>
            <a:r>
              <a:rPr lang="en-US" altLang="zh-CN" sz="2000" baseline="-25000" err="1">
                <a:solidFill>
                  <a:prstClr val="black"/>
                </a:solidFill>
                <a:latin typeface="Helvetica" pitchFamily="2" charset="0"/>
                <a:ea typeface="Calisto MT" charset="0"/>
                <a:cs typeface="Calisto MT" charset="0"/>
              </a:rPr>
              <a:t>A</a:t>
            </a:r>
            <a:r>
              <a:rPr lang="en-US" altLang="zh-CN" sz="2000">
                <a:solidFill>
                  <a:prstClr val="black"/>
                </a:solidFill>
                <a:latin typeface="Helvetica" pitchFamily="2" charset="0"/>
                <a:ea typeface="Calisto MT" charset="0"/>
                <a:cs typeface="Calisto MT" charset="0"/>
              </a:rPr>
              <a:t>,</a:t>
            </a:r>
            <a:r>
              <a:rPr lang="zh-CN" altLang="en-US" sz="2000">
                <a:solidFill>
                  <a:prstClr val="black"/>
                </a:solidFill>
                <a:latin typeface="Helvetica" pitchFamily="2" charset="0"/>
                <a:ea typeface="Calisto MT" charset="0"/>
                <a:cs typeface="Calisto MT" charset="0"/>
              </a:rPr>
              <a:t> </a:t>
            </a:r>
            <a:r>
              <a:rPr lang="en-US" altLang="zh-CN" sz="2000" err="1">
                <a:solidFill>
                  <a:prstClr val="black"/>
                </a:solidFill>
                <a:latin typeface="Helvetica" pitchFamily="2" charset="0"/>
                <a:ea typeface="Calisto MT" charset="0"/>
                <a:cs typeface="Calisto MT" charset="0"/>
              </a:rPr>
              <a:t>Exp</a:t>
            </a:r>
            <a:r>
              <a:rPr lang="en-US" altLang="zh-CN" sz="2000" baseline="-25000" err="1">
                <a:solidFill>
                  <a:prstClr val="black"/>
                </a:solidFill>
                <a:latin typeface="Helvetica" pitchFamily="2" charset="0"/>
                <a:ea typeface="Calisto MT" charset="0"/>
                <a:cs typeface="Calisto MT" charset="0"/>
              </a:rPr>
              <a:t>B</a:t>
            </a:r>
            <a:r>
              <a:rPr lang="en-US" altLang="zh-CN" sz="2000">
                <a:solidFill>
                  <a:prstClr val="black"/>
                </a:solidFill>
                <a:latin typeface="Helvetica" pitchFamily="2" charset="0"/>
                <a:ea typeface="Calisto MT" charset="0"/>
                <a:cs typeface="Calisto MT" charset="0"/>
              </a:rPr>
              <a:t>)</a:t>
            </a:r>
            <a:r>
              <a:rPr lang="zh-CN" altLang="en-US" sz="2000" baseline="-25000">
                <a:solidFill>
                  <a:prstClr val="black"/>
                </a:solidFill>
                <a:latin typeface="Helvetica" pitchFamily="2" charset="0"/>
                <a:ea typeface="Calisto MT" charset="0"/>
                <a:cs typeface="Calisto MT" charset="0"/>
              </a:rPr>
              <a:t> </a:t>
            </a:r>
            <a:r>
              <a:rPr lang="en-US" altLang="zh-CN" sz="2000">
                <a:solidFill>
                  <a:prstClr val="black"/>
                </a:solidFill>
                <a:latin typeface="Helvetica" pitchFamily="2" charset="0"/>
                <a:ea typeface="Calisto MT" charset="0"/>
                <a:cs typeface="Calisto MT" charset="0"/>
              </a:rPr>
              <a:t>+</a:t>
            </a:r>
            <a:r>
              <a:rPr lang="zh-CN" altLang="en-US" sz="2000">
                <a:solidFill>
                  <a:prstClr val="black"/>
                </a:solidFill>
                <a:latin typeface="Helvetica" pitchFamily="2" charset="0"/>
                <a:ea typeface="Calisto MT" charset="0"/>
                <a:cs typeface="Calisto MT" charset="0"/>
              </a:rPr>
              <a:t> </a:t>
            </a:r>
            <a:r>
              <a:rPr lang="en-US" altLang="zh-CN" sz="2000">
                <a:solidFill>
                  <a:prstClr val="black"/>
                </a:solidFill>
                <a:latin typeface="Helvetica" pitchFamily="2" charset="0"/>
                <a:ea typeface="Calisto MT" charset="0"/>
                <a:cs typeface="Calisto MT" charset="0"/>
              </a:rPr>
              <a:t>(5</a:t>
            </a:r>
            <a:r>
              <a:rPr lang="zh-CN" altLang="en-US" sz="2000">
                <a:solidFill>
                  <a:prstClr val="black"/>
                </a:solidFill>
                <a:latin typeface="Helvetica" pitchFamily="2" charset="0"/>
                <a:ea typeface="Calisto MT" charset="0"/>
                <a:cs typeface="Calisto MT" charset="0"/>
              </a:rPr>
              <a:t> </a:t>
            </a:r>
            <a:r>
              <a:rPr lang="en-US" altLang="zh-CN" sz="2000">
                <a:solidFill>
                  <a:prstClr val="black"/>
                </a:solidFill>
                <a:latin typeface="Helvetica" pitchFamily="2" charset="0"/>
                <a:ea typeface="Calisto MT" charset="0"/>
                <a:cs typeface="Calisto MT" charset="0"/>
              </a:rPr>
              <a:t>-</a:t>
            </a:r>
            <a:r>
              <a:rPr lang="zh-CN" altLang="en-US" sz="2000">
                <a:solidFill>
                  <a:prstClr val="black"/>
                </a:solidFill>
                <a:latin typeface="Helvetica" pitchFamily="2" charset="0"/>
                <a:ea typeface="Calisto MT" charset="0"/>
                <a:cs typeface="Calisto MT" charset="0"/>
              </a:rPr>
              <a:t> </a:t>
            </a:r>
            <a:r>
              <a:rPr lang="en-US" altLang="zh-CN" sz="2000">
                <a:solidFill>
                  <a:prstClr val="black"/>
                </a:solidFill>
                <a:latin typeface="Helvetica" pitchFamily="2" charset="0"/>
                <a:ea typeface="Calisto MT" charset="0"/>
                <a:cs typeface="Calisto MT" charset="0"/>
              </a:rPr>
              <a:t>4)</a:t>
            </a:r>
            <a:endParaRPr lang="en-US" sz="2000" baseline="-25000">
              <a:solidFill>
                <a:prstClr val="black"/>
              </a:solidFill>
              <a:latin typeface="Helvetica" pitchFamily="2" charset="0"/>
              <a:ea typeface="Calisto MT" charset="0"/>
              <a:cs typeface="Calisto MT" charset="0"/>
            </a:endParaRPr>
          </a:p>
        </p:txBody>
      </p:sp>
      <p:pic>
        <p:nvPicPr>
          <p:cNvPr id="43" name="Picture 42">
            <a:extLst>
              <a:ext uri="{FF2B5EF4-FFF2-40B4-BE49-F238E27FC236}">
                <a16:creationId xmlns:a16="http://schemas.microsoft.com/office/drawing/2014/main" id="{8E5DC531-18BC-7D4C-A0E0-8475783A68A7}"/>
              </a:ext>
            </a:extLst>
          </p:cNvPr>
          <p:cNvPicPr>
            <a:picLocks noChangeAspect="1"/>
          </p:cNvPicPr>
          <p:nvPr/>
        </p:nvPicPr>
        <p:blipFill>
          <a:blip r:embed="rId7"/>
          <a:stretch>
            <a:fillRect/>
          </a:stretch>
        </p:blipFill>
        <p:spPr>
          <a:xfrm>
            <a:off x="3944231" y="5477356"/>
            <a:ext cx="1531908" cy="333683"/>
          </a:xfrm>
          <a:prstGeom prst="rect">
            <a:avLst/>
          </a:prstGeom>
        </p:spPr>
      </p:pic>
    </p:spTree>
    <p:extLst>
      <p:ext uri="{BB962C8B-B14F-4D97-AF65-F5344CB8AC3E}">
        <p14:creationId xmlns:p14="http://schemas.microsoft.com/office/powerpoint/2010/main" val="397382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P spid="38"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12</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673145" cy="2246769"/>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Align</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Add/sub</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R</a:t>
            </a:r>
            <a:r>
              <a:rPr lang="en-US" sz="2800">
                <a:solidFill>
                  <a:prstClr val="black"/>
                </a:solidFill>
                <a:latin typeface="Helvetica" pitchFamily="2" charset="0"/>
                <a:ea typeface="Calisto MT" charset="0"/>
                <a:cs typeface="Calisto MT" charset="0"/>
              </a:rPr>
              <a:t>e</a:t>
            </a:r>
            <a:r>
              <a:rPr lang="en-US" altLang="zh-CN" sz="2800">
                <a:solidFill>
                  <a:prstClr val="black"/>
                </a:solidFill>
                <a:latin typeface="Helvetica" pitchFamily="2" charset="0"/>
                <a:ea typeface="Calisto MT" charset="0"/>
                <a:cs typeface="Calisto MT" charset="0"/>
              </a:rPr>
              <a:t>normalize</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Assemble</a:t>
            </a:r>
            <a:endParaRPr lang="en-US" sz="2800">
              <a:solidFill>
                <a:prstClr val="black"/>
              </a:solidFill>
              <a:latin typeface="Helvetica" pitchFamily="2" charset="0"/>
              <a:ea typeface="Calisto MT" charset="0"/>
              <a:cs typeface="Calisto MT" charset="0"/>
            </a:endParaRPr>
          </a:p>
        </p:txBody>
      </p:sp>
      <p:sp>
        <p:nvSpPr>
          <p:cNvPr id="35" name="TextBox 34">
            <a:extLst>
              <a:ext uri="{FF2B5EF4-FFF2-40B4-BE49-F238E27FC236}">
                <a16:creationId xmlns:a16="http://schemas.microsoft.com/office/drawing/2014/main" id="{5D8172D7-0F19-854B-84F8-FC91A55BA879}"/>
              </a:ext>
            </a:extLst>
          </p:cNvPr>
          <p:cNvSpPr txBox="1"/>
          <p:nvPr/>
        </p:nvSpPr>
        <p:spPr>
          <a:xfrm>
            <a:off x="8262683" y="2553245"/>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C</a:t>
            </a:r>
            <a:endParaRPr lang="en-US" sz="2400" baseline="-25000">
              <a:solidFill>
                <a:prstClr val="black"/>
              </a:solidFill>
              <a:latin typeface="Helvetica" pitchFamily="2" charset="0"/>
              <a:ea typeface="Calisto MT" charset="0"/>
              <a:cs typeface="Calisto MT" charset="0"/>
            </a:endParaRPr>
          </a:p>
        </p:txBody>
      </p:sp>
      <p:pic>
        <p:nvPicPr>
          <p:cNvPr id="40" name="Picture 39">
            <a:extLst>
              <a:ext uri="{FF2B5EF4-FFF2-40B4-BE49-F238E27FC236}">
                <a16:creationId xmlns:a16="http://schemas.microsoft.com/office/drawing/2014/main" id="{E5F95A45-FD14-0741-8857-1E1417C9763E}"/>
              </a:ext>
            </a:extLst>
          </p:cNvPr>
          <p:cNvPicPr>
            <a:picLocks noChangeAspect="1"/>
          </p:cNvPicPr>
          <p:nvPr/>
        </p:nvPicPr>
        <p:blipFill>
          <a:blip r:embed="rId3"/>
          <a:stretch>
            <a:fillRect/>
          </a:stretch>
        </p:blipFill>
        <p:spPr>
          <a:xfrm>
            <a:off x="6398110" y="3145328"/>
            <a:ext cx="4928085" cy="342013"/>
          </a:xfrm>
          <a:prstGeom prst="rect">
            <a:avLst/>
          </a:prstGeom>
        </p:spPr>
      </p:pic>
      <p:sp>
        <p:nvSpPr>
          <p:cNvPr id="41" name="TextBox 40">
            <a:extLst>
              <a:ext uri="{FF2B5EF4-FFF2-40B4-BE49-F238E27FC236}">
                <a16:creationId xmlns:a16="http://schemas.microsoft.com/office/drawing/2014/main" id="{39EACD96-E56C-DF46-A271-705D425986E2}"/>
              </a:ext>
            </a:extLst>
          </p:cNvPr>
          <p:cNvSpPr txBox="1"/>
          <p:nvPr/>
        </p:nvSpPr>
        <p:spPr>
          <a:xfrm>
            <a:off x="4576173" y="2528742"/>
            <a:ext cx="959356"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C</a:t>
            </a:r>
            <a:r>
              <a:rPr lang="zh-CN" altLang="en-US" sz="2400">
                <a:solidFill>
                  <a:prstClr val="black"/>
                </a:solidFill>
                <a:latin typeface="Helvetica" pitchFamily="2" charset="0"/>
                <a:ea typeface="Calisto MT" charset="0"/>
                <a:cs typeface="Calisto MT" charset="0"/>
              </a:rPr>
              <a:t> </a:t>
            </a:r>
            <a:endParaRPr lang="en-US" altLang="zh-CN" sz="2400">
              <a:solidFill>
                <a:prstClr val="black"/>
              </a:solidFill>
              <a:latin typeface="Helvetica" pitchFamily="2" charset="0"/>
              <a:ea typeface="Calisto MT" charset="0"/>
              <a:cs typeface="Calisto MT" charset="0"/>
            </a:endParaRPr>
          </a:p>
        </p:txBody>
      </p:sp>
      <p:pic>
        <p:nvPicPr>
          <p:cNvPr id="43" name="Picture 42">
            <a:extLst>
              <a:ext uri="{FF2B5EF4-FFF2-40B4-BE49-F238E27FC236}">
                <a16:creationId xmlns:a16="http://schemas.microsoft.com/office/drawing/2014/main" id="{8E5DC531-18BC-7D4C-A0E0-8475783A68A7}"/>
              </a:ext>
            </a:extLst>
          </p:cNvPr>
          <p:cNvPicPr>
            <a:picLocks noChangeAspect="1"/>
          </p:cNvPicPr>
          <p:nvPr/>
        </p:nvPicPr>
        <p:blipFill>
          <a:blip r:embed="rId4"/>
          <a:stretch>
            <a:fillRect/>
          </a:stretch>
        </p:blipFill>
        <p:spPr>
          <a:xfrm>
            <a:off x="4289897" y="3145328"/>
            <a:ext cx="1531908" cy="333683"/>
          </a:xfrm>
          <a:prstGeom prst="rect">
            <a:avLst/>
          </a:prstGeom>
        </p:spPr>
      </p:pic>
      <p:pic>
        <p:nvPicPr>
          <p:cNvPr id="21" name="Picture 20">
            <a:extLst>
              <a:ext uri="{FF2B5EF4-FFF2-40B4-BE49-F238E27FC236}">
                <a16:creationId xmlns:a16="http://schemas.microsoft.com/office/drawing/2014/main" id="{9559025E-A2C8-6743-B4F8-D8411E3B3A61}"/>
              </a:ext>
            </a:extLst>
          </p:cNvPr>
          <p:cNvPicPr>
            <a:picLocks noChangeAspect="1"/>
          </p:cNvPicPr>
          <p:nvPr/>
        </p:nvPicPr>
        <p:blipFill>
          <a:blip r:embed="rId5"/>
          <a:stretch>
            <a:fillRect/>
          </a:stretch>
        </p:blipFill>
        <p:spPr>
          <a:xfrm>
            <a:off x="4759506" y="4591408"/>
            <a:ext cx="5681806" cy="393081"/>
          </a:xfrm>
          <a:prstGeom prst="rect">
            <a:avLst/>
          </a:prstGeom>
        </p:spPr>
      </p:pic>
      <p:sp>
        <p:nvSpPr>
          <p:cNvPr id="22" name="TextBox 21">
            <a:extLst>
              <a:ext uri="{FF2B5EF4-FFF2-40B4-BE49-F238E27FC236}">
                <a16:creationId xmlns:a16="http://schemas.microsoft.com/office/drawing/2014/main" id="{07C9ADF2-7A86-8D48-B1A2-DAE5FCC75B8B}"/>
              </a:ext>
            </a:extLst>
          </p:cNvPr>
          <p:cNvSpPr txBox="1"/>
          <p:nvPr/>
        </p:nvSpPr>
        <p:spPr>
          <a:xfrm>
            <a:off x="6493592" y="5134827"/>
            <a:ext cx="1769091" cy="461665"/>
          </a:xfrm>
          <a:prstGeom prst="rect">
            <a:avLst/>
          </a:prstGeom>
          <a:noFill/>
        </p:spPr>
        <p:txBody>
          <a:bodyPr wrap="square" rtlCol="0">
            <a:spAutoFit/>
          </a:bodyPr>
          <a:lstStyle/>
          <a:p>
            <a:pPr algn="ctr"/>
            <a:r>
              <a:rPr lang="en-US" altLang="zh-CN" sz="2400">
                <a:latin typeface="Helvetica" pitchFamily="2" charset="0"/>
              </a:rPr>
              <a:t>C</a:t>
            </a:r>
            <a:r>
              <a:rPr lang="zh-CN" altLang="en-US" sz="2400">
                <a:latin typeface="Helvetica" pitchFamily="2" charset="0"/>
              </a:rPr>
              <a:t> </a:t>
            </a:r>
            <a:r>
              <a:rPr lang="en-US" altLang="zh-CN" sz="2400">
                <a:latin typeface="Helvetica" pitchFamily="2" charset="0"/>
              </a:rPr>
              <a:t>=</a:t>
            </a:r>
            <a:r>
              <a:rPr lang="zh-CN" altLang="en-US" sz="2400">
                <a:latin typeface="Helvetica" pitchFamily="2" charset="0"/>
              </a:rPr>
              <a:t> </a:t>
            </a:r>
            <a:r>
              <a:rPr lang="en-US" altLang="zh-CN" sz="2400">
                <a:latin typeface="Helvetica" pitchFamily="2" charset="0"/>
              </a:rPr>
              <a:t>10</a:t>
            </a:r>
            <a:endParaRPr lang="en-US" sz="2400">
              <a:latin typeface="Helvetica" pitchFamily="2" charset="0"/>
            </a:endParaRPr>
          </a:p>
        </p:txBody>
      </p:sp>
      <p:sp>
        <p:nvSpPr>
          <p:cNvPr id="24" name="Left Brace 23">
            <a:extLst>
              <a:ext uri="{FF2B5EF4-FFF2-40B4-BE49-F238E27FC236}">
                <a16:creationId xmlns:a16="http://schemas.microsoft.com/office/drawing/2014/main" id="{4956831E-9151-A843-A795-DCEA948E052F}"/>
              </a:ext>
            </a:extLst>
          </p:cNvPr>
          <p:cNvSpPr/>
          <p:nvPr/>
        </p:nvSpPr>
        <p:spPr>
          <a:xfrm rot="16200000">
            <a:off x="6790855" y="4444584"/>
            <a:ext cx="265558" cy="258529"/>
          </a:xfrm>
          <a:prstGeom prst="leftBrace">
            <a:avLst>
              <a:gd name="adj1" fmla="val 43551"/>
              <a:gd name="adj2" fmla="val 49888"/>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defTabSz="428625">
              <a:defRPr/>
            </a:pPr>
            <a:endParaRPr lang="en-US" sz="1688">
              <a:solidFill>
                <a:prstClr val="black"/>
              </a:solidFill>
              <a:latin typeface="Calibri"/>
            </a:endParaRPr>
          </a:p>
        </p:txBody>
      </p:sp>
      <p:pic>
        <p:nvPicPr>
          <p:cNvPr id="25" name="Picture 24">
            <a:extLst>
              <a:ext uri="{FF2B5EF4-FFF2-40B4-BE49-F238E27FC236}">
                <a16:creationId xmlns:a16="http://schemas.microsoft.com/office/drawing/2014/main" id="{924629C7-0C52-DA42-A9AC-3BF0B7B32055}"/>
              </a:ext>
            </a:extLst>
          </p:cNvPr>
          <p:cNvPicPr>
            <a:picLocks noChangeAspect="1"/>
          </p:cNvPicPr>
          <p:nvPr/>
        </p:nvPicPr>
        <p:blipFill>
          <a:blip r:embed="rId6"/>
          <a:stretch>
            <a:fillRect/>
          </a:stretch>
        </p:blipFill>
        <p:spPr>
          <a:xfrm>
            <a:off x="6747119" y="4074964"/>
            <a:ext cx="353030" cy="366105"/>
          </a:xfrm>
          <a:prstGeom prst="rect">
            <a:avLst/>
          </a:prstGeom>
        </p:spPr>
      </p:pic>
      <p:sp>
        <p:nvSpPr>
          <p:cNvPr id="26" name="TextBox 25">
            <a:extLst>
              <a:ext uri="{FF2B5EF4-FFF2-40B4-BE49-F238E27FC236}">
                <a16:creationId xmlns:a16="http://schemas.microsoft.com/office/drawing/2014/main" id="{691FADE8-20EB-6943-8D2F-351F6877FF64}"/>
              </a:ext>
            </a:extLst>
          </p:cNvPr>
          <p:cNvSpPr txBox="1"/>
          <p:nvPr/>
        </p:nvSpPr>
        <p:spPr>
          <a:xfrm>
            <a:off x="5821805" y="3784043"/>
            <a:ext cx="2595582" cy="369332"/>
          </a:xfrm>
          <a:prstGeom prst="rect">
            <a:avLst/>
          </a:prstGeom>
          <a:noFill/>
        </p:spPr>
        <p:txBody>
          <a:bodyPr wrap="none" rtlCol="0">
            <a:spAutoFit/>
          </a:bodyPr>
          <a:lstStyle/>
          <a:p>
            <a:pPr algn="ctr"/>
            <a:r>
              <a:rPr lang="en-US" altLang="zh-CN">
                <a:solidFill>
                  <a:schemeClr val="accent2"/>
                </a:solidFill>
                <a:latin typeface="Helvetica" pitchFamily="2" charset="0"/>
              </a:rPr>
              <a:t>Implied</a:t>
            </a:r>
            <a:r>
              <a:rPr lang="zh-CN" altLang="en-US">
                <a:solidFill>
                  <a:schemeClr val="accent2"/>
                </a:solidFill>
                <a:latin typeface="Helvetica" pitchFamily="2" charset="0"/>
              </a:rPr>
              <a:t> </a:t>
            </a:r>
            <a:r>
              <a:rPr lang="en-US" altLang="zh-CN">
                <a:solidFill>
                  <a:schemeClr val="accent2"/>
                </a:solidFill>
                <a:latin typeface="Helvetica" pitchFamily="2" charset="0"/>
              </a:rPr>
              <a:t>“1”</a:t>
            </a:r>
            <a:r>
              <a:rPr lang="zh-CN" altLang="en-US">
                <a:solidFill>
                  <a:schemeClr val="accent2"/>
                </a:solidFill>
                <a:latin typeface="Helvetica" pitchFamily="2" charset="0"/>
              </a:rPr>
              <a:t> </a:t>
            </a:r>
            <a:r>
              <a:rPr lang="en-US" altLang="zh-CN">
                <a:solidFill>
                  <a:schemeClr val="accent2"/>
                </a:solidFill>
                <a:latin typeface="Helvetica" pitchFamily="2" charset="0"/>
              </a:rPr>
              <a:t>for</a:t>
            </a:r>
            <a:r>
              <a:rPr lang="zh-CN" altLang="en-US">
                <a:solidFill>
                  <a:schemeClr val="accent2"/>
                </a:solidFill>
                <a:latin typeface="Helvetica" pitchFamily="2" charset="0"/>
              </a:rPr>
              <a:t> </a:t>
            </a:r>
            <a:r>
              <a:rPr lang="en-US" altLang="zh-CN">
                <a:solidFill>
                  <a:schemeClr val="accent2"/>
                </a:solidFill>
                <a:latin typeface="Helvetica" pitchFamily="2" charset="0"/>
              </a:rPr>
              <a:t>mantissa</a:t>
            </a:r>
            <a:endParaRPr lang="en-US">
              <a:solidFill>
                <a:schemeClr val="accent2"/>
              </a:solidFill>
              <a:latin typeface="Helvetica" pitchFamily="2" charset="0"/>
            </a:endParaRPr>
          </a:p>
        </p:txBody>
      </p:sp>
    </p:spTree>
    <p:extLst>
      <p:ext uri="{BB962C8B-B14F-4D97-AF65-F5344CB8AC3E}">
        <p14:creationId xmlns:p14="http://schemas.microsoft.com/office/powerpoint/2010/main" val="191198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3 0.00023 L 0.07865 0.21667 L 0.07865 0.2169 " pathEditMode="relative" rAng="0" ptsTypes="AAA">
                                      <p:cBhvr>
                                        <p:cTn id="6" dur="2000" fill="hold"/>
                                        <p:tgtEl>
                                          <p:spTgt spid="43"/>
                                        </p:tgtEl>
                                        <p:attrNameLst>
                                          <p:attrName>ppt_x</p:attrName>
                                          <p:attrName>ppt_y</p:attrName>
                                        </p:attrNameLst>
                                      </p:cBhvr>
                                      <p:rCtr x="3919" y="10833"/>
                                    </p:animMotion>
                                  </p:childTnLst>
                                </p:cTn>
                              </p:par>
                              <p:par>
                                <p:cTn id="7" presetID="0" presetClass="path" presetSubtype="0" accel="50000" decel="50000" fill="hold" nodeType="withEffect">
                                  <p:stCondLst>
                                    <p:cond delay="0"/>
                                  </p:stCondLst>
                                  <p:childTnLst>
                                    <p:animMotion origin="layout" path="M -0.00156 0.00139 L -0.01744 0.21945 " pathEditMode="relative" rAng="0" ptsTypes="AA">
                                      <p:cBhvr>
                                        <p:cTn id="8" dur="2000" fill="hold"/>
                                        <p:tgtEl>
                                          <p:spTgt spid="40"/>
                                        </p:tgtEl>
                                        <p:attrNameLst>
                                          <p:attrName>ppt_x</p:attrName>
                                          <p:attrName>ppt_y</p:attrName>
                                        </p:attrNameLst>
                                      </p:cBhvr>
                                      <p:rCtr x="-794" y="10903"/>
                                    </p:animMotion>
                                  </p:childTnLst>
                                </p:cTn>
                              </p:par>
                              <p:par>
                                <p:cTn id="9" presetID="3" presetClass="exit" presetSubtype="10" fill="hold" nodeType="withEffect">
                                  <p:stCondLst>
                                    <p:cond delay="1500"/>
                                  </p:stCondLst>
                                  <p:childTnLst>
                                    <p:animEffect transition="out" filter="blinds(horizontal)">
                                      <p:cBhvr>
                                        <p:cTn id="10" dur="500"/>
                                        <p:tgtEl>
                                          <p:spTgt spid="43"/>
                                        </p:tgtEl>
                                      </p:cBhvr>
                                    </p:animEffect>
                                    <p:set>
                                      <p:cBhvr>
                                        <p:cTn id="11" dur="1" fill="hold">
                                          <p:stCondLst>
                                            <p:cond delay="499"/>
                                          </p:stCondLst>
                                        </p:cTn>
                                        <p:tgtEl>
                                          <p:spTgt spid="43"/>
                                        </p:tgtEl>
                                        <p:attrNameLst>
                                          <p:attrName>style.visibility</p:attrName>
                                        </p:attrNameLst>
                                      </p:cBhvr>
                                      <p:to>
                                        <p:strVal val="hidden"/>
                                      </p:to>
                                    </p:set>
                                  </p:childTnLst>
                                </p:cTn>
                              </p:par>
                              <p:par>
                                <p:cTn id="12" presetID="3" presetClass="exit" presetSubtype="10" fill="hold" nodeType="withEffect">
                                  <p:stCondLst>
                                    <p:cond delay="1500"/>
                                  </p:stCondLst>
                                  <p:childTnLst>
                                    <p:animEffect transition="out" filter="blinds(horizontal)">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par>
                                <p:cTn id="15" presetID="3" presetClass="exit" presetSubtype="10" fill="hold" grpId="0" nodeType="withEffect">
                                  <p:stCondLst>
                                    <p:cond delay="1000"/>
                                  </p:stCondLst>
                                  <p:childTnLst>
                                    <p:animEffect transition="out" filter="blinds(horizontal)">
                                      <p:cBhvr>
                                        <p:cTn id="16" dur="500"/>
                                        <p:tgtEl>
                                          <p:spTgt spid="41"/>
                                        </p:tgtEl>
                                      </p:cBhvr>
                                    </p:animEffect>
                                    <p:set>
                                      <p:cBhvr>
                                        <p:cTn id="17" dur="1" fill="hold">
                                          <p:stCondLst>
                                            <p:cond delay="499"/>
                                          </p:stCondLst>
                                        </p:cTn>
                                        <p:tgtEl>
                                          <p:spTgt spid="41"/>
                                        </p:tgtEl>
                                        <p:attrNameLst>
                                          <p:attrName>style.visibility</p:attrName>
                                        </p:attrNameLst>
                                      </p:cBhvr>
                                      <p:to>
                                        <p:strVal val="hidden"/>
                                      </p:to>
                                    </p:set>
                                  </p:childTnLst>
                                </p:cTn>
                              </p:par>
                              <p:par>
                                <p:cTn id="18" presetID="3" presetClass="exit" presetSubtype="10" fill="hold" grpId="0" nodeType="withEffect">
                                  <p:stCondLst>
                                    <p:cond delay="1000"/>
                                  </p:stCondLst>
                                  <p:childTnLst>
                                    <p:animEffect transition="out" filter="blinds(horizontal)">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par>
                                <p:cTn id="21" presetID="1" presetClass="entr" presetSubtype="0" fill="hold" nodeType="withEffect">
                                  <p:stCondLst>
                                    <p:cond delay="200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p:bldP spid="22" grpId="0"/>
      <p:bldP spid="24"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12" name="Picture 11">
            <a:extLst>
              <a:ext uri="{FF2B5EF4-FFF2-40B4-BE49-F238E27FC236}">
                <a16:creationId xmlns:a16="http://schemas.microsoft.com/office/drawing/2014/main" id="{EDB3EB79-98E0-0F41-BB7B-63C084180F4C}"/>
              </a:ext>
            </a:extLst>
          </p:cNvPr>
          <p:cNvPicPr>
            <a:picLocks noChangeAspect="1"/>
          </p:cNvPicPr>
          <p:nvPr/>
        </p:nvPicPr>
        <p:blipFill>
          <a:blip r:embed="rId3"/>
          <a:stretch>
            <a:fillRect/>
          </a:stretch>
        </p:blipFill>
        <p:spPr>
          <a:xfrm>
            <a:off x="7869696" y="2385375"/>
            <a:ext cx="3224480" cy="1476631"/>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13</a:t>
            </a:fld>
            <a:endParaRPr lang="en-US">
              <a:latin typeface="Helvetica" pitchFamily="2" charset="0"/>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673145" cy="2246769"/>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Align</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Add/sub</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R</a:t>
            </a:r>
            <a:r>
              <a:rPr lang="en-US" sz="2800">
                <a:solidFill>
                  <a:prstClr val="black"/>
                </a:solidFill>
                <a:latin typeface="Helvetica" pitchFamily="2" charset="0"/>
                <a:ea typeface="Calisto MT" charset="0"/>
                <a:cs typeface="Calisto MT" charset="0"/>
              </a:rPr>
              <a:t>e</a:t>
            </a:r>
            <a:r>
              <a:rPr lang="en-US" altLang="zh-CN" sz="2800">
                <a:solidFill>
                  <a:prstClr val="black"/>
                </a:solidFill>
                <a:latin typeface="Helvetica" pitchFamily="2" charset="0"/>
                <a:ea typeface="Calisto MT" charset="0"/>
                <a:cs typeface="Calisto MT" charset="0"/>
              </a:rPr>
              <a:t>normalize</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Assemble</a:t>
            </a:r>
            <a:endParaRPr lang="en-US" sz="2800">
              <a:solidFill>
                <a:prstClr val="black"/>
              </a:solidFill>
              <a:latin typeface="Helvetica" pitchFamily="2" charset="0"/>
              <a:ea typeface="Calisto MT" charset="0"/>
              <a:cs typeface="Calisto MT" charset="0"/>
            </a:endParaRPr>
          </a:p>
        </p:txBody>
      </p:sp>
      <p:pic>
        <p:nvPicPr>
          <p:cNvPr id="17" name="Picture 16">
            <a:extLst>
              <a:ext uri="{FF2B5EF4-FFF2-40B4-BE49-F238E27FC236}">
                <a16:creationId xmlns:a16="http://schemas.microsoft.com/office/drawing/2014/main" id="{61AD7819-41BE-7745-ADF8-50CE5BDAA625}"/>
              </a:ext>
            </a:extLst>
          </p:cNvPr>
          <p:cNvPicPr>
            <a:picLocks noChangeAspect="1"/>
          </p:cNvPicPr>
          <p:nvPr/>
        </p:nvPicPr>
        <p:blipFill>
          <a:blip r:embed="rId4"/>
          <a:stretch>
            <a:fillRect/>
          </a:stretch>
        </p:blipFill>
        <p:spPr>
          <a:xfrm>
            <a:off x="3192204" y="2175390"/>
            <a:ext cx="3877415" cy="3616189"/>
          </a:xfrm>
          <a:prstGeom prst="rect">
            <a:avLst/>
          </a:prstGeom>
        </p:spPr>
      </p:pic>
      <p:sp>
        <p:nvSpPr>
          <p:cNvPr id="18" name="Rectangular Callout 17">
            <a:extLst>
              <a:ext uri="{FF2B5EF4-FFF2-40B4-BE49-F238E27FC236}">
                <a16:creationId xmlns:a16="http://schemas.microsoft.com/office/drawing/2014/main" id="{2F5AC7E3-EDD8-D04F-886D-6CF626EC4B3E}"/>
              </a:ext>
            </a:extLst>
          </p:cNvPr>
          <p:cNvSpPr/>
          <p:nvPr/>
        </p:nvSpPr>
        <p:spPr>
          <a:xfrm>
            <a:off x="7769839" y="2155513"/>
            <a:ext cx="3372419" cy="1780206"/>
          </a:xfrm>
          <a:prstGeom prst="wedgeRectCallout">
            <a:avLst>
              <a:gd name="adj1" fmla="val -79496"/>
              <a:gd name="adj2" fmla="val 417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 pitchFamily="2" charset="0"/>
              </a:rPr>
              <a:t>Every single block is complicated!</a:t>
            </a:r>
            <a:endParaRPr lang="en-US" sz="3200">
              <a:latin typeface="Helvetica" pitchFamily="2" charset="0"/>
            </a:endParaRPr>
          </a:p>
        </p:txBody>
      </p:sp>
      <p:sp>
        <p:nvSpPr>
          <p:cNvPr id="19" name="TextBox 18">
            <a:extLst>
              <a:ext uri="{FF2B5EF4-FFF2-40B4-BE49-F238E27FC236}">
                <a16:creationId xmlns:a16="http://schemas.microsoft.com/office/drawing/2014/main" id="{259396A6-86A6-2B45-B5AD-2EED5860E768}"/>
              </a:ext>
            </a:extLst>
          </p:cNvPr>
          <p:cNvSpPr txBox="1"/>
          <p:nvPr/>
        </p:nvSpPr>
        <p:spPr>
          <a:xfrm>
            <a:off x="479107" y="6108776"/>
            <a:ext cx="11233785" cy="523220"/>
          </a:xfrm>
          <a:prstGeom prst="rect">
            <a:avLst/>
          </a:prstGeom>
          <a:noFill/>
          <a:ln w="38100">
            <a:solidFill>
              <a:srgbClr val="0365C0"/>
            </a:solidFill>
          </a:ln>
        </p:spPr>
        <p:txBody>
          <a:bodyPr wrap="square" rtlCol="0">
            <a:spAutoFit/>
          </a:bodyPr>
          <a:lstStyle/>
          <a:p>
            <a:r>
              <a:rPr lang="en-US" altLang="zh-CN" sz="2800">
                <a:latin typeface="Helvetica" pitchFamily="2" charset="0"/>
              </a:rPr>
              <a:t>FP operations</a:t>
            </a:r>
            <a:r>
              <a:rPr lang="zh-CN" altLang="en-US" sz="2800">
                <a:latin typeface="Helvetica" pitchFamily="2" charset="0"/>
              </a:rPr>
              <a:t> </a:t>
            </a:r>
            <a:r>
              <a:rPr lang="en-US" altLang="zh-CN" sz="2800">
                <a:latin typeface="Helvetica" pitchFamily="2" charset="0"/>
              </a:rPr>
              <a:t>are</a:t>
            </a:r>
            <a:r>
              <a:rPr lang="zh-CN" altLang="en-US" sz="2800">
                <a:latin typeface="Helvetica" pitchFamily="2" charset="0"/>
              </a:rPr>
              <a:t> </a:t>
            </a:r>
            <a:r>
              <a:rPr lang="en-US" altLang="zh-CN" sz="2800">
                <a:latin typeface="Helvetica" pitchFamily="2" charset="0"/>
              </a:rPr>
              <a:t>not</a:t>
            </a:r>
            <a:r>
              <a:rPr lang="zh-CN" altLang="en-US" sz="2800">
                <a:latin typeface="Helvetica" pitchFamily="2" charset="0"/>
              </a:rPr>
              <a:t> </a:t>
            </a:r>
            <a:r>
              <a:rPr lang="en-US" altLang="zh-CN" sz="2800">
                <a:latin typeface="Helvetica" pitchFamily="2" charset="0"/>
              </a:rPr>
              <a:t>single-clock-cycle.</a:t>
            </a:r>
            <a:endParaRPr lang="en-US" sz="2800">
              <a:latin typeface="Helvetica" pitchFamily="2" charset="0"/>
            </a:endParaRPr>
          </a:p>
        </p:txBody>
      </p:sp>
      <p:sp>
        <p:nvSpPr>
          <p:cNvPr id="13" name="Frame 12">
            <a:extLst>
              <a:ext uri="{FF2B5EF4-FFF2-40B4-BE49-F238E27FC236}">
                <a16:creationId xmlns:a16="http://schemas.microsoft.com/office/drawing/2014/main" id="{4966C01E-176F-DE4A-8D38-E369DC17C1AD}"/>
              </a:ext>
            </a:extLst>
          </p:cNvPr>
          <p:cNvSpPr/>
          <p:nvPr/>
        </p:nvSpPr>
        <p:spPr>
          <a:xfrm>
            <a:off x="4432151" y="3663451"/>
            <a:ext cx="2097741" cy="39711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514DA7CD-8CE8-EF45-8172-C4FDF2A45201}"/>
              </a:ext>
            </a:extLst>
          </p:cNvPr>
          <p:cNvCxnSpPr>
            <a:cxnSpLocks/>
            <a:stCxn id="13" idx="3"/>
            <a:endCxn id="12" idx="1"/>
          </p:cNvCxnSpPr>
          <p:nvPr/>
        </p:nvCxnSpPr>
        <p:spPr>
          <a:xfrm flipV="1">
            <a:off x="6529892" y="3123691"/>
            <a:ext cx="1339804" cy="73831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408577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3" presetClass="exit" presetSubtype="10" fill="hold" grpId="1" nodeType="withEffect">
                                  <p:stCondLst>
                                    <p:cond delay="0"/>
                                  </p:stCondLst>
                                  <p:childTnLst>
                                    <p:animEffect transition="out" filter="blinds(horizontal)">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14</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53390" y="1362322"/>
            <a:ext cx="10592058"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Going</a:t>
            </a:r>
            <a:r>
              <a:rPr lang="zh-CN" altLang="en-US" sz="2400" spc="60">
                <a:latin typeface="Helvetica" pitchFamily="2" charset="0"/>
                <a:cs typeface="Calibri Light"/>
              </a:rPr>
              <a:t> </a:t>
            </a:r>
            <a:r>
              <a:rPr lang="en-US" altLang="zh-CN" sz="2400" spc="60">
                <a:latin typeface="Helvetica" pitchFamily="2" charset="0"/>
                <a:cs typeface="Calibri Light"/>
              </a:rPr>
              <a:t>back</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architecture…</a:t>
            </a:r>
          </a:p>
          <a:p>
            <a:pPr marL="800100" lvl="1" indent="-342900">
              <a:buFont typeface="Arial" panose="020B0604020202020204" pitchFamily="34" charset="0"/>
              <a:buChar char="•"/>
            </a:pPr>
            <a:r>
              <a:rPr lang="en-US" altLang="zh-CN" sz="2000" spc="60">
                <a:latin typeface="Helvetica" pitchFamily="2" charset="0"/>
                <a:cs typeface="Calibri Light"/>
              </a:rPr>
              <a:t>Fully-pipelined</a:t>
            </a:r>
            <a:r>
              <a:rPr lang="zh-CN" altLang="en-US" sz="2000" spc="60">
                <a:latin typeface="Helvetica" pitchFamily="2" charset="0"/>
                <a:cs typeface="Calibri Light"/>
              </a:rPr>
              <a:t> </a:t>
            </a:r>
            <a:r>
              <a:rPr lang="en-US" altLang="zh-CN" sz="2000" spc="60">
                <a:latin typeface="Helvetica" pitchFamily="2" charset="0"/>
                <a:cs typeface="Calibri Light"/>
              </a:rPr>
              <a:t>streaming</a:t>
            </a:r>
            <a:r>
              <a:rPr lang="zh-CN" altLang="en-US" sz="2000" spc="60">
                <a:latin typeface="Helvetica" pitchFamily="2" charset="0"/>
                <a:cs typeface="Calibri Light"/>
              </a:rPr>
              <a:t> </a:t>
            </a:r>
            <a:r>
              <a:rPr lang="en-US" altLang="zh-CN" sz="2000" spc="60">
                <a:latin typeface="Helvetica" pitchFamily="2" charset="0"/>
                <a:cs typeface="Calibri Light"/>
              </a:rPr>
              <a:t>design</a:t>
            </a:r>
            <a:r>
              <a:rPr lang="zh-CN" altLang="en-US" sz="2000" spc="60">
                <a:latin typeface="Helvetica" pitchFamily="2" charset="0"/>
                <a:cs typeface="Calibri Light"/>
              </a:rPr>
              <a:t> </a:t>
            </a:r>
            <a:r>
              <a:rPr lang="en-US" altLang="zh-CN" sz="2000" spc="60">
                <a:latin typeface="Helvetica" pitchFamily="2" charset="0"/>
                <a:cs typeface="Calibri Light"/>
              </a:rPr>
              <a:t>(cannot</a:t>
            </a:r>
            <a:r>
              <a:rPr lang="zh-CN" altLang="en-US" sz="2000" spc="60">
                <a:latin typeface="Helvetica" pitchFamily="2" charset="0"/>
                <a:cs typeface="Calibri Light"/>
              </a:rPr>
              <a:t> </a:t>
            </a:r>
            <a:r>
              <a:rPr lang="en-US" altLang="zh-CN" sz="2000" spc="60">
                <a:latin typeface="Helvetica" pitchFamily="2" charset="0"/>
                <a:cs typeface="Calibri Light"/>
              </a:rPr>
              <a:t>go</a:t>
            </a:r>
            <a:r>
              <a:rPr lang="zh-CN" altLang="en-US" sz="2000" spc="60">
                <a:latin typeface="Helvetica" pitchFamily="2" charset="0"/>
                <a:cs typeface="Calibri Light"/>
              </a:rPr>
              <a:t> </a:t>
            </a:r>
            <a:r>
              <a:rPr lang="en-US" altLang="zh-CN" sz="2000" spc="60">
                <a:latin typeface="Helvetica" pitchFamily="2" charset="0"/>
                <a:cs typeface="Calibri Light"/>
              </a:rPr>
              <a:t>backward,</a:t>
            </a:r>
            <a:r>
              <a:rPr lang="zh-CN" altLang="en-US" sz="2000" spc="60">
                <a:latin typeface="Helvetica" pitchFamily="2" charset="0"/>
                <a:cs typeface="Calibri Light"/>
              </a:rPr>
              <a:t> </a:t>
            </a:r>
            <a:r>
              <a:rPr lang="en-US" altLang="zh-CN" sz="2000" spc="60">
                <a:latin typeface="Helvetica" pitchFamily="2" charset="0"/>
                <a:cs typeface="Calibri Light"/>
              </a:rPr>
              <a:t>cannot</a:t>
            </a:r>
            <a:r>
              <a:rPr lang="zh-CN" altLang="en-US" sz="2000" spc="60">
                <a:latin typeface="Helvetica" pitchFamily="2" charset="0"/>
                <a:cs typeface="Calibri Light"/>
              </a:rPr>
              <a:t> </a:t>
            </a:r>
            <a:r>
              <a:rPr lang="en-US" altLang="zh-CN" sz="2000" spc="60">
                <a:latin typeface="Helvetica" pitchFamily="2" charset="0"/>
                <a:cs typeface="Calibri Light"/>
              </a:rPr>
              <a:t>stall)</a:t>
            </a:r>
          </a:p>
          <a:p>
            <a:pPr marL="800100" lvl="1" indent="-342900">
              <a:buFont typeface="Arial" panose="020B0604020202020204" pitchFamily="34" charset="0"/>
              <a:buChar char="•"/>
            </a:pPr>
            <a:r>
              <a:rPr lang="en-US" altLang="zh-CN" sz="2000" spc="60">
                <a:solidFill>
                  <a:srgbClr val="FF0000"/>
                </a:solidFill>
                <a:latin typeface="Helvetica" pitchFamily="2" charset="0"/>
                <a:cs typeface="Calibri Light"/>
              </a:rPr>
              <a:t>ONE</a:t>
            </a:r>
            <a:r>
              <a:rPr lang="zh-CN" altLang="en-US" sz="2000" spc="60">
                <a:latin typeface="Helvetica" pitchFamily="2" charset="0"/>
                <a:cs typeface="Calibri Light"/>
              </a:rPr>
              <a:t> </a:t>
            </a:r>
            <a:r>
              <a:rPr lang="en-US" altLang="zh-CN" sz="2000" spc="60">
                <a:latin typeface="Helvetica" pitchFamily="2" charset="0"/>
                <a:cs typeface="Calibri Light"/>
              </a:rPr>
              <a:t>single</a:t>
            </a:r>
            <a:r>
              <a:rPr lang="zh-CN" altLang="en-US" sz="2000" spc="60">
                <a:latin typeface="Helvetica" pitchFamily="2" charset="0"/>
                <a:cs typeface="Calibri Light"/>
              </a:rPr>
              <a:t> </a:t>
            </a:r>
            <a:r>
              <a:rPr lang="en-US" altLang="zh-CN" sz="2000" spc="60">
                <a:latin typeface="Helvetica" pitchFamily="2" charset="0"/>
                <a:cs typeface="Calibri Light"/>
              </a:rPr>
              <a:t>action</a:t>
            </a:r>
            <a:r>
              <a:rPr lang="zh-CN" altLang="en-US" sz="2000" spc="60">
                <a:latin typeface="Helvetica" pitchFamily="2" charset="0"/>
                <a:cs typeface="Calibri Light"/>
              </a:rPr>
              <a:t> </a:t>
            </a:r>
            <a:r>
              <a:rPr lang="en-US" altLang="zh-CN" sz="2000" spc="60">
                <a:latin typeface="Helvetica" pitchFamily="2" charset="0"/>
                <a:cs typeface="Calibri Light"/>
              </a:rPr>
              <a:t>per</a:t>
            </a:r>
            <a:r>
              <a:rPr lang="zh-CN" altLang="en-US" sz="2000" spc="60">
                <a:latin typeface="Helvetica" pitchFamily="2" charset="0"/>
                <a:cs typeface="Calibri Light"/>
              </a:rPr>
              <a:t> </a:t>
            </a:r>
            <a:r>
              <a:rPr lang="en-US" altLang="zh-CN" sz="2000" spc="60">
                <a:latin typeface="Helvetica" pitchFamily="2" charset="0"/>
                <a:cs typeface="Calibri Light"/>
              </a:rPr>
              <a:t>stage</a:t>
            </a:r>
          </a:p>
          <a:p>
            <a:pPr marL="800100" lvl="1" indent="-342900">
              <a:buFont typeface="Arial" panose="020B0604020202020204" pitchFamily="34" charset="0"/>
              <a:buChar char="•"/>
            </a:pPr>
            <a:r>
              <a:rPr lang="en-US" altLang="zh-CN" sz="2000" spc="60">
                <a:solidFill>
                  <a:srgbClr val="FF0000"/>
                </a:solidFill>
                <a:latin typeface="Helvetica" pitchFamily="2" charset="0"/>
                <a:cs typeface="Calibri Light"/>
              </a:rPr>
              <a:t>ONE</a:t>
            </a:r>
            <a:r>
              <a:rPr lang="zh-CN" altLang="en-US" sz="2000" spc="60">
                <a:solidFill>
                  <a:srgbClr val="FF0000"/>
                </a:solidFill>
                <a:latin typeface="Helvetica" pitchFamily="2" charset="0"/>
                <a:cs typeface="Calibri Light"/>
              </a:rPr>
              <a:t> </a:t>
            </a:r>
            <a:r>
              <a:rPr lang="en-US" altLang="zh-CN" sz="2000" spc="60">
                <a:latin typeface="Helvetica" pitchFamily="2" charset="0"/>
                <a:cs typeface="Calibri Light"/>
              </a:rPr>
              <a:t>access</a:t>
            </a:r>
            <a:r>
              <a:rPr lang="zh-CN" altLang="en-US" sz="2000" spc="60">
                <a:latin typeface="Helvetica" pitchFamily="2" charset="0"/>
                <a:cs typeface="Calibri Light"/>
              </a:rPr>
              <a:t> </a:t>
            </a:r>
            <a:r>
              <a:rPr lang="en-US" altLang="zh-CN" sz="2000" spc="60">
                <a:latin typeface="Helvetica" pitchFamily="2" charset="0"/>
                <a:cs typeface="Calibri Light"/>
              </a:rPr>
              <a:t>per</a:t>
            </a:r>
            <a:r>
              <a:rPr lang="zh-CN" altLang="en-US" sz="2000" spc="60">
                <a:latin typeface="Helvetica" pitchFamily="2" charset="0"/>
                <a:cs typeface="Calibri Light"/>
              </a:rPr>
              <a:t> </a:t>
            </a:r>
            <a:r>
              <a:rPr lang="en-US" altLang="zh-CN" sz="2000" spc="60">
                <a:latin typeface="Helvetica" pitchFamily="2" charset="0"/>
                <a:cs typeface="Calibri Light"/>
              </a:rPr>
              <a:t>memory</a:t>
            </a:r>
            <a:r>
              <a:rPr lang="zh-CN" altLang="en-US" sz="2000" spc="60">
                <a:latin typeface="Helvetica" pitchFamily="2" charset="0"/>
                <a:cs typeface="Calibri Light"/>
              </a:rPr>
              <a:t> </a:t>
            </a:r>
            <a:r>
              <a:rPr lang="en-US" altLang="zh-CN" sz="2000" spc="60">
                <a:latin typeface="Helvetica" pitchFamily="2" charset="0"/>
                <a:cs typeface="Calibri Light"/>
              </a:rPr>
              <a:t>location</a:t>
            </a:r>
            <a:r>
              <a:rPr lang="zh-CN" altLang="en-US" sz="2000" spc="60">
                <a:latin typeface="Helvetica" pitchFamily="2" charset="0"/>
                <a:cs typeface="Calibri Light"/>
              </a:rPr>
              <a:t> </a:t>
            </a:r>
            <a:r>
              <a:rPr lang="en-US" altLang="zh-CN" sz="2000" spc="60">
                <a:latin typeface="Helvetica" pitchFamily="2" charset="0"/>
                <a:cs typeface="Calibri Light"/>
              </a:rPr>
              <a:t>per</a:t>
            </a:r>
            <a:r>
              <a:rPr lang="zh-CN" altLang="en-US" sz="2000" spc="60">
                <a:latin typeface="Helvetica" pitchFamily="2" charset="0"/>
                <a:cs typeface="Calibri Light"/>
              </a:rPr>
              <a:t> </a:t>
            </a:r>
            <a:r>
              <a:rPr lang="en-US" altLang="zh-CN" sz="2000" spc="60">
                <a:latin typeface="Helvetica" pitchFamily="2" charset="0"/>
                <a:cs typeface="Calibri Light"/>
              </a:rPr>
              <a:t>packet</a:t>
            </a:r>
          </a:p>
          <a:p>
            <a:pPr marL="342900"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endParaRPr lang="en-US" altLang="zh-CN" sz="2000" spc="60">
              <a:latin typeface="Helvetica" pitchFamily="2" charset="0"/>
              <a:cs typeface="Calibri Light"/>
            </a:endParaRPr>
          </a:p>
          <a:p>
            <a:pPr marL="800100" lvl="1" indent="-342900">
              <a:buFont typeface="Arial" panose="020B0604020202020204" pitchFamily="34" charset="0"/>
              <a:buChar char="•"/>
            </a:pPr>
            <a:endParaRPr lang="en-US" altLang="zh-CN" sz="2000" spc="60">
              <a:latin typeface="Helvetica" pitchFamily="2" charset="0"/>
              <a:cs typeface="Calibri Light"/>
            </a:endParaRPr>
          </a:p>
        </p:txBody>
      </p:sp>
      <p:sp>
        <p:nvSpPr>
          <p:cNvPr id="10" name="TextBox 9">
            <a:extLst>
              <a:ext uri="{FF2B5EF4-FFF2-40B4-BE49-F238E27FC236}">
                <a16:creationId xmlns:a16="http://schemas.microsoft.com/office/drawing/2014/main" id="{5B44D3DB-0EC0-654F-B1CB-DAFAFA4FF6FD}"/>
              </a:ext>
            </a:extLst>
          </p:cNvPr>
          <p:cNvSpPr txBox="1"/>
          <p:nvPr/>
        </p:nvSpPr>
        <p:spPr>
          <a:xfrm>
            <a:off x="479107" y="6060715"/>
            <a:ext cx="11233785" cy="523220"/>
          </a:xfrm>
          <a:prstGeom prst="rect">
            <a:avLst/>
          </a:prstGeom>
          <a:noFill/>
          <a:ln w="38100">
            <a:solidFill>
              <a:srgbClr val="0365C0"/>
            </a:solidFill>
          </a:ln>
        </p:spPr>
        <p:txBody>
          <a:bodyPr wrap="square" rtlCol="0">
            <a:spAutoFit/>
          </a:bodyPr>
          <a:lstStyle/>
          <a:p>
            <a:r>
              <a:rPr lang="en-US" altLang="zh-CN" sz="2800">
                <a:latin typeface="Helvetica" pitchFamily="2" charset="0"/>
              </a:rPr>
              <a:t>FP cannot</a:t>
            </a:r>
            <a:r>
              <a:rPr lang="zh-CN" altLang="en-US" sz="2800">
                <a:latin typeface="Helvetica" pitchFamily="2" charset="0"/>
              </a:rPr>
              <a:t> </a:t>
            </a:r>
            <a:r>
              <a:rPr lang="en-US" altLang="zh-CN" sz="2800">
                <a:latin typeface="Helvetica" pitchFamily="2" charset="0"/>
              </a:rPr>
              <a:t>be</a:t>
            </a:r>
            <a:r>
              <a:rPr lang="zh-CN" altLang="en-US" sz="2800">
                <a:latin typeface="Helvetica" pitchFamily="2" charset="0"/>
              </a:rPr>
              <a:t> </a:t>
            </a:r>
            <a:r>
              <a:rPr lang="en-US" altLang="zh-CN" sz="2800">
                <a:latin typeface="Helvetica" pitchFamily="2" charset="0"/>
              </a:rPr>
              <a:t>done</a:t>
            </a:r>
            <a:r>
              <a:rPr lang="zh-CN" altLang="en-US" sz="2800">
                <a:latin typeface="Helvetica" pitchFamily="2" charset="0"/>
              </a:rPr>
              <a:t> </a:t>
            </a:r>
            <a:r>
              <a:rPr lang="en-US" altLang="zh-CN" sz="2800">
                <a:latin typeface="Helvetica" pitchFamily="2" charset="0"/>
              </a:rPr>
              <a:t>in</a:t>
            </a:r>
            <a:r>
              <a:rPr lang="zh-CN" altLang="en-US" sz="2800">
                <a:latin typeface="Helvetica" pitchFamily="2" charset="0"/>
              </a:rPr>
              <a:t> </a:t>
            </a:r>
            <a:r>
              <a:rPr lang="en-US" altLang="zh-CN" sz="2800">
                <a:latin typeface="Helvetica" pitchFamily="2" charset="0"/>
              </a:rPr>
              <a:t>single</a:t>
            </a:r>
            <a:r>
              <a:rPr lang="zh-CN" altLang="en-US" sz="2800">
                <a:latin typeface="Helvetica" pitchFamily="2" charset="0"/>
              </a:rPr>
              <a:t> </a:t>
            </a:r>
            <a:r>
              <a:rPr lang="en-US" altLang="zh-CN" sz="2800">
                <a:latin typeface="Helvetica" pitchFamily="2" charset="0"/>
              </a:rPr>
              <a:t>pipeline</a:t>
            </a:r>
            <a:r>
              <a:rPr lang="zh-CN" altLang="en-US" sz="2800">
                <a:latin typeface="Helvetica" pitchFamily="2" charset="0"/>
              </a:rPr>
              <a:t> </a:t>
            </a:r>
            <a:r>
              <a:rPr lang="en-US" altLang="zh-CN" sz="2800">
                <a:latin typeface="Helvetica" pitchFamily="2" charset="0"/>
              </a:rPr>
              <a:t>stage</a:t>
            </a:r>
            <a:r>
              <a:rPr lang="zh-CN" altLang="en-US" sz="2800">
                <a:latin typeface="Helvetica" pitchFamily="2" charset="0"/>
              </a:rPr>
              <a:t> </a:t>
            </a:r>
            <a:r>
              <a:rPr lang="en-US" altLang="zh-CN" sz="2800">
                <a:latin typeface="Helvetica" pitchFamily="2" charset="0"/>
              </a:rPr>
              <a:t>anyway!</a:t>
            </a:r>
            <a:endParaRPr lang="en-US" sz="2800">
              <a:latin typeface="Helvetica" pitchFamily="2" charset="0"/>
            </a:endParaRPr>
          </a:p>
        </p:txBody>
      </p:sp>
      <p:sp>
        <p:nvSpPr>
          <p:cNvPr id="150" name="TextBox 149">
            <a:extLst>
              <a:ext uri="{FF2B5EF4-FFF2-40B4-BE49-F238E27FC236}">
                <a16:creationId xmlns:a16="http://schemas.microsoft.com/office/drawing/2014/main" id="{354135AF-7715-C745-8315-22946E999FBD}"/>
              </a:ext>
            </a:extLst>
          </p:cNvPr>
          <p:cNvSpPr txBox="1"/>
          <p:nvPr/>
        </p:nvSpPr>
        <p:spPr>
          <a:xfrm>
            <a:off x="2715927" y="3004607"/>
            <a:ext cx="1856024" cy="337037"/>
          </a:xfrm>
          <a:prstGeom prst="rect">
            <a:avLst/>
          </a:prstGeom>
          <a:noFill/>
        </p:spPr>
        <p:txBody>
          <a:bodyPr wrap="square" lIns="76537" tIns="38269" rIns="76537" bIns="38269" rtlCol="0">
            <a:spAutoFit/>
          </a:bodyPr>
          <a:lstStyle/>
          <a:p>
            <a:pPr algn="ctr" defTabSz="428625">
              <a:defRPr/>
            </a:pPr>
            <a:r>
              <a:rPr lang="en-US" sz="1688">
                <a:solidFill>
                  <a:prstClr val="black"/>
                </a:solidFill>
                <a:latin typeface="Helvetica" pitchFamily="2" charset="0"/>
                <a:ea typeface="Calisto MT" charset="0"/>
                <a:cs typeface="Calisto MT" charset="0"/>
              </a:rPr>
              <a:t>Match + Action </a:t>
            </a:r>
          </a:p>
        </p:txBody>
      </p:sp>
      <p:sp>
        <p:nvSpPr>
          <p:cNvPr id="154" name="TextBox 153">
            <a:extLst>
              <a:ext uri="{FF2B5EF4-FFF2-40B4-BE49-F238E27FC236}">
                <a16:creationId xmlns:a16="http://schemas.microsoft.com/office/drawing/2014/main" id="{FE9549A9-2EF4-774B-BC0D-74C78B8E9083}"/>
              </a:ext>
            </a:extLst>
          </p:cNvPr>
          <p:cNvSpPr txBox="1"/>
          <p:nvPr/>
        </p:nvSpPr>
        <p:spPr>
          <a:xfrm>
            <a:off x="861334" y="5126885"/>
            <a:ext cx="1928909" cy="669414"/>
          </a:xfrm>
          <a:prstGeom prst="rect">
            <a:avLst/>
          </a:prstGeom>
          <a:noFill/>
        </p:spPr>
        <p:txBody>
          <a:bodyPr wrap="square" rtlCol="0">
            <a:spAutoFit/>
          </a:bodyPr>
          <a:lstStyle/>
          <a:p>
            <a:pPr algn="ctr" defTabSz="428625">
              <a:defRPr/>
            </a:pPr>
            <a:r>
              <a:rPr lang="en-US" sz="1875">
                <a:solidFill>
                  <a:prstClr val="black"/>
                </a:solidFill>
                <a:latin typeface="Helvetica" pitchFamily="2" charset="0"/>
                <a:ea typeface="Calisto MT" charset="0"/>
                <a:cs typeface="Calisto MT" charset="0"/>
              </a:rPr>
              <a:t>Programmable Parser</a:t>
            </a:r>
          </a:p>
        </p:txBody>
      </p:sp>
      <p:sp>
        <p:nvSpPr>
          <p:cNvPr id="155" name="Left Brace 154">
            <a:extLst>
              <a:ext uri="{FF2B5EF4-FFF2-40B4-BE49-F238E27FC236}">
                <a16:creationId xmlns:a16="http://schemas.microsoft.com/office/drawing/2014/main" id="{2AB4292F-E0D6-BD4F-84A4-00433B1B0075}"/>
              </a:ext>
            </a:extLst>
          </p:cNvPr>
          <p:cNvSpPr/>
          <p:nvPr/>
        </p:nvSpPr>
        <p:spPr>
          <a:xfrm rot="5400000" flipH="1">
            <a:off x="5966970" y="1977814"/>
            <a:ext cx="208376" cy="6405339"/>
          </a:xfrm>
          <a:prstGeom prst="leftBrace">
            <a:avLst>
              <a:gd name="adj1" fmla="val 43551"/>
              <a:gd name="adj2" fmla="val 49888"/>
            </a:avLst>
          </a:prstGeom>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688">
              <a:solidFill>
                <a:prstClr val="black"/>
              </a:solidFill>
              <a:latin typeface="Calibri"/>
            </a:endParaRPr>
          </a:p>
        </p:txBody>
      </p:sp>
      <p:sp>
        <p:nvSpPr>
          <p:cNvPr id="156" name="TextBox 155">
            <a:extLst>
              <a:ext uri="{FF2B5EF4-FFF2-40B4-BE49-F238E27FC236}">
                <a16:creationId xmlns:a16="http://schemas.microsoft.com/office/drawing/2014/main" id="{91779175-ECA0-8947-BDA2-429A0DFA1A52}"/>
              </a:ext>
            </a:extLst>
          </p:cNvPr>
          <p:cNvSpPr txBox="1"/>
          <p:nvPr/>
        </p:nvSpPr>
        <p:spPr>
          <a:xfrm>
            <a:off x="3878668" y="5344129"/>
            <a:ext cx="4341876" cy="380873"/>
          </a:xfrm>
          <a:prstGeom prst="rect">
            <a:avLst/>
          </a:prstGeom>
          <a:noFill/>
        </p:spPr>
        <p:txBody>
          <a:bodyPr wrap="square" rtlCol="0">
            <a:spAutoFit/>
          </a:bodyPr>
          <a:lstStyle/>
          <a:p>
            <a:pPr algn="ctr" defTabSz="428625">
              <a:defRPr/>
            </a:pPr>
            <a:r>
              <a:rPr lang="en-US" sz="1875">
                <a:solidFill>
                  <a:prstClr val="black"/>
                </a:solidFill>
                <a:latin typeface="Helvetica" pitchFamily="2" charset="0"/>
                <a:ea typeface="Calisto MT" charset="0"/>
                <a:cs typeface="Calisto MT" charset="0"/>
              </a:rPr>
              <a:t>Programmable Match-Action Pipeline</a:t>
            </a:r>
          </a:p>
        </p:txBody>
      </p:sp>
      <p:grpSp>
        <p:nvGrpSpPr>
          <p:cNvPr id="5" name="Group 4">
            <a:extLst>
              <a:ext uri="{FF2B5EF4-FFF2-40B4-BE49-F238E27FC236}">
                <a16:creationId xmlns:a16="http://schemas.microsoft.com/office/drawing/2014/main" id="{BB59375E-1126-2E4C-9DC5-1922A3ACB570}"/>
              </a:ext>
            </a:extLst>
          </p:cNvPr>
          <p:cNvGrpSpPr/>
          <p:nvPr/>
        </p:nvGrpSpPr>
        <p:grpSpPr>
          <a:xfrm>
            <a:off x="1095074" y="3350784"/>
            <a:ext cx="10001852" cy="1654073"/>
            <a:chOff x="1026015" y="3558178"/>
            <a:chExt cx="10001852" cy="1654073"/>
          </a:xfrm>
        </p:grpSpPr>
        <p:grpSp>
          <p:nvGrpSpPr>
            <p:cNvPr id="138" name="Group 137">
              <a:extLst>
                <a:ext uri="{FF2B5EF4-FFF2-40B4-BE49-F238E27FC236}">
                  <a16:creationId xmlns:a16="http://schemas.microsoft.com/office/drawing/2014/main" id="{CB1C3233-AEF8-CE44-B88A-C02EF73AC5EF}"/>
                </a:ext>
              </a:extLst>
            </p:cNvPr>
            <p:cNvGrpSpPr/>
            <p:nvPr/>
          </p:nvGrpSpPr>
          <p:grpSpPr>
            <a:xfrm>
              <a:off x="1026015" y="3657727"/>
              <a:ext cx="357289" cy="1398678"/>
              <a:chOff x="232623" y="4946161"/>
              <a:chExt cx="381108" cy="1191971"/>
            </a:xfrm>
          </p:grpSpPr>
          <p:cxnSp>
            <p:nvCxnSpPr>
              <p:cNvPr id="139" name="Straight Arrow Connector 138">
                <a:extLst>
                  <a:ext uri="{FF2B5EF4-FFF2-40B4-BE49-F238E27FC236}">
                    <a16:creationId xmlns:a16="http://schemas.microsoft.com/office/drawing/2014/main" id="{BD2F198E-5215-5146-8554-167A5F242729}"/>
                  </a:ext>
                </a:extLst>
              </p:cNvPr>
              <p:cNvCxnSpPr/>
              <p:nvPr/>
            </p:nvCxnSpPr>
            <p:spPr>
              <a:xfrm flipV="1">
                <a:off x="236105" y="494616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1261679-4434-D94E-8DFC-9BC3C7CD7BD7}"/>
                  </a:ext>
                </a:extLst>
              </p:cNvPr>
              <p:cNvCxnSpPr/>
              <p:nvPr/>
            </p:nvCxnSpPr>
            <p:spPr>
              <a:xfrm flipV="1">
                <a:off x="233518" y="506046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8DC440F1-C3DC-7044-A146-EA7C013B3660}"/>
                  </a:ext>
                </a:extLst>
              </p:cNvPr>
              <p:cNvCxnSpPr/>
              <p:nvPr/>
            </p:nvCxnSpPr>
            <p:spPr>
              <a:xfrm flipV="1">
                <a:off x="236105" y="5181690"/>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6DA0CAED-BC5C-934B-A9D3-1677D49EF5DF}"/>
                  </a:ext>
                </a:extLst>
              </p:cNvPr>
              <p:cNvCxnSpPr/>
              <p:nvPr/>
            </p:nvCxnSpPr>
            <p:spPr>
              <a:xfrm flipV="1">
                <a:off x="236105" y="529726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97AA5579-C774-0943-AA8D-F8DCDD8B90D9}"/>
                  </a:ext>
                </a:extLst>
              </p:cNvPr>
              <p:cNvCxnSpPr/>
              <p:nvPr/>
            </p:nvCxnSpPr>
            <p:spPr>
              <a:xfrm flipV="1">
                <a:off x="236105" y="541737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E2E6A15-DABB-8A4F-A37C-6C560F8367B2}"/>
                  </a:ext>
                </a:extLst>
              </p:cNvPr>
              <p:cNvCxnSpPr/>
              <p:nvPr/>
            </p:nvCxnSpPr>
            <p:spPr>
              <a:xfrm flipV="1">
                <a:off x="236878" y="5536710"/>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CA078CF9-CC2A-5044-8A6F-47018A43DC0D}"/>
                  </a:ext>
                </a:extLst>
              </p:cNvPr>
              <p:cNvCxnSpPr/>
              <p:nvPr/>
            </p:nvCxnSpPr>
            <p:spPr>
              <a:xfrm flipV="1">
                <a:off x="236105" y="565793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a:extLst>
                  <a:ext uri="{FF2B5EF4-FFF2-40B4-BE49-F238E27FC236}">
                    <a16:creationId xmlns:a16="http://schemas.microsoft.com/office/drawing/2014/main" id="{615330E8-26C6-E041-BF54-948A5BC43ECB}"/>
                  </a:ext>
                </a:extLst>
              </p:cNvPr>
              <p:cNvCxnSpPr/>
              <p:nvPr/>
            </p:nvCxnSpPr>
            <p:spPr>
              <a:xfrm flipV="1">
                <a:off x="236878" y="5778049"/>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7" name="Straight Arrow Connector 146">
                <a:extLst>
                  <a:ext uri="{FF2B5EF4-FFF2-40B4-BE49-F238E27FC236}">
                    <a16:creationId xmlns:a16="http://schemas.microsoft.com/office/drawing/2014/main" id="{A58AB6B0-9B16-0146-87C5-62DAEF72C92C}"/>
                  </a:ext>
                </a:extLst>
              </p:cNvPr>
              <p:cNvCxnSpPr/>
              <p:nvPr/>
            </p:nvCxnSpPr>
            <p:spPr>
              <a:xfrm flipV="1">
                <a:off x="237651" y="589738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6BDA7178-5DA0-8A40-BFBB-2BB24E0B2DA5}"/>
                  </a:ext>
                </a:extLst>
              </p:cNvPr>
              <p:cNvCxnSpPr/>
              <p:nvPr/>
            </p:nvCxnSpPr>
            <p:spPr>
              <a:xfrm flipV="1">
                <a:off x="236105" y="6018799"/>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5FC311E-E942-BB4A-9538-4FBD97F82BC8}"/>
                  </a:ext>
                </a:extLst>
              </p:cNvPr>
              <p:cNvCxnSpPr/>
              <p:nvPr/>
            </p:nvCxnSpPr>
            <p:spPr>
              <a:xfrm flipV="1">
                <a:off x="232623" y="6138132"/>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cxnSp>
          <p:nvCxnSpPr>
            <p:cNvPr id="151" name="Straight Arrow Connector 150">
              <a:extLst>
                <a:ext uri="{FF2B5EF4-FFF2-40B4-BE49-F238E27FC236}">
                  <a16:creationId xmlns:a16="http://schemas.microsoft.com/office/drawing/2014/main" id="{81BCD5EE-C881-C34F-8079-46C149DEF227}"/>
                </a:ext>
              </a:extLst>
            </p:cNvPr>
            <p:cNvCxnSpPr>
              <a:stCxn id="210" idx="3"/>
              <a:endCxn id="157" idx="1"/>
            </p:cNvCxnSpPr>
            <p:nvPr/>
          </p:nvCxnSpPr>
          <p:spPr>
            <a:xfrm>
              <a:off x="2108580" y="4379173"/>
              <a:ext cx="693921" cy="11404"/>
            </a:xfrm>
            <a:prstGeom prst="straightConnector1">
              <a:avLst/>
            </a:prstGeom>
            <a:ln w="57150" cmpd="sng">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F63E6F5A-4066-8C48-9521-3A04151C40BA}"/>
                </a:ext>
              </a:extLst>
            </p:cNvPr>
            <p:cNvCxnSpPr>
              <a:stCxn id="191" idx="3"/>
              <a:endCxn id="223" idx="1"/>
            </p:cNvCxnSpPr>
            <p:nvPr/>
          </p:nvCxnSpPr>
          <p:spPr>
            <a:xfrm>
              <a:off x="9207839" y="4390577"/>
              <a:ext cx="676927" cy="679"/>
            </a:xfrm>
            <a:prstGeom prst="straightConnector1">
              <a:avLst/>
            </a:prstGeom>
            <a:ln w="57150" cmpd="sng">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F62B33DD-C079-4D4F-BCB2-3B4C15AE1E8F}"/>
                </a:ext>
              </a:extLst>
            </p:cNvPr>
            <p:cNvCxnSpPr/>
            <p:nvPr/>
          </p:nvCxnSpPr>
          <p:spPr>
            <a:xfrm>
              <a:off x="4302517" y="4390577"/>
              <a:ext cx="437718" cy="0"/>
            </a:xfrm>
            <a:prstGeom prst="straightConnector1">
              <a:avLst/>
            </a:prstGeom>
            <a:ln w="57150" cmpd="sng">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57" name="Rectangle 156">
              <a:extLst>
                <a:ext uri="{FF2B5EF4-FFF2-40B4-BE49-F238E27FC236}">
                  <a16:creationId xmlns:a16="http://schemas.microsoft.com/office/drawing/2014/main" id="{39F4DB0F-1150-9D41-B51C-8F81CC0CD7B3}"/>
                </a:ext>
              </a:extLst>
            </p:cNvPr>
            <p:cNvSpPr/>
            <p:nvPr/>
          </p:nvSpPr>
          <p:spPr>
            <a:xfrm>
              <a:off x="2802501" y="3569188"/>
              <a:ext cx="1500017" cy="164277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76537" tIns="38269" rIns="76537" bIns="38269" rtlCol="0" anchor="ctr"/>
            <a:lstStyle/>
            <a:p>
              <a:pPr algn="ctr" defTabSz="428625">
                <a:defRPr/>
              </a:pPr>
              <a:endParaRPr lang="en-US" sz="2344">
                <a:solidFill>
                  <a:prstClr val="black"/>
                </a:solidFill>
                <a:latin typeface="Calibri"/>
              </a:endParaRPr>
            </a:p>
          </p:txBody>
        </p:sp>
        <p:grpSp>
          <p:nvGrpSpPr>
            <p:cNvPr id="158" name="Group 157">
              <a:extLst>
                <a:ext uri="{FF2B5EF4-FFF2-40B4-BE49-F238E27FC236}">
                  <a16:creationId xmlns:a16="http://schemas.microsoft.com/office/drawing/2014/main" id="{B2A6863F-02FB-A54B-8F11-D51B811707A9}"/>
                </a:ext>
              </a:extLst>
            </p:cNvPr>
            <p:cNvGrpSpPr/>
            <p:nvPr/>
          </p:nvGrpSpPr>
          <p:grpSpPr>
            <a:xfrm>
              <a:off x="2917200" y="3628105"/>
              <a:ext cx="1313889" cy="314760"/>
              <a:chOff x="5681006" y="4648202"/>
              <a:chExt cx="1410029" cy="335744"/>
            </a:xfrm>
          </p:grpSpPr>
          <p:sp>
            <p:nvSpPr>
              <p:cNvPr id="159" name="Rectangle 158">
                <a:extLst>
                  <a:ext uri="{FF2B5EF4-FFF2-40B4-BE49-F238E27FC236}">
                    <a16:creationId xmlns:a16="http://schemas.microsoft.com/office/drawing/2014/main" id="{1D23764C-2EFA-1147-BDF4-4545E8B259BA}"/>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r>
                  <a:rPr lang="en-US" sz="1400" b="1">
                    <a:solidFill>
                      <a:prstClr val="white"/>
                    </a:solidFill>
                    <a:latin typeface="Helvetica" pitchFamily="2" charset="0"/>
                  </a:rPr>
                  <a:t>Memory</a:t>
                </a:r>
              </a:p>
            </p:txBody>
          </p:sp>
          <p:grpSp>
            <p:nvGrpSpPr>
              <p:cNvPr id="160" name="Group 159">
                <a:extLst>
                  <a:ext uri="{FF2B5EF4-FFF2-40B4-BE49-F238E27FC236}">
                    <a16:creationId xmlns:a16="http://schemas.microsoft.com/office/drawing/2014/main" id="{4C8AECF0-A418-9940-88A8-0810B9E45CA0}"/>
                  </a:ext>
                </a:extLst>
              </p:cNvPr>
              <p:cNvGrpSpPr/>
              <p:nvPr/>
            </p:nvGrpSpPr>
            <p:grpSpPr>
              <a:xfrm>
                <a:off x="6654800" y="4648202"/>
                <a:ext cx="436229" cy="328931"/>
                <a:chOff x="6706550" y="4648202"/>
                <a:chExt cx="436229" cy="328931"/>
              </a:xfrm>
            </p:grpSpPr>
            <p:sp>
              <p:nvSpPr>
                <p:cNvPr id="161" name="Trapezoid 160">
                  <a:extLst>
                    <a:ext uri="{FF2B5EF4-FFF2-40B4-BE49-F238E27FC236}">
                      <a16:creationId xmlns:a16="http://schemas.microsoft.com/office/drawing/2014/main" id="{CDFFB7D4-BEAA-904D-94C7-DC0A577EB5B9}"/>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62" name="Rectangle 161">
                  <a:extLst>
                    <a:ext uri="{FF2B5EF4-FFF2-40B4-BE49-F238E27FC236}">
                      <a16:creationId xmlns:a16="http://schemas.microsoft.com/office/drawing/2014/main" id="{284E5C41-CE04-3C4F-BD73-D529C41177EC}"/>
                    </a:ext>
                  </a:extLst>
                </p:cNvPr>
                <p:cNvSpPr/>
                <p:nvPr/>
              </p:nvSpPr>
              <p:spPr>
                <a:xfrm>
                  <a:off x="6731000" y="4709964"/>
                  <a:ext cx="411779" cy="229807"/>
                </a:xfrm>
                <a:prstGeom prst="rect">
                  <a:avLst/>
                </a:prstGeom>
              </p:spPr>
              <p:txBody>
                <a:bodyPr wrap="square" lIns="0" tIns="0" rIns="0" bIns="0">
                  <a:spAutoFit/>
                </a:bodyPr>
                <a:lstStyle/>
                <a:p>
                  <a:r>
                    <a:rPr lang="en-US" sz="1400" b="1">
                      <a:solidFill>
                        <a:prstClr val="white"/>
                      </a:solidFill>
                      <a:latin typeface="Helvetica" pitchFamily="2" charset="0"/>
                    </a:rPr>
                    <a:t>ALU</a:t>
                  </a:r>
                  <a:endParaRPr lang="en-US" sz="1400" b="1">
                    <a:latin typeface="Helvetica" pitchFamily="2" charset="0"/>
                  </a:endParaRPr>
                </a:p>
              </p:txBody>
            </p:sp>
          </p:grpSp>
        </p:grpSp>
        <p:grpSp>
          <p:nvGrpSpPr>
            <p:cNvPr id="163" name="Group 162">
              <a:extLst>
                <a:ext uri="{FF2B5EF4-FFF2-40B4-BE49-F238E27FC236}">
                  <a16:creationId xmlns:a16="http://schemas.microsoft.com/office/drawing/2014/main" id="{9C1F6D54-0087-3B40-9B86-B7E75C6CEDBF}"/>
                </a:ext>
              </a:extLst>
            </p:cNvPr>
            <p:cNvGrpSpPr/>
            <p:nvPr/>
          </p:nvGrpSpPr>
          <p:grpSpPr>
            <a:xfrm>
              <a:off x="2911595" y="4064647"/>
              <a:ext cx="1313883" cy="314760"/>
              <a:chOff x="5681006" y="4648202"/>
              <a:chExt cx="1410023" cy="335744"/>
            </a:xfrm>
          </p:grpSpPr>
          <p:sp>
            <p:nvSpPr>
              <p:cNvPr id="164" name="Rectangle 163">
                <a:extLst>
                  <a:ext uri="{FF2B5EF4-FFF2-40B4-BE49-F238E27FC236}">
                    <a16:creationId xmlns:a16="http://schemas.microsoft.com/office/drawing/2014/main" id="{76C93B2A-4B39-5446-9E81-07A86FA9F903}"/>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65" name="Group 164">
                <a:extLst>
                  <a:ext uri="{FF2B5EF4-FFF2-40B4-BE49-F238E27FC236}">
                    <a16:creationId xmlns:a16="http://schemas.microsoft.com/office/drawing/2014/main" id="{31389055-1807-7D4A-AB1F-438AF8FDBF69}"/>
                  </a:ext>
                </a:extLst>
              </p:cNvPr>
              <p:cNvGrpSpPr/>
              <p:nvPr/>
            </p:nvGrpSpPr>
            <p:grpSpPr>
              <a:xfrm>
                <a:off x="6654800" y="4648202"/>
                <a:ext cx="436229" cy="328931"/>
                <a:chOff x="6706550" y="4648202"/>
                <a:chExt cx="436229" cy="328931"/>
              </a:xfrm>
            </p:grpSpPr>
            <p:sp>
              <p:nvSpPr>
                <p:cNvPr id="166" name="Trapezoid 165">
                  <a:extLst>
                    <a:ext uri="{FF2B5EF4-FFF2-40B4-BE49-F238E27FC236}">
                      <a16:creationId xmlns:a16="http://schemas.microsoft.com/office/drawing/2014/main" id="{C459296C-299E-6C47-89E7-49248A5F2064}"/>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67" name="Rectangle 166">
                  <a:extLst>
                    <a:ext uri="{FF2B5EF4-FFF2-40B4-BE49-F238E27FC236}">
                      <a16:creationId xmlns:a16="http://schemas.microsoft.com/office/drawing/2014/main" id="{2C9DF912-B2A5-AB40-9BBB-000A7A23F80D}"/>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grpSp>
          <p:nvGrpSpPr>
            <p:cNvPr id="168" name="Group 167">
              <a:extLst>
                <a:ext uri="{FF2B5EF4-FFF2-40B4-BE49-F238E27FC236}">
                  <a16:creationId xmlns:a16="http://schemas.microsoft.com/office/drawing/2014/main" id="{F18868C1-01AA-9644-ADE7-2787B0095421}"/>
                </a:ext>
              </a:extLst>
            </p:cNvPr>
            <p:cNvGrpSpPr/>
            <p:nvPr/>
          </p:nvGrpSpPr>
          <p:grpSpPr>
            <a:xfrm>
              <a:off x="2911185" y="4795950"/>
              <a:ext cx="1313883" cy="314760"/>
              <a:chOff x="5681006" y="4648202"/>
              <a:chExt cx="1410023" cy="335744"/>
            </a:xfrm>
          </p:grpSpPr>
          <p:sp>
            <p:nvSpPr>
              <p:cNvPr id="169" name="Rectangle 168">
                <a:extLst>
                  <a:ext uri="{FF2B5EF4-FFF2-40B4-BE49-F238E27FC236}">
                    <a16:creationId xmlns:a16="http://schemas.microsoft.com/office/drawing/2014/main" id="{1045949B-55CA-E74F-B59F-0688ABD4AEDE}"/>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70" name="Group 169">
                <a:extLst>
                  <a:ext uri="{FF2B5EF4-FFF2-40B4-BE49-F238E27FC236}">
                    <a16:creationId xmlns:a16="http://schemas.microsoft.com/office/drawing/2014/main" id="{DFF49368-48E7-624E-8B40-A1D2D0DFD76C}"/>
                  </a:ext>
                </a:extLst>
              </p:cNvPr>
              <p:cNvGrpSpPr/>
              <p:nvPr/>
            </p:nvGrpSpPr>
            <p:grpSpPr>
              <a:xfrm>
                <a:off x="6654800" y="4648202"/>
                <a:ext cx="436229" cy="328931"/>
                <a:chOff x="6706550" y="4648202"/>
                <a:chExt cx="436229" cy="328931"/>
              </a:xfrm>
            </p:grpSpPr>
            <p:sp>
              <p:nvSpPr>
                <p:cNvPr id="171" name="Trapezoid 170">
                  <a:extLst>
                    <a:ext uri="{FF2B5EF4-FFF2-40B4-BE49-F238E27FC236}">
                      <a16:creationId xmlns:a16="http://schemas.microsoft.com/office/drawing/2014/main" id="{5AAD3252-0E74-4345-8E75-2A3CE1646181}"/>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72" name="Rectangle 171">
                  <a:extLst>
                    <a:ext uri="{FF2B5EF4-FFF2-40B4-BE49-F238E27FC236}">
                      <a16:creationId xmlns:a16="http://schemas.microsoft.com/office/drawing/2014/main" id="{A7785308-4749-D94A-B1A2-46E9E3543D45}"/>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sp>
          <p:nvSpPr>
            <p:cNvPr id="173" name="TextBox 172">
              <a:extLst>
                <a:ext uri="{FF2B5EF4-FFF2-40B4-BE49-F238E27FC236}">
                  <a16:creationId xmlns:a16="http://schemas.microsoft.com/office/drawing/2014/main" id="{DB74324E-AC7C-0D46-9628-D2BCF729ABB1}"/>
                </a:ext>
              </a:extLst>
            </p:cNvPr>
            <p:cNvSpPr txBox="1"/>
            <p:nvPr/>
          </p:nvSpPr>
          <p:spPr>
            <a:xfrm rot="5400000">
              <a:off x="3185930" y="4348936"/>
              <a:ext cx="417102" cy="496290"/>
            </a:xfrm>
            <a:prstGeom prst="rect">
              <a:avLst/>
            </a:prstGeom>
            <a:noFill/>
          </p:spPr>
          <p:txBody>
            <a:bodyPr wrap="none" rtlCol="0">
              <a:spAutoFit/>
            </a:bodyPr>
            <a:lstStyle/>
            <a:p>
              <a:r>
                <a:rPr lang="mr-IN" sz="2625"/>
                <a:t>…</a:t>
              </a:r>
              <a:endParaRPr lang="en-US" sz="2625"/>
            </a:p>
          </p:txBody>
        </p:sp>
        <p:sp>
          <p:nvSpPr>
            <p:cNvPr id="174" name="Rectangle 173">
              <a:extLst>
                <a:ext uri="{FF2B5EF4-FFF2-40B4-BE49-F238E27FC236}">
                  <a16:creationId xmlns:a16="http://schemas.microsoft.com/office/drawing/2014/main" id="{BEC49ED0-2780-1047-A8BD-B55CE03D2CF9}"/>
                </a:ext>
              </a:extLst>
            </p:cNvPr>
            <p:cNvSpPr/>
            <p:nvPr/>
          </p:nvSpPr>
          <p:spPr>
            <a:xfrm>
              <a:off x="4740235" y="3569188"/>
              <a:ext cx="1500017" cy="164277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76537" tIns="38269" rIns="76537" bIns="38269" rtlCol="0" anchor="ctr"/>
            <a:lstStyle/>
            <a:p>
              <a:pPr algn="ctr" defTabSz="428625">
                <a:defRPr/>
              </a:pPr>
              <a:endParaRPr lang="en-US" sz="2344">
                <a:solidFill>
                  <a:prstClr val="black"/>
                </a:solidFill>
                <a:latin typeface="Calibri"/>
              </a:endParaRPr>
            </a:p>
          </p:txBody>
        </p:sp>
        <p:grpSp>
          <p:nvGrpSpPr>
            <p:cNvPr id="175" name="Group 174">
              <a:extLst>
                <a:ext uri="{FF2B5EF4-FFF2-40B4-BE49-F238E27FC236}">
                  <a16:creationId xmlns:a16="http://schemas.microsoft.com/office/drawing/2014/main" id="{01C2CD3E-8AE6-9540-8DD4-74FFE54C5029}"/>
                </a:ext>
              </a:extLst>
            </p:cNvPr>
            <p:cNvGrpSpPr/>
            <p:nvPr/>
          </p:nvGrpSpPr>
          <p:grpSpPr>
            <a:xfrm>
              <a:off x="4854932" y="3628105"/>
              <a:ext cx="1313883" cy="314760"/>
              <a:chOff x="5681006" y="4648202"/>
              <a:chExt cx="1410023" cy="335744"/>
            </a:xfrm>
          </p:grpSpPr>
          <p:sp>
            <p:nvSpPr>
              <p:cNvPr id="176" name="Rectangle 175">
                <a:extLst>
                  <a:ext uri="{FF2B5EF4-FFF2-40B4-BE49-F238E27FC236}">
                    <a16:creationId xmlns:a16="http://schemas.microsoft.com/office/drawing/2014/main" id="{2F63E4F9-1B35-494A-B71B-4FB933E90C48}"/>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77" name="Group 176">
                <a:extLst>
                  <a:ext uri="{FF2B5EF4-FFF2-40B4-BE49-F238E27FC236}">
                    <a16:creationId xmlns:a16="http://schemas.microsoft.com/office/drawing/2014/main" id="{74539B95-FA5B-B546-8363-9AAD9808E307}"/>
                  </a:ext>
                </a:extLst>
              </p:cNvPr>
              <p:cNvGrpSpPr/>
              <p:nvPr/>
            </p:nvGrpSpPr>
            <p:grpSpPr>
              <a:xfrm>
                <a:off x="6654800" y="4648202"/>
                <a:ext cx="436229" cy="328931"/>
                <a:chOff x="6706550" y="4648202"/>
                <a:chExt cx="436229" cy="328931"/>
              </a:xfrm>
            </p:grpSpPr>
            <p:sp>
              <p:nvSpPr>
                <p:cNvPr id="178" name="Trapezoid 177">
                  <a:extLst>
                    <a:ext uri="{FF2B5EF4-FFF2-40B4-BE49-F238E27FC236}">
                      <a16:creationId xmlns:a16="http://schemas.microsoft.com/office/drawing/2014/main" id="{E3B49BC4-66F1-5A48-99BF-0C63F36F4BE1}"/>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79" name="Rectangle 178">
                  <a:extLst>
                    <a:ext uri="{FF2B5EF4-FFF2-40B4-BE49-F238E27FC236}">
                      <a16:creationId xmlns:a16="http://schemas.microsoft.com/office/drawing/2014/main" id="{372BE391-686A-FC40-8885-0596DC485EA6}"/>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grpSp>
          <p:nvGrpSpPr>
            <p:cNvPr id="180" name="Group 179">
              <a:extLst>
                <a:ext uri="{FF2B5EF4-FFF2-40B4-BE49-F238E27FC236}">
                  <a16:creationId xmlns:a16="http://schemas.microsoft.com/office/drawing/2014/main" id="{BA33647E-9874-7946-B37C-7603EE7A5753}"/>
                </a:ext>
              </a:extLst>
            </p:cNvPr>
            <p:cNvGrpSpPr/>
            <p:nvPr/>
          </p:nvGrpSpPr>
          <p:grpSpPr>
            <a:xfrm>
              <a:off x="4849329" y="4064647"/>
              <a:ext cx="1313883" cy="314760"/>
              <a:chOff x="5681006" y="4648202"/>
              <a:chExt cx="1410023" cy="335744"/>
            </a:xfrm>
          </p:grpSpPr>
          <p:sp>
            <p:nvSpPr>
              <p:cNvPr id="181" name="Rectangle 180">
                <a:extLst>
                  <a:ext uri="{FF2B5EF4-FFF2-40B4-BE49-F238E27FC236}">
                    <a16:creationId xmlns:a16="http://schemas.microsoft.com/office/drawing/2014/main" id="{C80DDFAA-4F0E-444F-9670-6E62B2F0DE0A}"/>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82" name="Group 181">
                <a:extLst>
                  <a:ext uri="{FF2B5EF4-FFF2-40B4-BE49-F238E27FC236}">
                    <a16:creationId xmlns:a16="http://schemas.microsoft.com/office/drawing/2014/main" id="{F3F8CE41-826E-AE41-B88E-E68FB8C8B50A}"/>
                  </a:ext>
                </a:extLst>
              </p:cNvPr>
              <p:cNvGrpSpPr/>
              <p:nvPr/>
            </p:nvGrpSpPr>
            <p:grpSpPr>
              <a:xfrm>
                <a:off x="6654800" y="4648202"/>
                <a:ext cx="436229" cy="328931"/>
                <a:chOff x="6706550" y="4648202"/>
                <a:chExt cx="436229" cy="328931"/>
              </a:xfrm>
            </p:grpSpPr>
            <p:sp>
              <p:nvSpPr>
                <p:cNvPr id="183" name="Trapezoid 182">
                  <a:extLst>
                    <a:ext uri="{FF2B5EF4-FFF2-40B4-BE49-F238E27FC236}">
                      <a16:creationId xmlns:a16="http://schemas.microsoft.com/office/drawing/2014/main" id="{3D7F239D-5FFE-C446-BD2D-1403B780A583}"/>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84" name="Rectangle 183">
                  <a:extLst>
                    <a:ext uri="{FF2B5EF4-FFF2-40B4-BE49-F238E27FC236}">
                      <a16:creationId xmlns:a16="http://schemas.microsoft.com/office/drawing/2014/main" id="{135DF108-BE03-DC45-A7DD-D79896BEDB21}"/>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grpSp>
          <p:nvGrpSpPr>
            <p:cNvPr id="185" name="Group 184">
              <a:extLst>
                <a:ext uri="{FF2B5EF4-FFF2-40B4-BE49-F238E27FC236}">
                  <a16:creationId xmlns:a16="http://schemas.microsoft.com/office/drawing/2014/main" id="{2539D076-E09D-F742-B136-79BB61E8B6D2}"/>
                </a:ext>
              </a:extLst>
            </p:cNvPr>
            <p:cNvGrpSpPr/>
            <p:nvPr/>
          </p:nvGrpSpPr>
          <p:grpSpPr>
            <a:xfrm>
              <a:off x="4848919" y="4795950"/>
              <a:ext cx="1313883" cy="314760"/>
              <a:chOff x="5681006" y="4648202"/>
              <a:chExt cx="1410023" cy="335744"/>
            </a:xfrm>
          </p:grpSpPr>
          <p:sp>
            <p:nvSpPr>
              <p:cNvPr id="186" name="Rectangle 185">
                <a:extLst>
                  <a:ext uri="{FF2B5EF4-FFF2-40B4-BE49-F238E27FC236}">
                    <a16:creationId xmlns:a16="http://schemas.microsoft.com/office/drawing/2014/main" id="{D15FD4D5-EF66-8247-BF7E-EB0C05D28FD6}"/>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87" name="Group 186">
                <a:extLst>
                  <a:ext uri="{FF2B5EF4-FFF2-40B4-BE49-F238E27FC236}">
                    <a16:creationId xmlns:a16="http://schemas.microsoft.com/office/drawing/2014/main" id="{8A9DD2D9-7EE0-FC42-A696-90395B6783DF}"/>
                  </a:ext>
                </a:extLst>
              </p:cNvPr>
              <p:cNvGrpSpPr/>
              <p:nvPr/>
            </p:nvGrpSpPr>
            <p:grpSpPr>
              <a:xfrm>
                <a:off x="6654800" y="4648202"/>
                <a:ext cx="436229" cy="328931"/>
                <a:chOff x="6706550" y="4648202"/>
                <a:chExt cx="436229" cy="328931"/>
              </a:xfrm>
            </p:grpSpPr>
            <p:sp>
              <p:nvSpPr>
                <p:cNvPr id="188" name="Trapezoid 187">
                  <a:extLst>
                    <a:ext uri="{FF2B5EF4-FFF2-40B4-BE49-F238E27FC236}">
                      <a16:creationId xmlns:a16="http://schemas.microsoft.com/office/drawing/2014/main" id="{A8B1CDED-1E20-214D-958D-1C48746D1D7A}"/>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89" name="Rectangle 188">
                  <a:extLst>
                    <a:ext uri="{FF2B5EF4-FFF2-40B4-BE49-F238E27FC236}">
                      <a16:creationId xmlns:a16="http://schemas.microsoft.com/office/drawing/2014/main" id="{03036437-A051-0045-9E07-9C363DDE2B86}"/>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sp>
          <p:nvSpPr>
            <p:cNvPr id="190" name="TextBox 189">
              <a:extLst>
                <a:ext uri="{FF2B5EF4-FFF2-40B4-BE49-F238E27FC236}">
                  <a16:creationId xmlns:a16="http://schemas.microsoft.com/office/drawing/2014/main" id="{5907DA23-D161-DB44-8962-C6A3F157357B}"/>
                </a:ext>
              </a:extLst>
            </p:cNvPr>
            <p:cNvSpPr txBox="1"/>
            <p:nvPr/>
          </p:nvSpPr>
          <p:spPr>
            <a:xfrm rot="5400000">
              <a:off x="5123664" y="4348936"/>
              <a:ext cx="417102" cy="496290"/>
            </a:xfrm>
            <a:prstGeom prst="rect">
              <a:avLst/>
            </a:prstGeom>
            <a:noFill/>
          </p:spPr>
          <p:txBody>
            <a:bodyPr wrap="none" rtlCol="0">
              <a:spAutoFit/>
            </a:bodyPr>
            <a:lstStyle/>
            <a:p>
              <a:r>
                <a:rPr lang="mr-IN" sz="2625"/>
                <a:t>…</a:t>
              </a:r>
              <a:endParaRPr lang="en-US" sz="2625"/>
            </a:p>
          </p:txBody>
        </p:sp>
        <p:sp>
          <p:nvSpPr>
            <p:cNvPr id="191" name="Rectangle 190">
              <a:extLst>
                <a:ext uri="{FF2B5EF4-FFF2-40B4-BE49-F238E27FC236}">
                  <a16:creationId xmlns:a16="http://schemas.microsoft.com/office/drawing/2014/main" id="{A9C5494D-88D2-5B4E-841B-B4D66BF05B79}"/>
                </a:ext>
              </a:extLst>
            </p:cNvPr>
            <p:cNvSpPr/>
            <p:nvPr/>
          </p:nvSpPr>
          <p:spPr>
            <a:xfrm>
              <a:off x="7707822" y="3569188"/>
              <a:ext cx="1500017" cy="164277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76537" tIns="38269" rIns="76537" bIns="38269" rtlCol="0" anchor="ctr"/>
            <a:lstStyle/>
            <a:p>
              <a:pPr algn="ctr" defTabSz="428625">
                <a:defRPr/>
              </a:pPr>
              <a:endParaRPr lang="en-US" sz="2344">
                <a:solidFill>
                  <a:prstClr val="black"/>
                </a:solidFill>
                <a:latin typeface="Calibri"/>
              </a:endParaRPr>
            </a:p>
          </p:txBody>
        </p:sp>
        <p:grpSp>
          <p:nvGrpSpPr>
            <p:cNvPr id="192" name="Group 191">
              <a:extLst>
                <a:ext uri="{FF2B5EF4-FFF2-40B4-BE49-F238E27FC236}">
                  <a16:creationId xmlns:a16="http://schemas.microsoft.com/office/drawing/2014/main" id="{39FC20F1-7A2A-4549-9E0B-53A252AAE6A5}"/>
                </a:ext>
              </a:extLst>
            </p:cNvPr>
            <p:cNvGrpSpPr/>
            <p:nvPr/>
          </p:nvGrpSpPr>
          <p:grpSpPr>
            <a:xfrm>
              <a:off x="7822518" y="3628105"/>
              <a:ext cx="1313882" cy="314760"/>
              <a:chOff x="5681006" y="4648202"/>
              <a:chExt cx="1410022" cy="335744"/>
            </a:xfrm>
          </p:grpSpPr>
          <p:sp>
            <p:nvSpPr>
              <p:cNvPr id="193" name="Rectangle 192">
                <a:extLst>
                  <a:ext uri="{FF2B5EF4-FFF2-40B4-BE49-F238E27FC236}">
                    <a16:creationId xmlns:a16="http://schemas.microsoft.com/office/drawing/2014/main" id="{20BCCDEC-B592-5A44-817A-64BA67F07606}"/>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94" name="Group 193">
                <a:extLst>
                  <a:ext uri="{FF2B5EF4-FFF2-40B4-BE49-F238E27FC236}">
                    <a16:creationId xmlns:a16="http://schemas.microsoft.com/office/drawing/2014/main" id="{1741C999-B2BD-024A-A7E6-173C6BBCAB8D}"/>
                  </a:ext>
                </a:extLst>
              </p:cNvPr>
              <p:cNvGrpSpPr/>
              <p:nvPr/>
            </p:nvGrpSpPr>
            <p:grpSpPr>
              <a:xfrm>
                <a:off x="6654800" y="4648202"/>
                <a:ext cx="436228" cy="328931"/>
                <a:chOff x="6706550" y="4648202"/>
                <a:chExt cx="436228" cy="328931"/>
              </a:xfrm>
            </p:grpSpPr>
            <p:sp>
              <p:nvSpPr>
                <p:cNvPr id="195" name="Trapezoid 194">
                  <a:extLst>
                    <a:ext uri="{FF2B5EF4-FFF2-40B4-BE49-F238E27FC236}">
                      <a16:creationId xmlns:a16="http://schemas.microsoft.com/office/drawing/2014/main" id="{282E917E-78D6-BF49-BAB5-DA69C7716A12}"/>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196" name="Rectangle 195">
                  <a:extLst>
                    <a:ext uri="{FF2B5EF4-FFF2-40B4-BE49-F238E27FC236}">
                      <a16:creationId xmlns:a16="http://schemas.microsoft.com/office/drawing/2014/main" id="{BB21B89E-CC6B-834C-A7F0-F888425FA383}"/>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grpSp>
          <p:nvGrpSpPr>
            <p:cNvPr id="197" name="Group 196">
              <a:extLst>
                <a:ext uri="{FF2B5EF4-FFF2-40B4-BE49-F238E27FC236}">
                  <a16:creationId xmlns:a16="http://schemas.microsoft.com/office/drawing/2014/main" id="{A0A6F6AE-40F7-1D4C-BB38-3B207FC61983}"/>
                </a:ext>
              </a:extLst>
            </p:cNvPr>
            <p:cNvGrpSpPr/>
            <p:nvPr/>
          </p:nvGrpSpPr>
          <p:grpSpPr>
            <a:xfrm>
              <a:off x="7816916" y="4064647"/>
              <a:ext cx="1313883" cy="314760"/>
              <a:chOff x="5681006" y="4648202"/>
              <a:chExt cx="1410023" cy="335744"/>
            </a:xfrm>
          </p:grpSpPr>
          <p:sp>
            <p:nvSpPr>
              <p:cNvPr id="198" name="Rectangle 197">
                <a:extLst>
                  <a:ext uri="{FF2B5EF4-FFF2-40B4-BE49-F238E27FC236}">
                    <a16:creationId xmlns:a16="http://schemas.microsoft.com/office/drawing/2014/main" id="{7FD90F8E-DA5E-F24A-942E-068E0472964C}"/>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199" name="Group 198">
                <a:extLst>
                  <a:ext uri="{FF2B5EF4-FFF2-40B4-BE49-F238E27FC236}">
                    <a16:creationId xmlns:a16="http://schemas.microsoft.com/office/drawing/2014/main" id="{686952B1-A398-6D40-B1D1-6BBA563D710B}"/>
                  </a:ext>
                </a:extLst>
              </p:cNvPr>
              <p:cNvGrpSpPr/>
              <p:nvPr/>
            </p:nvGrpSpPr>
            <p:grpSpPr>
              <a:xfrm>
                <a:off x="6654800" y="4648202"/>
                <a:ext cx="436229" cy="328931"/>
                <a:chOff x="6706550" y="4648202"/>
                <a:chExt cx="436229" cy="328931"/>
              </a:xfrm>
            </p:grpSpPr>
            <p:sp>
              <p:nvSpPr>
                <p:cNvPr id="200" name="Trapezoid 199">
                  <a:extLst>
                    <a:ext uri="{FF2B5EF4-FFF2-40B4-BE49-F238E27FC236}">
                      <a16:creationId xmlns:a16="http://schemas.microsoft.com/office/drawing/2014/main" id="{87DA505A-B41A-DF4D-9157-33928FC68BBE}"/>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201" name="Rectangle 200">
                  <a:extLst>
                    <a:ext uri="{FF2B5EF4-FFF2-40B4-BE49-F238E27FC236}">
                      <a16:creationId xmlns:a16="http://schemas.microsoft.com/office/drawing/2014/main" id="{A1F8C141-2B6A-1C46-B669-86935D72C168}"/>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grpSp>
          <p:nvGrpSpPr>
            <p:cNvPr id="202" name="Group 201">
              <a:extLst>
                <a:ext uri="{FF2B5EF4-FFF2-40B4-BE49-F238E27FC236}">
                  <a16:creationId xmlns:a16="http://schemas.microsoft.com/office/drawing/2014/main" id="{EBC1E197-8668-7E49-ADBA-77D701205A86}"/>
                </a:ext>
              </a:extLst>
            </p:cNvPr>
            <p:cNvGrpSpPr/>
            <p:nvPr/>
          </p:nvGrpSpPr>
          <p:grpSpPr>
            <a:xfrm>
              <a:off x="7816506" y="4795950"/>
              <a:ext cx="1313883" cy="314760"/>
              <a:chOff x="5681006" y="4648202"/>
              <a:chExt cx="1410023" cy="335744"/>
            </a:xfrm>
          </p:grpSpPr>
          <p:sp>
            <p:nvSpPr>
              <p:cNvPr id="203" name="Rectangle 202">
                <a:extLst>
                  <a:ext uri="{FF2B5EF4-FFF2-40B4-BE49-F238E27FC236}">
                    <a16:creationId xmlns:a16="http://schemas.microsoft.com/office/drawing/2014/main" id="{4D379DF9-446E-3E42-9111-56A06C759664}"/>
                  </a:ext>
                </a:extLst>
              </p:cNvPr>
              <p:cNvSpPr/>
              <p:nvPr/>
            </p:nvSpPr>
            <p:spPr>
              <a:xfrm>
                <a:off x="5681006" y="4648202"/>
                <a:ext cx="837098" cy="3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42863" rIns="42863" rtlCol="0" anchor="ctr"/>
              <a:lstStyle/>
              <a:p>
                <a:pPr algn="ctr" defTabSz="428625">
                  <a:defRPr/>
                </a:pPr>
                <a:endParaRPr lang="en-US" sz="1500">
                  <a:solidFill>
                    <a:prstClr val="white"/>
                  </a:solidFill>
                  <a:latin typeface="Calibri"/>
                </a:endParaRPr>
              </a:p>
            </p:txBody>
          </p:sp>
          <p:grpSp>
            <p:nvGrpSpPr>
              <p:cNvPr id="204" name="Group 203">
                <a:extLst>
                  <a:ext uri="{FF2B5EF4-FFF2-40B4-BE49-F238E27FC236}">
                    <a16:creationId xmlns:a16="http://schemas.microsoft.com/office/drawing/2014/main" id="{168DDC1C-354C-724C-AA1B-7968BF36BCA8}"/>
                  </a:ext>
                </a:extLst>
              </p:cNvPr>
              <p:cNvGrpSpPr/>
              <p:nvPr/>
            </p:nvGrpSpPr>
            <p:grpSpPr>
              <a:xfrm>
                <a:off x="6654800" y="4648202"/>
                <a:ext cx="436229" cy="328931"/>
                <a:chOff x="6706550" y="4648202"/>
                <a:chExt cx="436229" cy="328931"/>
              </a:xfrm>
            </p:grpSpPr>
            <p:sp>
              <p:nvSpPr>
                <p:cNvPr id="205" name="Trapezoid 204">
                  <a:extLst>
                    <a:ext uri="{FF2B5EF4-FFF2-40B4-BE49-F238E27FC236}">
                      <a16:creationId xmlns:a16="http://schemas.microsoft.com/office/drawing/2014/main" id="{72DF50F2-EA38-7A4B-8CBE-AA6C3D83801D}"/>
                    </a:ext>
                  </a:extLst>
                </p:cNvPr>
                <p:cNvSpPr/>
                <p:nvPr/>
              </p:nvSpPr>
              <p:spPr>
                <a:xfrm rot="5400000">
                  <a:off x="6755376" y="4599376"/>
                  <a:ext cx="328931" cy="426583"/>
                </a:xfrm>
                <a:prstGeom prst="trapezoid">
                  <a:avLst>
                    <a:gd name="adj" fmla="val 23483"/>
                  </a:avLst>
                </a:prstGeom>
                <a:solidFill>
                  <a:srgbClr val="77933B"/>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8625">
                    <a:defRPr/>
                  </a:pPr>
                  <a:endParaRPr lang="en-US" sz="1055">
                    <a:solidFill>
                      <a:prstClr val="white"/>
                    </a:solidFill>
                    <a:latin typeface="Calibri"/>
                  </a:endParaRPr>
                </a:p>
              </p:txBody>
            </p:sp>
            <p:sp>
              <p:nvSpPr>
                <p:cNvPr id="206" name="Rectangle 205">
                  <a:extLst>
                    <a:ext uri="{FF2B5EF4-FFF2-40B4-BE49-F238E27FC236}">
                      <a16:creationId xmlns:a16="http://schemas.microsoft.com/office/drawing/2014/main" id="{6800BD68-DD8C-9D47-8360-53F68EA84216}"/>
                    </a:ext>
                  </a:extLst>
                </p:cNvPr>
                <p:cNvSpPr/>
                <p:nvPr/>
              </p:nvSpPr>
              <p:spPr>
                <a:xfrm>
                  <a:off x="6731000" y="4679798"/>
                  <a:ext cx="411779" cy="246221"/>
                </a:xfrm>
                <a:prstGeom prst="rect">
                  <a:avLst/>
                </a:prstGeom>
              </p:spPr>
              <p:txBody>
                <a:bodyPr wrap="square" lIns="0" tIns="0" rIns="0" bIns="0">
                  <a:spAutoFit/>
                </a:bodyPr>
                <a:lstStyle/>
                <a:p>
                  <a:endParaRPr lang="en-US" sz="1500"/>
                </a:p>
              </p:txBody>
            </p:sp>
          </p:grpSp>
        </p:grpSp>
        <p:sp>
          <p:nvSpPr>
            <p:cNvPr id="207" name="TextBox 206">
              <a:extLst>
                <a:ext uri="{FF2B5EF4-FFF2-40B4-BE49-F238E27FC236}">
                  <a16:creationId xmlns:a16="http://schemas.microsoft.com/office/drawing/2014/main" id="{7999FE78-ADB2-0E4C-82AF-8249646CC1EF}"/>
                </a:ext>
              </a:extLst>
            </p:cNvPr>
            <p:cNvSpPr txBox="1"/>
            <p:nvPr/>
          </p:nvSpPr>
          <p:spPr>
            <a:xfrm rot="5400000">
              <a:off x="8091251" y="4348936"/>
              <a:ext cx="417102" cy="496290"/>
            </a:xfrm>
            <a:prstGeom prst="rect">
              <a:avLst/>
            </a:prstGeom>
            <a:noFill/>
          </p:spPr>
          <p:txBody>
            <a:bodyPr wrap="none" rtlCol="0">
              <a:spAutoFit/>
            </a:bodyPr>
            <a:lstStyle/>
            <a:p>
              <a:r>
                <a:rPr lang="mr-IN" sz="2625"/>
                <a:t>…</a:t>
              </a:r>
              <a:endParaRPr lang="en-US" sz="2625"/>
            </a:p>
          </p:txBody>
        </p:sp>
        <p:cxnSp>
          <p:nvCxnSpPr>
            <p:cNvPr id="208" name="Straight Arrow Connector 207">
              <a:extLst>
                <a:ext uri="{FF2B5EF4-FFF2-40B4-BE49-F238E27FC236}">
                  <a16:creationId xmlns:a16="http://schemas.microsoft.com/office/drawing/2014/main" id="{F6442B79-C9AC-2D44-AE97-04BC47541473}"/>
                </a:ext>
              </a:extLst>
            </p:cNvPr>
            <p:cNvCxnSpPr/>
            <p:nvPr/>
          </p:nvCxnSpPr>
          <p:spPr>
            <a:xfrm>
              <a:off x="6240252" y="4390576"/>
              <a:ext cx="437718" cy="0"/>
            </a:xfrm>
            <a:prstGeom prst="straightConnector1">
              <a:avLst/>
            </a:prstGeom>
            <a:ln w="57150" cmpd="sng">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9" name="TextBox 208">
              <a:extLst>
                <a:ext uri="{FF2B5EF4-FFF2-40B4-BE49-F238E27FC236}">
                  <a16:creationId xmlns:a16="http://schemas.microsoft.com/office/drawing/2014/main" id="{20B30682-457B-E643-B0C0-A4FCA29966F5}"/>
                </a:ext>
              </a:extLst>
            </p:cNvPr>
            <p:cNvSpPr txBox="1"/>
            <p:nvPr/>
          </p:nvSpPr>
          <p:spPr>
            <a:xfrm>
              <a:off x="6677652" y="3942866"/>
              <a:ext cx="482824" cy="611706"/>
            </a:xfrm>
            <a:prstGeom prst="rect">
              <a:avLst/>
            </a:prstGeom>
            <a:noFill/>
          </p:spPr>
          <p:txBody>
            <a:bodyPr wrap="none" rtlCol="0">
              <a:spAutoFit/>
            </a:bodyPr>
            <a:lstStyle/>
            <a:p>
              <a:r>
                <a:rPr lang="mr-IN" sz="3375"/>
                <a:t>…</a:t>
              </a:r>
              <a:endParaRPr lang="en-US" sz="3375"/>
            </a:p>
          </p:txBody>
        </p:sp>
        <p:sp>
          <p:nvSpPr>
            <p:cNvPr id="210" name="Rectangle 209">
              <a:extLst>
                <a:ext uri="{FF2B5EF4-FFF2-40B4-BE49-F238E27FC236}">
                  <a16:creationId xmlns:a16="http://schemas.microsoft.com/office/drawing/2014/main" id="{5C74B11A-8772-E34E-B529-E185FF0F3102}"/>
                </a:ext>
              </a:extLst>
            </p:cNvPr>
            <p:cNvSpPr/>
            <p:nvPr/>
          </p:nvSpPr>
          <p:spPr>
            <a:xfrm>
              <a:off x="1431155" y="3558178"/>
              <a:ext cx="677424" cy="1641990"/>
            </a:xfrm>
            <a:prstGeom prst="rect">
              <a:avLst/>
            </a:prstGeom>
            <a:solidFill>
              <a:srgbClr val="FCD5B5"/>
            </a:solidFill>
            <a:ln/>
          </p:spPr>
          <p:style>
            <a:lnRef idx="1">
              <a:schemeClr val="dk1"/>
            </a:lnRef>
            <a:fillRef idx="2">
              <a:schemeClr val="dk1"/>
            </a:fillRef>
            <a:effectRef idx="1">
              <a:schemeClr val="dk1"/>
            </a:effectRef>
            <a:fontRef idx="minor">
              <a:schemeClr val="dk1"/>
            </a:fontRef>
          </p:style>
          <p:txBody>
            <a:bodyPr lIns="109332" tIns="0" rIns="109332" bIns="54667" rtlCol="0" anchor="ctr"/>
            <a:lstStyle/>
            <a:p>
              <a:pPr algn="ctr" defTabSz="428625">
                <a:lnSpc>
                  <a:spcPts val="1336"/>
                </a:lnSpc>
                <a:defRPr/>
              </a:pPr>
              <a:r>
                <a:rPr lang="en-US" sz="1406">
                  <a:solidFill>
                    <a:srgbClr val="000000"/>
                  </a:solidFill>
                  <a:latin typeface="Calibri"/>
                </a:rPr>
                <a:t> </a:t>
              </a:r>
            </a:p>
          </p:txBody>
        </p:sp>
        <p:sp>
          <p:nvSpPr>
            <p:cNvPr id="211" name="Oval 210">
              <a:extLst>
                <a:ext uri="{FF2B5EF4-FFF2-40B4-BE49-F238E27FC236}">
                  <a16:creationId xmlns:a16="http://schemas.microsoft.com/office/drawing/2014/main" id="{B1710A17-EF6F-8D41-A970-A41B55ACA91B}"/>
                </a:ext>
              </a:extLst>
            </p:cNvPr>
            <p:cNvSpPr/>
            <p:nvPr/>
          </p:nvSpPr>
          <p:spPr>
            <a:xfrm>
              <a:off x="1509283" y="3716676"/>
              <a:ext cx="214313" cy="239195"/>
            </a:xfrm>
            <a:prstGeom prst="ellipse">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defTabSz="428625">
                <a:defRPr/>
              </a:pPr>
              <a:endParaRPr lang="en-US" sz="1688">
                <a:solidFill>
                  <a:prstClr val="black"/>
                </a:solidFill>
                <a:latin typeface="Calibri"/>
              </a:endParaRPr>
            </a:p>
          </p:txBody>
        </p:sp>
        <p:sp>
          <p:nvSpPr>
            <p:cNvPr id="212" name="Oval 211">
              <a:extLst>
                <a:ext uri="{FF2B5EF4-FFF2-40B4-BE49-F238E27FC236}">
                  <a16:creationId xmlns:a16="http://schemas.microsoft.com/office/drawing/2014/main" id="{F1486C38-8AE6-C042-8AA0-3416983DB58B}"/>
                </a:ext>
              </a:extLst>
            </p:cNvPr>
            <p:cNvSpPr/>
            <p:nvPr/>
          </p:nvSpPr>
          <p:spPr>
            <a:xfrm>
              <a:off x="1528553" y="4199878"/>
              <a:ext cx="214313" cy="239195"/>
            </a:xfrm>
            <a:prstGeom prst="ellipse">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defTabSz="428625">
                <a:defRPr/>
              </a:pPr>
              <a:endParaRPr lang="en-US" sz="1688">
                <a:solidFill>
                  <a:prstClr val="black"/>
                </a:solidFill>
                <a:latin typeface="Calibri"/>
              </a:endParaRPr>
            </a:p>
          </p:txBody>
        </p:sp>
        <p:sp>
          <p:nvSpPr>
            <p:cNvPr id="213" name="Oval 212">
              <a:extLst>
                <a:ext uri="{FF2B5EF4-FFF2-40B4-BE49-F238E27FC236}">
                  <a16:creationId xmlns:a16="http://schemas.microsoft.com/office/drawing/2014/main" id="{8F7C332E-34BF-A341-8B02-6981A56260BD}"/>
                </a:ext>
              </a:extLst>
            </p:cNvPr>
            <p:cNvSpPr/>
            <p:nvPr/>
          </p:nvSpPr>
          <p:spPr>
            <a:xfrm>
              <a:off x="1796007" y="4004956"/>
              <a:ext cx="214313" cy="239195"/>
            </a:xfrm>
            <a:prstGeom prst="ellipse">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defTabSz="428625">
                <a:defRPr/>
              </a:pPr>
              <a:endParaRPr lang="en-US" sz="1688">
                <a:solidFill>
                  <a:prstClr val="black"/>
                </a:solidFill>
                <a:latin typeface="Calibri"/>
              </a:endParaRPr>
            </a:p>
          </p:txBody>
        </p:sp>
        <p:sp>
          <p:nvSpPr>
            <p:cNvPr id="214" name="Oval 213">
              <a:extLst>
                <a:ext uri="{FF2B5EF4-FFF2-40B4-BE49-F238E27FC236}">
                  <a16:creationId xmlns:a16="http://schemas.microsoft.com/office/drawing/2014/main" id="{877D14CA-16EA-814A-9EBD-4671240D567A}"/>
                </a:ext>
              </a:extLst>
            </p:cNvPr>
            <p:cNvSpPr/>
            <p:nvPr/>
          </p:nvSpPr>
          <p:spPr>
            <a:xfrm>
              <a:off x="1512433" y="4591703"/>
              <a:ext cx="214313" cy="239195"/>
            </a:xfrm>
            <a:prstGeom prst="ellipse">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defTabSz="428625">
                <a:defRPr/>
              </a:pPr>
              <a:endParaRPr lang="en-US" sz="1688">
                <a:solidFill>
                  <a:prstClr val="black"/>
                </a:solidFill>
                <a:latin typeface="Calibri"/>
              </a:endParaRPr>
            </a:p>
          </p:txBody>
        </p:sp>
        <p:sp>
          <p:nvSpPr>
            <p:cNvPr id="215" name="Oval 214">
              <a:extLst>
                <a:ext uri="{FF2B5EF4-FFF2-40B4-BE49-F238E27FC236}">
                  <a16:creationId xmlns:a16="http://schemas.microsoft.com/office/drawing/2014/main" id="{D3E76F79-9EFA-EA45-901A-F501F5908414}"/>
                </a:ext>
              </a:extLst>
            </p:cNvPr>
            <p:cNvSpPr/>
            <p:nvPr/>
          </p:nvSpPr>
          <p:spPr>
            <a:xfrm>
              <a:off x="1820465" y="4815752"/>
              <a:ext cx="214313" cy="239195"/>
            </a:xfrm>
            <a:prstGeom prst="ellipse">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defTabSz="428625">
                <a:defRPr/>
              </a:pPr>
              <a:endParaRPr lang="en-US" sz="1688">
                <a:solidFill>
                  <a:prstClr val="black"/>
                </a:solidFill>
                <a:latin typeface="Calibri"/>
              </a:endParaRPr>
            </a:p>
          </p:txBody>
        </p:sp>
        <p:cxnSp>
          <p:nvCxnSpPr>
            <p:cNvPr id="216" name="Curved Connector 215">
              <a:extLst>
                <a:ext uri="{FF2B5EF4-FFF2-40B4-BE49-F238E27FC236}">
                  <a16:creationId xmlns:a16="http://schemas.microsoft.com/office/drawing/2014/main" id="{A60798D3-D2C0-F542-8295-B2F2711AFAD1}"/>
                </a:ext>
              </a:extLst>
            </p:cNvPr>
            <p:cNvCxnSpPr/>
            <p:nvPr/>
          </p:nvCxnSpPr>
          <p:spPr>
            <a:xfrm rot="16200000" flipH="1">
              <a:off x="1615660" y="3717454"/>
              <a:ext cx="288280" cy="286724"/>
            </a:xfrm>
            <a:prstGeom prst="curvedConnector3">
              <a:avLst>
                <a:gd name="adj1" fmla="val -19368"/>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7" name="Curved Connector 216">
              <a:extLst>
                <a:ext uri="{FF2B5EF4-FFF2-40B4-BE49-F238E27FC236}">
                  <a16:creationId xmlns:a16="http://schemas.microsoft.com/office/drawing/2014/main" id="{2926D9CC-38D3-384D-9878-FEE550F000F7}"/>
                </a:ext>
              </a:extLst>
            </p:cNvPr>
            <p:cNvCxnSpPr/>
            <p:nvPr/>
          </p:nvCxnSpPr>
          <p:spPr>
            <a:xfrm rot="16200000" flipH="1">
              <a:off x="1504070" y="4068237"/>
              <a:ext cx="244008" cy="19270"/>
            </a:xfrm>
            <a:prstGeom prst="curvedConnector3">
              <a:avLst>
                <a:gd name="adj1" fmla="val 50000"/>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8" name="Curved Connector 217">
              <a:extLst>
                <a:ext uri="{FF2B5EF4-FFF2-40B4-BE49-F238E27FC236}">
                  <a16:creationId xmlns:a16="http://schemas.microsoft.com/office/drawing/2014/main" id="{BDDE038F-7B9A-584B-8F94-8B09E1324C53}"/>
                </a:ext>
              </a:extLst>
            </p:cNvPr>
            <p:cNvCxnSpPr/>
            <p:nvPr/>
          </p:nvCxnSpPr>
          <p:spPr>
            <a:xfrm rot="5400000" flipH="1" flipV="1">
              <a:off x="1896943" y="4130774"/>
              <a:ext cx="119597" cy="107156"/>
            </a:xfrm>
            <a:prstGeom prst="curvedConnector4">
              <a:avLst>
                <a:gd name="adj1" fmla="val -95831"/>
                <a:gd name="adj2" fmla="val 163291"/>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9" name="Curved Connector 218">
              <a:extLst>
                <a:ext uri="{FF2B5EF4-FFF2-40B4-BE49-F238E27FC236}">
                  <a16:creationId xmlns:a16="http://schemas.microsoft.com/office/drawing/2014/main" id="{316A9CFF-F30E-BE40-9311-8D87F78B2407}"/>
                </a:ext>
              </a:extLst>
            </p:cNvPr>
            <p:cNvCxnSpPr/>
            <p:nvPr/>
          </p:nvCxnSpPr>
          <p:spPr>
            <a:xfrm rot="5400000">
              <a:off x="1525981" y="4409888"/>
              <a:ext cx="502178" cy="100647"/>
            </a:xfrm>
            <a:prstGeom prst="curvedConnector2">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0" name="Curved Connector 219">
              <a:extLst>
                <a:ext uri="{FF2B5EF4-FFF2-40B4-BE49-F238E27FC236}">
                  <a16:creationId xmlns:a16="http://schemas.microsoft.com/office/drawing/2014/main" id="{7C13A1AA-DDAD-414A-8811-1195EB811D47}"/>
                </a:ext>
              </a:extLst>
            </p:cNvPr>
            <p:cNvCxnSpPr/>
            <p:nvPr/>
          </p:nvCxnSpPr>
          <p:spPr>
            <a:xfrm>
              <a:off x="1742866" y="4319476"/>
              <a:ext cx="184755" cy="496276"/>
            </a:xfrm>
            <a:prstGeom prst="curvedConnector2">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1" name="Curved Connector 220">
              <a:extLst>
                <a:ext uri="{FF2B5EF4-FFF2-40B4-BE49-F238E27FC236}">
                  <a16:creationId xmlns:a16="http://schemas.microsoft.com/office/drawing/2014/main" id="{EFDA0AB9-2074-3E4B-806D-5257BF34DF3D}"/>
                </a:ext>
              </a:extLst>
            </p:cNvPr>
            <p:cNvCxnSpPr/>
            <p:nvPr/>
          </p:nvCxnSpPr>
          <p:spPr>
            <a:xfrm rot="5400000" flipH="1">
              <a:off x="1661581" y="4788906"/>
              <a:ext cx="224049" cy="308032"/>
            </a:xfrm>
            <a:prstGeom prst="curvedConnector3">
              <a:avLst>
                <a:gd name="adj1" fmla="val -40662"/>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a:extLst>
                <a:ext uri="{FF2B5EF4-FFF2-40B4-BE49-F238E27FC236}">
                  <a16:creationId xmlns:a16="http://schemas.microsoft.com/office/drawing/2014/main" id="{F2FC6C61-CFA1-2240-A1F7-62C1BF47C4DE}"/>
                </a:ext>
              </a:extLst>
            </p:cNvPr>
            <p:cNvCxnSpPr/>
            <p:nvPr/>
          </p:nvCxnSpPr>
          <p:spPr>
            <a:xfrm>
              <a:off x="7283588" y="4379408"/>
              <a:ext cx="437718" cy="0"/>
            </a:xfrm>
            <a:prstGeom prst="straightConnector1">
              <a:avLst/>
            </a:prstGeom>
            <a:ln w="57150" cmpd="sng">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23" name="Rectangle 222">
              <a:extLst>
                <a:ext uri="{FF2B5EF4-FFF2-40B4-BE49-F238E27FC236}">
                  <a16:creationId xmlns:a16="http://schemas.microsoft.com/office/drawing/2014/main" id="{3910E5FA-F1AE-104C-B6F6-0B42123A6C8C}"/>
                </a:ext>
              </a:extLst>
            </p:cNvPr>
            <p:cNvSpPr/>
            <p:nvPr/>
          </p:nvSpPr>
          <p:spPr>
            <a:xfrm>
              <a:off x="9884766" y="3570261"/>
              <a:ext cx="677424" cy="1641990"/>
            </a:xfrm>
            <a:prstGeom prst="rect">
              <a:avLst/>
            </a:prstGeom>
            <a:solidFill>
              <a:srgbClr val="FCD5B5"/>
            </a:solidFill>
            <a:ln/>
          </p:spPr>
          <p:style>
            <a:lnRef idx="1">
              <a:schemeClr val="dk1"/>
            </a:lnRef>
            <a:fillRef idx="2">
              <a:schemeClr val="dk1"/>
            </a:fillRef>
            <a:effectRef idx="1">
              <a:schemeClr val="dk1"/>
            </a:effectRef>
            <a:fontRef idx="minor">
              <a:schemeClr val="dk1"/>
            </a:fontRef>
          </p:style>
          <p:txBody>
            <a:bodyPr lIns="109332" tIns="0" rIns="109332" bIns="54667" rtlCol="0" anchor="ctr"/>
            <a:lstStyle/>
            <a:p>
              <a:pPr algn="ctr" defTabSz="428625">
                <a:lnSpc>
                  <a:spcPts val="1336"/>
                </a:lnSpc>
                <a:defRPr/>
              </a:pPr>
              <a:r>
                <a:rPr lang="en-US" sz="1406">
                  <a:solidFill>
                    <a:srgbClr val="000000"/>
                  </a:solidFill>
                  <a:latin typeface="Calibri"/>
                </a:rPr>
                <a:t> </a:t>
              </a:r>
            </a:p>
          </p:txBody>
        </p:sp>
        <p:grpSp>
          <p:nvGrpSpPr>
            <p:cNvPr id="224" name="Group 223">
              <a:extLst>
                <a:ext uri="{FF2B5EF4-FFF2-40B4-BE49-F238E27FC236}">
                  <a16:creationId xmlns:a16="http://schemas.microsoft.com/office/drawing/2014/main" id="{23CC657F-71F1-9443-A3EB-750CB0030141}"/>
                </a:ext>
              </a:extLst>
            </p:cNvPr>
            <p:cNvGrpSpPr/>
            <p:nvPr/>
          </p:nvGrpSpPr>
          <p:grpSpPr>
            <a:xfrm>
              <a:off x="9954462" y="3791706"/>
              <a:ext cx="518509" cy="1221744"/>
              <a:chOff x="7610131" y="2193196"/>
              <a:chExt cx="553077" cy="1214716"/>
            </a:xfrm>
            <a:solidFill>
              <a:srgbClr val="FBC090"/>
            </a:solidFill>
            <a:effectLst>
              <a:outerShdw blurRad="50800" dist="38100" dir="5400000" algn="t" rotWithShape="0">
                <a:prstClr val="black">
                  <a:alpha val="40000"/>
                </a:prstClr>
              </a:outerShdw>
            </a:effectLst>
          </p:grpSpPr>
          <p:grpSp>
            <p:nvGrpSpPr>
              <p:cNvPr id="225" name="Group 224">
                <a:extLst>
                  <a:ext uri="{FF2B5EF4-FFF2-40B4-BE49-F238E27FC236}">
                    <a16:creationId xmlns:a16="http://schemas.microsoft.com/office/drawing/2014/main" id="{8E98E73F-CC9D-A947-AE77-A48D89304C1E}"/>
                  </a:ext>
                </a:extLst>
              </p:cNvPr>
              <p:cNvGrpSpPr/>
              <p:nvPr/>
            </p:nvGrpSpPr>
            <p:grpSpPr>
              <a:xfrm>
                <a:off x="7610131" y="2193196"/>
                <a:ext cx="552334" cy="519142"/>
                <a:chOff x="8131589" y="4009362"/>
                <a:chExt cx="552334" cy="692189"/>
              </a:xfrm>
              <a:grpFill/>
            </p:grpSpPr>
            <p:grpSp>
              <p:nvGrpSpPr>
                <p:cNvPr id="235" name="Group 65">
                  <a:extLst>
                    <a:ext uri="{FF2B5EF4-FFF2-40B4-BE49-F238E27FC236}">
                      <a16:creationId xmlns:a16="http://schemas.microsoft.com/office/drawing/2014/main" id="{F7B22FE4-A3E3-9A42-9351-7F065EE81CDD}"/>
                    </a:ext>
                  </a:extLst>
                </p:cNvPr>
                <p:cNvGrpSpPr/>
                <p:nvPr/>
              </p:nvGrpSpPr>
              <p:grpSpPr>
                <a:xfrm>
                  <a:off x="8131589" y="4009362"/>
                  <a:ext cx="551591" cy="228624"/>
                  <a:chOff x="7660968" y="1751777"/>
                  <a:chExt cx="1040580" cy="450645"/>
                </a:xfrm>
                <a:grpFill/>
              </p:grpSpPr>
              <p:sp>
                <p:nvSpPr>
                  <p:cNvPr id="240" name="Freeform 239">
                    <a:extLst>
                      <a:ext uri="{FF2B5EF4-FFF2-40B4-BE49-F238E27FC236}">
                        <a16:creationId xmlns:a16="http://schemas.microsoft.com/office/drawing/2014/main" id="{E0DC3491-B7D8-9948-BE95-0CE0600F8A0B}"/>
                      </a:ext>
                    </a:extLst>
                  </p:cNvPr>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grpFill/>
                  <a:ln w="952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055">
                      <a:solidFill>
                        <a:prstClr val="black"/>
                      </a:solidFill>
                      <a:latin typeface="Calibri"/>
                    </a:endParaRPr>
                  </a:p>
                </p:txBody>
              </p:sp>
              <p:cxnSp>
                <p:nvCxnSpPr>
                  <p:cNvPr id="241" name="Straight Connector 240">
                    <a:extLst>
                      <a:ext uri="{FF2B5EF4-FFF2-40B4-BE49-F238E27FC236}">
                        <a16:creationId xmlns:a16="http://schemas.microsoft.com/office/drawing/2014/main" id="{23747B1B-D0CF-7F40-A467-DB5720084348}"/>
                      </a:ext>
                    </a:extLst>
                  </p:cNvPr>
                  <p:cNvCxnSpPr/>
                  <p:nvPr/>
                </p:nvCxnSpPr>
                <p:spPr>
                  <a:xfrm>
                    <a:off x="8501629"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E3C5918C-1A83-2C43-A05C-3F48C22A6646}"/>
                      </a:ext>
                    </a:extLst>
                  </p:cNvPr>
                  <p:cNvCxnSpPr/>
                  <p:nvPr/>
                </p:nvCxnSpPr>
                <p:spPr>
                  <a:xfrm>
                    <a:off x="8268933"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6" name="Group 70">
                  <a:extLst>
                    <a:ext uri="{FF2B5EF4-FFF2-40B4-BE49-F238E27FC236}">
                      <a16:creationId xmlns:a16="http://schemas.microsoft.com/office/drawing/2014/main" id="{941586F5-7987-F248-9927-41A924BD334E}"/>
                    </a:ext>
                  </a:extLst>
                </p:cNvPr>
                <p:cNvGrpSpPr/>
                <p:nvPr/>
              </p:nvGrpSpPr>
              <p:grpSpPr>
                <a:xfrm>
                  <a:off x="8132332" y="4472927"/>
                  <a:ext cx="551591" cy="228624"/>
                  <a:chOff x="7660968" y="1751777"/>
                  <a:chExt cx="1040580" cy="450645"/>
                </a:xfrm>
                <a:grpFill/>
              </p:grpSpPr>
              <p:sp>
                <p:nvSpPr>
                  <p:cNvPr id="237" name="Freeform 236">
                    <a:extLst>
                      <a:ext uri="{FF2B5EF4-FFF2-40B4-BE49-F238E27FC236}">
                        <a16:creationId xmlns:a16="http://schemas.microsoft.com/office/drawing/2014/main" id="{0502B970-484F-4643-8D31-1CD4E3578D88}"/>
                      </a:ext>
                    </a:extLst>
                  </p:cNvPr>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grpFill/>
                  <a:ln w="952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055">
                      <a:solidFill>
                        <a:prstClr val="black"/>
                      </a:solidFill>
                      <a:latin typeface="Calibri"/>
                    </a:endParaRPr>
                  </a:p>
                </p:txBody>
              </p:sp>
              <p:cxnSp>
                <p:nvCxnSpPr>
                  <p:cNvPr id="238" name="Straight Connector 237">
                    <a:extLst>
                      <a:ext uri="{FF2B5EF4-FFF2-40B4-BE49-F238E27FC236}">
                        <a16:creationId xmlns:a16="http://schemas.microsoft.com/office/drawing/2014/main" id="{B7A4061F-1AFC-1B48-9D3A-EC5DCBEBEBE8}"/>
                      </a:ext>
                    </a:extLst>
                  </p:cNvPr>
                  <p:cNvCxnSpPr/>
                  <p:nvPr/>
                </p:nvCxnSpPr>
                <p:spPr>
                  <a:xfrm>
                    <a:off x="8501629"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F65FAD4D-F1BA-1343-9D95-CA00CC2F925B}"/>
                      </a:ext>
                    </a:extLst>
                  </p:cNvPr>
                  <p:cNvCxnSpPr/>
                  <p:nvPr/>
                </p:nvCxnSpPr>
                <p:spPr>
                  <a:xfrm>
                    <a:off x="8268933"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26" name="Group 225">
                <a:extLst>
                  <a:ext uri="{FF2B5EF4-FFF2-40B4-BE49-F238E27FC236}">
                    <a16:creationId xmlns:a16="http://schemas.microsoft.com/office/drawing/2014/main" id="{D01C7BAA-774A-7D43-8626-36DE85E85DAD}"/>
                  </a:ext>
                </a:extLst>
              </p:cNvPr>
              <p:cNvGrpSpPr/>
              <p:nvPr/>
            </p:nvGrpSpPr>
            <p:grpSpPr>
              <a:xfrm>
                <a:off x="7610874" y="2888770"/>
                <a:ext cx="552334" cy="519142"/>
                <a:chOff x="8131589" y="4009362"/>
                <a:chExt cx="552334" cy="692189"/>
              </a:xfrm>
              <a:grpFill/>
            </p:grpSpPr>
            <p:grpSp>
              <p:nvGrpSpPr>
                <p:cNvPr id="227" name="Group 65">
                  <a:extLst>
                    <a:ext uri="{FF2B5EF4-FFF2-40B4-BE49-F238E27FC236}">
                      <a16:creationId xmlns:a16="http://schemas.microsoft.com/office/drawing/2014/main" id="{37CAA966-67CA-6A4A-94E7-E07F7EB64DE5}"/>
                    </a:ext>
                  </a:extLst>
                </p:cNvPr>
                <p:cNvGrpSpPr/>
                <p:nvPr/>
              </p:nvGrpSpPr>
              <p:grpSpPr>
                <a:xfrm>
                  <a:off x="8131589" y="4009362"/>
                  <a:ext cx="551591" cy="228624"/>
                  <a:chOff x="7660968" y="1751777"/>
                  <a:chExt cx="1040580" cy="450645"/>
                </a:xfrm>
                <a:grpFill/>
              </p:grpSpPr>
              <p:sp>
                <p:nvSpPr>
                  <p:cNvPr id="232" name="Freeform 231">
                    <a:extLst>
                      <a:ext uri="{FF2B5EF4-FFF2-40B4-BE49-F238E27FC236}">
                        <a16:creationId xmlns:a16="http://schemas.microsoft.com/office/drawing/2014/main" id="{AA17B718-C47A-2D42-8124-A92DC0E130F1}"/>
                      </a:ext>
                    </a:extLst>
                  </p:cNvPr>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grpFill/>
                  <a:ln w="952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055">
                      <a:solidFill>
                        <a:prstClr val="black"/>
                      </a:solidFill>
                      <a:latin typeface="Calibri"/>
                    </a:endParaRPr>
                  </a:p>
                </p:txBody>
              </p:sp>
              <p:cxnSp>
                <p:nvCxnSpPr>
                  <p:cNvPr id="233" name="Straight Connector 232">
                    <a:extLst>
                      <a:ext uri="{FF2B5EF4-FFF2-40B4-BE49-F238E27FC236}">
                        <a16:creationId xmlns:a16="http://schemas.microsoft.com/office/drawing/2014/main" id="{D98FB453-44F5-1445-A35D-AE0B4301CEE6}"/>
                      </a:ext>
                    </a:extLst>
                  </p:cNvPr>
                  <p:cNvCxnSpPr/>
                  <p:nvPr/>
                </p:nvCxnSpPr>
                <p:spPr>
                  <a:xfrm>
                    <a:off x="8501629"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E1451B3C-1523-984D-A40F-5D13B4FE1A4B}"/>
                      </a:ext>
                    </a:extLst>
                  </p:cNvPr>
                  <p:cNvCxnSpPr/>
                  <p:nvPr/>
                </p:nvCxnSpPr>
                <p:spPr>
                  <a:xfrm>
                    <a:off x="8268933"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28" name="Group 70">
                  <a:extLst>
                    <a:ext uri="{FF2B5EF4-FFF2-40B4-BE49-F238E27FC236}">
                      <a16:creationId xmlns:a16="http://schemas.microsoft.com/office/drawing/2014/main" id="{3AB15D32-EDBA-3742-AECD-EE44A3690AD0}"/>
                    </a:ext>
                  </a:extLst>
                </p:cNvPr>
                <p:cNvGrpSpPr/>
                <p:nvPr/>
              </p:nvGrpSpPr>
              <p:grpSpPr>
                <a:xfrm>
                  <a:off x="8132332" y="4472927"/>
                  <a:ext cx="551591" cy="228624"/>
                  <a:chOff x="7660968" y="1751777"/>
                  <a:chExt cx="1040580" cy="450645"/>
                </a:xfrm>
                <a:grpFill/>
              </p:grpSpPr>
              <p:sp>
                <p:nvSpPr>
                  <p:cNvPr id="229" name="Freeform 228">
                    <a:extLst>
                      <a:ext uri="{FF2B5EF4-FFF2-40B4-BE49-F238E27FC236}">
                        <a16:creationId xmlns:a16="http://schemas.microsoft.com/office/drawing/2014/main" id="{BEE73623-A179-2B4D-9C05-E4851685E0A6}"/>
                      </a:ext>
                    </a:extLst>
                  </p:cNvPr>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grpFill/>
                  <a:ln w="9525"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055">
                      <a:solidFill>
                        <a:prstClr val="black"/>
                      </a:solidFill>
                      <a:latin typeface="Calibri"/>
                    </a:endParaRPr>
                  </a:p>
                </p:txBody>
              </p:sp>
              <p:cxnSp>
                <p:nvCxnSpPr>
                  <p:cNvPr id="230" name="Straight Connector 229">
                    <a:extLst>
                      <a:ext uri="{FF2B5EF4-FFF2-40B4-BE49-F238E27FC236}">
                        <a16:creationId xmlns:a16="http://schemas.microsoft.com/office/drawing/2014/main" id="{D023662A-C2F0-DF49-8069-2ECA6A73AD07}"/>
                      </a:ext>
                    </a:extLst>
                  </p:cNvPr>
                  <p:cNvCxnSpPr/>
                  <p:nvPr/>
                </p:nvCxnSpPr>
                <p:spPr>
                  <a:xfrm>
                    <a:off x="8501629"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13F461A2-D8DE-7744-9536-9212DC4299E2}"/>
                      </a:ext>
                    </a:extLst>
                  </p:cNvPr>
                  <p:cNvCxnSpPr/>
                  <p:nvPr/>
                </p:nvCxnSpPr>
                <p:spPr>
                  <a:xfrm>
                    <a:off x="8268933" y="1751777"/>
                    <a:ext cx="0" cy="450645"/>
                  </a:xfrm>
                  <a:prstGeom prst="line">
                    <a:avLst/>
                  </a:prstGeom>
                  <a:grpFill/>
                  <a:ln w="9525"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243" name="Group 242">
              <a:extLst>
                <a:ext uri="{FF2B5EF4-FFF2-40B4-BE49-F238E27FC236}">
                  <a16:creationId xmlns:a16="http://schemas.microsoft.com/office/drawing/2014/main" id="{872D6570-4F1C-B641-8E79-7ACEF3517739}"/>
                </a:ext>
              </a:extLst>
            </p:cNvPr>
            <p:cNvGrpSpPr/>
            <p:nvPr/>
          </p:nvGrpSpPr>
          <p:grpSpPr>
            <a:xfrm>
              <a:off x="10670578" y="3761350"/>
              <a:ext cx="357289" cy="1398678"/>
              <a:chOff x="232623" y="4946161"/>
              <a:chExt cx="381108" cy="1191971"/>
            </a:xfrm>
          </p:grpSpPr>
          <p:cxnSp>
            <p:nvCxnSpPr>
              <p:cNvPr id="244" name="Straight Arrow Connector 243">
                <a:extLst>
                  <a:ext uri="{FF2B5EF4-FFF2-40B4-BE49-F238E27FC236}">
                    <a16:creationId xmlns:a16="http://schemas.microsoft.com/office/drawing/2014/main" id="{0FDBF437-6D7A-874D-8855-3374B8E34D2F}"/>
                  </a:ext>
                </a:extLst>
              </p:cNvPr>
              <p:cNvCxnSpPr/>
              <p:nvPr/>
            </p:nvCxnSpPr>
            <p:spPr>
              <a:xfrm flipV="1">
                <a:off x="236105" y="494616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a:extLst>
                  <a:ext uri="{FF2B5EF4-FFF2-40B4-BE49-F238E27FC236}">
                    <a16:creationId xmlns:a16="http://schemas.microsoft.com/office/drawing/2014/main" id="{7EBA734E-924A-5F44-94A5-860663F0B846}"/>
                  </a:ext>
                </a:extLst>
              </p:cNvPr>
              <p:cNvCxnSpPr/>
              <p:nvPr/>
            </p:nvCxnSpPr>
            <p:spPr>
              <a:xfrm flipV="1">
                <a:off x="233518" y="506046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BB9C6CD4-85F8-804D-ACBE-ED9AA7644588}"/>
                  </a:ext>
                </a:extLst>
              </p:cNvPr>
              <p:cNvCxnSpPr/>
              <p:nvPr/>
            </p:nvCxnSpPr>
            <p:spPr>
              <a:xfrm flipV="1">
                <a:off x="236105" y="5181690"/>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7" name="Straight Arrow Connector 246">
                <a:extLst>
                  <a:ext uri="{FF2B5EF4-FFF2-40B4-BE49-F238E27FC236}">
                    <a16:creationId xmlns:a16="http://schemas.microsoft.com/office/drawing/2014/main" id="{5A8F98D4-C76B-4E42-88BC-4B516F044720}"/>
                  </a:ext>
                </a:extLst>
              </p:cNvPr>
              <p:cNvCxnSpPr/>
              <p:nvPr/>
            </p:nvCxnSpPr>
            <p:spPr>
              <a:xfrm flipV="1">
                <a:off x="236105" y="529726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8" name="Straight Arrow Connector 247">
                <a:extLst>
                  <a:ext uri="{FF2B5EF4-FFF2-40B4-BE49-F238E27FC236}">
                    <a16:creationId xmlns:a16="http://schemas.microsoft.com/office/drawing/2014/main" id="{77A5F2BA-BF4A-764B-B12F-8332C52C256B}"/>
                  </a:ext>
                </a:extLst>
              </p:cNvPr>
              <p:cNvCxnSpPr/>
              <p:nvPr/>
            </p:nvCxnSpPr>
            <p:spPr>
              <a:xfrm flipV="1">
                <a:off x="236105" y="541737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9" name="Straight Arrow Connector 248">
                <a:extLst>
                  <a:ext uri="{FF2B5EF4-FFF2-40B4-BE49-F238E27FC236}">
                    <a16:creationId xmlns:a16="http://schemas.microsoft.com/office/drawing/2014/main" id="{5F717F41-4FA0-8546-A916-B46CE25714FD}"/>
                  </a:ext>
                </a:extLst>
              </p:cNvPr>
              <p:cNvCxnSpPr/>
              <p:nvPr/>
            </p:nvCxnSpPr>
            <p:spPr>
              <a:xfrm flipV="1">
                <a:off x="236878" y="5536710"/>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0" name="Straight Arrow Connector 249">
                <a:extLst>
                  <a:ext uri="{FF2B5EF4-FFF2-40B4-BE49-F238E27FC236}">
                    <a16:creationId xmlns:a16="http://schemas.microsoft.com/office/drawing/2014/main" id="{E78EDD68-EBC3-8F49-BB24-25204CF1A420}"/>
                  </a:ext>
                </a:extLst>
              </p:cNvPr>
              <p:cNvCxnSpPr/>
              <p:nvPr/>
            </p:nvCxnSpPr>
            <p:spPr>
              <a:xfrm flipV="1">
                <a:off x="236105" y="5657938"/>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42C4B4DB-EDE2-7643-A5AD-E0454C1076D4}"/>
                  </a:ext>
                </a:extLst>
              </p:cNvPr>
              <p:cNvCxnSpPr/>
              <p:nvPr/>
            </p:nvCxnSpPr>
            <p:spPr>
              <a:xfrm flipV="1">
                <a:off x="236878" y="5778049"/>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2" name="Straight Arrow Connector 251">
                <a:extLst>
                  <a:ext uri="{FF2B5EF4-FFF2-40B4-BE49-F238E27FC236}">
                    <a16:creationId xmlns:a16="http://schemas.microsoft.com/office/drawing/2014/main" id="{A4EA5450-B420-014A-A4C2-81A11ACF0B92}"/>
                  </a:ext>
                </a:extLst>
              </p:cNvPr>
              <p:cNvCxnSpPr/>
              <p:nvPr/>
            </p:nvCxnSpPr>
            <p:spPr>
              <a:xfrm flipV="1">
                <a:off x="237651" y="5897381"/>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E43410C9-99E2-CE41-ABA7-3B5505895A9C}"/>
                  </a:ext>
                </a:extLst>
              </p:cNvPr>
              <p:cNvCxnSpPr/>
              <p:nvPr/>
            </p:nvCxnSpPr>
            <p:spPr>
              <a:xfrm flipV="1">
                <a:off x="236105" y="6018799"/>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6E36205C-DDE3-5248-B1AF-AD5FC10A0D1B}"/>
                  </a:ext>
                </a:extLst>
              </p:cNvPr>
              <p:cNvCxnSpPr/>
              <p:nvPr/>
            </p:nvCxnSpPr>
            <p:spPr>
              <a:xfrm flipV="1">
                <a:off x="232623" y="6138132"/>
                <a:ext cx="376080" cy="0"/>
              </a:xfrm>
              <a:prstGeom prst="straightConnector1">
                <a:avLst/>
              </a:prstGeom>
              <a:ln w="254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grpSp>
      <p:sp>
        <p:nvSpPr>
          <p:cNvPr id="255" name="TextBox 254">
            <a:extLst>
              <a:ext uri="{FF2B5EF4-FFF2-40B4-BE49-F238E27FC236}">
                <a16:creationId xmlns:a16="http://schemas.microsoft.com/office/drawing/2014/main" id="{EC079FC1-A373-4442-BADC-92829A6A0C09}"/>
              </a:ext>
            </a:extLst>
          </p:cNvPr>
          <p:cNvSpPr txBox="1"/>
          <p:nvPr/>
        </p:nvSpPr>
        <p:spPr>
          <a:xfrm>
            <a:off x="362826" y="6670549"/>
            <a:ext cx="6139835" cy="230832"/>
          </a:xfrm>
          <a:prstGeom prst="rect">
            <a:avLst/>
          </a:prstGeom>
          <a:noFill/>
        </p:spPr>
        <p:txBody>
          <a:bodyPr wrap="square" rtlCol="0">
            <a:spAutoFit/>
          </a:bodyPr>
          <a:lstStyle/>
          <a:p>
            <a:r>
              <a:rPr lang="en-US" altLang="zh-CN" sz="900">
                <a:latin typeface="Helvetica" pitchFamily="2" charset="0"/>
              </a:rPr>
              <a:t>Block diagram credit:</a:t>
            </a:r>
            <a:r>
              <a:rPr lang="zh-CN" altLang="en-US" sz="900">
                <a:latin typeface="Helvetica" pitchFamily="2" charset="0"/>
              </a:rPr>
              <a:t> </a:t>
            </a:r>
            <a:r>
              <a:rPr lang="en-US" altLang="zh-CN" sz="900">
                <a:latin typeface="Helvetica" pitchFamily="2" charset="0"/>
              </a:rPr>
              <a:t>Xin</a:t>
            </a:r>
            <a:r>
              <a:rPr lang="zh-CN" altLang="en-US" sz="900">
                <a:latin typeface="Helvetica" pitchFamily="2" charset="0"/>
              </a:rPr>
              <a:t> </a:t>
            </a:r>
            <a:r>
              <a:rPr lang="en-US" altLang="zh-CN" sz="900" err="1">
                <a:latin typeface="Helvetica" pitchFamily="2" charset="0"/>
              </a:rPr>
              <a:t>jin</a:t>
            </a:r>
            <a:r>
              <a:rPr lang="en-US" altLang="zh-CN" sz="900">
                <a:latin typeface="Helvetica" pitchFamily="2" charset="0"/>
              </a:rPr>
              <a:t>,</a:t>
            </a:r>
            <a:r>
              <a:rPr lang="zh-CN" altLang="en-US" sz="900">
                <a:latin typeface="Helvetica" pitchFamily="2" charset="0"/>
              </a:rPr>
              <a:t> </a:t>
            </a:r>
            <a:r>
              <a:rPr lang="en-US" altLang="zh-CN" sz="900">
                <a:latin typeface="Helvetica" pitchFamily="2" charset="0"/>
              </a:rPr>
              <a:t>et</a:t>
            </a:r>
            <a:r>
              <a:rPr lang="zh-CN" altLang="en-US" sz="900">
                <a:latin typeface="Helvetica" pitchFamily="2" charset="0"/>
              </a:rPr>
              <a:t> </a:t>
            </a:r>
            <a:r>
              <a:rPr lang="en-US" altLang="zh-CN" sz="900">
                <a:latin typeface="Helvetica" pitchFamily="2" charset="0"/>
              </a:rPr>
              <a:t>al.,</a:t>
            </a:r>
            <a:r>
              <a:rPr lang="zh-CN" altLang="en-US" sz="900">
                <a:latin typeface="Helvetica" pitchFamily="2" charset="0"/>
              </a:rPr>
              <a:t>  </a:t>
            </a:r>
            <a:r>
              <a:rPr lang="en-US" altLang="zh-CN" sz="900" err="1">
                <a:latin typeface="Helvetica" pitchFamily="2" charset="0"/>
              </a:rPr>
              <a:t>NetCache</a:t>
            </a:r>
            <a:r>
              <a:rPr lang="en-US" altLang="zh-CN" sz="900">
                <a:latin typeface="Helvetica" pitchFamily="2" charset="0"/>
              </a:rPr>
              <a:t>:</a:t>
            </a:r>
            <a:r>
              <a:rPr lang="zh-CN" altLang="en-US" sz="900">
                <a:latin typeface="Helvetica" pitchFamily="2" charset="0"/>
              </a:rPr>
              <a:t> </a:t>
            </a:r>
            <a:r>
              <a:rPr lang="en-US" altLang="zh-CN" sz="900">
                <a:latin typeface="Helvetica" pitchFamily="2" charset="0"/>
              </a:rPr>
              <a:t>Balancing</a:t>
            </a:r>
            <a:r>
              <a:rPr lang="zh-CN" altLang="en-US" sz="900">
                <a:latin typeface="Helvetica" pitchFamily="2" charset="0"/>
              </a:rPr>
              <a:t> </a:t>
            </a:r>
            <a:r>
              <a:rPr lang="en-US" altLang="zh-CN" sz="900">
                <a:latin typeface="Helvetica" pitchFamily="2" charset="0"/>
              </a:rPr>
              <a:t>Key-Value</a:t>
            </a:r>
            <a:r>
              <a:rPr lang="zh-CN" altLang="en-US" sz="900">
                <a:latin typeface="Helvetica" pitchFamily="2" charset="0"/>
              </a:rPr>
              <a:t> </a:t>
            </a:r>
            <a:r>
              <a:rPr lang="en-US" altLang="zh-CN" sz="900">
                <a:latin typeface="Helvetica" pitchFamily="2" charset="0"/>
              </a:rPr>
              <a:t>Stores</a:t>
            </a:r>
            <a:r>
              <a:rPr lang="zh-CN" altLang="en-US" sz="900">
                <a:latin typeface="Helvetica" pitchFamily="2" charset="0"/>
              </a:rPr>
              <a:t> </a:t>
            </a:r>
            <a:r>
              <a:rPr lang="en-US" altLang="zh-CN" sz="900">
                <a:latin typeface="Helvetica" pitchFamily="2" charset="0"/>
              </a:rPr>
              <a:t>with</a:t>
            </a:r>
            <a:r>
              <a:rPr lang="zh-CN" altLang="en-US" sz="900">
                <a:latin typeface="Helvetica" pitchFamily="2" charset="0"/>
              </a:rPr>
              <a:t> </a:t>
            </a:r>
            <a:r>
              <a:rPr lang="en-US" altLang="zh-CN" sz="900">
                <a:latin typeface="Helvetica" pitchFamily="2" charset="0"/>
              </a:rPr>
              <a:t>Fast</a:t>
            </a:r>
            <a:r>
              <a:rPr lang="zh-CN" altLang="en-US" sz="900">
                <a:latin typeface="Helvetica" pitchFamily="2" charset="0"/>
              </a:rPr>
              <a:t> </a:t>
            </a:r>
            <a:r>
              <a:rPr lang="en-US" altLang="zh-CN" sz="900">
                <a:latin typeface="Helvetica" pitchFamily="2" charset="0"/>
              </a:rPr>
              <a:t>In-network</a:t>
            </a:r>
            <a:r>
              <a:rPr lang="zh-CN" altLang="en-US" sz="900">
                <a:latin typeface="Helvetica" pitchFamily="2" charset="0"/>
              </a:rPr>
              <a:t> </a:t>
            </a:r>
            <a:r>
              <a:rPr lang="en-US" altLang="zh-CN" sz="900">
                <a:latin typeface="Helvetica" pitchFamily="2" charset="0"/>
              </a:rPr>
              <a:t>Caching</a:t>
            </a:r>
            <a:r>
              <a:rPr lang="zh-CN" altLang="en-US" sz="900">
                <a:latin typeface="Helvetica" pitchFamily="2" charset="0"/>
              </a:rPr>
              <a:t> </a:t>
            </a:r>
            <a:r>
              <a:rPr lang="en-US" altLang="zh-CN" sz="900">
                <a:latin typeface="Helvetica" pitchFamily="2" charset="0"/>
              </a:rPr>
              <a:t>(SOSP’17)</a:t>
            </a:r>
            <a:endParaRPr lang="en-US" sz="900">
              <a:latin typeface="Helvetica" pitchFamily="2" charset="0"/>
            </a:endParaRPr>
          </a:p>
        </p:txBody>
      </p:sp>
    </p:spTree>
    <p:extLst>
      <p:ext uri="{BB962C8B-B14F-4D97-AF65-F5344CB8AC3E}">
        <p14:creationId xmlns:p14="http://schemas.microsoft.com/office/powerpoint/2010/main" val="2535017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0" grpId="0"/>
      <p:bldP spid="154" grpId="0"/>
      <p:bldP spid="155" grpId="0" animBg="1"/>
      <p:bldP spid="1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15</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53390" y="1362322"/>
            <a:ext cx="11157292" cy="4308872"/>
          </a:xfrm>
          <a:prstGeom prst="rect">
            <a:avLst/>
          </a:prstGeom>
          <a:noFill/>
        </p:spPr>
        <p:txBody>
          <a:bodyPr wrap="square" rtlCol="0">
            <a:spAutoFit/>
          </a:bodyPr>
          <a:lstStyle/>
          <a:p>
            <a:pPr marL="342900" indent="-342900">
              <a:buFont typeface="Arial" panose="020B0604020202020204" pitchFamily="34" charset="0"/>
              <a:buChar char="•"/>
            </a:pPr>
            <a:r>
              <a:rPr lang="en-US" altLang="zh-CN" sz="2800" spc="60">
                <a:latin typeface="Helvetica" pitchFamily="2" charset="0"/>
                <a:cs typeface="Calibri Light"/>
              </a:rPr>
              <a:t>Other</a:t>
            </a:r>
            <a:r>
              <a:rPr lang="zh-CN" altLang="en-US" sz="2800" spc="60">
                <a:latin typeface="Helvetica" pitchFamily="2" charset="0"/>
                <a:cs typeface="Calibri Light"/>
              </a:rPr>
              <a:t> </a:t>
            </a:r>
            <a:r>
              <a:rPr lang="en-US" altLang="zh-CN" sz="2800" spc="60">
                <a:latin typeface="Helvetica" pitchFamily="2" charset="0"/>
                <a:cs typeface="Calibri Light"/>
              </a:rPr>
              <a:t>programmable</a:t>
            </a:r>
            <a:r>
              <a:rPr lang="zh-CN" altLang="en-US" sz="2800" spc="60">
                <a:latin typeface="Helvetica" pitchFamily="2" charset="0"/>
                <a:cs typeface="Calibri Light"/>
              </a:rPr>
              <a:t> </a:t>
            </a:r>
            <a:r>
              <a:rPr lang="en-US" altLang="zh-CN" sz="2800" spc="60">
                <a:latin typeface="Helvetica" pitchFamily="2" charset="0"/>
                <a:cs typeface="Calibri Light"/>
              </a:rPr>
              <a:t>switch</a:t>
            </a:r>
            <a:r>
              <a:rPr lang="zh-CN" altLang="en-US" sz="2800" spc="60">
                <a:latin typeface="Helvetica" pitchFamily="2" charset="0"/>
                <a:cs typeface="Calibri Light"/>
              </a:rPr>
              <a:t> </a:t>
            </a:r>
            <a:r>
              <a:rPr lang="en-US" altLang="zh-CN" sz="2800" spc="60">
                <a:latin typeface="Helvetica" pitchFamily="2" charset="0"/>
                <a:cs typeface="Calibri Light"/>
              </a:rPr>
              <a:t>paradigms</a:t>
            </a:r>
            <a:r>
              <a:rPr lang="zh-CN" altLang="en-US" sz="2800" spc="60">
                <a:latin typeface="Helvetica" pitchFamily="2" charset="0"/>
                <a:cs typeface="Calibri Light"/>
              </a:rPr>
              <a:t> </a:t>
            </a:r>
            <a:r>
              <a:rPr lang="en-US" altLang="zh-CN" sz="2800" spc="60">
                <a:latin typeface="Helvetica" pitchFamily="2" charset="0"/>
                <a:cs typeface="Calibri Light"/>
              </a:rPr>
              <a:t>instead</a:t>
            </a:r>
            <a:r>
              <a:rPr lang="zh-CN" altLang="en-US" sz="2800" spc="60">
                <a:latin typeface="Helvetica" pitchFamily="2" charset="0"/>
                <a:cs typeface="Calibri Light"/>
              </a:rPr>
              <a:t> </a:t>
            </a:r>
            <a:r>
              <a:rPr lang="en-US" altLang="zh-CN" sz="2800" spc="60">
                <a:latin typeface="Helvetica" pitchFamily="2" charset="0"/>
                <a:cs typeface="Calibri Light"/>
              </a:rPr>
              <a:t>of</a:t>
            </a:r>
            <a:r>
              <a:rPr lang="zh-CN" altLang="en-US" sz="2800" spc="60">
                <a:latin typeface="Helvetica" pitchFamily="2" charset="0"/>
                <a:cs typeface="Calibri Light"/>
              </a:rPr>
              <a:t> </a:t>
            </a:r>
            <a:r>
              <a:rPr lang="en-US" altLang="zh-CN" sz="2800" spc="60">
                <a:latin typeface="Helvetica" pitchFamily="2" charset="0"/>
                <a:cs typeface="Calibri Light"/>
              </a:rPr>
              <a:t>PISA?</a:t>
            </a:r>
          </a:p>
          <a:p>
            <a:pPr marL="800100" lvl="1" indent="-342900">
              <a:buFont typeface="Arial" panose="020B0604020202020204" pitchFamily="34" charset="0"/>
              <a:buChar char="•"/>
            </a:pP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specific</a:t>
            </a:r>
            <a:r>
              <a:rPr lang="zh-CN" altLang="en-US" sz="2400" spc="60">
                <a:latin typeface="Helvetica" pitchFamily="2" charset="0"/>
                <a:cs typeface="Calibri Light"/>
              </a:rPr>
              <a:t> </a:t>
            </a:r>
            <a:r>
              <a:rPr lang="en-US" altLang="zh-CN" sz="2400" spc="60">
                <a:latin typeface="Helvetica" pitchFamily="2" charset="0"/>
                <a:cs typeface="Calibri Light"/>
              </a:rPr>
              <a:t>arithmetic</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(e.g.,</a:t>
            </a:r>
            <a:r>
              <a:rPr lang="zh-CN" altLang="en-US" sz="2400" spc="60">
                <a:latin typeface="Helvetica" pitchFamily="2" charset="0"/>
                <a:cs typeface="Calibri Light"/>
              </a:rPr>
              <a:t> </a:t>
            </a:r>
            <a:r>
              <a:rPr lang="en-US" altLang="zh-CN" sz="2400" spc="60">
                <a:latin typeface="Helvetica" pitchFamily="2" charset="0"/>
                <a:cs typeface="Calibri Light"/>
              </a:rPr>
              <a:t>Mellanox</a:t>
            </a:r>
            <a:r>
              <a:rPr lang="zh-CN" altLang="en-US" sz="2400" spc="60">
                <a:latin typeface="Helvetica" pitchFamily="2" charset="0"/>
                <a:cs typeface="Calibri Light"/>
              </a:rPr>
              <a:t> </a:t>
            </a:r>
            <a:r>
              <a:rPr lang="en-US" altLang="zh-CN" sz="2400" spc="60">
                <a:latin typeface="Helvetica" pitchFamily="2" charset="0"/>
                <a:cs typeface="Calibri Light"/>
              </a:rPr>
              <a:t>SHARP)?</a:t>
            </a:r>
          </a:p>
          <a:p>
            <a:pPr marL="1257300" lvl="2" indent="-342900">
              <a:buFont typeface="Arial" panose="020B0604020202020204" pitchFamily="34" charset="0"/>
              <a:buChar char="•"/>
            </a:pPr>
            <a:r>
              <a:rPr lang="en-US" altLang="zh-CN" sz="2000" spc="60">
                <a:solidFill>
                  <a:schemeClr val="accent1"/>
                </a:solidFill>
                <a:latin typeface="Helvetica" pitchFamily="2" charset="0"/>
                <a:cs typeface="Calibri Light"/>
              </a:rPr>
              <a:t>High-performance (throughput,</a:t>
            </a:r>
            <a:r>
              <a:rPr lang="zh-CN" altLang="en-US" sz="2000" spc="60">
                <a:solidFill>
                  <a:schemeClr val="accent1"/>
                </a:solidFill>
                <a:latin typeface="Helvetica" pitchFamily="2" charset="0"/>
                <a:cs typeface="Calibri Light"/>
              </a:rPr>
              <a:t> </a:t>
            </a:r>
            <a:r>
              <a:rPr lang="en-US" altLang="zh-CN" sz="2000" spc="60">
                <a:solidFill>
                  <a:schemeClr val="accent1"/>
                </a:solidFill>
                <a:latin typeface="Helvetica" pitchFamily="2" charset="0"/>
                <a:cs typeface="Calibri Light"/>
              </a:rPr>
              <a:t>latency,</a:t>
            </a:r>
            <a:r>
              <a:rPr lang="zh-CN" altLang="en-US" sz="2000" spc="60">
                <a:solidFill>
                  <a:schemeClr val="accent1"/>
                </a:solidFill>
                <a:latin typeface="Helvetica" pitchFamily="2" charset="0"/>
                <a:cs typeface="Calibri Light"/>
              </a:rPr>
              <a:t> </a:t>
            </a:r>
            <a:r>
              <a:rPr lang="en-US" altLang="zh-CN" sz="2000" spc="60">
                <a:solidFill>
                  <a:schemeClr val="accent1"/>
                </a:solidFill>
                <a:latin typeface="Helvetica" pitchFamily="2" charset="0"/>
                <a:cs typeface="Calibri Light"/>
              </a:rPr>
              <a:t>and</a:t>
            </a:r>
            <a:r>
              <a:rPr lang="zh-CN" altLang="en-US" sz="2000" spc="60">
                <a:solidFill>
                  <a:schemeClr val="accent1"/>
                </a:solidFill>
                <a:latin typeface="Helvetica" pitchFamily="2" charset="0"/>
                <a:cs typeface="Calibri Light"/>
              </a:rPr>
              <a:t> </a:t>
            </a:r>
            <a:r>
              <a:rPr lang="en-US" altLang="zh-CN" sz="2000" spc="60">
                <a:solidFill>
                  <a:schemeClr val="accent1"/>
                </a:solidFill>
                <a:latin typeface="Helvetica" pitchFamily="2" charset="0"/>
                <a:cs typeface="Calibri Light"/>
              </a:rPr>
              <a:t>scalability)</a:t>
            </a:r>
          </a:p>
          <a:p>
            <a:pPr marL="1257300" lvl="2" indent="-342900">
              <a:buFont typeface="Arial" panose="020B0604020202020204" pitchFamily="34" charset="0"/>
              <a:buChar char="•"/>
            </a:pPr>
            <a:r>
              <a:rPr lang="en-US" altLang="zh-CN" sz="2000" spc="60">
                <a:solidFill>
                  <a:srgbClr val="FF0000"/>
                </a:solidFill>
                <a:latin typeface="Helvetica" pitchFamily="2" charset="0"/>
                <a:cs typeface="Calibri Light"/>
              </a:rPr>
              <a:t>Fixed</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functionalities,</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inflexible</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for</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emerging</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numerical</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formats</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(FP16,</a:t>
            </a:r>
            <a:r>
              <a:rPr lang="zh-CN" altLang="en-US" sz="2000" spc="60">
                <a:solidFill>
                  <a:srgbClr val="FF0000"/>
                </a:solidFill>
                <a:latin typeface="Helvetica" pitchFamily="2" charset="0"/>
                <a:cs typeface="Calibri Light"/>
              </a:rPr>
              <a:t> </a:t>
            </a:r>
            <a:r>
              <a:rPr lang="en-US" altLang="zh-CN" sz="2000" spc="60" err="1">
                <a:solidFill>
                  <a:srgbClr val="FF0000"/>
                </a:solidFill>
                <a:latin typeface="Helvetica" pitchFamily="2" charset="0"/>
                <a:cs typeface="Calibri Light"/>
              </a:rPr>
              <a:t>bfloat</a:t>
            </a:r>
            <a:r>
              <a:rPr lang="en-US" altLang="zh-CN" sz="2000" spc="60">
                <a:solidFill>
                  <a:srgbClr val="FF0000"/>
                </a:solidFill>
                <a:latin typeface="Helvetica" pitchFamily="2" charset="0"/>
                <a:cs typeface="Calibri Light"/>
              </a:rPr>
              <a:t>,</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MSFP,</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etc.)</a:t>
            </a:r>
          </a:p>
          <a:p>
            <a:pPr marL="1257300" lvl="2" indent="-342900">
              <a:buFont typeface="Arial" panose="020B0604020202020204" pitchFamily="34" charset="0"/>
              <a:buChar char="•"/>
            </a:pPr>
            <a:endParaRPr lang="en-US" altLang="zh-CN" sz="2000" spc="60">
              <a:solidFill>
                <a:srgbClr val="FF0000"/>
              </a:solidFill>
              <a:latin typeface="Helvetica" pitchFamily="2" charset="0"/>
              <a:cs typeface="Calibri Light"/>
            </a:endParaRPr>
          </a:p>
          <a:p>
            <a:pPr marL="800100" lvl="1" indent="-342900">
              <a:buFont typeface="Arial" panose="020B0604020202020204" pitchFamily="34" charset="0"/>
              <a:buChar char="•"/>
            </a:pPr>
            <a:r>
              <a:rPr lang="en-US" altLang="zh-CN" sz="2400" spc="60">
                <a:latin typeface="Helvetica" pitchFamily="2" charset="0"/>
                <a:cs typeface="Calibri Light"/>
              </a:rPr>
              <a:t>FPGA-based</a:t>
            </a:r>
            <a:r>
              <a:rPr lang="zh-CN" altLang="en-US" sz="2400" spc="60">
                <a:latin typeface="Helvetica" pitchFamily="2" charset="0"/>
                <a:cs typeface="Calibri Light"/>
              </a:rPr>
              <a:t> </a:t>
            </a:r>
            <a:r>
              <a:rPr lang="en-US" altLang="zh-CN" sz="2400" spc="60">
                <a:latin typeface="Helvetica" pitchFamily="2" charset="0"/>
                <a:cs typeface="Calibri Light"/>
              </a:rPr>
              <a:t>“switch”?</a:t>
            </a:r>
          </a:p>
          <a:p>
            <a:pPr marL="1257300" lvl="2" indent="-342900">
              <a:buFont typeface="Arial" panose="020B0604020202020204" pitchFamily="34" charset="0"/>
              <a:buChar char="•"/>
            </a:pPr>
            <a:r>
              <a:rPr lang="en-US" altLang="zh-CN" sz="2000" spc="60">
                <a:solidFill>
                  <a:schemeClr val="accent1"/>
                </a:solidFill>
                <a:latin typeface="Helvetica" pitchFamily="2" charset="0"/>
                <a:cs typeface="Calibri Light"/>
              </a:rPr>
              <a:t>Flexible</a:t>
            </a:r>
            <a:r>
              <a:rPr lang="zh-CN" altLang="en-US" sz="2000" spc="60">
                <a:solidFill>
                  <a:schemeClr val="accent1"/>
                </a:solidFill>
                <a:latin typeface="Helvetica" pitchFamily="2" charset="0"/>
                <a:cs typeface="Calibri Light"/>
              </a:rPr>
              <a:t> </a:t>
            </a:r>
            <a:r>
              <a:rPr lang="en-US" altLang="zh-CN" sz="2000" spc="60">
                <a:solidFill>
                  <a:schemeClr val="accent1"/>
                </a:solidFill>
                <a:latin typeface="Helvetica" pitchFamily="2" charset="0"/>
                <a:cs typeface="Calibri Light"/>
              </a:rPr>
              <a:t>enough</a:t>
            </a:r>
          </a:p>
          <a:p>
            <a:pPr marL="1257300" lvl="2" indent="-342900">
              <a:buFont typeface="Arial" panose="020B0604020202020204" pitchFamily="34" charset="0"/>
              <a:buChar char="•"/>
            </a:pPr>
            <a:r>
              <a:rPr lang="en-US" altLang="zh-CN" sz="2000" spc="60">
                <a:solidFill>
                  <a:srgbClr val="FF0000"/>
                </a:solidFill>
                <a:latin typeface="Helvetica" pitchFamily="2" charset="0"/>
                <a:cs typeface="Calibri Light"/>
              </a:rPr>
              <a:t>Not</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as</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high-performance (overall-throughput)</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as</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ASIC</a:t>
            </a:r>
          </a:p>
          <a:p>
            <a:pPr marL="800100" lvl="1" indent="-342900">
              <a:buFont typeface="Arial" panose="020B0604020202020204" pitchFamily="34" charset="0"/>
              <a:buChar char="•"/>
            </a:pPr>
            <a:endParaRPr lang="en-US" altLang="zh-CN" spc="60">
              <a:solidFill>
                <a:srgbClr val="FF0000"/>
              </a:solidFill>
              <a:latin typeface="Helvetica" pitchFamily="2" charset="0"/>
              <a:cs typeface="Calibri Light"/>
            </a:endParaRPr>
          </a:p>
          <a:p>
            <a:pPr marL="342900"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endParaRPr lang="en-US" altLang="zh-CN" sz="2000" spc="60">
              <a:latin typeface="Helvetica" pitchFamily="2" charset="0"/>
              <a:cs typeface="Calibri Light"/>
            </a:endParaRPr>
          </a:p>
          <a:p>
            <a:pPr marL="800100" lvl="1" indent="-342900">
              <a:buFont typeface="Arial" panose="020B0604020202020204" pitchFamily="34" charset="0"/>
              <a:buChar char="•"/>
            </a:pPr>
            <a:endParaRPr lang="en-US" altLang="zh-CN" sz="2000" spc="60">
              <a:latin typeface="Helvetica" pitchFamily="2" charset="0"/>
              <a:cs typeface="Calibri Light"/>
            </a:endParaRPr>
          </a:p>
        </p:txBody>
      </p:sp>
      <p:sp>
        <p:nvSpPr>
          <p:cNvPr id="10" name="TextBox 9">
            <a:extLst>
              <a:ext uri="{FF2B5EF4-FFF2-40B4-BE49-F238E27FC236}">
                <a16:creationId xmlns:a16="http://schemas.microsoft.com/office/drawing/2014/main" id="{5B44D3DB-0EC0-654F-B1CB-DAFAFA4FF6FD}"/>
              </a:ext>
            </a:extLst>
          </p:cNvPr>
          <p:cNvSpPr txBox="1"/>
          <p:nvPr/>
        </p:nvSpPr>
        <p:spPr>
          <a:xfrm>
            <a:off x="479107" y="6060715"/>
            <a:ext cx="11233785" cy="523220"/>
          </a:xfrm>
          <a:prstGeom prst="rect">
            <a:avLst/>
          </a:prstGeom>
          <a:noFill/>
          <a:ln w="38100">
            <a:solidFill>
              <a:srgbClr val="0365C0"/>
            </a:solidFill>
          </a:ln>
        </p:spPr>
        <p:txBody>
          <a:bodyPr wrap="square" rtlCol="0">
            <a:spAutoFit/>
          </a:bodyPr>
          <a:lstStyle/>
          <a:p>
            <a:r>
              <a:rPr lang="en-US" altLang="zh-CN" sz="2800">
                <a:latin typeface="Helvetica" pitchFamily="2" charset="0"/>
              </a:rPr>
              <a:t>PISA</a:t>
            </a:r>
            <a:r>
              <a:rPr lang="zh-CN" altLang="en-US" sz="2800">
                <a:latin typeface="Helvetica" pitchFamily="2" charset="0"/>
              </a:rPr>
              <a:t> </a:t>
            </a:r>
            <a:r>
              <a:rPr lang="en-US" altLang="zh-CN" sz="2800">
                <a:latin typeface="Helvetica" pitchFamily="2" charset="0"/>
              </a:rPr>
              <a:t>has</a:t>
            </a:r>
            <a:r>
              <a:rPr lang="zh-CN" altLang="en-US" sz="2800">
                <a:latin typeface="Helvetica" pitchFamily="2" charset="0"/>
              </a:rPr>
              <a:t> </a:t>
            </a:r>
            <a:r>
              <a:rPr lang="en-US" altLang="zh-CN" sz="2800">
                <a:latin typeface="Helvetica" pitchFamily="2" charset="0"/>
              </a:rPr>
              <a:t>the</a:t>
            </a:r>
            <a:r>
              <a:rPr lang="zh-CN" altLang="en-US" sz="2800">
                <a:latin typeface="Helvetica" pitchFamily="2" charset="0"/>
              </a:rPr>
              <a:t> </a:t>
            </a:r>
            <a:r>
              <a:rPr lang="en-US" altLang="zh-CN" sz="2800">
                <a:latin typeface="Helvetica" pitchFamily="2" charset="0"/>
              </a:rPr>
              <a:t>potential</a:t>
            </a:r>
            <a:r>
              <a:rPr lang="zh-CN" altLang="en-US" sz="2800">
                <a:latin typeface="Helvetica" pitchFamily="2" charset="0"/>
              </a:rPr>
              <a:t> </a:t>
            </a:r>
            <a:r>
              <a:rPr lang="en-US" altLang="zh-CN" sz="2800">
                <a:latin typeface="Helvetica" pitchFamily="2" charset="0"/>
              </a:rPr>
              <a:t>of</a:t>
            </a:r>
            <a:r>
              <a:rPr lang="zh-CN" altLang="en-US" sz="2800">
                <a:latin typeface="Helvetica" pitchFamily="2" charset="0"/>
              </a:rPr>
              <a:t> </a:t>
            </a:r>
            <a:r>
              <a:rPr lang="en-US" altLang="zh-CN" sz="2800">
                <a:latin typeface="Helvetica" pitchFamily="2" charset="0"/>
              </a:rPr>
              <a:t>balancing</a:t>
            </a:r>
            <a:r>
              <a:rPr lang="zh-CN" altLang="en-US" sz="2800">
                <a:latin typeface="Helvetica" pitchFamily="2" charset="0"/>
              </a:rPr>
              <a:t> </a:t>
            </a:r>
            <a:r>
              <a:rPr lang="en-US" altLang="zh-CN" sz="2800">
                <a:latin typeface="Helvetica" pitchFamily="2" charset="0"/>
              </a:rPr>
              <a:t>performance</a:t>
            </a:r>
            <a:r>
              <a:rPr lang="zh-CN" altLang="en-US" sz="2800">
                <a:latin typeface="Helvetica" pitchFamily="2" charset="0"/>
              </a:rPr>
              <a:t> </a:t>
            </a:r>
            <a:r>
              <a:rPr lang="en-US" altLang="zh-CN" sz="2800">
                <a:latin typeface="Helvetica" pitchFamily="2" charset="0"/>
              </a:rPr>
              <a:t>and</a:t>
            </a:r>
            <a:r>
              <a:rPr lang="zh-CN" altLang="en-US" sz="2800">
                <a:latin typeface="Helvetica" pitchFamily="2" charset="0"/>
              </a:rPr>
              <a:t> </a:t>
            </a:r>
            <a:r>
              <a:rPr lang="en-US" altLang="zh-CN" sz="2800">
                <a:latin typeface="Helvetica" pitchFamily="2" charset="0"/>
              </a:rPr>
              <a:t>flexibility.</a:t>
            </a:r>
            <a:endParaRPr lang="en-US" sz="2800">
              <a:latin typeface="Helvetica" pitchFamily="2" charset="0"/>
            </a:endParaRPr>
          </a:p>
        </p:txBody>
      </p:sp>
    </p:spTree>
    <p:extLst>
      <p:ext uri="{BB962C8B-B14F-4D97-AF65-F5344CB8AC3E}">
        <p14:creationId xmlns:p14="http://schemas.microsoft.com/office/powerpoint/2010/main" val="24957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16</a:t>
            </a:fld>
            <a:endParaRPr lang="en-US">
              <a:latin typeface="Helvetica" pitchFamily="2" charset="0"/>
            </a:endParaRPr>
          </a:p>
        </p:txBody>
      </p:sp>
      <p:grpSp>
        <p:nvGrpSpPr>
          <p:cNvPr id="7" name="Group 6">
            <a:extLst>
              <a:ext uri="{FF2B5EF4-FFF2-40B4-BE49-F238E27FC236}">
                <a16:creationId xmlns:a16="http://schemas.microsoft.com/office/drawing/2014/main" id="{A19B1927-62F6-6447-BC36-DAC63C63B502}"/>
              </a:ext>
            </a:extLst>
          </p:cNvPr>
          <p:cNvGrpSpPr/>
          <p:nvPr/>
        </p:nvGrpSpPr>
        <p:grpSpPr>
          <a:xfrm>
            <a:off x="925264" y="1705306"/>
            <a:ext cx="2876484" cy="3447389"/>
            <a:chOff x="500788" y="2116658"/>
            <a:chExt cx="2876484" cy="3447389"/>
          </a:xfrm>
        </p:grpSpPr>
        <p:pic>
          <p:nvPicPr>
            <p:cNvPr id="13" name="Picture 4" descr="page5image468849584">
              <a:extLst>
                <a:ext uri="{FF2B5EF4-FFF2-40B4-BE49-F238E27FC236}">
                  <a16:creationId xmlns:a16="http://schemas.microsoft.com/office/drawing/2014/main" id="{F195EB57-9B80-AA4C-8D8A-8D4F0897A0D5}"/>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0788" y="2116658"/>
              <a:ext cx="2876484" cy="34473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4011A3-0FB2-584A-B9A8-BAA1C4BD41B2}"/>
                </a:ext>
              </a:extLst>
            </p:cNvPr>
            <p:cNvPicPr>
              <a:picLocks noChangeAspect="1"/>
            </p:cNvPicPr>
            <p:nvPr/>
          </p:nvPicPr>
          <p:blipFill>
            <a:blip r:embed="rId4"/>
            <a:stretch>
              <a:fillRect/>
            </a:stretch>
          </p:blipFill>
          <p:spPr>
            <a:xfrm>
              <a:off x="1256792" y="3533248"/>
              <a:ext cx="1364476" cy="1364476"/>
            </a:xfrm>
            <a:prstGeom prst="rect">
              <a:avLst/>
            </a:prstGeom>
          </p:spPr>
        </p:pic>
        <p:sp>
          <p:nvSpPr>
            <p:cNvPr id="11" name="Rectangle 10">
              <a:extLst>
                <a:ext uri="{FF2B5EF4-FFF2-40B4-BE49-F238E27FC236}">
                  <a16:creationId xmlns:a16="http://schemas.microsoft.com/office/drawing/2014/main" id="{B6296B7C-73E0-B443-98FB-F3C07523801E}"/>
                </a:ext>
              </a:extLst>
            </p:cNvPr>
            <p:cNvSpPr/>
            <p:nvPr/>
          </p:nvSpPr>
          <p:spPr>
            <a:xfrm>
              <a:off x="1256792" y="2552756"/>
              <a:ext cx="1364476" cy="1200329"/>
            </a:xfrm>
            <a:prstGeom prst="rect">
              <a:avLst/>
            </a:prstGeom>
          </p:spPr>
          <p:txBody>
            <a:bodyPr wrap="none">
              <a:spAutoFit/>
            </a:bodyPr>
            <a:lstStyle/>
            <a:p>
              <a:r>
                <a:rPr lang="en-US" altLang="zh-CN" sz="7200">
                  <a:latin typeface="Helvetica" pitchFamily="2" charset="0"/>
                </a:rPr>
                <a:t>FP</a:t>
              </a:r>
              <a:endParaRPr lang="en-CN" sz="7200">
                <a:latin typeface="Helvetica" pitchFamily="2" charset="0"/>
              </a:endParaRPr>
            </a:p>
          </p:txBody>
        </p:sp>
      </p:grpSp>
      <p:grpSp>
        <p:nvGrpSpPr>
          <p:cNvPr id="8" name="Group 7">
            <a:extLst>
              <a:ext uri="{FF2B5EF4-FFF2-40B4-BE49-F238E27FC236}">
                <a16:creationId xmlns:a16="http://schemas.microsoft.com/office/drawing/2014/main" id="{C14DF255-6F18-9343-9ABD-B7DBD3B53CD5}"/>
              </a:ext>
            </a:extLst>
          </p:cNvPr>
          <p:cNvGrpSpPr/>
          <p:nvPr/>
        </p:nvGrpSpPr>
        <p:grpSpPr>
          <a:xfrm>
            <a:off x="5156193" y="1705306"/>
            <a:ext cx="3596526" cy="3447389"/>
            <a:chOff x="3034149" y="2012517"/>
            <a:chExt cx="3596526" cy="3447389"/>
          </a:xfrm>
        </p:grpSpPr>
        <p:pic>
          <p:nvPicPr>
            <p:cNvPr id="14" name="Picture 4" descr="page5image468849584">
              <a:extLst>
                <a:ext uri="{FF2B5EF4-FFF2-40B4-BE49-F238E27FC236}">
                  <a16:creationId xmlns:a16="http://schemas.microsoft.com/office/drawing/2014/main" id="{8A501FA0-7235-D241-8276-F765EDB1577E}"/>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4149" y="2012517"/>
              <a:ext cx="3596526" cy="34473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E6BC09-6A8A-C54C-B42E-700BA8BCA7A5}"/>
                </a:ext>
              </a:extLst>
            </p:cNvPr>
            <p:cNvPicPr>
              <a:picLocks noChangeAspect="1"/>
            </p:cNvPicPr>
            <p:nvPr/>
          </p:nvPicPr>
          <p:blipFill>
            <a:blip r:embed="rId5"/>
            <a:stretch>
              <a:fillRect/>
            </a:stretch>
          </p:blipFill>
          <p:spPr>
            <a:xfrm>
              <a:off x="3109564" y="3583403"/>
              <a:ext cx="3445697" cy="1085395"/>
            </a:xfrm>
            <a:prstGeom prst="rect">
              <a:avLst/>
            </a:prstGeom>
          </p:spPr>
        </p:pic>
        <p:sp>
          <p:nvSpPr>
            <p:cNvPr id="12" name="Rectangle 11">
              <a:extLst>
                <a:ext uri="{FF2B5EF4-FFF2-40B4-BE49-F238E27FC236}">
                  <a16:creationId xmlns:a16="http://schemas.microsoft.com/office/drawing/2014/main" id="{649E03E3-AF23-BE4D-BAF6-7A3C7DDDE490}"/>
                </a:ext>
              </a:extLst>
            </p:cNvPr>
            <p:cNvSpPr/>
            <p:nvPr/>
          </p:nvSpPr>
          <p:spPr>
            <a:xfrm>
              <a:off x="3688509" y="2319193"/>
              <a:ext cx="2287806" cy="1200329"/>
            </a:xfrm>
            <a:prstGeom prst="rect">
              <a:avLst/>
            </a:prstGeom>
          </p:spPr>
          <p:txBody>
            <a:bodyPr wrap="none">
              <a:spAutoFit/>
            </a:bodyPr>
            <a:lstStyle/>
            <a:p>
              <a:r>
                <a:rPr lang="en-US" altLang="zh-CN" sz="7200">
                  <a:latin typeface="Helvetica" pitchFamily="2" charset="0"/>
                </a:rPr>
                <a:t>PISA</a:t>
              </a:r>
              <a:endParaRPr lang="en-CN" sz="7200">
                <a:latin typeface="Helvetica" pitchFamily="2" charset="0"/>
              </a:endParaRPr>
            </a:p>
          </p:txBody>
        </p:sp>
      </p:grpSp>
      <p:sp>
        <p:nvSpPr>
          <p:cNvPr id="15" name="Rectangle 14">
            <a:extLst>
              <a:ext uri="{FF2B5EF4-FFF2-40B4-BE49-F238E27FC236}">
                <a16:creationId xmlns:a16="http://schemas.microsoft.com/office/drawing/2014/main" id="{B254956F-E978-E04D-8F4F-B54D9A5ADD16}"/>
              </a:ext>
            </a:extLst>
          </p:cNvPr>
          <p:cNvSpPr/>
          <p:nvPr/>
        </p:nvSpPr>
        <p:spPr>
          <a:xfrm>
            <a:off x="4117333" y="2828836"/>
            <a:ext cx="723275" cy="1200329"/>
          </a:xfrm>
          <a:prstGeom prst="rect">
            <a:avLst/>
          </a:prstGeom>
        </p:spPr>
        <p:txBody>
          <a:bodyPr wrap="none">
            <a:spAutoFit/>
          </a:bodyPr>
          <a:lstStyle/>
          <a:p>
            <a:r>
              <a:rPr lang="en-US" altLang="zh-CN" sz="7200">
                <a:latin typeface="Helvetica" pitchFamily="2" charset="0"/>
              </a:rPr>
              <a:t>+</a:t>
            </a:r>
            <a:endParaRPr lang="en-CN" sz="7200">
              <a:latin typeface="Helvetica" pitchFamily="2" charset="0"/>
            </a:endParaRPr>
          </a:p>
        </p:txBody>
      </p:sp>
      <p:sp>
        <p:nvSpPr>
          <p:cNvPr id="16" name="Rectangle 15">
            <a:extLst>
              <a:ext uri="{FF2B5EF4-FFF2-40B4-BE49-F238E27FC236}">
                <a16:creationId xmlns:a16="http://schemas.microsoft.com/office/drawing/2014/main" id="{5F0BC93C-0F94-ED49-AB9C-0C100B8C4958}"/>
              </a:ext>
            </a:extLst>
          </p:cNvPr>
          <p:cNvSpPr/>
          <p:nvPr/>
        </p:nvSpPr>
        <p:spPr>
          <a:xfrm>
            <a:off x="9068304" y="2828836"/>
            <a:ext cx="1492716" cy="1200329"/>
          </a:xfrm>
          <a:prstGeom prst="rect">
            <a:avLst/>
          </a:prstGeom>
        </p:spPr>
        <p:txBody>
          <a:bodyPr wrap="none">
            <a:spAutoFit/>
          </a:bodyPr>
          <a:lstStyle/>
          <a:p>
            <a:r>
              <a:rPr lang="en-US" altLang="zh-CN" sz="7200">
                <a:latin typeface="Helvetica" pitchFamily="2" charset="0"/>
              </a:rPr>
              <a:t>=</a:t>
            </a:r>
            <a:r>
              <a:rPr lang="zh-CN" altLang="en-US" sz="7200">
                <a:latin typeface="Helvetica" pitchFamily="2" charset="0"/>
              </a:rPr>
              <a:t> </a:t>
            </a:r>
            <a:r>
              <a:rPr lang="en-US" altLang="zh-CN" sz="7200">
                <a:latin typeface="Helvetica" pitchFamily="2" charset="0"/>
              </a:rPr>
              <a:t>?</a:t>
            </a:r>
            <a:endParaRPr lang="en-CN" sz="7200">
              <a:latin typeface="Helvetica" pitchFamily="2" charset="0"/>
            </a:endParaRPr>
          </a:p>
        </p:txBody>
      </p:sp>
      <p:sp>
        <p:nvSpPr>
          <p:cNvPr id="19" name="Rectangle 18">
            <a:extLst>
              <a:ext uri="{FF2B5EF4-FFF2-40B4-BE49-F238E27FC236}">
                <a16:creationId xmlns:a16="http://schemas.microsoft.com/office/drawing/2014/main" id="{30D7BD89-2433-9043-9650-EB956F8ED7F7}"/>
              </a:ext>
            </a:extLst>
          </p:cNvPr>
          <p:cNvSpPr/>
          <p:nvPr/>
        </p:nvSpPr>
        <p:spPr>
          <a:xfrm>
            <a:off x="1561233" y="1830282"/>
            <a:ext cx="9069535" cy="3197437"/>
          </a:xfrm>
          <a:prstGeom prst="rect">
            <a:avLst/>
          </a:prstGeom>
          <a:solidFill>
            <a:schemeClr val="accent1"/>
          </a:solidFill>
          <a:ln w="25400" cap="flat" cmpd="sng" algn="ctr">
            <a:noFill/>
            <a:prstDash val="solid"/>
          </a:ln>
          <a:effectLst/>
        </p:spPr>
        <p:txBody>
          <a:bodyPr rtlCol="0" anchor="ctr"/>
          <a:lstStyle/>
          <a:p>
            <a:pPr algn="ctr"/>
            <a:r>
              <a:rPr lang="en-US" altLang="zh-CN" sz="4400">
                <a:solidFill>
                  <a:srgbClr val="FFC000"/>
                </a:solidFill>
                <a:latin typeface="Helvetica" pitchFamily="2" charset="0"/>
              </a:rPr>
              <a:t>F</a:t>
            </a:r>
            <a:r>
              <a:rPr lang="en-US" altLang="zh-CN" sz="4400">
                <a:solidFill>
                  <a:schemeClr val="bg1"/>
                </a:solidFill>
                <a:latin typeface="Helvetica" pitchFamily="2" charset="0"/>
              </a:rPr>
              <a:t>PISA:</a:t>
            </a:r>
            <a:r>
              <a:rPr lang="zh-CN" altLang="en-US" sz="4400">
                <a:solidFill>
                  <a:schemeClr val="bg1"/>
                </a:solidFill>
                <a:latin typeface="Helvetica" pitchFamily="2" charset="0"/>
              </a:rPr>
              <a:t> </a:t>
            </a:r>
            <a:r>
              <a:rPr lang="en-US" altLang="zh-CN" sz="4400">
                <a:solidFill>
                  <a:schemeClr val="bg1"/>
                </a:solidFill>
                <a:latin typeface="Helvetica" pitchFamily="2" charset="0"/>
              </a:rPr>
              <a:t>Native</a:t>
            </a:r>
            <a:r>
              <a:rPr lang="zh-CN" altLang="en-US" sz="4400">
                <a:solidFill>
                  <a:schemeClr val="bg1"/>
                </a:solidFill>
                <a:latin typeface="Helvetica" pitchFamily="2" charset="0"/>
              </a:rPr>
              <a:t> </a:t>
            </a:r>
            <a:r>
              <a:rPr lang="en-US" altLang="zh-CN" sz="4400">
                <a:solidFill>
                  <a:schemeClr val="bg1"/>
                </a:solidFill>
                <a:latin typeface="Helvetica" pitchFamily="2" charset="0"/>
              </a:rPr>
              <a:t>FP</a:t>
            </a:r>
            <a:r>
              <a:rPr lang="zh-CN" altLang="en-US" sz="4400">
                <a:solidFill>
                  <a:schemeClr val="bg1"/>
                </a:solidFill>
                <a:latin typeface="Helvetica" pitchFamily="2" charset="0"/>
              </a:rPr>
              <a:t> </a:t>
            </a:r>
            <a:r>
              <a:rPr lang="en-US" altLang="zh-CN" sz="4400">
                <a:solidFill>
                  <a:schemeClr val="bg1"/>
                </a:solidFill>
                <a:latin typeface="Helvetica" pitchFamily="2" charset="0"/>
              </a:rPr>
              <a:t>representation</a:t>
            </a:r>
            <a:r>
              <a:rPr lang="zh-CN" altLang="en-US" sz="4400">
                <a:solidFill>
                  <a:schemeClr val="bg1"/>
                </a:solidFill>
                <a:latin typeface="Helvetica" pitchFamily="2" charset="0"/>
              </a:rPr>
              <a:t> </a:t>
            </a:r>
            <a:r>
              <a:rPr lang="en-US" altLang="zh-CN" sz="4400">
                <a:solidFill>
                  <a:schemeClr val="bg1"/>
                </a:solidFill>
                <a:latin typeface="Helvetica" pitchFamily="2" charset="0"/>
              </a:rPr>
              <a:t>and</a:t>
            </a:r>
            <a:r>
              <a:rPr lang="zh-CN" altLang="en-US" sz="4400">
                <a:solidFill>
                  <a:schemeClr val="bg1"/>
                </a:solidFill>
                <a:latin typeface="Helvetica" pitchFamily="2" charset="0"/>
              </a:rPr>
              <a:t> </a:t>
            </a:r>
            <a:r>
              <a:rPr lang="en-US" altLang="zh-CN" sz="4400">
                <a:solidFill>
                  <a:schemeClr val="bg1"/>
                </a:solidFill>
                <a:latin typeface="Helvetica" pitchFamily="2" charset="0"/>
              </a:rPr>
              <a:t>operations</a:t>
            </a:r>
            <a:r>
              <a:rPr lang="zh-CN" altLang="en-US" sz="4400">
                <a:solidFill>
                  <a:schemeClr val="bg1"/>
                </a:solidFill>
                <a:latin typeface="Helvetica" pitchFamily="2" charset="0"/>
              </a:rPr>
              <a:t> </a:t>
            </a:r>
            <a:r>
              <a:rPr lang="en-US" altLang="zh-CN" sz="4400">
                <a:solidFill>
                  <a:schemeClr val="bg1"/>
                </a:solidFill>
                <a:latin typeface="Helvetica" pitchFamily="2" charset="0"/>
              </a:rPr>
              <a:t>in</a:t>
            </a:r>
            <a:r>
              <a:rPr lang="zh-CN" altLang="en-US" sz="4400">
                <a:solidFill>
                  <a:schemeClr val="bg1"/>
                </a:solidFill>
                <a:latin typeface="Helvetica" pitchFamily="2" charset="0"/>
              </a:rPr>
              <a:t> </a:t>
            </a:r>
            <a:r>
              <a:rPr lang="en-US" altLang="zh-CN" sz="4400">
                <a:solidFill>
                  <a:schemeClr val="bg1"/>
                </a:solidFill>
                <a:latin typeface="Helvetica" pitchFamily="2" charset="0"/>
              </a:rPr>
              <a:t>PISA</a:t>
            </a:r>
            <a:endParaRPr lang="en-US" sz="4400">
              <a:solidFill>
                <a:schemeClr val="bg1"/>
              </a:solidFill>
              <a:latin typeface="Helvetica" pitchFamily="2" charset="0"/>
            </a:endParaRPr>
          </a:p>
        </p:txBody>
      </p:sp>
    </p:spTree>
    <p:extLst>
      <p:ext uri="{BB962C8B-B14F-4D97-AF65-F5344CB8AC3E}">
        <p14:creationId xmlns:p14="http://schemas.microsoft.com/office/powerpoint/2010/main" val="21545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 High-level</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idea</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17</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3" y="1418822"/>
            <a:ext cx="11529147"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Decompose</a:t>
            </a:r>
            <a:r>
              <a:rPr lang="zh-CN" altLang="en-US" sz="2400" spc="60">
                <a:latin typeface="Helvetica" pitchFamily="2" charset="0"/>
                <a:cs typeface="Calibri Light"/>
              </a:rPr>
              <a:t> </a:t>
            </a:r>
            <a:r>
              <a:rPr lang="en-US" altLang="zh-CN" sz="2400" spc="60">
                <a:latin typeface="Helvetica" pitchFamily="2" charset="0"/>
                <a:cs typeface="Calibri Light"/>
              </a:rPr>
              <a:t>an</a:t>
            </a:r>
            <a:r>
              <a:rPr lang="zh-CN" altLang="en-US" sz="2400" spc="60">
                <a:latin typeface="Helvetica" pitchFamily="2" charset="0"/>
                <a:cs typeface="Calibri Light"/>
              </a:rPr>
              <a:t> </a:t>
            </a:r>
            <a:r>
              <a:rPr lang="en-US" altLang="zh-CN" sz="2400" spc="60">
                <a:latin typeface="Helvetica" pitchFamily="2" charset="0"/>
                <a:cs typeface="Calibri Light"/>
              </a:rPr>
              <a:t>FP’s</a:t>
            </a:r>
            <a:r>
              <a:rPr lang="zh-CN" altLang="en-US" sz="2400" spc="60">
                <a:latin typeface="Helvetica" pitchFamily="2" charset="0"/>
                <a:cs typeface="Calibri Light"/>
              </a:rPr>
              <a:t> </a:t>
            </a:r>
            <a:r>
              <a:rPr lang="en-US" altLang="zh-CN" sz="2400" spc="60">
                <a:latin typeface="Helvetica" pitchFamily="2" charset="0"/>
                <a:cs typeface="Calibri Light"/>
              </a:rPr>
              <a:t>representation</a:t>
            </a:r>
            <a:r>
              <a:rPr lang="zh-CN" altLang="en-US" sz="2400" spc="60">
                <a:latin typeface="Helvetica" pitchFamily="2" charset="0"/>
                <a:cs typeface="Calibri Light"/>
              </a:rPr>
              <a:t> </a:t>
            </a:r>
            <a:r>
              <a:rPr lang="en-US" altLang="zh-CN" sz="2400" spc="60">
                <a:latin typeface="Helvetica" pitchFamily="2" charset="0"/>
                <a:cs typeface="Calibri Light"/>
              </a:rPr>
              <a:t>(storage)</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mutual-independent,</a:t>
            </a:r>
            <a:r>
              <a:rPr lang="zh-CN" altLang="en-US" sz="2400" spc="60">
                <a:latin typeface="Helvetica" pitchFamily="2" charset="0"/>
                <a:cs typeface="Calibri Light"/>
              </a:rPr>
              <a:t> </a:t>
            </a:r>
            <a:r>
              <a:rPr lang="en-US" altLang="zh-CN" sz="2400" spc="60">
                <a:latin typeface="Helvetica" pitchFamily="2" charset="0"/>
                <a:cs typeface="Calibri Light"/>
              </a:rPr>
              <a:t>PISA-friendly</a:t>
            </a:r>
            <a:r>
              <a:rPr lang="zh-CN" altLang="en-US" sz="2400" spc="60">
                <a:latin typeface="Helvetica" pitchFamily="2" charset="0"/>
                <a:cs typeface="Calibri Light"/>
              </a:rPr>
              <a:t> </a:t>
            </a:r>
            <a:r>
              <a:rPr lang="en-US" altLang="zh-CN" sz="2400" spc="60">
                <a:latin typeface="Helvetica" pitchFamily="2" charset="0"/>
                <a:cs typeface="Calibri Light"/>
              </a:rPr>
              <a:t>steps.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Keep</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intermediate</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representation</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until</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need</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get</a:t>
            </a:r>
            <a:r>
              <a:rPr lang="zh-CN" altLang="en-US" sz="2400" spc="60">
                <a:latin typeface="Helvetica" pitchFamily="2" charset="0"/>
                <a:cs typeface="Calibri Light"/>
              </a:rPr>
              <a:t> </a:t>
            </a:r>
            <a:r>
              <a:rPr lang="en-US" altLang="zh-CN" sz="2400" spc="60">
                <a:latin typeface="Helvetica" pitchFamily="2" charset="0"/>
                <a:cs typeface="Calibri Light"/>
              </a:rPr>
              <a:t>back</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end-host(s).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Leverage</a:t>
            </a:r>
            <a:r>
              <a:rPr lang="zh-CN" altLang="en-US" sz="2400" spc="60">
                <a:latin typeface="Helvetica" pitchFamily="2" charset="0"/>
                <a:cs typeface="Calibri Light"/>
              </a:rPr>
              <a:t> </a:t>
            </a:r>
            <a:r>
              <a:rPr lang="en-US" altLang="zh-CN" sz="2400" spc="60">
                <a:latin typeface="Helvetica" pitchFamily="2" charset="0"/>
                <a:cs typeface="Calibri Light"/>
              </a:rPr>
              <a:t>networking-specific</a:t>
            </a:r>
            <a:r>
              <a:rPr lang="zh-CN" altLang="en-US" sz="2400" spc="60">
                <a:latin typeface="Helvetica" pitchFamily="2" charset="0"/>
                <a:cs typeface="Calibri Light"/>
              </a:rPr>
              <a:t> </a:t>
            </a:r>
            <a:r>
              <a:rPr lang="en-US" altLang="zh-CN" sz="2400" spc="60">
                <a:latin typeface="Helvetica" pitchFamily="2" charset="0"/>
                <a:cs typeface="Calibri Light"/>
              </a:rPr>
              <a:t>hardware</a:t>
            </a:r>
            <a:r>
              <a:rPr lang="zh-CN" altLang="en-US" sz="2400" spc="60">
                <a:latin typeface="Helvetica" pitchFamily="2" charset="0"/>
                <a:cs typeface="Calibri Light"/>
              </a:rPr>
              <a:t> </a:t>
            </a:r>
            <a:r>
              <a:rPr lang="en-US" altLang="zh-CN" sz="2400" spc="60">
                <a:latin typeface="Helvetica" pitchFamily="2" charset="0"/>
                <a:cs typeface="Calibri Light"/>
              </a:rPr>
              <a:t>units</a:t>
            </a:r>
            <a:r>
              <a:rPr lang="zh-CN" altLang="en-US" sz="2400" spc="60">
                <a:latin typeface="Helvetica" pitchFamily="2" charset="0"/>
                <a:cs typeface="Calibri Light"/>
              </a:rPr>
              <a:t> </a:t>
            </a:r>
            <a:r>
              <a:rPr lang="en-US" altLang="zh-CN" sz="2400" spc="60">
                <a:latin typeface="Helvetica" pitchFamily="2" charset="0"/>
                <a:cs typeface="Calibri Light"/>
              </a:rPr>
              <a:t>for</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sub-operations.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4" name="Picture 3">
            <a:extLst>
              <a:ext uri="{FF2B5EF4-FFF2-40B4-BE49-F238E27FC236}">
                <a16:creationId xmlns:a16="http://schemas.microsoft.com/office/drawing/2014/main" id="{D6608CA3-FF6B-5D4F-8F76-36B16DC9950D}"/>
              </a:ext>
            </a:extLst>
          </p:cNvPr>
          <p:cNvPicPr>
            <a:picLocks noChangeAspect="1"/>
          </p:cNvPicPr>
          <p:nvPr/>
        </p:nvPicPr>
        <p:blipFill>
          <a:blip r:embed="rId3"/>
          <a:stretch>
            <a:fillRect/>
          </a:stretch>
        </p:blipFill>
        <p:spPr>
          <a:xfrm>
            <a:off x="734539" y="4632418"/>
            <a:ext cx="10722923" cy="1768381"/>
          </a:xfrm>
          <a:prstGeom prst="rect">
            <a:avLst/>
          </a:prstGeom>
        </p:spPr>
      </p:pic>
      <p:pic>
        <p:nvPicPr>
          <p:cNvPr id="6" name="Picture 5">
            <a:extLst>
              <a:ext uri="{FF2B5EF4-FFF2-40B4-BE49-F238E27FC236}">
                <a16:creationId xmlns:a16="http://schemas.microsoft.com/office/drawing/2014/main" id="{77164B83-79DE-564A-9417-737B21A9FD40}"/>
              </a:ext>
            </a:extLst>
          </p:cNvPr>
          <p:cNvPicPr>
            <a:picLocks noChangeAspect="1"/>
          </p:cNvPicPr>
          <p:nvPr/>
        </p:nvPicPr>
        <p:blipFill>
          <a:blip r:embed="rId4"/>
          <a:stretch>
            <a:fillRect/>
          </a:stretch>
        </p:blipFill>
        <p:spPr>
          <a:xfrm>
            <a:off x="1168856" y="4291310"/>
            <a:ext cx="9742993" cy="2083762"/>
          </a:xfrm>
          <a:prstGeom prst="rect">
            <a:avLst/>
          </a:prstGeom>
        </p:spPr>
      </p:pic>
    </p:spTree>
    <p:extLst>
      <p:ext uri="{BB962C8B-B14F-4D97-AF65-F5344CB8AC3E}">
        <p14:creationId xmlns:p14="http://schemas.microsoft.com/office/powerpoint/2010/main" val="36724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 FP</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representation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and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storage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PISA</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18</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408417"/>
            <a:ext cx="1059205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dirty="0">
                <a:latin typeface="Helvetica" pitchFamily="2" charset="0"/>
                <a:cs typeface="Calibri Light"/>
              </a:rPr>
              <a:t>We</a:t>
            </a:r>
            <a:r>
              <a:rPr lang="zh-CN" altLang="en-US" sz="2400" spc="60" dirty="0">
                <a:latin typeface="Helvetica" pitchFamily="2" charset="0"/>
                <a:cs typeface="Calibri Light"/>
              </a:rPr>
              <a:t> </a:t>
            </a:r>
            <a:r>
              <a:rPr lang="en-US" altLang="zh-CN" sz="2400" spc="60" dirty="0">
                <a:latin typeface="Helvetica" pitchFamily="2" charset="0"/>
                <a:cs typeface="Calibri Light"/>
              </a:rPr>
              <a:t>decouple</a:t>
            </a:r>
            <a:r>
              <a:rPr lang="zh-CN" altLang="en-US" sz="2400" spc="60" dirty="0">
                <a:latin typeface="Helvetica" pitchFamily="2" charset="0"/>
                <a:cs typeface="Calibri Light"/>
              </a:rPr>
              <a:t> </a:t>
            </a:r>
            <a:r>
              <a:rPr lang="en-US" altLang="zh-CN" sz="2400" spc="60" dirty="0">
                <a:latin typeface="Helvetica" pitchFamily="2" charset="0"/>
                <a:cs typeface="Calibri Light"/>
              </a:rPr>
              <a:t>the</a:t>
            </a:r>
            <a:r>
              <a:rPr lang="zh-CN" altLang="en-US" sz="2400" spc="60" dirty="0">
                <a:latin typeface="Helvetica" pitchFamily="2" charset="0"/>
                <a:cs typeface="Calibri Light"/>
              </a:rPr>
              <a:t> </a:t>
            </a:r>
            <a:r>
              <a:rPr lang="en-US" altLang="zh-CN" sz="2400" spc="60" dirty="0">
                <a:latin typeface="Helvetica" pitchFamily="2" charset="0"/>
                <a:cs typeface="Calibri Light"/>
              </a:rPr>
              <a:t>three</a:t>
            </a:r>
            <a:r>
              <a:rPr lang="zh-CN" altLang="en-US" sz="2400" spc="60" dirty="0">
                <a:latin typeface="Helvetica" pitchFamily="2" charset="0"/>
                <a:cs typeface="Calibri Light"/>
              </a:rPr>
              <a:t> </a:t>
            </a:r>
            <a:r>
              <a:rPr lang="en-US" altLang="zh-CN" sz="2400" spc="60" dirty="0">
                <a:latin typeface="Helvetica" pitchFamily="2" charset="0"/>
                <a:cs typeface="Calibri Light"/>
              </a:rPr>
              <a:t>components</a:t>
            </a:r>
            <a:r>
              <a:rPr lang="zh-CN" altLang="en-US" sz="2400" spc="60" dirty="0">
                <a:latin typeface="Helvetica" pitchFamily="2" charset="0"/>
                <a:cs typeface="Calibri Light"/>
              </a:rPr>
              <a:t> </a:t>
            </a:r>
            <a:r>
              <a:rPr lang="en-US" altLang="zh-CN" sz="2400" spc="60" dirty="0">
                <a:latin typeface="Helvetica" pitchFamily="2" charset="0"/>
                <a:cs typeface="Calibri Light"/>
              </a:rPr>
              <a:t>of</a:t>
            </a:r>
            <a:r>
              <a:rPr lang="zh-CN" altLang="en-US" sz="2400" spc="60" dirty="0">
                <a:latin typeface="Helvetica" pitchFamily="2" charset="0"/>
                <a:cs typeface="Calibri Light"/>
              </a:rPr>
              <a:t> </a:t>
            </a:r>
            <a:r>
              <a:rPr lang="en-US" altLang="zh-CN" sz="2400" spc="60" dirty="0">
                <a:latin typeface="Helvetica" pitchFamily="2" charset="0"/>
                <a:cs typeface="Calibri Light"/>
              </a:rPr>
              <a:t>a</a:t>
            </a:r>
            <a:r>
              <a:rPr lang="zh-CN" altLang="en-US" sz="2400" spc="60" dirty="0">
                <a:latin typeface="Helvetica" pitchFamily="2" charset="0"/>
                <a:cs typeface="Calibri Light"/>
              </a:rPr>
              <a:t> </a:t>
            </a:r>
            <a:r>
              <a:rPr lang="en-US" altLang="zh-CN" sz="2400" spc="60" dirty="0">
                <a:latin typeface="Helvetica" pitchFamily="2" charset="0"/>
                <a:cs typeface="Calibri Light"/>
              </a:rPr>
              <a:t>FP</a:t>
            </a:r>
            <a:r>
              <a:rPr lang="zh-CN" altLang="en-US" sz="2400" spc="60" dirty="0">
                <a:latin typeface="Helvetica" pitchFamily="2" charset="0"/>
                <a:cs typeface="Calibri Light"/>
              </a:rPr>
              <a:t> </a:t>
            </a:r>
            <a:r>
              <a:rPr lang="en-US" altLang="zh-CN" sz="2400" spc="60" dirty="0">
                <a:latin typeface="Helvetica" pitchFamily="2" charset="0"/>
                <a:cs typeface="Calibri Light"/>
              </a:rPr>
              <a:t>number</a:t>
            </a:r>
            <a:r>
              <a:rPr lang="zh-CN" altLang="en-US" sz="2400" spc="60" dirty="0">
                <a:latin typeface="Helvetica" pitchFamily="2" charset="0"/>
                <a:cs typeface="Calibri Light"/>
              </a:rPr>
              <a:t> </a:t>
            </a:r>
            <a:r>
              <a:rPr lang="en-US" altLang="zh-CN" sz="2400" spc="60" dirty="0">
                <a:latin typeface="Helvetica" pitchFamily="2" charset="0"/>
                <a:cs typeface="Calibri Light"/>
              </a:rPr>
              <a:t>and</a:t>
            </a:r>
            <a:r>
              <a:rPr lang="zh-CN" altLang="en-US" sz="2400" spc="60" dirty="0">
                <a:latin typeface="Helvetica" pitchFamily="2" charset="0"/>
                <a:cs typeface="Calibri Light"/>
              </a:rPr>
              <a:t> </a:t>
            </a:r>
            <a:r>
              <a:rPr lang="en-US" altLang="zh-CN" sz="2400" spc="60" dirty="0">
                <a:latin typeface="Helvetica" pitchFamily="2" charset="0"/>
                <a:cs typeface="Calibri Light"/>
              </a:rPr>
              <a:t>store</a:t>
            </a:r>
            <a:r>
              <a:rPr lang="zh-CN" altLang="en-US" sz="2400" spc="60" dirty="0">
                <a:latin typeface="Helvetica" pitchFamily="2" charset="0"/>
                <a:cs typeface="Calibri Light"/>
              </a:rPr>
              <a:t> </a:t>
            </a:r>
            <a:r>
              <a:rPr lang="en-US" altLang="zh-CN" sz="2400" spc="60" dirty="0">
                <a:latin typeface="Helvetica" pitchFamily="2" charset="0"/>
                <a:cs typeface="Calibri Light"/>
              </a:rPr>
              <a:t>them</a:t>
            </a:r>
            <a:r>
              <a:rPr lang="zh-CN" altLang="en-US" sz="2400" spc="60" dirty="0">
                <a:latin typeface="Helvetica" pitchFamily="2" charset="0"/>
                <a:cs typeface="Calibri Light"/>
              </a:rPr>
              <a:t> </a:t>
            </a:r>
            <a:r>
              <a:rPr lang="en-US" altLang="zh-CN" sz="2400" spc="60" dirty="0">
                <a:latin typeface="Helvetica" pitchFamily="2" charset="0"/>
                <a:cs typeface="Calibri Light"/>
              </a:rPr>
              <a:t>separately</a:t>
            </a:r>
            <a:r>
              <a:rPr lang="zh-CN" altLang="en-US" sz="2400" spc="60" dirty="0">
                <a:latin typeface="Helvetica" pitchFamily="2" charset="0"/>
                <a:cs typeface="Calibri Light"/>
              </a:rPr>
              <a:t> </a:t>
            </a:r>
            <a:r>
              <a:rPr lang="en-US" altLang="zh-CN" sz="2400" spc="60" dirty="0">
                <a:latin typeface="Helvetica" pitchFamily="2" charset="0"/>
                <a:cs typeface="Calibri Light"/>
              </a:rPr>
              <a:t>in</a:t>
            </a:r>
            <a:r>
              <a:rPr lang="zh-CN" altLang="en-US" sz="2400" spc="60" dirty="0">
                <a:latin typeface="Helvetica" pitchFamily="2" charset="0"/>
                <a:cs typeface="Calibri Light"/>
              </a:rPr>
              <a:t> </a:t>
            </a:r>
            <a:r>
              <a:rPr lang="en-US" altLang="zh-CN" sz="2400" spc="60" dirty="0">
                <a:latin typeface="Helvetica" pitchFamily="2" charset="0"/>
                <a:cs typeface="Calibri Light"/>
              </a:rPr>
              <a:t>PISA</a:t>
            </a:r>
            <a:r>
              <a:rPr lang="zh-CN" altLang="en-US" sz="2400" spc="60" dirty="0">
                <a:latin typeface="Helvetica" pitchFamily="2" charset="0"/>
                <a:cs typeface="Calibri Light"/>
              </a:rPr>
              <a:t> </a:t>
            </a:r>
            <a:r>
              <a:rPr lang="en-US" altLang="zh-CN" sz="2400" spc="60" dirty="0">
                <a:latin typeface="Helvetica" pitchFamily="2" charset="0"/>
                <a:cs typeface="Calibri Light"/>
              </a:rPr>
              <a:t>pipeline.</a:t>
            </a:r>
            <a:r>
              <a:rPr lang="zh-CN" altLang="en-US" sz="2400" spc="60" dirty="0">
                <a:latin typeface="Helvetica" pitchFamily="2" charset="0"/>
                <a:cs typeface="Calibri Light"/>
              </a:rPr>
              <a:t> </a:t>
            </a:r>
            <a:endParaRPr lang="en-US" altLang="zh-CN" sz="2400" spc="60" dirty="0">
              <a:latin typeface="Helvetica" pitchFamily="2" charset="0"/>
              <a:cs typeface="Calibri Light"/>
            </a:endParaRPr>
          </a:p>
          <a:p>
            <a:pPr marL="342900" indent="-342900">
              <a:buFont typeface="Arial" panose="020B0604020202020204" pitchFamily="34" charset="0"/>
              <a:buChar char="•"/>
            </a:pPr>
            <a:endParaRPr lang="en-US" altLang="zh-CN" sz="2400" spc="60" dirty="0">
              <a:latin typeface="Helvetica" pitchFamily="2" charset="0"/>
              <a:cs typeface="Calibri Light"/>
            </a:endParaRPr>
          </a:p>
          <a:p>
            <a:pPr marL="342900" indent="-342900">
              <a:buFont typeface="Arial" panose="020B0604020202020204" pitchFamily="34" charset="0"/>
              <a:buChar char="•"/>
            </a:pPr>
            <a:endParaRPr lang="en-US" altLang="zh-CN" sz="2400" spc="60" dirty="0">
              <a:latin typeface="Helvetica" pitchFamily="2" charset="0"/>
              <a:cs typeface="Calibri Light"/>
            </a:endParaRPr>
          </a:p>
        </p:txBody>
      </p:sp>
      <p:pic>
        <p:nvPicPr>
          <p:cNvPr id="9" name="Picture 8">
            <a:extLst>
              <a:ext uri="{FF2B5EF4-FFF2-40B4-BE49-F238E27FC236}">
                <a16:creationId xmlns:a16="http://schemas.microsoft.com/office/drawing/2014/main" id="{89188352-D6BA-5B4A-988E-C929AA56CA61}"/>
              </a:ext>
            </a:extLst>
          </p:cNvPr>
          <p:cNvPicPr>
            <a:picLocks noChangeAspect="1"/>
          </p:cNvPicPr>
          <p:nvPr/>
        </p:nvPicPr>
        <p:blipFill>
          <a:blip r:embed="rId3"/>
          <a:stretch>
            <a:fillRect/>
          </a:stretch>
        </p:blipFill>
        <p:spPr>
          <a:xfrm>
            <a:off x="1781064" y="2313029"/>
            <a:ext cx="8629872" cy="867809"/>
          </a:xfrm>
          <a:prstGeom prst="rect">
            <a:avLst/>
          </a:prstGeom>
        </p:spPr>
      </p:pic>
      <p:pic>
        <p:nvPicPr>
          <p:cNvPr id="21" name="Picture 20">
            <a:extLst>
              <a:ext uri="{FF2B5EF4-FFF2-40B4-BE49-F238E27FC236}">
                <a16:creationId xmlns:a16="http://schemas.microsoft.com/office/drawing/2014/main" id="{0463625A-6ED4-FC4E-92B9-85C1C9935875}"/>
              </a:ext>
            </a:extLst>
          </p:cNvPr>
          <p:cNvPicPr>
            <a:picLocks noChangeAspect="1"/>
          </p:cNvPicPr>
          <p:nvPr/>
        </p:nvPicPr>
        <p:blipFill>
          <a:blip r:embed="rId4"/>
          <a:stretch>
            <a:fillRect/>
          </a:stretch>
        </p:blipFill>
        <p:spPr>
          <a:xfrm>
            <a:off x="2492444" y="4134211"/>
            <a:ext cx="7207112" cy="2211273"/>
          </a:xfrm>
          <a:prstGeom prst="rect">
            <a:avLst/>
          </a:prstGeom>
        </p:spPr>
      </p:pic>
      <p:pic>
        <p:nvPicPr>
          <p:cNvPr id="34" name="Picture 33">
            <a:extLst>
              <a:ext uri="{FF2B5EF4-FFF2-40B4-BE49-F238E27FC236}">
                <a16:creationId xmlns:a16="http://schemas.microsoft.com/office/drawing/2014/main" id="{9C05CCFF-7F43-AC40-8756-703D2B7506D6}"/>
              </a:ext>
            </a:extLst>
          </p:cNvPr>
          <p:cNvPicPr>
            <a:picLocks noChangeAspect="1"/>
          </p:cNvPicPr>
          <p:nvPr/>
        </p:nvPicPr>
        <p:blipFill>
          <a:blip r:embed="rId5"/>
          <a:stretch>
            <a:fillRect/>
          </a:stretch>
        </p:blipFill>
        <p:spPr>
          <a:xfrm flipV="1">
            <a:off x="2166777" y="2619588"/>
            <a:ext cx="2122419" cy="542396"/>
          </a:xfrm>
          <a:prstGeom prst="rect">
            <a:avLst/>
          </a:prstGeom>
        </p:spPr>
      </p:pic>
    </p:spTree>
    <p:extLst>
      <p:ext uri="{BB962C8B-B14F-4D97-AF65-F5344CB8AC3E}">
        <p14:creationId xmlns:p14="http://schemas.microsoft.com/office/powerpoint/2010/main" val="14114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 FP</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representation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and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storage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PISA</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19</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408417"/>
            <a:ext cx="1059205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decouple</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three</a:t>
            </a:r>
            <a:r>
              <a:rPr lang="zh-CN" altLang="en-US" sz="2400" spc="60">
                <a:latin typeface="Helvetica" pitchFamily="2" charset="0"/>
                <a:cs typeface="Calibri Light"/>
              </a:rPr>
              <a:t> </a:t>
            </a:r>
            <a:r>
              <a:rPr lang="en-US" altLang="zh-CN" sz="2400" spc="60">
                <a:latin typeface="Helvetica" pitchFamily="2" charset="0"/>
                <a:cs typeface="Calibri Light"/>
              </a:rPr>
              <a:t>components</a:t>
            </a:r>
            <a:r>
              <a:rPr lang="zh-CN" altLang="en-US" sz="2400" spc="60">
                <a:latin typeface="Helvetica" pitchFamily="2" charset="0"/>
                <a:cs typeface="Calibri Light"/>
              </a:rPr>
              <a:t> </a:t>
            </a:r>
            <a:r>
              <a:rPr lang="en-US" altLang="zh-CN" sz="2400" spc="60">
                <a:latin typeface="Helvetica" pitchFamily="2" charset="0"/>
                <a:cs typeface="Calibri Light"/>
              </a:rPr>
              <a:t>of</a:t>
            </a:r>
            <a:r>
              <a:rPr lang="zh-CN" altLang="en-US" sz="2400" spc="60">
                <a:latin typeface="Helvetica" pitchFamily="2" charset="0"/>
                <a:cs typeface="Calibri Light"/>
              </a:rPr>
              <a:t> </a:t>
            </a:r>
            <a:r>
              <a:rPr lang="en-US" altLang="zh-CN" sz="2400" spc="60">
                <a:latin typeface="Helvetica" pitchFamily="2" charset="0"/>
                <a:cs typeface="Calibri Light"/>
              </a:rPr>
              <a:t>a</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number</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store</a:t>
            </a:r>
            <a:r>
              <a:rPr lang="zh-CN" altLang="en-US" sz="2400" spc="60">
                <a:latin typeface="Helvetica" pitchFamily="2" charset="0"/>
                <a:cs typeface="Calibri Light"/>
              </a:rPr>
              <a:t> </a:t>
            </a:r>
            <a:r>
              <a:rPr lang="en-US" altLang="zh-CN" sz="2400" spc="60">
                <a:latin typeface="Helvetica" pitchFamily="2" charset="0"/>
                <a:cs typeface="Calibri Light"/>
              </a:rPr>
              <a:t>them</a:t>
            </a:r>
            <a:r>
              <a:rPr lang="zh-CN" altLang="en-US" sz="2400" spc="60">
                <a:latin typeface="Helvetica" pitchFamily="2" charset="0"/>
                <a:cs typeface="Calibri Light"/>
              </a:rPr>
              <a:t> </a:t>
            </a:r>
            <a:r>
              <a:rPr lang="en-US" altLang="zh-CN" sz="2400" spc="60">
                <a:latin typeface="Helvetica" pitchFamily="2" charset="0"/>
                <a:cs typeface="Calibri Light"/>
              </a:rPr>
              <a:t>separately</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pipeline.</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9" name="Picture 8">
            <a:extLst>
              <a:ext uri="{FF2B5EF4-FFF2-40B4-BE49-F238E27FC236}">
                <a16:creationId xmlns:a16="http://schemas.microsoft.com/office/drawing/2014/main" id="{89188352-D6BA-5B4A-988E-C929AA56CA61}"/>
              </a:ext>
            </a:extLst>
          </p:cNvPr>
          <p:cNvPicPr>
            <a:picLocks noChangeAspect="1"/>
          </p:cNvPicPr>
          <p:nvPr/>
        </p:nvPicPr>
        <p:blipFill>
          <a:blip r:embed="rId3"/>
          <a:stretch>
            <a:fillRect/>
          </a:stretch>
        </p:blipFill>
        <p:spPr>
          <a:xfrm>
            <a:off x="1781064" y="2313029"/>
            <a:ext cx="8629872" cy="867809"/>
          </a:xfrm>
          <a:prstGeom prst="rect">
            <a:avLst/>
          </a:prstGeom>
        </p:spPr>
      </p:pic>
      <p:pic>
        <p:nvPicPr>
          <p:cNvPr id="21" name="Picture 20">
            <a:extLst>
              <a:ext uri="{FF2B5EF4-FFF2-40B4-BE49-F238E27FC236}">
                <a16:creationId xmlns:a16="http://schemas.microsoft.com/office/drawing/2014/main" id="{0463625A-6ED4-FC4E-92B9-85C1C9935875}"/>
              </a:ext>
            </a:extLst>
          </p:cNvPr>
          <p:cNvPicPr>
            <a:picLocks noChangeAspect="1"/>
          </p:cNvPicPr>
          <p:nvPr/>
        </p:nvPicPr>
        <p:blipFill>
          <a:blip r:embed="rId4"/>
          <a:stretch>
            <a:fillRect/>
          </a:stretch>
        </p:blipFill>
        <p:spPr>
          <a:xfrm>
            <a:off x="2492444" y="4134211"/>
            <a:ext cx="7207112" cy="2211273"/>
          </a:xfrm>
          <a:prstGeom prst="rect">
            <a:avLst/>
          </a:prstGeom>
        </p:spPr>
      </p:pic>
      <p:pic>
        <p:nvPicPr>
          <p:cNvPr id="34" name="Picture 33">
            <a:extLst>
              <a:ext uri="{FF2B5EF4-FFF2-40B4-BE49-F238E27FC236}">
                <a16:creationId xmlns:a16="http://schemas.microsoft.com/office/drawing/2014/main" id="{9C05CCFF-7F43-AC40-8756-703D2B7506D6}"/>
              </a:ext>
            </a:extLst>
          </p:cNvPr>
          <p:cNvPicPr>
            <a:picLocks noChangeAspect="1"/>
          </p:cNvPicPr>
          <p:nvPr/>
        </p:nvPicPr>
        <p:blipFill>
          <a:blip r:embed="rId5"/>
          <a:stretch>
            <a:fillRect/>
          </a:stretch>
        </p:blipFill>
        <p:spPr>
          <a:xfrm flipV="1">
            <a:off x="3807041" y="5279566"/>
            <a:ext cx="1330567" cy="340034"/>
          </a:xfrm>
          <a:prstGeom prst="rect">
            <a:avLst/>
          </a:prstGeom>
        </p:spPr>
      </p:pic>
      <p:pic>
        <p:nvPicPr>
          <p:cNvPr id="10" name="Picture 9">
            <a:extLst>
              <a:ext uri="{FF2B5EF4-FFF2-40B4-BE49-F238E27FC236}">
                <a16:creationId xmlns:a16="http://schemas.microsoft.com/office/drawing/2014/main" id="{F431A220-792F-8441-91C4-74760CE09403}"/>
              </a:ext>
            </a:extLst>
          </p:cNvPr>
          <p:cNvPicPr>
            <a:picLocks noChangeAspect="1"/>
          </p:cNvPicPr>
          <p:nvPr/>
        </p:nvPicPr>
        <p:blipFill>
          <a:blip r:embed="rId6"/>
          <a:stretch>
            <a:fillRect/>
          </a:stretch>
        </p:blipFill>
        <p:spPr>
          <a:xfrm>
            <a:off x="3782988" y="5298727"/>
            <a:ext cx="1371808" cy="327596"/>
          </a:xfrm>
          <a:prstGeom prst="rect">
            <a:avLst/>
          </a:prstGeom>
        </p:spPr>
      </p:pic>
      <p:pic>
        <p:nvPicPr>
          <p:cNvPr id="12" name="Picture 11">
            <a:extLst>
              <a:ext uri="{FF2B5EF4-FFF2-40B4-BE49-F238E27FC236}">
                <a16:creationId xmlns:a16="http://schemas.microsoft.com/office/drawing/2014/main" id="{12041456-0313-7944-84DE-536C0C4BB88E}"/>
              </a:ext>
            </a:extLst>
          </p:cNvPr>
          <p:cNvPicPr>
            <a:picLocks noChangeAspect="1"/>
          </p:cNvPicPr>
          <p:nvPr/>
        </p:nvPicPr>
        <p:blipFill>
          <a:blip r:embed="rId7"/>
          <a:stretch>
            <a:fillRect/>
          </a:stretch>
        </p:blipFill>
        <p:spPr>
          <a:xfrm>
            <a:off x="3394824" y="4419805"/>
            <a:ext cx="2148137" cy="564157"/>
          </a:xfrm>
          <a:prstGeom prst="rect">
            <a:avLst/>
          </a:prstGeom>
        </p:spPr>
      </p:pic>
      <p:pic>
        <p:nvPicPr>
          <p:cNvPr id="13" name="Picture 12">
            <a:extLst>
              <a:ext uri="{FF2B5EF4-FFF2-40B4-BE49-F238E27FC236}">
                <a16:creationId xmlns:a16="http://schemas.microsoft.com/office/drawing/2014/main" id="{F73C50E0-5B2B-F749-8EC0-69FA177B9DD8}"/>
              </a:ext>
            </a:extLst>
          </p:cNvPr>
          <p:cNvPicPr>
            <a:picLocks noChangeAspect="1"/>
          </p:cNvPicPr>
          <p:nvPr/>
        </p:nvPicPr>
        <p:blipFill>
          <a:blip r:embed="rId8"/>
          <a:stretch>
            <a:fillRect/>
          </a:stretch>
        </p:blipFill>
        <p:spPr>
          <a:xfrm flipV="1">
            <a:off x="4250975" y="2608299"/>
            <a:ext cx="6141107" cy="551740"/>
          </a:xfrm>
          <a:prstGeom prst="rect">
            <a:avLst/>
          </a:prstGeom>
        </p:spPr>
      </p:pic>
      <p:pic>
        <p:nvPicPr>
          <p:cNvPr id="14" name="Picture 13">
            <a:extLst>
              <a:ext uri="{FF2B5EF4-FFF2-40B4-BE49-F238E27FC236}">
                <a16:creationId xmlns:a16="http://schemas.microsoft.com/office/drawing/2014/main" id="{7B14AE47-908D-334E-A21E-72D818C14BA7}"/>
              </a:ext>
            </a:extLst>
          </p:cNvPr>
          <p:cNvPicPr>
            <a:picLocks noChangeAspect="1"/>
          </p:cNvPicPr>
          <p:nvPr/>
        </p:nvPicPr>
        <p:blipFill>
          <a:blip r:embed="rId9"/>
          <a:stretch>
            <a:fillRect/>
          </a:stretch>
        </p:blipFill>
        <p:spPr>
          <a:xfrm flipV="1">
            <a:off x="1876168" y="2608299"/>
            <a:ext cx="335842" cy="551740"/>
          </a:xfrm>
          <a:prstGeom prst="rect">
            <a:avLst/>
          </a:prstGeom>
        </p:spPr>
      </p:pic>
    </p:spTree>
    <p:extLst>
      <p:ext uri="{BB962C8B-B14F-4D97-AF65-F5344CB8AC3E}">
        <p14:creationId xmlns:p14="http://schemas.microsoft.com/office/powerpoint/2010/main" val="124242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sz="4000" spc="30">
                <a:solidFill>
                  <a:schemeClr val="accent1"/>
                </a:solidFill>
                <a:latin typeface="Helvetica" pitchFamily="2" charset="0"/>
              </a:rPr>
              <a:t>Background</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&amp;</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Motivation</a:t>
            </a:r>
            <a:endParaRPr lang="en-US" altLang="zh-CN" sz="4000" spc="60">
              <a:solidFill>
                <a:schemeClr val="accent1"/>
              </a:solidFill>
              <a:latin typeface="Helvetica" pitchFamily="2" charset="0"/>
              <a:cs typeface="Calibri Light"/>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a:t>
            </a:fld>
            <a:endParaRPr lang="en-US">
              <a:latin typeface="Helvetica" pitchFamily="2" charset="0"/>
            </a:endParaRPr>
          </a:p>
        </p:txBody>
      </p:sp>
      <p:sp>
        <p:nvSpPr>
          <p:cNvPr id="10" name="TextBox 9">
            <a:extLst>
              <a:ext uri="{FF2B5EF4-FFF2-40B4-BE49-F238E27FC236}">
                <a16:creationId xmlns:a16="http://schemas.microsoft.com/office/drawing/2014/main" id="{942D5502-24A6-1841-86C4-531ED576CE45}"/>
              </a:ext>
            </a:extLst>
          </p:cNvPr>
          <p:cNvSpPr txBox="1"/>
          <p:nvPr/>
        </p:nvSpPr>
        <p:spPr>
          <a:xfrm>
            <a:off x="331574" y="1362399"/>
            <a:ext cx="10727676" cy="492442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a:latin typeface="Helvetica" pitchFamily="2" charset="0"/>
              </a:rPr>
              <a:t>We are living in the era of programmable network.</a:t>
            </a:r>
          </a:p>
          <a:p>
            <a:pPr marL="457200" indent="-457200">
              <a:buFont typeface="Arial" panose="020B0604020202020204" pitchFamily="34" charset="0"/>
              <a:buChar char="•"/>
            </a:pPr>
            <a:endParaRPr lang="en-US" sz="2800">
              <a:latin typeface="Helvetica" pitchFamily="2" charset="0"/>
            </a:endParaRPr>
          </a:p>
          <a:p>
            <a:pPr marL="457200" indent="-457200">
              <a:buFont typeface="Arial" panose="020B0604020202020204" pitchFamily="34" charset="0"/>
              <a:buChar char="•"/>
            </a:pPr>
            <a:r>
              <a:rPr lang="en-US" altLang="zh-CN" sz="2800">
                <a:latin typeface="Helvetica" pitchFamily="2" charset="0"/>
              </a:rPr>
              <a:t>Networking</a:t>
            </a:r>
            <a:r>
              <a:rPr lang="zh-CN" altLang="en-US" sz="2800">
                <a:latin typeface="Helvetica" pitchFamily="2" charset="0"/>
              </a:rPr>
              <a:t> </a:t>
            </a:r>
            <a:r>
              <a:rPr lang="en-US" altLang="zh-CN" sz="2800">
                <a:latin typeface="Helvetica" pitchFamily="2" charset="0"/>
              </a:rPr>
              <a:t>switches</a:t>
            </a:r>
            <a:r>
              <a:rPr lang="zh-CN" altLang="en-US" sz="2800">
                <a:latin typeface="Helvetica" pitchFamily="2" charset="0"/>
              </a:rPr>
              <a:t> </a:t>
            </a:r>
            <a:r>
              <a:rPr lang="en-US" altLang="zh-CN" sz="2800">
                <a:latin typeface="Helvetica" pitchFamily="2" charset="0"/>
              </a:rPr>
              <a:t>with</a:t>
            </a:r>
            <a:r>
              <a:rPr lang="zh-CN" altLang="en-US" sz="2800">
                <a:latin typeface="Helvetica" pitchFamily="2" charset="0"/>
              </a:rPr>
              <a:t> </a:t>
            </a:r>
            <a:r>
              <a:rPr lang="en-US" altLang="zh-CN" sz="2800">
                <a:latin typeface="Helvetica" pitchFamily="2" charset="0"/>
              </a:rPr>
              <a:t>programmable</a:t>
            </a:r>
            <a:r>
              <a:rPr lang="zh-CN" altLang="en-US" sz="2800">
                <a:latin typeface="Helvetica" pitchFamily="2" charset="0"/>
              </a:rPr>
              <a:t> </a:t>
            </a:r>
            <a:r>
              <a:rPr lang="en-US" altLang="zh-CN" sz="2800">
                <a:latin typeface="Helvetica" pitchFamily="2" charset="0"/>
              </a:rPr>
              <a:t>pipeline,</a:t>
            </a:r>
            <a:r>
              <a:rPr lang="zh-CN" altLang="en-US" sz="2800">
                <a:latin typeface="Helvetica" pitchFamily="2" charset="0"/>
              </a:rPr>
              <a:t> </a:t>
            </a:r>
            <a:r>
              <a:rPr lang="en-US" altLang="zh-CN" sz="2800">
                <a:latin typeface="Helvetica" pitchFamily="2" charset="0"/>
              </a:rPr>
              <a:t>a.k.a.</a:t>
            </a:r>
            <a:r>
              <a:rPr lang="zh-CN" altLang="en-US" sz="2800">
                <a:latin typeface="Helvetica" pitchFamily="2" charset="0"/>
              </a:rPr>
              <a:t> </a:t>
            </a:r>
            <a:r>
              <a:rPr lang="en-US" altLang="zh-CN" sz="2800">
                <a:latin typeface="Helvetica" pitchFamily="2" charset="0"/>
              </a:rPr>
              <a:t>programmable</a:t>
            </a:r>
            <a:r>
              <a:rPr lang="zh-CN" altLang="en-US" sz="2800">
                <a:latin typeface="Helvetica" pitchFamily="2" charset="0"/>
              </a:rPr>
              <a:t> </a:t>
            </a:r>
            <a:r>
              <a:rPr lang="en-US" altLang="zh-CN" sz="2800">
                <a:latin typeface="Helvetica" pitchFamily="2" charset="0"/>
              </a:rPr>
              <a:t>switches,</a:t>
            </a:r>
            <a:r>
              <a:rPr lang="zh-CN" altLang="en-US" sz="2800">
                <a:latin typeface="Helvetica" pitchFamily="2" charset="0"/>
              </a:rPr>
              <a:t> </a:t>
            </a:r>
            <a:r>
              <a:rPr lang="en-US" altLang="zh-CN" sz="2800">
                <a:latin typeface="Helvetica" pitchFamily="2" charset="0"/>
              </a:rPr>
              <a:t>have</a:t>
            </a:r>
            <a:r>
              <a:rPr lang="zh-CN" altLang="en-US" sz="2800">
                <a:latin typeface="Helvetica" pitchFamily="2" charset="0"/>
              </a:rPr>
              <a:t> </a:t>
            </a:r>
            <a:r>
              <a:rPr lang="en-US" altLang="zh-CN" sz="2800">
                <a:latin typeface="Helvetica" pitchFamily="2" charset="0"/>
              </a:rPr>
              <a:t>been</a:t>
            </a:r>
            <a:r>
              <a:rPr lang="zh-CN" altLang="en-US" sz="2800">
                <a:latin typeface="Helvetica" pitchFamily="2" charset="0"/>
              </a:rPr>
              <a:t> </a:t>
            </a:r>
            <a:r>
              <a:rPr lang="en-US" altLang="zh-CN" sz="2800">
                <a:latin typeface="Helvetica" pitchFamily="2" charset="0"/>
              </a:rPr>
              <a:t>prevailing.</a:t>
            </a:r>
            <a:endParaRPr lang="en-US" sz="2800">
              <a:latin typeface="Helvetica" pitchFamily="2" charset="0"/>
            </a:endParaRPr>
          </a:p>
          <a:p>
            <a:pPr marL="457200" indent="-457200">
              <a:buFont typeface="Arial" panose="020B0604020202020204" pitchFamily="34" charset="0"/>
              <a:buChar char="•"/>
            </a:pPr>
            <a:endParaRPr lang="en-US" sz="2800">
              <a:latin typeface="Helvetica" pitchFamily="2" charset="0"/>
            </a:endParaRPr>
          </a:p>
          <a:p>
            <a:pPr marL="457200" indent="-457200">
              <a:buFont typeface="Arial" panose="020B0604020202020204" pitchFamily="34" charset="0"/>
              <a:buChar char="•"/>
            </a:pPr>
            <a:endParaRPr lang="en-US" altLang="zh-CN" sz="2800" spc="60">
              <a:latin typeface="Helvetica" pitchFamily="2" charset="0"/>
              <a:cs typeface="Calibri Light"/>
            </a:endParaRPr>
          </a:p>
          <a:p>
            <a:endParaRPr lang="en-US" altLang="zh-CN" sz="2800" spc="60">
              <a:latin typeface="Helvetica" pitchFamily="2" charset="0"/>
              <a:cs typeface="Calibri Light"/>
            </a:endParaRPr>
          </a:p>
          <a:p>
            <a:pPr marL="342900" indent="-342900">
              <a:buFont typeface="Wingdings" pitchFamily="2" charset="2"/>
              <a:buChar char="§"/>
            </a:pPr>
            <a:endParaRPr lang="en-US" altLang="zh-CN" spc="60">
              <a:latin typeface="Helvetica" pitchFamily="2" charset="0"/>
              <a:cs typeface="Calibri Light"/>
            </a:endParaRPr>
          </a:p>
          <a:p>
            <a:pPr marL="800100" lvl="1" indent="-342900">
              <a:buFont typeface="Arial" panose="020B0604020202020204" pitchFamily="34" charset="0"/>
              <a:buChar char="•"/>
            </a:pPr>
            <a:endParaRPr lang="en-US" sz="2000" spc="60">
              <a:latin typeface="Helvetica" pitchFamily="2" charset="0"/>
              <a:cs typeface="Calibri Light"/>
            </a:endParaRPr>
          </a:p>
          <a:p>
            <a:pPr marL="342900" indent="-342900">
              <a:buFont typeface="Arial" panose="020B0604020202020204" pitchFamily="34" charset="0"/>
              <a:buChar char="•"/>
            </a:pPr>
            <a:endParaRPr lang="en-US" sz="2000" spc="60">
              <a:latin typeface="Helvetica" pitchFamily="2" charset="0"/>
              <a:cs typeface="Calibri Light"/>
            </a:endParaRPr>
          </a:p>
          <a:p>
            <a:pPr marL="342900" indent="-342900">
              <a:buFont typeface="Arial" panose="020B0604020202020204" pitchFamily="34" charset="0"/>
              <a:buChar char="•"/>
            </a:pPr>
            <a:endParaRPr lang="en-US" sz="2000" spc="60">
              <a:latin typeface="Helvetica" pitchFamily="2" charset="0"/>
              <a:cs typeface="Calibri Light"/>
            </a:endParaRPr>
          </a:p>
          <a:p>
            <a:pPr marL="342900" indent="-342900">
              <a:buFont typeface="Arial" panose="020B0604020202020204" pitchFamily="34" charset="0"/>
              <a:buChar char="•"/>
            </a:pPr>
            <a:endParaRPr lang="en-US" sz="2000" spc="60">
              <a:latin typeface="Helvetica" pitchFamily="2" charset="0"/>
              <a:cs typeface="Calibri Light"/>
            </a:endParaRPr>
          </a:p>
          <a:p>
            <a:endParaRPr lang="en-US" sz="2000" spc="60">
              <a:latin typeface="Helvetica" pitchFamily="2" charset="0"/>
              <a:cs typeface="Calibri Light"/>
            </a:endParaRPr>
          </a:p>
        </p:txBody>
      </p:sp>
      <p:pic>
        <p:nvPicPr>
          <p:cNvPr id="6" name="Picture 5">
            <a:extLst>
              <a:ext uri="{FF2B5EF4-FFF2-40B4-BE49-F238E27FC236}">
                <a16:creationId xmlns:a16="http://schemas.microsoft.com/office/drawing/2014/main" id="{D2E09AA5-D42F-1244-8E98-E817D6341AC3}"/>
              </a:ext>
            </a:extLst>
          </p:cNvPr>
          <p:cNvPicPr>
            <a:picLocks noChangeAspect="1"/>
          </p:cNvPicPr>
          <p:nvPr/>
        </p:nvPicPr>
        <p:blipFill>
          <a:blip r:embed="rId3"/>
          <a:stretch>
            <a:fillRect/>
          </a:stretch>
        </p:blipFill>
        <p:spPr>
          <a:xfrm>
            <a:off x="1918573" y="3354705"/>
            <a:ext cx="2754488" cy="1549400"/>
          </a:xfrm>
          <a:prstGeom prst="rect">
            <a:avLst/>
          </a:prstGeom>
        </p:spPr>
      </p:pic>
      <p:pic>
        <p:nvPicPr>
          <p:cNvPr id="7" name="Picture 6">
            <a:extLst>
              <a:ext uri="{FF2B5EF4-FFF2-40B4-BE49-F238E27FC236}">
                <a16:creationId xmlns:a16="http://schemas.microsoft.com/office/drawing/2014/main" id="{D07EABD8-30C4-5C40-B2EA-EA52B942D151}"/>
              </a:ext>
            </a:extLst>
          </p:cNvPr>
          <p:cNvPicPr>
            <a:picLocks noChangeAspect="1"/>
          </p:cNvPicPr>
          <p:nvPr/>
        </p:nvPicPr>
        <p:blipFill>
          <a:blip r:embed="rId4"/>
          <a:stretch>
            <a:fillRect/>
          </a:stretch>
        </p:blipFill>
        <p:spPr>
          <a:xfrm>
            <a:off x="5326703" y="3429000"/>
            <a:ext cx="1538595" cy="1400810"/>
          </a:xfrm>
          <a:prstGeom prst="rect">
            <a:avLst/>
          </a:prstGeom>
        </p:spPr>
      </p:pic>
      <p:pic>
        <p:nvPicPr>
          <p:cNvPr id="9" name="Picture 8">
            <a:extLst>
              <a:ext uri="{FF2B5EF4-FFF2-40B4-BE49-F238E27FC236}">
                <a16:creationId xmlns:a16="http://schemas.microsoft.com/office/drawing/2014/main" id="{D5D0D99A-20B1-F440-9AC8-72F7BFB64B6C}"/>
              </a:ext>
            </a:extLst>
          </p:cNvPr>
          <p:cNvPicPr>
            <a:picLocks noChangeAspect="1"/>
          </p:cNvPicPr>
          <p:nvPr/>
        </p:nvPicPr>
        <p:blipFill>
          <a:blip r:embed="rId5"/>
          <a:stretch>
            <a:fillRect/>
          </a:stretch>
        </p:blipFill>
        <p:spPr>
          <a:xfrm>
            <a:off x="7911666" y="3442163"/>
            <a:ext cx="2101215" cy="1400810"/>
          </a:xfrm>
          <a:prstGeom prst="rect">
            <a:avLst/>
          </a:prstGeom>
        </p:spPr>
      </p:pic>
      <p:sp>
        <p:nvSpPr>
          <p:cNvPr id="15" name="TextBox 14">
            <a:extLst>
              <a:ext uri="{FF2B5EF4-FFF2-40B4-BE49-F238E27FC236}">
                <a16:creationId xmlns:a16="http://schemas.microsoft.com/office/drawing/2014/main" id="{9B1D45A3-8C7B-4644-B812-609E682D440F}"/>
              </a:ext>
            </a:extLst>
          </p:cNvPr>
          <p:cNvSpPr txBox="1"/>
          <p:nvPr/>
        </p:nvSpPr>
        <p:spPr>
          <a:xfrm>
            <a:off x="479107" y="5533522"/>
            <a:ext cx="11233785" cy="954107"/>
          </a:xfrm>
          <a:prstGeom prst="rect">
            <a:avLst/>
          </a:prstGeom>
          <a:noFill/>
          <a:ln w="38100">
            <a:solidFill>
              <a:srgbClr val="0365C0"/>
            </a:solidFill>
          </a:ln>
        </p:spPr>
        <p:txBody>
          <a:bodyPr wrap="square" rtlCol="0">
            <a:spAutoFit/>
          </a:bodyPr>
          <a:lstStyle/>
          <a:p>
            <a:r>
              <a:rPr lang="en-US" altLang="zh-CN" sz="2800">
                <a:latin typeface="Helvetica" pitchFamily="2" charset="0"/>
              </a:rPr>
              <a:t>Programmable</a:t>
            </a:r>
            <a:r>
              <a:rPr lang="zh-CN" altLang="en-US" sz="2800">
                <a:latin typeface="Helvetica" pitchFamily="2" charset="0"/>
              </a:rPr>
              <a:t> </a:t>
            </a:r>
            <a:r>
              <a:rPr lang="en-US" altLang="zh-CN" sz="2800">
                <a:latin typeface="Helvetica" pitchFamily="2" charset="0"/>
              </a:rPr>
              <a:t>switches provide basic compute</a:t>
            </a:r>
            <a:r>
              <a:rPr lang="zh-CN" altLang="en-US" sz="2800">
                <a:latin typeface="Helvetica" pitchFamily="2" charset="0"/>
              </a:rPr>
              <a:t> </a:t>
            </a:r>
            <a:r>
              <a:rPr lang="en-US" altLang="zh-CN" sz="2800">
                <a:latin typeface="Helvetica" pitchFamily="2" charset="0"/>
              </a:rPr>
              <a:t>capability,</a:t>
            </a:r>
            <a:r>
              <a:rPr lang="zh-CN" altLang="en-US" sz="2800">
                <a:latin typeface="Helvetica" pitchFamily="2" charset="0"/>
              </a:rPr>
              <a:t> </a:t>
            </a:r>
            <a:r>
              <a:rPr lang="en-US" altLang="zh-CN" sz="2800">
                <a:latin typeface="Helvetica" pitchFamily="2" charset="0"/>
              </a:rPr>
              <a:t>great</a:t>
            </a:r>
            <a:r>
              <a:rPr lang="zh-CN" altLang="en-US" sz="2800">
                <a:latin typeface="Helvetica" pitchFamily="2" charset="0"/>
              </a:rPr>
              <a:t> </a:t>
            </a:r>
            <a:r>
              <a:rPr lang="en-US" altLang="zh-CN" sz="2800">
                <a:latin typeface="Helvetica" pitchFamily="2" charset="0"/>
              </a:rPr>
              <a:t>programmability</a:t>
            </a:r>
            <a:r>
              <a:rPr lang="zh-CN" altLang="en-US" sz="2800">
                <a:latin typeface="Helvetica" pitchFamily="2" charset="0"/>
              </a:rPr>
              <a:t> </a:t>
            </a:r>
            <a:r>
              <a:rPr lang="en-US" altLang="zh-CN" sz="2800">
                <a:latin typeface="Helvetica" pitchFamily="2" charset="0"/>
              </a:rPr>
              <a:t>and</a:t>
            </a:r>
            <a:r>
              <a:rPr lang="zh-CN" altLang="en-US" sz="2800">
                <a:latin typeface="Helvetica" pitchFamily="2" charset="0"/>
              </a:rPr>
              <a:t> </a:t>
            </a:r>
            <a:r>
              <a:rPr lang="en-US" altLang="zh-CN" sz="2800">
                <a:latin typeface="Helvetica" pitchFamily="2" charset="0"/>
              </a:rPr>
              <a:t>flexibility,</a:t>
            </a:r>
            <a:r>
              <a:rPr lang="zh-CN" altLang="en-US" sz="2800">
                <a:latin typeface="Helvetica" pitchFamily="2" charset="0"/>
              </a:rPr>
              <a:t> </a:t>
            </a:r>
            <a:r>
              <a:rPr lang="en-US" altLang="zh-CN" sz="2800">
                <a:latin typeface="Helvetica" pitchFamily="2" charset="0"/>
              </a:rPr>
              <a:t>while</a:t>
            </a:r>
            <a:r>
              <a:rPr lang="zh-CN" altLang="en-US" sz="2800">
                <a:latin typeface="Helvetica" pitchFamily="2" charset="0"/>
              </a:rPr>
              <a:t> </a:t>
            </a:r>
            <a:r>
              <a:rPr lang="en-US" altLang="zh-CN" sz="2800">
                <a:latin typeface="Helvetica" pitchFamily="2" charset="0"/>
              </a:rPr>
              <a:t>keeping</a:t>
            </a:r>
            <a:r>
              <a:rPr lang="zh-CN" altLang="en-US" sz="2800">
                <a:latin typeface="Helvetica" pitchFamily="2" charset="0"/>
              </a:rPr>
              <a:t> </a:t>
            </a:r>
            <a:r>
              <a:rPr lang="en-US" altLang="zh-CN" sz="2800">
                <a:latin typeface="Helvetica" pitchFamily="2" charset="0"/>
              </a:rPr>
              <a:t>line-rate forwarding.</a:t>
            </a:r>
            <a:endParaRPr lang="en-US" sz="2800">
              <a:latin typeface="Helvetica" pitchFamily="2" charset="0"/>
            </a:endParaRPr>
          </a:p>
        </p:txBody>
      </p:sp>
    </p:spTree>
    <p:extLst>
      <p:ext uri="{BB962C8B-B14F-4D97-AF65-F5344CB8AC3E}">
        <p14:creationId xmlns:p14="http://schemas.microsoft.com/office/powerpoint/2010/main" val="3970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 FP</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representation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and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storage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PISA</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20</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408417"/>
            <a:ext cx="1059205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decouple</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three</a:t>
            </a:r>
            <a:r>
              <a:rPr lang="zh-CN" altLang="en-US" sz="2400" spc="60">
                <a:latin typeface="Helvetica" pitchFamily="2" charset="0"/>
                <a:cs typeface="Calibri Light"/>
              </a:rPr>
              <a:t> </a:t>
            </a:r>
            <a:r>
              <a:rPr lang="en-US" altLang="zh-CN" sz="2400" spc="60">
                <a:latin typeface="Helvetica" pitchFamily="2" charset="0"/>
                <a:cs typeface="Calibri Light"/>
              </a:rPr>
              <a:t>components</a:t>
            </a:r>
            <a:r>
              <a:rPr lang="zh-CN" altLang="en-US" sz="2400" spc="60">
                <a:latin typeface="Helvetica" pitchFamily="2" charset="0"/>
                <a:cs typeface="Calibri Light"/>
              </a:rPr>
              <a:t> </a:t>
            </a:r>
            <a:r>
              <a:rPr lang="en-US" altLang="zh-CN" sz="2400" spc="60">
                <a:latin typeface="Helvetica" pitchFamily="2" charset="0"/>
                <a:cs typeface="Calibri Light"/>
              </a:rPr>
              <a:t>of</a:t>
            </a:r>
            <a:r>
              <a:rPr lang="zh-CN" altLang="en-US" sz="2400" spc="60">
                <a:latin typeface="Helvetica" pitchFamily="2" charset="0"/>
                <a:cs typeface="Calibri Light"/>
              </a:rPr>
              <a:t> </a:t>
            </a:r>
            <a:r>
              <a:rPr lang="en-US" altLang="zh-CN" sz="2400" spc="60">
                <a:latin typeface="Helvetica" pitchFamily="2" charset="0"/>
                <a:cs typeface="Calibri Light"/>
              </a:rPr>
              <a:t>a</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number</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store</a:t>
            </a:r>
            <a:r>
              <a:rPr lang="zh-CN" altLang="en-US" sz="2400" spc="60">
                <a:latin typeface="Helvetica" pitchFamily="2" charset="0"/>
                <a:cs typeface="Calibri Light"/>
              </a:rPr>
              <a:t> </a:t>
            </a:r>
            <a:r>
              <a:rPr lang="en-US" altLang="zh-CN" sz="2400" spc="60">
                <a:latin typeface="Helvetica" pitchFamily="2" charset="0"/>
                <a:cs typeface="Calibri Light"/>
              </a:rPr>
              <a:t>them</a:t>
            </a:r>
            <a:r>
              <a:rPr lang="zh-CN" altLang="en-US" sz="2400" spc="60">
                <a:latin typeface="Helvetica" pitchFamily="2" charset="0"/>
                <a:cs typeface="Calibri Light"/>
              </a:rPr>
              <a:t> </a:t>
            </a:r>
            <a:r>
              <a:rPr lang="en-US" altLang="zh-CN" sz="2400" spc="60">
                <a:latin typeface="Helvetica" pitchFamily="2" charset="0"/>
                <a:cs typeface="Calibri Light"/>
              </a:rPr>
              <a:t>separately</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pipeline.</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9" name="Picture 8">
            <a:extLst>
              <a:ext uri="{FF2B5EF4-FFF2-40B4-BE49-F238E27FC236}">
                <a16:creationId xmlns:a16="http://schemas.microsoft.com/office/drawing/2014/main" id="{89188352-D6BA-5B4A-988E-C929AA56CA61}"/>
              </a:ext>
            </a:extLst>
          </p:cNvPr>
          <p:cNvPicPr>
            <a:picLocks noChangeAspect="1"/>
          </p:cNvPicPr>
          <p:nvPr/>
        </p:nvPicPr>
        <p:blipFill>
          <a:blip r:embed="rId3"/>
          <a:stretch>
            <a:fillRect/>
          </a:stretch>
        </p:blipFill>
        <p:spPr>
          <a:xfrm>
            <a:off x="1781064" y="2313029"/>
            <a:ext cx="8629872" cy="867809"/>
          </a:xfrm>
          <a:prstGeom prst="rect">
            <a:avLst/>
          </a:prstGeom>
        </p:spPr>
      </p:pic>
      <p:pic>
        <p:nvPicPr>
          <p:cNvPr id="21" name="Picture 20">
            <a:extLst>
              <a:ext uri="{FF2B5EF4-FFF2-40B4-BE49-F238E27FC236}">
                <a16:creationId xmlns:a16="http://schemas.microsoft.com/office/drawing/2014/main" id="{0463625A-6ED4-FC4E-92B9-85C1C9935875}"/>
              </a:ext>
            </a:extLst>
          </p:cNvPr>
          <p:cNvPicPr>
            <a:picLocks noChangeAspect="1"/>
          </p:cNvPicPr>
          <p:nvPr/>
        </p:nvPicPr>
        <p:blipFill>
          <a:blip r:embed="rId4"/>
          <a:stretch>
            <a:fillRect/>
          </a:stretch>
        </p:blipFill>
        <p:spPr>
          <a:xfrm>
            <a:off x="2492444" y="4134211"/>
            <a:ext cx="7207112" cy="2211273"/>
          </a:xfrm>
          <a:prstGeom prst="rect">
            <a:avLst/>
          </a:prstGeom>
        </p:spPr>
      </p:pic>
      <p:pic>
        <p:nvPicPr>
          <p:cNvPr id="10" name="Picture 9">
            <a:extLst>
              <a:ext uri="{FF2B5EF4-FFF2-40B4-BE49-F238E27FC236}">
                <a16:creationId xmlns:a16="http://schemas.microsoft.com/office/drawing/2014/main" id="{F431A220-792F-8441-91C4-74760CE09403}"/>
              </a:ext>
            </a:extLst>
          </p:cNvPr>
          <p:cNvPicPr>
            <a:picLocks noChangeAspect="1"/>
          </p:cNvPicPr>
          <p:nvPr/>
        </p:nvPicPr>
        <p:blipFill>
          <a:blip r:embed="rId5"/>
          <a:stretch>
            <a:fillRect/>
          </a:stretch>
        </p:blipFill>
        <p:spPr>
          <a:xfrm>
            <a:off x="3782988" y="5298727"/>
            <a:ext cx="1371808" cy="327596"/>
          </a:xfrm>
          <a:prstGeom prst="rect">
            <a:avLst/>
          </a:prstGeom>
        </p:spPr>
      </p:pic>
      <p:pic>
        <p:nvPicPr>
          <p:cNvPr id="12" name="Picture 11">
            <a:extLst>
              <a:ext uri="{FF2B5EF4-FFF2-40B4-BE49-F238E27FC236}">
                <a16:creationId xmlns:a16="http://schemas.microsoft.com/office/drawing/2014/main" id="{12041456-0313-7944-84DE-536C0C4BB88E}"/>
              </a:ext>
            </a:extLst>
          </p:cNvPr>
          <p:cNvPicPr>
            <a:picLocks noChangeAspect="1"/>
          </p:cNvPicPr>
          <p:nvPr/>
        </p:nvPicPr>
        <p:blipFill>
          <a:blip r:embed="rId6"/>
          <a:stretch>
            <a:fillRect/>
          </a:stretch>
        </p:blipFill>
        <p:spPr>
          <a:xfrm>
            <a:off x="3394824" y="4419805"/>
            <a:ext cx="2148137" cy="564157"/>
          </a:xfrm>
          <a:prstGeom prst="rect">
            <a:avLst/>
          </a:prstGeom>
        </p:spPr>
      </p:pic>
      <p:pic>
        <p:nvPicPr>
          <p:cNvPr id="13" name="Picture 12">
            <a:extLst>
              <a:ext uri="{FF2B5EF4-FFF2-40B4-BE49-F238E27FC236}">
                <a16:creationId xmlns:a16="http://schemas.microsoft.com/office/drawing/2014/main" id="{F73C50E0-5B2B-F749-8EC0-69FA177B9DD8}"/>
              </a:ext>
            </a:extLst>
          </p:cNvPr>
          <p:cNvPicPr>
            <a:picLocks noChangeAspect="1"/>
          </p:cNvPicPr>
          <p:nvPr/>
        </p:nvPicPr>
        <p:blipFill>
          <a:blip r:embed="rId7"/>
          <a:stretch>
            <a:fillRect/>
          </a:stretch>
        </p:blipFill>
        <p:spPr>
          <a:xfrm flipV="1">
            <a:off x="4745971" y="3610465"/>
            <a:ext cx="3202260" cy="287703"/>
          </a:xfrm>
          <a:prstGeom prst="rect">
            <a:avLst/>
          </a:prstGeom>
        </p:spPr>
      </p:pic>
      <p:pic>
        <p:nvPicPr>
          <p:cNvPr id="14" name="Picture 13">
            <a:extLst>
              <a:ext uri="{FF2B5EF4-FFF2-40B4-BE49-F238E27FC236}">
                <a16:creationId xmlns:a16="http://schemas.microsoft.com/office/drawing/2014/main" id="{7B14AE47-908D-334E-A21E-72D818C14BA7}"/>
              </a:ext>
            </a:extLst>
          </p:cNvPr>
          <p:cNvPicPr>
            <a:picLocks noChangeAspect="1"/>
          </p:cNvPicPr>
          <p:nvPr/>
        </p:nvPicPr>
        <p:blipFill>
          <a:blip r:embed="rId8"/>
          <a:stretch>
            <a:fillRect/>
          </a:stretch>
        </p:blipFill>
        <p:spPr>
          <a:xfrm flipV="1">
            <a:off x="4617983" y="3606004"/>
            <a:ext cx="175123" cy="287702"/>
          </a:xfrm>
          <a:prstGeom prst="rect">
            <a:avLst/>
          </a:prstGeom>
        </p:spPr>
      </p:pic>
    </p:spTree>
    <p:extLst>
      <p:ext uri="{BB962C8B-B14F-4D97-AF65-F5344CB8AC3E}">
        <p14:creationId xmlns:p14="http://schemas.microsoft.com/office/powerpoint/2010/main" val="2213274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 FP</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representation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and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storage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PISA</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21</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408417"/>
            <a:ext cx="1059205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decouple</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three</a:t>
            </a:r>
            <a:r>
              <a:rPr lang="zh-CN" altLang="en-US" sz="2400" spc="60">
                <a:latin typeface="Helvetica" pitchFamily="2" charset="0"/>
                <a:cs typeface="Calibri Light"/>
              </a:rPr>
              <a:t> </a:t>
            </a:r>
            <a:r>
              <a:rPr lang="en-US" altLang="zh-CN" sz="2400" spc="60">
                <a:latin typeface="Helvetica" pitchFamily="2" charset="0"/>
                <a:cs typeface="Calibri Light"/>
              </a:rPr>
              <a:t>components</a:t>
            </a:r>
            <a:r>
              <a:rPr lang="zh-CN" altLang="en-US" sz="2400" spc="60">
                <a:latin typeface="Helvetica" pitchFamily="2" charset="0"/>
                <a:cs typeface="Calibri Light"/>
              </a:rPr>
              <a:t> </a:t>
            </a:r>
            <a:r>
              <a:rPr lang="en-US" altLang="zh-CN" sz="2400" spc="60">
                <a:latin typeface="Helvetica" pitchFamily="2" charset="0"/>
                <a:cs typeface="Calibri Light"/>
              </a:rPr>
              <a:t>of</a:t>
            </a:r>
            <a:r>
              <a:rPr lang="zh-CN" altLang="en-US" sz="2400" spc="60">
                <a:latin typeface="Helvetica" pitchFamily="2" charset="0"/>
                <a:cs typeface="Calibri Light"/>
              </a:rPr>
              <a:t> </a:t>
            </a:r>
            <a:r>
              <a:rPr lang="en-US" altLang="zh-CN" sz="2400" spc="60">
                <a:latin typeface="Helvetica" pitchFamily="2" charset="0"/>
                <a:cs typeface="Calibri Light"/>
              </a:rPr>
              <a:t>a</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number</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store</a:t>
            </a:r>
            <a:r>
              <a:rPr lang="zh-CN" altLang="en-US" sz="2400" spc="60">
                <a:latin typeface="Helvetica" pitchFamily="2" charset="0"/>
                <a:cs typeface="Calibri Light"/>
              </a:rPr>
              <a:t> </a:t>
            </a:r>
            <a:r>
              <a:rPr lang="en-US" altLang="zh-CN" sz="2400" spc="60">
                <a:latin typeface="Helvetica" pitchFamily="2" charset="0"/>
                <a:cs typeface="Calibri Light"/>
              </a:rPr>
              <a:t>them</a:t>
            </a:r>
            <a:r>
              <a:rPr lang="zh-CN" altLang="en-US" sz="2400" spc="60">
                <a:latin typeface="Helvetica" pitchFamily="2" charset="0"/>
                <a:cs typeface="Calibri Light"/>
              </a:rPr>
              <a:t> </a:t>
            </a:r>
            <a:r>
              <a:rPr lang="en-US" altLang="zh-CN" sz="2400" spc="60">
                <a:latin typeface="Helvetica" pitchFamily="2" charset="0"/>
                <a:cs typeface="Calibri Light"/>
              </a:rPr>
              <a:t>separately</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pipeline.</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9" name="Picture 8">
            <a:extLst>
              <a:ext uri="{FF2B5EF4-FFF2-40B4-BE49-F238E27FC236}">
                <a16:creationId xmlns:a16="http://schemas.microsoft.com/office/drawing/2014/main" id="{89188352-D6BA-5B4A-988E-C929AA56CA61}"/>
              </a:ext>
            </a:extLst>
          </p:cNvPr>
          <p:cNvPicPr>
            <a:picLocks noChangeAspect="1"/>
          </p:cNvPicPr>
          <p:nvPr/>
        </p:nvPicPr>
        <p:blipFill>
          <a:blip r:embed="rId3"/>
          <a:stretch>
            <a:fillRect/>
          </a:stretch>
        </p:blipFill>
        <p:spPr>
          <a:xfrm>
            <a:off x="1781064" y="2313029"/>
            <a:ext cx="8629872" cy="867809"/>
          </a:xfrm>
          <a:prstGeom prst="rect">
            <a:avLst/>
          </a:prstGeom>
        </p:spPr>
      </p:pic>
      <p:pic>
        <p:nvPicPr>
          <p:cNvPr id="21" name="Picture 20">
            <a:extLst>
              <a:ext uri="{FF2B5EF4-FFF2-40B4-BE49-F238E27FC236}">
                <a16:creationId xmlns:a16="http://schemas.microsoft.com/office/drawing/2014/main" id="{0463625A-6ED4-FC4E-92B9-85C1C9935875}"/>
              </a:ext>
            </a:extLst>
          </p:cNvPr>
          <p:cNvPicPr>
            <a:picLocks noChangeAspect="1"/>
          </p:cNvPicPr>
          <p:nvPr/>
        </p:nvPicPr>
        <p:blipFill>
          <a:blip r:embed="rId4"/>
          <a:stretch>
            <a:fillRect/>
          </a:stretch>
        </p:blipFill>
        <p:spPr>
          <a:xfrm>
            <a:off x="2492444" y="4134211"/>
            <a:ext cx="7207112" cy="2211273"/>
          </a:xfrm>
          <a:prstGeom prst="rect">
            <a:avLst/>
          </a:prstGeom>
        </p:spPr>
      </p:pic>
      <p:pic>
        <p:nvPicPr>
          <p:cNvPr id="10" name="Picture 9">
            <a:extLst>
              <a:ext uri="{FF2B5EF4-FFF2-40B4-BE49-F238E27FC236}">
                <a16:creationId xmlns:a16="http://schemas.microsoft.com/office/drawing/2014/main" id="{F431A220-792F-8441-91C4-74760CE09403}"/>
              </a:ext>
            </a:extLst>
          </p:cNvPr>
          <p:cNvPicPr>
            <a:picLocks noChangeAspect="1"/>
          </p:cNvPicPr>
          <p:nvPr/>
        </p:nvPicPr>
        <p:blipFill>
          <a:blip r:embed="rId5"/>
          <a:stretch>
            <a:fillRect/>
          </a:stretch>
        </p:blipFill>
        <p:spPr>
          <a:xfrm>
            <a:off x="3782988" y="5298727"/>
            <a:ext cx="1371808" cy="327596"/>
          </a:xfrm>
          <a:prstGeom prst="rect">
            <a:avLst/>
          </a:prstGeom>
        </p:spPr>
      </p:pic>
      <p:pic>
        <p:nvPicPr>
          <p:cNvPr id="12" name="Picture 11">
            <a:extLst>
              <a:ext uri="{FF2B5EF4-FFF2-40B4-BE49-F238E27FC236}">
                <a16:creationId xmlns:a16="http://schemas.microsoft.com/office/drawing/2014/main" id="{12041456-0313-7944-84DE-536C0C4BB88E}"/>
              </a:ext>
            </a:extLst>
          </p:cNvPr>
          <p:cNvPicPr>
            <a:picLocks noChangeAspect="1"/>
          </p:cNvPicPr>
          <p:nvPr/>
        </p:nvPicPr>
        <p:blipFill>
          <a:blip r:embed="rId6"/>
          <a:stretch>
            <a:fillRect/>
          </a:stretch>
        </p:blipFill>
        <p:spPr>
          <a:xfrm>
            <a:off x="3394824" y="4419805"/>
            <a:ext cx="2148137" cy="564157"/>
          </a:xfrm>
          <a:prstGeom prst="rect">
            <a:avLst/>
          </a:prstGeom>
        </p:spPr>
      </p:pic>
      <p:pic>
        <p:nvPicPr>
          <p:cNvPr id="13" name="Picture 12">
            <a:extLst>
              <a:ext uri="{FF2B5EF4-FFF2-40B4-BE49-F238E27FC236}">
                <a16:creationId xmlns:a16="http://schemas.microsoft.com/office/drawing/2014/main" id="{F73C50E0-5B2B-F749-8EC0-69FA177B9DD8}"/>
              </a:ext>
            </a:extLst>
          </p:cNvPr>
          <p:cNvPicPr>
            <a:picLocks noChangeAspect="1"/>
          </p:cNvPicPr>
          <p:nvPr/>
        </p:nvPicPr>
        <p:blipFill>
          <a:blip r:embed="rId7"/>
          <a:stretch>
            <a:fillRect/>
          </a:stretch>
        </p:blipFill>
        <p:spPr>
          <a:xfrm flipV="1">
            <a:off x="7124583" y="5368542"/>
            <a:ext cx="1749097" cy="157145"/>
          </a:xfrm>
          <a:prstGeom prst="rect">
            <a:avLst/>
          </a:prstGeom>
        </p:spPr>
      </p:pic>
      <p:pic>
        <p:nvPicPr>
          <p:cNvPr id="14" name="Picture 13">
            <a:extLst>
              <a:ext uri="{FF2B5EF4-FFF2-40B4-BE49-F238E27FC236}">
                <a16:creationId xmlns:a16="http://schemas.microsoft.com/office/drawing/2014/main" id="{7B14AE47-908D-334E-A21E-72D818C14BA7}"/>
              </a:ext>
            </a:extLst>
          </p:cNvPr>
          <p:cNvPicPr>
            <a:picLocks noChangeAspect="1"/>
          </p:cNvPicPr>
          <p:nvPr/>
        </p:nvPicPr>
        <p:blipFill>
          <a:blip r:embed="rId8"/>
          <a:stretch>
            <a:fillRect/>
          </a:stretch>
        </p:blipFill>
        <p:spPr>
          <a:xfrm flipV="1">
            <a:off x="7037206" y="5368543"/>
            <a:ext cx="95653" cy="157144"/>
          </a:xfrm>
          <a:prstGeom prst="rect">
            <a:avLst/>
          </a:prstGeom>
        </p:spPr>
      </p:pic>
      <p:pic>
        <p:nvPicPr>
          <p:cNvPr id="15" name="Picture 14">
            <a:extLst>
              <a:ext uri="{FF2B5EF4-FFF2-40B4-BE49-F238E27FC236}">
                <a16:creationId xmlns:a16="http://schemas.microsoft.com/office/drawing/2014/main" id="{EC1F74C3-B162-8E48-BD98-4579BD339AB5}"/>
              </a:ext>
            </a:extLst>
          </p:cNvPr>
          <p:cNvPicPr>
            <a:picLocks noChangeAspect="1"/>
          </p:cNvPicPr>
          <p:nvPr/>
        </p:nvPicPr>
        <p:blipFill>
          <a:blip r:embed="rId9"/>
          <a:stretch>
            <a:fillRect/>
          </a:stretch>
        </p:blipFill>
        <p:spPr>
          <a:xfrm>
            <a:off x="7428386" y="5317581"/>
            <a:ext cx="962313" cy="327596"/>
          </a:xfrm>
          <a:prstGeom prst="rect">
            <a:avLst/>
          </a:prstGeom>
        </p:spPr>
      </p:pic>
      <p:pic>
        <p:nvPicPr>
          <p:cNvPr id="16" name="Picture 15">
            <a:extLst>
              <a:ext uri="{FF2B5EF4-FFF2-40B4-BE49-F238E27FC236}">
                <a16:creationId xmlns:a16="http://schemas.microsoft.com/office/drawing/2014/main" id="{392FBC43-4856-F749-8FE3-AB2168E04FEC}"/>
              </a:ext>
            </a:extLst>
          </p:cNvPr>
          <p:cNvPicPr>
            <a:picLocks noChangeAspect="1"/>
          </p:cNvPicPr>
          <p:nvPr/>
        </p:nvPicPr>
        <p:blipFill>
          <a:blip r:embed="rId10"/>
          <a:stretch>
            <a:fillRect/>
          </a:stretch>
        </p:blipFill>
        <p:spPr>
          <a:xfrm>
            <a:off x="6648416" y="4458850"/>
            <a:ext cx="2148137" cy="564157"/>
          </a:xfrm>
          <a:prstGeom prst="rect">
            <a:avLst/>
          </a:prstGeom>
        </p:spPr>
      </p:pic>
      <p:sp>
        <p:nvSpPr>
          <p:cNvPr id="17" name="Rectangular Callout 16">
            <a:extLst>
              <a:ext uri="{FF2B5EF4-FFF2-40B4-BE49-F238E27FC236}">
                <a16:creationId xmlns:a16="http://schemas.microsoft.com/office/drawing/2014/main" id="{3F1FF5F2-55D1-644A-BB3C-41619C322EEF}"/>
              </a:ext>
            </a:extLst>
          </p:cNvPr>
          <p:cNvSpPr/>
          <p:nvPr/>
        </p:nvSpPr>
        <p:spPr>
          <a:xfrm>
            <a:off x="9380727" y="3352869"/>
            <a:ext cx="2602697" cy="1562684"/>
          </a:xfrm>
          <a:prstGeom prst="wedgeRectCallout">
            <a:avLst>
              <a:gd name="adj1" fmla="val -103495"/>
              <a:gd name="adj2" fmla="val 75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Helvetica" pitchFamily="2" charset="0"/>
              </a:rPr>
              <a:t>encoded</a:t>
            </a:r>
            <a:r>
              <a:rPr lang="zh-CN" altLang="en-US" sz="2800">
                <a:latin typeface="Helvetica" pitchFamily="2" charset="0"/>
              </a:rPr>
              <a:t> </a:t>
            </a:r>
            <a:r>
              <a:rPr lang="en-US" altLang="zh-CN" sz="2800">
                <a:latin typeface="Helvetica" pitchFamily="2" charset="0"/>
              </a:rPr>
              <a:t>in</a:t>
            </a:r>
            <a:r>
              <a:rPr lang="zh-CN" altLang="en-US" sz="2800">
                <a:latin typeface="Helvetica" pitchFamily="2" charset="0"/>
              </a:rPr>
              <a:t> </a:t>
            </a:r>
            <a:r>
              <a:rPr lang="en-US" altLang="zh-CN" sz="2800">
                <a:latin typeface="Helvetica" pitchFamily="2" charset="0"/>
              </a:rPr>
              <a:t>2’s</a:t>
            </a:r>
            <a:r>
              <a:rPr lang="zh-CN" altLang="en-US" sz="2800">
                <a:latin typeface="Helvetica" pitchFamily="2" charset="0"/>
              </a:rPr>
              <a:t> </a:t>
            </a:r>
            <a:r>
              <a:rPr lang="en-US" altLang="zh-CN" sz="2800">
                <a:latin typeface="Helvetica" pitchFamily="2" charset="0"/>
              </a:rPr>
              <a:t>complement</a:t>
            </a:r>
            <a:endParaRPr lang="en-US" sz="2800">
              <a:latin typeface="Helvetica" pitchFamily="2" charset="0"/>
            </a:endParaRPr>
          </a:p>
        </p:txBody>
      </p:sp>
    </p:spTree>
    <p:extLst>
      <p:ext uri="{BB962C8B-B14F-4D97-AF65-F5344CB8AC3E}">
        <p14:creationId xmlns:p14="http://schemas.microsoft.com/office/powerpoint/2010/main" val="3603391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Delayed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normalization</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22</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393370"/>
            <a:ext cx="1059205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Suppose</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want</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calculate</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1</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2</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3</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4</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6" name="Picture 5">
            <a:extLst>
              <a:ext uri="{FF2B5EF4-FFF2-40B4-BE49-F238E27FC236}">
                <a16:creationId xmlns:a16="http://schemas.microsoft.com/office/drawing/2014/main" id="{93C04640-12E4-3044-B2BD-FB5CA54146DA}"/>
              </a:ext>
            </a:extLst>
          </p:cNvPr>
          <p:cNvPicPr>
            <a:picLocks noChangeAspect="1"/>
          </p:cNvPicPr>
          <p:nvPr/>
        </p:nvPicPr>
        <p:blipFill>
          <a:blip r:embed="rId3"/>
          <a:stretch>
            <a:fillRect/>
          </a:stretch>
        </p:blipFill>
        <p:spPr>
          <a:xfrm>
            <a:off x="4844726" y="2812483"/>
            <a:ext cx="2502548" cy="301043"/>
          </a:xfrm>
          <a:prstGeom prst="rect">
            <a:avLst/>
          </a:prstGeom>
        </p:spPr>
      </p:pic>
      <p:pic>
        <p:nvPicPr>
          <p:cNvPr id="8" name="Picture 7">
            <a:extLst>
              <a:ext uri="{FF2B5EF4-FFF2-40B4-BE49-F238E27FC236}">
                <a16:creationId xmlns:a16="http://schemas.microsoft.com/office/drawing/2014/main" id="{0B218E1A-B038-4747-911C-0C77B24C4906}"/>
              </a:ext>
            </a:extLst>
          </p:cNvPr>
          <p:cNvPicPr>
            <a:picLocks noChangeAspect="1"/>
          </p:cNvPicPr>
          <p:nvPr/>
        </p:nvPicPr>
        <p:blipFill>
          <a:blip r:embed="rId4"/>
          <a:stretch>
            <a:fillRect/>
          </a:stretch>
        </p:blipFill>
        <p:spPr>
          <a:xfrm>
            <a:off x="733688" y="3113526"/>
            <a:ext cx="10724624" cy="3290509"/>
          </a:xfrm>
          <a:prstGeom prst="rect">
            <a:avLst/>
          </a:prstGeom>
        </p:spPr>
      </p:pic>
      <p:sp>
        <p:nvSpPr>
          <p:cNvPr id="15" name="Rectangle 14">
            <a:extLst>
              <a:ext uri="{FF2B5EF4-FFF2-40B4-BE49-F238E27FC236}">
                <a16:creationId xmlns:a16="http://schemas.microsoft.com/office/drawing/2014/main" id="{8AC35D86-31CF-ED49-8DD1-5F464DCD05C7}"/>
              </a:ext>
            </a:extLst>
          </p:cNvPr>
          <p:cNvSpPr/>
          <p:nvPr/>
        </p:nvSpPr>
        <p:spPr>
          <a:xfrm>
            <a:off x="239500" y="2998367"/>
            <a:ext cx="618986"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1</a:t>
            </a:r>
            <a:endParaRPr lang="en-US" baseline="-25000">
              <a:solidFill>
                <a:sysClr val="windowText" lastClr="000000"/>
              </a:solidFill>
              <a:latin typeface="Helvetica" pitchFamily="2" charset="0"/>
            </a:endParaRPr>
          </a:p>
        </p:txBody>
      </p:sp>
      <p:sp>
        <p:nvSpPr>
          <p:cNvPr id="24" name="Rectangle 23">
            <a:extLst>
              <a:ext uri="{FF2B5EF4-FFF2-40B4-BE49-F238E27FC236}">
                <a16:creationId xmlns:a16="http://schemas.microsoft.com/office/drawing/2014/main" id="{9F7BA26A-D2DF-2E4A-A6F1-864840892A2C}"/>
              </a:ext>
            </a:extLst>
          </p:cNvPr>
          <p:cNvSpPr/>
          <p:nvPr/>
        </p:nvSpPr>
        <p:spPr>
          <a:xfrm>
            <a:off x="871863" y="2997868"/>
            <a:ext cx="650178"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1</a:t>
            </a:r>
            <a:endParaRPr lang="en-US" sz="1400" baseline="-25000">
              <a:solidFill>
                <a:sysClr val="windowText" lastClr="000000"/>
              </a:solidFill>
              <a:latin typeface="Helvetica" pitchFamily="2" charset="0"/>
            </a:endParaRPr>
          </a:p>
        </p:txBody>
      </p:sp>
      <p:sp>
        <p:nvSpPr>
          <p:cNvPr id="25" name="Rectangle 24">
            <a:extLst>
              <a:ext uri="{FF2B5EF4-FFF2-40B4-BE49-F238E27FC236}">
                <a16:creationId xmlns:a16="http://schemas.microsoft.com/office/drawing/2014/main" id="{DA34EB3D-D8E6-7C44-A3C0-CAB5DADE220A}"/>
              </a:ext>
            </a:extLst>
          </p:cNvPr>
          <p:cNvSpPr/>
          <p:nvPr/>
        </p:nvSpPr>
        <p:spPr>
          <a:xfrm>
            <a:off x="239500" y="3584345"/>
            <a:ext cx="618986"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2</a:t>
            </a:r>
            <a:endParaRPr lang="en-US" baseline="-25000">
              <a:solidFill>
                <a:sysClr val="windowText" lastClr="000000"/>
              </a:solidFill>
              <a:latin typeface="Helvetica" pitchFamily="2" charset="0"/>
            </a:endParaRPr>
          </a:p>
        </p:txBody>
      </p:sp>
      <p:sp>
        <p:nvSpPr>
          <p:cNvPr id="29" name="Rectangle 28">
            <a:extLst>
              <a:ext uri="{FF2B5EF4-FFF2-40B4-BE49-F238E27FC236}">
                <a16:creationId xmlns:a16="http://schemas.microsoft.com/office/drawing/2014/main" id="{DB049525-539D-5640-ACD6-41C194EEAC15}"/>
              </a:ext>
            </a:extLst>
          </p:cNvPr>
          <p:cNvSpPr/>
          <p:nvPr/>
        </p:nvSpPr>
        <p:spPr>
          <a:xfrm>
            <a:off x="871863" y="3582089"/>
            <a:ext cx="650178"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2</a:t>
            </a:r>
            <a:endParaRPr lang="en-US" sz="1400" baseline="-25000">
              <a:solidFill>
                <a:sysClr val="windowText" lastClr="000000"/>
              </a:solidFill>
              <a:latin typeface="Helvetica" pitchFamily="2" charset="0"/>
            </a:endParaRPr>
          </a:p>
        </p:txBody>
      </p:sp>
      <p:sp>
        <p:nvSpPr>
          <p:cNvPr id="35" name="TextBox 34">
            <a:extLst>
              <a:ext uri="{FF2B5EF4-FFF2-40B4-BE49-F238E27FC236}">
                <a16:creationId xmlns:a16="http://schemas.microsoft.com/office/drawing/2014/main" id="{EBA9B1A5-60B1-6640-AA43-2AA86667372C}"/>
              </a:ext>
            </a:extLst>
          </p:cNvPr>
          <p:cNvSpPr txBox="1"/>
          <p:nvPr/>
        </p:nvSpPr>
        <p:spPr>
          <a:xfrm>
            <a:off x="8469331" y="4908736"/>
            <a:ext cx="376091" cy="380873"/>
          </a:xfrm>
          <a:prstGeom prst="rect">
            <a:avLst/>
          </a:prstGeom>
          <a:noFill/>
        </p:spPr>
        <p:txBody>
          <a:bodyPr wrap="square" rtlCol="0">
            <a:spAutoFit/>
          </a:bodyPr>
          <a:lstStyle/>
          <a:p>
            <a:pPr algn="ctr" defTabSz="428625">
              <a:defRPr/>
            </a:pPr>
            <a:r>
              <a:rPr lang="en-US" altLang="zh-CN" sz="1875">
                <a:solidFill>
                  <a:prstClr val="black"/>
                </a:solidFill>
                <a:latin typeface="Helvetica" pitchFamily="2" charset="0"/>
                <a:ea typeface="Calisto MT" charset="0"/>
                <a:cs typeface="Calisto MT" charset="0"/>
              </a:rPr>
              <a:t>+</a:t>
            </a:r>
            <a:endParaRPr lang="en-US" sz="1875">
              <a:solidFill>
                <a:prstClr val="black"/>
              </a:solidFill>
              <a:latin typeface="Helvetica" pitchFamily="2" charset="0"/>
              <a:ea typeface="Calisto MT" charset="0"/>
              <a:cs typeface="Calisto MT" charset="0"/>
            </a:endParaRPr>
          </a:p>
        </p:txBody>
      </p:sp>
      <p:sp>
        <p:nvSpPr>
          <p:cNvPr id="36" name="Rectangular Callout 35">
            <a:extLst>
              <a:ext uri="{FF2B5EF4-FFF2-40B4-BE49-F238E27FC236}">
                <a16:creationId xmlns:a16="http://schemas.microsoft.com/office/drawing/2014/main" id="{3888225A-A41C-9048-AD30-1D1A2AE5310C}"/>
              </a:ext>
            </a:extLst>
          </p:cNvPr>
          <p:cNvSpPr/>
          <p:nvPr/>
        </p:nvSpPr>
        <p:spPr>
          <a:xfrm>
            <a:off x="9158683" y="2963004"/>
            <a:ext cx="2425958" cy="1623512"/>
          </a:xfrm>
          <a:prstGeom prst="wedgeRectCallout">
            <a:avLst>
              <a:gd name="adj1" fmla="val -70025"/>
              <a:gd name="adj2" fmla="val 674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Helvetica" pitchFamily="2" charset="0"/>
              </a:rPr>
              <a:t>Cannot</a:t>
            </a:r>
            <a:r>
              <a:rPr lang="zh-CN" altLang="en-US" sz="2800">
                <a:latin typeface="Helvetica" pitchFamily="2" charset="0"/>
              </a:rPr>
              <a:t> </a:t>
            </a:r>
            <a:r>
              <a:rPr lang="en-US" altLang="zh-CN" sz="2800">
                <a:latin typeface="Helvetica" pitchFamily="2" charset="0"/>
              </a:rPr>
              <a:t>go</a:t>
            </a:r>
            <a:r>
              <a:rPr lang="zh-CN" altLang="en-US" sz="2800">
                <a:latin typeface="Helvetica" pitchFamily="2" charset="0"/>
              </a:rPr>
              <a:t> </a:t>
            </a:r>
            <a:r>
              <a:rPr lang="en-US" altLang="zh-CN" sz="2800">
                <a:latin typeface="Helvetica" pitchFamily="2" charset="0"/>
              </a:rPr>
              <a:t>back</a:t>
            </a:r>
            <a:r>
              <a:rPr lang="zh-CN" altLang="en-US" sz="2800">
                <a:latin typeface="Helvetica" pitchFamily="2" charset="0"/>
              </a:rPr>
              <a:t> </a:t>
            </a:r>
            <a:r>
              <a:rPr lang="en-US" altLang="zh-CN" sz="2800">
                <a:latin typeface="Helvetica" pitchFamily="2" charset="0"/>
              </a:rPr>
              <a:t>to</a:t>
            </a:r>
            <a:r>
              <a:rPr lang="zh-CN" altLang="en-US" sz="2800">
                <a:latin typeface="Helvetica" pitchFamily="2" charset="0"/>
              </a:rPr>
              <a:t> </a:t>
            </a:r>
            <a:r>
              <a:rPr lang="en-US" altLang="zh-CN" sz="2800">
                <a:latin typeface="Helvetica" pitchFamily="2" charset="0"/>
              </a:rPr>
              <a:t>adjust</a:t>
            </a:r>
            <a:r>
              <a:rPr lang="zh-CN" altLang="en-US" sz="2800">
                <a:latin typeface="Helvetica" pitchFamily="2" charset="0"/>
              </a:rPr>
              <a:t> </a:t>
            </a:r>
            <a:r>
              <a:rPr lang="en-US" altLang="zh-CN" sz="2800">
                <a:latin typeface="Helvetica" pitchFamily="2" charset="0"/>
              </a:rPr>
              <a:t>exponent!</a:t>
            </a:r>
            <a:endParaRPr lang="en-US" sz="2800">
              <a:latin typeface="Helvetica" pitchFamily="2" charset="0"/>
            </a:endParaRPr>
          </a:p>
        </p:txBody>
      </p:sp>
    </p:spTree>
    <p:extLst>
      <p:ext uri="{BB962C8B-B14F-4D97-AF65-F5344CB8AC3E}">
        <p14:creationId xmlns:p14="http://schemas.microsoft.com/office/powerpoint/2010/main" val="37395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2.29167E-6 -3.7037E-7 L 0.31159 0.27824 " pathEditMode="relative" rAng="0" ptsTypes="AA">
                                      <p:cBhvr>
                                        <p:cTn id="24" dur="2000" fill="hold"/>
                                        <p:tgtEl>
                                          <p:spTgt spid="15"/>
                                        </p:tgtEl>
                                        <p:attrNameLst>
                                          <p:attrName>ppt_x</p:attrName>
                                          <p:attrName>ppt_y</p:attrName>
                                        </p:attrNameLst>
                                      </p:cBhvr>
                                      <p:rCtr x="15573" y="14120"/>
                                    </p:animMotion>
                                  </p:childTnLst>
                                </p:cTn>
                              </p:par>
                              <p:par>
                                <p:cTn id="25" presetID="0" presetClass="path" presetSubtype="0" accel="50000" decel="50000" fill="hold" grpId="0" nodeType="withEffect">
                                  <p:stCondLst>
                                    <p:cond delay="0"/>
                                  </p:stCondLst>
                                  <p:childTnLst>
                                    <p:animMotion origin="layout" path="M 2.91667E-6 1.48148E-6 L 0.6526 0.27824 " pathEditMode="relative" rAng="0" ptsTypes="AA">
                                      <p:cBhvr>
                                        <p:cTn id="26" dur="2000" fill="hold"/>
                                        <p:tgtEl>
                                          <p:spTgt spid="24"/>
                                        </p:tgtEl>
                                        <p:attrNameLst>
                                          <p:attrName>ppt_x</p:attrName>
                                          <p:attrName>ppt_y</p:attrName>
                                        </p:attrNameLst>
                                      </p:cBhvr>
                                      <p:rCtr x="32630" y="13912"/>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0 0 L 0.2595 0.19051 " pathEditMode="relative" ptsTypes="AA">
                                      <p:cBhvr>
                                        <p:cTn id="36" dur="2000" fill="hold"/>
                                        <p:tgtEl>
                                          <p:spTgt spid="25"/>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0 0 L 0.57396 0.19051 " pathEditMode="relative" ptsTypes="AA">
                                      <p:cBhvr>
                                        <p:cTn id="38" dur="2000" fill="hold"/>
                                        <p:tgtEl>
                                          <p:spTgt spid="29"/>
                                        </p:tgtEl>
                                        <p:attrNameLst>
                                          <p:attrName>ppt_x</p:attrName>
                                          <p:attrName>ppt_y</p:attrName>
                                        </p:attrNameLst>
                                      </p:cBhvr>
                                    </p:animMotion>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4" grpId="0" animBg="1"/>
      <p:bldP spid="24" grpId="1" animBg="1"/>
      <p:bldP spid="25" grpId="0" animBg="1"/>
      <p:bldP spid="25" grpId="1" animBg="1"/>
      <p:bldP spid="29" grpId="0" animBg="1"/>
      <p:bldP spid="29" grpId="1" animBg="1"/>
      <p:bldP spid="35" grpId="0"/>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Delayed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normalization</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23</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393370"/>
            <a:ext cx="10592058"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Suppose</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want</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calculate</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1</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2</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3</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4</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delay</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step</a:t>
            </a:r>
            <a:r>
              <a:rPr lang="zh-CN" altLang="en-US" sz="2400" spc="60">
                <a:latin typeface="Helvetica" pitchFamily="2" charset="0"/>
                <a:cs typeface="Calibri Light"/>
              </a:rPr>
              <a:t> </a:t>
            </a:r>
            <a:r>
              <a:rPr lang="en-US" altLang="zh-CN" sz="2400" spc="60">
                <a:latin typeface="Helvetica" pitchFamily="2" charset="0"/>
                <a:cs typeface="Calibri Light"/>
              </a:rPr>
              <a:t>“renormalization”</a:t>
            </a:r>
            <a:r>
              <a:rPr lang="zh-CN" altLang="en-US" sz="2400" spc="60">
                <a:latin typeface="Helvetica" pitchFamily="2" charset="0"/>
                <a:cs typeface="Calibri Light"/>
              </a:rPr>
              <a:t> </a:t>
            </a:r>
            <a:r>
              <a:rPr lang="en-US" altLang="zh-CN" sz="2400" spc="60">
                <a:latin typeface="Helvetica" pitchFamily="2" charset="0"/>
                <a:cs typeface="Calibri Light"/>
              </a:rPr>
              <a:t>until</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need</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get</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result</a:t>
            </a:r>
            <a:r>
              <a:rPr lang="zh-CN" altLang="en-US" sz="2400" spc="60">
                <a:latin typeface="Helvetica" pitchFamily="2" charset="0"/>
                <a:cs typeface="Calibri Light"/>
              </a:rPr>
              <a:t> </a:t>
            </a:r>
            <a:r>
              <a:rPr lang="en-US" altLang="zh-CN" sz="2400" spc="60">
                <a:latin typeface="Helvetica" pitchFamily="2" charset="0"/>
                <a:cs typeface="Calibri Light"/>
              </a:rPr>
              <a:t>back</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end-host(s).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6" name="Picture 5">
            <a:extLst>
              <a:ext uri="{FF2B5EF4-FFF2-40B4-BE49-F238E27FC236}">
                <a16:creationId xmlns:a16="http://schemas.microsoft.com/office/drawing/2014/main" id="{93C04640-12E4-3044-B2BD-FB5CA54146DA}"/>
              </a:ext>
            </a:extLst>
          </p:cNvPr>
          <p:cNvPicPr>
            <a:picLocks noChangeAspect="1"/>
          </p:cNvPicPr>
          <p:nvPr/>
        </p:nvPicPr>
        <p:blipFill>
          <a:blip r:embed="rId3"/>
          <a:stretch>
            <a:fillRect/>
          </a:stretch>
        </p:blipFill>
        <p:spPr>
          <a:xfrm>
            <a:off x="4844726" y="2812483"/>
            <a:ext cx="2502548" cy="301043"/>
          </a:xfrm>
          <a:prstGeom prst="rect">
            <a:avLst/>
          </a:prstGeom>
        </p:spPr>
      </p:pic>
      <p:pic>
        <p:nvPicPr>
          <p:cNvPr id="8" name="Picture 7">
            <a:extLst>
              <a:ext uri="{FF2B5EF4-FFF2-40B4-BE49-F238E27FC236}">
                <a16:creationId xmlns:a16="http://schemas.microsoft.com/office/drawing/2014/main" id="{0B218E1A-B038-4747-911C-0C77B24C4906}"/>
              </a:ext>
            </a:extLst>
          </p:cNvPr>
          <p:cNvPicPr>
            <a:picLocks noChangeAspect="1"/>
          </p:cNvPicPr>
          <p:nvPr/>
        </p:nvPicPr>
        <p:blipFill>
          <a:blip r:embed="rId4"/>
          <a:stretch>
            <a:fillRect/>
          </a:stretch>
        </p:blipFill>
        <p:spPr>
          <a:xfrm>
            <a:off x="733688" y="3113526"/>
            <a:ext cx="10724624" cy="3290509"/>
          </a:xfrm>
          <a:prstGeom prst="rect">
            <a:avLst/>
          </a:prstGeom>
        </p:spPr>
      </p:pic>
      <p:sp>
        <p:nvSpPr>
          <p:cNvPr id="15" name="Rectangle 14">
            <a:extLst>
              <a:ext uri="{FF2B5EF4-FFF2-40B4-BE49-F238E27FC236}">
                <a16:creationId xmlns:a16="http://schemas.microsoft.com/office/drawing/2014/main" id="{8AC35D86-31CF-ED49-8DD1-5F464DCD05C7}"/>
              </a:ext>
            </a:extLst>
          </p:cNvPr>
          <p:cNvSpPr/>
          <p:nvPr/>
        </p:nvSpPr>
        <p:spPr>
          <a:xfrm>
            <a:off x="239500" y="2998367"/>
            <a:ext cx="618986"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1</a:t>
            </a:r>
            <a:endParaRPr lang="en-US" baseline="-25000">
              <a:solidFill>
                <a:sysClr val="windowText" lastClr="000000"/>
              </a:solidFill>
              <a:latin typeface="Helvetica" pitchFamily="2" charset="0"/>
            </a:endParaRPr>
          </a:p>
        </p:txBody>
      </p:sp>
      <p:sp>
        <p:nvSpPr>
          <p:cNvPr id="24" name="Rectangle 23">
            <a:extLst>
              <a:ext uri="{FF2B5EF4-FFF2-40B4-BE49-F238E27FC236}">
                <a16:creationId xmlns:a16="http://schemas.microsoft.com/office/drawing/2014/main" id="{9F7BA26A-D2DF-2E4A-A6F1-864840892A2C}"/>
              </a:ext>
            </a:extLst>
          </p:cNvPr>
          <p:cNvSpPr/>
          <p:nvPr/>
        </p:nvSpPr>
        <p:spPr>
          <a:xfrm>
            <a:off x="871863" y="2997868"/>
            <a:ext cx="650178"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1</a:t>
            </a:r>
            <a:endParaRPr lang="en-US" sz="1400" baseline="-25000">
              <a:solidFill>
                <a:sysClr val="windowText" lastClr="000000"/>
              </a:solidFill>
              <a:latin typeface="Helvetica" pitchFamily="2" charset="0"/>
            </a:endParaRPr>
          </a:p>
        </p:txBody>
      </p:sp>
      <p:sp>
        <p:nvSpPr>
          <p:cNvPr id="25" name="Rectangle 24">
            <a:extLst>
              <a:ext uri="{FF2B5EF4-FFF2-40B4-BE49-F238E27FC236}">
                <a16:creationId xmlns:a16="http://schemas.microsoft.com/office/drawing/2014/main" id="{DA34EB3D-D8E6-7C44-A3C0-CAB5DADE220A}"/>
              </a:ext>
            </a:extLst>
          </p:cNvPr>
          <p:cNvSpPr/>
          <p:nvPr/>
        </p:nvSpPr>
        <p:spPr>
          <a:xfrm>
            <a:off x="239500" y="3584345"/>
            <a:ext cx="618986"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2</a:t>
            </a:r>
            <a:endParaRPr lang="en-US" baseline="-25000">
              <a:solidFill>
                <a:sysClr val="windowText" lastClr="000000"/>
              </a:solidFill>
              <a:latin typeface="Helvetica" pitchFamily="2" charset="0"/>
            </a:endParaRPr>
          </a:p>
        </p:txBody>
      </p:sp>
      <p:sp>
        <p:nvSpPr>
          <p:cNvPr id="26" name="Rectangle 25">
            <a:extLst>
              <a:ext uri="{FF2B5EF4-FFF2-40B4-BE49-F238E27FC236}">
                <a16:creationId xmlns:a16="http://schemas.microsoft.com/office/drawing/2014/main" id="{7C8ED169-6AAF-9B47-9D07-2C0EB15062D9}"/>
              </a:ext>
            </a:extLst>
          </p:cNvPr>
          <p:cNvSpPr/>
          <p:nvPr/>
        </p:nvSpPr>
        <p:spPr>
          <a:xfrm>
            <a:off x="239500" y="4166310"/>
            <a:ext cx="618986"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3</a:t>
            </a:r>
            <a:endParaRPr lang="en-US" baseline="-25000">
              <a:solidFill>
                <a:sysClr val="windowText" lastClr="000000"/>
              </a:solidFill>
              <a:latin typeface="Helvetica" pitchFamily="2" charset="0"/>
            </a:endParaRPr>
          </a:p>
        </p:txBody>
      </p:sp>
      <p:sp>
        <p:nvSpPr>
          <p:cNvPr id="29" name="Rectangle 28">
            <a:extLst>
              <a:ext uri="{FF2B5EF4-FFF2-40B4-BE49-F238E27FC236}">
                <a16:creationId xmlns:a16="http://schemas.microsoft.com/office/drawing/2014/main" id="{DB049525-539D-5640-ACD6-41C194EEAC15}"/>
              </a:ext>
            </a:extLst>
          </p:cNvPr>
          <p:cNvSpPr/>
          <p:nvPr/>
        </p:nvSpPr>
        <p:spPr>
          <a:xfrm>
            <a:off x="871863" y="3582089"/>
            <a:ext cx="650178"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2</a:t>
            </a:r>
            <a:endParaRPr lang="en-US" sz="1400" baseline="-25000">
              <a:solidFill>
                <a:sysClr val="windowText" lastClr="000000"/>
              </a:solidFill>
              <a:latin typeface="Helvetica" pitchFamily="2" charset="0"/>
            </a:endParaRPr>
          </a:p>
        </p:txBody>
      </p:sp>
      <p:sp>
        <p:nvSpPr>
          <p:cNvPr id="33" name="Rectangle 32">
            <a:extLst>
              <a:ext uri="{FF2B5EF4-FFF2-40B4-BE49-F238E27FC236}">
                <a16:creationId xmlns:a16="http://schemas.microsoft.com/office/drawing/2014/main" id="{E45134C9-160A-0E45-B936-6474D8E88565}"/>
              </a:ext>
            </a:extLst>
          </p:cNvPr>
          <p:cNvSpPr/>
          <p:nvPr/>
        </p:nvSpPr>
        <p:spPr>
          <a:xfrm>
            <a:off x="871863" y="4170300"/>
            <a:ext cx="650178"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3</a:t>
            </a:r>
            <a:endParaRPr lang="en-US" sz="1400" baseline="-25000">
              <a:solidFill>
                <a:sysClr val="windowText" lastClr="000000"/>
              </a:solidFill>
              <a:latin typeface="Helvetica" pitchFamily="2" charset="0"/>
            </a:endParaRPr>
          </a:p>
        </p:txBody>
      </p:sp>
      <p:sp>
        <p:nvSpPr>
          <p:cNvPr id="35" name="TextBox 34">
            <a:extLst>
              <a:ext uri="{FF2B5EF4-FFF2-40B4-BE49-F238E27FC236}">
                <a16:creationId xmlns:a16="http://schemas.microsoft.com/office/drawing/2014/main" id="{EBA9B1A5-60B1-6640-AA43-2AA86667372C}"/>
              </a:ext>
            </a:extLst>
          </p:cNvPr>
          <p:cNvSpPr txBox="1"/>
          <p:nvPr/>
        </p:nvSpPr>
        <p:spPr>
          <a:xfrm>
            <a:off x="8469331" y="4908736"/>
            <a:ext cx="376091" cy="380873"/>
          </a:xfrm>
          <a:prstGeom prst="rect">
            <a:avLst/>
          </a:prstGeom>
          <a:noFill/>
        </p:spPr>
        <p:txBody>
          <a:bodyPr wrap="square" rtlCol="0">
            <a:spAutoFit/>
          </a:bodyPr>
          <a:lstStyle/>
          <a:p>
            <a:pPr algn="ctr" defTabSz="428625">
              <a:defRPr/>
            </a:pPr>
            <a:r>
              <a:rPr lang="en-US" altLang="zh-CN" sz="1875">
                <a:solidFill>
                  <a:prstClr val="black"/>
                </a:solidFill>
                <a:latin typeface="Helvetica" pitchFamily="2" charset="0"/>
                <a:ea typeface="Calisto MT" charset="0"/>
                <a:cs typeface="Calisto MT" charset="0"/>
              </a:rPr>
              <a:t>+</a:t>
            </a:r>
            <a:endParaRPr lang="en-US" sz="1875">
              <a:solidFill>
                <a:prstClr val="black"/>
              </a:solidFill>
              <a:latin typeface="Helvetica" pitchFamily="2" charset="0"/>
              <a:ea typeface="Calisto MT" charset="0"/>
              <a:cs typeface="Calisto MT" charset="0"/>
            </a:endParaRPr>
          </a:p>
        </p:txBody>
      </p:sp>
      <p:sp>
        <p:nvSpPr>
          <p:cNvPr id="17" name="TextBox 16">
            <a:extLst>
              <a:ext uri="{FF2B5EF4-FFF2-40B4-BE49-F238E27FC236}">
                <a16:creationId xmlns:a16="http://schemas.microsoft.com/office/drawing/2014/main" id="{71FE8EA9-2737-494B-92D4-6A0F325390FE}"/>
              </a:ext>
            </a:extLst>
          </p:cNvPr>
          <p:cNvSpPr txBox="1"/>
          <p:nvPr/>
        </p:nvSpPr>
        <p:spPr>
          <a:xfrm>
            <a:off x="7576703" y="4908735"/>
            <a:ext cx="376091" cy="380873"/>
          </a:xfrm>
          <a:prstGeom prst="rect">
            <a:avLst/>
          </a:prstGeom>
          <a:noFill/>
        </p:spPr>
        <p:txBody>
          <a:bodyPr wrap="square" rtlCol="0">
            <a:spAutoFit/>
          </a:bodyPr>
          <a:lstStyle/>
          <a:p>
            <a:pPr algn="ctr" defTabSz="428625">
              <a:defRPr/>
            </a:pPr>
            <a:r>
              <a:rPr lang="en-US" altLang="zh-CN" sz="1875">
                <a:solidFill>
                  <a:prstClr val="black"/>
                </a:solidFill>
                <a:latin typeface="Helvetica" pitchFamily="2" charset="0"/>
                <a:ea typeface="Calisto MT" charset="0"/>
                <a:cs typeface="Calisto MT" charset="0"/>
              </a:rPr>
              <a:t>+</a:t>
            </a:r>
            <a:endParaRPr lang="en-US" sz="1875">
              <a:solidFill>
                <a:prstClr val="black"/>
              </a:solidFill>
              <a:latin typeface="Helvetica" pitchFamily="2" charset="0"/>
              <a:ea typeface="Calisto MT" charset="0"/>
              <a:cs typeface="Calisto MT" charset="0"/>
            </a:endParaRPr>
          </a:p>
        </p:txBody>
      </p:sp>
      <p:sp>
        <p:nvSpPr>
          <p:cNvPr id="18" name="Rectangle 17">
            <a:extLst>
              <a:ext uri="{FF2B5EF4-FFF2-40B4-BE49-F238E27FC236}">
                <a16:creationId xmlns:a16="http://schemas.microsoft.com/office/drawing/2014/main" id="{3E163331-3244-6A4D-A7B1-3D0582D1F0D5}"/>
              </a:ext>
            </a:extLst>
          </p:cNvPr>
          <p:cNvSpPr/>
          <p:nvPr/>
        </p:nvSpPr>
        <p:spPr>
          <a:xfrm>
            <a:off x="3853670" y="4886346"/>
            <a:ext cx="808602"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endParaRPr lang="en-US">
              <a:solidFill>
                <a:sysClr val="windowText" lastClr="000000"/>
              </a:solidFill>
              <a:latin typeface="Helvetica" pitchFamily="2" charset="0"/>
            </a:endParaRPr>
          </a:p>
        </p:txBody>
      </p:sp>
      <p:sp>
        <p:nvSpPr>
          <p:cNvPr id="19" name="Rectangle 18">
            <a:extLst>
              <a:ext uri="{FF2B5EF4-FFF2-40B4-BE49-F238E27FC236}">
                <a16:creationId xmlns:a16="http://schemas.microsoft.com/office/drawing/2014/main" id="{49E0E177-C4B4-344E-8CB8-80C926564EAC}"/>
              </a:ext>
            </a:extLst>
          </p:cNvPr>
          <p:cNvSpPr/>
          <p:nvPr/>
        </p:nvSpPr>
        <p:spPr>
          <a:xfrm>
            <a:off x="8657376" y="4883605"/>
            <a:ext cx="808602"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endParaRPr lang="en-US" sz="1400">
              <a:solidFill>
                <a:sysClr val="windowText" lastClr="000000"/>
              </a:solidFill>
              <a:latin typeface="Helvetica" pitchFamily="2" charset="0"/>
            </a:endParaRPr>
          </a:p>
        </p:txBody>
      </p:sp>
    </p:spTree>
    <p:extLst>
      <p:ext uri="{BB962C8B-B14F-4D97-AF65-F5344CB8AC3E}">
        <p14:creationId xmlns:p14="http://schemas.microsoft.com/office/powerpoint/2010/main" val="7059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2.29167E-6 -3.7037E-7 L 0.31159 0.27824 " pathEditMode="relative" rAng="0" ptsTypes="AA">
                                      <p:cBhvr>
                                        <p:cTn id="16" dur="2000" fill="hold"/>
                                        <p:tgtEl>
                                          <p:spTgt spid="15"/>
                                        </p:tgtEl>
                                        <p:attrNameLst>
                                          <p:attrName>ppt_x</p:attrName>
                                          <p:attrName>ppt_y</p:attrName>
                                        </p:attrNameLst>
                                      </p:cBhvr>
                                      <p:rCtr x="15573" y="14120"/>
                                    </p:animMotion>
                                  </p:childTnLst>
                                </p:cTn>
                              </p:par>
                              <p:par>
                                <p:cTn id="17" presetID="0" presetClass="path" presetSubtype="0" accel="50000" decel="50000" fill="hold" grpId="0" nodeType="withEffect">
                                  <p:stCondLst>
                                    <p:cond delay="0"/>
                                  </p:stCondLst>
                                  <p:childTnLst>
                                    <p:animMotion origin="layout" path="M 2.91667E-6 1.48148E-6 L 0.6526 0.27824 " pathEditMode="relative" rAng="0" ptsTypes="AA">
                                      <p:cBhvr>
                                        <p:cTn id="18" dur="2000" fill="hold"/>
                                        <p:tgtEl>
                                          <p:spTgt spid="24"/>
                                        </p:tgtEl>
                                        <p:attrNameLst>
                                          <p:attrName>ppt_x</p:attrName>
                                          <p:attrName>ppt_y</p:attrName>
                                        </p:attrNameLst>
                                      </p:cBhvr>
                                      <p:rCtr x="32630" y="13912"/>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 0 L 0.2595 0.19051 " pathEditMode="relative" ptsTypes="AA">
                                      <p:cBhvr>
                                        <p:cTn id="28" dur="2000" fill="hold"/>
                                        <p:tgtEl>
                                          <p:spTgt spid="25"/>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 0 L 0.57396 0.19051 " pathEditMode="relative" ptsTypes="AA">
                                      <p:cBhvr>
                                        <p:cTn id="30" dur="2000" fill="hold"/>
                                        <p:tgtEl>
                                          <p:spTgt spid="29"/>
                                        </p:tgtEl>
                                        <p:attrNameLst>
                                          <p:attrName>ppt_x</p:attrName>
                                          <p:attrName>ppt_y</p:attrName>
                                        </p:attrNameLst>
                                      </p:cBhvr>
                                    </p:animMotion>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1" nodeType="clickEffect">
                                  <p:stCondLst>
                                    <p:cond delay="0"/>
                                  </p:stCondLst>
                                  <p:childTnLst>
                                    <p:animMotion origin="layout" path="M -2.08333E-6 1.11111E-6 L 0.20143 0.10509 " pathEditMode="relative" rAng="0" ptsTypes="AA">
                                      <p:cBhvr>
                                        <p:cTn id="42" dur="2000" fill="hold"/>
                                        <p:tgtEl>
                                          <p:spTgt spid="26"/>
                                        </p:tgtEl>
                                        <p:attrNameLst>
                                          <p:attrName>ppt_x</p:attrName>
                                          <p:attrName>ppt_y</p:attrName>
                                        </p:attrNameLst>
                                      </p:cBhvr>
                                      <p:rCtr x="10065" y="5255"/>
                                    </p:animMotion>
                                  </p:childTnLst>
                                </p:cTn>
                              </p:par>
                              <p:par>
                                <p:cTn id="43" presetID="0" presetClass="path" presetSubtype="0" accel="50000" decel="50000" fill="hold" grpId="1" nodeType="withEffect">
                                  <p:stCondLst>
                                    <p:cond delay="0"/>
                                  </p:stCondLst>
                                  <p:childTnLst>
                                    <p:animMotion origin="layout" path="M 2.91667E-6 -3.33333E-6 L 0.50442 0.10718 " pathEditMode="relative" rAng="0" ptsTypes="AA">
                                      <p:cBhvr>
                                        <p:cTn id="44" dur="2000" fill="hold"/>
                                        <p:tgtEl>
                                          <p:spTgt spid="33"/>
                                        </p:tgtEl>
                                        <p:attrNameLst>
                                          <p:attrName>ppt_x</p:attrName>
                                          <p:attrName>ppt_y</p:attrName>
                                        </p:attrNameLst>
                                      </p:cBhvr>
                                      <p:rCtr x="25221" y="5347"/>
                                    </p:animMotion>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2" nodeType="clickEffect">
                                  <p:stCondLst>
                                    <p:cond delay="0"/>
                                  </p:stCondLst>
                                  <p:childTnLst>
                                    <p:animEffect transition="out" filter="blinds(horizontal)">
                                      <p:cBhvr>
                                        <p:cTn id="50" dur="500"/>
                                        <p:tgtEl>
                                          <p:spTgt spid="33"/>
                                        </p:tgtEl>
                                      </p:cBhvr>
                                    </p:animEffect>
                                    <p:set>
                                      <p:cBhvr>
                                        <p:cTn id="51" dur="1" fill="hold">
                                          <p:stCondLst>
                                            <p:cond delay="499"/>
                                          </p:stCondLst>
                                        </p:cTn>
                                        <p:tgtEl>
                                          <p:spTgt spid="33"/>
                                        </p:tgtEl>
                                        <p:attrNameLst>
                                          <p:attrName>style.visibility</p:attrName>
                                        </p:attrNameLst>
                                      </p:cBhvr>
                                      <p:to>
                                        <p:strVal val="hidden"/>
                                      </p:to>
                                    </p:set>
                                  </p:childTnLst>
                                </p:cTn>
                              </p:par>
                              <p:par>
                                <p:cTn id="52" presetID="3" presetClass="exit" presetSubtype="10" fill="hold" grpId="2" nodeType="withEffect">
                                  <p:stCondLst>
                                    <p:cond delay="0"/>
                                  </p:stCondLst>
                                  <p:childTnLst>
                                    <p:animEffect transition="out" filter="blinds(horizontal)">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par>
                                <p:cTn id="55" presetID="3" presetClass="exit" presetSubtype="10" fill="hold" grpId="2" nodeType="withEffect">
                                  <p:stCondLst>
                                    <p:cond delay="0"/>
                                  </p:stCondLst>
                                  <p:childTnLst>
                                    <p:animEffect transition="out" filter="blinds(horizontal)">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par>
                                <p:cTn id="58" presetID="3" presetClass="exit" presetSubtype="10" fill="hold" grpId="2" nodeType="withEffect">
                                  <p:stCondLst>
                                    <p:cond delay="0"/>
                                  </p:stCondLst>
                                  <p:childTnLst>
                                    <p:animEffect transition="out" filter="blinds(horizontal)">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3" presetClass="exit" presetSubtype="10" fill="hold" grpId="2" nodeType="withEffect">
                                  <p:stCondLst>
                                    <p:cond delay="0"/>
                                  </p:stCondLst>
                                  <p:childTnLst>
                                    <p:animEffect transition="out" filter="blinds(horizontal)">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par>
                                <p:cTn id="64" presetID="3" presetClass="exit" presetSubtype="10" fill="hold" grpId="2" nodeType="withEffect">
                                  <p:stCondLst>
                                    <p:cond delay="0"/>
                                  </p:stCondLst>
                                  <p:childTnLst>
                                    <p:animEffect transition="out" filter="blinds(horizontal)">
                                      <p:cBhvr>
                                        <p:cTn id="65" dur="500"/>
                                        <p:tgtEl>
                                          <p:spTgt spid="26"/>
                                        </p:tgtEl>
                                      </p:cBhvr>
                                    </p:animEffect>
                                    <p:set>
                                      <p:cBhvr>
                                        <p:cTn id="66" dur="1" fill="hold">
                                          <p:stCondLst>
                                            <p:cond delay="499"/>
                                          </p:stCondLst>
                                        </p:cTn>
                                        <p:tgtEl>
                                          <p:spTgt spid="26"/>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35"/>
                                        </p:tgtEl>
                                      </p:cBhvr>
                                    </p:animEffect>
                                    <p:set>
                                      <p:cBhvr>
                                        <p:cTn id="69" dur="1" fill="hold">
                                          <p:stCondLst>
                                            <p:cond delay="499"/>
                                          </p:stCondLst>
                                        </p:cTn>
                                        <p:tgtEl>
                                          <p:spTgt spid="35"/>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0 0 L 0.17226 -0.21505 L 0.17226 -0.21505 " pathEditMode="relative" ptsTypes="AAA">
                                      <p:cBhvr>
                                        <p:cTn id="80" dur="2000" fill="hold"/>
                                        <p:tgtEl>
                                          <p:spTgt spid="19"/>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L 0.56484 -0.28704 " pathEditMode="relative" ptsTypes="AA">
                                      <p:cBhvr>
                                        <p:cTn id="82"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24" grpId="0" animBg="1"/>
      <p:bldP spid="24" grpId="1" animBg="1"/>
      <p:bldP spid="24" grpId="2" animBg="1"/>
      <p:bldP spid="25" grpId="0" animBg="1"/>
      <p:bldP spid="25" grpId="1" animBg="1"/>
      <p:bldP spid="25" grpId="2" animBg="1"/>
      <p:bldP spid="26" grpId="0" animBg="1"/>
      <p:bldP spid="26" grpId="1" animBg="1"/>
      <p:bldP spid="26" grpId="2" animBg="1"/>
      <p:bldP spid="29" grpId="0" animBg="1"/>
      <p:bldP spid="29" grpId="1" animBg="1"/>
      <p:bldP spid="29" grpId="2" animBg="1"/>
      <p:bldP spid="33" grpId="0" animBg="1"/>
      <p:bldP spid="33" grpId="1" animBg="1"/>
      <p:bldP spid="33" grpId="2" animBg="1"/>
      <p:bldP spid="35" grpId="0"/>
      <p:bldP spid="35" grpId="1"/>
      <p:bldP spid="17" grpId="0"/>
      <p:bldP spid="17" grpId="1"/>
      <p:bldP spid="18" grpId="0" animBg="1"/>
      <p:bldP spid="18" grpId="1" animBg="1"/>
      <p:bldP spid="19" grpId="0" animBg="1"/>
      <p:bldP spid="1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Delayed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normalization</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24</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393370"/>
            <a:ext cx="10592058"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Suppose</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want</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calculate</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1</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000" spc="60" baseline="-25000">
                <a:latin typeface="Helvetica" pitchFamily="2" charset="0"/>
                <a:cs typeface="Calibri Light"/>
              </a:rPr>
              <a:t>2</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3</a:t>
            </a:r>
            <a:r>
              <a:rPr lang="zh-CN" altLang="en-US" sz="2400" spc="60">
                <a:latin typeface="Helvetica" pitchFamily="2" charset="0"/>
                <a:cs typeface="Calibri Light"/>
              </a:rPr>
              <a:t> </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V</a:t>
            </a:r>
            <a:r>
              <a:rPr lang="en-US" altLang="zh-CN" sz="2400" spc="60" baseline="-25000">
                <a:latin typeface="Helvetica" pitchFamily="2" charset="0"/>
                <a:cs typeface="Calibri Light"/>
              </a:rPr>
              <a:t>4</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delay</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step</a:t>
            </a:r>
            <a:r>
              <a:rPr lang="zh-CN" altLang="en-US" sz="2400" spc="60">
                <a:latin typeface="Helvetica" pitchFamily="2" charset="0"/>
                <a:cs typeface="Calibri Light"/>
              </a:rPr>
              <a:t> </a:t>
            </a:r>
            <a:r>
              <a:rPr lang="en-US" altLang="zh-CN" sz="2400" spc="60">
                <a:latin typeface="Helvetica" pitchFamily="2" charset="0"/>
                <a:cs typeface="Calibri Light"/>
              </a:rPr>
              <a:t>“renormalization”</a:t>
            </a:r>
            <a:r>
              <a:rPr lang="zh-CN" altLang="en-US" sz="2400" spc="60">
                <a:latin typeface="Helvetica" pitchFamily="2" charset="0"/>
                <a:cs typeface="Calibri Light"/>
              </a:rPr>
              <a:t> </a:t>
            </a:r>
            <a:r>
              <a:rPr lang="en-US" altLang="zh-CN" sz="2400" spc="60">
                <a:latin typeface="Helvetica" pitchFamily="2" charset="0"/>
                <a:cs typeface="Calibri Light"/>
              </a:rPr>
              <a:t>until</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need</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get</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result</a:t>
            </a:r>
            <a:r>
              <a:rPr lang="zh-CN" altLang="en-US" sz="2400" spc="60">
                <a:latin typeface="Helvetica" pitchFamily="2" charset="0"/>
                <a:cs typeface="Calibri Light"/>
              </a:rPr>
              <a:t> </a:t>
            </a:r>
            <a:r>
              <a:rPr lang="en-US" altLang="zh-CN" sz="2400" spc="60">
                <a:latin typeface="Helvetica" pitchFamily="2" charset="0"/>
                <a:cs typeface="Calibri Light"/>
              </a:rPr>
              <a:t>back</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end-host(s).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6" name="Picture 5">
            <a:extLst>
              <a:ext uri="{FF2B5EF4-FFF2-40B4-BE49-F238E27FC236}">
                <a16:creationId xmlns:a16="http://schemas.microsoft.com/office/drawing/2014/main" id="{93C04640-12E4-3044-B2BD-FB5CA54146DA}"/>
              </a:ext>
            </a:extLst>
          </p:cNvPr>
          <p:cNvPicPr>
            <a:picLocks noChangeAspect="1"/>
          </p:cNvPicPr>
          <p:nvPr/>
        </p:nvPicPr>
        <p:blipFill>
          <a:blip r:embed="rId3"/>
          <a:stretch>
            <a:fillRect/>
          </a:stretch>
        </p:blipFill>
        <p:spPr>
          <a:xfrm>
            <a:off x="4844726" y="2812483"/>
            <a:ext cx="2502548" cy="301043"/>
          </a:xfrm>
          <a:prstGeom prst="rect">
            <a:avLst/>
          </a:prstGeom>
        </p:spPr>
      </p:pic>
      <p:pic>
        <p:nvPicPr>
          <p:cNvPr id="8" name="Picture 7">
            <a:extLst>
              <a:ext uri="{FF2B5EF4-FFF2-40B4-BE49-F238E27FC236}">
                <a16:creationId xmlns:a16="http://schemas.microsoft.com/office/drawing/2014/main" id="{0B218E1A-B038-4747-911C-0C77B24C4906}"/>
              </a:ext>
            </a:extLst>
          </p:cNvPr>
          <p:cNvPicPr>
            <a:picLocks noChangeAspect="1"/>
          </p:cNvPicPr>
          <p:nvPr/>
        </p:nvPicPr>
        <p:blipFill>
          <a:blip r:embed="rId4"/>
          <a:stretch>
            <a:fillRect/>
          </a:stretch>
        </p:blipFill>
        <p:spPr>
          <a:xfrm>
            <a:off x="61889" y="4010948"/>
            <a:ext cx="5536483" cy="1698693"/>
          </a:xfrm>
          <a:prstGeom prst="rect">
            <a:avLst/>
          </a:prstGeom>
        </p:spPr>
      </p:pic>
      <p:pic>
        <p:nvPicPr>
          <p:cNvPr id="20" name="Picture 19">
            <a:extLst>
              <a:ext uri="{FF2B5EF4-FFF2-40B4-BE49-F238E27FC236}">
                <a16:creationId xmlns:a16="http://schemas.microsoft.com/office/drawing/2014/main" id="{B15035D1-33C3-0748-8DDF-9F27B01D31EE}"/>
              </a:ext>
            </a:extLst>
          </p:cNvPr>
          <p:cNvPicPr>
            <a:picLocks noChangeAspect="1"/>
          </p:cNvPicPr>
          <p:nvPr/>
        </p:nvPicPr>
        <p:blipFill>
          <a:blip r:embed="rId5"/>
          <a:stretch>
            <a:fillRect/>
          </a:stretch>
        </p:blipFill>
        <p:spPr>
          <a:xfrm>
            <a:off x="5774199" y="3605119"/>
            <a:ext cx="5016500" cy="2451100"/>
          </a:xfrm>
          <a:prstGeom prst="rect">
            <a:avLst/>
          </a:prstGeom>
        </p:spPr>
      </p:pic>
      <p:sp>
        <p:nvSpPr>
          <p:cNvPr id="18" name="Rectangle 17">
            <a:extLst>
              <a:ext uri="{FF2B5EF4-FFF2-40B4-BE49-F238E27FC236}">
                <a16:creationId xmlns:a16="http://schemas.microsoft.com/office/drawing/2014/main" id="{3E163331-3244-6A4D-A7B1-3D0582D1F0D5}"/>
              </a:ext>
            </a:extLst>
          </p:cNvPr>
          <p:cNvSpPr/>
          <p:nvPr/>
        </p:nvSpPr>
        <p:spPr>
          <a:xfrm>
            <a:off x="5369898" y="3632738"/>
            <a:ext cx="808602"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endParaRPr lang="en-US">
              <a:solidFill>
                <a:sysClr val="windowText" lastClr="000000"/>
              </a:solidFill>
              <a:latin typeface="Helvetica" pitchFamily="2" charset="0"/>
            </a:endParaRPr>
          </a:p>
        </p:txBody>
      </p:sp>
      <p:sp>
        <p:nvSpPr>
          <p:cNvPr id="19" name="Rectangle 18">
            <a:extLst>
              <a:ext uri="{FF2B5EF4-FFF2-40B4-BE49-F238E27FC236}">
                <a16:creationId xmlns:a16="http://schemas.microsoft.com/office/drawing/2014/main" id="{49E0E177-C4B4-344E-8CB8-80C926564EAC}"/>
              </a:ext>
            </a:extLst>
          </p:cNvPr>
          <p:cNvSpPr/>
          <p:nvPr/>
        </p:nvSpPr>
        <p:spPr>
          <a:xfrm>
            <a:off x="5369898" y="4077746"/>
            <a:ext cx="808602"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endParaRPr lang="en-US" sz="1400">
              <a:solidFill>
                <a:sysClr val="windowText" lastClr="000000"/>
              </a:solidFill>
              <a:latin typeface="Helvetica" pitchFamily="2" charset="0"/>
            </a:endParaRPr>
          </a:p>
        </p:txBody>
      </p:sp>
      <p:sp>
        <p:nvSpPr>
          <p:cNvPr id="22" name="Rectangle 21">
            <a:extLst>
              <a:ext uri="{FF2B5EF4-FFF2-40B4-BE49-F238E27FC236}">
                <a16:creationId xmlns:a16="http://schemas.microsoft.com/office/drawing/2014/main" id="{7AB9F7E1-E5E6-8F47-8B68-B7B4E763509E}"/>
              </a:ext>
            </a:extLst>
          </p:cNvPr>
          <p:cNvSpPr/>
          <p:nvPr/>
        </p:nvSpPr>
        <p:spPr>
          <a:xfrm>
            <a:off x="10408222" y="3320034"/>
            <a:ext cx="808602" cy="431132"/>
          </a:xfrm>
          <a:prstGeom prst="rect">
            <a:avLst/>
          </a:prstGeom>
          <a:solidFill>
            <a:srgbClr val="97E39F"/>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Exp</a:t>
            </a:r>
            <a:r>
              <a:rPr lang="en-US" altLang="zh-CN" sz="1400" baseline="-25000">
                <a:solidFill>
                  <a:sysClr val="windowText" lastClr="000000"/>
                </a:solidFill>
                <a:latin typeface="Helvetica" pitchFamily="2" charset="0"/>
              </a:rPr>
              <a:t>4</a:t>
            </a:r>
            <a:endParaRPr lang="en-US" baseline="-25000">
              <a:solidFill>
                <a:sysClr val="windowText" lastClr="000000"/>
              </a:solidFill>
              <a:latin typeface="Helvetica" pitchFamily="2" charset="0"/>
            </a:endParaRPr>
          </a:p>
        </p:txBody>
      </p:sp>
      <p:sp>
        <p:nvSpPr>
          <p:cNvPr id="23" name="Rectangle 22">
            <a:extLst>
              <a:ext uri="{FF2B5EF4-FFF2-40B4-BE49-F238E27FC236}">
                <a16:creationId xmlns:a16="http://schemas.microsoft.com/office/drawing/2014/main" id="{AC73027F-B943-7B4F-9687-87FA6BBD6057}"/>
              </a:ext>
            </a:extLst>
          </p:cNvPr>
          <p:cNvSpPr/>
          <p:nvPr/>
        </p:nvSpPr>
        <p:spPr>
          <a:xfrm>
            <a:off x="11216824" y="3324181"/>
            <a:ext cx="808602" cy="431132"/>
          </a:xfrm>
          <a:prstGeom prst="rect">
            <a:avLst/>
          </a:prstGeom>
          <a:solidFill>
            <a:srgbClr val="F2ABAC"/>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latin typeface="Helvetica" pitchFamily="2" charset="0"/>
              </a:rPr>
              <a:t>Man</a:t>
            </a:r>
            <a:r>
              <a:rPr lang="en-US" altLang="zh-CN" sz="1400" baseline="-25000">
                <a:solidFill>
                  <a:sysClr val="windowText" lastClr="000000"/>
                </a:solidFill>
                <a:latin typeface="Helvetica" pitchFamily="2" charset="0"/>
              </a:rPr>
              <a:t>4</a:t>
            </a:r>
            <a:endParaRPr lang="en-US" sz="1400" baseline="-25000">
              <a:solidFill>
                <a:sysClr val="windowText" lastClr="000000"/>
              </a:solidFill>
              <a:latin typeface="Helvetica" pitchFamily="2" charset="0"/>
            </a:endParaRPr>
          </a:p>
        </p:txBody>
      </p:sp>
    </p:spTree>
    <p:extLst>
      <p:ext uri="{BB962C8B-B14F-4D97-AF65-F5344CB8AC3E}">
        <p14:creationId xmlns:p14="http://schemas.microsoft.com/office/powerpoint/2010/main" val="190399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29167E-6 -1.11111E-6 L 0.41146 -0.04398 L 0.41146 -0.04398 " pathEditMode="relative" rAng="0" ptsTypes="AAA">
                                      <p:cBhvr>
                                        <p:cTn id="10" dur="2000" fill="hold"/>
                                        <p:tgtEl>
                                          <p:spTgt spid="18"/>
                                        </p:tgtEl>
                                        <p:attrNameLst>
                                          <p:attrName>ppt_x</p:attrName>
                                          <p:attrName>ppt_y</p:attrName>
                                        </p:attrNameLst>
                                      </p:cBhvr>
                                      <p:rCtr x="20573" y="-2199"/>
                                    </p:animMotion>
                                  </p:childTnLst>
                                </p:cTn>
                              </p:par>
                              <p:par>
                                <p:cTn id="11" presetID="0" presetClass="path" presetSubtype="0" accel="50000" decel="50000" fill="hold" grpId="0" nodeType="withEffect">
                                  <p:stCondLst>
                                    <p:cond delay="0"/>
                                  </p:stCondLst>
                                  <p:childTnLst>
                                    <p:animMotion origin="layout" path="M 2.29167E-6 4.07407E-6 L 0.47995 -0.11019 L 0.47995 -0.10973 " pathEditMode="relative" rAng="0" ptsTypes="AAA">
                                      <p:cBhvr>
                                        <p:cTn id="12" dur="2000" fill="hold"/>
                                        <p:tgtEl>
                                          <p:spTgt spid="19"/>
                                        </p:tgtEl>
                                        <p:attrNameLst>
                                          <p:attrName>ppt_x</p:attrName>
                                          <p:attrName>ppt_y</p:attrName>
                                        </p:attrNameLst>
                                      </p:cBhvr>
                                      <p:rCtr x="23997" y="-5509"/>
                                    </p:animMotion>
                                  </p:childTnLst>
                                </p:cTn>
                              </p:par>
                              <p:par>
                                <p:cTn id="13" presetID="3" presetClass="exit" presetSubtype="10" fill="hold" grpId="1" nodeType="withEffect">
                                  <p:stCondLst>
                                    <p:cond delay="1500"/>
                                  </p:stCondLst>
                                  <p:childTnLst>
                                    <p:animEffect transition="out" filter="blinds(horizontal)">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3" presetClass="exit" presetSubtype="10" fill="hold" grpId="1" nodeType="withEffect">
                                  <p:stCondLst>
                                    <p:cond delay="1500"/>
                                  </p:stCondLst>
                                  <p:childTnLst>
                                    <p:animEffect transition="out" filter="blinds(horizontal)">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grpId="0" nodeType="withEffect">
                                  <p:stCondLst>
                                    <p:cond delay="200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Leverage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networking</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hardware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25</a:t>
            </a:fld>
            <a:endParaRPr lang="en-US">
              <a:latin typeface="Helvetica" pitchFamily="2" charset="0"/>
            </a:endParaRPr>
          </a:p>
        </p:txBody>
      </p:sp>
      <p:pic>
        <p:nvPicPr>
          <p:cNvPr id="10" name="Picture 9">
            <a:extLst>
              <a:ext uri="{FF2B5EF4-FFF2-40B4-BE49-F238E27FC236}">
                <a16:creationId xmlns:a16="http://schemas.microsoft.com/office/drawing/2014/main" id="{FE7C5F0E-8D1C-3643-BE74-7090363E2A19}"/>
              </a:ext>
            </a:extLst>
          </p:cNvPr>
          <p:cNvPicPr>
            <a:picLocks noChangeAspect="1"/>
          </p:cNvPicPr>
          <p:nvPr/>
        </p:nvPicPr>
        <p:blipFill>
          <a:blip r:embed="rId3"/>
          <a:stretch>
            <a:fillRect/>
          </a:stretch>
        </p:blipFill>
        <p:spPr>
          <a:xfrm>
            <a:off x="465080" y="3429000"/>
            <a:ext cx="5016500" cy="2451100"/>
          </a:xfrm>
          <a:prstGeom prst="rect">
            <a:avLst/>
          </a:prstGeom>
        </p:spPr>
      </p:pic>
      <p:pic>
        <p:nvPicPr>
          <p:cNvPr id="3" name="Picture 2">
            <a:extLst>
              <a:ext uri="{FF2B5EF4-FFF2-40B4-BE49-F238E27FC236}">
                <a16:creationId xmlns:a16="http://schemas.microsoft.com/office/drawing/2014/main" id="{B2EF79A7-3089-F146-8E8A-3EACE857942B}"/>
              </a:ext>
            </a:extLst>
          </p:cNvPr>
          <p:cNvPicPr>
            <a:picLocks noChangeAspect="1"/>
          </p:cNvPicPr>
          <p:nvPr/>
        </p:nvPicPr>
        <p:blipFill>
          <a:blip r:embed="rId4"/>
          <a:stretch>
            <a:fillRect/>
          </a:stretch>
        </p:blipFill>
        <p:spPr>
          <a:xfrm>
            <a:off x="2104831" y="4152410"/>
            <a:ext cx="685800" cy="660400"/>
          </a:xfrm>
          <a:prstGeom prst="rect">
            <a:avLst/>
          </a:prstGeom>
        </p:spPr>
      </p:pic>
      <p:sp>
        <p:nvSpPr>
          <p:cNvPr id="14" name="TextBox 13">
            <a:extLst>
              <a:ext uri="{FF2B5EF4-FFF2-40B4-BE49-F238E27FC236}">
                <a16:creationId xmlns:a16="http://schemas.microsoft.com/office/drawing/2014/main" id="{5F31944D-B6F1-1C41-B6B1-5C794D528307}"/>
              </a:ext>
            </a:extLst>
          </p:cNvPr>
          <p:cNvSpPr txBox="1"/>
          <p:nvPr/>
        </p:nvSpPr>
        <p:spPr>
          <a:xfrm>
            <a:off x="341640" y="1324477"/>
            <a:ext cx="11191732"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dirty="0">
                <a:latin typeface="Helvetica" pitchFamily="2" charset="0"/>
                <a:cs typeface="Calibri Light"/>
              </a:rPr>
              <a:t>For</a:t>
            </a:r>
            <a:r>
              <a:rPr lang="zh-CN" altLang="en-US" sz="2400" spc="60" dirty="0">
                <a:latin typeface="Helvetica" pitchFamily="2" charset="0"/>
                <a:cs typeface="Calibri Light"/>
              </a:rPr>
              <a:t> </a:t>
            </a:r>
            <a:r>
              <a:rPr lang="en-US" altLang="zh-CN" sz="2400" spc="60" dirty="0">
                <a:latin typeface="Helvetica" pitchFamily="2" charset="0"/>
                <a:cs typeface="Calibri Light"/>
              </a:rPr>
              <a:t>renormalization,</a:t>
            </a:r>
            <a:r>
              <a:rPr lang="zh-CN" altLang="en-US" sz="2400" spc="60" dirty="0">
                <a:latin typeface="Helvetica" pitchFamily="2" charset="0"/>
                <a:cs typeface="Calibri Light"/>
              </a:rPr>
              <a:t> </a:t>
            </a:r>
            <a:r>
              <a:rPr lang="en-US" altLang="zh-CN" sz="2400" spc="60" dirty="0">
                <a:latin typeface="Helvetica" pitchFamily="2" charset="0"/>
                <a:cs typeface="Calibri Light"/>
              </a:rPr>
              <a:t>we</a:t>
            </a:r>
            <a:r>
              <a:rPr lang="zh-CN" altLang="en-US" sz="2400" spc="60" dirty="0">
                <a:latin typeface="Helvetica" pitchFamily="2" charset="0"/>
                <a:cs typeface="Calibri Light"/>
              </a:rPr>
              <a:t> </a:t>
            </a:r>
            <a:r>
              <a:rPr lang="en-US" altLang="zh-CN" sz="2400" spc="60" dirty="0">
                <a:latin typeface="Helvetica" pitchFamily="2" charset="0"/>
                <a:cs typeface="Calibri Light"/>
              </a:rPr>
              <a:t>need</a:t>
            </a:r>
            <a:r>
              <a:rPr lang="zh-CN" altLang="en-US" sz="2400" spc="60" dirty="0">
                <a:latin typeface="Helvetica" pitchFamily="2" charset="0"/>
                <a:cs typeface="Calibri Light"/>
              </a:rPr>
              <a:t> </a:t>
            </a:r>
            <a:r>
              <a:rPr lang="en-US" altLang="zh-CN" sz="2400" spc="60" dirty="0">
                <a:latin typeface="Helvetica" pitchFamily="2" charset="0"/>
                <a:cs typeface="Calibri Light"/>
              </a:rPr>
              <a:t>to</a:t>
            </a:r>
            <a:r>
              <a:rPr lang="zh-CN" altLang="en-US" sz="2400" spc="60" dirty="0">
                <a:latin typeface="Helvetica" pitchFamily="2" charset="0"/>
                <a:cs typeface="Calibri Light"/>
              </a:rPr>
              <a:t> </a:t>
            </a:r>
            <a:r>
              <a:rPr lang="en-US" altLang="zh-CN" sz="2400" spc="60" dirty="0">
                <a:latin typeface="Helvetica" pitchFamily="2" charset="0"/>
                <a:cs typeface="Calibri Light"/>
              </a:rPr>
              <a:t>find</a:t>
            </a:r>
            <a:r>
              <a:rPr lang="zh-CN" altLang="en-US" sz="2400" spc="60" dirty="0">
                <a:latin typeface="Helvetica" pitchFamily="2" charset="0"/>
                <a:cs typeface="Calibri Light"/>
              </a:rPr>
              <a:t> </a:t>
            </a:r>
            <a:r>
              <a:rPr lang="en-US" altLang="zh-CN" sz="2400" spc="60" dirty="0">
                <a:latin typeface="Helvetica" pitchFamily="2" charset="0"/>
                <a:cs typeface="Calibri Light"/>
              </a:rPr>
              <a:t>how</a:t>
            </a:r>
            <a:r>
              <a:rPr lang="zh-CN" altLang="en-US" sz="2400" spc="60" dirty="0">
                <a:latin typeface="Helvetica" pitchFamily="2" charset="0"/>
                <a:cs typeface="Calibri Light"/>
              </a:rPr>
              <a:t> </a:t>
            </a:r>
            <a:r>
              <a:rPr lang="en-US" altLang="zh-CN" sz="2400" spc="60" dirty="0">
                <a:latin typeface="Helvetica" pitchFamily="2" charset="0"/>
                <a:cs typeface="Calibri Light"/>
              </a:rPr>
              <a:t>many</a:t>
            </a:r>
            <a:r>
              <a:rPr lang="zh-CN" altLang="en-US" sz="2400" spc="60" dirty="0">
                <a:latin typeface="Helvetica" pitchFamily="2" charset="0"/>
                <a:cs typeface="Calibri Light"/>
              </a:rPr>
              <a:t> </a:t>
            </a:r>
            <a:r>
              <a:rPr lang="en-US" altLang="zh-CN" sz="2400" spc="60" dirty="0">
                <a:latin typeface="Helvetica" pitchFamily="2" charset="0"/>
                <a:cs typeface="Calibri Light"/>
              </a:rPr>
              <a:t>leading</a:t>
            </a:r>
            <a:r>
              <a:rPr lang="zh-CN" altLang="en-US" sz="2400" spc="60" dirty="0">
                <a:latin typeface="Helvetica" pitchFamily="2" charset="0"/>
                <a:cs typeface="Calibri Light"/>
              </a:rPr>
              <a:t> </a:t>
            </a:r>
            <a:r>
              <a:rPr lang="en-US" altLang="zh-CN" sz="2400" spc="60" dirty="0">
                <a:latin typeface="Helvetica" pitchFamily="2" charset="0"/>
                <a:cs typeface="Calibri Light"/>
              </a:rPr>
              <a:t>“0”</a:t>
            </a:r>
            <a:r>
              <a:rPr lang="zh-CN" altLang="en-US" sz="2400" spc="60" dirty="0">
                <a:latin typeface="Helvetica" pitchFamily="2" charset="0"/>
                <a:cs typeface="Calibri Light"/>
              </a:rPr>
              <a:t> </a:t>
            </a:r>
            <a:r>
              <a:rPr lang="en-US" altLang="zh-CN" sz="2400" spc="60" dirty="0">
                <a:latin typeface="Helvetica" pitchFamily="2" charset="0"/>
                <a:cs typeface="Calibri Light"/>
              </a:rPr>
              <a:t>we</a:t>
            </a:r>
            <a:r>
              <a:rPr lang="zh-CN" altLang="en-US" sz="2400" spc="60" dirty="0">
                <a:latin typeface="Helvetica" pitchFamily="2" charset="0"/>
                <a:cs typeface="Calibri Light"/>
              </a:rPr>
              <a:t> </a:t>
            </a:r>
            <a:r>
              <a:rPr lang="en-US" altLang="zh-CN" sz="2400" spc="60" dirty="0">
                <a:latin typeface="Helvetica" pitchFamily="2" charset="0"/>
                <a:cs typeface="Calibri Light"/>
              </a:rPr>
              <a:t>have</a:t>
            </a:r>
            <a:r>
              <a:rPr lang="zh-CN" altLang="en-US" sz="2400" spc="60" dirty="0">
                <a:latin typeface="Helvetica" pitchFamily="2" charset="0"/>
                <a:cs typeface="Calibri Light"/>
              </a:rPr>
              <a:t> </a:t>
            </a:r>
            <a:r>
              <a:rPr lang="en-US" altLang="zh-CN" sz="2400" spc="60" dirty="0">
                <a:latin typeface="Helvetica" pitchFamily="2" charset="0"/>
                <a:cs typeface="Calibri Light"/>
              </a:rPr>
              <a:t>in</a:t>
            </a:r>
            <a:r>
              <a:rPr lang="zh-CN" altLang="en-US" sz="2400" spc="60" dirty="0">
                <a:latin typeface="Helvetica" pitchFamily="2" charset="0"/>
                <a:cs typeface="Calibri Light"/>
              </a:rPr>
              <a:t> </a:t>
            </a:r>
            <a:r>
              <a:rPr lang="en-US" altLang="zh-CN" sz="2400" spc="60" dirty="0">
                <a:latin typeface="Helvetica" pitchFamily="2" charset="0"/>
                <a:cs typeface="Calibri Light"/>
              </a:rPr>
              <a:t>the</a:t>
            </a:r>
            <a:r>
              <a:rPr lang="zh-CN" altLang="en-US" sz="2400" spc="60" dirty="0">
                <a:latin typeface="Helvetica" pitchFamily="2" charset="0"/>
                <a:cs typeface="Calibri Light"/>
              </a:rPr>
              <a:t> </a:t>
            </a:r>
            <a:r>
              <a:rPr lang="en-US" altLang="zh-CN" sz="2400" spc="60" dirty="0">
                <a:latin typeface="Helvetica" pitchFamily="2" charset="0"/>
                <a:cs typeface="Calibri Light"/>
              </a:rPr>
              <a:t>operated</a:t>
            </a:r>
            <a:r>
              <a:rPr lang="zh-CN" altLang="en-US" sz="2400" spc="60" dirty="0">
                <a:latin typeface="Helvetica" pitchFamily="2" charset="0"/>
                <a:cs typeface="Calibri Light"/>
              </a:rPr>
              <a:t> </a:t>
            </a:r>
            <a:r>
              <a:rPr lang="en-US" altLang="zh-CN" sz="2400" spc="60" dirty="0">
                <a:latin typeface="Helvetica" pitchFamily="2" charset="0"/>
                <a:cs typeface="Calibri Light"/>
              </a:rPr>
              <a:t>mantissa,</a:t>
            </a:r>
            <a:r>
              <a:rPr lang="zh-CN" altLang="en-US" sz="2400" spc="60" dirty="0">
                <a:latin typeface="Helvetica" pitchFamily="2" charset="0"/>
                <a:cs typeface="Calibri Light"/>
              </a:rPr>
              <a:t> </a:t>
            </a:r>
            <a:r>
              <a:rPr lang="en-US" altLang="zh-CN" sz="2400" spc="60" dirty="0">
                <a:latin typeface="Helvetica" pitchFamily="2" charset="0"/>
                <a:cs typeface="Calibri Light"/>
              </a:rPr>
              <a:t>so</a:t>
            </a:r>
            <a:r>
              <a:rPr lang="zh-CN" altLang="en-US" sz="2400" spc="60" dirty="0">
                <a:latin typeface="Helvetica" pitchFamily="2" charset="0"/>
                <a:cs typeface="Calibri Light"/>
              </a:rPr>
              <a:t> </a:t>
            </a:r>
            <a:r>
              <a:rPr lang="en-US" altLang="zh-CN" sz="2400" spc="60" dirty="0">
                <a:latin typeface="Helvetica" pitchFamily="2" charset="0"/>
                <a:cs typeface="Calibri Light"/>
              </a:rPr>
              <a:t>that</a:t>
            </a:r>
            <a:r>
              <a:rPr lang="zh-CN" altLang="en-US" sz="2400" spc="60" dirty="0">
                <a:latin typeface="Helvetica" pitchFamily="2" charset="0"/>
                <a:cs typeface="Calibri Light"/>
              </a:rPr>
              <a:t> </a:t>
            </a:r>
            <a:r>
              <a:rPr lang="en-US" altLang="zh-CN" sz="2400" spc="60" dirty="0">
                <a:latin typeface="Helvetica" pitchFamily="2" charset="0"/>
                <a:cs typeface="Calibri Light"/>
              </a:rPr>
              <a:t>we</a:t>
            </a:r>
            <a:r>
              <a:rPr lang="zh-CN" altLang="en-US" sz="2400" spc="60" dirty="0">
                <a:latin typeface="Helvetica" pitchFamily="2" charset="0"/>
                <a:cs typeface="Calibri Light"/>
              </a:rPr>
              <a:t> </a:t>
            </a:r>
            <a:r>
              <a:rPr lang="en-US" altLang="zh-CN" sz="2400" spc="60" dirty="0">
                <a:latin typeface="Helvetica" pitchFamily="2" charset="0"/>
                <a:cs typeface="Calibri Light"/>
              </a:rPr>
              <a:t>can</a:t>
            </a:r>
            <a:r>
              <a:rPr lang="zh-CN" altLang="en-US" sz="2400" spc="60" dirty="0">
                <a:latin typeface="Helvetica" pitchFamily="2" charset="0"/>
                <a:cs typeface="Calibri Light"/>
              </a:rPr>
              <a:t> </a:t>
            </a:r>
            <a:r>
              <a:rPr lang="en-US" altLang="zh-CN" sz="2400" spc="60" dirty="0">
                <a:latin typeface="Helvetica" pitchFamily="2" charset="0"/>
                <a:cs typeface="Calibri Light"/>
              </a:rPr>
              <a:t>shift</a:t>
            </a:r>
            <a:r>
              <a:rPr lang="zh-CN" altLang="en-US" sz="2400" spc="60" dirty="0">
                <a:latin typeface="Helvetica" pitchFamily="2" charset="0"/>
                <a:cs typeface="Calibri Light"/>
              </a:rPr>
              <a:t> </a:t>
            </a:r>
            <a:r>
              <a:rPr lang="en-US" altLang="zh-CN" sz="2400" spc="60" dirty="0">
                <a:latin typeface="Helvetica" pitchFamily="2" charset="0"/>
                <a:cs typeface="Calibri Light"/>
              </a:rPr>
              <a:t>it</a:t>
            </a:r>
            <a:r>
              <a:rPr lang="zh-CN" altLang="en-US" sz="2400" spc="60" dirty="0">
                <a:latin typeface="Helvetica" pitchFamily="2" charset="0"/>
                <a:cs typeface="Calibri Light"/>
              </a:rPr>
              <a:t> </a:t>
            </a:r>
            <a:r>
              <a:rPr lang="en-US" altLang="zh-CN" sz="2400" spc="60" dirty="0">
                <a:latin typeface="Helvetica" pitchFamily="2" charset="0"/>
                <a:cs typeface="Calibri Light"/>
              </a:rPr>
              <a:t>and</a:t>
            </a:r>
            <a:r>
              <a:rPr lang="zh-CN" altLang="en-US" sz="2400" spc="60" dirty="0">
                <a:latin typeface="Helvetica" pitchFamily="2" charset="0"/>
                <a:cs typeface="Calibri Light"/>
              </a:rPr>
              <a:t> </a:t>
            </a:r>
            <a:r>
              <a:rPr lang="en-US" altLang="zh-CN" sz="2400" spc="60" dirty="0">
                <a:latin typeface="Helvetica" pitchFamily="2" charset="0"/>
                <a:cs typeface="Calibri Light"/>
              </a:rPr>
              <a:t>adjust</a:t>
            </a:r>
            <a:r>
              <a:rPr lang="zh-CN" altLang="en-US" sz="2400" spc="60" dirty="0">
                <a:latin typeface="Helvetica" pitchFamily="2" charset="0"/>
                <a:cs typeface="Calibri Light"/>
              </a:rPr>
              <a:t> </a:t>
            </a:r>
            <a:r>
              <a:rPr lang="en-US" altLang="zh-CN" sz="2400" spc="60" dirty="0">
                <a:latin typeface="Helvetica" pitchFamily="2" charset="0"/>
                <a:cs typeface="Calibri Light"/>
              </a:rPr>
              <a:t>the</a:t>
            </a:r>
            <a:r>
              <a:rPr lang="zh-CN" altLang="en-US" sz="2400" spc="60" dirty="0">
                <a:latin typeface="Helvetica" pitchFamily="2" charset="0"/>
                <a:cs typeface="Calibri Light"/>
              </a:rPr>
              <a:t> </a:t>
            </a:r>
            <a:r>
              <a:rPr lang="en-US" altLang="zh-CN" sz="2400" spc="60" dirty="0">
                <a:latin typeface="Helvetica" pitchFamily="2" charset="0"/>
                <a:cs typeface="Calibri Light"/>
              </a:rPr>
              <a:t>exponent.</a:t>
            </a:r>
          </a:p>
          <a:p>
            <a:pPr marL="342900" indent="-342900">
              <a:buFont typeface="Arial" panose="020B0604020202020204" pitchFamily="34" charset="0"/>
              <a:buChar char="•"/>
            </a:pPr>
            <a:endParaRPr lang="en-US" altLang="zh-CN" sz="2400" spc="60" dirty="0">
              <a:latin typeface="Helvetica" pitchFamily="2" charset="0"/>
              <a:cs typeface="Calibri Light"/>
            </a:endParaRPr>
          </a:p>
          <a:p>
            <a:pPr marL="342900" indent="-342900">
              <a:buFont typeface="Arial" panose="020B0604020202020204" pitchFamily="34" charset="0"/>
              <a:buChar char="•"/>
            </a:pPr>
            <a:r>
              <a:rPr lang="en-US" altLang="zh-CN" sz="2400" spc="60" dirty="0">
                <a:latin typeface="Helvetica" pitchFamily="2" charset="0"/>
                <a:cs typeface="Calibri Light"/>
              </a:rPr>
              <a:t>How</a:t>
            </a:r>
            <a:r>
              <a:rPr lang="zh-CN" altLang="en-US" sz="2400" spc="60" dirty="0">
                <a:latin typeface="Helvetica" pitchFamily="2" charset="0"/>
                <a:cs typeface="Calibri Light"/>
              </a:rPr>
              <a:t> </a:t>
            </a:r>
            <a:r>
              <a:rPr lang="en-US" altLang="zh-CN" sz="2400" spc="60" dirty="0">
                <a:latin typeface="Helvetica" pitchFamily="2" charset="0"/>
                <a:cs typeface="Calibri Light"/>
              </a:rPr>
              <a:t>can</a:t>
            </a:r>
            <a:r>
              <a:rPr lang="zh-CN" altLang="en-US" sz="2400" spc="60" dirty="0">
                <a:latin typeface="Helvetica" pitchFamily="2" charset="0"/>
                <a:cs typeface="Calibri Light"/>
              </a:rPr>
              <a:t> </a:t>
            </a:r>
            <a:r>
              <a:rPr lang="en-US" altLang="zh-CN" sz="2400" spc="60" dirty="0">
                <a:latin typeface="Helvetica" pitchFamily="2" charset="0"/>
                <a:cs typeface="Calibri Light"/>
              </a:rPr>
              <a:t>we</a:t>
            </a:r>
            <a:r>
              <a:rPr lang="zh-CN" altLang="en-US" sz="2400" spc="60" dirty="0">
                <a:latin typeface="Helvetica" pitchFamily="2" charset="0"/>
                <a:cs typeface="Calibri Light"/>
              </a:rPr>
              <a:t> </a:t>
            </a:r>
            <a:r>
              <a:rPr lang="en-US" altLang="zh-CN" sz="2400" spc="60" dirty="0">
                <a:latin typeface="Helvetica" pitchFamily="2" charset="0"/>
                <a:cs typeface="Calibri Light"/>
              </a:rPr>
              <a:t>do</a:t>
            </a:r>
            <a:r>
              <a:rPr lang="zh-CN" altLang="en-US" sz="2400" spc="60" dirty="0">
                <a:latin typeface="Helvetica" pitchFamily="2" charset="0"/>
                <a:cs typeface="Calibri Light"/>
              </a:rPr>
              <a:t> </a:t>
            </a:r>
            <a:r>
              <a:rPr lang="en-US" altLang="zh-CN" sz="2400" spc="60" dirty="0">
                <a:latin typeface="Helvetica" pitchFamily="2" charset="0"/>
                <a:cs typeface="Calibri Light"/>
              </a:rPr>
              <a:t>this</a:t>
            </a:r>
            <a:r>
              <a:rPr lang="zh-CN" altLang="en-US" sz="2400" spc="60" dirty="0">
                <a:latin typeface="Helvetica" pitchFamily="2" charset="0"/>
                <a:cs typeface="Calibri Light"/>
              </a:rPr>
              <a:t> </a:t>
            </a:r>
            <a:r>
              <a:rPr lang="en-US" altLang="zh-CN" sz="2400" spc="60" dirty="0">
                <a:latin typeface="Helvetica" pitchFamily="2" charset="0"/>
                <a:cs typeface="Calibri Light"/>
              </a:rPr>
              <a:t>efficiently</a:t>
            </a:r>
            <a:r>
              <a:rPr lang="zh-CN" altLang="en-US" sz="2400" spc="60" dirty="0">
                <a:latin typeface="Helvetica" pitchFamily="2" charset="0"/>
                <a:cs typeface="Calibri Light"/>
              </a:rPr>
              <a:t> </a:t>
            </a:r>
            <a:r>
              <a:rPr lang="en-US" altLang="zh-CN" sz="2400" spc="60" dirty="0">
                <a:latin typeface="Helvetica" pitchFamily="2" charset="0"/>
                <a:cs typeface="Calibri Light"/>
              </a:rPr>
              <a:t>and</a:t>
            </a:r>
            <a:r>
              <a:rPr lang="zh-CN" altLang="en-US" sz="2400" spc="60" dirty="0">
                <a:latin typeface="Helvetica" pitchFamily="2" charset="0"/>
                <a:cs typeface="Calibri Light"/>
              </a:rPr>
              <a:t> </a:t>
            </a:r>
            <a:r>
              <a:rPr lang="en-US" altLang="zh-CN" sz="2400" spc="60" dirty="0">
                <a:latin typeface="Helvetica" pitchFamily="2" charset="0"/>
                <a:cs typeface="Calibri Light"/>
              </a:rPr>
              <a:t>quickly?</a:t>
            </a:r>
          </a:p>
          <a:p>
            <a:pPr marL="342900" indent="-342900">
              <a:buFont typeface="Arial" panose="020B0604020202020204" pitchFamily="34" charset="0"/>
              <a:buChar char="•"/>
            </a:pPr>
            <a:endParaRPr lang="en-US" altLang="zh-CN" sz="2400" spc="60" dirty="0">
              <a:latin typeface="Helvetica" pitchFamily="2" charset="0"/>
              <a:cs typeface="Calibri Light"/>
            </a:endParaRPr>
          </a:p>
          <a:p>
            <a:pPr marL="342900" indent="-342900">
              <a:buFont typeface="Arial" panose="020B0604020202020204" pitchFamily="34" charset="0"/>
              <a:buChar char="•"/>
            </a:pPr>
            <a:endParaRPr lang="en-US" altLang="zh-CN" sz="2400" spc="60" dirty="0">
              <a:latin typeface="Helvetica" pitchFamily="2" charset="0"/>
              <a:cs typeface="Calibri Light"/>
            </a:endParaRPr>
          </a:p>
          <a:p>
            <a:pPr marL="342900" indent="-342900">
              <a:buFont typeface="Arial" panose="020B0604020202020204" pitchFamily="34" charset="0"/>
              <a:buChar char="•"/>
            </a:pPr>
            <a:endParaRPr lang="en-US" altLang="zh-CN" sz="2400" spc="60" dirty="0">
              <a:latin typeface="Helvetica" pitchFamily="2" charset="0"/>
              <a:cs typeface="Calibri Light"/>
            </a:endParaRPr>
          </a:p>
        </p:txBody>
      </p:sp>
    </p:spTree>
    <p:extLst>
      <p:ext uri="{BB962C8B-B14F-4D97-AF65-F5344CB8AC3E}">
        <p14:creationId xmlns:p14="http://schemas.microsoft.com/office/powerpoint/2010/main" val="34997425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FFC000"/>
                </a:solidFill>
                <a:latin typeface="Helvetica" pitchFamily="2" charset="0"/>
              </a:rPr>
              <a:t>F</a:t>
            </a:r>
            <a:r>
              <a:rPr lang="en-US" altLang="zh-CN" sz="4000" spc="30">
                <a:solidFill>
                  <a:srgbClr val="3467AE"/>
                </a:solidFill>
                <a:latin typeface="Helvetica" pitchFamily="2" charset="0"/>
              </a:rPr>
              <a:t>PISA:</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Leverage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networking</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hardware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26</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41640" y="1324477"/>
            <a:ext cx="11191732"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For</a:t>
            </a:r>
            <a:r>
              <a:rPr lang="zh-CN" altLang="en-US" sz="2400" spc="60">
                <a:latin typeface="Helvetica" pitchFamily="2" charset="0"/>
                <a:cs typeface="Calibri Light"/>
              </a:rPr>
              <a:t> </a:t>
            </a:r>
            <a:r>
              <a:rPr lang="en-US" altLang="zh-CN" sz="2400" spc="60">
                <a:latin typeface="Helvetica" pitchFamily="2" charset="0"/>
                <a:cs typeface="Calibri Light"/>
              </a:rPr>
              <a:t>renormalization,</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need</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find</a:t>
            </a:r>
            <a:r>
              <a:rPr lang="zh-CN" altLang="en-US" sz="2400" spc="60">
                <a:latin typeface="Helvetica" pitchFamily="2" charset="0"/>
                <a:cs typeface="Calibri Light"/>
              </a:rPr>
              <a:t> </a:t>
            </a:r>
            <a:r>
              <a:rPr lang="en-US" altLang="zh-CN" sz="2400" spc="60">
                <a:latin typeface="Helvetica" pitchFamily="2" charset="0"/>
                <a:cs typeface="Calibri Light"/>
              </a:rPr>
              <a:t>how</a:t>
            </a:r>
            <a:r>
              <a:rPr lang="zh-CN" altLang="en-US" sz="2400" spc="60">
                <a:latin typeface="Helvetica" pitchFamily="2" charset="0"/>
                <a:cs typeface="Calibri Light"/>
              </a:rPr>
              <a:t> </a:t>
            </a:r>
            <a:r>
              <a:rPr lang="en-US" altLang="zh-CN" sz="2400" spc="60">
                <a:latin typeface="Helvetica" pitchFamily="2" charset="0"/>
                <a:cs typeface="Calibri Light"/>
              </a:rPr>
              <a:t>many</a:t>
            </a:r>
            <a:r>
              <a:rPr lang="zh-CN" altLang="en-US" sz="2400" spc="60">
                <a:latin typeface="Helvetica" pitchFamily="2" charset="0"/>
                <a:cs typeface="Calibri Light"/>
              </a:rPr>
              <a:t> </a:t>
            </a:r>
            <a:r>
              <a:rPr lang="en-US" altLang="zh-CN" sz="2400" spc="60">
                <a:latin typeface="Helvetica" pitchFamily="2" charset="0"/>
                <a:cs typeface="Calibri Light"/>
              </a:rPr>
              <a:t>leading</a:t>
            </a:r>
            <a:r>
              <a:rPr lang="zh-CN" altLang="en-US" sz="2400" spc="60">
                <a:latin typeface="Helvetica" pitchFamily="2" charset="0"/>
                <a:cs typeface="Calibri Light"/>
              </a:rPr>
              <a:t> </a:t>
            </a:r>
            <a:r>
              <a:rPr lang="en-US" altLang="zh-CN" sz="2400" spc="60">
                <a:latin typeface="Helvetica" pitchFamily="2" charset="0"/>
                <a:cs typeface="Calibri Light"/>
              </a:rPr>
              <a:t>“0”</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have</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operated</a:t>
            </a:r>
            <a:r>
              <a:rPr lang="zh-CN" altLang="en-US" sz="2400" spc="60">
                <a:latin typeface="Helvetica" pitchFamily="2" charset="0"/>
                <a:cs typeface="Calibri Light"/>
              </a:rPr>
              <a:t> </a:t>
            </a:r>
            <a:r>
              <a:rPr lang="en-US" altLang="zh-CN" sz="2400" spc="60">
                <a:latin typeface="Helvetica" pitchFamily="2" charset="0"/>
                <a:cs typeface="Calibri Light"/>
              </a:rPr>
              <a:t>mantissa,</a:t>
            </a:r>
            <a:r>
              <a:rPr lang="zh-CN" altLang="en-US" sz="2400" spc="60">
                <a:latin typeface="Helvetica" pitchFamily="2" charset="0"/>
                <a:cs typeface="Calibri Light"/>
              </a:rPr>
              <a:t> </a:t>
            </a:r>
            <a:r>
              <a:rPr lang="en-US" altLang="zh-CN" sz="2400" spc="60">
                <a:latin typeface="Helvetica" pitchFamily="2" charset="0"/>
                <a:cs typeface="Calibri Light"/>
              </a:rPr>
              <a:t>so</a:t>
            </a:r>
            <a:r>
              <a:rPr lang="zh-CN" altLang="en-US" sz="2400" spc="60">
                <a:latin typeface="Helvetica" pitchFamily="2" charset="0"/>
                <a:cs typeface="Calibri Light"/>
              </a:rPr>
              <a:t> </a:t>
            </a:r>
            <a:r>
              <a:rPr lang="en-US" altLang="zh-CN" sz="2400" spc="60">
                <a:latin typeface="Helvetica" pitchFamily="2" charset="0"/>
                <a:cs typeface="Calibri Light"/>
              </a:rPr>
              <a:t>that</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can</a:t>
            </a:r>
            <a:r>
              <a:rPr lang="zh-CN" altLang="en-US" sz="2400" spc="60">
                <a:latin typeface="Helvetica" pitchFamily="2" charset="0"/>
                <a:cs typeface="Calibri Light"/>
              </a:rPr>
              <a:t> </a:t>
            </a:r>
            <a:r>
              <a:rPr lang="en-US" altLang="zh-CN" sz="2400" spc="60">
                <a:latin typeface="Helvetica" pitchFamily="2" charset="0"/>
                <a:cs typeface="Calibri Light"/>
              </a:rPr>
              <a:t>shift</a:t>
            </a:r>
            <a:r>
              <a:rPr lang="zh-CN" altLang="en-US" sz="2400" spc="60">
                <a:latin typeface="Helvetica" pitchFamily="2" charset="0"/>
                <a:cs typeface="Calibri Light"/>
              </a:rPr>
              <a:t> </a:t>
            </a:r>
            <a:r>
              <a:rPr lang="en-US" altLang="zh-CN" sz="2400" spc="60">
                <a:latin typeface="Helvetica" pitchFamily="2" charset="0"/>
                <a:cs typeface="Calibri Light"/>
              </a:rPr>
              <a:t>it</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adjust</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exponent.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How</a:t>
            </a:r>
            <a:r>
              <a:rPr lang="zh-CN" altLang="en-US" sz="2400" spc="60">
                <a:latin typeface="Helvetica" pitchFamily="2" charset="0"/>
                <a:cs typeface="Calibri Light"/>
              </a:rPr>
              <a:t> </a:t>
            </a:r>
            <a:r>
              <a:rPr lang="en-US" altLang="zh-CN" sz="2400" spc="60">
                <a:latin typeface="Helvetica" pitchFamily="2" charset="0"/>
                <a:cs typeface="Calibri Light"/>
              </a:rPr>
              <a:t>can</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do</a:t>
            </a:r>
            <a:r>
              <a:rPr lang="zh-CN" altLang="en-US" sz="2400" spc="60">
                <a:latin typeface="Helvetica" pitchFamily="2" charset="0"/>
                <a:cs typeface="Calibri Light"/>
              </a:rPr>
              <a:t> </a:t>
            </a:r>
            <a:r>
              <a:rPr lang="en-US" altLang="zh-CN" sz="2400" spc="60">
                <a:latin typeface="Helvetica" pitchFamily="2" charset="0"/>
                <a:cs typeface="Calibri Light"/>
              </a:rPr>
              <a:t>this</a:t>
            </a:r>
            <a:r>
              <a:rPr lang="zh-CN" altLang="en-US" sz="2400" spc="60">
                <a:latin typeface="Helvetica" pitchFamily="2" charset="0"/>
                <a:cs typeface="Calibri Light"/>
              </a:rPr>
              <a:t> </a:t>
            </a:r>
            <a:r>
              <a:rPr lang="en-US" altLang="zh-CN" sz="2400" spc="60">
                <a:latin typeface="Helvetica" pitchFamily="2" charset="0"/>
                <a:cs typeface="Calibri Light"/>
              </a:rPr>
              <a:t>efficiently</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quickly?</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pic>
        <p:nvPicPr>
          <p:cNvPr id="3" name="Picture 2">
            <a:extLst>
              <a:ext uri="{FF2B5EF4-FFF2-40B4-BE49-F238E27FC236}">
                <a16:creationId xmlns:a16="http://schemas.microsoft.com/office/drawing/2014/main" id="{B2EF79A7-3089-F146-8E8A-3EACE857942B}"/>
              </a:ext>
            </a:extLst>
          </p:cNvPr>
          <p:cNvPicPr>
            <a:picLocks noChangeAspect="1"/>
          </p:cNvPicPr>
          <p:nvPr/>
        </p:nvPicPr>
        <p:blipFill>
          <a:blip r:embed="rId3"/>
          <a:stretch>
            <a:fillRect/>
          </a:stretch>
        </p:blipFill>
        <p:spPr>
          <a:xfrm>
            <a:off x="1675037" y="4557283"/>
            <a:ext cx="1953985" cy="1881615"/>
          </a:xfrm>
          <a:prstGeom prst="rect">
            <a:avLst/>
          </a:prstGeom>
        </p:spPr>
      </p:pic>
      <p:pic>
        <p:nvPicPr>
          <p:cNvPr id="5" name="Picture 4">
            <a:extLst>
              <a:ext uri="{FF2B5EF4-FFF2-40B4-BE49-F238E27FC236}">
                <a16:creationId xmlns:a16="http://schemas.microsoft.com/office/drawing/2014/main" id="{AA56041A-B4D4-2242-AF9C-C7FA870DF1AF}"/>
              </a:ext>
            </a:extLst>
          </p:cNvPr>
          <p:cNvPicPr>
            <a:picLocks noChangeAspect="1"/>
          </p:cNvPicPr>
          <p:nvPr/>
        </p:nvPicPr>
        <p:blipFill>
          <a:blip r:embed="rId4"/>
          <a:stretch>
            <a:fillRect/>
          </a:stretch>
        </p:blipFill>
        <p:spPr>
          <a:xfrm>
            <a:off x="503130" y="3033253"/>
            <a:ext cx="4297801" cy="1239366"/>
          </a:xfrm>
          <a:prstGeom prst="rect">
            <a:avLst/>
          </a:prstGeom>
        </p:spPr>
      </p:pic>
      <p:pic>
        <p:nvPicPr>
          <p:cNvPr id="6" name="Picture 5">
            <a:extLst>
              <a:ext uri="{FF2B5EF4-FFF2-40B4-BE49-F238E27FC236}">
                <a16:creationId xmlns:a16="http://schemas.microsoft.com/office/drawing/2014/main" id="{D5F100DD-52EA-9441-AAF8-1A3542ED7A97}"/>
              </a:ext>
            </a:extLst>
          </p:cNvPr>
          <p:cNvPicPr>
            <a:picLocks noChangeAspect="1"/>
          </p:cNvPicPr>
          <p:nvPr/>
        </p:nvPicPr>
        <p:blipFill>
          <a:blip r:embed="rId5"/>
          <a:stretch>
            <a:fillRect/>
          </a:stretch>
        </p:blipFill>
        <p:spPr>
          <a:xfrm>
            <a:off x="5630889" y="3022891"/>
            <a:ext cx="5604738" cy="611871"/>
          </a:xfrm>
          <a:prstGeom prst="rect">
            <a:avLst/>
          </a:prstGeom>
        </p:spPr>
      </p:pic>
      <p:pic>
        <p:nvPicPr>
          <p:cNvPr id="7" name="Picture 6">
            <a:extLst>
              <a:ext uri="{FF2B5EF4-FFF2-40B4-BE49-F238E27FC236}">
                <a16:creationId xmlns:a16="http://schemas.microsoft.com/office/drawing/2014/main" id="{CCD40245-E9F2-044A-9A54-99FEA81A9553}"/>
              </a:ext>
            </a:extLst>
          </p:cNvPr>
          <p:cNvPicPr>
            <a:picLocks noChangeAspect="1"/>
          </p:cNvPicPr>
          <p:nvPr/>
        </p:nvPicPr>
        <p:blipFill>
          <a:blip r:embed="rId6"/>
          <a:stretch>
            <a:fillRect/>
          </a:stretch>
        </p:blipFill>
        <p:spPr>
          <a:xfrm>
            <a:off x="5630891" y="3600035"/>
            <a:ext cx="5604742" cy="513972"/>
          </a:xfrm>
          <a:prstGeom prst="rect">
            <a:avLst/>
          </a:prstGeom>
        </p:spPr>
      </p:pic>
      <p:pic>
        <p:nvPicPr>
          <p:cNvPr id="8" name="Picture 7">
            <a:extLst>
              <a:ext uri="{FF2B5EF4-FFF2-40B4-BE49-F238E27FC236}">
                <a16:creationId xmlns:a16="http://schemas.microsoft.com/office/drawing/2014/main" id="{54B7FFE7-A4C3-9B43-B6D9-87D207F3EB30}"/>
              </a:ext>
            </a:extLst>
          </p:cNvPr>
          <p:cNvPicPr>
            <a:picLocks noChangeAspect="1"/>
          </p:cNvPicPr>
          <p:nvPr/>
        </p:nvPicPr>
        <p:blipFill>
          <a:blip r:embed="rId7"/>
          <a:stretch>
            <a:fillRect/>
          </a:stretch>
        </p:blipFill>
        <p:spPr>
          <a:xfrm>
            <a:off x="5630894" y="4057822"/>
            <a:ext cx="5604741" cy="489497"/>
          </a:xfrm>
          <a:prstGeom prst="rect">
            <a:avLst/>
          </a:prstGeom>
        </p:spPr>
      </p:pic>
      <p:pic>
        <p:nvPicPr>
          <p:cNvPr id="9" name="Picture 8">
            <a:extLst>
              <a:ext uri="{FF2B5EF4-FFF2-40B4-BE49-F238E27FC236}">
                <a16:creationId xmlns:a16="http://schemas.microsoft.com/office/drawing/2014/main" id="{0BFE7645-CF93-B045-B33B-61255F3520D4}"/>
              </a:ext>
            </a:extLst>
          </p:cNvPr>
          <p:cNvPicPr>
            <a:picLocks noChangeAspect="1"/>
          </p:cNvPicPr>
          <p:nvPr/>
        </p:nvPicPr>
        <p:blipFill>
          <a:blip r:embed="rId8"/>
          <a:stretch>
            <a:fillRect/>
          </a:stretch>
        </p:blipFill>
        <p:spPr>
          <a:xfrm>
            <a:off x="5630894" y="4497726"/>
            <a:ext cx="5604739" cy="930044"/>
          </a:xfrm>
          <a:prstGeom prst="rect">
            <a:avLst/>
          </a:prstGeom>
        </p:spPr>
      </p:pic>
      <p:sp>
        <p:nvSpPr>
          <p:cNvPr id="15" name="Rectangular Callout 14">
            <a:extLst>
              <a:ext uri="{FF2B5EF4-FFF2-40B4-BE49-F238E27FC236}">
                <a16:creationId xmlns:a16="http://schemas.microsoft.com/office/drawing/2014/main" id="{1815410B-084F-E34B-BA81-142DD830653F}"/>
              </a:ext>
            </a:extLst>
          </p:cNvPr>
          <p:cNvSpPr/>
          <p:nvPr/>
        </p:nvSpPr>
        <p:spPr>
          <a:xfrm>
            <a:off x="7131909" y="3634762"/>
            <a:ext cx="2602697" cy="1562684"/>
          </a:xfrm>
          <a:prstGeom prst="wedgeRectCallout">
            <a:avLst>
              <a:gd name="adj1" fmla="val -44343"/>
              <a:gd name="adj2" fmla="val 25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Helvetica" pitchFamily="2" charset="0"/>
              </a:rPr>
              <a:t>Counting</a:t>
            </a:r>
            <a:r>
              <a:rPr lang="zh-CN" altLang="en-US" sz="2800">
                <a:latin typeface="Helvetica" pitchFamily="2" charset="0"/>
              </a:rPr>
              <a:t> </a:t>
            </a:r>
            <a:r>
              <a:rPr lang="en-US" altLang="zh-CN" sz="2800">
                <a:latin typeface="Helvetica" pitchFamily="2" charset="0"/>
              </a:rPr>
              <a:t>leading</a:t>
            </a:r>
            <a:r>
              <a:rPr lang="zh-CN" altLang="en-US" sz="2800">
                <a:latin typeface="Helvetica" pitchFamily="2" charset="0"/>
              </a:rPr>
              <a:t> </a:t>
            </a:r>
            <a:r>
              <a:rPr lang="en-US" altLang="zh-CN" sz="2800">
                <a:latin typeface="Helvetica" pitchFamily="2" charset="0"/>
              </a:rPr>
              <a:t>“0”s!</a:t>
            </a:r>
            <a:endParaRPr lang="en-US" sz="2800">
              <a:latin typeface="Helvetica" pitchFamily="2" charset="0"/>
            </a:endParaRPr>
          </a:p>
        </p:txBody>
      </p:sp>
      <p:pic>
        <p:nvPicPr>
          <p:cNvPr id="12" name="Picture 11">
            <a:extLst>
              <a:ext uri="{FF2B5EF4-FFF2-40B4-BE49-F238E27FC236}">
                <a16:creationId xmlns:a16="http://schemas.microsoft.com/office/drawing/2014/main" id="{A8FAB936-8A92-8841-98F6-136525A45267}"/>
              </a:ext>
            </a:extLst>
          </p:cNvPr>
          <p:cNvPicPr>
            <a:picLocks noChangeAspect="1"/>
          </p:cNvPicPr>
          <p:nvPr/>
        </p:nvPicPr>
        <p:blipFill>
          <a:blip r:embed="rId9"/>
          <a:stretch>
            <a:fillRect/>
          </a:stretch>
        </p:blipFill>
        <p:spPr>
          <a:xfrm>
            <a:off x="5937506" y="3022891"/>
            <a:ext cx="4579457" cy="3642266"/>
          </a:xfrm>
          <a:prstGeom prst="rect">
            <a:avLst/>
          </a:prstGeom>
        </p:spPr>
      </p:pic>
    </p:spTree>
    <p:extLst>
      <p:ext uri="{BB962C8B-B14F-4D97-AF65-F5344CB8AC3E}">
        <p14:creationId xmlns:p14="http://schemas.microsoft.com/office/powerpoint/2010/main" val="65958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6777518-AAA7-F24C-B7F3-8B53F2354DA7}"/>
              </a:ext>
            </a:extLst>
          </p:cNvPr>
          <p:cNvSpPr txBox="1"/>
          <p:nvPr/>
        </p:nvSpPr>
        <p:spPr>
          <a:xfrm>
            <a:off x="331574" y="1428745"/>
            <a:ext cx="11373448"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spc="60">
                <a:latin typeface="Helvetica" pitchFamily="2" charset="0"/>
                <a:cs typeface="Calibri Light"/>
              </a:rPr>
              <a:t>We</a:t>
            </a:r>
            <a:r>
              <a:rPr lang="zh-CN" altLang="en-US" sz="2000" spc="60">
                <a:latin typeface="Helvetica" pitchFamily="2" charset="0"/>
                <a:cs typeface="Calibri Light"/>
              </a:rPr>
              <a:t> </a:t>
            </a:r>
            <a:r>
              <a:rPr lang="en-US" altLang="zh-CN" sz="2000" spc="60">
                <a:latin typeface="Helvetica" pitchFamily="2" charset="0"/>
                <a:cs typeface="Calibri Light"/>
              </a:rPr>
              <a:t>implement</a:t>
            </a:r>
            <a:r>
              <a:rPr lang="zh-CN" altLang="en-US" sz="2000" spc="60">
                <a:latin typeface="Helvetica" pitchFamily="2" charset="0"/>
                <a:cs typeface="Calibri Light"/>
              </a:rPr>
              <a:t> </a:t>
            </a:r>
            <a:r>
              <a:rPr lang="en-US" altLang="zh-CN" sz="2000" spc="60">
                <a:latin typeface="Helvetica" pitchFamily="2" charset="0"/>
                <a:cs typeface="Calibri Light"/>
              </a:rPr>
              <a:t>FPISA</a:t>
            </a:r>
            <a:r>
              <a:rPr lang="zh-CN" altLang="en-US" sz="2000" spc="60">
                <a:latin typeface="Helvetica" pitchFamily="2" charset="0"/>
                <a:cs typeface="Calibri Light"/>
              </a:rPr>
              <a:t> </a:t>
            </a:r>
            <a:r>
              <a:rPr lang="en-US" altLang="zh-CN" sz="2000" spc="60">
                <a:latin typeface="Helvetica" pitchFamily="2" charset="0"/>
                <a:cs typeface="Calibri Light"/>
              </a:rPr>
              <a:t>with</a:t>
            </a:r>
            <a:r>
              <a:rPr lang="zh-CN" altLang="en-US" sz="2000" spc="60">
                <a:latin typeface="Helvetica" pitchFamily="2" charset="0"/>
                <a:cs typeface="Calibri Light"/>
              </a:rPr>
              <a:t> </a:t>
            </a:r>
            <a:r>
              <a:rPr lang="en-US" altLang="zh-CN" sz="2000" spc="60">
                <a:latin typeface="Helvetica" pitchFamily="2" charset="0"/>
                <a:cs typeface="Calibri Light"/>
              </a:rPr>
              <a:t>P4</a:t>
            </a:r>
            <a:r>
              <a:rPr lang="zh-CN" altLang="en-US" sz="2000" spc="60">
                <a:latin typeface="Helvetica" pitchFamily="2" charset="0"/>
                <a:cs typeface="Calibri Light"/>
              </a:rPr>
              <a:t> </a:t>
            </a:r>
            <a:r>
              <a:rPr lang="en-US" altLang="zh-CN" sz="2000" spc="60">
                <a:latin typeface="Helvetica" pitchFamily="2" charset="0"/>
                <a:cs typeface="Calibri Light"/>
              </a:rPr>
              <a:t>in</a:t>
            </a:r>
            <a:r>
              <a:rPr lang="zh-CN" altLang="en-US" sz="2000" spc="60">
                <a:latin typeface="Helvetica" pitchFamily="2" charset="0"/>
                <a:cs typeface="Calibri Light"/>
              </a:rPr>
              <a:t> </a:t>
            </a:r>
            <a:r>
              <a:rPr lang="en-US" altLang="zh-CN" sz="2000" spc="60">
                <a:latin typeface="Helvetica" pitchFamily="2" charset="0"/>
                <a:cs typeface="Calibri Light"/>
              </a:rPr>
              <a:t>Intel’s</a:t>
            </a:r>
            <a:r>
              <a:rPr lang="zh-CN" altLang="en-US" sz="2000" spc="60">
                <a:latin typeface="Helvetica" pitchFamily="2" charset="0"/>
                <a:cs typeface="Calibri Light"/>
              </a:rPr>
              <a:t> </a:t>
            </a:r>
            <a:r>
              <a:rPr lang="en-US" altLang="zh-CN" sz="2000" spc="60">
                <a:latin typeface="Helvetica" pitchFamily="2" charset="0"/>
                <a:cs typeface="Calibri Light"/>
              </a:rPr>
              <a:t>Tofino-1</a:t>
            </a:r>
            <a:r>
              <a:rPr lang="zh-CN" altLang="en-US" sz="2000" spc="60">
                <a:latin typeface="Helvetica" pitchFamily="2" charset="0"/>
                <a:cs typeface="Calibri Light"/>
              </a:rPr>
              <a:t> </a:t>
            </a:r>
            <a:r>
              <a:rPr lang="en-US" altLang="zh-CN" sz="2000" spc="60">
                <a:latin typeface="Helvetica" pitchFamily="2" charset="0"/>
                <a:cs typeface="Calibri Light"/>
              </a:rPr>
              <a:t>and</a:t>
            </a:r>
            <a:r>
              <a:rPr lang="zh-CN" altLang="en-US" sz="2000" spc="60">
                <a:latin typeface="Helvetica" pitchFamily="2" charset="0"/>
                <a:cs typeface="Calibri Light"/>
              </a:rPr>
              <a:t> </a:t>
            </a:r>
            <a:r>
              <a:rPr lang="en-US" altLang="zh-CN" sz="2000" spc="60">
                <a:latin typeface="Helvetica" pitchFamily="2" charset="0"/>
                <a:cs typeface="Calibri Light"/>
              </a:rPr>
              <a:t>find</a:t>
            </a:r>
            <a:r>
              <a:rPr lang="zh-CN" altLang="en-US" sz="2000" spc="60">
                <a:latin typeface="Helvetica" pitchFamily="2" charset="0"/>
                <a:cs typeface="Calibri Light"/>
              </a:rPr>
              <a:t> </a:t>
            </a:r>
            <a:r>
              <a:rPr lang="en-US" altLang="zh-CN" sz="2000" spc="60">
                <a:latin typeface="Helvetica" pitchFamily="2" charset="0"/>
                <a:cs typeface="Calibri Light"/>
              </a:rPr>
              <a:t>it</a:t>
            </a:r>
            <a:r>
              <a:rPr lang="zh-CN" altLang="en-US" sz="2000" spc="60">
                <a:latin typeface="Helvetica" pitchFamily="2" charset="0"/>
                <a:cs typeface="Calibri Light"/>
              </a:rPr>
              <a:t> </a:t>
            </a:r>
            <a:r>
              <a:rPr lang="en-US" altLang="zh-CN" sz="2000" spc="60">
                <a:latin typeface="Helvetica" pitchFamily="2" charset="0"/>
                <a:cs typeface="Calibri Light"/>
              </a:rPr>
              <a:t>not</a:t>
            </a:r>
            <a:r>
              <a:rPr lang="zh-CN" altLang="en-US" sz="2000" spc="60">
                <a:latin typeface="Helvetica" pitchFamily="2" charset="0"/>
                <a:cs typeface="Calibri Light"/>
              </a:rPr>
              <a:t> </a:t>
            </a:r>
            <a:r>
              <a:rPr lang="en-US" altLang="zh-CN" sz="2000" spc="60">
                <a:latin typeface="Helvetica" pitchFamily="2" charset="0"/>
                <a:cs typeface="Calibri Light"/>
              </a:rPr>
              <a:t>efficient</a:t>
            </a:r>
            <a:r>
              <a:rPr lang="zh-CN" altLang="en-US" sz="2000" spc="60">
                <a:latin typeface="Helvetica" pitchFamily="2" charset="0"/>
                <a:cs typeface="Calibri Light"/>
              </a:rPr>
              <a:t> </a:t>
            </a:r>
            <a:r>
              <a:rPr lang="en-US" altLang="zh-CN" sz="2000" spc="60">
                <a:latin typeface="Helvetica" pitchFamily="2" charset="0"/>
                <a:cs typeface="Calibri Light"/>
              </a:rPr>
              <a:t>enough.</a:t>
            </a:r>
          </a:p>
          <a:p>
            <a:pPr marL="342900"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Example-1:</a:t>
            </a:r>
            <a:r>
              <a:rPr lang="zh-CN" altLang="en-US" sz="2000" spc="60">
                <a:latin typeface="Helvetica" pitchFamily="2" charset="0"/>
                <a:cs typeface="Calibri Light"/>
              </a:rPr>
              <a:t> </a:t>
            </a:r>
            <a:r>
              <a:rPr lang="en-US" altLang="zh-CN" sz="2000" spc="60">
                <a:latin typeface="Helvetica" pitchFamily="2" charset="0"/>
                <a:cs typeface="Calibri Light"/>
              </a:rPr>
              <a:t>saturated</a:t>
            </a:r>
            <a:r>
              <a:rPr lang="zh-CN" altLang="en-US" sz="2000" spc="60">
                <a:latin typeface="Helvetica" pitchFamily="2" charset="0"/>
                <a:cs typeface="Calibri Light"/>
              </a:rPr>
              <a:t> </a:t>
            </a:r>
            <a:r>
              <a:rPr lang="en-US" altLang="zh-CN" sz="2000" spc="60">
                <a:latin typeface="Helvetica" pitchFamily="2" charset="0"/>
                <a:cs typeface="Calibri Light"/>
              </a:rPr>
              <a:t>VLIW</a:t>
            </a:r>
            <a:r>
              <a:rPr lang="zh-CN" altLang="en-US" sz="2000" spc="60">
                <a:latin typeface="Helvetica" pitchFamily="2" charset="0"/>
                <a:cs typeface="Calibri Light"/>
              </a:rPr>
              <a:t> </a:t>
            </a:r>
            <a:r>
              <a:rPr lang="en-US" altLang="zh-CN" sz="2000" spc="60">
                <a:latin typeface="Helvetica" pitchFamily="2" charset="0"/>
                <a:cs typeface="Calibri Light"/>
              </a:rPr>
              <a:t>instruction</a:t>
            </a:r>
            <a:r>
              <a:rPr lang="zh-CN" altLang="en-US" sz="2000" spc="60">
                <a:latin typeface="Helvetica" pitchFamily="2" charset="0"/>
                <a:cs typeface="Calibri Light"/>
              </a:rPr>
              <a:t> </a:t>
            </a:r>
            <a:r>
              <a:rPr lang="en-US" altLang="zh-CN" sz="2000" spc="60">
                <a:latin typeface="Helvetica" pitchFamily="2" charset="0"/>
                <a:cs typeface="Calibri Light"/>
              </a:rPr>
              <a:t>slots</a:t>
            </a:r>
            <a:r>
              <a:rPr lang="zh-CN" altLang="en-US" sz="2000" spc="60">
                <a:latin typeface="Helvetica" pitchFamily="2" charset="0"/>
                <a:cs typeface="Calibri Light"/>
              </a:rPr>
              <a:t> </a:t>
            </a:r>
            <a:r>
              <a:rPr lang="en-US" altLang="zh-CN" sz="2000" spc="60">
                <a:latin typeface="Helvetica" pitchFamily="2" charset="0"/>
                <a:cs typeface="Calibri Light"/>
              </a:rPr>
              <a:t>–&gt;</a:t>
            </a:r>
            <a:r>
              <a:rPr lang="zh-CN" altLang="en-US" sz="2000" spc="60">
                <a:latin typeface="Helvetica" pitchFamily="2" charset="0"/>
                <a:cs typeface="Calibri Light"/>
              </a:rPr>
              <a:t> </a:t>
            </a:r>
            <a:r>
              <a:rPr lang="en-US" altLang="zh-CN" sz="2000" spc="60">
                <a:latin typeface="Helvetica" pitchFamily="2" charset="0"/>
                <a:cs typeface="Calibri Light"/>
              </a:rPr>
              <a:t>limited</a:t>
            </a:r>
            <a:r>
              <a:rPr lang="zh-CN" altLang="en-US" sz="2000" spc="60">
                <a:latin typeface="Helvetica" pitchFamily="2" charset="0"/>
                <a:cs typeface="Calibri Light"/>
              </a:rPr>
              <a:t> </a:t>
            </a:r>
            <a:r>
              <a:rPr lang="en-US" altLang="zh-CN" sz="2000" spc="60">
                <a:latin typeface="Helvetica" pitchFamily="2" charset="0"/>
                <a:cs typeface="Calibri Light"/>
              </a:rPr>
              <a:t>data</a:t>
            </a:r>
            <a:r>
              <a:rPr lang="zh-CN" altLang="en-US" sz="2000" spc="60">
                <a:latin typeface="Helvetica" pitchFamily="2" charset="0"/>
                <a:cs typeface="Calibri Light"/>
              </a:rPr>
              <a:t> </a:t>
            </a:r>
            <a:r>
              <a:rPr lang="en-US" altLang="zh-CN" sz="2000" spc="60">
                <a:latin typeface="Helvetica" pitchFamily="2" charset="0"/>
                <a:cs typeface="Calibri Light"/>
              </a:rPr>
              <a:t>parallelism </a:t>
            </a:r>
            <a:r>
              <a:rPr lang="zh-CN" altLang="en-US" sz="2000" spc="60">
                <a:latin typeface="Helvetica" pitchFamily="2" charset="0"/>
                <a:cs typeface="Calibri Light"/>
              </a:rPr>
              <a:t> </a:t>
            </a:r>
            <a:endParaRPr lang="en-US" altLang="zh-CN" sz="2000" spc="60">
              <a:latin typeface="Helvetica" pitchFamily="2" charset="0"/>
              <a:cs typeface="Calibri Light"/>
            </a:endParaRPr>
          </a:p>
        </p:txBody>
      </p:sp>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Are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we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done?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27</a:t>
            </a:fld>
            <a:endParaRPr lang="en-US">
              <a:latin typeface="Helvetica" pitchFamily="2" charset="0"/>
            </a:endParaRPr>
          </a:p>
        </p:txBody>
      </p:sp>
      <p:pic>
        <p:nvPicPr>
          <p:cNvPr id="10" name="Picture 9">
            <a:extLst>
              <a:ext uri="{FF2B5EF4-FFF2-40B4-BE49-F238E27FC236}">
                <a16:creationId xmlns:a16="http://schemas.microsoft.com/office/drawing/2014/main" id="{1C8A22D8-5DA8-7845-979B-20AA58F2BEAF}"/>
              </a:ext>
            </a:extLst>
          </p:cNvPr>
          <p:cNvPicPr>
            <a:picLocks noChangeAspect="1"/>
          </p:cNvPicPr>
          <p:nvPr/>
        </p:nvPicPr>
        <p:blipFill>
          <a:blip r:embed="rId3"/>
          <a:stretch>
            <a:fillRect/>
          </a:stretch>
        </p:blipFill>
        <p:spPr>
          <a:xfrm>
            <a:off x="483741" y="3926910"/>
            <a:ext cx="5016500" cy="2451100"/>
          </a:xfrm>
          <a:prstGeom prst="rect">
            <a:avLst/>
          </a:prstGeom>
        </p:spPr>
      </p:pic>
      <p:pic>
        <p:nvPicPr>
          <p:cNvPr id="9" name="Picture 8">
            <a:extLst>
              <a:ext uri="{FF2B5EF4-FFF2-40B4-BE49-F238E27FC236}">
                <a16:creationId xmlns:a16="http://schemas.microsoft.com/office/drawing/2014/main" id="{990F6EAA-F2B9-244B-A26A-9797FDAE28A4}"/>
              </a:ext>
            </a:extLst>
          </p:cNvPr>
          <p:cNvPicPr>
            <a:picLocks noChangeAspect="1"/>
          </p:cNvPicPr>
          <p:nvPr/>
        </p:nvPicPr>
        <p:blipFill>
          <a:blip r:embed="rId4"/>
          <a:stretch>
            <a:fillRect/>
          </a:stretch>
        </p:blipFill>
        <p:spPr>
          <a:xfrm>
            <a:off x="2020088" y="4565078"/>
            <a:ext cx="1217636" cy="968445"/>
          </a:xfrm>
          <a:prstGeom prst="rect">
            <a:avLst/>
          </a:prstGeom>
        </p:spPr>
      </p:pic>
    </p:spTree>
    <p:extLst>
      <p:ext uri="{BB962C8B-B14F-4D97-AF65-F5344CB8AC3E}">
        <p14:creationId xmlns:p14="http://schemas.microsoft.com/office/powerpoint/2010/main" val="38188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Are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we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done?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28</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428745"/>
            <a:ext cx="11373448" cy="129266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spc="60">
                <a:latin typeface="Helvetica" pitchFamily="2" charset="0"/>
                <a:cs typeface="Calibri Light"/>
              </a:rPr>
              <a:t>We</a:t>
            </a:r>
            <a:r>
              <a:rPr lang="zh-CN" altLang="en-US" sz="2000" spc="60">
                <a:latin typeface="Helvetica" pitchFamily="2" charset="0"/>
                <a:cs typeface="Calibri Light"/>
              </a:rPr>
              <a:t> </a:t>
            </a:r>
            <a:r>
              <a:rPr lang="en-US" altLang="zh-CN" sz="2000" spc="60">
                <a:latin typeface="Helvetica" pitchFamily="2" charset="0"/>
                <a:cs typeface="Calibri Light"/>
              </a:rPr>
              <a:t>implement</a:t>
            </a:r>
            <a:r>
              <a:rPr lang="zh-CN" altLang="en-US" sz="2000" spc="60">
                <a:latin typeface="Helvetica" pitchFamily="2" charset="0"/>
                <a:cs typeface="Calibri Light"/>
              </a:rPr>
              <a:t> </a:t>
            </a:r>
            <a:r>
              <a:rPr lang="en-US" altLang="zh-CN" sz="2000" spc="60">
                <a:latin typeface="Helvetica" pitchFamily="2" charset="0"/>
                <a:cs typeface="Calibri Light"/>
              </a:rPr>
              <a:t>FPISA</a:t>
            </a:r>
            <a:r>
              <a:rPr lang="zh-CN" altLang="en-US" sz="2000" spc="60">
                <a:latin typeface="Helvetica" pitchFamily="2" charset="0"/>
                <a:cs typeface="Calibri Light"/>
              </a:rPr>
              <a:t> </a:t>
            </a:r>
            <a:r>
              <a:rPr lang="en-US" altLang="zh-CN" sz="2000" spc="60">
                <a:latin typeface="Helvetica" pitchFamily="2" charset="0"/>
                <a:cs typeface="Calibri Light"/>
              </a:rPr>
              <a:t>with</a:t>
            </a:r>
            <a:r>
              <a:rPr lang="zh-CN" altLang="en-US" sz="2000" spc="60">
                <a:latin typeface="Helvetica" pitchFamily="2" charset="0"/>
                <a:cs typeface="Calibri Light"/>
              </a:rPr>
              <a:t> </a:t>
            </a:r>
            <a:r>
              <a:rPr lang="en-US" altLang="zh-CN" sz="2000" spc="60">
                <a:latin typeface="Helvetica" pitchFamily="2" charset="0"/>
                <a:cs typeface="Calibri Light"/>
              </a:rPr>
              <a:t>P4</a:t>
            </a:r>
            <a:r>
              <a:rPr lang="zh-CN" altLang="en-US" sz="2000" spc="60">
                <a:latin typeface="Helvetica" pitchFamily="2" charset="0"/>
                <a:cs typeface="Calibri Light"/>
              </a:rPr>
              <a:t> </a:t>
            </a:r>
            <a:r>
              <a:rPr lang="en-US" altLang="zh-CN" sz="2000" spc="60">
                <a:latin typeface="Helvetica" pitchFamily="2" charset="0"/>
                <a:cs typeface="Calibri Light"/>
              </a:rPr>
              <a:t>in</a:t>
            </a:r>
            <a:r>
              <a:rPr lang="zh-CN" altLang="en-US" sz="2000" spc="60">
                <a:latin typeface="Helvetica" pitchFamily="2" charset="0"/>
                <a:cs typeface="Calibri Light"/>
              </a:rPr>
              <a:t> </a:t>
            </a:r>
            <a:r>
              <a:rPr lang="en-US" altLang="zh-CN" sz="2000" spc="60">
                <a:latin typeface="Helvetica" pitchFamily="2" charset="0"/>
                <a:cs typeface="Calibri Light"/>
              </a:rPr>
              <a:t>Intel’s</a:t>
            </a:r>
            <a:r>
              <a:rPr lang="zh-CN" altLang="en-US" sz="2000" spc="60">
                <a:latin typeface="Helvetica" pitchFamily="2" charset="0"/>
                <a:cs typeface="Calibri Light"/>
              </a:rPr>
              <a:t> </a:t>
            </a:r>
            <a:r>
              <a:rPr lang="en-US" altLang="zh-CN" sz="2000" spc="60">
                <a:latin typeface="Helvetica" pitchFamily="2" charset="0"/>
                <a:cs typeface="Calibri Light"/>
              </a:rPr>
              <a:t>Tofino-1</a:t>
            </a:r>
            <a:r>
              <a:rPr lang="zh-CN" altLang="en-US" sz="2000" spc="60">
                <a:latin typeface="Helvetica" pitchFamily="2" charset="0"/>
                <a:cs typeface="Calibri Light"/>
              </a:rPr>
              <a:t> </a:t>
            </a:r>
            <a:r>
              <a:rPr lang="en-US" altLang="zh-CN" sz="2000" spc="60">
                <a:latin typeface="Helvetica" pitchFamily="2" charset="0"/>
                <a:cs typeface="Calibri Light"/>
              </a:rPr>
              <a:t>and</a:t>
            </a:r>
            <a:r>
              <a:rPr lang="zh-CN" altLang="en-US" sz="2000" spc="60">
                <a:latin typeface="Helvetica" pitchFamily="2" charset="0"/>
                <a:cs typeface="Calibri Light"/>
              </a:rPr>
              <a:t> </a:t>
            </a:r>
            <a:r>
              <a:rPr lang="en-US" altLang="zh-CN" sz="2000" spc="60">
                <a:latin typeface="Helvetica" pitchFamily="2" charset="0"/>
                <a:cs typeface="Calibri Light"/>
              </a:rPr>
              <a:t>find</a:t>
            </a:r>
            <a:r>
              <a:rPr lang="zh-CN" altLang="en-US" sz="2000" spc="60">
                <a:latin typeface="Helvetica" pitchFamily="2" charset="0"/>
                <a:cs typeface="Calibri Light"/>
              </a:rPr>
              <a:t> </a:t>
            </a:r>
            <a:r>
              <a:rPr lang="en-US" altLang="zh-CN" sz="2000" spc="60">
                <a:latin typeface="Helvetica" pitchFamily="2" charset="0"/>
                <a:cs typeface="Calibri Light"/>
              </a:rPr>
              <a:t>it</a:t>
            </a:r>
            <a:r>
              <a:rPr lang="zh-CN" altLang="en-US" sz="2000" spc="60">
                <a:latin typeface="Helvetica" pitchFamily="2" charset="0"/>
                <a:cs typeface="Calibri Light"/>
              </a:rPr>
              <a:t> </a:t>
            </a:r>
            <a:r>
              <a:rPr lang="en-US" altLang="zh-CN" sz="2000" spc="60">
                <a:latin typeface="Helvetica" pitchFamily="2" charset="0"/>
                <a:cs typeface="Calibri Light"/>
              </a:rPr>
              <a:t>not</a:t>
            </a:r>
            <a:r>
              <a:rPr lang="zh-CN" altLang="en-US" sz="2000" spc="60">
                <a:latin typeface="Helvetica" pitchFamily="2" charset="0"/>
                <a:cs typeface="Calibri Light"/>
              </a:rPr>
              <a:t> </a:t>
            </a:r>
            <a:r>
              <a:rPr lang="en-US" altLang="zh-CN" sz="2000" spc="60">
                <a:latin typeface="Helvetica" pitchFamily="2" charset="0"/>
                <a:cs typeface="Calibri Light"/>
              </a:rPr>
              <a:t>efficient</a:t>
            </a:r>
            <a:r>
              <a:rPr lang="zh-CN" altLang="en-US" sz="2000" spc="60">
                <a:latin typeface="Helvetica" pitchFamily="2" charset="0"/>
                <a:cs typeface="Calibri Light"/>
              </a:rPr>
              <a:t> </a:t>
            </a:r>
            <a:r>
              <a:rPr lang="en-US" altLang="zh-CN" sz="2000" spc="60">
                <a:latin typeface="Helvetica" pitchFamily="2" charset="0"/>
                <a:cs typeface="Calibri Light"/>
              </a:rPr>
              <a:t>enough.</a:t>
            </a:r>
          </a:p>
          <a:p>
            <a:pPr marL="342900"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Example-1:</a:t>
            </a:r>
            <a:r>
              <a:rPr lang="zh-CN" altLang="en-US" sz="2000" spc="60">
                <a:latin typeface="Helvetica" pitchFamily="2" charset="0"/>
                <a:cs typeface="Calibri Light"/>
              </a:rPr>
              <a:t> </a:t>
            </a:r>
            <a:r>
              <a:rPr lang="en-US" altLang="zh-CN" sz="2000" spc="60">
                <a:latin typeface="Helvetica" pitchFamily="2" charset="0"/>
                <a:cs typeface="Calibri Light"/>
              </a:rPr>
              <a:t>saturated</a:t>
            </a:r>
            <a:r>
              <a:rPr lang="zh-CN" altLang="en-US" sz="2000" spc="60">
                <a:latin typeface="Helvetica" pitchFamily="2" charset="0"/>
                <a:cs typeface="Calibri Light"/>
              </a:rPr>
              <a:t> </a:t>
            </a:r>
            <a:r>
              <a:rPr lang="en-US" altLang="zh-CN" sz="2000" spc="60">
                <a:latin typeface="Helvetica" pitchFamily="2" charset="0"/>
                <a:cs typeface="Calibri Light"/>
              </a:rPr>
              <a:t>VLIW</a:t>
            </a:r>
            <a:r>
              <a:rPr lang="zh-CN" altLang="en-US" sz="2000" spc="60">
                <a:latin typeface="Helvetica" pitchFamily="2" charset="0"/>
                <a:cs typeface="Calibri Light"/>
              </a:rPr>
              <a:t> </a:t>
            </a:r>
            <a:r>
              <a:rPr lang="en-US" altLang="zh-CN" sz="2000" spc="60">
                <a:latin typeface="Helvetica" pitchFamily="2" charset="0"/>
                <a:cs typeface="Calibri Light"/>
              </a:rPr>
              <a:t>instruction</a:t>
            </a:r>
            <a:r>
              <a:rPr lang="zh-CN" altLang="en-US" sz="2000" spc="60">
                <a:latin typeface="Helvetica" pitchFamily="2" charset="0"/>
                <a:cs typeface="Calibri Light"/>
              </a:rPr>
              <a:t> </a:t>
            </a:r>
            <a:r>
              <a:rPr lang="en-US" altLang="zh-CN" sz="2000" spc="60">
                <a:latin typeface="Helvetica" pitchFamily="2" charset="0"/>
                <a:cs typeface="Calibri Light"/>
              </a:rPr>
              <a:t>slots</a:t>
            </a:r>
            <a:r>
              <a:rPr lang="zh-CN" altLang="en-US" sz="2000" spc="60">
                <a:latin typeface="Helvetica" pitchFamily="2" charset="0"/>
                <a:cs typeface="Calibri Light"/>
              </a:rPr>
              <a:t> </a:t>
            </a:r>
            <a:r>
              <a:rPr lang="en-US" altLang="zh-CN" sz="2000" spc="60">
                <a:latin typeface="Helvetica" pitchFamily="2" charset="0"/>
                <a:cs typeface="Calibri Light"/>
              </a:rPr>
              <a:t>–&gt;</a:t>
            </a:r>
            <a:r>
              <a:rPr lang="zh-CN" altLang="en-US" sz="2000" spc="60">
                <a:latin typeface="Helvetica" pitchFamily="2" charset="0"/>
                <a:cs typeface="Calibri Light"/>
              </a:rPr>
              <a:t> </a:t>
            </a:r>
            <a:r>
              <a:rPr lang="en-US" altLang="zh-CN" sz="2000" spc="60">
                <a:latin typeface="Helvetica" pitchFamily="2" charset="0"/>
                <a:cs typeface="Calibri Light"/>
              </a:rPr>
              <a:t>limited</a:t>
            </a:r>
            <a:r>
              <a:rPr lang="zh-CN" altLang="en-US" sz="2000" spc="60">
                <a:latin typeface="Helvetica" pitchFamily="2" charset="0"/>
                <a:cs typeface="Calibri Light"/>
              </a:rPr>
              <a:t> </a:t>
            </a:r>
            <a:r>
              <a:rPr lang="en-US" altLang="zh-CN" sz="2000" spc="60">
                <a:latin typeface="Helvetica" pitchFamily="2" charset="0"/>
                <a:cs typeface="Calibri Light"/>
              </a:rPr>
              <a:t>data</a:t>
            </a:r>
            <a:r>
              <a:rPr lang="zh-CN" altLang="en-US" sz="2000" spc="60">
                <a:latin typeface="Helvetica" pitchFamily="2" charset="0"/>
                <a:cs typeface="Calibri Light"/>
              </a:rPr>
              <a:t> </a:t>
            </a:r>
            <a:r>
              <a:rPr lang="en-US" altLang="zh-CN" sz="2000" spc="60">
                <a:latin typeface="Helvetica" pitchFamily="2" charset="0"/>
                <a:cs typeface="Calibri Light"/>
              </a:rPr>
              <a:t>parallelism </a:t>
            </a:r>
            <a:r>
              <a:rPr lang="zh-CN" altLang="en-US" sz="2000" spc="60">
                <a:latin typeface="Helvetica" pitchFamily="2" charset="0"/>
                <a:cs typeface="Calibri Light"/>
              </a:rPr>
              <a:t> </a:t>
            </a:r>
            <a:endParaRPr lang="en-US" altLang="zh-CN" sz="2000" spc="60">
              <a:latin typeface="Helvetica" pitchFamily="2" charset="0"/>
              <a:cs typeface="Calibri Light"/>
            </a:endParaRPr>
          </a:p>
          <a:p>
            <a:pPr marL="800100" lvl="1" indent="-342900">
              <a:buFont typeface="Arial" panose="020B0604020202020204" pitchFamily="34" charset="0"/>
              <a:buChar char="•"/>
            </a:pPr>
            <a:r>
              <a:rPr lang="en-US" altLang="zh-CN" spc="60">
                <a:latin typeface="Helvetica" pitchFamily="2" charset="0"/>
                <a:cs typeface="Calibri Light"/>
              </a:rPr>
              <a:t>Enhancement:</a:t>
            </a:r>
            <a:r>
              <a:rPr lang="zh-CN" altLang="en-US" spc="60">
                <a:latin typeface="Helvetica" pitchFamily="2" charset="0"/>
                <a:cs typeface="Calibri Light"/>
              </a:rPr>
              <a:t> </a:t>
            </a:r>
            <a:r>
              <a:rPr lang="en-US" altLang="zh-CN" spc="60">
                <a:latin typeface="Helvetica" pitchFamily="2" charset="0"/>
                <a:cs typeface="Calibri Light"/>
              </a:rPr>
              <a:t>2-operand</a:t>
            </a:r>
            <a:r>
              <a:rPr lang="zh-CN" altLang="en-US" spc="60">
                <a:latin typeface="Helvetica" pitchFamily="2" charset="0"/>
                <a:cs typeface="Calibri Light"/>
              </a:rPr>
              <a:t> </a:t>
            </a:r>
            <a:r>
              <a:rPr lang="en-US" altLang="zh-CN" spc="60">
                <a:latin typeface="Helvetica" pitchFamily="2" charset="0"/>
                <a:cs typeface="Calibri Light"/>
              </a:rPr>
              <a:t>shift</a:t>
            </a:r>
            <a:r>
              <a:rPr lang="zh-CN" altLang="en-US" spc="60">
                <a:latin typeface="Helvetica" pitchFamily="2" charset="0"/>
                <a:cs typeface="Calibri Light"/>
              </a:rPr>
              <a:t> </a:t>
            </a:r>
            <a:r>
              <a:rPr lang="en-US" altLang="zh-CN" spc="60">
                <a:latin typeface="Helvetica" pitchFamily="2" charset="0"/>
                <a:cs typeface="Calibri Light"/>
              </a:rPr>
              <a:t>instruction</a:t>
            </a:r>
            <a:r>
              <a:rPr lang="zh-CN" altLang="en-US" spc="60">
                <a:latin typeface="Helvetica" pitchFamily="2" charset="0"/>
                <a:cs typeface="Calibri Light"/>
              </a:rPr>
              <a:t> </a:t>
            </a:r>
            <a:r>
              <a:rPr lang="en-US" altLang="zh-CN" spc="60">
                <a:latin typeface="Helvetica" pitchFamily="2" charset="0"/>
                <a:cs typeface="Calibri Light"/>
              </a:rPr>
              <a:t>–&gt;</a:t>
            </a:r>
            <a:r>
              <a:rPr lang="zh-CN" altLang="en-US" spc="60">
                <a:latin typeface="Helvetica" pitchFamily="2" charset="0"/>
                <a:cs typeface="Calibri Light"/>
              </a:rPr>
              <a:t> </a:t>
            </a:r>
            <a:r>
              <a:rPr lang="en-US" altLang="zh-CN" i="1" spc="60">
                <a:latin typeface="Helvetica" pitchFamily="2" charset="0"/>
                <a:cs typeface="Calibri Light"/>
              </a:rPr>
              <a:t>“shift</a:t>
            </a:r>
            <a:r>
              <a:rPr lang="zh-CN" altLang="en-US" i="1" spc="60">
                <a:latin typeface="Helvetica" pitchFamily="2" charset="0"/>
                <a:cs typeface="Calibri Light"/>
              </a:rPr>
              <a:t> </a:t>
            </a:r>
            <a:r>
              <a:rPr lang="en-US" altLang="zh-CN" i="1" spc="60">
                <a:latin typeface="Helvetica" pitchFamily="2" charset="0"/>
                <a:cs typeface="Calibri Light"/>
              </a:rPr>
              <a:t>[operand0]</a:t>
            </a:r>
            <a:r>
              <a:rPr lang="zh-CN" altLang="en-US" i="1" spc="60">
                <a:latin typeface="Helvetica" pitchFamily="2" charset="0"/>
                <a:cs typeface="Calibri Light"/>
              </a:rPr>
              <a:t> </a:t>
            </a:r>
            <a:r>
              <a:rPr lang="en-US" altLang="zh-CN" i="1" spc="60">
                <a:latin typeface="Helvetica" pitchFamily="2" charset="0"/>
                <a:cs typeface="Calibri Light"/>
              </a:rPr>
              <a:t>[operand1]”</a:t>
            </a:r>
            <a:endParaRPr lang="en-US" altLang="zh-CN" sz="2000" spc="60">
              <a:latin typeface="Helvetica" pitchFamily="2" charset="0"/>
              <a:cs typeface="Calibri Light"/>
            </a:endParaRPr>
          </a:p>
        </p:txBody>
      </p:sp>
      <p:sp>
        <p:nvSpPr>
          <p:cNvPr id="29" name="Rectangular Callout 28">
            <a:extLst>
              <a:ext uri="{FF2B5EF4-FFF2-40B4-BE49-F238E27FC236}">
                <a16:creationId xmlns:a16="http://schemas.microsoft.com/office/drawing/2014/main" id="{931FFD66-5061-0248-AC9B-7C61290C7855}"/>
              </a:ext>
            </a:extLst>
          </p:cNvPr>
          <p:cNvSpPr/>
          <p:nvPr/>
        </p:nvSpPr>
        <p:spPr>
          <a:xfrm>
            <a:off x="9557466" y="3675295"/>
            <a:ext cx="2425958" cy="1623512"/>
          </a:xfrm>
          <a:prstGeom prst="wedgeRectCallout">
            <a:avLst>
              <a:gd name="adj1" fmla="val -70794"/>
              <a:gd name="adj2" fmla="val 536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Helvetica" pitchFamily="2" charset="0"/>
              </a:rPr>
              <a:t>Each</a:t>
            </a:r>
            <a:r>
              <a:rPr lang="zh-CN" altLang="en-US">
                <a:latin typeface="Helvetica" pitchFamily="2" charset="0"/>
              </a:rPr>
              <a:t> </a:t>
            </a:r>
            <a:r>
              <a:rPr lang="en-US" altLang="zh-CN">
                <a:latin typeface="Helvetica" pitchFamily="2" charset="0"/>
              </a:rPr>
              <a:t>action</a:t>
            </a:r>
            <a:r>
              <a:rPr lang="zh-CN" altLang="en-US">
                <a:latin typeface="Helvetica" pitchFamily="2" charset="0"/>
              </a:rPr>
              <a:t> </a:t>
            </a:r>
            <a:r>
              <a:rPr lang="en-US" altLang="zh-CN">
                <a:latin typeface="Helvetica" pitchFamily="2" charset="0"/>
              </a:rPr>
              <a:t>is</a:t>
            </a:r>
            <a:r>
              <a:rPr lang="zh-CN" altLang="en-US">
                <a:latin typeface="Helvetica" pitchFamily="2" charset="0"/>
              </a:rPr>
              <a:t> </a:t>
            </a:r>
            <a:r>
              <a:rPr lang="en-US" altLang="zh-CN">
                <a:latin typeface="Helvetica" pitchFamily="2" charset="0"/>
              </a:rPr>
              <a:t>a</a:t>
            </a:r>
            <a:r>
              <a:rPr lang="zh-CN" altLang="en-US">
                <a:latin typeface="Helvetica" pitchFamily="2" charset="0"/>
              </a:rPr>
              <a:t> </a:t>
            </a:r>
            <a:r>
              <a:rPr lang="en-US" altLang="zh-CN">
                <a:latin typeface="Helvetica" pitchFamily="2" charset="0"/>
              </a:rPr>
              <a:t>single</a:t>
            </a:r>
            <a:r>
              <a:rPr lang="zh-CN" altLang="en-US">
                <a:latin typeface="Helvetica" pitchFamily="2" charset="0"/>
              </a:rPr>
              <a:t> </a:t>
            </a:r>
            <a:r>
              <a:rPr lang="en-US" altLang="zh-CN">
                <a:latin typeface="Helvetica" pitchFamily="2" charset="0"/>
              </a:rPr>
              <a:t>instruction</a:t>
            </a:r>
            <a:r>
              <a:rPr lang="zh-CN" altLang="en-US">
                <a:latin typeface="Helvetica" pitchFamily="2" charset="0"/>
              </a:rPr>
              <a:t> </a:t>
            </a:r>
            <a:r>
              <a:rPr lang="en-US" altLang="zh-CN">
                <a:latin typeface="Helvetica" pitchFamily="2" charset="0"/>
              </a:rPr>
              <a:t>stored</a:t>
            </a:r>
            <a:r>
              <a:rPr lang="zh-CN" altLang="en-US">
                <a:latin typeface="Helvetica" pitchFamily="2" charset="0"/>
              </a:rPr>
              <a:t> </a:t>
            </a:r>
            <a:r>
              <a:rPr lang="en-US" altLang="zh-CN">
                <a:latin typeface="Helvetica" pitchFamily="2" charset="0"/>
              </a:rPr>
              <a:t>in</a:t>
            </a:r>
            <a:r>
              <a:rPr lang="zh-CN" altLang="en-US">
                <a:latin typeface="Helvetica" pitchFamily="2" charset="0"/>
              </a:rPr>
              <a:t> </a:t>
            </a:r>
            <a:r>
              <a:rPr lang="en-US" altLang="zh-CN">
                <a:latin typeface="Helvetica" pitchFamily="2" charset="0"/>
              </a:rPr>
              <a:t>the</a:t>
            </a:r>
            <a:r>
              <a:rPr lang="zh-CN" altLang="en-US">
                <a:latin typeface="Helvetica" pitchFamily="2" charset="0"/>
              </a:rPr>
              <a:t> </a:t>
            </a:r>
            <a:r>
              <a:rPr lang="en-US" altLang="zh-CN">
                <a:latin typeface="Helvetica" pitchFamily="2" charset="0"/>
              </a:rPr>
              <a:t>small</a:t>
            </a:r>
            <a:r>
              <a:rPr lang="zh-CN" altLang="en-US">
                <a:latin typeface="Helvetica" pitchFamily="2" charset="0"/>
              </a:rPr>
              <a:t> </a:t>
            </a:r>
            <a:r>
              <a:rPr lang="en-US" altLang="zh-CN">
                <a:latin typeface="Helvetica" pitchFamily="2" charset="0"/>
              </a:rPr>
              <a:t>buffer!</a:t>
            </a:r>
            <a:endParaRPr lang="en-US">
              <a:latin typeface="Helvetica" pitchFamily="2" charset="0"/>
            </a:endParaRPr>
          </a:p>
        </p:txBody>
      </p:sp>
      <p:pic>
        <p:nvPicPr>
          <p:cNvPr id="10" name="Picture 9">
            <a:extLst>
              <a:ext uri="{FF2B5EF4-FFF2-40B4-BE49-F238E27FC236}">
                <a16:creationId xmlns:a16="http://schemas.microsoft.com/office/drawing/2014/main" id="{1C8A22D8-5DA8-7845-979B-20AA58F2BEAF}"/>
              </a:ext>
            </a:extLst>
          </p:cNvPr>
          <p:cNvPicPr>
            <a:picLocks noChangeAspect="1"/>
          </p:cNvPicPr>
          <p:nvPr/>
        </p:nvPicPr>
        <p:blipFill>
          <a:blip r:embed="rId3"/>
          <a:stretch>
            <a:fillRect/>
          </a:stretch>
        </p:blipFill>
        <p:spPr>
          <a:xfrm>
            <a:off x="483741" y="3926910"/>
            <a:ext cx="5016500" cy="2451100"/>
          </a:xfrm>
          <a:prstGeom prst="rect">
            <a:avLst/>
          </a:prstGeom>
        </p:spPr>
      </p:pic>
      <p:pic>
        <p:nvPicPr>
          <p:cNvPr id="9" name="Picture 8">
            <a:extLst>
              <a:ext uri="{FF2B5EF4-FFF2-40B4-BE49-F238E27FC236}">
                <a16:creationId xmlns:a16="http://schemas.microsoft.com/office/drawing/2014/main" id="{990F6EAA-F2B9-244B-A26A-9797FDAE28A4}"/>
              </a:ext>
            </a:extLst>
          </p:cNvPr>
          <p:cNvPicPr>
            <a:picLocks noChangeAspect="1"/>
          </p:cNvPicPr>
          <p:nvPr/>
        </p:nvPicPr>
        <p:blipFill>
          <a:blip r:embed="rId4"/>
          <a:stretch>
            <a:fillRect/>
          </a:stretch>
        </p:blipFill>
        <p:spPr>
          <a:xfrm>
            <a:off x="6228192" y="4071248"/>
            <a:ext cx="2789723" cy="2218803"/>
          </a:xfrm>
          <a:prstGeom prst="rect">
            <a:avLst/>
          </a:prstGeom>
        </p:spPr>
      </p:pic>
    </p:spTree>
    <p:extLst>
      <p:ext uri="{BB962C8B-B14F-4D97-AF65-F5344CB8AC3E}">
        <p14:creationId xmlns:p14="http://schemas.microsoft.com/office/powerpoint/2010/main" val="17966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Are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we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done?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29</a:t>
            </a:fld>
            <a:endParaRPr lang="en-US">
              <a:latin typeface="Helvetica" pitchFamily="2" charset="0"/>
            </a:endParaRPr>
          </a:p>
        </p:txBody>
      </p:sp>
      <p:pic>
        <p:nvPicPr>
          <p:cNvPr id="15" name="Picture 14">
            <a:extLst>
              <a:ext uri="{FF2B5EF4-FFF2-40B4-BE49-F238E27FC236}">
                <a16:creationId xmlns:a16="http://schemas.microsoft.com/office/drawing/2014/main" id="{62327ED0-8DDE-D642-A8E6-AB3C6AC7D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25" y="3707457"/>
            <a:ext cx="4641007" cy="2557104"/>
          </a:xfrm>
          <a:prstGeom prst="rect">
            <a:avLst/>
          </a:prstGeom>
        </p:spPr>
      </p:pic>
      <p:sp>
        <p:nvSpPr>
          <p:cNvPr id="3" name="TextBox 2">
            <a:extLst>
              <a:ext uri="{FF2B5EF4-FFF2-40B4-BE49-F238E27FC236}">
                <a16:creationId xmlns:a16="http://schemas.microsoft.com/office/drawing/2014/main" id="{F6C53B6B-1AEC-8D46-B92E-54667FEBACFE}"/>
              </a:ext>
            </a:extLst>
          </p:cNvPr>
          <p:cNvSpPr txBox="1"/>
          <p:nvPr/>
        </p:nvSpPr>
        <p:spPr>
          <a:xfrm>
            <a:off x="6271625" y="6264561"/>
            <a:ext cx="5138469" cy="584775"/>
          </a:xfrm>
          <a:prstGeom prst="rect">
            <a:avLst/>
          </a:prstGeom>
          <a:noFill/>
        </p:spPr>
        <p:txBody>
          <a:bodyPr wrap="square" rtlCol="0">
            <a:spAutoFit/>
          </a:bodyPr>
          <a:lstStyle/>
          <a:p>
            <a:r>
              <a:rPr lang="en-US" sz="1600">
                <a:latin typeface="Helvetica" pitchFamily="2" charset="0"/>
              </a:rPr>
              <a:t>Endianness conversion rate that a core can achieve</a:t>
            </a:r>
            <a:r>
              <a:rPr lang="zh-CN" altLang="en-US" sz="1600">
                <a:latin typeface="Helvetica" pitchFamily="2" charset="0"/>
              </a:rPr>
              <a:t> </a:t>
            </a:r>
            <a:r>
              <a:rPr lang="en-US" sz="1600">
                <a:latin typeface="Helvetica" pitchFamily="2" charset="0"/>
              </a:rPr>
              <a:t>and that is desired to achieve 100Gbps line-rate.</a:t>
            </a:r>
          </a:p>
        </p:txBody>
      </p:sp>
      <p:pic>
        <p:nvPicPr>
          <p:cNvPr id="6" name="Picture 5">
            <a:extLst>
              <a:ext uri="{FF2B5EF4-FFF2-40B4-BE49-F238E27FC236}">
                <a16:creationId xmlns:a16="http://schemas.microsoft.com/office/drawing/2014/main" id="{746D72C9-D4A0-D340-BB16-97C41E1910C1}"/>
              </a:ext>
            </a:extLst>
          </p:cNvPr>
          <p:cNvPicPr>
            <a:picLocks noChangeAspect="1"/>
          </p:cNvPicPr>
          <p:nvPr/>
        </p:nvPicPr>
        <p:blipFill>
          <a:blip r:embed="rId4"/>
          <a:stretch>
            <a:fillRect/>
          </a:stretch>
        </p:blipFill>
        <p:spPr>
          <a:xfrm>
            <a:off x="411127" y="3793581"/>
            <a:ext cx="5727914" cy="2557104"/>
          </a:xfrm>
          <a:prstGeom prst="rect">
            <a:avLst/>
          </a:prstGeom>
        </p:spPr>
      </p:pic>
      <p:sp>
        <p:nvSpPr>
          <p:cNvPr id="11" name="TextBox 10">
            <a:extLst>
              <a:ext uri="{FF2B5EF4-FFF2-40B4-BE49-F238E27FC236}">
                <a16:creationId xmlns:a16="http://schemas.microsoft.com/office/drawing/2014/main" id="{8949C507-485B-F845-92E8-122B5D60680B}"/>
              </a:ext>
            </a:extLst>
          </p:cNvPr>
          <p:cNvSpPr txBox="1"/>
          <p:nvPr/>
        </p:nvSpPr>
        <p:spPr>
          <a:xfrm>
            <a:off x="331574" y="1346895"/>
            <a:ext cx="11373448" cy="246221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spc="60">
                <a:latin typeface="Helvetica" pitchFamily="2" charset="0"/>
                <a:cs typeface="Calibri Light"/>
              </a:rPr>
              <a:t>We</a:t>
            </a:r>
            <a:r>
              <a:rPr lang="zh-CN" altLang="en-US" sz="2000" spc="60">
                <a:latin typeface="Helvetica" pitchFamily="2" charset="0"/>
                <a:cs typeface="Calibri Light"/>
              </a:rPr>
              <a:t> </a:t>
            </a:r>
            <a:r>
              <a:rPr lang="en-US" altLang="zh-CN" sz="2000" spc="60">
                <a:latin typeface="Helvetica" pitchFamily="2" charset="0"/>
                <a:cs typeface="Calibri Light"/>
              </a:rPr>
              <a:t>implement</a:t>
            </a:r>
            <a:r>
              <a:rPr lang="zh-CN" altLang="en-US" sz="2000" spc="60">
                <a:latin typeface="Helvetica" pitchFamily="2" charset="0"/>
                <a:cs typeface="Calibri Light"/>
              </a:rPr>
              <a:t> </a:t>
            </a:r>
            <a:r>
              <a:rPr lang="en-US" altLang="zh-CN" sz="2000" spc="60">
                <a:latin typeface="Helvetica" pitchFamily="2" charset="0"/>
                <a:cs typeface="Calibri Light"/>
              </a:rPr>
              <a:t>FPISA</a:t>
            </a:r>
            <a:r>
              <a:rPr lang="zh-CN" altLang="en-US" sz="2000" spc="60">
                <a:latin typeface="Helvetica" pitchFamily="2" charset="0"/>
                <a:cs typeface="Calibri Light"/>
              </a:rPr>
              <a:t> </a:t>
            </a:r>
            <a:r>
              <a:rPr lang="en-US" altLang="zh-CN" sz="2000" spc="60">
                <a:latin typeface="Helvetica" pitchFamily="2" charset="0"/>
                <a:cs typeface="Calibri Light"/>
              </a:rPr>
              <a:t>with</a:t>
            </a:r>
            <a:r>
              <a:rPr lang="zh-CN" altLang="en-US" sz="2000" spc="60">
                <a:latin typeface="Helvetica" pitchFamily="2" charset="0"/>
                <a:cs typeface="Calibri Light"/>
              </a:rPr>
              <a:t> </a:t>
            </a:r>
            <a:r>
              <a:rPr lang="en-US" altLang="zh-CN" sz="2000" spc="60">
                <a:latin typeface="Helvetica" pitchFamily="2" charset="0"/>
                <a:cs typeface="Calibri Light"/>
              </a:rPr>
              <a:t>P4</a:t>
            </a:r>
            <a:r>
              <a:rPr lang="zh-CN" altLang="en-US" sz="2000" spc="60">
                <a:latin typeface="Helvetica" pitchFamily="2" charset="0"/>
                <a:cs typeface="Calibri Light"/>
              </a:rPr>
              <a:t> </a:t>
            </a:r>
            <a:r>
              <a:rPr lang="en-US" altLang="zh-CN" sz="2000" spc="60">
                <a:latin typeface="Helvetica" pitchFamily="2" charset="0"/>
                <a:cs typeface="Calibri Light"/>
              </a:rPr>
              <a:t>in</a:t>
            </a:r>
            <a:r>
              <a:rPr lang="zh-CN" altLang="en-US" sz="2000" spc="60">
                <a:latin typeface="Helvetica" pitchFamily="2" charset="0"/>
                <a:cs typeface="Calibri Light"/>
              </a:rPr>
              <a:t> </a:t>
            </a:r>
            <a:r>
              <a:rPr lang="en-US" altLang="zh-CN" sz="2000" spc="60">
                <a:latin typeface="Helvetica" pitchFamily="2" charset="0"/>
                <a:cs typeface="Calibri Light"/>
              </a:rPr>
              <a:t>Intel’s</a:t>
            </a:r>
            <a:r>
              <a:rPr lang="zh-CN" altLang="en-US" sz="2000" spc="60">
                <a:latin typeface="Helvetica" pitchFamily="2" charset="0"/>
                <a:cs typeface="Calibri Light"/>
              </a:rPr>
              <a:t> </a:t>
            </a:r>
            <a:r>
              <a:rPr lang="en-US" altLang="zh-CN" sz="2000" spc="60">
                <a:latin typeface="Helvetica" pitchFamily="2" charset="0"/>
                <a:cs typeface="Calibri Light"/>
              </a:rPr>
              <a:t>Tofino-1</a:t>
            </a:r>
            <a:r>
              <a:rPr lang="zh-CN" altLang="en-US" sz="2000" spc="60">
                <a:latin typeface="Helvetica" pitchFamily="2" charset="0"/>
                <a:cs typeface="Calibri Light"/>
              </a:rPr>
              <a:t> </a:t>
            </a:r>
            <a:r>
              <a:rPr lang="en-US" altLang="zh-CN" sz="2000" spc="60">
                <a:latin typeface="Helvetica" pitchFamily="2" charset="0"/>
                <a:cs typeface="Calibri Light"/>
              </a:rPr>
              <a:t>and</a:t>
            </a:r>
            <a:r>
              <a:rPr lang="zh-CN" altLang="en-US" sz="2000" spc="60">
                <a:latin typeface="Helvetica" pitchFamily="2" charset="0"/>
                <a:cs typeface="Calibri Light"/>
              </a:rPr>
              <a:t> </a:t>
            </a:r>
            <a:r>
              <a:rPr lang="en-US" altLang="zh-CN" sz="2000" spc="60">
                <a:latin typeface="Helvetica" pitchFamily="2" charset="0"/>
                <a:cs typeface="Calibri Light"/>
              </a:rPr>
              <a:t>find</a:t>
            </a:r>
            <a:r>
              <a:rPr lang="zh-CN" altLang="en-US" sz="2000" spc="60">
                <a:latin typeface="Helvetica" pitchFamily="2" charset="0"/>
                <a:cs typeface="Calibri Light"/>
              </a:rPr>
              <a:t> </a:t>
            </a:r>
            <a:r>
              <a:rPr lang="en-US" altLang="zh-CN" sz="2000" spc="60">
                <a:latin typeface="Helvetica" pitchFamily="2" charset="0"/>
                <a:cs typeface="Calibri Light"/>
              </a:rPr>
              <a:t>it</a:t>
            </a:r>
            <a:r>
              <a:rPr lang="zh-CN" altLang="en-US" sz="2000" spc="60">
                <a:latin typeface="Helvetica" pitchFamily="2" charset="0"/>
                <a:cs typeface="Calibri Light"/>
              </a:rPr>
              <a:t> </a:t>
            </a:r>
            <a:r>
              <a:rPr lang="en-US" altLang="zh-CN" sz="2000" spc="60">
                <a:latin typeface="Helvetica" pitchFamily="2" charset="0"/>
                <a:cs typeface="Calibri Light"/>
              </a:rPr>
              <a:t>not</a:t>
            </a:r>
            <a:r>
              <a:rPr lang="zh-CN" altLang="en-US" sz="2000" spc="60">
                <a:latin typeface="Helvetica" pitchFamily="2" charset="0"/>
                <a:cs typeface="Calibri Light"/>
              </a:rPr>
              <a:t> </a:t>
            </a:r>
            <a:r>
              <a:rPr lang="en-US" altLang="zh-CN" sz="2000" spc="60">
                <a:latin typeface="Helvetica" pitchFamily="2" charset="0"/>
                <a:cs typeface="Calibri Light"/>
              </a:rPr>
              <a:t>efficient</a:t>
            </a:r>
            <a:r>
              <a:rPr lang="zh-CN" altLang="en-US" sz="2000" spc="60">
                <a:latin typeface="Helvetica" pitchFamily="2" charset="0"/>
                <a:cs typeface="Calibri Light"/>
              </a:rPr>
              <a:t> </a:t>
            </a:r>
            <a:r>
              <a:rPr lang="en-US" altLang="zh-CN" sz="2000" spc="60">
                <a:latin typeface="Helvetica" pitchFamily="2" charset="0"/>
                <a:cs typeface="Calibri Light"/>
              </a:rPr>
              <a:t>enough.</a:t>
            </a:r>
          </a:p>
          <a:p>
            <a:pPr marL="342900"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Example-1:</a:t>
            </a:r>
            <a:r>
              <a:rPr lang="zh-CN" altLang="en-US" sz="2000" spc="60">
                <a:latin typeface="Helvetica" pitchFamily="2" charset="0"/>
                <a:cs typeface="Calibri Light"/>
              </a:rPr>
              <a:t> </a:t>
            </a:r>
            <a:r>
              <a:rPr lang="en-US" altLang="zh-CN" sz="2000" spc="60">
                <a:latin typeface="Helvetica" pitchFamily="2" charset="0"/>
                <a:cs typeface="Calibri Light"/>
              </a:rPr>
              <a:t>saturated</a:t>
            </a:r>
            <a:r>
              <a:rPr lang="zh-CN" altLang="en-US" sz="2000" spc="60">
                <a:latin typeface="Helvetica" pitchFamily="2" charset="0"/>
                <a:cs typeface="Calibri Light"/>
              </a:rPr>
              <a:t> </a:t>
            </a:r>
            <a:r>
              <a:rPr lang="en-US" altLang="zh-CN" sz="2000" spc="60">
                <a:latin typeface="Helvetica" pitchFamily="2" charset="0"/>
                <a:cs typeface="Calibri Light"/>
              </a:rPr>
              <a:t>VLIW</a:t>
            </a:r>
            <a:r>
              <a:rPr lang="zh-CN" altLang="en-US" sz="2000" spc="60">
                <a:latin typeface="Helvetica" pitchFamily="2" charset="0"/>
                <a:cs typeface="Calibri Light"/>
              </a:rPr>
              <a:t> </a:t>
            </a:r>
            <a:r>
              <a:rPr lang="en-US" altLang="zh-CN" sz="2000" spc="60">
                <a:latin typeface="Helvetica" pitchFamily="2" charset="0"/>
                <a:cs typeface="Calibri Light"/>
              </a:rPr>
              <a:t>instruction</a:t>
            </a:r>
            <a:r>
              <a:rPr lang="zh-CN" altLang="en-US" sz="2000" spc="60">
                <a:latin typeface="Helvetica" pitchFamily="2" charset="0"/>
                <a:cs typeface="Calibri Light"/>
              </a:rPr>
              <a:t> </a:t>
            </a:r>
            <a:r>
              <a:rPr lang="en-US" altLang="zh-CN" sz="2000" spc="60">
                <a:latin typeface="Helvetica" pitchFamily="2" charset="0"/>
                <a:cs typeface="Calibri Light"/>
              </a:rPr>
              <a:t>slots</a:t>
            </a:r>
            <a:r>
              <a:rPr lang="zh-CN" altLang="en-US" sz="2000" spc="60">
                <a:latin typeface="Helvetica" pitchFamily="2" charset="0"/>
                <a:cs typeface="Calibri Light"/>
              </a:rPr>
              <a:t> </a:t>
            </a:r>
            <a:r>
              <a:rPr lang="en-US" altLang="zh-CN" sz="2000" spc="60">
                <a:latin typeface="Helvetica" pitchFamily="2" charset="0"/>
                <a:cs typeface="Calibri Light"/>
              </a:rPr>
              <a:t>–&gt;</a:t>
            </a:r>
            <a:r>
              <a:rPr lang="zh-CN" altLang="en-US" sz="2000" spc="60">
                <a:latin typeface="Helvetica" pitchFamily="2" charset="0"/>
                <a:cs typeface="Calibri Light"/>
              </a:rPr>
              <a:t> </a:t>
            </a:r>
            <a:r>
              <a:rPr lang="en-US" altLang="zh-CN" sz="2000" spc="60">
                <a:latin typeface="Helvetica" pitchFamily="2" charset="0"/>
                <a:cs typeface="Calibri Light"/>
              </a:rPr>
              <a:t>limited</a:t>
            </a:r>
            <a:r>
              <a:rPr lang="zh-CN" altLang="en-US" sz="2000" spc="60">
                <a:latin typeface="Helvetica" pitchFamily="2" charset="0"/>
                <a:cs typeface="Calibri Light"/>
              </a:rPr>
              <a:t> </a:t>
            </a:r>
            <a:r>
              <a:rPr lang="en-US" altLang="zh-CN" sz="2000" spc="60">
                <a:latin typeface="Helvetica" pitchFamily="2" charset="0"/>
                <a:cs typeface="Calibri Light"/>
              </a:rPr>
              <a:t>data</a:t>
            </a:r>
            <a:r>
              <a:rPr lang="zh-CN" altLang="en-US" sz="2000" spc="60">
                <a:latin typeface="Helvetica" pitchFamily="2" charset="0"/>
                <a:cs typeface="Calibri Light"/>
              </a:rPr>
              <a:t> </a:t>
            </a:r>
            <a:r>
              <a:rPr lang="en-US" altLang="zh-CN" sz="2000" spc="60">
                <a:latin typeface="Helvetica" pitchFamily="2" charset="0"/>
                <a:cs typeface="Calibri Light"/>
              </a:rPr>
              <a:t>parallelism </a:t>
            </a:r>
            <a:r>
              <a:rPr lang="zh-CN" altLang="en-US" sz="2000" spc="60">
                <a:latin typeface="Helvetica" pitchFamily="2" charset="0"/>
                <a:cs typeface="Calibri Light"/>
              </a:rPr>
              <a:t> </a:t>
            </a:r>
            <a:endParaRPr lang="en-US" altLang="zh-CN" sz="2000" spc="60">
              <a:latin typeface="Helvetica" pitchFamily="2" charset="0"/>
              <a:cs typeface="Calibri Light"/>
            </a:endParaRPr>
          </a:p>
          <a:p>
            <a:pPr marL="800100" lvl="1" indent="-342900">
              <a:buFont typeface="Arial" panose="020B0604020202020204" pitchFamily="34" charset="0"/>
              <a:buChar char="•"/>
            </a:pPr>
            <a:r>
              <a:rPr lang="en-US" altLang="zh-CN" spc="60">
                <a:latin typeface="Helvetica" pitchFamily="2" charset="0"/>
                <a:cs typeface="Calibri Light"/>
              </a:rPr>
              <a:t>Enhancement:</a:t>
            </a:r>
            <a:r>
              <a:rPr lang="zh-CN" altLang="en-US" spc="60">
                <a:latin typeface="Helvetica" pitchFamily="2" charset="0"/>
                <a:cs typeface="Calibri Light"/>
              </a:rPr>
              <a:t> </a:t>
            </a:r>
            <a:r>
              <a:rPr lang="en-US" altLang="zh-CN" spc="60">
                <a:latin typeface="Helvetica" pitchFamily="2" charset="0"/>
                <a:cs typeface="Calibri Light"/>
              </a:rPr>
              <a:t>2-operand</a:t>
            </a:r>
            <a:r>
              <a:rPr lang="zh-CN" altLang="en-US" spc="60">
                <a:latin typeface="Helvetica" pitchFamily="2" charset="0"/>
                <a:cs typeface="Calibri Light"/>
              </a:rPr>
              <a:t> </a:t>
            </a:r>
            <a:r>
              <a:rPr lang="en-US" altLang="zh-CN" spc="60">
                <a:latin typeface="Helvetica" pitchFamily="2" charset="0"/>
                <a:cs typeface="Calibri Light"/>
              </a:rPr>
              <a:t>shift</a:t>
            </a:r>
            <a:r>
              <a:rPr lang="zh-CN" altLang="en-US" spc="60">
                <a:latin typeface="Helvetica" pitchFamily="2" charset="0"/>
                <a:cs typeface="Calibri Light"/>
              </a:rPr>
              <a:t> </a:t>
            </a:r>
            <a:r>
              <a:rPr lang="en-US" altLang="zh-CN" spc="60">
                <a:latin typeface="Helvetica" pitchFamily="2" charset="0"/>
                <a:cs typeface="Calibri Light"/>
              </a:rPr>
              <a:t>instruction</a:t>
            </a:r>
            <a:r>
              <a:rPr lang="zh-CN" altLang="en-US" spc="60">
                <a:latin typeface="Helvetica" pitchFamily="2" charset="0"/>
                <a:cs typeface="Calibri Light"/>
              </a:rPr>
              <a:t> </a:t>
            </a:r>
            <a:r>
              <a:rPr lang="en-US" altLang="zh-CN" spc="60">
                <a:latin typeface="Helvetica" pitchFamily="2" charset="0"/>
                <a:cs typeface="Calibri Light"/>
              </a:rPr>
              <a:t>–&gt;</a:t>
            </a:r>
            <a:r>
              <a:rPr lang="zh-CN" altLang="en-US" spc="60">
                <a:latin typeface="Helvetica" pitchFamily="2" charset="0"/>
                <a:cs typeface="Calibri Light"/>
              </a:rPr>
              <a:t> </a:t>
            </a:r>
            <a:r>
              <a:rPr lang="en-US" altLang="zh-CN" i="1" spc="60">
                <a:latin typeface="Helvetica" pitchFamily="2" charset="0"/>
                <a:cs typeface="Calibri Light"/>
              </a:rPr>
              <a:t>“shift</a:t>
            </a:r>
            <a:r>
              <a:rPr lang="zh-CN" altLang="en-US" i="1" spc="60">
                <a:latin typeface="Helvetica" pitchFamily="2" charset="0"/>
                <a:cs typeface="Calibri Light"/>
              </a:rPr>
              <a:t> </a:t>
            </a:r>
            <a:r>
              <a:rPr lang="en-US" altLang="zh-CN" i="1" spc="60">
                <a:latin typeface="Helvetica" pitchFamily="2" charset="0"/>
                <a:cs typeface="Calibri Light"/>
              </a:rPr>
              <a:t>[operand0]</a:t>
            </a:r>
            <a:r>
              <a:rPr lang="zh-CN" altLang="en-US" i="1" spc="60">
                <a:latin typeface="Helvetica" pitchFamily="2" charset="0"/>
                <a:cs typeface="Calibri Light"/>
              </a:rPr>
              <a:t> </a:t>
            </a:r>
            <a:r>
              <a:rPr lang="en-US" altLang="zh-CN" i="1" spc="60">
                <a:latin typeface="Helvetica" pitchFamily="2" charset="0"/>
                <a:cs typeface="Calibri Light"/>
              </a:rPr>
              <a:t>[operand1]”</a:t>
            </a:r>
            <a:endParaRPr lang="en-US" altLang="zh-CN" sz="2000" spc="60">
              <a:latin typeface="Helvetica" pitchFamily="2" charset="0"/>
              <a:cs typeface="Calibri Light"/>
            </a:endParaRPr>
          </a:p>
          <a:p>
            <a:pPr marL="800100" lvl="1" indent="-342900">
              <a:buFont typeface="Arial" panose="020B0604020202020204" pitchFamily="34" charset="0"/>
              <a:buChar char="•"/>
            </a:pPr>
            <a:endParaRPr lang="en-US" altLang="zh-CN" sz="2000"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Example-2:</a:t>
            </a:r>
            <a:r>
              <a:rPr lang="zh-CN" altLang="en-US" sz="2000" spc="60">
                <a:latin typeface="Helvetica" pitchFamily="2" charset="0"/>
                <a:cs typeface="Calibri Light"/>
              </a:rPr>
              <a:t> </a:t>
            </a:r>
            <a:r>
              <a:rPr lang="en-US" altLang="zh-CN" sz="2000" spc="60">
                <a:latin typeface="Helvetica" pitchFamily="2" charset="0"/>
                <a:cs typeface="Calibri Light"/>
              </a:rPr>
              <a:t>CPU-network</a:t>
            </a:r>
            <a:r>
              <a:rPr lang="zh-CN" altLang="en-US" sz="2000" spc="60">
                <a:latin typeface="Helvetica" pitchFamily="2" charset="0"/>
                <a:cs typeface="Calibri Light"/>
              </a:rPr>
              <a:t> </a:t>
            </a:r>
            <a:r>
              <a:rPr lang="en-US" altLang="zh-CN" sz="2000" spc="60">
                <a:latin typeface="Helvetica" pitchFamily="2" charset="0"/>
                <a:cs typeface="Calibri Light"/>
              </a:rPr>
              <a:t>endianness</a:t>
            </a:r>
            <a:r>
              <a:rPr lang="zh-CN" altLang="en-US" sz="2000" spc="60">
                <a:latin typeface="Helvetica" pitchFamily="2" charset="0"/>
                <a:cs typeface="Calibri Light"/>
              </a:rPr>
              <a:t> </a:t>
            </a:r>
            <a:r>
              <a:rPr lang="en-US" altLang="zh-CN" sz="2000" spc="60">
                <a:latin typeface="Helvetica" pitchFamily="2" charset="0"/>
                <a:cs typeface="Calibri Light"/>
              </a:rPr>
              <a:t>difference</a:t>
            </a:r>
            <a:r>
              <a:rPr lang="zh-CN" altLang="en-US" sz="2000" spc="60">
                <a:latin typeface="Helvetica" pitchFamily="2" charset="0"/>
                <a:cs typeface="Calibri Light"/>
              </a:rPr>
              <a:t> </a:t>
            </a:r>
            <a:r>
              <a:rPr lang="en-US" altLang="zh-CN" sz="2000" spc="60">
                <a:latin typeface="Helvetica" pitchFamily="2" charset="0"/>
                <a:cs typeface="Calibri Light"/>
              </a:rPr>
              <a:t>-&gt;</a:t>
            </a:r>
            <a:r>
              <a:rPr lang="zh-CN" altLang="en-US" sz="2000" spc="60">
                <a:latin typeface="Helvetica" pitchFamily="2" charset="0"/>
                <a:cs typeface="Calibri Light"/>
              </a:rPr>
              <a:t> </a:t>
            </a:r>
            <a:r>
              <a:rPr lang="en-US" altLang="zh-CN" sz="2000" spc="60">
                <a:latin typeface="Helvetica" pitchFamily="2" charset="0"/>
                <a:cs typeface="Calibri Light"/>
              </a:rPr>
              <a:t>conversion</a:t>
            </a:r>
            <a:r>
              <a:rPr lang="zh-CN" altLang="en-US" sz="2000" spc="60">
                <a:latin typeface="Helvetica" pitchFamily="2" charset="0"/>
                <a:cs typeface="Calibri Light"/>
              </a:rPr>
              <a:t> </a:t>
            </a:r>
            <a:r>
              <a:rPr lang="en-US" altLang="zh-CN" sz="2000" spc="60">
                <a:latin typeface="Helvetica" pitchFamily="2" charset="0"/>
                <a:cs typeface="Calibri Light"/>
              </a:rPr>
              <a:t>overhead</a:t>
            </a:r>
            <a:r>
              <a:rPr lang="zh-CN" altLang="en-US" sz="2000" spc="60">
                <a:latin typeface="Helvetica" pitchFamily="2" charset="0"/>
                <a:cs typeface="Calibri Light"/>
              </a:rPr>
              <a:t> </a:t>
            </a:r>
            <a:r>
              <a:rPr lang="en-US" altLang="zh-CN" sz="2000" spc="60">
                <a:latin typeface="Helvetica" pitchFamily="2" charset="0"/>
                <a:cs typeface="Calibri Light"/>
              </a:rPr>
              <a:t>on</a:t>
            </a:r>
            <a:r>
              <a:rPr lang="zh-CN" altLang="en-US" sz="2000" spc="60">
                <a:latin typeface="Helvetica" pitchFamily="2" charset="0"/>
                <a:cs typeface="Calibri Light"/>
              </a:rPr>
              <a:t> </a:t>
            </a:r>
            <a:r>
              <a:rPr lang="en-US" altLang="zh-CN" sz="2000" spc="60">
                <a:latin typeface="Helvetica" pitchFamily="2" charset="0"/>
                <a:cs typeface="Calibri Light"/>
              </a:rPr>
              <a:t>end-host</a:t>
            </a:r>
          </a:p>
          <a:p>
            <a:pPr marL="800100" lvl="1" indent="-342900">
              <a:buFont typeface="Arial" panose="020B0604020202020204" pitchFamily="34" charset="0"/>
              <a:buChar char="•"/>
            </a:pPr>
            <a:r>
              <a:rPr lang="en-US" altLang="zh-CN" spc="60">
                <a:latin typeface="Helvetica" pitchFamily="2" charset="0"/>
                <a:cs typeface="Calibri Light"/>
              </a:rPr>
              <a:t>Enhancement:</a:t>
            </a:r>
            <a:r>
              <a:rPr lang="zh-CN" altLang="en-US" spc="60">
                <a:latin typeface="Helvetica" pitchFamily="2" charset="0"/>
                <a:cs typeface="Calibri Light"/>
              </a:rPr>
              <a:t> </a:t>
            </a:r>
            <a:r>
              <a:rPr lang="en-US" altLang="zh-CN" spc="60">
                <a:latin typeface="Helvetica" pitchFamily="2" charset="0"/>
                <a:cs typeface="Calibri Light"/>
              </a:rPr>
              <a:t>byte-wise</a:t>
            </a:r>
            <a:r>
              <a:rPr lang="zh-CN" altLang="en-US" spc="60">
                <a:latin typeface="Helvetica" pitchFamily="2" charset="0"/>
                <a:cs typeface="Calibri Light"/>
              </a:rPr>
              <a:t> </a:t>
            </a:r>
            <a:r>
              <a:rPr lang="en-US" altLang="zh-CN" spc="60">
                <a:latin typeface="Helvetica" pitchFamily="2" charset="0"/>
                <a:cs typeface="Calibri Light"/>
              </a:rPr>
              <a:t>shuffling</a:t>
            </a:r>
            <a:r>
              <a:rPr lang="zh-CN" altLang="en-US" spc="60">
                <a:latin typeface="Helvetica" pitchFamily="2" charset="0"/>
                <a:cs typeface="Calibri Light"/>
              </a:rPr>
              <a:t> </a:t>
            </a:r>
            <a:r>
              <a:rPr lang="en-US" altLang="zh-CN" spc="60">
                <a:latin typeface="Helvetica" pitchFamily="2" charset="0"/>
                <a:cs typeface="Calibri Light"/>
              </a:rPr>
              <a:t>in</a:t>
            </a:r>
            <a:r>
              <a:rPr lang="zh-CN" altLang="en-US" spc="60">
                <a:latin typeface="Helvetica" pitchFamily="2" charset="0"/>
                <a:cs typeface="Calibri Light"/>
              </a:rPr>
              <a:t> </a:t>
            </a:r>
            <a:r>
              <a:rPr lang="en-US" altLang="zh-CN" spc="60">
                <a:latin typeface="Helvetica" pitchFamily="2" charset="0"/>
                <a:cs typeface="Calibri Light"/>
              </a:rPr>
              <a:t>switch</a:t>
            </a:r>
            <a:r>
              <a:rPr lang="zh-CN" altLang="en-US" spc="60">
                <a:latin typeface="Helvetica" pitchFamily="2" charset="0"/>
                <a:cs typeface="Calibri Light"/>
              </a:rPr>
              <a:t> </a:t>
            </a:r>
            <a:r>
              <a:rPr lang="en-US" altLang="zh-CN" spc="60">
                <a:latin typeface="Helvetica" pitchFamily="2" charset="0"/>
                <a:cs typeface="Calibri Light"/>
              </a:rPr>
              <a:t>pipeline/parser</a:t>
            </a:r>
            <a:r>
              <a:rPr lang="zh-CN" altLang="en-US" spc="60">
                <a:latin typeface="Helvetica" pitchFamily="2" charset="0"/>
                <a:cs typeface="Calibri Light"/>
              </a:rPr>
              <a:t> </a:t>
            </a:r>
            <a:endParaRPr lang="en-US" altLang="zh-CN" spc="60">
              <a:latin typeface="Helvetica" pitchFamily="2" charset="0"/>
              <a:cs typeface="Calibri Light"/>
            </a:endParaRPr>
          </a:p>
          <a:p>
            <a:pPr marL="800100" lvl="1" indent="-342900">
              <a:buFont typeface="Arial" panose="020B0604020202020204" pitchFamily="34" charset="0"/>
              <a:buChar char="•"/>
            </a:pPr>
            <a:endParaRPr lang="en-US" altLang="zh-CN" spc="60">
              <a:latin typeface="Helvetica" pitchFamily="2" charset="0"/>
              <a:cs typeface="Calibri Light"/>
            </a:endParaRPr>
          </a:p>
        </p:txBody>
      </p:sp>
      <p:sp>
        <p:nvSpPr>
          <p:cNvPr id="10" name="TextBox 9">
            <a:extLst>
              <a:ext uri="{FF2B5EF4-FFF2-40B4-BE49-F238E27FC236}">
                <a16:creationId xmlns:a16="http://schemas.microsoft.com/office/drawing/2014/main" id="{F8D4371D-FBE4-7946-89FF-520255BF1710}"/>
              </a:ext>
            </a:extLst>
          </p:cNvPr>
          <p:cNvSpPr txBox="1"/>
          <p:nvPr/>
        </p:nvSpPr>
        <p:spPr>
          <a:xfrm>
            <a:off x="361699" y="5524296"/>
            <a:ext cx="11233785" cy="954107"/>
          </a:xfrm>
          <a:prstGeom prst="rect">
            <a:avLst/>
          </a:prstGeom>
          <a:noFill/>
          <a:ln w="38100">
            <a:solidFill>
              <a:srgbClr val="0365C0"/>
            </a:solidFill>
          </a:ln>
        </p:spPr>
        <p:txBody>
          <a:bodyPr wrap="square" rtlCol="0">
            <a:spAutoFit/>
          </a:bodyPr>
          <a:lstStyle/>
          <a:p>
            <a:r>
              <a:rPr lang="en-US" altLang="zh-CN" sz="2800" spc="60">
                <a:latin typeface="Helvetica" pitchFamily="2" charset="0"/>
                <a:cs typeface="Calibri Light"/>
              </a:rPr>
              <a:t>Evaluation</a:t>
            </a:r>
            <a:r>
              <a:rPr lang="zh-CN" altLang="en-US" sz="2800" spc="60">
                <a:latin typeface="Helvetica" pitchFamily="2" charset="0"/>
                <a:cs typeface="Calibri Light"/>
              </a:rPr>
              <a:t> </a:t>
            </a:r>
            <a:r>
              <a:rPr lang="en-US" altLang="zh-CN" sz="2800" spc="60">
                <a:latin typeface="Helvetica" pitchFamily="2" charset="0"/>
                <a:cs typeface="Calibri Light"/>
              </a:rPr>
              <a:t>shows</a:t>
            </a:r>
            <a:r>
              <a:rPr lang="zh-CN" altLang="en-US" sz="2800" spc="60">
                <a:latin typeface="Helvetica" pitchFamily="2" charset="0"/>
                <a:cs typeface="Calibri Light"/>
              </a:rPr>
              <a:t> </a:t>
            </a:r>
            <a:r>
              <a:rPr lang="en-US" altLang="zh-CN" sz="2800" spc="60">
                <a:latin typeface="Helvetica" pitchFamily="2" charset="0"/>
                <a:cs typeface="Calibri Light"/>
              </a:rPr>
              <a:t>that</a:t>
            </a:r>
            <a:r>
              <a:rPr lang="zh-CN" altLang="en-US" sz="2800" spc="60">
                <a:latin typeface="Helvetica" pitchFamily="2" charset="0"/>
                <a:cs typeface="Calibri Light"/>
              </a:rPr>
              <a:t> </a:t>
            </a:r>
            <a:r>
              <a:rPr lang="en-US" altLang="zh-CN" sz="2800" spc="60">
                <a:latin typeface="Helvetica" pitchFamily="2" charset="0"/>
                <a:cs typeface="Calibri Light"/>
              </a:rPr>
              <a:t>our</a:t>
            </a:r>
            <a:r>
              <a:rPr lang="zh-CN" altLang="en-US" sz="2800" spc="60">
                <a:latin typeface="Helvetica" pitchFamily="2" charset="0"/>
                <a:cs typeface="Calibri Light"/>
              </a:rPr>
              <a:t> </a:t>
            </a:r>
            <a:r>
              <a:rPr lang="en-US" altLang="zh-CN" sz="2800" spc="60">
                <a:latin typeface="Helvetica" pitchFamily="2" charset="0"/>
                <a:cs typeface="Calibri Light"/>
              </a:rPr>
              <a:t>enhancements</a:t>
            </a:r>
            <a:r>
              <a:rPr lang="zh-CN" altLang="en-US" sz="2800" spc="60">
                <a:latin typeface="Helvetica" pitchFamily="2" charset="0"/>
                <a:cs typeface="Calibri Light"/>
              </a:rPr>
              <a:t> </a:t>
            </a:r>
            <a:r>
              <a:rPr lang="en-US" altLang="zh-CN" sz="2800" spc="60">
                <a:latin typeface="Helvetica" pitchFamily="2" charset="0"/>
                <a:cs typeface="Calibri Light"/>
              </a:rPr>
              <a:t>add</a:t>
            </a:r>
            <a:r>
              <a:rPr lang="zh-CN" altLang="en-US" sz="2800" spc="60">
                <a:latin typeface="Helvetica" pitchFamily="2" charset="0"/>
                <a:cs typeface="Calibri Light"/>
              </a:rPr>
              <a:t> </a:t>
            </a:r>
            <a:r>
              <a:rPr lang="en-US" altLang="zh-CN" sz="2800" spc="60">
                <a:solidFill>
                  <a:schemeClr val="accent1"/>
                </a:solidFill>
                <a:latin typeface="Helvetica" pitchFamily="2" charset="0"/>
                <a:cs typeface="Calibri Light"/>
              </a:rPr>
              <a:t>negligible overhead</a:t>
            </a:r>
            <a:r>
              <a:rPr lang="zh-CN" altLang="en-US" sz="2800" spc="60">
                <a:latin typeface="Helvetica" pitchFamily="2" charset="0"/>
                <a:cs typeface="Calibri Light"/>
              </a:rPr>
              <a:t> </a:t>
            </a:r>
            <a:r>
              <a:rPr lang="en-US" altLang="zh-CN" sz="2800" spc="60">
                <a:latin typeface="Helvetica" pitchFamily="2" charset="0"/>
                <a:cs typeface="Calibri Light"/>
              </a:rPr>
              <a:t>to</a:t>
            </a:r>
            <a:r>
              <a:rPr lang="zh-CN" altLang="en-US" sz="2800" spc="60">
                <a:latin typeface="Helvetica" pitchFamily="2" charset="0"/>
                <a:cs typeface="Calibri Light"/>
              </a:rPr>
              <a:t> </a:t>
            </a:r>
            <a:r>
              <a:rPr lang="en-US" altLang="zh-CN" sz="2800" spc="60">
                <a:latin typeface="Helvetica" pitchFamily="2" charset="0"/>
                <a:cs typeface="Calibri Light"/>
              </a:rPr>
              <a:t>the</a:t>
            </a:r>
            <a:r>
              <a:rPr lang="zh-CN" altLang="en-US" sz="2800" spc="60">
                <a:latin typeface="Helvetica" pitchFamily="2" charset="0"/>
                <a:cs typeface="Calibri Light"/>
              </a:rPr>
              <a:t> </a:t>
            </a:r>
            <a:r>
              <a:rPr lang="en-US" altLang="zh-CN" sz="2800" spc="60">
                <a:latin typeface="Helvetica" pitchFamily="2" charset="0"/>
                <a:cs typeface="Calibri Light"/>
              </a:rPr>
              <a:t>current</a:t>
            </a:r>
            <a:r>
              <a:rPr lang="zh-CN" altLang="en-US" sz="2800" spc="60">
                <a:latin typeface="Helvetica" pitchFamily="2" charset="0"/>
                <a:cs typeface="Calibri Light"/>
              </a:rPr>
              <a:t> </a:t>
            </a:r>
            <a:r>
              <a:rPr lang="en-US" altLang="zh-CN" sz="2800" spc="60">
                <a:latin typeface="Helvetica" pitchFamily="2" charset="0"/>
                <a:cs typeface="Calibri Light"/>
              </a:rPr>
              <a:t>PISA</a:t>
            </a:r>
            <a:r>
              <a:rPr lang="zh-CN" altLang="en-US" sz="2800" spc="60">
                <a:latin typeface="Helvetica" pitchFamily="2" charset="0"/>
                <a:cs typeface="Calibri Light"/>
              </a:rPr>
              <a:t> </a:t>
            </a:r>
            <a:r>
              <a:rPr lang="en-US" altLang="zh-CN" sz="2800" spc="60">
                <a:latin typeface="Helvetica" pitchFamily="2" charset="0"/>
                <a:cs typeface="Calibri Light"/>
              </a:rPr>
              <a:t>hardware,</a:t>
            </a:r>
            <a:r>
              <a:rPr lang="zh-CN" altLang="en-US" sz="2800" spc="60">
                <a:latin typeface="Helvetica" pitchFamily="2" charset="0"/>
                <a:cs typeface="Calibri Light"/>
              </a:rPr>
              <a:t> </a:t>
            </a:r>
            <a:r>
              <a:rPr lang="en-US" altLang="zh-CN" sz="2800" spc="60">
                <a:latin typeface="Helvetica" pitchFamily="2" charset="0"/>
                <a:cs typeface="Calibri Light"/>
              </a:rPr>
              <a:t>while</a:t>
            </a:r>
            <a:r>
              <a:rPr lang="zh-CN" altLang="en-US" sz="2800" spc="60">
                <a:latin typeface="Helvetica" pitchFamily="2" charset="0"/>
                <a:cs typeface="Calibri Light"/>
              </a:rPr>
              <a:t> </a:t>
            </a:r>
            <a:r>
              <a:rPr lang="en-US" altLang="zh-CN" sz="2800" spc="60">
                <a:latin typeface="Helvetica" pitchFamily="2" charset="0"/>
                <a:cs typeface="Calibri Light"/>
              </a:rPr>
              <a:t>at</a:t>
            </a:r>
            <a:r>
              <a:rPr lang="zh-CN" altLang="en-US" sz="2800" spc="60">
                <a:latin typeface="Helvetica" pitchFamily="2" charset="0"/>
                <a:cs typeface="Calibri Light"/>
              </a:rPr>
              <a:t> </a:t>
            </a:r>
            <a:r>
              <a:rPr lang="en-US" altLang="zh-CN" sz="2800" spc="60">
                <a:latin typeface="Helvetica" pitchFamily="2" charset="0"/>
                <a:cs typeface="Calibri Light"/>
              </a:rPr>
              <a:t>least</a:t>
            </a:r>
            <a:r>
              <a:rPr lang="zh-CN" altLang="en-US" sz="2800" spc="60">
                <a:latin typeface="Helvetica" pitchFamily="2" charset="0"/>
                <a:cs typeface="Calibri Light"/>
              </a:rPr>
              <a:t> </a:t>
            </a:r>
            <a:r>
              <a:rPr lang="en-US" altLang="zh-CN" sz="2800" spc="60">
                <a:solidFill>
                  <a:schemeClr val="accent1"/>
                </a:solidFill>
                <a:latin typeface="Helvetica" pitchFamily="2" charset="0"/>
                <a:cs typeface="Calibri Light"/>
              </a:rPr>
              <a:t>8x</a:t>
            </a:r>
            <a:r>
              <a:rPr lang="zh-CN" altLang="en-US" sz="2800" spc="60">
                <a:solidFill>
                  <a:schemeClr val="accent1"/>
                </a:solidFill>
                <a:latin typeface="Helvetica" pitchFamily="2" charset="0"/>
                <a:cs typeface="Calibri Light"/>
              </a:rPr>
              <a:t> </a:t>
            </a:r>
            <a:r>
              <a:rPr lang="en-US" altLang="zh-CN" sz="2800" spc="60">
                <a:solidFill>
                  <a:schemeClr val="accent1"/>
                </a:solidFill>
                <a:latin typeface="Helvetica" pitchFamily="2" charset="0"/>
                <a:cs typeface="Calibri Light"/>
              </a:rPr>
              <a:t>cheaper</a:t>
            </a:r>
            <a:r>
              <a:rPr lang="zh-CN" altLang="en-US" sz="2800" spc="60">
                <a:latin typeface="Helvetica" pitchFamily="2" charset="0"/>
                <a:cs typeface="Calibri Light"/>
              </a:rPr>
              <a:t> </a:t>
            </a:r>
            <a:r>
              <a:rPr lang="en-US" altLang="zh-CN" sz="2800" spc="60">
                <a:latin typeface="Helvetica" pitchFamily="2" charset="0"/>
                <a:cs typeface="Calibri Light"/>
              </a:rPr>
              <a:t>than</a:t>
            </a:r>
            <a:r>
              <a:rPr lang="zh-CN" altLang="en-US" sz="2800" spc="60">
                <a:latin typeface="Helvetica" pitchFamily="2" charset="0"/>
                <a:cs typeface="Calibri Light"/>
              </a:rPr>
              <a:t> </a:t>
            </a:r>
            <a:r>
              <a:rPr lang="en-US" altLang="zh-CN" sz="2800" spc="60">
                <a:latin typeface="Helvetica" pitchFamily="2" charset="0"/>
                <a:cs typeface="Calibri Light"/>
              </a:rPr>
              <a:t>FPU.</a:t>
            </a:r>
          </a:p>
        </p:txBody>
      </p:sp>
    </p:spTree>
    <p:extLst>
      <p:ext uri="{BB962C8B-B14F-4D97-AF65-F5344CB8AC3E}">
        <p14:creationId xmlns:p14="http://schemas.microsoft.com/office/powerpoint/2010/main" val="28661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 presetClass="entr" presetSubtype="0"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sz="4000" spc="30">
                <a:solidFill>
                  <a:schemeClr val="accent1"/>
                </a:solidFill>
                <a:latin typeface="Helvetica" pitchFamily="2" charset="0"/>
              </a:rPr>
              <a:t>Background</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&amp;</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Motivation</a:t>
            </a:r>
            <a:endParaRPr lang="en-US" altLang="zh-CN" sz="4000" spc="60">
              <a:solidFill>
                <a:schemeClr val="accent1"/>
              </a:solidFill>
              <a:latin typeface="Helvetica" pitchFamily="2" charset="0"/>
              <a:cs typeface="Calibri Light"/>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a:t>
            </a:fld>
            <a:endParaRPr lang="en-US">
              <a:latin typeface="Helvetica" pitchFamily="2" charset="0"/>
            </a:endParaRPr>
          </a:p>
        </p:txBody>
      </p:sp>
      <p:sp>
        <p:nvSpPr>
          <p:cNvPr id="10" name="TextBox 9">
            <a:extLst>
              <a:ext uri="{FF2B5EF4-FFF2-40B4-BE49-F238E27FC236}">
                <a16:creationId xmlns:a16="http://schemas.microsoft.com/office/drawing/2014/main" id="{942D5502-24A6-1841-86C4-531ED576CE45}"/>
              </a:ext>
            </a:extLst>
          </p:cNvPr>
          <p:cNvSpPr txBox="1"/>
          <p:nvPr/>
        </p:nvSpPr>
        <p:spPr>
          <a:xfrm>
            <a:off x="331574" y="1362399"/>
            <a:ext cx="10987464"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a:latin typeface="Helvetica" pitchFamily="2" charset="0"/>
              </a:rPr>
              <a:t>Programmable</a:t>
            </a:r>
            <a:r>
              <a:rPr lang="zh-CN" altLang="en-US" sz="2800">
                <a:latin typeface="Helvetica" pitchFamily="2" charset="0"/>
              </a:rPr>
              <a:t> </a:t>
            </a:r>
            <a:r>
              <a:rPr lang="en-US" altLang="zh-CN" sz="2800">
                <a:latin typeface="Helvetica" pitchFamily="2" charset="0"/>
              </a:rPr>
              <a:t>switches</a:t>
            </a:r>
            <a:r>
              <a:rPr lang="zh-CN" altLang="en-US" sz="2800">
                <a:latin typeface="Helvetica" pitchFamily="2" charset="0"/>
              </a:rPr>
              <a:t> </a:t>
            </a:r>
            <a:r>
              <a:rPr lang="en-US" altLang="zh-CN" sz="2800">
                <a:latin typeface="Helvetica" pitchFamily="2" charset="0"/>
              </a:rPr>
              <a:t>have</a:t>
            </a:r>
            <a:r>
              <a:rPr lang="zh-CN" altLang="en-US" sz="2800">
                <a:latin typeface="Helvetica" pitchFamily="2" charset="0"/>
              </a:rPr>
              <a:t> </a:t>
            </a:r>
            <a:r>
              <a:rPr lang="en-US" altLang="zh-CN" sz="2800">
                <a:latin typeface="Helvetica" pitchFamily="2" charset="0"/>
              </a:rPr>
              <a:t>been applied to accelerate/offload a wide range of networking and distributed applications.</a:t>
            </a:r>
            <a:endParaRPr lang="en-US" sz="2000" spc="60">
              <a:latin typeface="Helvetica" pitchFamily="2" charset="0"/>
              <a:cs typeface="Calibri Light"/>
            </a:endParaRPr>
          </a:p>
        </p:txBody>
      </p:sp>
      <p:sp>
        <p:nvSpPr>
          <p:cNvPr id="11" name="TextBox 10">
            <a:extLst>
              <a:ext uri="{FF2B5EF4-FFF2-40B4-BE49-F238E27FC236}">
                <a16:creationId xmlns:a16="http://schemas.microsoft.com/office/drawing/2014/main" id="{17865775-6B87-4E49-BB71-400F71BB7267}"/>
              </a:ext>
            </a:extLst>
          </p:cNvPr>
          <p:cNvSpPr txBox="1"/>
          <p:nvPr/>
        </p:nvSpPr>
        <p:spPr>
          <a:xfrm>
            <a:off x="479107" y="5831072"/>
            <a:ext cx="11233785" cy="584775"/>
          </a:xfrm>
          <a:prstGeom prst="rect">
            <a:avLst/>
          </a:prstGeom>
          <a:noFill/>
          <a:ln w="38100">
            <a:solidFill>
              <a:srgbClr val="0365C0"/>
            </a:solidFill>
          </a:ln>
        </p:spPr>
        <p:txBody>
          <a:bodyPr wrap="square" rtlCol="0">
            <a:spAutoFit/>
          </a:bodyPr>
          <a:lstStyle/>
          <a:p>
            <a:r>
              <a:rPr lang="en-US" sz="3200">
                <a:latin typeface="Helvetica" pitchFamily="2" charset="0"/>
              </a:rPr>
              <a:t>Are</a:t>
            </a:r>
            <a:r>
              <a:rPr lang="zh-CN" altLang="en-US" sz="3200">
                <a:latin typeface="Helvetica" pitchFamily="2" charset="0"/>
              </a:rPr>
              <a:t> </a:t>
            </a:r>
            <a:r>
              <a:rPr lang="en-US" altLang="zh-CN" sz="3200">
                <a:latin typeface="Helvetica" pitchFamily="2" charset="0"/>
              </a:rPr>
              <a:t>we</a:t>
            </a:r>
            <a:r>
              <a:rPr lang="zh-CN" altLang="en-US" sz="3200">
                <a:latin typeface="Helvetica" pitchFamily="2" charset="0"/>
              </a:rPr>
              <a:t> </a:t>
            </a:r>
            <a:r>
              <a:rPr lang="en-US" altLang="zh-CN" sz="3200">
                <a:latin typeface="Helvetica" pitchFamily="2" charset="0"/>
              </a:rPr>
              <a:t>still</a:t>
            </a:r>
            <a:r>
              <a:rPr lang="zh-CN" altLang="en-US" sz="3200">
                <a:latin typeface="Helvetica" pitchFamily="2" charset="0"/>
              </a:rPr>
              <a:t> </a:t>
            </a:r>
            <a:r>
              <a:rPr lang="en-US" altLang="zh-CN" sz="3200">
                <a:latin typeface="Helvetica" pitchFamily="2" charset="0"/>
              </a:rPr>
              <a:t>missing</a:t>
            </a:r>
            <a:r>
              <a:rPr lang="zh-CN" altLang="en-US" sz="3200">
                <a:latin typeface="Helvetica" pitchFamily="2" charset="0"/>
              </a:rPr>
              <a:t> </a:t>
            </a:r>
            <a:r>
              <a:rPr lang="en-US" altLang="zh-CN" sz="3200">
                <a:latin typeface="Helvetica" pitchFamily="2" charset="0"/>
              </a:rPr>
              <a:t>anything?</a:t>
            </a:r>
            <a:endParaRPr lang="en-US" sz="3200">
              <a:latin typeface="Helvetica" pitchFamily="2" charset="0"/>
            </a:endParaRPr>
          </a:p>
        </p:txBody>
      </p:sp>
      <p:pic>
        <p:nvPicPr>
          <p:cNvPr id="8" name="Picture 7">
            <a:extLst>
              <a:ext uri="{FF2B5EF4-FFF2-40B4-BE49-F238E27FC236}">
                <a16:creationId xmlns:a16="http://schemas.microsoft.com/office/drawing/2014/main" id="{1D714EDC-FD62-EB4B-8A4A-CF0A6CED8C7E}"/>
              </a:ext>
            </a:extLst>
          </p:cNvPr>
          <p:cNvPicPr>
            <a:picLocks noChangeAspect="1"/>
          </p:cNvPicPr>
          <p:nvPr/>
        </p:nvPicPr>
        <p:blipFill>
          <a:blip r:embed="rId3"/>
          <a:stretch>
            <a:fillRect/>
          </a:stretch>
        </p:blipFill>
        <p:spPr>
          <a:xfrm>
            <a:off x="872962" y="2330273"/>
            <a:ext cx="849150" cy="849150"/>
          </a:xfrm>
          <a:prstGeom prst="rect">
            <a:avLst/>
          </a:prstGeom>
        </p:spPr>
      </p:pic>
      <p:pic>
        <p:nvPicPr>
          <p:cNvPr id="13" name="Picture 12">
            <a:extLst>
              <a:ext uri="{FF2B5EF4-FFF2-40B4-BE49-F238E27FC236}">
                <a16:creationId xmlns:a16="http://schemas.microsoft.com/office/drawing/2014/main" id="{48F60A29-6903-D44A-A02E-4B1AB99EFFA0}"/>
              </a:ext>
            </a:extLst>
          </p:cNvPr>
          <p:cNvPicPr>
            <a:picLocks noChangeAspect="1"/>
          </p:cNvPicPr>
          <p:nvPr/>
        </p:nvPicPr>
        <p:blipFill>
          <a:blip r:embed="rId4"/>
          <a:stretch>
            <a:fillRect/>
          </a:stretch>
        </p:blipFill>
        <p:spPr>
          <a:xfrm>
            <a:off x="820483" y="3127927"/>
            <a:ext cx="954107" cy="954107"/>
          </a:xfrm>
          <a:prstGeom prst="rect">
            <a:avLst/>
          </a:prstGeom>
        </p:spPr>
      </p:pic>
      <p:pic>
        <p:nvPicPr>
          <p:cNvPr id="16" name="Picture 15">
            <a:extLst>
              <a:ext uri="{FF2B5EF4-FFF2-40B4-BE49-F238E27FC236}">
                <a16:creationId xmlns:a16="http://schemas.microsoft.com/office/drawing/2014/main" id="{76038AF2-89B7-414B-A9AB-D382BC8AD28E}"/>
              </a:ext>
            </a:extLst>
          </p:cNvPr>
          <p:cNvPicPr>
            <a:picLocks noChangeAspect="1"/>
          </p:cNvPicPr>
          <p:nvPr/>
        </p:nvPicPr>
        <p:blipFill>
          <a:blip r:embed="rId5"/>
          <a:stretch>
            <a:fillRect/>
          </a:stretch>
        </p:blipFill>
        <p:spPr>
          <a:xfrm>
            <a:off x="916926" y="4209119"/>
            <a:ext cx="761219" cy="761219"/>
          </a:xfrm>
          <a:prstGeom prst="rect">
            <a:avLst/>
          </a:prstGeom>
        </p:spPr>
      </p:pic>
      <p:pic>
        <p:nvPicPr>
          <p:cNvPr id="17" name="Picture 16">
            <a:extLst>
              <a:ext uri="{FF2B5EF4-FFF2-40B4-BE49-F238E27FC236}">
                <a16:creationId xmlns:a16="http://schemas.microsoft.com/office/drawing/2014/main" id="{68016F46-33B7-BD47-BC44-749E10B8C3CC}"/>
              </a:ext>
            </a:extLst>
          </p:cNvPr>
          <p:cNvPicPr>
            <a:picLocks noChangeAspect="1"/>
          </p:cNvPicPr>
          <p:nvPr/>
        </p:nvPicPr>
        <p:blipFill>
          <a:blip r:embed="rId6"/>
          <a:stretch>
            <a:fillRect/>
          </a:stretch>
        </p:blipFill>
        <p:spPr>
          <a:xfrm>
            <a:off x="6228192" y="3172405"/>
            <a:ext cx="869701" cy="869701"/>
          </a:xfrm>
          <a:prstGeom prst="rect">
            <a:avLst/>
          </a:prstGeom>
        </p:spPr>
      </p:pic>
      <p:pic>
        <p:nvPicPr>
          <p:cNvPr id="18" name="Picture 17">
            <a:extLst>
              <a:ext uri="{FF2B5EF4-FFF2-40B4-BE49-F238E27FC236}">
                <a16:creationId xmlns:a16="http://schemas.microsoft.com/office/drawing/2014/main" id="{171C9E39-7879-EC47-B87B-6CB90D6A107F}"/>
              </a:ext>
            </a:extLst>
          </p:cNvPr>
          <p:cNvPicPr>
            <a:picLocks noChangeAspect="1"/>
          </p:cNvPicPr>
          <p:nvPr/>
        </p:nvPicPr>
        <p:blipFill>
          <a:blip r:embed="rId7"/>
          <a:stretch>
            <a:fillRect/>
          </a:stretch>
        </p:blipFill>
        <p:spPr>
          <a:xfrm>
            <a:off x="6268298" y="4174922"/>
            <a:ext cx="805944" cy="805944"/>
          </a:xfrm>
          <a:prstGeom prst="rect">
            <a:avLst/>
          </a:prstGeom>
        </p:spPr>
      </p:pic>
      <p:pic>
        <p:nvPicPr>
          <p:cNvPr id="4" name="Picture 3">
            <a:extLst>
              <a:ext uri="{FF2B5EF4-FFF2-40B4-BE49-F238E27FC236}">
                <a16:creationId xmlns:a16="http://schemas.microsoft.com/office/drawing/2014/main" id="{BD99150E-4FF0-344E-BA03-A31204EEC595}"/>
              </a:ext>
            </a:extLst>
          </p:cNvPr>
          <p:cNvPicPr>
            <a:picLocks noChangeAspect="1"/>
          </p:cNvPicPr>
          <p:nvPr/>
        </p:nvPicPr>
        <p:blipFill>
          <a:blip r:embed="rId8"/>
          <a:stretch>
            <a:fillRect/>
          </a:stretch>
        </p:blipFill>
        <p:spPr>
          <a:xfrm>
            <a:off x="6333705" y="2350088"/>
            <a:ext cx="675310" cy="675310"/>
          </a:xfrm>
          <a:prstGeom prst="rect">
            <a:avLst/>
          </a:prstGeom>
        </p:spPr>
      </p:pic>
      <p:sp>
        <p:nvSpPr>
          <p:cNvPr id="19" name="Rectangle 18">
            <a:extLst>
              <a:ext uri="{FF2B5EF4-FFF2-40B4-BE49-F238E27FC236}">
                <a16:creationId xmlns:a16="http://schemas.microsoft.com/office/drawing/2014/main" id="{C29BBD26-ACC4-434D-9390-CB2354E0BE7C}"/>
              </a:ext>
            </a:extLst>
          </p:cNvPr>
          <p:cNvSpPr/>
          <p:nvPr/>
        </p:nvSpPr>
        <p:spPr>
          <a:xfrm>
            <a:off x="1953462" y="2580077"/>
            <a:ext cx="4148893" cy="338554"/>
          </a:xfrm>
          <a:prstGeom prst="rect">
            <a:avLst/>
          </a:prstGeom>
        </p:spPr>
        <p:txBody>
          <a:bodyPr wrap="none">
            <a:spAutoFit/>
          </a:bodyPr>
          <a:lstStyle/>
          <a:p>
            <a:r>
              <a:rPr lang="en-US" altLang="zh-CN" sz="1600" err="1">
                <a:latin typeface="Helvetica" pitchFamily="2" charset="0"/>
              </a:rPr>
              <a:t>NetChain</a:t>
            </a:r>
            <a:r>
              <a:rPr lang="zh-CN" altLang="en-US" sz="1600">
                <a:latin typeface="Helvetica" pitchFamily="2" charset="0"/>
              </a:rPr>
              <a:t> </a:t>
            </a:r>
            <a:r>
              <a:rPr lang="en-US" altLang="zh-CN" sz="1600">
                <a:latin typeface="Helvetica" pitchFamily="2" charset="0"/>
              </a:rPr>
              <a:t>(NSDI’18),</a:t>
            </a:r>
            <a:r>
              <a:rPr lang="zh-CN" altLang="en-US" sz="1600">
                <a:latin typeface="Helvetica" pitchFamily="2" charset="0"/>
              </a:rPr>
              <a:t> </a:t>
            </a:r>
            <a:r>
              <a:rPr lang="en-US" altLang="zh-CN" sz="1600" err="1">
                <a:latin typeface="Helvetica" pitchFamily="2" charset="0"/>
              </a:rPr>
              <a:t>DistCache</a:t>
            </a:r>
            <a:r>
              <a:rPr lang="zh-CN" altLang="en-US" sz="1600">
                <a:latin typeface="Helvetica" pitchFamily="2" charset="0"/>
              </a:rPr>
              <a:t> </a:t>
            </a:r>
            <a:r>
              <a:rPr lang="en-US" altLang="zh-CN" sz="1600">
                <a:latin typeface="Helvetica" pitchFamily="2" charset="0"/>
              </a:rPr>
              <a:t>(FAST’19)</a:t>
            </a:r>
            <a:r>
              <a:rPr lang="zh-CN" altLang="en-US" sz="1600">
                <a:latin typeface="Helvetica" pitchFamily="2" charset="0"/>
              </a:rPr>
              <a:t> </a:t>
            </a:r>
            <a:endParaRPr lang="en-CN" sz="1600">
              <a:latin typeface="Helvetica" pitchFamily="2" charset="0"/>
            </a:endParaRPr>
          </a:p>
        </p:txBody>
      </p:sp>
      <p:sp>
        <p:nvSpPr>
          <p:cNvPr id="20" name="Rectangle 19">
            <a:extLst>
              <a:ext uri="{FF2B5EF4-FFF2-40B4-BE49-F238E27FC236}">
                <a16:creationId xmlns:a16="http://schemas.microsoft.com/office/drawing/2014/main" id="{894ACEBE-7CE7-AD40-9F94-9709ABBB5778}"/>
              </a:ext>
            </a:extLst>
          </p:cNvPr>
          <p:cNvSpPr/>
          <p:nvPr/>
        </p:nvSpPr>
        <p:spPr>
          <a:xfrm>
            <a:off x="1953462" y="3435703"/>
            <a:ext cx="3829895" cy="338554"/>
          </a:xfrm>
          <a:prstGeom prst="rect">
            <a:avLst/>
          </a:prstGeom>
        </p:spPr>
        <p:txBody>
          <a:bodyPr wrap="none">
            <a:spAutoFit/>
          </a:bodyPr>
          <a:lstStyle/>
          <a:p>
            <a:r>
              <a:rPr lang="en-US" altLang="zh-CN" sz="1600" err="1">
                <a:latin typeface="Helvetica" pitchFamily="2" charset="0"/>
              </a:rPr>
              <a:t>NetCache</a:t>
            </a:r>
            <a:r>
              <a:rPr lang="zh-CN" altLang="en-US" sz="1600">
                <a:latin typeface="Helvetica" pitchFamily="2" charset="0"/>
              </a:rPr>
              <a:t> </a:t>
            </a:r>
            <a:r>
              <a:rPr lang="en-US" altLang="zh-CN" sz="1600">
                <a:latin typeface="Helvetica" pitchFamily="2" charset="0"/>
              </a:rPr>
              <a:t>(SOSP’17),</a:t>
            </a:r>
            <a:r>
              <a:rPr lang="zh-CN" altLang="en-US" sz="1600">
                <a:latin typeface="Helvetica" pitchFamily="2" charset="0"/>
              </a:rPr>
              <a:t> </a:t>
            </a:r>
            <a:r>
              <a:rPr lang="en-US" altLang="zh-CN" sz="1600">
                <a:latin typeface="Helvetica" pitchFamily="2" charset="0"/>
              </a:rPr>
              <a:t>HULA</a:t>
            </a:r>
            <a:r>
              <a:rPr lang="zh-CN" altLang="en-US" sz="1600">
                <a:latin typeface="Helvetica" pitchFamily="2" charset="0"/>
              </a:rPr>
              <a:t> </a:t>
            </a:r>
            <a:r>
              <a:rPr lang="en-US" altLang="zh-CN" sz="1600">
                <a:latin typeface="Helvetica" pitchFamily="2" charset="0"/>
              </a:rPr>
              <a:t>(SOSR’16)</a:t>
            </a:r>
            <a:endParaRPr lang="en-CN" sz="1600">
              <a:latin typeface="Helvetica" pitchFamily="2" charset="0"/>
            </a:endParaRPr>
          </a:p>
        </p:txBody>
      </p:sp>
      <p:sp>
        <p:nvSpPr>
          <p:cNvPr id="21" name="Rectangle 20">
            <a:extLst>
              <a:ext uri="{FF2B5EF4-FFF2-40B4-BE49-F238E27FC236}">
                <a16:creationId xmlns:a16="http://schemas.microsoft.com/office/drawing/2014/main" id="{0854D3BA-C015-104B-87B2-F9992FDE62AA}"/>
              </a:ext>
            </a:extLst>
          </p:cNvPr>
          <p:cNvSpPr/>
          <p:nvPr/>
        </p:nvSpPr>
        <p:spPr>
          <a:xfrm>
            <a:off x="1953462" y="4402924"/>
            <a:ext cx="4411592" cy="338554"/>
          </a:xfrm>
          <a:prstGeom prst="rect">
            <a:avLst/>
          </a:prstGeom>
        </p:spPr>
        <p:txBody>
          <a:bodyPr wrap="none">
            <a:spAutoFit/>
          </a:bodyPr>
          <a:lstStyle/>
          <a:p>
            <a:r>
              <a:rPr lang="en-US" altLang="zh-CN" sz="1600">
                <a:latin typeface="Helvetica" pitchFamily="2" charset="0"/>
              </a:rPr>
              <a:t>Cheetah</a:t>
            </a:r>
            <a:r>
              <a:rPr lang="zh-CN" altLang="en-US" sz="1600">
                <a:latin typeface="Helvetica" pitchFamily="2" charset="0"/>
              </a:rPr>
              <a:t> </a:t>
            </a:r>
            <a:r>
              <a:rPr lang="en-US" altLang="zh-CN" sz="1600">
                <a:latin typeface="Helvetica" pitchFamily="2" charset="0"/>
              </a:rPr>
              <a:t>(SIGMOD’20),</a:t>
            </a:r>
            <a:r>
              <a:rPr lang="zh-CN" altLang="en-US" sz="1600">
                <a:latin typeface="Helvetica" pitchFamily="2" charset="0"/>
              </a:rPr>
              <a:t> </a:t>
            </a:r>
            <a:r>
              <a:rPr lang="en-US" altLang="zh-CN" sz="1600">
                <a:latin typeface="Helvetica" pitchFamily="2" charset="0"/>
              </a:rPr>
              <a:t>NETACCEL</a:t>
            </a:r>
            <a:r>
              <a:rPr lang="zh-CN" altLang="en-US" sz="1600">
                <a:latin typeface="Helvetica" pitchFamily="2" charset="0"/>
              </a:rPr>
              <a:t> </a:t>
            </a:r>
            <a:r>
              <a:rPr lang="en-US" altLang="zh-CN" sz="1600">
                <a:latin typeface="Helvetica" pitchFamily="2" charset="0"/>
              </a:rPr>
              <a:t>(CIDR’19)</a:t>
            </a:r>
            <a:endParaRPr lang="en-CN" sz="1600">
              <a:latin typeface="Helvetica" pitchFamily="2" charset="0"/>
            </a:endParaRPr>
          </a:p>
        </p:txBody>
      </p:sp>
      <p:sp>
        <p:nvSpPr>
          <p:cNvPr id="22" name="Rectangle 21">
            <a:extLst>
              <a:ext uri="{FF2B5EF4-FFF2-40B4-BE49-F238E27FC236}">
                <a16:creationId xmlns:a16="http://schemas.microsoft.com/office/drawing/2014/main" id="{F831D350-107C-B040-87BA-E491AF38AAE4}"/>
              </a:ext>
            </a:extLst>
          </p:cNvPr>
          <p:cNvSpPr/>
          <p:nvPr/>
        </p:nvSpPr>
        <p:spPr>
          <a:xfrm>
            <a:off x="7323616" y="3432047"/>
            <a:ext cx="3954929" cy="338554"/>
          </a:xfrm>
          <a:prstGeom prst="rect">
            <a:avLst/>
          </a:prstGeom>
        </p:spPr>
        <p:txBody>
          <a:bodyPr wrap="none">
            <a:spAutoFit/>
          </a:bodyPr>
          <a:lstStyle/>
          <a:p>
            <a:r>
              <a:rPr lang="en-US" altLang="zh-CN" sz="1600" err="1">
                <a:latin typeface="Helvetica" pitchFamily="2" charset="0"/>
              </a:rPr>
              <a:t>Jaqen</a:t>
            </a:r>
            <a:r>
              <a:rPr lang="zh-CN" altLang="en-US" sz="1600">
                <a:latin typeface="Helvetica" pitchFamily="2" charset="0"/>
              </a:rPr>
              <a:t> </a:t>
            </a:r>
            <a:r>
              <a:rPr lang="en-US" altLang="zh-CN" sz="1600">
                <a:latin typeface="Helvetica" pitchFamily="2" charset="0"/>
              </a:rPr>
              <a:t>(Security’21),</a:t>
            </a:r>
            <a:r>
              <a:rPr lang="zh-CN" altLang="en-US" sz="1600">
                <a:latin typeface="Helvetica" pitchFamily="2" charset="0"/>
              </a:rPr>
              <a:t> </a:t>
            </a:r>
            <a:r>
              <a:rPr lang="en-US" altLang="zh-CN" sz="1600">
                <a:latin typeface="Helvetica" pitchFamily="2" charset="0"/>
              </a:rPr>
              <a:t>Poseidon</a:t>
            </a:r>
            <a:r>
              <a:rPr lang="zh-CN" altLang="en-US" sz="1600">
                <a:latin typeface="Helvetica" pitchFamily="2" charset="0"/>
              </a:rPr>
              <a:t> </a:t>
            </a:r>
            <a:r>
              <a:rPr lang="en-US" altLang="zh-CN" sz="1600">
                <a:latin typeface="Helvetica" pitchFamily="2" charset="0"/>
              </a:rPr>
              <a:t>(NDSS’20)</a:t>
            </a:r>
            <a:endParaRPr lang="en-CN" sz="1600">
              <a:latin typeface="Helvetica" pitchFamily="2" charset="0"/>
            </a:endParaRPr>
          </a:p>
        </p:txBody>
      </p:sp>
      <p:sp>
        <p:nvSpPr>
          <p:cNvPr id="23" name="Rectangle 22">
            <a:extLst>
              <a:ext uri="{FF2B5EF4-FFF2-40B4-BE49-F238E27FC236}">
                <a16:creationId xmlns:a16="http://schemas.microsoft.com/office/drawing/2014/main" id="{E25EB059-5639-674F-A0FF-966D6206442C}"/>
              </a:ext>
            </a:extLst>
          </p:cNvPr>
          <p:cNvSpPr/>
          <p:nvPr/>
        </p:nvSpPr>
        <p:spPr>
          <a:xfrm>
            <a:off x="7323616" y="4402924"/>
            <a:ext cx="3519938" cy="338554"/>
          </a:xfrm>
          <a:prstGeom prst="rect">
            <a:avLst/>
          </a:prstGeom>
        </p:spPr>
        <p:txBody>
          <a:bodyPr wrap="none">
            <a:spAutoFit/>
          </a:bodyPr>
          <a:lstStyle/>
          <a:p>
            <a:r>
              <a:rPr lang="en-US" altLang="zh-CN" sz="1600" err="1">
                <a:latin typeface="Helvetica" pitchFamily="2" charset="0"/>
              </a:rPr>
              <a:t>SwitchML</a:t>
            </a:r>
            <a:r>
              <a:rPr lang="zh-CN" altLang="en-US" sz="1600">
                <a:latin typeface="Helvetica" pitchFamily="2" charset="0"/>
              </a:rPr>
              <a:t> </a:t>
            </a:r>
            <a:r>
              <a:rPr lang="en-US" altLang="zh-CN" sz="1600">
                <a:latin typeface="Helvetica" pitchFamily="2" charset="0"/>
              </a:rPr>
              <a:t>(NSDI’21),</a:t>
            </a:r>
            <a:r>
              <a:rPr lang="zh-CN" altLang="en-US" sz="1600">
                <a:latin typeface="Helvetica" pitchFamily="2" charset="0"/>
              </a:rPr>
              <a:t> </a:t>
            </a:r>
            <a:r>
              <a:rPr lang="en-US" altLang="zh-CN" sz="1600">
                <a:latin typeface="Helvetica" pitchFamily="2" charset="0"/>
              </a:rPr>
              <a:t>ATP</a:t>
            </a:r>
            <a:r>
              <a:rPr lang="zh-CN" altLang="en-US" sz="1600">
                <a:latin typeface="Helvetica" pitchFamily="2" charset="0"/>
              </a:rPr>
              <a:t> </a:t>
            </a:r>
            <a:r>
              <a:rPr lang="en-US" altLang="zh-CN" sz="1600">
                <a:latin typeface="Helvetica" pitchFamily="2" charset="0"/>
              </a:rPr>
              <a:t>(NSDI’21)</a:t>
            </a:r>
            <a:r>
              <a:rPr lang="zh-CN" altLang="en-US" sz="1600">
                <a:latin typeface="Helvetica" pitchFamily="2" charset="0"/>
              </a:rPr>
              <a:t> </a:t>
            </a:r>
            <a:endParaRPr lang="en-CN" sz="1600">
              <a:latin typeface="Helvetica" pitchFamily="2" charset="0"/>
            </a:endParaRPr>
          </a:p>
        </p:txBody>
      </p:sp>
      <p:sp>
        <p:nvSpPr>
          <p:cNvPr id="24" name="Rectangle 23">
            <a:extLst>
              <a:ext uri="{FF2B5EF4-FFF2-40B4-BE49-F238E27FC236}">
                <a16:creationId xmlns:a16="http://schemas.microsoft.com/office/drawing/2014/main" id="{E2E93512-B0AB-3840-924E-11BF1F668675}"/>
              </a:ext>
            </a:extLst>
          </p:cNvPr>
          <p:cNvSpPr/>
          <p:nvPr/>
        </p:nvSpPr>
        <p:spPr>
          <a:xfrm>
            <a:off x="7323616" y="2575178"/>
            <a:ext cx="3536546" cy="338554"/>
          </a:xfrm>
          <a:prstGeom prst="rect">
            <a:avLst/>
          </a:prstGeom>
        </p:spPr>
        <p:txBody>
          <a:bodyPr wrap="none">
            <a:spAutoFit/>
          </a:bodyPr>
          <a:lstStyle/>
          <a:p>
            <a:r>
              <a:rPr lang="en-US" altLang="zh-CN" sz="1600" err="1">
                <a:latin typeface="Helvetica" pitchFamily="2" charset="0"/>
              </a:rPr>
              <a:t>NOPaxos</a:t>
            </a:r>
            <a:r>
              <a:rPr lang="zh-CN" altLang="en-US" sz="1600">
                <a:latin typeface="Helvetica" pitchFamily="2" charset="0"/>
              </a:rPr>
              <a:t> </a:t>
            </a:r>
            <a:r>
              <a:rPr lang="en-US" altLang="zh-CN" sz="1600">
                <a:latin typeface="Helvetica" pitchFamily="2" charset="0"/>
              </a:rPr>
              <a:t>(OSDI’16),</a:t>
            </a:r>
            <a:r>
              <a:rPr lang="zh-CN" altLang="en-US" sz="1600">
                <a:latin typeface="Helvetica" pitchFamily="2" charset="0"/>
              </a:rPr>
              <a:t> </a:t>
            </a:r>
            <a:r>
              <a:rPr lang="en-US" altLang="zh-CN" sz="1600">
                <a:latin typeface="Helvetica" pitchFamily="2" charset="0"/>
              </a:rPr>
              <a:t>Eris</a:t>
            </a:r>
            <a:r>
              <a:rPr lang="zh-CN" altLang="en-US" sz="1600">
                <a:latin typeface="Helvetica" pitchFamily="2" charset="0"/>
              </a:rPr>
              <a:t> </a:t>
            </a:r>
            <a:r>
              <a:rPr lang="en-US" altLang="zh-CN" sz="1600">
                <a:latin typeface="Helvetica" pitchFamily="2" charset="0"/>
              </a:rPr>
              <a:t>(SOSP’17)</a:t>
            </a:r>
            <a:endParaRPr lang="en-CN" sz="1600">
              <a:latin typeface="Helvetica" pitchFamily="2" charset="0"/>
            </a:endParaRPr>
          </a:p>
        </p:txBody>
      </p:sp>
    </p:spTree>
    <p:extLst>
      <p:ext uri="{BB962C8B-B14F-4D97-AF65-F5344CB8AC3E}">
        <p14:creationId xmlns:p14="http://schemas.microsoft.com/office/powerpoint/2010/main" val="3758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9" grpId="0"/>
      <p:bldP spid="20" grpId="0"/>
      <p:bldP spid="21" grpId="0"/>
      <p:bldP spid="22"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449213"/>
            <a:ext cx="11977384"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sz="3200" spc="30" err="1">
                <a:solidFill>
                  <a:schemeClr val="accent1"/>
                </a:solidFill>
                <a:latin typeface="Helvetica" pitchFamily="2" charset="0"/>
              </a:rPr>
              <a:t>Useca</a:t>
            </a:r>
            <a:r>
              <a:rPr lang="en-US" altLang="zh-CN" sz="3200" spc="30" err="1">
                <a:solidFill>
                  <a:schemeClr val="accent1"/>
                </a:solidFill>
                <a:latin typeface="Helvetica" pitchFamily="2" charset="0"/>
              </a:rPr>
              <a:t>se</a:t>
            </a:r>
            <a:r>
              <a:rPr lang="en-US" altLang="zh-CN" sz="3200" spc="30">
                <a:solidFill>
                  <a:schemeClr val="accent1"/>
                </a:solidFill>
                <a:latin typeface="Helvetica" pitchFamily="2" charset="0"/>
              </a:rPr>
              <a:t>:</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In-network</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aggregation</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for</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distributed</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ML</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training</a:t>
            </a:r>
            <a:endParaRPr lang="en-US" altLang="zh-CN" sz="3200" spc="60">
              <a:solidFill>
                <a:schemeClr val="accent1"/>
              </a:solidFill>
              <a:latin typeface="Helvetica" pitchFamily="2" charset="0"/>
              <a:cs typeface="Calibri Light"/>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30</a:t>
            </a:fld>
            <a:endParaRPr lang="en-US">
              <a:latin typeface="Helvetica" pitchFamily="2" charset="0"/>
            </a:endParaRPr>
          </a:p>
        </p:txBody>
      </p:sp>
      <p:sp>
        <p:nvSpPr>
          <p:cNvPr id="11" name="TextBox 10">
            <a:extLst>
              <a:ext uri="{FF2B5EF4-FFF2-40B4-BE49-F238E27FC236}">
                <a16:creationId xmlns:a16="http://schemas.microsoft.com/office/drawing/2014/main" id="{7F369A57-CEF7-0440-A7A1-66895A82F735}"/>
              </a:ext>
            </a:extLst>
          </p:cNvPr>
          <p:cNvSpPr txBox="1"/>
          <p:nvPr/>
        </p:nvSpPr>
        <p:spPr>
          <a:xfrm>
            <a:off x="326590" y="1416839"/>
            <a:ext cx="11231487" cy="67710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What’s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procedure</a:t>
            </a:r>
            <a:r>
              <a:rPr lang="zh-CN" altLang="en-US" sz="2400" spc="60">
                <a:latin typeface="Helvetica" pitchFamily="2" charset="0"/>
                <a:cs typeface="Calibri Light"/>
              </a:rPr>
              <a:t> </a:t>
            </a:r>
            <a:r>
              <a:rPr lang="en-US" altLang="zh-CN" sz="2400" spc="60">
                <a:latin typeface="Helvetica" pitchFamily="2" charset="0"/>
                <a:cs typeface="Calibri Light"/>
              </a:rPr>
              <a:t>of</a:t>
            </a:r>
            <a:r>
              <a:rPr lang="zh-CN" altLang="en-US" sz="2400" spc="60">
                <a:latin typeface="Helvetica" pitchFamily="2" charset="0"/>
                <a:cs typeface="Calibri Light"/>
              </a:rPr>
              <a:t> </a:t>
            </a:r>
            <a:r>
              <a:rPr lang="en-US" altLang="zh-CN" sz="2400" spc="60">
                <a:latin typeface="Helvetica" pitchFamily="2" charset="0"/>
                <a:cs typeface="Calibri Light"/>
              </a:rPr>
              <a:t>data</a:t>
            </a:r>
            <a:r>
              <a:rPr lang="zh-CN" altLang="en-US" sz="2400" spc="60">
                <a:latin typeface="Helvetica" pitchFamily="2" charset="0"/>
                <a:cs typeface="Calibri Light"/>
              </a:rPr>
              <a:t> </a:t>
            </a:r>
            <a:r>
              <a:rPr lang="en-US" altLang="zh-CN" sz="2400" spc="60">
                <a:latin typeface="Helvetica" pitchFamily="2" charset="0"/>
                <a:cs typeface="Calibri Light"/>
              </a:rPr>
              <a:t>communication</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state-of-the-art</a:t>
            </a:r>
            <a:r>
              <a:rPr lang="zh-CN" altLang="en-US" sz="2400" spc="60">
                <a:latin typeface="Helvetica" pitchFamily="2" charset="0"/>
                <a:cs typeface="Calibri Light"/>
              </a:rPr>
              <a:t> </a:t>
            </a:r>
            <a:r>
              <a:rPr lang="en-US" altLang="zh-CN" sz="2400" spc="60">
                <a:latin typeface="Helvetica" pitchFamily="2" charset="0"/>
                <a:cs typeface="Calibri Light"/>
              </a:rPr>
              <a:t>frameworks?</a:t>
            </a:r>
          </a:p>
          <a:p>
            <a:pPr marL="800100" lvl="1" indent="-342900">
              <a:buFont typeface="Arial" panose="020B0604020202020204" pitchFamily="34" charset="0"/>
              <a:buChar char="•"/>
            </a:pPr>
            <a:r>
              <a:rPr lang="en-US" altLang="zh-CN" sz="1400" spc="60">
                <a:latin typeface="Helvetica" pitchFamily="2" charset="0"/>
                <a:cs typeface="Calibri Light"/>
              </a:rPr>
              <a:t>Note:</a:t>
            </a:r>
            <a:r>
              <a:rPr lang="zh-CN" altLang="en-US" sz="1400" spc="60">
                <a:latin typeface="Helvetica" pitchFamily="2" charset="0"/>
                <a:cs typeface="Calibri Light"/>
              </a:rPr>
              <a:t> </a:t>
            </a:r>
            <a:r>
              <a:rPr lang="en-US" altLang="zh-CN" sz="1400" spc="60">
                <a:latin typeface="Helvetica" pitchFamily="2" charset="0"/>
                <a:cs typeface="Calibri Light"/>
              </a:rPr>
              <a:t>we</a:t>
            </a:r>
            <a:r>
              <a:rPr lang="zh-CN" altLang="en-US" sz="1400" spc="60">
                <a:latin typeface="Helvetica" pitchFamily="2" charset="0"/>
                <a:cs typeface="Calibri Light"/>
              </a:rPr>
              <a:t> </a:t>
            </a:r>
            <a:r>
              <a:rPr lang="en-US" altLang="zh-CN" sz="1400" spc="60">
                <a:latin typeface="Helvetica" pitchFamily="2" charset="0"/>
                <a:cs typeface="Calibri Light"/>
              </a:rPr>
              <a:t>focus</a:t>
            </a:r>
            <a:r>
              <a:rPr lang="zh-CN" altLang="en-US" sz="1400" spc="60">
                <a:latin typeface="Helvetica" pitchFamily="2" charset="0"/>
                <a:cs typeface="Calibri Light"/>
              </a:rPr>
              <a:t> </a:t>
            </a:r>
            <a:r>
              <a:rPr lang="en-US" altLang="zh-CN" sz="1400" spc="60">
                <a:latin typeface="Helvetica" pitchFamily="2" charset="0"/>
                <a:cs typeface="Calibri Light"/>
              </a:rPr>
              <a:t>on</a:t>
            </a:r>
            <a:r>
              <a:rPr lang="zh-CN" altLang="en-US" sz="1400" spc="60">
                <a:latin typeface="Helvetica" pitchFamily="2" charset="0"/>
                <a:cs typeface="Calibri Light"/>
              </a:rPr>
              <a:t> </a:t>
            </a:r>
            <a:r>
              <a:rPr lang="en-US" altLang="zh-CN" sz="1400" spc="60">
                <a:latin typeface="Helvetica" pitchFamily="2" charset="0"/>
                <a:cs typeface="Calibri Light"/>
              </a:rPr>
              <a:t>the</a:t>
            </a:r>
            <a:r>
              <a:rPr lang="zh-CN" altLang="en-US" sz="1400" spc="60">
                <a:latin typeface="Helvetica" pitchFamily="2" charset="0"/>
                <a:cs typeface="Calibri Light"/>
              </a:rPr>
              <a:t> </a:t>
            </a:r>
            <a:r>
              <a:rPr lang="en-US" altLang="zh-CN" sz="1400" spc="60">
                <a:latin typeface="Helvetica" pitchFamily="2" charset="0"/>
                <a:cs typeface="Calibri Light"/>
              </a:rPr>
              <a:t>most</a:t>
            </a:r>
            <a:r>
              <a:rPr lang="zh-CN" altLang="en-US" sz="1400" spc="60">
                <a:latin typeface="Helvetica" pitchFamily="2" charset="0"/>
                <a:cs typeface="Calibri Light"/>
              </a:rPr>
              <a:t> </a:t>
            </a:r>
            <a:r>
              <a:rPr lang="en-US" altLang="zh-CN" sz="1400" spc="60">
                <a:latin typeface="Helvetica" pitchFamily="2" charset="0"/>
                <a:cs typeface="Calibri Light"/>
              </a:rPr>
              <a:t>popular</a:t>
            </a:r>
            <a:r>
              <a:rPr lang="zh-CN" altLang="en-US" sz="1400" spc="60">
                <a:latin typeface="Helvetica" pitchFamily="2" charset="0"/>
                <a:cs typeface="Calibri Light"/>
              </a:rPr>
              <a:t> </a:t>
            </a:r>
            <a:r>
              <a:rPr lang="en-US" altLang="zh-CN" sz="1400" spc="60">
                <a:latin typeface="Helvetica" pitchFamily="2" charset="0"/>
                <a:cs typeface="Calibri Light"/>
              </a:rPr>
              <a:t>“data</a:t>
            </a:r>
            <a:r>
              <a:rPr lang="zh-CN" altLang="en-US" sz="1400" spc="60">
                <a:latin typeface="Helvetica" pitchFamily="2" charset="0"/>
                <a:cs typeface="Calibri Light"/>
              </a:rPr>
              <a:t> </a:t>
            </a:r>
            <a:r>
              <a:rPr lang="en-US" altLang="zh-CN" sz="1400" spc="60">
                <a:latin typeface="Helvetica" pitchFamily="2" charset="0"/>
                <a:cs typeface="Calibri Light"/>
              </a:rPr>
              <a:t>parallel”</a:t>
            </a:r>
            <a:r>
              <a:rPr lang="zh-CN" altLang="en-US" sz="1400" spc="60">
                <a:latin typeface="Helvetica" pitchFamily="2" charset="0"/>
                <a:cs typeface="Calibri Light"/>
              </a:rPr>
              <a:t> </a:t>
            </a:r>
            <a:r>
              <a:rPr lang="en-US" altLang="zh-CN" sz="1400" spc="60">
                <a:latin typeface="Helvetica" pitchFamily="2" charset="0"/>
                <a:cs typeface="Calibri Light"/>
              </a:rPr>
              <a:t>mode.</a:t>
            </a:r>
            <a:endParaRPr lang="en-US" sz="1400" spc="60">
              <a:latin typeface="Helvetica" pitchFamily="2" charset="0"/>
              <a:cs typeface="Calibri Light"/>
            </a:endParaRPr>
          </a:p>
        </p:txBody>
      </p:sp>
      <p:grpSp>
        <p:nvGrpSpPr>
          <p:cNvPr id="7" name="Group 6">
            <a:extLst>
              <a:ext uri="{FF2B5EF4-FFF2-40B4-BE49-F238E27FC236}">
                <a16:creationId xmlns:a16="http://schemas.microsoft.com/office/drawing/2014/main" id="{DF3F9C4B-4BBF-A04D-9D6B-505042EDF75F}"/>
              </a:ext>
            </a:extLst>
          </p:cNvPr>
          <p:cNvGrpSpPr/>
          <p:nvPr/>
        </p:nvGrpSpPr>
        <p:grpSpPr>
          <a:xfrm>
            <a:off x="2974571" y="4215229"/>
            <a:ext cx="6242859" cy="1667992"/>
            <a:chOff x="3163844" y="3201975"/>
            <a:chExt cx="6242859" cy="1667992"/>
          </a:xfrm>
        </p:grpSpPr>
        <p:pic>
          <p:nvPicPr>
            <p:cNvPr id="4" name="Picture 3">
              <a:extLst>
                <a:ext uri="{FF2B5EF4-FFF2-40B4-BE49-F238E27FC236}">
                  <a16:creationId xmlns:a16="http://schemas.microsoft.com/office/drawing/2014/main" id="{78CC317B-24E3-DB48-B830-51833FD24F76}"/>
                </a:ext>
              </a:extLst>
            </p:cNvPr>
            <p:cNvPicPr>
              <a:picLocks noChangeAspect="1"/>
            </p:cNvPicPr>
            <p:nvPr/>
          </p:nvPicPr>
          <p:blipFill>
            <a:blip r:embed="rId3"/>
            <a:stretch>
              <a:fillRect/>
            </a:stretch>
          </p:blipFill>
          <p:spPr>
            <a:xfrm>
              <a:off x="3163844" y="3201976"/>
              <a:ext cx="1235290" cy="1667991"/>
            </a:xfrm>
            <a:prstGeom prst="rect">
              <a:avLst/>
            </a:prstGeom>
          </p:spPr>
        </p:pic>
        <p:pic>
          <p:nvPicPr>
            <p:cNvPr id="13" name="Picture 12">
              <a:extLst>
                <a:ext uri="{FF2B5EF4-FFF2-40B4-BE49-F238E27FC236}">
                  <a16:creationId xmlns:a16="http://schemas.microsoft.com/office/drawing/2014/main" id="{998FEC09-2787-3D43-86F6-EF06F9F4899B}"/>
                </a:ext>
              </a:extLst>
            </p:cNvPr>
            <p:cNvPicPr>
              <a:picLocks noChangeAspect="1"/>
            </p:cNvPicPr>
            <p:nvPr/>
          </p:nvPicPr>
          <p:blipFill>
            <a:blip r:embed="rId3"/>
            <a:stretch>
              <a:fillRect/>
            </a:stretch>
          </p:blipFill>
          <p:spPr>
            <a:xfrm>
              <a:off x="6503769" y="3201976"/>
              <a:ext cx="1235290" cy="1667991"/>
            </a:xfrm>
            <a:prstGeom prst="rect">
              <a:avLst/>
            </a:prstGeom>
          </p:spPr>
        </p:pic>
        <p:pic>
          <p:nvPicPr>
            <p:cNvPr id="14" name="Picture 13">
              <a:extLst>
                <a:ext uri="{FF2B5EF4-FFF2-40B4-BE49-F238E27FC236}">
                  <a16:creationId xmlns:a16="http://schemas.microsoft.com/office/drawing/2014/main" id="{CD625FF2-5733-C549-902C-B775A0EB8D19}"/>
                </a:ext>
              </a:extLst>
            </p:cNvPr>
            <p:cNvPicPr>
              <a:picLocks noChangeAspect="1"/>
            </p:cNvPicPr>
            <p:nvPr/>
          </p:nvPicPr>
          <p:blipFill>
            <a:blip r:embed="rId3"/>
            <a:stretch>
              <a:fillRect/>
            </a:stretch>
          </p:blipFill>
          <p:spPr>
            <a:xfrm>
              <a:off x="4836125" y="3201976"/>
              <a:ext cx="1235290" cy="1667991"/>
            </a:xfrm>
            <a:prstGeom prst="rect">
              <a:avLst/>
            </a:prstGeom>
          </p:spPr>
        </p:pic>
        <p:pic>
          <p:nvPicPr>
            <p:cNvPr id="15" name="Picture 14">
              <a:extLst>
                <a:ext uri="{FF2B5EF4-FFF2-40B4-BE49-F238E27FC236}">
                  <a16:creationId xmlns:a16="http://schemas.microsoft.com/office/drawing/2014/main" id="{789985ED-8CEE-054A-8E0F-AE290111EA48}"/>
                </a:ext>
              </a:extLst>
            </p:cNvPr>
            <p:cNvPicPr>
              <a:picLocks noChangeAspect="1"/>
            </p:cNvPicPr>
            <p:nvPr/>
          </p:nvPicPr>
          <p:blipFill>
            <a:blip r:embed="rId3"/>
            <a:stretch>
              <a:fillRect/>
            </a:stretch>
          </p:blipFill>
          <p:spPr>
            <a:xfrm>
              <a:off x="8171413" y="3201975"/>
              <a:ext cx="1235290" cy="1667991"/>
            </a:xfrm>
            <a:prstGeom prst="rect">
              <a:avLst/>
            </a:prstGeom>
          </p:spPr>
        </p:pic>
      </p:grpSp>
      <p:pic>
        <p:nvPicPr>
          <p:cNvPr id="8" name="Picture 7">
            <a:extLst>
              <a:ext uri="{FF2B5EF4-FFF2-40B4-BE49-F238E27FC236}">
                <a16:creationId xmlns:a16="http://schemas.microsoft.com/office/drawing/2014/main" id="{C4ADD5CA-0D55-184C-BC12-91645258AD59}"/>
              </a:ext>
            </a:extLst>
          </p:cNvPr>
          <p:cNvPicPr>
            <a:picLocks noChangeAspect="1"/>
          </p:cNvPicPr>
          <p:nvPr/>
        </p:nvPicPr>
        <p:blipFill>
          <a:blip r:embed="rId4"/>
          <a:stretch>
            <a:fillRect/>
          </a:stretch>
        </p:blipFill>
        <p:spPr>
          <a:xfrm>
            <a:off x="4219916" y="4054103"/>
            <a:ext cx="61298" cy="637501"/>
          </a:xfrm>
          <a:prstGeom prst="rect">
            <a:avLst/>
          </a:prstGeom>
        </p:spPr>
      </p:pic>
      <p:pic>
        <p:nvPicPr>
          <p:cNvPr id="18" name="Picture 17">
            <a:extLst>
              <a:ext uri="{FF2B5EF4-FFF2-40B4-BE49-F238E27FC236}">
                <a16:creationId xmlns:a16="http://schemas.microsoft.com/office/drawing/2014/main" id="{5D94807C-1234-A841-9BE6-626BC227A65C}"/>
              </a:ext>
            </a:extLst>
          </p:cNvPr>
          <p:cNvPicPr>
            <a:picLocks noChangeAspect="1"/>
          </p:cNvPicPr>
          <p:nvPr/>
        </p:nvPicPr>
        <p:blipFill>
          <a:blip r:embed="rId4"/>
          <a:stretch>
            <a:fillRect/>
          </a:stretch>
        </p:blipFill>
        <p:spPr>
          <a:xfrm>
            <a:off x="5943483" y="4040152"/>
            <a:ext cx="61298" cy="637501"/>
          </a:xfrm>
          <a:prstGeom prst="rect">
            <a:avLst/>
          </a:prstGeom>
        </p:spPr>
      </p:pic>
      <p:pic>
        <p:nvPicPr>
          <p:cNvPr id="19" name="Picture 18">
            <a:extLst>
              <a:ext uri="{FF2B5EF4-FFF2-40B4-BE49-F238E27FC236}">
                <a16:creationId xmlns:a16="http://schemas.microsoft.com/office/drawing/2014/main" id="{9B81758D-9D1C-FB43-92B5-BF7C5F0DBF93}"/>
              </a:ext>
            </a:extLst>
          </p:cNvPr>
          <p:cNvPicPr>
            <a:picLocks noChangeAspect="1"/>
          </p:cNvPicPr>
          <p:nvPr/>
        </p:nvPicPr>
        <p:blipFill>
          <a:blip r:embed="rId4"/>
          <a:stretch>
            <a:fillRect/>
          </a:stretch>
        </p:blipFill>
        <p:spPr>
          <a:xfrm>
            <a:off x="9255831" y="4046020"/>
            <a:ext cx="61298" cy="637501"/>
          </a:xfrm>
          <a:prstGeom prst="rect">
            <a:avLst/>
          </a:prstGeom>
        </p:spPr>
      </p:pic>
      <p:pic>
        <p:nvPicPr>
          <p:cNvPr id="20" name="Picture 19">
            <a:extLst>
              <a:ext uri="{FF2B5EF4-FFF2-40B4-BE49-F238E27FC236}">
                <a16:creationId xmlns:a16="http://schemas.microsoft.com/office/drawing/2014/main" id="{57605B71-C402-5041-97D6-0235625D0F91}"/>
              </a:ext>
            </a:extLst>
          </p:cNvPr>
          <p:cNvPicPr>
            <a:picLocks noChangeAspect="1"/>
          </p:cNvPicPr>
          <p:nvPr/>
        </p:nvPicPr>
        <p:blipFill>
          <a:blip r:embed="rId4"/>
          <a:stretch>
            <a:fillRect/>
          </a:stretch>
        </p:blipFill>
        <p:spPr>
          <a:xfrm>
            <a:off x="7599657" y="4054102"/>
            <a:ext cx="61298" cy="637501"/>
          </a:xfrm>
          <a:prstGeom prst="rect">
            <a:avLst/>
          </a:prstGeom>
        </p:spPr>
      </p:pic>
      <p:pic>
        <p:nvPicPr>
          <p:cNvPr id="10" name="Picture 9">
            <a:extLst>
              <a:ext uri="{FF2B5EF4-FFF2-40B4-BE49-F238E27FC236}">
                <a16:creationId xmlns:a16="http://schemas.microsoft.com/office/drawing/2014/main" id="{46EC2BB3-4108-2D48-B7A2-EF21A3B38548}"/>
              </a:ext>
            </a:extLst>
          </p:cNvPr>
          <p:cNvPicPr>
            <a:picLocks noChangeAspect="1"/>
          </p:cNvPicPr>
          <p:nvPr/>
        </p:nvPicPr>
        <p:blipFill>
          <a:blip r:embed="rId5"/>
          <a:stretch>
            <a:fillRect/>
          </a:stretch>
        </p:blipFill>
        <p:spPr>
          <a:xfrm>
            <a:off x="5289305" y="2467807"/>
            <a:ext cx="1430952" cy="772714"/>
          </a:xfrm>
          <a:prstGeom prst="rect">
            <a:avLst/>
          </a:prstGeom>
        </p:spPr>
      </p:pic>
      <p:sp>
        <p:nvSpPr>
          <p:cNvPr id="12" name="Rectangular Callout 11">
            <a:extLst>
              <a:ext uri="{FF2B5EF4-FFF2-40B4-BE49-F238E27FC236}">
                <a16:creationId xmlns:a16="http://schemas.microsoft.com/office/drawing/2014/main" id="{4FC9276F-4273-3A4A-85A7-4DDD4FA1BD8B}"/>
              </a:ext>
            </a:extLst>
          </p:cNvPr>
          <p:cNvSpPr/>
          <p:nvPr/>
        </p:nvSpPr>
        <p:spPr>
          <a:xfrm>
            <a:off x="10268474" y="3467783"/>
            <a:ext cx="1255282" cy="677101"/>
          </a:xfrm>
          <a:prstGeom prst="wedgeRectCallout">
            <a:avLst>
              <a:gd name="adj1" fmla="val -108470"/>
              <a:gd name="adj2" fmla="val 112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Helvetica" pitchFamily="2" charset="0"/>
              </a:rPr>
              <a:t>Gradient</a:t>
            </a:r>
            <a:r>
              <a:rPr lang="zh-CN" altLang="en-US" sz="1400">
                <a:latin typeface="Helvetica" pitchFamily="2" charset="0"/>
              </a:rPr>
              <a:t> </a:t>
            </a:r>
            <a:r>
              <a:rPr lang="en-US" altLang="zh-CN" sz="1400">
                <a:latin typeface="Helvetica" pitchFamily="2" charset="0"/>
              </a:rPr>
              <a:t>Vector</a:t>
            </a:r>
            <a:endParaRPr lang="en-US" sz="1400">
              <a:latin typeface="Helvetica" pitchFamily="2" charset="0"/>
            </a:endParaRPr>
          </a:p>
        </p:txBody>
      </p:sp>
      <p:sp>
        <p:nvSpPr>
          <p:cNvPr id="23" name="Rectangular Callout 22">
            <a:extLst>
              <a:ext uri="{FF2B5EF4-FFF2-40B4-BE49-F238E27FC236}">
                <a16:creationId xmlns:a16="http://schemas.microsoft.com/office/drawing/2014/main" id="{6448B908-48BE-4B4F-9213-3A5A5F673262}"/>
              </a:ext>
            </a:extLst>
          </p:cNvPr>
          <p:cNvSpPr/>
          <p:nvPr/>
        </p:nvSpPr>
        <p:spPr>
          <a:xfrm>
            <a:off x="7397964" y="1890008"/>
            <a:ext cx="1152912" cy="677386"/>
          </a:xfrm>
          <a:prstGeom prst="wedgeRectCallout">
            <a:avLst>
              <a:gd name="adj1" fmla="val -128486"/>
              <a:gd name="adj2" fmla="val 62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Helvetica" pitchFamily="2" charset="0"/>
              </a:rPr>
              <a:t>Aggregated Gradient</a:t>
            </a:r>
            <a:r>
              <a:rPr lang="zh-CN" altLang="en-US" sz="1400">
                <a:latin typeface="Helvetica" pitchFamily="2" charset="0"/>
              </a:rPr>
              <a:t> </a:t>
            </a:r>
            <a:r>
              <a:rPr lang="en-US" altLang="zh-CN" sz="1400">
                <a:latin typeface="Helvetica" pitchFamily="2" charset="0"/>
              </a:rPr>
              <a:t>Vector</a:t>
            </a:r>
            <a:endParaRPr lang="en-US" sz="1400">
              <a:latin typeface="Helvetica" pitchFamily="2" charset="0"/>
            </a:endParaRPr>
          </a:p>
        </p:txBody>
      </p:sp>
      <p:pic>
        <p:nvPicPr>
          <p:cNvPr id="17" name="Picture 16">
            <a:extLst>
              <a:ext uri="{FF2B5EF4-FFF2-40B4-BE49-F238E27FC236}">
                <a16:creationId xmlns:a16="http://schemas.microsoft.com/office/drawing/2014/main" id="{2C838E01-44F5-1642-B19A-9F3988B3968C}"/>
              </a:ext>
            </a:extLst>
          </p:cNvPr>
          <p:cNvPicPr>
            <a:picLocks noChangeAspect="1"/>
          </p:cNvPicPr>
          <p:nvPr/>
        </p:nvPicPr>
        <p:blipFill>
          <a:blip r:embed="rId6"/>
          <a:stretch>
            <a:fillRect/>
          </a:stretch>
        </p:blipFill>
        <p:spPr>
          <a:xfrm flipH="1">
            <a:off x="6541644" y="2424119"/>
            <a:ext cx="57607" cy="599110"/>
          </a:xfrm>
          <a:prstGeom prst="rect">
            <a:avLst/>
          </a:prstGeom>
        </p:spPr>
      </p:pic>
      <p:pic>
        <p:nvPicPr>
          <p:cNvPr id="26" name="Picture 25">
            <a:extLst>
              <a:ext uri="{FF2B5EF4-FFF2-40B4-BE49-F238E27FC236}">
                <a16:creationId xmlns:a16="http://schemas.microsoft.com/office/drawing/2014/main" id="{529DD6DF-4916-7F4F-9306-CC71B5FCC335}"/>
              </a:ext>
            </a:extLst>
          </p:cNvPr>
          <p:cNvPicPr>
            <a:picLocks noChangeAspect="1"/>
          </p:cNvPicPr>
          <p:nvPr/>
        </p:nvPicPr>
        <p:blipFill>
          <a:blip r:embed="rId6"/>
          <a:stretch>
            <a:fillRect/>
          </a:stretch>
        </p:blipFill>
        <p:spPr>
          <a:xfrm flipH="1">
            <a:off x="6541641" y="2424119"/>
            <a:ext cx="57607" cy="599110"/>
          </a:xfrm>
          <a:prstGeom prst="rect">
            <a:avLst/>
          </a:prstGeom>
        </p:spPr>
      </p:pic>
      <p:pic>
        <p:nvPicPr>
          <p:cNvPr id="29" name="Picture 28">
            <a:extLst>
              <a:ext uri="{FF2B5EF4-FFF2-40B4-BE49-F238E27FC236}">
                <a16:creationId xmlns:a16="http://schemas.microsoft.com/office/drawing/2014/main" id="{E60CEF1A-62B7-E249-82FD-45AFD417A590}"/>
              </a:ext>
            </a:extLst>
          </p:cNvPr>
          <p:cNvPicPr>
            <a:picLocks noChangeAspect="1"/>
          </p:cNvPicPr>
          <p:nvPr/>
        </p:nvPicPr>
        <p:blipFill>
          <a:blip r:embed="rId6"/>
          <a:stretch>
            <a:fillRect/>
          </a:stretch>
        </p:blipFill>
        <p:spPr>
          <a:xfrm flipH="1">
            <a:off x="6541643" y="2435999"/>
            <a:ext cx="57607" cy="599110"/>
          </a:xfrm>
          <a:prstGeom prst="rect">
            <a:avLst/>
          </a:prstGeom>
        </p:spPr>
      </p:pic>
      <p:pic>
        <p:nvPicPr>
          <p:cNvPr id="30" name="Picture 29">
            <a:extLst>
              <a:ext uri="{FF2B5EF4-FFF2-40B4-BE49-F238E27FC236}">
                <a16:creationId xmlns:a16="http://schemas.microsoft.com/office/drawing/2014/main" id="{32C54431-EC39-1849-83EB-6C3F01AB97CF}"/>
              </a:ext>
            </a:extLst>
          </p:cNvPr>
          <p:cNvPicPr>
            <a:picLocks noChangeAspect="1"/>
          </p:cNvPicPr>
          <p:nvPr/>
        </p:nvPicPr>
        <p:blipFill>
          <a:blip r:embed="rId6"/>
          <a:stretch>
            <a:fillRect/>
          </a:stretch>
        </p:blipFill>
        <p:spPr>
          <a:xfrm flipH="1">
            <a:off x="6541642" y="2435999"/>
            <a:ext cx="57607" cy="599110"/>
          </a:xfrm>
          <a:prstGeom prst="rect">
            <a:avLst/>
          </a:prstGeom>
        </p:spPr>
      </p:pic>
      <p:sp>
        <p:nvSpPr>
          <p:cNvPr id="32" name="Rectangular Callout 31">
            <a:extLst>
              <a:ext uri="{FF2B5EF4-FFF2-40B4-BE49-F238E27FC236}">
                <a16:creationId xmlns:a16="http://schemas.microsoft.com/office/drawing/2014/main" id="{47E52998-C668-5F44-96FD-29DCEEACE05D}"/>
              </a:ext>
            </a:extLst>
          </p:cNvPr>
          <p:cNvSpPr/>
          <p:nvPr/>
        </p:nvSpPr>
        <p:spPr>
          <a:xfrm>
            <a:off x="9649783" y="3806334"/>
            <a:ext cx="1541319" cy="817790"/>
          </a:xfrm>
          <a:prstGeom prst="wedgeRectCallout">
            <a:avLst>
              <a:gd name="adj1" fmla="val -108470"/>
              <a:gd name="adj2" fmla="val 112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Helvetica" pitchFamily="2" charset="0"/>
              </a:rPr>
              <a:t>Local</a:t>
            </a:r>
            <a:r>
              <a:rPr lang="zh-CN" altLang="en-US" sz="1400">
                <a:latin typeface="Helvetica" pitchFamily="2" charset="0"/>
              </a:rPr>
              <a:t> </a:t>
            </a:r>
            <a:r>
              <a:rPr lang="en-US" altLang="zh-CN" sz="1400">
                <a:latin typeface="Helvetica" pitchFamily="2" charset="0"/>
              </a:rPr>
              <a:t>computing</a:t>
            </a:r>
            <a:r>
              <a:rPr lang="zh-CN" altLang="en-US" sz="1400">
                <a:latin typeface="Helvetica" pitchFamily="2" charset="0"/>
              </a:rPr>
              <a:t> </a:t>
            </a:r>
            <a:r>
              <a:rPr lang="en-US" altLang="zh-CN" sz="1400">
                <a:latin typeface="Helvetica" pitchFamily="2" charset="0"/>
              </a:rPr>
              <a:t>on</a:t>
            </a:r>
            <a:r>
              <a:rPr lang="zh-CN" altLang="en-US" sz="1400">
                <a:latin typeface="Helvetica" pitchFamily="2" charset="0"/>
              </a:rPr>
              <a:t> </a:t>
            </a:r>
            <a:r>
              <a:rPr lang="en-US" altLang="zh-CN" sz="1400">
                <a:latin typeface="Helvetica" pitchFamily="2" charset="0"/>
              </a:rPr>
              <a:t>each</a:t>
            </a:r>
            <a:r>
              <a:rPr lang="zh-CN" altLang="en-US" sz="1400">
                <a:latin typeface="Helvetica" pitchFamily="2" charset="0"/>
              </a:rPr>
              <a:t> </a:t>
            </a:r>
            <a:r>
              <a:rPr lang="en-US" altLang="zh-CN" sz="1400">
                <a:latin typeface="Helvetica" pitchFamily="2" charset="0"/>
              </a:rPr>
              <a:t>worker</a:t>
            </a:r>
            <a:endParaRPr lang="en-US" sz="1400">
              <a:latin typeface="Helvetica" pitchFamily="2" charset="0"/>
            </a:endParaRPr>
          </a:p>
        </p:txBody>
      </p:sp>
      <p:sp>
        <p:nvSpPr>
          <p:cNvPr id="33" name="Rectangular Callout 32">
            <a:extLst>
              <a:ext uri="{FF2B5EF4-FFF2-40B4-BE49-F238E27FC236}">
                <a16:creationId xmlns:a16="http://schemas.microsoft.com/office/drawing/2014/main" id="{DB3FA7C0-D464-D946-9978-343497AD23AD}"/>
              </a:ext>
            </a:extLst>
          </p:cNvPr>
          <p:cNvSpPr/>
          <p:nvPr/>
        </p:nvSpPr>
        <p:spPr>
          <a:xfrm>
            <a:off x="10278340" y="2139722"/>
            <a:ext cx="1825524" cy="1055525"/>
          </a:xfrm>
          <a:prstGeom prst="wedgeRectCallout">
            <a:avLst>
              <a:gd name="adj1" fmla="val -108470"/>
              <a:gd name="adj2" fmla="val 112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Helvetica" pitchFamily="2" charset="0"/>
              </a:rPr>
              <a:t>Update</a:t>
            </a:r>
            <a:r>
              <a:rPr lang="zh-CN" altLang="en-US" sz="1400">
                <a:latin typeface="Helvetica" pitchFamily="2" charset="0"/>
              </a:rPr>
              <a:t> </a:t>
            </a:r>
            <a:r>
              <a:rPr lang="en-US" altLang="zh-CN" sz="1400">
                <a:latin typeface="Helvetica" pitchFamily="2" charset="0"/>
              </a:rPr>
              <a:t>local</a:t>
            </a:r>
            <a:r>
              <a:rPr lang="zh-CN" altLang="en-US" sz="1400">
                <a:latin typeface="Helvetica" pitchFamily="2" charset="0"/>
              </a:rPr>
              <a:t> </a:t>
            </a:r>
            <a:r>
              <a:rPr lang="en-US" altLang="zh-CN" sz="1400">
                <a:latin typeface="Helvetica" pitchFamily="2" charset="0"/>
              </a:rPr>
              <a:t>model,</a:t>
            </a:r>
            <a:r>
              <a:rPr lang="zh-CN" altLang="en-US" sz="1400">
                <a:latin typeface="Helvetica" pitchFamily="2" charset="0"/>
              </a:rPr>
              <a:t> </a:t>
            </a:r>
            <a:r>
              <a:rPr lang="en-US" altLang="zh-CN" sz="1400">
                <a:latin typeface="Helvetica" pitchFamily="2" charset="0"/>
              </a:rPr>
              <a:t>run</a:t>
            </a:r>
            <a:r>
              <a:rPr lang="zh-CN" altLang="en-US" sz="1400">
                <a:latin typeface="Helvetica" pitchFamily="2" charset="0"/>
              </a:rPr>
              <a:t> </a:t>
            </a:r>
            <a:r>
              <a:rPr lang="en-US" altLang="zh-CN" sz="1400">
                <a:latin typeface="Helvetica" pitchFamily="2" charset="0"/>
              </a:rPr>
              <a:t>next</a:t>
            </a:r>
            <a:r>
              <a:rPr lang="zh-CN" altLang="en-US" sz="1400">
                <a:latin typeface="Helvetica" pitchFamily="2" charset="0"/>
              </a:rPr>
              <a:t> </a:t>
            </a:r>
            <a:r>
              <a:rPr lang="en-US" altLang="zh-CN" sz="1400">
                <a:latin typeface="Helvetica" pitchFamily="2" charset="0"/>
              </a:rPr>
              <a:t>iteration….</a:t>
            </a:r>
            <a:endParaRPr lang="en-US" sz="1400">
              <a:latin typeface="Helvetica" pitchFamily="2" charset="0"/>
            </a:endParaRPr>
          </a:p>
        </p:txBody>
      </p:sp>
      <p:sp>
        <p:nvSpPr>
          <p:cNvPr id="34" name="Rectangle 33">
            <a:extLst>
              <a:ext uri="{FF2B5EF4-FFF2-40B4-BE49-F238E27FC236}">
                <a16:creationId xmlns:a16="http://schemas.microsoft.com/office/drawing/2014/main" id="{4F9C09D0-06DC-AA47-A7A3-952AE4B0E19A}"/>
              </a:ext>
            </a:extLst>
          </p:cNvPr>
          <p:cNvSpPr/>
          <p:nvPr/>
        </p:nvSpPr>
        <p:spPr>
          <a:xfrm>
            <a:off x="4932211" y="2174298"/>
            <a:ext cx="2145139" cy="338554"/>
          </a:xfrm>
          <a:prstGeom prst="rect">
            <a:avLst/>
          </a:prstGeom>
        </p:spPr>
        <p:txBody>
          <a:bodyPr wrap="none">
            <a:spAutoFit/>
          </a:bodyPr>
          <a:lstStyle/>
          <a:p>
            <a:r>
              <a:rPr lang="en-US" altLang="zh-CN" sz="1600">
                <a:latin typeface="Helvetica" pitchFamily="2" charset="0"/>
              </a:rPr>
              <a:t>In-switch</a:t>
            </a:r>
            <a:r>
              <a:rPr lang="zh-CN" altLang="en-US" sz="1600">
                <a:latin typeface="Helvetica" pitchFamily="2" charset="0"/>
              </a:rPr>
              <a:t> </a:t>
            </a:r>
            <a:r>
              <a:rPr lang="en-US" altLang="zh-CN" sz="1600">
                <a:latin typeface="Helvetica" pitchFamily="2" charset="0"/>
              </a:rPr>
              <a:t>Aggregation</a:t>
            </a:r>
            <a:endParaRPr lang="en-CN" sz="1600">
              <a:latin typeface="Helvetica" pitchFamily="2" charset="0"/>
            </a:endParaRPr>
          </a:p>
        </p:txBody>
      </p:sp>
      <p:sp>
        <p:nvSpPr>
          <p:cNvPr id="35" name="Rectangular Callout 34">
            <a:extLst>
              <a:ext uri="{FF2B5EF4-FFF2-40B4-BE49-F238E27FC236}">
                <a16:creationId xmlns:a16="http://schemas.microsoft.com/office/drawing/2014/main" id="{876C462F-063D-2B46-975D-8670FB4F67FB}"/>
              </a:ext>
            </a:extLst>
          </p:cNvPr>
          <p:cNvSpPr/>
          <p:nvPr/>
        </p:nvSpPr>
        <p:spPr>
          <a:xfrm>
            <a:off x="901486" y="2220726"/>
            <a:ext cx="2632954" cy="1547623"/>
          </a:xfrm>
          <a:prstGeom prst="wedgeRectCallout">
            <a:avLst>
              <a:gd name="adj1" fmla="val 76037"/>
              <a:gd name="adj2" fmla="val 7018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 pitchFamily="2" charset="0"/>
              </a:rPr>
              <a:t>Need</a:t>
            </a:r>
            <a:r>
              <a:rPr lang="zh-CN" altLang="en-US" sz="2000">
                <a:latin typeface="Helvetica" pitchFamily="2" charset="0"/>
              </a:rPr>
              <a:t> </a:t>
            </a:r>
            <a:r>
              <a:rPr lang="en-US" altLang="zh-CN" sz="2000">
                <a:latin typeface="Helvetica" pitchFamily="2" charset="0"/>
              </a:rPr>
              <a:t>quantization</a:t>
            </a:r>
            <a:r>
              <a:rPr lang="zh-CN" altLang="en-US" sz="2000">
                <a:latin typeface="Helvetica" pitchFamily="2" charset="0"/>
              </a:rPr>
              <a:t> </a:t>
            </a:r>
            <a:r>
              <a:rPr lang="en-US" altLang="zh-CN" sz="2000">
                <a:latin typeface="Helvetica" pitchFamily="2" charset="0"/>
              </a:rPr>
              <a:t>(to</a:t>
            </a:r>
            <a:r>
              <a:rPr lang="zh-CN" altLang="en-US" sz="2000">
                <a:latin typeface="Helvetica" pitchFamily="2" charset="0"/>
              </a:rPr>
              <a:t> </a:t>
            </a:r>
            <a:r>
              <a:rPr lang="en-US" altLang="zh-CN" sz="2000">
                <a:latin typeface="Helvetica" pitchFamily="2" charset="0"/>
              </a:rPr>
              <a:t>fixed</a:t>
            </a:r>
            <a:r>
              <a:rPr lang="zh-CN" altLang="en-US" sz="2000">
                <a:latin typeface="Helvetica" pitchFamily="2" charset="0"/>
              </a:rPr>
              <a:t> </a:t>
            </a:r>
            <a:r>
              <a:rPr lang="en-US" altLang="zh-CN" sz="2000">
                <a:latin typeface="Helvetica" pitchFamily="2" charset="0"/>
              </a:rPr>
              <a:t>point)</a:t>
            </a:r>
            <a:r>
              <a:rPr lang="zh-CN" altLang="en-US" sz="2000">
                <a:latin typeface="Helvetica" pitchFamily="2" charset="0"/>
              </a:rPr>
              <a:t> </a:t>
            </a:r>
            <a:r>
              <a:rPr lang="en-US" altLang="zh-CN" sz="2000">
                <a:latin typeface="Helvetica" pitchFamily="2" charset="0"/>
              </a:rPr>
              <a:t>on</a:t>
            </a:r>
            <a:r>
              <a:rPr lang="zh-CN" altLang="en-US" sz="2000">
                <a:latin typeface="Helvetica" pitchFamily="2" charset="0"/>
              </a:rPr>
              <a:t> </a:t>
            </a:r>
            <a:r>
              <a:rPr lang="en-US" altLang="zh-CN" sz="2000">
                <a:latin typeface="Helvetica" pitchFamily="2" charset="0"/>
              </a:rPr>
              <a:t>the</a:t>
            </a:r>
            <a:r>
              <a:rPr lang="zh-CN" altLang="en-US" sz="2000">
                <a:latin typeface="Helvetica" pitchFamily="2" charset="0"/>
              </a:rPr>
              <a:t> </a:t>
            </a:r>
            <a:r>
              <a:rPr lang="en-US" altLang="zh-CN" sz="2000">
                <a:latin typeface="Helvetica" pitchFamily="2" charset="0"/>
              </a:rPr>
              <a:t>end-hosts!</a:t>
            </a:r>
            <a:endParaRPr lang="en-US" sz="2000">
              <a:latin typeface="Helvetica" pitchFamily="2" charset="0"/>
            </a:endParaRPr>
          </a:p>
        </p:txBody>
      </p:sp>
      <p:sp>
        <p:nvSpPr>
          <p:cNvPr id="36" name="Rectangular Callout 35">
            <a:extLst>
              <a:ext uri="{FF2B5EF4-FFF2-40B4-BE49-F238E27FC236}">
                <a16:creationId xmlns:a16="http://schemas.microsoft.com/office/drawing/2014/main" id="{5FC12611-7599-6E41-A9B2-2127371E4BEF}"/>
              </a:ext>
            </a:extLst>
          </p:cNvPr>
          <p:cNvSpPr/>
          <p:nvPr/>
        </p:nvSpPr>
        <p:spPr>
          <a:xfrm>
            <a:off x="1602682" y="2802780"/>
            <a:ext cx="2005752" cy="1084697"/>
          </a:xfrm>
          <a:prstGeom prst="wedgeRectCallout">
            <a:avLst>
              <a:gd name="adj1" fmla="val 76037"/>
              <a:gd name="adj2" fmla="val 7018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 pitchFamily="2" charset="0"/>
              </a:rPr>
              <a:t>Need</a:t>
            </a:r>
            <a:r>
              <a:rPr lang="zh-CN" altLang="en-US" sz="2000">
                <a:latin typeface="Helvetica" pitchFamily="2" charset="0"/>
              </a:rPr>
              <a:t> </a:t>
            </a:r>
            <a:r>
              <a:rPr lang="en-US" altLang="zh-CN" sz="2000">
                <a:latin typeface="Helvetica" pitchFamily="2" charset="0"/>
              </a:rPr>
              <a:t>to</a:t>
            </a:r>
            <a:r>
              <a:rPr lang="zh-CN" altLang="en-US" sz="2000">
                <a:latin typeface="Helvetica" pitchFamily="2" charset="0"/>
              </a:rPr>
              <a:t> </a:t>
            </a:r>
            <a:r>
              <a:rPr lang="en-US" altLang="zh-CN" sz="2000">
                <a:latin typeface="Helvetica" pitchFamily="2" charset="0"/>
              </a:rPr>
              <a:t>recover</a:t>
            </a:r>
            <a:r>
              <a:rPr lang="zh-CN" altLang="en-US" sz="2000">
                <a:latin typeface="Helvetica" pitchFamily="2" charset="0"/>
              </a:rPr>
              <a:t> </a:t>
            </a:r>
            <a:r>
              <a:rPr lang="en-US" altLang="zh-CN" sz="2000">
                <a:latin typeface="Helvetica" pitchFamily="2" charset="0"/>
              </a:rPr>
              <a:t>to</a:t>
            </a:r>
            <a:r>
              <a:rPr lang="zh-CN" altLang="en-US" sz="2000">
                <a:latin typeface="Helvetica" pitchFamily="2" charset="0"/>
              </a:rPr>
              <a:t> </a:t>
            </a:r>
            <a:r>
              <a:rPr lang="en-US" altLang="zh-CN" sz="2000">
                <a:latin typeface="Helvetica" pitchFamily="2" charset="0"/>
              </a:rPr>
              <a:t>FP</a:t>
            </a:r>
            <a:r>
              <a:rPr lang="zh-CN" altLang="en-US" sz="2000">
                <a:latin typeface="Helvetica" pitchFamily="2" charset="0"/>
              </a:rPr>
              <a:t> </a:t>
            </a:r>
            <a:r>
              <a:rPr lang="en-US" altLang="zh-CN" sz="2000">
                <a:latin typeface="Helvetica" pitchFamily="2" charset="0"/>
              </a:rPr>
              <a:t>on</a:t>
            </a:r>
            <a:r>
              <a:rPr lang="zh-CN" altLang="en-US" sz="2000">
                <a:latin typeface="Helvetica" pitchFamily="2" charset="0"/>
              </a:rPr>
              <a:t> </a:t>
            </a:r>
            <a:r>
              <a:rPr lang="en-US" altLang="zh-CN" sz="2000">
                <a:latin typeface="Helvetica" pitchFamily="2" charset="0"/>
              </a:rPr>
              <a:t>the</a:t>
            </a:r>
            <a:r>
              <a:rPr lang="zh-CN" altLang="en-US" sz="2000">
                <a:latin typeface="Helvetica" pitchFamily="2" charset="0"/>
              </a:rPr>
              <a:t> </a:t>
            </a:r>
            <a:r>
              <a:rPr lang="en-US" altLang="zh-CN" sz="2000">
                <a:latin typeface="Helvetica" pitchFamily="2" charset="0"/>
              </a:rPr>
              <a:t>end-hosts!</a:t>
            </a:r>
            <a:endParaRPr lang="en-US" sz="2000">
              <a:latin typeface="Helvetica" pitchFamily="2" charset="0"/>
            </a:endParaRPr>
          </a:p>
        </p:txBody>
      </p:sp>
    </p:spTree>
    <p:extLst>
      <p:ext uri="{BB962C8B-B14F-4D97-AF65-F5344CB8AC3E}">
        <p14:creationId xmlns:p14="http://schemas.microsoft.com/office/powerpoint/2010/main" val="25188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xit" presetSubtype="10" fill="hold" grpId="1" nodeType="clickEffect">
                                  <p:stCondLst>
                                    <p:cond delay="0"/>
                                  </p:stCondLst>
                                  <p:childTnLst>
                                    <p:animEffect transition="out" filter="blinds(horizontal)">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35"/>
                                        </p:tgtEl>
                                      </p:cBhvr>
                                    </p:animEffect>
                                    <p:set>
                                      <p:cBhvr>
                                        <p:cTn id="43" dur="1" fill="hold">
                                          <p:stCondLst>
                                            <p:cond delay="499"/>
                                          </p:stCondLst>
                                        </p:cTn>
                                        <p:tgtEl>
                                          <p:spTgt spid="35"/>
                                        </p:tgtEl>
                                        <p:attrNameLst>
                                          <p:attrName>style.visibility</p:attrName>
                                        </p:attrNameLst>
                                      </p:cBhvr>
                                      <p:to>
                                        <p:strVal val="hidden"/>
                                      </p:to>
                                    </p:set>
                                  </p:childTnLst>
                                </p:cTn>
                              </p:par>
                              <p:par>
                                <p:cTn id="44" presetID="0" presetClass="path" presetSubtype="0" accel="50000" decel="50000" fill="hold" nodeType="withEffect">
                                  <p:stCondLst>
                                    <p:cond delay="0"/>
                                  </p:stCondLst>
                                  <p:childTnLst>
                                    <p:animMotion origin="layout" path="M 0.00013 0.00023 L 0.10989 -0.22315 " pathEditMode="relative" ptsTypes="AA">
                                      <p:cBhvr>
                                        <p:cTn id="45" dur="2000" fill="hold"/>
                                        <p:tgtEl>
                                          <p:spTgt spid="8"/>
                                        </p:tgtEl>
                                        <p:attrNameLst>
                                          <p:attrName>ppt_x</p:attrName>
                                          <p:attrName>ppt_y</p:attrName>
                                        </p:attrNameLst>
                                      </p:cBhvr>
                                    </p:animMotion>
                                  </p:childTnLst>
                                </p:cTn>
                              </p:par>
                              <p:par>
                                <p:cTn id="46" presetID="0" presetClass="path" presetSubtype="0" accel="50000" decel="50000" fill="hold" nodeType="withEffect">
                                  <p:stCondLst>
                                    <p:cond delay="0"/>
                                  </p:stCondLst>
                                  <p:childTnLst>
                                    <p:animMotion origin="layout" path="M -0.00039 -0.00093 L -0.00924 -0.21759 " pathEditMode="relative" ptsTypes="AA">
                                      <p:cBhvr>
                                        <p:cTn id="47" dur="2000" fill="hold"/>
                                        <p:tgtEl>
                                          <p:spTgt spid="18"/>
                                        </p:tgtEl>
                                        <p:attrNameLst>
                                          <p:attrName>ppt_x</p:attrName>
                                          <p:attrName>ppt_y</p:attrName>
                                        </p:attrNameLst>
                                      </p:cBhvr>
                                    </p:animMotion>
                                  </p:childTnLst>
                                </p:cTn>
                              </p:par>
                              <p:par>
                                <p:cTn id="48" presetID="0" presetClass="path" presetSubtype="0" accel="50000" decel="50000" fill="hold" nodeType="withEffect">
                                  <p:stCondLst>
                                    <p:cond delay="0"/>
                                  </p:stCondLst>
                                  <p:childTnLst>
                                    <p:animMotion origin="layout" path="M -0.00013 -0.00093 C -0.05117 -0.09259 -0.10208 -0.18426 -0.12174 -0.22199 " pathEditMode="relative" ptsTypes="AA">
                                      <p:cBhvr>
                                        <p:cTn id="49" dur="2000" fill="hold"/>
                                        <p:tgtEl>
                                          <p:spTgt spid="20"/>
                                        </p:tgtEl>
                                        <p:attrNameLst>
                                          <p:attrName>ppt_x</p:attrName>
                                          <p:attrName>ppt_y</p:attrName>
                                        </p:attrNameLst>
                                      </p:cBhvr>
                                    </p:animMotion>
                                  </p:childTnLst>
                                </p:cTn>
                              </p:par>
                              <p:par>
                                <p:cTn id="50" presetID="0" presetClass="path" presetSubtype="0" accel="50000" decel="50000" fill="hold" nodeType="withEffect">
                                  <p:stCondLst>
                                    <p:cond delay="0"/>
                                  </p:stCondLst>
                                  <p:childTnLst>
                                    <p:animMotion origin="layout" path="M -0.00039 -0.00023 L -0.22917 -0.21944 L -0.22917 -0.21944 " pathEditMode="relative" ptsTypes="AAA">
                                      <p:cBhvr>
                                        <p:cTn id="51" dur="2000" fill="hold"/>
                                        <p:tgtEl>
                                          <p:spTgt spid="19"/>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3" presetClass="exit" presetSubtype="10" fill="hold"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3" presetClass="exit" presetSubtype="10" fill="hold" nodeType="withEffect">
                                  <p:stCondLst>
                                    <p:cond delay="0"/>
                                  </p:stCondLst>
                                  <p:childTnLst>
                                    <p:animEffect transition="out" filter="blinds(horizontal)">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1" nodeType="clickEffect">
                                  <p:stCondLst>
                                    <p:cond delay="0"/>
                                  </p:stCondLst>
                                  <p:childTnLst>
                                    <p:animEffect transition="out" filter="blinds(horizontal)">
                                      <p:cBhvr>
                                        <p:cTn id="75" dur="500"/>
                                        <p:tgtEl>
                                          <p:spTgt spid="23"/>
                                        </p:tgtEl>
                                      </p:cBhvr>
                                    </p:animEffect>
                                    <p:set>
                                      <p:cBhvr>
                                        <p:cTn id="76" dur="1" fill="hold">
                                          <p:stCondLst>
                                            <p:cond delay="499"/>
                                          </p:stCondLst>
                                        </p:cTn>
                                        <p:tgtEl>
                                          <p:spTgt spid="23"/>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0" presetClass="path" presetSubtype="0" accel="50000" decel="50000" fill="hold" nodeType="withEffect">
                                  <p:stCondLst>
                                    <p:cond delay="0"/>
                                  </p:stCondLst>
                                  <p:childTnLst>
                                    <p:animMotion origin="layout" path="M 0.00091 -0.00116 L -0.19062 0.23958 " pathEditMode="relative" ptsTypes="AA">
                                      <p:cBhvr>
                                        <p:cTn id="86" dur="2000" fill="hold"/>
                                        <p:tgtEl>
                                          <p:spTgt spid="17"/>
                                        </p:tgtEl>
                                        <p:attrNameLst>
                                          <p:attrName>ppt_x</p:attrName>
                                          <p:attrName>ppt_y</p:attrName>
                                        </p:attrNameLst>
                                      </p:cBhvr>
                                    </p:animMotion>
                                  </p:childTnLst>
                                </p:cTn>
                              </p:par>
                              <p:par>
                                <p:cTn id="87" presetID="0" presetClass="path" presetSubtype="0" accel="50000" decel="50000" fill="hold" nodeType="withEffect">
                                  <p:stCondLst>
                                    <p:cond delay="0"/>
                                  </p:stCondLst>
                                  <p:childTnLst>
                                    <p:animMotion origin="layout" path="M 0.00026 0.00116 C -0.02044 0.09885 -0.04114 0.19676 -0.04909 0.23588 " pathEditMode="relative" ptsTypes="AA">
                                      <p:cBhvr>
                                        <p:cTn id="88" dur="2000" fill="hold"/>
                                        <p:tgtEl>
                                          <p:spTgt spid="29"/>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00039 -0.00115 L 0.08711 0.23773 " pathEditMode="relative" ptsTypes="AA">
                                      <p:cBhvr>
                                        <p:cTn id="90" dur="2000" fill="hold"/>
                                        <p:tgtEl>
                                          <p:spTgt spid="3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0.00013 0.00116 L 0.22227 0.23843 " pathEditMode="relative" ptsTypes="AA">
                                      <p:cBhvr>
                                        <p:cTn id="92" dur="2000" fill="hold"/>
                                        <p:tgtEl>
                                          <p:spTgt spid="26"/>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par>
                                <p:cTn id="101" presetID="3" presetClass="exit" presetSubtype="10" fill="hold" grpId="1" nodeType="withEffect">
                                  <p:stCondLst>
                                    <p:cond delay="0"/>
                                  </p:stCondLst>
                                  <p:childTnLst>
                                    <p:animEffect transition="out" filter="blinds(horizontal)">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2" grpId="1" animBg="1"/>
      <p:bldP spid="23" grpId="0" animBg="1"/>
      <p:bldP spid="23" grpId="1" animBg="1"/>
      <p:bldP spid="32" grpId="0" animBg="1"/>
      <p:bldP spid="32" grpId="1" animBg="1"/>
      <p:bldP spid="33" grpId="0" animBg="1"/>
      <p:bldP spid="34" grpId="0"/>
      <p:bldP spid="35" grpId="0" animBg="1"/>
      <p:bldP spid="35" grpId="1" animBg="1"/>
      <p:bldP spid="36" grpId="0" animBg="1"/>
      <p:bldP spid="3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Evaluation</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31</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331574" y="1399969"/>
            <a:ext cx="10592058"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Given</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aforementioned hardware</a:t>
            </a:r>
            <a:r>
              <a:rPr lang="zh-CN" altLang="en-US" sz="2400" spc="60">
                <a:latin typeface="Helvetica" pitchFamily="2" charset="0"/>
                <a:cs typeface="Calibri Light"/>
              </a:rPr>
              <a:t> </a:t>
            </a:r>
            <a:r>
              <a:rPr lang="en-US" altLang="zh-CN" sz="2400" spc="60">
                <a:latin typeface="Helvetica" pitchFamily="2" charset="0"/>
                <a:cs typeface="Calibri Light"/>
              </a:rPr>
              <a:t>limitation,</a:t>
            </a:r>
            <a:r>
              <a:rPr lang="zh-CN" altLang="en-US" sz="2400" spc="60">
                <a:latin typeface="Helvetica" pitchFamily="2" charset="0"/>
                <a:cs typeface="Calibri Light"/>
              </a:rPr>
              <a:t> </a:t>
            </a: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develop</a:t>
            </a:r>
            <a:r>
              <a:rPr lang="zh-CN" altLang="en-US" sz="2400" spc="60">
                <a:latin typeface="Helvetica" pitchFamily="2" charset="0"/>
                <a:cs typeface="Calibri Light"/>
              </a:rPr>
              <a:t> </a:t>
            </a:r>
            <a:r>
              <a:rPr lang="en-US" altLang="zh-CN" sz="2400" spc="60">
                <a:latin typeface="Helvetica" pitchFamily="2" charset="0"/>
                <a:cs typeface="Calibri Light"/>
              </a:rPr>
              <a:t>a</a:t>
            </a:r>
            <a:r>
              <a:rPr lang="zh-CN" altLang="en-US" sz="2400" spc="60">
                <a:latin typeface="Helvetica" pitchFamily="2" charset="0"/>
                <a:cs typeface="Calibri Light"/>
              </a:rPr>
              <a:t> </a:t>
            </a:r>
            <a:r>
              <a:rPr lang="en-US" altLang="zh-CN" sz="2400" spc="60">
                <a:latin typeface="Helvetica" pitchFamily="2" charset="0"/>
                <a:cs typeface="Calibri Light"/>
              </a:rPr>
              <a:t>C</a:t>
            </a:r>
            <a:r>
              <a:rPr lang="zh-CN" altLang="en-US" sz="2400" spc="60">
                <a:latin typeface="Helvetica" pitchFamily="2" charset="0"/>
                <a:cs typeface="Calibri Light"/>
              </a:rPr>
              <a:t> </a:t>
            </a:r>
            <a:r>
              <a:rPr lang="en-US" altLang="zh-CN" sz="2400" spc="60">
                <a:latin typeface="Helvetica" pitchFamily="2" charset="0"/>
                <a:cs typeface="Calibri Light"/>
              </a:rPr>
              <a:t>program</a:t>
            </a:r>
            <a:r>
              <a:rPr lang="zh-CN" altLang="en-US" sz="2400" spc="60">
                <a:latin typeface="Helvetica" pitchFamily="2" charset="0"/>
                <a:cs typeface="Calibri Light"/>
              </a:rPr>
              <a:t> </a:t>
            </a:r>
            <a:r>
              <a:rPr lang="en-US" altLang="zh-CN" sz="2400" spc="60">
                <a:latin typeface="Helvetica" pitchFamily="2" charset="0"/>
                <a:cs typeface="Calibri Light"/>
              </a:rPr>
              <a:t>exactly</a:t>
            </a:r>
            <a:r>
              <a:rPr lang="zh-CN" altLang="en-US" sz="2400" spc="60">
                <a:latin typeface="Helvetica" pitchFamily="2" charset="0"/>
                <a:cs typeface="Calibri Light"/>
              </a:rPr>
              <a:t> </a:t>
            </a:r>
            <a:r>
              <a:rPr lang="en-US" altLang="zh-CN" sz="2400" spc="60">
                <a:latin typeface="Helvetica" pitchFamily="2" charset="0"/>
                <a:cs typeface="Calibri Light"/>
              </a:rPr>
              <a:t>simulating</a:t>
            </a:r>
            <a:r>
              <a:rPr lang="zh-CN" altLang="en-US" sz="2400" spc="60">
                <a:latin typeface="Helvetica" pitchFamily="2" charset="0"/>
                <a:cs typeface="Calibri Light"/>
              </a:rPr>
              <a:t> </a:t>
            </a:r>
            <a:r>
              <a:rPr lang="en-US" altLang="zh-CN" sz="2400" spc="60">
                <a:latin typeface="Helvetica" pitchFamily="2" charset="0"/>
                <a:cs typeface="Calibri Light"/>
              </a:rPr>
              <a:t>FPISA</a:t>
            </a:r>
            <a:r>
              <a:rPr lang="zh-CN" altLang="en-US" sz="2400" spc="60">
                <a:latin typeface="Helvetica" pitchFamily="2" charset="0"/>
                <a:cs typeface="Calibri Light"/>
              </a:rPr>
              <a:t> </a:t>
            </a:r>
            <a:r>
              <a:rPr lang="en-US" altLang="zh-CN" sz="2400" spc="60">
                <a:latin typeface="Helvetica" pitchFamily="2" charset="0"/>
                <a:cs typeface="Calibri Light"/>
              </a:rPr>
              <a:t>addition</a:t>
            </a:r>
            <a:r>
              <a:rPr lang="zh-CN" altLang="en-US" sz="2400" spc="60">
                <a:latin typeface="Helvetica" pitchFamily="2" charset="0"/>
                <a:cs typeface="Calibri Light"/>
              </a:rPr>
              <a:t> </a:t>
            </a:r>
            <a:r>
              <a:rPr lang="en-US" altLang="zh-CN" sz="2400" spc="60">
                <a:latin typeface="Helvetica" pitchFamily="2" charset="0"/>
                <a:cs typeface="Calibri Light"/>
              </a:rPr>
              <a:t>behavior</a:t>
            </a:r>
            <a:r>
              <a:rPr lang="zh-CN" altLang="en-US" sz="2400" spc="60">
                <a:latin typeface="Helvetica" pitchFamily="2" charset="0"/>
                <a:cs typeface="Calibri Light"/>
              </a:rPr>
              <a:t> </a:t>
            </a:r>
            <a:r>
              <a:rPr lang="en-US" altLang="zh-CN" sz="2400" spc="60">
                <a:latin typeface="Helvetica" pitchFamily="2" charset="0"/>
                <a:cs typeface="Calibri Light"/>
              </a:rPr>
              <a:t>(both</a:t>
            </a:r>
            <a:r>
              <a:rPr lang="zh-CN" altLang="en-US" sz="2400" spc="60">
                <a:latin typeface="Helvetica" pitchFamily="2" charset="0"/>
                <a:cs typeface="Calibri Light"/>
              </a:rPr>
              <a:t> </a:t>
            </a:r>
            <a:r>
              <a:rPr lang="en-US" altLang="zh-CN" sz="2400" spc="60">
                <a:latin typeface="Helvetica" pitchFamily="2" charset="0"/>
                <a:cs typeface="Calibri Light"/>
              </a:rPr>
              <a:t>FP32</a:t>
            </a:r>
            <a:r>
              <a:rPr lang="zh-CN" altLang="en-US" sz="2400" spc="60">
                <a:latin typeface="Helvetica" pitchFamily="2" charset="0"/>
                <a:cs typeface="Calibri Light"/>
              </a:rPr>
              <a:t> </a:t>
            </a:r>
            <a:r>
              <a:rPr lang="en-US" altLang="zh-CN" sz="2400" spc="60">
                <a:latin typeface="Helvetica" pitchFamily="2" charset="0"/>
                <a:cs typeface="Calibri Light"/>
              </a:rPr>
              <a:t>and</a:t>
            </a:r>
            <a:r>
              <a:rPr lang="zh-CN" altLang="en-US" sz="2400" spc="60">
                <a:latin typeface="Helvetica" pitchFamily="2" charset="0"/>
                <a:cs typeface="Calibri Light"/>
              </a:rPr>
              <a:t> </a:t>
            </a:r>
            <a:r>
              <a:rPr lang="en-US" altLang="zh-CN" sz="2400" spc="60">
                <a:latin typeface="Helvetica" pitchFamily="2" charset="0"/>
                <a:cs typeface="Calibri Light"/>
              </a:rPr>
              <a:t>FP16)</a:t>
            </a:r>
            <a:r>
              <a:rPr lang="zh-CN" altLang="en-US" sz="2400" spc="60">
                <a:latin typeface="Helvetica" pitchFamily="2" charset="0"/>
                <a:cs typeface="Calibri Light"/>
              </a:rPr>
              <a:t> </a:t>
            </a:r>
            <a:r>
              <a:rPr lang="en-US" altLang="zh-CN" sz="2400" spc="60">
                <a:latin typeface="Helvetica" pitchFamily="2" charset="0"/>
                <a:cs typeface="Calibri Light"/>
              </a:rPr>
              <a:t>for</a:t>
            </a:r>
            <a:r>
              <a:rPr lang="zh-CN" altLang="en-US" sz="2400" spc="60">
                <a:latin typeface="Helvetica" pitchFamily="2" charset="0"/>
                <a:cs typeface="Calibri Light"/>
              </a:rPr>
              <a:t> </a:t>
            </a:r>
            <a:r>
              <a:rPr lang="en-US" altLang="zh-CN" sz="2400" spc="60">
                <a:latin typeface="Helvetica" pitchFamily="2" charset="0"/>
                <a:cs typeface="Calibri Light"/>
              </a:rPr>
              <a:t>model</a:t>
            </a:r>
            <a:r>
              <a:rPr lang="zh-CN" altLang="en-US" sz="2400" spc="60">
                <a:latin typeface="Helvetica" pitchFamily="2" charset="0"/>
                <a:cs typeface="Calibri Light"/>
              </a:rPr>
              <a:t> </a:t>
            </a:r>
            <a:r>
              <a:rPr lang="en-US" altLang="zh-CN" sz="2400" spc="60">
                <a:latin typeface="Helvetica" pitchFamily="2" charset="0"/>
                <a:cs typeface="Calibri Light"/>
              </a:rPr>
              <a:t>convergence</a:t>
            </a:r>
            <a:r>
              <a:rPr lang="zh-CN" altLang="en-US" sz="2400" spc="60">
                <a:latin typeface="Helvetica" pitchFamily="2" charset="0"/>
                <a:cs typeface="Calibri Light"/>
              </a:rPr>
              <a:t> </a:t>
            </a:r>
            <a:r>
              <a:rPr lang="en-US" altLang="zh-CN" sz="2400" spc="60">
                <a:latin typeface="Helvetica" pitchFamily="2" charset="0"/>
                <a:cs typeface="Calibri Light"/>
              </a:rPr>
              <a:t>evaluation.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also</a:t>
            </a:r>
            <a:r>
              <a:rPr lang="zh-CN" altLang="en-US" sz="2400" spc="60">
                <a:latin typeface="Helvetica" pitchFamily="2" charset="0"/>
                <a:cs typeface="Calibri Light"/>
              </a:rPr>
              <a:t> </a:t>
            </a:r>
            <a:r>
              <a:rPr lang="en-US" altLang="zh-CN" sz="2400" spc="60">
                <a:latin typeface="Helvetica" pitchFamily="2" charset="0"/>
                <a:cs typeface="Calibri Light"/>
              </a:rPr>
              <a:t>leverage</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err="1">
                <a:latin typeface="Helvetica" pitchFamily="2" charset="0"/>
                <a:cs typeface="Calibri Light"/>
              </a:rPr>
              <a:t>SwitchML</a:t>
            </a:r>
            <a:r>
              <a:rPr lang="zh-CN" altLang="en-US" sz="2400" spc="60">
                <a:latin typeface="Helvetica" pitchFamily="2" charset="0"/>
                <a:cs typeface="Calibri Light"/>
              </a:rPr>
              <a:t> </a:t>
            </a:r>
            <a:r>
              <a:rPr lang="en-US" altLang="zh-CN" sz="2400" spc="60">
                <a:latin typeface="Helvetica" pitchFamily="2" charset="0"/>
                <a:cs typeface="Calibri Light"/>
              </a:rPr>
              <a:t>(NSDI’21)</a:t>
            </a:r>
            <a:r>
              <a:rPr lang="zh-CN" altLang="en-US" sz="2400" spc="60">
                <a:latin typeface="Helvetica" pitchFamily="2" charset="0"/>
                <a:cs typeface="Calibri Light"/>
              </a:rPr>
              <a:t> </a:t>
            </a:r>
            <a:r>
              <a:rPr lang="en-US" altLang="zh-CN" sz="2400" spc="60">
                <a:latin typeface="Helvetica" pitchFamily="2" charset="0"/>
                <a:cs typeface="Calibri Light"/>
              </a:rPr>
              <a:t>framework</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evaluate</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(emulated)</a:t>
            </a:r>
            <a:r>
              <a:rPr lang="zh-CN" altLang="en-US" sz="2400" spc="60">
                <a:latin typeface="Helvetica" pitchFamily="2" charset="0"/>
                <a:cs typeface="Calibri Light"/>
              </a:rPr>
              <a:t> </a:t>
            </a:r>
            <a:r>
              <a:rPr lang="en-US" altLang="zh-CN" sz="2400" spc="60">
                <a:latin typeface="Helvetica" pitchFamily="2" charset="0"/>
                <a:cs typeface="Calibri Light"/>
              </a:rPr>
              <a:t>end-to-end</a:t>
            </a:r>
            <a:r>
              <a:rPr lang="zh-CN" altLang="en-US" sz="2400" spc="60">
                <a:latin typeface="Helvetica" pitchFamily="2" charset="0"/>
                <a:cs typeface="Calibri Light"/>
              </a:rPr>
              <a:t> </a:t>
            </a:r>
            <a:r>
              <a:rPr lang="en-US" altLang="zh-CN" sz="2400" spc="60">
                <a:latin typeface="Helvetica" pitchFamily="2" charset="0"/>
                <a:cs typeface="Calibri Light"/>
              </a:rPr>
              <a:t>training</a:t>
            </a:r>
            <a:r>
              <a:rPr lang="zh-CN" altLang="en-US" sz="2400" spc="60">
                <a:latin typeface="Helvetica" pitchFamily="2" charset="0"/>
                <a:cs typeface="Calibri Light"/>
              </a:rPr>
              <a:t> </a:t>
            </a:r>
            <a:r>
              <a:rPr lang="en-US" altLang="zh-CN" sz="2400" spc="60">
                <a:latin typeface="Helvetica" pitchFamily="2" charset="0"/>
                <a:cs typeface="Calibri Light"/>
              </a:rPr>
              <a:t>time</a:t>
            </a:r>
            <a:r>
              <a:rPr lang="zh-CN" altLang="en-US" sz="2400" spc="60">
                <a:latin typeface="Helvetica" pitchFamily="2" charset="0"/>
                <a:cs typeface="Calibri Light"/>
              </a:rPr>
              <a:t> </a:t>
            </a:r>
            <a:r>
              <a:rPr lang="en-US" altLang="zh-CN" sz="2400" spc="60">
                <a:latin typeface="Helvetica" pitchFamily="2" charset="0"/>
                <a:cs typeface="Calibri Light"/>
              </a:rPr>
              <a:t>speedup</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a</a:t>
            </a:r>
            <a:r>
              <a:rPr lang="zh-CN" altLang="en-US" sz="2400" spc="60">
                <a:latin typeface="Helvetica" pitchFamily="2" charset="0"/>
                <a:cs typeface="Calibri Light"/>
              </a:rPr>
              <a:t> </a:t>
            </a:r>
            <a:r>
              <a:rPr lang="en-US" altLang="zh-CN" sz="2400" spc="60">
                <a:latin typeface="Helvetica" pitchFamily="2" charset="0"/>
                <a:cs typeface="Calibri Light"/>
              </a:rPr>
              <a:t>real</a:t>
            </a:r>
            <a:r>
              <a:rPr lang="zh-CN" altLang="en-US" sz="2400" spc="60">
                <a:latin typeface="Helvetica" pitchFamily="2" charset="0"/>
                <a:cs typeface="Calibri Light"/>
              </a:rPr>
              <a:t> </a:t>
            </a:r>
            <a:r>
              <a:rPr lang="en-US" altLang="zh-CN" sz="2400" spc="60">
                <a:latin typeface="Helvetica" pitchFamily="2" charset="0"/>
                <a:cs typeface="Calibri Light"/>
              </a:rPr>
              <a:t>cluster.</a:t>
            </a:r>
          </a:p>
          <a:p>
            <a:pPr marL="342900" indent="-342900">
              <a:buFont typeface="Arial" panose="020B0604020202020204" pitchFamily="34" charset="0"/>
              <a:buChar char="•"/>
            </a:pPr>
            <a:endParaRPr lang="en-US" altLang="zh-CN" sz="2400" spc="60">
              <a:latin typeface="Helvetica" pitchFamily="2" charset="0"/>
              <a:cs typeface="Calibri Light"/>
            </a:endParaRPr>
          </a:p>
        </p:txBody>
      </p:sp>
    </p:spTree>
    <p:extLst>
      <p:ext uri="{BB962C8B-B14F-4D97-AF65-F5344CB8AC3E}">
        <p14:creationId xmlns:p14="http://schemas.microsoft.com/office/powerpoint/2010/main" val="65474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Evaluation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Training</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accuracy</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and</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convergence</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32</a:t>
            </a:fld>
            <a:endParaRPr lang="en-US">
              <a:latin typeface="Helvetica" pitchFamily="2" charset="0"/>
            </a:endParaRPr>
          </a:p>
        </p:txBody>
      </p:sp>
      <p:pic>
        <p:nvPicPr>
          <p:cNvPr id="3" name="Picture 2">
            <a:extLst>
              <a:ext uri="{FF2B5EF4-FFF2-40B4-BE49-F238E27FC236}">
                <a16:creationId xmlns:a16="http://schemas.microsoft.com/office/drawing/2014/main" id="{7F8E85C6-42A3-A945-937E-067D99E56F96}"/>
              </a:ext>
            </a:extLst>
          </p:cNvPr>
          <p:cNvPicPr>
            <a:picLocks noChangeAspect="1"/>
          </p:cNvPicPr>
          <p:nvPr/>
        </p:nvPicPr>
        <p:blipFill>
          <a:blip r:embed="rId3"/>
          <a:stretch>
            <a:fillRect/>
          </a:stretch>
        </p:blipFill>
        <p:spPr>
          <a:xfrm>
            <a:off x="331574" y="3202990"/>
            <a:ext cx="10807608" cy="1787324"/>
          </a:xfrm>
          <a:prstGeom prst="rect">
            <a:avLst/>
          </a:prstGeom>
        </p:spPr>
      </p:pic>
      <p:sp>
        <p:nvSpPr>
          <p:cNvPr id="8" name="TextBox 7">
            <a:extLst>
              <a:ext uri="{FF2B5EF4-FFF2-40B4-BE49-F238E27FC236}">
                <a16:creationId xmlns:a16="http://schemas.microsoft.com/office/drawing/2014/main" id="{3BA95C5A-BB46-8848-82BD-BDB57F69718A}"/>
              </a:ext>
            </a:extLst>
          </p:cNvPr>
          <p:cNvSpPr txBox="1"/>
          <p:nvPr/>
        </p:nvSpPr>
        <p:spPr>
          <a:xfrm>
            <a:off x="331574" y="1393400"/>
            <a:ext cx="1059205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 apply FPISA’s addition (both FP132 and FP16) to models training, and compare the accuracy curves against the ones generated with default standard FP addition.</a:t>
            </a:r>
          </a:p>
          <a:p>
            <a:pPr marL="342900" indent="-342900">
              <a:buFont typeface="Arial" panose="020B0604020202020204" pitchFamily="34" charset="0"/>
              <a:buChar char="•"/>
            </a:pPr>
            <a:endParaRPr lang="en-US" altLang="zh-CN" sz="2400" spc="60">
              <a:latin typeface="Helvetica" pitchFamily="2" charset="0"/>
              <a:cs typeface="Calibri Light"/>
            </a:endParaRPr>
          </a:p>
        </p:txBody>
      </p:sp>
      <p:sp>
        <p:nvSpPr>
          <p:cNvPr id="9" name="TextBox 8">
            <a:extLst>
              <a:ext uri="{FF2B5EF4-FFF2-40B4-BE49-F238E27FC236}">
                <a16:creationId xmlns:a16="http://schemas.microsoft.com/office/drawing/2014/main" id="{204250B7-9090-754D-B770-3787A32EAAB9}"/>
              </a:ext>
            </a:extLst>
          </p:cNvPr>
          <p:cNvSpPr txBox="1"/>
          <p:nvPr/>
        </p:nvSpPr>
        <p:spPr>
          <a:xfrm>
            <a:off x="326590" y="5956568"/>
            <a:ext cx="11233785" cy="523220"/>
          </a:xfrm>
          <a:prstGeom prst="rect">
            <a:avLst/>
          </a:prstGeom>
          <a:noFill/>
          <a:ln w="38100">
            <a:solidFill>
              <a:srgbClr val="0365C0"/>
            </a:solidFill>
          </a:ln>
        </p:spPr>
        <p:txBody>
          <a:bodyPr wrap="square" rtlCol="0">
            <a:spAutoFit/>
          </a:bodyPr>
          <a:lstStyle/>
          <a:p>
            <a:r>
              <a:rPr lang="en-US" altLang="zh-CN" sz="2800">
                <a:latin typeface="Helvetica" pitchFamily="2" charset="0"/>
              </a:rPr>
              <a:t>FPISA</a:t>
            </a:r>
            <a:r>
              <a:rPr lang="zh-CN" altLang="en-US" sz="2800">
                <a:latin typeface="Helvetica" pitchFamily="2" charset="0"/>
              </a:rPr>
              <a:t> </a:t>
            </a:r>
            <a:r>
              <a:rPr lang="en-US" altLang="zh-CN" sz="2800">
                <a:latin typeface="Helvetica" pitchFamily="2" charset="0"/>
              </a:rPr>
              <a:t>has</a:t>
            </a:r>
            <a:r>
              <a:rPr lang="zh-CN" altLang="en-US" sz="2800">
                <a:latin typeface="Helvetica" pitchFamily="2" charset="0"/>
              </a:rPr>
              <a:t> </a:t>
            </a:r>
            <a:r>
              <a:rPr lang="en-US" altLang="zh-CN" sz="2800">
                <a:latin typeface="Helvetica" pitchFamily="2" charset="0"/>
              </a:rPr>
              <a:t>negligible impact</a:t>
            </a:r>
            <a:r>
              <a:rPr lang="zh-CN" altLang="en-US" sz="2800">
                <a:latin typeface="Helvetica" pitchFamily="2" charset="0"/>
              </a:rPr>
              <a:t> </a:t>
            </a:r>
            <a:r>
              <a:rPr lang="en-US" altLang="zh-CN" sz="2800">
                <a:latin typeface="Helvetica" pitchFamily="2" charset="0"/>
              </a:rPr>
              <a:t>on</a:t>
            </a:r>
            <a:r>
              <a:rPr lang="zh-CN" altLang="en-US" sz="2800">
                <a:latin typeface="Helvetica" pitchFamily="2" charset="0"/>
              </a:rPr>
              <a:t> </a:t>
            </a:r>
            <a:r>
              <a:rPr lang="en-US" altLang="zh-CN" sz="2800">
                <a:latin typeface="Helvetica" pitchFamily="2" charset="0"/>
              </a:rPr>
              <a:t>trained</a:t>
            </a:r>
            <a:r>
              <a:rPr lang="zh-CN" altLang="en-US" sz="2800">
                <a:latin typeface="Helvetica" pitchFamily="2" charset="0"/>
              </a:rPr>
              <a:t> </a:t>
            </a:r>
            <a:r>
              <a:rPr lang="en-US" altLang="zh-CN" sz="2800">
                <a:latin typeface="Helvetica" pitchFamily="2" charset="0"/>
              </a:rPr>
              <a:t>model’s</a:t>
            </a:r>
            <a:r>
              <a:rPr lang="zh-CN" altLang="en-US" sz="2800">
                <a:latin typeface="Helvetica" pitchFamily="2" charset="0"/>
              </a:rPr>
              <a:t> </a:t>
            </a:r>
            <a:r>
              <a:rPr lang="en-US" altLang="zh-CN" sz="2800">
                <a:latin typeface="Helvetica" pitchFamily="2" charset="0"/>
              </a:rPr>
              <a:t>convergence.</a:t>
            </a:r>
            <a:endParaRPr lang="en-US" sz="2800">
              <a:latin typeface="Helvetica" pitchFamily="2" charset="0"/>
            </a:endParaRPr>
          </a:p>
        </p:txBody>
      </p:sp>
    </p:spTree>
    <p:extLst>
      <p:ext uri="{BB962C8B-B14F-4D97-AF65-F5344CB8AC3E}">
        <p14:creationId xmlns:p14="http://schemas.microsoft.com/office/powerpoint/2010/main" val="19540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80717E-352E-9F46-9E3A-3D956804F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775" y="2053247"/>
            <a:ext cx="5828449" cy="3489983"/>
          </a:xfrm>
          <a:prstGeom prst="rect">
            <a:avLst/>
          </a:prstGeom>
        </p:spPr>
      </p:pic>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Evaluation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Training</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time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speedup</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33</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675117" y="1390542"/>
            <a:ext cx="1059205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compare</a:t>
            </a:r>
            <a:r>
              <a:rPr lang="zh-CN" altLang="en-US" sz="2400" spc="60">
                <a:latin typeface="Helvetica" pitchFamily="2" charset="0"/>
                <a:cs typeface="Calibri Light"/>
              </a:rPr>
              <a:t> </a:t>
            </a:r>
            <a:r>
              <a:rPr lang="en-US" altLang="zh-CN" sz="2400" spc="60">
                <a:latin typeface="Helvetica" pitchFamily="2" charset="0"/>
                <a:cs typeface="Calibri Light"/>
              </a:rPr>
              <a:t>FPISA’s</a:t>
            </a:r>
            <a:r>
              <a:rPr lang="zh-CN" altLang="en-US" sz="2400" spc="60">
                <a:latin typeface="Helvetica" pitchFamily="2" charset="0"/>
                <a:cs typeface="Calibri Light"/>
              </a:rPr>
              <a:t> </a:t>
            </a:r>
            <a:r>
              <a:rPr lang="en-US" altLang="zh-CN" sz="2400" spc="60">
                <a:latin typeface="Helvetica" pitchFamily="2" charset="0"/>
                <a:cs typeface="Calibri Light"/>
              </a:rPr>
              <a:t>training</a:t>
            </a:r>
            <a:r>
              <a:rPr lang="zh-CN" altLang="en-US" sz="2400" spc="60">
                <a:latin typeface="Helvetica" pitchFamily="2" charset="0"/>
                <a:cs typeface="Calibri Light"/>
              </a:rPr>
              <a:t> </a:t>
            </a:r>
            <a:r>
              <a:rPr lang="en-US" altLang="zh-CN" sz="2400" spc="60">
                <a:latin typeface="Helvetica" pitchFamily="2" charset="0"/>
                <a:cs typeface="Calibri Light"/>
              </a:rPr>
              <a:t>time</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fixed</a:t>
            </a:r>
            <a:r>
              <a:rPr lang="zh-CN" altLang="en-US" sz="2400" spc="60">
                <a:latin typeface="Helvetica" pitchFamily="2" charset="0"/>
                <a:cs typeface="Calibri Light"/>
              </a:rPr>
              <a:t> </a:t>
            </a:r>
            <a:r>
              <a:rPr lang="en-US" altLang="zh-CN" sz="2400" spc="60">
                <a:latin typeface="Helvetica" pitchFamily="2" charset="0"/>
                <a:cs typeface="Calibri Light"/>
              </a:rPr>
              <a:t>point</a:t>
            </a:r>
            <a:r>
              <a:rPr lang="zh-CN" altLang="en-US" sz="2400" spc="60">
                <a:latin typeface="Helvetica" pitchFamily="2" charset="0"/>
                <a:cs typeface="Calibri Light"/>
              </a:rPr>
              <a:t> </a:t>
            </a:r>
            <a:r>
              <a:rPr lang="en-US" altLang="zh-CN" sz="2400" spc="60">
                <a:latin typeface="Helvetica" pitchFamily="2" charset="0"/>
                <a:cs typeface="Calibri Light"/>
              </a:rPr>
              <a:t>based</a:t>
            </a:r>
            <a:r>
              <a:rPr lang="zh-CN" altLang="en-US" sz="2400" spc="60">
                <a:latin typeface="Helvetica" pitchFamily="2" charset="0"/>
                <a:cs typeface="Calibri Light"/>
              </a:rPr>
              <a:t> </a:t>
            </a:r>
            <a:r>
              <a:rPr lang="en-US" altLang="zh-CN" sz="2400" spc="60" err="1">
                <a:latin typeface="Helvetica" pitchFamily="2" charset="0"/>
                <a:cs typeface="Calibri Light"/>
              </a:rPr>
              <a:t>SwitchML</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which</a:t>
            </a:r>
            <a:r>
              <a:rPr lang="zh-CN" altLang="en-US" sz="2400" spc="60">
                <a:latin typeface="Helvetica" pitchFamily="2" charset="0"/>
                <a:cs typeface="Calibri Light"/>
              </a:rPr>
              <a:t> </a:t>
            </a:r>
            <a:r>
              <a:rPr lang="en-US" altLang="zh-CN" sz="2400" spc="60">
                <a:latin typeface="Helvetica" pitchFamily="2" charset="0"/>
                <a:cs typeface="Calibri Light"/>
              </a:rPr>
              <a:t>conducts</a:t>
            </a:r>
            <a:r>
              <a:rPr lang="zh-CN" altLang="en-US" sz="2400" spc="60">
                <a:latin typeface="Helvetica" pitchFamily="2" charset="0"/>
                <a:cs typeface="Calibri Light"/>
              </a:rPr>
              <a:t> </a:t>
            </a:r>
            <a:r>
              <a:rPr lang="en-US" altLang="zh-CN" sz="2400" spc="60">
                <a:latin typeface="Helvetica" pitchFamily="2" charset="0"/>
                <a:cs typeface="Calibri Light"/>
              </a:rPr>
              <a:t>quantization</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2</a:t>
            </a:r>
            <a:r>
              <a:rPr lang="zh-CN" altLang="en-US" sz="2400" spc="60">
                <a:latin typeface="Helvetica" pitchFamily="2" charset="0"/>
                <a:cs typeface="Calibri Light"/>
              </a:rPr>
              <a:t> </a:t>
            </a:r>
            <a:r>
              <a:rPr lang="en-US" altLang="zh-CN" sz="2400" spc="60">
                <a:latin typeface="Helvetica" pitchFamily="2" charset="0"/>
                <a:cs typeface="Calibri Light"/>
              </a:rPr>
              <a:t>or</a:t>
            </a:r>
            <a:r>
              <a:rPr lang="zh-CN" altLang="en-US" sz="2400" spc="60">
                <a:latin typeface="Helvetica" pitchFamily="2" charset="0"/>
                <a:cs typeface="Calibri Light"/>
              </a:rPr>
              <a:t> </a:t>
            </a:r>
            <a:r>
              <a:rPr lang="en-US" altLang="zh-CN" sz="2400" spc="60">
                <a:latin typeface="Helvetica" pitchFamily="2" charset="0"/>
                <a:cs typeface="Calibri Light"/>
              </a:rPr>
              <a:t>8</a:t>
            </a:r>
            <a:r>
              <a:rPr lang="zh-CN" altLang="en-US" sz="2400" spc="60">
                <a:latin typeface="Helvetica" pitchFamily="2" charset="0"/>
                <a:cs typeface="Calibri Light"/>
              </a:rPr>
              <a:t> </a:t>
            </a:r>
            <a:r>
              <a:rPr lang="en-US" altLang="zh-CN" sz="2400" spc="60">
                <a:latin typeface="Helvetica" pitchFamily="2" charset="0"/>
                <a:cs typeface="Calibri Light"/>
              </a:rPr>
              <a:t>CPU</a:t>
            </a:r>
            <a:r>
              <a:rPr lang="zh-CN" altLang="en-US" sz="2400" spc="60">
                <a:latin typeface="Helvetica" pitchFamily="2" charset="0"/>
                <a:cs typeface="Calibri Light"/>
              </a:rPr>
              <a:t> </a:t>
            </a:r>
            <a:r>
              <a:rPr lang="en-US" altLang="zh-CN" sz="2400" spc="60">
                <a:latin typeface="Helvetica" pitchFamily="2" charset="0"/>
                <a:cs typeface="Calibri Light"/>
              </a:rPr>
              <a:t>cores.</a:t>
            </a:r>
          </a:p>
          <a:p>
            <a:pPr marL="342900" indent="-342900">
              <a:buFont typeface="Arial" panose="020B0604020202020204" pitchFamily="34" charset="0"/>
              <a:buChar char="•"/>
            </a:pPr>
            <a:endParaRPr lang="en-US" altLang="zh-CN" sz="2400" spc="60">
              <a:latin typeface="Helvetica" pitchFamily="2" charset="0"/>
              <a:cs typeface="Calibri Light"/>
            </a:endParaRPr>
          </a:p>
        </p:txBody>
      </p:sp>
      <p:sp>
        <p:nvSpPr>
          <p:cNvPr id="12" name="Rectangle 11">
            <a:extLst>
              <a:ext uri="{FF2B5EF4-FFF2-40B4-BE49-F238E27FC236}">
                <a16:creationId xmlns:a16="http://schemas.microsoft.com/office/drawing/2014/main" id="{62BFB9B6-2EBF-2C49-9CE2-4B8B38D4575F}"/>
              </a:ext>
            </a:extLst>
          </p:cNvPr>
          <p:cNvSpPr/>
          <p:nvPr/>
        </p:nvSpPr>
        <p:spPr>
          <a:xfrm>
            <a:off x="3539907" y="5371792"/>
            <a:ext cx="5112186" cy="584775"/>
          </a:xfrm>
          <a:prstGeom prst="rect">
            <a:avLst/>
          </a:prstGeom>
        </p:spPr>
        <p:txBody>
          <a:bodyPr wrap="square">
            <a:spAutoFit/>
          </a:bodyPr>
          <a:lstStyle/>
          <a:p>
            <a:r>
              <a:rPr lang="en-US" altLang="zh-CN" sz="1600">
                <a:latin typeface="Helvetica" pitchFamily="2" charset="0"/>
              </a:rPr>
              <a:t>End-to-end</a:t>
            </a:r>
            <a:r>
              <a:rPr lang="zh-CN" altLang="en-US" sz="1600">
                <a:latin typeface="Helvetica" pitchFamily="2" charset="0"/>
              </a:rPr>
              <a:t> </a:t>
            </a:r>
            <a:r>
              <a:rPr lang="en-US" altLang="zh-CN" sz="1600">
                <a:latin typeface="Helvetica" pitchFamily="2" charset="0"/>
              </a:rPr>
              <a:t>training</a:t>
            </a:r>
            <a:r>
              <a:rPr lang="zh-CN" altLang="en-US" sz="1600">
                <a:latin typeface="Helvetica" pitchFamily="2" charset="0"/>
              </a:rPr>
              <a:t> </a:t>
            </a:r>
            <a:r>
              <a:rPr lang="en-US" altLang="zh-CN" sz="1600">
                <a:latin typeface="Helvetica" pitchFamily="2" charset="0"/>
              </a:rPr>
              <a:t>time</a:t>
            </a:r>
            <a:r>
              <a:rPr lang="zh-CN" altLang="en-US" sz="1600">
                <a:latin typeface="Helvetica" pitchFamily="2" charset="0"/>
              </a:rPr>
              <a:t> </a:t>
            </a:r>
            <a:r>
              <a:rPr lang="en-US" altLang="zh-CN" sz="1600">
                <a:latin typeface="Helvetica" pitchFamily="2" charset="0"/>
              </a:rPr>
              <a:t>speedup</a:t>
            </a:r>
            <a:r>
              <a:rPr lang="zh-CN" altLang="en-US" sz="1600">
                <a:latin typeface="Helvetica" pitchFamily="2" charset="0"/>
              </a:rPr>
              <a:t> </a:t>
            </a:r>
            <a:r>
              <a:rPr lang="en-US" altLang="zh-CN" sz="1600">
                <a:latin typeface="Helvetica" pitchFamily="2" charset="0"/>
              </a:rPr>
              <a:t>of</a:t>
            </a:r>
            <a:r>
              <a:rPr lang="zh-CN" altLang="en-US" sz="1600">
                <a:latin typeface="Helvetica" pitchFamily="2" charset="0"/>
              </a:rPr>
              <a:t> </a:t>
            </a:r>
            <a:r>
              <a:rPr lang="en-US" altLang="zh-CN" sz="1600">
                <a:latin typeface="Helvetica" pitchFamily="2" charset="0"/>
              </a:rPr>
              <a:t>FPISA</a:t>
            </a:r>
            <a:r>
              <a:rPr lang="zh-CN" altLang="en-US" sz="1600">
                <a:latin typeface="Helvetica" pitchFamily="2" charset="0"/>
              </a:rPr>
              <a:t> </a:t>
            </a:r>
            <a:r>
              <a:rPr lang="en-US" altLang="zh-CN" sz="1600">
                <a:latin typeface="Helvetica" pitchFamily="2" charset="0"/>
              </a:rPr>
              <a:t>compared</a:t>
            </a:r>
            <a:r>
              <a:rPr lang="zh-CN" altLang="en-US" sz="1600">
                <a:latin typeface="Helvetica" pitchFamily="2" charset="0"/>
              </a:rPr>
              <a:t> </a:t>
            </a:r>
            <a:r>
              <a:rPr lang="en-US" altLang="zh-CN" sz="1600">
                <a:latin typeface="Helvetica" pitchFamily="2" charset="0"/>
              </a:rPr>
              <a:t>to</a:t>
            </a:r>
            <a:r>
              <a:rPr lang="zh-CN" altLang="en-US" sz="1600">
                <a:latin typeface="Helvetica" pitchFamily="2" charset="0"/>
              </a:rPr>
              <a:t> </a:t>
            </a:r>
            <a:r>
              <a:rPr lang="en-US" altLang="zh-CN" sz="1600">
                <a:latin typeface="Helvetica" pitchFamily="2" charset="0"/>
              </a:rPr>
              <a:t>the</a:t>
            </a:r>
            <a:r>
              <a:rPr lang="zh-CN" altLang="en-US" sz="1600">
                <a:latin typeface="Helvetica" pitchFamily="2" charset="0"/>
              </a:rPr>
              <a:t> </a:t>
            </a:r>
            <a:r>
              <a:rPr lang="en-US" altLang="zh-CN" sz="1600">
                <a:latin typeface="Helvetica" pitchFamily="2" charset="0"/>
              </a:rPr>
              <a:t>default</a:t>
            </a:r>
            <a:r>
              <a:rPr lang="zh-CN" altLang="en-US" sz="1600">
                <a:latin typeface="Helvetica" pitchFamily="2" charset="0"/>
              </a:rPr>
              <a:t> </a:t>
            </a:r>
            <a:r>
              <a:rPr lang="en-US" altLang="zh-CN" sz="1600" err="1">
                <a:latin typeface="Helvetica" pitchFamily="2" charset="0"/>
              </a:rPr>
              <a:t>SwitchML</a:t>
            </a:r>
            <a:r>
              <a:rPr lang="zh-CN" altLang="en-US" sz="1600">
                <a:latin typeface="Helvetica" pitchFamily="2" charset="0"/>
              </a:rPr>
              <a:t> </a:t>
            </a:r>
            <a:r>
              <a:rPr lang="en-US" altLang="zh-CN" sz="1600">
                <a:latin typeface="Helvetica" pitchFamily="2" charset="0"/>
              </a:rPr>
              <a:t>with</a:t>
            </a:r>
            <a:r>
              <a:rPr lang="zh-CN" altLang="en-US" sz="1600">
                <a:latin typeface="Helvetica" pitchFamily="2" charset="0"/>
              </a:rPr>
              <a:t> </a:t>
            </a:r>
            <a:r>
              <a:rPr lang="en-US" altLang="zh-CN" sz="1600">
                <a:solidFill>
                  <a:schemeClr val="accent2"/>
                </a:solidFill>
                <a:latin typeface="Helvetica" pitchFamily="2" charset="0"/>
              </a:rPr>
              <a:t>8</a:t>
            </a:r>
            <a:r>
              <a:rPr lang="zh-CN" altLang="en-US" sz="1600">
                <a:solidFill>
                  <a:schemeClr val="accent2"/>
                </a:solidFill>
                <a:latin typeface="Helvetica" pitchFamily="2" charset="0"/>
              </a:rPr>
              <a:t> </a:t>
            </a:r>
            <a:r>
              <a:rPr lang="en-US" altLang="zh-CN" sz="1600">
                <a:solidFill>
                  <a:schemeClr val="accent2"/>
                </a:solidFill>
                <a:latin typeface="Helvetica" pitchFamily="2" charset="0"/>
              </a:rPr>
              <a:t>cores</a:t>
            </a:r>
            <a:r>
              <a:rPr lang="en-US" altLang="zh-CN" sz="1600">
                <a:latin typeface="Helvetica" pitchFamily="2" charset="0"/>
              </a:rPr>
              <a:t>.</a:t>
            </a:r>
            <a:r>
              <a:rPr lang="zh-CN" altLang="en-US" sz="1600">
                <a:latin typeface="Helvetica" pitchFamily="2" charset="0"/>
              </a:rPr>
              <a:t> </a:t>
            </a:r>
            <a:endParaRPr lang="en-CN" sz="1600">
              <a:latin typeface="Helvetica" pitchFamily="2" charset="0"/>
            </a:endParaRPr>
          </a:p>
        </p:txBody>
      </p:sp>
    </p:spTree>
    <p:extLst>
      <p:ext uri="{BB962C8B-B14F-4D97-AF65-F5344CB8AC3E}">
        <p14:creationId xmlns:p14="http://schemas.microsoft.com/office/powerpoint/2010/main" val="33100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80717E-352E-9F46-9E3A-3D956804F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775" y="2053247"/>
            <a:ext cx="5828449" cy="3489983"/>
          </a:xfrm>
          <a:prstGeom prst="rect">
            <a:avLst/>
          </a:prstGeom>
        </p:spPr>
      </p:pic>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Evaluation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Training</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time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speedup</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34</a:t>
            </a:fld>
            <a:endParaRPr lang="en-US">
              <a:latin typeface="Helvetica" pitchFamily="2" charset="0"/>
            </a:endParaRPr>
          </a:p>
        </p:txBody>
      </p:sp>
      <p:pic>
        <p:nvPicPr>
          <p:cNvPr id="9" name="Picture 8">
            <a:extLst>
              <a:ext uri="{FF2B5EF4-FFF2-40B4-BE49-F238E27FC236}">
                <a16:creationId xmlns:a16="http://schemas.microsoft.com/office/drawing/2014/main" id="{5F85C820-A833-6F48-8693-D6A4458D2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1776" y="2053247"/>
            <a:ext cx="5828448" cy="3489983"/>
          </a:xfrm>
          <a:prstGeom prst="rect">
            <a:avLst/>
          </a:prstGeom>
        </p:spPr>
      </p:pic>
      <p:sp>
        <p:nvSpPr>
          <p:cNvPr id="12" name="Rectangle 11">
            <a:extLst>
              <a:ext uri="{FF2B5EF4-FFF2-40B4-BE49-F238E27FC236}">
                <a16:creationId xmlns:a16="http://schemas.microsoft.com/office/drawing/2014/main" id="{62BFB9B6-2EBF-2C49-9CE2-4B8B38D4575F}"/>
              </a:ext>
            </a:extLst>
          </p:cNvPr>
          <p:cNvSpPr/>
          <p:nvPr/>
        </p:nvSpPr>
        <p:spPr>
          <a:xfrm>
            <a:off x="3539907" y="5371792"/>
            <a:ext cx="5112186" cy="584775"/>
          </a:xfrm>
          <a:prstGeom prst="rect">
            <a:avLst/>
          </a:prstGeom>
        </p:spPr>
        <p:txBody>
          <a:bodyPr wrap="square">
            <a:spAutoFit/>
          </a:bodyPr>
          <a:lstStyle/>
          <a:p>
            <a:r>
              <a:rPr lang="en-US" altLang="zh-CN" sz="1600">
                <a:latin typeface="Helvetica" pitchFamily="2" charset="0"/>
              </a:rPr>
              <a:t>End-to-end</a:t>
            </a:r>
            <a:r>
              <a:rPr lang="zh-CN" altLang="en-US" sz="1600">
                <a:latin typeface="Helvetica" pitchFamily="2" charset="0"/>
              </a:rPr>
              <a:t> </a:t>
            </a:r>
            <a:r>
              <a:rPr lang="en-US" altLang="zh-CN" sz="1600">
                <a:latin typeface="Helvetica" pitchFamily="2" charset="0"/>
              </a:rPr>
              <a:t>training</a:t>
            </a:r>
            <a:r>
              <a:rPr lang="zh-CN" altLang="en-US" sz="1600">
                <a:latin typeface="Helvetica" pitchFamily="2" charset="0"/>
              </a:rPr>
              <a:t> </a:t>
            </a:r>
            <a:r>
              <a:rPr lang="en-US" altLang="zh-CN" sz="1600">
                <a:latin typeface="Helvetica" pitchFamily="2" charset="0"/>
              </a:rPr>
              <a:t>time</a:t>
            </a:r>
            <a:r>
              <a:rPr lang="zh-CN" altLang="en-US" sz="1600">
                <a:latin typeface="Helvetica" pitchFamily="2" charset="0"/>
              </a:rPr>
              <a:t> </a:t>
            </a:r>
            <a:r>
              <a:rPr lang="en-US" altLang="zh-CN" sz="1600">
                <a:latin typeface="Helvetica" pitchFamily="2" charset="0"/>
              </a:rPr>
              <a:t>speedup</a:t>
            </a:r>
            <a:r>
              <a:rPr lang="zh-CN" altLang="en-US" sz="1600">
                <a:latin typeface="Helvetica" pitchFamily="2" charset="0"/>
              </a:rPr>
              <a:t> </a:t>
            </a:r>
            <a:r>
              <a:rPr lang="en-US" altLang="zh-CN" sz="1600">
                <a:latin typeface="Helvetica" pitchFamily="2" charset="0"/>
              </a:rPr>
              <a:t>of</a:t>
            </a:r>
            <a:r>
              <a:rPr lang="zh-CN" altLang="en-US" sz="1600">
                <a:latin typeface="Helvetica" pitchFamily="2" charset="0"/>
              </a:rPr>
              <a:t> </a:t>
            </a:r>
            <a:r>
              <a:rPr lang="en-US" altLang="zh-CN" sz="1600">
                <a:latin typeface="Helvetica" pitchFamily="2" charset="0"/>
              </a:rPr>
              <a:t>FPISA</a:t>
            </a:r>
            <a:r>
              <a:rPr lang="zh-CN" altLang="en-US" sz="1600">
                <a:latin typeface="Helvetica" pitchFamily="2" charset="0"/>
              </a:rPr>
              <a:t> </a:t>
            </a:r>
            <a:r>
              <a:rPr lang="en-US" altLang="zh-CN" sz="1600">
                <a:latin typeface="Helvetica" pitchFamily="2" charset="0"/>
              </a:rPr>
              <a:t>compared</a:t>
            </a:r>
            <a:r>
              <a:rPr lang="zh-CN" altLang="en-US" sz="1600">
                <a:latin typeface="Helvetica" pitchFamily="2" charset="0"/>
              </a:rPr>
              <a:t> </a:t>
            </a:r>
            <a:r>
              <a:rPr lang="en-US" altLang="zh-CN" sz="1600">
                <a:latin typeface="Helvetica" pitchFamily="2" charset="0"/>
              </a:rPr>
              <a:t>to</a:t>
            </a:r>
            <a:r>
              <a:rPr lang="zh-CN" altLang="en-US" sz="1600">
                <a:latin typeface="Helvetica" pitchFamily="2" charset="0"/>
              </a:rPr>
              <a:t> </a:t>
            </a:r>
            <a:r>
              <a:rPr lang="en-US" altLang="zh-CN" sz="1600">
                <a:latin typeface="Helvetica" pitchFamily="2" charset="0"/>
              </a:rPr>
              <a:t>the</a:t>
            </a:r>
            <a:r>
              <a:rPr lang="zh-CN" altLang="en-US" sz="1600">
                <a:latin typeface="Helvetica" pitchFamily="2" charset="0"/>
              </a:rPr>
              <a:t> </a:t>
            </a:r>
            <a:r>
              <a:rPr lang="en-US" altLang="zh-CN" sz="1600">
                <a:latin typeface="Helvetica" pitchFamily="2" charset="0"/>
              </a:rPr>
              <a:t>default</a:t>
            </a:r>
            <a:r>
              <a:rPr lang="zh-CN" altLang="en-US" sz="1600">
                <a:latin typeface="Helvetica" pitchFamily="2" charset="0"/>
              </a:rPr>
              <a:t> </a:t>
            </a:r>
            <a:r>
              <a:rPr lang="en-US" altLang="zh-CN" sz="1600" err="1">
                <a:latin typeface="Helvetica" pitchFamily="2" charset="0"/>
              </a:rPr>
              <a:t>SwitchML</a:t>
            </a:r>
            <a:r>
              <a:rPr lang="zh-CN" altLang="en-US" sz="1600">
                <a:latin typeface="Helvetica" pitchFamily="2" charset="0"/>
              </a:rPr>
              <a:t> </a:t>
            </a:r>
            <a:r>
              <a:rPr lang="en-US" altLang="zh-CN" sz="1600">
                <a:latin typeface="Helvetica" pitchFamily="2" charset="0"/>
              </a:rPr>
              <a:t>with</a:t>
            </a:r>
            <a:r>
              <a:rPr lang="zh-CN" altLang="en-US" sz="1600">
                <a:latin typeface="Helvetica" pitchFamily="2" charset="0"/>
              </a:rPr>
              <a:t> </a:t>
            </a:r>
            <a:r>
              <a:rPr lang="en-US" altLang="zh-CN" sz="1600">
                <a:solidFill>
                  <a:schemeClr val="accent1"/>
                </a:solidFill>
                <a:latin typeface="Helvetica" pitchFamily="2" charset="0"/>
              </a:rPr>
              <a:t>2</a:t>
            </a:r>
            <a:r>
              <a:rPr lang="zh-CN" altLang="en-US" sz="1600">
                <a:solidFill>
                  <a:schemeClr val="accent1"/>
                </a:solidFill>
                <a:latin typeface="Helvetica" pitchFamily="2" charset="0"/>
              </a:rPr>
              <a:t> </a:t>
            </a:r>
            <a:r>
              <a:rPr lang="en-US" altLang="zh-CN" sz="1600">
                <a:solidFill>
                  <a:schemeClr val="accent1"/>
                </a:solidFill>
                <a:latin typeface="Helvetica" pitchFamily="2" charset="0"/>
              </a:rPr>
              <a:t>cores</a:t>
            </a:r>
            <a:r>
              <a:rPr lang="en-US" altLang="zh-CN" sz="1600">
                <a:latin typeface="Helvetica" pitchFamily="2" charset="0"/>
              </a:rPr>
              <a:t>.</a:t>
            </a:r>
            <a:r>
              <a:rPr lang="zh-CN" altLang="en-US" sz="1600">
                <a:latin typeface="Helvetica" pitchFamily="2" charset="0"/>
              </a:rPr>
              <a:t> </a:t>
            </a:r>
            <a:endParaRPr lang="en-CN" sz="1600">
              <a:latin typeface="Helvetica" pitchFamily="2" charset="0"/>
            </a:endParaRPr>
          </a:p>
        </p:txBody>
      </p:sp>
      <p:sp>
        <p:nvSpPr>
          <p:cNvPr id="10" name="TextBox 9">
            <a:extLst>
              <a:ext uri="{FF2B5EF4-FFF2-40B4-BE49-F238E27FC236}">
                <a16:creationId xmlns:a16="http://schemas.microsoft.com/office/drawing/2014/main" id="{E5C3A9B4-11AA-7148-87EB-4D7B8B843276}"/>
              </a:ext>
            </a:extLst>
          </p:cNvPr>
          <p:cNvSpPr txBox="1"/>
          <p:nvPr/>
        </p:nvSpPr>
        <p:spPr>
          <a:xfrm>
            <a:off x="326590" y="5956568"/>
            <a:ext cx="11233785" cy="830997"/>
          </a:xfrm>
          <a:prstGeom prst="rect">
            <a:avLst/>
          </a:prstGeom>
          <a:noFill/>
          <a:ln w="38100">
            <a:solidFill>
              <a:srgbClr val="0365C0"/>
            </a:solidFill>
          </a:ln>
        </p:spPr>
        <p:txBody>
          <a:bodyPr wrap="square" rtlCol="0">
            <a:spAutoFit/>
          </a:bodyPr>
          <a:lstStyle/>
          <a:p>
            <a:r>
              <a:rPr lang="en-US" altLang="zh-CN" sz="2400">
                <a:latin typeface="Helvetica" pitchFamily="2" charset="0"/>
              </a:rPr>
              <a:t>FPISA</a:t>
            </a:r>
            <a:r>
              <a:rPr lang="zh-CN" altLang="en-US" sz="2400">
                <a:latin typeface="Helvetica" pitchFamily="2" charset="0"/>
              </a:rPr>
              <a:t> </a:t>
            </a:r>
            <a:r>
              <a:rPr lang="en-US" altLang="zh-CN" sz="2400">
                <a:latin typeface="Helvetica" pitchFamily="2" charset="0"/>
              </a:rPr>
              <a:t>can</a:t>
            </a:r>
            <a:r>
              <a:rPr lang="zh-CN" altLang="en-US" sz="2400">
                <a:latin typeface="Helvetica" pitchFamily="2" charset="0"/>
              </a:rPr>
              <a:t> </a:t>
            </a:r>
            <a:r>
              <a:rPr lang="en-US" altLang="zh-CN" sz="2400">
                <a:latin typeface="Helvetica" pitchFamily="2" charset="0"/>
              </a:rPr>
              <a:t>bring</a:t>
            </a:r>
            <a:r>
              <a:rPr lang="zh-CN" altLang="en-US" sz="2400">
                <a:latin typeface="Helvetica" pitchFamily="2" charset="0"/>
              </a:rPr>
              <a:t> </a:t>
            </a:r>
            <a:r>
              <a:rPr lang="en-US" altLang="zh-CN" sz="2400">
                <a:latin typeface="Helvetica" pitchFamily="2" charset="0"/>
              </a:rPr>
              <a:t>training</a:t>
            </a:r>
            <a:r>
              <a:rPr lang="zh-CN" altLang="en-US" sz="2400">
                <a:latin typeface="Helvetica" pitchFamily="2" charset="0"/>
              </a:rPr>
              <a:t> </a:t>
            </a:r>
            <a:r>
              <a:rPr lang="en-US" altLang="zh-CN" sz="2400">
                <a:latin typeface="Helvetica" pitchFamily="2" charset="0"/>
              </a:rPr>
              <a:t>speedup</a:t>
            </a:r>
            <a:r>
              <a:rPr lang="zh-CN" altLang="en-US" sz="2400">
                <a:latin typeface="Helvetica" pitchFamily="2" charset="0"/>
              </a:rPr>
              <a:t> </a:t>
            </a:r>
            <a:r>
              <a:rPr lang="en-US" altLang="zh-CN" sz="2400">
                <a:latin typeface="Helvetica" pitchFamily="2" charset="0"/>
              </a:rPr>
              <a:t>as</a:t>
            </a:r>
            <a:r>
              <a:rPr lang="zh-CN" altLang="en-US" sz="2400">
                <a:latin typeface="Helvetica" pitchFamily="2" charset="0"/>
              </a:rPr>
              <a:t> </a:t>
            </a:r>
            <a:r>
              <a:rPr lang="en-US" altLang="zh-CN" sz="2400">
                <a:latin typeface="Helvetica" pitchFamily="2" charset="0"/>
              </a:rPr>
              <a:t>well</a:t>
            </a:r>
            <a:r>
              <a:rPr lang="zh-CN" altLang="en-US" sz="2400">
                <a:latin typeface="Helvetica" pitchFamily="2" charset="0"/>
              </a:rPr>
              <a:t> </a:t>
            </a:r>
            <a:r>
              <a:rPr lang="en-US" altLang="zh-CN" sz="2400">
                <a:latin typeface="Helvetica" pitchFamily="2" charset="0"/>
              </a:rPr>
              <a:t>as</a:t>
            </a:r>
            <a:r>
              <a:rPr lang="zh-CN" altLang="en-US" sz="2400">
                <a:latin typeface="Helvetica" pitchFamily="2" charset="0"/>
              </a:rPr>
              <a:t> </a:t>
            </a:r>
            <a:r>
              <a:rPr lang="en-US" altLang="zh-CN" sz="2400">
                <a:latin typeface="Helvetica" pitchFamily="2" charset="0"/>
              </a:rPr>
              <a:t>efficient</a:t>
            </a:r>
            <a:r>
              <a:rPr lang="zh-CN" altLang="en-US" sz="2400">
                <a:latin typeface="Helvetica" pitchFamily="2" charset="0"/>
              </a:rPr>
              <a:t> </a:t>
            </a:r>
            <a:r>
              <a:rPr lang="en-US" altLang="zh-CN" sz="2400">
                <a:latin typeface="Helvetica" pitchFamily="2" charset="0"/>
              </a:rPr>
              <a:t>end-host</a:t>
            </a:r>
            <a:r>
              <a:rPr lang="zh-CN" altLang="en-US" sz="2400">
                <a:latin typeface="Helvetica" pitchFamily="2" charset="0"/>
              </a:rPr>
              <a:t> </a:t>
            </a:r>
            <a:r>
              <a:rPr lang="en-US" altLang="zh-CN" sz="2400">
                <a:latin typeface="Helvetica" pitchFamily="2" charset="0"/>
              </a:rPr>
              <a:t>resource</a:t>
            </a:r>
            <a:r>
              <a:rPr lang="zh-CN" altLang="en-US" sz="2400">
                <a:latin typeface="Helvetica" pitchFamily="2" charset="0"/>
              </a:rPr>
              <a:t> </a:t>
            </a:r>
            <a:r>
              <a:rPr lang="en-US" altLang="zh-CN" sz="2400">
                <a:latin typeface="Helvetica" pitchFamily="2" charset="0"/>
              </a:rPr>
              <a:t>usage</a:t>
            </a:r>
            <a:r>
              <a:rPr lang="zh-CN" altLang="en-US" sz="2400">
                <a:latin typeface="Helvetica" pitchFamily="2" charset="0"/>
              </a:rPr>
              <a:t> </a:t>
            </a:r>
            <a:r>
              <a:rPr lang="en-US" altLang="zh-CN" sz="2400">
                <a:latin typeface="Helvetica" pitchFamily="2" charset="0"/>
              </a:rPr>
              <a:t>compared</a:t>
            </a:r>
            <a:r>
              <a:rPr lang="zh-CN" altLang="en-US" sz="2400">
                <a:latin typeface="Helvetica" pitchFamily="2" charset="0"/>
              </a:rPr>
              <a:t> </a:t>
            </a:r>
            <a:r>
              <a:rPr lang="en-US" altLang="zh-CN" sz="2400">
                <a:latin typeface="Helvetica" pitchFamily="2" charset="0"/>
              </a:rPr>
              <a:t>to</a:t>
            </a:r>
            <a:r>
              <a:rPr lang="zh-CN" altLang="en-US" sz="2400">
                <a:latin typeface="Helvetica" pitchFamily="2" charset="0"/>
              </a:rPr>
              <a:t> </a:t>
            </a:r>
            <a:r>
              <a:rPr lang="en-US" altLang="zh-CN" sz="2400">
                <a:latin typeface="Helvetica" pitchFamily="2" charset="0"/>
              </a:rPr>
              <a:t>the</a:t>
            </a:r>
            <a:r>
              <a:rPr lang="zh-CN" altLang="en-US" sz="2400">
                <a:latin typeface="Helvetica" pitchFamily="2" charset="0"/>
              </a:rPr>
              <a:t> </a:t>
            </a:r>
            <a:r>
              <a:rPr lang="en-US" altLang="zh-CN" sz="2400">
                <a:latin typeface="Helvetica" pitchFamily="2" charset="0"/>
              </a:rPr>
              <a:t>state-of-the-art</a:t>
            </a:r>
            <a:r>
              <a:rPr lang="zh-CN" altLang="en-US" sz="2400">
                <a:latin typeface="Helvetica" pitchFamily="2" charset="0"/>
              </a:rPr>
              <a:t> </a:t>
            </a:r>
            <a:r>
              <a:rPr lang="en-US" altLang="zh-CN" sz="2400">
                <a:latin typeface="Helvetica" pitchFamily="2" charset="0"/>
              </a:rPr>
              <a:t>solutions.</a:t>
            </a:r>
            <a:endParaRPr lang="en-US" sz="2400">
              <a:latin typeface="Helvetica" pitchFamily="2" charset="0"/>
            </a:endParaRPr>
          </a:p>
        </p:txBody>
      </p:sp>
      <p:sp>
        <p:nvSpPr>
          <p:cNvPr id="13" name="Left Brace 12">
            <a:extLst>
              <a:ext uri="{FF2B5EF4-FFF2-40B4-BE49-F238E27FC236}">
                <a16:creationId xmlns:a16="http://schemas.microsoft.com/office/drawing/2014/main" id="{B8826BA3-779D-FB42-BC23-7E41A307102B}"/>
              </a:ext>
            </a:extLst>
          </p:cNvPr>
          <p:cNvSpPr/>
          <p:nvPr/>
        </p:nvSpPr>
        <p:spPr>
          <a:xfrm rot="10800000">
            <a:off x="4471217" y="2474258"/>
            <a:ext cx="312697" cy="1368141"/>
          </a:xfrm>
          <a:prstGeom prst="leftBrace">
            <a:avLst>
              <a:gd name="adj1" fmla="val 43551"/>
              <a:gd name="adj2" fmla="val 67973"/>
            </a:avLst>
          </a:prstGeom>
          <a:ln w="44450">
            <a:solidFill>
              <a:srgbClr val="FF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defTabSz="428625">
              <a:defRPr/>
            </a:pPr>
            <a:endParaRPr lang="en-US" sz="1688">
              <a:solidFill>
                <a:prstClr val="black"/>
              </a:solidFill>
              <a:latin typeface="Calibri"/>
            </a:endParaRPr>
          </a:p>
        </p:txBody>
      </p:sp>
      <p:sp>
        <p:nvSpPr>
          <p:cNvPr id="14" name="TextBox 13">
            <a:extLst>
              <a:ext uri="{FF2B5EF4-FFF2-40B4-BE49-F238E27FC236}">
                <a16:creationId xmlns:a16="http://schemas.microsoft.com/office/drawing/2014/main" id="{F9EF684F-ED27-7749-83A1-B460D41A987B}"/>
              </a:ext>
            </a:extLst>
          </p:cNvPr>
          <p:cNvSpPr txBox="1"/>
          <p:nvPr/>
        </p:nvSpPr>
        <p:spPr>
          <a:xfrm>
            <a:off x="4880732" y="2501365"/>
            <a:ext cx="4782990" cy="830997"/>
          </a:xfrm>
          <a:prstGeom prst="rect">
            <a:avLst/>
          </a:prstGeom>
          <a:solidFill>
            <a:srgbClr val="FF0000"/>
          </a:solidFill>
          <a:ln>
            <a:noFill/>
          </a:ln>
        </p:spPr>
        <p:txBody>
          <a:bodyPr wrap="square" rtlCol="0">
            <a:spAutoFit/>
          </a:bodyPr>
          <a:lstStyle/>
          <a:p>
            <a:pPr algn="ctr" defTabSz="428625">
              <a:defRPr/>
            </a:pPr>
            <a:r>
              <a:rPr lang="en-US" altLang="zh-CN" sz="2400">
                <a:solidFill>
                  <a:schemeClr val="bg1"/>
                </a:solidFill>
                <a:latin typeface="Helvetica" pitchFamily="2" charset="0"/>
                <a:ea typeface="Calisto MT" charset="0"/>
                <a:cs typeface="Calisto MT" charset="0"/>
              </a:rPr>
              <a:t>&gt;</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40%</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drop</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with</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limited</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hardware</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in</a:t>
            </a:r>
            <a:r>
              <a:rPr lang="zh-CN" altLang="en-US" sz="2400">
                <a:solidFill>
                  <a:schemeClr val="bg1"/>
                </a:solidFill>
                <a:latin typeface="Helvetica" pitchFamily="2" charset="0"/>
                <a:ea typeface="Calisto MT" charset="0"/>
                <a:cs typeface="Calisto MT" charset="0"/>
              </a:rPr>
              <a:t> </a:t>
            </a:r>
            <a:r>
              <a:rPr lang="en-US" altLang="zh-CN" sz="2400" err="1">
                <a:solidFill>
                  <a:schemeClr val="bg1"/>
                </a:solidFill>
                <a:latin typeface="Helvetica" pitchFamily="2" charset="0"/>
                <a:ea typeface="Calisto MT" charset="0"/>
                <a:cs typeface="Calisto MT" charset="0"/>
              </a:rPr>
              <a:t>SwitchML</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for</a:t>
            </a:r>
            <a:r>
              <a:rPr lang="zh-CN" altLang="en-US" sz="2400">
                <a:solidFill>
                  <a:schemeClr val="bg1"/>
                </a:solidFill>
                <a:latin typeface="Helvetica" pitchFamily="2" charset="0"/>
                <a:ea typeface="Calisto MT" charset="0"/>
                <a:cs typeface="Calisto MT" charset="0"/>
              </a:rPr>
              <a:t> </a:t>
            </a:r>
            <a:r>
              <a:rPr lang="en-US" altLang="zh-CN" sz="2400">
                <a:solidFill>
                  <a:schemeClr val="bg1"/>
                </a:solidFill>
                <a:latin typeface="Helvetica" pitchFamily="2" charset="0"/>
                <a:ea typeface="Calisto MT" charset="0"/>
                <a:cs typeface="Calisto MT" charset="0"/>
              </a:rPr>
              <a:t>quantization!</a:t>
            </a:r>
            <a:endParaRPr lang="en-US" sz="2400" baseline="-25000">
              <a:solidFill>
                <a:schemeClr val="bg1"/>
              </a:solidFill>
              <a:latin typeface="Helvetica" pitchFamily="2" charset="0"/>
              <a:ea typeface="Calisto MT" charset="0"/>
              <a:cs typeface="Calisto MT"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675117" y="1390542"/>
            <a:ext cx="1059205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compare</a:t>
            </a:r>
            <a:r>
              <a:rPr lang="zh-CN" altLang="en-US" sz="2400" spc="60">
                <a:latin typeface="Helvetica" pitchFamily="2" charset="0"/>
                <a:cs typeface="Calibri Light"/>
              </a:rPr>
              <a:t> </a:t>
            </a:r>
            <a:r>
              <a:rPr lang="en-US" altLang="zh-CN" sz="2400" spc="60">
                <a:latin typeface="Helvetica" pitchFamily="2" charset="0"/>
                <a:cs typeface="Calibri Light"/>
              </a:rPr>
              <a:t>FPISA’s</a:t>
            </a:r>
            <a:r>
              <a:rPr lang="zh-CN" altLang="en-US" sz="2400" spc="60">
                <a:latin typeface="Helvetica" pitchFamily="2" charset="0"/>
                <a:cs typeface="Calibri Light"/>
              </a:rPr>
              <a:t> </a:t>
            </a:r>
            <a:r>
              <a:rPr lang="en-US" altLang="zh-CN" sz="2400" spc="60">
                <a:latin typeface="Helvetica" pitchFamily="2" charset="0"/>
                <a:cs typeface="Calibri Light"/>
              </a:rPr>
              <a:t>training</a:t>
            </a:r>
            <a:r>
              <a:rPr lang="zh-CN" altLang="en-US" sz="2400" spc="60">
                <a:latin typeface="Helvetica" pitchFamily="2" charset="0"/>
                <a:cs typeface="Calibri Light"/>
              </a:rPr>
              <a:t> </a:t>
            </a:r>
            <a:r>
              <a:rPr lang="en-US" altLang="zh-CN" sz="2400" spc="60">
                <a:latin typeface="Helvetica" pitchFamily="2" charset="0"/>
                <a:cs typeface="Calibri Light"/>
              </a:rPr>
              <a:t>time</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fixed</a:t>
            </a:r>
            <a:r>
              <a:rPr lang="zh-CN" altLang="en-US" sz="2400" spc="60">
                <a:latin typeface="Helvetica" pitchFamily="2" charset="0"/>
                <a:cs typeface="Calibri Light"/>
              </a:rPr>
              <a:t> </a:t>
            </a:r>
            <a:r>
              <a:rPr lang="en-US" altLang="zh-CN" sz="2400" spc="60">
                <a:latin typeface="Helvetica" pitchFamily="2" charset="0"/>
                <a:cs typeface="Calibri Light"/>
              </a:rPr>
              <a:t>point</a:t>
            </a:r>
            <a:r>
              <a:rPr lang="zh-CN" altLang="en-US" sz="2400" spc="60">
                <a:latin typeface="Helvetica" pitchFamily="2" charset="0"/>
                <a:cs typeface="Calibri Light"/>
              </a:rPr>
              <a:t> </a:t>
            </a:r>
            <a:r>
              <a:rPr lang="en-US" altLang="zh-CN" sz="2400" spc="60">
                <a:latin typeface="Helvetica" pitchFamily="2" charset="0"/>
                <a:cs typeface="Calibri Light"/>
              </a:rPr>
              <a:t>based</a:t>
            </a:r>
            <a:r>
              <a:rPr lang="zh-CN" altLang="en-US" sz="2400" spc="60">
                <a:latin typeface="Helvetica" pitchFamily="2" charset="0"/>
                <a:cs typeface="Calibri Light"/>
              </a:rPr>
              <a:t> </a:t>
            </a:r>
            <a:r>
              <a:rPr lang="en-US" altLang="zh-CN" sz="2400" spc="60" err="1">
                <a:latin typeface="Helvetica" pitchFamily="2" charset="0"/>
                <a:cs typeface="Calibri Light"/>
              </a:rPr>
              <a:t>SwitchML</a:t>
            </a:r>
            <a:r>
              <a:rPr lang="en-US" altLang="zh-CN" sz="2400" spc="60">
                <a:latin typeface="Helvetica" pitchFamily="2" charset="0"/>
                <a:cs typeface="Calibri Light"/>
              </a:rPr>
              <a:t>,</a:t>
            </a:r>
            <a:r>
              <a:rPr lang="zh-CN" altLang="en-US" sz="2400" spc="60">
                <a:latin typeface="Helvetica" pitchFamily="2" charset="0"/>
                <a:cs typeface="Calibri Light"/>
              </a:rPr>
              <a:t> </a:t>
            </a:r>
            <a:r>
              <a:rPr lang="en-US" altLang="zh-CN" sz="2400" spc="60">
                <a:latin typeface="Helvetica" pitchFamily="2" charset="0"/>
                <a:cs typeface="Calibri Light"/>
              </a:rPr>
              <a:t>which</a:t>
            </a:r>
            <a:r>
              <a:rPr lang="zh-CN" altLang="en-US" sz="2400" spc="60">
                <a:latin typeface="Helvetica" pitchFamily="2" charset="0"/>
                <a:cs typeface="Calibri Light"/>
              </a:rPr>
              <a:t> </a:t>
            </a:r>
            <a:r>
              <a:rPr lang="en-US" altLang="zh-CN" sz="2400" spc="60">
                <a:latin typeface="Helvetica" pitchFamily="2" charset="0"/>
                <a:cs typeface="Calibri Light"/>
              </a:rPr>
              <a:t>conducts</a:t>
            </a:r>
            <a:r>
              <a:rPr lang="zh-CN" altLang="en-US" sz="2400" spc="60">
                <a:latin typeface="Helvetica" pitchFamily="2" charset="0"/>
                <a:cs typeface="Calibri Light"/>
              </a:rPr>
              <a:t> </a:t>
            </a:r>
            <a:r>
              <a:rPr lang="en-US" altLang="zh-CN" sz="2400" spc="60">
                <a:latin typeface="Helvetica" pitchFamily="2" charset="0"/>
                <a:cs typeface="Calibri Light"/>
              </a:rPr>
              <a:t>quantization</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2</a:t>
            </a:r>
            <a:r>
              <a:rPr lang="zh-CN" altLang="en-US" sz="2400" spc="60">
                <a:latin typeface="Helvetica" pitchFamily="2" charset="0"/>
                <a:cs typeface="Calibri Light"/>
              </a:rPr>
              <a:t> </a:t>
            </a:r>
            <a:r>
              <a:rPr lang="en-US" altLang="zh-CN" sz="2400" spc="60">
                <a:latin typeface="Helvetica" pitchFamily="2" charset="0"/>
                <a:cs typeface="Calibri Light"/>
              </a:rPr>
              <a:t>or</a:t>
            </a:r>
            <a:r>
              <a:rPr lang="zh-CN" altLang="en-US" sz="2400" spc="60">
                <a:latin typeface="Helvetica" pitchFamily="2" charset="0"/>
                <a:cs typeface="Calibri Light"/>
              </a:rPr>
              <a:t> </a:t>
            </a:r>
            <a:r>
              <a:rPr lang="en-US" altLang="zh-CN" sz="2400" spc="60">
                <a:latin typeface="Helvetica" pitchFamily="2" charset="0"/>
                <a:cs typeface="Calibri Light"/>
              </a:rPr>
              <a:t>8</a:t>
            </a:r>
            <a:r>
              <a:rPr lang="zh-CN" altLang="en-US" sz="2400" spc="60">
                <a:latin typeface="Helvetica" pitchFamily="2" charset="0"/>
                <a:cs typeface="Calibri Light"/>
              </a:rPr>
              <a:t> </a:t>
            </a:r>
            <a:r>
              <a:rPr lang="en-US" altLang="zh-CN" sz="2400" spc="60">
                <a:latin typeface="Helvetica" pitchFamily="2" charset="0"/>
                <a:cs typeface="Calibri Light"/>
              </a:rPr>
              <a:t>CPU</a:t>
            </a:r>
            <a:r>
              <a:rPr lang="zh-CN" altLang="en-US" sz="2400" spc="60">
                <a:latin typeface="Helvetica" pitchFamily="2" charset="0"/>
                <a:cs typeface="Calibri Light"/>
              </a:rPr>
              <a:t> </a:t>
            </a:r>
            <a:r>
              <a:rPr lang="en-US" altLang="zh-CN" sz="2400" spc="60">
                <a:latin typeface="Helvetica" pitchFamily="2" charset="0"/>
                <a:cs typeface="Calibri Light"/>
              </a:rPr>
              <a:t>cores.</a:t>
            </a:r>
          </a:p>
          <a:p>
            <a:pPr marL="342900" indent="-342900">
              <a:buFont typeface="Arial" panose="020B0604020202020204" pitchFamily="34" charset="0"/>
              <a:buChar char="•"/>
            </a:pPr>
            <a:endParaRPr lang="en-US" altLang="zh-CN" sz="2400" spc="60">
              <a:latin typeface="Helvetica" pitchFamily="2" charset="0"/>
              <a:cs typeface="Calibri Light"/>
            </a:endParaRPr>
          </a:p>
        </p:txBody>
      </p:sp>
    </p:spTree>
    <p:extLst>
      <p:ext uri="{BB962C8B-B14F-4D97-AF65-F5344CB8AC3E}">
        <p14:creationId xmlns:p14="http://schemas.microsoft.com/office/powerpoint/2010/main" val="1466484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7">
            <a:extLst>
              <a:ext uri="{FF2B5EF4-FFF2-40B4-BE49-F238E27FC236}">
                <a16:creationId xmlns:a16="http://schemas.microsoft.com/office/drawing/2014/main" id="{EB4F3986-DC29-B24C-AB27-1B4D3BC0AC2C}"/>
              </a:ext>
            </a:extLst>
          </p:cNvPr>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10" name="object 28">
            <a:extLst>
              <a:ext uri="{FF2B5EF4-FFF2-40B4-BE49-F238E27FC236}">
                <a16:creationId xmlns:a16="http://schemas.microsoft.com/office/drawing/2014/main" id="{C83FDFAA-408F-CB4A-A44B-FFD57EAF4312}"/>
              </a:ext>
            </a:extLst>
          </p:cNvPr>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12" name="Slide Number Placeholder 1">
            <a:extLst>
              <a:ext uri="{FF2B5EF4-FFF2-40B4-BE49-F238E27FC236}">
                <a16:creationId xmlns:a16="http://schemas.microsoft.com/office/drawing/2014/main" id="{FB77492C-9467-0242-BBF7-466E89B0A756}"/>
              </a:ext>
            </a:extLst>
          </p:cNvPr>
          <p:cNvSpPr>
            <a:spLocks noGrp="1"/>
          </p:cNvSpPr>
          <p:nvPr>
            <p:ph type="sldNum" sz="quarter" idx="4"/>
          </p:nvPr>
        </p:nvSpPr>
        <p:spPr>
          <a:xfrm>
            <a:off x="11780874" y="6478403"/>
            <a:ext cx="405101" cy="365125"/>
          </a:xfrm>
        </p:spPr>
        <p:txBody>
          <a:bodyPr/>
          <a:lstStyle/>
          <a:p>
            <a:fld id="{8D482D4C-7324-4DE2-94D4-658F89AED4D8}" type="slidenum">
              <a:rPr lang="en-US" smtClean="0">
                <a:latin typeface="Helvetica" pitchFamily="2" charset="0"/>
              </a:rPr>
              <a:pPr/>
              <a:t>35</a:t>
            </a:fld>
            <a:endParaRPr lang="en-US">
              <a:latin typeface="Helvetica" pitchFamily="2" charset="0"/>
            </a:endParaRPr>
          </a:p>
        </p:txBody>
      </p:sp>
      <p:sp>
        <p:nvSpPr>
          <p:cNvPr id="21" name="object 26">
            <a:extLst>
              <a:ext uri="{FF2B5EF4-FFF2-40B4-BE49-F238E27FC236}">
                <a16:creationId xmlns:a16="http://schemas.microsoft.com/office/drawing/2014/main" id="{149826A4-09F2-2445-B324-6F7ECC2D5393}"/>
              </a:ext>
            </a:extLst>
          </p:cNvPr>
          <p:cNvSpPr txBox="1">
            <a:spLocks/>
          </p:cNvSpPr>
          <p:nvPr/>
        </p:nvSpPr>
        <p:spPr>
          <a:xfrm>
            <a:off x="326703" y="403484"/>
            <a:ext cx="1153859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More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details</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in</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the</a:t>
            </a:r>
            <a:r>
              <a:rPr lang="zh-CN" altLang="en-US" sz="4000" spc="30">
                <a:solidFill>
                  <a:srgbClr val="3467AE"/>
                </a:solidFill>
                <a:latin typeface="Helvetica" pitchFamily="2" charset="0"/>
              </a:rPr>
              <a:t> </a:t>
            </a:r>
            <a:r>
              <a:rPr lang="en-US" altLang="zh-CN" sz="4000" spc="30">
                <a:solidFill>
                  <a:srgbClr val="3467AE"/>
                </a:solidFill>
                <a:latin typeface="Helvetica" pitchFamily="2" charset="0"/>
              </a:rPr>
              <a:t>paper</a:t>
            </a:r>
            <a:r>
              <a:rPr lang="zh-CN" altLang="en-US" sz="4000" spc="30">
                <a:solidFill>
                  <a:srgbClr val="3467AE"/>
                </a:solidFill>
                <a:latin typeface="Helvetica" pitchFamily="2" charset="0"/>
              </a:rPr>
              <a:t> </a:t>
            </a:r>
            <a:endParaRPr lang="en-US" sz="4000" spc="-140">
              <a:solidFill>
                <a:srgbClr val="3467AE"/>
              </a:solidFill>
              <a:latin typeface="Helvetica" pitchFamily="2" charset="0"/>
            </a:endParaRPr>
          </a:p>
        </p:txBody>
      </p:sp>
      <p:sp>
        <p:nvSpPr>
          <p:cNvPr id="15" name="TextBox 14">
            <a:extLst>
              <a:ext uri="{FF2B5EF4-FFF2-40B4-BE49-F238E27FC236}">
                <a16:creationId xmlns:a16="http://schemas.microsoft.com/office/drawing/2014/main" id="{EE7D7B50-77ED-D14F-8BF1-5737FF80A7E0}"/>
              </a:ext>
            </a:extLst>
          </p:cNvPr>
          <p:cNvSpPr txBox="1"/>
          <p:nvPr/>
        </p:nvSpPr>
        <p:spPr>
          <a:xfrm>
            <a:off x="326703" y="1433082"/>
            <a:ext cx="10716566"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spc="60">
                <a:latin typeface="Helvetica" pitchFamily="2" charset="0"/>
                <a:cs typeface="Calibri Light"/>
              </a:rPr>
              <a:t>FPISA’s</a:t>
            </a:r>
            <a:r>
              <a:rPr lang="zh-CN" altLang="en-US" sz="2800" spc="60">
                <a:latin typeface="Helvetica" pitchFamily="2" charset="0"/>
                <a:cs typeface="Calibri Light"/>
              </a:rPr>
              <a:t> </a:t>
            </a:r>
            <a:r>
              <a:rPr lang="en-US" altLang="zh-CN" sz="2800" spc="60">
                <a:latin typeface="Helvetica" pitchFamily="2" charset="0"/>
                <a:cs typeface="Calibri Light"/>
              </a:rPr>
              <a:t>error</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precision</a:t>
            </a:r>
            <a:r>
              <a:rPr lang="zh-CN" altLang="en-US" sz="2800" spc="60">
                <a:latin typeface="Helvetica" pitchFamily="2" charset="0"/>
                <a:cs typeface="Calibri Light"/>
              </a:rPr>
              <a:t> </a:t>
            </a:r>
            <a:r>
              <a:rPr lang="en-US" altLang="zh-CN" sz="2800" spc="60">
                <a:latin typeface="Helvetica" pitchFamily="2" charset="0"/>
                <a:cs typeface="Calibri Light"/>
              </a:rPr>
              <a:t>analysis.</a:t>
            </a: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Error-tolerance</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numerical</a:t>
            </a:r>
            <a:r>
              <a:rPr lang="zh-CN" altLang="en-US" sz="2800" spc="60">
                <a:latin typeface="Helvetica" pitchFamily="2" charset="0"/>
                <a:cs typeface="Calibri Light"/>
              </a:rPr>
              <a:t> </a:t>
            </a:r>
            <a:r>
              <a:rPr lang="en-US" altLang="zh-CN" sz="2800" spc="60">
                <a:latin typeface="Helvetica" pitchFamily="2" charset="0"/>
                <a:cs typeface="Calibri Light"/>
              </a:rPr>
              <a:t>characteristics of</a:t>
            </a:r>
            <a:r>
              <a:rPr lang="zh-CN" altLang="en-US" sz="2800" spc="60">
                <a:latin typeface="Helvetica" pitchFamily="2" charset="0"/>
                <a:cs typeface="Calibri Light"/>
              </a:rPr>
              <a:t> </a:t>
            </a:r>
            <a:r>
              <a:rPr lang="en-US" altLang="zh-CN" sz="2800" spc="60">
                <a:latin typeface="Helvetica" pitchFamily="2" charset="0"/>
                <a:cs typeface="Calibri Light"/>
              </a:rPr>
              <a:t>gradient</a:t>
            </a:r>
            <a:r>
              <a:rPr lang="zh-CN" altLang="en-US" sz="2800" spc="60">
                <a:latin typeface="Helvetica" pitchFamily="2" charset="0"/>
                <a:cs typeface="Calibri Light"/>
              </a:rPr>
              <a:t> </a:t>
            </a:r>
            <a:r>
              <a:rPr lang="en-US" altLang="zh-CN" sz="2800" spc="60">
                <a:latin typeface="Helvetica" pitchFamily="2" charset="0"/>
                <a:cs typeface="Calibri Light"/>
              </a:rPr>
              <a:t>aggregation</a:t>
            </a:r>
            <a:r>
              <a:rPr lang="zh-CN" altLang="en-US" sz="2800" spc="60">
                <a:latin typeface="Helvetica" pitchFamily="2" charset="0"/>
                <a:cs typeface="Calibri Light"/>
              </a:rPr>
              <a:t> </a:t>
            </a:r>
            <a:r>
              <a:rPr lang="en-US" altLang="zh-CN" sz="2800" spc="60">
                <a:latin typeface="Helvetica" pitchFamily="2" charset="0"/>
                <a:cs typeface="Calibri Light"/>
              </a:rPr>
              <a:t>in</a:t>
            </a:r>
            <a:r>
              <a:rPr lang="zh-CN" altLang="en-US" sz="2800" spc="60">
                <a:latin typeface="Helvetica" pitchFamily="2" charset="0"/>
                <a:cs typeface="Calibri Light"/>
              </a:rPr>
              <a:t> </a:t>
            </a:r>
            <a:r>
              <a:rPr lang="en-US" altLang="zh-CN" sz="2800" spc="60">
                <a:latin typeface="Helvetica" pitchFamily="2" charset="0"/>
                <a:cs typeface="Calibri Light"/>
              </a:rPr>
              <a:t>distributed</a:t>
            </a:r>
            <a:r>
              <a:rPr lang="zh-CN" altLang="en-US" sz="2800" spc="60">
                <a:latin typeface="Helvetica" pitchFamily="2" charset="0"/>
                <a:cs typeface="Calibri Light"/>
              </a:rPr>
              <a:t> </a:t>
            </a:r>
            <a:r>
              <a:rPr lang="en-US" altLang="zh-CN" sz="2800" spc="60">
                <a:latin typeface="Helvetica" pitchFamily="2" charset="0"/>
                <a:cs typeface="Calibri Light"/>
              </a:rPr>
              <a:t>training.</a:t>
            </a: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GPU’s</a:t>
            </a:r>
            <a:r>
              <a:rPr lang="zh-CN" altLang="en-US" sz="2800" spc="60">
                <a:latin typeface="Helvetica" pitchFamily="2" charset="0"/>
                <a:cs typeface="Calibri Light"/>
              </a:rPr>
              <a:t> </a:t>
            </a:r>
            <a:r>
              <a:rPr lang="en-US" altLang="zh-CN" sz="2800" spc="60">
                <a:latin typeface="Helvetica" pitchFamily="2" charset="0"/>
                <a:cs typeface="Calibri Light"/>
              </a:rPr>
              <a:t>potential</a:t>
            </a:r>
            <a:r>
              <a:rPr lang="zh-CN" altLang="en-US" sz="2800" spc="60">
                <a:latin typeface="Helvetica" pitchFamily="2" charset="0"/>
                <a:cs typeface="Calibri Light"/>
              </a:rPr>
              <a:t> </a:t>
            </a:r>
            <a:r>
              <a:rPr lang="en-US" altLang="zh-CN" sz="2800" spc="60">
                <a:latin typeface="Helvetica" pitchFamily="2" charset="0"/>
                <a:cs typeface="Calibri Light"/>
              </a:rPr>
              <a:t>for</a:t>
            </a:r>
            <a:r>
              <a:rPr lang="zh-CN" altLang="en-US" sz="2800" spc="60">
                <a:latin typeface="Helvetica" pitchFamily="2" charset="0"/>
                <a:cs typeface="Calibri Light"/>
              </a:rPr>
              <a:t> </a:t>
            </a:r>
            <a:r>
              <a:rPr lang="en-US" altLang="zh-CN" sz="2800" spc="60">
                <a:latin typeface="Helvetica" pitchFamily="2" charset="0"/>
                <a:cs typeface="Calibri Light"/>
              </a:rPr>
              <a:t>gradient</a:t>
            </a:r>
            <a:r>
              <a:rPr lang="zh-CN" altLang="en-US" sz="2800" spc="60">
                <a:latin typeface="Helvetica" pitchFamily="2" charset="0"/>
                <a:cs typeface="Calibri Light"/>
              </a:rPr>
              <a:t> </a:t>
            </a:r>
            <a:r>
              <a:rPr lang="en-US" altLang="zh-CN" sz="2800" spc="60">
                <a:latin typeface="Helvetica" pitchFamily="2" charset="0"/>
                <a:cs typeface="Calibri Light"/>
              </a:rPr>
              <a:t>quantization.</a:t>
            </a: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Additional</a:t>
            </a:r>
            <a:r>
              <a:rPr lang="zh-CN" altLang="en-US" sz="2800" spc="60">
                <a:latin typeface="Helvetica" pitchFamily="2" charset="0"/>
                <a:cs typeface="Calibri Light"/>
              </a:rPr>
              <a:t> </a:t>
            </a:r>
            <a:r>
              <a:rPr lang="en-US" altLang="zh-CN" sz="2800" spc="60">
                <a:latin typeface="Helvetica" pitchFamily="2" charset="0"/>
                <a:cs typeface="Calibri Light"/>
              </a:rPr>
              <a:t>FP</a:t>
            </a:r>
            <a:r>
              <a:rPr lang="zh-CN" altLang="en-US" sz="2800" spc="60">
                <a:latin typeface="Helvetica" pitchFamily="2" charset="0"/>
                <a:cs typeface="Calibri Light"/>
              </a:rPr>
              <a:t> </a:t>
            </a:r>
            <a:r>
              <a:rPr lang="en-US" altLang="zh-CN" sz="2800" spc="60">
                <a:latin typeface="Helvetica" pitchFamily="2" charset="0"/>
                <a:cs typeface="Calibri Light"/>
              </a:rPr>
              <a:t>features</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advanced</a:t>
            </a:r>
            <a:r>
              <a:rPr lang="zh-CN" altLang="en-US" sz="2800" spc="60">
                <a:latin typeface="Helvetica" pitchFamily="2" charset="0"/>
                <a:cs typeface="Calibri Light"/>
              </a:rPr>
              <a:t> </a:t>
            </a:r>
            <a:r>
              <a:rPr lang="en-US" altLang="zh-CN" sz="2800" spc="60">
                <a:latin typeface="Helvetica" pitchFamily="2" charset="0"/>
                <a:cs typeface="Calibri Light"/>
              </a:rPr>
              <a:t>FP</a:t>
            </a:r>
            <a:r>
              <a:rPr lang="zh-CN" altLang="en-US" sz="2800" spc="60">
                <a:latin typeface="Helvetica" pitchFamily="2" charset="0"/>
                <a:cs typeface="Calibri Light"/>
              </a:rPr>
              <a:t> </a:t>
            </a:r>
            <a:r>
              <a:rPr lang="en-US" altLang="zh-CN" sz="2800" spc="60">
                <a:latin typeface="Helvetica" pitchFamily="2" charset="0"/>
                <a:cs typeface="Calibri Light"/>
              </a:rPr>
              <a:t>operations</a:t>
            </a:r>
            <a:r>
              <a:rPr lang="zh-CN" altLang="en-US" sz="2800" spc="60">
                <a:latin typeface="Helvetica" pitchFamily="2" charset="0"/>
                <a:cs typeface="Calibri Light"/>
              </a:rPr>
              <a:t> </a:t>
            </a:r>
            <a:r>
              <a:rPr lang="en-US" altLang="zh-CN" sz="2800" spc="60">
                <a:latin typeface="Helvetica" pitchFamily="2" charset="0"/>
                <a:cs typeface="Calibri Light"/>
              </a:rPr>
              <a:t>in</a:t>
            </a:r>
            <a:r>
              <a:rPr lang="zh-CN" altLang="en-US" sz="2800" spc="60">
                <a:latin typeface="Helvetica" pitchFamily="2" charset="0"/>
                <a:cs typeface="Calibri Light"/>
              </a:rPr>
              <a:t> </a:t>
            </a:r>
            <a:r>
              <a:rPr lang="en-US" altLang="zh-CN" sz="2800" spc="60">
                <a:latin typeface="Helvetica" pitchFamily="2" charset="0"/>
                <a:cs typeface="Calibri Light"/>
              </a:rPr>
              <a:t>PISA.</a:t>
            </a: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a:t>
            </a:r>
          </a:p>
        </p:txBody>
      </p:sp>
    </p:spTree>
    <p:extLst>
      <p:ext uri="{BB962C8B-B14F-4D97-AF65-F5344CB8AC3E}">
        <p14:creationId xmlns:p14="http://schemas.microsoft.com/office/powerpoint/2010/main" val="3715105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7">
            <a:extLst>
              <a:ext uri="{FF2B5EF4-FFF2-40B4-BE49-F238E27FC236}">
                <a16:creationId xmlns:a16="http://schemas.microsoft.com/office/drawing/2014/main" id="{EB4F3986-DC29-B24C-AB27-1B4D3BC0AC2C}"/>
              </a:ext>
            </a:extLst>
          </p:cNvPr>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10" name="object 28">
            <a:extLst>
              <a:ext uri="{FF2B5EF4-FFF2-40B4-BE49-F238E27FC236}">
                <a16:creationId xmlns:a16="http://schemas.microsoft.com/office/drawing/2014/main" id="{C83FDFAA-408F-CB4A-A44B-FFD57EAF4312}"/>
              </a:ext>
            </a:extLst>
          </p:cNvPr>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12" name="Slide Number Placeholder 1">
            <a:extLst>
              <a:ext uri="{FF2B5EF4-FFF2-40B4-BE49-F238E27FC236}">
                <a16:creationId xmlns:a16="http://schemas.microsoft.com/office/drawing/2014/main" id="{FB77492C-9467-0242-BBF7-466E89B0A756}"/>
              </a:ext>
            </a:extLst>
          </p:cNvPr>
          <p:cNvSpPr>
            <a:spLocks noGrp="1"/>
          </p:cNvSpPr>
          <p:nvPr>
            <p:ph type="sldNum" sz="quarter" idx="4"/>
          </p:nvPr>
        </p:nvSpPr>
        <p:spPr>
          <a:xfrm>
            <a:off x="11780874" y="6478403"/>
            <a:ext cx="405101" cy="365125"/>
          </a:xfrm>
        </p:spPr>
        <p:txBody>
          <a:bodyPr/>
          <a:lstStyle/>
          <a:p>
            <a:fld id="{8D482D4C-7324-4DE2-94D4-658F89AED4D8}" type="slidenum">
              <a:rPr lang="en-US" smtClean="0">
                <a:latin typeface="Helvetica" pitchFamily="2" charset="0"/>
              </a:rPr>
              <a:pPr/>
              <a:t>36</a:t>
            </a:fld>
            <a:endParaRPr lang="en-US">
              <a:latin typeface="Helvetica" pitchFamily="2" charset="0"/>
            </a:endParaRPr>
          </a:p>
        </p:txBody>
      </p:sp>
      <p:sp>
        <p:nvSpPr>
          <p:cNvPr id="21" name="object 26">
            <a:extLst>
              <a:ext uri="{FF2B5EF4-FFF2-40B4-BE49-F238E27FC236}">
                <a16:creationId xmlns:a16="http://schemas.microsoft.com/office/drawing/2014/main" id="{149826A4-09F2-2445-B324-6F7ECC2D5393}"/>
              </a:ext>
            </a:extLst>
          </p:cNvPr>
          <p:cNvSpPr txBox="1">
            <a:spLocks/>
          </p:cNvSpPr>
          <p:nvPr/>
        </p:nvSpPr>
        <p:spPr>
          <a:xfrm>
            <a:off x="326703" y="403484"/>
            <a:ext cx="1153859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Conclusion</a:t>
            </a:r>
            <a:r>
              <a:rPr lang="zh-CN" altLang="en-US" sz="4000" spc="30">
                <a:solidFill>
                  <a:srgbClr val="3467AE"/>
                </a:solidFill>
                <a:latin typeface="Helvetica" pitchFamily="2" charset="0"/>
              </a:rPr>
              <a:t> </a:t>
            </a:r>
            <a:endParaRPr lang="en-US" sz="4000" spc="-140">
              <a:solidFill>
                <a:srgbClr val="3467AE"/>
              </a:solidFill>
              <a:latin typeface="Helvetica" pitchFamily="2" charset="0"/>
            </a:endParaRPr>
          </a:p>
        </p:txBody>
      </p:sp>
      <p:sp>
        <p:nvSpPr>
          <p:cNvPr id="15" name="TextBox 14">
            <a:extLst>
              <a:ext uri="{FF2B5EF4-FFF2-40B4-BE49-F238E27FC236}">
                <a16:creationId xmlns:a16="http://schemas.microsoft.com/office/drawing/2014/main" id="{EE7D7B50-77ED-D14F-8BF1-5737FF80A7E0}"/>
              </a:ext>
            </a:extLst>
          </p:cNvPr>
          <p:cNvSpPr txBox="1"/>
          <p:nvPr/>
        </p:nvSpPr>
        <p:spPr>
          <a:xfrm>
            <a:off x="326703" y="1485394"/>
            <a:ext cx="10494704"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spc="60">
                <a:latin typeface="Helvetica" pitchFamily="2" charset="0"/>
                <a:cs typeface="Calibri Light"/>
              </a:rPr>
              <a:t>Floating</a:t>
            </a:r>
            <a:r>
              <a:rPr lang="zh-CN" altLang="en-US" sz="2800" spc="60">
                <a:latin typeface="Helvetica" pitchFamily="2" charset="0"/>
                <a:cs typeface="Calibri Light"/>
              </a:rPr>
              <a:t> </a:t>
            </a:r>
            <a:r>
              <a:rPr lang="en-US" altLang="zh-CN" sz="2800" spc="60">
                <a:latin typeface="Helvetica" pitchFamily="2" charset="0"/>
                <a:cs typeface="Calibri Light"/>
              </a:rPr>
              <a:t>point</a:t>
            </a:r>
            <a:r>
              <a:rPr lang="zh-CN" altLang="en-US" sz="2800" spc="60">
                <a:latin typeface="Helvetica" pitchFamily="2" charset="0"/>
                <a:cs typeface="Calibri Light"/>
              </a:rPr>
              <a:t> </a:t>
            </a:r>
            <a:r>
              <a:rPr lang="en-US" altLang="zh-CN" sz="2800" spc="60">
                <a:latin typeface="Helvetica" pitchFamily="2" charset="0"/>
                <a:cs typeface="Calibri Light"/>
              </a:rPr>
              <a:t>is</a:t>
            </a:r>
            <a:r>
              <a:rPr lang="zh-CN" altLang="en-US" sz="2800" spc="60">
                <a:latin typeface="Helvetica" pitchFamily="2" charset="0"/>
                <a:cs typeface="Calibri Light"/>
              </a:rPr>
              <a:t> </a:t>
            </a:r>
            <a:r>
              <a:rPr lang="en-US" altLang="zh-CN" sz="2800" spc="60">
                <a:latin typeface="Helvetica" pitchFamily="2" charset="0"/>
                <a:cs typeface="Calibri Light"/>
              </a:rPr>
              <a:t>an</a:t>
            </a:r>
            <a:r>
              <a:rPr lang="zh-CN" altLang="en-US" sz="2800" spc="60">
                <a:latin typeface="Helvetica" pitchFamily="2" charset="0"/>
                <a:cs typeface="Calibri Light"/>
              </a:rPr>
              <a:t> </a:t>
            </a:r>
            <a:r>
              <a:rPr lang="en-US" altLang="zh-CN" sz="2800" spc="60">
                <a:latin typeface="Helvetica" pitchFamily="2" charset="0"/>
                <a:cs typeface="Calibri Light"/>
              </a:rPr>
              <a:t>important</a:t>
            </a:r>
            <a:r>
              <a:rPr lang="zh-CN" altLang="en-US" sz="2800" spc="60">
                <a:latin typeface="Helvetica" pitchFamily="2" charset="0"/>
                <a:cs typeface="Calibri Light"/>
              </a:rPr>
              <a:t> </a:t>
            </a:r>
            <a:r>
              <a:rPr lang="en-US" altLang="zh-CN" sz="2800" spc="60">
                <a:latin typeface="Helvetica" pitchFamily="2" charset="0"/>
                <a:cs typeface="Calibri Light"/>
              </a:rPr>
              <a:t>format</a:t>
            </a:r>
            <a:r>
              <a:rPr lang="zh-CN" altLang="en-US" sz="2800" spc="60">
                <a:latin typeface="Helvetica" pitchFamily="2" charset="0"/>
                <a:cs typeface="Calibri Light"/>
              </a:rPr>
              <a:t> </a:t>
            </a:r>
            <a:r>
              <a:rPr lang="en-US" altLang="zh-CN" sz="2800" spc="60">
                <a:latin typeface="Helvetica" pitchFamily="2" charset="0"/>
                <a:cs typeface="Calibri Light"/>
              </a:rPr>
              <a:t>that</a:t>
            </a:r>
            <a:r>
              <a:rPr lang="zh-CN" altLang="en-US" sz="2800" spc="60">
                <a:latin typeface="Helvetica" pitchFamily="2" charset="0"/>
                <a:cs typeface="Calibri Light"/>
              </a:rPr>
              <a:t> </a:t>
            </a:r>
            <a:r>
              <a:rPr lang="en-US" altLang="zh-CN" sz="2800" spc="60">
                <a:latin typeface="Helvetica" pitchFamily="2" charset="0"/>
                <a:cs typeface="Calibri Light"/>
              </a:rPr>
              <a:t>is</a:t>
            </a:r>
            <a:r>
              <a:rPr lang="zh-CN" altLang="en-US" sz="2800" spc="60">
                <a:latin typeface="Helvetica" pitchFamily="2" charset="0"/>
                <a:cs typeface="Calibri Light"/>
              </a:rPr>
              <a:t> </a:t>
            </a:r>
            <a:r>
              <a:rPr lang="en-US" altLang="zh-CN" sz="2800" spc="60">
                <a:latin typeface="Helvetica" pitchFamily="2" charset="0"/>
                <a:cs typeface="Calibri Light"/>
              </a:rPr>
              <a:t>desirable</a:t>
            </a:r>
            <a:r>
              <a:rPr lang="zh-CN" altLang="en-US" sz="2800" spc="60">
                <a:latin typeface="Helvetica" pitchFamily="2" charset="0"/>
                <a:cs typeface="Calibri Light"/>
              </a:rPr>
              <a:t> </a:t>
            </a:r>
            <a:r>
              <a:rPr lang="en-US" altLang="zh-CN" sz="2800" spc="60">
                <a:latin typeface="Helvetica" pitchFamily="2" charset="0"/>
                <a:cs typeface="Calibri Light"/>
              </a:rPr>
              <a:t>to</a:t>
            </a:r>
            <a:r>
              <a:rPr lang="zh-CN" altLang="en-US" sz="2800" spc="60">
                <a:latin typeface="Helvetica" pitchFamily="2" charset="0"/>
                <a:cs typeface="Calibri Light"/>
              </a:rPr>
              <a:t> </a:t>
            </a:r>
            <a:r>
              <a:rPr lang="en-US" altLang="zh-CN" sz="2800" spc="60">
                <a:latin typeface="Helvetica" pitchFamily="2" charset="0"/>
                <a:cs typeface="Calibri Light"/>
              </a:rPr>
              <a:t>be</a:t>
            </a:r>
            <a:r>
              <a:rPr lang="zh-CN" altLang="en-US" sz="2800" spc="60">
                <a:latin typeface="Helvetica" pitchFamily="2" charset="0"/>
                <a:cs typeface="Calibri Light"/>
              </a:rPr>
              <a:t> </a:t>
            </a:r>
            <a:r>
              <a:rPr lang="en-US" altLang="zh-CN" sz="2800" spc="60">
                <a:latin typeface="Helvetica" pitchFamily="2" charset="0"/>
                <a:cs typeface="Calibri Light"/>
              </a:rPr>
              <a:t>supported</a:t>
            </a:r>
            <a:r>
              <a:rPr lang="zh-CN" altLang="en-US" sz="2800" spc="60">
                <a:latin typeface="Helvetica" pitchFamily="2" charset="0"/>
                <a:cs typeface="Calibri Light"/>
              </a:rPr>
              <a:t> </a:t>
            </a:r>
            <a:r>
              <a:rPr lang="en-US" altLang="zh-CN" sz="2800" spc="60">
                <a:latin typeface="Helvetica" pitchFamily="2" charset="0"/>
                <a:cs typeface="Calibri Light"/>
              </a:rPr>
              <a:t>on</a:t>
            </a:r>
            <a:r>
              <a:rPr lang="zh-CN" altLang="en-US" sz="2800" spc="60">
                <a:latin typeface="Helvetica" pitchFamily="2" charset="0"/>
                <a:cs typeface="Calibri Light"/>
              </a:rPr>
              <a:t> </a:t>
            </a:r>
            <a:r>
              <a:rPr lang="en-US" altLang="zh-CN" sz="2800" spc="60">
                <a:latin typeface="Helvetica" pitchFamily="2" charset="0"/>
                <a:cs typeface="Calibri Light"/>
              </a:rPr>
              <a:t>modern</a:t>
            </a:r>
            <a:r>
              <a:rPr lang="zh-CN" altLang="en-US" sz="2800" spc="60">
                <a:latin typeface="Helvetica" pitchFamily="2" charset="0"/>
                <a:cs typeface="Calibri Light"/>
              </a:rPr>
              <a:t> </a:t>
            </a:r>
            <a:r>
              <a:rPr lang="en-US" altLang="zh-CN" sz="2800" spc="60">
                <a:latin typeface="Helvetica" pitchFamily="2" charset="0"/>
                <a:cs typeface="Calibri Light"/>
              </a:rPr>
              <a:t>programmable </a:t>
            </a:r>
            <a:r>
              <a:rPr lang="en-US" altLang="zh-CN" sz="2800" spc="60" err="1">
                <a:latin typeface="Helvetica" pitchFamily="2" charset="0"/>
                <a:cs typeface="Calibri Light"/>
              </a:rPr>
              <a:t>dataplane</a:t>
            </a:r>
            <a:r>
              <a:rPr lang="zh-CN" altLang="en-US" sz="2800" spc="60">
                <a:latin typeface="Helvetica" pitchFamily="2" charset="0"/>
                <a:cs typeface="Calibri Light"/>
              </a:rPr>
              <a:t> </a:t>
            </a:r>
            <a:r>
              <a:rPr lang="en-US" altLang="zh-CN" sz="2800" spc="60">
                <a:latin typeface="Helvetica" pitchFamily="2" charset="0"/>
                <a:cs typeface="Calibri Light"/>
              </a:rPr>
              <a:t>with</a:t>
            </a:r>
            <a:r>
              <a:rPr lang="zh-CN" altLang="en-US" sz="2800" spc="60">
                <a:latin typeface="Helvetica" pitchFamily="2" charset="0"/>
                <a:cs typeface="Calibri Light"/>
              </a:rPr>
              <a:t> </a:t>
            </a:r>
            <a:r>
              <a:rPr lang="en-US" altLang="zh-CN" sz="2800" spc="60">
                <a:latin typeface="Helvetica" pitchFamily="2" charset="0"/>
                <a:cs typeface="Calibri Light"/>
              </a:rPr>
              <a:t>low</a:t>
            </a:r>
            <a:r>
              <a:rPr lang="zh-CN" altLang="en-US" sz="2800" spc="60">
                <a:latin typeface="Helvetica" pitchFamily="2" charset="0"/>
                <a:cs typeface="Calibri Light"/>
              </a:rPr>
              <a:t> </a:t>
            </a:r>
            <a:r>
              <a:rPr lang="en-US" altLang="zh-CN" sz="2800" spc="60">
                <a:latin typeface="Helvetica" pitchFamily="2" charset="0"/>
                <a:cs typeface="Calibri Light"/>
              </a:rPr>
              <a:t>cost</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high</a:t>
            </a:r>
            <a:r>
              <a:rPr lang="zh-CN" altLang="en-US" sz="2800" spc="60">
                <a:latin typeface="Helvetica" pitchFamily="2" charset="0"/>
                <a:cs typeface="Calibri Light"/>
              </a:rPr>
              <a:t> </a:t>
            </a:r>
            <a:r>
              <a:rPr lang="en-US" altLang="zh-CN" sz="2800" spc="60">
                <a:latin typeface="Helvetica" pitchFamily="2" charset="0"/>
                <a:cs typeface="Calibri Light"/>
              </a:rPr>
              <a:t>flexibility.</a:t>
            </a:r>
            <a:r>
              <a:rPr lang="zh-CN" altLang="en-US" sz="2800" spc="60">
                <a:latin typeface="Helvetica" pitchFamily="2" charset="0"/>
                <a:cs typeface="Calibri Light"/>
              </a:rPr>
              <a:t> </a:t>
            </a:r>
            <a:endParaRPr lang="en-US" altLang="zh-CN" sz="2800" spc="60">
              <a:latin typeface="Helvetica" pitchFamily="2" charset="0"/>
              <a:cs typeface="Calibri Light"/>
            </a:endParaRP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We</a:t>
            </a:r>
            <a:r>
              <a:rPr lang="zh-CN" altLang="en-US" sz="2800" spc="60">
                <a:latin typeface="Helvetica" pitchFamily="2" charset="0"/>
                <a:cs typeface="Calibri Light"/>
              </a:rPr>
              <a:t> </a:t>
            </a:r>
            <a:r>
              <a:rPr lang="en-US" altLang="zh-CN" sz="2800" spc="60">
                <a:latin typeface="Helvetica" pitchFamily="2" charset="0"/>
                <a:cs typeface="Calibri Light"/>
              </a:rPr>
              <a:t>Propose</a:t>
            </a:r>
            <a:r>
              <a:rPr lang="zh-CN" altLang="en-US" sz="2800" spc="60">
                <a:latin typeface="Helvetica" pitchFamily="2" charset="0"/>
                <a:cs typeface="Calibri Light"/>
              </a:rPr>
              <a:t> </a:t>
            </a:r>
            <a:r>
              <a:rPr lang="en-US" altLang="zh-CN" sz="2800" spc="60">
                <a:latin typeface="Helvetica" pitchFamily="2" charset="0"/>
                <a:cs typeface="Calibri Light"/>
              </a:rPr>
              <a:t>FPISA</a:t>
            </a:r>
            <a:r>
              <a:rPr lang="zh-CN" altLang="en-US" sz="2800" spc="60">
                <a:latin typeface="Helvetica" pitchFamily="2" charset="0"/>
                <a:cs typeface="Calibri Light"/>
              </a:rPr>
              <a:t> </a:t>
            </a:r>
            <a:r>
              <a:rPr lang="en-US" altLang="zh-CN" sz="2800" spc="60">
                <a:latin typeface="Helvetica" pitchFamily="2" charset="0"/>
                <a:cs typeface="Calibri Light"/>
              </a:rPr>
              <a:t>approach</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a</a:t>
            </a:r>
            <a:r>
              <a:rPr lang="zh-CN" altLang="en-US" sz="2800" spc="60">
                <a:latin typeface="Helvetica" pitchFamily="2" charset="0"/>
                <a:cs typeface="Calibri Light"/>
              </a:rPr>
              <a:t> </a:t>
            </a:r>
            <a:r>
              <a:rPr lang="en-US" altLang="zh-CN" sz="2800" spc="60">
                <a:latin typeface="Helvetica" pitchFamily="2" charset="0"/>
                <a:cs typeface="Calibri Light"/>
              </a:rPr>
              <a:t>couple</a:t>
            </a:r>
            <a:r>
              <a:rPr lang="zh-CN" altLang="en-US" sz="2800" spc="60">
                <a:latin typeface="Helvetica" pitchFamily="2" charset="0"/>
                <a:cs typeface="Calibri Light"/>
              </a:rPr>
              <a:t> </a:t>
            </a:r>
            <a:r>
              <a:rPr lang="en-US" altLang="zh-CN" sz="2800" spc="60">
                <a:latin typeface="Helvetica" pitchFamily="2" charset="0"/>
                <a:cs typeface="Calibri Light"/>
              </a:rPr>
              <a:t>of</a:t>
            </a:r>
            <a:r>
              <a:rPr lang="zh-CN" altLang="en-US" sz="2800" spc="60">
                <a:latin typeface="Helvetica" pitchFamily="2" charset="0"/>
                <a:cs typeface="Calibri Light"/>
              </a:rPr>
              <a:t> </a:t>
            </a:r>
            <a:r>
              <a:rPr lang="en-US" altLang="zh-CN" sz="2800" spc="60">
                <a:latin typeface="Helvetica" pitchFamily="2" charset="0"/>
                <a:cs typeface="Calibri Light"/>
              </a:rPr>
              <a:t>cheap</a:t>
            </a:r>
            <a:r>
              <a:rPr lang="zh-CN" altLang="en-US" sz="2800" spc="60">
                <a:latin typeface="Helvetica" pitchFamily="2" charset="0"/>
                <a:cs typeface="Calibri Light"/>
              </a:rPr>
              <a:t> </a:t>
            </a:r>
            <a:r>
              <a:rPr lang="en-US" altLang="zh-CN" sz="2800" spc="60">
                <a:latin typeface="Helvetica" pitchFamily="2" charset="0"/>
                <a:cs typeface="Calibri Light"/>
              </a:rPr>
              <a:t>hardware</a:t>
            </a:r>
            <a:r>
              <a:rPr lang="zh-CN" altLang="en-US" sz="2800" spc="60">
                <a:latin typeface="Helvetica" pitchFamily="2" charset="0"/>
                <a:cs typeface="Calibri Light"/>
              </a:rPr>
              <a:t> </a:t>
            </a:r>
            <a:r>
              <a:rPr lang="en-US" altLang="zh-CN" sz="2800" spc="60">
                <a:latin typeface="Helvetica" pitchFamily="2" charset="0"/>
                <a:cs typeface="Calibri Light"/>
              </a:rPr>
              <a:t>enhancements,</a:t>
            </a:r>
            <a:r>
              <a:rPr lang="zh-CN" altLang="en-US" sz="2800" spc="60">
                <a:latin typeface="Helvetica" pitchFamily="2" charset="0"/>
                <a:cs typeface="Calibri Light"/>
              </a:rPr>
              <a:t> </a:t>
            </a:r>
            <a:r>
              <a:rPr lang="en-US" altLang="zh-CN" sz="2800" spc="60">
                <a:latin typeface="Helvetica" pitchFamily="2" charset="0"/>
                <a:cs typeface="Calibri Light"/>
              </a:rPr>
              <a:t>which,</a:t>
            </a:r>
            <a:r>
              <a:rPr lang="zh-CN" altLang="en-US" sz="2800" spc="60">
                <a:latin typeface="Helvetica" pitchFamily="2" charset="0"/>
                <a:cs typeface="Calibri Light"/>
              </a:rPr>
              <a:t> </a:t>
            </a:r>
            <a:r>
              <a:rPr lang="en-US" altLang="zh-CN" sz="2800" spc="60">
                <a:latin typeface="Helvetica" pitchFamily="2" charset="0"/>
                <a:cs typeface="Calibri Light"/>
              </a:rPr>
              <a:t>together,</a:t>
            </a:r>
            <a:r>
              <a:rPr lang="zh-CN" altLang="en-US" sz="2800" spc="60">
                <a:latin typeface="Helvetica" pitchFamily="2" charset="0"/>
                <a:cs typeface="Calibri Light"/>
              </a:rPr>
              <a:t> </a:t>
            </a:r>
            <a:r>
              <a:rPr lang="en-US" altLang="zh-CN" sz="2800" spc="60">
                <a:latin typeface="Helvetica" pitchFamily="2" charset="0"/>
                <a:cs typeface="Calibri Light"/>
              </a:rPr>
              <a:t>store</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operate</a:t>
            </a:r>
            <a:r>
              <a:rPr lang="zh-CN" altLang="en-US" sz="2800" spc="60">
                <a:latin typeface="Helvetica" pitchFamily="2" charset="0"/>
                <a:cs typeface="Calibri Light"/>
              </a:rPr>
              <a:t> </a:t>
            </a:r>
            <a:r>
              <a:rPr lang="en-US" altLang="zh-CN" sz="2800" spc="60">
                <a:latin typeface="Helvetica" pitchFamily="2" charset="0"/>
                <a:cs typeface="Calibri Light"/>
              </a:rPr>
              <a:t>floating-point</a:t>
            </a:r>
            <a:r>
              <a:rPr lang="zh-CN" altLang="en-US" sz="2800" spc="60">
                <a:latin typeface="Helvetica" pitchFamily="2" charset="0"/>
                <a:cs typeface="Calibri Light"/>
              </a:rPr>
              <a:t> </a:t>
            </a:r>
            <a:r>
              <a:rPr lang="en-US" altLang="zh-CN" sz="2800" spc="60">
                <a:latin typeface="Helvetica" pitchFamily="2" charset="0"/>
                <a:cs typeface="Calibri Light"/>
              </a:rPr>
              <a:t>numbers</a:t>
            </a:r>
            <a:r>
              <a:rPr lang="zh-CN" altLang="en-US" sz="2800" spc="60">
                <a:latin typeface="Helvetica" pitchFamily="2" charset="0"/>
                <a:cs typeface="Calibri Light"/>
              </a:rPr>
              <a:t> </a:t>
            </a:r>
            <a:r>
              <a:rPr lang="en-US" altLang="zh-CN" sz="2800" spc="60">
                <a:latin typeface="Helvetica" pitchFamily="2" charset="0"/>
                <a:cs typeface="Calibri Light"/>
              </a:rPr>
              <a:t>in</a:t>
            </a:r>
            <a:r>
              <a:rPr lang="zh-CN" altLang="en-US" sz="2800" spc="60">
                <a:latin typeface="Helvetica" pitchFamily="2" charset="0"/>
                <a:cs typeface="Calibri Light"/>
              </a:rPr>
              <a:t> </a:t>
            </a:r>
            <a:r>
              <a:rPr lang="en-US" altLang="zh-CN" sz="2800" spc="60">
                <a:latin typeface="Helvetica" pitchFamily="2" charset="0"/>
                <a:cs typeface="Calibri Light"/>
              </a:rPr>
              <a:t>common</a:t>
            </a:r>
            <a:r>
              <a:rPr lang="zh-CN" altLang="en-US" sz="2800" spc="60">
                <a:latin typeface="Helvetica" pitchFamily="2" charset="0"/>
                <a:cs typeface="Calibri Light"/>
              </a:rPr>
              <a:t> </a:t>
            </a:r>
            <a:r>
              <a:rPr lang="en-US" altLang="zh-CN" sz="2800" spc="60">
                <a:latin typeface="Helvetica" pitchFamily="2" charset="0"/>
                <a:cs typeface="Calibri Light"/>
              </a:rPr>
              <a:t>PISA</a:t>
            </a:r>
            <a:r>
              <a:rPr lang="zh-CN" altLang="en-US" sz="2800" spc="60">
                <a:latin typeface="Helvetica" pitchFamily="2" charset="0"/>
                <a:cs typeface="Calibri Light"/>
              </a:rPr>
              <a:t> </a:t>
            </a:r>
            <a:r>
              <a:rPr lang="en-US" altLang="zh-CN" sz="2800" spc="60">
                <a:latin typeface="Helvetica" pitchFamily="2" charset="0"/>
                <a:cs typeface="Calibri Light"/>
              </a:rPr>
              <a:t>pipeline.</a:t>
            </a:r>
          </a:p>
          <a:p>
            <a:pPr marL="457200" indent="-457200">
              <a:buFont typeface="Arial" panose="020B0604020202020204" pitchFamily="34" charset="0"/>
              <a:buChar char="•"/>
            </a:pPr>
            <a:endParaRPr lang="en-US" altLang="zh-CN" sz="2800" spc="60">
              <a:latin typeface="Helvetica" pitchFamily="2" charset="0"/>
              <a:cs typeface="Calibri Light"/>
            </a:endParaRPr>
          </a:p>
          <a:p>
            <a:pPr marL="457200" indent="-457200">
              <a:buFont typeface="Arial" panose="020B0604020202020204" pitchFamily="34" charset="0"/>
              <a:buChar char="•"/>
            </a:pPr>
            <a:r>
              <a:rPr lang="en-US" altLang="zh-CN" sz="2800" spc="60">
                <a:latin typeface="Helvetica" pitchFamily="2" charset="0"/>
                <a:cs typeface="Calibri Light"/>
              </a:rPr>
              <a:t>Our evaluation on distributed</a:t>
            </a:r>
            <a:r>
              <a:rPr lang="zh-CN" altLang="en-US" sz="2800" spc="60">
                <a:latin typeface="Helvetica" pitchFamily="2" charset="0"/>
                <a:cs typeface="Calibri Light"/>
              </a:rPr>
              <a:t> </a:t>
            </a:r>
            <a:r>
              <a:rPr lang="en-US" altLang="zh-CN" sz="2800" spc="60">
                <a:latin typeface="Helvetica" pitchFamily="2" charset="0"/>
                <a:cs typeface="Calibri Light"/>
              </a:rPr>
              <a:t>ML</a:t>
            </a:r>
            <a:r>
              <a:rPr lang="zh-CN" altLang="en-US" sz="2800" spc="60">
                <a:latin typeface="Helvetica" pitchFamily="2" charset="0"/>
                <a:cs typeface="Calibri Light"/>
              </a:rPr>
              <a:t> </a:t>
            </a:r>
            <a:r>
              <a:rPr lang="en-US" altLang="zh-CN" sz="2800" spc="60">
                <a:latin typeface="Helvetica" pitchFamily="2" charset="0"/>
                <a:cs typeface="Calibri Light"/>
              </a:rPr>
              <a:t>training</a:t>
            </a:r>
            <a:r>
              <a:rPr lang="zh-CN" altLang="en-US" sz="2800" spc="60">
                <a:latin typeface="Helvetica" pitchFamily="2" charset="0"/>
                <a:cs typeface="Calibri Light"/>
              </a:rPr>
              <a:t> </a:t>
            </a:r>
            <a:r>
              <a:rPr lang="en-US" altLang="zh-CN" sz="2800" spc="60">
                <a:latin typeface="Helvetica" pitchFamily="2" charset="0"/>
                <a:cs typeface="Calibri Light"/>
              </a:rPr>
              <a:t>shows</a:t>
            </a:r>
            <a:r>
              <a:rPr lang="zh-CN" altLang="en-US" sz="2800" spc="60">
                <a:latin typeface="Helvetica" pitchFamily="2" charset="0"/>
                <a:cs typeface="Calibri Light"/>
              </a:rPr>
              <a:t> </a:t>
            </a:r>
            <a:r>
              <a:rPr lang="en-US" altLang="zh-CN" sz="2800" spc="60">
                <a:latin typeface="Helvetica" pitchFamily="2" charset="0"/>
                <a:cs typeface="Calibri Light"/>
              </a:rPr>
              <a:t>that</a:t>
            </a:r>
            <a:r>
              <a:rPr lang="zh-CN" altLang="en-US" sz="2800" spc="60">
                <a:latin typeface="Helvetica" pitchFamily="2" charset="0"/>
                <a:cs typeface="Calibri Light"/>
              </a:rPr>
              <a:t> </a:t>
            </a:r>
            <a:r>
              <a:rPr lang="en-US" altLang="zh-CN" sz="2800" spc="60">
                <a:latin typeface="Helvetica" pitchFamily="2" charset="0"/>
                <a:cs typeface="Calibri Light"/>
              </a:rPr>
              <a:t>FPISA</a:t>
            </a:r>
            <a:r>
              <a:rPr lang="zh-CN" altLang="en-US" sz="2800" spc="60">
                <a:latin typeface="Helvetica" pitchFamily="2" charset="0"/>
                <a:cs typeface="Calibri Light"/>
              </a:rPr>
              <a:t> </a:t>
            </a:r>
            <a:r>
              <a:rPr lang="en-US" altLang="zh-CN" sz="2800" spc="60">
                <a:latin typeface="Helvetica" pitchFamily="2" charset="0"/>
                <a:cs typeface="Calibri Light"/>
              </a:rPr>
              <a:t>can</a:t>
            </a:r>
            <a:r>
              <a:rPr lang="zh-CN" altLang="en-US" sz="2800" spc="60">
                <a:latin typeface="Helvetica" pitchFamily="2" charset="0"/>
                <a:cs typeface="Calibri Light"/>
              </a:rPr>
              <a:t> </a:t>
            </a:r>
            <a:r>
              <a:rPr lang="en-US" altLang="zh-CN" sz="2800" spc="60">
                <a:latin typeface="Helvetica" pitchFamily="2" charset="0"/>
                <a:cs typeface="Calibri Light"/>
              </a:rPr>
              <a:t>significantly facilitate</a:t>
            </a:r>
            <a:r>
              <a:rPr lang="zh-CN" altLang="en-US" sz="2800" spc="60">
                <a:latin typeface="Helvetica" pitchFamily="2" charset="0"/>
                <a:cs typeface="Calibri Light"/>
              </a:rPr>
              <a:t> </a:t>
            </a:r>
            <a:r>
              <a:rPr lang="en-US" altLang="zh-CN" sz="2800" spc="60">
                <a:latin typeface="Helvetica" pitchFamily="2" charset="0"/>
                <a:cs typeface="Calibri Light"/>
              </a:rPr>
              <a:t>the</a:t>
            </a:r>
            <a:r>
              <a:rPr lang="zh-CN" altLang="en-US" sz="2800" spc="60">
                <a:latin typeface="Helvetica" pitchFamily="2" charset="0"/>
                <a:cs typeface="Calibri Light"/>
              </a:rPr>
              <a:t> </a:t>
            </a:r>
            <a:r>
              <a:rPr lang="en-US" altLang="zh-CN" sz="2800" spc="60">
                <a:latin typeface="Helvetica" pitchFamily="2" charset="0"/>
                <a:cs typeface="Calibri Light"/>
              </a:rPr>
              <a:t>application</a:t>
            </a:r>
            <a:r>
              <a:rPr lang="zh-CN" altLang="en-US" sz="2800" spc="60">
                <a:latin typeface="Helvetica" pitchFamily="2" charset="0"/>
                <a:cs typeface="Calibri Light"/>
              </a:rPr>
              <a:t> </a:t>
            </a:r>
            <a:r>
              <a:rPr lang="en-US" altLang="zh-CN" sz="2800" spc="60">
                <a:latin typeface="Helvetica" pitchFamily="2" charset="0"/>
                <a:cs typeface="Calibri Light"/>
              </a:rPr>
              <a:t>execution</a:t>
            </a:r>
            <a:r>
              <a:rPr lang="zh-CN" altLang="en-US" sz="2800" spc="60">
                <a:latin typeface="Helvetica" pitchFamily="2" charset="0"/>
                <a:cs typeface="Calibri Light"/>
              </a:rPr>
              <a:t> </a:t>
            </a:r>
            <a:r>
              <a:rPr lang="en-US" altLang="zh-CN" sz="2800" spc="60">
                <a:latin typeface="Helvetica" pitchFamily="2" charset="0"/>
                <a:cs typeface="Calibri Light"/>
              </a:rPr>
              <a:t>and</a:t>
            </a:r>
            <a:r>
              <a:rPr lang="zh-CN" altLang="en-US" sz="2800" spc="60">
                <a:latin typeface="Helvetica" pitchFamily="2" charset="0"/>
                <a:cs typeface="Calibri Light"/>
              </a:rPr>
              <a:t> </a:t>
            </a:r>
            <a:r>
              <a:rPr lang="en-US" altLang="zh-CN" sz="2800" spc="60">
                <a:latin typeface="Helvetica" pitchFamily="2" charset="0"/>
                <a:cs typeface="Calibri Light"/>
              </a:rPr>
              <a:t>reduce</a:t>
            </a:r>
            <a:r>
              <a:rPr lang="zh-CN" altLang="en-US" sz="2800" spc="60">
                <a:latin typeface="Helvetica" pitchFamily="2" charset="0"/>
                <a:cs typeface="Calibri Light"/>
              </a:rPr>
              <a:t> </a:t>
            </a:r>
            <a:r>
              <a:rPr lang="en-US" altLang="zh-CN" sz="2800" spc="60">
                <a:latin typeface="Helvetica" pitchFamily="2" charset="0"/>
                <a:cs typeface="Calibri Light"/>
              </a:rPr>
              <a:t>end-host</a:t>
            </a:r>
            <a:r>
              <a:rPr lang="zh-CN" altLang="en-US" sz="2800" spc="60">
                <a:latin typeface="Helvetica" pitchFamily="2" charset="0"/>
                <a:cs typeface="Calibri Light"/>
              </a:rPr>
              <a:t> </a:t>
            </a:r>
            <a:r>
              <a:rPr lang="en-US" altLang="zh-CN" sz="2800" spc="60">
                <a:latin typeface="Helvetica" pitchFamily="2" charset="0"/>
                <a:cs typeface="Calibri Light"/>
              </a:rPr>
              <a:t>resource</a:t>
            </a:r>
            <a:r>
              <a:rPr lang="zh-CN" altLang="en-US" sz="2800" spc="60">
                <a:latin typeface="Helvetica" pitchFamily="2" charset="0"/>
                <a:cs typeface="Calibri Light"/>
              </a:rPr>
              <a:t> </a:t>
            </a:r>
            <a:r>
              <a:rPr lang="en-US" altLang="zh-CN" sz="2800" spc="60">
                <a:latin typeface="Helvetica" pitchFamily="2" charset="0"/>
                <a:cs typeface="Calibri Light"/>
              </a:rPr>
              <a:t>usage.</a:t>
            </a:r>
          </a:p>
        </p:txBody>
      </p:sp>
    </p:spTree>
    <p:extLst>
      <p:ext uri="{BB962C8B-B14F-4D97-AF65-F5344CB8AC3E}">
        <p14:creationId xmlns:p14="http://schemas.microsoft.com/office/powerpoint/2010/main" val="40859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https://lh3.googleusercontent.com/-j-BWbKi0fKw/Uz7sVwVt6aI/AAAAAAAAAIQ/W4hqBUM-1lA/w474-h476/2013_12_24_3%2BThankYou-Multilingual%2B-%2BCopy.gif">
            <a:extLst>
              <a:ext uri="{FF2B5EF4-FFF2-40B4-BE49-F238E27FC236}">
                <a16:creationId xmlns:a16="http://schemas.microsoft.com/office/drawing/2014/main" id="{61DABE48-B2FA-6641-8CCF-3022F8BB4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305" y="586003"/>
            <a:ext cx="4513390" cy="45324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A630DF-5D3B-834E-B79C-6A606C7E7E60}"/>
              </a:ext>
            </a:extLst>
          </p:cNvPr>
          <p:cNvSpPr txBox="1"/>
          <p:nvPr/>
        </p:nvSpPr>
        <p:spPr>
          <a:xfrm>
            <a:off x="1363980" y="5299811"/>
            <a:ext cx="9464040" cy="1077218"/>
          </a:xfrm>
          <a:prstGeom prst="rect">
            <a:avLst/>
          </a:prstGeom>
          <a:noFill/>
        </p:spPr>
        <p:txBody>
          <a:bodyPr wrap="square" rtlCol="0">
            <a:spAutoFit/>
          </a:bodyPr>
          <a:lstStyle/>
          <a:p>
            <a:pPr algn="ctr"/>
            <a:r>
              <a:rPr lang="en-US" altLang="zh-CN" sz="3200" dirty="0">
                <a:latin typeface="Helvetica" pitchFamily="2" charset="0"/>
              </a:rPr>
              <a:t>Questions?</a:t>
            </a:r>
            <a:r>
              <a:rPr lang="zh-CN" altLang="en-US" sz="3200" dirty="0">
                <a:latin typeface="Helvetica" pitchFamily="2" charset="0"/>
              </a:rPr>
              <a:t> </a:t>
            </a:r>
            <a:r>
              <a:rPr lang="en-US" altLang="zh-CN" sz="3200" dirty="0">
                <a:latin typeface="Helvetica" pitchFamily="2" charset="0"/>
              </a:rPr>
              <a:t>Contact</a:t>
            </a:r>
            <a:r>
              <a:rPr lang="zh-CN" altLang="en-US" sz="3200" dirty="0">
                <a:latin typeface="Helvetica" pitchFamily="2" charset="0"/>
              </a:rPr>
              <a:t> </a:t>
            </a:r>
            <a:r>
              <a:rPr lang="en-US" altLang="zh-CN" sz="3200" dirty="0">
                <a:latin typeface="Helvetica" pitchFamily="2" charset="0"/>
              </a:rPr>
              <a:t>me!</a:t>
            </a:r>
          </a:p>
          <a:p>
            <a:pPr algn="ctr"/>
            <a:r>
              <a:rPr lang="en-US" altLang="zh-CN" sz="3200" dirty="0">
                <a:latin typeface="Helvetica" pitchFamily="2" charset="0"/>
              </a:rPr>
              <a:t>yifany3@Illinois.edu</a:t>
            </a:r>
            <a:endParaRPr lang="en-US" sz="5400" baseline="30000" dirty="0">
              <a:latin typeface="Helvetica" pitchFamily="2" charset="0"/>
            </a:endParaRPr>
          </a:p>
        </p:txBody>
      </p:sp>
    </p:spTree>
    <p:extLst>
      <p:ext uri="{BB962C8B-B14F-4D97-AF65-F5344CB8AC3E}">
        <p14:creationId xmlns:p14="http://schemas.microsoft.com/office/powerpoint/2010/main" val="209530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449213"/>
            <a:ext cx="11977384"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sz="3200" spc="30" err="1">
                <a:solidFill>
                  <a:schemeClr val="accent1"/>
                </a:solidFill>
                <a:latin typeface="Helvetica" pitchFamily="2" charset="0"/>
              </a:rPr>
              <a:t>Useca</a:t>
            </a:r>
            <a:r>
              <a:rPr lang="en-US" altLang="zh-CN" sz="3200" spc="30" err="1">
                <a:solidFill>
                  <a:schemeClr val="accent1"/>
                </a:solidFill>
                <a:latin typeface="Helvetica" pitchFamily="2" charset="0"/>
              </a:rPr>
              <a:t>se</a:t>
            </a:r>
            <a:r>
              <a:rPr lang="en-US" altLang="zh-CN" sz="3200" spc="30">
                <a:solidFill>
                  <a:schemeClr val="accent1"/>
                </a:solidFill>
                <a:latin typeface="Helvetica" pitchFamily="2" charset="0"/>
              </a:rPr>
              <a:t>:</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In-network</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aggregation</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for</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distributed</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ML</a:t>
            </a:r>
            <a:r>
              <a:rPr lang="zh-CN" altLang="en-US" sz="3200" spc="30">
                <a:solidFill>
                  <a:schemeClr val="accent1"/>
                </a:solidFill>
                <a:latin typeface="Helvetica" pitchFamily="2" charset="0"/>
              </a:rPr>
              <a:t> </a:t>
            </a:r>
            <a:r>
              <a:rPr lang="en-US" altLang="zh-CN" sz="3200" spc="30">
                <a:solidFill>
                  <a:schemeClr val="accent1"/>
                </a:solidFill>
                <a:latin typeface="Helvetica" pitchFamily="2" charset="0"/>
              </a:rPr>
              <a:t>training</a:t>
            </a:r>
            <a:endParaRPr lang="en-US" altLang="zh-CN" sz="3200" spc="60">
              <a:solidFill>
                <a:schemeClr val="accent1"/>
              </a:solidFill>
              <a:latin typeface="Helvetica" pitchFamily="2" charset="0"/>
              <a:cs typeface="Calibri Light"/>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38</a:t>
            </a:fld>
            <a:endParaRPr lang="en-US">
              <a:latin typeface="Helvetica" pitchFamily="2" charset="0"/>
            </a:endParaRPr>
          </a:p>
        </p:txBody>
      </p:sp>
      <p:sp>
        <p:nvSpPr>
          <p:cNvPr id="22" name="TextBox 21">
            <a:extLst>
              <a:ext uri="{FF2B5EF4-FFF2-40B4-BE49-F238E27FC236}">
                <a16:creationId xmlns:a16="http://schemas.microsoft.com/office/drawing/2014/main" id="{21C9636C-32E1-D64C-933F-D756BF9BCCEA}"/>
              </a:ext>
            </a:extLst>
          </p:cNvPr>
          <p:cNvSpPr txBox="1"/>
          <p:nvPr/>
        </p:nvSpPr>
        <p:spPr>
          <a:xfrm>
            <a:off x="331574" y="5955183"/>
            <a:ext cx="11301102" cy="523220"/>
          </a:xfrm>
          <a:prstGeom prst="rect">
            <a:avLst/>
          </a:prstGeom>
          <a:noFill/>
          <a:ln w="38100">
            <a:solidFill>
              <a:srgbClr val="0365C0"/>
            </a:solidFill>
          </a:ln>
        </p:spPr>
        <p:txBody>
          <a:bodyPr wrap="square" rtlCol="0">
            <a:spAutoFit/>
          </a:bodyPr>
          <a:lstStyle/>
          <a:p>
            <a:r>
              <a:rPr lang="en-US" altLang="zh-CN" sz="2800">
                <a:latin typeface="Helvetica" pitchFamily="2" charset="0"/>
              </a:rPr>
              <a:t>In-network</a:t>
            </a:r>
            <a:r>
              <a:rPr lang="zh-CN" altLang="en-US" sz="2800">
                <a:latin typeface="Helvetica" pitchFamily="2" charset="0"/>
              </a:rPr>
              <a:t> </a:t>
            </a:r>
            <a:r>
              <a:rPr lang="en-US" altLang="zh-CN" sz="2800">
                <a:latin typeface="Helvetica" pitchFamily="2" charset="0"/>
              </a:rPr>
              <a:t>aggregation</a:t>
            </a:r>
            <a:r>
              <a:rPr lang="zh-CN" altLang="en-US" sz="2800">
                <a:latin typeface="Helvetica" pitchFamily="2" charset="0"/>
              </a:rPr>
              <a:t> </a:t>
            </a:r>
            <a:r>
              <a:rPr lang="en-US" altLang="zh-CN" sz="2800">
                <a:latin typeface="Helvetica" pitchFamily="2" charset="0"/>
              </a:rPr>
              <a:t>is</a:t>
            </a:r>
            <a:r>
              <a:rPr lang="zh-CN" altLang="en-US" sz="2800">
                <a:latin typeface="Helvetica" pitchFamily="2" charset="0"/>
              </a:rPr>
              <a:t> </a:t>
            </a:r>
            <a:r>
              <a:rPr lang="en-US" altLang="zh-CN" sz="2800">
                <a:latin typeface="Helvetica" pitchFamily="2" charset="0"/>
              </a:rPr>
              <a:t>a</a:t>
            </a:r>
            <a:r>
              <a:rPr lang="zh-CN" altLang="en-US" sz="2800">
                <a:latin typeface="Helvetica" pitchFamily="2" charset="0"/>
              </a:rPr>
              <a:t> </a:t>
            </a:r>
            <a:r>
              <a:rPr lang="en-US" altLang="zh-CN" sz="2800">
                <a:latin typeface="Helvetica" pitchFamily="2" charset="0"/>
              </a:rPr>
              <a:t>promising</a:t>
            </a:r>
            <a:r>
              <a:rPr lang="zh-CN" altLang="en-US" sz="2800">
                <a:latin typeface="Helvetica" pitchFamily="2" charset="0"/>
              </a:rPr>
              <a:t> </a:t>
            </a:r>
            <a:r>
              <a:rPr lang="en-US" altLang="zh-CN" sz="2800">
                <a:latin typeface="Helvetica" pitchFamily="2" charset="0"/>
              </a:rPr>
              <a:t>solution</a:t>
            </a:r>
            <a:r>
              <a:rPr lang="zh-CN" altLang="en-US" sz="2800">
                <a:latin typeface="Helvetica" pitchFamily="2" charset="0"/>
              </a:rPr>
              <a:t> </a:t>
            </a:r>
            <a:r>
              <a:rPr lang="en-US" altLang="zh-CN" sz="2800">
                <a:latin typeface="Helvetica" pitchFamily="2" charset="0"/>
              </a:rPr>
              <a:t>for</a:t>
            </a:r>
            <a:r>
              <a:rPr lang="zh-CN" altLang="en-US" sz="2800">
                <a:latin typeface="Helvetica" pitchFamily="2" charset="0"/>
              </a:rPr>
              <a:t> </a:t>
            </a:r>
            <a:r>
              <a:rPr lang="en-US" altLang="zh-CN" sz="2800">
                <a:latin typeface="Helvetica" pitchFamily="2" charset="0"/>
              </a:rPr>
              <a:t>training</a:t>
            </a:r>
            <a:r>
              <a:rPr lang="zh-CN" altLang="en-US" sz="2800">
                <a:latin typeface="Helvetica" pitchFamily="2" charset="0"/>
              </a:rPr>
              <a:t> </a:t>
            </a:r>
            <a:r>
              <a:rPr lang="en-US" altLang="zh-CN" sz="2800">
                <a:latin typeface="Helvetica" pitchFamily="2" charset="0"/>
              </a:rPr>
              <a:t>acceleration.</a:t>
            </a:r>
            <a:endParaRPr lang="en-US" sz="2800">
              <a:latin typeface="Helvetica" pitchFamily="2" charset="0"/>
            </a:endParaRPr>
          </a:p>
        </p:txBody>
      </p:sp>
      <p:sp>
        <p:nvSpPr>
          <p:cNvPr id="11" name="TextBox 10">
            <a:extLst>
              <a:ext uri="{FF2B5EF4-FFF2-40B4-BE49-F238E27FC236}">
                <a16:creationId xmlns:a16="http://schemas.microsoft.com/office/drawing/2014/main" id="{7F369A57-CEF7-0440-A7A1-66895A82F735}"/>
              </a:ext>
            </a:extLst>
          </p:cNvPr>
          <p:cNvSpPr txBox="1"/>
          <p:nvPr/>
        </p:nvSpPr>
        <p:spPr>
          <a:xfrm>
            <a:off x="331574" y="1332122"/>
            <a:ext cx="10641716"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a:latin typeface="Helvetica" pitchFamily="2" charset="0"/>
                <a:cs typeface="Calibri Light"/>
              </a:rPr>
              <a:t>distributed</a:t>
            </a:r>
            <a:r>
              <a:rPr lang="zh-CN" altLang="en-US" sz="2400" spc="60">
                <a:latin typeface="Helvetica" pitchFamily="2" charset="0"/>
                <a:cs typeface="Calibri Light"/>
              </a:rPr>
              <a:t> </a:t>
            </a:r>
            <a:r>
              <a:rPr lang="en-US" altLang="zh-CN" sz="2400" spc="60">
                <a:latin typeface="Helvetica" pitchFamily="2" charset="0"/>
                <a:cs typeface="Calibri Light"/>
              </a:rPr>
              <a:t>ML</a:t>
            </a:r>
            <a:r>
              <a:rPr lang="zh-CN" altLang="en-US" sz="2400" spc="60">
                <a:latin typeface="Helvetica" pitchFamily="2" charset="0"/>
                <a:cs typeface="Calibri Light"/>
              </a:rPr>
              <a:t> </a:t>
            </a:r>
            <a:r>
              <a:rPr lang="en-US" altLang="zh-CN" sz="2400" spc="60">
                <a:latin typeface="Helvetica" pitchFamily="2" charset="0"/>
                <a:cs typeface="Calibri Light"/>
              </a:rPr>
              <a:t>training,</a:t>
            </a:r>
            <a:r>
              <a:rPr lang="zh-CN" altLang="en-US" sz="2400" spc="60">
                <a:latin typeface="Helvetica" pitchFamily="2" charset="0"/>
                <a:cs typeface="Calibri Light"/>
              </a:rPr>
              <a:t> </a:t>
            </a:r>
            <a:r>
              <a:rPr lang="en-US" altLang="zh-CN" sz="2400" spc="60">
                <a:latin typeface="Helvetica" pitchFamily="2" charset="0"/>
                <a:cs typeface="Calibri Light"/>
              </a:rPr>
              <a:t>local</a:t>
            </a:r>
            <a:r>
              <a:rPr lang="zh-CN" altLang="en-US" sz="2400" spc="60">
                <a:latin typeface="Helvetica" pitchFamily="2" charset="0"/>
                <a:cs typeface="Calibri Light"/>
              </a:rPr>
              <a:t> </a:t>
            </a:r>
            <a:r>
              <a:rPr lang="en-US" altLang="zh-CN" sz="2400" spc="60">
                <a:latin typeface="Helvetica" pitchFamily="2" charset="0"/>
                <a:cs typeface="Calibri Light"/>
              </a:rPr>
              <a:t>compute</a:t>
            </a:r>
            <a:r>
              <a:rPr lang="zh-CN" altLang="en-US" sz="2400" spc="60">
                <a:latin typeface="Helvetica" pitchFamily="2" charset="0"/>
                <a:cs typeface="Calibri Light"/>
              </a:rPr>
              <a:t> </a:t>
            </a:r>
            <a:r>
              <a:rPr lang="en-US" altLang="zh-CN" sz="2400" spc="60">
                <a:latin typeface="Helvetica" pitchFamily="2" charset="0"/>
                <a:cs typeface="Calibri Light"/>
              </a:rPr>
              <a:t>accelerators</a:t>
            </a:r>
            <a:r>
              <a:rPr lang="zh-CN" altLang="en-US" sz="2400" spc="60">
                <a:latin typeface="Helvetica" pitchFamily="2" charset="0"/>
                <a:cs typeface="Calibri Light"/>
              </a:rPr>
              <a:t> </a:t>
            </a:r>
            <a:r>
              <a:rPr lang="en-US" altLang="zh-CN" sz="2400" spc="60">
                <a:latin typeface="Helvetica" pitchFamily="2" charset="0"/>
                <a:cs typeface="Calibri Light"/>
              </a:rPr>
              <a:t>(e.g.,</a:t>
            </a:r>
            <a:r>
              <a:rPr lang="zh-CN" altLang="en-US" sz="2400" spc="60">
                <a:latin typeface="Helvetica" pitchFamily="2" charset="0"/>
                <a:cs typeface="Calibri Light"/>
              </a:rPr>
              <a:t> </a:t>
            </a:r>
            <a:r>
              <a:rPr lang="en-US" altLang="zh-CN" sz="2400" spc="60">
                <a:latin typeface="Helvetica" pitchFamily="2" charset="0"/>
                <a:cs typeface="Calibri Light"/>
              </a:rPr>
              <a:t>GPU,</a:t>
            </a:r>
            <a:r>
              <a:rPr lang="zh-CN" altLang="en-US" sz="2400" spc="60">
                <a:latin typeface="Helvetica" pitchFamily="2" charset="0"/>
                <a:cs typeface="Calibri Light"/>
              </a:rPr>
              <a:t> </a:t>
            </a:r>
            <a:r>
              <a:rPr lang="en-US" altLang="zh-CN" sz="2400" spc="60">
                <a:latin typeface="Helvetica" pitchFamily="2" charset="0"/>
                <a:cs typeface="Calibri Light"/>
              </a:rPr>
              <a:t>TPU)</a:t>
            </a:r>
            <a:r>
              <a:rPr lang="zh-CN" altLang="en-US" sz="2400" spc="60">
                <a:latin typeface="Helvetica" pitchFamily="2" charset="0"/>
                <a:cs typeface="Calibri Light"/>
              </a:rPr>
              <a:t> </a:t>
            </a:r>
            <a:r>
              <a:rPr lang="en-US" altLang="zh-CN" sz="2400" spc="60">
                <a:latin typeface="Helvetica" pitchFamily="2" charset="0"/>
                <a:cs typeface="Calibri Light"/>
              </a:rPr>
              <a:t>performance</a:t>
            </a:r>
            <a:r>
              <a:rPr lang="zh-CN" altLang="en-US" sz="2400" spc="60">
                <a:latin typeface="Helvetica" pitchFamily="2" charset="0"/>
                <a:cs typeface="Calibri Light"/>
              </a:rPr>
              <a:t> </a:t>
            </a:r>
            <a:r>
              <a:rPr lang="en-US" altLang="zh-CN" sz="2400" spc="60">
                <a:latin typeface="Helvetica" pitchFamily="2" charset="0"/>
                <a:cs typeface="Calibri Light"/>
              </a:rPr>
              <a:t>improvements</a:t>
            </a:r>
            <a:r>
              <a:rPr lang="zh-CN" altLang="en-US" sz="2400" spc="60">
                <a:latin typeface="Helvetica" pitchFamily="2" charset="0"/>
                <a:cs typeface="Calibri Light"/>
              </a:rPr>
              <a:t> </a:t>
            </a:r>
            <a:r>
              <a:rPr lang="en-US" altLang="zh-CN" sz="2400" spc="60">
                <a:latin typeface="Helvetica" pitchFamily="2" charset="0"/>
                <a:cs typeface="Calibri Light"/>
              </a:rPr>
              <a:t>have</a:t>
            </a:r>
            <a:r>
              <a:rPr lang="zh-CN" altLang="en-US" sz="2400" spc="60">
                <a:latin typeface="Helvetica" pitchFamily="2" charset="0"/>
                <a:cs typeface="Calibri Light"/>
              </a:rPr>
              <a:t> </a:t>
            </a:r>
            <a:r>
              <a:rPr lang="en-US" altLang="zh-CN" sz="2400" spc="60">
                <a:latin typeface="Helvetica" pitchFamily="2" charset="0"/>
                <a:cs typeface="Calibri Light"/>
              </a:rPr>
              <a:t>so</a:t>
            </a:r>
            <a:r>
              <a:rPr lang="zh-CN" altLang="en-US" sz="2400" spc="60">
                <a:latin typeface="Helvetica" pitchFamily="2" charset="0"/>
                <a:cs typeface="Calibri Light"/>
              </a:rPr>
              <a:t> </a:t>
            </a:r>
            <a:r>
              <a:rPr lang="en-US" altLang="zh-CN" sz="2400" spc="60">
                <a:latin typeface="Helvetica" pitchFamily="2" charset="0"/>
                <a:cs typeface="Calibri Light"/>
              </a:rPr>
              <a:t>far</a:t>
            </a:r>
            <a:r>
              <a:rPr lang="zh-CN" altLang="en-US" sz="2400" spc="60">
                <a:latin typeface="Helvetica" pitchFamily="2" charset="0"/>
                <a:cs typeface="Calibri Light"/>
              </a:rPr>
              <a:t> </a:t>
            </a:r>
            <a:r>
              <a:rPr lang="en-US" altLang="zh-CN" sz="2400" spc="60">
                <a:latin typeface="Helvetica" pitchFamily="2" charset="0"/>
                <a:cs typeface="Calibri Light"/>
              </a:rPr>
              <a:t>outpaced</a:t>
            </a:r>
            <a:r>
              <a:rPr lang="zh-CN" altLang="en-US" sz="2400" spc="60">
                <a:latin typeface="Helvetica" pitchFamily="2" charset="0"/>
                <a:cs typeface="Calibri Light"/>
              </a:rPr>
              <a:t> </a:t>
            </a:r>
            <a:r>
              <a:rPr lang="en-US" altLang="zh-CN" sz="2400" spc="60">
                <a:latin typeface="Helvetica" pitchFamily="2" charset="0"/>
                <a:cs typeface="Calibri Light"/>
              </a:rPr>
              <a:t>network</a:t>
            </a:r>
            <a:r>
              <a:rPr lang="zh-CN" altLang="en-US" sz="2400" spc="60">
                <a:latin typeface="Helvetica" pitchFamily="2" charset="0"/>
                <a:cs typeface="Calibri Light"/>
              </a:rPr>
              <a:t> </a:t>
            </a:r>
            <a:r>
              <a:rPr lang="en-US" altLang="zh-CN" sz="2400" spc="60">
                <a:latin typeface="Helvetica" pitchFamily="2" charset="0"/>
                <a:cs typeface="Calibri Light"/>
              </a:rPr>
              <a:t>bandwidth</a:t>
            </a:r>
            <a:r>
              <a:rPr lang="zh-CN" altLang="en-US" sz="2400" spc="60">
                <a:latin typeface="Helvetica" pitchFamily="2" charset="0"/>
                <a:cs typeface="Calibri Light"/>
              </a:rPr>
              <a:t> </a:t>
            </a:r>
            <a:r>
              <a:rPr lang="en-US" altLang="zh-CN" sz="2400" spc="60">
                <a:latin typeface="Helvetica" pitchFamily="2" charset="0"/>
                <a:cs typeface="Calibri Light"/>
              </a:rPr>
              <a:t>increases.</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Newer,</a:t>
            </a:r>
            <a:r>
              <a:rPr lang="zh-CN" altLang="en-US" sz="2400" spc="60">
                <a:latin typeface="Helvetica" pitchFamily="2" charset="0"/>
                <a:cs typeface="Calibri Light"/>
              </a:rPr>
              <a:t> </a:t>
            </a:r>
            <a:r>
              <a:rPr lang="en-US" altLang="zh-CN" sz="2400" spc="60">
                <a:latin typeface="Helvetica" pitchFamily="2" charset="0"/>
                <a:cs typeface="Calibri Light"/>
              </a:rPr>
              <a:t>larger</a:t>
            </a:r>
            <a:r>
              <a:rPr lang="zh-CN" altLang="en-US" sz="2400" spc="60">
                <a:latin typeface="Helvetica" pitchFamily="2" charset="0"/>
                <a:cs typeface="Calibri Light"/>
              </a:rPr>
              <a:t> </a:t>
            </a:r>
            <a:r>
              <a:rPr lang="en-US" altLang="zh-CN" sz="2400" spc="60">
                <a:latin typeface="Helvetica" pitchFamily="2" charset="0"/>
                <a:cs typeface="Calibri Light"/>
              </a:rPr>
              <a:t>ML</a:t>
            </a:r>
            <a:r>
              <a:rPr lang="zh-CN" altLang="en-US" sz="2400" spc="60">
                <a:latin typeface="Helvetica" pitchFamily="2" charset="0"/>
                <a:cs typeface="Calibri Light"/>
              </a:rPr>
              <a:t> </a:t>
            </a:r>
            <a:r>
              <a:rPr lang="en-US" altLang="zh-CN" sz="2400" spc="60">
                <a:latin typeface="Helvetica" pitchFamily="2" charset="0"/>
                <a:cs typeface="Calibri Light"/>
              </a:rPr>
              <a:t>models</a:t>
            </a:r>
            <a:r>
              <a:rPr lang="zh-CN" altLang="en-US" sz="2400" spc="60">
                <a:latin typeface="Helvetica" pitchFamily="2" charset="0"/>
                <a:cs typeface="Calibri Light"/>
              </a:rPr>
              <a:t> </a:t>
            </a:r>
            <a:r>
              <a:rPr lang="en-US" altLang="zh-CN" sz="2400" spc="60">
                <a:latin typeface="Helvetica" pitchFamily="2" charset="0"/>
                <a:cs typeface="Calibri Light"/>
              </a:rPr>
              <a:t>spend</a:t>
            </a:r>
            <a:r>
              <a:rPr lang="zh-CN" altLang="en-US" sz="2400" spc="60">
                <a:latin typeface="Helvetica" pitchFamily="2" charset="0"/>
                <a:cs typeface="Calibri Light"/>
              </a:rPr>
              <a:t> </a:t>
            </a:r>
            <a:r>
              <a:rPr lang="en-US" altLang="zh-CN" sz="2400" spc="60">
                <a:latin typeface="Helvetica" pitchFamily="2" charset="0"/>
                <a:cs typeface="Calibri Light"/>
              </a:rPr>
              <a:t>more</a:t>
            </a:r>
            <a:r>
              <a:rPr lang="zh-CN" altLang="en-US" sz="2400" spc="60">
                <a:latin typeface="Helvetica" pitchFamily="2" charset="0"/>
                <a:cs typeface="Calibri Light"/>
              </a:rPr>
              <a:t> </a:t>
            </a:r>
            <a:r>
              <a:rPr lang="en-US" altLang="zh-CN" sz="2400" spc="60">
                <a:latin typeface="Helvetica" pitchFamily="2" charset="0"/>
                <a:cs typeface="Calibri Light"/>
              </a:rPr>
              <a:t>time</a:t>
            </a:r>
            <a:r>
              <a:rPr lang="zh-CN" altLang="en-US" sz="2400" spc="60">
                <a:latin typeface="Helvetica" pitchFamily="2" charset="0"/>
                <a:cs typeface="Calibri Light"/>
              </a:rPr>
              <a:t> </a:t>
            </a:r>
            <a:r>
              <a:rPr lang="en-US" altLang="zh-CN" sz="2400" spc="60">
                <a:latin typeface="Helvetica" pitchFamily="2" charset="0"/>
                <a:cs typeface="Calibri Light"/>
              </a:rPr>
              <a:t>on</a:t>
            </a:r>
            <a:r>
              <a:rPr lang="zh-CN" altLang="en-US" sz="2400" spc="60">
                <a:latin typeface="Helvetica" pitchFamily="2" charset="0"/>
                <a:cs typeface="Calibri Light"/>
              </a:rPr>
              <a:t> </a:t>
            </a:r>
            <a:r>
              <a:rPr lang="en-US" altLang="zh-CN" sz="2400" spc="60">
                <a:latin typeface="Helvetica" pitchFamily="2" charset="0"/>
                <a:cs typeface="Calibri Light"/>
              </a:rPr>
              <a:t>communication.</a:t>
            </a:r>
            <a:endParaRPr lang="en-US" sz="2400" spc="60">
              <a:latin typeface="Helvetica" pitchFamily="2" charset="0"/>
              <a:cs typeface="Calibri Light"/>
            </a:endParaRPr>
          </a:p>
        </p:txBody>
      </p:sp>
      <p:graphicFrame>
        <p:nvGraphicFramePr>
          <p:cNvPr id="35" name="Chart 34">
            <a:extLst>
              <a:ext uri="{FF2B5EF4-FFF2-40B4-BE49-F238E27FC236}">
                <a16:creationId xmlns:a16="http://schemas.microsoft.com/office/drawing/2014/main" id="{341FF6C6-DCA2-8F44-A8B7-9A9C894FE1D8}"/>
              </a:ext>
            </a:extLst>
          </p:cNvPr>
          <p:cNvGraphicFramePr>
            <a:graphicFrameLocks/>
          </p:cNvGraphicFramePr>
          <p:nvPr>
            <p:extLst>
              <p:ext uri="{D42A27DB-BD31-4B8C-83A1-F6EECF244321}">
                <p14:modId xmlns:p14="http://schemas.microsoft.com/office/powerpoint/2010/main" val="3685522228"/>
              </p:ext>
            </p:extLst>
          </p:nvPr>
        </p:nvGraphicFramePr>
        <p:xfrm>
          <a:off x="1317758" y="3270815"/>
          <a:ext cx="4031259" cy="2593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Chart 35">
            <a:extLst>
              <a:ext uri="{FF2B5EF4-FFF2-40B4-BE49-F238E27FC236}">
                <a16:creationId xmlns:a16="http://schemas.microsoft.com/office/drawing/2014/main" id="{A40604A1-95DA-F44B-965F-40CA15E20375}"/>
              </a:ext>
            </a:extLst>
          </p:cNvPr>
          <p:cNvGraphicFramePr>
            <a:graphicFrameLocks/>
          </p:cNvGraphicFramePr>
          <p:nvPr>
            <p:extLst>
              <p:ext uri="{D42A27DB-BD31-4B8C-83A1-F6EECF244321}">
                <p14:modId xmlns:p14="http://schemas.microsoft.com/office/powerpoint/2010/main" val="955994540"/>
              </p:ext>
            </p:extLst>
          </p:nvPr>
        </p:nvGraphicFramePr>
        <p:xfrm>
          <a:off x="6521302" y="3271114"/>
          <a:ext cx="4031261" cy="25934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1258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Graphic spid="35" grpId="0">
        <p:bldAsOne/>
      </p:bldGraphic>
      <p:bldGraphic spid="3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479990"/>
            <a:ext cx="11977384" cy="444994"/>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2800" spc="30">
                <a:solidFill>
                  <a:srgbClr val="3467AE"/>
                </a:solidFill>
                <a:latin typeface="Helvetica" pitchFamily="2" charset="0"/>
              </a:rPr>
              <a:t>Implementation</a:t>
            </a:r>
            <a:endParaRPr lang="en-US" sz="28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39</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675117" y="1390542"/>
            <a:ext cx="11373448" cy="526297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We</a:t>
            </a:r>
            <a:r>
              <a:rPr lang="zh-CN" altLang="en-US" sz="2400" spc="60">
                <a:latin typeface="Helvetica" pitchFamily="2" charset="0"/>
                <a:cs typeface="Calibri Light"/>
              </a:rPr>
              <a:t> </a:t>
            </a:r>
            <a:r>
              <a:rPr lang="en-US" altLang="zh-CN" sz="2400" spc="60">
                <a:latin typeface="Helvetica" pitchFamily="2" charset="0"/>
                <a:cs typeface="Calibri Light"/>
              </a:rPr>
              <a:t>implement</a:t>
            </a:r>
            <a:r>
              <a:rPr lang="zh-CN" altLang="en-US" sz="2400" spc="60">
                <a:latin typeface="Helvetica" pitchFamily="2" charset="0"/>
                <a:cs typeface="Calibri Light"/>
              </a:rPr>
              <a:t> </a:t>
            </a:r>
            <a:r>
              <a:rPr lang="en-US" altLang="zh-CN" sz="2400" spc="60">
                <a:latin typeface="Helvetica" pitchFamily="2" charset="0"/>
                <a:cs typeface="Calibri Light"/>
              </a:rPr>
              <a:t>FPISA</a:t>
            </a:r>
            <a:r>
              <a:rPr lang="zh-CN" altLang="en-US" sz="2400" spc="60">
                <a:latin typeface="Helvetica" pitchFamily="2" charset="0"/>
                <a:cs typeface="Calibri Light"/>
              </a:rPr>
              <a:t> </a:t>
            </a:r>
            <a:r>
              <a:rPr lang="en-US" altLang="zh-CN" sz="2400" spc="60">
                <a:latin typeface="Helvetica" pitchFamily="2" charset="0"/>
                <a:cs typeface="Calibri Light"/>
              </a:rPr>
              <a:t>with</a:t>
            </a:r>
            <a:r>
              <a:rPr lang="zh-CN" altLang="en-US" sz="2400" spc="60">
                <a:latin typeface="Helvetica" pitchFamily="2" charset="0"/>
                <a:cs typeface="Calibri Light"/>
              </a:rPr>
              <a:t> </a:t>
            </a:r>
            <a:r>
              <a:rPr lang="en-US" altLang="zh-CN" sz="2400" spc="60">
                <a:latin typeface="Helvetica" pitchFamily="2" charset="0"/>
                <a:cs typeface="Calibri Light"/>
              </a:rPr>
              <a:t>P4</a:t>
            </a:r>
            <a:r>
              <a:rPr lang="zh-CN" altLang="en-US" sz="2400" spc="60">
                <a:latin typeface="Helvetica" pitchFamily="2" charset="0"/>
                <a:cs typeface="Calibri Light"/>
              </a:rPr>
              <a:t> </a:t>
            </a:r>
            <a:r>
              <a:rPr lang="en-US" altLang="zh-CN" sz="2400" spc="60">
                <a:latin typeface="Helvetica" pitchFamily="2" charset="0"/>
                <a:cs typeface="Calibri Light"/>
              </a:rPr>
              <a:t>in</a:t>
            </a:r>
            <a:r>
              <a:rPr lang="zh-CN" altLang="en-US" sz="2400" spc="60">
                <a:latin typeface="Helvetica" pitchFamily="2" charset="0"/>
                <a:cs typeface="Calibri Light"/>
              </a:rPr>
              <a:t> </a:t>
            </a:r>
            <a:r>
              <a:rPr lang="en-US" altLang="zh-CN" sz="2400" spc="60" err="1">
                <a:latin typeface="Helvetica" pitchFamily="2" charset="0"/>
                <a:cs typeface="Calibri Light"/>
              </a:rPr>
              <a:t>Barefoot’s</a:t>
            </a:r>
            <a:r>
              <a:rPr lang="zh-CN" altLang="en-US" sz="2400" spc="60">
                <a:latin typeface="Helvetica" pitchFamily="2" charset="0"/>
                <a:cs typeface="Calibri Light"/>
              </a:rPr>
              <a:t> </a:t>
            </a:r>
            <a:r>
              <a:rPr lang="en-US" altLang="zh-CN" sz="2400" spc="60">
                <a:latin typeface="Helvetica" pitchFamily="2" charset="0"/>
                <a:cs typeface="Calibri Light"/>
              </a:rPr>
              <a:t>Tofino-1</a:t>
            </a:r>
            <a:r>
              <a:rPr lang="zh-CN" altLang="en-US" sz="2400" spc="60">
                <a:latin typeface="Helvetica" pitchFamily="2" charset="0"/>
                <a:cs typeface="Calibri Light"/>
              </a:rPr>
              <a:t> </a:t>
            </a:r>
            <a:r>
              <a:rPr lang="en-US" altLang="zh-CN" sz="2400" spc="60">
                <a:latin typeface="Helvetica" pitchFamily="2" charset="0"/>
                <a:cs typeface="Calibri Light"/>
              </a:rPr>
              <a:t>architecture.</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Where</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solidFill>
                  <a:schemeClr val="accent4">
                    <a:lumMod val="60000"/>
                    <a:lumOff val="40000"/>
                  </a:schemeClr>
                </a:solidFill>
                <a:latin typeface="Helvetica" pitchFamily="2" charset="0"/>
                <a:cs typeface="Calibri Light"/>
              </a:rPr>
              <a:t>error</a:t>
            </a:r>
            <a:r>
              <a:rPr lang="zh-CN" altLang="en-US" sz="2400" spc="60">
                <a:latin typeface="Helvetica" pitchFamily="2" charset="0"/>
                <a:cs typeface="Calibri Light"/>
              </a:rPr>
              <a:t> </a:t>
            </a:r>
            <a:r>
              <a:rPr lang="en-US" altLang="zh-CN" sz="2400" spc="60">
                <a:latin typeface="Helvetica" pitchFamily="2" charset="0"/>
                <a:cs typeface="Calibri Light"/>
              </a:rPr>
              <a:t>come</a:t>
            </a:r>
            <a:r>
              <a:rPr lang="zh-CN" altLang="en-US" sz="2400" spc="60">
                <a:latin typeface="Helvetica" pitchFamily="2" charset="0"/>
                <a:cs typeface="Calibri Light"/>
              </a:rPr>
              <a:t> </a:t>
            </a:r>
            <a:r>
              <a:rPr lang="en-US" altLang="zh-CN" sz="2400" spc="60">
                <a:latin typeface="Helvetica" pitchFamily="2" charset="0"/>
                <a:cs typeface="Calibri Light"/>
              </a:rPr>
              <a:t>from</a:t>
            </a:r>
            <a:r>
              <a:rPr lang="zh-CN" altLang="en-US" sz="2400" spc="60">
                <a:latin typeface="Helvetica" pitchFamily="2" charset="0"/>
                <a:cs typeface="Calibri Light"/>
              </a:rPr>
              <a:t> </a:t>
            </a:r>
            <a:r>
              <a:rPr lang="en-US" altLang="zh-CN" sz="2400" spc="60">
                <a:latin typeface="Helvetica" pitchFamily="2" charset="0"/>
                <a:cs typeface="Calibri Light"/>
              </a:rPr>
              <a:t>(compared</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default</a:t>
            </a:r>
            <a:r>
              <a:rPr lang="zh-CN" altLang="en-US" sz="2400" spc="60">
                <a:latin typeface="Helvetica" pitchFamily="2" charset="0"/>
                <a:cs typeface="Calibri Light"/>
              </a:rPr>
              <a:t> </a:t>
            </a:r>
            <a:r>
              <a:rPr lang="en-US" altLang="zh-CN" sz="2400" spc="60">
                <a:latin typeface="Helvetica" pitchFamily="2" charset="0"/>
                <a:cs typeface="Calibri Light"/>
              </a:rPr>
              <a:t>addition)?</a:t>
            </a:r>
          </a:p>
          <a:p>
            <a:pPr marL="342900" indent="-342900">
              <a:buFont typeface="Arial" panose="020B0604020202020204" pitchFamily="34" charset="0"/>
              <a:buChar char="•"/>
            </a:pPr>
            <a:r>
              <a:rPr lang="en-US" altLang="zh-CN" sz="2400" spc="60">
                <a:latin typeface="Helvetica" pitchFamily="2" charset="0"/>
                <a:cs typeface="Calibri Light"/>
              </a:rPr>
              <a:t>It</a:t>
            </a:r>
            <a:r>
              <a:rPr lang="zh-CN" altLang="en-US" sz="2400" spc="60">
                <a:latin typeface="Helvetica" pitchFamily="2" charset="0"/>
                <a:cs typeface="Calibri Light"/>
              </a:rPr>
              <a:t> </a:t>
            </a:r>
            <a:r>
              <a:rPr lang="en-US" altLang="zh-CN" sz="2400" spc="60">
                <a:latin typeface="Helvetica" pitchFamily="2" charset="0"/>
                <a:cs typeface="Calibri Light"/>
              </a:rPr>
              <a:t>supports</a:t>
            </a:r>
            <a:r>
              <a:rPr lang="zh-CN" altLang="en-US" sz="2400" spc="60">
                <a:latin typeface="Helvetica" pitchFamily="2" charset="0"/>
                <a:cs typeface="Calibri Light"/>
              </a:rPr>
              <a:t> </a:t>
            </a:r>
            <a:r>
              <a:rPr lang="en-US" altLang="zh-CN" sz="2400" spc="60">
                <a:solidFill>
                  <a:srgbClr val="FF0000"/>
                </a:solidFill>
                <a:latin typeface="Helvetica" pitchFamily="2" charset="0"/>
                <a:cs typeface="Calibri Light"/>
              </a:rPr>
              <a:t>ONE</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per</a:t>
            </a:r>
            <a:r>
              <a:rPr lang="zh-CN" altLang="en-US" sz="2400" spc="60">
                <a:latin typeface="Helvetica" pitchFamily="2" charset="0"/>
                <a:cs typeface="Calibri Light"/>
              </a:rPr>
              <a:t> </a:t>
            </a:r>
            <a:r>
              <a:rPr lang="en-US" altLang="zh-CN" sz="2400" spc="60">
                <a:latin typeface="Helvetica" pitchFamily="2" charset="0"/>
                <a:cs typeface="Calibri Light"/>
              </a:rPr>
              <a:t>packet.</a:t>
            </a:r>
            <a:r>
              <a:rPr lang="zh-CN" altLang="en-US" sz="2400" spc="60">
                <a:latin typeface="Helvetica" pitchFamily="2" charset="0"/>
                <a:cs typeface="Calibri Light"/>
              </a:rPr>
              <a:t> </a:t>
            </a:r>
            <a:r>
              <a:rPr lang="en-US" altLang="zh-CN" sz="2400" spc="60">
                <a:latin typeface="Helvetica" pitchFamily="2" charset="0"/>
                <a:cs typeface="Calibri Light"/>
              </a:rPr>
              <a:t>But for integer, we can have up</a:t>
            </a:r>
            <a:r>
              <a:rPr lang="zh-CN" altLang="en-US" sz="2400" spc="60">
                <a:latin typeface="Helvetica" pitchFamily="2" charset="0"/>
                <a:cs typeface="Calibri Light"/>
              </a:rPr>
              <a:t> </a:t>
            </a:r>
            <a:r>
              <a:rPr lang="en-US" altLang="zh-CN" sz="2400" spc="60">
                <a:latin typeface="Helvetica" pitchFamily="2" charset="0"/>
                <a:cs typeface="Calibri Light"/>
              </a:rPr>
              <a:t>to</a:t>
            </a:r>
            <a:r>
              <a:rPr lang="zh-CN" altLang="en-US" sz="2400" spc="60">
                <a:latin typeface="Helvetica" pitchFamily="2" charset="0"/>
                <a:cs typeface="Calibri Light"/>
              </a:rPr>
              <a:t> </a:t>
            </a:r>
            <a:r>
              <a:rPr lang="en-US" altLang="zh-CN" sz="2400" spc="60">
                <a:latin typeface="Helvetica" pitchFamily="2" charset="0"/>
                <a:cs typeface="Calibri Light"/>
              </a:rPr>
              <a:t>64. Why?</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endParaRPr lang="en-US" altLang="zh-CN" sz="2400" spc="60">
              <a:latin typeface="Helvetica" pitchFamily="2" charset="0"/>
              <a:cs typeface="Calibri Light"/>
            </a:endParaRPr>
          </a:p>
        </p:txBody>
      </p:sp>
      <p:sp>
        <p:nvSpPr>
          <p:cNvPr id="7" name="Content Placeholder 2">
            <a:extLst>
              <a:ext uri="{FF2B5EF4-FFF2-40B4-BE49-F238E27FC236}">
                <a16:creationId xmlns:a16="http://schemas.microsoft.com/office/drawing/2014/main" id="{E747A785-EEAB-0843-B887-D3880EA47F20}"/>
              </a:ext>
            </a:extLst>
          </p:cNvPr>
          <p:cNvSpPr>
            <a:spLocks noGrp="1"/>
          </p:cNvSpPr>
          <p:nvPr>
            <p:ph idx="1"/>
          </p:nvPr>
        </p:nvSpPr>
        <p:spPr>
          <a:xfrm>
            <a:off x="901486" y="1990706"/>
            <a:ext cx="8219303" cy="3009514"/>
          </a:xfrm>
        </p:spPr>
        <p:txBody>
          <a:bodyPr>
            <a:normAutofit fontScale="55000" lnSpcReduction="20000"/>
          </a:bodyPr>
          <a:lstStyle/>
          <a:p>
            <a:r>
              <a:rPr lang="en-US">
                <a:latin typeface="Helvetica" pitchFamily="2" charset="0"/>
              </a:rPr>
              <a:t>C = A + B</a:t>
            </a:r>
            <a:r>
              <a:rPr lang="zh-CN" altLang="en-US">
                <a:latin typeface="Helvetica" pitchFamily="2" charset="0"/>
              </a:rPr>
              <a:t> </a:t>
            </a:r>
            <a:r>
              <a:rPr lang="en-US" altLang="zh-CN">
                <a:latin typeface="Helvetica" pitchFamily="2" charset="0"/>
              </a:rPr>
              <a:t>(one</a:t>
            </a:r>
            <a:r>
              <a:rPr lang="zh-CN" altLang="en-US">
                <a:latin typeface="Helvetica" pitchFamily="2" charset="0"/>
              </a:rPr>
              <a:t> </a:t>
            </a:r>
            <a:r>
              <a:rPr lang="en-US" altLang="zh-CN">
                <a:latin typeface="Helvetica" pitchFamily="2" charset="0"/>
              </a:rPr>
              <a:t>in</a:t>
            </a:r>
            <a:r>
              <a:rPr lang="zh-CN" altLang="en-US">
                <a:latin typeface="Helvetica" pitchFamily="2" charset="0"/>
              </a:rPr>
              <a:t> </a:t>
            </a:r>
            <a:r>
              <a:rPr lang="en-US" altLang="zh-CN">
                <a:latin typeface="Helvetica" pitchFamily="2" charset="0"/>
              </a:rPr>
              <a:t>switch’s</a:t>
            </a:r>
            <a:r>
              <a:rPr lang="zh-CN" altLang="en-US">
                <a:latin typeface="Helvetica" pitchFamily="2" charset="0"/>
              </a:rPr>
              <a:t> </a:t>
            </a:r>
            <a:r>
              <a:rPr lang="en-US" altLang="zh-CN">
                <a:latin typeface="Helvetica" pitchFamily="2" charset="0"/>
              </a:rPr>
              <a:t>register,</a:t>
            </a:r>
            <a:r>
              <a:rPr lang="zh-CN" altLang="en-US">
                <a:latin typeface="Helvetica" pitchFamily="2" charset="0"/>
              </a:rPr>
              <a:t> </a:t>
            </a:r>
            <a:r>
              <a:rPr lang="en-US" altLang="zh-CN">
                <a:latin typeface="Helvetica" pitchFamily="2" charset="0"/>
              </a:rPr>
              <a:t>one</a:t>
            </a:r>
            <a:r>
              <a:rPr lang="zh-CN" altLang="en-US">
                <a:latin typeface="Helvetica" pitchFamily="2" charset="0"/>
              </a:rPr>
              <a:t> </a:t>
            </a:r>
            <a:r>
              <a:rPr lang="en-US" altLang="zh-CN">
                <a:latin typeface="Helvetica" pitchFamily="2" charset="0"/>
              </a:rPr>
              <a:t>in</a:t>
            </a:r>
            <a:r>
              <a:rPr lang="zh-CN" altLang="en-US">
                <a:latin typeface="Helvetica" pitchFamily="2" charset="0"/>
              </a:rPr>
              <a:t> </a:t>
            </a:r>
            <a:r>
              <a:rPr lang="en-US" altLang="zh-CN">
                <a:latin typeface="Helvetica" pitchFamily="2" charset="0"/>
              </a:rPr>
              <a:t>packet)</a:t>
            </a:r>
            <a:endParaRPr lang="en-US">
              <a:latin typeface="Helvetica" pitchFamily="2" charset="0"/>
            </a:endParaRPr>
          </a:p>
          <a:p>
            <a:r>
              <a:rPr lang="en-US">
                <a:latin typeface="Helvetica" pitchFamily="2" charset="0"/>
              </a:rPr>
              <a:t>Steps:</a:t>
            </a:r>
          </a:p>
          <a:p>
            <a:pPr lvl="1"/>
            <a:r>
              <a:rPr lang="en-US">
                <a:latin typeface="Helvetica" pitchFamily="2" charset="0"/>
              </a:rPr>
              <a:t>Compute exponent difference</a:t>
            </a:r>
          </a:p>
          <a:p>
            <a:pPr lvl="1"/>
            <a:r>
              <a:rPr lang="en-US">
                <a:latin typeface="Helvetica" pitchFamily="2" charset="0"/>
              </a:rPr>
              <a:t>If </a:t>
            </a:r>
            <a:r>
              <a:rPr lang="en-US" altLang="zh-CN" err="1">
                <a:latin typeface="Helvetica" pitchFamily="2" charset="0"/>
              </a:rPr>
              <a:t>exp_</a:t>
            </a:r>
            <a:r>
              <a:rPr lang="en-US" err="1">
                <a:latin typeface="Helvetica" pitchFamily="2" charset="0"/>
              </a:rPr>
              <a:t>A</a:t>
            </a:r>
            <a:r>
              <a:rPr lang="en-US">
                <a:latin typeface="Helvetica" pitchFamily="2" charset="0"/>
              </a:rPr>
              <a:t> &lt; </a:t>
            </a:r>
            <a:r>
              <a:rPr lang="en-US" altLang="zh-CN" err="1">
                <a:latin typeface="Helvetica" pitchFamily="2" charset="0"/>
              </a:rPr>
              <a:t>exp_</a:t>
            </a:r>
            <a:r>
              <a:rPr lang="en-US" err="1">
                <a:latin typeface="Helvetica" pitchFamily="2" charset="0"/>
              </a:rPr>
              <a:t>B</a:t>
            </a:r>
            <a:r>
              <a:rPr lang="en-US">
                <a:latin typeface="Helvetica" pitchFamily="2" charset="0"/>
              </a:rPr>
              <a:t>, swap so B &lt; A</a:t>
            </a:r>
          </a:p>
          <a:p>
            <a:pPr lvl="1"/>
            <a:r>
              <a:rPr lang="en-US" altLang="zh-CN" err="1">
                <a:latin typeface="Helvetica" pitchFamily="2" charset="0"/>
              </a:rPr>
              <a:t>exp_C</a:t>
            </a:r>
            <a:r>
              <a:rPr lang="zh-CN" altLang="en-US">
                <a:latin typeface="Helvetica" pitchFamily="2" charset="0"/>
              </a:rPr>
              <a:t> </a:t>
            </a:r>
            <a:r>
              <a:rPr lang="en-US" altLang="zh-CN">
                <a:latin typeface="Helvetica" pitchFamily="2" charset="0"/>
              </a:rPr>
              <a:t>=</a:t>
            </a:r>
            <a:r>
              <a:rPr lang="zh-CN" altLang="en-US">
                <a:latin typeface="Helvetica" pitchFamily="2" charset="0"/>
              </a:rPr>
              <a:t> </a:t>
            </a:r>
            <a:r>
              <a:rPr lang="en-US" altLang="zh-CN" err="1">
                <a:latin typeface="Helvetica" pitchFamily="2" charset="0"/>
              </a:rPr>
              <a:t>exp_A</a:t>
            </a:r>
            <a:endParaRPr lang="en-US">
              <a:latin typeface="Helvetica" pitchFamily="2" charset="0"/>
            </a:endParaRPr>
          </a:p>
          <a:p>
            <a:pPr lvl="1"/>
            <a:r>
              <a:rPr lang="en-US" altLang="zh-CN">
                <a:latin typeface="Helvetica" pitchFamily="2" charset="0"/>
              </a:rPr>
              <a:t>Align:</a:t>
            </a:r>
            <a:r>
              <a:rPr lang="zh-CN" altLang="en-US">
                <a:latin typeface="Helvetica" pitchFamily="2" charset="0"/>
              </a:rPr>
              <a:t> </a:t>
            </a:r>
            <a:r>
              <a:rPr lang="en-US" altLang="zh-CN">
                <a:latin typeface="Helvetica" pitchFamily="2" charset="0"/>
              </a:rPr>
              <a:t>Right-s</a:t>
            </a:r>
            <a:r>
              <a:rPr lang="en-US">
                <a:latin typeface="Helvetica" pitchFamily="2" charset="0"/>
              </a:rPr>
              <a:t>hift </a:t>
            </a:r>
            <a:r>
              <a:rPr lang="en-US" altLang="zh-CN" err="1">
                <a:latin typeface="Helvetica" pitchFamily="2" charset="0"/>
              </a:rPr>
              <a:t>mantissa_</a:t>
            </a:r>
            <a:r>
              <a:rPr lang="en-US" err="1">
                <a:latin typeface="Helvetica" pitchFamily="2" charset="0"/>
              </a:rPr>
              <a:t>B</a:t>
            </a:r>
            <a:r>
              <a:rPr lang="zh-CN" altLang="en-US">
                <a:latin typeface="Helvetica" pitchFamily="2" charset="0"/>
              </a:rPr>
              <a:t> </a:t>
            </a:r>
            <a:r>
              <a:rPr lang="en-US">
                <a:latin typeface="Helvetica" pitchFamily="2" charset="0"/>
              </a:rPr>
              <a:t>(by exponent difference)</a:t>
            </a:r>
          </a:p>
          <a:p>
            <a:pPr lvl="1"/>
            <a:r>
              <a:rPr lang="en-US">
                <a:latin typeface="Helvetica" pitchFamily="2" charset="0"/>
              </a:rPr>
              <a:t>Compute </a:t>
            </a:r>
            <a:r>
              <a:rPr lang="en-US" altLang="zh-CN" err="1">
                <a:latin typeface="Helvetica" pitchFamily="2" charset="0"/>
              </a:rPr>
              <a:t>mantissa_C</a:t>
            </a:r>
            <a:r>
              <a:rPr lang="en-US">
                <a:latin typeface="Helvetica" pitchFamily="2" charset="0"/>
              </a:rPr>
              <a:t> = </a:t>
            </a:r>
            <a:r>
              <a:rPr lang="en-US" altLang="zh-CN" err="1">
                <a:latin typeface="Helvetica" pitchFamily="2" charset="0"/>
              </a:rPr>
              <a:t>mantissa_</a:t>
            </a:r>
            <a:r>
              <a:rPr lang="en-US" err="1">
                <a:latin typeface="Helvetica" pitchFamily="2" charset="0"/>
              </a:rPr>
              <a:t>A</a:t>
            </a:r>
            <a:r>
              <a:rPr lang="en-US">
                <a:latin typeface="Helvetica" pitchFamily="2" charset="0"/>
              </a:rPr>
              <a:t> +</a:t>
            </a:r>
            <a:r>
              <a:rPr lang="en-US" altLang="zh-CN">
                <a:latin typeface="Helvetica" pitchFamily="2" charset="0"/>
              </a:rPr>
              <a:t>/-</a:t>
            </a:r>
            <a:r>
              <a:rPr lang="en-US">
                <a:latin typeface="Helvetica" pitchFamily="2" charset="0"/>
              </a:rPr>
              <a:t> </a:t>
            </a:r>
            <a:r>
              <a:rPr lang="en-US" altLang="zh-CN" err="1">
                <a:latin typeface="Helvetica" pitchFamily="2" charset="0"/>
              </a:rPr>
              <a:t>mantissa_</a:t>
            </a:r>
            <a:r>
              <a:rPr lang="en-US" err="1">
                <a:latin typeface="Helvetica" pitchFamily="2" charset="0"/>
              </a:rPr>
              <a:t>B</a:t>
            </a:r>
            <a:endParaRPr lang="en-US">
              <a:latin typeface="Helvetica" pitchFamily="2" charset="0"/>
            </a:endParaRPr>
          </a:p>
          <a:p>
            <a:pPr lvl="1"/>
            <a:r>
              <a:rPr lang="en-US">
                <a:latin typeface="Helvetica" pitchFamily="2" charset="0"/>
              </a:rPr>
              <a:t>Normalize</a:t>
            </a:r>
            <a:r>
              <a:rPr lang="zh-CN" altLang="en-US">
                <a:latin typeface="Helvetica" pitchFamily="2" charset="0"/>
              </a:rPr>
              <a:t> </a:t>
            </a:r>
            <a:r>
              <a:rPr lang="en-US" altLang="zh-CN">
                <a:latin typeface="Helvetica" pitchFamily="2" charset="0"/>
              </a:rPr>
              <a:t>C</a:t>
            </a:r>
            <a:endParaRPr lang="en-US">
              <a:latin typeface="Helvetica" pitchFamily="2" charset="0"/>
            </a:endParaRPr>
          </a:p>
          <a:p>
            <a:pPr lvl="2"/>
            <a:r>
              <a:rPr lang="en-US">
                <a:latin typeface="Helvetica" pitchFamily="2" charset="0"/>
              </a:rPr>
              <a:t>Detect carry / count leading zeros</a:t>
            </a:r>
          </a:p>
          <a:p>
            <a:pPr lvl="2"/>
            <a:r>
              <a:rPr lang="en-US">
                <a:latin typeface="Helvetica" pitchFamily="2" charset="0"/>
              </a:rPr>
              <a:t>Adjust exponent to match</a:t>
            </a:r>
          </a:p>
          <a:p>
            <a:pPr lvl="2"/>
            <a:r>
              <a:rPr lang="en-US">
                <a:latin typeface="Helvetica" pitchFamily="2" charset="0"/>
              </a:rPr>
              <a:t>Shift </a:t>
            </a:r>
            <a:r>
              <a:rPr lang="en-US" altLang="zh-CN">
                <a:latin typeface="Helvetica" pitchFamily="2" charset="0"/>
              </a:rPr>
              <a:t>mantissa</a:t>
            </a:r>
            <a:r>
              <a:rPr lang="en-US">
                <a:latin typeface="Helvetica" pitchFamily="2" charset="0"/>
              </a:rPr>
              <a:t> appropriately (could be right or left shift)</a:t>
            </a:r>
          </a:p>
          <a:p>
            <a:pPr lvl="1"/>
            <a:r>
              <a:rPr lang="en-US">
                <a:solidFill>
                  <a:schemeClr val="bg2"/>
                </a:solidFill>
                <a:latin typeface="Helvetica" pitchFamily="2" charset="0"/>
              </a:rPr>
              <a:t>Round</a:t>
            </a:r>
          </a:p>
          <a:p>
            <a:pPr lvl="2"/>
            <a:r>
              <a:rPr lang="en-US">
                <a:solidFill>
                  <a:schemeClr val="bg2"/>
                </a:solidFill>
                <a:latin typeface="Helvetica" pitchFamily="2" charset="0"/>
              </a:rPr>
              <a:t>Add in rounding factor</a:t>
            </a:r>
          </a:p>
          <a:p>
            <a:pPr lvl="2"/>
            <a:r>
              <a:rPr lang="en-US">
                <a:solidFill>
                  <a:schemeClr val="bg2"/>
                </a:solidFill>
                <a:latin typeface="Helvetica" pitchFamily="2" charset="0"/>
              </a:rPr>
              <a:t>Adjust exponent to match</a:t>
            </a:r>
          </a:p>
          <a:p>
            <a:pPr lvl="1"/>
            <a:endParaRPr lang="en-US">
              <a:latin typeface="Helvetica" pitchFamily="2" charset="0"/>
            </a:endParaRPr>
          </a:p>
          <a:p>
            <a:endParaRPr lang="en-US">
              <a:latin typeface="Helvetica" pitchFamily="2" charset="0"/>
            </a:endParaRPr>
          </a:p>
        </p:txBody>
      </p:sp>
      <p:cxnSp>
        <p:nvCxnSpPr>
          <p:cNvPr id="4" name="Straight Arrow Connector 3">
            <a:extLst>
              <a:ext uri="{FF2B5EF4-FFF2-40B4-BE49-F238E27FC236}">
                <a16:creationId xmlns:a16="http://schemas.microsoft.com/office/drawing/2014/main" id="{49C4F8E0-BFB0-3B4A-B622-FC0A98483D6C}"/>
              </a:ext>
            </a:extLst>
          </p:cNvPr>
          <p:cNvCxnSpPr>
            <a:cxnSpLocks/>
          </p:cNvCxnSpPr>
          <p:nvPr/>
        </p:nvCxnSpPr>
        <p:spPr>
          <a:xfrm>
            <a:off x="3945924" y="2590871"/>
            <a:ext cx="278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57D8DC-FEC8-D747-9A0D-FB8D6AEC6A71}"/>
              </a:ext>
            </a:extLst>
          </p:cNvPr>
          <p:cNvSpPr txBox="1"/>
          <p:nvPr/>
        </p:nvSpPr>
        <p:spPr>
          <a:xfrm>
            <a:off x="6808377" y="2447623"/>
            <a:ext cx="2659959" cy="1892826"/>
          </a:xfrm>
          <a:prstGeom prst="rect">
            <a:avLst/>
          </a:prstGeom>
          <a:noFill/>
        </p:spPr>
        <p:txBody>
          <a:bodyPr wrap="none" rtlCol="0">
            <a:spAutoFit/>
          </a:bodyPr>
          <a:lstStyle/>
          <a:p>
            <a:r>
              <a:rPr lang="en-US" altLang="zh-CN" sz="1300">
                <a:latin typeface="Helvetica" pitchFamily="2" charset="0"/>
              </a:rPr>
              <a:t>Stateful</a:t>
            </a:r>
            <a:r>
              <a:rPr lang="zh-CN" altLang="en-US" sz="1300">
                <a:latin typeface="Helvetica" pitchFamily="2" charset="0"/>
              </a:rPr>
              <a:t> </a:t>
            </a:r>
            <a:r>
              <a:rPr lang="en-US" altLang="zh-CN" sz="1300">
                <a:latin typeface="Helvetica" pitchFamily="2" charset="0"/>
              </a:rPr>
              <a:t>ALU</a:t>
            </a:r>
          </a:p>
          <a:p>
            <a:r>
              <a:rPr lang="en-US" altLang="zh-CN" sz="1300">
                <a:latin typeface="Helvetica" pitchFamily="2" charset="0"/>
              </a:rPr>
              <a:t>Left</a:t>
            </a:r>
            <a:r>
              <a:rPr lang="zh-CN" altLang="en-US" sz="1300">
                <a:latin typeface="Helvetica" pitchFamily="2" charset="0"/>
              </a:rPr>
              <a:t> </a:t>
            </a:r>
            <a:r>
              <a:rPr lang="en-US" altLang="zh-CN" sz="1300">
                <a:latin typeface="Helvetica" pitchFamily="2" charset="0"/>
              </a:rPr>
              <a:t>shift/overwrite</a:t>
            </a:r>
            <a:r>
              <a:rPr lang="zh-CN" altLang="en-US" sz="1300">
                <a:latin typeface="Helvetica" pitchFamily="2" charset="0"/>
              </a:rPr>
              <a:t> </a:t>
            </a:r>
            <a:r>
              <a:rPr lang="en-US" altLang="zh-CN" sz="1300">
                <a:latin typeface="Helvetica" pitchFamily="2" charset="0"/>
              </a:rPr>
              <a:t>instead</a:t>
            </a:r>
          </a:p>
          <a:p>
            <a:endParaRPr lang="en-US" sz="1300">
              <a:latin typeface="Helvetica" pitchFamily="2" charset="0"/>
            </a:endParaRPr>
          </a:p>
          <a:p>
            <a:r>
              <a:rPr lang="en-US" altLang="zh-CN" sz="1300">
                <a:latin typeface="Helvetica" pitchFamily="2" charset="0"/>
              </a:rPr>
              <a:t>Shifter</a:t>
            </a:r>
            <a:r>
              <a:rPr lang="zh-CN" altLang="en-US" sz="1300">
                <a:latin typeface="Helvetica" pitchFamily="2" charset="0"/>
              </a:rPr>
              <a:t> </a:t>
            </a:r>
            <a:r>
              <a:rPr lang="en-US" altLang="zh-CN" sz="1300">
                <a:latin typeface="Helvetica" pitchFamily="2" charset="0"/>
              </a:rPr>
              <a:t>with</a:t>
            </a:r>
            <a:r>
              <a:rPr lang="zh-CN" altLang="en-US" sz="1300">
                <a:latin typeface="Helvetica" pitchFamily="2" charset="0"/>
              </a:rPr>
              <a:t> </a:t>
            </a:r>
            <a:r>
              <a:rPr lang="en-US" altLang="zh-CN" sz="1300">
                <a:latin typeface="Helvetica" pitchFamily="2" charset="0"/>
              </a:rPr>
              <a:t>VLIW</a:t>
            </a:r>
            <a:r>
              <a:rPr lang="zh-CN" altLang="en-US" sz="1300">
                <a:latin typeface="Helvetica" pitchFamily="2" charset="0"/>
              </a:rPr>
              <a:t> </a:t>
            </a:r>
            <a:r>
              <a:rPr lang="en-US" altLang="zh-CN" sz="1300">
                <a:latin typeface="Helvetica" pitchFamily="2" charset="0"/>
              </a:rPr>
              <a:t>instructions</a:t>
            </a:r>
          </a:p>
          <a:p>
            <a:r>
              <a:rPr lang="en-US" altLang="zh-CN" sz="1300">
                <a:latin typeface="Helvetica" pitchFamily="2" charset="0"/>
              </a:rPr>
              <a:t>Stateful</a:t>
            </a:r>
            <a:r>
              <a:rPr lang="zh-CN" altLang="en-US" sz="1300">
                <a:latin typeface="Helvetica" pitchFamily="2" charset="0"/>
              </a:rPr>
              <a:t> </a:t>
            </a:r>
            <a:r>
              <a:rPr lang="en-US" altLang="zh-CN" sz="1300">
                <a:latin typeface="Helvetica" pitchFamily="2" charset="0"/>
              </a:rPr>
              <a:t>ALU</a:t>
            </a:r>
          </a:p>
          <a:p>
            <a:endParaRPr lang="en-US" sz="1300">
              <a:latin typeface="Helvetica" pitchFamily="2" charset="0"/>
            </a:endParaRPr>
          </a:p>
          <a:p>
            <a:r>
              <a:rPr lang="en-US" altLang="zh-CN" sz="1300">
                <a:latin typeface="Helvetica" pitchFamily="2" charset="0"/>
              </a:rPr>
              <a:t>TCAM</a:t>
            </a:r>
            <a:r>
              <a:rPr lang="zh-CN" altLang="en-US" sz="1300">
                <a:latin typeface="Helvetica" pitchFamily="2" charset="0"/>
              </a:rPr>
              <a:t> </a:t>
            </a:r>
            <a:r>
              <a:rPr lang="en-US" altLang="zh-CN" sz="1300">
                <a:latin typeface="Helvetica" pitchFamily="2" charset="0"/>
              </a:rPr>
              <a:t>(like</a:t>
            </a:r>
            <a:r>
              <a:rPr lang="zh-CN" altLang="en-US" sz="1300">
                <a:latin typeface="Helvetica" pitchFamily="2" charset="0"/>
              </a:rPr>
              <a:t> </a:t>
            </a:r>
            <a:r>
              <a:rPr lang="en-US" altLang="zh-CN" sz="1300">
                <a:latin typeface="Helvetica" pitchFamily="2" charset="0"/>
              </a:rPr>
              <a:t>LPM</a:t>
            </a:r>
            <a:r>
              <a:rPr lang="zh-CN" altLang="en-US" sz="1300">
                <a:latin typeface="Helvetica" pitchFamily="2" charset="0"/>
              </a:rPr>
              <a:t> </a:t>
            </a:r>
            <a:r>
              <a:rPr lang="en-US" altLang="zh-CN" sz="1300">
                <a:latin typeface="Helvetica" pitchFamily="2" charset="0"/>
              </a:rPr>
              <a:t>in</a:t>
            </a:r>
            <a:r>
              <a:rPr lang="zh-CN" altLang="en-US" sz="1300">
                <a:latin typeface="Helvetica" pitchFamily="2" charset="0"/>
              </a:rPr>
              <a:t> </a:t>
            </a:r>
            <a:r>
              <a:rPr lang="en-US" altLang="zh-CN" sz="1300">
                <a:latin typeface="Helvetica" pitchFamily="2" charset="0"/>
              </a:rPr>
              <a:t>IP</a:t>
            </a:r>
            <a:r>
              <a:rPr lang="zh-CN" altLang="en-US" sz="1300">
                <a:latin typeface="Helvetica" pitchFamily="2" charset="0"/>
              </a:rPr>
              <a:t> </a:t>
            </a:r>
            <a:r>
              <a:rPr lang="en-US" altLang="zh-CN" sz="1300">
                <a:latin typeface="Helvetica" pitchFamily="2" charset="0"/>
              </a:rPr>
              <a:t>forwarding)</a:t>
            </a:r>
          </a:p>
          <a:p>
            <a:r>
              <a:rPr lang="en-US" altLang="zh-CN" sz="1300">
                <a:latin typeface="Helvetica" pitchFamily="2" charset="0"/>
              </a:rPr>
              <a:t>ALU</a:t>
            </a:r>
          </a:p>
          <a:p>
            <a:r>
              <a:rPr lang="en-US" altLang="zh-CN" sz="1300">
                <a:latin typeface="Helvetica" pitchFamily="2" charset="0"/>
              </a:rPr>
              <a:t>Shifter</a:t>
            </a:r>
            <a:r>
              <a:rPr lang="zh-CN" altLang="en-US" sz="1300">
                <a:latin typeface="Helvetica" pitchFamily="2" charset="0"/>
              </a:rPr>
              <a:t> </a:t>
            </a:r>
            <a:r>
              <a:rPr lang="en-US" altLang="zh-CN" sz="1300">
                <a:latin typeface="Helvetica" pitchFamily="2" charset="0"/>
              </a:rPr>
              <a:t>with</a:t>
            </a:r>
            <a:r>
              <a:rPr lang="zh-CN" altLang="en-US" sz="1300">
                <a:latin typeface="Helvetica" pitchFamily="2" charset="0"/>
              </a:rPr>
              <a:t> </a:t>
            </a:r>
            <a:r>
              <a:rPr lang="en-US" altLang="zh-CN" sz="1300">
                <a:latin typeface="Helvetica" pitchFamily="2" charset="0"/>
              </a:rPr>
              <a:t>VLIW</a:t>
            </a:r>
            <a:r>
              <a:rPr lang="zh-CN" altLang="en-US" sz="1300">
                <a:latin typeface="Helvetica" pitchFamily="2" charset="0"/>
              </a:rPr>
              <a:t> </a:t>
            </a:r>
            <a:r>
              <a:rPr lang="en-US" altLang="zh-CN" sz="1300">
                <a:latin typeface="Helvetica" pitchFamily="2" charset="0"/>
              </a:rPr>
              <a:t>instructions</a:t>
            </a:r>
            <a:endParaRPr lang="en-US" sz="1300">
              <a:latin typeface="Helvetica" pitchFamily="2" charset="0"/>
            </a:endParaRPr>
          </a:p>
        </p:txBody>
      </p:sp>
      <p:cxnSp>
        <p:nvCxnSpPr>
          <p:cNvPr id="13" name="Straight Arrow Connector 12">
            <a:extLst>
              <a:ext uri="{FF2B5EF4-FFF2-40B4-BE49-F238E27FC236}">
                <a16:creationId xmlns:a16="http://schemas.microsoft.com/office/drawing/2014/main" id="{23DB87CF-B39A-C542-8598-8C3240EA4C22}"/>
              </a:ext>
            </a:extLst>
          </p:cNvPr>
          <p:cNvCxnSpPr/>
          <p:nvPr/>
        </p:nvCxnSpPr>
        <p:spPr>
          <a:xfrm>
            <a:off x="4123038" y="2796817"/>
            <a:ext cx="2603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A6A8E7-13A4-3B42-86CB-910C3DA78A4C}"/>
              </a:ext>
            </a:extLst>
          </p:cNvPr>
          <p:cNvCxnSpPr>
            <a:cxnSpLocks/>
          </p:cNvCxnSpPr>
          <p:nvPr/>
        </p:nvCxnSpPr>
        <p:spPr>
          <a:xfrm>
            <a:off x="5642919" y="3204590"/>
            <a:ext cx="1083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C4BD30-76FB-E142-A15F-89DCC16E15CE}"/>
              </a:ext>
            </a:extLst>
          </p:cNvPr>
          <p:cNvCxnSpPr>
            <a:cxnSpLocks/>
          </p:cNvCxnSpPr>
          <p:nvPr/>
        </p:nvCxnSpPr>
        <p:spPr>
          <a:xfrm>
            <a:off x="5494639" y="3394061"/>
            <a:ext cx="1231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D21EB7-DD64-6D46-8F20-405214A25FA1}"/>
              </a:ext>
            </a:extLst>
          </p:cNvPr>
          <p:cNvCxnSpPr>
            <a:cxnSpLocks/>
          </p:cNvCxnSpPr>
          <p:nvPr/>
        </p:nvCxnSpPr>
        <p:spPr>
          <a:xfrm>
            <a:off x="4263083" y="3810072"/>
            <a:ext cx="246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4ACA1B-832E-FB45-8BAA-D264370F2C2B}"/>
              </a:ext>
            </a:extLst>
          </p:cNvPr>
          <p:cNvCxnSpPr>
            <a:cxnSpLocks/>
          </p:cNvCxnSpPr>
          <p:nvPr/>
        </p:nvCxnSpPr>
        <p:spPr>
          <a:xfrm>
            <a:off x="3814121" y="3995424"/>
            <a:ext cx="2912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59A635A-D28A-E746-83AF-FFF735B07559}"/>
              </a:ext>
            </a:extLst>
          </p:cNvPr>
          <p:cNvCxnSpPr>
            <a:cxnSpLocks/>
          </p:cNvCxnSpPr>
          <p:nvPr/>
        </p:nvCxnSpPr>
        <p:spPr>
          <a:xfrm>
            <a:off x="5564662" y="4172537"/>
            <a:ext cx="1161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26FF1D8-7F0F-204C-BEB9-FB62432DC479}"/>
              </a:ext>
            </a:extLst>
          </p:cNvPr>
          <p:cNvSpPr/>
          <p:nvPr/>
        </p:nvSpPr>
        <p:spPr>
          <a:xfrm>
            <a:off x="6874476" y="3043881"/>
            <a:ext cx="2246313" cy="255373"/>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369B70-7B77-7D43-963A-1C0390356F93}"/>
              </a:ext>
            </a:extLst>
          </p:cNvPr>
          <p:cNvSpPr/>
          <p:nvPr/>
        </p:nvSpPr>
        <p:spPr>
          <a:xfrm>
            <a:off x="6874475" y="4044850"/>
            <a:ext cx="2246313" cy="255373"/>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48DC8BA-D158-3245-8EE6-2F58A11242D4}"/>
              </a:ext>
            </a:extLst>
          </p:cNvPr>
          <p:cNvSpPr/>
          <p:nvPr/>
        </p:nvSpPr>
        <p:spPr>
          <a:xfrm>
            <a:off x="6874475" y="2669130"/>
            <a:ext cx="2246313" cy="255373"/>
          </a:xfrm>
          <a:prstGeom prst="rect">
            <a:avLst/>
          </a:prstGeom>
          <a:noFill/>
          <a:ln w="603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59BF20-135F-C34D-9480-8C37F418A73B}"/>
              </a:ext>
            </a:extLst>
          </p:cNvPr>
          <p:cNvSpPr/>
          <p:nvPr/>
        </p:nvSpPr>
        <p:spPr>
          <a:xfrm>
            <a:off x="1608618" y="4242449"/>
            <a:ext cx="2246313" cy="255373"/>
          </a:xfrm>
          <a:prstGeom prst="rect">
            <a:avLst/>
          </a:prstGeom>
          <a:noFill/>
          <a:ln w="603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4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0" grpId="0" animBg="1"/>
      <p:bldP spid="26"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F37842-34D3-A24E-895B-931333E8E6D0}"/>
              </a:ext>
            </a:extLst>
          </p:cNvPr>
          <p:cNvPicPr>
            <a:picLocks noChangeAspect="1"/>
          </p:cNvPicPr>
          <p:nvPr/>
        </p:nvPicPr>
        <p:blipFill>
          <a:blip r:embed="rId3"/>
          <a:stretch>
            <a:fillRect/>
          </a:stretch>
        </p:blipFill>
        <p:spPr>
          <a:xfrm>
            <a:off x="4542395" y="4950400"/>
            <a:ext cx="3107210" cy="1156405"/>
          </a:xfrm>
          <a:prstGeom prst="rect">
            <a:avLst/>
          </a:prstGeom>
        </p:spPr>
      </p:pic>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sz="4000" spc="30">
                <a:solidFill>
                  <a:schemeClr val="accent1"/>
                </a:solidFill>
                <a:latin typeface="Helvetica" pitchFamily="2" charset="0"/>
              </a:rPr>
              <a:t>Background</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&amp;</a:t>
            </a:r>
            <a:r>
              <a:rPr lang="zh-CN" altLang="en-US" sz="4000" spc="30">
                <a:solidFill>
                  <a:schemeClr val="accent1"/>
                </a:solidFill>
                <a:latin typeface="Helvetica" pitchFamily="2" charset="0"/>
              </a:rPr>
              <a:t> </a:t>
            </a:r>
            <a:r>
              <a:rPr lang="en-US" altLang="zh-CN" sz="4000" spc="30">
                <a:solidFill>
                  <a:schemeClr val="accent1"/>
                </a:solidFill>
                <a:latin typeface="Helvetica" pitchFamily="2" charset="0"/>
              </a:rPr>
              <a:t>Motivation</a:t>
            </a:r>
            <a:endParaRPr lang="en-US" altLang="zh-CN" sz="4000" spc="60">
              <a:solidFill>
                <a:schemeClr val="accent1"/>
              </a:solidFill>
              <a:latin typeface="Helvetica" pitchFamily="2" charset="0"/>
              <a:cs typeface="Calibri Light"/>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4</a:t>
            </a:fld>
            <a:endParaRPr lang="en-US">
              <a:latin typeface="Helvetica" pitchFamily="2" charset="0"/>
            </a:endParaRPr>
          </a:p>
        </p:txBody>
      </p:sp>
      <p:sp>
        <p:nvSpPr>
          <p:cNvPr id="8" name="TextBox 7">
            <a:extLst>
              <a:ext uri="{FF2B5EF4-FFF2-40B4-BE49-F238E27FC236}">
                <a16:creationId xmlns:a16="http://schemas.microsoft.com/office/drawing/2014/main" id="{D612F1C7-2973-6543-9F2F-B29B0D20374B}"/>
              </a:ext>
            </a:extLst>
          </p:cNvPr>
          <p:cNvSpPr txBox="1"/>
          <p:nvPr/>
        </p:nvSpPr>
        <p:spPr>
          <a:xfrm>
            <a:off x="331574" y="1340440"/>
            <a:ext cx="10727676" cy="169277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a:latin typeface="Helvetica" pitchFamily="2" charset="0"/>
              </a:rPr>
              <a:t>Protocol-independent</a:t>
            </a:r>
            <a:r>
              <a:rPr lang="zh-CN" altLang="en-US" sz="2800">
                <a:latin typeface="Helvetica" pitchFamily="2" charset="0"/>
              </a:rPr>
              <a:t> </a:t>
            </a:r>
            <a:r>
              <a:rPr lang="en-US" altLang="zh-CN" sz="2800">
                <a:latin typeface="Helvetica" pitchFamily="2" charset="0"/>
              </a:rPr>
              <a:t>switch</a:t>
            </a:r>
            <a:r>
              <a:rPr lang="zh-CN" altLang="en-US" sz="2800">
                <a:latin typeface="Helvetica" pitchFamily="2" charset="0"/>
              </a:rPr>
              <a:t> </a:t>
            </a:r>
            <a:r>
              <a:rPr lang="en-US" altLang="zh-CN" sz="2800">
                <a:latin typeface="Helvetica" pitchFamily="2" charset="0"/>
              </a:rPr>
              <a:t>architecture</a:t>
            </a:r>
            <a:r>
              <a:rPr lang="zh-CN" altLang="en-US" sz="2800">
                <a:latin typeface="Helvetica" pitchFamily="2" charset="0"/>
              </a:rPr>
              <a:t> </a:t>
            </a:r>
            <a:r>
              <a:rPr lang="en-US" altLang="zh-CN" sz="2800">
                <a:latin typeface="Helvetica" pitchFamily="2" charset="0"/>
              </a:rPr>
              <a:t>(PISA),</a:t>
            </a:r>
            <a:r>
              <a:rPr lang="zh-CN" altLang="en-US" sz="2800">
                <a:latin typeface="Helvetica" pitchFamily="2" charset="0"/>
              </a:rPr>
              <a:t> </a:t>
            </a:r>
            <a:r>
              <a:rPr lang="en-US" altLang="zh-CN" sz="2800">
                <a:latin typeface="Helvetica" pitchFamily="2" charset="0"/>
              </a:rPr>
              <a:t>the</a:t>
            </a:r>
            <a:r>
              <a:rPr lang="zh-CN" altLang="en-US" sz="2800">
                <a:latin typeface="Helvetica" pitchFamily="2" charset="0"/>
              </a:rPr>
              <a:t> </a:t>
            </a:r>
            <a:r>
              <a:rPr lang="en-US" altLang="zh-CN" sz="2800">
                <a:latin typeface="Helvetica" pitchFamily="2" charset="0"/>
              </a:rPr>
              <a:t>de-facto</a:t>
            </a:r>
            <a:r>
              <a:rPr lang="zh-CN" altLang="en-US" sz="2800">
                <a:latin typeface="Helvetica" pitchFamily="2" charset="0"/>
              </a:rPr>
              <a:t> </a:t>
            </a:r>
            <a:r>
              <a:rPr lang="en-US" altLang="zh-CN" sz="2800">
                <a:latin typeface="Helvetica" pitchFamily="2" charset="0"/>
              </a:rPr>
              <a:t>programmable</a:t>
            </a:r>
            <a:r>
              <a:rPr lang="zh-CN" altLang="en-US" sz="2800">
                <a:latin typeface="Helvetica" pitchFamily="2" charset="0"/>
              </a:rPr>
              <a:t> </a:t>
            </a:r>
            <a:r>
              <a:rPr lang="en-US" altLang="zh-CN" sz="2800">
                <a:latin typeface="Helvetica" pitchFamily="2" charset="0"/>
              </a:rPr>
              <a:t>switch</a:t>
            </a:r>
            <a:r>
              <a:rPr lang="zh-CN" altLang="en-US" sz="2800">
                <a:latin typeface="Helvetica" pitchFamily="2" charset="0"/>
              </a:rPr>
              <a:t> </a:t>
            </a:r>
            <a:r>
              <a:rPr lang="en-US" altLang="zh-CN" sz="2800">
                <a:latin typeface="Helvetica" pitchFamily="2" charset="0"/>
              </a:rPr>
              <a:t>paradigm,</a:t>
            </a:r>
            <a:r>
              <a:rPr lang="zh-CN" altLang="en-US" sz="2800">
                <a:latin typeface="Helvetica" pitchFamily="2" charset="0"/>
              </a:rPr>
              <a:t> </a:t>
            </a:r>
            <a:r>
              <a:rPr lang="en-US" altLang="zh-CN" sz="2800">
                <a:latin typeface="Helvetica" pitchFamily="2" charset="0"/>
              </a:rPr>
              <a:t>has</a:t>
            </a:r>
            <a:r>
              <a:rPr lang="zh-CN" altLang="en-US" sz="2800">
                <a:latin typeface="Helvetica" pitchFamily="2" charset="0"/>
              </a:rPr>
              <a:t> </a:t>
            </a:r>
            <a:r>
              <a:rPr lang="en-US" altLang="zh-CN" sz="2800">
                <a:latin typeface="Helvetica" pitchFamily="2" charset="0"/>
              </a:rPr>
              <a:t>no</a:t>
            </a:r>
            <a:r>
              <a:rPr lang="zh-CN" altLang="en-US" sz="2800">
                <a:latin typeface="Helvetica" pitchFamily="2" charset="0"/>
              </a:rPr>
              <a:t> </a:t>
            </a:r>
            <a:r>
              <a:rPr lang="en-US" altLang="zh-CN" sz="2800">
                <a:latin typeface="Helvetica" pitchFamily="2" charset="0"/>
              </a:rPr>
              <a:t>support</a:t>
            </a:r>
            <a:r>
              <a:rPr lang="zh-CN" altLang="en-US" sz="2800">
                <a:latin typeface="Helvetica" pitchFamily="2" charset="0"/>
              </a:rPr>
              <a:t> </a:t>
            </a:r>
            <a:r>
              <a:rPr lang="en-US" altLang="zh-CN" sz="2800">
                <a:latin typeface="Helvetica" pitchFamily="2" charset="0"/>
              </a:rPr>
              <a:t>for</a:t>
            </a:r>
            <a:r>
              <a:rPr lang="zh-CN" altLang="en-US" sz="2800">
                <a:latin typeface="Helvetica" pitchFamily="2" charset="0"/>
              </a:rPr>
              <a:t> </a:t>
            </a:r>
            <a:r>
              <a:rPr lang="en-US" altLang="zh-CN" sz="2800">
                <a:solidFill>
                  <a:srgbClr val="FF0000"/>
                </a:solidFill>
                <a:latin typeface="Helvetica" pitchFamily="2" charset="0"/>
              </a:rPr>
              <a:t>floating</a:t>
            </a:r>
            <a:r>
              <a:rPr lang="zh-CN" altLang="en-US" sz="2800">
                <a:solidFill>
                  <a:srgbClr val="FF0000"/>
                </a:solidFill>
                <a:latin typeface="Helvetica" pitchFamily="2" charset="0"/>
              </a:rPr>
              <a:t> </a:t>
            </a:r>
            <a:r>
              <a:rPr lang="en-US" altLang="zh-CN" sz="2800">
                <a:solidFill>
                  <a:srgbClr val="FF0000"/>
                </a:solidFill>
                <a:latin typeface="Helvetica" pitchFamily="2" charset="0"/>
              </a:rPr>
              <a:t>point</a:t>
            </a:r>
            <a:r>
              <a:rPr lang="zh-CN" altLang="en-US" sz="2800">
                <a:solidFill>
                  <a:srgbClr val="FF0000"/>
                </a:solidFill>
                <a:latin typeface="Helvetica" pitchFamily="2" charset="0"/>
              </a:rPr>
              <a:t> </a:t>
            </a:r>
            <a:r>
              <a:rPr lang="en-US" altLang="zh-CN" sz="2800">
                <a:solidFill>
                  <a:srgbClr val="FF0000"/>
                </a:solidFill>
                <a:latin typeface="Helvetica" pitchFamily="2" charset="0"/>
              </a:rPr>
              <a:t>(FP)</a:t>
            </a:r>
            <a:r>
              <a:rPr lang="zh-CN" altLang="en-US" sz="2800">
                <a:latin typeface="Helvetica" pitchFamily="2" charset="0"/>
              </a:rPr>
              <a:t> </a:t>
            </a:r>
            <a:r>
              <a:rPr lang="en-US" altLang="zh-CN" sz="2800">
                <a:latin typeface="Helvetica" pitchFamily="2" charset="0"/>
              </a:rPr>
              <a:t>data</a:t>
            </a:r>
            <a:r>
              <a:rPr lang="zh-CN" altLang="en-US" sz="2800">
                <a:latin typeface="Helvetica" pitchFamily="2" charset="0"/>
              </a:rPr>
              <a:t> </a:t>
            </a:r>
            <a:r>
              <a:rPr lang="en-US" altLang="zh-CN" sz="2800">
                <a:latin typeface="Helvetica" pitchFamily="2" charset="0"/>
              </a:rPr>
              <a:t>formats,</a:t>
            </a:r>
            <a:r>
              <a:rPr lang="zh-CN" altLang="en-US" sz="2800">
                <a:latin typeface="Helvetica" pitchFamily="2" charset="0"/>
              </a:rPr>
              <a:t> </a:t>
            </a:r>
            <a:r>
              <a:rPr lang="en-US" altLang="zh-CN" sz="2800">
                <a:latin typeface="Helvetica" pitchFamily="2" charset="0"/>
              </a:rPr>
              <a:t>which</a:t>
            </a:r>
            <a:r>
              <a:rPr lang="zh-CN" altLang="en-US" sz="2800">
                <a:latin typeface="Helvetica" pitchFamily="2" charset="0"/>
              </a:rPr>
              <a:t> </a:t>
            </a:r>
            <a:r>
              <a:rPr lang="en-US" altLang="zh-CN" sz="2800">
                <a:latin typeface="Helvetica" pitchFamily="2" charset="0"/>
              </a:rPr>
              <a:t>are</a:t>
            </a:r>
            <a:r>
              <a:rPr lang="zh-CN" altLang="en-US" sz="2800">
                <a:latin typeface="Helvetica" pitchFamily="2" charset="0"/>
              </a:rPr>
              <a:t> </a:t>
            </a:r>
            <a:r>
              <a:rPr lang="en-US" altLang="zh-CN" sz="2800">
                <a:latin typeface="Helvetica" pitchFamily="2" charset="0"/>
              </a:rPr>
              <a:t>common</a:t>
            </a:r>
            <a:r>
              <a:rPr lang="zh-CN" altLang="en-US" sz="2800">
                <a:latin typeface="Helvetica" pitchFamily="2" charset="0"/>
              </a:rPr>
              <a:t> </a:t>
            </a:r>
            <a:r>
              <a:rPr lang="en-US" altLang="zh-CN" sz="2800">
                <a:latin typeface="Helvetica" pitchFamily="2" charset="0"/>
              </a:rPr>
              <a:t>in</a:t>
            </a:r>
            <a:r>
              <a:rPr lang="zh-CN" altLang="en-US" sz="2800">
                <a:latin typeface="Helvetica" pitchFamily="2" charset="0"/>
              </a:rPr>
              <a:t> </a:t>
            </a:r>
            <a:r>
              <a:rPr lang="en-US" altLang="zh-CN" sz="2800">
                <a:latin typeface="Helvetica" pitchFamily="2" charset="0"/>
              </a:rPr>
              <a:t>many</a:t>
            </a:r>
            <a:r>
              <a:rPr lang="zh-CN" altLang="en-US" sz="2800">
                <a:latin typeface="Helvetica" pitchFamily="2" charset="0"/>
              </a:rPr>
              <a:t> </a:t>
            </a:r>
            <a:r>
              <a:rPr lang="en-US" altLang="zh-CN" sz="2800">
                <a:latin typeface="Helvetica" pitchFamily="2" charset="0"/>
              </a:rPr>
              <a:t>use cases.</a:t>
            </a:r>
          </a:p>
          <a:p>
            <a:pPr marL="457200" indent="-457200">
              <a:buFont typeface="Arial" panose="020B0604020202020204" pitchFamily="34" charset="0"/>
              <a:buChar char="•"/>
            </a:pPr>
            <a:endParaRPr lang="en-US" sz="2000" spc="60">
              <a:latin typeface="Helvetica" pitchFamily="2" charset="0"/>
              <a:cs typeface="Calibri Light"/>
            </a:endParaRPr>
          </a:p>
        </p:txBody>
      </p:sp>
      <p:pic>
        <p:nvPicPr>
          <p:cNvPr id="7" name="Picture 6">
            <a:extLst>
              <a:ext uri="{FF2B5EF4-FFF2-40B4-BE49-F238E27FC236}">
                <a16:creationId xmlns:a16="http://schemas.microsoft.com/office/drawing/2014/main" id="{FE076C4D-2B78-8A48-8036-774008CAEBCB}"/>
              </a:ext>
            </a:extLst>
          </p:cNvPr>
          <p:cNvPicPr>
            <a:picLocks noChangeAspect="1"/>
          </p:cNvPicPr>
          <p:nvPr/>
        </p:nvPicPr>
        <p:blipFill>
          <a:blip r:embed="rId4"/>
          <a:stretch>
            <a:fillRect/>
          </a:stretch>
        </p:blipFill>
        <p:spPr>
          <a:xfrm>
            <a:off x="5181437" y="2984792"/>
            <a:ext cx="1829126" cy="2040658"/>
          </a:xfrm>
          <a:prstGeom prst="rect">
            <a:avLst/>
          </a:prstGeom>
        </p:spPr>
      </p:pic>
      <p:pic>
        <p:nvPicPr>
          <p:cNvPr id="11" name="Picture 10">
            <a:extLst>
              <a:ext uri="{FF2B5EF4-FFF2-40B4-BE49-F238E27FC236}">
                <a16:creationId xmlns:a16="http://schemas.microsoft.com/office/drawing/2014/main" id="{2731E020-A641-FD4F-A069-7562232FA910}"/>
              </a:ext>
            </a:extLst>
          </p:cNvPr>
          <p:cNvPicPr>
            <a:picLocks noChangeAspect="1"/>
          </p:cNvPicPr>
          <p:nvPr/>
        </p:nvPicPr>
        <p:blipFill>
          <a:blip r:embed="rId5"/>
          <a:stretch>
            <a:fillRect/>
          </a:stretch>
        </p:blipFill>
        <p:spPr>
          <a:xfrm>
            <a:off x="801946" y="2781419"/>
            <a:ext cx="2895894" cy="2336348"/>
          </a:xfrm>
          <a:prstGeom prst="rect">
            <a:avLst/>
          </a:prstGeom>
        </p:spPr>
      </p:pic>
      <p:pic>
        <p:nvPicPr>
          <p:cNvPr id="15" name="Picture 14">
            <a:extLst>
              <a:ext uri="{FF2B5EF4-FFF2-40B4-BE49-F238E27FC236}">
                <a16:creationId xmlns:a16="http://schemas.microsoft.com/office/drawing/2014/main" id="{F4554003-43A1-1D4E-9B07-7DEFE6426878}"/>
              </a:ext>
            </a:extLst>
          </p:cNvPr>
          <p:cNvPicPr>
            <a:picLocks noChangeAspect="1"/>
          </p:cNvPicPr>
          <p:nvPr/>
        </p:nvPicPr>
        <p:blipFill>
          <a:blip r:embed="rId6"/>
          <a:stretch>
            <a:fillRect/>
          </a:stretch>
        </p:blipFill>
        <p:spPr>
          <a:xfrm>
            <a:off x="8028232" y="2971477"/>
            <a:ext cx="3455081" cy="2040657"/>
          </a:xfrm>
          <a:prstGeom prst="rect">
            <a:avLst/>
          </a:prstGeom>
        </p:spPr>
      </p:pic>
      <p:sp>
        <p:nvSpPr>
          <p:cNvPr id="19" name="TextBox 18">
            <a:extLst>
              <a:ext uri="{FF2B5EF4-FFF2-40B4-BE49-F238E27FC236}">
                <a16:creationId xmlns:a16="http://schemas.microsoft.com/office/drawing/2014/main" id="{04B19C77-B5C0-FA45-B8BD-9B79E9DE8829}"/>
              </a:ext>
            </a:extLst>
          </p:cNvPr>
          <p:cNvSpPr txBox="1"/>
          <p:nvPr/>
        </p:nvSpPr>
        <p:spPr>
          <a:xfrm>
            <a:off x="479107" y="6245576"/>
            <a:ext cx="11233785" cy="523220"/>
          </a:xfrm>
          <a:prstGeom prst="rect">
            <a:avLst/>
          </a:prstGeom>
          <a:noFill/>
          <a:ln w="38100">
            <a:solidFill>
              <a:srgbClr val="0365C0"/>
            </a:solidFill>
          </a:ln>
        </p:spPr>
        <p:txBody>
          <a:bodyPr wrap="square" rtlCol="0">
            <a:spAutoFit/>
          </a:bodyPr>
          <a:lstStyle/>
          <a:p>
            <a:r>
              <a:rPr lang="en-US" altLang="zh-CN" sz="2800">
                <a:latin typeface="Helvetica" pitchFamily="2" charset="0"/>
              </a:rPr>
              <a:t>It</a:t>
            </a:r>
            <a:r>
              <a:rPr lang="zh-CN" altLang="en-US" sz="2800">
                <a:latin typeface="Helvetica" pitchFamily="2" charset="0"/>
              </a:rPr>
              <a:t> </a:t>
            </a:r>
            <a:r>
              <a:rPr lang="en-US" altLang="zh-CN" sz="2800">
                <a:latin typeface="Helvetica" pitchFamily="2" charset="0"/>
              </a:rPr>
              <a:t>will</a:t>
            </a:r>
            <a:r>
              <a:rPr lang="zh-CN" altLang="en-US" sz="2800">
                <a:latin typeface="Helvetica" pitchFamily="2" charset="0"/>
              </a:rPr>
              <a:t> </a:t>
            </a:r>
            <a:r>
              <a:rPr lang="en-US" altLang="zh-CN" sz="2800">
                <a:latin typeface="Helvetica" pitchFamily="2" charset="0"/>
              </a:rPr>
              <a:t>be</a:t>
            </a:r>
            <a:r>
              <a:rPr lang="zh-CN" altLang="en-US" sz="2800">
                <a:latin typeface="Helvetica" pitchFamily="2" charset="0"/>
              </a:rPr>
              <a:t> </a:t>
            </a:r>
            <a:r>
              <a:rPr lang="en-US" altLang="zh-CN" sz="2800">
                <a:latin typeface="Helvetica" pitchFamily="2" charset="0"/>
              </a:rPr>
              <a:t>great</a:t>
            </a:r>
            <a:r>
              <a:rPr lang="zh-CN" altLang="en-US" sz="2800">
                <a:latin typeface="Helvetica" pitchFamily="2" charset="0"/>
              </a:rPr>
              <a:t> </a:t>
            </a:r>
            <a:r>
              <a:rPr lang="en-US" altLang="zh-CN" sz="2800">
                <a:latin typeface="Helvetica" pitchFamily="2" charset="0"/>
              </a:rPr>
              <a:t>if</a:t>
            </a:r>
            <a:r>
              <a:rPr lang="zh-CN" altLang="en-US" sz="2800">
                <a:latin typeface="Helvetica" pitchFamily="2" charset="0"/>
              </a:rPr>
              <a:t> </a:t>
            </a:r>
            <a:r>
              <a:rPr lang="en-US" altLang="zh-CN" sz="2800">
                <a:latin typeface="Helvetica" pitchFamily="2" charset="0"/>
              </a:rPr>
              <a:t>we</a:t>
            </a:r>
            <a:r>
              <a:rPr lang="zh-CN" altLang="en-US" sz="2800">
                <a:latin typeface="Helvetica" pitchFamily="2" charset="0"/>
              </a:rPr>
              <a:t> </a:t>
            </a:r>
            <a:r>
              <a:rPr lang="en-US" altLang="zh-CN" sz="2800">
                <a:latin typeface="Helvetica" pitchFamily="2" charset="0"/>
              </a:rPr>
              <a:t>can</a:t>
            </a:r>
            <a:r>
              <a:rPr lang="zh-CN" altLang="en-US" sz="2800">
                <a:latin typeface="Helvetica" pitchFamily="2" charset="0"/>
              </a:rPr>
              <a:t> </a:t>
            </a:r>
            <a:r>
              <a:rPr lang="en-US" altLang="zh-CN" sz="2800">
                <a:latin typeface="Helvetica" pitchFamily="2" charset="0"/>
              </a:rPr>
              <a:t>enable</a:t>
            </a:r>
            <a:r>
              <a:rPr lang="zh-CN" altLang="en-US" sz="2800">
                <a:latin typeface="Helvetica" pitchFamily="2" charset="0"/>
              </a:rPr>
              <a:t> </a:t>
            </a:r>
            <a:r>
              <a:rPr lang="en-US" altLang="zh-CN" sz="2800">
                <a:latin typeface="Helvetica" pitchFamily="2" charset="0"/>
              </a:rPr>
              <a:t>FP</a:t>
            </a:r>
            <a:r>
              <a:rPr lang="zh-CN" altLang="en-US" sz="2800">
                <a:latin typeface="Helvetica" pitchFamily="2" charset="0"/>
              </a:rPr>
              <a:t> </a:t>
            </a:r>
            <a:r>
              <a:rPr lang="en-US" altLang="zh-CN" sz="2800">
                <a:latin typeface="Helvetica" pitchFamily="2" charset="0"/>
              </a:rPr>
              <a:t>operations</a:t>
            </a:r>
            <a:r>
              <a:rPr lang="zh-CN" altLang="en-US" sz="2800">
                <a:latin typeface="Helvetica" pitchFamily="2" charset="0"/>
              </a:rPr>
              <a:t> </a:t>
            </a:r>
            <a:r>
              <a:rPr lang="en-US" altLang="zh-CN" sz="2800">
                <a:latin typeface="Helvetica" pitchFamily="2" charset="0"/>
              </a:rPr>
              <a:t>on</a:t>
            </a:r>
            <a:r>
              <a:rPr lang="zh-CN" altLang="en-US" sz="2800">
                <a:latin typeface="Helvetica" pitchFamily="2" charset="0"/>
              </a:rPr>
              <a:t> </a:t>
            </a:r>
            <a:r>
              <a:rPr lang="en-US" altLang="zh-CN" sz="2800">
                <a:latin typeface="Helvetica" pitchFamily="2" charset="0"/>
              </a:rPr>
              <a:t>PISA</a:t>
            </a:r>
            <a:r>
              <a:rPr lang="zh-CN" altLang="en-US" sz="2800">
                <a:latin typeface="Helvetica" pitchFamily="2" charset="0"/>
              </a:rPr>
              <a:t> </a:t>
            </a:r>
            <a:r>
              <a:rPr lang="en-US" altLang="zh-CN" sz="2800">
                <a:latin typeface="Helvetica" pitchFamily="2" charset="0"/>
              </a:rPr>
              <a:t>switch!</a:t>
            </a:r>
            <a:endParaRPr lang="en-US" sz="2800">
              <a:latin typeface="Helvetica" pitchFamily="2" charset="0"/>
            </a:endParaRPr>
          </a:p>
        </p:txBody>
      </p:sp>
      <p:pic>
        <p:nvPicPr>
          <p:cNvPr id="3" name="Picture 2">
            <a:extLst>
              <a:ext uri="{FF2B5EF4-FFF2-40B4-BE49-F238E27FC236}">
                <a16:creationId xmlns:a16="http://schemas.microsoft.com/office/drawing/2014/main" id="{480F4D7C-C7B9-CD46-A825-55A71E615578}"/>
              </a:ext>
            </a:extLst>
          </p:cNvPr>
          <p:cNvPicPr>
            <a:picLocks noChangeAspect="1"/>
          </p:cNvPicPr>
          <p:nvPr/>
        </p:nvPicPr>
        <p:blipFill>
          <a:blip r:embed="rId7"/>
          <a:stretch>
            <a:fillRect/>
          </a:stretch>
        </p:blipFill>
        <p:spPr>
          <a:xfrm>
            <a:off x="624293" y="4910438"/>
            <a:ext cx="3251200" cy="1625600"/>
          </a:xfrm>
          <a:prstGeom prst="rect">
            <a:avLst/>
          </a:prstGeom>
        </p:spPr>
      </p:pic>
      <p:pic>
        <p:nvPicPr>
          <p:cNvPr id="5" name="Picture 4">
            <a:extLst>
              <a:ext uri="{FF2B5EF4-FFF2-40B4-BE49-F238E27FC236}">
                <a16:creationId xmlns:a16="http://schemas.microsoft.com/office/drawing/2014/main" id="{065FD3CE-D07C-EE48-BAD5-1A25ED9E13BF}"/>
              </a:ext>
            </a:extLst>
          </p:cNvPr>
          <p:cNvPicPr>
            <a:picLocks noChangeAspect="1"/>
          </p:cNvPicPr>
          <p:nvPr/>
        </p:nvPicPr>
        <p:blipFill>
          <a:blip r:embed="rId8"/>
          <a:stretch>
            <a:fillRect/>
          </a:stretch>
        </p:blipFill>
        <p:spPr>
          <a:xfrm>
            <a:off x="9201061" y="5117767"/>
            <a:ext cx="1109424" cy="1101825"/>
          </a:xfrm>
          <a:prstGeom prst="rect">
            <a:avLst/>
          </a:prstGeom>
        </p:spPr>
      </p:pic>
      <p:sp>
        <p:nvSpPr>
          <p:cNvPr id="17" name="Rectangular Callout 16">
            <a:extLst>
              <a:ext uri="{FF2B5EF4-FFF2-40B4-BE49-F238E27FC236}">
                <a16:creationId xmlns:a16="http://schemas.microsoft.com/office/drawing/2014/main" id="{3C8A132A-E939-2340-9E1C-DAC101D73857}"/>
              </a:ext>
            </a:extLst>
          </p:cNvPr>
          <p:cNvSpPr/>
          <p:nvPr/>
        </p:nvSpPr>
        <p:spPr>
          <a:xfrm>
            <a:off x="2885187" y="3033211"/>
            <a:ext cx="1191280" cy="1048772"/>
          </a:xfrm>
          <a:prstGeom prst="wedgeRectCallout">
            <a:avLst>
              <a:gd name="adj1" fmla="val -79496"/>
              <a:gd name="adj2" fmla="val 41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itchFamily="2" charset="0"/>
              </a:rPr>
              <a:t>Training</a:t>
            </a:r>
            <a:r>
              <a:rPr lang="zh-CN" altLang="en-US" dirty="0">
                <a:latin typeface="Helvetica" pitchFamily="2" charset="0"/>
              </a:rPr>
              <a:t> </a:t>
            </a:r>
            <a:r>
              <a:rPr lang="en-US" altLang="zh-CN" dirty="0">
                <a:latin typeface="Helvetica" pitchFamily="2" charset="0"/>
              </a:rPr>
              <a:t>gradient</a:t>
            </a:r>
            <a:r>
              <a:rPr lang="zh-CN" altLang="en-US" dirty="0">
                <a:latin typeface="Helvetica" pitchFamily="2" charset="0"/>
              </a:rPr>
              <a:t> </a:t>
            </a:r>
            <a:r>
              <a:rPr lang="en-US" altLang="zh-CN" dirty="0">
                <a:latin typeface="Helvetica" pitchFamily="2" charset="0"/>
              </a:rPr>
              <a:t>is</a:t>
            </a:r>
            <a:r>
              <a:rPr lang="zh-CN" altLang="en-US" dirty="0">
                <a:latin typeface="Helvetica" pitchFamily="2" charset="0"/>
              </a:rPr>
              <a:t> </a:t>
            </a:r>
            <a:r>
              <a:rPr lang="en-US" altLang="zh-CN" dirty="0">
                <a:latin typeface="Helvetica" pitchFamily="2" charset="0"/>
              </a:rPr>
              <a:t>FP!</a:t>
            </a:r>
            <a:endParaRPr lang="en-US" dirty="0">
              <a:latin typeface="Helvetica" pitchFamily="2" charset="0"/>
            </a:endParaRPr>
          </a:p>
        </p:txBody>
      </p:sp>
      <p:sp>
        <p:nvSpPr>
          <p:cNvPr id="18" name="Rectangular Callout 17">
            <a:extLst>
              <a:ext uri="{FF2B5EF4-FFF2-40B4-BE49-F238E27FC236}">
                <a16:creationId xmlns:a16="http://schemas.microsoft.com/office/drawing/2014/main" id="{8F381ED3-00CB-4A47-9CFA-5382098E81FC}"/>
              </a:ext>
            </a:extLst>
          </p:cNvPr>
          <p:cNvSpPr/>
          <p:nvPr/>
        </p:nvSpPr>
        <p:spPr>
          <a:xfrm>
            <a:off x="6550639" y="3088828"/>
            <a:ext cx="1288280" cy="1048772"/>
          </a:xfrm>
          <a:prstGeom prst="wedgeRectCallout">
            <a:avLst>
              <a:gd name="adj1" fmla="val -79496"/>
              <a:gd name="adj2" fmla="val 41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Helvetica" pitchFamily="2" charset="0"/>
              </a:rPr>
              <a:t>Datatype</a:t>
            </a:r>
            <a:r>
              <a:rPr lang="zh-CN" altLang="en-US">
                <a:latin typeface="Helvetica" pitchFamily="2" charset="0"/>
              </a:rPr>
              <a:t> </a:t>
            </a:r>
            <a:r>
              <a:rPr lang="en-US" altLang="zh-CN">
                <a:latin typeface="Helvetica" pitchFamily="2" charset="0"/>
              </a:rPr>
              <a:t>can</a:t>
            </a:r>
            <a:r>
              <a:rPr lang="zh-CN" altLang="en-US">
                <a:latin typeface="Helvetica" pitchFamily="2" charset="0"/>
              </a:rPr>
              <a:t> </a:t>
            </a:r>
            <a:r>
              <a:rPr lang="en-US" altLang="zh-CN">
                <a:latin typeface="Helvetica" pitchFamily="2" charset="0"/>
              </a:rPr>
              <a:t>be</a:t>
            </a:r>
            <a:r>
              <a:rPr lang="zh-CN" altLang="en-US">
                <a:latin typeface="Helvetica" pitchFamily="2" charset="0"/>
              </a:rPr>
              <a:t> </a:t>
            </a:r>
            <a:r>
              <a:rPr lang="en-US" altLang="zh-CN">
                <a:latin typeface="Helvetica" pitchFamily="2" charset="0"/>
              </a:rPr>
              <a:t>FP!</a:t>
            </a:r>
            <a:endParaRPr lang="en-US">
              <a:latin typeface="Helvetica" pitchFamily="2" charset="0"/>
            </a:endParaRPr>
          </a:p>
        </p:txBody>
      </p:sp>
      <p:sp>
        <p:nvSpPr>
          <p:cNvPr id="20" name="Rectangular Callout 19">
            <a:extLst>
              <a:ext uri="{FF2B5EF4-FFF2-40B4-BE49-F238E27FC236}">
                <a16:creationId xmlns:a16="http://schemas.microsoft.com/office/drawing/2014/main" id="{536A7308-2A91-544B-9976-E035197BE2CB}"/>
              </a:ext>
            </a:extLst>
          </p:cNvPr>
          <p:cNvSpPr/>
          <p:nvPr/>
        </p:nvSpPr>
        <p:spPr>
          <a:xfrm>
            <a:off x="10310485" y="2964606"/>
            <a:ext cx="1514479" cy="1048772"/>
          </a:xfrm>
          <a:prstGeom prst="wedgeRectCallout">
            <a:avLst>
              <a:gd name="adj1" fmla="val -79496"/>
              <a:gd name="adj2" fmla="val 41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Helvetica" pitchFamily="2" charset="0"/>
              </a:rPr>
              <a:t>Calculating</a:t>
            </a:r>
            <a:r>
              <a:rPr lang="zh-CN" altLang="en-US">
                <a:latin typeface="Helvetica" pitchFamily="2" charset="0"/>
              </a:rPr>
              <a:t> </a:t>
            </a:r>
            <a:r>
              <a:rPr lang="en-US" altLang="zh-CN">
                <a:latin typeface="Helvetica" pitchFamily="2" charset="0"/>
              </a:rPr>
              <a:t>estimation</a:t>
            </a:r>
            <a:r>
              <a:rPr lang="zh-CN" altLang="en-US">
                <a:latin typeface="Helvetica" pitchFamily="2" charset="0"/>
              </a:rPr>
              <a:t> </a:t>
            </a:r>
            <a:r>
              <a:rPr lang="en-US" altLang="zh-CN">
                <a:latin typeface="Helvetica" pitchFamily="2" charset="0"/>
              </a:rPr>
              <a:t>needs</a:t>
            </a:r>
            <a:r>
              <a:rPr lang="zh-CN" altLang="en-US">
                <a:latin typeface="Helvetica" pitchFamily="2" charset="0"/>
              </a:rPr>
              <a:t> </a:t>
            </a:r>
            <a:r>
              <a:rPr lang="en-US" altLang="zh-CN">
                <a:latin typeface="Helvetica" pitchFamily="2" charset="0"/>
              </a:rPr>
              <a:t>FP!</a:t>
            </a:r>
            <a:endParaRPr lang="en-US">
              <a:latin typeface="Helvetica" pitchFamily="2" charset="0"/>
            </a:endParaRPr>
          </a:p>
        </p:txBody>
      </p:sp>
    </p:spTree>
    <p:extLst>
      <p:ext uri="{BB962C8B-B14F-4D97-AF65-F5344CB8AC3E}">
        <p14:creationId xmlns:p14="http://schemas.microsoft.com/office/powerpoint/2010/main" val="265944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3" presetClass="exit" presetSubtype="10" fill="hold" grpId="1" nodeType="withEffect">
                                  <p:stCondLst>
                                    <p:cond delay="0"/>
                                  </p:stCondLst>
                                  <p:childTnLst>
                                    <p:animEffect transition="out" filter="blinds(horizontal)">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3" presetClass="exit" presetSubtype="10" fill="hold" grpId="1" nodeType="withEffect">
                                  <p:stCondLst>
                                    <p:cond delay="0"/>
                                  </p:stCondLst>
                                  <p:childTnLst>
                                    <p:animEffect transition="out" filter="blinds(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3" presetClass="exit" presetSubtype="10" fill="hold" grpId="1" nodeType="withEffect">
                                  <p:stCondLst>
                                    <p:cond delay="0"/>
                                  </p:stCondLst>
                                  <p:childTnLst>
                                    <p:animEffect transition="out" filter="blinds(horizontal)">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animBg="1"/>
      <p:bldP spid="17" grpId="0" animBg="1"/>
      <p:bldP spid="17" grpId="1" animBg="1"/>
      <p:bldP spid="18" grpId="0" animBg="1"/>
      <p:bldP spid="18" grpId="1" animBg="1"/>
      <p:bldP spid="20" grpId="0" animBg="1"/>
      <p:bldP spid="2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479990"/>
            <a:ext cx="11977384" cy="444994"/>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2800" spc="30">
                <a:solidFill>
                  <a:srgbClr val="3467AE"/>
                </a:solidFill>
                <a:latin typeface="Helvetica" pitchFamily="2" charset="0"/>
              </a:rPr>
              <a:t>Hardware</a:t>
            </a:r>
            <a:r>
              <a:rPr lang="zh-CN" altLang="en-US" sz="2800" spc="30">
                <a:solidFill>
                  <a:srgbClr val="3467AE"/>
                </a:solidFill>
                <a:latin typeface="Helvetica" pitchFamily="2" charset="0"/>
              </a:rPr>
              <a:t> </a:t>
            </a:r>
            <a:r>
              <a:rPr lang="en-US" altLang="zh-CN" sz="2800" spc="30">
                <a:solidFill>
                  <a:srgbClr val="3467AE"/>
                </a:solidFill>
                <a:latin typeface="Helvetica" pitchFamily="2" charset="0"/>
              </a:rPr>
              <a:t>Improvement</a:t>
            </a:r>
            <a:endParaRPr lang="en-US" sz="28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40</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675117" y="1390542"/>
            <a:ext cx="10592058"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000" spc="60">
                <a:latin typeface="Helvetica" pitchFamily="2" charset="0"/>
                <a:cs typeface="Calibri Light"/>
              </a:rPr>
              <a:t>Existing:</a:t>
            </a:r>
            <a:r>
              <a:rPr lang="zh-CN" altLang="en-US" sz="2000" spc="60">
                <a:latin typeface="Helvetica" pitchFamily="2" charset="0"/>
                <a:cs typeface="Calibri Light"/>
              </a:rPr>
              <a:t> </a:t>
            </a:r>
            <a:r>
              <a:rPr lang="en-US" altLang="zh-CN" sz="2000" i="1" spc="60">
                <a:latin typeface="Helvetica" pitchFamily="2" charset="0"/>
                <a:cs typeface="Calibri Light"/>
              </a:rPr>
              <a:t>“shift</a:t>
            </a:r>
            <a:r>
              <a:rPr lang="zh-CN" altLang="en-US" sz="2000" i="1" spc="60">
                <a:latin typeface="Helvetica" pitchFamily="2" charset="0"/>
                <a:cs typeface="Calibri Light"/>
              </a:rPr>
              <a:t> </a:t>
            </a:r>
            <a:r>
              <a:rPr lang="en-US" altLang="zh-CN" sz="2000" i="1" spc="60">
                <a:latin typeface="Helvetica" pitchFamily="2" charset="0"/>
                <a:cs typeface="Calibri Light"/>
              </a:rPr>
              <a:t>[operand0]</a:t>
            </a:r>
            <a:r>
              <a:rPr lang="zh-CN" altLang="en-US" sz="2000" i="1" spc="60">
                <a:latin typeface="Helvetica" pitchFamily="2" charset="0"/>
                <a:cs typeface="Calibri Light"/>
              </a:rPr>
              <a:t> </a:t>
            </a:r>
            <a:r>
              <a:rPr lang="en-US" altLang="zh-CN" sz="2000" i="1" spc="60">
                <a:solidFill>
                  <a:srgbClr val="FF0000"/>
                </a:solidFill>
                <a:latin typeface="Helvetica" pitchFamily="2" charset="0"/>
                <a:cs typeface="Calibri Light"/>
              </a:rPr>
              <a:t>1</a:t>
            </a:r>
            <a:r>
              <a:rPr lang="en-US" altLang="zh-CN" sz="2000" i="1" spc="60">
                <a:latin typeface="Helvetica" pitchFamily="2" charset="0"/>
                <a:cs typeface="Calibri Light"/>
              </a:rPr>
              <a:t>”,</a:t>
            </a:r>
            <a:r>
              <a:rPr lang="zh-CN" altLang="en-US" sz="2000" i="1" spc="60">
                <a:latin typeface="Helvetica" pitchFamily="2" charset="0"/>
                <a:cs typeface="Calibri Light"/>
              </a:rPr>
              <a:t> </a:t>
            </a:r>
            <a:r>
              <a:rPr lang="en-US" altLang="zh-CN" sz="2000" i="1" spc="60">
                <a:latin typeface="Helvetica" pitchFamily="2" charset="0"/>
                <a:cs typeface="Calibri Light"/>
              </a:rPr>
              <a:t>“shift</a:t>
            </a:r>
            <a:r>
              <a:rPr lang="zh-CN" altLang="en-US" sz="2000" i="1" spc="60">
                <a:latin typeface="Helvetica" pitchFamily="2" charset="0"/>
                <a:cs typeface="Calibri Light"/>
              </a:rPr>
              <a:t> </a:t>
            </a:r>
            <a:r>
              <a:rPr lang="en-US" altLang="zh-CN" sz="2000" i="1" spc="60">
                <a:latin typeface="Helvetica" pitchFamily="2" charset="0"/>
                <a:cs typeface="Calibri Light"/>
              </a:rPr>
              <a:t>[operand0]</a:t>
            </a:r>
            <a:r>
              <a:rPr lang="zh-CN" altLang="en-US" sz="2000" i="1" spc="60">
                <a:latin typeface="Helvetica" pitchFamily="2" charset="0"/>
                <a:cs typeface="Calibri Light"/>
              </a:rPr>
              <a:t> </a:t>
            </a:r>
            <a:r>
              <a:rPr lang="en-US" altLang="zh-CN" sz="2000" i="1" spc="60">
                <a:solidFill>
                  <a:srgbClr val="FF0000"/>
                </a:solidFill>
                <a:latin typeface="Helvetica" pitchFamily="2" charset="0"/>
                <a:cs typeface="Calibri Light"/>
              </a:rPr>
              <a:t>2</a:t>
            </a:r>
            <a:r>
              <a:rPr lang="en-US" altLang="zh-CN" sz="2000" i="1" spc="60">
                <a:latin typeface="Helvetica" pitchFamily="2" charset="0"/>
                <a:cs typeface="Calibri Light"/>
              </a:rPr>
              <a:t>”</a:t>
            </a:r>
            <a:r>
              <a:rPr lang="zh-CN" altLang="en-US" sz="2000" i="1"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-&gt;</a:t>
            </a:r>
            <a:r>
              <a:rPr lang="zh-CN" altLang="en-US" sz="2000" spc="60">
                <a:latin typeface="Helvetica" pitchFamily="2" charset="0"/>
                <a:cs typeface="Calibri Light"/>
              </a:rPr>
              <a:t> </a:t>
            </a:r>
            <a:r>
              <a:rPr lang="en-US" altLang="zh-CN" sz="2000" spc="60">
                <a:latin typeface="Helvetica" pitchFamily="2" charset="0"/>
                <a:cs typeface="Calibri Light"/>
              </a:rPr>
              <a:t>operand0</a:t>
            </a:r>
            <a:r>
              <a:rPr lang="zh-CN" altLang="en-US" sz="2000" spc="60">
                <a:latin typeface="Helvetica" pitchFamily="2" charset="0"/>
                <a:cs typeface="Calibri Light"/>
              </a:rPr>
              <a:t> </a:t>
            </a:r>
            <a:r>
              <a:rPr lang="en-US" altLang="zh-CN" sz="2000" spc="60">
                <a:latin typeface="Helvetica" pitchFamily="2" charset="0"/>
                <a:cs typeface="Calibri Light"/>
              </a:rPr>
              <a:t>&gt;&gt;</a:t>
            </a:r>
            <a:r>
              <a:rPr lang="zh-CN" altLang="en-US" sz="2000" spc="60">
                <a:latin typeface="Helvetica" pitchFamily="2" charset="0"/>
                <a:cs typeface="Calibri Light"/>
              </a:rPr>
              <a:t> </a:t>
            </a:r>
            <a:r>
              <a:rPr lang="en-US" altLang="zh-CN" sz="2000" spc="60">
                <a:solidFill>
                  <a:srgbClr val="FF0000"/>
                </a:solidFill>
                <a:latin typeface="Helvetica" pitchFamily="2" charset="0"/>
                <a:cs typeface="Calibri Light"/>
              </a:rPr>
              <a:t>fixed</a:t>
            </a:r>
            <a:r>
              <a:rPr lang="zh-CN" altLang="en-US" sz="2000" spc="60">
                <a:solidFill>
                  <a:srgbClr val="FF0000"/>
                </a:solidFill>
                <a:latin typeface="Helvetica" pitchFamily="2" charset="0"/>
                <a:cs typeface="Calibri Light"/>
              </a:rPr>
              <a:t> </a:t>
            </a:r>
            <a:r>
              <a:rPr lang="en-US" altLang="zh-CN" sz="2000" spc="60">
                <a:solidFill>
                  <a:srgbClr val="FF0000"/>
                </a:solidFill>
                <a:latin typeface="Helvetica" pitchFamily="2" charset="0"/>
                <a:cs typeface="Calibri Light"/>
              </a:rPr>
              <a:t>value</a:t>
            </a:r>
          </a:p>
          <a:p>
            <a:pPr marL="800100" lvl="1" indent="-342900">
              <a:buFont typeface="Arial" panose="020B0604020202020204" pitchFamily="34" charset="0"/>
              <a:buChar char="•"/>
            </a:pPr>
            <a:r>
              <a:rPr lang="en-US" altLang="zh-CN" spc="60">
                <a:latin typeface="Helvetica" pitchFamily="2" charset="0"/>
                <a:cs typeface="Calibri Light"/>
              </a:rPr>
              <a:t>“</a:t>
            </a:r>
            <a:r>
              <a:rPr lang="en-US" altLang="zh-CN" spc="60">
                <a:solidFill>
                  <a:schemeClr val="accent1"/>
                </a:solidFill>
                <a:latin typeface="Helvetica" pitchFamily="2" charset="0"/>
                <a:cs typeface="Calibri Light"/>
              </a:rPr>
              <a:t>Align</a:t>
            </a:r>
            <a:r>
              <a:rPr lang="en-US" altLang="zh-CN" spc="60">
                <a:latin typeface="Helvetica" pitchFamily="2" charset="0"/>
                <a:cs typeface="Calibri Light"/>
              </a:rPr>
              <a:t>”</a:t>
            </a:r>
            <a:r>
              <a:rPr lang="zh-CN" altLang="en-US" spc="60">
                <a:latin typeface="Helvetica" pitchFamily="2" charset="0"/>
                <a:cs typeface="Calibri Light"/>
              </a:rPr>
              <a:t> </a:t>
            </a:r>
            <a:r>
              <a:rPr lang="en-US" altLang="zh-CN" spc="60">
                <a:latin typeface="Helvetica" pitchFamily="2" charset="0"/>
                <a:cs typeface="Calibri Light"/>
              </a:rPr>
              <a:t>and</a:t>
            </a:r>
            <a:r>
              <a:rPr lang="zh-CN" altLang="en-US" spc="60">
                <a:latin typeface="Helvetica" pitchFamily="2" charset="0"/>
                <a:cs typeface="Calibri Light"/>
              </a:rPr>
              <a:t> </a:t>
            </a:r>
            <a:r>
              <a:rPr lang="en-US" altLang="zh-CN" spc="60">
                <a:latin typeface="Helvetica" pitchFamily="2" charset="0"/>
                <a:cs typeface="Calibri Light"/>
              </a:rPr>
              <a:t>“</a:t>
            </a:r>
            <a:r>
              <a:rPr lang="en-US" altLang="zh-CN" spc="60">
                <a:solidFill>
                  <a:schemeClr val="accent1"/>
                </a:solidFill>
                <a:latin typeface="Helvetica" pitchFamily="2" charset="0"/>
                <a:cs typeface="Calibri Light"/>
              </a:rPr>
              <a:t>normalization</a:t>
            </a:r>
            <a:r>
              <a:rPr lang="en-US" altLang="zh-CN" spc="60">
                <a:latin typeface="Helvetica" pitchFamily="2" charset="0"/>
                <a:cs typeface="Calibri Light"/>
              </a:rPr>
              <a:t>”</a:t>
            </a:r>
            <a:r>
              <a:rPr lang="zh-CN" altLang="en-US" spc="60">
                <a:latin typeface="Helvetica" pitchFamily="2" charset="0"/>
                <a:cs typeface="Calibri Light"/>
              </a:rPr>
              <a:t> </a:t>
            </a:r>
            <a:r>
              <a:rPr lang="en-US" altLang="zh-CN" spc="60">
                <a:latin typeface="Helvetica" pitchFamily="2" charset="0"/>
                <a:cs typeface="Calibri Light"/>
              </a:rPr>
              <a:t>require</a:t>
            </a:r>
            <a:r>
              <a:rPr lang="zh-CN" altLang="en-US" spc="60">
                <a:latin typeface="Helvetica" pitchFamily="2" charset="0"/>
                <a:cs typeface="Calibri Light"/>
              </a:rPr>
              <a:t> </a:t>
            </a:r>
            <a:r>
              <a:rPr lang="en-US" altLang="zh-CN" spc="60">
                <a:latin typeface="Helvetica" pitchFamily="2" charset="0"/>
                <a:cs typeface="Calibri Light"/>
              </a:rPr>
              <a:t>~32</a:t>
            </a:r>
            <a:r>
              <a:rPr lang="zh-CN" altLang="en-US" spc="60">
                <a:latin typeface="Helvetica" pitchFamily="2" charset="0"/>
                <a:cs typeface="Calibri Light"/>
              </a:rPr>
              <a:t> </a:t>
            </a:r>
            <a:r>
              <a:rPr lang="en-US" altLang="zh-CN" spc="60">
                <a:latin typeface="Helvetica" pitchFamily="2" charset="0"/>
                <a:cs typeface="Calibri Light"/>
              </a:rPr>
              <a:t>VLIW</a:t>
            </a:r>
            <a:r>
              <a:rPr lang="zh-CN" altLang="en-US" spc="60">
                <a:latin typeface="Helvetica" pitchFamily="2" charset="0"/>
                <a:cs typeface="Calibri Light"/>
              </a:rPr>
              <a:t> </a:t>
            </a:r>
            <a:r>
              <a:rPr lang="en-US" altLang="zh-CN" spc="60">
                <a:latin typeface="Helvetica" pitchFamily="2" charset="0"/>
                <a:cs typeface="Calibri Light"/>
              </a:rPr>
              <a:t>instructions,</a:t>
            </a:r>
            <a:r>
              <a:rPr lang="zh-CN" altLang="en-US" spc="60">
                <a:latin typeface="Helvetica" pitchFamily="2" charset="0"/>
                <a:cs typeface="Calibri Light"/>
              </a:rPr>
              <a:t> </a:t>
            </a:r>
            <a:r>
              <a:rPr lang="en-US" altLang="zh-CN" spc="60">
                <a:latin typeface="Helvetica" pitchFamily="2" charset="0"/>
                <a:cs typeface="Calibri Light"/>
              </a:rPr>
              <a:t>saturating</a:t>
            </a:r>
            <a:r>
              <a:rPr lang="zh-CN" altLang="en-US" spc="60">
                <a:latin typeface="Helvetica" pitchFamily="2" charset="0"/>
                <a:cs typeface="Calibri Light"/>
              </a:rPr>
              <a:t> </a:t>
            </a:r>
            <a:r>
              <a:rPr lang="en-US" altLang="zh-CN" spc="60">
                <a:latin typeface="Helvetica" pitchFamily="2" charset="0"/>
                <a:cs typeface="Calibri Light"/>
              </a:rPr>
              <a:t>instruction</a:t>
            </a:r>
            <a:r>
              <a:rPr lang="zh-CN" altLang="en-US" spc="60">
                <a:latin typeface="Helvetica" pitchFamily="2" charset="0"/>
                <a:cs typeface="Calibri Light"/>
              </a:rPr>
              <a:t> </a:t>
            </a:r>
            <a:r>
              <a:rPr lang="en-US" altLang="zh-CN" spc="60">
                <a:latin typeface="Helvetica" pitchFamily="2" charset="0"/>
                <a:cs typeface="Calibri Light"/>
              </a:rPr>
              <a:t>slots</a:t>
            </a:r>
            <a:r>
              <a:rPr lang="zh-CN" altLang="en-US" spc="60">
                <a:latin typeface="Helvetica" pitchFamily="2" charset="0"/>
                <a:cs typeface="Calibri Light"/>
              </a:rPr>
              <a:t> </a:t>
            </a:r>
            <a:r>
              <a:rPr lang="en-US" altLang="zh-CN" spc="60">
                <a:latin typeface="Helvetica" pitchFamily="2" charset="0"/>
                <a:cs typeface="Calibri Light"/>
              </a:rPr>
              <a:t>of</a:t>
            </a:r>
            <a:r>
              <a:rPr lang="zh-CN" altLang="en-US" spc="60">
                <a:latin typeface="Helvetica" pitchFamily="2" charset="0"/>
                <a:cs typeface="Calibri Light"/>
              </a:rPr>
              <a:t> </a:t>
            </a:r>
            <a:r>
              <a:rPr lang="en-US" altLang="zh-CN" spc="60">
                <a:latin typeface="Helvetica" pitchFamily="2" charset="0"/>
                <a:cs typeface="Calibri Light"/>
              </a:rPr>
              <a:t>a</a:t>
            </a:r>
            <a:r>
              <a:rPr lang="zh-CN" altLang="en-US" spc="60">
                <a:latin typeface="Helvetica" pitchFamily="2" charset="0"/>
                <a:cs typeface="Calibri Light"/>
              </a:rPr>
              <a:t> </a:t>
            </a:r>
            <a:r>
              <a:rPr lang="en-US" altLang="zh-CN" spc="60">
                <a:latin typeface="Helvetica" pitchFamily="2" charset="0"/>
                <a:cs typeface="Calibri Light"/>
              </a:rPr>
              <a:t>single</a:t>
            </a:r>
            <a:r>
              <a:rPr lang="zh-CN" altLang="en-US" spc="60">
                <a:latin typeface="Helvetica" pitchFamily="2" charset="0"/>
                <a:cs typeface="Calibri Light"/>
              </a:rPr>
              <a:t> </a:t>
            </a:r>
            <a:r>
              <a:rPr lang="en-US" altLang="zh-CN" spc="60">
                <a:latin typeface="Helvetica" pitchFamily="2" charset="0"/>
                <a:cs typeface="Calibri Light"/>
              </a:rPr>
              <a:t>pipeline</a:t>
            </a:r>
            <a:r>
              <a:rPr lang="zh-CN" altLang="en-US" spc="60">
                <a:latin typeface="Helvetica" pitchFamily="2" charset="0"/>
                <a:cs typeface="Calibri Light"/>
              </a:rPr>
              <a:t> </a:t>
            </a:r>
            <a:r>
              <a:rPr lang="en-US" altLang="zh-CN" spc="60">
                <a:latin typeface="Helvetica" pitchFamily="2" charset="0"/>
                <a:cs typeface="Calibri Light"/>
              </a:rPr>
              <a:t>stage,</a:t>
            </a:r>
            <a:r>
              <a:rPr lang="zh-CN" altLang="en-US" spc="60">
                <a:latin typeface="Helvetica" pitchFamily="2" charset="0"/>
                <a:cs typeface="Calibri Light"/>
              </a:rPr>
              <a:t> </a:t>
            </a:r>
            <a:r>
              <a:rPr lang="en-US" altLang="zh-CN" spc="60">
                <a:latin typeface="Helvetica" pitchFamily="2" charset="0"/>
                <a:cs typeface="Calibri Light"/>
              </a:rPr>
              <a:t>leading</a:t>
            </a:r>
            <a:r>
              <a:rPr lang="zh-CN" altLang="en-US" spc="60">
                <a:latin typeface="Helvetica" pitchFamily="2" charset="0"/>
                <a:cs typeface="Calibri Light"/>
              </a:rPr>
              <a:t> </a:t>
            </a:r>
            <a:r>
              <a:rPr lang="en-US" altLang="zh-CN" spc="60">
                <a:latin typeface="Helvetica" pitchFamily="2" charset="0"/>
                <a:cs typeface="Calibri Light"/>
              </a:rPr>
              <a:t>to</a:t>
            </a:r>
            <a:r>
              <a:rPr lang="zh-CN" altLang="en-US" spc="60">
                <a:latin typeface="Helvetica" pitchFamily="2" charset="0"/>
                <a:cs typeface="Calibri Light"/>
              </a:rPr>
              <a:t> </a:t>
            </a:r>
            <a:r>
              <a:rPr lang="en-US" altLang="zh-CN" spc="60">
                <a:latin typeface="Helvetica" pitchFamily="2" charset="0"/>
                <a:cs typeface="Calibri Light"/>
              </a:rPr>
              <a:t>under-utilization</a:t>
            </a:r>
            <a:r>
              <a:rPr lang="zh-CN" altLang="en-US" spc="60">
                <a:latin typeface="Helvetica" pitchFamily="2" charset="0"/>
                <a:cs typeface="Calibri Light"/>
              </a:rPr>
              <a:t> </a:t>
            </a:r>
            <a:r>
              <a:rPr lang="en-US" altLang="zh-CN" spc="60">
                <a:latin typeface="Helvetica" pitchFamily="2" charset="0"/>
                <a:cs typeface="Calibri Light"/>
              </a:rPr>
              <a:t>of</a:t>
            </a:r>
            <a:r>
              <a:rPr lang="zh-CN" altLang="en-US" spc="60">
                <a:latin typeface="Helvetica" pitchFamily="2" charset="0"/>
                <a:cs typeface="Calibri Light"/>
              </a:rPr>
              <a:t> </a:t>
            </a:r>
            <a:r>
              <a:rPr lang="en-US" altLang="zh-CN" spc="60">
                <a:latin typeface="Helvetica" pitchFamily="2" charset="0"/>
                <a:cs typeface="Calibri Light"/>
              </a:rPr>
              <a:t>other</a:t>
            </a:r>
            <a:r>
              <a:rPr lang="zh-CN" altLang="en-US" spc="60">
                <a:latin typeface="Helvetica" pitchFamily="2" charset="0"/>
                <a:cs typeface="Calibri Light"/>
              </a:rPr>
              <a:t> </a:t>
            </a:r>
            <a:r>
              <a:rPr lang="en-US" altLang="zh-CN" spc="60">
                <a:latin typeface="Helvetica" pitchFamily="2" charset="0"/>
                <a:cs typeface="Calibri Light"/>
              </a:rPr>
              <a:t>hardware</a:t>
            </a:r>
            <a:r>
              <a:rPr lang="zh-CN" altLang="en-US" spc="60">
                <a:latin typeface="Helvetica" pitchFamily="2" charset="0"/>
                <a:cs typeface="Calibri Light"/>
              </a:rPr>
              <a:t> </a:t>
            </a:r>
            <a:r>
              <a:rPr lang="en-US" altLang="zh-CN" spc="60">
                <a:latin typeface="Helvetica" pitchFamily="2" charset="0"/>
                <a:cs typeface="Calibri Light"/>
              </a:rPr>
              <a:t>components.</a:t>
            </a:r>
          </a:p>
          <a:p>
            <a:pPr marL="800100" lvl="1" indent="-342900">
              <a:buFont typeface="Arial" panose="020B0604020202020204" pitchFamily="34" charset="0"/>
              <a:buChar char="•"/>
            </a:pPr>
            <a:r>
              <a:rPr lang="en-US" altLang="zh-CN" spc="60">
                <a:latin typeface="Helvetica" pitchFamily="2" charset="0"/>
                <a:cs typeface="Calibri Light"/>
              </a:rPr>
              <a:t>Desired</a:t>
            </a:r>
            <a:r>
              <a:rPr lang="zh-CN" altLang="en-US" spc="60">
                <a:latin typeface="Helvetica" pitchFamily="2" charset="0"/>
                <a:cs typeface="Calibri Light"/>
              </a:rPr>
              <a:t> </a:t>
            </a:r>
            <a:r>
              <a:rPr lang="en-US" altLang="zh-CN" spc="60">
                <a:latin typeface="Helvetica" pitchFamily="2" charset="0"/>
                <a:cs typeface="Calibri Light"/>
              </a:rPr>
              <a:t>instruction</a:t>
            </a:r>
            <a:r>
              <a:rPr lang="zh-CN" altLang="en-US" spc="60">
                <a:latin typeface="Helvetica" pitchFamily="2" charset="0"/>
                <a:cs typeface="Calibri Light"/>
              </a:rPr>
              <a:t> </a:t>
            </a:r>
            <a:r>
              <a:rPr lang="en-US" altLang="zh-CN" spc="60">
                <a:latin typeface="Helvetica" pitchFamily="2" charset="0"/>
                <a:cs typeface="Calibri Light"/>
              </a:rPr>
              <a:t>:</a:t>
            </a:r>
            <a:r>
              <a:rPr lang="zh-CN" altLang="en-US" spc="60">
                <a:latin typeface="Helvetica" pitchFamily="2" charset="0"/>
                <a:cs typeface="Calibri Light"/>
              </a:rPr>
              <a:t> </a:t>
            </a:r>
            <a:r>
              <a:rPr lang="en-US" altLang="zh-CN" i="1" spc="60">
                <a:latin typeface="Helvetica" pitchFamily="2" charset="0"/>
                <a:cs typeface="Calibri Light"/>
              </a:rPr>
              <a:t>“shift</a:t>
            </a:r>
            <a:r>
              <a:rPr lang="zh-CN" altLang="en-US" i="1" spc="60">
                <a:latin typeface="Helvetica" pitchFamily="2" charset="0"/>
                <a:cs typeface="Calibri Light"/>
              </a:rPr>
              <a:t> </a:t>
            </a:r>
            <a:r>
              <a:rPr lang="en-US" altLang="zh-CN" i="1" spc="60">
                <a:latin typeface="Helvetica" pitchFamily="2" charset="0"/>
                <a:cs typeface="Calibri Light"/>
              </a:rPr>
              <a:t>[operand0]</a:t>
            </a:r>
            <a:r>
              <a:rPr lang="zh-CN" altLang="en-US" i="1" spc="60">
                <a:latin typeface="Helvetica" pitchFamily="2" charset="0"/>
                <a:cs typeface="Calibri Light"/>
              </a:rPr>
              <a:t> </a:t>
            </a:r>
            <a:r>
              <a:rPr lang="en-US" altLang="zh-CN" i="1" spc="60">
                <a:latin typeface="Helvetica" pitchFamily="2" charset="0"/>
                <a:cs typeface="Calibri Light"/>
              </a:rPr>
              <a:t>[operand1]”</a:t>
            </a:r>
            <a:r>
              <a:rPr lang="zh-CN" altLang="en-US" i="1" spc="60">
                <a:latin typeface="Helvetica" pitchFamily="2" charset="0"/>
                <a:cs typeface="Calibri Light"/>
              </a:rPr>
              <a:t> </a:t>
            </a:r>
            <a:r>
              <a:rPr lang="en-US" altLang="zh-CN" spc="60">
                <a:latin typeface="Helvetica" pitchFamily="2" charset="0"/>
                <a:cs typeface="Calibri Light"/>
              </a:rPr>
              <a:t>-&gt;</a:t>
            </a:r>
            <a:r>
              <a:rPr lang="zh-CN" altLang="en-US" spc="60">
                <a:latin typeface="Helvetica" pitchFamily="2" charset="0"/>
                <a:cs typeface="Calibri Light"/>
              </a:rPr>
              <a:t> </a:t>
            </a:r>
            <a:r>
              <a:rPr lang="en-US" altLang="zh-CN" spc="60">
                <a:latin typeface="Helvetica" pitchFamily="2" charset="0"/>
                <a:cs typeface="Calibri Light"/>
              </a:rPr>
              <a:t>operand0</a:t>
            </a:r>
            <a:r>
              <a:rPr lang="zh-CN" altLang="en-US" spc="60">
                <a:latin typeface="Helvetica" pitchFamily="2" charset="0"/>
                <a:cs typeface="Calibri Light"/>
              </a:rPr>
              <a:t> </a:t>
            </a:r>
            <a:r>
              <a:rPr lang="en-US" altLang="zh-CN" spc="60">
                <a:latin typeface="Helvetica" pitchFamily="2" charset="0"/>
                <a:cs typeface="Calibri Light"/>
              </a:rPr>
              <a:t>&gt;&gt;</a:t>
            </a:r>
            <a:r>
              <a:rPr lang="zh-CN" altLang="en-US" spc="60">
                <a:latin typeface="Helvetica" pitchFamily="2" charset="0"/>
                <a:cs typeface="Calibri Light"/>
              </a:rPr>
              <a:t> </a:t>
            </a:r>
            <a:r>
              <a:rPr lang="en-US" altLang="zh-CN" spc="60">
                <a:latin typeface="Helvetica" pitchFamily="2" charset="0"/>
                <a:cs typeface="Calibri Light"/>
              </a:rPr>
              <a:t>operand1</a:t>
            </a:r>
          </a:p>
          <a:p>
            <a:pPr marL="800100" lvl="1" indent="-342900">
              <a:buFont typeface="Arial" panose="020B0604020202020204" pitchFamily="34" charset="0"/>
              <a:buChar char="•"/>
            </a:pPr>
            <a:r>
              <a:rPr lang="en-US" altLang="zh-CN" spc="60">
                <a:solidFill>
                  <a:schemeClr val="accent1"/>
                </a:solidFill>
                <a:latin typeface="Helvetica" pitchFamily="2" charset="0"/>
                <a:cs typeface="Calibri Light"/>
              </a:rPr>
              <a:t>Little-effort</a:t>
            </a:r>
            <a:r>
              <a:rPr lang="zh-CN" altLang="en-US" spc="60">
                <a:solidFill>
                  <a:schemeClr val="accent1"/>
                </a:solidFill>
                <a:latin typeface="Helvetica" pitchFamily="2" charset="0"/>
                <a:cs typeface="Calibri Light"/>
              </a:rPr>
              <a:t> </a:t>
            </a:r>
            <a:r>
              <a:rPr lang="en-US" altLang="zh-CN" spc="60">
                <a:solidFill>
                  <a:schemeClr val="accent1"/>
                </a:solidFill>
                <a:latin typeface="Helvetica" pitchFamily="2" charset="0"/>
                <a:cs typeface="Calibri Light"/>
              </a:rPr>
              <a:t>enhancement</a:t>
            </a:r>
            <a:r>
              <a:rPr lang="zh-CN" altLang="en-US" spc="60">
                <a:solidFill>
                  <a:schemeClr val="accent1"/>
                </a:solidFill>
                <a:latin typeface="Helvetica" pitchFamily="2" charset="0"/>
                <a:cs typeface="Calibri Light"/>
              </a:rPr>
              <a:t> </a:t>
            </a:r>
            <a:r>
              <a:rPr lang="zh-CN" altLang="en-US" sz="1600" spc="60">
                <a:latin typeface="Helvetica" pitchFamily="2" charset="0"/>
                <a:cs typeface="Calibri Light"/>
              </a:rPr>
              <a:t>😀</a:t>
            </a:r>
            <a:endParaRPr lang="en-US" altLang="zh-CN" sz="1600"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Existing:</a:t>
            </a:r>
            <a:r>
              <a:rPr lang="zh-CN" altLang="en-US" sz="2000" spc="60">
                <a:latin typeface="Helvetica" pitchFamily="2" charset="0"/>
                <a:cs typeface="Calibri Light"/>
              </a:rPr>
              <a:t> </a:t>
            </a:r>
            <a:r>
              <a:rPr lang="en-US" altLang="zh-CN" sz="2000" spc="60">
                <a:solidFill>
                  <a:srgbClr val="FF0000"/>
                </a:solidFill>
                <a:latin typeface="Helvetica" pitchFamily="2" charset="0"/>
                <a:cs typeface="Calibri Light"/>
              </a:rPr>
              <a:t>1</a:t>
            </a:r>
            <a:r>
              <a:rPr lang="zh-CN" altLang="en-US" sz="2000" spc="60">
                <a:solidFill>
                  <a:srgbClr val="FF0000"/>
                </a:solidFill>
                <a:latin typeface="Helvetica" pitchFamily="2" charset="0"/>
                <a:cs typeface="Calibri Light"/>
              </a:rPr>
              <a:t> </a:t>
            </a:r>
            <a:r>
              <a:rPr lang="en-US" altLang="zh-CN" sz="2000" spc="60">
                <a:latin typeface="Helvetica" pitchFamily="2" charset="0"/>
                <a:cs typeface="Calibri Light"/>
              </a:rPr>
              <a:t>single</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per</a:t>
            </a:r>
            <a:r>
              <a:rPr lang="zh-CN" altLang="en-US" sz="2000" spc="60">
                <a:latin typeface="Helvetica" pitchFamily="2" charset="0"/>
                <a:cs typeface="Calibri Light"/>
              </a:rPr>
              <a:t> </a:t>
            </a:r>
            <a:r>
              <a:rPr lang="en-US" altLang="zh-CN" sz="2000" spc="60">
                <a:latin typeface="Helvetica" pitchFamily="2" charset="0"/>
                <a:cs typeface="Calibri Light"/>
              </a:rPr>
              <a:t>data</a:t>
            </a:r>
            <a:r>
              <a:rPr lang="zh-CN" altLang="en-US" sz="2000" spc="60">
                <a:latin typeface="Helvetica" pitchFamily="2" charset="0"/>
                <a:cs typeface="Calibri Light"/>
              </a:rPr>
              <a:t> </a:t>
            </a:r>
            <a:r>
              <a:rPr lang="en-US" altLang="zh-CN" sz="2000" spc="60">
                <a:latin typeface="Helvetica" pitchFamily="2" charset="0"/>
                <a:cs typeface="Calibri Light"/>
              </a:rPr>
              <a:t>per</a:t>
            </a:r>
            <a:r>
              <a:rPr lang="zh-CN" altLang="en-US" sz="2000" spc="60">
                <a:latin typeface="Helvetica" pitchFamily="2" charset="0"/>
                <a:cs typeface="Calibri Light"/>
              </a:rPr>
              <a:t> </a:t>
            </a:r>
            <a:r>
              <a:rPr lang="en-US" altLang="zh-CN" sz="2000" spc="60">
                <a:latin typeface="Helvetica" pitchFamily="2" charset="0"/>
                <a:cs typeface="Calibri Light"/>
              </a:rPr>
              <a:t>pipeline</a:t>
            </a:r>
            <a:r>
              <a:rPr lang="zh-CN" altLang="en-US" sz="2000" spc="60">
                <a:latin typeface="Helvetica" pitchFamily="2" charset="0"/>
                <a:cs typeface="Calibri Light"/>
              </a:rPr>
              <a:t> </a:t>
            </a:r>
            <a:r>
              <a:rPr lang="en-US" altLang="zh-CN" sz="2000" spc="60">
                <a:latin typeface="Helvetica" pitchFamily="2" charset="0"/>
                <a:cs typeface="Calibri Light"/>
              </a:rPr>
              <a:t>stage</a:t>
            </a:r>
          </a:p>
          <a:p>
            <a:pPr marL="800100" lvl="1" indent="-342900">
              <a:buFont typeface="Arial" panose="020B0604020202020204" pitchFamily="34" charset="0"/>
              <a:buChar char="•"/>
            </a:pPr>
            <a:r>
              <a:rPr lang="en-US" altLang="zh-CN" spc="60">
                <a:latin typeface="Helvetica" pitchFamily="2" charset="0"/>
                <a:cs typeface="Calibri Light"/>
              </a:rPr>
              <a:t>Cannot</a:t>
            </a:r>
            <a:r>
              <a:rPr lang="zh-CN" altLang="en-US" spc="60">
                <a:latin typeface="Helvetica" pitchFamily="2" charset="0"/>
                <a:cs typeface="Calibri Light"/>
              </a:rPr>
              <a:t> </a:t>
            </a:r>
            <a:r>
              <a:rPr lang="en-US" altLang="zh-CN" spc="60">
                <a:latin typeface="Helvetica" pitchFamily="2" charset="0"/>
                <a:cs typeface="Calibri Light"/>
              </a:rPr>
              <a:t>do</a:t>
            </a:r>
            <a:r>
              <a:rPr lang="zh-CN" altLang="en-US" spc="60">
                <a:latin typeface="Helvetica" pitchFamily="2" charset="0"/>
                <a:cs typeface="Calibri Light"/>
              </a:rPr>
              <a:t> </a:t>
            </a:r>
            <a:r>
              <a:rPr lang="en-US" altLang="zh-CN" spc="60">
                <a:latin typeface="Helvetica" pitchFamily="2" charset="0"/>
                <a:cs typeface="Calibri Light"/>
              </a:rPr>
              <a:t>“shift</a:t>
            </a:r>
            <a:r>
              <a:rPr lang="zh-CN" altLang="en-US" spc="60">
                <a:latin typeface="Helvetica" pitchFamily="2" charset="0"/>
                <a:cs typeface="Calibri Light"/>
              </a:rPr>
              <a:t> </a:t>
            </a:r>
            <a:r>
              <a:rPr lang="en-US" altLang="zh-CN" spc="60">
                <a:latin typeface="Helvetica" pitchFamily="2" charset="0"/>
                <a:cs typeface="Calibri Light"/>
              </a:rPr>
              <a:t>+</a:t>
            </a:r>
            <a:r>
              <a:rPr lang="zh-CN" altLang="en-US" spc="60">
                <a:latin typeface="Helvetica" pitchFamily="2" charset="0"/>
                <a:cs typeface="Calibri Light"/>
              </a:rPr>
              <a:t> </a:t>
            </a:r>
            <a:r>
              <a:rPr lang="en-US" altLang="zh-CN" spc="60">
                <a:latin typeface="Helvetica" pitchFamily="2" charset="0"/>
                <a:cs typeface="Calibri Light"/>
              </a:rPr>
              <a:t>add”</a:t>
            </a:r>
            <a:r>
              <a:rPr lang="zh-CN" altLang="en-US" spc="60">
                <a:latin typeface="Helvetica" pitchFamily="2" charset="0"/>
                <a:cs typeface="Calibri Light"/>
              </a:rPr>
              <a:t> </a:t>
            </a:r>
            <a:r>
              <a:rPr lang="en-US" altLang="zh-CN" spc="60">
                <a:latin typeface="Helvetica" pitchFamily="2" charset="0"/>
                <a:cs typeface="Calibri Light"/>
              </a:rPr>
              <a:t>for</a:t>
            </a:r>
            <a:r>
              <a:rPr lang="zh-CN" altLang="en-US" spc="60">
                <a:latin typeface="Helvetica" pitchFamily="2" charset="0"/>
                <a:cs typeface="Calibri Light"/>
              </a:rPr>
              <a:t> </a:t>
            </a:r>
            <a:r>
              <a:rPr lang="en-US" altLang="zh-CN" spc="60">
                <a:latin typeface="Helvetica" pitchFamily="2" charset="0"/>
                <a:cs typeface="Calibri Light"/>
              </a:rPr>
              <a:t>mantissa.</a:t>
            </a:r>
            <a:r>
              <a:rPr lang="zh-CN" altLang="en-US" spc="60">
                <a:latin typeface="Helvetica" pitchFamily="2" charset="0"/>
                <a:cs typeface="Calibri Light"/>
              </a:rPr>
              <a:t> </a:t>
            </a:r>
            <a:r>
              <a:rPr lang="en-US" altLang="zh-CN" spc="60">
                <a:latin typeface="Helvetica" pitchFamily="2" charset="0"/>
                <a:cs typeface="Calibri Light"/>
              </a:rPr>
              <a:t>We</a:t>
            </a:r>
            <a:r>
              <a:rPr lang="zh-CN" altLang="en-US" spc="60">
                <a:latin typeface="Helvetica" pitchFamily="2" charset="0"/>
                <a:cs typeface="Calibri Light"/>
              </a:rPr>
              <a:t> </a:t>
            </a:r>
            <a:r>
              <a:rPr lang="en-US" altLang="zh-CN" spc="60">
                <a:latin typeface="Helvetica" pitchFamily="2" charset="0"/>
                <a:cs typeface="Calibri Light"/>
              </a:rPr>
              <a:t>do</a:t>
            </a:r>
            <a:r>
              <a:rPr lang="zh-CN" altLang="en-US" spc="60">
                <a:latin typeface="Helvetica" pitchFamily="2" charset="0"/>
                <a:cs typeface="Calibri Light"/>
              </a:rPr>
              <a:t> </a:t>
            </a:r>
            <a:r>
              <a:rPr lang="en-US" altLang="zh-CN" spc="60">
                <a:latin typeface="Helvetica" pitchFamily="2" charset="0"/>
                <a:cs typeface="Calibri Light"/>
              </a:rPr>
              <a:t>left-shift</a:t>
            </a:r>
            <a:r>
              <a:rPr lang="zh-CN" altLang="en-US" spc="60">
                <a:latin typeface="Helvetica" pitchFamily="2" charset="0"/>
                <a:cs typeface="Calibri Light"/>
              </a:rPr>
              <a:t> </a:t>
            </a:r>
            <a:r>
              <a:rPr lang="en-US" altLang="zh-CN" spc="60">
                <a:latin typeface="Helvetica" pitchFamily="2" charset="0"/>
                <a:cs typeface="Calibri Light"/>
              </a:rPr>
              <a:t>instead.</a:t>
            </a:r>
          </a:p>
          <a:p>
            <a:pPr marL="800100" lvl="1" indent="-342900">
              <a:buFont typeface="Arial" panose="020B0604020202020204" pitchFamily="34" charset="0"/>
              <a:buChar char="•"/>
            </a:pPr>
            <a:r>
              <a:rPr lang="en-US" altLang="zh-CN" spc="60">
                <a:latin typeface="Helvetica" pitchFamily="2" charset="0"/>
                <a:cs typeface="Calibri Light"/>
              </a:rPr>
              <a:t>It</a:t>
            </a:r>
            <a:r>
              <a:rPr lang="zh-CN" altLang="en-US" spc="60">
                <a:latin typeface="Helvetica" pitchFamily="2" charset="0"/>
                <a:cs typeface="Calibri Light"/>
              </a:rPr>
              <a:t> </a:t>
            </a:r>
            <a:r>
              <a:rPr lang="en-US" altLang="zh-CN" spc="60">
                <a:latin typeface="Helvetica" pitchFamily="2" charset="0"/>
                <a:cs typeface="Calibri Light"/>
              </a:rPr>
              <a:t>will</a:t>
            </a:r>
            <a:r>
              <a:rPr lang="zh-CN" altLang="en-US" spc="60">
                <a:latin typeface="Helvetica" pitchFamily="2" charset="0"/>
                <a:cs typeface="Calibri Light"/>
              </a:rPr>
              <a:t> </a:t>
            </a:r>
            <a:r>
              <a:rPr lang="en-US" altLang="zh-CN" spc="60">
                <a:latin typeface="Helvetica" pitchFamily="2" charset="0"/>
                <a:cs typeface="Calibri Light"/>
              </a:rPr>
              <a:t>be</a:t>
            </a:r>
            <a:r>
              <a:rPr lang="zh-CN" altLang="en-US" spc="60">
                <a:latin typeface="Helvetica" pitchFamily="2" charset="0"/>
                <a:cs typeface="Calibri Light"/>
              </a:rPr>
              <a:t> </a:t>
            </a:r>
            <a:r>
              <a:rPr lang="en-US" altLang="zh-CN" spc="60">
                <a:latin typeface="Helvetica" pitchFamily="2" charset="0"/>
                <a:cs typeface="Calibri Light"/>
              </a:rPr>
              <a:t>great</a:t>
            </a:r>
            <a:r>
              <a:rPr lang="zh-CN" altLang="en-US" spc="60">
                <a:latin typeface="Helvetica" pitchFamily="2" charset="0"/>
                <a:cs typeface="Calibri Light"/>
              </a:rPr>
              <a:t> </a:t>
            </a:r>
            <a:r>
              <a:rPr lang="en-US" altLang="zh-CN" spc="60">
                <a:latin typeface="Helvetica" pitchFamily="2" charset="0"/>
                <a:cs typeface="Calibri Light"/>
              </a:rPr>
              <a:t>to</a:t>
            </a:r>
            <a:r>
              <a:rPr lang="zh-CN" altLang="en-US" spc="60">
                <a:latin typeface="Helvetica" pitchFamily="2" charset="0"/>
                <a:cs typeface="Calibri Light"/>
              </a:rPr>
              <a:t> </a:t>
            </a:r>
            <a:r>
              <a:rPr lang="en-US" altLang="zh-CN" spc="60">
                <a:latin typeface="Helvetica" pitchFamily="2" charset="0"/>
                <a:cs typeface="Calibri Light"/>
              </a:rPr>
              <a:t>have</a:t>
            </a:r>
            <a:r>
              <a:rPr lang="zh-CN" altLang="en-US" spc="60">
                <a:latin typeface="Helvetica" pitchFamily="2" charset="0"/>
                <a:cs typeface="Calibri Light"/>
              </a:rPr>
              <a:t> </a:t>
            </a:r>
            <a:r>
              <a:rPr lang="en-US" altLang="zh-CN" spc="60">
                <a:latin typeface="Helvetica" pitchFamily="2" charset="0"/>
                <a:cs typeface="Calibri Light"/>
              </a:rPr>
              <a:t>“shift</a:t>
            </a:r>
            <a:r>
              <a:rPr lang="zh-CN" altLang="en-US" spc="60">
                <a:latin typeface="Helvetica" pitchFamily="2" charset="0"/>
                <a:cs typeface="Calibri Light"/>
              </a:rPr>
              <a:t> </a:t>
            </a:r>
            <a:r>
              <a:rPr lang="en-US" altLang="zh-CN" spc="60">
                <a:latin typeface="Helvetica" pitchFamily="2" charset="0"/>
                <a:cs typeface="Calibri Light"/>
              </a:rPr>
              <a:t>+</a:t>
            </a:r>
            <a:r>
              <a:rPr lang="zh-CN" altLang="en-US" spc="60">
                <a:latin typeface="Helvetica" pitchFamily="2" charset="0"/>
                <a:cs typeface="Calibri Light"/>
              </a:rPr>
              <a:t> </a:t>
            </a:r>
            <a:r>
              <a:rPr lang="en-US" altLang="zh-CN" spc="60">
                <a:latin typeface="Helvetica" pitchFamily="2" charset="0"/>
                <a:cs typeface="Calibri Light"/>
              </a:rPr>
              <a:t>add”</a:t>
            </a:r>
            <a:r>
              <a:rPr lang="zh-CN" altLang="en-US" spc="60">
                <a:latin typeface="Helvetica" pitchFamily="2" charset="0"/>
                <a:cs typeface="Calibri Light"/>
              </a:rPr>
              <a:t> </a:t>
            </a:r>
            <a:r>
              <a:rPr lang="en-US" altLang="zh-CN" spc="60">
                <a:latin typeface="Helvetica" pitchFamily="2" charset="0"/>
                <a:cs typeface="Calibri Light"/>
              </a:rPr>
              <a:t>as</a:t>
            </a:r>
            <a:r>
              <a:rPr lang="zh-CN" altLang="en-US" spc="60">
                <a:latin typeface="Helvetica" pitchFamily="2" charset="0"/>
                <a:cs typeface="Calibri Light"/>
              </a:rPr>
              <a:t> </a:t>
            </a:r>
            <a:r>
              <a:rPr lang="en-US" altLang="zh-CN" spc="60">
                <a:latin typeface="Helvetica" pitchFamily="2" charset="0"/>
                <a:cs typeface="Calibri Light"/>
              </a:rPr>
              <a:t>one</a:t>
            </a:r>
            <a:r>
              <a:rPr lang="zh-CN" altLang="en-US" spc="60">
                <a:latin typeface="Helvetica" pitchFamily="2" charset="0"/>
                <a:cs typeface="Calibri Light"/>
              </a:rPr>
              <a:t> </a:t>
            </a:r>
            <a:r>
              <a:rPr lang="en-US" altLang="zh-CN" spc="60">
                <a:latin typeface="Helvetica" pitchFamily="2" charset="0"/>
                <a:cs typeface="Calibri Light"/>
              </a:rPr>
              <a:t>step</a:t>
            </a:r>
            <a:r>
              <a:rPr lang="zh-CN" altLang="en-US" spc="60">
                <a:latin typeface="Helvetica" pitchFamily="2" charset="0"/>
                <a:cs typeface="Calibri Light"/>
              </a:rPr>
              <a:t> </a:t>
            </a:r>
            <a:r>
              <a:rPr lang="en-US" altLang="zh-CN" spc="60">
                <a:latin typeface="Helvetica" pitchFamily="2" charset="0"/>
                <a:cs typeface="Calibri Light"/>
              </a:rPr>
              <a:t>in</a:t>
            </a:r>
            <a:r>
              <a:rPr lang="zh-CN" altLang="en-US" spc="60">
                <a:latin typeface="Helvetica" pitchFamily="2" charset="0"/>
                <a:cs typeface="Calibri Light"/>
              </a:rPr>
              <a:t> </a:t>
            </a:r>
            <a:r>
              <a:rPr lang="en-US" altLang="zh-CN" spc="60">
                <a:latin typeface="Helvetica" pitchFamily="2" charset="0"/>
                <a:cs typeface="Calibri Light"/>
              </a:rPr>
              <a:t>a</a:t>
            </a:r>
            <a:r>
              <a:rPr lang="zh-CN" altLang="en-US" spc="60">
                <a:latin typeface="Helvetica" pitchFamily="2" charset="0"/>
                <a:cs typeface="Calibri Light"/>
              </a:rPr>
              <a:t> </a:t>
            </a:r>
            <a:r>
              <a:rPr lang="en-US" altLang="zh-CN" spc="60">
                <a:latin typeface="Helvetica" pitchFamily="2" charset="0"/>
                <a:cs typeface="Calibri Light"/>
              </a:rPr>
              <a:t>stage</a:t>
            </a:r>
            <a:r>
              <a:rPr lang="zh-CN" altLang="en-US" spc="60">
                <a:latin typeface="Helvetica" pitchFamily="2" charset="0"/>
                <a:cs typeface="Calibri Light"/>
              </a:rPr>
              <a:t> </a:t>
            </a:r>
            <a:r>
              <a:rPr lang="en-US" altLang="zh-CN" spc="60">
                <a:latin typeface="Helvetica" pitchFamily="2" charset="0"/>
                <a:cs typeface="Calibri Light"/>
              </a:rPr>
              <a:t>so</a:t>
            </a:r>
            <a:r>
              <a:rPr lang="zh-CN" altLang="en-US" spc="60">
                <a:latin typeface="Helvetica" pitchFamily="2" charset="0"/>
                <a:cs typeface="Calibri Light"/>
              </a:rPr>
              <a:t> </a:t>
            </a:r>
            <a:r>
              <a:rPr lang="en-US" altLang="zh-CN" spc="60">
                <a:latin typeface="Helvetica" pitchFamily="2" charset="0"/>
                <a:cs typeface="Calibri Light"/>
              </a:rPr>
              <a:t>that</a:t>
            </a:r>
            <a:r>
              <a:rPr lang="zh-CN" altLang="en-US" spc="60">
                <a:latin typeface="Helvetica" pitchFamily="2" charset="0"/>
                <a:cs typeface="Calibri Light"/>
              </a:rPr>
              <a:t> </a:t>
            </a:r>
            <a:r>
              <a:rPr lang="en-US" altLang="zh-CN" spc="60">
                <a:latin typeface="Helvetica" pitchFamily="2" charset="0"/>
                <a:cs typeface="Calibri Light"/>
              </a:rPr>
              <a:t>we</a:t>
            </a:r>
            <a:r>
              <a:rPr lang="zh-CN" altLang="en-US" spc="60">
                <a:latin typeface="Helvetica" pitchFamily="2" charset="0"/>
                <a:cs typeface="Calibri Light"/>
              </a:rPr>
              <a:t> </a:t>
            </a:r>
            <a:r>
              <a:rPr lang="en-US" altLang="zh-CN" spc="60">
                <a:latin typeface="Helvetica" pitchFamily="2" charset="0"/>
                <a:cs typeface="Calibri Light"/>
              </a:rPr>
              <a:t>don’t</a:t>
            </a:r>
            <a:r>
              <a:rPr lang="zh-CN" altLang="en-US" spc="60">
                <a:latin typeface="Helvetica" pitchFamily="2" charset="0"/>
                <a:cs typeface="Calibri Light"/>
              </a:rPr>
              <a:t> </a:t>
            </a:r>
            <a:r>
              <a:rPr lang="en-US" altLang="zh-CN" spc="60">
                <a:latin typeface="Helvetica" pitchFamily="2" charset="0"/>
                <a:cs typeface="Calibri Light"/>
              </a:rPr>
              <a:t>have</a:t>
            </a:r>
            <a:r>
              <a:rPr lang="zh-CN" altLang="en-US" spc="60">
                <a:latin typeface="Helvetica" pitchFamily="2" charset="0"/>
                <a:cs typeface="Calibri Light"/>
              </a:rPr>
              <a:t> </a:t>
            </a:r>
            <a:r>
              <a:rPr lang="en-US" altLang="zh-CN" spc="60">
                <a:latin typeface="Helvetica" pitchFamily="2" charset="0"/>
                <a:cs typeface="Calibri Light"/>
              </a:rPr>
              <a:t>to</a:t>
            </a:r>
            <a:r>
              <a:rPr lang="zh-CN" altLang="en-US" spc="60">
                <a:latin typeface="Helvetica" pitchFamily="2" charset="0"/>
                <a:cs typeface="Calibri Light"/>
              </a:rPr>
              <a:t> </a:t>
            </a:r>
            <a:r>
              <a:rPr lang="en-US" altLang="zh-CN" spc="60">
                <a:latin typeface="Helvetica" pitchFamily="2" charset="0"/>
                <a:cs typeface="Calibri Light"/>
              </a:rPr>
              <a:t>left-shift</a:t>
            </a:r>
            <a:r>
              <a:rPr lang="zh-CN" altLang="en-US" spc="60">
                <a:latin typeface="Helvetica" pitchFamily="2" charset="0"/>
                <a:cs typeface="Calibri Light"/>
              </a:rPr>
              <a:t> </a:t>
            </a:r>
            <a:r>
              <a:rPr lang="en-US" altLang="zh-CN" spc="60">
                <a:latin typeface="Helvetica" pitchFamily="2" charset="0"/>
                <a:cs typeface="Calibri Light"/>
              </a:rPr>
              <a:t>(we</a:t>
            </a:r>
            <a:r>
              <a:rPr lang="zh-CN" altLang="en-US" spc="60">
                <a:latin typeface="Helvetica" pitchFamily="2" charset="0"/>
                <a:cs typeface="Calibri Light"/>
              </a:rPr>
              <a:t> </a:t>
            </a:r>
            <a:r>
              <a:rPr lang="en-US" altLang="zh-CN" spc="60">
                <a:latin typeface="Helvetica" pitchFamily="2" charset="0"/>
                <a:cs typeface="Calibri Light"/>
              </a:rPr>
              <a:t>can</a:t>
            </a:r>
            <a:r>
              <a:rPr lang="zh-CN" altLang="en-US" spc="60">
                <a:latin typeface="Helvetica" pitchFamily="2" charset="0"/>
                <a:cs typeface="Calibri Light"/>
              </a:rPr>
              <a:t> </a:t>
            </a:r>
            <a:r>
              <a:rPr lang="en-US" altLang="zh-CN" spc="60">
                <a:latin typeface="Helvetica" pitchFamily="2" charset="0"/>
                <a:cs typeface="Calibri Light"/>
              </a:rPr>
              <a:t>do</a:t>
            </a:r>
            <a:r>
              <a:rPr lang="zh-CN" altLang="en-US" spc="60">
                <a:latin typeface="Helvetica" pitchFamily="2" charset="0"/>
                <a:cs typeface="Calibri Light"/>
              </a:rPr>
              <a:t> </a:t>
            </a:r>
            <a:r>
              <a:rPr lang="en-US" altLang="zh-CN" spc="60">
                <a:latin typeface="Helvetica" pitchFamily="2" charset="0"/>
                <a:cs typeface="Calibri Light"/>
              </a:rPr>
              <a:t>swap!),</a:t>
            </a:r>
            <a:r>
              <a:rPr lang="zh-CN" altLang="en-US" spc="60">
                <a:latin typeface="Helvetica" pitchFamily="2" charset="0"/>
                <a:cs typeface="Calibri Light"/>
              </a:rPr>
              <a:t> </a:t>
            </a:r>
            <a:r>
              <a:rPr lang="en-US" altLang="zh-CN" spc="60">
                <a:latin typeface="Helvetica" pitchFamily="2" charset="0"/>
                <a:cs typeface="Calibri Light"/>
              </a:rPr>
              <a:t>eliminating</a:t>
            </a:r>
            <a:r>
              <a:rPr lang="zh-CN" altLang="en-US" spc="60">
                <a:latin typeface="Helvetica" pitchFamily="2" charset="0"/>
                <a:cs typeface="Calibri Light"/>
              </a:rPr>
              <a:t> </a:t>
            </a:r>
            <a:r>
              <a:rPr lang="en-US" altLang="zh-CN" spc="60">
                <a:latin typeface="Helvetica" pitchFamily="2" charset="0"/>
                <a:cs typeface="Calibri Light"/>
              </a:rPr>
              <a:t>one</a:t>
            </a:r>
            <a:r>
              <a:rPr lang="zh-CN" altLang="en-US" spc="60">
                <a:latin typeface="Helvetica" pitchFamily="2" charset="0"/>
                <a:cs typeface="Calibri Light"/>
              </a:rPr>
              <a:t> </a:t>
            </a:r>
            <a:r>
              <a:rPr lang="en-US" altLang="zh-CN" spc="60">
                <a:latin typeface="Helvetica" pitchFamily="2" charset="0"/>
                <a:cs typeface="Calibri Light"/>
              </a:rPr>
              <a:t>error</a:t>
            </a:r>
            <a:r>
              <a:rPr lang="zh-CN" altLang="en-US" spc="60">
                <a:latin typeface="Helvetica" pitchFamily="2" charset="0"/>
                <a:cs typeface="Calibri Light"/>
              </a:rPr>
              <a:t> </a:t>
            </a:r>
            <a:r>
              <a:rPr lang="en-US" altLang="zh-CN" spc="60">
                <a:latin typeface="Helvetica" pitchFamily="2" charset="0"/>
                <a:cs typeface="Calibri Light"/>
              </a:rPr>
              <a:t>source</a:t>
            </a:r>
            <a:r>
              <a:rPr lang="zh-CN" altLang="en-US" spc="60">
                <a:latin typeface="Helvetica" pitchFamily="2" charset="0"/>
                <a:cs typeface="Calibri Light"/>
              </a:rPr>
              <a:t> </a:t>
            </a:r>
            <a:r>
              <a:rPr lang="en-US" altLang="zh-CN" spc="60">
                <a:latin typeface="Helvetica" pitchFamily="2" charset="0"/>
                <a:cs typeface="Calibri Light"/>
              </a:rPr>
              <a:t>of</a:t>
            </a:r>
            <a:r>
              <a:rPr lang="zh-CN" altLang="en-US" spc="60">
                <a:latin typeface="Helvetica" pitchFamily="2" charset="0"/>
                <a:cs typeface="Calibri Light"/>
              </a:rPr>
              <a:t> </a:t>
            </a:r>
            <a:r>
              <a:rPr lang="en-US" altLang="zh-CN" spc="60" err="1">
                <a:latin typeface="Helvetica" pitchFamily="2" charset="0"/>
                <a:cs typeface="Calibri Light"/>
              </a:rPr>
              <a:t>tofino</a:t>
            </a:r>
            <a:r>
              <a:rPr lang="zh-CN" altLang="en-US" spc="60">
                <a:latin typeface="Helvetica" pitchFamily="2" charset="0"/>
                <a:cs typeface="Calibri Light"/>
              </a:rPr>
              <a:t> </a:t>
            </a:r>
            <a:r>
              <a:rPr lang="en-US" altLang="zh-CN" spc="60">
                <a:latin typeface="Helvetica" pitchFamily="2" charset="0"/>
                <a:cs typeface="Calibri Light"/>
              </a:rPr>
              <a:t>addition.</a:t>
            </a:r>
          </a:p>
          <a:p>
            <a:pPr marL="800100" lvl="1" indent="-342900">
              <a:buFont typeface="Arial" panose="020B0604020202020204" pitchFamily="34" charset="0"/>
              <a:buChar char="•"/>
            </a:pPr>
            <a:r>
              <a:rPr lang="en-US" altLang="zh-CN" spc="60">
                <a:latin typeface="Helvetica" pitchFamily="2" charset="0"/>
                <a:cs typeface="Calibri Light"/>
              </a:rPr>
              <a:t>Practical</a:t>
            </a:r>
            <a:r>
              <a:rPr lang="zh-CN" altLang="en-US" spc="60">
                <a:latin typeface="Helvetica" pitchFamily="2" charset="0"/>
                <a:cs typeface="Calibri Light"/>
              </a:rPr>
              <a:t> </a:t>
            </a:r>
            <a:r>
              <a:rPr lang="en-US" altLang="zh-CN" spc="60">
                <a:latin typeface="Helvetica" pitchFamily="2" charset="0"/>
                <a:cs typeface="Calibri Light"/>
              </a:rPr>
              <a:t>and</a:t>
            </a:r>
            <a:r>
              <a:rPr lang="zh-CN" altLang="en-US" spc="60">
                <a:latin typeface="Helvetica" pitchFamily="2" charset="0"/>
                <a:cs typeface="Calibri Light"/>
              </a:rPr>
              <a:t> </a:t>
            </a:r>
            <a:r>
              <a:rPr lang="en-US" altLang="zh-CN" spc="60">
                <a:latin typeface="Helvetica" pitchFamily="2" charset="0"/>
                <a:cs typeface="Calibri Light"/>
              </a:rPr>
              <a:t>mid-effort</a:t>
            </a:r>
            <a:r>
              <a:rPr lang="zh-CN" altLang="en-US" spc="60">
                <a:latin typeface="Helvetica" pitchFamily="2" charset="0"/>
                <a:cs typeface="Calibri Light"/>
              </a:rPr>
              <a:t> </a:t>
            </a:r>
            <a:r>
              <a:rPr lang="en-US" altLang="zh-CN" spc="60">
                <a:latin typeface="Helvetica" pitchFamily="2" charset="0"/>
                <a:cs typeface="Calibri Light"/>
              </a:rPr>
              <a:t>enhancement</a:t>
            </a:r>
            <a:r>
              <a:rPr lang="zh-CN" altLang="en-US" spc="60">
                <a:latin typeface="Helvetica" pitchFamily="2" charset="0"/>
                <a:cs typeface="Calibri Light"/>
              </a:rPr>
              <a:t> 🙂</a:t>
            </a:r>
            <a:endParaRPr lang="en-US" altLang="zh-CN" spc="60">
              <a:latin typeface="Helvetica" pitchFamily="2" charset="0"/>
              <a:cs typeface="Calibri Light"/>
            </a:endParaRPr>
          </a:p>
          <a:p>
            <a:pPr marL="342900" indent="-342900">
              <a:buFont typeface="Arial" panose="020B0604020202020204" pitchFamily="34" charset="0"/>
              <a:buChar char="•"/>
            </a:pPr>
            <a:r>
              <a:rPr lang="en-US" altLang="zh-CN" sz="2000" spc="60">
                <a:latin typeface="Helvetica" pitchFamily="2" charset="0"/>
                <a:cs typeface="Calibri Light"/>
              </a:rPr>
              <a:t>Existing:</a:t>
            </a:r>
            <a:r>
              <a:rPr lang="zh-CN" altLang="en-US" sz="2000" spc="60">
                <a:latin typeface="Helvetica" pitchFamily="2" charset="0"/>
                <a:cs typeface="Calibri Light"/>
              </a:rPr>
              <a:t> </a:t>
            </a:r>
            <a:r>
              <a:rPr lang="en-US" altLang="zh-CN" sz="2000" spc="60">
                <a:latin typeface="Helvetica" pitchFamily="2" charset="0"/>
                <a:cs typeface="Calibri Light"/>
              </a:rPr>
              <a:t>software-handled</a:t>
            </a:r>
            <a:r>
              <a:rPr lang="zh-CN" altLang="en-US" sz="2000" spc="60">
                <a:latin typeface="Helvetica" pitchFamily="2" charset="0"/>
                <a:cs typeface="Calibri Light"/>
              </a:rPr>
              <a:t> </a:t>
            </a:r>
            <a:r>
              <a:rPr lang="en-US" altLang="zh-CN" sz="2000" spc="60">
                <a:latin typeface="Helvetica" pitchFamily="2" charset="0"/>
                <a:cs typeface="Calibri Light"/>
              </a:rPr>
              <a:t>endianness</a:t>
            </a:r>
            <a:r>
              <a:rPr lang="zh-CN" altLang="en-US" sz="2000" spc="60">
                <a:latin typeface="Helvetica" pitchFamily="2" charset="0"/>
                <a:cs typeface="Calibri Light"/>
              </a:rPr>
              <a:t> </a:t>
            </a:r>
            <a:r>
              <a:rPr lang="en-US" altLang="zh-CN" sz="2000" spc="60">
                <a:latin typeface="Helvetica" pitchFamily="2" charset="0"/>
                <a:cs typeface="Calibri Light"/>
              </a:rPr>
              <a:t>conversion</a:t>
            </a:r>
          </a:p>
          <a:p>
            <a:pPr marL="800100" lvl="1" indent="-342900">
              <a:buFont typeface="Arial" panose="020B0604020202020204" pitchFamily="34" charset="0"/>
              <a:buChar char="•"/>
            </a:pPr>
            <a:r>
              <a:rPr lang="en-US" altLang="zh-CN" spc="60">
                <a:latin typeface="Helvetica" pitchFamily="2" charset="0"/>
                <a:cs typeface="Calibri Light"/>
              </a:rPr>
              <a:t>High</a:t>
            </a:r>
            <a:r>
              <a:rPr lang="zh-CN" altLang="en-US" spc="60">
                <a:latin typeface="Helvetica" pitchFamily="2" charset="0"/>
                <a:cs typeface="Calibri Light"/>
              </a:rPr>
              <a:t> </a:t>
            </a:r>
            <a:r>
              <a:rPr lang="en-US" altLang="zh-CN" spc="60">
                <a:latin typeface="Helvetica" pitchFamily="2" charset="0"/>
                <a:cs typeface="Calibri Light"/>
              </a:rPr>
              <a:t>overhead</a:t>
            </a:r>
            <a:r>
              <a:rPr lang="zh-CN" altLang="en-US" spc="60">
                <a:latin typeface="Helvetica" pitchFamily="2" charset="0"/>
                <a:cs typeface="Calibri Light"/>
              </a:rPr>
              <a:t> </a:t>
            </a:r>
            <a:r>
              <a:rPr lang="en-US" altLang="zh-CN" spc="60">
                <a:latin typeface="Helvetica" pitchFamily="2" charset="0"/>
                <a:cs typeface="Calibri Light"/>
              </a:rPr>
              <a:t>(even</a:t>
            </a:r>
            <a:r>
              <a:rPr lang="zh-CN" altLang="en-US" spc="60">
                <a:latin typeface="Helvetica" pitchFamily="2" charset="0"/>
                <a:cs typeface="Calibri Light"/>
              </a:rPr>
              <a:t> </a:t>
            </a:r>
            <a:r>
              <a:rPr lang="en-US" altLang="zh-CN" spc="60">
                <a:latin typeface="Helvetica" pitchFamily="2" charset="0"/>
                <a:cs typeface="Calibri Light"/>
              </a:rPr>
              <a:t>on</a:t>
            </a:r>
            <a:r>
              <a:rPr lang="zh-CN" altLang="en-US" spc="60">
                <a:latin typeface="Helvetica" pitchFamily="2" charset="0"/>
                <a:cs typeface="Calibri Light"/>
              </a:rPr>
              <a:t> </a:t>
            </a:r>
            <a:r>
              <a:rPr lang="en-US" altLang="zh-CN" spc="60">
                <a:latin typeface="Helvetica" pitchFamily="2" charset="0"/>
                <a:cs typeface="Calibri Light"/>
              </a:rPr>
              <a:t>GPU).</a:t>
            </a:r>
            <a:r>
              <a:rPr lang="zh-CN" altLang="en-US" spc="60">
                <a:latin typeface="Helvetica" pitchFamily="2" charset="0"/>
                <a:cs typeface="Calibri Light"/>
              </a:rPr>
              <a:t> </a:t>
            </a:r>
          </a:p>
          <a:p>
            <a:pPr marL="800100" lvl="1" indent="-342900">
              <a:buFont typeface="Arial" panose="020B0604020202020204" pitchFamily="34" charset="0"/>
              <a:buChar char="•"/>
            </a:pPr>
            <a:r>
              <a:rPr lang="en-US" altLang="zh-CN" spc="60">
                <a:latin typeface="Helvetica" pitchFamily="2" charset="0"/>
                <a:cs typeface="Calibri Light"/>
              </a:rPr>
              <a:t>Zero-cost</a:t>
            </a:r>
            <a:r>
              <a:rPr lang="zh-CN" altLang="en-US" spc="60">
                <a:latin typeface="Helvetica" pitchFamily="2" charset="0"/>
                <a:cs typeface="Calibri Light"/>
              </a:rPr>
              <a:t> </a:t>
            </a:r>
            <a:r>
              <a:rPr lang="en-US" altLang="zh-CN" spc="60">
                <a:latin typeface="Helvetica" pitchFamily="2" charset="0"/>
                <a:cs typeface="Calibri Light"/>
              </a:rPr>
              <a:t>in</a:t>
            </a:r>
            <a:r>
              <a:rPr lang="zh-CN" altLang="en-US" spc="60">
                <a:latin typeface="Helvetica" pitchFamily="2" charset="0"/>
                <a:cs typeface="Calibri Light"/>
              </a:rPr>
              <a:t> </a:t>
            </a:r>
            <a:r>
              <a:rPr lang="en-US" altLang="zh-CN" spc="60">
                <a:latin typeface="Helvetica" pitchFamily="2" charset="0"/>
                <a:cs typeface="Calibri Light"/>
              </a:rPr>
              <a:t>hardware</a:t>
            </a:r>
            <a:r>
              <a:rPr lang="zh-CN" altLang="en-US" spc="60">
                <a:latin typeface="Helvetica" pitchFamily="2" charset="0"/>
                <a:cs typeface="Calibri Light"/>
              </a:rPr>
              <a:t> </a:t>
            </a:r>
            <a:r>
              <a:rPr lang="en-US" altLang="zh-CN" spc="60">
                <a:latin typeface="Helvetica" pitchFamily="2" charset="0"/>
                <a:cs typeface="Calibri Light"/>
              </a:rPr>
              <a:t>(simple</a:t>
            </a:r>
            <a:r>
              <a:rPr lang="zh-CN" altLang="en-US" spc="60">
                <a:latin typeface="Helvetica" pitchFamily="2" charset="0"/>
                <a:cs typeface="Calibri Light"/>
              </a:rPr>
              <a:t> </a:t>
            </a:r>
            <a:r>
              <a:rPr lang="en-US" altLang="zh-CN" spc="60">
                <a:latin typeface="Helvetica" pitchFamily="2" charset="0"/>
                <a:cs typeface="Calibri Light"/>
              </a:rPr>
              <a:t>wire</a:t>
            </a:r>
            <a:r>
              <a:rPr lang="zh-CN" altLang="en-US" spc="60">
                <a:latin typeface="Helvetica" pitchFamily="2" charset="0"/>
                <a:cs typeface="Calibri Light"/>
              </a:rPr>
              <a:t> </a:t>
            </a:r>
            <a:r>
              <a:rPr lang="en-US" altLang="zh-CN" spc="60">
                <a:latin typeface="Helvetica" pitchFamily="2" charset="0"/>
                <a:cs typeface="Calibri Light"/>
              </a:rPr>
              <a:t>shuffle)</a:t>
            </a:r>
            <a:r>
              <a:rPr lang="zh-CN" altLang="en-US" spc="60">
                <a:latin typeface="Helvetica" pitchFamily="2" charset="0"/>
                <a:cs typeface="Calibri Light"/>
              </a:rPr>
              <a:t>😀</a:t>
            </a:r>
            <a:endParaRPr lang="en-US" altLang="zh-CN" spc="60">
              <a:latin typeface="Helvetica" pitchFamily="2" charset="0"/>
              <a:cs typeface="Calibri Light"/>
            </a:endParaRPr>
          </a:p>
        </p:txBody>
      </p:sp>
      <p:pic>
        <p:nvPicPr>
          <p:cNvPr id="4" name="Picture 3">
            <a:extLst>
              <a:ext uri="{FF2B5EF4-FFF2-40B4-BE49-F238E27FC236}">
                <a16:creationId xmlns:a16="http://schemas.microsoft.com/office/drawing/2014/main" id="{AC17F3DA-7CAD-9741-8E00-042FB2FB5C29}"/>
              </a:ext>
            </a:extLst>
          </p:cNvPr>
          <p:cNvPicPr>
            <a:picLocks noChangeAspect="1"/>
          </p:cNvPicPr>
          <p:nvPr/>
        </p:nvPicPr>
        <p:blipFill>
          <a:blip r:embed="rId3"/>
          <a:stretch>
            <a:fillRect/>
          </a:stretch>
        </p:blipFill>
        <p:spPr>
          <a:xfrm>
            <a:off x="766475" y="5076513"/>
            <a:ext cx="5329525" cy="1524968"/>
          </a:xfrm>
          <a:prstGeom prst="rect">
            <a:avLst/>
          </a:prstGeom>
        </p:spPr>
      </p:pic>
      <p:sp>
        <p:nvSpPr>
          <p:cNvPr id="10" name="TextBox 9">
            <a:extLst>
              <a:ext uri="{FF2B5EF4-FFF2-40B4-BE49-F238E27FC236}">
                <a16:creationId xmlns:a16="http://schemas.microsoft.com/office/drawing/2014/main" id="{DF0A3779-E62D-1646-8E02-62F762B91384}"/>
              </a:ext>
            </a:extLst>
          </p:cNvPr>
          <p:cNvSpPr txBox="1"/>
          <p:nvPr/>
        </p:nvSpPr>
        <p:spPr>
          <a:xfrm>
            <a:off x="6280819" y="5416842"/>
            <a:ext cx="4846194" cy="830997"/>
          </a:xfrm>
          <a:prstGeom prst="rect">
            <a:avLst/>
          </a:prstGeom>
          <a:noFill/>
          <a:ln w="38100">
            <a:solidFill>
              <a:srgbClr val="0365C0"/>
            </a:solidFill>
          </a:ln>
        </p:spPr>
        <p:txBody>
          <a:bodyPr wrap="square" rtlCol="0">
            <a:spAutoFit/>
          </a:bodyPr>
          <a:lstStyle/>
          <a:p>
            <a:r>
              <a:rPr lang="en-US" altLang="zh-CN" sz="2400">
                <a:latin typeface="Helvetica" pitchFamily="2" charset="0"/>
              </a:rPr>
              <a:t>&lt;35%</a:t>
            </a:r>
            <a:r>
              <a:rPr lang="zh-CN" altLang="en-US" sz="2400">
                <a:latin typeface="Helvetica" pitchFamily="2" charset="0"/>
              </a:rPr>
              <a:t> </a:t>
            </a:r>
            <a:r>
              <a:rPr lang="en-US" altLang="zh-CN" sz="2400">
                <a:latin typeface="Helvetica" pitchFamily="2" charset="0"/>
              </a:rPr>
              <a:t>overhead</a:t>
            </a:r>
            <a:r>
              <a:rPr lang="zh-CN" altLang="en-US" sz="2400">
                <a:latin typeface="Helvetica" pitchFamily="2" charset="0"/>
              </a:rPr>
              <a:t> </a:t>
            </a:r>
            <a:r>
              <a:rPr lang="en-US" altLang="zh-CN" sz="2400">
                <a:latin typeface="Helvetica" pitchFamily="2" charset="0"/>
              </a:rPr>
              <a:t>than</a:t>
            </a:r>
            <a:r>
              <a:rPr lang="zh-CN" altLang="en-US" sz="2400">
                <a:latin typeface="Helvetica" pitchFamily="2" charset="0"/>
              </a:rPr>
              <a:t> </a:t>
            </a:r>
            <a:r>
              <a:rPr lang="en-US" altLang="zh-CN" sz="2400">
                <a:latin typeface="Helvetica" pitchFamily="2" charset="0"/>
              </a:rPr>
              <a:t>existing</a:t>
            </a:r>
            <a:r>
              <a:rPr lang="zh-CN" altLang="en-US" sz="2400">
                <a:latin typeface="Helvetica" pitchFamily="2" charset="0"/>
              </a:rPr>
              <a:t> </a:t>
            </a:r>
            <a:r>
              <a:rPr lang="en-US" altLang="zh-CN" sz="2400">
                <a:latin typeface="Helvetica" pitchFamily="2" charset="0"/>
              </a:rPr>
              <a:t>hardware,</a:t>
            </a:r>
            <a:r>
              <a:rPr lang="zh-CN" altLang="en-US" sz="2400">
                <a:latin typeface="Helvetica" pitchFamily="2" charset="0"/>
              </a:rPr>
              <a:t> </a:t>
            </a:r>
            <a:r>
              <a:rPr lang="en-US" altLang="zh-CN" sz="2400">
                <a:latin typeface="Helvetica" pitchFamily="2" charset="0"/>
              </a:rPr>
              <a:t>~8x</a:t>
            </a:r>
            <a:r>
              <a:rPr lang="zh-CN" altLang="en-US" sz="2400">
                <a:latin typeface="Helvetica" pitchFamily="2" charset="0"/>
              </a:rPr>
              <a:t> </a:t>
            </a:r>
            <a:r>
              <a:rPr lang="en-US" altLang="zh-CN" sz="2400">
                <a:latin typeface="Helvetica" pitchFamily="2" charset="0"/>
              </a:rPr>
              <a:t>cheaper</a:t>
            </a:r>
            <a:r>
              <a:rPr lang="zh-CN" altLang="en-US" sz="2400">
                <a:latin typeface="Helvetica" pitchFamily="2" charset="0"/>
              </a:rPr>
              <a:t> </a:t>
            </a:r>
            <a:r>
              <a:rPr lang="en-US" altLang="zh-CN" sz="2400">
                <a:latin typeface="Helvetica" pitchFamily="2" charset="0"/>
              </a:rPr>
              <a:t>than</a:t>
            </a:r>
            <a:r>
              <a:rPr lang="zh-CN" altLang="en-US" sz="2400">
                <a:latin typeface="Helvetica" pitchFamily="2" charset="0"/>
              </a:rPr>
              <a:t> </a:t>
            </a:r>
            <a:r>
              <a:rPr lang="en-US" altLang="zh-CN" sz="2400">
                <a:latin typeface="Helvetica" pitchFamily="2" charset="0"/>
              </a:rPr>
              <a:t>FPU</a:t>
            </a:r>
            <a:endParaRPr lang="en-CN" sz="2400">
              <a:latin typeface="Helvetica" pitchFamily="2" charset="0"/>
            </a:endParaRPr>
          </a:p>
        </p:txBody>
      </p:sp>
    </p:spTree>
    <p:extLst>
      <p:ext uri="{BB962C8B-B14F-4D97-AF65-F5344CB8AC3E}">
        <p14:creationId xmlns:p14="http://schemas.microsoft.com/office/powerpoint/2010/main" val="85347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dirty="0">
                <a:solidFill>
                  <a:srgbClr val="3467AE"/>
                </a:solidFill>
                <a:latin typeface="Helvetica" pitchFamily="2" charset="0"/>
              </a:rPr>
              <a:t>Challenges</a:t>
            </a:r>
            <a:endParaRPr lang="en-US" sz="4000" spc="-140" dirty="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5</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675117" y="1390542"/>
            <a:ext cx="10592058" cy="212365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dirty="0">
                <a:latin typeface="Helvetica" pitchFamily="2" charset="0"/>
                <a:cs typeface="Calibri Light"/>
              </a:rPr>
              <a:t>Why</a:t>
            </a:r>
            <a:r>
              <a:rPr lang="zh-CN" altLang="en-US" sz="2400" spc="60" dirty="0">
                <a:latin typeface="Helvetica" pitchFamily="2" charset="0"/>
                <a:cs typeface="Calibri Light"/>
              </a:rPr>
              <a:t> </a:t>
            </a:r>
            <a:r>
              <a:rPr lang="en-US" altLang="zh-CN" sz="2400" spc="60" dirty="0">
                <a:latin typeface="Helvetica" pitchFamily="2" charset="0"/>
                <a:cs typeface="Calibri Light"/>
              </a:rPr>
              <a:t>does</a:t>
            </a:r>
            <a:r>
              <a:rPr lang="zh-CN" altLang="en-US" sz="2400" spc="60" dirty="0">
                <a:latin typeface="Helvetica" pitchFamily="2" charset="0"/>
                <a:cs typeface="Calibri Light"/>
              </a:rPr>
              <a:t> </a:t>
            </a:r>
            <a:r>
              <a:rPr lang="en-US" altLang="zh-CN" sz="2400" spc="60" dirty="0">
                <a:latin typeface="Helvetica" pitchFamily="2" charset="0"/>
                <a:cs typeface="Calibri Light"/>
              </a:rPr>
              <a:t>the</a:t>
            </a:r>
            <a:r>
              <a:rPr lang="zh-CN" altLang="en-US" sz="2400" spc="60" dirty="0">
                <a:latin typeface="Helvetica" pitchFamily="2" charset="0"/>
                <a:cs typeface="Calibri Light"/>
              </a:rPr>
              <a:t> </a:t>
            </a:r>
            <a:r>
              <a:rPr lang="en-US" altLang="zh-CN" sz="2400" spc="60" dirty="0">
                <a:latin typeface="Helvetica" pitchFamily="2" charset="0"/>
                <a:cs typeface="Calibri Light"/>
              </a:rPr>
              <a:t>current</a:t>
            </a:r>
            <a:r>
              <a:rPr lang="zh-CN" altLang="en-US" sz="2400" spc="60" dirty="0">
                <a:latin typeface="Helvetica" pitchFamily="2" charset="0"/>
                <a:cs typeface="Calibri Light"/>
              </a:rPr>
              <a:t> </a:t>
            </a:r>
            <a:r>
              <a:rPr lang="en-US" altLang="zh-CN" sz="2400" spc="60" dirty="0">
                <a:latin typeface="Helvetica" pitchFamily="2" charset="0"/>
                <a:cs typeface="Calibri Light"/>
              </a:rPr>
              <a:t>PISA</a:t>
            </a:r>
            <a:r>
              <a:rPr lang="zh-CN" altLang="en-US" sz="2400" spc="60" dirty="0">
                <a:latin typeface="Helvetica" pitchFamily="2" charset="0"/>
                <a:cs typeface="Calibri Light"/>
              </a:rPr>
              <a:t> </a:t>
            </a:r>
            <a:r>
              <a:rPr lang="en-US" altLang="zh-CN" sz="2400" spc="60" dirty="0">
                <a:latin typeface="Helvetica" pitchFamily="2" charset="0"/>
                <a:cs typeface="Calibri Light"/>
              </a:rPr>
              <a:t>switch</a:t>
            </a:r>
            <a:r>
              <a:rPr lang="zh-CN" altLang="en-US" sz="2400" spc="60" dirty="0">
                <a:latin typeface="Helvetica" pitchFamily="2" charset="0"/>
                <a:cs typeface="Calibri Light"/>
              </a:rPr>
              <a:t> </a:t>
            </a:r>
            <a:r>
              <a:rPr lang="en-US" altLang="zh-CN" sz="2400" spc="60" dirty="0">
                <a:latin typeface="Helvetica" pitchFamily="2" charset="0"/>
                <a:cs typeface="Calibri Light"/>
              </a:rPr>
              <a:t>not</a:t>
            </a:r>
            <a:r>
              <a:rPr lang="zh-CN" altLang="en-US" sz="2400" spc="60" dirty="0">
                <a:latin typeface="Helvetica" pitchFamily="2" charset="0"/>
                <a:cs typeface="Calibri Light"/>
              </a:rPr>
              <a:t> </a:t>
            </a:r>
            <a:r>
              <a:rPr lang="en-US" altLang="zh-CN" sz="2400" spc="60" dirty="0">
                <a:latin typeface="Helvetica" pitchFamily="2" charset="0"/>
                <a:cs typeface="Calibri Light"/>
              </a:rPr>
              <a:t>support</a:t>
            </a:r>
            <a:r>
              <a:rPr lang="zh-CN" altLang="en-US" sz="2400" spc="60" dirty="0">
                <a:latin typeface="Helvetica" pitchFamily="2" charset="0"/>
                <a:cs typeface="Calibri Light"/>
              </a:rPr>
              <a:t> </a:t>
            </a:r>
            <a:r>
              <a:rPr lang="en-US" altLang="zh-CN" sz="2400" spc="60" dirty="0">
                <a:latin typeface="Helvetica" pitchFamily="2" charset="0"/>
                <a:cs typeface="Calibri Light"/>
              </a:rPr>
              <a:t>FP</a:t>
            </a:r>
            <a:r>
              <a:rPr lang="zh-CN" altLang="en-US" sz="2400" spc="60" dirty="0">
                <a:latin typeface="Helvetica" pitchFamily="2" charset="0"/>
                <a:cs typeface="Calibri Light"/>
              </a:rPr>
              <a:t> </a:t>
            </a:r>
            <a:r>
              <a:rPr lang="en-US" altLang="zh-CN" sz="2400" spc="60" dirty="0">
                <a:latin typeface="Helvetica" pitchFamily="2" charset="0"/>
                <a:cs typeface="Calibri Light"/>
              </a:rPr>
              <a:t>operation?</a:t>
            </a:r>
            <a:r>
              <a:rPr lang="zh-CN" altLang="en-US" sz="2400" spc="60" dirty="0">
                <a:latin typeface="Helvetica" pitchFamily="2" charset="0"/>
                <a:cs typeface="Calibri Light"/>
              </a:rPr>
              <a:t> </a:t>
            </a:r>
            <a:endParaRPr lang="en-US" altLang="zh-CN" sz="2400" spc="60" dirty="0">
              <a:latin typeface="Helvetica" pitchFamily="2" charset="0"/>
              <a:cs typeface="Calibri Light"/>
            </a:endParaRPr>
          </a:p>
          <a:p>
            <a:pPr marL="800100" lvl="1" indent="-342900">
              <a:buFont typeface="Arial" panose="020B0604020202020204" pitchFamily="34" charset="0"/>
              <a:buChar char="•"/>
            </a:pPr>
            <a:r>
              <a:rPr lang="en-US" altLang="zh-CN" sz="2000" spc="60" dirty="0">
                <a:latin typeface="Helvetica" pitchFamily="2" charset="0"/>
                <a:cs typeface="Calibri Light"/>
              </a:rPr>
              <a:t>Let’s</a:t>
            </a:r>
            <a:r>
              <a:rPr lang="zh-CN" altLang="en-US" sz="2000" spc="60" dirty="0">
                <a:latin typeface="Helvetica" pitchFamily="2" charset="0"/>
                <a:cs typeface="Calibri Light"/>
              </a:rPr>
              <a:t> </a:t>
            </a:r>
            <a:r>
              <a:rPr lang="en-US" altLang="zh-CN" sz="2000" spc="60" dirty="0">
                <a:latin typeface="Helvetica" pitchFamily="2" charset="0"/>
                <a:cs typeface="Calibri Light"/>
              </a:rPr>
              <a:t>see</a:t>
            </a:r>
            <a:r>
              <a:rPr lang="zh-CN" altLang="en-US" sz="2000" spc="60" dirty="0">
                <a:latin typeface="Helvetica" pitchFamily="2" charset="0"/>
                <a:cs typeface="Calibri Light"/>
              </a:rPr>
              <a:t> </a:t>
            </a:r>
            <a:r>
              <a:rPr lang="en-US" altLang="zh-CN" sz="2000" spc="60" dirty="0">
                <a:latin typeface="Helvetica" pitchFamily="2" charset="0"/>
                <a:cs typeface="Calibri Light"/>
              </a:rPr>
              <a:t>how</a:t>
            </a:r>
            <a:r>
              <a:rPr lang="zh-CN" altLang="en-US" sz="2000" spc="60" dirty="0">
                <a:latin typeface="Helvetica" pitchFamily="2" charset="0"/>
                <a:cs typeface="Calibri Light"/>
              </a:rPr>
              <a:t> </a:t>
            </a:r>
            <a:r>
              <a:rPr lang="en-US" altLang="zh-CN" sz="2000" spc="60" dirty="0">
                <a:latin typeface="Helvetica" pitchFamily="2" charset="0"/>
                <a:cs typeface="Calibri Light"/>
              </a:rPr>
              <a:t>arithmetic</a:t>
            </a:r>
            <a:r>
              <a:rPr lang="zh-CN" altLang="en-US" sz="2000" spc="60" dirty="0">
                <a:latin typeface="Helvetica" pitchFamily="2" charset="0"/>
                <a:cs typeface="Calibri Light"/>
              </a:rPr>
              <a:t> </a:t>
            </a:r>
            <a:r>
              <a:rPr lang="en-US" altLang="zh-CN" sz="2000" spc="60" dirty="0">
                <a:latin typeface="Helvetica" pitchFamily="2" charset="0"/>
                <a:cs typeface="Calibri Light"/>
              </a:rPr>
              <a:t>operation</a:t>
            </a:r>
            <a:r>
              <a:rPr lang="zh-CN" altLang="en-US" sz="2000" spc="60" dirty="0">
                <a:latin typeface="Helvetica" pitchFamily="2" charset="0"/>
                <a:cs typeface="Calibri Light"/>
              </a:rPr>
              <a:t> </a:t>
            </a:r>
            <a:r>
              <a:rPr lang="en-US" altLang="zh-CN" sz="2000" spc="60" dirty="0">
                <a:latin typeface="Helvetica" pitchFamily="2" charset="0"/>
                <a:cs typeface="Calibri Light"/>
              </a:rPr>
              <a:t>works</a:t>
            </a:r>
            <a:r>
              <a:rPr lang="zh-CN" altLang="en-US" sz="2000" spc="60" dirty="0">
                <a:latin typeface="Helvetica" pitchFamily="2" charset="0"/>
                <a:cs typeface="Calibri Light"/>
              </a:rPr>
              <a:t> </a:t>
            </a:r>
            <a:r>
              <a:rPr lang="en-US" altLang="zh-CN" sz="2000" spc="60" dirty="0">
                <a:latin typeface="Helvetica" pitchFamily="2" charset="0"/>
                <a:cs typeface="Calibri Light"/>
              </a:rPr>
              <a:t>under</a:t>
            </a:r>
            <a:r>
              <a:rPr lang="zh-CN" altLang="en-US" sz="2000" spc="60" dirty="0">
                <a:latin typeface="Helvetica" pitchFamily="2" charset="0"/>
                <a:cs typeface="Calibri Light"/>
              </a:rPr>
              <a:t> </a:t>
            </a:r>
            <a:r>
              <a:rPr lang="en-US" altLang="zh-CN" sz="2000" spc="60" dirty="0">
                <a:latin typeface="Helvetica" pitchFamily="2" charset="0"/>
                <a:cs typeface="Calibri Light"/>
              </a:rPr>
              <a:t>the</a:t>
            </a:r>
            <a:r>
              <a:rPr lang="zh-CN" altLang="en-US" sz="2000" spc="60" dirty="0">
                <a:latin typeface="Helvetica" pitchFamily="2" charset="0"/>
                <a:cs typeface="Calibri Light"/>
              </a:rPr>
              <a:t> </a:t>
            </a:r>
            <a:r>
              <a:rPr lang="en-US" altLang="zh-CN" sz="2000" spc="60" dirty="0">
                <a:latin typeface="Helvetica" pitchFamily="2" charset="0"/>
                <a:cs typeface="Calibri Light"/>
              </a:rPr>
              <a:t>hood</a:t>
            </a:r>
            <a:r>
              <a:rPr lang="zh-CN" altLang="en-US" sz="2000" spc="60" dirty="0">
                <a:latin typeface="Helvetica" pitchFamily="2" charset="0"/>
                <a:cs typeface="Calibri Light"/>
              </a:rPr>
              <a:t> </a:t>
            </a:r>
            <a:r>
              <a:rPr lang="en-US" altLang="zh-CN" sz="2000" spc="60" dirty="0">
                <a:latin typeface="Helvetica" pitchFamily="2" charset="0"/>
                <a:cs typeface="Calibri Light"/>
              </a:rPr>
              <a:t>at</a:t>
            </a:r>
            <a:r>
              <a:rPr lang="zh-CN" altLang="en-US" sz="2000" spc="60" dirty="0">
                <a:latin typeface="Helvetica" pitchFamily="2" charset="0"/>
                <a:cs typeface="Calibri Light"/>
              </a:rPr>
              <a:t> </a:t>
            </a:r>
            <a:r>
              <a:rPr lang="en-US" altLang="zh-CN" sz="2000" spc="60" dirty="0">
                <a:latin typeface="Helvetica" pitchFamily="2" charset="0"/>
                <a:cs typeface="Calibri Light"/>
              </a:rPr>
              <a:t>first!</a:t>
            </a:r>
          </a:p>
          <a:p>
            <a:pPr marL="800100" lvl="1" indent="-342900">
              <a:buFont typeface="Arial" panose="020B0604020202020204" pitchFamily="34" charset="0"/>
              <a:buChar char="•"/>
            </a:pPr>
            <a:endParaRPr lang="en-US" altLang="zh-CN" sz="2000" spc="60" dirty="0">
              <a:latin typeface="Helvetica" pitchFamily="2" charset="0"/>
              <a:cs typeface="Calibri Light"/>
            </a:endParaRPr>
          </a:p>
          <a:p>
            <a:pPr marL="342900" indent="-342900">
              <a:buFont typeface="Arial" panose="020B0604020202020204" pitchFamily="34" charset="0"/>
              <a:buChar char="•"/>
            </a:pPr>
            <a:r>
              <a:rPr lang="en-US" altLang="zh-CN" sz="2400" spc="60" dirty="0">
                <a:latin typeface="Helvetica" pitchFamily="2" charset="0"/>
                <a:cs typeface="Calibri Light"/>
              </a:rPr>
              <a:t>Integer</a:t>
            </a:r>
            <a:r>
              <a:rPr lang="zh-CN" altLang="en-US" sz="2400" spc="60" dirty="0">
                <a:latin typeface="Helvetica" pitchFamily="2" charset="0"/>
                <a:cs typeface="Calibri Light"/>
              </a:rPr>
              <a:t> </a:t>
            </a:r>
            <a:r>
              <a:rPr lang="en-US" altLang="zh-CN" sz="2400" spc="60" dirty="0">
                <a:latin typeface="Helvetica" pitchFamily="2" charset="0"/>
                <a:cs typeface="Calibri Light"/>
              </a:rPr>
              <a:t>(fixed</a:t>
            </a:r>
            <a:r>
              <a:rPr lang="zh-CN" altLang="en-US" sz="2400" spc="60" dirty="0">
                <a:latin typeface="Helvetica" pitchFamily="2" charset="0"/>
                <a:cs typeface="Calibri Light"/>
              </a:rPr>
              <a:t> </a:t>
            </a:r>
            <a:r>
              <a:rPr lang="en-US" altLang="zh-CN" sz="2400" spc="60" dirty="0">
                <a:latin typeface="Helvetica" pitchFamily="2" charset="0"/>
                <a:cs typeface="Calibri Light"/>
              </a:rPr>
              <a:t>point)?</a:t>
            </a:r>
          </a:p>
          <a:p>
            <a:pPr marL="800100" lvl="1" indent="-342900">
              <a:buFont typeface="Arial" panose="020B0604020202020204" pitchFamily="34" charset="0"/>
              <a:buChar char="•"/>
            </a:pPr>
            <a:r>
              <a:rPr lang="en-US" altLang="zh-CN" sz="2000" spc="60" dirty="0">
                <a:latin typeface="Helvetica" pitchFamily="2" charset="0"/>
                <a:cs typeface="Calibri Light"/>
              </a:rPr>
              <a:t>C</a:t>
            </a:r>
            <a:r>
              <a:rPr lang="zh-CN" altLang="en-US" sz="2000" spc="60" dirty="0">
                <a:latin typeface="Helvetica" pitchFamily="2" charset="0"/>
                <a:cs typeface="Calibri Light"/>
              </a:rPr>
              <a:t> </a:t>
            </a:r>
            <a:r>
              <a:rPr lang="en-US" altLang="zh-CN" sz="2000" spc="60" dirty="0">
                <a:latin typeface="Helvetica" pitchFamily="2" charset="0"/>
                <a:cs typeface="Calibri Light"/>
              </a:rPr>
              <a:t>=</a:t>
            </a:r>
            <a:r>
              <a:rPr lang="zh-CN" altLang="en-US" sz="2000" spc="60" dirty="0">
                <a:latin typeface="Helvetica" pitchFamily="2" charset="0"/>
                <a:cs typeface="Calibri Light"/>
              </a:rPr>
              <a:t> </a:t>
            </a:r>
            <a:r>
              <a:rPr lang="en-US" altLang="zh-CN" sz="2000" spc="60" dirty="0">
                <a:latin typeface="Helvetica" pitchFamily="2" charset="0"/>
                <a:cs typeface="Calibri Light"/>
              </a:rPr>
              <a:t>A</a:t>
            </a:r>
            <a:r>
              <a:rPr lang="zh-CN" altLang="en-US" sz="2000" spc="60" dirty="0">
                <a:latin typeface="Helvetica" pitchFamily="2" charset="0"/>
                <a:cs typeface="Calibri Light"/>
              </a:rPr>
              <a:t> </a:t>
            </a:r>
            <a:r>
              <a:rPr lang="en-US" altLang="zh-CN" sz="2000" spc="60" dirty="0">
                <a:latin typeface="Helvetica" pitchFamily="2" charset="0"/>
                <a:cs typeface="Calibri Light"/>
              </a:rPr>
              <a:t>+/-</a:t>
            </a:r>
            <a:r>
              <a:rPr lang="zh-CN" altLang="en-US" sz="2000" spc="60" dirty="0">
                <a:latin typeface="Helvetica" pitchFamily="2" charset="0"/>
                <a:cs typeface="Calibri Light"/>
              </a:rPr>
              <a:t> </a:t>
            </a:r>
            <a:r>
              <a:rPr lang="en-US" altLang="zh-CN" sz="2000" spc="60" dirty="0">
                <a:latin typeface="Helvetica" pitchFamily="2" charset="0"/>
                <a:cs typeface="Calibri Light"/>
              </a:rPr>
              <a:t>B,</a:t>
            </a:r>
            <a:r>
              <a:rPr lang="zh-CN" altLang="en-US" sz="2000" spc="60" dirty="0">
                <a:latin typeface="Helvetica" pitchFamily="2" charset="0"/>
                <a:cs typeface="Calibri Light"/>
              </a:rPr>
              <a:t> </a:t>
            </a:r>
            <a:r>
              <a:rPr lang="en-US" altLang="zh-CN" sz="2000" spc="60" dirty="0">
                <a:latin typeface="Helvetica" pitchFamily="2" charset="0"/>
                <a:cs typeface="Calibri Light"/>
              </a:rPr>
              <a:t>done.</a:t>
            </a:r>
            <a:r>
              <a:rPr lang="zh-CN" altLang="en-US" sz="2000" spc="60" dirty="0">
                <a:latin typeface="Helvetica" pitchFamily="2" charset="0"/>
                <a:cs typeface="Calibri Light"/>
              </a:rPr>
              <a:t> </a:t>
            </a:r>
            <a:r>
              <a:rPr lang="en-US" altLang="zh-CN" sz="2000" spc="60" dirty="0">
                <a:latin typeface="Helvetica" pitchFamily="2" charset="0"/>
                <a:cs typeface="Calibri Light"/>
              </a:rPr>
              <a:t>Easy</a:t>
            </a:r>
            <a:r>
              <a:rPr lang="zh-CN" altLang="en-US" sz="2000" spc="60" dirty="0">
                <a:latin typeface="Helvetica" pitchFamily="2" charset="0"/>
                <a:cs typeface="Calibri Light"/>
              </a:rPr>
              <a:t> </a:t>
            </a:r>
            <a:r>
              <a:rPr lang="en-US" altLang="zh-CN" sz="2000" spc="60" dirty="0">
                <a:latin typeface="Helvetica" pitchFamily="2" charset="0"/>
                <a:cs typeface="Calibri Light"/>
              </a:rPr>
              <a:t>and</a:t>
            </a:r>
            <a:r>
              <a:rPr lang="zh-CN" altLang="en-US" sz="2000" spc="60" dirty="0">
                <a:latin typeface="Helvetica" pitchFamily="2" charset="0"/>
                <a:cs typeface="Calibri Light"/>
              </a:rPr>
              <a:t> </a:t>
            </a:r>
            <a:r>
              <a:rPr lang="en-US" altLang="zh-CN" sz="2000" spc="60" dirty="0">
                <a:latin typeface="Helvetica" pitchFamily="2" charset="0"/>
                <a:cs typeface="Calibri Light"/>
              </a:rPr>
              <a:t>simple.</a:t>
            </a:r>
          </a:p>
          <a:p>
            <a:pPr marL="342900" indent="-342900">
              <a:buFont typeface="Arial" panose="020B0604020202020204" pitchFamily="34" charset="0"/>
              <a:buChar char="•"/>
            </a:pPr>
            <a:endParaRPr lang="en-US" altLang="zh-CN" sz="2000" spc="60" dirty="0">
              <a:latin typeface="Helvetica" pitchFamily="2" charset="0"/>
              <a:cs typeface="Calibri Light"/>
            </a:endParaRPr>
          </a:p>
        </p:txBody>
      </p:sp>
      <p:pic>
        <p:nvPicPr>
          <p:cNvPr id="14" name="Picture 13">
            <a:extLst>
              <a:ext uri="{FF2B5EF4-FFF2-40B4-BE49-F238E27FC236}">
                <a16:creationId xmlns:a16="http://schemas.microsoft.com/office/drawing/2014/main" id="{D0A817C3-4636-A843-93B6-CB2CCB262690}"/>
              </a:ext>
            </a:extLst>
          </p:cNvPr>
          <p:cNvPicPr>
            <a:picLocks noChangeAspect="1"/>
          </p:cNvPicPr>
          <p:nvPr/>
        </p:nvPicPr>
        <p:blipFill>
          <a:blip r:embed="rId3"/>
          <a:stretch>
            <a:fillRect/>
          </a:stretch>
        </p:blipFill>
        <p:spPr>
          <a:xfrm>
            <a:off x="1377131" y="3845063"/>
            <a:ext cx="3910202" cy="1790653"/>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2E17BB9A-C049-ED4E-B240-C75C8AAD8EB6}"/>
              </a:ext>
            </a:extLst>
          </p:cNvPr>
          <p:cNvPicPr>
            <a:picLocks noChangeAspect="1"/>
          </p:cNvPicPr>
          <p:nvPr/>
        </p:nvPicPr>
        <p:blipFill>
          <a:blip r:embed="rId4"/>
          <a:stretch>
            <a:fillRect/>
          </a:stretch>
        </p:blipFill>
        <p:spPr>
          <a:xfrm>
            <a:off x="5906176" y="3102730"/>
            <a:ext cx="4908693" cy="3067933"/>
          </a:xfrm>
          <a:prstGeom prst="rect">
            <a:avLst/>
          </a:prstGeom>
        </p:spPr>
      </p:pic>
      <p:sp>
        <p:nvSpPr>
          <p:cNvPr id="9" name="TextBox 8">
            <a:extLst>
              <a:ext uri="{FF2B5EF4-FFF2-40B4-BE49-F238E27FC236}">
                <a16:creationId xmlns:a16="http://schemas.microsoft.com/office/drawing/2014/main" id="{9393A691-04F7-7344-AEA7-5D05D61312B6}"/>
              </a:ext>
            </a:extLst>
          </p:cNvPr>
          <p:cNvSpPr txBox="1"/>
          <p:nvPr/>
        </p:nvSpPr>
        <p:spPr>
          <a:xfrm>
            <a:off x="658418" y="1387512"/>
            <a:ext cx="1059205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3600" spc="60" dirty="0">
                <a:latin typeface="Helvetica" pitchFamily="2" charset="0"/>
                <a:cs typeface="Calibri Light"/>
              </a:rPr>
              <a:t>The</a:t>
            </a:r>
            <a:r>
              <a:rPr lang="zh-CN" altLang="en-US" sz="3600" spc="60" dirty="0">
                <a:latin typeface="Helvetica" pitchFamily="2" charset="0"/>
                <a:cs typeface="Calibri Light"/>
              </a:rPr>
              <a:t> </a:t>
            </a:r>
            <a:r>
              <a:rPr lang="en-US" altLang="zh-CN" sz="3600" spc="60" dirty="0">
                <a:latin typeface="Helvetica" pitchFamily="2" charset="0"/>
                <a:cs typeface="Calibri Light"/>
              </a:rPr>
              <a:t>goal</a:t>
            </a:r>
            <a:r>
              <a:rPr lang="zh-CN" altLang="en-US" sz="3600" spc="60" dirty="0">
                <a:latin typeface="Helvetica" pitchFamily="2" charset="0"/>
                <a:cs typeface="Calibri Light"/>
              </a:rPr>
              <a:t> </a:t>
            </a:r>
            <a:r>
              <a:rPr lang="en-US" altLang="zh-CN" sz="3600" spc="60" dirty="0">
                <a:latin typeface="Helvetica" pitchFamily="2" charset="0"/>
                <a:cs typeface="Calibri Light"/>
              </a:rPr>
              <a:t>of</a:t>
            </a:r>
            <a:r>
              <a:rPr lang="zh-CN" altLang="en-US" sz="3600" spc="60" dirty="0">
                <a:latin typeface="Helvetica" pitchFamily="2" charset="0"/>
                <a:cs typeface="Calibri Light"/>
              </a:rPr>
              <a:t> </a:t>
            </a:r>
            <a:r>
              <a:rPr lang="en-US" altLang="zh-CN" sz="3600" spc="60" dirty="0">
                <a:latin typeface="Helvetica" pitchFamily="2" charset="0"/>
                <a:cs typeface="Calibri Light"/>
              </a:rPr>
              <a:t>this</a:t>
            </a:r>
            <a:r>
              <a:rPr lang="zh-CN" altLang="en-US" sz="3600" spc="60" dirty="0">
                <a:latin typeface="Helvetica" pitchFamily="2" charset="0"/>
                <a:cs typeface="Calibri Light"/>
              </a:rPr>
              <a:t> </a:t>
            </a:r>
            <a:r>
              <a:rPr lang="en-US" altLang="zh-CN" sz="3600" spc="60" dirty="0">
                <a:latin typeface="Helvetica" pitchFamily="2" charset="0"/>
                <a:cs typeface="Calibri Light"/>
              </a:rPr>
              <a:t>work</a:t>
            </a:r>
            <a:r>
              <a:rPr lang="zh-CN" altLang="en-US" sz="3600" spc="60" dirty="0">
                <a:latin typeface="Helvetica" pitchFamily="2" charset="0"/>
                <a:cs typeface="Calibri Light"/>
              </a:rPr>
              <a:t> </a:t>
            </a:r>
            <a:r>
              <a:rPr lang="en-US" altLang="zh-CN" sz="3600" spc="60" dirty="0">
                <a:latin typeface="Helvetica" pitchFamily="2" charset="0"/>
                <a:cs typeface="Calibri Light"/>
              </a:rPr>
              <a:t>is</a:t>
            </a:r>
            <a:r>
              <a:rPr lang="zh-CN" altLang="en-US" sz="3600" spc="60" dirty="0">
                <a:latin typeface="Helvetica" pitchFamily="2" charset="0"/>
                <a:cs typeface="Calibri Light"/>
              </a:rPr>
              <a:t> </a:t>
            </a:r>
            <a:r>
              <a:rPr lang="en-US" altLang="zh-CN" sz="3600" spc="60" dirty="0">
                <a:latin typeface="Helvetica" pitchFamily="2" charset="0"/>
                <a:cs typeface="Calibri Light"/>
              </a:rPr>
              <a:t>to</a:t>
            </a:r>
            <a:r>
              <a:rPr lang="zh-CN" altLang="en-US" sz="3600" spc="60" dirty="0">
                <a:latin typeface="Helvetica" pitchFamily="2" charset="0"/>
                <a:cs typeface="Calibri Light"/>
              </a:rPr>
              <a:t> </a:t>
            </a:r>
            <a:r>
              <a:rPr lang="en-US" altLang="zh-CN" sz="3600" spc="60" dirty="0">
                <a:latin typeface="Helvetica" pitchFamily="2" charset="0"/>
                <a:cs typeface="Calibri Light"/>
              </a:rPr>
              <a:t>let</a:t>
            </a:r>
            <a:r>
              <a:rPr lang="zh-CN" altLang="en-US" sz="3600" spc="60" dirty="0">
                <a:latin typeface="Helvetica" pitchFamily="2" charset="0"/>
                <a:cs typeface="Calibri Light"/>
              </a:rPr>
              <a:t> </a:t>
            </a:r>
            <a:r>
              <a:rPr lang="en-US" altLang="zh-CN" sz="3600" spc="60" dirty="0">
                <a:latin typeface="Helvetica" pitchFamily="2" charset="0"/>
                <a:cs typeface="Calibri Light"/>
              </a:rPr>
              <a:t>PISA</a:t>
            </a:r>
            <a:r>
              <a:rPr lang="zh-CN" altLang="en-US" sz="3600" spc="60" dirty="0">
                <a:latin typeface="Helvetica" pitchFamily="2" charset="0"/>
                <a:cs typeface="Calibri Light"/>
              </a:rPr>
              <a:t> </a:t>
            </a:r>
            <a:r>
              <a:rPr lang="en-US" altLang="zh-CN" sz="3600" spc="60" dirty="0">
                <a:latin typeface="Helvetica" pitchFamily="2" charset="0"/>
                <a:cs typeface="Calibri Light"/>
              </a:rPr>
              <a:t>switch</a:t>
            </a:r>
            <a:r>
              <a:rPr lang="zh-CN" altLang="en-US" sz="3600" spc="60" dirty="0">
                <a:latin typeface="Helvetica" pitchFamily="2" charset="0"/>
                <a:cs typeface="Calibri Light"/>
              </a:rPr>
              <a:t> </a:t>
            </a:r>
            <a:r>
              <a:rPr lang="en-US" altLang="zh-CN" sz="3600" spc="60" dirty="0">
                <a:latin typeface="Helvetica" pitchFamily="2" charset="0"/>
                <a:cs typeface="Calibri Light"/>
              </a:rPr>
              <a:t>support</a:t>
            </a:r>
            <a:r>
              <a:rPr lang="zh-CN" altLang="en-US" sz="3600" spc="60" dirty="0">
                <a:latin typeface="Helvetica" pitchFamily="2" charset="0"/>
                <a:cs typeface="Calibri Light"/>
              </a:rPr>
              <a:t> </a:t>
            </a:r>
            <a:r>
              <a:rPr lang="en-US" altLang="zh-CN" sz="3600" spc="60" dirty="0">
                <a:latin typeface="Helvetica" pitchFamily="2" charset="0"/>
                <a:cs typeface="Calibri Light"/>
              </a:rPr>
              <a:t>FP</a:t>
            </a:r>
            <a:r>
              <a:rPr lang="zh-CN" altLang="en-US" sz="3600" spc="60" dirty="0">
                <a:latin typeface="Helvetica" pitchFamily="2" charset="0"/>
                <a:cs typeface="Calibri Light"/>
              </a:rPr>
              <a:t> </a:t>
            </a:r>
            <a:r>
              <a:rPr lang="en-US" altLang="zh-CN" sz="3600" spc="60" dirty="0">
                <a:latin typeface="Helvetica" pitchFamily="2" charset="0"/>
                <a:cs typeface="Calibri Light"/>
              </a:rPr>
              <a:t>operations</a:t>
            </a:r>
            <a:r>
              <a:rPr lang="zh-CN" altLang="en-US" sz="3600" spc="60" dirty="0">
                <a:latin typeface="Helvetica" pitchFamily="2" charset="0"/>
                <a:cs typeface="Calibri Light"/>
              </a:rPr>
              <a:t> </a:t>
            </a:r>
            <a:r>
              <a:rPr lang="en-US" altLang="zh-CN" sz="3600" spc="60" dirty="0">
                <a:latin typeface="Helvetica" pitchFamily="2" charset="0"/>
                <a:cs typeface="Calibri Light"/>
              </a:rPr>
              <a:t>efficiently.</a:t>
            </a:r>
            <a:endParaRPr lang="en-US" altLang="zh-CN" sz="3200" spc="60" dirty="0">
              <a:latin typeface="Helvetica" pitchFamily="2" charset="0"/>
              <a:cs typeface="Calibri Light"/>
            </a:endParaRPr>
          </a:p>
        </p:txBody>
      </p:sp>
    </p:spTree>
    <p:extLst>
      <p:ext uri="{BB962C8B-B14F-4D97-AF65-F5344CB8AC3E}">
        <p14:creationId xmlns:p14="http://schemas.microsoft.com/office/powerpoint/2010/main" val="4012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9">
                                            <p:txEl>
                                              <p:pRg st="0" end="0"/>
                                            </p:txEl>
                                          </p:spTgt>
                                        </p:tgtEl>
                                      </p:cBhvr>
                                    </p:animEffect>
                                    <p:set>
                                      <p:cBhvr>
                                        <p:cTn id="11" dur="1" fill="hold">
                                          <p:stCondLst>
                                            <p:cond delay="499"/>
                                          </p:stCondLst>
                                        </p:cTn>
                                        <p:tgtEl>
                                          <p:spTgt spid="9">
                                            <p:txEl>
                                              <p:pRg st="0" end="0"/>
                                            </p:txEl>
                                          </p:spTgt>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1">
                                            <p:txEl>
                                              <p:pRg st="0" end="0"/>
                                            </p:txEl>
                                          </p:spTgt>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6</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181588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19" name="Picture 18">
            <a:extLst>
              <a:ext uri="{FF2B5EF4-FFF2-40B4-BE49-F238E27FC236}">
                <a16:creationId xmlns:a16="http://schemas.microsoft.com/office/drawing/2014/main" id="{5B34DF19-2717-E04C-9798-EBCF66028B25}"/>
              </a:ext>
            </a:extLst>
          </p:cNvPr>
          <p:cNvPicPr>
            <a:picLocks noChangeAspect="1"/>
          </p:cNvPicPr>
          <p:nvPr/>
        </p:nvPicPr>
        <p:blipFill>
          <a:blip r:embed="rId3"/>
          <a:stretch>
            <a:fillRect/>
          </a:stretch>
        </p:blipFill>
        <p:spPr>
          <a:xfrm>
            <a:off x="1559688" y="3507603"/>
            <a:ext cx="9072624" cy="629647"/>
          </a:xfrm>
          <a:prstGeom prst="rect">
            <a:avLst/>
          </a:prstGeom>
        </p:spPr>
      </p:pic>
      <p:sp>
        <p:nvSpPr>
          <p:cNvPr id="21" name="TextBox 20">
            <a:extLst>
              <a:ext uri="{FF2B5EF4-FFF2-40B4-BE49-F238E27FC236}">
                <a16:creationId xmlns:a16="http://schemas.microsoft.com/office/drawing/2014/main" id="{6C42EBAA-CF05-FB47-95CE-4B97B887E6F1}"/>
              </a:ext>
            </a:extLst>
          </p:cNvPr>
          <p:cNvSpPr txBox="1"/>
          <p:nvPr/>
        </p:nvSpPr>
        <p:spPr>
          <a:xfrm>
            <a:off x="1587818" y="2620312"/>
            <a:ext cx="646331" cy="646331"/>
          </a:xfrm>
          <a:prstGeom prst="rect">
            <a:avLst/>
          </a:prstGeom>
          <a:noFill/>
        </p:spPr>
        <p:txBody>
          <a:bodyPr wrap="none" rtlCol="0">
            <a:spAutoFit/>
          </a:bodyPr>
          <a:lstStyle/>
          <a:p>
            <a:pPr algn="ctr"/>
            <a:r>
              <a:rPr lang="en-US" altLang="zh-CN">
                <a:solidFill>
                  <a:srgbClr val="005295"/>
                </a:solidFill>
                <a:latin typeface="Helvetica" pitchFamily="2" charset="0"/>
              </a:rPr>
              <a:t>Sign</a:t>
            </a:r>
          </a:p>
          <a:p>
            <a:pPr algn="ctr"/>
            <a:r>
              <a:rPr lang="en-US" altLang="zh-CN">
                <a:solidFill>
                  <a:srgbClr val="005295"/>
                </a:solidFill>
                <a:latin typeface="Helvetica" pitchFamily="2" charset="0"/>
              </a:rPr>
              <a:t>1</a:t>
            </a:r>
            <a:r>
              <a:rPr lang="zh-CN" altLang="en-US">
                <a:solidFill>
                  <a:srgbClr val="005295"/>
                </a:solidFill>
                <a:latin typeface="Helvetica" pitchFamily="2" charset="0"/>
              </a:rPr>
              <a:t> </a:t>
            </a:r>
            <a:r>
              <a:rPr lang="en-US" altLang="zh-CN">
                <a:solidFill>
                  <a:srgbClr val="005295"/>
                </a:solidFill>
                <a:latin typeface="Helvetica" pitchFamily="2" charset="0"/>
              </a:rPr>
              <a:t>bit</a:t>
            </a:r>
            <a:endParaRPr lang="en-US">
              <a:solidFill>
                <a:srgbClr val="005295"/>
              </a:solidFill>
              <a:latin typeface="Helvetica" pitchFamily="2" charset="0"/>
            </a:endParaRPr>
          </a:p>
        </p:txBody>
      </p:sp>
      <p:sp>
        <p:nvSpPr>
          <p:cNvPr id="61" name="Left Brace 60">
            <a:extLst>
              <a:ext uri="{FF2B5EF4-FFF2-40B4-BE49-F238E27FC236}">
                <a16:creationId xmlns:a16="http://schemas.microsoft.com/office/drawing/2014/main" id="{1B16C061-A276-8C49-A1D0-9422103D610F}"/>
              </a:ext>
            </a:extLst>
          </p:cNvPr>
          <p:cNvSpPr/>
          <p:nvPr/>
        </p:nvSpPr>
        <p:spPr>
          <a:xfrm rot="5400000">
            <a:off x="3391498" y="2042802"/>
            <a:ext cx="312697" cy="2679371"/>
          </a:xfrm>
          <a:prstGeom prst="leftBrace">
            <a:avLst>
              <a:gd name="adj1" fmla="val 43551"/>
              <a:gd name="adj2" fmla="val 49888"/>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defTabSz="428625">
              <a:defRPr/>
            </a:pPr>
            <a:endParaRPr lang="en-US" sz="1688">
              <a:solidFill>
                <a:prstClr val="black"/>
              </a:solidFill>
              <a:latin typeface="Calibri"/>
            </a:endParaRPr>
          </a:p>
        </p:txBody>
      </p:sp>
      <p:sp>
        <p:nvSpPr>
          <p:cNvPr id="62" name="Left Brace 61">
            <a:extLst>
              <a:ext uri="{FF2B5EF4-FFF2-40B4-BE49-F238E27FC236}">
                <a16:creationId xmlns:a16="http://schemas.microsoft.com/office/drawing/2014/main" id="{136F3C9D-46FF-904B-A12D-B53F59009367}"/>
              </a:ext>
            </a:extLst>
          </p:cNvPr>
          <p:cNvSpPr/>
          <p:nvPr/>
        </p:nvSpPr>
        <p:spPr>
          <a:xfrm rot="5400000">
            <a:off x="1703972" y="3083998"/>
            <a:ext cx="312697" cy="596980"/>
          </a:xfrm>
          <a:prstGeom prst="leftBrace">
            <a:avLst>
              <a:gd name="adj1" fmla="val 43551"/>
              <a:gd name="adj2" fmla="val 49888"/>
            </a:avLst>
          </a:prstGeom>
          <a:ln/>
        </p:spPr>
        <p:style>
          <a:lnRef idx="2">
            <a:schemeClr val="accent1"/>
          </a:lnRef>
          <a:fillRef idx="0">
            <a:schemeClr val="accent1"/>
          </a:fillRef>
          <a:effectRef idx="1">
            <a:schemeClr val="accent1"/>
          </a:effectRef>
          <a:fontRef idx="minor">
            <a:schemeClr val="tx1"/>
          </a:fontRef>
        </p:style>
        <p:txBody>
          <a:bodyPr rtlCol="0" anchor="ctr"/>
          <a:lstStyle/>
          <a:p>
            <a:pPr algn="ctr" defTabSz="428625">
              <a:defRPr/>
            </a:pPr>
            <a:endParaRPr lang="en-US" sz="1688">
              <a:solidFill>
                <a:prstClr val="black"/>
              </a:solidFill>
              <a:latin typeface="Calibri"/>
            </a:endParaRPr>
          </a:p>
        </p:txBody>
      </p:sp>
      <p:sp>
        <p:nvSpPr>
          <p:cNvPr id="63" name="Left Brace 62">
            <a:extLst>
              <a:ext uri="{FF2B5EF4-FFF2-40B4-BE49-F238E27FC236}">
                <a16:creationId xmlns:a16="http://schemas.microsoft.com/office/drawing/2014/main" id="{0F98229A-01C3-3A4F-A0D8-76AEE19BF793}"/>
              </a:ext>
            </a:extLst>
          </p:cNvPr>
          <p:cNvSpPr/>
          <p:nvPr/>
        </p:nvSpPr>
        <p:spPr>
          <a:xfrm rot="5400000">
            <a:off x="7623209" y="618430"/>
            <a:ext cx="312697" cy="5528113"/>
          </a:xfrm>
          <a:prstGeom prst="leftBrace">
            <a:avLst>
              <a:gd name="adj1" fmla="val 43551"/>
              <a:gd name="adj2" fmla="val 49888"/>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defTabSz="428625">
              <a:defRPr/>
            </a:pPr>
            <a:endParaRPr lang="en-US" sz="1688">
              <a:solidFill>
                <a:prstClr val="black"/>
              </a:solidFill>
              <a:latin typeface="Calibri"/>
            </a:endParaRPr>
          </a:p>
        </p:txBody>
      </p:sp>
      <p:sp>
        <p:nvSpPr>
          <p:cNvPr id="64" name="TextBox 63">
            <a:extLst>
              <a:ext uri="{FF2B5EF4-FFF2-40B4-BE49-F238E27FC236}">
                <a16:creationId xmlns:a16="http://schemas.microsoft.com/office/drawing/2014/main" id="{06548E0C-0B47-D74B-8AA7-4326BAF965D8}"/>
              </a:ext>
            </a:extLst>
          </p:cNvPr>
          <p:cNvSpPr txBox="1"/>
          <p:nvPr/>
        </p:nvSpPr>
        <p:spPr>
          <a:xfrm>
            <a:off x="2686667" y="2621934"/>
            <a:ext cx="1928733" cy="646331"/>
          </a:xfrm>
          <a:prstGeom prst="rect">
            <a:avLst/>
          </a:prstGeom>
          <a:noFill/>
        </p:spPr>
        <p:txBody>
          <a:bodyPr wrap="none" rtlCol="0">
            <a:spAutoFit/>
          </a:bodyPr>
          <a:lstStyle/>
          <a:p>
            <a:pPr algn="ctr"/>
            <a:r>
              <a:rPr lang="en-US" altLang="zh-CN">
                <a:solidFill>
                  <a:srgbClr val="77933B"/>
                </a:solidFill>
                <a:latin typeface="Helvetica" pitchFamily="2" charset="0"/>
              </a:rPr>
              <a:t>Biased</a:t>
            </a:r>
            <a:r>
              <a:rPr lang="zh-CN" altLang="en-US">
                <a:solidFill>
                  <a:srgbClr val="77933B"/>
                </a:solidFill>
                <a:latin typeface="Helvetica" pitchFamily="2" charset="0"/>
              </a:rPr>
              <a:t> </a:t>
            </a:r>
            <a:r>
              <a:rPr lang="en-US" altLang="zh-CN">
                <a:solidFill>
                  <a:srgbClr val="77933B"/>
                </a:solidFill>
                <a:latin typeface="Helvetica" pitchFamily="2" charset="0"/>
              </a:rPr>
              <a:t>Exponent</a:t>
            </a:r>
          </a:p>
          <a:p>
            <a:pPr algn="ctr"/>
            <a:r>
              <a:rPr lang="en-US" altLang="zh-CN">
                <a:solidFill>
                  <a:srgbClr val="77933B"/>
                </a:solidFill>
                <a:latin typeface="Helvetica" pitchFamily="2" charset="0"/>
              </a:rPr>
              <a:t>5</a:t>
            </a:r>
            <a:r>
              <a:rPr lang="zh-CN" altLang="en-US">
                <a:solidFill>
                  <a:srgbClr val="77933B"/>
                </a:solidFill>
                <a:latin typeface="Helvetica" pitchFamily="2" charset="0"/>
              </a:rPr>
              <a:t> </a:t>
            </a:r>
            <a:r>
              <a:rPr lang="en-US" altLang="zh-CN">
                <a:solidFill>
                  <a:srgbClr val="77933B"/>
                </a:solidFill>
                <a:latin typeface="Helvetica" pitchFamily="2" charset="0"/>
              </a:rPr>
              <a:t>bits</a:t>
            </a:r>
            <a:r>
              <a:rPr lang="zh-CN" altLang="en-US">
                <a:solidFill>
                  <a:srgbClr val="77933B"/>
                </a:solidFill>
                <a:latin typeface="Helvetica" pitchFamily="2" charset="0"/>
              </a:rPr>
              <a:t> </a:t>
            </a:r>
            <a:r>
              <a:rPr lang="en-US" altLang="zh-CN">
                <a:solidFill>
                  <a:srgbClr val="77933B"/>
                </a:solidFill>
                <a:latin typeface="Helvetica" pitchFamily="2" charset="0"/>
              </a:rPr>
              <a:t>(k</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5)</a:t>
            </a:r>
            <a:endParaRPr lang="en-US">
              <a:solidFill>
                <a:srgbClr val="77933B"/>
              </a:solidFill>
              <a:latin typeface="Helvetica" pitchFamily="2" charset="0"/>
            </a:endParaRPr>
          </a:p>
        </p:txBody>
      </p:sp>
      <p:sp>
        <p:nvSpPr>
          <p:cNvPr id="65" name="TextBox 64">
            <a:extLst>
              <a:ext uri="{FF2B5EF4-FFF2-40B4-BE49-F238E27FC236}">
                <a16:creationId xmlns:a16="http://schemas.microsoft.com/office/drawing/2014/main" id="{63CE5FEF-7F88-BD45-BFF2-0EF45FEC375E}"/>
              </a:ext>
            </a:extLst>
          </p:cNvPr>
          <p:cNvSpPr txBox="1"/>
          <p:nvPr/>
        </p:nvSpPr>
        <p:spPr>
          <a:xfrm>
            <a:off x="6532663" y="2620311"/>
            <a:ext cx="2454518" cy="646331"/>
          </a:xfrm>
          <a:prstGeom prst="rect">
            <a:avLst/>
          </a:prstGeom>
          <a:noFill/>
        </p:spPr>
        <p:txBody>
          <a:bodyPr wrap="none" rtlCol="0">
            <a:spAutoFit/>
          </a:bodyPr>
          <a:lstStyle/>
          <a:p>
            <a:pPr algn="ctr"/>
            <a:r>
              <a:rPr lang="en-US" altLang="zh-CN">
                <a:solidFill>
                  <a:srgbClr val="FFC000"/>
                </a:solidFill>
                <a:latin typeface="Helvetica" pitchFamily="2" charset="0"/>
              </a:rPr>
              <a:t>Mantissa</a:t>
            </a:r>
            <a:r>
              <a:rPr lang="zh-CN" altLang="en-US">
                <a:solidFill>
                  <a:srgbClr val="FFC000"/>
                </a:solidFill>
                <a:latin typeface="Helvetica" pitchFamily="2" charset="0"/>
              </a:rPr>
              <a:t> </a:t>
            </a:r>
            <a:r>
              <a:rPr lang="en-US" altLang="zh-CN">
                <a:solidFill>
                  <a:srgbClr val="FFC000"/>
                </a:solidFill>
                <a:latin typeface="Helvetica" pitchFamily="2" charset="0"/>
              </a:rPr>
              <a:t>(Significand)</a:t>
            </a:r>
          </a:p>
          <a:p>
            <a:pPr algn="ctr"/>
            <a:r>
              <a:rPr lang="en-US" altLang="zh-CN">
                <a:solidFill>
                  <a:srgbClr val="FFC000"/>
                </a:solidFill>
                <a:latin typeface="Helvetica" pitchFamily="2" charset="0"/>
              </a:rPr>
              <a:t>10</a:t>
            </a:r>
            <a:r>
              <a:rPr lang="zh-CN" altLang="en-US">
                <a:solidFill>
                  <a:srgbClr val="FFC000"/>
                </a:solidFill>
                <a:latin typeface="Helvetica" pitchFamily="2" charset="0"/>
              </a:rPr>
              <a:t> </a:t>
            </a:r>
            <a:r>
              <a:rPr lang="en-US" altLang="zh-CN">
                <a:solidFill>
                  <a:srgbClr val="FFC000"/>
                </a:solidFill>
                <a:latin typeface="Helvetica" pitchFamily="2" charset="0"/>
              </a:rPr>
              <a:t>bits</a:t>
            </a:r>
            <a:endParaRPr lang="en-US">
              <a:solidFill>
                <a:srgbClr val="FFC000"/>
              </a:solidFill>
              <a:latin typeface="Helvetica" pitchFamily="2" charset="0"/>
            </a:endParaRPr>
          </a:p>
        </p:txBody>
      </p:sp>
      <p:sp>
        <p:nvSpPr>
          <p:cNvPr id="66" name="TextBox 65">
            <a:extLst>
              <a:ext uri="{FF2B5EF4-FFF2-40B4-BE49-F238E27FC236}">
                <a16:creationId xmlns:a16="http://schemas.microsoft.com/office/drawing/2014/main" id="{00068BB8-E48F-1347-816F-E5914DD272F3}"/>
              </a:ext>
            </a:extLst>
          </p:cNvPr>
          <p:cNvSpPr txBox="1"/>
          <p:nvPr/>
        </p:nvSpPr>
        <p:spPr>
          <a:xfrm>
            <a:off x="2297982" y="4746524"/>
            <a:ext cx="3087705" cy="923330"/>
          </a:xfrm>
          <a:prstGeom prst="rect">
            <a:avLst/>
          </a:prstGeom>
          <a:noFill/>
        </p:spPr>
        <p:txBody>
          <a:bodyPr wrap="none" rtlCol="0">
            <a:spAutoFit/>
          </a:bodyPr>
          <a:lstStyle/>
          <a:p>
            <a:r>
              <a:rPr lang="en-US" altLang="zh-CN">
                <a:solidFill>
                  <a:srgbClr val="77933B"/>
                </a:solidFill>
                <a:latin typeface="Helvetica" pitchFamily="2" charset="0"/>
              </a:rPr>
              <a:t>Exponent</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2</a:t>
            </a:r>
            <a:r>
              <a:rPr lang="en-US" altLang="zh-CN" baseline="30000">
                <a:solidFill>
                  <a:srgbClr val="77933B"/>
                </a:solidFill>
                <a:latin typeface="Helvetica" pitchFamily="2" charset="0"/>
              </a:rPr>
              <a:t>4</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2</a:t>
            </a:r>
            <a:r>
              <a:rPr lang="en-US" altLang="zh-CN" baseline="30000">
                <a:solidFill>
                  <a:srgbClr val="77933B"/>
                </a:solidFill>
                <a:latin typeface="Helvetica" pitchFamily="2" charset="0"/>
              </a:rPr>
              <a:t>0</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17</a:t>
            </a:r>
          </a:p>
          <a:p>
            <a:r>
              <a:rPr lang="en-US" altLang="zh-CN">
                <a:solidFill>
                  <a:srgbClr val="77933B"/>
                </a:solidFill>
                <a:latin typeface="Helvetica" pitchFamily="2" charset="0"/>
              </a:rPr>
              <a:t>Bias</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2</a:t>
            </a:r>
            <a:r>
              <a:rPr lang="en-US" altLang="zh-CN" baseline="30000">
                <a:solidFill>
                  <a:srgbClr val="77933B"/>
                </a:solidFill>
                <a:latin typeface="Helvetica" pitchFamily="2" charset="0"/>
              </a:rPr>
              <a:t>k-1</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2</a:t>
            </a:r>
            <a:r>
              <a:rPr lang="en-US" altLang="zh-CN" baseline="30000">
                <a:solidFill>
                  <a:srgbClr val="77933B"/>
                </a:solidFill>
                <a:latin typeface="Helvetica" pitchFamily="2" charset="0"/>
              </a:rPr>
              <a:t>5-1</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15</a:t>
            </a:r>
          </a:p>
          <a:p>
            <a:r>
              <a:rPr lang="en-US" altLang="zh-CN" err="1">
                <a:solidFill>
                  <a:srgbClr val="77933B"/>
                </a:solidFill>
                <a:latin typeface="Helvetica" pitchFamily="2" charset="0"/>
              </a:rPr>
              <a:t>Biased_exp</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17</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15</a:t>
            </a:r>
            <a:r>
              <a:rPr lang="zh-CN" altLang="en-US">
                <a:solidFill>
                  <a:srgbClr val="77933B"/>
                </a:solidFill>
                <a:latin typeface="Helvetica" pitchFamily="2" charset="0"/>
              </a:rPr>
              <a:t> </a:t>
            </a:r>
            <a:r>
              <a:rPr lang="en-US" altLang="zh-CN">
                <a:solidFill>
                  <a:srgbClr val="77933B"/>
                </a:solidFill>
                <a:latin typeface="Helvetica" pitchFamily="2" charset="0"/>
              </a:rPr>
              <a:t>=</a:t>
            </a:r>
            <a:r>
              <a:rPr lang="zh-CN" altLang="en-US">
                <a:solidFill>
                  <a:srgbClr val="77933B"/>
                </a:solidFill>
                <a:latin typeface="Helvetica" pitchFamily="2" charset="0"/>
              </a:rPr>
              <a:t> </a:t>
            </a:r>
            <a:r>
              <a:rPr lang="en-US" altLang="zh-CN">
                <a:solidFill>
                  <a:srgbClr val="77933B"/>
                </a:solidFill>
                <a:latin typeface="Helvetica" pitchFamily="2" charset="0"/>
              </a:rPr>
              <a:t>2</a:t>
            </a:r>
            <a:endParaRPr lang="en-US">
              <a:solidFill>
                <a:srgbClr val="77933B"/>
              </a:solidFill>
              <a:latin typeface="Helvetica" pitchFamily="2" charset="0"/>
            </a:endParaRPr>
          </a:p>
        </p:txBody>
      </p:sp>
      <p:sp>
        <p:nvSpPr>
          <p:cNvPr id="67" name="TextBox 66">
            <a:extLst>
              <a:ext uri="{FF2B5EF4-FFF2-40B4-BE49-F238E27FC236}">
                <a16:creationId xmlns:a16="http://schemas.microsoft.com/office/drawing/2014/main" id="{AE0C995E-C0F1-C344-B195-C3307ECE4388}"/>
              </a:ext>
            </a:extLst>
          </p:cNvPr>
          <p:cNvSpPr txBox="1"/>
          <p:nvPr/>
        </p:nvSpPr>
        <p:spPr>
          <a:xfrm>
            <a:off x="6228192" y="4745791"/>
            <a:ext cx="3530134" cy="369332"/>
          </a:xfrm>
          <a:prstGeom prst="rect">
            <a:avLst/>
          </a:prstGeom>
          <a:noFill/>
        </p:spPr>
        <p:txBody>
          <a:bodyPr wrap="none" rtlCol="0">
            <a:spAutoFit/>
          </a:bodyPr>
          <a:lstStyle/>
          <a:p>
            <a:r>
              <a:rPr lang="en-US" altLang="zh-CN">
                <a:solidFill>
                  <a:srgbClr val="FFC000"/>
                </a:solidFill>
                <a:latin typeface="Helvetica" pitchFamily="2" charset="0"/>
              </a:rPr>
              <a:t>Mantissa</a:t>
            </a:r>
            <a:r>
              <a:rPr lang="zh-CN" altLang="en-US">
                <a:solidFill>
                  <a:srgbClr val="FFC000"/>
                </a:solidFill>
                <a:latin typeface="Helvetica" pitchFamily="2" charset="0"/>
              </a:rPr>
              <a:t> </a:t>
            </a:r>
            <a:r>
              <a:rPr lang="en-US" altLang="zh-CN">
                <a:solidFill>
                  <a:srgbClr val="FFC000"/>
                </a:solidFill>
                <a:latin typeface="Helvetica" pitchFamily="2" charset="0"/>
              </a:rPr>
              <a:t>=</a:t>
            </a:r>
            <a:r>
              <a:rPr lang="zh-CN" altLang="en-US">
                <a:solidFill>
                  <a:srgbClr val="FFC000"/>
                </a:solidFill>
                <a:latin typeface="Helvetica" pitchFamily="2" charset="0"/>
              </a:rPr>
              <a:t> </a:t>
            </a:r>
            <a:r>
              <a:rPr lang="en-US" altLang="zh-CN">
                <a:solidFill>
                  <a:srgbClr val="FFC000"/>
                </a:solidFill>
                <a:latin typeface="Helvetica" pitchFamily="2" charset="0"/>
              </a:rPr>
              <a:t>2</a:t>
            </a:r>
            <a:r>
              <a:rPr lang="en-US" altLang="zh-CN" baseline="30000">
                <a:solidFill>
                  <a:srgbClr val="FFC000"/>
                </a:solidFill>
                <a:latin typeface="Helvetica" pitchFamily="2" charset="0"/>
              </a:rPr>
              <a:t>-1</a:t>
            </a:r>
            <a:r>
              <a:rPr lang="zh-CN" altLang="en-US">
                <a:solidFill>
                  <a:srgbClr val="FFC000"/>
                </a:solidFill>
                <a:latin typeface="Helvetica" pitchFamily="2" charset="0"/>
              </a:rPr>
              <a:t> </a:t>
            </a:r>
            <a:r>
              <a:rPr lang="en-US" altLang="zh-CN">
                <a:solidFill>
                  <a:srgbClr val="FFC000"/>
                </a:solidFill>
                <a:latin typeface="Helvetica" pitchFamily="2" charset="0"/>
              </a:rPr>
              <a:t>+</a:t>
            </a:r>
            <a:r>
              <a:rPr lang="zh-CN" altLang="en-US">
                <a:solidFill>
                  <a:srgbClr val="FFC000"/>
                </a:solidFill>
                <a:latin typeface="Helvetica" pitchFamily="2" charset="0"/>
              </a:rPr>
              <a:t> </a:t>
            </a:r>
            <a:r>
              <a:rPr lang="en-US" altLang="zh-CN">
                <a:solidFill>
                  <a:srgbClr val="FFC000"/>
                </a:solidFill>
                <a:latin typeface="Helvetica" pitchFamily="2" charset="0"/>
              </a:rPr>
              <a:t>2</a:t>
            </a:r>
            <a:r>
              <a:rPr lang="en-US" altLang="zh-CN" baseline="30000">
                <a:solidFill>
                  <a:srgbClr val="FFC000"/>
                </a:solidFill>
                <a:latin typeface="Helvetica" pitchFamily="2" charset="0"/>
              </a:rPr>
              <a:t>-2</a:t>
            </a:r>
            <a:r>
              <a:rPr lang="zh-CN" altLang="en-US">
                <a:solidFill>
                  <a:srgbClr val="FFC000"/>
                </a:solidFill>
                <a:latin typeface="Helvetica" pitchFamily="2" charset="0"/>
              </a:rPr>
              <a:t> </a:t>
            </a:r>
            <a:r>
              <a:rPr lang="en-US" altLang="zh-CN">
                <a:solidFill>
                  <a:srgbClr val="FFC000"/>
                </a:solidFill>
                <a:latin typeface="Helvetica" pitchFamily="2" charset="0"/>
              </a:rPr>
              <a:t>+</a:t>
            </a:r>
            <a:r>
              <a:rPr lang="zh-CN" altLang="en-US">
                <a:solidFill>
                  <a:srgbClr val="FFC000"/>
                </a:solidFill>
                <a:latin typeface="Helvetica" pitchFamily="2" charset="0"/>
              </a:rPr>
              <a:t> </a:t>
            </a:r>
            <a:r>
              <a:rPr lang="en-US" altLang="zh-CN">
                <a:solidFill>
                  <a:srgbClr val="FFC000"/>
                </a:solidFill>
                <a:latin typeface="Helvetica" pitchFamily="2" charset="0"/>
              </a:rPr>
              <a:t>2</a:t>
            </a:r>
            <a:r>
              <a:rPr lang="en-US" altLang="zh-CN" baseline="30000">
                <a:solidFill>
                  <a:srgbClr val="FFC000"/>
                </a:solidFill>
                <a:latin typeface="Helvetica" pitchFamily="2" charset="0"/>
              </a:rPr>
              <a:t>-3</a:t>
            </a:r>
            <a:r>
              <a:rPr lang="zh-CN" altLang="en-US">
                <a:solidFill>
                  <a:srgbClr val="FFC000"/>
                </a:solidFill>
                <a:latin typeface="Helvetica" pitchFamily="2" charset="0"/>
              </a:rPr>
              <a:t> </a:t>
            </a:r>
            <a:r>
              <a:rPr lang="en-US" altLang="zh-CN">
                <a:solidFill>
                  <a:srgbClr val="FFC000"/>
                </a:solidFill>
                <a:latin typeface="Helvetica" pitchFamily="2" charset="0"/>
              </a:rPr>
              <a:t>=</a:t>
            </a:r>
            <a:r>
              <a:rPr lang="zh-CN" altLang="en-US">
                <a:solidFill>
                  <a:srgbClr val="FFC000"/>
                </a:solidFill>
                <a:latin typeface="Helvetica" pitchFamily="2" charset="0"/>
              </a:rPr>
              <a:t> </a:t>
            </a:r>
            <a:r>
              <a:rPr lang="en-US" altLang="zh-CN">
                <a:solidFill>
                  <a:srgbClr val="FFC000"/>
                </a:solidFill>
                <a:latin typeface="Helvetica" pitchFamily="2" charset="0"/>
              </a:rPr>
              <a:t>0.875</a:t>
            </a:r>
            <a:endParaRPr lang="en-US">
              <a:solidFill>
                <a:srgbClr val="FFC000"/>
              </a:solidFill>
              <a:latin typeface="Helvetica" pitchFamily="2" charset="0"/>
            </a:endParaRPr>
          </a:p>
        </p:txBody>
      </p:sp>
      <p:sp>
        <p:nvSpPr>
          <p:cNvPr id="68" name="TextBox 67">
            <a:extLst>
              <a:ext uri="{FF2B5EF4-FFF2-40B4-BE49-F238E27FC236}">
                <a16:creationId xmlns:a16="http://schemas.microsoft.com/office/drawing/2014/main" id="{B0517799-15B0-D24D-BD0D-78EB2A805086}"/>
              </a:ext>
            </a:extLst>
          </p:cNvPr>
          <p:cNvSpPr txBox="1"/>
          <p:nvPr/>
        </p:nvSpPr>
        <p:spPr>
          <a:xfrm>
            <a:off x="1116798" y="6068220"/>
            <a:ext cx="9390660" cy="769441"/>
          </a:xfrm>
          <a:prstGeom prst="rect">
            <a:avLst/>
          </a:prstGeom>
          <a:noFill/>
        </p:spPr>
        <p:txBody>
          <a:bodyPr wrap="square" rtlCol="0">
            <a:spAutoFit/>
          </a:bodyPr>
          <a:lstStyle/>
          <a:p>
            <a:pPr algn="ctr"/>
            <a:r>
              <a:rPr lang="en-US" altLang="zh-CN" sz="4400">
                <a:latin typeface="Helvetica" pitchFamily="2" charset="0"/>
              </a:rPr>
              <a:t>-1</a:t>
            </a:r>
            <a:r>
              <a:rPr lang="en-US" altLang="zh-CN" sz="4400" baseline="30000">
                <a:solidFill>
                  <a:srgbClr val="005295"/>
                </a:solidFill>
                <a:latin typeface="Helvetica" pitchFamily="2" charset="0"/>
              </a:rPr>
              <a:t>0</a:t>
            </a:r>
            <a:r>
              <a:rPr lang="zh-CN" altLang="en-US" sz="4400">
                <a:latin typeface="Helvetica" pitchFamily="2" charset="0"/>
              </a:rPr>
              <a:t> </a:t>
            </a:r>
            <a:r>
              <a:rPr lang="en-US" altLang="zh-CN" sz="4400">
                <a:latin typeface="Helvetica" pitchFamily="2" charset="0"/>
              </a:rPr>
              <a:t>x</a:t>
            </a:r>
            <a:r>
              <a:rPr lang="zh-CN" altLang="en-US" sz="4400">
                <a:latin typeface="Helvetica" pitchFamily="2" charset="0"/>
              </a:rPr>
              <a:t> </a:t>
            </a:r>
            <a:r>
              <a:rPr lang="en-US" altLang="zh-CN" sz="4400">
                <a:latin typeface="Helvetica" pitchFamily="2" charset="0"/>
              </a:rPr>
              <a:t>2</a:t>
            </a:r>
            <a:r>
              <a:rPr lang="en-US" altLang="zh-CN" sz="4400" baseline="30000">
                <a:solidFill>
                  <a:srgbClr val="77933B"/>
                </a:solidFill>
                <a:latin typeface="Helvetica" pitchFamily="2" charset="0"/>
              </a:rPr>
              <a:t>2</a:t>
            </a:r>
            <a:r>
              <a:rPr lang="zh-CN" altLang="en-US" sz="4400">
                <a:latin typeface="Helvetica" pitchFamily="2" charset="0"/>
              </a:rPr>
              <a:t> </a:t>
            </a:r>
            <a:r>
              <a:rPr lang="en-US" altLang="zh-CN" sz="4400">
                <a:latin typeface="Helvetica" pitchFamily="2" charset="0"/>
              </a:rPr>
              <a:t>x</a:t>
            </a:r>
            <a:r>
              <a:rPr lang="zh-CN" altLang="en-US" sz="4400">
                <a:latin typeface="Helvetica" pitchFamily="2" charset="0"/>
              </a:rPr>
              <a:t> </a:t>
            </a:r>
            <a:r>
              <a:rPr lang="en-US" altLang="zh-CN" sz="4400">
                <a:latin typeface="Helvetica" pitchFamily="2" charset="0"/>
              </a:rPr>
              <a:t>(2</a:t>
            </a:r>
            <a:r>
              <a:rPr lang="en-US" altLang="zh-CN" sz="4400" baseline="30000">
                <a:latin typeface="Helvetica" pitchFamily="2" charset="0"/>
              </a:rPr>
              <a:t>0</a:t>
            </a:r>
            <a:r>
              <a:rPr lang="zh-CN" altLang="en-US" sz="4400">
                <a:latin typeface="Helvetica" pitchFamily="2" charset="0"/>
              </a:rPr>
              <a:t> </a:t>
            </a:r>
            <a:r>
              <a:rPr lang="en-US" altLang="zh-CN" sz="4400">
                <a:latin typeface="Helvetica" pitchFamily="2" charset="0"/>
              </a:rPr>
              <a:t>+</a:t>
            </a:r>
            <a:r>
              <a:rPr lang="zh-CN" altLang="en-US" sz="4400">
                <a:latin typeface="Helvetica" pitchFamily="2" charset="0"/>
              </a:rPr>
              <a:t> </a:t>
            </a:r>
            <a:r>
              <a:rPr lang="en-US" altLang="zh-CN" sz="4400">
                <a:solidFill>
                  <a:srgbClr val="FFC000"/>
                </a:solidFill>
                <a:latin typeface="Helvetica" pitchFamily="2" charset="0"/>
              </a:rPr>
              <a:t>0.875</a:t>
            </a:r>
            <a:r>
              <a:rPr lang="en-US" altLang="zh-CN" sz="4400">
                <a:latin typeface="Helvetica" pitchFamily="2" charset="0"/>
              </a:rPr>
              <a:t>)</a:t>
            </a:r>
            <a:r>
              <a:rPr lang="zh-CN" altLang="en-US" sz="4400">
                <a:latin typeface="Helvetica" pitchFamily="2" charset="0"/>
              </a:rPr>
              <a:t> </a:t>
            </a:r>
            <a:r>
              <a:rPr lang="en-US" altLang="zh-CN" sz="4400">
                <a:latin typeface="Helvetica" pitchFamily="2" charset="0"/>
              </a:rPr>
              <a:t>=</a:t>
            </a:r>
            <a:r>
              <a:rPr lang="zh-CN" altLang="en-US" sz="4400">
                <a:latin typeface="Helvetica" pitchFamily="2" charset="0"/>
              </a:rPr>
              <a:t> </a:t>
            </a:r>
            <a:r>
              <a:rPr lang="en-US" altLang="zh-CN" sz="4400">
                <a:latin typeface="Helvetica" pitchFamily="2" charset="0"/>
              </a:rPr>
              <a:t>7.5</a:t>
            </a:r>
            <a:r>
              <a:rPr lang="zh-CN" altLang="en-US" sz="4400">
                <a:latin typeface="Helvetica" pitchFamily="2" charset="0"/>
              </a:rPr>
              <a:t> </a:t>
            </a:r>
            <a:endParaRPr lang="en-US" sz="4400">
              <a:latin typeface="Helvetica" pitchFamily="2" charset="0"/>
            </a:endParaRPr>
          </a:p>
        </p:txBody>
      </p:sp>
      <p:sp>
        <p:nvSpPr>
          <p:cNvPr id="69" name="TextBox 68">
            <a:extLst>
              <a:ext uri="{FF2B5EF4-FFF2-40B4-BE49-F238E27FC236}">
                <a16:creationId xmlns:a16="http://schemas.microsoft.com/office/drawing/2014/main" id="{4E88CE7A-E987-3F4B-9632-289080ECF8E3}"/>
              </a:ext>
            </a:extLst>
          </p:cNvPr>
          <p:cNvSpPr txBox="1"/>
          <p:nvPr/>
        </p:nvSpPr>
        <p:spPr>
          <a:xfrm>
            <a:off x="1214590" y="4765746"/>
            <a:ext cx="1037465" cy="369332"/>
          </a:xfrm>
          <a:prstGeom prst="rect">
            <a:avLst/>
          </a:prstGeom>
          <a:noFill/>
        </p:spPr>
        <p:txBody>
          <a:bodyPr wrap="none" rtlCol="0">
            <a:spAutoFit/>
          </a:bodyPr>
          <a:lstStyle/>
          <a:p>
            <a:pPr algn="ctr"/>
            <a:r>
              <a:rPr lang="en-US" altLang="zh-CN">
                <a:solidFill>
                  <a:srgbClr val="005295"/>
                </a:solidFill>
                <a:latin typeface="Helvetica" pitchFamily="2" charset="0"/>
              </a:rPr>
              <a:t>Sign</a:t>
            </a:r>
            <a:r>
              <a:rPr lang="zh-CN" altLang="en-US">
                <a:solidFill>
                  <a:srgbClr val="005295"/>
                </a:solidFill>
                <a:latin typeface="Helvetica" pitchFamily="2" charset="0"/>
              </a:rPr>
              <a:t> </a:t>
            </a:r>
            <a:r>
              <a:rPr lang="en-US" altLang="zh-CN">
                <a:solidFill>
                  <a:srgbClr val="005295"/>
                </a:solidFill>
                <a:latin typeface="Helvetica" pitchFamily="2" charset="0"/>
              </a:rPr>
              <a:t>=</a:t>
            </a:r>
            <a:r>
              <a:rPr lang="zh-CN" altLang="en-US">
                <a:solidFill>
                  <a:srgbClr val="005295"/>
                </a:solidFill>
                <a:latin typeface="Helvetica" pitchFamily="2" charset="0"/>
              </a:rPr>
              <a:t> </a:t>
            </a:r>
            <a:r>
              <a:rPr lang="en-US" altLang="zh-CN">
                <a:solidFill>
                  <a:srgbClr val="005295"/>
                </a:solidFill>
                <a:latin typeface="Helvetica" pitchFamily="2" charset="0"/>
              </a:rPr>
              <a:t>0</a:t>
            </a:r>
          </a:p>
        </p:txBody>
      </p:sp>
      <p:cxnSp>
        <p:nvCxnSpPr>
          <p:cNvPr id="72" name="Curved Connector 71">
            <a:extLst>
              <a:ext uri="{FF2B5EF4-FFF2-40B4-BE49-F238E27FC236}">
                <a16:creationId xmlns:a16="http://schemas.microsoft.com/office/drawing/2014/main" id="{A604736A-04DD-8640-B825-3D8EADF5E340}"/>
              </a:ext>
            </a:extLst>
          </p:cNvPr>
          <p:cNvCxnSpPr>
            <a:cxnSpLocks/>
          </p:cNvCxnSpPr>
          <p:nvPr/>
        </p:nvCxnSpPr>
        <p:spPr>
          <a:xfrm rot="16200000" flipH="1">
            <a:off x="2044329" y="5115926"/>
            <a:ext cx="1009085" cy="935412"/>
          </a:xfrm>
          <a:prstGeom prst="curvedConnector3">
            <a:avLst>
              <a:gd name="adj1" fmla="val 74289"/>
            </a:avLst>
          </a:prstGeom>
          <a:ln w="22225"/>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D8ECE16A-9DE1-AB4B-9392-B602B8F21EC3}"/>
              </a:ext>
            </a:extLst>
          </p:cNvPr>
          <p:cNvCxnSpPr>
            <a:cxnSpLocks/>
          </p:cNvCxnSpPr>
          <p:nvPr/>
        </p:nvCxnSpPr>
        <p:spPr>
          <a:xfrm rot="10800000" flipV="1">
            <a:off x="4242065" y="5616808"/>
            <a:ext cx="646440" cy="559397"/>
          </a:xfrm>
          <a:prstGeom prst="curvedConnector3">
            <a:avLst>
              <a:gd name="adj1" fmla="val 50000"/>
            </a:avLst>
          </a:prstGeom>
          <a:ln w="22225"/>
        </p:spPr>
        <p:style>
          <a:lnRef idx="1">
            <a:schemeClr val="accent6"/>
          </a:lnRef>
          <a:fillRef idx="0">
            <a:schemeClr val="accent6"/>
          </a:fillRef>
          <a:effectRef idx="0">
            <a:schemeClr val="accent6"/>
          </a:effectRef>
          <a:fontRef idx="minor">
            <a:schemeClr val="tx1"/>
          </a:fontRef>
        </p:style>
      </p:cxnSp>
      <p:cxnSp>
        <p:nvCxnSpPr>
          <p:cNvPr id="94" name="Curved Connector 93">
            <a:extLst>
              <a:ext uri="{FF2B5EF4-FFF2-40B4-BE49-F238E27FC236}">
                <a16:creationId xmlns:a16="http://schemas.microsoft.com/office/drawing/2014/main" id="{E1424690-D188-904D-909B-60D32C2BFCE9}"/>
              </a:ext>
            </a:extLst>
          </p:cNvPr>
          <p:cNvCxnSpPr>
            <a:cxnSpLocks/>
          </p:cNvCxnSpPr>
          <p:nvPr/>
        </p:nvCxnSpPr>
        <p:spPr>
          <a:xfrm rot="10800000" flipV="1">
            <a:off x="7223975" y="5031081"/>
            <a:ext cx="2204298" cy="1057094"/>
          </a:xfrm>
          <a:prstGeom prst="curvedConnector3">
            <a:avLst>
              <a:gd name="adj1" fmla="val 35888"/>
            </a:avLst>
          </a:prstGeom>
          <a:ln w="22225"/>
        </p:spPr>
        <p:style>
          <a:lnRef idx="1">
            <a:schemeClr val="accent4"/>
          </a:lnRef>
          <a:fillRef idx="0">
            <a:schemeClr val="accent4"/>
          </a:fillRef>
          <a:effectRef idx="0">
            <a:schemeClr val="accent4"/>
          </a:effectRef>
          <a:fontRef idx="minor">
            <a:schemeClr val="tx1"/>
          </a:fontRef>
        </p:style>
      </p:cxnSp>
      <p:cxnSp>
        <p:nvCxnSpPr>
          <p:cNvPr id="99" name="Straight Arrow Connector 98">
            <a:extLst>
              <a:ext uri="{FF2B5EF4-FFF2-40B4-BE49-F238E27FC236}">
                <a16:creationId xmlns:a16="http://schemas.microsoft.com/office/drawing/2014/main" id="{0A67748C-358C-4741-BE77-9F2314CF292D}"/>
              </a:ext>
            </a:extLst>
          </p:cNvPr>
          <p:cNvCxnSpPr>
            <a:cxnSpLocks/>
          </p:cNvCxnSpPr>
          <p:nvPr/>
        </p:nvCxnSpPr>
        <p:spPr>
          <a:xfrm flipH="1" flipV="1">
            <a:off x="5149007" y="4753689"/>
            <a:ext cx="260999" cy="13224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2" name="Left Brace 101">
            <a:extLst>
              <a:ext uri="{FF2B5EF4-FFF2-40B4-BE49-F238E27FC236}">
                <a16:creationId xmlns:a16="http://schemas.microsoft.com/office/drawing/2014/main" id="{269E82BF-638D-D04E-A1AC-E4E748D33F56}"/>
              </a:ext>
            </a:extLst>
          </p:cNvPr>
          <p:cNvSpPr/>
          <p:nvPr/>
        </p:nvSpPr>
        <p:spPr>
          <a:xfrm rot="5400000">
            <a:off x="4819887" y="4011187"/>
            <a:ext cx="265558" cy="258529"/>
          </a:xfrm>
          <a:prstGeom prst="leftBrace">
            <a:avLst>
              <a:gd name="adj1" fmla="val 43551"/>
              <a:gd name="adj2" fmla="val 49888"/>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defTabSz="428625">
              <a:defRPr/>
            </a:pPr>
            <a:endParaRPr lang="en-US" sz="1688">
              <a:solidFill>
                <a:prstClr val="black"/>
              </a:solidFill>
              <a:latin typeface="Calibri"/>
            </a:endParaRPr>
          </a:p>
        </p:txBody>
      </p:sp>
      <p:pic>
        <p:nvPicPr>
          <p:cNvPr id="104" name="Picture 103">
            <a:extLst>
              <a:ext uri="{FF2B5EF4-FFF2-40B4-BE49-F238E27FC236}">
                <a16:creationId xmlns:a16="http://schemas.microsoft.com/office/drawing/2014/main" id="{ADF02EA2-BF55-1141-9346-52E0B3269115}"/>
              </a:ext>
            </a:extLst>
          </p:cNvPr>
          <p:cNvPicPr>
            <a:picLocks noChangeAspect="1"/>
          </p:cNvPicPr>
          <p:nvPr/>
        </p:nvPicPr>
        <p:blipFill>
          <a:blip r:embed="rId4"/>
          <a:stretch>
            <a:fillRect/>
          </a:stretch>
        </p:blipFill>
        <p:spPr>
          <a:xfrm>
            <a:off x="4728901" y="4259879"/>
            <a:ext cx="447530" cy="464105"/>
          </a:xfrm>
          <a:prstGeom prst="rect">
            <a:avLst/>
          </a:prstGeom>
        </p:spPr>
      </p:pic>
      <p:sp>
        <p:nvSpPr>
          <p:cNvPr id="105" name="TextBox 104">
            <a:extLst>
              <a:ext uri="{FF2B5EF4-FFF2-40B4-BE49-F238E27FC236}">
                <a16:creationId xmlns:a16="http://schemas.microsoft.com/office/drawing/2014/main" id="{98397FDB-9398-E741-92CE-1C930E123CDA}"/>
              </a:ext>
            </a:extLst>
          </p:cNvPr>
          <p:cNvSpPr txBox="1"/>
          <p:nvPr/>
        </p:nvSpPr>
        <p:spPr>
          <a:xfrm>
            <a:off x="5081931" y="4302265"/>
            <a:ext cx="2595582" cy="369332"/>
          </a:xfrm>
          <a:prstGeom prst="rect">
            <a:avLst/>
          </a:prstGeom>
          <a:noFill/>
        </p:spPr>
        <p:txBody>
          <a:bodyPr wrap="none" rtlCol="0">
            <a:spAutoFit/>
          </a:bodyPr>
          <a:lstStyle/>
          <a:p>
            <a:pPr algn="ctr"/>
            <a:r>
              <a:rPr lang="en-US" altLang="zh-CN">
                <a:solidFill>
                  <a:srgbClr val="C00000"/>
                </a:solidFill>
                <a:latin typeface="Helvetica" pitchFamily="2" charset="0"/>
              </a:rPr>
              <a:t>Implied</a:t>
            </a:r>
            <a:r>
              <a:rPr lang="zh-CN" altLang="en-US">
                <a:solidFill>
                  <a:srgbClr val="C00000"/>
                </a:solidFill>
                <a:latin typeface="Helvetica" pitchFamily="2" charset="0"/>
              </a:rPr>
              <a:t> </a:t>
            </a:r>
            <a:r>
              <a:rPr lang="en-US" altLang="zh-CN">
                <a:solidFill>
                  <a:srgbClr val="C00000"/>
                </a:solidFill>
                <a:latin typeface="Helvetica" pitchFamily="2" charset="0"/>
              </a:rPr>
              <a:t>“1”</a:t>
            </a:r>
            <a:r>
              <a:rPr lang="zh-CN" altLang="en-US">
                <a:solidFill>
                  <a:srgbClr val="C00000"/>
                </a:solidFill>
                <a:latin typeface="Helvetica" pitchFamily="2" charset="0"/>
              </a:rPr>
              <a:t> </a:t>
            </a:r>
            <a:r>
              <a:rPr lang="en-US" altLang="zh-CN">
                <a:solidFill>
                  <a:srgbClr val="C00000"/>
                </a:solidFill>
                <a:latin typeface="Helvetica" pitchFamily="2" charset="0"/>
              </a:rPr>
              <a:t>for</a:t>
            </a:r>
            <a:r>
              <a:rPr lang="zh-CN" altLang="en-US">
                <a:solidFill>
                  <a:srgbClr val="C00000"/>
                </a:solidFill>
                <a:latin typeface="Helvetica" pitchFamily="2" charset="0"/>
              </a:rPr>
              <a:t> </a:t>
            </a:r>
            <a:r>
              <a:rPr lang="en-US" altLang="zh-CN">
                <a:solidFill>
                  <a:srgbClr val="C00000"/>
                </a:solidFill>
                <a:latin typeface="Helvetica" pitchFamily="2" charset="0"/>
              </a:rPr>
              <a:t>mantissa</a:t>
            </a:r>
            <a:endParaRPr lang="en-US">
              <a:solidFill>
                <a:srgbClr val="C00000"/>
              </a:solidFill>
              <a:latin typeface="Helvetica" pitchFamily="2" charset="0"/>
            </a:endParaRPr>
          </a:p>
        </p:txBody>
      </p:sp>
    </p:spTree>
    <p:extLst>
      <p:ext uri="{BB962C8B-B14F-4D97-AF65-F5344CB8AC3E}">
        <p14:creationId xmlns:p14="http://schemas.microsoft.com/office/powerpoint/2010/main" val="10985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1" grpId="0" animBg="1"/>
      <p:bldP spid="62" grpId="0" animBg="1"/>
      <p:bldP spid="63" grpId="0" animBg="1"/>
      <p:bldP spid="64" grpId="0"/>
      <p:bldP spid="65" grpId="0"/>
      <p:bldP spid="69" grpId="0"/>
      <p:bldP spid="102" grpId="0" animBg="1"/>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7</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29" name="Picture 28">
            <a:extLst>
              <a:ext uri="{FF2B5EF4-FFF2-40B4-BE49-F238E27FC236}">
                <a16:creationId xmlns:a16="http://schemas.microsoft.com/office/drawing/2014/main" id="{F1B360E7-9B2A-DC47-B07A-B599A11E63EB}"/>
              </a:ext>
            </a:extLst>
          </p:cNvPr>
          <p:cNvPicPr>
            <a:picLocks noChangeAspect="1"/>
          </p:cNvPicPr>
          <p:nvPr/>
        </p:nvPicPr>
        <p:blipFill>
          <a:blip r:embed="rId3"/>
          <a:stretch>
            <a:fillRect/>
          </a:stretch>
        </p:blipFill>
        <p:spPr>
          <a:xfrm>
            <a:off x="2150988" y="4255110"/>
            <a:ext cx="1531913" cy="333684"/>
          </a:xfrm>
          <a:prstGeom prst="rect">
            <a:avLst/>
          </a:prstGeom>
        </p:spPr>
      </p:pic>
      <p:pic>
        <p:nvPicPr>
          <p:cNvPr id="30" name="Picture 29">
            <a:extLst>
              <a:ext uri="{FF2B5EF4-FFF2-40B4-BE49-F238E27FC236}">
                <a16:creationId xmlns:a16="http://schemas.microsoft.com/office/drawing/2014/main" id="{612F755C-275B-6243-A878-1522D0AE43E8}"/>
              </a:ext>
            </a:extLst>
          </p:cNvPr>
          <p:cNvPicPr>
            <a:picLocks noChangeAspect="1"/>
          </p:cNvPicPr>
          <p:nvPr/>
        </p:nvPicPr>
        <p:blipFill>
          <a:blip r:embed="rId4"/>
          <a:stretch>
            <a:fillRect/>
          </a:stretch>
        </p:blipFill>
        <p:spPr>
          <a:xfrm>
            <a:off x="7470656" y="4233758"/>
            <a:ext cx="1501876" cy="342011"/>
          </a:xfrm>
          <a:prstGeom prst="rect">
            <a:avLst/>
          </a:prstGeom>
        </p:spPr>
      </p:pic>
      <p:pic>
        <p:nvPicPr>
          <p:cNvPr id="32" name="Picture 31">
            <a:extLst>
              <a:ext uri="{FF2B5EF4-FFF2-40B4-BE49-F238E27FC236}">
                <a16:creationId xmlns:a16="http://schemas.microsoft.com/office/drawing/2014/main" id="{831951A4-658A-4C42-8BBB-4F6F4743C3A6}"/>
              </a:ext>
            </a:extLst>
          </p:cNvPr>
          <p:cNvPicPr>
            <a:picLocks noChangeAspect="1"/>
          </p:cNvPicPr>
          <p:nvPr/>
        </p:nvPicPr>
        <p:blipFill>
          <a:blip r:embed="rId5"/>
          <a:stretch>
            <a:fillRect/>
          </a:stretch>
        </p:blipFill>
        <p:spPr>
          <a:xfrm>
            <a:off x="7163457" y="4262690"/>
            <a:ext cx="4847403" cy="336412"/>
          </a:xfrm>
          <a:prstGeom prst="rect">
            <a:avLst/>
          </a:prstGeom>
        </p:spPr>
      </p:pic>
      <p:pic>
        <p:nvPicPr>
          <p:cNvPr id="34" name="Picture 33">
            <a:extLst>
              <a:ext uri="{FF2B5EF4-FFF2-40B4-BE49-F238E27FC236}">
                <a16:creationId xmlns:a16="http://schemas.microsoft.com/office/drawing/2014/main" id="{8D4984AB-2D0A-0248-A0F6-8A20CF261FD6}"/>
              </a:ext>
            </a:extLst>
          </p:cNvPr>
          <p:cNvPicPr>
            <a:picLocks noChangeAspect="1"/>
          </p:cNvPicPr>
          <p:nvPr/>
        </p:nvPicPr>
        <p:blipFill>
          <a:blip r:embed="rId6"/>
          <a:stretch>
            <a:fillRect/>
          </a:stretch>
        </p:blipFill>
        <p:spPr>
          <a:xfrm>
            <a:off x="1828529" y="4265929"/>
            <a:ext cx="4847403" cy="336414"/>
          </a:xfrm>
          <a:prstGeom prst="rect">
            <a:avLst/>
          </a:prstGeom>
        </p:spPr>
      </p:pic>
      <p:sp>
        <p:nvSpPr>
          <p:cNvPr id="37" name="TextBox 36">
            <a:extLst>
              <a:ext uri="{FF2B5EF4-FFF2-40B4-BE49-F238E27FC236}">
                <a16:creationId xmlns:a16="http://schemas.microsoft.com/office/drawing/2014/main" id="{97B55349-F4AA-0442-ACF3-7B245346D9FF}"/>
              </a:ext>
            </a:extLst>
          </p:cNvPr>
          <p:cNvSpPr txBox="1"/>
          <p:nvPr/>
        </p:nvSpPr>
        <p:spPr>
          <a:xfrm>
            <a:off x="3573241" y="3824769"/>
            <a:ext cx="1198941" cy="461665"/>
          </a:xfrm>
          <a:prstGeom prst="rect">
            <a:avLst/>
          </a:prstGeom>
          <a:noFill/>
        </p:spPr>
        <p:txBody>
          <a:bodyPr wrap="square" rtlCol="0">
            <a:spAutoFit/>
          </a:bodyPr>
          <a:lstStyle/>
          <a:p>
            <a:pPr algn="ctr" defTabSz="428625">
              <a:defRPr/>
            </a:pPr>
            <a:r>
              <a:rPr lang="en-US" altLang="zh-CN" sz="2400">
                <a:solidFill>
                  <a:prstClr val="black"/>
                </a:solidFill>
                <a:latin typeface="Helvetica" pitchFamily="2" charset="0"/>
                <a:ea typeface="Calisto MT" charset="0"/>
                <a:cs typeface="Calisto MT" charset="0"/>
              </a:rPr>
              <a:t>A</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(7.5)</a:t>
            </a:r>
            <a:endParaRPr lang="en-US" sz="2400">
              <a:solidFill>
                <a:prstClr val="black"/>
              </a:solidFill>
              <a:latin typeface="Helvetica" pitchFamily="2" charset="0"/>
              <a:ea typeface="Calisto MT" charset="0"/>
              <a:cs typeface="Calisto MT" charset="0"/>
            </a:endParaRPr>
          </a:p>
        </p:txBody>
      </p:sp>
      <p:sp>
        <p:nvSpPr>
          <p:cNvPr id="38" name="TextBox 37">
            <a:extLst>
              <a:ext uri="{FF2B5EF4-FFF2-40B4-BE49-F238E27FC236}">
                <a16:creationId xmlns:a16="http://schemas.microsoft.com/office/drawing/2014/main" id="{D363AB48-5F3E-5648-BE01-8454B5243E9B}"/>
              </a:ext>
            </a:extLst>
          </p:cNvPr>
          <p:cNvSpPr txBox="1"/>
          <p:nvPr/>
        </p:nvSpPr>
        <p:spPr>
          <a:xfrm>
            <a:off x="6320224" y="3801025"/>
            <a:ext cx="1198941" cy="461665"/>
          </a:xfrm>
          <a:prstGeom prst="rect">
            <a:avLst/>
          </a:prstGeom>
          <a:noFill/>
        </p:spPr>
        <p:txBody>
          <a:bodyPr wrap="square" rtlCol="0">
            <a:spAutoFit/>
          </a:bodyPr>
          <a:lstStyle/>
          <a:p>
            <a:pPr algn="ctr" defTabSz="428625">
              <a:defRPr/>
            </a:pPr>
            <a:r>
              <a:rPr lang="en-US" altLang="zh-CN" sz="2400">
                <a:solidFill>
                  <a:prstClr val="black"/>
                </a:solidFill>
                <a:latin typeface="Helvetica" pitchFamily="2" charset="0"/>
                <a:ea typeface="Calisto MT" charset="0"/>
                <a:cs typeface="Calisto MT" charset="0"/>
              </a:rPr>
              <a:t>+</a:t>
            </a:r>
            <a:endParaRPr lang="en-US" sz="2400">
              <a:solidFill>
                <a:prstClr val="black"/>
              </a:solidFill>
              <a:latin typeface="Helvetica" pitchFamily="2" charset="0"/>
              <a:ea typeface="Calisto MT" charset="0"/>
              <a:cs typeface="Calisto MT" charset="0"/>
            </a:endParaRPr>
          </a:p>
        </p:txBody>
      </p:sp>
      <p:sp>
        <p:nvSpPr>
          <p:cNvPr id="39" name="TextBox 38">
            <a:extLst>
              <a:ext uri="{FF2B5EF4-FFF2-40B4-BE49-F238E27FC236}">
                <a16:creationId xmlns:a16="http://schemas.microsoft.com/office/drawing/2014/main" id="{855F1EE5-2B2D-5A4C-B11A-2AA5A3AF31F9}"/>
              </a:ext>
            </a:extLst>
          </p:cNvPr>
          <p:cNvSpPr txBox="1"/>
          <p:nvPr/>
        </p:nvSpPr>
        <p:spPr>
          <a:xfrm>
            <a:off x="8877890" y="3828343"/>
            <a:ext cx="1198941" cy="461665"/>
          </a:xfrm>
          <a:prstGeom prst="rect">
            <a:avLst/>
          </a:prstGeom>
          <a:noFill/>
        </p:spPr>
        <p:txBody>
          <a:bodyPr wrap="square" rtlCol="0">
            <a:spAutoFit/>
          </a:bodyPr>
          <a:lstStyle/>
          <a:p>
            <a:pPr algn="ctr" defTabSz="428625">
              <a:defRPr/>
            </a:pPr>
            <a:r>
              <a:rPr lang="en-US" altLang="zh-CN" sz="2400">
                <a:solidFill>
                  <a:prstClr val="black"/>
                </a:solidFill>
                <a:latin typeface="Helvetica" pitchFamily="2" charset="0"/>
                <a:ea typeface="Calisto MT" charset="0"/>
                <a:cs typeface="Calisto MT" charset="0"/>
              </a:rPr>
              <a:t>B</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(2.5)</a:t>
            </a:r>
            <a:endParaRPr lang="en-US" sz="2400">
              <a:solidFill>
                <a:prstClr val="black"/>
              </a:solidFill>
              <a:latin typeface="Helvetica" pitchFamily="2" charset="0"/>
              <a:ea typeface="Calisto MT" charset="0"/>
              <a:cs typeface="Calisto MT" charset="0"/>
            </a:endParaRPr>
          </a:p>
        </p:txBody>
      </p:sp>
      <p:pic>
        <p:nvPicPr>
          <p:cNvPr id="25" name="Picture 24">
            <a:extLst>
              <a:ext uri="{FF2B5EF4-FFF2-40B4-BE49-F238E27FC236}">
                <a16:creationId xmlns:a16="http://schemas.microsoft.com/office/drawing/2014/main" id="{ED7AE85B-B60E-0B40-AFC8-CD494AE3AE58}"/>
              </a:ext>
            </a:extLst>
          </p:cNvPr>
          <p:cNvPicPr>
            <a:picLocks noChangeAspect="1"/>
          </p:cNvPicPr>
          <p:nvPr/>
        </p:nvPicPr>
        <p:blipFill>
          <a:blip r:embed="rId7"/>
          <a:stretch>
            <a:fillRect/>
          </a:stretch>
        </p:blipFill>
        <p:spPr>
          <a:xfrm>
            <a:off x="7139501" y="4229366"/>
            <a:ext cx="4871359" cy="338076"/>
          </a:xfrm>
          <a:prstGeom prst="rect">
            <a:avLst/>
          </a:prstGeom>
        </p:spPr>
      </p:pic>
      <p:pic>
        <p:nvPicPr>
          <p:cNvPr id="26" name="Picture 25">
            <a:extLst>
              <a:ext uri="{FF2B5EF4-FFF2-40B4-BE49-F238E27FC236}">
                <a16:creationId xmlns:a16="http://schemas.microsoft.com/office/drawing/2014/main" id="{AFC65979-985F-2148-90D3-B0DCC68C4BA6}"/>
              </a:ext>
            </a:extLst>
          </p:cNvPr>
          <p:cNvPicPr>
            <a:picLocks noChangeAspect="1"/>
          </p:cNvPicPr>
          <p:nvPr/>
        </p:nvPicPr>
        <p:blipFill>
          <a:blip r:embed="rId8"/>
          <a:stretch>
            <a:fillRect/>
          </a:stretch>
        </p:blipFill>
        <p:spPr>
          <a:xfrm>
            <a:off x="1828529" y="4233758"/>
            <a:ext cx="4871359" cy="338076"/>
          </a:xfrm>
          <a:prstGeom prst="rect">
            <a:avLst/>
          </a:prstGeom>
        </p:spPr>
      </p:pic>
    </p:spTree>
    <p:extLst>
      <p:ext uri="{BB962C8B-B14F-4D97-AF65-F5344CB8AC3E}">
        <p14:creationId xmlns:p14="http://schemas.microsoft.com/office/powerpoint/2010/main" val="29261020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8</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29" name="Picture 28">
            <a:extLst>
              <a:ext uri="{FF2B5EF4-FFF2-40B4-BE49-F238E27FC236}">
                <a16:creationId xmlns:a16="http://schemas.microsoft.com/office/drawing/2014/main" id="{F1B360E7-9B2A-DC47-B07A-B599A11E63EB}"/>
              </a:ext>
            </a:extLst>
          </p:cNvPr>
          <p:cNvPicPr>
            <a:picLocks noChangeAspect="1"/>
          </p:cNvPicPr>
          <p:nvPr/>
        </p:nvPicPr>
        <p:blipFill>
          <a:blip r:embed="rId3"/>
          <a:stretch>
            <a:fillRect/>
          </a:stretch>
        </p:blipFill>
        <p:spPr>
          <a:xfrm>
            <a:off x="3944231" y="3608237"/>
            <a:ext cx="1531913" cy="333684"/>
          </a:xfrm>
          <a:prstGeom prst="rect">
            <a:avLst/>
          </a:prstGeom>
        </p:spPr>
      </p:pic>
      <p:pic>
        <p:nvPicPr>
          <p:cNvPr id="30" name="Picture 29">
            <a:extLst>
              <a:ext uri="{FF2B5EF4-FFF2-40B4-BE49-F238E27FC236}">
                <a16:creationId xmlns:a16="http://schemas.microsoft.com/office/drawing/2014/main" id="{612F755C-275B-6243-A878-1522D0AE43E8}"/>
              </a:ext>
            </a:extLst>
          </p:cNvPr>
          <p:cNvPicPr>
            <a:picLocks noChangeAspect="1"/>
          </p:cNvPicPr>
          <p:nvPr/>
        </p:nvPicPr>
        <p:blipFill>
          <a:blip r:embed="rId4"/>
          <a:stretch>
            <a:fillRect/>
          </a:stretch>
        </p:blipFill>
        <p:spPr>
          <a:xfrm>
            <a:off x="3959249" y="4544747"/>
            <a:ext cx="1501876" cy="342011"/>
          </a:xfrm>
          <a:prstGeom prst="rect">
            <a:avLst/>
          </a:prstGeom>
        </p:spPr>
      </p:pic>
      <p:pic>
        <p:nvPicPr>
          <p:cNvPr id="32" name="Picture 31">
            <a:extLst>
              <a:ext uri="{FF2B5EF4-FFF2-40B4-BE49-F238E27FC236}">
                <a16:creationId xmlns:a16="http://schemas.microsoft.com/office/drawing/2014/main" id="{831951A4-658A-4C42-8BBB-4F6F4743C3A6}"/>
              </a:ext>
            </a:extLst>
          </p:cNvPr>
          <p:cNvPicPr>
            <a:picLocks noChangeAspect="1"/>
          </p:cNvPicPr>
          <p:nvPr/>
        </p:nvPicPr>
        <p:blipFill>
          <a:blip r:embed="rId5"/>
          <a:stretch>
            <a:fillRect/>
          </a:stretch>
        </p:blipFill>
        <p:spPr>
          <a:xfrm>
            <a:off x="6426479" y="4567442"/>
            <a:ext cx="4928085" cy="342011"/>
          </a:xfrm>
          <a:prstGeom prst="rect">
            <a:avLst/>
          </a:prstGeom>
        </p:spPr>
      </p:pic>
      <p:pic>
        <p:nvPicPr>
          <p:cNvPr id="34" name="Picture 33">
            <a:extLst>
              <a:ext uri="{FF2B5EF4-FFF2-40B4-BE49-F238E27FC236}">
                <a16:creationId xmlns:a16="http://schemas.microsoft.com/office/drawing/2014/main" id="{8D4984AB-2D0A-0248-A0F6-8A20CF261FD6}"/>
              </a:ext>
            </a:extLst>
          </p:cNvPr>
          <p:cNvPicPr>
            <a:picLocks noChangeAspect="1"/>
          </p:cNvPicPr>
          <p:nvPr/>
        </p:nvPicPr>
        <p:blipFill>
          <a:blip r:embed="rId6"/>
          <a:stretch>
            <a:fillRect/>
          </a:stretch>
        </p:blipFill>
        <p:spPr>
          <a:xfrm>
            <a:off x="6426479" y="3603845"/>
            <a:ext cx="4871355" cy="338076"/>
          </a:xfrm>
          <a:prstGeom prst="rect">
            <a:avLst/>
          </a:prstGeom>
        </p:spPr>
      </p:pic>
      <p:sp>
        <p:nvSpPr>
          <p:cNvPr id="19" name="TextBox 18">
            <a:extLst>
              <a:ext uri="{FF2B5EF4-FFF2-40B4-BE49-F238E27FC236}">
                <a16:creationId xmlns:a16="http://schemas.microsoft.com/office/drawing/2014/main" id="{18C90DAB-DAC8-A243-A6E4-0A96458D222C}"/>
              </a:ext>
            </a:extLst>
          </p:cNvPr>
          <p:cNvSpPr txBox="1"/>
          <p:nvPr/>
        </p:nvSpPr>
        <p:spPr>
          <a:xfrm>
            <a:off x="4152900"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0" name="TextBox 19">
            <a:extLst>
              <a:ext uri="{FF2B5EF4-FFF2-40B4-BE49-F238E27FC236}">
                <a16:creationId xmlns:a16="http://schemas.microsoft.com/office/drawing/2014/main" id="{A703A54F-7932-8F4F-BA24-3D683328A4EC}"/>
              </a:ext>
            </a:extLst>
          </p:cNvPr>
          <p:cNvSpPr txBox="1"/>
          <p:nvPr/>
        </p:nvSpPr>
        <p:spPr>
          <a:xfrm>
            <a:off x="4110716" y="4020208"/>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21" name="TextBox 20">
            <a:extLst>
              <a:ext uri="{FF2B5EF4-FFF2-40B4-BE49-F238E27FC236}">
                <a16:creationId xmlns:a16="http://schemas.microsoft.com/office/drawing/2014/main" id="{26B3590A-E257-FA42-ACE6-D351BD7A1F4B}"/>
              </a:ext>
            </a:extLst>
          </p:cNvPr>
          <p:cNvSpPr txBox="1"/>
          <p:nvPr/>
        </p:nvSpPr>
        <p:spPr>
          <a:xfrm>
            <a:off x="8344013"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2" name="TextBox 21">
            <a:extLst>
              <a:ext uri="{FF2B5EF4-FFF2-40B4-BE49-F238E27FC236}">
                <a16:creationId xmlns:a16="http://schemas.microsoft.com/office/drawing/2014/main" id="{91CF28FD-D8AA-EB48-B043-5C25B711312A}"/>
              </a:ext>
            </a:extLst>
          </p:cNvPr>
          <p:cNvSpPr txBox="1"/>
          <p:nvPr/>
        </p:nvSpPr>
        <p:spPr>
          <a:xfrm>
            <a:off x="8339733" y="4029449"/>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23" name="TextBox 22">
            <a:extLst>
              <a:ext uri="{FF2B5EF4-FFF2-40B4-BE49-F238E27FC236}">
                <a16:creationId xmlns:a16="http://schemas.microsoft.com/office/drawing/2014/main" id="{719965E8-AAD7-3146-9C83-3A0A4D94E31F}"/>
              </a:ext>
            </a:extLst>
          </p:cNvPr>
          <p:cNvSpPr txBox="1"/>
          <p:nvPr/>
        </p:nvSpPr>
        <p:spPr>
          <a:xfrm>
            <a:off x="5956977" y="4020208"/>
            <a:ext cx="1735435" cy="461665"/>
          </a:xfrm>
          <a:prstGeom prst="rect">
            <a:avLst/>
          </a:prstGeom>
          <a:noFill/>
        </p:spPr>
        <p:txBody>
          <a:bodyPr wrap="square" rtlCol="0">
            <a:spAutoFit/>
          </a:bodyPr>
          <a:lstStyle/>
          <a:p>
            <a:pPr algn="ctr" defTabSz="428625">
              <a:defRPr/>
            </a:pPr>
            <a:r>
              <a:rPr lang="en-US" altLang="zh-CN" sz="2400">
                <a:solidFill>
                  <a:schemeClr val="accent2"/>
                </a:solidFill>
                <a:latin typeface="Helvetica" pitchFamily="2" charset="0"/>
                <a:ea typeface="Calisto MT" charset="0"/>
                <a:cs typeface="Calisto MT" charset="0"/>
              </a:rPr>
              <a:t>Implied</a:t>
            </a:r>
            <a:r>
              <a:rPr lang="zh-CN" altLang="en-US" sz="2400">
                <a:solidFill>
                  <a:schemeClr val="accent2"/>
                </a:solidFill>
                <a:latin typeface="Helvetica" pitchFamily="2" charset="0"/>
                <a:ea typeface="Calisto MT" charset="0"/>
                <a:cs typeface="Calisto MT" charset="0"/>
              </a:rPr>
              <a:t> </a:t>
            </a:r>
            <a:r>
              <a:rPr lang="en-US" altLang="zh-CN" sz="2400">
                <a:solidFill>
                  <a:schemeClr val="accent2"/>
                </a:solidFill>
                <a:latin typeface="Helvetica" pitchFamily="2" charset="0"/>
                <a:ea typeface="Calisto MT" charset="0"/>
                <a:cs typeface="Calisto MT" charset="0"/>
              </a:rPr>
              <a:t>“1”</a:t>
            </a:r>
            <a:endParaRPr lang="en-US" sz="2400" baseline="-25000">
              <a:solidFill>
                <a:schemeClr val="accent2"/>
              </a:solidFill>
              <a:latin typeface="Helvetica" pitchFamily="2" charset="0"/>
              <a:ea typeface="Calisto MT" charset="0"/>
              <a:cs typeface="Calisto MT" charset="0"/>
            </a:endParaRPr>
          </a:p>
        </p:txBody>
      </p:sp>
      <p:cxnSp>
        <p:nvCxnSpPr>
          <p:cNvPr id="4" name="Straight Arrow Connector 3">
            <a:extLst>
              <a:ext uri="{FF2B5EF4-FFF2-40B4-BE49-F238E27FC236}">
                <a16:creationId xmlns:a16="http://schemas.microsoft.com/office/drawing/2014/main" id="{6A16A394-B3AD-494F-9659-72E615820032}"/>
              </a:ext>
            </a:extLst>
          </p:cNvPr>
          <p:cNvCxnSpPr>
            <a:cxnSpLocks/>
            <a:stCxn id="23" idx="3"/>
          </p:cNvCxnSpPr>
          <p:nvPr/>
        </p:nvCxnSpPr>
        <p:spPr>
          <a:xfrm flipV="1">
            <a:off x="7692412" y="3934639"/>
            <a:ext cx="354308" cy="31640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3C4405CF-8838-6E44-A278-9BFA59E728B5}"/>
              </a:ext>
            </a:extLst>
          </p:cNvPr>
          <p:cNvCxnSpPr>
            <a:cxnSpLocks/>
            <a:stCxn id="23" idx="3"/>
          </p:cNvCxnSpPr>
          <p:nvPr/>
        </p:nvCxnSpPr>
        <p:spPr>
          <a:xfrm>
            <a:off x="7692412" y="4251041"/>
            <a:ext cx="429612" cy="3307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 name="Frame 7">
            <a:extLst>
              <a:ext uri="{FF2B5EF4-FFF2-40B4-BE49-F238E27FC236}">
                <a16:creationId xmlns:a16="http://schemas.microsoft.com/office/drawing/2014/main" id="{1D465110-53F0-674F-A089-69C0A254AA6B}"/>
              </a:ext>
            </a:extLst>
          </p:cNvPr>
          <p:cNvSpPr/>
          <p:nvPr/>
        </p:nvSpPr>
        <p:spPr>
          <a:xfrm>
            <a:off x="7917976" y="3555568"/>
            <a:ext cx="354655" cy="397111"/>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ame 40">
            <a:extLst>
              <a:ext uri="{FF2B5EF4-FFF2-40B4-BE49-F238E27FC236}">
                <a16:creationId xmlns:a16="http://schemas.microsoft.com/office/drawing/2014/main" id="{BFAD386C-4366-C04B-B774-71BF967BAF45}"/>
              </a:ext>
            </a:extLst>
          </p:cNvPr>
          <p:cNvSpPr/>
          <p:nvPr/>
        </p:nvSpPr>
        <p:spPr>
          <a:xfrm>
            <a:off x="7942047" y="4545240"/>
            <a:ext cx="354655" cy="397111"/>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481639" cy="523220"/>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endParaRPr lang="en-US" sz="2800" baseline="-25000">
              <a:solidFill>
                <a:prstClr val="black"/>
              </a:solidFill>
              <a:latin typeface="Helvetica" pitchFamily="2" charset="0"/>
              <a:ea typeface="Calisto MT" charset="0"/>
              <a:cs typeface="Calisto MT" charset="0"/>
            </a:endParaRPr>
          </a:p>
        </p:txBody>
      </p:sp>
    </p:spTree>
    <p:extLst>
      <p:ext uri="{BB962C8B-B14F-4D97-AF65-F5344CB8AC3E}">
        <p14:creationId xmlns:p14="http://schemas.microsoft.com/office/powerpoint/2010/main" val="177575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8"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484185" y="1324477"/>
            <a:ext cx="10376535" cy="0"/>
          </a:xfrm>
          <a:custGeom>
            <a:avLst/>
            <a:gdLst/>
            <a:ahLst/>
            <a:cxnLst/>
            <a:rect l="l" t="t" r="r" b="b"/>
            <a:pathLst>
              <a:path w="10376535">
                <a:moveTo>
                  <a:pt x="0" y="1"/>
                </a:moveTo>
                <a:lnTo>
                  <a:pt x="10376205" y="0"/>
                </a:lnTo>
              </a:path>
            </a:pathLst>
          </a:custGeom>
          <a:ln w="76200">
            <a:solidFill>
              <a:srgbClr val="0365C0"/>
            </a:solidFill>
          </a:ln>
        </p:spPr>
        <p:txBody>
          <a:bodyPr wrap="square" lIns="0" tIns="0" rIns="0" bIns="0" rtlCol="0"/>
          <a:lstStyle/>
          <a:p>
            <a:endParaRPr>
              <a:latin typeface="Helvetica" pitchFamily="2" charset="0"/>
            </a:endParaRPr>
          </a:p>
        </p:txBody>
      </p:sp>
      <p:sp>
        <p:nvSpPr>
          <p:cNvPr id="28" name="object 28"/>
          <p:cNvSpPr/>
          <p:nvPr/>
        </p:nvSpPr>
        <p:spPr>
          <a:xfrm>
            <a:off x="331574" y="1324478"/>
            <a:ext cx="1139825" cy="0"/>
          </a:xfrm>
          <a:custGeom>
            <a:avLst/>
            <a:gdLst/>
            <a:ahLst/>
            <a:cxnLst/>
            <a:rect l="l" t="t" r="r" b="b"/>
            <a:pathLst>
              <a:path w="1139825">
                <a:moveTo>
                  <a:pt x="0" y="0"/>
                </a:moveTo>
                <a:lnTo>
                  <a:pt x="1139590" y="1"/>
                </a:lnTo>
              </a:path>
            </a:pathLst>
          </a:custGeom>
          <a:ln w="76200">
            <a:solidFill>
              <a:srgbClr val="00882B"/>
            </a:solidFill>
          </a:ln>
        </p:spPr>
        <p:txBody>
          <a:bodyPr wrap="square" lIns="0" tIns="0" rIns="0" bIns="0" rtlCol="0"/>
          <a:lstStyle/>
          <a:p>
            <a:endParaRPr>
              <a:latin typeface="Helvetica" pitchFamily="2" charset="0"/>
            </a:endParaRPr>
          </a:p>
        </p:txBody>
      </p:sp>
      <p:sp>
        <p:nvSpPr>
          <p:cNvPr id="31" name="object 26">
            <a:extLst>
              <a:ext uri="{FF2B5EF4-FFF2-40B4-BE49-F238E27FC236}">
                <a16:creationId xmlns:a16="http://schemas.microsoft.com/office/drawing/2014/main" id="{4EC40A30-AEDF-F646-AB1F-A2BC3837B9F4}"/>
              </a:ext>
            </a:extLst>
          </p:cNvPr>
          <p:cNvSpPr txBox="1">
            <a:spLocks/>
          </p:cNvSpPr>
          <p:nvPr/>
        </p:nvSpPr>
        <p:spPr>
          <a:xfrm>
            <a:off x="239500" y="387658"/>
            <a:ext cx="11977384" cy="629660"/>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US" altLang="zh-CN" sz="4000" spc="30">
                <a:solidFill>
                  <a:srgbClr val="3467AE"/>
                </a:solidFill>
                <a:latin typeface="Helvetica" pitchFamily="2" charset="0"/>
              </a:rPr>
              <a:t>Challenges</a:t>
            </a:r>
            <a:endParaRPr lang="en-US" sz="4000" spc="-140">
              <a:solidFill>
                <a:srgbClr val="3467AE"/>
              </a:solidFill>
              <a:latin typeface="Helvetica" pitchFamily="2" charset="0"/>
            </a:endParaRPr>
          </a:p>
        </p:txBody>
      </p:sp>
      <p:sp>
        <p:nvSpPr>
          <p:cNvPr id="2" name="Slide Number Placeholder 1">
            <a:extLst>
              <a:ext uri="{FF2B5EF4-FFF2-40B4-BE49-F238E27FC236}">
                <a16:creationId xmlns:a16="http://schemas.microsoft.com/office/drawing/2014/main" id="{ACF2A9E5-3085-B546-9ECA-0CEC1159DBA7}"/>
              </a:ext>
            </a:extLst>
          </p:cNvPr>
          <p:cNvSpPr>
            <a:spLocks noGrp="1"/>
          </p:cNvSpPr>
          <p:nvPr>
            <p:ph type="sldNum" sz="quarter" idx="4"/>
          </p:nvPr>
        </p:nvSpPr>
        <p:spPr/>
        <p:txBody>
          <a:bodyPr/>
          <a:lstStyle/>
          <a:p>
            <a:fld id="{8D482D4C-7324-4DE2-94D4-658F89AED4D8}" type="slidenum">
              <a:rPr lang="en-US" smtClean="0">
                <a:latin typeface="Helvetica" pitchFamily="2" charset="0"/>
              </a:rPr>
              <a:pPr/>
              <a:t>9</a:t>
            </a:fld>
            <a:endParaRPr lang="en-US">
              <a:latin typeface="Helvetica" pitchFamily="2" charset="0"/>
            </a:endParaRPr>
          </a:p>
        </p:txBody>
      </p:sp>
      <p:sp>
        <p:nvSpPr>
          <p:cNvPr id="11" name="TextBox 10">
            <a:extLst>
              <a:ext uri="{FF2B5EF4-FFF2-40B4-BE49-F238E27FC236}">
                <a16:creationId xmlns:a16="http://schemas.microsoft.com/office/drawing/2014/main" id="{8949C507-485B-F845-92E8-122B5D60680B}"/>
              </a:ext>
            </a:extLst>
          </p:cNvPr>
          <p:cNvSpPr txBox="1"/>
          <p:nvPr/>
        </p:nvSpPr>
        <p:spPr>
          <a:xfrm>
            <a:off x="239500" y="1359596"/>
            <a:ext cx="10592058" cy="218521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spc="60">
                <a:latin typeface="Helvetica" pitchFamily="2" charset="0"/>
                <a:cs typeface="Calibri Light"/>
              </a:rPr>
              <a:t>Why</a:t>
            </a:r>
            <a:r>
              <a:rPr lang="zh-CN" altLang="en-US" sz="2400" spc="60">
                <a:latin typeface="Helvetica" pitchFamily="2" charset="0"/>
                <a:cs typeface="Calibri Light"/>
              </a:rPr>
              <a:t> </a:t>
            </a:r>
            <a:r>
              <a:rPr lang="en-US" altLang="zh-CN" sz="2400" spc="60">
                <a:latin typeface="Helvetica" pitchFamily="2" charset="0"/>
                <a:cs typeface="Calibri Light"/>
              </a:rPr>
              <a:t>does</a:t>
            </a:r>
            <a:r>
              <a:rPr lang="zh-CN" altLang="en-US" sz="2400" spc="60">
                <a:latin typeface="Helvetica" pitchFamily="2" charset="0"/>
                <a:cs typeface="Calibri Light"/>
              </a:rPr>
              <a:t> </a:t>
            </a:r>
            <a:r>
              <a:rPr lang="en-US" altLang="zh-CN" sz="2400" spc="60">
                <a:latin typeface="Helvetica" pitchFamily="2" charset="0"/>
                <a:cs typeface="Calibri Light"/>
              </a:rPr>
              <a:t>the</a:t>
            </a:r>
            <a:r>
              <a:rPr lang="zh-CN" altLang="en-US" sz="2400" spc="60">
                <a:latin typeface="Helvetica" pitchFamily="2" charset="0"/>
                <a:cs typeface="Calibri Light"/>
              </a:rPr>
              <a:t> </a:t>
            </a:r>
            <a:r>
              <a:rPr lang="en-US" altLang="zh-CN" sz="2400" spc="60">
                <a:latin typeface="Helvetica" pitchFamily="2" charset="0"/>
                <a:cs typeface="Calibri Light"/>
              </a:rPr>
              <a:t>current</a:t>
            </a:r>
            <a:r>
              <a:rPr lang="zh-CN" altLang="en-US" sz="2400" spc="60">
                <a:latin typeface="Helvetica" pitchFamily="2" charset="0"/>
                <a:cs typeface="Calibri Light"/>
              </a:rPr>
              <a:t> </a:t>
            </a:r>
            <a:r>
              <a:rPr lang="en-US" altLang="zh-CN" sz="2400" spc="60">
                <a:latin typeface="Helvetica" pitchFamily="2" charset="0"/>
                <a:cs typeface="Calibri Light"/>
              </a:rPr>
              <a:t>PISA</a:t>
            </a:r>
            <a:r>
              <a:rPr lang="zh-CN" altLang="en-US" sz="2400" spc="60">
                <a:latin typeface="Helvetica" pitchFamily="2" charset="0"/>
                <a:cs typeface="Calibri Light"/>
              </a:rPr>
              <a:t> </a:t>
            </a:r>
            <a:r>
              <a:rPr lang="en-US" altLang="zh-CN" sz="2400" spc="60">
                <a:latin typeface="Helvetica" pitchFamily="2" charset="0"/>
                <a:cs typeface="Calibri Light"/>
              </a:rPr>
              <a:t>switch</a:t>
            </a:r>
            <a:r>
              <a:rPr lang="zh-CN" altLang="en-US" sz="2400" spc="60">
                <a:latin typeface="Helvetica" pitchFamily="2" charset="0"/>
                <a:cs typeface="Calibri Light"/>
              </a:rPr>
              <a:t> </a:t>
            </a:r>
            <a:r>
              <a:rPr lang="en-US" altLang="zh-CN" sz="2400" spc="60">
                <a:latin typeface="Helvetica" pitchFamily="2" charset="0"/>
                <a:cs typeface="Calibri Light"/>
              </a:rPr>
              <a:t>not</a:t>
            </a:r>
            <a:r>
              <a:rPr lang="zh-CN" altLang="en-US" sz="2400" spc="60">
                <a:latin typeface="Helvetica" pitchFamily="2" charset="0"/>
                <a:cs typeface="Calibri Light"/>
              </a:rPr>
              <a:t> </a:t>
            </a:r>
            <a:r>
              <a:rPr lang="en-US" altLang="zh-CN" sz="2400" spc="60">
                <a:latin typeface="Helvetica" pitchFamily="2" charset="0"/>
                <a:cs typeface="Calibri Light"/>
              </a:rPr>
              <a:t>support</a:t>
            </a:r>
            <a:r>
              <a:rPr lang="zh-CN" altLang="en-US" sz="2400" spc="60">
                <a:latin typeface="Helvetica" pitchFamily="2" charset="0"/>
                <a:cs typeface="Calibri Light"/>
              </a:rPr>
              <a:t> </a:t>
            </a:r>
            <a:r>
              <a:rPr lang="en-US" altLang="zh-CN" sz="2400" spc="60">
                <a:latin typeface="Helvetica" pitchFamily="2" charset="0"/>
                <a:cs typeface="Calibri Light"/>
              </a:rPr>
              <a:t>FP</a:t>
            </a:r>
            <a:r>
              <a:rPr lang="zh-CN" altLang="en-US" sz="2400" spc="60">
                <a:latin typeface="Helvetica" pitchFamily="2" charset="0"/>
                <a:cs typeface="Calibri Light"/>
              </a:rPr>
              <a:t> </a:t>
            </a:r>
            <a:r>
              <a:rPr lang="en-US" altLang="zh-CN" sz="2400" spc="60">
                <a:latin typeface="Helvetica" pitchFamily="2" charset="0"/>
                <a:cs typeface="Calibri Light"/>
              </a:rPr>
              <a:t>operation?</a:t>
            </a:r>
            <a:r>
              <a:rPr lang="zh-CN" altLang="en-US" sz="2400" spc="60">
                <a:latin typeface="Helvetica" pitchFamily="2" charset="0"/>
                <a:cs typeface="Calibri Light"/>
              </a:rPr>
              <a:t> </a:t>
            </a:r>
            <a:endParaRPr lang="en-US" altLang="zh-CN" sz="2400" spc="60">
              <a:latin typeface="Helvetica" pitchFamily="2" charset="0"/>
              <a:cs typeface="Calibri Light"/>
            </a:endParaRPr>
          </a:p>
          <a:p>
            <a:pPr marL="800100" lvl="1" indent="-342900">
              <a:buFont typeface="Arial" panose="020B0604020202020204" pitchFamily="34" charset="0"/>
              <a:buChar char="•"/>
            </a:pPr>
            <a:r>
              <a:rPr lang="en-US" altLang="zh-CN" sz="2000" spc="60">
                <a:latin typeface="Helvetica" pitchFamily="2" charset="0"/>
                <a:cs typeface="Calibri Light"/>
              </a:rPr>
              <a:t>Let’s</a:t>
            </a:r>
            <a:r>
              <a:rPr lang="zh-CN" altLang="en-US" sz="2000" spc="60">
                <a:latin typeface="Helvetica" pitchFamily="2" charset="0"/>
                <a:cs typeface="Calibri Light"/>
              </a:rPr>
              <a:t> </a:t>
            </a:r>
            <a:r>
              <a:rPr lang="en-US" altLang="zh-CN" sz="2000" spc="60">
                <a:latin typeface="Helvetica" pitchFamily="2" charset="0"/>
                <a:cs typeface="Calibri Light"/>
              </a:rPr>
              <a:t>see</a:t>
            </a:r>
            <a:r>
              <a:rPr lang="zh-CN" altLang="en-US" sz="2000" spc="60">
                <a:latin typeface="Helvetica" pitchFamily="2" charset="0"/>
                <a:cs typeface="Calibri Light"/>
              </a:rPr>
              <a:t> </a:t>
            </a:r>
            <a:r>
              <a:rPr lang="en-US" altLang="zh-CN" sz="2000" spc="60">
                <a:latin typeface="Helvetica" pitchFamily="2" charset="0"/>
                <a:cs typeface="Calibri Light"/>
              </a:rPr>
              <a:t>how</a:t>
            </a:r>
            <a:r>
              <a:rPr lang="zh-CN" altLang="en-US" sz="2000" spc="60">
                <a:latin typeface="Helvetica" pitchFamily="2" charset="0"/>
                <a:cs typeface="Calibri Light"/>
              </a:rPr>
              <a:t> </a:t>
            </a:r>
            <a:r>
              <a:rPr lang="en-US" altLang="zh-CN" sz="2000" spc="60">
                <a:latin typeface="Helvetica" pitchFamily="2" charset="0"/>
                <a:cs typeface="Calibri Light"/>
              </a:rPr>
              <a:t>arithmetic</a:t>
            </a:r>
            <a:r>
              <a:rPr lang="zh-CN" altLang="en-US" sz="2000" spc="60">
                <a:latin typeface="Helvetica" pitchFamily="2" charset="0"/>
                <a:cs typeface="Calibri Light"/>
              </a:rPr>
              <a:t> </a:t>
            </a:r>
            <a:r>
              <a:rPr lang="en-US" altLang="zh-CN" sz="2000" spc="60">
                <a:latin typeface="Helvetica" pitchFamily="2" charset="0"/>
                <a:cs typeface="Calibri Light"/>
              </a:rPr>
              <a:t>operation</a:t>
            </a:r>
            <a:r>
              <a:rPr lang="zh-CN" altLang="en-US" sz="2000" spc="60">
                <a:latin typeface="Helvetica" pitchFamily="2" charset="0"/>
                <a:cs typeface="Calibri Light"/>
              </a:rPr>
              <a:t> </a:t>
            </a:r>
            <a:r>
              <a:rPr lang="en-US" altLang="zh-CN" sz="2000" spc="60">
                <a:latin typeface="Helvetica" pitchFamily="2" charset="0"/>
                <a:cs typeface="Calibri Light"/>
              </a:rPr>
              <a:t>works</a:t>
            </a:r>
            <a:r>
              <a:rPr lang="zh-CN" altLang="en-US" sz="2000" spc="60">
                <a:latin typeface="Helvetica" pitchFamily="2" charset="0"/>
                <a:cs typeface="Calibri Light"/>
              </a:rPr>
              <a:t> </a:t>
            </a:r>
            <a:r>
              <a:rPr lang="en-US" altLang="zh-CN" sz="2000" spc="60">
                <a:latin typeface="Helvetica" pitchFamily="2" charset="0"/>
                <a:cs typeface="Calibri Light"/>
              </a:rPr>
              <a:t>under</a:t>
            </a:r>
            <a:r>
              <a:rPr lang="zh-CN" altLang="en-US" sz="2000" spc="60">
                <a:latin typeface="Helvetica" pitchFamily="2" charset="0"/>
                <a:cs typeface="Calibri Light"/>
              </a:rPr>
              <a:t> </a:t>
            </a:r>
            <a:r>
              <a:rPr lang="en-US" altLang="zh-CN" sz="2000" spc="60">
                <a:latin typeface="Helvetica" pitchFamily="2" charset="0"/>
                <a:cs typeface="Calibri Light"/>
              </a:rPr>
              <a:t>the</a:t>
            </a:r>
            <a:r>
              <a:rPr lang="zh-CN" altLang="en-US" sz="2000" spc="60">
                <a:latin typeface="Helvetica" pitchFamily="2" charset="0"/>
                <a:cs typeface="Calibri Light"/>
              </a:rPr>
              <a:t> </a:t>
            </a:r>
            <a:r>
              <a:rPr lang="en-US" altLang="zh-CN" sz="2000" spc="60">
                <a:latin typeface="Helvetica" pitchFamily="2" charset="0"/>
                <a:cs typeface="Calibri Light"/>
              </a:rPr>
              <a:t>hood</a:t>
            </a:r>
            <a:r>
              <a:rPr lang="zh-CN" altLang="en-US" sz="2000" spc="60">
                <a:latin typeface="Helvetica" pitchFamily="2" charset="0"/>
                <a:cs typeface="Calibri Light"/>
              </a:rPr>
              <a:t> </a:t>
            </a:r>
            <a:r>
              <a:rPr lang="en-US" altLang="zh-CN" sz="2000" spc="60">
                <a:latin typeface="Helvetica" pitchFamily="2" charset="0"/>
                <a:cs typeface="Calibri Light"/>
              </a:rPr>
              <a:t>at</a:t>
            </a:r>
            <a:r>
              <a:rPr lang="zh-CN" altLang="en-US" sz="2000" spc="60">
                <a:latin typeface="Helvetica" pitchFamily="2" charset="0"/>
                <a:cs typeface="Calibri Light"/>
              </a:rPr>
              <a:t> </a:t>
            </a:r>
            <a:r>
              <a:rPr lang="en-US" altLang="zh-CN" sz="2000" spc="60">
                <a:latin typeface="Helvetica" pitchFamily="2" charset="0"/>
                <a:cs typeface="Calibri Light"/>
              </a:rPr>
              <a:t>first!</a:t>
            </a:r>
          </a:p>
          <a:p>
            <a:pPr marL="342900" indent="-342900">
              <a:buFont typeface="Arial" panose="020B0604020202020204" pitchFamily="34" charset="0"/>
              <a:buChar char="•"/>
            </a:pPr>
            <a:endParaRPr lang="en-US" altLang="zh-CN" sz="2400" spc="60">
              <a:latin typeface="Helvetica" pitchFamily="2" charset="0"/>
              <a:cs typeface="Calibri Light"/>
            </a:endParaRPr>
          </a:p>
          <a:p>
            <a:pPr marL="342900" indent="-342900">
              <a:buFont typeface="Arial" panose="020B0604020202020204" pitchFamily="34" charset="0"/>
              <a:buChar char="•"/>
            </a:pPr>
            <a:r>
              <a:rPr lang="en-US" altLang="zh-CN" sz="2400" spc="60">
                <a:latin typeface="Helvetica" pitchFamily="2" charset="0"/>
                <a:cs typeface="Calibri Light"/>
              </a:rPr>
              <a:t>FP?</a:t>
            </a:r>
          </a:p>
          <a:p>
            <a:pPr marL="800100" lvl="1" indent="-342900">
              <a:buFont typeface="Arial" panose="020B0604020202020204" pitchFamily="34" charset="0"/>
              <a:buChar char="•"/>
            </a:pPr>
            <a:r>
              <a:rPr lang="en-US" altLang="zh-CN" sz="2000" spc="60">
                <a:latin typeface="Helvetica" pitchFamily="2" charset="0"/>
                <a:cs typeface="Calibri Light"/>
              </a:rPr>
              <a:t>C</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A</a:t>
            </a:r>
            <a:r>
              <a:rPr lang="zh-CN" altLang="en-US" sz="2000" spc="60">
                <a:latin typeface="Helvetica" pitchFamily="2" charset="0"/>
                <a:cs typeface="Calibri Light"/>
              </a:rPr>
              <a:t> </a:t>
            </a:r>
            <a:r>
              <a:rPr lang="en-US" altLang="zh-CN" sz="2000" spc="60">
                <a:latin typeface="Helvetica" pitchFamily="2" charset="0"/>
                <a:cs typeface="Calibri Light"/>
              </a:rPr>
              <a:t>+/-</a:t>
            </a:r>
            <a:r>
              <a:rPr lang="zh-CN" altLang="en-US" sz="2000" spc="60">
                <a:latin typeface="Helvetica" pitchFamily="2" charset="0"/>
                <a:cs typeface="Calibri Light"/>
              </a:rPr>
              <a:t> </a:t>
            </a:r>
            <a:r>
              <a:rPr lang="en-US" altLang="zh-CN" sz="2000" spc="60">
                <a:latin typeface="Helvetica" pitchFamily="2" charset="0"/>
                <a:cs typeface="Calibri Light"/>
              </a:rPr>
              <a:t>B</a:t>
            </a:r>
          </a:p>
          <a:p>
            <a:pPr marL="342900" indent="-342900">
              <a:buFont typeface="Arial" panose="020B0604020202020204" pitchFamily="34" charset="0"/>
              <a:buChar char="•"/>
            </a:pPr>
            <a:endParaRPr lang="en-US" altLang="zh-CN" sz="2000" spc="60">
              <a:latin typeface="Helvetica" pitchFamily="2" charset="0"/>
              <a:cs typeface="Calibri Light"/>
            </a:endParaRPr>
          </a:p>
        </p:txBody>
      </p:sp>
      <p:pic>
        <p:nvPicPr>
          <p:cNvPr id="29" name="Picture 28">
            <a:extLst>
              <a:ext uri="{FF2B5EF4-FFF2-40B4-BE49-F238E27FC236}">
                <a16:creationId xmlns:a16="http://schemas.microsoft.com/office/drawing/2014/main" id="{F1B360E7-9B2A-DC47-B07A-B599A11E63EB}"/>
              </a:ext>
            </a:extLst>
          </p:cNvPr>
          <p:cNvPicPr>
            <a:picLocks noChangeAspect="1"/>
          </p:cNvPicPr>
          <p:nvPr/>
        </p:nvPicPr>
        <p:blipFill>
          <a:blip r:embed="rId3"/>
          <a:stretch>
            <a:fillRect/>
          </a:stretch>
        </p:blipFill>
        <p:spPr>
          <a:xfrm>
            <a:off x="3944231" y="3608237"/>
            <a:ext cx="1531913" cy="333684"/>
          </a:xfrm>
          <a:prstGeom prst="rect">
            <a:avLst/>
          </a:prstGeom>
        </p:spPr>
      </p:pic>
      <p:pic>
        <p:nvPicPr>
          <p:cNvPr id="30" name="Picture 29">
            <a:extLst>
              <a:ext uri="{FF2B5EF4-FFF2-40B4-BE49-F238E27FC236}">
                <a16:creationId xmlns:a16="http://schemas.microsoft.com/office/drawing/2014/main" id="{612F755C-275B-6243-A878-1522D0AE43E8}"/>
              </a:ext>
            </a:extLst>
          </p:cNvPr>
          <p:cNvPicPr>
            <a:picLocks noChangeAspect="1"/>
          </p:cNvPicPr>
          <p:nvPr/>
        </p:nvPicPr>
        <p:blipFill>
          <a:blip r:embed="rId4"/>
          <a:stretch>
            <a:fillRect/>
          </a:stretch>
        </p:blipFill>
        <p:spPr>
          <a:xfrm>
            <a:off x="3959249" y="4544747"/>
            <a:ext cx="1501876" cy="342011"/>
          </a:xfrm>
          <a:prstGeom prst="rect">
            <a:avLst/>
          </a:prstGeom>
        </p:spPr>
      </p:pic>
      <p:pic>
        <p:nvPicPr>
          <p:cNvPr id="32" name="Picture 31">
            <a:extLst>
              <a:ext uri="{FF2B5EF4-FFF2-40B4-BE49-F238E27FC236}">
                <a16:creationId xmlns:a16="http://schemas.microsoft.com/office/drawing/2014/main" id="{831951A4-658A-4C42-8BBB-4F6F4743C3A6}"/>
              </a:ext>
            </a:extLst>
          </p:cNvPr>
          <p:cNvPicPr>
            <a:picLocks noChangeAspect="1"/>
          </p:cNvPicPr>
          <p:nvPr/>
        </p:nvPicPr>
        <p:blipFill>
          <a:blip r:embed="rId5"/>
          <a:stretch>
            <a:fillRect/>
          </a:stretch>
        </p:blipFill>
        <p:spPr>
          <a:xfrm>
            <a:off x="6426479" y="4567442"/>
            <a:ext cx="4928085" cy="342011"/>
          </a:xfrm>
          <a:prstGeom prst="rect">
            <a:avLst/>
          </a:prstGeom>
        </p:spPr>
      </p:pic>
      <p:pic>
        <p:nvPicPr>
          <p:cNvPr id="34" name="Picture 33">
            <a:extLst>
              <a:ext uri="{FF2B5EF4-FFF2-40B4-BE49-F238E27FC236}">
                <a16:creationId xmlns:a16="http://schemas.microsoft.com/office/drawing/2014/main" id="{8D4984AB-2D0A-0248-A0F6-8A20CF261FD6}"/>
              </a:ext>
            </a:extLst>
          </p:cNvPr>
          <p:cNvPicPr>
            <a:picLocks noChangeAspect="1"/>
          </p:cNvPicPr>
          <p:nvPr/>
        </p:nvPicPr>
        <p:blipFill>
          <a:blip r:embed="rId6"/>
          <a:stretch>
            <a:fillRect/>
          </a:stretch>
        </p:blipFill>
        <p:spPr>
          <a:xfrm>
            <a:off x="6426479" y="3603845"/>
            <a:ext cx="4871355" cy="338076"/>
          </a:xfrm>
          <a:prstGeom prst="rect">
            <a:avLst/>
          </a:prstGeom>
        </p:spPr>
      </p:pic>
      <p:sp>
        <p:nvSpPr>
          <p:cNvPr id="19" name="TextBox 18">
            <a:extLst>
              <a:ext uri="{FF2B5EF4-FFF2-40B4-BE49-F238E27FC236}">
                <a16:creationId xmlns:a16="http://schemas.microsoft.com/office/drawing/2014/main" id="{18C90DAB-DAC8-A243-A6E4-0A96458D222C}"/>
              </a:ext>
            </a:extLst>
          </p:cNvPr>
          <p:cNvSpPr txBox="1"/>
          <p:nvPr/>
        </p:nvSpPr>
        <p:spPr>
          <a:xfrm>
            <a:off x="4152900"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0" name="TextBox 19">
            <a:extLst>
              <a:ext uri="{FF2B5EF4-FFF2-40B4-BE49-F238E27FC236}">
                <a16:creationId xmlns:a16="http://schemas.microsoft.com/office/drawing/2014/main" id="{A703A54F-7932-8F4F-BA24-3D683328A4EC}"/>
              </a:ext>
            </a:extLst>
          </p:cNvPr>
          <p:cNvSpPr txBox="1"/>
          <p:nvPr/>
        </p:nvSpPr>
        <p:spPr>
          <a:xfrm>
            <a:off x="4110716" y="4020208"/>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21" name="TextBox 20">
            <a:extLst>
              <a:ext uri="{FF2B5EF4-FFF2-40B4-BE49-F238E27FC236}">
                <a16:creationId xmlns:a16="http://schemas.microsoft.com/office/drawing/2014/main" id="{26B3590A-E257-FA42-ACE6-D351BD7A1F4B}"/>
              </a:ext>
            </a:extLst>
          </p:cNvPr>
          <p:cNvSpPr txBox="1"/>
          <p:nvPr/>
        </p:nvSpPr>
        <p:spPr>
          <a:xfrm>
            <a:off x="8344013" y="3142180"/>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A</a:t>
            </a:r>
            <a:endParaRPr lang="en-US" sz="2400" baseline="-25000">
              <a:solidFill>
                <a:prstClr val="black"/>
              </a:solidFill>
              <a:latin typeface="Helvetica" pitchFamily="2" charset="0"/>
              <a:ea typeface="Calisto MT" charset="0"/>
              <a:cs typeface="Calisto MT" charset="0"/>
            </a:endParaRPr>
          </a:p>
        </p:txBody>
      </p:sp>
      <p:sp>
        <p:nvSpPr>
          <p:cNvPr id="22" name="TextBox 21">
            <a:extLst>
              <a:ext uri="{FF2B5EF4-FFF2-40B4-BE49-F238E27FC236}">
                <a16:creationId xmlns:a16="http://schemas.microsoft.com/office/drawing/2014/main" id="{91CF28FD-D8AA-EB48-B043-5C25B711312A}"/>
              </a:ext>
            </a:extLst>
          </p:cNvPr>
          <p:cNvSpPr txBox="1"/>
          <p:nvPr/>
        </p:nvSpPr>
        <p:spPr>
          <a:xfrm>
            <a:off x="8339733" y="4029449"/>
            <a:ext cx="1198941"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Man</a:t>
            </a:r>
            <a:r>
              <a:rPr lang="en-US" altLang="zh-CN" sz="2400" baseline="-25000" err="1">
                <a:solidFill>
                  <a:prstClr val="black"/>
                </a:solidFill>
                <a:latin typeface="Helvetica" pitchFamily="2" charset="0"/>
                <a:ea typeface="Calisto MT" charset="0"/>
                <a:cs typeface="Calisto MT" charset="0"/>
              </a:rPr>
              <a:t>B</a:t>
            </a:r>
            <a:endParaRPr lang="en-US" sz="2400" baseline="-25000">
              <a:solidFill>
                <a:prstClr val="black"/>
              </a:solidFill>
              <a:latin typeface="Helvetica" pitchFamily="2" charset="0"/>
              <a:ea typeface="Calisto MT" charset="0"/>
              <a:cs typeface="Calisto MT" charset="0"/>
            </a:endParaRPr>
          </a:p>
        </p:txBody>
      </p:sp>
      <p:sp>
        <p:nvSpPr>
          <p:cNvPr id="42" name="TextBox 41">
            <a:extLst>
              <a:ext uri="{FF2B5EF4-FFF2-40B4-BE49-F238E27FC236}">
                <a16:creationId xmlns:a16="http://schemas.microsoft.com/office/drawing/2014/main" id="{04819898-3643-B047-8ECE-AEB00005D94E}"/>
              </a:ext>
            </a:extLst>
          </p:cNvPr>
          <p:cNvSpPr txBox="1"/>
          <p:nvPr/>
        </p:nvSpPr>
        <p:spPr>
          <a:xfrm>
            <a:off x="305732" y="3862007"/>
            <a:ext cx="2481639" cy="954107"/>
          </a:xfrm>
          <a:prstGeom prst="rect">
            <a:avLst/>
          </a:prstGeom>
          <a:noFill/>
        </p:spPr>
        <p:txBody>
          <a:bodyPr wrap="square" rtlCol="0">
            <a:spAutoFit/>
          </a:bodyPr>
          <a:lstStyle/>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Extract</a:t>
            </a:r>
          </a:p>
          <a:p>
            <a:pPr marL="457200" indent="-457200" defTabSz="428625">
              <a:buFont typeface="+mj-lt"/>
              <a:buAutoNum type="arabicPeriod"/>
              <a:defRPr/>
            </a:pPr>
            <a:r>
              <a:rPr lang="en-US" altLang="zh-CN" sz="2800">
                <a:solidFill>
                  <a:prstClr val="black"/>
                </a:solidFill>
                <a:latin typeface="Helvetica" pitchFamily="2" charset="0"/>
                <a:ea typeface="Calisto MT" charset="0"/>
                <a:cs typeface="Calisto MT" charset="0"/>
              </a:rPr>
              <a:t>Align</a:t>
            </a:r>
            <a:endParaRPr lang="en-US" sz="2800">
              <a:solidFill>
                <a:prstClr val="black"/>
              </a:solidFill>
              <a:latin typeface="Helvetica" pitchFamily="2" charset="0"/>
              <a:ea typeface="Calisto MT" charset="0"/>
              <a:cs typeface="Calisto MT" charset="0"/>
            </a:endParaRPr>
          </a:p>
        </p:txBody>
      </p:sp>
      <p:sp>
        <p:nvSpPr>
          <p:cNvPr id="24" name="TextBox 23">
            <a:extLst>
              <a:ext uri="{FF2B5EF4-FFF2-40B4-BE49-F238E27FC236}">
                <a16:creationId xmlns:a16="http://schemas.microsoft.com/office/drawing/2014/main" id="{3E97B3A7-7971-AD4F-B9CC-8DFC50A87232}"/>
              </a:ext>
            </a:extLst>
          </p:cNvPr>
          <p:cNvSpPr txBox="1"/>
          <p:nvPr/>
        </p:nvSpPr>
        <p:spPr>
          <a:xfrm>
            <a:off x="3510508" y="5155596"/>
            <a:ext cx="2483723" cy="461665"/>
          </a:xfrm>
          <a:prstGeom prst="rect">
            <a:avLst/>
          </a:prstGeom>
          <a:noFill/>
        </p:spPr>
        <p:txBody>
          <a:bodyPr wrap="square" rtlCol="0">
            <a:spAutoFit/>
          </a:bodyPr>
          <a:lstStyle/>
          <a:p>
            <a:pPr algn="ctr" defTabSz="428625">
              <a:defRPr/>
            </a:pP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A</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a:t>
            </a:r>
            <a:r>
              <a:rPr lang="zh-CN" altLang="en-US" sz="2400">
                <a:solidFill>
                  <a:prstClr val="black"/>
                </a:solidFill>
                <a:latin typeface="Helvetica" pitchFamily="2" charset="0"/>
                <a:ea typeface="Calisto MT" charset="0"/>
                <a:cs typeface="Calisto MT" charset="0"/>
              </a:rPr>
              <a:t> </a:t>
            </a:r>
            <a:r>
              <a:rPr lang="en-US" altLang="zh-CN" sz="2400" err="1">
                <a:solidFill>
                  <a:prstClr val="black"/>
                </a:solidFill>
                <a:latin typeface="Helvetica" pitchFamily="2" charset="0"/>
                <a:ea typeface="Calisto MT" charset="0"/>
                <a:cs typeface="Calisto MT" charset="0"/>
              </a:rPr>
              <a:t>Exp</a:t>
            </a:r>
            <a:r>
              <a:rPr lang="en-US" altLang="zh-CN" sz="2400" baseline="-25000" err="1">
                <a:solidFill>
                  <a:prstClr val="black"/>
                </a:solidFill>
                <a:latin typeface="Helvetica" pitchFamily="2" charset="0"/>
                <a:ea typeface="Calisto MT" charset="0"/>
                <a:cs typeface="Calisto MT" charset="0"/>
              </a:rPr>
              <a:t>B</a:t>
            </a:r>
            <a:r>
              <a:rPr lang="zh-CN" altLang="en-US" sz="2400" baseline="-250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1</a:t>
            </a:r>
            <a:endParaRPr lang="en-US" sz="2400" baseline="-25000">
              <a:solidFill>
                <a:prstClr val="black"/>
              </a:solidFill>
              <a:latin typeface="Helvetica" pitchFamily="2" charset="0"/>
              <a:ea typeface="Calisto MT" charset="0"/>
              <a:cs typeface="Calisto MT" charset="0"/>
            </a:endParaRPr>
          </a:p>
        </p:txBody>
      </p:sp>
      <p:sp>
        <p:nvSpPr>
          <p:cNvPr id="25" name="TextBox 24">
            <a:extLst>
              <a:ext uri="{FF2B5EF4-FFF2-40B4-BE49-F238E27FC236}">
                <a16:creationId xmlns:a16="http://schemas.microsoft.com/office/drawing/2014/main" id="{63CFDC4D-B089-5D4D-9436-F2E29DB4106E}"/>
              </a:ext>
            </a:extLst>
          </p:cNvPr>
          <p:cNvSpPr txBox="1"/>
          <p:nvPr/>
        </p:nvSpPr>
        <p:spPr>
          <a:xfrm>
            <a:off x="8339733" y="4812048"/>
            <a:ext cx="1198941" cy="461665"/>
          </a:xfrm>
          <a:prstGeom prst="rect">
            <a:avLst/>
          </a:prstGeom>
          <a:noFill/>
        </p:spPr>
        <p:txBody>
          <a:bodyPr wrap="square" rtlCol="0">
            <a:spAutoFit/>
          </a:bodyPr>
          <a:lstStyle/>
          <a:p>
            <a:pPr algn="ctr" defTabSz="428625">
              <a:defRPr/>
            </a:pPr>
            <a:r>
              <a:rPr lang="en-US" altLang="zh-CN" sz="2400">
                <a:solidFill>
                  <a:prstClr val="black"/>
                </a:solidFill>
                <a:latin typeface="Helvetica" pitchFamily="2" charset="0"/>
                <a:ea typeface="Calisto MT" charset="0"/>
                <a:cs typeface="Calisto MT" charset="0"/>
              </a:rPr>
              <a:t>&gt;&gt;</a:t>
            </a:r>
            <a:r>
              <a:rPr lang="zh-CN" altLang="en-US" sz="2400">
                <a:solidFill>
                  <a:prstClr val="black"/>
                </a:solidFill>
                <a:latin typeface="Helvetica" pitchFamily="2" charset="0"/>
                <a:ea typeface="Calisto MT" charset="0"/>
                <a:cs typeface="Calisto MT" charset="0"/>
              </a:rPr>
              <a:t> </a:t>
            </a:r>
            <a:r>
              <a:rPr lang="en-US" altLang="zh-CN" sz="2400">
                <a:solidFill>
                  <a:prstClr val="black"/>
                </a:solidFill>
                <a:latin typeface="Helvetica" pitchFamily="2" charset="0"/>
                <a:ea typeface="Calisto MT" charset="0"/>
                <a:cs typeface="Calisto MT" charset="0"/>
              </a:rPr>
              <a:t>1</a:t>
            </a:r>
            <a:endParaRPr lang="en-US" sz="2400">
              <a:solidFill>
                <a:prstClr val="black"/>
              </a:solidFill>
              <a:latin typeface="Helvetica" pitchFamily="2" charset="0"/>
              <a:ea typeface="Calisto MT" charset="0"/>
              <a:cs typeface="Calisto MT" charset="0"/>
            </a:endParaRPr>
          </a:p>
        </p:txBody>
      </p:sp>
      <p:pic>
        <p:nvPicPr>
          <p:cNvPr id="26" name="Picture 25">
            <a:extLst>
              <a:ext uri="{FF2B5EF4-FFF2-40B4-BE49-F238E27FC236}">
                <a16:creationId xmlns:a16="http://schemas.microsoft.com/office/drawing/2014/main" id="{1C2B56AA-1832-7C44-B763-8AAB46E7E55E}"/>
              </a:ext>
            </a:extLst>
          </p:cNvPr>
          <p:cNvPicPr>
            <a:picLocks noChangeAspect="1"/>
          </p:cNvPicPr>
          <p:nvPr/>
        </p:nvPicPr>
        <p:blipFill>
          <a:blip r:embed="rId7"/>
          <a:stretch>
            <a:fillRect/>
          </a:stretch>
        </p:blipFill>
        <p:spPr>
          <a:xfrm>
            <a:off x="6426483" y="5235787"/>
            <a:ext cx="4928081" cy="342013"/>
          </a:xfrm>
          <a:prstGeom prst="rect">
            <a:avLst/>
          </a:prstGeom>
        </p:spPr>
      </p:pic>
    </p:spTree>
    <p:extLst>
      <p:ext uri="{BB962C8B-B14F-4D97-AF65-F5344CB8AC3E}">
        <p14:creationId xmlns:p14="http://schemas.microsoft.com/office/powerpoint/2010/main" val="783304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1538</TotalTime>
  <Words>4791</Words>
  <Application>Microsoft Macintosh PowerPoint</Application>
  <PresentationFormat>Widescreen</PresentationFormat>
  <Paragraphs>728</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Youjie Li</dc:creator>
  <cp:lastModifiedBy>Yuan, Yifan</cp:lastModifiedBy>
  <cp:revision>2</cp:revision>
  <dcterms:created xsi:type="dcterms:W3CDTF">2017-06-21T20:13:27Z</dcterms:created>
  <dcterms:modified xsi:type="dcterms:W3CDTF">2022-04-05T19:43:34Z</dcterms:modified>
</cp:coreProperties>
</file>