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7" r:id="rId9"/>
    <p:sldId id="268" r:id="rId10"/>
    <p:sldId id="269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01"/>
    <p:restoredTop sz="96197"/>
  </p:normalViewPr>
  <p:slideViewPr>
    <p:cSldViewPr snapToGrid="0">
      <p:cViewPr varScale="1">
        <p:scale>
          <a:sx n="68" d="100"/>
          <a:sy n="68" d="100"/>
        </p:scale>
        <p:origin x="224" y="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8B2B83-B927-092B-6FD4-628250184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FB802A-DD6C-2C2F-1633-83D25C556A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8B9A1D-34CC-FF68-480A-C432AC8D5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48EA4-6ABB-4845-BB5E-1D1CEBFDE6F2}" type="datetimeFigureOut">
              <a:rPr kumimoji="1" lang="zh-CN" altLang="en-US" smtClean="0"/>
              <a:t>2023/5/3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B1BE2F-6EBB-6A32-80FB-62D7607C9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31865C-1C2B-6A9C-8D08-0599D617B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B67A-6962-8143-AA37-9507E39679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3559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12933F-9470-1071-8447-A69EAD8F6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966C8F-4B68-F8D6-11FF-D07D05DF99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32BB73-0806-B90C-F9F4-260F7ED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48EA4-6ABB-4845-BB5E-1D1CEBFDE6F2}" type="datetimeFigureOut">
              <a:rPr kumimoji="1" lang="zh-CN" altLang="en-US" smtClean="0"/>
              <a:t>2023/5/3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25349C-582D-F5F2-34EF-048EA45C3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E1A72-757D-11F4-8FA2-2BE08F78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B67A-6962-8143-AA37-9507E39679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3693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9D33D4B-94B0-3B25-C9A1-8DDD205D67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ECEBF9-3DD6-21B6-763E-2FF414072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E21592-741E-26E1-705E-49AB52B64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48EA4-6ABB-4845-BB5E-1D1CEBFDE6F2}" type="datetimeFigureOut">
              <a:rPr kumimoji="1" lang="zh-CN" altLang="en-US" smtClean="0"/>
              <a:t>2023/5/3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AD905E-F66F-DB3E-1B46-120EBDD6E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E21220-B58D-333A-696E-E72B913CF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B67A-6962-8143-AA37-9507E39679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7367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2A73DD-E5DA-653A-042D-0CF3F4174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6BDEF7-F19D-1E73-CF98-048FAEF94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71B62C-7DB3-3B3B-5057-4134B7444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48EA4-6ABB-4845-BB5E-1D1CEBFDE6F2}" type="datetimeFigureOut">
              <a:rPr kumimoji="1" lang="zh-CN" altLang="en-US" smtClean="0"/>
              <a:t>2023/5/3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F49758-F850-F6DF-87B9-E771D1AA4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30D62F-F6C4-8D10-74D0-D53B64E52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B67A-6962-8143-AA37-9507E39679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0907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33B776-AA23-8C2F-EDD8-D896ED15E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39117F-AD29-2190-1684-05DA401E1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90ADAA-7F0E-D2F6-1B5A-48915874E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48EA4-6ABB-4845-BB5E-1D1CEBFDE6F2}" type="datetimeFigureOut">
              <a:rPr kumimoji="1" lang="zh-CN" altLang="en-US" smtClean="0"/>
              <a:t>2023/5/3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745A1D-3D15-A7BE-7CFF-4C4A30472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8C1975-B0B8-E42C-656E-29B5A667C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B67A-6962-8143-AA37-9507E39679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8810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115E91-4D3F-9DF5-4AB7-32D2D067B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237FE0-B3E3-22E6-749C-DD1A4A026B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7D2607-8475-9AF1-6D86-A1FCF1857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4A215E-9398-028D-D72D-31319E62F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48EA4-6ABB-4845-BB5E-1D1CEBFDE6F2}" type="datetimeFigureOut">
              <a:rPr kumimoji="1" lang="zh-CN" altLang="en-US" smtClean="0"/>
              <a:t>2023/5/3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81AD04-926F-CD85-0BE6-8F77A492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9A8BC0-1697-C442-80CA-EE01AD587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B67A-6962-8143-AA37-9507E39679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3990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2BA256-EC99-9792-75C5-A7AB23AC6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EAB885-18E5-A4F2-F326-F77839209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3DD14F-05B4-2D51-7172-D98A43260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1855EA1-A7E6-7A2E-62BB-3D48CC0290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7667E33-9130-2009-FFA9-B24D5F1C3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6AA4CD-072B-7E66-ED2E-89D202AF1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48EA4-6ABB-4845-BB5E-1D1CEBFDE6F2}" type="datetimeFigureOut">
              <a:rPr kumimoji="1" lang="zh-CN" altLang="en-US" smtClean="0"/>
              <a:t>2023/5/3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DD3F71-30B1-6697-93C8-DEAB80560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A5E7B5B-11A0-A4E6-4F64-A182D09E7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B67A-6962-8143-AA37-9507E39679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1663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828C22-7B4E-4959-D98B-380D7F5D2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4347AB0-E725-D9A2-4AD3-4E3A4D47B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48EA4-6ABB-4845-BB5E-1D1CEBFDE6F2}" type="datetimeFigureOut">
              <a:rPr kumimoji="1" lang="zh-CN" altLang="en-US" smtClean="0"/>
              <a:t>2023/5/3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61C5EAE-7B27-7444-2D39-A4D996500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174B1C-3EA5-99C7-2E41-16399DF3A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B67A-6962-8143-AA37-9507E39679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668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CFFAC4-9D6B-5423-8D3F-7C5D7A48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48EA4-6ABB-4845-BB5E-1D1CEBFDE6F2}" type="datetimeFigureOut">
              <a:rPr kumimoji="1" lang="zh-CN" altLang="en-US" smtClean="0"/>
              <a:t>2023/5/3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20ECC7-D412-CDC0-0BBD-014B1AD4D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AF7DA5-0742-B65A-0AD8-8D1C5C814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B67A-6962-8143-AA37-9507E39679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1314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3A7A7A-990A-B36B-C36D-BA16A4FF4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CCFF93-B36B-F6F6-279E-22ACFBB6F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EEBCE7-C0C0-4C61-BB7B-77BD3E869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E7B399-CF42-B640-2CF5-6DD5C2702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48EA4-6ABB-4845-BB5E-1D1CEBFDE6F2}" type="datetimeFigureOut">
              <a:rPr kumimoji="1" lang="zh-CN" altLang="en-US" smtClean="0"/>
              <a:t>2023/5/3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2863D7-C2A2-11F7-2A55-CB35D8F75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827388-8306-356A-CA99-3DF53A179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B67A-6962-8143-AA37-9507E39679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5291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C1DFE7-C853-2381-7141-266E93E17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42C0F60-BAAD-524F-335A-A70EF9B86A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F5AF2B-538E-6DA0-E297-EB48E0039F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4E67D7-7734-02A4-773A-F0DA149DB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48EA4-6ABB-4845-BB5E-1D1CEBFDE6F2}" type="datetimeFigureOut">
              <a:rPr kumimoji="1" lang="zh-CN" altLang="en-US" smtClean="0"/>
              <a:t>2023/5/3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18C608-A967-B3C2-09FD-E44A218D6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6307C3-DCBC-F9FB-8A9D-FF1A92631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B67A-6962-8143-AA37-9507E39679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546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B189ACD-7631-0D7E-C63B-8ABC20221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877F9A-2729-6627-C536-2C0D04468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C45D9F-55B4-D0F8-96EA-9155B6B38C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48EA4-6ABB-4845-BB5E-1D1CEBFDE6F2}" type="datetimeFigureOut">
              <a:rPr kumimoji="1" lang="zh-CN" altLang="en-US" smtClean="0"/>
              <a:t>2023/5/3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7B5FE3-D666-DD04-BCED-DD11685B77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BA0B5C-70AC-C5F1-BD79-3582B1803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DB67A-6962-8143-AA37-9507E39679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0659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D39177-E09F-6C8F-302D-12ED036B66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4.Make the data confess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E4450C-F291-8867-9784-33914995B8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pPr algn="r"/>
            <a:r>
              <a:rPr kumimoji="1" lang="en-AU" altLang="zh-CN" dirty="0"/>
              <a:t>Statistical Exploratory Analysis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2322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DCE9588-DF33-7268-4390-A94558FE8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825"/>
            <a:ext cx="6693463" cy="449856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5F1B426-CBF0-9B07-D185-DE761E4F7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935" y="207553"/>
            <a:ext cx="5113748" cy="449856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88517C7-2566-C976-A4D1-C1B19518F9FC}"/>
              </a:ext>
            </a:extLst>
          </p:cNvPr>
          <p:cNvSpPr txBox="1"/>
          <p:nvPr/>
        </p:nvSpPr>
        <p:spPr>
          <a:xfrm>
            <a:off x="3889248" y="5205984"/>
            <a:ext cx="6388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Count all casualties with involving fatigued driver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4957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4CD88C9-E98C-075B-4017-0B4342E2F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7026191" cy="464515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2D225C0-3AE1-9C62-8AF4-23AA46BC1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562" y="390144"/>
            <a:ext cx="5475378" cy="451967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A5E6C53-69BB-E498-FF5C-0C6BD55D86A5}"/>
              </a:ext>
            </a:extLst>
          </p:cNvPr>
          <p:cNvSpPr txBox="1"/>
          <p:nvPr/>
        </p:nvSpPr>
        <p:spPr>
          <a:xfrm>
            <a:off x="3060192" y="5352288"/>
            <a:ext cx="665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Count all casualties with involving driver speed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00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2D1C985-C65A-6985-3539-7AEF6C9B6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024553" cy="438912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24A7EAE-7A3A-BBD8-9F0E-118A4BA02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8358" y="332486"/>
            <a:ext cx="4715663" cy="438912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6224203-FC55-9C5B-59EF-F3DAB269A963}"/>
              </a:ext>
            </a:extLst>
          </p:cNvPr>
          <p:cNvSpPr txBox="1"/>
          <p:nvPr/>
        </p:nvSpPr>
        <p:spPr>
          <a:xfrm>
            <a:off x="3474720" y="5303520"/>
            <a:ext cx="6388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Count all casualties with involving defective vehicle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0993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表格&#10;&#10;描述已自动生成">
            <a:extLst>
              <a:ext uri="{FF2B5EF4-FFF2-40B4-BE49-F238E27FC236}">
                <a16:creationId xmlns:a16="http://schemas.microsoft.com/office/drawing/2014/main" id="{531A9A8E-A65B-5290-CBD5-39C671D6D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6461760" cy="4643516"/>
          </a:xfrm>
          <a:prstGeom prst="rect">
            <a:avLst/>
          </a:prstGeom>
        </p:spPr>
      </p:pic>
      <p:pic>
        <p:nvPicPr>
          <p:cNvPr id="8" name="图片 7" descr="图表&#10;&#10;描述已自动生成">
            <a:extLst>
              <a:ext uri="{FF2B5EF4-FFF2-40B4-BE49-F238E27FC236}">
                <a16:creationId xmlns:a16="http://schemas.microsoft.com/office/drawing/2014/main" id="{916EAAD1-7A0D-D8D8-AB9F-7F1D0DC0F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1648" y="0"/>
            <a:ext cx="5232973" cy="480491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B4ED8D3-F25A-2D46-770D-FE2D80B70511}"/>
              </a:ext>
            </a:extLst>
          </p:cNvPr>
          <p:cNvSpPr txBox="1"/>
          <p:nvPr/>
        </p:nvSpPr>
        <p:spPr>
          <a:xfrm>
            <a:off x="829056" y="5510784"/>
            <a:ext cx="7107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Count all casualties with involving drink driving, involving fatigued driver, involving driver speed, involving defective vehicle</a:t>
            </a:r>
            <a:endParaRPr kumimoji="1" lang="zh-CN" altLang="en-US" dirty="0"/>
          </a:p>
          <a:p>
            <a:endParaRPr kumimoji="1" lang="zh-CN" altLang="en-US" dirty="0"/>
          </a:p>
        </p:txBody>
      </p:sp>
      <p:pic>
        <p:nvPicPr>
          <p:cNvPr id="2" name="图片 1" descr="图表&#10;&#10;描述已自动生成">
            <a:extLst>
              <a:ext uri="{FF2B5EF4-FFF2-40B4-BE49-F238E27FC236}">
                <a16:creationId xmlns:a16="http://schemas.microsoft.com/office/drawing/2014/main" id="{2AB1FA4D-FEFF-F715-8849-D8DE5BA5E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4048" y="152400"/>
            <a:ext cx="5232973" cy="480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676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14221F5-4115-8F8B-23FE-4711A22681FA}"/>
              </a:ext>
            </a:extLst>
          </p:cNvPr>
          <p:cNvSpPr txBox="1"/>
          <p:nvPr/>
        </p:nvSpPr>
        <p:spPr>
          <a:xfrm>
            <a:off x="740780" y="439838"/>
            <a:ext cx="1031304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AU" altLang="zh-CN" sz="2800" b="1" dirty="0"/>
              <a:t>We used a Poisson regression model to fit the training data to see if there is a linear relationship between "Involving Drink Driving" / "Involving Driver Speed" / "Involving Fatigued Driver" / "Involving Defective Vehicle" and the total number of crashes ("</a:t>
            </a:r>
            <a:r>
              <a:rPr kumimoji="1" lang="en-AU" altLang="zh-CN" sz="2800" b="1" dirty="0" err="1"/>
              <a:t>Count_Crashes</a:t>
            </a:r>
            <a:r>
              <a:rPr kumimoji="1" lang="en-AU" altLang="zh-CN" sz="2800" b="1" dirty="0"/>
              <a:t>"). We output the model summary and fitting results. If the red line is a straight line, it means that in this model, the relationship between the dependent variable (Crash Count) and the independent variable can be described by a linear function. This means that the impact of a one-unit increase in each independent variable on the dependent variable is constant, i.e., this relationship is linear.</a:t>
            </a:r>
            <a:endParaRPr kumimoji="1"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3196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8B494F0-A150-8AD6-7927-619026BB8646}"/>
              </a:ext>
            </a:extLst>
          </p:cNvPr>
          <p:cNvSpPr txBox="1"/>
          <p:nvPr/>
        </p:nvSpPr>
        <p:spPr>
          <a:xfrm>
            <a:off x="8664316" y="354090"/>
            <a:ext cx="2898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Count_crashes</a:t>
            </a:r>
            <a:r>
              <a:rPr kumimoji="1" lang="en-US" altLang="zh-CN" dirty="0"/>
              <a:t> with </a:t>
            </a:r>
            <a:r>
              <a:rPr kumimoji="1" lang="en-US" altLang="zh-CN" dirty="0" err="1"/>
              <a:t>involving_drink_driving</a:t>
            </a:r>
            <a:endParaRPr kumimoji="1" lang="zh-CN" altLang="en-US" dirty="0"/>
          </a:p>
        </p:txBody>
      </p:sp>
      <p:pic>
        <p:nvPicPr>
          <p:cNvPr id="10" name="图片 9" descr="文本&#10;&#10;描述已自动生成">
            <a:extLst>
              <a:ext uri="{FF2B5EF4-FFF2-40B4-BE49-F238E27FC236}">
                <a16:creationId xmlns:a16="http://schemas.microsoft.com/office/drawing/2014/main" id="{4AE44AE2-F352-33DD-01FD-C60EA9F4E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29" y="207364"/>
            <a:ext cx="7527968" cy="5226027"/>
          </a:xfrm>
          <a:prstGeom prst="rect">
            <a:avLst/>
          </a:prstGeom>
        </p:spPr>
      </p:pic>
      <p:pic>
        <p:nvPicPr>
          <p:cNvPr id="12" name="图片 11" descr="图表&#10;&#10;描述已自动生成">
            <a:extLst>
              <a:ext uri="{FF2B5EF4-FFF2-40B4-BE49-F238E27FC236}">
                <a16:creationId xmlns:a16="http://schemas.microsoft.com/office/drawing/2014/main" id="{770D58B6-1A81-9B89-94D1-0D4017312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5959" y="1000421"/>
            <a:ext cx="4797956" cy="458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061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文本, 信件&#10;&#10;描述已自动生成">
            <a:extLst>
              <a:ext uri="{FF2B5EF4-FFF2-40B4-BE49-F238E27FC236}">
                <a16:creationId xmlns:a16="http://schemas.microsoft.com/office/drawing/2014/main" id="{C6E75497-4D84-A2B5-F2B8-9CDF6ECA9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56" y="109303"/>
            <a:ext cx="7518400" cy="54102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8D42010-3BB4-3186-A3E1-F3573677F9FD}"/>
              </a:ext>
            </a:extLst>
          </p:cNvPr>
          <p:cNvSpPr txBox="1"/>
          <p:nvPr/>
        </p:nvSpPr>
        <p:spPr>
          <a:xfrm>
            <a:off x="8380075" y="457208"/>
            <a:ext cx="2428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Count_crashes</a:t>
            </a:r>
            <a:r>
              <a:rPr kumimoji="1" lang="en-US" altLang="zh-CN" dirty="0"/>
              <a:t> with </a:t>
            </a:r>
            <a:r>
              <a:rPr kumimoji="1" lang="en-US" altLang="zh-CN" dirty="0" err="1"/>
              <a:t>involving_driver_speed</a:t>
            </a:r>
            <a:endParaRPr kumimoji="1" lang="zh-CN" altLang="en-US" dirty="0"/>
          </a:p>
        </p:txBody>
      </p:sp>
      <p:pic>
        <p:nvPicPr>
          <p:cNvPr id="8" name="图片 7" descr="图表, 折线图&#10;&#10;描述已自动生成">
            <a:extLst>
              <a:ext uri="{FF2B5EF4-FFF2-40B4-BE49-F238E27FC236}">
                <a16:creationId xmlns:a16="http://schemas.microsoft.com/office/drawing/2014/main" id="{0027866A-140E-2EFD-C6C1-526A8DF1D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4815" y="1103539"/>
            <a:ext cx="4958929" cy="465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945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文本, 信件&#10;&#10;描述已自动生成">
            <a:extLst>
              <a:ext uri="{FF2B5EF4-FFF2-40B4-BE49-F238E27FC236}">
                <a16:creationId xmlns:a16="http://schemas.microsoft.com/office/drawing/2014/main" id="{D849E22F-EF44-A3A1-954A-4AB04D9AA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28" y="0"/>
            <a:ext cx="7772400" cy="528573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62CA67A-D9A7-17D0-B34A-E3FF462243F9}"/>
              </a:ext>
            </a:extLst>
          </p:cNvPr>
          <p:cNvSpPr txBox="1"/>
          <p:nvPr/>
        </p:nvSpPr>
        <p:spPr>
          <a:xfrm>
            <a:off x="8088085" y="258730"/>
            <a:ext cx="3548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Count_crashes</a:t>
            </a:r>
            <a:r>
              <a:rPr kumimoji="1" lang="en-US" altLang="zh-CN" dirty="0"/>
              <a:t> with </a:t>
            </a:r>
            <a:r>
              <a:rPr kumimoji="1" lang="en-US" altLang="zh-CN" dirty="0" err="1"/>
              <a:t>involving_fatigued_driver</a:t>
            </a:r>
            <a:endParaRPr kumimoji="1" lang="zh-CN" altLang="en-US" dirty="0"/>
          </a:p>
        </p:txBody>
      </p:sp>
      <p:pic>
        <p:nvPicPr>
          <p:cNvPr id="8" name="图片 7" descr="图表&#10;&#10;描述已自动生成">
            <a:extLst>
              <a:ext uri="{FF2B5EF4-FFF2-40B4-BE49-F238E27FC236}">
                <a16:creationId xmlns:a16="http://schemas.microsoft.com/office/drawing/2014/main" id="{47EB10C7-1D5C-AEA4-0FCE-6A77F3DE1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7924" y="1364105"/>
            <a:ext cx="4821448" cy="458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639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文本, 信件&#10;&#10;描述已自动生成">
            <a:extLst>
              <a:ext uri="{FF2B5EF4-FFF2-40B4-BE49-F238E27FC236}">
                <a16:creationId xmlns:a16="http://schemas.microsoft.com/office/drawing/2014/main" id="{75A76AA9-7C0D-3DB7-7E02-0FE6F1DB0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36" y="138792"/>
            <a:ext cx="7772400" cy="512020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A863B47-8DE9-A815-E2EA-FC9030D225A3}"/>
              </a:ext>
            </a:extLst>
          </p:cNvPr>
          <p:cNvSpPr txBox="1"/>
          <p:nvPr/>
        </p:nvSpPr>
        <p:spPr>
          <a:xfrm>
            <a:off x="8632371" y="424543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Count_crashes</a:t>
            </a:r>
            <a:r>
              <a:rPr kumimoji="1" lang="en-US" altLang="zh-CN" dirty="0"/>
              <a:t> with </a:t>
            </a:r>
            <a:r>
              <a:rPr kumimoji="1" lang="en-US" altLang="zh-CN" dirty="0" err="1"/>
              <a:t>involving_defective_vehicle</a:t>
            </a:r>
            <a:endParaRPr kumimoji="1" lang="zh-CN" altLang="en-US" dirty="0"/>
          </a:p>
        </p:txBody>
      </p:sp>
      <p:pic>
        <p:nvPicPr>
          <p:cNvPr id="8" name="图片 7" descr="图表&#10;&#10;描述已自动生成">
            <a:extLst>
              <a:ext uri="{FF2B5EF4-FFF2-40B4-BE49-F238E27FC236}">
                <a16:creationId xmlns:a16="http://schemas.microsoft.com/office/drawing/2014/main" id="{4C70A614-6006-62C9-D928-18CBBD3D0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2819" y="1317171"/>
            <a:ext cx="4917924" cy="465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180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表格&#10;&#10;描述已自动生成">
            <a:extLst>
              <a:ext uri="{FF2B5EF4-FFF2-40B4-BE49-F238E27FC236}">
                <a16:creationId xmlns:a16="http://schemas.microsoft.com/office/drawing/2014/main" id="{4A0FFA71-05CE-92EE-7079-0D002CCB9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43" y="83457"/>
            <a:ext cx="7772400" cy="594924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7D2DF61-BA36-E7B2-978E-574CA09186CC}"/>
              </a:ext>
            </a:extLst>
          </p:cNvPr>
          <p:cNvSpPr txBox="1"/>
          <p:nvPr/>
        </p:nvSpPr>
        <p:spPr>
          <a:xfrm>
            <a:off x="8360229" y="239486"/>
            <a:ext cx="359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Count_crashes</a:t>
            </a:r>
            <a:r>
              <a:rPr kumimoji="1" lang="en-US" altLang="zh-CN" dirty="0"/>
              <a:t> with </a:t>
            </a:r>
            <a:endParaRPr kumimoji="1" lang="zh-CN" altLang="en-US" dirty="0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DB2AB740-8DC2-C7AF-97F3-C0822E7D0F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308622"/>
              </p:ext>
            </p:extLst>
          </p:nvPr>
        </p:nvGraphicFramePr>
        <p:xfrm>
          <a:off x="7097485" y="825299"/>
          <a:ext cx="4740728" cy="1589019"/>
        </p:xfrm>
        <a:graphic>
          <a:graphicData uri="http://schemas.openxmlformats.org/drawingml/2006/table">
            <a:tbl>
              <a:tblPr/>
              <a:tblGrid>
                <a:gridCol w="1185182">
                  <a:extLst>
                    <a:ext uri="{9D8B030D-6E8A-4147-A177-3AD203B41FA5}">
                      <a16:colId xmlns:a16="http://schemas.microsoft.com/office/drawing/2014/main" val="664921552"/>
                    </a:ext>
                  </a:extLst>
                </a:gridCol>
                <a:gridCol w="1185182">
                  <a:extLst>
                    <a:ext uri="{9D8B030D-6E8A-4147-A177-3AD203B41FA5}">
                      <a16:colId xmlns:a16="http://schemas.microsoft.com/office/drawing/2014/main" val="2037147920"/>
                    </a:ext>
                  </a:extLst>
                </a:gridCol>
                <a:gridCol w="1185182">
                  <a:extLst>
                    <a:ext uri="{9D8B030D-6E8A-4147-A177-3AD203B41FA5}">
                      <a16:colId xmlns:a16="http://schemas.microsoft.com/office/drawing/2014/main" val="1156091632"/>
                    </a:ext>
                  </a:extLst>
                </a:gridCol>
                <a:gridCol w="1185182">
                  <a:extLst>
                    <a:ext uri="{9D8B030D-6E8A-4147-A177-3AD203B41FA5}">
                      <a16:colId xmlns:a16="http://schemas.microsoft.com/office/drawing/2014/main" val="291456963"/>
                    </a:ext>
                  </a:extLst>
                </a:gridCol>
              </a:tblGrid>
              <a:tr h="1589019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kumimoji="1" lang="en-AU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Involving_Drink_Driving</a:t>
                      </a:r>
                      <a:endParaRPr kumimoji="1" lang="en-A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kumimoji="1" lang="en-AU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Involving_Driver_Speed</a:t>
                      </a:r>
                      <a:endParaRPr kumimoji="1" lang="en-A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kumimoji="1" lang="en-AU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Involving_Fatigued_Driver</a:t>
                      </a:r>
                      <a:endParaRPr kumimoji="1" lang="en-A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kumimoji="1" lang="en-AU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Involving_Defective_Vehicle</a:t>
                      </a:r>
                      <a:endParaRPr kumimoji="1" lang="en-A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025285"/>
                  </a:ext>
                </a:extLst>
              </a:tr>
            </a:tbl>
          </a:graphicData>
        </a:graphic>
      </p:graphicFrame>
      <p:pic>
        <p:nvPicPr>
          <p:cNvPr id="13" name="图片 12" descr="图表&#10;&#10;描述已自动生成">
            <a:extLst>
              <a:ext uri="{FF2B5EF4-FFF2-40B4-BE49-F238E27FC236}">
                <a16:creationId xmlns:a16="http://schemas.microsoft.com/office/drawing/2014/main" id="{EED61B04-6686-96FC-308C-58B1AC935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1976709"/>
            <a:ext cx="4876800" cy="446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737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6F2ADAC-8C28-ACAA-55B8-C266260401FE}"/>
              </a:ext>
            </a:extLst>
          </p:cNvPr>
          <p:cNvSpPr txBox="1"/>
          <p:nvPr/>
        </p:nvSpPr>
        <p:spPr>
          <a:xfrm>
            <a:off x="804672" y="341376"/>
            <a:ext cx="10168128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2800" b="1" dirty="0"/>
              <a:t>We used a Poisson regression model to fit the training data to investigate whether there is a linear relationship between the variables "Involving Drink Driving," "Involving Driver Speed," "Involving Fatigued Driver," "Involving Defective Vehicle," and the number of casualties (Count_All_Casualties) caused by car crashes. We then generated a model summary and fitted the model. If the red line is a straight line, it means that in this model, the relationship between the dependent variable (Crash Count_All_Casualties) and the independent variable</a:t>
            </a:r>
            <a:r>
              <a:rPr kumimoji="1" lang="en-US" altLang="zh-CN" sz="2800" b="1" dirty="0"/>
              <a:t> </a:t>
            </a:r>
            <a:r>
              <a:rPr kumimoji="1" lang="zh-CN" altLang="en-US" sz="2800" b="1" dirty="0"/>
              <a:t>can be described by a linear function. This also means that the effect of each unit increase in the independent variable on the dependent variable is constant, indicating a linear relationship.</a:t>
            </a:r>
          </a:p>
        </p:txBody>
      </p:sp>
    </p:spTree>
    <p:extLst>
      <p:ext uri="{BB962C8B-B14F-4D97-AF65-F5344CB8AC3E}">
        <p14:creationId xmlns:p14="http://schemas.microsoft.com/office/powerpoint/2010/main" val="2545093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B9336B7-BFF8-B54C-1CFB-05F17B326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72400" cy="495518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E6AA68D-39E8-BB82-2537-B14626073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5243" y="262838"/>
            <a:ext cx="5096757" cy="39921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5DE1FD2-FEDD-F5F5-506C-1DFF2A934814}"/>
              </a:ext>
            </a:extLst>
          </p:cNvPr>
          <p:cNvSpPr txBox="1"/>
          <p:nvPr/>
        </p:nvSpPr>
        <p:spPr>
          <a:xfrm>
            <a:off x="7644384" y="4693920"/>
            <a:ext cx="3633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Count all casualties with involving drink driving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2340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380</Words>
  <Application>Microsoft Macintosh PowerPoint</Application>
  <PresentationFormat>宽屏</PresentationFormat>
  <Paragraphs>18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4.Make the data confess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4.Make the data confess</dc:title>
  <dc:creator>一帆 张</dc:creator>
  <cp:lastModifiedBy>一帆 张</cp:lastModifiedBy>
  <cp:revision>3</cp:revision>
  <dcterms:created xsi:type="dcterms:W3CDTF">2023-05-02T05:56:40Z</dcterms:created>
  <dcterms:modified xsi:type="dcterms:W3CDTF">2023-05-02T23:40:18Z</dcterms:modified>
</cp:coreProperties>
</file>