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55B5C-F766-4B5E-903A-F5B20EE466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3991A5-1CD0-40A4-8FA1-82AA8E94ABB3}">
      <dgm:prSet/>
      <dgm:spPr/>
      <dgm:t>
        <a:bodyPr/>
        <a:lstStyle/>
        <a:p>
          <a:r>
            <a:rPr lang="en-US" dirty="0"/>
            <a:t>We utilized descriptive statistical methods by creating visualized histograms to show how NBA is a competitive game.</a:t>
          </a:r>
        </a:p>
      </dgm:t>
    </dgm:pt>
    <dgm:pt modelId="{0D01D618-1485-4496-A88E-76916DFFC055}" type="parTrans" cxnId="{9A7EAB2D-BA22-4DCC-9ABF-C9352541D896}">
      <dgm:prSet/>
      <dgm:spPr/>
      <dgm:t>
        <a:bodyPr/>
        <a:lstStyle/>
        <a:p>
          <a:endParaRPr lang="en-US"/>
        </a:p>
      </dgm:t>
    </dgm:pt>
    <dgm:pt modelId="{F07D9773-5756-4D50-9F75-F3C651F6305C}" type="sibTrans" cxnId="{9A7EAB2D-BA22-4DCC-9ABF-C9352541D896}">
      <dgm:prSet/>
      <dgm:spPr/>
      <dgm:t>
        <a:bodyPr/>
        <a:lstStyle/>
        <a:p>
          <a:endParaRPr lang="en-US"/>
        </a:p>
      </dgm:t>
    </dgm:pt>
    <dgm:pt modelId="{6E7B9264-1DCB-4967-AC59-DB10CF6CD63F}">
      <dgm:prSet/>
      <dgm:spPr/>
      <dgm:t>
        <a:bodyPr/>
        <a:lstStyle/>
        <a:p>
          <a:r>
            <a:rPr lang="en-US"/>
            <a:t>Age: most distributed from 20 to 30 years old.</a:t>
          </a:r>
        </a:p>
      </dgm:t>
    </dgm:pt>
    <dgm:pt modelId="{0E7DC1E1-E590-4BC2-A92C-4F356297A85D}" type="parTrans" cxnId="{5B54704A-3BE3-4B29-BDD6-DD59C036BF31}">
      <dgm:prSet/>
      <dgm:spPr/>
      <dgm:t>
        <a:bodyPr/>
        <a:lstStyle/>
        <a:p>
          <a:endParaRPr lang="en-US"/>
        </a:p>
      </dgm:t>
    </dgm:pt>
    <dgm:pt modelId="{7810F081-03B8-409F-8DAA-E097EEC3E279}" type="sibTrans" cxnId="{5B54704A-3BE3-4B29-BDD6-DD59C036BF31}">
      <dgm:prSet/>
      <dgm:spPr/>
      <dgm:t>
        <a:bodyPr/>
        <a:lstStyle/>
        <a:p>
          <a:endParaRPr lang="en-US"/>
        </a:p>
      </dgm:t>
    </dgm:pt>
    <dgm:pt modelId="{89200A0D-044B-4064-8C59-8D67D2AEDFF9}">
      <dgm:prSet/>
      <dgm:spPr/>
      <dgm:t>
        <a:bodyPr/>
        <a:lstStyle/>
        <a:p>
          <a:r>
            <a:rPr lang="en-US"/>
            <a:t>Height: most distributed from 190 to 210cm</a:t>
          </a:r>
        </a:p>
      </dgm:t>
    </dgm:pt>
    <dgm:pt modelId="{6FE11782-4F2D-4717-833B-6DA0EA8B9E92}" type="parTrans" cxnId="{53BF0BD1-CABD-47EA-85F1-5BDDD1FCBC12}">
      <dgm:prSet/>
      <dgm:spPr/>
      <dgm:t>
        <a:bodyPr/>
        <a:lstStyle/>
        <a:p>
          <a:endParaRPr lang="en-US"/>
        </a:p>
      </dgm:t>
    </dgm:pt>
    <dgm:pt modelId="{5A20A00B-8C0B-4970-BB24-046B601339DB}" type="sibTrans" cxnId="{53BF0BD1-CABD-47EA-85F1-5BDDD1FCBC12}">
      <dgm:prSet/>
      <dgm:spPr/>
      <dgm:t>
        <a:bodyPr/>
        <a:lstStyle/>
        <a:p>
          <a:endParaRPr lang="en-US"/>
        </a:p>
      </dgm:t>
    </dgm:pt>
    <dgm:pt modelId="{E352CB74-D5C6-4AAF-9C9E-179B0BDC4B11}">
      <dgm:prSet/>
      <dgm:spPr/>
      <dgm:t>
        <a:bodyPr/>
        <a:lstStyle/>
        <a:p>
          <a:r>
            <a:rPr lang="en-US"/>
            <a:t>Weight: most distributed from 90 to 110kg.</a:t>
          </a:r>
        </a:p>
      </dgm:t>
    </dgm:pt>
    <dgm:pt modelId="{6935E13C-3960-4B90-BFCC-09F99C8332C1}" type="parTrans" cxnId="{1CB40E48-3C88-42BA-8F33-ACFCA200BACE}">
      <dgm:prSet/>
      <dgm:spPr/>
      <dgm:t>
        <a:bodyPr/>
        <a:lstStyle/>
        <a:p>
          <a:endParaRPr lang="en-US"/>
        </a:p>
      </dgm:t>
    </dgm:pt>
    <dgm:pt modelId="{61570C9F-081D-41A8-A62B-5E66AC37E94E}" type="sibTrans" cxnId="{1CB40E48-3C88-42BA-8F33-ACFCA200BACE}">
      <dgm:prSet/>
      <dgm:spPr/>
      <dgm:t>
        <a:bodyPr/>
        <a:lstStyle/>
        <a:p>
          <a:endParaRPr lang="en-US"/>
        </a:p>
      </dgm:t>
    </dgm:pt>
    <dgm:pt modelId="{96CE9702-0D0D-D84B-A642-5C349A2AC0E6}" type="pres">
      <dgm:prSet presAssocID="{43655B5C-F766-4B5E-903A-F5B20EE46690}" presName="linear" presStyleCnt="0">
        <dgm:presLayoutVars>
          <dgm:animLvl val="lvl"/>
          <dgm:resizeHandles val="exact"/>
        </dgm:presLayoutVars>
      </dgm:prSet>
      <dgm:spPr/>
    </dgm:pt>
    <dgm:pt modelId="{37FC57AB-0FEE-644F-B960-81930E3D257D}" type="pres">
      <dgm:prSet presAssocID="{963991A5-1CD0-40A4-8FA1-82AA8E94ABB3}" presName="parentText" presStyleLbl="node1" presStyleIdx="0" presStyleCnt="4">
        <dgm:presLayoutVars>
          <dgm:chMax val="0"/>
          <dgm:bulletEnabled val="1"/>
        </dgm:presLayoutVars>
      </dgm:prSet>
      <dgm:spPr/>
    </dgm:pt>
    <dgm:pt modelId="{6D281D3A-3F3D-9E4D-9A20-28ADA2099775}" type="pres">
      <dgm:prSet presAssocID="{F07D9773-5756-4D50-9F75-F3C651F6305C}" presName="spacer" presStyleCnt="0"/>
      <dgm:spPr/>
    </dgm:pt>
    <dgm:pt modelId="{45CACF7A-0DA3-8849-9BC1-A5588F006F87}" type="pres">
      <dgm:prSet presAssocID="{6E7B9264-1DCB-4967-AC59-DB10CF6CD63F}" presName="parentText" presStyleLbl="node1" presStyleIdx="1" presStyleCnt="4">
        <dgm:presLayoutVars>
          <dgm:chMax val="0"/>
          <dgm:bulletEnabled val="1"/>
        </dgm:presLayoutVars>
      </dgm:prSet>
      <dgm:spPr/>
    </dgm:pt>
    <dgm:pt modelId="{3AD79CE5-0994-734D-AD13-B935CEBA502D}" type="pres">
      <dgm:prSet presAssocID="{7810F081-03B8-409F-8DAA-E097EEC3E279}" presName="spacer" presStyleCnt="0"/>
      <dgm:spPr/>
    </dgm:pt>
    <dgm:pt modelId="{15D186CC-7236-2F4E-8EEA-74CFA8C46492}" type="pres">
      <dgm:prSet presAssocID="{89200A0D-044B-4064-8C59-8D67D2AEDFF9}" presName="parentText" presStyleLbl="node1" presStyleIdx="2" presStyleCnt="4">
        <dgm:presLayoutVars>
          <dgm:chMax val="0"/>
          <dgm:bulletEnabled val="1"/>
        </dgm:presLayoutVars>
      </dgm:prSet>
      <dgm:spPr/>
    </dgm:pt>
    <dgm:pt modelId="{E78211DB-8986-CA49-9AE4-90B047E189ED}" type="pres">
      <dgm:prSet presAssocID="{5A20A00B-8C0B-4970-BB24-046B601339DB}" presName="spacer" presStyleCnt="0"/>
      <dgm:spPr/>
    </dgm:pt>
    <dgm:pt modelId="{279C40A2-476A-1541-8368-B79953BED287}" type="pres">
      <dgm:prSet presAssocID="{E352CB74-D5C6-4AAF-9C9E-179B0BDC4B11}" presName="parentText" presStyleLbl="node1" presStyleIdx="3" presStyleCnt="4">
        <dgm:presLayoutVars>
          <dgm:chMax val="0"/>
          <dgm:bulletEnabled val="1"/>
        </dgm:presLayoutVars>
      </dgm:prSet>
      <dgm:spPr/>
    </dgm:pt>
  </dgm:ptLst>
  <dgm:cxnLst>
    <dgm:cxn modelId="{9A7EAB2D-BA22-4DCC-9ABF-C9352541D896}" srcId="{43655B5C-F766-4B5E-903A-F5B20EE46690}" destId="{963991A5-1CD0-40A4-8FA1-82AA8E94ABB3}" srcOrd="0" destOrd="0" parTransId="{0D01D618-1485-4496-A88E-76916DFFC055}" sibTransId="{F07D9773-5756-4D50-9F75-F3C651F6305C}"/>
    <dgm:cxn modelId="{1CB40E48-3C88-42BA-8F33-ACFCA200BACE}" srcId="{43655B5C-F766-4B5E-903A-F5B20EE46690}" destId="{E352CB74-D5C6-4AAF-9C9E-179B0BDC4B11}" srcOrd="3" destOrd="0" parTransId="{6935E13C-3960-4B90-BFCC-09F99C8332C1}" sibTransId="{61570C9F-081D-41A8-A62B-5E66AC37E94E}"/>
    <dgm:cxn modelId="{5B54704A-3BE3-4B29-BDD6-DD59C036BF31}" srcId="{43655B5C-F766-4B5E-903A-F5B20EE46690}" destId="{6E7B9264-1DCB-4967-AC59-DB10CF6CD63F}" srcOrd="1" destOrd="0" parTransId="{0E7DC1E1-E590-4BC2-A92C-4F356297A85D}" sibTransId="{7810F081-03B8-409F-8DAA-E097EEC3E279}"/>
    <dgm:cxn modelId="{51C0C96B-967A-2E4A-AB81-716693B32B72}" type="presOf" srcId="{6E7B9264-1DCB-4967-AC59-DB10CF6CD63F}" destId="{45CACF7A-0DA3-8849-9BC1-A5588F006F87}" srcOrd="0" destOrd="0" presId="urn:microsoft.com/office/officeart/2005/8/layout/vList2"/>
    <dgm:cxn modelId="{3FD87D83-13D9-BC4B-9250-9B764DE1191F}" type="presOf" srcId="{89200A0D-044B-4064-8C59-8D67D2AEDFF9}" destId="{15D186CC-7236-2F4E-8EEA-74CFA8C46492}" srcOrd="0" destOrd="0" presId="urn:microsoft.com/office/officeart/2005/8/layout/vList2"/>
    <dgm:cxn modelId="{717B60A5-D99C-E64B-870D-0287C73C01F0}" type="presOf" srcId="{43655B5C-F766-4B5E-903A-F5B20EE46690}" destId="{96CE9702-0D0D-D84B-A642-5C349A2AC0E6}" srcOrd="0" destOrd="0" presId="urn:microsoft.com/office/officeart/2005/8/layout/vList2"/>
    <dgm:cxn modelId="{2163DCA6-4D29-DF48-A248-389F1B7675E4}" type="presOf" srcId="{963991A5-1CD0-40A4-8FA1-82AA8E94ABB3}" destId="{37FC57AB-0FEE-644F-B960-81930E3D257D}" srcOrd="0" destOrd="0" presId="urn:microsoft.com/office/officeart/2005/8/layout/vList2"/>
    <dgm:cxn modelId="{FA7666AE-8622-3148-B7F3-86FE5D6491F3}" type="presOf" srcId="{E352CB74-D5C6-4AAF-9C9E-179B0BDC4B11}" destId="{279C40A2-476A-1541-8368-B79953BED287}" srcOrd="0" destOrd="0" presId="urn:microsoft.com/office/officeart/2005/8/layout/vList2"/>
    <dgm:cxn modelId="{53BF0BD1-CABD-47EA-85F1-5BDDD1FCBC12}" srcId="{43655B5C-F766-4B5E-903A-F5B20EE46690}" destId="{89200A0D-044B-4064-8C59-8D67D2AEDFF9}" srcOrd="2" destOrd="0" parTransId="{6FE11782-4F2D-4717-833B-6DA0EA8B9E92}" sibTransId="{5A20A00B-8C0B-4970-BB24-046B601339DB}"/>
    <dgm:cxn modelId="{228415BD-D71A-9845-9E13-FEBA2F6BA363}" type="presParOf" srcId="{96CE9702-0D0D-D84B-A642-5C349A2AC0E6}" destId="{37FC57AB-0FEE-644F-B960-81930E3D257D}" srcOrd="0" destOrd="0" presId="urn:microsoft.com/office/officeart/2005/8/layout/vList2"/>
    <dgm:cxn modelId="{BAC4326A-E455-CE4E-B151-1F1B3BFA75AF}" type="presParOf" srcId="{96CE9702-0D0D-D84B-A642-5C349A2AC0E6}" destId="{6D281D3A-3F3D-9E4D-9A20-28ADA2099775}" srcOrd="1" destOrd="0" presId="urn:microsoft.com/office/officeart/2005/8/layout/vList2"/>
    <dgm:cxn modelId="{224A5AB0-2DD1-6543-82E7-A732EAB894F1}" type="presParOf" srcId="{96CE9702-0D0D-D84B-A642-5C349A2AC0E6}" destId="{45CACF7A-0DA3-8849-9BC1-A5588F006F87}" srcOrd="2" destOrd="0" presId="urn:microsoft.com/office/officeart/2005/8/layout/vList2"/>
    <dgm:cxn modelId="{388387B1-B65E-F14F-BA81-C63149C41993}" type="presParOf" srcId="{96CE9702-0D0D-D84B-A642-5C349A2AC0E6}" destId="{3AD79CE5-0994-734D-AD13-B935CEBA502D}" srcOrd="3" destOrd="0" presId="urn:microsoft.com/office/officeart/2005/8/layout/vList2"/>
    <dgm:cxn modelId="{9F63B04C-3440-6C41-A05D-DB70C7F4528C}" type="presParOf" srcId="{96CE9702-0D0D-D84B-A642-5C349A2AC0E6}" destId="{15D186CC-7236-2F4E-8EEA-74CFA8C46492}" srcOrd="4" destOrd="0" presId="urn:microsoft.com/office/officeart/2005/8/layout/vList2"/>
    <dgm:cxn modelId="{73E2C9B9-CAE0-F543-B16C-AEB765348965}" type="presParOf" srcId="{96CE9702-0D0D-D84B-A642-5C349A2AC0E6}" destId="{E78211DB-8986-CA49-9AE4-90B047E189ED}" srcOrd="5" destOrd="0" presId="urn:microsoft.com/office/officeart/2005/8/layout/vList2"/>
    <dgm:cxn modelId="{73ACEE8B-022D-9547-A81B-C51CC1043178}" type="presParOf" srcId="{96CE9702-0D0D-D84B-A642-5C349A2AC0E6}" destId="{279C40A2-476A-1541-8368-B79953BED2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0A4251-DD4A-4ABD-8AE5-9EE23628F0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138401-6E08-444F-B496-A7CB2ADEEA2F}">
      <dgm:prSet/>
      <dgm:spPr/>
      <dgm:t>
        <a:bodyPr/>
        <a:lstStyle/>
        <a:p>
          <a:r>
            <a:rPr lang="en-US"/>
            <a:t>we used the IQR method to eliminate outliers from these metrics.</a:t>
          </a:r>
        </a:p>
      </dgm:t>
    </dgm:pt>
    <dgm:pt modelId="{7CBB168E-7122-4969-B821-DAE2BAF01925}" type="parTrans" cxnId="{42D1AE66-39F3-4D6C-8794-B0A0CFC0D304}">
      <dgm:prSet/>
      <dgm:spPr/>
      <dgm:t>
        <a:bodyPr/>
        <a:lstStyle/>
        <a:p>
          <a:endParaRPr lang="en-US"/>
        </a:p>
      </dgm:t>
    </dgm:pt>
    <dgm:pt modelId="{FC91C8D2-AE5E-41E8-8C68-97DE5384036E}" type="sibTrans" cxnId="{42D1AE66-39F3-4D6C-8794-B0A0CFC0D304}">
      <dgm:prSet/>
      <dgm:spPr/>
      <dgm:t>
        <a:bodyPr/>
        <a:lstStyle/>
        <a:p>
          <a:endParaRPr lang="en-US"/>
        </a:p>
      </dgm:t>
    </dgm:pt>
    <dgm:pt modelId="{9774A357-2E91-4709-851F-CDD42BD37FC2}">
      <dgm:prSet/>
      <dgm:spPr/>
      <dgm:t>
        <a:bodyPr/>
        <a:lstStyle/>
        <a:p>
          <a:r>
            <a:rPr lang="en-US"/>
            <a:t>These histograms provided an insightful depiction of the performance standards of NBA players’ competitiveness.</a:t>
          </a:r>
        </a:p>
      </dgm:t>
    </dgm:pt>
    <dgm:pt modelId="{E0A93A66-2BC4-4674-9140-022029DCE1CF}" type="parTrans" cxnId="{6A5B68A3-7C14-42E9-9547-D5B8DAD36B28}">
      <dgm:prSet/>
      <dgm:spPr/>
      <dgm:t>
        <a:bodyPr/>
        <a:lstStyle/>
        <a:p>
          <a:endParaRPr lang="en-US"/>
        </a:p>
      </dgm:t>
    </dgm:pt>
    <dgm:pt modelId="{61AC62DA-2EFF-4F25-884D-6822621F60B7}" type="sibTrans" cxnId="{6A5B68A3-7C14-42E9-9547-D5B8DAD36B28}">
      <dgm:prSet/>
      <dgm:spPr/>
      <dgm:t>
        <a:bodyPr/>
        <a:lstStyle/>
        <a:p>
          <a:endParaRPr lang="en-US"/>
        </a:p>
      </dgm:t>
    </dgm:pt>
    <dgm:pt modelId="{76DFBB0A-1290-4CA8-99EE-CCA002590071}">
      <dgm:prSet/>
      <dgm:spPr/>
      <dgm:t>
        <a:bodyPr/>
        <a:lstStyle/>
        <a:p>
          <a:r>
            <a:rPr lang="en-US"/>
            <a:t>Three of them are right-skewed, which shows how hard to play in the NBA game.</a:t>
          </a:r>
        </a:p>
      </dgm:t>
    </dgm:pt>
    <dgm:pt modelId="{2346F8C3-2903-4CF0-AD3E-6104F74C7D9A}" type="parTrans" cxnId="{7E199B0D-3F3C-41AC-A422-71C0648FF559}">
      <dgm:prSet/>
      <dgm:spPr/>
      <dgm:t>
        <a:bodyPr/>
        <a:lstStyle/>
        <a:p>
          <a:endParaRPr lang="en-US"/>
        </a:p>
      </dgm:t>
    </dgm:pt>
    <dgm:pt modelId="{891B735D-EE85-41E3-91F3-169C35B8460B}" type="sibTrans" cxnId="{7E199B0D-3F3C-41AC-A422-71C0648FF559}">
      <dgm:prSet/>
      <dgm:spPr/>
      <dgm:t>
        <a:bodyPr/>
        <a:lstStyle/>
        <a:p>
          <a:endParaRPr lang="en-US"/>
        </a:p>
      </dgm:t>
    </dgm:pt>
    <dgm:pt modelId="{BCC44C47-6DB2-624E-ABDE-EF9BC06838F3}" type="pres">
      <dgm:prSet presAssocID="{920A4251-DD4A-4ABD-8AE5-9EE23628F041}" presName="linear" presStyleCnt="0">
        <dgm:presLayoutVars>
          <dgm:animLvl val="lvl"/>
          <dgm:resizeHandles val="exact"/>
        </dgm:presLayoutVars>
      </dgm:prSet>
      <dgm:spPr/>
    </dgm:pt>
    <dgm:pt modelId="{B30C357C-6051-784A-B6D5-BC26B42CEDF2}" type="pres">
      <dgm:prSet presAssocID="{CC138401-6E08-444F-B496-A7CB2ADEEA2F}" presName="parentText" presStyleLbl="node1" presStyleIdx="0" presStyleCnt="3">
        <dgm:presLayoutVars>
          <dgm:chMax val="0"/>
          <dgm:bulletEnabled val="1"/>
        </dgm:presLayoutVars>
      </dgm:prSet>
      <dgm:spPr/>
    </dgm:pt>
    <dgm:pt modelId="{D0730DD1-8080-A949-BA22-110CCDA909BD}" type="pres">
      <dgm:prSet presAssocID="{FC91C8D2-AE5E-41E8-8C68-97DE5384036E}" presName="spacer" presStyleCnt="0"/>
      <dgm:spPr/>
    </dgm:pt>
    <dgm:pt modelId="{44D38493-8C65-884B-8F1A-C22664DA2EEE}" type="pres">
      <dgm:prSet presAssocID="{9774A357-2E91-4709-851F-CDD42BD37FC2}" presName="parentText" presStyleLbl="node1" presStyleIdx="1" presStyleCnt="3">
        <dgm:presLayoutVars>
          <dgm:chMax val="0"/>
          <dgm:bulletEnabled val="1"/>
        </dgm:presLayoutVars>
      </dgm:prSet>
      <dgm:spPr/>
    </dgm:pt>
    <dgm:pt modelId="{7444859F-B996-0A4A-8332-ADE5BB9F6728}" type="pres">
      <dgm:prSet presAssocID="{61AC62DA-2EFF-4F25-884D-6822621F60B7}" presName="spacer" presStyleCnt="0"/>
      <dgm:spPr/>
    </dgm:pt>
    <dgm:pt modelId="{CD5B97B7-CE63-AD44-BFB4-859AD45FB16B}" type="pres">
      <dgm:prSet presAssocID="{76DFBB0A-1290-4CA8-99EE-CCA002590071}" presName="parentText" presStyleLbl="node1" presStyleIdx="2" presStyleCnt="3">
        <dgm:presLayoutVars>
          <dgm:chMax val="0"/>
          <dgm:bulletEnabled val="1"/>
        </dgm:presLayoutVars>
      </dgm:prSet>
      <dgm:spPr/>
    </dgm:pt>
  </dgm:ptLst>
  <dgm:cxnLst>
    <dgm:cxn modelId="{E57C7303-C011-8E40-8B21-FE70F0F9375E}" type="presOf" srcId="{CC138401-6E08-444F-B496-A7CB2ADEEA2F}" destId="{B30C357C-6051-784A-B6D5-BC26B42CEDF2}" srcOrd="0" destOrd="0" presId="urn:microsoft.com/office/officeart/2005/8/layout/vList2"/>
    <dgm:cxn modelId="{7E199B0D-3F3C-41AC-A422-71C0648FF559}" srcId="{920A4251-DD4A-4ABD-8AE5-9EE23628F041}" destId="{76DFBB0A-1290-4CA8-99EE-CCA002590071}" srcOrd="2" destOrd="0" parTransId="{2346F8C3-2903-4CF0-AD3E-6104F74C7D9A}" sibTransId="{891B735D-EE85-41E3-91F3-169C35B8460B}"/>
    <dgm:cxn modelId="{42D1AE66-39F3-4D6C-8794-B0A0CFC0D304}" srcId="{920A4251-DD4A-4ABD-8AE5-9EE23628F041}" destId="{CC138401-6E08-444F-B496-A7CB2ADEEA2F}" srcOrd="0" destOrd="0" parTransId="{7CBB168E-7122-4969-B821-DAE2BAF01925}" sibTransId="{FC91C8D2-AE5E-41E8-8C68-97DE5384036E}"/>
    <dgm:cxn modelId="{DAEF6190-1CAE-1144-A106-F9627AF70F47}" type="presOf" srcId="{9774A357-2E91-4709-851F-CDD42BD37FC2}" destId="{44D38493-8C65-884B-8F1A-C22664DA2EEE}" srcOrd="0" destOrd="0" presId="urn:microsoft.com/office/officeart/2005/8/layout/vList2"/>
    <dgm:cxn modelId="{F9944C9E-4E49-6F49-AE87-F758260D559E}" type="presOf" srcId="{920A4251-DD4A-4ABD-8AE5-9EE23628F041}" destId="{BCC44C47-6DB2-624E-ABDE-EF9BC06838F3}" srcOrd="0" destOrd="0" presId="urn:microsoft.com/office/officeart/2005/8/layout/vList2"/>
    <dgm:cxn modelId="{6A5B68A3-7C14-42E9-9547-D5B8DAD36B28}" srcId="{920A4251-DD4A-4ABD-8AE5-9EE23628F041}" destId="{9774A357-2E91-4709-851F-CDD42BD37FC2}" srcOrd="1" destOrd="0" parTransId="{E0A93A66-2BC4-4674-9140-022029DCE1CF}" sibTransId="{61AC62DA-2EFF-4F25-884D-6822621F60B7}"/>
    <dgm:cxn modelId="{ED0A30FE-E7D9-AE49-A5C0-6F647F847778}" type="presOf" srcId="{76DFBB0A-1290-4CA8-99EE-CCA002590071}" destId="{CD5B97B7-CE63-AD44-BFB4-859AD45FB16B}" srcOrd="0" destOrd="0" presId="urn:microsoft.com/office/officeart/2005/8/layout/vList2"/>
    <dgm:cxn modelId="{EDC7F2EF-5B21-234D-B406-34037F92D94F}" type="presParOf" srcId="{BCC44C47-6DB2-624E-ABDE-EF9BC06838F3}" destId="{B30C357C-6051-784A-B6D5-BC26B42CEDF2}" srcOrd="0" destOrd="0" presId="urn:microsoft.com/office/officeart/2005/8/layout/vList2"/>
    <dgm:cxn modelId="{014B0845-CBB4-3D48-AE89-578A6770C371}" type="presParOf" srcId="{BCC44C47-6DB2-624E-ABDE-EF9BC06838F3}" destId="{D0730DD1-8080-A949-BA22-110CCDA909BD}" srcOrd="1" destOrd="0" presId="urn:microsoft.com/office/officeart/2005/8/layout/vList2"/>
    <dgm:cxn modelId="{D487CABA-BB58-F049-AF54-28BCAAC84924}" type="presParOf" srcId="{BCC44C47-6DB2-624E-ABDE-EF9BC06838F3}" destId="{44D38493-8C65-884B-8F1A-C22664DA2EEE}" srcOrd="2" destOrd="0" presId="urn:microsoft.com/office/officeart/2005/8/layout/vList2"/>
    <dgm:cxn modelId="{C66A569C-85C3-C44F-B5BD-FD58AAED819E}" type="presParOf" srcId="{BCC44C47-6DB2-624E-ABDE-EF9BC06838F3}" destId="{7444859F-B996-0A4A-8332-ADE5BB9F6728}" srcOrd="3" destOrd="0" presId="urn:microsoft.com/office/officeart/2005/8/layout/vList2"/>
    <dgm:cxn modelId="{755CE8D7-3B06-5C44-A7C6-D422C839D7A6}" type="presParOf" srcId="{BCC44C47-6DB2-624E-ABDE-EF9BC06838F3}" destId="{CD5B97B7-CE63-AD44-BFB4-859AD45FB16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0CA344-A927-4EC4-A4F1-03AF854FC3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B5DA4C-CFDC-4ABE-B876-1BEAE0F7553A}">
      <dgm:prSet/>
      <dgm:spPr/>
      <dgm:t>
        <a:bodyPr/>
        <a:lstStyle/>
        <a:p>
          <a:r>
            <a:rPr lang="en-US"/>
            <a:t>First, we filtered out rows with missing values in the 'payroll' column.</a:t>
          </a:r>
        </a:p>
      </dgm:t>
    </dgm:pt>
    <dgm:pt modelId="{B4A94352-96B0-425B-88F5-4A667225611F}" type="parTrans" cxnId="{CC3C9DBC-A1E8-43DB-B86E-2E77CC46597B}">
      <dgm:prSet/>
      <dgm:spPr/>
      <dgm:t>
        <a:bodyPr/>
        <a:lstStyle/>
        <a:p>
          <a:endParaRPr lang="en-US"/>
        </a:p>
      </dgm:t>
    </dgm:pt>
    <dgm:pt modelId="{DA789728-5B04-426F-980F-3E4069146344}" type="sibTrans" cxnId="{CC3C9DBC-A1E8-43DB-B86E-2E77CC46597B}">
      <dgm:prSet/>
      <dgm:spPr/>
      <dgm:t>
        <a:bodyPr/>
        <a:lstStyle/>
        <a:p>
          <a:endParaRPr lang="en-US"/>
        </a:p>
      </dgm:t>
    </dgm:pt>
    <dgm:pt modelId="{C14C31E7-C0B5-4A0F-9434-26AC362B9F3A}">
      <dgm:prSet/>
      <dgm:spPr/>
      <dgm:t>
        <a:bodyPr/>
        <a:lstStyle/>
        <a:p>
          <a:r>
            <a:rPr lang="en-US"/>
            <a:t>The visualization aspect created dot plots, a method that effectively showcased the trends and variations in salary distribution across different seasons.</a:t>
          </a:r>
        </a:p>
      </dgm:t>
    </dgm:pt>
    <dgm:pt modelId="{2F96B628-A281-4AAE-BC70-651FECCA0047}" type="parTrans" cxnId="{B435654C-17B4-442E-B60E-73F189A4478B}">
      <dgm:prSet/>
      <dgm:spPr/>
      <dgm:t>
        <a:bodyPr/>
        <a:lstStyle/>
        <a:p>
          <a:endParaRPr lang="en-US"/>
        </a:p>
      </dgm:t>
    </dgm:pt>
    <dgm:pt modelId="{F82795B4-1682-4E0F-AF8F-5CC82F1FF030}" type="sibTrans" cxnId="{B435654C-17B4-442E-B60E-73F189A4478B}">
      <dgm:prSet/>
      <dgm:spPr/>
      <dgm:t>
        <a:bodyPr/>
        <a:lstStyle/>
        <a:p>
          <a:endParaRPr lang="en-US"/>
        </a:p>
      </dgm:t>
    </dgm:pt>
    <dgm:pt modelId="{0A8864E1-ADDE-4EAA-AEB4-E5E1AA0A0172}">
      <dgm:prSet/>
      <dgm:spPr/>
      <dgm:t>
        <a:bodyPr/>
        <a:lstStyle/>
        <a:p>
          <a:r>
            <a:rPr lang="en-US"/>
            <a:t>The upward trend of evolution of NBA salaries over time.</a:t>
          </a:r>
        </a:p>
      </dgm:t>
    </dgm:pt>
    <dgm:pt modelId="{A7C4CA75-B2FE-449D-9268-478A4ED08AF7}" type="parTrans" cxnId="{24B30C4A-6694-44B4-B599-2EB1E8B32ADE}">
      <dgm:prSet/>
      <dgm:spPr/>
      <dgm:t>
        <a:bodyPr/>
        <a:lstStyle/>
        <a:p>
          <a:endParaRPr lang="en-US"/>
        </a:p>
      </dgm:t>
    </dgm:pt>
    <dgm:pt modelId="{144CF4E7-274E-445F-85B8-54FDDC68164B}" type="sibTrans" cxnId="{24B30C4A-6694-44B4-B599-2EB1E8B32ADE}">
      <dgm:prSet/>
      <dgm:spPr/>
      <dgm:t>
        <a:bodyPr/>
        <a:lstStyle/>
        <a:p>
          <a:endParaRPr lang="en-US"/>
        </a:p>
      </dgm:t>
    </dgm:pt>
    <dgm:pt modelId="{6EBD8580-7640-A94B-820D-938127E58A18}" type="pres">
      <dgm:prSet presAssocID="{870CA344-A927-4EC4-A4F1-03AF854FC3AC}" presName="linear" presStyleCnt="0">
        <dgm:presLayoutVars>
          <dgm:animLvl val="lvl"/>
          <dgm:resizeHandles val="exact"/>
        </dgm:presLayoutVars>
      </dgm:prSet>
      <dgm:spPr/>
    </dgm:pt>
    <dgm:pt modelId="{2EBE7D62-4102-FB44-8915-4947F55E4A53}" type="pres">
      <dgm:prSet presAssocID="{B3B5DA4C-CFDC-4ABE-B876-1BEAE0F7553A}" presName="parentText" presStyleLbl="node1" presStyleIdx="0" presStyleCnt="3">
        <dgm:presLayoutVars>
          <dgm:chMax val="0"/>
          <dgm:bulletEnabled val="1"/>
        </dgm:presLayoutVars>
      </dgm:prSet>
      <dgm:spPr/>
    </dgm:pt>
    <dgm:pt modelId="{2387021B-2BC4-6548-A0B5-97BCAAF6D1E0}" type="pres">
      <dgm:prSet presAssocID="{DA789728-5B04-426F-980F-3E4069146344}" presName="spacer" presStyleCnt="0"/>
      <dgm:spPr/>
    </dgm:pt>
    <dgm:pt modelId="{9742E09F-F2E4-554A-8B44-96B1FE1713DB}" type="pres">
      <dgm:prSet presAssocID="{C14C31E7-C0B5-4A0F-9434-26AC362B9F3A}" presName="parentText" presStyleLbl="node1" presStyleIdx="1" presStyleCnt="3">
        <dgm:presLayoutVars>
          <dgm:chMax val="0"/>
          <dgm:bulletEnabled val="1"/>
        </dgm:presLayoutVars>
      </dgm:prSet>
      <dgm:spPr/>
    </dgm:pt>
    <dgm:pt modelId="{E22B2BB0-458A-F242-9A5F-F8BE2EE3B51F}" type="pres">
      <dgm:prSet presAssocID="{F82795B4-1682-4E0F-AF8F-5CC82F1FF030}" presName="spacer" presStyleCnt="0"/>
      <dgm:spPr/>
    </dgm:pt>
    <dgm:pt modelId="{C7FE0890-6946-9C4E-8BA7-8A664705A596}" type="pres">
      <dgm:prSet presAssocID="{0A8864E1-ADDE-4EAA-AEB4-E5E1AA0A0172}" presName="parentText" presStyleLbl="node1" presStyleIdx="2" presStyleCnt="3">
        <dgm:presLayoutVars>
          <dgm:chMax val="0"/>
          <dgm:bulletEnabled val="1"/>
        </dgm:presLayoutVars>
      </dgm:prSet>
      <dgm:spPr/>
    </dgm:pt>
  </dgm:ptLst>
  <dgm:cxnLst>
    <dgm:cxn modelId="{24B30C4A-6694-44B4-B599-2EB1E8B32ADE}" srcId="{870CA344-A927-4EC4-A4F1-03AF854FC3AC}" destId="{0A8864E1-ADDE-4EAA-AEB4-E5E1AA0A0172}" srcOrd="2" destOrd="0" parTransId="{A7C4CA75-B2FE-449D-9268-478A4ED08AF7}" sibTransId="{144CF4E7-274E-445F-85B8-54FDDC68164B}"/>
    <dgm:cxn modelId="{B435654C-17B4-442E-B60E-73F189A4478B}" srcId="{870CA344-A927-4EC4-A4F1-03AF854FC3AC}" destId="{C14C31E7-C0B5-4A0F-9434-26AC362B9F3A}" srcOrd="1" destOrd="0" parTransId="{2F96B628-A281-4AAE-BC70-651FECCA0047}" sibTransId="{F82795B4-1682-4E0F-AF8F-5CC82F1FF030}"/>
    <dgm:cxn modelId="{47C81451-7F4C-8546-87F7-AF01E34E3D91}" type="presOf" srcId="{0A8864E1-ADDE-4EAA-AEB4-E5E1AA0A0172}" destId="{C7FE0890-6946-9C4E-8BA7-8A664705A596}" srcOrd="0" destOrd="0" presId="urn:microsoft.com/office/officeart/2005/8/layout/vList2"/>
    <dgm:cxn modelId="{A77C3CAB-20D0-7743-9BC2-1465D68E15E6}" type="presOf" srcId="{C14C31E7-C0B5-4A0F-9434-26AC362B9F3A}" destId="{9742E09F-F2E4-554A-8B44-96B1FE1713DB}" srcOrd="0" destOrd="0" presId="urn:microsoft.com/office/officeart/2005/8/layout/vList2"/>
    <dgm:cxn modelId="{3DD27FB3-D993-FD4A-8A55-4A760754EAE6}" type="presOf" srcId="{B3B5DA4C-CFDC-4ABE-B876-1BEAE0F7553A}" destId="{2EBE7D62-4102-FB44-8915-4947F55E4A53}" srcOrd="0" destOrd="0" presId="urn:microsoft.com/office/officeart/2005/8/layout/vList2"/>
    <dgm:cxn modelId="{CC3C9DBC-A1E8-43DB-B86E-2E77CC46597B}" srcId="{870CA344-A927-4EC4-A4F1-03AF854FC3AC}" destId="{B3B5DA4C-CFDC-4ABE-B876-1BEAE0F7553A}" srcOrd="0" destOrd="0" parTransId="{B4A94352-96B0-425B-88F5-4A667225611F}" sibTransId="{DA789728-5B04-426F-980F-3E4069146344}"/>
    <dgm:cxn modelId="{0A449BCE-A871-864B-9E64-CD439E6C9B49}" type="presOf" srcId="{870CA344-A927-4EC4-A4F1-03AF854FC3AC}" destId="{6EBD8580-7640-A94B-820D-938127E58A18}" srcOrd="0" destOrd="0" presId="urn:microsoft.com/office/officeart/2005/8/layout/vList2"/>
    <dgm:cxn modelId="{DF8A36F9-7AFC-284A-9B9D-4971C0F6E12E}" type="presParOf" srcId="{6EBD8580-7640-A94B-820D-938127E58A18}" destId="{2EBE7D62-4102-FB44-8915-4947F55E4A53}" srcOrd="0" destOrd="0" presId="urn:microsoft.com/office/officeart/2005/8/layout/vList2"/>
    <dgm:cxn modelId="{A3BAE220-A03B-E743-B2E5-A6DF277517C3}" type="presParOf" srcId="{6EBD8580-7640-A94B-820D-938127E58A18}" destId="{2387021B-2BC4-6548-A0B5-97BCAAF6D1E0}" srcOrd="1" destOrd="0" presId="urn:microsoft.com/office/officeart/2005/8/layout/vList2"/>
    <dgm:cxn modelId="{58CAE424-3CF7-8348-BEF5-4CE7993E6FCA}" type="presParOf" srcId="{6EBD8580-7640-A94B-820D-938127E58A18}" destId="{9742E09F-F2E4-554A-8B44-96B1FE1713DB}" srcOrd="2" destOrd="0" presId="urn:microsoft.com/office/officeart/2005/8/layout/vList2"/>
    <dgm:cxn modelId="{6D0E29C5-8566-7543-98DD-D25BB8CF2EF8}" type="presParOf" srcId="{6EBD8580-7640-A94B-820D-938127E58A18}" destId="{E22B2BB0-458A-F242-9A5F-F8BE2EE3B51F}" srcOrd="3" destOrd="0" presId="urn:microsoft.com/office/officeart/2005/8/layout/vList2"/>
    <dgm:cxn modelId="{87F4905C-92D1-2B48-8BE7-969D6327BC0D}" type="presParOf" srcId="{6EBD8580-7640-A94B-820D-938127E58A18}" destId="{C7FE0890-6946-9C4E-8BA7-8A664705A5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C57AB-0FEE-644F-B960-81930E3D257D}">
      <dsp:nvSpPr>
        <dsp:cNvPr id="0" name=""/>
        <dsp:cNvSpPr/>
      </dsp:nvSpPr>
      <dsp:spPr>
        <a:xfrm>
          <a:off x="0" y="396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utilized descriptive statistical methods by creating visualized histograms to show how NBA is a competitive game.</a:t>
          </a:r>
        </a:p>
      </dsp:txBody>
      <dsp:txXfrm>
        <a:off x="51003" y="54972"/>
        <a:ext cx="5079594" cy="942803"/>
      </dsp:txXfrm>
    </dsp:sp>
    <dsp:sp modelId="{45CACF7A-0DA3-8849-9BC1-A5588F006F87}">
      <dsp:nvSpPr>
        <dsp:cNvPr id="0" name=""/>
        <dsp:cNvSpPr/>
      </dsp:nvSpPr>
      <dsp:spPr>
        <a:xfrm>
          <a:off x="0" y="110349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Age: most distributed from 20 to 30 years old.</a:t>
          </a:r>
        </a:p>
      </dsp:txBody>
      <dsp:txXfrm>
        <a:off x="51003" y="1154502"/>
        <a:ext cx="5079594" cy="942803"/>
      </dsp:txXfrm>
    </dsp:sp>
    <dsp:sp modelId="{15D186CC-7236-2F4E-8EEA-74CFA8C46492}">
      <dsp:nvSpPr>
        <dsp:cNvPr id="0" name=""/>
        <dsp:cNvSpPr/>
      </dsp:nvSpPr>
      <dsp:spPr>
        <a:xfrm>
          <a:off x="0" y="220302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Height: most distributed from 190 to 210cm</a:t>
          </a:r>
        </a:p>
      </dsp:txBody>
      <dsp:txXfrm>
        <a:off x="51003" y="2254032"/>
        <a:ext cx="5079594" cy="942803"/>
      </dsp:txXfrm>
    </dsp:sp>
    <dsp:sp modelId="{279C40A2-476A-1541-8368-B79953BED287}">
      <dsp:nvSpPr>
        <dsp:cNvPr id="0" name=""/>
        <dsp:cNvSpPr/>
      </dsp:nvSpPr>
      <dsp:spPr>
        <a:xfrm>
          <a:off x="0" y="3302559"/>
          <a:ext cx="5181600"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Weight: most distributed from 90 to 110kg.</a:t>
          </a:r>
        </a:p>
      </dsp:txBody>
      <dsp:txXfrm>
        <a:off x="51003" y="3353562"/>
        <a:ext cx="5079594" cy="94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C357C-6051-784A-B6D5-BC26B42CEDF2}">
      <dsp:nvSpPr>
        <dsp:cNvPr id="0" name=""/>
        <dsp:cNvSpPr/>
      </dsp:nvSpPr>
      <dsp:spPr>
        <a:xfrm>
          <a:off x="0" y="179477"/>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used the IQR method to eliminate outliers from these metrics.</a:t>
          </a:r>
        </a:p>
      </dsp:txBody>
      <dsp:txXfrm>
        <a:off x="62808" y="242285"/>
        <a:ext cx="5055984" cy="1161018"/>
      </dsp:txXfrm>
    </dsp:sp>
    <dsp:sp modelId="{44D38493-8C65-884B-8F1A-C22664DA2EEE}">
      <dsp:nvSpPr>
        <dsp:cNvPr id="0" name=""/>
        <dsp:cNvSpPr/>
      </dsp:nvSpPr>
      <dsp:spPr>
        <a:xfrm>
          <a:off x="0" y="1532351"/>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histograms provided an insightful depiction of the performance standards of NBA players’ competitiveness.</a:t>
          </a:r>
        </a:p>
      </dsp:txBody>
      <dsp:txXfrm>
        <a:off x="62808" y="1595159"/>
        <a:ext cx="5055984" cy="1161018"/>
      </dsp:txXfrm>
    </dsp:sp>
    <dsp:sp modelId="{CD5B97B7-CE63-AD44-BFB4-859AD45FB16B}">
      <dsp:nvSpPr>
        <dsp:cNvPr id="0" name=""/>
        <dsp:cNvSpPr/>
      </dsp:nvSpPr>
      <dsp:spPr>
        <a:xfrm>
          <a:off x="0" y="2885226"/>
          <a:ext cx="5181600" cy="12866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Three of them are right-skewed, which shows how hard to play in the NBA game.</a:t>
          </a:r>
        </a:p>
      </dsp:txBody>
      <dsp:txXfrm>
        <a:off x="62808" y="2948034"/>
        <a:ext cx="5055984" cy="116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E7D62-4102-FB44-8915-4947F55E4A53}">
      <dsp:nvSpPr>
        <dsp:cNvPr id="0" name=""/>
        <dsp:cNvSpPr/>
      </dsp:nvSpPr>
      <dsp:spPr>
        <a:xfrm>
          <a:off x="0" y="101492"/>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First, we filtered out rows with missing values in the 'payroll' column.</a:t>
          </a:r>
        </a:p>
      </dsp:txBody>
      <dsp:txXfrm>
        <a:off x="65721" y="167213"/>
        <a:ext cx="5050158" cy="1214862"/>
      </dsp:txXfrm>
    </dsp:sp>
    <dsp:sp modelId="{9742E09F-F2E4-554A-8B44-96B1FE1713DB}">
      <dsp:nvSpPr>
        <dsp:cNvPr id="0" name=""/>
        <dsp:cNvSpPr/>
      </dsp:nvSpPr>
      <dsp:spPr>
        <a:xfrm>
          <a:off x="0" y="1502516"/>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visualization aspect created dot plots, a method that effectively showcased the trends and variations in salary distribution across different seasons.</a:t>
          </a:r>
        </a:p>
      </dsp:txBody>
      <dsp:txXfrm>
        <a:off x="65721" y="1568237"/>
        <a:ext cx="5050158" cy="1214862"/>
      </dsp:txXfrm>
    </dsp:sp>
    <dsp:sp modelId="{C7FE0890-6946-9C4E-8BA7-8A664705A596}">
      <dsp:nvSpPr>
        <dsp:cNvPr id="0" name=""/>
        <dsp:cNvSpPr/>
      </dsp:nvSpPr>
      <dsp:spPr>
        <a:xfrm>
          <a:off x="0" y="2903541"/>
          <a:ext cx="51816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upward trend of evolution of NBA salaries over time.</a:t>
          </a:r>
        </a:p>
      </dsp:txBody>
      <dsp:txXfrm>
        <a:off x="65721" y="2969262"/>
        <a:ext cx="5050158" cy="1214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9DAA-56EC-AFF6-95AD-81014721A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F6B5F-0E50-2493-DFFB-BD9DE265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A9EDA-D4BC-84EF-1B32-7C6C213549A8}"/>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27E6AE11-B0EB-AF3A-118C-11DEA588C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0815C-4A7C-6007-F7FE-66E6B9E4CB5B}"/>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6640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841C-6C4B-0586-6552-AED868DCD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75D60B-AF57-E231-D7DC-D71859379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9627-B769-CAB3-60B0-12BD67D7832C}"/>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7A948907-30D4-DCF6-4ABD-B299D0398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7F2C5-B4A5-8125-33AF-0AC38AFFFBA0}"/>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2570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0B355-18A1-08A9-D65C-A9AD2657E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A46AFF-1EBC-7700-E367-9F9F3BACC4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9C20E-A039-33EE-145E-2BCC14791175}"/>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8C8FEA0A-C92B-BC68-E224-78AAEE2FB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63D47-6025-3B68-7A50-5E75E78B33B4}"/>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193220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F356-5AE0-966B-F386-67FCFE51F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7D7EF-BD50-6F8A-A1AA-319273A02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FAB39-8B9A-2405-ACD3-3DB40457741F}"/>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065D56DF-3BC5-7384-AE72-DA6653D81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EEE7C-D971-D9D9-050D-8EBB978CC09A}"/>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09685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9D45-99CA-5B6E-3DDF-34F02307B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15B88-8B7B-9E36-8249-CC1A92E73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3DD34-89CF-0A99-5C95-03ACB4F04E63}"/>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91B04C64-EBB3-A8E3-7A53-857CDCDF5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CDC6A-2FA8-8462-28AE-E0A4C63176E2}"/>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82074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2BA-8E37-5871-419B-FE4BCBE27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3C201-72C0-2EF7-9FFC-0FE57F1F0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4E84F-C64B-BB35-85B1-1CD4B67E3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F245FA-FA8D-AC26-2F4D-5E6CCE07950E}"/>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6" name="Footer Placeholder 5">
            <a:extLst>
              <a:ext uri="{FF2B5EF4-FFF2-40B4-BE49-F238E27FC236}">
                <a16:creationId xmlns:a16="http://schemas.microsoft.com/office/drawing/2014/main" id="{348246C5-342E-DC6A-7A44-7B5F148F3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CF2FC-CCDD-1085-1EF9-7B70EEB5754A}"/>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354509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7D41-B1A9-CFE8-95BD-C220BB968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05355-016B-F471-20B6-F5F83DFA5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64D2B-1C0D-06F7-8D9B-D951210A0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1AD88-61C0-3013-CC08-472D7CEEC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1CC85-7470-7289-1716-708E390650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83EC8-708C-D43C-F99A-BF06731FC13F}"/>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8" name="Footer Placeholder 7">
            <a:extLst>
              <a:ext uri="{FF2B5EF4-FFF2-40B4-BE49-F238E27FC236}">
                <a16:creationId xmlns:a16="http://schemas.microsoft.com/office/drawing/2014/main" id="{4BE25D1A-C4DE-0A72-599C-BCDF71099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737C6-08C0-B555-649B-B907853740C4}"/>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3016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97A4-45A4-8171-CE40-6C8B77C795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83658D-5209-4FD4-F650-38D65421CB0A}"/>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4" name="Footer Placeholder 3">
            <a:extLst>
              <a:ext uri="{FF2B5EF4-FFF2-40B4-BE49-F238E27FC236}">
                <a16:creationId xmlns:a16="http://schemas.microsoft.com/office/drawing/2014/main" id="{B71F2CEF-2491-7A18-5C29-EADA625AB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AB28F-8A21-AE33-9629-CFA2A73CD8A2}"/>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10009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1B68F-0D15-55C6-10B8-491FB0693F79}"/>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3" name="Footer Placeholder 2">
            <a:extLst>
              <a:ext uri="{FF2B5EF4-FFF2-40B4-BE49-F238E27FC236}">
                <a16:creationId xmlns:a16="http://schemas.microsoft.com/office/drawing/2014/main" id="{E34F6C90-50E5-269A-3885-BCC7CE12B6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37F76-DC65-DAA3-7478-BF3A46A530F7}"/>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49122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1E65-1234-2D07-9F0A-7CAE228D2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18909F-9697-8871-4CB4-9E8AA58C9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984A0-F039-B2C9-916A-498FFF7C3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DB8DE-8CAC-97F5-11C6-0B55CA50E34F}"/>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6" name="Footer Placeholder 5">
            <a:extLst>
              <a:ext uri="{FF2B5EF4-FFF2-40B4-BE49-F238E27FC236}">
                <a16:creationId xmlns:a16="http://schemas.microsoft.com/office/drawing/2014/main" id="{1BB3FCCD-6F20-5642-2892-41A175185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283B2-9ACC-E58E-9D8B-902A9D94E558}"/>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198397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A77F-8CAD-3A85-67EF-3812BCDB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60E3E-7B12-D34A-EF7A-453086EAE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A01C3-2349-2E05-D3BE-C9F4176D7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3DB6C-17E1-6737-862A-2E7B8D17187E}"/>
              </a:ext>
            </a:extLst>
          </p:cNvPr>
          <p:cNvSpPr>
            <a:spLocks noGrp="1"/>
          </p:cNvSpPr>
          <p:nvPr>
            <p:ph type="dt" sz="half" idx="10"/>
          </p:nvPr>
        </p:nvSpPr>
        <p:spPr/>
        <p:txBody>
          <a:bodyPr/>
          <a:lstStyle/>
          <a:p>
            <a:fld id="{629A01D9-4F48-E947-9FCE-BD622F5B1300}" type="datetimeFigureOut">
              <a:rPr lang="en-US" smtClean="0"/>
              <a:t>12/6/23</a:t>
            </a:fld>
            <a:endParaRPr lang="en-US"/>
          </a:p>
        </p:txBody>
      </p:sp>
      <p:sp>
        <p:nvSpPr>
          <p:cNvPr id="6" name="Footer Placeholder 5">
            <a:extLst>
              <a:ext uri="{FF2B5EF4-FFF2-40B4-BE49-F238E27FC236}">
                <a16:creationId xmlns:a16="http://schemas.microsoft.com/office/drawing/2014/main" id="{EBC6E88B-5E2B-D55D-9F7E-6308AC3D1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F66B0-8CBE-8309-311E-7B748AF7E861}"/>
              </a:ext>
            </a:extLst>
          </p:cNvPr>
          <p:cNvSpPr>
            <a:spLocks noGrp="1"/>
          </p:cNvSpPr>
          <p:nvPr>
            <p:ph type="sldNum" sz="quarter" idx="12"/>
          </p:nvPr>
        </p:nvSpPr>
        <p:spPr/>
        <p:txBody>
          <a:bodyPr/>
          <a:lstStyle/>
          <a:p>
            <a:fld id="{4D1E4433-F699-614D-A05F-F2365F5CB9D4}" type="slidenum">
              <a:rPr lang="en-US" smtClean="0"/>
              <a:t>‹#›</a:t>
            </a:fld>
            <a:endParaRPr lang="en-US"/>
          </a:p>
        </p:txBody>
      </p:sp>
    </p:spTree>
    <p:extLst>
      <p:ext uri="{BB962C8B-B14F-4D97-AF65-F5344CB8AC3E}">
        <p14:creationId xmlns:p14="http://schemas.microsoft.com/office/powerpoint/2010/main" val="206397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47BD2-9A39-5F00-813C-03BCA8243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AE855-EEC6-0FB1-5593-2DC397E4E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1CC20-B096-A4E1-2F7A-67B26521B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A01D9-4F48-E947-9FCE-BD622F5B1300}" type="datetimeFigureOut">
              <a:rPr lang="en-US" smtClean="0"/>
              <a:t>12/6/23</a:t>
            </a:fld>
            <a:endParaRPr lang="en-US"/>
          </a:p>
        </p:txBody>
      </p:sp>
      <p:sp>
        <p:nvSpPr>
          <p:cNvPr id="5" name="Footer Placeholder 4">
            <a:extLst>
              <a:ext uri="{FF2B5EF4-FFF2-40B4-BE49-F238E27FC236}">
                <a16:creationId xmlns:a16="http://schemas.microsoft.com/office/drawing/2014/main" id="{C56516A1-F8B3-66FC-5615-4CE849656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C8098-E976-C230-D47F-6A431CFD1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E4433-F699-614D-A05F-F2365F5CB9D4}" type="slidenum">
              <a:rPr lang="en-US" smtClean="0"/>
              <a:t>‹#›</a:t>
            </a:fld>
            <a:endParaRPr lang="en-US"/>
          </a:p>
        </p:txBody>
      </p:sp>
    </p:spTree>
    <p:extLst>
      <p:ext uri="{BB962C8B-B14F-4D97-AF65-F5344CB8AC3E}">
        <p14:creationId xmlns:p14="http://schemas.microsoft.com/office/powerpoint/2010/main" val="351807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nba-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pngall.com/nba-png/download/3225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veillecarto2-0.fr/veille-2/nba-saison-2017-18-carte/"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michael-jordan-artwork-5k-wallpaper-swlud"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nc/3.0/"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www.pngall.com/nba-png/download/32252"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red logo&#10;&#10;Description automatically generated">
            <a:extLst>
              <a:ext uri="{FF2B5EF4-FFF2-40B4-BE49-F238E27FC236}">
                <a16:creationId xmlns:a16="http://schemas.microsoft.com/office/drawing/2014/main" id="{A1663CEE-CC60-509C-4786-8C918AE041E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08" r="21863" b="85"/>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3F04AD-1C44-08AD-8F30-588507E4F7F8}"/>
              </a:ext>
            </a:extLst>
          </p:cNvPr>
          <p:cNvSpPr>
            <a:spLocks noGrp="1"/>
          </p:cNvSpPr>
          <p:nvPr>
            <p:ph type="ctrTitle"/>
          </p:nvPr>
        </p:nvSpPr>
        <p:spPr>
          <a:xfrm>
            <a:off x="477980" y="1122363"/>
            <a:ext cx="4551219" cy="3204134"/>
          </a:xfrm>
        </p:spPr>
        <p:txBody>
          <a:bodyPr anchor="b">
            <a:normAutofit/>
          </a:bodyPr>
          <a:lstStyle/>
          <a:p>
            <a:pPr algn="l"/>
            <a:r>
              <a:rPr lang="en-US" sz="4800" dirty="0">
                <a:solidFill>
                  <a:schemeClr val="bg1"/>
                </a:solidFill>
              </a:rPr>
              <a:t>Why NBA is a Competitive Game?</a:t>
            </a:r>
          </a:p>
        </p:txBody>
      </p:sp>
      <p:sp>
        <p:nvSpPr>
          <p:cNvPr id="3" name="Subtitle 2">
            <a:extLst>
              <a:ext uri="{FF2B5EF4-FFF2-40B4-BE49-F238E27FC236}">
                <a16:creationId xmlns:a16="http://schemas.microsoft.com/office/drawing/2014/main" id="{33DA7A7C-A114-96D5-9E30-6EA809CA7FA6}"/>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By </a:t>
            </a:r>
            <a:r>
              <a:rPr lang="en-US" sz="2000" dirty="0" err="1">
                <a:solidFill>
                  <a:schemeClr val="bg1"/>
                </a:solidFill>
              </a:rPr>
              <a:t>Yifan</a:t>
            </a:r>
            <a:r>
              <a:rPr lang="en-US" sz="2000" dirty="0">
                <a:solidFill>
                  <a:schemeClr val="bg1"/>
                </a:solidFill>
              </a:rPr>
              <a:t> Bai, Nathan Chan, Val Gao</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8CDAD7E-C6DB-148B-7CE1-8092222F5414}"/>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ngall.com/nba-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57858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0C3-6015-761E-2813-3A2306AEF49D}"/>
              </a:ext>
            </a:extLst>
          </p:cNvPr>
          <p:cNvSpPr>
            <a:spLocks noGrp="1"/>
          </p:cNvSpPr>
          <p:nvPr>
            <p:ph type="title"/>
          </p:nvPr>
        </p:nvSpPr>
        <p:spPr>
          <a:xfrm>
            <a:off x="5868557" y="1016116"/>
            <a:ext cx="5444382" cy="1402470"/>
          </a:xfrm>
        </p:spPr>
        <p:txBody>
          <a:bodyPr anchor="t">
            <a:normAutofit/>
          </a:bodyPr>
          <a:lstStyle/>
          <a:p>
            <a:r>
              <a:rPr lang="en-US" sz="3200" dirty="0"/>
              <a:t>Conclusions from data and result</a:t>
            </a:r>
          </a:p>
        </p:txBody>
      </p:sp>
      <p:pic>
        <p:nvPicPr>
          <p:cNvPr id="5" name="Picture 4" descr="Financial graphs on a dark display">
            <a:extLst>
              <a:ext uri="{FF2B5EF4-FFF2-40B4-BE49-F238E27FC236}">
                <a16:creationId xmlns:a16="http://schemas.microsoft.com/office/drawing/2014/main" id="{D5C50CF2-F0F0-B9E7-B53A-6ED0615CE07D}"/>
              </a:ext>
            </a:extLst>
          </p:cNvPr>
          <p:cNvPicPr>
            <a:picLocks noChangeAspect="1"/>
          </p:cNvPicPr>
          <p:nvPr/>
        </p:nvPicPr>
        <p:blipFill rotWithShape="1">
          <a:blip r:embed="rId2"/>
          <a:srcRect l="23623" r="294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692BA8-23C2-C665-3F87-0D1CCC1D0C98}"/>
              </a:ext>
            </a:extLst>
          </p:cNvPr>
          <p:cNvSpPr>
            <a:spLocks noGrp="1"/>
          </p:cNvSpPr>
          <p:nvPr>
            <p:ph idx="1"/>
          </p:nvPr>
        </p:nvSpPr>
        <p:spPr>
          <a:xfrm>
            <a:off x="5868557" y="2128757"/>
            <a:ext cx="5444382" cy="3591207"/>
          </a:xfrm>
        </p:spPr>
        <p:txBody>
          <a:bodyPr>
            <a:noAutofit/>
          </a:bodyPr>
          <a:lstStyle/>
          <a:p>
            <a:r>
              <a:rPr lang="en-US" sz="2000" dirty="0"/>
              <a:t>Establishing correlations between player salaries and performance metrics</a:t>
            </a:r>
          </a:p>
          <a:p>
            <a:pPr marL="0" indent="0">
              <a:buNone/>
            </a:pPr>
            <a:endParaRPr lang="en-US" sz="2000" dirty="0"/>
          </a:p>
          <a:p>
            <a:r>
              <a:rPr lang="en-US" sz="2000" dirty="0"/>
              <a:t>Our analytical approach, combining linear regression models with visually compelling histograms, dot graphs, and line graphs, shows the dynamics between NBA salaries and on-court contributions.</a:t>
            </a:r>
          </a:p>
          <a:p>
            <a:endParaRPr lang="en-US" sz="2000" dirty="0"/>
          </a:p>
          <a:p>
            <a:r>
              <a:rPr lang="en-US" sz="2000" dirty="0"/>
              <a:t>For the future, the NBA continues to evolve our comprehensive analysis of NBA player salaries is important for shaping future strategies and evaluating new player’s ability in playing NBA </a:t>
            </a:r>
          </a:p>
        </p:txBody>
      </p:sp>
      <p:pic>
        <p:nvPicPr>
          <p:cNvPr id="4" name="Picture 3" descr="A black and white logo&#10;&#10;Description automatically generated">
            <a:extLst>
              <a:ext uri="{FF2B5EF4-FFF2-40B4-BE49-F238E27FC236}">
                <a16:creationId xmlns:a16="http://schemas.microsoft.com/office/drawing/2014/main" id="{6056550F-3457-EA1C-6DC2-2E8FC31F2A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140819" y="228170"/>
            <a:ext cx="1825155" cy="715461"/>
          </a:xfrm>
          <a:prstGeom prst="rect">
            <a:avLst/>
          </a:prstGeom>
        </p:spPr>
      </p:pic>
    </p:spTree>
    <p:extLst>
      <p:ext uri="{BB962C8B-B14F-4D97-AF65-F5344CB8AC3E}">
        <p14:creationId xmlns:p14="http://schemas.microsoft.com/office/powerpoint/2010/main" val="33075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8166B-4222-F0A8-6959-B1C8ABDB8AF4}"/>
              </a:ext>
            </a:extLst>
          </p:cNvPr>
          <p:cNvSpPr>
            <a:spLocks noGrp="1"/>
          </p:cNvSpPr>
          <p:nvPr>
            <p:ph type="title"/>
          </p:nvPr>
        </p:nvSpPr>
        <p:spPr>
          <a:xfrm>
            <a:off x="6513788" y="365125"/>
            <a:ext cx="4840010" cy="1807305"/>
          </a:xfrm>
        </p:spPr>
        <p:txBody>
          <a:bodyPr>
            <a:normAutofit/>
          </a:bodyPr>
          <a:lstStyle/>
          <a:p>
            <a:r>
              <a:rPr lang="en-US" dirty="0"/>
              <a:t>What is NBA, and Why it is interesting</a:t>
            </a:r>
          </a:p>
        </p:txBody>
      </p:sp>
      <p:pic>
        <p:nvPicPr>
          <p:cNvPr id="5" name="Picture 4" descr="A map of the united states with logos&#10;&#10;Description automatically generated">
            <a:extLst>
              <a:ext uri="{FF2B5EF4-FFF2-40B4-BE49-F238E27FC236}">
                <a16:creationId xmlns:a16="http://schemas.microsoft.com/office/drawing/2014/main" id="{5F8FF493-F9E5-8963-7973-D043F7116D6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048" r="2579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38E8BE9-A805-939B-5D21-2918415EA09E}"/>
              </a:ext>
            </a:extLst>
          </p:cNvPr>
          <p:cNvSpPr>
            <a:spLocks noGrp="1"/>
          </p:cNvSpPr>
          <p:nvPr>
            <p:ph idx="1"/>
          </p:nvPr>
        </p:nvSpPr>
        <p:spPr>
          <a:xfrm>
            <a:off x="6513788" y="2333297"/>
            <a:ext cx="4840010" cy="3843666"/>
          </a:xfrm>
        </p:spPr>
        <p:txBody>
          <a:bodyPr>
            <a:noAutofit/>
          </a:bodyPr>
          <a:lstStyle/>
          <a:p>
            <a:r>
              <a:rPr lang="en-US" sz="2000" i="0" dirty="0">
                <a:effectLst/>
                <a:latin typeface="Times New Roman" panose="02020603050405020304" pitchFamily="18" charset="0"/>
                <a:cs typeface="Times New Roman" panose="02020603050405020304" pitchFamily="18" charset="0"/>
              </a:rPr>
              <a:t>The National Basketball Association (NBA) is the world's top men's professional basketball league. </a:t>
            </a:r>
            <a:r>
              <a:rPr lang="en-US" sz="2000" dirty="0">
                <a:latin typeface="Times New Roman" panose="02020603050405020304" pitchFamily="18" charset="0"/>
                <a:cs typeface="Times New Roman" panose="02020603050405020304" pitchFamily="18" charset="0"/>
              </a:rPr>
              <a:t>The target group is NBA fans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They might gain some </a:t>
            </a:r>
            <a:r>
              <a:rPr lang="en-US" sz="2000" i="0" u="none" strike="noStrike" dirty="0">
                <a:effectLst/>
                <a:latin typeface="Times New Roman" panose="02020603050405020304" pitchFamily="18" charset="0"/>
                <a:cs typeface="Times New Roman" panose="02020603050405020304" pitchFamily="18" charset="0"/>
              </a:rPr>
              <a:t>stories. Why should someone care? Because this isn’t just a report; it’s a journey into understanding the heart and soul of the NBA – its players. Picture this: you’re watching an NBA game, cheering for your favorite player, and a question pops up – “Is this player worth their million-dollar salary?”</a:t>
            </a:r>
          </a:p>
        </p:txBody>
      </p:sp>
      <p:sp>
        <p:nvSpPr>
          <p:cNvPr id="6" name="TextBox 5">
            <a:extLst>
              <a:ext uri="{FF2B5EF4-FFF2-40B4-BE49-F238E27FC236}">
                <a16:creationId xmlns:a16="http://schemas.microsoft.com/office/drawing/2014/main" id="{9827DAD3-AC8F-6E3C-B922-3A710C882115}"/>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veillecarto2-0.fr/veille-2/nba-saison-2017-18-cart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33467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488E-4250-EF7A-5A84-2D5D7A0AD08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The Overview of Project(What and why are we doing this?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F5B2C2-CBAA-88E2-98AC-CD5C5D14808C}"/>
              </a:ext>
            </a:extLst>
          </p:cNvPr>
          <p:cNvSpPr>
            <a:spLocks noGrp="1"/>
          </p:cNvSpPr>
          <p:nvPr>
            <p:ph sz="half" idx="1"/>
          </p:nvPr>
        </p:nvSpPr>
        <p:spPr>
          <a:xfrm>
            <a:off x="572493" y="2071316"/>
            <a:ext cx="6713552" cy="4119172"/>
          </a:xfrm>
        </p:spPr>
        <p:txBody>
          <a:bodyPr vert="horz" lIns="91440" tIns="45720" rIns="91440" bIns="45720" rtlCol="0" anchor="t">
            <a:noAutofit/>
          </a:bodyPr>
          <a:lstStyle/>
          <a:p>
            <a:r>
              <a:rPr lang="en-US" sz="2000" dirty="0"/>
              <a:t>this study aims to explore the value of NBA players and the reasons behind the NBA's ability to maintain the highest level of competition and substantial salaries through multidimensional data analysis using R. Our analysis focuses on the following three questions for three members:</a:t>
            </a:r>
          </a:p>
          <a:p>
            <a:r>
              <a:rPr lang="en-US" sz="2000" dirty="0"/>
              <a:t>1. How do players' physical attributes affect their performance in games, and how does this performance reflect their competitiveness in the NBA?</a:t>
            </a:r>
          </a:p>
          <a:p>
            <a:r>
              <a:rPr lang="en-US" sz="2000" dirty="0"/>
              <a:t>2. What are the distribution and trends of salaries in the league? </a:t>
            </a:r>
          </a:p>
          <a:p>
            <a:r>
              <a:rPr lang="en-US" sz="2000" dirty="0"/>
              <a:t>3. Does players' compensation correlate with their minutes per game and actual scoring per game? </a:t>
            </a:r>
          </a:p>
        </p:txBody>
      </p:sp>
      <p:pic>
        <p:nvPicPr>
          <p:cNvPr id="6" name="Content Placeholder 5" descr="A basketball player dunking a basketball&#10;&#10;Description automatically generated">
            <a:extLst>
              <a:ext uri="{FF2B5EF4-FFF2-40B4-BE49-F238E27FC236}">
                <a16:creationId xmlns:a16="http://schemas.microsoft.com/office/drawing/2014/main" id="{57DE0341-0E91-26AD-D7D9-14802230B8BF}"/>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r="39871"/>
          <a:stretch/>
        </p:blipFill>
        <p:spPr>
          <a:xfrm>
            <a:off x="7675658" y="2093976"/>
            <a:ext cx="3941064" cy="4096512"/>
          </a:xfrm>
          <a:prstGeom prst="rect">
            <a:avLst/>
          </a:prstGeom>
        </p:spPr>
      </p:pic>
    </p:spTree>
    <p:extLst>
      <p:ext uri="{BB962C8B-B14F-4D97-AF65-F5344CB8AC3E}">
        <p14:creationId xmlns:p14="http://schemas.microsoft.com/office/powerpoint/2010/main" val="162357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2A8C-936C-078A-141D-17CFFCAE19A8}"/>
              </a:ext>
            </a:extLst>
          </p:cNvPr>
          <p:cNvSpPr>
            <a:spLocks noGrp="1"/>
          </p:cNvSpPr>
          <p:nvPr>
            <p:ph type="title"/>
          </p:nvPr>
        </p:nvSpPr>
        <p:spPr/>
        <p:txBody>
          <a:bodyPr/>
          <a:lstStyle/>
          <a:p>
            <a:r>
              <a:rPr lang="en-US" dirty="0"/>
              <a:t>Overview of Data</a:t>
            </a:r>
          </a:p>
        </p:txBody>
      </p:sp>
      <p:sp>
        <p:nvSpPr>
          <p:cNvPr id="3" name="Content Placeholder 2">
            <a:extLst>
              <a:ext uri="{FF2B5EF4-FFF2-40B4-BE49-F238E27FC236}">
                <a16:creationId xmlns:a16="http://schemas.microsoft.com/office/drawing/2014/main" id="{E7CFD2FD-F920-8BE7-C6C7-0EB2638B4AB6}"/>
              </a:ext>
            </a:extLst>
          </p:cNvPr>
          <p:cNvSpPr>
            <a:spLocks noGrp="1"/>
          </p:cNvSpPr>
          <p:nvPr>
            <p:ph sz="half" idx="1"/>
          </p:nvPr>
        </p:nvSpPr>
        <p:spPr>
          <a:xfrm>
            <a:off x="253999" y="1825625"/>
            <a:ext cx="6118225" cy="4766756"/>
          </a:xfrm>
        </p:spPr>
        <p:txBody>
          <a:bodyPr>
            <a:noAutofit/>
          </a:bodyPr>
          <a:lstStyle/>
          <a:p>
            <a:r>
              <a:rPr lang="en-US" sz="2000" dirty="0"/>
              <a:t>Dataset 1- all </a:t>
            </a:r>
            <a:r>
              <a:rPr lang="en-US" sz="2000" dirty="0" err="1"/>
              <a:t>seasons.csv</a:t>
            </a:r>
            <a:r>
              <a:rPr lang="en-US" sz="2000" dirty="0"/>
              <a:t> (Part 1): We selected datasets containing players' physical attributes that affect their performance in </a:t>
            </a:r>
          </a:p>
          <a:p>
            <a:r>
              <a:rPr lang="en-US" sz="2000" dirty="0"/>
              <a:t>Dataset 2- NBA Payroll(1990-2023).csv(Part 2): We chose datasets containing players’ Salary and time.</a:t>
            </a:r>
          </a:p>
          <a:p>
            <a:r>
              <a:rPr lang="en-US" sz="2000" dirty="0"/>
              <a:t>Dataset 3-NBA 2022-23 all stats with </a:t>
            </a:r>
            <a:r>
              <a:rPr lang="en-US" sz="2000" dirty="0" err="1"/>
              <a:t>salary.csv</a:t>
            </a:r>
            <a:r>
              <a:rPr lang="en-US" sz="2000" dirty="0"/>
              <a:t> (Part 3): We selected datasets containing players' salaries to explore whether they align with their on-court performance, like minutes and points.</a:t>
            </a:r>
          </a:p>
          <a:p>
            <a:endParaRPr lang="en-US" sz="2000" dirty="0"/>
          </a:p>
          <a:p>
            <a:r>
              <a:rPr lang="en-US" sz="2000" dirty="0"/>
              <a:t>We get it from the Kaggle website, and the data quality and reliability are good. </a:t>
            </a:r>
          </a:p>
          <a:p>
            <a:r>
              <a:rPr lang="en-US" sz="2000" dirty="0"/>
              <a:t>All of these datasets are publicly available, although some data on salaries may be restricted to non-commercial or academic research purposes.</a:t>
            </a:r>
          </a:p>
          <a:p>
            <a:endParaRPr lang="en-US" sz="2000" dirty="0"/>
          </a:p>
        </p:txBody>
      </p:sp>
      <p:pic>
        <p:nvPicPr>
          <p:cNvPr id="6" name="Content Placeholder 5" descr="A black text on a white background&#10;&#10;Description automatically generated">
            <a:extLst>
              <a:ext uri="{FF2B5EF4-FFF2-40B4-BE49-F238E27FC236}">
                <a16:creationId xmlns:a16="http://schemas.microsoft.com/office/drawing/2014/main" id="{47C14B93-4039-C634-4F08-ECBEE416A7B9}"/>
              </a:ext>
            </a:extLst>
          </p:cNvPr>
          <p:cNvPicPr>
            <a:picLocks noGrp="1" noChangeAspect="1"/>
          </p:cNvPicPr>
          <p:nvPr>
            <p:ph sz="half" idx="2"/>
          </p:nvPr>
        </p:nvPicPr>
        <p:blipFill>
          <a:blip r:embed="rId2"/>
          <a:stretch>
            <a:fillRect/>
          </a:stretch>
        </p:blipFill>
        <p:spPr>
          <a:xfrm>
            <a:off x="6172200" y="1295327"/>
            <a:ext cx="5181600" cy="758861"/>
          </a:xfrm>
        </p:spPr>
      </p:pic>
      <p:pic>
        <p:nvPicPr>
          <p:cNvPr id="8" name="Picture 7" descr="A close up of black text&#10;&#10;Description automatically generated">
            <a:extLst>
              <a:ext uri="{FF2B5EF4-FFF2-40B4-BE49-F238E27FC236}">
                <a16:creationId xmlns:a16="http://schemas.microsoft.com/office/drawing/2014/main" id="{E2765BEE-86B0-1A0F-0F8D-8F7186E802BA}"/>
              </a:ext>
            </a:extLst>
          </p:cNvPr>
          <p:cNvPicPr>
            <a:picLocks noChangeAspect="1"/>
          </p:cNvPicPr>
          <p:nvPr/>
        </p:nvPicPr>
        <p:blipFill>
          <a:blip r:embed="rId3"/>
          <a:stretch>
            <a:fillRect/>
          </a:stretch>
        </p:blipFill>
        <p:spPr>
          <a:xfrm>
            <a:off x="6096000" y="2363903"/>
            <a:ext cx="5765800" cy="762000"/>
          </a:xfrm>
          <a:prstGeom prst="rect">
            <a:avLst/>
          </a:prstGeom>
        </p:spPr>
      </p:pic>
      <p:pic>
        <p:nvPicPr>
          <p:cNvPr id="10" name="Picture 9" descr="A close-up of black text&#10;&#10;Description automatically generated">
            <a:extLst>
              <a:ext uri="{FF2B5EF4-FFF2-40B4-BE49-F238E27FC236}">
                <a16:creationId xmlns:a16="http://schemas.microsoft.com/office/drawing/2014/main" id="{031F21A7-6058-5122-0542-A65E5DB492A5}"/>
              </a:ext>
            </a:extLst>
          </p:cNvPr>
          <p:cNvPicPr>
            <a:picLocks noChangeAspect="1"/>
          </p:cNvPicPr>
          <p:nvPr/>
        </p:nvPicPr>
        <p:blipFill>
          <a:blip r:embed="rId4"/>
          <a:stretch>
            <a:fillRect/>
          </a:stretch>
        </p:blipFill>
        <p:spPr>
          <a:xfrm>
            <a:off x="6172200" y="3354618"/>
            <a:ext cx="5613400" cy="889000"/>
          </a:xfrm>
          <a:prstGeom prst="rect">
            <a:avLst/>
          </a:prstGeom>
        </p:spPr>
      </p:pic>
      <p:pic>
        <p:nvPicPr>
          <p:cNvPr id="12" name="Picture 11" descr="A black and white logo&#10;&#10;Description automatically generated">
            <a:extLst>
              <a:ext uri="{FF2B5EF4-FFF2-40B4-BE49-F238E27FC236}">
                <a16:creationId xmlns:a16="http://schemas.microsoft.com/office/drawing/2014/main" id="{AAFDB2A3-CCDF-65E7-389D-C3DED5366B4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383456" y="4683918"/>
            <a:ext cx="2970344" cy="1164375"/>
          </a:xfrm>
          <a:prstGeom prst="rect">
            <a:avLst/>
          </a:prstGeom>
        </p:spPr>
      </p:pic>
      <p:sp>
        <p:nvSpPr>
          <p:cNvPr id="13" name="TextBox 12">
            <a:extLst>
              <a:ext uri="{FF2B5EF4-FFF2-40B4-BE49-F238E27FC236}">
                <a16:creationId xmlns:a16="http://schemas.microsoft.com/office/drawing/2014/main" id="{8B8EC0D7-8E00-CFAB-1D02-7C7D7CAF2A90}"/>
              </a:ext>
            </a:extLst>
          </p:cNvPr>
          <p:cNvSpPr txBox="1"/>
          <p:nvPr/>
        </p:nvSpPr>
        <p:spPr>
          <a:xfrm>
            <a:off x="7877175" y="6592381"/>
            <a:ext cx="2824163" cy="369332"/>
          </a:xfrm>
          <a:prstGeom prst="rect">
            <a:avLst/>
          </a:prstGeom>
          <a:noFill/>
        </p:spPr>
        <p:txBody>
          <a:bodyPr wrap="square" rtlCol="0">
            <a:spAutoFit/>
          </a:bodyPr>
          <a:lstStyle/>
          <a:p>
            <a:r>
              <a:rPr lang="en-US" sz="900">
                <a:hlinkClick r:id="rId6" tooltip="https://www.pngall.com/nba-png/download/32252"/>
              </a:rPr>
              <a:t>This Photo</a:t>
            </a:r>
            <a:r>
              <a:rPr lang="en-US" sz="900"/>
              <a:t> by Unknown Author is licensed under </a:t>
            </a:r>
            <a:r>
              <a:rPr lang="en-US" sz="900">
                <a:hlinkClick r:id="rId7" tooltip="https://creativecommons.org/licenses/by-nc/3.0/"/>
              </a:rPr>
              <a:t>CC BY-NC</a:t>
            </a:r>
            <a:endParaRPr lang="en-US" sz="900"/>
          </a:p>
        </p:txBody>
      </p:sp>
    </p:spTree>
    <p:extLst>
      <p:ext uri="{BB962C8B-B14F-4D97-AF65-F5344CB8AC3E}">
        <p14:creationId xmlns:p14="http://schemas.microsoft.com/office/powerpoint/2010/main" val="160576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6A87-A35E-6B6D-3BAC-B0833712CC03}"/>
              </a:ext>
            </a:extLst>
          </p:cNvPr>
          <p:cNvSpPr>
            <a:spLocks noGrp="1"/>
          </p:cNvSpPr>
          <p:nvPr>
            <p:ph type="title"/>
          </p:nvPr>
        </p:nvSpPr>
        <p:spPr/>
        <p:txBody>
          <a:bodyPr/>
          <a:lstStyle/>
          <a:p>
            <a:r>
              <a:rPr lang="en-US" dirty="0"/>
              <a:t>Distribution of NBA Player Attributes</a:t>
            </a:r>
          </a:p>
        </p:txBody>
      </p:sp>
      <p:pic>
        <p:nvPicPr>
          <p:cNvPr id="6" name="Content Placeholder 5" descr="A graph of different colored lines&#10;&#10;Description automatically generated">
            <a:extLst>
              <a:ext uri="{FF2B5EF4-FFF2-40B4-BE49-F238E27FC236}">
                <a16:creationId xmlns:a16="http://schemas.microsoft.com/office/drawing/2014/main" id="{ECDD17B6-8C49-DAC3-8604-A6996CF50DA0}"/>
              </a:ext>
            </a:extLst>
          </p:cNvPr>
          <p:cNvPicPr>
            <a:picLocks noGrp="1" noChangeAspect="1"/>
          </p:cNvPicPr>
          <p:nvPr>
            <p:ph sz="half" idx="1"/>
          </p:nvPr>
        </p:nvPicPr>
        <p:blipFill>
          <a:blip r:embed="rId2"/>
          <a:stretch>
            <a:fillRect/>
          </a:stretch>
        </p:blipFill>
        <p:spPr>
          <a:xfrm>
            <a:off x="6019800" y="2219539"/>
            <a:ext cx="5710237" cy="3752636"/>
          </a:xfrm>
        </p:spPr>
      </p:pic>
      <p:graphicFrame>
        <p:nvGraphicFramePr>
          <p:cNvPr id="9" name="Content Placeholder 3">
            <a:extLst>
              <a:ext uri="{FF2B5EF4-FFF2-40B4-BE49-F238E27FC236}">
                <a16:creationId xmlns:a16="http://schemas.microsoft.com/office/drawing/2014/main" id="{55D74CB7-2E39-FB49-0A27-E0E1D839B402}"/>
              </a:ext>
            </a:extLst>
          </p:cNvPr>
          <p:cNvGraphicFramePr>
            <a:graphicFrameLocks noGrp="1"/>
          </p:cNvGraphicFramePr>
          <p:nvPr>
            <p:ph sz="half" idx="2"/>
          </p:nvPr>
        </p:nvGraphicFramePr>
        <p:xfrm>
          <a:off x="838200" y="1839913"/>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131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647A-1FB0-88A5-0672-3708D91C58B4}"/>
              </a:ext>
            </a:extLst>
          </p:cNvPr>
          <p:cNvSpPr>
            <a:spLocks noGrp="1"/>
          </p:cNvSpPr>
          <p:nvPr>
            <p:ph type="title"/>
          </p:nvPr>
        </p:nvSpPr>
        <p:spPr/>
        <p:txBody>
          <a:bodyPr/>
          <a:lstStyle/>
          <a:p>
            <a:r>
              <a:rPr lang="en-US" dirty="0"/>
              <a:t>Distribution of Various NBA Player Metrics</a:t>
            </a:r>
          </a:p>
        </p:txBody>
      </p:sp>
      <p:pic>
        <p:nvPicPr>
          <p:cNvPr id="6" name="Content Placeholder 5" descr="A graph of different colored lines&#10;&#10;Description automatically generated">
            <a:extLst>
              <a:ext uri="{FF2B5EF4-FFF2-40B4-BE49-F238E27FC236}">
                <a16:creationId xmlns:a16="http://schemas.microsoft.com/office/drawing/2014/main" id="{D9642F3D-9495-D8B8-5547-8B14C49D0AF5}"/>
              </a:ext>
            </a:extLst>
          </p:cNvPr>
          <p:cNvPicPr>
            <a:picLocks noGrp="1" noChangeAspect="1"/>
          </p:cNvPicPr>
          <p:nvPr>
            <p:ph sz="half" idx="1"/>
          </p:nvPr>
        </p:nvPicPr>
        <p:blipFill>
          <a:blip r:embed="rId2"/>
          <a:stretch>
            <a:fillRect/>
          </a:stretch>
        </p:blipFill>
        <p:spPr>
          <a:xfrm>
            <a:off x="6353176" y="1954213"/>
            <a:ext cx="5181600" cy="4189412"/>
          </a:xfrm>
        </p:spPr>
      </p:pic>
      <p:graphicFrame>
        <p:nvGraphicFramePr>
          <p:cNvPr id="9" name="Content Placeholder 3">
            <a:extLst>
              <a:ext uri="{FF2B5EF4-FFF2-40B4-BE49-F238E27FC236}">
                <a16:creationId xmlns:a16="http://schemas.microsoft.com/office/drawing/2014/main" id="{9235B08C-B59D-72B1-EC44-B31A40AFF8AF}"/>
              </a:ext>
            </a:extLst>
          </p:cNvPr>
          <p:cNvGraphicFramePr>
            <a:graphicFrameLocks noGrp="1"/>
          </p:cNvGraphicFramePr>
          <p:nvPr>
            <p:ph sz="half" idx="2"/>
          </p:nvPr>
        </p:nvGraphicFramePr>
        <p:xfrm>
          <a:off x="838200" y="1954212"/>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099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450F-8684-7E47-A6DF-72EC62BD4CF5}"/>
              </a:ext>
            </a:extLst>
          </p:cNvPr>
          <p:cNvSpPr>
            <a:spLocks noGrp="1"/>
          </p:cNvSpPr>
          <p:nvPr>
            <p:ph type="title"/>
          </p:nvPr>
        </p:nvSpPr>
        <p:spPr/>
        <p:txBody>
          <a:bodyPr/>
          <a:lstStyle/>
          <a:p>
            <a:r>
              <a:rPr lang="en-US" dirty="0"/>
              <a:t>NBA Salary Levels by Season</a:t>
            </a:r>
          </a:p>
        </p:txBody>
      </p:sp>
      <p:pic>
        <p:nvPicPr>
          <p:cNvPr id="6" name="Content Placeholder 5" descr="A graph showing the number of salary levels&#10;&#10;Description automatically generated">
            <a:extLst>
              <a:ext uri="{FF2B5EF4-FFF2-40B4-BE49-F238E27FC236}">
                <a16:creationId xmlns:a16="http://schemas.microsoft.com/office/drawing/2014/main" id="{A6E697D0-92FA-24EA-B82B-96DDBB2716E4}"/>
              </a:ext>
            </a:extLst>
          </p:cNvPr>
          <p:cNvPicPr>
            <a:picLocks noGrp="1" noChangeAspect="1"/>
          </p:cNvPicPr>
          <p:nvPr>
            <p:ph sz="half" idx="1"/>
          </p:nvPr>
        </p:nvPicPr>
        <p:blipFill>
          <a:blip r:embed="rId2"/>
          <a:stretch>
            <a:fillRect/>
          </a:stretch>
        </p:blipFill>
        <p:spPr>
          <a:xfrm>
            <a:off x="6396037" y="1982789"/>
            <a:ext cx="5181600" cy="4160836"/>
          </a:xfrm>
        </p:spPr>
      </p:pic>
      <p:graphicFrame>
        <p:nvGraphicFramePr>
          <p:cNvPr id="9" name="Content Placeholder 3">
            <a:extLst>
              <a:ext uri="{FF2B5EF4-FFF2-40B4-BE49-F238E27FC236}">
                <a16:creationId xmlns:a16="http://schemas.microsoft.com/office/drawing/2014/main" id="{2FC1CD1E-CB58-65B7-E93A-BAABD26D1990}"/>
              </a:ext>
            </a:extLst>
          </p:cNvPr>
          <p:cNvGraphicFramePr>
            <a:graphicFrameLocks noGrp="1"/>
          </p:cNvGraphicFramePr>
          <p:nvPr>
            <p:ph sz="half" idx="2"/>
          </p:nvPr>
        </p:nvGraphicFramePr>
        <p:xfrm>
          <a:off x="838200" y="1982788"/>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144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1AF823-E8B4-F150-57FD-C9A891F74E05}"/>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a:solidFill>
                  <a:srgbClr val="FFFFFF"/>
                </a:solidFill>
                <a:latin typeface="+mj-lt"/>
                <a:ea typeface="+mj-ea"/>
                <a:cs typeface="+mj-cs"/>
              </a:rPr>
              <a:t>Average NBA Salary VS Field Goal Made Per Game</a:t>
            </a:r>
          </a:p>
        </p:txBody>
      </p:sp>
      <p:sp>
        <p:nvSpPr>
          <p:cNvPr id="4" name="Content Placeholder 3">
            <a:extLst>
              <a:ext uri="{FF2B5EF4-FFF2-40B4-BE49-F238E27FC236}">
                <a16:creationId xmlns:a16="http://schemas.microsoft.com/office/drawing/2014/main" id="{5FAAA118-E73C-01EA-1577-28D50E457264}"/>
              </a:ext>
            </a:extLst>
          </p:cNvPr>
          <p:cNvSpPr>
            <a:spLocks noGrp="1"/>
          </p:cNvSpPr>
          <p:nvPr>
            <p:ph sz="half" idx="2"/>
          </p:nvPr>
        </p:nvSpPr>
        <p:spPr>
          <a:xfrm>
            <a:off x="755484" y="2459116"/>
            <a:ext cx="3702579" cy="3524823"/>
          </a:xfrm>
        </p:spPr>
        <p:txBody>
          <a:bodyPr vert="horz" lIns="91440" tIns="45720" rIns="91440" bIns="45720" rtlCol="0">
            <a:normAutofit/>
          </a:bodyPr>
          <a:lstStyle/>
          <a:p>
            <a:r>
              <a:rPr lang="en-US" sz="1900">
                <a:solidFill>
                  <a:srgbClr val="FFFFFF"/>
                </a:solidFill>
              </a:rPr>
              <a:t>The combination of linear regression and line graphs provided a multi-faceted understanding of how NBA players' salaries correlate with their on-court contributions.</a:t>
            </a:r>
          </a:p>
          <a:p>
            <a:r>
              <a:rPr lang="en-US" sz="1900">
                <a:solidFill>
                  <a:srgbClr val="FFFFFF"/>
                </a:solidFill>
              </a:rPr>
              <a:t>Regression analysis to explore the relationship, resulting in line graphs.</a:t>
            </a:r>
          </a:p>
          <a:p>
            <a:r>
              <a:rPr lang="en-US" sz="1900">
                <a:solidFill>
                  <a:srgbClr val="FFFFFF"/>
                </a:solidFill>
              </a:rPr>
              <a:t>(Positive) A player who has more Salary would have more field goals made per game.</a:t>
            </a:r>
          </a:p>
          <a:p>
            <a:endParaRPr lang="en-US" sz="1900">
              <a:solidFill>
                <a:srgbClr val="FFFFFF"/>
              </a:solidFill>
            </a:endParaRPr>
          </a:p>
        </p:txBody>
      </p:sp>
      <p:pic>
        <p:nvPicPr>
          <p:cNvPr id="6" name="Content Placeholder 5" descr="A graph with a line and a red line&#10;&#10;Description automatically generated">
            <a:extLst>
              <a:ext uri="{FF2B5EF4-FFF2-40B4-BE49-F238E27FC236}">
                <a16:creationId xmlns:a16="http://schemas.microsoft.com/office/drawing/2014/main" id="{841CC24C-A21D-2F3D-984A-DA62D710C970}"/>
              </a:ext>
            </a:extLst>
          </p:cNvPr>
          <p:cNvPicPr>
            <a:picLocks noGrp="1" noChangeAspect="1"/>
          </p:cNvPicPr>
          <p:nvPr>
            <p:ph sz="half" idx="1"/>
          </p:nvPr>
        </p:nvPicPr>
        <p:blipFill>
          <a:blip r:embed="rId2"/>
          <a:stretch>
            <a:fillRect/>
          </a:stretch>
        </p:blipFill>
        <p:spPr>
          <a:xfrm>
            <a:off x="6005304" y="1975868"/>
            <a:ext cx="5407002" cy="2906262"/>
          </a:xfrm>
          <a:prstGeom prst="rect">
            <a:avLst/>
          </a:prstGeom>
        </p:spPr>
      </p:pic>
    </p:spTree>
    <p:extLst>
      <p:ext uri="{BB962C8B-B14F-4D97-AF65-F5344CB8AC3E}">
        <p14:creationId xmlns:p14="http://schemas.microsoft.com/office/powerpoint/2010/main" val="114571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588089B-261D-DD24-DCAD-C0C3130C30F2}"/>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a:solidFill>
                  <a:srgbClr val="FFFFFF"/>
                </a:solidFill>
                <a:latin typeface="+mj-lt"/>
                <a:ea typeface="+mj-ea"/>
                <a:cs typeface="+mj-cs"/>
              </a:rPr>
              <a:t>Average NBA Salary VS Minutes Per Game</a:t>
            </a:r>
          </a:p>
        </p:txBody>
      </p:sp>
      <p:sp>
        <p:nvSpPr>
          <p:cNvPr id="4" name="Content Placeholder 3">
            <a:extLst>
              <a:ext uri="{FF2B5EF4-FFF2-40B4-BE49-F238E27FC236}">
                <a16:creationId xmlns:a16="http://schemas.microsoft.com/office/drawing/2014/main" id="{6E32F32A-6A13-9752-08B3-1BA2BC1CF584}"/>
              </a:ext>
            </a:extLst>
          </p:cNvPr>
          <p:cNvSpPr>
            <a:spLocks noGrp="1"/>
          </p:cNvSpPr>
          <p:nvPr>
            <p:ph sz="half" idx="2"/>
          </p:nvPr>
        </p:nvSpPr>
        <p:spPr>
          <a:xfrm>
            <a:off x="755484" y="2459116"/>
            <a:ext cx="3702579" cy="3524823"/>
          </a:xfrm>
        </p:spPr>
        <p:txBody>
          <a:bodyPr vert="horz" lIns="91440" tIns="45720" rIns="91440" bIns="45720" rtlCol="0">
            <a:normAutofit/>
          </a:bodyPr>
          <a:lstStyle/>
          <a:p>
            <a:r>
              <a:rPr lang="en-US" sz="2000" dirty="0">
                <a:solidFill>
                  <a:srgbClr val="FFFFFF"/>
                </a:solidFill>
              </a:rPr>
              <a:t>The combination of linear regression and line graphs provided an understanding of how NBA players' salaries correlate with their on-court contributions(Minutes per game)</a:t>
            </a:r>
          </a:p>
          <a:p>
            <a:r>
              <a:rPr lang="en-US" sz="2000" dirty="0">
                <a:solidFill>
                  <a:srgbClr val="FFFFFF"/>
                </a:solidFill>
              </a:rPr>
              <a:t>(Positive) A player who has a higher salary would have more minutes played per game.</a:t>
            </a:r>
          </a:p>
          <a:p>
            <a:endParaRPr lang="en-US" sz="2000" dirty="0">
              <a:solidFill>
                <a:srgbClr val="FFFFFF"/>
              </a:solidFill>
            </a:endParaRPr>
          </a:p>
          <a:p>
            <a:endParaRPr lang="en-US" sz="2000" dirty="0">
              <a:solidFill>
                <a:srgbClr val="FFFFFF"/>
              </a:solidFill>
            </a:endParaRPr>
          </a:p>
        </p:txBody>
      </p:sp>
      <p:pic>
        <p:nvPicPr>
          <p:cNvPr id="6" name="Content Placeholder 5" descr="A graph with lines and dots&#10;&#10;Description automatically generated">
            <a:extLst>
              <a:ext uri="{FF2B5EF4-FFF2-40B4-BE49-F238E27FC236}">
                <a16:creationId xmlns:a16="http://schemas.microsoft.com/office/drawing/2014/main" id="{8A62E7DB-1E0B-CEF7-B506-0A1CF0C7182B}"/>
              </a:ext>
            </a:extLst>
          </p:cNvPr>
          <p:cNvPicPr>
            <a:picLocks noGrp="1" noChangeAspect="1"/>
          </p:cNvPicPr>
          <p:nvPr>
            <p:ph sz="half" idx="1"/>
          </p:nvPr>
        </p:nvPicPr>
        <p:blipFill>
          <a:blip r:embed="rId2"/>
          <a:stretch>
            <a:fillRect/>
          </a:stretch>
        </p:blipFill>
        <p:spPr>
          <a:xfrm>
            <a:off x="6005304" y="1854210"/>
            <a:ext cx="5407002" cy="3149578"/>
          </a:xfrm>
          <a:prstGeom prst="rect">
            <a:avLst/>
          </a:prstGeom>
        </p:spPr>
      </p:pic>
    </p:spTree>
    <p:extLst>
      <p:ext uri="{BB962C8B-B14F-4D97-AF65-F5344CB8AC3E}">
        <p14:creationId xmlns:p14="http://schemas.microsoft.com/office/powerpoint/2010/main" val="28655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725</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Why NBA is a Competitive Game?</vt:lpstr>
      <vt:lpstr>What is NBA, and Why it is interesting</vt:lpstr>
      <vt:lpstr>The Overview of Project(What and why are we doing this?</vt:lpstr>
      <vt:lpstr>Overview of Data</vt:lpstr>
      <vt:lpstr>Distribution of NBA Player Attributes</vt:lpstr>
      <vt:lpstr>Distribution of Various NBA Player Metrics</vt:lpstr>
      <vt:lpstr>NBA Salary Levels by Season</vt:lpstr>
      <vt:lpstr>Average NBA Salary VS Field Goal Made Per Game</vt:lpstr>
      <vt:lpstr>Average NBA Salary VS Minutes Per Game</vt:lpstr>
      <vt:lpstr>Conclusions from data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NBA is a Competitive Game?</dc:title>
  <dc:creator>Yifan Bai</dc:creator>
  <cp:lastModifiedBy>Yifan Bai</cp:lastModifiedBy>
  <cp:revision>8</cp:revision>
  <dcterms:created xsi:type="dcterms:W3CDTF">2023-12-06T23:01:25Z</dcterms:created>
  <dcterms:modified xsi:type="dcterms:W3CDTF">2023-12-07T00:35:46Z</dcterms:modified>
</cp:coreProperties>
</file>