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  <p:sldMasterId id="2147483827" r:id="rId5"/>
  </p:sldMasterIdLst>
  <p:notesMasterIdLst>
    <p:notesMasterId r:id="rId17"/>
  </p:notesMasterIdLst>
  <p:handoutMasterIdLst>
    <p:handoutMasterId r:id="rId18"/>
  </p:handoutMasterIdLst>
  <p:sldIdLst>
    <p:sldId id="357" r:id="rId6"/>
    <p:sldId id="348" r:id="rId7"/>
    <p:sldId id="341" r:id="rId8"/>
    <p:sldId id="339" r:id="rId9"/>
    <p:sldId id="343" r:id="rId10"/>
    <p:sldId id="344" r:id="rId11"/>
    <p:sldId id="346" r:id="rId12"/>
    <p:sldId id="349" r:id="rId13"/>
    <p:sldId id="350" r:id="rId14"/>
    <p:sldId id="351" r:id="rId15"/>
    <p:sldId id="35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UNIC Ljubica" initials="KL" lastIdx="1" clrIdx="0">
    <p:extLst>
      <p:ext uri="{19B8F6BF-5375-455C-9EA6-DF929625EA0E}">
        <p15:presenceInfo xmlns:p15="http://schemas.microsoft.com/office/powerpoint/2012/main" userId="S::lkrunic@murex.com::9a042b96-e8d5-4a47-aa9f-14467824a8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78753" autoAdjust="0"/>
  </p:normalViewPr>
  <p:slideViewPr>
    <p:cSldViewPr snapToGrid="0">
      <p:cViewPr varScale="1">
        <p:scale>
          <a:sx n="75" d="100"/>
          <a:sy n="75" d="100"/>
        </p:scale>
        <p:origin x="898" y="53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F8718F-BF98-4FF5-93D4-284D5AEFD0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E98F8D-08BF-45FF-B6AA-AB987B778F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1D43C-EFA6-4675-AA46-1090453792C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EE3E1-19C3-4B6B-847F-8A00149F7F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E28BC-96E7-4A17-94A4-33919B2BE6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817C6-3846-47FC-B509-5BC4AA43D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20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E1670-4950-4332-BD32-527AA7F0F8D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34067-9F08-441A-BE51-E64F0983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86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34067-9F08-441A-BE51-E64F0983D9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12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34067-9F08-441A-BE51-E64F0983D9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89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34067-9F08-441A-BE51-E64F0983D9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51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34067-9F08-441A-BE51-E64F0983D9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52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34067-9F08-441A-BE51-E64F0983D9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80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34067-9F08-441A-BE51-E64F0983D9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09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dirty="0">
              <a:solidFill>
                <a:srgbClr val="151526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34067-9F08-441A-BE51-E64F0983D9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23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474747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34067-9F08-441A-BE51-E64F0983D9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77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474747"/>
              </a:solidFill>
              <a:effectLst/>
              <a:highlight>
                <a:srgbClr val="FFFFFF"/>
              </a:highlight>
              <a:latin typeface="DejaVu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34067-9F08-441A-BE51-E64F0983D9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75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34067-9F08-441A-BE51-E64F0983D9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38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34067-9F08-441A-BE51-E64F0983D9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01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urex.com/" TargetMode="External"/><Relationship Id="rId13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oddo.eu/#!home/fr" TargetMode="External"/><Relationship Id="rId11" Type="http://schemas.openxmlformats.org/officeDocument/2006/relationships/image" Target="../media/image11.emf"/><Relationship Id="rId5" Type="http://schemas.openxmlformats.org/officeDocument/2006/relationships/image" Target="../media/image9.png"/><Relationship Id="rId10" Type="http://schemas.openxmlformats.org/officeDocument/2006/relationships/hyperlink" Target="https://www.linkedin.com/company-beta/165073/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s://twitter.com/Murex_Group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2EB0FD-076A-4647-944D-142F896E6C18}"/>
              </a:ext>
            </a:extLst>
          </p:cNvPr>
          <p:cNvSpPr/>
          <p:nvPr userDrawn="1"/>
        </p:nvSpPr>
        <p:spPr>
          <a:xfrm>
            <a:off x="-11194" y="-7272"/>
            <a:ext cx="12192000" cy="691048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99000">
                <a:srgbClr val="E2E6ED"/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Connecteur droit 30">
            <a:extLst>
              <a:ext uri="{FF2B5EF4-FFF2-40B4-BE49-F238E27FC236}">
                <a16:creationId xmlns:a16="http://schemas.microsoft.com/office/drawing/2014/main" id="{AF06B3A3-BCBF-714F-ACCA-41C5513C2123}"/>
              </a:ext>
            </a:extLst>
          </p:cNvPr>
          <p:cNvCxnSpPr>
            <a:cxnSpLocks/>
          </p:cNvCxnSpPr>
          <p:nvPr/>
        </p:nvCxnSpPr>
        <p:spPr>
          <a:xfrm>
            <a:off x="1771650" y="-21535"/>
            <a:ext cx="0" cy="474593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20">
            <a:extLst>
              <a:ext uri="{FF2B5EF4-FFF2-40B4-BE49-F238E27FC236}">
                <a16:creationId xmlns:a16="http://schemas.microsoft.com/office/drawing/2014/main" id="{E71B0EB8-9EAC-E849-A2F6-52CCFE879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6435725"/>
            <a:ext cx="10652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79" tIns="0" rIns="35979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© Murex S.A.S., 2022.  All Rights Reserved.</a:t>
            </a:r>
          </a:p>
        </p:txBody>
      </p:sp>
      <p:cxnSp>
        <p:nvCxnSpPr>
          <p:cNvPr id="17" name="Connecteur droit 30">
            <a:extLst>
              <a:ext uri="{FF2B5EF4-FFF2-40B4-BE49-F238E27FC236}">
                <a16:creationId xmlns:a16="http://schemas.microsoft.com/office/drawing/2014/main" id="{C8C3469F-C14C-FE45-B52B-BCA2A8FCF53D}"/>
              </a:ext>
            </a:extLst>
          </p:cNvPr>
          <p:cNvCxnSpPr>
            <a:cxnSpLocks/>
          </p:cNvCxnSpPr>
          <p:nvPr userDrawn="1"/>
        </p:nvCxnSpPr>
        <p:spPr>
          <a:xfrm>
            <a:off x="1771650" y="5334000"/>
            <a:ext cx="0" cy="1569213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re 1">
            <a:extLst>
              <a:ext uri="{FF2B5EF4-FFF2-40B4-BE49-F238E27FC236}">
                <a16:creationId xmlns:a16="http://schemas.microsoft.com/office/drawing/2014/main" id="{CA25FAB1-5B10-45BE-8444-08FF7ED93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035" y="1366726"/>
            <a:ext cx="5552564" cy="5232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ct val="100000"/>
              </a:lnSpc>
              <a:defRPr lang="fr-FR" sz="3400" spc="100" dirty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9" name="Espace réservé du texte 28">
            <a:extLst>
              <a:ext uri="{FF2B5EF4-FFF2-40B4-BE49-F238E27FC236}">
                <a16:creationId xmlns:a16="http://schemas.microsoft.com/office/drawing/2014/main" id="{1504334B-4CB4-410D-AD97-BD786312B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6035" y="2025599"/>
            <a:ext cx="3373023" cy="3854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0881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000" b="0" kern="1200" cap="none" spc="0" baseline="0" dirty="0" smtClean="0">
                <a:solidFill>
                  <a:schemeClr val="tx1"/>
                </a:solidFill>
                <a:latin typeface="+mj-lt"/>
                <a:ea typeface="+mj-ea"/>
                <a:cs typeface="Calibri" panose="020F0502020204030204" pitchFamily="34" charset="0"/>
              </a:defRPr>
            </a:lvl1pPr>
            <a:lvl2pPr marL="0" indent="0" algn="r" defTabSz="10881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000" kern="1200" cap="none" spc="8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2pPr>
            <a:lvl3pPr marL="0" indent="0" algn="r" defTabSz="10881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000" kern="1200" cap="none" spc="8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3pPr>
            <a:lvl4pPr marL="0" indent="0" algn="r" defTabSz="10881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000" kern="1200" cap="none" spc="8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4pPr>
            <a:lvl5pPr marL="0" indent="0" algn="r" defTabSz="10881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000" kern="1200" cap="none" spc="80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535B0CC-A3C7-42CE-9DE4-7B7C002639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63" y="2456517"/>
            <a:ext cx="1314488" cy="50400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4E19092A-2336-4033-976B-758C966A6D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4607"/>
            <a:ext cx="12195727" cy="815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3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C404-7C1F-F022-132E-0A194FE0A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29654-9285-5E9C-86C0-3BA236CA4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95DF4-77AF-AC0A-6EB1-6BD6E1DC7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F0A12-9AFE-DC14-F380-ABE822E5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85FF1-9119-43DB-1DB2-C89FEE24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3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21BE-8165-9461-7B6F-6C4A0029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AB916-8821-874D-B0A7-6208D5A7C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10BCE-038C-C873-38FA-8444E94A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FA67A-8C83-939B-3C3E-6ADF558F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BADEE-96AD-4EF8-19F2-0D08FA01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1385-4740-34C4-5A17-50AFF2768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0191D-0101-0F51-D62B-66BDB4D5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5C82A-13FE-2B32-1EEF-9F4B5504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101BB-BAF3-0779-8971-6A579205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66224-A4AD-70FF-C65F-5A4C665E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11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809F-8F5A-2C85-B8BB-21090ACE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95F04-08E4-A775-A1E8-79A38D37D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36A69-C9C8-9F20-4CC4-3D9B8ED2F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BCC0D-61F7-E84F-5807-F76A664A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27E02-16D6-D668-2414-8348E1EC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67341-91AD-5CD0-9C5F-05FF5AFF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1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DD5C-890B-9D4E-380E-DCA4F264E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7DB6C-95F3-33CF-4BE2-5DC566C97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6360A-76ED-B5A8-6EBF-4FEB8C10A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009439-CF71-92EE-A263-6ED5460A0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F0C54-9065-4051-3CBF-570345404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807283-B8B8-C48F-8CB4-A3E3C8796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A134B-508A-231D-3B7B-9B89CBC0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9C2595-2555-CB7E-A7DD-F5295596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34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76680-77DE-1D99-C064-1ED7E6AC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ABB79-CEBB-E968-7BD5-AA986FFA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6B3D6-D912-6659-1FDB-DD392A2B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E51C8-5F60-24D6-AFFE-DDBD2708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81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9DB547-9CCC-1867-B1B5-8F113F02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AEDAC-DAFE-3D26-EAE0-EB08C9DB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ED716-966E-A0B8-F520-FAAA19CB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65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5894-CEB2-818B-951F-01BFCED53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48467-6986-1BBA-6866-F6754984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A1AC1-AFB3-84BE-86B7-1A901855C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F52AE-FB17-7906-3ED2-A9F2B7D9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254FF-0CCB-442B-F19F-8798A403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91FC9-6D27-B1B4-7566-4481C927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08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B6CF-F60D-7D77-F1EE-C2E086B7C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47481-4274-2897-6341-52F376F88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E4C80-DE37-E901-F624-30BE1A546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FCAAE-A5A9-3C62-D99F-B0E8A5D2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C476F-C8A9-EF14-0FC1-424E6EFC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1B081-2A70-A068-FA3A-6114A1E5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21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8EA8A-6FE1-8BB8-DE0A-6614415A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41D24-C210-82F8-FF7B-ECB651653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9C5E4-4BDC-78EF-DD4C-7947C6704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3CFC8-D2FE-5FDA-B14B-B143076E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5BC25-AA12-F2B8-E588-8E42CBFC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833D983-E669-4743-9811-D95091FCD518}"/>
              </a:ext>
            </a:extLst>
          </p:cNvPr>
          <p:cNvSpPr/>
          <p:nvPr userDrawn="1"/>
        </p:nvSpPr>
        <p:spPr>
          <a:xfrm>
            <a:off x="6089744" y="0"/>
            <a:ext cx="6102255" cy="6868509"/>
          </a:xfrm>
          <a:prstGeom prst="rect">
            <a:avLst/>
          </a:prstGeom>
          <a:gradFill>
            <a:gsLst>
              <a:gs pos="0">
                <a:srgbClr val="DB0A5B">
                  <a:alpha val="65000"/>
                  <a:lumMod val="97000"/>
                </a:srgbClr>
              </a:gs>
              <a:gs pos="61000">
                <a:srgbClr val="582C83">
                  <a:alpha val="62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 : coins arrondis 6">
            <a:extLst>
              <a:ext uri="{FF2B5EF4-FFF2-40B4-BE49-F238E27FC236}">
                <a16:creationId xmlns:a16="http://schemas.microsoft.com/office/drawing/2014/main" id="{DF03E197-3986-496F-B344-124A4A53DF02}"/>
              </a:ext>
            </a:extLst>
          </p:cNvPr>
          <p:cNvSpPr/>
          <p:nvPr userDrawn="1"/>
        </p:nvSpPr>
        <p:spPr>
          <a:xfrm>
            <a:off x="5207355" y="932668"/>
            <a:ext cx="6120541" cy="1207621"/>
          </a:xfrm>
          <a:prstGeom prst="roundRect">
            <a:avLst>
              <a:gd name="adj" fmla="val 9937"/>
            </a:avLst>
          </a:prstGeom>
          <a:solidFill>
            <a:schemeClr val="bg1"/>
          </a:solidFill>
          <a:ln>
            <a:noFill/>
          </a:ln>
          <a:effectLst>
            <a:outerShdw blurRad="127000" dist="1905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3EFF8D4F-12F9-4A28-B562-B42C86ABEC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7196" y="1383838"/>
            <a:ext cx="318300" cy="318300"/>
          </a:xfrm>
          <a:prstGeom prst="rect">
            <a:avLst/>
          </a:prstGeom>
        </p:spPr>
      </p:pic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E1E1AFDA-08D8-4532-9443-3B60BCA7D6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3248" y="1358572"/>
            <a:ext cx="4568081" cy="33479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 b="1">
                <a:latin typeface="+mj-lt"/>
              </a:defRPr>
            </a:lvl1pPr>
            <a:lvl2pPr marL="215900" indent="0">
              <a:buNone/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6826F-CD0F-4372-BD7C-E6656CFB0E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34506" y="3077205"/>
            <a:ext cx="2816225" cy="70359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Rectangle : coins arrondis 6">
            <a:extLst>
              <a:ext uri="{FF2B5EF4-FFF2-40B4-BE49-F238E27FC236}">
                <a16:creationId xmlns:a16="http://schemas.microsoft.com/office/drawing/2014/main" id="{DC27437E-4837-422A-8103-0120971E3AF6}"/>
              </a:ext>
            </a:extLst>
          </p:cNvPr>
          <p:cNvSpPr/>
          <p:nvPr userDrawn="1"/>
        </p:nvSpPr>
        <p:spPr>
          <a:xfrm>
            <a:off x="5207355" y="2911282"/>
            <a:ext cx="6120541" cy="1207621"/>
          </a:xfrm>
          <a:prstGeom prst="roundRect">
            <a:avLst>
              <a:gd name="adj" fmla="val 9937"/>
            </a:avLst>
          </a:prstGeom>
          <a:solidFill>
            <a:schemeClr val="bg1"/>
          </a:solidFill>
          <a:ln>
            <a:noFill/>
          </a:ln>
          <a:effectLst>
            <a:outerShdw blurRad="127000" dist="1905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2B4F71E3-B36E-43C3-B906-19959ABC00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7196" y="3362452"/>
            <a:ext cx="318300" cy="318300"/>
          </a:xfrm>
          <a:prstGeom prst="rect">
            <a:avLst/>
          </a:prstGeom>
        </p:spPr>
      </p:pic>
      <p:sp>
        <p:nvSpPr>
          <p:cNvPr id="36" name="Espace réservé du texte 22">
            <a:extLst>
              <a:ext uri="{FF2B5EF4-FFF2-40B4-BE49-F238E27FC236}">
                <a16:creationId xmlns:a16="http://schemas.microsoft.com/office/drawing/2014/main" id="{336C1EC2-5465-4225-834A-54A5470D1D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23248" y="3354468"/>
            <a:ext cx="4568081" cy="33426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 b="1">
                <a:latin typeface="+mj-lt"/>
              </a:defRPr>
            </a:lvl1pPr>
            <a:lvl2pPr marL="215900" indent="0">
              <a:buNone/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Rectangle : coins arrondis 6">
            <a:extLst>
              <a:ext uri="{FF2B5EF4-FFF2-40B4-BE49-F238E27FC236}">
                <a16:creationId xmlns:a16="http://schemas.microsoft.com/office/drawing/2014/main" id="{E2DDE219-138F-4A82-AC7A-D9A673D2450D}"/>
              </a:ext>
            </a:extLst>
          </p:cNvPr>
          <p:cNvSpPr/>
          <p:nvPr userDrawn="1"/>
        </p:nvSpPr>
        <p:spPr>
          <a:xfrm>
            <a:off x="5207355" y="4889895"/>
            <a:ext cx="6120541" cy="1207621"/>
          </a:xfrm>
          <a:prstGeom prst="roundRect">
            <a:avLst>
              <a:gd name="adj" fmla="val 9937"/>
            </a:avLst>
          </a:prstGeom>
          <a:solidFill>
            <a:schemeClr val="bg1"/>
          </a:solidFill>
          <a:ln>
            <a:noFill/>
          </a:ln>
          <a:effectLst>
            <a:outerShdw blurRad="127000" dist="1905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493F79CD-CD09-44D6-9C0F-7ABDB374DC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7196" y="5341065"/>
            <a:ext cx="318300" cy="318300"/>
          </a:xfrm>
          <a:prstGeom prst="rect">
            <a:avLst/>
          </a:prstGeom>
        </p:spPr>
      </p:pic>
      <p:sp>
        <p:nvSpPr>
          <p:cNvPr id="39" name="Espace réservé du texte 22">
            <a:extLst>
              <a:ext uri="{FF2B5EF4-FFF2-40B4-BE49-F238E27FC236}">
                <a16:creationId xmlns:a16="http://schemas.microsoft.com/office/drawing/2014/main" id="{8A170032-759E-49AE-B44A-43F59C4309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3248" y="5322163"/>
            <a:ext cx="4568081" cy="3561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 b="1">
                <a:latin typeface="+mj-lt"/>
              </a:defRPr>
            </a:lvl1pPr>
            <a:lvl2pPr marL="215900" indent="0">
              <a:buNone/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ZoneTexte 20">
            <a:extLst>
              <a:ext uri="{FF2B5EF4-FFF2-40B4-BE49-F238E27FC236}">
                <a16:creationId xmlns:a16="http://schemas.microsoft.com/office/drawing/2014/main" id="{C7D56888-98E9-45AD-B464-4B6E7D30FA45}"/>
              </a:ext>
            </a:extLst>
          </p:cNvPr>
          <p:cNvSpPr txBox="1"/>
          <p:nvPr userDrawn="1"/>
        </p:nvSpPr>
        <p:spPr>
          <a:xfrm>
            <a:off x="8215676" y="6633123"/>
            <a:ext cx="1850391" cy="123111"/>
          </a:xfrm>
          <a:prstGeom prst="rect">
            <a:avLst/>
          </a:prstGeom>
          <a:noFill/>
        </p:spPr>
        <p:txBody>
          <a:bodyPr wrap="none" lIns="35979" tIns="0" rIns="35979" bIns="0" rtlCol="0">
            <a:spAutoFit/>
          </a:bodyPr>
          <a:lstStyle/>
          <a:p>
            <a:pPr algn="ctr"/>
            <a:r>
              <a:rPr lang="en-US" sz="800" noProof="0" dirty="0">
                <a:solidFill>
                  <a:schemeClr val="bg1"/>
                </a:solidFill>
              </a:rPr>
              <a:t>© Murex S.A.S., 2022.  All Rights Reserved.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6AE07C2-85D0-41EF-B5AF-1269E68F0E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07" y="458170"/>
            <a:ext cx="1370823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  <p:bldP spid="2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BA2528-B0A1-AD16-EC1B-FEAD23701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DFF19-9FDF-E5DD-09C3-ACFD3A761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3B79B-0FF1-18F5-2127-65C7BDE8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9C8A5-7DC4-C7C3-E79D-03D93881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EB4C8-5AFD-597D-9DED-F70D9605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66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24BA35C2-F467-4618-AEF5-6DC359567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001" y="444225"/>
            <a:ext cx="8676230" cy="43088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fr-FR" sz="2800" spc="0" dirty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6112940-7984-4146-AB9A-F5DCD24465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159" y="1827928"/>
            <a:ext cx="11042767" cy="328612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5691A5BA-3F47-496E-9170-319DCACDEA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6001" y="923064"/>
            <a:ext cx="8676230" cy="505972"/>
          </a:xfrm>
          <a:prstGeom prst="rect">
            <a:avLst/>
          </a:prstGeom>
        </p:spPr>
        <p:txBody>
          <a:bodyPr lIns="0" rtlCol="0">
            <a:spAutoFit/>
          </a:bodyPr>
          <a:lstStyle>
            <a:lvl1pPr>
              <a:defRPr lang="fr-FR" sz="2400" b="0" dirty="0">
                <a:solidFill>
                  <a:schemeClr val="tx2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ZoneTexte 20">
            <a:extLst>
              <a:ext uri="{FF2B5EF4-FFF2-40B4-BE49-F238E27FC236}">
                <a16:creationId xmlns:a16="http://schemas.microsoft.com/office/drawing/2014/main" id="{0E683F01-4470-47BD-838B-994832B87AAE}"/>
              </a:ext>
            </a:extLst>
          </p:cNvPr>
          <p:cNvSpPr txBox="1"/>
          <p:nvPr userDrawn="1"/>
        </p:nvSpPr>
        <p:spPr>
          <a:xfrm>
            <a:off x="5170806" y="6616556"/>
            <a:ext cx="1850391" cy="123111"/>
          </a:xfrm>
          <a:prstGeom prst="rect">
            <a:avLst/>
          </a:prstGeom>
          <a:noFill/>
        </p:spPr>
        <p:txBody>
          <a:bodyPr wrap="none" lIns="35979" tIns="0" rIns="35979" bIns="0" rtlCol="0">
            <a:spAutoFit/>
          </a:bodyPr>
          <a:lstStyle/>
          <a:p>
            <a:pPr algn="ctr"/>
            <a:r>
              <a:rPr lang="en-US" sz="800" noProof="0" dirty="0">
                <a:solidFill>
                  <a:schemeClr val="tx1"/>
                </a:solidFill>
              </a:rPr>
              <a:t>© Murex S.A.S., 2022.  All Rights Reserved.</a:t>
            </a:r>
          </a:p>
        </p:txBody>
      </p:sp>
      <p:sp>
        <p:nvSpPr>
          <p:cNvPr id="23" name="Espace réservé du contenu 14">
            <a:extLst>
              <a:ext uri="{FF2B5EF4-FFF2-40B4-BE49-F238E27FC236}">
                <a16:creationId xmlns:a16="http://schemas.microsoft.com/office/drawing/2014/main" id="{8039893E-D18B-4B71-96C8-F5740F88E0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6001" y="2290437"/>
            <a:ext cx="11042767" cy="400864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B310A956-F0C4-4A24-BF41-EC66E28A56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048" y="-12601"/>
            <a:ext cx="2385952" cy="1867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85A85E-C50C-4412-A1FA-7B5BD1C073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372" y="402751"/>
            <a:ext cx="1079755" cy="413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E86D28-A737-42D6-94B6-F68A39105CC6}"/>
              </a:ext>
            </a:extLst>
          </p:cNvPr>
          <p:cNvSpPr txBox="1"/>
          <p:nvPr userDrawn="1"/>
        </p:nvSpPr>
        <p:spPr>
          <a:xfrm>
            <a:off x="90954" y="101686"/>
            <a:ext cx="5670992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Murex confidential information. Any reproduction in whole or in part is strictly prohibited.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31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833D983-E669-4743-9811-D95091FCD518}"/>
              </a:ext>
            </a:extLst>
          </p:cNvPr>
          <p:cNvSpPr/>
          <p:nvPr userDrawn="1"/>
        </p:nvSpPr>
        <p:spPr>
          <a:xfrm>
            <a:off x="6089744" y="0"/>
            <a:ext cx="6102255" cy="6868509"/>
          </a:xfrm>
          <a:prstGeom prst="rect">
            <a:avLst/>
          </a:prstGeom>
          <a:gradFill>
            <a:gsLst>
              <a:gs pos="0">
                <a:srgbClr val="DB0A5B">
                  <a:alpha val="65000"/>
                  <a:lumMod val="97000"/>
                </a:srgbClr>
              </a:gs>
              <a:gs pos="61000">
                <a:srgbClr val="582C83">
                  <a:alpha val="62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 : coins arrondis 6">
            <a:extLst>
              <a:ext uri="{FF2B5EF4-FFF2-40B4-BE49-F238E27FC236}">
                <a16:creationId xmlns:a16="http://schemas.microsoft.com/office/drawing/2014/main" id="{DF03E197-3986-496F-B344-124A4A53DF02}"/>
              </a:ext>
            </a:extLst>
          </p:cNvPr>
          <p:cNvSpPr/>
          <p:nvPr userDrawn="1"/>
        </p:nvSpPr>
        <p:spPr>
          <a:xfrm>
            <a:off x="5207355" y="356227"/>
            <a:ext cx="6120541" cy="1207621"/>
          </a:xfrm>
          <a:prstGeom prst="roundRect">
            <a:avLst>
              <a:gd name="adj" fmla="val 9937"/>
            </a:avLst>
          </a:prstGeom>
          <a:solidFill>
            <a:schemeClr val="bg1"/>
          </a:solidFill>
          <a:ln>
            <a:noFill/>
          </a:ln>
          <a:effectLst>
            <a:outerShdw blurRad="127000" dist="1905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3EFF8D4F-12F9-4A28-B562-B42C86ABEC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7196" y="807397"/>
            <a:ext cx="318300" cy="318300"/>
          </a:xfrm>
          <a:prstGeom prst="rect">
            <a:avLst/>
          </a:prstGeom>
        </p:spPr>
      </p:pic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E1E1AFDA-08D8-4532-9443-3B60BCA7D6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3248" y="782593"/>
            <a:ext cx="4568081" cy="34912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 b="1">
                <a:latin typeface="+mj-lt"/>
              </a:defRPr>
            </a:lvl1pPr>
            <a:lvl2pPr marL="215900" indent="0">
              <a:buNone/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6826F-CD0F-4372-BD7C-E6656CFB0E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34506" y="3077205"/>
            <a:ext cx="2816225" cy="70359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Rectangle : coins arrondis 6">
            <a:extLst>
              <a:ext uri="{FF2B5EF4-FFF2-40B4-BE49-F238E27FC236}">
                <a16:creationId xmlns:a16="http://schemas.microsoft.com/office/drawing/2014/main" id="{DC27437E-4837-422A-8103-0120971E3AF6}"/>
              </a:ext>
            </a:extLst>
          </p:cNvPr>
          <p:cNvSpPr/>
          <p:nvPr userDrawn="1"/>
        </p:nvSpPr>
        <p:spPr>
          <a:xfrm>
            <a:off x="5207355" y="2007394"/>
            <a:ext cx="6120541" cy="1207621"/>
          </a:xfrm>
          <a:prstGeom prst="roundRect">
            <a:avLst>
              <a:gd name="adj" fmla="val 9937"/>
            </a:avLst>
          </a:prstGeom>
          <a:solidFill>
            <a:schemeClr val="bg1"/>
          </a:solidFill>
          <a:ln>
            <a:noFill/>
          </a:ln>
          <a:effectLst>
            <a:outerShdw blurRad="127000" dist="1905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2B4F71E3-B36E-43C3-B906-19959ABC00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7196" y="2458564"/>
            <a:ext cx="318300" cy="318300"/>
          </a:xfrm>
          <a:prstGeom prst="rect">
            <a:avLst/>
          </a:prstGeom>
        </p:spPr>
      </p:pic>
      <p:sp>
        <p:nvSpPr>
          <p:cNvPr id="36" name="Espace réservé du texte 22">
            <a:extLst>
              <a:ext uri="{FF2B5EF4-FFF2-40B4-BE49-F238E27FC236}">
                <a16:creationId xmlns:a16="http://schemas.microsoft.com/office/drawing/2014/main" id="{336C1EC2-5465-4225-834A-54A5470D1D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23248" y="2434447"/>
            <a:ext cx="4568081" cy="34241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 b="1">
                <a:latin typeface="+mj-lt"/>
              </a:defRPr>
            </a:lvl1pPr>
            <a:lvl2pPr marL="215900" indent="0">
              <a:buNone/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Rectangle : coins arrondis 6">
            <a:extLst>
              <a:ext uri="{FF2B5EF4-FFF2-40B4-BE49-F238E27FC236}">
                <a16:creationId xmlns:a16="http://schemas.microsoft.com/office/drawing/2014/main" id="{E2DDE219-138F-4A82-AC7A-D9A673D2450D}"/>
              </a:ext>
            </a:extLst>
          </p:cNvPr>
          <p:cNvSpPr/>
          <p:nvPr userDrawn="1"/>
        </p:nvSpPr>
        <p:spPr>
          <a:xfrm>
            <a:off x="5207355" y="3658561"/>
            <a:ext cx="6120541" cy="1207621"/>
          </a:xfrm>
          <a:prstGeom prst="roundRect">
            <a:avLst>
              <a:gd name="adj" fmla="val 9937"/>
            </a:avLst>
          </a:prstGeom>
          <a:solidFill>
            <a:schemeClr val="bg1"/>
          </a:solidFill>
          <a:ln>
            <a:noFill/>
          </a:ln>
          <a:effectLst>
            <a:outerShdw blurRad="127000" dist="1905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493F79CD-CD09-44D6-9C0F-7ABDB374DC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7196" y="4109731"/>
            <a:ext cx="318300" cy="318300"/>
          </a:xfrm>
          <a:prstGeom prst="rect">
            <a:avLst/>
          </a:prstGeom>
        </p:spPr>
      </p:pic>
      <p:sp>
        <p:nvSpPr>
          <p:cNvPr id="39" name="Espace réservé du texte 22">
            <a:extLst>
              <a:ext uri="{FF2B5EF4-FFF2-40B4-BE49-F238E27FC236}">
                <a16:creationId xmlns:a16="http://schemas.microsoft.com/office/drawing/2014/main" id="{8A170032-759E-49AE-B44A-43F59C4309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3248" y="4095652"/>
            <a:ext cx="4568081" cy="333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 b="1">
                <a:latin typeface="+mj-lt"/>
              </a:defRPr>
            </a:lvl1pPr>
            <a:lvl2pPr marL="215900" indent="0">
              <a:buNone/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Rectangle : coins arrondis 6">
            <a:extLst>
              <a:ext uri="{FF2B5EF4-FFF2-40B4-BE49-F238E27FC236}">
                <a16:creationId xmlns:a16="http://schemas.microsoft.com/office/drawing/2014/main" id="{50C73E69-654A-4AEB-BDEE-754E7E548311}"/>
              </a:ext>
            </a:extLst>
          </p:cNvPr>
          <p:cNvSpPr/>
          <p:nvPr userDrawn="1"/>
        </p:nvSpPr>
        <p:spPr>
          <a:xfrm>
            <a:off x="5207355" y="5309728"/>
            <a:ext cx="6120541" cy="1207621"/>
          </a:xfrm>
          <a:prstGeom prst="roundRect">
            <a:avLst>
              <a:gd name="adj" fmla="val 9937"/>
            </a:avLst>
          </a:prstGeom>
          <a:solidFill>
            <a:schemeClr val="bg1"/>
          </a:solidFill>
          <a:ln>
            <a:noFill/>
          </a:ln>
          <a:effectLst>
            <a:outerShdw blurRad="127000" dist="1905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E789CAA5-3F2D-4C23-97DE-0826671F9E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7196" y="5760898"/>
            <a:ext cx="318300" cy="318300"/>
          </a:xfrm>
          <a:prstGeom prst="rect">
            <a:avLst/>
          </a:prstGeom>
        </p:spPr>
      </p:pic>
      <p:sp>
        <p:nvSpPr>
          <p:cNvPr id="25" name="Espace réservé du texte 22">
            <a:extLst>
              <a:ext uri="{FF2B5EF4-FFF2-40B4-BE49-F238E27FC236}">
                <a16:creationId xmlns:a16="http://schemas.microsoft.com/office/drawing/2014/main" id="{C0F2CE82-EC7B-42CC-B05A-250BD550A4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23247" y="5746643"/>
            <a:ext cx="4568081" cy="333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 b="1">
                <a:latin typeface="+mj-lt"/>
              </a:defRPr>
            </a:lvl1pPr>
            <a:lvl2pPr marL="215900" indent="0">
              <a:buNone/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ZoneTexte 20">
            <a:extLst>
              <a:ext uri="{FF2B5EF4-FFF2-40B4-BE49-F238E27FC236}">
                <a16:creationId xmlns:a16="http://schemas.microsoft.com/office/drawing/2014/main" id="{53188BC1-32C2-42F1-A40B-92336DE6ACC3}"/>
              </a:ext>
            </a:extLst>
          </p:cNvPr>
          <p:cNvSpPr txBox="1"/>
          <p:nvPr userDrawn="1"/>
        </p:nvSpPr>
        <p:spPr>
          <a:xfrm>
            <a:off x="8215676" y="6633123"/>
            <a:ext cx="1850391" cy="123111"/>
          </a:xfrm>
          <a:prstGeom prst="rect">
            <a:avLst/>
          </a:prstGeom>
          <a:noFill/>
        </p:spPr>
        <p:txBody>
          <a:bodyPr wrap="none" lIns="35979" tIns="0" rIns="35979" bIns="0" rtlCol="0">
            <a:spAutoFit/>
          </a:bodyPr>
          <a:lstStyle/>
          <a:p>
            <a:pPr algn="ctr"/>
            <a:r>
              <a:rPr lang="en-US" sz="800" noProof="0" dirty="0">
                <a:solidFill>
                  <a:schemeClr val="bg1"/>
                </a:solidFill>
              </a:rPr>
              <a:t>© Murex S.A.S., 2022.  All Rights Reserved.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C5A2235-6320-46B2-A606-78931B2324C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07" y="458170"/>
            <a:ext cx="1370823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3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  <p:bldP spid="2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833D983-E669-4743-9811-D95091FCD518}"/>
              </a:ext>
            </a:extLst>
          </p:cNvPr>
          <p:cNvSpPr/>
          <p:nvPr userDrawn="1"/>
        </p:nvSpPr>
        <p:spPr>
          <a:xfrm>
            <a:off x="6089744" y="0"/>
            <a:ext cx="6102255" cy="6858000"/>
          </a:xfrm>
          <a:prstGeom prst="rect">
            <a:avLst/>
          </a:prstGeom>
          <a:gradFill>
            <a:gsLst>
              <a:gs pos="0">
                <a:srgbClr val="DB0A5B">
                  <a:alpha val="65000"/>
                  <a:lumMod val="97000"/>
                </a:srgbClr>
              </a:gs>
              <a:gs pos="61000">
                <a:srgbClr val="582C83">
                  <a:alpha val="62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 : coins arrondis 6">
            <a:extLst>
              <a:ext uri="{FF2B5EF4-FFF2-40B4-BE49-F238E27FC236}">
                <a16:creationId xmlns:a16="http://schemas.microsoft.com/office/drawing/2014/main" id="{ADCE8AAC-6F04-45E0-8EBB-86F7987784C2}"/>
              </a:ext>
            </a:extLst>
          </p:cNvPr>
          <p:cNvSpPr/>
          <p:nvPr userDrawn="1"/>
        </p:nvSpPr>
        <p:spPr>
          <a:xfrm>
            <a:off x="5259907" y="478715"/>
            <a:ext cx="6120541" cy="940022"/>
          </a:xfrm>
          <a:prstGeom prst="roundRect">
            <a:avLst>
              <a:gd name="adj" fmla="val 9937"/>
            </a:avLst>
          </a:prstGeom>
          <a:solidFill>
            <a:schemeClr val="bg1"/>
          </a:solidFill>
          <a:ln>
            <a:noFill/>
          </a:ln>
          <a:effectLst>
            <a:outerShdw blurRad="127000" dist="1905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B04DCF5B-7704-4DAA-9724-67B5385BCE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0513" y="774623"/>
            <a:ext cx="318300" cy="3183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6826F-CD0F-4372-BD7C-E6656CFB0E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34506" y="3077205"/>
            <a:ext cx="2816225" cy="70359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E1E1AFDA-08D8-4532-9443-3B60BCA7D6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63749" y="738438"/>
            <a:ext cx="4568081" cy="35041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 b="1">
                <a:latin typeface="+mj-lt"/>
              </a:defRPr>
            </a:lvl1pPr>
            <a:lvl2pPr marL="215900" indent="0">
              <a:buNone/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Rectangle : coins arrondis 6">
            <a:extLst>
              <a:ext uri="{FF2B5EF4-FFF2-40B4-BE49-F238E27FC236}">
                <a16:creationId xmlns:a16="http://schemas.microsoft.com/office/drawing/2014/main" id="{5CC7652C-F859-4B97-B89B-F67AA845311D}"/>
              </a:ext>
            </a:extLst>
          </p:cNvPr>
          <p:cNvSpPr/>
          <p:nvPr userDrawn="1"/>
        </p:nvSpPr>
        <p:spPr>
          <a:xfrm>
            <a:off x="5259907" y="1714645"/>
            <a:ext cx="6120541" cy="940022"/>
          </a:xfrm>
          <a:prstGeom prst="roundRect">
            <a:avLst>
              <a:gd name="adj" fmla="val 9937"/>
            </a:avLst>
          </a:prstGeom>
          <a:solidFill>
            <a:schemeClr val="bg1"/>
          </a:solidFill>
          <a:ln>
            <a:noFill/>
          </a:ln>
          <a:effectLst>
            <a:outerShdw blurRad="127000" dist="1905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FAD3F3CC-441E-46EC-B530-3FEFD0E174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0513" y="2010553"/>
            <a:ext cx="318300" cy="318300"/>
          </a:xfrm>
          <a:prstGeom prst="rect">
            <a:avLst/>
          </a:prstGeom>
        </p:spPr>
      </p:pic>
      <p:sp>
        <p:nvSpPr>
          <p:cNvPr id="35" name="Espace réservé du texte 22">
            <a:extLst>
              <a:ext uri="{FF2B5EF4-FFF2-40B4-BE49-F238E27FC236}">
                <a16:creationId xmlns:a16="http://schemas.microsoft.com/office/drawing/2014/main" id="{F1F81C47-EF9F-47E6-B703-2414DB83B0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3748" y="1992054"/>
            <a:ext cx="4568081" cy="3367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 b="1">
                <a:latin typeface="+mj-lt"/>
              </a:defRPr>
            </a:lvl1pPr>
            <a:lvl2pPr marL="215900" indent="0">
              <a:buNone/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Rectangle : coins arrondis 6">
            <a:extLst>
              <a:ext uri="{FF2B5EF4-FFF2-40B4-BE49-F238E27FC236}">
                <a16:creationId xmlns:a16="http://schemas.microsoft.com/office/drawing/2014/main" id="{A6A56690-EE26-4337-B7AD-9EA96A125548}"/>
              </a:ext>
            </a:extLst>
          </p:cNvPr>
          <p:cNvSpPr/>
          <p:nvPr userDrawn="1"/>
        </p:nvSpPr>
        <p:spPr>
          <a:xfrm>
            <a:off x="5259907" y="2948930"/>
            <a:ext cx="6120541" cy="940022"/>
          </a:xfrm>
          <a:prstGeom prst="roundRect">
            <a:avLst>
              <a:gd name="adj" fmla="val 9937"/>
            </a:avLst>
          </a:prstGeom>
          <a:solidFill>
            <a:schemeClr val="bg1"/>
          </a:solidFill>
          <a:ln>
            <a:noFill/>
          </a:ln>
          <a:effectLst>
            <a:outerShdw blurRad="127000" dist="1905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D5C56EF2-07F0-4B86-8C67-B039E00A11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0513" y="3244838"/>
            <a:ext cx="318300" cy="318300"/>
          </a:xfrm>
          <a:prstGeom prst="rect">
            <a:avLst/>
          </a:prstGeom>
        </p:spPr>
      </p:pic>
      <p:sp>
        <p:nvSpPr>
          <p:cNvPr id="38" name="Espace réservé du texte 22">
            <a:extLst>
              <a:ext uri="{FF2B5EF4-FFF2-40B4-BE49-F238E27FC236}">
                <a16:creationId xmlns:a16="http://schemas.microsoft.com/office/drawing/2014/main" id="{F492FEBC-EDA2-4C82-B72A-74EB18335D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63747" y="3205657"/>
            <a:ext cx="4568081" cy="3574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 b="1">
                <a:latin typeface="+mj-lt"/>
              </a:defRPr>
            </a:lvl1pPr>
            <a:lvl2pPr marL="215900" indent="0">
              <a:buNone/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Rectangle : coins arrondis 6">
            <a:extLst>
              <a:ext uri="{FF2B5EF4-FFF2-40B4-BE49-F238E27FC236}">
                <a16:creationId xmlns:a16="http://schemas.microsoft.com/office/drawing/2014/main" id="{6014F920-8FF1-4811-AD71-A0A2D46A0530}"/>
              </a:ext>
            </a:extLst>
          </p:cNvPr>
          <p:cNvSpPr/>
          <p:nvPr userDrawn="1"/>
        </p:nvSpPr>
        <p:spPr>
          <a:xfrm>
            <a:off x="5259907" y="4183215"/>
            <a:ext cx="6120541" cy="940022"/>
          </a:xfrm>
          <a:prstGeom prst="roundRect">
            <a:avLst>
              <a:gd name="adj" fmla="val 9937"/>
            </a:avLst>
          </a:prstGeom>
          <a:solidFill>
            <a:schemeClr val="bg1"/>
          </a:solidFill>
          <a:ln>
            <a:noFill/>
          </a:ln>
          <a:effectLst>
            <a:outerShdw blurRad="127000" dist="1905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134780E5-3C6D-4282-AF8F-591D9E97E7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0513" y="4479123"/>
            <a:ext cx="318300" cy="318300"/>
          </a:xfrm>
          <a:prstGeom prst="rect">
            <a:avLst/>
          </a:prstGeom>
        </p:spPr>
      </p:pic>
      <p:sp>
        <p:nvSpPr>
          <p:cNvPr id="41" name="Espace réservé du texte 22">
            <a:extLst>
              <a:ext uri="{FF2B5EF4-FFF2-40B4-BE49-F238E27FC236}">
                <a16:creationId xmlns:a16="http://schemas.microsoft.com/office/drawing/2014/main" id="{66AC4C2E-197D-4459-93C0-BE1FB74524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63746" y="4456582"/>
            <a:ext cx="4568081" cy="340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 b="1">
                <a:latin typeface="+mj-lt"/>
              </a:defRPr>
            </a:lvl1pPr>
            <a:lvl2pPr marL="215900" indent="0">
              <a:buNone/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Rectangle : coins arrondis 6">
            <a:extLst>
              <a:ext uri="{FF2B5EF4-FFF2-40B4-BE49-F238E27FC236}">
                <a16:creationId xmlns:a16="http://schemas.microsoft.com/office/drawing/2014/main" id="{3EBDF88E-05A8-45BF-97A1-0979EF6A71BD}"/>
              </a:ext>
            </a:extLst>
          </p:cNvPr>
          <p:cNvSpPr/>
          <p:nvPr userDrawn="1"/>
        </p:nvSpPr>
        <p:spPr>
          <a:xfrm>
            <a:off x="5259907" y="5417500"/>
            <a:ext cx="6120541" cy="940022"/>
          </a:xfrm>
          <a:prstGeom prst="roundRect">
            <a:avLst>
              <a:gd name="adj" fmla="val 9937"/>
            </a:avLst>
          </a:prstGeom>
          <a:solidFill>
            <a:schemeClr val="bg1"/>
          </a:solidFill>
          <a:ln>
            <a:noFill/>
          </a:ln>
          <a:effectLst>
            <a:outerShdw blurRad="127000" dist="1905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59C23611-884C-42FA-8390-1395D8E3B8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0513" y="5713408"/>
            <a:ext cx="318300" cy="318300"/>
          </a:xfrm>
          <a:prstGeom prst="rect">
            <a:avLst/>
          </a:prstGeom>
        </p:spPr>
      </p:pic>
      <p:sp>
        <p:nvSpPr>
          <p:cNvPr id="44" name="Espace réservé du texte 22">
            <a:extLst>
              <a:ext uri="{FF2B5EF4-FFF2-40B4-BE49-F238E27FC236}">
                <a16:creationId xmlns:a16="http://schemas.microsoft.com/office/drawing/2014/main" id="{53FDFEC8-67C6-4489-864F-84D80D74EF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63745" y="5693511"/>
            <a:ext cx="4568081" cy="33819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 b="1">
                <a:latin typeface="+mj-lt"/>
              </a:defRPr>
            </a:lvl1pPr>
            <a:lvl2pPr marL="215900" indent="0">
              <a:buNone/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ZoneTexte 20">
            <a:extLst>
              <a:ext uri="{FF2B5EF4-FFF2-40B4-BE49-F238E27FC236}">
                <a16:creationId xmlns:a16="http://schemas.microsoft.com/office/drawing/2014/main" id="{F500CE7A-43EA-46CA-8EB1-683C94E74706}"/>
              </a:ext>
            </a:extLst>
          </p:cNvPr>
          <p:cNvSpPr txBox="1"/>
          <p:nvPr userDrawn="1"/>
        </p:nvSpPr>
        <p:spPr>
          <a:xfrm>
            <a:off x="8215676" y="6633123"/>
            <a:ext cx="1850391" cy="123111"/>
          </a:xfrm>
          <a:prstGeom prst="rect">
            <a:avLst/>
          </a:prstGeom>
          <a:noFill/>
        </p:spPr>
        <p:txBody>
          <a:bodyPr wrap="none" lIns="35979" tIns="0" rIns="35979" bIns="0" rtlCol="0">
            <a:spAutoFit/>
          </a:bodyPr>
          <a:lstStyle/>
          <a:p>
            <a:pPr algn="ctr"/>
            <a:r>
              <a:rPr lang="en-US" sz="800" noProof="0" dirty="0">
                <a:solidFill>
                  <a:schemeClr val="bg1"/>
                </a:solidFill>
              </a:rPr>
              <a:t>© Murex S.A.S., 2022.  All Rights Reserved.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2C5D176-001D-4086-84A7-699C359BE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07" y="458170"/>
            <a:ext cx="1370823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7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3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1" grpId="0" uiExpand="1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4" grpId="0" uiExpand="1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24BA35C2-F467-4618-AEF5-6DC359567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001" y="444225"/>
            <a:ext cx="8676230" cy="43088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fr-FR" sz="2800" spc="0" dirty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6112940-7984-4146-AB9A-F5DCD24465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159" y="1827928"/>
            <a:ext cx="11042767" cy="328612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5691A5BA-3F47-496E-9170-319DCACDEA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6001" y="923064"/>
            <a:ext cx="8676230" cy="505972"/>
          </a:xfrm>
          <a:prstGeom prst="rect">
            <a:avLst/>
          </a:prstGeom>
        </p:spPr>
        <p:txBody>
          <a:bodyPr lIns="0" rtlCol="0">
            <a:spAutoFit/>
          </a:bodyPr>
          <a:lstStyle>
            <a:lvl1pPr>
              <a:defRPr lang="fr-FR" sz="2400" b="0" dirty="0">
                <a:solidFill>
                  <a:schemeClr val="tx2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ZoneTexte 20">
            <a:extLst>
              <a:ext uri="{FF2B5EF4-FFF2-40B4-BE49-F238E27FC236}">
                <a16:creationId xmlns:a16="http://schemas.microsoft.com/office/drawing/2014/main" id="{0E683F01-4470-47BD-838B-994832B87AAE}"/>
              </a:ext>
            </a:extLst>
          </p:cNvPr>
          <p:cNvSpPr txBox="1"/>
          <p:nvPr userDrawn="1"/>
        </p:nvSpPr>
        <p:spPr>
          <a:xfrm>
            <a:off x="5170806" y="6616556"/>
            <a:ext cx="1850391" cy="123111"/>
          </a:xfrm>
          <a:prstGeom prst="rect">
            <a:avLst/>
          </a:prstGeom>
          <a:noFill/>
        </p:spPr>
        <p:txBody>
          <a:bodyPr wrap="none" lIns="35979" tIns="0" rIns="35979" bIns="0" rtlCol="0">
            <a:spAutoFit/>
          </a:bodyPr>
          <a:lstStyle/>
          <a:p>
            <a:pPr algn="ctr"/>
            <a:r>
              <a:rPr lang="en-US" sz="800" noProof="0" dirty="0">
                <a:solidFill>
                  <a:schemeClr val="tx1"/>
                </a:solidFill>
              </a:rPr>
              <a:t>© Murex S.A.S., 2022.  All Rights Reserved.</a:t>
            </a:r>
          </a:p>
        </p:txBody>
      </p:sp>
      <p:sp>
        <p:nvSpPr>
          <p:cNvPr id="23" name="Espace réservé du contenu 14">
            <a:extLst>
              <a:ext uri="{FF2B5EF4-FFF2-40B4-BE49-F238E27FC236}">
                <a16:creationId xmlns:a16="http://schemas.microsoft.com/office/drawing/2014/main" id="{8039893E-D18B-4B71-96C8-F5740F88E0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6001" y="2290437"/>
            <a:ext cx="11042767" cy="400864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B310A956-F0C4-4A24-BF41-EC66E28A56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048" y="-12601"/>
            <a:ext cx="2385952" cy="1867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85A85E-C50C-4412-A1FA-7B5BD1C073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372" y="402751"/>
            <a:ext cx="1079755" cy="413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E86D28-A737-42D6-94B6-F68A39105CC6}"/>
              </a:ext>
            </a:extLst>
          </p:cNvPr>
          <p:cNvSpPr txBox="1"/>
          <p:nvPr userDrawn="1"/>
        </p:nvSpPr>
        <p:spPr>
          <a:xfrm>
            <a:off x="90954" y="101686"/>
            <a:ext cx="5670992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Murex confidential information. Any reproduction in whole or in part is strictly prohibited.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58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6112940-7984-4146-AB9A-F5DCD24465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34490" y="1893245"/>
            <a:ext cx="4787335" cy="328612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75FBA23-28AD-4EEC-AC46-BF0BA17B8D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39849" y="1893245"/>
            <a:ext cx="4787335" cy="328612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89060AB7-5A37-4486-9EC6-7BAF7BCF7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001" y="444225"/>
            <a:ext cx="8676230" cy="43088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fr-FR" sz="2800" spc="0" dirty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C63B021A-BEF4-40AA-96D3-6154873110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6001" y="923064"/>
            <a:ext cx="8676230" cy="505972"/>
          </a:xfrm>
          <a:prstGeom prst="rect">
            <a:avLst/>
          </a:prstGeom>
        </p:spPr>
        <p:txBody>
          <a:bodyPr lIns="0" rtlCol="0">
            <a:spAutoFit/>
          </a:bodyPr>
          <a:lstStyle>
            <a:lvl1pPr>
              <a:defRPr lang="fr-FR" sz="2400" b="0" dirty="0">
                <a:solidFill>
                  <a:schemeClr val="tx2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Espace réservé du contenu 14">
            <a:extLst>
              <a:ext uri="{FF2B5EF4-FFF2-40B4-BE49-F238E27FC236}">
                <a16:creationId xmlns:a16="http://schemas.microsoft.com/office/drawing/2014/main" id="{1F4BED31-B5C2-46E4-A64B-0845A5836D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34490" y="2355754"/>
            <a:ext cx="4787335" cy="40869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Espace réservé du contenu 20">
            <a:extLst>
              <a:ext uri="{FF2B5EF4-FFF2-40B4-BE49-F238E27FC236}">
                <a16:creationId xmlns:a16="http://schemas.microsoft.com/office/drawing/2014/main" id="{97BFBDEC-D5E9-4BE2-8261-BDD239E6337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36693" y="2355754"/>
            <a:ext cx="4787335" cy="40869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EBC1417-9C6A-4F67-8428-354E1F530219}"/>
              </a:ext>
            </a:extLst>
          </p:cNvPr>
          <p:cNvSpPr txBox="1"/>
          <p:nvPr userDrawn="1"/>
        </p:nvSpPr>
        <p:spPr>
          <a:xfrm>
            <a:off x="5170806" y="6616556"/>
            <a:ext cx="1850391" cy="123111"/>
          </a:xfrm>
          <a:prstGeom prst="rect">
            <a:avLst/>
          </a:prstGeom>
          <a:noFill/>
        </p:spPr>
        <p:txBody>
          <a:bodyPr wrap="none" lIns="35979" tIns="0" rIns="35979" bIns="0" rtlCol="0">
            <a:spAutoFit/>
          </a:bodyPr>
          <a:lstStyle/>
          <a:p>
            <a:pPr algn="ctr"/>
            <a:r>
              <a:rPr lang="en-US" sz="800" noProof="0" dirty="0">
                <a:solidFill>
                  <a:schemeClr val="tx1"/>
                </a:solidFill>
              </a:rPr>
              <a:t>© Murex S.A.S., 2022.  All Rights Reserved.</a:t>
            </a:r>
          </a:p>
        </p:txBody>
      </p: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E3B20FF4-0F48-4BD5-BD96-D11B67A3B8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048" y="-12601"/>
            <a:ext cx="2385952" cy="186784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3CEA81C-8A12-415B-B14D-A6F9C7AE17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372" y="402751"/>
            <a:ext cx="1079755" cy="4139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F68E56-E54F-47D8-B3F9-27582B0F9D8A}"/>
              </a:ext>
            </a:extLst>
          </p:cNvPr>
          <p:cNvSpPr txBox="1"/>
          <p:nvPr userDrawn="1"/>
        </p:nvSpPr>
        <p:spPr>
          <a:xfrm>
            <a:off x="90954" y="101686"/>
            <a:ext cx="5670992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Murex confidential information. Any reproduction in whole or in part is strictly prohibited.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93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20">
            <a:extLst>
              <a:ext uri="{FF2B5EF4-FFF2-40B4-BE49-F238E27FC236}">
                <a16:creationId xmlns:a16="http://schemas.microsoft.com/office/drawing/2014/main" id="{C43ED0B5-B333-4BB0-9971-03E696D1BB66}"/>
              </a:ext>
            </a:extLst>
          </p:cNvPr>
          <p:cNvSpPr txBox="1"/>
          <p:nvPr userDrawn="1"/>
        </p:nvSpPr>
        <p:spPr>
          <a:xfrm>
            <a:off x="5170807" y="6616556"/>
            <a:ext cx="1850390" cy="123111"/>
          </a:xfrm>
          <a:prstGeom prst="rect">
            <a:avLst/>
          </a:prstGeom>
          <a:noFill/>
        </p:spPr>
        <p:txBody>
          <a:bodyPr wrap="none" lIns="35979" tIns="0" rIns="35979" bIns="0" rtlCol="0">
            <a:spAutoFit/>
          </a:bodyPr>
          <a:lstStyle/>
          <a:p>
            <a:pPr algn="ctr"/>
            <a:r>
              <a:rPr lang="en-US" sz="800" noProof="0" dirty="0">
                <a:solidFill>
                  <a:schemeClr val="tx1"/>
                </a:solidFill>
              </a:rPr>
              <a:t>© Murex S.A.S., 2022.  All Rights Reserved.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2E3BAEE3-7E77-437A-8D84-2B622078B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048" y="-12601"/>
            <a:ext cx="2385952" cy="1867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EE272C-57B5-4112-98C0-3E2CFE7D38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372" y="402751"/>
            <a:ext cx="1079755" cy="413999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240CFFD0-213B-4796-AF88-5268CBB5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001" y="444225"/>
            <a:ext cx="8676230" cy="43088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fr-FR" sz="2800" spc="0" dirty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54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20">
            <a:extLst>
              <a:ext uri="{FF2B5EF4-FFF2-40B4-BE49-F238E27FC236}">
                <a16:creationId xmlns:a16="http://schemas.microsoft.com/office/drawing/2014/main" id="{C43ED0B5-B333-4BB0-9971-03E696D1BB66}"/>
              </a:ext>
            </a:extLst>
          </p:cNvPr>
          <p:cNvSpPr txBox="1"/>
          <p:nvPr userDrawn="1"/>
        </p:nvSpPr>
        <p:spPr>
          <a:xfrm>
            <a:off x="5170807" y="6616556"/>
            <a:ext cx="1850390" cy="123111"/>
          </a:xfrm>
          <a:prstGeom prst="rect">
            <a:avLst/>
          </a:prstGeom>
          <a:noFill/>
        </p:spPr>
        <p:txBody>
          <a:bodyPr wrap="none" lIns="35979" tIns="0" rIns="35979" bIns="0" rtlCol="0">
            <a:spAutoFit/>
          </a:bodyPr>
          <a:lstStyle/>
          <a:p>
            <a:pPr algn="ctr"/>
            <a:r>
              <a:rPr lang="en-US" sz="800" noProof="0" dirty="0">
                <a:solidFill>
                  <a:schemeClr val="tx1"/>
                </a:solidFill>
              </a:rPr>
              <a:t>© Murex S.A.S., 2022.  All Rights Reserved.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2E3BAEE3-7E77-437A-8D84-2B622078B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048" y="-12601"/>
            <a:ext cx="2385952" cy="1867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EE272C-57B5-4112-98C0-3E2CFE7D38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372" y="402751"/>
            <a:ext cx="1079755" cy="413999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240CFFD0-213B-4796-AF88-5268CBB5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001" y="444225"/>
            <a:ext cx="8676230" cy="43088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fr-FR" sz="2800" spc="0" dirty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366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AECD1901-5562-41AC-99FB-46E3BD72C90C}"/>
              </a:ext>
            </a:extLst>
          </p:cNvPr>
          <p:cNvSpPr/>
          <p:nvPr userDrawn="1"/>
        </p:nvSpPr>
        <p:spPr>
          <a:xfrm>
            <a:off x="-11194" y="-21535"/>
            <a:ext cx="12192000" cy="691048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99000">
                <a:srgbClr val="E2E6ED"/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98B4D28-6467-4EFD-A74F-782FEA7AF04C}"/>
              </a:ext>
            </a:extLst>
          </p:cNvPr>
          <p:cNvSpPr/>
          <p:nvPr userDrawn="1"/>
        </p:nvSpPr>
        <p:spPr>
          <a:xfrm>
            <a:off x="5509" y="-7272"/>
            <a:ext cx="12192000" cy="691048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99000">
                <a:srgbClr val="E2E6ED"/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e 35">
            <a:extLst>
              <a:ext uri="{FF2B5EF4-FFF2-40B4-BE49-F238E27FC236}">
                <a16:creationId xmlns:a16="http://schemas.microsoft.com/office/drawing/2014/main" id="{C3176C49-4C03-3243-89A7-34F355C44A7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743200" y="1436197"/>
            <a:ext cx="1439863" cy="1774975"/>
            <a:chOff x="3556749" y="1095616"/>
            <a:chExt cx="1439827" cy="1774644"/>
          </a:xfrm>
        </p:grpSpPr>
        <p:pic>
          <p:nvPicPr>
            <p:cNvPr id="16" name="Image 29">
              <a:extLst>
                <a:ext uri="{FF2B5EF4-FFF2-40B4-BE49-F238E27FC236}">
                  <a16:creationId xmlns:a16="http://schemas.microsoft.com/office/drawing/2014/main" id="{D1346093-EBE6-FD4F-8DE3-2D48E79B12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0841" y="1095616"/>
              <a:ext cx="971644" cy="611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ZoneTexte 31">
              <a:extLst>
                <a:ext uri="{FF2B5EF4-FFF2-40B4-BE49-F238E27FC236}">
                  <a16:creationId xmlns:a16="http://schemas.microsoft.com/office/drawing/2014/main" id="{36FAEE75-CD43-C74B-B56F-DD55554F5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6749" y="1870172"/>
              <a:ext cx="1439827" cy="100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5992" tIns="0" rIns="35992" bIns="0">
              <a:spAutoFit/>
            </a:bodyPr>
            <a:lstStyle>
              <a:lvl1pPr defTabSz="1087438"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1087438"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1087438"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1087438"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1087438"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087438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087438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087438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087438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1087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C5075A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PARIS</a:t>
              </a:r>
              <a:r>
                <a:rPr kumimoji="0" lang="fr-F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1087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MUREX S.A.S. </a:t>
              </a:r>
            </a:p>
            <a:p>
              <a:pPr marL="0" marR="0" lvl="0" indent="0" algn="ctr" defTabSz="1087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15 Boulevard de l’Amiral Bruix</a:t>
              </a:r>
            </a:p>
            <a:p>
              <a:pPr marL="0" marR="0" lvl="0" indent="0" algn="ctr" defTabSz="1087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75116 Paris, France  </a:t>
              </a:r>
            </a:p>
            <a:p>
              <a:pPr marL="0" marR="0" lvl="0" indent="0" algn="ctr" defTabSz="1087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Tel + 33 1 44 05 32 00 </a:t>
              </a:r>
            </a:p>
          </p:txBody>
        </p:sp>
      </p:grpSp>
      <p:grpSp>
        <p:nvGrpSpPr>
          <p:cNvPr id="18" name="Groupe 34">
            <a:extLst>
              <a:ext uri="{FF2B5EF4-FFF2-40B4-BE49-F238E27FC236}">
                <a16:creationId xmlns:a16="http://schemas.microsoft.com/office/drawing/2014/main" id="{335CC27A-BA33-2749-89C2-F9FBB2FC7FB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955947" y="1455077"/>
            <a:ext cx="1843088" cy="1703536"/>
            <a:chOff x="5679571" y="1167599"/>
            <a:chExt cx="1843761" cy="1702605"/>
          </a:xfrm>
        </p:grpSpPr>
        <p:pic>
          <p:nvPicPr>
            <p:cNvPr id="19" name="Image 28">
              <a:extLst>
                <a:ext uri="{FF2B5EF4-FFF2-40B4-BE49-F238E27FC236}">
                  <a16:creationId xmlns:a16="http://schemas.microsoft.com/office/drawing/2014/main" id="{816D5D3A-5E29-E041-BFD1-E7623BC0FA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791" y="1167599"/>
              <a:ext cx="996609" cy="53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ZoneTexte 32">
              <a:extLst>
                <a:ext uri="{FF2B5EF4-FFF2-40B4-BE49-F238E27FC236}">
                  <a16:creationId xmlns:a16="http://schemas.microsoft.com/office/drawing/2014/main" id="{AC66E0A4-2172-5E44-85CF-B6F9BC11F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571" y="1870477"/>
              <a:ext cx="1843761" cy="999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5992" tIns="0" rIns="35992" bIns="0">
              <a:spAutoFit/>
            </a:bodyPr>
            <a:lstStyle>
              <a:lvl1pPr defTabSz="1087438"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1087438"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1087438"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1087438"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1087438"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087438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087438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087438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087438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1087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C5075A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NEW YORK</a:t>
              </a:r>
            </a:p>
            <a:p>
              <a:pPr marL="0" marR="0" lvl="0" indent="0" algn="ctr" defTabSz="1087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MUREX North America  </a:t>
              </a:r>
            </a:p>
            <a:p>
              <a:pPr marL="0" marR="0" lvl="0" indent="0" algn="ctr" defTabSz="1087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810 Seventh Avenue </a:t>
              </a:r>
            </a:p>
            <a:p>
              <a:pPr marL="0" marR="0" lvl="0" indent="0" algn="ctr" defTabSz="1087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Floor 14, New York, </a:t>
              </a:r>
            </a:p>
            <a:p>
              <a:pPr marL="0" marR="0" lvl="0" indent="0" algn="ctr" defTabSz="1087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NY10019 - USA  </a:t>
              </a:r>
            </a:p>
            <a:p>
              <a:pPr marL="0" marR="0" lvl="0" indent="0" algn="ctr" defTabSz="1087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Tel + 1 212 381 4300 </a:t>
              </a:r>
            </a:p>
          </p:txBody>
        </p:sp>
      </p:grpSp>
      <p:grpSp>
        <p:nvGrpSpPr>
          <p:cNvPr id="21" name="Groupe 4">
            <a:extLst>
              <a:ext uri="{FF2B5EF4-FFF2-40B4-BE49-F238E27FC236}">
                <a16:creationId xmlns:a16="http://schemas.microsoft.com/office/drawing/2014/main" id="{7878E29C-4B9F-294E-85EE-2D1FD91F436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163127" y="1727330"/>
            <a:ext cx="2044700" cy="1462236"/>
            <a:chOff x="7884532" y="1407613"/>
            <a:chExt cx="2044015" cy="1462727"/>
          </a:xfrm>
        </p:grpSpPr>
        <p:pic>
          <p:nvPicPr>
            <p:cNvPr id="22" name="Image 30">
              <a:extLst>
                <a:ext uri="{FF2B5EF4-FFF2-40B4-BE49-F238E27FC236}">
                  <a16:creationId xmlns:a16="http://schemas.microsoft.com/office/drawing/2014/main" id="{B2132811-C0D9-4147-8CD4-38B38144B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0653" y="1407613"/>
              <a:ext cx="971775" cy="29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ZoneTexte 33">
              <a:extLst>
                <a:ext uri="{FF2B5EF4-FFF2-40B4-BE49-F238E27FC236}">
                  <a16:creationId xmlns:a16="http://schemas.microsoft.com/office/drawing/2014/main" id="{9B10C078-5B6E-F44F-AD61-D57F48131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4532" y="1869730"/>
              <a:ext cx="2044015" cy="1000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5992" tIns="0" rIns="35992" bIns="0">
              <a:spAutoFit/>
            </a:bodyPr>
            <a:lstStyle>
              <a:lvl1pPr defTabSz="1087438"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1087438"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1087438"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1087438"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1087438"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087438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087438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087438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087438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1087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C5075A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SINGAPORE</a:t>
              </a:r>
            </a:p>
            <a:p>
              <a:pPr marL="0" marR="0" lvl="0" indent="0" algn="ctr" defTabSz="1087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MUREX Southeast Asia  </a:t>
              </a:r>
            </a:p>
            <a:p>
              <a:pPr marL="0" marR="0" lvl="0" indent="0" algn="ctr" defTabSz="1087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Marina Bay Financial Center Tower 2 </a:t>
              </a:r>
            </a:p>
            <a:p>
              <a:pPr marL="0" marR="0" lvl="0" indent="0" algn="ctr" defTabSz="1087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10 Marina Boulevard #19-01 Singapore 018983 </a:t>
              </a:r>
            </a:p>
            <a:p>
              <a:pPr marL="0" marR="0" lvl="0" indent="0" algn="ctr" defTabSz="1087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Tel + 65 6216 02 88 </a:t>
              </a:r>
            </a:p>
          </p:txBody>
        </p:sp>
      </p:grpSp>
      <p:grpSp>
        <p:nvGrpSpPr>
          <p:cNvPr id="24" name="Groupe 5">
            <a:extLst>
              <a:ext uri="{FF2B5EF4-FFF2-40B4-BE49-F238E27FC236}">
                <a16:creationId xmlns:a16="http://schemas.microsoft.com/office/drawing/2014/main" id="{A7483A10-3895-8D45-9528-252F940B5A3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547155" y="1736107"/>
            <a:ext cx="2044700" cy="1598662"/>
            <a:chOff x="9218032" y="1420067"/>
            <a:chExt cx="2044015" cy="1597865"/>
          </a:xfrm>
        </p:grpSpPr>
        <p:sp>
          <p:nvSpPr>
            <p:cNvPr id="25" name="ZoneTexte 38">
              <a:extLst>
                <a:ext uri="{FF2B5EF4-FFF2-40B4-BE49-F238E27FC236}">
                  <a16:creationId xmlns:a16="http://schemas.microsoft.com/office/drawing/2014/main" id="{A7E9F34C-3D36-5349-A3D7-6C7DAB8A4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8032" y="1864345"/>
              <a:ext cx="2044015" cy="1153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5992" tIns="0" rIns="35992" bIns="0">
              <a:spAutoFit/>
            </a:bodyPr>
            <a:lstStyle>
              <a:lvl1pPr defTabSz="1087438"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1087438"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1087438"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1087438"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1087438"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087438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087438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087438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087438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1087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C5075A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BEIRUT</a:t>
              </a:r>
            </a:p>
            <a:p>
              <a:pPr marL="0" marR="0" lvl="0" indent="0" algn="ctr" defTabSz="1087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MUREX Systems </a:t>
              </a:r>
            </a:p>
            <a:p>
              <a:pPr marL="0" marR="0" lvl="0" indent="0" algn="ctr" defTabSz="1087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Kantari Corner Center </a:t>
              </a:r>
            </a:p>
            <a:p>
              <a:pPr marL="0" marR="0" lvl="0" indent="0" algn="ctr" defTabSz="1087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14th floor Fakhreddine Street </a:t>
              </a:r>
            </a:p>
            <a:p>
              <a:pPr marL="0" marR="0" lvl="0" indent="0" algn="ctr" defTabSz="1087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Mina El Hosn  </a:t>
              </a:r>
            </a:p>
            <a:p>
              <a:pPr marL="0" marR="0" lvl="0" indent="0" algn="ctr" defTabSz="1087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Beirut, Lebanon </a:t>
              </a:r>
            </a:p>
            <a:p>
              <a:pPr marL="0" marR="0" lvl="0" indent="0" algn="ctr" defTabSz="1087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Tel + 961 1 356 000</a:t>
              </a:r>
            </a:p>
          </p:txBody>
        </p:sp>
        <p:pic>
          <p:nvPicPr>
            <p:cNvPr id="26" name="Graphique 3">
              <a:extLst>
                <a:ext uri="{FF2B5EF4-FFF2-40B4-BE49-F238E27FC236}">
                  <a16:creationId xmlns:a16="http://schemas.microsoft.com/office/drawing/2014/main" id="{469F03B3-31B4-8C43-A85A-DFCAF865C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1731" y="1420067"/>
              <a:ext cx="996616" cy="280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" name="Groupe 8">
            <a:extLst>
              <a:ext uri="{FF2B5EF4-FFF2-40B4-BE49-F238E27FC236}">
                <a16:creationId xmlns:a16="http://schemas.microsoft.com/office/drawing/2014/main" id="{70F96712-E605-A74B-9B6A-23CD5B5FA6B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36863" y="3567161"/>
            <a:ext cx="1454150" cy="369888"/>
            <a:chOff x="3602923" y="3163966"/>
            <a:chExt cx="1455104" cy="369686"/>
          </a:xfrm>
        </p:grpSpPr>
        <p:sp>
          <p:nvSpPr>
            <p:cNvPr id="31" name="TextBox 174">
              <a:hlinkClick r:id="rId6"/>
              <a:extLst>
                <a:ext uri="{FF2B5EF4-FFF2-40B4-BE49-F238E27FC236}">
                  <a16:creationId xmlns:a16="http://schemas.microsoft.com/office/drawing/2014/main" id="{B98FC1E9-BA58-7045-A93A-3FDB5675C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8079" y="3260750"/>
              <a:ext cx="949948" cy="163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Calibri Light" panose="020F0302020204030204"/>
                  <a:ea typeface="Roboto Light" panose="02000000000000000000" pitchFamily="2" charset="0"/>
                  <a:cs typeface="Arial" panose="020B0604020202020204" pitchFamily="34" charset="0"/>
                </a:rPr>
                <a:t>murex.com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 Light" panose="020F0302020204030204"/>
                <a:ea typeface="Roboto Light" panose="02000000000000000000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32" name="Graphique 17" descr="Globe terrestre Europe-Afrique">
              <a:extLst>
                <a:ext uri="{FF2B5EF4-FFF2-40B4-BE49-F238E27FC236}">
                  <a16:creationId xmlns:a16="http://schemas.microsoft.com/office/drawing/2014/main" id="{FDC3A004-4A65-C84C-B272-33B3047B68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2923" y="3163966"/>
              <a:ext cx="370130" cy="369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Groupe 12">
            <a:extLst>
              <a:ext uri="{FF2B5EF4-FFF2-40B4-BE49-F238E27FC236}">
                <a16:creationId xmlns:a16="http://schemas.microsoft.com/office/drawing/2014/main" id="{A046C407-C738-0C41-932F-CA5BFC102CA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914650" y="4827638"/>
            <a:ext cx="1958975" cy="339725"/>
            <a:chOff x="3680408" y="5288049"/>
            <a:chExt cx="1958682" cy="338554"/>
          </a:xfrm>
        </p:grpSpPr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id="{0C342E98-A8ED-EF4D-9DD8-DCDBB43EE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8969" y="5288049"/>
              <a:ext cx="15301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Calibri Light" panose="020F0302020204030204"/>
                  <a:ea typeface="Roboto Light" panose="02000000000000000000" pitchFamily="2" charset="0"/>
                  <a:cs typeface="Arial" panose="020B0604020202020204" pitchFamily="34" charset="0"/>
                </a:rPr>
                <a:t>@Murex_Group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EA6B206B-94E1-A74F-ACA4-51D606DBF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0408" y="5384553"/>
              <a:ext cx="265073" cy="215156"/>
            </a:xfrm>
            <a:custGeom>
              <a:avLst/>
              <a:gdLst>
                <a:gd name="T0" fmla="*/ 88 w 236"/>
                <a:gd name="T1" fmla="*/ 192 h 192"/>
                <a:gd name="T2" fmla="*/ 2 w 236"/>
                <a:gd name="T3" fmla="*/ 174 h 192"/>
                <a:gd name="T4" fmla="*/ 0 w 236"/>
                <a:gd name="T5" fmla="*/ 168 h 192"/>
                <a:gd name="T6" fmla="*/ 6 w 236"/>
                <a:gd name="T7" fmla="*/ 164 h 192"/>
                <a:gd name="T8" fmla="*/ 56 w 236"/>
                <a:gd name="T9" fmla="*/ 151 h 192"/>
                <a:gd name="T10" fmla="*/ 12 w 236"/>
                <a:gd name="T11" fmla="*/ 117 h 192"/>
                <a:gd name="T12" fmla="*/ 14 w 236"/>
                <a:gd name="T13" fmla="*/ 112 h 192"/>
                <a:gd name="T14" fmla="*/ 19 w 236"/>
                <a:gd name="T15" fmla="*/ 112 h 192"/>
                <a:gd name="T16" fmla="*/ 39 w 236"/>
                <a:gd name="T17" fmla="*/ 116 h 192"/>
                <a:gd name="T18" fmla="*/ 4 w 236"/>
                <a:gd name="T19" fmla="*/ 73 h 192"/>
                <a:gd name="T20" fmla="*/ 6 w 236"/>
                <a:gd name="T21" fmla="*/ 68 h 192"/>
                <a:gd name="T22" fmla="*/ 12 w 236"/>
                <a:gd name="T23" fmla="*/ 68 h 192"/>
                <a:gd name="T24" fmla="*/ 28 w 236"/>
                <a:gd name="T25" fmla="*/ 75 h 192"/>
                <a:gd name="T26" fmla="*/ 16 w 236"/>
                <a:gd name="T27" fmla="*/ 10 h 192"/>
                <a:gd name="T28" fmla="*/ 19 w 236"/>
                <a:gd name="T29" fmla="*/ 5 h 192"/>
                <a:gd name="T30" fmla="*/ 23 w 236"/>
                <a:gd name="T31" fmla="*/ 9 h 192"/>
                <a:gd name="T32" fmla="*/ 112 w 236"/>
                <a:gd name="T33" fmla="*/ 55 h 192"/>
                <a:gd name="T34" fmla="*/ 112 w 236"/>
                <a:gd name="T35" fmla="*/ 54 h 192"/>
                <a:gd name="T36" fmla="*/ 163 w 236"/>
                <a:gd name="T37" fmla="*/ 0 h 192"/>
                <a:gd name="T38" fmla="*/ 163 w 236"/>
                <a:gd name="T39" fmla="*/ 0 h 192"/>
                <a:gd name="T40" fmla="*/ 196 w 236"/>
                <a:gd name="T41" fmla="*/ 11 h 192"/>
                <a:gd name="T42" fmla="*/ 197 w 236"/>
                <a:gd name="T43" fmla="*/ 12 h 192"/>
                <a:gd name="T44" fmla="*/ 226 w 236"/>
                <a:gd name="T45" fmla="*/ 0 h 192"/>
                <a:gd name="T46" fmla="*/ 231 w 236"/>
                <a:gd name="T47" fmla="*/ 1 h 192"/>
                <a:gd name="T48" fmla="*/ 232 w 236"/>
                <a:gd name="T49" fmla="*/ 6 h 192"/>
                <a:gd name="T50" fmla="*/ 222 w 236"/>
                <a:gd name="T51" fmla="*/ 23 h 192"/>
                <a:gd name="T52" fmla="*/ 230 w 236"/>
                <a:gd name="T53" fmla="*/ 20 h 192"/>
                <a:gd name="T54" fmla="*/ 235 w 236"/>
                <a:gd name="T55" fmla="*/ 21 h 192"/>
                <a:gd name="T56" fmla="*/ 236 w 236"/>
                <a:gd name="T57" fmla="*/ 26 h 192"/>
                <a:gd name="T58" fmla="*/ 216 w 236"/>
                <a:gd name="T59" fmla="*/ 51 h 192"/>
                <a:gd name="T60" fmla="*/ 216 w 236"/>
                <a:gd name="T61" fmla="*/ 52 h 192"/>
                <a:gd name="T62" fmla="*/ 88 w 236"/>
                <a:gd name="T6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6" h="192">
                  <a:moveTo>
                    <a:pt x="88" y="192"/>
                  </a:moveTo>
                  <a:cubicBezTo>
                    <a:pt x="49" y="192"/>
                    <a:pt x="16" y="185"/>
                    <a:pt x="2" y="174"/>
                  </a:cubicBezTo>
                  <a:cubicBezTo>
                    <a:pt x="0" y="172"/>
                    <a:pt x="0" y="170"/>
                    <a:pt x="0" y="168"/>
                  </a:cubicBezTo>
                  <a:cubicBezTo>
                    <a:pt x="1" y="166"/>
                    <a:pt x="3" y="164"/>
                    <a:pt x="6" y="164"/>
                  </a:cubicBezTo>
                  <a:cubicBezTo>
                    <a:pt x="29" y="163"/>
                    <a:pt x="44" y="158"/>
                    <a:pt x="56" y="151"/>
                  </a:cubicBezTo>
                  <a:cubicBezTo>
                    <a:pt x="33" y="149"/>
                    <a:pt x="20" y="138"/>
                    <a:pt x="12" y="117"/>
                  </a:cubicBezTo>
                  <a:cubicBezTo>
                    <a:pt x="12" y="115"/>
                    <a:pt x="12" y="113"/>
                    <a:pt x="14" y="112"/>
                  </a:cubicBezTo>
                  <a:cubicBezTo>
                    <a:pt x="15" y="111"/>
                    <a:pt x="18" y="111"/>
                    <a:pt x="19" y="112"/>
                  </a:cubicBezTo>
                  <a:cubicBezTo>
                    <a:pt x="25" y="116"/>
                    <a:pt x="31" y="116"/>
                    <a:pt x="39" y="116"/>
                  </a:cubicBezTo>
                  <a:cubicBezTo>
                    <a:pt x="24" y="107"/>
                    <a:pt x="9" y="92"/>
                    <a:pt x="4" y="73"/>
                  </a:cubicBezTo>
                  <a:cubicBezTo>
                    <a:pt x="4" y="71"/>
                    <a:pt x="4" y="69"/>
                    <a:pt x="6" y="68"/>
                  </a:cubicBezTo>
                  <a:cubicBezTo>
                    <a:pt x="8" y="67"/>
                    <a:pt x="10" y="67"/>
                    <a:pt x="12" y="68"/>
                  </a:cubicBezTo>
                  <a:cubicBezTo>
                    <a:pt x="16" y="72"/>
                    <a:pt x="21" y="74"/>
                    <a:pt x="28" y="75"/>
                  </a:cubicBezTo>
                  <a:cubicBezTo>
                    <a:pt x="13" y="60"/>
                    <a:pt x="3" y="36"/>
                    <a:pt x="16" y="1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48" y="35"/>
                    <a:pt x="71" y="47"/>
                    <a:pt x="112" y="55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2" y="25"/>
                    <a:pt x="135" y="1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74" y="0"/>
                    <a:pt x="190" y="8"/>
                    <a:pt x="196" y="11"/>
                  </a:cubicBezTo>
                  <a:cubicBezTo>
                    <a:pt x="196" y="12"/>
                    <a:pt x="197" y="12"/>
                    <a:pt x="197" y="12"/>
                  </a:cubicBezTo>
                  <a:cubicBezTo>
                    <a:pt x="205" y="9"/>
                    <a:pt x="215" y="5"/>
                    <a:pt x="226" y="0"/>
                  </a:cubicBezTo>
                  <a:cubicBezTo>
                    <a:pt x="227" y="0"/>
                    <a:pt x="229" y="0"/>
                    <a:pt x="231" y="1"/>
                  </a:cubicBezTo>
                  <a:cubicBezTo>
                    <a:pt x="232" y="2"/>
                    <a:pt x="232" y="4"/>
                    <a:pt x="232" y="6"/>
                  </a:cubicBezTo>
                  <a:cubicBezTo>
                    <a:pt x="230" y="11"/>
                    <a:pt x="227" y="17"/>
                    <a:pt x="222" y="23"/>
                  </a:cubicBezTo>
                  <a:cubicBezTo>
                    <a:pt x="230" y="20"/>
                    <a:pt x="230" y="20"/>
                    <a:pt x="230" y="20"/>
                  </a:cubicBezTo>
                  <a:cubicBezTo>
                    <a:pt x="231" y="20"/>
                    <a:pt x="233" y="20"/>
                    <a:pt x="235" y="21"/>
                  </a:cubicBezTo>
                  <a:cubicBezTo>
                    <a:pt x="236" y="23"/>
                    <a:pt x="236" y="24"/>
                    <a:pt x="236" y="26"/>
                  </a:cubicBezTo>
                  <a:cubicBezTo>
                    <a:pt x="232" y="38"/>
                    <a:pt x="225" y="46"/>
                    <a:pt x="216" y="51"/>
                  </a:cubicBezTo>
                  <a:cubicBezTo>
                    <a:pt x="216" y="52"/>
                    <a:pt x="216" y="52"/>
                    <a:pt x="216" y="52"/>
                  </a:cubicBezTo>
                  <a:cubicBezTo>
                    <a:pt x="216" y="129"/>
                    <a:pt x="159" y="192"/>
                    <a:pt x="88" y="19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6" name="Ellipse 23">
            <a:hlinkClick r:id="rId8"/>
            <a:extLst>
              <a:ext uri="{FF2B5EF4-FFF2-40B4-BE49-F238E27FC236}">
                <a16:creationId xmlns:a16="http://schemas.microsoft.com/office/drawing/2014/main" id="{4513AC19-F0D0-E949-95AB-DB6AEB50DC3D}"/>
              </a:ext>
            </a:extLst>
          </p:cNvPr>
          <p:cNvSpPr/>
          <p:nvPr userDrawn="1"/>
        </p:nvSpPr>
        <p:spPr>
          <a:xfrm>
            <a:off x="2743200" y="3400027"/>
            <a:ext cx="523875" cy="52387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0" name="Ellipse 27">
            <a:hlinkClick r:id="rId9"/>
            <a:extLst>
              <a:ext uri="{FF2B5EF4-FFF2-40B4-BE49-F238E27FC236}">
                <a16:creationId xmlns:a16="http://schemas.microsoft.com/office/drawing/2014/main" id="{5213DCD2-CC04-A141-B649-9870D3AAAA47}"/>
              </a:ext>
            </a:extLst>
          </p:cNvPr>
          <p:cNvSpPr/>
          <p:nvPr userDrawn="1"/>
        </p:nvSpPr>
        <p:spPr>
          <a:xfrm>
            <a:off x="5075238" y="3165247"/>
            <a:ext cx="490537" cy="4889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41" name="Groupe 28">
            <a:extLst>
              <a:ext uri="{FF2B5EF4-FFF2-40B4-BE49-F238E27FC236}">
                <a16:creationId xmlns:a16="http://schemas.microsoft.com/office/drawing/2014/main" id="{C0FAAFD3-6605-7C4E-97DE-D9773B9B23F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751138" y="4070176"/>
            <a:ext cx="3479800" cy="566738"/>
            <a:chOff x="2802753" y="4773298"/>
            <a:chExt cx="3479556" cy="566713"/>
          </a:xfrm>
        </p:grpSpPr>
        <p:grpSp>
          <p:nvGrpSpPr>
            <p:cNvPr id="42" name="Groupe 63">
              <a:extLst>
                <a:ext uri="{FF2B5EF4-FFF2-40B4-BE49-F238E27FC236}">
                  <a16:creationId xmlns:a16="http://schemas.microsoft.com/office/drawing/2014/main" id="{A8E51BEA-E789-8F4B-B7E7-E72513937F93}"/>
                </a:ext>
              </a:extLst>
            </p:cNvPr>
            <p:cNvGrpSpPr/>
            <p:nvPr/>
          </p:nvGrpSpPr>
          <p:grpSpPr>
            <a:xfrm>
              <a:off x="2976706" y="4927365"/>
              <a:ext cx="233213" cy="228257"/>
              <a:chOff x="7572375" y="4957763"/>
              <a:chExt cx="223835" cy="219076"/>
            </a:xfrm>
            <a:solidFill>
              <a:schemeClr val="tx2"/>
            </a:solidFill>
          </p:grpSpPr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B2A2D9D6-05D8-BE41-872A-85B06340E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2375" y="4957763"/>
                <a:ext cx="60325" cy="58738"/>
              </a:xfrm>
              <a:custGeom>
                <a:avLst/>
                <a:gdLst>
                  <a:gd name="T0" fmla="*/ 32 w 64"/>
                  <a:gd name="T1" fmla="*/ 0 h 64"/>
                  <a:gd name="T2" fmla="*/ 32 w 64"/>
                  <a:gd name="T3" fmla="*/ 0 h 64"/>
                  <a:gd name="T4" fmla="*/ 9 w 64"/>
                  <a:gd name="T5" fmla="*/ 9 h 64"/>
                  <a:gd name="T6" fmla="*/ 0 w 64"/>
                  <a:gd name="T7" fmla="*/ 32 h 64"/>
                  <a:gd name="T8" fmla="*/ 10 w 64"/>
                  <a:gd name="T9" fmla="*/ 55 h 64"/>
                  <a:gd name="T10" fmla="*/ 32 w 64"/>
                  <a:gd name="T11" fmla="*/ 64 h 64"/>
                  <a:gd name="T12" fmla="*/ 33 w 64"/>
                  <a:gd name="T13" fmla="*/ 64 h 64"/>
                  <a:gd name="T14" fmla="*/ 55 w 64"/>
                  <a:gd name="T15" fmla="*/ 55 h 64"/>
                  <a:gd name="T16" fmla="*/ 64 w 64"/>
                  <a:gd name="T17" fmla="*/ 32 h 64"/>
                  <a:gd name="T18" fmla="*/ 55 w 64"/>
                  <a:gd name="T19" fmla="*/ 9 h 64"/>
                  <a:gd name="T20" fmla="*/ 32 w 64"/>
                  <a:gd name="T2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24" y="0"/>
                      <a:pt x="16" y="3"/>
                      <a:pt x="9" y="9"/>
                    </a:cubicBezTo>
                    <a:cubicBezTo>
                      <a:pt x="3" y="15"/>
                      <a:pt x="0" y="23"/>
                      <a:pt x="0" y="32"/>
                    </a:cubicBezTo>
                    <a:cubicBezTo>
                      <a:pt x="0" y="41"/>
                      <a:pt x="3" y="49"/>
                      <a:pt x="10" y="55"/>
                    </a:cubicBezTo>
                    <a:cubicBezTo>
                      <a:pt x="16" y="61"/>
                      <a:pt x="24" y="64"/>
                      <a:pt x="32" y="64"/>
                    </a:cubicBezTo>
                    <a:cubicBezTo>
                      <a:pt x="32" y="64"/>
                      <a:pt x="32" y="64"/>
                      <a:pt x="33" y="64"/>
                    </a:cubicBezTo>
                    <a:cubicBezTo>
                      <a:pt x="41" y="64"/>
                      <a:pt x="49" y="61"/>
                      <a:pt x="55" y="55"/>
                    </a:cubicBezTo>
                    <a:cubicBezTo>
                      <a:pt x="61" y="49"/>
                      <a:pt x="64" y="41"/>
                      <a:pt x="64" y="32"/>
                    </a:cubicBezTo>
                    <a:cubicBezTo>
                      <a:pt x="64" y="24"/>
                      <a:pt x="61" y="15"/>
                      <a:pt x="55" y="9"/>
                    </a:cubicBezTo>
                    <a:cubicBezTo>
                      <a:pt x="49" y="3"/>
                      <a:pt x="41" y="0"/>
                      <a:pt x="32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35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466827C-9A60-B848-9427-FAC113C699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5550" y="5024438"/>
                <a:ext cx="52388" cy="152400"/>
              </a:xfrm>
              <a:custGeom>
                <a:avLst/>
                <a:gdLst>
                  <a:gd name="T0" fmla="*/ 44 w 56"/>
                  <a:gd name="T1" fmla="*/ 0 h 164"/>
                  <a:gd name="T2" fmla="*/ 12 w 56"/>
                  <a:gd name="T3" fmla="*/ 0 h 164"/>
                  <a:gd name="T4" fmla="*/ 0 w 56"/>
                  <a:gd name="T5" fmla="*/ 12 h 164"/>
                  <a:gd name="T6" fmla="*/ 0 w 56"/>
                  <a:gd name="T7" fmla="*/ 152 h 164"/>
                  <a:gd name="T8" fmla="*/ 12 w 56"/>
                  <a:gd name="T9" fmla="*/ 164 h 164"/>
                  <a:gd name="T10" fmla="*/ 44 w 56"/>
                  <a:gd name="T11" fmla="*/ 164 h 164"/>
                  <a:gd name="T12" fmla="*/ 56 w 56"/>
                  <a:gd name="T13" fmla="*/ 152 h 164"/>
                  <a:gd name="T14" fmla="*/ 56 w 56"/>
                  <a:gd name="T15" fmla="*/ 12 h 164"/>
                  <a:gd name="T16" fmla="*/ 44 w 56"/>
                  <a:gd name="T17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164">
                    <a:moveTo>
                      <a:pt x="4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58"/>
                      <a:pt x="5" y="164"/>
                      <a:pt x="12" y="164"/>
                    </a:cubicBezTo>
                    <a:cubicBezTo>
                      <a:pt x="44" y="164"/>
                      <a:pt x="44" y="164"/>
                      <a:pt x="44" y="164"/>
                    </a:cubicBezTo>
                    <a:cubicBezTo>
                      <a:pt x="51" y="164"/>
                      <a:pt x="56" y="159"/>
                      <a:pt x="56" y="152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56" y="5"/>
                      <a:pt x="51" y="0"/>
                      <a:pt x="4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35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2577E7D8-046E-6D4F-BA01-358C7543E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6985" y="5019676"/>
                <a:ext cx="149225" cy="157163"/>
              </a:xfrm>
              <a:custGeom>
                <a:avLst/>
                <a:gdLst>
                  <a:gd name="T0" fmla="*/ 105 w 160"/>
                  <a:gd name="T1" fmla="*/ 0 h 168"/>
                  <a:gd name="T2" fmla="*/ 96 w 160"/>
                  <a:gd name="T3" fmla="*/ 0 h 168"/>
                  <a:gd name="T4" fmla="*/ 56 w 160"/>
                  <a:gd name="T5" fmla="*/ 18 h 168"/>
                  <a:gd name="T6" fmla="*/ 56 w 160"/>
                  <a:gd name="T7" fmla="*/ 12 h 168"/>
                  <a:gd name="T8" fmla="*/ 48 w 160"/>
                  <a:gd name="T9" fmla="*/ 4 h 168"/>
                  <a:gd name="T10" fmla="*/ 8 w 160"/>
                  <a:gd name="T11" fmla="*/ 4 h 168"/>
                  <a:gd name="T12" fmla="*/ 0 w 160"/>
                  <a:gd name="T13" fmla="*/ 12 h 168"/>
                  <a:gd name="T14" fmla="*/ 0 w 160"/>
                  <a:gd name="T15" fmla="*/ 161 h 168"/>
                  <a:gd name="T16" fmla="*/ 8 w 160"/>
                  <a:gd name="T17" fmla="*/ 168 h 168"/>
                  <a:gd name="T18" fmla="*/ 52 w 160"/>
                  <a:gd name="T19" fmla="*/ 168 h 168"/>
                  <a:gd name="T20" fmla="*/ 60 w 160"/>
                  <a:gd name="T21" fmla="*/ 161 h 168"/>
                  <a:gd name="T22" fmla="*/ 60 w 160"/>
                  <a:gd name="T23" fmla="*/ 75 h 168"/>
                  <a:gd name="T24" fmla="*/ 82 w 160"/>
                  <a:gd name="T25" fmla="*/ 51 h 168"/>
                  <a:gd name="T26" fmla="*/ 99 w 160"/>
                  <a:gd name="T27" fmla="*/ 58 h 168"/>
                  <a:gd name="T28" fmla="*/ 104 w 160"/>
                  <a:gd name="T29" fmla="*/ 74 h 168"/>
                  <a:gd name="T30" fmla="*/ 104 w 160"/>
                  <a:gd name="T31" fmla="*/ 160 h 168"/>
                  <a:gd name="T32" fmla="*/ 112 w 160"/>
                  <a:gd name="T33" fmla="*/ 168 h 168"/>
                  <a:gd name="T34" fmla="*/ 152 w 160"/>
                  <a:gd name="T35" fmla="*/ 168 h 168"/>
                  <a:gd name="T36" fmla="*/ 160 w 160"/>
                  <a:gd name="T37" fmla="*/ 160 h 168"/>
                  <a:gd name="T38" fmla="*/ 160 w 160"/>
                  <a:gd name="T39" fmla="*/ 57 h 168"/>
                  <a:gd name="T40" fmla="*/ 105 w 160"/>
                  <a:gd name="T41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168">
                    <a:moveTo>
                      <a:pt x="105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81" y="0"/>
                      <a:pt x="66" y="7"/>
                      <a:pt x="56" y="18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56" y="8"/>
                      <a:pt x="52" y="4"/>
                      <a:pt x="4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0" y="7"/>
                      <a:pt x="0" y="12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0" y="165"/>
                      <a:pt x="4" y="168"/>
                      <a:pt x="8" y="168"/>
                    </a:cubicBezTo>
                    <a:cubicBezTo>
                      <a:pt x="52" y="168"/>
                      <a:pt x="52" y="168"/>
                      <a:pt x="52" y="168"/>
                    </a:cubicBezTo>
                    <a:cubicBezTo>
                      <a:pt x="56" y="168"/>
                      <a:pt x="60" y="165"/>
                      <a:pt x="60" y="161"/>
                    </a:cubicBezTo>
                    <a:cubicBezTo>
                      <a:pt x="60" y="75"/>
                      <a:pt x="60" y="75"/>
                      <a:pt x="60" y="75"/>
                    </a:cubicBezTo>
                    <a:cubicBezTo>
                      <a:pt x="60" y="62"/>
                      <a:pt x="70" y="51"/>
                      <a:pt x="82" y="51"/>
                    </a:cubicBezTo>
                    <a:cubicBezTo>
                      <a:pt x="88" y="51"/>
                      <a:pt x="94" y="53"/>
                      <a:pt x="99" y="58"/>
                    </a:cubicBezTo>
                    <a:cubicBezTo>
                      <a:pt x="102" y="62"/>
                      <a:pt x="104" y="67"/>
                      <a:pt x="104" y="74"/>
                    </a:cubicBezTo>
                    <a:cubicBezTo>
                      <a:pt x="104" y="160"/>
                      <a:pt x="104" y="160"/>
                      <a:pt x="104" y="160"/>
                    </a:cubicBezTo>
                    <a:cubicBezTo>
                      <a:pt x="104" y="164"/>
                      <a:pt x="108" y="168"/>
                      <a:pt x="112" y="168"/>
                    </a:cubicBezTo>
                    <a:cubicBezTo>
                      <a:pt x="152" y="168"/>
                      <a:pt x="152" y="168"/>
                      <a:pt x="152" y="168"/>
                    </a:cubicBezTo>
                    <a:cubicBezTo>
                      <a:pt x="156" y="168"/>
                      <a:pt x="160" y="164"/>
                      <a:pt x="160" y="160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25"/>
                      <a:pt x="136" y="0"/>
                      <a:pt x="105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35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3" name="Ellipse 30">
              <a:hlinkClick r:id="rId10"/>
              <a:extLst>
                <a:ext uri="{FF2B5EF4-FFF2-40B4-BE49-F238E27FC236}">
                  <a16:creationId xmlns:a16="http://schemas.microsoft.com/office/drawing/2014/main" id="{44D0D1D1-71B0-F242-8384-1F5ACD8C3BB4}"/>
                </a:ext>
              </a:extLst>
            </p:cNvPr>
            <p:cNvSpPr/>
            <p:nvPr/>
          </p:nvSpPr>
          <p:spPr>
            <a:xfrm>
              <a:off x="2802753" y="4773298"/>
              <a:ext cx="566697" cy="56671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4" name="TextBox 174">
              <a:hlinkClick r:id="rId6"/>
              <a:extLst>
                <a:ext uri="{FF2B5EF4-FFF2-40B4-BE49-F238E27FC236}">
                  <a16:creationId xmlns:a16="http://schemas.microsoft.com/office/drawing/2014/main" id="{760CBA15-CF97-474B-B6BF-1E05DC3E8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009" y="4989189"/>
              <a:ext cx="2857300" cy="166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Calibri Light" panose="020F0302020204030204"/>
                  <a:ea typeface="Roboto Light" panose="02000000000000000000" pitchFamily="2" charset="0"/>
                  <a:cs typeface="Arial" panose="020B0604020202020204" pitchFamily="34" charset="0"/>
                </a:rPr>
                <a:t>linkedin.com/company/murex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 Light" panose="020F0302020204030204"/>
                <a:ea typeface="Roboto Light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ZoneTexte 68">
            <a:extLst>
              <a:ext uri="{FF2B5EF4-FFF2-40B4-BE49-F238E27FC236}">
                <a16:creationId xmlns:a16="http://schemas.microsoft.com/office/drawing/2014/main" id="{1010DE64-46EC-A24D-9538-A9F9B0149B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3123238"/>
            <a:ext cx="176688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DB0A5B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Contact</a:t>
            </a:r>
          </a:p>
        </p:txBody>
      </p:sp>
      <p:sp>
        <p:nvSpPr>
          <p:cNvPr id="62" name="ZoneTexte 20">
            <a:extLst>
              <a:ext uri="{FF2B5EF4-FFF2-40B4-BE49-F238E27FC236}">
                <a16:creationId xmlns:a16="http://schemas.microsoft.com/office/drawing/2014/main" id="{F4693CC6-B2D8-5E43-8529-00CD0423EE8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5438" y="6435725"/>
            <a:ext cx="10652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79" tIns="0" rIns="35979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© Murex S.A.S., 2022.  All Rights Reserved.</a:t>
            </a:r>
            <a:endParaRPr kumimoji="0" lang="fr-F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59" name="Connecteur droit 30">
            <a:extLst>
              <a:ext uri="{FF2B5EF4-FFF2-40B4-BE49-F238E27FC236}">
                <a16:creationId xmlns:a16="http://schemas.microsoft.com/office/drawing/2014/main" id="{9FD7FB2C-7791-4EFC-B789-98C276B23912}"/>
              </a:ext>
            </a:extLst>
          </p:cNvPr>
          <p:cNvCxnSpPr>
            <a:cxnSpLocks/>
          </p:cNvCxnSpPr>
          <p:nvPr userDrawn="1"/>
        </p:nvCxnSpPr>
        <p:spPr>
          <a:xfrm>
            <a:off x="1766887" y="5943600"/>
            <a:ext cx="1" cy="91440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30">
            <a:extLst>
              <a:ext uri="{FF2B5EF4-FFF2-40B4-BE49-F238E27FC236}">
                <a16:creationId xmlns:a16="http://schemas.microsoft.com/office/drawing/2014/main" id="{E67002D3-CCA4-4F3C-AAFF-13B3CE374395}"/>
              </a:ext>
            </a:extLst>
          </p:cNvPr>
          <p:cNvCxnSpPr>
            <a:cxnSpLocks/>
          </p:cNvCxnSpPr>
          <p:nvPr userDrawn="1"/>
        </p:nvCxnSpPr>
        <p:spPr>
          <a:xfrm>
            <a:off x="1771650" y="0"/>
            <a:ext cx="0" cy="559913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AF16838-A1B6-411E-BBFA-E3014A54985C}"/>
              </a:ext>
            </a:extLst>
          </p:cNvPr>
          <p:cNvGrpSpPr/>
          <p:nvPr userDrawn="1"/>
        </p:nvGrpSpPr>
        <p:grpSpPr>
          <a:xfrm>
            <a:off x="2911700" y="5436031"/>
            <a:ext cx="2858418" cy="305319"/>
            <a:chOff x="3057750" y="5204426"/>
            <a:chExt cx="2858418" cy="305319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13BAD48-7F88-4D11-8AEE-C81EDC59EF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3057750" y="5280565"/>
              <a:ext cx="286351" cy="201748"/>
            </a:xfrm>
            <a:prstGeom prst="rect">
              <a:avLst/>
            </a:prstGeom>
          </p:spPr>
        </p:pic>
        <p:sp>
          <p:nvSpPr>
            <p:cNvPr id="64" name="Rectangle 34">
              <a:extLst>
                <a:ext uri="{FF2B5EF4-FFF2-40B4-BE49-F238E27FC236}">
                  <a16:creationId xmlns:a16="http://schemas.microsoft.com/office/drawing/2014/main" id="{04E6C7D5-A268-458A-85A5-E9CF86D199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28631" y="5204426"/>
              <a:ext cx="2387537" cy="305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Calibri Light" panose="020F0302020204030204"/>
                  <a:ea typeface="Roboto Light" panose="02000000000000000000" pitchFamily="2" charset="0"/>
                  <a:cs typeface="Arial" panose="020B0604020202020204" pitchFamily="34" charset="0"/>
                </a:rPr>
                <a:t>youtube.com/murex-fintech</a:t>
              </a:r>
            </a:p>
          </p:txBody>
        </p: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F3BF5075-61F6-4BC5-ACC7-CAC6A15351DF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4" y="458170"/>
            <a:ext cx="1370823" cy="525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4B259D-14C6-40E8-BA24-15E80AAB6FB4}"/>
              </a:ext>
            </a:extLst>
          </p:cNvPr>
          <p:cNvSpPr txBox="1"/>
          <p:nvPr userDrawn="1"/>
        </p:nvSpPr>
        <p:spPr>
          <a:xfrm>
            <a:off x="2977298" y="1052713"/>
            <a:ext cx="319634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600" b="1" u="none">
                <a:solidFill>
                  <a:schemeClr val="tx1"/>
                </a:solidFill>
                <a:latin typeface="+mj-lt"/>
              </a:rPr>
              <a:t>EMEA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D83C4C-D60F-4895-9FB1-446271232AD9}"/>
              </a:ext>
            </a:extLst>
          </p:cNvPr>
          <p:cNvSpPr txBox="1"/>
          <p:nvPr userDrawn="1"/>
        </p:nvSpPr>
        <p:spPr>
          <a:xfrm>
            <a:off x="7330509" y="1067308"/>
            <a:ext cx="1093964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600" b="1" u="none">
                <a:solidFill>
                  <a:schemeClr val="tx1"/>
                </a:solidFill>
                <a:latin typeface="+mj-lt"/>
              </a:rPr>
              <a:t>AMERICAS</a:t>
            </a:r>
            <a:endParaRPr lang="en-US" sz="1800" b="1" u="none">
              <a:solidFill>
                <a:schemeClr val="tx1"/>
              </a:solidFill>
              <a:latin typeface="+mj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15E332-EF1E-46EC-A1E2-07F2C423EE3E}"/>
              </a:ext>
            </a:extLst>
          </p:cNvPr>
          <p:cNvSpPr txBox="1"/>
          <p:nvPr userDrawn="1"/>
        </p:nvSpPr>
        <p:spPr>
          <a:xfrm>
            <a:off x="9267579" y="1052713"/>
            <a:ext cx="1828794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600" b="1" u="none">
                <a:solidFill>
                  <a:schemeClr val="tx1"/>
                </a:solidFill>
                <a:latin typeface="+mj-lt"/>
              </a:rPr>
              <a:t>ASIA PACIFIC</a:t>
            </a:r>
          </a:p>
        </p:txBody>
      </p:sp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68E6ED63-9382-4325-ADD6-D6288560A94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884" y="3531698"/>
            <a:ext cx="12195727" cy="449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3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375E-6 2.22222E-6 L -0.03841 -0.0013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" y="-6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08333E-6 -1.85185E-6 L -0.03841 -0.00139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" y="-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375E-6 -4.44444E-6 L -0.03842 -0.00138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" y="-6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5E-6 2.59259E-6 L -0.03841 -0.00139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" y="-6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125E-6 -4.44444E-6 L -0.03841 -0.00138 " pathEditMode="relative" rAng="0" ptsTypes="AA">
                                      <p:cBhvr>
                                        <p:cTn id="29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" y="-6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45833E-6 4.07407E-6 L -0.03841 -0.00139 " pathEditMode="relative" rAng="0" ptsTypes="AA">
                                      <p:cBhvr>
                                        <p:cTn id="34" dur="75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" y="-6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08333E-7 2.59259E-6 L -0.03841 -0.00139 " pathEditMode="relative" rAng="0" ptsTypes="AA">
                                      <p:cBhvr>
                                        <p:cTn id="39" dur="75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" y="-6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08333E-7 2.59259E-6 L -0.03841 -0.00139 " pathEditMode="relative" rAng="0" ptsTypes="AA">
                                      <p:cBhvr>
                                        <p:cTn id="44" dur="75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" y="-6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5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exte 2">
            <a:extLst>
              <a:ext uri="{FF2B5EF4-FFF2-40B4-BE49-F238E27FC236}">
                <a16:creationId xmlns:a16="http://schemas.microsoft.com/office/drawing/2014/main" id="{38DD7BE5-FFA5-CB49-AAA9-B247A1D787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Cliquez pour modifier les styles du texte du masque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37849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9" r:id="rId2"/>
    <p:sldLayoutId id="2147483690" r:id="rId3"/>
    <p:sldLayoutId id="2147483691" r:id="rId4"/>
    <p:sldLayoutId id="2147483728" r:id="rId5"/>
    <p:sldLayoutId id="2147483729" r:id="rId6"/>
    <p:sldLayoutId id="2147483772" r:id="rId7"/>
    <p:sldLayoutId id="2147483783" r:id="rId8"/>
    <p:sldLayoutId id="2147483770" r:id="rId9"/>
  </p:sldLayoutIdLst>
  <p:txStyles>
    <p:titleStyle>
      <a:lvl1pPr algn="l" defTabSz="1087438" rtl="0" eaLnBrk="1" fontAlgn="base" hangingPunct="1">
        <a:spcBef>
          <a:spcPct val="0"/>
        </a:spcBef>
        <a:spcAft>
          <a:spcPct val="0"/>
        </a:spcAft>
        <a:defRPr sz="2600" kern="1200" spc="80">
          <a:solidFill>
            <a:schemeClr val="tx1"/>
          </a:solidFill>
          <a:latin typeface="+mj-lt"/>
          <a:ea typeface="+mj-ea"/>
          <a:cs typeface="+mj-cs"/>
        </a:defRPr>
      </a:lvl1pPr>
      <a:lvl2pPr algn="l" defTabSz="1087438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 Light" panose="020F0302020204030204" pitchFamily="34" charset="0"/>
        </a:defRPr>
      </a:lvl2pPr>
      <a:lvl3pPr algn="l" defTabSz="1087438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 Light" panose="020F0302020204030204" pitchFamily="34" charset="0"/>
        </a:defRPr>
      </a:lvl3pPr>
      <a:lvl4pPr algn="l" defTabSz="1087438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 Light" panose="020F0302020204030204" pitchFamily="34" charset="0"/>
        </a:defRPr>
      </a:lvl4pPr>
      <a:lvl5pPr algn="l" defTabSz="1087438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1087438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1087438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1087438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1087438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algn="l" defTabSz="1087438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defRPr lang="fr-FR" sz="2400" kern="1200" dirty="0">
          <a:solidFill>
            <a:schemeClr val="tx1"/>
          </a:solidFill>
          <a:latin typeface="+mj-lt"/>
          <a:ea typeface="+mn-ea"/>
          <a:cs typeface="+mn-cs"/>
        </a:defRPr>
      </a:lvl1pPr>
      <a:lvl2pPr marL="215900" indent="215900" algn="l" defTabSz="1087438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lang="fr-FR" sz="2000" kern="1200" dirty="0">
          <a:solidFill>
            <a:schemeClr val="tx1"/>
          </a:solidFill>
          <a:latin typeface="+mj-lt"/>
          <a:ea typeface="+mn-ea"/>
          <a:cs typeface="+mn-cs"/>
        </a:defRPr>
      </a:lvl2pPr>
      <a:lvl3pPr marL="431800" indent="215900" algn="l" defTabSz="1087438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lang="fr-FR" sz="1800" kern="1200" dirty="0">
          <a:solidFill>
            <a:schemeClr val="tx1"/>
          </a:solidFill>
          <a:latin typeface="+mj-lt"/>
          <a:ea typeface="+mn-ea"/>
          <a:cs typeface="+mn-cs"/>
        </a:defRPr>
      </a:lvl3pPr>
      <a:lvl4pPr marL="647700" indent="215900" algn="l" defTabSz="1087438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chemeClr val="tx2"/>
        </a:buClr>
        <a:buSzPct val="90000"/>
        <a:buFont typeface="Arial" panose="020B0604020202020204" pitchFamily="34" charset="0"/>
        <a:buChar char="•"/>
        <a:defRPr lang="fr-FR" sz="1600" kern="1200" dirty="0">
          <a:solidFill>
            <a:schemeClr val="tx1"/>
          </a:solidFill>
          <a:latin typeface="+mj-lt"/>
          <a:ea typeface="+mn-ea"/>
          <a:cs typeface="+mn-cs"/>
        </a:defRPr>
      </a:lvl4pPr>
      <a:lvl5pPr marL="863600" indent="215900" algn="l" defTabSz="1087438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chemeClr val="tx2"/>
        </a:buClr>
        <a:buSzPct val="82000"/>
        <a:buFont typeface="Arial" panose="020B0604020202020204" pitchFamily="34" charset="0"/>
        <a:buChar char="•"/>
        <a:defRPr lang="fr-FR" sz="1600" i="1" kern="1200" dirty="0">
          <a:solidFill>
            <a:schemeClr val="tx1"/>
          </a:solidFill>
          <a:latin typeface="+mj-lt"/>
          <a:ea typeface="+mn-ea"/>
          <a:cs typeface="+mn-cs"/>
        </a:defRPr>
      </a:lvl5pPr>
      <a:lvl6pPr marL="2992324" indent="-272031" algn="l" defTabSz="108811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382" indent="-272031" algn="l" defTabSz="108811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0442" indent="-272031" algn="l" defTabSz="108811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4499" indent="-272031" algn="l" defTabSz="108811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8811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058" algn="l" defTabSz="108811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119" algn="l" defTabSz="108811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177" algn="l" defTabSz="108811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236" algn="l" defTabSz="108811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292" algn="l" defTabSz="108811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353" algn="l" defTabSz="108811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8411" algn="l" defTabSz="108811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470" algn="l" defTabSz="108811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240DE-97D7-C170-073E-A28F86EC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F90AB-B4A8-ABC4-0182-46528C101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62CCD-B9ED-255D-06AD-EE4A2ED45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BA9C52-3107-46BC-8FB5-42F237DD39D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520BC-19EE-E41E-CD76-3D1E46D06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6F476-1B13-0837-14C9-0EED46F05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0AC3AF-9198-4AED-9688-52ACC740B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4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4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ncurrent/CompletableFutur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ncurrent/CountDownLatch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D014-6893-1830-7B6F-EE0E1A29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4004F-BE55-CE92-A922-26E33C286D9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2C597-FCA0-31BD-05A6-CC3499B493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F13B33-ECC5-6F78-D403-43B0C0B7D15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39293B-136C-CA07-A88B-35478A992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533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57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9915-25F5-CFD9-37D8-A28997E9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FB336-3341-64FA-59AD-F625959AE8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9D67B-532A-97F3-02C9-4BE621D68A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315B88-2C02-1898-7B6C-D65BE0E75BB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982EC6-7FFD-89E9-A2C2-86A8226BF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6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9915-25F5-CFD9-37D8-A28997E9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FB336-3341-64FA-59AD-F625959AE8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9D67B-532A-97F3-02C9-4BE621D68A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315B88-2C02-1898-7B6C-D65BE0E75BB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AD8A02-D660-FCEF-74DF-42E75032A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67AA36-095B-F259-BC97-9D24D4A9C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90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E49ACFF-252A-2AA2-4EB8-E012F256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1DC4E2-2E9D-4B5F-FC3A-29E79FAC0F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9A134CA-FA2F-AF90-E0B9-8675E8C38D2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E53238-8309-045A-707E-EECD59DB3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3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2050F42-9C77-4452-06F3-05277DF7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23A8695-7299-82E5-0B42-232D6B73E6D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B05C4-E120-FBD8-CD49-93AB18849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0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28CE0B5-29C4-40D9-C78F-1818FEEA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C7BCE5-7F98-96A1-6C7A-E2887D9BF0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C9FF361-AC46-BB56-44EB-C88126298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CA8DEE-DE19-22F0-C8CB-148CC6F64BA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B30E0-65EB-FCA8-E839-8783F6FB4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0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565B0CE-5E5D-17B1-247A-4C08D0CD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0975FFD-AB03-3DB9-6297-4767C4AAD4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289B85-102B-B378-7366-F66397846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7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550400-8784-A3B6-64F2-EF3AA2C2B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50EE4F-51FD-BDED-FA0A-3313BACE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905511-73B5-4A6F-45F0-F9FAF4D85D5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2D72308-BD78-E0A8-EB32-46D36F692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0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5BC79A-107B-C905-A8B1-58A9DA8F13C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9BCEA37-3651-8FD3-F10D-3B627937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BC5A6CF9-7CAF-B50E-4DB4-00D82C308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9915-25F5-CFD9-37D8-A28997E9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FB336-3341-64FA-59AD-F625959AE8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9D67B-532A-97F3-02C9-4BE621D68A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315B88-2C02-1898-7B6C-D65BE0E75BB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5DBF56-FD6F-5D2A-D7EA-49B5153A5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19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9915-25F5-CFD9-37D8-A28997E9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FB336-3341-64FA-59AD-F625959AE8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9D67B-532A-97F3-02C9-4BE621D68A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315B88-2C02-1898-7B6C-D65BE0E75BB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1246D1-A4BD-663F-FA60-73C1A51E7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94264"/>
      </p:ext>
    </p:extLst>
  </p:cSld>
  <p:clrMapOvr>
    <a:masterClrMapping/>
  </p:clrMapOvr>
</p:sld>
</file>

<file path=ppt/theme/theme1.xml><?xml version="1.0" encoding="utf-8"?>
<a:theme xmlns:a="http://schemas.openxmlformats.org/drawingml/2006/main" name="Murex_templates">
  <a:themeElements>
    <a:clrScheme name="Murex - New colors">
      <a:dk1>
        <a:srgbClr val="3F3F3F"/>
      </a:dk1>
      <a:lt1>
        <a:sysClr val="window" lastClr="FFFFFF"/>
      </a:lt1>
      <a:dk2>
        <a:srgbClr val="DB0A5B"/>
      </a:dk2>
      <a:lt2>
        <a:srgbClr val="EDEDED"/>
      </a:lt2>
      <a:accent1>
        <a:srgbClr val="00A3E1"/>
      </a:accent1>
      <a:accent2>
        <a:srgbClr val="DB0A5B"/>
      </a:accent2>
      <a:accent3>
        <a:srgbClr val="582C83"/>
      </a:accent3>
      <a:accent4>
        <a:srgbClr val="E23A7B"/>
      </a:accent4>
      <a:accent5>
        <a:srgbClr val="32B5E7"/>
      </a:accent5>
      <a:accent6>
        <a:srgbClr val="53565A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36000" tIns="36000" rIns="36000" bIns="36000"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36000" tIns="0" rIns="36000" bIns="0" rtlCol="0">
        <a:spAutoFit/>
      </a:bodyPr>
      <a:lstStyle>
        <a:defPPr>
          <a:defRPr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 Template 2022.pptx" id="{FDAD6736-27E4-4EA9-9CCB-C9AC2F76F22E}" vid="{B038566A-DC61-4AF1-9309-D4D1140A0E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b6cec82-28f9-4f08-8b2e-971fe9df3919">
      <UserInfo>
        <DisplayName>FORISSIER Sebastien</DisplayName>
        <AccountId>602</AccountId>
        <AccountType/>
      </UserInfo>
    </SharedWithUsers>
    <Description0 xmlns="802ff2c8-5933-4eb1-aed3-736af294656d">Template</Description0>
    <Date xmlns="802ff2c8-5933-4eb1-aed3-736af294656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D95BB117284444826943B959386CCF" ma:contentTypeVersion="11" ma:contentTypeDescription="Create a new document." ma:contentTypeScope="" ma:versionID="3511e0f6192d79c25fa88ac20d2bb3a1">
  <xsd:schema xmlns:xsd="http://www.w3.org/2001/XMLSchema" xmlns:xs="http://www.w3.org/2001/XMLSchema" xmlns:p="http://schemas.microsoft.com/office/2006/metadata/properties" xmlns:ns2="802ff2c8-5933-4eb1-aed3-736af294656d" xmlns:ns3="fb6cec82-28f9-4f08-8b2e-971fe9df3919" targetNamespace="http://schemas.microsoft.com/office/2006/metadata/properties" ma:root="true" ma:fieldsID="e944f693e93de3254e85fedcc7cb219c" ns2:_="" ns3:_="">
    <xsd:import namespace="802ff2c8-5933-4eb1-aed3-736af294656d"/>
    <xsd:import namespace="fb6cec82-28f9-4f08-8b2e-971fe9df3919"/>
    <xsd:element name="properties">
      <xsd:complexType>
        <xsd:sequence>
          <xsd:element name="documentManagement">
            <xsd:complexType>
              <xsd:all>
                <xsd:element ref="ns2:Description0"/>
                <xsd:element ref="ns2:MediaServiceMetadata" minOccurs="0"/>
                <xsd:element ref="ns2:MediaServiceFastMetadata" minOccurs="0"/>
                <xsd:element ref="ns2:Dat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2ff2c8-5933-4eb1-aed3-736af294656d" elementFormDefault="qualified">
    <xsd:import namespace="http://schemas.microsoft.com/office/2006/documentManagement/types"/>
    <xsd:import namespace="http://schemas.microsoft.com/office/infopath/2007/PartnerControls"/>
    <xsd:element name="Description0" ma:index="8" ma:displayName="Description" ma:format="Dropdown" ma:internalName="Description0">
      <xsd:simpleType>
        <xsd:restriction base="dms:Choice">
          <xsd:enumeration value="How to guide"/>
          <xsd:enumeration value="Template"/>
          <xsd:enumeration value="Demo Logo"/>
        </xsd:restriction>
      </xsd:simpleType>
    </xsd:element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Date" ma:index="11" nillable="true" ma:displayName="Date" ma:format="DateOnly" ma:internalName="Date">
      <xsd:simpleType>
        <xsd:restriction base="dms:DateTime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6cec82-28f9-4f08-8b2e-971fe9df391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B229C2-9A85-4003-9288-A56027BCCA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01C1E8-BF05-4302-A9DE-A85948AE9708}">
  <ds:schemaRefs>
    <ds:schemaRef ds:uri="http://schemas.microsoft.com/office/2006/documentManagement/types"/>
    <ds:schemaRef ds:uri="http://purl.org/dc/elements/1.1/"/>
    <ds:schemaRef ds:uri="802ff2c8-5933-4eb1-aed3-736af294656d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fb6cec82-28f9-4f08-8b2e-971fe9df3919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941426C-B2D3-4DD2-92E9-3EE2512F9E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2ff2c8-5933-4eb1-aed3-736af294656d"/>
    <ds:schemaRef ds:uri="fb6cec82-28f9-4f08-8b2e-971fe9df39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Murex_Corp_PPT_Template_Jan_2022</Template>
  <TotalTime>15538</TotalTime>
  <Words>11</Words>
  <Application>Microsoft Office PowerPoint</Application>
  <PresentationFormat>Widescreen</PresentationFormat>
  <Paragraphs>11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DejaVu Serif</vt:lpstr>
      <vt:lpstr>Aptos</vt:lpstr>
      <vt:lpstr>Aptos Display</vt:lpstr>
      <vt:lpstr>Arial</vt:lpstr>
      <vt:lpstr>Calibri</vt:lpstr>
      <vt:lpstr>Calibri Light</vt:lpstr>
      <vt:lpstr>Open Sans</vt:lpstr>
      <vt:lpstr>Roboto</vt:lpstr>
      <vt:lpstr>Murex_templates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 Yifang</dc:creator>
  <cp:lastModifiedBy>DONG Yifang</cp:lastModifiedBy>
  <cp:revision>3</cp:revision>
  <dcterms:created xsi:type="dcterms:W3CDTF">2024-06-27T09:55:21Z</dcterms:created>
  <dcterms:modified xsi:type="dcterms:W3CDTF">2025-01-10T16:30:44Z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0x010100F5D95BB117284444826943B959386CCF</vt:lpwstr>
  </property>
  <property fmtid="{D5CDD505-2E9C-101B-9397-08002B2CF9AE}" pid="3" name="Order">
    <vt:r8>27281800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emplateUrl">
    <vt:lpwstr/>
  </property>
  <property fmtid="{D5CDD505-2E9C-101B-9397-08002B2CF9AE}" pid="7" name="ComplianceAssetId">
    <vt:lpwstr/>
  </property>
</Properties>
</file>