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6" r:id="rId2"/>
  </p:sldIdLst>
  <p:sldSz cx="3060065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24" autoAdjust="0"/>
    <p:restoredTop sz="94660"/>
  </p:normalViewPr>
  <p:slideViewPr>
    <p:cSldViewPr snapToGrid="0">
      <p:cViewPr varScale="1">
        <p:scale>
          <a:sx n="35" d="100"/>
          <a:sy n="35" d="100"/>
        </p:scale>
        <p:origin x="13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318B5F-233F-41E4-AA15-BDF30820056E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942975" y="1143000"/>
            <a:ext cx="8743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B7A9C-AE86-4A6A-B522-5C146AFDC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807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942975" y="1143000"/>
            <a:ext cx="87439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B7A9C-AE86-4A6A-B522-5C146AFDCC1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802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25081" y="1767462"/>
            <a:ext cx="22950488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5081" y="5672376"/>
            <a:ext cx="22950488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D568-CCFA-4828-A70C-95715815D69A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5471-78A1-4694-9C2C-6DAA2DA1E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46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D568-CCFA-4828-A70C-95715815D69A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5471-78A1-4694-9C2C-6DAA2DA1E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525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898590" y="574987"/>
            <a:ext cx="6598265" cy="9152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03795" y="574987"/>
            <a:ext cx="19412287" cy="9152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D568-CCFA-4828-A70C-95715815D69A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5471-78A1-4694-9C2C-6DAA2DA1E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169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D568-CCFA-4828-A70C-95715815D69A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5471-78A1-4694-9C2C-6DAA2DA1E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934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7857" y="2692442"/>
            <a:ext cx="26393061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7857" y="7227343"/>
            <a:ext cx="26393061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D568-CCFA-4828-A70C-95715815D69A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5471-78A1-4694-9C2C-6DAA2DA1E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674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03795" y="2874937"/>
            <a:ext cx="13005276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91579" y="2874937"/>
            <a:ext cx="13005276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D568-CCFA-4828-A70C-95715815D69A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5471-78A1-4694-9C2C-6DAA2DA1E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97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7780" y="574988"/>
            <a:ext cx="26393061" cy="208745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7782" y="2647443"/>
            <a:ext cx="12945508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7782" y="3944914"/>
            <a:ext cx="12945508" cy="58023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491579" y="2647443"/>
            <a:ext cx="13009262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491579" y="3944914"/>
            <a:ext cx="13009262" cy="58023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D568-CCFA-4828-A70C-95715815D69A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5471-78A1-4694-9C2C-6DAA2DA1E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41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D568-CCFA-4828-A70C-95715815D69A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5471-78A1-4694-9C2C-6DAA2DA1E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590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D568-CCFA-4828-A70C-95715815D69A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5471-78A1-4694-9C2C-6DAA2DA1E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298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7782" y="719984"/>
            <a:ext cx="9869505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9262" y="1554966"/>
            <a:ext cx="15491579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7782" y="3239929"/>
            <a:ext cx="9869505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D568-CCFA-4828-A70C-95715815D69A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5471-78A1-4694-9C2C-6DAA2DA1E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41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7782" y="719984"/>
            <a:ext cx="9869505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009262" y="1554966"/>
            <a:ext cx="15491579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7782" y="3239929"/>
            <a:ext cx="9869505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D568-CCFA-4828-A70C-95715815D69A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5471-78A1-4694-9C2C-6DAA2DA1E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36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3795" y="574988"/>
            <a:ext cx="26393061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3795" y="2874937"/>
            <a:ext cx="26393061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03795" y="10009781"/>
            <a:ext cx="688514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AD568-CCFA-4828-A70C-95715815D69A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36466" y="10009781"/>
            <a:ext cx="1032771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11709" y="10009781"/>
            <a:ext cx="688514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25471-78A1-4694-9C2C-6DAA2DA1E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744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9.png"/><Relationship Id="rId5" Type="http://schemas.openxmlformats.org/officeDocument/2006/relationships/image" Target="../media/image3.jpg"/><Relationship Id="rId15" Type="http://schemas.openxmlformats.org/officeDocument/2006/relationships/image" Target="../media/image7.jp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269DAAD9-1AA0-4195-11FC-39D3039C0A9C}"/>
              </a:ext>
            </a:extLst>
          </p:cNvPr>
          <p:cNvSpPr/>
          <p:nvPr/>
        </p:nvSpPr>
        <p:spPr>
          <a:xfrm>
            <a:off x="554007" y="1378334"/>
            <a:ext cx="3511043" cy="2869201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658" b="1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841AEF7-4F81-21EF-CC8C-3BCEC49EAD7D}"/>
              </a:ext>
            </a:extLst>
          </p:cNvPr>
          <p:cNvCxnSpPr>
            <a:cxnSpLocks/>
          </p:cNvCxnSpPr>
          <p:nvPr/>
        </p:nvCxnSpPr>
        <p:spPr>
          <a:xfrm>
            <a:off x="632642" y="3596866"/>
            <a:ext cx="123488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C4FA0C4-90D3-00E7-3A1A-19715CCD67B2}"/>
              </a:ext>
            </a:extLst>
          </p:cNvPr>
          <p:cNvCxnSpPr>
            <a:cxnSpLocks/>
          </p:cNvCxnSpPr>
          <p:nvPr/>
        </p:nvCxnSpPr>
        <p:spPr>
          <a:xfrm>
            <a:off x="810976" y="3150348"/>
            <a:ext cx="0" cy="44652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F39BC507-498E-D9C9-DBFD-2ABE1A5F0408}"/>
              </a:ext>
            </a:extLst>
          </p:cNvPr>
          <p:cNvCxnSpPr>
            <a:cxnSpLocks/>
          </p:cNvCxnSpPr>
          <p:nvPr/>
        </p:nvCxnSpPr>
        <p:spPr>
          <a:xfrm>
            <a:off x="2259966" y="3596866"/>
            <a:ext cx="74825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902DDE69-5E75-BCC5-F3A6-32DBD48D9BBA}"/>
              </a:ext>
            </a:extLst>
          </p:cNvPr>
          <p:cNvCxnSpPr>
            <a:cxnSpLocks/>
          </p:cNvCxnSpPr>
          <p:nvPr/>
        </p:nvCxnSpPr>
        <p:spPr>
          <a:xfrm>
            <a:off x="1485971" y="3150348"/>
            <a:ext cx="0" cy="44652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AAA0AF50-EBF5-BF5A-E39E-21B186351180}"/>
              </a:ext>
            </a:extLst>
          </p:cNvPr>
          <p:cNvCxnSpPr>
            <a:cxnSpLocks/>
          </p:cNvCxnSpPr>
          <p:nvPr/>
        </p:nvCxnSpPr>
        <p:spPr>
          <a:xfrm>
            <a:off x="2464457" y="3150348"/>
            <a:ext cx="0" cy="44652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6C794CFD-C076-BBA0-B0B9-70385C3E865B}"/>
              </a:ext>
            </a:extLst>
          </p:cNvPr>
          <p:cNvCxnSpPr>
            <a:cxnSpLocks/>
          </p:cNvCxnSpPr>
          <p:nvPr/>
        </p:nvCxnSpPr>
        <p:spPr>
          <a:xfrm>
            <a:off x="2798923" y="3150348"/>
            <a:ext cx="0" cy="44652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EFFC96C3-69DD-2FF0-9288-F0ECDB0F5FEA}"/>
                  </a:ext>
                </a:extLst>
              </p:cNvPr>
              <p:cNvSpPr txBox="1"/>
              <p:nvPr/>
            </p:nvSpPr>
            <p:spPr>
              <a:xfrm>
                <a:off x="552884" y="2613007"/>
                <a:ext cx="6460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 smtClean="0">
                              <a:latin typeface="Cambria Math" panose="02040503050406030204" pitchFamily="18" charset="0"/>
                            </a:rPr>
                            <m:t>𝝋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EFFC96C3-69DD-2FF0-9288-F0ECDB0F5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84" y="2613007"/>
                <a:ext cx="646008" cy="461665"/>
              </a:xfrm>
              <a:prstGeom prst="rect">
                <a:avLst/>
              </a:prstGeom>
              <a:blipFill>
                <a:blip r:embed="rId3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>
            <a:extLst>
              <a:ext uri="{FF2B5EF4-FFF2-40B4-BE49-F238E27FC236}">
                <a16:creationId xmlns:a16="http://schemas.microsoft.com/office/drawing/2014/main" id="{E5755061-9D7B-C4D3-3D99-81BF0CB7B585}"/>
              </a:ext>
            </a:extLst>
          </p:cNvPr>
          <p:cNvSpPr txBox="1"/>
          <p:nvPr/>
        </p:nvSpPr>
        <p:spPr>
          <a:xfrm>
            <a:off x="2788174" y="2685223"/>
            <a:ext cx="1227514" cy="501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58" b="1" dirty="0">
                <a:solidFill>
                  <a:srgbClr val="00B050"/>
                </a:solidFill>
              </a:rPr>
              <a:t>Record</a:t>
            </a:r>
            <a:endParaRPr lang="zh-CN" altLang="en-US" sz="2658" b="1" dirty="0">
              <a:solidFill>
                <a:srgbClr val="00B050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AEB7962-F506-66EF-0456-35A56E49DC92}"/>
              </a:ext>
            </a:extLst>
          </p:cNvPr>
          <p:cNvSpPr txBox="1"/>
          <p:nvPr/>
        </p:nvSpPr>
        <p:spPr>
          <a:xfrm>
            <a:off x="1628046" y="3030436"/>
            <a:ext cx="848087" cy="501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58" b="1" dirty="0"/>
              <a:t>……</a:t>
            </a:r>
            <a:endParaRPr lang="zh-CN" altLang="en-US" sz="2658" b="1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994BE47-3EBD-8B40-7172-2524144E0A19}"/>
              </a:ext>
            </a:extLst>
          </p:cNvPr>
          <p:cNvCxnSpPr/>
          <p:nvPr/>
        </p:nvCxnSpPr>
        <p:spPr>
          <a:xfrm>
            <a:off x="810977" y="3766620"/>
            <a:ext cx="674996" cy="0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AB308019-9AE2-BC5E-74E3-E34C02916419}"/>
              </a:ext>
            </a:extLst>
          </p:cNvPr>
          <p:cNvSpPr txBox="1"/>
          <p:nvPr/>
        </p:nvSpPr>
        <p:spPr>
          <a:xfrm>
            <a:off x="827301" y="3763145"/>
            <a:ext cx="646008" cy="501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58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</a:t>
            </a:r>
            <a:endParaRPr lang="zh-CN" altLang="en-US" sz="2658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B1C5F49B-2D14-4EF0-EA7A-61EC4D6951D9}"/>
              </a:ext>
            </a:extLst>
          </p:cNvPr>
          <p:cNvCxnSpPr>
            <a:cxnSpLocks/>
          </p:cNvCxnSpPr>
          <p:nvPr/>
        </p:nvCxnSpPr>
        <p:spPr>
          <a:xfrm>
            <a:off x="2375517" y="3761389"/>
            <a:ext cx="423408" cy="5232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2D6AEDBF-8162-BAE7-FF3E-2EBA23177AF6}"/>
              </a:ext>
            </a:extLst>
          </p:cNvPr>
          <p:cNvSpPr txBox="1"/>
          <p:nvPr/>
        </p:nvSpPr>
        <p:spPr>
          <a:xfrm>
            <a:off x="2309530" y="3773609"/>
            <a:ext cx="646008" cy="501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58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</a:t>
            </a:r>
            <a:endParaRPr lang="zh-CN" altLang="en-US" sz="2658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E9FCC7B-E5EA-85C3-11CA-E2797F6C5F54}"/>
              </a:ext>
            </a:extLst>
          </p:cNvPr>
          <p:cNvSpPr txBox="1"/>
          <p:nvPr/>
        </p:nvSpPr>
        <p:spPr>
          <a:xfrm>
            <a:off x="519137" y="852355"/>
            <a:ext cx="4648048" cy="501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58" b="1" dirty="0"/>
              <a:t>N-periodic ka-SPGR sequence</a:t>
            </a:r>
            <a:endParaRPr lang="zh-CN" altLang="en-US" sz="2658" b="1" dirty="0"/>
          </a:p>
        </p:txBody>
      </p:sp>
      <p:pic>
        <p:nvPicPr>
          <p:cNvPr id="53" name="图片 52" descr="图表, 折线图&#10;&#10;描述已自动生成">
            <a:extLst>
              <a:ext uri="{FF2B5EF4-FFF2-40B4-BE49-F238E27FC236}">
                <a16:creationId xmlns:a16="http://schemas.microsoft.com/office/drawing/2014/main" id="{36897856-CDE9-4FC9-F2D2-F5AA811BFB5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7" b="5853"/>
          <a:stretch/>
        </p:blipFill>
        <p:spPr>
          <a:xfrm>
            <a:off x="5326010" y="924679"/>
            <a:ext cx="3773259" cy="3702257"/>
          </a:xfrm>
          <a:prstGeom prst="rect">
            <a:avLst/>
          </a:prstGeom>
        </p:spPr>
      </p:pic>
      <p:pic>
        <p:nvPicPr>
          <p:cNvPr id="55" name="图片 54" descr="图表, 直方图&#10;&#10;描述已自动生成">
            <a:extLst>
              <a:ext uri="{FF2B5EF4-FFF2-40B4-BE49-F238E27FC236}">
                <a16:creationId xmlns:a16="http://schemas.microsoft.com/office/drawing/2014/main" id="{4E329031-2897-9599-6B40-F0546A2B22A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8" b="5853"/>
          <a:stretch/>
        </p:blipFill>
        <p:spPr>
          <a:xfrm>
            <a:off x="10124590" y="924679"/>
            <a:ext cx="3812187" cy="3702257"/>
          </a:xfrm>
          <a:prstGeom prst="rect">
            <a:avLst/>
          </a:prstGeom>
        </p:spPr>
      </p:pic>
      <p:pic>
        <p:nvPicPr>
          <p:cNvPr id="59" name="图片 58" descr="图表, 直方图&#10;&#10;描述已自动生成">
            <a:extLst>
              <a:ext uri="{FF2B5EF4-FFF2-40B4-BE49-F238E27FC236}">
                <a16:creationId xmlns:a16="http://schemas.microsoft.com/office/drawing/2014/main" id="{EF811426-E41F-486F-2A98-66140946495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0" b="5853"/>
          <a:stretch/>
        </p:blipFill>
        <p:spPr>
          <a:xfrm>
            <a:off x="15765352" y="852513"/>
            <a:ext cx="3876531" cy="3759429"/>
          </a:xfrm>
          <a:prstGeom prst="rect">
            <a:avLst/>
          </a:prstGeom>
        </p:spPr>
      </p:pic>
      <p:pic>
        <p:nvPicPr>
          <p:cNvPr id="61" name="图片 60" descr="图表, 直方图&#10;&#10;描述已自动生成">
            <a:extLst>
              <a:ext uri="{FF2B5EF4-FFF2-40B4-BE49-F238E27FC236}">
                <a16:creationId xmlns:a16="http://schemas.microsoft.com/office/drawing/2014/main" id="{B9045BBF-2FAF-E32C-C313-965EF9E0835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0" b="5853"/>
          <a:stretch/>
        </p:blipFill>
        <p:spPr>
          <a:xfrm>
            <a:off x="21183313" y="883861"/>
            <a:ext cx="3933651" cy="3814824"/>
          </a:xfrm>
          <a:prstGeom prst="rect">
            <a:avLst/>
          </a:prstGeom>
        </p:spPr>
      </p:pic>
      <p:pic>
        <p:nvPicPr>
          <p:cNvPr id="63" name="图片 62" descr="图表, 折线图&#10;&#10;描述已自动生成">
            <a:extLst>
              <a:ext uri="{FF2B5EF4-FFF2-40B4-BE49-F238E27FC236}">
                <a16:creationId xmlns:a16="http://schemas.microsoft.com/office/drawing/2014/main" id="{9F399324-93E8-95FA-B35F-7B8DF9A6381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8" r="6471" b="5949"/>
          <a:stretch/>
        </p:blipFill>
        <p:spPr>
          <a:xfrm>
            <a:off x="26610935" y="731053"/>
            <a:ext cx="3933651" cy="4031019"/>
          </a:xfrm>
          <a:prstGeom prst="rect">
            <a:avLst/>
          </a:prstGeom>
        </p:spPr>
      </p:pic>
      <p:sp>
        <p:nvSpPr>
          <p:cNvPr id="65" name="文本框 64">
            <a:extLst>
              <a:ext uri="{FF2B5EF4-FFF2-40B4-BE49-F238E27FC236}">
                <a16:creationId xmlns:a16="http://schemas.microsoft.com/office/drawing/2014/main" id="{05B3066B-F348-D085-BC8B-BD824D74E2A6}"/>
              </a:ext>
            </a:extLst>
          </p:cNvPr>
          <p:cNvSpPr txBox="1"/>
          <p:nvPr/>
        </p:nvSpPr>
        <p:spPr>
          <a:xfrm rot="16200000">
            <a:off x="4654824" y="2407930"/>
            <a:ext cx="90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/>
              <a:t>Mxy</a:t>
            </a:r>
            <a:endParaRPr lang="zh-CN" altLang="en-US" sz="2000" b="1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5C4F1CBD-EA4C-7537-9F45-2C036C15AC7D}"/>
              </a:ext>
            </a:extLst>
          </p:cNvPr>
          <p:cNvSpPr txBox="1"/>
          <p:nvPr/>
        </p:nvSpPr>
        <p:spPr>
          <a:xfrm>
            <a:off x="5565222" y="4549096"/>
            <a:ext cx="3449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Off-resonance frequency (Hz)</a:t>
            </a:r>
            <a:endParaRPr lang="zh-CN" altLang="en-US" sz="2000" b="1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4D8FB9D-0CBF-394F-3D3E-05B419728C29}"/>
              </a:ext>
            </a:extLst>
          </p:cNvPr>
          <p:cNvSpPr txBox="1"/>
          <p:nvPr/>
        </p:nvSpPr>
        <p:spPr>
          <a:xfrm rot="16200000">
            <a:off x="8617281" y="2458061"/>
            <a:ext cx="2675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F-state Magnitude</a:t>
            </a:r>
            <a:endParaRPr lang="zh-CN" altLang="en-US" sz="2000" b="1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BD5BB8DB-93BA-255B-4DFD-2F2B0CAECBAC}"/>
              </a:ext>
            </a:extLst>
          </p:cNvPr>
          <p:cNvSpPr txBox="1"/>
          <p:nvPr/>
        </p:nvSpPr>
        <p:spPr>
          <a:xfrm>
            <a:off x="11528992" y="4617614"/>
            <a:ext cx="1180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F-states</a:t>
            </a:r>
            <a:endParaRPr lang="zh-CN" altLang="en-US" sz="2000" b="1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CADC522B-977F-575E-61A7-0420469BCF3B}"/>
              </a:ext>
            </a:extLst>
          </p:cNvPr>
          <p:cNvSpPr txBox="1"/>
          <p:nvPr/>
        </p:nvSpPr>
        <p:spPr>
          <a:xfrm rot="16200000">
            <a:off x="14282172" y="2460202"/>
            <a:ext cx="2675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F-state Magnitude</a:t>
            </a:r>
            <a:endParaRPr lang="zh-CN" altLang="en-US" sz="2000" b="1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6E1B7D36-B37E-9016-F69B-191130B5DE6C}"/>
              </a:ext>
            </a:extLst>
          </p:cNvPr>
          <p:cNvSpPr txBox="1"/>
          <p:nvPr/>
        </p:nvSpPr>
        <p:spPr>
          <a:xfrm>
            <a:off x="17069833" y="4592357"/>
            <a:ext cx="1131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F-states</a:t>
            </a:r>
            <a:endParaRPr lang="zh-CN" altLang="en-US" sz="2000" b="1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D5AFF742-1915-3741-1C6D-47350B89773F}"/>
              </a:ext>
            </a:extLst>
          </p:cNvPr>
          <p:cNvSpPr txBox="1"/>
          <p:nvPr/>
        </p:nvSpPr>
        <p:spPr>
          <a:xfrm rot="16200000">
            <a:off x="19715441" y="2400110"/>
            <a:ext cx="2675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F-state Magnitude</a:t>
            </a:r>
            <a:endParaRPr lang="zh-CN" altLang="en-US" sz="2000" b="1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B5E63558-D007-544D-D4D9-987A64222679}"/>
              </a:ext>
            </a:extLst>
          </p:cNvPr>
          <p:cNvSpPr txBox="1"/>
          <p:nvPr/>
        </p:nvSpPr>
        <p:spPr>
          <a:xfrm>
            <a:off x="22667133" y="4605416"/>
            <a:ext cx="134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F-states</a:t>
            </a:r>
            <a:endParaRPr lang="zh-CN" altLang="en-US" sz="2000" b="1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189DF68B-A3AC-1E79-9222-F66613C73509}"/>
              </a:ext>
            </a:extLst>
          </p:cNvPr>
          <p:cNvSpPr txBox="1"/>
          <p:nvPr/>
        </p:nvSpPr>
        <p:spPr>
          <a:xfrm rot="16200000">
            <a:off x="25338627" y="2584558"/>
            <a:ext cx="2197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F-state Magnitude</a:t>
            </a:r>
            <a:endParaRPr lang="zh-CN" altLang="en-US" sz="2000" b="1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C008EA39-A769-E865-166F-C7E496BCF588}"/>
              </a:ext>
            </a:extLst>
          </p:cNvPr>
          <p:cNvSpPr txBox="1"/>
          <p:nvPr/>
        </p:nvSpPr>
        <p:spPr>
          <a:xfrm>
            <a:off x="5483685" y="826420"/>
            <a:ext cx="3495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Off-resonance Profile</a:t>
            </a:r>
            <a:endParaRPr lang="zh-CN" altLang="en-US" sz="2800" b="1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13C4EC86-60CB-7DDD-0972-4CFBB105CE1E}"/>
              </a:ext>
            </a:extLst>
          </p:cNvPr>
          <p:cNvSpPr txBox="1"/>
          <p:nvPr/>
        </p:nvSpPr>
        <p:spPr>
          <a:xfrm>
            <a:off x="10940730" y="830169"/>
            <a:ext cx="2771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F-state profile</a:t>
            </a:r>
            <a:endParaRPr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E41A3C06-BFFD-E92B-443B-30B64F496C64}"/>
                  </a:ext>
                </a:extLst>
              </p:cNvPr>
              <p:cNvSpPr txBox="1"/>
              <p:nvPr/>
            </p:nvSpPr>
            <p:spPr>
              <a:xfrm>
                <a:off x="13443254" y="855114"/>
                <a:ext cx="24649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CN" sz="2800" b="1" dirty="0">
                    <a:latin typeface="Gabriola" panose="04040605051002020D02" pitchFamily="82" charset="0"/>
                  </a:rPr>
                  <a:t>F</a:t>
                </a:r>
                <a:r>
                  <a:rPr lang="en-US" altLang="zh-CN" sz="2800" b="1" dirty="0">
                    <a:latin typeface="Blackadder ITC" panose="04020505051007020D02" pitchFamily="82" charset="0"/>
                  </a:rPr>
                  <a:t> </a:t>
                </a:r>
                <a:r>
                  <a:rPr lang="en-US" altLang="zh-CN" sz="2800" b="1" dirty="0">
                    <a:latin typeface="+mj-lt"/>
                  </a:rPr>
                  <a:t>[</a:t>
                </a:r>
                <a:r>
                  <a:rPr lang="en-US" altLang="zh-CN" sz="2800" b="1" dirty="0"/>
                  <a:t>Lorentzian]</a:t>
                </a:r>
                <a:endParaRPr lang="zh-CN" altLang="en-US" sz="2800" b="1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E41A3C06-BFFD-E92B-443B-30B64F496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3254" y="855114"/>
                <a:ext cx="2464938" cy="523220"/>
              </a:xfrm>
              <a:prstGeom prst="rect">
                <a:avLst/>
              </a:prstGeom>
              <a:blipFill>
                <a:blip r:embed="rId9"/>
                <a:stretch>
                  <a:fillRect l="-247" t="-18605" r="-9877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箭头: 右 81">
            <a:extLst>
              <a:ext uri="{FF2B5EF4-FFF2-40B4-BE49-F238E27FC236}">
                <a16:creationId xmlns:a16="http://schemas.microsoft.com/office/drawing/2014/main" id="{2110553B-F31A-B9A9-71DC-CC0BA3D283A0}"/>
              </a:ext>
            </a:extLst>
          </p:cNvPr>
          <p:cNvSpPr/>
          <p:nvPr/>
        </p:nvSpPr>
        <p:spPr>
          <a:xfrm>
            <a:off x="13670415" y="3056518"/>
            <a:ext cx="1770728" cy="4590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83" name="箭头: 右 82">
            <a:extLst>
              <a:ext uri="{FF2B5EF4-FFF2-40B4-BE49-F238E27FC236}">
                <a16:creationId xmlns:a16="http://schemas.microsoft.com/office/drawing/2014/main" id="{15EBF52C-F5F2-C44B-5BE8-F58B148D2ED5}"/>
              </a:ext>
            </a:extLst>
          </p:cNvPr>
          <p:cNvSpPr/>
          <p:nvPr/>
        </p:nvSpPr>
        <p:spPr>
          <a:xfrm>
            <a:off x="8832213" y="2672346"/>
            <a:ext cx="922958" cy="4590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84" name="箭头: 右 83">
            <a:extLst>
              <a:ext uri="{FF2B5EF4-FFF2-40B4-BE49-F238E27FC236}">
                <a16:creationId xmlns:a16="http://schemas.microsoft.com/office/drawing/2014/main" id="{23B6FBE6-67AA-A576-3AC5-6FDAB3D0A974}"/>
              </a:ext>
            </a:extLst>
          </p:cNvPr>
          <p:cNvSpPr/>
          <p:nvPr/>
        </p:nvSpPr>
        <p:spPr>
          <a:xfrm>
            <a:off x="4055976" y="2672759"/>
            <a:ext cx="922958" cy="4590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C5DE1C7A-886B-6C8C-99C1-C7FB4E59CD27}"/>
                  </a:ext>
                </a:extLst>
              </p:cNvPr>
              <p:cNvSpPr txBox="1"/>
              <p:nvPr/>
            </p:nvSpPr>
            <p:spPr>
              <a:xfrm>
                <a:off x="401153" y="1413821"/>
                <a:ext cx="2890770" cy="783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 smtClean="0">
                              <a:latin typeface="Cambria Math" panose="02040503050406030204" pitchFamily="18" charset="0"/>
                            </a:rPr>
                            <m:t>𝝋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f>
                        <m:f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𝟑𝟔𝟎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num>
                        <m:den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C5DE1C7A-886B-6C8C-99C1-C7FB4E59C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53" y="1413821"/>
                <a:ext cx="2890770" cy="78380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8D349CD1-662D-D9DF-8A3F-C6C7DFC49898}"/>
                  </a:ext>
                </a:extLst>
              </p:cNvPr>
              <p:cNvSpPr txBox="1"/>
              <p:nvPr/>
            </p:nvSpPr>
            <p:spPr>
              <a:xfrm>
                <a:off x="1253865" y="2620773"/>
                <a:ext cx="6460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 smtClean="0">
                              <a:latin typeface="Cambria Math" panose="02040503050406030204" pitchFamily="18" charset="0"/>
                            </a:rPr>
                            <m:t>𝝋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8D349CD1-662D-D9DF-8A3F-C6C7DFC49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865" y="2620773"/>
                <a:ext cx="646008" cy="461665"/>
              </a:xfrm>
              <a:prstGeom prst="rect">
                <a:avLst/>
              </a:prstGeom>
              <a:blipFill>
                <a:blip r:embed="rId11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98C60F22-C2D2-F985-5885-52C5E41B4271}"/>
                  </a:ext>
                </a:extLst>
              </p:cNvPr>
              <p:cNvSpPr txBox="1"/>
              <p:nvPr/>
            </p:nvSpPr>
            <p:spPr>
              <a:xfrm>
                <a:off x="2062133" y="2617923"/>
                <a:ext cx="6460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 smtClean="0">
                              <a:latin typeface="Cambria Math" panose="02040503050406030204" pitchFamily="18" charset="0"/>
                            </a:rPr>
                            <m:t>𝝋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𝟒𝟗𝟗</m:t>
                          </m:r>
                        </m:sub>
                      </m:sSub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98C60F22-C2D2-F985-5885-52C5E41B4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133" y="2617923"/>
                <a:ext cx="646008" cy="461665"/>
              </a:xfrm>
              <a:prstGeom prst="rect">
                <a:avLst/>
              </a:prstGeom>
              <a:blipFill>
                <a:blip r:embed="rId12"/>
                <a:stretch>
                  <a:fillRect l="-2830" r="-24528"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文本框 89">
            <a:extLst>
              <a:ext uri="{FF2B5EF4-FFF2-40B4-BE49-F238E27FC236}">
                <a16:creationId xmlns:a16="http://schemas.microsoft.com/office/drawing/2014/main" id="{3D477FD2-92E7-767A-F002-299F413A0543}"/>
              </a:ext>
            </a:extLst>
          </p:cNvPr>
          <p:cNvSpPr txBox="1"/>
          <p:nvPr/>
        </p:nvSpPr>
        <p:spPr>
          <a:xfrm>
            <a:off x="9057092" y="2297813"/>
            <a:ext cx="4812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Gabriola" panose="04040605051002020D02" pitchFamily="82" charset="0"/>
              </a:rPr>
              <a:t>F</a:t>
            </a:r>
            <a:endParaRPr lang="zh-CN" altLang="en-US" sz="2800" b="1" dirty="0">
              <a:latin typeface="Gabriola" panose="04040605051002020D02" pitchFamily="82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0ABB236A-7D9F-3F4B-862E-5D9195526048}"/>
              </a:ext>
            </a:extLst>
          </p:cNvPr>
          <p:cNvSpPr/>
          <p:nvPr/>
        </p:nvSpPr>
        <p:spPr>
          <a:xfrm>
            <a:off x="519137" y="5266395"/>
            <a:ext cx="13198437" cy="654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/>
              <a:t>Bloch Simulation</a:t>
            </a:r>
            <a:endParaRPr lang="zh-CN" altLang="en-US" sz="3600" b="1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9F71C70A-87A5-138E-7DEC-2BCC29D5D05F}"/>
              </a:ext>
            </a:extLst>
          </p:cNvPr>
          <p:cNvSpPr/>
          <p:nvPr/>
        </p:nvSpPr>
        <p:spPr>
          <a:xfrm>
            <a:off x="13717575" y="5262645"/>
            <a:ext cx="5815902" cy="6549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/>
              <a:t>Model Field inhomogeneous </a:t>
            </a:r>
            <a:endParaRPr lang="zh-CN" altLang="en-US" sz="3600" b="1" dirty="0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0493C768-07AB-285E-D4D2-32A1DE624B99}"/>
              </a:ext>
            </a:extLst>
          </p:cNvPr>
          <p:cNvSpPr/>
          <p:nvPr/>
        </p:nvSpPr>
        <p:spPr>
          <a:xfrm>
            <a:off x="19533477" y="5266395"/>
            <a:ext cx="5263811" cy="6512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/>
              <a:t>Model Noise</a:t>
            </a:r>
            <a:endParaRPr lang="zh-CN" altLang="en-US" sz="3600" b="1" dirty="0"/>
          </a:p>
        </p:txBody>
      </p:sp>
      <p:sp>
        <p:nvSpPr>
          <p:cNvPr id="97" name="箭头: 右 96">
            <a:extLst>
              <a:ext uri="{FF2B5EF4-FFF2-40B4-BE49-F238E27FC236}">
                <a16:creationId xmlns:a16="http://schemas.microsoft.com/office/drawing/2014/main" id="{0D084466-E9EA-3650-7DA2-3E8611E92E9D}"/>
              </a:ext>
            </a:extLst>
          </p:cNvPr>
          <p:cNvSpPr/>
          <p:nvPr/>
        </p:nvSpPr>
        <p:spPr>
          <a:xfrm>
            <a:off x="19289764" y="3051582"/>
            <a:ext cx="1558556" cy="4590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D2E390A9-0A55-A7DE-96E8-5E0739D89136}"/>
                  </a:ext>
                </a:extLst>
              </p:cNvPr>
              <p:cNvSpPr txBox="1"/>
              <p:nvPr/>
            </p:nvSpPr>
            <p:spPr>
              <a:xfrm>
                <a:off x="19213601" y="2672346"/>
                <a:ext cx="17833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rand()+j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b="1" dirty="0"/>
                  <a:t>rand()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D2E390A9-0A55-A7DE-96E8-5E0739D89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3601" y="2672346"/>
                <a:ext cx="1783383" cy="369332"/>
              </a:xfrm>
              <a:prstGeom prst="rect">
                <a:avLst/>
              </a:prstGeom>
              <a:blipFill>
                <a:blip r:embed="rId13"/>
                <a:stretch>
                  <a:fillRect l="-3082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3D861709-D50B-ABA0-B543-376047145D5D}"/>
                  </a:ext>
                </a:extLst>
              </p:cNvPr>
              <p:cNvSpPr txBox="1"/>
              <p:nvPr/>
            </p:nvSpPr>
            <p:spPr>
              <a:xfrm>
                <a:off x="24669660" y="2703664"/>
                <a:ext cx="16763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𝑻𝑬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𝑻𝑹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3D861709-D50B-ABA0-B543-376047145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9660" y="2703664"/>
                <a:ext cx="167637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箭头: 右 99">
            <a:extLst>
              <a:ext uri="{FF2B5EF4-FFF2-40B4-BE49-F238E27FC236}">
                <a16:creationId xmlns:a16="http://schemas.microsoft.com/office/drawing/2014/main" id="{0E2122E4-2241-02A6-50F4-B011AB6C2CE7}"/>
              </a:ext>
            </a:extLst>
          </p:cNvPr>
          <p:cNvSpPr/>
          <p:nvPr/>
        </p:nvSpPr>
        <p:spPr>
          <a:xfrm>
            <a:off x="24778240" y="3053670"/>
            <a:ext cx="1474499" cy="4590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AAC8480B-4E09-6720-41B3-67524312BFCE}"/>
              </a:ext>
            </a:extLst>
          </p:cNvPr>
          <p:cNvSpPr txBox="1"/>
          <p:nvPr/>
        </p:nvSpPr>
        <p:spPr>
          <a:xfrm>
            <a:off x="28390614" y="4626936"/>
            <a:ext cx="134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Time (</a:t>
            </a:r>
            <a:r>
              <a:rPr lang="en-US" altLang="zh-CN" sz="2000" b="1" dirty="0" err="1"/>
              <a:t>ms</a:t>
            </a:r>
            <a:r>
              <a:rPr lang="en-US" altLang="zh-CN" sz="2000" b="1" dirty="0"/>
              <a:t>)</a:t>
            </a:r>
            <a:endParaRPr lang="zh-CN" altLang="en-US" sz="2000" b="1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A0507A1D-3C3D-4181-0E8D-B42D4F06D503}"/>
              </a:ext>
            </a:extLst>
          </p:cNvPr>
          <p:cNvSpPr/>
          <p:nvPr/>
        </p:nvSpPr>
        <p:spPr>
          <a:xfrm>
            <a:off x="24797288" y="5266395"/>
            <a:ext cx="5691882" cy="6512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/>
              <a:t>Measure T2* (exponential fit)</a:t>
            </a:r>
            <a:endParaRPr lang="zh-CN" altLang="en-US" sz="3600" b="1" dirty="0"/>
          </a:p>
        </p:txBody>
      </p:sp>
      <p:pic>
        <p:nvPicPr>
          <p:cNvPr id="20" name="图片 19" descr="图表, 折线图&#10;&#10;描述已自动生成">
            <a:extLst>
              <a:ext uri="{FF2B5EF4-FFF2-40B4-BE49-F238E27FC236}">
                <a16:creationId xmlns:a16="http://schemas.microsoft.com/office/drawing/2014/main" id="{8D673E37-9045-BE51-27A1-92E3C46D2C81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4" t="12930" r="10730" b="50924"/>
          <a:stretch/>
        </p:blipFill>
        <p:spPr>
          <a:xfrm>
            <a:off x="13846069" y="1842887"/>
            <a:ext cx="1387854" cy="600317"/>
          </a:xfrm>
          <a:prstGeom prst="rect">
            <a:avLst/>
          </a:prstGeom>
        </p:spPr>
      </p:pic>
      <p:sp>
        <p:nvSpPr>
          <p:cNvPr id="64" name="矩形 63">
            <a:extLst>
              <a:ext uri="{FF2B5EF4-FFF2-40B4-BE49-F238E27FC236}">
                <a16:creationId xmlns:a16="http://schemas.microsoft.com/office/drawing/2014/main" id="{F756F1AF-9EA3-22F7-AEE3-F8F99D4FB38A}"/>
              </a:ext>
            </a:extLst>
          </p:cNvPr>
          <p:cNvSpPr/>
          <p:nvPr/>
        </p:nvSpPr>
        <p:spPr>
          <a:xfrm>
            <a:off x="13836460" y="1398202"/>
            <a:ext cx="1387854" cy="132320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03" name="左大括号 102">
            <a:extLst>
              <a:ext uri="{FF2B5EF4-FFF2-40B4-BE49-F238E27FC236}">
                <a16:creationId xmlns:a16="http://schemas.microsoft.com/office/drawing/2014/main" id="{65A73CE4-3A56-72E3-D967-661070007A1A}"/>
              </a:ext>
            </a:extLst>
          </p:cNvPr>
          <p:cNvSpPr/>
          <p:nvPr/>
        </p:nvSpPr>
        <p:spPr>
          <a:xfrm rot="16200000">
            <a:off x="9573317" y="-2962355"/>
            <a:ext cx="912549" cy="19007773"/>
          </a:xfrm>
          <a:prstGeom prst="leftBrac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BCE74986-2430-4C66-8FAC-D083ED420113}"/>
              </a:ext>
            </a:extLst>
          </p:cNvPr>
          <p:cNvSpPr txBox="1"/>
          <p:nvPr/>
        </p:nvSpPr>
        <p:spPr>
          <a:xfrm>
            <a:off x="7021550" y="7117014"/>
            <a:ext cx="60160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Signal formation modelling </a:t>
            </a:r>
            <a:endParaRPr lang="zh-CN" altLang="en-US" sz="4000" b="1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A994E5A9-1236-ADC9-80DB-36A40726FBF2}"/>
              </a:ext>
            </a:extLst>
          </p:cNvPr>
          <p:cNvSpPr txBox="1"/>
          <p:nvPr/>
        </p:nvSpPr>
        <p:spPr>
          <a:xfrm>
            <a:off x="21521958" y="7119996"/>
            <a:ext cx="6512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Signal acquisition modelling</a:t>
            </a:r>
            <a:endParaRPr lang="zh-CN" altLang="en-US" sz="4000" b="1" dirty="0"/>
          </a:p>
        </p:txBody>
      </p:sp>
      <p:sp>
        <p:nvSpPr>
          <p:cNvPr id="106" name="左大括号 105">
            <a:extLst>
              <a:ext uri="{FF2B5EF4-FFF2-40B4-BE49-F238E27FC236}">
                <a16:creationId xmlns:a16="http://schemas.microsoft.com/office/drawing/2014/main" id="{50F1621B-3932-7186-C2F8-D6CE2F2410CD}"/>
              </a:ext>
            </a:extLst>
          </p:cNvPr>
          <p:cNvSpPr/>
          <p:nvPr/>
        </p:nvSpPr>
        <p:spPr>
          <a:xfrm rot="16200000">
            <a:off x="24555049" y="1067333"/>
            <a:ext cx="912549" cy="10955695"/>
          </a:xfrm>
          <a:prstGeom prst="leftBrac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821B80C7-507E-B4E0-B597-DA7BA45119E2}"/>
                  </a:ext>
                </a:extLst>
              </p:cNvPr>
              <p:cNvSpPr txBox="1"/>
              <p:nvPr/>
            </p:nvSpPr>
            <p:spPr>
              <a:xfrm>
                <a:off x="13987309" y="1452165"/>
                <a:ext cx="841998" cy="545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𝑻𝑬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𝑻𝑹</m:t>
                              </m:r>
                            </m:num>
                            <m:den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821B80C7-507E-B4E0-B597-DA7BA4511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7309" y="1452165"/>
                <a:ext cx="841998" cy="545534"/>
              </a:xfrm>
              <a:prstGeom prst="rect">
                <a:avLst/>
              </a:prstGeom>
              <a:blipFill>
                <a:blip r:embed="rId16"/>
                <a:stretch>
                  <a:fillRect r="-420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8213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278</TotalTime>
  <Words>80</Words>
  <Application>Microsoft Office PowerPoint</Application>
  <PresentationFormat>自定义</PresentationFormat>
  <Paragraphs>33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等线</vt:lpstr>
      <vt:lpstr>Arial</vt:lpstr>
      <vt:lpstr>Blackadder ITC</vt:lpstr>
      <vt:lpstr>Calibri</vt:lpstr>
      <vt:lpstr>Calibri Light</vt:lpstr>
      <vt:lpstr>Cambria Math</vt:lpstr>
      <vt:lpstr>Gabriola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Jin, Yifei</dc:creator>
  <cp:lastModifiedBy>Jin, Yifei</cp:lastModifiedBy>
  <cp:revision>13</cp:revision>
  <dcterms:created xsi:type="dcterms:W3CDTF">2023-06-06T11:13:07Z</dcterms:created>
  <dcterms:modified xsi:type="dcterms:W3CDTF">2023-06-08T12:47:13Z</dcterms:modified>
</cp:coreProperties>
</file>