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3239928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8" d="100"/>
          <a:sy n="28" d="100"/>
        </p:scale>
        <p:origin x="3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1363-597D-40D0-82C6-4854534D103F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245B-491C-4FED-9DF1-207408BA0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6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A245B-491C-4FED-9DF1-207408BA0C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2945943"/>
            <a:ext cx="24299466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9454516"/>
            <a:ext cx="24299466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6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6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958369"/>
            <a:ext cx="6986096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958369"/>
            <a:ext cx="20553298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1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2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4487668"/>
            <a:ext cx="27944386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12046280"/>
            <a:ext cx="27944386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8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4791843"/>
            <a:ext cx="13769697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4791843"/>
            <a:ext cx="13769697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958370"/>
            <a:ext cx="27944386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4412664"/>
            <a:ext cx="13706416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6575242"/>
            <a:ext cx="1370641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4412664"/>
            <a:ext cx="13773917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6575242"/>
            <a:ext cx="13773917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4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9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1200044"/>
            <a:ext cx="10449613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2591763"/>
            <a:ext cx="16402140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5400199"/>
            <a:ext cx="10449613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2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1200044"/>
            <a:ext cx="10449613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2591763"/>
            <a:ext cx="16402140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5400199"/>
            <a:ext cx="10449613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2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958370"/>
            <a:ext cx="27944386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4791843"/>
            <a:ext cx="27944386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16683949"/>
            <a:ext cx="728984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89FFD-D3D7-4CB0-B797-B33445A8935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16683949"/>
            <a:ext cx="1093476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16683949"/>
            <a:ext cx="728984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2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jpg"/><Relationship Id="rId3" Type="http://schemas.openxmlformats.org/officeDocument/2006/relationships/image" Target="../media/image1.jpg"/><Relationship Id="rId21" Type="http://schemas.openxmlformats.org/officeDocument/2006/relationships/image" Target="../media/image19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g"/><Relationship Id="rId29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24" Type="http://schemas.openxmlformats.org/officeDocument/2006/relationships/image" Target="../media/image22.jp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23" Type="http://schemas.openxmlformats.org/officeDocument/2006/relationships/image" Target="../media/image21.jpg"/><Relationship Id="rId28" Type="http://schemas.openxmlformats.org/officeDocument/2006/relationships/image" Target="../media/image26.jp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31" Type="http://schemas.openxmlformats.org/officeDocument/2006/relationships/image" Target="../media/image29.pn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png"/><Relationship Id="rId22" Type="http://schemas.openxmlformats.org/officeDocument/2006/relationships/image" Target="../media/image20.jpg"/><Relationship Id="rId27" Type="http://schemas.openxmlformats.org/officeDocument/2006/relationships/image" Target="../media/image25.jp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 descr="图片包含 图表&#10;&#10;描述已自动生成">
            <a:extLst>
              <a:ext uri="{FF2B5EF4-FFF2-40B4-BE49-F238E27FC236}">
                <a16:creationId xmlns:a16="http://schemas.microsoft.com/office/drawing/2014/main" id="{8D8F3740-0028-8926-2A77-3C0C22477C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7" t="29126" r="33193" b="33175"/>
          <a:stretch/>
        </p:blipFill>
        <p:spPr>
          <a:xfrm>
            <a:off x="11590784" y="15645778"/>
            <a:ext cx="2022836" cy="1789949"/>
          </a:xfrm>
          <a:prstGeom prst="rect">
            <a:avLst/>
          </a:prstGeom>
        </p:spPr>
      </p:pic>
      <p:pic>
        <p:nvPicPr>
          <p:cNvPr id="53" name="图片 52" descr="图片包含 图表&#10;&#10;描述已自动生成">
            <a:extLst>
              <a:ext uri="{FF2B5EF4-FFF2-40B4-BE49-F238E27FC236}">
                <a16:creationId xmlns:a16="http://schemas.microsoft.com/office/drawing/2014/main" id="{DBA51E22-A52F-2D6D-82A8-554C8EE14B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2" t="28978" r="33098" b="33323"/>
          <a:stretch/>
        </p:blipFill>
        <p:spPr>
          <a:xfrm>
            <a:off x="11611915" y="13601886"/>
            <a:ext cx="2001705" cy="1789949"/>
          </a:xfrm>
          <a:prstGeom prst="rect">
            <a:avLst/>
          </a:prstGeom>
        </p:spPr>
      </p:pic>
      <p:pic>
        <p:nvPicPr>
          <p:cNvPr id="55" name="图片 54" descr="图片包含 图表&#10;&#10;描述已自动生成">
            <a:extLst>
              <a:ext uri="{FF2B5EF4-FFF2-40B4-BE49-F238E27FC236}">
                <a16:creationId xmlns:a16="http://schemas.microsoft.com/office/drawing/2014/main" id="{6150499A-95BA-9A56-7EAE-A607647A5D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1" t="28978" r="32880" b="33323"/>
          <a:stretch/>
        </p:blipFill>
        <p:spPr>
          <a:xfrm>
            <a:off x="11639407" y="11557993"/>
            <a:ext cx="1991718" cy="1789950"/>
          </a:xfrm>
          <a:prstGeom prst="rect">
            <a:avLst/>
          </a:prstGeom>
        </p:spPr>
      </p:pic>
      <p:pic>
        <p:nvPicPr>
          <p:cNvPr id="57" name="图片 56" descr="图片包含 图形用户界面&#10;&#10;描述已自动生成">
            <a:extLst>
              <a:ext uri="{FF2B5EF4-FFF2-40B4-BE49-F238E27FC236}">
                <a16:creationId xmlns:a16="http://schemas.microsoft.com/office/drawing/2014/main" id="{D430DB60-371C-4083-7E5A-8B2D2888F3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4" t="28326" r="32317" b="33976"/>
          <a:stretch/>
        </p:blipFill>
        <p:spPr>
          <a:xfrm>
            <a:off x="11629418" y="9514101"/>
            <a:ext cx="2001707" cy="1789949"/>
          </a:xfrm>
          <a:prstGeom prst="rect">
            <a:avLst/>
          </a:prstGeom>
        </p:spPr>
      </p:pic>
      <p:pic>
        <p:nvPicPr>
          <p:cNvPr id="59" name="图片 58" descr="图片包含 图表&#10;&#10;描述已自动生成">
            <a:extLst>
              <a:ext uri="{FF2B5EF4-FFF2-40B4-BE49-F238E27FC236}">
                <a16:creationId xmlns:a16="http://schemas.microsoft.com/office/drawing/2014/main" id="{9F03DD63-7DE1-6C75-FF46-2FF23B2654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3" t="30496" r="31698" b="31806"/>
          <a:stretch/>
        </p:blipFill>
        <p:spPr>
          <a:xfrm>
            <a:off x="11611916" y="7515757"/>
            <a:ext cx="2001706" cy="1789949"/>
          </a:xfrm>
          <a:prstGeom prst="rect">
            <a:avLst/>
          </a:prstGeom>
        </p:spPr>
      </p:pic>
      <p:pic>
        <p:nvPicPr>
          <p:cNvPr id="63" name="图片 62" descr="图片包含 圆圈&#10;&#10;描述已自动生成">
            <a:extLst>
              <a:ext uri="{FF2B5EF4-FFF2-40B4-BE49-F238E27FC236}">
                <a16:creationId xmlns:a16="http://schemas.microsoft.com/office/drawing/2014/main" id="{C0F47302-C632-3BD1-A3FD-F604EFFDD9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9" t="12568" r="11846" b="12859"/>
          <a:stretch/>
        </p:blipFill>
        <p:spPr>
          <a:xfrm>
            <a:off x="16076383" y="7554996"/>
            <a:ext cx="1774711" cy="1800000"/>
          </a:xfrm>
          <a:prstGeom prst="rect">
            <a:avLst/>
          </a:prstGeom>
        </p:spPr>
      </p:pic>
      <p:pic>
        <p:nvPicPr>
          <p:cNvPr id="65" name="图片 64" descr="图片包含 圆圈&#10;&#10;描述已自动生成">
            <a:extLst>
              <a:ext uri="{FF2B5EF4-FFF2-40B4-BE49-F238E27FC236}">
                <a16:creationId xmlns:a16="http://schemas.microsoft.com/office/drawing/2014/main" id="{172201F0-2452-8241-8994-00868681D32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12052" r="11816" b="13375"/>
          <a:stretch/>
        </p:blipFill>
        <p:spPr>
          <a:xfrm>
            <a:off x="16099683" y="9573944"/>
            <a:ext cx="1774711" cy="1800000"/>
          </a:xfrm>
          <a:prstGeom prst="rect">
            <a:avLst/>
          </a:prstGeom>
        </p:spPr>
      </p:pic>
      <p:pic>
        <p:nvPicPr>
          <p:cNvPr id="67" name="图片 66" descr="图片包含 圆圈&#10;&#10;描述已自动生成">
            <a:extLst>
              <a:ext uri="{FF2B5EF4-FFF2-40B4-BE49-F238E27FC236}">
                <a16:creationId xmlns:a16="http://schemas.microsoft.com/office/drawing/2014/main" id="{E9C7600C-2A8C-EF00-960A-ED76AFCF11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9" t="13270" r="10727" b="12427"/>
          <a:stretch/>
        </p:blipFill>
        <p:spPr>
          <a:xfrm>
            <a:off x="16099683" y="11570358"/>
            <a:ext cx="1808270" cy="1800000"/>
          </a:xfrm>
          <a:prstGeom prst="rect">
            <a:avLst/>
          </a:prstGeom>
        </p:spPr>
      </p:pic>
      <p:pic>
        <p:nvPicPr>
          <p:cNvPr id="69" name="图片 68" descr="图片包含 圆圈&#10;&#10;描述已自动生成">
            <a:extLst>
              <a:ext uri="{FF2B5EF4-FFF2-40B4-BE49-F238E27FC236}">
                <a16:creationId xmlns:a16="http://schemas.microsoft.com/office/drawing/2014/main" id="{E8830D05-6659-E49A-9A03-9FF25FA8235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8" t="11784" r="11700" b="12520"/>
          <a:stretch/>
        </p:blipFill>
        <p:spPr>
          <a:xfrm>
            <a:off x="16071276" y="13674198"/>
            <a:ext cx="1784924" cy="1800000"/>
          </a:xfrm>
          <a:prstGeom prst="rect">
            <a:avLst/>
          </a:prstGeom>
        </p:spPr>
      </p:pic>
      <p:pic>
        <p:nvPicPr>
          <p:cNvPr id="71" name="图片 70" descr="图表, 折线图&#10;&#10;描述已自动生成">
            <a:extLst>
              <a:ext uri="{FF2B5EF4-FFF2-40B4-BE49-F238E27FC236}">
                <a16:creationId xmlns:a16="http://schemas.microsoft.com/office/drawing/2014/main" id="{EA4E13D0-0F07-27E4-7A2D-94B0D48B23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028" y="8410731"/>
            <a:ext cx="7688456" cy="7688456"/>
          </a:xfrm>
          <a:prstGeom prst="rect">
            <a:avLst/>
          </a:prstGeom>
        </p:spPr>
      </p:pic>
      <p:pic>
        <p:nvPicPr>
          <p:cNvPr id="73" name="图片 72" descr="图表, 散点图&#10;&#10;描述已自动生成">
            <a:extLst>
              <a:ext uri="{FF2B5EF4-FFF2-40B4-BE49-F238E27FC236}">
                <a16:creationId xmlns:a16="http://schemas.microsoft.com/office/drawing/2014/main" id="{1A4921EA-A3E6-89E0-B124-BF0FAE46B5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217" y="8851784"/>
            <a:ext cx="6099651" cy="6099651"/>
          </a:xfrm>
          <a:prstGeom prst="rect">
            <a:avLst/>
          </a:prstGeom>
        </p:spPr>
      </p:pic>
      <p:pic>
        <p:nvPicPr>
          <p:cNvPr id="61" name="图片 60" descr="图片包含 圆圈&#10;&#10;描述已自动生成">
            <a:extLst>
              <a:ext uri="{FF2B5EF4-FFF2-40B4-BE49-F238E27FC236}">
                <a16:creationId xmlns:a16="http://schemas.microsoft.com/office/drawing/2014/main" id="{D8B8AFF9-6503-9A28-E6C1-AD71F60AA40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4" t="13085" r="11819" b="12590"/>
          <a:stretch/>
        </p:blipFill>
        <p:spPr>
          <a:xfrm>
            <a:off x="16058251" y="15686340"/>
            <a:ext cx="1849702" cy="1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B7BB89-1FBC-1091-2ABD-5CF0C43808BE}"/>
              </a:ext>
            </a:extLst>
          </p:cNvPr>
          <p:cNvSpPr txBox="1"/>
          <p:nvPr/>
        </p:nvSpPr>
        <p:spPr>
          <a:xfrm>
            <a:off x="2576976" y="11120430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 = 0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84BB09-6325-BC02-AC74-B048AA021E9D}"/>
              </a:ext>
            </a:extLst>
          </p:cNvPr>
          <p:cNvSpPr txBox="1"/>
          <p:nvPr/>
        </p:nvSpPr>
        <p:spPr>
          <a:xfrm>
            <a:off x="2838328" y="11373944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 = 1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2BAD6B-F743-0F4B-B625-C97635388C2E}"/>
              </a:ext>
            </a:extLst>
          </p:cNvPr>
          <p:cNvSpPr txBox="1"/>
          <p:nvPr/>
        </p:nvSpPr>
        <p:spPr>
          <a:xfrm>
            <a:off x="3114956" y="11592891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 = 2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7695C-6D21-A76F-32C4-D432F6F90F3C}"/>
              </a:ext>
            </a:extLst>
          </p:cNvPr>
          <p:cNvSpPr txBox="1"/>
          <p:nvPr/>
        </p:nvSpPr>
        <p:spPr>
          <a:xfrm>
            <a:off x="3384259" y="11827504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 = 3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C845E4-6D04-3A40-F596-DA6CA64574EB}"/>
              </a:ext>
            </a:extLst>
          </p:cNvPr>
          <p:cNvSpPr txBox="1"/>
          <p:nvPr/>
        </p:nvSpPr>
        <p:spPr>
          <a:xfrm>
            <a:off x="3615040" y="12080025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 = 4</a:t>
            </a:r>
            <a:endParaRPr lang="zh-CN" altLang="en-US" sz="2400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A566F81-AFD8-B0D7-4583-92BA8472A084}"/>
              </a:ext>
            </a:extLst>
          </p:cNvPr>
          <p:cNvCxnSpPr>
            <a:cxnSpLocks/>
          </p:cNvCxnSpPr>
          <p:nvPr/>
        </p:nvCxnSpPr>
        <p:spPr>
          <a:xfrm>
            <a:off x="3749218" y="11347487"/>
            <a:ext cx="1028082" cy="7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2C72FBD-F355-3491-1757-82A1924EA0BD}"/>
              </a:ext>
            </a:extLst>
          </p:cNvPr>
          <p:cNvCxnSpPr>
            <a:cxnSpLocks/>
          </p:cNvCxnSpPr>
          <p:nvPr/>
        </p:nvCxnSpPr>
        <p:spPr>
          <a:xfrm>
            <a:off x="3740555" y="11558087"/>
            <a:ext cx="10280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186F771-37E2-5866-39F2-DE98AF463A2C}"/>
              </a:ext>
            </a:extLst>
          </p:cNvPr>
          <p:cNvCxnSpPr>
            <a:cxnSpLocks/>
          </p:cNvCxnSpPr>
          <p:nvPr/>
        </p:nvCxnSpPr>
        <p:spPr>
          <a:xfrm>
            <a:off x="3892955" y="11823723"/>
            <a:ext cx="8756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9D408DB-4591-ED37-383F-CB54DA025406}"/>
              </a:ext>
            </a:extLst>
          </p:cNvPr>
          <p:cNvCxnSpPr>
            <a:cxnSpLocks/>
          </p:cNvCxnSpPr>
          <p:nvPr/>
        </p:nvCxnSpPr>
        <p:spPr>
          <a:xfrm>
            <a:off x="4107127" y="12080025"/>
            <a:ext cx="6652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E9DE751-1F1E-339B-56D8-ADFE00FF7379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4372608" y="12310857"/>
            <a:ext cx="40601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3F2000-E27D-5A02-CD15-08750B786DA2}"/>
              </a:ext>
            </a:extLst>
          </p:cNvPr>
          <p:cNvCxnSpPr>
            <a:cxnSpLocks/>
          </p:cNvCxnSpPr>
          <p:nvPr/>
        </p:nvCxnSpPr>
        <p:spPr>
          <a:xfrm flipV="1">
            <a:off x="4758196" y="11343879"/>
            <a:ext cx="0" cy="9834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D06382D-F2AD-468B-F873-B5C90FBFCA7E}"/>
                  </a:ext>
                </a:extLst>
              </p:cNvPr>
              <p:cNvSpPr/>
              <p:nvPr/>
            </p:nvSpPr>
            <p:spPr>
              <a:xfrm>
                <a:off x="4998474" y="11435198"/>
                <a:ext cx="628555" cy="7571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4800" b="1" i="1" dirty="0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D06382D-F2AD-468B-F873-B5C90FBFC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474" y="11435198"/>
                <a:ext cx="628555" cy="7571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A594B9C-5F8B-7983-2C92-0A02676884ED}"/>
              </a:ext>
            </a:extLst>
          </p:cNvPr>
          <p:cNvCxnSpPr>
            <a:cxnSpLocks/>
          </p:cNvCxnSpPr>
          <p:nvPr/>
        </p:nvCxnSpPr>
        <p:spPr>
          <a:xfrm>
            <a:off x="4741442" y="11827504"/>
            <a:ext cx="2539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2A72E88-9BD1-096D-1A66-184A80487CE2}"/>
              </a:ext>
            </a:extLst>
          </p:cNvPr>
          <p:cNvCxnSpPr>
            <a:cxnSpLocks/>
            <a:stCxn id="28" idx="3"/>
            <a:endCxn id="54" idx="1"/>
          </p:cNvCxnSpPr>
          <p:nvPr/>
        </p:nvCxnSpPr>
        <p:spPr>
          <a:xfrm flipV="1">
            <a:off x="5627029" y="8434091"/>
            <a:ext cx="1321469" cy="3379669"/>
          </a:xfrm>
          <a:prstGeom prst="bentConnector3">
            <a:avLst>
              <a:gd name="adj1" fmla="val 180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D6457C41-5515-13DD-6C60-1F4EF44E7309}"/>
              </a:ext>
            </a:extLst>
          </p:cNvPr>
          <p:cNvCxnSpPr>
            <a:cxnSpLocks/>
            <a:stCxn id="28" idx="3"/>
            <a:endCxn id="62" idx="1"/>
          </p:cNvCxnSpPr>
          <p:nvPr/>
        </p:nvCxnSpPr>
        <p:spPr>
          <a:xfrm flipV="1">
            <a:off x="5627029" y="10409076"/>
            <a:ext cx="1335640" cy="1404684"/>
          </a:xfrm>
          <a:prstGeom prst="bentConnector3">
            <a:avLst>
              <a:gd name="adj1" fmla="val 183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C8D88CCB-C660-F191-6637-5B9256293529}"/>
              </a:ext>
            </a:extLst>
          </p:cNvPr>
          <p:cNvCxnSpPr>
            <a:cxnSpLocks/>
            <a:stCxn id="28" idx="3"/>
            <a:endCxn id="66" idx="1"/>
          </p:cNvCxnSpPr>
          <p:nvPr/>
        </p:nvCxnSpPr>
        <p:spPr>
          <a:xfrm>
            <a:off x="5627029" y="11813760"/>
            <a:ext cx="1329212" cy="634183"/>
          </a:xfrm>
          <a:prstGeom prst="bentConnector3">
            <a:avLst>
              <a:gd name="adj1" fmla="val 178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96E25FBA-D9A4-65F1-0E3A-F2FFC47489C6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5627029" y="11813760"/>
            <a:ext cx="1344480" cy="2714199"/>
          </a:xfrm>
          <a:prstGeom prst="bentConnector3">
            <a:avLst>
              <a:gd name="adj1" fmla="val 178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29553BFC-AAD6-BC40-B14F-EE99AA5526BB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627029" y="11813760"/>
            <a:ext cx="1350790" cy="4772580"/>
          </a:xfrm>
          <a:prstGeom prst="bentConnector3">
            <a:avLst>
              <a:gd name="adj1" fmla="val 181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B43D8A5-6119-53D3-257E-811F44856D8A}"/>
              </a:ext>
            </a:extLst>
          </p:cNvPr>
          <p:cNvSpPr txBox="1"/>
          <p:nvPr/>
        </p:nvSpPr>
        <p:spPr>
          <a:xfrm>
            <a:off x="6018825" y="8051225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 = 0</a:t>
            </a:r>
            <a:endParaRPr lang="zh-CN" altLang="en-US" sz="24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CF9168E-6F1A-7412-3819-393FEBBD9BCB}"/>
              </a:ext>
            </a:extLst>
          </p:cNvPr>
          <p:cNvSpPr txBox="1"/>
          <p:nvPr/>
        </p:nvSpPr>
        <p:spPr>
          <a:xfrm>
            <a:off x="6068929" y="10027256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 = 1</a:t>
            </a:r>
            <a:endParaRPr lang="zh-CN" altLang="en-US" sz="24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A4D4D76-7C66-BA3A-DC19-84F9935B352D}"/>
              </a:ext>
            </a:extLst>
          </p:cNvPr>
          <p:cNvSpPr txBox="1"/>
          <p:nvPr/>
        </p:nvSpPr>
        <p:spPr>
          <a:xfrm>
            <a:off x="6083090" y="12072388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 = 2</a:t>
            </a:r>
            <a:endParaRPr lang="zh-CN" altLang="en-US" sz="2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D5D1C75-D9ED-2BBE-8C33-EF47D1C6B0E6}"/>
              </a:ext>
            </a:extLst>
          </p:cNvPr>
          <p:cNvSpPr txBox="1"/>
          <p:nvPr/>
        </p:nvSpPr>
        <p:spPr>
          <a:xfrm>
            <a:off x="6091110" y="14141375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 = 3</a:t>
            </a:r>
            <a:endParaRPr lang="zh-CN" altLang="en-US" sz="2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D25034-E285-DB3D-F612-FA74F01A923C}"/>
              </a:ext>
            </a:extLst>
          </p:cNvPr>
          <p:cNvSpPr txBox="1"/>
          <p:nvPr/>
        </p:nvSpPr>
        <p:spPr>
          <a:xfrm>
            <a:off x="6112887" y="16209015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 = 4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633808ED-1A4B-3954-984A-9DF92C423A07}"/>
                  </a:ext>
                </a:extLst>
              </p:cNvPr>
              <p:cNvSpPr txBox="1"/>
              <p:nvPr/>
            </p:nvSpPr>
            <p:spPr>
              <a:xfrm>
                <a:off x="3729120" y="10475886"/>
                <a:ext cx="1580625" cy="635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633808ED-1A4B-3954-984A-9DF92C423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20" y="10475886"/>
                <a:ext cx="1580625" cy="6359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>
            <a:extLst>
              <a:ext uri="{FF2B5EF4-FFF2-40B4-BE49-F238E27FC236}">
                <a16:creationId xmlns:a16="http://schemas.microsoft.com/office/drawing/2014/main" id="{8AC0FDE2-7AFD-7051-F7D1-E6B233296056}"/>
              </a:ext>
            </a:extLst>
          </p:cNvPr>
          <p:cNvSpPr txBox="1"/>
          <p:nvPr/>
        </p:nvSpPr>
        <p:spPr>
          <a:xfrm>
            <a:off x="2610827" y="9929305"/>
            <a:ext cx="359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Phase modulation </a:t>
            </a:r>
            <a:endParaRPr lang="zh-CN" altLang="en-US" sz="28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C2EA90F-08E5-2559-40F4-79D935996425}"/>
              </a:ext>
            </a:extLst>
          </p:cNvPr>
          <p:cNvSpPr txBox="1"/>
          <p:nvPr/>
        </p:nvSpPr>
        <p:spPr>
          <a:xfrm>
            <a:off x="408976" y="14590128"/>
            <a:ext cx="429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5-Periodic ka-SPGR</a:t>
            </a:r>
            <a:endParaRPr lang="zh-CN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箭头: 右 110">
                <a:extLst>
                  <a:ext uri="{FF2B5EF4-FFF2-40B4-BE49-F238E27FC236}">
                    <a16:creationId xmlns:a16="http://schemas.microsoft.com/office/drawing/2014/main" id="{FB2AF391-8290-EADC-FD1F-924F854D220F}"/>
                  </a:ext>
                </a:extLst>
              </p:cNvPr>
              <p:cNvSpPr/>
              <p:nvPr/>
            </p:nvSpPr>
            <p:spPr>
              <a:xfrm>
                <a:off x="13809476" y="11646715"/>
                <a:ext cx="1318165" cy="17899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11" name="箭头: 右 110">
                <a:extLst>
                  <a:ext uri="{FF2B5EF4-FFF2-40B4-BE49-F238E27FC236}">
                    <a16:creationId xmlns:a16="http://schemas.microsoft.com/office/drawing/2014/main" id="{FB2AF391-8290-EADC-FD1F-924F854D2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476" y="11646715"/>
                <a:ext cx="1318165" cy="1789950"/>
              </a:xfrm>
              <a:prstGeom prst="rightArrow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箭头: 右 111">
            <a:extLst>
              <a:ext uri="{FF2B5EF4-FFF2-40B4-BE49-F238E27FC236}">
                <a16:creationId xmlns:a16="http://schemas.microsoft.com/office/drawing/2014/main" id="{8E1C8058-346E-4EFE-55EF-69117F7C57B1}"/>
              </a:ext>
            </a:extLst>
          </p:cNvPr>
          <p:cNvSpPr/>
          <p:nvPr/>
        </p:nvSpPr>
        <p:spPr>
          <a:xfrm>
            <a:off x="18978408" y="14519828"/>
            <a:ext cx="5814511" cy="1495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F-state  </a:t>
            </a:r>
            <a:r>
              <a:rPr lang="en-US" altLang="zh-CN" sz="2800" b="1" dirty="0">
                <a:sym typeface="Wingdings" panose="05000000000000000000" pitchFamily="2" charset="2"/>
              </a:rPr>
              <a:t>  Time</a:t>
            </a:r>
            <a:endParaRPr lang="zh-CN" altLang="en-US" sz="2800" b="1" dirty="0"/>
          </a:p>
        </p:txBody>
      </p:sp>
      <p:pic>
        <p:nvPicPr>
          <p:cNvPr id="18" name="图片 17" descr="在黑暗中&#10;&#10;描述已自动生成">
            <a:extLst>
              <a:ext uri="{FF2B5EF4-FFF2-40B4-BE49-F238E27FC236}">
                <a16:creationId xmlns:a16="http://schemas.microsoft.com/office/drawing/2014/main" id="{5FF184F1-BDCE-07ED-4F95-3A9F6DC517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2" y="11444410"/>
            <a:ext cx="2445260" cy="231491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9" name="图片 28" descr="在黑暗中&#10;&#10;描述已自动生成">
            <a:extLst>
              <a:ext uri="{FF2B5EF4-FFF2-40B4-BE49-F238E27FC236}">
                <a16:creationId xmlns:a16="http://schemas.microsoft.com/office/drawing/2014/main" id="{5452E823-119C-C4C0-4A91-96F5B6AAD5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22" y="11596810"/>
            <a:ext cx="2445260" cy="231491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0" name="图片 29" descr="在黑暗中&#10;&#10;描述已自动生成">
            <a:extLst>
              <a:ext uri="{FF2B5EF4-FFF2-40B4-BE49-F238E27FC236}">
                <a16:creationId xmlns:a16="http://schemas.microsoft.com/office/drawing/2014/main" id="{18AAAE9D-D321-EF76-8EE7-E34CCFCAC7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2" y="11749210"/>
            <a:ext cx="2445260" cy="231491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1" name="图片 30" descr="在黑暗中&#10;&#10;描述已自动生成">
            <a:extLst>
              <a:ext uri="{FF2B5EF4-FFF2-40B4-BE49-F238E27FC236}">
                <a16:creationId xmlns:a16="http://schemas.microsoft.com/office/drawing/2014/main" id="{520D391E-D19E-51D0-A87E-A7D45E41B6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2" y="11901610"/>
            <a:ext cx="2445260" cy="231491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40" name="图片 39" descr="在黑暗中&#10;&#10;描述已自动生成">
            <a:extLst>
              <a:ext uri="{FF2B5EF4-FFF2-40B4-BE49-F238E27FC236}">
                <a16:creationId xmlns:a16="http://schemas.microsoft.com/office/drawing/2014/main" id="{684CAE53-85E8-2E11-AF54-504D0FDDA1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22" y="12054010"/>
            <a:ext cx="2445260" cy="231491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0" name="图片 49" descr="张着嘴&#10;&#10;中度可信度描述已自动生成">
            <a:extLst>
              <a:ext uri="{FF2B5EF4-FFF2-40B4-BE49-F238E27FC236}">
                <a16:creationId xmlns:a16="http://schemas.microsoft.com/office/drawing/2014/main" id="{ECE52AB3-1469-364A-B056-603198E70A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19" y="15686340"/>
            <a:ext cx="1896373" cy="1800000"/>
          </a:xfrm>
          <a:prstGeom prst="rect">
            <a:avLst/>
          </a:prstGeom>
        </p:spPr>
      </p:pic>
      <p:pic>
        <p:nvPicPr>
          <p:cNvPr id="54" name="图片 53" descr="电脑合成图&#10;&#10;中度可信度描述已自动生成">
            <a:extLst>
              <a:ext uri="{FF2B5EF4-FFF2-40B4-BE49-F238E27FC236}">
                <a16:creationId xmlns:a16="http://schemas.microsoft.com/office/drawing/2014/main" id="{4A7205A2-E42F-BC68-C835-4113012B93E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98" y="7534091"/>
            <a:ext cx="1882085" cy="1800000"/>
          </a:xfrm>
          <a:prstGeom prst="rect">
            <a:avLst/>
          </a:prstGeom>
        </p:spPr>
      </p:pic>
      <p:pic>
        <p:nvPicPr>
          <p:cNvPr id="62" name="图片 61" descr="在黑暗中&#10;&#10;描述已自动生成">
            <a:extLst>
              <a:ext uri="{FF2B5EF4-FFF2-40B4-BE49-F238E27FC236}">
                <a16:creationId xmlns:a16="http://schemas.microsoft.com/office/drawing/2014/main" id="{01A76712-D735-603B-4146-78FD4EB5571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69" y="9509076"/>
            <a:ext cx="1894718" cy="1800000"/>
          </a:xfrm>
          <a:prstGeom prst="rect">
            <a:avLst/>
          </a:prstGeom>
        </p:spPr>
      </p:pic>
      <p:pic>
        <p:nvPicPr>
          <p:cNvPr id="66" name="图片 65" descr="张着嘴&#10;&#10;低可信度描述已自动生成">
            <a:extLst>
              <a:ext uri="{FF2B5EF4-FFF2-40B4-BE49-F238E27FC236}">
                <a16:creationId xmlns:a16="http://schemas.microsoft.com/office/drawing/2014/main" id="{01B233A8-EFD7-A893-3922-16823EE2B2F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41" y="11547943"/>
            <a:ext cx="1896372" cy="1800000"/>
          </a:xfrm>
          <a:prstGeom prst="rect">
            <a:avLst/>
          </a:prstGeom>
        </p:spPr>
      </p:pic>
      <p:pic>
        <p:nvPicPr>
          <p:cNvPr id="72" name="图片 71" descr="张着嘴&#10;&#10;中度可信度描述已自动生成">
            <a:extLst>
              <a:ext uri="{FF2B5EF4-FFF2-40B4-BE49-F238E27FC236}">
                <a16:creationId xmlns:a16="http://schemas.microsoft.com/office/drawing/2014/main" id="{F09AC5BF-C95C-52A4-D0DB-9CBCCC1CF7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09" y="13627959"/>
            <a:ext cx="1896373" cy="1800000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:a16="http://schemas.microsoft.com/office/drawing/2014/main" id="{71C9D3B0-9D69-14A3-80F5-5B901921A194}"/>
              </a:ext>
            </a:extLst>
          </p:cNvPr>
          <p:cNvSpPr txBox="1"/>
          <p:nvPr/>
        </p:nvSpPr>
        <p:spPr>
          <a:xfrm>
            <a:off x="15502990" y="8224163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F0</a:t>
            </a:r>
            <a:endParaRPr lang="zh-CN" altLang="en-US" sz="2400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2AFBEE0-918D-0829-224D-7150E5529B57}"/>
              </a:ext>
            </a:extLst>
          </p:cNvPr>
          <p:cNvSpPr txBox="1"/>
          <p:nvPr/>
        </p:nvSpPr>
        <p:spPr>
          <a:xfrm>
            <a:off x="15502989" y="10243111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F1</a:t>
            </a:r>
            <a:endParaRPr lang="zh-CN" altLang="en-US" sz="24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979548-B306-2B5E-9D76-670079DCE0A8}"/>
              </a:ext>
            </a:extLst>
          </p:cNvPr>
          <p:cNvSpPr txBox="1"/>
          <p:nvPr/>
        </p:nvSpPr>
        <p:spPr>
          <a:xfrm>
            <a:off x="15502988" y="12180843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F2</a:t>
            </a:r>
            <a:endParaRPr lang="zh-CN" altLang="en-US" sz="24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069E963-5074-2651-2999-673CED0DFB5B}"/>
              </a:ext>
            </a:extLst>
          </p:cNvPr>
          <p:cNvSpPr txBox="1"/>
          <p:nvPr/>
        </p:nvSpPr>
        <p:spPr>
          <a:xfrm>
            <a:off x="15502988" y="14327279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F3</a:t>
            </a:r>
            <a:endParaRPr lang="zh-CN" altLang="en-US" sz="2400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1FB7071-AAFB-18F8-C805-E22720839AF1}"/>
              </a:ext>
            </a:extLst>
          </p:cNvPr>
          <p:cNvSpPr txBox="1"/>
          <p:nvPr/>
        </p:nvSpPr>
        <p:spPr>
          <a:xfrm>
            <a:off x="15502988" y="16283732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F4</a:t>
            </a:r>
            <a:endParaRPr lang="zh-CN" altLang="en-US" sz="2400" b="1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DBF809D-B5C3-3CFA-839E-3E372660493D}"/>
              </a:ext>
            </a:extLst>
          </p:cNvPr>
          <p:cNvSpPr txBox="1"/>
          <p:nvPr/>
        </p:nvSpPr>
        <p:spPr>
          <a:xfrm>
            <a:off x="11357377" y="6965205"/>
            <a:ext cx="293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F-states (k-space)</a:t>
            </a:r>
            <a:endParaRPr lang="zh-CN" altLang="en-US" sz="2800" b="1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F5C411E3-DA44-DA10-D2A6-10CDB33306E6}"/>
              </a:ext>
            </a:extLst>
          </p:cNvPr>
          <p:cNvSpPr txBox="1"/>
          <p:nvPr/>
        </p:nvSpPr>
        <p:spPr>
          <a:xfrm>
            <a:off x="15145744" y="7004846"/>
            <a:ext cx="377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F-states (image-space)</a:t>
            </a:r>
            <a:endParaRPr lang="zh-CN" altLang="en-US" sz="2800" b="1" dirty="0"/>
          </a:p>
        </p:txBody>
      </p:sp>
      <p:sp>
        <p:nvSpPr>
          <p:cNvPr id="116" name="箭头: 右 115">
            <a:extLst>
              <a:ext uri="{FF2B5EF4-FFF2-40B4-BE49-F238E27FC236}">
                <a16:creationId xmlns:a16="http://schemas.microsoft.com/office/drawing/2014/main" id="{FA4CCDD6-4C21-1B20-4411-048E12F60621}"/>
              </a:ext>
            </a:extLst>
          </p:cNvPr>
          <p:cNvSpPr/>
          <p:nvPr/>
        </p:nvSpPr>
        <p:spPr>
          <a:xfrm>
            <a:off x="9352366" y="11153672"/>
            <a:ext cx="1896372" cy="277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“Cut” </a:t>
            </a:r>
          </a:p>
          <a:p>
            <a:pPr algn="ctr"/>
            <a:r>
              <a:rPr lang="en-US" altLang="zh-CN" sz="2800" b="1" dirty="0"/>
              <a:t>and </a:t>
            </a:r>
          </a:p>
          <a:p>
            <a:pPr algn="ctr"/>
            <a:r>
              <a:rPr lang="en-US" altLang="zh-CN" sz="2800" b="1" dirty="0"/>
              <a:t>Shift</a:t>
            </a:r>
            <a:endParaRPr lang="zh-CN" altLang="en-US" sz="2800" b="1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D8AB6ED-D5FC-044C-13CF-43C656DB314B}"/>
              </a:ext>
            </a:extLst>
          </p:cNvPr>
          <p:cNvSpPr txBox="1"/>
          <p:nvPr/>
        </p:nvSpPr>
        <p:spPr>
          <a:xfrm>
            <a:off x="6040649" y="6971297"/>
            <a:ext cx="472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Off-</a:t>
            </a:r>
            <a:r>
              <a:rPr lang="en-US" altLang="zh-CN" sz="2800" b="1" dirty="0" err="1"/>
              <a:t>centred</a:t>
            </a:r>
            <a:r>
              <a:rPr lang="en-US" altLang="zh-CN" sz="2800" b="1" dirty="0"/>
              <a:t> F-states (k-space)</a:t>
            </a:r>
            <a:endParaRPr lang="zh-CN" altLang="en-US" sz="2800" b="1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B98FA3A-FBBD-2525-B695-718373F9B44E}"/>
              </a:ext>
            </a:extLst>
          </p:cNvPr>
          <p:cNvSpPr txBox="1"/>
          <p:nvPr/>
        </p:nvSpPr>
        <p:spPr>
          <a:xfrm>
            <a:off x="19723033" y="9865240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F0</a:t>
            </a:r>
            <a:endParaRPr lang="zh-CN" altLang="en-US" sz="2400" b="1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004F0E0-DE88-F237-496A-68F0579E4BC1}"/>
              </a:ext>
            </a:extLst>
          </p:cNvPr>
          <p:cNvSpPr txBox="1"/>
          <p:nvPr/>
        </p:nvSpPr>
        <p:spPr>
          <a:xfrm>
            <a:off x="20784704" y="10534953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F1</a:t>
            </a:r>
            <a:endParaRPr lang="zh-CN" altLang="en-US" sz="2400" b="1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713187F-F619-4468-2379-405ADE5925CA}"/>
              </a:ext>
            </a:extLst>
          </p:cNvPr>
          <p:cNvSpPr txBox="1"/>
          <p:nvPr/>
        </p:nvSpPr>
        <p:spPr>
          <a:xfrm>
            <a:off x="21663198" y="11204365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F2</a:t>
            </a:r>
            <a:endParaRPr lang="zh-CN" altLang="en-US" sz="2400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EC78366-3494-DF49-3AA7-283408987627}"/>
              </a:ext>
            </a:extLst>
          </p:cNvPr>
          <p:cNvSpPr txBox="1"/>
          <p:nvPr/>
        </p:nvSpPr>
        <p:spPr>
          <a:xfrm>
            <a:off x="22708421" y="11753812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F3</a:t>
            </a:r>
            <a:endParaRPr lang="zh-CN" altLang="en-US" sz="2400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AE4FDAB-42DF-6E87-984C-B756397716E0}"/>
              </a:ext>
            </a:extLst>
          </p:cNvPr>
          <p:cNvSpPr txBox="1"/>
          <p:nvPr/>
        </p:nvSpPr>
        <p:spPr>
          <a:xfrm>
            <a:off x="23674935" y="11986278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F4</a:t>
            </a:r>
            <a:endParaRPr lang="zh-CN" altLang="en-US" sz="2400" b="1" dirty="0"/>
          </a:p>
        </p:txBody>
      </p:sp>
      <p:pic>
        <p:nvPicPr>
          <p:cNvPr id="7" name="图片 6" descr="图表&#10;&#10;中度可信度描述已自动生成">
            <a:extLst>
              <a:ext uri="{FF2B5EF4-FFF2-40B4-BE49-F238E27FC236}">
                <a16:creationId xmlns:a16="http://schemas.microsoft.com/office/drawing/2014/main" id="{25648C81-67F6-4C12-E774-1A86FBDB15B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5" t="37450" r="39281" b="41865"/>
          <a:stretch/>
        </p:blipFill>
        <p:spPr>
          <a:xfrm>
            <a:off x="318523" y="1800325"/>
            <a:ext cx="2338843" cy="197485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1" name="图片 10" descr="图片包含 图标&#10;&#10;描述已自动生成">
            <a:extLst>
              <a:ext uri="{FF2B5EF4-FFF2-40B4-BE49-F238E27FC236}">
                <a16:creationId xmlns:a16="http://schemas.microsoft.com/office/drawing/2014/main" id="{FE45E79A-C719-A243-F751-E72303504377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/>
          <a:stretch/>
        </p:blipFill>
        <p:spPr>
          <a:xfrm>
            <a:off x="5855979" y="2135618"/>
            <a:ext cx="2880000" cy="2554793"/>
          </a:xfrm>
          <a:prstGeom prst="rect">
            <a:avLst/>
          </a:prstGeom>
        </p:spPr>
      </p:pic>
      <p:pic>
        <p:nvPicPr>
          <p:cNvPr id="14" name="图片 13" descr="图片包含 图标&#10;&#10;描述已自动生成">
            <a:extLst>
              <a:ext uri="{FF2B5EF4-FFF2-40B4-BE49-F238E27FC236}">
                <a16:creationId xmlns:a16="http://schemas.microsoft.com/office/drawing/2014/main" id="{7141FC72-032C-45E0-2CC9-85D5B5978A64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/>
          <a:stretch/>
        </p:blipFill>
        <p:spPr>
          <a:xfrm>
            <a:off x="8464664" y="2135618"/>
            <a:ext cx="2880000" cy="2554794"/>
          </a:xfrm>
          <a:prstGeom prst="rect">
            <a:avLst/>
          </a:prstGeom>
        </p:spPr>
      </p:pic>
      <p:pic>
        <p:nvPicPr>
          <p:cNvPr id="22" name="图片 21" descr="图片包含 形状&#10;&#10;描述已自动生成">
            <a:extLst>
              <a:ext uri="{FF2B5EF4-FFF2-40B4-BE49-F238E27FC236}">
                <a16:creationId xmlns:a16="http://schemas.microsoft.com/office/drawing/2014/main" id="{F5C6DDC0-1A6E-9F1F-5D7D-DB3CD50F2AC7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/>
          <a:stretch/>
        </p:blipFill>
        <p:spPr>
          <a:xfrm>
            <a:off x="11073349" y="2135618"/>
            <a:ext cx="2880000" cy="2554794"/>
          </a:xfrm>
          <a:prstGeom prst="rect">
            <a:avLst/>
          </a:prstGeom>
        </p:spPr>
      </p:pic>
      <p:pic>
        <p:nvPicPr>
          <p:cNvPr id="24" name="图片 23" descr="形状&#10;&#10;中度可信度描述已自动生成">
            <a:extLst>
              <a:ext uri="{FF2B5EF4-FFF2-40B4-BE49-F238E27FC236}">
                <a16:creationId xmlns:a16="http://schemas.microsoft.com/office/drawing/2014/main" id="{17BB967F-432A-C107-EFB1-D07475210BCB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/>
          <a:stretch/>
        </p:blipFill>
        <p:spPr>
          <a:xfrm>
            <a:off x="13682034" y="2135618"/>
            <a:ext cx="2880000" cy="2554794"/>
          </a:xfrm>
          <a:prstGeom prst="rect">
            <a:avLst/>
          </a:prstGeom>
        </p:spPr>
      </p:pic>
      <p:pic>
        <p:nvPicPr>
          <p:cNvPr id="26" name="图片 25" descr="形状&#10;&#10;中度可信度描述已自动生成">
            <a:extLst>
              <a:ext uri="{FF2B5EF4-FFF2-40B4-BE49-F238E27FC236}">
                <a16:creationId xmlns:a16="http://schemas.microsoft.com/office/drawing/2014/main" id="{2B24E623-95C4-1C73-8DF9-339F28407512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/>
          <a:stretch/>
        </p:blipFill>
        <p:spPr>
          <a:xfrm>
            <a:off x="16297884" y="2135616"/>
            <a:ext cx="2880000" cy="2554795"/>
          </a:xfrm>
          <a:prstGeom prst="rect">
            <a:avLst/>
          </a:prstGeom>
        </p:spPr>
      </p:pic>
      <p:pic>
        <p:nvPicPr>
          <p:cNvPr id="27" name="图片 26" descr="图表, 折线图&#10;&#10;描述已自动生成">
            <a:extLst>
              <a:ext uri="{FF2B5EF4-FFF2-40B4-BE49-F238E27FC236}">
                <a16:creationId xmlns:a16="http://schemas.microsoft.com/office/drawing/2014/main" id="{4EC8D07A-CF54-5C86-1043-F8048ECB0B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028" y="406005"/>
            <a:ext cx="7688456" cy="7688456"/>
          </a:xfrm>
          <a:prstGeom prst="rect">
            <a:avLst/>
          </a:prstGeom>
        </p:spPr>
      </p:pic>
      <p:pic>
        <p:nvPicPr>
          <p:cNvPr id="36" name="图片 35" descr="图表&#10;&#10;中度可信度描述已自动生成">
            <a:extLst>
              <a:ext uri="{FF2B5EF4-FFF2-40B4-BE49-F238E27FC236}">
                <a16:creationId xmlns:a16="http://schemas.microsoft.com/office/drawing/2014/main" id="{9C43F4B4-50B9-D34E-DEE3-4E7D23F0144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5" t="37450" r="39281" b="41865"/>
          <a:stretch/>
        </p:blipFill>
        <p:spPr>
          <a:xfrm>
            <a:off x="470923" y="1952725"/>
            <a:ext cx="2338843" cy="197485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7" name="图片 36" descr="图表&#10;&#10;中度可信度描述已自动生成">
            <a:extLst>
              <a:ext uri="{FF2B5EF4-FFF2-40B4-BE49-F238E27FC236}">
                <a16:creationId xmlns:a16="http://schemas.microsoft.com/office/drawing/2014/main" id="{849A021F-B72A-1465-CB27-1BB494834D3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5" t="37450" r="39281" b="41865"/>
          <a:stretch/>
        </p:blipFill>
        <p:spPr>
          <a:xfrm>
            <a:off x="623323" y="2105125"/>
            <a:ext cx="2338843" cy="197485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8" name="图片 37" descr="图表&#10;&#10;中度可信度描述已自动生成">
            <a:extLst>
              <a:ext uri="{FF2B5EF4-FFF2-40B4-BE49-F238E27FC236}">
                <a16:creationId xmlns:a16="http://schemas.microsoft.com/office/drawing/2014/main" id="{845C4567-B306-71E3-2E4A-BC7AAF0A9D2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5" t="37450" r="39281" b="41865"/>
          <a:stretch/>
        </p:blipFill>
        <p:spPr>
          <a:xfrm>
            <a:off x="775723" y="2257525"/>
            <a:ext cx="2338843" cy="197485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9" name="图片 38" descr="图表&#10;&#10;中度可信度描述已自动生成">
            <a:extLst>
              <a:ext uri="{FF2B5EF4-FFF2-40B4-BE49-F238E27FC236}">
                <a16:creationId xmlns:a16="http://schemas.microsoft.com/office/drawing/2014/main" id="{1CD0B049-EB75-E463-BEE1-0B16CD7DCC74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5" t="37450" r="39281" b="41865"/>
          <a:stretch/>
        </p:blipFill>
        <p:spPr>
          <a:xfrm>
            <a:off x="928123" y="2409925"/>
            <a:ext cx="2338843" cy="197485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15DB7DD1-F708-3C56-58B6-2F6EA8F4691F}"/>
              </a:ext>
            </a:extLst>
          </p:cNvPr>
          <p:cNvSpPr txBox="1"/>
          <p:nvPr/>
        </p:nvSpPr>
        <p:spPr>
          <a:xfrm>
            <a:off x="112953" y="4537178"/>
            <a:ext cx="3905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Multi-echo FLASH (first 5 echo)</a:t>
            </a:r>
            <a:endParaRPr lang="zh-CN" altLang="en-US" sz="36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881E4A5-2426-50AE-EB62-A1BD2536B6C8}"/>
              </a:ext>
            </a:extLst>
          </p:cNvPr>
          <p:cNvSpPr txBox="1"/>
          <p:nvPr/>
        </p:nvSpPr>
        <p:spPr>
          <a:xfrm>
            <a:off x="2224421" y="1219979"/>
            <a:ext cx="1184851" cy="465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 = TE1</a:t>
            </a:r>
            <a:endParaRPr lang="zh-CN" altLang="en-US" sz="2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0C78925-707C-B68C-8794-62F489EC0C95}"/>
              </a:ext>
            </a:extLst>
          </p:cNvPr>
          <p:cNvSpPr txBox="1"/>
          <p:nvPr/>
        </p:nvSpPr>
        <p:spPr>
          <a:xfrm>
            <a:off x="2729503" y="1499008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 = TE2</a:t>
            </a:r>
            <a:endParaRPr lang="zh-CN" altLang="en-US" sz="2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6ED1B1-6EA4-3C9C-2F5B-693AD677D793}"/>
              </a:ext>
            </a:extLst>
          </p:cNvPr>
          <p:cNvSpPr txBox="1"/>
          <p:nvPr/>
        </p:nvSpPr>
        <p:spPr>
          <a:xfrm>
            <a:off x="2966818" y="1792098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 = TE3</a:t>
            </a:r>
            <a:endParaRPr lang="zh-CN" altLang="en-US" sz="2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645AD89-3E73-1942-F847-423821693A75}"/>
              </a:ext>
            </a:extLst>
          </p:cNvPr>
          <p:cNvSpPr txBox="1"/>
          <p:nvPr/>
        </p:nvSpPr>
        <p:spPr>
          <a:xfrm>
            <a:off x="3214177" y="2135619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 = TE4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DDF6766-F320-EE2F-5FBB-22E3F35FE437}"/>
              </a:ext>
            </a:extLst>
          </p:cNvPr>
          <p:cNvSpPr txBox="1"/>
          <p:nvPr/>
        </p:nvSpPr>
        <p:spPr>
          <a:xfrm>
            <a:off x="3383501" y="2518851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 = TE5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箭头: 右 46">
                <a:extLst>
                  <a:ext uri="{FF2B5EF4-FFF2-40B4-BE49-F238E27FC236}">
                    <a16:creationId xmlns:a16="http://schemas.microsoft.com/office/drawing/2014/main" id="{768B8793-6CE3-D244-8E50-8B3C948EE99E}"/>
                  </a:ext>
                </a:extLst>
              </p:cNvPr>
              <p:cNvSpPr/>
              <p:nvPr/>
            </p:nvSpPr>
            <p:spPr>
              <a:xfrm>
                <a:off x="4007578" y="2631147"/>
                <a:ext cx="2001708" cy="138631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7" name="箭头: 右 46">
                <a:extLst>
                  <a:ext uri="{FF2B5EF4-FFF2-40B4-BE49-F238E27FC236}">
                    <a16:creationId xmlns:a16="http://schemas.microsoft.com/office/drawing/2014/main" id="{768B8793-6CE3-D244-8E50-8B3C948EE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578" y="2631147"/>
                <a:ext cx="2001708" cy="1386317"/>
              </a:xfrm>
              <a:prstGeom prst="rightArrow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箭头: 右 48">
            <a:extLst>
              <a:ext uri="{FF2B5EF4-FFF2-40B4-BE49-F238E27FC236}">
                <a16:creationId xmlns:a16="http://schemas.microsoft.com/office/drawing/2014/main" id="{B0ACA79C-EFB3-A223-861F-B464112FF628}"/>
              </a:ext>
            </a:extLst>
          </p:cNvPr>
          <p:cNvSpPr/>
          <p:nvPr/>
        </p:nvSpPr>
        <p:spPr>
          <a:xfrm>
            <a:off x="19267329" y="2502466"/>
            <a:ext cx="5246164" cy="1495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DEB0DE0-63C3-7C82-6756-CDAE01274D8E}"/>
              </a:ext>
            </a:extLst>
          </p:cNvPr>
          <p:cNvSpPr txBox="1"/>
          <p:nvPr/>
        </p:nvSpPr>
        <p:spPr>
          <a:xfrm>
            <a:off x="7062625" y="1757346"/>
            <a:ext cx="7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TE1</a:t>
            </a:r>
            <a:endParaRPr lang="zh-CN" altLang="en-US" sz="2400" b="1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D35910B-0B1F-C474-B0DF-0173E3FC4940}"/>
              </a:ext>
            </a:extLst>
          </p:cNvPr>
          <p:cNvSpPr txBox="1"/>
          <p:nvPr/>
        </p:nvSpPr>
        <p:spPr>
          <a:xfrm>
            <a:off x="9611655" y="1757346"/>
            <a:ext cx="7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TE2</a:t>
            </a:r>
            <a:endParaRPr lang="zh-CN" altLang="en-US" sz="2400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A07E4FB-D5B6-3FE0-3539-C33F8BEF1309}"/>
              </a:ext>
            </a:extLst>
          </p:cNvPr>
          <p:cNvSpPr txBox="1"/>
          <p:nvPr/>
        </p:nvSpPr>
        <p:spPr>
          <a:xfrm>
            <a:off x="12218929" y="1753061"/>
            <a:ext cx="7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TE3</a:t>
            </a:r>
            <a:endParaRPr lang="zh-CN" altLang="en-US" sz="2400" b="1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D7E137A-068D-9882-B9A9-2DF4745AB223}"/>
              </a:ext>
            </a:extLst>
          </p:cNvPr>
          <p:cNvSpPr txBox="1"/>
          <p:nvPr/>
        </p:nvSpPr>
        <p:spPr>
          <a:xfrm>
            <a:off x="14849668" y="1768283"/>
            <a:ext cx="7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TE4</a:t>
            </a:r>
            <a:endParaRPr lang="zh-CN" altLang="en-US" sz="24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C8E3EDA-0092-25FB-5252-1800DAB29AE1}"/>
              </a:ext>
            </a:extLst>
          </p:cNvPr>
          <p:cNvSpPr txBox="1"/>
          <p:nvPr/>
        </p:nvSpPr>
        <p:spPr>
          <a:xfrm>
            <a:off x="17377218" y="1768282"/>
            <a:ext cx="7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TE5</a:t>
            </a:r>
            <a:endParaRPr lang="zh-CN" altLang="en-US" sz="2400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0319226-250A-C70F-98CD-C0A3D5816226}"/>
              </a:ext>
            </a:extLst>
          </p:cNvPr>
          <p:cNvSpPr txBox="1"/>
          <p:nvPr/>
        </p:nvSpPr>
        <p:spPr>
          <a:xfrm>
            <a:off x="25144543" y="334482"/>
            <a:ext cx="652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Voxel by voxel Exponential fit to find T2*</a:t>
            </a:r>
            <a:endParaRPr lang="zh-CN" altLang="en-US" sz="2800" b="1" dirty="0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20C02762-C7EE-7B56-C960-53AFAF6E22FA}"/>
              </a:ext>
            </a:extLst>
          </p:cNvPr>
          <p:cNvCxnSpPr>
            <a:cxnSpLocks/>
          </p:cNvCxnSpPr>
          <p:nvPr/>
        </p:nvCxnSpPr>
        <p:spPr>
          <a:xfrm>
            <a:off x="26048228" y="2253763"/>
            <a:ext cx="6845" cy="12833837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BE9F71F-925D-6AB1-DE5A-83D7D38005CA}"/>
              </a:ext>
            </a:extLst>
          </p:cNvPr>
          <p:cNvCxnSpPr>
            <a:cxnSpLocks/>
          </p:cNvCxnSpPr>
          <p:nvPr/>
        </p:nvCxnSpPr>
        <p:spPr>
          <a:xfrm>
            <a:off x="27203407" y="3244952"/>
            <a:ext cx="22465" cy="11842648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B120F88-ED26-5101-069D-F22979C516EE}"/>
              </a:ext>
            </a:extLst>
          </p:cNvPr>
          <p:cNvCxnSpPr>
            <a:cxnSpLocks/>
          </p:cNvCxnSpPr>
          <p:nvPr/>
        </p:nvCxnSpPr>
        <p:spPr>
          <a:xfrm>
            <a:off x="28409366" y="3927579"/>
            <a:ext cx="0" cy="11160021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342AAEFB-ADED-2E2E-2E9A-FE3417998E37}"/>
              </a:ext>
            </a:extLst>
          </p:cNvPr>
          <p:cNvCxnSpPr>
            <a:cxnSpLocks/>
          </p:cNvCxnSpPr>
          <p:nvPr/>
        </p:nvCxnSpPr>
        <p:spPr>
          <a:xfrm>
            <a:off x="29619522" y="4690411"/>
            <a:ext cx="0" cy="10397189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D9FBFC20-09B0-AC0E-C660-71E648F60E26}"/>
              </a:ext>
            </a:extLst>
          </p:cNvPr>
          <p:cNvCxnSpPr>
            <a:cxnSpLocks/>
          </p:cNvCxnSpPr>
          <p:nvPr/>
        </p:nvCxnSpPr>
        <p:spPr>
          <a:xfrm>
            <a:off x="30796992" y="5137342"/>
            <a:ext cx="32686" cy="9950258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EE9C84D0-9F54-4512-7E29-D6F9102D6944}"/>
                  </a:ext>
                </a:extLst>
              </p:cNvPr>
              <p:cNvSpPr txBox="1"/>
              <p:nvPr/>
            </p:nvSpPr>
            <p:spPr>
              <a:xfrm>
                <a:off x="29128956" y="2980516"/>
                <a:ext cx="1700722" cy="796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EE9C84D0-9F54-4512-7E29-D6F9102D6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8956" y="2980516"/>
                <a:ext cx="1700722" cy="79694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 159">
            <a:extLst>
              <a:ext uri="{FF2B5EF4-FFF2-40B4-BE49-F238E27FC236}">
                <a16:creationId xmlns:a16="http://schemas.microsoft.com/office/drawing/2014/main" id="{17D1C8BE-DDEB-4BE4-482F-6CAE8E3FFCEE}"/>
              </a:ext>
            </a:extLst>
          </p:cNvPr>
          <p:cNvSpPr/>
          <p:nvPr/>
        </p:nvSpPr>
        <p:spPr>
          <a:xfrm>
            <a:off x="29289487" y="8220311"/>
            <a:ext cx="2054668" cy="90073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Match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7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110</Words>
  <Application>Microsoft Office PowerPoint</Application>
  <PresentationFormat>自定义</PresentationFormat>
  <Paragraphs>48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Jin, Yifei</dc:creator>
  <cp:lastModifiedBy>Jin, Yifei</cp:lastModifiedBy>
  <cp:revision>5</cp:revision>
  <dcterms:created xsi:type="dcterms:W3CDTF">2023-06-06T20:32:45Z</dcterms:created>
  <dcterms:modified xsi:type="dcterms:W3CDTF">2023-06-07T13:17:32Z</dcterms:modified>
</cp:coreProperties>
</file>