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306006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18B5F-233F-41E4-AA15-BDF30820056E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42975" y="1143000"/>
            <a:ext cx="874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B7A9C-AE86-4A6A-B522-5C146AFDC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0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42975" y="1143000"/>
            <a:ext cx="874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B7A9C-AE86-4A6A-B522-5C146AFDCC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081" y="1767462"/>
            <a:ext cx="2295048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5672376"/>
            <a:ext cx="22950488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0" y="574987"/>
            <a:ext cx="659826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5" y="574987"/>
            <a:ext cx="19412287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3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7" y="2692442"/>
            <a:ext cx="26393061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7" y="7227343"/>
            <a:ext cx="26393061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2874937"/>
            <a:ext cx="1300527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2874937"/>
            <a:ext cx="1300527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574988"/>
            <a:ext cx="26393061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2" y="2647443"/>
            <a:ext cx="1294550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2" y="3944914"/>
            <a:ext cx="1294550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79" y="2647443"/>
            <a:ext cx="1300926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79" y="3944914"/>
            <a:ext cx="13009262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719984"/>
            <a:ext cx="9869505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1554966"/>
            <a:ext cx="15491579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3239929"/>
            <a:ext cx="9869505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719984"/>
            <a:ext cx="9869505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1554966"/>
            <a:ext cx="15491579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3239929"/>
            <a:ext cx="9869505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574988"/>
            <a:ext cx="26393061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2874937"/>
            <a:ext cx="26393061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0009781"/>
            <a:ext cx="688514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D568-CCFA-4828-A70C-95715815D69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0009781"/>
            <a:ext cx="1032771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0009781"/>
            <a:ext cx="688514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4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7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269DAAD9-1AA0-4195-11FC-39D3039C0A9C}"/>
              </a:ext>
            </a:extLst>
          </p:cNvPr>
          <p:cNvSpPr/>
          <p:nvPr/>
        </p:nvSpPr>
        <p:spPr>
          <a:xfrm>
            <a:off x="554007" y="1378334"/>
            <a:ext cx="3511043" cy="286920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58" b="1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41AEF7-4F81-21EF-CC8C-3BCEC49EAD7D}"/>
              </a:ext>
            </a:extLst>
          </p:cNvPr>
          <p:cNvCxnSpPr>
            <a:cxnSpLocks/>
          </p:cNvCxnSpPr>
          <p:nvPr/>
        </p:nvCxnSpPr>
        <p:spPr>
          <a:xfrm>
            <a:off x="632642" y="3596866"/>
            <a:ext cx="12348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C4FA0C4-90D3-00E7-3A1A-19715CCD67B2}"/>
              </a:ext>
            </a:extLst>
          </p:cNvPr>
          <p:cNvCxnSpPr>
            <a:cxnSpLocks/>
          </p:cNvCxnSpPr>
          <p:nvPr/>
        </p:nvCxnSpPr>
        <p:spPr>
          <a:xfrm>
            <a:off x="810976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39BC507-498E-D9C9-DBFD-2ABE1A5F0408}"/>
              </a:ext>
            </a:extLst>
          </p:cNvPr>
          <p:cNvCxnSpPr>
            <a:cxnSpLocks/>
          </p:cNvCxnSpPr>
          <p:nvPr/>
        </p:nvCxnSpPr>
        <p:spPr>
          <a:xfrm>
            <a:off x="2259966" y="3596866"/>
            <a:ext cx="7482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02DDE69-5E75-BCC5-F3A6-32DBD48D9BBA}"/>
              </a:ext>
            </a:extLst>
          </p:cNvPr>
          <p:cNvCxnSpPr>
            <a:cxnSpLocks/>
          </p:cNvCxnSpPr>
          <p:nvPr/>
        </p:nvCxnSpPr>
        <p:spPr>
          <a:xfrm>
            <a:off x="1485971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A0AF50-EBF5-BF5A-E39E-21B186351180}"/>
              </a:ext>
            </a:extLst>
          </p:cNvPr>
          <p:cNvCxnSpPr>
            <a:cxnSpLocks/>
          </p:cNvCxnSpPr>
          <p:nvPr/>
        </p:nvCxnSpPr>
        <p:spPr>
          <a:xfrm>
            <a:off x="2464457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C794CFD-C076-BBA0-B0B9-70385C3E865B}"/>
              </a:ext>
            </a:extLst>
          </p:cNvPr>
          <p:cNvCxnSpPr>
            <a:cxnSpLocks/>
          </p:cNvCxnSpPr>
          <p:nvPr/>
        </p:nvCxnSpPr>
        <p:spPr>
          <a:xfrm>
            <a:off x="2798923" y="3150348"/>
            <a:ext cx="0" cy="4465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FC96C3-69DD-2FF0-9288-F0ECDB0F5FEA}"/>
                  </a:ext>
                </a:extLst>
              </p:cNvPr>
              <p:cNvSpPr txBox="1"/>
              <p:nvPr/>
            </p:nvSpPr>
            <p:spPr>
              <a:xfrm>
                <a:off x="552884" y="2613007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FC96C3-69DD-2FF0-9288-F0ECDB0F5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4" y="2613007"/>
                <a:ext cx="646008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5755061-9D7B-C4D3-3D99-81BF0CB7B585}"/>
              </a:ext>
            </a:extLst>
          </p:cNvPr>
          <p:cNvSpPr txBox="1"/>
          <p:nvPr/>
        </p:nvSpPr>
        <p:spPr>
          <a:xfrm>
            <a:off x="2788174" y="2685223"/>
            <a:ext cx="1227514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>
                <a:solidFill>
                  <a:srgbClr val="00B050"/>
                </a:solidFill>
              </a:rPr>
              <a:t>Record</a:t>
            </a:r>
            <a:endParaRPr lang="zh-CN" altLang="en-US" sz="2658" b="1" dirty="0">
              <a:solidFill>
                <a:srgbClr val="00B05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AEB7962-F506-66EF-0456-35A56E49DC92}"/>
              </a:ext>
            </a:extLst>
          </p:cNvPr>
          <p:cNvSpPr txBox="1"/>
          <p:nvPr/>
        </p:nvSpPr>
        <p:spPr>
          <a:xfrm>
            <a:off x="1628046" y="3030436"/>
            <a:ext cx="848087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/>
              <a:t>……</a:t>
            </a:r>
            <a:endParaRPr lang="zh-CN" altLang="en-US" sz="2658" b="1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994BE47-3EBD-8B40-7172-2524144E0A19}"/>
              </a:ext>
            </a:extLst>
          </p:cNvPr>
          <p:cNvCxnSpPr/>
          <p:nvPr/>
        </p:nvCxnSpPr>
        <p:spPr>
          <a:xfrm>
            <a:off x="810977" y="3766620"/>
            <a:ext cx="674996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B308019-9AE2-BC5E-74E3-E34C02916419}"/>
              </a:ext>
            </a:extLst>
          </p:cNvPr>
          <p:cNvSpPr txBox="1"/>
          <p:nvPr/>
        </p:nvSpPr>
        <p:spPr>
          <a:xfrm>
            <a:off x="827301" y="3763145"/>
            <a:ext cx="64600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</a:t>
            </a:r>
            <a:endParaRPr lang="zh-CN" altLang="en-US" sz="2658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1C5F49B-2D14-4EF0-EA7A-61EC4D6951D9}"/>
              </a:ext>
            </a:extLst>
          </p:cNvPr>
          <p:cNvCxnSpPr>
            <a:cxnSpLocks/>
          </p:cNvCxnSpPr>
          <p:nvPr/>
        </p:nvCxnSpPr>
        <p:spPr>
          <a:xfrm>
            <a:off x="2375517" y="3761389"/>
            <a:ext cx="423408" cy="523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6AEDBF-8162-BAE7-FF3E-2EBA23177AF6}"/>
              </a:ext>
            </a:extLst>
          </p:cNvPr>
          <p:cNvSpPr txBox="1"/>
          <p:nvPr/>
        </p:nvSpPr>
        <p:spPr>
          <a:xfrm>
            <a:off x="2309530" y="3773609"/>
            <a:ext cx="64600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</a:t>
            </a:r>
            <a:endParaRPr lang="zh-CN" altLang="en-US" sz="2658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9FCC7B-E5EA-85C3-11CA-E2797F6C5F54}"/>
              </a:ext>
            </a:extLst>
          </p:cNvPr>
          <p:cNvSpPr txBox="1"/>
          <p:nvPr/>
        </p:nvSpPr>
        <p:spPr>
          <a:xfrm>
            <a:off x="519137" y="852355"/>
            <a:ext cx="464804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/>
              <a:t>N-periodic ka-SPGR sequence</a:t>
            </a:r>
            <a:endParaRPr lang="zh-CN" altLang="en-US" sz="2658" b="1" dirty="0"/>
          </a:p>
        </p:txBody>
      </p:sp>
      <p:pic>
        <p:nvPicPr>
          <p:cNvPr id="53" name="图片 52" descr="图表, 折线图&#10;&#10;描述已自动生成">
            <a:extLst>
              <a:ext uri="{FF2B5EF4-FFF2-40B4-BE49-F238E27FC236}">
                <a16:creationId xmlns:a16="http://schemas.microsoft.com/office/drawing/2014/main" id="{36897856-CDE9-4FC9-F2D2-F5AA811BF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b="5853"/>
          <a:stretch/>
        </p:blipFill>
        <p:spPr>
          <a:xfrm>
            <a:off x="5326010" y="924679"/>
            <a:ext cx="3773259" cy="3702257"/>
          </a:xfrm>
          <a:prstGeom prst="rect">
            <a:avLst/>
          </a:prstGeom>
        </p:spPr>
      </p:pic>
      <p:pic>
        <p:nvPicPr>
          <p:cNvPr id="55" name="图片 54" descr="图表, 直方图&#10;&#10;描述已自动生成">
            <a:extLst>
              <a:ext uri="{FF2B5EF4-FFF2-40B4-BE49-F238E27FC236}">
                <a16:creationId xmlns:a16="http://schemas.microsoft.com/office/drawing/2014/main" id="{4E329031-2897-9599-6B40-F0546A2B22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b="5853"/>
          <a:stretch/>
        </p:blipFill>
        <p:spPr>
          <a:xfrm>
            <a:off x="10124590" y="924679"/>
            <a:ext cx="3812187" cy="3702257"/>
          </a:xfrm>
          <a:prstGeom prst="rect">
            <a:avLst/>
          </a:prstGeom>
        </p:spPr>
      </p:pic>
      <p:pic>
        <p:nvPicPr>
          <p:cNvPr id="59" name="图片 58" descr="图表, 直方图&#10;&#10;描述已自动生成">
            <a:extLst>
              <a:ext uri="{FF2B5EF4-FFF2-40B4-BE49-F238E27FC236}">
                <a16:creationId xmlns:a16="http://schemas.microsoft.com/office/drawing/2014/main" id="{EF811426-E41F-486F-2A98-6614094649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b="5853"/>
          <a:stretch/>
        </p:blipFill>
        <p:spPr>
          <a:xfrm>
            <a:off x="15765352" y="852513"/>
            <a:ext cx="3876531" cy="3759429"/>
          </a:xfrm>
          <a:prstGeom prst="rect">
            <a:avLst/>
          </a:prstGeom>
        </p:spPr>
      </p:pic>
      <p:pic>
        <p:nvPicPr>
          <p:cNvPr id="61" name="图片 60" descr="图表, 直方图&#10;&#10;描述已自动生成">
            <a:extLst>
              <a:ext uri="{FF2B5EF4-FFF2-40B4-BE49-F238E27FC236}">
                <a16:creationId xmlns:a16="http://schemas.microsoft.com/office/drawing/2014/main" id="{B9045BBF-2FAF-E32C-C313-965EF9E08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b="5853"/>
          <a:stretch/>
        </p:blipFill>
        <p:spPr>
          <a:xfrm>
            <a:off x="21183313" y="883861"/>
            <a:ext cx="3933651" cy="3814824"/>
          </a:xfrm>
          <a:prstGeom prst="rect">
            <a:avLst/>
          </a:prstGeom>
        </p:spPr>
      </p:pic>
      <p:pic>
        <p:nvPicPr>
          <p:cNvPr id="63" name="图片 62" descr="图表, 折线图&#10;&#10;描述已自动生成">
            <a:extLst>
              <a:ext uri="{FF2B5EF4-FFF2-40B4-BE49-F238E27FC236}">
                <a16:creationId xmlns:a16="http://schemas.microsoft.com/office/drawing/2014/main" id="{9F399324-93E8-95FA-B35F-7B8DF9A638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6471" b="5949"/>
          <a:stretch/>
        </p:blipFill>
        <p:spPr>
          <a:xfrm>
            <a:off x="26610935" y="731053"/>
            <a:ext cx="3933651" cy="4031019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05B3066B-F348-D085-BC8B-BD824D74E2A6}"/>
              </a:ext>
            </a:extLst>
          </p:cNvPr>
          <p:cNvSpPr txBox="1"/>
          <p:nvPr/>
        </p:nvSpPr>
        <p:spPr>
          <a:xfrm rot="16200000">
            <a:off x="4654824" y="2407930"/>
            <a:ext cx="90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Mxy</a:t>
            </a:r>
            <a:endParaRPr lang="zh-CN" altLang="en-US" sz="2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C4F1CBD-EA4C-7537-9F45-2C036C15AC7D}"/>
              </a:ext>
            </a:extLst>
          </p:cNvPr>
          <p:cNvSpPr txBox="1"/>
          <p:nvPr/>
        </p:nvSpPr>
        <p:spPr>
          <a:xfrm>
            <a:off x="5565222" y="4549096"/>
            <a:ext cx="344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Off-resonance frequency (Hz)</a:t>
            </a:r>
            <a:endParaRPr lang="zh-CN" altLang="en-US" sz="20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D8FB9D-0CBF-394F-3D3E-05B419728C29}"/>
              </a:ext>
            </a:extLst>
          </p:cNvPr>
          <p:cNvSpPr txBox="1"/>
          <p:nvPr/>
        </p:nvSpPr>
        <p:spPr>
          <a:xfrm rot="16200000">
            <a:off x="8617281" y="2458061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D5BB8DB-93BA-255B-4DFD-2F2B0CAECBAC}"/>
              </a:ext>
            </a:extLst>
          </p:cNvPr>
          <p:cNvSpPr txBox="1"/>
          <p:nvPr/>
        </p:nvSpPr>
        <p:spPr>
          <a:xfrm>
            <a:off x="11528992" y="4617614"/>
            <a:ext cx="118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F-states</a:t>
            </a:r>
            <a:endParaRPr lang="zh-CN" altLang="en-US" sz="20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DC522B-977F-575E-61A7-0420469BCF3B}"/>
              </a:ext>
            </a:extLst>
          </p:cNvPr>
          <p:cNvSpPr txBox="1"/>
          <p:nvPr/>
        </p:nvSpPr>
        <p:spPr>
          <a:xfrm rot="16200000">
            <a:off x="14282172" y="2460202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1B7D36-B37E-9016-F69B-191130B5DE6C}"/>
              </a:ext>
            </a:extLst>
          </p:cNvPr>
          <p:cNvSpPr txBox="1"/>
          <p:nvPr/>
        </p:nvSpPr>
        <p:spPr>
          <a:xfrm>
            <a:off x="17069833" y="4592357"/>
            <a:ext cx="113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F-states</a:t>
            </a:r>
            <a:endParaRPr lang="zh-CN" altLang="en-US" sz="20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5AFF742-1915-3741-1C6D-47350B89773F}"/>
              </a:ext>
            </a:extLst>
          </p:cNvPr>
          <p:cNvSpPr txBox="1"/>
          <p:nvPr/>
        </p:nvSpPr>
        <p:spPr>
          <a:xfrm rot="16200000">
            <a:off x="19715441" y="2400110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5E63558-D007-544D-D4D9-987A64222679}"/>
              </a:ext>
            </a:extLst>
          </p:cNvPr>
          <p:cNvSpPr txBox="1"/>
          <p:nvPr/>
        </p:nvSpPr>
        <p:spPr>
          <a:xfrm>
            <a:off x="22667133" y="4605416"/>
            <a:ext cx="13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F-states</a:t>
            </a:r>
            <a:endParaRPr lang="zh-CN" altLang="en-US" sz="20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9DF68B-A3AC-1E79-9222-F66613C73509}"/>
              </a:ext>
            </a:extLst>
          </p:cNvPr>
          <p:cNvSpPr txBox="1"/>
          <p:nvPr/>
        </p:nvSpPr>
        <p:spPr>
          <a:xfrm rot="16200000">
            <a:off x="25338627" y="2584558"/>
            <a:ext cx="219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08EA39-A769-E865-166F-C7E496BCF588}"/>
              </a:ext>
            </a:extLst>
          </p:cNvPr>
          <p:cNvSpPr txBox="1"/>
          <p:nvPr/>
        </p:nvSpPr>
        <p:spPr>
          <a:xfrm>
            <a:off x="5483685" y="826420"/>
            <a:ext cx="349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Off-resonance Profile</a:t>
            </a:r>
            <a:endParaRPr lang="zh-CN" altLang="en-US" sz="28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3C4EC86-60CB-7DDD-0972-4CFBB105CE1E}"/>
              </a:ext>
            </a:extLst>
          </p:cNvPr>
          <p:cNvSpPr txBox="1"/>
          <p:nvPr/>
        </p:nvSpPr>
        <p:spPr>
          <a:xfrm>
            <a:off x="10940730" y="830169"/>
            <a:ext cx="277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F-state Profile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41A3C06-BFFD-E92B-443B-30B64F496C64}"/>
                  </a:ext>
                </a:extLst>
              </p:cNvPr>
              <p:cNvSpPr txBox="1"/>
              <p:nvPr/>
            </p:nvSpPr>
            <p:spPr>
              <a:xfrm>
                <a:off x="13443254" y="855114"/>
                <a:ext cx="2464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800" b="1" dirty="0">
                    <a:latin typeface="Gabriola" panose="04040605051002020D02" pitchFamily="82" charset="0"/>
                  </a:rPr>
                  <a:t>F</a:t>
                </a:r>
                <a:r>
                  <a:rPr lang="en-US" altLang="zh-CN" sz="2800" b="1" dirty="0">
                    <a:latin typeface="Blackadder ITC" panose="04020505051007020D02" pitchFamily="82" charset="0"/>
                  </a:rPr>
                  <a:t> </a:t>
                </a:r>
                <a:r>
                  <a:rPr lang="en-US" altLang="zh-CN" sz="2800" b="1" dirty="0">
                    <a:latin typeface="+mj-lt"/>
                  </a:rPr>
                  <a:t>[</a:t>
                </a:r>
                <a:r>
                  <a:rPr lang="en-US" altLang="zh-CN" sz="2800" b="1" dirty="0"/>
                  <a:t>Lorentzian]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41A3C06-BFFD-E92B-443B-30B64F49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254" y="855114"/>
                <a:ext cx="2464938" cy="523220"/>
              </a:xfrm>
              <a:prstGeom prst="rect">
                <a:avLst/>
              </a:prstGeom>
              <a:blipFill>
                <a:blip r:embed="rId9"/>
                <a:stretch>
                  <a:fillRect l="-247" t="-18605" r="-987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箭头: 右 81">
            <a:extLst>
              <a:ext uri="{FF2B5EF4-FFF2-40B4-BE49-F238E27FC236}">
                <a16:creationId xmlns:a16="http://schemas.microsoft.com/office/drawing/2014/main" id="{2110553B-F31A-B9A9-71DC-CC0BA3D283A0}"/>
              </a:ext>
            </a:extLst>
          </p:cNvPr>
          <p:cNvSpPr/>
          <p:nvPr/>
        </p:nvSpPr>
        <p:spPr>
          <a:xfrm>
            <a:off x="13670415" y="3056518"/>
            <a:ext cx="177072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15EBF52C-F5F2-C44B-5BE8-F58B148D2ED5}"/>
              </a:ext>
            </a:extLst>
          </p:cNvPr>
          <p:cNvSpPr/>
          <p:nvPr/>
        </p:nvSpPr>
        <p:spPr>
          <a:xfrm>
            <a:off x="8832213" y="2672346"/>
            <a:ext cx="92295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23B6FBE6-67AA-A576-3AC5-6FDAB3D0A974}"/>
              </a:ext>
            </a:extLst>
          </p:cNvPr>
          <p:cNvSpPr/>
          <p:nvPr/>
        </p:nvSpPr>
        <p:spPr>
          <a:xfrm>
            <a:off x="4055976" y="2672759"/>
            <a:ext cx="92295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5DE1C7A-886B-6C8C-99C1-C7FB4E59CD27}"/>
                  </a:ext>
                </a:extLst>
              </p:cNvPr>
              <p:cNvSpPr txBox="1"/>
              <p:nvPr/>
            </p:nvSpPr>
            <p:spPr>
              <a:xfrm>
                <a:off x="401153" y="1413821"/>
                <a:ext cx="28907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5DE1C7A-886B-6C8C-99C1-C7FB4E59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3" y="1413821"/>
                <a:ext cx="2890770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D349CD1-662D-D9DF-8A3F-C6C7DFC49898}"/>
                  </a:ext>
                </a:extLst>
              </p:cNvPr>
              <p:cNvSpPr txBox="1"/>
              <p:nvPr/>
            </p:nvSpPr>
            <p:spPr>
              <a:xfrm>
                <a:off x="1253865" y="2620773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D349CD1-662D-D9DF-8A3F-C6C7DFC4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65" y="2620773"/>
                <a:ext cx="646008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8C60F22-C2D2-F985-5885-52C5E41B4271}"/>
                  </a:ext>
                </a:extLst>
              </p:cNvPr>
              <p:cNvSpPr txBox="1"/>
              <p:nvPr/>
            </p:nvSpPr>
            <p:spPr>
              <a:xfrm>
                <a:off x="2062133" y="2617923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𝟒𝟗𝟗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8C60F22-C2D2-F985-5885-52C5E41B4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33" y="2617923"/>
                <a:ext cx="646008" cy="461665"/>
              </a:xfrm>
              <a:prstGeom prst="rect">
                <a:avLst/>
              </a:prstGeom>
              <a:blipFill>
                <a:blip r:embed="rId12"/>
                <a:stretch>
                  <a:fillRect l="-2830" r="-24528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3D477FD2-92E7-767A-F002-299F413A0543}"/>
              </a:ext>
            </a:extLst>
          </p:cNvPr>
          <p:cNvSpPr txBox="1"/>
          <p:nvPr/>
        </p:nvSpPr>
        <p:spPr>
          <a:xfrm>
            <a:off x="9057092" y="2297813"/>
            <a:ext cx="48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abriola" panose="04040605051002020D02" pitchFamily="82" charset="0"/>
              </a:rPr>
              <a:t>F</a:t>
            </a:r>
            <a:endParaRPr lang="zh-CN" altLang="en-US" sz="2800" b="1" dirty="0">
              <a:latin typeface="Gabriola" panose="04040605051002020D02" pitchFamily="82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BB236A-7D9F-3F4B-862E-5D9195526048}"/>
              </a:ext>
            </a:extLst>
          </p:cNvPr>
          <p:cNvSpPr/>
          <p:nvPr/>
        </p:nvSpPr>
        <p:spPr>
          <a:xfrm>
            <a:off x="519137" y="5266395"/>
            <a:ext cx="13198437" cy="65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Bloch Simulation</a:t>
            </a:r>
            <a:endParaRPr lang="zh-CN" altLang="en-US" sz="3600" b="1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F71C70A-87A5-138E-7DEC-2BCC29D5D05F}"/>
              </a:ext>
            </a:extLst>
          </p:cNvPr>
          <p:cNvSpPr/>
          <p:nvPr/>
        </p:nvSpPr>
        <p:spPr>
          <a:xfrm>
            <a:off x="13717575" y="5262645"/>
            <a:ext cx="5815902" cy="6549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Model Field Inhomogeneities </a:t>
            </a:r>
            <a:endParaRPr lang="zh-CN" altLang="en-US" sz="36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493C768-07AB-285E-D4D2-32A1DE624B99}"/>
              </a:ext>
            </a:extLst>
          </p:cNvPr>
          <p:cNvSpPr/>
          <p:nvPr/>
        </p:nvSpPr>
        <p:spPr>
          <a:xfrm>
            <a:off x="19533477" y="5266395"/>
            <a:ext cx="5263811" cy="65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Model Noise</a:t>
            </a:r>
            <a:endParaRPr lang="zh-CN" altLang="en-US" sz="3600" b="1" dirty="0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0D084466-E9EA-3650-7DA2-3E8611E92E9D}"/>
              </a:ext>
            </a:extLst>
          </p:cNvPr>
          <p:cNvSpPr/>
          <p:nvPr/>
        </p:nvSpPr>
        <p:spPr>
          <a:xfrm>
            <a:off x="19289764" y="3051582"/>
            <a:ext cx="1558556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390A9-0A55-A7DE-96E8-5E0739D89136}"/>
                  </a:ext>
                </a:extLst>
              </p:cNvPr>
              <p:cNvSpPr txBox="1"/>
              <p:nvPr/>
            </p:nvSpPr>
            <p:spPr>
              <a:xfrm>
                <a:off x="19213601" y="2672346"/>
                <a:ext cx="1783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rand()+i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/>
                  <a:t>rand()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390A9-0A55-A7DE-96E8-5E0739D8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601" y="2672346"/>
                <a:ext cx="1783383" cy="369332"/>
              </a:xfrm>
              <a:prstGeom prst="rect">
                <a:avLst/>
              </a:prstGeom>
              <a:blipFill>
                <a:blip r:embed="rId13"/>
                <a:stretch>
                  <a:fillRect l="-308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D861709-D50B-ABA0-B543-376047145D5D}"/>
                  </a:ext>
                </a:extLst>
              </p:cNvPr>
              <p:cNvSpPr txBox="1"/>
              <p:nvPr/>
            </p:nvSpPr>
            <p:spPr>
              <a:xfrm>
                <a:off x="24669660" y="2703664"/>
                <a:ext cx="16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𝑻𝑹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D861709-D50B-ABA0-B543-3760471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660" y="2703664"/>
                <a:ext cx="1676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箭头: 右 99">
            <a:extLst>
              <a:ext uri="{FF2B5EF4-FFF2-40B4-BE49-F238E27FC236}">
                <a16:creationId xmlns:a16="http://schemas.microsoft.com/office/drawing/2014/main" id="{0E2122E4-2241-02A6-50F4-B011AB6C2CE7}"/>
              </a:ext>
            </a:extLst>
          </p:cNvPr>
          <p:cNvSpPr/>
          <p:nvPr/>
        </p:nvSpPr>
        <p:spPr>
          <a:xfrm>
            <a:off x="24778240" y="3053670"/>
            <a:ext cx="1474499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AC8480B-4E09-6720-41B3-67524312BFCE}"/>
              </a:ext>
            </a:extLst>
          </p:cNvPr>
          <p:cNvSpPr txBox="1"/>
          <p:nvPr/>
        </p:nvSpPr>
        <p:spPr>
          <a:xfrm>
            <a:off x="28390614" y="4626936"/>
            <a:ext cx="13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Time (</a:t>
            </a:r>
            <a:r>
              <a:rPr lang="en-US" altLang="zh-CN" sz="2000" b="1" dirty="0" err="1"/>
              <a:t>ms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0507A1D-3C3D-4181-0E8D-B42D4F06D503}"/>
              </a:ext>
            </a:extLst>
          </p:cNvPr>
          <p:cNvSpPr/>
          <p:nvPr/>
        </p:nvSpPr>
        <p:spPr>
          <a:xfrm>
            <a:off x="24797288" y="5266395"/>
            <a:ext cx="5691882" cy="65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Measure T2* (exponential fit)</a:t>
            </a:r>
            <a:endParaRPr lang="zh-CN" altLang="en-US" sz="3600" b="1" dirty="0"/>
          </a:p>
        </p:txBody>
      </p:sp>
      <p:pic>
        <p:nvPicPr>
          <p:cNvPr id="20" name="图片 19" descr="图表, 折线图&#10;&#10;描述已自动生成">
            <a:extLst>
              <a:ext uri="{FF2B5EF4-FFF2-40B4-BE49-F238E27FC236}">
                <a16:creationId xmlns:a16="http://schemas.microsoft.com/office/drawing/2014/main" id="{8D673E37-9045-BE51-27A1-92E3C46D2C8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12930" r="10730" b="50924"/>
          <a:stretch/>
        </p:blipFill>
        <p:spPr>
          <a:xfrm>
            <a:off x="13846069" y="1842887"/>
            <a:ext cx="1387854" cy="600317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F756F1AF-9EA3-22F7-AEE3-F8F99D4FB38A}"/>
              </a:ext>
            </a:extLst>
          </p:cNvPr>
          <p:cNvSpPr/>
          <p:nvPr/>
        </p:nvSpPr>
        <p:spPr>
          <a:xfrm>
            <a:off x="13836460" y="1398202"/>
            <a:ext cx="1387854" cy="13232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3" name="左大括号 102">
            <a:extLst>
              <a:ext uri="{FF2B5EF4-FFF2-40B4-BE49-F238E27FC236}">
                <a16:creationId xmlns:a16="http://schemas.microsoft.com/office/drawing/2014/main" id="{65A73CE4-3A56-72E3-D967-661070007A1A}"/>
              </a:ext>
            </a:extLst>
          </p:cNvPr>
          <p:cNvSpPr/>
          <p:nvPr/>
        </p:nvSpPr>
        <p:spPr>
          <a:xfrm rot="16200000">
            <a:off x="9573317" y="-2962355"/>
            <a:ext cx="912549" cy="19007773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CE74986-2430-4C66-8FAC-D083ED420113}"/>
              </a:ext>
            </a:extLst>
          </p:cNvPr>
          <p:cNvSpPr txBox="1"/>
          <p:nvPr/>
        </p:nvSpPr>
        <p:spPr>
          <a:xfrm>
            <a:off x="7021550" y="7117014"/>
            <a:ext cx="6016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Signal Formation Modelling </a:t>
            </a:r>
            <a:endParaRPr lang="zh-CN" altLang="en-US" sz="4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994E5A9-1236-ADC9-80DB-36A40726FBF2}"/>
              </a:ext>
            </a:extLst>
          </p:cNvPr>
          <p:cNvSpPr txBox="1"/>
          <p:nvPr/>
        </p:nvSpPr>
        <p:spPr>
          <a:xfrm>
            <a:off x="21521958" y="7119996"/>
            <a:ext cx="651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Signal Acquisition Modelling</a:t>
            </a:r>
            <a:endParaRPr lang="zh-CN" altLang="en-US" sz="4000" b="1" dirty="0"/>
          </a:p>
        </p:txBody>
      </p:sp>
      <p:sp>
        <p:nvSpPr>
          <p:cNvPr id="106" name="左大括号 105">
            <a:extLst>
              <a:ext uri="{FF2B5EF4-FFF2-40B4-BE49-F238E27FC236}">
                <a16:creationId xmlns:a16="http://schemas.microsoft.com/office/drawing/2014/main" id="{50F1621B-3932-7186-C2F8-D6CE2F2410CD}"/>
              </a:ext>
            </a:extLst>
          </p:cNvPr>
          <p:cNvSpPr/>
          <p:nvPr/>
        </p:nvSpPr>
        <p:spPr>
          <a:xfrm rot="16200000">
            <a:off x="24555049" y="1067333"/>
            <a:ext cx="912549" cy="10955695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21B80C7-507E-B4E0-B597-DA7BA45119E2}"/>
                  </a:ext>
                </a:extLst>
              </p:cNvPr>
              <p:cNvSpPr txBox="1"/>
              <p:nvPr/>
            </p:nvSpPr>
            <p:spPr>
              <a:xfrm>
                <a:off x="13987309" y="1452165"/>
                <a:ext cx="841998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𝑻𝑬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𝑻𝑹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21B80C7-507E-B4E0-B597-DA7BA451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7309" y="1452165"/>
                <a:ext cx="841998" cy="545534"/>
              </a:xfrm>
              <a:prstGeom prst="rect">
                <a:avLst/>
              </a:prstGeom>
              <a:blipFill>
                <a:blip r:embed="rId16"/>
                <a:stretch>
                  <a:fillRect r="-4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F6C8836-1102-77BD-643A-3487F7199F1D}"/>
              </a:ext>
            </a:extLst>
          </p:cNvPr>
          <p:cNvSpPr txBox="1"/>
          <p:nvPr/>
        </p:nvSpPr>
        <p:spPr>
          <a:xfrm>
            <a:off x="1755234" y="292641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601693-D57E-D55D-D5C0-190F10B7C43E}"/>
              </a:ext>
            </a:extLst>
          </p:cNvPr>
          <p:cNvSpPr txBox="1"/>
          <p:nvPr/>
        </p:nvSpPr>
        <p:spPr>
          <a:xfrm>
            <a:off x="6684371" y="319330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73DC6-1123-E814-5ABE-58CAA3865FA0}"/>
              </a:ext>
            </a:extLst>
          </p:cNvPr>
          <p:cNvSpPr txBox="1"/>
          <p:nvPr/>
        </p:nvSpPr>
        <p:spPr>
          <a:xfrm>
            <a:off x="11486351" y="370466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BA7D50-AD9A-802A-FF81-909AE2EE8B42}"/>
              </a:ext>
            </a:extLst>
          </p:cNvPr>
          <p:cNvSpPr txBox="1"/>
          <p:nvPr/>
        </p:nvSpPr>
        <p:spPr>
          <a:xfrm>
            <a:off x="16997228" y="370005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C20BF4-44AA-39A2-71F3-00B128BDC0E7}"/>
              </a:ext>
            </a:extLst>
          </p:cNvPr>
          <p:cNvSpPr txBox="1"/>
          <p:nvPr/>
        </p:nvSpPr>
        <p:spPr>
          <a:xfrm>
            <a:off x="22440693" y="420179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e</a:t>
            </a:r>
            <a:r>
              <a:rPr lang="zh-CN" altLang="en-US" sz="3200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34D5FC-2325-5D4D-038B-62624EBDC483}"/>
              </a:ext>
            </a:extLst>
          </p:cNvPr>
          <p:cNvSpPr txBox="1"/>
          <p:nvPr/>
        </p:nvSpPr>
        <p:spPr>
          <a:xfrm>
            <a:off x="28099317" y="420178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f</a:t>
            </a:r>
            <a:r>
              <a:rPr lang="zh-CN" altLang="en-US" sz="32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682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98</Words>
  <Application>Microsoft Office PowerPoint</Application>
  <PresentationFormat>自定义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Arial</vt:lpstr>
      <vt:lpstr>Blackadder ITC</vt:lpstr>
      <vt:lpstr>Calibri</vt:lpstr>
      <vt:lpstr>Calibri Light</vt:lpstr>
      <vt:lpstr>Cambria Math</vt:lpstr>
      <vt:lpstr>Gabriola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18</cp:revision>
  <dcterms:created xsi:type="dcterms:W3CDTF">2023-06-06T11:13:07Z</dcterms:created>
  <dcterms:modified xsi:type="dcterms:W3CDTF">2023-06-14T11:38:56Z</dcterms:modified>
</cp:coreProperties>
</file>