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E87E28-3DEE-4696-9D08-BEC8BBCB70F5}"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BF111-652C-4F5F-B5A8-8BEC7370CFB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87E28-3DEE-4696-9D08-BEC8BBCB70F5}" type="datetimeFigureOut">
              <a:rPr lang="zh-CN" altLang="en-US" smtClean="0"/>
              <a:t>2021/5/20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BF111-652C-4F5F-B5A8-8BEC7370CFB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28909;&#23398;&#27010;&#36848;.pp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2810;&#26222;&#21202;.ppt"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37.wmf"/><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3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40614;&#20811;&#26031;&#38886;.ppt"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43.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66.png"/><Relationship Id="rId4" Type="http://schemas.openxmlformats.org/officeDocument/2006/relationships/oleObject" Target="../embeddings/oleObject45.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FFF924A2-15B8-41BC-9DB4-8AE9420A8FBE}" type="slidenum">
              <a:rPr lang="en-US" altLang="zh-CN"/>
              <a:pPr/>
              <a:t>1</a:t>
            </a:fld>
            <a:endParaRPr lang="en-US" altLang="zh-CN"/>
          </a:p>
        </p:txBody>
      </p:sp>
      <p:grpSp>
        <p:nvGrpSpPr>
          <p:cNvPr id="2" name="Group 2"/>
          <p:cNvGrpSpPr>
            <a:grpSpLocks/>
          </p:cNvGrpSpPr>
          <p:nvPr/>
        </p:nvGrpSpPr>
        <p:grpSpPr bwMode="auto">
          <a:xfrm>
            <a:off x="6965950" y="473075"/>
            <a:ext cx="1924050" cy="484188"/>
            <a:chOff x="4320" y="384"/>
            <a:chExt cx="1212" cy="305"/>
          </a:xfrm>
        </p:grpSpPr>
        <p:sp>
          <p:nvSpPr>
            <p:cNvPr id="128003" name="AutoShape 3"/>
            <p:cNvSpPr>
              <a:spLocks noChangeArrowheads="1"/>
            </p:cNvSpPr>
            <p:nvPr/>
          </p:nvSpPr>
          <p:spPr bwMode="auto">
            <a:xfrm>
              <a:off x="4320" y="384"/>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28004" name="Text Box 4"/>
            <p:cNvSpPr txBox="1">
              <a:spLocks noChangeArrowheads="1"/>
            </p:cNvSpPr>
            <p:nvPr/>
          </p:nvSpPr>
          <p:spPr bwMode="auto">
            <a:xfrm>
              <a:off x="4416" y="432"/>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大学物理教案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28006" name="Text Box 6"/>
          <p:cNvSpPr txBox="1">
            <a:spLocks noChangeArrowheads="1"/>
          </p:cNvSpPr>
          <p:nvPr/>
        </p:nvSpPr>
        <p:spPr bwMode="auto">
          <a:xfrm>
            <a:off x="871538" y="1023938"/>
            <a:ext cx="7583487" cy="4481512"/>
          </a:xfrm>
          <a:prstGeom prst="rect">
            <a:avLst/>
          </a:prstGeom>
          <a:noFill/>
          <a:ln w="12700">
            <a:noFill/>
            <a:miter lim="800000"/>
            <a:headEnd type="none" w="sm" len="sm"/>
            <a:tailEnd type="none" w="sm" len="sm"/>
          </a:ln>
          <a:effectLst/>
        </p:spPr>
        <p:txBody>
          <a:bodyPr>
            <a:spAutoFit/>
          </a:bodyPr>
          <a:lstStyle/>
          <a:p>
            <a:r>
              <a:rPr lang="zh-CN" altLang="en-US" sz="3200" b="1">
                <a:solidFill>
                  <a:srgbClr val="003399"/>
                </a:solidFill>
              </a:rPr>
              <a:t>第 </a:t>
            </a:r>
            <a:r>
              <a:rPr lang="zh-CN" altLang="en-US" sz="3200" b="1">
                <a:solidFill>
                  <a:schemeClr val="accent2"/>
                </a:solidFill>
              </a:rPr>
              <a:t>十一 </a:t>
            </a:r>
            <a:r>
              <a:rPr lang="zh-CN" altLang="en-US" sz="3200" b="1">
                <a:solidFill>
                  <a:srgbClr val="003399"/>
                </a:solidFill>
              </a:rPr>
              <a:t>周</a:t>
            </a:r>
            <a:r>
              <a:rPr lang="zh-CN" altLang="en-US" sz="2800"/>
              <a:t>  </a:t>
            </a:r>
            <a:r>
              <a:rPr lang="zh-CN" altLang="en-US" sz="3200">
                <a:solidFill>
                  <a:srgbClr val="000099"/>
                </a:solidFill>
              </a:rPr>
              <a:t>  </a:t>
            </a:r>
          </a:p>
          <a:p>
            <a:pPr algn="l"/>
            <a:r>
              <a:rPr lang="zh-CN" altLang="en-US" sz="3200">
                <a:solidFill>
                  <a:srgbClr val="000099"/>
                </a:solidFill>
                <a:latin typeface="宋体" pitchFamily="2" charset="-122"/>
              </a:rPr>
              <a:t>第</a:t>
            </a:r>
            <a:r>
              <a:rPr lang="en-US" altLang="zh-CN" sz="3200">
                <a:solidFill>
                  <a:srgbClr val="000099"/>
                </a:solidFill>
                <a:latin typeface="宋体" pitchFamily="2" charset="-122"/>
              </a:rPr>
              <a:t>10</a:t>
            </a:r>
            <a:r>
              <a:rPr lang="zh-CN" altLang="en-US" sz="3200">
                <a:solidFill>
                  <a:srgbClr val="000099"/>
                </a:solidFill>
                <a:latin typeface="宋体" pitchFamily="2" charset="-122"/>
              </a:rPr>
              <a:t>章 机械波                  </a:t>
            </a:r>
            <a:r>
              <a:rPr lang="en-US" altLang="zh-CN" sz="3200">
                <a:solidFill>
                  <a:srgbClr val="000099"/>
                </a:solidFill>
                <a:latin typeface="宋体" pitchFamily="2" charset="-122"/>
              </a:rPr>
              <a:t>§10.6</a:t>
            </a:r>
          </a:p>
          <a:p>
            <a:pPr algn="l"/>
            <a:r>
              <a:rPr lang="zh-CN" altLang="en-US" sz="3200">
                <a:solidFill>
                  <a:srgbClr val="000099"/>
                </a:solidFill>
                <a:latin typeface="宋体" pitchFamily="2" charset="-122"/>
              </a:rPr>
              <a:t>第</a:t>
            </a:r>
            <a:r>
              <a:rPr lang="en-US" altLang="zh-CN" sz="3200">
                <a:solidFill>
                  <a:srgbClr val="000099"/>
                </a:solidFill>
                <a:latin typeface="宋体" pitchFamily="2" charset="-122"/>
              </a:rPr>
              <a:t>11</a:t>
            </a:r>
            <a:r>
              <a:rPr lang="zh-CN" altLang="en-US" sz="3200">
                <a:solidFill>
                  <a:srgbClr val="000099"/>
                </a:solidFill>
                <a:latin typeface="宋体" pitchFamily="2" charset="-122"/>
              </a:rPr>
              <a:t>章 气体动理论              </a:t>
            </a:r>
            <a:r>
              <a:rPr lang="en-US" altLang="zh-CN" sz="3200">
                <a:solidFill>
                  <a:srgbClr val="000099"/>
                </a:solidFill>
                <a:latin typeface="宋体" pitchFamily="2" charset="-122"/>
              </a:rPr>
              <a:t>§11.1</a:t>
            </a:r>
            <a:r>
              <a:rPr lang="zh-CN" altLang="en-US" sz="3200">
                <a:solidFill>
                  <a:srgbClr val="000099"/>
                </a:solidFill>
                <a:latin typeface="宋体" pitchFamily="2" charset="-122"/>
              </a:rPr>
              <a:t>，</a:t>
            </a:r>
            <a:r>
              <a:rPr lang="en-US" altLang="zh-CN" sz="3200">
                <a:solidFill>
                  <a:srgbClr val="000099"/>
                </a:solidFill>
                <a:latin typeface="宋体" pitchFamily="2" charset="-122"/>
              </a:rPr>
              <a:t>§11.2</a:t>
            </a:r>
            <a:r>
              <a:rPr lang="zh-CN" altLang="en-US" sz="3200">
                <a:solidFill>
                  <a:srgbClr val="000099"/>
                </a:solidFill>
                <a:latin typeface="宋体" pitchFamily="2" charset="-122"/>
              </a:rPr>
              <a:t>，</a:t>
            </a:r>
            <a:r>
              <a:rPr lang="en-US" altLang="zh-CN" sz="3200">
                <a:solidFill>
                  <a:srgbClr val="000099"/>
                </a:solidFill>
                <a:latin typeface="宋体" pitchFamily="2" charset="-122"/>
              </a:rPr>
              <a:t>§11.3</a:t>
            </a:r>
            <a:r>
              <a:rPr lang="zh-CN" altLang="en-US" sz="3200">
                <a:solidFill>
                  <a:srgbClr val="000099"/>
                </a:solidFill>
                <a:latin typeface="宋体" pitchFamily="2" charset="-122"/>
              </a:rPr>
              <a:t>，</a:t>
            </a:r>
            <a:r>
              <a:rPr lang="en-US" altLang="zh-CN" sz="3200">
                <a:solidFill>
                  <a:srgbClr val="000099"/>
                </a:solidFill>
                <a:latin typeface="宋体" pitchFamily="2" charset="-122"/>
              </a:rPr>
              <a:t>§11.4 </a:t>
            </a:r>
          </a:p>
          <a:p>
            <a:pPr algn="l"/>
            <a:r>
              <a:rPr lang="zh-CN" altLang="en-US" sz="3200">
                <a:solidFill>
                  <a:srgbClr val="000099"/>
                </a:solidFill>
                <a:latin typeface="宋体" pitchFamily="2" charset="-122"/>
              </a:rPr>
              <a:t>作业：</a:t>
            </a:r>
            <a:r>
              <a:rPr lang="en-US" altLang="zh-CN" sz="3200">
                <a:solidFill>
                  <a:srgbClr val="000099"/>
                </a:solidFill>
                <a:latin typeface="宋体" pitchFamily="2" charset="-122"/>
              </a:rPr>
              <a:t>P157 10-21</a:t>
            </a:r>
            <a:r>
              <a:rPr lang="zh-CN" altLang="en-US" sz="3200">
                <a:solidFill>
                  <a:srgbClr val="000099"/>
                </a:solidFill>
                <a:latin typeface="宋体" pitchFamily="2" charset="-122"/>
              </a:rPr>
              <a:t>，</a:t>
            </a:r>
            <a:r>
              <a:rPr lang="en-US" altLang="zh-CN" sz="3200">
                <a:solidFill>
                  <a:srgbClr val="000099"/>
                </a:solidFill>
                <a:latin typeface="宋体" pitchFamily="2" charset="-122"/>
              </a:rPr>
              <a:t>10-22</a:t>
            </a:r>
          </a:p>
          <a:p>
            <a:pPr algn="l"/>
            <a:r>
              <a:rPr lang="en-US" altLang="zh-CN" sz="3200">
                <a:solidFill>
                  <a:srgbClr val="000099"/>
                </a:solidFill>
                <a:latin typeface="宋体" pitchFamily="2" charset="-122"/>
              </a:rPr>
              <a:t>      P177 11-3</a:t>
            </a:r>
            <a:r>
              <a:rPr lang="zh-CN" altLang="en-US" sz="3200">
                <a:solidFill>
                  <a:srgbClr val="000099"/>
                </a:solidFill>
                <a:latin typeface="宋体" pitchFamily="2" charset="-122"/>
              </a:rPr>
              <a:t>，</a:t>
            </a:r>
            <a:r>
              <a:rPr lang="en-US" altLang="zh-CN" sz="3200">
                <a:solidFill>
                  <a:srgbClr val="000099"/>
                </a:solidFill>
                <a:latin typeface="宋体" pitchFamily="2" charset="-122"/>
              </a:rPr>
              <a:t>11-8</a:t>
            </a:r>
            <a:r>
              <a:rPr lang="zh-CN" altLang="en-US" sz="3200">
                <a:solidFill>
                  <a:srgbClr val="000099"/>
                </a:solidFill>
                <a:latin typeface="宋体" pitchFamily="2" charset="-122"/>
              </a:rPr>
              <a:t>，</a:t>
            </a:r>
            <a:r>
              <a:rPr lang="en-US" altLang="zh-CN" sz="3200">
                <a:solidFill>
                  <a:srgbClr val="000099"/>
                </a:solidFill>
                <a:latin typeface="宋体" pitchFamily="2" charset="-122"/>
              </a:rPr>
              <a:t>11-9</a:t>
            </a:r>
            <a:r>
              <a:rPr lang="zh-CN" altLang="en-US" sz="3200">
                <a:solidFill>
                  <a:srgbClr val="000099"/>
                </a:solidFill>
                <a:latin typeface="宋体" pitchFamily="2" charset="-122"/>
              </a:rPr>
              <a:t>，</a:t>
            </a:r>
            <a:r>
              <a:rPr lang="en-US" altLang="zh-CN" sz="3200">
                <a:solidFill>
                  <a:srgbClr val="000099"/>
                </a:solidFill>
                <a:latin typeface="宋体" pitchFamily="2" charset="-122"/>
              </a:rPr>
              <a:t>11-10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0F4F1606-1636-4F50-8DCE-C106FAA4CA4E}" type="slidenum">
              <a:rPr lang="en-US" altLang="zh-CN"/>
              <a:pPr/>
              <a:t>10</a:t>
            </a:fld>
            <a:endParaRPr lang="en-US" altLang="zh-CN"/>
          </a:p>
        </p:txBody>
      </p:sp>
      <p:sp>
        <p:nvSpPr>
          <p:cNvPr id="107522" name="Text Box 2"/>
          <p:cNvSpPr txBox="1">
            <a:spLocks noChangeArrowheads="1"/>
          </p:cNvSpPr>
          <p:nvPr/>
        </p:nvSpPr>
        <p:spPr bwMode="auto">
          <a:xfrm>
            <a:off x="971550" y="828675"/>
            <a:ext cx="5640388" cy="946150"/>
          </a:xfrm>
          <a:prstGeom prst="rect">
            <a:avLst/>
          </a:prstGeom>
          <a:noFill/>
          <a:ln w="9525">
            <a:noFill/>
            <a:miter lim="800000"/>
            <a:headEnd/>
            <a:tailEnd/>
          </a:ln>
          <a:effectLst/>
        </p:spPr>
        <p:txBody>
          <a:bodyPr>
            <a:spAutoFit/>
          </a:bodyPr>
          <a:lstStyle/>
          <a:p>
            <a:pPr algn="l"/>
            <a:r>
              <a:rPr lang="en-US" altLang="zh-CN" sz="2800">
                <a:solidFill>
                  <a:srgbClr val="800000"/>
                </a:solidFill>
                <a:latin typeface="楷体_GB2312" pitchFamily="49" charset="-122"/>
                <a:ea typeface="楷体_GB2312" pitchFamily="49" charset="-122"/>
              </a:rPr>
              <a:t>4. </a:t>
            </a:r>
            <a:r>
              <a:rPr lang="zh-CN" altLang="en-US" sz="2800">
                <a:solidFill>
                  <a:srgbClr val="800000"/>
                </a:solidFill>
                <a:latin typeface="楷体_GB2312" pitchFamily="49" charset="-122"/>
                <a:ea typeface="楷体_GB2312" pitchFamily="49" charset="-122"/>
              </a:rPr>
              <a:t>相对于媒质，观察者和波源同时运动</a:t>
            </a:r>
            <a:r>
              <a:rPr lang="en-US" altLang="zh-CN" sz="2800">
                <a:solidFill>
                  <a:srgbClr val="800000"/>
                </a:solidFill>
                <a:latin typeface="楷体_GB2312" pitchFamily="49" charset="-122"/>
                <a:ea typeface="楷体_GB2312" pitchFamily="49" charset="-122"/>
              </a:rPr>
              <a:t>(</a:t>
            </a:r>
            <a:r>
              <a:rPr lang="en-US" altLang="zh-CN" sz="2800" i="1">
                <a:solidFill>
                  <a:srgbClr val="800000"/>
                </a:solidFill>
                <a:latin typeface="Bookman Old Style" pitchFamily="18" charset="0"/>
              </a:rPr>
              <a:t>v</a:t>
            </a:r>
            <a:r>
              <a:rPr lang="en-US" altLang="zh-CN" sz="2800" baseline="-25000">
                <a:solidFill>
                  <a:srgbClr val="800000"/>
                </a:solidFill>
              </a:rPr>
              <a:t>S </a:t>
            </a:r>
            <a:r>
              <a:rPr lang="en-US" altLang="zh-CN" sz="2800">
                <a:solidFill>
                  <a:srgbClr val="800000"/>
                </a:solidFill>
              </a:rPr>
              <a:t>≠</a:t>
            </a:r>
            <a:r>
              <a:rPr lang="en-US" altLang="zh-CN" sz="2800" baseline="-25000">
                <a:solidFill>
                  <a:srgbClr val="800000"/>
                </a:solidFill>
              </a:rPr>
              <a:t> </a:t>
            </a:r>
            <a:r>
              <a:rPr lang="en-US" altLang="zh-CN" sz="2800">
                <a:solidFill>
                  <a:srgbClr val="800000"/>
                </a:solidFill>
              </a:rPr>
              <a:t>0</a:t>
            </a:r>
            <a:r>
              <a:rPr lang="zh-CN" altLang="en-US" sz="2800">
                <a:solidFill>
                  <a:srgbClr val="800000"/>
                </a:solidFill>
              </a:rPr>
              <a:t>，</a:t>
            </a:r>
            <a:r>
              <a:rPr lang="en-US" altLang="zh-CN" sz="2800" i="1">
                <a:solidFill>
                  <a:srgbClr val="800000"/>
                </a:solidFill>
                <a:latin typeface="Bookman Old Style" pitchFamily="18" charset="0"/>
              </a:rPr>
              <a:t>v</a:t>
            </a:r>
            <a:r>
              <a:rPr lang="en-US" altLang="zh-CN" sz="2800" baseline="-25000">
                <a:solidFill>
                  <a:srgbClr val="800000"/>
                </a:solidFill>
              </a:rPr>
              <a:t>R</a:t>
            </a:r>
            <a:r>
              <a:rPr lang="en-US" altLang="zh-CN" sz="2800">
                <a:solidFill>
                  <a:srgbClr val="800000"/>
                </a:solidFill>
              </a:rPr>
              <a:t> ≠ 0</a:t>
            </a:r>
            <a:r>
              <a:rPr lang="en-US" altLang="zh-CN" sz="2800">
                <a:solidFill>
                  <a:srgbClr val="800000"/>
                </a:solidFill>
                <a:latin typeface="楷体_GB2312" pitchFamily="49" charset="-122"/>
                <a:ea typeface="楷体_GB2312" pitchFamily="49" charset="-122"/>
              </a:rPr>
              <a:t>)</a:t>
            </a:r>
          </a:p>
        </p:txBody>
      </p:sp>
      <p:sp>
        <p:nvSpPr>
          <p:cNvPr id="107523" name="Text Box 3"/>
          <p:cNvSpPr txBox="1">
            <a:spLocks noChangeArrowheads="1"/>
          </p:cNvSpPr>
          <p:nvPr/>
        </p:nvSpPr>
        <p:spPr bwMode="auto">
          <a:xfrm>
            <a:off x="971550" y="1970088"/>
            <a:ext cx="7408863" cy="946150"/>
          </a:xfrm>
          <a:prstGeom prst="rect">
            <a:avLst/>
          </a:prstGeom>
          <a:noFill/>
          <a:ln w="9525">
            <a:noFill/>
            <a:miter lim="800000"/>
            <a:headEnd/>
            <a:tailEnd/>
          </a:ln>
          <a:effectLst/>
        </p:spPr>
        <p:txBody>
          <a:bodyPr>
            <a:spAutoFit/>
          </a:bodyPr>
          <a:lstStyle/>
          <a:p>
            <a:pPr algn="l"/>
            <a:r>
              <a:rPr lang="zh-CN" altLang="en-US" sz="2800">
                <a:solidFill>
                  <a:srgbClr val="000000"/>
                </a:solidFill>
              </a:rPr>
              <a:t>综合上述两种情况，可得当波源和观察者同时运动时，观察者接收到的频率为：</a:t>
            </a:r>
            <a:endParaRPr lang="zh-CN" altLang="en-US" sz="2800"/>
          </a:p>
        </p:txBody>
      </p:sp>
      <p:graphicFrame>
        <p:nvGraphicFramePr>
          <p:cNvPr id="107524" name="Object 4"/>
          <p:cNvGraphicFramePr>
            <a:graphicFrameLocks noChangeAspect="1"/>
          </p:cNvGraphicFramePr>
          <p:nvPr/>
        </p:nvGraphicFramePr>
        <p:xfrm>
          <a:off x="2460625" y="3205163"/>
          <a:ext cx="3659188" cy="1003300"/>
        </p:xfrm>
        <a:graphic>
          <a:graphicData uri="http://schemas.openxmlformats.org/presentationml/2006/ole">
            <p:oleObj spid="_x0000_s7170" name="Equation" r:id="rId3" imgW="1574640" imgH="431640" progId="Equation.DSMT4">
              <p:embed/>
            </p:oleObj>
          </a:graphicData>
        </a:graphic>
      </p:graphicFrame>
      <p:sp>
        <p:nvSpPr>
          <p:cNvPr id="107525" name="Text Box 5"/>
          <p:cNvSpPr txBox="1">
            <a:spLocks noChangeArrowheads="1"/>
          </p:cNvSpPr>
          <p:nvPr/>
        </p:nvSpPr>
        <p:spPr bwMode="auto">
          <a:xfrm>
            <a:off x="971550" y="4435475"/>
            <a:ext cx="7423150" cy="1373188"/>
          </a:xfrm>
          <a:prstGeom prst="rect">
            <a:avLst/>
          </a:prstGeom>
          <a:noFill/>
          <a:ln w="9525">
            <a:noFill/>
            <a:miter lim="800000"/>
            <a:headEnd/>
            <a:tailEnd/>
          </a:ln>
          <a:effectLst/>
        </p:spPr>
        <p:txBody>
          <a:bodyPr>
            <a:spAutoFit/>
          </a:bodyPr>
          <a:lstStyle/>
          <a:p>
            <a:pPr algn="l"/>
            <a:r>
              <a:rPr lang="zh-CN" altLang="en-US" sz="2800"/>
              <a:t>以上讨论的是波源和观察者的运动在两者的连线上。如果观察者和波源的运动并不在两者的连线上，则将速度在连线上投影后再代入公式。</a:t>
            </a:r>
          </a:p>
        </p:txBody>
      </p:sp>
      <p:grpSp>
        <p:nvGrpSpPr>
          <p:cNvPr id="2" name="Group 7"/>
          <p:cNvGrpSpPr>
            <a:grpSpLocks/>
          </p:cNvGrpSpPr>
          <p:nvPr/>
        </p:nvGrpSpPr>
        <p:grpSpPr bwMode="auto">
          <a:xfrm>
            <a:off x="6965950" y="473075"/>
            <a:ext cx="1924050" cy="484188"/>
            <a:chOff x="4388" y="298"/>
            <a:chExt cx="1212" cy="305"/>
          </a:xfrm>
        </p:grpSpPr>
        <p:sp>
          <p:nvSpPr>
            <p:cNvPr id="107528"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7529"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fld id="{15EC6AA3-6D0F-4464-AECB-B712362EF0AB}" type="slidenum">
              <a:rPr lang="en-US" altLang="zh-CN"/>
              <a:pPr/>
              <a:t>11</a:t>
            </a:fld>
            <a:endParaRPr lang="en-US" altLang="zh-CN"/>
          </a:p>
        </p:txBody>
      </p:sp>
      <p:sp>
        <p:nvSpPr>
          <p:cNvPr id="112642" name="Text Box 2"/>
          <p:cNvSpPr txBox="1">
            <a:spLocks noChangeArrowheads="1"/>
          </p:cNvSpPr>
          <p:nvPr/>
        </p:nvSpPr>
        <p:spPr bwMode="auto">
          <a:xfrm>
            <a:off x="946150" y="693738"/>
            <a:ext cx="1490663" cy="519112"/>
          </a:xfrm>
          <a:prstGeom prst="rect">
            <a:avLst/>
          </a:prstGeom>
          <a:noFill/>
          <a:ln w="9525">
            <a:noFill/>
            <a:miter lim="800000"/>
            <a:headEnd/>
            <a:tailEnd/>
          </a:ln>
          <a:effectLst/>
        </p:spPr>
        <p:txBody>
          <a:bodyPr>
            <a:spAutoFit/>
          </a:bodyPr>
          <a:lstStyle/>
          <a:p>
            <a:pPr algn="l"/>
            <a:r>
              <a:rPr lang="zh-CN" altLang="en-US" sz="2800">
                <a:solidFill>
                  <a:srgbClr val="990000"/>
                </a:solidFill>
                <a:latin typeface="华文彩云" pitchFamily="2" charset="-122"/>
                <a:ea typeface="华文彩云" pitchFamily="2" charset="-122"/>
              </a:rPr>
              <a:t>例题</a:t>
            </a:r>
            <a:r>
              <a:rPr lang="en-US" altLang="zh-CN" sz="2800">
                <a:solidFill>
                  <a:srgbClr val="990000"/>
                </a:solidFill>
                <a:latin typeface="华文彩云" pitchFamily="2" charset="-122"/>
                <a:ea typeface="华文彩云" pitchFamily="2" charset="-122"/>
              </a:rPr>
              <a:t>6:</a:t>
            </a:r>
          </a:p>
        </p:txBody>
      </p:sp>
      <p:pic>
        <p:nvPicPr>
          <p:cNvPr id="112643" name="Picture 3" descr="ColorLine"/>
          <p:cNvPicPr>
            <a:picLocks noChangeAspect="1" noChangeArrowheads="1" noCrop="1"/>
          </p:cNvPicPr>
          <p:nvPr/>
        </p:nvPicPr>
        <p:blipFill>
          <a:blip r:embed="rId3"/>
          <a:srcRect/>
          <a:stretch>
            <a:fillRect/>
          </a:stretch>
        </p:blipFill>
        <p:spPr bwMode="auto">
          <a:xfrm>
            <a:off x="1208088" y="1309688"/>
            <a:ext cx="6858000" cy="11112"/>
          </a:xfrm>
          <a:prstGeom prst="rect">
            <a:avLst/>
          </a:prstGeom>
          <a:noFill/>
        </p:spPr>
      </p:pic>
      <p:sp>
        <p:nvSpPr>
          <p:cNvPr id="112644" name="Text Box 4"/>
          <p:cNvSpPr txBox="1">
            <a:spLocks noChangeArrowheads="1"/>
          </p:cNvSpPr>
          <p:nvPr/>
        </p:nvSpPr>
        <p:spPr bwMode="auto">
          <a:xfrm>
            <a:off x="993775" y="1463675"/>
            <a:ext cx="7461250" cy="2100263"/>
          </a:xfrm>
          <a:prstGeom prst="rect">
            <a:avLst/>
          </a:prstGeom>
          <a:solidFill>
            <a:schemeClr val="accent2"/>
          </a:solidFill>
          <a:ln w="9525">
            <a:noFill/>
            <a:miter lim="800000"/>
            <a:headEnd/>
            <a:tailEnd/>
          </a:ln>
          <a:effectLst/>
        </p:spPr>
        <p:txBody>
          <a:bodyPr>
            <a:spAutoFit/>
          </a:bodyPr>
          <a:lstStyle/>
          <a:p>
            <a:pPr algn="just">
              <a:lnSpc>
                <a:spcPct val="110000"/>
              </a:lnSpc>
            </a:pPr>
            <a:r>
              <a:rPr lang="en-US" altLang="zh-CN">
                <a:solidFill>
                  <a:schemeClr val="bg1"/>
                </a:solidFill>
              </a:rPr>
              <a:t>        </a:t>
            </a:r>
            <a:r>
              <a:rPr lang="zh-CN" altLang="en-US">
                <a:solidFill>
                  <a:schemeClr val="bg1"/>
                </a:solidFill>
              </a:rPr>
              <a:t>飞机在上空以速度</a:t>
            </a:r>
            <a:r>
              <a:rPr lang="en-US" altLang="zh-CN" i="1">
                <a:solidFill>
                  <a:schemeClr val="bg1"/>
                </a:solidFill>
                <a:latin typeface="Bookman Old Style" pitchFamily="18" charset="0"/>
              </a:rPr>
              <a:t>v</a:t>
            </a:r>
            <a:r>
              <a:rPr lang="en-US" altLang="zh-CN">
                <a:solidFill>
                  <a:schemeClr val="bg1"/>
                </a:solidFill>
              </a:rPr>
              <a:t>=200m/s</a:t>
            </a:r>
            <a:r>
              <a:rPr lang="zh-CN" altLang="en-US">
                <a:solidFill>
                  <a:schemeClr val="bg1"/>
                </a:solidFill>
              </a:rPr>
              <a:t>作水平飞行，发出频率</a:t>
            </a:r>
            <a:r>
              <a:rPr lang="zh-CN" altLang="en-US">
                <a:solidFill>
                  <a:schemeClr val="bg1"/>
                </a:solidFill>
                <a:sym typeface="Symbol" pitchFamily="18" charset="2"/>
              </a:rPr>
              <a:t></a:t>
            </a:r>
            <a:r>
              <a:rPr lang="en-US" altLang="zh-CN" baseline="-30000">
                <a:solidFill>
                  <a:schemeClr val="bg1"/>
                </a:solidFill>
              </a:rPr>
              <a:t>0</a:t>
            </a:r>
            <a:r>
              <a:rPr lang="en-US" altLang="zh-CN">
                <a:solidFill>
                  <a:schemeClr val="bg1"/>
                </a:solidFill>
              </a:rPr>
              <a:t>=2000Hz</a:t>
            </a:r>
            <a:r>
              <a:rPr lang="zh-CN" altLang="en-US">
                <a:solidFill>
                  <a:schemeClr val="bg1"/>
                </a:solidFill>
              </a:rPr>
              <a:t>的声波。静止在地面上的观察者测得飞机发出的声波频率：当飞机越过观察者上空时，观察者在</a:t>
            </a:r>
            <a:r>
              <a:rPr lang="en-US" altLang="zh-CN">
                <a:solidFill>
                  <a:schemeClr val="bg1"/>
                </a:solidFill>
              </a:rPr>
              <a:t>4s</a:t>
            </a:r>
            <a:r>
              <a:rPr lang="zh-CN" altLang="en-US">
                <a:solidFill>
                  <a:schemeClr val="bg1"/>
                </a:solidFill>
              </a:rPr>
              <a:t>内测得的频率由</a:t>
            </a:r>
            <a:r>
              <a:rPr lang="zh-CN" altLang="en-US" i="1">
                <a:solidFill>
                  <a:schemeClr val="bg1"/>
                </a:solidFill>
                <a:sym typeface="Symbol" pitchFamily="18" charset="2"/>
              </a:rPr>
              <a:t></a:t>
            </a:r>
            <a:r>
              <a:rPr lang="en-US" altLang="zh-CN" baseline="-30000">
                <a:solidFill>
                  <a:schemeClr val="bg1"/>
                </a:solidFill>
              </a:rPr>
              <a:t>1</a:t>
            </a:r>
            <a:r>
              <a:rPr lang="en-US" altLang="zh-CN">
                <a:solidFill>
                  <a:schemeClr val="bg1"/>
                </a:solidFill>
              </a:rPr>
              <a:t>=2400Hz</a:t>
            </a:r>
            <a:r>
              <a:rPr lang="zh-CN" altLang="en-US">
                <a:solidFill>
                  <a:schemeClr val="bg1"/>
                </a:solidFill>
              </a:rPr>
              <a:t>降为</a:t>
            </a:r>
            <a:r>
              <a:rPr lang="en-US" altLang="zh-CN">
                <a:solidFill>
                  <a:schemeClr val="bg1"/>
                </a:solidFill>
              </a:rPr>
              <a:t>1600Hz</a:t>
            </a:r>
            <a:r>
              <a:rPr lang="zh-CN" altLang="en-US">
                <a:solidFill>
                  <a:schemeClr val="bg1"/>
                </a:solidFill>
              </a:rPr>
              <a:t>。已知声波在空气中的速度</a:t>
            </a:r>
            <a:r>
              <a:rPr lang="en-US" altLang="zh-CN" i="1">
                <a:solidFill>
                  <a:schemeClr val="bg1"/>
                </a:solidFill>
              </a:rPr>
              <a:t>V</a:t>
            </a:r>
            <a:r>
              <a:rPr lang="en-US" altLang="zh-CN">
                <a:solidFill>
                  <a:schemeClr val="bg1"/>
                </a:solidFill>
              </a:rPr>
              <a:t>=330m/s</a:t>
            </a:r>
            <a:r>
              <a:rPr lang="zh-CN" altLang="en-US">
                <a:solidFill>
                  <a:schemeClr val="bg1"/>
                </a:solidFill>
              </a:rPr>
              <a:t>。试求：飞机的飞行高度</a:t>
            </a:r>
            <a:r>
              <a:rPr lang="en-US" altLang="zh-CN" i="1">
                <a:solidFill>
                  <a:schemeClr val="bg1"/>
                </a:solidFill>
              </a:rPr>
              <a:t>h</a:t>
            </a:r>
            <a:r>
              <a:rPr lang="zh-CN" altLang="en-US">
                <a:solidFill>
                  <a:schemeClr val="bg1"/>
                </a:solidFill>
              </a:rPr>
              <a:t>。</a:t>
            </a:r>
          </a:p>
        </p:txBody>
      </p:sp>
      <p:grpSp>
        <p:nvGrpSpPr>
          <p:cNvPr id="2" name="Group 24"/>
          <p:cNvGrpSpPr>
            <a:grpSpLocks/>
          </p:cNvGrpSpPr>
          <p:nvPr/>
        </p:nvGrpSpPr>
        <p:grpSpPr bwMode="auto">
          <a:xfrm>
            <a:off x="936625" y="3781425"/>
            <a:ext cx="8091488" cy="1982788"/>
            <a:chOff x="590" y="2382"/>
            <a:chExt cx="5097" cy="1249"/>
          </a:xfrm>
        </p:grpSpPr>
        <p:sp>
          <p:nvSpPr>
            <p:cNvPr id="112645" name="Text Box 5"/>
            <p:cNvSpPr txBox="1">
              <a:spLocks noChangeArrowheads="1"/>
            </p:cNvSpPr>
            <p:nvPr/>
          </p:nvSpPr>
          <p:spPr bwMode="auto">
            <a:xfrm>
              <a:off x="590" y="2382"/>
              <a:ext cx="2631" cy="817"/>
            </a:xfrm>
            <a:prstGeom prst="rect">
              <a:avLst/>
            </a:prstGeom>
            <a:noFill/>
            <a:ln w="9525">
              <a:noFill/>
              <a:miter lim="800000"/>
              <a:headEnd/>
              <a:tailEnd/>
            </a:ln>
            <a:effectLst/>
          </p:spPr>
          <p:txBody>
            <a:bodyPr>
              <a:spAutoFit/>
            </a:bodyPr>
            <a:lstStyle/>
            <a:p>
              <a:pPr algn="just">
                <a:lnSpc>
                  <a:spcPct val="110000"/>
                </a:lnSpc>
              </a:pPr>
              <a:r>
                <a:rPr lang="zh-CN" altLang="en-US">
                  <a:solidFill>
                    <a:srgbClr val="990000"/>
                  </a:solidFill>
                  <a:ea typeface="华文彩云" pitchFamily="2" charset="-122"/>
                </a:rPr>
                <a:t>解：</a:t>
              </a:r>
              <a:r>
                <a:rPr lang="zh-CN" altLang="en-US">
                  <a:solidFill>
                    <a:srgbClr val="000000"/>
                  </a:solidFill>
                </a:rPr>
                <a:t>如图，设飞机在</a:t>
              </a:r>
              <a:r>
                <a:rPr lang="en-US" altLang="zh-CN" i="1">
                  <a:solidFill>
                    <a:srgbClr val="000000"/>
                  </a:solidFill>
                </a:rPr>
                <a:t>t</a:t>
              </a:r>
              <a:r>
                <a:rPr lang="en-US" altLang="zh-CN" sz="800">
                  <a:solidFill>
                    <a:srgbClr val="000000"/>
                  </a:solidFill>
                </a:rPr>
                <a:t> </a:t>
              </a:r>
              <a:r>
                <a:rPr lang="en-US" altLang="zh-CN">
                  <a:solidFill>
                    <a:srgbClr val="000000"/>
                  </a:solidFill>
                </a:rPr>
                <a:t>=</a:t>
              </a:r>
              <a:r>
                <a:rPr lang="en-US" altLang="zh-CN" sz="800">
                  <a:solidFill>
                    <a:srgbClr val="000000"/>
                  </a:solidFill>
                </a:rPr>
                <a:t> </a:t>
              </a:r>
              <a:r>
                <a:rPr lang="en-US" altLang="zh-CN">
                  <a:solidFill>
                    <a:srgbClr val="000000"/>
                  </a:solidFill>
                </a:rPr>
                <a:t>4s</a:t>
              </a:r>
              <a:r>
                <a:rPr lang="zh-CN" altLang="en-US">
                  <a:solidFill>
                    <a:srgbClr val="000000"/>
                  </a:solidFill>
                </a:rPr>
                <a:t>内从</a:t>
              </a:r>
              <a:r>
                <a:rPr lang="en-US" altLang="zh-CN">
                  <a:solidFill>
                    <a:srgbClr val="000000"/>
                  </a:solidFill>
                </a:rPr>
                <a:t>A</a:t>
              </a:r>
              <a:r>
                <a:rPr lang="zh-CN" altLang="en-US">
                  <a:solidFill>
                    <a:srgbClr val="000000"/>
                  </a:solidFill>
                </a:rPr>
                <a:t>点水平飞至</a:t>
              </a:r>
              <a:r>
                <a:rPr lang="en-US" altLang="zh-CN">
                  <a:solidFill>
                    <a:srgbClr val="000000"/>
                  </a:solidFill>
                </a:rPr>
                <a:t>B</a:t>
              </a:r>
              <a:r>
                <a:rPr lang="zh-CN" altLang="en-US">
                  <a:solidFill>
                    <a:srgbClr val="000000"/>
                  </a:solidFill>
                </a:rPr>
                <a:t>，飞行高度为</a:t>
              </a:r>
              <a:r>
                <a:rPr lang="en-US" altLang="zh-CN" i="1">
                  <a:solidFill>
                    <a:srgbClr val="000000"/>
                  </a:solidFill>
                </a:rPr>
                <a:t>h</a:t>
              </a:r>
              <a:r>
                <a:rPr lang="zh-CN" altLang="en-US">
                  <a:solidFill>
                    <a:srgbClr val="000000"/>
                  </a:solidFill>
                </a:rPr>
                <a:t>，声源在</a:t>
              </a:r>
              <a:r>
                <a:rPr lang="en-US" altLang="zh-CN">
                  <a:solidFill>
                    <a:srgbClr val="000000"/>
                  </a:solidFill>
                </a:rPr>
                <a:t>AM</a:t>
              </a:r>
              <a:r>
                <a:rPr lang="zh-CN" altLang="en-US">
                  <a:solidFill>
                    <a:srgbClr val="000000"/>
                  </a:solidFill>
                </a:rPr>
                <a:t>方向的分速度为：</a:t>
              </a:r>
              <a:endParaRPr lang="zh-CN" altLang="en-US"/>
            </a:p>
          </p:txBody>
        </p:sp>
        <p:grpSp>
          <p:nvGrpSpPr>
            <p:cNvPr id="3" name="Group 6"/>
            <p:cNvGrpSpPr>
              <a:grpSpLocks/>
            </p:cNvGrpSpPr>
            <p:nvPr/>
          </p:nvGrpSpPr>
          <p:grpSpPr bwMode="auto">
            <a:xfrm>
              <a:off x="3457" y="2575"/>
              <a:ext cx="2230" cy="848"/>
              <a:chOff x="3339" y="2357"/>
              <a:chExt cx="2230" cy="848"/>
            </a:xfrm>
          </p:grpSpPr>
          <p:grpSp>
            <p:nvGrpSpPr>
              <p:cNvPr id="4" name="Group 7"/>
              <p:cNvGrpSpPr>
                <a:grpSpLocks/>
              </p:cNvGrpSpPr>
              <p:nvPr/>
            </p:nvGrpSpPr>
            <p:grpSpPr bwMode="auto">
              <a:xfrm>
                <a:off x="3541" y="2421"/>
                <a:ext cx="1529" cy="555"/>
                <a:chOff x="3552" y="2336"/>
                <a:chExt cx="1529" cy="555"/>
              </a:xfrm>
            </p:grpSpPr>
            <p:sp>
              <p:nvSpPr>
                <p:cNvPr id="112648" name="Line 8"/>
                <p:cNvSpPr>
                  <a:spLocks noChangeShapeType="1"/>
                </p:cNvSpPr>
                <p:nvPr/>
              </p:nvSpPr>
              <p:spPr bwMode="auto">
                <a:xfrm>
                  <a:off x="3552" y="2336"/>
                  <a:ext cx="1529" cy="0"/>
                </a:xfrm>
                <a:prstGeom prst="line">
                  <a:avLst/>
                </a:prstGeom>
                <a:noFill/>
                <a:ln w="28575">
                  <a:solidFill>
                    <a:srgbClr val="0066FF"/>
                  </a:solidFill>
                  <a:round/>
                  <a:headEnd/>
                  <a:tailEnd/>
                </a:ln>
                <a:effectLst/>
              </p:spPr>
              <p:txBody>
                <a:bodyPr>
                  <a:spAutoFit/>
                </a:bodyPr>
                <a:lstStyle/>
                <a:p>
                  <a:endParaRPr lang="zh-CN" altLang="en-US"/>
                </a:p>
              </p:txBody>
            </p:sp>
            <p:sp>
              <p:nvSpPr>
                <p:cNvPr id="112649" name="Line 9"/>
                <p:cNvSpPr>
                  <a:spLocks noChangeShapeType="1"/>
                </p:cNvSpPr>
                <p:nvPr/>
              </p:nvSpPr>
              <p:spPr bwMode="auto">
                <a:xfrm>
                  <a:off x="3552" y="2336"/>
                  <a:ext cx="971" cy="555"/>
                </a:xfrm>
                <a:prstGeom prst="line">
                  <a:avLst/>
                </a:prstGeom>
                <a:noFill/>
                <a:ln w="28575">
                  <a:solidFill>
                    <a:srgbClr val="0066FF"/>
                  </a:solidFill>
                  <a:round/>
                  <a:headEnd/>
                  <a:tailEnd/>
                </a:ln>
                <a:effectLst/>
              </p:spPr>
              <p:txBody>
                <a:bodyPr>
                  <a:spAutoFit/>
                </a:bodyPr>
                <a:lstStyle/>
                <a:p>
                  <a:endParaRPr lang="zh-CN" altLang="en-US"/>
                </a:p>
              </p:txBody>
            </p:sp>
            <p:sp>
              <p:nvSpPr>
                <p:cNvPr id="112650" name="Line 10"/>
                <p:cNvSpPr>
                  <a:spLocks noChangeShapeType="1"/>
                </p:cNvSpPr>
                <p:nvPr/>
              </p:nvSpPr>
              <p:spPr bwMode="auto">
                <a:xfrm flipH="1">
                  <a:off x="4523" y="2336"/>
                  <a:ext cx="558" cy="555"/>
                </a:xfrm>
                <a:prstGeom prst="line">
                  <a:avLst/>
                </a:prstGeom>
                <a:noFill/>
                <a:ln w="28575">
                  <a:solidFill>
                    <a:srgbClr val="0066FF"/>
                  </a:solidFill>
                  <a:round/>
                  <a:headEnd/>
                  <a:tailEnd/>
                </a:ln>
                <a:effectLst/>
              </p:spPr>
              <p:txBody>
                <a:bodyPr>
                  <a:spAutoFit/>
                </a:bodyPr>
                <a:lstStyle/>
                <a:p>
                  <a:endParaRPr lang="zh-CN" altLang="en-US"/>
                </a:p>
              </p:txBody>
            </p:sp>
            <p:sp>
              <p:nvSpPr>
                <p:cNvPr id="112651" name="Line 11"/>
                <p:cNvSpPr>
                  <a:spLocks noChangeShapeType="1"/>
                </p:cNvSpPr>
                <p:nvPr/>
              </p:nvSpPr>
              <p:spPr bwMode="auto">
                <a:xfrm flipV="1">
                  <a:off x="4523" y="2336"/>
                  <a:ext cx="0" cy="555"/>
                </a:xfrm>
                <a:prstGeom prst="line">
                  <a:avLst/>
                </a:prstGeom>
                <a:noFill/>
                <a:ln w="9525">
                  <a:solidFill>
                    <a:srgbClr val="0066FF"/>
                  </a:solidFill>
                  <a:prstDash val="dash"/>
                  <a:round/>
                  <a:headEnd/>
                  <a:tailEnd/>
                </a:ln>
                <a:effectLst/>
              </p:spPr>
              <p:txBody>
                <a:bodyPr>
                  <a:spAutoFit/>
                </a:bodyPr>
                <a:lstStyle/>
                <a:p>
                  <a:endParaRPr lang="zh-CN" altLang="en-US"/>
                </a:p>
              </p:txBody>
            </p:sp>
            <p:sp>
              <p:nvSpPr>
                <p:cNvPr id="112652" name="Freeform 12"/>
                <p:cNvSpPr>
                  <a:spLocks/>
                </p:cNvSpPr>
                <p:nvPr/>
              </p:nvSpPr>
              <p:spPr bwMode="auto">
                <a:xfrm>
                  <a:off x="3776" y="2336"/>
                  <a:ext cx="46" cy="128"/>
                </a:xfrm>
                <a:custGeom>
                  <a:avLst/>
                  <a:gdLst/>
                  <a:ahLst/>
                  <a:cxnLst>
                    <a:cxn ang="0">
                      <a:pos x="21" y="0"/>
                    </a:cxn>
                    <a:cxn ang="0">
                      <a:pos x="43" y="75"/>
                    </a:cxn>
                    <a:cxn ang="0">
                      <a:pos x="0" y="128"/>
                    </a:cxn>
                  </a:cxnLst>
                  <a:rect l="0" t="0" r="r" b="b"/>
                  <a:pathLst>
                    <a:path w="46" h="128">
                      <a:moveTo>
                        <a:pt x="21" y="0"/>
                      </a:moveTo>
                      <a:cubicBezTo>
                        <a:pt x="33" y="27"/>
                        <a:pt x="46" y="54"/>
                        <a:pt x="43" y="75"/>
                      </a:cubicBezTo>
                      <a:cubicBezTo>
                        <a:pt x="40" y="96"/>
                        <a:pt x="7" y="119"/>
                        <a:pt x="0" y="128"/>
                      </a:cubicBezTo>
                    </a:path>
                  </a:pathLst>
                </a:custGeom>
                <a:noFill/>
                <a:ln w="19050" cap="flat" cmpd="sng">
                  <a:solidFill>
                    <a:schemeClr val="accent1"/>
                  </a:solidFill>
                  <a:prstDash val="solid"/>
                  <a:round/>
                  <a:headEnd/>
                  <a:tailEnd/>
                </a:ln>
                <a:effectLst/>
              </p:spPr>
              <p:txBody>
                <a:bodyPr>
                  <a:spAutoFit/>
                </a:bodyPr>
                <a:lstStyle/>
                <a:p>
                  <a:endParaRPr lang="zh-CN" altLang="en-US"/>
                </a:p>
              </p:txBody>
            </p:sp>
            <p:sp>
              <p:nvSpPr>
                <p:cNvPr id="112653" name="Freeform 13"/>
                <p:cNvSpPr>
                  <a:spLocks/>
                </p:cNvSpPr>
                <p:nvPr/>
              </p:nvSpPr>
              <p:spPr bwMode="auto">
                <a:xfrm>
                  <a:off x="4874" y="2336"/>
                  <a:ext cx="75" cy="117"/>
                </a:xfrm>
                <a:custGeom>
                  <a:avLst/>
                  <a:gdLst/>
                  <a:ahLst/>
                  <a:cxnLst>
                    <a:cxn ang="0">
                      <a:pos x="11" y="0"/>
                    </a:cxn>
                    <a:cxn ang="0">
                      <a:pos x="11" y="75"/>
                    </a:cxn>
                    <a:cxn ang="0">
                      <a:pos x="75" y="117"/>
                    </a:cxn>
                  </a:cxnLst>
                  <a:rect l="0" t="0" r="r" b="b"/>
                  <a:pathLst>
                    <a:path w="75" h="117">
                      <a:moveTo>
                        <a:pt x="11" y="0"/>
                      </a:moveTo>
                      <a:cubicBezTo>
                        <a:pt x="5" y="28"/>
                        <a:pt x="0" y="56"/>
                        <a:pt x="11" y="75"/>
                      </a:cubicBezTo>
                      <a:cubicBezTo>
                        <a:pt x="22" y="94"/>
                        <a:pt x="64" y="110"/>
                        <a:pt x="75" y="117"/>
                      </a:cubicBezTo>
                    </a:path>
                  </a:pathLst>
                </a:custGeom>
                <a:noFill/>
                <a:ln w="19050" cap="flat" cmpd="sng">
                  <a:solidFill>
                    <a:schemeClr val="accent1"/>
                  </a:solidFill>
                  <a:prstDash val="solid"/>
                  <a:round/>
                  <a:headEnd/>
                  <a:tailEnd/>
                </a:ln>
                <a:effectLst/>
              </p:spPr>
              <p:txBody>
                <a:bodyPr>
                  <a:spAutoFit/>
                </a:bodyPr>
                <a:lstStyle/>
                <a:p>
                  <a:endParaRPr lang="zh-CN" altLang="en-US"/>
                </a:p>
              </p:txBody>
            </p:sp>
          </p:grpSp>
          <p:sp>
            <p:nvSpPr>
              <p:cNvPr id="112654" name="Text Box 14"/>
              <p:cNvSpPr txBox="1">
                <a:spLocks noChangeArrowheads="1"/>
              </p:cNvSpPr>
              <p:nvPr/>
            </p:nvSpPr>
            <p:spPr bwMode="auto">
              <a:xfrm>
                <a:off x="3339" y="2357"/>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A</a:t>
                </a:r>
              </a:p>
            </p:txBody>
          </p:sp>
          <p:sp>
            <p:nvSpPr>
              <p:cNvPr id="112655" name="Text Box 15"/>
              <p:cNvSpPr txBox="1">
                <a:spLocks noChangeArrowheads="1"/>
              </p:cNvSpPr>
              <p:nvPr/>
            </p:nvSpPr>
            <p:spPr bwMode="auto">
              <a:xfrm>
                <a:off x="5036" y="2358"/>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B</a:t>
                </a:r>
              </a:p>
            </p:txBody>
          </p:sp>
          <p:sp>
            <p:nvSpPr>
              <p:cNvPr id="112656" name="Text Box 16"/>
              <p:cNvSpPr txBox="1">
                <a:spLocks noChangeArrowheads="1"/>
              </p:cNvSpPr>
              <p:nvPr/>
            </p:nvSpPr>
            <p:spPr bwMode="auto">
              <a:xfrm>
                <a:off x="4376" y="2955"/>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M</a:t>
                </a:r>
              </a:p>
            </p:txBody>
          </p:sp>
          <p:sp>
            <p:nvSpPr>
              <p:cNvPr id="112657" name="Text Box 17"/>
              <p:cNvSpPr txBox="1">
                <a:spLocks noChangeArrowheads="1"/>
              </p:cNvSpPr>
              <p:nvPr/>
            </p:nvSpPr>
            <p:spPr bwMode="auto">
              <a:xfrm>
                <a:off x="4504" y="2517"/>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h</a:t>
                </a:r>
              </a:p>
            </p:txBody>
          </p:sp>
          <p:sp>
            <p:nvSpPr>
              <p:cNvPr id="112658" name="Text Box 18"/>
              <p:cNvSpPr txBox="1">
                <a:spLocks noChangeArrowheads="1"/>
              </p:cNvSpPr>
              <p:nvPr/>
            </p:nvSpPr>
            <p:spPr bwMode="auto">
              <a:xfrm>
                <a:off x="3746" y="2378"/>
                <a:ext cx="629" cy="250"/>
              </a:xfrm>
              <a:prstGeom prst="rect">
                <a:avLst/>
              </a:prstGeom>
              <a:noFill/>
              <a:ln w="9525">
                <a:noFill/>
                <a:miter lim="800000"/>
                <a:headEnd/>
                <a:tailEnd/>
              </a:ln>
              <a:effectLst/>
            </p:spPr>
            <p:txBody>
              <a:bodyPr>
                <a:spAutoFit/>
              </a:bodyPr>
              <a:lstStyle/>
              <a:p>
                <a:pPr algn="just"/>
                <a:r>
                  <a:rPr lang="en-US" altLang="zh-CN" sz="2000">
                    <a:solidFill>
                      <a:srgbClr val="990000"/>
                    </a:solidFill>
                  </a:rPr>
                  <a:t>α</a:t>
                </a:r>
              </a:p>
            </p:txBody>
          </p:sp>
          <p:sp>
            <p:nvSpPr>
              <p:cNvPr id="112659" name="Text Box 19"/>
              <p:cNvSpPr txBox="1">
                <a:spLocks noChangeArrowheads="1"/>
              </p:cNvSpPr>
              <p:nvPr/>
            </p:nvSpPr>
            <p:spPr bwMode="auto">
              <a:xfrm>
                <a:off x="4653" y="2421"/>
                <a:ext cx="629" cy="250"/>
              </a:xfrm>
              <a:prstGeom prst="rect">
                <a:avLst/>
              </a:prstGeom>
              <a:noFill/>
              <a:ln w="9525">
                <a:noFill/>
                <a:miter lim="800000"/>
                <a:headEnd/>
                <a:tailEnd/>
              </a:ln>
              <a:effectLst/>
            </p:spPr>
            <p:txBody>
              <a:bodyPr>
                <a:spAutoFit/>
              </a:bodyPr>
              <a:lstStyle/>
              <a:p>
                <a:pPr algn="just"/>
                <a:r>
                  <a:rPr lang="en-US" altLang="zh-CN" sz="2000">
                    <a:solidFill>
                      <a:srgbClr val="990000"/>
                    </a:solidFill>
                  </a:rPr>
                  <a:t>β</a:t>
                </a:r>
              </a:p>
            </p:txBody>
          </p:sp>
        </p:grpSp>
        <p:graphicFrame>
          <p:nvGraphicFramePr>
            <p:cNvPr id="112660" name="Object 20"/>
            <p:cNvGraphicFramePr>
              <a:graphicFrameLocks noChangeAspect="1"/>
            </p:cNvGraphicFramePr>
            <p:nvPr/>
          </p:nvGraphicFramePr>
          <p:xfrm>
            <a:off x="1594" y="3269"/>
            <a:ext cx="1448" cy="362"/>
          </p:xfrm>
          <a:graphic>
            <a:graphicData uri="http://schemas.openxmlformats.org/presentationml/2006/ole">
              <p:oleObj spid="_x0000_s8194" name="Equation" r:id="rId4" imgW="863280" imgH="215640" progId="Equation.3">
                <p:embed/>
              </p:oleObj>
            </a:graphicData>
          </a:graphic>
        </p:graphicFrame>
      </p:grpSp>
      <p:grpSp>
        <p:nvGrpSpPr>
          <p:cNvPr id="5" name="Group 21"/>
          <p:cNvGrpSpPr>
            <a:grpSpLocks/>
          </p:cNvGrpSpPr>
          <p:nvPr/>
        </p:nvGrpSpPr>
        <p:grpSpPr bwMode="auto">
          <a:xfrm>
            <a:off x="6965950" y="473075"/>
            <a:ext cx="1924050" cy="484188"/>
            <a:chOff x="4388" y="298"/>
            <a:chExt cx="1212" cy="305"/>
          </a:xfrm>
        </p:grpSpPr>
        <p:sp>
          <p:nvSpPr>
            <p:cNvPr id="112662" name="AutoShape 22">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2663" name="Text Box 23">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0CB65ABD-6A42-476D-A6BB-7C19CA86A58B}" type="slidenum">
              <a:rPr lang="en-US" altLang="zh-CN"/>
              <a:pPr/>
              <a:t>12</a:t>
            </a:fld>
            <a:endParaRPr lang="en-US" altLang="zh-CN"/>
          </a:p>
        </p:txBody>
      </p:sp>
      <p:sp>
        <p:nvSpPr>
          <p:cNvPr id="113666" name="Text Box 2"/>
          <p:cNvSpPr txBox="1">
            <a:spLocks noChangeArrowheads="1"/>
          </p:cNvSpPr>
          <p:nvPr/>
        </p:nvSpPr>
        <p:spPr bwMode="auto">
          <a:xfrm>
            <a:off x="981075" y="831850"/>
            <a:ext cx="5588000" cy="457200"/>
          </a:xfrm>
          <a:prstGeom prst="rect">
            <a:avLst/>
          </a:prstGeom>
          <a:noFill/>
          <a:ln w="9525">
            <a:noFill/>
            <a:miter lim="800000"/>
            <a:headEnd/>
            <a:tailEnd/>
          </a:ln>
          <a:effectLst/>
        </p:spPr>
        <p:txBody>
          <a:bodyPr>
            <a:spAutoFit/>
          </a:bodyPr>
          <a:lstStyle/>
          <a:p>
            <a:pPr algn="just"/>
            <a:r>
              <a:rPr lang="zh-CN" altLang="en-US">
                <a:solidFill>
                  <a:srgbClr val="000000"/>
                </a:solidFill>
              </a:rPr>
              <a:t>声源在</a:t>
            </a:r>
            <a:r>
              <a:rPr lang="en-US" altLang="zh-CN">
                <a:solidFill>
                  <a:srgbClr val="000000"/>
                </a:solidFill>
              </a:rPr>
              <a:t>BM</a:t>
            </a:r>
            <a:r>
              <a:rPr lang="zh-CN" altLang="en-US">
                <a:solidFill>
                  <a:srgbClr val="000000"/>
                </a:solidFill>
              </a:rPr>
              <a:t>方向的分速度为： </a:t>
            </a:r>
          </a:p>
        </p:txBody>
      </p:sp>
      <p:graphicFrame>
        <p:nvGraphicFramePr>
          <p:cNvPr id="113667" name="Object 3"/>
          <p:cNvGraphicFramePr>
            <a:graphicFrameLocks noChangeAspect="1"/>
          </p:cNvGraphicFramePr>
          <p:nvPr/>
        </p:nvGraphicFramePr>
        <p:xfrm>
          <a:off x="2266950" y="1352550"/>
          <a:ext cx="2195513" cy="549275"/>
        </p:xfrm>
        <a:graphic>
          <a:graphicData uri="http://schemas.openxmlformats.org/presentationml/2006/ole">
            <p:oleObj spid="_x0000_s9218" name="Equation" r:id="rId3" imgW="863280" imgH="215640" progId="Equation.3">
              <p:embed/>
            </p:oleObj>
          </a:graphicData>
        </a:graphic>
      </p:graphicFrame>
      <p:sp>
        <p:nvSpPr>
          <p:cNvPr id="113668" name="Text Box 4"/>
          <p:cNvSpPr txBox="1">
            <a:spLocks noChangeArrowheads="1"/>
          </p:cNvSpPr>
          <p:nvPr/>
        </p:nvSpPr>
        <p:spPr bwMode="auto">
          <a:xfrm>
            <a:off x="962025" y="2011363"/>
            <a:ext cx="4437063" cy="457200"/>
          </a:xfrm>
          <a:prstGeom prst="rect">
            <a:avLst/>
          </a:prstGeom>
          <a:noFill/>
          <a:ln w="9525">
            <a:noFill/>
            <a:miter lim="800000"/>
            <a:headEnd/>
            <a:tailEnd/>
          </a:ln>
          <a:effectLst/>
        </p:spPr>
        <p:txBody>
          <a:bodyPr>
            <a:spAutoFit/>
          </a:bodyPr>
          <a:lstStyle/>
          <a:p>
            <a:pPr algn="just"/>
            <a:r>
              <a:rPr lang="zh-CN" altLang="en-US">
                <a:solidFill>
                  <a:srgbClr val="000000"/>
                </a:solidFill>
              </a:rPr>
              <a:t>由多普勒效应公式：</a:t>
            </a:r>
            <a:endParaRPr lang="zh-CN" altLang="en-US"/>
          </a:p>
        </p:txBody>
      </p:sp>
      <p:pic>
        <p:nvPicPr>
          <p:cNvPr id="113669" name="Picture 5"/>
          <p:cNvPicPr>
            <a:picLocks noChangeAspect="1" noChangeArrowheads="1"/>
          </p:cNvPicPr>
          <p:nvPr/>
        </p:nvPicPr>
        <p:blipFill>
          <a:blip r:embed="rId4"/>
          <a:srcRect/>
          <a:stretch>
            <a:fillRect/>
          </a:stretch>
        </p:blipFill>
        <p:spPr bwMode="auto">
          <a:xfrm>
            <a:off x="1784350" y="2593975"/>
            <a:ext cx="5711825" cy="901700"/>
          </a:xfrm>
          <a:prstGeom prst="rect">
            <a:avLst/>
          </a:prstGeom>
          <a:noFill/>
        </p:spPr>
      </p:pic>
      <p:sp>
        <p:nvSpPr>
          <p:cNvPr id="113670" name="Text Box 6"/>
          <p:cNvSpPr txBox="1">
            <a:spLocks noChangeArrowheads="1"/>
          </p:cNvSpPr>
          <p:nvPr/>
        </p:nvSpPr>
        <p:spPr bwMode="auto">
          <a:xfrm>
            <a:off x="1046163" y="4656138"/>
            <a:ext cx="3132137" cy="457200"/>
          </a:xfrm>
          <a:prstGeom prst="rect">
            <a:avLst/>
          </a:prstGeom>
          <a:noFill/>
          <a:ln w="9525">
            <a:noFill/>
            <a:miter lim="800000"/>
            <a:headEnd/>
            <a:tailEnd/>
          </a:ln>
          <a:effectLst/>
        </p:spPr>
        <p:txBody>
          <a:bodyPr>
            <a:spAutoFit/>
          </a:bodyPr>
          <a:lstStyle/>
          <a:p>
            <a:pPr algn="just"/>
            <a:r>
              <a:rPr lang="zh-CN" altLang="en-US">
                <a:solidFill>
                  <a:srgbClr val="000000"/>
                </a:solidFill>
              </a:rPr>
              <a:t>由几何关系得：</a:t>
            </a:r>
            <a:endParaRPr lang="zh-CN" altLang="en-US"/>
          </a:p>
        </p:txBody>
      </p:sp>
      <p:grpSp>
        <p:nvGrpSpPr>
          <p:cNvPr id="2" name="Group 7"/>
          <p:cNvGrpSpPr>
            <a:grpSpLocks/>
          </p:cNvGrpSpPr>
          <p:nvPr/>
        </p:nvGrpSpPr>
        <p:grpSpPr bwMode="auto">
          <a:xfrm>
            <a:off x="6965950" y="473075"/>
            <a:ext cx="1924050" cy="484188"/>
            <a:chOff x="4388" y="298"/>
            <a:chExt cx="1212" cy="305"/>
          </a:xfrm>
        </p:grpSpPr>
        <p:sp>
          <p:nvSpPr>
            <p:cNvPr id="113672"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3673"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10"/>
          <p:cNvGrpSpPr>
            <a:grpSpLocks/>
          </p:cNvGrpSpPr>
          <p:nvPr/>
        </p:nvGrpSpPr>
        <p:grpSpPr bwMode="auto">
          <a:xfrm>
            <a:off x="1812925" y="3592513"/>
            <a:ext cx="5622925" cy="912812"/>
            <a:chOff x="1124" y="2282"/>
            <a:chExt cx="3300" cy="536"/>
          </a:xfrm>
        </p:grpSpPr>
        <p:pic>
          <p:nvPicPr>
            <p:cNvPr id="113675" name="Picture 11"/>
            <p:cNvPicPr>
              <a:picLocks noChangeAspect="1" noChangeArrowheads="1"/>
            </p:cNvPicPr>
            <p:nvPr/>
          </p:nvPicPr>
          <p:blipFill>
            <a:blip r:embed="rId5"/>
            <a:srcRect/>
            <a:stretch>
              <a:fillRect/>
            </a:stretch>
          </p:blipFill>
          <p:spPr bwMode="auto">
            <a:xfrm>
              <a:off x="1124" y="2282"/>
              <a:ext cx="3300" cy="536"/>
            </a:xfrm>
            <a:prstGeom prst="rect">
              <a:avLst/>
            </a:prstGeom>
            <a:noFill/>
          </p:spPr>
        </p:pic>
        <p:sp>
          <p:nvSpPr>
            <p:cNvPr id="113676" name="Line 12"/>
            <p:cNvSpPr>
              <a:spLocks noChangeShapeType="1"/>
            </p:cNvSpPr>
            <p:nvPr/>
          </p:nvSpPr>
          <p:spPr bwMode="auto">
            <a:xfrm>
              <a:off x="1737" y="2644"/>
              <a:ext cx="0" cy="74"/>
            </a:xfrm>
            <a:prstGeom prst="line">
              <a:avLst/>
            </a:prstGeom>
            <a:noFill/>
            <a:ln w="19050">
              <a:solidFill>
                <a:schemeClr val="tx1"/>
              </a:solidFill>
              <a:round/>
              <a:headEnd/>
              <a:tailEnd/>
            </a:ln>
            <a:effectLst/>
          </p:spPr>
          <p:txBody>
            <a:bodyPr>
              <a:spAutoFit/>
            </a:bodyPr>
            <a:lstStyle/>
            <a:p>
              <a:endParaRPr lang="zh-CN" altLang="en-US"/>
            </a:p>
          </p:txBody>
        </p:sp>
      </p:grpSp>
      <p:graphicFrame>
        <p:nvGraphicFramePr>
          <p:cNvPr id="113677" name="Object 13"/>
          <p:cNvGraphicFramePr>
            <a:graphicFrameLocks noChangeAspect="1"/>
          </p:cNvGraphicFramePr>
          <p:nvPr/>
        </p:nvGraphicFramePr>
        <p:xfrm>
          <a:off x="1585913" y="5240338"/>
          <a:ext cx="6105525" cy="503237"/>
        </p:xfrm>
        <a:graphic>
          <a:graphicData uri="http://schemas.openxmlformats.org/presentationml/2006/ole">
            <p:oleObj spid="_x0000_s9219" name="Equation" r:id="rId6" imgW="2781000" imgH="228600" progId="Equation.3">
              <p:embed/>
            </p:oleObj>
          </a:graphicData>
        </a:graphic>
      </p:graphicFrame>
      <p:grpSp>
        <p:nvGrpSpPr>
          <p:cNvPr id="4" name="Group 14"/>
          <p:cNvGrpSpPr>
            <a:grpSpLocks/>
          </p:cNvGrpSpPr>
          <p:nvPr/>
        </p:nvGrpSpPr>
        <p:grpSpPr bwMode="auto">
          <a:xfrm>
            <a:off x="5402263" y="1344613"/>
            <a:ext cx="3540125" cy="1346200"/>
            <a:chOff x="3339" y="2357"/>
            <a:chExt cx="2230" cy="848"/>
          </a:xfrm>
        </p:grpSpPr>
        <p:grpSp>
          <p:nvGrpSpPr>
            <p:cNvPr id="5" name="Group 15"/>
            <p:cNvGrpSpPr>
              <a:grpSpLocks/>
            </p:cNvGrpSpPr>
            <p:nvPr/>
          </p:nvGrpSpPr>
          <p:grpSpPr bwMode="auto">
            <a:xfrm>
              <a:off x="3541" y="2421"/>
              <a:ext cx="1529" cy="555"/>
              <a:chOff x="3552" y="2336"/>
              <a:chExt cx="1529" cy="555"/>
            </a:xfrm>
          </p:grpSpPr>
          <p:sp>
            <p:nvSpPr>
              <p:cNvPr id="113680" name="Line 16"/>
              <p:cNvSpPr>
                <a:spLocks noChangeShapeType="1"/>
              </p:cNvSpPr>
              <p:nvPr/>
            </p:nvSpPr>
            <p:spPr bwMode="auto">
              <a:xfrm>
                <a:off x="3552" y="2336"/>
                <a:ext cx="1529" cy="0"/>
              </a:xfrm>
              <a:prstGeom prst="line">
                <a:avLst/>
              </a:prstGeom>
              <a:noFill/>
              <a:ln w="28575">
                <a:solidFill>
                  <a:srgbClr val="0066FF"/>
                </a:solidFill>
                <a:round/>
                <a:headEnd/>
                <a:tailEnd/>
              </a:ln>
              <a:effectLst/>
            </p:spPr>
            <p:txBody>
              <a:bodyPr>
                <a:spAutoFit/>
              </a:bodyPr>
              <a:lstStyle/>
              <a:p>
                <a:endParaRPr lang="zh-CN" altLang="en-US"/>
              </a:p>
            </p:txBody>
          </p:sp>
          <p:sp>
            <p:nvSpPr>
              <p:cNvPr id="113681" name="Line 17"/>
              <p:cNvSpPr>
                <a:spLocks noChangeShapeType="1"/>
              </p:cNvSpPr>
              <p:nvPr/>
            </p:nvSpPr>
            <p:spPr bwMode="auto">
              <a:xfrm>
                <a:off x="3552" y="2336"/>
                <a:ext cx="971" cy="555"/>
              </a:xfrm>
              <a:prstGeom prst="line">
                <a:avLst/>
              </a:prstGeom>
              <a:noFill/>
              <a:ln w="28575">
                <a:solidFill>
                  <a:srgbClr val="0066FF"/>
                </a:solidFill>
                <a:round/>
                <a:headEnd/>
                <a:tailEnd/>
              </a:ln>
              <a:effectLst/>
            </p:spPr>
            <p:txBody>
              <a:bodyPr>
                <a:spAutoFit/>
              </a:bodyPr>
              <a:lstStyle/>
              <a:p>
                <a:endParaRPr lang="zh-CN" altLang="en-US"/>
              </a:p>
            </p:txBody>
          </p:sp>
          <p:sp>
            <p:nvSpPr>
              <p:cNvPr id="113682" name="Line 18"/>
              <p:cNvSpPr>
                <a:spLocks noChangeShapeType="1"/>
              </p:cNvSpPr>
              <p:nvPr/>
            </p:nvSpPr>
            <p:spPr bwMode="auto">
              <a:xfrm flipH="1">
                <a:off x="4523" y="2336"/>
                <a:ext cx="558" cy="555"/>
              </a:xfrm>
              <a:prstGeom prst="line">
                <a:avLst/>
              </a:prstGeom>
              <a:noFill/>
              <a:ln w="28575">
                <a:solidFill>
                  <a:srgbClr val="0066FF"/>
                </a:solidFill>
                <a:round/>
                <a:headEnd/>
                <a:tailEnd/>
              </a:ln>
              <a:effectLst/>
            </p:spPr>
            <p:txBody>
              <a:bodyPr>
                <a:spAutoFit/>
              </a:bodyPr>
              <a:lstStyle/>
              <a:p>
                <a:endParaRPr lang="zh-CN" altLang="en-US"/>
              </a:p>
            </p:txBody>
          </p:sp>
          <p:sp>
            <p:nvSpPr>
              <p:cNvPr id="113683" name="Line 19"/>
              <p:cNvSpPr>
                <a:spLocks noChangeShapeType="1"/>
              </p:cNvSpPr>
              <p:nvPr/>
            </p:nvSpPr>
            <p:spPr bwMode="auto">
              <a:xfrm flipV="1">
                <a:off x="4523" y="2336"/>
                <a:ext cx="0" cy="555"/>
              </a:xfrm>
              <a:prstGeom prst="line">
                <a:avLst/>
              </a:prstGeom>
              <a:noFill/>
              <a:ln w="9525">
                <a:solidFill>
                  <a:srgbClr val="0066FF"/>
                </a:solidFill>
                <a:prstDash val="dash"/>
                <a:round/>
                <a:headEnd/>
                <a:tailEnd/>
              </a:ln>
              <a:effectLst/>
            </p:spPr>
            <p:txBody>
              <a:bodyPr>
                <a:spAutoFit/>
              </a:bodyPr>
              <a:lstStyle/>
              <a:p>
                <a:endParaRPr lang="zh-CN" altLang="en-US"/>
              </a:p>
            </p:txBody>
          </p:sp>
          <p:sp>
            <p:nvSpPr>
              <p:cNvPr id="113684" name="Freeform 20"/>
              <p:cNvSpPr>
                <a:spLocks/>
              </p:cNvSpPr>
              <p:nvPr/>
            </p:nvSpPr>
            <p:spPr bwMode="auto">
              <a:xfrm>
                <a:off x="3776" y="2336"/>
                <a:ext cx="46" cy="128"/>
              </a:xfrm>
              <a:custGeom>
                <a:avLst/>
                <a:gdLst/>
                <a:ahLst/>
                <a:cxnLst>
                  <a:cxn ang="0">
                    <a:pos x="21" y="0"/>
                  </a:cxn>
                  <a:cxn ang="0">
                    <a:pos x="43" y="75"/>
                  </a:cxn>
                  <a:cxn ang="0">
                    <a:pos x="0" y="128"/>
                  </a:cxn>
                </a:cxnLst>
                <a:rect l="0" t="0" r="r" b="b"/>
                <a:pathLst>
                  <a:path w="46" h="128">
                    <a:moveTo>
                      <a:pt x="21" y="0"/>
                    </a:moveTo>
                    <a:cubicBezTo>
                      <a:pt x="33" y="27"/>
                      <a:pt x="46" y="54"/>
                      <a:pt x="43" y="75"/>
                    </a:cubicBezTo>
                    <a:cubicBezTo>
                      <a:pt x="40" y="96"/>
                      <a:pt x="7" y="119"/>
                      <a:pt x="0" y="128"/>
                    </a:cubicBezTo>
                  </a:path>
                </a:pathLst>
              </a:custGeom>
              <a:noFill/>
              <a:ln w="19050" cap="flat" cmpd="sng">
                <a:solidFill>
                  <a:schemeClr val="accent1"/>
                </a:solidFill>
                <a:prstDash val="solid"/>
                <a:round/>
                <a:headEnd/>
                <a:tailEnd/>
              </a:ln>
              <a:effectLst/>
            </p:spPr>
            <p:txBody>
              <a:bodyPr>
                <a:spAutoFit/>
              </a:bodyPr>
              <a:lstStyle/>
              <a:p>
                <a:endParaRPr lang="zh-CN" altLang="en-US"/>
              </a:p>
            </p:txBody>
          </p:sp>
          <p:sp>
            <p:nvSpPr>
              <p:cNvPr id="113685" name="Freeform 21"/>
              <p:cNvSpPr>
                <a:spLocks/>
              </p:cNvSpPr>
              <p:nvPr/>
            </p:nvSpPr>
            <p:spPr bwMode="auto">
              <a:xfrm>
                <a:off x="4874" y="2336"/>
                <a:ext cx="75" cy="117"/>
              </a:xfrm>
              <a:custGeom>
                <a:avLst/>
                <a:gdLst/>
                <a:ahLst/>
                <a:cxnLst>
                  <a:cxn ang="0">
                    <a:pos x="11" y="0"/>
                  </a:cxn>
                  <a:cxn ang="0">
                    <a:pos x="11" y="75"/>
                  </a:cxn>
                  <a:cxn ang="0">
                    <a:pos x="75" y="117"/>
                  </a:cxn>
                </a:cxnLst>
                <a:rect l="0" t="0" r="r" b="b"/>
                <a:pathLst>
                  <a:path w="75" h="117">
                    <a:moveTo>
                      <a:pt x="11" y="0"/>
                    </a:moveTo>
                    <a:cubicBezTo>
                      <a:pt x="5" y="28"/>
                      <a:pt x="0" y="56"/>
                      <a:pt x="11" y="75"/>
                    </a:cubicBezTo>
                    <a:cubicBezTo>
                      <a:pt x="22" y="94"/>
                      <a:pt x="64" y="110"/>
                      <a:pt x="75" y="117"/>
                    </a:cubicBezTo>
                  </a:path>
                </a:pathLst>
              </a:custGeom>
              <a:noFill/>
              <a:ln w="19050" cap="flat" cmpd="sng">
                <a:solidFill>
                  <a:schemeClr val="accent1"/>
                </a:solidFill>
                <a:prstDash val="solid"/>
                <a:round/>
                <a:headEnd/>
                <a:tailEnd/>
              </a:ln>
              <a:effectLst/>
            </p:spPr>
            <p:txBody>
              <a:bodyPr>
                <a:spAutoFit/>
              </a:bodyPr>
              <a:lstStyle/>
              <a:p>
                <a:endParaRPr lang="zh-CN" altLang="en-US"/>
              </a:p>
            </p:txBody>
          </p:sp>
        </p:grpSp>
        <p:sp>
          <p:nvSpPr>
            <p:cNvPr id="113686" name="Text Box 22"/>
            <p:cNvSpPr txBox="1">
              <a:spLocks noChangeArrowheads="1"/>
            </p:cNvSpPr>
            <p:nvPr/>
          </p:nvSpPr>
          <p:spPr bwMode="auto">
            <a:xfrm>
              <a:off x="3339" y="2357"/>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A</a:t>
              </a:r>
            </a:p>
          </p:txBody>
        </p:sp>
        <p:sp>
          <p:nvSpPr>
            <p:cNvPr id="113687" name="Text Box 23"/>
            <p:cNvSpPr txBox="1">
              <a:spLocks noChangeArrowheads="1"/>
            </p:cNvSpPr>
            <p:nvPr/>
          </p:nvSpPr>
          <p:spPr bwMode="auto">
            <a:xfrm>
              <a:off x="5036" y="2358"/>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B</a:t>
              </a:r>
            </a:p>
          </p:txBody>
        </p:sp>
        <p:sp>
          <p:nvSpPr>
            <p:cNvPr id="113688" name="Text Box 24"/>
            <p:cNvSpPr txBox="1">
              <a:spLocks noChangeArrowheads="1"/>
            </p:cNvSpPr>
            <p:nvPr/>
          </p:nvSpPr>
          <p:spPr bwMode="auto">
            <a:xfrm>
              <a:off x="4376" y="2955"/>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M</a:t>
              </a:r>
            </a:p>
          </p:txBody>
        </p:sp>
        <p:sp>
          <p:nvSpPr>
            <p:cNvPr id="113689" name="Text Box 25"/>
            <p:cNvSpPr txBox="1">
              <a:spLocks noChangeArrowheads="1"/>
            </p:cNvSpPr>
            <p:nvPr/>
          </p:nvSpPr>
          <p:spPr bwMode="auto">
            <a:xfrm>
              <a:off x="4504" y="2517"/>
              <a:ext cx="533" cy="250"/>
            </a:xfrm>
            <a:prstGeom prst="rect">
              <a:avLst/>
            </a:prstGeom>
            <a:noFill/>
            <a:ln w="9525">
              <a:noFill/>
              <a:miter lim="800000"/>
              <a:headEnd/>
              <a:tailEnd/>
            </a:ln>
            <a:effectLst/>
          </p:spPr>
          <p:txBody>
            <a:bodyPr>
              <a:spAutoFit/>
            </a:bodyPr>
            <a:lstStyle/>
            <a:p>
              <a:pPr algn="just"/>
              <a:r>
                <a:rPr lang="en-US" altLang="zh-CN" sz="2000" i="1">
                  <a:solidFill>
                    <a:srgbClr val="990000"/>
                  </a:solidFill>
                </a:rPr>
                <a:t>h</a:t>
              </a:r>
            </a:p>
          </p:txBody>
        </p:sp>
        <p:sp>
          <p:nvSpPr>
            <p:cNvPr id="113690" name="Text Box 26"/>
            <p:cNvSpPr txBox="1">
              <a:spLocks noChangeArrowheads="1"/>
            </p:cNvSpPr>
            <p:nvPr/>
          </p:nvSpPr>
          <p:spPr bwMode="auto">
            <a:xfrm>
              <a:off x="3746" y="2378"/>
              <a:ext cx="629" cy="250"/>
            </a:xfrm>
            <a:prstGeom prst="rect">
              <a:avLst/>
            </a:prstGeom>
            <a:noFill/>
            <a:ln w="9525">
              <a:noFill/>
              <a:miter lim="800000"/>
              <a:headEnd/>
              <a:tailEnd/>
            </a:ln>
            <a:effectLst/>
          </p:spPr>
          <p:txBody>
            <a:bodyPr>
              <a:spAutoFit/>
            </a:bodyPr>
            <a:lstStyle/>
            <a:p>
              <a:pPr algn="just"/>
              <a:r>
                <a:rPr lang="en-US" altLang="zh-CN" sz="2000">
                  <a:solidFill>
                    <a:srgbClr val="990000"/>
                  </a:solidFill>
                </a:rPr>
                <a:t>α</a:t>
              </a:r>
            </a:p>
          </p:txBody>
        </p:sp>
        <p:sp>
          <p:nvSpPr>
            <p:cNvPr id="113691" name="Text Box 27"/>
            <p:cNvSpPr txBox="1">
              <a:spLocks noChangeArrowheads="1"/>
            </p:cNvSpPr>
            <p:nvPr/>
          </p:nvSpPr>
          <p:spPr bwMode="auto">
            <a:xfrm>
              <a:off x="4653" y="2421"/>
              <a:ext cx="629" cy="250"/>
            </a:xfrm>
            <a:prstGeom prst="rect">
              <a:avLst/>
            </a:prstGeom>
            <a:noFill/>
            <a:ln w="9525">
              <a:noFill/>
              <a:miter lim="800000"/>
              <a:headEnd/>
              <a:tailEnd/>
            </a:ln>
            <a:effectLst/>
          </p:spPr>
          <p:txBody>
            <a:bodyPr>
              <a:spAutoFit/>
            </a:bodyPr>
            <a:lstStyle/>
            <a:p>
              <a:pPr algn="just"/>
              <a:r>
                <a:rPr lang="en-US" altLang="zh-CN" sz="2000">
                  <a:solidFill>
                    <a:srgbClr val="990000"/>
                  </a:solidFill>
                </a:rPr>
                <a:t>β</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2FDFE19-AADB-410B-85ED-800D6C258EAD}" type="slidenum">
              <a:rPr lang="en-US" altLang="zh-CN"/>
              <a:pPr/>
              <a:t>13</a:t>
            </a:fld>
            <a:endParaRPr lang="en-US" altLang="zh-CN"/>
          </a:p>
        </p:txBody>
      </p:sp>
      <p:sp>
        <p:nvSpPr>
          <p:cNvPr id="108546" name="Text Box 2"/>
          <p:cNvSpPr txBox="1">
            <a:spLocks noChangeArrowheads="1"/>
          </p:cNvSpPr>
          <p:nvPr/>
        </p:nvSpPr>
        <p:spPr bwMode="auto">
          <a:xfrm>
            <a:off x="871538" y="1431925"/>
            <a:ext cx="7551737" cy="1800225"/>
          </a:xfrm>
          <a:prstGeom prst="rect">
            <a:avLst/>
          </a:prstGeom>
          <a:noFill/>
          <a:ln w="9525">
            <a:noFill/>
            <a:miter lim="800000"/>
            <a:headEnd/>
            <a:tailEnd/>
          </a:ln>
          <a:effectLst/>
        </p:spPr>
        <p:txBody>
          <a:bodyPr>
            <a:spAutoFit/>
          </a:bodyPr>
          <a:lstStyle/>
          <a:p>
            <a:pPr algn="l"/>
            <a:r>
              <a:rPr lang="en-US" altLang="zh-CN" sz="2800"/>
              <a:t>       </a:t>
            </a:r>
            <a:r>
              <a:rPr lang="zh-CN" altLang="en-US" sz="2800"/>
              <a:t>当物体以大于波速的速度穿越媒质时，例如子弹以大于声速的速度穿越空气、或船以大于水的表面波的速度在水中行使时，子弹或船后面将带着一个尾波，称为冲击波。 </a:t>
            </a:r>
          </a:p>
        </p:txBody>
      </p:sp>
      <p:sp>
        <p:nvSpPr>
          <p:cNvPr id="108547" name="Text Box 3"/>
          <p:cNvSpPr txBox="1">
            <a:spLocks noChangeArrowheads="1"/>
          </p:cNvSpPr>
          <p:nvPr/>
        </p:nvSpPr>
        <p:spPr bwMode="auto">
          <a:xfrm>
            <a:off x="871538" y="3332163"/>
            <a:ext cx="7526337" cy="2654300"/>
          </a:xfrm>
          <a:prstGeom prst="rect">
            <a:avLst/>
          </a:prstGeom>
          <a:noFill/>
          <a:ln w="9525">
            <a:noFill/>
            <a:miter lim="800000"/>
            <a:headEnd/>
            <a:tailEnd/>
          </a:ln>
          <a:effectLst/>
        </p:spPr>
        <p:txBody>
          <a:bodyPr>
            <a:spAutoFit/>
          </a:bodyPr>
          <a:lstStyle/>
          <a:p>
            <a:pPr algn="l"/>
            <a:r>
              <a:rPr lang="en-US" altLang="zh-CN" sz="2800"/>
              <a:t>       </a:t>
            </a:r>
            <a:r>
              <a:rPr lang="zh-CN" altLang="en-US" sz="2800"/>
              <a:t>当波源速度</a:t>
            </a:r>
            <a:r>
              <a:rPr lang="zh-CN" altLang="en-US" sz="1000"/>
              <a:t> </a:t>
            </a:r>
            <a:r>
              <a:rPr lang="en-US" altLang="zh-CN" sz="2800" i="1">
                <a:solidFill>
                  <a:srgbClr val="FF3300"/>
                </a:solidFill>
                <a:latin typeface="Bookman Old Style" pitchFamily="18" charset="0"/>
              </a:rPr>
              <a:t>v</a:t>
            </a:r>
            <a:r>
              <a:rPr lang="en-US" altLang="zh-CN" sz="2800" i="1" baseline="-25000">
                <a:solidFill>
                  <a:srgbClr val="FF3300"/>
                </a:solidFill>
              </a:rPr>
              <a:t>s</a:t>
            </a:r>
            <a:r>
              <a:rPr lang="en-US" altLang="zh-CN" sz="1000" i="1" baseline="-25000">
                <a:solidFill>
                  <a:srgbClr val="FF3300"/>
                </a:solidFill>
              </a:rPr>
              <a:t> </a:t>
            </a:r>
            <a:r>
              <a:rPr lang="zh-CN" altLang="en-US" sz="2800"/>
              <a:t>大于波速</a:t>
            </a:r>
            <a:r>
              <a:rPr lang="zh-CN" altLang="en-US" sz="1000"/>
              <a:t> </a:t>
            </a:r>
            <a:r>
              <a:rPr lang="en-US" altLang="zh-CN" sz="2800" i="1">
                <a:solidFill>
                  <a:srgbClr val="FF3300"/>
                </a:solidFill>
              </a:rPr>
              <a:t>u</a:t>
            </a:r>
            <a:r>
              <a:rPr lang="en-US" altLang="zh-CN" sz="1000" i="1">
                <a:solidFill>
                  <a:srgbClr val="FF3300"/>
                </a:solidFill>
              </a:rPr>
              <a:t> </a:t>
            </a:r>
            <a:r>
              <a:rPr lang="zh-CN" altLang="en-US" sz="2800"/>
              <a:t>的时候，波源位于波前的前方。设在时间 </a:t>
            </a:r>
            <a:r>
              <a:rPr lang="en-US" altLang="zh-CN" sz="2800" i="1">
                <a:solidFill>
                  <a:srgbClr val="FF3300"/>
                </a:solidFill>
              </a:rPr>
              <a:t>t </a:t>
            </a:r>
            <a:r>
              <a:rPr lang="zh-CN" altLang="en-US" sz="2800"/>
              <a:t>内点波源由</a:t>
            </a:r>
            <a:r>
              <a:rPr lang="zh-CN" altLang="en-US" sz="1000"/>
              <a:t> </a:t>
            </a:r>
            <a:r>
              <a:rPr lang="en-US" altLang="zh-CN" sz="2800" i="1">
                <a:solidFill>
                  <a:srgbClr val="FF3300"/>
                </a:solidFill>
              </a:rPr>
              <a:t>A</a:t>
            </a:r>
            <a:r>
              <a:rPr lang="en-US" altLang="zh-CN" sz="1000" i="1">
                <a:solidFill>
                  <a:srgbClr val="FF3300"/>
                </a:solidFill>
              </a:rPr>
              <a:t> </a:t>
            </a:r>
            <a:r>
              <a:rPr lang="zh-CN" altLang="en-US" sz="2800"/>
              <a:t>运动到</a:t>
            </a:r>
            <a:r>
              <a:rPr lang="zh-CN" altLang="en-US" sz="1000"/>
              <a:t> </a:t>
            </a:r>
            <a:r>
              <a:rPr lang="en-US" altLang="zh-CN" sz="2800" i="1">
                <a:solidFill>
                  <a:srgbClr val="FF3300"/>
                </a:solidFill>
              </a:rPr>
              <a:t>B</a:t>
            </a:r>
            <a:r>
              <a:rPr lang="zh-CN" altLang="en-US" sz="2800"/>
              <a:t>，</a:t>
            </a:r>
            <a:r>
              <a:rPr lang="en-US" altLang="zh-CN" sz="2800" i="1">
                <a:solidFill>
                  <a:srgbClr val="FF3300"/>
                </a:solidFill>
              </a:rPr>
              <a:t>AB</a:t>
            </a:r>
            <a:r>
              <a:rPr lang="en-US" altLang="zh-CN" sz="2800">
                <a:solidFill>
                  <a:srgbClr val="FF3300"/>
                </a:solidFill>
              </a:rPr>
              <a:t>= </a:t>
            </a:r>
            <a:r>
              <a:rPr lang="en-US" altLang="zh-CN" sz="2800" i="1">
                <a:solidFill>
                  <a:srgbClr val="FF3300"/>
                </a:solidFill>
                <a:latin typeface="Bookman Old Style" pitchFamily="18" charset="0"/>
              </a:rPr>
              <a:t>v</a:t>
            </a:r>
            <a:r>
              <a:rPr lang="en-US" altLang="zh-CN" sz="2800" i="1" baseline="-25000">
                <a:solidFill>
                  <a:srgbClr val="FF3300"/>
                </a:solidFill>
              </a:rPr>
              <a:t>s</a:t>
            </a:r>
            <a:r>
              <a:rPr lang="en-US" altLang="zh-CN" sz="2800" i="1">
                <a:solidFill>
                  <a:srgbClr val="FF3300"/>
                </a:solidFill>
              </a:rPr>
              <a:t>t</a:t>
            </a:r>
            <a:r>
              <a:rPr lang="zh-CN" altLang="en-US" sz="2800"/>
              <a:t>，而在同一时间内，</a:t>
            </a:r>
            <a:r>
              <a:rPr lang="en-US" altLang="zh-CN" sz="2800" i="1">
                <a:solidFill>
                  <a:srgbClr val="FF3300"/>
                </a:solidFill>
              </a:rPr>
              <a:t>A</a:t>
            </a:r>
            <a:r>
              <a:rPr lang="en-US" altLang="zh-CN" sz="1000" i="1">
                <a:solidFill>
                  <a:srgbClr val="FF3300"/>
                </a:solidFill>
              </a:rPr>
              <a:t> </a:t>
            </a:r>
            <a:r>
              <a:rPr lang="zh-CN" altLang="en-US" sz="2800"/>
              <a:t>处波源发出的波才传播了</a:t>
            </a:r>
            <a:r>
              <a:rPr lang="en-US" altLang="zh-CN" sz="2800" i="1">
                <a:solidFill>
                  <a:srgbClr val="FF3300"/>
                </a:solidFill>
              </a:rPr>
              <a:t>ut</a:t>
            </a:r>
            <a:r>
              <a:rPr lang="zh-CN" altLang="en-US" sz="2800"/>
              <a:t>。这时波源在不同时刻发射的波面相交，它们的包络面是以波源为顶点的一个圆锥面，称为马赫锥。其半顶角</a:t>
            </a:r>
            <a:r>
              <a:rPr lang="en-US" altLang="zh-CN" sz="2800" i="1">
                <a:solidFill>
                  <a:srgbClr val="FF3300"/>
                </a:solidFill>
              </a:rPr>
              <a:t>α</a:t>
            </a:r>
            <a:r>
              <a:rPr lang="zh-CN" altLang="en-US" sz="2800"/>
              <a:t>满足关系：</a:t>
            </a:r>
          </a:p>
        </p:txBody>
      </p:sp>
      <p:grpSp>
        <p:nvGrpSpPr>
          <p:cNvPr id="2" name="Group 4"/>
          <p:cNvGrpSpPr>
            <a:grpSpLocks/>
          </p:cNvGrpSpPr>
          <p:nvPr/>
        </p:nvGrpSpPr>
        <p:grpSpPr bwMode="auto">
          <a:xfrm>
            <a:off x="6965950" y="473075"/>
            <a:ext cx="1924050" cy="484188"/>
            <a:chOff x="4388" y="298"/>
            <a:chExt cx="1212" cy="305"/>
          </a:xfrm>
        </p:grpSpPr>
        <p:sp>
          <p:nvSpPr>
            <p:cNvPr id="108549"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8550"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08551" name="Text Box 7"/>
          <p:cNvSpPr txBox="1">
            <a:spLocks noChangeArrowheads="1"/>
          </p:cNvSpPr>
          <p:nvPr/>
        </p:nvSpPr>
        <p:spPr bwMode="auto">
          <a:xfrm>
            <a:off x="1017588" y="801688"/>
            <a:ext cx="4572000" cy="519112"/>
          </a:xfrm>
          <a:prstGeom prst="rect">
            <a:avLst/>
          </a:prstGeom>
          <a:noFill/>
          <a:ln w="9525">
            <a:noFill/>
            <a:miter lim="800000"/>
            <a:headEnd/>
            <a:tailEnd/>
          </a:ln>
          <a:effectLst/>
        </p:spPr>
        <p:txBody>
          <a:bodyPr>
            <a:spAutoFit/>
          </a:bodyPr>
          <a:lstStyle/>
          <a:p>
            <a:pPr algn="l"/>
            <a:r>
              <a:rPr lang="zh-CN" altLang="en-US" sz="2800" b="1">
                <a:solidFill>
                  <a:srgbClr val="003399"/>
                </a:solidFill>
              </a:rPr>
              <a:t>二、激波（冲击波）  *</a:t>
            </a:r>
          </a:p>
        </p:txBody>
      </p:sp>
      <p:grpSp>
        <p:nvGrpSpPr>
          <p:cNvPr id="3" name="Group 11"/>
          <p:cNvGrpSpPr>
            <a:grpSpLocks/>
          </p:cNvGrpSpPr>
          <p:nvPr/>
        </p:nvGrpSpPr>
        <p:grpSpPr bwMode="auto">
          <a:xfrm>
            <a:off x="885825" y="392113"/>
            <a:ext cx="7299325" cy="2800350"/>
            <a:chOff x="558" y="247"/>
            <a:chExt cx="4598" cy="1764"/>
          </a:xfrm>
        </p:grpSpPr>
        <p:sp>
          <p:nvSpPr>
            <p:cNvPr id="108553" name="Rectangle 9"/>
            <p:cNvSpPr>
              <a:spLocks noChangeArrowheads="1"/>
            </p:cNvSpPr>
            <p:nvPr/>
          </p:nvSpPr>
          <p:spPr bwMode="auto">
            <a:xfrm>
              <a:off x="558" y="247"/>
              <a:ext cx="4598" cy="1764"/>
            </a:xfrm>
            <a:prstGeom prst="rect">
              <a:avLst/>
            </a:prstGeom>
            <a:solidFill>
              <a:schemeClr val="tx1"/>
            </a:solidFill>
            <a:ln w="9525">
              <a:noFill/>
              <a:miter lim="800000"/>
              <a:headEnd/>
              <a:tailEnd/>
            </a:ln>
            <a:effectLst/>
          </p:spPr>
          <p:txBody>
            <a:bodyPr anchor="ctr">
              <a:spAutoFit/>
            </a:bodyPr>
            <a:lstStyle/>
            <a:p>
              <a:endParaRPr lang="zh-CN" altLang="en-US"/>
            </a:p>
          </p:txBody>
        </p:sp>
        <p:pic>
          <p:nvPicPr>
            <p:cNvPr id="108552" name="Picture 8" descr="mhbo"/>
            <p:cNvPicPr>
              <a:picLocks noChangeAspect="1" noChangeArrowheads="1"/>
            </p:cNvPicPr>
            <p:nvPr/>
          </p:nvPicPr>
          <p:blipFill>
            <a:blip r:embed="rId2"/>
            <a:srcRect/>
            <a:stretch>
              <a:fillRect/>
            </a:stretch>
          </p:blipFill>
          <p:spPr bwMode="auto">
            <a:xfrm>
              <a:off x="1272" y="340"/>
              <a:ext cx="2903" cy="1669"/>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0F641B87-A6F2-47ED-816C-3B895FA43474}" type="slidenum">
              <a:rPr lang="en-US" altLang="zh-CN"/>
              <a:pPr/>
              <a:t>14</a:t>
            </a:fld>
            <a:endParaRPr lang="en-US" altLang="zh-CN"/>
          </a:p>
        </p:txBody>
      </p:sp>
      <p:pic>
        <p:nvPicPr>
          <p:cNvPr id="109570" name="Picture 2" descr="mhbo"/>
          <p:cNvPicPr>
            <a:picLocks noChangeAspect="1" noChangeArrowheads="1"/>
          </p:cNvPicPr>
          <p:nvPr/>
        </p:nvPicPr>
        <p:blipFill>
          <a:blip r:embed="rId3"/>
          <a:srcRect/>
          <a:stretch>
            <a:fillRect/>
          </a:stretch>
        </p:blipFill>
        <p:spPr bwMode="auto">
          <a:xfrm>
            <a:off x="1725613" y="2427288"/>
            <a:ext cx="5740400" cy="3444875"/>
          </a:xfrm>
          <a:prstGeom prst="rect">
            <a:avLst/>
          </a:prstGeom>
          <a:noFill/>
        </p:spPr>
      </p:pic>
      <p:graphicFrame>
        <p:nvGraphicFramePr>
          <p:cNvPr id="137216" name="Object 0"/>
          <p:cNvGraphicFramePr>
            <a:graphicFrameLocks noChangeAspect="1"/>
          </p:cNvGraphicFramePr>
          <p:nvPr/>
        </p:nvGraphicFramePr>
        <p:xfrm>
          <a:off x="3214688" y="1042988"/>
          <a:ext cx="2054225" cy="862012"/>
        </p:xfrm>
        <a:graphic>
          <a:graphicData uri="http://schemas.openxmlformats.org/presentationml/2006/ole">
            <p:oleObj spid="_x0000_s10242" name="Equation" r:id="rId4" imgW="1028520" imgH="431640" progId="Equation.3">
              <p:embed/>
            </p:oleObj>
          </a:graphicData>
        </a:graphic>
      </p:graphicFrame>
      <p:grpSp>
        <p:nvGrpSpPr>
          <p:cNvPr id="2" name="Group 4"/>
          <p:cNvGrpSpPr>
            <a:grpSpLocks/>
          </p:cNvGrpSpPr>
          <p:nvPr/>
        </p:nvGrpSpPr>
        <p:grpSpPr bwMode="auto">
          <a:xfrm>
            <a:off x="6965950" y="473075"/>
            <a:ext cx="1924050" cy="484188"/>
            <a:chOff x="4388" y="298"/>
            <a:chExt cx="1212" cy="305"/>
          </a:xfrm>
        </p:grpSpPr>
        <p:sp>
          <p:nvSpPr>
            <p:cNvPr id="109573"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9574"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2764C172-AE7D-4EB1-A9B6-815054882092}" type="slidenum">
              <a:rPr lang="en-US" altLang="zh-CN"/>
              <a:pPr/>
              <a:t>15</a:t>
            </a:fld>
            <a:endParaRPr lang="en-US" altLang="zh-CN"/>
          </a:p>
        </p:txBody>
      </p:sp>
      <p:sp>
        <p:nvSpPr>
          <p:cNvPr id="110594" name="Text Box 2"/>
          <p:cNvSpPr txBox="1">
            <a:spLocks noChangeArrowheads="1"/>
          </p:cNvSpPr>
          <p:nvPr/>
        </p:nvSpPr>
        <p:spPr bwMode="auto">
          <a:xfrm>
            <a:off x="881063" y="874713"/>
            <a:ext cx="7588250" cy="1373187"/>
          </a:xfrm>
          <a:prstGeom prst="rect">
            <a:avLst/>
          </a:prstGeom>
          <a:noFill/>
          <a:ln w="9525">
            <a:noFill/>
            <a:miter lim="800000"/>
            <a:headEnd/>
            <a:tailEnd/>
          </a:ln>
          <a:effectLst/>
        </p:spPr>
        <p:txBody>
          <a:bodyPr>
            <a:spAutoFit/>
          </a:bodyPr>
          <a:lstStyle/>
          <a:p>
            <a:pPr algn="l"/>
            <a:r>
              <a:rPr lang="en-US" altLang="zh-CN" sz="2800" i="1">
                <a:latin typeface="Bookman Old Style" pitchFamily="18" charset="0"/>
              </a:rPr>
              <a:t>v</a:t>
            </a:r>
            <a:r>
              <a:rPr lang="en-US" altLang="zh-CN" sz="2800" i="1" baseline="-25000"/>
              <a:t>s </a:t>
            </a:r>
            <a:r>
              <a:rPr lang="en-US" altLang="zh-CN" sz="2800" i="1"/>
              <a:t>/ u</a:t>
            </a:r>
            <a:r>
              <a:rPr lang="zh-CN" altLang="en-US" sz="2800"/>
              <a:t>是一个很重要的参数，称为                          马赫数。奥地利物理学家马赫首先研究了冲击波。下图是飞机以超音速飞行时产生的冲击波。</a:t>
            </a:r>
          </a:p>
        </p:txBody>
      </p:sp>
      <p:pic>
        <p:nvPicPr>
          <p:cNvPr id="110596" name="Picture 4" descr="2011"/>
          <p:cNvPicPr>
            <a:picLocks noChangeAspect="1" noChangeArrowheads="1"/>
          </p:cNvPicPr>
          <p:nvPr/>
        </p:nvPicPr>
        <p:blipFill>
          <a:blip r:embed="rId2"/>
          <a:srcRect/>
          <a:stretch>
            <a:fillRect/>
          </a:stretch>
        </p:blipFill>
        <p:spPr bwMode="auto">
          <a:xfrm>
            <a:off x="1477963" y="2592388"/>
            <a:ext cx="6299200" cy="1739900"/>
          </a:xfrm>
          <a:prstGeom prst="rect">
            <a:avLst/>
          </a:prstGeom>
          <a:noFill/>
          <a:ln w="9525">
            <a:solidFill>
              <a:srgbClr val="0066FF"/>
            </a:solidFill>
            <a:miter lim="800000"/>
            <a:headEnd/>
            <a:tailEnd/>
          </a:ln>
        </p:spPr>
      </p:pic>
      <p:sp>
        <p:nvSpPr>
          <p:cNvPr id="110597" name="Text Box 5"/>
          <p:cNvSpPr txBox="1">
            <a:spLocks noChangeArrowheads="1"/>
          </p:cNvSpPr>
          <p:nvPr/>
        </p:nvSpPr>
        <p:spPr bwMode="auto">
          <a:xfrm>
            <a:off x="862013" y="4518025"/>
            <a:ext cx="7532687" cy="1373188"/>
          </a:xfrm>
          <a:prstGeom prst="rect">
            <a:avLst/>
          </a:prstGeom>
          <a:noFill/>
          <a:ln w="9525">
            <a:noFill/>
            <a:miter lim="800000"/>
            <a:headEnd/>
            <a:tailEnd/>
          </a:ln>
          <a:effectLst/>
        </p:spPr>
        <p:txBody>
          <a:bodyPr>
            <a:spAutoFit/>
          </a:bodyPr>
          <a:lstStyle/>
          <a:p>
            <a:pPr algn="l"/>
            <a:r>
              <a:rPr lang="zh-CN" altLang="en-US" sz="2800"/>
              <a:t>随着时间的推移，各波前不断扩展，锥面也不断扩展。对于空气中的冲击波的情况，马赫锥内外的空气密度、压强、温度存在突变。</a:t>
            </a:r>
          </a:p>
        </p:txBody>
      </p:sp>
      <p:grpSp>
        <p:nvGrpSpPr>
          <p:cNvPr id="2" name="Group 6"/>
          <p:cNvGrpSpPr>
            <a:grpSpLocks/>
          </p:cNvGrpSpPr>
          <p:nvPr/>
        </p:nvGrpSpPr>
        <p:grpSpPr bwMode="auto">
          <a:xfrm>
            <a:off x="6965950" y="473075"/>
            <a:ext cx="1924050" cy="484188"/>
            <a:chOff x="4388" y="298"/>
            <a:chExt cx="1212" cy="305"/>
          </a:xfrm>
        </p:grpSpPr>
        <p:sp>
          <p:nvSpPr>
            <p:cNvPr id="110599"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0600"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C559A587-11B7-4286-BDAD-88A77CC9B511}" type="slidenum">
              <a:rPr lang="en-US" altLang="zh-CN"/>
              <a:pPr/>
              <a:t>16</a:t>
            </a:fld>
            <a:endParaRPr lang="en-US" altLang="zh-CN"/>
          </a:p>
        </p:txBody>
      </p:sp>
      <p:sp>
        <p:nvSpPr>
          <p:cNvPr id="2051" name="Text Box 3">
            <a:hlinkClick r:id="rId2"/>
          </p:cNvPr>
          <p:cNvSpPr txBox="1">
            <a:spLocks noChangeArrowheads="1"/>
          </p:cNvSpPr>
          <p:nvPr/>
        </p:nvSpPr>
        <p:spPr bwMode="auto">
          <a:xfrm>
            <a:off x="2619375" y="2524125"/>
            <a:ext cx="4419600" cy="1311275"/>
          </a:xfrm>
          <a:prstGeom prst="rect">
            <a:avLst/>
          </a:prstGeom>
          <a:noFill/>
          <a:ln w="9525">
            <a:noFill/>
            <a:miter lim="800000"/>
            <a:headEnd/>
            <a:tailEnd/>
          </a:ln>
          <a:effectLst>
            <a:outerShdw dist="107763" dir="18900000" algn="ctr" rotWithShape="0">
              <a:schemeClr val="bg2"/>
            </a:outerShdw>
          </a:effectLst>
        </p:spPr>
        <p:txBody>
          <a:bodyPr>
            <a:spAutoFit/>
          </a:bodyPr>
          <a:lstStyle/>
          <a:p>
            <a:r>
              <a:rPr lang="zh-CN" altLang="en-US" sz="8000">
                <a:solidFill>
                  <a:srgbClr val="005ADE"/>
                </a:solidFill>
                <a:latin typeface="华文行楷" pitchFamily="2" charset="-122"/>
                <a:ea typeface="华文行楷" pitchFamily="2" charset="-122"/>
              </a:rPr>
              <a:t>热      学</a:t>
            </a:r>
          </a:p>
        </p:txBody>
      </p:sp>
      <p:grpSp>
        <p:nvGrpSpPr>
          <p:cNvPr id="2" name="Group 4"/>
          <p:cNvGrpSpPr>
            <a:grpSpLocks/>
          </p:cNvGrpSpPr>
          <p:nvPr/>
        </p:nvGrpSpPr>
        <p:grpSpPr bwMode="auto">
          <a:xfrm>
            <a:off x="6965950" y="473075"/>
            <a:ext cx="1924050" cy="484188"/>
            <a:chOff x="4388" y="298"/>
            <a:chExt cx="1212" cy="305"/>
          </a:xfrm>
        </p:grpSpPr>
        <p:sp>
          <p:nvSpPr>
            <p:cNvPr id="2053"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054"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BECEBCB9-6084-4DC5-B24A-3BF1BA514544}" type="slidenum">
              <a:rPr lang="en-US" altLang="zh-CN"/>
              <a:pPr/>
              <a:t>17</a:t>
            </a:fld>
            <a:endParaRPr lang="en-US" altLang="zh-CN"/>
          </a:p>
        </p:txBody>
      </p:sp>
      <p:sp>
        <p:nvSpPr>
          <p:cNvPr id="3074" name="Text Box 2"/>
          <p:cNvSpPr txBox="1">
            <a:spLocks noChangeArrowheads="1"/>
          </p:cNvSpPr>
          <p:nvPr/>
        </p:nvSpPr>
        <p:spPr bwMode="auto">
          <a:xfrm>
            <a:off x="809625" y="1355725"/>
            <a:ext cx="7620000" cy="2870200"/>
          </a:xfrm>
          <a:prstGeom prst="rect">
            <a:avLst/>
          </a:prstGeom>
          <a:noFill/>
          <a:ln w="9525">
            <a:noFill/>
            <a:miter lim="800000"/>
            <a:headEnd/>
            <a:tailEnd/>
          </a:ln>
          <a:effectLst/>
        </p:spPr>
        <p:txBody>
          <a:bodyPr>
            <a:spAutoFit/>
          </a:bodyPr>
          <a:lstStyle/>
          <a:p>
            <a:pPr algn="just">
              <a:lnSpc>
                <a:spcPct val="120000"/>
              </a:lnSpc>
            </a:pPr>
            <a:r>
              <a:rPr lang="en-US" altLang="zh-CN" sz="2800" b="1">
                <a:solidFill>
                  <a:srgbClr val="005ADE"/>
                </a:solidFill>
              </a:rPr>
              <a:t>        </a:t>
            </a:r>
            <a:r>
              <a:rPr lang="zh-CN" altLang="en-US" sz="2800" b="1">
                <a:solidFill>
                  <a:srgbClr val="005ADE"/>
                </a:solidFill>
              </a:rPr>
              <a:t>热学</a:t>
            </a:r>
            <a:r>
              <a:rPr lang="en-US" altLang="zh-CN" sz="2800">
                <a:solidFill>
                  <a:srgbClr val="005ADE"/>
                </a:solidFill>
              </a:rPr>
              <a:t>—</a:t>
            </a:r>
            <a:r>
              <a:rPr lang="zh-CN" altLang="en-US" sz="2800">
                <a:solidFill>
                  <a:srgbClr val="000000"/>
                </a:solidFill>
                <a:ea typeface="楷体_GB2312" pitchFamily="49" charset="-122"/>
              </a:rPr>
              <a:t>研究热运动的规律及其对物质宏观性质的影响，以及与物质其他运动形态之间的转化规律</a:t>
            </a:r>
            <a:r>
              <a:rPr lang="zh-CN" altLang="en-US" sz="2800">
                <a:solidFill>
                  <a:srgbClr val="000000"/>
                </a:solidFill>
              </a:rPr>
              <a:t>。</a:t>
            </a:r>
          </a:p>
          <a:p>
            <a:pPr algn="just">
              <a:lnSpc>
                <a:spcPct val="120000"/>
              </a:lnSpc>
            </a:pPr>
            <a:r>
              <a:rPr lang="zh-CN" altLang="en-US" sz="2800" b="1">
                <a:solidFill>
                  <a:srgbClr val="005ADE"/>
                </a:solidFill>
              </a:rPr>
              <a:t>        热运动</a:t>
            </a:r>
            <a:r>
              <a:rPr lang="en-US" altLang="zh-CN" sz="2800">
                <a:solidFill>
                  <a:srgbClr val="005ADE"/>
                </a:solidFill>
              </a:rPr>
              <a:t>—</a:t>
            </a:r>
            <a:r>
              <a:rPr lang="zh-CN" altLang="en-US" sz="2800">
                <a:solidFill>
                  <a:srgbClr val="000000"/>
                </a:solidFill>
                <a:ea typeface="楷体_GB2312" pitchFamily="49" charset="-122"/>
              </a:rPr>
              <a:t>组成宏观物体的大量微观粒子的一种永不停息的无规则运动。</a:t>
            </a:r>
          </a:p>
        </p:txBody>
      </p:sp>
      <p:sp>
        <p:nvSpPr>
          <p:cNvPr id="3075" name="Text Box 3"/>
          <p:cNvSpPr txBox="1">
            <a:spLocks noChangeArrowheads="1"/>
          </p:cNvSpPr>
          <p:nvPr/>
        </p:nvSpPr>
        <p:spPr bwMode="auto">
          <a:xfrm>
            <a:off x="819150" y="4365625"/>
            <a:ext cx="7848600" cy="1158875"/>
          </a:xfrm>
          <a:prstGeom prst="rect">
            <a:avLst/>
          </a:prstGeom>
          <a:noFill/>
          <a:ln w="9525">
            <a:noFill/>
            <a:miter lim="800000"/>
            <a:headEnd/>
            <a:tailEnd/>
          </a:ln>
          <a:effectLst/>
        </p:spPr>
        <p:txBody>
          <a:bodyPr>
            <a:spAutoFit/>
          </a:bodyPr>
          <a:lstStyle/>
          <a:p>
            <a:pPr>
              <a:lnSpc>
                <a:spcPct val="125000"/>
              </a:lnSpc>
            </a:pPr>
            <a:r>
              <a:rPr lang="en-US" altLang="zh-CN" sz="2800">
                <a:solidFill>
                  <a:srgbClr val="000000"/>
                </a:solidFill>
              </a:rPr>
              <a:t>      </a:t>
            </a:r>
            <a:r>
              <a:rPr lang="zh-CN" altLang="en-US" sz="2800">
                <a:solidFill>
                  <a:srgbClr val="000000"/>
                </a:solidFill>
              </a:rPr>
              <a:t>对热现象的研究方法不同产生两门分支学科： </a:t>
            </a:r>
            <a:r>
              <a:rPr lang="zh-CN" altLang="en-US" sz="2800" b="1">
                <a:solidFill>
                  <a:srgbClr val="005ADE"/>
                </a:solidFill>
              </a:rPr>
              <a:t>热力学和统计物理学。</a:t>
            </a:r>
          </a:p>
        </p:txBody>
      </p:sp>
      <p:grpSp>
        <p:nvGrpSpPr>
          <p:cNvPr id="2" name="Group 4"/>
          <p:cNvGrpSpPr>
            <a:grpSpLocks/>
          </p:cNvGrpSpPr>
          <p:nvPr/>
        </p:nvGrpSpPr>
        <p:grpSpPr bwMode="auto">
          <a:xfrm>
            <a:off x="6965950" y="473075"/>
            <a:ext cx="1924050" cy="484188"/>
            <a:chOff x="4388" y="298"/>
            <a:chExt cx="1212" cy="305"/>
          </a:xfrm>
        </p:grpSpPr>
        <p:sp>
          <p:nvSpPr>
            <p:cNvPr id="3077"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078"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93346E61-DB4D-44AC-866D-4C5AA83C9369}" type="slidenum">
              <a:rPr lang="en-US" altLang="zh-CN"/>
              <a:pPr/>
              <a:t>18</a:t>
            </a:fld>
            <a:endParaRPr lang="en-US" altLang="zh-CN"/>
          </a:p>
        </p:txBody>
      </p:sp>
      <p:sp>
        <p:nvSpPr>
          <p:cNvPr id="4098" name="Text Box 2"/>
          <p:cNvSpPr txBox="1">
            <a:spLocks noChangeArrowheads="1"/>
          </p:cNvSpPr>
          <p:nvPr/>
        </p:nvSpPr>
        <p:spPr bwMode="auto">
          <a:xfrm>
            <a:off x="838200" y="1270000"/>
            <a:ext cx="7623175" cy="2054225"/>
          </a:xfrm>
          <a:prstGeom prst="rect">
            <a:avLst/>
          </a:prstGeom>
          <a:noFill/>
          <a:ln w="9525">
            <a:noFill/>
            <a:miter lim="800000"/>
            <a:headEnd/>
            <a:tailEnd/>
          </a:ln>
          <a:effectLst/>
        </p:spPr>
        <p:txBody>
          <a:bodyPr>
            <a:spAutoFit/>
          </a:bodyPr>
          <a:lstStyle/>
          <a:p>
            <a:pPr>
              <a:lnSpc>
                <a:spcPct val="115000"/>
              </a:lnSpc>
            </a:pPr>
            <a:r>
              <a:rPr lang="en-US" altLang="zh-CN" sz="2800">
                <a:solidFill>
                  <a:srgbClr val="000000"/>
                </a:solidFill>
              </a:rPr>
              <a:t>        </a:t>
            </a:r>
            <a:r>
              <a:rPr lang="zh-CN" altLang="en-US" sz="2800">
                <a:solidFill>
                  <a:srgbClr val="003399"/>
                </a:solidFill>
              </a:rPr>
              <a:t>热力学</a:t>
            </a:r>
            <a:r>
              <a:rPr lang="zh-CN" altLang="en-US" sz="2800">
                <a:solidFill>
                  <a:srgbClr val="000000"/>
                </a:solidFill>
              </a:rPr>
              <a:t>是研究物质热运动的宏观理论。从基本实验定律出发，通过逻辑推理和数学演绎，找出物质各种宏观性质的关系，得出宏观过程进行的方向及过程的性质等方面的结论。</a:t>
            </a:r>
            <a:endParaRPr lang="zh-CN" altLang="en-US" sz="2800"/>
          </a:p>
        </p:txBody>
      </p:sp>
      <p:sp>
        <p:nvSpPr>
          <p:cNvPr id="4099" name="Text Box 3"/>
          <p:cNvSpPr txBox="1">
            <a:spLocks noChangeArrowheads="1"/>
          </p:cNvSpPr>
          <p:nvPr/>
        </p:nvSpPr>
        <p:spPr bwMode="auto">
          <a:xfrm>
            <a:off x="838200" y="3600450"/>
            <a:ext cx="7639050" cy="2054225"/>
          </a:xfrm>
          <a:prstGeom prst="rect">
            <a:avLst/>
          </a:prstGeom>
          <a:noFill/>
          <a:ln w="9525">
            <a:noFill/>
            <a:miter lim="800000"/>
            <a:headEnd/>
            <a:tailEnd/>
          </a:ln>
          <a:effectLst/>
        </p:spPr>
        <p:txBody>
          <a:bodyPr>
            <a:spAutoFit/>
          </a:bodyPr>
          <a:lstStyle/>
          <a:p>
            <a:pPr>
              <a:lnSpc>
                <a:spcPct val="115000"/>
              </a:lnSpc>
            </a:pPr>
            <a:r>
              <a:rPr lang="en-US" altLang="zh-CN" sz="2800">
                <a:solidFill>
                  <a:srgbClr val="000000"/>
                </a:solidFill>
                <a:latin typeface="宋体" pitchFamily="2" charset="-122"/>
              </a:rPr>
              <a:t>    </a:t>
            </a:r>
            <a:r>
              <a:rPr lang="zh-CN" altLang="en-US" sz="2800">
                <a:solidFill>
                  <a:srgbClr val="003399"/>
                </a:solidFill>
              </a:rPr>
              <a:t>统计物理学</a:t>
            </a:r>
            <a:r>
              <a:rPr lang="zh-CN" altLang="en-US" sz="2800">
                <a:solidFill>
                  <a:srgbClr val="000000"/>
                </a:solidFill>
              </a:rPr>
              <a:t>或</a:t>
            </a:r>
            <a:r>
              <a:rPr lang="zh-CN" altLang="en-US" sz="2800">
                <a:solidFill>
                  <a:srgbClr val="003399"/>
                </a:solidFill>
              </a:rPr>
              <a:t>统计力学</a:t>
            </a:r>
            <a:r>
              <a:rPr lang="zh-CN" altLang="en-US" sz="2800">
                <a:solidFill>
                  <a:srgbClr val="000000"/>
                </a:solidFill>
              </a:rPr>
              <a:t>的研究方法：从物质的微观结构出发，按每个热力学系统中的粒子所遵循的力学规律，用统计方法求出系统的宏观的热学规律，揭示热现象的微观本质。</a:t>
            </a:r>
            <a:endParaRPr lang="zh-CN" altLang="en-US" sz="2800"/>
          </a:p>
        </p:txBody>
      </p:sp>
      <p:grpSp>
        <p:nvGrpSpPr>
          <p:cNvPr id="2" name="Group 4"/>
          <p:cNvGrpSpPr>
            <a:grpSpLocks/>
          </p:cNvGrpSpPr>
          <p:nvPr/>
        </p:nvGrpSpPr>
        <p:grpSpPr bwMode="auto">
          <a:xfrm>
            <a:off x="6965950" y="473075"/>
            <a:ext cx="1924050" cy="484188"/>
            <a:chOff x="4388" y="298"/>
            <a:chExt cx="1212" cy="305"/>
          </a:xfrm>
        </p:grpSpPr>
        <p:sp>
          <p:nvSpPr>
            <p:cNvPr id="4101"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4102"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390F8C03-D59C-484E-B54F-EC90C0E52C6A}" type="slidenum">
              <a:rPr lang="en-US" altLang="zh-CN"/>
              <a:pPr/>
              <a:t>19</a:t>
            </a:fld>
            <a:endParaRPr lang="en-US" altLang="zh-CN"/>
          </a:p>
        </p:txBody>
      </p:sp>
      <p:grpSp>
        <p:nvGrpSpPr>
          <p:cNvPr id="2" name="Group 1026"/>
          <p:cNvGrpSpPr>
            <a:grpSpLocks/>
          </p:cNvGrpSpPr>
          <p:nvPr/>
        </p:nvGrpSpPr>
        <p:grpSpPr bwMode="auto">
          <a:xfrm>
            <a:off x="1708150" y="2057400"/>
            <a:ext cx="5822950" cy="2765425"/>
            <a:chOff x="1094" y="1344"/>
            <a:chExt cx="3668" cy="1742"/>
          </a:xfrm>
        </p:grpSpPr>
        <p:sp>
          <p:nvSpPr>
            <p:cNvPr id="116739" name="Freeform 1027"/>
            <p:cNvSpPr>
              <a:spLocks/>
            </p:cNvSpPr>
            <p:nvPr/>
          </p:nvSpPr>
          <p:spPr bwMode="auto">
            <a:xfrm>
              <a:off x="1248" y="1344"/>
              <a:ext cx="240" cy="576"/>
            </a:xfrm>
            <a:custGeom>
              <a:avLst/>
              <a:gdLst/>
              <a:ahLst/>
              <a:cxnLst>
                <a:cxn ang="0">
                  <a:pos x="240" y="0"/>
                </a:cxn>
                <a:cxn ang="0">
                  <a:pos x="0" y="0"/>
                </a:cxn>
                <a:cxn ang="0">
                  <a:pos x="0" y="576"/>
                </a:cxn>
              </a:cxnLst>
              <a:rect l="0" t="0" r="r" b="b"/>
              <a:pathLst>
                <a:path w="240" h="576">
                  <a:moveTo>
                    <a:pt x="240" y="0"/>
                  </a:moveTo>
                  <a:lnTo>
                    <a:pt x="0" y="0"/>
                  </a:lnTo>
                  <a:lnTo>
                    <a:pt x="0" y="576"/>
                  </a:lnTo>
                </a:path>
              </a:pathLst>
            </a:custGeom>
            <a:noFill/>
            <a:ln w="38100" cmpd="sng">
              <a:solidFill>
                <a:srgbClr val="009900"/>
              </a:solidFill>
              <a:round/>
              <a:headEnd type="none" w="med" len="med"/>
              <a:tailEnd type="triangle" w="med" len="med"/>
            </a:ln>
            <a:effectLst/>
          </p:spPr>
          <p:txBody>
            <a:bodyPr/>
            <a:lstStyle/>
            <a:p>
              <a:endParaRPr lang="zh-CN" altLang="en-US"/>
            </a:p>
          </p:txBody>
        </p:sp>
        <p:sp>
          <p:nvSpPr>
            <p:cNvPr id="116740" name="Freeform 1028"/>
            <p:cNvSpPr>
              <a:spLocks/>
            </p:cNvSpPr>
            <p:nvPr/>
          </p:nvSpPr>
          <p:spPr bwMode="auto">
            <a:xfrm flipH="1">
              <a:off x="4320" y="1344"/>
              <a:ext cx="240" cy="576"/>
            </a:xfrm>
            <a:custGeom>
              <a:avLst/>
              <a:gdLst/>
              <a:ahLst/>
              <a:cxnLst>
                <a:cxn ang="0">
                  <a:pos x="240" y="0"/>
                </a:cxn>
                <a:cxn ang="0">
                  <a:pos x="0" y="0"/>
                </a:cxn>
                <a:cxn ang="0">
                  <a:pos x="0" y="576"/>
                </a:cxn>
              </a:cxnLst>
              <a:rect l="0" t="0" r="r" b="b"/>
              <a:pathLst>
                <a:path w="240" h="576">
                  <a:moveTo>
                    <a:pt x="240" y="0"/>
                  </a:moveTo>
                  <a:lnTo>
                    <a:pt x="0" y="0"/>
                  </a:lnTo>
                  <a:lnTo>
                    <a:pt x="0" y="576"/>
                  </a:lnTo>
                </a:path>
              </a:pathLst>
            </a:custGeom>
            <a:noFill/>
            <a:ln w="38100" cmpd="sng">
              <a:solidFill>
                <a:srgbClr val="009900"/>
              </a:solidFill>
              <a:round/>
              <a:headEnd type="none" w="med" len="med"/>
              <a:tailEnd type="triangle" w="med" len="med"/>
            </a:ln>
            <a:effectLst/>
          </p:spPr>
          <p:txBody>
            <a:bodyPr/>
            <a:lstStyle/>
            <a:p>
              <a:endParaRPr lang="zh-CN" altLang="en-US"/>
            </a:p>
          </p:txBody>
        </p:sp>
        <p:sp>
          <p:nvSpPr>
            <p:cNvPr id="116741" name="Text Box 1029"/>
            <p:cNvSpPr txBox="1">
              <a:spLocks noChangeArrowheads="1"/>
            </p:cNvSpPr>
            <p:nvPr/>
          </p:nvSpPr>
          <p:spPr bwMode="auto">
            <a:xfrm>
              <a:off x="1094" y="1920"/>
              <a:ext cx="346" cy="1166"/>
            </a:xfrm>
            <a:prstGeom prst="rect">
              <a:avLst/>
            </a:prstGeom>
            <a:solidFill>
              <a:srgbClr val="000099"/>
            </a:solidFill>
            <a:ln w="9525">
              <a:solidFill>
                <a:schemeClr val="accent1"/>
              </a:solidFill>
              <a:miter lim="800000"/>
              <a:headEnd/>
              <a:tailEnd/>
            </a:ln>
            <a:effectLst/>
          </p:spPr>
          <p:txBody>
            <a:bodyPr tIns="190800" bIns="190800">
              <a:spAutoFit/>
            </a:bodyPr>
            <a:lstStyle/>
            <a:p>
              <a:pPr algn="ctr"/>
              <a:r>
                <a:rPr lang="zh-CN" altLang="en-US" sz="2400">
                  <a:solidFill>
                    <a:srgbClr val="FFFF00"/>
                  </a:solidFill>
                </a:rPr>
                <a:t>统计 物 理</a:t>
              </a:r>
            </a:p>
          </p:txBody>
        </p:sp>
        <p:sp>
          <p:nvSpPr>
            <p:cNvPr id="116742" name="Text Box 1030"/>
            <p:cNvSpPr txBox="1">
              <a:spLocks noChangeArrowheads="1"/>
            </p:cNvSpPr>
            <p:nvPr/>
          </p:nvSpPr>
          <p:spPr bwMode="auto">
            <a:xfrm>
              <a:off x="4416" y="1920"/>
              <a:ext cx="346" cy="1166"/>
            </a:xfrm>
            <a:prstGeom prst="rect">
              <a:avLst/>
            </a:prstGeom>
            <a:solidFill>
              <a:srgbClr val="000099"/>
            </a:solidFill>
            <a:ln w="9525">
              <a:solidFill>
                <a:schemeClr val="accent1"/>
              </a:solidFill>
              <a:miter lim="800000"/>
              <a:headEnd/>
              <a:tailEnd/>
            </a:ln>
            <a:effectLst/>
          </p:spPr>
          <p:txBody>
            <a:bodyPr tIns="190800" bIns="190800">
              <a:spAutoFit/>
            </a:bodyPr>
            <a:lstStyle/>
            <a:p>
              <a:pPr algn="ctr"/>
              <a:r>
                <a:rPr lang="zh-CN" altLang="en-US" sz="2400">
                  <a:solidFill>
                    <a:srgbClr val="FFFF00"/>
                  </a:solidFill>
                </a:rPr>
                <a:t>热</a:t>
              </a:r>
            </a:p>
            <a:p>
              <a:pPr algn="ctr"/>
              <a:r>
                <a:rPr lang="zh-CN" altLang="en-US" sz="2400">
                  <a:solidFill>
                    <a:srgbClr val="FFFF00"/>
                  </a:solidFill>
                </a:rPr>
                <a:t>力</a:t>
              </a:r>
            </a:p>
            <a:p>
              <a:pPr algn="ctr"/>
              <a:r>
                <a:rPr lang="zh-CN" altLang="en-US" sz="2400">
                  <a:solidFill>
                    <a:srgbClr val="FFFF00"/>
                  </a:solidFill>
                </a:rPr>
                <a:t>学</a:t>
              </a:r>
            </a:p>
          </p:txBody>
        </p:sp>
      </p:grpSp>
      <p:grpSp>
        <p:nvGrpSpPr>
          <p:cNvPr id="3" name="Group 1031"/>
          <p:cNvGrpSpPr>
            <a:grpSpLocks/>
          </p:cNvGrpSpPr>
          <p:nvPr/>
        </p:nvGrpSpPr>
        <p:grpSpPr bwMode="auto">
          <a:xfrm>
            <a:off x="2333625" y="609600"/>
            <a:ext cx="4495800" cy="1822450"/>
            <a:chOff x="1488" y="384"/>
            <a:chExt cx="2832" cy="1148"/>
          </a:xfrm>
        </p:grpSpPr>
        <p:sp>
          <p:nvSpPr>
            <p:cNvPr id="116744" name="Text Box 1032"/>
            <p:cNvSpPr txBox="1">
              <a:spLocks noChangeArrowheads="1"/>
            </p:cNvSpPr>
            <p:nvPr/>
          </p:nvSpPr>
          <p:spPr bwMode="auto">
            <a:xfrm>
              <a:off x="1488" y="1056"/>
              <a:ext cx="2832" cy="476"/>
            </a:xfrm>
            <a:prstGeom prst="rect">
              <a:avLst/>
            </a:prstGeom>
            <a:solidFill>
              <a:srgbClr val="000099"/>
            </a:solidFill>
            <a:ln w="9525">
              <a:solidFill>
                <a:schemeClr val="accent1"/>
              </a:solidFill>
              <a:miter lim="800000"/>
              <a:headEnd/>
              <a:tailEnd/>
            </a:ln>
            <a:effectLst/>
          </p:spPr>
          <p:txBody>
            <a:bodyPr tIns="190800" bIns="190800">
              <a:spAutoFit/>
            </a:bodyPr>
            <a:lstStyle/>
            <a:p>
              <a:pPr algn="ctr"/>
              <a:r>
                <a:rPr lang="zh-CN" altLang="en-US" sz="2400">
                  <a:solidFill>
                    <a:schemeClr val="bg1"/>
                  </a:solidFill>
                </a:rPr>
                <a:t>研究物质热现象、热运动的科学</a:t>
              </a:r>
            </a:p>
          </p:txBody>
        </p:sp>
        <p:sp>
          <p:nvSpPr>
            <p:cNvPr id="116745" name="Text Box 1033"/>
            <p:cNvSpPr txBox="1">
              <a:spLocks noChangeArrowheads="1"/>
            </p:cNvSpPr>
            <p:nvPr/>
          </p:nvSpPr>
          <p:spPr bwMode="auto">
            <a:xfrm>
              <a:off x="2400" y="384"/>
              <a:ext cx="1104" cy="404"/>
            </a:xfrm>
            <a:prstGeom prst="rect">
              <a:avLst/>
            </a:prstGeom>
            <a:noFill/>
            <a:ln w="9525">
              <a:noFill/>
              <a:miter lim="800000"/>
              <a:headEnd/>
              <a:tailEnd/>
            </a:ln>
            <a:effectLst/>
          </p:spPr>
          <p:txBody>
            <a:bodyPr>
              <a:spAutoFit/>
            </a:bodyPr>
            <a:lstStyle/>
            <a:p>
              <a:pPr algn="ctr"/>
              <a:r>
                <a:rPr lang="zh-CN" altLang="en-US" sz="3600">
                  <a:solidFill>
                    <a:srgbClr val="990000"/>
                  </a:solidFill>
                  <a:latin typeface="华文彩云" pitchFamily="2" charset="-122"/>
                  <a:ea typeface="华文彩云" pitchFamily="2" charset="-122"/>
                </a:rPr>
                <a:t>热  学</a:t>
              </a:r>
            </a:p>
          </p:txBody>
        </p:sp>
        <p:sp>
          <p:nvSpPr>
            <p:cNvPr id="116746" name="AutoShape 1034"/>
            <p:cNvSpPr>
              <a:spLocks noChangeArrowheads="1"/>
            </p:cNvSpPr>
            <p:nvPr/>
          </p:nvSpPr>
          <p:spPr bwMode="auto">
            <a:xfrm>
              <a:off x="2784" y="864"/>
              <a:ext cx="240" cy="192"/>
            </a:xfrm>
            <a:prstGeom prst="downArrow">
              <a:avLst>
                <a:gd name="adj1" fmla="val 50000"/>
                <a:gd name="adj2" fmla="val 25000"/>
              </a:avLst>
            </a:prstGeom>
            <a:solidFill>
              <a:srgbClr val="009900"/>
            </a:solidFill>
            <a:ln w="9525">
              <a:solidFill>
                <a:srgbClr val="009900"/>
              </a:solidFill>
              <a:miter lim="800000"/>
              <a:headEnd/>
              <a:tailEnd/>
            </a:ln>
            <a:effectLst/>
          </p:spPr>
          <p:txBody>
            <a:bodyPr vert="eaVert" wrap="none" anchor="ctr"/>
            <a:lstStyle/>
            <a:p>
              <a:endParaRPr lang="zh-CN" altLang="en-US"/>
            </a:p>
          </p:txBody>
        </p:sp>
      </p:grpSp>
      <p:grpSp>
        <p:nvGrpSpPr>
          <p:cNvPr id="4" name="Group 1035"/>
          <p:cNvGrpSpPr>
            <a:grpSpLocks/>
          </p:cNvGrpSpPr>
          <p:nvPr/>
        </p:nvGrpSpPr>
        <p:grpSpPr bwMode="auto">
          <a:xfrm>
            <a:off x="2257425" y="2514600"/>
            <a:ext cx="4724400" cy="914400"/>
            <a:chOff x="1440" y="1584"/>
            <a:chExt cx="2976" cy="576"/>
          </a:xfrm>
        </p:grpSpPr>
        <p:sp>
          <p:nvSpPr>
            <p:cNvPr id="116748" name="Text Box 1036"/>
            <p:cNvSpPr txBox="1">
              <a:spLocks noChangeArrowheads="1"/>
            </p:cNvSpPr>
            <p:nvPr/>
          </p:nvSpPr>
          <p:spPr bwMode="auto">
            <a:xfrm>
              <a:off x="2448" y="1728"/>
              <a:ext cx="912" cy="294"/>
            </a:xfrm>
            <a:prstGeom prst="rect">
              <a:avLst/>
            </a:prstGeom>
            <a:solidFill>
              <a:srgbClr val="000099"/>
            </a:solidFill>
            <a:ln w="9525">
              <a:solidFill>
                <a:srgbClr val="009900"/>
              </a:solidFill>
              <a:miter lim="800000"/>
              <a:headEnd/>
              <a:tailEnd/>
            </a:ln>
            <a:effectLst/>
          </p:spPr>
          <p:txBody>
            <a:bodyPr>
              <a:spAutoFit/>
            </a:bodyPr>
            <a:lstStyle/>
            <a:p>
              <a:r>
                <a:rPr lang="zh-CN" altLang="en-US" sz="2400">
                  <a:solidFill>
                    <a:srgbClr val="99FF33"/>
                  </a:solidFill>
                  <a:ea typeface="楷体_GB2312" pitchFamily="49" charset="-122"/>
                </a:rPr>
                <a:t>理论体系</a:t>
              </a:r>
            </a:p>
          </p:txBody>
        </p:sp>
        <p:sp>
          <p:nvSpPr>
            <p:cNvPr id="116749" name="Text Box 1037"/>
            <p:cNvSpPr txBox="1">
              <a:spLocks noChangeArrowheads="1"/>
            </p:cNvSpPr>
            <p:nvPr/>
          </p:nvSpPr>
          <p:spPr bwMode="auto">
            <a:xfrm>
              <a:off x="1872" y="1584"/>
              <a:ext cx="314" cy="576"/>
            </a:xfrm>
            <a:prstGeom prst="rect">
              <a:avLst/>
            </a:prstGeom>
            <a:solidFill>
              <a:srgbClr val="000099"/>
            </a:solidFill>
            <a:ln w="9525">
              <a:solidFill>
                <a:srgbClr val="009900"/>
              </a:solidFill>
              <a:miter lim="800000"/>
              <a:headEnd/>
              <a:tailEnd/>
            </a:ln>
            <a:effectLst/>
          </p:spPr>
          <p:txBody>
            <a:bodyPr vert="eaVert">
              <a:spAutoFit/>
            </a:bodyPr>
            <a:lstStyle/>
            <a:p>
              <a:pPr algn="ctr"/>
              <a:r>
                <a:rPr lang="zh-CN" altLang="en-US" sz="2000">
                  <a:solidFill>
                    <a:schemeClr val="bg1"/>
                  </a:solidFill>
                </a:rPr>
                <a:t>微 观</a:t>
              </a:r>
            </a:p>
          </p:txBody>
        </p:sp>
        <p:sp>
          <p:nvSpPr>
            <p:cNvPr id="116750" name="Text Box 1038"/>
            <p:cNvSpPr txBox="1">
              <a:spLocks noChangeArrowheads="1"/>
            </p:cNvSpPr>
            <p:nvPr/>
          </p:nvSpPr>
          <p:spPr bwMode="auto">
            <a:xfrm>
              <a:off x="3600" y="1584"/>
              <a:ext cx="314" cy="576"/>
            </a:xfrm>
            <a:prstGeom prst="rect">
              <a:avLst/>
            </a:prstGeom>
            <a:solidFill>
              <a:srgbClr val="000099"/>
            </a:solidFill>
            <a:ln w="9525">
              <a:solidFill>
                <a:srgbClr val="009900"/>
              </a:solidFill>
              <a:miter lim="800000"/>
              <a:headEnd/>
              <a:tailEnd/>
            </a:ln>
            <a:effectLst/>
          </p:spPr>
          <p:txBody>
            <a:bodyPr vert="eaVert">
              <a:spAutoFit/>
            </a:bodyPr>
            <a:lstStyle/>
            <a:p>
              <a:pPr algn="ctr"/>
              <a:r>
                <a:rPr lang="zh-CN" altLang="en-US" sz="2000">
                  <a:solidFill>
                    <a:schemeClr val="bg1"/>
                  </a:solidFill>
                </a:rPr>
                <a:t>宏 观</a:t>
              </a:r>
            </a:p>
          </p:txBody>
        </p:sp>
        <p:sp>
          <p:nvSpPr>
            <p:cNvPr id="116751" name="Line 1039"/>
            <p:cNvSpPr>
              <a:spLocks noChangeShapeType="1"/>
            </p:cNvSpPr>
            <p:nvPr/>
          </p:nvSpPr>
          <p:spPr bwMode="auto">
            <a:xfrm>
              <a:off x="2208" y="1920"/>
              <a:ext cx="240" cy="0"/>
            </a:xfrm>
            <a:prstGeom prst="line">
              <a:avLst/>
            </a:prstGeom>
            <a:noFill/>
            <a:ln w="38100">
              <a:solidFill>
                <a:srgbClr val="009900"/>
              </a:solidFill>
              <a:round/>
              <a:headEnd/>
              <a:tailEnd/>
            </a:ln>
            <a:effectLst/>
          </p:spPr>
          <p:txBody>
            <a:bodyPr/>
            <a:lstStyle/>
            <a:p>
              <a:endParaRPr lang="zh-CN" altLang="en-US"/>
            </a:p>
          </p:txBody>
        </p:sp>
        <p:sp>
          <p:nvSpPr>
            <p:cNvPr id="116752" name="Line 1040"/>
            <p:cNvSpPr>
              <a:spLocks noChangeShapeType="1"/>
            </p:cNvSpPr>
            <p:nvPr/>
          </p:nvSpPr>
          <p:spPr bwMode="auto">
            <a:xfrm>
              <a:off x="3360" y="1920"/>
              <a:ext cx="240" cy="0"/>
            </a:xfrm>
            <a:prstGeom prst="line">
              <a:avLst/>
            </a:prstGeom>
            <a:noFill/>
            <a:ln w="38100">
              <a:solidFill>
                <a:srgbClr val="009900"/>
              </a:solidFill>
              <a:round/>
              <a:headEnd/>
              <a:tailEnd/>
            </a:ln>
            <a:effectLst/>
          </p:spPr>
          <p:txBody>
            <a:bodyPr/>
            <a:lstStyle/>
            <a:p>
              <a:endParaRPr lang="zh-CN" altLang="en-US"/>
            </a:p>
          </p:txBody>
        </p:sp>
        <p:sp>
          <p:nvSpPr>
            <p:cNvPr id="116753" name="Line 1041"/>
            <p:cNvSpPr>
              <a:spLocks noChangeShapeType="1"/>
            </p:cNvSpPr>
            <p:nvPr/>
          </p:nvSpPr>
          <p:spPr bwMode="auto">
            <a:xfrm flipH="1">
              <a:off x="1440" y="1920"/>
              <a:ext cx="432" cy="0"/>
            </a:xfrm>
            <a:prstGeom prst="line">
              <a:avLst/>
            </a:prstGeom>
            <a:noFill/>
            <a:ln w="38100">
              <a:solidFill>
                <a:srgbClr val="009900"/>
              </a:solidFill>
              <a:round/>
              <a:headEnd/>
              <a:tailEnd type="triangle" w="sm" len="lg"/>
            </a:ln>
            <a:effectLst/>
          </p:spPr>
          <p:txBody>
            <a:bodyPr/>
            <a:lstStyle/>
            <a:p>
              <a:endParaRPr lang="zh-CN" altLang="en-US"/>
            </a:p>
          </p:txBody>
        </p:sp>
        <p:sp>
          <p:nvSpPr>
            <p:cNvPr id="116754" name="Line 1042"/>
            <p:cNvSpPr>
              <a:spLocks noChangeShapeType="1"/>
            </p:cNvSpPr>
            <p:nvPr/>
          </p:nvSpPr>
          <p:spPr bwMode="auto">
            <a:xfrm>
              <a:off x="3936" y="1920"/>
              <a:ext cx="480" cy="0"/>
            </a:xfrm>
            <a:prstGeom prst="line">
              <a:avLst/>
            </a:prstGeom>
            <a:noFill/>
            <a:ln w="38100">
              <a:solidFill>
                <a:srgbClr val="009900"/>
              </a:solidFill>
              <a:round/>
              <a:headEnd/>
              <a:tailEnd type="triangle" w="sm" len="lg"/>
            </a:ln>
            <a:effectLst/>
          </p:spPr>
          <p:txBody>
            <a:bodyPr/>
            <a:lstStyle/>
            <a:p>
              <a:endParaRPr lang="zh-CN" altLang="en-US"/>
            </a:p>
          </p:txBody>
        </p:sp>
      </p:grpSp>
      <p:grpSp>
        <p:nvGrpSpPr>
          <p:cNvPr id="5" name="Group 1043"/>
          <p:cNvGrpSpPr>
            <a:grpSpLocks/>
          </p:cNvGrpSpPr>
          <p:nvPr/>
        </p:nvGrpSpPr>
        <p:grpSpPr bwMode="auto">
          <a:xfrm>
            <a:off x="2257425" y="3733800"/>
            <a:ext cx="4724400" cy="1422400"/>
            <a:chOff x="1440" y="2400"/>
            <a:chExt cx="2976" cy="896"/>
          </a:xfrm>
        </p:grpSpPr>
        <p:sp>
          <p:nvSpPr>
            <p:cNvPr id="116756" name="Line 1044"/>
            <p:cNvSpPr>
              <a:spLocks noChangeShapeType="1"/>
            </p:cNvSpPr>
            <p:nvPr/>
          </p:nvSpPr>
          <p:spPr bwMode="auto">
            <a:xfrm>
              <a:off x="2352" y="2784"/>
              <a:ext cx="1104" cy="0"/>
            </a:xfrm>
            <a:prstGeom prst="line">
              <a:avLst/>
            </a:prstGeom>
            <a:noFill/>
            <a:ln w="38100">
              <a:solidFill>
                <a:srgbClr val="009900"/>
              </a:solidFill>
              <a:round/>
              <a:headEnd/>
              <a:tailEnd/>
            </a:ln>
            <a:effectLst/>
          </p:spPr>
          <p:txBody>
            <a:bodyPr/>
            <a:lstStyle/>
            <a:p>
              <a:endParaRPr lang="zh-CN" altLang="en-US"/>
            </a:p>
          </p:txBody>
        </p:sp>
        <p:sp>
          <p:nvSpPr>
            <p:cNvPr id="116757" name="Text Box 1045"/>
            <p:cNvSpPr txBox="1">
              <a:spLocks noChangeArrowheads="1"/>
            </p:cNvSpPr>
            <p:nvPr/>
          </p:nvSpPr>
          <p:spPr bwMode="auto">
            <a:xfrm>
              <a:off x="1632" y="2400"/>
              <a:ext cx="720" cy="896"/>
            </a:xfrm>
            <a:prstGeom prst="rect">
              <a:avLst/>
            </a:prstGeom>
            <a:solidFill>
              <a:srgbClr val="000099"/>
            </a:solidFill>
            <a:ln w="9525">
              <a:solidFill>
                <a:srgbClr val="009900"/>
              </a:solidFill>
              <a:miter lim="800000"/>
              <a:headEnd/>
              <a:tailEnd/>
            </a:ln>
            <a:effectLst/>
          </p:spPr>
          <p:txBody>
            <a:bodyPr>
              <a:spAutoFit/>
            </a:bodyPr>
            <a:lstStyle/>
            <a:p>
              <a:pPr>
                <a:lnSpc>
                  <a:spcPct val="120000"/>
                </a:lnSpc>
              </a:pPr>
              <a:r>
                <a:rPr lang="zh-CN" altLang="en-US">
                  <a:solidFill>
                    <a:schemeClr val="bg1"/>
                  </a:solidFill>
                </a:rPr>
                <a:t>以分子运动规律为基础，用统计方法</a:t>
              </a:r>
            </a:p>
          </p:txBody>
        </p:sp>
        <p:sp>
          <p:nvSpPr>
            <p:cNvPr id="116758" name="Text Box 1046"/>
            <p:cNvSpPr txBox="1">
              <a:spLocks noChangeArrowheads="1"/>
            </p:cNvSpPr>
            <p:nvPr/>
          </p:nvSpPr>
          <p:spPr bwMode="auto">
            <a:xfrm>
              <a:off x="1632" y="2400"/>
              <a:ext cx="720" cy="896"/>
            </a:xfrm>
            <a:prstGeom prst="rect">
              <a:avLst/>
            </a:prstGeom>
            <a:solidFill>
              <a:srgbClr val="000099"/>
            </a:solidFill>
            <a:ln w="9525">
              <a:solidFill>
                <a:srgbClr val="009900"/>
              </a:solidFill>
              <a:miter lim="800000"/>
              <a:headEnd/>
              <a:tailEnd/>
            </a:ln>
            <a:effectLst/>
          </p:spPr>
          <p:txBody>
            <a:bodyPr>
              <a:spAutoFit/>
            </a:bodyPr>
            <a:lstStyle/>
            <a:p>
              <a:pPr>
                <a:lnSpc>
                  <a:spcPct val="120000"/>
                </a:lnSpc>
              </a:pPr>
              <a:r>
                <a:rPr lang="zh-CN" altLang="en-US">
                  <a:solidFill>
                    <a:schemeClr val="bg1"/>
                  </a:solidFill>
                </a:rPr>
                <a:t>以分子运动规律为基础，用统计方法</a:t>
              </a:r>
            </a:p>
          </p:txBody>
        </p:sp>
        <p:sp>
          <p:nvSpPr>
            <p:cNvPr id="116759" name="Text Box 1047"/>
            <p:cNvSpPr txBox="1">
              <a:spLocks noChangeArrowheads="1"/>
            </p:cNvSpPr>
            <p:nvPr/>
          </p:nvSpPr>
          <p:spPr bwMode="auto">
            <a:xfrm>
              <a:off x="3456" y="2400"/>
              <a:ext cx="720" cy="896"/>
            </a:xfrm>
            <a:prstGeom prst="rect">
              <a:avLst/>
            </a:prstGeom>
            <a:solidFill>
              <a:srgbClr val="000099"/>
            </a:solidFill>
            <a:ln w="9525">
              <a:solidFill>
                <a:srgbClr val="009900"/>
              </a:solidFill>
              <a:miter lim="800000"/>
              <a:headEnd/>
              <a:tailEnd/>
            </a:ln>
            <a:effectLst/>
          </p:spPr>
          <p:txBody>
            <a:bodyPr>
              <a:spAutoFit/>
            </a:bodyPr>
            <a:lstStyle/>
            <a:p>
              <a:pPr>
                <a:lnSpc>
                  <a:spcPct val="120000"/>
                </a:lnSpc>
              </a:pPr>
              <a:r>
                <a:rPr lang="zh-CN" altLang="en-US">
                  <a:solidFill>
                    <a:schemeClr val="bg1"/>
                  </a:solidFill>
                </a:rPr>
                <a:t>以事实为基础，用热力学基本定律</a:t>
              </a:r>
            </a:p>
          </p:txBody>
        </p:sp>
        <p:sp>
          <p:nvSpPr>
            <p:cNvPr id="116760" name="Text Box 1048"/>
            <p:cNvSpPr txBox="1">
              <a:spLocks noChangeArrowheads="1"/>
            </p:cNvSpPr>
            <p:nvPr/>
          </p:nvSpPr>
          <p:spPr bwMode="auto">
            <a:xfrm>
              <a:off x="2448" y="2640"/>
              <a:ext cx="912" cy="294"/>
            </a:xfrm>
            <a:prstGeom prst="rect">
              <a:avLst/>
            </a:prstGeom>
            <a:solidFill>
              <a:srgbClr val="000099"/>
            </a:solidFill>
            <a:ln w="9525">
              <a:solidFill>
                <a:srgbClr val="009900"/>
              </a:solidFill>
              <a:miter lim="800000"/>
              <a:headEnd/>
              <a:tailEnd/>
            </a:ln>
            <a:effectLst/>
          </p:spPr>
          <p:txBody>
            <a:bodyPr>
              <a:spAutoFit/>
            </a:bodyPr>
            <a:lstStyle/>
            <a:p>
              <a:r>
                <a:rPr lang="zh-CN" altLang="en-US" sz="2400">
                  <a:solidFill>
                    <a:srgbClr val="99FF33"/>
                  </a:solidFill>
                  <a:ea typeface="楷体_GB2312" pitchFamily="49" charset="-122"/>
                </a:rPr>
                <a:t>理论基础</a:t>
              </a:r>
            </a:p>
          </p:txBody>
        </p:sp>
        <p:sp>
          <p:nvSpPr>
            <p:cNvPr id="116761" name="Line 1049"/>
            <p:cNvSpPr>
              <a:spLocks noChangeShapeType="1"/>
            </p:cNvSpPr>
            <p:nvPr/>
          </p:nvSpPr>
          <p:spPr bwMode="auto">
            <a:xfrm flipH="1">
              <a:off x="1440" y="2784"/>
              <a:ext cx="192" cy="0"/>
            </a:xfrm>
            <a:prstGeom prst="line">
              <a:avLst/>
            </a:prstGeom>
            <a:noFill/>
            <a:ln w="38100">
              <a:solidFill>
                <a:srgbClr val="009900"/>
              </a:solidFill>
              <a:round/>
              <a:headEnd/>
              <a:tailEnd type="triangle" w="sm" len="med"/>
            </a:ln>
            <a:effectLst/>
          </p:spPr>
          <p:txBody>
            <a:bodyPr/>
            <a:lstStyle/>
            <a:p>
              <a:endParaRPr lang="zh-CN" altLang="en-US"/>
            </a:p>
          </p:txBody>
        </p:sp>
        <p:sp>
          <p:nvSpPr>
            <p:cNvPr id="116762" name="Line 1050"/>
            <p:cNvSpPr>
              <a:spLocks noChangeShapeType="1"/>
            </p:cNvSpPr>
            <p:nvPr/>
          </p:nvSpPr>
          <p:spPr bwMode="auto">
            <a:xfrm>
              <a:off x="4176" y="2784"/>
              <a:ext cx="240" cy="0"/>
            </a:xfrm>
            <a:prstGeom prst="line">
              <a:avLst/>
            </a:prstGeom>
            <a:noFill/>
            <a:ln w="38100">
              <a:solidFill>
                <a:srgbClr val="009900"/>
              </a:solidFill>
              <a:round/>
              <a:headEnd/>
              <a:tailEnd type="triangle" w="sm" len="med"/>
            </a:ln>
            <a:effectLst/>
          </p:spPr>
          <p:txBody>
            <a:bodyPr/>
            <a:lstStyle/>
            <a:p>
              <a:endParaRPr lang="zh-CN" altLang="en-US"/>
            </a:p>
          </p:txBody>
        </p:sp>
      </p:grpSp>
      <p:grpSp>
        <p:nvGrpSpPr>
          <p:cNvPr id="6" name="Group 1051"/>
          <p:cNvGrpSpPr>
            <a:grpSpLocks/>
          </p:cNvGrpSpPr>
          <p:nvPr/>
        </p:nvGrpSpPr>
        <p:grpSpPr bwMode="auto">
          <a:xfrm>
            <a:off x="1571625" y="4800600"/>
            <a:ext cx="6019800" cy="1076325"/>
            <a:chOff x="1008" y="3072"/>
            <a:chExt cx="3792" cy="678"/>
          </a:xfrm>
        </p:grpSpPr>
        <p:sp>
          <p:nvSpPr>
            <p:cNvPr id="116764" name="Line 1052"/>
            <p:cNvSpPr>
              <a:spLocks noChangeShapeType="1"/>
            </p:cNvSpPr>
            <p:nvPr/>
          </p:nvSpPr>
          <p:spPr bwMode="auto">
            <a:xfrm>
              <a:off x="2304" y="3600"/>
              <a:ext cx="1200" cy="0"/>
            </a:xfrm>
            <a:prstGeom prst="line">
              <a:avLst/>
            </a:prstGeom>
            <a:noFill/>
            <a:ln w="38100">
              <a:solidFill>
                <a:srgbClr val="009900"/>
              </a:solidFill>
              <a:round/>
              <a:headEnd/>
              <a:tailEnd/>
            </a:ln>
            <a:effectLst/>
          </p:spPr>
          <p:txBody>
            <a:bodyPr/>
            <a:lstStyle/>
            <a:p>
              <a:endParaRPr lang="zh-CN" altLang="en-US"/>
            </a:p>
          </p:txBody>
        </p:sp>
        <p:sp>
          <p:nvSpPr>
            <p:cNvPr id="116765" name="Text Box 1053"/>
            <p:cNvSpPr txBox="1">
              <a:spLocks noChangeArrowheads="1"/>
            </p:cNvSpPr>
            <p:nvPr/>
          </p:nvSpPr>
          <p:spPr bwMode="auto">
            <a:xfrm>
              <a:off x="2448" y="3456"/>
              <a:ext cx="912" cy="294"/>
            </a:xfrm>
            <a:prstGeom prst="rect">
              <a:avLst/>
            </a:prstGeom>
            <a:solidFill>
              <a:srgbClr val="000099"/>
            </a:solidFill>
            <a:ln w="9525">
              <a:solidFill>
                <a:srgbClr val="009900"/>
              </a:solidFill>
              <a:miter lim="800000"/>
              <a:headEnd/>
              <a:tailEnd/>
            </a:ln>
            <a:effectLst/>
          </p:spPr>
          <p:txBody>
            <a:bodyPr>
              <a:spAutoFit/>
            </a:bodyPr>
            <a:lstStyle/>
            <a:p>
              <a:r>
                <a:rPr lang="zh-CN" altLang="en-US" sz="2400">
                  <a:solidFill>
                    <a:srgbClr val="99FF33"/>
                  </a:solidFill>
                  <a:ea typeface="楷体_GB2312" pitchFamily="49" charset="-122"/>
                </a:rPr>
                <a:t>相互关系</a:t>
              </a:r>
            </a:p>
          </p:txBody>
        </p:sp>
        <p:sp>
          <p:nvSpPr>
            <p:cNvPr id="116766" name="Text Box 1054"/>
            <p:cNvSpPr txBox="1">
              <a:spLocks noChangeArrowheads="1"/>
            </p:cNvSpPr>
            <p:nvPr/>
          </p:nvSpPr>
          <p:spPr bwMode="auto">
            <a:xfrm>
              <a:off x="1008" y="3456"/>
              <a:ext cx="1296" cy="294"/>
            </a:xfrm>
            <a:prstGeom prst="rect">
              <a:avLst/>
            </a:prstGeom>
            <a:solidFill>
              <a:srgbClr val="000099"/>
            </a:solidFill>
            <a:ln w="9525">
              <a:solidFill>
                <a:srgbClr val="009900"/>
              </a:solidFill>
              <a:miter lim="800000"/>
              <a:headEnd/>
              <a:tailEnd/>
            </a:ln>
            <a:effectLst/>
          </p:spPr>
          <p:txBody>
            <a:bodyPr>
              <a:spAutoFit/>
            </a:bodyPr>
            <a:lstStyle/>
            <a:p>
              <a:r>
                <a:rPr lang="zh-CN" altLang="en-US" sz="2400">
                  <a:solidFill>
                    <a:schemeClr val="bg1"/>
                  </a:solidFill>
                  <a:ea typeface="楷体_GB2312" pitchFamily="49" charset="-122"/>
                </a:rPr>
                <a:t>分析宏观本质</a:t>
              </a:r>
            </a:p>
          </p:txBody>
        </p:sp>
        <p:sp>
          <p:nvSpPr>
            <p:cNvPr id="116767" name="Text Box 1055"/>
            <p:cNvSpPr txBox="1">
              <a:spLocks noChangeArrowheads="1"/>
            </p:cNvSpPr>
            <p:nvPr/>
          </p:nvSpPr>
          <p:spPr bwMode="auto">
            <a:xfrm>
              <a:off x="3504" y="3456"/>
              <a:ext cx="1296" cy="294"/>
            </a:xfrm>
            <a:prstGeom prst="rect">
              <a:avLst/>
            </a:prstGeom>
            <a:solidFill>
              <a:srgbClr val="000099"/>
            </a:solidFill>
            <a:ln w="9525">
              <a:solidFill>
                <a:srgbClr val="009900"/>
              </a:solidFill>
              <a:miter lim="800000"/>
              <a:headEnd/>
              <a:tailEnd/>
            </a:ln>
            <a:effectLst/>
          </p:spPr>
          <p:txBody>
            <a:bodyPr>
              <a:spAutoFit/>
            </a:bodyPr>
            <a:lstStyle/>
            <a:p>
              <a:r>
                <a:rPr lang="zh-CN" altLang="en-US" sz="2400">
                  <a:solidFill>
                    <a:schemeClr val="bg1"/>
                  </a:solidFill>
                  <a:ea typeface="楷体_GB2312" pitchFamily="49" charset="-122"/>
                </a:rPr>
                <a:t>验证微观理论</a:t>
              </a:r>
            </a:p>
          </p:txBody>
        </p:sp>
        <p:sp>
          <p:nvSpPr>
            <p:cNvPr id="116768" name="Line 1056"/>
            <p:cNvSpPr>
              <a:spLocks noChangeShapeType="1"/>
            </p:cNvSpPr>
            <p:nvPr/>
          </p:nvSpPr>
          <p:spPr bwMode="auto">
            <a:xfrm flipV="1">
              <a:off x="1248" y="3072"/>
              <a:ext cx="0" cy="384"/>
            </a:xfrm>
            <a:prstGeom prst="line">
              <a:avLst/>
            </a:prstGeom>
            <a:noFill/>
            <a:ln w="38100">
              <a:solidFill>
                <a:srgbClr val="009900"/>
              </a:solidFill>
              <a:round/>
              <a:headEnd/>
              <a:tailEnd type="triangle" w="sm" len="lg"/>
            </a:ln>
            <a:effectLst/>
          </p:spPr>
          <p:txBody>
            <a:bodyPr/>
            <a:lstStyle/>
            <a:p>
              <a:endParaRPr lang="zh-CN" altLang="en-US"/>
            </a:p>
          </p:txBody>
        </p:sp>
        <p:sp>
          <p:nvSpPr>
            <p:cNvPr id="116769" name="Line 1057"/>
            <p:cNvSpPr>
              <a:spLocks noChangeShapeType="1"/>
            </p:cNvSpPr>
            <p:nvPr/>
          </p:nvSpPr>
          <p:spPr bwMode="auto">
            <a:xfrm flipV="1">
              <a:off x="4608" y="3072"/>
              <a:ext cx="0" cy="384"/>
            </a:xfrm>
            <a:prstGeom prst="line">
              <a:avLst/>
            </a:prstGeom>
            <a:noFill/>
            <a:ln w="38100">
              <a:solidFill>
                <a:srgbClr val="009900"/>
              </a:solidFill>
              <a:round/>
              <a:headEnd/>
              <a:tailEnd type="triangle" w="sm" len="lg"/>
            </a:ln>
            <a:effectLst/>
          </p:spPr>
          <p:txBody>
            <a:bodyPr/>
            <a:lstStyle/>
            <a:p>
              <a:endParaRPr lang="zh-CN" altLang="en-US"/>
            </a:p>
          </p:txBody>
        </p:sp>
      </p:grpSp>
      <p:grpSp>
        <p:nvGrpSpPr>
          <p:cNvPr id="7" name="Group 1058"/>
          <p:cNvGrpSpPr>
            <a:grpSpLocks/>
          </p:cNvGrpSpPr>
          <p:nvPr/>
        </p:nvGrpSpPr>
        <p:grpSpPr bwMode="auto">
          <a:xfrm>
            <a:off x="6965950" y="473075"/>
            <a:ext cx="1924050" cy="484188"/>
            <a:chOff x="4388" y="298"/>
            <a:chExt cx="1212" cy="305"/>
          </a:xfrm>
        </p:grpSpPr>
        <p:sp>
          <p:nvSpPr>
            <p:cNvPr id="116771" name="AutoShape 1059">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6772" name="Text Box 1060">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049113DB-F2C5-4091-A437-EABC8EFC23DF}" type="slidenum">
              <a:rPr lang="en-US" altLang="zh-CN"/>
              <a:pPr/>
              <a:t>2</a:t>
            </a:fld>
            <a:endParaRPr lang="en-US" altLang="zh-CN"/>
          </a:p>
        </p:txBody>
      </p:sp>
      <p:sp>
        <p:nvSpPr>
          <p:cNvPr id="98306" name="Text Box 2"/>
          <p:cNvSpPr txBox="1">
            <a:spLocks noChangeArrowheads="1"/>
          </p:cNvSpPr>
          <p:nvPr/>
        </p:nvSpPr>
        <p:spPr bwMode="auto">
          <a:xfrm>
            <a:off x="882650" y="1371600"/>
            <a:ext cx="7518400" cy="822325"/>
          </a:xfrm>
          <a:prstGeom prst="rect">
            <a:avLst/>
          </a:prstGeom>
          <a:noFill/>
          <a:ln w="9525">
            <a:noFill/>
            <a:miter lim="800000"/>
            <a:headEnd/>
            <a:tailEnd/>
          </a:ln>
          <a:effectLst/>
        </p:spPr>
        <p:txBody>
          <a:bodyPr>
            <a:spAutoFit/>
          </a:bodyPr>
          <a:lstStyle/>
          <a:p>
            <a:pPr algn="just"/>
            <a:r>
              <a:rPr lang="zh-CN" altLang="en-US">
                <a:solidFill>
                  <a:srgbClr val="000000"/>
                </a:solidFill>
              </a:rPr>
              <a:t>由于反射处固定，反射波有相位突变。故反射波在反射点的振动方程为：</a:t>
            </a:r>
            <a:endParaRPr lang="zh-CN" altLang="en-US"/>
          </a:p>
        </p:txBody>
      </p:sp>
      <p:graphicFrame>
        <p:nvGraphicFramePr>
          <p:cNvPr id="98307" name="Object 3"/>
          <p:cNvGraphicFramePr>
            <a:graphicFrameLocks noChangeAspect="1"/>
          </p:cNvGraphicFramePr>
          <p:nvPr/>
        </p:nvGraphicFramePr>
        <p:xfrm>
          <a:off x="2024063" y="4027488"/>
          <a:ext cx="5349875" cy="1811337"/>
        </p:xfrm>
        <a:graphic>
          <a:graphicData uri="http://schemas.openxmlformats.org/presentationml/2006/ole">
            <p:oleObj spid="_x0000_s2050" name="Equation" r:id="rId3" imgW="2400120" imgH="812520" progId="Equation.3">
              <p:embed/>
            </p:oleObj>
          </a:graphicData>
        </a:graphic>
      </p:graphicFrame>
      <p:sp>
        <p:nvSpPr>
          <p:cNvPr id="98308" name="Text Box 4"/>
          <p:cNvSpPr txBox="1">
            <a:spLocks noChangeArrowheads="1"/>
          </p:cNvSpPr>
          <p:nvPr/>
        </p:nvSpPr>
        <p:spPr bwMode="auto">
          <a:xfrm>
            <a:off x="881063" y="3257550"/>
            <a:ext cx="5219700" cy="457200"/>
          </a:xfrm>
          <a:prstGeom prst="rect">
            <a:avLst/>
          </a:prstGeom>
          <a:noFill/>
          <a:ln w="9525">
            <a:noFill/>
            <a:miter lim="800000"/>
            <a:headEnd/>
            <a:tailEnd/>
          </a:ln>
          <a:effectLst/>
        </p:spPr>
        <p:txBody>
          <a:bodyPr>
            <a:spAutoFit/>
          </a:bodyPr>
          <a:lstStyle/>
          <a:p>
            <a:pPr algn="just"/>
            <a:r>
              <a:rPr lang="zh-CN" altLang="en-US">
                <a:solidFill>
                  <a:srgbClr val="000000"/>
                </a:solidFill>
              </a:rPr>
              <a:t>所以反射波的波动方程为：</a:t>
            </a:r>
            <a:endParaRPr lang="zh-CN" altLang="en-US"/>
          </a:p>
        </p:txBody>
      </p:sp>
      <p:graphicFrame>
        <p:nvGraphicFramePr>
          <p:cNvPr id="98309" name="Object 5"/>
          <p:cNvGraphicFramePr>
            <a:graphicFrameLocks noChangeAspect="1"/>
          </p:cNvGraphicFramePr>
          <p:nvPr/>
        </p:nvGraphicFramePr>
        <p:xfrm>
          <a:off x="2520950" y="2127250"/>
          <a:ext cx="3811588" cy="889000"/>
        </p:xfrm>
        <a:graphic>
          <a:graphicData uri="http://schemas.openxmlformats.org/presentationml/2006/ole">
            <p:oleObj spid="_x0000_s2051" name="Equation" r:id="rId4" imgW="1688760" imgH="393480" progId="Equation.3">
              <p:embed/>
            </p:oleObj>
          </a:graphicData>
        </a:graphic>
      </p:graphicFrame>
      <p:grpSp>
        <p:nvGrpSpPr>
          <p:cNvPr id="2" name="Group 7"/>
          <p:cNvGrpSpPr>
            <a:grpSpLocks/>
          </p:cNvGrpSpPr>
          <p:nvPr/>
        </p:nvGrpSpPr>
        <p:grpSpPr bwMode="auto">
          <a:xfrm>
            <a:off x="6965950" y="473075"/>
            <a:ext cx="1924050" cy="484188"/>
            <a:chOff x="4388" y="298"/>
            <a:chExt cx="1212" cy="305"/>
          </a:xfrm>
        </p:grpSpPr>
        <p:sp>
          <p:nvSpPr>
            <p:cNvPr id="98312"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98313"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98314" name="Object 10"/>
          <p:cNvGraphicFramePr>
            <a:graphicFrameLocks noChangeAspect="1"/>
          </p:cNvGraphicFramePr>
          <p:nvPr/>
        </p:nvGraphicFramePr>
        <p:xfrm>
          <a:off x="4619625" y="3065463"/>
          <a:ext cx="2817813" cy="839787"/>
        </p:xfrm>
        <a:graphic>
          <a:graphicData uri="http://schemas.openxmlformats.org/presentationml/2006/ole">
            <p:oleObj spid="_x0000_s2052" name="Equation" r:id="rId5" imgW="1320480" imgH="39348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08BB0EAC-7416-45BC-A859-FB2493C01BF2}" type="slidenum">
              <a:rPr lang="en-US" altLang="zh-CN"/>
              <a:pPr/>
              <a:t>20</a:t>
            </a:fld>
            <a:endParaRPr lang="en-US" altLang="zh-CN"/>
          </a:p>
        </p:txBody>
      </p:sp>
      <p:grpSp>
        <p:nvGrpSpPr>
          <p:cNvPr id="2" name="Group 2"/>
          <p:cNvGrpSpPr>
            <a:grpSpLocks/>
          </p:cNvGrpSpPr>
          <p:nvPr/>
        </p:nvGrpSpPr>
        <p:grpSpPr bwMode="auto">
          <a:xfrm>
            <a:off x="6965950" y="473075"/>
            <a:ext cx="1924050" cy="484188"/>
            <a:chOff x="4388" y="298"/>
            <a:chExt cx="1212" cy="305"/>
          </a:xfrm>
        </p:grpSpPr>
        <p:sp>
          <p:nvSpPr>
            <p:cNvPr id="5123" name="AutoShape 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5124" name="Text Box 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5125" name="Text Box 5"/>
          <p:cNvSpPr txBox="1">
            <a:spLocks noChangeArrowheads="1"/>
          </p:cNvSpPr>
          <p:nvPr/>
        </p:nvSpPr>
        <p:spPr bwMode="auto">
          <a:xfrm>
            <a:off x="1905000" y="866775"/>
            <a:ext cx="5105400" cy="579438"/>
          </a:xfrm>
          <a:prstGeom prst="rect">
            <a:avLst/>
          </a:prstGeom>
          <a:noFill/>
          <a:ln w="9525">
            <a:noFill/>
            <a:miter lim="800000"/>
            <a:headEnd/>
            <a:tailEnd/>
          </a:ln>
          <a:effectLst/>
        </p:spPr>
        <p:txBody>
          <a:bodyPr>
            <a:spAutoFit/>
          </a:bodyPr>
          <a:lstStyle/>
          <a:p>
            <a:pPr algn="ctr" eaLnBrk="0" hangingPunct="0">
              <a:spcBef>
                <a:spcPct val="0"/>
              </a:spcBef>
            </a:pPr>
            <a:r>
              <a:rPr kumimoji="0" lang="zh-CN" altLang="en-US" sz="3200" b="1">
                <a:solidFill>
                  <a:schemeClr val="accent2"/>
                </a:solidFill>
              </a:rPr>
              <a:t>第七章  气体分子动理论 </a:t>
            </a:r>
          </a:p>
        </p:txBody>
      </p:sp>
      <p:sp>
        <p:nvSpPr>
          <p:cNvPr id="5127" name="Text Box 7"/>
          <p:cNvSpPr txBox="1">
            <a:spLocks noChangeArrowheads="1"/>
          </p:cNvSpPr>
          <p:nvPr/>
        </p:nvSpPr>
        <p:spPr bwMode="auto">
          <a:xfrm>
            <a:off x="828675" y="1552575"/>
            <a:ext cx="7772400" cy="2911475"/>
          </a:xfrm>
          <a:prstGeom prst="rect">
            <a:avLst/>
          </a:prstGeom>
          <a:noFill/>
          <a:ln w="9525">
            <a:noFill/>
            <a:miter lim="800000"/>
            <a:headEnd/>
            <a:tailEnd/>
          </a:ln>
          <a:effectLst/>
        </p:spPr>
        <p:txBody>
          <a:bodyPr>
            <a:spAutoFit/>
          </a:bodyPr>
          <a:lstStyle/>
          <a:p>
            <a:pPr>
              <a:lnSpc>
                <a:spcPct val="110000"/>
              </a:lnSpc>
            </a:pPr>
            <a:r>
              <a:rPr lang="en-US" altLang="zh-CN" sz="2800">
                <a:solidFill>
                  <a:srgbClr val="000000"/>
                </a:solidFill>
                <a:latin typeface="Times New Roman"/>
              </a:rPr>
              <a:t> </a:t>
            </a:r>
            <a:r>
              <a:rPr lang="en-US" altLang="zh-CN" sz="2800">
                <a:solidFill>
                  <a:srgbClr val="000000"/>
                </a:solidFill>
                <a:latin typeface="宋体" pitchFamily="2" charset="-122"/>
              </a:rPr>
              <a:t>    </a:t>
            </a:r>
            <a:r>
              <a:rPr lang="zh-CN" altLang="en-US" sz="2800">
                <a:solidFill>
                  <a:srgbClr val="000000"/>
                </a:solidFill>
              </a:rPr>
              <a:t>气体分子动理论是统计物理学最基本、最简单的内容，它是从物质的分子结构概念出发，对气体分子运动及相互作用提出一定的假设模型，再根据每个气体分子所遵从的力学规律，利用统计方法找出热运动的宏观量（如压强、温度等）与分子运动微观量的统计平均值之间的关系。</a:t>
            </a:r>
            <a:endParaRPr lang="zh-CN" altLang="en-US" sz="2800"/>
          </a:p>
        </p:txBody>
      </p:sp>
      <p:grpSp>
        <p:nvGrpSpPr>
          <p:cNvPr id="3" name="Group 9"/>
          <p:cNvGrpSpPr>
            <a:grpSpLocks/>
          </p:cNvGrpSpPr>
          <p:nvPr/>
        </p:nvGrpSpPr>
        <p:grpSpPr bwMode="auto">
          <a:xfrm>
            <a:off x="942975" y="4600575"/>
            <a:ext cx="7058025" cy="1190625"/>
            <a:chOff x="594" y="2898"/>
            <a:chExt cx="4446" cy="750"/>
          </a:xfrm>
        </p:grpSpPr>
        <p:sp>
          <p:nvSpPr>
            <p:cNvPr id="5126" name="Text Box 6"/>
            <p:cNvSpPr txBox="1">
              <a:spLocks noChangeArrowheads="1"/>
            </p:cNvSpPr>
            <p:nvPr/>
          </p:nvSpPr>
          <p:spPr bwMode="auto">
            <a:xfrm>
              <a:off x="912" y="2898"/>
              <a:ext cx="4128" cy="327"/>
            </a:xfrm>
            <a:prstGeom prst="rect">
              <a:avLst/>
            </a:prstGeom>
            <a:noFill/>
            <a:ln w="9525">
              <a:noFill/>
              <a:miter lim="800000"/>
              <a:headEnd/>
              <a:tailEnd/>
            </a:ln>
            <a:effectLst/>
          </p:spPr>
          <p:txBody>
            <a:bodyPr>
              <a:spAutoFit/>
            </a:bodyPr>
            <a:lstStyle/>
            <a:p>
              <a:pPr eaLnBrk="0" hangingPunct="0">
                <a:spcBef>
                  <a:spcPct val="0"/>
                </a:spcBef>
              </a:pPr>
              <a:r>
                <a:rPr kumimoji="0" lang="en-US" altLang="zh-CN" sz="2800" b="1">
                  <a:solidFill>
                    <a:srgbClr val="003399"/>
                  </a:solidFill>
                  <a:latin typeface="宋体" pitchFamily="2" charset="-122"/>
                </a:rPr>
                <a:t>§</a:t>
              </a:r>
              <a:r>
                <a:rPr kumimoji="0" lang="en-US" altLang="zh-CN" sz="2800" b="1">
                  <a:solidFill>
                    <a:srgbClr val="003399"/>
                  </a:solidFill>
                </a:rPr>
                <a:t>7.1  </a:t>
              </a:r>
              <a:r>
                <a:rPr kumimoji="0" lang="zh-CN" altLang="en-US" sz="2800" b="1">
                  <a:solidFill>
                    <a:srgbClr val="003399"/>
                  </a:solidFill>
                </a:rPr>
                <a:t>热力学系统  平衡态  状态参量 </a:t>
              </a:r>
            </a:p>
          </p:txBody>
        </p:sp>
        <p:sp>
          <p:nvSpPr>
            <p:cNvPr id="5128" name="Text Box 8"/>
            <p:cNvSpPr txBox="1">
              <a:spLocks noChangeArrowheads="1"/>
            </p:cNvSpPr>
            <p:nvPr/>
          </p:nvSpPr>
          <p:spPr bwMode="auto">
            <a:xfrm>
              <a:off x="594" y="3321"/>
              <a:ext cx="3312" cy="327"/>
            </a:xfrm>
            <a:prstGeom prst="rect">
              <a:avLst/>
            </a:prstGeom>
            <a:noFill/>
            <a:ln w="9525">
              <a:noFill/>
              <a:miter lim="800000"/>
              <a:headEnd/>
              <a:tailEnd/>
            </a:ln>
            <a:effectLst/>
          </p:spPr>
          <p:txBody>
            <a:bodyPr>
              <a:spAutoFit/>
            </a:bodyPr>
            <a:lstStyle/>
            <a:p>
              <a:r>
                <a:rPr lang="zh-CN" altLang="en-US" sz="2800">
                  <a:solidFill>
                    <a:srgbClr val="003399"/>
                  </a:solidFill>
                </a:rPr>
                <a:t>一</a:t>
              </a:r>
              <a:r>
                <a:rPr lang="zh-CN" altLang="en-US" sz="2800"/>
                <a:t>、</a:t>
              </a:r>
              <a:r>
                <a:rPr kumimoji="0" lang="zh-CN" altLang="en-US" sz="2800" b="1">
                  <a:solidFill>
                    <a:srgbClr val="003399"/>
                  </a:solidFill>
                </a:rPr>
                <a:t>热力学系统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5CBF1D10-3C78-44D6-B132-5FC2CB29B574}" type="slidenum">
              <a:rPr lang="en-US" altLang="zh-CN"/>
              <a:pPr/>
              <a:t>21</a:t>
            </a:fld>
            <a:endParaRPr lang="en-US" altLang="zh-CN"/>
          </a:p>
        </p:txBody>
      </p:sp>
      <p:sp>
        <p:nvSpPr>
          <p:cNvPr id="6146" name="Text Box 2"/>
          <p:cNvSpPr txBox="1">
            <a:spLocks noChangeArrowheads="1"/>
          </p:cNvSpPr>
          <p:nvPr/>
        </p:nvSpPr>
        <p:spPr bwMode="auto">
          <a:xfrm>
            <a:off x="1095375" y="919163"/>
            <a:ext cx="4419600" cy="519112"/>
          </a:xfrm>
          <a:prstGeom prst="rect">
            <a:avLst/>
          </a:prstGeom>
          <a:noFill/>
          <a:ln w="9525">
            <a:noFill/>
            <a:miter lim="800000"/>
            <a:headEnd/>
            <a:tailEnd/>
          </a:ln>
          <a:effectLst/>
        </p:spPr>
        <p:txBody>
          <a:bodyPr>
            <a:spAutoFit/>
          </a:bodyPr>
          <a:lstStyle/>
          <a:p>
            <a:r>
              <a:rPr lang="zh-CN" altLang="en-US" sz="2800"/>
              <a:t>热力学系统可分为三类：</a:t>
            </a:r>
          </a:p>
        </p:txBody>
      </p:sp>
      <p:sp>
        <p:nvSpPr>
          <p:cNvPr id="6147" name="Text Box 3"/>
          <p:cNvSpPr txBox="1">
            <a:spLocks noChangeArrowheads="1"/>
          </p:cNvSpPr>
          <p:nvPr/>
        </p:nvSpPr>
        <p:spPr bwMode="auto">
          <a:xfrm>
            <a:off x="1081088" y="1600200"/>
            <a:ext cx="6934200" cy="519113"/>
          </a:xfrm>
          <a:prstGeom prst="rect">
            <a:avLst/>
          </a:prstGeom>
          <a:noFill/>
          <a:ln w="9525">
            <a:noFill/>
            <a:miter lim="800000"/>
            <a:headEnd/>
            <a:tailEnd/>
          </a:ln>
          <a:effectLst/>
        </p:spPr>
        <p:txBody>
          <a:bodyPr>
            <a:spAutoFit/>
          </a:bodyPr>
          <a:lstStyle/>
          <a:p>
            <a:r>
              <a:rPr lang="en-US" altLang="zh-CN" sz="2800" b="1">
                <a:solidFill>
                  <a:srgbClr val="003399"/>
                </a:solidFill>
                <a:ea typeface="楷体_GB2312" pitchFamily="49" charset="-122"/>
              </a:rPr>
              <a:t>⑴ </a:t>
            </a:r>
            <a:r>
              <a:rPr lang="zh-CN" altLang="en-US" sz="2800" b="1">
                <a:solidFill>
                  <a:srgbClr val="003399"/>
                </a:solidFill>
                <a:ea typeface="楷体_GB2312" pitchFamily="49" charset="-122"/>
              </a:rPr>
              <a:t>孤立系统：与外界无物质、能量交换。</a:t>
            </a:r>
          </a:p>
        </p:txBody>
      </p:sp>
      <p:sp>
        <p:nvSpPr>
          <p:cNvPr id="6148" name="Text Box 4"/>
          <p:cNvSpPr txBox="1">
            <a:spLocks noChangeArrowheads="1"/>
          </p:cNvSpPr>
          <p:nvPr/>
        </p:nvSpPr>
        <p:spPr bwMode="auto">
          <a:xfrm>
            <a:off x="1076325" y="2300288"/>
            <a:ext cx="6934200" cy="519112"/>
          </a:xfrm>
          <a:prstGeom prst="rect">
            <a:avLst/>
          </a:prstGeom>
          <a:noFill/>
          <a:ln w="9525">
            <a:noFill/>
            <a:miter lim="800000"/>
            <a:headEnd/>
            <a:tailEnd/>
          </a:ln>
          <a:effectLst/>
        </p:spPr>
        <p:txBody>
          <a:bodyPr>
            <a:spAutoFit/>
          </a:bodyPr>
          <a:lstStyle/>
          <a:p>
            <a:r>
              <a:rPr lang="en-US" altLang="zh-CN" sz="2800" b="1">
                <a:solidFill>
                  <a:srgbClr val="003399"/>
                </a:solidFill>
                <a:ea typeface="楷体_GB2312" pitchFamily="49" charset="-122"/>
              </a:rPr>
              <a:t>⑵ </a:t>
            </a:r>
            <a:r>
              <a:rPr lang="zh-CN" altLang="en-US" sz="2800" b="1">
                <a:solidFill>
                  <a:srgbClr val="003399"/>
                </a:solidFill>
                <a:ea typeface="楷体_GB2312" pitchFamily="49" charset="-122"/>
              </a:rPr>
              <a:t>封闭系统：无物质交换，但有能量交换。</a:t>
            </a:r>
          </a:p>
        </p:txBody>
      </p:sp>
      <p:sp>
        <p:nvSpPr>
          <p:cNvPr id="6149" name="Text Box 5"/>
          <p:cNvSpPr txBox="1">
            <a:spLocks noChangeArrowheads="1"/>
          </p:cNvSpPr>
          <p:nvPr/>
        </p:nvSpPr>
        <p:spPr bwMode="auto">
          <a:xfrm>
            <a:off x="1076325" y="3048000"/>
            <a:ext cx="6934200" cy="519113"/>
          </a:xfrm>
          <a:prstGeom prst="rect">
            <a:avLst/>
          </a:prstGeom>
          <a:noFill/>
          <a:ln w="9525">
            <a:noFill/>
            <a:miter lim="800000"/>
            <a:headEnd/>
            <a:tailEnd/>
          </a:ln>
          <a:effectLst/>
        </p:spPr>
        <p:txBody>
          <a:bodyPr>
            <a:spAutoFit/>
          </a:bodyPr>
          <a:lstStyle/>
          <a:p>
            <a:r>
              <a:rPr lang="en-US" altLang="zh-CN" sz="2800" b="1">
                <a:solidFill>
                  <a:srgbClr val="003399"/>
                </a:solidFill>
                <a:ea typeface="楷体_GB2312" pitchFamily="49" charset="-122"/>
              </a:rPr>
              <a:t>⑶ </a:t>
            </a:r>
            <a:r>
              <a:rPr lang="zh-CN" altLang="en-US" sz="2800" b="1">
                <a:solidFill>
                  <a:srgbClr val="003399"/>
                </a:solidFill>
                <a:ea typeface="楷体_GB2312" pitchFamily="49" charset="-122"/>
              </a:rPr>
              <a:t>开放系统：有物质交换，又有能量交换。</a:t>
            </a:r>
          </a:p>
        </p:txBody>
      </p:sp>
      <p:sp>
        <p:nvSpPr>
          <p:cNvPr id="6150" name="Text Box 6"/>
          <p:cNvSpPr txBox="1">
            <a:spLocks noChangeArrowheads="1"/>
          </p:cNvSpPr>
          <p:nvPr/>
        </p:nvSpPr>
        <p:spPr bwMode="auto">
          <a:xfrm>
            <a:off x="1076325" y="3671888"/>
            <a:ext cx="6781800" cy="519112"/>
          </a:xfrm>
          <a:prstGeom prst="rect">
            <a:avLst/>
          </a:prstGeom>
          <a:noFill/>
          <a:ln w="9525">
            <a:noFill/>
            <a:miter lim="800000"/>
            <a:headEnd/>
            <a:tailEnd/>
          </a:ln>
          <a:effectLst/>
        </p:spPr>
        <p:txBody>
          <a:bodyPr>
            <a:spAutoFit/>
          </a:bodyPr>
          <a:lstStyle/>
          <a:p>
            <a:r>
              <a:rPr lang="zh-CN" altLang="en-US" sz="2800"/>
              <a:t>本章主要讨论封闭系统。</a:t>
            </a:r>
          </a:p>
        </p:txBody>
      </p:sp>
      <p:grpSp>
        <p:nvGrpSpPr>
          <p:cNvPr id="2" name="Group 12"/>
          <p:cNvGrpSpPr>
            <a:grpSpLocks/>
          </p:cNvGrpSpPr>
          <p:nvPr/>
        </p:nvGrpSpPr>
        <p:grpSpPr bwMode="auto">
          <a:xfrm>
            <a:off x="1101725" y="4343400"/>
            <a:ext cx="7353300" cy="1555750"/>
            <a:chOff x="768" y="2736"/>
            <a:chExt cx="4416" cy="980"/>
          </a:xfrm>
        </p:grpSpPr>
        <p:sp>
          <p:nvSpPr>
            <p:cNvPr id="6151" name="Text Box 7"/>
            <p:cNvSpPr txBox="1">
              <a:spLocks noChangeArrowheads="1"/>
            </p:cNvSpPr>
            <p:nvPr/>
          </p:nvSpPr>
          <p:spPr bwMode="auto">
            <a:xfrm>
              <a:off x="768" y="2736"/>
              <a:ext cx="3168" cy="327"/>
            </a:xfrm>
            <a:prstGeom prst="rect">
              <a:avLst/>
            </a:prstGeom>
            <a:noFill/>
            <a:ln w="9525">
              <a:noFill/>
              <a:miter lim="800000"/>
              <a:headEnd/>
              <a:tailEnd/>
            </a:ln>
            <a:effectLst/>
          </p:spPr>
          <p:txBody>
            <a:bodyPr>
              <a:spAutoFit/>
            </a:bodyPr>
            <a:lstStyle/>
            <a:p>
              <a:r>
                <a:rPr lang="zh-CN" altLang="en-US" sz="2800" b="1">
                  <a:solidFill>
                    <a:srgbClr val="003399"/>
                  </a:solidFill>
                </a:rPr>
                <a:t>二、平衡态</a:t>
              </a:r>
            </a:p>
          </p:txBody>
        </p:sp>
        <p:sp>
          <p:nvSpPr>
            <p:cNvPr id="6152" name="Text Box 8"/>
            <p:cNvSpPr txBox="1">
              <a:spLocks noChangeArrowheads="1"/>
            </p:cNvSpPr>
            <p:nvPr/>
          </p:nvSpPr>
          <p:spPr bwMode="auto">
            <a:xfrm>
              <a:off x="768" y="3120"/>
              <a:ext cx="4416" cy="596"/>
            </a:xfrm>
            <a:prstGeom prst="rect">
              <a:avLst/>
            </a:prstGeom>
            <a:noFill/>
            <a:ln w="9525">
              <a:noFill/>
              <a:miter lim="800000"/>
              <a:headEnd/>
              <a:tailEnd/>
            </a:ln>
            <a:effectLst/>
          </p:spPr>
          <p:txBody>
            <a:bodyPr>
              <a:spAutoFit/>
            </a:bodyPr>
            <a:lstStyle/>
            <a:p>
              <a:r>
                <a:rPr lang="zh-CN" altLang="en-US" sz="2800"/>
                <a:t>当系统处在热平衡（温度均衡），力学平衡（压强均衡），化学平衡（化学成分均衡），</a:t>
              </a:r>
            </a:p>
          </p:txBody>
        </p:sp>
      </p:grpSp>
      <p:grpSp>
        <p:nvGrpSpPr>
          <p:cNvPr id="3" name="Group 9"/>
          <p:cNvGrpSpPr>
            <a:grpSpLocks/>
          </p:cNvGrpSpPr>
          <p:nvPr/>
        </p:nvGrpSpPr>
        <p:grpSpPr bwMode="auto">
          <a:xfrm>
            <a:off x="6965950" y="473075"/>
            <a:ext cx="1924050" cy="484188"/>
            <a:chOff x="4388" y="298"/>
            <a:chExt cx="1212" cy="305"/>
          </a:xfrm>
        </p:grpSpPr>
        <p:sp>
          <p:nvSpPr>
            <p:cNvPr id="6154"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6155"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2DE0B7A4-6ACC-42A1-90C0-D4B5B44642EF}" type="slidenum">
              <a:rPr lang="en-US" altLang="zh-CN"/>
              <a:pPr/>
              <a:t>22</a:t>
            </a:fld>
            <a:endParaRPr lang="en-US" altLang="zh-CN"/>
          </a:p>
        </p:txBody>
      </p:sp>
      <p:sp>
        <p:nvSpPr>
          <p:cNvPr id="7170" name="Text Box 2"/>
          <p:cNvSpPr txBox="1">
            <a:spLocks noChangeArrowheads="1"/>
          </p:cNvSpPr>
          <p:nvPr/>
        </p:nvSpPr>
        <p:spPr bwMode="auto">
          <a:xfrm>
            <a:off x="914400" y="1143000"/>
            <a:ext cx="7467600" cy="1073150"/>
          </a:xfrm>
          <a:prstGeom prst="rect">
            <a:avLst/>
          </a:prstGeom>
          <a:noFill/>
          <a:ln w="9525">
            <a:noFill/>
            <a:miter lim="800000"/>
            <a:headEnd/>
            <a:tailEnd/>
          </a:ln>
          <a:effectLst/>
        </p:spPr>
        <p:txBody>
          <a:bodyPr>
            <a:spAutoFit/>
          </a:bodyPr>
          <a:lstStyle/>
          <a:p>
            <a:pPr>
              <a:lnSpc>
                <a:spcPct val="115000"/>
              </a:lnSpc>
            </a:pPr>
            <a:r>
              <a:rPr lang="zh-CN" altLang="en-US" sz="2800"/>
              <a:t>这种状态称为</a:t>
            </a:r>
            <a:r>
              <a:rPr lang="zh-CN" altLang="en-US" sz="2800" b="1">
                <a:solidFill>
                  <a:srgbClr val="003399"/>
                </a:solidFill>
              </a:rPr>
              <a:t>平衡态</a:t>
            </a:r>
            <a:r>
              <a:rPr lang="zh-CN" altLang="en-US" sz="2800"/>
              <a:t>。平衡态指宏观状态参量的平衡，而大量分子仍做无规则运动。</a:t>
            </a:r>
          </a:p>
        </p:txBody>
      </p:sp>
      <p:sp>
        <p:nvSpPr>
          <p:cNvPr id="7171" name="Text Box 3"/>
          <p:cNvSpPr txBox="1">
            <a:spLocks noChangeArrowheads="1"/>
          </p:cNvSpPr>
          <p:nvPr/>
        </p:nvSpPr>
        <p:spPr bwMode="auto">
          <a:xfrm>
            <a:off x="914400" y="2238375"/>
            <a:ext cx="7543800" cy="1073150"/>
          </a:xfrm>
          <a:prstGeom prst="rect">
            <a:avLst/>
          </a:prstGeom>
          <a:noFill/>
          <a:ln w="9525">
            <a:noFill/>
            <a:miter lim="800000"/>
            <a:headEnd/>
            <a:tailEnd/>
          </a:ln>
          <a:effectLst/>
        </p:spPr>
        <p:txBody>
          <a:bodyPr>
            <a:spAutoFit/>
          </a:bodyPr>
          <a:lstStyle/>
          <a:p>
            <a:pPr>
              <a:lnSpc>
                <a:spcPct val="115000"/>
              </a:lnSpc>
            </a:pPr>
            <a:r>
              <a:rPr lang="zh-CN" altLang="en-US" sz="2800" b="1">
                <a:solidFill>
                  <a:srgbClr val="003399"/>
                </a:solidFill>
              </a:rPr>
              <a:t>热力学过程：</a:t>
            </a:r>
            <a:r>
              <a:rPr lang="zh-CN" altLang="en-US" sz="2800"/>
              <a:t>系统与外界交换能量，旧平衡破坏到新平衡建立的过程。</a:t>
            </a:r>
          </a:p>
        </p:txBody>
      </p:sp>
      <p:grpSp>
        <p:nvGrpSpPr>
          <p:cNvPr id="2" name="Group 10"/>
          <p:cNvGrpSpPr>
            <a:grpSpLocks/>
          </p:cNvGrpSpPr>
          <p:nvPr/>
        </p:nvGrpSpPr>
        <p:grpSpPr bwMode="auto">
          <a:xfrm>
            <a:off x="876300" y="3405188"/>
            <a:ext cx="7597775" cy="2592387"/>
            <a:chOff x="576" y="2145"/>
            <a:chExt cx="4722" cy="1633"/>
          </a:xfrm>
        </p:grpSpPr>
        <p:sp>
          <p:nvSpPr>
            <p:cNvPr id="7172" name="Text Box 4"/>
            <p:cNvSpPr txBox="1">
              <a:spLocks noChangeArrowheads="1"/>
            </p:cNvSpPr>
            <p:nvPr/>
          </p:nvSpPr>
          <p:spPr bwMode="auto">
            <a:xfrm>
              <a:off x="576" y="2145"/>
              <a:ext cx="3312" cy="327"/>
            </a:xfrm>
            <a:prstGeom prst="rect">
              <a:avLst/>
            </a:prstGeom>
            <a:noFill/>
            <a:ln w="9525">
              <a:noFill/>
              <a:miter lim="800000"/>
              <a:headEnd/>
              <a:tailEnd/>
            </a:ln>
            <a:effectLst/>
          </p:spPr>
          <p:txBody>
            <a:bodyPr>
              <a:spAutoFit/>
            </a:bodyPr>
            <a:lstStyle/>
            <a:p>
              <a:r>
                <a:rPr lang="zh-CN" altLang="en-US" sz="2800" b="1">
                  <a:solidFill>
                    <a:srgbClr val="003399"/>
                  </a:solidFill>
                </a:rPr>
                <a:t>三、状态参量</a:t>
              </a:r>
            </a:p>
          </p:txBody>
        </p:sp>
        <p:sp>
          <p:nvSpPr>
            <p:cNvPr id="7173" name="Text Box 5"/>
            <p:cNvSpPr txBox="1">
              <a:spLocks noChangeArrowheads="1"/>
            </p:cNvSpPr>
            <p:nvPr/>
          </p:nvSpPr>
          <p:spPr bwMode="auto">
            <a:xfrm>
              <a:off x="594" y="2484"/>
              <a:ext cx="4704" cy="1294"/>
            </a:xfrm>
            <a:prstGeom prst="rect">
              <a:avLst/>
            </a:prstGeom>
            <a:noFill/>
            <a:ln w="9525">
              <a:noFill/>
              <a:miter lim="800000"/>
              <a:headEnd/>
              <a:tailEnd/>
            </a:ln>
            <a:effectLst/>
          </p:spPr>
          <p:txBody>
            <a:bodyPr>
              <a:spAutoFit/>
            </a:bodyPr>
            <a:lstStyle/>
            <a:p>
              <a:pPr>
                <a:lnSpc>
                  <a:spcPct val="115000"/>
                </a:lnSpc>
              </a:pPr>
              <a:r>
                <a:rPr lang="zh-CN" altLang="en-US" sz="2800"/>
                <a:t>描写系统处于平衡态时的独立的宏观量，称为系统的状态参量。对于气体处于平衡态时，</a:t>
              </a:r>
              <a:r>
                <a:rPr lang="en-US" altLang="zh-CN" sz="2800" i="1">
                  <a:solidFill>
                    <a:srgbClr val="990000"/>
                  </a:solidFill>
                </a:rPr>
                <a:t>p</a:t>
              </a:r>
              <a:r>
                <a:rPr lang="en-US" altLang="zh-CN" sz="2800"/>
                <a:t> </a:t>
              </a:r>
              <a:r>
                <a:rPr lang="zh-CN" altLang="en-US" sz="2800"/>
                <a:t>、</a:t>
              </a:r>
              <a:r>
                <a:rPr lang="en-US" altLang="zh-CN" sz="2800" i="1">
                  <a:solidFill>
                    <a:srgbClr val="990000"/>
                  </a:solidFill>
                </a:rPr>
                <a:t>V </a:t>
              </a:r>
              <a:r>
                <a:rPr lang="zh-CN" altLang="en-US" sz="2800"/>
                <a:t>、</a:t>
              </a:r>
              <a:r>
                <a:rPr lang="zh-CN" altLang="en-US" sz="2800" i="1">
                  <a:solidFill>
                    <a:srgbClr val="990000"/>
                  </a:solidFill>
                </a:rPr>
                <a:t> </a:t>
              </a:r>
              <a:r>
                <a:rPr lang="en-US" altLang="zh-CN" sz="2800" i="1">
                  <a:solidFill>
                    <a:srgbClr val="990000"/>
                  </a:solidFill>
                </a:rPr>
                <a:t>T </a:t>
              </a:r>
              <a:r>
                <a:rPr lang="zh-CN" altLang="en-US" sz="2800"/>
                <a:t>中的其中任意两个可作为状态参量。以独立的状态参量为坐标所作的图称状态图。</a:t>
              </a:r>
            </a:p>
          </p:txBody>
        </p:sp>
      </p:grpSp>
      <p:grpSp>
        <p:nvGrpSpPr>
          <p:cNvPr id="3" name="Group 6"/>
          <p:cNvGrpSpPr>
            <a:grpSpLocks/>
          </p:cNvGrpSpPr>
          <p:nvPr/>
        </p:nvGrpSpPr>
        <p:grpSpPr bwMode="auto">
          <a:xfrm>
            <a:off x="6965950" y="473075"/>
            <a:ext cx="1924050" cy="484188"/>
            <a:chOff x="4388" y="298"/>
            <a:chExt cx="1212" cy="305"/>
          </a:xfrm>
        </p:grpSpPr>
        <p:sp>
          <p:nvSpPr>
            <p:cNvPr id="7175"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7176"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FEAB0341-05FB-4772-B618-86A3E0FAD901}" type="slidenum">
              <a:rPr lang="en-US" altLang="zh-CN"/>
              <a:pPr/>
              <a:t>23</a:t>
            </a:fld>
            <a:endParaRPr lang="en-US" altLang="zh-CN"/>
          </a:p>
        </p:txBody>
      </p:sp>
      <p:grpSp>
        <p:nvGrpSpPr>
          <p:cNvPr id="2" name="Group 12"/>
          <p:cNvGrpSpPr>
            <a:grpSpLocks/>
          </p:cNvGrpSpPr>
          <p:nvPr/>
        </p:nvGrpSpPr>
        <p:grpSpPr bwMode="auto">
          <a:xfrm>
            <a:off x="2147888" y="668338"/>
            <a:ext cx="4478337" cy="2620962"/>
            <a:chOff x="1425" y="440"/>
            <a:chExt cx="2821" cy="1651"/>
          </a:xfrm>
        </p:grpSpPr>
        <p:sp>
          <p:nvSpPr>
            <p:cNvPr id="9218" name="Line 2"/>
            <p:cNvSpPr>
              <a:spLocks noChangeShapeType="1"/>
            </p:cNvSpPr>
            <p:nvPr/>
          </p:nvSpPr>
          <p:spPr bwMode="auto">
            <a:xfrm>
              <a:off x="1680" y="1856"/>
              <a:ext cx="2400" cy="0"/>
            </a:xfrm>
            <a:prstGeom prst="line">
              <a:avLst/>
            </a:prstGeom>
            <a:noFill/>
            <a:ln w="28575">
              <a:solidFill>
                <a:srgbClr val="005ADE"/>
              </a:solidFill>
              <a:round/>
              <a:headEnd/>
              <a:tailEnd type="triangle" w="sm" len="lg"/>
            </a:ln>
            <a:effectLst/>
          </p:spPr>
          <p:txBody>
            <a:bodyPr>
              <a:spAutoFit/>
            </a:bodyPr>
            <a:lstStyle/>
            <a:p>
              <a:endParaRPr lang="zh-CN" altLang="en-US"/>
            </a:p>
          </p:txBody>
        </p:sp>
        <p:sp>
          <p:nvSpPr>
            <p:cNvPr id="9219" name="Line 3"/>
            <p:cNvSpPr>
              <a:spLocks noChangeShapeType="1"/>
            </p:cNvSpPr>
            <p:nvPr/>
          </p:nvSpPr>
          <p:spPr bwMode="auto">
            <a:xfrm flipV="1">
              <a:off x="1691" y="576"/>
              <a:ext cx="0" cy="1280"/>
            </a:xfrm>
            <a:prstGeom prst="line">
              <a:avLst/>
            </a:prstGeom>
            <a:noFill/>
            <a:ln w="28575">
              <a:solidFill>
                <a:srgbClr val="005ADE"/>
              </a:solidFill>
              <a:round/>
              <a:headEnd/>
              <a:tailEnd type="triangle" w="sm" len="lg"/>
            </a:ln>
            <a:effectLst/>
          </p:spPr>
          <p:txBody>
            <a:bodyPr>
              <a:spAutoFit/>
            </a:bodyPr>
            <a:lstStyle/>
            <a:p>
              <a:endParaRPr lang="zh-CN" altLang="en-US"/>
            </a:p>
          </p:txBody>
        </p:sp>
        <p:sp>
          <p:nvSpPr>
            <p:cNvPr id="9220" name="Line 4"/>
            <p:cNvSpPr>
              <a:spLocks noChangeShapeType="1"/>
            </p:cNvSpPr>
            <p:nvPr/>
          </p:nvSpPr>
          <p:spPr bwMode="auto">
            <a:xfrm>
              <a:off x="1691" y="1008"/>
              <a:ext cx="1411" cy="0"/>
            </a:xfrm>
            <a:prstGeom prst="line">
              <a:avLst/>
            </a:prstGeom>
            <a:noFill/>
            <a:ln w="19050">
              <a:solidFill>
                <a:srgbClr val="006600"/>
              </a:solidFill>
              <a:prstDash val="dash"/>
              <a:round/>
              <a:headEnd/>
              <a:tailEnd/>
            </a:ln>
            <a:effectLst/>
          </p:spPr>
          <p:txBody>
            <a:bodyPr>
              <a:spAutoFit/>
            </a:bodyPr>
            <a:lstStyle/>
            <a:p>
              <a:endParaRPr lang="zh-CN" altLang="en-US"/>
            </a:p>
          </p:txBody>
        </p:sp>
        <p:sp>
          <p:nvSpPr>
            <p:cNvPr id="9221" name="Line 5"/>
            <p:cNvSpPr>
              <a:spLocks noChangeShapeType="1"/>
            </p:cNvSpPr>
            <p:nvPr/>
          </p:nvSpPr>
          <p:spPr bwMode="auto">
            <a:xfrm>
              <a:off x="3102" y="1008"/>
              <a:ext cx="0" cy="848"/>
            </a:xfrm>
            <a:prstGeom prst="line">
              <a:avLst/>
            </a:prstGeom>
            <a:noFill/>
            <a:ln w="19050">
              <a:solidFill>
                <a:srgbClr val="006600"/>
              </a:solidFill>
              <a:prstDash val="dash"/>
              <a:round/>
              <a:headEnd/>
              <a:tailEnd/>
            </a:ln>
            <a:effectLst/>
          </p:spPr>
          <p:txBody>
            <a:bodyPr>
              <a:spAutoFit/>
            </a:bodyPr>
            <a:lstStyle/>
            <a:p>
              <a:endParaRPr lang="zh-CN" altLang="en-US"/>
            </a:p>
          </p:txBody>
        </p:sp>
        <p:sp>
          <p:nvSpPr>
            <p:cNvPr id="9222" name="Text Box 6"/>
            <p:cNvSpPr txBox="1">
              <a:spLocks noChangeArrowheads="1"/>
            </p:cNvSpPr>
            <p:nvPr/>
          </p:nvSpPr>
          <p:spPr bwMode="auto">
            <a:xfrm>
              <a:off x="1491" y="440"/>
              <a:ext cx="288" cy="250"/>
            </a:xfrm>
            <a:prstGeom prst="rect">
              <a:avLst/>
            </a:prstGeom>
            <a:noFill/>
            <a:ln w="9525">
              <a:noFill/>
              <a:miter lim="800000"/>
              <a:headEnd/>
              <a:tailEnd/>
            </a:ln>
            <a:effectLst/>
          </p:spPr>
          <p:txBody>
            <a:bodyPr>
              <a:spAutoFit/>
            </a:bodyPr>
            <a:lstStyle/>
            <a:p>
              <a:r>
                <a:rPr lang="en-US" altLang="zh-CN" sz="2000" i="1">
                  <a:solidFill>
                    <a:srgbClr val="990000"/>
                  </a:solidFill>
                </a:rPr>
                <a:t>p</a:t>
              </a:r>
            </a:p>
          </p:txBody>
        </p:sp>
        <p:sp>
          <p:nvSpPr>
            <p:cNvPr id="9223" name="Text Box 7"/>
            <p:cNvSpPr txBox="1">
              <a:spLocks noChangeArrowheads="1"/>
            </p:cNvSpPr>
            <p:nvPr/>
          </p:nvSpPr>
          <p:spPr bwMode="auto">
            <a:xfrm>
              <a:off x="1425" y="828"/>
              <a:ext cx="288" cy="250"/>
            </a:xfrm>
            <a:prstGeom prst="rect">
              <a:avLst/>
            </a:prstGeom>
            <a:noFill/>
            <a:ln w="9525">
              <a:noFill/>
              <a:miter lim="800000"/>
              <a:headEnd/>
              <a:tailEnd/>
            </a:ln>
            <a:effectLst/>
          </p:spPr>
          <p:txBody>
            <a:bodyPr>
              <a:spAutoFit/>
            </a:bodyPr>
            <a:lstStyle/>
            <a:p>
              <a:r>
                <a:rPr lang="en-US" altLang="zh-CN" sz="2000" i="1">
                  <a:solidFill>
                    <a:srgbClr val="990000"/>
                  </a:solidFill>
                </a:rPr>
                <a:t>p</a:t>
              </a:r>
              <a:r>
                <a:rPr lang="en-US" altLang="zh-CN" sz="2000" i="1" baseline="-25000">
                  <a:solidFill>
                    <a:srgbClr val="990000"/>
                  </a:solidFill>
                </a:rPr>
                <a:t>1</a:t>
              </a:r>
              <a:endParaRPr lang="en-US" altLang="zh-CN" sz="2000" i="1">
                <a:solidFill>
                  <a:srgbClr val="990000"/>
                </a:solidFill>
              </a:endParaRPr>
            </a:p>
          </p:txBody>
        </p:sp>
        <p:sp>
          <p:nvSpPr>
            <p:cNvPr id="9224" name="Text Box 8"/>
            <p:cNvSpPr txBox="1">
              <a:spLocks noChangeArrowheads="1"/>
            </p:cNvSpPr>
            <p:nvPr/>
          </p:nvSpPr>
          <p:spPr bwMode="auto">
            <a:xfrm>
              <a:off x="2958" y="1841"/>
              <a:ext cx="288" cy="250"/>
            </a:xfrm>
            <a:prstGeom prst="rect">
              <a:avLst/>
            </a:prstGeom>
            <a:noFill/>
            <a:ln w="9525">
              <a:noFill/>
              <a:miter lim="800000"/>
              <a:headEnd/>
              <a:tailEnd/>
            </a:ln>
            <a:effectLst/>
          </p:spPr>
          <p:txBody>
            <a:bodyPr>
              <a:spAutoFit/>
            </a:bodyPr>
            <a:lstStyle/>
            <a:p>
              <a:r>
                <a:rPr lang="en-US" altLang="zh-CN" sz="2000" i="1">
                  <a:solidFill>
                    <a:srgbClr val="990000"/>
                  </a:solidFill>
                </a:rPr>
                <a:t>V</a:t>
              </a:r>
              <a:r>
                <a:rPr lang="en-US" altLang="zh-CN" sz="2000" i="1" baseline="-25000">
                  <a:solidFill>
                    <a:srgbClr val="990000"/>
                  </a:solidFill>
                </a:rPr>
                <a:t>1</a:t>
              </a:r>
              <a:endParaRPr lang="en-US" altLang="zh-CN" sz="2000" i="1">
                <a:solidFill>
                  <a:srgbClr val="990000"/>
                </a:solidFill>
              </a:endParaRPr>
            </a:p>
          </p:txBody>
        </p:sp>
        <p:sp>
          <p:nvSpPr>
            <p:cNvPr id="9225" name="Text Box 9"/>
            <p:cNvSpPr txBox="1">
              <a:spLocks noChangeArrowheads="1"/>
            </p:cNvSpPr>
            <p:nvPr/>
          </p:nvSpPr>
          <p:spPr bwMode="auto">
            <a:xfrm>
              <a:off x="3958" y="1841"/>
              <a:ext cx="288" cy="250"/>
            </a:xfrm>
            <a:prstGeom prst="rect">
              <a:avLst/>
            </a:prstGeom>
            <a:noFill/>
            <a:ln w="9525">
              <a:noFill/>
              <a:miter lim="800000"/>
              <a:headEnd/>
              <a:tailEnd/>
            </a:ln>
            <a:effectLst/>
          </p:spPr>
          <p:txBody>
            <a:bodyPr>
              <a:spAutoFit/>
            </a:bodyPr>
            <a:lstStyle/>
            <a:p>
              <a:r>
                <a:rPr lang="en-US" altLang="zh-CN" sz="2000" i="1">
                  <a:solidFill>
                    <a:srgbClr val="990000"/>
                  </a:solidFill>
                </a:rPr>
                <a:t>V</a:t>
              </a:r>
            </a:p>
          </p:txBody>
        </p:sp>
        <p:sp>
          <p:nvSpPr>
            <p:cNvPr id="9226" name="Text Box 10"/>
            <p:cNvSpPr txBox="1">
              <a:spLocks noChangeArrowheads="1"/>
            </p:cNvSpPr>
            <p:nvPr/>
          </p:nvSpPr>
          <p:spPr bwMode="auto">
            <a:xfrm>
              <a:off x="3072" y="828"/>
              <a:ext cx="1008" cy="250"/>
            </a:xfrm>
            <a:prstGeom prst="rect">
              <a:avLst/>
            </a:prstGeom>
            <a:noFill/>
            <a:ln w="9525">
              <a:noFill/>
              <a:miter lim="800000"/>
              <a:headEnd/>
              <a:tailEnd/>
            </a:ln>
            <a:effectLst/>
          </p:spPr>
          <p:txBody>
            <a:bodyPr>
              <a:spAutoFit/>
            </a:bodyPr>
            <a:lstStyle/>
            <a:p>
              <a:r>
                <a:rPr lang="en-US" altLang="zh-CN" sz="2000" i="1">
                  <a:solidFill>
                    <a:srgbClr val="990000"/>
                  </a:solidFill>
                </a:rPr>
                <a:t>a</a:t>
              </a:r>
              <a:r>
                <a:rPr lang="en-US" altLang="zh-CN" sz="2000">
                  <a:solidFill>
                    <a:srgbClr val="990000"/>
                  </a:solidFill>
                </a:rPr>
                <a:t>(</a:t>
              </a:r>
              <a:r>
                <a:rPr lang="en-US" altLang="zh-CN" sz="2000" i="1">
                  <a:solidFill>
                    <a:srgbClr val="990000"/>
                  </a:solidFill>
                </a:rPr>
                <a:t>p</a:t>
              </a:r>
              <a:r>
                <a:rPr lang="en-US" altLang="zh-CN" sz="2000" i="1" baseline="-25000">
                  <a:solidFill>
                    <a:srgbClr val="990000"/>
                  </a:solidFill>
                </a:rPr>
                <a:t>1 </a:t>
              </a:r>
              <a:r>
                <a:rPr lang="en-US" altLang="zh-CN" sz="2000">
                  <a:solidFill>
                    <a:srgbClr val="990000"/>
                  </a:solidFill>
                </a:rPr>
                <a:t>,</a:t>
              </a:r>
              <a:r>
                <a:rPr lang="en-US" altLang="zh-CN" sz="2000" i="1" baseline="-25000">
                  <a:solidFill>
                    <a:srgbClr val="990000"/>
                  </a:solidFill>
                </a:rPr>
                <a:t> </a:t>
              </a:r>
              <a:r>
                <a:rPr lang="en-US" altLang="zh-CN" sz="2000" i="1">
                  <a:solidFill>
                    <a:srgbClr val="990000"/>
                  </a:solidFill>
                </a:rPr>
                <a:t>V</a:t>
              </a:r>
              <a:r>
                <a:rPr lang="en-US" altLang="zh-CN" sz="2000" i="1" baseline="-25000">
                  <a:solidFill>
                    <a:srgbClr val="990000"/>
                  </a:solidFill>
                </a:rPr>
                <a:t>1</a:t>
              </a:r>
              <a:r>
                <a:rPr lang="en-US" altLang="zh-CN" sz="2000">
                  <a:solidFill>
                    <a:srgbClr val="990000"/>
                  </a:solidFill>
                </a:rPr>
                <a:t>)</a:t>
              </a:r>
            </a:p>
          </p:txBody>
        </p:sp>
        <p:sp>
          <p:nvSpPr>
            <p:cNvPr id="9227" name="Text Box 11"/>
            <p:cNvSpPr txBox="1">
              <a:spLocks noChangeArrowheads="1"/>
            </p:cNvSpPr>
            <p:nvPr/>
          </p:nvSpPr>
          <p:spPr bwMode="auto">
            <a:xfrm>
              <a:off x="1547" y="1819"/>
              <a:ext cx="288" cy="250"/>
            </a:xfrm>
            <a:prstGeom prst="rect">
              <a:avLst/>
            </a:prstGeom>
            <a:noFill/>
            <a:ln w="9525">
              <a:noFill/>
              <a:miter lim="800000"/>
              <a:headEnd/>
              <a:tailEnd/>
            </a:ln>
            <a:effectLst/>
          </p:spPr>
          <p:txBody>
            <a:bodyPr>
              <a:spAutoFit/>
            </a:bodyPr>
            <a:lstStyle/>
            <a:p>
              <a:r>
                <a:rPr lang="en-US" altLang="zh-CN" sz="2000" i="1">
                  <a:solidFill>
                    <a:srgbClr val="990000"/>
                  </a:solidFill>
                </a:rPr>
                <a:t>o</a:t>
              </a:r>
            </a:p>
          </p:txBody>
        </p:sp>
      </p:grpSp>
      <p:grpSp>
        <p:nvGrpSpPr>
          <p:cNvPr id="3" name="Group 19"/>
          <p:cNvGrpSpPr>
            <a:grpSpLocks/>
          </p:cNvGrpSpPr>
          <p:nvPr/>
        </p:nvGrpSpPr>
        <p:grpSpPr bwMode="auto">
          <a:xfrm>
            <a:off x="966788" y="3771900"/>
            <a:ext cx="7186612" cy="1897063"/>
            <a:chOff x="609" y="2376"/>
            <a:chExt cx="4527" cy="1195"/>
          </a:xfrm>
        </p:grpSpPr>
        <p:sp>
          <p:nvSpPr>
            <p:cNvPr id="9229" name="Text Box 13"/>
            <p:cNvSpPr txBox="1">
              <a:spLocks noChangeArrowheads="1"/>
            </p:cNvSpPr>
            <p:nvPr/>
          </p:nvSpPr>
          <p:spPr bwMode="auto">
            <a:xfrm>
              <a:off x="1008" y="2376"/>
              <a:ext cx="4128" cy="327"/>
            </a:xfrm>
            <a:prstGeom prst="rect">
              <a:avLst/>
            </a:prstGeom>
            <a:noFill/>
            <a:ln w="9525">
              <a:noFill/>
              <a:miter lim="800000"/>
              <a:headEnd/>
              <a:tailEnd/>
            </a:ln>
            <a:effectLst/>
          </p:spPr>
          <p:txBody>
            <a:bodyPr>
              <a:spAutoFit/>
            </a:bodyPr>
            <a:lstStyle/>
            <a:p>
              <a:pPr eaLnBrk="0" hangingPunct="0">
                <a:spcBef>
                  <a:spcPct val="0"/>
                </a:spcBef>
              </a:pPr>
              <a:r>
                <a:rPr kumimoji="0" lang="en-US" altLang="zh-CN" sz="2800" b="1">
                  <a:solidFill>
                    <a:srgbClr val="003399"/>
                  </a:solidFill>
                  <a:latin typeface="宋体" pitchFamily="2" charset="-122"/>
                </a:rPr>
                <a:t>§</a:t>
              </a:r>
              <a:r>
                <a:rPr kumimoji="0" lang="en-US" altLang="zh-CN" sz="2800" b="1">
                  <a:solidFill>
                    <a:srgbClr val="003399"/>
                  </a:solidFill>
                </a:rPr>
                <a:t>7.2   </a:t>
              </a:r>
              <a:r>
                <a:rPr kumimoji="0" lang="zh-CN" altLang="en-US" sz="2800" b="1">
                  <a:solidFill>
                    <a:srgbClr val="003399"/>
                  </a:solidFill>
                </a:rPr>
                <a:t>气体分子动理论的基本假设</a:t>
              </a:r>
            </a:p>
          </p:txBody>
        </p:sp>
        <p:sp>
          <p:nvSpPr>
            <p:cNvPr id="9230" name="Text Box 14"/>
            <p:cNvSpPr txBox="1">
              <a:spLocks noChangeArrowheads="1"/>
            </p:cNvSpPr>
            <p:nvPr/>
          </p:nvSpPr>
          <p:spPr bwMode="auto">
            <a:xfrm>
              <a:off x="609" y="2801"/>
              <a:ext cx="3637" cy="327"/>
            </a:xfrm>
            <a:prstGeom prst="rect">
              <a:avLst/>
            </a:prstGeom>
            <a:noFill/>
            <a:ln w="9525">
              <a:noFill/>
              <a:miter lim="800000"/>
              <a:headEnd/>
              <a:tailEnd/>
            </a:ln>
            <a:effectLst/>
          </p:spPr>
          <p:txBody>
            <a:bodyPr>
              <a:spAutoFit/>
            </a:bodyPr>
            <a:lstStyle/>
            <a:p>
              <a:r>
                <a:rPr lang="zh-CN" altLang="en-US" sz="2800" b="1">
                  <a:solidFill>
                    <a:srgbClr val="003399"/>
                  </a:solidFill>
                </a:rPr>
                <a:t>一、分子及其运动假设</a:t>
              </a:r>
            </a:p>
          </p:txBody>
        </p:sp>
        <p:sp>
          <p:nvSpPr>
            <p:cNvPr id="9231" name="Text Box 15"/>
            <p:cNvSpPr txBox="1">
              <a:spLocks noChangeArrowheads="1"/>
            </p:cNvSpPr>
            <p:nvPr/>
          </p:nvSpPr>
          <p:spPr bwMode="auto">
            <a:xfrm>
              <a:off x="609" y="3244"/>
              <a:ext cx="4265" cy="327"/>
            </a:xfrm>
            <a:prstGeom prst="rect">
              <a:avLst/>
            </a:prstGeom>
            <a:noFill/>
            <a:ln w="9525">
              <a:noFill/>
              <a:miter lim="800000"/>
              <a:headEnd/>
              <a:tailEnd/>
            </a:ln>
            <a:effectLst/>
          </p:spPr>
          <p:txBody>
            <a:bodyPr>
              <a:spAutoFit/>
            </a:bodyPr>
            <a:lstStyle/>
            <a:p>
              <a:r>
                <a:rPr lang="en-US" altLang="zh-CN" sz="2800"/>
                <a:t>⑴ </a:t>
              </a:r>
              <a:r>
                <a:rPr lang="zh-CN" altLang="en-US" sz="2800"/>
                <a:t>气体由大量分子组成。</a:t>
              </a:r>
            </a:p>
          </p:txBody>
        </p:sp>
      </p:grpSp>
      <p:grpSp>
        <p:nvGrpSpPr>
          <p:cNvPr id="4" name="Group 16"/>
          <p:cNvGrpSpPr>
            <a:grpSpLocks/>
          </p:cNvGrpSpPr>
          <p:nvPr/>
        </p:nvGrpSpPr>
        <p:grpSpPr bwMode="auto">
          <a:xfrm>
            <a:off x="6965950" y="473075"/>
            <a:ext cx="1924050" cy="484188"/>
            <a:chOff x="4388" y="298"/>
            <a:chExt cx="1212" cy="305"/>
          </a:xfrm>
        </p:grpSpPr>
        <p:sp>
          <p:nvSpPr>
            <p:cNvPr id="9233" name="AutoShape 1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9234" name="Text Box 1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7766B684-678C-428B-9F49-4DE9C5DDD172}" type="slidenum">
              <a:rPr lang="en-US" altLang="zh-CN"/>
              <a:pPr/>
              <a:t>24</a:t>
            </a:fld>
            <a:endParaRPr lang="en-US" altLang="zh-CN"/>
          </a:p>
        </p:txBody>
      </p:sp>
      <p:sp>
        <p:nvSpPr>
          <p:cNvPr id="10242" name="Text Box 2"/>
          <p:cNvSpPr txBox="1">
            <a:spLocks noChangeArrowheads="1"/>
          </p:cNvSpPr>
          <p:nvPr/>
        </p:nvSpPr>
        <p:spPr bwMode="auto">
          <a:xfrm>
            <a:off x="1108075" y="739775"/>
            <a:ext cx="7473950" cy="1692275"/>
          </a:xfrm>
          <a:prstGeom prst="rect">
            <a:avLst/>
          </a:prstGeom>
          <a:noFill/>
          <a:ln w="9525">
            <a:noFill/>
            <a:miter lim="800000"/>
            <a:headEnd/>
            <a:tailEnd/>
          </a:ln>
          <a:effectLst/>
        </p:spPr>
        <p:txBody>
          <a:bodyPr>
            <a:spAutoFit/>
          </a:bodyPr>
          <a:lstStyle/>
          <a:p>
            <a:pPr>
              <a:lnSpc>
                <a:spcPct val="125000"/>
              </a:lnSpc>
            </a:pPr>
            <a:r>
              <a:rPr lang="en-US" altLang="zh-CN" sz="2800"/>
              <a:t>⑵ </a:t>
            </a:r>
            <a:r>
              <a:rPr lang="zh-CN" altLang="en-US" sz="2800"/>
              <a:t>大量分子做无规则运动叫做分子                   的热运动。分子热运动的基本特征是分子的永恒运动和频繁的相互碰撞。</a:t>
            </a:r>
          </a:p>
        </p:txBody>
      </p:sp>
      <p:sp>
        <p:nvSpPr>
          <p:cNvPr id="10244" name="Text Box 4"/>
          <p:cNvSpPr txBox="1">
            <a:spLocks noChangeArrowheads="1"/>
          </p:cNvSpPr>
          <p:nvPr/>
        </p:nvSpPr>
        <p:spPr bwMode="auto">
          <a:xfrm>
            <a:off x="1108075" y="2366963"/>
            <a:ext cx="7473950" cy="1158875"/>
          </a:xfrm>
          <a:prstGeom prst="rect">
            <a:avLst/>
          </a:prstGeom>
          <a:noFill/>
          <a:ln w="9525">
            <a:noFill/>
            <a:miter lim="800000"/>
            <a:headEnd/>
            <a:tailEnd/>
          </a:ln>
          <a:effectLst/>
        </p:spPr>
        <p:txBody>
          <a:bodyPr>
            <a:spAutoFit/>
          </a:bodyPr>
          <a:lstStyle/>
          <a:p>
            <a:pPr>
              <a:lnSpc>
                <a:spcPct val="125000"/>
              </a:lnSpc>
            </a:pPr>
            <a:r>
              <a:rPr lang="zh-CN" altLang="en-US" sz="2800"/>
              <a:t>分子热运动具有混乱性（无序性）及统计性。分子做无规则运动的具体表现 ：</a:t>
            </a:r>
          </a:p>
        </p:txBody>
      </p:sp>
      <p:sp>
        <p:nvSpPr>
          <p:cNvPr id="10246" name="Text Box 6"/>
          <p:cNvSpPr txBox="1">
            <a:spLocks noChangeArrowheads="1"/>
          </p:cNvSpPr>
          <p:nvPr/>
        </p:nvSpPr>
        <p:spPr bwMode="auto">
          <a:xfrm>
            <a:off x="1108075" y="3711575"/>
            <a:ext cx="7473950" cy="2360613"/>
          </a:xfrm>
          <a:prstGeom prst="rect">
            <a:avLst/>
          </a:prstGeom>
          <a:noFill/>
          <a:ln w="9525">
            <a:noFill/>
            <a:miter lim="800000"/>
            <a:headEnd/>
            <a:tailEnd/>
          </a:ln>
          <a:effectLst/>
        </p:spPr>
        <p:txBody>
          <a:bodyPr>
            <a:spAutoFit/>
          </a:bodyPr>
          <a:lstStyle/>
          <a:p>
            <a:pPr marL="457200" indent="-457200">
              <a:lnSpc>
                <a:spcPct val="95000"/>
              </a:lnSpc>
            </a:pPr>
            <a:r>
              <a:rPr lang="en-US" altLang="zh-CN" sz="2800">
                <a:solidFill>
                  <a:srgbClr val="003399"/>
                </a:solidFill>
              </a:rPr>
              <a:t>1. </a:t>
            </a:r>
            <a:r>
              <a:rPr lang="zh-CN" altLang="en-US" sz="2800">
                <a:solidFill>
                  <a:srgbClr val="003399"/>
                </a:solidFill>
              </a:rPr>
              <a:t>扩散：</a:t>
            </a:r>
          </a:p>
          <a:p>
            <a:pPr marL="457200" indent="-457200">
              <a:lnSpc>
                <a:spcPct val="95000"/>
              </a:lnSpc>
            </a:pPr>
            <a:r>
              <a:rPr lang="zh-CN" altLang="en-US" sz="2800">
                <a:solidFill>
                  <a:srgbClr val="003399"/>
                </a:solidFill>
              </a:rPr>
              <a:t>气体的扩散：两种气体在连通容器中的扩散。       </a:t>
            </a:r>
          </a:p>
          <a:p>
            <a:pPr marL="457200" indent="-457200">
              <a:lnSpc>
                <a:spcPct val="95000"/>
              </a:lnSpc>
            </a:pPr>
            <a:r>
              <a:rPr lang="zh-CN" altLang="en-US" sz="2800">
                <a:solidFill>
                  <a:srgbClr val="003399"/>
                </a:solidFill>
              </a:rPr>
              <a:t>液体：墨水滴的扩散。                                                       </a:t>
            </a:r>
          </a:p>
          <a:p>
            <a:pPr marL="457200" indent="-457200">
              <a:lnSpc>
                <a:spcPct val="95000"/>
              </a:lnSpc>
            </a:pPr>
            <a:r>
              <a:rPr lang="zh-CN" altLang="en-US" sz="2800">
                <a:solidFill>
                  <a:srgbClr val="003399"/>
                </a:solidFill>
              </a:rPr>
              <a:t>固体：半导体掺杂。</a:t>
            </a:r>
          </a:p>
        </p:txBody>
      </p:sp>
      <p:grpSp>
        <p:nvGrpSpPr>
          <p:cNvPr id="2" name="Group 7"/>
          <p:cNvGrpSpPr>
            <a:grpSpLocks/>
          </p:cNvGrpSpPr>
          <p:nvPr/>
        </p:nvGrpSpPr>
        <p:grpSpPr bwMode="auto">
          <a:xfrm>
            <a:off x="6965950" y="473075"/>
            <a:ext cx="1924050" cy="484188"/>
            <a:chOff x="4388" y="298"/>
            <a:chExt cx="1212" cy="305"/>
          </a:xfrm>
        </p:grpSpPr>
        <p:sp>
          <p:nvSpPr>
            <p:cNvPr id="10248"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249"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2C96B393-6BC3-476B-BEE5-B66D45CC10FA}" type="slidenum">
              <a:rPr lang="en-US" altLang="zh-CN"/>
              <a:pPr/>
              <a:t>25</a:t>
            </a:fld>
            <a:endParaRPr lang="en-US" altLang="zh-CN"/>
          </a:p>
        </p:txBody>
      </p:sp>
      <p:sp>
        <p:nvSpPr>
          <p:cNvPr id="15362" name="Text Box 2050"/>
          <p:cNvSpPr txBox="1">
            <a:spLocks noChangeArrowheads="1"/>
          </p:cNvSpPr>
          <p:nvPr/>
        </p:nvSpPr>
        <p:spPr bwMode="auto">
          <a:xfrm>
            <a:off x="801688" y="1184275"/>
            <a:ext cx="7750175" cy="2227263"/>
          </a:xfrm>
          <a:prstGeom prst="rect">
            <a:avLst/>
          </a:prstGeom>
          <a:noFill/>
          <a:ln w="9525">
            <a:noFill/>
            <a:miter lim="800000"/>
            <a:headEnd/>
            <a:tailEnd/>
          </a:ln>
          <a:effectLst/>
        </p:spPr>
        <p:txBody>
          <a:bodyPr>
            <a:spAutoFit/>
          </a:bodyPr>
          <a:lstStyle/>
          <a:p>
            <a:r>
              <a:rPr lang="en-US" altLang="zh-CN" sz="2800">
                <a:solidFill>
                  <a:srgbClr val="003399"/>
                </a:solidFill>
              </a:rPr>
              <a:t>2. </a:t>
            </a:r>
            <a:r>
              <a:rPr lang="zh-CN" altLang="en-US" sz="2800">
                <a:solidFill>
                  <a:srgbClr val="003399"/>
                </a:solidFill>
              </a:rPr>
              <a:t>布朗（</a:t>
            </a:r>
            <a:r>
              <a:rPr lang="en-US" altLang="zh-CN" sz="2800">
                <a:solidFill>
                  <a:srgbClr val="003399"/>
                </a:solidFill>
              </a:rPr>
              <a:t>R.Brown</a:t>
            </a:r>
            <a:r>
              <a:rPr lang="zh-CN" altLang="en-US" sz="2800">
                <a:solidFill>
                  <a:srgbClr val="003399"/>
                </a:solidFill>
              </a:rPr>
              <a:t>）在</a:t>
            </a:r>
            <a:r>
              <a:rPr lang="en-US" altLang="zh-CN" sz="2800">
                <a:solidFill>
                  <a:srgbClr val="003399"/>
                </a:solidFill>
              </a:rPr>
              <a:t>1927</a:t>
            </a:r>
            <a:r>
              <a:rPr lang="zh-CN" altLang="en-US" sz="2800">
                <a:solidFill>
                  <a:srgbClr val="003399"/>
                </a:solidFill>
              </a:rPr>
              <a:t>年，用显微镜观察悬浮在水中的植物花粉，发现花粉作纷乱的无定向运动。这就是布朗运动。布朗运动是由杂乱的流体分子碰撞植物颗粒引起的，它虽不是流体分子本身的热运动，却反映了流体分子热运动的情况。</a:t>
            </a:r>
          </a:p>
        </p:txBody>
      </p:sp>
      <p:pic>
        <p:nvPicPr>
          <p:cNvPr id="15363" name="Picture 2051" descr="frequen1"/>
          <p:cNvPicPr>
            <a:picLocks noChangeAspect="1" noChangeArrowheads="1" noCrop="1"/>
          </p:cNvPicPr>
          <p:nvPr/>
        </p:nvPicPr>
        <p:blipFill>
          <a:blip r:embed="rId2"/>
          <a:srcRect/>
          <a:stretch>
            <a:fillRect/>
          </a:stretch>
        </p:blipFill>
        <p:spPr bwMode="auto">
          <a:xfrm>
            <a:off x="2914650" y="3622675"/>
            <a:ext cx="3556000" cy="2417763"/>
          </a:xfrm>
          <a:prstGeom prst="rect">
            <a:avLst/>
          </a:prstGeom>
          <a:noFill/>
        </p:spPr>
      </p:pic>
      <p:grpSp>
        <p:nvGrpSpPr>
          <p:cNvPr id="2" name="Group 2052"/>
          <p:cNvGrpSpPr>
            <a:grpSpLocks/>
          </p:cNvGrpSpPr>
          <p:nvPr/>
        </p:nvGrpSpPr>
        <p:grpSpPr bwMode="auto">
          <a:xfrm>
            <a:off x="6965950" y="473075"/>
            <a:ext cx="1924050" cy="484188"/>
            <a:chOff x="4388" y="298"/>
            <a:chExt cx="1212" cy="305"/>
          </a:xfrm>
        </p:grpSpPr>
        <p:sp>
          <p:nvSpPr>
            <p:cNvPr id="15365" name="AutoShape 205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5366" name="Text Box 205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ppt_w</p:attrName>
                                        </p:attrNameLst>
                                      </p:cBhvr>
                                      <p:tavLst>
                                        <p:tav tm="0">
                                          <p:val>
                                            <p:fltVal val="0"/>
                                          </p:val>
                                        </p:tav>
                                        <p:tav tm="100000">
                                          <p:val>
                                            <p:strVal val="#ppt_w"/>
                                          </p:val>
                                        </p:tav>
                                      </p:tavLst>
                                    </p:anim>
                                    <p:anim calcmode="lin" valueType="num">
                                      <p:cBhvr>
                                        <p:cTn id="8" dur="500" fill="hold"/>
                                        <p:tgtEl>
                                          <p:spTgt spid="15363"/>
                                        </p:tgtEl>
                                        <p:attrNameLst>
                                          <p:attrName>ppt_h</p:attrName>
                                        </p:attrNameLst>
                                      </p:cBhvr>
                                      <p:tavLst>
                                        <p:tav tm="0">
                                          <p:val>
                                            <p:fltVal val="0"/>
                                          </p:val>
                                        </p:tav>
                                        <p:tav tm="100000">
                                          <p:val>
                                            <p:strVal val="#ppt_h"/>
                                          </p:val>
                                        </p:tav>
                                      </p:tavLst>
                                    </p:anim>
                                    <p:anim calcmode="lin" valueType="num">
                                      <p:cBhvr>
                                        <p:cTn id="9" dur="500" fill="hold"/>
                                        <p:tgtEl>
                                          <p:spTgt spid="15363"/>
                                        </p:tgtEl>
                                        <p:attrNameLst>
                                          <p:attrName>ppt_x</p:attrName>
                                        </p:attrNameLst>
                                      </p:cBhvr>
                                      <p:tavLst>
                                        <p:tav tm="0">
                                          <p:val>
                                            <p:fltVal val="0.5"/>
                                          </p:val>
                                        </p:tav>
                                        <p:tav tm="100000">
                                          <p:val>
                                            <p:strVal val="#ppt_x"/>
                                          </p:val>
                                        </p:tav>
                                      </p:tavLst>
                                    </p:anim>
                                    <p:anim calcmode="lin" valueType="num">
                                      <p:cBhvr>
                                        <p:cTn id="10" dur="500" fill="hold"/>
                                        <p:tgtEl>
                                          <p:spTgt spid="1536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6F37B5A9-933F-4B5F-8304-B34E0CB154F5}" type="slidenum">
              <a:rPr lang="en-US" altLang="zh-CN"/>
              <a:pPr/>
              <a:t>26</a:t>
            </a:fld>
            <a:endParaRPr lang="en-US" altLang="zh-CN"/>
          </a:p>
        </p:txBody>
      </p:sp>
      <p:sp>
        <p:nvSpPr>
          <p:cNvPr id="11266" name="Text Box 2"/>
          <p:cNvSpPr txBox="1">
            <a:spLocks noChangeArrowheads="1"/>
          </p:cNvSpPr>
          <p:nvPr/>
        </p:nvSpPr>
        <p:spPr bwMode="auto">
          <a:xfrm>
            <a:off x="973138" y="695325"/>
            <a:ext cx="5557837" cy="519113"/>
          </a:xfrm>
          <a:prstGeom prst="rect">
            <a:avLst/>
          </a:prstGeom>
          <a:noFill/>
          <a:ln w="9525">
            <a:noFill/>
            <a:miter lim="800000"/>
            <a:headEnd/>
            <a:tailEnd/>
          </a:ln>
          <a:effectLst/>
        </p:spPr>
        <p:txBody>
          <a:bodyPr>
            <a:spAutoFit/>
          </a:bodyPr>
          <a:lstStyle/>
          <a:p>
            <a:r>
              <a:rPr lang="zh-CN" altLang="en-US" sz="2800" b="1">
                <a:solidFill>
                  <a:srgbClr val="003399"/>
                </a:solidFill>
              </a:rPr>
              <a:t>二、统计假设：</a:t>
            </a:r>
          </a:p>
        </p:txBody>
      </p:sp>
      <p:sp>
        <p:nvSpPr>
          <p:cNvPr id="11267" name="Text Box 3"/>
          <p:cNvSpPr txBox="1">
            <a:spLocks noChangeArrowheads="1"/>
          </p:cNvSpPr>
          <p:nvPr/>
        </p:nvSpPr>
        <p:spPr bwMode="auto">
          <a:xfrm>
            <a:off x="990600" y="1344613"/>
            <a:ext cx="7508875" cy="519112"/>
          </a:xfrm>
          <a:prstGeom prst="rect">
            <a:avLst/>
          </a:prstGeom>
          <a:noFill/>
          <a:ln w="9525">
            <a:noFill/>
            <a:miter lim="800000"/>
            <a:headEnd/>
            <a:tailEnd/>
          </a:ln>
          <a:effectLst/>
        </p:spPr>
        <p:txBody>
          <a:bodyPr>
            <a:spAutoFit/>
          </a:bodyPr>
          <a:lstStyle/>
          <a:p>
            <a:r>
              <a:rPr lang="en-US" altLang="zh-CN" sz="2800">
                <a:ea typeface="楷体_GB2312" pitchFamily="49" charset="-122"/>
              </a:rPr>
              <a:t>⑴ </a:t>
            </a:r>
            <a:r>
              <a:rPr lang="zh-CN" altLang="en-US" sz="2800">
                <a:ea typeface="楷体_GB2312" pitchFamily="49" charset="-122"/>
              </a:rPr>
              <a:t>气体处于平衡态时，分子的空间分布均匀；</a:t>
            </a:r>
          </a:p>
        </p:txBody>
      </p:sp>
      <p:sp>
        <p:nvSpPr>
          <p:cNvPr id="11268" name="Text Box 4"/>
          <p:cNvSpPr txBox="1">
            <a:spLocks noChangeArrowheads="1"/>
          </p:cNvSpPr>
          <p:nvPr/>
        </p:nvSpPr>
        <p:spPr bwMode="auto">
          <a:xfrm>
            <a:off x="1047750" y="1879600"/>
            <a:ext cx="6927850" cy="519113"/>
          </a:xfrm>
          <a:prstGeom prst="rect">
            <a:avLst/>
          </a:prstGeom>
          <a:noFill/>
          <a:ln w="9525">
            <a:noFill/>
            <a:miter lim="800000"/>
            <a:headEnd/>
            <a:tailEnd/>
          </a:ln>
          <a:effectLst/>
        </p:spPr>
        <p:txBody>
          <a:bodyPr>
            <a:spAutoFit/>
          </a:bodyPr>
          <a:lstStyle/>
          <a:p>
            <a:r>
              <a:rPr lang="zh-CN" altLang="en-US" sz="2800"/>
              <a:t>即气体分子的数密度  </a:t>
            </a:r>
            <a:r>
              <a:rPr lang="en-US" altLang="zh-CN" sz="2800" i="1">
                <a:solidFill>
                  <a:srgbClr val="003399"/>
                </a:solidFill>
              </a:rPr>
              <a:t>n</a:t>
            </a:r>
            <a:r>
              <a:rPr lang="en-US" altLang="zh-CN" sz="2800">
                <a:solidFill>
                  <a:srgbClr val="003399"/>
                </a:solidFill>
              </a:rPr>
              <a:t>=</a:t>
            </a:r>
            <a:r>
              <a:rPr lang="en-US" altLang="zh-CN" sz="2800" i="1">
                <a:solidFill>
                  <a:srgbClr val="003399"/>
                </a:solidFill>
              </a:rPr>
              <a:t>N/V</a:t>
            </a:r>
            <a:r>
              <a:rPr lang="en-US" altLang="zh-CN" sz="2800" i="1"/>
              <a:t>  </a:t>
            </a:r>
            <a:r>
              <a:rPr lang="zh-CN" altLang="en-US" sz="2800"/>
              <a:t>处处相等。</a:t>
            </a:r>
          </a:p>
        </p:txBody>
      </p:sp>
      <p:sp>
        <p:nvSpPr>
          <p:cNvPr id="11269" name="Text Box 5"/>
          <p:cNvSpPr txBox="1">
            <a:spLocks noChangeArrowheads="1"/>
          </p:cNvSpPr>
          <p:nvPr/>
        </p:nvSpPr>
        <p:spPr bwMode="auto">
          <a:xfrm>
            <a:off x="990600" y="2452688"/>
            <a:ext cx="7508875" cy="946150"/>
          </a:xfrm>
          <a:prstGeom prst="rect">
            <a:avLst/>
          </a:prstGeom>
          <a:noFill/>
          <a:ln w="9525">
            <a:noFill/>
            <a:miter lim="800000"/>
            <a:headEnd/>
            <a:tailEnd/>
          </a:ln>
          <a:effectLst/>
        </p:spPr>
        <p:txBody>
          <a:bodyPr>
            <a:spAutoFit/>
          </a:bodyPr>
          <a:lstStyle/>
          <a:p>
            <a:r>
              <a:rPr lang="en-US" altLang="zh-CN" sz="2800"/>
              <a:t>⑵ </a:t>
            </a:r>
            <a:r>
              <a:rPr lang="zh-CN" altLang="en-US" sz="2800">
                <a:ea typeface="楷体_GB2312" pitchFamily="49" charset="-122"/>
              </a:rPr>
              <a:t>气体处于平衡态时，分子沿各方向运动的概   率相等。</a:t>
            </a:r>
          </a:p>
        </p:txBody>
      </p:sp>
      <p:sp>
        <p:nvSpPr>
          <p:cNvPr id="11270" name="Text Box 6"/>
          <p:cNvSpPr txBox="1">
            <a:spLocks noChangeArrowheads="1"/>
          </p:cNvSpPr>
          <p:nvPr/>
        </p:nvSpPr>
        <p:spPr bwMode="auto">
          <a:xfrm>
            <a:off x="973138" y="3398838"/>
            <a:ext cx="7526337" cy="519112"/>
          </a:xfrm>
          <a:prstGeom prst="rect">
            <a:avLst/>
          </a:prstGeom>
          <a:noFill/>
          <a:ln w="9525">
            <a:noFill/>
            <a:miter lim="800000"/>
            <a:headEnd/>
            <a:tailEnd/>
          </a:ln>
          <a:effectLst/>
        </p:spPr>
        <p:txBody>
          <a:bodyPr>
            <a:spAutoFit/>
          </a:bodyPr>
          <a:lstStyle/>
          <a:p>
            <a:r>
              <a:rPr lang="zh-CN" altLang="en-US" sz="2800"/>
              <a:t>由此假设可得：</a:t>
            </a:r>
          </a:p>
        </p:txBody>
      </p:sp>
      <p:graphicFrame>
        <p:nvGraphicFramePr>
          <p:cNvPr id="138240" name="Object 0"/>
          <p:cNvGraphicFramePr>
            <a:graphicFrameLocks noChangeAspect="1"/>
          </p:cNvGraphicFramePr>
          <p:nvPr/>
        </p:nvGraphicFramePr>
        <p:xfrm>
          <a:off x="3933825" y="3370263"/>
          <a:ext cx="1844675" cy="654050"/>
        </p:xfrm>
        <a:graphic>
          <a:graphicData uri="http://schemas.openxmlformats.org/presentationml/2006/ole">
            <p:oleObj spid="_x0000_s11266" name="Equation" r:id="rId3" imgW="787320" imgH="279360" progId="Equation.3">
              <p:embed/>
            </p:oleObj>
          </a:graphicData>
        </a:graphic>
      </p:graphicFrame>
      <p:sp>
        <p:nvSpPr>
          <p:cNvPr id="11272" name="Text Box 8"/>
          <p:cNvSpPr txBox="1">
            <a:spLocks noChangeArrowheads="1"/>
          </p:cNvSpPr>
          <p:nvPr/>
        </p:nvSpPr>
        <p:spPr bwMode="auto">
          <a:xfrm>
            <a:off x="955675" y="4037013"/>
            <a:ext cx="3590925" cy="519112"/>
          </a:xfrm>
          <a:prstGeom prst="rect">
            <a:avLst/>
          </a:prstGeom>
          <a:noFill/>
          <a:ln w="9525">
            <a:noFill/>
            <a:miter lim="800000"/>
            <a:headEnd/>
            <a:tailEnd/>
          </a:ln>
          <a:effectLst/>
        </p:spPr>
        <p:txBody>
          <a:bodyPr>
            <a:spAutoFit/>
          </a:bodyPr>
          <a:lstStyle/>
          <a:p>
            <a:r>
              <a:rPr lang="zh-CN" altLang="en-US" sz="2800"/>
              <a:t>上式为统计平均值：</a:t>
            </a:r>
          </a:p>
        </p:txBody>
      </p:sp>
      <p:graphicFrame>
        <p:nvGraphicFramePr>
          <p:cNvPr id="138241" name="Object 1"/>
          <p:cNvGraphicFramePr>
            <a:graphicFrameLocks noChangeAspect="1"/>
          </p:cNvGraphicFramePr>
          <p:nvPr/>
        </p:nvGraphicFramePr>
        <p:xfrm>
          <a:off x="1292225" y="4714875"/>
          <a:ext cx="6938963" cy="628650"/>
        </p:xfrm>
        <a:graphic>
          <a:graphicData uri="http://schemas.openxmlformats.org/presentationml/2006/ole">
            <p:oleObj spid="_x0000_s11267" name="Equation" r:id="rId4" imgW="3085920" imgH="279360" progId="Equation.3">
              <p:embed/>
            </p:oleObj>
          </a:graphicData>
        </a:graphic>
      </p:graphicFrame>
      <p:grpSp>
        <p:nvGrpSpPr>
          <p:cNvPr id="2" name="Group 12"/>
          <p:cNvGrpSpPr>
            <a:grpSpLocks/>
          </p:cNvGrpSpPr>
          <p:nvPr/>
        </p:nvGrpSpPr>
        <p:grpSpPr bwMode="auto">
          <a:xfrm>
            <a:off x="6965950" y="473075"/>
            <a:ext cx="1924050" cy="484188"/>
            <a:chOff x="4388" y="298"/>
            <a:chExt cx="1212" cy="305"/>
          </a:xfrm>
        </p:grpSpPr>
        <p:sp>
          <p:nvSpPr>
            <p:cNvPr id="11277" name="AutoShape 1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278" name="Text Box 1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1279" name="Rectangle 15"/>
          <p:cNvSpPr>
            <a:spLocks noChangeArrowheads="1"/>
          </p:cNvSpPr>
          <p:nvPr/>
        </p:nvSpPr>
        <p:spPr bwMode="auto">
          <a:xfrm>
            <a:off x="995363" y="5476875"/>
            <a:ext cx="7704137" cy="519113"/>
          </a:xfrm>
          <a:prstGeom prst="rect">
            <a:avLst/>
          </a:prstGeom>
          <a:noFill/>
          <a:ln w="9525">
            <a:noFill/>
            <a:miter lim="800000"/>
            <a:headEnd/>
            <a:tailEnd/>
          </a:ln>
          <a:effectLst/>
        </p:spPr>
        <p:txBody>
          <a:bodyPr>
            <a:spAutoFit/>
          </a:bodyPr>
          <a:lstStyle/>
          <a:p>
            <a:r>
              <a:rPr lang="zh-CN" altLang="en-US" sz="2800">
                <a:solidFill>
                  <a:srgbClr val="000099"/>
                </a:solidFill>
              </a:rPr>
              <a:t>统计假设说明，虽然个别分子的运动是无序的，</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E47A55D5-8FFE-4DF4-9B87-30C7431AD375}" type="slidenum">
              <a:rPr lang="en-US" altLang="zh-CN"/>
              <a:pPr/>
              <a:t>27</a:t>
            </a:fld>
            <a:endParaRPr lang="en-US" altLang="zh-CN"/>
          </a:p>
        </p:txBody>
      </p:sp>
      <p:grpSp>
        <p:nvGrpSpPr>
          <p:cNvPr id="2" name="Group 12"/>
          <p:cNvGrpSpPr>
            <a:grpSpLocks/>
          </p:cNvGrpSpPr>
          <p:nvPr/>
        </p:nvGrpSpPr>
        <p:grpSpPr bwMode="auto">
          <a:xfrm>
            <a:off x="930275" y="2265363"/>
            <a:ext cx="7504113" cy="3886200"/>
            <a:chOff x="586" y="1427"/>
            <a:chExt cx="4727" cy="2448"/>
          </a:xfrm>
        </p:grpSpPr>
        <p:sp>
          <p:nvSpPr>
            <p:cNvPr id="12290" name="Text Box 2"/>
            <p:cNvSpPr txBox="1">
              <a:spLocks noChangeArrowheads="1"/>
            </p:cNvSpPr>
            <p:nvPr/>
          </p:nvSpPr>
          <p:spPr bwMode="auto">
            <a:xfrm>
              <a:off x="586" y="1427"/>
              <a:ext cx="3323" cy="327"/>
            </a:xfrm>
            <a:prstGeom prst="rect">
              <a:avLst/>
            </a:prstGeom>
            <a:noFill/>
            <a:ln w="9525">
              <a:noFill/>
              <a:miter lim="800000"/>
              <a:headEnd/>
              <a:tailEnd/>
            </a:ln>
            <a:effectLst/>
          </p:spPr>
          <p:txBody>
            <a:bodyPr>
              <a:spAutoFit/>
            </a:bodyPr>
            <a:lstStyle/>
            <a:p>
              <a:r>
                <a:rPr lang="zh-CN" altLang="en-US" sz="2800" b="1">
                  <a:solidFill>
                    <a:srgbClr val="003399"/>
                  </a:solidFill>
                </a:rPr>
                <a:t>三、理想气体的微观假设</a:t>
              </a:r>
            </a:p>
          </p:txBody>
        </p:sp>
        <p:sp>
          <p:nvSpPr>
            <p:cNvPr id="12291" name="Text Box 3"/>
            <p:cNvSpPr txBox="1">
              <a:spLocks noChangeArrowheads="1"/>
            </p:cNvSpPr>
            <p:nvPr/>
          </p:nvSpPr>
          <p:spPr bwMode="auto">
            <a:xfrm>
              <a:off x="586" y="1808"/>
              <a:ext cx="4727" cy="596"/>
            </a:xfrm>
            <a:prstGeom prst="rect">
              <a:avLst/>
            </a:prstGeom>
            <a:noFill/>
            <a:ln w="9525">
              <a:noFill/>
              <a:miter lim="800000"/>
              <a:headEnd/>
              <a:tailEnd/>
            </a:ln>
            <a:effectLst/>
          </p:spPr>
          <p:txBody>
            <a:bodyPr>
              <a:spAutoFit/>
            </a:bodyPr>
            <a:lstStyle/>
            <a:p>
              <a:r>
                <a:rPr lang="en-US" altLang="zh-CN" sz="2800">
                  <a:solidFill>
                    <a:srgbClr val="000000"/>
                  </a:solidFill>
                </a:rPr>
                <a:t>1. </a:t>
              </a:r>
              <a:r>
                <a:rPr lang="zh-CN" altLang="en-US" sz="2800">
                  <a:solidFill>
                    <a:srgbClr val="000000"/>
                  </a:solidFill>
                </a:rPr>
                <a:t>分子本身的大小比起分子之间的距离小得多，分子可视为半径非常小的刚性球。</a:t>
              </a:r>
              <a:endParaRPr lang="zh-CN" altLang="en-US" sz="2800"/>
            </a:p>
          </p:txBody>
        </p:sp>
        <p:sp>
          <p:nvSpPr>
            <p:cNvPr id="12292" name="Text Box 4"/>
            <p:cNvSpPr txBox="1">
              <a:spLocks noChangeArrowheads="1"/>
            </p:cNvSpPr>
            <p:nvPr/>
          </p:nvSpPr>
          <p:spPr bwMode="auto">
            <a:xfrm>
              <a:off x="586" y="2426"/>
              <a:ext cx="4699" cy="865"/>
            </a:xfrm>
            <a:prstGeom prst="rect">
              <a:avLst/>
            </a:prstGeom>
            <a:noFill/>
            <a:ln w="9525">
              <a:noFill/>
              <a:miter lim="800000"/>
              <a:headEnd/>
              <a:tailEnd/>
            </a:ln>
            <a:effectLst/>
          </p:spPr>
          <p:txBody>
            <a:bodyPr>
              <a:spAutoFit/>
            </a:bodyPr>
            <a:lstStyle/>
            <a:p>
              <a:pPr algn="just"/>
              <a:r>
                <a:rPr lang="en-US" altLang="zh-CN" sz="2800">
                  <a:solidFill>
                    <a:srgbClr val="000000"/>
                  </a:solidFill>
                </a:rPr>
                <a:t>2. </a:t>
              </a:r>
              <a:r>
                <a:rPr lang="zh-CN" altLang="en-US" sz="2800">
                  <a:solidFill>
                    <a:srgbClr val="000000"/>
                  </a:solidFill>
                </a:rPr>
                <a:t>除碰撞的一瞬间外，分子间的相互作用力可忽略不计。分子在两次碰撞间作自由的匀速直线运动。</a:t>
              </a:r>
            </a:p>
          </p:txBody>
        </p:sp>
        <p:sp>
          <p:nvSpPr>
            <p:cNvPr id="12293" name="Text Box 5"/>
            <p:cNvSpPr txBox="1">
              <a:spLocks noChangeArrowheads="1"/>
            </p:cNvSpPr>
            <p:nvPr/>
          </p:nvSpPr>
          <p:spPr bwMode="auto">
            <a:xfrm>
              <a:off x="586" y="3279"/>
              <a:ext cx="4652" cy="596"/>
            </a:xfrm>
            <a:prstGeom prst="rect">
              <a:avLst/>
            </a:prstGeom>
            <a:noFill/>
            <a:ln w="9525">
              <a:noFill/>
              <a:miter lim="800000"/>
              <a:headEnd/>
              <a:tailEnd/>
            </a:ln>
            <a:effectLst/>
          </p:spPr>
          <p:txBody>
            <a:bodyPr>
              <a:spAutoFit/>
            </a:bodyPr>
            <a:lstStyle/>
            <a:p>
              <a:pPr algn="just"/>
              <a:r>
                <a:rPr lang="en-US" altLang="zh-CN" sz="2800">
                  <a:solidFill>
                    <a:srgbClr val="000000"/>
                  </a:solidFill>
                </a:rPr>
                <a:t>3. </a:t>
              </a:r>
              <a:r>
                <a:rPr lang="zh-CN" altLang="en-US" sz="2800">
                  <a:solidFill>
                    <a:srgbClr val="000000"/>
                  </a:solidFill>
                </a:rPr>
                <a:t>分子之间及分子与器壁间的碰撞是完全弹性碰撞，能量守恒。</a:t>
              </a:r>
            </a:p>
          </p:txBody>
        </p:sp>
      </p:grpSp>
      <p:grpSp>
        <p:nvGrpSpPr>
          <p:cNvPr id="3" name="Group 7"/>
          <p:cNvGrpSpPr>
            <a:grpSpLocks/>
          </p:cNvGrpSpPr>
          <p:nvPr/>
        </p:nvGrpSpPr>
        <p:grpSpPr bwMode="auto">
          <a:xfrm>
            <a:off x="6965950" y="473075"/>
            <a:ext cx="1924050" cy="484188"/>
            <a:chOff x="4388" y="298"/>
            <a:chExt cx="1212" cy="305"/>
          </a:xfrm>
        </p:grpSpPr>
        <p:sp>
          <p:nvSpPr>
            <p:cNvPr id="12296"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2297"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2298" name="Rectangle 10"/>
          <p:cNvSpPr>
            <a:spLocks noChangeArrowheads="1"/>
          </p:cNvSpPr>
          <p:nvPr/>
        </p:nvSpPr>
        <p:spPr bwMode="auto">
          <a:xfrm>
            <a:off x="922338" y="741363"/>
            <a:ext cx="7399337" cy="1501775"/>
          </a:xfrm>
          <a:prstGeom prst="rect">
            <a:avLst/>
          </a:prstGeom>
          <a:noFill/>
          <a:ln w="9525">
            <a:noFill/>
            <a:miter lim="800000"/>
            <a:headEnd/>
            <a:tailEnd/>
          </a:ln>
          <a:effectLst/>
        </p:spPr>
        <p:txBody>
          <a:bodyPr>
            <a:spAutoFit/>
          </a:bodyPr>
          <a:lstStyle/>
          <a:p>
            <a:pPr>
              <a:lnSpc>
                <a:spcPct val="110000"/>
              </a:lnSpc>
            </a:pPr>
            <a:r>
              <a:rPr lang="zh-CN" altLang="en-US" sz="2800">
                <a:solidFill>
                  <a:srgbClr val="000099"/>
                </a:solidFill>
              </a:rPr>
              <a:t>具有偶然性，但是大量分子的整体表              现却是有规律的。统计规律：乱中有序，偶然中的必然，不同于力学规律的另一种规律。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07C0D1A9-123F-480D-8BCA-0A7ED22C505A}" type="slidenum">
              <a:rPr lang="en-US" altLang="zh-CN"/>
              <a:pPr/>
              <a:t>28</a:t>
            </a:fld>
            <a:endParaRPr lang="en-US" altLang="zh-CN"/>
          </a:p>
        </p:txBody>
      </p:sp>
      <p:sp>
        <p:nvSpPr>
          <p:cNvPr id="13314" name="Text Box 2"/>
          <p:cNvSpPr txBox="1">
            <a:spLocks noChangeArrowheads="1"/>
          </p:cNvSpPr>
          <p:nvPr/>
        </p:nvSpPr>
        <p:spPr bwMode="auto">
          <a:xfrm>
            <a:off x="776288" y="1168400"/>
            <a:ext cx="7688262" cy="1501775"/>
          </a:xfrm>
          <a:prstGeom prst="rect">
            <a:avLst/>
          </a:prstGeom>
          <a:noFill/>
          <a:ln w="9525">
            <a:noFill/>
            <a:miter lim="800000"/>
            <a:headEnd/>
            <a:tailEnd/>
          </a:ln>
          <a:effectLst/>
        </p:spPr>
        <p:txBody>
          <a:bodyPr>
            <a:spAutoFit/>
          </a:bodyPr>
          <a:lstStyle/>
          <a:p>
            <a:pPr algn="just">
              <a:lnSpc>
                <a:spcPct val="110000"/>
              </a:lnSpc>
            </a:pPr>
            <a:r>
              <a:rPr lang="zh-CN" altLang="en-US" sz="2800"/>
              <a:t>理想气体是突出气体共性，忽略次要因素而提出的理想化模型。许多气体在压强不太大、温度不太低时，皆可作为理想气体处理。</a:t>
            </a:r>
          </a:p>
        </p:txBody>
      </p:sp>
      <p:grpSp>
        <p:nvGrpSpPr>
          <p:cNvPr id="2" name="Group 9"/>
          <p:cNvGrpSpPr>
            <a:grpSpLocks/>
          </p:cNvGrpSpPr>
          <p:nvPr/>
        </p:nvGrpSpPr>
        <p:grpSpPr bwMode="auto">
          <a:xfrm>
            <a:off x="825500" y="3108325"/>
            <a:ext cx="7775575" cy="2644775"/>
            <a:chOff x="538" y="2004"/>
            <a:chExt cx="4898" cy="1666"/>
          </a:xfrm>
        </p:grpSpPr>
        <p:sp>
          <p:nvSpPr>
            <p:cNvPr id="13315" name="Text Box 3"/>
            <p:cNvSpPr txBox="1">
              <a:spLocks noChangeArrowheads="1"/>
            </p:cNvSpPr>
            <p:nvPr/>
          </p:nvSpPr>
          <p:spPr bwMode="auto">
            <a:xfrm>
              <a:off x="1130" y="2004"/>
              <a:ext cx="3268" cy="327"/>
            </a:xfrm>
            <a:prstGeom prst="rect">
              <a:avLst/>
            </a:prstGeom>
            <a:noFill/>
            <a:ln w="9525">
              <a:noFill/>
              <a:miter lim="800000"/>
              <a:headEnd/>
              <a:tailEnd/>
            </a:ln>
            <a:effectLst/>
          </p:spPr>
          <p:txBody>
            <a:bodyPr>
              <a:spAutoFit/>
            </a:bodyPr>
            <a:lstStyle/>
            <a:p>
              <a:pPr eaLnBrk="0" hangingPunct="0">
                <a:spcBef>
                  <a:spcPct val="0"/>
                </a:spcBef>
              </a:pPr>
              <a:r>
                <a:rPr kumimoji="0" lang="en-US" altLang="zh-CN" sz="2800" b="1">
                  <a:solidFill>
                    <a:srgbClr val="003399"/>
                  </a:solidFill>
                  <a:latin typeface="宋体" pitchFamily="2" charset="-122"/>
                </a:rPr>
                <a:t>  §</a:t>
              </a:r>
              <a:r>
                <a:rPr kumimoji="0" lang="en-US" altLang="zh-CN" sz="2800" b="1">
                  <a:solidFill>
                    <a:srgbClr val="003399"/>
                  </a:solidFill>
                </a:rPr>
                <a:t>7.3   </a:t>
              </a:r>
              <a:r>
                <a:rPr kumimoji="0" lang="zh-CN" altLang="en-US" sz="2800" b="1">
                  <a:solidFill>
                    <a:srgbClr val="003399"/>
                  </a:solidFill>
                </a:rPr>
                <a:t>理想气体的压强公式</a:t>
              </a:r>
            </a:p>
          </p:txBody>
        </p:sp>
        <p:sp>
          <p:nvSpPr>
            <p:cNvPr id="13316" name="Text Box 4"/>
            <p:cNvSpPr txBox="1">
              <a:spLocks noChangeArrowheads="1"/>
            </p:cNvSpPr>
            <p:nvPr/>
          </p:nvSpPr>
          <p:spPr bwMode="auto">
            <a:xfrm>
              <a:off x="543" y="2353"/>
              <a:ext cx="2747" cy="327"/>
            </a:xfrm>
            <a:prstGeom prst="rect">
              <a:avLst/>
            </a:prstGeom>
            <a:noFill/>
            <a:ln w="9525">
              <a:noFill/>
              <a:miter lim="800000"/>
              <a:headEnd/>
              <a:tailEnd/>
            </a:ln>
            <a:effectLst/>
          </p:spPr>
          <p:txBody>
            <a:bodyPr>
              <a:spAutoFit/>
            </a:bodyPr>
            <a:lstStyle/>
            <a:p>
              <a:r>
                <a:rPr lang="zh-CN" altLang="en-US" sz="2800" b="1">
                  <a:solidFill>
                    <a:srgbClr val="003399"/>
                  </a:solidFill>
                </a:rPr>
                <a:t>一、压强公式的导出</a:t>
              </a:r>
            </a:p>
          </p:txBody>
        </p:sp>
        <p:sp>
          <p:nvSpPr>
            <p:cNvPr id="13317" name="Text Box 5"/>
            <p:cNvSpPr txBox="1">
              <a:spLocks noChangeArrowheads="1"/>
            </p:cNvSpPr>
            <p:nvPr/>
          </p:nvSpPr>
          <p:spPr bwMode="auto">
            <a:xfrm>
              <a:off x="538" y="2724"/>
              <a:ext cx="4898" cy="946"/>
            </a:xfrm>
            <a:prstGeom prst="rect">
              <a:avLst/>
            </a:prstGeom>
            <a:noFill/>
            <a:ln w="9525">
              <a:noFill/>
              <a:miter lim="800000"/>
              <a:headEnd/>
              <a:tailEnd/>
            </a:ln>
            <a:effectLst/>
          </p:spPr>
          <p:txBody>
            <a:bodyPr>
              <a:spAutoFit/>
            </a:bodyPr>
            <a:lstStyle/>
            <a:p>
              <a:pPr>
                <a:lnSpc>
                  <a:spcPct val="110000"/>
                </a:lnSpc>
              </a:pPr>
              <a:r>
                <a:rPr lang="en-US" altLang="zh-CN" sz="2800"/>
                <a:t>        </a:t>
              </a:r>
              <a:r>
                <a:rPr lang="zh-CN" altLang="en-US" sz="2800"/>
                <a:t>从微观上看，气体的压强等于大量分子在单位时间内施加在单位面积器壁上的平均冲量，就像密集的雨点打在雨伞上对伞产生一种压力那样。</a:t>
              </a:r>
            </a:p>
          </p:txBody>
        </p:sp>
      </p:grpSp>
      <p:grpSp>
        <p:nvGrpSpPr>
          <p:cNvPr id="3" name="Group 6"/>
          <p:cNvGrpSpPr>
            <a:grpSpLocks/>
          </p:cNvGrpSpPr>
          <p:nvPr/>
        </p:nvGrpSpPr>
        <p:grpSpPr bwMode="auto">
          <a:xfrm>
            <a:off x="6965950" y="473075"/>
            <a:ext cx="1924050" cy="484188"/>
            <a:chOff x="4388" y="298"/>
            <a:chExt cx="1212" cy="305"/>
          </a:xfrm>
        </p:grpSpPr>
        <p:sp>
          <p:nvSpPr>
            <p:cNvPr id="13319"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3320"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A82B26E0-9818-40F1-B888-0D917877FE49}" type="slidenum">
              <a:rPr lang="en-US" altLang="zh-CN"/>
              <a:pPr/>
              <a:t>29</a:t>
            </a:fld>
            <a:endParaRPr lang="en-US" altLang="zh-CN"/>
          </a:p>
        </p:txBody>
      </p:sp>
      <p:sp>
        <p:nvSpPr>
          <p:cNvPr id="14338" name="Text Box 2"/>
          <p:cNvSpPr txBox="1">
            <a:spLocks noChangeArrowheads="1"/>
          </p:cNvSpPr>
          <p:nvPr/>
        </p:nvSpPr>
        <p:spPr bwMode="auto">
          <a:xfrm>
            <a:off x="879475" y="4340225"/>
            <a:ext cx="3133725" cy="822325"/>
          </a:xfrm>
          <a:prstGeom prst="rect">
            <a:avLst/>
          </a:prstGeom>
          <a:noFill/>
          <a:ln w="9525">
            <a:noFill/>
            <a:miter lim="800000"/>
            <a:headEnd/>
            <a:tailEnd/>
          </a:ln>
          <a:effectLst/>
        </p:spPr>
        <p:txBody>
          <a:bodyPr>
            <a:spAutoFit/>
          </a:bodyPr>
          <a:lstStyle/>
          <a:p>
            <a:r>
              <a:rPr lang="zh-CN" altLang="en-US" sz="2400">
                <a:solidFill>
                  <a:srgbClr val="990000"/>
                </a:solidFill>
              </a:rPr>
              <a:t>单个分子撞击器壁的冲力曲线：</a:t>
            </a:r>
          </a:p>
        </p:txBody>
      </p:sp>
      <p:pic>
        <p:nvPicPr>
          <p:cNvPr id="14339" name="Picture 3" descr="f1"/>
          <p:cNvPicPr>
            <a:picLocks noChangeAspect="1" noChangeArrowheads="1"/>
          </p:cNvPicPr>
          <p:nvPr/>
        </p:nvPicPr>
        <p:blipFill>
          <a:blip r:embed="rId2"/>
          <a:srcRect/>
          <a:stretch>
            <a:fillRect/>
          </a:stretch>
        </p:blipFill>
        <p:spPr bwMode="auto">
          <a:xfrm>
            <a:off x="879475" y="1481138"/>
            <a:ext cx="3078163" cy="2533650"/>
          </a:xfrm>
          <a:prstGeom prst="rect">
            <a:avLst/>
          </a:prstGeom>
          <a:noFill/>
        </p:spPr>
      </p:pic>
      <p:pic>
        <p:nvPicPr>
          <p:cNvPr id="14340" name="Picture 4" descr="f3"/>
          <p:cNvPicPr>
            <a:picLocks noChangeAspect="1" noChangeArrowheads="1"/>
          </p:cNvPicPr>
          <p:nvPr/>
        </p:nvPicPr>
        <p:blipFill>
          <a:blip r:embed="rId3"/>
          <a:srcRect/>
          <a:stretch>
            <a:fillRect/>
          </a:stretch>
        </p:blipFill>
        <p:spPr bwMode="auto">
          <a:xfrm>
            <a:off x="4289425" y="1481138"/>
            <a:ext cx="4152900" cy="2533650"/>
          </a:xfrm>
          <a:prstGeom prst="rect">
            <a:avLst/>
          </a:prstGeom>
          <a:noFill/>
        </p:spPr>
      </p:pic>
      <p:sp>
        <p:nvSpPr>
          <p:cNvPr id="14341" name="Text Box 5"/>
          <p:cNvSpPr txBox="1">
            <a:spLocks noChangeArrowheads="1"/>
          </p:cNvSpPr>
          <p:nvPr/>
        </p:nvSpPr>
        <p:spPr bwMode="auto">
          <a:xfrm>
            <a:off x="4202113" y="4392613"/>
            <a:ext cx="4152900" cy="457200"/>
          </a:xfrm>
          <a:prstGeom prst="rect">
            <a:avLst/>
          </a:prstGeom>
          <a:noFill/>
          <a:ln w="9525">
            <a:noFill/>
            <a:miter lim="800000"/>
            <a:headEnd/>
            <a:tailEnd/>
          </a:ln>
          <a:effectLst/>
        </p:spPr>
        <p:txBody>
          <a:bodyPr>
            <a:spAutoFit/>
          </a:bodyPr>
          <a:lstStyle/>
          <a:p>
            <a:pPr algn="ctr"/>
            <a:r>
              <a:rPr lang="zh-CN" altLang="en-US" sz="2400">
                <a:solidFill>
                  <a:srgbClr val="990000"/>
                </a:solidFill>
              </a:rPr>
              <a:t>多个分子合冲力曲线</a:t>
            </a:r>
          </a:p>
        </p:txBody>
      </p:sp>
      <p:grpSp>
        <p:nvGrpSpPr>
          <p:cNvPr id="2" name="Group 6"/>
          <p:cNvGrpSpPr>
            <a:grpSpLocks/>
          </p:cNvGrpSpPr>
          <p:nvPr/>
        </p:nvGrpSpPr>
        <p:grpSpPr bwMode="auto">
          <a:xfrm>
            <a:off x="6965950" y="473075"/>
            <a:ext cx="1924050" cy="484188"/>
            <a:chOff x="4388" y="298"/>
            <a:chExt cx="1212" cy="305"/>
          </a:xfrm>
        </p:grpSpPr>
        <p:sp>
          <p:nvSpPr>
            <p:cNvPr id="14343"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4344"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9CA58BC-5DD4-4E9E-8776-CEB26F77CF8F}" type="slidenum">
              <a:rPr lang="en-US" altLang="zh-CN"/>
              <a:pPr/>
              <a:t>3</a:t>
            </a:fld>
            <a:endParaRPr lang="en-US" altLang="zh-CN"/>
          </a:p>
        </p:txBody>
      </p:sp>
      <p:sp>
        <p:nvSpPr>
          <p:cNvPr id="100354" name="Text Box 2"/>
          <p:cNvSpPr txBox="1">
            <a:spLocks noChangeArrowheads="1"/>
          </p:cNvSpPr>
          <p:nvPr/>
        </p:nvSpPr>
        <p:spPr bwMode="auto">
          <a:xfrm>
            <a:off x="838200" y="1905000"/>
            <a:ext cx="7620000" cy="4149725"/>
          </a:xfrm>
          <a:prstGeom prst="rect">
            <a:avLst/>
          </a:prstGeom>
          <a:noFill/>
          <a:ln w="9525">
            <a:noFill/>
            <a:miter lim="800000"/>
            <a:headEnd/>
            <a:tailEnd/>
          </a:ln>
          <a:effectLst/>
        </p:spPr>
        <p:txBody>
          <a:bodyPr>
            <a:spAutoFit/>
          </a:bodyPr>
          <a:lstStyle/>
          <a:p>
            <a:pPr algn="l"/>
            <a:r>
              <a:rPr lang="en-US" altLang="zh-CN" sz="2800">
                <a:solidFill>
                  <a:srgbClr val="000000"/>
                </a:solidFill>
              </a:rPr>
              <a:t>        </a:t>
            </a:r>
            <a:r>
              <a:rPr lang="zh-CN" altLang="en-US" sz="2800">
                <a:solidFill>
                  <a:srgbClr val="000000"/>
                </a:solidFill>
              </a:rPr>
              <a:t>当鸣笛的火车开向站台，                              站台上的观察者听到的笛声                                   变尖，即频率升高；相反，                                       当火车离开站台，听到的笛                                    声频率降低。                                                   </a:t>
            </a:r>
          </a:p>
          <a:p>
            <a:pPr algn="l"/>
            <a:r>
              <a:rPr lang="zh-CN" altLang="en-US" sz="2800">
                <a:solidFill>
                  <a:srgbClr val="000000"/>
                </a:solidFill>
                <a:latin typeface="Times New Roman"/>
              </a:rPr>
              <a:t>    </a:t>
            </a:r>
            <a:r>
              <a:rPr lang="zh-CN" altLang="en-US" sz="2800">
                <a:solidFill>
                  <a:srgbClr val="000099"/>
                </a:solidFill>
                <a:latin typeface="楷体_GB2312" pitchFamily="49" charset="-122"/>
                <a:ea typeface="楷体_GB2312" pitchFamily="49" charset="-122"/>
              </a:rPr>
              <a:t>波源与观察者之间有相对运动时，观察者接受到的波的频率</a:t>
            </a:r>
            <a:r>
              <a:rPr lang="zh-CN" altLang="en-US" sz="2800" i="1">
                <a:solidFill>
                  <a:srgbClr val="000099"/>
                </a:solidFill>
                <a:latin typeface="楷体_GB2312" pitchFamily="49" charset="-122"/>
                <a:ea typeface="楷体_GB2312" pitchFamily="49" charset="-122"/>
                <a:sym typeface="Symbol" pitchFamily="18" charset="2"/>
              </a:rPr>
              <a:t></a:t>
            </a:r>
            <a:r>
              <a:rPr lang="en-US" altLang="zh-CN" sz="2800" baseline="-25000">
                <a:solidFill>
                  <a:srgbClr val="000099"/>
                </a:solidFill>
                <a:latin typeface="楷体_GB2312" pitchFamily="49" charset="-122"/>
                <a:ea typeface="楷体_GB2312" pitchFamily="49" charset="-122"/>
              </a:rPr>
              <a:t>R</a:t>
            </a:r>
            <a:r>
              <a:rPr lang="zh-CN" altLang="en-US" sz="2800">
                <a:solidFill>
                  <a:srgbClr val="000099"/>
                </a:solidFill>
                <a:latin typeface="楷体_GB2312" pitchFamily="49" charset="-122"/>
                <a:ea typeface="楷体_GB2312" pitchFamily="49" charset="-122"/>
              </a:rPr>
              <a:t>与波源的振动频率</a:t>
            </a:r>
            <a:r>
              <a:rPr lang="zh-CN" altLang="en-US" sz="2800" i="1">
                <a:solidFill>
                  <a:srgbClr val="000099"/>
                </a:solidFill>
                <a:latin typeface="楷体_GB2312" pitchFamily="49" charset="-122"/>
                <a:ea typeface="楷体_GB2312" pitchFamily="49" charset="-122"/>
                <a:sym typeface="Symbol" pitchFamily="18" charset="2"/>
              </a:rPr>
              <a:t></a:t>
            </a:r>
            <a:r>
              <a:rPr lang="en-US" altLang="zh-CN" sz="2800" baseline="-25000">
                <a:solidFill>
                  <a:srgbClr val="000099"/>
                </a:solidFill>
                <a:latin typeface="楷体_GB2312" pitchFamily="49" charset="-122"/>
                <a:ea typeface="楷体_GB2312" pitchFamily="49" charset="-122"/>
              </a:rPr>
              <a:t>s</a:t>
            </a:r>
            <a:r>
              <a:rPr lang="zh-CN" altLang="en-US" sz="2800">
                <a:solidFill>
                  <a:srgbClr val="000099"/>
                </a:solidFill>
                <a:latin typeface="楷体_GB2312" pitchFamily="49" charset="-122"/>
                <a:ea typeface="楷体_GB2312" pitchFamily="49" charset="-122"/>
              </a:rPr>
              <a:t>不同，这种现象称为</a:t>
            </a:r>
            <a:r>
              <a:rPr lang="zh-CN" altLang="en-US" sz="2800">
                <a:solidFill>
                  <a:srgbClr val="800000"/>
                </a:solidFill>
                <a:latin typeface="楷体_GB2312" pitchFamily="49" charset="-122"/>
                <a:ea typeface="楷体_GB2312" pitchFamily="49" charset="-122"/>
              </a:rPr>
              <a:t>多普勒效应</a:t>
            </a:r>
            <a:r>
              <a:rPr lang="zh-CN" altLang="en-US" sz="2800">
                <a:solidFill>
                  <a:srgbClr val="000099"/>
                </a:solidFill>
                <a:latin typeface="楷体_GB2312" pitchFamily="49" charset="-122"/>
                <a:ea typeface="楷体_GB2312" pitchFamily="49" charset="-122"/>
              </a:rPr>
              <a:t>。</a:t>
            </a:r>
            <a:r>
              <a:rPr lang="zh-CN" altLang="en-US" sz="2800">
                <a:solidFill>
                  <a:srgbClr val="000000"/>
                </a:solidFill>
              </a:rPr>
              <a:t>机械波的多普勒效应称为经典多普勒效应。</a:t>
            </a:r>
          </a:p>
        </p:txBody>
      </p:sp>
      <p:sp>
        <p:nvSpPr>
          <p:cNvPr id="100355" name="Text Box 3"/>
          <p:cNvSpPr txBox="1">
            <a:spLocks noChangeArrowheads="1"/>
          </p:cNvSpPr>
          <p:nvPr/>
        </p:nvSpPr>
        <p:spPr bwMode="auto">
          <a:xfrm>
            <a:off x="1981200" y="685800"/>
            <a:ext cx="5334000" cy="519113"/>
          </a:xfrm>
          <a:prstGeom prst="rect">
            <a:avLst/>
          </a:prstGeom>
          <a:noFill/>
          <a:ln w="9525">
            <a:noFill/>
            <a:miter lim="800000"/>
            <a:headEnd/>
            <a:tailEnd/>
          </a:ln>
          <a:effectLst/>
        </p:spPr>
        <p:txBody>
          <a:bodyPr>
            <a:spAutoFit/>
          </a:bodyPr>
          <a:lstStyle/>
          <a:p>
            <a:pPr algn="just"/>
            <a:r>
              <a:rPr lang="en-US" altLang="zh-CN" sz="2800" b="1">
                <a:solidFill>
                  <a:srgbClr val="0033CC"/>
                </a:solidFill>
                <a:latin typeface="宋体" pitchFamily="2" charset="-122"/>
              </a:rPr>
              <a:t>§</a:t>
            </a:r>
            <a:r>
              <a:rPr lang="en-US" altLang="zh-CN" sz="2800" b="1">
                <a:solidFill>
                  <a:srgbClr val="0033CC"/>
                </a:solidFill>
              </a:rPr>
              <a:t>6.9  </a:t>
            </a:r>
            <a:r>
              <a:rPr lang="zh-CN" altLang="en-US" sz="2800" b="1">
                <a:solidFill>
                  <a:srgbClr val="0033CC"/>
                </a:solidFill>
              </a:rPr>
              <a:t>多普勒效应  激波</a:t>
            </a:r>
          </a:p>
        </p:txBody>
      </p:sp>
      <p:grpSp>
        <p:nvGrpSpPr>
          <p:cNvPr id="2" name="Group 4"/>
          <p:cNvGrpSpPr>
            <a:grpSpLocks/>
          </p:cNvGrpSpPr>
          <p:nvPr/>
        </p:nvGrpSpPr>
        <p:grpSpPr bwMode="auto">
          <a:xfrm>
            <a:off x="6965950" y="473075"/>
            <a:ext cx="1924050" cy="484188"/>
            <a:chOff x="4388" y="298"/>
            <a:chExt cx="1212" cy="305"/>
          </a:xfrm>
        </p:grpSpPr>
        <p:sp>
          <p:nvSpPr>
            <p:cNvPr id="100357"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0358"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00359" name="Text Box 7"/>
          <p:cNvSpPr txBox="1">
            <a:spLocks noChangeArrowheads="1"/>
          </p:cNvSpPr>
          <p:nvPr/>
        </p:nvSpPr>
        <p:spPr bwMode="auto">
          <a:xfrm>
            <a:off x="871538" y="1295400"/>
            <a:ext cx="3657600" cy="519113"/>
          </a:xfrm>
          <a:prstGeom prst="rect">
            <a:avLst/>
          </a:prstGeom>
          <a:noFill/>
          <a:ln w="9525">
            <a:noFill/>
            <a:miter lim="800000"/>
            <a:headEnd/>
            <a:tailEnd/>
          </a:ln>
          <a:effectLst/>
        </p:spPr>
        <p:txBody>
          <a:bodyPr>
            <a:spAutoFit/>
          </a:bodyPr>
          <a:lstStyle/>
          <a:p>
            <a:pPr algn="l"/>
            <a:r>
              <a:rPr lang="zh-CN" altLang="en-US" sz="2800" b="1">
                <a:solidFill>
                  <a:srgbClr val="003399"/>
                </a:solidFill>
              </a:rPr>
              <a:t>一、多普勒效应</a:t>
            </a:r>
          </a:p>
        </p:txBody>
      </p:sp>
      <p:grpSp>
        <p:nvGrpSpPr>
          <p:cNvPr id="3" name="Group 15"/>
          <p:cNvGrpSpPr>
            <a:grpSpLocks/>
          </p:cNvGrpSpPr>
          <p:nvPr/>
        </p:nvGrpSpPr>
        <p:grpSpPr bwMode="auto">
          <a:xfrm>
            <a:off x="5943600" y="1265238"/>
            <a:ext cx="2216150" cy="2946400"/>
            <a:chOff x="3744" y="797"/>
            <a:chExt cx="1396" cy="1856"/>
          </a:xfrm>
        </p:grpSpPr>
        <p:sp>
          <p:nvSpPr>
            <p:cNvPr id="100362" name="Text Box 10"/>
            <p:cNvSpPr txBox="1">
              <a:spLocks noChangeArrowheads="1"/>
            </p:cNvSpPr>
            <p:nvPr/>
          </p:nvSpPr>
          <p:spPr bwMode="auto">
            <a:xfrm>
              <a:off x="3814" y="2403"/>
              <a:ext cx="1320" cy="250"/>
            </a:xfrm>
            <a:prstGeom prst="rect">
              <a:avLst/>
            </a:prstGeom>
            <a:noFill/>
            <a:ln w="9525">
              <a:noFill/>
              <a:miter lim="800000"/>
              <a:headEnd/>
              <a:tailEnd/>
            </a:ln>
            <a:effectLst/>
          </p:spPr>
          <p:txBody>
            <a:bodyPr>
              <a:spAutoFit/>
            </a:bodyPr>
            <a:lstStyle/>
            <a:p>
              <a:pPr algn="l"/>
              <a:r>
                <a:rPr lang="en-US" altLang="zh-CN" sz="2000">
                  <a:solidFill>
                    <a:srgbClr val="800000"/>
                  </a:solidFill>
                </a:rPr>
                <a:t>     J.C.Doppler</a:t>
              </a:r>
            </a:p>
          </p:txBody>
        </p:sp>
        <p:pic>
          <p:nvPicPr>
            <p:cNvPr id="100365" name="Picture 13" descr="Image多普勒">
              <a:hlinkClick r:id="rId2"/>
            </p:cNvPr>
            <p:cNvPicPr>
              <a:picLocks noChangeAspect="1" noChangeArrowheads="1"/>
            </p:cNvPicPr>
            <p:nvPr/>
          </p:nvPicPr>
          <p:blipFill>
            <a:blip r:embed="rId3"/>
            <a:srcRect/>
            <a:stretch>
              <a:fillRect/>
            </a:stretch>
          </p:blipFill>
          <p:spPr bwMode="auto">
            <a:xfrm>
              <a:off x="3744" y="797"/>
              <a:ext cx="1396" cy="1630"/>
            </a:xfrm>
            <a:prstGeom prst="rect">
              <a:avLst/>
            </a:prstGeom>
            <a:noFill/>
            <a:ln w="9525">
              <a:solidFill>
                <a:schemeClr val="accent1"/>
              </a:solidFill>
              <a:miter lim="800000"/>
              <a:headEnd/>
              <a:tailEnd/>
            </a:ln>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59BC671E-2801-4D78-AD59-A1337A7A5AA4}" type="slidenum">
              <a:rPr lang="en-US" altLang="zh-CN"/>
              <a:pPr/>
              <a:t>30</a:t>
            </a:fld>
            <a:endParaRPr lang="en-US" altLang="zh-CN"/>
          </a:p>
        </p:txBody>
      </p:sp>
      <p:sp>
        <p:nvSpPr>
          <p:cNvPr id="16386" name="Text Box 2"/>
          <p:cNvSpPr txBox="1">
            <a:spLocks noChangeArrowheads="1"/>
          </p:cNvSpPr>
          <p:nvPr/>
        </p:nvSpPr>
        <p:spPr bwMode="auto">
          <a:xfrm>
            <a:off x="1692275" y="3962400"/>
            <a:ext cx="4940300" cy="457200"/>
          </a:xfrm>
          <a:prstGeom prst="rect">
            <a:avLst/>
          </a:prstGeom>
          <a:noFill/>
          <a:ln w="9525">
            <a:noFill/>
            <a:miter lim="800000"/>
            <a:headEnd/>
            <a:tailEnd/>
          </a:ln>
          <a:effectLst/>
        </p:spPr>
        <p:txBody>
          <a:bodyPr>
            <a:spAutoFit/>
          </a:bodyPr>
          <a:lstStyle/>
          <a:p>
            <a:pPr algn="ctr"/>
            <a:r>
              <a:rPr lang="zh-CN" altLang="en-US" sz="2400">
                <a:solidFill>
                  <a:srgbClr val="990000"/>
                </a:solidFill>
              </a:rPr>
              <a:t>大量分子产生持续的平均冲力曲线</a:t>
            </a:r>
          </a:p>
        </p:txBody>
      </p:sp>
      <p:pic>
        <p:nvPicPr>
          <p:cNvPr id="16387" name="Picture 3" descr="f2"/>
          <p:cNvPicPr>
            <a:picLocks noChangeAspect="1" noChangeArrowheads="1"/>
          </p:cNvPicPr>
          <p:nvPr/>
        </p:nvPicPr>
        <p:blipFill>
          <a:blip r:embed="rId3"/>
          <a:srcRect/>
          <a:stretch>
            <a:fillRect/>
          </a:stretch>
        </p:blipFill>
        <p:spPr bwMode="auto">
          <a:xfrm>
            <a:off x="1709738" y="1066800"/>
            <a:ext cx="4776787" cy="2808288"/>
          </a:xfrm>
          <a:prstGeom prst="rect">
            <a:avLst/>
          </a:prstGeom>
          <a:noFill/>
        </p:spPr>
      </p:pic>
      <p:sp>
        <p:nvSpPr>
          <p:cNvPr id="16388" name="Text Box 4"/>
          <p:cNvSpPr txBox="1">
            <a:spLocks noChangeArrowheads="1"/>
          </p:cNvSpPr>
          <p:nvPr/>
        </p:nvSpPr>
        <p:spPr bwMode="auto">
          <a:xfrm>
            <a:off x="892175" y="4975225"/>
            <a:ext cx="1600200" cy="519113"/>
          </a:xfrm>
          <a:prstGeom prst="rect">
            <a:avLst/>
          </a:prstGeom>
          <a:noFill/>
          <a:ln w="9525">
            <a:noFill/>
            <a:miter lim="800000"/>
            <a:headEnd/>
            <a:tailEnd/>
          </a:ln>
          <a:effectLst/>
        </p:spPr>
        <p:txBody>
          <a:bodyPr>
            <a:spAutoFit/>
          </a:bodyPr>
          <a:lstStyle/>
          <a:p>
            <a:r>
              <a:rPr lang="zh-CN" altLang="en-US" sz="2800"/>
              <a:t>压强：</a:t>
            </a:r>
          </a:p>
        </p:txBody>
      </p:sp>
      <p:graphicFrame>
        <p:nvGraphicFramePr>
          <p:cNvPr id="139264" name="Object 1024"/>
          <p:cNvGraphicFramePr>
            <a:graphicFrameLocks noChangeAspect="1"/>
          </p:cNvGraphicFramePr>
          <p:nvPr/>
        </p:nvGraphicFramePr>
        <p:xfrm>
          <a:off x="1989138" y="4683125"/>
          <a:ext cx="2616200" cy="1046163"/>
        </p:xfrm>
        <a:graphic>
          <a:graphicData uri="http://schemas.openxmlformats.org/presentationml/2006/ole">
            <p:oleObj spid="_x0000_s12290" name="Equation" r:id="rId4" imgW="1079280" imgH="431640" progId="Equation.DSMT4">
              <p:embed/>
            </p:oleObj>
          </a:graphicData>
        </a:graphic>
      </p:graphicFrame>
      <p:sp>
        <p:nvSpPr>
          <p:cNvPr id="16390" name="Text Box 6"/>
          <p:cNvSpPr txBox="1">
            <a:spLocks noChangeArrowheads="1"/>
          </p:cNvSpPr>
          <p:nvPr/>
        </p:nvSpPr>
        <p:spPr bwMode="auto">
          <a:xfrm>
            <a:off x="4573588" y="4992688"/>
            <a:ext cx="3810000" cy="519112"/>
          </a:xfrm>
          <a:prstGeom prst="rect">
            <a:avLst/>
          </a:prstGeom>
          <a:noFill/>
          <a:ln w="9525">
            <a:noFill/>
            <a:miter lim="800000"/>
            <a:headEnd/>
            <a:tailEnd/>
          </a:ln>
          <a:effectLst/>
        </p:spPr>
        <p:txBody>
          <a:bodyPr>
            <a:spAutoFit/>
          </a:bodyPr>
          <a:lstStyle/>
          <a:p>
            <a:r>
              <a:rPr lang="zh-CN" altLang="en-US" sz="2800"/>
              <a:t>，式中</a:t>
            </a:r>
            <a:r>
              <a:rPr lang="en-US" altLang="zh-CN" sz="2800" i="1"/>
              <a:t>S</a:t>
            </a:r>
            <a:r>
              <a:rPr lang="zh-CN" altLang="en-US" sz="2800"/>
              <a:t>为器壁截面积。</a:t>
            </a:r>
          </a:p>
        </p:txBody>
      </p:sp>
      <p:grpSp>
        <p:nvGrpSpPr>
          <p:cNvPr id="2" name="Group 7"/>
          <p:cNvGrpSpPr>
            <a:grpSpLocks/>
          </p:cNvGrpSpPr>
          <p:nvPr/>
        </p:nvGrpSpPr>
        <p:grpSpPr bwMode="auto">
          <a:xfrm>
            <a:off x="6965950" y="473075"/>
            <a:ext cx="1924050" cy="484188"/>
            <a:chOff x="4388" y="298"/>
            <a:chExt cx="1212" cy="305"/>
          </a:xfrm>
        </p:grpSpPr>
        <p:sp>
          <p:nvSpPr>
            <p:cNvPr id="16392"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6393"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fld id="{89884F5E-F17B-4EDA-9491-A60517C449B6}" type="slidenum">
              <a:rPr lang="en-US" altLang="zh-CN"/>
              <a:pPr/>
              <a:t>31</a:t>
            </a:fld>
            <a:endParaRPr lang="en-US" altLang="zh-CN"/>
          </a:p>
        </p:txBody>
      </p:sp>
      <p:grpSp>
        <p:nvGrpSpPr>
          <p:cNvPr id="2" name="Group 63"/>
          <p:cNvGrpSpPr>
            <a:grpSpLocks/>
          </p:cNvGrpSpPr>
          <p:nvPr/>
        </p:nvGrpSpPr>
        <p:grpSpPr bwMode="auto">
          <a:xfrm>
            <a:off x="4429125" y="1325563"/>
            <a:ext cx="4530725" cy="4527550"/>
            <a:chOff x="2862" y="835"/>
            <a:chExt cx="2854" cy="2852"/>
          </a:xfrm>
        </p:grpSpPr>
        <p:grpSp>
          <p:nvGrpSpPr>
            <p:cNvPr id="3" name="Group 54"/>
            <p:cNvGrpSpPr>
              <a:grpSpLocks/>
            </p:cNvGrpSpPr>
            <p:nvPr/>
          </p:nvGrpSpPr>
          <p:grpSpPr bwMode="auto">
            <a:xfrm>
              <a:off x="2862" y="979"/>
              <a:ext cx="2755" cy="2531"/>
              <a:chOff x="2830" y="936"/>
              <a:chExt cx="2755" cy="2531"/>
            </a:xfrm>
          </p:grpSpPr>
          <p:sp>
            <p:nvSpPr>
              <p:cNvPr id="17432" name="Line 24"/>
              <p:cNvSpPr>
                <a:spLocks noChangeShapeType="1"/>
              </p:cNvSpPr>
              <p:nvPr/>
            </p:nvSpPr>
            <p:spPr bwMode="auto">
              <a:xfrm>
                <a:off x="3646" y="936"/>
                <a:ext cx="0" cy="1739"/>
              </a:xfrm>
              <a:prstGeom prst="line">
                <a:avLst/>
              </a:prstGeom>
              <a:noFill/>
              <a:ln w="28575">
                <a:solidFill>
                  <a:srgbClr val="005ADE"/>
                </a:solidFill>
                <a:round/>
                <a:headEnd type="triangle" w="sm" len="lg"/>
                <a:tailEnd type="none" w="sm" len="lg"/>
              </a:ln>
              <a:effectLst/>
            </p:spPr>
            <p:txBody>
              <a:bodyPr>
                <a:spAutoFit/>
              </a:bodyPr>
              <a:lstStyle/>
              <a:p>
                <a:endParaRPr lang="zh-CN" altLang="en-US"/>
              </a:p>
            </p:txBody>
          </p:sp>
          <p:sp>
            <p:nvSpPr>
              <p:cNvPr id="17433" name="Line 25"/>
              <p:cNvSpPr>
                <a:spLocks noChangeShapeType="1"/>
              </p:cNvSpPr>
              <p:nvPr/>
            </p:nvSpPr>
            <p:spPr bwMode="auto">
              <a:xfrm>
                <a:off x="3646" y="2675"/>
                <a:ext cx="1939" cy="0"/>
              </a:xfrm>
              <a:prstGeom prst="line">
                <a:avLst/>
              </a:prstGeom>
              <a:noFill/>
              <a:ln w="28575">
                <a:solidFill>
                  <a:srgbClr val="005ADE"/>
                </a:solidFill>
                <a:round/>
                <a:headEnd/>
                <a:tailEnd type="triangle" w="sm" len="lg"/>
              </a:ln>
              <a:effectLst/>
            </p:spPr>
            <p:txBody>
              <a:bodyPr>
                <a:spAutoFit/>
              </a:bodyPr>
              <a:lstStyle/>
              <a:p>
                <a:endParaRPr lang="zh-CN" altLang="en-US"/>
              </a:p>
            </p:txBody>
          </p:sp>
          <p:sp>
            <p:nvSpPr>
              <p:cNvPr id="17436" name="Rectangle 28"/>
              <p:cNvSpPr>
                <a:spLocks noChangeArrowheads="1"/>
              </p:cNvSpPr>
              <p:nvPr/>
            </p:nvSpPr>
            <p:spPr bwMode="auto">
              <a:xfrm>
                <a:off x="3236" y="2000"/>
                <a:ext cx="1063" cy="1063"/>
              </a:xfrm>
              <a:prstGeom prst="rect">
                <a:avLst/>
              </a:prstGeom>
              <a:noFill/>
              <a:ln w="28575">
                <a:solidFill>
                  <a:srgbClr val="005ADE"/>
                </a:solidFill>
                <a:miter lim="800000"/>
                <a:headEnd/>
                <a:tailEnd/>
              </a:ln>
              <a:effectLst/>
              <a:scene3d>
                <a:camera prst="legacyObliqueTopRight"/>
                <a:lightRig rig="legacyFlat3" dir="b"/>
              </a:scene3d>
              <a:sp3d extrusionH="1801800" prstMaterial="legacyWireframe">
                <a:bevelT w="13500" h="13500" prst="angle"/>
                <a:bevelB w="13500" h="13500" prst="angle"/>
                <a:extrusionClr>
                  <a:srgbClr val="005ADE"/>
                </a:extrusionClr>
              </a:sp3d>
            </p:spPr>
            <p:txBody>
              <a:bodyPr wrap="none" anchor="ctr">
                <a:spAutoFit/>
                <a:flatTx/>
              </a:bodyPr>
              <a:lstStyle/>
              <a:p>
                <a:endParaRPr lang="zh-CN" altLang="en-US"/>
              </a:p>
            </p:txBody>
          </p:sp>
          <p:sp>
            <p:nvSpPr>
              <p:cNvPr id="17437" name="Line 29"/>
              <p:cNvSpPr>
                <a:spLocks noChangeShapeType="1"/>
              </p:cNvSpPr>
              <p:nvPr/>
            </p:nvSpPr>
            <p:spPr bwMode="auto">
              <a:xfrm flipH="1">
                <a:off x="2830" y="2675"/>
                <a:ext cx="796" cy="792"/>
              </a:xfrm>
              <a:prstGeom prst="line">
                <a:avLst/>
              </a:prstGeom>
              <a:noFill/>
              <a:ln w="28575">
                <a:solidFill>
                  <a:srgbClr val="005ADE"/>
                </a:solidFill>
                <a:round/>
                <a:headEnd/>
                <a:tailEnd type="triangle" w="sm" len="lg"/>
              </a:ln>
              <a:effectLst/>
            </p:spPr>
            <p:txBody>
              <a:bodyPr>
                <a:spAutoFit/>
              </a:bodyPr>
              <a:lstStyle/>
              <a:p>
                <a:endParaRPr lang="zh-CN" altLang="en-US"/>
              </a:p>
            </p:txBody>
          </p:sp>
        </p:grpSp>
        <p:sp>
          <p:nvSpPr>
            <p:cNvPr id="17439" name="Text Box 31"/>
            <p:cNvSpPr txBox="1">
              <a:spLocks noChangeArrowheads="1"/>
            </p:cNvSpPr>
            <p:nvPr/>
          </p:nvSpPr>
          <p:spPr bwMode="auto">
            <a:xfrm>
              <a:off x="5406" y="2430"/>
              <a:ext cx="310" cy="288"/>
            </a:xfrm>
            <a:prstGeom prst="rect">
              <a:avLst/>
            </a:prstGeom>
            <a:noFill/>
            <a:ln w="9525">
              <a:noFill/>
              <a:miter lim="800000"/>
              <a:headEnd/>
              <a:tailEnd/>
            </a:ln>
            <a:effectLst/>
          </p:spPr>
          <p:txBody>
            <a:bodyPr>
              <a:spAutoFit/>
            </a:bodyPr>
            <a:lstStyle/>
            <a:p>
              <a:r>
                <a:rPr lang="en-US" altLang="zh-CN" sz="2400" i="1">
                  <a:solidFill>
                    <a:srgbClr val="990000"/>
                  </a:solidFill>
                </a:rPr>
                <a:t>X</a:t>
              </a:r>
            </a:p>
          </p:txBody>
        </p:sp>
        <p:sp>
          <p:nvSpPr>
            <p:cNvPr id="17440" name="Text Box 32"/>
            <p:cNvSpPr txBox="1">
              <a:spLocks noChangeArrowheads="1"/>
            </p:cNvSpPr>
            <p:nvPr/>
          </p:nvSpPr>
          <p:spPr bwMode="auto">
            <a:xfrm>
              <a:off x="3678" y="835"/>
              <a:ext cx="310" cy="288"/>
            </a:xfrm>
            <a:prstGeom prst="rect">
              <a:avLst/>
            </a:prstGeom>
            <a:noFill/>
            <a:ln w="9525">
              <a:noFill/>
              <a:miter lim="800000"/>
              <a:headEnd/>
              <a:tailEnd/>
            </a:ln>
            <a:effectLst/>
          </p:spPr>
          <p:txBody>
            <a:bodyPr>
              <a:spAutoFit/>
            </a:bodyPr>
            <a:lstStyle/>
            <a:p>
              <a:r>
                <a:rPr lang="en-US" altLang="zh-CN" sz="2400" i="1">
                  <a:solidFill>
                    <a:srgbClr val="990000"/>
                  </a:solidFill>
                </a:rPr>
                <a:t>Y</a:t>
              </a:r>
            </a:p>
          </p:txBody>
        </p:sp>
        <p:sp>
          <p:nvSpPr>
            <p:cNvPr id="17441" name="Text Box 33"/>
            <p:cNvSpPr txBox="1">
              <a:spLocks noChangeArrowheads="1"/>
            </p:cNvSpPr>
            <p:nvPr/>
          </p:nvSpPr>
          <p:spPr bwMode="auto">
            <a:xfrm>
              <a:off x="2926" y="3399"/>
              <a:ext cx="310" cy="288"/>
            </a:xfrm>
            <a:prstGeom prst="rect">
              <a:avLst/>
            </a:prstGeom>
            <a:noFill/>
            <a:ln w="9525">
              <a:noFill/>
              <a:miter lim="800000"/>
              <a:headEnd/>
              <a:tailEnd/>
            </a:ln>
            <a:effectLst/>
          </p:spPr>
          <p:txBody>
            <a:bodyPr>
              <a:spAutoFit/>
            </a:bodyPr>
            <a:lstStyle/>
            <a:p>
              <a:r>
                <a:rPr lang="en-US" altLang="zh-CN" sz="2400" i="1">
                  <a:solidFill>
                    <a:srgbClr val="990000"/>
                  </a:solidFill>
                </a:rPr>
                <a:t>Z</a:t>
              </a:r>
            </a:p>
          </p:txBody>
        </p:sp>
        <p:grpSp>
          <p:nvGrpSpPr>
            <p:cNvPr id="4" name="Group 55"/>
            <p:cNvGrpSpPr>
              <a:grpSpLocks/>
            </p:cNvGrpSpPr>
            <p:nvPr/>
          </p:nvGrpSpPr>
          <p:grpSpPr bwMode="auto">
            <a:xfrm>
              <a:off x="3739" y="2321"/>
              <a:ext cx="540" cy="479"/>
              <a:chOff x="3707" y="2278"/>
              <a:chExt cx="540" cy="479"/>
            </a:xfrm>
          </p:grpSpPr>
          <p:sp>
            <p:nvSpPr>
              <p:cNvPr id="17449" name="Line 41"/>
              <p:cNvSpPr>
                <a:spLocks noChangeShapeType="1"/>
              </p:cNvSpPr>
              <p:nvPr/>
            </p:nvSpPr>
            <p:spPr bwMode="auto">
              <a:xfrm flipV="1">
                <a:off x="3882" y="2427"/>
                <a:ext cx="251" cy="161"/>
              </a:xfrm>
              <a:prstGeom prst="line">
                <a:avLst/>
              </a:prstGeom>
              <a:noFill/>
              <a:ln w="9525">
                <a:solidFill>
                  <a:srgbClr val="FF9900"/>
                </a:solidFill>
                <a:round/>
                <a:headEnd/>
                <a:tailEnd type="triangle" w="med" len="med"/>
              </a:ln>
              <a:effectLst/>
            </p:spPr>
            <p:txBody>
              <a:bodyPr>
                <a:spAutoFit/>
              </a:bodyPr>
              <a:lstStyle/>
              <a:p>
                <a:endParaRPr lang="zh-CN" altLang="en-US"/>
              </a:p>
            </p:txBody>
          </p:sp>
          <p:sp>
            <p:nvSpPr>
              <p:cNvPr id="17446" name="Line 38"/>
              <p:cNvSpPr>
                <a:spLocks noChangeShapeType="1"/>
              </p:cNvSpPr>
              <p:nvPr/>
            </p:nvSpPr>
            <p:spPr bwMode="auto">
              <a:xfrm>
                <a:off x="3881" y="2588"/>
                <a:ext cx="366" cy="0"/>
              </a:xfrm>
              <a:prstGeom prst="line">
                <a:avLst/>
              </a:prstGeom>
              <a:noFill/>
              <a:ln w="9525">
                <a:solidFill>
                  <a:srgbClr val="006600"/>
                </a:solidFill>
                <a:round/>
                <a:headEnd/>
                <a:tailEnd type="triangle" w="med" len="med"/>
              </a:ln>
              <a:effectLst/>
            </p:spPr>
            <p:txBody>
              <a:bodyPr>
                <a:spAutoFit/>
              </a:bodyPr>
              <a:lstStyle/>
              <a:p>
                <a:endParaRPr lang="zh-CN" altLang="en-US"/>
              </a:p>
            </p:txBody>
          </p:sp>
          <p:sp>
            <p:nvSpPr>
              <p:cNvPr id="17447" name="Line 39"/>
              <p:cNvSpPr>
                <a:spLocks noChangeShapeType="1"/>
              </p:cNvSpPr>
              <p:nvPr/>
            </p:nvSpPr>
            <p:spPr bwMode="auto">
              <a:xfrm flipV="1">
                <a:off x="3881" y="2278"/>
                <a:ext cx="0" cy="310"/>
              </a:xfrm>
              <a:prstGeom prst="line">
                <a:avLst/>
              </a:prstGeom>
              <a:noFill/>
              <a:ln w="9525">
                <a:solidFill>
                  <a:srgbClr val="006600"/>
                </a:solidFill>
                <a:round/>
                <a:headEnd/>
                <a:tailEnd type="triangle" w="med" len="med"/>
              </a:ln>
              <a:effectLst/>
            </p:spPr>
            <p:txBody>
              <a:bodyPr>
                <a:spAutoFit/>
              </a:bodyPr>
              <a:lstStyle/>
              <a:p>
                <a:endParaRPr lang="zh-CN" altLang="en-US"/>
              </a:p>
            </p:txBody>
          </p:sp>
          <p:sp>
            <p:nvSpPr>
              <p:cNvPr id="17448" name="Line 40"/>
              <p:cNvSpPr>
                <a:spLocks noChangeShapeType="1"/>
              </p:cNvSpPr>
              <p:nvPr/>
            </p:nvSpPr>
            <p:spPr bwMode="auto">
              <a:xfrm flipH="1">
                <a:off x="3707" y="2588"/>
                <a:ext cx="175" cy="169"/>
              </a:xfrm>
              <a:prstGeom prst="line">
                <a:avLst/>
              </a:prstGeom>
              <a:noFill/>
              <a:ln w="9525">
                <a:solidFill>
                  <a:srgbClr val="006600"/>
                </a:solidFill>
                <a:round/>
                <a:headEnd/>
                <a:tailEnd type="triangle" w="med" len="med"/>
              </a:ln>
              <a:effectLst/>
            </p:spPr>
            <p:txBody>
              <a:bodyPr>
                <a:spAutoFit/>
              </a:bodyPr>
              <a:lstStyle/>
              <a:p>
                <a:endParaRPr lang="zh-CN" altLang="en-US"/>
              </a:p>
            </p:txBody>
          </p:sp>
          <p:sp>
            <p:nvSpPr>
              <p:cNvPr id="17445" name="Oval 37"/>
              <p:cNvSpPr>
                <a:spLocks noChangeArrowheads="1"/>
              </p:cNvSpPr>
              <p:nvPr/>
            </p:nvSpPr>
            <p:spPr bwMode="auto">
              <a:xfrm>
                <a:off x="3858" y="2557"/>
                <a:ext cx="56" cy="60"/>
              </a:xfrm>
              <a:prstGeom prst="ellipse">
                <a:avLst/>
              </a:prstGeom>
              <a:solidFill>
                <a:srgbClr val="003399"/>
              </a:solidFill>
              <a:ln w="9525">
                <a:noFill/>
                <a:round/>
                <a:headEnd/>
                <a:tailEnd/>
              </a:ln>
              <a:effectLst/>
            </p:spPr>
            <p:txBody>
              <a:bodyPr anchor="ctr">
                <a:spAutoFit/>
              </a:bodyPr>
              <a:lstStyle/>
              <a:p>
                <a:endParaRPr lang="zh-CN" altLang="en-US"/>
              </a:p>
            </p:txBody>
          </p:sp>
        </p:grpSp>
        <p:sp>
          <p:nvSpPr>
            <p:cNvPr id="17451" name="Text Box 43"/>
            <p:cNvSpPr txBox="1">
              <a:spLocks noChangeArrowheads="1"/>
            </p:cNvSpPr>
            <p:nvPr/>
          </p:nvSpPr>
          <p:spPr bwMode="auto">
            <a:xfrm>
              <a:off x="4258" y="2489"/>
              <a:ext cx="432" cy="250"/>
            </a:xfrm>
            <a:prstGeom prst="rect">
              <a:avLst/>
            </a:prstGeom>
            <a:noFill/>
            <a:ln w="9525">
              <a:noFill/>
              <a:miter lim="800000"/>
              <a:headEnd/>
              <a:tailEnd/>
            </a:ln>
            <a:effectLst/>
          </p:spPr>
          <p:txBody>
            <a:bodyPr>
              <a:spAutoFit/>
            </a:bodyPr>
            <a:lstStyle/>
            <a:p>
              <a:r>
                <a:rPr lang="en-US" altLang="zh-CN" sz="2000" b="1" i="1">
                  <a:solidFill>
                    <a:srgbClr val="990000"/>
                  </a:solidFill>
                  <a:latin typeface="Bookman Old Style" pitchFamily="18" charset="0"/>
                </a:rPr>
                <a:t>v</a:t>
              </a:r>
              <a:r>
                <a:rPr lang="en-US" altLang="zh-CN" sz="2000" b="1" i="1" baseline="-25000">
                  <a:solidFill>
                    <a:srgbClr val="990000"/>
                  </a:solidFill>
                </a:rPr>
                <a:t>ix</a:t>
              </a:r>
            </a:p>
          </p:txBody>
        </p:sp>
        <p:sp>
          <p:nvSpPr>
            <p:cNvPr id="17452" name="Text Box 44"/>
            <p:cNvSpPr txBox="1">
              <a:spLocks noChangeArrowheads="1"/>
            </p:cNvSpPr>
            <p:nvPr/>
          </p:nvSpPr>
          <p:spPr bwMode="auto">
            <a:xfrm>
              <a:off x="3804" y="2061"/>
              <a:ext cx="432" cy="250"/>
            </a:xfrm>
            <a:prstGeom prst="rect">
              <a:avLst/>
            </a:prstGeom>
            <a:noFill/>
            <a:ln w="9525">
              <a:noFill/>
              <a:miter lim="800000"/>
              <a:headEnd/>
              <a:tailEnd/>
            </a:ln>
            <a:effectLst/>
          </p:spPr>
          <p:txBody>
            <a:bodyPr>
              <a:spAutoFit/>
            </a:bodyPr>
            <a:lstStyle/>
            <a:p>
              <a:r>
                <a:rPr lang="en-US" altLang="zh-CN" sz="2000" b="1" i="1">
                  <a:solidFill>
                    <a:srgbClr val="990000"/>
                  </a:solidFill>
                  <a:latin typeface="Bookman Old Style" pitchFamily="18" charset="0"/>
                </a:rPr>
                <a:t>v</a:t>
              </a:r>
              <a:r>
                <a:rPr lang="en-US" altLang="zh-CN" sz="2000" b="1" i="1" baseline="-25000">
                  <a:solidFill>
                    <a:srgbClr val="990000"/>
                  </a:solidFill>
                </a:rPr>
                <a:t>iy</a:t>
              </a:r>
            </a:p>
          </p:txBody>
        </p:sp>
        <p:sp>
          <p:nvSpPr>
            <p:cNvPr id="17453" name="Text Box 45"/>
            <p:cNvSpPr txBox="1">
              <a:spLocks noChangeArrowheads="1"/>
            </p:cNvSpPr>
            <p:nvPr/>
          </p:nvSpPr>
          <p:spPr bwMode="auto">
            <a:xfrm>
              <a:off x="3568" y="2741"/>
              <a:ext cx="432" cy="250"/>
            </a:xfrm>
            <a:prstGeom prst="rect">
              <a:avLst/>
            </a:prstGeom>
            <a:noFill/>
            <a:ln w="9525">
              <a:noFill/>
              <a:miter lim="800000"/>
              <a:headEnd/>
              <a:tailEnd/>
            </a:ln>
            <a:effectLst/>
          </p:spPr>
          <p:txBody>
            <a:bodyPr>
              <a:spAutoFit/>
            </a:bodyPr>
            <a:lstStyle/>
            <a:p>
              <a:r>
                <a:rPr lang="en-US" altLang="zh-CN" sz="2000" b="1" i="1">
                  <a:solidFill>
                    <a:srgbClr val="990000"/>
                  </a:solidFill>
                  <a:latin typeface="Bookman Old Style" pitchFamily="18" charset="0"/>
                </a:rPr>
                <a:t>v</a:t>
              </a:r>
              <a:r>
                <a:rPr lang="en-US" altLang="zh-CN" sz="2000" b="1" i="1" baseline="-25000">
                  <a:solidFill>
                    <a:srgbClr val="990000"/>
                  </a:solidFill>
                </a:rPr>
                <a:t>iz</a:t>
              </a:r>
            </a:p>
          </p:txBody>
        </p:sp>
        <p:sp>
          <p:nvSpPr>
            <p:cNvPr id="17454" name="Text Box 46"/>
            <p:cNvSpPr txBox="1">
              <a:spLocks noChangeArrowheads="1"/>
            </p:cNvSpPr>
            <p:nvPr/>
          </p:nvSpPr>
          <p:spPr bwMode="auto">
            <a:xfrm>
              <a:off x="4129" y="2274"/>
              <a:ext cx="432" cy="250"/>
            </a:xfrm>
            <a:prstGeom prst="rect">
              <a:avLst/>
            </a:prstGeom>
            <a:noFill/>
            <a:ln w="9525">
              <a:noFill/>
              <a:miter lim="800000"/>
              <a:headEnd/>
              <a:tailEnd/>
            </a:ln>
            <a:effectLst/>
          </p:spPr>
          <p:txBody>
            <a:bodyPr>
              <a:spAutoFit/>
            </a:bodyPr>
            <a:lstStyle/>
            <a:p>
              <a:r>
                <a:rPr lang="en-US" altLang="zh-CN" sz="2000" b="1" i="1">
                  <a:solidFill>
                    <a:srgbClr val="990000"/>
                  </a:solidFill>
                  <a:latin typeface="Bookman Old Style" pitchFamily="18" charset="0"/>
                </a:rPr>
                <a:t>v</a:t>
              </a:r>
              <a:r>
                <a:rPr lang="en-US" altLang="zh-CN" sz="2000" b="1" i="1" baseline="-25000">
                  <a:solidFill>
                    <a:srgbClr val="990000"/>
                  </a:solidFill>
                </a:rPr>
                <a:t>i</a:t>
              </a:r>
            </a:p>
          </p:txBody>
        </p:sp>
        <p:sp>
          <p:nvSpPr>
            <p:cNvPr id="17455" name="Text Box 47"/>
            <p:cNvSpPr txBox="1">
              <a:spLocks noChangeArrowheads="1"/>
            </p:cNvSpPr>
            <p:nvPr/>
          </p:nvSpPr>
          <p:spPr bwMode="auto">
            <a:xfrm>
              <a:off x="4409" y="2182"/>
              <a:ext cx="310" cy="288"/>
            </a:xfrm>
            <a:prstGeom prst="rect">
              <a:avLst/>
            </a:prstGeom>
            <a:noFill/>
            <a:ln w="9525">
              <a:noFill/>
              <a:miter lim="800000"/>
              <a:headEnd/>
              <a:tailEnd/>
            </a:ln>
            <a:effectLst/>
          </p:spPr>
          <p:txBody>
            <a:bodyPr>
              <a:spAutoFit/>
            </a:bodyPr>
            <a:lstStyle/>
            <a:p>
              <a:r>
                <a:rPr lang="en-US" altLang="zh-CN" sz="2400" i="1">
                  <a:solidFill>
                    <a:srgbClr val="990000"/>
                  </a:solidFill>
                </a:rPr>
                <a:t>A</a:t>
              </a:r>
              <a:r>
                <a:rPr lang="en-US" altLang="zh-CN" sz="2400" i="1" baseline="-25000">
                  <a:solidFill>
                    <a:srgbClr val="990000"/>
                  </a:solidFill>
                </a:rPr>
                <a:t>1</a:t>
              </a:r>
              <a:endParaRPr lang="en-US" altLang="zh-CN" sz="2400" i="1">
                <a:solidFill>
                  <a:srgbClr val="990000"/>
                </a:solidFill>
              </a:endParaRPr>
            </a:p>
          </p:txBody>
        </p:sp>
      </p:grpSp>
      <p:sp>
        <p:nvSpPr>
          <p:cNvPr id="17457" name="Text Box 49"/>
          <p:cNvSpPr txBox="1">
            <a:spLocks noChangeArrowheads="1"/>
          </p:cNvSpPr>
          <p:nvPr/>
        </p:nvSpPr>
        <p:spPr bwMode="auto">
          <a:xfrm>
            <a:off x="787400" y="868363"/>
            <a:ext cx="3886200" cy="946150"/>
          </a:xfrm>
          <a:prstGeom prst="rect">
            <a:avLst/>
          </a:prstGeom>
          <a:noFill/>
          <a:ln w="9525">
            <a:noFill/>
            <a:miter lim="800000"/>
            <a:headEnd/>
            <a:tailEnd/>
          </a:ln>
          <a:effectLst/>
        </p:spPr>
        <p:txBody>
          <a:bodyPr>
            <a:spAutoFit/>
          </a:bodyPr>
          <a:lstStyle/>
          <a:p>
            <a:pPr algn="just"/>
            <a:r>
              <a:rPr lang="zh-CN" altLang="en-US" sz="2800">
                <a:solidFill>
                  <a:srgbClr val="000000"/>
                </a:solidFill>
              </a:rPr>
              <a:t>研究对象：立方容器：</a:t>
            </a:r>
            <a:r>
              <a:rPr lang="en-US" altLang="zh-CN" sz="2800" i="1">
                <a:solidFill>
                  <a:srgbClr val="000000"/>
                </a:solidFill>
              </a:rPr>
              <a:t>x</a:t>
            </a:r>
            <a:r>
              <a:rPr lang="en-US" altLang="zh-CN" sz="2800">
                <a:solidFill>
                  <a:srgbClr val="000000"/>
                </a:solidFill>
              </a:rPr>
              <a:t>,</a:t>
            </a:r>
            <a:r>
              <a:rPr lang="en-US" altLang="zh-CN" sz="2800" i="1">
                <a:solidFill>
                  <a:srgbClr val="000000"/>
                </a:solidFill>
              </a:rPr>
              <a:t> y</a:t>
            </a:r>
            <a:r>
              <a:rPr lang="en-US" altLang="zh-CN" sz="2800">
                <a:solidFill>
                  <a:srgbClr val="000000"/>
                </a:solidFill>
              </a:rPr>
              <a:t>, </a:t>
            </a:r>
            <a:r>
              <a:rPr lang="en-US" altLang="zh-CN" sz="2800" i="1">
                <a:solidFill>
                  <a:srgbClr val="000000"/>
                </a:solidFill>
              </a:rPr>
              <a:t>z</a:t>
            </a:r>
            <a:r>
              <a:rPr lang="en-US" altLang="zh-CN" sz="2800">
                <a:solidFill>
                  <a:srgbClr val="000000"/>
                </a:solidFill>
              </a:rPr>
              <a:t> </a:t>
            </a:r>
            <a:r>
              <a:rPr lang="zh-CN" altLang="en-US" sz="2800">
                <a:solidFill>
                  <a:srgbClr val="000000"/>
                </a:solidFill>
              </a:rPr>
              <a:t>； 总分子数 </a:t>
            </a:r>
            <a:r>
              <a:rPr lang="en-US" altLang="zh-CN" sz="2800" i="1">
                <a:solidFill>
                  <a:srgbClr val="000000"/>
                </a:solidFill>
              </a:rPr>
              <a:t>N</a:t>
            </a:r>
            <a:r>
              <a:rPr lang="zh-CN" altLang="en-US" sz="2800">
                <a:solidFill>
                  <a:srgbClr val="000000"/>
                </a:solidFill>
              </a:rPr>
              <a:t>。</a:t>
            </a:r>
            <a:endParaRPr lang="zh-CN" altLang="en-US" sz="2800"/>
          </a:p>
        </p:txBody>
      </p:sp>
      <p:sp>
        <p:nvSpPr>
          <p:cNvPr id="17458" name="Text Box 50"/>
          <p:cNvSpPr txBox="1">
            <a:spLocks noChangeArrowheads="1"/>
          </p:cNvSpPr>
          <p:nvPr/>
        </p:nvSpPr>
        <p:spPr bwMode="auto">
          <a:xfrm>
            <a:off x="787400" y="1830388"/>
            <a:ext cx="3929063" cy="946150"/>
          </a:xfrm>
          <a:prstGeom prst="rect">
            <a:avLst/>
          </a:prstGeom>
          <a:noFill/>
          <a:ln w="9525">
            <a:noFill/>
            <a:miter lim="800000"/>
            <a:headEnd/>
            <a:tailEnd/>
          </a:ln>
          <a:effectLst/>
        </p:spPr>
        <p:txBody>
          <a:bodyPr>
            <a:spAutoFit/>
          </a:bodyPr>
          <a:lstStyle/>
          <a:p>
            <a:pPr algn="just"/>
            <a:r>
              <a:rPr lang="zh-CN" altLang="en-US" sz="2800">
                <a:solidFill>
                  <a:srgbClr val="000000"/>
                </a:solidFill>
              </a:rPr>
              <a:t>平衡态：各处</a:t>
            </a:r>
            <a:r>
              <a:rPr lang="zh-CN" altLang="en-US" sz="1000">
                <a:solidFill>
                  <a:srgbClr val="000000"/>
                </a:solidFill>
              </a:rPr>
              <a:t> </a:t>
            </a:r>
            <a:r>
              <a:rPr lang="en-US" altLang="zh-CN" sz="2800" i="1">
                <a:solidFill>
                  <a:srgbClr val="000000"/>
                </a:solidFill>
              </a:rPr>
              <a:t>p</a:t>
            </a:r>
            <a:r>
              <a:rPr lang="en-US" altLang="zh-CN" sz="1000" i="1">
                <a:solidFill>
                  <a:srgbClr val="000000"/>
                </a:solidFill>
              </a:rPr>
              <a:t> </a:t>
            </a:r>
            <a:r>
              <a:rPr lang="zh-CN" altLang="en-US" sz="2800">
                <a:solidFill>
                  <a:srgbClr val="000000"/>
                </a:solidFill>
              </a:rPr>
              <a:t>相同，故只研究一个器壁 </a:t>
            </a:r>
            <a:r>
              <a:rPr lang="en-US" altLang="zh-CN" sz="2800">
                <a:solidFill>
                  <a:srgbClr val="000000"/>
                </a:solidFill>
              </a:rPr>
              <a:t>A</a:t>
            </a:r>
            <a:r>
              <a:rPr lang="en-US" altLang="zh-CN" sz="2800" baseline="-25000">
                <a:solidFill>
                  <a:srgbClr val="000000"/>
                </a:solidFill>
              </a:rPr>
              <a:t>1 </a:t>
            </a:r>
            <a:r>
              <a:rPr lang="zh-CN" altLang="en-US" sz="2800">
                <a:solidFill>
                  <a:srgbClr val="000000"/>
                </a:solidFill>
              </a:rPr>
              <a:t>。</a:t>
            </a:r>
          </a:p>
        </p:txBody>
      </p:sp>
      <p:sp>
        <p:nvSpPr>
          <p:cNvPr id="17459" name="Text Box 51"/>
          <p:cNvSpPr txBox="1">
            <a:spLocks noChangeArrowheads="1"/>
          </p:cNvSpPr>
          <p:nvPr/>
        </p:nvSpPr>
        <p:spPr bwMode="auto">
          <a:xfrm>
            <a:off x="787400" y="2776538"/>
            <a:ext cx="3886200" cy="946150"/>
          </a:xfrm>
          <a:prstGeom prst="rect">
            <a:avLst/>
          </a:prstGeom>
          <a:noFill/>
          <a:ln w="9525">
            <a:noFill/>
            <a:miter lim="800000"/>
            <a:headEnd/>
            <a:tailEnd/>
          </a:ln>
          <a:effectLst/>
        </p:spPr>
        <p:txBody>
          <a:bodyPr>
            <a:spAutoFit/>
          </a:bodyPr>
          <a:lstStyle/>
          <a:p>
            <a:r>
              <a:rPr lang="zh-CN" altLang="en-US" sz="2800">
                <a:solidFill>
                  <a:srgbClr val="000000"/>
                </a:solidFill>
              </a:rPr>
              <a:t>先考虑一个分子撞击一次： </a:t>
            </a:r>
          </a:p>
        </p:txBody>
      </p:sp>
      <p:pic>
        <p:nvPicPr>
          <p:cNvPr id="17460" name="Picture 52"/>
          <p:cNvPicPr>
            <a:picLocks noChangeAspect="1" noChangeArrowheads="1"/>
          </p:cNvPicPr>
          <p:nvPr/>
        </p:nvPicPr>
        <p:blipFill>
          <a:blip r:embed="rId2"/>
          <a:srcRect/>
          <a:stretch>
            <a:fillRect/>
          </a:stretch>
        </p:blipFill>
        <p:spPr bwMode="auto">
          <a:xfrm>
            <a:off x="941388" y="3768725"/>
            <a:ext cx="3509962" cy="493713"/>
          </a:xfrm>
          <a:prstGeom prst="rect">
            <a:avLst/>
          </a:prstGeom>
          <a:noFill/>
        </p:spPr>
      </p:pic>
      <p:sp>
        <p:nvSpPr>
          <p:cNvPr id="17465" name="Text Box 57"/>
          <p:cNvSpPr txBox="1">
            <a:spLocks noChangeArrowheads="1"/>
          </p:cNvSpPr>
          <p:nvPr/>
        </p:nvSpPr>
        <p:spPr bwMode="auto">
          <a:xfrm>
            <a:off x="782638" y="4449763"/>
            <a:ext cx="3886200" cy="519112"/>
          </a:xfrm>
          <a:prstGeom prst="rect">
            <a:avLst/>
          </a:prstGeom>
          <a:noFill/>
          <a:ln w="9525">
            <a:noFill/>
            <a:miter lim="800000"/>
            <a:headEnd/>
            <a:tailEnd/>
          </a:ln>
          <a:effectLst/>
        </p:spPr>
        <p:txBody>
          <a:bodyPr>
            <a:spAutoFit/>
          </a:bodyPr>
          <a:lstStyle/>
          <a:p>
            <a:r>
              <a:rPr lang="zh-CN" altLang="en-US" sz="2800">
                <a:solidFill>
                  <a:srgbClr val="000000"/>
                </a:solidFill>
              </a:rPr>
              <a:t>平均碰撞一次所用时间： </a:t>
            </a:r>
          </a:p>
        </p:txBody>
      </p:sp>
      <p:pic>
        <p:nvPicPr>
          <p:cNvPr id="17466" name="Picture 58"/>
          <p:cNvPicPr>
            <a:picLocks noChangeAspect="1" noChangeArrowheads="1"/>
          </p:cNvPicPr>
          <p:nvPr/>
        </p:nvPicPr>
        <p:blipFill>
          <a:blip r:embed="rId3"/>
          <a:srcRect/>
          <a:stretch>
            <a:fillRect/>
          </a:stretch>
        </p:blipFill>
        <p:spPr bwMode="auto">
          <a:xfrm>
            <a:off x="2098675" y="5067300"/>
            <a:ext cx="1017588" cy="995363"/>
          </a:xfrm>
          <a:prstGeom prst="rect">
            <a:avLst/>
          </a:prstGeom>
          <a:noFill/>
        </p:spPr>
      </p:pic>
      <p:grpSp>
        <p:nvGrpSpPr>
          <p:cNvPr id="5" name="Group 60"/>
          <p:cNvGrpSpPr>
            <a:grpSpLocks/>
          </p:cNvGrpSpPr>
          <p:nvPr/>
        </p:nvGrpSpPr>
        <p:grpSpPr bwMode="auto">
          <a:xfrm>
            <a:off x="6965950" y="473075"/>
            <a:ext cx="1924050" cy="484188"/>
            <a:chOff x="4388" y="298"/>
            <a:chExt cx="1212" cy="305"/>
          </a:xfrm>
        </p:grpSpPr>
        <p:sp>
          <p:nvSpPr>
            <p:cNvPr id="17469" name="AutoShape 6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7470" name="Text Box 6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14740672-87F4-45D5-82C5-2BF97A7AED9B}" type="slidenum">
              <a:rPr lang="en-US" altLang="zh-CN"/>
              <a:pPr/>
              <a:t>32</a:t>
            </a:fld>
            <a:endParaRPr lang="en-US" altLang="zh-CN"/>
          </a:p>
        </p:txBody>
      </p:sp>
      <p:sp>
        <p:nvSpPr>
          <p:cNvPr id="18434" name="Text Box 2"/>
          <p:cNvSpPr txBox="1">
            <a:spLocks noChangeArrowheads="1"/>
          </p:cNvSpPr>
          <p:nvPr/>
        </p:nvSpPr>
        <p:spPr bwMode="auto">
          <a:xfrm>
            <a:off x="1012825" y="914400"/>
            <a:ext cx="4022725" cy="519113"/>
          </a:xfrm>
          <a:prstGeom prst="rect">
            <a:avLst/>
          </a:prstGeom>
          <a:noFill/>
          <a:ln w="9525">
            <a:noFill/>
            <a:miter lim="800000"/>
            <a:headEnd/>
            <a:tailEnd/>
          </a:ln>
          <a:effectLst/>
        </p:spPr>
        <p:txBody>
          <a:bodyPr>
            <a:spAutoFit/>
          </a:bodyPr>
          <a:lstStyle/>
          <a:p>
            <a:r>
              <a:rPr lang="zh-CN" altLang="en-US" sz="2800">
                <a:solidFill>
                  <a:srgbClr val="000000"/>
                </a:solidFill>
              </a:rPr>
              <a:t>单位时间内碰撞次数：</a:t>
            </a:r>
            <a:r>
              <a:rPr lang="zh-CN" altLang="en-US" sz="2800"/>
              <a:t> </a:t>
            </a:r>
          </a:p>
        </p:txBody>
      </p:sp>
      <p:pic>
        <p:nvPicPr>
          <p:cNvPr id="18435" name="Picture 3"/>
          <p:cNvPicPr>
            <a:picLocks noChangeAspect="1" noChangeArrowheads="1"/>
          </p:cNvPicPr>
          <p:nvPr/>
        </p:nvPicPr>
        <p:blipFill>
          <a:blip r:embed="rId3"/>
          <a:srcRect/>
          <a:stretch>
            <a:fillRect/>
          </a:stretch>
        </p:blipFill>
        <p:spPr bwMode="auto">
          <a:xfrm>
            <a:off x="4773613" y="739775"/>
            <a:ext cx="987425" cy="827088"/>
          </a:xfrm>
          <a:prstGeom prst="rect">
            <a:avLst/>
          </a:prstGeom>
          <a:noFill/>
        </p:spPr>
      </p:pic>
      <p:grpSp>
        <p:nvGrpSpPr>
          <p:cNvPr id="2" name="Group 11"/>
          <p:cNvGrpSpPr>
            <a:grpSpLocks/>
          </p:cNvGrpSpPr>
          <p:nvPr/>
        </p:nvGrpSpPr>
        <p:grpSpPr bwMode="auto">
          <a:xfrm>
            <a:off x="1011238" y="1503363"/>
            <a:ext cx="6499225" cy="968375"/>
            <a:chOff x="700" y="1397"/>
            <a:chExt cx="4094" cy="610"/>
          </a:xfrm>
        </p:grpSpPr>
        <p:sp>
          <p:nvSpPr>
            <p:cNvPr id="18437" name="Text Box 5"/>
            <p:cNvSpPr txBox="1">
              <a:spLocks noChangeArrowheads="1"/>
            </p:cNvSpPr>
            <p:nvPr/>
          </p:nvSpPr>
          <p:spPr bwMode="auto">
            <a:xfrm>
              <a:off x="700" y="1571"/>
              <a:ext cx="2534" cy="327"/>
            </a:xfrm>
            <a:prstGeom prst="rect">
              <a:avLst/>
            </a:prstGeom>
            <a:noFill/>
            <a:ln w="9525">
              <a:noFill/>
              <a:miter lim="800000"/>
              <a:headEnd/>
              <a:tailEnd/>
            </a:ln>
            <a:effectLst/>
          </p:spPr>
          <p:txBody>
            <a:bodyPr>
              <a:spAutoFit/>
            </a:bodyPr>
            <a:lstStyle/>
            <a:p>
              <a:r>
                <a:rPr lang="zh-CN" altLang="en-US" sz="2800">
                  <a:solidFill>
                    <a:srgbClr val="000000"/>
                  </a:solidFill>
                </a:rPr>
                <a:t>单位时间内对</a:t>
              </a:r>
              <a:r>
                <a:rPr lang="en-US" altLang="zh-CN" sz="2800">
                  <a:solidFill>
                    <a:srgbClr val="000000"/>
                  </a:solidFill>
                </a:rPr>
                <a:t>A</a:t>
              </a:r>
              <a:r>
                <a:rPr lang="en-US" altLang="zh-CN" sz="2800" baseline="-30000">
                  <a:solidFill>
                    <a:srgbClr val="000000"/>
                  </a:solidFill>
                </a:rPr>
                <a:t>1</a:t>
              </a:r>
              <a:r>
                <a:rPr lang="zh-CN" altLang="en-US" sz="2800">
                  <a:solidFill>
                    <a:srgbClr val="000000"/>
                  </a:solidFill>
                </a:rPr>
                <a:t>面冲量：</a:t>
              </a:r>
              <a:r>
                <a:rPr lang="zh-CN" altLang="en-US" sz="2800"/>
                <a:t> </a:t>
              </a:r>
            </a:p>
          </p:txBody>
        </p:sp>
        <p:pic>
          <p:nvPicPr>
            <p:cNvPr id="18438" name="Picture 6"/>
            <p:cNvPicPr>
              <a:picLocks noChangeAspect="1" noChangeArrowheads="1"/>
            </p:cNvPicPr>
            <p:nvPr/>
          </p:nvPicPr>
          <p:blipFill>
            <a:blip r:embed="rId4"/>
            <a:srcRect/>
            <a:stretch>
              <a:fillRect/>
            </a:stretch>
          </p:blipFill>
          <p:spPr bwMode="auto">
            <a:xfrm>
              <a:off x="3234" y="1397"/>
              <a:ext cx="1560" cy="610"/>
            </a:xfrm>
            <a:prstGeom prst="rect">
              <a:avLst/>
            </a:prstGeom>
            <a:noFill/>
          </p:spPr>
        </p:pic>
      </p:grpSp>
      <p:sp>
        <p:nvSpPr>
          <p:cNvPr id="18440" name="Text Box 8"/>
          <p:cNvSpPr txBox="1">
            <a:spLocks noChangeArrowheads="1"/>
          </p:cNvSpPr>
          <p:nvPr/>
        </p:nvSpPr>
        <p:spPr bwMode="auto">
          <a:xfrm>
            <a:off x="1011238" y="2747963"/>
            <a:ext cx="4267200" cy="519112"/>
          </a:xfrm>
          <a:prstGeom prst="rect">
            <a:avLst/>
          </a:prstGeom>
          <a:noFill/>
          <a:ln w="9525">
            <a:noFill/>
            <a:miter lim="800000"/>
            <a:headEnd/>
            <a:tailEnd/>
          </a:ln>
          <a:effectLst/>
        </p:spPr>
        <p:txBody>
          <a:bodyPr>
            <a:spAutoFit/>
          </a:bodyPr>
          <a:lstStyle/>
          <a:p>
            <a:r>
              <a:rPr lang="zh-CN" altLang="en-US" sz="2800">
                <a:solidFill>
                  <a:srgbClr val="000000"/>
                </a:solidFill>
              </a:rPr>
              <a:t>平均冲力：</a:t>
            </a:r>
            <a:r>
              <a:rPr lang="zh-CN" altLang="en-US" sz="2800"/>
              <a:t> </a:t>
            </a:r>
          </a:p>
        </p:txBody>
      </p:sp>
      <p:sp>
        <p:nvSpPr>
          <p:cNvPr id="18446" name="Text Box 14"/>
          <p:cNvSpPr txBox="1">
            <a:spLocks noChangeArrowheads="1"/>
          </p:cNvSpPr>
          <p:nvPr/>
        </p:nvSpPr>
        <p:spPr bwMode="auto">
          <a:xfrm>
            <a:off x="1054100" y="3609975"/>
            <a:ext cx="7116763" cy="519113"/>
          </a:xfrm>
          <a:prstGeom prst="rect">
            <a:avLst/>
          </a:prstGeom>
          <a:noFill/>
          <a:ln w="9525">
            <a:noFill/>
            <a:miter lim="800000"/>
            <a:headEnd/>
            <a:tailEnd/>
          </a:ln>
          <a:effectLst/>
        </p:spPr>
        <p:txBody>
          <a:bodyPr>
            <a:spAutoFit/>
          </a:bodyPr>
          <a:lstStyle/>
          <a:p>
            <a:r>
              <a:rPr lang="en-US" altLang="zh-CN" sz="2800" i="1">
                <a:solidFill>
                  <a:srgbClr val="000000"/>
                </a:solidFill>
              </a:rPr>
              <a:t>N</a:t>
            </a:r>
            <a:r>
              <a:rPr lang="en-US" altLang="zh-CN" sz="2800">
                <a:solidFill>
                  <a:srgbClr val="000000"/>
                </a:solidFill>
              </a:rPr>
              <a:t> </a:t>
            </a:r>
            <a:r>
              <a:rPr lang="zh-CN" altLang="en-US" sz="2800">
                <a:solidFill>
                  <a:srgbClr val="000000"/>
                </a:solidFill>
              </a:rPr>
              <a:t>个分子对</a:t>
            </a:r>
            <a:r>
              <a:rPr lang="en-US" altLang="zh-CN" sz="2800">
                <a:solidFill>
                  <a:srgbClr val="000000"/>
                </a:solidFill>
              </a:rPr>
              <a:t>A</a:t>
            </a:r>
            <a:r>
              <a:rPr lang="en-US" altLang="zh-CN" sz="2800" baseline="-30000">
                <a:solidFill>
                  <a:srgbClr val="000000"/>
                </a:solidFill>
              </a:rPr>
              <a:t>1</a:t>
            </a:r>
            <a:r>
              <a:rPr lang="zh-CN" altLang="en-US" sz="2800">
                <a:solidFill>
                  <a:srgbClr val="000000"/>
                </a:solidFill>
              </a:rPr>
              <a:t>面的平均冲力：</a:t>
            </a:r>
            <a:r>
              <a:rPr lang="zh-CN" altLang="en-US" sz="2800"/>
              <a:t> </a:t>
            </a:r>
          </a:p>
        </p:txBody>
      </p:sp>
      <p:pic>
        <p:nvPicPr>
          <p:cNvPr id="18447" name="Picture 15"/>
          <p:cNvPicPr>
            <a:picLocks noChangeAspect="1" noChangeArrowheads="1"/>
          </p:cNvPicPr>
          <p:nvPr/>
        </p:nvPicPr>
        <p:blipFill>
          <a:blip r:embed="rId5"/>
          <a:srcRect/>
          <a:stretch>
            <a:fillRect/>
          </a:stretch>
        </p:blipFill>
        <p:spPr bwMode="auto">
          <a:xfrm>
            <a:off x="3108325" y="4276725"/>
            <a:ext cx="1795463" cy="1009650"/>
          </a:xfrm>
          <a:prstGeom prst="rect">
            <a:avLst/>
          </a:prstGeom>
          <a:noFill/>
        </p:spPr>
      </p:pic>
      <p:sp>
        <p:nvSpPr>
          <p:cNvPr id="18449" name="Text Box 17"/>
          <p:cNvSpPr txBox="1">
            <a:spLocks noChangeArrowheads="1"/>
          </p:cNvSpPr>
          <p:nvPr/>
        </p:nvSpPr>
        <p:spPr bwMode="auto">
          <a:xfrm>
            <a:off x="1023938" y="5327650"/>
            <a:ext cx="4983162" cy="519113"/>
          </a:xfrm>
          <a:prstGeom prst="rect">
            <a:avLst/>
          </a:prstGeom>
          <a:noFill/>
          <a:ln w="9525">
            <a:noFill/>
            <a:miter lim="800000"/>
            <a:headEnd/>
            <a:tailEnd/>
          </a:ln>
          <a:effectLst/>
        </p:spPr>
        <p:txBody>
          <a:bodyPr>
            <a:spAutoFit/>
          </a:bodyPr>
          <a:lstStyle/>
          <a:p>
            <a:pPr algn="just"/>
            <a:r>
              <a:rPr lang="zh-CN" altLang="en-US" sz="2800">
                <a:solidFill>
                  <a:srgbClr val="000000"/>
                </a:solidFill>
              </a:rPr>
              <a:t>对</a:t>
            </a:r>
            <a:r>
              <a:rPr lang="en-US" altLang="zh-CN" sz="2800">
                <a:solidFill>
                  <a:srgbClr val="000000"/>
                </a:solidFill>
              </a:rPr>
              <a:t>A</a:t>
            </a:r>
            <a:r>
              <a:rPr lang="en-US" altLang="zh-CN" sz="2800" baseline="-30000">
                <a:solidFill>
                  <a:srgbClr val="000000"/>
                </a:solidFill>
              </a:rPr>
              <a:t>1</a:t>
            </a:r>
            <a:r>
              <a:rPr lang="zh-CN" altLang="en-US" sz="2800">
                <a:solidFill>
                  <a:srgbClr val="000000"/>
                </a:solidFill>
              </a:rPr>
              <a:t>面的压强：</a:t>
            </a:r>
            <a:endParaRPr lang="zh-CN" altLang="en-US" sz="2800"/>
          </a:p>
        </p:txBody>
      </p:sp>
      <p:grpSp>
        <p:nvGrpSpPr>
          <p:cNvPr id="3" name="Group 18"/>
          <p:cNvGrpSpPr>
            <a:grpSpLocks/>
          </p:cNvGrpSpPr>
          <p:nvPr/>
        </p:nvGrpSpPr>
        <p:grpSpPr bwMode="auto">
          <a:xfrm>
            <a:off x="6965950" y="473075"/>
            <a:ext cx="1924050" cy="484188"/>
            <a:chOff x="4388" y="298"/>
            <a:chExt cx="1212" cy="305"/>
          </a:xfrm>
        </p:grpSpPr>
        <p:sp>
          <p:nvSpPr>
            <p:cNvPr id="18451" name="AutoShape 19">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8452" name="Text Box 20">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140288" name="Object 1024"/>
          <p:cNvGraphicFramePr>
            <a:graphicFrameLocks noChangeAspect="1"/>
          </p:cNvGraphicFramePr>
          <p:nvPr/>
        </p:nvGraphicFramePr>
        <p:xfrm>
          <a:off x="3336925" y="2532063"/>
          <a:ext cx="2320925" cy="915987"/>
        </p:xfrm>
        <a:graphic>
          <a:graphicData uri="http://schemas.openxmlformats.org/presentationml/2006/ole">
            <p:oleObj spid="_x0000_s13314" name="Equation" r:id="rId6" imgW="1054080" imgH="41904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9C0BE203-FA74-4997-A568-FC404291F293}" type="slidenum">
              <a:rPr lang="en-US" altLang="zh-CN"/>
              <a:pPr/>
              <a:t>33</a:t>
            </a:fld>
            <a:endParaRPr lang="en-US" altLang="zh-CN"/>
          </a:p>
        </p:txBody>
      </p:sp>
      <p:pic>
        <p:nvPicPr>
          <p:cNvPr id="19458" name="Picture 2"/>
          <p:cNvPicPr>
            <a:picLocks noChangeAspect="1" noChangeArrowheads="1"/>
          </p:cNvPicPr>
          <p:nvPr/>
        </p:nvPicPr>
        <p:blipFill>
          <a:blip r:embed="rId2"/>
          <a:srcRect/>
          <a:stretch>
            <a:fillRect/>
          </a:stretch>
        </p:blipFill>
        <p:spPr bwMode="auto">
          <a:xfrm>
            <a:off x="2114550" y="833438"/>
            <a:ext cx="3373438" cy="928687"/>
          </a:xfrm>
          <a:prstGeom prst="rect">
            <a:avLst/>
          </a:prstGeom>
          <a:noFill/>
        </p:spPr>
      </p:pic>
      <p:pic>
        <p:nvPicPr>
          <p:cNvPr id="19460" name="Picture 4"/>
          <p:cNvPicPr>
            <a:picLocks noChangeAspect="1" noChangeArrowheads="1"/>
          </p:cNvPicPr>
          <p:nvPr/>
        </p:nvPicPr>
        <p:blipFill>
          <a:blip r:embed="rId3"/>
          <a:srcRect/>
          <a:stretch>
            <a:fillRect/>
          </a:stretch>
        </p:blipFill>
        <p:spPr bwMode="auto">
          <a:xfrm>
            <a:off x="2400300" y="1928813"/>
            <a:ext cx="3719513" cy="933450"/>
          </a:xfrm>
          <a:prstGeom prst="rect">
            <a:avLst/>
          </a:prstGeom>
          <a:noFill/>
        </p:spPr>
      </p:pic>
      <p:pic>
        <p:nvPicPr>
          <p:cNvPr id="19462" name="Picture 6"/>
          <p:cNvPicPr>
            <a:picLocks noChangeAspect="1" noChangeArrowheads="1"/>
          </p:cNvPicPr>
          <p:nvPr/>
        </p:nvPicPr>
        <p:blipFill>
          <a:blip r:embed="rId4"/>
          <a:srcRect/>
          <a:stretch>
            <a:fillRect/>
          </a:stretch>
        </p:blipFill>
        <p:spPr bwMode="auto">
          <a:xfrm>
            <a:off x="2419350" y="3043238"/>
            <a:ext cx="4421188" cy="768350"/>
          </a:xfrm>
          <a:prstGeom prst="rect">
            <a:avLst/>
          </a:prstGeom>
          <a:noFill/>
        </p:spPr>
      </p:pic>
      <p:grpSp>
        <p:nvGrpSpPr>
          <p:cNvPr id="2" name="Group 16"/>
          <p:cNvGrpSpPr>
            <a:grpSpLocks/>
          </p:cNvGrpSpPr>
          <p:nvPr/>
        </p:nvGrpSpPr>
        <p:grpSpPr bwMode="auto">
          <a:xfrm>
            <a:off x="974725" y="3910013"/>
            <a:ext cx="6400800" cy="869950"/>
            <a:chOff x="614" y="2463"/>
            <a:chExt cx="4032" cy="548"/>
          </a:xfrm>
        </p:grpSpPr>
        <p:sp>
          <p:nvSpPr>
            <p:cNvPr id="19464" name="Text Box 8"/>
            <p:cNvSpPr txBox="1">
              <a:spLocks noChangeArrowheads="1"/>
            </p:cNvSpPr>
            <p:nvPr/>
          </p:nvSpPr>
          <p:spPr bwMode="auto">
            <a:xfrm>
              <a:off x="614" y="2573"/>
              <a:ext cx="4032" cy="327"/>
            </a:xfrm>
            <a:prstGeom prst="rect">
              <a:avLst/>
            </a:prstGeom>
            <a:noFill/>
            <a:ln w="9525">
              <a:noFill/>
              <a:miter lim="800000"/>
              <a:headEnd/>
              <a:tailEnd/>
            </a:ln>
            <a:effectLst/>
          </p:spPr>
          <p:txBody>
            <a:bodyPr>
              <a:spAutoFit/>
            </a:bodyPr>
            <a:lstStyle/>
            <a:p>
              <a:r>
                <a:rPr lang="zh-CN" altLang="en-US" sz="2800">
                  <a:solidFill>
                    <a:srgbClr val="000000"/>
                  </a:solidFill>
                </a:rPr>
                <a:t>理想气体压强公式：</a:t>
              </a:r>
              <a:r>
                <a:rPr lang="zh-CN" altLang="en-US" sz="2800"/>
                <a:t> </a:t>
              </a:r>
            </a:p>
          </p:txBody>
        </p:sp>
        <p:pic>
          <p:nvPicPr>
            <p:cNvPr id="19465" name="Picture 9"/>
            <p:cNvPicPr>
              <a:picLocks noChangeAspect="1" noChangeArrowheads="1"/>
            </p:cNvPicPr>
            <p:nvPr/>
          </p:nvPicPr>
          <p:blipFill>
            <a:blip r:embed="rId5"/>
            <a:srcRect/>
            <a:stretch>
              <a:fillRect/>
            </a:stretch>
          </p:blipFill>
          <p:spPr bwMode="auto">
            <a:xfrm>
              <a:off x="2709" y="2463"/>
              <a:ext cx="1047" cy="548"/>
            </a:xfrm>
            <a:prstGeom prst="rect">
              <a:avLst/>
            </a:prstGeom>
            <a:noFill/>
          </p:spPr>
        </p:pic>
      </p:grpSp>
      <p:pic>
        <p:nvPicPr>
          <p:cNvPr id="19467" name="Picture 11"/>
          <p:cNvPicPr>
            <a:picLocks noChangeAspect="1" noChangeArrowheads="1"/>
          </p:cNvPicPr>
          <p:nvPr/>
        </p:nvPicPr>
        <p:blipFill>
          <a:blip r:embed="rId6"/>
          <a:srcRect/>
          <a:stretch>
            <a:fillRect/>
          </a:stretch>
        </p:blipFill>
        <p:spPr bwMode="auto">
          <a:xfrm>
            <a:off x="2049463" y="4843463"/>
            <a:ext cx="5695950" cy="947737"/>
          </a:xfrm>
          <a:prstGeom prst="rect">
            <a:avLst/>
          </a:prstGeom>
          <a:noFill/>
        </p:spPr>
      </p:pic>
      <p:grpSp>
        <p:nvGrpSpPr>
          <p:cNvPr id="3" name="Group 13"/>
          <p:cNvGrpSpPr>
            <a:grpSpLocks/>
          </p:cNvGrpSpPr>
          <p:nvPr/>
        </p:nvGrpSpPr>
        <p:grpSpPr bwMode="auto">
          <a:xfrm>
            <a:off x="6965950" y="473075"/>
            <a:ext cx="1924050" cy="484188"/>
            <a:chOff x="4388" y="298"/>
            <a:chExt cx="1212" cy="305"/>
          </a:xfrm>
        </p:grpSpPr>
        <p:sp>
          <p:nvSpPr>
            <p:cNvPr id="19470" name="AutoShape 1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9471" name="Text Box 1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81879169-89FC-48A1-8303-03EDBEEC433F}" type="slidenum">
              <a:rPr lang="en-US" altLang="zh-CN"/>
              <a:pPr/>
              <a:t>34</a:t>
            </a:fld>
            <a:endParaRPr lang="en-US" altLang="zh-CN"/>
          </a:p>
        </p:txBody>
      </p:sp>
      <p:grpSp>
        <p:nvGrpSpPr>
          <p:cNvPr id="2" name="Group 6"/>
          <p:cNvGrpSpPr>
            <a:grpSpLocks/>
          </p:cNvGrpSpPr>
          <p:nvPr/>
        </p:nvGrpSpPr>
        <p:grpSpPr bwMode="auto">
          <a:xfrm>
            <a:off x="836613" y="1144588"/>
            <a:ext cx="6735762" cy="725487"/>
            <a:chOff x="816" y="642"/>
            <a:chExt cx="4243" cy="457"/>
          </a:xfrm>
        </p:grpSpPr>
        <p:sp>
          <p:nvSpPr>
            <p:cNvPr id="20482" name="Text Box 2"/>
            <p:cNvSpPr txBox="1">
              <a:spLocks noChangeArrowheads="1"/>
            </p:cNvSpPr>
            <p:nvPr/>
          </p:nvSpPr>
          <p:spPr bwMode="auto">
            <a:xfrm>
              <a:off x="816" y="682"/>
              <a:ext cx="806" cy="327"/>
            </a:xfrm>
            <a:prstGeom prst="rect">
              <a:avLst/>
            </a:prstGeom>
            <a:noFill/>
            <a:ln w="9525">
              <a:noFill/>
              <a:miter lim="800000"/>
              <a:headEnd/>
              <a:tailEnd/>
            </a:ln>
            <a:effectLst/>
          </p:spPr>
          <p:txBody>
            <a:bodyPr>
              <a:spAutoFit/>
            </a:bodyPr>
            <a:lstStyle/>
            <a:p>
              <a:r>
                <a:rPr lang="zh-CN" altLang="en-US" sz="2800">
                  <a:solidFill>
                    <a:srgbClr val="000000"/>
                  </a:solidFill>
                </a:rPr>
                <a:t>其中：</a:t>
              </a:r>
              <a:r>
                <a:rPr lang="zh-CN" altLang="en-US" sz="2800"/>
                <a:t> </a:t>
              </a:r>
            </a:p>
          </p:txBody>
        </p:sp>
        <p:pic>
          <p:nvPicPr>
            <p:cNvPr id="20483" name="Picture 3"/>
            <p:cNvPicPr>
              <a:picLocks noChangeAspect="1" noChangeArrowheads="1"/>
            </p:cNvPicPr>
            <p:nvPr/>
          </p:nvPicPr>
          <p:blipFill>
            <a:blip r:embed="rId2"/>
            <a:srcRect/>
            <a:stretch>
              <a:fillRect/>
            </a:stretch>
          </p:blipFill>
          <p:spPr bwMode="auto">
            <a:xfrm>
              <a:off x="1440" y="642"/>
              <a:ext cx="873" cy="457"/>
            </a:xfrm>
            <a:prstGeom prst="rect">
              <a:avLst/>
            </a:prstGeom>
            <a:noFill/>
          </p:spPr>
        </p:pic>
        <p:sp>
          <p:nvSpPr>
            <p:cNvPr id="20485" name="Text Box 5"/>
            <p:cNvSpPr txBox="1">
              <a:spLocks noChangeArrowheads="1"/>
            </p:cNvSpPr>
            <p:nvPr/>
          </p:nvSpPr>
          <p:spPr bwMode="auto">
            <a:xfrm>
              <a:off x="2313" y="672"/>
              <a:ext cx="2746" cy="327"/>
            </a:xfrm>
            <a:prstGeom prst="rect">
              <a:avLst/>
            </a:prstGeom>
            <a:noFill/>
            <a:ln w="9525">
              <a:noFill/>
              <a:miter lim="800000"/>
              <a:headEnd/>
              <a:tailEnd/>
            </a:ln>
            <a:effectLst/>
          </p:spPr>
          <p:txBody>
            <a:bodyPr>
              <a:spAutoFit/>
            </a:bodyPr>
            <a:lstStyle/>
            <a:p>
              <a:pPr algn="just"/>
              <a:r>
                <a:rPr lang="zh-CN" altLang="en-US" sz="2800">
                  <a:solidFill>
                    <a:srgbClr val="000000"/>
                  </a:solidFill>
                </a:rPr>
                <a:t>为分子的平均平动动能。</a:t>
              </a:r>
              <a:endParaRPr lang="zh-CN" altLang="en-US" sz="2800"/>
            </a:p>
          </p:txBody>
        </p:sp>
      </p:grpSp>
      <p:sp>
        <p:nvSpPr>
          <p:cNvPr id="20487" name="Text Box 7"/>
          <p:cNvSpPr txBox="1">
            <a:spLocks noChangeArrowheads="1"/>
          </p:cNvSpPr>
          <p:nvPr/>
        </p:nvSpPr>
        <p:spPr bwMode="auto">
          <a:xfrm>
            <a:off x="808038" y="1808163"/>
            <a:ext cx="7464425" cy="1117600"/>
          </a:xfrm>
          <a:prstGeom prst="rect">
            <a:avLst/>
          </a:prstGeom>
          <a:noFill/>
          <a:ln w="9525">
            <a:noFill/>
            <a:miter lim="800000"/>
            <a:headEnd/>
            <a:tailEnd/>
          </a:ln>
          <a:effectLst/>
        </p:spPr>
        <p:txBody>
          <a:bodyPr>
            <a:spAutoFit/>
          </a:bodyPr>
          <a:lstStyle/>
          <a:p>
            <a:pPr>
              <a:lnSpc>
                <a:spcPct val="120000"/>
              </a:lnSpc>
            </a:pPr>
            <a:r>
              <a:rPr lang="zh-CN" altLang="en-US" sz="2800"/>
              <a:t>压强是大量气体分子与器壁碰撞的平均结果，反映了大量气体分子的统计规律。</a:t>
            </a:r>
          </a:p>
        </p:txBody>
      </p:sp>
      <p:grpSp>
        <p:nvGrpSpPr>
          <p:cNvPr id="3" name="Group 13"/>
          <p:cNvGrpSpPr>
            <a:grpSpLocks/>
          </p:cNvGrpSpPr>
          <p:nvPr/>
        </p:nvGrpSpPr>
        <p:grpSpPr bwMode="auto">
          <a:xfrm>
            <a:off x="806450" y="3062288"/>
            <a:ext cx="7596188" cy="2797175"/>
            <a:chOff x="535" y="1785"/>
            <a:chExt cx="4858" cy="1762"/>
          </a:xfrm>
        </p:grpSpPr>
        <p:sp>
          <p:nvSpPr>
            <p:cNvPr id="20488" name="Text Box 8"/>
            <p:cNvSpPr txBox="1">
              <a:spLocks noChangeArrowheads="1"/>
            </p:cNvSpPr>
            <p:nvPr/>
          </p:nvSpPr>
          <p:spPr bwMode="auto">
            <a:xfrm>
              <a:off x="563" y="1785"/>
              <a:ext cx="2379" cy="327"/>
            </a:xfrm>
            <a:prstGeom prst="rect">
              <a:avLst/>
            </a:prstGeom>
            <a:noFill/>
            <a:ln w="9525">
              <a:noFill/>
              <a:miter lim="800000"/>
              <a:headEnd/>
              <a:tailEnd/>
            </a:ln>
            <a:effectLst/>
          </p:spPr>
          <p:txBody>
            <a:bodyPr>
              <a:spAutoFit/>
            </a:bodyPr>
            <a:lstStyle/>
            <a:p>
              <a:r>
                <a:rPr lang="zh-CN" altLang="en-US" sz="2800" b="1">
                  <a:solidFill>
                    <a:srgbClr val="003399"/>
                  </a:solidFill>
                </a:rPr>
                <a:t>二、涨落</a:t>
              </a:r>
            </a:p>
          </p:txBody>
        </p:sp>
        <p:sp>
          <p:nvSpPr>
            <p:cNvPr id="20489" name="Text Box 9"/>
            <p:cNvSpPr txBox="1">
              <a:spLocks noChangeArrowheads="1"/>
            </p:cNvSpPr>
            <p:nvPr/>
          </p:nvSpPr>
          <p:spPr bwMode="auto">
            <a:xfrm>
              <a:off x="535" y="2145"/>
              <a:ext cx="4858" cy="1402"/>
            </a:xfrm>
            <a:prstGeom prst="rect">
              <a:avLst/>
            </a:prstGeom>
            <a:noFill/>
            <a:ln w="9525">
              <a:noFill/>
              <a:miter lim="800000"/>
              <a:headEnd/>
              <a:tailEnd/>
            </a:ln>
            <a:effectLst/>
          </p:spPr>
          <p:txBody>
            <a:bodyPr>
              <a:spAutoFit/>
            </a:bodyPr>
            <a:lstStyle/>
            <a:p>
              <a:pPr>
                <a:lnSpc>
                  <a:spcPct val="125000"/>
                </a:lnSpc>
              </a:pPr>
              <a:r>
                <a:rPr lang="zh-CN" altLang="en-US" sz="2800">
                  <a:latin typeface="宋体" pitchFamily="2" charset="-122"/>
                </a:rPr>
                <a:t>在一定的宏观条件下，大量分子运动的各种分布在一定的平均值附近上、下起伏变化，称为</a:t>
              </a:r>
              <a:r>
                <a:rPr lang="zh-CN" altLang="en-US" sz="2800">
                  <a:solidFill>
                    <a:srgbClr val="003399"/>
                  </a:solidFill>
                  <a:latin typeface="宋体" pitchFamily="2" charset="-122"/>
                </a:rPr>
                <a:t>涨落现象</a:t>
              </a:r>
              <a:r>
                <a:rPr lang="zh-CN" altLang="en-US" sz="2800">
                  <a:latin typeface="宋体" pitchFamily="2" charset="-122"/>
                </a:rPr>
                <a:t>。 在任一给定瞬间或在系统中任一给定局部范围内，观测值都与统计平均值有偏差。</a:t>
              </a:r>
              <a:r>
                <a:rPr lang="zh-CN" altLang="en-US" sz="2800"/>
                <a:t> </a:t>
              </a:r>
            </a:p>
          </p:txBody>
        </p:sp>
      </p:grpSp>
      <p:grpSp>
        <p:nvGrpSpPr>
          <p:cNvPr id="4" name="Group 10"/>
          <p:cNvGrpSpPr>
            <a:grpSpLocks/>
          </p:cNvGrpSpPr>
          <p:nvPr/>
        </p:nvGrpSpPr>
        <p:grpSpPr bwMode="auto">
          <a:xfrm>
            <a:off x="6965950" y="473075"/>
            <a:ext cx="1924050" cy="484188"/>
            <a:chOff x="4388" y="298"/>
            <a:chExt cx="1212" cy="305"/>
          </a:xfrm>
        </p:grpSpPr>
        <p:sp>
          <p:nvSpPr>
            <p:cNvPr id="20491" name="AutoShape 1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0492" name="Text Box 1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p:txBody>
          <a:bodyPr/>
          <a:lstStyle/>
          <a:p>
            <a:fld id="{5F69256C-F445-4B49-8267-A54A4BEF8829}" type="slidenum">
              <a:rPr lang="en-US" altLang="zh-CN"/>
              <a:pPr/>
              <a:t>35</a:t>
            </a:fld>
            <a:endParaRPr lang="en-US" altLang="zh-CN"/>
          </a:p>
        </p:txBody>
      </p:sp>
      <p:sp>
        <p:nvSpPr>
          <p:cNvPr id="21506" name="Text Box 2"/>
          <p:cNvSpPr txBox="1">
            <a:spLocks noChangeArrowheads="1"/>
          </p:cNvSpPr>
          <p:nvPr/>
        </p:nvSpPr>
        <p:spPr bwMode="auto">
          <a:xfrm>
            <a:off x="1227138" y="1143000"/>
            <a:ext cx="6542087" cy="946150"/>
          </a:xfrm>
          <a:prstGeom prst="rect">
            <a:avLst/>
          </a:prstGeom>
          <a:noFill/>
          <a:ln w="9525">
            <a:noFill/>
            <a:miter lim="800000"/>
            <a:headEnd/>
            <a:tailEnd/>
          </a:ln>
          <a:effectLst/>
        </p:spPr>
        <p:txBody>
          <a:bodyPr>
            <a:spAutoFit/>
          </a:bodyPr>
          <a:lstStyle/>
          <a:p>
            <a:pPr algn="ctr" eaLnBrk="0" hangingPunct="0">
              <a:spcBef>
                <a:spcPct val="0"/>
              </a:spcBef>
            </a:pPr>
            <a:r>
              <a:rPr kumimoji="0" lang="en-US" altLang="zh-CN" sz="2800" b="1">
                <a:solidFill>
                  <a:srgbClr val="003399"/>
                </a:solidFill>
                <a:latin typeface="宋体" pitchFamily="2" charset="-122"/>
              </a:rPr>
              <a:t>§</a:t>
            </a:r>
            <a:r>
              <a:rPr kumimoji="0" lang="en-US" altLang="zh-CN" sz="2800" b="1">
                <a:solidFill>
                  <a:srgbClr val="003399"/>
                </a:solidFill>
              </a:rPr>
              <a:t>7.4   </a:t>
            </a:r>
            <a:r>
              <a:rPr kumimoji="0" lang="zh-CN" altLang="en-US" sz="2800" b="1">
                <a:solidFill>
                  <a:srgbClr val="003399"/>
                </a:solidFill>
              </a:rPr>
              <a:t>温度与分子平均平动动能的关系   理想气体状态方程</a:t>
            </a:r>
          </a:p>
        </p:txBody>
      </p:sp>
      <p:sp>
        <p:nvSpPr>
          <p:cNvPr id="21507" name="Text Box 3"/>
          <p:cNvSpPr txBox="1">
            <a:spLocks noChangeArrowheads="1"/>
          </p:cNvSpPr>
          <p:nvPr/>
        </p:nvSpPr>
        <p:spPr bwMode="auto">
          <a:xfrm>
            <a:off x="827088" y="2146300"/>
            <a:ext cx="6838950" cy="519113"/>
          </a:xfrm>
          <a:prstGeom prst="rect">
            <a:avLst/>
          </a:prstGeom>
          <a:noFill/>
          <a:ln w="9525">
            <a:noFill/>
            <a:miter lim="800000"/>
            <a:headEnd/>
            <a:tailEnd/>
          </a:ln>
          <a:effectLst/>
        </p:spPr>
        <p:txBody>
          <a:bodyPr>
            <a:spAutoFit/>
          </a:bodyPr>
          <a:lstStyle/>
          <a:p>
            <a:r>
              <a:rPr lang="zh-CN" altLang="en-US" sz="2800" b="1">
                <a:solidFill>
                  <a:srgbClr val="003399"/>
                </a:solidFill>
              </a:rPr>
              <a:t>一、</a:t>
            </a:r>
            <a:r>
              <a:rPr kumimoji="0" lang="zh-CN" altLang="en-US" sz="2800" b="1">
                <a:solidFill>
                  <a:srgbClr val="003399"/>
                </a:solidFill>
              </a:rPr>
              <a:t>温度与分子平均平动动能的关系 </a:t>
            </a:r>
          </a:p>
        </p:txBody>
      </p:sp>
      <p:grpSp>
        <p:nvGrpSpPr>
          <p:cNvPr id="2" name="Group 63"/>
          <p:cNvGrpSpPr>
            <a:grpSpLocks/>
          </p:cNvGrpSpPr>
          <p:nvPr/>
        </p:nvGrpSpPr>
        <p:grpSpPr bwMode="auto">
          <a:xfrm>
            <a:off x="4948238" y="2789238"/>
            <a:ext cx="3349625" cy="1962150"/>
            <a:chOff x="3035" y="1712"/>
            <a:chExt cx="2292" cy="1236"/>
          </a:xfrm>
        </p:grpSpPr>
        <p:sp>
          <p:nvSpPr>
            <p:cNvPr id="21554" name="Text Box 50"/>
            <p:cNvSpPr txBox="1">
              <a:spLocks noChangeArrowheads="1"/>
            </p:cNvSpPr>
            <p:nvPr/>
          </p:nvSpPr>
          <p:spPr bwMode="auto">
            <a:xfrm>
              <a:off x="4049" y="1712"/>
              <a:ext cx="326" cy="250"/>
            </a:xfrm>
            <a:prstGeom prst="rect">
              <a:avLst/>
            </a:prstGeom>
            <a:noFill/>
            <a:ln w="9525">
              <a:noFill/>
              <a:miter lim="800000"/>
              <a:headEnd/>
              <a:tailEnd/>
            </a:ln>
            <a:effectLst/>
          </p:spPr>
          <p:txBody>
            <a:bodyPr>
              <a:spAutoFit/>
            </a:bodyPr>
            <a:lstStyle/>
            <a:p>
              <a:r>
                <a:rPr lang="en-US" altLang="zh-CN" sz="2000" i="1">
                  <a:solidFill>
                    <a:srgbClr val="990000"/>
                  </a:solidFill>
                </a:rPr>
                <a:t>a</a:t>
              </a:r>
            </a:p>
          </p:txBody>
        </p:sp>
        <p:sp>
          <p:nvSpPr>
            <p:cNvPr id="21508" name="Rectangle 4"/>
            <p:cNvSpPr>
              <a:spLocks noChangeArrowheads="1"/>
            </p:cNvSpPr>
            <p:nvPr/>
          </p:nvSpPr>
          <p:spPr bwMode="auto">
            <a:xfrm>
              <a:off x="3035" y="1947"/>
              <a:ext cx="2292" cy="777"/>
            </a:xfrm>
            <a:prstGeom prst="rect">
              <a:avLst/>
            </a:prstGeom>
            <a:solidFill>
              <a:srgbClr val="FFFFE1"/>
            </a:solidFill>
            <a:ln w="9525">
              <a:solidFill>
                <a:srgbClr val="FF9900"/>
              </a:solidFill>
              <a:miter lim="800000"/>
              <a:headEnd/>
              <a:tailEnd/>
            </a:ln>
            <a:effectLst/>
          </p:spPr>
          <p:txBody>
            <a:bodyPr anchor="ctr">
              <a:spAutoFit/>
            </a:bodyPr>
            <a:lstStyle/>
            <a:p>
              <a:endParaRPr lang="zh-CN" altLang="en-US"/>
            </a:p>
          </p:txBody>
        </p:sp>
        <p:sp>
          <p:nvSpPr>
            <p:cNvPr id="21509" name="Oval 5"/>
            <p:cNvSpPr>
              <a:spLocks noChangeArrowheads="1"/>
            </p:cNvSpPr>
            <p:nvPr/>
          </p:nvSpPr>
          <p:spPr bwMode="auto">
            <a:xfrm>
              <a:off x="3448" y="2100"/>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0" name="Oval 6"/>
            <p:cNvSpPr>
              <a:spLocks noChangeArrowheads="1"/>
            </p:cNvSpPr>
            <p:nvPr/>
          </p:nvSpPr>
          <p:spPr bwMode="auto">
            <a:xfrm>
              <a:off x="3504" y="2282"/>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1" name="Oval 7"/>
            <p:cNvSpPr>
              <a:spLocks noChangeArrowheads="1"/>
            </p:cNvSpPr>
            <p:nvPr/>
          </p:nvSpPr>
          <p:spPr bwMode="auto">
            <a:xfrm>
              <a:off x="3782" y="2072"/>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2" name="Oval 8"/>
            <p:cNvSpPr>
              <a:spLocks noChangeArrowheads="1"/>
            </p:cNvSpPr>
            <p:nvPr/>
          </p:nvSpPr>
          <p:spPr bwMode="auto">
            <a:xfrm>
              <a:off x="3916" y="2232"/>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13" name="Oval 9"/>
            <p:cNvSpPr>
              <a:spLocks noChangeArrowheads="1"/>
            </p:cNvSpPr>
            <p:nvPr/>
          </p:nvSpPr>
          <p:spPr bwMode="auto">
            <a:xfrm>
              <a:off x="4079" y="2282"/>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14" name="Oval 10"/>
            <p:cNvSpPr>
              <a:spLocks noChangeArrowheads="1"/>
            </p:cNvSpPr>
            <p:nvPr/>
          </p:nvSpPr>
          <p:spPr bwMode="auto">
            <a:xfrm>
              <a:off x="3598" y="2138"/>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5" name="Oval 11"/>
            <p:cNvSpPr>
              <a:spLocks noChangeArrowheads="1"/>
            </p:cNvSpPr>
            <p:nvPr/>
          </p:nvSpPr>
          <p:spPr bwMode="auto">
            <a:xfrm>
              <a:off x="3782" y="2338"/>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6" name="Oval 12"/>
            <p:cNvSpPr>
              <a:spLocks noChangeArrowheads="1"/>
            </p:cNvSpPr>
            <p:nvPr/>
          </p:nvSpPr>
          <p:spPr bwMode="auto">
            <a:xfrm>
              <a:off x="3726" y="2156"/>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17" name="Oval 13"/>
            <p:cNvSpPr>
              <a:spLocks noChangeArrowheads="1"/>
            </p:cNvSpPr>
            <p:nvPr/>
          </p:nvSpPr>
          <p:spPr bwMode="auto">
            <a:xfrm>
              <a:off x="4035" y="2588"/>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18" name="Oval 14"/>
            <p:cNvSpPr>
              <a:spLocks noChangeArrowheads="1"/>
            </p:cNvSpPr>
            <p:nvPr/>
          </p:nvSpPr>
          <p:spPr bwMode="auto">
            <a:xfrm>
              <a:off x="3922" y="2534"/>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19" name="Oval 15"/>
            <p:cNvSpPr>
              <a:spLocks noChangeArrowheads="1"/>
            </p:cNvSpPr>
            <p:nvPr/>
          </p:nvSpPr>
          <p:spPr bwMode="auto">
            <a:xfrm>
              <a:off x="3266" y="2184"/>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0" name="Oval 16"/>
            <p:cNvSpPr>
              <a:spLocks noChangeArrowheads="1"/>
            </p:cNvSpPr>
            <p:nvPr/>
          </p:nvSpPr>
          <p:spPr bwMode="auto">
            <a:xfrm>
              <a:off x="3392" y="2338"/>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1" name="Oval 17"/>
            <p:cNvSpPr>
              <a:spLocks noChangeArrowheads="1"/>
            </p:cNvSpPr>
            <p:nvPr/>
          </p:nvSpPr>
          <p:spPr bwMode="auto">
            <a:xfrm>
              <a:off x="3210" y="2424"/>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2" name="Oval 18"/>
            <p:cNvSpPr>
              <a:spLocks noChangeArrowheads="1"/>
            </p:cNvSpPr>
            <p:nvPr/>
          </p:nvSpPr>
          <p:spPr bwMode="auto">
            <a:xfrm>
              <a:off x="3154" y="2016"/>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3" name="Oval 19"/>
            <p:cNvSpPr>
              <a:spLocks noChangeArrowheads="1"/>
            </p:cNvSpPr>
            <p:nvPr/>
          </p:nvSpPr>
          <p:spPr bwMode="auto">
            <a:xfrm>
              <a:off x="3644" y="2478"/>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4" name="Oval 20"/>
            <p:cNvSpPr>
              <a:spLocks noChangeArrowheads="1"/>
            </p:cNvSpPr>
            <p:nvPr/>
          </p:nvSpPr>
          <p:spPr bwMode="auto">
            <a:xfrm>
              <a:off x="3448" y="2534"/>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5" name="Oval 21"/>
            <p:cNvSpPr>
              <a:spLocks noChangeArrowheads="1"/>
            </p:cNvSpPr>
            <p:nvPr/>
          </p:nvSpPr>
          <p:spPr bwMode="auto">
            <a:xfrm>
              <a:off x="3266" y="2562"/>
              <a:ext cx="56" cy="56"/>
            </a:xfrm>
            <a:prstGeom prst="ellipse">
              <a:avLst/>
            </a:prstGeom>
            <a:noFill/>
            <a:ln w="19050">
              <a:solidFill>
                <a:srgbClr val="006600"/>
              </a:solidFill>
              <a:round/>
              <a:headEnd/>
              <a:tailEnd/>
            </a:ln>
            <a:effectLst/>
          </p:spPr>
          <p:txBody>
            <a:bodyPr wrap="none" anchor="ctr">
              <a:spAutoFit/>
            </a:bodyPr>
            <a:lstStyle/>
            <a:p>
              <a:endParaRPr lang="zh-CN" altLang="en-US"/>
            </a:p>
          </p:txBody>
        </p:sp>
        <p:sp>
          <p:nvSpPr>
            <p:cNvPr id="21526" name="Oval 22"/>
            <p:cNvSpPr>
              <a:spLocks noChangeArrowheads="1"/>
            </p:cNvSpPr>
            <p:nvPr/>
          </p:nvSpPr>
          <p:spPr bwMode="auto">
            <a:xfrm>
              <a:off x="3998" y="2126"/>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27" name="Oval 23"/>
            <p:cNvSpPr>
              <a:spLocks noChangeArrowheads="1"/>
            </p:cNvSpPr>
            <p:nvPr/>
          </p:nvSpPr>
          <p:spPr bwMode="auto">
            <a:xfrm>
              <a:off x="4906" y="2094"/>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28" name="Oval 24"/>
            <p:cNvSpPr>
              <a:spLocks noChangeArrowheads="1"/>
            </p:cNvSpPr>
            <p:nvPr/>
          </p:nvSpPr>
          <p:spPr bwMode="auto">
            <a:xfrm>
              <a:off x="4906" y="2232"/>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29" name="Oval 25"/>
            <p:cNvSpPr>
              <a:spLocks noChangeArrowheads="1"/>
            </p:cNvSpPr>
            <p:nvPr/>
          </p:nvSpPr>
          <p:spPr bwMode="auto">
            <a:xfrm>
              <a:off x="5117" y="2270"/>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0" name="Oval 26"/>
            <p:cNvSpPr>
              <a:spLocks noChangeArrowheads="1"/>
            </p:cNvSpPr>
            <p:nvPr/>
          </p:nvSpPr>
          <p:spPr bwMode="auto">
            <a:xfrm>
              <a:off x="4850" y="2378"/>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1" name="Oval 27"/>
            <p:cNvSpPr>
              <a:spLocks noChangeArrowheads="1"/>
            </p:cNvSpPr>
            <p:nvPr/>
          </p:nvSpPr>
          <p:spPr bwMode="auto">
            <a:xfrm>
              <a:off x="4684" y="2066"/>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2" name="Oval 28"/>
            <p:cNvSpPr>
              <a:spLocks noChangeArrowheads="1"/>
            </p:cNvSpPr>
            <p:nvPr/>
          </p:nvSpPr>
          <p:spPr bwMode="auto">
            <a:xfrm>
              <a:off x="5061" y="2534"/>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3" name="Oval 29"/>
            <p:cNvSpPr>
              <a:spLocks noChangeArrowheads="1"/>
            </p:cNvSpPr>
            <p:nvPr/>
          </p:nvSpPr>
          <p:spPr bwMode="auto">
            <a:xfrm>
              <a:off x="4840" y="2544"/>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4" name="Oval 30"/>
            <p:cNvSpPr>
              <a:spLocks noChangeArrowheads="1"/>
            </p:cNvSpPr>
            <p:nvPr/>
          </p:nvSpPr>
          <p:spPr bwMode="auto">
            <a:xfrm>
              <a:off x="5089" y="2070"/>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5" name="Oval 31"/>
            <p:cNvSpPr>
              <a:spLocks noChangeArrowheads="1"/>
            </p:cNvSpPr>
            <p:nvPr/>
          </p:nvSpPr>
          <p:spPr bwMode="auto">
            <a:xfrm>
              <a:off x="4227" y="2032"/>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6" name="Oval 32"/>
            <p:cNvSpPr>
              <a:spLocks noChangeArrowheads="1"/>
            </p:cNvSpPr>
            <p:nvPr/>
          </p:nvSpPr>
          <p:spPr bwMode="auto">
            <a:xfrm>
              <a:off x="4527" y="2150"/>
              <a:ext cx="56" cy="52"/>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37" name="Oval 33"/>
            <p:cNvSpPr>
              <a:spLocks noChangeArrowheads="1"/>
            </p:cNvSpPr>
            <p:nvPr/>
          </p:nvSpPr>
          <p:spPr bwMode="auto">
            <a:xfrm>
              <a:off x="4684" y="2292"/>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8" name="Oval 34"/>
            <p:cNvSpPr>
              <a:spLocks noChangeArrowheads="1"/>
            </p:cNvSpPr>
            <p:nvPr/>
          </p:nvSpPr>
          <p:spPr bwMode="auto">
            <a:xfrm>
              <a:off x="4227" y="2388"/>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39" name="Oval 35"/>
            <p:cNvSpPr>
              <a:spLocks noChangeArrowheads="1"/>
            </p:cNvSpPr>
            <p:nvPr/>
          </p:nvSpPr>
          <p:spPr bwMode="auto">
            <a:xfrm>
              <a:off x="4198" y="2206"/>
              <a:ext cx="56" cy="56"/>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40" name="Oval 36"/>
            <p:cNvSpPr>
              <a:spLocks noChangeArrowheads="1"/>
            </p:cNvSpPr>
            <p:nvPr/>
          </p:nvSpPr>
          <p:spPr bwMode="auto">
            <a:xfrm>
              <a:off x="4720" y="2488"/>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41" name="Oval 37"/>
            <p:cNvSpPr>
              <a:spLocks noChangeArrowheads="1"/>
            </p:cNvSpPr>
            <p:nvPr/>
          </p:nvSpPr>
          <p:spPr bwMode="auto">
            <a:xfrm>
              <a:off x="4527" y="2546"/>
              <a:ext cx="56" cy="52"/>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42" name="Oval 38"/>
            <p:cNvSpPr>
              <a:spLocks noChangeArrowheads="1"/>
            </p:cNvSpPr>
            <p:nvPr/>
          </p:nvSpPr>
          <p:spPr bwMode="auto">
            <a:xfrm>
              <a:off x="4385" y="2013"/>
              <a:ext cx="56" cy="52"/>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43" name="Oval 39"/>
            <p:cNvSpPr>
              <a:spLocks noChangeArrowheads="1"/>
            </p:cNvSpPr>
            <p:nvPr/>
          </p:nvSpPr>
          <p:spPr bwMode="auto">
            <a:xfrm>
              <a:off x="5249" y="2398"/>
              <a:ext cx="56" cy="52"/>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45" name="Oval 41"/>
            <p:cNvSpPr>
              <a:spLocks noChangeArrowheads="1"/>
            </p:cNvSpPr>
            <p:nvPr/>
          </p:nvSpPr>
          <p:spPr bwMode="auto">
            <a:xfrm>
              <a:off x="4499" y="2380"/>
              <a:ext cx="56" cy="52"/>
            </a:xfrm>
            <a:prstGeom prst="ellipse">
              <a:avLst/>
            </a:prstGeom>
            <a:noFill/>
            <a:ln w="19050">
              <a:solidFill>
                <a:schemeClr val="accent2"/>
              </a:solidFill>
              <a:round/>
              <a:headEnd/>
              <a:tailEnd/>
            </a:ln>
            <a:effectLst/>
          </p:spPr>
          <p:txBody>
            <a:bodyPr anchor="ctr">
              <a:spAutoFit/>
            </a:bodyPr>
            <a:lstStyle/>
            <a:p>
              <a:endParaRPr lang="zh-CN" altLang="en-US"/>
            </a:p>
          </p:txBody>
        </p:sp>
        <p:sp>
          <p:nvSpPr>
            <p:cNvPr id="21546" name="Oval 42"/>
            <p:cNvSpPr>
              <a:spLocks noChangeArrowheads="1"/>
            </p:cNvSpPr>
            <p:nvPr/>
          </p:nvSpPr>
          <p:spPr bwMode="auto">
            <a:xfrm>
              <a:off x="4350" y="2602"/>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47" name="Oval 43"/>
            <p:cNvSpPr>
              <a:spLocks noChangeArrowheads="1"/>
            </p:cNvSpPr>
            <p:nvPr/>
          </p:nvSpPr>
          <p:spPr bwMode="auto">
            <a:xfrm>
              <a:off x="4378" y="2222"/>
              <a:ext cx="56" cy="56"/>
            </a:xfrm>
            <a:prstGeom prst="ellipse">
              <a:avLst/>
            </a:prstGeom>
            <a:noFill/>
            <a:ln w="19050">
              <a:solidFill>
                <a:schemeClr val="accent2"/>
              </a:solidFill>
              <a:round/>
              <a:headEnd/>
              <a:tailEnd/>
            </a:ln>
            <a:effectLst/>
          </p:spPr>
          <p:txBody>
            <a:bodyPr wrap="none" anchor="ctr">
              <a:spAutoFit/>
            </a:bodyPr>
            <a:lstStyle/>
            <a:p>
              <a:endParaRPr lang="zh-CN" altLang="en-US"/>
            </a:p>
          </p:txBody>
        </p:sp>
        <p:sp>
          <p:nvSpPr>
            <p:cNvPr id="21548" name="Oval 44"/>
            <p:cNvSpPr>
              <a:spLocks noChangeArrowheads="1"/>
            </p:cNvSpPr>
            <p:nvPr/>
          </p:nvSpPr>
          <p:spPr bwMode="auto">
            <a:xfrm>
              <a:off x="3779" y="2551"/>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49" name="Oval 45"/>
            <p:cNvSpPr>
              <a:spLocks noChangeArrowheads="1"/>
            </p:cNvSpPr>
            <p:nvPr/>
          </p:nvSpPr>
          <p:spPr bwMode="auto">
            <a:xfrm>
              <a:off x="3076" y="2233"/>
              <a:ext cx="56" cy="56"/>
            </a:xfrm>
            <a:prstGeom prst="ellipse">
              <a:avLst/>
            </a:prstGeom>
            <a:noFill/>
            <a:ln w="19050">
              <a:solidFill>
                <a:srgbClr val="006600"/>
              </a:solidFill>
              <a:round/>
              <a:headEnd/>
              <a:tailEnd/>
            </a:ln>
            <a:effectLst/>
          </p:spPr>
          <p:txBody>
            <a:bodyPr anchor="ctr">
              <a:spAutoFit/>
            </a:bodyPr>
            <a:lstStyle/>
            <a:p>
              <a:endParaRPr lang="zh-CN" altLang="en-US"/>
            </a:p>
          </p:txBody>
        </p:sp>
        <p:sp>
          <p:nvSpPr>
            <p:cNvPr id="21550" name="Line 46"/>
            <p:cNvSpPr>
              <a:spLocks noChangeShapeType="1"/>
            </p:cNvSpPr>
            <p:nvPr/>
          </p:nvSpPr>
          <p:spPr bwMode="auto">
            <a:xfrm flipH="1">
              <a:off x="4150" y="1947"/>
              <a:ext cx="6" cy="777"/>
            </a:xfrm>
            <a:prstGeom prst="line">
              <a:avLst/>
            </a:prstGeom>
            <a:noFill/>
            <a:ln w="19050">
              <a:solidFill>
                <a:srgbClr val="005ADE"/>
              </a:solidFill>
              <a:prstDash val="dash"/>
              <a:round/>
              <a:headEnd/>
              <a:tailEnd/>
            </a:ln>
            <a:effectLst/>
          </p:spPr>
          <p:txBody>
            <a:bodyPr>
              <a:spAutoFit/>
            </a:bodyPr>
            <a:lstStyle/>
            <a:p>
              <a:endParaRPr lang="zh-CN" altLang="en-US"/>
            </a:p>
          </p:txBody>
        </p:sp>
        <p:sp>
          <p:nvSpPr>
            <p:cNvPr id="21553" name="Text Box 49"/>
            <p:cNvSpPr txBox="1">
              <a:spLocks noChangeArrowheads="1"/>
            </p:cNvSpPr>
            <p:nvPr/>
          </p:nvSpPr>
          <p:spPr bwMode="auto">
            <a:xfrm>
              <a:off x="4034" y="2698"/>
              <a:ext cx="326" cy="250"/>
            </a:xfrm>
            <a:prstGeom prst="rect">
              <a:avLst/>
            </a:prstGeom>
            <a:noFill/>
            <a:ln w="9525">
              <a:noFill/>
              <a:miter lim="800000"/>
              <a:headEnd/>
              <a:tailEnd/>
            </a:ln>
            <a:effectLst/>
          </p:spPr>
          <p:txBody>
            <a:bodyPr>
              <a:spAutoFit/>
            </a:bodyPr>
            <a:lstStyle/>
            <a:p>
              <a:r>
                <a:rPr lang="en-US" altLang="zh-CN" sz="2000" i="1">
                  <a:solidFill>
                    <a:srgbClr val="990000"/>
                  </a:solidFill>
                </a:rPr>
                <a:t>b</a:t>
              </a:r>
            </a:p>
          </p:txBody>
        </p:sp>
        <p:sp>
          <p:nvSpPr>
            <p:cNvPr id="21557" name="Text Box 53"/>
            <p:cNvSpPr txBox="1">
              <a:spLocks noChangeArrowheads="1"/>
            </p:cNvSpPr>
            <p:nvPr/>
          </p:nvSpPr>
          <p:spPr bwMode="auto">
            <a:xfrm>
              <a:off x="3464" y="2203"/>
              <a:ext cx="326" cy="250"/>
            </a:xfrm>
            <a:prstGeom prst="rect">
              <a:avLst/>
            </a:prstGeom>
            <a:noFill/>
            <a:ln w="9525">
              <a:noFill/>
              <a:miter lim="800000"/>
              <a:headEnd/>
              <a:tailEnd/>
            </a:ln>
            <a:effectLst/>
          </p:spPr>
          <p:txBody>
            <a:bodyPr>
              <a:spAutoFit/>
            </a:bodyPr>
            <a:lstStyle/>
            <a:p>
              <a:r>
                <a:rPr lang="en-US" altLang="zh-CN" sz="2000" b="1" i="1">
                  <a:solidFill>
                    <a:srgbClr val="990000"/>
                  </a:solidFill>
                </a:rPr>
                <a:t> A</a:t>
              </a:r>
            </a:p>
          </p:txBody>
        </p:sp>
        <p:sp>
          <p:nvSpPr>
            <p:cNvPr id="21558" name="Text Box 54"/>
            <p:cNvSpPr txBox="1">
              <a:spLocks noChangeArrowheads="1"/>
            </p:cNvSpPr>
            <p:nvPr/>
          </p:nvSpPr>
          <p:spPr bwMode="auto">
            <a:xfrm>
              <a:off x="4726" y="2182"/>
              <a:ext cx="326" cy="250"/>
            </a:xfrm>
            <a:prstGeom prst="rect">
              <a:avLst/>
            </a:prstGeom>
            <a:noFill/>
            <a:ln w="9525">
              <a:noFill/>
              <a:miter lim="800000"/>
              <a:headEnd/>
              <a:tailEnd/>
            </a:ln>
            <a:effectLst/>
          </p:spPr>
          <p:txBody>
            <a:bodyPr>
              <a:spAutoFit/>
            </a:bodyPr>
            <a:lstStyle/>
            <a:p>
              <a:r>
                <a:rPr lang="en-US" altLang="zh-CN" sz="2000" b="1" i="1">
                  <a:solidFill>
                    <a:srgbClr val="990000"/>
                  </a:solidFill>
                </a:rPr>
                <a:t>B</a:t>
              </a:r>
            </a:p>
          </p:txBody>
        </p:sp>
      </p:grpSp>
      <p:sp>
        <p:nvSpPr>
          <p:cNvPr id="21560" name="Text Box 56"/>
          <p:cNvSpPr txBox="1">
            <a:spLocks noChangeArrowheads="1"/>
          </p:cNvSpPr>
          <p:nvPr/>
        </p:nvSpPr>
        <p:spPr bwMode="auto">
          <a:xfrm>
            <a:off x="827088" y="2741613"/>
            <a:ext cx="3895725" cy="2227262"/>
          </a:xfrm>
          <a:prstGeom prst="rect">
            <a:avLst/>
          </a:prstGeom>
          <a:noFill/>
          <a:ln w="9525">
            <a:noFill/>
            <a:miter lim="800000"/>
            <a:headEnd/>
            <a:tailEnd/>
          </a:ln>
          <a:effectLst/>
        </p:spPr>
        <p:txBody>
          <a:bodyPr>
            <a:spAutoFit/>
          </a:bodyPr>
          <a:lstStyle/>
          <a:p>
            <a:r>
              <a:rPr lang="zh-CN" altLang="en-US" sz="2800"/>
              <a:t>设</a:t>
            </a:r>
            <a:r>
              <a:rPr lang="en-US" altLang="zh-CN" sz="2800"/>
              <a:t>A</a:t>
            </a:r>
            <a:r>
              <a:rPr lang="zh-CN" altLang="en-US" sz="2800"/>
              <a:t>、</a:t>
            </a:r>
            <a:r>
              <a:rPr lang="en-US" altLang="zh-CN" sz="2800"/>
              <a:t>B</a:t>
            </a:r>
            <a:r>
              <a:rPr lang="zh-CN" altLang="en-US" sz="2800"/>
              <a:t>两系统冷热程度不同，</a:t>
            </a:r>
            <a:r>
              <a:rPr lang="en-US" altLang="zh-CN" sz="2800" i="1">
                <a:solidFill>
                  <a:srgbClr val="990000"/>
                </a:solidFill>
              </a:rPr>
              <a:t>ab </a:t>
            </a:r>
            <a:r>
              <a:rPr lang="zh-CN" altLang="en-US" sz="2800">
                <a:sym typeface="Symbol" pitchFamily="18" charset="2"/>
              </a:rPr>
              <a:t>为导能板。</a:t>
            </a:r>
            <a:r>
              <a:rPr lang="zh-CN" altLang="en-US" sz="2800"/>
              <a:t>接触后达到热平衡态，此状态所具有的共同的宏观物理性质称为温度。</a:t>
            </a:r>
          </a:p>
        </p:txBody>
      </p:sp>
      <p:sp>
        <p:nvSpPr>
          <p:cNvPr id="21563" name="Rectangle 59"/>
          <p:cNvSpPr>
            <a:spLocks noChangeArrowheads="1"/>
          </p:cNvSpPr>
          <p:nvPr/>
        </p:nvSpPr>
        <p:spPr bwMode="auto">
          <a:xfrm>
            <a:off x="842963" y="5019675"/>
            <a:ext cx="7613650" cy="946150"/>
          </a:xfrm>
          <a:prstGeom prst="rect">
            <a:avLst/>
          </a:prstGeom>
          <a:noFill/>
          <a:ln w="9525">
            <a:noFill/>
            <a:miter lim="800000"/>
            <a:headEnd/>
            <a:tailEnd/>
          </a:ln>
          <a:effectLst/>
        </p:spPr>
        <p:txBody>
          <a:bodyPr>
            <a:spAutoFit/>
          </a:bodyPr>
          <a:lstStyle/>
          <a:p>
            <a:r>
              <a:rPr lang="en-US" altLang="zh-CN" sz="2800"/>
              <a:t>A</a:t>
            </a:r>
            <a:r>
              <a:rPr lang="zh-CN" altLang="en-US" sz="2800"/>
              <a:t>、</a:t>
            </a:r>
            <a:r>
              <a:rPr lang="en-US" altLang="zh-CN" sz="2800"/>
              <a:t>B</a:t>
            </a:r>
            <a:r>
              <a:rPr lang="zh-CN" altLang="en-US" sz="2800"/>
              <a:t>两系统达到热平衡的过程是通过</a:t>
            </a:r>
            <a:r>
              <a:rPr lang="zh-CN" altLang="en-US" sz="2800">
                <a:sym typeface="Symbol" pitchFamily="18" charset="2"/>
              </a:rPr>
              <a:t>导能板</a:t>
            </a:r>
            <a:r>
              <a:rPr lang="en-US" altLang="zh-CN" sz="2800" i="1">
                <a:solidFill>
                  <a:srgbClr val="990000"/>
                </a:solidFill>
              </a:rPr>
              <a:t>ab</a:t>
            </a:r>
            <a:r>
              <a:rPr lang="zh-CN" altLang="en-US" sz="2800"/>
              <a:t>交换分子平均平动动能的结果。</a:t>
            </a:r>
          </a:p>
        </p:txBody>
      </p:sp>
      <p:grpSp>
        <p:nvGrpSpPr>
          <p:cNvPr id="3" name="Group 60"/>
          <p:cNvGrpSpPr>
            <a:grpSpLocks/>
          </p:cNvGrpSpPr>
          <p:nvPr/>
        </p:nvGrpSpPr>
        <p:grpSpPr bwMode="auto">
          <a:xfrm>
            <a:off x="6965950" y="473075"/>
            <a:ext cx="1924050" cy="484188"/>
            <a:chOff x="4388" y="298"/>
            <a:chExt cx="1212" cy="305"/>
          </a:xfrm>
        </p:grpSpPr>
        <p:sp>
          <p:nvSpPr>
            <p:cNvPr id="21565" name="AutoShape 6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1566" name="Text Box 6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5E425D4F-E46F-4346-9292-A6380A3B52E2}" type="slidenum">
              <a:rPr lang="en-US" altLang="zh-CN"/>
              <a:pPr/>
              <a:t>36</a:t>
            </a:fld>
            <a:endParaRPr lang="en-US" altLang="zh-CN"/>
          </a:p>
        </p:txBody>
      </p:sp>
      <p:sp>
        <p:nvSpPr>
          <p:cNvPr id="22530" name="Text Box 2"/>
          <p:cNvSpPr txBox="1">
            <a:spLocks noChangeArrowheads="1"/>
          </p:cNvSpPr>
          <p:nvPr/>
        </p:nvSpPr>
        <p:spPr bwMode="auto">
          <a:xfrm>
            <a:off x="893763" y="1192213"/>
            <a:ext cx="7491412" cy="946150"/>
          </a:xfrm>
          <a:prstGeom prst="rect">
            <a:avLst/>
          </a:prstGeom>
          <a:noFill/>
          <a:ln w="9525">
            <a:noFill/>
            <a:miter lim="800000"/>
            <a:headEnd/>
            <a:tailEnd/>
          </a:ln>
          <a:effectLst/>
        </p:spPr>
        <p:txBody>
          <a:bodyPr>
            <a:spAutoFit/>
          </a:bodyPr>
          <a:lstStyle/>
          <a:p>
            <a:r>
              <a:rPr lang="zh-CN" altLang="en-US" sz="2800"/>
              <a:t>系统达到热平衡状态后，态函数温度</a:t>
            </a:r>
            <a:r>
              <a:rPr lang="en-US" altLang="zh-CN" sz="2800" i="1"/>
              <a:t>T</a:t>
            </a:r>
            <a:r>
              <a:rPr lang="zh-CN" altLang="en-US" sz="2800"/>
              <a:t>与分子平均平动动能之间有单值函数关系，定义为：</a:t>
            </a:r>
          </a:p>
        </p:txBody>
      </p:sp>
      <p:graphicFrame>
        <p:nvGraphicFramePr>
          <p:cNvPr id="141312" name="Object 1024"/>
          <p:cNvGraphicFramePr>
            <a:graphicFrameLocks noChangeAspect="1"/>
          </p:cNvGraphicFramePr>
          <p:nvPr/>
        </p:nvGraphicFramePr>
        <p:xfrm>
          <a:off x="3752850" y="2281238"/>
          <a:ext cx="1358900" cy="877887"/>
        </p:xfrm>
        <a:graphic>
          <a:graphicData uri="http://schemas.openxmlformats.org/presentationml/2006/ole">
            <p:oleObj spid="_x0000_s14338" name="Equation" r:id="rId3" imgW="609480" imgH="393480" progId="Equation.3">
              <p:embed/>
            </p:oleObj>
          </a:graphicData>
        </a:graphic>
      </p:graphicFrame>
      <p:sp>
        <p:nvSpPr>
          <p:cNvPr id="22532" name="Text Box 4"/>
          <p:cNvSpPr txBox="1">
            <a:spLocks noChangeArrowheads="1"/>
          </p:cNvSpPr>
          <p:nvPr/>
        </p:nvSpPr>
        <p:spPr bwMode="auto">
          <a:xfrm>
            <a:off x="893763" y="3276600"/>
            <a:ext cx="7491412" cy="1373188"/>
          </a:xfrm>
          <a:prstGeom prst="rect">
            <a:avLst/>
          </a:prstGeom>
          <a:noFill/>
          <a:ln w="9525">
            <a:noFill/>
            <a:miter lim="800000"/>
            <a:headEnd/>
            <a:tailEnd/>
          </a:ln>
          <a:effectLst/>
        </p:spPr>
        <p:txBody>
          <a:bodyPr>
            <a:spAutoFit/>
          </a:bodyPr>
          <a:lstStyle/>
          <a:p>
            <a:pPr algn="just"/>
            <a:r>
              <a:rPr lang="zh-CN" altLang="en-US" sz="2800">
                <a:solidFill>
                  <a:srgbClr val="000000"/>
                </a:solidFill>
              </a:rPr>
              <a:t>可见：从微观角度看，温度</a:t>
            </a:r>
            <a:r>
              <a:rPr lang="en-US" altLang="zh-CN" sz="2800" i="1"/>
              <a:t>T</a:t>
            </a:r>
            <a:r>
              <a:rPr lang="zh-CN" altLang="en-US" sz="2800">
                <a:solidFill>
                  <a:srgbClr val="000000"/>
                </a:solidFill>
              </a:rPr>
              <a:t>是分子   大小的量度</a:t>
            </a:r>
            <a:r>
              <a:rPr lang="zh-CN" altLang="en-US" sz="2800"/>
              <a:t>，</a:t>
            </a:r>
            <a:r>
              <a:rPr lang="zh-CN" altLang="en-US" sz="2800">
                <a:solidFill>
                  <a:srgbClr val="000000"/>
                </a:solidFill>
              </a:rPr>
              <a:t>表征大量气体分子热运动剧烈程度，是一统计平均值，对个别分子无意义。</a:t>
            </a:r>
          </a:p>
        </p:txBody>
      </p:sp>
      <p:graphicFrame>
        <p:nvGraphicFramePr>
          <p:cNvPr id="141313" name="Object 1025"/>
          <p:cNvGraphicFramePr>
            <a:graphicFrameLocks noChangeAspect="1"/>
          </p:cNvGraphicFramePr>
          <p:nvPr/>
        </p:nvGraphicFramePr>
        <p:xfrm>
          <a:off x="6523038" y="3249613"/>
          <a:ext cx="361950" cy="558800"/>
        </p:xfrm>
        <a:graphic>
          <a:graphicData uri="http://schemas.openxmlformats.org/presentationml/2006/ole">
            <p:oleObj spid="_x0000_s14339" name="Equation" r:id="rId4" imgW="164880" imgH="253800" progId="Equation.3">
              <p:embed/>
            </p:oleObj>
          </a:graphicData>
        </a:graphic>
      </p:graphicFrame>
      <p:sp>
        <p:nvSpPr>
          <p:cNvPr id="22535" name="Text Box 7"/>
          <p:cNvSpPr txBox="1">
            <a:spLocks noChangeArrowheads="1"/>
          </p:cNvSpPr>
          <p:nvPr/>
        </p:nvSpPr>
        <p:spPr bwMode="auto">
          <a:xfrm>
            <a:off x="876300" y="4694238"/>
            <a:ext cx="7491413" cy="519112"/>
          </a:xfrm>
          <a:prstGeom prst="rect">
            <a:avLst/>
          </a:prstGeom>
          <a:noFill/>
          <a:ln w="9525">
            <a:noFill/>
            <a:miter lim="800000"/>
            <a:headEnd/>
            <a:tailEnd/>
          </a:ln>
          <a:effectLst/>
        </p:spPr>
        <p:txBody>
          <a:bodyPr>
            <a:spAutoFit/>
          </a:bodyPr>
          <a:lstStyle/>
          <a:p>
            <a:r>
              <a:rPr lang="zh-CN" altLang="en-US" sz="2800"/>
              <a:t>上式中 </a:t>
            </a:r>
            <a:r>
              <a:rPr lang="en-US" altLang="zh-CN" sz="2800" i="1">
                <a:solidFill>
                  <a:schemeClr val="accent2"/>
                </a:solidFill>
              </a:rPr>
              <a:t>k </a:t>
            </a:r>
            <a:r>
              <a:rPr lang="en-US" altLang="zh-CN" sz="2800">
                <a:solidFill>
                  <a:schemeClr val="accent2"/>
                </a:solidFill>
              </a:rPr>
              <a:t>=1.38×10</a:t>
            </a:r>
            <a:r>
              <a:rPr lang="zh-CN" altLang="en-US" sz="2800" baseline="30000">
                <a:solidFill>
                  <a:schemeClr val="accent2"/>
                </a:solidFill>
              </a:rPr>
              <a:t>－</a:t>
            </a:r>
            <a:r>
              <a:rPr lang="en-US" altLang="zh-CN" sz="2800" baseline="30000">
                <a:solidFill>
                  <a:schemeClr val="accent2"/>
                </a:solidFill>
              </a:rPr>
              <a:t>23</a:t>
            </a:r>
            <a:r>
              <a:rPr lang="en-US" altLang="zh-CN" sz="2800">
                <a:solidFill>
                  <a:schemeClr val="accent2"/>
                </a:solidFill>
              </a:rPr>
              <a:t>J/K</a:t>
            </a:r>
            <a:r>
              <a:rPr lang="en-US" altLang="zh-CN" sz="2800"/>
              <a:t> </a:t>
            </a:r>
            <a:r>
              <a:rPr lang="zh-CN" altLang="en-US" sz="2800"/>
              <a:t>称为玻尔兹曼常数。</a:t>
            </a:r>
          </a:p>
        </p:txBody>
      </p:sp>
      <p:sp>
        <p:nvSpPr>
          <p:cNvPr id="22536" name="Text Box 8"/>
          <p:cNvSpPr txBox="1">
            <a:spLocks noChangeArrowheads="1"/>
          </p:cNvSpPr>
          <p:nvPr/>
        </p:nvSpPr>
        <p:spPr bwMode="auto">
          <a:xfrm>
            <a:off x="893763" y="5238750"/>
            <a:ext cx="7459662" cy="946150"/>
          </a:xfrm>
          <a:prstGeom prst="rect">
            <a:avLst/>
          </a:prstGeom>
          <a:noFill/>
          <a:ln w="9525">
            <a:noFill/>
            <a:miter lim="800000"/>
            <a:headEnd/>
            <a:tailEnd/>
          </a:ln>
          <a:effectLst/>
        </p:spPr>
        <p:txBody>
          <a:bodyPr>
            <a:spAutoFit/>
          </a:bodyPr>
          <a:lstStyle/>
          <a:p>
            <a:r>
              <a:rPr lang="zh-CN" altLang="en-US" sz="2800">
                <a:solidFill>
                  <a:srgbClr val="FF3300"/>
                </a:solidFill>
              </a:rPr>
              <a:t>注意：</a:t>
            </a:r>
            <a:r>
              <a:rPr lang="zh-CN" altLang="en-US" sz="2800"/>
              <a:t>⑴ 系统整体运动的动能与温度无关。   是相对系统质心的。</a:t>
            </a:r>
          </a:p>
        </p:txBody>
      </p:sp>
      <p:grpSp>
        <p:nvGrpSpPr>
          <p:cNvPr id="2" name="Group 9"/>
          <p:cNvGrpSpPr>
            <a:grpSpLocks/>
          </p:cNvGrpSpPr>
          <p:nvPr/>
        </p:nvGrpSpPr>
        <p:grpSpPr bwMode="auto">
          <a:xfrm>
            <a:off x="6965950" y="473075"/>
            <a:ext cx="1924050" cy="484188"/>
            <a:chOff x="4388" y="298"/>
            <a:chExt cx="1212" cy="305"/>
          </a:xfrm>
        </p:grpSpPr>
        <p:sp>
          <p:nvSpPr>
            <p:cNvPr id="22538"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2539"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141314" name="Object 1026"/>
          <p:cNvGraphicFramePr>
            <a:graphicFrameLocks noChangeAspect="1"/>
          </p:cNvGraphicFramePr>
          <p:nvPr/>
        </p:nvGraphicFramePr>
        <p:xfrm>
          <a:off x="7718425" y="5245100"/>
          <a:ext cx="361950" cy="558800"/>
        </p:xfrm>
        <a:graphic>
          <a:graphicData uri="http://schemas.openxmlformats.org/presentationml/2006/ole">
            <p:oleObj spid="_x0000_s14340" name="Equation" r:id="rId5" imgW="164880" imgH="25380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0A7B76C8-2B17-49A6-A29E-499DE48E8EC7}" type="slidenum">
              <a:rPr lang="en-US" altLang="zh-CN"/>
              <a:pPr/>
              <a:t>37</a:t>
            </a:fld>
            <a:endParaRPr lang="en-US" altLang="zh-CN"/>
          </a:p>
        </p:txBody>
      </p:sp>
      <p:sp>
        <p:nvSpPr>
          <p:cNvPr id="23554" name="Text Box 2"/>
          <p:cNvSpPr txBox="1">
            <a:spLocks noChangeArrowheads="1"/>
          </p:cNvSpPr>
          <p:nvPr/>
        </p:nvSpPr>
        <p:spPr bwMode="auto">
          <a:xfrm>
            <a:off x="830263" y="762000"/>
            <a:ext cx="7199312" cy="1031875"/>
          </a:xfrm>
          <a:prstGeom prst="rect">
            <a:avLst/>
          </a:prstGeom>
          <a:noFill/>
          <a:ln w="9525">
            <a:noFill/>
            <a:miter lim="800000"/>
            <a:headEnd/>
            <a:tailEnd/>
          </a:ln>
          <a:effectLst/>
        </p:spPr>
        <p:txBody>
          <a:bodyPr>
            <a:spAutoFit/>
          </a:bodyPr>
          <a:lstStyle/>
          <a:p>
            <a:pPr>
              <a:lnSpc>
                <a:spcPct val="110000"/>
              </a:lnSpc>
            </a:pPr>
            <a:r>
              <a:rPr lang="en-US" altLang="zh-CN" sz="2800"/>
              <a:t>⑵  </a:t>
            </a:r>
            <a:r>
              <a:rPr lang="zh-CN" altLang="en-US" sz="2800"/>
              <a:t>温度是微观量的统计平均值。                            ⑶  热力学温度与摄氏温度：  </a:t>
            </a:r>
            <a:r>
              <a:rPr lang="en-US" altLang="zh-CN" sz="2800" i="1">
                <a:solidFill>
                  <a:schemeClr val="accent2"/>
                </a:solidFill>
              </a:rPr>
              <a:t>T=t</a:t>
            </a:r>
            <a:r>
              <a:rPr lang="en-US" altLang="zh-CN" sz="2800">
                <a:solidFill>
                  <a:schemeClr val="accent2"/>
                </a:solidFill>
              </a:rPr>
              <a:t>+273.15</a:t>
            </a:r>
          </a:p>
        </p:txBody>
      </p:sp>
      <p:grpSp>
        <p:nvGrpSpPr>
          <p:cNvPr id="2" name="Group 14"/>
          <p:cNvGrpSpPr>
            <a:grpSpLocks/>
          </p:cNvGrpSpPr>
          <p:nvPr/>
        </p:nvGrpSpPr>
        <p:grpSpPr bwMode="auto">
          <a:xfrm>
            <a:off x="812800" y="1852613"/>
            <a:ext cx="7608888" cy="4052887"/>
            <a:chOff x="647" y="1167"/>
            <a:chExt cx="4793" cy="2553"/>
          </a:xfrm>
        </p:grpSpPr>
        <p:sp>
          <p:nvSpPr>
            <p:cNvPr id="23555" name="Text Box 3"/>
            <p:cNvSpPr txBox="1">
              <a:spLocks noChangeArrowheads="1"/>
            </p:cNvSpPr>
            <p:nvPr/>
          </p:nvSpPr>
          <p:spPr bwMode="auto">
            <a:xfrm>
              <a:off x="667" y="1167"/>
              <a:ext cx="4081" cy="327"/>
            </a:xfrm>
            <a:prstGeom prst="rect">
              <a:avLst/>
            </a:prstGeom>
            <a:noFill/>
            <a:ln w="9525">
              <a:noFill/>
              <a:miter lim="800000"/>
              <a:headEnd/>
              <a:tailEnd/>
            </a:ln>
            <a:effectLst/>
          </p:spPr>
          <p:txBody>
            <a:bodyPr>
              <a:spAutoFit/>
            </a:bodyPr>
            <a:lstStyle/>
            <a:p>
              <a:r>
                <a:rPr kumimoji="0" lang="zh-CN" altLang="en-US" sz="2800" b="1">
                  <a:solidFill>
                    <a:srgbClr val="003399"/>
                  </a:solidFill>
                </a:rPr>
                <a:t>二、气体分子的方均根速率</a:t>
              </a:r>
            </a:p>
          </p:txBody>
        </p:sp>
        <p:grpSp>
          <p:nvGrpSpPr>
            <p:cNvPr id="3" name="Group 7"/>
            <p:cNvGrpSpPr>
              <a:grpSpLocks/>
            </p:cNvGrpSpPr>
            <p:nvPr/>
          </p:nvGrpSpPr>
          <p:grpSpPr bwMode="auto">
            <a:xfrm>
              <a:off x="664" y="1565"/>
              <a:ext cx="3180" cy="441"/>
              <a:chOff x="727" y="1595"/>
              <a:chExt cx="3180" cy="441"/>
            </a:xfrm>
          </p:grpSpPr>
          <p:sp>
            <p:nvSpPr>
              <p:cNvPr id="23556" name="Text Box 4"/>
              <p:cNvSpPr txBox="1">
                <a:spLocks noChangeArrowheads="1"/>
              </p:cNvSpPr>
              <p:nvPr/>
            </p:nvSpPr>
            <p:spPr bwMode="auto">
              <a:xfrm>
                <a:off x="727" y="1632"/>
                <a:ext cx="894" cy="327"/>
              </a:xfrm>
              <a:prstGeom prst="rect">
                <a:avLst/>
              </a:prstGeom>
              <a:noFill/>
              <a:ln w="9525">
                <a:noFill/>
                <a:miter lim="800000"/>
                <a:headEnd/>
                <a:tailEnd/>
              </a:ln>
              <a:effectLst/>
            </p:spPr>
            <p:txBody>
              <a:bodyPr>
                <a:spAutoFit/>
              </a:bodyPr>
              <a:lstStyle/>
              <a:p>
                <a:r>
                  <a:rPr lang="zh-CN" altLang="en-US" sz="2800"/>
                  <a:t>由</a:t>
                </a:r>
              </a:p>
            </p:txBody>
          </p:sp>
          <p:graphicFrame>
            <p:nvGraphicFramePr>
              <p:cNvPr id="142337" name="Object 1"/>
              <p:cNvGraphicFramePr>
                <a:graphicFrameLocks noChangeAspect="1"/>
              </p:cNvGraphicFramePr>
              <p:nvPr/>
            </p:nvGraphicFramePr>
            <p:xfrm>
              <a:off x="1302" y="1595"/>
              <a:ext cx="968" cy="441"/>
            </p:xfrm>
            <a:graphic>
              <a:graphicData uri="http://schemas.openxmlformats.org/presentationml/2006/ole">
                <p:oleObj spid="_x0000_s15363" name="Equation" r:id="rId3" imgW="863280" imgH="393480" progId="Equation.3">
                  <p:embed/>
                </p:oleObj>
              </a:graphicData>
            </a:graphic>
          </p:graphicFrame>
          <p:sp>
            <p:nvSpPr>
              <p:cNvPr id="23558" name="Text Box 6"/>
              <p:cNvSpPr txBox="1">
                <a:spLocks noChangeArrowheads="1"/>
              </p:cNvSpPr>
              <p:nvPr/>
            </p:nvSpPr>
            <p:spPr bwMode="auto">
              <a:xfrm>
                <a:off x="2506" y="1652"/>
                <a:ext cx="1401" cy="327"/>
              </a:xfrm>
              <a:prstGeom prst="rect">
                <a:avLst/>
              </a:prstGeom>
              <a:noFill/>
              <a:ln w="9525">
                <a:noFill/>
                <a:miter lim="800000"/>
                <a:headEnd/>
                <a:tailEnd/>
              </a:ln>
              <a:effectLst/>
            </p:spPr>
            <p:txBody>
              <a:bodyPr>
                <a:spAutoFit/>
              </a:bodyPr>
              <a:lstStyle/>
              <a:p>
                <a:r>
                  <a:rPr lang="zh-CN" altLang="en-US" sz="2800"/>
                  <a:t>可得：</a:t>
                </a:r>
              </a:p>
            </p:txBody>
          </p:sp>
        </p:grpSp>
        <p:graphicFrame>
          <p:nvGraphicFramePr>
            <p:cNvPr id="142336" name="Object 0"/>
            <p:cNvGraphicFramePr>
              <a:graphicFrameLocks noChangeAspect="1"/>
            </p:cNvGraphicFramePr>
            <p:nvPr/>
          </p:nvGraphicFramePr>
          <p:xfrm>
            <a:off x="1869" y="2085"/>
            <a:ext cx="1865" cy="621"/>
          </p:xfrm>
          <a:graphic>
            <a:graphicData uri="http://schemas.openxmlformats.org/presentationml/2006/ole">
              <p:oleObj spid="_x0000_s15362" name="Equation" r:id="rId4" imgW="1409400" imgH="469800" progId="Equation.DSMT4">
                <p:embed/>
              </p:oleObj>
            </a:graphicData>
          </a:graphic>
        </p:graphicFrame>
        <p:sp>
          <p:nvSpPr>
            <p:cNvPr id="23561" name="Text Box 9"/>
            <p:cNvSpPr txBox="1">
              <a:spLocks noChangeArrowheads="1"/>
            </p:cNvSpPr>
            <p:nvPr/>
          </p:nvSpPr>
          <p:spPr bwMode="auto">
            <a:xfrm>
              <a:off x="647" y="2800"/>
              <a:ext cx="4793" cy="327"/>
            </a:xfrm>
            <a:prstGeom prst="rect">
              <a:avLst/>
            </a:prstGeom>
            <a:noFill/>
            <a:ln w="9525">
              <a:noFill/>
              <a:miter lim="800000"/>
              <a:headEnd/>
              <a:tailEnd/>
            </a:ln>
            <a:effectLst/>
          </p:spPr>
          <p:txBody>
            <a:bodyPr>
              <a:spAutoFit/>
            </a:bodyPr>
            <a:lstStyle/>
            <a:p>
              <a:r>
                <a:rPr lang="en-US" altLang="zh-CN" sz="2800" i="1">
                  <a:solidFill>
                    <a:schemeClr val="accent2"/>
                  </a:solidFill>
                </a:rPr>
                <a:t>R=N</a:t>
              </a:r>
              <a:r>
                <a:rPr lang="en-US" altLang="zh-CN" sz="2800" i="1" baseline="-25000">
                  <a:solidFill>
                    <a:schemeClr val="accent2"/>
                  </a:solidFill>
                </a:rPr>
                <a:t>A</a:t>
              </a:r>
              <a:r>
                <a:rPr lang="en-US" altLang="zh-CN" sz="2800" i="1">
                  <a:solidFill>
                    <a:schemeClr val="accent2"/>
                  </a:solidFill>
                </a:rPr>
                <a:t>k =</a:t>
              </a:r>
              <a:r>
                <a:rPr lang="en-US" altLang="zh-CN" sz="2800">
                  <a:solidFill>
                    <a:schemeClr val="accent2"/>
                  </a:solidFill>
                </a:rPr>
                <a:t>6.02×10</a:t>
              </a:r>
              <a:r>
                <a:rPr lang="en-US" altLang="zh-CN" sz="2800" baseline="30000">
                  <a:solidFill>
                    <a:schemeClr val="accent2"/>
                  </a:solidFill>
                </a:rPr>
                <a:t>23</a:t>
              </a:r>
              <a:r>
                <a:rPr lang="en-US" altLang="zh-CN" sz="2800">
                  <a:solidFill>
                    <a:schemeClr val="accent2"/>
                  </a:solidFill>
                </a:rPr>
                <a:t>×1.38×10</a:t>
              </a:r>
              <a:r>
                <a:rPr lang="zh-CN" altLang="en-US" sz="2800" baseline="30000">
                  <a:solidFill>
                    <a:schemeClr val="accent2"/>
                  </a:solidFill>
                </a:rPr>
                <a:t>－</a:t>
              </a:r>
              <a:r>
                <a:rPr lang="en-US" altLang="zh-CN" sz="2800" baseline="30000">
                  <a:solidFill>
                    <a:schemeClr val="accent2"/>
                  </a:solidFill>
                </a:rPr>
                <a:t>23</a:t>
              </a:r>
              <a:r>
                <a:rPr lang="en-US" altLang="zh-CN" sz="2800">
                  <a:solidFill>
                    <a:schemeClr val="accent2"/>
                  </a:solidFill>
                </a:rPr>
                <a:t>=8.31[J/(mol·K)]</a:t>
              </a:r>
            </a:p>
          </p:txBody>
        </p:sp>
        <p:sp>
          <p:nvSpPr>
            <p:cNvPr id="23562" name="Text Box 10"/>
            <p:cNvSpPr txBox="1">
              <a:spLocks noChangeArrowheads="1"/>
            </p:cNvSpPr>
            <p:nvPr/>
          </p:nvSpPr>
          <p:spPr bwMode="auto">
            <a:xfrm>
              <a:off x="657" y="3124"/>
              <a:ext cx="4697" cy="596"/>
            </a:xfrm>
            <a:prstGeom prst="rect">
              <a:avLst/>
            </a:prstGeom>
            <a:noFill/>
            <a:ln w="9525">
              <a:noFill/>
              <a:miter lim="800000"/>
              <a:headEnd/>
              <a:tailEnd/>
            </a:ln>
            <a:effectLst/>
          </p:spPr>
          <p:txBody>
            <a:bodyPr>
              <a:spAutoFit/>
            </a:bodyPr>
            <a:lstStyle/>
            <a:p>
              <a:r>
                <a:rPr lang="en-US" altLang="zh-CN" sz="2800"/>
                <a:t>R</a:t>
              </a:r>
              <a:r>
                <a:rPr lang="zh-CN" altLang="en-US" sz="2800"/>
                <a:t>称为摩尔气体常数，</a:t>
              </a:r>
              <a:r>
                <a:rPr lang="en-US" altLang="zh-CN" sz="2800"/>
                <a:t>N</a:t>
              </a:r>
              <a:r>
                <a:rPr lang="en-US" altLang="zh-CN" sz="2800" i="1" baseline="-25000"/>
                <a:t>A</a:t>
              </a:r>
              <a:r>
                <a:rPr lang="zh-CN" altLang="en-US" sz="2800"/>
                <a:t>称为阿佛伽德罗常数。 </a:t>
              </a:r>
              <a:r>
                <a:rPr lang="en-US" altLang="zh-CN" sz="2800"/>
                <a:t>μ= </a:t>
              </a:r>
              <a:r>
                <a:rPr lang="en-US" altLang="zh-CN" sz="2800" i="1"/>
                <a:t>N</a:t>
              </a:r>
              <a:r>
                <a:rPr lang="en-US" altLang="zh-CN" sz="2800" i="1" baseline="-25000"/>
                <a:t>A</a:t>
              </a:r>
              <a:r>
                <a:rPr lang="en-US" altLang="zh-CN" sz="2800" i="1"/>
                <a:t>m</a:t>
              </a:r>
              <a:r>
                <a:rPr lang="en-US" altLang="zh-CN" sz="2800" i="1">
                  <a:solidFill>
                    <a:schemeClr val="accent2"/>
                  </a:solidFill>
                </a:rPr>
                <a:t> </a:t>
              </a:r>
              <a:r>
                <a:rPr lang="zh-CN" altLang="en-US" sz="2800"/>
                <a:t>为气体的摩尔质量。</a:t>
              </a:r>
            </a:p>
          </p:txBody>
        </p:sp>
      </p:grpSp>
      <p:grpSp>
        <p:nvGrpSpPr>
          <p:cNvPr id="4" name="Group 11"/>
          <p:cNvGrpSpPr>
            <a:grpSpLocks/>
          </p:cNvGrpSpPr>
          <p:nvPr/>
        </p:nvGrpSpPr>
        <p:grpSpPr bwMode="auto">
          <a:xfrm>
            <a:off x="6965950" y="473075"/>
            <a:ext cx="1924050" cy="484188"/>
            <a:chOff x="4388" y="298"/>
            <a:chExt cx="1212" cy="305"/>
          </a:xfrm>
        </p:grpSpPr>
        <p:sp>
          <p:nvSpPr>
            <p:cNvPr id="23564" name="AutoShape 12">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3565" name="Text Box 13">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52C30F64-703B-4765-BE84-159A10CDC143}" type="slidenum">
              <a:rPr lang="en-US" altLang="zh-CN"/>
              <a:pPr/>
              <a:t>38</a:t>
            </a:fld>
            <a:endParaRPr lang="en-US" altLang="zh-CN"/>
          </a:p>
        </p:txBody>
      </p:sp>
      <p:sp>
        <p:nvSpPr>
          <p:cNvPr id="24578" name="Text Box 2"/>
          <p:cNvSpPr txBox="1">
            <a:spLocks noChangeArrowheads="1"/>
          </p:cNvSpPr>
          <p:nvPr/>
        </p:nvSpPr>
        <p:spPr bwMode="auto">
          <a:xfrm>
            <a:off x="1054100" y="876300"/>
            <a:ext cx="5119688" cy="519113"/>
          </a:xfrm>
          <a:prstGeom prst="rect">
            <a:avLst/>
          </a:prstGeom>
          <a:noFill/>
          <a:ln w="9525">
            <a:noFill/>
            <a:miter lim="800000"/>
            <a:headEnd/>
            <a:tailEnd/>
          </a:ln>
          <a:effectLst/>
        </p:spPr>
        <p:txBody>
          <a:bodyPr>
            <a:spAutoFit/>
          </a:bodyPr>
          <a:lstStyle/>
          <a:p>
            <a:r>
              <a:rPr kumimoji="0" lang="zh-CN" altLang="en-US" sz="2800" b="1">
                <a:solidFill>
                  <a:srgbClr val="003399"/>
                </a:solidFill>
              </a:rPr>
              <a:t>三、理想气体状态方程</a:t>
            </a:r>
          </a:p>
        </p:txBody>
      </p:sp>
      <p:grpSp>
        <p:nvGrpSpPr>
          <p:cNvPr id="2" name="Group 8"/>
          <p:cNvGrpSpPr>
            <a:grpSpLocks/>
          </p:cNvGrpSpPr>
          <p:nvPr/>
        </p:nvGrpSpPr>
        <p:grpSpPr bwMode="auto">
          <a:xfrm>
            <a:off x="1096963" y="1597025"/>
            <a:ext cx="6873875" cy="909638"/>
            <a:chOff x="691" y="1006"/>
            <a:chExt cx="4330" cy="573"/>
          </a:xfrm>
        </p:grpSpPr>
        <p:sp>
          <p:nvSpPr>
            <p:cNvPr id="24579" name="Text Box 3"/>
            <p:cNvSpPr txBox="1">
              <a:spLocks noChangeArrowheads="1"/>
            </p:cNvSpPr>
            <p:nvPr/>
          </p:nvSpPr>
          <p:spPr bwMode="auto">
            <a:xfrm>
              <a:off x="691" y="1116"/>
              <a:ext cx="509" cy="327"/>
            </a:xfrm>
            <a:prstGeom prst="rect">
              <a:avLst/>
            </a:prstGeom>
            <a:noFill/>
            <a:ln w="9525">
              <a:noFill/>
              <a:miter lim="800000"/>
              <a:headEnd/>
              <a:tailEnd/>
            </a:ln>
            <a:effectLst/>
          </p:spPr>
          <p:txBody>
            <a:bodyPr>
              <a:spAutoFit/>
            </a:bodyPr>
            <a:lstStyle/>
            <a:p>
              <a:r>
                <a:rPr lang="zh-CN" altLang="en-US" sz="2800"/>
                <a:t>由</a:t>
              </a:r>
            </a:p>
          </p:txBody>
        </p:sp>
        <p:graphicFrame>
          <p:nvGraphicFramePr>
            <p:cNvPr id="24580" name="Object 4"/>
            <p:cNvGraphicFramePr>
              <a:graphicFrameLocks noChangeAspect="1"/>
            </p:cNvGraphicFramePr>
            <p:nvPr/>
          </p:nvGraphicFramePr>
          <p:xfrm>
            <a:off x="1200" y="1026"/>
            <a:ext cx="856" cy="553"/>
          </p:xfrm>
          <a:graphic>
            <a:graphicData uri="http://schemas.openxmlformats.org/presentationml/2006/ole">
              <p:oleObj spid="_x0000_s16389" name="Equation" r:id="rId3" imgW="609480" imgH="393480" progId="Equation.3">
                <p:embed/>
              </p:oleObj>
            </a:graphicData>
          </a:graphic>
        </p:graphicFrame>
        <p:sp>
          <p:nvSpPr>
            <p:cNvPr id="24581" name="Text Box 5"/>
            <p:cNvSpPr txBox="1">
              <a:spLocks noChangeArrowheads="1"/>
            </p:cNvSpPr>
            <p:nvPr/>
          </p:nvSpPr>
          <p:spPr bwMode="auto">
            <a:xfrm>
              <a:off x="2218" y="1116"/>
              <a:ext cx="480" cy="327"/>
            </a:xfrm>
            <a:prstGeom prst="rect">
              <a:avLst/>
            </a:prstGeom>
            <a:noFill/>
            <a:ln w="9525">
              <a:noFill/>
              <a:miter lim="800000"/>
              <a:headEnd/>
              <a:tailEnd/>
            </a:ln>
            <a:effectLst/>
          </p:spPr>
          <p:txBody>
            <a:bodyPr>
              <a:spAutoFit/>
            </a:bodyPr>
            <a:lstStyle/>
            <a:p>
              <a:r>
                <a:rPr lang="zh-CN" altLang="en-US" sz="2800"/>
                <a:t>和</a:t>
              </a:r>
            </a:p>
          </p:txBody>
        </p:sp>
        <p:graphicFrame>
          <p:nvGraphicFramePr>
            <p:cNvPr id="24582" name="Object 6"/>
            <p:cNvGraphicFramePr>
              <a:graphicFrameLocks noChangeAspect="1"/>
            </p:cNvGraphicFramePr>
            <p:nvPr/>
          </p:nvGraphicFramePr>
          <p:xfrm>
            <a:off x="2658" y="1006"/>
            <a:ext cx="826" cy="523"/>
          </p:xfrm>
          <a:graphic>
            <a:graphicData uri="http://schemas.openxmlformats.org/presentationml/2006/ole">
              <p:oleObj spid="_x0000_s16390" name="Equation" r:id="rId4" imgW="622080" imgH="393480" progId="Equation.3">
                <p:embed/>
              </p:oleObj>
            </a:graphicData>
          </a:graphic>
        </p:graphicFrame>
        <p:sp>
          <p:nvSpPr>
            <p:cNvPr id="24583" name="Text Box 7"/>
            <p:cNvSpPr txBox="1">
              <a:spLocks noChangeArrowheads="1"/>
            </p:cNvSpPr>
            <p:nvPr/>
          </p:nvSpPr>
          <p:spPr bwMode="auto">
            <a:xfrm>
              <a:off x="3677" y="1096"/>
              <a:ext cx="1344" cy="327"/>
            </a:xfrm>
            <a:prstGeom prst="rect">
              <a:avLst/>
            </a:prstGeom>
            <a:noFill/>
            <a:ln w="9525">
              <a:noFill/>
              <a:miter lim="800000"/>
              <a:headEnd/>
              <a:tailEnd/>
            </a:ln>
            <a:effectLst/>
          </p:spPr>
          <p:txBody>
            <a:bodyPr>
              <a:spAutoFit/>
            </a:bodyPr>
            <a:lstStyle/>
            <a:p>
              <a:r>
                <a:rPr lang="zh-CN" altLang="en-US" sz="2800"/>
                <a:t>可得：</a:t>
              </a:r>
            </a:p>
          </p:txBody>
        </p:sp>
      </p:grpSp>
      <p:graphicFrame>
        <p:nvGraphicFramePr>
          <p:cNvPr id="24585" name="Object 9"/>
          <p:cNvGraphicFramePr>
            <a:graphicFrameLocks noChangeAspect="1"/>
          </p:cNvGraphicFramePr>
          <p:nvPr/>
        </p:nvGraphicFramePr>
        <p:xfrm>
          <a:off x="3406775" y="2549525"/>
          <a:ext cx="1658938" cy="617538"/>
        </p:xfrm>
        <a:graphic>
          <a:graphicData uri="http://schemas.openxmlformats.org/presentationml/2006/ole">
            <p:oleObj spid="_x0000_s16386" name="Equation" r:id="rId5" imgW="545760" imgH="203040" progId="Equation.DSMT4">
              <p:embed/>
            </p:oleObj>
          </a:graphicData>
        </a:graphic>
      </p:graphicFrame>
      <p:sp>
        <p:nvSpPr>
          <p:cNvPr id="24586" name="Text Box 10"/>
          <p:cNvSpPr txBox="1">
            <a:spLocks noChangeArrowheads="1"/>
          </p:cNvSpPr>
          <p:nvPr/>
        </p:nvSpPr>
        <p:spPr bwMode="auto">
          <a:xfrm>
            <a:off x="1076325" y="3352800"/>
            <a:ext cx="6234113" cy="519113"/>
          </a:xfrm>
          <a:prstGeom prst="rect">
            <a:avLst/>
          </a:prstGeom>
          <a:noFill/>
          <a:ln w="9525">
            <a:noFill/>
            <a:miter lim="800000"/>
            <a:headEnd/>
            <a:tailEnd/>
          </a:ln>
          <a:effectLst/>
        </p:spPr>
        <p:txBody>
          <a:bodyPr>
            <a:spAutoFit/>
          </a:bodyPr>
          <a:lstStyle/>
          <a:p>
            <a:r>
              <a:rPr lang="zh-CN" altLang="en-US" sz="2800"/>
              <a:t>由于  </a:t>
            </a:r>
            <a:r>
              <a:rPr lang="en-US" altLang="zh-CN" sz="2800" i="1"/>
              <a:t>n=N/V</a:t>
            </a:r>
            <a:r>
              <a:rPr lang="zh-CN" altLang="en-US" sz="2800"/>
              <a:t>，</a:t>
            </a:r>
            <a:r>
              <a:rPr lang="en-US" altLang="zh-CN" sz="2800" i="1"/>
              <a:t>R=N</a:t>
            </a:r>
            <a:r>
              <a:rPr lang="en-US" altLang="zh-CN" sz="2800" i="1" baseline="-25000"/>
              <a:t>A</a:t>
            </a:r>
            <a:r>
              <a:rPr lang="en-US" altLang="zh-CN" sz="2800" i="1"/>
              <a:t>k</a:t>
            </a:r>
          </a:p>
        </p:txBody>
      </p:sp>
      <p:graphicFrame>
        <p:nvGraphicFramePr>
          <p:cNvPr id="24587" name="Object 11"/>
          <p:cNvGraphicFramePr>
            <a:graphicFrameLocks noChangeAspect="1"/>
          </p:cNvGraphicFramePr>
          <p:nvPr/>
        </p:nvGraphicFramePr>
        <p:xfrm>
          <a:off x="3316288" y="4114800"/>
          <a:ext cx="2055812" cy="560388"/>
        </p:xfrm>
        <a:graphic>
          <a:graphicData uri="http://schemas.openxmlformats.org/presentationml/2006/ole">
            <p:oleObj spid="_x0000_s16387" name="Equation" r:id="rId6" imgW="698400" imgH="190440" progId="Equation.DSMT4">
              <p:embed/>
            </p:oleObj>
          </a:graphicData>
        </a:graphic>
      </p:graphicFrame>
      <p:sp>
        <p:nvSpPr>
          <p:cNvPr id="24589" name="Text Box 13"/>
          <p:cNvSpPr txBox="1">
            <a:spLocks noChangeArrowheads="1"/>
          </p:cNvSpPr>
          <p:nvPr/>
        </p:nvSpPr>
        <p:spPr bwMode="auto">
          <a:xfrm>
            <a:off x="3560763" y="4945063"/>
            <a:ext cx="4295775" cy="519112"/>
          </a:xfrm>
          <a:prstGeom prst="rect">
            <a:avLst/>
          </a:prstGeom>
          <a:noFill/>
          <a:ln w="9525">
            <a:noFill/>
            <a:miter lim="800000"/>
            <a:headEnd/>
            <a:tailEnd/>
          </a:ln>
          <a:effectLst/>
        </p:spPr>
        <p:txBody>
          <a:bodyPr>
            <a:spAutoFit/>
          </a:bodyPr>
          <a:lstStyle/>
          <a:p>
            <a:r>
              <a:rPr lang="zh-CN" altLang="en-US" sz="2800"/>
              <a:t>摩尔数（代表物质的量）。</a:t>
            </a:r>
          </a:p>
        </p:txBody>
      </p:sp>
      <p:grpSp>
        <p:nvGrpSpPr>
          <p:cNvPr id="3" name="Group 15"/>
          <p:cNvGrpSpPr>
            <a:grpSpLocks/>
          </p:cNvGrpSpPr>
          <p:nvPr/>
        </p:nvGrpSpPr>
        <p:grpSpPr bwMode="auto">
          <a:xfrm>
            <a:off x="6965950" y="473075"/>
            <a:ext cx="1924050" cy="484188"/>
            <a:chOff x="4388" y="298"/>
            <a:chExt cx="1212" cy="305"/>
          </a:xfrm>
        </p:grpSpPr>
        <p:sp>
          <p:nvSpPr>
            <p:cNvPr id="24592" name="AutoShape 16">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4593" name="Text Box 17">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24594" name="Object 18"/>
          <p:cNvGraphicFramePr>
            <a:graphicFrameLocks noChangeAspect="1"/>
          </p:cNvGraphicFramePr>
          <p:nvPr/>
        </p:nvGraphicFramePr>
        <p:xfrm>
          <a:off x="1298575" y="4756150"/>
          <a:ext cx="1855788" cy="971550"/>
        </p:xfrm>
        <a:graphic>
          <a:graphicData uri="http://schemas.openxmlformats.org/presentationml/2006/ole">
            <p:oleObj spid="_x0000_s16388" name="Equation" r:id="rId7" imgW="825480" imgH="43164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fld id="{9162F7E8-305C-4533-A84B-74B41A31B0A1}" type="slidenum">
              <a:rPr lang="en-US" altLang="zh-CN"/>
              <a:pPr/>
              <a:t>39</a:t>
            </a:fld>
            <a:endParaRPr lang="en-US" altLang="zh-CN"/>
          </a:p>
        </p:txBody>
      </p:sp>
      <p:sp>
        <p:nvSpPr>
          <p:cNvPr id="25602" name="Text Box 2"/>
          <p:cNvSpPr txBox="1">
            <a:spLocks noChangeArrowheads="1"/>
          </p:cNvSpPr>
          <p:nvPr/>
        </p:nvSpPr>
        <p:spPr bwMode="auto">
          <a:xfrm>
            <a:off x="627063" y="809625"/>
            <a:ext cx="6542087" cy="519113"/>
          </a:xfrm>
          <a:prstGeom prst="rect">
            <a:avLst/>
          </a:prstGeom>
          <a:noFill/>
          <a:ln w="9525">
            <a:noFill/>
            <a:miter lim="800000"/>
            <a:headEnd/>
            <a:tailEnd/>
          </a:ln>
          <a:effectLst/>
        </p:spPr>
        <p:txBody>
          <a:bodyPr>
            <a:spAutoFit/>
          </a:bodyPr>
          <a:lstStyle/>
          <a:p>
            <a:pPr algn="ctr" eaLnBrk="0" hangingPunct="0">
              <a:spcBef>
                <a:spcPct val="0"/>
              </a:spcBef>
            </a:pPr>
            <a:r>
              <a:rPr kumimoji="0" lang="en-US" altLang="zh-CN" sz="2800" b="1">
                <a:solidFill>
                  <a:srgbClr val="003399"/>
                </a:solidFill>
                <a:latin typeface="宋体" pitchFamily="2" charset="-122"/>
              </a:rPr>
              <a:t>§</a:t>
            </a:r>
            <a:r>
              <a:rPr kumimoji="0" lang="en-US" altLang="zh-CN" sz="2800" b="1">
                <a:solidFill>
                  <a:srgbClr val="003399"/>
                </a:solidFill>
              </a:rPr>
              <a:t>7.5   </a:t>
            </a:r>
            <a:r>
              <a:rPr kumimoji="0" lang="zh-CN" altLang="en-US" sz="2800" b="1">
                <a:solidFill>
                  <a:srgbClr val="003399"/>
                </a:solidFill>
              </a:rPr>
              <a:t>能量均分原理  理想气体的内能</a:t>
            </a:r>
          </a:p>
        </p:txBody>
      </p:sp>
      <p:sp>
        <p:nvSpPr>
          <p:cNvPr id="25603" name="Text Box 3"/>
          <p:cNvSpPr txBox="1">
            <a:spLocks noChangeArrowheads="1"/>
          </p:cNvSpPr>
          <p:nvPr/>
        </p:nvSpPr>
        <p:spPr bwMode="auto">
          <a:xfrm>
            <a:off x="833438" y="1384300"/>
            <a:ext cx="7726362" cy="1373188"/>
          </a:xfrm>
          <a:prstGeom prst="rect">
            <a:avLst/>
          </a:prstGeom>
          <a:noFill/>
          <a:ln w="9525">
            <a:noFill/>
            <a:miter lim="800000"/>
            <a:headEnd/>
            <a:tailEnd/>
          </a:ln>
          <a:effectLst/>
        </p:spPr>
        <p:txBody>
          <a:bodyPr>
            <a:spAutoFit/>
          </a:bodyPr>
          <a:lstStyle/>
          <a:p>
            <a:r>
              <a:rPr lang="zh-CN" altLang="en-US" sz="2800"/>
              <a:t>不同的分子具有不同的结构，理想气体分子除平动外，还有转动与振动，因此在研究分子无序运动的平均能量时，对微观模型应做适当的修正。</a:t>
            </a:r>
          </a:p>
        </p:txBody>
      </p:sp>
      <p:grpSp>
        <p:nvGrpSpPr>
          <p:cNvPr id="2" name="Group 20"/>
          <p:cNvGrpSpPr>
            <a:grpSpLocks/>
          </p:cNvGrpSpPr>
          <p:nvPr/>
        </p:nvGrpSpPr>
        <p:grpSpPr bwMode="auto">
          <a:xfrm>
            <a:off x="6965950" y="473075"/>
            <a:ext cx="1924050" cy="484188"/>
            <a:chOff x="4388" y="298"/>
            <a:chExt cx="1212" cy="305"/>
          </a:xfrm>
        </p:grpSpPr>
        <p:sp>
          <p:nvSpPr>
            <p:cNvPr id="25621" name="AutoShape 2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5622" name="Text Box 2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24"/>
          <p:cNvGrpSpPr>
            <a:grpSpLocks/>
          </p:cNvGrpSpPr>
          <p:nvPr/>
        </p:nvGrpSpPr>
        <p:grpSpPr bwMode="auto">
          <a:xfrm>
            <a:off x="850900" y="2741613"/>
            <a:ext cx="7553325" cy="3468687"/>
            <a:chOff x="581" y="1754"/>
            <a:chExt cx="4758" cy="2185"/>
          </a:xfrm>
        </p:grpSpPr>
        <p:sp>
          <p:nvSpPr>
            <p:cNvPr id="25604" name="Text Box 4"/>
            <p:cNvSpPr txBox="1">
              <a:spLocks noChangeArrowheads="1"/>
            </p:cNvSpPr>
            <p:nvPr/>
          </p:nvSpPr>
          <p:spPr bwMode="auto">
            <a:xfrm>
              <a:off x="600" y="1754"/>
              <a:ext cx="1793" cy="327"/>
            </a:xfrm>
            <a:prstGeom prst="rect">
              <a:avLst/>
            </a:prstGeom>
            <a:noFill/>
            <a:ln w="9525">
              <a:noFill/>
              <a:miter lim="800000"/>
              <a:headEnd/>
              <a:tailEnd/>
            </a:ln>
            <a:effectLst/>
          </p:spPr>
          <p:txBody>
            <a:bodyPr>
              <a:spAutoFit/>
            </a:bodyPr>
            <a:lstStyle/>
            <a:p>
              <a:r>
                <a:rPr lang="zh-CN" altLang="en-US" sz="2800" b="1">
                  <a:solidFill>
                    <a:srgbClr val="003399"/>
                  </a:solidFill>
                </a:rPr>
                <a:t>一、自由度</a:t>
              </a:r>
            </a:p>
          </p:txBody>
        </p:sp>
        <p:sp>
          <p:nvSpPr>
            <p:cNvPr id="25605" name="Text Box 5"/>
            <p:cNvSpPr txBox="1">
              <a:spLocks noChangeArrowheads="1"/>
            </p:cNvSpPr>
            <p:nvPr/>
          </p:nvSpPr>
          <p:spPr bwMode="auto">
            <a:xfrm>
              <a:off x="618" y="2589"/>
              <a:ext cx="2724" cy="1350"/>
            </a:xfrm>
            <a:prstGeom prst="rect">
              <a:avLst/>
            </a:prstGeom>
            <a:noFill/>
            <a:ln w="9525">
              <a:noFill/>
              <a:miter lim="800000"/>
              <a:headEnd/>
              <a:tailEnd/>
            </a:ln>
            <a:effectLst/>
          </p:spPr>
          <p:txBody>
            <a:bodyPr>
              <a:spAutoFit/>
            </a:bodyPr>
            <a:lstStyle/>
            <a:p>
              <a:pPr>
                <a:lnSpc>
                  <a:spcPct val="120000"/>
                </a:lnSpc>
              </a:pPr>
              <a:r>
                <a:rPr lang="en-US" altLang="zh-CN" sz="2800">
                  <a:solidFill>
                    <a:srgbClr val="000000"/>
                  </a:solidFill>
                </a:rPr>
                <a:t>1</a:t>
              </a:r>
              <a:r>
                <a:rPr lang="zh-CN" altLang="en-US" sz="2800">
                  <a:solidFill>
                    <a:srgbClr val="000000"/>
                  </a:solidFill>
                </a:rPr>
                <a:t>）质点的自由度             空间：</a:t>
              </a:r>
              <a:r>
                <a:rPr lang="en-US" altLang="zh-CN" sz="2800">
                  <a:solidFill>
                    <a:srgbClr val="000000"/>
                  </a:solidFill>
                </a:rPr>
                <a:t>3</a:t>
              </a:r>
              <a:r>
                <a:rPr lang="zh-CN" altLang="en-US" sz="2800">
                  <a:solidFill>
                    <a:srgbClr val="000000"/>
                  </a:solidFill>
                </a:rPr>
                <a:t>个独立坐标；     平面：</a:t>
              </a:r>
              <a:r>
                <a:rPr lang="en-US" altLang="zh-CN" sz="2800">
                  <a:solidFill>
                    <a:srgbClr val="000000"/>
                  </a:solidFill>
                </a:rPr>
                <a:t>2</a:t>
              </a:r>
              <a:r>
                <a:rPr lang="zh-CN" altLang="en-US" sz="2800">
                  <a:solidFill>
                    <a:srgbClr val="000000"/>
                  </a:solidFill>
                </a:rPr>
                <a:t>个独立坐标；     直线：</a:t>
              </a:r>
              <a:r>
                <a:rPr lang="en-US" altLang="zh-CN" sz="2800">
                  <a:solidFill>
                    <a:srgbClr val="000000"/>
                  </a:solidFill>
                </a:rPr>
                <a:t>1</a:t>
              </a:r>
              <a:r>
                <a:rPr lang="zh-CN" altLang="en-US" sz="2800">
                  <a:solidFill>
                    <a:srgbClr val="000000"/>
                  </a:solidFill>
                </a:rPr>
                <a:t>个独立坐标。</a:t>
              </a:r>
              <a:endParaRPr lang="zh-CN" altLang="en-US" sz="2800"/>
            </a:p>
          </p:txBody>
        </p:sp>
        <p:grpSp>
          <p:nvGrpSpPr>
            <p:cNvPr id="4" name="Group 19"/>
            <p:cNvGrpSpPr>
              <a:grpSpLocks/>
            </p:cNvGrpSpPr>
            <p:nvPr/>
          </p:nvGrpSpPr>
          <p:grpSpPr bwMode="auto">
            <a:xfrm>
              <a:off x="3328" y="2364"/>
              <a:ext cx="1755" cy="1565"/>
              <a:chOff x="3197" y="1678"/>
              <a:chExt cx="2368" cy="2111"/>
            </a:xfrm>
          </p:grpSpPr>
          <p:sp>
            <p:nvSpPr>
              <p:cNvPr id="25606" name="Line 6"/>
              <p:cNvSpPr>
                <a:spLocks noChangeShapeType="1"/>
              </p:cNvSpPr>
              <p:nvPr/>
            </p:nvSpPr>
            <p:spPr bwMode="auto">
              <a:xfrm flipV="1">
                <a:off x="3754" y="2976"/>
                <a:ext cx="1372" cy="0"/>
              </a:xfrm>
              <a:prstGeom prst="line">
                <a:avLst/>
              </a:prstGeom>
              <a:noFill/>
              <a:ln w="19050">
                <a:solidFill>
                  <a:srgbClr val="005ADE"/>
                </a:solidFill>
                <a:round/>
                <a:headEnd/>
                <a:tailEnd type="triangle" w="sm" len="lg"/>
              </a:ln>
              <a:effectLst/>
            </p:spPr>
            <p:txBody>
              <a:bodyPr>
                <a:spAutoFit/>
              </a:bodyPr>
              <a:lstStyle/>
              <a:p>
                <a:endParaRPr lang="zh-CN" altLang="en-US"/>
              </a:p>
            </p:txBody>
          </p:sp>
          <p:sp>
            <p:nvSpPr>
              <p:cNvPr id="25607" name="Line 7"/>
              <p:cNvSpPr>
                <a:spLocks noChangeShapeType="1"/>
              </p:cNvSpPr>
              <p:nvPr/>
            </p:nvSpPr>
            <p:spPr bwMode="auto">
              <a:xfrm flipH="1">
                <a:off x="3197" y="2976"/>
                <a:ext cx="557" cy="557"/>
              </a:xfrm>
              <a:prstGeom prst="line">
                <a:avLst/>
              </a:prstGeom>
              <a:noFill/>
              <a:ln w="19050">
                <a:solidFill>
                  <a:srgbClr val="005ADE"/>
                </a:solidFill>
                <a:round/>
                <a:headEnd/>
                <a:tailEnd type="triangle" w="sm" len="lg"/>
              </a:ln>
              <a:effectLst/>
            </p:spPr>
            <p:txBody>
              <a:bodyPr>
                <a:spAutoFit/>
              </a:bodyPr>
              <a:lstStyle/>
              <a:p>
                <a:endParaRPr lang="zh-CN" altLang="en-US"/>
              </a:p>
            </p:txBody>
          </p:sp>
          <p:sp>
            <p:nvSpPr>
              <p:cNvPr id="25608" name="Line 8"/>
              <p:cNvSpPr>
                <a:spLocks noChangeShapeType="1"/>
              </p:cNvSpPr>
              <p:nvPr/>
            </p:nvSpPr>
            <p:spPr bwMode="auto">
              <a:xfrm flipV="1">
                <a:off x="3754" y="1838"/>
                <a:ext cx="0" cy="1138"/>
              </a:xfrm>
              <a:prstGeom prst="line">
                <a:avLst/>
              </a:prstGeom>
              <a:noFill/>
              <a:ln w="19050">
                <a:solidFill>
                  <a:srgbClr val="005ADE"/>
                </a:solidFill>
                <a:round/>
                <a:headEnd/>
                <a:tailEnd type="triangle" w="sm" len="lg"/>
              </a:ln>
              <a:effectLst/>
            </p:spPr>
            <p:txBody>
              <a:bodyPr>
                <a:spAutoFit/>
              </a:bodyPr>
              <a:lstStyle/>
              <a:p>
                <a:endParaRPr lang="zh-CN" altLang="en-US"/>
              </a:p>
            </p:txBody>
          </p:sp>
          <p:sp>
            <p:nvSpPr>
              <p:cNvPr id="25609" name="Line 9"/>
              <p:cNvSpPr>
                <a:spLocks noChangeShapeType="1"/>
              </p:cNvSpPr>
              <p:nvPr/>
            </p:nvSpPr>
            <p:spPr bwMode="auto">
              <a:xfrm flipV="1">
                <a:off x="3754" y="2496"/>
                <a:ext cx="739" cy="480"/>
              </a:xfrm>
              <a:prstGeom prst="line">
                <a:avLst/>
              </a:prstGeom>
              <a:noFill/>
              <a:ln w="28575">
                <a:solidFill>
                  <a:srgbClr val="FF9900"/>
                </a:solidFill>
                <a:round/>
                <a:headEnd/>
                <a:tailEnd/>
              </a:ln>
              <a:effectLst/>
            </p:spPr>
            <p:txBody>
              <a:bodyPr>
                <a:spAutoFit/>
              </a:bodyPr>
              <a:lstStyle/>
              <a:p>
                <a:endParaRPr lang="zh-CN" altLang="en-US"/>
              </a:p>
            </p:txBody>
          </p:sp>
          <p:sp>
            <p:nvSpPr>
              <p:cNvPr id="25610" name="Line 10"/>
              <p:cNvSpPr>
                <a:spLocks noChangeShapeType="1"/>
              </p:cNvSpPr>
              <p:nvPr/>
            </p:nvSpPr>
            <p:spPr bwMode="auto">
              <a:xfrm>
                <a:off x="4493" y="2496"/>
                <a:ext cx="0" cy="874"/>
              </a:xfrm>
              <a:prstGeom prst="line">
                <a:avLst/>
              </a:prstGeom>
              <a:noFill/>
              <a:ln w="9525">
                <a:solidFill>
                  <a:srgbClr val="003399"/>
                </a:solidFill>
                <a:prstDash val="dash"/>
                <a:round/>
                <a:headEnd/>
                <a:tailEnd/>
              </a:ln>
              <a:effectLst/>
            </p:spPr>
            <p:txBody>
              <a:bodyPr>
                <a:spAutoFit/>
              </a:bodyPr>
              <a:lstStyle/>
              <a:p>
                <a:endParaRPr lang="zh-CN" altLang="en-US"/>
              </a:p>
            </p:txBody>
          </p:sp>
          <p:sp>
            <p:nvSpPr>
              <p:cNvPr id="25611" name="Line 11"/>
              <p:cNvSpPr>
                <a:spLocks noChangeShapeType="1"/>
              </p:cNvSpPr>
              <p:nvPr/>
            </p:nvSpPr>
            <p:spPr bwMode="auto">
              <a:xfrm>
                <a:off x="3754" y="2976"/>
                <a:ext cx="739" cy="394"/>
              </a:xfrm>
              <a:prstGeom prst="line">
                <a:avLst/>
              </a:prstGeom>
              <a:noFill/>
              <a:ln w="9525">
                <a:solidFill>
                  <a:srgbClr val="003399"/>
                </a:solidFill>
                <a:prstDash val="dash"/>
                <a:round/>
                <a:headEnd/>
                <a:tailEnd/>
              </a:ln>
              <a:effectLst/>
            </p:spPr>
            <p:txBody>
              <a:bodyPr>
                <a:spAutoFit/>
              </a:bodyPr>
              <a:lstStyle/>
              <a:p>
                <a:endParaRPr lang="zh-CN" altLang="en-US"/>
              </a:p>
            </p:txBody>
          </p:sp>
          <p:sp>
            <p:nvSpPr>
              <p:cNvPr id="25612" name="Line 12"/>
              <p:cNvSpPr>
                <a:spLocks noChangeShapeType="1"/>
              </p:cNvSpPr>
              <p:nvPr/>
            </p:nvSpPr>
            <p:spPr bwMode="auto">
              <a:xfrm>
                <a:off x="3754" y="2102"/>
                <a:ext cx="739" cy="394"/>
              </a:xfrm>
              <a:prstGeom prst="line">
                <a:avLst/>
              </a:prstGeom>
              <a:noFill/>
              <a:ln w="9525">
                <a:solidFill>
                  <a:srgbClr val="003399"/>
                </a:solidFill>
                <a:prstDash val="dash"/>
                <a:round/>
                <a:headEnd/>
                <a:tailEnd/>
              </a:ln>
              <a:effectLst/>
            </p:spPr>
            <p:txBody>
              <a:bodyPr>
                <a:spAutoFit/>
              </a:bodyPr>
              <a:lstStyle/>
              <a:p>
                <a:endParaRPr lang="zh-CN" altLang="en-US"/>
              </a:p>
            </p:txBody>
          </p:sp>
          <p:sp>
            <p:nvSpPr>
              <p:cNvPr id="25613" name="Line 13"/>
              <p:cNvSpPr>
                <a:spLocks noChangeShapeType="1"/>
              </p:cNvSpPr>
              <p:nvPr/>
            </p:nvSpPr>
            <p:spPr bwMode="auto">
              <a:xfrm flipH="1">
                <a:off x="3342" y="3370"/>
                <a:ext cx="1171" cy="0"/>
              </a:xfrm>
              <a:prstGeom prst="line">
                <a:avLst/>
              </a:prstGeom>
              <a:noFill/>
              <a:ln w="9525">
                <a:solidFill>
                  <a:srgbClr val="003399"/>
                </a:solidFill>
                <a:prstDash val="dash"/>
                <a:round/>
                <a:headEnd/>
                <a:tailEnd/>
              </a:ln>
              <a:effectLst/>
            </p:spPr>
            <p:txBody>
              <a:bodyPr>
                <a:spAutoFit/>
              </a:bodyPr>
              <a:lstStyle/>
              <a:p>
                <a:endParaRPr lang="zh-CN" altLang="en-US"/>
              </a:p>
            </p:txBody>
          </p:sp>
          <p:sp>
            <p:nvSpPr>
              <p:cNvPr id="25614" name="Line 14"/>
              <p:cNvSpPr>
                <a:spLocks noChangeShapeType="1"/>
              </p:cNvSpPr>
              <p:nvPr/>
            </p:nvSpPr>
            <p:spPr bwMode="auto">
              <a:xfrm flipV="1">
                <a:off x="4503" y="2976"/>
                <a:ext cx="391" cy="394"/>
              </a:xfrm>
              <a:prstGeom prst="line">
                <a:avLst/>
              </a:prstGeom>
              <a:noFill/>
              <a:ln w="9525">
                <a:solidFill>
                  <a:srgbClr val="003399"/>
                </a:solidFill>
                <a:prstDash val="dash"/>
                <a:round/>
                <a:headEnd/>
                <a:tailEnd/>
              </a:ln>
              <a:effectLst/>
            </p:spPr>
            <p:txBody>
              <a:bodyPr>
                <a:spAutoFit/>
              </a:bodyPr>
              <a:lstStyle/>
              <a:p>
                <a:endParaRPr lang="zh-CN" altLang="en-US"/>
              </a:p>
            </p:txBody>
          </p:sp>
          <p:sp>
            <p:nvSpPr>
              <p:cNvPr id="25615" name="Text Box 15"/>
              <p:cNvSpPr txBox="1">
                <a:spLocks noChangeArrowheads="1"/>
              </p:cNvSpPr>
              <p:nvPr/>
            </p:nvSpPr>
            <p:spPr bwMode="auto">
              <a:xfrm>
                <a:off x="3227" y="3401"/>
                <a:ext cx="481" cy="388"/>
              </a:xfrm>
              <a:prstGeom prst="rect">
                <a:avLst/>
              </a:prstGeom>
              <a:noFill/>
              <a:ln w="9525">
                <a:noFill/>
                <a:miter lim="800000"/>
                <a:headEnd/>
                <a:tailEnd/>
              </a:ln>
              <a:effectLst/>
            </p:spPr>
            <p:txBody>
              <a:bodyPr>
                <a:spAutoFit/>
              </a:bodyPr>
              <a:lstStyle/>
              <a:p>
                <a:r>
                  <a:rPr lang="en-US" altLang="zh-CN" sz="2400" i="1">
                    <a:solidFill>
                      <a:srgbClr val="990000"/>
                    </a:solidFill>
                  </a:rPr>
                  <a:t>z</a:t>
                </a:r>
              </a:p>
            </p:txBody>
          </p:sp>
          <p:sp>
            <p:nvSpPr>
              <p:cNvPr id="25616" name="Text Box 16"/>
              <p:cNvSpPr txBox="1">
                <a:spLocks noChangeArrowheads="1"/>
              </p:cNvSpPr>
              <p:nvPr/>
            </p:nvSpPr>
            <p:spPr bwMode="auto">
              <a:xfrm>
                <a:off x="5085" y="2831"/>
                <a:ext cx="480" cy="389"/>
              </a:xfrm>
              <a:prstGeom prst="rect">
                <a:avLst/>
              </a:prstGeom>
              <a:noFill/>
              <a:ln w="9525">
                <a:noFill/>
                <a:miter lim="800000"/>
                <a:headEnd/>
                <a:tailEnd/>
              </a:ln>
              <a:effectLst/>
            </p:spPr>
            <p:txBody>
              <a:bodyPr>
                <a:spAutoFit/>
              </a:bodyPr>
              <a:lstStyle/>
              <a:p>
                <a:r>
                  <a:rPr lang="en-US" altLang="zh-CN" sz="2400" i="1">
                    <a:solidFill>
                      <a:srgbClr val="990000"/>
                    </a:solidFill>
                  </a:rPr>
                  <a:t>x</a:t>
                </a:r>
              </a:p>
            </p:txBody>
          </p:sp>
          <p:sp>
            <p:nvSpPr>
              <p:cNvPr id="25617" name="Text Box 17"/>
              <p:cNvSpPr txBox="1">
                <a:spLocks noChangeArrowheads="1"/>
              </p:cNvSpPr>
              <p:nvPr/>
            </p:nvSpPr>
            <p:spPr bwMode="auto">
              <a:xfrm>
                <a:off x="3774" y="1678"/>
                <a:ext cx="481" cy="389"/>
              </a:xfrm>
              <a:prstGeom prst="rect">
                <a:avLst/>
              </a:prstGeom>
              <a:noFill/>
              <a:ln w="9525">
                <a:noFill/>
                <a:miter lim="800000"/>
                <a:headEnd/>
                <a:tailEnd/>
              </a:ln>
              <a:effectLst/>
            </p:spPr>
            <p:txBody>
              <a:bodyPr>
                <a:spAutoFit/>
              </a:bodyPr>
              <a:lstStyle/>
              <a:p>
                <a:r>
                  <a:rPr lang="en-US" altLang="zh-CN" sz="2400" i="1">
                    <a:solidFill>
                      <a:srgbClr val="990000"/>
                    </a:solidFill>
                  </a:rPr>
                  <a:t>y</a:t>
                </a:r>
              </a:p>
            </p:txBody>
          </p:sp>
          <p:sp>
            <p:nvSpPr>
              <p:cNvPr id="25618" name="Text Box 18"/>
              <p:cNvSpPr txBox="1">
                <a:spLocks noChangeArrowheads="1"/>
              </p:cNvSpPr>
              <p:nvPr/>
            </p:nvSpPr>
            <p:spPr bwMode="auto">
              <a:xfrm>
                <a:off x="4463" y="2321"/>
                <a:ext cx="481" cy="389"/>
              </a:xfrm>
              <a:prstGeom prst="rect">
                <a:avLst/>
              </a:prstGeom>
              <a:noFill/>
              <a:ln w="9525">
                <a:noFill/>
                <a:miter lim="800000"/>
                <a:headEnd/>
                <a:tailEnd/>
              </a:ln>
              <a:effectLst/>
            </p:spPr>
            <p:txBody>
              <a:bodyPr>
                <a:spAutoFit/>
              </a:bodyPr>
              <a:lstStyle/>
              <a:p>
                <a:r>
                  <a:rPr lang="en-US" altLang="zh-CN" sz="2400" i="1">
                    <a:solidFill>
                      <a:srgbClr val="990000"/>
                    </a:solidFill>
                  </a:rPr>
                  <a:t>P</a:t>
                </a:r>
              </a:p>
            </p:txBody>
          </p:sp>
        </p:grpSp>
        <p:sp>
          <p:nvSpPr>
            <p:cNvPr id="25623" name="Text Box 23"/>
            <p:cNvSpPr txBox="1">
              <a:spLocks noChangeArrowheads="1"/>
            </p:cNvSpPr>
            <p:nvPr/>
          </p:nvSpPr>
          <p:spPr bwMode="auto">
            <a:xfrm>
              <a:off x="581" y="2064"/>
              <a:ext cx="4758" cy="596"/>
            </a:xfrm>
            <a:prstGeom prst="rect">
              <a:avLst/>
            </a:prstGeom>
            <a:noFill/>
            <a:ln w="9525">
              <a:noFill/>
              <a:miter lim="800000"/>
              <a:headEnd/>
              <a:tailEnd/>
            </a:ln>
            <a:effectLst/>
          </p:spPr>
          <p:txBody>
            <a:bodyPr>
              <a:spAutoFit/>
            </a:bodyPr>
            <a:lstStyle/>
            <a:p>
              <a:r>
                <a:rPr lang="en-US" altLang="zh-CN" sz="2800"/>
                <a:t>        </a:t>
              </a:r>
              <a:r>
                <a:rPr lang="zh-CN" altLang="en-US" sz="2800"/>
                <a:t>自由度是指决定一个物体的空间位置所需要的独立坐标数。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D227FD44-A326-4DD8-8C6A-844CA1381BCC}" type="slidenum">
              <a:rPr lang="en-US" altLang="zh-CN"/>
              <a:pPr/>
              <a:t>4</a:t>
            </a:fld>
            <a:endParaRPr lang="en-US" altLang="zh-CN"/>
          </a:p>
        </p:txBody>
      </p:sp>
      <p:sp>
        <p:nvSpPr>
          <p:cNvPr id="101378" name="Text Box 2"/>
          <p:cNvSpPr txBox="1">
            <a:spLocks noChangeArrowheads="1"/>
          </p:cNvSpPr>
          <p:nvPr/>
        </p:nvSpPr>
        <p:spPr bwMode="auto">
          <a:xfrm>
            <a:off x="774700" y="1214438"/>
            <a:ext cx="7656513" cy="1800225"/>
          </a:xfrm>
          <a:prstGeom prst="rect">
            <a:avLst/>
          </a:prstGeom>
          <a:noFill/>
          <a:ln w="9525">
            <a:noFill/>
            <a:miter lim="800000"/>
            <a:headEnd/>
            <a:tailEnd/>
          </a:ln>
          <a:effectLst/>
        </p:spPr>
        <p:txBody>
          <a:bodyPr>
            <a:spAutoFit/>
          </a:bodyPr>
          <a:lstStyle/>
          <a:p>
            <a:pPr algn="l"/>
            <a:r>
              <a:rPr lang="zh-CN" altLang="en-US" sz="2800">
                <a:solidFill>
                  <a:srgbClr val="000000"/>
                </a:solidFill>
              </a:rPr>
              <a:t>利用声波的多普勒效应可以测定流体的流速、潜艇的速度，还可以用来监测车速。在医学上，利用超声波的多普勒效应对心脏跳动情况进行诊断，故可做成超声心动、多普勒血流仪等。</a:t>
            </a:r>
            <a:endParaRPr lang="zh-CN" altLang="en-US" sz="2800"/>
          </a:p>
        </p:txBody>
      </p:sp>
      <p:grpSp>
        <p:nvGrpSpPr>
          <p:cNvPr id="2" name="Group 5"/>
          <p:cNvGrpSpPr>
            <a:grpSpLocks/>
          </p:cNvGrpSpPr>
          <p:nvPr/>
        </p:nvGrpSpPr>
        <p:grpSpPr bwMode="auto">
          <a:xfrm>
            <a:off x="6965950" y="473075"/>
            <a:ext cx="1924050" cy="484188"/>
            <a:chOff x="4388" y="298"/>
            <a:chExt cx="1212" cy="305"/>
          </a:xfrm>
        </p:grpSpPr>
        <p:sp>
          <p:nvSpPr>
            <p:cNvPr id="101382" name="AutoShape 6">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1383" name="Text Box 7">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12"/>
          <p:cNvGrpSpPr>
            <a:grpSpLocks/>
          </p:cNvGrpSpPr>
          <p:nvPr/>
        </p:nvGrpSpPr>
        <p:grpSpPr bwMode="auto">
          <a:xfrm>
            <a:off x="781050" y="3186113"/>
            <a:ext cx="7639050" cy="2571750"/>
            <a:chOff x="492" y="2007"/>
            <a:chExt cx="4812" cy="1620"/>
          </a:xfrm>
        </p:grpSpPr>
        <p:sp>
          <p:nvSpPr>
            <p:cNvPr id="101384" name="Text Box 8"/>
            <p:cNvSpPr txBox="1">
              <a:spLocks noChangeArrowheads="1"/>
            </p:cNvSpPr>
            <p:nvPr/>
          </p:nvSpPr>
          <p:spPr bwMode="auto">
            <a:xfrm>
              <a:off x="552" y="2682"/>
              <a:ext cx="4752" cy="596"/>
            </a:xfrm>
            <a:prstGeom prst="rect">
              <a:avLst/>
            </a:prstGeom>
            <a:solidFill>
              <a:srgbClr val="0066FF"/>
            </a:solidFill>
            <a:ln w="9525">
              <a:noFill/>
              <a:miter lim="800000"/>
              <a:headEnd/>
              <a:tailEnd/>
            </a:ln>
            <a:effectLst/>
          </p:spPr>
          <p:txBody>
            <a:bodyPr>
              <a:spAutoFit/>
            </a:bodyPr>
            <a:lstStyle/>
            <a:p>
              <a:pPr algn="l"/>
              <a:r>
                <a:rPr lang="zh-CN" altLang="en-US" sz="2800">
                  <a:solidFill>
                    <a:schemeClr val="bg1"/>
                  </a:solidFill>
                </a:rPr>
                <a:t>感觉</a:t>
              </a:r>
              <a:r>
                <a:rPr lang="zh-CN" altLang="en-US" sz="2800">
                  <a:solidFill>
                    <a:schemeClr val="bg1"/>
                  </a:solidFill>
                  <a:latin typeface="宋体" pitchFamily="2" charset="-122"/>
                </a:rPr>
                <a:t>频率，即观察者接</a:t>
              </a:r>
              <a:r>
                <a:rPr lang="zh-CN" altLang="en-US" sz="2800">
                  <a:solidFill>
                    <a:schemeClr val="bg1"/>
                  </a:solidFill>
                </a:rPr>
                <a:t>收</a:t>
              </a:r>
              <a:r>
                <a:rPr lang="zh-CN" altLang="en-US" sz="2800">
                  <a:solidFill>
                    <a:schemeClr val="bg1"/>
                  </a:solidFill>
                  <a:latin typeface="宋体" pitchFamily="2" charset="-122"/>
                </a:rPr>
                <a:t>到的波的频率</a:t>
              </a:r>
              <a:r>
                <a:rPr lang="zh-CN" altLang="en-US" sz="2800" i="1">
                  <a:solidFill>
                    <a:schemeClr val="bg1"/>
                  </a:solidFill>
                  <a:latin typeface="楷体_GB2312" pitchFamily="49" charset="-122"/>
                  <a:ea typeface="楷体_GB2312" pitchFamily="49" charset="-122"/>
                  <a:sym typeface="Symbol" pitchFamily="18" charset="2"/>
                </a:rPr>
                <a:t></a:t>
              </a:r>
              <a:r>
                <a:rPr lang="en-US" altLang="zh-CN" sz="2800" baseline="-25000">
                  <a:solidFill>
                    <a:schemeClr val="bg1"/>
                  </a:solidFill>
                  <a:latin typeface="楷体_GB2312" pitchFamily="49" charset="-122"/>
                  <a:ea typeface="楷体_GB2312" pitchFamily="49" charset="-122"/>
                </a:rPr>
                <a:t>R</a:t>
              </a:r>
              <a:r>
                <a:rPr lang="zh-CN" altLang="en-US" sz="2800">
                  <a:solidFill>
                    <a:schemeClr val="bg1"/>
                  </a:solidFill>
                  <a:latin typeface="宋体" pitchFamily="2" charset="-122"/>
                </a:rPr>
                <a:t>：</a:t>
              </a:r>
              <a:r>
                <a:rPr lang="zh-CN" altLang="en-US" sz="2800">
                  <a:solidFill>
                    <a:schemeClr val="bg1"/>
                  </a:solidFill>
                </a:rPr>
                <a:t>单位时间内接收到的完全波的数目</a:t>
              </a:r>
              <a:r>
                <a:rPr lang="en-US" altLang="zh-CN" sz="2800">
                  <a:solidFill>
                    <a:schemeClr val="bg1"/>
                  </a:solidFill>
                </a:rPr>
                <a:t>(</a:t>
              </a:r>
              <a:r>
                <a:rPr lang="zh-CN" altLang="en-US" sz="2800">
                  <a:solidFill>
                    <a:schemeClr val="bg1"/>
                  </a:solidFill>
                </a:rPr>
                <a:t>波速</a:t>
              </a:r>
              <a:r>
                <a:rPr lang="en-US" altLang="zh-CN" sz="2800">
                  <a:solidFill>
                    <a:schemeClr val="bg1"/>
                  </a:solidFill>
                </a:rPr>
                <a:t>/</a:t>
              </a:r>
              <a:r>
                <a:rPr lang="zh-CN" altLang="en-US" sz="2800">
                  <a:solidFill>
                    <a:schemeClr val="bg1"/>
                  </a:solidFill>
                </a:rPr>
                <a:t>波长</a:t>
              </a:r>
              <a:r>
                <a:rPr lang="en-US" altLang="zh-CN" sz="2800">
                  <a:solidFill>
                    <a:schemeClr val="bg1"/>
                  </a:solidFill>
                </a:rPr>
                <a:t>)</a:t>
              </a:r>
              <a:r>
                <a:rPr lang="zh-CN" altLang="en-US" sz="2800">
                  <a:solidFill>
                    <a:schemeClr val="bg1"/>
                  </a:solidFill>
                </a:rPr>
                <a:t>。</a:t>
              </a:r>
            </a:p>
          </p:txBody>
        </p:sp>
        <p:sp>
          <p:nvSpPr>
            <p:cNvPr id="101385" name="Text Box 9"/>
            <p:cNvSpPr txBox="1">
              <a:spLocks noChangeArrowheads="1"/>
            </p:cNvSpPr>
            <p:nvPr/>
          </p:nvSpPr>
          <p:spPr bwMode="auto">
            <a:xfrm>
              <a:off x="492" y="2007"/>
              <a:ext cx="4752" cy="596"/>
            </a:xfrm>
            <a:prstGeom prst="rect">
              <a:avLst/>
            </a:prstGeom>
            <a:noFill/>
            <a:ln w="9525">
              <a:noFill/>
              <a:miter lim="800000"/>
              <a:headEnd/>
              <a:tailEnd/>
            </a:ln>
            <a:effectLst/>
          </p:spPr>
          <p:txBody>
            <a:bodyPr>
              <a:spAutoFit/>
            </a:bodyPr>
            <a:lstStyle/>
            <a:p>
              <a:pPr algn="l"/>
              <a:r>
                <a:rPr lang="zh-CN" altLang="en-US" sz="2800"/>
                <a:t>设波源和观察者的运动在两者的连线上，设波源运动速度</a:t>
              </a:r>
              <a:r>
                <a:rPr lang="zh-CN" altLang="en-US" sz="1000"/>
                <a:t> </a:t>
              </a:r>
              <a:r>
                <a:rPr lang="en-US" altLang="zh-CN" sz="2800" i="1">
                  <a:solidFill>
                    <a:srgbClr val="000099"/>
                  </a:solidFill>
                  <a:latin typeface="Bookman Old Style" pitchFamily="18" charset="0"/>
                  <a:ea typeface="楷体_GB2312" pitchFamily="49" charset="-122"/>
                  <a:sym typeface="Symbol" pitchFamily="18" charset="2"/>
                </a:rPr>
                <a:t>v</a:t>
              </a:r>
              <a:r>
                <a:rPr lang="en-US" altLang="zh-CN" sz="2800" baseline="-25000">
                  <a:solidFill>
                    <a:srgbClr val="000099"/>
                  </a:solidFill>
                  <a:ea typeface="楷体_GB2312" pitchFamily="49" charset="-122"/>
                </a:rPr>
                <a:t>S</a:t>
              </a:r>
              <a:r>
                <a:rPr lang="en-US" altLang="zh-CN" sz="1000"/>
                <a:t> </a:t>
              </a:r>
              <a:r>
                <a:rPr lang="zh-CN" altLang="en-US" sz="2800"/>
                <a:t>，观察者运动速度</a:t>
              </a:r>
              <a:r>
                <a:rPr lang="zh-CN" altLang="en-US" sz="1000"/>
                <a:t> </a:t>
              </a:r>
              <a:r>
                <a:rPr lang="en-US" altLang="zh-CN" sz="2800" i="1">
                  <a:solidFill>
                    <a:srgbClr val="000099"/>
                  </a:solidFill>
                  <a:latin typeface="Bookman Old Style" pitchFamily="18" charset="0"/>
                  <a:ea typeface="楷体_GB2312" pitchFamily="49" charset="-122"/>
                  <a:sym typeface="Symbol" pitchFamily="18" charset="2"/>
                </a:rPr>
                <a:t>v</a:t>
              </a:r>
              <a:r>
                <a:rPr lang="en-US" altLang="zh-CN" sz="2800" baseline="-25000">
                  <a:solidFill>
                    <a:srgbClr val="000099"/>
                  </a:solidFill>
                  <a:ea typeface="楷体_GB2312" pitchFamily="49" charset="-122"/>
                </a:rPr>
                <a:t>R</a:t>
              </a:r>
              <a:r>
                <a:rPr lang="en-US" altLang="zh-CN" sz="1000"/>
                <a:t> </a:t>
              </a:r>
              <a:r>
                <a:rPr lang="zh-CN" altLang="en-US" sz="2800"/>
                <a:t>。</a:t>
              </a:r>
            </a:p>
          </p:txBody>
        </p:sp>
        <p:sp>
          <p:nvSpPr>
            <p:cNvPr id="101386" name="Text Box 10"/>
            <p:cNvSpPr txBox="1">
              <a:spLocks noChangeArrowheads="1"/>
            </p:cNvSpPr>
            <p:nvPr/>
          </p:nvSpPr>
          <p:spPr bwMode="auto">
            <a:xfrm>
              <a:off x="516" y="3300"/>
              <a:ext cx="4752" cy="327"/>
            </a:xfrm>
            <a:prstGeom prst="rect">
              <a:avLst/>
            </a:prstGeom>
            <a:noFill/>
            <a:ln w="9525">
              <a:noFill/>
              <a:miter lim="800000"/>
              <a:headEnd/>
              <a:tailEnd/>
            </a:ln>
            <a:effectLst/>
          </p:spPr>
          <p:txBody>
            <a:bodyPr>
              <a:spAutoFit/>
            </a:bodyPr>
            <a:lstStyle/>
            <a:p>
              <a:pPr algn="l"/>
              <a:r>
                <a:rPr lang="zh-CN" altLang="en-US" sz="2800">
                  <a:solidFill>
                    <a:srgbClr val="000000"/>
                  </a:solidFill>
                </a:rPr>
                <a:t>以下分四种情况讨论：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p:txBody>
          <a:bodyPr/>
          <a:lstStyle/>
          <a:p>
            <a:fld id="{06FDF0D6-8A10-4A5E-A71E-C46E974BA108}" type="slidenum">
              <a:rPr lang="en-US" altLang="zh-CN"/>
              <a:pPr/>
              <a:t>40</a:t>
            </a:fld>
            <a:endParaRPr lang="en-US" altLang="zh-CN"/>
          </a:p>
        </p:txBody>
      </p:sp>
      <p:sp>
        <p:nvSpPr>
          <p:cNvPr id="26626" name="Text Box 2"/>
          <p:cNvSpPr txBox="1">
            <a:spLocks noChangeArrowheads="1"/>
          </p:cNvSpPr>
          <p:nvPr/>
        </p:nvSpPr>
        <p:spPr bwMode="auto">
          <a:xfrm>
            <a:off x="776288" y="1206500"/>
            <a:ext cx="5380037" cy="4406900"/>
          </a:xfrm>
          <a:prstGeom prst="rect">
            <a:avLst/>
          </a:prstGeom>
          <a:noFill/>
          <a:ln w="9525">
            <a:noFill/>
            <a:miter lim="800000"/>
            <a:headEnd/>
            <a:tailEnd/>
          </a:ln>
          <a:effectLst/>
        </p:spPr>
        <p:txBody>
          <a:bodyPr>
            <a:spAutoFit/>
          </a:bodyPr>
          <a:lstStyle/>
          <a:p>
            <a:pPr>
              <a:lnSpc>
                <a:spcPct val="135000"/>
              </a:lnSpc>
            </a:pPr>
            <a:r>
              <a:rPr lang="en-US" altLang="zh-CN" sz="2800">
                <a:solidFill>
                  <a:srgbClr val="000000"/>
                </a:solidFill>
              </a:rPr>
              <a:t>2</a:t>
            </a:r>
            <a:r>
              <a:rPr lang="zh-CN" altLang="en-US" sz="2800">
                <a:solidFill>
                  <a:srgbClr val="000000"/>
                </a:solidFill>
              </a:rPr>
              <a:t>）刚体的自由度      </a:t>
            </a:r>
          </a:p>
          <a:p>
            <a:pPr>
              <a:lnSpc>
                <a:spcPct val="135000"/>
              </a:lnSpc>
            </a:pPr>
            <a:r>
              <a:rPr lang="zh-CN" altLang="en-US" sz="2800">
                <a:solidFill>
                  <a:srgbClr val="003399"/>
                </a:solidFill>
              </a:rPr>
              <a:t>质心位置：</a:t>
            </a:r>
            <a:r>
              <a:rPr lang="en-US" altLang="zh-CN" sz="2800">
                <a:solidFill>
                  <a:srgbClr val="000000"/>
                </a:solidFill>
              </a:rPr>
              <a:t>3</a:t>
            </a:r>
            <a:r>
              <a:rPr lang="zh-CN" altLang="en-US" sz="2800">
                <a:solidFill>
                  <a:srgbClr val="000000"/>
                </a:solidFill>
              </a:rPr>
              <a:t>（平动自由度）；          </a:t>
            </a:r>
            <a:r>
              <a:rPr lang="zh-CN" altLang="en-US" sz="2800">
                <a:solidFill>
                  <a:srgbClr val="003399"/>
                </a:solidFill>
              </a:rPr>
              <a:t>转轴方位：</a:t>
            </a:r>
            <a:r>
              <a:rPr lang="en-US" altLang="zh-CN" sz="2800">
                <a:solidFill>
                  <a:srgbClr val="000000"/>
                </a:solidFill>
              </a:rPr>
              <a:t>2</a:t>
            </a:r>
            <a:r>
              <a:rPr lang="zh-CN" altLang="en-US" sz="2800">
                <a:solidFill>
                  <a:srgbClr val="000000"/>
                </a:solidFill>
              </a:rPr>
              <a:t>（转动自由度）；</a:t>
            </a:r>
          </a:p>
          <a:p>
            <a:pPr>
              <a:lnSpc>
                <a:spcPct val="135000"/>
              </a:lnSpc>
            </a:pPr>
            <a:r>
              <a:rPr lang="zh-CN" altLang="en-US" sz="2800">
                <a:solidFill>
                  <a:srgbClr val="000000"/>
                </a:solidFill>
              </a:rPr>
              <a:t>方位角</a:t>
            </a:r>
            <a:r>
              <a:rPr lang="en-US" altLang="zh-CN" sz="2800">
                <a:solidFill>
                  <a:srgbClr val="000000"/>
                </a:solidFill>
              </a:rPr>
              <a:t>α</a:t>
            </a:r>
            <a:r>
              <a:rPr lang="zh-CN" altLang="en-US" sz="2800">
                <a:solidFill>
                  <a:srgbClr val="000000"/>
                </a:solidFill>
              </a:rPr>
              <a:t>、</a:t>
            </a:r>
            <a:r>
              <a:rPr lang="en-US" altLang="zh-CN" sz="2800">
                <a:solidFill>
                  <a:srgbClr val="000000"/>
                </a:solidFill>
              </a:rPr>
              <a:t>β</a:t>
            </a:r>
            <a:r>
              <a:rPr lang="zh-CN" altLang="en-US" sz="2800">
                <a:solidFill>
                  <a:srgbClr val="000000"/>
                </a:solidFill>
              </a:rPr>
              <a:t>、</a:t>
            </a:r>
            <a:r>
              <a:rPr lang="en-US" altLang="zh-CN" sz="2800">
                <a:solidFill>
                  <a:srgbClr val="000000"/>
                </a:solidFill>
              </a:rPr>
              <a:t>γ  </a:t>
            </a:r>
            <a:r>
              <a:rPr lang="zh-CN" altLang="en-US" sz="2800">
                <a:solidFill>
                  <a:srgbClr val="000000"/>
                </a:solidFill>
              </a:rPr>
              <a:t>相关方程</a:t>
            </a:r>
          </a:p>
          <a:p>
            <a:pPr>
              <a:lnSpc>
                <a:spcPct val="135000"/>
              </a:lnSpc>
            </a:pPr>
            <a:r>
              <a:rPr lang="zh-CN" altLang="en-US" sz="2800">
                <a:solidFill>
                  <a:srgbClr val="000000"/>
                </a:solidFill>
              </a:rPr>
              <a:t> </a:t>
            </a:r>
            <a:r>
              <a:rPr lang="en-US" altLang="zh-CN" sz="2800">
                <a:solidFill>
                  <a:srgbClr val="000000"/>
                </a:solidFill>
              </a:rPr>
              <a:t>cos</a:t>
            </a:r>
            <a:r>
              <a:rPr lang="en-US" altLang="zh-CN" sz="2800" baseline="30000">
                <a:solidFill>
                  <a:srgbClr val="000000"/>
                </a:solidFill>
              </a:rPr>
              <a:t>2 </a:t>
            </a:r>
            <a:r>
              <a:rPr lang="en-US" altLang="zh-CN" sz="2800">
                <a:solidFill>
                  <a:srgbClr val="000000"/>
                </a:solidFill>
              </a:rPr>
              <a:t>α</a:t>
            </a:r>
            <a:r>
              <a:rPr lang="en-US" altLang="zh-CN" sz="2800" baseline="30000">
                <a:solidFill>
                  <a:srgbClr val="000000"/>
                </a:solidFill>
              </a:rPr>
              <a:t> </a:t>
            </a:r>
            <a:r>
              <a:rPr lang="en-US" altLang="zh-CN" sz="2800">
                <a:solidFill>
                  <a:srgbClr val="000000"/>
                </a:solidFill>
              </a:rPr>
              <a:t>+</a:t>
            </a:r>
            <a:r>
              <a:rPr lang="en-US" altLang="zh-CN" sz="2800" baseline="30000">
                <a:solidFill>
                  <a:srgbClr val="000000"/>
                </a:solidFill>
              </a:rPr>
              <a:t> </a:t>
            </a:r>
            <a:r>
              <a:rPr lang="en-US" altLang="zh-CN" sz="2800">
                <a:solidFill>
                  <a:srgbClr val="000000"/>
                </a:solidFill>
              </a:rPr>
              <a:t>cos</a:t>
            </a:r>
            <a:r>
              <a:rPr lang="en-US" altLang="zh-CN" sz="2800" baseline="30000">
                <a:solidFill>
                  <a:srgbClr val="000000"/>
                </a:solidFill>
              </a:rPr>
              <a:t>2 </a:t>
            </a:r>
            <a:r>
              <a:rPr lang="en-US" altLang="zh-CN" sz="2800">
                <a:solidFill>
                  <a:srgbClr val="000000"/>
                </a:solidFill>
              </a:rPr>
              <a:t>β</a:t>
            </a:r>
            <a:r>
              <a:rPr lang="en-US" altLang="zh-CN" sz="2800" baseline="30000">
                <a:solidFill>
                  <a:srgbClr val="000000"/>
                </a:solidFill>
              </a:rPr>
              <a:t> </a:t>
            </a:r>
            <a:r>
              <a:rPr lang="en-US" altLang="zh-CN" sz="2800">
                <a:solidFill>
                  <a:srgbClr val="000000"/>
                </a:solidFill>
              </a:rPr>
              <a:t>+</a:t>
            </a:r>
            <a:r>
              <a:rPr lang="en-US" altLang="zh-CN" sz="2800" baseline="30000">
                <a:solidFill>
                  <a:srgbClr val="000000"/>
                </a:solidFill>
              </a:rPr>
              <a:t> </a:t>
            </a:r>
            <a:r>
              <a:rPr lang="en-US" altLang="zh-CN" sz="2800">
                <a:solidFill>
                  <a:srgbClr val="000000"/>
                </a:solidFill>
              </a:rPr>
              <a:t>cos</a:t>
            </a:r>
            <a:r>
              <a:rPr lang="en-US" altLang="zh-CN" sz="2800" baseline="30000">
                <a:solidFill>
                  <a:srgbClr val="000000"/>
                </a:solidFill>
              </a:rPr>
              <a:t>2 </a:t>
            </a:r>
            <a:r>
              <a:rPr lang="en-US" altLang="zh-CN" sz="2800">
                <a:solidFill>
                  <a:srgbClr val="000000"/>
                </a:solidFill>
              </a:rPr>
              <a:t>γ=1</a:t>
            </a:r>
          </a:p>
          <a:p>
            <a:pPr>
              <a:lnSpc>
                <a:spcPct val="135000"/>
              </a:lnSpc>
            </a:pPr>
            <a:r>
              <a:rPr lang="en-US" altLang="zh-CN" sz="2800">
                <a:solidFill>
                  <a:srgbClr val="000000"/>
                </a:solidFill>
              </a:rPr>
              <a:t> </a:t>
            </a:r>
            <a:r>
              <a:rPr lang="zh-CN" altLang="en-US" sz="2800">
                <a:solidFill>
                  <a:srgbClr val="003399"/>
                </a:solidFill>
              </a:rPr>
              <a:t>绕转轴转动：</a:t>
            </a:r>
            <a:r>
              <a:rPr lang="en-US" altLang="zh-CN" sz="2800">
                <a:solidFill>
                  <a:srgbClr val="000000"/>
                </a:solidFill>
              </a:rPr>
              <a:t>1 </a:t>
            </a:r>
            <a:r>
              <a:rPr lang="zh-CN" altLang="en-US" sz="2800">
                <a:solidFill>
                  <a:srgbClr val="000000"/>
                </a:solidFill>
              </a:rPr>
              <a:t>（转动自由度）。 </a:t>
            </a:r>
          </a:p>
        </p:txBody>
      </p:sp>
      <p:sp>
        <p:nvSpPr>
          <p:cNvPr id="26646" name="Line 22"/>
          <p:cNvSpPr>
            <a:spLocks noChangeShapeType="1"/>
          </p:cNvSpPr>
          <p:nvPr/>
        </p:nvSpPr>
        <p:spPr bwMode="auto">
          <a:xfrm flipV="1">
            <a:off x="7223125" y="3457575"/>
            <a:ext cx="0" cy="184150"/>
          </a:xfrm>
          <a:prstGeom prst="line">
            <a:avLst/>
          </a:prstGeom>
          <a:noFill/>
          <a:ln w="9525">
            <a:noFill/>
            <a:round/>
            <a:headEnd/>
            <a:tailEnd/>
          </a:ln>
          <a:effectLst/>
        </p:spPr>
        <p:txBody>
          <a:bodyPr>
            <a:spAutoFit/>
          </a:bodyPr>
          <a:lstStyle/>
          <a:p>
            <a:endParaRPr lang="zh-CN" altLang="en-US"/>
          </a:p>
        </p:txBody>
      </p:sp>
      <p:grpSp>
        <p:nvGrpSpPr>
          <p:cNvPr id="2" name="Group 37"/>
          <p:cNvGrpSpPr>
            <a:grpSpLocks/>
          </p:cNvGrpSpPr>
          <p:nvPr/>
        </p:nvGrpSpPr>
        <p:grpSpPr bwMode="auto">
          <a:xfrm>
            <a:off x="6199188" y="2185988"/>
            <a:ext cx="2611437" cy="2787650"/>
            <a:chOff x="3752" y="1377"/>
            <a:chExt cx="1645" cy="1756"/>
          </a:xfrm>
        </p:grpSpPr>
        <p:grpSp>
          <p:nvGrpSpPr>
            <p:cNvPr id="3" name="Group 26"/>
            <p:cNvGrpSpPr>
              <a:grpSpLocks/>
            </p:cNvGrpSpPr>
            <p:nvPr/>
          </p:nvGrpSpPr>
          <p:grpSpPr bwMode="auto">
            <a:xfrm>
              <a:off x="3752" y="1541"/>
              <a:ext cx="1449" cy="1458"/>
              <a:chOff x="3785" y="1515"/>
              <a:chExt cx="1449" cy="1458"/>
            </a:xfrm>
          </p:grpSpPr>
          <p:grpSp>
            <p:nvGrpSpPr>
              <p:cNvPr id="4" name="Group 19"/>
              <p:cNvGrpSpPr>
                <a:grpSpLocks/>
              </p:cNvGrpSpPr>
              <p:nvPr/>
            </p:nvGrpSpPr>
            <p:grpSpPr bwMode="auto">
              <a:xfrm>
                <a:off x="3785" y="1515"/>
                <a:ext cx="1449" cy="1458"/>
                <a:chOff x="3785" y="1515"/>
                <a:chExt cx="1449" cy="1458"/>
              </a:xfrm>
            </p:grpSpPr>
            <p:sp>
              <p:nvSpPr>
                <p:cNvPr id="26641" name="Line 17"/>
                <p:cNvSpPr>
                  <a:spLocks noChangeShapeType="1"/>
                </p:cNvSpPr>
                <p:nvPr/>
              </p:nvSpPr>
              <p:spPr bwMode="auto">
                <a:xfrm flipV="1">
                  <a:off x="4322" y="1886"/>
                  <a:ext cx="912" cy="549"/>
                </a:xfrm>
                <a:prstGeom prst="line">
                  <a:avLst/>
                </a:prstGeom>
                <a:noFill/>
                <a:ln w="28575">
                  <a:solidFill>
                    <a:srgbClr val="FF9900"/>
                  </a:solidFill>
                  <a:round/>
                  <a:headEnd/>
                  <a:tailEnd/>
                </a:ln>
                <a:effectLst/>
              </p:spPr>
              <p:txBody>
                <a:bodyPr>
                  <a:spAutoFit/>
                </a:bodyPr>
                <a:lstStyle/>
                <a:p>
                  <a:endParaRPr lang="zh-CN" altLang="en-US"/>
                </a:p>
              </p:txBody>
            </p:sp>
            <p:grpSp>
              <p:nvGrpSpPr>
                <p:cNvPr id="5" name="Group 16"/>
                <p:cNvGrpSpPr>
                  <a:grpSpLocks/>
                </p:cNvGrpSpPr>
                <p:nvPr/>
              </p:nvGrpSpPr>
              <p:grpSpPr bwMode="auto">
                <a:xfrm>
                  <a:off x="3785" y="1515"/>
                  <a:ext cx="1449" cy="1458"/>
                  <a:chOff x="3917" y="1595"/>
                  <a:chExt cx="1449" cy="1458"/>
                </a:xfrm>
              </p:grpSpPr>
              <p:sp>
                <p:nvSpPr>
                  <p:cNvPr id="26630" name="Line 6"/>
                  <p:cNvSpPr>
                    <a:spLocks noChangeShapeType="1"/>
                  </p:cNvSpPr>
                  <p:nvPr/>
                </p:nvSpPr>
                <p:spPr bwMode="auto">
                  <a:xfrm>
                    <a:off x="4454" y="2515"/>
                    <a:ext cx="912" cy="0"/>
                  </a:xfrm>
                  <a:prstGeom prst="line">
                    <a:avLst/>
                  </a:prstGeom>
                  <a:noFill/>
                  <a:ln w="9525">
                    <a:solidFill>
                      <a:schemeClr val="accent2"/>
                    </a:solidFill>
                    <a:round/>
                    <a:headEnd/>
                    <a:tailEnd type="triangle" w="sm" len="lg"/>
                  </a:ln>
                  <a:effectLst/>
                </p:spPr>
                <p:txBody>
                  <a:bodyPr>
                    <a:spAutoFit/>
                  </a:bodyPr>
                  <a:lstStyle/>
                  <a:p>
                    <a:endParaRPr lang="zh-CN" altLang="en-US"/>
                  </a:p>
                </p:txBody>
              </p:sp>
              <p:sp>
                <p:nvSpPr>
                  <p:cNvPr id="26631" name="Line 7"/>
                  <p:cNvSpPr>
                    <a:spLocks noChangeShapeType="1"/>
                  </p:cNvSpPr>
                  <p:nvPr/>
                </p:nvSpPr>
                <p:spPr bwMode="auto">
                  <a:xfrm flipV="1">
                    <a:off x="4454" y="1595"/>
                    <a:ext cx="0" cy="920"/>
                  </a:xfrm>
                  <a:prstGeom prst="line">
                    <a:avLst/>
                  </a:prstGeom>
                  <a:noFill/>
                  <a:ln w="9525">
                    <a:solidFill>
                      <a:schemeClr val="accent2"/>
                    </a:solidFill>
                    <a:round/>
                    <a:headEnd/>
                    <a:tailEnd type="triangle" w="sm" len="lg"/>
                  </a:ln>
                  <a:effectLst/>
                </p:spPr>
                <p:txBody>
                  <a:bodyPr>
                    <a:spAutoFit/>
                  </a:bodyPr>
                  <a:lstStyle/>
                  <a:p>
                    <a:endParaRPr lang="zh-CN" altLang="en-US"/>
                  </a:p>
                </p:txBody>
              </p:sp>
              <p:sp>
                <p:nvSpPr>
                  <p:cNvPr id="26632" name="Line 8"/>
                  <p:cNvSpPr>
                    <a:spLocks noChangeShapeType="1"/>
                  </p:cNvSpPr>
                  <p:nvPr/>
                </p:nvSpPr>
                <p:spPr bwMode="auto">
                  <a:xfrm flipH="1">
                    <a:off x="3917" y="2515"/>
                    <a:ext cx="537" cy="538"/>
                  </a:xfrm>
                  <a:prstGeom prst="line">
                    <a:avLst/>
                  </a:prstGeom>
                  <a:noFill/>
                  <a:ln w="9525">
                    <a:solidFill>
                      <a:schemeClr val="accent2"/>
                    </a:solidFill>
                    <a:round/>
                    <a:headEnd/>
                    <a:tailEnd type="triangle" w="sm" len="lg"/>
                  </a:ln>
                  <a:effectLst/>
                </p:spPr>
                <p:txBody>
                  <a:bodyPr>
                    <a:spAutoFit/>
                  </a:bodyPr>
                  <a:lstStyle/>
                  <a:p>
                    <a:endParaRPr lang="zh-CN" altLang="en-US"/>
                  </a:p>
                </p:txBody>
              </p:sp>
              <p:sp>
                <p:nvSpPr>
                  <p:cNvPr id="26634" name="Rectangle 10"/>
                  <p:cNvSpPr>
                    <a:spLocks noChangeArrowheads="1"/>
                  </p:cNvSpPr>
                  <p:nvPr/>
                </p:nvSpPr>
                <p:spPr bwMode="auto">
                  <a:xfrm rot="-1759586">
                    <a:off x="4071" y="2138"/>
                    <a:ext cx="794" cy="595"/>
                  </a:xfrm>
                  <a:prstGeom prst="rect">
                    <a:avLst/>
                  </a:prstGeom>
                  <a:solidFill>
                    <a:srgbClr val="FFFFE1">
                      <a:alpha val="50000"/>
                    </a:srgbClr>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E1"/>
                    </a:extrusionClr>
                  </a:sp3d>
                </p:spPr>
                <p:txBody>
                  <a:bodyPr anchor="ctr">
                    <a:spAutoFit/>
                    <a:flatTx/>
                  </a:bodyPr>
                  <a:lstStyle/>
                  <a:p>
                    <a:endParaRPr lang="zh-CN" altLang="en-US"/>
                  </a:p>
                </p:txBody>
              </p:sp>
              <p:sp>
                <p:nvSpPr>
                  <p:cNvPr id="26635" name="Line 11"/>
                  <p:cNvSpPr>
                    <a:spLocks noChangeShapeType="1"/>
                  </p:cNvSpPr>
                  <p:nvPr/>
                </p:nvSpPr>
                <p:spPr bwMode="auto">
                  <a:xfrm>
                    <a:off x="4454" y="1966"/>
                    <a:ext cx="0" cy="122"/>
                  </a:xfrm>
                  <a:prstGeom prst="line">
                    <a:avLst/>
                  </a:prstGeom>
                  <a:noFill/>
                  <a:ln w="9525">
                    <a:solidFill>
                      <a:schemeClr val="accent2"/>
                    </a:solidFill>
                    <a:round/>
                    <a:headEnd/>
                    <a:tailEnd/>
                  </a:ln>
                  <a:effectLst/>
                </p:spPr>
                <p:txBody>
                  <a:bodyPr>
                    <a:spAutoFit/>
                  </a:bodyPr>
                  <a:lstStyle/>
                  <a:p>
                    <a:endParaRPr lang="zh-CN" altLang="en-US"/>
                  </a:p>
                </p:txBody>
              </p:sp>
              <p:sp>
                <p:nvSpPr>
                  <p:cNvPr id="26637" name="Line 13"/>
                  <p:cNvSpPr>
                    <a:spLocks noChangeShapeType="1"/>
                  </p:cNvSpPr>
                  <p:nvPr/>
                </p:nvSpPr>
                <p:spPr bwMode="auto">
                  <a:xfrm flipH="1">
                    <a:off x="4865" y="2515"/>
                    <a:ext cx="127" cy="0"/>
                  </a:xfrm>
                  <a:prstGeom prst="line">
                    <a:avLst/>
                  </a:prstGeom>
                  <a:noFill/>
                  <a:ln w="9525">
                    <a:solidFill>
                      <a:schemeClr val="accent2"/>
                    </a:solidFill>
                    <a:round/>
                    <a:headEnd/>
                    <a:tailEnd/>
                  </a:ln>
                  <a:effectLst/>
                </p:spPr>
                <p:txBody>
                  <a:bodyPr>
                    <a:spAutoFit/>
                  </a:bodyPr>
                  <a:lstStyle/>
                  <a:p>
                    <a:endParaRPr lang="zh-CN" altLang="en-US"/>
                  </a:p>
                </p:txBody>
              </p:sp>
              <p:sp>
                <p:nvSpPr>
                  <p:cNvPr id="26639" name="Line 15"/>
                  <p:cNvSpPr>
                    <a:spLocks noChangeShapeType="1"/>
                  </p:cNvSpPr>
                  <p:nvPr/>
                </p:nvSpPr>
                <p:spPr bwMode="auto">
                  <a:xfrm flipH="1">
                    <a:off x="4243" y="2632"/>
                    <a:ext cx="97" cy="96"/>
                  </a:xfrm>
                  <a:prstGeom prst="line">
                    <a:avLst/>
                  </a:prstGeom>
                  <a:noFill/>
                  <a:ln w="9525">
                    <a:solidFill>
                      <a:schemeClr val="accent2"/>
                    </a:solidFill>
                    <a:round/>
                    <a:headEnd/>
                    <a:tailEnd/>
                  </a:ln>
                  <a:effectLst/>
                </p:spPr>
                <p:txBody>
                  <a:bodyPr>
                    <a:spAutoFit/>
                  </a:bodyPr>
                  <a:lstStyle/>
                  <a:p>
                    <a:endParaRPr lang="zh-CN" altLang="en-US"/>
                  </a:p>
                </p:txBody>
              </p:sp>
            </p:grpSp>
            <p:sp>
              <p:nvSpPr>
                <p:cNvPr id="26642" name="Line 18"/>
                <p:cNvSpPr>
                  <a:spLocks noChangeShapeType="1"/>
                </p:cNvSpPr>
                <p:nvPr/>
              </p:nvSpPr>
              <p:spPr bwMode="auto">
                <a:xfrm flipV="1">
                  <a:off x="4750" y="1886"/>
                  <a:ext cx="484" cy="292"/>
                </a:xfrm>
                <a:prstGeom prst="line">
                  <a:avLst/>
                </a:prstGeom>
                <a:noFill/>
                <a:ln w="28575">
                  <a:solidFill>
                    <a:srgbClr val="FF9900"/>
                  </a:solidFill>
                  <a:round/>
                  <a:headEnd/>
                  <a:tailEnd/>
                </a:ln>
                <a:effectLst/>
              </p:spPr>
              <p:txBody>
                <a:bodyPr>
                  <a:spAutoFit/>
                </a:bodyPr>
                <a:lstStyle/>
                <a:p>
                  <a:endParaRPr lang="zh-CN" altLang="en-US"/>
                </a:p>
              </p:txBody>
            </p:sp>
          </p:grpSp>
          <p:sp>
            <p:nvSpPr>
              <p:cNvPr id="26644" name="Freeform 20"/>
              <p:cNvSpPr>
                <a:spLocks/>
              </p:cNvSpPr>
              <p:nvPr/>
            </p:nvSpPr>
            <p:spPr bwMode="auto">
              <a:xfrm>
                <a:off x="4570" y="2295"/>
                <a:ext cx="91" cy="154"/>
              </a:xfrm>
              <a:custGeom>
                <a:avLst/>
                <a:gdLst/>
                <a:ahLst/>
                <a:cxnLst>
                  <a:cxn ang="0">
                    <a:pos x="0" y="0"/>
                  </a:cxn>
                  <a:cxn ang="0">
                    <a:pos x="77" y="68"/>
                  </a:cxn>
                  <a:cxn ang="0">
                    <a:pos x="86" y="154"/>
                  </a:cxn>
                </a:cxnLst>
                <a:rect l="0" t="0" r="r" b="b"/>
                <a:pathLst>
                  <a:path w="91" h="154">
                    <a:moveTo>
                      <a:pt x="0" y="0"/>
                    </a:moveTo>
                    <a:cubicBezTo>
                      <a:pt x="31" y="21"/>
                      <a:pt x="63" y="42"/>
                      <a:pt x="77" y="68"/>
                    </a:cubicBezTo>
                    <a:cubicBezTo>
                      <a:pt x="91" y="94"/>
                      <a:pt x="84" y="140"/>
                      <a:pt x="86" y="154"/>
                    </a:cubicBezTo>
                  </a:path>
                </a:pathLst>
              </a:custGeom>
              <a:noFill/>
              <a:ln w="9525" cap="flat" cmpd="sng">
                <a:solidFill>
                  <a:srgbClr val="006600"/>
                </a:solidFill>
                <a:prstDash val="solid"/>
                <a:round/>
                <a:headEnd/>
                <a:tailEnd/>
              </a:ln>
              <a:effectLst/>
            </p:spPr>
            <p:txBody>
              <a:bodyPr>
                <a:spAutoFit/>
              </a:bodyPr>
              <a:lstStyle/>
              <a:p>
                <a:endParaRPr lang="zh-CN" altLang="en-US"/>
              </a:p>
            </p:txBody>
          </p:sp>
          <p:sp>
            <p:nvSpPr>
              <p:cNvPr id="26647" name="Freeform 23"/>
              <p:cNvSpPr>
                <a:spLocks/>
              </p:cNvSpPr>
              <p:nvPr/>
            </p:nvSpPr>
            <p:spPr bwMode="auto">
              <a:xfrm>
                <a:off x="4320" y="2187"/>
                <a:ext cx="211" cy="98"/>
              </a:xfrm>
              <a:custGeom>
                <a:avLst/>
                <a:gdLst/>
                <a:ahLst/>
                <a:cxnLst>
                  <a:cxn ang="0">
                    <a:pos x="211" y="98"/>
                  </a:cxn>
                  <a:cxn ang="0">
                    <a:pos x="125" y="11"/>
                  </a:cxn>
                  <a:cxn ang="0">
                    <a:pos x="0" y="31"/>
                  </a:cxn>
                </a:cxnLst>
                <a:rect l="0" t="0" r="r" b="b"/>
                <a:pathLst>
                  <a:path w="211" h="98">
                    <a:moveTo>
                      <a:pt x="211" y="98"/>
                    </a:moveTo>
                    <a:cubicBezTo>
                      <a:pt x="185" y="60"/>
                      <a:pt x="160" y="22"/>
                      <a:pt x="125" y="11"/>
                    </a:cubicBezTo>
                    <a:cubicBezTo>
                      <a:pt x="90" y="0"/>
                      <a:pt x="21" y="28"/>
                      <a:pt x="0" y="31"/>
                    </a:cubicBezTo>
                  </a:path>
                </a:pathLst>
              </a:custGeom>
              <a:noFill/>
              <a:ln w="9525" cap="flat" cmpd="sng">
                <a:solidFill>
                  <a:srgbClr val="006600"/>
                </a:solidFill>
                <a:prstDash val="solid"/>
                <a:round/>
                <a:headEnd/>
                <a:tailEnd/>
              </a:ln>
              <a:effectLst/>
            </p:spPr>
            <p:txBody>
              <a:bodyPr>
                <a:spAutoFit/>
              </a:bodyPr>
              <a:lstStyle/>
              <a:p>
                <a:endParaRPr lang="zh-CN" altLang="en-US"/>
              </a:p>
            </p:txBody>
          </p:sp>
          <p:sp>
            <p:nvSpPr>
              <p:cNvPr id="26648" name="Freeform 24"/>
              <p:cNvSpPr>
                <a:spLocks/>
              </p:cNvSpPr>
              <p:nvPr/>
            </p:nvSpPr>
            <p:spPr bwMode="auto">
              <a:xfrm>
                <a:off x="4262" y="2342"/>
                <a:ext cx="250" cy="161"/>
              </a:xfrm>
              <a:custGeom>
                <a:avLst/>
                <a:gdLst/>
                <a:ahLst/>
                <a:cxnLst>
                  <a:cxn ang="0">
                    <a:pos x="231" y="0"/>
                  </a:cxn>
                  <a:cxn ang="0">
                    <a:pos x="212" y="135"/>
                  </a:cxn>
                  <a:cxn ang="0">
                    <a:pos x="0" y="154"/>
                  </a:cxn>
                </a:cxnLst>
                <a:rect l="0" t="0" r="r" b="b"/>
                <a:pathLst>
                  <a:path w="250" h="161">
                    <a:moveTo>
                      <a:pt x="231" y="0"/>
                    </a:moveTo>
                    <a:cubicBezTo>
                      <a:pt x="240" y="54"/>
                      <a:pt x="250" y="109"/>
                      <a:pt x="212" y="135"/>
                    </a:cubicBezTo>
                    <a:cubicBezTo>
                      <a:pt x="174" y="161"/>
                      <a:pt x="35" y="151"/>
                      <a:pt x="0" y="154"/>
                    </a:cubicBezTo>
                  </a:path>
                </a:pathLst>
              </a:custGeom>
              <a:noFill/>
              <a:ln w="9525" cap="flat" cmpd="sng">
                <a:solidFill>
                  <a:srgbClr val="006600"/>
                </a:solidFill>
                <a:prstDash val="solid"/>
                <a:round/>
                <a:headEnd/>
                <a:tailEnd/>
              </a:ln>
              <a:effectLst/>
            </p:spPr>
            <p:txBody>
              <a:bodyPr>
                <a:spAutoFit/>
              </a:bodyPr>
              <a:lstStyle/>
              <a:p>
                <a:endParaRPr lang="zh-CN" altLang="en-US"/>
              </a:p>
            </p:txBody>
          </p:sp>
          <p:sp>
            <p:nvSpPr>
              <p:cNvPr id="26649" name="Arc 25"/>
              <p:cNvSpPr>
                <a:spLocks/>
              </p:cNvSpPr>
              <p:nvPr/>
            </p:nvSpPr>
            <p:spPr bwMode="auto">
              <a:xfrm>
                <a:off x="4914" y="1887"/>
                <a:ext cx="185" cy="256"/>
              </a:xfrm>
              <a:custGeom>
                <a:avLst/>
                <a:gdLst>
                  <a:gd name="G0" fmla="+- 21600 0 0"/>
                  <a:gd name="G1" fmla="+- 21600 0 0"/>
                  <a:gd name="G2" fmla="+- 21600 0 0"/>
                  <a:gd name="T0" fmla="*/ 43174 w 43200"/>
                  <a:gd name="T1" fmla="*/ 20548 h 43200"/>
                  <a:gd name="T2" fmla="*/ 32669 w 43200"/>
                  <a:gd name="T3" fmla="*/ 3052 h 43200"/>
                  <a:gd name="T4" fmla="*/ 21600 w 43200"/>
                  <a:gd name="T5" fmla="*/ 21600 h 43200"/>
                </a:gdLst>
                <a:ahLst/>
                <a:cxnLst>
                  <a:cxn ang="0">
                    <a:pos x="T0" y="T1"/>
                  </a:cxn>
                  <a:cxn ang="0">
                    <a:pos x="T2" y="T3"/>
                  </a:cxn>
                  <a:cxn ang="0">
                    <a:pos x="T4" y="T5"/>
                  </a:cxn>
                </a:cxnLst>
                <a:rect l="0" t="0" r="r" b="b"/>
                <a:pathLst>
                  <a:path w="43200" h="43200" fill="none" extrusionOk="0">
                    <a:moveTo>
                      <a:pt x="43174" y="20547"/>
                    </a:moveTo>
                    <a:cubicBezTo>
                      <a:pt x="43191" y="20898"/>
                      <a:pt x="43200" y="21249"/>
                      <a:pt x="43200" y="21600"/>
                    </a:cubicBezTo>
                    <a:cubicBezTo>
                      <a:pt x="43200" y="33529"/>
                      <a:pt x="33529" y="43200"/>
                      <a:pt x="21600" y="43200"/>
                    </a:cubicBezTo>
                    <a:cubicBezTo>
                      <a:pt x="9670" y="43200"/>
                      <a:pt x="0" y="33529"/>
                      <a:pt x="0" y="21600"/>
                    </a:cubicBezTo>
                    <a:cubicBezTo>
                      <a:pt x="0" y="9670"/>
                      <a:pt x="9670" y="0"/>
                      <a:pt x="21600" y="0"/>
                    </a:cubicBezTo>
                    <a:cubicBezTo>
                      <a:pt x="25497" y="-1"/>
                      <a:pt x="29322" y="1054"/>
                      <a:pt x="32669" y="3051"/>
                    </a:cubicBezTo>
                  </a:path>
                  <a:path w="43200" h="43200" stroke="0" extrusionOk="0">
                    <a:moveTo>
                      <a:pt x="43174" y="20547"/>
                    </a:moveTo>
                    <a:cubicBezTo>
                      <a:pt x="43191" y="20898"/>
                      <a:pt x="43200" y="21249"/>
                      <a:pt x="43200" y="21600"/>
                    </a:cubicBezTo>
                    <a:cubicBezTo>
                      <a:pt x="43200" y="33529"/>
                      <a:pt x="33529" y="43200"/>
                      <a:pt x="21600" y="43200"/>
                    </a:cubicBezTo>
                    <a:cubicBezTo>
                      <a:pt x="9670" y="43200"/>
                      <a:pt x="0" y="33529"/>
                      <a:pt x="0" y="21600"/>
                    </a:cubicBezTo>
                    <a:cubicBezTo>
                      <a:pt x="0" y="9670"/>
                      <a:pt x="9670" y="0"/>
                      <a:pt x="21600" y="0"/>
                    </a:cubicBezTo>
                    <a:cubicBezTo>
                      <a:pt x="25497" y="-1"/>
                      <a:pt x="29322" y="1054"/>
                      <a:pt x="32669" y="3051"/>
                    </a:cubicBezTo>
                    <a:lnTo>
                      <a:pt x="21600" y="21600"/>
                    </a:lnTo>
                    <a:close/>
                  </a:path>
                </a:pathLst>
              </a:custGeom>
              <a:noFill/>
              <a:ln w="9525">
                <a:solidFill>
                  <a:srgbClr val="006600"/>
                </a:solidFill>
                <a:round/>
                <a:headEnd/>
                <a:tailEnd type="triangle" w="med" len="med"/>
              </a:ln>
              <a:effectLst/>
            </p:spPr>
            <p:txBody>
              <a:bodyPr anchor="ctr">
                <a:spAutoFit/>
              </a:bodyPr>
              <a:lstStyle/>
              <a:p>
                <a:endParaRPr lang="zh-CN" altLang="en-US"/>
              </a:p>
            </p:txBody>
          </p:sp>
        </p:grpSp>
        <p:sp>
          <p:nvSpPr>
            <p:cNvPr id="26652" name="Text Box 28"/>
            <p:cNvSpPr txBox="1">
              <a:spLocks noChangeArrowheads="1"/>
            </p:cNvSpPr>
            <p:nvPr/>
          </p:nvSpPr>
          <p:spPr bwMode="auto">
            <a:xfrm>
              <a:off x="5116" y="2213"/>
              <a:ext cx="231" cy="288"/>
            </a:xfrm>
            <a:prstGeom prst="rect">
              <a:avLst/>
            </a:prstGeom>
            <a:noFill/>
            <a:ln w="9525">
              <a:noFill/>
              <a:miter lim="800000"/>
              <a:headEnd/>
              <a:tailEnd/>
            </a:ln>
            <a:effectLst/>
          </p:spPr>
          <p:txBody>
            <a:bodyPr>
              <a:spAutoFit/>
            </a:bodyPr>
            <a:lstStyle/>
            <a:p>
              <a:r>
                <a:rPr lang="en-US" altLang="zh-CN" sz="2400" i="1">
                  <a:solidFill>
                    <a:srgbClr val="990000"/>
                  </a:solidFill>
                </a:rPr>
                <a:t>x</a:t>
              </a:r>
            </a:p>
          </p:txBody>
        </p:sp>
        <p:sp>
          <p:nvSpPr>
            <p:cNvPr id="26653" name="Text Box 29"/>
            <p:cNvSpPr txBox="1">
              <a:spLocks noChangeArrowheads="1"/>
            </p:cNvSpPr>
            <p:nvPr/>
          </p:nvSpPr>
          <p:spPr bwMode="auto">
            <a:xfrm>
              <a:off x="4307" y="1377"/>
              <a:ext cx="231" cy="288"/>
            </a:xfrm>
            <a:prstGeom prst="rect">
              <a:avLst/>
            </a:prstGeom>
            <a:noFill/>
            <a:ln w="9525">
              <a:noFill/>
              <a:miter lim="800000"/>
              <a:headEnd/>
              <a:tailEnd/>
            </a:ln>
            <a:effectLst/>
          </p:spPr>
          <p:txBody>
            <a:bodyPr>
              <a:spAutoFit/>
            </a:bodyPr>
            <a:lstStyle/>
            <a:p>
              <a:r>
                <a:rPr lang="en-US" altLang="zh-CN" sz="2400" i="1">
                  <a:solidFill>
                    <a:srgbClr val="990000"/>
                  </a:solidFill>
                </a:rPr>
                <a:t>y</a:t>
              </a:r>
            </a:p>
          </p:txBody>
        </p:sp>
        <p:sp>
          <p:nvSpPr>
            <p:cNvPr id="26654" name="Text Box 30"/>
            <p:cNvSpPr txBox="1">
              <a:spLocks noChangeArrowheads="1"/>
            </p:cNvSpPr>
            <p:nvPr/>
          </p:nvSpPr>
          <p:spPr bwMode="auto">
            <a:xfrm>
              <a:off x="3820" y="2845"/>
              <a:ext cx="231" cy="288"/>
            </a:xfrm>
            <a:prstGeom prst="rect">
              <a:avLst/>
            </a:prstGeom>
            <a:noFill/>
            <a:ln w="9525">
              <a:noFill/>
              <a:miter lim="800000"/>
              <a:headEnd/>
              <a:tailEnd/>
            </a:ln>
            <a:effectLst/>
          </p:spPr>
          <p:txBody>
            <a:bodyPr>
              <a:spAutoFit/>
            </a:bodyPr>
            <a:lstStyle/>
            <a:p>
              <a:r>
                <a:rPr lang="en-US" altLang="zh-CN" sz="2400" i="1">
                  <a:solidFill>
                    <a:srgbClr val="990000"/>
                  </a:solidFill>
                </a:rPr>
                <a:t>z</a:t>
              </a:r>
            </a:p>
          </p:txBody>
        </p:sp>
        <p:sp>
          <p:nvSpPr>
            <p:cNvPr id="26655" name="Text Box 31"/>
            <p:cNvSpPr txBox="1">
              <a:spLocks noChangeArrowheads="1"/>
            </p:cNvSpPr>
            <p:nvPr/>
          </p:nvSpPr>
          <p:spPr bwMode="auto">
            <a:xfrm>
              <a:off x="4091" y="2290"/>
              <a:ext cx="231" cy="288"/>
            </a:xfrm>
            <a:prstGeom prst="rect">
              <a:avLst/>
            </a:prstGeom>
            <a:noFill/>
            <a:ln w="9525">
              <a:noFill/>
              <a:miter lim="800000"/>
              <a:headEnd/>
              <a:tailEnd/>
            </a:ln>
            <a:effectLst/>
          </p:spPr>
          <p:txBody>
            <a:bodyPr>
              <a:spAutoFit/>
            </a:bodyPr>
            <a:lstStyle/>
            <a:p>
              <a:r>
                <a:rPr lang="en-US" altLang="zh-CN" sz="2400" i="1">
                  <a:solidFill>
                    <a:srgbClr val="990000"/>
                  </a:solidFill>
                </a:rPr>
                <a:t>o</a:t>
              </a:r>
            </a:p>
          </p:txBody>
        </p:sp>
        <p:sp>
          <p:nvSpPr>
            <p:cNvPr id="26656" name="Text Box 32"/>
            <p:cNvSpPr txBox="1">
              <a:spLocks noChangeArrowheads="1"/>
            </p:cNvSpPr>
            <p:nvPr/>
          </p:nvSpPr>
          <p:spPr bwMode="auto">
            <a:xfrm>
              <a:off x="4521" y="2194"/>
              <a:ext cx="392" cy="288"/>
            </a:xfrm>
            <a:prstGeom prst="rect">
              <a:avLst/>
            </a:prstGeom>
            <a:noFill/>
            <a:ln w="9525">
              <a:noFill/>
              <a:miter lim="800000"/>
              <a:headEnd/>
              <a:tailEnd/>
            </a:ln>
            <a:effectLst/>
          </p:spPr>
          <p:txBody>
            <a:bodyPr>
              <a:spAutoFit/>
            </a:bodyPr>
            <a:lstStyle/>
            <a:p>
              <a:r>
                <a:rPr lang="en-US" altLang="zh-CN" sz="2400" i="1">
                  <a:solidFill>
                    <a:srgbClr val="990000"/>
                  </a:solidFill>
                </a:rPr>
                <a:t>α</a:t>
              </a:r>
            </a:p>
          </p:txBody>
        </p:sp>
        <p:sp>
          <p:nvSpPr>
            <p:cNvPr id="26657" name="Text Box 33"/>
            <p:cNvSpPr txBox="1">
              <a:spLocks noChangeArrowheads="1"/>
            </p:cNvSpPr>
            <p:nvPr/>
          </p:nvSpPr>
          <p:spPr bwMode="auto">
            <a:xfrm>
              <a:off x="4283" y="1992"/>
              <a:ext cx="392" cy="288"/>
            </a:xfrm>
            <a:prstGeom prst="rect">
              <a:avLst/>
            </a:prstGeom>
            <a:noFill/>
            <a:ln w="9525">
              <a:noFill/>
              <a:miter lim="800000"/>
              <a:headEnd/>
              <a:tailEnd/>
            </a:ln>
            <a:effectLst/>
          </p:spPr>
          <p:txBody>
            <a:bodyPr>
              <a:spAutoFit/>
            </a:bodyPr>
            <a:lstStyle/>
            <a:p>
              <a:r>
                <a:rPr lang="en-US" altLang="zh-CN" sz="2400" i="1">
                  <a:solidFill>
                    <a:srgbClr val="990000"/>
                  </a:solidFill>
                </a:rPr>
                <a:t>β</a:t>
              </a:r>
            </a:p>
          </p:txBody>
        </p:sp>
        <p:sp>
          <p:nvSpPr>
            <p:cNvPr id="26658" name="Text Box 34"/>
            <p:cNvSpPr txBox="1">
              <a:spLocks noChangeArrowheads="1"/>
            </p:cNvSpPr>
            <p:nvPr/>
          </p:nvSpPr>
          <p:spPr bwMode="auto">
            <a:xfrm>
              <a:off x="4229" y="2405"/>
              <a:ext cx="392" cy="288"/>
            </a:xfrm>
            <a:prstGeom prst="rect">
              <a:avLst/>
            </a:prstGeom>
            <a:noFill/>
            <a:ln w="9525">
              <a:noFill/>
              <a:miter lim="800000"/>
              <a:headEnd/>
              <a:tailEnd/>
            </a:ln>
            <a:effectLst/>
          </p:spPr>
          <p:txBody>
            <a:bodyPr>
              <a:spAutoFit/>
            </a:bodyPr>
            <a:lstStyle/>
            <a:p>
              <a:r>
                <a:rPr lang="en-US" altLang="zh-CN" sz="2400" i="1">
                  <a:solidFill>
                    <a:srgbClr val="990000"/>
                  </a:solidFill>
                </a:rPr>
                <a:t>γ</a:t>
              </a:r>
            </a:p>
          </p:txBody>
        </p:sp>
        <p:sp>
          <p:nvSpPr>
            <p:cNvPr id="26659" name="Text Box 35"/>
            <p:cNvSpPr txBox="1">
              <a:spLocks noChangeArrowheads="1"/>
            </p:cNvSpPr>
            <p:nvPr/>
          </p:nvSpPr>
          <p:spPr bwMode="auto">
            <a:xfrm>
              <a:off x="5005" y="1916"/>
              <a:ext cx="392" cy="288"/>
            </a:xfrm>
            <a:prstGeom prst="rect">
              <a:avLst/>
            </a:prstGeom>
            <a:noFill/>
            <a:ln w="9525">
              <a:noFill/>
              <a:miter lim="800000"/>
              <a:headEnd/>
              <a:tailEnd/>
            </a:ln>
            <a:effectLst/>
          </p:spPr>
          <p:txBody>
            <a:bodyPr>
              <a:spAutoFit/>
            </a:bodyPr>
            <a:lstStyle/>
            <a:p>
              <a:r>
                <a:rPr lang="en-US" altLang="zh-CN" sz="2400" i="1">
                  <a:solidFill>
                    <a:srgbClr val="990000"/>
                  </a:solidFill>
                </a:rPr>
                <a:t>ω</a:t>
              </a:r>
            </a:p>
          </p:txBody>
        </p:sp>
      </p:grpSp>
      <p:grpSp>
        <p:nvGrpSpPr>
          <p:cNvPr id="6" name="Group 38"/>
          <p:cNvGrpSpPr>
            <a:grpSpLocks/>
          </p:cNvGrpSpPr>
          <p:nvPr/>
        </p:nvGrpSpPr>
        <p:grpSpPr bwMode="auto">
          <a:xfrm>
            <a:off x="6965950" y="473075"/>
            <a:ext cx="1924050" cy="484188"/>
            <a:chOff x="4388" y="298"/>
            <a:chExt cx="1212" cy="305"/>
          </a:xfrm>
        </p:grpSpPr>
        <p:sp>
          <p:nvSpPr>
            <p:cNvPr id="26663" name="AutoShape 39">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6664" name="Text Box 40">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272C7CE5-BE8D-4076-8D02-978F0DC70641}" type="slidenum">
              <a:rPr lang="en-US" altLang="zh-CN"/>
              <a:pPr/>
              <a:t>41</a:t>
            </a:fld>
            <a:endParaRPr lang="en-US" altLang="zh-CN"/>
          </a:p>
        </p:txBody>
      </p:sp>
      <p:sp>
        <p:nvSpPr>
          <p:cNvPr id="27650" name="Text Box 2"/>
          <p:cNvSpPr txBox="1">
            <a:spLocks noChangeArrowheads="1"/>
          </p:cNvSpPr>
          <p:nvPr/>
        </p:nvSpPr>
        <p:spPr bwMode="auto">
          <a:xfrm>
            <a:off x="901700" y="808038"/>
            <a:ext cx="7570788" cy="4538662"/>
          </a:xfrm>
          <a:prstGeom prst="rect">
            <a:avLst/>
          </a:prstGeom>
          <a:noFill/>
          <a:ln w="9525">
            <a:noFill/>
            <a:miter lim="800000"/>
            <a:headEnd/>
            <a:tailEnd/>
          </a:ln>
          <a:effectLst/>
        </p:spPr>
        <p:txBody>
          <a:bodyPr>
            <a:spAutoFit/>
          </a:bodyPr>
          <a:lstStyle/>
          <a:p>
            <a:pPr>
              <a:lnSpc>
                <a:spcPct val="120000"/>
              </a:lnSpc>
            </a:pPr>
            <a:r>
              <a:rPr lang="en-US" altLang="zh-CN" sz="2800">
                <a:solidFill>
                  <a:srgbClr val="000000"/>
                </a:solidFill>
              </a:rPr>
              <a:t>3</a:t>
            </a:r>
            <a:r>
              <a:rPr lang="zh-CN" altLang="en-US" sz="2800">
                <a:solidFill>
                  <a:srgbClr val="000000"/>
                </a:solidFill>
              </a:rPr>
              <a:t>）气体分子运动自由度      </a:t>
            </a:r>
          </a:p>
          <a:p>
            <a:pPr>
              <a:lnSpc>
                <a:spcPct val="120000"/>
              </a:lnSpc>
            </a:pPr>
            <a:r>
              <a:rPr lang="zh-CN" altLang="en-US" sz="2800">
                <a:solidFill>
                  <a:srgbClr val="003399"/>
                </a:solidFill>
              </a:rPr>
              <a:t>单原子分子：</a:t>
            </a:r>
            <a:r>
              <a:rPr lang="en-US" altLang="zh-CN" sz="2800">
                <a:solidFill>
                  <a:srgbClr val="000000"/>
                </a:solidFill>
              </a:rPr>
              <a:t>3</a:t>
            </a:r>
            <a:r>
              <a:rPr lang="zh-CN" altLang="en-US" sz="2800">
                <a:solidFill>
                  <a:srgbClr val="000000"/>
                </a:solidFill>
              </a:rPr>
              <a:t>个平动自由度，</a:t>
            </a:r>
            <a:r>
              <a:rPr lang="en-US" altLang="zh-CN" sz="2800" i="1">
                <a:solidFill>
                  <a:srgbClr val="000000"/>
                </a:solidFill>
              </a:rPr>
              <a:t>i</a:t>
            </a:r>
            <a:r>
              <a:rPr lang="en-US" altLang="zh-CN" sz="2800">
                <a:solidFill>
                  <a:srgbClr val="000000"/>
                </a:solidFill>
              </a:rPr>
              <a:t>=3</a:t>
            </a:r>
            <a:r>
              <a:rPr lang="zh-CN" altLang="en-US" sz="2800">
                <a:solidFill>
                  <a:srgbClr val="000000"/>
                </a:solidFill>
              </a:rPr>
              <a:t>；          </a:t>
            </a:r>
          </a:p>
          <a:p>
            <a:pPr>
              <a:lnSpc>
                <a:spcPct val="120000"/>
              </a:lnSpc>
            </a:pPr>
            <a:r>
              <a:rPr lang="zh-CN" altLang="en-US" sz="2800">
                <a:solidFill>
                  <a:srgbClr val="003399"/>
                </a:solidFill>
              </a:rPr>
              <a:t>双原子分子：</a:t>
            </a:r>
            <a:r>
              <a:rPr lang="zh-CN" altLang="en-US" sz="2800">
                <a:solidFill>
                  <a:srgbClr val="000000"/>
                </a:solidFill>
              </a:rPr>
              <a:t> </a:t>
            </a:r>
            <a:r>
              <a:rPr lang="en-US" altLang="zh-CN" sz="2800">
                <a:solidFill>
                  <a:srgbClr val="000000"/>
                </a:solidFill>
              </a:rPr>
              <a:t>3</a:t>
            </a:r>
            <a:r>
              <a:rPr lang="zh-CN" altLang="en-US" sz="2800">
                <a:solidFill>
                  <a:srgbClr val="000000"/>
                </a:solidFill>
              </a:rPr>
              <a:t>个平动自由度</a:t>
            </a:r>
            <a:r>
              <a:rPr lang="en-US" altLang="zh-CN" sz="2800">
                <a:solidFill>
                  <a:srgbClr val="000000"/>
                </a:solidFill>
              </a:rPr>
              <a:t>(</a:t>
            </a:r>
            <a:r>
              <a:rPr lang="zh-CN" altLang="en-US" sz="2800">
                <a:solidFill>
                  <a:srgbClr val="000000"/>
                </a:solidFill>
              </a:rPr>
              <a:t>质心</a:t>
            </a:r>
            <a:r>
              <a:rPr lang="en-US" altLang="zh-CN" sz="2800">
                <a:solidFill>
                  <a:srgbClr val="000000"/>
                </a:solidFill>
              </a:rPr>
              <a:t>)</a:t>
            </a:r>
            <a:r>
              <a:rPr lang="zh-CN" altLang="en-US" sz="2800">
                <a:solidFill>
                  <a:srgbClr val="000000"/>
                </a:solidFill>
              </a:rPr>
              <a:t>，</a:t>
            </a:r>
            <a:r>
              <a:rPr lang="en-US" altLang="zh-CN" sz="2800">
                <a:solidFill>
                  <a:srgbClr val="000000"/>
                </a:solidFill>
              </a:rPr>
              <a:t>2</a:t>
            </a:r>
            <a:r>
              <a:rPr lang="zh-CN" altLang="en-US" sz="2800">
                <a:solidFill>
                  <a:srgbClr val="000000"/>
                </a:solidFill>
              </a:rPr>
              <a:t>个转动自由度</a:t>
            </a:r>
            <a:r>
              <a:rPr lang="en-US" altLang="zh-CN" sz="2800">
                <a:solidFill>
                  <a:srgbClr val="000000"/>
                </a:solidFill>
              </a:rPr>
              <a:t>(</a:t>
            </a:r>
            <a:r>
              <a:rPr lang="zh-CN" altLang="en-US" sz="2800">
                <a:solidFill>
                  <a:srgbClr val="000000"/>
                </a:solidFill>
              </a:rPr>
              <a:t>轴线方位角</a:t>
            </a:r>
            <a:r>
              <a:rPr lang="en-US" altLang="zh-CN" sz="2800">
                <a:solidFill>
                  <a:srgbClr val="000000"/>
                </a:solidFill>
              </a:rPr>
              <a:t>)</a:t>
            </a:r>
            <a:r>
              <a:rPr lang="zh-CN" altLang="en-US" sz="2800">
                <a:solidFill>
                  <a:srgbClr val="000000"/>
                </a:solidFill>
              </a:rPr>
              <a:t>，</a:t>
            </a:r>
            <a:r>
              <a:rPr lang="en-US" altLang="zh-CN" sz="2800">
                <a:solidFill>
                  <a:srgbClr val="000000"/>
                </a:solidFill>
              </a:rPr>
              <a:t>1</a:t>
            </a:r>
            <a:r>
              <a:rPr lang="zh-CN" altLang="en-US" sz="2800">
                <a:solidFill>
                  <a:srgbClr val="000000"/>
                </a:solidFill>
              </a:rPr>
              <a:t>个振动自由度，</a:t>
            </a:r>
            <a:r>
              <a:rPr lang="en-US" altLang="zh-CN" sz="2800" i="1">
                <a:solidFill>
                  <a:srgbClr val="000000"/>
                </a:solidFill>
              </a:rPr>
              <a:t>i</a:t>
            </a:r>
            <a:r>
              <a:rPr lang="en-US" altLang="zh-CN" sz="2800">
                <a:solidFill>
                  <a:srgbClr val="000000"/>
                </a:solidFill>
              </a:rPr>
              <a:t>=6</a:t>
            </a:r>
            <a:r>
              <a:rPr lang="zh-CN" altLang="en-US" sz="2800">
                <a:solidFill>
                  <a:srgbClr val="000000"/>
                </a:solidFill>
              </a:rPr>
              <a:t>；  </a:t>
            </a:r>
          </a:p>
          <a:p>
            <a:pPr>
              <a:lnSpc>
                <a:spcPct val="120000"/>
              </a:lnSpc>
            </a:pPr>
            <a:r>
              <a:rPr lang="zh-CN" altLang="en-US" sz="2800">
                <a:solidFill>
                  <a:srgbClr val="003399"/>
                </a:solidFill>
              </a:rPr>
              <a:t>刚性双原子分子：</a:t>
            </a:r>
            <a:r>
              <a:rPr lang="zh-CN" altLang="en-US" sz="2800">
                <a:solidFill>
                  <a:srgbClr val="000000"/>
                </a:solidFill>
              </a:rPr>
              <a:t>在一般温度下，振动可忽略：</a:t>
            </a:r>
            <a:r>
              <a:rPr lang="en-US" altLang="zh-CN" sz="2800" i="1">
                <a:solidFill>
                  <a:srgbClr val="000000"/>
                </a:solidFill>
              </a:rPr>
              <a:t>i</a:t>
            </a:r>
            <a:r>
              <a:rPr lang="en-US" altLang="zh-CN" sz="2800">
                <a:solidFill>
                  <a:srgbClr val="000000"/>
                </a:solidFill>
              </a:rPr>
              <a:t>=5</a:t>
            </a:r>
            <a:r>
              <a:rPr lang="zh-CN" altLang="en-US" sz="2800">
                <a:solidFill>
                  <a:srgbClr val="000000"/>
                </a:solidFill>
              </a:rPr>
              <a:t>；</a:t>
            </a:r>
          </a:p>
          <a:p>
            <a:pPr>
              <a:lnSpc>
                <a:spcPct val="120000"/>
              </a:lnSpc>
            </a:pPr>
            <a:r>
              <a:rPr lang="zh-CN" altLang="en-US" sz="2800">
                <a:solidFill>
                  <a:srgbClr val="003399"/>
                </a:solidFill>
              </a:rPr>
              <a:t>刚性多原子分子：</a:t>
            </a:r>
            <a:r>
              <a:rPr lang="zh-CN" altLang="en-US" sz="2800"/>
              <a:t>看成刚体，故</a:t>
            </a:r>
            <a:r>
              <a:rPr lang="en-US" altLang="zh-CN" sz="2800" i="1"/>
              <a:t>i</a:t>
            </a:r>
            <a:r>
              <a:rPr lang="en-US" altLang="zh-CN" sz="2800"/>
              <a:t>=6 </a:t>
            </a:r>
            <a:r>
              <a:rPr lang="zh-CN" altLang="en-US" sz="2800"/>
              <a:t>。</a:t>
            </a:r>
          </a:p>
        </p:txBody>
      </p:sp>
      <p:grpSp>
        <p:nvGrpSpPr>
          <p:cNvPr id="2" name="Group 3"/>
          <p:cNvGrpSpPr>
            <a:grpSpLocks/>
          </p:cNvGrpSpPr>
          <p:nvPr/>
        </p:nvGrpSpPr>
        <p:grpSpPr bwMode="auto">
          <a:xfrm>
            <a:off x="6965950" y="473075"/>
            <a:ext cx="1924050" cy="484188"/>
            <a:chOff x="4388" y="298"/>
            <a:chExt cx="1212" cy="305"/>
          </a:xfrm>
        </p:grpSpPr>
        <p:sp>
          <p:nvSpPr>
            <p:cNvPr id="27652" name="AutoShape 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7653" name="Text Box 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71AC676B-5DF5-472E-B454-534C6189F81B}" type="slidenum">
              <a:rPr lang="en-US" altLang="zh-CN"/>
              <a:pPr/>
              <a:t>42</a:t>
            </a:fld>
            <a:endParaRPr lang="en-US" altLang="zh-CN"/>
          </a:p>
        </p:txBody>
      </p:sp>
      <p:sp>
        <p:nvSpPr>
          <p:cNvPr id="28674" name="Text Box 2"/>
          <p:cNvSpPr txBox="1">
            <a:spLocks noChangeArrowheads="1"/>
          </p:cNvSpPr>
          <p:nvPr/>
        </p:nvSpPr>
        <p:spPr bwMode="auto">
          <a:xfrm>
            <a:off x="908050" y="860425"/>
            <a:ext cx="3109913" cy="519113"/>
          </a:xfrm>
          <a:prstGeom prst="rect">
            <a:avLst/>
          </a:prstGeom>
          <a:noFill/>
          <a:ln w="9525">
            <a:noFill/>
            <a:miter lim="800000"/>
            <a:headEnd/>
            <a:tailEnd/>
          </a:ln>
          <a:effectLst/>
        </p:spPr>
        <p:txBody>
          <a:bodyPr>
            <a:spAutoFit/>
          </a:bodyPr>
          <a:lstStyle/>
          <a:p>
            <a:r>
              <a:rPr lang="zh-CN" altLang="en-US" sz="2800" b="1">
                <a:solidFill>
                  <a:srgbClr val="003399"/>
                </a:solidFill>
              </a:rPr>
              <a:t>二、能量均分定理</a:t>
            </a:r>
            <a:r>
              <a:rPr lang="zh-CN" altLang="en-US" sz="2800">
                <a:solidFill>
                  <a:srgbClr val="003399"/>
                </a:solidFill>
              </a:rPr>
              <a:t> </a:t>
            </a:r>
          </a:p>
        </p:txBody>
      </p:sp>
      <p:sp>
        <p:nvSpPr>
          <p:cNvPr id="28675" name="Text Box 3"/>
          <p:cNvSpPr txBox="1">
            <a:spLocks noChangeArrowheads="1"/>
          </p:cNvSpPr>
          <p:nvPr/>
        </p:nvSpPr>
        <p:spPr bwMode="auto">
          <a:xfrm>
            <a:off x="908050" y="1549400"/>
            <a:ext cx="6446838" cy="519113"/>
          </a:xfrm>
          <a:prstGeom prst="rect">
            <a:avLst/>
          </a:prstGeom>
          <a:noFill/>
          <a:ln w="9525">
            <a:noFill/>
            <a:miter lim="800000"/>
            <a:headEnd/>
            <a:tailEnd/>
          </a:ln>
          <a:effectLst/>
        </p:spPr>
        <p:txBody>
          <a:bodyPr>
            <a:spAutoFit/>
          </a:bodyPr>
          <a:lstStyle/>
          <a:p>
            <a:r>
              <a:rPr lang="zh-CN" altLang="en-US" sz="2800"/>
              <a:t>理想气体的一个分子平均平动动能为：</a:t>
            </a:r>
          </a:p>
        </p:txBody>
      </p:sp>
      <p:graphicFrame>
        <p:nvGraphicFramePr>
          <p:cNvPr id="143360" name="Object 2048"/>
          <p:cNvGraphicFramePr>
            <a:graphicFrameLocks noChangeAspect="1"/>
          </p:cNvGraphicFramePr>
          <p:nvPr/>
        </p:nvGraphicFramePr>
        <p:xfrm>
          <a:off x="1454150" y="2292350"/>
          <a:ext cx="6230938" cy="850900"/>
        </p:xfrm>
        <a:graphic>
          <a:graphicData uri="http://schemas.openxmlformats.org/presentationml/2006/ole">
            <p:oleObj spid="_x0000_s17410" name="Equation" r:id="rId3" imgW="2882880" imgH="393480" progId="Equation.3">
              <p:embed/>
            </p:oleObj>
          </a:graphicData>
        </a:graphic>
      </p:graphicFrame>
      <p:grpSp>
        <p:nvGrpSpPr>
          <p:cNvPr id="2" name="Group 10"/>
          <p:cNvGrpSpPr>
            <a:grpSpLocks/>
          </p:cNvGrpSpPr>
          <p:nvPr/>
        </p:nvGrpSpPr>
        <p:grpSpPr bwMode="auto">
          <a:xfrm>
            <a:off x="919163" y="3355975"/>
            <a:ext cx="4962525" cy="923925"/>
            <a:chOff x="633" y="2096"/>
            <a:chExt cx="3126" cy="582"/>
          </a:xfrm>
        </p:grpSpPr>
        <p:sp>
          <p:nvSpPr>
            <p:cNvPr id="28677" name="Text Box 5"/>
            <p:cNvSpPr txBox="1">
              <a:spLocks noChangeArrowheads="1"/>
            </p:cNvSpPr>
            <p:nvPr/>
          </p:nvSpPr>
          <p:spPr bwMode="auto">
            <a:xfrm>
              <a:off x="633" y="2184"/>
              <a:ext cx="1411" cy="327"/>
            </a:xfrm>
            <a:prstGeom prst="rect">
              <a:avLst/>
            </a:prstGeom>
            <a:noFill/>
            <a:ln w="9525">
              <a:noFill/>
              <a:miter lim="800000"/>
              <a:headEnd/>
              <a:tailEnd/>
            </a:ln>
            <a:effectLst/>
          </p:spPr>
          <p:txBody>
            <a:bodyPr>
              <a:spAutoFit/>
            </a:bodyPr>
            <a:lstStyle/>
            <a:p>
              <a:r>
                <a:rPr lang="zh-CN" altLang="en-US" sz="2800"/>
                <a:t>在平衡态下</a:t>
              </a:r>
            </a:p>
          </p:txBody>
        </p:sp>
        <p:graphicFrame>
          <p:nvGraphicFramePr>
            <p:cNvPr id="143362" name="Object 2050"/>
            <p:cNvGraphicFramePr>
              <a:graphicFrameLocks noChangeAspect="1"/>
            </p:cNvGraphicFramePr>
            <p:nvPr/>
          </p:nvGraphicFramePr>
          <p:xfrm>
            <a:off x="1994" y="2096"/>
            <a:ext cx="1765" cy="582"/>
          </p:xfrm>
          <a:graphic>
            <a:graphicData uri="http://schemas.openxmlformats.org/presentationml/2006/ole">
              <p:oleObj spid="_x0000_s17412" name="Equation" r:id="rId4" imgW="1193760" imgH="393480" progId="Equation.3">
                <p:embed/>
              </p:oleObj>
            </a:graphicData>
          </a:graphic>
        </p:graphicFrame>
      </p:grpSp>
      <p:sp>
        <p:nvSpPr>
          <p:cNvPr id="28679" name="Text Box 7"/>
          <p:cNvSpPr txBox="1">
            <a:spLocks noChangeArrowheads="1"/>
          </p:cNvSpPr>
          <p:nvPr/>
        </p:nvSpPr>
        <p:spPr bwMode="auto">
          <a:xfrm>
            <a:off x="958850" y="4205288"/>
            <a:ext cx="1462088" cy="519112"/>
          </a:xfrm>
          <a:prstGeom prst="rect">
            <a:avLst/>
          </a:prstGeom>
          <a:noFill/>
          <a:ln w="9525">
            <a:noFill/>
            <a:miter lim="800000"/>
            <a:headEnd/>
            <a:tailEnd/>
          </a:ln>
          <a:effectLst/>
        </p:spPr>
        <p:txBody>
          <a:bodyPr>
            <a:spAutoFit/>
          </a:bodyPr>
          <a:lstStyle/>
          <a:p>
            <a:r>
              <a:rPr lang="zh-CN" altLang="en-US" sz="2800"/>
              <a:t>故有：</a:t>
            </a:r>
          </a:p>
        </p:txBody>
      </p:sp>
      <p:graphicFrame>
        <p:nvGraphicFramePr>
          <p:cNvPr id="143361" name="Object 2049"/>
          <p:cNvGraphicFramePr>
            <a:graphicFrameLocks noChangeAspect="1"/>
          </p:cNvGraphicFramePr>
          <p:nvPr/>
        </p:nvGraphicFramePr>
        <p:xfrm>
          <a:off x="1646238" y="4938713"/>
          <a:ext cx="6203950" cy="850900"/>
        </p:xfrm>
        <a:graphic>
          <a:graphicData uri="http://schemas.openxmlformats.org/presentationml/2006/ole">
            <p:oleObj spid="_x0000_s17411" name="Equation" r:id="rId5" imgW="2869920" imgH="393480" progId="Equation.3">
              <p:embed/>
            </p:oleObj>
          </a:graphicData>
        </a:graphic>
      </p:graphicFrame>
      <p:grpSp>
        <p:nvGrpSpPr>
          <p:cNvPr id="3" name="Group 11"/>
          <p:cNvGrpSpPr>
            <a:grpSpLocks/>
          </p:cNvGrpSpPr>
          <p:nvPr/>
        </p:nvGrpSpPr>
        <p:grpSpPr bwMode="auto">
          <a:xfrm>
            <a:off x="6965950" y="473075"/>
            <a:ext cx="1924050" cy="484188"/>
            <a:chOff x="4388" y="298"/>
            <a:chExt cx="1212" cy="305"/>
          </a:xfrm>
        </p:grpSpPr>
        <p:sp>
          <p:nvSpPr>
            <p:cNvPr id="28684" name="AutoShape 12">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8685" name="Text Box 13">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818FD331-9884-4029-A3B1-9A64B41B1A57}" type="slidenum">
              <a:rPr lang="en-US" altLang="zh-CN"/>
              <a:pPr/>
              <a:t>43</a:t>
            </a:fld>
            <a:endParaRPr lang="en-US" altLang="zh-CN"/>
          </a:p>
        </p:txBody>
      </p:sp>
      <p:sp>
        <p:nvSpPr>
          <p:cNvPr id="29698" name="Text Box 2"/>
          <p:cNvSpPr txBox="1">
            <a:spLocks noChangeArrowheads="1"/>
          </p:cNvSpPr>
          <p:nvPr/>
        </p:nvSpPr>
        <p:spPr bwMode="auto">
          <a:xfrm>
            <a:off x="811213" y="1160463"/>
            <a:ext cx="7851775" cy="1800225"/>
          </a:xfrm>
          <a:prstGeom prst="rect">
            <a:avLst/>
          </a:prstGeom>
          <a:noFill/>
          <a:ln w="9525">
            <a:noFill/>
            <a:miter lim="800000"/>
            <a:headEnd/>
            <a:tailEnd/>
          </a:ln>
          <a:effectLst/>
        </p:spPr>
        <p:txBody>
          <a:bodyPr>
            <a:spAutoFit/>
          </a:bodyPr>
          <a:lstStyle/>
          <a:p>
            <a:r>
              <a:rPr lang="zh-CN" altLang="en-US" sz="2800"/>
              <a:t>分子的每一个平移自由度的平均动能等于</a:t>
            </a:r>
            <a:r>
              <a:rPr lang="en-US" altLang="zh-CN" sz="2800" i="1"/>
              <a:t>1/2kT</a:t>
            </a:r>
            <a:r>
              <a:rPr lang="en-US" altLang="zh-CN" sz="2800"/>
              <a:t> </a:t>
            </a:r>
            <a:r>
              <a:rPr lang="zh-CN" altLang="en-US" sz="2800"/>
              <a:t>，这是气体分子无规则碰撞的结果；也是分子运动无序性的表现，即分子在平动时，对于大量分子来说，在能量上没有哪个方向特别占优势。</a:t>
            </a:r>
          </a:p>
        </p:txBody>
      </p:sp>
      <p:sp>
        <p:nvSpPr>
          <p:cNvPr id="29699" name="Text Box 3"/>
          <p:cNvSpPr txBox="1">
            <a:spLocks noChangeArrowheads="1"/>
          </p:cNvSpPr>
          <p:nvPr/>
        </p:nvSpPr>
        <p:spPr bwMode="auto">
          <a:xfrm>
            <a:off x="795338" y="3021013"/>
            <a:ext cx="7712075" cy="1373187"/>
          </a:xfrm>
          <a:prstGeom prst="rect">
            <a:avLst/>
          </a:prstGeom>
          <a:noFill/>
          <a:ln w="9525">
            <a:noFill/>
            <a:miter lim="800000"/>
            <a:headEnd/>
            <a:tailEnd/>
          </a:ln>
          <a:effectLst/>
        </p:spPr>
        <p:txBody>
          <a:bodyPr>
            <a:spAutoFit/>
          </a:bodyPr>
          <a:lstStyle/>
          <a:p>
            <a:r>
              <a:rPr lang="zh-CN" altLang="en-US" sz="2800"/>
              <a:t>将上述结果推广到转动等其它运动形式，可得到能量均分定理：</a:t>
            </a:r>
            <a:r>
              <a:rPr lang="zh-CN" altLang="en-US" sz="2800">
                <a:solidFill>
                  <a:srgbClr val="003399"/>
                </a:solidFill>
                <a:latin typeface="楷体_GB2312" pitchFamily="49" charset="-122"/>
                <a:ea typeface="楷体_GB2312" pitchFamily="49" charset="-122"/>
              </a:rPr>
              <a:t>在温度为</a:t>
            </a:r>
            <a:r>
              <a:rPr lang="en-US" altLang="zh-CN" sz="2800" i="1">
                <a:solidFill>
                  <a:srgbClr val="003399"/>
                </a:solidFill>
                <a:latin typeface="楷体_GB2312" pitchFamily="49" charset="-122"/>
                <a:ea typeface="楷体_GB2312" pitchFamily="49" charset="-122"/>
              </a:rPr>
              <a:t>T </a:t>
            </a:r>
            <a:r>
              <a:rPr lang="zh-CN" altLang="en-US" sz="2800">
                <a:solidFill>
                  <a:srgbClr val="003399"/>
                </a:solidFill>
                <a:latin typeface="楷体_GB2312" pitchFamily="49" charset="-122"/>
                <a:ea typeface="楷体_GB2312" pitchFamily="49" charset="-122"/>
              </a:rPr>
              <a:t>的平衡态下，气体分子每个自由度的平均动能都相等，等于</a:t>
            </a:r>
            <a:r>
              <a:rPr lang="en-US" altLang="zh-CN" sz="2800" i="1"/>
              <a:t>1/2kT</a:t>
            </a:r>
            <a:r>
              <a:rPr lang="zh-CN" altLang="en-US" sz="2800"/>
              <a:t>。</a:t>
            </a:r>
          </a:p>
        </p:txBody>
      </p:sp>
      <p:sp>
        <p:nvSpPr>
          <p:cNvPr id="29700" name="Text Box 4"/>
          <p:cNvSpPr txBox="1">
            <a:spLocks noChangeArrowheads="1"/>
          </p:cNvSpPr>
          <p:nvPr/>
        </p:nvSpPr>
        <p:spPr bwMode="auto">
          <a:xfrm>
            <a:off x="779463" y="4467225"/>
            <a:ext cx="7696200" cy="519113"/>
          </a:xfrm>
          <a:prstGeom prst="rect">
            <a:avLst/>
          </a:prstGeom>
          <a:noFill/>
          <a:ln w="9525">
            <a:noFill/>
            <a:miter lim="800000"/>
            <a:headEnd/>
            <a:tailEnd/>
          </a:ln>
          <a:effectLst/>
        </p:spPr>
        <p:txBody>
          <a:bodyPr>
            <a:spAutoFit/>
          </a:bodyPr>
          <a:lstStyle/>
          <a:p>
            <a:r>
              <a:rPr lang="zh-CN" altLang="en-US" sz="2800"/>
              <a:t>若分子的自由度为</a:t>
            </a:r>
            <a:r>
              <a:rPr lang="zh-CN" altLang="en-US" sz="2800" i="1">
                <a:solidFill>
                  <a:srgbClr val="003399"/>
                </a:solidFill>
              </a:rPr>
              <a:t> </a:t>
            </a:r>
            <a:r>
              <a:rPr lang="en-US" altLang="zh-CN" sz="2800" i="1">
                <a:solidFill>
                  <a:srgbClr val="003399"/>
                </a:solidFill>
              </a:rPr>
              <a:t>i</a:t>
            </a:r>
            <a:r>
              <a:rPr lang="zh-CN" altLang="en-US" sz="2800"/>
              <a:t>，则分子的平均动能为：</a:t>
            </a:r>
          </a:p>
        </p:txBody>
      </p:sp>
      <p:graphicFrame>
        <p:nvGraphicFramePr>
          <p:cNvPr id="144384" name="Object 1024"/>
          <p:cNvGraphicFramePr>
            <a:graphicFrameLocks noChangeAspect="1"/>
          </p:cNvGraphicFramePr>
          <p:nvPr/>
        </p:nvGraphicFramePr>
        <p:xfrm>
          <a:off x="3646488" y="5092700"/>
          <a:ext cx="1487487" cy="960438"/>
        </p:xfrm>
        <a:graphic>
          <a:graphicData uri="http://schemas.openxmlformats.org/presentationml/2006/ole">
            <p:oleObj spid="_x0000_s18434" name="Equation" r:id="rId3" imgW="609480" imgH="393480" progId="Equation.3">
              <p:embed/>
            </p:oleObj>
          </a:graphicData>
        </a:graphic>
      </p:graphicFrame>
      <p:grpSp>
        <p:nvGrpSpPr>
          <p:cNvPr id="2" name="Group 6"/>
          <p:cNvGrpSpPr>
            <a:grpSpLocks/>
          </p:cNvGrpSpPr>
          <p:nvPr/>
        </p:nvGrpSpPr>
        <p:grpSpPr bwMode="auto">
          <a:xfrm>
            <a:off x="6965950" y="473075"/>
            <a:ext cx="1924050" cy="484188"/>
            <a:chOff x="4388" y="298"/>
            <a:chExt cx="1212" cy="305"/>
          </a:xfrm>
        </p:grpSpPr>
        <p:sp>
          <p:nvSpPr>
            <p:cNvPr id="29703"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9704"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BC530676-F3EA-4B83-9C98-68F87AF8610F}" type="slidenum">
              <a:rPr lang="en-US" altLang="zh-CN"/>
              <a:pPr/>
              <a:t>44</a:t>
            </a:fld>
            <a:endParaRPr lang="en-US" altLang="zh-CN"/>
          </a:p>
        </p:txBody>
      </p:sp>
      <p:sp>
        <p:nvSpPr>
          <p:cNvPr id="30722" name="Text Box 2"/>
          <p:cNvSpPr txBox="1">
            <a:spLocks noChangeArrowheads="1"/>
          </p:cNvSpPr>
          <p:nvPr/>
        </p:nvSpPr>
        <p:spPr bwMode="auto">
          <a:xfrm>
            <a:off x="1006475" y="930275"/>
            <a:ext cx="2971800" cy="519113"/>
          </a:xfrm>
          <a:prstGeom prst="rect">
            <a:avLst/>
          </a:prstGeom>
          <a:noFill/>
          <a:ln w="9525">
            <a:noFill/>
            <a:miter lim="800000"/>
            <a:headEnd/>
            <a:tailEnd/>
          </a:ln>
          <a:effectLst/>
        </p:spPr>
        <p:txBody>
          <a:bodyPr>
            <a:spAutoFit/>
          </a:bodyPr>
          <a:lstStyle/>
          <a:p>
            <a:r>
              <a:rPr lang="zh-CN" altLang="en-US" sz="2800"/>
              <a:t>对于单原子分子：</a:t>
            </a:r>
          </a:p>
        </p:txBody>
      </p:sp>
      <p:graphicFrame>
        <p:nvGraphicFramePr>
          <p:cNvPr id="145408" name="Object 0"/>
          <p:cNvGraphicFramePr>
            <a:graphicFrameLocks noChangeAspect="1"/>
          </p:cNvGraphicFramePr>
          <p:nvPr/>
        </p:nvGraphicFramePr>
        <p:xfrm>
          <a:off x="4703763" y="739775"/>
          <a:ext cx="1487487" cy="960438"/>
        </p:xfrm>
        <a:graphic>
          <a:graphicData uri="http://schemas.openxmlformats.org/presentationml/2006/ole">
            <p:oleObj spid="_x0000_s19458" name="Equation" r:id="rId3" imgW="609480" imgH="393480" progId="Equation.3">
              <p:embed/>
            </p:oleObj>
          </a:graphicData>
        </a:graphic>
      </p:graphicFrame>
      <p:sp>
        <p:nvSpPr>
          <p:cNvPr id="30724" name="Text Box 4"/>
          <p:cNvSpPr txBox="1">
            <a:spLocks noChangeArrowheads="1"/>
          </p:cNvSpPr>
          <p:nvPr/>
        </p:nvSpPr>
        <p:spPr bwMode="auto">
          <a:xfrm>
            <a:off x="1006475" y="2133600"/>
            <a:ext cx="3494088" cy="519113"/>
          </a:xfrm>
          <a:prstGeom prst="rect">
            <a:avLst/>
          </a:prstGeom>
          <a:noFill/>
          <a:ln w="9525">
            <a:noFill/>
            <a:miter lim="800000"/>
            <a:headEnd/>
            <a:tailEnd/>
          </a:ln>
          <a:effectLst/>
        </p:spPr>
        <p:txBody>
          <a:bodyPr>
            <a:spAutoFit/>
          </a:bodyPr>
          <a:lstStyle/>
          <a:p>
            <a:r>
              <a:rPr lang="zh-CN" altLang="en-US" sz="2800"/>
              <a:t>对于刚性双原子分子：</a:t>
            </a:r>
          </a:p>
        </p:txBody>
      </p:sp>
      <p:graphicFrame>
        <p:nvGraphicFramePr>
          <p:cNvPr id="145409" name="Object 1"/>
          <p:cNvGraphicFramePr>
            <a:graphicFrameLocks noChangeAspect="1"/>
          </p:cNvGraphicFramePr>
          <p:nvPr/>
        </p:nvGraphicFramePr>
        <p:xfrm>
          <a:off x="4713288" y="1912938"/>
          <a:ext cx="1487487" cy="960437"/>
        </p:xfrm>
        <a:graphic>
          <a:graphicData uri="http://schemas.openxmlformats.org/presentationml/2006/ole">
            <p:oleObj spid="_x0000_s19459" name="Equation" r:id="rId4" imgW="609480" imgH="393480" progId="Equation.3">
              <p:embed/>
            </p:oleObj>
          </a:graphicData>
        </a:graphic>
      </p:graphicFrame>
      <p:sp>
        <p:nvSpPr>
          <p:cNvPr id="30726" name="Text Box 6"/>
          <p:cNvSpPr txBox="1">
            <a:spLocks noChangeArrowheads="1"/>
          </p:cNvSpPr>
          <p:nvPr/>
        </p:nvSpPr>
        <p:spPr bwMode="auto">
          <a:xfrm>
            <a:off x="1006475" y="3352800"/>
            <a:ext cx="3552825" cy="519113"/>
          </a:xfrm>
          <a:prstGeom prst="rect">
            <a:avLst/>
          </a:prstGeom>
          <a:noFill/>
          <a:ln w="9525">
            <a:noFill/>
            <a:miter lim="800000"/>
            <a:headEnd/>
            <a:tailEnd/>
          </a:ln>
          <a:effectLst/>
        </p:spPr>
        <p:txBody>
          <a:bodyPr>
            <a:spAutoFit/>
          </a:bodyPr>
          <a:lstStyle/>
          <a:p>
            <a:r>
              <a:rPr lang="zh-CN" altLang="en-US" sz="2800"/>
              <a:t>对于刚性多原子分子：</a:t>
            </a:r>
          </a:p>
        </p:txBody>
      </p:sp>
      <p:graphicFrame>
        <p:nvGraphicFramePr>
          <p:cNvPr id="145410" name="Object 2"/>
          <p:cNvGraphicFramePr>
            <a:graphicFrameLocks noChangeAspect="1"/>
          </p:cNvGraphicFramePr>
          <p:nvPr/>
        </p:nvGraphicFramePr>
        <p:xfrm>
          <a:off x="4713288" y="3162300"/>
          <a:ext cx="1487487" cy="960438"/>
        </p:xfrm>
        <a:graphic>
          <a:graphicData uri="http://schemas.openxmlformats.org/presentationml/2006/ole">
            <p:oleObj spid="_x0000_s19460" name="Equation" r:id="rId5" imgW="609480" imgH="393480" progId="Equation.3">
              <p:embed/>
            </p:oleObj>
          </a:graphicData>
        </a:graphic>
      </p:graphicFrame>
      <p:sp>
        <p:nvSpPr>
          <p:cNvPr id="30728" name="Text Box 8"/>
          <p:cNvSpPr txBox="1">
            <a:spLocks noChangeArrowheads="1"/>
          </p:cNvSpPr>
          <p:nvPr/>
        </p:nvSpPr>
        <p:spPr bwMode="auto">
          <a:xfrm>
            <a:off x="973138" y="4222750"/>
            <a:ext cx="7650162" cy="1800225"/>
          </a:xfrm>
          <a:prstGeom prst="rect">
            <a:avLst/>
          </a:prstGeom>
          <a:noFill/>
          <a:ln w="9525">
            <a:noFill/>
            <a:miter lim="800000"/>
            <a:headEnd/>
            <a:tailEnd/>
          </a:ln>
          <a:effectLst/>
        </p:spPr>
        <p:txBody>
          <a:bodyPr>
            <a:spAutoFit/>
          </a:bodyPr>
          <a:lstStyle/>
          <a:p>
            <a:r>
              <a:rPr lang="zh-CN" altLang="en-US" sz="2800"/>
              <a:t>能量均分定理是一条重要的统计规律，适用于大量分子组成的系统，包括气体和较高温度下的液体和固体，适用于分子的平移、转动和振动。经典统计物理可给出定理的严格证明。 </a:t>
            </a:r>
          </a:p>
        </p:txBody>
      </p:sp>
      <p:grpSp>
        <p:nvGrpSpPr>
          <p:cNvPr id="2" name="Group 9"/>
          <p:cNvGrpSpPr>
            <a:grpSpLocks/>
          </p:cNvGrpSpPr>
          <p:nvPr/>
        </p:nvGrpSpPr>
        <p:grpSpPr bwMode="auto">
          <a:xfrm>
            <a:off x="6965950" y="473075"/>
            <a:ext cx="1924050" cy="484188"/>
            <a:chOff x="4388" y="298"/>
            <a:chExt cx="1212" cy="305"/>
          </a:xfrm>
        </p:grpSpPr>
        <p:sp>
          <p:nvSpPr>
            <p:cNvPr id="30730"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0731"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3D4088B9-F3C9-44BA-947A-BD5F519E1D38}" type="slidenum">
              <a:rPr lang="en-US" altLang="zh-CN"/>
              <a:pPr/>
              <a:t>45</a:t>
            </a:fld>
            <a:endParaRPr lang="en-US" altLang="zh-CN"/>
          </a:p>
        </p:txBody>
      </p:sp>
      <p:sp>
        <p:nvSpPr>
          <p:cNvPr id="31746" name="Text Box 2"/>
          <p:cNvSpPr txBox="1">
            <a:spLocks noChangeArrowheads="1"/>
          </p:cNvSpPr>
          <p:nvPr/>
        </p:nvSpPr>
        <p:spPr bwMode="auto">
          <a:xfrm>
            <a:off x="876300" y="795338"/>
            <a:ext cx="5546725" cy="519112"/>
          </a:xfrm>
          <a:prstGeom prst="rect">
            <a:avLst/>
          </a:prstGeom>
          <a:noFill/>
          <a:ln w="9525">
            <a:noFill/>
            <a:miter lim="800000"/>
            <a:headEnd/>
            <a:tailEnd/>
          </a:ln>
          <a:effectLst/>
        </p:spPr>
        <p:txBody>
          <a:bodyPr>
            <a:spAutoFit/>
          </a:bodyPr>
          <a:lstStyle/>
          <a:p>
            <a:r>
              <a:rPr lang="zh-CN" altLang="en-US" sz="2800" b="1">
                <a:solidFill>
                  <a:srgbClr val="003399"/>
                </a:solidFill>
              </a:rPr>
              <a:t>三、理想气体的内能 </a:t>
            </a:r>
            <a:r>
              <a:rPr lang="en-US" altLang="zh-CN" sz="2800" b="1">
                <a:solidFill>
                  <a:srgbClr val="003399"/>
                </a:solidFill>
              </a:rPr>
              <a:t>(</a:t>
            </a:r>
            <a:r>
              <a:rPr lang="zh-CN" altLang="en-US" sz="2800" b="1">
                <a:solidFill>
                  <a:srgbClr val="003399"/>
                </a:solidFill>
                <a:ea typeface="楷体_GB2312" pitchFamily="49" charset="-122"/>
              </a:rPr>
              <a:t>热力学能</a:t>
            </a:r>
            <a:r>
              <a:rPr lang="en-US" altLang="zh-CN" sz="2800" b="1">
                <a:solidFill>
                  <a:srgbClr val="003399"/>
                </a:solidFill>
              </a:rPr>
              <a:t>)</a:t>
            </a:r>
          </a:p>
        </p:txBody>
      </p:sp>
      <p:sp>
        <p:nvSpPr>
          <p:cNvPr id="31747" name="Text Box 3"/>
          <p:cNvSpPr txBox="1">
            <a:spLocks noChangeArrowheads="1"/>
          </p:cNvSpPr>
          <p:nvPr/>
        </p:nvSpPr>
        <p:spPr bwMode="auto">
          <a:xfrm>
            <a:off x="844550" y="1430338"/>
            <a:ext cx="7680325" cy="3508375"/>
          </a:xfrm>
          <a:prstGeom prst="rect">
            <a:avLst/>
          </a:prstGeom>
          <a:noFill/>
          <a:ln w="9525">
            <a:noFill/>
            <a:miter lim="800000"/>
            <a:headEnd/>
            <a:tailEnd/>
          </a:ln>
          <a:effectLst/>
        </p:spPr>
        <p:txBody>
          <a:bodyPr>
            <a:spAutoFit/>
          </a:bodyPr>
          <a:lstStyle/>
          <a:p>
            <a:r>
              <a:rPr lang="en-US" altLang="zh-CN" sz="2800"/>
              <a:t>    </a:t>
            </a:r>
            <a:r>
              <a:rPr lang="zh-CN" altLang="en-US" sz="2800"/>
              <a:t>气体分子的运动（平移、转动和振动）能量和分子与分子之间的势能构成气体内部的总能量，称为气体的</a:t>
            </a:r>
            <a:r>
              <a:rPr lang="zh-CN" altLang="en-US" sz="2800" b="1">
                <a:solidFill>
                  <a:srgbClr val="003399"/>
                </a:solidFill>
              </a:rPr>
              <a:t>内能</a:t>
            </a:r>
            <a:r>
              <a:rPr lang="zh-CN" altLang="en-US" sz="2800"/>
              <a:t>。理想气体不计分子与分子之间的相互作用力，所以分子与分子之间的相互作用势能也就可以忽略不计。理想气体的内能只是分子各种运动能量之和。按能量均分定理，若分子具有</a:t>
            </a:r>
            <a:r>
              <a:rPr lang="en-US" altLang="zh-CN" sz="2800" i="1"/>
              <a:t>t</a:t>
            </a:r>
            <a:r>
              <a:rPr lang="zh-CN" altLang="en-US" sz="2800"/>
              <a:t>个平移自由度，</a:t>
            </a:r>
            <a:r>
              <a:rPr lang="en-US" altLang="zh-CN" sz="2800" i="1"/>
              <a:t>r</a:t>
            </a:r>
            <a:r>
              <a:rPr lang="zh-CN" altLang="en-US" sz="2800"/>
              <a:t>个转动自由度，</a:t>
            </a:r>
            <a:r>
              <a:rPr lang="en-US" altLang="zh-CN" sz="2800" i="1"/>
              <a:t>s</a:t>
            </a:r>
            <a:r>
              <a:rPr lang="zh-CN" altLang="en-US" sz="2800"/>
              <a:t>个振动自由度，则分子的平均能量：</a:t>
            </a:r>
          </a:p>
        </p:txBody>
      </p:sp>
      <p:graphicFrame>
        <p:nvGraphicFramePr>
          <p:cNvPr id="146432" name="Object 1024"/>
          <p:cNvGraphicFramePr>
            <a:graphicFrameLocks noChangeAspect="1"/>
          </p:cNvGraphicFramePr>
          <p:nvPr/>
        </p:nvGraphicFramePr>
        <p:xfrm>
          <a:off x="3105150" y="5097463"/>
          <a:ext cx="2816225" cy="900112"/>
        </p:xfrm>
        <a:graphic>
          <a:graphicData uri="http://schemas.openxmlformats.org/presentationml/2006/ole">
            <p:oleObj spid="_x0000_s20482" name="Equation" r:id="rId3" imgW="1231560" imgH="393480" progId="Equation.3">
              <p:embed/>
            </p:oleObj>
          </a:graphicData>
        </a:graphic>
      </p:graphicFrame>
      <p:grpSp>
        <p:nvGrpSpPr>
          <p:cNvPr id="2" name="Group 5"/>
          <p:cNvGrpSpPr>
            <a:grpSpLocks/>
          </p:cNvGrpSpPr>
          <p:nvPr/>
        </p:nvGrpSpPr>
        <p:grpSpPr bwMode="auto">
          <a:xfrm>
            <a:off x="6965950" y="473075"/>
            <a:ext cx="1924050" cy="484188"/>
            <a:chOff x="4388" y="298"/>
            <a:chExt cx="1212" cy="305"/>
          </a:xfrm>
        </p:grpSpPr>
        <p:sp>
          <p:nvSpPr>
            <p:cNvPr id="31750" name="AutoShape 6">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1751" name="Text Box 7">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FAF6DD0C-8087-434A-A2CF-E588F34CFBCB}" type="slidenum">
              <a:rPr lang="en-US" altLang="zh-CN"/>
              <a:pPr/>
              <a:t>46</a:t>
            </a:fld>
            <a:endParaRPr lang="en-US" altLang="zh-CN"/>
          </a:p>
        </p:txBody>
      </p:sp>
      <p:sp>
        <p:nvSpPr>
          <p:cNvPr id="32770" name="Text Box 2"/>
          <p:cNvSpPr txBox="1">
            <a:spLocks noChangeArrowheads="1"/>
          </p:cNvSpPr>
          <p:nvPr/>
        </p:nvSpPr>
        <p:spPr bwMode="auto">
          <a:xfrm>
            <a:off x="842963" y="1146175"/>
            <a:ext cx="7726362" cy="1373188"/>
          </a:xfrm>
          <a:prstGeom prst="rect">
            <a:avLst/>
          </a:prstGeom>
          <a:noFill/>
          <a:ln w="9525">
            <a:noFill/>
            <a:miter lim="800000"/>
            <a:headEnd/>
            <a:tailEnd/>
          </a:ln>
          <a:effectLst/>
        </p:spPr>
        <p:txBody>
          <a:bodyPr>
            <a:spAutoFit/>
          </a:bodyPr>
          <a:lstStyle/>
          <a:p>
            <a:r>
              <a:rPr lang="zh-CN" altLang="en-US" sz="2800"/>
              <a:t>式中振动自由度</a:t>
            </a:r>
            <a:r>
              <a:rPr lang="en-US" altLang="zh-CN" sz="2800" i="1"/>
              <a:t>s</a:t>
            </a:r>
            <a:r>
              <a:rPr lang="zh-CN" altLang="en-US" sz="2800"/>
              <a:t>前面的因子</a:t>
            </a:r>
            <a:r>
              <a:rPr lang="en-US" altLang="zh-CN" sz="2800"/>
              <a:t>2</a:t>
            </a:r>
            <a:r>
              <a:rPr lang="zh-CN" altLang="en-US" sz="2800"/>
              <a:t>是由于振动具有动能和势能 ，而平均势能也具有</a:t>
            </a:r>
            <a:r>
              <a:rPr lang="en-US" altLang="zh-CN" sz="2800" i="1"/>
              <a:t>1/2kT</a:t>
            </a:r>
            <a:r>
              <a:rPr lang="en-US" altLang="zh-CN" sz="2800"/>
              <a:t> </a:t>
            </a:r>
            <a:r>
              <a:rPr lang="zh-CN" altLang="en-US" sz="2800"/>
              <a:t>的能量。如果分子无振动，则其平均能量等于</a:t>
            </a:r>
          </a:p>
        </p:txBody>
      </p:sp>
      <p:graphicFrame>
        <p:nvGraphicFramePr>
          <p:cNvPr id="147456" name="Object 1024"/>
          <p:cNvGraphicFramePr>
            <a:graphicFrameLocks noChangeAspect="1"/>
          </p:cNvGraphicFramePr>
          <p:nvPr/>
        </p:nvGraphicFramePr>
        <p:xfrm>
          <a:off x="3811588" y="2609850"/>
          <a:ext cx="1314450" cy="906463"/>
        </p:xfrm>
        <a:graphic>
          <a:graphicData uri="http://schemas.openxmlformats.org/presentationml/2006/ole">
            <p:oleObj spid="_x0000_s21506" name="Equation" r:id="rId3" imgW="571320" imgH="393480" progId="Equation.3">
              <p:embed/>
            </p:oleObj>
          </a:graphicData>
        </a:graphic>
      </p:graphicFrame>
      <p:sp>
        <p:nvSpPr>
          <p:cNvPr id="32772" name="Text Box 4"/>
          <p:cNvSpPr txBox="1">
            <a:spLocks noChangeArrowheads="1"/>
          </p:cNvSpPr>
          <p:nvPr/>
        </p:nvSpPr>
        <p:spPr bwMode="auto">
          <a:xfrm>
            <a:off x="842963" y="3573463"/>
            <a:ext cx="7726362" cy="1373187"/>
          </a:xfrm>
          <a:prstGeom prst="rect">
            <a:avLst/>
          </a:prstGeom>
          <a:noFill/>
          <a:ln w="9525">
            <a:noFill/>
            <a:miter lim="800000"/>
            <a:headEnd/>
            <a:tailEnd/>
          </a:ln>
          <a:effectLst/>
        </p:spPr>
        <p:txBody>
          <a:bodyPr>
            <a:spAutoFit/>
          </a:bodyPr>
          <a:lstStyle/>
          <a:p>
            <a:r>
              <a:rPr lang="zh-CN" altLang="en-US" sz="2800"/>
              <a:t>式中 </a:t>
            </a:r>
            <a:r>
              <a:rPr lang="en-US" altLang="zh-CN" sz="2800" i="1"/>
              <a:t>i </a:t>
            </a:r>
            <a:r>
              <a:rPr lang="zh-CN" altLang="en-US" sz="2800"/>
              <a:t>表示一个刚性分子的总自由度。上式是一个理想气体分子的平均能量，因而</a:t>
            </a:r>
            <a:r>
              <a:rPr lang="zh-CN" altLang="en-US" sz="2800">
                <a:sym typeface="Symbol" pitchFamily="18" charset="2"/>
              </a:rPr>
              <a:t></a:t>
            </a:r>
            <a:r>
              <a:rPr lang="zh-CN" altLang="en-US" sz="2800"/>
              <a:t>摩尔理想气体的内能是：</a:t>
            </a:r>
          </a:p>
        </p:txBody>
      </p:sp>
      <p:graphicFrame>
        <p:nvGraphicFramePr>
          <p:cNvPr id="147457" name="Object 1025"/>
          <p:cNvGraphicFramePr>
            <a:graphicFrameLocks noChangeAspect="1"/>
          </p:cNvGraphicFramePr>
          <p:nvPr/>
        </p:nvGraphicFramePr>
        <p:xfrm>
          <a:off x="2714625" y="5076825"/>
          <a:ext cx="3538538" cy="906463"/>
        </p:xfrm>
        <a:graphic>
          <a:graphicData uri="http://schemas.openxmlformats.org/presentationml/2006/ole">
            <p:oleObj spid="_x0000_s21507" name="Equation" r:id="rId4" imgW="1536480" imgH="393480" progId="Equation.3">
              <p:embed/>
            </p:oleObj>
          </a:graphicData>
        </a:graphic>
      </p:graphicFrame>
      <p:grpSp>
        <p:nvGrpSpPr>
          <p:cNvPr id="2" name="Group 6"/>
          <p:cNvGrpSpPr>
            <a:grpSpLocks/>
          </p:cNvGrpSpPr>
          <p:nvPr/>
        </p:nvGrpSpPr>
        <p:grpSpPr bwMode="auto">
          <a:xfrm>
            <a:off x="6965950" y="473075"/>
            <a:ext cx="1924050" cy="484188"/>
            <a:chOff x="4388" y="298"/>
            <a:chExt cx="1212" cy="305"/>
          </a:xfrm>
        </p:grpSpPr>
        <p:sp>
          <p:nvSpPr>
            <p:cNvPr id="32775" name="AutoShape 7">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2776" name="Text Box 8">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0577B154-8342-47AD-95CC-6679A477D42D}" type="slidenum">
              <a:rPr lang="en-US" altLang="zh-CN"/>
              <a:pPr/>
              <a:t>47</a:t>
            </a:fld>
            <a:endParaRPr lang="en-US" altLang="zh-CN"/>
          </a:p>
        </p:txBody>
      </p:sp>
      <p:sp>
        <p:nvSpPr>
          <p:cNvPr id="33794" name="Text Box 2"/>
          <p:cNvSpPr txBox="1">
            <a:spLocks noChangeArrowheads="1"/>
          </p:cNvSpPr>
          <p:nvPr/>
        </p:nvSpPr>
        <p:spPr bwMode="auto">
          <a:xfrm>
            <a:off x="760413" y="1073150"/>
            <a:ext cx="7762875" cy="2655888"/>
          </a:xfrm>
          <a:prstGeom prst="rect">
            <a:avLst/>
          </a:prstGeom>
          <a:noFill/>
          <a:ln w="9525">
            <a:noFill/>
            <a:miter lim="800000"/>
            <a:headEnd/>
            <a:tailEnd/>
          </a:ln>
          <a:effectLst/>
        </p:spPr>
        <p:txBody>
          <a:bodyPr>
            <a:spAutoFit/>
          </a:bodyPr>
          <a:lstStyle/>
          <a:p>
            <a:pPr>
              <a:lnSpc>
                <a:spcPct val="120000"/>
              </a:lnSpc>
            </a:pPr>
            <a:r>
              <a:rPr lang="zh-CN" altLang="en-US" sz="2800"/>
              <a:t>由此可知，一定量的理想气体的内能完全取决于气体分子的自由度和气体的热力学温度，且与热力学温度成正比，而与气体的压强和体积无关。</a:t>
            </a:r>
            <a:r>
              <a:rPr lang="zh-CN" altLang="en-US" sz="2800">
                <a:solidFill>
                  <a:srgbClr val="003399"/>
                </a:solidFill>
              </a:rPr>
              <a:t>理想气体的内能只是温度的单值函数</a:t>
            </a:r>
            <a:r>
              <a:rPr lang="zh-CN" altLang="en-US" sz="2800"/>
              <a:t>，这个结论在与室温相差不大的温度范围内与实验近似相符。</a:t>
            </a:r>
          </a:p>
        </p:txBody>
      </p:sp>
      <p:grpSp>
        <p:nvGrpSpPr>
          <p:cNvPr id="2" name="Group 3"/>
          <p:cNvGrpSpPr>
            <a:grpSpLocks/>
          </p:cNvGrpSpPr>
          <p:nvPr/>
        </p:nvGrpSpPr>
        <p:grpSpPr bwMode="auto">
          <a:xfrm>
            <a:off x="6965950" y="473075"/>
            <a:ext cx="1924050" cy="484188"/>
            <a:chOff x="4388" y="298"/>
            <a:chExt cx="1212" cy="305"/>
          </a:xfrm>
        </p:grpSpPr>
        <p:sp>
          <p:nvSpPr>
            <p:cNvPr id="33796" name="AutoShape 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3797" name="Text Box 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10"/>
          <p:cNvGrpSpPr>
            <a:grpSpLocks/>
          </p:cNvGrpSpPr>
          <p:nvPr/>
        </p:nvGrpSpPr>
        <p:grpSpPr bwMode="auto">
          <a:xfrm>
            <a:off x="817563" y="3894138"/>
            <a:ext cx="7762875" cy="2079625"/>
            <a:chOff x="542" y="2471"/>
            <a:chExt cx="4890" cy="1310"/>
          </a:xfrm>
        </p:grpSpPr>
        <p:sp>
          <p:nvSpPr>
            <p:cNvPr id="33798" name="Text Box 6"/>
            <p:cNvSpPr txBox="1">
              <a:spLocks noChangeArrowheads="1"/>
            </p:cNvSpPr>
            <p:nvPr/>
          </p:nvSpPr>
          <p:spPr bwMode="auto">
            <a:xfrm>
              <a:off x="752" y="2471"/>
              <a:ext cx="4121" cy="327"/>
            </a:xfrm>
            <a:prstGeom prst="rect">
              <a:avLst/>
            </a:prstGeom>
            <a:noFill/>
            <a:ln w="9525">
              <a:noFill/>
              <a:miter lim="800000"/>
              <a:headEnd/>
              <a:tailEnd/>
            </a:ln>
            <a:effectLst/>
          </p:spPr>
          <p:txBody>
            <a:bodyPr>
              <a:spAutoFit/>
            </a:bodyPr>
            <a:lstStyle/>
            <a:p>
              <a:pPr algn="ctr" eaLnBrk="0" hangingPunct="0">
                <a:spcBef>
                  <a:spcPct val="0"/>
                </a:spcBef>
              </a:pPr>
              <a:r>
                <a:rPr kumimoji="0" lang="en-US" altLang="zh-CN" sz="2800" b="1">
                  <a:solidFill>
                    <a:srgbClr val="003399"/>
                  </a:solidFill>
                  <a:latin typeface="宋体" pitchFamily="2" charset="-122"/>
                </a:rPr>
                <a:t>§</a:t>
              </a:r>
              <a:r>
                <a:rPr kumimoji="0" lang="en-US" altLang="zh-CN" sz="2800" b="1">
                  <a:solidFill>
                    <a:srgbClr val="003399"/>
                  </a:solidFill>
                </a:rPr>
                <a:t>7.6  </a:t>
              </a:r>
              <a:r>
                <a:rPr kumimoji="0" lang="zh-CN" altLang="en-US" sz="2800" b="1">
                  <a:solidFill>
                    <a:srgbClr val="003399"/>
                  </a:solidFill>
                </a:rPr>
                <a:t>麦克斯韦气体分子速率分布</a:t>
              </a:r>
            </a:p>
          </p:txBody>
        </p:sp>
        <p:sp>
          <p:nvSpPr>
            <p:cNvPr id="33801" name="Text Box 9"/>
            <p:cNvSpPr txBox="1">
              <a:spLocks noChangeArrowheads="1"/>
            </p:cNvSpPr>
            <p:nvPr/>
          </p:nvSpPr>
          <p:spPr bwMode="auto">
            <a:xfrm>
              <a:off x="542" y="2835"/>
              <a:ext cx="4890" cy="946"/>
            </a:xfrm>
            <a:prstGeom prst="rect">
              <a:avLst/>
            </a:prstGeom>
            <a:noFill/>
            <a:ln w="9525">
              <a:noFill/>
              <a:miter lim="800000"/>
              <a:headEnd/>
              <a:tailEnd/>
            </a:ln>
            <a:effectLst/>
          </p:spPr>
          <p:txBody>
            <a:bodyPr>
              <a:spAutoFit/>
            </a:bodyPr>
            <a:lstStyle/>
            <a:p>
              <a:pPr>
                <a:lnSpc>
                  <a:spcPct val="110000"/>
                </a:lnSpc>
              </a:pPr>
              <a:r>
                <a:rPr lang="en-US" altLang="zh-CN" sz="2800"/>
                <a:t>        </a:t>
              </a:r>
              <a:r>
                <a:rPr lang="zh-CN" altLang="en-US" sz="2800"/>
                <a:t>麦克斯韦是十九世纪最伟大的数学家及物理学家，是现代电磁学的奠基人；他也是热力学、统计物理学的创建者之一。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CD9EBF3D-948A-4921-BFA5-E89775FEEEBA}" type="slidenum">
              <a:rPr lang="en-US" altLang="zh-CN"/>
              <a:pPr/>
              <a:t>48</a:t>
            </a:fld>
            <a:endParaRPr lang="en-US" altLang="zh-CN"/>
          </a:p>
        </p:txBody>
      </p:sp>
      <p:grpSp>
        <p:nvGrpSpPr>
          <p:cNvPr id="2" name="Group 10"/>
          <p:cNvGrpSpPr>
            <a:grpSpLocks/>
          </p:cNvGrpSpPr>
          <p:nvPr/>
        </p:nvGrpSpPr>
        <p:grpSpPr bwMode="auto">
          <a:xfrm>
            <a:off x="788988" y="4314825"/>
            <a:ext cx="7675562" cy="1528763"/>
            <a:chOff x="497" y="2709"/>
            <a:chExt cx="4890" cy="963"/>
          </a:xfrm>
        </p:grpSpPr>
        <p:sp>
          <p:nvSpPr>
            <p:cNvPr id="34818" name="Text Box 2"/>
            <p:cNvSpPr txBox="1">
              <a:spLocks noChangeArrowheads="1"/>
            </p:cNvSpPr>
            <p:nvPr/>
          </p:nvSpPr>
          <p:spPr bwMode="auto">
            <a:xfrm>
              <a:off x="497" y="2709"/>
              <a:ext cx="2031" cy="327"/>
            </a:xfrm>
            <a:prstGeom prst="rect">
              <a:avLst/>
            </a:prstGeom>
            <a:noFill/>
            <a:ln w="9525">
              <a:noFill/>
              <a:miter lim="800000"/>
              <a:headEnd/>
              <a:tailEnd/>
            </a:ln>
            <a:effectLst/>
          </p:spPr>
          <p:txBody>
            <a:bodyPr>
              <a:spAutoFit/>
            </a:bodyPr>
            <a:lstStyle/>
            <a:p>
              <a:r>
                <a:rPr lang="zh-CN" altLang="en-US" sz="2800" b="1">
                  <a:solidFill>
                    <a:srgbClr val="003399"/>
                  </a:solidFill>
                </a:rPr>
                <a:t>一、速率分布函数</a:t>
              </a:r>
            </a:p>
          </p:txBody>
        </p:sp>
        <p:sp>
          <p:nvSpPr>
            <p:cNvPr id="34819" name="Text Box 3"/>
            <p:cNvSpPr txBox="1">
              <a:spLocks noChangeArrowheads="1"/>
            </p:cNvSpPr>
            <p:nvPr/>
          </p:nvSpPr>
          <p:spPr bwMode="auto">
            <a:xfrm>
              <a:off x="497" y="3076"/>
              <a:ext cx="4890" cy="596"/>
            </a:xfrm>
            <a:prstGeom prst="rect">
              <a:avLst/>
            </a:prstGeom>
            <a:noFill/>
            <a:ln w="9525">
              <a:noFill/>
              <a:miter lim="800000"/>
              <a:headEnd/>
              <a:tailEnd/>
            </a:ln>
            <a:effectLst/>
          </p:spPr>
          <p:txBody>
            <a:bodyPr>
              <a:spAutoFit/>
            </a:bodyPr>
            <a:lstStyle/>
            <a:p>
              <a:r>
                <a:rPr lang="en-US" altLang="zh-CN" sz="2800"/>
                <a:t>        </a:t>
              </a:r>
              <a:r>
                <a:rPr lang="zh-CN" altLang="en-US" sz="2800"/>
                <a:t>对大量分子的整体，在一定条件下，实验和理论都证明它们的速率分布遵从一定的统计规律。</a:t>
              </a:r>
            </a:p>
          </p:txBody>
        </p:sp>
      </p:grpSp>
      <p:sp>
        <p:nvSpPr>
          <p:cNvPr id="34820" name="Text Box 4"/>
          <p:cNvSpPr txBox="1">
            <a:spLocks noChangeArrowheads="1"/>
          </p:cNvSpPr>
          <p:nvPr/>
        </p:nvSpPr>
        <p:spPr bwMode="auto">
          <a:xfrm>
            <a:off x="823913" y="1076325"/>
            <a:ext cx="4573587" cy="3094038"/>
          </a:xfrm>
          <a:prstGeom prst="rect">
            <a:avLst/>
          </a:prstGeom>
          <a:noFill/>
          <a:ln w="12700">
            <a:solidFill>
              <a:schemeClr val="tx1"/>
            </a:solidFill>
            <a:miter lim="800000"/>
            <a:headEnd/>
            <a:tailEnd/>
          </a:ln>
          <a:effectLst/>
        </p:spPr>
        <p:txBody>
          <a:bodyPr>
            <a:spAutoFit/>
          </a:bodyPr>
          <a:lstStyle/>
          <a:p>
            <a:r>
              <a:rPr lang="en-US" altLang="zh-CN" sz="2800"/>
              <a:t>1859</a:t>
            </a:r>
            <a:r>
              <a:rPr lang="zh-CN" altLang="en-US" sz="2800"/>
              <a:t>年麦克斯韦首先从理论上导出，在平衡态下理想气    体分子速率分布的统计规律 </a:t>
            </a:r>
            <a:r>
              <a:rPr lang="en-US" altLang="zh-CN" sz="2800"/>
              <a:t>----</a:t>
            </a:r>
            <a:r>
              <a:rPr lang="zh-CN" altLang="en-US" sz="2800"/>
              <a:t>麦克斯韦速率分布规律 </a:t>
            </a:r>
            <a:r>
              <a:rPr lang="en-US" altLang="zh-CN" sz="2800"/>
              <a:t>(Maxwell speed distribution) </a:t>
            </a:r>
            <a:r>
              <a:rPr lang="zh-CN" altLang="en-US" sz="2800"/>
              <a:t>。下面将首先介绍统计分布规律的概念。</a:t>
            </a:r>
          </a:p>
        </p:txBody>
      </p:sp>
      <p:pic>
        <p:nvPicPr>
          <p:cNvPr id="34822" name="Picture 6" descr="MaxWell">
            <a:hlinkClick r:id="rId2"/>
          </p:cNvPr>
          <p:cNvPicPr>
            <a:picLocks noChangeAspect="1" noChangeArrowheads="1"/>
          </p:cNvPicPr>
          <p:nvPr/>
        </p:nvPicPr>
        <p:blipFill>
          <a:blip r:embed="rId3"/>
          <a:srcRect/>
          <a:stretch>
            <a:fillRect/>
          </a:stretch>
        </p:blipFill>
        <p:spPr bwMode="auto">
          <a:xfrm>
            <a:off x="5622925" y="1304925"/>
            <a:ext cx="2462213" cy="3090863"/>
          </a:xfrm>
          <a:prstGeom prst="rect">
            <a:avLst/>
          </a:prstGeom>
          <a:noFill/>
        </p:spPr>
      </p:pic>
      <p:grpSp>
        <p:nvGrpSpPr>
          <p:cNvPr id="3" name="Group 7"/>
          <p:cNvGrpSpPr>
            <a:grpSpLocks/>
          </p:cNvGrpSpPr>
          <p:nvPr/>
        </p:nvGrpSpPr>
        <p:grpSpPr bwMode="auto">
          <a:xfrm>
            <a:off x="6965950" y="473075"/>
            <a:ext cx="1924050" cy="484188"/>
            <a:chOff x="4388" y="298"/>
            <a:chExt cx="1212" cy="305"/>
          </a:xfrm>
        </p:grpSpPr>
        <p:sp>
          <p:nvSpPr>
            <p:cNvPr id="34824"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4825"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fld id="{367C5811-3C9A-4D62-BEEF-44010BF6E1A1}" type="slidenum">
              <a:rPr lang="en-US" altLang="zh-CN"/>
              <a:pPr/>
              <a:t>49</a:t>
            </a:fld>
            <a:endParaRPr lang="en-US" altLang="zh-CN"/>
          </a:p>
        </p:txBody>
      </p:sp>
      <p:sp>
        <p:nvSpPr>
          <p:cNvPr id="35842" name="Text Box 2"/>
          <p:cNvSpPr txBox="1">
            <a:spLocks noChangeArrowheads="1"/>
          </p:cNvSpPr>
          <p:nvPr/>
        </p:nvSpPr>
        <p:spPr bwMode="auto">
          <a:xfrm>
            <a:off x="722313" y="1133475"/>
            <a:ext cx="7726362" cy="2143125"/>
          </a:xfrm>
          <a:prstGeom prst="rect">
            <a:avLst/>
          </a:prstGeom>
          <a:noFill/>
          <a:ln w="9525">
            <a:noFill/>
            <a:miter lim="800000"/>
            <a:headEnd/>
            <a:tailEnd/>
          </a:ln>
          <a:effectLst/>
        </p:spPr>
        <p:txBody>
          <a:bodyPr>
            <a:spAutoFit/>
          </a:bodyPr>
          <a:lstStyle/>
          <a:p>
            <a:pPr>
              <a:lnSpc>
                <a:spcPct val="120000"/>
              </a:lnSpc>
            </a:pPr>
            <a:r>
              <a:rPr lang="en-US" altLang="zh-CN" sz="2800"/>
              <a:t>       </a:t>
            </a:r>
            <a:r>
              <a:rPr lang="zh-CN" altLang="en-US" sz="2800"/>
              <a:t>理想气体分子按速率间隔分布的规律称为麦克斯韦速率分布规律。为了寻找这一规律，把速率分成很多小的区间</a:t>
            </a:r>
            <a:r>
              <a:rPr lang="zh-CN" altLang="en-US" sz="2400" i="1"/>
              <a:t>△</a:t>
            </a:r>
            <a:r>
              <a:rPr lang="en-US" altLang="zh-CN" sz="2800" i="1">
                <a:latin typeface="Bookman Old Style" pitchFamily="18" charset="0"/>
              </a:rPr>
              <a:t>v</a:t>
            </a:r>
            <a:r>
              <a:rPr lang="zh-CN" altLang="en-US" sz="2800"/>
              <a:t>，以</a:t>
            </a:r>
            <a:r>
              <a:rPr lang="zh-CN" altLang="en-US" sz="2400" i="1"/>
              <a:t>△</a:t>
            </a:r>
            <a:r>
              <a:rPr lang="en-US" altLang="zh-CN" sz="2800" i="1"/>
              <a:t>N </a:t>
            </a:r>
            <a:r>
              <a:rPr lang="zh-CN" altLang="en-US" sz="2800"/>
              <a:t>表示</a:t>
            </a:r>
            <a:r>
              <a:rPr lang="en-US" altLang="zh-CN" sz="2800" i="1"/>
              <a:t>N </a:t>
            </a:r>
            <a:r>
              <a:rPr lang="zh-CN" altLang="en-US" sz="2800"/>
              <a:t>个分子中分布在区间</a:t>
            </a:r>
            <a:r>
              <a:rPr lang="en-US" altLang="zh-CN" sz="2800" i="1">
                <a:latin typeface="Bookman Old Style" pitchFamily="18" charset="0"/>
              </a:rPr>
              <a:t>v</a:t>
            </a:r>
            <a:r>
              <a:rPr lang="en-US" altLang="zh-CN" sz="2800"/>
              <a:t>→</a:t>
            </a:r>
            <a:r>
              <a:rPr lang="en-US" altLang="zh-CN" sz="2800" i="1">
                <a:latin typeface="Bookman Old Style" pitchFamily="18" charset="0"/>
              </a:rPr>
              <a:t>v</a:t>
            </a:r>
            <a:r>
              <a:rPr lang="en-US" altLang="zh-CN" sz="2800"/>
              <a:t>+</a:t>
            </a:r>
            <a:r>
              <a:rPr lang="en-US" altLang="zh-CN" sz="2400" i="1"/>
              <a:t>△</a:t>
            </a:r>
            <a:r>
              <a:rPr lang="en-US" altLang="zh-CN" sz="2800" i="1">
                <a:latin typeface="Bookman Old Style" pitchFamily="18" charset="0"/>
              </a:rPr>
              <a:t>v</a:t>
            </a:r>
            <a:r>
              <a:rPr lang="zh-CN" altLang="en-US" sz="2800"/>
              <a:t>中的分子数。</a:t>
            </a:r>
          </a:p>
        </p:txBody>
      </p:sp>
      <p:grpSp>
        <p:nvGrpSpPr>
          <p:cNvPr id="2" name="Group 3"/>
          <p:cNvGrpSpPr>
            <a:grpSpLocks/>
          </p:cNvGrpSpPr>
          <p:nvPr/>
        </p:nvGrpSpPr>
        <p:grpSpPr bwMode="auto">
          <a:xfrm>
            <a:off x="6965950" y="473075"/>
            <a:ext cx="1924050" cy="484188"/>
            <a:chOff x="4388" y="298"/>
            <a:chExt cx="1212" cy="305"/>
          </a:xfrm>
        </p:grpSpPr>
        <p:sp>
          <p:nvSpPr>
            <p:cNvPr id="35844" name="AutoShape 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5845" name="Text Box 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48"/>
          <p:cNvGrpSpPr>
            <a:grpSpLocks/>
          </p:cNvGrpSpPr>
          <p:nvPr/>
        </p:nvGrpSpPr>
        <p:grpSpPr bwMode="auto">
          <a:xfrm>
            <a:off x="2809875" y="3500438"/>
            <a:ext cx="3951288" cy="2479675"/>
            <a:chOff x="1824" y="2178"/>
            <a:chExt cx="2489" cy="1562"/>
          </a:xfrm>
        </p:grpSpPr>
        <p:grpSp>
          <p:nvGrpSpPr>
            <p:cNvPr id="4" name="Group 45"/>
            <p:cNvGrpSpPr>
              <a:grpSpLocks/>
            </p:cNvGrpSpPr>
            <p:nvPr/>
          </p:nvGrpSpPr>
          <p:grpSpPr bwMode="auto">
            <a:xfrm>
              <a:off x="1824" y="2178"/>
              <a:ext cx="2489" cy="1562"/>
              <a:chOff x="1824" y="2178"/>
              <a:chExt cx="2489" cy="1562"/>
            </a:xfrm>
          </p:grpSpPr>
          <p:grpSp>
            <p:nvGrpSpPr>
              <p:cNvPr id="5" name="Group 40"/>
              <p:cNvGrpSpPr>
                <a:grpSpLocks/>
              </p:cNvGrpSpPr>
              <p:nvPr/>
            </p:nvGrpSpPr>
            <p:grpSpPr bwMode="auto">
              <a:xfrm>
                <a:off x="1824" y="2178"/>
                <a:ext cx="2489" cy="1562"/>
                <a:chOff x="1824" y="2178"/>
                <a:chExt cx="2489" cy="1562"/>
              </a:xfrm>
            </p:grpSpPr>
            <p:grpSp>
              <p:nvGrpSpPr>
                <p:cNvPr id="6" name="Group 38"/>
                <p:cNvGrpSpPr>
                  <a:grpSpLocks/>
                </p:cNvGrpSpPr>
                <p:nvPr/>
              </p:nvGrpSpPr>
              <p:grpSpPr bwMode="auto">
                <a:xfrm>
                  <a:off x="1824" y="2178"/>
                  <a:ext cx="2489" cy="1562"/>
                  <a:chOff x="1824" y="2178"/>
                  <a:chExt cx="2489" cy="1562"/>
                </a:xfrm>
              </p:grpSpPr>
              <p:pic>
                <p:nvPicPr>
                  <p:cNvPr id="35847" name="Picture 7" descr="graph"/>
                  <p:cNvPicPr>
                    <a:picLocks noChangeAspect="1" noChangeArrowheads="1"/>
                  </p:cNvPicPr>
                  <p:nvPr/>
                </p:nvPicPr>
                <p:blipFill>
                  <a:blip r:embed="rId3">
                    <a:clrChange>
                      <a:clrFrom>
                        <a:srgbClr val="C0C0C0"/>
                      </a:clrFrom>
                      <a:clrTo>
                        <a:srgbClr val="C0C0C0">
                          <a:alpha val="0"/>
                        </a:srgbClr>
                      </a:clrTo>
                    </a:clrChange>
                  </a:blip>
                  <a:srcRect/>
                  <a:stretch>
                    <a:fillRect/>
                  </a:stretch>
                </p:blipFill>
                <p:spPr bwMode="auto">
                  <a:xfrm>
                    <a:off x="1824" y="2178"/>
                    <a:ext cx="2489" cy="1562"/>
                  </a:xfrm>
                  <a:prstGeom prst="rect">
                    <a:avLst/>
                  </a:prstGeom>
                  <a:solidFill>
                    <a:srgbClr val="FFFFCC"/>
                  </a:solidFill>
                  <a:ln w="9525">
                    <a:solidFill>
                      <a:srgbClr val="003399"/>
                    </a:solidFill>
                    <a:miter lim="800000"/>
                    <a:headEnd/>
                    <a:tailEnd/>
                  </a:ln>
                </p:spPr>
              </p:pic>
              <p:grpSp>
                <p:nvGrpSpPr>
                  <p:cNvPr id="7" name="Group 8"/>
                  <p:cNvGrpSpPr>
                    <a:grpSpLocks/>
                  </p:cNvGrpSpPr>
                  <p:nvPr/>
                </p:nvGrpSpPr>
                <p:grpSpPr bwMode="auto">
                  <a:xfrm>
                    <a:off x="2101" y="2505"/>
                    <a:ext cx="1816" cy="1008"/>
                    <a:chOff x="2979" y="1251"/>
                    <a:chExt cx="1816" cy="1008"/>
                  </a:xfrm>
                </p:grpSpPr>
                <p:sp>
                  <p:nvSpPr>
                    <p:cNvPr id="35849" name="Rectangle 9"/>
                    <p:cNvSpPr>
                      <a:spLocks noChangeArrowheads="1"/>
                    </p:cNvSpPr>
                    <p:nvPr/>
                  </p:nvSpPr>
                  <p:spPr bwMode="auto">
                    <a:xfrm>
                      <a:off x="3399" y="1546"/>
                      <a:ext cx="58" cy="71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0" name="Rectangle 10"/>
                    <p:cNvSpPr>
                      <a:spLocks noChangeArrowheads="1"/>
                    </p:cNvSpPr>
                    <p:nvPr/>
                  </p:nvSpPr>
                  <p:spPr bwMode="auto">
                    <a:xfrm>
                      <a:off x="3336" y="1661"/>
                      <a:ext cx="58" cy="59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1" name="Rectangle 11"/>
                    <p:cNvSpPr>
                      <a:spLocks noChangeArrowheads="1"/>
                    </p:cNvSpPr>
                    <p:nvPr/>
                  </p:nvSpPr>
                  <p:spPr bwMode="auto">
                    <a:xfrm>
                      <a:off x="3273" y="1795"/>
                      <a:ext cx="58" cy="461"/>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2" name="Rectangle 12"/>
                    <p:cNvSpPr>
                      <a:spLocks noChangeArrowheads="1"/>
                    </p:cNvSpPr>
                    <p:nvPr/>
                  </p:nvSpPr>
                  <p:spPr bwMode="auto">
                    <a:xfrm>
                      <a:off x="3215" y="1881"/>
                      <a:ext cx="58" cy="37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3" name="Rectangle 13"/>
                    <p:cNvSpPr>
                      <a:spLocks noChangeArrowheads="1"/>
                    </p:cNvSpPr>
                    <p:nvPr/>
                  </p:nvSpPr>
                  <p:spPr bwMode="auto">
                    <a:xfrm>
                      <a:off x="3154" y="1987"/>
                      <a:ext cx="61" cy="26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4" name="Rectangle 14"/>
                    <p:cNvSpPr>
                      <a:spLocks noChangeArrowheads="1"/>
                    </p:cNvSpPr>
                    <p:nvPr/>
                  </p:nvSpPr>
                  <p:spPr bwMode="auto">
                    <a:xfrm>
                      <a:off x="3099" y="2099"/>
                      <a:ext cx="58" cy="1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5" name="Rectangle 15"/>
                    <p:cNvSpPr>
                      <a:spLocks noChangeArrowheads="1"/>
                    </p:cNvSpPr>
                    <p:nvPr/>
                  </p:nvSpPr>
                  <p:spPr bwMode="auto">
                    <a:xfrm>
                      <a:off x="3522" y="1344"/>
                      <a:ext cx="58" cy="91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6" name="Rectangle 16"/>
                    <p:cNvSpPr>
                      <a:spLocks noChangeArrowheads="1"/>
                    </p:cNvSpPr>
                    <p:nvPr/>
                  </p:nvSpPr>
                  <p:spPr bwMode="auto">
                    <a:xfrm>
                      <a:off x="3580" y="1287"/>
                      <a:ext cx="58" cy="96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7" name="Rectangle 17"/>
                    <p:cNvSpPr>
                      <a:spLocks noChangeArrowheads="1"/>
                    </p:cNvSpPr>
                    <p:nvPr/>
                  </p:nvSpPr>
                  <p:spPr bwMode="auto">
                    <a:xfrm>
                      <a:off x="3638" y="1251"/>
                      <a:ext cx="58" cy="100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8" name="Rectangle 18"/>
                    <p:cNvSpPr>
                      <a:spLocks noChangeArrowheads="1"/>
                    </p:cNvSpPr>
                    <p:nvPr/>
                  </p:nvSpPr>
                  <p:spPr bwMode="auto">
                    <a:xfrm>
                      <a:off x="3703" y="1251"/>
                      <a:ext cx="58" cy="100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59" name="Rectangle 19"/>
                    <p:cNvSpPr>
                      <a:spLocks noChangeArrowheads="1"/>
                    </p:cNvSpPr>
                    <p:nvPr/>
                  </p:nvSpPr>
                  <p:spPr bwMode="auto">
                    <a:xfrm>
                      <a:off x="3765" y="1267"/>
                      <a:ext cx="58" cy="98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0" name="Rectangle 20"/>
                    <p:cNvSpPr>
                      <a:spLocks noChangeArrowheads="1"/>
                    </p:cNvSpPr>
                    <p:nvPr/>
                  </p:nvSpPr>
                  <p:spPr bwMode="auto">
                    <a:xfrm>
                      <a:off x="3836" y="1302"/>
                      <a:ext cx="58" cy="9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1" name="Rectangle 21"/>
                    <p:cNvSpPr>
                      <a:spLocks noChangeArrowheads="1"/>
                    </p:cNvSpPr>
                    <p:nvPr/>
                  </p:nvSpPr>
                  <p:spPr bwMode="auto">
                    <a:xfrm>
                      <a:off x="3903" y="1340"/>
                      <a:ext cx="58" cy="91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2" name="Rectangle 22"/>
                    <p:cNvSpPr>
                      <a:spLocks noChangeArrowheads="1"/>
                    </p:cNvSpPr>
                    <p:nvPr/>
                  </p:nvSpPr>
                  <p:spPr bwMode="auto">
                    <a:xfrm>
                      <a:off x="3970" y="1407"/>
                      <a:ext cx="58" cy="85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3" name="Rectangle 23"/>
                    <p:cNvSpPr>
                      <a:spLocks noChangeArrowheads="1"/>
                    </p:cNvSpPr>
                    <p:nvPr/>
                  </p:nvSpPr>
                  <p:spPr bwMode="auto">
                    <a:xfrm>
                      <a:off x="4040" y="1488"/>
                      <a:ext cx="61" cy="768"/>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4" name="Rectangle 24"/>
                    <p:cNvSpPr>
                      <a:spLocks noChangeArrowheads="1"/>
                    </p:cNvSpPr>
                    <p:nvPr/>
                  </p:nvSpPr>
                  <p:spPr bwMode="auto">
                    <a:xfrm>
                      <a:off x="4107" y="1597"/>
                      <a:ext cx="61" cy="66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5" name="Rectangle 25"/>
                    <p:cNvSpPr>
                      <a:spLocks noChangeArrowheads="1"/>
                    </p:cNvSpPr>
                    <p:nvPr/>
                  </p:nvSpPr>
                  <p:spPr bwMode="auto">
                    <a:xfrm>
                      <a:off x="4177" y="1696"/>
                      <a:ext cx="55" cy="56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6" name="Rectangle 26"/>
                    <p:cNvSpPr>
                      <a:spLocks noChangeArrowheads="1"/>
                    </p:cNvSpPr>
                    <p:nvPr/>
                  </p:nvSpPr>
                  <p:spPr bwMode="auto">
                    <a:xfrm>
                      <a:off x="4241" y="1747"/>
                      <a:ext cx="48" cy="50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7" name="Rectangle 27"/>
                    <p:cNvSpPr>
                      <a:spLocks noChangeArrowheads="1"/>
                    </p:cNvSpPr>
                    <p:nvPr/>
                  </p:nvSpPr>
                  <p:spPr bwMode="auto">
                    <a:xfrm>
                      <a:off x="4299" y="1839"/>
                      <a:ext cx="57" cy="41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8" name="Rectangle 28"/>
                    <p:cNvSpPr>
                      <a:spLocks noChangeArrowheads="1"/>
                    </p:cNvSpPr>
                    <p:nvPr/>
                  </p:nvSpPr>
                  <p:spPr bwMode="auto">
                    <a:xfrm>
                      <a:off x="4363" y="1929"/>
                      <a:ext cx="61" cy="32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69" name="Rectangle 29"/>
                    <p:cNvSpPr>
                      <a:spLocks noChangeArrowheads="1"/>
                    </p:cNvSpPr>
                    <p:nvPr/>
                  </p:nvSpPr>
                  <p:spPr bwMode="auto">
                    <a:xfrm>
                      <a:off x="4430" y="1983"/>
                      <a:ext cx="57" cy="27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0" name="Rectangle 30"/>
                    <p:cNvSpPr>
                      <a:spLocks noChangeArrowheads="1"/>
                    </p:cNvSpPr>
                    <p:nvPr/>
                  </p:nvSpPr>
                  <p:spPr bwMode="auto">
                    <a:xfrm>
                      <a:off x="4558" y="2072"/>
                      <a:ext cx="54" cy="183"/>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1" name="Rectangle 31"/>
                    <p:cNvSpPr>
                      <a:spLocks noChangeArrowheads="1"/>
                    </p:cNvSpPr>
                    <p:nvPr/>
                  </p:nvSpPr>
                  <p:spPr bwMode="auto">
                    <a:xfrm>
                      <a:off x="4497" y="2021"/>
                      <a:ext cx="54" cy="234"/>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2" name="Rectangle 32"/>
                    <p:cNvSpPr>
                      <a:spLocks noChangeArrowheads="1"/>
                    </p:cNvSpPr>
                    <p:nvPr/>
                  </p:nvSpPr>
                  <p:spPr bwMode="auto">
                    <a:xfrm>
                      <a:off x="4619" y="2114"/>
                      <a:ext cx="54" cy="141"/>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3" name="Rectangle 33"/>
                    <p:cNvSpPr>
                      <a:spLocks noChangeArrowheads="1"/>
                    </p:cNvSpPr>
                    <p:nvPr/>
                  </p:nvSpPr>
                  <p:spPr bwMode="auto">
                    <a:xfrm>
                      <a:off x="4680" y="2150"/>
                      <a:ext cx="54" cy="10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4" name="Rectangle 34"/>
                    <p:cNvSpPr>
                      <a:spLocks noChangeArrowheads="1"/>
                    </p:cNvSpPr>
                    <p:nvPr/>
                  </p:nvSpPr>
                  <p:spPr bwMode="auto">
                    <a:xfrm>
                      <a:off x="4741" y="2185"/>
                      <a:ext cx="54" cy="7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5" name="Rectangle 35"/>
                    <p:cNvSpPr>
                      <a:spLocks noChangeArrowheads="1"/>
                    </p:cNvSpPr>
                    <p:nvPr/>
                  </p:nvSpPr>
                  <p:spPr bwMode="auto">
                    <a:xfrm>
                      <a:off x="3041" y="2160"/>
                      <a:ext cx="49" cy="9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5876" name="Rectangle 36"/>
                    <p:cNvSpPr>
                      <a:spLocks noChangeArrowheads="1"/>
                    </p:cNvSpPr>
                    <p:nvPr/>
                  </p:nvSpPr>
                  <p:spPr bwMode="auto">
                    <a:xfrm>
                      <a:off x="2979" y="2202"/>
                      <a:ext cx="53" cy="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grpSp>
              <p:sp>
                <p:nvSpPr>
                  <p:cNvPr id="35877" name="Rectangle 37"/>
                  <p:cNvSpPr>
                    <a:spLocks noChangeArrowheads="1"/>
                  </p:cNvSpPr>
                  <p:nvPr/>
                </p:nvSpPr>
                <p:spPr bwMode="auto">
                  <a:xfrm>
                    <a:off x="2579" y="2627"/>
                    <a:ext cx="65" cy="883"/>
                  </a:xfrm>
                  <a:prstGeom prst="rect">
                    <a:avLst/>
                  </a:prstGeom>
                  <a:noFill/>
                  <a:ln w="9525">
                    <a:solidFill>
                      <a:srgbClr val="003399"/>
                    </a:solidFill>
                    <a:miter lim="800000"/>
                    <a:headEnd/>
                    <a:tailEnd/>
                  </a:ln>
                  <a:effectLst/>
                </p:spPr>
                <p:txBody>
                  <a:bodyPr anchor="ctr">
                    <a:spAutoFit/>
                  </a:bodyPr>
                  <a:lstStyle/>
                  <a:p>
                    <a:endParaRPr lang="zh-CN" altLang="en-US"/>
                  </a:p>
                </p:txBody>
              </p:sp>
            </p:grpSp>
            <p:sp>
              <p:nvSpPr>
                <p:cNvPr id="35879" name="Rectangle 39"/>
                <p:cNvSpPr>
                  <a:spLocks noChangeArrowheads="1"/>
                </p:cNvSpPr>
                <p:nvPr/>
              </p:nvSpPr>
              <p:spPr bwMode="auto">
                <a:xfrm>
                  <a:off x="2436" y="3552"/>
                  <a:ext cx="600" cy="156"/>
                </a:xfrm>
                <a:prstGeom prst="rect">
                  <a:avLst/>
                </a:prstGeom>
                <a:solidFill>
                  <a:srgbClr val="FFFFCC"/>
                </a:solidFill>
                <a:ln w="9525">
                  <a:noFill/>
                  <a:miter lim="800000"/>
                  <a:headEnd/>
                  <a:tailEnd/>
                </a:ln>
                <a:effectLst/>
              </p:spPr>
              <p:txBody>
                <a:bodyPr wrap="none" anchor="ctr">
                  <a:spAutoFit/>
                </a:bodyPr>
                <a:lstStyle/>
                <a:p>
                  <a:endParaRPr lang="zh-CN" altLang="en-US"/>
                </a:p>
              </p:txBody>
            </p:sp>
          </p:grpSp>
          <p:sp>
            <p:nvSpPr>
              <p:cNvPr id="35881" name="Text Box 41"/>
              <p:cNvSpPr txBox="1">
                <a:spLocks noChangeArrowheads="1"/>
              </p:cNvSpPr>
              <p:nvPr/>
            </p:nvSpPr>
            <p:spPr bwMode="auto">
              <a:xfrm>
                <a:off x="2424" y="3468"/>
                <a:ext cx="204" cy="250"/>
              </a:xfrm>
              <a:prstGeom prst="rect">
                <a:avLst/>
              </a:prstGeom>
              <a:noFill/>
              <a:ln w="9525">
                <a:noFill/>
                <a:miter lim="800000"/>
                <a:headEnd/>
                <a:tailEnd/>
              </a:ln>
              <a:effectLst/>
            </p:spPr>
            <p:txBody>
              <a:bodyPr>
                <a:spAutoFit/>
              </a:bodyPr>
              <a:lstStyle/>
              <a:p>
                <a:r>
                  <a:rPr lang="en-US" altLang="zh-CN" sz="2000" i="1">
                    <a:solidFill>
                      <a:srgbClr val="FF3300"/>
                    </a:solidFill>
                    <a:latin typeface="Bookman Old Style" pitchFamily="18" charset="0"/>
                  </a:rPr>
                  <a:t>v</a:t>
                </a:r>
              </a:p>
            </p:txBody>
          </p:sp>
          <p:sp>
            <p:nvSpPr>
              <p:cNvPr id="35882" name="Text Box 42"/>
              <p:cNvSpPr txBox="1">
                <a:spLocks noChangeArrowheads="1"/>
              </p:cNvSpPr>
              <p:nvPr/>
            </p:nvSpPr>
            <p:spPr bwMode="auto">
              <a:xfrm>
                <a:off x="2544" y="3468"/>
                <a:ext cx="540" cy="250"/>
              </a:xfrm>
              <a:prstGeom prst="rect">
                <a:avLst/>
              </a:prstGeom>
              <a:noFill/>
              <a:ln w="9525">
                <a:noFill/>
                <a:miter lim="800000"/>
                <a:headEnd/>
                <a:tailEnd/>
              </a:ln>
              <a:effectLst/>
            </p:spPr>
            <p:txBody>
              <a:bodyPr>
                <a:spAutoFit/>
              </a:bodyPr>
              <a:lstStyle/>
              <a:p>
                <a:r>
                  <a:rPr lang="en-US" altLang="zh-CN" sz="2000" i="1">
                    <a:solidFill>
                      <a:srgbClr val="FF3300"/>
                    </a:solidFill>
                    <a:latin typeface="Bookman Old Style" pitchFamily="18" charset="0"/>
                  </a:rPr>
                  <a:t>v+</a:t>
                </a:r>
                <a:r>
                  <a:rPr lang="en-US" altLang="zh-CN" sz="2000" i="1">
                    <a:solidFill>
                      <a:srgbClr val="FF3300"/>
                    </a:solidFill>
                    <a:latin typeface="Bookman Old Style" pitchFamily="18" charset="0"/>
                    <a:sym typeface="Symbol" pitchFamily="18" charset="2"/>
                  </a:rPr>
                  <a:t></a:t>
                </a:r>
                <a:r>
                  <a:rPr lang="en-US" altLang="zh-CN" sz="2000" i="1">
                    <a:solidFill>
                      <a:srgbClr val="FF3300"/>
                    </a:solidFill>
                    <a:latin typeface="Bookman Old Style" pitchFamily="18" charset="0"/>
                  </a:rPr>
                  <a:t>v</a:t>
                </a:r>
              </a:p>
            </p:txBody>
          </p:sp>
          <p:graphicFrame>
            <p:nvGraphicFramePr>
              <p:cNvPr id="148481" name="Object 1"/>
              <p:cNvGraphicFramePr>
                <a:graphicFrameLocks noChangeAspect="1"/>
              </p:cNvGraphicFramePr>
              <p:nvPr/>
            </p:nvGraphicFramePr>
            <p:xfrm>
              <a:off x="2100" y="2207"/>
              <a:ext cx="336" cy="347"/>
            </p:xfrm>
            <a:graphic>
              <a:graphicData uri="http://schemas.openxmlformats.org/presentationml/2006/ole">
                <p:oleObj spid="_x0000_s22531" name="Equation" r:id="rId4" imgW="380880" imgH="393480" progId="Equation.DSMT4">
                  <p:embed/>
                </p:oleObj>
              </a:graphicData>
            </a:graphic>
          </p:graphicFrame>
        </p:grpSp>
        <p:graphicFrame>
          <p:nvGraphicFramePr>
            <p:cNvPr id="148480" name="Object 0"/>
            <p:cNvGraphicFramePr>
              <a:graphicFrameLocks noChangeAspect="1"/>
            </p:cNvGraphicFramePr>
            <p:nvPr/>
          </p:nvGraphicFramePr>
          <p:xfrm>
            <a:off x="4064" y="3345"/>
            <a:ext cx="164" cy="180"/>
          </p:xfrm>
          <a:graphic>
            <a:graphicData uri="http://schemas.openxmlformats.org/presentationml/2006/ole">
              <p:oleObj spid="_x0000_s22530" name="Equation" r:id="rId5" imgW="126720" imgH="139680" progId="Equation.DSMT4">
                <p:embed/>
              </p:oleObj>
            </a:graphicData>
          </a:graphic>
        </p:graphicFrame>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1D946CC-66B3-4E6A-BC21-B132BFEE6AD0}" type="slidenum">
              <a:rPr lang="en-US" altLang="zh-CN"/>
              <a:pPr/>
              <a:t>5</a:t>
            </a:fld>
            <a:endParaRPr lang="en-US" altLang="zh-CN"/>
          </a:p>
        </p:txBody>
      </p:sp>
      <p:sp>
        <p:nvSpPr>
          <p:cNvPr id="102403" name="Text Box 3"/>
          <p:cNvSpPr txBox="1">
            <a:spLocks noChangeArrowheads="1"/>
          </p:cNvSpPr>
          <p:nvPr/>
        </p:nvSpPr>
        <p:spPr bwMode="auto">
          <a:xfrm>
            <a:off x="990600" y="1728788"/>
            <a:ext cx="3886200" cy="519112"/>
          </a:xfrm>
          <a:prstGeom prst="rect">
            <a:avLst/>
          </a:prstGeom>
          <a:noFill/>
          <a:ln w="9525">
            <a:noFill/>
            <a:miter lim="800000"/>
            <a:headEnd/>
            <a:tailEnd/>
          </a:ln>
          <a:effectLst/>
        </p:spPr>
        <p:txBody>
          <a:bodyPr>
            <a:spAutoFit/>
          </a:bodyPr>
          <a:lstStyle/>
          <a:p>
            <a:pPr algn="l"/>
            <a:r>
              <a:rPr lang="en-US" altLang="zh-CN" sz="2800" i="1">
                <a:latin typeface="Bookman Old Style" pitchFamily="18" charset="0"/>
              </a:rPr>
              <a:t>v</a:t>
            </a:r>
            <a:r>
              <a:rPr lang="en-US" altLang="zh-CN" sz="2800" baseline="-25000"/>
              <a:t>S</a:t>
            </a:r>
            <a:r>
              <a:rPr lang="en-US" altLang="zh-CN" sz="2800"/>
              <a:t>=0</a:t>
            </a:r>
            <a:r>
              <a:rPr lang="zh-CN" altLang="en-US" sz="2800"/>
              <a:t>，</a:t>
            </a:r>
            <a:r>
              <a:rPr lang="en-US" altLang="zh-CN" sz="2800" i="1">
                <a:latin typeface="Bookman Old Style" pitchFamily="18" charset="0"/>
              </a:rPr>
              <a:t>v</a:t>
            </a:r>
            <a:r>
              <a:rPr lang="en-US" altLang="zh-CN" sz="2800" baseline="-25000"/>
              <a:t>R</a:t>
            </a:r>
            <a:r>
              <a:rPr lang="en-US" altLang="zh-CN" sz="2800"/>
              <a:t>=0 </a:t>
            </a:r>
            <a:r>
              <a:rPr lang="zh-CN" altLang="en-US" sz="2800"/>
              <a:t>： </a:t>
            </a:r>
          </a:p>
        </p:txBody>
      </p:sp>
      <p:grpSp>
        <p:nvGrpSpPr>
          <p:cNvPr id="2" name="Group 12"/>
          <p:cNvGrpSpPr>
            <a:grpSpLocks/>
          </p:cNvGrpSpPr>
          <p:nvPr/>
        </p:nvGrpSpPr>
        <p:grpSpPr bwMode="auto">
          <a:xfrm>
            <a:off x="866775" y="3795713"/>
            <a:ext cx="7720013" cy="2012950"/>
            <a:chOff x="546" y="2391"/>
            <a:chExt cx="4863" cy="1268"/>
          </a:xfrm>
        </p:grpSpPr>
        <p:sp>
          <p:nvSpPr>
            <p:cNvPr id="102402" name="Text Box 2"/>
            <p:cNvSpPr txBox="1">
              <a:spLocks noChangeArrowheads="1"/>
            </p:cNvSpPr>
            <p:nvPr/>
          </p:nvSpPr>
          <p:spPr bwMode="auto">
            <a:xfrm>
              <a:off x="546" y="2391"/>
              <a:ext cx="4780" cy="596"/>
            </a:xfrm>
            <a:prstGeom prst="rect">
              <a:avLst/>
            </a:prstGeom>
            <a:noFill/>
            <a:ln w="9525">
              <a:noFill/>
              <a:miter lim="800000"/>
              <a:headEnd/>
              <a:tailEnd/>
            </a:ln>
            <a:effectLst/>
          </p:spPr>
          <p:txBody>
            <a:bodyPr>
              <a:spAutoFit/>
            </a:bodyPr>
            <a:lstStyle/>
            <a:p>
              <a:pPr algn="l"/>
              <a:r>
                <a:rPr lang="en-US" altLang="zh-CN" sz="2800">
                  <a:solidFill>
                    <a:srgbClr val="800000"/>
                  </a:solidFill>
                  <a:latin typeface="Times New Roman"/>
                  <a:ea typeface="楷体_GB2312" pitchFamily="49" charset="-122"/>
                </a:rPr>
                <a:t> </a:t>
              </a:r>
              <a:r>
                <a:rPr lang="en-US" altLang="zh-CN" sz="2800">
                  <a:solidFill>
                    <a:srgbClr val="800000"/>
                  </a:solidFill>
                  <a:latin typeface="楷体_GB2312" pitchFamily="49" charset="-122"/>
                  <a:ea typeface="楷体_GB2312" pitchFamily="49" charset="-122"/>
                </a:rPr>
                <a:t>2.</a:t>
              </a:r>
              <a:r>
                <a:rPr lang="zh-CN" altLang="en-US" sz="2800">
                  <a:solidFill>
                    <a:srgbClr val="800000"/>
                  </a:solidFill>
                  <a:latin typeface="楷体_GB2312" pitchFamily="49" charset="-122"/>
                  <a:ea typeface="楷体_GB2312" pitchFamily="49" charset="-122"/>
                </a:rPr>
                <a:t>相对于媒质，波源不动，观察者以速度</a:t>
              </a:r>
              <a:r>
                <a:rPr lang="zh-CN" altLang="en-US" sz="900">
                  <a:solidFill>
                    <a:srgbClr val="800000"/>
                  </a:solidFill>
                  <a:latin typeface="楷体_GB2312" pitchFamily="49" charset="-122"/>
                  <a:ea typeface="楷体_GB2312" pitchFamily="49" charset="-122"/>
                </a:rPr>
                <a:t> </a:t>
              </a:r>
              <a:r>
                <a:rPr lang="en-US" altLang="zh-CN" sz="2800" i="1">
                  <a:solidFill>
                    <a:srgbClr val="800000"/>
                  </a:solidFill>
                  <a:latin typeface="Bookman Old Style" pitchFamily="18" charset="0"/>
                  <a:ea typeface="楷体_GB2312" pitchFamily="49" charset="-122"/>
                </a:rPr>
                <a:t>v</a:t>
              </a:r>
              <a:r>
                <a:rPr lang="en-US" altLang="zh-CN" sz="2800" baseline="-30000">
                  <a:solidFill>
                    <a:srgbClr val="800000"/>
                  </a:solidFill>
                  <a:latin typeface="楷体_GB2312" pitchFamily="49" charset="-122"/>
                  <a:ea typeface="楷体_GB2312" pitchFamily="49" charset="-122"/>
                </a:rPr>
                <a:t>R</a:t>
              </a:r>
              <a:r>
                <a:rPr lang="en-US" altLang="zh-CN" sz="9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向着或远离波源运动（</a:t>
              </a:r>
              <a:r>
                <a:rPr lang="en-US" altLang="zh-CN" sz="2800" i="1">
                  <a:solidFill>
                    <a:srgbClr val="800000"/>
                  </a:solidFill>
                  <a:latin typeface="Bookman Old Style" pitchFamily="18" charset="0"/>
                </a:rPr>
                <a:t>v</a:t>
              </a:r>
              <a:r>
                <a:rPr lang="en-US" altLang="zh-CN" sz="2800" baseline="-25000">
                  <a:solidFill>
                    <a:srgbClr val="800000"/>
                  </a:solidFill>
                </a:rPr>
                <a:t>S</a:t>
              </a:r>
              <a:r>
                <a:rPr lang="en-US" altLang="zh-CN" sz="2800">
                  <a:solidFill>
                    <a:srgbClr val="800000"/>
                  </a:solidFill>
                </a:rPr>
                <a:t>=0</a:t>
              </a:r>
              <a:r>
                <a:rPr lang="zh-CN" altLang="en-US" sz="2800">
                  <a:solidFill>
                    <a:srgbClr val="800000"/>
                  </a:solidFill>
                </a:rPr>
                <a:t>，</a:t>
              </a:r>
              <a:r>
                <a:rPr lang="en-US" altLang="zh-CN" sz="2800" i="1">
                  <a:solidFill>
                    <a:srgbClr val="800000"/>
                  </a:solidFill>
                  <a:latin typeface="Bookman Old Style" pitchFamily="18" charset="0"/>
                </a:rPr>
                <a:t>v</a:t>
              </a:r>
              <a:r>
                <a:rPr lang="en-US" altLang="zh-CN" sz="2800" baseline="-25000">
                  <a:solidFill>
                    <a:srgbClr val="800000"/>
                  </a:solidFill>
                </a:rPr>
                <a:t>R</a:t>
              </a:r>
              <a:r>
                <a:rPr lang="en-US" altLang="zh-CN" sz="2800">
                  <a:solidFill>
                    <a:srgbClr val="800000"/>
                  </a:solidFill>
                </a:rPr>
                <a:t>≠0</a:t>
              </a:r>
              <a:r>
                <a:rPr lang="zh-CN" altLang="en-US" sz="2800">
                  <a:solidFill>
                    <a:srgbClr val="800000"/>
                  </a:solidFill>
                </a:rPr>
                <a:t>）</a:t>
              </a:r>
              <a:r>
                <a:rPr lang="zh-CN" altLang="en-US" sz="2800">
                  <a:solidFill>
                    <a:srgbClr val="800000"/>
                  </a:solidFill>
                  <a:latin typeface="楷体_GB2312" pitchFamily="49" charset="-122"/>
                  <a:ea typeface="楷体_GB2312" pitchFamily="49" charset="-122"/>
                </a:rPr>
                <a:t> </a:t>
              </a:r>
            </a:p>
          </p:txBody>
        </p:sp>
        <p:sp>
          <p:nvSpPr>
            <p:cNvPr id="102406" name="Text Box 6"/>
            <p:cNvSpPr txBox="1">
              <a:spLocks noChangeArrowheads="1"/>
            </p:cNvSpPr>
            <p:nvPr/>
          </p:nvSpPr>
          <p:spPr bwMode="auto">
            <a:xfrm>
              <a:off x="594" y="3063"/>
              <a:ext cx="4815" cy="596"/>
            </a:xfrm>
            <a:prstGeom prst="rect">
              <a:avLst/>
            </a:prstGeom>
            <a:noFill/>
            <a:ln w="9525">
              <a:noFill/>
              <a:miter lim="800000"/>
              <a:headEnd/>
              <a:tailEnd/>
            </a:ln>
            <a:effectLst/>
          </p:spPr>
          <p:txBody>
            <a:bodyPr>
              <a:spAutoFit/>
            </a:bodyPr>
            <a:lstStyle/>
            <a:p>
              <a:pPr algn="l"/>
              <a:r>
                <a:rPr lang="zh-CN" altLang="en-US" sz="2800"/>
                <a:t>观察者向波源运动（如图所示），单位时间内所接收到波的数目：</a:t>
              </a:r>
            </a:p>
          </p:txBody>
        </p:sp>
      </p:grpSp>
      <p:grpSp>
        <p:nvGrpSpPr>
          <p:cNvPr id="3" name="Group 7"/>
          <p:cNvGrpSpPr>
            <a:grpSpLocks/>
          </p:cNvGrpSpPr>
          <p:nvPr/>
        </p:nvGrpSpPr>
        <p:grpSpPr bwMode="auto">
          <a:xfrm>
            <a:off x="6965950" y="473075"/>
            <a:ext cx="1924050" cy="484188"/>
            <a:chOff x="4388" y="298"/>
            <a:chExt cx="1212" cy="305"/>
          </a:xfrm>
        </p:grpSpPr>
        <p:sp>
          <p:nvSpPr>
            <p:cNvPr id="102408" name="AutoShape 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2409" name="Text Box 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
        <p:nvSpPr>
          <p:cNvPr id="102411" name="Text Box 11"/>
          <p:cNvSpPr txBox="1">
            <a:spLocks noChangeArrowheads="1"/>
          </p:cNvSpPr>
          <p:nvPr/>
        </p:nvSpPr>
        <p:spPr bwMode="auto">
          <a:xfrm>
            <a:off x="938213" y="1076325"/>
            <a:ext cx="4191000" cy="519113"/>
          </a:xfrm>
          <a:prstGeom prst="rect">
            <a:avLst/>
          </a:prstGeom>
          <a:noFill/>
          <a:ln w="9525">
            <a:noFill/>
            <a:miter lim="800000"/>
            <a:headEnd/>
            <a:tailEnd/>
          </a:ln>
          <a:effectLst/>
        </p:spPr>
        <p:txBody>
          <a:bodyPr>
            <a:spAutoFit/>
          </a:bodyPr>
          <a:lstStyle/>
          <a:p>
            <a:pPr algn="l"/>
            <a:r>
              <a:rPr lang="en-US" altLang="zh-CN" sz="2800">
                <a:solidFill>
                  <a:srgbClr val="800000"/>
                </a:solidFill>
                <a:latin typeface="楷体_GB2312" pitchFamily="49" charset="-122"/>
                <a:ea typeface="楷体_GB2312" pitchFamily="49" charset="-122"/>
              </a:rPr>
              <a:t>1.</a:t>
            </a:r>
            <a:r>
              <a:rPr lang="zh-CN" altLang="en-US" sz="2800">
                <a:solidFill>
                  <a:srgbClr val="800000"/>
                </a:solidFill>
                <a:latin typeface="楷体_GB2312" pitchFamily="49" charset="-122"/>
                <a:ea typeface="楷体_GB2312" pitchFamily="49" charset="-122"/>
              </a:rPr>
              <a:t>波源和观察者都不运动</a:t>
            </a:r>
          </a:p>
        </p:txBody>
      </p:sp>
      <p:graphicFrame>
        <p:nvGraphicFramePr>
          <p:cNvPr id="134144" name="Object 1024"/>
          <p:cNvGraphicFramePr>
            <a:graphicFrameLocks noChangeAspect="1"/>
          </p:cNvGraphicFramePr>
          <p:nvPr/>
        </p:nvGraphicFramePr>
        <p:xfrm>
          <a:off x="3398838" y="2468563"/>
          <a:ext cx="1619250" cy="850900"/>
        </p:xfrm>
        <a:graphic>
          <a:graphicData uri="http://schemas.openxmlformats.org/presentationml/2006/ole">
            <p:oleObj spid="_x0000_s3074" name="Equation" r:id="rId3" imgW="7491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A7C025BC-1858-4145-9FFA-17CE349FA517}" type="slidenum">
              <a:rPr lang="en-US" altLang="zh-CN"/>
              <a:pPr/>
              <a:t>50</a:t>
            </a:fld>
            <a:endParaRPr lang="en-US" altLang="zh-CN"/>
          </a:p>
        </p:txBody>
      </p:sp>
      <p:sp>
        <p:nvSpPr>
          <p:cNvPr id="117762" name="Text Box 2"/>
          <p:cNvSpPr txBox="1">
            <a:spLocks noChangeArrowheads="1"/>
          </p:cNvSpPr>
          <p:nvPr/>
        </p:nvSpPr>
        <p:spPr bwMode="auto">
          <a:xfrm>
            <a:off x="1104900" y="4152900"/>
            <a:ext cx="7277100" cy="1630363"/>
          </a:xfrm>
          <a:prstGeom prst="rect">
            <a:avLst/>
          </a:prstGeom>
          <a:noFill/>
          <a:ln w="9525">
            <a:noFill/>
            <a:miter lim="800000"/>
            <a:headEnd/>
            <a:tailEnd/>
          </a:ln>
          <a:effectLst/>
        </p:spPr>
        <p:txBody>
          <a:bodyPr>
            <a:spAutoFit/>
          </a:bodyPr>
          <a:lstStyle/>
          <a:p>
            <a:pPr>
              <a:lnSpc>
                <a:spcPct val="120000"/>
              </a:lnSpc>
            </a:pPr>
            <a:r>
              <a:rPr lang="zh-CN" altLang="en-US" sz="2800"/>
              <a:t>当</a:t>
            </a:r>
            <a:r>
              <a:rPr lang="en-US" altLang="zh-CN" sz="2800" i="1"/>
              <a:t>N</a:t>
            </a:r>
            <a:r>
              <a:rPr lang="zh-CN" altLang="en-US" sz="2800"/>
              <a:t>足够大，</a:t>
            </a:r>
            <a:r>
              <a:rPr lang="zh-CN" altLang="en-US" sz="2400" i="1"/>
              <a:t>△</a:t>
            </a:r>
            <a:r>
              <a:rPr lang="en-US" altLang="zh-CN" sz="2800" i="1">
                <a:latin typeface="Bookman Old Style" pitchFamily="18" charset="0"/>
              </a:rPr>
              <a:t>v</a:t>
            </a:r>
            <a:r>
              <a:rPr lang="zh-CN" altLang="en-US" sz="2800"/>
              <a:t>取的充分小时， </a:t>
            </a:r>
            <a:r>
              <a:rPr lang="en-US" altLang="zh-CN" sz="2800" i="1">
                <a:latin typeface="宋体" pitchFamily="2" charset="-122"/>
              </a:rPr>
              <a:t>ΔN/</a:t>
            </a:r>
            <a:r>
              <a:rPr lang="en-US" altLang="zh-CN" sz="2800">
                <a:latin typeface="宋体" pitchFamily="2" charset="-122"/>
              </a:rPr>
              <a:t>(</a:t>
            </a:r>
            <a:r>
              <a:rPr lang="en-US" altLang="zh-CN" sz="2800" i="1">
                <a:latin typeface="宋体" pitchFamily="2" charset="-122"/>
              </a:rPr>
              <a:t>NΔ</a:t>
            </a:r>
            <a:r>
              <a:rPr lang="en-US" altLang="zh-CN" sz="2800" i="1">
                <a:latin typeface="Bookman Old Style" pitchFamily="18" charset="0"/>
              </a:rPr>
              <a:t>v</a:t>
            </a:r>
            <a:r>
              <a:rPr lang="en-US" altLang="zh-CN" sz="2800">
                <a:latin typeface="宋体" pitchFamily="2" charset="-122"/>
              </a:rPr>
              <a:t>)</a:t>
            </a:r>
            <a:r>
              <a:rPr lang="en-US" altLang="zh-CN" sz="2800" i="1">
                <a:latin typeface="宋体" pitchFamily="2" charset="-122"/>
              </a:rPr>
              <a:t> </a:t>
            </a:r>
            <a:r>
              <a:rPr lang="zh-CN" altLang="en-US" sz="2800"/>
              <a:t>则 与</a:t>
            </a:r>
            <a:r>
              <a:rPr lang="zh-CN" altLang="en-US" sz="2400" i="1"/>
              <a:t>△</a:t>
            </a:r>
            <a:r>
              <a:rPr lang="en-US" altLang="zh-CN" sz="2800" i="1">
                <a:latin typeface="Bookman Old Style" pitchFamily="18" charset="0"/>
              </a:rPr>
              <a:t>v</a:t>
            </a:r>
            <a:r>
              <a:rPr lang="zh-CN" altLang="en-US" sz="2800"/>
              <a:t>、</a:t>
            </a:r>
            <a:r>
              <a:rPr lang="en-US" altLang="zh-CN" sz="2800" i="1"/>
              <a:t>N</a:t>
            </a:r>
            <a:r>
              <a:rPr lang="zh-CN" altLang="en-US" sz="2800"/>
              <a:t>无关，可用来描述分子按速率的分布规律。</a:t>
            </a:r>
          </a:p>
        </p:txBody>
      </p:sp>
      <p:grpSp>
        <p:nvGrpSpPr>
          <p:cNvPr id="2" name="Group 3"/>
          <p:cNvGrpSpPr>
            <a:grpSpLocks/>
          </p:cNvGrpSpPr>
          <p:nvPr/>
        </p:nvGrpSpPr>
        <p:grpSpPr bwMode="auto">
          <a:xfrm>
            <a:off x="6965950" y="473075"/>
            <a:ext cx="1924050" cy="484188"/>
            <a:chOff x="4388" y="298"/>
            <a:chExt cx="1212" cy="305"/>
          </a:xfrm>
        </p:grpSpPr>
        <p:sp>
          <p:nvSpPr>
            <p:cNvPr id="117764" name="AutoShape 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17765" name="Text Box 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149504" name="Object 0"/>
          <p:cNvGraphicFramePr>
            <a:graphicFrameLocks noChangeAspect="1"/>
          </p:cNvGraphicFramePr>
          <p:nvPr/>
        </p:nvGraphicFramePr>
        <p:xfrm>
          <a:off x="1219200" y="2798763"/>
          <a:ext cx="990600" cy="1023937"/>
        </p:xfrm>
        <a:graphic>
          <a:graphicData uri="http://schemas.openxmlformats.org/presentationml/2006/ole">
            <p:oleObj spid="_x0000_s23554" name="Equation" r:id="rId3" imgW="380880" imgH="393480" progId="Equation.DSMT4">
              <p:embed/>
            </p:oleObj>
          </a:graphicData>
        </a:graphic>
      </p:graphicFrame>
      <p:graphicFrame>
        <p:nvGraphicFramePr>
          <p:cNvPr id="149505" name="Object 1"/>
          <p:cNvGraphicFramePr>
            <a:graphicFrameLocks noChangeAspect="1"/>
          </p:cNvGraphicFramePr>
          <p:nvPr/>
        </p:nvGraphicFramePr>
        <p:xfrm>
          <a:off x="1236663" y="1255713"/>
          <a:ext cx="727075" cy="1023937"/>
        </p:xfrm>
        <a:graphic>
          <a:graphicData uri="http://schemas.openxmlformats.org/presentationml/2006/ole">
            <p:oleObj spid="_x0000_s23555" name="Equation" r:id="rId4" imgW="279360" imgH="393480" progId="Equation.DSMT4">
              <p:embed/>
            </p:oleObj>
          </a:graphicData>
        </a:graphic>
      </p:graphicFrame>
      <p:sp>
        <p:nvSpPr>
          <p:cNvPr id="117768" name="Text Box 8"/>
          <p:cNvSpPr txBox="1">
            <a:spLocks noChangeArrowheads="1"/>
          </p:cNvSpPr>
          <p:nvPr/>
        </p:nvSpPr>
        <p:spPr bwMode="auto">
          <a:xfrm>
            <a:off x="2286000" y="1333500"/>
            <a:ext cx="6134100" cy="946150"/>
          </a:xfrm>
          <a:prstGeom prst="rect">
            <a:avLst/>
          </a:prstGeom>
          <a:noFill/>
          <a:ln w="9525">
            <a:noFill/>
            <a:miter lim="800000"/>
            <a:headEnd/>
            <a:tailEnd/>
          </a:ln>
          <a:effectLst/>
        </p:spPr>
        <p:txBody>
          <a:bodyPr>
            <a:spAutoFit/>
          </a:bodyPr>
          <a:lstStyle/>
          <a:p>
            <a:r>
              <a:rPr lang="zh-CN" altLang="en-US" sz="2800">
                <a:solidFill>
                  <a:srgbClr val="006600"/>
                </a:solidFill>
                <a:latin typeface="楷体_GB2312" pitchFamily="49" charset="-122"/>
                <a:ea typeface="楷体_GB2312" pitchFamily="49" charset="-122"/>
              </a:rPr>
              <a:t>表示</a:t>
            </a:r>
            <a:r>
              <a:rPr lang="en-US" altLang="zh-CN" sz="2800" i="1">
                <a:solidFill>
                  <a:srgbClr val="006600"/>
                </a:solidFill>
                <a:latin typeface="楷体_GB2312" pitchFamily="49" charset="-122"/>
                <a:ea typeface="楷体_GB2312" pitchFamily="49" charset="-122"/>
              </a:rPr>
              <a:t>N</a:t>
            </a:r>
            <a:r>
              <a:rPr lang="en-US" altLang="zh-CN" sz="2800">
                <a:solidFill>
                  <a:srgbClr val="006600"/>
                </a:solidFill>
                <a:latin typeface="楷体_GB2312" pitchFamily="49" charset="-122"/>
                <a:ea typeface="楷体_GB2312" pitchFamily="49" charset="-122"/>
              </a:rPr>
              <a:t> </a:t>
            </a:r>
            <a:r>
              <a:rPr lang="zh-CN" altLang="en-US" sz="2800">
                <a:solidFill>
                  <a:srgbClr val="006600"/>
                </a:solidFill>
                <a:latin typeface="楷体_GB2312" pitchFamily="49" charset="-122"/>
                <a:ea typeface="楷体_GB2312" pitchFamily="49" charset="-122"/>
              </a:rPr>
              <a:t>个分子分布在</a:t>
            </a:r>
            <a:r>
              <a:rPr lang="en-US" altLang="zh-CN" sz="2800" i="1">
                <a:solidFill>
                  <a:srgbClr val="006600"/>
                </a:solidFill>
                <a:latin typeface="Bookman Old Style" pitchFamily="18" charset="0"/>
                <a:ea typeface="楷体_GB2312" pitchFamily="49" charset="-122"/>
              </a:rPr>
              <a:t>v </a:t>
            </a:r>
            <a:r>
              <a:rPr lang="zh-CN" altLang="en-US" sz="2800">
                <a:solidFill>
                  <a:srgbClr val="006600"/>
                </a:solidFill>
                <a:latin typeface="楷体_GB2312" pitchFamily="49" charset="-122"/>
                <a:ea typeface="楷体_GB2312" pitchFamily="49" charset="-122"/>
              </a:rPr>
              <a:t>附近</a:t>
            </a:r>
            <a:r>
              <a:rPr lang="zh-CN" altLang="en-US" sz="2400" i="1">
                <a:solidFill>
                  <a:srgbClr val="006600"/>
                </a:solidFill>
                <a:latin typeface="宋体" pitchFamily="2" charset="-122"/>
              </a:rPr>
              <a:t>△</a:t>
            </a:r>
            <a:r>
              <a:rPr lang="en-US" altLang="zh-CN" sz="2800" i="1">
                <a:solidFill>
                  <a:srgbClr val="006600"/>
                </a:solidFill>
                <a:latin typeface="Bookman Old Style" pitchFamily="18" charset="0"/>
                <a:ea typeface="楷体_GB2312" pitchFamily="49" charset="-122"/>
              </a:rPr>
              <a:t>v </a:t>
            </a:r>
            <a:r>
              <a:rPr lang="zh-CN" altLang="en-US" sz="2800">
                <a:solidFill>
                  <a:srgbClr val="006600"/>
                </a:solidFill>
                <a:latin typeface="楷体_GB2312" pitchFamily="49" charset="-122"/>
                <a:ea typeface="楷体_GB2312" pitchFamily="49" charset="-122"/>
              </a:rPr>
              <a:t>速率区间中的分子数占总分子数的百分比</a:t>
            </a:r>
          </a:p>
        </p:txBody>
      </p:sp>
      <p:sp>
        <p:nvSpPr>
          <p:cNvPr id="117769" name="Text Box 9"/>
          <p:cNvSpPr txBox="1">
            <a:spLocks noChangeArrowheads="1"/>
          </p:cNvSpPr>
          <p:nvPr/>
        </p:nvSpPr>
        <p:spPr bwMode="auto">
          <a:xfrm>
            <a:off x="2362200" y="2838450"/>
            <a:ext cx="5962650" cy="946150"/>
          </a:xfrm>
          <a:prstGeom prst="rect">
            <a:avLst/>
          </a:prstGeom>
          <a:noFill/>
          <a:ln w="9525">
            <a:noFill/>
            <a:miter lim="800000"/>
            <a:headEnd/>
            <a:tailEnd/>
          </a:ln>
          <a:effectLst/>
        </p:spPr>
        <p:txBody>
          <a:bodyPr>
            <a:spAutoFit/>
          </a:bodyPr>
          <a:lstStyle/>
          <a:p>
            <a:r>
              <a:rPr lang="zh-CN" altLang="en-US" sz="2800">
                <a:solidFill>
                  <a:srgbClr val="006600"/>
                </a:solidFill>
                <a:latin typeface="楷体_GB2312" pitchFamily="49" charset="-122"/>
                <a:ea typeface="楷体_GB2312" pitchFamily="49" charset="-122"/>
              </a:rPr>
              <a:t>表示</a:t>
            </a:r>
            <a:r>
              <a:rPr lang="en-US" altLang="zh-CN" sz="2800" i="1">
                <a:solidFill>
                  <a:srgbClr val="006600"/>
                </a:solidFill>
                <a:latin typeface="楷体_GB2312" pitchFamily="49" charset="-122"/>
                <a:ea typeface="楷体_GB2312" pitchFamily="49" charset="-122"/>
              </a:rPr>
              <a:t>N</a:t>
            </a:r>
            <a:r>
              <a:rPr lang="en-US" altLang="zh-CN" sz="2800">
                <a:solidFill>
                  <a:srgbClr val="006600"/>
                </a:solidFill>
                <a:latin typeface="楷体_GB2312" pitchFamily="49" charset="-122"/>
                <a:ea typeface="楷体_GB2312" pitchFamily="49" charset="-122"/>
              </a:rPr>
              <a:t> </a:t>
            </a:r>
            <a:r>
              <a:rPr lang="zh-CN" altLang="en-US" sz="2800">
                <a:solidFill>
                  <a:srgbClr val="006600"/>
                </a:solidFill>
                <a:latin typeface="楷体_GB2312" pitchFamily="49" charset="-122"/>
                <a:ea typeface="楷体_GB2312" pitchFamily="49" charset="-122"/>
              </a:rPr>
              <a:t>个分子分布在</a:t>
            </a:r>
            <a:r>
              <a:rPr lang="en-US" altLang="zh-CN" sz="2800" i="1">
                <a:solidFill>
                  <a:srgbClr val="006600"/>
                </a:solidFill>
                <a:latin typeface="Bookman Old Style" pitchFamily="18" charset="0"/>
                <a:ea typeface="楷体_GB2312" pitchFamily="49" charset="-122"/>
              </a:rPr>
              <a:t>v </a:t>
            </a:r>
            <a:r>
              <a:rPr lang="zh-CN" altLang="en-US" sz="2800">
                <a:solidFill>
                  <a:srgbClr val="006600"/>
                </a:solidFill>
                <a:latin typeface="楷体_GB2312" pitchFamily="49" charset="-122"/>
                <a:ea typeface="楷体_GB2312" pitchFamily="49" charset="-122"/>
              </a:rPr>
              <a:t>附近</a:t>
            </a:r>
            <a:r>
              <a:rPr lang="zh-CN" altLang="en-US" sz="2800">
                <a:solidFill>
                  <a:srgbClr val="006600"/>
                </a:solidFill>
                <a:ea typeface="楷体_GB2312" pitchFamily="49" charset="-122"/>
              </a:rPr>
              <a:t>单位</a:t>
            </a:r>
            <a:r>
              <a:rPr lang="zh-CN" altLang="en-US" sz="2800">
                <a:solidFill>
                  <a:srgbClr val="006600"/>
                </a:solidFill>
                <a:latin typeface="楷体_GB2312" pitchFamily="49" charset="-122"/>
                <a:ea typeface="楷体_GB2312" pitchFamily="49" charset="-122"/>
              </a:rPr>
              <a:t>速率区间中的分子数占总分子数的百分比</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p:txBody>
          <a:bodyPr/>
          <a:lstStyle/>
          <a:p>
            <a:fld id="{B2BF1E67-FCEB-4EE1-8EC7-2802E22C2440}" type="slidenum">
              <a:rPr lang="en-US" altLang="zh-CN"/>
              <a:pPr/>
              <a:t>51</a:t>
            </a:fld>
            <a:endParaRPr lang="en-US" altLang="zh-CN"/>
          </a:p>
        </p:txBody>
      </p:sp>
      <p:sp>
        <p:nvSpPr>
          <p:cNvPr id="36898" name="Text Box 34"/>
          <p:cNvSpPr txBox="1">
            <a:spLocks noChangeArrowheads="1"/>
          </p:cNvSpPr>
          <p:nvPr/>
        </p:nvSpPr>
        <p:spPr bwMode="auto">
          <a:xfrm>
            <a:off x="752475" y="855663"/>
            <a:ext cx="3611563" cy="519112"/>
          </a:xfrm>
          <a:prstGeom prst="rect">
            <a:avLst/>
          </a:prstGeom>
          <a:noFill/>
          <a:ln w="9525">
            <a:noFill/>
            <a:miter lim="800000"/>
            <a:headEnd/>
            <a:tailEnd/>
          </a:ln>
          <a:effectLst/>
        </p:spPr>
        <p:txBody>
          <a:bodyPr>
            <a:spAutoFit/>
          </a:bodyPr>
          <a:lstStyle/>
          <a:p>
            <a:r>
              <a:rPr lang="zh-CN" altLang="en-US" sz="2800">
                <a:solidFill>
                  <a:srgbClr val="003399"/>
                </a:solidFill>
              </a:rPr>
              <a:t>定义：速率分布函数   </a:t>
            </a:r>
          </a:p>
        </p:txBody>
      </p:sp>
      <p:graphicFrame>
        <p:nvGraphicFramePr>
          <p:cNvPr id="36899" name="Object 35"/>
          <p:cNvGraphicFramePr>
            <a:graphicFrameLocks noChangeAspect="1"/>
          </p:cNvGraphicFramePr>
          <p:nvPr/>
        </p:nvGraphicFramePr>
        <p:xfrm>
          <a:off x="990600" y="1612900"/>
          <a:ext cx="3255963" cy="820738"/>
        </p:xfrm>
        <a:graphic>
          <a:graphicData uri="http://schemas.openxmlformats.org/presentationml/2006/ole">
            <p:oleObj spid="_x0000_s24578" name="Equation" r:id="rId3" imgW="1562040" imgH="393480" progId="Equation.DSMT4">
              <p:embed/>
            </p:oleObj>
          </a:graphicData>
        </a:graphic>
      </p:graphicFrame>
      <p:sp>
        <p:nvSpPr>
          <p:cNvPr id="36900" name="Text Box 36"/>
          <p:cNvSpPr txBox="1">
            <a:spLocks noChangeArrowheads="1"/>
          </p:cNvSpPr>
          <p:nvPr/>
        </p:nvSpPr>
        <p:spPr bwMode="auto">
          <a:xfrm>
            <a:off x="692150" y="2592388"/>
            <a:ext cx="3886200" cy="1501775"/>
          </a:xfrm>
          <a:prstGeom prst="rect">
            <a:avLst/>
          </a:prstGeom>
          <a:noFill/>
          <a:ln w="9525">
            <a:noFill/>
            <a:miter lim="800000"/>
            <a:headEnd/>
            <a:tailEnd/>
          </a:ln>
          <a:effectLst/>
        </p:spPr>
        <p:txBody>
          <a:bodyPr>
            <a:spAutoFit/>
          </a:bodyPr>
          <a:lstStyle/>
          <a:p>
            <a:pPr>
              <a:lnSpc>
                <a:spcPct val="110000"/>
              </a:lnSpc>
            </a:pPr>
            <a:r>
              <a:rPr lang="zh-CN" altLang="en-US" sz="2800"/>
              <a:t>即在速率</a:t>
            </a:r>
            <a:r>
              <a:rPr lang="en-US" altLang="zh-CN" sz="2800" i="1">
                <a:solidFill>
                  <a:srgbClr val="000000"/>
                </a:solidFill>
                <a:latin typeface="Bookman Old Style" pitchFamily="18" charset="0"/>
              </a:rPr>
              <a:t>v</a:t>
            </a:r>
            <a:r>
              <a:rPr lang="zh-CN" altLang="en-US" sz="2800"/>
              <a:t>附近，</a:t>
            </a:r>
            <a:r>
              <a:rPr lang="zh-CN" altLang="en-US" sz="2800" b="1">
                <a:solidFill>
                  <a:srgbClr val="000099"/>
                </a:solidFill>
              </a:rPr>
              <a:t>单位速率区间内</a:t>
            </a:r>
            <a:r>
              <a:rPr lang="zh-CN" altLang="en-US" sz="2800">
                <a:solidFill>
                  <a:srgbClr val="000000"/>
                </a:solidFill>
              </a:rPr>
              <a:t> </a:t>
            </a:r>
            <a:r>
              <a:rPr lang="zh-CN" altLang="en-US" sz="2800"/>
              <a:t>的分子数在总分子数中所占的</a:t>
            </a:r>
            <a:r>
              <a:rPr lang="zh-CN" altLang="en-US" sz="2800" b="1">
                <a:solidFill>
                  <a:srgbClr val="000099"/>
                </a:solidFill>
              </a:rPr>
              <a:t>比率</a:t>
            </a:r>
            <a:r>
              <a:rPr lang="zh-CN" altLang="en-US" sz="2800"/>
              <a:t>。</a:t>
            </a:r>
          </a:p>
        </p:txBody>
      </p:sp>
      <p:sp>
        <p:nvSpPr>
          <p:cNvPr id="36901" name="Text Box 37"/>
          <p:cNvSpPr txBox="1">
            <a:spLocks noChangeArrowheads="1"/>
          </p:cNvSpPr>
          <p:nvPr/>
        </p:nvSpPr>
        <p:spPr bwMode="auto">
          <a:xfrm>
            <a:off x="704850" y="4068763"/>
            <a:ext cx="7816850" cy="1203325"/>
          </a:xfrm>
          <a:prstGeom prst="rect">
            <a:avLst/>
          </a:prstGeom>
          <a:noFill/>
          <a:ln w="9525">
            <a:noFill/>
            <a:miter lim="800000"/>
            <a:headEnd/>
            <a:tailEnd/>
          </a:ln>
          <a:effectLst/>
        </p:spPr>
        <p:txBody>
          <a:bodyPr>
            <a:spAutoFit/>
          </a:bodyPr>
          <a:lstStyle/>
          <a:p>
            <a:pPr>
              <a:lnSpc>
                <a:spcPct val="130000"/>
              </a:lnSpc>
            </a:pPr>
            <a:r>
              <a:rPr lang="zh-CN" altLang="en-US" sz="2800"/>
              <a:t>分布函数</a:t>
            </a:r>
            <a:r>
              <a:rPr lang="en-US" altLang="zh-CN" sz="2800" i="1"/>
              <a:t>f</a:t>
            </a:r>
            <a:r>
              <a:rPr lang="en-US" altLang="zh-CN" sz="2800"/>
              <a:t>(</a:t>
            </a:r>
            <a:r>
              <a:rPr lang="en-US" altLang="zh-CN" sz="2800" i="1">
                <a:latin typeface="Bookman Old Style" pitchFamily="18" charset="0"/>
              </a:rPr>
              <a:t>v</a:t>
            </a:r>
            <a:r>
              <a:rPr lang="en-US" altLang="zh-CN" sz="2800"/>
              <a:t>)</a:t>
            </a:r>
            <a:r>
              <a:rPr lang="zh-CN" altLang="en-US" sz="2800"/>
              <a:t>为速率</a:t>
            </a:r>
            <a:r>
              <a:rPr lang="en-US" altLang="zh-CN" sz="2800" i="1">
                <a:latin typeface="Bookman Old Style" pitchFamily="18" charset="0"/>
              </a:rPr>
              <a:t>v</a:t>
            </a:r>
            <a:r>
              <a:rPr lang="zh-CN" altLang="en-US" sz="2800"/>
              <a:t>的连续函数。                      </a:t>
            </a:r>
            <a:r>
              <a:rPr lang="zh-CN" altLang="en-US" sz="2800">
                <a:solidFill>
                  <a:schemeClr val="accent2"/>
                </a:solidFill>
              </a:rPr>
              <a:t>思考以下表达式的物理意义：</a:t>
            </a:r>
          </a:p>
        </p:txBody>
      </p:sp>
      <p:graphicFrame>
        <p:nvGraphicFramePr>
          <p:cNvPr id="36903" name="Object 39"/>
          <p:cNvGraphicFramePr>
            <a:graphicFrameLocks noChangeAspect="1"/>
          </p:cNvGraphicFramePr>
          <p:nvPr/>
        </p:nvGraphicFramePr>
        <p:xfrm>
          <a:off x="933450" y="5391150"/>
          <a:ext cx="2166938" cy="492125"/>
        </p:xfrm>
        <a:graphic>
          <a:graphicData uri="http://schemas.openxmlformats.org/presentationml/2006/ole">
            <p:oleObj spid="_x0000_s24579" name="Equation" r:id="rId4" imgW="990360" imgH="215640" progId="Equation.DSMT4">
              <p:embed/>
            </p:oleObj>
          </a:graphicData>
        </a:graphic>
      </p:graphicFrame>
      <p:grpSp>
        <p:nvGrpSpPr>
          <p:cNvPr id="2" name="Group 40"/>
          <p:cNvGrpSpPr>
            <a:grpSpLocks/>
          </p:cNvGrpSpPr>
          <p:nvPr/>
        </p:nvGrpSpPr>
        <p:grpSpPr bwMode="auto">
          <a:xfrm>
            <a:off x="6965950" y="473075"/>
            <a:ext cx="1924050" cy="484188"/>
            <a:chOff x="4388" y="298"/>
            <a:chExt cx="1212" cy="305"/>
          </a:xfrm>
        </p:grpSpPr>
        <p:sp>
          <p:nvSpPr>
            <p:cNvPr id="36905" name="AutoShape 4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6906" name="Text Box 4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43"/>
          <p:cNvGrpSpPr>
            <a:grpSpLocks/>
          </p:cNvGrpSpPr>
          <p:nvPr/>
        </p:nvGrpSpPr>
        <p:grpSpPr bwMode="auto">
          <a:xfrm>
            <a:off x="4692650" y="1457325"/>
            <a:ext cx="3951288" cy="2479675"/>
            <a:chOff x="1824" y="2178"/>
            <a:chExt cx="2489" cy="1562"/>
          </a:xfrm>
        </p:grpSpPr>
        <p:grpSp>
          <p:nvGrpSpPr>
            <p:cNvPr id="4" name="Group 44"/>
            <p:cNvGrpSpPr>
              <a:grpSpLocks/>
            </p:cNvGrpSpPr>
            <p:nvPr/>
          </p:nvGrpSpPr>
          <p:grpSpPr bwMode="auto">
            <a:xfrm>
              <a:off x="1824" y="2178"/>
              <a:ext cx="2489" cy="1562"/>
              <a:chOff x="1824" y="2178"/>
              <a:chExt cx="2489" cy="1562"/>
            </a:xfrm>
          </p:grpSpPr>
          <p:grpSp>
            <p:nvGrpSpPr>
              <p:cNvPr id="5" name="Group 45"/>
              <p:cNvGrpSpPr>
                <a:grpSpLocks/>
              </p:cNvGrpSpPr>
              <p:nvPr/>
            </p:nvGrpSpPr>
            <p:grpSpPr bwMode="auto">
              <a:xfrm>
                <a:off x="1824" y="2178"/>
                <a:ext cx="2489" cy="1562"/>
                <a:chOff x="1824" y="2178"/>
                <a:chExt cx="2489" cy="1562"/>
              </a:xfrm>
            </p:grpSpPr>
            <p:grpSp>
              <p:nvGrpSpPr>
                <p:cNvPr id="6" name="Group 46"/>
                <p:cNvGrpSpPr>
                  <a:grpSpLocks/>
                </p:cNvGrpSpPr>
                <p:nvPr/>
              </p:nvGrpSpPr>
              <p:grpSpPr bwMode="auto">
                <a:xfrm>
                  <a:off x="1824" y="2178"/>
                  <a:ext cx="2489" cy="1562"/>
                  <a:chOff x="1824" y="2178"/>
                  <a:chExt cx="2489" cy="1562"/>
                </a:xfrm>
              </p:grpSpPr>
              <p:pic>
                <p:nvPicPr>
                  <p:cNvPr id="36911" name="Picture 47" descr="graph"/>
                  <p:cNvPicPr>
                    <a:picLocks noChangeAspect="1" noChangeArrowheads="1"/>
                  </p:cNvPicPr>
                  <p:nvPr/>
                </p:nvPicPr>
                <p:blipFill>
                  <a:blip r:embed="rId5">
                    <a:clrChange>
                      <a:clrFrom>
                        <a:srgbClr val="C0C0C0"/>
                      </a:clrFrom>
                      <a:clrTo>
                        <a:srgbClr val="C0C0C0">
                          <a:alpha val="0"/>
                        </a:srgbClr>
                      </a:clrTo>
                    </a:clrChange>
                  </a:blip>
                  <a:srcRect/>
                  <a:stretch>
                    <a:fillRect/>
                  </a:stretch>
                </p:blipFill>
                <p:spPr bwMode="auto">
                  <a:xfrm>
                    <a:off x="1824" y="2178"/>
                    <a:ext cx="2489" cy="1562"/>
                  </a:xfrm>
                  <a:prstGeom prst="rect">
                    <a:avLst/>
                  </a:prstGeom>
                  <a:solidFill>
                    <a:srgbClr val="FFFFCC"/>
                  </a:solidFill>
                  <a:ln w="9525">
                    <a:solidFill>
                      <a:srgbClr val="003399"/>
                    </a:solidFill>
                    <a:miter lim="800000"/>
                    <a:headEnd/>
                    <a:tailEnd/>
                  </a:ln>
                </p:spPr>
              </p:pic>
              <p:grpSp>
                <p:nvGrpSpPr>
                  <p:cNvPr id="7" name="Group 48"/>
                  <p:cNvGrpSpPr>
                    <a:grpSpLocks/>
                  </p:cNvGrpSpPr>
                  <p:nvPr/>
                </p:nvGrpSpPr>
                <p:grpSpPr bwMode="auto">
                  <a:xfrm>
                    <a:off x="2101" y="2505"/>
                    <a:ext cx="1816" cy="1008"/>
                    <a:chOff x="2979" y="1251"/>
                    <a:chExt cx="1816" cy="1008"/>
                  </a:xfrm>
                </p:grpSpPr>
                <p:sp>
                  <p:nvSpPr>
                    <p:cNvPr id="36913" name="Rectangle 49"/>
                    <p:cNvSpPr>
                      <a:spLocks noChangeArrowheads="1"/>
                    </p:cNvSpPr>
                    <p:nvPr/>
                  </p:nvSpPr>
                  <p:spPr bwMode="auto">
                    <a:xfrm>
                      <a:off x="3399" y="1546"/>
                      <a:ext cx="58" cy="71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4" name="Rectangle 50"/>
                    <p:cNvSpPr>
                      <a:spLocks noChangeArrowheads="1"/>
                    </p:cNvSpPr>
                    <p:nvPr/>
                  </p:nvSpPr>
                  <p:spPr bwMode="auto">
                    <a:xfrm>
                      <a:off x="3336" y="1661"/>
                      <a:ext cx="58" cy="59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5" name="Rectangle 51"/>
                    <p:cNvSpPr>
                      <a:spLocks noChangeArrowheads="1"/>
                    </p:cNvSpPr>
                    <p:nvPr/>
                  </p:nvSpPr>
                  <p:spPr bwMode="auto">
                    <a:xfrm>
                      <a:off x="3273" y="1795"/>
                      <a:ext cx="58" cy="461"/>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6" name="Rectangle 52"/>
                    <p:cNvSpPr>
                      <a:spLocks noChangeArrowheads="1"/>
                    </p:cNvSpPr>
                    <p:nvPr/>
                  </p:nvSpPr>
                  <p:spPr bwMode="auto">
                    <a:xfrm>
                      <a:off x="3215" y="1881"/>
                      <a:ext cx="58" cy="37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7" name="Rectangle 53"/>
                    <p:cNvSpPr>
                      <a:spLocks noChangeArrowheads="1"/>
                    </p:cNvSpPr>
                    <p:nvPr/>
                  </p:nvSpPr>
                  <p:spPr bwMode="auto">
                    <a:xfrm>
                      <a:off x="3154" y="1987"/>
                      <a:ext cx="61" cy="26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8" name="Rectangle 54"/>
                    <p:cNvSpPr>
                      <a:spLocks noChangeArrowheads="1"/>
                    </p:cNvSpPr>
                    <p:nvPr/>
                  </p:nvSpPr>
                  <p:spPr bwMode="auto">
                    <a:xfrm>
                      <a:off x="3099" y="2099"/>
                      <a:ext cx="58" cy="1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19" name="Rectangle 55"/>
                    <p:cNvSpPr>
                      <a:spLocks noChangeArrowheads="1"/>
                    </p:cNvSpPr>
                    <p:nvPr/>
                  </p:nvSpPr>
                  <p:spPr bwMode="auto">
                    <a:xfrm>
                      <a:off x="3522" y="1344"/>
                      <a:ext cx="58" cy="91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0" name="Rectangle 56"/>
                    <p:cNvSpPr>
                      <a:spLocks noChangeArrowheads="1"/>
                    </p:cNvSpPr>
                    <p:nvPr/>
                  </p:nvSpPr>
                  <p:spPr bwMode="auto">
                    <a:xfrm>
                      <a:off x="3580" y="1287"/>
                      <a:ext cx="58" cy="96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1" name="Rectangle 57"/>
                    <p:cNvSpPr>
                      <a:spLocks noChangeArrowheads="1"/>
                    </p:cNvSpPr>
                    <p:nvPr/>
                  </p:nvSpPr>
                  <p:spPr bwMode="auto">
                    <a:xfrm>
                      <a:off x="3638" y="1251"/>
                      <a:ext cx="58" cy="100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2" name="Rectangle 58"/>
                    <p:cNvSpPr>
                      <a:spLocks noChangeArrowheads="1"/>
                    </p:cNvSpPr>
                    <p:nvPr/>
                  </p:nvSpPr>
                  <p:spPr bwMode="auto">
                    <a:xfrm>
                      <a:off x="3703" y="1251"/>
                      <a:ext cx="58" cy="100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3" name="Rectangle 59"/>
                    <p:cNvSpPr>
                      <a:spLocks noChangeArrowheads="1"/>
                    </p:cNvSpPr>
                    <p:nvPr/>
                  </p:nvSpPr>
                  <p:spPr bwMode="auto">
                    <a:xfrm>
                      <a:off x="3765" y="1267"/>
                      <a:ext cx="58" cy="98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4" name="Rectangle 60"/>
                    <p:cNvSpPr>
                      <a:spLocks noChangeArrowheads="1"/>
                    </p:cNvSpPr>
                    <p:nvPr/>
                  </p:nvSpPr>
                  <p:spPr bwMode="auto">
                    <a:xfrm>
                      <a:off x="3836" y="1302"/>
                      <a:ext cx="58" cy="9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5" name="Rectangle 61"/>
                    <p:cNvSpPr>
                      <a:spLocks noChangeArrowheads="1"/>
                    </p:cNvSpPr>
                    <p:nvPr/>
                  </p:nvSpPr>
                  <p:spPr bwMode="auto">
                    <a:xfrm>
                      <a:off x="3903" y="1340"/>
                      <a:ext cx="58" cy="91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6" name="Rectangle 62"/>
                    <p:cNvSpPr>
                      <a:spLocks noChangeArrowheads="1"/>
                    </p:cNvSpPr>
                    <p:nvPr/>
                  </p:nvSpPr>
                  <p:spPr bwMode="auto">
                    <a:xfrm>
                      <a:off x="3970" y="1407"/>
                      <a:ext cx="58" cy="85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7" name="Rectangle 63"/>
                    <p:cNvSpPr>
                      <a:spLocks noChangeArrowheads="1"/>
                    </p:cNvSpPr>
                    <p:nvPr/>
                  </p:nvSpPr>
                  <p:spPr bwMode="auto">
                    <a:xfrm>
                      <a:off x="4040" y="1488"/>
                      <a:ext cx="61" cy="768"/>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8" name="Rectangle 64"/>
                    <p:cNvSpPr>
                      <a:spLocks noChangeArrowheads="1"/>
                    </p:cNvSpPr>
                    <p:nvPr/>
                  </p:nvSpPr>
                  <p:spPr bwMode="auto">
                    <a:xfrm>
                      <a:off x="4107" y="1597"/>
                      <a:ext cx="61" cy="66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29" name="Rectangle 65"/>
                    <p:cNvSpPr>
                      <a:spLocks noChangeArrowheads="1"/>
                    </p:cNvSpPr>
                    <p:nvPr/>
                  </p:nvSpPr>
                  <p:spPr bwMode="auto">
                    <a:xfrm>
                      <a:off x="4177" y="1696"/>
                      <a:ext cx="55" cy="56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0" name="Rectangle 66"/>
                    <p:cNvSpPr>
                      <a:spLocks noChangeArrowheads="1"/>
                    </p:cNvSpPr>
                    <p:nvPr/>
                  </p:nvSpPr>
                  <p:spPr bwMode="auto">
                    <a:xfrm>
                      <a:off x="4241" y="1747"/>
                      <a:ext cx="48" cy="50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1" name="Rectangle 67"/>
                    <p:cNvSpPr>
                      <a:spLocks noChangeArrowheads="1"/>
                    </p:cNvSpPr>
                    <p:nvPr/>
                  </p:nvSpPr>
                  <p:spPr bwMode="auto">
                    <a:xfrm>
                      <a:off x="4299" y="1839"/>
                      <a:ext cx="57" cy="41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2" name="Rectangle 68"/>
                    <p:cNvSpPr>
                      <a:spLocks noChangeArrowheads="1"/>
                    </p:cNvSpPr>
                    <p:nvPr/>
                  </p:nvSpPr>
                  <p:spPr bwMode="auto">
                    <a:xfrm>
                      <a:off x="4363" y="1929"/>
                      <a:ext cx="61" cy="326"/>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3" name="Rectangle 69"/>
                    <p:cNvSpPr>
                      <a:spLocks noChangeArrowheads="1"/>
                    </p:cNvSpPr>
                    <p:nvPr/>
                  </p:nvSpPr>
                  <p:spPr bwMode="auto">
                    <a:xfrm>
                      <a:off x="4430" y="1983"/>
                      <a:ext cx="57" cy="272"/>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4" name="Rectangle 70"/>
                    <p:cNvSpPr>
                      <a:spLocks noChangeArrowheads="1"/>
                    </p:cNvSpPr>
                    <p:nvPr/>
                  </p:nvSpPr>
                  <p:spPr bwMode="auto">
                    <a:xfrm>
                      <a:off x="4558" y="2072"/>
                      <a:ext cx="54" cy="183"/>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5" name="Rectangle 71"/>
                    <p:cNvSpPr>
                      <a:spLocks noChangeArrowheads="1"/>
                    </p:cNvSpPr>
                    <p:nvPr/>
                  </p:nvSpPr>
                  <p:spPr bwMode="auto">
                    <a:xfrm>
                      <a:off x="4497" y="2021"/>
                      <a:ext cx="54" cy="234"/>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6" name="Rectangle 72"/>
                    <p:cNvSpPr>
                      <a:spLocks noChangeArrowheads="1"/>
                    </p:cNvSpPr>
                    <p:nvPr/>
                  </p:nvSpPr>
                  <p:spPr bwMode="auto">
                    <a:xfrm>
                      <a:off x="4619" y="2114"/>
                      <a:ext cx="54" cy="141"/>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7" name="Rectangle 73"/>
                    <p:cNvSpPr>
                      <a:spLocks noChangeArrowheads="1"/>
                    </p:cNvSpPr>
                    <p:nvPr/>
                  </p:nvSpPr>
                  <p:spPr bwMode="auto">
                    <a:xfrm>
                      <a:off x="4680" y="2150"/>
                      <a:ext cx="54" cy="105"/>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8" name="Rectangle 74"/>
                    <p:cNvSpPr>
                      <a:spLocks noChangeArrowheads="1"/>
                    </p:cNvSpPr>
                    <p:nvPr/>
                  </p:nvSpPr>
                  <p:spPr bwMode="auto">
                    <a:xfrm>
                      <a:off x="4741" y="2185"/>
                      <a:ext cx="54" cy="70"/>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39" name="Rectangle 75"/>
                    <p:cNvSpPr>
                      <a:spLocks noChangeArrowheads="1"/>
                    </p:cNvSpPr>
                    <p:nvPr/>
                  </p:nvSpPr>
                  <p:spPr bwMode="auto">
                    <a:xfrm>
                      <a:off x="3041" y="2160"/>
                      <a:ext cx="49" cy="99"/>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sp>
                  <p:nvSpPr>
                    <p:cNvPr id="36940" name="Rectangle 76"/>
                    <p:cNvSpPr>
                      <a:spLocks noChangeArrowheads="1"/>
                    </p:cNvSpPr>
                    <p:nvPr/>
                  </p:nvSpPr>
                  <p:spPr bwMode="auto">
                    <a:xfrm>
                      <a:off x="2979" y="2202"/>
                      <a:ext cx="53" cy="57"/>
                    </a:xfrm>
                    <a:prstGeom prst="rect">
                      <a:avLst/>
                    </a:prstGeom>
                    <a:solidFill>
                      <a:schemeClr val="accent1"/>
                    </a:solidFill>
                    <a:ln w="19050">
                      <a:solidFill>
                        <a:srgbClr val="003399"/>
                      </a:solidFill>
                      <a:miter lim="800000"/>
                      <a:headEnd/>
                      <a:tailEnd/>
                    </a:ln>
                    <a:effectLst/>
                  </p:spPr>
                  <p:txBody>
                    <a:bodyPr anchor="ctr">
                      <a:spAutoFit/>
                    </a:bodyPr>
                    <a:lstStyle/>
                    <a:p>
                      <a:endParaRPr lang="zh-CN" altLang="en-US"/>
                    </a:p>
                  </p:txBody>
                </p:sp>
              </p:grpSp>
              <p:sp>
                <p:nvSpPr>
                  <p:cNvPr id="36941" name="Rectangle 77"/>
                  <p:cNvSpPr>
                    <a:spLocks noChangeArrowheads="1"/>
                  </p:cNvSpPr>
                  <p:nvPr/>
                </p:nvSpPr>
                <p:spPr bwMode="auto">
                  <a:xfrm>
                    <a:off x="2579" y="2627"/>
                    <a:ext cx="65" cy="883"/>
                  </a:xfrm>
                  <a:prstGeom prst="rect">
                    <a:avLst/>
                  </a:prstGeom>
                  <a:noFill/>
                  <a:ln w="9525">
                    <a:solidFill>
                      <a:srgbClr val="003399"/>
                    </a:solidFill>
                    <a:miter lim="800000"/>
                    <a:headEnd/>
                    <a:tailEnd/>
                  </a:ln>
                  <a:effectLst/>
                </p:spPr>
                <p:txBody>
                  <a:bodyPr anchor="ctr">
                    <a:spAutoFit/>
                  </a:bodyPr>
                  <a:lstStyle/>
                  <a:p>
                    <a:endParaRPr lang="zh-CN" altLang="en-US"/>
                  </a:p>
                </p:txBody>
              </p:sp>
            </p:grpSp>
            <p:sp>
              <p:nvSpPr>
                <p:cNvPr id="36942" name="Rectangle 78"/>
                <p:cNvSpPr>
                  <a:spLocks noChangeArrowheads="1"/>
                </p:cNvSpPr>
                <p:nvPr/>
              </p:nvSpPr>
              <p:spPr bwMode="auto">
                <a:xfrm>
                  <a:off x="2436" y="3552"/>
                  <a:ext cx="600" cy="156"/>
                </a:xfrm>
                <a:prstGeom prst="rect">
                  <a:avLst/>
                </a:prstGeom>
                <a:solidFill>
                  <a:srgbClr val="FFFFCC"/>
                </a:solidFill>
                <a:ln w="9525">
                  <a:noFill/>
                  <a:miter lim="800000"/>
                  <a:headEnd/>
                  <a:tailEnd/>
                </a:ln>
                <a:effectLst/>
              </p:spPr>
              <p:txBody>
                <a:bodyPr wrap="none" anchor="ctr">
                  <a:spAutoFit/>
                </a:bodyPr>
                <a:lstStyle/>
                <a:p>
                  <a:endParaRPr lang="zh-CN" altLang="en-US"/>
                </a:p>
              </p:txBody>
            </p:sp>
          </p:grpSp>
          <p:sp>
            <p:nvSpPr>
              <p:cNvPr id="36943" name="Text Box 79"/>
              <p:cNvSpPr txBox="1">
                <a:spLocks noChangeArrowheads="1"/>
              </p:cNvSpPr>
              <p:nvPr/>
            </p:nvSpPr>
            <p:spPr bwMode="auto">
              <a:xfrm>
                <a:off x="2424" y="3468"/>
                <a:ext cx="204" cy="250"/>
              </a:xfrm>
              <a:prstGeom prst="rect">
                <a:avLst/>
              </a:prstGeom>
              <a:noFill/>
              <a:ln w="9525">
                <a:noFill/>
                <a:miter lim="800000"/>
                <a:headEnd/>
                <a:tailEnd/>
              </a:ln>
              <a:effectLst/>
            </p:spPr>
            <p:txBody>
              <a:bodyPr>
                <a:spAutoFit/>
              </a:bodyPr>
              <a:lstStyle/>
              <a:p>
                <a:r>
                  <a:rPr lang="en-US" altLang="zh-CN" sz="2000" i="1">
                    <a:solidFill>
                      <a:srgbClr val="FF3300"/>
                    </a:solidFill>
                    <a:latin typeface="Bookman Old Style" pitchFamily="18" charset="0"/>
                  </a:rPr>
                  <a:t>v</a:t>
                </a:r>
              </a:p>
            </p:txBody>
          </p:sp>
          <p:sp>
            <p:nvSpPr>
              <p:cNvPr id="36944" name="Text Box 80"/>
              <p:cNvSpPr txBox="1">
                <a:spLocks noChangeArrowheads="1"/>
              </p:cNvSpPr>
              <p:nvPr/>
            </p:nvSpPr>
            <p:spPr bwMode="auto">
              <a:xfrm>
                <a:off x="2544" y="3468"/>
                <a:ext cx="540" cy="250"/>
              </a:xfrm>
              <a:prstGeom prst="rect">
                <a:avLst/>
              </a:prstGeom>
              <a:noFill/>
              <a:ln w="9525">
                <a:noFill/>
                <a:miter lim="800000"/>
                <a:headEnd/>
                <a:tailEnd/>
              </a:ln>
              <a:effectLst/>
            </p:spPr>
            <p:txBody>
              <a:bodyPr>
                <a:spAutoFit/>
              </a:bodyPr>
              <a:lstStyle/>
              <a:p>
                <a:r>
                  <a:rPr lang="en-US" altLang="zh-CN" sz="2000" i="1">
                    <a:solidFill>
                      <a:srgbClr val="FF3300"/>
                    </a:solidFill>
                    <a:latin typeface="Bookman Old Style" pitchFamily="18" charset="0"/>
                  </a:rPr>
                  <a:t>v+</a:t>
                </a:r>
                <a:r>
                  <a:rPr lang="en-US" altLang="zh-CN" sz="2000" i="1">
                    <a:solidFill>
                      <a:srgbClr val="FF3300"/>
                    </a:solidFill>
                    <a:latin typeface="Bookman Old Style" pitchFamily="18" charset="0"/>
                    <a:sym typeface="Symbol" pitchFamily="18" charset="2"/>
                  </a:rPr>
                  <a:t></a:t>
                </a:r>
                <a:r>
                  <a:rPr lang="en-US" altLang="zh-CN" sz="2000" i="1">
                    <a:solidFill>
                      <a:srgbClr val="FF3300"/>
                    </a:solidFill>
                    <a:latin typeface="Bookman Old Style" pitchFamily="18" charset="0"/>
                  </a:rPr>
                  <a:t>v</a:t>
                </a:r>
              </a:p>
            </p:txBody>
          </p:sp>
          <p:graphicFrame>
            <p:nvGraphicFramePr>
              <p:cNvPr id="36945" name="Object 81"/>
              <p:cNvGraphicFramePr>
                <a:graphicFrameLocks noChangeAspect="1"/>
              </p:cNvGraphicFramePr>
              <p:nvPr/>
            </p:nvGraphicFramePr>
            <p:xfrm>
              <a:off x="2100" y="2207"/>
              <a:ext cx="336" cy="347"/>
            </p:xfrm>
            <a:graphic>
              <a:graphicData uri="http://schemas.openxmlformats.org/presentationml/2006/ole">
                <p:oleObj spid="_x0000_s24581" name="Equation" r:id="rId6" imgW="380880" imgH="393480" progId="Equation.DSMT4">
                  <p:embed/>
                </p:oleObj>
              </a:graphicData>
            </a:graphic>
          </p:graphicFrame>
        </p:grpSp>
        <p:graphicFrame>
          <p:nvGraphicFramePr>
            <p:cNvPr id="36946" name="Object 82"/>
            <p:cNvGraphicFramePr>
              <a:graphicFrameLocks noChangeAspect="1"/>
            </p:cNvGraphicFramePr>
            <p:nvPr/>
          </p:nvGraphicFramePr>
          <p:xfrm>
            <a:off x="4064" y="3345"/>
            <a:ext cx="164" cy="180"/>
          </p:xfrm>
          <a:graphic>
            <a:graphicData uri="http://schemas.openxmlformats.org/presentationml/2006/ole">
              <p:oleObj spid="_x0000_s24580" name="Equation" r:id="rId7" imgW="126720" imgH="139680" progId="Equation.DSMT4">
                <p:embed/>
              </p:oleObj>
            </a:graphicData>
          </a:graphic>
        </p:graphicFrame>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071D3AB9-A1A6-413E-A1E2-0210901C94B2}" type="slidenum">
              <a:rPr lang="en-US" altLang="zh-CN"/>
              <a:pPr/>
              <a:t>52</a:t>
            </a:fld>
            <a:endParaRPr lang="en-US" altLang="zh-CN"/>
          </a:p>
        </p:txBody>
      </p:sp>
      <p:sp>
        <p:nvSpPr>
          <p:cNvPr id="37892" name="Text Box 4"/>
          <p:cNvSpPr txBox="1">
            <a:spLocks noChangeArrowheads="1"/>
          </p:cNvSpPr>
          <p:nvPr/>
        </p:nvSpPr>
        <p:spPr bwMode="auto">
          <a:xfrm>
            <a:off x="771525" y="1147763"/>
            <a:ext cx="7418388" cy="1158875"/>
          </a:xfrm>
          <a:prstGeom prst="rect">
            <a:avLst/>
          </a:prstGeom>
          <a:noFill/>
          <a:ln w="9525">
            <a:noFill/>
            <a:miter lim="800000"/>
            <a:headEnd/>
            <a:tailEnd/>
          </a:ln>
          <a:effectLst/>
        </p:spPr>
        <p:txBody>
          <a:bodyPr>
            <a:spAutoFit/>
          </a:bodyPr>
          <a:lstStyle/>
          <a:p>
            <a:pPr algn="just">
              <a:lnSpc>
                <a:spcPct val="125000"/>
              </a:lnSpc>
            </a:pPr>
            <a:r>
              <a:rPr lang="en-US" altLang="zh-CN" sz="2800"/>
              <a:t>                  </a:t>
            </a:r>
            <a:r>
              <a:rPr lang="zh-CN" altLang="en-US" sz="2800"/>
              <a:t>表示在总分子</a:t>
            </a:r>
            <a:r>
              <a:rPr lang="en-US" altLang="zh-CN" sz="2800" i="1"/>
              <a:t>N</a:t>
            </a:r>
            <a:r>
              <a:rPr lang="zh-CN" altLang="en-US" sz="2800"/>
              <a:t>中，速率在</a:t>
            </a:r>
            <a:r>
              <a:rPr lang="en-US" altLang="zh-CN" sz="2800" i="1">
                <a:latin typeface="Bookman Old Style" pitchFamily="18" charset="0"/>
              </a:rPr>
              <a:t>v</a:t>
            </a:r>
            <a:r>
              <a:rPr lang="en-US" altLang="zh-CN" sz="2800"/>
              <a:t>~</a:t>
            </a:r>
            <a:r>
              <a:rPr lang="en-US" altLang="zh-CN" sz="2800" i="1">
                <a:latin typeface="Bookman Old Style" pitchFamily="18" charset="0"/>
              </a:rPr>
              <a:t>v</a:t>
            </a:r>
            <a:r>
              <a:rPr lang="en-US" altLang="zh-CN" sz="2800"/>
              <a:t>+d</a:t>
            </a:r>
            <a:r>
              <a:rPr lang="en-US" altLang="zh-CN" sz="2800" i="1">
                <a:latin typeface="Bookman Old Style" pitchFamily="18" charset="0"/>
              </a:rPr>
              <a:t>v</a:t>
            </a:r>
            <a:r>
              <a:rPr lang="zh-CN" altLang="en-US" sz="2800"/>
              <a:t>区间的分子数占分子总数的百分比。 </a:t>
            </a:r>
          </a:p>
        </p:txBody>
      </p:sp>
      <p:graphicFrame>
        <p:nvGraphicFramePr>
          <p:cNvPr id="37895" name="Object 7"/>
          <p:cNvGraphicFramePr>
            <a:graphicFrameLocks noChangeAspect="1"/>
          </p:cNvGraphicFramePr>
          <p:nvPr/>
        </p:nvGraphicFramePr>
        <p:xfrm>
          <a:off x="863600" y="1055688"/>
          <a:ext cx="1497013" cy="777875"/>
        </p:xfrm>
        <a:graphic>
          <a:graphicData uri="http://schemas.openxmlformats.org/presentationml/2006/ole">
            <p:oleObj spid="_x0000_s25602" name="Equation" r:id="rId3" imgW="927000" imgH="393480" progId="Equation.3">
              <p:embed/>
            </p:oleObj>
          </a:graphicData>
        </a:graphic>
      </p:graphicFrame>
      <p:graphicFrame>
        <p:nvGraphicFramePr>
          <p:cNvPr id="37897" name="Object 9"/>
          <p:cNvGraphicFramePr>
            <a:graphicFrameLocks noChangeAspect="1"/>
          </p:cNvGraphicFramePr>
          <p:nvPr/>
        </p:nvGraphicFramePr>
        <p:xfrm>
          <a:off x="866775" y="2419350"/>
          <a:ext cx="2227263" cy="492125"/>
        </p:xfrm>
        <a:graphic>
          <a:graphicData uri="http://schemas.openxmlformats.org/presentationml/2006/ole">
            <p:oleObj spid="_x0000_s25603" name="Equation" r:id="rId4" imgW="1091880" imgH="215640" progId="Equation.DSMT4">
              <p:embed/>
            </p:oleObj>
          </a:graphicData>
        </a:graphic>
      </p:graphicFrame>
      <p:sp>
        <p:nvSpPr>
          <p:cNvPr id="37898" name="Text Box 10"/>
          <p:cNvSpPr txBox="1">
            <a:spLocks noChangeArrowheads="1"/>
          </p:cNvSpPr>
          <p:nvPr/>
        </p:nvSpPr>
        <p:spPr bwMode="auto">
          <a:xfrm>
            <a:off x="2459038" y="3040063"/>
            <a:ext cx="6165850" cy="519112"/>
          </a:xfrm>
          <a:prstGeom prst="rect">
            <a:avLst/>
          </a:prstGeom>
          <a:noFill/>
          <a:ln w="9525">
            <a:noFill/>
            <a:miter lim="800000"/>
            <a:headEnd/>
            <a:tailEnd/>
          </a:ln>
          <a:effectLst/>
        </p:spPr>
        <p:txBody>
          <a:bodyPr>
            <a:spAutoFit/>
          </a:bodyPr>
          <a:lstStyle/>
          <a:p>
            <a:pPr algn="just"/>
            <a:r>
              <a:rPr lang="zh-CN" altLang="en-US" sz="2800"/>
              <a:t>表示速率在</a:t>
            </a:r>
            <a:r>
              <a:rPr lang="en-US" altLang="zh-CN" sz="2800" i="1">
                <a:latin typeface="Bookman Old Style" pitchFamily="18" charset="0"/>
              </a:rPr>
              <a:t>v</a:t>
            </a:r>
            <a:r>
              <a:rPr lang="en-US" altLang="zh-CN" sz="2800"/>
              <a:t>~</a:t>
            </a:r>
            <a:r>
              <a:rPr lang="en-US" altLang="zh-CN" sz="2800" i="1">
                <a:latin typeface="Bookman Old Style" pitchFamily="18" charset="0"/>
              </a:rPr>
              <a:t>v</a:t>
            </a:r>
            <a:r>
              <a:rPr lang="en-US" altLang="zh-CN" sz="2800"/>
              <a:t>+d</a:t>
            </a:r>
            <a:r>
              <a:rPr lang="en-US" altLang="zh-CN" sz="2800" i="1">
                <a:latin typeface="Bookman Old Style" pitchFamily="18" charset="0"/>
              </a:rPr>
              <a:t>v</a:t>
            </a:r>
            <a:r>
              <a:rPr lang="zh-CN" altLang="en-US" sz="2800"/>
              <a:t>区间内的分子数。</a:t>
            </a:r>
          </a:p>
        </p:txBody>
      </p:sp>
      <p:graphicFrame>
        <p:nvGraphicFramePr>
          <p:cNvPr id="37899" name="Object 11"/>
          <p:cNvGraphicFramePr>
            <a:graphicFrameLocks noChangeAspect="1"/>
          </p:cNvGraphicFramePr>
          <p:nvPr/>
        </p:nvGraphicFramePr>
        <p:xfrm>
          <a:off x="890588" y="3663950"/>
          <a:ext cx="2613025" cy="869950"/>
        </p:xfrm>
        <a:graphic>
          <a:graphicData uri="http://schemas.openxmlformats.org/presentationml/2006/ole">
            <p:oleObj spid="_x0000_s25604" name="Equation" r:id="rId5" imgW="1244520" imgH="380880" progId="Equation.DSMT4">
              <p:embed/>
            </p:oleObj>
          </a:graphicData>
        </a:graphic>
      </p:graphicFrame>
      <p:sp>
        <p:nvSpPr>
          <p:cNvPr id="37900" name="Text Box 12"/>
          <p:cNvSpPr txBox="1">
            <a:spLocks noChangeArrowheads="1"/>
          </p:cNvSpPr>
          <p:nvPr/>
        </p:nvSpPr>
        <p:spPr bwMode="auto">
          <a:xfrm>
            <a:off x="817563" y="4519613"/>
            <a:ext cx="7481887" cy="1374775"/>
          </a:xfrm>
          <a:prstGeom prst="rect">
            <a:avLst/>
          </a:prstGeom>
          <a:noFill/>
          <a:ln w="9525">
            <a:noFill/>
            <a:miter lim="800000"/>
            <a:headEnd/>
            <a:tailEnd/>
          </a:ln>
          <a:effectLst/>
        </p:spPr>
        <p:txBody>
          <a:bodyPr>
            <a:spAutoFit/>
          </a:bodyPr>
          <a:lstStyle/>
          <a:p>
            <a:pPr algn="just">
              <a:lnSpc>
                <a:spcPct val="150000"/>
              </a:lnSpc>
            </a:pPr>
            <a:r>
              <a:rPr lang="en-US" altLang="zh-CN" sz="2800"/>
              <a:t>                                  </a:t>
            </a:r>
            <a:r>
              <a:rPr lang="zh-CN" altLang="en-US" sz="2800"/>
              <a:t>表示在总分子数</a:t>
            </a:r>
            <a:r>
              <a:rPr lang="en-US" altLang="zh-CN" sz="2800" i="1"/>
              <a:t>N</a:t>
            </a:r>
            <a:r>
              <a:rPr lang="zh-CN" altLang="en-US" sz="2800"/>
              <a:t>中，速率在</a:t>
            </a:r>
            <a:r>
              <a:rPr lang="en-US" altLang="zh-CN" sz="2800" i="1">
                <a:latin typeface="Bookman Old Style" pitchFamily="18" charset="0"/>
              </a:rPr>
              <a:t>v</a:t>
            </a:r>
            <a:r>
              <a:rPr lang="en-US" altLang="zh-CN" sz="2800" baseline="-25000"/>
              <a:t>1</a:t>
            </a:r>
            <a:r>
              <a:rPr lang="en-US" altLang="zh-CN" sz="2800"/>
              <a:t>~</a:t>
            </a:r>
            <a:r>
              <a:rPr lang="en-US" altLang="zh-CN" sz="2800" i="1">
                <a:latin typeface="Bookman Old Style" pitchFamily="18" charset="0"/>
              </a:rPr>
              <a:t>v</a:t>
            </a:r>
            <a:r>
              <a:rPr lang="en-US" altLang="zh-CN" sz="2800" baseline="-25000"/>
              <a:t>2</a:t>
            </a:r>
            <a:r>
              <a:rPr lang="zh-CN" altLang="en-US" sz="2800"/>
              <a:t>区间的分子数占总分子数的百分比。</a:t>
            </a:r>
          </a:p>
        </p:txBody>
      </p:sp>
      <p:grpSp>
        <p:nvGrpSpPr>
          <p:cNvPr id="2" name="Group 15"/>
          <p:cNvGrpSpPr>
            <a:grpSpLocks/>
          </p:cNvGrpSpPr>
          <p:nvPr/>
        </p:nvGrpSpPr>
        <p:grpSpPr bwMode="auto">
          <a:xfrm>
            <a:off x="6965950" y="473075"/>
            <a:ext cx="1924050" cy="484188"/>
            <a:chOff x="4388" y="298"/>
            <a:chExt cx="1212" cy="305"/>
          </a:xfrm>
        </p:grpSpPr>
        <p:sp>
          <p:nvSpPr>
            <p:cNvPr id="37904" name="AutoShape 16">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7905" name="Text Box 17">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37906" name="Object 18"/>
          <p:cNvGraphicFramePr>
            <a:graphicFrameLocks noChangeAspect="1"/>
          </p:cNvGraphicFramePr>
          <p:nvPr/>
        </p:nvGraphicFramePr>
        <p:xfrm>
          <a:off x="901700" y="3122613"/>
          <a:ext cx="1579563" cy="401637"/>
        </p:xfrm>
        <a:graphic>
          <a:graphicData uri="http://schemas.openxmlformats.org/presentationml/2006/ole">
            <p:oleObj spid="_x0000_s25605" name="Equation" r:id="rId6" imgW="977760" imgH="203040" progId="Equation.3">
              <p:embed/>
            </p:oleObj>
          </a:graphicData>
        </a:graphic>
      </p:graphicFrame>
      <p:graphicFrame>
        <p:nvGraphicFramePr>
          <p:cNvPr id="37907" name="Object 19"/>
          <p:cNvGraphicFramePr>
            <a:graphicFrameLocks noChangeAspect="1"/>
          </p:cNvGraphicFramePr>
          <p:nvPr/>
        </p:nvGraphicFramePr>
        <p:xfrm>
          <a:off x="879475" y="4518025"/>
          <a:ext cx="3014663" cy="779463"/>
        </p:xfrm>
        <a:graphic>
          <a:graphicData uri="http://schemas.openxmlformats.org/presentationml/2006/ole">
            <p:oleObj spid="_x0000_s25606" name="Equation" r:id="rId7" imgW="1688760" imgH="39348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fld id="{6D5ACECF-D124-4F43-906D-C9EAFE3BEB43}" type="slidenum">
              <a:rPr lang="en-US" altLang="zh-CN"/>
              <a:pPr/>
              <a:t>53</a:t>
            </a:fld>
            <a:endParaRPr lang="en-US" altLang="zh-CN"/>
          </a:p>
        </p:txBody>
      </p:sp>
      <p:grpSp>
        <p:nvGrpSpPr>
          <p:cNvPr id="2" name="Group 34"/>
          <p:cNvGrpSpPr>
            <a:grpSpLocks/>
          </p:cNvGrpSpPr>
          <p:nvPr/>
        </p:nvGrpSpPr>
        <p:grpSpPr bwMode="auto">
          <a:xfrm>
            <a:off x="6416675" y="3078163"/>
            <a:ext cx="1447800" cy="1677987"/>
            <a:chOff x="4042" y="1939"/>
            <a:chExt cx="912" cy="1057"/>
          </a:xfrm>
        </p:grpSpPr>
        <p:sp>
          <p:nvSpPr>
            <p:cNvPr id="38939" name="Freeform 27"/>
            <p:cNvSpPr>
              <a:spLocks/>
            </p:cNvSpPr>
            <p:nvPr/>
          </p:nvSpPr>
          <p:spPr bwMode="auto">
            <a:xfrm>
              <a:off x="4166" y="1939"/>
              <a:ext cx="644" cy="816"/>
            </a:xfrm>
            <a:custGeom>
              <a:avLst/>
              <a:gdLst/>
              <a:ahLst/>
              <a:cxnLst>
                <a:cxn ang="0">
                  <a:pos x="0" y="816"/>
                </a:cxn>
                <a:cxn ang="0">
                  <a:pos x="0" y="0"/>
                </a:cxn>
                <a:cxn ang="0">
                  <a:pos x="336" y="490"/>
                </a:cxn>
                <a:cxn ang="0">
                  <a:pos x="509" y="634"/>
                </a:cxn>
                <a:cxn ang="0">
                  <a:pos x="644" y="682"/>
                </a:cxn>
                <a:cxn ang="0">
                  <a:pos x="644" y="807"/>
                </a:cxn>
                <a:cxn ang="0">
                  <a:pos x="0" y="816"/>
                </a:cxn>
              </a:cxnLst>
              <a:rect l="0" t="0" r="r" b="b"/>
              <a:pathLst>
                <a:path w="644" h="816">
                  <a:moveTo>
                    <a:pt x="0" y="816"/>
                  </a:moveTo>
                  <a:lnTo>
                    <a:pt x="0" y="0"/>
                  </a:lnTo>
                  <a:lnTo>
                    <a:pt x="336" y="490"/>
                  </a:lnTo>
                  <a:lnTo>
                    <a:pt x="509" y="634"/>
                  </a:lnTo>
                  <a:lnTo>
                    <a:pt x="644" y="682"/>
                  </a:lnTo>
                  <a:lnTo>
                    <a:pt x="644" y="807"/>
                  </a:lnTo>
                  <a:lnTo>
                    <a:pt x="0" y="816"/>
                  </a:lnTo>
                  <a:close/>
                </a:path>
              </a:pathLst>
            </a:custGeom>
            <a:solidFill>
              <a:srgbClr val="FFFFCC"/>
            </a:solidFill>
            <a:ln w="9525" cap="flat" cmpd="sng">
              <a:solidFill>
                <a:srgbClr val="FFFFCC"/>
              </a:solidFill>
              <a:prstDash val="solid"/>
              <a:round/>
              <a:headEnd/>
              <a:tailEnd/>
            </a:ln>
            <a:effectLst/>
          </p:spPr>
          <p:txBody>
            <a:bodyPr>
              <a:spAutoFit/>
            </a:bodyPr>
            <a:lstStyle/>
            <a:p>
              <a:endParaRPr lang="zh-CN" altLang="en-US"/>
            </a:p>
          </p:txBody>
        </p:sp>
        <p:sp>
          <p:nvSpPr>
            <p:cNvPr id="38940" name="Line 28"/>
            <p:cNvSpPr>
              <a:spLocks noChangeShapeType="1"/>
            </p:cNvSpPr>
            <p:nvPr/>
          </p:nvSpPr>
          <p:spPr bwMode="auto">
            <a:xfrm>
              <a:off x="4166" y="1968"/>
              <a:ext cx="0" cy="797"/>
            </a:xfrm>
            <a:prstGeom prst="line">
              <a:avLst/>
            </a:prstGeom>
            <a:noFill/>
            <a:ln w="9525">
              <a:solidFill>
                <a:srgbClr val="990000"/>
              </a:solidFill>
              <a:prstDash val="dash"/>
              <a:round/>
              <a:headEnd/>
              <a:tailEnd/>
            </a:ln>
            <a:effectLst/>
          </p:spPr>
          <p:txBody>
            <a:bodyPr>
              <a:spAutoFit/>
            </a:bodyPr>
            <a:lstStyle/>
            <a:p>
              <a:endParaRPr lang="zh-CN" altLang="en-US"/>
            </a:p>
          </p:txBody>
        </p:sp>
        <p:sp>
          <p:nvSpPr>
            <p:cNvPr id="38941" name="Line 29"/>
            <p:cNvSpPr>
              <a:spLocks noChangeShapeType="1"/>
            </p:cNvSpPr>
            <p:nvPr/>
          </p:nvSpPr>
          <p:spPr bwMode="auto">
            <a:xfrm>
              <a:off x="4800" y="2601"/>
              <a:ext cx="0" cy="154"/>
            </a:xfrm>
            <a:prstGeom prst="line">
              <a:avLst/>
            </a:prstGeom>
            <a:noFill/>
            <a:ln w="9525">
              <a:solidFill>
                <a:srgbClr val="990000"/>
              </a:solidFill>
              <a:prstDash val="dash"/>
              <a:round/>
              <a:headEnd/>
              <a:tailEnd/>
            </a:ln>
            <a:effectLst/>
          </p:spPr>
          <p:txBody>
            <a:bodyPr>
              <a:spAutoFit/>
            </a:bodyPr>
            <a:lstStyle/>
            <a:p>
              <a:endParaRPr lang="zh-CN" altLang="en-US"/>
            </a:p>
          </p:txBody>
        </p:sp>
        <p:sp>
          <p:nvSpPr>
            <p:cNvPr id="38942" name="Text Box 30"/>
            <p:cNvSpPr txBox="1">
              <a:spLocks noChangeArrowheads="1"/>
            </p:cNvSpPr>
            <p:nvPr/>
          </p:nvSpPr>
          <p:spPr bwMode="auto">
            <a:xfrm>
              <a:off x="4042" y="2746"/>
              <a:ext cx="278" cy="250"/>
            </a:xfrm>
            <a:prstGeom prst="rect">
              <a:avLst/>
            </a:prstGeom>
            <a:noFill/>
            <a:ln w="9525">
              <a:noFill/>
              <a:miter lim="800000"/>
              <a:headEnd/>
              <a:tailEnd/>
            </a:ln>
            <a:effectLst/>
          </p:spPr>
          <p:txBody>
            <a:bodyPr>
              <a:spAutoFit/>
            </a:bodyPr>
            <a:lstStyle/>
            <a:p>
              <a:r>
                <a:rPr lang="en-US" altLang="zh-CN" sz="2000" i="1">
                  <a:solidFill>
                    <a:srgbClr val="990000"/>
                  </a:solidFill>
                  <a:latin typeface="Bookman Old Style" pitchFamily="18" charset="0"/>
                </a:rPr>
                <a:t>v</a:t>
              </a:r>
              <a:r>
                <a:rPr lang="en-US" altLang="zh-CN" sz="2000" i="1" baseline="-25000">
                  <a:solidFill>
                    <a:srgbClr val="990000"/>
                  </a:solidFill>
                  <a:latin typeface="Bookman Old Style" pitchFamily="18" charset="0"/>
                </a:rPr>
                <a:t>1</a:t>
              </a:r>
              <a:endParaRPr lang="en-US" altLang="zh-CN" sz="2000" i="1">
                <a:solidFill>
                  <a:srgbClr val="990000"/>
                </a:solidFill>
                <a:latin typeface="Bookman Old Style" pitchFamily="18" charset="0"/>
              </a:endParaRPr>
            </a:p>
          </p:txBody>
        </p:sp>
        <p:sp>
          <p:nvSpPr>
            <p:cNvPr id="38943" name="Text Box 31"/>
            <p:cNvSpPr txBox="1">
              <a:spLocks noChangeArrowheads="1"/>
            </p:cNvSpPr>
            <p:nvPr/>
          </p:nvSpPr>
          <p:spPr bwMode="auto">
            <a:xfrm>
              <a:off x="4676" y="2736"/>
              <a:ext cx="278" cy="250"/>
            </a:xfrm>
            <a:prstGeom prst="rect">
              <a:avLst/>
            </a:prstGeom>
            <a:noFill/>
            <a:ln w="9525">
              <a:noFill/>
              <a:miter lim="800000"/>
              <a:headEnd/>
              <a:tailEnd/>
            </a:ln>
            <a:effectLst/>
          </p:spPr>
          <p:txBody>
            <a:bodyPr>
              <a:spAutoFit/>
            </a:bodyPr>
            <a:lstStyle/>
            <a:p>
              <a:r>
                <a:rPr lang="en-US" altLang="zh-CN" sz="2000" i="1">
                  <a:solidFill>
                    <a:srgbClr val="990000"/>
                  </a:solidFill>
                  <a:latin typeface="Bookman Old Style" pitchFamily="18" charset="0"/>
                </a:rPr>
                <a:t>v</a:t>
              </a:r>
              <a:r>
                <a:rPr lang="en-US" altLang="zh-CN" sz="2000" i="1" baseline="-25000">
                  <a:solidFill>
                    <a:srgbClr val="990000"/>
                  </a:solidFill>
                  <a:latin typeface="Bookman Old Style" pitchFamily="18" charset="0"/>
                </a:rPr>
                <a:t>2</a:t>
              </a:r>
              <a:endParaRPr lang="en-US" altLang="zh-CN" sz="2000" i="1">
                <a:solidFill>
                  <a:srgbClr val="990000"/>
                </a:solidFill>
                <a:latin typeface="Bookman Old Style" pitchFamily="18" charset="0"/>
              </a:endParaRPr>
            </a:p>
          </p:txBody>
        </p:sp>
        <p:sp>
          <p:nvSpPr>
            <p:cNvPr id="38944" name="Text Box 32"/>
            <p:cNvSpPr txBox="1">
              <a:spLocks noChangeArrowheads="1"/>
            </p:cNvSpPr>
            <p:nvPr/>
          </p:nvSpPr>
          <p:spPr bwMode="auto">
            <a:xfrm>
              <a:off x="4281" y="1958"/>
              <a:ext cx="566" cy="231"/>
            </a:xfrm>
            <a:prstGeom prst="rect">
              <a:avLst/>
            </a:prstGeom>
            <a:noFill/>
            <a:ln w="9525">
              <a:noFill/>
              <a:miter lim="800000"/>
              <a:headEnd/>
              <a:tailEnd/>
            </a:ln>
            <a:effectLst/>
          </p:spPr>
          <p:txBody>
            <a:bodyPr>
              <a:spAutoFit/>
            </a:bodyPr>
            <a:lstStyle/>
            <a:p>
              <a:r>
                <a:rPr lang="en-US" altLang="zh-CN">
                  <a:solidFill>
                    <a:srgbClr val="990000"/>
                  </a:solidFill>
                </a:rPr>
                <a:t>Δ</a:t>
              </a:r>
              <a:r>
                <a:rPr lang="en-US" altLang="zh-CN" i="1">
                  <a:solidFill>
                    <a:srgbClr val="990000"/>
                  </a:solidFill>
                </a:rPr>
                <a:t>N</a:t>
              </a:r>
              <a:r>
                <a:rPr lang="en-US" altLang="zh-CN" i="1">
                  <a:solidFill>
                    <a:srgbClr val="990000"/>
                  </a:solidFill>
                  <a:latin typeface="Bookman Old Style" pitchFamily="18" charset="0"/>
                </a:rPr>
                <a:t>/N</a:t>
              </a:r>
            </a:p>
          </p:txBody>
        </p:sp>
        <p:sp>
          <p:nvSpPr>
            <p:cNvPr id="38945" name="Line 33"/>
            <p:cNvSpPr>
              <a:spLocks noChangeShapeType="1"/>
            </p:cNvSpPr>
            <p:nvPr/>
          </p:nvSpPr>
          <p:spPr bwMode="auto">
            <a:xfrm flipH="1">
              <a:off x="4348" y="2189"/>
              <a:ext cx="183" cy="183"/>
            </a:xfrm>
            <a:prstGeom prst="line">
              <a:avLst/>
            </a:prstGeom>
            <a:noFill/>
            <a:ln w="9525">
              <a:solidFill>
                <a:srgbClr val="0066FF"/>
              </a:solidFill>
              <a:round/>
              <a:headEnd/>
              <a:tailEnd type="triangle" w="med" len="med"/>
            </a:ln>
            <a:effectLst/>
          </p:spPr>
          <p:txBody>
            <a:bodyPr>
              <a:spAutoFit/>
            </a:bodyPr>
            <a:lstStyle/>
            <a:p>
              <a:endParaRPr lang="zh-CN" altLang="en-US"/>
            </a:p>
          </p:txBody>
        </p:sp>
      </p:grpSp>
      <p:graphicFrame>
        <p:nvGraphicFramePr>
          <p:cNvPr id="38916" name="Object 4"/>
          <p:cNvGraphicFramePr>
            <a:graphicFrameLocks noChangeAspect="1"/>
          </p:cNvGraphicFramePr>
          <p:nvPr/>
        </p:nvGraphicFramePr>
        <p:xfrm>
          <a:off x="1022350" y="711200"/>
          <a:ext cx="2532063" cy="812800"/>
        </p:xfrm>
        <a:graphic>
          <a:graphicData uri="http://schemas.openxmlformats.org/presentationml/2006/ole">
            <p:oleObj spid="_x0000_s26626" name="Equation" r:id="rId3" imgW="1231560" imgH="355320" progId="Equation.DSMT4">
              <p:embed/>
            </p:oleObj>
          </a:graphicData>
        </a:graphic>
      </p:graphicFrame>
      <p:sp>
        <p:nvSpPr>
          <p:cNvPr id="38917" name="Text Box 5"/>
          <p:cNvSpPr txBox="1">
            <a:spLocks noChangeArrowheads="1"/>
          </p:cNvSpPr>
          <p:nvPr/>
        </p:nvSpPr>
        <p:spPr bwMode="auto">
          <a:xfrm>
            <a:off x="898525" y="1676400"/>
            <a:ext cx="3567113" cy="2227263"/>
          </a:xfrm>
          <a:prstGeom prst="rect">
            <a:avLst/>
          </a:prstGeom>
          <a:noFill/>
          <a:ln w="9525">
            <a:noFill/>
            <a:miter lim="800000"/>
            <a:headEnd/>
            <a:tailEnd/>
          </a:ln>
          <a:effectLst/>
        </p:spPr>
        <p:txBody>
          <a:bodyPr>
            <a:spAutoFit/>
          </a:bodyPr>
          <a:lstStyle/>
          <a:p>
            <a:r>
              <a:rPr lang="zh-CN" altLang="en-US" sz="2800"/>
              <a:t>速率在</a:t>
            </a:r>
            <a:r>
              <a:rPr lang="zh-CN" altLang="en-US" sz="1000"/>
              <a:t> </a:t>
            </a:r>
            <a:r>
              <a:rPr lang="en-US" altLang="zh-CN" sz="2800"/>
              <a:t>0</a:t>
            </a:r>
            <a:r>
              <a:rPr lang="en-US" altLang="zh-CN" sz="2800" i="1"/>
              <a:t> </a:t>
            </a:r>
            <a:r>
              <a:rPr lang="en-US" altLang="zh-CN" sz="2800"/>
              <a:t>~∞</a:t>
            </a:r>
            <a:r>
              <a:rPr lang="en-US" altLang="zh-CN" sz="1400" i="1"/>
              <a:t> </a:t>
            </a:r>
            <a:r>
              <a:rPr lang="zh-CN" altLang="en-US" sz="2800"/>
              <a:t>整个速率范围内的分子数占总分子数的比率，也就是速率分布曲线下的总面积，即</a:t>
            </a:r>
            <a:r>
              <a:rPr lang="en-US" altLang="zh-CN" sz="2800"/>
              <a:t>100%</a:t>
            </a:r>
            <a:r>
              <a:rPr lang="zh-CN" altLang="en-US" sz="2800"/>
              <a:t>。故：</a:t>
            </a:r>
          </a:p>
        </p:txBody>
      </p:sp>
      <p:graphicFrame>
        <p:nvGraphicFramePr>
          <p:cNvPr id="38918" name="Object 6"/>
          <p:cNvGraphicFramePr>
            <a:graphicFrameLocks noChangeAspect="1"/>
          </p:cNvGraphicFramePr>
          <p:nvPr/>
        </p:nvGraphicFramePr>
        <p:xfrm>
          <a:off x="2120900" y="4264025"/>
          <a:ext cx="1687513" cy="812800"/>
        </p:xfrm>
        <a:graphic>
          <a:graphicData uri="http://schemas.openxmlformats.org/presentationml/2006/ole">
            <p:oleObj spid="_x0000_s26627" name="Equation" r:id="rId4" imgW="939600" imgH="355320" progId="Equation.DSMT4">
              <p:embed/>
            </p:oleObj>
          </a:graphicData>
        </a:graphic>
      </p:graphicFrame>
      <p:sp>
        <p:nvSpPr>
          <p:cNvPr id="38919" name="Text Box 7"/>
          <p:cNvSpPr txBox="1">
            <a:spLocks noChangeArrowheads="1"/>
          </p:cNvSpPr>
          <p:nvPr/>
        </p:nvSpPr>
        <p:spPr bwMode="auto">
          <a:xfrm>
            <a:off x="920750" y="5367338"/>
            <a:ext cx="4714875" cy="519112"/>
          </a:xfrm>
          <a:prstGeom prst="rect">
            <a:avLst/>
          </a:prstGeom>
          <a:noFill/>
          <a:ln w="9525">
            <a:noFill/>
            <a:miter lim="800000"/>
            <a:headEnd/>
            <a:tailEnd/>
          </a:ln>
          <a:effectLst/>
        </p:spPr>
        <p:txBody>
          <a:bodyPr>
            <a:spAutoFit/>
          </a:bodyPr>
          <a:lstStyle/>
          <a:p>
            <a:r>
              <a:rPr lang="zh-CN" altLang="en-US" sz="2800"/>
              <a:t>上式称为</a:t>
            </a:r>
            <a:r>
              <a:rPr lang="en-US" altLang="zh-CN" sz="2800" i="1"/>
              <a:t>f</a:t>
            </a:r>
            <a:r>
              <a:rPr lang="en-US" altLang="zh-CN" sz="2800"/>
              <a:t>(</a:t>
            </a:r>
            <a:r>
              <a:rPr lang="en-US" altLang="zh-CN" sz="2800" i="1">
                <a:latin typeface="Bookman Old Style" pitchFamily="18" charset="0"/>
              </a:rPr>
              <a:t>v</a:t>
            </a:r>
            <a:r>
              <a:rPr lang="en-US" altLang="zh-CN" sz="2800"/>
              <a:t>)</a:t>
            </a:r>
            <a:r>
              <a:rPr lang="zh-CN" altLang="en-US" sz="2800"/>
              <a:t>的</a:t>
            </a:r>
            <a:r>
              <a:rPr lang="zh-CN" altLang="en-US" sz="2800" b="1">
                <a:solidFill>
                  <a:srgbClr val="003399"/>
                </a:solidFill>
              </a:rPr>
              <a:t>归一化条件</a:t>
            </a:r>
            <a:r>
              <a:rPr lang="zh-CN" altLang="en-US" sz="2800"/>
              <a:t>。</a:t>
            </a:r>
          </a:p>
        </p:txBody>
      </p:sp>
      <p:grpSp>
        <p:nvGrpSpPr>
          <p:cNvPr id="3" name="Group 23"/>
          <p:cNvGrpSpPr>
            <a:grpSpLocks/>
          </p:cNvGrpSpPr>
          <p:nvPr/>
        </p:nvGrpSpPr>
        <p:grpSpPr bwMode="auto">
          <a:xfrm>
            <a:off x="5105400" y="1798638"/>
            <a:ext cx="3568700" cy="2635250"/>
            <a:chOff x="3216" y="1133"/>
            <a:chExt cx="2248" cy="1660"/>
          </a:xfrm>
        </p:grpSpPr>
        <p:sp>
          <p:nvSpPr>
            <p:cNvPr id="38920" name="Line 8"/>
            <p:cNvSpPr>
              <a:spLocks noChangeShapeType="1"/>
            </p:cNvSpPr>
            <p:nvPr/>
          </p:nvSpPr>
          <p:spPr bwMode="auto">
            <a:xfrm flipV="1">
              <a:off x="3216" y="1229"/>
              <a:ext cx="0" cy="1517"/>
            </a:xfrm>
            <a:prstGeom prst="line">
              <a:avLst/>
            </a:prstGeom>
            <a:noFill/>
            <a:ln w="19050">
              <a:solidFill>
                <a:srgbClr val="003399"/>
              </a:solidFill>
              <a:round/>
              <a:headEnd/>
              <a:tailEnd type="triangle" w="sm" len="lg"/>
            </a:ln>
            <a:effectLst/>
          </p:spPr>
          <p:txBody>
            <a:bodyPr>
              <a:spAutoFit/>
            </a:bodyPr>
            <a:lstStyle/>
            <a:p>
              <a:endParaRPr lang="zh-CN" altLang="en-US"/>
            </a:p>
          </p:txBody>
        </p:sp>
        <p:sp>
          <p:nvSpPr>
            <p:cNvPr id="38921" name="Line 9"/>
            <p:cNvSpPr>
              <a:spLocks noChangeShapeType="1"/>
            </p:cNvSpPr>
            <p:nvPr/>
          </p:nvSpPr>
          <p:spPr bwMode="auto">
            <a:xfrm>
              <a:off x="3216" y="2755"/>
              <a:ext cx="2026" cy="0"/>
            </a:xfrm>
            <a:prstGeom prst="line">
              <a:avLst/>
            </a:prstGeom>
            <a:noFill/>
            <a:ln w="9525">
              <a:solidFill>
                <a:srgbClr val="003399"/>
              </a:solidFill>
              <a:round/>
              <a:headEnd/>
              <a:tailEnd type="triangle" w="sm" len="lg"/>
            </a:ln>
            <a:effectLst/>
          </p:spPr>
          <p:txBody>
            <a:bodyPr>
              <a:spAutoFit/>
            </a:bodyPr>
            <a:lstStyle/>
            <a:p>
              <a:endParaRPr lang="zh-CN" altLang="en-US"/>
            </a:p>
          </p:txBody>
        </p:sp>
        <p:sp>
          <p:nvSpPr>
            <p:cNvPr id="38922" name="Freeform 10"/>
            <p:cNvSpPr>
              <a:spLocks/>
            </p:cNvSpPr>
            <p:nvPr/>
          </p:nvSpPr>
          <p:spPr bwMode="auto">
            <a:xfrm>
              <a:off x="3226" y="1825"/>
              <a:ext cx="1900" cy="923"/>
            </a:xfrm>
            <a:custGeom>
              <a:avLst/>
              <a:gdLst/>
              <a:ahLst/>
              <a:cxnLst>
                <a:cxn ang="0">
                  <a:pos x="0" y="910"/>
                </a:cxn>
                <a:cxn ang="0">
                  <a:pos x="134" y="795"/>
                </a:cxn>
                <a:cxn ang="0">
                  <a:pos x="576" y="142"/>
                </a:cxn>
                <a:cxn ang="0">
                  <a:pos x="902" y="85"/>
                </a:cxn>
                <a:cxn ang="0">
                  <a:pos x="1334" y="651"/>
                </a:cxn>
                <a:cxn ang="0">
                  <a:pos x="1900" y="892"/>
                </a:cxn>
              </a:cxnLst>
              <a:rect l="0" t="0" r="r" b="b"/>
              <a:pathLst>
                <a:path w="1900" h="923">
                  <a:moveTo>
                    <a:pt x="0" y="910"/>
                  </a:moveTo>
                  <a:cubicBezTo>
                    <a:pt x="19" y="916"/>
                    <a:pt x="38" y="923"/>
                    <a:pt x="134" y="795"/>
                  </a:cubicBezTo>
                  <a:cubicBezTo>
                    <a:pt x="230" y="667"/>
                    <a:pt x="448" y="260"/>
                    <a:pt x="576" y="142"/>
                  </a:cubicBezTo>
                  <a:cubicBezTo>
                    <a:pt x="704" y="24"/>
                    <a:pt x="776" y="0"/>
                    <a:pt x="902" y="85"/>
                  </a:cubicBezTo>
                  <a:cubicBezTo>
                    <a:pt x="1028" y="170"/>
                    <a:pt x="1168" y="517"/>
                    <a:pt x="1334" y="651"/>
                  </a:cubicBezTo>
                  <a:cubicBezTo>
                    <a:pt x="1500" y="785"/>
                    <a:pt x="1782" y="842"/>
                    <a:pt x="1900" y="892"/>
                  </a:cubicBezTo>
                </a:path>
              </a:pathLst>
            </a:custGeom>
            <a:noFill/>
            <a:ln w="28575" cap="flat" cmpd="sng">
              <a:solidFill>
                <a:srgbClr val="0066FF"/>
              </a:solidFill>
              <a:prstDash val="solid"/>
              <a:round/>
              <a:headEnd/>
              <a:tailEnd/>
            </a:ln>
            <a:effectLst/>
          </p:spPr>
          <p:txBody>
            <a:bodyPr>
              <a:spAutoFit/>
            </a:bodyPr>
            <a:lstStyle/>
            <a:p>
              <a:endParaRPr lang="zh-CN" altLang="en-US"/>
            </a:p>
          </p:txBody>
        </p:sp>
        <p:sp>
          <p:nvSpPr>
            <p:cNvPr id="38923" name="Text Box 11"/>
            <p:cNvSpPr txBox="1">
              <a:spLocks noChangeArrowheads="1"/>
            </p:cNvSpPr>
            <p:nvPr/>
          </p:nvSpPr>
          <p:spPr bwMode="auto">
            <a:xfrm>
              <a:off x="5184" y="2543"/>
              <a:ext cx="280" cy="250"/>
            </a:xfrm>
            <a:prstGeom prst="rect">
              <a:avLst/>
            </a:prstGeom>
            <a:noFill/>
            <a:ln w="9525">
              <a:noFill/>
              <a:miter lim="800000"/>
              <a:headEnd/>
              <a:tailEnd/>
            </a:ln>
            <a:effectLst/>
          </p:spPr>
          <p:txBody>
            <a:bodyPr>
              <a:spAutoFit/>
            </a:bodyPr>
            <a:lstStyle/>
            <a:p>
              <a:r>
                <a:rPr lang="en-US" altLang="zh-CN" sz="2000" i="1">
                  <a:solidFill>
                    <a:srgbClr val="990000"/>
                  </a:solidFill>
                  <a:latin typeface="Bookman Old Style" pitchFamily="18" charset="0"/>
                </a:rPr>
                <a:t>v</a:t>
              </a:r>
              <a:endParaRPr lang="en-US" altLang="zh-CN" sz="2000">
                <a:solidFill>
                  <a:srgbClr val="990000"/>
                </a:solidFill>
              </a:endParaRPr>
            </a:p>
          </p:txBody>
        </p:sp>
        <p:sp>
          <p:nvSpPr>
            <p:cNvPr id="38924" name="Text Box 12"/>
            <p:cNvSpPr txBox="1">
              <a:spLocks noChangeArrowheads="1"/>
            </p:cNvSpPr>
            <p:nvPr/>
          </p:nvSpPr>
          <p:spPr bwMode="auto">
            <a:xfrm>
              <a:off x="3225" y="1133"/>
              <a:ext cx="356" cy="250"/>
            </a:xfrm>
            <a:prstGeom prst="rect">
              <a:avLst/>
            </a:prstGeom>
            <a:noFill/>
            <a:ln w="9525">
              <a:noFill/>
              <a:miter lim="800000"/>
              <a:headEnd/>
              <a:tailEnd/>
            </a:ln>
            <a:effectLst/>
          </p:spPr>
          <p:txBody>
            <a:bodyPr>
              <a:spAutoFit/>
            </a:bodyPr>
            <a:lstStyle/>
            <a:p>
              <a:r>
                <a:rPr lang="en-US" altLang="zh-CN" sz="2000" i="1">
                  <a:solidFill>
                    <a:srgbClr val="990000"/>
                  </a:solidFill>
                </a:rPr>
                <a:t>f</a:t>
              </a:r>
              <a:r>
                <a:rPr lang="en-US" altLang="zh-CN" sz="2000">
                  <a:solidFill>
                    <a:srgbClr val="990000"/>
                  </a:solidFill>
                </a:rPr>
                <a:t>(</a:t>
              </a:r>
              <a:r>
                <a:rPr lang="en-US" altLang="zh-CN" sz="2000" i="1">
                  <a:solidFill>
                    <a:srgbClr val="990000"/>
                  </a:solidFill>
                  <a:latin typeface="Bookman Old Style" pitchFamily="18" charset="0"/>
                </a:rPr>
                <a:t>v</a:t>
              </a:r>
              <a:r>
                <a:rPr lang="en-US" altLang="zh-CN" sz="2000">
                  <a:solidFill>
                    <a:srgbClr val="990000"/>
                  </a:solidFill>
                </a:rPr>
                <a:t>)</a:t>
              </a:r>
            </a:p>
          </p:txBody>
        </p:sp>
      </p:grpSp>
      <p:grpSp>
        <p:nvGrpSpPr>
          <p:cNvPr id="4" name="Group 22"/>
          <p:cNvGrpSpPr>
            <a:grpSpLocks/>
          </p:cNvGrpSpPr>
          <p:nvPr/>
        </p:nvGrpSpPr>
        <p:grpSpPr bwMode="auto">
          <a:xfrm>
            <a:off x="5424488" y="2803525"/>
            <a:ext cx="900112" cy="2181225"/>
            <a:chOff x="3417" y="1766"/>
            <a:chExt cx="567" cy="1374"/>
          </a:xfrm>
        </p:grpSpPr>
        <p:sp>
          <p:nvSpPr>
            <p:cNvPr id="38926" name="Rectangle 14"/>
            <p:cNvSpPr>
              <a:spLocks noChangeArrowheads="1"/>
            </p:cNvSpPr>
            <p:nvPr/>
          </p:nvSpPr>
          <p:spPr bwMode="auto">
            <a:xfrm>
              <a:off x="3542" y="2275"/>
              <a:ext cx="58" cy="481"/>
            </a:xfrm>
            <a:prstGeom prst="rect">
              <a:avLst/>
            </a:prstGeom>
            <a:solidFill>
              <a:schemeClr val="accent1"/>
            </a:solidFill>
            <a:ln w="9525">
              <a:noFill/>
              <a:miter lim="800000"/>
              <a:headEnd/>
              <a:tailEnd/>
            </a:ln>
            <a:effectLst/>
          </p:spPr>
          <p:txBody>
            <a:bodyPr anchor="ctr">
              <a:spAutoFit/>
            </a:bodyPr>
            <a:lstStyle/>
            <a:p>
              <a:endParaRPr lang="zh-CN" altLang="en-US"/>
            </a:p>
          </p:txBody>
        </p:sp>
        <p:sp>
          <p:nvSpPr>
            <p:cNvPr id="38927" name="Line 15"/>
            <p:cNvSpPr>
              <a:spLocks noChangeShapeType="1"/>
            </p:cNvSpPr>
            <p:nvPr/>
          </p:nvSpPr>
          <p:spPr bwMode="auto">
            <a:xfrm>
              <a:off x="3590" y="2755"/>
              <a:ext cx="0" cy="183"/>
            </a:xfrm>
            <a:prstGeom prst="line">
              <a:avLst/>
            </a:prstGeom>
            <a:noFill/>
            <a:ln w="9525">
              <a:solidFill>
                <a:srgbClr val="003399"/>
              </a:solidFill>
              <a:round/>
              <a:headEnd/>
              <a:tailEnd/>
            </a:ln>
            <a:effectLst/>
          </p:spPr>
          <p:txBody>
            <a:bodyPr>
              <a:spAutoFit/>
            </a:bodyPr>
            <a:lstStyle/>
            <a:p>
              <a:endParaRPr lang="zh-CN" altLang="en-US"/>
            </a:p>
          </p:txBody>
        </p:sp>
        <p:sp>
          <p:nvSpPr>
            <p:cNvPr id="38928" name="Line 16"/>
            <p:cNvSpPr>
              <a:spLocks noChangeShapeType="1"/>
            </p:cNvSpPr>
            <p:nvPr/>
          </p:nvSpPr>
          <p:spPr bwMode="auto">
            <a:xfrm>
              <a:off x="3543" y="2755"/>
              <a:ext cx="0" cy="183"/>
            </a:xfrm>
            <a:prstGeom prst="line">
              <a:avLst/>
            </a:prstGeom>
            <a:noFill/>
            <a:ln w="9525">
              <a:solidFill>
                <a:srgbClr val="003399"/>
              </a:solidFill>
              <a:round/>
              <a:headEnd/>
              <a:tailEnd/>
            </a:ln>
            <a:effectLst/>
          </p:spPr>
          <p:txBody>
            <a:bodyPr>
              <a:spAutoFit/>
            </a:bodyPr>
            <a:lstStyle/>
            <a:p>
              <a:endParaRPr lang="zh-CN" altLang="en-US"/>
            </a:p>
          </p:txBody>
        </p:sp>
        <p:sp>
          <p:nvSpPr>
            <p:cNvPr id="38929" name="Line 17"/>
            <p:cNvSpPr>
              <a:spLocks noChangeShapeType="1"/>
            </p:cNvSpPr>
            <p:nvPr/>
          </p:nvSpPr>
          <p:spPr bwMode="auto">
            <a:xfrm flipH="1">
              <a:off x="3590" y="2852"/>
              <a:ext cx="135"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38930" name="Line 18"/>
            <p:cNvSpPr>
              <a:spLocks noChangeShapeType="1"/>
            </p:cNvSpPr>
            <p:nvPr/>
          </p:nvSpPr>
          <p:spPr bwMode="auto">
            <a:xfrm>
              <a:off x="3427" y="2851"/>
              <a:ext cx="115"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38931" name="Text Box 19"/>
            <p:cNvSpPr txBox="1">
              <a:spLocks noChangeArrowheads="1"/>
            </p:cNvSpPr>
            <p:nvPr/>
          </p:nvSpPr>
          <p:spPr bwMode="auto">
            <a:xfrm>
              <a:off x="3427" y="2890"/>
              <a:ext cx="557" cy="250"/>
            </a:xfrm>
            <a:prstGeom prst="rect">
              <a:avLst/>
            </a:prstGeom>
            <a:noFill/>
            <a:ln w="9525">
              <a:noFill/>
              <a:miter lim="800000"/>
              <a:headEnd/>
              <a:tailEnd/>
            </a:ln>
            <a:effectLst/>
          </p:spPr>
          <p:txBody>
            <a:bodyPr>
              <a:spAutoFit/>
            </a:bodyPr>
            <a:lstStyle/>
            <a:p>
              <a:r>
                <a:rPr lang="en-US" altLang="zh-CN" sz="2000" i="1">
                  <a:solidFill>
                    <a:srgbClr val="990000"/>
                  </a:solidFill>
                </a:rPr>
                <a:t>d</a:t>
              </a:r>
              <a:r>
                <a:rPr lang="en-US" altLang="zh-CN" sz="2000" i="1">
                  <a:solidFill>
                    <a:srgbClr val="990000"/>
                  </a:solidFill>
                  <a:latin typeface="Bookman Old Style" pitchFamily="18" charset="0"/>
                </a:rPr>
                <a:t>v</a:t>
              </a:r>
            </a:p>
          </p:txBody>
        </p:sp>
        <p:sp>
          <p:nvSpPr>
            <p:cNvPr id="38932" name="Line 20"/>
            <p:cNvSpPr>
              <a:spLocks noChangeShapeType="1"/>
            </p:cNvSpPr>
            <p:nvPr/>
          </p:nvSpPr>
          <p:spPr bwMode="auto">
            <a:xfrm flipH="1">
              <a:off x="3551" y="1949"/>
              <a:ext cx="96" cy="345"/>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38933" name="Text Box 21"/>
            <p:cNvSpPr txBox="1">
              <a:spLocks noChangeArrowheads="1"/>
            </p:cNvSpPr>
            <p:nvPr/>
          </p:nvSpPr>
          <p:spPr bwMode="auto">
            <a:xfrm>
              <a:off x="3417" y="1766"/>
              <a:ext cx="557" cy="231"/>
            </a:xfrm>
            <a:prstGeom prst="rect">
              <a:avLst/>
            </a:prstGeom>
            <a:noFill/>
            <a:ln w="9525">
              <a:noFill/>
              <a:miter lim="800000"/>
              <a:headEnd/>
              <a:tailEnd/>
            </a:ln>
            <a:effectLst/>
          </p:spPr>
          <p:txBody>
            <a:bodyPr>
              <a:spAutoFit/>
            </a:bodyPr>
            <a:lstStyle/>
            <a:p>
              <a:r>
                <a:rPr lang="en-US" altLang="zh-CN">
                  <a:solidFill>
                    <a:srgbClr val="990000"/>
                  </a:solidFill>
                </a:rPr>
                <a:t>d</a:t>
              </a:r>
              <a:r>
                <a:rPr lang="en-US" altLang="zh-CN" i="1">
                  <a:solidFill>
                    <a:srgbClr val="990000"/>
                  </a:solidFill>
                </a:rPr>
                <a:t>N</a:t>
              </a:r>
              <a:r>
                <a:rPr lang="en-US" altLang="zh-CN" i="1">
                  <a:solidFill>
                    <a:srgbClr val="990000"/>
                  </a:solidFill>
                  <a:latin typeface="Bookman Old Style" pitchFamily="18" charset="0"/>
                </a:rPr>
                <a:t>/N</a:t>
              </a:r>
            </a:p>
          </p:txBody>
        </p:sp>
      </p:grpSp>
      <p:grpSp>
        <p:nvGrpSpPr>
          <p:cNvPr id="5" name="Group 36"/>
          <p:cNvGrpSpPr>
            <a:grpSpLocks/>
          </p:cNvGrpSpPr>
          <p:nvPr/>
        </p:nvGrpSpPr>
        <p:grpSpPr bwMode="auto">
          <a:xfrm>
            <a:off x="5119688" y="2913063"/>
            <a:ext cx="3138487" cy="1465262"/>
            <a:chOff x="3235" y="1835"/>
            <a:chExt cx="1977" cy="923"/>
          </a:xfrm>
        </p:grpSpPr>
        <p:sp>
          <p:nvSpPr>
            <p:cNvPr id="38925" name="Freeform 13"/>
            <p:cNvSpPr>
              <a:spLocks/>
            </p:cNvSpPr>
            <p:nvPr/>
          </p:nvSpPr>
          <p:spPr bwMode="auto">
            <a:xfrm>
              <a:off x="3235" y="1835"/>
              <a:ext cx="1977" cy="923"/>
            </a:xfrm>
            <a:custGeom>
              <a:avLst/>
              <a:gdLst/>
              <a:ahLst/>
              <a:cxnLst>
                <a:cxn ang="0">
                  <a:pos x="0" y="910"/>
                </a:cxn>
                <a:cxn ang="0">
                  <a:pos x="134" y="795"/>
                </a:cxn>
                <a:cxn ang="0">
                  <a:pos x="576" y="142"/>
                </a:cxn>
                <a:cxn ang="0">
                  <a:pos x="902" y="85"/>
                </a:cxn>
                <a:cxn ang="0">
                  <a:pos x="1334" y="651"/>
                </a:cxn>
                <a:cxn ang="0">
                  <a:pos x="1977" y="921"/>
                </a:cxn>
              </a:cxnLst>
              <a:rect l="0" t="0" r="r" b="b"/>
              <a:pathLst>
                <a:path w="1977" h="923">
                  <a:moveTo>
                    <a:pt x="0" y="910"/>
                  </a:moveTo>
                  <a:cubicBezTo>
                    <a:pt x="19" y="916"/>
                    <a:pt x="38" y="923"/>
                    <a:pt x="134" y="795"/>
                  </a:cubicBezTo>
                  <a:cubicBezTo>
                    <a:pt x="230" y="667"/>
                    <a:pt x="448" y="260"/>
                    <a:pt x="576" y="142"/>
                  </a:cubicBezTo>
                  <a:cubicBezTo>
                    <a:pt x="704" y="24"/>
                    <a:pt x="776" y="0"/>
                    <a:pt x="902" y="85"/>
                  </a:cubicBezTo>
                  <a:cubicBezTo>
                    <a:pt x="1028" y="170"/>
                    <a:pt x="1155" y="512"/>
                    <a:pt x="1334" y="651"/>
                  </a:cubicBezTo>
                  <a:cubicBezTo>
                    <a:pt x="1513" y="790"/>
                    <a:pt x="1843" y="865"/>
                    <a:pt x="1977" y="921"/>
                  </a:cubicBezTo>
                </a:path>
              </a:pathLst>
            </a:custGeom>
            <a:solidFill>
              <a:srgbClr val="BBD7FF"/>
            </a:solidFill>
            <a:ln w="28575" cap="flat" cmpd="sng">
              <a:noFill/>
              <a:prstDash val="solid"/>
              <a:round/>
              <a:headEnd/>
              <a:tailEnd/>
            </a:ln>
            <a:effectLst/>
          </p:spPr>
          <p:txBody>
            <a:bodyPr>
              <a:spAutoFit/>
            </a:bodyPr>
            <a:lstStyle/>
            <a:p>
              <a:endParaRPr lang="zh-CN" altLang="en-US"/>
            </a:p>
          </p:txBody>
        </p:sp>
        <p:graphicFrame>
          <p:nvGraphicFramePr>
            <p:cNvPr id="38947" name="Object 35"/>
            <p:cNvGraphicFramePr>
              <a:graphicFrameLocks noChangeAspect="1"/>
            </p:cNvGraphicFramePr>
            <p:nvPr/>
          </p:nvGraphicFramePr>
          <p:xfrm>
            <a:off x="3649" y="2262"/>
            <a:ext cx="709" cy="361"/>
          </p:xfrm>
          <a:graphic>
            <a:graphicData uri="http://schemas.openxmlformats.org/presentationml/2006/ole">
              <p:oleObj spid="_x0000_s26628" name="Equation" r:id="rId5" imgW="888840" imgH="355320" progId="Equation.3">
                <p:embed/>
              </p:oleObj>
            </a:graphicData>
          </a:graphic>
        </p:graphicFrame>
      </p:grpSp>
      <p:grpSp>
        <p:nvGrpSpPr>
          <p:cNvPr id="6" name="Group 37"/>
          <p:cNvGrpSpPr>
            <a:grpSpLocks/>
          </p:cNvGrpSpPr>
          <p:nvPr/>
        </p:nvGrpSpPr>
        <p:grpSpPr bwMode="auto">
          <a:xfrm>
            <a:off x="6965950" y="473075"/>
            <a:ext cx="1924050" cy="484188"/>
            <a:chOff x="4388" y="298"/>
            <a:chExt cx="1212" cy="305"/>
          </a:xfrm>
        </p:grpSpPr>
        <p:sp>
          <p:nvSpPr>
            <p:cNvPr id="38950" name="AutoShape 38">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8951" name="Text Box 39">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14F3BDAB-CD23-4D9E-8D03-D740C309ED5A}" type="slidenum">
              <a:rPr lang="en-US" altLang="zh-CN"/>
              <a:pPr/>
              <a:t>54</a:t>
            </a:fld>
            <a:endParaRPr lang="en-US" altLang="zh-CN"/>
          </a:p>
        </p:txBody>
      </p:sp>
      <p:sp>
        <p:nvSpPr>
          <p:cNvPr id="39938" name="Text Box 2"/>
          <p:cNvSpPr txBox="1">
            <a:spLocks noChangeArrowheads="1"/>
          </p:cNvSpPr>
          <p:nvPr/>
        </p:nvSpPr>
        <p:spPr bwMode="auto">
          <a:xfrm>
            <a:off x="941388" y="865188"/>
            <a:ext cx="5548312" cy="519112"/>
          </a:xfrm>
          <a:prstGeom prst="rect">
            <a:avLst/>
          </a:prstGeom>
          <a:noFill/>
          <a:ln w="9525">
            <a:noFill/>
            <a:miter lim="800000"/>
            <a:headEnd/>
            <a:tailEnd/>
          </a:ln>
          <a:effectLst/>
        </p:spPr>
        <p:txBody>
          <a:bodyPr>
            <a:spAutoFit/>
          </a:bodyPr>
          <a:lstStyle/>
          <a:p>
            <a:r>
              <a:rPr lang="zh-CN" altLang="en-US" sz="2800" b="1">
                <a:solidFill>
                  <a:srgbClr val="003399"/>
                </a:solidFill>
              </a:rPr>
              <a:t>二、麦克斯韦速率分布律</a:t>
            </a:r>
          </a:p>
        </p:txBody>
      </p:sp>
      <p:sp>
        <p:nvSpPr>
          <p:cNvPr id="39939" name="Text Box 3"/>
          <p:cNvSpPr txBox="1">
            <a:spLocks noChangeArrowheads="1"/>
          </p:cNvSpPr>
          <p:nvPr/>
        </p:nvSpPr>
        <p:spPr bwMode="auto">
          <a:xfrm>
            <a:off x="963613" y="1541463"/>
            <a:ext cx="7483475" cy="1435100"/>
          </a:xfrm>
          <a:prstGeom prst="rect">
            <a:avLst/>
          </a:prstGeom>
          <a:noFill/>
          <a:ln w="9525">
            <a:noFill/>
            <a:miter lim="800000"/>
            <a:headEnd/>
            <a:tailEnd/>
          </a:ln>
          <a:effectLst/>
        </p:spPr>
        <p:txBody>
          <a:bodyPr>
            <a:spAutoFit/>
          </a:bodyPr>
          <a:lstStyle/>
          <a:p>
            <a:pPr>
              <a:lnSpc>
                <a:spcPct val="105000"/>
              </a:lnSpc>
            </a:pPr>
            <a:r>
              <a:rPr lang="en-US" altLang="zh-CN" sz="2800"/>
              <a:t>        1859</a:t>
            </a:r>
            <a:r>
              <a:rPr lang="zh-CN" altLang="en-US" sz="2800"/>
              <a:t>年，麦克斯韦从理论上导出</a:t>
            </a:r>
            <a:r>
              <a:rPr lang="zh-CN" altLang="en-US" sz="2800">
                <a:solidFill>
                  <a:schemeClr val="accent2"/>
                </a:solidFill>
              </a:rPr>
              <a:t>理想气体</a:t>
            </a:r>
            <a:r>
              <a:rPr lang="zh-CN" altLang="en-US" sz="2800"/>
              <a:t>在某一平衡态下的</a:t>
            </a:r>
            <a:r>
              <a:rPr lang="zh-CN" altLang="en-US" sz="2800">
                <a:solidFill>
                  <a:srgbClr val="000000"/>
                </a:solidFill>
              </a:rPr>
              <a:t>速率分布函数 </a:t>
            </a:r>
            <a:r>
              <a:rPr lang="en-US" altLang="zh-CN" sz="2800">
                <a:solidFill>
                  <a:srgbClr val="003399"/>
                </a:solidFill>
              </a:rPr>
              <a:t>(function of speed distribution)</a:t>
            </a:r>
            <a:r>
              <a:rPr lang="zh-CN" altLang="en-US" sz="2800"/>
              <a:t>，即麦克斯韦</a:t>
            </a:r>
            <a:r>
              <a:rPr lang="zh-CN" altLang="en-US" sz="2800">
                <a:solidFill>
                  <a:srgbClr val="000000"/>
                </a:solidFill>
              </a:rPr>
              <a:t>速率分布函数：</a:t>
            </a:r>
          </a:p>
        </p:txBody>
      </p:sp>
      <p:graphicFrame>
        <p:nvGraphicFramePr>
          <p:cNvPr id="39940" name="Object 4"/>
          <p:cNvGraphicFramePr>
            <a:graphicFrameLocks noChangeAspect="1"/>
          </p:cNvGraphicFramePr>
          <p:nvPr/>
        </p:nvGraphicFramePr>
        <p:xfrm>
          <a:off x="2005013" y="3295650"/>
          <a:ext cx="5257800" cy="1404938"/>
        </p:xfrm>
        <a:graphic>
          <a:graphicData uri="http://schemas.openxmlformats.org/presentationml/2006/ole">
            <p:oleObj spid="_x0000_s27650" name="Equation" r:id="rId3" imgW="1663560" imgH="444240" progId="Equation.DSMT4">
              <p:embed/>
            </p:oleObj>
          </a:graphicData>
        </a:graphic>
      </p:graphicFrame>
      <p:sp>
        <p:nvSpPr>
          <p:cNvPr id="39942" name="Text Box 6"/>
          <p:cNvSpPr txBox="1">
            <a:spLocks noChangeArrowheads="1"/>
          </p:cNvSpPr>
          <p:nvPr/>
        </p:nvSpPr>
        <p:spPr bwMode="auto">
          <a:xfrm>
            <a:off x="1020763" y="4935538"/>
            <a:ext cx="7535862" cy="946150"/>
          </a:xfrm>
          <a:prstGeom prst="rect">
            <a:avLst/>
          </a:prstGeom>
          <a:noFill/>
          <a:ln w="9525">
            <a:noFill/>
            <a:miter lim="800000"/>
            <a:headEnd/>
            <a:tailEnd/>
          </a:ln>
          <a:effectLst/>
        </p:spPr>
        <p:txBody>
          <a:bodyPr>
            <a:spAutoFit/>
          </a:bodyPr>
          <a:lstStyle/>
          <a:p>
            <a:r>
              <a:rPr lang="zh-CN" altLang="en-US" sz="2800"/>
              <a:t>式中，</a:t>
            </a:r>
            <a:r>
              <a:rPr lang="en-US" altLang="zh-CN" sz="2800" i="1"/>
              <a:t>m</a:t>
            </a:r>
            <a:r>
              <a:rPr lang="en-US" altLang="zh-CN" sz="1400" i="1"/>
              <a:t> </a:t>
            </a:r>
            <a:r>
              <a:rPr lang="zh-CN" altLang="en-US" sz="2800"/>
              <a:t>为分子质量，</a:t>
            </a:r>
            <a:r>
              <a:rPr lang="en-US" altLang="zh-CN" sz="2800" i="1"/>
              <a:t>T</a:t>
            </a:r>
            <a:r>
              <a:rPr lang="en-US" altLang="zh-CN" sz="2000" i="1"/>
              <a:t> </a:t>
            </a:r>
            <a:r>
              <a:rPr lang="zh-CN" altLang="en-US" sz="2800"/>
              <a:t>为温度，</a:t>
            </a:r>
            <a:r>
              <a:rPr lang="en-US" altLang="zh-CN" sz="2800" i="1"/>
              <a:t>k</a:t>
            </a:r>
            <a:r>
              <a:rPr lang="en-US" altLang="zh-CN" sz="1600" i="1"/>
              <a:t> </a:t>
            </a:r>
            <a:r>
              <a:rPr lang="zh-CN" altLang="en-US" sz="2800"/>
              <a:t>为玻尔兹曼常数。</a:t>
            </a:r>
          </a:p>
        </p:txBody>
      </p:sp>
      <p:grpSp>
        <p:nvGrpSpPr>
          <p:cNvPr id="2" name="Group 9"/>
          <p:cNvGrpSpPr>
            <a:grpSpLocks/>
          </p:cNvGrpSpPr>
          <p:nvPr/>
        </p:nvGrpSpPr>
        <p:grpSpPr bwMode="auto">
          <a:xfrm>
            <a:off x="6965950" y="473075"/>
            <a:ext cx="1924050" cy="484188"/>
            <a:chOff x="4388" y="298"/>
            <a:chExt cx="1212" cy="305"/>
          </a:xfrm>
        </p:grpSpPr>
        <p:sp>
          <p:nvSpPr>
            <p:cNvPr id="39946"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39947"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eaLnBrk="0" hangingPunct="0">
                <a:spcBef>
                  <a:spcPct val="0"/>
                </a:spcBef>
              </a:pPr>
              <a:r>
                <a:rPr kumimoji="0"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kumimoji="0"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C8B4F96D-CA2D-4DA2-91C7-5B15C00EF85C}" type="slidenum">
              <a:rPr lang="en-US" altLang="zh-CN"/>
              <a:pPr/>
              <a:t>6</a:t>
            </a:fld>
            <a:endParaRPr lang="en-US" altLang="zh-CN"/>
          </a:p>
        </p:txBody>
      </p:sp>
      <p:grpSp>
        <p:nvGrpSpPr>
          <p:cNvPr id="2" name="Group 2"/>
          <p:cNvGrpSpPr>
            <a:grpSpLocks/>
          </p:cNvGrpSpPr>
          <p:nvPr/>
        </p:nvGrpSpPr>
        <p:grpSpPr bwMode="auto">
          <a:xfrm>
            <a:off x="5864225" y="2095500"/>
            <a:ext cx="2611438" cy="2624138"/>
            <a:chOff x="3982" y="1309"/>
            <a:chExt cx="1492" cy="1499"/>
          </a:xfrm>
        </p:grpSpPr>
        <p:pic>
          <p:nvPicPr>
            <p:cNvPr id="103427" name="Picture 3" descr="Image1003"/>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3982" y="1309"/>
              <a:ext cx="1492" cy="1499"/>
            </a:xfrm>
            <a:prstGeom prst="rect">
              <a:avLst/>
            </a:prstGeom>
            <a:solidFill>
              <a:srgbClr val="FFFFDD"/>
            </a:solidFill>
          </p:spPr>
        </p:pic>
        <p:sp>
          <p:nvSpPr>
            <p:cNvPr id="103428" name="Text Box 4"/>
            <p:cNvSpPr txBox="1">
              <a:spLocks noChangeArrowheads="1"/>
            </p:cNvSpPr>
            <p:nvPr/>
          </p:nvSpPr>
          <p:spPr bwMode="auto">
            <a:xfrm>
              <a:off x="4926" y="1812"/>
              <a:ext cx="415" cy="227"/>
            </a:xfrm>
            <a:prstGeom prst="rect">
              <a:avLst/>
            </a:prstGeom>
            <a:noFill/>
            <a:ln w="9525">
              <a:noFill/>
              <a:miter lim="800000"/>
              <a:headEnd/>
              <a:tailEnd/>
            </a:ln>
            <a:effectLst/>
          </p:spPr>
          <p:txBody>
            <a:bodyPr>
              <a:spAutoFit/>
            </a:bodyPr>
            <a:lstStyle/>
            <a:p>
              <a:pPr algn="l"/>
              <a:r>
                <a:rPr lang="en-US" altLang="zh-CN" sz="2000" b="1" i="1">
                  <a:latin typeface="Bookman Old Style" pitchFamily="18" charset="0"/>
                </a:rPr>
                <a:t>v</a:t>
              </a:r>
              <a:r>
                <a:rPr lang="en-US" altLang="zh-CN" sz="2000" b="1" baseline="-25000"/>
                <a:t>R</a:t>
              </a:r>
              <a:endParaRPr lang="en-US" altLang="zh-CN" sz="2000" b="1"/>
            </a:p>
          </p:txBody>
        </p:sp>
      </p:grpSp>
      <p:sp>
        <p:nvSpPr>
          <p:cNvPr id="103430" name="Text Box 6"/>
          <p:cNvSpPr txBox="1">
            <a:spLocks noChangeArrowheads="1"/>
          </p:cNvSpPr>
          <p:nvPr/>
        </p:nvSpPr>
        <p:spPr bwMode="auto">
          <a:xfrm>
            <a:off x="746125" y="1960563"/>
            <a:ext cx="5013325" cy="1800225"/>
          </a:xfrm>
          <a:prstGeom prst="rect">
            <a:avLst/>
          </a:prstGeom>
          <a:noFill/>
          <a:ln w="9525">
            <a:noFill/>
            <a:miter lim="800000"/>
            <a:headEnd/>
            <a:tailEnd/>
          </a:ln>
          <a:effectLst/>
        </p:spPr>
        <p:txBody>
          <a:bodyPr>
            <a:spAutoFit/>
          </a:bodyPr>
          <a:lstStyle/>
          <a:p>
            <a:pPr algn="l"/>
            <a:r>
              <a:rPr lang="zh-CN" altLang="en-US" sz="2800">
                <a:solidFill>
                  <a:srgbClr val="000000"/>
                </a:solidFill>
              </a:rPr>
              <a:t>观察者向着波源运动时，接收到的频率大于波源的频率；当观察者远离静止波源运动时，接收到的频率小于波源的频率：</a:t>
            </a:r>
          </a:p>
        </p:txBody>
      </p:sp>
      <p:sp>
        <p:nvSpPr>
          <p:cNvPr id="103432" name="Text Box 8"/>
          <p:cNvSpPr txBox="1">
            <a:spLocks noChangeArrowheads="1"/>
          </p:cNvSpPr>
          <p:nvPr/>
        </p:nvSpPr>
        <p:spPr bwMode="auto">
          <a:xfrm>
            <a:off x="784225" y="4973638"/>
            <a:ext cx="7361238" cy="946150"/>
          </a:xfrm>
          <a:prstGeom prst="rect">
            <a:avLst/>
          </a:prstGeom>
          <a:noFill/>
          <a:ln w="9525">
            <a:noFill/>
            <a:miter lim="800000"/>
            <a:headEnd/>
            <a:tailEnd/>
          </a:ln>
          <a:effectLst/>
        </p:spPr>
        <p:txBody>
          <a:bodyPr>
            <a:spAutoFit/>
          </a:bodyPr>
          <a:lstStyle/>
          <a:p>
            <a:pPr algn="l"/>
            <a:r>
              <a:rPr lang="zh-CN" altLang="en-US" sz="2800"/>
              <a:t>当</a:t>
            </a:r>
            <a:r>
              <a:rPr lang="zh-CN" altLang="en-US" sz="2800">
                <a:solidFill>
                  <a:srgbClr val="000000"/>
                </a:solidFill>
              </a:rPr>
              <a:t>观察者远离静止波源运动，且</a:t>
            </a:r>
            <a:r>
              <a:rPr lang="en-US" altLang="zh-CN" sz="2800" i="1">
                <a:latin typeface="Bookman Old Style" pitchFamily="18" charset="0"/>
              </a:rPr>
              <a:t>v</a:t>
            </a:r>
            <a:r>
              <a:rPr lang="en-US" altLang="zh-CN" sz="2800" baseline="-25000"/>
              <a:t>R</a:t>
            </a:r>
            <a:r>
              <a:rPr lang="en-US" altLang="zh-CN" sz="2800"/>
              <a:t>=</a:t>
            </a:r>
            <a:r>
              <a:rPr lang="en-US" altLang="zh-CN" sz="2800" i="1"/>
              <a:t>u</a:t>
            </a:r>
            <a:r>
              <a:rPr lang="zh-CN" altLang="en-US" sz="2800"/>
              <a:t>时，观察者和波一起运动， </a:t>
            </a:r>
            <a:r>
              <a:rPr lang="zh-CN" altLang="en-US" sz="2800" i="1">
                <a:sym typeface="Symbol" pitchFamily="18" charset="2"/>
              </a:rPr>
              <a:t></a:t>
            </a:r>
            <a:r>
              <a:rPr lang="en-US" altLang="zh-CN" sz="2800" baseline="-25000"/>
              <a:t>R</a:t>
            </a:r>
            <a:r>
              <a:rPr lang="en-US" altLang="zh-CN" sz="2800"/>
              <a:t>=0 </a:t>
            </a:r>
            <a:r>
              <a:rPr lang="zh-CN" altLang="en-US" sz="2800"/>
              <a:t>。</a:t>
            </a:r>
          </a:p>
        </p:txBody>
      </p:sp>
      <p:grpSp>
        <p:nvGrpSpPr>
          <p:cNvPr id="3" name="Group 9"/>
          <p:cNvGrpSpPr>
            <a:grpSpLocks/>
          </p:cNvGrpSpPr>
          <p:nvPr/>
        </p:nvGrpSpPr>
        <p:grpSpPr bwMode="auto">
          <a:xfrm>
            <a:off x="6965950" y="473075"/>
            <a:ext cx="1924050" cy="484188"/>
            <a:chOff x="4388" y="298"/>
            <a:chExt cx="1212" cy="305"/>
          </a:xfrm>
        </p:grpSpPr>
        <p:sp>
          <p:nvSpPr>
            <p:cNvPr id="103434"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3435"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103452" name="Object 28"/>
          <p:cNvGraphicFramePr>
            <a:graphicFrameLocks noChangeAspect="1"/>
          </p:cNvGraphicFramePr>
          <p:nvPr/>
        </p:nvGraphicFramePr>
        <p:xfrm>
          <a:off x="1377950" y="758825"/>
          <a:ext cx="4733925" cy="981075"/>
        </p:xfrm>
        <a:graphic>
          <a:graphicData uri="http://schemas.openxmlformats.org/presentationml/2006/ole">
            <p:oleObj spid="_x0000_s4098" name="Equation" r:id="rId4" imgW="2082600" imgH="431640" progId="Equation.3">
              <p:embed/>
            </p:oleObj>
          </a:graphicData>
        </a:graphic>
      </p:graphicFrame>
      <p:graphicFrame>
        <p:nvGraphicFramePr>
          <p:cNvPr id="103453" name="Object 29"/>
          <p:cNvGraphicFramePr>
            <a:graphicFrameLocks noChangeAspect="1"/>
          </p:cNvGraphicFramePr>
          <p:nvPr/>
        </p:nvGraphicFramePr>
        <p:xfrm>
          <a:off x="2525713" y="3902075"/>
          <a:ext cx="2222500" cy="895350"/>
        </p:xfrm>
        <a:graphic>
          <a:graphicData uri="http://schemas.openxmlformats.org/presentationml/2006/ole">
            <p:oleObj spid="_x0000_s4099" name="Equation" r:id="rId5" imgW="977760" imgH="39348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6CC8E483-F851-431F-8424-CDACB3AE88C3}" type="slidenum">
              <a:rPr lang="en-US" altLang="zh-CN"/>
              <a:pPr/>
              <a:t>7</a:t>
            </a:fld>
            <a:endParaRPr lang="en-US" altLang="zh-CN"/>
          </a:p>
        </p:txBody>
      </p:sp>
      <p:sp>
        <p:nvSpPr>
          <p:cNvPr id="104450" name="Text Box 2"/>
          <p:cNvSpPr txBox="1">
            <a:spLocks noChangeArrowheads="1"/>
          </p:cNvSpPr>
          <p:nvPr/>
        </p:nvSpPr>
        <p:spPr bwMode="auto">
          <a:xfrm>
            <a:off x="857250" y="736600"/>
            <a:ext cx="7689850" cy="946150"/>
          </a:xfrm>
          <a:prstGeom prst="rect">
            <a:avLst/>
          </a:prstGeom>
          <a:noFill/>
          <a:ln w="9525">
            <a:noFill/>
            <a:miter lim="800000"/>
            <a:headEnd/>
            <a:tailEnd/>
          </a:ln>
          <a:effectLst/>
        </p:spPr>
        <p:txBody>
          <a:bodyPr>
            <a:spAutoFit/>
          </a:bodyPr>
          <a:lstStyle/>
          <a:p>
            <a:pPr algn="l"/>
            <a:r>
              <a:rPr lang="en-US" altLang="zh-CN" sz="2800">
                <a:solidFill>
                  <a:srgbClr val="800000"/>
                </a:solidFill>
                <a:latin typeface="楷体_GB2312" pitchFamily="49" charset="-122"/>
                <a:ea typeface="楷体_GB2312" pitchFamily="49" charset="-122"/>
              </a:rPr>
              <a:t>3.</a:t>
            </a:r>
            <a:r>
              <a:rPr lang="zh-CN" altLang="en-US" sz="2800">
                <a:solidFill>
                  <a:srgbClr val="800000"/>
                </a:solidFill>
                <a:latin typeface="楷体_GB2312" pitchFamily="49" charset="-122"/>
                <a:ea typeface="楷体_GB2312" pitchFamily="49" charset="-122"/>
              </a:rPr>
              <a:t>相对于媒质，观察者不动，               波源以速度</a:t>
            </a:r>
            <a:r>
              <a:rPr lang="en-US" altLang="zh-CN" sz="2800" i="1">
                <a:solidFill>
                  <a:srgbClr val="800000"/>
                </a:solidFill>
                <a:latin typeface="Bookman Old Style" pitchFamily="18" charset="0"/>
                <a:ea typeface="楷体_GB2312" pitchFamily="49" charset="-122"/>
              </a:rPr>
              <a:t>v</a:t>
            </a:r>
            <a:r>
              <a:rPr lang="en-US" altLang="zh-CN" sz="2800" baseline="-30000">
                <a:solidFill>
                  <a:srgbClr val="800000"/>
                </a:solidFill>
                <a:latin typeface="楷体_GB2312" pitchFamily="49" charset="-122"/>
                <a:ea typeface="楷体_GB2312" pitchFamily="49" charset="-122"/>
              </a:rPr>
              <a:t>S</a:t>
            </a:r>
            <a:r>
              <a:rPr lang="en-US" altLang="zh-CN" sz="9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向着观察者运动</a:t>
            </a:r>
            <a:r>
              <a:rPr lang="en-US" altLang="zh-CN" sz="2800">
                <a:solidFill>
                  <a:srgbClr val="800000"/>
                </a:solidFill>
                <a:latin typeface="楷体_GB2312" pitchFamily="49" charset="-122"/>
                <a:ea typeface="楷体_GB2312" pitchFamily="49" charset="-122"/>
              </a:rPr>
              <a:t>(</a:t>
            </a:r>
            <a:r>
              <a:rPr lang="en-US" altLang="zh-CN" sz="2800" i="1">
                <a:solidFill>
                  <a:srgbClr val="800000"/>
                </a:solidFill>
                <a:latin typeface="Bookman Old Style" pitchFamily="18" charset="0"/>
              </a:rPr>
              <a:t>v</a:t>
            </a:r>
            <a:r>
              <a:rPr lang="en-US" altLang="zh-CN" sz="2800" baseline="-25000">
                <a:solidFill>
                  <a:srgbClr val="800000"/>
                </a:solidFill>
              </a:rPr>
              <a:t>S </a:t>
            </a:r>
            <a:r>
              <a:rPr lang="en-US" altLang="zh-CN" sz="2800">
                <a:solidFill>
                  <a:srgbClr val="800000"/>
                </a:solidFill>
              </a:rPr>
              <a:t>≠</a:t>
            </a:r>
            <a:r>
              <a:rPr lang="en-US" altLang="zh-CN" sz="2800" baseline="-25000">
                <a:solidFill>
                  <a:srgbClr val="800000"/>
                </a:solidFill>
              </a:rPr>
              <a:t> </a:t>
            </a:r>
            <a:r>
              <a:rPr lang="en-US" altLang="zh-CN" sz="2800">
                <a:solidFill>
                  <a:srgbClr val="800000"/>
                </a:solidFill>
              </a:rPr>
              <a:t>0</a:t>
            </a:r>
            <a:r>
              <a:rPr lang="zh-CN" altLang="en-US" sz="2800">
                <a:solidFill>
                  <a:srgbClr val="800000"/>
                </a:solidFill>
              </a:rPr>
              <a:t>，</a:t>
            </a:r>
            <a:r>
              <a:rPr lang="en-US" altLang="zh-CN" sz="2800" i="1">
                <a:solidFill>
                  <a:srgbClr val="800000"/>
                </a:solidFill>
                <a:latin typeface="Bookman Old Style" pitchFamily="18" charset="0"/>
              </a:rPr>
              <a:t>v</a:t>
            </a:r>
            <a:r>
              <a:rPr lang="en-US" altLang="zh-CN" sz="2800" baseline="-25000">
                <a:solidFill>
                  <a:srgbClr val="800000"/>
                </a:solidFill>
              </a:rPr>
              <a:t>R</a:t>
            </a:r>
            <a:r>
              <a:rPr lang="en-US" altLang="zh-CN" sz="2800">
                <a:solidFill>
                  <a:srgbClr val="800000"/>
                </a:solidFill>
              </a:rPr>
              <a:t> =0</a:t>
            </a:r>
            <a:r>
              <a:rPr lang="en-US" altLang="zh-CN" sz="2800">
                <a:solidFill>
                  <a:srgbClr val="800000"/>
                </a:solidFill>
                <a:latin typeface="楷体_GB2312" pitchFamily="49" charset="-122"/>
                <a:ea typeface="楷体_GB2312" pitchFamily="49" charset="-122"/>
              </a:rPr>
              <a:t>)</a:t>
            </a:r>
          </a:p>
        </p:txBody>
      </p:sp>
      <p:grpSp>
        <p:nvGrpSpPr>
          <p:cNvPr id="2" name="Group 3"/>
          <p:cNvGrpSpPr>
            <a:grpSpLocks/>
          </p:cNvGrpSpPr>
          <p:nvPr/>
        </p:nvGrpSpPr>
        <p:grpSpPr bwMode="auto">
          <a:xfrm>
            <a:off x="5721350" y="1885950"/>
            <a:ext cx="2606675" cy="2517775"/>
            <a:chOff x="3675" y="1217"/>
            <a:chExt cx="1799" cy="1738"/>
          </a:xfrm>
        </p:grpSpPr>
        <p:grpSp>
          <p:nvGrpSpPr>
            <p:cNvPr id="3" name="Group 4"/>
            <p:cNvGrpSpPr>
              <a:grpSpLocks/>
            </p:cNvGrpSpPr>
            <p:nvPr/>
          </p:nvGrpSpPr>
          <p:grpSpPr bwMode="auto">
            <a:xfrm>
              <a:off x="3675" y="1217"/>
              <a:ext cx="1799" cy="1738"/>
              <a:chOff x="3675" y="1217"/>
              <a:chExt cx="1799" cy="1738"/>
            </a:xfrm>
          </p:grpSpPr>
          <p:pic>
            <p:nvPicPr>
              <p:cNvPr id="104453" name="Picture 5" descr="Image1002"/>
              <p:cNvPicPr>
                <a:picLocks noChangeAspect="1" noChangeArrowheads="1"/>
              </p:cNvPicPr>
              <p:nvPr/>
            </p:nvPicPr>
            <p:blipFill>
              <a:blip r:embed="rId3">
                <a:clrChange>
                  <a:clrFrom>
                    <a:srgbClr val="EBEBEB"/>
                  </a:clrFrom>
                  <a:clrTo>
                    <a:srgbClr val="EBEBEB">
                      <a:alpha val="0"/>
                    </a:srgbClr>
                  </a:clrTo>
                </a:clrChange>
              </a:blip>
              <a:srcRect/>
              <a:stretch>
                <a:fillRect/>
              </a:stretch>
            </p:blipFill>
            <p:spPr bwMode="auto">
              <a:xfrm>
                <a:off x="3675" y="1217"/>
                <a:ext cx="1799" cy="1738"/>
              </a:xfrm>
              <a:prstGeom prst="rect">
                <a:avLst/>
              </a:prstGeom>
              <a:solidFill>
                <a:srgbClr val="FFFFDD"/>
              </a:solidFill>
            </p:spPr>
          </p:pic>
          <p:sp>
            <p:nvSpPr>
              <p:cNvPr id="104454" name="Rectangle 6"/>
              <p:cNvSpPr>
                <a:spLocks noChangeArrowheads="1"/>
              </p:cNvSpPr>
              <p:nvPr/>
            </p:nvSpPr>
            <p:spPr bwMode="auto">
              <a:xfrm>
                <a:off x="4555" y="1931"/>
                <a:ext cx="106" cy="149"/>
              </a:xfrm>
              <a:prstGeom prst="rect">
                <a:avLst/>
              </a:prstGeom>
              <a:solidFill>
                <a:srgbClr val="FFFFDD"/>
              </a:solidFill>
              <a:ln w="9525">
                <a:noFill/>
                <a:miter lim="800000"/>
                <a:headEnd/>
                <a:tailEnd/>
              </a:ln>
              <a:effectLst/>
            </p:spPr>
            <p:txBody>
              <a:bodyPr wrap="none" anchor="ctr">
                <a:spAutoFit/>
              </a:bodyPr>
              <a:lstStyle/>
              <a:p>
                <a:endParaRPr lang="zh-CN" altLang="en-US"/>
              </a:p>
            </p:txBody>
          </p:sp>
        </p:grpSp>
        <p:sp>
          <p:nvSpPr>
            <p:cNvPr id="104455" name="Text Box 7"/>
            <p:cNvSpPr txBox="1">
              <a:spLocks noChangeArrowheads="1"/>
            </p:cNvSpPr>
            <p:nvPr/>
          </p:nvSpPr>
          <p:spPr bwMode="auto">
            <a:xfrm>
              <a:off x="4431" y="1808"/>
              <a:ext cx="437" cy="315"/>
            </a:xfrm>
            <a:prstGeom prst="rect">
              <a:avLst/>
            </a:prstGeom>
            <a:noFill/>
            <a:ln w="9525">
              <a:noFill/>
              <a:miter lim="800000"/>
              <a:headEnd/>
              <a:tailEnd/>
            </a:ln>
            <a:effectLst/>
          </p:spPr>
          <p:txBody>
            <a:bodyPr>
              <a:spAutoFit/>
            </a:bodyPr>
            <a:lstStyle/>
            <a:p>
              <a:pPr algn="l"/>
              <a:r>
                <a:rPr lang="en-US" altLang="zh-CN" i="1">
                  <a:latin typeface="Bookman Old Style" pitchFamily="18" charset="0"/>
                </a:rPr>
                <a:t>v</a:t>
              </a:r>
              <a:r>
                <a:rPr lang="en-US" altLang="zh-CN" baseline="-25000"/>
                <a:t>S</a:t>
              </a:r>
              <a:endParaRPr lang="en-US" altLang="zh-CN"/>
            </a:p>
          </p:txBody>
        </p:sp>
      </p:grpSp>
      <p:grpSp>
        <p:nvGrpSpPr>
          <p:cNvPr id="4" name="Group 8"/>
          <p:cNvGrpSpPr>
            <a:grpSpLocks/>
          </p:cNvGrpSpPr>
          <p:nvPr/>
        </p:nvGrpSpPr>
        <p:grpSpPr bwMode="auto">
          <a:xfrm>
            <a:off x="5418138" y="4462463"/>
            <a:ext cx="3303587" cy="1704975"/>
            <a:chOff x="3343" y="2911"/>
            <a:chExt cx="1862" cy="961"/>
          </a:xfrm>
        </p:grpSpPr>
        <p:sp>
          <p:nvSpPr>
            <p:cNvPr id="104457" name="Line 9"/>
            <p:cNvSpPr>
              <a:spLocks noChangeShapeType="1"/>
            </p:cNvSpPr>
            <p:nvPr/>
          </p:nvSpPr>
          <p:spPr bwMode="auto">
            <a:xfrm>
              <a:off x="3343" y="3381"/>
              <a:ext cx="1791" cy="0"/>
            </a:xfrm>
            <a:prstGeom prst="line">
              <a:avLst/>
            </a:prstGeom>
            <a:noFill/>
            <a:ln w="9525">
              <a:solidFill>
                <a:srgbClr val="003399"/>
              </a:solidFill>
              <a:round/>
              <a:headEnd/>
              <a:tailEnd/>
            </a:ln>
            <a:effectLst/>
          </p:spPr>
          <p:txBody>
            <a:bodyPr>
              <a:spAutoFit/>
            </a:bodyPr>
            <a:lstStyle/>
            <a:p>
              <a:endParaRPr lang="zh-CN" altLang="en-US"/>
            </a:p>
          </p:txBody>
        </p:sp>
        <p:sp>
          <p:nvSpPr>
            <p:cNvPr id="104458" name="Freeform 10"/>
            <p:cNvSpPr>
              <a:spLocks/>
            </p:cNvSpPr>
            <p:nvPr/>
          </p:nvSpPr>
          <p:spPr bwMode="auto">
            <a:xfrm>
              <a:off x="3947" y="3179"/>
              <a:ext cx="938" cy="416"/>
            </a:xfrm>
            <a:custGeom>
              <a:avLst/>
              <a:gdLst/>
              <a:ahLst/>
              <a:cxnLst>
                <a:cxn ang="0">
                  <a:pos x="0" y="202"/>
                </a:cxn>
                <a:cxn ang="0">
                  <a:pos x="224" y="0"/>
                </a:cxn>
                <a:cxn ang="0">
                  <a:pos x="426" y="202"/>
                </a:cxn>
                <a:cxn ang="0">
                  <a:pos x="608" y="416"/>
                </a:cxn>
                <a:cxn ang="0">
                  <a:pos x="810" y="202"/>
                </a:cxn>
              </a:cxnLst>
              <a:rect l="0" t="0" r="r" b="b"/>
              <a:pathLst>
                <a:path w="810" h="416">
                  <a:moveTo>
                    <a:pt x="0" y="202"/>
                  </a:moveTo>
                  <a:cubicBezTo>
                    <a:pt x="76" y="101"/>
                    <a:pt x="153" y="0"/>
                    <a:pt x="224" y="0"/>
                  </a:cubicBezTo>
                  <a:cubicBezTo>
                    <a:pt x="295" y="0"/>
                    <a:pt x="362" y="133"/>
                    <a:pt x="426" y="202"/>
                  </a:cubicBezTo>
                  <a:cubicBezTo>
                    <a:pt x="490" y="271"/>
                    <a:pt x="544" y="416"/>
                    <a:pt x="608" y="416"/>
                  </a:cubicBezTo>
                  <a:cubicBezTo>
                    <a:pt x="672" y="416"/>
                    <a:pt x="776" y="238"/>
                    <a:pt x="810" y="202"/>
                  </a:cubicBezTo>
                </a:path>
              </a:pathLst>
            </a:custGeom>
            <a:noFill/>
            <a:ln w="28575" cap="flat" cmpd="sng">
              <a:solidFill>
                <a:srgbClr val="003399"/>
              </a:solidFill>
              <a:prstDash val="solid"/>
              <a:round/>
              <a:headEnd/>
              <a:tailEnd/>
            </a:ln>
            <a:effectLst/>
          </p:spPr>
          <p:txBody>
            <a:bodyPr>
              <a:spAutoFit/>
            </a:bodyPr>
            <a:lstStyle/>
            <a:p>
              <a:endParaRPr lang="zh-CN" altLang="en-US"/>
            </a:p>
          </p:txBody>
        </p:sp>
        <p:sp>
          <p:nvSpPr>
            <p:cNvPr id="104459" name="Freeform 11"/>
            <p:cNvSpPr>
              <a:spLocks/>
            </p:cNvSpPr>
            <p:nvPr/>
          </p:nvSpPr>
          <p:spPr bwMode="auto">
            <a:xfrm>
              <a:off x="3585" y="3177"/>
              <a:ext cx="1290" cy="416"/>
            </a:xfrm>
            <a:custGeom>
              <a:avLst/>
              <a:gdLst/>
              <a:ahLst/>
              <a:cxnLst>
                <a:cxn ang="0">
                  <a:pos x="0" y="202"/>
                </a:cxn>
                <a:cxn ang="0">
                  <a:pos x="224" y="0"/>
                </a:cxn>
                <a:cxn ang="0">
                  <a:pos x="426" y="202"/>
                </a:cxn>
                <a:cxn ang="0">
                  <a:pos x="608" y="416"/>
                </a:cxn>
                <a:cxn ang="0">
                  <a:pos x="810" y="202"/>
                </a:cxn>
              </a:cxnLst>
              <a:rect l="0" t="0" r="r" b="b"/>
              <a:pathLst>
                <a:path w="810" h="416">
                  <a:moveTo>
                    <a:pt x="0" y="202"/>
                  </a:moveTo>
                  <a:cubicBezTo>
                    <a:pt x="76" y="101"/>
                    <a:pt x="153" y="0"/>
                    <a:pt x="224" y="0"/>
                  </a:cubicBezTo>
                  <a:cubicBezTo>
                    <a:pt x="295" y="0"/>
                    <a:pt x="362" y="133"/>
                    <a:pt x="426" y="202"/>
                  </a:cubicBezTo>
                  <a:cubicBezTo>
                    <a:pt x="490" y="271"/>
                    <a:pt x="544" y="416"/>
                    <a:pt x="608" y="416"/>
                  </a:cubicBezTo>
                  <a:cubicBezTo>
                    <a:pt x="672" y="416"/>
                    <a:pt x="776" y="238"/>
                    <a:pt x="810" y="202"/>
                  </a:cubicBezTo>
                </a:path>
              </a:pathLst>
            </a:custGeom>
            <a:noFill/>
            <a:ln w="19050" cap="flat" cmpd="sng">
              <a:solidFill>
                <a:srgbClr val="003399"/>
              </a:solidFill>
              <a:prstDash val="dash"/>
              <a:round/>
              <a:headEnd/>
              <a:tailEnd/>
            </a:ln>
            <a:effectLst/>
          </p:spPr>
          <p:txBody>
            <a:bodyPr>
              <a:spAutoFit/>
            </a:bodyPr>
            <a:lstStyle/>
            <a:p>
              <a:endParaRPr lang="zh-CN" altLang="en-US"/>
            </a:p>
          </p:txBody>
        </p:sp>
        <p:sp>
          <p:nvSpPr>
            <p:cNvPr id="104460" name="Line 12"/>
            <p:cNvSpPr>
              <a:spLocks noChangeShapeType="1"/>
            </p:cNvSpPr>
            <p:nvPr/>
          </p:nvSpPr>
          <p:spPr bwMode="auto">
            <a:xfrm>
              <a:off x="3585" y="3381"/>
              <a:ext cx="0" cy="491"/>
            </a:xfrm>
            <a:prstGeom prst="line">
              <a:avLst/>
            </a:prstGeom>
            <a:noFill/>
            <a:ln w="9525">
              <a:solidFill>
                <a:srgbClr val="0066FF"/>
              </a:solidFill>
              <a:round/>
              <a:headEnd/>
              <a:tailEnd/>
            </a:ln>
            <a:effectLst/>
          </p:spPr>
          <p:txBody>
            <a:bodyPr>
              <a:spAutoFit/>
            </a:bodyPr>
            <a:lstStyle/>
            <a:p>
              <a:endParaRPr lang="zh-CN" altLang="en-US"/>
            </a:p>
          </p:txBody>
        </p:sp>
        <p:sp>
          <p:nvSpPr>
            <p:cNvPr id="104461" name="Line 13"/>
            <p:cNvSpPr>
              <a:spLocks noChangeShapeType="1"/>
            </p:cNvSpPr>
            <p:nvPr/>
          </p:nvSpPr>
          <p:spPr bwMode="auto">
            <a:xfrm>
              <a:off x="4897" y="3593"/>
              <a:ext cx="0" cy="279"/>
            </a:xfrm>
            <a:prstGeom prst="line">
              <a:avLst/>
            </a:prstGeom>
            <a:noFill/>
            <a:ln w="9525">
              <a:solidFill>
                <a:srgbClr val="0066FF"/>
              </a:solidFill>
              <a:round/>
              <a:headEnd/>
              <a:tailEnd/>
            </a:ln>
            <a:effectLst/>
          </p:spPr>
          <p:txBody>
            <a:bodyPr>
              <a:spAutoFit/>
            </a:bodyPr>
            <a:lstStyle/>
            <a:p>
              <a:endParaRPr lang="zh-CN" altLang="en-US"/>
            </a:p>
          </p:txBody>
        </p:sp>
        <p:sp>
          <p:nvSpPr>
            <p:cNvPr id="104462" name="Line 14"/>
            <p:cNvSpPr>
              <a:spLocks noChangeShapeType="1"/>
            </p:cNvSpPr>
            <p:nvPr/>
          </p:nvSpPr>
          <p:spPr bwMode="auto">
            <a:xfrm>
              <a:off x="3947" y="3381"/>
              <a:ext cx="0" cy="212"/>
            </a:xfrm>
            <a:prstGeom prst="line">
              <a:avLst/>
            </a:prstGeom>
            <a:noFill/>
            <a:ln w="9525">
              <a:solidFill>
                <a:srgbClr val="0066FF"/>
              </a:solidFill>
              <a:round/>
              <a:headEnd/>
              <a:tailEnd/>
            </a:ln>
            <a:effectLst/>
          </p:spPr>
          <p:txBody>
            <a:bodyPr>
              <a:spAutoFit/>
            </a:bodyPr>
            <a:lstStyle/>
            <a:p>
              <a:endParaRPr lang="zh-CN" altLang="en-US"/>
            </a:p>
          </p:txBody>
        </p:sp>
        <p:sp>
          <p:nvSpPr>
            <p:cNvPr id="104463" name="Line 15"/>
            <p:cNvSpPr>
              <a:spLocks noChangeShapeType="1"/>
            </p:cNvSpPr>
            <p:nvPr/>
          </p:nvSpPr>
          <p:spPr bwMode="auto">
            <a:xfrm>
              <a:off x="3947" y="3043"/>
              <a:ext cx="0" cy="437"/>
            </a:xfrm>
            <a:prstGeom prst="line">
              <a:avLst/>
            </a:prstGeom>
            <a:noFill/>
            <a:ln w="9525">
              <a:solidFill>
                <a:srgbClr val="0066FF"/>
              </a:solidFill>
              <a:prstDash val="dash"/>
              <a:round/>
              <a:headEnd/>
              <a:tailEnd/>
            </a:ln>
            <a:effectLst/>
          </p:spPr>
          <p:txBody>
            <a:bodyPr>
              <a:spAutoFit/>
            </a:bodyPr>
            <a:lstStyle/>
            <a:p>
              <a:endParaRPr lang="zh-CN" altLang="en-US"/>
            </a:p>
          </p:txBody>
        </p:sp>
        <p:sp>
          <p:nvSpPr>
            <p:cNvPr id="104464" name="Line 16"/>
            <p:cNvSpPr>
              <a:spLocks noChangeShapeType="1"/>
            </p:cNvSpPr>
            <p:nvPr/>
          </p:nvSpPr>
          <p:spPr bwMode="auto">
            <a:xfrm>
              <a:off x="4897" y="2944"/>
              <a:ext cx="0" cy="437"/>
            </a:xfrm>
            <a:prstGeom prst="line">
              <a:avLst/>
            </a:prstGeom>
            <a:noFill/>
            <a:ln w="9525">
              <a:solidFill>
                <a:srgbClr val="0066FF"/>
              </a:solidFill>
              <a:round/>
              <a:headEnd/>
              <a:tailEnd/>
            </a:ln>
            <a:effectLst/>
          </p:spPr>
          <p:txBody>
            <a:bodyPr>
              <a:spAutoFit/>
            </a:bodyPr>
            <a:lstStyle/>
            <a:p>
              <a:endParaRPr lang="zh-CN" altLang="en-US"/>
            </a:p>
          </p:txBody>
        </p:sp>
        <p:sp>
          <p:nvSpPr>
            <p:cNvPr id="104465" name="Line 17"/>
            <p:cNvSpPr>
              <a:spLocks noChangeShapeType="1"/>
            </p:cNvSpPr>
            <p:nvPr/>
          </p:nvSpPr>
          <p:spPr bwMode="auto">
            <a:xfrm>
              <a:off x="3585" y="2959"/>
              <a:ext cx="0" cy="212"/>
            </a:xfrm>
            <a:prstGeom prst="line">
              <a:avLst/>
            </a:prstGeom>
            <a:noFill/>
            <a:ln w="9525">
              <a:solidFill>
                <a:srgbClr val="0066FF"/>
              </a:solidFill>
              <a:round/>
              <a:headEnd/>
              <a:tailEnd/>
            </a:ln>
            <a:effectLst/>
          </p:spPr>
          <p:txBody>
            <a:bodyPr>
              <a:spAutoFit/>
            </a:bodyPr>
            <a:lstStyle/>
            <a:p>
              <a:endParaRPr lang="zh-CN" altLang="en-US"/>
            </a:p>
          </p:txBody>
        </p:sp>
        <p:sp>
          <p:nvSpPr>
            <p:cNvPr id="104466" name="Line 18"/>
            <p:cNvSpPr>
              <a:spLocks noChangeShapeType="1"/>
            </p:cNvSpPr>
            <p:nvPr/>
          </p:nvSpPr>
          <p:spPr bwMode="auto">
            <a:xfrm>
              <a:off x="3585" y="3491"/>
              <a:ext cx="362" cy="0"/>
            </a:xfrm>
            <a:prstGeom prst="line">
              <a:avLst/>
            </a:prstGeom>
            <a:noFill/>
            <a:ln w="9525">
              <a:solidFill>
                <a:srgbClr val="0066FF"/>
              </a:solidFill>
              <a:round/>
              <a:headEnd type="triangle" w="med" len="med"/>
              <a:tailEnd type="triangle" w="med" len="med"/>
            </a:ln>
            <a:effectLst/>
          </p:spPr>
          <p:txBody>
            <a:bodyPr>
              <a:spAutoFit/>
            </a:bodyPr>
            <a:lstStyle/>
            <a:p>
              <a:endParaRPr lang="zh-CN" altLang="en-US"/>
            </a:p>
          </p:txBody>
        </p:sp>
        <p:sp>
          <p:nvSpPr>
            <p:cNvPr id="104467" name="Line 19"/>
            <p:cNvSpPr>
              <a:spLocks noChangeShapeType="1"/>
            </p:cNvSpPr>
            <p:nvPr/>
          </p:nvSpPr>
          <p:spPr bwMode="auto">
            <a:xfrm>
              <a:off x="4525" y="3773"/>
              <a:ext cx="361"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68" name="Line 20"/>
            <p:cNvSpPr>
              <a:spLocks noChangeShapeType="1"/>
            </p:cNvSpPr>
            <p:nvPr/>
          </p:nvSpPr>
          <p:spPr bwMode="auto">
            <a:xfrm flipH="1">
              <a:off x="3585" y="3773"/>
              <a:ext cx="541"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69" name="Line 21"/>
            <p:cNvSpPr>
              <a:spLocks noChangeShapeType="1"/>
            </p:cNvSpPr>
            <p:nvPr/>
          </p:nvSpPr>
          <p:spPr bwMode="auto">
            <a:xfrm flipH="1">
              <a:off x="3585" y="3021"/>
              <a:ext cx="541"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70" name="Line 22"/>
            <p:cNvSpPr>
              <a:spLocks noChangeShapeType="1"/>
            </p:cNvSpPr>
            <p:nvPr/>
          </p:nvSpPr>
          <p:spPr bwMode="auto">
            <a:xfrm>
              <a:off x="4536" y="3021"/>
              <a:ext cx="361"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71" name="Line 23"/>
            <p:cNvSpPr>
              <a:spLocks noChangeShapeType="1"/>
            </p:cNvSpPr>
            <p:nvPr/>
          </p:nvSpPr>
          <p:spPr bwMode="auto">
            <a:xfrm>
              <a:off x="4683" y="3127"/>
              <a:ext cx="214"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72" name="Line 24"/>
            <p:cNvSpPr>
              <a:spLocks noChangeShapeType="1"/>
            </p:cNvSpPr>
            <p:nvPr/>
          </p:nvSpPr>
          <p:spPr bwMode="auto">
            <a:xfrm flipH="1">
              <a:off x="3947" y="3138"/>
              <a:ext cx="389" cy="0"/>
            </a:xfrm>
            <a:prstGeom prst="line">
              <a:avLst/>
            </a:prstGeom>
            <a:noFill/>
            <a:ln w="9525">
              <a:solidFill>
                <a:srgbClr val="0066FF"/>
              </a:solidFill>
              <a:round/>
              <a:headEnd/>
              <a:tailEnd type="triangle" w="med" len="med"/>
            </a:ln>
            <a:effectLst/>
          </p:spPr>
          <p:txBody>
            <a:bodyPr>
              <a:spAutoFit/>
            </a:bodyPr>
            <a:lstStyle/>
            <a:p>
              <a:endParaRPr lang="zh-CN" altLang="en-US"/>
            </a:p>
          </p:txBody>
        </p:sp>
        <p:sp>
          <p:nvSpPr>
            <p:cNvPr id="104473" name="Text Box 25"/>
            <p:cNvSpPr txBox="1">
              <a:spLocks noChangeArrowheads="1"/>
            </p:cNvSpPr>
            <p:nvPr/>
          </p:nvSpPr>
          <p:spPr bwMode="auto">
            <a:xfrm>
              <a:off x="3353" y="3333"/>
              <a:ext cx="341" cy="224"/>
            </a:xfrm>
            <a:prstGeom prst="rect">
              <a:avLst/>
            </a:prstGeom>
            <a:noFill/>
            <a:ln w="9525">
              <a:noFill/>
              <a:miter lim="800000"/>
              <a:headEnd/>
              <a:tailEnd/>
            </a:ln>
            <a:effectLst/>
          </p:spPr>
          <p:txBody>
            <a:bodyPr>
              <a:spAutoFit/>
            </a:bodyPr>
            <a:lstStyle/>
            <a:p>
              <a:pPr algn="l"/>
              <a:r>
                <a:rPr lang="en-US" altLang="zh-CN" sz="2000" i="1">
                  <a:solidFill>
                    <a:srgbClr val="990000"/>
                  </a:solidFill>
                </a:rPr>
                <a:t>S</a:t>
              </a:r>
              <a:r>
                <a:rPr lang="en-US" altLang="zh-CN" sz="2000" i="1" baseline="-25000">
                  <a:solidFill>
                    <a:srgbClr val="990000"/>
                  </a:solidFill>
                </a:rPr>
                <a:t>0</a:t>
              </a:r>
              <a:endParaRPr lang="en-US" altLang="zh-CN" sz="2000" i="1">
                <a:solidFill>
                  <a:srgbClr val="990000"/>
                </a:solidFill>
              </a:endParaRPr>
            </a:p>
          </p:txBody>
        </p:sp>
        <p:sp>
          <p:nvSpPr>
            <p:cNvPr id="104474" name="Text Box 26"/>
            <p:cNvSpPr txBox="1">
              <a:spLocks noChangeArrowheads="1"/>
            </p:cNvSpPr>
            <p:nvPr/>
          </p:nvSpPr>
          <p:spPr bwMode="auto">
            <a:xfrm>
              <a:off x="4864" y="3333"/>
              <a:ext cx="341" cy="224"/>
            </a:xfrm>
            <a:prstGeom prst="rect">
              <a:avLst/>
            </a:prstGeom>
            <a:noFill/>
            <a:ln w="9525">
              <a:noFill/>
              <a:miter lim="800000"/>
              <a:headEnd/>
              <a:tailEnd/>
            </a:ln>
            <a:effectLst/>
          </p:spPr>
          <p:txBody>
            <a:bodyPr>
              <a:spAutoFit/>
            </a:bodyPr>
            <a:lstStyle/>
            <a:p>
              <a:pPr algn="l"/>
              <a:r>
                <a:rPr lang="en-US" altLang="zh-CN" sz="2000" i="1">
                  <a:solidFill>
                    <a:srgbClr val="990000"/>
                  </a:solidFill>
                </a:rPr>
                <a:t>S</a:t>
              </a:r>
            </a:p>
          </p:txBody>
        </p:sp>
        <p:sp>
          <p:nvSpPr>
            <p:cNvPr id="104475" name="Text Box 27"/>
            <p:cNvSpPr txBox="1">
              <a:spLocks noChangeArrowheads="1"/>
            </p:cNvSpPr>
            <p:nvPr/>
          </p:nvSpPr>
          <p:spPr bwMode="auto">
            <a:xfrm>
              <a:off x="3585" y="3468"/>
              <a:ext cx="469" cy="189"/>
            </a:xfrm>
            <a:prstGeom prst="rect">
              <a:avLst/>
            </a:prstGeom>
            <a:noFill/>
            <a:ln w="9525">
              <a:noFill/>
              <a:miter lim="800000"/>
              <a:headEnd/>
              <a:tailEnd/>
            </a:ln>
            <a:effectLst/>
          </p:spPr>
          <p:txBody>
            <a:bodyPr>
              <a:spAutoFit/>
            </a:bodyPr>
            <a:lstStyle/>
            <a:p>
              <a:pPr algn="l"/>
              <a:r>
                <a:rPr lang="en-US" altLang="zh-CN" sz="1600" i="1">
                  <a:solidFill>
                    <a:srgbClr val="990000"/>
                  </a:solidFill>
                  <a:latin typeface="Bookman Old Style" pitchFamily="18" charset="0"/>
                </a:rPr>
                <a:t>v</a:t>
              </a:r>
              <a:r>
                <a:rPr lang="en-US" altLang="zh-CN" sz="1600" i="1" baseline="-25000">
                  <a:solidFill>
                    <a:srgbClr val="990000"/>
                  </a:solidFill>
                </a:rPr>
                <a:t>S</a:t>
              </a:r>
              <a:r>
                <a:rPr lang="en-US" altLang="zh-CN" sz="1600" i="1">
                  <a:solidFill>
                    <a:srgbClr val="990000"/>
                  </a:solidFill>
                </a:rPr>
                <a:t>T</a:t>
              </a:r>
              <a:r>
                <a:rPr lang="en-US" altLang="zh-CN" sz="1600" i="1" baseline="-25000">
                  <a:solidFill>
                    <a:srgbClr val="990000"/>
                  </a:solidFill>
                </a:rPr>
                <a:t>S</a:t>
              </a:r>
              <a:endParaRPr lang="en-US" altLang="zh-CN" sz="1600" i="1">
                <a:solidFill>
                  <a:srgbClr val="990000"/>
                </a:solidFill>
              </a:endParaRPr>
            </a:p>
          </p:txBody>
        </p:sp>
        <p:sp>
          <p:nvSpPr>
            <p:cNvPr id="104476" name="Text Box 28"/>
            <p:cNvSpPr txBox="1">
              <a:spLocks noChangeArrowheads="1"/>
            </p:cNvSpPr>
            <p:nvPr/>
          </p:nvSpPr>
          <p:spPr bwMode="auto">
            <a:xfrm>
              <a:off x="4181" y="3658"/>
              <a:ext cx="469" cy="190"/>
            </a:xfrm>
            <a:prstGeom prst="rect">
              <a:avLst/>
            </a:prstGeom>
            <a:noFill/>
            <a:ln w="9525">
              <a:noFill/>
              <a:miter lim="800000"/>
              <a:headEnd/>
              <a:tailEnd/>
            </a:ln>
            <a:effectLst/>
          </p:spPr>
          <p:txBody>
            <a:bodyPr>
              <a:spAutoFit/>
            </a:bodyPr>
            <a:lstStyle/>
            <a:p>
              <a:pPr algn="l"/>
              <a:r>
                <a:rPr lang="en-US" altLang="zh-CN" sz="1600" i="1">
                  <a:solidFill>
                    <a:srgbClr val="990000"/>
                  </a:solidFill>
                  <a:latin typeface="Bookman Old Style" pitchFamily="18" charset="0"/>
                </a:rPr>
                <a:t>u</a:t>
              </a:r>
              <a:r>
                <a:rPr lang="en-US" altLang="zh-CN" sz="1600" i="1">
                  <a:solidFill>
                    <a:srgbClr val="990000"/>
                  </a:solidFill>
                </a:rPr>
                <a:t>T</a:t>
              </a:r>
              <a:r>
                <a:rPr lang="en-US" altLang="zh-CN" sz="1600" i="1" baseline="-25000">
                  <a:solidFill>
                    <a:srgbClr val="990000"/>
                  </a:solidFill>
                </a:rPr>
                <a:t>S</a:t>
              </a:r>
              <a:endParaRPr lang="en-US" altLang="zh-CN" sz="1600" i="1">
                <a:solidFill>
                  <a:srgbClr val="990000"/>
                </a:solidFill>
              </a:endParaRPr>
            </a:p>
          </p:txBody>
        </p:sp>
        <p:sp>
          <p:nvSpPr>
            <p:cNvPr id="104477" name="Text Box 29"/>
            <p:cNvSpPr txBox="1">
              <a:spLocks noChangeArrowheads="1"/>
            </p:cNvSpPr>
            <p:nvPr/>
          </p:nvSpPr>
          <p:spPr bwMode="auto">
            <a:xfrm>
              <a:off x="4181" y="2911"/>
              <a:ext cx="257" cy="224"/>
            </a:xfrm>
            <a:prstGeom prst="rect">
              <a:avLst/>
            </a:prstGeom>
            <a:noFill/>
            <a:ln w="9525">
              <a:noFill/>
              <a:miter lim="800000"/>
              <a:headEnd/>
              <a:tailEnd/>
            </a:ln>
            <a:effectLst/>
          </p:spPr>
          <p:txBody>
            <a:bodyPr>
              <a:spAutoFit/>
            </a:bodyPr>
            <a:lstStyle/>
            <a:p>
              <a:pPr algn="l"/>
              <a:r>
                <a:rPr lang="en-US" altLang="zh-CN" sz="2000">
                  <a:solidFill>
                    <a:srgbClr val="990000"/>
                  </a:solidFill>
                  <a:latin typeface="Bookman Old Style" pitchFamily="18" charset="0"/>
                </a:rPr>
                <a:t>λ</a:t>
              </a:r>
              <a:endParaRPr lang="en-US" altLang="zh-CN" sz="2000">
                <a:solidFill>
                  <a:srgbClr val="990000"/>
                </a:solidFill>
              </a:endParaRPr>
            </a:p>
          </p:txBody>
        </p:sp>
        <p:sp>
          <p:nvSpPr>
            <p:cNvPr id="104478" name="Text Box 30"/>
            <p:cNvSpPr txBox="1">
              <a:spLocks noChangeArrowheads="1"/>
            </p:cNvSpPr>
            <p:nvPr/>
          </p:nvSpPr>
          <p:spPr bwMode="auto">
            <a:xfrm>
              <a:off x="4336" y="3021"/>
              <a:ext cx="416" cy="224"/>
            </a:xfrm>
            <a:prstGeom prst="rect">
              <a:avLst/>
            </a:prstGeom>
            <a:noFill/>
            <a:ln w="9525">
              <a:noFill/>
              <a:miter lim="800000"/>
              <a:headEnd/>
              <a:tailEnd/>
            </a:ln>
            <a:effectLst/>
          </p:spPr>
          <p:txBody>
            <a:bodyPr>
              <a:spAutoFit/>
            </a:bodyPr>
            <a:lstStyle/>
            <a:p>
              <a:pPr algn="l"/>
              <a:r>
                <a:rPr lang="en-US" altLang="zh-CN" sz="2000">
                  <a:solidFill>
                    <a:srgbClr val="990000"/>
                  </a:solidFill>
                  <a:latin typeface="Bookman Old Style" pitchFamily="18" charset="0"/>
                </a:rPr>
                <a:t>λ</a:t>
              </a:r>
              <a:r>
                <a:rPr lang="en-US" altLang="zh-CN" sz="2000">
                  <a:solidFill>
                    <a:srgbClr val="990000"/>
                  </a:solidFill>
                  <a:latin typeface="Bookman Old Style" pitchFamily="18" charset="0"/>
                  <a:sym typeface="Symbol" pitchFamily="18" charset="2"/>
                </a:rPr>
                <a:t></a:t>
              </a:r>
              <a:endParaRPr lang="en-US" altLang="zh-CN" sz="2000">
                <a:solidFill>
                  <a:srgbClr val="990000"/>
                </a:solidFill>
              </a:endParaRPr>
            </a:p>
          </p:txBody>
        </p:sp>
        <p:sp>
          <p:nvSpPr>
            <p:cNvPr id="104479" name="Text Box 31"/>
            <p:cNvSpPr txBox="1">
              <a:spLocks noChangeArrowheads="1"/>
            </p:cNvSpPr>
            <p:nvPr/>
          </p:nvSpPr>
          <p:spPr bwMode="auto">
            <a:xfrm>
              <a:off x="3924" y="3366"/>
              <a:ext cx="469" cy="224"/>
            </a:xfrm>
            <a:prstGeom prst="rect">
              <a:avLst/>
            </a:prstGeom>
            <a:noFill/>
            <a:ln w="9525">
              <a:noFill/>
              <a:miter lim="800000"/>
              <a:headEnd/>
              <a:tailEnd/>
            </a:ln>
            <a:effectLst/>
          </p:spPr>
          <p:txBody>
            <a:bodyPr>
              <a:spAutoFit/>
            </a:bodyPr>
            <a:lstStyle/>
            <a:p>
              <a:pPr algn="l"/>
              <a:r>
                <a:rPr lang="en-US" altLang="zh-CN" sz="2000" i="1">
                  <a:solidFill>
                    <a:srgbClr val="990000"/>
                  </a:solidFill>
                </a:rPr>
                <a:t>S</a:t>
              </a:r>
              <a:r>
                <a:rPr lang="en-US" altLang="zh-CN" sz="2000">
                  <a:solidFill>
                    <a:srgbClr val="990000"/>
                  </a:solidFill>
                  <a:latin typeface="Bookman Old Style" pitchFamily="18" charset="0"/>
                  <a:sym typeface="Symbol" pitchFamily="18" charset="2"/>
                </a:rPr>
                <a:t></a:t>
              </a:r>
              <a:endParaRPr lang="en-US" altLang="zh-CN" sz="2000" i="1">
                <a:solidFill>
                  <a:srgbClr val="990000"/>
                </a:solidFill>
              </a:endParaRPr>
            </a:p>
          </p:txBody>
        </p:sp>
      </p:grpSp>
      <p:sp>
        <p:nvSpPr>
          <p:cNvPr id="104480" name="Text Box 32"/>
          <p:cNvSpPr txBox="1">
            <a:spLocks noChangeArrowheads="1"/>
          </p:cNvSpPr>
          <p:nvPr/>
        </p:nvSpPr>
        <p:spPr bwMode="auto">
          <a:xfrm>
            <a:off x="862013" y="1919288"/>
            <a:ext cx="4468812" cy="3740150"/>
          </a:xfrm>
          <a:prstGeom prst="rect">
            <a:avLst/>
          </a:prstGeom>
          <a:noFill/>
          <a:ln w="9525">
            <a:noFill/>
            <a:miter lim="800000"/>
            <a:headEnd/>
            <a:tailEnd/>
          </a:ln>
          <a:effectLst/>
        </p:spPr>
        <p:txBody>
          <a:bodyPr>
            <a:spAutoFit/>
          </a:bodyPr>
          <a:lstStyle/>
          <a:p>
            <a:pPr algn="l">
              <a:lnSpc>
                <a:spcPct val="115000"/>
              </a:lnSpc>
            </a:pPr>
            <a:r>
              <a:rPr lang="en-US" altLang="zh-CN" sz="2800"/>
              <a:t>        </a:t>
            </a:r>
            <a:r>
              <a:rPr lang="zh-CN" altLang="en-US" sz="2800"/>
              <a:t>波源运动时，波的频率不再等于波源的频率。当波源</a:t>
            </a:r>
            <a:r>
              <a:rPr lang="en-US" altLang="zh-CN" sz="2800"/>
              <a:t>S</a:t>
            </a:r>
            <a:r>
              <a:rPr lang="en-US" altLang="zh-CN" sz="2800" baseline="-25000"/>
              <a:t>0</a:t>
            </a:r>
            <a:r>
              <a:rPr lang="zh-CN" altLang="en-US" sz="2800"/>
              <a:t>发出的波其波头到达</a:t>
            </a:r>
            <a:r>
              <a:rPr lang="en-US" altLang="zh-CN" sz="2800"/>
              <a:t>S</a:t>
            </a:r>
            <a:r>
              <a:rPr lang="zh-CN" altLang="en-US" sz="2800"/>
              <a:t>处时， 波源已经向前运动了</a:t>
            </a:r>
            <a:r>
              <a:rPr lang="en-US" altLang="zh-CN" sz="2800"/>
              <a:t>S</a:t>
            </a:r>
            <a:r>
              <a:rPr lang="en-US" altLang="zh-CN" sz="2800" baseline="-25000"/>
              <a:t>0 </a:t>
            </a:r>
            <a:r>
              <a:rPr lang="en-US" altLang="zh-CN" sz="2800"/>
              <a:t>S</a:t>
            </a:r>
            <a:r>
              <a:rPr lang="en-US" altLang="zh-CN" sz="2800">
                <a:sym typeface="Symbol" pitchFamily="18" charset="2"/>
              </a:rPr>
              <a:t></a:t>
            </a:r>
            <a:r>
              <a:rPr lang="zh-CN" altLang="en-US" sz="2800">
                <a:sym typeface="Symbol" pitchFamily="18" charset="2"/>
              </a:rPr>
              <a:t>。波的尾端是在</a:t>
            </a:r>
            <a:r>
              <a:rPr lang="en-US" altLang="zh-CN" sz="2800"/>
              <a:t>S</a:t>
            </a:r>
            <a:r>
              <a:rPr lang="en-US" altLang="zh-CN" sz="2800">
                <a:sym typeface="Symbol" pitchFamily="18" charset="2"/>
              </a:rPr>
              <a:t></a:t>
            </a:r>
            <a:r>
              <a:rPr lang="zh-CN" altLang="en-US" sz="2800">
                <a:sym typeface="Symbol" pitchFamily="18" charset="2"/>
              </a:rPr>
              <a:t>发出的，相当于波长被压缩了。</a:t>
            </a:r>
          </a:p>
          <a:p>
            <a:pPr algn="l">
              <a:lnSpc>
                <a:spcPct val="115000"/>
              </a:lnSpc>
            </a:pPr>
            <a:r>
              <a:rPr lang="zh-CN" altLang="en-US" sz="2800">
                <a:sym typeface="Symbol" pitchFamily="18" charset="2"/>
              </a:rPr>
              <a:t>波源静止时，波长 </a:t>
            </a:r>
          </a:p>
        </p:txBody>
      </p:sp>
      <p:grpSp>
        <p:nvGrpSpPr>
          <p:cNvPr id="5" name="Group 33"/>
          <p:cNvGrpSpPr>
            <a:grpSpLocks/>
          </p:cNvGrpSpPr>
          <p:nvPr/>
        </p:nvGrpSpPr>
        <p:grpSpPr bwMode="auto">
          <a:xfrm>
            <a:off x="6965950" y="473075"/>
            <a:ext cx="1924050" cy="484188"/>
            <a:chOff x="4388" y="298"/>
            <a:chExt cx="1212" cy="305"/>
          </a:xfrm>
        </p:grpSpPr>
        <p:sp>
          <p:nvSpPr>
            <p:cNvPr id="104482" name="AutoShape 3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4483" name="Text Box 3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aphicFrame>
        <p:nvGraphicFramePr>
          <p:cNvPr id="135168" name="Object 0"/>
          <p:cNvGraphicFramePr>
            <a:graphicFrameLocks noChangeAspect="1"/>
          </p:cNvGraphicFramePr>
          <p:nvPr/>
        </p:nvGraphicFramePr>
        <p:xfrm>
          <a:off x="3848100" y="5148263"/>
          <a:ext cx="1201738" cy="541337"/>
        </p:xfrm>
        <a:graphic>
          <a:graphicData uri="http://schemas.openxmlformats.org/presentationml/2006/ole">
            <p:oleObj spid="_x0000_s5122" name="Equation" r:id="rId4" imgW="507960" imgH="2286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1FF9C600-7DDB-40F9-B2B3-C3CA1429E7A7}" type="slidenum">
              <a:rPr lang="en-US" altLang="zh-CN"/>
              <a:pPr/>
              <a:t>8</a:t>
            </a:fld>
            <a:endParaRPr lang="en-US" altLang="zh-CN"/>
          </a:p>
        </p:txBody>
      </p:sp>
      <p:sp>
        <p:nvSpPr>
          <p:cNvPr id="105476" name="Text Box 4"/>
          <p:cNvSpPr txBox="1">
            <a:spLocks noChangeArrowheads="1"/>
          </p:cNvSpPr>
          <p:nvPr/>
        </p:nvSpPr>
        <p:spPr bwMode="auto">
          <a:xfrm>
            <a:off x="998538" y="750888"/>
            <a:ext cx="4337050" cy="519112"/>
          </a:xfrm>
          <a:prstGeom prst="rect">
            <a:avLst/>
          </a:prstGeom>
          <a:noFill/>
          <a:ln w="9525">
            <a:noFill/>
            <a:miter lim="800000"/>
            <a:headEnd/>
            <a:tailEnd/>
          </a:ln>
          <a:effectLst/>
        </p:spPr>
        <p:txBody>
          <a:bodyPr>
            <a:spAutoFit/>
          </a:bodyPr>
          <a:lstStyle/>
          <a:p>
            <a:pPr algn="l"/>
            <a:r>
              <a:rPr lang="zh-CN" altLang="en-US" sz="2800">
                <a:solidFill>
                  <a:srgbClr val="000000"/>
                </a:solidFill>
              </a:rPr>
              <a:t>而现在媒质中的波长为：</a:t>
            </a:r>
            <a:endParaRPr lang="zh-CN" altLang="en-US" sz="2800"/>
          </a:p>
        </p:txBody>
      </p:sp>
      <p:graphicFrame>
        <p:nvGraphicFramePr>
          <p:cNvPr id="136192" name="Object 1024"/>
          <p:cNvGraphicFramePr>
            <a:graphicFrameLocks noChangeAspect="1"/>
          </p:cNvGraphicFramePr>
          <p:nvPr/>
        </p:nvGraphicFramePr>
        <p:xfrm>
          <a:off x="2286000" y="1368425"/>
          <a:ext cx="3792538" cy="546100"/>
        </p:xfrm>
        <a:graphic>
          <a:graphicData uri="http://schemas.openxmlformats.org/presentationml/2006/ole">
            <p:oleObj spid="_x0000_s6146" name="Equation" r:id="rId3" imgW="1587240" imgH="228600" progId="Equation.3">
              <p:embed/>
            </p:oleObj>
          </a:graphicData>
        </a:graphic>
      </p:graphicFrame>
      <p:sp>
        <p:nvSpPr>
          <p:cNvPr id="105478" name="Text Box 6"/>
          <p:cNvSpPr txBox="1">
            <a:spLocks noChangeArrowheads="1"/>
          </p:cNvSpPr>
          <p:nvPr/>
        </p:nvSpPr>
        <p:spPr bwMode="auto">
          <a:xfrm>
            <a:off x="979488" y="1949450"/>
            <a:ext cx="7145337" cy="519113"/>
          </a:xfrm>
          <a:prstGeom prst="rect">
            <a:avLst/>
          </a:prstGeom>
          <a:noFill/>
          <a:ln w="9525">
            <a:noFill/>
            <a:miter lim="800000"/>
            <a:headEnd/>
            <a:tailEnd/>
          </a:ln>
          <a:effectLst/>
        </p:spPr>
        <p:txBody>
          <a:bodyPr>
            <a:spAutoFit/>
          </a:bodyPr>
          <a:lstStyle/>
          <a:p>
            <a:pPr algn="l"/>
            <a:r>
              <a:rPr lang="zh-CN" altLang="en-US" sz="2800"/>
              <a:t>现在波的频率（即观察者接收的频率）为： </a:t>
            </a:r>
          </a:p>
        </p:txBody>
      </p:sp>
      <p:graphicFrame>
        <p:nvGraphicFramePr>
          <p:cNvPr id="136193" name="Object 1025"/>
          <p:cNvGraphicFramePr>
            <a:graphicFrameLocks noChangeAspect="1"/>
          </p:cNvGraphicFramePr>
          <p:nvPr/>
        </p:nvGraphicFramePr>
        <p:xfrm>
          <a:off x="2193925" y="2563813"/>
          <a:ext cx="4357688" cy="949325"/>
        </p:xfrm>
        <a:graphic>
          <a:graphicData uri="http://schemas.openxmlformats.org/presentationml/2006/ole">
            <p:oleObj spid="_x0000_s6147" name="Equation" r:id="rId4" imgW="1981080" imgH="431640" progId="Equation.DSMT4">
              <p:embed/>
            </p:oleObj>
          </a:graphicData>
        </a:graphic>
      </p:graphicFrame>
      <p:sp>
        <p:nvSpPr>
          <p:cNvPr id="105480" name="Text Box 8"/>
          <p:cNvSpPr txBox="1">
            <a:spLocks noChangeArrowheads="1"/>
          </p:cNvSpPr>
          <p:nvPr/>
        </p:nvSpPr>
        <p:spPr bwMode="auto">
          <a:xfrm>
            <a:off x="962025" y="3605213"/>
            <a:ext cx="7388225" cy="1373187"/>
          </a:xfrm>
          <a:prstGeom prst="rect">
            <a:avLst/>
          </a:prstGeom>
          <a:noFill/>
          <a:ln w="9525">
            <a:noFill/>
            <a:miter lim="800000"/>
            <a:headEnd/>
            <a:tailEnd/>
          </a:ln>
          <a:effectLst/>
        </p:spPr>
        <p:txBody>
          <a:bodyPr>
            <a:spAutoFit/>
          </a:bodyPr>
          <a:lstStyle/>
          <a:p>
            <a:pPr algn="l"/>
            <a:r>
              <a:rPr lang="zh-CN" altLang="en-US" sz="2800">
                <a:solidFill>
                  <a:srgbClr val="000000"/>
                </a:solidFill>
              </a:rPr>
              <a:t>因此波源向着观察者运动时，观察者接收到的频率大于波源的频率；</a:t>
            </a:r>
            <a:r>
              <a:rPr lang="zh-CN" altLang="en-US" sz="2800">
                <a:solidFill>
                  <a:schemeClr val="accent2"/>
                </a:solidFill>
              </a:rPr>
              <a:t>当波源远离观察者运动时，观察者接收到的频率小于波源的频率：</a:t>
            </a:r>
          </a:p>
        </p:txBody>
      </p:sp>
      <p:graphicFrame>
        <p:nvGraphicFramePr>
          <p:cNvPr id="136194" name="Object 1026"/>
          <p:cNvGraphicFramePr>
            <a:graphicFrameLocks noChangeAspect="1"/>
          </p:cNvGraphicFramePr>
          <p:nvPr/>
        </p:nvGraphicFramePr>
        <p:xfrm>
          <a:off x="2279650" y="5148263"/>
          <a:ext cx="1955800" cy="949325"/>
        </p:xfrm>
        <a:graphic>
          <a:graphicData uri="http://schemas.openxmlformats.org/presentationml/2006/ole">
            <p:oleObj spid="_x0000_s6148" name="Equation" r:id="rId5" imgW="888840" imgH="431640" progId="Equation.DSMT4">
              <p:embed/>
            </p:oleObj>
          </a:graphicData>
        </a:graphic>
      </p:graphicFrame>
      <p:grpSp>
        <p:nvGrpSpPr>
          <p:cNvPr id="2" name="Group 10"/>
          <p:cNvGrpSpPr>
            <a:grpSpLocks/>
          </p:cNvGrpSpPr>
          <p:nvPr/>
        </p:nvGrpSpPr>
        <p:grpSpPr bwMode="auto">
          <a:xfrm>
            <a:off x="6965950" y="473075"/>
            <a:ext cx="1924050" cy="484188"/>
            <a:chOff x="4388" y="298"/>
            <a:chExt cx="1212" cy="305"/>
          </a:xfrm>
        </p:grpSpPr>
        <p:sp>
          <p:nvSpPr>
            <p:cNvPr id="105483" name="AutoShape 11">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5484" name="Text Box 12">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grpSp>
        <p:nvGrpSpPr>
          <p:cNvPr id="3" name="Group 38"/>
          <p:cNvGrpSpPr>
            <a:grpSpLocks/>
          </p:cNvGrpSpPr>
          <p:nvPr/>
        </p:nvGrpSpPr>
        <p:grpSpPr bwMode="auto">
          <a:xfrm>
            <a:off x="4832350" y="5248275"/>
            <a:ext cx="3303588" cy="741363"/>
            <a:chOff x="3413" y="3414"/>
            <a:chExt cx="2081" cy="467"/>
          </a:xfrm>
        </p:grpSpPr>
        <p:sp>
          <p:nvSpPr>
            <p:cNvPr id="105486" name="Line 14"/>
            <p:cNvSpPr>
              <a:spLocks noChangeShapeType="1"/>
            </p:cNvSpPr>
            <p:nvPr/>
          </p:nvSpPr>
          <p:spPr bwMode="auto">
            <a:xfrm>
              <a:off x="3413" y="3642"/>
              <a:ext cx="2002" cy="0"/>
            </a:xfrm>
            <a:prstGeom prst="line">
              <a:avLst/>
            </a:prstGeom>
            <a:noFill/>
            <a:ln w="9525">
              <a:solidFill>
                <a:srgbClr val="003399"/>
              </a:solidFill>
              <a:round/>
              <a:headEnd/>
              <a:tailEnd/>
            </a:ln>
            <a:effectLst/>
          </p:spPr>
          <p:txBody>
            <a:bodyPr>
              <a:spAutoFit/>
            </a:bodyPr>
            <a:lstStyle/>
            <a:p>
              <a:endParaRPr lang="zh-CN" altLang="en-US"/>
            </a:p>
          </p:txBody>
        </p:sp>
        <p:sp>
          <p:nvSpPr>
            <p:cNvPr id="105487" name="Freeform 15"/>
            <p:cNvSpPr>
              <a:spLocks/>
            </p:cNvSpPr>
            <p:nvPr/>
          </p:nvSpPr>
          <p:spPr bwMode="auto">
            <a:xfrm>
              <a:off x="4088" y="3417"/>
              <a:ext cx="1048" cy="464"/>
            </a:xfrm>
            <a:custGeom>
              <a:avLst/>
              <a:gdLst/>
              <a:ahLst/>
              <a:cxnLst>
                <a:cxn ang="0">
                  <a:pos x="0" y="202"/>
                </a:cxn>
                <a:cxn ang="0">
                  <a:pos x="224" y="0"/>
                </a:cxn>
                <a:cxn ang="0">
                  <a:pos x="426" y="202"/>
                </a:cxn>
                <a:cxn ang="0">
                  <a:pos x="608" y="416"/>
                </a:cxn>
                <a:cxn ang="0">
                  <a:pos x="810" y="202"/>
                </a:cxn>
              </a:cxnLst>
              <a:rect l="0" t="0" r="r" b="b"/>
              <a:pathLst>
                <a:path w="810" h="416">
                  <a:moveTo>
                    <a:pt x="0" y="202"/>
                  </a:moveTo>
                  <a:cubicBezTo>
                    <a:pt x="76" y="101"/>
                    <a:pt x="153" y="0"/>
                    <a:pt x="224" y="0"/>
                  </a:cubicBezTo>
                  <a:cubicBezTo>
                    <a:pt x="295" y="0"/>
                    <a:pt x="362" y="133"/>
                    <a:pt x="426" y="202"/>
                  </a:cubicBezTo>
                  <a:cubicBezTo>
                    <a:pt x="490" y="271"/>
                    <a:pt x="544" y="416"/>
                    <a:pt x="608" y="416"/>
                  </a:cubicBezTo>
                  <a:cubicBezTo>
                    <a:pt x="672" y="416"/>
                    <a:pt x="776" y="238"/>
                    <a:pt x="810" y="202"/>
                  </a:cubicBezTo>
                </a:path>
              </a:pathLst>
            </a:custGeom>
            <a:noFill/>
            <a:ln w="28575" cap="flat" cmpd="sng">
              <a:solidFill>
                <a:srgbClr val="003399"/>
              </a:solidFill>
              <a:prstDash val="solid"/>
              <a:round/>
              <a:headEnd/>
              <a:tailEnd/>
            </a:ln>
            <a:effectLst/>
          </p:spPr>
          <p:txBody>
            <a:bodyPr>
              <a:spAutoFit/>
            </a:bodyPr>
            <a:lstStyle/>
            <a:p>
              <a:endParaRPr lang="zh-CN" altLang="en-US"/>
            </a:p>
          </p:txBody>
        </p:sp>
        <p:sp>
          <p:nvSpPr>
            <p:cNvPr id="105488" name="Freeform 16"/>
            <p:cNvSpPr>
              <a:spLocks/>
            </p:cNvSpPr>
            <p:nvPr/>
          </p:nvSpPr>
          <p:spPr bwMode="auto">
            <a:xfrm>
              <a:off x="3683" y="3414"/>
              <a:ext cx="1442" cy="465"/>
            </a:xfrm>
            <a:custGeom>
              <a:avLst/>
              <a:gdLst/>
              <a:ahLst/>
              <a:cxnLst>
                <a:cxn ang="0">
                  <a:pos x="0" y="202"/>
                </a:cxn>
                <a:cxn ang="0">
                  <a:pos x="224" y="0"/>
                </a:cxn>
                <a:cxn ang="0">
                  <a:pos x="426" y="202"/>
                </a:cxn>
                <a:cxn ang="0">
                  <a:pos x="608" y="416"/>
                </a:cxn>
                <a:cxn ang="0">
                  <a:pos x="810" y="202"/>
                </a:cxn>
              </a:cxnLst>
              <a:rect l="0" t="0" r="r" b="b"/>
              <a:pathLst>
                <a:path w="810" h="416">
                  <a:moveTo>
                    <a:pt x="0" y="202"/>
                  </a:moveTo>
                  <a:cubicBezTo>
                    <a:pt x="76" y="101"/>
                    <a:pt x="153" y="0"/>
                    <a:pt x="224" y="0"/>
                  </a:cubicBezTo>
                  <a:cubicBezTo>
                    <a:pt x="295" y="0"/>
                    <a:pt x="362" y="133"/>
                    <a:pt x="426" y="202"/>
                  </a:cubicBezTo>
                  <a:cubicBezTo>
                    <a:pt x="490" y="271"/>
                    <a:pt x="544" y="416"/>
                    <a:pt x="608" y="416"/>
                  </a:cubicBezTo>
                  <a:cubicBezTo>
                    <a:pt x="672" y="416"/>
                    <a:pt x="776" y="238"/>
                    <a:pt x="810" y="202"/>
                  </a:cubicBezTo>
                </a:path>
              </a:pathLst>
            </a:custGeom>
            <a:noFill/>
            <a:ln w="19050" cap="flat" cmpd="sng">
              <a:solidFill>
                <a:srgbClr val="003399"/>
              </a:solidFill>
              <a:prstDash val="dash"/>
              <a:round/>
              <a:headEnd/>
              <a:tailEnd/>
            </a:ln>
            <a:effectLst/>
          </p:spPr>
          <p:txBody>
            <a:bodyPr>
              <a:spAutoFit/>
            </a:bodyPr>
            <a:lstStyle/>
            <a:p>
              <a:endParaRPr lang="zh-CN" altLang="en-US"/>
            </a:p>
          </p:txBody>
        </p:sp>
        <p:sp>
          <p:nvSpPr>
            <p:cNvPr id="105502" name="Text Box 30"/>
            <p:cNvSpPr txBox="1">
              <a:spLocks noChangeArrowheads="1"/>
            </p:cNvSpPr>
            <p:nvPr/>
          </p:nvSpPr>
          <p:spPr bwMode="auto">
            <a:xfrm>
              <a:off x="3568" y="3616"/>
              <a:ext cx="381" cy="250"/>
            </a:xfrm>
            <a:prstGeom prst="rect">
              <a:avLst/>
            </a:prstGeom>
            <a:noFill/>
            <a:ln w="9525">
              <a:noFill/>
              <a:miter lim="800000"/>
              <a:headEnd/>
              <a:tailEnd/>
            </a:ln>
            <a:effectLst/>
          </p:spPr>
          <p:txBody>
            <a:bodyPr>
              <a:spAutoFit/>
            </a:bodyPr>
            <a:lstStyle/>
            <a:p>
              <a:pPr algn="l"/>
              <a:r>
                <a:rPr lang="en-US" altLang="zh-CN" sz="2000" i="1">
                  <a:solidFill>
                    <a:srgbClr val="990000"/>
                  </a:solidFill>
                </a:rPr>
                <a:t>S</a:t>
              </a:r>
              <a:r>
                <a:rPr lang="en-US" altLang="zh-CN" sz="2000">
                  <a:solidFill>
                    <a:srgbClr val="990000"/>
                  </a:solidFill>
                  <a:latin typeface="Bookman Old Style" pitchFamily="18" charset="0"/>
                  <a:sym typeface="Symbol" pitchFamily="18" charset="2"/>
                </a:rPr>
                <a:t></a:t>
              </a:r>
              <a:endParaRPr lang="en-US" altLang="zh-CN" sz="2000" i="1">
                <a:solidFill>
                  <a:srgbClr val="990000"/>
                </a:solidFill>
              </a:endParaRPr>
            </a:p>
          </p:txBody>
        </p:sp>
        <p:sp>
          <p:nvSpPr>
            <p:cNvPr id="105503" name="Text Box 31"/>
            <p:cNvSpPr txBox="1">
              <a:spLocks noChangeArrowheads="1"/>
            </p:cNvSpPr>
            <p:nvPr/>
          </p:nvSpPr>
          <p:spPr bwMode="auto">
            <a:xfrm>
              <a:off x="5113" y="3589"/>
              <a:ext cx="381" cy="250"/>
            </a:xfrm>
            <a:prstGeom prst="rect">
              <a:avLst/>
            </a:prstGeom>
            <a:noFill/>
            <a:ln w="9525">
              <a:noFill/>
              <a:miter lim="800000"/>
              <a:headEnd/>
              <a:tailEnd/>
            </a:ln>
            <a:effectLst/>
          </p:spPr>
          <p:txBody>
            <a:bodyPr>
              <a:spAutoFit/>
            </a:bodyPr>
            <a:lstStyle/>
            <a:p>
              <a:pPr algn="l"/>
              <a:r>
                <a:rPr lang="en-US" altLang="zh-CN" sz="2000" i="1">
                  <a:solidFill>
                    <a:srgbClr val="990000"/>
                  </a:solidFill>
                </a:rPr>
                <a:t>S</a:t>
              </a:r>
            </a:p>
          </p:txBody>
        </p:sp>
        <p:sp>
          <p:nvSpPr>
            <p:cNvPr id="105509" name="Rectangle 37"/>
            <p:cNvSpPr>
              <a:spLocks noChangeArrowheads="1"/>
            </p:cNvSpPr>
            <p:nvPr/>
          </p:nvSpPr>
          <p:spPr bwMode="auto">
            <a:xfrm>
              <a:off x="3980" y="3601"/>
              <a:ext cx="248" cy="250"/>
            </a:xfrm>
            <a:prstGeom prst="rect">
              <a:avLst/>
            </a:prstGeom>
            <a:noFill/>
            <a:ln w="9525">
              <a:noFill/>
              <a:miter lim="800000"/>
              <a:headEnd/>
              <a:tailEnd/>
            </a:ln>
            <a:effectLst/>
          </p:spPr>
          <p:txBody>
            <a:bodyPr wrap="none">
              <a:spAutoFit/>
            </a:bodyPr>
            <a:lstStyle/>
            <a:p>
              <a:r>
                <a:rPr lang="en-US" altLang="zh-CN" sz="2000" i="1">
                  <a:solidFill>
                    <a:srgbClr val="990000"/>
                  </a:solidFill>
                </a:rPr>
                <a:t>S</a:t>
              </a:r>
              <a:r>
                <a:rPr lang="en-US" altLang="zh-CN" sz="2000" i="1" baseline="-25000">
                  <a:solidFill>
                    <a:srgbClr val="990000"/>
                  </a:solidFill>
                </a:rPr>
                <a:t>0</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95624602-C9B9-4BD8-BC83-D6E8041F52CD}" type="slidenum">
              <a:rPr lang="en-US" altLang="zh-CN"/>
              <a:pPr/>
              <a:t>9</a:t>
            </a:fld>
            <a:endParaRPr lang="en-US" altLang="zh-CN"/>
          </a:p>
        </p:txBody>
      </p:sp>
      <p:sp>
        <p:nvSpPr>
          <p:cNvPr id="106498" name="Text Box 2"/>
          <p:cNvSpPr txBox="1">
            <a:spLocks noChangeArrowheads="1"/>
          </p:cNvSpPr>
          <p:nvPr/>
        </p:nvSpPr>
        <p:spPr bwMode="auto">
          <a:xfrm>
            <a:off x="835025" y="579438"/>
            <a:ext cx="5570538" cy="946150"/>
          </a:xfrm>
          <a:prstGeom prst="rect">
            <a:avLst/>
          </a:prstGeom>
          <a:noFill/>
          <a:ln w="9525">
            <a:noFill/>
            <a:miter lim="800000"/>
            <a:headEnd/>
            <a:tailEnd/>
          </a:ln>
          <a:effectLst/>
        </p:spPr>
        <p:txBody>
          <a:bodyPr>
            <a:spAutoFit/>
          </a:bodyPr>
          <a:lstStyle/>
          <a:p>
            <a:pPr algn="l"/>
            <a:r>
              <a:rPr lang="zh-CN" altLang="en-US" sz="2800"/>
              <a:t>下图是振动源向右运动时产生的水波多普勒效应。 </a:t>
            </a:r>
          </a:p>
        </p:txBody>
      </p:sp>
      <p:pic>
        <p:nvPicPr>
          <p:cNvPr id="106499" name="Picture 3" descr="2008"/>
          <p:cNvPicPr>
            <a:picLocks noChangeAspect="1" noChangeArrowheads="1"/>
          </p:cNvPicPr>
          <p:nvPr/>
        </p:nvPicPr>
        <p:blipFill>
          <a:blip r:embed="rId2"/>
          <a:srcRect/>
          <a:stretch>
            <a:fillRect/>
          </a:stretch>
        </p:blipFill>
        <p:spPr bwMode="auto">
          <a:xfrm>
            <a:off x="2058988" y="1716088"/>
            <a:ext cx="5159375" cy="4383087"/>
          </a:xfrm>
          <a:prstGeom prst="rect">
            <a:avLst/>
          </a:prstGeom>
          <a:noFill/>
        </p:spPr>
      </p:pic>
      <p:grpSp>
        <p:nvGrpSpPr>
          <p:cNvPr id="2" name="Group 4"/>
          <p:cNvGrpSpPr>
            <a:grpSpLocks/>
          </p:cNvGrpSpPr>
          <p:nvPr/>
        </p:nvGrpSpPr>
        <p:grpSpPr bwMode="auto">
          <a:xfrm>
            <a:off x="6965950" y="473075"/>
            <a:ext cx="1924050" cy="484188"/>
            <a:chOff x="4388" y="298"/>
            <a:chExt cx="1212" cy="305"/>
          </a:xfrm>
        </p:grpSpPr>
        <p:sp>
          <p:nvSpPr>
            <p:cNvPr id="106501" name="AutoShape 5">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headEnd/>
              <a:tailE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06502" name="Text Box 6">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headEnd/>
              <a:tailEnd/>
            </a:ln>
          </p:spPr>
          <p:txBody>
            <a:bodyPr lIns="0" tIns="0" rIns="0" bIns="0"/>
            <a:lstStyle/>
            <a:p>
              <a:pPr algn="just">
                <a:spcBef>
                  <a:spcPct val="0"/>
                </a:spcBef>
              </a:pP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普通物理教案</a:t>
              </a:r>
              <a:r>
                <a:rPr lang="zh-CN" altLang="en-US" sz="2000">
                  <a:solidFill>
                    <a:srgbClr val="3366FF"/>
                  </a:solidFill>
                  <a:effectLst>
                    <a:outerShdw blurRad="38100" dist="38100" dir="2700000" algn="tl">
                      <a:srgbClr val="C0C0C0"/>
                    </a:outerShdw>
                  </a:effectLst>
                  <a:ea typeface="楷体_GB2312" pitchFamily="49" charset="-122"/>
                </a:rPr>
                <a:t> </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3254</Words>
  <Application>Microsoft Office PowerPoint</Application>
  <PresentationFormat>全屏显示(4:3)</PresentationFormat>
  <Paragraphs>370</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主题</vt:lpstr>
      <vt:lpstr>Microsoft 公式 3.0</vt:lpstr>
      <vt:lpstr>MathType 5.0 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HUIPU</dc:creator>
  <cp:lastModifiedBy>HUIPU</cp:lastModifiedBy>
  <cp:revision>1</cp:revision>
  <dcterms:created xsi:type="dcterms:W3CDTF">2021-05-20T10:30:04Z</dcterms:created>
  <dcterms:modified xsi:type="dcterms:W3CDTF">2021-05-20T10:38:48Z</dcterms:modified>
</cp:coreProperties>
</file>