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1.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66563" name="Rectangle 2"/>
          <p:cNvSpPr>
            <a:spLocks noTextEdit="1"/>
          </p:cNvSpPr>
          <p:nvPr>
            <p:ph type="sldImg"/>
          </p:nvPr>
        </p:nvSpPr>
        <p:spPr>
          <a:xfrm>
            <a:off x="1143000" y="685800"/>
            <a:ext cx="4572000" cy="3429000"/>
          </a:xfrm>
        </p:spPr>
      </p:sp>
      <p:sp>
        <p:nvSpPr>
          <p:cNvPr id="66564" name="Rectangle 3"/>
          <p:cNvSpPr>
            <a:spLocks noGrp="1"/>
          </p:cNvSpPr>
          <p:nvPr>
            <p:ph type="body" idx="1"/>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48130" name="Rectangle 2"/>
          <p:cNvSpPr>
            <a:spLocks noTextEdit="1"/>
          </p:cNvSpPr>
          <p:nvPr>
            <p:ph type="sldImg"/>
          </p:nvPr>
        </p:nvSpPr>
        <p:spPr>
          <a:xfrm>
            <a:off x="1143000" y="685800"/>
            <a:ext cx="4572000" cy="3429000"/>
          </a:xfrm>
        </p:spPr>
      </p:sp>
      <p:sp>
        <p:nvSpPr>
          <p:cNvPr id="48131"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50178" name="Rectangle 2"/>
          <p:cNvSpPr>
            <a:spLocks noTextEdit="1"/>
          </p:cNvSpPr>
          <p:nvPr>
            <p:ph type="sldImg"/>
          </p:nvPr>
        </p:nvSpPr>
        <p:spPr>
          <a:xfrm>
            <a:off x="1143000" y="685800"/>
            <a:ext cx="4572000" cy="3429000"/>
          </a:xfrm>
        </p:spPr>
      </p:sp>
      <p:sp>
        <p:nvSpPr>
          <p:cNvPr id="50179"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56322" name="Rectangle 2"/>
          <p:cNvSpPr>
            <a:spLocks noTextEdit="1"/>
          </p:cNvSpPr>
          <p:nvPr>
            <p:ph type="sldImg"/>
          </p:nvPr>
        </p:nvSpPr>
        <p:spPr>
          <a:xfrm>
            <a:off x="1143000" y="685800"/>
            <a:ext cx="4572000" cy="3429000"/>
          </a:xfrm>
        </p:spPr>
      </p:sp>
      <p:sp>
        <p:nvSpPr>
          <p:cNvPr id="56323"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58370" name="Rectangle 2"/>
          <p:cNvSpPr>
            <a:spLocks noTextEdit="1"/>
          </p:cNvSpPr>
          <p:nvPr>
            <p:ph type="sldImg"/>
          </p:nvPr>
        </p:nvSpPr>
        <p:spPr>
          <a:xfrm>
            <a:off x="1143000" y="685800"/>
            <a:ext cx="4572000" cy="3429000"/>
          </a:xfrm>
        </p:spPr>
      </p:sp>
      <p:sp>
        <p:nvSpPr>
          <p:cNvPr id="58371"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70658" name="Rectangle 2"/>
          <p:cNvSpPr>
            <a:spLocks noTextEdit="1"/>
          </p:cNvSpPr>
          <p:nvPr>
            <p:ph type="sldImg"/>
          </p:nvPr>
        </p:nvSpPr>
        <p:spPr>
          <a:xfrm>
            <a:off x="1143000" y="685800"/>
            <a:ext cx="4572000" cy="3429000"/>
          </a:xfrm>
        </p:spPr>
      </p:sp>
      <p:sp>
        <p:nvSpPr>
          <p:cNvPr id="70659" name="Rectangle 3"/>
          <p:cNvSpPr>
            <a:spLocks noGrp="1"/>
          </p:cNvSpPr>
          <p:nvPr>
            <p:ph type="body"/>
          </p:nvPr>
        </p:nvSpPr>
        <p:spPr>
          <a:xfrm>
            <a:off x="685800" y="4343400"/>
            <a:ext cx="5486400" cy="4114800"/>
          </a:xfrm>
        </p:spPr>
        <p:txBody>
          <a:bodyPr wrap="square" lIns="92075" tIns="46038" rIns="92075" bIns="46038" anchor="t"/>
          <a:p>
            <a:pPr lvl="0"/>
            <a:endParaRPr lang="en-US" altLang="zh-CN" dirty="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76802" name="Rectangle 2"/>
          <p:cNvSpPr>
            <a:spLocks noTextEdit="1"/>
          </p:cNvSpPr>
          <p:nvPr>
            <p:ph type="sldImg"/>
          </p:nvPr>
        </p:nvSpPr>
        <p:spPr>
          <a:xfrm>
            <a:off x="1143000" y="685800"/>
            <a:ext cx="4572000" cy="3429000"/>
          </a:xfrm>
        </p:spPr>
      </p:sp>
      <p:sp>
        <p:nvSpPr>
          <p:cNvPr id="76803"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78850" name="Rectangle 2"/>
          <p:cNvSpPr>
            <a:spLocks noTextEdit="1"/>
          </p:cNvSpPr>
          <p:nvPr>
            <p:ph type="sldImg"/>
          </p:nvPr>
        </p:nvSpPr>
        <p:spPr>
          <a:xfrm>
            <a:off x="1143000" y="685800"/>
            <a:ext cx="4572000" cy="3429000"/>
          </a:xfrm>
        </p:spPr>
      </p:sp>
      <p:sp>
        <p:nvSpPr>
          <p:cNvPr id="78851"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spcBef>
                <a:spcPct val="0"/>
              </a:spcBef>
            </a:pPr>
            <a:fld id="{9A0DB2DC-4C9A-4742-B13C-FB6460FD3503}" type="slidenum">
              <a:rPr lang="zh-CN" altLang="en-US" sz="1000" i="1" dirty="0">
                <a:ea typeface="宋体" pitchFamily="2" charset="-122"/>
              </a:rPr>
            </a:fld>
            <a:endParaRPr lang="zh-CN" altLang="en-US" sz="1000" i="1" dirty="0">
              <a:ea typeface="宋体" pitchFamily="2" charset="-122"/>
            </a:endParaRPr>
          </a:p>
        </p:txBody>
      </p:sp>
      <p:sp>
        <p:nvSpPr>
          <p:cNvPr id="29699" name="Rectangle 2"/>
          <p:cNvSpPr>
            <a:spLocks noGrp="1" noRot="1" noChangeAspect="1" noTextEdit="1"/>
          </p:cNvSpPr>
          <p:nvPr>
            <p:ph type="sldImg"/>
          </p:nvPr>
        </p:nvSpPr>
        <p:spPr>
          <a:xfrm>
            <a:off x="1143000" y="685800"/>
            <a:ext cx="4572000" cy="3429000"/>
          </a:xfrm>
        </p:spPr>
      </p:sp>
      <p:sp>
        <p:nvSpPr>
          <p:cNvPr id="29700"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spcBef>
                <a:spcPct val="0"/>
              </a:spcBef>
            </a:pPr>
            <a:fld id="{9A0DB2DC-4C9A-4742-B13C-FB6460FD3503}" type="slidenum">
              <a:rPr lang="zh-CN" altLang="en-US" sz="1000" i="1" dirty="0">
                <a:ea typeface="宋体" pitchFamily="2" charset="-122"/>
              </a:rPr>
            </a:fld>
            <a:endParaRPr lang="zh-CN" altLang="en-US" sz="1000" i="1" dirty="0">
              <a:ea typeface="宋体" pitchFamily="2" charset="-122"/>
            </a:endParaRPr>
          </a:p>
        </p:txBody>
      </p:sp>
      <p:sp>
        <p:nvSpPr>
          <p:cNvPr id="51203" name="Rectangle 2"/>
          <p:cNvSpPr>
            <a:spLocks noGrp="1" noRot="1" noChangeAspect="1" noTextEdit="1"/>
          </p:cNvSpPr>
          <p:nvPr>
            <p:ph type="sldImg"/>
          </p:nvPr>
        </p:nvSpPr>
        <p:spPr>
          <a:xfrm>
            <a:off x="1143000" y="685800"/>
            <a:ext cx="4572000" cy="3429000"/>
          </a:xfrm>
        </p:spPr>
      </p:sp>
      <p:sp>
        <p:nvSpPr>
          <p:cNvPr id="51204"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indent="0" algn="r"/>
            <a:r>
              <a:rPr lang="zh-CN" altLang="en-US" sz="1000" b="0" i="1" dirty="0">
                <a:latin typeface="Arial" panose="020B0604020202090204" pitchFamily="34" charset="0"/>
                <a:ea typeface="宋体" pitchFamily="2" charset="-122"/>
              </a:rPr>
              <a:t>*</a:t>
            </a:r>
            <a:endParaRPr lang="zh-CN" altLang="en-US" sz="1000" b="0" i="1" dirty="0">
              <a:latin typeface="Arial" panose="020B0604020202090204" pitchFamily="34" charset="0"/>
              <a:ea typeface="宋体" pitchFamily="2" charset="-122"/>
            </a:endParaRPr>
          </a:p>
        </p:txBody>
      </p:sp>
      <p:sp>
        <p:nvSpPr>
          <p:cNvPr id="62466" name="Rectangle 2"/>
          <p:cNvSpPr>
            <a:spLocks noTextEdit="1"/>
          </p:cNvSpPr>
          <p:nvPr>
            <p:ph type="sldImg"/>
          </p:nvPr>
        </p:nvSpPr>
        <p:spPr>
          <a:xfrm>
            <a:off x="1143000" y="685800"/>
            <a:ext cx="4572000" cy="3429000"/>
          </a:xfrm>
        </p:spPr>
      </p:sp>
      <p:sp>
        <p:nvSpPr>
          <p:cNvPr id="62467" name="Rectangle 3"/>
          <p:cNvSpPr>
            <a:spLocks noGrp="1"/>
          </p:cNvSpPr>
          <p:nvPr>
            <p:ph type="body"/>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68611" name="Rectangle 2"/>
          <p:cNvSpPr>
            <a:spLocks noTextEdit="1"/>
          </p:cNvSpPr>
          <p:nvPr>
            <p:ph type="sldImg"/>
          </p:nvPr>
        </p:nvSpPr>
        <p:spPr>
          <a:xfrm>
            <a:off x="1143000" y="685800"/>
            <a:ext cx="4572000" cy="3429000"/>
          </a:xfrm>
        </p:spPr>
      </p:sp>
      <p:sp>
        <p:nvSpPr>
          <p:cNvPr id="68612" name="Rectangle 3"/>
          <p:cNvSpPr>
            <a:spLocks noGrp="1"/>
          </p:cNvSpPr>
          <p:nvPr>
            <p:ph type="body" idx="1"/>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57347" name="Rectangle 2"/>
          <p:cNvSpPr>
            <a:spLocks noTextEdit="1"/>
          </p:cNvSpPr>
          <p:nvPr>
            <p:ph type="sldImg"/>
          </p:nvPr>
        </p:nvSpPr>
        <p:spPr>
          <a:xfrm>
            <a:off x="1143000" y="685800"/>
            <a:ext cx="4572000" cy="3429000"/>
          </a:xfrm>
        </p:spPr>
      </p:sp>
      <p:sp>
        <p:nvSpPr>
          <p:cNvPr id="57348"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48131" name="Rectangle 2"/>
          <p:cNvSpPr>
            <a:spLocks noTextEdit="1"/>
          </p:cNvSpPr>
          <p:nvPr>
            <p:ph type="sldImg"/>
          </p:nvPr>
        </p:nvSpPr>
        <p:spPr>
          <a:xfrm>
            <a:off x="1143000" y="685800"/>
            <a:ext cx="4572000" cy="3429000"/>
          </a:xfrm>
        </p:spPr>
      </p:sp>
      <p:sp>
        <p:nvSpPr>
          <p:cNvPr id="48132"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87043" name="Rectangle 2"/>
          <p:cNvSpPr>
            <a:spLocks noTextEdit="1"/>
          </p:cNvSpPr>
          <p:nvPr>
            <p:ph type="sldImg"/>
          </p:nvPr>
        </p:nvSpPr>
        <p:spPr>
          <a:xfrm>
            <a:off x="1143000" y="685800"/>
            <a:ext cx="4572000" cy="3429000"/>
          </a:xfrm>
        </p:spPr>
      </p:sp>
      <p:sp>
        <p:nvSpPr>
          <p:cNvPr id="87044"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89091" name="Rectangle 2"/>
          <p:cNvSpPr>
            <a:spLocks noTextEdit="1"/>
          </p:cNvSpPr>
          <p:nvPr>
            <p:ph type="sldImg"/>
          </p:nvPr>
        </p:nvSpPr>
        <p:spPr>
          <a:xfrm>
            <a:off x="1143000" y="685800"/>
            <a:ext cx="4572000" cy="3429000"/>
          </a:xfrm>
        </p:spPr>
      </p:sp>
      <p:sp>
        <p:nvSpPr>
          <p:cNvPr id="89092"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91139" name="Rectangle 2"/>
          <p:cNvSpPr>
            <a:spLocks noTextEdit="1"/>
          </p:cNvSpPr>
          <p:nvPr>
            <p:ph type="sldImg"/>
          </p:nvPr>
        </p:nvSpPr>
        <p:spPr>
          <a:xfrm>
            <a:off x="1143000" y="685800"/>
            <a:ext cx="4572000" cy="3429000"/>
          </a:xfrm>
        </p:spPr>
      </p:sp>
      <p:sp>
        <p:nvSpPr>
          <p:cNvPr id="91140"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93187" name="Rectangle 2"/>
          <p:cNvSpPr>
            <a:spLocks noTextEdit="1"/>
          </p:cNvSpPr>
          <p:nvPr>
            <p:ph type="sldImg"/>
          </p:nvPr>
        </p:nvSpPr>
        <p:spPr>
          <a:xfrm>
            <a:off x="1143000" y="685800"/>
            <a:ext cx="4572000" cy="3429000"/>
          </a:xfrm>
        </p:spPr>
      </p:sp>
      <p:sp>
        <p:nvSpPr>
          <p:cNvPr id="93188"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95235" name="Rectangle 2"/>
          <p:cNvSpPr>
            <a:spLocks noTextEdit="1"/>
          </p:cNvSpPr>
          <p:nvPr>
            <p:ph type="sldImg"/>
          </p:nvPr>
        </p:nvSpPr>
        <p:spPr>
          <a:xfrm>
            <a:off x="1143000" y="685800"/>
            <a:ext cx="4572000" cy="3429000"/>
          </a:xfrm>
        </p:spPr>
      </p:sp>
      <p:sp>
        <p:nvSpPr>
          <p:cNvPr id="95236"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97283" name="Rectangle 2"/>
          <p:cNvSpPr>
            <a:spLocks noTextEdit="1"/>
          </p:cNvSpPr>
          <p:nvPr>
            <p:ph type="sldImg"/>
          </p:nvPr>
        </p:nvSpPr>
        <p:spPr>
          <a:xfrm>
            <a:off x="1143000" y="685800"/>
            <a:ext cx="4572000" cy="3429000"/>
          </a:xfrm>
        </p:spPr>
      </p:sp>
      <p:sp>
        <p:nvSpPr>
          <p:cNvPr id="97284"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99331" name="Rectangle 2"/>
          <p:cNvSpPr>
            <a:spLocks noTextEdit="1"/>
          </p:cNvSpPr>
          <p:nvPr>
            <p:ph type="sldImg"/>
          </p:nvPr>
        </p:nvSpPr>
        <p:spPr>
          <a:xfrm>
            <a:off x="1143000" y="685800"/>
            <a:ext cx="4572000" cy="3429000"/>
          </a:xfrm>
        </p:spPr>
      </p:sp>
      <p:sp>
        <p:nvSpPr>
          <p:cNvPr id="99332"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101379" name="Rectangle 2"/>
          <p:cNvSpPr>
            <a:spLocks noTextEdit="1"/>
          </p:cNvSpPr>
          <p:nvPr>
            <p:ph type="sldImg"/>
          </p:nvPr>
        </p:nvSpPr>
        <p:spPr>
          <a:xfrm>
            <a:off x="1143000" y="685800"/>
            <a:ext cx="4572000" cy="3429000"/>
          </a:xfrm>
        </p:spPr>
      </p:sp>
      <p:sp>
        <p:nvSpPr>
          <p:cNvPr id="101380" name="Rectangle 3"/>
          <p:cNvSpPr>
            <a:spLocks noGrp="1"/>
          </p:cNvSpPr>
          <p:nvPr>
            <p:ph type="body" idx="1"/>
          </p:nvPr>
        </p:nvSpPr>
        <p:spPr/>
        <p:txBody>
          <a:bodyPr wrap="square" lIns="92075" tIns="46038" rIns="92075" bIns="46038" anchor="t"/>
          <a:p>
            <a:pPr lvl="0"/>
            <a:endParaRPr lang="en-US" altLang="zh-CN" dirty="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44035" name="Rectangle 2"/>
          <p:cNvSpPr>
            <a:spLocks noTextEdit="1"/>
          </p:cNvSpPr>
          <p:nvPr>
            <p:ph type="sldImg"/>
          </p:nvPr>
        </p:nvSpPr>
        <p:spPr>
          <a:xfrm>
            <a:off x="1143000" y="685800"/>
            <a:ext cx="4572000" cy="3429000"/>
          </a:xfrm>
        </p:spPr>
      </p:sp>
      <p:sp>
        <p:nvSpPr>
          <p:cNvPr id="44036" name="Rectangle 3"/>
          <p:cNvSpPr>
            <a:spLocks noGrp="1"/>
          </p:cNvSpPr>
          <p:nvPr>
            <p:ph type="body" idx="1"/>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103427" name="Rectangle 2"/>
          <p:cNvSpPr>
            <a:spLocks noTextEdit="1"/>
          </p:cNvSpPr>
          <p:nvPr>
            <p:ph type="sldImg"/>
          </p:nvPr>
        </p:nvSpPr>
        <p:spPr>
          <a:xfrm>
            <a:off x="1143000" y="685800"/>
            <a:ext cx="4572000" cy="3429000"/>
          </a:xfrm>
        </p:spPr>
      </p:sp>
      <p:sp>
        <p:nvSpPr>
          <p:cNvPr id="103428" name="Rectangle 3"/>
          <p:cNvSpPr>
            <a:spLocks noGrp="1"/>
          </p:cNvSpPr>
          <p:nvPr>
            <p:ph type="body" idx="1"/>
          </p:nvPr>
        </p:nvSpPr>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p>
            <a:pPr marL="228600" lvl="0" indent="-228600" eaLnBrk="1" hangingPunct="1">
              <a:spcBef>
                <a:spcPct val="0"/>
              </a:spcBef>
              <a:buAutoNum type="alphaLcParenBoth"/>
            </a:pPr>
            <a:endParaRPr lang="en-US" altLang="zh-CN"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ln>
            <a:solidFill>
              <a:srgbClr val="000000">
                <a:alpha val="100000"/>
              </a:srgbClr>
            </a:solidFill>
            <a:miter lim="800000"/>
          </a:ln>
        </p:spPr>
      </p:sp>
      <p:sp>
        <p:nvSpPr>
          <p:cNvPr id="8909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zh-CN" dirty="0"/>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幻灯片图像占位符 1"/>
          <p:cNvSpPr>
            <a:spLocks noGrp="1" noRot="1" noChangeAspect="1" noTextEdit="1"/>
          </p:cNvSpPr>
          <p:nvPr>
            <p:ph type="sldImg"/>
          </p:nvPr>
        </p:nvSpPr>
        <p:spPr>
          <a:ln>
            <a:solidFill>
              <a:srgbClr val="000000">
                <a:alpha val="100000"/>
              </a:srgbClr>
            </a:solidFill>
            <a:miter lim="800000"/>
          </a:ln>
        </p:spPr>
      </p:sp>
      <p:sp>
        <p:nvSpPr>
          <p:cNvPr id="9113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zh-CN" dirty="0"/>
          </a:p>
        </p:txBody>
      </p:sp>
      <p:sp>
        <p:nvSpPr>
          <p:cNvPr id="911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a:solidFill>
              <a:srgbClr val="000000">
                <a:alpha val="100000"/>
              </a:srgbClr>
            </a:solidFill>
            <a:miter lim="800000"/>
          </a:ln>
        </p:spPr>
      </p:sp>
      <p:sp>
        <p:nvSpPr>
          <p:cNvPr id="93187" name="备注占位符 2"/>
          <p:cNvSpPr>
            <a:spLocks noGrp="1"/>
          </p:cNvSpPr>
          <p:nvPr>
            <p:ph type="body" idx="1"/>
          </p:nvPr>
        </p:nvSpPr>
        <p:spPr>
          <a:noFill/>
          <a:ln>
            <a:noFill/>
          </a:ln>
        </p:spPr>
        <p:txBody>
          <a:bodyPr wrap="square" lIns="91440" tIns="45720" rIns="91440" bIns="45720" anchor="t"/>
          <a:p>
            <a:pPr marL="228600" lvl="0" indent="-228600" eaLnBrk="1" hangingPunct="1">
              <a:spcBef>
                <a:spcPct val="0"/>
              </a:spcBef>
              <a:buAutoNum type="arabicPeriod"/>
            </a:pPr>
            <a:endParaRPr lang="en-US" altLang="zh-CN" dirty="0"/>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ln>
            <a:solidFill>
              <a:srgbClr val="000000">
                <a:alpha val="100000"/>
              </a:srgbClr>
            </a:solidFill>
            <a:miter lim="800000"/>
          </a:ln>
        </p:spPr>
      </p:sp>
      <p:sp>
        <p:nvSpPr>
          <p:cNvPr id="10752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zh-CN"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a:ln>
            <a:solidFill>
              <a:srgbClr val="000000">
                <a:alpha val="100000"/>
              </a:srgbClr>
            </a:solidFill>
            <a:miter lim="800000"/>
          </a:ln>
        </p:spPr>
      </p:sp>
      <p:sp>
        <p:nvSpPr>
          <p:cNvPr id="128003" name="备注占位符 2"/>
          <p:cNvSpPr>
            <a:spLocks noGrp="1"/>
          </p:cNvSpPr>
          <p:nvPr>
            <p:ph type="body" idx="1"/>
          </p:nvPr>
        </p:nvSpPr>
        <p:spPr>
          <a:noFill/>
          <a:ln>
            <a:noFill/>
          </a:ln>
        </p:spPr>
        <p:txBody>
          <a:bodyPr wrap="square" lIns="91440" tIns="45720" rIns="91440" bIns="45720" anchor="t"/>
          <a:p>
            <a:pPr lvl="0">
              <a:lnSpc>
                <a:spcPct val="90000"/>
              </a:lnSpc>
              <a:buFont typeface="Wingdings" panose="05000000000000000000" pitchFamily="2" charset="2"/>
              <a:buChar char="•"/>
            </a:pPr>
            <a:endParaRPr lang="en-US" altLang="zh-CN" dirty="0"/>
          </a:p>
        </p:txBody>
      </p:sp>
      <p:sp>
        <p:nvSpPr>
          <p:cNvPr id="1280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en-US" altLang="zh-CN"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48131" name="Rectangle 2"/>
          <p:cNvSpPr>
            <a:spLocks noTextEdit="1"/>
          </p:cNvSpPr>
          <p:nvPr>
            <p:ph type="sldImg"/>
          </p:nvPr>
        </p:nvSpPr>
        <p:spPr>
          <a:xfrm>
            <a:off x="1143000" y="685800"/>
            <a:ext cx="4572000" cy="3429000"/>
          </a:xfrm>
        </p:spPr>
      </p:sp>
      <p:sp>
        <p:nvSpPr>
          <p:cNvPr id="48132" name="Rectangle 3"/>
          <p:cNvSpPr>
            <a:spLocks noGrp="1"/>
          </p:cNvSpPr>
          <p:nvPr>
            <p:ph type="body" idx="1"/>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31746" name="Rectangle 2"/>
          <p:cNvSpPr>
            <a:spLocks noTextEdit="1"/>
          </p:cNvSpPr>
          <p:nvPr>
            <p:ph type="sldImg"/>
          </p:nvPr>
        </p:nvSpPr>
        <p:spPr>
          <a:xfrm>
            <a:off x="1143000" y="685800"/>
            <a:ext cx="4572000" cy="3429000"/>
          </a:xfrm>
        </p:spPr>
      </p:sp>
      <p:sp>
        <p:nvSpPr>
          <p:cNvPr id="31747"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39938" name="Rectangle 2"/>
          <p:cNvSpPr>
            <a:spLocks noTextEdit="1"/>
          </p:cNvSpPr>
          <p:nvPr>
            <p:ph type="sldImg"/>
          </p:nvPr>
        </p:nvSpPr>
        <p:spPr>
          <a:xfrm>
            <a:off x="1143000" y="685800"/>
            <a:ext cx="4572000" cy="3429000"/>
          </a:xfrm>
        </p:spPr>
      </p:sp>
      <p:sp>
        <p:nvSpPr>
          <p:cNvPr id="39939" name="Rectangle 3"/>
          <p:cNvSpPr>
            <a:spLocks noGrp="1"/>
          </p:cNvSpPr>
          <p:nvPr>
            <p:ph type="body"/>
          </p:nvPr>
        </p:nvSpPr>
        <p:spPr>
          <a:xfrm>
            <a:off x="685800" y="4343400"/>
            <a:ext cx="5486400" cy="4114800"/>
          </a:xfrm>
        </p:spPr>
        <p:txBody>
          <a:bodyPr wrap="square" lIns="92075" tIns="46038" rIns="92075" bIns="46038" anchor="t"/>
          <a:p>
            <a:pPr lvl="0"/>
            <a:endParaRPr lang="en-US" altLang="zh-CN" dirty="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33794" name="Rectangle 2"/>
          <p:cNvSpPr>
            <a:spLocks noTextEdit="1"/>
          </p:cNvSpPr>
          <p:nvPr>
            <p:ph type="sldImg"/>
          </p:nvPr>
        </p:nvSpPr>
        <p:spPr>
          <a:xfrm>
            <a:off x="1143000" y="685800"/>
            <a:ext cx="4572000" cy="3429000"/>
          </a:xfrm>
        </p:spPr>
      </p:sp>
      <p:sp>
        <p:nvSpPr>
          <p:cNvPr id="33795" name="Rectangle 3"/>
          <p:cNvSpPr>
            <a:spLocks noGrp="1"/>
          </p:cNvSpPr>
          <p:nvPr>
            <p:ph type="body"/>
          </p:nvPr>
        </p:nvSpPr>
        <p:spPr>
          <a:xfrm>
            <a:off x="685800" y="4343400"/>
            <a:ext cx="5486400" cy="4114800"/>
          </a:xfrm>
        </p:spPr>
        <p:txBody>
          <a:bodyPr wrap="square" lIns="92075" tIns="46038" rIns="92075" bIns="46038" anchor="t"/>
          <a:p>
            <a:pPr lvl="0"/>
            <a:endParaRPr lang="en-US" altLang="zh-CN" dirty="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44034" name="Rectangle 2"/>
          <p:cNvSpPr>
            <a:spLocks noTextEdit="1"/>
          </p:cNvSpPr>
          <p:nvPr>
            <p:ph type="sldImg"/>
          </p:nvPr>
        </p:nvSpPr>
        <p:spPr>
          <a:xfrm>
            <a:off x="1143000" y="685800"/>
            <a:ext cx="4572000" cy="3429000"/>
          </a:xfrm>
        </p:spPr>
      </p:sp>
      <p:sp>
        <p:nvSpPr>
          <p:cNvPr id="44035" name="Rectangle 3"/>
          <p:cNvSpPr>
            <a:spLocks noGrp="1"/>
          </p:cNvSpPr>
          <p:nvPr>
            <p:ph type="body"/>
          </p:nvPr>
        </p:nvSpPr>
        <p:spPr>
          <a:xfrm>
            <a:off x="685800" y="4343400"/>
            <a:ext cx="5486400" cy="4114800"/>
          </a:xfrm>
        </p:spPr>
        <p:txBody>
          <a:bodyPr wrap="square" lIns="92075" tIns="46038" rIns="92075" bIns="46038" anchor="t"/>
          <a:p>
            <a:pPr lvl="0"/>
            <a:endParaRPr lang="zh-CN" altLang="en-US" dirty="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p>
            <a:pPr lvl="0" algn="r" eaLnBrk="1" hangingPunct="1"/>
            <a:fld id="{9A0DB2DC-4C9A-4742-B13C-FB6460FD3503}" type="slidenum">
              <a:rPr lang="zh-CN" altLang="en-US" sz="1000" b="0" i="1" dirty="0">
                <a:latin typeface="Arial" panose="020B0604020202090204" pitchFamily="34" charset="0"/>
                <a:ea typeface="宋体" pitchFamily="2" charset="-122"/>
              </a:rPr>
            </a:fld>
            <a:endParaRPr lang="zh-CN" altLang="en-US" sz="1000" b="0" i="1" dirty="0">
              <a:latin typeface="Arial" panose="020B0604020202090204" pitchFamily="34" charset="0"/>
              <a:ea typeface="宋体" pitchFamily="2" charset="-122"/>
            </a:endParaRPr>
          </a:p>
        </p:txBody>
      </p:sp>
      <p:sp>
        <p:nvSpPr>
          <p:cNvPr id="46082" name="Rectangle 2"/>
          <p:cNvSpPr>
            <a:spLocks noTextEdit="1"/>
          </p:cNvSpPr>
          <p:nvPr>
            <p:ph type="sldImg"/>
          </p:nvPr>
        </p:nvSpPr>
        <p:spPr>
          <a:xfrm>
            <a:off x="1143000" y="685800"/>
            <a:ext cx="4572000" cy="3429000"/>
          </a:xfrm>
        </p:spPr>
      </p:sp>
      <p:sp>
        <p:nvSpPr>
          <p:cNvPr id="46083" name="Rectangle 3"/>
          <p:cNvSpPr>
            <a:spLocks noGrp="1"/>
          </p:cNvSpPr>
          <p:nvPr>
            <p:ph type="body"/>
          </p:nvPr>
        </p:nvSpPr>
        <p:spPr>
          <a:xfrm>
            <a:off x="685800" y="4343400"/>
            <a:ext cx="5486400" cy="4114800"/>
          </a:xfrm>
        </p:spPr>
        <p:txBody>
          <a:bodyPr wrap="square" lIns="92075" tIns="46038" rIns="92075" bIns="46038" anchor="t"/>
          <a:p>
            <a:pPr lvl="0"/>
            <a:endParaRPr lang="en-US" altLang="zh-CN" dirty="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audio" Target="../media/audio1.wav"/><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0" Type="http://schemas.openxmlformats.org/officeDocument/2006/relationships/notesSlide" Target="../notesSlides/notesSlide1.xml"/><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12.wmf"/><Relationship Id="rId7" Type="http://schemas.openxmlformats.org/officeDocument/2006/relationships/oleObject" Target="../embeddings/oleObject12.bin"/><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2" Type="http://schemas.openxmlformats.org/officeDocument/2006/relationships/notesSlide" Target="../notesSlides/notesSlide14.xml"/><Relationship Id="rId11" Type="http://schemas.openxmlformats.org/officeDocument/2006/relationships/vmlDrawing" Target="../drawings/vmlDrawing5.vml"/><Relationship Id="rId10" Type="http://schemas.openxmlformats.org/officeDocument/2006/relationships/slideLayout" Target="../slideLayouts/slideLayout7.xml"/><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17.bin"/><Relationship Id="rId7" Type="http://schemas.openxmlformats.org/officeDocument/2006/relationships/oleObject" Target="../embeddings/oleObject16.bin"/><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7" Type="http://schemas.openxmlformats.org/officeDocument/2006/relationships/notesSlide" Target="../notesSlides/notesSlide16.xml"/><Relationship Id="rId16" Type="http://schemas.openxmlformats.org/officeDocument/2006/relationships/vmlDrawing" Target="../drawings/vmlDrawing6.vml"/><Relationship Id="rId15" Type="http://schemas.openxmlformats.org/officeDocument/2006/relationships/slideLayout" Target="../slideLayouts/slideLayout7.xml"/><Relationship Id="rId14" Type="http://schemas.openxmlformats.org/officeDocument/2006/relationships/audio" Target="../media/audio1.wav"/><Relationship Id="rId13" Type="http://schemas.openxmlformats.org/officeDocument/2006/relationships/image" Target="../media/image17.wmf"/><Relationship Id="rId12" Type="http://schemas.openxmlformats.org/officeDocument/2006/relationships/oleObject" Target="../embeddings/oleObject19.bin"/><Relationship Id="rId11" Type="http://schemas.openxmlformats.org/officeDocument/2006/relationships/image" Target="../media/image11.wmf"/><Relationship Id="rId10" Type="http://schemas.openxmlformats.org/officeDocument/2006/relationships/oleObject" Target="../embeddings/oleObject18.bin"/><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22.bin"/><Relationship Id="rId4" Type="http://schemas.openxmlformats.org/officeDocument/2006/relationships/image" Target="../media/image19.wmf"/><Relationship Id="rId3" Type="http://schemas.openxmlformats.org/officeDocument/2006/relationships/oleObject" Target="../embeddings/oleObject21.bin"/><Relationship Id="rId2" Type="http://schemas.openxmlformats.org/officeDocument/2006/relationships/image" Target="../media/image18.wmf"/><Relationship Id="rId1"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21.wmf"/><Relationship Id="rId1"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wmf"/><Relationship Id="rId7" Type="http://schemas.openxmlformats.org/officeDocument/2006/relationships/oleObject" Target="../embeddings/oleObject27.bin"/><Relationship Id="rId6" Type="http://schemas.openxmlformats.org/officeDocument/2006/relationships/image" Target="../media/image24.wmf"/><Relationship Id="rId5" Type="http://schemas.openxmlformats.org/officeDocument/2006/relationships/oleObject" Target="../embeddings/oleObject26.bin"/><Relationship Id="rId4" Type="http://schemas.openxmlformats.org/officeDocument/2006/relationships/image" Target="../media/image23.wmf"/><Relationship Id="rId3" Type="http://schemas.openxmlformats.org/officeDocument/2006/relationships/oleObject" Target="../embeddings/oleObject25.bin"/><Relationship Id="rId2" Type="http://schemas.openxmlformats.org/officeDocument/2006/relationships/image" Target="../media/image22.wmf"/><Relationship Id="rId11" Type="http://schemas.openxmlformats.org/officeDocument/2006/relationships/notesSlide" Target="../notesSlides/notesSlide23.xml"/><Relationship Id="rId10" Type="http://schemas.openxmlformats.org/officeDocument/2006/relationships/vmlDrawing" Target="../drawings/vmlDrawing9.vml"/><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30.bin"/><Relationship Id="rId4" Type="http://schemas.openxmlformats.org/officeDocument/2006/relationships/image" Target="../media/image27.wmf"/><Relationship Id="rId3" Type="http://schemas.openxmlformats.org/officeDocument/2006/relationships/oleObject" Target="../embeddings/oleObject29.bin"/><Relationship Id="rId2" Type="http://schemas.openxmlformats.org/officeDocument/2006/relationships/image" Target="../media/image26.wmf"/><Relationship Id="rId1"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31.wmf"/><Relationship Id="rId5" Type="http://schemas.openxmlformats.org/officeDocument/2006/relationships/oleObject" Target="../embeddings/oleObject33.bin"/><Relationship Id="rId4" Type="http://schemas.openxmlformats.org/officeDocument/2006/relationships/image" Target="../media/image30.wmf"/><Relationship Id="rId3" Type="http://schemas.openxmlformats.org/officeDocument/2006/relationships/oleObject" Target="../embeddings/oleObject32.bin"/><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image" Target="../media/image35.wmf"/><Relationship Id="rId7" Type="http://schemas.openxmlformats.org/officeDocument/2006/relationships/oleObject" Target="../embeddings/oleObject37.bin"/><Relationship Id="rId6" Type="http://schemas.openxmlformats.org/officeDocument/2006/relationships/image" Target="../media/image34.wmf"/><Relationship Id="rId5" Type="http://schemas.openxmlformats.org/officeDocument/2006/relationships/oleObject" Target="../embeddings/oleObject36.bin"/><Relationship Id="rId4" Type="http://schemas.openxmlformats.org/officeDocument/2006/relationships/image" Target="../media/image33.wmf"/><Relationship Id="rId3" Type="http://schemas.openxmlformats.org/officeDocument/2006/relationships/oleObject" Target="../embeddings/oleObject35.bin"/><Relationship Id="rId2" Type="http://schemas.openxmlformats.org/officeDocument/2006/relationships/image" Target="../media/image32.wmf"/><Relationship Id="rId12" Type="http://schemas.openxmlformats.org/officeDocument/2006/relationships/notesSlide" Target="../notesSlides/notesSlide27.xml"/><Relationship Id="rId11" Type="http://schemas.openxmlformats.org/officeDocument/2006/relationships/vmlDrawing" Target="../drawings/vmlDrawing12.vml"/><Relationship Id="rId10" Type="http://schemas.openxmlformats.org/officeDocument/2006/relationships/slideLayout" Target="../slideLayouts/slideLayout7.xml"/><Relationship Id="rId1"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39.wmf"/><Relationship Id="rId7" Type="http://schemas.openxmlformats.org/officeDocument/2006/relationships/oleObject" Target="../embeddings/oleObject41.bin"/><Relationship Id="rId6" Type="http://schemas.openxmlformats.org/officeDocument/2006/relationships/image" Target="../media/image38.wmf"/><Relationship Id="rId5" Type="http://schemas.openxmlformats.org/officeDocument/2006/relationships/oleObject" Target="../embeddings/oleObject40.bin"/><Relationship Id="rId4" Type="http://schemas.openxmlformats.org/officeDocument/2006/relationships/image" Target="../media/image37.wmf"/><Relationship Id="rId3" Type="http://schemas.openxmlformats.org/officeDocument/2006/relationships/oleObject" Target="../embeddings/oleObject39.bin"/><Relationship Id="rId2" Type="http://schemas.openxmlformats.org/officeDocument/2006/relationships/image" Target="../media/image36.wmf"/><Relationship Id="rId13" Type="http://schemas.openxmlformats.org/officeDocument/2006/relationships/notesSlide" Target="../notesSlides/notesSlide28.xml"/><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40.wmf"/><Relationship Id="rId1"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41.wmf"/><Relationship Id="rId1"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4.wmf"/><Relationship Id="rId1"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oleObject" Target="../embeddings/oleObject48.bin"/><Relationship Id="rId7" Type="http://schemas.openxmlformats.org/officeDocument/2006/relationships/image" Target="../media/image44.wmf"/><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image" Target="../media/image43.wmf"/><Relationship Id="rId3" Type="http://schemas.openxmlformats.org/officeDocument/2006/relationships/oleObject" Target="../embeddings/oleObject45.bin"/><Relationship Id="rId2" Type="http://schemas.openxmlformats.org/officeDocument/2006/relationships/image" Target="../media/image42.wmf"/><Relationship Id="rId13" Type="http://schemas.openxmlformats.org/officeDocument/2006/relationships/notesSlide" Target="../notesSlides/notesSlide30.xml"/><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audio" Target="../media/audio2.wav"/><Relationship Id="rId1"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49.wmf"/><Relationship Id="rId7" Type="http://schemas.openxmlformats.org/officeDocument/2006/relationships/oleObject" Target="../embeddings/oleObject52.bin"/><Relationship Id="rId6" Type="http://schemas.openxmlformats.org/officeDocument/2006/relationships/image" Target="../media/image48.wmf"/><Relationship Id="rId5" Type="http://schemas.openxmlformats.org/officeDocument/2006/relationships/oleObject" Target="../embeddings/oleObject51.bin"/><Relationship Id="rId4" Type="http://schemas.openxmlformats.org/officeDocument/2006/relationships/image" Target="../media/image47.wmf"/><Relationship Id="rId3" Type="http://schemas.openxmlformats.org/officeDocument/2006/relationships/oleObject" Target="../embeddings/oleObject50.bin"/><Relationship Id="rId2" Type="http://schemas.openxmlformats.org/officeDocument/2006/relationships/image" Target="../media/image46.wmf"/><Relationship Id="rId13" Type="http://schemas.openxmlformats.org/officeDocument/2006/relationships/notesSlide" Target="../notesSlides/notesSlide35.xml"/><Relationship Id="rId12" Type="http://schemas.openxmlformats.org/officeDocument/2006/relationships/vmlDrawing" Target="../drawings/vmlDrawing16.vml"/><Relationship Id="rId11" Type="http://schemas.openxmlformats.org/officeDocument/2006/relationships/slideLayout" Target="../slideLayouts/slideLayout2.xml"/><Relationship Id="rId10" Type="http://schemas.openxmlformats.org/officeDocument/2006/relationships/image" Target="../media/image50.wmf"/><Relationship Id="rId1" Type="http://schemas.openxmlformats.org/officeDocument/2006/relationships/oleObject" Target="../embeddings/oleObject49.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4.wmf"/><Relationship Id="rId7" Type="http://schemas.openxmlformats.org/officeDocument/2006/relationships/oleObject" Target="../embeddings/oleObject57.bin"/><Relationship Id="rId6" Type="http://schemas.openxmlformats.org/officeDocument/2006/relationships/image" Target="../media/image53.wmf"/><Relationship Id="rId5" Type="http://schemas.openxmlformats.org/officeDocument/2006/relationships/oleObject" Target="../embeddings/oleObject56.bin"/><Relationship Id="rId4" Type="http://schemas.openxmlformats.org/officeDocument/2006/relationships/image" Target="../media/image52.wmf"/><Relationship Id="rId3" Type="http://schemas.openxmlformats.org/officeDocument/2006/relationships/oleObject" Target="../embeddings/oleObject55.bin"/><Relationship Id="rId2" Type="http://schemas.openxmlformats.org/officeDocument/2006/relationships/image" Target="../media/image51.wmf"/><Relationship Id="rId17" Type="http://schemas.openxmlformats.org/officeDocument/2006/relationships/notesSlide" Target="../notesSlides/notesSlide36.xml"/><Relationship Id="rId16" Type="http://schemas.openxmlformats.org/officeDocument/2006/relationships/vmlDrawing" Target="../drawings/vmlDrawing17.vml"/><Relationship Id="rId15" Type="http://schemas.openxmlformats.org/officeDocument/2006/relationships/slideLayout" Target="../slideLayouts/slideLayout2.xml"/><Relationship Id="rId14" Type="http://schemas.openxmlformats.org/officeDocument/2006/relationships/image" Target="../media/image57.wmf"/><Relationship Id="rId13" Type="http://schemas.openxmlformats.org/officeDocument/2006/relationships/oleObject" Target="../embeddings/oleObject60.bin"/><Relationship Id="rId12" Type="http://schemas.openxmlformats.org/officeDocument/2006/relationships/image" Target="../media/image56.wmf"/><Relationship Id="rId11" Type="http://schemas.openxmlformats.org/officeDocument/2006/relationships/oleObject" Target="../embeddings/oleObject59.bin"/><Relationship Id="rId10" Type="http://schemas.openxmlformats.org/officeDocument/2006/relationships/image" Target="../media/image55.wmf"/><Relationship Id="rId1" Type="http://schemas.openxmlformats.org/officeDocument/2006/relationships/oleObject" Target="../embeddings/oleObject54.bin"/></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60.wmf"/><Relationship Id="rId5" Type="http://schemas.openxmlformats.org/officeDocument/2006/relationships/oleObject" Target="../embeddings/oleObject63.bin"/><Relationship Id="rId4" Type="http://schemas.openxmlformats.org/officeDocument/2006/relationships/image" Target="../media/image59.wmf"/><Relationship Id="rId3" Type="http://schemas.openxmlformats.org/officeDocument/2006/relationships/oleObject" Target="../embeddings/oleObject62.bin"/><Relationship Id="rId2" Type="http://schemas.openxmlformats.org/officeDocument/2006/relationships/image" Target="../media/image58.wmf"/><Relationship Id="rId1"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audio" Target="../media/audio2.wav"/><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837059" name="Text Box 3"/>
          <p:cNvSpPr txBox="1"/>
          <p:nvPr/>
        </p:nvSpPr>
        <p:spPr>
          <a:xfrm>
            <a:off x="1752600" y="685800"/>
            <a:ext cx="8610600" cy="922020"/>
          </a:xfrm>
          <a:prstGeom prst="rect">
            <a:avLst/>
          </a:prstGeom>
          <a:noFill/>
          <a:ln w="9525">
            <a:noFill/>
          </a:ln>
        </p:spPr>
        <p:txBody>
          <a:bodyPr>
            <a:spAutoFit/>
          </a:bodyPr>
          <a:p>
            <a:pPr eaLnBrk="1" hangingPunct="1">
              <a:spcBef>
                <a:spcPct val="20000"/>
              </a:spcBef>
            </a:pPr>
            <a:r>
              <a:rPr lang="en-US" altLang="zh-CN" dirty="0">
                <a:solidFill>
                  <a:srgbClr val="000000"/>
                </a:solidFill>
                <a:latin typeface="Arial" panose="020B0604020202090204" pitchFamily="34" charset="0"/>
                <a:ea typeface="宋体" pitchFamily="2" charset="-122"/>
              </a:rPr>
              <a:t>〖</a:t>
            </a:r>
            <a:r>
              <a:rPr lang="en-US" altLang="zh-CN" dirty="0">
                <a:solidFill>
                  <a:srgbClr val="000000"/>
                </a:solidFill>
                <a:latin typeface="Times New Roman" panose="02020603050405020304" pitchFamily="18" charset="0"/>
                <a:ea typeface="宋体" pitchFamily="2" charset="-122"/>
              </a:rPr>
              <a:t>Example 7</a:t>
            </a:r>
            <a:r>
              <a:rPr lang="en-US" altLang="zh-CN" dirty="0">
                <a:solidFill>
                  <a:srgbClr val="000000"/>
                </a:solidFill>
                <a:latin typeface="Arial" panose="020B0604020202090204" pitchFamily="34" charset="0"/>
                <a:ea typeface="宋体" pitchFamily="2" charset="-122"/>
              </a:rPr>
              <a:t>〗</a:t>
            </a:r>
            <a:r>
              <a:rPr lang="en-US" altLang="zh-CN" b="0" dirty="0">
                <a:solidFill>
                  <a:srgbClr val="000000"/>
                </a:solidFill>
                <a:latin typeface="Times New Roman" panose="02020603050405020304" pitchFamily="18" charset="0"/>
                <a:ea typeface="宋体" pitchFamily="2" charset="-122"/>
              </a:rPr>
              <a:t>Assume that in a group of six people, each pair of individuals consists of two friends or two enemies. Show that there are either three mutual friends or three mutual enemies in the group.</a:t>
            </a:r>
            <a:r>
              <a:rPr lang="en-US" altLang="zh-CN" b="0" dirty="0">
                <a:latin typeface="Times New Roman" panose="02020603050405020304" pitchFamily="18" charset="0"/>
                <a:ea typeface="宋体" pitchFamily="2" charset="-122"/>
              </a:rPr>
              <a:t> </a:t>
            </a:r>
            <a:endParaRPr lang="en-US" altLang="zh-CN" b="0" dirty="0">
              <a:latin typeface="Times New Roman" panose="02020603050405020304" pitchFamily="18" charset="0"/>
              <a:ea typeface="宋体" pitchFamily="2" charset="-122"/>
            </a:endParaRPr>
          </a:p>
        </p:txBody>
      </p:sp>
      <p:sp>
        <p:nvSpPr>
          <p:cNvPr id="1837060" name="Text Box 4"/>
          <p:cNvSpPr txBox="1"/>
          <p:nvPr/>
        </p:nvSpPr>
        <p:spPr>
          <a:xfrm>
            <a:off x="1881188" y="1857375"/>
            <a:ext cx="8305800" cy="368300"/>
          </a:xfrm>
          <a:prstGeom prst="rect">
            <a:avLst/>
          </a:prstGeom>
          <a:noFill/>
          <a:ln w="9525">
            <a:noFill/>
          </a:ln>
        </p:spPr>
        <p:txBody>
          <a:bodyPr>
            <a:spAutoFit/>
          </a:bodyPr>
          <a:p>
            <a:pPr marL="457200" indent="-457200" eaLnBrk="1" hangingPunct="1"/>
            <a:r>
              <a:rPr lang="en-US" altLang="zh-CN" i="1" dirty="0">
                <a:solidFill>
                  <a:srgbClr val="6666FF"/>
                </a:solidFill>
                <a:latin typeface="Times New Roman" panose="02020603050405020304" pitchFamily="18" charset="0"/>
                <a:ea typeface="宋体" pitchFamily="2" charset="-122"/>
              </a:rPr>
              <a:t>Proof:</a:t>
            </a:r>
            <a:endParaRPr lang="en-US" altLang="zh-CN" i="1" dirty="0">
              <a:solidFill>
                <a:srgbClr val="6666FF"/>
              </a:solidFill>
              <a:latin typeface="Times New Roman" panose="02020603050405020304" pitchFamily="18" charset="0"/>
              <a:ea typeface="宋体" pitchFamily="2" charset="-122"/>
            </a:endParaRPr>
          </a:p>
        </p:txBody>
      </p:sp>
      <p:sp>
        <p:nvSpPr>
          <p:cNvPr id="1837061" name="Text Box 5"/>
          <p:cNvSpPr txBox="1"/>
          <p:nvPr/>
        </p:nvSpPr>
        <p:spPr>
          <a:xfrm>
            <a:off x="2166938" y="2786063"/>
            <a:ext cx="7239000" cy="1445260"/>
          </a:xfrm>
          <a:prstGeom prst="rect">
            <a:avLst/>
          </a:prstGeom>
          <a:noFill/>
          <a:ln w="9525">
            <a:noFill/>
          </a:ln>
        </p:spPr>
        <p:txBody>
          <a:bodyPr>
            <a:spAutoFit/>
          </a:bodyPr>
          <a:p>
            <a:pPr eaLnBrk="1" hangingPunct="1">
              <a:spcBef>
                <a:spcPct val="20000"/>
              </a:spcBef>
            </a:pPr>
            <a:r>
              <a:rPr lang="en-US" altLang="zh-CN" sz="2200" dirty="0">
                <a:latin typeface="Times New Roman" panose="02020603050405020304" pitchFamily="18" charset="0"/>
                <a:ea typeface="宋体" pitchFamily="2" charset="-122"/>
              </a:rPr>
              <a:t>Take </a:t>
            </a:r>
            <a:r>
              <a:rPr lang="en-US" altLang="zh-CN" sz="2200" i="1" dirty="0">
                <a:latin typeface="Times New Roman" panose="02020603050405020304" pitchFamily="18" charset="0"/>
                <a:ea typeface="宋体" pitchFamily="2" charset="-122"/>
              </a:rPr>
              <a:t>a</a:t>
            </a:r>
            <a:r>
              <a:rPr lang="en-US" altLang="zh-CN" sz="2200" baseline="-30000" dirty="0">
                <a:latin typeface="Times New Roman" panose="02020603050405020304" pitchFamily="18" charset="0"/>
                <a:ea typeface="宋体" pitchFamily="2" charset="-122"/>
              </a:rPr>
              <a:t>1</a:t>
            </a:r>
            <a:r>
              <a:rPr lang="en-US" altLang="zh-CN" sz="2200" dirty="0">
                <a:latin typeface="Times New Roman" panose="02020603050405020304" pitchFamily="18" charset="0"/>
                <a:ea typeface="宋体" pitchFamily="2" charset="-122"/>
              </a:rPr>
              <a:t> into consideration. Of the five other people in the group, there are either three or more who are friends of </a:t>
            </a:r>
            <a:r>
              <a:rPr lang="en-US" altLang="zh-CN" sz="2200" i="1" dirty="0">
                <a:latin typeface="Times New Roman" panose="02020603050405020304" pitchFamily="18" charset="0"/>
                <a:ea typeface="宋体" pitchFamily="2" charset="-122"/>
              </a:rPr>
              <a:t>a</a:t>
            </a:r>
            <a:r>
              <a:rPr lang="en-US" altLang="zh-CN" sz="2200" baseline="-30000" dirty="0">
                <a:latin typeface="Times New Roman" panose="02020603050405020304" pitchFamily="18" charset="0"/>
                <a:ea typeface="宋体" pitchFamily="2" charset="-122"/>
              </a:rPr>
              <a:t>1</a:t>
            </a:r>
            <a:r>
              <a:rPr lang="en-US" altLang="zh-CN" sz="2200" dirty="0">
                <a:latin typeface="Times New Roman" panose="02020603050405020304" pitchFamily="18" charset="0"/>
                <a:ea typeface="宋体" pitchFamily="2" charset="-122"/>
              </a:rPr>
              <a:t>, or three or more who are enemies of </a:t>
            </a:r>
            <a:r>
              <a:rPr lang="en-US" altLang="zh-CN" sz="2200" i="1" dirty="0">
                <a:latin typeface="Times New Roman" panose="02020603050405020304" pitchFamily="18" charset="0"/>
                <a:ea typeface="宋体" pitchFamily="2" charset="-122"/>
              </a:rPr>
              <a:t>a</a:t>
            </a:r>
            <a:r>
              <a:rPr lang="en-US" altLang="zh-CN" sz="2200" baseline="-30000" dirty="0">
                <a:latin typeface="Times New Roman" panose="02020603050405020304" pitchFamily="18" charset="0"/>
                <a:ea typeface="宋体" pitchFamily="2" charset="-122"/>
              </a:rPr>
              <a:t>1</a:t>
            </a:r>
            <a:r>
              <a:rPr lang="en-US" altLang="zh-CN" sz="2200" dirty="0">
                <a:latin typeface="Times New Roman" panose="02020603050405020304" pitchFamily="18" charset="0"/>
                <a:ea typeface="宋体" pitchFamily="2" charset="-122"/>
              </a:rPr>
              <a:t> .  This follows from the generalized pigeonhole principle. </a:t>
            </a:r>
            <a:endParaRPr lang="en-US" altLang="zh-CN" sz="2200" dirty="0">
              <a:latin typeface="Times New Roman" panose="02020603050405020304" pitchFamily="18" charset="0"/>
              <a:ea typeface="宋体" pitchFamily="2" charset="-122"/>
            </a:endParaRPr>
          </a:p>
        </p:txBody>
      </p:sp>
      <p:grpSp>
        <p:nvGrpSpPr>
          <p:cNvPr id="2" name="Group 6"/>
          <p:cNvGrpSpPr/>
          <p:nvPr/>
        </p:nvGrpSpPr>
        <p:grpSpPr>
          <a:xfrm>
            <a:off x="2247900" y="2286000"/>
            <a:ext cx="7239000" cy="430213"/>
            <a:chOff x="480" y="576"/>
            <a:chExt cx="4560" cy="271"/>
          </a:xfrm>
        </p:grpSpPr>
        <p:sp>
          <p:nvSpPr>
            <p:cNvPr id="65550" name="Text Box 7"/>
            <p:cNvSpPr txBox="1"/>
            <p:nvPr/>
          </p:nvSpPr>
          <p:spPr>
            <a:xfrm>
              <a:off x="480" y="576"/>
              <a:ext cx="4560" cy="271"/>
            </a:xfrm>
            <a:prstGeom prst="rect">
              <a:avLst/>
            </a:prstGeom>
            <a:noFill/>
            <a:ln w="9525">
              <a:noFill/>
            </a:ln>
          </p:spPr>
          <p:txBody>
            <a:bodyPr>
              <a:spAutoFit/>
            </a:bodyPr>
            <a:p>
              <a:pPr eaLnBrk="1" hangingPunct="1">
                <a:spcBef>
                  <a:spcPct val="20000"/>
                </a:spcBef>
              </a:pPr>
              <a:r>
                <a:rPr lang="en-US" altLang="zh-CN" sz="2200" dirty="0">
                  <a:latin typeface="Times New Roman" panose="02020603050405020304" pitchFamily="18" charset="0"/>
                  <a:ea typeface="宋体" pitchFamily="2" charset="-122"/>
                </a:rPr>
                <a:t>Let the six people be </a:t>
              </a:r>
              <a:endParaRPr lang="en-US" altLang="zh-CN" sz="2200" dirty="0">
                <a:latin typeface="Times New Roman" panose="02020603050405020304" pitchFamily="18" charset="0"/>
                <a:ea typeface="宋体" pitchFamily="2" charset="-122"/>
              </a:endParaRPr>
            </a:p>
          </p:txBody>
        </p:sp>
        <p:graphicFrame>
          <p:nvGraphicFramePr>
            <p:cNvPr id="65551" name="Object 6"/>
            <p:cNvGraphicFramePr>
              <a:graphicFrameLocks noChangeAspect="1"/>
            </p:cNvGraphicFramePr>
            <p:nvPr/>
          </p:nvGraphicFramePr>
          <p:xfrm>
            <a:off x="2160" y="606"/>
            <a:ext cx="1200" cy="234"/>
          </p:xfrm>
          <a:graphic>
            <a:graphicData uri="http://schemas.openxmlformats.org/presentationml/2006/ole">
              <mc:AlternateContent xmlns:mc="http://schemas.openxmlformats.org/markup-compatibility/2006">
                <mc:Choice xmlns:v="urn:schemas-microsoft-com:vml" Requires="v">
                  <p:oleObj spid="_x0000_s3098" name="" r:id="rId1" imgW="1168400" imgH="228600" progId="Equation.3">
                    <p:embed/>
                  </p:oleObj>
                </mc:Choice>
                <mc:Fallback>
                  <p:oleObj name="" r:id="rId1" imgW="1168400" imgH="228600" progId="Equation.3">
                    <p:embed/>
                    <p:pic>
                      <p:nvPicPr>
                        <p:cNvPr id="0" name="图片 3097"/>
                        <p:cNvPicPr/>
                        <p:nvPr/>
                      </p:nvPicPr>
                      <p:blipFill>
                        <a:blip r:embed="rId2"/>
                        <a:stretch>
                          <a:fillRect/>
                        </a:stretch>
                      </p:blipFill>
                      <p:spPr>
                        <a:xfrm>
                          <a:off x="2160" y="606"/>
                          <a:ext cx="1200" cy="234"/>
                        </a:xfrm>
                        <a:prstGeom prst="rect">
                          <a:avLst/>
                        </a:prstGeom>
                        <a:noFill/>
                        <a:ln w="38100">
                          <a:noFill/>
                          <a:miter/>
                        </a:ln>
                      </p:spPr>
                    </p:pic>
                  </p:oleObj>
                </mc:Fallback>
              </mc:AlternateContent>
            </a:graphicData>
          </a:graphic>
        </p:graphicFrame>
      </p:grpSp>
      <p:grpSp>
        <p:nvGrpSpPr>
          <p:cNvPr id="3" name="Group 11"/>
          <p:cNvGrpSpPr/>
          <p:nvPr/>
        </p:nvGrpSpPr>
        <p:grpSpPr>
          <a:xfrm>
            <a:off x="2095500" y="4852988"/>
            <a:ext cx="7239000" cy="468312"/>
            <a:chOff x="432" y="3264"/>
            <a:chExt cx="4560" cy="295"/>
          </a:xfrm>
        </p:grpSpPr>
        <p:graphicFrame>
          <p:nvGraphicFramePr>
            <p:cNvPr id="65548" name="Object 5"/>
            <p:cNvGraphicFramePr>
              <a:graphicFrameLocks noChangeAspect="1"/>
            </p:cNvGraphicFramePr>
            <p:nvPr/>
          </p:nvGraphicFramePr>
          <p:xfrm>
            <a:off x="768" y="3276"/>
            <a:ext cx="2976" cy="283"/>
          </p:xfrm>
          <a:graphic>
            <a:graphicData uri="http://schemas.openxmlformats.org/presentationml/2006/ole">
              <mc:AlternateContent xmlns:mc="http://schemas.openxmlformats.org/markup-compatibility/2006">
                <mc:Choice xmlns:v="urn:schemas-microsoft-com:vml" Requires="v">
                  <p:oleObj spid="_x0000_s3099" name="" r:id="rId3" imgW="2501900" imgH="241300" progId="Equation.3">
                    <p:embed/>
                  </p:oleObj>
                </mc:Choice>
                <mc:Fallback>
                  <p:oleObj name="" r:id="rId3" imgW="2501900" imgH="241300" progId="Equation.3">
                    <p:embed/>
                    <p:pic>
                      <p:nvPicPr>
                        <p:cNvPr id="0" name="图片 3098"/>
                        <p:cNvPicPr/>
                        <p:nvPr/>
                      </p:nvPicPr>
                      <p:blipFill>
                        <a:blip r:embed="rId4"/>
                        <a:stretch>
                          <a:fillRect/>
                        </a:stretch>
                      </p:blipFill>
                      <p:spPr>
                        <a:xfrm>
                          <a:off x="768" y="3276"/>
                          <a:ext cx="2976" cy="283"/>
                        </a:xfrm>
                        <a:prstGeom prst="rect">
                          <a:avLst/>
                        </a:prstGeom>
                        <a:noFill/>
                        <a:ln w="38100">
                          <a:noFill/>
                          <a:miter/>
                        </a:ln>
                      </p:spPr>
                    </p:pic>
                  </p:oleObj>
                </mc:Fallback>
              </mc:AlternateContent>
            </a:graphicData>
          </a:graphic>
        </p:graphicFrame>
        <p:sp>
          <p:nvSpPr>
            <p:cNvPr id="65549" name="Text Box 13"/>
            <p:cNvSpPr txBox="1"/>
            <p:nvPr/>
          </p:nvSpPr>
          <p:spPr>
            <a:xfrm>
              <a:off x="432" y="3264"/>
              <a:ext cx="4560" cy="271"/>
            </a:xfrm>
            <a:prstGeom prst="rect">
              <a:avLst/>
            </a:prstGeom>
            <a:noFill/>
            <a:ln w="9525">
              <a:noFill/>
            </a:ln>
          </p:spPr>
          <p:txBody>
            <a:bodyPr>
              <a:spAutoFit/>
            </a:bodyPr>
            <a:p>
              <a:pPr eaLnBrk="1" hangingPunct="1">
                <a:spcBef>
                  <a:spcPct val="20000"/>
                </a:spcBef>
              </a:pPr>
              <a:r>
                <a:rPr lang="en-US" altLang="zh-CN" sz="2200" dirty="0">
                  <a:latin typeface="Times New Roman" panose="02020603050405020304" pitchFamily="18" charset="0"/>
                  <a:ea typeface="宋体" pitchFamily="2" charset="-122"/>
                </a:rPr>
                <a:t>(2)  </a:t>
              </a:r>
              <a:endParaRPr lang="en-US" altLang="zh-CN" sz="2200" dirty="0">
                <a:latin typeface="Times New Roman" panose="02020603050405020304" pitchFamily="18" charset="0"/>
                <a:ea typeface="宋体" pitchFamily="2" charset="-122"/>
              </a:endParaRPr>
            </a:p>
          </p:txBody>
        </p:sp>
      </p:grpSp>
      <p:grpSp>
        <p:nvGrpSpPr>
          <p:cNvPr id="4" name="Group 14"/>
          <p:cNvGrpSpPr/>
          <p:nvPr/>
        </p:nvGrpSpPr>
        <p:grpSpPr>
          <a:xfrm>
            <a:off x="2095500" y="4286250"/>
            <a:ext cx="7239000" cy="481013"/>
            <a:chOff x="384" y="2784"/>
            <a:chExt cx="4560" cy="303"/>
          </a:xfrm>
        </p:grpSpPr>
        <p:sp>
          <p:nvSpPr>
            <p:cNvPr id="65546" name="Text Box 15"/>
            <p:cNvSpPr txBox="1"/>
            <p:nvPr/>
          </p:nvSpPr>
          <p:spPr>
            <a:xfrm>
              <a:off x="384" y="2784"/>
              <a:ext cx="4560" cy="271"/>
            </a:xfrm>
            <a:prstGeom prst="rect">
              <a:avLst/>
            </a:prstGeom>
            <a:noFill/>
            <a:ln w="9525">
              <a:noFill/>
            </a:ln>
          </p:spPr>
          <p:txBody>
            <a:bodyPr>
              <a:spAutoFit/>
            </a:bodyPr>
            <a:p>
              <a:pPr eaLnBrk="1" hangingPunct="1">
                <a:spcBef>
                  <a:spcPct val="20000"/>
                </a:spcBef>
              </a:pPr>
              <a:r>
                <a:rPr lang="en-US" altLang="zh-CN" sz="2200" dirty="0">
                  <a:latin typeface="Times New Roman" panose="02020603050405020304" pitchFamily="18" charset="0"/>
                  <a:ea typeface="宋体" pitchFamily="2" charset="-122"/>
                </a:rPr>
                <a:t>(1)  </a:t>
              </a:r>
              <a:endParaRPr lang="en-US" altLang="zh-CN" sz="2200" dirty="0">
                <a:latin typeface="Times New Roman" panose="02020603050405020304" pitchFamily="18" charset="0"/>
                <a:ea typeface="宋体" pitchFamily="2" charset="-122"/>
              </a:endParaRPr>
            </a:p>
          </p:txBody>
        </p:sp>
        <p:graphicFrame>
          <p:nvGraphicFramePr>
            <p:cNvPr id="65547" name="Object 4"/>
            <p:cNvGraphicFramePr>
              <a:graphicFrameLocks noChangeAspect="1"/>
            </p:cNvGraphicFramePr>
            <p:nvPr/>
          </p:nvGraphicFramePr>
          <p:xfrm>
            <a:off x="720" y="2811"/>
            <a:ext cx="2832" cy="276"/>
          </p:xfrm>
          <a:graphic>
            <a:graphicData uri="http://schemas.openxmlformats.org/presentationml/2006/ole">
              <mc:AlternateContent xmlns:mc="http://schemas.openxmlformats.org/markup-compatibility/2006">
                <mc:Choice xmlns:v="urn:schemas-microsoft-com:vml" Requires="v">
                  <p:oleObj spid="_x0000_s3100" name="" r:id="rId5" imgW="2438400" imgH="241300" progId="Equation.3">
                    <p:embed/>
                  </p:oleObj>
                </mc:Choice>
                <mc:Fallback>
                  <p:oleObj name="" r:id="rId5" imgW="2438400" imgH="241300" progId="Equation.3">
                    <p:embed/>
                    <p:pic>
                      <p:nvPicPr>
                        <p:cNvPr id="0" name="图片 3099"/>
                        <p:cNvPicPr/>
                        <p:nvPr/>
                      </p:nvPicPr>
                      <p:blipFill>
                        <a:blip r:embed="rId6"/>
                        <a:stretch>
                          <a:fillRect/>
                        </a:stretch>
                      </p:blipFill>
                      <p:spPr>
                        <a:xfrm>
                          <a:off x="720" y="2811"/>
                          <a:ext cx="2832" cy="276"/>
                        </a:xfrm>
                        <a:prstGeom prst="rect">
                          <a:avLst/>
                        </a:prstGeom>
                        <a:noFill/>
                        <a:ln w="38100">
                          <a:noFill/>
                          <a:miter/>
                        </a:ln>
                      </p:spPr>
                    </p:pic>
                  </p:oleObj>
                </mc:Fallback>
              </mc:AlternateContent>
            </a:graphicData>
          </a:graphic>
        </p:graphicFrame>
      </p:grpSp>
      <p:sp>
        <p:nvSpPr>
          <p:cNvPr id="65545" name="Text Box 17"/>
          <p:cNvSpPr txBox="1"/>
          <p:nvPr/>
        </p:nvSpPr>
        <p:spPr>
          <a:xfrm>
            <a:off x="7010400" y="58738"/>
            <a:ext cx="3505200" cy="368300"/>
          </a:xfrm>
          <a:prstGeom prst="rect">
            <a:avLst/>
          </a:prstGeom>
          <a:noFill/>
          <a:ln w="9525">
            <a:noFill/>
          </a:ln>
        </p:spPr>
        <p:txBody>
          <a:bodyPr>
            <a:spAutoFit/>
          </a:bodyPr>
          <a:p>
            <a:pPr algn="r" eaLnBrk="1" hangingPunct="1">
              <a:spcBef>
                <a:spcPct val="50000"/>
              </a:spcBef>
            </a:pPr>
            <a:r>
              <a:rPr lang="en-US" altLang="zh-CN" sz="1800" b="0" dirty="0">
                <a:latin typeface="Arial" panose="020B0604020202090204" pitchFamily="34" charset="0"/>
                <a:ea typeface="宋体" pitchFamily="2" charset="-122"/>
                <a:sym typeface="Webdings" panose="05030102010509060703" pitchFamily="18" charset="2"/>
              </a:rPr>
              <a:t>6.2  The Pigeonhole Principle </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37059"/>
                                        </p:tgtEl>
                                        <p:attrNameLst>
                                          <p:attrName>style.visibility</p:attrName>
                                        </p:attrNameLst>
                                      </p:cBhvr>
                                      <p:to>
                                        <p:strVal val="visible"/>
                                      </p:to>
                                    </p:set>
                                    <p:animEffect transition="in" filter="wipe(left)">
                                      <p:cBhvr>
                                        <p:cTn id="7" dur="500"/>
                                        <p:tgtEl>
                                          <p:spTgt spid="1837059"/>
                                        </p:tgtEl>
                                      </p:cBhvr>
                                    </p:animEffect>
                                  </p:childTnLst>
                                  <p:subTnLst>
                                    <p:audio>
                                      <p:cMediaNode>
                                        <p:cTn display="0" masterRel="sameClick">
                                          <p:stCondLst>
                                            <p:cond evt="begin" delay="0">
                                              <p:tn val="5"/>
                                            </p:cond>
                                          </p:stCondLst>
                                          <p:endCondLst>
                                            <p:cond evt="onStopAudio" delay="0">
                                              <p:tgtEl>
                                                <p:sldTgt/>
                                              </p:tgtEl>
                                            </p:cond>
                                          </p:endCondLst>
                                        </p:cTn>
                                        <p:tgtEl>
                                          <p:sndTgt r:embed="rId7"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7060">
                                            <p:txEl>
                                              <p:charRg st="0" end="7"/>
                                            </p:txEl>
                                          </p:spTgt>
                                        </p:tgtEl>
                                        <p:attrNameLst>
                                          <p:attrName>style.visibility</p:attrName>
                                        </p:attrNameLst>
                                      </p:cBhvr>
                                      <p:to>
                                        <p:strVal val="visible"/>
                                      </p:to>
                                    </p:set>
                                    <p:animEffect transition="in" filter="wipe(left)">
                                      <p:cBhvr>
                                        <p:cTn id="12" dur="500"/>
                                        <p:tgtEl>
                                          <p:spTgt spid="1837060">
                                            <p:txEl>
                                              <p:charRg st="0" end="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7"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37061"/>
                                        </p:tgtEl>
                                        <p:attrNameLst>
                                          <p:attrName>style.visibility</p:attrName>
                                        </p:attrNameLst>
                                      </p:cBhvr>
                                      <p:to>
                                        <p:strVal val="visible"/>
                                      </p:to>
                                    </p:set>
                                    <p:animEffect transition="in" filter="strips(downRight)">
                                      <p:cBhvr>
                                        <p:cTn id="22" dur="500"/>
                                        <p:tgtEl>
                                          <p:spTgt spid="1837061"/>
                                        </p:tgtEl>
                                      </p:cBhvr>
                                    </p:animEffect>
                                  </p:childTnLst>
                                  <p:subTnLst>
                                    <p:audio>
                                      <p:cMediaNode>
                                        <p:cTn display="0" masterRel="sameClick">
                                          <p:stCondLst>
                                            <p:cond evt="begin" delay="0">
                                              <p:tn val="20"/>
                                            </p:cond>
                                          </p:stCondLst>
                                          <p:endCondLst>
                                            <p:cond evt="onStopAudio" delay="0">
                                              <p:tgtEl>
                                                <p:sldTgt/>
                                              </p:tgtEl>
                                            </p:cond>
                                          </p:endCondLst>
                                        </p:cTn>
                                        <p:tgtEl>
                                          <p:sndTgt r:embed="rId7"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Righ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7059" grpId="0"/>
      <p:bldP spid="1837060" grpId="0" build="p"/>
      <p:bldP spid="18370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47650" name="Text Box 2"/>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47651" name="Text Box 3"/>
          <p:cNvSpPr txBox="1">
            <a:spLocks noChangeArrowheads="1"/>
          </p:cNvSpPr>
          <p:nvPr/>
        </p:nvSpPr>
        <p:spPr bwMode="auto">
          <a:xfrm>
            <a:off x="1524000" y="476250"/>
            <a:ext cx="8929688" cy="645160"/>
          </a:xfrm>
          <a:prstGeom prst="rect">
            <a:avLst/>
          </a:prstGeom>
          <a:noFill/>
          <a:ln w="9525">
            <a:noFill/>
            <a:miter lim="800000"/>
          </a:ln>
          <a:effectLst/>
        </p:spPr>
        <p:txBody>
          <a:bodyPr>
            <a:spAutoFit/>
          </a:bodyPr>
          <a:lstStyle/>
          <a:p>
            <a:pPr marL="457200" marR="0" indent="-457200" defTabSz="914400">
              <a:spcBef>
                <a:spcPct val="20000"/>
              </a:spcBef>
              <a:buClrTx/>
              <a:buSzTx/>
              <a:buFontTx/>
              <a:buNone/>
              <a:defRPr/>
            </a:pPr>
            <a:r>
              <a:rPr kumimoji="1" lang="en-US" altLang="zh-CN" kern="1200" cap="none" spc="0" normalizeH="0" baseline="0" noProof="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a:solidFill>
                  <a:srgbClr val="000000"/>
                </a:solidFill>
                <a:latin typeface="Times New Roman" panose="02020603050405020304" pitchFamily="18" charset="0"/>
                <a:ea typeface="宋体" pitchFamily="2" charset="-122"/>
                <a:cs typeface="Times New Roman" panose="02020603050405020304" pitchFamily="18" charset="0"/>
              </a:rPr>
              <a:t>Example 9</a:t>
            </a:r>
            <a:r>
              <a:rPr kumimoji="1" lang="en-US" altLang="zh-CN" kern="1200" cap="none" spc="0" normalizeH="0" baseline="0" noProof="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How many ways are there to put four different employees into three indistinguishable offices, when each office can contain any number of employees?</a:t>
            </a:r>
            <a:r>
              <a:rPr kumimoji="1" lang="en-US" altLang="zh-CN" kern="1200" cap="none" spc="0" normalizeH="0" baseline="0" noProof="0">
                <a:solidFill>
                  <a:srgbClr val="000000"/>
                </a:solidFill>
                <a:latin typeface="Times New Roman" panose="02020603050405020304" pitchFamily="18" charset="0"/>
                <a:ea typeface="宋体" pitchFamily="2" charset="-122"/>
                <a:cs typeface="Times New Roman" panose="02020603050405020304" pitchFamily="18" charset="0"/>
              </a:rPr>
              <a:t> </a:t>
            </a:r>
            <a:endParaRPr kumimoji="1" lang="en-US" altLang="zh-CN" kern="1200" cap="none" spc="0" normalizeH="0" baseline="0" noProof="0">
              <a:solidFill>
                <a:srgbClr val="000000"/>
              </a:solidFill>
              <a:latin typeface="Times New Roman" panose="02020603050405020304" pitchFamily="18" charset="0"/>
              <a:ea typeface="宋体" pitchFamily="2" charset="-122"/>
              <a:cs typeface="Times New Roman" panose="02020603050405020304" pitchFamily="18" charset="0"/>
            </a:endParaRPr>
          </a:p>
        </p:txBody>
      </p:sp>
      <p:sp>
        <p:nvSpPr>
          <p:cNvPr id="1947652" name="Text Box 4"/>
          <p:cNvSpPr txBox="1">
            <a:spLocks noChangeArrowheads="1"/>
          </p:cNvSpPr>
          <p:nvPr/>
        </p:nvSpPr>
        <p:spPr bwMode="auto">
          <a:xfrm>
            <a:off x="1774825" y="1628775"/>
            <a:ext cx="8893175" cy="4293235"/>
          </a:xfrm>
          <a:prstGeom prst="rect">
            <a:avLst/>
          </a:prstGeom>
          <a:noFill/>
          <a:ln w="9525">
            <a:noFill/>
            <a:miter lim="800000"/>
          </a:ln>
          <a:effectLst/>
        </p:spPr>
        <p:txBody>
          <a:bodyPr>
            <a:spAutoFit/>
          </a:bodyPr>
          <a:p>
            <a:pPr marL="457200" marR="0" indent="-457200" algn="just" defTabSz="914400">
              <a:spcBef>
                <a:spcPct val="20000"/>
              </a:spcBef>
              <a:buClrTx/>
              <a:buSzTx/>
              <a:buFontTx/>
              <a:buNone/>
            </a:pPr>
            <a:r>
              <a:rPr kumimoji="0" lang="en-US" altLang="zh-CN" i="1" kern="1200" cap="none" spc="0" normalizeH="0" baseline="0" noProof="1" dirty="0">
                <a:solidFill>
                  <a:srgbClr val="3333FF"/>
                </a:solidFill>
                <a:latin typeface="Times New Roman" panose="02020603050405020304" pitchFamily="18" charset="0"/>
                <a:ea typeface="宋体" pitchFamily="2" charset="-122"/>
                <a:cs typeface="+mn-cs"/>
              </a:rPr>
              <a:t>Solution:</a:t>
            </a:r>
            <a:endParaRPr kumimoji="0" lang="en-US" altLang="zh-CN" i="1" kern="1200" cap="none" spc="0" normalizeH="0" baseline="0" noProof="1" dirty="0">
              <a:solidFill>
                <a:srgbClr val="3333FF"/>
              </a:solidFill>
              <a:latin typeface="Times New Roman" panose="02020603050405020304" pitchFamily="18" charset="0"/>
              <a:ea typeface="宋体" pitchFamily="2" charset="-122"/>
              <a:cs typeface="+mn-cs"/>
            </a:endParaRPr>
          </a:p>
          <a:p>
            <a:pPr marL="457200" marR="0" indent="-457200" defTabSz="914400">
              <a:spcBef>
                <a:spcPct val="20000"/>
              </a:spcBef>
              <a:buClrTx/>
              <a:buSzTx/>
              <a:buFontTx/>
              <a:buNone/>
            </a:pP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There are </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1+4+3+6=14</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ways to put four different employees into three indistinguishable offices.</a:t>
            </a:r>
            <a:endPar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endParaRPr>
          </a:p>
          <a:p>
            <a:pPr marL="457200" marR="0" indent="-457200" defTabSz="914400">
              <a:spcBef>
                <a:spcPct val="60000"/>
              </a:spcBef>
              <a:buClrTx/>
              <a:buSzTx/>
              <a:buFontTx/>
              <a:buNone/>
            </a:pPr>
            <a:r>
              <a:rPr kumimoji="0" lang="en-US" altLang="zh-CN" sz="2200" kern="1200" cap="none" spc="0" normalizeH="0" baseline="0" noProof="1" dirty="0">
                <a:solidFill>
                  <a:srgbClr val="339933"/>
                </a:solidFill>
                <a:effectLst>
                  <a:outerShdw blurRad="38100" dist="38100" dir="2700000">
                    <a:srgbClr val="C0C0C0"/>
                  </a:outerShdw>
                </a:effectLst>
                <a:latin typeface="Times New Roman" panose="02020603050405020304" pitchFamily="18" charset="0"/>
                <a:ea typeface="宋体" pitchFamily="2" charset="-122"/>
                <a:cs typeface="+mn-cs"/>
              </a:rPr>
              <a:t>Another way:</a:t>
            </a:r>
            <a:endParaRPr kumimoji="0" lang="en-US" altLang="zh-CN" sz="2200" kern="1200" cap="none" spc="0" normalizeH="0" baseline="0" noProof="1" dirty="0">
              <a:solidFill>
                <a:srgbClr val="339933"/>
              </a:solidFill>
              <a:effectLst>
                <a:outerShdw blurRad="38100" dist="38100" dir="2700000">
                  <a:srgbClr val="C0C0C0"/>
                </a:outerShdw>
              </a:effectLst>
              <a:latin typeface="Times New Roman" panose="02020603050405020304" pitchFamily="18" charset="0"/>
              <a:ea typeface="宋体" pitchFamily="2" charset="-122"/>
              <a:cs typeface="+mn-cs"/>
            </a:endParaRPr>
          </a:p>
          <a:p>
            <a:pPr marL="457200" marR="0" indent="-457200" defTabSz="914400">
              <a:spcBef>
                <a:spcPct val="20000"/>
              </a:spcBef>
              <a:buClrTx/>
              <a:buSzTx/>
              <a:buFontTx/>
              <a:buNone/>
            </a:pP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Look at the number of offices into which we put employees.</a:t>
            </a:r>
            <a:endPar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endParaRPr>
          </a:p>
          <a:p>
            <a:pPr marL="457200" marR="0" indent="-457200" defTabSz="914400">
              <a:spcBef>
                <a:spcPct val="20000"/>
              </a:spcBef>
              <a:buClrTx/>
              <a:buSzTx/>
              <a:buFontTx/>
              <a:buChar char="•"/>
            </a:pP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There are </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6</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ways to put four different employees into </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three </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indistinguishable offices so that no office is empty.</a:t>
            </a:r>
            <a:endPar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endParaRPr>
          </a:p>
          <a:p>
            <a:pPr marL="457200" marR="0" indent="-457200" defTabSz="914400">
              <a:spcBef>
                <a:spcPct val="20000"/>
              </a:spcBef>
              <a:buClrTx/>
              <a:buSzTx/>
              <a:buFontTx/>
              <a:buChar char="•"/>
            </a:pP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There are </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7 </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ways to put four different employees into </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two</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indistinguishable offices so that no office is empty.</a:t>
            </a:r>
            <a:endPar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endParaRPr>
          </a:p>
          <a:p>
            <a:pPr marL="457200" marR="0" indent="-457200" defTabSz="914400">
              <a:spcBef>
                <a:spcPct val="20000"/>
              </a:spcBef>
              <a:buClrTx/>
              <a:buSzTx/>
              <a:buFontTx/>
              <a:buChar char="•"/>
            </a:pP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There are </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1</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ways to put four different employees into</a:t>
            </a:r>
            <a:r>
              <a:rPr kumimoji="0" lang="en-US" altLang="zh-CN" sz="2200"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 one</a:t>
            </a:r>
            <a:r>
              <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offices so that it is not empty.</a:t>
            </a:r>
            <a:endParaRPr kumimoji="0" lang="en-US" altLang="zh-CN" sz="2200"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7651"/>
                                        </p:tgtEl>
                                        <p:attrNameLst>
                                          <p:attrName>style.visibility</p:attrName>
                                        </p:attrNameLst>
                                      </p:cBhvr>
                                      <p:to>
                                        <p:strVal val="visible"/>
                                      </p:to>
                                    </p:set>
                                    <p:animEffect transition="in" filter="wipe(left)">
                                      <p:cBhvr>
                                        <p:cTn id="7" dur="500"/>
                                        <p:tgtEl>
                                          <p:spTgt spid="1947651"/>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7652">
                                            <p:txEl>
                                              <p:charRg st="4294967295" end="4294967295"/>
                                            </p:txEl>
                                          </p:spTgt>
                                        </p:tgtEl>
                                        <p:attrNameLst>
                                          <p:attrName>style.visibility</p:attrName>
                                        </p:attrNameLst>
                                      </p:cBhvr>
                                      <p:to>
                                        <p:strVal val="visible"/>
                                      </p:to>
                                    </p:set>
                                    <p:animEffect transition="in" filter="wipe(left)">
                                      <p:cBhvr>
                                        <p:cTn id="12" dur="500"/>
                                        <p:tgtEl>
                                          <p:spTgt spid="1947652">
                                            <p:txEl>
                                              <p:charRg st="4294967295" end="4294967295"/>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7652">
                                            <p:txEl>
                                              <p:charRg st="0" end="10"/>
                                            </p:txEl>
                                          </p:spTgt>
                                        </p:tgtEl>
                                        <p:attrNameLst>
                                          <p:attrName>style.visibility</p:attrName>
                                        </p:attrNameLst>
                                      </p:cBhvr>
                                      <p:to>
                                        <p:strVal val="visible"/>
                                      </p:to>
                                    </p:set>
                                    <p:animEffect transition="in" filter="wipe(left)">
                                      <p:cBhvr>
                                        <p:cTn id="17" dur="500"/>
                                        <p:tgtEl>
                                          <p:spTgt spid="1947652">
                                            <p:txEl>
                                              <p:charRg st="0" end="1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652">
                                            <p:txEl>
                                              <p:charRg st="10" end="106"/>
                                            </p:txEl>
                                          </p:spTgt>
                                        </p:tgtEl>
                                        <p:attrNameLst>
                                          <p:attrName>style.visibility</p:attrName>
                                        </p:attrNameLst>
                                      </p:cBhvr>
                                      <p:to>
                                        <p:strVal val="visible"/>
                                      </p:to>
                                    </p:set>
                                    <p:animEffect transition="in" filter="wipe(left)">
                                      <p:cBhvr>
                                        <p:cTn id="22" dur="500"/>
                                        <p:tgtEl>
                                          <p:spTgt spid="1947652">
                                            <p:txEl>
                                              <p:charRg st="10" end="10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7652">
                                            <p:txEl>
                                              <p:charRg st="106" end="119"/>
                                            </p:txEl>
                                          </p:spTgt>
                                        </p:tgtEl>
                                        <p:attrNameLst>
                                          <p:attrName>style.visibility</p:attrName>
                                        </p:attrNameLst>
                                      </p:cBhvr>
                                      <p:to>
                                        <p:strVal val="visible"/>
                                      </p:to>
                                    </p:set>
                                    <p:animEffect transition="in" filter="wipe(left)">
                                      <p:cBhvr>
                                        <p:cTn id="27" dur="500"/>
                                        <p:tgtEl>
                                          <p:spTgt spid="1947652">
                                            <p:txEl>
                                              <p:charRg st="106" end="119"/>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652">
                                            <p:txEl>
                                              <p:charRg st="119" end="182"/>
                                            </p:txEl>
                                          </p:spTgt>
                                        </p:tgtEl>
                                        <p:attrNameLst>
                                          <p:attrName>style.visibility</p:attrName>
                                        </p:attrNameLst>
                                      </p:cBhvr>
                                      <p:to>
                                        <p:strVal val="visible"/>
                                      </p:to>
                                    </p:set>
                                    <p:animEffect transition="in" filter="wipe(left)">
                                      <p:cBhvr>
                                        <p:cTn id="32" dur="500"/>
                                        <p:tgtEl>
                                          <p:spTgt spid="1947652">
                                            <p:txEl>
                                              <p:charRg st="119" end="18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7652">
                                            <p:txEl>
                                              <p:charRg st="182" end="296"/>
                                            </p:txEl>
                                          </p:spTgt>
                                        </p:tgtEl>
                                        <p:attrNameLst>
                                          <p:attrName>style.visibility</p:attrName>
                                        </p:attrNameLst>
                                      </p:cBhvr>
                                      <p:to>
                                        <p:strVal val="visible"/>
                                      </p:to>
                                    </p:set>
                                    <p:animEffect transition="in" filter="wipe(left)">
                                      <p:cBhvr>
                                        <p:cTn id="37" dur="500"/>
                                        <p:tgtEl>
                                          <p:spTgt spid="1947652">
                                            <p:txEl>
                                              <p:charRg st="182" end="29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7652">
                                            <p:txEl>
                                              <p:charRg st="296" end="408"/>
                                            </p:txEl>
                                          </p:spTgt>
                                        </p:tgtEl>
                                        <p:attrNameLst>
                                          <p:attrName>style.visibility</p:attrName>
                                        </p:attrNameLst>
                                      </p:cBhvr>
                                      <p:to>
                                        <p:strVal val="visible"/>
                                      </p:to>
                                    </p:set>
                                    <p:animEffect transition="in" filter="wipe(left)">
                                      <p:cBhvr>
                                        <p:cTn id="42" dur="500"/>
                                        <p:tgtEl>
                                          <p:spTgt spid="1947652">
                                            <p:txEl>
                                              <p:charRg st="296" end="408"/>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7652">
                                            <p:txEl>
                                              <p:charRg st="408" end="499"/>
                                            </p:txEl>
                                          </p:spTgt>
                                        </p:tgtEl>
                                        <p:attrNameLst>
                                          <p:attrName>style.visibility</p:attrName>
                                        </p:attrNameLst>
                                      </p:cBhvr>
                                      <p:to>
                                        <p:strVal val="visible"/>
                                      </p:to>
                                    </p:set>
                                    <p:animEffect transition="in" filter="wipe(left)">
                                      <p:cBhvr>
                                        <p:cTn id="47" dur="500"/>
                                        <p:tgtEl>
                                          <p:spTgt spid="1947652">
                                            <p:txEl>
                                              <p:charRg st="408" end="499"/>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51" grpId="0" bldLvl="0" animBg="1"/>
      <p:bldP spid="194765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43554" name="Text Box 2"/>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43555" name="Text Box 3"/>
          <p:cNvSpPr txBox="1"/>
          <p:nvPr/>
        </p:nvSpPr>
        <p:spPr>
          <a:xfrm>
            <a:off x="1524000" y="500063"/>
            <a:ext cx="8569325" cy="1060450"/>
          </a:xfrm>
          <a:prstGeom prst="rect">
            <a:avLst/>
          </a:prstGeom>
          <a:noFill/>
          <a:ln w="9525">
            <a:noFill/>
          </a:ln>
        </p:spPr>
        <p:txBody>
          <a:bodyPr anchor="t">
            <a:spAutoFit/>
          </a:bodyPr>
          <a:p>
            <a:pPr marL="457200" indent="-457200" eaLnBrk="0" hangingPunct="0">
              <a:spcBef>
                <a:spcPct val="50000"/>
              </a:spcBef>
              <a:buFont typeface="Wingdings" panose="05000000000000000000" pitchFamily="2" charset="2"/>
              <a:buNone/>
            </a:pPr>
            <a:r>
              <a:rPr lang="en-US" altLang="zh-CN" i="1" dirty="0">
                <a:solidFill>
                  <a:srgbClr val="339933"/>
                </a:solidFill>
                <a:latin typeface="Times New Roman" panose="02020603050405020304" pitchFamily="18" charset="0"/>
              </a:rPr>
              <a:t>S(n,j):</a:t>
            </a:r>
            <a:r>
              <a:rPr lang="en-US" altLang="zh-CN" dirty="0">
                <a:solidFill>
                  <a:srgbClr val="339933"/>
                </a:solidFill>
                <a:latin typeface="Times New Roman" panose="02020603050405020304" pitchFamily="18" charset="0"/>
              </a:rPr>
              <a:t> Stirling numbers of the second kind </a:t>
            </a:r>
            <a:endParaRPr lang="en-US" altLang="zh-CN" dirty="0">
              <a:solidFill>
                <a:srgbClr val="339933"/>
              </a:solidFill>
              <a:latin typeface="Times New Roman" panose="02020603050405020304" pitchFamily="18" charset="0"/>
            </a:endParaRPr>
          </a:p>
          <a:p>
            <a:pPr marL="457200" indent="-457200" eaLnBrk="0" hangingPunct="0">
              <a:spcBef>
                <a:spcPct val="50000"/>
              </a:spcBef>
              <a:buFont typeface="Wingdings" panose="05000000000000000000" pitchFamily="2" charset="2"/>
              <a:buNone/>
            </a:pPr>
            <a:r>
              <a:rPr lang="en-US" altLang="zh-CN" dirty="0">
                <a:solidFill>
                  <a:srgbClr val="339933"/>
                </a:solidFill>
                <a:latin typeface="Times New Roman" panose="02020603050405020304" pitchFamily="18" charset="0"/>
              </a:rPr>
              <a:t>     - the number of ways to distribute </a:t>
            </a:r>
            <a:r>
              <a:rPr lang="en-US" altLang="zh-CN" i="1" dirty="0">
                <a:solidFill>
                  <a:srgbClr val="339933"/>
                </a:solidFill>
                <a:latin typeface="Times New Roman" panose="02020603050405020304" pitchFamily="18" charset="0"/>
              </a:rPr>
              <a:t>n</a:t>
            </a:r>
            <a:r>
              <a:rPr lang="en-US" altLang="zh-CN" dirty="0">
                <a:solidFill>
                  <a:srgbClr val="339933"/>
                </a:solidFill>
                <a:latin typeface="Times New Roman" panose="02020603050405020304" pitchFamily="18" charset="0"/>
              </a:rPr>
              <a:t> distinguishable objects into </a:t>
            </a:r>
            <a:r>
              <a:rPr lang="en-US" altLang="zh-CN" i="1" dirty="0">
                <a:solidFill>
                  <a:srgbClr val="339933"/>
                </a:solidFill>
                <a:latin typeface="Times New Roman" panose="02020603050405020304" pitchFamily="18" charset="0"/>
              </a:rPr>
              <a:t>j</a:t>
            </a:r>
            <a:r>
              <a:rPr lang="en-US" altLang="zh-CN" dirty="0">
                <a:solidFill>
                  <a:srgbClr val="339933"/>
                </a:solidFill>
                <a:latin typeface="Times New Roman" panose="02020603050405020304" pitchFamily="18" charset="0"/>
              </a:rPr>
              <a:t> indistinguishable boxes so that no boxes is empty</a:t>
            </a:r>
            <a:endParaRPr lang="en-US" altLang="zh-CN" dirty="0">
              <a:solidFill>
                <a:srgbClr val="339933"/>
              </a:solidFill>
              <a:latin typeface="Times New Roman" panose="02020603050405020304" pitchFamily="18" charset="0"/>
            </a:endParaRPr>
          </a:p>
        </p:txBody>
      </p:sp>
      <p:sp>
        <p:nvSpPr>
          <p:cNvPr id="1943560" name="Text Box 8"/>
          <p:cNvSpPr txBox="1">
            <a:spLocks noChangeArrowheads="1"/>
          </p:cNvSpPr>
          <p:nvPr/>
        </p:nvSpPr>
        <p:spPr bwMode="auto">
          <a:xfrm>
            <a:off x="1912303" y="2029143"/>
            <a:ext cx="7200900" cy="1614805"/>
          </a:xfrm>
          <a:prstGeom prst="rect">
            <a:avLst/>
          </a:prstGeom>
          <a:noFill/>
          <a:ln w="9525">
            <a:noFill/>
            <a:miter lim="800000"/>
          </a:ln>
          <a:effectLst/>
        </p:spPr>
        <p:txBody>
          <a:bodyPr>
            <a:spAutoFit/>
          </a:bodyPr>
          <a:lstStyle/>
          <a:p>
            <a:pPr marL="457200" marR="0" indent="-457200" algn="just" defTabSz="914400">
              <a:spcBef>
                <a:spcPct val="50000"/>
              </a:spcBef>
              <a:buClrTx/>
              <a:buSzTx/>
              <a:buFontTx/>
              <a:buAutoNum type="arabicParenBoth"/>
              <a:defRPr/>
            </a:pP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S(r,1</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S</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a:t>
            </a:r>
            <a:r>
              <a:rPr kumimoji="1" lang="en-US" altLang="zh-CN" b="0" i="1"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r</a:t>
            </a:r>
            <a:r>
              <a:rPr kumimoji="1" lang="en-US" altLang="zh-CN" b="0"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a:t>
            </a:r>
            <a:r>
              <a:rPr kumimoji="1" lang="en-US" altLang="zh-CN" b="0" i="1"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)=1    (r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1)</a:t>
            </a:r>
            <a:endPar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endParaRPr>
          </a:p>
          <a:p>
            <a:pPr marL="457200" marR="0" indent="-457200" algn="just" defTabSz="914400">
              <a:spcBef>
                <a:spcPct val="50000"/>
              </a:spcBef>
              <a:buClrTx/>
              <a:buSzTx/>
              <a:buFontTx/>
              <a:buAutoNum type="arabicParenBoth"/>
              <a:defRPr/>
            </a:pP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S(r,2</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)=2</a:t>
            </a:r>
            <a:r>
              <a:rPr kumimoji="1" lang="en-US" altLang="zh-CN" b="0" i="1" kern="1200" cap="none" spc="0" normalizeH="0" baseline="3000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3000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-1</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-1</a:t>
            </a:r>
            <a:endPar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endParaRPr>
          </a:p>
          <a:p>
            <a:pPr marL="457200" marR="0" indent="-457200" algn="just" defTabSz="914400">
              <a:spcBef>
                <a:spcPct val="50000"/>
              </a:spcBef>
              <a:buClrTx/>
              <a:buSzTx/>
              <a:buFontTx/>
              <a:buAutoNum type="arabicParenBoth"/>
              <a:defRPr/>
            </a:pP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S</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-1)=</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C</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,2)</a:t>
            </a:r>
            <a:endPar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endParaRPr>
          </a:p>
          <a:p>
            <a:pPr marL="457200" marR="0" indent="-457200" algn="just" defTabSz="914400">
              <a:spcBef>
                <a:spcPct val="50000"/>
              </a:spcBef>
              <a:buClrTx/>
              <a:buSzTx/>
              <a:buFontTx/>
              <a:buAutoNum type="arabicParenBoth"/>
              <a:defRPr/>
            </a:pP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S</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+1,</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n</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S</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n</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-1)+</a:t>
            </a:r>
            <a:r>
              <a:rPr kumimoji="1" lang="en-US" altLang="zh-CN" b="0" i="1"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nS</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r</a:t>
            </a:r>
            <a:r>
              <a:rPr kumimoji="1" lang="en-US" altLang="zh-CN" b="0"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r>
              <a:rPr kumimoji="1" lang="en-US" altLang="zh-CN" b="0" i="1" kern="1200" cap="none" spc="0" normalizeH="0" baseline="0" noProof="0" dirty="0" err="1">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n</a:t>
            </a:r>
            <a:r>
              <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rPr>
              <a:t>)</a:t>
            </a:r>
            <a:endParaRPr kumimoji="1" lang="en-US" altLang="zh-CN" b="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sym typeface="Symbol" pitchFamily="18" charset="2"/>
            </a:endParaRPr>
          </a:p>
        </p:txBody>
      </p:sp>
      <p:sp>
        <p:nvSpPr>
          <p:cNvPr id="1943561" name="Text Box 9"/>
          <p:cNvSpPr txBox="1">
            <a:spLocks noChangeArrowheads="1"/>
          </p:cNvSpPr>
          <p:nvPr/>
        </p:nvSpPr>
        <p:spPr bwMode="auto">
          <a:xfrm>
            <a:off x="2095500" y="4000500"/>
            <a:ext cx="7920038" cy="1476375"/>
          </a:xfrm>
          <a:prstGeom prst="rect">
            <a:avLst/>
          </a:prstGeom>
          <a:noFill/>
          <a:ln w="9525">
            <a:noFill/>
            <a:miter lim="800000"/>
          </a:ln>
          <a:effectLst/>
        </p:spPr>
        <p:txBody>
          <a:bodyPr>
            <a:spAutoFit/>
          </a:bodyPr>
          <a:p>
            <a:pPr marL="457200" marR="0" indent="-457200" algn="just" defTabSz="914400">
              <a:spcBef>
                <a:spcPct val="50000"/>
              </a:spcBef>
              <a:buClrTx/>
              <a:buSzTx/>
              <a:buFontTx/>
              <a:buNone/>
            </a:pPr>
            <a:r>
              <a:rPr kumimoji="0" lang="en-US" altLang="zh-CN" i="1"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rPr>
              <a:t>Note:</a:t>
            </a:r>
            <a:endParaRPr kumimoji="0" lang="en-US" altLang="zh-CN" i="1" kern="1200" cap="none" spc="0" normalizeH="0" baseline="0" noProof="1" dirty="0">
              <a:solidFill>
                <a:srgbClr val="FF6600"/>
              </a:solidFill>
              <a:effectLst>
                <a:outerShdw blurRad="38100" dist="38100" dir="2700000">
                  <a:srgbClr val="C0C0C0"/>
                </a:outerShdw>
              </a:effectLst>
              <a:latin typeface="Times New Roman" panose="02020603050405020304" pitchFamily="18" charset="0"/>
              <a:ea typeface="宋体" pitchFamily="2" charset="-122"/>
              <a:cs typeface="+mn-cs"/>
            </a:endParaRPr>
          </a:p>
          <a:p>
            <a:pPr marL="457200" marR="0" indent="-457200" algn="just" defTabSz="914400">
              <a:spcBef>
                <a:spcPct val="50000"/>
              </a:spcBef>
              <a:buClrTx/>
              <a:buSzTx/>
              <a:buFontTx/>
              <a:buChar char="•"/>
            </a:pPr>
            <a:r>
              <a:rPr kumimoji="0" lang="en-US" altLang="zh-CN" i="1" kern="1200" cap="none" spc="0" normalizeH="0" baseline="0" noProof="1" dirty="0">
                <a:latin typeface="Times New Roman" panose="02020603050405020304" pitchFamily="18" charset="0"/>
                <a:ea typeface="宋体" pitchFamily="2" charset="-122"/>
                <a:cs typeface="+mn-cs"/>
              </a:rPr>
              <a:t>S(n,j) </a:t>
            </a:r>
            <a:r>
              <a:rPr kumimoji="0" lang="en-US" altLang="zh-CN" kern="1200" cap="none" spc="0" normalizeH="0" baseline="0" noProof="1" dirty="0">
                <a:latin typeface="Times New Roman" panose="02020603050405020304" pitchFamily="18" charset="0"/>
                <a:ea typeface="宋体" pitchFamily="2" charset="-122"/>
                <a:cs typeface="+mn-cs"/>
              </a:rPr>
              <a:t>is the number of ways to partition the set with</a:t>
            </a:r>
            <a:r>
              <a:rPr kumimoji="0" lang="en-US" altLang="zh-CN" i="1" kern="1200" cap="none" spc="0" normalizeH="0" baseline="0" noProof="1" dirty="0">
                <a:latin typeface="Times New Roman" panose="02020603050405020304" pitchFamily="18" charset="0"/>
                <a:ea typeface="宋体" pitchFamily="2" charset="-122"/>
                <a:cs typeface="+mn-cs"/>
              </a:rPr>
              <a:t> n </a:t>
            </a:r>
            <a:r>
              <a:rPr kumimoji="0" lang="en-US" altLang="zh-CN" kern="1200" cap="none" spc="0" normalizeH="0" baseline="0" noProof="1" dirty="0">
                <a:latin typeface="Times New Roman" panose="02020603050405020304" pitchFamily="18" charset="0"/>
                <a:ea typeface="宋体" pitchFamily="2" charset="-122"/>
                <a:cs typeface="+mn-cs"/>
              </a:rPr>
              <a:t>elements into</a:t>
            </a:r>
            <a:r>
              <a:rPr kumimoji="0" lang="en-US" altLang="zh-CN" i="1" kern="1200" cap="none" spc="0" normalizeH="0" baseline="0" noProof="1" dirty="0">
                <a:latin typeface="Times New Roman" panose="02020603050405020304" pitchFamily="18" charset="0"/>
                <a:ea typeface="宋体" pitchFamily="2" charset="-122"/>
                <a:cs typeface="+mn-cs"/>
              </a:rPr>
              <a:t> j </a:t>
            </a:r>
            <a:r>
              <a:rPr kumimoji="0" lang="en-US" altLang="zh-CN" kern="1200" cap="none" spc="0" normalizeH="0" baseline="0" noProof="1" dirty="0">
                <a:latin typeface="Times New Roman" panose="02020603050405020304" pitchFamily="18" charset="0"/>
                <a:ea typeface="宋体" pitchFamily="2" charset="-122"/>
                <a:cs typeface="+mn-cs"/>
              </a:rPr>
              <a:t>nonempty and disjoint subsets. </a:t>
            </a:r>
            <a:endParaRPr kumimoji="0" lang="en-US" altLang="zh-CN" kern="1200" cap="none" spc="0" normalizeH="0" baseline="0" noProof="1" dirty="0">
              <a:latin typeface="Times New Roman" panose="02020603050405020304" pitchFamily="18" charset="0"/>
              <a:ea typeface="宋体" pitchFamily="2" charset="-122"/>
              <a:cs typeface="+mn-cs"/>
            </a:endParaRPr>
          </a:p>
          <a:p>
            <a:pPr marL="457200" marR="0" indent="-457200" algn="just" defTabSz="914400">
              <a:spcBef>
                <a:spcPct val="50000"/>
              </a:spcBef>
              <a:buClrTx/>
              <a:buSzTx/>
              <a:buFontTx/>
              <a:buChar char="•"/>
            </a:pPr>
            <a:r>
              <a:rPr kumimoji="0" lang="en-US" altLang="zh-CN" kern="1200" cap="none" spc="0" normalizeH="0" baseline="0" noProof="1" dirty="0">
                <a:effectLst>
                  <a:outerShdw blurRad="38100" dist="38100" dir="2700000">
                    <a:srgbClr val="C0C0C0"/>
                  </a:outerShdw>
                </a:effectLst>
                <a:latin typeface="Times New Roman" panose="02020603050405020304" pitchFamily="18" charset="0"/>
                <a:ea typeface="宋体" pitchFamily="2" charset="-122"/>
                <a:cs typeface="+mn-cs"/>
                <a:sym typeface="Symbol" pitchFamily="18" charset="2"/>
              </a:rPr>
              <a:t> </a:t>
            </a:r>
            <a:endParaRPr kumimoji="0" lang="en-US" altLang="zh-CN" kern="1200" cap="none" spc="0" normalizeH="0" baseline="0" noProof="1" dirty="0">
              <a:effectLst>
                <a:outerShdw blurRad="38100" dist="38100" dir="2700000">
                  <a:srgbClr val="C0C0C0"/>
                </a:outerShdw>
              </a:effectLst>
              <a:latin typeface="Times New Roman" panose="02020603050405020304" pitchFamily="18" charset="0"/>
              <a:ea typeface="宋体" pitchFamily="2" charset="-122"/>
              <a:cs typeface="+mn-cs"/>
              <a:sym typeface="Symbol" pitchFamily="18" charset="2"/>
            </a:endParaRPr>
          </a:p>
        </p:txBody>
      </p:sp>
      <p:graphicFrame>
        <p:nvGraphicFramePr>
          <p:cNvPr id="1943563" name="Object 11"/>
          <p:cNvGraphicFramePr>
            <a:graphicFrameLocks noChangeAspect="1"/>
          </p:cNvGraphicFramePr>
          <p:nvPr/>
        </p:nvGraphicFramePr>
        <p:xfrm>
          <a:off x="2890838" y="5357813"/>
          <a:ext cx="3508375" cy="793750"/>
        </p:xfrm>
        <a:graphic>
          <a:graphicData uri="http://schemas.openxmlformats.org/presentationml/2006/ole">
            <mc:AlternateContent xmlns:mc="http://schemas.openxmlformats.org/markup-compatibility/2006">
              <mc:Choice xmlns:v="urn:schemas-microsoft-com:vml" Requires="v">
                <p:oleObj spid="_x0000_s3086" name="" r:id="rId1" imgW="1993900" imgH="444500" progId="Equation.3">
                  <p:embed/>
                </p:oleObj>
              </mc:Choice>
              <mc:Fallback>
                <p:oleObj name="" r:id="rId1" imgW="1993900" imgH="444500" progId="Equation.3">
                  <p:embed/>
                  <p:pic>
                    <p:nvPicPr>
                      <p:cNvPr id="0" name="图片 3085"/>
                      <p:cNvPicPr/>
                      <p:nvPr/>
                    </p:nvPicPr>
                    <p:blipFill>
                      <a:blip r:embed="rId2"/>
                      <a:stretch>
                        <a:fillRect/>
                      </a:stretch>
                    </p:blipFill>
                    <p:spPr>
                      <a:xfrm>
                        <a:off x="2890838" y="5357813"/>
                        <a:ext cx="3508375" cy="793750"/>
                      </a:xfrm>
                      <a:prstGeom prst="rect">
                        <a:avLst/>
                      </a:prstGeom>
                      <a:noFill/>
                      <a:ln w="38100">
                        <a:noFill/>
                        <a:miter/>
                      </a:ln>
                    </p:spPr>
                  </p:pic>
                </p:oleObj>
              </mc:Fallback>
            </mc:AlternateContent>
          </a:graphicData>
        </a:graphic>
      </p:graphicFrame>
      <p:sp>
        <p:nvSpPr>
          <p:cNvPr id="1943564" name="AutoShape 12"/>
          <p:cNvSpPr/>
          <p:nvPr/>
        </p:nvSpPr>
        <p:spPr>
          <a:xfrm>
            <a:off x="7671118" y="5803900"/>
            <a:ext cx="6840537" cy="2663825"/>
          </a:xfrm>
          <a:prstGeom prst="wedgeRectCallout">
            <a:avLst>
              <a:gd name="adj1" fmla="val -43829"/>
              <a:gd name="adj2" fmla="val 91477"/>
            </a:avLst>
          </a:prstGeom>
          <a:solidFill>
            <a:srgbClr val="FFFF99"/>
          </a:solidFill>
          <a:ln w="9525" cap="flat" cmpd="sng">
            <a:solidFill>
              <a:srgbClr val="FFFF00"/>
            </a:solidFill>
            <a:prstDash val="solid"/>
            <a:miter/>
            <a:headEnd type="none" w="med" len="med"/>
            <a:tailEnd type="none" w="med" len="med"/>
          </a:ln>
        </p:spPr>
        <p:txBody>
          <a:bodyPr anchor="t"/>
          <a:p>
            <a:pPr marL="457200" indent="-457200" eaLnBrk="0" hangingPunct="0">
              <a:spcBef>
                <a:spcPct val="50000"/>
              </a:spcBef>
              <a:buFont typeface="Wingdings" panose="05000000000000000000" pitchFamily="2" charset="2"/>
              <a:buNone/>
            </a:pPr>
            <a:r>
              <a:rPr lang="en-US" altLang="zh-CN" dirty="0">
                <a:solidFill>
                  <a:srgbClr val="339933"/>
                </a:solidFill>
                <a:latin typeface="Times New Roman" panose="02020603050405020304" pitchFamily="18" charset="0"/>
              </a:rPr>
              <a:t>      the number of ways to place </a:t>
            </a:r>
            <a:r>
              <a:rPr lang="en-US" altLang="zh-CN" i="1" dirty="0">
                <a:solidFill>
                  <a:srgbClr val="339933"/>
                </a:solidFill>
                <a:latin typeface="Times New Roman" panose="02020603050405020304" pitchFamily="18" charset="0"/>
              </a:rPr>
              <a:t>n</a:t>
            </a:r>
            <a:r>
              <a:rPr lang="en-US" altLang="zh-CN" dirty="0">
                <a:solidFill>
                  <a:srgbClr val="339933"/>
                </a:solidFill>
                <a:latin typeface="Times New Roman" panose="02020603050405020304" pitchFamily="18" charset="0"/>
              </a:rPr>
              <a:t> distinguishable objects into </a:t>
            </a:r>
            <a:r>
              <a:rPr lang="en-US" altLang="zh-CN" i="1" dirty="0">
                <a:solidFill>
                  <a:srgbClr val="339933"/>
                </a:solidFill>
                <a:latin typeface="Times New Roman" panose="02020603050405020304" pitchFamily="18" charset="0"/>
              </a:rPr>
              <a:t>k</a:t>
            </a:r>
            <a:r>
              <a:rPr lang="en-US" altLang="zh-CN" dirty="0">
                <a:solidFill>
                  <a:srgbClr val="339933"/>
                </a:solidFill>
                <a:latin typeface="Times New Roman" panose="02020603050405020304" pitchFamily="18" charset="0"/>
              </a:rPr>
              <a:t> indistinguishable boxes</a:t>
            </a:r>
            <a:endParaRPr lang="en-US" altLang="zh-CN" dirty="0">
              <a:solidFill>
                <a:srgbClr val="339933"/>
              </a:solidFill>
              <a:latin typeface="Times New Roman" panose="02020603050405020304" pitchFamily="18" charset="0"/>
            </a:endParaRPr>
          </a:p>
        </p:txBody>
      </p:sp>
      <p:graphicFrame>
        <p:nvGraphicFramePr>
          <p:cNvPr id="1943565" name="Object 13"/>
          <p:cNvGraphicFramePr>
            <a:graphicFrameLocks noChangeAspect="1"/>
          </p:cNvGraphicFramePr>
          <p:nvPr/>
        </p:nvGraphicFramePr>
        <p:xfrm>
          <a:off x="4724083" y="3861435"/>
          <a:ext cx="4465637" cy="815975"/>
        </p:xfrm>
        <a:graphic>
          <a:graphicData uri="http://schemas.openxmlformats.org/presentationml/2006/ole">
            <mc:AlternateContent xmlns:mc="http://schemas.openxmlformats.org/markup-compatibility/2006">
              <mc:Choice xmlns:v="urn:schemas-microsoft-com:vml" Requires="v">
                <p:oleObj spid="_x0000_s3085" name="" r:id="rId3" imgW="2540000" imgH="457200" progId="Equation.3">
                  <p:embed/>
                </p:oleObj>
              </mc:Choice>
              <mc:Fallback>
                <p:oleObj name="" r:id="rId3" imgW="2540000" imgH="457200" progId="Equation.3">
                  <p:embed/>
                  <p:pic>
                    <p:nvPicPr>
                      <p:cNvPr id="0" name="图片 3084"/>
                      <p:cNvPicPr/>
                      <p:nvPr/>
                    </p:nvPicPr>
                    <p:blipFill>
                      <a:blip r:embed="rId4"/>
                      <a:stretch>
                        <a:fillRect/>
                      </a:stretch>
                    </p:blipFill>
                    <p:spPr>
                      <a:xfrm>
                        <a:off x="4724083" y="3861435"/>
                        <a:ext cx="4465637" cy="815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3555"/>
                                        </p:tgtEl>
                                        <p:attrNameLst>
                                          <p:attrName>style.visibility</p:attrName>
                                        </p:attrNameLst>
                                      </p:cBhvr>
                                      <p:to>
                                        <p:strVal val="visible"/>
                                      </p:to>
                                    </p:set>
                                    <p:animEffect transition="in" filter="wipe(left)">
                                      <p:cBhvr>
                                        <p:cTn id="7" dur="500"/>
                                        <p:tgtEl>
                                          <p:spTgt spid="1943555"/>
                                        </p:tgtEl>
                                      </p:cBhvr>
                                    </p:animEffect>
                                  </p:childTnLst>
                                  <p:subTnLst>
                                    <p:audio>
                                      <p:cMediaNode>
                                        <p:cTn display="0" masterRel="sameClick">
                                          <p:stCondLst>
                                            <p:cond evt="begin" delay="0">
                                              <p:tn val="5"/>
                                            </p:cond>
                                          </p:stCondLst>
                                          <p:endCondLst>
                                            <p:cond evt="onStopAudio" delay="0">
                                              <p:tgtEl>
                                                <p:sldTgt/>
                                              </p:tgtEl>
                                            </p:cond>
                                          </p:endCondLst>
                                        </p:cTn>
                                        <p:tgtEl>
                                          <p:sndTgt r:embed="rId5"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3560">
                                            <p:txEl>
                                              <p:charRg st="4294967295" end="4294967295"/>
                                            </p:txEl>
                                          </p:spTgt>
                                        </p:tgtEl>
                                        <p:attrNameLst>
                                          <p:attrName>style.visibility</p:attrName>
                                        </p:attrNameLst>
                                      </p:cBhvr>
                                      <p:to>
                                        <p:strVal val="visible"/>
                                      </p:to>
                                    </p:set>
                                    <p:animEffect transition="in" filter="wipe(left)">
                                      <p:cBhvr>
                                        <p:cTn id="12" dur="500"/>
                                        <p:tgtEl>
                                          <p:spTgt spid="1943560">
                                            <p:txEl>
                                              <p:charRg st="4294967295" end="4294967295"/>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3560">
                                            <p:txEl>
                                              <p:charRg st="0" end="25"/>
                                            </p:txEl>
                                          </p:spTgt>
                                        </p:tgtEl>
                                        <p:attrNameLst>
                                          <p:attrName>style.visibility</p:attrName>
                                        </p:attrNameLst>
                                      </p:cBhvr>
                                      <p:to>
                                        <p:strVal val="visible"/>
                                      </p:to>
                                    </p:set>
                                    <p:animEffect transition="in" filter="wipe(left)">
                                      <p:cBhvr>
                                        <p:cTn id="17" dur="500"/>
                                        <p:tgtEl>
                                          <p:spTgt spid="1943560">
                                            <p:txEl>
                                              <p:charRg st="0" end="2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3560">
                                            <p:txEl>
                                              <p:charRg st="25" end="39"/>
                                            </p:txEl>
                                          </p:spTgt>
                                        </p:tgtEl>
                                        <p:attrNameLst>
                                          <p:attrName>style.visibility</p:attrName>
                                        </p:attrNameLst>
                                      </p:cBhvr>
                                      <p:to>
                                        <p:strVal val="visible"/>
                                      </p:to>
                                    </p:set>
                                    <p:animEffect transition="in" filter="wipe(left)">
                                      <p:cBhvr>
                                        <p:cTn id="22" dur="500"/>
                                        <p:tgtEl>
                                          <p:spTgt spid="1943560">
                                            <p:txEl>
                                              <p:charRg st="25" end="3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5"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3560">
                                            <p:txEl>
                                              <p:charRg st="39" end="55"/>
                                            </p:txEl>
                                          </p:spTgt>
                                        </p:tgtEl>
                                        <p:attrNameLst>
                                          <p:attrName>style.visibility</p:attrName>
                                        </p:attrNameLst>
                                      </p:cBhvr>
                                      <p:to>
                                        <p:strVal val="visible"/>
                                      </p:to>
                                    </p:set>
                                    <p:animEffect transition="in" filter="wipe(left)">
                                      <p:cBhvr>
                                        <p:cTn id="27" dur="500"/>
                                        <p:tgtEl>
                                          <p:spTgt spid="1943560">
                                            <p:txEl>
                                              <p:charRg st="39" end="55"/>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5"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3560">
                                            <p:txEl>
                                              <p:charRg st="55" end="81"/>
                                            </p:txEl>
                                          </p:spTgt>
                                        </p:tgtEl>
                                        <p:attrNameLst>
                                          <p:attrName>style.visibility</p:attrName>
                                        </p:attrNameLst>
                                      </p:cBhvr>
                                      <p:to>
                                        <p:strVal val="visible"/>
                                      </p:to>
                                    </p:set>
                                    <p:animEffect transition="in" filter="wipe(left)">
                                      <p:cBhvr>
                                        <p:cTn id="32" dur="500"/>
                                        <p:tgtEl>
                                          <p:spTgt spid="1943560">
                                            <p:txEl>
                                              <p:charRg st="55" end="8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5"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3561">
                                            <p:txEl>
                                              <p:charRg st="4294967295" end="4294967295"/>
                                            </p:txEl>
                                          </p:spTgt>
                                        </p:tgtEl>
                                        <p:attrNameLst>
                                          <p:attrName>style.visibility</p:attrName>
                                        </p:attrNameLst>
                                      </p:cBhvr>
                                      <p:to>
                                        <p:strVal val="visible"/>
                                      </p:to>
                                    </p:set>
                                    <p:animEffect transition="in" filter="wipe(left)">
                                      <p:cBhvr>
                                        <p:cTn id="37" dur="500"/>
                                        <p:tgtEl>
                                          <p:spTgt spid="1943561">
                                            <p:txEl>
                                              <p:charRg st="4294967295" end="429496729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5"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3561">
                                            <p:txEl>
                                              <p:charRg st="0" end="6"/>
                                            </p:txEl>
                                          </p:spTgt>
                                        </p:tgtEl>
                                        <p:attrNameLst>
                                          <p:attrName>style.visibility</p:attrName>
                                        </p:attrNameLst>
                                      </p:cBhvr>
                                      <p:to>
                                        <p:strVal val="visible"/>
                                      </p:to>
                                    </p:set>
                                    <p:animEffect transition="in" filter="wipe(left)">
                                      <p:cBhvr>
                                        <p:cTn id="42" dur="500"/>
                                        <p:tgtEl>
                                          <p:spTgt spid="1943561">
                                            <p:txEl>
                                              <p:charRg st="0"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5"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3561">
                                            <p:txEl>
                                              <p:charRg st="6" end="111"/>
                                            </p:txEl>
                                          </p:spTgt>
                                        </p:tgtEl>
                                        <p:attrNameLst>
                                          <p:attrName>style.visibility</p:attrName>
                                        </p:attrNameLst>
                                      </p:cBhvr>
                                      <p:to>
                                        <p:strVal val="visible"/>
                                      </p:to>
                                    </p:set>
                                    <p:animEffect transition="in" filter="wipe(left)">
                                      <p:cBhvr>
                                        <p:cTn id="47" dur="500"/>
                                        <p:tgtEl>
                                          <p:spTgt spid="1943561">
                                            <p:txEl>
                                              <p:charRg st="6" end="11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5" name="CASHREG.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43561">
                                            <p:txEl>
                                              <p:charRg st="111" end="113"/>
                                            </p:txEl>
                                          </p:spTgt>
                                        </p:tgtEl>
                                        <p:attrNameLst>
                                          <p:attrName>style.visibility</p:attrName>
                                        </p:attrNameLst>
                                      </p:cBhvr>
                                      <p:to>
                                        <p:strVal val="visible"/>
                                      </p:to>
                                    </p:set>
                                    <p:animEffect transition="in" filter="wipe(left)">
                                      <p:cBhvr>
                                        <p:cTn id="52" dur="500"/>
                                        <p:tgtEl>
                                          <p:spTgt spid="1943561">
                                            <p:txEl>
                                              <p:charRg st="111" end="113"/>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5"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43563"/>
                                        </p:tgtEl>
                                        <p:attrNameLst>
                                          <p:attrName>style.visibility</p:attrName>
                                        </p:attrNameLst>
                                      </p:cBhvr>
                                      <p:to>
                                        <p:strVal val="visible"/>
                                      </p:to>
                                    </p:set>
                                    <p:animEffect transition="in" filter="wipe(left)">
                                      <p:cBhvr>
                                        <p:cTn id="57" dur="500"/>
                                        <p:tgtEl>
                                          <p:spTgt spid="194356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43564"/>
                                        </p:tgtEl>
                                        <p:attrNameLst>
                                          <p:attrName>style.visibility</p:attrName>
                                        </p:attrNameLst>
                                      </p:cBhvr>
                                      <p:to>
                                        <p:strVal val="visible"/>
                                      </p:to>
                                    </p:set>
                                    <p:animEffect transition="in" filter="wipe(down)">
                                      <p:cBhvr>
                                        <p:cTn id="62" dur="500"/>
                                        <p:tgtEl>
                                          <p:spTgt spid="194356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43565"/>
                                        </p:tgtEl>
                                        <p:attrNameLst>
                                          <p:attrName>style.visibility</p:attrName>
                                        </p:attrNameLst>
                                      </p:cBhvr>
                                      <p:to>
                                        <p:strVal val="visible"/>
                                      </p:to>
                                    </p:set>
                                    <p:animEffect transition="in" filter="wipe(left)">
                                      <p:cBhvr>
                                        <p:cTn id="67" dur="500"/>
                                        <p:tgtEl>
                                          <p:spTgt spid="194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3555" grpId="0"/>
      <p:bldP spid="1943560" grpId="0" build="p"/>
      <p:bldP spid="1943561" grpId="0" build="p"/>
      <p:bldP spid="194356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49698" name="Text Box 2"/>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49699" name="Text Box 3"/>
          <p:cNvSpPr txBox="1">
            <a:spLocks noChangeArrowheads="1"/>
          </p:cNvSpPr>
          <p:nvPr/>
        </p:nvSpPr>
        <p:spPr bwMode="auto">
          <a:xfrm>
            <a:off x="1774825" y="476250"/>
            <a:ext cx="8153400" cy="977265"/>
          </a:xfrm>
          <a:prstGeom prst="rect">
            <a:avLst/>
          </a:prstGeom>
          <a:noFill/>
          <a:ln w="9525">
            <a:noFill/>
            <a:miter lim="800000"/>
          </a:ln>
          <a:effectLst/>
        </p:spPr>
        <p:txBody>
          <a:bodyPr>
            <a:spAutoFit/>
          </a:bodyPr>
          <a:lstStyle/>
          <a:p>
            <a:pPr marL="457200" marR="0" indent="-457200" algn="just" defTabSz="914400">
              <a:spcBef>
                <a:spcPct val="20000"/>
              </a:spcBef>
              <a:buClrTx/>
              <a:buSzTx/>
              <a:buFontTx/>
              <a:buNone/>
              <a:defRPr/>
            </a:pPr>
            <a:r>
              <a:rPr kumimoji="1" lang="en-US" altLang="zh-CN" kern="1200" cap="none" spc="0" normalizeH="0" baseline="0" noProof="0" dirty="0">
                <a:solidFill>
                  <a:srgbClr val="339933"/>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4) In</a:t>
            </a:r>
            <a:r>
              <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distinguishable objects and indistinguishable  boxes </a:t>
            </a:r>
            <a:endPar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endParaRPr>
          </a:p>
          <a:p>
            <a:pPr marL="457200" marR="0" indent="-457200" algn="just" defTabSz="914400">
              <a:spcBef>
                <a:spcPct val="20000"/>
              </a:spcBef>
              <a:buClrTx/>
              <a:buSzTx/>
              <a:buFontTx/>
              <a:buNone/>
              <a:defRPr/>
            </a:pPr>
            <a:r>
              <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     -counting the ways to distribute indistinguishable objects into indistinguishable boxes </a:t>
            </a:r>
            <a:endPar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49698" name="Text Box 2"/>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49700" name="Text Box 4"/>
          <p:cNvSpPr txBox="1">
            <a:spLocks noChangeArrowheads="1"/>
          </p:cNvSpPr>
          <p:nvPr/>
        </p:nvSpPr>
        <p:spPr bwMode="auto">
          <a:xfrm>
            <a:off x="1524000" y="571500"/>
            <a:ext cx="8929688" cy="645160"/>
          </a:xfrm>
          <a:prstGeom prst="rect">
            <a:avLst/>
          </a:prstGeom>
          <a:noFill/>
          <a:ln w="9525">
            <a:noFill/>
            <a:miter lim="800000"/>
          </a:ln>
          <a:effectLst/>
        </p:spPr>
        <p:txBody>
          <a:bodyPr>
            <a:spAutoFit/>
          </a:bodyPr>
          <a:lstStyle/>
          <a:p>
            <a:pPr marL="457200" marR="0" indent="-457200" defTabSz="914400">
              <a:spcBef>
                <a:spcPct val="20000"/>
              </a:spcBef>
              <a:buClrTx/>
              <a:buSzTx/>
              <a:buFontTx/>
              <a:buNone/>
              <a:defRPr/>
            </a:pPr>
            <a:r>
              <a:rPr kumimoji="1" lang="en-US" altLang="zh-CN" kern="1200" cap="none" spc="0" normalizeH="0" baseline="0" noProof="0" dirty="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rPr>
              <a:t>Example 10</a:t>
            </a:r>
            <a:r>
              <a:rPr kumimoji="1" lang="en-US" altLang="zh-CN" kern="1200" cap="none" spc="0" normalizeH="0" baseline="0" noProof="0" dirty="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How many ways are there to pack six copies of the same book into four identical boxes, where a box can contain as many as six books?</a:t>
            </a:r>
            <a:r>
              <a:rPr kumimoji="1" lang="en-US" altLang="zh-CN"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rPr>
              <a:t> </a:t>
            </a:r>
            <a:endParaRPr kumimoji="1" lang="en-US" altLang="zh-CN"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sp>
        <p:nvSpPr>
          <p:cNvPr id="1949701" name="Text Box 5"/>
          <p:cNvSpPr txBox="1">
            <a:spLocks noChangeArrowheads="1"/>
          </p:cNvSpPr>
          <p:nvPr/>
        </p:nvSpPr>
        <p:spPr bwMode="auto">
          <a:xfrm>
            <a:off x="1774825" y="1785938"/>
            <a:ext cx="8893175" cy="3818890"/>
          </a:xfrm>
          <a:prstGeom prst="rect">
            <a:avLst/>
          </a:prstGeom>
          <a:noFill/>
          <a:ln w="9525">
            <a:noFill/>
            <a:miter lim="800000"/>
          </a:ln>
          <a:effectLst/>
        </p:spPr>
        <p:txBody>
          <a:bodyPr>
            <a:spAutoFit/>
          </a:bodyPr>
          <a:lstStyle/>
          <a:p>
            <a:pPr marL="457200" marR="0" indent="-457200" algn="just" defTabSz="914400">
              <a:spcBef>
                <a:spcPct val="20000"/>
              </a:spcBef>
              <a:buClrTx/>
              <a:buSzTx/>
              <a:buFontTx/>
              <a:buNone/>
              <a:defRPr/>
            </a:pPr>
            <a:r>
              <a:rPr kumimoji="1" lang="en-US" altLang="zh-CN" i="1" kern="1200" cap="none" spc="0" normalizeH="0" baseline="0" noProof="0" dirty="0">
                <a:solidFill>
                  <a:srgbClr val="3333FF"/>
                </a:solidFill>
                <a:latin typeface="Times New Roman" panose="02020603050405020304" pitchFamily="18" charset="0"/>
                <a:ea typeface="宋体" pitchFamily="2" charset="-122"/>
                <a:cs typeface="Times New Roman" panose="02020603050405020304" pitchFamily="18" charset="0"/>
              </a:rPr>
              <a:t>Solution:</a:t>
            </a:r>
            <a:endParaRPr kumimoji="1" lang="en-US" altLang="zh-CN" i="1" kern="1200" cap="none" spc="0" normalizeH="0" baseline="0" noProof="0" dirty="0">
              <a:solidFill>
                <a:srgbClr val="3333FF"/>
              </a:solidFill>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We can enumerate all ways to pack the books. For each ways to pack the books, we will list the number of books in the box with the largest of books, followed by the number of books in each box containing at least one book, in order of decreasing number of books in a box.</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The ways we can pack the books are</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6                   5,1</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4,2                4,1,1</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3,3                3,2,1</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3,1,1,1          2,2,2         2,2,1,1</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9700"/>
                                        </p:tgtEl>
                                        <p:attrNameLst>
                                          <p:attrName>style.visibility</p:attrName>
                                        </p:attrNameLst>
                                      </p:cBhvr>
                                      <p:to>
                                        <p:strVal val="visible"/>
                                      </p:to>
                                    </p:set>
                                    <p:animEffect transition="in" filter="wipe(left)">
                                      <p:cBhvr>
                                        <p:cTn id="7" dur="500"/>
                                        <p:tgtEl>
                                          <p:spTgt spid="1949700"/>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9701">
                                            <p:txEl>
                                              <p:charRg st="4294967295" end="4294967295"/>
                                            </p:txEl>
                                          </p:spTgt>
                                        </p:tgtEl>
                                        <p:attrNameLst>
                                          <p:attrName>style.visibility</p:attrName>
                                        </p:attrNameLst>
                                      </p:cBhvr>
                                      <p:to>
                                        <p:strVal val="visible"/>
                                      </p:to>
                                    </p:set>
                                    <p:animEffect transition="in" filter="wipe(left)">
                                      <p:cBhvr>
                                        <p:cTn id="12" dur="500"/>
                                        <p:tgtEl>
                                          <p:spTgt spid="1949701">
                                            <p:txEl>
                                              <p:charRg st="4294967295" end="4294967295"/>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9701">
                                            <p:txEl>
                                              <p:charRg st="0" end="10"/>
                                            </p:txEl>
                                          </p:spTgt>
                                        </p:tgtEl>
                                        <p:attrNameLst>
                                          <p:attrName>style.visibility</p:attrName>
                                        </p:attrNameLst>
                                      </p:cBhvr>
                                      <p:to>
                                        <p:strVal val="visible"/>
                                      </p:to>
                                    </p:set>
                                    <p:animEffect transition="in" filter="wipe(left)">
                                      <p:cBhvr>
                                        <p:cTn id="17" dur="500"/>
                                        <p:tgtEl>
                                          <p:spTgt spid="1949701">
                                            <p:txEl>
                                              <p:charRg st="0" end="1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9701">
                                            <p:txEl>
                                              <p:charRg st="10" end="288"/>
                                            </p:txEl>
                                          </p:spTgt>
                                        </p:tgtEl>
                                        <p:attrNameLst>
                                          <p:attrName>style.visibility</p:attrName>
                                        </p:attrNameLst>
                                      </p:cBhvr>
                                      <p:to>
                                        <p:strVal val="visible"/>
                                      </p:to>
                                    </p:set>
                                    <p:animEffect transition="in" filter="wipe(left)">
                                      <p:cBhvr>
                                        <p:cTn id="22" dur="500"/>
                                        <p:tgtEl>
                                          <p:spTgt spid="1949701">
                                            <p:txEl>
                                              <p:charRg st="10" end="288"/>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9701">
                                            <p:txEl>
                                              <p:charRg st="288" end="329"/>
                                            </p:txEl>
                                          </p:spTgt>
                                        </p:tgtEl>
                                        <p:attrNameLst>
                                          <p:attrName>style.visibility</p:attrName>
                                        </p:attrNameLst>
                                      </p:cBhvr>
                                      <p:to>
                                        <p:strVal val="visible"/>
                                      </p:to>
                                    </p:set>
                                    <p:animEffect transition="in" filter="wipe(left)">
                                      <p:cBhvr>
                                        <p:cTn id="27" dur="500"/>
                                        <p:tgtEl>
                                          <p:spTgt spid="1949701">
                                            <p:txEl>
                                              <p:charRg st="288" end="329"/>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SHREG.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9701">
                                            <p:txEl>
                                              <p:charRg st="329" end="360"/>
                                            </p:txEl>
                                          </p:spTgt>
                                        </p:tgtEl>
                                        <p:attrNameLst>
                                          <p:attrName>style.visibility</p:attrName>
                                        </p:attrNameLst>
                                      </p:cBhvr>
                                      <p:to>
                                        <p:strVal val="visible"/>
                                      </p:to>
                                    </p:set>
                                    <p:animEffect transition="in" filter="wipe(left)">
                                      <p:cBhvr>
                                        <p:cTn id="32" dur="500"/>
                                        <p:tgtEl>
                                          <p:spTgt spid="1949701">
                                            <p:txEl>
                                              <p:charRg st="329" end="36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9701">
                                            <p:txEl>
                                              <p:charRg st="360" end="391"/>
                                            </p:txEl>
                                          </p:spTgt>
                                        </p:tgtEl>
                                        <p:attrNameLst>
                                          <p:attrName>style.visibility</p:attrName>
                                        </p:attrNameLst>
                                      </p:cBhvr>
                                      <p:to>
                                        <p:strVal val="visible"/>
                                      </p:to>
                                    </p:set>
                                    <p:animEffect transition="in" filter="wipe(left)">
                                      <p:cBhvr>
                                        <p:cTn id="37" dur="500"/>
                                        <p:tgtEl>
                                          <p:spTgt spid="1949701">
                                            <p:txEl>
                                              <p:charRg st="360" end="39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9701">
                                            <p:txEl>
                                              <p:charRg st="391" end="422"/>
                                            </p:txEl>
                                          </p:spTgt>
                                        </p:tgtEl>
                                        <p:attrNameLst>
                                          <p:attrName>style.visibility</p:attrName>
                                        </p:attrNameLst>
                                      </p:cBhvr>
                                      <p:to>
                                        <p:strVal val="visible"/>
                                      </p:to>
                                    </p:set>
                                    <p:animEffect transition="in" filter="wipe(left)">
                                      <p:cBhvr>
                                        <p:cTn id="42" dur="500"/>
                                        <p:tgtEl>
                                          <p:spTgt spid="1949701">
                                            <p:txEl>
                                              <p:charRg st="391" end="42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9701">
                                            <p:txEl>
                                              <p:charRg st="422" end="467"/>
                                            </p:txEl>
                                          </p:spTgt>
                                        </p:tgtEl>
                                        <p:attrNameLst>
                                          <p:attrName>style.visibility</p:attrName>
                                        </p:attrNameLst>
                                      </p:cBhvr>
                                      <p:to>
                                        <p:strVal val="visible"/>
                                      </p:to>
                                    </p:set>
                                    <p:animEffect transition="in" filter="wipe(left)">
                                      <p:cBhvr>
                                        <p:cTn id="47" dur="500"/>
                                        <p:tgtEl>
                                          <p:spTgt spid="1949701">
                                            <p:txEl>
                                              <p:charRg st="422" end="46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00" grpId="0" bldLvl="0" animBg="1"/>
      <p:bldP spid="194970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21027" name="Text Box 3"/>
          <p:cNvSpPr txBox="1"/>
          <p:nvPr/>
        </p:nvSpPr>
        <p:spPr>
          <a:xfrm>
            <a:off x="1524000" y="608013"/>
            <a:ext cx="8362950" cy="368300"/>
          </a:xfrm>
          <a:prstGeom prst="rect">
            <a:avLst/>
          </a:prstGeom>
          <a:noFill/>
          <a:ln w="9525">
            <a:noFill/>
          </a:ln>
        </p:spPr>
        <p:txBody>
          <a:bodyPr anchor="t">
            <a:spAutoFit/>
          </a:bodyPr>
          <a:p>
            <a:pPr marL="457200" indent="-457200" algn="just">
              <a:spcBef>
                <a:spcPct val="20000"/>
              </a:spcBef>
            </a:pPr>
            <a:r>
              <a:rPr lang="zh-CN" altLang="en-US" dirty="0">
                <a:solidFill>
                  <a:srgbClr val="000000"/>
                </a:solidFill>
                <a:latin typeface="Times New Roman" panose="02020603050405020304" pitchFamily="18" charset="0"/>
                <a:ea typeface="宋体" pitchFamily="2" charset="-122"/>
              </a:rPr>
              <a:t>      </a:t>
            </a:r>
            <a:r>
              <a:rPr lang="en-US" altLang="zh-CN" dirty="0">
                <a:solidFill>
                  <a:srgbClr val="000000"/>
                </a:solidFill>
                <a:latin typeface="Times New Roman" panose="02020603050405020304" pitchFamily="18" charset="0"/>
                <a:ea typeface="宋体" pitchFamily="2" charset="-122"/>
              </a:rPr>
              <a:t>Given permutation </a:t>
            </a:r>
            <a:r>
              <a:rPr lang="en-US" altLang="zh-CN" i="1" dirty="0">
                <a:latin typeface="Times New Roman" panose="02020603050405020304" pitchFamily="18" charset="0"/>
                <a:ea typeface="宋体" pitchFamily="2" charset="-122"/>
              </a:rPr>
              <a:t>a</a:t>
            </a:r>
            <a:r>
              <a:rPr lang="en-US" altLang="zh-CN" baseline="-30000" dirty="0">
                <a:latin typeface="Times New Roman" panose="02020603050405020304" pitchFamily="18" charset="0"/>
                <a:ea typeface="宋体" pitchFamily="2" charset="-122"/>
              </a:rPr>
              <a:t>1</a:t>
            </a:r>
            <a:r>
              <a:rPr lang="en-US" altLang="zh-CN" i="1" dirty="0">
                <a:latin typeface="Times New Roman" panose="02020603050405020304" pitchFamily="18" charset="0"/>
                <a:ea typeface="宋体" pitchFamily="2" charset="-122"/>
              </a:rPr>
              <a:t>a</a:t>
            </a:r>
            <a:r>
              <a:rPr lang="en-US" altLang="zh-CN" baseline="-30000" dirty="0">
                <a:latin typeface="Times New Roman" panose="02020603050405020304" pitchFamily="18" charset="0"/>
                <a:ea typeface="宋体" pitchFamily="2" charset="-122"/>
              </a:rPr>
              <a:t>2</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a</a:t>
            </a:r>
            <a:r>
              <a:rPr lang="en-US" altLang="zh-CN" i="1" baseline="-30000" dirty="0">
                <a:latin typeface="Times New Roman" panose="02020603050405020304" pitchFamily="18" charset="0"/>
                <a:ea typeface="宋体" pitchFamily="2" charset="-122"/>
              </a:rPr>
              <a:t>n</a:t>
            </a:r>
            <a:r>
              <a:rPr lang="en-US" altLang="zh-CN" dirty="0">
                <a:solidFill>
                  <a:srgbClr val="000000"/>
                </a:solidFill>
                <a:latin typeface="Times New Roman" panose="02020603050405020304" pitchFamily="18" charset="0"/>
                <a:ea typeface="宋体" pitchFamily="2" charset="-122"/>
              </a:rPr>
              <a:t>, find the next larger permutation in increasing order: </a:t>
            </a:r>
            <a:endParaRPr lang="en-US" altLang="zh-CN" dirty="0">
              <a:solidFill>
                <a:srgbClr val="000000"/>
              </a:solidFill>
              <a:latin typeface="Times New Roman" panose="02020603050405020304" pitchFamily="18" charset="0"/>
              <a:ea typeface="宋体" pitchFamily="2" charset="-122"/>
            </a:endParaRPr>
          </a:p>
        </p:txBody>
      </p:sp>
      <p:sp>
        <p:nvSpPr>
          <p:cNvPr id="1921028" name="AutoShape 4"/>
          <p:cNvSpPr/>
          <p:nvPr/>
        </p:nvSpPr>
        <p:spPr>
          <a:xfrm>
            <a:off x="1981200" y="1608138"/>
            <a:ext cx="8229600" cy="2963862"/>
          </a:xfrm>
          <a:prstGeom prst="foldedCorner">
            <a:avLst>
              <a:gd name="adj" fmla="val 12500"/>
            </a:avLst>
          </a:prstGeom>
          <a:solidFill>
            <a:srgbClr val="CCCCFF"/>
          </a:solidFill>
          <a:ln w="9525" cap="flat" cmpd="sng">
            <a:solidFill>
              <a:schemeClr val="tx1"/>
            </a:solidFill>
            <a:prstDash val="solid"/>
            <a:round/>
            <a:headEnd type="none" w="med" len="med"/>
            <a:tailEnd type="none" w="med" len="med"/>
          </a:ln>
          <a:effectLst>
            <a:outerShdw dist="107763" dir="2699999" algn="ctr" rotWithShape="0">
              <a:schemeClr val="bg2"/>
            </a:outerShdw>
          </a:effectLst>
        </p:spPr>
        <p:txBody>
          <a:bodyPr wrap="none" anchor="t"/>
          <a:p>
            <a:pPr lvl="1" indent="0" eaLnBrk="1" hangingPunct="1">
              <a:spcBef>
                <a:spcPct val="40000"/>
              </a:spcBef>
              <a:buFont typeface="Wingdings" panose="05000000000000000000" pitchFamily="2" charset="2"/>
              <a:buNone/>
            </a:pPr>
            <a:endParaRPr lang="zh-CN" altLang="en-US" dirty="0">
              <a:latin typeface="Times New Roman" panose="02020603050405020304" pitchFamily="18" charset="0"/>
              <a:ea typeface="宋体" pitchFamily="2" charset="-122"/>
            </a:endParaRPr>
          </a:p>
          <a:p>
            <a:pPr lvl="1" indent="0" eaLnBrk="1" hangingPunct="1">
              <a:spcBef>
                <a:spcPct val="40000"/>
              </a:spcBef>
              <a:buFont typeface="Wingdings" panose="05000000000000000000" pitchFamily="2" charset="2"/>
              <a:buNone/>
            </a:pPr>
            <a:endParaRPr lang="zh-CN" altLang="en-US" dirty="0">
              <a:latin typeface="Times New Roman" panose="02020603050405020304" pitchFamily="18" charset="0"/>
              <a:ea typeface="宋体" pitchFamily="2" charset="-122"/>
            </a:endParaRPr>
          </a:p>
        </p:txBody>
      </p:sp>
      <p:grpSp>
        <p:nvGrpSpPr>
          <p:cNvPr id="2" name="Group 7"/>
          <p:cNvGrpSpPr/>
          <p:nvPr/>
        </p:nvGrpSpPr>
        <p:grpSpPr>
          <a:xfrm>
            <a:off x="2135188" y="1608138"/>
            <a:ext cx="8153400" cy="909637"/>
            <a:chOff x="385" y="1253"/>
            <a:chExt cx="5136" cy="573"/>
          </a:xfrm>
        </p:grpSpPr>
        <p:graphicFrame>
          <p:nvGraphicFramePr>
            <p:cNvPr id="69637" name="Object 8"/>
            <p:cNvGraphicFramePr>
              <a:graphicFrameLocks noChangeAspect="1"/>
            </p:cNvGraphicFramePr>
            <p:nvPr/>
          </p:nvGraphicFramePr>
          <p:xfrm>
            <a:off x="785" y="1554"/>
            <a:ext cx="3296" cy="272"/>
          </p:xfrm>
          <a:graphic>
            <a:graphicData uri="http://schemas.openxmlformats.org/presentationml/2006/ole">
              <mc:AlternateContent xmlns:mc="http://schemas.openxmlformats.org/markup-compatibility/2006">
                <mc:Choice xmlns:v="urn:schemas-microsoft-com:vml" Requires="v">
                  <p:oleObj spid="_x0000_s3101" name="" r:id="rId1" imgW="2882900" imgH="241300" progId="Equation.3">
                    <p:embed/>
                  </p:oleObj>
                </mc:Choice>
                <mc:Fallback>
                  <p:oleObj name="" r:id="rId1" imgW="2882900" imgH="241300" progId="Equation.3">
                    <p:embed/>
                    <p:pic>
                      <p:nvPicPr>
                        <p:cNvPr id="0" name="图片 3100"/>
                        <p:cNvPicPr/>
                        <p:nvPr/>
                      </p:nvPicPr>
                      <p:blipFill>
                        <a:blip r:embed="rId2"/>
                        <a:stretch>
                          <a:fillRect/>
                        </a:stretch>
                      </p:blipFill>
                      <p:spPr>
                        <a:xfrm>
                          <a:off x="785" y="1554"/>
                          <a:ext cx="3296" cy="272"/>
                        </a:xfrm>
                        <a:prstGeom prst="rect">
                          <a:avLst/>
                        </a:prstGeom>
                        <a:noFill/>
                        <a:ln w="38100">
                          <a:noFill/>
                          <a:miter/>
                        </a:ln>
                      </p:spPr>
                    </p:pic>
                  </p:oleObj>
                </mc:Fallback>
              </mc:AlternateContent>
            </a:graphicData>
          </a:graphic>
        </p:graphicFrame>
        <p:sp>
          <p:nvSpPr>
            <p:cNvPr id="69638" name="Text Box 9"/>
            <p:cNvSpPr txBox="1"/>
            <p:nvPr/>
          </p:nvSpPr>
          <p:spPr>
            <a:xfrm>
              <a:off x="385" y="1253"/>
              <a:ext cx="5136" cy="232"/>
            </a:xfrm>
            <a:prstGeom prst="rect">
              <a:avLst/>
            </a:prstGeom>
            <a:noFill/>
            <a:ln w="9525">
              <a:noFill/>
            </a:ln>
          </p:spPr>
          <p:txBody>
            <a:bodyPr anchor="t">
              <a:spAutoFit/>
            </a:bodyPr>
            <a:p>
              <a:pPr marL="457200" indent="-457200"/>
              <a:r>
                <a:rPr lang="en-US" altLang="zh-CN" dirty="0">
                  <a:latin typeface="Times New Roman" panose="02020603050405020304" pitchFamily="18" charset="0"/>
                  <a:ea typeface="宋体" pitchFamily="2" charset="-122"/>
                </a:rPr>
                <a:t>(1)  Find the integers</a:t>
              </a:r>
              <a:endParaRPr lang="en-US" altLang="zh-CN" dirty="0">
                <a:latin typeface="Times New Roman" panose="02020603050405020304" pitchFamily="18" charset="0"/>
                <a:ea typeface="宋体" pitchFamily="2" charset="-122"/>
              </a:endParaRPr>
            </a:p>
          </p:txBody>
        </p:sp>
      </p:grpSp>
      <p:grpSp>
        <p:nvGrpSpPr>
          <p:cNvPr id="3" name="Group 10"/>
          <p:cNvGrpSpPr/>
          <p:nvPr/>
        </p:nvGrpSpPr>
        <p:grpSpPr>
          <a:xfrm>
            <a:off x="2135188" y="2544763"/>
            <a:ext cx="8153400" cy="935037"/>
            <a:chOff x="385" y="1888"/>
            <a:chExt cx="5136" cy="589"/>
          </a:xfrm>
        </p:grpSpPr>
        <p:sp>
          <p:nvSpPr>
            <p:cNvPr id="1921035" name="Text Box 11"/>
            <p:cNvSpPr txBox="1">
              <a:spLocks noChangeArrowheads="1"/>
            </p:cNvSpPr>
            <p:nvPr/>
          </p:nvSpPr>
          <p:spPr bwMode="auto">
            <a:xfrm>
              <a:off x="385" y="1888"/>
              <a:ext cx="5136" cy="441"/>
            </a:xfrm>
            <a:prstGeom prst="rect">
              <a:avLst/>
            </a:prstGeom>
            <a:noFill/>
            <a:ln w="9525">
              <a:noFill/>
              <a:miter lim="800000"/>
            </a:ln>
            <a:effectLst/>
          </p:spPr>
          <p:txBody>
            <a:bodyPr>
              <a:spAutoFit/>
            </a:bodyPr>
            <a:lstStyle/>
            <a:p>
              <a:pPr marL="457200" marR="0" indent="-457200" defTabSz="914400">
                <a:spcBef>
                  <a:spcPct val="20000"/>
                </a:spcBef>
                <a:buClrTx/>
                <a:buSzTx/>
                <a:buFontTx/>
                <a:buNone/>
                <a:defRPr/>
              </a:pP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rPr>
                <a:t>(2) Put in the </a:t>
              </a:r>
              <a:r>
                <a:rPr kumimoji="1" lang="en-US" altLang="zh-CN" i="1"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rPr>
                <a:t>j</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rPr>
                <a:t>th position the least integer among  </a:t>
              </a:r>
              <a:endPar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endParaRPr>
            </a:p>
            <a:p>
              <a:pPr marL="457200" marR="0" indent="-457200" defTabSz="914400">
                <a:spcBef>
                  <a:spcPct val="20000"/>
                </a:spcBef>
                <a:buClrTx/>
                <a:buSzTx/>
                <a:buFontTx/>
                <a:buNone/>
                <a:defRPr/>
              </a:pP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rPr>
                <a:t>                             that is greater than</a:t>
              </a:r>
              <a:r>
                <a:rPr kumimoji="1" lang="en-US" altLang="zh-CN" b="0" kern="1200" cap="none" spc="0" normalizeH="0" baseline="0" noProof="0">
                  <a:latin typeface="Times New Roman" panose="02020603050405020304" pitchFamily="18" charset="0"/>
                  <a:ea typeface="宋体" pitchFamily="2" charset="-122"/>
                  <a:cs typeface="+mn-cs"/>
                </a:rPr>
                <a:t> </a:t>
              </a:r>
              <a:endParaRPr kumimoji="1" lang="en-US" altLang="zh-CN" b="0" kern="1200" cap="none" spc="0" normalizeH="0" baseline="0" noProof="0">
                <a:latin typeface="Times New Roman" panose="02020603050405020304" pitchFamily="18" charset="0"/>
                <a:ea typeface="宋体" pitchFamily="2" charset="-122"/>
                <a:cs typeface="+mn-cs"/>
              </a:endParaRPr>
            </a:p>
          </p:txBody>
        </p:sp>
        <p:graphicFrame>
          <p:nvGraphicFramePr>
            <p:cNvPr id="69641" name="Object 12"/>
            <p:cNvGraphicFramePr>
              <a:graphicFrameLocks noChangeAspect="1"/>
            </p:cNvGraphicFramePr>
            <p:nvPr/>
          </p:nvGraphicFramePr>
          <p:xfrm>
            <a:off x="681" y="2179"/>
            <a:ext cx="1088" cy="272"/>
          </p:xfrm>
          <a:graphic>
            <a:graphicData uri="http://schemas.openxmlformats.org/presentationml/2006/ole">
              <mc:AlternateContent xmlns:mc="http://schemas.openxmlformats.org/markup-compatibility/2006">
                <mc:Choice xmlns:v="urn:schemas-microsoft-com:vml" Requires="v">
                  <p:oleObj spid="_x0000_s3098" name="" r:id="rId3" imgW="951865" imgH="241300" progId="Equation.3">
                    <p:embed/>
                  </p:oleObj>
                </mc:Choice>
                <mc:Fallback>
                  <p:oleObj name="" r:id="rId3" imgW="951865" imgH="241300" progId="Equation.3">
                    <p:embed/>
                    <p:pic>
                      <p:nvPicPr>
                        <p:cNvPr id="0" name="图片 3097"/>
                        <p:cNvPicPr/>
                        <p:nvPr/>
                      </p:nvPicPr>
                      <p:blipFill>
                        <a:blip r:embed="rId4"/>
                        <a:stretch>
                          <a:fillRect/>
                        </a:stretch>
                      </p:blipFill>
                      <p:spPr>
                        <a:xfrm>
                          <a:off x="681" y="2179"/>
                          <a:ext cx="1088" cy="272"/>
                        </a:xfrm>
                        <a:prstGeom prst="rect">
                          <a:avLst/>
                        </a:prstGeom>
                        <a:noFill/>
                        <a:ln w="38100">
                          <a:noFill/>
                          <a:miter/>
                        </a:ln>
                      </p:spPr>
                    </p:pic>
                  </p:oleObj>
                </mc:Fallback>
              </mc:AlternateContent>
            </a:graphicData>
          </a:graphic>
        </p:graphicFrame>
        <p:graphicFrame>
          <p:nvGraphicFramePr>
            <p:cNvPr id="69642" name="Object 13"/>
            <p:cNvGraphicFramePr>
              <a:graphicFrameLocks noChangeAspect="1"/>
            </p:cNvGraphicFramePr>
            <p:nvPr/>
          </p:nvGraphicFramePr>
          <p:xfrm>
            <a:off x="3470" y="2190"/>
            <a:ext cx="215" cy="287"/>
          </p:xfrm>
          <a:graphic>
            <a:graphicData uri="http://schemas.openxmlformats.org/presentationml/2006/ole">
              <mc:AlternateContent xmlns:mc="http://schemas.openxmlformats.org/markup-compatibility/2006">
                <mc:Choice xmlns:v="urn:schemas-microsoft-com:vml" Requires="v">
                  <p:oleObj spid="_x0000_s3100" name="" r:id="rId5" imgW="177800" imgH="241300" progId="Equation.3">
                    <p:embed/>
                  </p:oleObj>
                </mc:Choice>
                <mc:Fallback>
                  <p:oleObj name="" r:id="rId5" imgW="177800" imgH="241300" progId="Equation.3">
                    <p:embed/>
                    <p:pic>
                      <p:nvPicPr>
                        <p:cNvPr id="0" name="图片 3099"/>
                        <p:cNvPicPr/>
                        <p:nvPr/>
                      </p:nvPicPr>
                      <p:blipFill>
                        <a:blip r:embed="rId6"/>
                        <a:stretch>
                          <a:fillRect/>
                        </a:stretch>
                      </p:blipFill>
                      <p:spPr>
                        <a:xfrm>
                          <a:off x="3470" y="2190"/>
                          <a:ext cx="215" cy="287"/>
                        </a:xfrm>
                        <a:prstGeom prst="rect">
                          <a:avLst/>
                        </a:prstGeom>
                        <a:noFill/>
                        <a:ln w="38100">
                          <a:noFill/>
                          <a:miter/>
                        </a:ln>
                      </p:spPr>
                    </p:pic>
                  </p:oleObj>
                </mc:Fallback>
              </mc:AlternateContent>
            </a:graphicData>
          </a:graphic>
        </p:graphicFrame>
      </p:grpSp>
      <p:grpSp>
        <p:nvGrpSpPr>
          <p:cNvPr id="4" name="Group 14"/>
          <p:cNvGrpSpPr/>
          <p:nvPr/>
        </p:nvGrpSpPr>
        <p:grpSpPr>
          <a:xfrm>
            <a:off x="2063750" y="3552825"/>
            <a:ext cx="8153400" cy="936625"/>
            <a:chOff x="340" y="2341"/>
            <a:chExt cx="5136" cy="590"/>
          </a:xfrm>
        </p:grpSpPr>
        <p:sp>
          <p:nvSpPr>
            <p:cNvPr id="1921039" name="Text Box 15"/>
            <p:cNvSpPr txBox="1">
              <a:spLocks noChangeArrowheads="1"/>
            </p:cNvSpPr>
            <p:nvPr/>
          </p:nvSpPr>
          <p:spPr bwMode="auto">
            <a:xfrm>
              <a:off x="340" y="2341"/>
              <a:ext cx="5136" cy="232"/>
            </a:xfrm>
            <a:prstGeom prst="rect">
              <a:avLst/>
            </a:prstGeom>
            <a:noFill/>
            <a:ln w="9525">
              <a:noFill/>
              <a:miter lim="800000"/>
            </a:ln>
            <a:effectLst/>
          </p:spPr>
          <p:txBody>
            <a:bodyPr>
              <a:spAutoFit/>
            </a:bodyPr>
            <a:lstStyle/>
            <a:p>
              <a:pPr marL="457200" marR="0" indent="-457200" defTabSz="914400">
                <a:spcBef>
                  <a:spcPct val="20000"/>
                </a:spcBef>
                <a:buClrTx/>
                <a:buSzTx/>
                <a:buFont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rPr>
                <a:t>(3) List in increasing order the rest of the integers</a:t>
              </a:r>
              <a:r>
                <a:rPr kumimoji="1" lang="en-US" altLang="zh-CN" b="0" kern="1200" cap="none" spc="0" normalizeH="0" baseline="0" noProof="0" dirty="0">
                  <a:latin typeface="Times New Roman" panose="02020603050405020304" pitchFamily="18" charset="0"/>
                  <a:ea typeface="宋体" pitchFamily="2" charset="-122"/>
                  <a:cs typeface="+mn-cs"/>
                </a:rPr>
                <a:t> </a:t>
              </a:r>
              <a:endParaRPr kumimoji="1" lang="en-US" altLang="zh-CN" b="0" kern="1200" cap="none" spc="0" normalizeH="0" baseline="0" noProof="0" dirty="0">
                <a:latin typeface="Times New Roman" panose="02020603050405020304" pitchFamily="18" charset="0"/>
                <a:ea typeface="宋体" pitchFamily="2" charset="-122"/>
                <a:cs typeface="+mn-cs"/>
              </a:endParaRPr>
            </a:p>
          </p:txBody>
        </p:sp>
        <p:graphicFrame>
          <p:nvGraphicFramePr>
            <p:cNvPr id="69645" name="Object 16"/>
            <p:cNvGraphicFramePr>
              <a:graphicFrameLocks noChangeAspect="1"/>
            </p:cNvGraphicFramePr>
            <p:nvPr/>
          </p:nvGraphicFramePr>
          <p:xfrm>
            <a:off x="703" y="2659"/>
            <a:ext cx="1002" cy="272"/>
          </p:xfrm>
          <a:graphic>
            <a:graphicData uri="http://schemas.openxmlformats.org/presentationml/2006/ole">
              <mc:AlternateContent xmlns:mc="http://schemas.openxmlformats.org/markup-compatibility/2006">
                <mc:Choice xmlns:v="urn:schemas-microsoft-com:vml" Requires="v">
                  <p:oleObj spid="_x0000_s3099" name="" r:id="rId7" imgW="876300" imgH="241300" progId="Equation.3">
                    <p:embed/>
                  </p:oleObj>
                </mc:Choice>
                <mc:Fallback>
                  <p:oleObj name="" r:id="rId7" imgW="876300" imgH="241300" progId="Equation.3">
                    <p:embed/>
                    <p:pic>
                      <p:nvPicPr>
                        <p:cNvPr id="0" name="图片 3098"/>
                        <p:cNvPicPr/>
                        <p:nvPr/>
                      </p:nvPicPr>
                      <p:blipFill>
                        <a:blip r:embed="rId8"/>
                        <a:stretch>
                          <a:fillRect/>
                        </a:stretch>
                      </p:blipFill>
                      <p:spPr>
                        <a:xfrm>
                          <a:off x="703" y="2659"/>
                          <a:ext cx="1002" cy="272"/>
                        </a:xfrm>
                        <a:prstGeom prst="rect">
                          <a:avLst/>
                        </a:prstGeom>
                        <a:noFill/>
                        <a:ln w="38100">
                          <a:noFill/>
                          <a:miter/>
                        </a:ln>
                      </p:spPr>
                    </p:pic>
                  </p:oleObj>
                </mc:Fallback>
              </mc:AlternateContent>
            </a:graphicData>
          </a:graphic>
        </p:graphicFrame>
      </p:grpSp>
      <p:sp>
        <p:nvSpPr>
          <p:cNvPr id="69646" name="Text Box 17"/>
          <p:cNvSpPr txBox="1"/>
          <p:nvPr/>
        </p:nvSpPr>
        <p:spPr>
          <a:xfrm>
            <a:off x="4724400" y="38100"/>
            <a:ext cx="5867400" cy="368300"/>
          </a:xfrm>
          <a:prstGeom prst="rect">
            <a:avLst/>
          </a:prstGeom>
          <a:noFill/>
          <a:ln w="9525">
            <a:noFill/>
          </a:ln>
        </p:spPr>
        <p:txBody>
          <a:bodyPr anchor="t">
            <a:spAutoFit/>
          </a:bodyPr>
          <a:p>
            <a:pPr algn="r">
              <a:spcBef>
                <a:spcPct val="50000"/>
              </a:spcBef>
            </a:pPr>
            <a:r>
              <a:rPr lang="en-US" altLang="zh-CN" sz="1800" b="0" dirty="0">
                <a:latin typeface="Arial" panose="020B0604020202090204" pitchFamily="34" charset="0"/>
                <a:ea typeface="宋体" pitchFamily="2" charset="-122"/>
                <a:sym typeface="Webdings" panose="05030102010509060703" pitchFamily="18" charset="2"/>
              </a:rPr>
              <a:t>5.6   Generating Permutations and Combinations</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1027"/>
                                        </p:tgtEl>
                                        <p:attrNameLst>
                                          <p:attrName>style.visibility</p:attrName>
                                        </p:attrNameLst>
                                      </p:cBhvr>
                                      <p:to>
                                        <p:strVal val="visible"/>
                                      </p:to>
                                    </p:set>
                                    <p:animEffect transition="in" filter="wipe(left)">
                                      <p:cBhvr>
                                        <p:cTn id="7" dur="500"/>
                                        <p:tgtEl>
                                          <p:spTgt spid="1921027"/>
                                        </p:tgtEl>
                                      </p:cBhvr>
                                    </p:animEffect>
                                  </p:childTnLst>
                                  <p:subTnLst>
                                    <p:audio>
                                      <p:cMediaNode>
                                        <p:cTn display="0" masterRel="sameClick">
                                          <p:stCondLst>
                                            <p:cond evt="begin" delay="0">
                                              <p:tn val="5"/>
                                            </p:cond>
                                          </p:stCondLst>
                                          <p:endCondLst>
                                            <p:cond evt="onStopAudio" delay="0">
                                              <p:tgtEl>
                                                <p:sldTgt/>
                                              </p:tgtEl>
                                            </p:cond>
                                          </p:endCondLst>
                                        </p:cTn>
                                        <p:tgtEl>
                                          <p:sndTgt r:embed="rId9" name="CASHREG.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1028"/>
                                        </p:tgtEl>
                                        <p:attrNameLst>
                                          <p:attrName>style.visibility</p:attrName>
                                        </p:attrNameLst>
                                      </p:cBhvr>
                                      <p:to>
                                        <p:strVal val="visible"/>
                                      </p:to>
                                    </p:set>
                                    <p:animEffect transition="in" filter="strips(downRight)">
                                      <p:cBhvr>
                                        <p:cTn id="12" dur="500"/>
                                        <p:tgtEl>
                                          <p:spTgt spid="192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7" grpId="0"/>
      <p:bldP spid="192102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25123" name="Text Box 3"/>
          <p:cNvSpPr txBox="1"/>
          <p:nvPr/>
        </p:nvSpPr>
        <p:spPr>
          <a:xfrm>
            <a:off x="1666875" y="500063"/>
            <a:ext cx="8153400" cy="368300"/>
          </a:xfrm>
          <a:prstGeom prst="rect">
            <a:avLst/>
          </a:prstGeom>
          <a:noFill/>
          <a:ln w="9525">
            <a:noFill/>
          </a:ln>
        </p:spPr>
        <p:txBody>
          <a:bodyPr anchor="t">
            <a:spAutoFit/>
          </a:bodyPr>
          <a:p>
            <a:pPr marL="457200" indent="-457200" algn="just">
              <a:spcBef>
                <a:spcPct val="20000"/>
              </a:spcBef>
            </a:pPr>
            <a:r>
              <a:rPr lang="en-US" altLang="zh-CN" dirty="0">
                <a:solidFill>
                  <a:srgbClr val="000000"/>
                </a:solidFill>
                <a:latin typeface="Times New Roman" panose="02020603050405020304" pitchFamily="18" charset="0"/>
                <a:ea typeface="宋体" pitchFamily="2" charset="-122"/>
              </a:rPr>
              <a:t>Algorithm of producing all bit strings</a:t>
            </a:r>
            <a:endParaRPr lang="en-US" altLang="zh-CN" dirty="0">
              <a:solidFill>
                <a:srgbClr val="000000"/>
              </a:solidFill>
              <a:latin typeface="Times New Roman" panose="02020603050405020304" pitchFamily="18" charset="0"/>
              <a:ea typeface="宋体" pitchFamily="2" charset="-122"/>
            </a:endParaRPr>
          </a:p>
        </p:txBody>
      </p:sp>
      <p:sp>
        <p:nvSpPr>
          <p:cNvPr id="1925124" name="AutoShape 4"/>
          <p:cNvSpPr/>
          <p:nvPr/>
        </p:nvSpPr>
        <p:spPr>
          <a:xfrm>
            <a:off x="1666875" y="1033463"/>
            <a:ext cx="8077200" cy="1752600"/>
          </a:xfrm>
          <a:prstGeom prst="foldedCorner">
            <a:avLst>
              <a:gd name="adj" fmla="val 12500"/>
            </a:avLst>
          </a:prstGeom>
          <a:solidFill>
            <a:srgbClr val="CCCCFF"/>
          </a:solidFill>
          <a:ln w="9525" cap="flat" cmpd="sng">
            <a:solidFill>
              <a:schemeClr val="tx1"/>
            </a:solidFill>
            <a:prstDash val="solid"/>
            <a:round/>
            <a:headEnd type="none" w="med" len="med"/>
            <a:tailEnd type="none" w="med" len="med"/>
          </a:ln>
          <a:effectLst>
            <a:outerShdw dist="107763" dir="2699999" algn="ctr" rotWithShape="0">
              <a:schemeClr val="bg2"/>
            </a:outerShdw>
          </a:effectLst>
        </p:spPr>
        <p:txBody>
          <a:bodyPr wrap="none" anchor="t"/>
          <a:p>
            <a:pPr lvl="1" indent="0" eaLnBrk="1" hangingPunct="1">
              <a:spcBef>
                <a:spcPct val="40000"/>
              </a:spcBef>
              <a:buFont typeface="Wingdings" panose="05000000000000000000" pitchFamily="2" charset="2"/>
              <a:buChar char="v"/>
            </a:pPr>
            <a:r>
              <a:rPr lang="zh-CN" altLang="en-US" b="0" dirty="0">
                <a:latin typeface="Times New Roman" panose="02020603050405020304" pitchFamily="18" charset="0"/>
                <a:ea typeface="宋体" pitchFamily="2" charset="-122"/>
              </a:rPr>
              <a:t>  </a:t>
            </a:r>
            <a:r>
              <a:rPr lang="en-US" altLang="zh-CN" dirty="0">
                <a:latin typeface="Times New Roman" panose="02020603050405020304" pitchFamily="18" charset="0"/>
                <a:ea typeface="宋体" pitchFamily="2" charset="-122"/>
              </a:rPr>
              <a:t>Start with the bit string 000…00,with </a:t>
            </a:r>
            <a:r>
              <a:rPr lang="en-US" altLang="zh-CN" i="1" dirty="0">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 zeros.</a:t>
            </a:r>
            <a:endParaRPr lang="en-US" altLang="zh-CN" dirty="0">
              <a:latin typeface="Times New Roman" panose="02020603050405020304" pitchFamily="18" charset="0"/>
              <a:ea typeface="宋体" pitchFamily="2" charset="-122"/>
            </a:endParaRPr>
          </a:p>
          <a:p>
            <a:pPr lvl="1" indent="0" eaLnBrk="1" hangingPunct="1">
              <a:spcBef>
                <a:spcPct val="40000"/>
              </a:spcBef>
              <a:buFont typeface="Wingdings" panose="05000000000000000000" pitchFamily="2" charset="2"/>
              <a:buChar char="v"/>
            </a:pPr>
            <a:r>
              <a:rPr lang="en-US" altLang="zh-CN" dirty="0">
                <a:latin typeface="Times New Roman" panose="02020603050405020304" pitchFamily="18" charset="0"/>
                <a:ea typeface="宋体" pitchFamily="2" charset="-122"/>
              </a:rPr>
              <a:t>  Then, successively find the next larger expansion until</a:t>
            </a:r>
            <a:endParaRPr lang="en-US" altLang="zh-CN" dirty="0">
              <a:latin typeface="Times New Roman" panose="02020603050405020304" pitchFamily="18" charset="0"/>
              <a:ea typeface="宋体" pitchFamily="2" charset="-122"/>
            </a:endParaRPr>
          </a:p>
          <a:p>
            <a:pPr lvl="1" indent="0" eaLnBrk="1" hangingPunct="1">
              <a:spcBef>
                <a:spcPct val="40000"/>
              </a:spcBef>
              <a:buFont typeface="Wingdings" panose="05000000000000000000" pitchFamily="2" charset="2"/>
              <a:buNone/>
            </a:pPr>
            <a:r>
              <a:rPr lang="en-US" altLang="zh-CN" dirty="0">
                <a:latin typeface="Times New Roman" panose="02020603050405020304" pitchFamily="18" charset="0"/>
                <a:ea typeface="宋体" pitchFamily="2" charset="-122"/>
              </a:rPr>
              <a:t>      the bit string 111…11 is obtained. </a:t>
            </a:r>
            <a:endParaRPr lang="en-US" altLang="zh-CN" dirty="0">
              <a:latin typeface="Times New Roman" panose="02020603050405020304" pitchFamily="18" charset="0"/>
              <a:ea typeface="宋体" pitchFamily="2" charset="-122"/>
            </a:endParaRPr>
          </a:p>
        </p:txBody>
      </p:sp>
      <p:sp>
        <p:nvSpPr>
          <p:cNvPr id="1925125" name="Text Box 5"/>
          <p:cNvSpPr txBox="1"/>
          <p:nvPr/>
        </p:nvSpPr>
        <p:spPr>
          <a:xfrm>
            <a:off x="1524000" y="2928938"/>
            <a:ext cx="8153400" cy="368300"/>
          </a:xfrm>
          <a:prstGeom prst="rect">
            <a:avLst/>
          </a:prstGeom>
          <a:noFill/>
          <a:ln w="9525">
            <a:noFill/>
          </a:ln>
        </p:spPr>
        <p:txBody>
          <a:bodyPr anchor="t">
            <a:spAutoFit/>
          </a:bodyPr>
          <a:p>
            <a:pPr marL="457200" indent="-457200" algn="just">
              <a:spcBef>
                <a:spcPct val="20000"/>
              </a:spcBef>
            </a:pPr>
            <a:r>
              <a:rPr lang="en-US" altLang="zh-CN" dirty="0">
                <a:solidFill>
                  <a:srgbClr val="000000"/>
                </a:solidFill>
                <a:latin typeface="Times New Roman" panose="02020603050405020304" pitchFamily="18" charset="0"/>
                <a:ea typeface="宋体" pitchFamily="2" charset="-122"/>
              </a:rPr>
              <a:t>The method to find the next larger binary expansion: </a:t>
            </a:r>
            <a:endParaRPr lang="en-US" altLang="zh-CN" dirty="0">
              <a:solidFill>
                <a:srgbClr val="000000"/>
              </a:solidFill>
              <a:latin typeface="Times New Roman" panose="02020603050405020304" pitchFamily="18" charset="0"/>
              <a:ea typeface="宋体" pitchFamily="2" charset="-122"/>
            </a:endParaRPr>
          </a:p>
        </p:txBody>
      </p:sp>
      <p:sp>
        <p:nvSpPr>
          <p:cNvPr id="1925126" name="Text Box 6"/>
          <p:cNvSpPr txBox="1"/>
          <p:nvPr/>
        </p:nvSpPr>
        <p:spPr>
          <a:xfrm>
            <a:off x="1524000" y="3429000"/>
            <a:ext cx="8153400" cy="1032510"/>
          </a:xfrm>
          <a:prstGeom prst="rect">
            <a:avLst/>
          </a:prstGeom>
          <a:noFill/>
          <a:ln w="9525">
            <a:noFill/>
          </a:ln>
        </p:spPr>
        <p:txBody>
          <a:bodyPr anchor="t">
            <a:spAutoFit/>
          </a:bodyPr>
          <a:p>
            <a:pPr marL="914400" lvl="1" indent="-457200" eaLnBrk="1" hangingPunct="1">
              <a:spcBef>
                <a:spcPct val="20000"/>
              </a:spcBef>
              <a:buFont typeface="Wingdings" panose="05000000000000000000" pitchFamily="2" charset="2"/>
              <a:buNone/>
            </a:pPr>
            <a:r>
              <a:rPr lang="en-US" altLang="zh-CN" dirty="0">
                <a:solidFill>
                  <a:srgbClr val="000000"/>
                </a:solidFill>
                <a:latin typeface="Times New Roman" panose="02020603050405020304" pitchFamily="18" charset="0"/>
                <a:ea typeface="宋体" pitchFamily="2" charset="-122"/>
              </a:rPr>
              <a:t>Locate the first position</a:t>
            </a:r>
            <a:r>
              <a:rPr lang="en-US" altLang="zh-CN" dirty="0">
                <a:latin typeface="Times New Roman" panose="02020603050405020304" pitchFamily="18" charset="0"/>
                <a:ea typeface="宋体" pitchFamily="2" charset="-122"/>
              </a:rPr>
              <a:t> from the right that is not a 1, </a:t>
            </a:r>
            <a:endParaRPr lang="en-US" altLang="zh-CN" dirty="0">
              <a:latin typeface="Times New Roman" panose="02020603050405020304" pitchFamily="18" charset="0"/>
              <a:ea typeface="宋体" pitchFamily="2" charset="-122"/>
            </a:endParaRPr>
          </a:p>
          <a:p>
            <a:pPr marL="914400" lvl="1"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then changing all the 1s to the right of this position to 0s </a:t>
            </a:r>
            <a:endParaRPr lang="en-US" altLang="zh-CN" dirty="0">
              <a:latin typeface="Times New Roman" panose="02020603050405020304" pitchFamily="18" charset="0"/>
              <a:ea typeface="宋体" pitchFamily="2" charset="-122"/>
            </a:endParaRPr>
          </a:p>
          <a:p>
            <a:pPr marL="914400" lvl="1"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and making this first 0 a 1.</a:t>
            </a:r>
            <a:endParaRPr lang="en-US" altLang="zh-CN" dirty="0">
              <a:latin typeface="Times New Roman" panose="02020603050405020304" pitchFamily="18" charset="0"/>
              <a:ea typeface="宋体" pitchFamily="2" charset="-122"/>
            </a:endParaRPr>
          </a:p>
        </p:txBody>
      </p:sp>
      <p:sp>
        <p:nvSpPr>
          <p:cNvPr id="1925127" name="Text Box 7"/>
          <p:cNvSpPr txBox="1"/>
          <p:nvPr/>
        </p:nvSpPr>
        <p:spPr>
          <a:xfrm>
            <a:off x="1524000" y="4786313"/>
            <a:ext cx="8153400" cy="755650"/>
          </a:xfrm>
          <a:prstGeom prst="rect">
            <a:avLst/>
          </a:prstGeom>
          <a:noFill/>
          <a:ln w="9525">
            <a:noFill/>
          </a:ln>
        </p:spPr>
        <p:txBody>
          <a:bodyPr anchor="t">
            <a:spAutoFit/>
          </a:bodyPr>
          <a:p>
            <a:pPr marL="914400" lvl="1" indent="-457200" eaLnBrk="1" hangingPunct="1">
              <a:spcBef>
                <a:spcPct val="40000"/>
              </a:spcBef>
              <a:buFont typeface="Wingdings" panose="05000000000000000000" pitchFamily="2" charset="2"/>
              <a:buNone/>
            </a:pPr>
            <a:r>
              <a:rPr lang="en-US" altLang="zh-CN" dirty="0">
                <a:latin typeface="Times New Roman" panose="02020603050405020304" pitchFamily="18" charset="0"/>
                <a:ea typeface="宋体" pitchFamily="2" charset="-122"/>
              </a:rPr>
              <a:t>For example:</a:t>
            </a:r>
            <a:endParaRPr lang="en-US" altLang="zh-CN" dirty="0">
              <a:latin typeface="Times New Roman" panose="02020603050405020304" pitchFamily="18" charset="0"/>
              <a:ea typeface="宋体" pitchFamily="2" charset="-122"/>
            </a:endParaRPr>
          </a:p>
          <a:p>
            <a:pPr marL="914400" lvl="1" indent="-457200" eaLnBrk="1" hangingPunct="1">
              <a:spcBef>
                <a:spcPct val="40000"/>
              </a:spcBef>
              <a:buFont typeface="Wingdings" panose="05000000000000000000" pitchFamily="2" charset="2"/>
              <a:buNone/>
            </a:pPr>
            <a:r>
              <a:rPr lang="en-US" altLang="zh-CN" dirty="0">
                <a:latin typeface="Times New Roman" panose="02020603050405020304" pitchFamily="18" charset="0"/>
                <a:ea typeface="宋体" pitchFamily="2" charset="-122"/>
              </a:rPr>
              <a:t>         1000110011  </a:t>
            </a:r>
            <a:r>
              <a:rPr lang="en-US" altLang="zh-CN" dirty="0">
                <a:latin typeface="Times New Roman" panose="02020603050405020304" pitchFamily="18" charset="0"/>
                <a:ea typeface="宋体" pitchFamily="2" charset="-122"/>
                <a:sym typeface="Wingdings" panose="05000000000000000000" pitchFamily="2" charset="2"/>
              </a:rPr>
              <a:t></a:t>
            </a:r>
            <a:r>
              <a:rPr lang="en-US" altLang="zh-CN" dirty="0">
                <a:latin typeface="Times New Roman" panose="02020603050405020304" pitchFamily="18" charset="0"/>
                <a:ea typeface="宋体" pitchFamily="2" charset="-122"/>
              </a:rPr>
              <a:t>   1000110100</a:t>
            </a:r>
            <a:endParaRPr lang="en-US" altLang="zh-CN" dirty="0">
              <a:latin typeface="Times New Roman" panose="02020603050405020304" pitchFamily="18" charset="0"/>
              <a:ea typeface="宋体" pitchFamily="2" charset="-122"/>
            </a:endParaRPr>
          </a:p>
        </p:txBody>
      </p:sp>
      <p:sp>
        <p:nvSpPr>
          <p:cNvPr id="75783" name="Text Box 8"/>
          <p:cNvSpPr txBox="1"/>
          <p:nvPr/>
        </p:nvSpPr>
        <p:spPr>
          <a:xfrm>
            <a:off x="4724400" y="38100"/>
            <a:ext cx="5867400" cy="368300"/>
          </a:xfrm>
          <a:prstGeom prst="rect">
            <a:avLst/>
          </a:prstGeom>
          <a:noFill/>
          <a:ln w="9525">
            <a:noFill/>
          </a:ln>
        </p:spPr>
        <p:txBody>
          <a:bodyPr anchor="t">
            <a:spAutoFit/>
          </a:bodyPr>
          <a:p>
            <a:pPr algn="r">
              <a:spcBef>
                <a:spcPct val="50000"/>
              </a:spcBef>
            </a:pPr>
            <a:r>
              <a:rPr lang="en-US" altLang="zh-CN" sz="1800" b="0" dirty="0">
                <a:latin typeface="Arial" panose="020B0604020202090204" pitchFamily="34" charset="0"/>
                <a:ea typeface="宋体" pitchFamily="2" charset="-122"/>
                <a:sym typeface="Webdings" panose="05030102010509060703" pitchFamily="18" charset="2"/>
              </a:rPr>
              <a:t>5.6   Generating Permutations and Combinations</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5123"/>
                                        </p:tgtEl>
                                        <p:attrNameLst>
                                          <p:attrName>style.visibility</p:attrName>
                                        </p:attrNameLst>
                                      </p:cBhvr>
                                      <p:to>
                                        <p:strVal val="visible"/>
                                      </p:to>
                                    </p:set>
                                    <p:animEffect transition="in" filter="wipe(left)">
                                      <p:cBhvr>
                                        <p:cTn id="7" dur="500"/>
                                        <p:tgtEl>
                                          <p:spTgt spid="1925123"/>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5124"/>
                                        </p:tgtEl>
                                        <p:attrNameLst>
                                          <p:attrName>style.visibility</p:attrName>
                                        </p:attrNameLst>
                                      </p:cBhvr>
                                      <p:to>
                                        <p:strVal val="visible"/>
                                      </p:to>
                                    </p:set>
                                    <p:animEffect transition="in" filter="strips(downRight)">
                                      <p:cBhvr>
                                        <p:cTn id="12" dur="500"/>
                                        <p:tgtEl>
                                          <p:spTgt spid="192512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5124">
                                            <p:txEl>
                                              <p:charRg st="0" end="49"/>
                                            </p:txEl>
                                          </p:spTgt>
                                        </p:tgtEl>
                                        <p:attrNameLst>
                                          <p:attrName>style.visibility</p:attrName>
                                        </p:attrNameLst>
                                      </p:cBhvr>
                                      <p:to>
                                        <p:strVal val="visible"/>
                                      </p:to>
                                    </p:set>
                                    <p:animEffect transition="in" filter="strips(downRight)">
                                      <p:cBhvr>
                                        <p:cTn id="17" dur="500"/>
                                        <p:tgtEl>
                                          <p:spTgt spid="1925124">
                                            <p:txEl>
                                              <p:charRg st="0"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25124">
                                            <p:txEl>
                                              <p:charRg st="49" end="107"/>
                                            </p:txEl>
                                          </p:spTgt>
                                        </p:tgtEl>
                                        <p:attrNameLst>
                                          <p:attrName>style.visibility</p:attrName>
                                        </p:attrNameLst>
                                      </p:cBhvr>
                                      <p:to>
                                        <p:strVal val="visible"/>
                                      </p:to>
                                    </p:set>
                                    <p:animEffect transition="in" filter="strips(downRight)">
                                      <p:cBhvr>
                                        <p:cTn id="22" dur="500"/>
                                        <p:tgtEl>
                                          <p:spTgt spid="1925124">
                                            <p:txEl>
                                              <p:charRg st="49"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25124">
                                            <p:txEl>
                                              <p:charRg st="107" end="149"/>
                                            </p:txEl>
                                          </p:spTgt>
                                        </p:tgtEl>
                                        <p:attrNameLst>
                                          <p:attrName>style.visibility</p:attrName>
                                        </p:attrNameLst>
                                      </p:cBhvr>
                                      <p:to>
                                        <p:strVal val="visible"/>
                                      </p:to>
                                    </p:set>
                                    <p:animEffect transition="in" filter="strips(downRight)">
                                      <p:cBhvr>
                                        <p:cTn id="27" dur="500"/>
                                        <p:tgtEl>
                                          <p:spTgt spid="1925124">
                                            <p:txEl>
                                              <p:charRg st="107" end="1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25125"/>
                                        </p:tgtEl>
                                        <p:attrNameLst>
                                          <p:attrName>style.visibility</p:attrName>
                                        </p:attrNameLst>
                                      </p:cBhvr>
                                      <p:to>
                                        <p:strVal val="visible"/>
                                      </p:to>
                                    </p:set>
                                    <p:animEffect transition="in" filter="wipe(left)">
                                      <p:cBhvr>
                                        <p:cTn id="32" dur="500"/>
                                        <p:tgtEl>
                                          <p:spTgt spid="1925125"/>
                                        </p:tgtEl>
                                      </p:cBhvr>
                                    </p:animEffect>
                                  </p:childTnLst>
                                  <p:subTnLst>
                                    <p:audio>
                                      <p:cMediaNode>
                                        <p:cTn display="0" masterRel="sameClick">
                                          <p:stCondLst>
                                            <p:cond evt="begin" delay="0">
                                              <p:tn val="30"/>
                                            </p:cond>
                                          </p:stCondLst>
                                          <p:endCondLst>
                                            <p:cond evt="onStopAudio" delay="0">
                                              <p:tgtEl>
                                                <p:sldTgt/>
                                              </p:tgtEl>
                                            </p:cond>
                                          </p:endCondLst>
                                        </p:cTn>
                                        <p:tgtEl>
                                          <p:sndTgt r:embed="rId1"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25126"/>
                                        </p:tgtEl>
                                        <p:attrNameLst>
                                          <p:attrName>style.visibility</p:attrName>
                                        </p:attrNameLst>
                                      </p:cBhvr>
                                      <p:to>
                                        <p:strVal val="visible"/>
                                      </p:to>
                                    </p:set>
                                    <p:animEffect transition="in" filter="wipe(left)">
                                      <p:cBhvr>
                                        <p:cTn id="37" dur="500"/>
                                        <p:tgtEl>
                                          <p:spTgt spid="1925126"/>
                                        </p:tgtEl>
                                      </p:cBhvr>
                                    </p:animEffect>
                                  </p:childTnLst>
                                  <p:subTnLst>
                                    <p:audio>
                                      <p:cMediaNode>
                                        <p:cTn display="0" masterRel="sameClick">
                                          <p:stCondLst>
                                            <p:cond evt="begin" delay="0">
                                              <p:tn val="35"/>
                                            </p:cond>
                                          </p:stCondLst>
                                          <p:endCondLst>
                                            <p:cond evt="onStopAudio" delay="0">
                                              <p:tgtEl>
                                                <p:sldTgt/>
                                              </p:tgtEl>
                                            </p:cond>
                                          </p:endCondLst>
                                        </p:cTn>
                                        <p:tgtEl>
                                          <p:sndTgt r:embed="rId1"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25127"/>
                                        </p:tgtEl>
                                        <p:attrNameLst>
                                          <p:attrName>style.visibility</p:attrName>
                                        </p:attrNameLst>
                                      </p:cBhvr>
                                      <p:to>
                                        <p:strVal val="visible"/>
                                      </p:to>
                                    </p:set>
                                    <p:animEffect transition="in" filter="wipe(left)">
                                      <p:cBhvr>
                                        <p:cTn id="42" dur="500"/>
                                        <p:tgtEl>
                                          <p:spTgt spid="1925127"/>
                                        </p:tgtEl>
                                      </p:cBhvr>
                                    </p:animEffect>
                                  </p:childTnLst>
                                  <p:subTnLst>
                                    <p:audio>
                                      <p:cMediaNode>
                                        <p:cTn display="0" masterRel="sameClick">
                                          <p:stCondLst>
                                            <p:cond evt="begin" delay="0">
                                              <p:tn val="40"/>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23" grpId="0"/>
      <p:bldP spid="1925124" grpId="0" bldLvl="2" animBg="1" build="p"/>
      <p:bldP spid="1925125" grpId="0"/>
      <p:bldP spid="1925126" grpId="0"/>
      <p:bldP spid="19251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a:spLocks noGrp="1"/>
          </p:cNvSpPr>
          <p:nvPr>
            <p:ph type="sldNum" sz="quarter" idx="10"/>
          </p:nvPr>
        </p:nvSpPr>
        <p:spPr>
          <a:xfrm>
            <a:off x="5167313" y="6400800"/>
            <a:ext cx="609600" cy="457200"/>
          </a:xfrm>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27171" name="Text Box 3"/>
          <p:cNvSpPr txBox="1">
            <a:spLocks noChangeArrowheads="1"/>
          </p:cNvSpPr>
          <p:nvPr/>
        </p:nvSpPr>
        <p:spPr bwMode="auto">
          <a:xfrm>
            <a:off x="1524000" y="428625"/>
            <a:ext cx="8153400" cy="700405"/>
          </a:xfrm>
          <a:prstGeom prst="rect">
            <a:avLst/>
          </a:prstGeom>
          <a:noFill/>
          <a:ln w="9525">
            <a:noFill/>
            <a:miter lim="800000"/>
          </a:ln>
          <a:effectLst/>
        </p:spPr>
        <p:txBody>
          <a:bodyPr>
            <a:spAutoFit/>
          </a:bodyPr>
          <a:p>
            <a:pPr marL="457200" marR="0" indent="-457200" algn="just" defTabSz="914400">
              <a:spcBef>
                <a:spcPct val="20000"/>
              </a:spcBef>
              <a:buClrTx/>
              <a:buSzTx/>
              <a:buFontTx/>
              <a:buNone/>
            </a:pPr>
            <a:r>
              <a:rPr kumimoji="0" lang="en-US" altLang="zh-CN" i="1" kern="1200" cap="none" spc="0" normalizeH="0" baseline="0" noProof="1" dirty="0">
                <a:solidFill>
                  <a:srgbClr val="FF3300"/>
                </a:solidFill>
                <a:latin typeface="Times New Roman" panose="02020603050405020304" pitchFamily="18" charset="0"/>
                <a:ea typeface="宋体" pitchFamily="2" charset="-122"/>
                <a:cs typeface="+mn-cs"/>
              </a:rPr>
              <a:t>Problem 2:</a:t>
            </a:r>
            <a:endParaRPr kumimoji="0" lang="en-US" altLang="zh-CN" i="1" kern="1200" cap="none" spc="0" normalizeH="0" baseline="0" noProof="1" dirty="0">
              <a:solidFill>
                <a:srgbClr val="FF3300"/>
              </a:solidFill>
              <a:latin typeface="Times New Roman" panose="02020603050405020304" pitchFamily="18" charset="0"/>
              <a:ea typeface="宋体" pitchFamily="2" charset="-122"/>
              <a:cs typeface="+mn-cs"/>
            </a:endParaRPr>
          </a:p>
          <a:p>
            <a:pPr marL="457200" marR="0" indent="-457200" defTabSz="914400">
              <a:spcBef>
                <a:spcPct val="20000"/>
              </a:spcBef>
              <a:buClrTx/>
              <a:buSzTx/>
              <a:buFontTx/>
              <a:buNone/>
            </a:pPr>
            <a:r>
              <a:rPr kumimoji="0" lang="en-US" altLang="zh-CN"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Generate all</a:t>
            </a:r>
            <a:r>
              <a:rPr kumimoji="0" lang="en-US" altLang="zh-CN" i="1"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 r</a:t>
            </a:r>
            <a:r>
              <a:rPr kumimoji="0" lang="en-US" altLang="zh-CN"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rPr>
              <a:t>-combinations of the set </a:t>
            </a:r>
            <a:r>
              <a:rPr kumimoji="0" lang="en-US" altLang="zh-CN" kern="1200" cap="none" spc="0" normalizeH="0" baseline="0" noProof="1" dirty="0">
                <a:solidFill>
                  <a:srgbClr val="000000"/>
                </a:solidFill>
                <a:latin typeface="Times New Roman" panose="02020603050405020304" pitchFamily="18" charset="0"/>
                <a:ea typeface="宋体" pitchFamily="2" charset="-122"/>
                <a:cs typeface="+mn-cs"/>
              </a:rPr>
              <a:t>{1, 2, </a:t>
            </a:r>
            <a:r>
              <a:rPr kumimoji="0" lang="en-US" altLang="zh-CN" kern="1200" cap="none" spc="0" normalizeH="0" baseline="0" noProof="1" dirty="0">
                <a:solidFill>
                  <a:srgbClr val="000000"/>
                </a:solidFill>
                <a:latin typeface="Arial" panose="020B0604020202090204" pitchFamily="34" charset="0"/>
                <a:ea typeface="宋体" pitchFamily="2" charset="-122"/>
                <a:cs typeface="+mn-cs"/>
              </a:rPr>
              <a:t>…</a:t>
            </a:r>
            <a:r>
              <a:rPr kumimoji="0" lang="en-US" altLang="zh-CN" kern="1200" cap="none" spc="0" normalizeH="0" baseline="0" noProof="1" dirty="0">
                <a:solidFill>
                  <a:srgbClr val="000000"/>
                </a:solidFill>
                <a:latin typeface="Times New Roman" panose="02020603050405020304" pitchFamily="18" charset="0"/>
                <a:ea typeface="宋体" pitchFamily="2" charset="-122"/>
                <a:cs typeface="+mn-cs"/>
              </a:rPr>
              <a:t>, </a:t>
            </a:r>
            <a:r>
              <a:rPr kumimoji="0" lang="en-US" altLang="zh-CN" i="1" kern="1200" cap="none" spc="0" normalizeH="0" baseline="0" noProof="1" dirty="0">
                <a:solidFill>
                  <a:srgbClr val="000000"/>
                </a:solidFill>
                <a:latin typeface="Times New Roman" panose="02020603050405020304" pitchFamily="18" charset="0"/>
                <a:ea typeface="宋体" pitchFamily="2" charset="-122"/>
                <a:cs typeface="+mn-cs"/>
              </a:rPr>
              <a:t>n</a:t>
            </a:r>
            <a:r>
              <a:rPr kumimoji="0" lang="en-US" altLang="zh-CN" kern="1200" cap="none" spc="0" normalizeH="0" baseline="0" noProof="1" dirty="0">
                <a:solidFill>
                  <a:srgbClr val="000000"/>
                </a:solidFill>
                <a:latin typeface="Times New Roman" panose="02020603050405020304" pitchFamily="18" charset="0"/>
                <a:ea typeface="宋体" pitchFamily="2" charset="-122"/>
                <a:cs typeface="+mn-cs"/>
              </a:rPr>
              <a:t>}</a:t>
            </a:r>
            <a:endParaRPr kumimoji="0" lang="en-US" altLang="zh-CN" kern="1200" cap="none" spc="0" normalizeH="0" baseline="0" noProof="1" dirty="0">
              <a:solidFill>
                <a:srgbClr val="000000"/>
              </a:solidFill>
              <a:effectLst>
                <a:outerShdw blurRad="38100" dist="38100" dir="2700000">
                  <a:srgbClr val="C0C0C0"/>
                </a:outerShdw>
              </a:effectLst>
              <a:latin typeface="Times New Roman" panose="02020603050405020304" pitchFamily="18" charset="0"/>
              <a:ea typeface="宋体" pitchFamily="2" charset="-122"/>
              <a:cs typeface="+mn-cs"/>
            </a:endParaRPr>
          </a:p>
        </p:txBody>
      </p:sp>
      <p:sp>
        <p:nvSpPr>
          <p:cNvPr id="1927172" name="Text Box 4"/>
          <p:cNvSpPr txBox="1"/>
          <p:nvPr/>
        </p:nvSpPr>
        <p:spPr>
          <a:xfrm>
            <a:off x="1524000" y="1428750"/>
            <a:ext cx="9144000" cy="368300"/>
          </a:xfrm>
          <a:prstGeom prst="rect">
            <a:avLst/>
          </a:prstGeom>
          <a:noFill/>
          <a:ln w="9525">
            <a:noFill/>
          </a:ln>
        </p:spPr>
        <p:txBody>
          <a:bodyPr anchor="t">
            <a:spAutoFit/>
          </a:bodyPr>
          <a:p>
            <a:pPr marL="457200" indent="-457200" algn="just">
              <a:spcBef>
                <a:spcPct val="20000"/>
              </a:spcBef>
            </a:pPr>
            <a:r>
              <a:rPr lang="en-US" altLang="zh-CN" dirty="0">
                <a:solidFill>
                  <a:srgbClr val="000000"/>
                </a:solidFill>
                <a:latin typeface="Times New Roman" panose="02020603050405020304" pitchFamily="18" charset="0"/>
                <a:ea typeface="宋体" pitchFamily="2" charset="-122"/>
              </a:rPr>
              <a:t>The algorithm for generating the </a:t>
            </a:r>
            <a:r>
              <a:rPr lang="en-US" altLang="zh-CN" i="1" dirty="0">
                <a:solidFill>
                  <a:srgbClr val="000000"/>
                </a:solidFill>
                <a:latin typeface="Times New Roman" panose="02020603050405020304" pitchFamily="18" charset="0"/>
                <a:ea typeface="宋体" pitchFamily="2" charset="-122"/>
              </a:rPr>
              <a:t>r</a:t>
            </a:r>
            <a:r>
              <a:rPr lang="en-US" altLang="zh-CN" dirty="0">
                <a:solidFill>
                  <a:srgbClr val="000000"/>
                </a:solidFill>
                <a:latin typeface="Times New Roman" panose="02020603050405020304" pitchFamily="18" charset="0"/>
                <a:ea typeface="宋体" pitchFamily="2" charset="-122"/>
              </a:rPr>
              <a:t>-combination of the set {1, 2, </a:t>
            </a:r>
            <a:r>
              <a:rPr lang="en-US" altLang="zh-CN" dirty="0">
                <a:solidFill>
                  <a:srgbClr val="000000"/>
                </a:solidFill>
                <a:latin typeface="Arial" panose="020B0604020202090204" pitchFamily="34" charset="0"/>
                <a:ea typeface="宋体" pitchFamily="2" charset="-122"/>
              </a:rPr>
              <a:t>…</a:t>
            </a:r>
            <a:r>
              <a:rPr lang="en-US" altLang="zh-CN" dirty="0">
                <a:solidFill>
                  <a:srgbClr val="000000"/>
                </a:solidFill>
                <a:latin typeface="Times New Roman" panose="02020603050405020304" pitchFamily="18" charset="0"/>
                <a:ea typeface="宋体" pitchFamily="2" charset="-122"/>
              </a:rPr>
              <a:t>, </a:t>
            </a:r>
            <a:r>
              <a:rPr lang="en-US" altLang="zh-CN" i="1" dirty="0">
                <a:solidFill>
                  <a:srgbClr val="000000"/>
                </a:solidFill>
                <a:latin typeface="Times New Roman" panose="02020603050405020304" pitchFamily="18" charset="0"/>
                <a:ea typeface="宋体" pitchFamily="2" charset="-122"/>
              </a:rPr>
              <a:t>n</a:t>
            </a:r>
            <a:r>
              <a:rPr lang="en-US" altLang="zh-CN" dirty="0">
                <a:solidFill>
                  <a:srgbClr val="000000"/>
                </a:solidFill>
                <a:latin typeface="Times New Roman" panose="02020603050405020304" pitchFamily="18" charset="0"/>
                <a:ea typeface="宋体" pitchFamily="2" charset="-122"/>
              </a:rPr>
              <a:t>}</a:t>
            </a:r>
            <a:endParaRPr lang="en-US" altLang="zh-CN" dirty="0">
              <a:solidFill>
                <a:srgbClr val="000000"/>
              </a:solidFill>
              <a:latin typeface="Times New Roman" panose="02020603050405020304" pitchFamily="18" charset="0"/>
              <a:ea typeface="宋体" pitchFamily="2" charset="-122"/>
            </a:endParaRPr>
          </a:p>
        </p:txBody>
      </p:sp>
      <p:sp>
        <p:nvSpPr>
          <p:cNvPr id="1927173" name="AutoShape 5"/>
          <p:cNvSpPr/>
          <p:nvPr/>
        </p:nvSpPr>
        <p:spPr>
          <a:xfrm>
            <a:off x="1881188" y="2071688"/>
            <a:ext cx="8229600" cy="3260725"/>
          </a:xfrm>
          <a:prstGeom prst="foldedCorner">
            <a:avLst>
              <a:gd name="adj" fmla="val 12500"/>
            </a:avLst>
          </a:prstGeom>
          <a:solidFill>
            <a:srgbClr val="CCCCFF"/>
          </a:solidFill>
          <a:ln w="9525" cap="flat" cmpd="sng">
            <a:solidFill>
              <a:schemeClr val="tx1"/>
            </a:solidFill>
            <a:prstDash val="solid"/>
            <a:round/>
            <a:headEnd type="none" w="med" len="med"/>
            <a:tailEnd type="none" w="med" len="med"/>
          </a:ln>
          <a:effectLst>
            <a:outerShdw dist="107763" dir="2699999" algn="ctr" rotWithShape="0">
              <a:schemeClr val="bg2"/>
            </a:outerShdw>
          </a:effectLst>
        </p:spPr>
        <p:txBody>
          <a:bodyPr wrap="none" anchor="t"/>
          <a:p>
            <a:pPr marL="457200" indent="-457200">
              <a:spcBef>
                <a:spcPct val="40000"/>
              </a:spcBef>
              <a:buFont typeface="Wingdings" panose="05000000000000000000" pitchFamily="2" charset="2"/>
              <a:buNone/>
            </a:pPr>
            <a:r>
              <a:rPr lang="en-US" altLang="zh-CN" dirty="0">
                <a:latin typeface="Times New Roman" panose="02020603050405020304" pitchFamily="18" charset="0"/>
                <a:ea typeface="宋体" pitchFamily="2" charset="-122"/>
              </a:rPr>
              <a:t>(1)</a:t>
            </a:r>
            <a:r>
              <a:rPr lang="en-US" altLang="zh-CN" i="1" dirty="0">
                <a:latin typeface="Times New Roman" panose="02020603050405020304" pitchFamily="18" charset="0"/>
                <a:ea typeface="宋体" pitchFamily="2" charset="-122"/>
              </a:rPr>
              <a:t>  S</a:t>
            </a:r>
            <a:r>
              <a:rPr lang="en-US" altLang="zh-CN" baseline="-25000" dirty="0">
                <a:latin typeface="Times New Roman" panose="02020603050405020304" pitchFamily="18" charset="0"/>
                <a:ea typeface="宋体" pitchFamily="2" charset="-122"/>
              </a:rPr>
              <a:t>1</a:t>
            </a:r>
            <a:r>
              <a:rPr lang="en-US" altLang="zh-CN" dirty="0">
                <a:latin typeface="Times New Roman" panose="02020603050405020304" pitchFamily="18" charset="0"/>
                <a:ea typeface="宋体" pitchFamily="2" charset="-122"/>
              </a:rPr>
              <a:t> = </a:t>
            </a:r>
            <a:r>
              <a:rPr lang="en-US" altLang="zh-CN" dirty="0">
                <a:solidFill>
                  <a:srgbClr val="000000"/>
                </a:solidFill>
                <a:latin typeface="Times New Roman" panose="02020603050405020304" pitchFamily="18" charset="0"/>
                <a:ea typeface="宋体" pitchFamily="2" charset="-122"/>
              </a:rPr>
              <a:t>{1, 2, </a:t>
            </a:r>
            <a:r>
              <a:rPr lang="en-US" altLang="zh-CN" dirty="0">
                <a:solidFill>
                  <a:srgbClr val="000000"/>
                </a:solidFill>
                <a:latin typeface="Arial" panose="020B0604020202090204" pitchFamily="34" charset="0"/>
                <a:ea typeface="宋体" pitchFamily="2" charset="-122"/>
              </a:rPr>
              <a:t>…</a:t>
            </a:r>
            <a:r>
              <a:rPr lang="en-US" altLang="zh-CN" dirty="0">
                <a:solidFill>
                  <a:srgbClr val="000000"/>
                </a:solidFill>
                <a:latin typeface="Times New Roman" panose="02020603050405020304" pitchFamily="18" charset="0"/>
                <a:ea typeface="宋体" pitchFamily="2" charset="-122"/>
              </a:rPr>
              <a:t>, </a:t>
            </a:r>
            <a:r>
              <a:rPr lang="en-US" altLang="zh-CN" i="1" dirty="0">
                <a:solidFill>
                  <a:srgbClr val="000000"/>
                </a:solidFill>
                <a:latin typeface="Times New Roman" panose="02020603050405020304" pitchFamily="18" charset="0"/>
                <a:ea typeface="宋体" pitchFamily="2" charset="-122"/>
              </a:rPr>
              <a:t>r</a:t>
            </a:r>
            <a:r>
              <a:rPr lang="en-US" altLang="zh-CN" dirty="0">
                <a:solidFill>
                  <a:srgbClr val="000000"/>
                </a:solidFill>
                <a:latin typeface="Times New Roman" panose="02020603050405020304" pitchFamily="18" charset="0"/>
                <a:ea typeface="宋体" pitchFamily="2" charset="-122"/>
              </a:rPr>
              <a:t>}</a:t>
            </a:r>
            <a:endParaRPr lang="en-US" altLang="zh-CN" dirty="0">
              <a:solidFill>
                <a:srgbClr val="000000"/>
              </a:solidFill>
              <a:latin typeface="Times New Roman" panose="02020603050405020304" pitchFamily="18" charset="0"/>
              <a:ea typeface="宋体" pitchFamily="2" charset="-122"/>
            </a:endParaRPr>
          </a:p>
          <a:p>
            <a:pPr marL="914400" lvl="1" indent="-457200" eaLnBrk="1" hangingPunct="1">
              <a:spcBef>
                <a:spcPct val="40000"/>
              </a:spcBef>
              <a:buFont typeface="Wingdings" panose="05000000000000000000" pitchFamily="2" charset="2"/>
              <a:buNone/>
            </a:pPr>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p:txBody>
      </p:sp>
      <p:grpSp>
        <p:nvGrpSpPr>
          <p:cNvPr id="2" name="Group 6"/>
          <p:cNvGrpSpPr/>
          <p:nvPr/>
        </p:nvGrpSpPr>
        <p:grpSpPr>
          <a:xfrm>
            <a:off x="1881188" y="2714625"/>
            <a:ext cx="8153400" cy="644525"/>
            <a:chOff x="340" y="2341"/>
            <a:chExt cx="5136" cy="406"/>
          </a:xfrm>
        </p:grpSpPr>
        <p:sp>
          <p:nvSpPr>
            <p:cNvPr id="77830" name="Text Box 7"/>
            <p:cNvSpPr txBox="1"/>
            <p:nvPr/>
          </p:nvSpPr>
          <p:spPr>
            <a:xfrm>
              <a:off x="340" y="2341"/>
              <a:ext cx="5136" cy="406"/>
            </a:xfrm>
            <a:prstGeom prst="rect">
              <a:avLst/>
            </a:prstGeom>
            <a:noFill/>
            <a:ln w="9525">
              <a:noFill/>
            </a:ln>
          </p:spPr>
          <p:txBody>
            <a:bodyPr anchor="t">
              <a:spAutoFit/>
            </a:bodyPr>
            <a:p>
              <a:pPr marL="457200" indent="-457200" algn="just">
                <a:spcBef>
                  <a:spcPct val="20000"/>
                </a:spcBef>
              </a:pPr>
              <a:r>
                <a:rPr lang="en-US" altLang="zh-CN" dirty="0">
                  <a:solidFill>
                    <a:srgbClr val="000000"/>
                  </a:solidFill>
                  <a:latin typeface="Times New Roman" panose="02020603050405020304" pitchFamily="18" charset="0"/>
                  <a:ea typeface="宋体" pitchFamily="2" charset="-122"/>
                </a:rPr>
                <a:t>(2)  If                                         has found,  then the next combination can be obtained using the following rules.         </a:t>
              </a:r>
              <a:endParaRPr lang="en-US" altLang="zh-CN" dirty="0">
                <a:latin typeface="Times New Roman" panose="02020603050405020304" pitchFamily="18" charset="0"/>
                <a:ea typeface="宋体" pitchFamily="2" charset="-122"/>
              </a:endParaRPr>
            </a:p>
          </p:txBody>
        </p:sp>
        <p:graphicFrame>
          <p:nvGraphicFramePr>
            <p:cNvPr id="77831" name="Object 8"/>
            <p:cNvGraphicFramePr>
              <a:graphicFrameLocks noChangeAspect="1"/>
            </p:cNvGraphicFramePr>
            <p:nvPr/>
          </p:nvGraphicFramePr>
          <p:xfrm>
            <a:off x="993" y="2368"/>
            <a:ext cx="2222" cy="272"/>
          </p:xfrm>
          <a:graphic>
            <a:graphicData uri="http://schemas.openxmlformats.org/presentationml/2006/ole">
              <mc:AlternateContent xmlns:mc="http://schemas.openxmlformats.org/markup-compatibility/2006">
                <mc:Choice xmlns:v="urn:schemas-microsoft-com:vml" Requires="v">
                  <p:oleObj spid="_x0000_s3078" name="" r:id="rId1" imgW="1943100" imgH="241300" progId="Equation.3">
                    <p:embed/>
                  </p:oleObj>
                </mc:Choice>
                <mc:Fallback>
                  <p:oleObj name="" r:id="rId1" imgW="1943100" imgH="241300" progId="Equation.3">
                    <p:embed/>
                    <p:pic>
                      <p:nvPicPr>
                        <p:cNvPr id="0" name="图片 3077"/>
                        <p:cNvPicPr/>
                        <p:nvPr/>
                      </p:nvPicPr>
                      <p:blipFill>
                        <a:blip r:embed="rId2"/>
                        <a:stretch>
                          <a:fillRect/>
                        </a:stretch>
                      </p:blipFill>
                      <p:spPr>
                        <a:xfrm>
                          <a:off x="993" y="2368"/>
                          <a:ext cx="2222" cy="272"/>
                        </a:xfrm>
                        <a:prstGeom prst="rect">
                          <a:avLst/>
                        </a:prstGeom>
                        <a:noFill/>
                        <a:ln w="38100">
                          <a:noFill/>
                          <a:miter/>
                        </a:ln>
                      </p:spPr>
                    </p:pic>
                  </p:oleObj>
                </mc:Fallback>
              </mc:AlternateContent>
            </a:graphicData>
          </a:graphic>
        </p:graphicFrame>
      </p:grpSp>
      <p:grpSp>
        <p:nvGrpSpPr>
          <p:cNvPr id="3" name="Group 9"/>
          <p:cNvGrpSpPr/>
          <p:nvPr/>
        </p:nvGrpSpPr>
        <p:grpSpPr>
          <a:xfrm>
            <a:off x="2166938" y="3786188"/>
            <a:ext cx="8153400" cy="1338262"/>
            <a:chOff x="319" y="2950"/>
            <a:chExt cx="5136" cy="843"/>
          </a:xfrm>
        </p:grpSpPr>
        <p:sp>
          <p:nvSpPr>
            <p:cNvPr id="77833" name="Text Box 10"/>
            <p:cNvSpPr txBox="1"/>
            <p:nvPr/>
          </p:nvSpPr>
          <p:spPr>
            <a:xfrm>
              <a:off x="319" y="2950"/>
              <a:ext cx="5136" cy="650"/>
            </a:xfrm>
            <a:prstGeom prst="rect">
              <a:avLst/>
            </a:prstGeom>
            <a:noFill/>
            <a:ln w="9525">
              <a:noFill/>
            </a:ln>
          </p:spPr>
          <p:txBody>
            <a:bodyPr anchor="t">
              <a:spAutoFit/>
            </a:bodyPr>
            <a:p>
              <a:pPr marL="457200" indent="-457200" algn="just">
                <a:spcBef>
                  <a:spcPct val="20000"/>
                </a:spcBef>
              </a:pPr>
              <a:r>
                <a:rPr lang="en-US" altLang="zh-CN" dirty="0">
                  <a:solidFill>
                    <a:srgbClr val="000000"/>
                  </a:solidFill>
                  <a:latin typeface="Times New Roman" panose="02020603050405020304" pitchFamily="18" charset="0"/>
                  <a:ea typeface="宋体" pitchFamily="2" charset="-122"/>
                </a:rPr>
                <a:t>First, locate the last element       in the sequence such that </a:t>
              </a:r>
              <a:endParaRPr lang="en-US" altLang="zh-CN" dirty="0">
                <a:solidFill>
                  <a:srgbClr val="000000"/>
                </a:solidFill>
                <a:latin typeface="Times New Roman" panose="02020603050405020304" pitchFamily="18" charset="0"/>
                <a:ea typeface="宋体" pitchFamily="2" charset="-122"/>
              </a:endParaRPr>
            </a:p>
            <a:p>
              <a:pPr marL="457200" indent="-457200" algn="just">
                <a:spcBef>
                  <a:spcPct val="20000"/>
                </a:spcBef>
              </a:pPr>
              <a:r>
                <a:rPr lang="en-US" altLang="zh-CN" dirty="0">
                  <a:solidFill>
                    <a:srgbClr val="000000"/>
                  </a:solidFill>
                  <a:latin typeface="Times New Roman" panose="02020603050405020304" pitchFamily="18" charset="0"/>
                  <a:ea typeface="宋体" pitchFamily="2" charset="-122"/>
                </a:rPr>
                <a:t>                     . Then replace        with           and       with </a:t>
              </a:r>
              <a:endParaRPr lang="en-US" altLang="zh-CN" dirty="0">
                <a:solidFill>
                  <a:srgbClr val="000000"/>
                </a:solidFill>
                <a:latin typeface="Times New Roman" panose="02020603050405020304" pitchFamily="18" charset="0"/>
                <a:ea typeface="宋体" pitchFamily="2" charset="-122"/>
              </a:endParaRPr>
            </a:p>
            <a:p>
              <a:pPr marL="457200" indent="-457200" algn="just">
                <a:spcBef>
                  <a:spcPct val="20000"/>
                </a:spcBef>
              </a:pPr>
              <a:endParaRPr lang="zh-CN" altLang="en-US" dirty="0">
                <a:latin typeface="Times New Roman" panose="02020603050405020304" pitchFamily="18" charset="0"/>
                <a:ea typeface="宋体" pitchFamily="2" charset="-122"/>
              </a:endParaRPr>
            </a:p>
          </p:txBody>
        </p:sp>
        <p:graphicFrame>
          <p:nvGraphicFramePr>
            <p:cNvPr id="77834" name="Object 11"/>
            <p:cNvGraphicFramePr>
              <a:graphicFrameLocks noChangeAspect="1"/>
            </p:cNvGraphicFramePr>
            <p:nvPr/>
          </p:nvGraphicFramePr>
          <p:xfrm>
            <a:off x="2749" y="2976"/>
            <a:ext cx="182" cy="272"/>
          </p:xfrm>
          <a:graphic>
            <a:graphicData uri="http://schemas.openxmlformats.org/presentationml/2006/ole">
              <mc:AlternateContent xmlns:mc="http://schemas.openxmlformats.org/markup-compatibility/2006">
                <mc:Choice xmlns:v="urn:schemas-microsoft-com:vml" Requires="v">
                  <p:oleObj spid="_x0000_s3079" name="" r:id="rId3" imgW="152400" imgH="228600" progId="Equation.3">
                    <p:embed/>
                  </p:oleObj>
                </mc:Choice>
                <mc:Fallback>
                  <p:oleObj name="" r:id="rId3" imgW="152400" imgH="228600" progId="Equation.3">
                    <p:embed/>
                    <p:pic>
                      <p:nvPicPr>
                        <p:cNvPr id="0" name="图片 3078"/>
                        <p:cNvPicPr/>
                        <p:nvPr/>
                      </p:nvPicPr>
                      <p:blipFill>
                        <a:blip r:embed="rId4"/>
                        <a:stretch>
                          <a:fillRect/>
                        </a:stretch>
                      </p:blipFill>
                      <p:spPr>
                        <a:xfrm>
                          <a:off x="2749" y="2976"/>
                          <a:ext cx="182" cy="272"/>
                        </a:xfrm>
                        <a:prstGeom prst="rect">
                          <a:avLst/>
                        </a:prstGeom>
                        <a:noFill/>
                        <a:ln w="38100">
                          <a:noFill/>
                          <a:miter/>
                        </a:ln>
                      </p:spPr>
                    </p:pic>
                  </p:oleObj>
                </mc:Fallback>
              </mc:AlternateContent>
            </a:graphicData>
          </a:graphic>
        </p:graphicFrame>
        <p:graphicFrame>
          <p:nvGraphicFramePr>
            <p:cNvPr id="77835" name="Object 12"/>
            <p:cNvGraphicFramePr>
              <a:graphicFrameLocks noChangeAspect="1"/>
            </p:cNvGraphicFramePr>
            <p:nvPr/>
          </p:nvGraphicFramePr>
          <p:xfrm>
            <a:off x="396" y="3249"/>
            <a:ext cx="941" cy="272"/>
          </p:xfrm>
          <a:graphic>
            <a:graphicData uri="http://schemas.openxmlformats.org/presentationml/2006/ole">
              <mc:AlternateContent xmlns:mc="http://schemas.openxmlformats.org/markup-compatibility/2006">
                <mc:Choice xmlns:v="urn:schemas-microsoft-com:vml" Requires="v">
                  <p:oleObj spid="_x0000_s3080" name="" r:id="rId5" imgW="787400" imgH="228600" progId="Equation.3">
                    <p:embed/>
                  </p:oleObj>
                </mc:Choice>
                <mc:Fallback>
                  <p:oleObj name="" r:id="rId5" imgW="787400" imgH="228600" progId="Equation.3">
                    <p:embed/>
                    <p:pic>
                      <p:nvPicPr>
                        <p:cNvPr id="0" name="图片 3079"/>
                        <p:cNvPicPr/>
                        <p:nvPr/>
                      </p:nvPicPr>
                      <p:blipFill>
                        <a:blip r:embed="rId6"/>
                        <a:stretch>
                          <a:fillRect/>
                        </a:stretch>
                      </p:blipFill>
                      <p:spPr>
                        <a:xfrm>
                          <a:off x="396" y="3249"/>
                          <a:ext cx="941" cy="272"/>
                        </a:xfrm>
                        <a:prstGeom prst="rect">
                          <a:avLst/>
                        </a:prstGeom>
                        <a:noFill/>
                        <a:ln w="38100">
                          <a:noFill/>
                          <a:miter/>
                        </a:ln>
                      </p:spPr>
                    </p:pic>
                  </p:oleObj>
                </mc:Fallback>
              </mc:AlternateContent>
            </a:graphicData>
          </a:graphic>
        </p:graphicFrame>
        <p:graphicFrame>
          <p:nvGraphicFramePr>
            <p:cNvPr id="77836" name="Object 13"/>
            <p:cNvGraphicFramePr>
              <a:graphicFrameLocks noChangeAspect="1"/>
            </p:cNvGraphicFramePr>
            <p:nvPr/>
          </p:nvGraphicFramePr>
          <p:xfrm>
            <a:off x="2658" y="3249"/>
            <a:ext cx="182" cy="272"/>
          </p:xfrm>
          <a:graphic>
            <a:graphicData uri="http://schemas.openxmlformats.org/presentationml/2006/ole">
              <mc:AlternateContent xmlns:mc="http://schemas.openxmlformats.org/markup-compatibility/2006">
                <mc:Choice xmlns:v="urn:schemas-microsoft-com:vml" Requires="v">
                  <p:oleObj spid="_x0000_s3081" name="" r:id="rId7" imgW="152400" imgH="228600" progId="Equation.3">
                    <p:embed/>
                  </p:oleObj>
                </mc:Choice>
                <mc:Fallback>
                  <p:oleObj name="" r:id="rId7" imgW="152400" imgH="228600" progId="Equation.3">
                    <p:embed/>
                    <p:pic>
                      <p:nvPicPr>
                        <p:cNvPr id="0" name="图片 3080"/>
                        <p:cNvPicPr/>
                        <p:nvPr/>
                      </p:nvPicPr>
                      <p:blipFill>
                        <a:blip r:embed="rId4"/>
                        <a:stretch>
                          <a:fillRect/>
                        </a:stretch>
                      </p:blipFill>
                      <p:spPr>
                        <a:xfrm>
                          <a:off x="2658" y="3249"/>
                          <a:ext cx="182" cy="272"/>
                        </a:xfrm>
                        <a:prstGeom prst="rect">
                          <a:avLst/>
                        </a:prstGeom>
                        <a:noFill/>
                        <a:ln w="38100">
                          <a:noFill/>
                          <a:miter/>
                        </a:ln>
                      </p:spPr>
                    </p:pic>
                  </p:oleObj>
                </mc:Fallback>
              </mc:AlternateContent>
            </a:graphicData>
          </a:graphic>
        </p:graphicFrame>
        <p:graphicFrame>
          <p:nvGraphicFramePr>
            <p:cNvPr id="77837" name="Object 14"/>
            <p:cNvGraphicFramePr>
              <a:graphicFrameLocks noChangeAspect="1"/>
            </p:cNvGraphicFramePr>
            <p:nvPr/>
          </p:nvGraphicFramePr>
          <p:xfrm>
            <a:off x="3324" y="3249"/>
            <a:ext cx="425" cy="272"/>
          </p:xfrm>
          <a:graphic>
            <a:graphicData uri="http://schemas.openxmlformats.org/presentationml/2006/ole">
              <mc:AlternateContent xmlns:mc="http://schemas.openxmlformats.org/markup-compatibility/2006">
                <mc:Choice xmlns:v="urn:schemas-microsoft-com:vml" Requires="v">
                  <p:oleObj spid="_x0000_s3082" name="" r:id="rId8" imgW="355600" imgH="228600" progId="Equation.3">
                    <p:embed/>
                  </p:oleObj>
                </mc:Choice>
                <mc:Fallback>
                  <p:oleObj name="" r:id="rId8" imgW="355600" imgH="228600" progId="Equation.3">
                    <p:embed/>
                    <p:pic>
                      <p:nvPicPr>
                        <p:cNvPr id="0" name="图片 3081"/>
                        <p:cNvPicPr/>
                        <p:nvPr/>
                      </p:nvPicPr>
                      <p:blipFill>
                        <a:blip r:embed="rId9"/>
                        <a:stretch>
                          <a:fillRect/>
                        </a:stretch>
                      </p:blipFill>
                      <p:spPr>
                        <a:xfrm>
                          <a:off x="3324" y="3249"/>
                          <a:ext cx="425" cy="272"/>
                        </a:xfrm>
                        <a:prstGeom prst="rect">
                          <a:avLst/>
                        </a:prstGeom>
                        <a:noFill/>
                        <a:ln w="38100">
                          <a:noFill/>
                          <a:miter/>
                        </a:ln>
                      </p:spPr>
                    </p:pic>
                  </p:oleObj>
                </mc:Fallback>
              </mc:AlternateContent>
            </a:graphicData>
          </a:graphic>
        </p:graphicFrame>
        <p:graphicFrame>
          <p:nvGraphicFramePr>
            <p:cNvPr id="77838" name="Object 15"/>
            <p:cNvGraphicFramePr>
              <a:graphicFrameLocks noChangeAspect="1"/>
            </p:cNvGraphicFramePr>
            <p:nvPr/>
          </p:nvGraphicFramePr>
          <p:xfrm>
            <a:off x="4209" y="3234"/>
            <a:ext cx="213" cy="287"/>
          </p:xfrm>
          <a:graphic>
            <a:graphicData uri="http://schemas.openxmlformats.org/presentationml/2006/ole">
              <mc:AlternateContent xmlns:mc="http://schemas.openxmlformats.org/markup-compatibility/2006">
                <mc:Choice xmlns:v="urn:schemas-microsoft-com:vml" Requires="v">
                  <p:oleObj spid="_x0000_s3083" name="" r:id="rId10" imgW="177800" imgH="241300" progId="Equation.3">
                    <p:embed/>
                  </p:oleObj>
                </mc:Choice>
                <mc:Fallback>
                  <p:oleObj name="" r:id="rId10" imgW="177800" imgH="241300" progId="Equation.3">
                    <p:embed/>
                    <p:pic>
                      <p:nvPicPr>
                        <p:cNvPr id="0" name="图片 3082"/>
                        <p:cNvPicPr/>
                        <p:nvPr/>
                      </p:nvPicPr>
                      <p:blipFill>
                        <a:blip r:embed="rId11"/>
                        <a:stretch>
                          <a:fillRect/>
                        </a:stretch>
                      </p:blipFill>
                      <p:spPr>
                        <a:xfrm>
                          <a:off x="4209" y="3234"/>
                          <a:ext cx="213" cy="287"/>
                        </a:xfrm>
                        <a:prstGeom prst="rect">
                          <a:avLst/>
                        </a:prstGeom>
                        <a:noFill/>
                        <a:ln w="38100">
                          <a:noFill/>
                          <a:miter/>
                        </a:ln>
                      </p:spPr>
                    </p:pic>
                  </p:oleObj>
                </mc:Fallback>
              </mc:AlternateContent>
            </a:graphicData>
          </a:graphic>
        </p:graphicFrame>
        <p:graphicFrame>
          <p:nvGraphicFramePr>
            <p:cNvPr id="77839" name="Object 16"/>
            <p:cNvGraphicFramePr>
              <a:graphicFrameLocks noChangeAspect="1"/>
            </p:cNvGraphicFramePr>
            <p:nvPr/>
          </p:nvGraphicFramePr>
          <p:xfrm>
            <a:off x="390" y="3521"/>
            <a:ext cx="2495" cy="272"/>
          </p:xfrm>
          <a:graphic>
            <a:graphicData uri="http://schemas.openxmlformats.org/presentationml/2006/ole">
              <mc:AlternateContent xmlns:mc="http://schemas.openxmlformats.org/markup-compatibility/2006">
                <mc:Choice xmlns:v="urn:schemas-microsoft-com:vml" Requires="v">
                  <p:oleObj spid="_x0000_s3084" name="" r:id="rId12" imgW="2082800" imgH="228600" progId="Equation.3">
                    <p:embed/>
                  </p:oleObj>
                </mc:Choice>
                <mc:Fallback>
                  <p:oleObj name="" r:id="rId12" imgW="2082800" imgH="228600" progId="Equation.3">
                    <p:embed/>
                    <p:pic>
                      <p:nvPicPr>
                        <p:cNvPr id="0" name="图片 3083"/>
                        <p:cNvPicPr/>
                        <p:nvPr/>
                      </p:nvPicPr>
                      <p:blipFill>
                        <a:blip r:embed="rId13"/>
                        <a:stretch>
                          <a:fillRect/>
                        </a:stretch>
                      </p:blipFill>
                      <p:spPr>
                        <a:xfrm>
                          <a:off x="390" y="3521"/>
                          <a:ext cx="2495" cy="272"/>
                        </a:xfrm>
                        <a:prstGeom prst="rect">
                          <a:avLst/>
                        </a:prstGeom>
                        <a:noFill/>
                        <a:ln w="38100">
                          <a:noFill/>
                          <a:miter/>
                        </a:ln>
                      </p:spPr>
                    </p:pic>
                  </p:oleObj>
                </mc:Fallback>
              </mc:AlternateContent>
            </a:graphicData>
          </a:graphic>
        </p:graphicFrame>
      </p:grpSp>
      <p:sp>
        <p:nvSpPr>
          <p:cNvPr id="77840" name="Text Box 17"/>
          <p:cNvSpPr txBox="1"/>
          <p:nvPr/>
        </p:nvSpPr>
        <p:spPr>
          <a:xfrm>
            <a:off x="4724400" y="38100"/>
            <a:ext cx="5867400" cy="368300"/>
          </a:xfrm>
          <a:prstGeom prst="rect">
            <a:avLst/>
          </a:prstGeom>
          <a:noFill/>
          <a:ln w="9525">
            <a:noFill/>
          </a:ln>
        </p:spPr>
        <p:txBody>
          <a:bodyPr anchor="t">
            <a:spAutoFit/>
          </a:bodyPr>
          <a:p>
            <a:pPr algn="r">
              <a:spcBef>
                <a:spcPct val="50000"/>
              </a:spcBef>
            </a:pPr>
            <a:r>
              <a:rPr lang="en-US" altLang="zh-CN" sz="1800" b="0" dirty="0">
                <a:latin typeface="Arial" panose="020B0604020202090204" pitchFamily="34" charset="0"/>
                <a:ea typeface="宋体" pitchFamily="2" charset="-122"/>
                <a:sym typeface="Webdings" panose="05030102010509060703" pitchFamily="18" charset="2"/>
              </a:rPr>
              <a:t>5.6   Generating Permutations and Combinations</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7171"/>
                                        </p:tgtEl>
                                        <p:attrNameLst>
                                          <p:attrName>style.visibility</p:attrName>
                                        </p:attrNameLst>
                                      </p:cBhvr>
                                      <p:to>
                                        <p:strVal val="visible"/>
                                      </p:to>
                                    </p:set>
                                    <p:animEffect transition="in" filter="wipe(left)">
                                      <p:cBhvr>
                                        <p:cTn id="7" dur="500"/>
                                        <p:tgtEl>
                                          <p:spTgt spid="1927171"/>
                                        </p:tgtEl>
                                      </p:cBhvr>
                                    </p:animEffect>
                                  </p:childTnLst>
                                  <p:subTnLst>
                                    <p:audio>
                                      <p:cMediaNode>
                                        <p:cTn display="0" masterRel="sameClick">
                                          <p:stCondLst>
                                            <p:cond evt="begin" delay="0">
                                              <p:tn val="5"/>
                                            </p:cond>
                                          </p:stCondLst>
                                          <p:endCondLst>
                                            <p:cond evt="onStopAudio" delay="0">
                                              <p:tgtEl>
                                                <p:sldTgt/>
                                              </p:tgtEl>
                                            </p:cond>
                                          </p:endCondLst>
                                        </p:cTn>
                                        <p:tgtEl>
                                          <p:sndTgt r:embed="rId14"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7172"/>
                                        </p:tgtEl>
                                        <p:attrNameLst>
                                          <p:attrName>style.visibility</p:attrName>
                                        </p:attrNameLst>
                                      </p:cBhvr>
                                      <p:to>
                                        <p:strVal val="visible"/>
                                      </p:to>
                                    </p:set>
                                    <p:animEffect transition="in" filter="wipe(left)">
                                      <p:cBhvr>
                                        <p:cTn id="12" dur="500"/>
                                        <p:tgtEl>
                                          <p:spTgt spid="1927172"/>
                                        </p:tgtEl>
                                      </p:cBhvr>
                                    </p:animEffect>
                                  </p:childTnLst>
                                  <p:subTnLst>
                                    <p:audio>
                                      <p:cMediaNode>
                                        <p:cTn display="0" masterRel="sameClick">
                                          <p:stCondLst>
                                            <p:cond evt="begin" delay="0">
                                              <p:tn val="10"/>
                                            </p:cond>
                                          </p:stCondLst>
                                          <p:endCondLst>
                                            <p:cond evt="onStopAudio" delay="0">
                                              <p:tgtEl>
                                                <p:sldTgt/>
                                              </p:tgtEl>
                                            </p:cond>
                                          </p:endCondLst>
                                        </p:cTn>
                                        <p:tgtEl>
                                          <p:sndTgt r:embed="rId14"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7173"/>
                                        </p:tgtEl>
                                        <p:attrNameLst>
                                          <p:attrName>style.visibility</p:attrName>
                                        </p:attrNameLst>
                                      </p:cBhvr>
                                      <p:to>
                                        <p:strVal val="visible"/>
                                      </p:to>
                                    </p:set>
                                    <p:animEffect transition="in" filter="strips(downRight)">
                                      <p:cBhvr>
                                        <p:cTn id="17" dur="500"/>
                                        <p:tgtEl>
                                          <p:spTgt spid="19271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7171" grpId="0" bldLvl="0" animBg="1"/>
      <p:bldP spid="1927172" grpId="0"/>
      <p:bldP spid="192717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28675" name="Text Box 2"/>
          <p:cNvSpPr txBox="1"/>
          <p:nvPr/>
        </p:nvSpPr>
        <p:spPr>
          <a:xfrm>
            <a:off x="1847850" y="446088"/>
            <a:ext cx="8229600" cy="368300"/>
          </a:xfrm>
          <a:prstGeom prst="rect">
            <a:avLst/>
          </a:prstGeom>
          <a:noFill/>
          <a:ln w="9525">
            <a:noFill/>
          </a:ln>
        </p:spPr>
        <p:txBody>
          <a:bodyPr>
            <a:spAutoFit/>
          </a:bodyPr>
          <a:p>
            <a:pPr eaLnBrk="1" hangingPunct="1">
              <a:spcBef>
                <a:spcPct val="20000"/>
              </a:spcBef>
              <a:buFont typeface="Wingdings" panose="05000000000000000000" pitchFamily="2" charset="2"/>
              <a:buNone/>
            </a:pPr>
            <a:r>
              <a:rPr lang="en-US" altLang="zh-CN" dirty="0">
                <a:solidFill>
                  <a:srgbClr val="000000"/>
                </a:solidFill>
                <a:latin typeface="Arial" panose="020B0604020202090204" pitchFamily="34" charset="0"/>
                <a:ea typeface="宋体" pitchFamily="2" charset="-122"/>
              </a:rPr>
              <a:t>〖</a:t>
            </a:r>
            <a:r>
              <a:rPr lang="en-US" altLang="zh-CN" dirty="0">
                <a:solidFill>
                  <a:srgbClr val="000000"/>
                </a:solidFill>
                <a:latin typeface="Times New Roman" panose="02020603050405020304" pitchFamily="18" charset="0"/>
                <a:ea typeface="宋体" pitchFamily="2" charset="-122"/>
              </a:rPr>
              <a:t>Example 4</a:t>
            </a:r>
            <a:r>
              <a:rPr lang="en-US" altLang="zh-CN" dirty="0">
                <a:solidFill>
                  <a:srgbClr val="000000"/>
                </a:solidFill>
                <a:latin typeface="Arial" panose="020B0604020202090204" pitchFamily="34" charset="0"/>
                <a:ea typeface="宋体" pitchFamily="2" charset="-122"/>
              </a:rPr>
              <a:t>〗</a:t>
            </a:r>
            <a:r>
              <a:rPr lang="en-US" altLang="zh-CN" b="0" dirty="0">
                <a:latin typeface="Times New Roman" panose="02020603050405020304" pitchFamily="18" charset="0"/>
                <a:ea typeface="宋体" pitchFamily="2" charset="-122"/>
              </a:rPr>
              <a:t>Prove that if a set S has |S| = n, then |P(S)| = 2</a:t>
            </a:r>
            <a:r>
              <a:rPr lang="en-US" altLang="zh-CN" b="0" baseline="30000" dirty="0">
                <a:latin typeface="Times New Roman" panose="02020603050405020304" pitchFamily="18" charset="0"/>
                <a:ea typeface="宋体" pitchFamily="2" charset="-122"/>
              </a:rPr>
              <a:t>n</a:t>
            </a:r>
            <a:endParaRPr lang="en-US" altLang="zh-CN" b="0" dirty="0">
              <a:latin typeface="Times New Roman" panose="02020603050405020304" pitchFamily="18" charset="0"/>
              <a:ea typeface="宋体" pitchFamily="2" charset="-122"/>
              <a:sym typeface="Symbol" pitchFamily="18" charset="2"/>
            </a:endParaRPr>
          </a:p>
        </p:txBody>
      </p:sp>
      <p:sp>
        <p:nvSpPr>
          <p:cNvPr id="28676" name="Text Box 4"/>
          <p:cNvSpPr txBox="1"/>
          <p:nvPr/>
        </p:nvSpPr>
        <p:spPr>
          <a:xfrm>
            <a:off x="7054850" y="109538"/>
            <a:ext cx="3505200" cy="368300"/>
          </a:xfrm>
          <a:prstGeom prst="rect">
            <a:avLst/>
          </a:prstGeom>
          <a:noFill/>
          <a:ln w="9525">
            <a:noFill/>
          </a:ln>
        </p:spPr>
        <p:txBody>
          <a:bodyPr>
            <a:spAutoFit/>
          </a:bodyPr>
          <a:p>
            <a:pPr algn="r" eaLnBrk="1" hangingPunct="1">
              <a:spcBef>
                <a:spcPct val="50000"/>
              </a:spcBef>
            </a:pPr>
            <a:r>
              <a:rPr lang="en-US" altLang="zh-CN" sz="1800" b="0" dirty="0">
                <a:latin typeface="Arial" panose="020B0604020202090204" pitchFamily="34" charset="0"/>
                <a:ea typeface="宋体" pitchFamily="2" charset="-122"/>
                <a:sym typeface="Webdings" panose="05030102010509060703" pitchFamily="18" charset="2"/>
              </a:rPr>
              <a:t>5.1  Mathematical Induction </a:t>
            </a:r>
            <a:endParaRPr lang="en-US" altLang="zh-CN" sz="1800" b="0" dirty="0">
              <a:latin typeface="Arial" panose="020B0604020202090204" pitchFamily="34" charset="0"/>
              <a:ea typeface="宋体" pitchFamily="2" charset="-122"/>
              <a:sym typeface="Webdings" panose="05030102010509060703" pitchFamily="18" charset="2"/>
            </a:endParaRPr>
          </a:p>
        </p:txBody>
      </p:sp>
      <p:sp>
        <p:nvSpPr>
          <p:cNvPr id="2059" name="AutoShape 5"/>
          <p:cNvSpPr/>
          <p:nvPr/>
        </p:nvSpPr>
        <p:spPr>
          <a:xfrm>
            <a:off x="2063750" y="908050"/>
            <a:ext cx="7696200" cy="5357813"/>
          </a:xfrm>
          <a:prstGeom prst="foldedCorner">
            <a:avLst>
              <a:gd name="adj" fmla="val 12500"/>
            </a:avLst>
          </a:prstGeom>
          <a:solidFill>
            <a:srgbClr val="CCCCFF"/>
          </a:solidFill>
          <a:ln w="9525" cap="flat" cmpd="sng">
            <a:solidFill>
              <a:schemeClr val="tx1"/>
            </a:solidFill>
            <a:prstDash val="solid"/>
            <a:headEnd type="none" w="med" len="med"/>
            <a:tailEnd type="none" w="med" len="med"/>
          </a:ln>
        </p:spPr>
        <p:txBody>
          <a:bodyPr wrap="none"/>
          <a:p>
            <a:pPr eaLnBrk="1" hangingPunct="1"/>
            <a:r>
              <a:rPr lang="en-US" altLang="zh-CN" b="0" i="1" dirty="0">
                <a:solidFill>
                  <a:srgbClr val="3366FF"/>
                </a:solidFill>
                <a:latin typeface="Times New Roman" panose="02020603050405020304" pitchFamily="18" charset="0"/>
                <a:ea typeface="宋体" pitchFamily="2" charset="-122"/>
              </a:rPr>
              <a:t>Proof:</a:t>
            </a:r>
            <a:endParaRPr lang="en-US" altLang="zh-CN" b="0" i="1" dirty="0">
              <a:solidFill>
                <a:srgbClr val="3366FF"/>
              </a:solidFill>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b="0" dirty="0">
                <a:latin typeface="Times New Roman" panose="02020603050405020304" pitchFamily="18" charset="0"/>
                <a:ea typeface="宋体" pitchFamily="2" charset="-122"/>
              </a:rPr>
              <a:t>Let P(n): If |S| = n, then |P(S)| = 2</a:t>
            </a:r>
            <a:r>
              <a:rPr lang="en-US" altLang="zh-CN" b="0" baseline="30000" dirty="0">
                <a:latin typeface="Times New Roman" panose="02020603050405020304" pitchFamily="18" charset="0"/>
                <a:ea typeface="宋体" pitchFamily="2" charset="-122"/>
              </a:rPr>
              <a:t>n</a:t>
            </a:r>
            <a:endParaRPr lang="en-US" altLang="zh-CN" b="0" dirty="0">
              <a:latin typeface="Times New Roman" panose="02020603050405020304" pitchFamily="18" charset="0"/>
              <a:ea typeface="宋体" pitchFamily="2" charset="-122"/>
            </a:endParaRPr>
          </a:p>
          <a:p>
            <a:pPr eaLnBrk="1" hangingPunct="1"/>
            <a:r>
              <a:rPr lang="en-US" altLang="zh-CN" b="0" dirty="0">
                <a:latin typeface="Times New Roman" panose="02020603050405020304" pitchFamily="18" charset="0"/>
                <a:ea typeface="宋体" pitchFamily="2" charset="-122"/>
              </a:rPr>
              <a:t>Basis step:  P(0) is true because </a:t>
            </a:r>
            <a:endParaRPr lang="en-US" altLang="zh-CN" b="0" dirty="0">
              <a:latin typeface="Times New Roman" panose="02020603050405020304" pitchFamily="18" charset="0"/>
              <a:ea typeface="宋体" pitchFamily="2" charset="-122"/>
            </a:endParaRPr>
          </a:p>
          <a:p>
            <a:pPr eaLnBrk="1" hangingPunct="1"/>
            <a:r>
              <a:rPr lang="en-US" altLang="zh-CN" b="0" dirty="0">
                <a:latin typeface="Times New Roman" panose="02020603050405020304" pitchFamily="18" charset="0"/>
                <a:ea typeface="宋体" pitchFamily="2" charset="-122"/>
              </a:rPr>
              <a:t>                    S=ø, P(S) = {ø} and |P(S)| = 1 = 2</a:t>
            </a:r>
            <a:r>
              <a:rPr lang="en-US" altLang="zh-CN" b="0" baseline="30000" dirty="0">
                <a:latin typeface="Times New Roman" panose="02020603050405020304" pitchFamily="18" charset="0"/>
                <a:ea typeface="宋体" pitchFamily="2" charset="-122"/>
              </a:rPr>
              <a:t>0</a:t>
            </a:r>
            <a:endParaRPr lang="en-US" altLang="zh-CN" b="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b="0" dirty="0">
                <a:latin typeface="Times New Roman" panose="02020603050405020304" pitchFamily="18" charset="0"/>
                <a:ea typeface="宋体" pitchFamily="2" charset="-122"/>
              </a:rPr>
              <a:t>Inductive step: Assume P(k): If |S| = k, then |P(S)| = 2</a:t>
            </a:r>
            <a:r>
              <a:rPr lang="en-US" altLang="zh-CN" b="0" baseline="30000" dirty="0">
                <a:latin typeface="Times New Roman" panose="02020603050405020304" pitchFamily="18" charset="0"/>
                <a:ea typeface="宋体" pitchFamily="2" charset="-122"/>
              </a:rPr>
              <a:t>k</a:t>
            </a:r>
            <a:endParaRPr lang="en-US" altLang="zh-CN" b="0" baseline="30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b="0" dirty="0">
                <a:latin typeface="Times New Roman" panose="02020603050405020304" pitchFamily="18" charset="0"/>
                <a:ea typeface="宋体" pitchFamily="2" charset="-122"/>
              </a:rPr>
              <a:t>                         Prove that if |T| = k+1, then |P(T)| = 2</a:t>
            </a:r>
            <a:r>
              <a:rPr lang="en-US" altLang="zh-CN" b="0" baseline="30000" dirty="0">
                <a:latin typeface="Times New Roman" panose="02020603050405020304" pitchFamily="18" charset="0"/>
                <a:ea typeface="宋体" pitchFamily="2" charset="-122"/>
              </a:rPr>
              <a:t>k+1</a:t>
            </a:r>
            <a:endParaRPr lang="en-US" altLang="zh-CN" b="0" baseline="30000" dirty="0">
              <a:latin typeface="Times New Roman" panose="02020603050405020304" pitchFamily="18" charset="0"/>
              <a:ea typeface="宋体" pitchFamily="2" charset="-122"/>
            </a:endParaRPr>
          </a:p>
          <a:p>
            <a:pPr eaLnBrk="1" hangingPunct="1">
              <a:buFont typeface="Wingdings" panose="05000000000000000000" pitchFamily="2" charset="2"/>
              <a:buNone/>
            </a:pPr>
            <a:r>
              <a:rPr lang="en-US" altLang="zh-CN" b="0" dirty="0">
                <a:latin typeface="Times New Roman" panose="02020603050405020304" pitchFamily="18" charset="0"/>
                <a:ea typeface="宋体" pitchFamily="2" charset="-122"/>
              </a:rPr>
              <a:t>T= S U {a} for some S </a:t>
            </a:r>
            <a:r>
              <a:rPr lang="en-US" altLang="zh-CN" b="0" dirty="0">
                <a:latin typeface="Times New Roman" panose="02020603050405020304" pitchFamily="18" charset="0"/>
                <a:ea typeface="宋体" pitchFamily="2" charset="-122"/>
                <a:sym typeface="Symbol" pitchFamily="18" charset="2"/>
              </a:rPr>
              <a:t> T with |S| = k, and a  T.</a:t>
            </a:r>
            <a:endParaRPr lang="en-US" altLang="zh-CN" b="0" dirty="0">
              <a:latin typeface="Times New Roman" panose="02020603050405020304" pitchFamily="18" charset="0"/>
              <a:ea typeface="宋体" pitchFamily="2" charset="-122"/>
              <a:sym typeface="Symbol" pitchFamily="18" charset="2"/>
            </a:endParaRPr>
          </a:p>
          <a:p>
            <a:pPr eaLnBrk="1" hangingPunct="1"/>
            <a:endParaRPr lang="en-US" altLang="zh-CN" b="0" dirty="0">
              <a:latin typeface="Times New Roman" panose="02020603050405020304" pitchFamily="18" charset="0"/>
              <a:ea typeface="宋体" pitchFamily="2" charset="-122"/>
            </a:endParaRPr>
          </a:p>
          <a:p>
            <a:pPr eaLnBrk="1" hangingPunct="1"/>
            <a:r>
              <a:rPr lang="en-US" altLang="zh-CN" b="0" i="1" dirty="0">
                <a:solidFill>
                  <a:srgbClr val="3366FF"/>
                </a:solidFill>
                <a:latin typeface="Times New Roman" panose="02020603050405020304" pitchFamily="18" charset="0"/>
                <a:ea typeface="宋体" pitchFamily="2" charset="-122"/>
              </a:rPr>
              <a:t>    </a:t>
            </a:r>
            <a:endParaRPr lang="en-US" altLang="zh-CN" b="0" i="1" dirty="0">
              <a:solidFill>
                <a:srgbClr val="3366FF"/>
              </a:solidFill>
              <a:latin typeface="Times New Roman" panose="02020603050405020304" pitchFamily="18" charset="0"/>
              <a:ea typeface="宋体" pitchFamily="2" charset="-122"/>
            </a:endParaRPr>
          </a:p>
          <a:p>
            <a:pPr eaLnBrk="1" hangingPunct="1"/>
            <a:r>
              <a:rPr lang="en-US" altLang="zh-CN" b="0" i="1" dirty="0">
                <a:solidFill>
                  <a:srgbClr val="3366FF"/>
                </a:solidFill>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p:txBody>
      </p:sp>
      <p:sp>
        <p:nvSpPr>
          <p:cNvPr id="28678" name="TextBox 13"/>
          <p:cNvSpPr txBox="1"/>
          <p:nvPr/>
        </p:nvSpPr>
        <p:spPr>
          <a:xfrm>
            <a:off x="2238375" y="3694113"/>
            <a:ext cx="7429500" cy="368300"/>
          </a:xfrm>
          <a:prstGeom prst="rect">
            <a:avLst/>
          </a:prstGeom>
          <a:noFill/>
          <a:ln w="9525">
            <a:noFill/>
          </a:ln>
        </p:spPr>
        <p:txBody>
          <a:bodyPr>
            <a:spAutoFit/>
          </a:bodyPr>
          <a:p>
            <a:pPr eaLnBrk="1" hangingPunct="1">
              <a:buFont typeface="Wingdings" panose="05000000000000000000" pitchFamily="2" charset="2"/>
              <a:buNone/>
            </a:pPr>
            <a:endParaRPr lang="en-US" altLang="zh-CN" b="0" dirty="0">
              <a:solidFill>
                <a:srgbClr val="000000"/>
              </a:solidFill>
              <a:latin typeface="Times New Roman" panose="02020603050405020304" pitchFamily="18" charset="0"/>
              <a:ea typeface="宋体" pitchFamily="2" charset="-122"/>
              <a:sym typeface="Symbol" pitchFamily="18" charset="2"/>
            </a:endParaRPr>
          </a:p>
        </p:txBody>
      </p:sp>
      <p:sp>
        <p:nvSpPr>
          <p:cNvPr id="15" name="TextBox 14"/>
          <p:cNvSpPr txBox="1"/>
          <p:nvPr/>
        </p:nvSpPr>
        <p:spPr>
          <a:xfrm>
            <a:off x="2095500" y="3551238"/>
            <a:ext cx="6448425" cy="860425"/>
          </a:xfrm>
          <a:prstGeom prst="rect">
            <a:avLst/>
          </a:prstGeom>
          <a:noFill/>
          <a:ln w="9525">
            <a:noFill/>
          </a:ln>
        </p:spPr>
        <p:txBody>
          <a:bodyPr>
            <a:spAutoFit/>
          </a:bodyPr>
          <a:p>
            <a:pPr>
              <a:spcBef>
                <a:spcPct val="50000"/>
              </a:spcBef>
              <a:buFont typeface="Wingdings" panose="05000000000000000000" pitchFamily="2" charset="2"/>
              <a:buNone/>
            </a:pPr>
            <a:r>
              <a:rPr lang="en-US" altLang="zh-CN" sz="2000" b="0" dirty="0">
                <a:latin typeface="Times New Roman" panose="02020603050405020304" pitchFamily="18" charset="0"/>
                <a:ea typeface="宋体" pitchFamily="2" charset="-122"/>
              </a:rPr>
              <a:t>P(T) = {X | a </a:t>
            </a:r>
            <a:r>
              <a:rPr lang="en-US" altLang="zh-CN" sz="2000" b="0" dirty="0">
                <a:latin typeface="Times New Roman" panose="02020603050405020304" pitchFamily="18" charset="0"/>
                <a:ea typeface="宋体" pitchFamily="2" charset="-122"/>
                <a:sym typeface="Symbol" pitchFamily="18" charset="2"/>
              </a:rPr>
              <a:t> X</a:t>
            </a:r>
            <a:r>
              <a:rPr lang="en-US" altLang="zh-CN" sz="2000" dirty="0">
                <a:latin typeface="宋体" pitchFamily="2" charset="-122"/>
                <a:ea typeface="宋体" pitchFamily="2" charset="-122"/>
                <a:sym typeface="Symbol" pitchFamily="18" charset="2"/>
              </a:rPr>
              <a:t>∧</a:t>
            </a:r>
            <a:r>
              <a:rPr lang="en-US" altLang="zh-CN" sz="2000" b="0" dirty="0">
                <a:latin typeface="宋体" pitchFamily="2" charset="-122"/>
                <a:ea typeface="宋体" pitchFamily="2" charset="-122"/>
                <a:sym typeface="Symbol" pitchFamily="18" charset="2"/>
              </a:rPr>
              <a:t>X</a:t>
            </a:r>
            <a:r>
              <a:rPr lang="en-US" altLang="zh-CN" sz="2000" dirty="0">
                <a:latin typeface="宋体" pitchFamily="2" charset="-122"/>
                <a:ea typeface="宋体" pitchFamily="2" charset="-122"/>
                <a:sym typeface="Symbol" pitchFamily="18" charset="2"/>
              </a:rPr>
              <a:t>-{a}</a:t>
            </a:r>
            <a:r>
              <a:rPr lang="en-US" altLang="zh-CN" sz="2000" dirty="0">
                <a:latin typeface="楷体_GB2312"/>
                <a:ea typeface="宋体" pitchFamily="2" charset="-122"/>
                <a:sym typeface="Symbol" pitchFamily="18" charset="2"/>
              </a:rPr>
              <a:t>S</a:t>
            </a:r>
            <a:r>
              <a:rPr lang="en-US" altLang="zh-CN" sz="2000" b="0" dirty="0">
                <a:latin typeface="Times New Roman" panose="02020603050405020304" pitchFamily="18" charset="0"/>
                <a:ea typeface="宋体" pitchFamily="2" charset="-122"/>
                <a:sym typeface="Symbol" pitchFamily="18" charset="2"/>
              </a:rPr>
              <a:t> } U </a:t>
            </a:r>
            <a:r>
              <a:rPr lang="en-US" altLang="zh-CN" sz="2000" b="0" dirty="0">
                <a:latin typeface="Times New Roman" panose="02020603050405020304" pitchFamily="18" charset="0"/>
                <a:ea typeface="宋体" pitchFamily="2" charset="-122"/>
              </a:rPr>
              <a:t>{X | </a:t>
            </a:r>
            <a:r>
              <a:rPr lang="en-US" altLang="zh-CN" sz="2000" b="0" dirty="0">
                <a:latin typeface="宋体" pitchFamily="2" charset="-122"/>
                <a:ea typeface="宋体" pitchFamily="2" charset="-122"/>
                <a:sym typeface="Symbol" pitchFamily="18" charset="2"/>
              </a:rPr>
              <a:t>X</a:t>
            </a:r>
            <a:r>
              <a:rPr lang="en-US" altLang="zh-CN" sz="2000" dirty="0">
                <a:latin typeface="宋体" pitchFamily="2" charset="-122"/>
                <a:ea typeface="宋体" pitchFamily="2" charset="-122"/>
                <a:sym typeface="Symbol" pitchFamily="18" charset="2"/>
              </a:rPr>
              <a:t> </a:t>
            </a:r>
            <a:r>
              <a:rPr lang="en-US" altLang="zh-CN" sz="2000" dirty="0">
                <a:latin typeface="楷体_GB2312"/>
                <a:ea typeface="宋体" pitchFamily="2" charset="-122"/>
                <a:sym typeface="Symbol" pitchFamily="18" charset="2"/>
              </a:rPr>
              <a:t>S</a:t>
            </a:r>
            <a:r>
              <a:rPr lang="en-US" altLang="zh-CN" sz="2000" b="0" dirty="0">
                <a:latin typeface="Times New Roman" panose="02020603050405020304" pitchFamily="18" charset="0"/>
                <a:ea typeface="宋体" pitchFamily="2" charset="-122"/>
                <a:sym typeface="Symbol" pitchFamily="18" charset="2"/>
              </a:rPr>
              <a:t> } </a:t>
            </a:r>
            <a:endParaRPr lang="en-US" altLang="zh-CN" sz="2000" b="0" dirty="0">
              <a:latin typeface="Times New Roman" panose="02020603050405020304" pitchFamily="18" charset="0"/>
              <a:ea typeface="宋体" pitchFamily="2" charset="-122"/>
              <a:sym typeface="Symbol" pitchFamily="18" charset="2"/>
            </a:endParaRPr>
          </a:p>
          <a:p>
            <a:pPr>
              <a:spcBef>
                <a:spcPct val="50000"/>
              </a:spcBef>
              <a:buFont typeface="Wingdings" panose="05000000000000000000" pitchFamily="2" charset="2"/>
              <a:buNone/>
            </a:pPr>
            <a:r>
              <a:rPr lang="en-US" altLang="zh-CN" b="0" dirty="0">
                <a:latin typeface="Times New Roman" panose="02020603050405020304" pitchFamily="18" charset="0"/>
                <a:ea typeface="宋体" pitchFamily="2" charset="-122"/>
              </a:rPr>
              <a:t>Equivalently</a:t>
            </a:r>
            <a:r>
              <a:rPr lang="en-US" altLang="zh-CN" sz="2000" b="0" dirty="0">
                <a:latin typeface="Times New Roman" panose="02020603050405020304" pitchFamily="18" charset="0"/>
                <a:ea typeface="宋体" pitchFamily="2" charset="-122"/>
              </a:rPr>
              <a:t>,  P(T) = {X | a </a:t>
            </a:r>
            <a:r>
              <a:rPr lang="en-US" altLang="zh-CN" sz="2000" b="0" dirty="0">
                <a:latin typeface="Times New Roman" panose="02020603050405020304" pitchFamily="18" charset="0"/>
                <a:ea typeface="宋体" pitchFamily="2" charset="-122"/>
                <a:sym typeface="Symbol" pitchFamily="18" charset="2"/>
              </a:rPr>
              <a:t> X</a:t>
            </a:r>
            <a:r>
              <a:rPr lang="en-US" altLang="zh-CN" sz="2000" dirty="0">
                <a:latin typeface="宋体" pitchFamily="2" charset="-122"/>
                <a:ea typeface="宋体" pitchFamily="2" charset="-122"/>
                <a:sym typeface="Symbol" pitchFamily="18" charset="2"/>
              </a:rPr>
              <a:t>∧</a:t>
            </a:r>
            <a:r>
              <a:rPr lang="en-US" altLang="zh-CN" sz="2000" b="0" dirty="0">
                <a:latin typeface="宋体" pitchFamily="2" charset="-122"/>
                <a:ea typeface="宋体" pitchFamily="2" charset="-122"/>
                <a:sym typeface="Symbol" pitchFamily="18" charset="2"/>
              </a:rPr>
              <a:t>X</a:t>
            </a:r>
            <a:r>
              <a:rPr lang="en-US" altLang="zh-CN" sz="2000" dirty="0">
                <a:latin typeface="宋体" pitchFamily="2" charset="-122"/>
                <a:ea typeface="宋体" pitchFamily="2" charset="-122"/>
                <a:sym typeface="Symbol" pitchFamily="18" charset="2"/>
              </a:rPr>
              <a:t>-{a}</a:t>
            </a:r>
            <a:r>
              <a:rPr lang="en-US" altLang="zh-CN" sz="2000" dirty="0">
                <a:latin typeface="楷体_GB2312"/>
                <a:ea typeface="宋体" pitchFamily="2" charset="-122"/>
                <a:sym typeface="Symbol" pitchFamily="18" charset="2"/>
              </a:rPr>
              <a:t>S</a:t>
            </a:r>
            <a:r>
              <a:rPr lang="en-US" altLang="zh-CN" sz="2000" b="0" dirty="0">
                <a:latin typeface="Times New Roman" panose="02020603050405020304" pitchFamily="18" charset="0"/>
                <a:ea typeface="宋体" pitchFamily="2" charset="-122"/>
                <a:sym typeface="Symbol" pitchFamily="18" charset="2"/>
              </a:rPr>
              <a:t> } U </a:t>
            </a:r>
            <a:r>
              <a:rPr lang="en-US" altLang="zh-CN" sz="2000" b="0" dirty="0">
                <a:latin typeface="Times New Roman" panose="02020603050405020304" pitchFamily="18" charset="0"/>
                <a:ea typeface="宋体" pitchFamily="2" charset="-122"/>
              </a:rPr>
              <a:t>P(S)</a:t>
            </a:r>
            <a:r>
              <a:rPr lang="en-US" altLang="zh-CN" sz="2000" b="0" dirty="0">
                <a:latin typeface="Times New Roman" panose="02020603050405020304" pitchFamily="18" charset="0"/>
                <a:ea typeface="宋体" pitchFamily="2" charset="-122"/>
                <a:sym typeface="Symbol" pitchFamily="18" charset="2"/>
              </a:rPr>
              <a:t> </a:t>
            </a:r>
            <a:endParaRPr lang="en-US" altLang="zh-CN" sz="2000" b="0" dirty="0">
              <a:latin typeface="Times New Roman" panose="02020603050405020304" pitchFamily="18" charset="0"/>
              <a:ea typeface="宋体" pitchFamily="2" charset="-122"/>
              <a:sym typeface="Symbol" pitchFamily="18" charset="2"/>
            </a:endParaRPr>
          </a:p>
        </p:txBody>
      </p:sp>
      <p:sp>
        <p:nvSpPr>
          <p:cNvPr id="24" name="TextBox 23"/>
          <p:cNvSpPr txBox="1"/>
          <p:nvPr/>
        </p:nvSpPr>
        <p:spPr>
          <a:xfrm>
            <a:off x="2208213" y="4508500"/>
            <a:ext cx="5715000" cy="398780"/>
          </a:xfrm>
          <a:prstGeom prst="rect">
            <a:avLst/>
          </a:prstGeom>
          <a:noFill/>
          <a:ln w="9525">
            <a:noFill/>
          </a:ln>
        </p:spPr>
        <p:txBody>
          <a:bodyPr>
            <a:spAutoFit/>
          </a:bodyPr>
          <a:p>
            <a:pPr marL="342900" indent="-342900" eaLnBrk="1" hangingPunct="1">
              <a:spcBef>
                <a:spcPct val="20000"/>
              </a:spcBef>
              <a:buFont typeface="Wingdings" panose="05000000000000000000" pitchFamily="2" charset="2"/>
              <a:buNone/>
            </a:pPr>
            <a:r>
              <a:rPr lang="en-US" altLang="zh-CN" sz="2000" b="0" dirty="0">
                <a:solidFill>
                  <a:srgbClr val="2F1311"/>
                </a:solidFill>
                <a:latin typeface="Times New Roman" panose="02020603050405020304" pitchFamily="18" charset="0"/>
                <a:ea typeface="宋体" pitchFamily="2" charset="-122"/>
              </a:rPr>
              <a:t>|P(T)| = |P(S)</a:t>
            </a:r>
            <a:r>
              <a:rPr lang="en-US" altLang="zh-CN" sz="2000" b="0" dirty="0">
                <a:solidFill>
                  <a:srgbClr val="2F1311"/>
                </a:solidFill>
                <a:latin typeface="Times New Roman" panose="02020603050405020304" pitchFamily="18" charset="0"/>
                <a:ea typeface="宋体" pitchFamily="2" charset="-122"/>
                <a:sym typeface="Symbol" pitchFamily="18" charset="2"/>
              </a:rPr>
              <a:t>| + |</a:t>
            </a:r>
            <a:r>
              <a:rPr lang="en-US" altLang="zh-CN" sz="2000" b="0" dirty="0">
                <a:solidFill>
                  <a:srgbClr val="2F1311"/>
                </a:solidFill>
                <a:latin typeface="Times New Roman" panose="02020603050405020304" pitchFamily="18" charset="0"/>
                <a:ea typeface="宋体" pitchFamily="2" charset="-122"/>
              </a:rPr>
              <a:t>P(S)| = 2</a:t>
            </a:r>
            <a:r>
              <a:rPr lang="en-US" altLang="zh-CN" sz="2000" b="0" dirty="0">
                <a:solidFill>
                  <a:srgbClr val="2F1311"/>
                </a:solidFill>
                <a:latin typeface="Times New Roman" panose="02020603050405020304" pitchFamily="18" charset="0"/>
                <a:ea typeface="宋体" pitchFamily="2" charset="-122"/>
                <a:sym typeface="Symbol" pitchFamily="18" charset="2"/>
              </a:rPr>
              <a:t> |</a:t>
            </a:r>
            <a:r>
              <a:rPr lang="en-US" altLang="zh-CN" sz="2000" b="0" dirty="0">
                <a:solidFill>
                  <a:srgbClr val="2F1311"/>
                </a:solidFill>
                <a:latin typeface="Times New Roman" panose="02020603050405020304" pitchFamily="18" charset="0"/>
                <a:ea typeface="宋体" pitchFamily="2" charset="-122"/>
              </a:rPr>
              <a:t>P(S)| =2</a:t>
            </a:r>
            <a:r>
              <a:rPr lang="en-US" altLang="zh-CN" sz="2000" b="0" dirty="0">
                <a:solidFill>
                  <a:srgbClr val="2F1311"/>
                </a:solidFill>
                <a:latin typeface="Times New Roman" panose="02020603050405020304" pitchFamily="18" charset="0"/>
                <a:ea typeface="宋体" pitchFamily="2" charset="-122"/>
                <a:sym typeface="Symbol" pitchFamily="18" charset="2"/>
              </a:rPr>
              <a:t>2</a:t>
            </a:r>
            <a:r>
              <a:rPr lang="en-US" altLang="zh-CN" sz="2000" b="0" baseline="30000" dirty="0">
                <a:solidFill>
                  <a:srgbClr val="2F1311"/>
                </a:solidFill>
                <a:latin typeface="Times New Roman" panose="02020603050405020304" pitchFamily="18" charset="0"/>
                <a:ea typeface="宋体" pitchFamily="2" charset="-122"/>
                <a:sym typeface="Symbol" pitchFamily="18" charset="2"/>
              </a:rPr>
              <a:t>k </a:t>
            </a:r>
            <a:r>
              <a:rPr lang="en-US" altLang="zh-CN" sz="2000" b="0" dirty="0">
                <a:solidFill>
                  <a:srgbClr val="2F1311"/>
                </a:solidFill>
                <a:latin typeface="Times New Roman" panose="02020603050405020304" pitchFamily="18" charset="0"/>
                <a:ea typeface="宋体" pitchFamily="2" charset="-122"/>
                <a:sym typeface="Symbol" pitchFamily="18" charset="2"/>
              </a:rPr>
              <a:t> = </a:t>
            </a:r>
            <a:r>
              <a:rPr lang="en-US" altLang="zh-CN" sz="2000" b="0" dirty="0">
                <a:latin typeface="Times New Roman" panose="02020603050405020304" pitchFamily="18" charset="0"/>
                <a:ea typeface="宋体" pitchFamily="2" charset="-122"/>
              </a:rPr>
              <a:t>2</a:t>
            </a:r>
            <a:r>
              <a:rPr lang="en-US" altLang="zh-CN" sz="2000" b="0" baseline="30000" dirty="0">
                <a:latin typeface="Times New Roman" panose="02020603050405020304" pitchFamily="18" charset="0"/>
                <a:ea typeface="宋体" pitchFamily="2" charset="-122"/>
              </a:rPr>
              <a:t>k+1</a:t>
            </a:r>
            <a:r>
              <a:rPr lang="en-US" altLang="zh-CN" sz="2000" b="0" dirty="0">
                <a:solidFill>
                  <a:srgbClr val="2F1311"/>
                </a:solidFill>
                <a:latin typeface="Times New Roman" panose="02020603050405020304" pitchFamily="18" charset="0"/>
                <a:ea typeface="宋体" pitchFamily="2" charset="-122"/>
                <a:sym typeface="Symbol" pitchFamily="18" charset="2"/>
              </a:rPr>
              <a:t> </a:t>
            </a:r>
            <a:endParaRPr lang="en-US" altLang="zh-CN" sz="2000" b="0" dirty="0">
              <a:solidFill>
                <a:srgbClr val="2F1311"/>
              </a:solidFill>
              <a:latin typeface="Times New Roman" panose="02020603050405020304" pitchFamily="18" charset="0"/>
              <a:ea typeface="宋体" pitchFamily="2" charset="-122"/>
              <a:sym typeface="Symbol" pitchFamily="18" charset="2"/>
            </a:endParaRPr>
          </a:p>
        </p:txBody>
      </p:sp>
      <p:sp>
        <p:nvSpPr>
          <p:cNvPr id="25" name="TextBox 14"/>
          <p:cNvSpPr txBox="1"/>
          <p:nvPr/>
        </p:nvSpPr>
        <p:spPr>
          <a:xfrm>
            <a:off x="2135188" y="5084763"/>
            <a:ext cx="7572375" cy="368300"/>
          </a:xfrm>
          <a:prstGeom prst="rect">
            <a:avLst/>
          </a:prstGeom>
          <a:noFill/>
          <a:ln w="9525">
            <a:noFill/>
          </a:ln>
        </p:spPr>
        <p:txBody>
          <a:bodyPr>
            <a:spAutoFit/>
          </a:bodyPr>
          <a:p>
            <a:pPr>
              <a:spcBef>
                <a:spcPct val="50000"/>
              </a:spcBef>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By mathematical induction, </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n 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 is true for all nonnegative integers n</a:t>
            </a:r>
            <a:endParaRPr lang="zh-CN" altLang="en-US" b="0" i="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9">
                                            <p:txEl>
                                              <p:charRg st="0"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9">
                                            <p:txEl>
                                              <p:charRg st="7" end="4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9">
                                            <p:txEl>
                                              <p:charRg st="46" end="8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9">
                                            <p:txEl>
                                              <p:charRg st="81" end="13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9">
                                            <p:txEl>
                                              <p:charRg st="137" end="19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9">
                                            <p:txEl>
                                              <p:charRg st="195" end="26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9">
                                            <p:txEl>
                                              <p:charRg st="264" end="31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charRg st="0" end="4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charRg st="43" end="9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charRg st="0" end="5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a:ea typeface="楷体_GB231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769474" name="Text Box 2"/>
          <p:cNvSpPr txBox="1">
            <a:spLocks noChangeArrowheads="1"/>
          </p:cNvSpPr>
          <p:nvPr/>
        </p:nvSpPr>
        <p:spPr bwMode="auto">
          <a:xfrm>
            <a:off x="1809750" y="404813"/>
            <a:ext cx="7489825" cy="368300"/>
          </a:xfrm>
          <a:prstGeom prst="rect">
            <a:avLst/>
          </a:prstGeom>
          <a:noFill/>
          <a:ln w="9525">
            <a:noFill/>
            <a:miter lim="800000"/>
          </a:ln>
          <a:effectLst/>
        </p:spPr>
        <p:txBody>
          <a:bodyPr>
            <a:spAutoFit/>
          </a:bodyPr>
          <a:lstStyle/>
          <a:p>
            <a:pPr marL="457200" marR="0" indent="-457200" defTabSz="914400" eaLnBrk="1" hangingPunct="1">
              <a:spcBef>
                <a:spcPct val="30000"/>
              </a:spcBef>
              <a:buClrTx/>
              <a:buSzTx/>
              <a:buFontTx/>
              <a:buNone/>
              <a:defRPr/>
            </a:pPr>
            <a:r>
              <a:rPr kumimoji="1" lang="en-US" altLang="zh-CN"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itchFamily="2" charset="-122"/>
                <a:cs typeface="+mn-cs"/>
              </a:rPr>
              <a:t>3. Proofs Using the Well-ordering property </a:t>
            </a:r>
            <a:endParaRPr kumimoji="1" lang="en-US" altLang="zh-CN"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itchFamily="2" charset="-122"/>
              <a:cs typeface="+mn-cs"/>
            </a:endParaRPr>
          </a:p>
        </p:txBody>
      </p:sp>
      <p:sp>
        <p:nvSpPr>
          <p:cNvPr id="1769475" name="Line 3"/>
          <p:cNvSpPr/>
          <p:nvPr/>
        </p:nvSpPr>
        <p:spPr>
          <a:xfrm>
            <a:off x="1881188" y="833438"/>
            <a:ext cx="5757862" cy="0"/>
          </a:xfrm>
          <a:prstGeom prst="line">
            <a:avLst/>
          </a:prstGeom>
          <a:ln w="38100" cap="flat" cmpd="sng">
            <a:solidFill>
              <a:srgbClr val="FF9900"/>
            </a:solidFill>
            <a:prstDash val="solid"/>
            <a:headEnd type="none" w="med" len="med"/>
            <a:tailEnd type="none" w="med" len="med"/>
          </a:ln>
        </p:spPr>
      </p:sp>
      <p:sp>
        <p:nvSpPr>
          <p:cNvPr id="1769479" name="Text Box 7"/>
          <p:cNvSpPr txBox="1"/>
          <p:nvPr/>
        </p:nvSpPr>
        <p:spPr>
          <a:xfrm>
            <a:off x="1524000" y="976313"/>
            <a:ext cx="9144000" cy="922020"/>
          </a:xfrm>
          <a:prstGeom prst="rect">
            <a:avLst/>
          </a:prstGeom>
          <a:noFill/>
          <a:ln w="9525">
            <a:noFill/>
          </a:ln>
        </p:spPr>
        <p:txBody>
          <a:bodyPr>
            <a:spAutoFit/>
          </a:bodyPr>
          <a:p>
            <a:pPr marL="457200" indent="-457200">
              <a:buFont typeface="Wingdings" panose="05000000000000000000" pitchFamily="2" charset="2"/>
              <a:buNone/>
            </a:pPr>
            <a:r>
              <a:rPr lang="en-US" altLang="zh-CN" dirty="0">
                <a:solidFill>
                  <a:srgbClr val="000000"/>
                </a:solidFill>
                <a:latin typeface="Times New Roman" panose="02020603050405020304" pitchFamily="18" charset="0"/>
                <a:ea typeface="宋体" pitchFamily="2" charset="-122"/>
              </a:rPr>
              <a:t>〖Example 3〗 Use the well-ordering property to prove the division algorithm. The division algorithm states that </a:t>
            </a:r>
            <a:r>
              <a:rPr lang="en-US" altLang="zh-CN" dirty="0">
                <a:latin typeface="Times New Roman" panose="02020603050405020304" pitchFamily="18" charset="0"/>
                <a:ea typeface="宋体" pitchFamily="2" charset="-122"/>
              </a:rPr>
              <a:t>if </a:t>
            </a:r>
            <a:r>
              <a:rPr lang="en-US" altLang="zh-CN" i="1" dirty="0">
                <a:latin typeface="Times New Roman" panose="02020603050405020304" pitchFamily="18" charset="0"/>
                <a:ea typeface="宋体" pitchFamily="2" charset="-122"/>
              </a:rPr>
              <a:t>a</a:t>
            </a:r>
            <a:r>
              <a:rPr lang="en-US" altLang="zh-CN" dirty="0">
                <a:latin typeface="Times New Roman" panose="02020603050405020304" pitchFamily="18" charset="0"/>
                <a:ea typeface="宋体" pitchFamily="2" charset="-122"/>
              </a:rPr>
              <a:t> is an integer and </a:t>
            </a:r>
            <a:r>
              <a:rPr lang="en-US" altLang="zh-CN" i="1" dirty="0">
                <a:latin typeface="Times New Roman" panose="02020603050405020304" pitchFamily="18" charset="0"/>
                <a:ea typeface="宋体" pitchFamily="2" charset="-122"/>
              </a:rPr>
              <a:t>d</a:t>
            </a:r>
            <a:r>
              <a:rPr lang="en-US" altLang="zh-CN" dirty="0">
                <a:latin typeface="Times New Roman" panose="02020603050405020304" pitchFamily="18" charset="0"/>
                <a:ea typeface="宋体" pitchFamily="2" charset="-122"/>
              </a:rPr>
              <a:t>  is a positive integer, then there are unique integers </a:t>
            </a:r>
            <a:r>
              <a:rPr lang="en-US" altLang="zh-CN" i="1" dirty="0">
                <a:latin typeface="Times New Roman" panose="02020603050405020304" pitchFamily="18" charset="0"/>
                <a:ea typeface="宋体" pitchFamily="2" charset="-122"/>
              </a:rPr>
              <a:t>q</a:t>
            </a:r>
            <a:r>
              <a:rPr lang="en-US" altLang="zh-CN" dirty="0">
                <a:latin typeface="Times New Roman" panose="02020603050405020304" pitchFamily="18" charset="0"/>
                <a:ea typeface="宋体" pitchFamily="2" charset="-122"/>
              </a:rPr>
              <a:t> and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with 0</a:t>
            </a:r>
            <a:r>
              <a:rPr lang="en-US" altLang="zh-CN" dirty="0">
                <a:latin typeface="Times New Roman" panose="02020603050405020304" pitchFamily="18" charset="0"/>
                <a:ea typeface="宋体" pitchFamily="2" charset="-122"/>
                <a:sym typeface="Symbol" pitchFamily="18" charset="2"/>
              </a:rPr>
              <a:t></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&lt;</a:t>
            </a:r>
            <a:r>
              <a:rPr lang="en-US" altLang="zh-CN" i="1" dirty="0">
                <a:latin typeface="Times New Roman" panose="02020603050405020304" pitchFamily="18" charset="0"/>
                <a:ea typeface="宋体" pitchFamily="2" charset="-122"/>
              </a:rPr>
              <a:t>d</a:t>
            </a:r>
            <a:r>
              <a:rPr lang="en-US" altLang="zh-CN" dirty="0">
                <a:latin typeface="Times New Roman" panose="02020603050405020304" pitchFamily="18" charset="0"/>
                <a:ea typeface="宋体" pitchFamily="2" charset="-122"/>
              </a:rPr>
              <a:t> such that </a:t>
            </a:r>
            <a:r>
              <a:rPr lang="en-US" altLang="zh-CN" i="1" dirty="0">
                <a:latin typeface="Times New Roman" panose="02020603050405020304" pitchFamily="18" charset="0"/>
                <a:ea typeface="宋体" pitchFamily="2" charset="-122"/>
              </a:rPr>
              <a:t>a</a:t>
            </a:r>
            <a:r>
              <a:rPr lang="en-US" altLang="zh-CN" dirty="0">
                <a:latin typeface="Times New Roman" panose="02020603050405020304" pitchFamily="18" charset="0"/>
                <a:ea typeface="宋体" pitchFamily="2" charset="-122"/>
              </a:rPr>
              <a:t> = </a:t>
            </a:r>
            <a:r>
              <a:rPr lang="en-US" altLang="zh-CN" i="1" dirty="0">
                <a:latin typeface="Times New Roman" panose="02020603050405020304" pitchFamily="18" charset="0"/>
                <a:ea typeface="宋体" pitchFamily="2" charset="-122"/>
              </a:rPr>
              <a:t>dq</a:t>
            </a:r>
            <a:r>
              <a:rPr lang="en-US" altLang="zh-CN" dirty="0">
                <a:latin typeface="Times New Roman" panose="02020603050405020304" pitchFamily="18" charset="0"/>
                <a:ea typeface="宋体" pitchFamily="2" charset="-122"/>
              </a:rPr>
              <a:t> + </a:t>
            </a:r>
            <a:r>
              <a:rPr lang="en-US" altLang="zh-CN" i="1" dirty="0">
                <a:latin typeface="Times New Roman" panose="02020603050405020304" pitchFamily="18" charset="0"/>
                <a:ea typeface="宋体" pitchFamily="2" charset="-122"/>
              </a:rPr>
              <a:t>r.</a:t>
            </a:r>
            <a:endParaRPr lang="en-US" altLang="zh-CN" dirty="0">
              <a:solidFill>
                <a:srgbClr val="000000"/>
              </a:solidFill>
              <a:latin typeface="Times New Roman" panose="02020603050405020304" pitchFamily="18" charset="0"/>
              <a:ea typeface="宋体" pitchFamily="2" charset="-122"/>
            </a:endParaRPr>
          </a:p>
        </p:txBody>
      </p:sp>
      <p:sp>
        <p:nvSpPr>
          <p:cNvPr id="1769480" name="AutoShape 8"/>
          <p:cNvSpPr/>
          <p:nvPr/>
        </p:nvSpPr>
        <p:spPr>
          <a:xfrm>
            <a:off x="1919288" y="2565400"/>
            <a:ext cx="7696200" cy="3357563"/>
          </a:xfrm>
          <a:prstGeom prst="foldedCorner">
            <a:avLst>
              <a:gd name="adj" fmla="val 12500"/>
            </a:avLst>
          </a:prstGeom>
          <a:solidFill>
            <a:srgbClr val="CCCCFF"/>
          </a:solidFill>
          <a:ln w="9525" cap="flat" cmpd="sng">
            <a:solidFill>
              <a:schemeClr val="tx1"/>
            </a:solidFill>
            <a:prstDash val="solid"/>
            <a:headEnd type="none" w="med" len="med"/>
            <a:tailEnd type="none" w="med" len="med"/>
          </a:ln>
        </p:spPr>
        <p:txBody>
          <a:bodyPr wrap="none"/>
          <a:p>
            <a:pPr eaLnBrk="1" hangingPunct="1"/>
            <a:r>
              <a:rPr lang="en-US" altLang="zh-CN" b="0" i="1" dirty="0">
                <a:solidFill>
                  <a:srgbClr val="3366FF"/>
                </a:solidFill>
                <a:latin typeface="Times New Roman" panose="02020603050405020304" pitchFamily="18" charset="0"/>
                <a:ea typeface="宋体" pitchFamily="2" charset="-122"/>
              </a:rPr>
              <a:t>Solution:</a:t>
            </a:r>
            <a:endParaRPr lang="en-US" altLang="zh-CN" dirty="0">
              <a:solidFill>
                <a:srgbClr val="3366FF"/>
              </a:solidFill>
              <a:latin typeface="Times New Roman" panose="02020603050405020304" pitchFamily="18" charset="0"/>
              <a:ea typeface="宋体" pitchFamily="2" charset="-122"/>
            </a:endParaRPr>
          </a:p>
        </p:txBody>
      </p:sp>
      <p:sp>
        <p:nvSpPr>
          <p:cNvPr id="1769481" name="Text Box 9"/>
          <p:cNvSpPr txBox="1"/>
          <p:nvPr/>
        </p:nvSpPr>
        <p:spPr>
          <a:xfrm>
            <a:off x="1992313" y="2924175"/>
            <a:ext cx="7391400" cy="2663190"/>
          </a:xfrm>
          <a:prstGeom prst="rect">
            <a:avLst/>
          </a:prstGeom>
          <a:noFill/>
          <a:ln w="9525">
            <a:noFill/>
          </a:ln>
        </p:spPr>
        <p:txBody>
          <a:bodyPr>
            <a:spAutoFit/>
          </a:bodyPr>
          <a:p>
            <a:pPr algn="just" eaLnBrk="1" hangingPunct="1">
              <a:spcBef>
                <a:spcPct val="20000"/>
              </a:spcBef>
              <a:buFont typeface="Wingdings" panose="05000000000000000000" pitchFamily="2" charset="2"/>
              <a:buNone/>
            </a:pPr>
            <a:r>
              <a:rPr lang="en-US" altLang="zh-CN" sz="2200" dirty="0">
                <a:latin typeface="Times New Roman" panose="02020603050405020304" pitchFamily="18" charset="0"/>
                <a:ea typeface="宋体" pitchFamily="2" charset="-122"/>
              </a:rPr>
              <a:t>Let </a:t>
            </a:r>
            <a:r>
              <a:rPr lang="en-US" altLang="zh-CN" sz="2200" i="1" dirty="0">
                <a:latin typeface="Times New Roman" panose="02020603050405020304" pitchFamily="18" charset="0"/>
                <a:ea typeface="宋体" pitchFamily="2" charset="-122"/>
              </a:rPr>
              <a:t>S </a:t>
            </a:r>
            <a:r>
              <a:rPr lang="en-US" altLang="zh-CN" sz="2200" dirty="0">
                <a:latin typeface="Times New Roman" panose="02020603050405020304" pitchFamily="18" charset="0"/>
                <a:ea typeface="宋体" pitchFamily="2" charset="-122"/>
              </a:rPr>
              <a:t>be the set of nonnegative integers of the form </a:t>
            </a:r>
            <a:r>
              <a:rPr lang="en-US" altLang="zh-CN" sz="2200" i="1" dirty="0">
                <a:latin typeface="Times New Roman" panose="02020603050405020304" pitchFamily="18" charset="0"/>
                <a:ea typeface="宋体" pitchFamily="2" charset="-122"/>
              </a:rPr>
              <a:t>a</a:t>
            </a:r>
            <a:r>
              <a:rPr lang="en-US" altLang="zh-CN" sz="2200" dirty="0">
                <a:latin typeface="Times New Roman" panose="02020603050405020304" pitchFamily="18" charset="0"/>
                <a:ea typeface="宋体" pitchFamily="2" charset="-122"/>
              </a:rPr>
              <a:t>-</a:t>
            </a:r>
            <a:r>
              <a:rPr lang="en-US" altLang="zh-CN" sz="2200" i="1" dirty="0">
                <a:latin typeface="Times New Roman" panose="02020603050405020304" pitchFamily="18" charset="0"/>
                <a:ea typeface="宋体" pitchFamily="2" charset="-122"/>
              </a:rPr>
              <a:t>dq</a:t>
            </a:r>
            <a:r>
              <a:rPr lang="en-US" altLang="zh-CN" sz="2200" dirty="0">
                <a:latin typeface="Times New Roman" panose="02020603050405020304" pitchFamily="18" charset="0"/>
                <a:ea typeface="宋体" pitchFamily="2" charset="-122"/>
              </a:rPr>
              <a:t>, where </a:t>
            </a:r>
            <a:r>
              <a:rPr lang="en-US" altLang="zh-CN" sz="2200" i="1" dirty="0">
                <a:latin typeface="Times New Roman" panose="02020603050405020304" pitchFamily="18" charset="0"/>
                <a:ea typeface="宋体" pitchFamily="2" charset="-122"/>
              </a:rPr>
              <a:t>q</a:t>
            </a:r>
            <a:r>
              <a:rPr lang="en-US" altLang="zh-CN" sz="2200" dirty="0">
                <a:latin typeface="Times New Roman" panose="02020603050405020304" pitchFamily="18" charset="0"/>
                <a:ea typeface="宋体" pitchFamily="2" charset="-122"/>
              </a:rPr>
              <a:t> is an integer. This set is nonempty.</a:t>
            </a:r>
            <a:endParaRPr lang="en-US" altLang="zh-CN" sz="2200" dirty="0">
              <a:latin typeface="Times New Roman" panose="02020603050405020304" pitchFamily="18" charset="0"/>
              <a:ea typeface="宋体" pitchFamily="2" charset="-122"/>
            </a:endParaRPr>
          </a:p>
          <a:p>
            <a:pPr algn="just" eaLnBrk="1" hangingPunct="1">
              <a:spcBef>
                <a:spcPct val="20000"/>
              </a:spcBef>
              <a:buFont typeface="Wingdings" panose="05000000000000000000" pitchFamily="2" charset="2"/>
              <a:buNone/>
            </a:pPr>
            <a:r>
              <a:rPr lang="en-US" altLang="zh-CN" sz="2200" dirty="0">
                <a:latin typeface="Times New Roman" panose="02020603050405020304" pitchFamily="18" charset="0"/>
                <a:ea typeface="宋体" pitchFamily="2" charset="-122"/>
              </a:rPr>
              <a:t>By the well-ordering property, S has a least element </a:t>
            </a:r>
            <a:r>
              <a:rPr lang="en-US" altLang="zh-CN" sz="2200" i="1" dirty="0">
                <a:latin typeface="Times New Roman" panose="02020603050405020304" pitchFamily="18" charset="0"/>
                <a:ea typeface="宋体" pitchFamily="2" charset="-122"/>
              </a:rPr>
              <a:t>r</a:t>
            </a:r>
            <a:r>
              <a:rPr lang="en-US" altLang="zh-CN" sz="2200" dirty="0">
                <a:latin typeface="Times New Roman" panose="02020603050405020304" pitchFamily="18" charset="0"/>
                <a:ea typeface="宋体" pitchFamily="2" charset="-122"/>
              </a:rPr>
              <a:t>=</a:t>
            </a:r>
            <a:r>
              <a:rPr lang="en-US" altLang="zh-CN" sz="2200" i="1" dirty="0">
                <a:latin typeface="Times New Roman" panose="02020603050405020304" pitchFamily="18" charset="0"/>
                <a:ea typeface="宋体" pitchFamily="2" charset="-122"/>
              </a:rPr>
              <a:t>a</a:t>
            </a:r>
            <a:r>
              <a:rPr lang="en-US" altLang="zh-CN" sz="2200" dirty="0">
                <a:latin typeface="Times New Roman" panose="02020603050405020304" pitchFamily="18" charset="0"/>
                <a:ea typeface="宋体" pitchFamily="2" charset="-122"/>
              </a:rPr>
              <a:t>-</a:t>
            </a:r>
            <a:r>
              <a:rPr lang="en-US" altLang="zh-CN" sz="2200" i="1" dirty="0">
                <a:latin typeface="Times New Roman" panose="02020603050405020304" pitchFamily="18" charset="0"/>
                <a:ea typeface="宋体" pitchFamily="2" charset="-122"/>
              </a:rPr>
              <a:t>dq</a:t>
            </a:r>
            <a:r>
              <a:rPr lang="en-US" altLang="zh-CN" sz="2200" i="1" baseline="-25000" dirty="0">
                <a:latin typeface="Times New Roman" panose="02020603050405020304" pitchFamily="18" charset="0"/>
                <a:ea typeface="宋体" pitchFamily="2" charset="-122"/>
              </a:rPr>
              <a:t>0</a:t>
            </a:r>
            <a:r>
              <a:rPr lang="en-US" altLang="zh-CN" sz="2200" i="1" dirty="0">
                <a:latin typeface="Times New Roman" panose="02020603050405020304" pitchFamily="18" charset="0"/>
                <a:ea typeface="宋体" pitchFamily="2" charset="-122"/>
              </a:rPr>
              <a:t>.</a:t>
            </a:r>
            <a:endParaRPr lang="en-US" altLang="zh-CN" sz="2200" i="1" dirty="0">
              <a:latin typeface="Times New Roman" panose="02020603050405020304" pitchFamily="18" charset="0"/>
              <a:ea typeface="宋体" pitchFamily="2" charset="-122"/>
            </a:endParaRPr>
          </a:p>
          <a:p>
            <a:pPr algn="just" eaLnBrk="1" hangingPunct="1">
              <a:spcBef>
                <a:spcPct val="20000"/>
              </a:spcBef>
              <a:buFont typeface="Wingdings" panose="05000000000000000000" pitchFamily="2" charset="2"/>
              <a:buNone/>
            </a:pPr>
            <a:r>
              <a:rPr lang="en-US" altLang="zh-CN" sz="2200" dirty="0">
                <a:latin typeface="Times New Roman" panose="02020603050405020304" pitchFamily="18" charset="0"/>
                <a:ea typeface="宋体" pitchFamily="2" charset="-122"/>
              </a:rPr>
              <a:t>The integer</a:t>
            </a:r>
            <a:r>
              <a:rPr lang="en-US" altLang="zh-CN" sz="2200" i="1" dirty="0">
                <a:latin typeface="Times New Roman" panose="02020603050405020304" pitchFamily="18" charset="0"/>
                <a:ea typeface="宋体" pitchFamily="2" charset="-122"/>
              </a:rPr>
              <a:t> r </a:t>
            </a:r>
            <a:r>
              <a:rPr lang="en-US" altLang="zh-CN" sz="2200" dirty="0">
                <a:latin typeface="Times New Roman" panose="02020603050405020304" pitchFamily="18" charset="0"/>
                <a:ea typeface="宋体" pitchFamily="2" charset="-122"/>
              </a:rPr>
              <a:t>is nonnegative. It is also the case that</a:t>
            </a:r>
            <a:r>
              <a:rPr lang="en-US" altLang="zh-CN" sz="2200" i="1" dirty="0">
                <a:latin typeface="Times New Roman" panose="02020603050405020304" pitchFamily="18" charset="0"/>
                <a:ea typeface="宋体" pitchFamily="2" charset="-122"/>
              </a:rPr>
              <a:t> r&lt;d. </a:t>
            </a:r>
            <a:r>
              <a:rPr lang="en-US" altLang="zh-CN" sz="2200" dirty="0">
                <a:latin typeface="Times New Roman" panose="02020603050405020304" pitchFamily="18" charset="0"/>
                <a:ea typeface="宋体" pitchFamily="2" charset="-122"/>
              </a:rPr>
              <a:t>If it were not, then there would be a smaller nonnegative element in</a:t>
            </a:r>
            <a:r>
              <a:rPr lang="en-US" altLang="zh-CN" sz="2200" i="1" dirty="0">
                <a:latin typeface="Times New Roman" panose="02020603050405020304" pitchFamily="18" charset="0"/>
                <a:ea typeface="宋体" pitchFamily="2" charset="-122"/>
              </a:rPr>
              <a:t> S</a:t>
            </a:r>
            <a:r>
              <a:rPr lang="en-US" altLang="zh-CN" sz="2200" dirty="0">
                <a:latin typeface="Times New Roman" panose="02020603050405020304" pitchFamily="18" charset="0"/>
                <a:ea typeface="宋体" pitchFamily="2" charset="-122"/>
              </a:rPr>
              <a:t>, namely,</a:t>
            </a:r>
            <a:r>
              <a:rPr lang="en-US" altLang="zh-CN" sz="2200" i="1" dirty="0">
                <a:latin typeface="Times New Roman" panose="02020603050405020304" pitchFamily="18" charset="0"/>
                <a:ea typeface="宋体" pitchFamily="2" charset="-122"/>
              </a:rPr>
              <a:t> s</a:t>
            </a:r>
            <a:r>
              <a:rPr lang="en-US" altLang="zh-CN" sz="2200" dirty="0">
                <a:latin typeface="Times New Roman" panose="02020603050405020304" pitchFamily="18" charset="0"/>
                <a:ea typeface="宋体" pitchFamily="2" charset="-122"/>
              </a:rPr>
              <a:t>=</a:t>
            </a:r>
            <a:r>
              <a:rPr lang="en-US" altLang="zh-CN" sz="2200" i="1" dirty="0">
                <a:latin typeface="Times New Roman" panose="02020603050405020304" pitchFamily="18" charset="0"/>
                <a:ea typeface="宋体" pitchFamily="2" charset="-122"/>
              </a:rPr>
              <a:t>a</a:t>
            </a:r>
            <a:r>
              <a:rPr lang="en-US" altLang="zh-CN" sz="2200" dirty="0">
                <a:latin typeface="Times New Roman" panose="02020603050405020304" pitchFamily="18" charset="0"/>
                <a:ea typeface="宋体" pitchFamily="2" charset="-122"/>
              </a:rPr>
              <a:t>-</a:t>
            </a:r>
            <a:r>
              <a:rPr lang="en-US" altLang="zh-CN" sz="2200" i="1" dirty="0">
                <a:latin typeface="Times New Roman" panose="02020603050405020304" pitchFamily="18" charset="0"/>
                <a:ea typeface="宋体" pitchFamily="2" charset="-122"/>
              </a:rPr>
              <a:t>d(q</a:t>
            </a:r>
            <a:r>
              <a:rPr lang="en-US" altLang="zh-CN" sz="2200" i="1" baseline="-25000" dirty="0">
                <a:latin typeface="Times New Roman" panose="02020603050405020304" pitchFamily="18" charset="0"/>
                <a:ea typeface="宋体" pitchFamily="2" charset="-122"/>
              </a:rPr>
              <a:t>0</a:t>
            </a:r>
            <a:r>
              <a:rPr lang="en-US" altLang="zh-CN" sz="2200" dirty="0">
                <a:latin typeface="Times New Roman" panose="02020603050405020304" pitchFamily="18" charset="0"/>
                <a:ea typeface="宋体" pitchFamily="2" charset="-122"/>
              </a:rPr>
              <a:t>.+1).</a:t>
            </a:r>
            <a:endParaRPr lang="en-US" altLang="zh-CN" sz="2200" dirty="0">
              <a:latin typeface="Times New Roman" panose="02020603050405020304" pitchFamily="18" charset="0"/>
              <a:ea typeface="宋体" pitchFamily="2" charset="-122"/>
            </a:endParaRPr>
          </a:p>
          <a:p>
            <a:pPr algn="just" eaLnBrk="1" hangingPunct="1">
              <a:spcBef>
                <a:spcPct val="20000"/>
              </a:spcBef>
              <a:buFont typeface="Wingdings" panose="05000000000000000000" pitchFamily="2" charset="2"/>
              <a:buNone/>
            </a:pPr>
            <a:r>
              <a:rPr lang="en-US" altLang="zh-CN" sz="2200" dirty="0">
                <a:latin typeface="Times New Roman" panose="02020603050405020304" pitchFamily="18" charset="0"/>
                <a:ea typeface="宋体" pitchFamily="2" charset="-122"/>
              </a:rPr>
              <a:t>Consequently, there exist integers q and r with 0≤r&lt;d.</a:t>
            </a:r>
            <a:endParaRPr lang="en-US" altLang="zh-CN" sz="2200" dirty="0">
              <a:latin typeface="Times New Roman" panose="02020603050405020304" pitchFamily="18" charset="0"/>
              <a:ea typeface="宋体" pitchFamily="2" charset="-122"/>
            </a:endParaRPr>
          </a:p>
        </p:txBody>
      </p:sp>
      <p:sp>
        <p:nvSpPr>
          <p:cNvPr id="50184" name="Text Box 10"/>
          <p:cNvSpPr txBox="1"/>
          <p:nvPr/>
        </p:nvSpPr>
        <p:spPr>
          <a:xfrm>
            <a:off x="5635625" y="109538"/>
            <a:ext cx="4924425" cy="368300"/>
          </a:xfrm>
          <a:prstGeom prst="rect">
            <a:avLst/>
          </a:prstGeom>
          <a:noFill/>
          <a:ln w="9525">
            <a:noFill/>
          </a:ln>
        </p:spPr>
        <p:txBody>
          <a:bodyPr>
            <a:spAutoFit/>
          </a:bodyPr>
          <a:p>
            <a:pPr algn="r" eaLnBrk="1" hangingPunct="1">
              <a:spcBef>
                <a:spcPct val="50000"/>
              </a:spcBef>
            </a:pPr>
            <a:r>
              <a:rPr lang="en-US" altLang="zh-CN" sz="1800" b="0" dirty="0">
                <a:latin typeface="Arial" panose="020B0604020202090204" pitchFamily="34" charset="0"/>
                <a:ea typeface="宋体" pitchFamily="2" charset="-122"/>
                <a:sym typeface="Webdings" panose="05030102010509060703" pitchFamily="18" charset="2"/>
              </a:rPr>
              <a:t>4.2   Strong Induction and Well-ordering </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9474"/>
                                        </p:tgtEl>
                                        <p:attrNameLst>
                                          <p:attrName>style.visibility</p:attrName>
                                        </p:attrNameLst>
                                      </p:cBhvr>
                                      <p:to>
                                        <p:strVal val="visible"/>
                                      </p:to>
                                    </p:set>
                                    <p:animEffect transition="in" filter="strips(downRight)">
                                      <p:cBhvr>
                                        <p:cTn id="7" dur="500"/>
                                        <p:tgtEl>
                                          <p:spTgt spid="176947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69475"/>
                                        </p:tgtEl>
                                        <p:attrNameLst>
                                          <p:attrName>style.visibility</p:attrName>
                                        </p:attrNameLst>
                                      </p:cBhvr>
                                      <p:to>
                                        <p:strVal val="visible"/>
                                      </p:to>
                                    </p:set>
                                    <p:animEffect transition="in" filter="wipe(left)">
                                      <p:cBhvr>
                                        <p:cTn id="11" dur="500"/>
                                        <p:tgtEl>
                                          <p:spTgt spid="176947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9479"/>
                                        </p:tgtEl>
                                        <p:attrNameLst>
                                          <p:attrName>style.visibility</p:attrName>
                                        </p:attrNameLst>
                                      </p:cBhvr>
                                      <p:to>
                                        <p:strVal val="visible"/>
                                      </p:to>
                                    </p:set>
                                    <p:animEffect transition="in" filter="wipe(left)">
                                      <p:cBhvr>
                                        <p:cTn id="16" dur="500"/>
                                        <p:tgtEl>
                                          <p:spTgt spid="1769479"/>
                                        </p:tgtEl>
                                      </p:cBhvr>
                                    </p:animEffect>
                                  </p:childTnLst>
                                  <p:subTnLst>
                                    <p:audio>
                                      <p:cMediaNode>
                                        <p:cTn display="0" masterRel="sameClick">
                                          <p:stCondLst>
                                            <p:cond evt="begin" delay="0">
                                              <p:tn val="14"/>
                                            </p:cond>
                                          </p:stCondLst>
                                          <p:endCondLst>
                                            <p:cond evt="onStopAudio" delay="0">
                                              <p:tgtEl>
                                                <p:sldTgt/>
                                              </p:tgtEl>
                                            </p:cond>
                                          </p:endCondLst>
                                        </p:cTn>
                                        <p:tgtEl>
                                          <p:sndTgt r:embed="rId1" name="CASHREG.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69480"/>
                                        </p:tgtEl>
                                        <p:attrNameLst>
                                          <p:attrName>style.visibility</p:attrName>
                                        </p:attrNameLst>
                                      </p:cBhvr>
                                      <p:to>
                                        <p:strVal val="visible"/>
                                      </p:to>
                                    </p:set>
                                    <p:animEffect transition="in" filter="wipe(up)">
                                      <p:cBhvr>
                                        <p:cTn id="21" dur="500"/>
                                        <p:tgtEl>
                                          <p:spTgt spid="17694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9481">
                                            <p:txEl>
                                              <p:charRg st="0" end="104"/>
                                            </p:txEl>
                                          </p:spTgt>
                                        </p:tgtEl>
                                        <p:attrNameLst>
                                          <p:attrName>style.visibility</p:attrName>
                                        </p:attrNameLst>
                                      </p:cBhvr>
                                      <p:to>
                                        <p:strVal val="visible"/>
                                      </p:to>
                                    </p:set>
                                    <p:animEffect transition="in" filter="wipe(left)">
                                      <p:cBhvr>
                                        <p:cTn id="26" dur="500"/>
                                        <p:tgtEl>
                                          <p:spTgt spid="1769481">
                                            <p:txEl>
                                              <p:charRg st="0" end="10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1" name="CASHREG.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9481">
                                            <p:txEl>
                                              <p:charRg st="104" end="166"/>
                                            </p:txEl>
                                          </p:spTgt>
                                        </p:tgtEl>
                                        <p:attrNameLst>
                                          <p:attrName>style.visibility</p:attrName>
                                        </p:attrNameLst>
                                      </p:cBhvr>
                                      <p:to>
                                        <p:strVal val="visible"/>
                                      </p:to>
                                    </p:set>
                                    <p:animEffect transition="in" filter="wipe(left)">
                                      <p:cBhvr>
                                        <p:cTn id="31" dur="500"/>
                                        <p:tgtEl>
                                          <p:spTgt spid="1769481">
                                            <p:txEl>
                                              <p:charRg st="104" end="16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1" name="CASHREG.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9481">
                                            <p:txEl>
                                              <p:charRg st="166" end="320"/>
                                            </p:txEl>
                                          </p:spTgt>
                                        </p:tgtEl>
                                        <p:attrNameLst>
                                          <p:attrName>style.visibility</p:attrName>
                                        </p:attrNameLst>
                                      </p:cBhvr>
                                      <p:to>
                                        <p:strVal val="visible"/>
                                      </p:to>
                                    </p:set>
                                    <p:animEffect transition="in" filter="wipe(left)">
                                      <p:cBhvr>
                                        <p:cTn id="36" dur="500"/>
                                        <p:tgtEl>
                                          <p:spTgt spid="1769481">
                                            <p:txEl>
                                              <p:charRg st="166" end="320"/>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1" name="CASHREG.WAV"/>
                                        </p:tgtEl>
                                      </p:cMediaNode>
                                    </p:audio>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9481">
                                            <p:txEl>
                                              <p:charRg st="320" end="375"/>
                                            </p:txEl>
                                          </p:spTgt>
                                        </p:tgtEl>
                                        <p:attrNameLst>
                                          <p:attrName>style.visibility</p:attrName>
                                        </p:attrNameLst>
                                      </p:cBhvr>
                                      <p:to>
                                        <p:strVal val="visible"/>
                                      </p:to>
                                    </p:set>
                                    <p:animEffect transition="in" filter="wipe(left)">
                                      <p:cBhvr>
                                        <p:cTn id="41" dur="500"/>
                                        <p:tgtEl>
                                          <p:spTgt spid="1769481">
                                            <p:txEl>
                                              <p:charRg st="320" end="37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4" grpId="0" bldLvl="0" animBg="1"/>
      <p:bldP spid="1769479" grpId="0"/>
      <p:bldP spid="1769480" grpId="0" bldLvl="0" animBg="1"/>
      <p:bldP spid="176948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2"/>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indent="0" algn="r"/>
            <a:r>
              <a:rPr lang="zh-CN" altLang="en-US" sz="1400" b="0" dirty="0">
                <a:latin typeface="Arial" panose="020B0604020202090204" pitchFamily="34" charset="0"/>
                <a:ea typeface="宋体" pitchFamily="2" charset="-122"/>
              </a:rPr>
              <a:t>*</a:t>
            </a:r>
            <a:endParaRPr lang="zh-CN" altLang="en-US" sz="1400" b="0" dirty="0">
              <a:latin typeface="Arial" panose="020B0604020202090204" pitchFamily="34" charset="0"/>
              <a:ea typeface="宋体" pitchFamily="2" charset="-122"/>
            </a:endParaRPr>
          </a:p>
        </p:txBody>
      </p:sp>
      <p:sp>
        <p:nvSpPr>
          <p:cNvPr id="1586178" name="Rectangle 2"/>
          <p:cNvSpPr>
            <a:spLocks noGrp="1" noChangeArrowheads="1"/>
          </p:cNvSpPr>
          <p:nvPr>
            <p:ph type="title"/>
          </p:nvPr>
        </p:nvSpPr>
        <p:spPr bwMode="auto">
          <a:xfrm>
            <a:off x="1703388" y="633413"/>
            <a:ext cx="8229600" cy="8509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smtClean="0">
                <a:ln>
                  <a:noFill/>
                </a:ln>
                <a:solidFill>
                  <a:srgbClr val="0000CC"/>
                </a:solidFill>
                <a:effectLst>
                  <a:outerShdw blurRad="38100" dist="38100" dir="2700000" algn="tl">
                    <a:srgbClr val="C0C0C0"/>
                  </a:outerShdw>
                </a:effectLst>
                <a:uLnTx/>
                <a:uFillTx/>
                <a:latin typeface="+mj-lt"/>
                <a:ea typeface="宋体" pitchFamily="2" charset="-122"/>
                <a:cs typeface="+mj-cs"/>
              </a:rPr>
              <a:t>Some Important Functions</a:t>
            </a:r>
            <a:endParaRPr kumimoji="0" lang="en-US" altLang="zh-CN" sz="3200" b="0" i="0" u="none" strike="noStrike" kern="0" cap="none" spc="0" normalizeH="0" baseline="0" noProof="0" dirty="0" smtClean="0">
              <a:ln>
                <a:noFill/>
              </a:ln>
              <a:solidFill>
                <a:srgbClr val="0000CC"/>
              </a:solidFill>
              <a:effectLst>
                <a:outerShdw blurRad="38100" dist="38100" dir="2700000" algn="tl">
                  <a:srgbClr val="C0C0C0"/>
                </a:outerShdw>
              </a:effectLst>
              <a:uLnTx/>
              <a:uFillTx/>
              <a:latin typeface="+mj-lt"/>
              <a:ea typeface="宋体" pitchFamily="2" charset="-122"/>
              <a:cs typeface="+mj-cs"/>
            </a:endParaRPr>
          </a:p>
        </p:txBody>
      </p:sp>
      <p:sp>
        <p:nvSpPr>
          <p:cNvPr id="1586179" name="Rectangle 3"/>
          <p:cNvSpPr/>
          <p:nvPr/>
        </p:nvSpPr>
        <p:spPr>
          <a:xfrm>
            <a:off x="2644775" y="1700213"/>
            <a:ext cx="7051675" cy="4114800"/>
          </a:xfrm>
          <a:prstGeom prst="rect">
            <a:avLst/>
          </a:prstGeom>
          <a:noFill/>
          <a:ln w="12700">
            <a:noFill/>
          </a:ln>
        </p:spPr>
        <p:txBody>
          <a:bodyPr lIns="90488" tIns="44450" rIns="90488" bIns="44450" anchor="t"/>
          <a:p>
            <a:pPr marL="342900" indent="-342900" eaLnBrk="0" hangingPunct="0">
              <a:spcBef>
                <a:spcPct val="40000"/>
              </a:spcBef>
              <a:buClr>
                <a:schemeClr val="tx1"/>
              </a:buClr>
            </a:pPr>
            <a:r>
              <a:rPr lang="zh-CN" altLang="en-US" b="0" dirty="0">
                <a:latin typeface="Book Antiqua" pitchFamily="18" charset="0"/>
                <a:ea typeface="宋体" pitchFamily="2" charset="-122"/>
              </a:rPr>
              <a:t>	</a:t>
            </a:r>
            <a:r>
              <a:rPr lang="en-US" altLang="zh-CN" b="0" u="sng" dirty="0">
                <a:latin typeface="Times New Roman" panose="02020603050405020304" pitchFamily="18" charset="0"/>
                <a:ea typeface="宋体" pitchFamily="2" charset="-122"/>
              </a:rPr>
              <a:t>Complexity</a:t>
            </a:r>
            <a:r>
              <a:rPr lang="en-US" altLang="zh-CN" b="0" dirty="0">
                <a:latin typeface="Times New Roman" panose="02020603050405020304" pitchFamily="18" charset="0"/>
                <a:ea typeface="宋体" pitchFamily="2" charset="-122"/>
              </a:rPr>
              <a:t>				</a:t>
            </a:r>
            <a:r>
              <a:rPr lang="en-US" altLang="zh-CN" b="0" u="sng" dirty="0">
                <a:latin typeface="Times New Roman" panose="02020603050405020304" pitchFamily="18" charset="0"/>
                <a:ea typeface="宋体" pitchFamily="2" charset="-122"/>
              </a:rPr>
              <a:t>Term</a:t>
            </a:r>
            <a:endParaRPr lang="en-US" altLang="zh-CN" b="0" dirty="0">
              <a:latin typeface="Times New Roman" panose="02020603050405020304"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(1)				</a:t>
            </a:r>
            <a:r>
              <a:rPr lang="en-US" altLang="zh-CN" b="0" dirty="0">
                <a:latin typeface="Times New Roman" panose="02020603050405020304" pitchFamily="18" charset="0"/>
                <a:ea typeface="宋体" pitchFamily="2" charset="-122"/>
              </a:rPr>
              <a:t>constant</a:t>
            </a:r>
            <a:endParaRPr lang="en-US" altLang="zh-CN" b="0" dirty="0">
              <a:latin typeface="Times New Roman" panose="02020603050405020304"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(log </a:t>
            </a:r>
            <a:r>
              <a:rPr lang="en-US" altLang="zh-CN" b="0" i="1" dirty="0">
                <a:latin typeface="Book Antiqua" pitchFamily="18" charset="0"/>
                <a:ea typeface="宋体" pitchFamily="2" charset="-122"/>
              </a:rPr>
              <a:t>n</a:t>
            </a:r>
            <a:r>
              <a:rPr lang="en-US" altLang="zh-CN" b="0" dirty="0">
                <a:latin typeface="Book Antiqua" pitchFamily="18" charset="0"/>
                <a:ea typeface="宋体" pitchFamily="2" charset="-122"/>
              </a:rPr>
              <a:t>)				</a:t>
            </a:r>
            <a:r>
              <a:rPr lang="en-US" altLang="zh-CN" b="0" dirty="0">
                <a:latin typeface="Times New Roman" panose="02020603050405020304" pitchFamily="18" charset="0"/>
                <a:ea typeface="宋体" pitchFamily="2" charset="-122"/>
              </a:rPr>
              <a:t>logarithmic</a:t>
            </a:r>
            <a:endParaRPr lang="en-US" altLang="zh-CN" b="0" dirty="0">
              <a:latin typeface="Times New Roman" panose="02020603050405020304"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a:t>
            </a:r>
            <a:r>
              <a:rPr lang="en-US" altLang="zh-CN" b="0" i="1" dirty="0">
                <a:latin typeface="Book Antiqua" pitchFamily="18" charset="0"/>
                <a:ea typeface="宋体" pitchFamily="2" charset="-122"/>
              </a:rPr>
              <a:t>n</a:t>
            </a:r>
            <a:r>
              <a:rPr lang="en-US" altLang="zh-CN" b="0" dirty="0">
                <a:latin typeface="Book Antiqua" pitchFamily="18" charset="0"/>
                <a:ea typeface="宋体" pitchFamily="2" charset="-122"/>
              </a:rPr>
              <a:t>)				</a:t>
            </a:r>
            <a:r>
              <a:rPr lang="en-US" altLang="zh-CN" b="0" dirty="0">
                <a:latin typeface="Times New Roman" panose="02020603050405020304" pitchFamily="18" charset="0"/>
                <a:ea typeface="宋体" pitchFamily="2" charset="-122"/>
              </a:rPr>
              <a:t>linear</a:t>
            </a:r>
            <a:endParaRPr lang="en-US" altLang="zh-CN" b="0" dirty="0">
              <a:latin typeface="Times New Roman" panose="02020603050405020304"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a:t>
            </a:r>
            <a:r>
              <a:rPr lang="en-US" altLang="zh-CN" b="0" i="1" dirty="0">
                <a:latin typeface="Book Antiqua" pitchFamily="18" charset="0"/>
                <a:ea typeface="宋体" pitchFamily="2" charset="-122"/>
              </a:rPr>
              <a:t>n</a:t>
            </a:r>
            <a:r>
              <a:rPr lang="en-US" altLang="zh-CN" b="0" dirty="0">
                <a:latin typeface="Book Antiqua" pitchFamily="18" charset="0"/>
                <a:ea typeface="宋体" pitchFamily="2" charset="-122"/>
              </a:rPr>
              <a:t> log </a:t>
            </a:r>
            <a:r>
              <a:rPr lang="en-US" altLang="zh-CN" b="0" i="1" dirty="0">
                <a:latin typeface="Book Antiqua" pitchFamily="18" charset="0"/>
                <a:ea typeface="宋体" pitchFamily="2" charset="-122"/>
              </a:rPr>
              <a:t>n</a:t>
            </a: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n</a:t>
            </a:r>
            <a:r>
              <a:rPr lang="en-US" altLang="zh-CN" b="0" dirty="0">
                <a:latin typeface="Book Antiqua" pitchFamily="18" charset="0"/>
                <a:ea typeface="宋体" pitchFamily="2" charset="-122"/>
              </a:rPr>
              <a:t> log </a:t>
            </a:r>
            <a:r>
              <a:rPr lang="en-US" altLang="zh-CN" b="0" i="1" dirty="0">
                <a:latin typeface="Book Antiqua" pitchFamily="18" charset="0"/>
                <a:ea typeface="宋体" pitchFamily="2" charset="-122"/>
              </a:rPr>
              <a:t>n</a:t>
            </a:r>
            <a:endParaRPr lang="en-US" altLang="zh-CN" b="0" i="1" dirty="0">
              <a:latin typeface="Book Antiqua"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a:t>
            </a:r>
            <a:r>
              <a:rPr lang="en-US" altLang="zh-CN" b="0" i="1" dirty="0">
                <a:latin typeface="Book Antiqua" pitchFamily="18" charset="0"/>
                <a:ea typeface="宋体" pitchFamily="2" charset="-122"/>
              </a:rPr>
              <a:t>n</a:t>
            </a:r>
            <a:r>
              <a:rPr lang="en-US" altLang="zh-CN" b="0" i="1" baseline="30000" dirty="0">
                <a:latin typeface="Book Antiqua" pitchFamily="18" charset="0"/>
                <a:ea typeface="宋体" pitchFamily="2" charset="-122"/>
              </a:rPr>
              <a:t>b</a:t>
            </a:r>
            <a:r>
              <a:rPr lang="en-US" altLang="zh-CN" b="0" dirty="0">
                <a:latin typeface="Book Antiqua" pitchFamily="18" charset="0"/>
                <a:ea typeface="宋体" pitchFamily="2" charset="-122"/>
              </a:rPr>
              <a:t>)	  			</a:t>
            </a:r>
            <a:r>
              <a:rPr lang="en-US" altLang="zh-CN" b="0" dirty="0">
                <a:latin typeface="Times New Roman" panose="02020603050405020304" pitchFamily="18" charset="0"/>
                <a:ea typeface="宋体" pitchFamily="2" charset="-122"/>
              </a:rPr>
              <a:t>polynomial</a:t>
            </a:r>
            <a:endParaRPr lang="en-US" altLang="zh-CN" b="0" dirty="0">
              <a:latin typeface="Times New Roman" panose="02020603050405020304"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a:t>
            </a:r>
            <a:r>
              <a:rPr lang="en-US" altLang="zh-CN" b="0" i="1" dirty="0">
                <a:latin typeface="Book Antiqua" pitchFamily="18" charset="0"/>
                <a:ea typeface="宋体" pitchFamily="2" charset="-122"/>
              </a:rPr>
              <a:t>b</a:t>
            </a:r>
            <a:r>
              <a:rPr lang="en-US" altLang="zh-CN" b="0" i="1" baseline="30000" dirty="0">
                <a:latin typeface="Book Antiqua" pitchFamily="18" charset="0"/>
                <a:ea typeface="宋体" pitchFamily="2" charset="-122"/>
              </a:rPr>
              <a:t>n</a:t>
            </a: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b</a:t>
            </a:r>
            <a:r>
              <a:rPr lang="en-US" altLang="zh-CN" b="0" dirty="0">
                <a:latin typeface="Book Antiqua" pitchFamily="18" charset="0"/>
                <a:ea typeface="宋体" pitchFamily="2" charset="-122"/>
              </a:rPr>
              <a:t> &gt; 1				</a:t>
            </a:r>
            <a:r>
              <a:rPr lang="en-US" altLang="zh-CN" b="0" dirty="0">
                <a:latin typeface="Times New Roman" panose="02020603050405020304" pitchFamily="18" charset="0"/>
                <a:ea typeface="宋体" pitchFamily="2" charset="-122"/>
              </a:rPr>
              <a:t>exponential</a:t>
            </a:r>
            <a:endParaRPr lang="en-US" altLang="zh-CN" b="0" dirty="0">
              <a:latin typeface="Times New Roman" panose="02020603050405020304" pitchFamily="18" charset="0"/>
              <a:ea typeface="宋体" pitchFamily="2" charset="-122"/>
            </a:endParaRPr>
          </a:p>
          <a:p>
            <a:pPr marL="342900" indent="-342900" eaLnBrk="0" hangingPunct="0">
              <a:spcBef>
                <a:spcPct val="40000"/>
              </a:spcBef>
              <a:buClr>
                <a:schemeClr val="tx1"/>
              </a:buClr>
            </a:pPr>
            <a:r>
              <a:rPr lang="en-US" altLang="zh-CN" b="0" dirty="0">
                <a:latin typeface="Book Antiqua" pitchFamily="18" charset="0"/>
                <a:ea typeface="宋体" pitchFamily="2" charset="-122"/>
              </a:rPr>
              <a:t>	</a:t>
            </a:r>
            <a:r>
              <a:rPr lang="en-US" altLang="zh-CN" b="0" i="1" dirty="0">
                <a:latin typeface="Book Antiqua" pitchFamily="18" charset="0"/>
                <a:ea typeface="宋体" pitchFamily="2" charset="-122"/>
              </a:rPr>
              <a:t>O</a:t>
            </a:r>
            <a:r>
              <a:rPr lang="en-US" altLang="zh-CN" b="0" dirty="0">
                <a:latin typeface="Book Antiqua" pitchFamily="18" charset="0"/>
                <a:ea typeface="宋体" pitchFamily="2" charset="-122"/>
              </a:rPr>
              <a:t>(</a:t>
            </a:r>
            <a:r>
              <a:rPr lang="en-US" altLang="zh-CN" b="0" i="1" dirty="0">
                <a:latin typeface="Book Antiqua" pitchFamily="18" charset="0"/>
                <a:ea typeface="宋体" pitchFamily="2" charset="-122"/>
              </a:rPr>
              <a:t>n</a:t>
            </a:r>
            <a:r>
              <a:rPr lang="en-US" altLang="zh-CN" b="0" dirty="0">
                <a:latin typeface="Book Antiqua" pitchFamily="18" charset="0"/>
                <a:ea typeface="宋体" pitchFamily="2" charset="-122"/>
              </a:rPr>
              <a:t>!)				</a:t>
            </a:r>
            <a:r>
              <a:rPr lang="en-US" altLang="zh-CN" b="0" dirty="0">
                <a:latin typeface="Times New Roman" panose="02020603050405020304" pitchFamily="18" charset="0"/>
                <a:ea typeface="宋体" pitchFamily="2" charset="-122"/>
              </a:rPr>
              <a:t>factorial</a:t>
            </a:r>
            <a:endParaRPr lang="en-US" altLang="zh-CN" b="0" dirty="0">
              <a:latin typeface="Times New Roman" panose="02020603050405020304" pitchFamily="18" charset="0"/>
              <a:ea typeface="宋体" pitchFamily="2" charset="-122"/>
            </a:endParaRPr>
          </a:p>
        </p:txBody>
      </p:sp>
      <p:sp>
        <p:nvSpPr>
          <p:cNvPr id="61444" name="Text Box 5"/>
          <p:cNvSpPr txBox="1"/>
          <p:nvPr/>
        </p:nvSpPr>
        <p:spPr>
          <a:xfrm>
            <a:off x="7010400" y="38100"/>
            <a:ext cx="3657600" cy="368300"/>
          </a:xfrm>
          <a:prstGeom prst="rect">
            <a:avLst/>
          </a:prstGeom>
          <a:noFill/>
          <a:ln w="9525">
            <a:noFill/>
          </a:ln>
        </p:spPr>
        <p:txBody>
          <a:bodyPr anchor="t">
            <a:spAutoFit/>
          </a:bodyPr>
          <a:p>
            <a:pPr indent="0" algn="r">
              <a:spcBef>
                <a:spcPct val="50000"/>
              </a:spcBef>
            </a:pPr>
            <a:r>
              <a:rPr lang="en-US" altLang="zh-CN" sz="1800" b="0" dirty="0">
                <a:latin typeface="Times New Roman" panose="02020603050405020304" pitchFamily="18" charset="0"/>
                <a:ea typeface="宋体" pitchFamily="2" charset="-122"/>
              </a:rPr>
              <a:t>3.2 The Growth of Function</a:t>
            </a:r>
            <a:endParaRPr lang="en-US" altLang="zh-CN" sz="1800" b="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6179"/>
                                        </p:tgtEl>
                                        <p:attrNameLst>
                                          <p:attrName>style.visibility</p:attrName>
                                        </p:attrNameLst>
                                      </p:cBhvr>
                                      <p:to>
                                        <p:strVal val="visible"/>
                                      </p:to>
                                    </p:set>
                                    <p:anim calcmode="lin" valueType="num">
                                      <p:cBhvr additive="base">
                                        <p:cTn id="7" dur="500" fill="hold"/>
                                        <p:tgtEl>
                                          <p:spTgt spid="1586179"/>
                                        </p:tgtEl>
                                        <p:attrNameLst>
                                          <p:attrName>ppt_x</p:attrName>
                                        </p:attrNameLst>
                                      </p:cBhvr>
                                      <p:tavLst>
                                        <p:tav tm="0">
                                          <p:val>
                                            <p:strVal val="0-#ppt_w/2"/>
                                          </p:val>
                                        </p:tav>
                                        <p:tav tm="100000">
                                          <p:val>
                                            <p:strVal val="#ppt_x"/>
                                          </p:val>
                                        </p:tav>
                                      </p:tavLst>
                                    </p:anim>
                                    <p:anim calcmode="lin" valueType="num">
                                      <p:cBhvr additive="base">
                                        <p:cTn id="8" dur="500" fill="hold"/>
                                        <p:tgtEl>
                                          <p:spTgt spid="1586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67587" name="Text Box 2"/>
          <p:cNvSpPr txBox="1"/>
          <p:nvPr/>
        </p:nvSpPr>
        <p:spPr>
          <a:xfrm>
            <a:off x="7010400" y="44450"/>
            <a:ext cx="3505200" cy="368300"/>
          </a:xfrm>
          <a:prstGeom prst="rect">
            <a:avLst/>
          </a:prstGeom>
          <a:noFill/>
          <a:ln w="9525">
            <a:noFill/>
          </a:ln>
        </p:spPr>
        <p:txBody>
          <a:bodyPr>
            <a:spAutoFit/>
          </a:bodyPr>
          <a:p>
            <a:pPr algn="r" eaLnBrk="1" hangingPunct="1">
              <a:spcBef>
                <a:spcPct val="50000"/>
              </a:spcBef>
            </a:pPr>
            <a:r>
              <a:rPr lang="en-US" altLang="zh-CN" sz="1800" b="0" dirty="0">
                <a:latin typeface="Arial" panose="020B0604020202090204" pitchFamily="34" charset="0"/>
                <a:ea typeface="宋体" pitchFamily="2" charset="-122"/>
                <a:sym typeface="Webdings" panose="05030102010509060703" pitchFamily="18" charset="2"/>
              </a:rPr>
              <a:t>6.2  The Pigeonhole Principle </a:t>
            </a:r>
            <a:endParaRPr lang="en-US" altLang="zh-CN" sz="1800" b="0" dirty="0">
              <a:latin typeface="Arial" panose="020B0604020202090204" pitchFamily="34" charset="0"/>
              <a:ea typeface="宋体" pitchFamily="2" charset="-122"/>
              <a:sym typeface="Webdings" panose="05030102010509060703" pitchFamily="18" charset="2"/>
            </a:endParaRPr>
          </a:p>
        </p:txBody>
      </p:sp>
      <p:sp>
        <p:nvSpPr>
          <p:cNvPr id="1802243" name="Text Box 3"/>
          <p:cNvSpPr txBox="1"/>
          <p:nvPr/>
        </p:nvSpPr>
        <p:spPr>
          <a:xfrm>
            <a:off x="1905000" y="571500"/>
            <a:ext cx="8077200" cy="368300"/>
          </a:xfrm>
          <a:prstGeom prst="rect">
            <a:avLst/>
          </a:prstGeom>
          <a:noFill/>
          <a:ln w="9525">
            <a:noFill/>
          </a:ln>
        </p:spPr>
        <p:txBody>
          <a:bodyPr>
            <a:spAutoFit/>
          </a:bodyPr>
          <a:p>
            <a:pPr marL="457200" indent="-457200" eaLnBrk="1" hangingPunct="1">
              <a:spcBef>
                <a:spcPct val="30000"/>
              </a:spcBef>
            </a:pPr>
            <a:r>
              <a:rPr lang="en-US" altLang="zh-CN" dirty="0">
                <a:solidFill>
                  <a:srgbClr val="FF6600"/>
                </a:solidFill>
                <a:latin typeface="Times New Roman" panose="02020603050405020304" pitchFamily="18" charset="0"/>
                <a:ea typeface="宋体" pitchFamily="2" charset="-122"/>
              </a:rPr>
              <a:t>Ramsey number </a:t>
            </a:r>
            <a:r>
              <a:rPr lang="en-US" altLang="zh-CN" i="1" dirty="0">
                <a:solidFill>
                  <a:srgbClr val="FF6600"/>
                </a:solidFill>
                <a:latin typeface="Times New Roman" panose="02020603050405020304" pitchFamily="18" charset="0"/>
                <a:ea typeface="宋体" pitchFamily="2" charset="-122"/>
              </a:rPr>
              <a:t>R</a:t>
            </a:r>
            <a:r>
              <a:rPr lang="en-US" altLang="zh-CN" dirty="0">
                <a:solidFill>
                  <a:srgbClr val="FF6600"/>
                </a:solidFill>
                <a:latin typeface="Times New Roman" panose="02020603050405020304" pitchFamily="18" charset="0"/>
                <a:ea typeface="宋体" pitchFamily="2" charset="-122"/>
              </a:rPr>
              <a:t>(</a:t>
            </a:r>
            <a:r>
              <a:rPr lang="en-US" altLang="zh-CN" i="1" dirty="0">
                <a:solidFill>
                  <a:srgbClr val="FF6600"/>
                </a:solidFill>
                <a:latin typeface="Times New Roman" panose="02020603050405020304" pitchFamily="18" charset="0"/>
                <a:ea typeface="宋体" pitchFamily="2" charset="-122"/>
              </a:rPr>
              <a:t>m, n</a:t>
            </a:r>
            <a:r>
              <a:rPr lang="en-US" altLang="zh-CN" dirty="0">
                <a:solidFill>
                  <a:srgbClr val="FF6600"/>
                </a:solidFill>
                <a:latin typeface="Times New Roman" panose="02020603050405020304" pitchFamily="18" charset="0"/>
                <a:ea typeface="宋体" pitchFamily="2" charset="-122"/>
              </a:rPr>
              <a:t>)</a:t>
            </a:r>
            <a:endParaRPr lang="en-US" altLang="zh-CN" dirty="0">
              <a:solidFill>
                <a:srgbClr val="FF6600"/>
              </a:solidFill>
              <a:latin typeface="Times New Roman" panose="02020603050405020304" pitchFamily="18" charset="0"/>
              <a:ea typeface="宋体" pitchFamily="2" charset="-122"/>
            </a:endParaRPr>
          </a:p>
        </p:txBody>
      </p:sp>
      <p:sp>
        <p:nvSpPr>
          <p:cNvPr id="1802244" name="Text Box 4"/>
          <p:cNvSpPr txBox="1"/>
          <p:nvPr/>
        </p:nvSpPr>
        <p:spPr>
          <a:xfrm>
            <a:off x="1952625" y="1104900"/>
            <a:ext cx="7824788" cy="2028825"/>
          </a:xfrm>
          <a:prstGeom prst="rect">
            <a:avLst/>
          </a:prstGeom>
          <a:noFill/>
          <a:ln w="9525">
            <a:noFill/>
          </a:ln>
        </p:spPr>
        <p:txBody>
          <a:bodyPr>
            <a:spAutoFit/>
          </a:bodyPr>
          <a:p>
            <a:pPr marL="457200"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The Ramsey number </a:t>
            </a:r>
            <a:r>
              <a:rPr lang="en-US" altLang="zh-CN" i="1" dirty="0">
                <a:solidFill>
                  <a:srgbClr val="3333FF"/>
                </a:solidFill>
                <a:latin typeface="Times New Roman" panose="02020603050405020304" pitchFamily="18" charset="0"/>
                <a:ea typeface="宋体" pitchFamily="2" charset="-122"/>
              </a:rPr>
              <a:t>R</a:t>
            </a:r>
            <a:r>
              <a:rPr lang="en-US" altLang="zh-CN" dirty="0">
                <a:solidFill>
                  <a:srgbClr val="3333FF"/>
                </a:solidFill>
                <a:latin typeface="Times New Roman" panose="02020603050405020304" pitchFamily="18" charset="0"/>
                <a:ea typeface="宋体" pitchFamily="2" charset="-122"/>
              </a:rPr>
              <a:t>(</a:t>
            </a:r>
            <a:r>
              <a:rPr lang="en-US" altLang="zh-CN" i="1" dirty="0">
                <a:solidFill>
                  <a:srgbClr val="3333FF"/>
                </a:solidFill>
                <a:latin typeface="Times New Roman" panose="02020603050405020304" pitchFamily="18" charset="0"/>
                <a:ea typeface="宋体" pitchFamily="2" charset="-122"/>
              </a:rPr>
              <a:t>m</a:t>
            </a:r>
            <a:r>
              <a:rPr lang="en-US" altLang="zh-CN" dirty="0">
                <a:solidFill>
                  <a:srgbClr val="3333FF"/>
                </a:solidFill>
                <a:latin typeface="Times New Roman" panose="02020603050405020304" pitchFamily="18" charset="0"/>
                <a:ea typeface="宋体" pitchFamily="2" charset="-122"/>
              </a:rPr>
              <a:t>,</a:t>
            </a:r>
            <a:r>
              <a:rPr lang="en-US" altLang="zh-CN" i="1" dirty="0">
                <a:solidFill>
                  <a:srgbClr val="3333FF"/>
                </a:solidFill>
                <a:latin typeface="Times New Roman" panose="02020603050405020304" pitchFamily="18" charset="0"/>
                <a:ea typeface="宋体" pitchFamily="2" charset="-122"/>
              </a:rPr>
              <a:t>n</a:t>
            </a:r>
            <a:r>
              <a:rPr lang="en-US" altLang="zh-CN" dirty="0">
                <a:solidFill>
                  <a:srgbClr val="3333FF"/>
                </a:solidFill>
                <a:latin typeface="Times New Roman" panose="02020603050405020304" pitchFamily="18" charset="0"/>
                <a:ea typeface="宋体" pitchFamily="2" charset="-122"/>
              </a:rPr>
              <a:t>)</a:t>
            </a:r>
            <a:r>
              <a:rPr lang="en-US" altLang="zh-CN" dirty="0">
                <a:latin typeface="Times New Roman" panose="02020603050405020304" pitchFamily="18" charset="0"/>
                <a:ea typeface="宋体" pitchFamily="2" charset="-122"/>
              </a:rPr>
              <a:t>, where </a:t>
            </a:r>
            <a:r>
              <a:rPr lang="en-US" altLang="zh-CN" i="1" dirty="0">
                <a:solidFill>
                  <a:srgbClr val="3333FF"/>
                </a:solidFill>
                <a:latin typeface="Times New Roman" panose="02020603050405020304" pitchFamily="18" charset="0"/>
                <a:ea typeface="宋体" pitchFamily="2" charset="-122"/>
              </a:rPr>
              <a:t>m</a:t>
            </a:r>
            <a:r>
              <a:rPr lang="en-US" altLang="zh-CN" dirty="0">
                <a:latin typeface="Times New Roman" panose="02020603050405020304" pitchFamily="18" charset="0"/>
                <a:ea typeface="宋体" pitchFamily="2" charset="-122"/>
              </a:rPr>
              <a:t> and </a:t>
            </a:r>
            <a:r>
              <a:rPr lang="en-US" altLang="zh-CN" i="1" dirty="0">
                <a:solidFill>
                  <a:srgbClr val="3333FF"/>
                </a:solidFill>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 are</a:t>
            </a:r>
            <a:endParaRPr lang="en-US" altLang="zh-CN" dirty="0">
              <a:latin typeface="Times New Roman" panose="02020603050405020304" pitchFamily="18" charset="0"/>
              <a:ea typeface="宋体" pitchFamily="2" charset="-122"/>
            </a:endParaRPr>
          </a:p>
          <a:p>
            <a:pPr marL="457200"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positive integers greater than or equal to 2, denotes</a:t>
            </a:r>
            <a:endParaRPr lang="en-US" altLang="zh-CN" dirty="0">
              <a:latin typeface="Times New Roman" panose="02020603050405020304" pitchFamily="18" charset="0"/>
              <a:ea typeface="宋体" pitchFamily="2" charset="-122"/>
            </a:endParaRPr>
          </a:p>
          <a:p>
            <a:pPr marL="457200"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the </a:t>
            </a:r>
            <a:r>
              <a:rPr lang="en-US" altLang="zh-CN" dirty="0">
                <a:solidFill>
                  <a:srgbClr val="3333FF"/>
                </a:solidFill>
                <a:latin typeface="Times New Roman" panose="02020603050405020304" pitchFamily="18" charset="0"/>
                <a:ea typeface="宋体" pitchFamily="2" charset="-122"/>
              </a:rPr>
              <a:t>minimum</a:t>
            </a:r>
            <a:r>
              <a:rPr lang="en-US" altLang="zh-CN" dirty="0">
                <a:latin typeface="Times New Roman" panose="02020603050405020304" pitchFamily="18" charset="0"/>
                <a:ea typeface="宋体" pitchFamily="2" charset="-122"/>
              </a:rPr>
              <a:t> number of people at a party so that</a:t>
            </a:r>
            <a:endParaRPr lang="en-US" altLang="zh-CN" dirty="0">
              <a:latin typeface="Times New Roman" panose="02020603050405020304" pitchFamily="18" charset="0"/>
              <a:ea typeface="宋体" pitchFamily="2" charset="-122"/>
            </a:endParaRPr>
          </a:p>
          <a:p>
            <a:pPr marL="457200"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there are either </a:t>
            </a:r>
            <a:r>
              <a:rPr lang="en-US" altLang="zh-CN" i="1" dirty="0">
                <a:solidFill>
                  <a:srgbClr val="3333FF"/>
                </a:solidFill>
                <a:latin typeface="Times New Roman" panose="02020603050405020304" pitchFamily="18" charset="0"/>
                <a:ea typeface="宋体" pitchFamily="2" charset="-122"/>
              </a:rPr>
              <a:t>m</a:t>
            </a:r>
            <a:r>
              <a:rPr lang="en-US" altLang="zh-CN" dirty="0">
                <a:latin typeface="Times New Roman" panose="02020603050405020304" pitchFamily="18" charset="0"/>
                <a:ea typeface="宋体" pitchFamily="2" charset="-122"/>
              </a:rPr>
              <a:t> mutual friends or </a:t>
            </a:r>
            <a:r>
              <a:rPr lang="en-US" altLang="zh-CN" i="1" dirty="0">
                <a:solidFill>
                  <a:srgbClr val="3333FF"/>
                </a:solidFill>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 mutual</a:t>
            </a:r>
            <a:endParaRPr lang="en-US" altLang="zh-CN" dirty="0">
              <a:latin typeface="Times New Roman" panose="02020603050405020304" pitchFamily="18" charset="0"/>
              <a:ea typeface="宋体" pitchFamily="2" charset="-122"/>
            </a:endParaRPr>
          </a:p>
          <a:p>
            <a:pPr marL="457200"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enemies, assuming that every pair of people at the</a:t>
            </a:r>
            <a:endParaRPr lang="en-US" altLang="zh-CN" dirty="0">
              <a:latin typeface="Times New Roman" panose="02020603050405020304" pitchFamily="18" charset="0"/>
              <a:ea typeface="宋体" pitchFamily="2" charset="-122"/>
            </a:endParaRPr>
          </a:p>
          <a:p>
            <a:pPr marL="457200" indent="-457200" eaLnBrk="1" hangingPunct="1">
              <a:spcBef>
                <a:spcPct val="20000"/>
              </a:spcBef>
              <a:buFont typeface="Wingdings" panose="05000000000000000000" pitchFamily="2" charset="2"/>
              <a:buNone/>
            </a:pPr>
            <a:r>
              <a:rPr lang="en-US" altLang="zh-CN" dirty="0">
                <a:latin typeface="Times New Roman" panose="02020603050405020304" pitchFamily="18" charset="0"/>
                <a:ea typeface="宋体" pitchFamily="2" charset="-122"/>
              </a:rPr>
              <a:t>party are friends or enemies.</a:t>
            </a:r>
            <a:endParaRPr lang="en-US" altLang="zh-CN"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02243"/>
                                        </p:tgtEl>
                                        <p:attrNameLst>
                                          <p:attrName>style.visibility</p:attrName>
                                        </p:attrNameLst>
                                      </p:cBhvr>
                                      <p:to>
                                        <p:strVal val="visible"/>
                                      </p:to>
                                    </p:set>
                                    <p:animEffect transition="in" filter="strips(downRight)">
                                      <p:cBhvr>
                                        <p:cTn id="7" dur="500"/>
                                        <p:tgtEl>
                                          <p:spTgt spid="1802243"/>
                                        </p:tgtEl>
                                      </p:cBhvr>
                                    </p:animEffect>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244">
                                            <p:txEl>
                                              <p:charRg st="0" end="44"/>
                                            </p:txEl>
                                          </p:spTgt>
                                        </p:tgtEl>
                                        <p:attrNameLst>
                                          <p:attrName>style.visibility</p:attrName>
                                        </p:attrNameLst>
                                      </p:cBhvr>
                                      <p:to>
                                        <p:strVal val="visible"/>
                                      </p:to>
                                    </p:set>
                                    <p:animEffect transition="in" filter="strips(downRight)">
                                      <p:cBhvr>
                                        <p:cTn id="12" dur="500"/>
                                        <p:tgtEl>
                                          <p:spTgt spid="1802244">
                                            <p:txEl>
                                              <p:charRg st="0" end="44"/>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244">
                                            <p:txEl>
                                              <p:charRg st="44" end="98"/>
                                            </p:txEl>
                                          </p:spTgt>
                                        </p:tgtEl>
                                        <p:attrNameLst>
                                          <p:attrName>style.visibility</p:attrName>
                                        </p:attrNameLst>
                                      </p:cBhvr>
                                      <p:to>
                                        <p:strVal val="visible"/>
                                      </p:to>
                                    </p:set>
                                    <p:animEffect transition="in" filter="strips(downRight)">
                                      <p:cBhvr>
                                        <p:cTn id="17" dur="500"/>
                                        <p:tgtEl>
                                          <p:spTgt spid="1802244">
                                            <p:txEl>
                                              <p:charRg st="44" end="98"/>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02244">
                                            <p:txEl>
                                              <p:charRg st="98" end="146"/>
                                            </p:txEl>
                                          </p:spTgt>
                                        </p:tgtEl>
                                        <p:attrNameLst>
                                          <p:attrName>style.visibility</p:attrName>
                                        </p:attrNameLst>
                                      </p:cBhvr>
                                      <p:to>
                                        <p:strVal val="visible"/>
                                      </p:to>
                                    </p:set>
                                    <p:animEffect transition="in" filter="strips(downRight)">
                                      <p:cBhvr>
                                        <p:cTn id="22" dur="500"/>
                                        <p:tgtEl>
                                          <p:spTgt spid="1802244">
                                            <p:txEl>
                                              <p:charRg st="98" end="14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02244">
                                            <p:txEl>
                                              <p:charRg st="146" end="192"/>
                                            </p:txEl>
                                          </p:spTgt>
                                        </p:tgtEl>
                                        <p:attrNameLst>
                                          <p:attrName>style.visibility</p:attrName>
                                        </p:attrNameLst>
                                      </p:cBhvr>
                                      <p:to>
                                        <p:strVal val="visible"/>
                                      </p:to>
                                    </p:set>
                                    <p:animEffect transition="in" filter="strips(downRight)">
                                      <p:cBhvr>
                                        <p:cTn id="27" dur="500"/>
                                        <p:tgtEl>
                                          <p:spTgt spid="1802244">
                                            <p:txEl>
                                              <p:charRg st="146" end="19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02244">
                                            <p:txEl>
                                              <p:charRg st="192" end="243"/>
                                            </p:txEl>
                                          </p:spTgt>
                                        </p:tgtEl>
                                        <p:attrNameLst>
                                          <p:attrName>style.visibility</p:attrName>
                                        </p:attrNameLst>
                                      </p:cBhvr>
                                      <p:to>
                                        <p:strVal val="visible"/>
                                      </p:to>
                                    </p:set>
                                    <p:animEffect transition="in" filter="strips(downRight)">
                                      <p:cBhvr>
                                        <p:cTn id="32" dur="500"/>
                                        <p:tgtEl>
                                          <p:spTgt spid="1802244">
                                            <p:txEl>
                                              <p:charRg st="192" end="24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02244">
                                            <p:txEl>
                                              <p:charRg st="243" end="273"/>
                                            </p:txEl>
                                          </p:spTgt>
                                        </p:tgtEl>
                                        <p:attrNameLst>
                                          <p:attrName>style.visibility</p:attrName>
                                        </p:attrNameLst>
                                      </p:cBhvr>
                                      <p:to>
                                        <p:strVal val="visible"/>
                                      </p:to>
                                    </p:set>
                                    <p:animEffect transition="in" filter="strips(downRight)">
                                      <p:cBhvr>
                                        <p:cTn id="37" dur="500"/>
                                        <p:tgtEl>
                                          <p:spTgt spid="1802244">
                                            <p:txEl>
                                              <p:charRg st="243" end="273"/>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3" grpId="0"/>
      <p:bldP spid="1802244" grpId="0" bldLvl="3"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56323" name="Text Box 2"/>
          <p:cNvSpPr txBox="1"/>
          <p:nvPr/>
        </p:nvSpPr>
        <p:spPr>
          <a:xfrm>
            <a:off x="2133600" y="685800"/>
            <a:ext cx="8001000" cy="368300"/>
          </a:xfrm>
          <a:prstGeom prst="rect">
            <a:avLst/>
          </a:prstGeom>
          <a:noFill/>
          <a:ln w="9525">
            <a:noFill/>
          </a:ln>
        </p:spPr>
        <p:txBody>
          <a:bodyPr>
            <a:spAutoFit/>
          </a:bodyPr>
          <a:p>
            <a:pPr eaLnBrk="1" hangingPunct="1">
              <a:spcBef>
                <a:spcPct val="40000"/>
              </a:spcBef>
              <a:buFont typeface="Wingdings" panose="05000000000000000000" pitchFamily="2" charset="2"/>
              <a:buNone/>
            </a:pPr>
            <a:r>
              <a:rPr lang="en-US" altLang="zh-CN" dirty="0">
                <a:solidFill>
                  <a:srgbClr val="9900CC"/>
                </a:solidFill>
                <a:latin typeface="Times New Roman" panose="02020603050405020304" pitchFamily="18" charset="0"/>
                <a:ea typeface="宋体" pitchFamily="2" charset="-122"/>
                <a:sym typeface="Symbol" pitchFamily="18" charset="2"/>
              </a:rPr>
              <a:t>4)  the complement of a set </a:t>
            </a:r>
            <a:endParaRPr lang="en-US" altLang="zh-CN" dirty="0">
              <a:solidFill>
                <a:srgbClr val="9900CC"/>
              </a:solidFill>
              <a:latin typeface="Times New Roman" panose="02020603050405020304" pitchFamily="18" charset="0"/>
              <a:ea typeface="宋体" pitchFamily="2" charset="-122"/>
              <a:sym typeface="Symbol" pitchFamily="18" charset="2"/>
            </a:endParaRPr>
          </a:p>
        </p:txBody>
      </p:sp>
      <p:graphicFrame>
        <p:nvGraphicFramePr>
          <p:cNvPr id="56324" name="Object 4"/>
          <p:cNvGraphicFramePr>
            <a:graphicFrameLocks noChangeAspect="1"/>
          </p:cNvGraphicFramePr>
          <p:nvPr/>
        </p:nvGraphicFramePr>
        <p:xfrm>
          <a:off x="3451225" y="1447800"/>
          <a:ext cx="2579688" cy="430213"/>
        </p:xfrm>
        <a:graphic>
          <a:graphicData uri="http://schemas.openxmlformats.org/presentationml/2006/ole">
            <mc:AlternateContent xmlns:mc="http://schemas.openxmlformats.org/markup-compatibility/2006">
              <mc:Choice xmlns:v="urn:schemas-microsoft-com:vml" Requires="v">
                <p:oleObj spid="_x0000_s3101" name="" r:id="rId1" imgW="1485900" imgH="241300" progId="Equation.3">
                  <p:embed/>
                </p:oleObj>
              </mc:Choice>
              <mc:Fallback>
                <p:oleObj name="" r:id="rId1" imgW="1485900" imgH="241300" progId="Equation.3">
                  <p:embed/>
                  <p:pic>
                    <p:nvPicPr>
                      <p:cNvPr id="0" name="图片 3100"/>
                      <p:cNvPicPr/>
                      <p:nvPr/>
                    </p:nvPicPr>
                    <p:blipFill>
                      <a:blip r:embed="rId2"/>
                      <a:stretch>
                        <a:fillRect/>
                      </a:stretch>
                    </p:blipFill>
                    <p:spPr>
                      <a:xfrm>
                        <a:off x="3451225" y="1447800"/>
                        <a:ext cx="2579688" cy="430213"/>
                      </a:xfrm>
                      <a:prstGeom prst="rect">
                        <a:avLst/>
                      </a:prstGeom>
                      <a:noFill/>
                      <a:ln w="38100">
                        <a:noFill/>
                        <a:miter/>
                      </a:ln>
                    </p:spPr>
                  </p:pic>
                </p:oleObj>
              </mc:Fallback>
            </mc:AlternateContent>
          </a:graphicData>
        </a:graphic>
      </p:graphicFrame>
      <p:grpSp>
        <p:nvGrpSpPr>
          <p:cNvPr id="56325" name="Group 5"/>
          <p:cNvGrpSpPr/>
          <p:nvPr/>
        </p:nvGrpSpPr>
        <p:grpSpPr>
          <a:xfrm>
            <a:off x="7239000" y="990600"/>
            <a:ext cx="3124200" cy="2133600"/>
            <a:chOff x="672" y="1392"/>
            <a:chExt cx="2256" cy="1488"/>
          </a:xfrm>
        </p:grpSpPr>
        <p:sp>
          <p:nvSpPr>
            <p:cNvPr id="56332" name="Rectangle 6"/>
            <p:cNvSpPr/>
            <p:nvPr/>
          </p:nvSpPr>
          <p:spPr>
            <a:xfrm>
              <a:off x="672" y="1392"/>
              <a:ext cx="2256" cy="1488"/>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p>
              <a:pPr algn="r">
                <a:spcBef>
                  <a:spcPct val="50000"/>
                </a:spcBef>
                <a:buFont typeface="Wingdings" panose="05000000000000000000" pitchFamily="2" charset="2"/>
                <a:buChar char="Ø"/>
              </a:pPr>
              <a:endParaRPr lang="zh-CN" altLang="en-US" dirty="0">
                <a:latin typeface="楷体_GB2312" pitchFamily="49" charset="-122"/>
              </a:endParaRPr>
            </a:p>
          </p:txBody>
        </p:sp>
        <p:sp>
          <p:nvSpPr>
            <p:cNvPr id="56333" name="Oval 7"/>
            <p:cNvSpPr/>
            <p:nvPr/>
          </p:nvSpPr>
          <p:spPr>
            <a:xfrm>
              <a:off x="1294" y="1593"/>
              <a:ext cx="973" cy="1005"/>
            </a:xfrm>
            <a:prstGeom prst="ellipse">
              <a:avLst/>
            </a:prstGeom>
            <a:solidFill>
              <a:srgbClr val="FFFFFF"/>
            </a:solidFill>
            <a:ln w="28575" cap="flat" cmpd="sng">
              <a:solidFill>
                <a:schemeClr val="tx1"/>
              </a:solidFill>
              <a:prstDash val="solid"/>
              <a:headEnd type="none" w="med" len="med"/>
              <a:tailEnd type="none" w="med" len="med"/>
            </a:ln>
          </p:spPr>
          <p:txBody>
            <a:bodyPr wrap="none" anchor="ctr"/>
            <a:p>
              <a:pPr algn="r">
                <a:spcBef>
                  <a:spcPct val="50000"/>
                </a:spcBef>
                <a:buFont typeface="Wingdings" panose="05000000000000000000" pitchFamily="2" charset="2"/>
                <a:buChar char="Ø"/>
              </a:pPr>
              <a:endParaRPr lang="zh-CN" altLang="en-US" dirty="0">
                <a:latin typeface="楷体_GB2312" pitchFamily="49" charset="-122"/>
              </a:endParaRPr>
            </a:p>
          </p:txBody>
        </p:sp>
        <p:sp>
          <p:nvSpPr>
            <p:cNvPr id="56334" name="Text Box 8"/>
            <p:cNvSpPr txBox="1"/>
            <p:nvPr/>
          </p:nvSpPr>
          <p:spPr>
            <a:xfrm>
              <a:off x="1683" y="1995"/>
              <a:ext cx="389" cy="257"/>
            </a:xfrm>
            <a:prstGeom prst="rect">
              <a:avLst/>
            </a:prstGeom>
            <a:solidFill>
              <a:srgbClr val="FFFFFF"/>
            </a:solidFill>
            <a:ln w="9525">
              <a:noFill/>
            </a:ln>
          </p:spPr>
          <p:txBody>
            <a:bodyPr>
              <a:spAutoFit/>
            </a:bodyPr>
            <a:p>
              <a:pPr eaLnBrk="1" hangingPunct="1">
                <a:spcBef>
                  <a:spcPct val="50000"/>
                </a:spcBef>
              </a:pPr>
              <a:r>
                <a:rPr lang="en-US" altLang="zh-CN" b="0" dirty="0">
                  <a:latin typeface="Times New Roman" panose="02020603050405020304" pitchFamily="18" charset="0"/>
                  <a:ea typeface="宋体" pitchFamily="2" charset="-122"/>
                </a:rPr>
                <a:t>A</a:t>
              </a:r>
              <a:endParaRPr lang="en-US" altLang="zh-CN" b="0" dirty="0">
                <a:latin typeface="Times New Roman" panose="02020603050405020304" pitchFamily="18" charset="0"/>
                <a:ea typeface="宋体" pitchFamily="2" charset="-122"/>
              </a:endParaRPr>
            </a:p>
          </p:txBody>
        </p:sp>
      </p:grpSp>
      <p:sp>
        <p:nvSpPr>
          <p:cNvPr id="56326" name="Text Box 9"/>
          <p:cNvSpPr txBox="1"/>
          <p:nvPr/>
        </p:nvSpPr>
        <p:spPr>
          <a:xfrm>
            <a:off x="2362200" y="3124200"/>
            <a:ext cx="8001000" cy="368300"/>
          </a:xfrm>
          <a:prstGeom prst="rect">
            <a:avLst/>
          </a:prstGeom>
          <a:noFill/>
          <a:ln w="9525">
            <a:noFill/>
          </a:ln>
        </p:spPr>
        <p:txBody>
          <a:bodyPr>
            <a:spAutoFit/>
          </a:bodyPr>
          <a:p>
            <a:pPr marL="457200" indent="-457200" eaLnBrk="1" hangingPunct="1">
              <a:spcBef>
                <a:spcPct val="20000"/>
              </a:spcBef>
            </a:pPr>
            <a:r>
              <a:rPr lang="zh-CN" altLang="en-US" dirty="0">
                <a:solidFill>
                  <a:srgbClr val="FF3300"/>
                </a:solidFill>
                <a:latin typeface="Times New Roman" panose="02020603050405020304" pitchFamily="18" charset="0"/>
                <a:ea typeface="宋体" pitchFamily="2" charset="-122"/>
              </a:rPr>
              <a:t> </a:t>
            </a:r>
            <a:r>
              <a:rPr lang="en-US" altLang="zh-CN" dirty="0">
                <a:solidFill>
                  <a:srgbClr val="FF3300"/>
                </a:solidFill>
                <a:latin typeface="Times New Roman" panose="02020603050405020304" pitchFamily="18" charset="0"/>
                <a:ea typeface="宋体" pitchFamily="2" charset="-122"/>
              </a:rPr>
              <a:t>Note:</a:t>
            </a:r>
            <a:r>
              <a:rPr lang="en-US" altLang="zh-CN" dirty="0">
                <a:solidFill>
                  <a:srgbClr val="FF3300"/>
                </a:solidFill>
                <a:latin typeface="Arial" panose="020B0604020202090204" pitchFamily="34" charset="0"/>
                <a:ea typeface="宋体" pitchFamily="2" charset="-122"/>
              </a:rPr>
              <a:t> </a:t>
            </a:r>
            <a:endParaRPr lang="en-US" altLang="zh-CN" dirty="0">
              <a:solidFill>
                <a:srgbClr val="FF3300"/>
              </a:solidFill>
              <a:latin typeface="Arial" panose="020B0604020202090204" pitchFamily="34" charset="0"/>
              <a:ea typeface="宋体" pitchFamily="2" charset="-122"/>
            </a:endParaRPr>
          </a:p>
        </p:txBody>
      </p:sp>
      <p:graphicFrame>
        <p:nvGraphicFramePr>
          <p:cNvPr id="56327" name="Object 10"/>
          <p:cNvGraphicFramePr>
            <a:graphicFrameLocks noChangeAspect="1"/>
          </p:cNvGraphicFramePr>
          <p:nvPr/>
        </p:nvGraphicFramePr>
        <p:xfrm>
          <a:off x="3690938" y="3154363"/>
          <a:ext cx="1541462" cy="407987"/>
        </p:xfrm>
        <a:graphic>
          <a:graphicData uri="http://schemas.openxmlformats.org/presentationml/2006/ole">
            <mc:AlternateContent xmlns:mc="http://schemas.openxmlformats.org/markup-compatibility/2006">
              <mc:Choice xmlns:v="urn:schemas-microsoft-com:vml" Requires="v">
                <p:oleObj spid="_x0000_s3102" name="" r:id="rId3" imgW="889000" imgH="228600" progId="Equation.3">
                  <p:embed/>
                </p:oleObj>
              </mc:Choice>
              <mc:Fallback>
                <p:oleObj name="" r:id="rId3" imgW="889000" imgH="228600" progId="Equation.3">
                  <p:embed/>
                  <p:pic>
                    <p:nvPicPr>
                      <p:cNvPr id="0" name="图片 3101"/>
                      <p:cNvPicPr/>
                      <p:nvPr/>
                    </p:nvPicPr>
                    <p:blipFill>
                      <a:blip r:embed="rId4"/>
                      <a:stretch>
                        <a:fillRect/>
                      </a:stretch>
                    </p:blipFill>
                    <p:spPr>
                      <a:xfrm>
                        <a:off x="3690938" y="3154363"/>
                        <a:ext cx="1541462" cy="407987"/>
                      </a:xfrm>
                      <a:prstGeom prst="rect">
                        <a:avLst/>
                      </a:prstGeom>
                      <a:noFill/>
                      <a:ln w="38100">
                        <a:noFill/>
                        <a:miter/>
                      </a:ln>
                    </p:spPr>
                  </p:pic>
                </p:oleObj>
              </mc:Fallback>
            </mc:AlternateContent>
          </a:graphicData>
        </a:graphic>
      </p:graphicFrame>
      <p:sp>
        <p:nvSpPr>
          <p:cNvPr id="1446923" name="Text Box 11"/>
          <p:cNvSpPr txBox="1"/>
          <p:nvPr/>
        </p:nvSpPr>
        <p:spPr>
          <a:xfrm>
            <a:off x="2209800" y="4038600"/>
            <a:ext cx="8001000" cy="368300"/>
          </a:xfrm>
          <a:prstGeom prst="rect">
            <a:avLst/>
          </a:prstGeom>
          <a:noFill/>
          <a:ln w="9525">
            <a:noFill/>
          </a:ln>
        </p:spPr>
        <p:txBody>
          <a:bodyPr>
            <a:spAutoFit/>
          </a:bodyPr>
          <a:p>
            <a:pPr eaLnBrk="1" hangingPunct="1">
              <a:spcBef>
                <a:spcPct val="40000"/>
              </a:spcBef>
              <a:buFont typeface="Wingdings" panose="05000000000000000000" pitchFamily="2" charset="2"/>
              <a:buNone/>
            </a:pPr>
            <a:r>
              <a:rPr lang="en-US" altLang="zh-CN" dirty="0">
                <a:solidFill>
                  <a:srgbClr val="9900CC"/>
                </a:solidFill>
                <a:latin typeface="Times New Roman" panose="02020603050405020304" pitchFamily="18" charset="0"/>
                <a:ea typeface="宋体" pitchFamily="2" charset="-122"/>
                <a:sym typeface="Symbol" pitchFamily="18" charset="2"/>
              </a:rPr>
              <a:t>5) Symmetric difference</a:t>
            </a:r>
            <a:r>
              <a:rPr lang="en-US" altLang="zh-CN" dirty="0">
                <a:solidFill>
                  <a:srgbClr val="FF9933"/>
                </a:solidFill>
                <a:latin typeface="宋体" pitchFamily="2" charset="-122"/>
                <a:ea typeface="宋体" pitchFamily="2" charset="-122"/>
                <a:sym typeface="Symbol" pitchFamily="18" charset="2"/>
              </a:rPr>
              <a:t> </a:t>
            </a:r>
            <a:r>
              <a:rPr lang="en-US" altLang="zh-CN" dirty="0">
                <a:solidFill>
                  <a:srgbClr val="FF9933"/>
                </a:solidFill>
                <a:latin typeface="Times New Roman" panose="02020603050405020304" pitchFamily="18" charset="0"/>
                <a:ea typeface="宋体" pitchFamily="2" charset="-122"/>
                <a:sym typeface="Symbol" pitchFamily="18" charset="2"/>
              </a:rPr>
              <a:t> </a:t>
            </a:r>
            <a:endParaRPr lang="en-US" altLang="zh-CN" dirty="0">
              <a:solidFill>
                <a:srgbClr val="FF9933"/>
              </a:solidFill>
              <a:latin typeface="Times New Roman" panose="02020603050405020304" pitchFamily="18" charset="0"/>
              <a:ea typeface="宋体" pitchFamily="2" charset="-122"/>
              <a:sym typeface="Symbol" pitchFamily="18" charset="2"/>
            </a:endParaRPr>
          </a:p>
        </p:txBody>
      </p:sp>
      <p:graphicFrame>
        <p:nvGraphicFramePr>
          <p:cNvPr id="1446924" name="Object 12"/>
          <p:cNvGraphicFramePr>
            <a:graphicFrameLocks noChangeAspect="1"/>
          </p:cNvGraphicFramePr>
          <p:nvPr/>
        </p:nvGraphicFramePr>
        <p:xfrm>
          <a:off x="3592513" y="4800600"/>
          <a:ext cx="3570287" cy="428625"/>
        </p:xfrm>
        <a:graphic>
          <a:graphicData uri="http://schemas.openxmlformats.org/presentationml/2006/ole">
            <mc:AlternateContent xmlns:mc="http://schemas.openxmlformats.org/markup-compatibility/2006">
              <mc:Choice xmlns:v="urn:schemas-microsoft-com:vml" Requires="v">
                <p:oleObj spid="_x0000_s3103" name="" r:id="rId5" imgW="1663700" imgH="203200" progId="Equation.3">
                  <p:embed/>
                </p:oleObj>
              </mc:Choice>
              <mc:Fallback>
                <p:oleObj name="" r:id="rId5" imgW="1663700" imgH="203200" progId="Equation.3">
                  <p:embed/>
                  <p:pic>
                    <p:nvPicPr>
                      <p:cNvPr id="0" name="图片 3102"/>
                      <p:cNvPicPr/>
                      <p:nvPr/>
                    </p:nvPicPr>
                    <p:blipFill>
                      <a:blip r:embed="rId6"/>
                      <a:stretch>
                        <a:fillRect/>
                      </a:stretch>
                    </p:blipFill>
                    <p:spPr>
                      <a:xfrm>
                        <a:off x="3592513" y="4800600"/>
                        <a:ext cx="3570287" cy="428625"/>
                      </a:xfrm>
                      <a:prstGeom prst="rect">
                        <a:avLst/>
                      </a:prstGeom>
                      <a:noFill/>
                      <a:ln w="38100">
                        <a:noFill/>
                        <a:miter/>
                      </a:ln>
                    </p:spPr>
                  </p:pic>
                </p:oleObj>
              </mc:Fallback>
            </mc:AlternateContent>
          </a:graphicData>
        </a:graphic>
      </p:graphicFrame>
      <p:sp>
        <p:nvSpPr>
          <p:cNvPr id="56330" name="Text Box 13"/>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2.2  Set Operations</a:t>
            </a:r>
            <a:endParaRPr lang="en-US" altLang="zh-CN" sz="1800" b="0" dirty="0">
              <a:latin typeface="Times New Roman" panose="02020603050405020304" pitchFamily="18" charset="0"/>
              <a:ea typeface="宋体" pitchFamily="2" charset="-122"/>
            </a:endParaRPr>
          </a:p>
        </p:txBody>
      </p:sp>
      <p:sp>
        <p:nvSpPr>
          <p:cNvPr id="56331" name="TextBox 13"/>
          <p:cNvSpPr txBox="1"/>
          <p:nvPr/>
        </p:nvSpPr>
        <p:spPr>
          <a:xfrm>
            <a:off x="2452688" y="2143125"/>
            <a:ext cx="4572000" cy="368300"/>
          </a:xfrm>
          <a:prstGeom prst="rect">
            <a:avLst/>
          </a:prstGeom>
          <a:noFill/>
          <a:ln w="9525">
            <a:noFill/>
          </a:ln>
        </p:spPr>
        <p:txBody>
          <a:bodyPr>
            <a:spAutoFit/>
          </a:bodyPr>
          <a:p>
            <a:pPr>
              <a:spcBef>
                <a:spcPct val="50000"/>
              </a:spcBef>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Where </a:t>
            </a:r>
            <a:r>
              <a:rPr lang="en-US" altLang="zh-CN" i="1"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 is the universal set</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6923">
                                            <p:txEl>
                                              <p:charRg st="0" end="26"/>
                                            </p:txEl>
                                          </p:spTgt>
                                        </p:tgtEl>
                                        <p:attrNameLst>
                                          <p:attrName>style.visibility</p:attrName>
                                        </p:attrNameLst>
                                      </p:cBhvr>
                                      <p:to>
                                        <p:strVal val="visible"/>
                                      </p:to>
                                    </p:set>
                                    <p:animEffect transition="in" filter="strips(downRight)">
                                      <p:cBhvr>
                                        <p:cTn id="7" dur="500"/>
                                        <p:tgtEl>
                                          <p:spTgt spid="1446923">
                                            <p:txEl>
                                              <p:charRg st="0" end="2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46924"/>
                                        </p:tgtEl>
                                        <p:attrNameLst>
                                          <p:attrName>style.visibility</p:attrName>
                                        </p:attrNameLst>
                                      </p:cBhvr>
                                      <p:to>
                                        <p:strVal val="visible"/>
                                      </p:to>
                                    </p:set>
                                    <p:animEffect transition="in" filter="wipe(left)">
                                      <p:cBhvr>
                                        <p:cTn id="11" dur="500"/>
                                        <p:tgtEl>
                                          <p:spTgt spid="144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491970" name="Text Box 2"/>
          <p:cNvSpPr txBox="1">
            <a:spLocks noChangeArrowheads="1"/>
          </p:cNvSpPr>
          <p:nvPr/>
        </p:nvSpPr>
        <p:spPr bwMode="auto">
          <a:xfrm>
            <a:off x="2066925" y="609600"/>
            <a:ext cx="7839075" cy="368300"/>
          </a:xfrm>
          <a:prstGeom prst="rect">
            <a:avLst/>
          </a:prstGeom>
          <a:noFill/>
          <a:ln w="9525">
            <a:noFill/>
            <a:miter lim="800000"/>
          </a:ln>
          <a:effectLst/>
        </p:spPr>
        <p:txBody>
          <a:bodyPr>
            <a:spAutoFit/>
          </a:bodyPr>
          <a:lstStyle/>
          <a:p>
            <a:pPr marL="457200" marR="0" indent="-457200" algn="ctr" defTabSz="914400" eaLnBrk="1" hangingPunct="1">
              <a:spcBef>
                <a:spcPct val="30000"/>
              </a:spcBef>
              <a:buClrTx/>
              <a:buSzTx/>
              <a:buFontTx/>
              <a:buNone/>
              <a:defRPr/>
            </a:pPr>
            <a:r>
              <a:rPr kumimoji="1" lang="en-US" altLang="zh-CN" kern="1200" cap="none" spc="0" normalizeH="0" baseline="0" noProof="0">
                <a:solidFill>
                  <a:srgbClr val="FF0066"/>
                </a:solidFill>
                <a:latin typeface="Times New Roman" panose="02020603050405020304" pitchFamily="18" charset="0"/>
                <a:ea typeface="宋体" pitchFamily="2" charset="-122"/>
                <a:cs typeface="+mn-cs"/>
              </a:rPr>
              <a:t>Useful Properties of the Floor and Ceiling Functions</a:t>
            </a: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itchFamily="2" charset="-122"/>
                <a:cs typeface="+mn-cs"/>
              </a:rPr>
              <a:t> </a:t>
            </a:r>
            <a:endPar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itchFamily="2" charset="-122"/>
              <a:cs typeface="+mn-cs"/>
            </a:endParaRPr>
          </a:p>
        </p:txBody>
      </p:sp>
      <p:sp>
        <p:nvSpPr>
          <p:cNvPr id="47108" name="Text Box 3"/>
          <p:cNvSpPr txBox="1"/>
          <p:nvPr/>
        </p:nvSpPr>
        <p:spPr>
          <a:xfrm>
            <a:off x="2452688" y="1143000"/>
            <a:ext cx="7315200" cy="4399915"/>
          </a:xfrm>
          <a:prstGeom prst="rect">
            <a:avLst/>
          </a:prstGeom>
          <a:noFill/>
          <a:ln w="9525">
            <a:noFill/>
          </a:ln>
        </p:spPr>
        <p:txBody>
          <a:bodyPr>
            <a:spAutoFit/>
          </a:bodyPr>
          <a:p>
            <a:pPr eaLnBrk="1" hangingPunct="1">
              <a:spcBef>
                <a:spcPct val="4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(1a)</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ë</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û </a:t>
            </a:r>
            <a:r>
              <a:rPr lang="en-US" altLang="zh-CN" sz="2000" i="1" dirty="0">
                <a:solidFill>
                  <a:srgbClr val="000000"/>
                </a:solidFill>
                <a:latin typeface="Times New Roman" panose="02020603050405020304" pitchFamily="18" charset="0"/>
                <a:ea typeface="宋体" pitchFamily="2" charset="-122"/>
                <a:sym typeface="Symbol" pitchFamily="18" charset="2"/>
              </a:rPr>
              <a:t>= n</a:t>
            </a:r>
            <a:r>
              <a:rPr lang="en-US" altLang="zh-CN" sz="2000" dirty="0">
                <a:solidFill>
                  <a:srgbClr val="000000"/>
                </a:solidFill>
                <a:latin typeface="Times New Roman" panose="02020603050405020304" pitchFamily="18" charset="0"/>
                <a:ea typeface="宋体" pitchFamily="2" charset="-122"/>
                <a:sym typeface="Symbol" pitchFamily="18" charset="2"/>
              </a:rPr>
              <a:t> iff   </a:t>
            </a:r>
            <a:r>
              <a:rPr lang="en-US" altLang="zh-CN" sz="2000" i="1" dirty="0">
                <a:solidFill>
                  <a:srgbClr val="000000"/>
                </a:solidFill>
                <a:latin typeface="Times New Roman" panose="02020603050405020304" pitchFamily="18" charset="0"/>
                <a:ea typeface="宋体" pitchFamily="2" charset="-122"/>
                <a:sym typeface="Symbol" pitchFamily="18" charset="2"/>
              </a:rPr>
              <a:t>n </a:t>
            </a:r>
            <a:r>
              <a:rPr lang="en-US" altLang="zh-CN" sz="2000" dirty="0">
                <a:solidFill>
                  <a:srgbClr val="000000"/>
                </a:solidFill>
                <a:latin typeface="Times New Roman" panose="02020603050405020304" pitchFamily="18" charset="0"/>
                <a:ea typeface="宋体" pitchFamily="2" charset="-122"/>
                <a:sym typeface="Symbol" pitchFamily="18" charset="2"/>
              </a:rPr>
              <a:t></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solidFill>
                  <a:srgbClr val="000000"/>
                </a:solidFill>
                <a:latin typeface="Times New Roman" panose="02020603050405020304" pitchFamily="18" charset="0"/>
                <a:ea typeface="宋体" pitchFamily="2" charset="-122"/>
                <a:sym typeface="Symbol" pitchFamily="18" charset="2"/>
              </a:rPr>
              <a:t> &lt; </a:t>
            </a:r>
            <a:r>
              <a:rPr lang="en-US" altLang="zh-CN" sz="2000" i="1" dirty="0">
                <a:solidFill>
                  <a:srgbClr val="000000"/>
                </a:solidFill>
                <a:latin typeface="Times New Roman" panose="02020603050405020304" pitchFamily="18" charset="0"/>
                <a:ea typeface="宋体" pitchFamily="2" charset="-122"/>
                <a:sym typeface="Symbol" pitchFamily="18" charset="2"/>
              </a:rPr>
              <a:t>n</a:t>
            </a:r>
            <a:r>
              <a:rPr lang="en-US" altLang="zh-CN" sz="2000" dirty="0">
                <a:solidFill>
                  <a:srgbClr val="000000"/>
                </a:solidFill>
                <a:latin typeface="Times New Roman" panose="02020603050405020304" pitchFamily="18" charset="0"/>
                <a:ea typeface="宋体" pitchFamily="2" charset="-122"/>
                <a:sym typeface="Symbol" pitchFamily="18" charset="2"/>
              </a:rPr>
              <a:t> + 1   where </a:t>
            </a:r>
            <a:r>
              <a:rPr lang="en-US" altLang="zh-CN" sz="2000" i="1" dirty="0">
                <a:solidFill>
                  <a:srgbClr val="000000"/>
                </a:solidFill>
                <a:latin typeface="Times New Roman" panose="02020603050405020304" pitchFamily="18" charset="0"/>
                <a:ea typeface="宋体" pitchFamily="2" charset="-122"/>
                <a:sym typeface="Symbol" pitchFamily="18" charset="2"/>
              </a:rPr>
              <a:t>n</a:t>
            </a:r>
            <a:r>
              <a:rPr lang="en-US" altLang="zh-CN" sz="2000" dirty="0">
                <a:solidFill>
                  <a:srgbClr val="000000"/>
                </a:solidFill>
                <a:latin typeface="Times New Roman" panose="02020603050405020304" pitchFamily="18" charset="0"/>
                <a:ea typeface="宋体" pitchFamily="2" charset="-122"/>
                <a:sym typeface="Symbol" pitchFamily="18" charset="2"/>
              </a:rPr>
              <a:t> is an integer</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4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(1b)</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é</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ù </a:t>
            </a:r>
            <a:r>
              <a:rPr lang="en-US" altLang="zh-CN" sz="2000" i="1" dirty="0">
                <a:solidFill>
                  <a:srgbClr val="000000"/>
                </a:solidFill>
                <a:latin typeface="Times New Roman" panose="02020603050405020304" pitchFamily="18" charset="0"/>
                <a:ea typeface="宋体" pitchFamily="2" charset="-122"/>
                <a:sym typeface="Symbol" pitchFamily="18" charset="2"/>
              </a:rPr>
              <a:t>= n</a:t>
            </a:r>
            <a:r>
              <a:rPr lang="en-US" altLang="zh-CN" sz="2000" dirty="0">
                <a:solidFill>
                  <a:srgbClr val="000000"/>
                </a:solidFill>
                <a:latin typeface="Times New Roman" panose="02020603050405020304" pitchFamily="18" charset="0"/>
                <a:ea typeface="宋体" pitchFamily="2" charset="-122"/>
                <a:sym typeface="Symbol" pitchFamily="18" charset="2"/>
              </a:rPr>
              <a:t>  iff  </a:t>
            </a:r>
            <a:r>
              <a:rPr lang="en-US" altLang="zh-CN" sz="2000" i="1" dirty="0">
                <a:solidFill>
                  <a:srgbClr val="000000"/>
                </a:solidFill>
                <a:latin typeface="Times New Roman" panose="02020603050405020304" pitchFamily="18" charset="0"/>
                <a:ea typeface="宋体" pitchFamily="2" charset="-122"/>
                <a:sym typeface="Symbol" pitchFamily="18" charset="2"/>
              </a:rPr>
              <a:t>n </a:t>
            </a:r>
            <a:r>
              <a:rPr lang="en-US" altLang="zh-CN" sz="2000" i="1" dirty="0">
                <a:solidFill>
                  <a:srgbClr val="000000"/>
                </a:solidFill>
                <a:latin typeface="Arial" panose="020B0604020202090204" pitchFamily="34" charset="0"/>
                <a:ea typeface="宋体" pitchFamily="2" charset="-122"/>
                <a:sym typeface="Symbol" pitchFamily="18" charset="2"/>
              </a:rPr>
              <a:t>–</a:t>
            </a:r>
            <a:r>
              <a:rPr lang="en-US" altLang="zh-CN" sz="2000" dirty="0">
                <a:solidFill>
                  <a:srgbClr val="000000"/>
                </a:solidFill>
                <a:latin typeface="Times New Roman" panose="02020603050405020304" pitchFamily="18" charset="0"/>
                <a:ea typeface="宋体" pitchFamily="2" charset="-122"/>
                <a:sym typeface="Symbol" pitchFamily="18" charset="2"/>
              </a:rPr>
              <a:t> 1 &lt; </a:t>
            </a:r>
            <a:r>
              <a:rPr lang="en-US" altLang="zh-CN" sz="2000" i="1" dirty="0">
                <a:solidFill>
                  <a:srgbClr val="000000"/>
                </a:solidFill>
                <a:latin typeface="Times New Roman" panose="02020603050405020304" pitchFamily="18" charset="0"/>
                <a:ea typeface="宋体" pitchFamily="2" charset="-122"/>
                <a:sym typeface="Symbol" pitchFamily="18" charset="2"/>
              </a:rPr>
              <a:t>x </a:t>
            </a:r>
            <a:r>
              <a:rPr lang="en-US" altLang="zh-CN" sz="2000" dirty="0">
                <a:solidFill>
                  <a:srgbClr val="000000"/>
                </a:solidFill>
                <a:latin typeface="Times New Roman" panose="02020603050405020304" pitchFamily="18" charset="0"/>
                <a:ea typeface="宋体" pitchFamily="2" charset="-122"/>
                <a:sym typeface="Symbol" pitchFamily="18" charset="2"/>
              </a:rPr>
              <a:t></a:t>
            </a:r>
            <a:r>
              <a:rPr lang="en-US" altLang="zh-CN" sz="2000" i="1" dirty="0">
                <a:solidFill>
                  <a:srgbClr val="000000"/>
                </a:solidFill>
                <a:latin typeface="Times New Roman" panose="02020603050405020304" pitchFamily="18" charset="0"/>
                <a:ea typeface="宋体" pitchFamily="2" charset="-122"/>
                <a:sym typeface="Symbol" pitchFamily="18" charset="2"/>
              </a:rPr>
              <a:t> n</a:t>
            </a:r>
            <a:r>
              <a:rPr lang="en-US" altLang="zh-CN" sz="2000" dirty="0">
                <a:solidFill>
                  <a:srgbClr val="000000"/>
                </a:solidFill>
                <a:latin typeface="Times New Roman" panose="02020603050405020304" pitchFamily="18" charset="0"/>
                <a:ea typeface="宋体" pitchFamily="2" charset="-122"/>
                <a:sym typeface="Symbol" pitchFamily="18" charset="2"/>
              </a:rPr>
              <a:t>   where </a:t>
            </a:r>
            <a:r>
              <a:rPr lang="en-US" altLang="zh-CN" sz="2000" i="1" dirty="0">
                <a:solidFill>
                  <a:srgbClr val="000000"/>
                </a:solidFill>
                <a:latin typeface="Times New Roman" panose="02020603050405020304" pitchFamily="18" charset="0"/>
                <a:ea typeface="宋体" pitchFamily="2" charset="-122"/>
                <a:sym typeface="Symbol" pitchFamily="18" charset="2"/>
              </a:rPr>
              <a:t>n</a:t>
            </a:r>
            <a:r>
              <a:rPr lang="en-US" altLang="zh-CN" sz="2000" dirty="0">
                <a:solidFill>
                  <a:srgbClr val="000000"/>
                </a:solidFill>
                <a:latin typeface="Times New Roman" panose="02020603050405020304" pitchFamily="18" charset="0"/>
                <a:ea typeface="宋体" pitchFamily="2" charset="-122"/>
                <a:sym typeface="Symbol" pitchFamily="18" charset="2"/>
              </a:rPr>
              <a:t> is an integer</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4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(1c)</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ë</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û </a:t>
            </a:r>
            <a:r>
              <a:rPr lang="en-US" altLang="zh-CN" sz="2000" i="1" dirty="0">
                <a:solidFill>
                  <a:srgbClr val="000000"/>
                </a:solidFill>
                <a:latin typeface="Times New Roman" panose="02020603050405020304" pitchFamily="18" charset="0"/>
                <a:ea typeface="宋体" pitchFamily="2" charset="-122"/>
                <a:sym typeface="Symbol" pitchFamily="18" charset="2"/>
              </a:rPr>
              <a:t>= n</a:t>
            </a:r>
            <a:r>
              <a:rPr lang="en-US" altLang="zh-CN" sz="2000" dirty="0">
                <a:solidFill>
                  <a:srgbClr val="000000"/>
                </a:solidFill>
                <a:latin typeface="Times New Roman" panose="02020603050405020304" pitchFamily="18" charset="0"/>
                <a:ea typeface="宋体" pitchFamily="2" charset="-122"/>
                <a:sym typeface="Symbol" pitchFamily="18" charset="2"/>
              </a:rPr>
              <a:t>  iff  </a:t>
            </a:r>
            <a:r>
              <a:rPr lang="en-US" altLang="zh-CN" sz="2000" i="1" dirty="0">
                <a:solidFill>
                  <a:srgbClr val="000000"/>
                </a:solidFill>
                <a:latin typeface="Times New Roman" panose="02020603050405020304" pitchFamily="18" charset="0"/>
                <a:ea typeface="宋体" pitchFamily="2" charset="-122"/>
                <a:sym typeface="Symbol" pitchFamily="18" charset="2"/>
              </a:rPr>
              <a:t>x </a:t>
            </a:r>
            <a:r>
              <a:rPr lang="en-US" altLang="zh-CN" sz="2000" i="1" dirty="0">
                <a:solidFill>
                  <a:srgbClr val="000000"/>
                </a:solidFill>
                <a:latin typeface="Arial" panose="020B0604020202090204" pitchFamily="34" charset="0"/>
                <a:ea typeface="宋体" pitchFamily="2" charset="-122"/>
                <a:sym typeface="Symbol" pitchFamily="18" charset="2"/>
              </a:rPr>
              <a:t>–</a:t>
            </a:r>
            <a:r>
              <a:rPr lang="en-US" altLang="zh-CN" sz="2000" dirty="0">
                <a:solidFill>
                  <a:srgbClr val="000000"/>
                </a:solidFill>
                <a:latin typeface="Times New Roman" panose="02020603050405020304" pitchFamily="18" charset="0"/>
                <a:ea typeface="宋体" pitchFamily="2" charset="-122"/>
                <a:sym typeface="Symbol" pitchFamily="18" charset="2"/>
              </a:rPr>
              <a:t> 1 &lt; </a:t>
            </a:r>
            <a:r>
              <a:rPr lang="en-US" altLang="zh-CN" sz="2000" i="1" dirty="0">
                <a:solidFill>
                  <a:srgbClr val="000000"/>
                </a:solidFill>
                <a:latin typeface="Times New Roman" panose="02020603050405020304" pitchFamily="18" charset="0"/>
                <a:ea typeface="宋体" pitchFamily="2" charset="-122"/>
                <a:sym typeface="Symbol" pitchFamily="18" charset="2"/>
              </a:rPr>
              <a:t>n </a:t>
            </a:r>
            <a:r>
              <a:rPr lang="en-US" altLang="zh-CN" sz="2000" dirty="0">
                <a:solidFill>
                  <a:srgbClr val="000000"/>
                </a:solidFill>
                <a:latin typeface="Times New Roman" panose="02020603050405020304" pitchFamily="18" charset="0"/>
                <a:ea typeface="宋体" pitchFamily="2" charset="-122"/>
                <a:sym typeface="Symbol" pitchFamily="18" charset="2"/>
              </a:rPr>
              <a:t></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solidFill>
                  <a:srgbClr val="000000"/>
                </a:solidFill>
                <a:latin typeface="Times New Roman" panose="02020603050405020304" pitchFamily="18" charset="0"/>
                <a:ea typeface="宋体" pitchFamily="2" charset="-122"/>
                <a:sym typeface="Symbol" pitchFamily="18" charset="2"/>
              </a:rPr>
              <a:t>   where </a:t>
            </a:r>
            <a:r>
              <a:rPr lang="en-US" altLang="zh-CN" sz="2000" i="1" dirty="0">
                <a:solidFill>
                  <a:srgbClr val="000000"/>
                </a:solidFill>
                <a:latin typeface="Times New Roman" panose="02020603050405020304" pitchFamily="18" charset="0"/>
                <a:ea typeface="宋体" pitchFamily="2" charset="-122"/>
                <a:sym typeface="Symbol" pitchFamily="18" charset="2"/>
              </a:rPr>
              <a:t>n</a:t>
            </a:r>
            <a:r>
              <a:rPr lang="en-US" altLang="zh-CN" sz="2000" dirty="0">
                <a:solidFill>
                  <a:srgbClr val="000000"/>
                </a:solidFill>
                <a:latin typeface="Times New Roman" panose="02020603050405020304" pitchFamily="18" charset="0"/>
                <a:ea typeface="宋体" pitchFamily="2" charset="-122"/>
                <a:sym typeface="Symbol" pitchFamily="18" charset="2"/>
              </a:rPr>
              <a:t> is an integer</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4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(1d)</a:t>
            </a:r>
            <a:r>
              <a:rPr lang="en-US" altLang="zh-CN" sz="2000" dirty="0">
                <a:latin typeface="Symbol" pitchFamily="18" charset="2"/>
                <a:ea typeface="宋体" pitchFamily="2" charset="-122"/>
                <a:sym typeface="Symbol" pitchFamily="18" charset="2"/>
              </a:rPr>
              <a:t> é</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ù </a:t>
            </a:r>
            <a:r>
              <a:rPr lang="en-US" altLang="zh-CN" sz="2000" i="1" dirty="0">
                <a:solidFill>
                  <a:srgbClr val="000000"/>
                </a:solidFill>
                <a:latin typeface="Times New Roman" panose="02020603050405020304" pitchFamily="18" charset="0"/>
                <a:ea typeface="宋体" pitchFamily="2" charset="-122"/>
                <a:sym typeface="Symbol" pitchFamily="18" charset="2"/>
              </a:rPr>
              <a:t>= n</a:t>
            </a:r>
            <a:r>
              <a:rPr lang="en-US" altLang="zh-CN" sz="2000" dirty="0">
                <a:solidFill>
                  <a:srgbClr val="000000"/>
                </a:solidFill>
                <a:latin typeface="Times New Roman" panose="02020603050405020304" pitchFamily="18" charset="0"/>
                <a:ea typeface="宋体" pitchFamily="2" charset="-122"/>
                <a:sym typeface="Symbol" pitchFamily="18" charset="2"/>
              </a:rPr>
              <a:t>  iff  </a:t>
            </a:r>
            <a:r>
              <a:rPr lang="en-US" altLang="zh-CN" sz="2000" i="1" dirty="0">
                <a:solidFill>
                  <a:srgbClr val="000000"/>
                </a:solidFill>
                <a:latin typeface="Times New Roman" panose="02020603050405020304" pitchFamily="18" charset="0"/>
                <a:ea typeface="宋体" pitchFamily="2" charset="-122"/>
                <a:sym typeface="Symbol" pitchFamily="18" charset="2"/>
              </a:rPr>
              <a:t>x </a:t>
            </a:r>
            <a:r>
              <a:rPr lang="en-US" altLang="zh-CN" sz="2000" dirty="0">
                <a:solidFill>
                  <a:srgbClr val="000000"/>
                </a:solidFill>
                <a:latin typeface="Times New Roman" panose="02020603050405020304" pitchFamily="18" charset="0"/>
                <a:ea typeface="宋体" pitchFamily="2" charset="-122"/>
                <a:sym typeface="Symbol" pitchFamily="18" charset="2"/>
              </a:rPr>
              <a:t></a:t>
            </a:r>
            <a:r>
              <a:rPr lang="en-US" altLang="zh-CN" sz="2000" i="1" dirty="0">
                <a:solidFill>
                  <a:srgbClr val="000000"/>
                </a:solidFill>
                <a:latin typeface="Times New Roman" panose="02020603050405020304" pitchFamily="18" charset="0"/>
                <a:ea typeface="宋体" pitchFamily="2" charset="-122"/>
                <a:sym typeface="Symbol" pitchFamily="18" charset="2"/>
              </a:rPr>
              <a:t> n</a:t>
            </a:r>
            <a:r>
              <a:rPr lang="en-US" altLang="zh-CN" sz="2000" dirty="0">
                <a:solidFill>
                  <a:srgbClr val="000000"/>
                </a:solidFill>
                <a:latin typeface="Times New Roman" panose="02020603050405020304" pitchFamily="18" charset="0"/>
                <a:ea typeface="宋体" pitchFamily="2" charset="-122"/>
                <a:sym typeface="Symbol" pitchFamily="18" charset="2"/>
              </a:rPr>
              <a:t> &lt; </a:t>
            </a:r>
            <a:r>
              <a:rPr lang="en-US" altLang="zh-CN" sz="2000" i="1" dirty="0">
                <a:solidFill>
                  <a:srgbClr val="000000"/>
                </a:solidFill>
                <a:latin typeface="Times New Roman" panose="02020603050405020304" pitchFamily="18" charset="0"/>
                <a:ea typeface="宋体" pitchFamily="2" charset="-122"/>
                <a:sym typeface="Symbol" pitchFamily="18" charset="2"/>
              </a:rPr>
              <a:t>x</a:t>
            </a:r>
            <a:r>
              <a:rPr lang="en-US" altLang="zh-CN" sz="2000" dirty="0">
                <a:solidFill>
                  <a:srgbClr val="000000"/>
                </a:solidFill>
                <a:latin typeface="Times New Roman" panose="02020603050405020304" pitchFamily="18" charset="0"/>
                <a:ea typeface="宋体" pitchFamily="2" charset="-122"/>
                <a:sym typeface="Symbol" pitchFamily="18" charset="2"/>
              </a:rPr>
              <a:t> + 1   where </a:t>
            </a:r>
            <a:r>
              <a:rPr lang="en-US" altLang="zh-CN" sz="2000" i="1" dirty="0">
                <a:solidFill>
                  <a:srgbClr val="000000"/>
                </a:solidFill>
                <a:latin typeface="Times New Roman" panose="02020603050405020304" pitchFamily="18" charset="0"/>
                <a:ea typeface="宋体" pitchFamily="2" charset="-122"/>
                <a:sym typeface="Symbol" pitchFamily="18" charset="2"/>
              </a:rPr>
              <a:t>n</a:t>
            </a:r>
            <a:r>
              <a:rPr lang="en-US" altLang="zh-CN" sz="2000" dirty="0">
                <a:solidFill>
                  <a:srgbClr val="000000"/>
                </a:solidFill>
                <a:latin typeface="Times New Roman" panose="02020603050405020304" pitchFamily="18" charset="0"/>
                <a:ea typeface="宋体" pitchFamily="2" charset="-122"/>
                <a:sym typeface="Symbol" pitchFamily="18" charset="2"/>
              </a:rPr>
              <a:t> is an integer</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10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(2)</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solidFill>
                  <a:srgbClr val="000000"/>
                </a:solidFill>
                <a:latin typeface="Times New Roman" panose="02020603050405020304" pitchFamily="18" charset="0"/>
                <a:ea typeface="宋体" pitchFamily="2" charset="-122"/>
                <a:sym typeface="Symbol" pitchFamily="18" charset="2"/>
              </a:rPr>
              <a:t> </a:t>
            </a:r>
            <a:r>
              <a:rPr lang="en-US" altLang="zh-CN" sz="2000" dirty="0">
                <a:solidFill>
                  <a:srgbClr val="000000"/>
                </a:solidFill>
                <a:latin typeface="Arial" panose="020B0604020202090204" pitchFamily="34" charset="0"/>
                <a:ea typeface="宋体" pitchFamily="2" charset="-122"/>
                <a:sym typeface="Symbol" pitchFamily="18" charset="2"/>
              </a:rPr>
              <a:t>–</a:t>
            </a:r>
            <a:r>
              <a:rPr lang="en-US" altLang="zh-CN" sz="2000" dirty="0">
                <a:solidFill>
                  <a:srgbClr val="000000"/>
                </a:solidFill>
                <a:latin typeface="Times New Roman" panose="02020603050405020304" pitchFamily="18" charset="0"/>
                <a:ea typeface="宋体" pitchFamily="2" charset="-122"/>
                <a:sym typeface="Symbol" pitchFamily="18" charset="2"/>
              </a:rPr>
              <a:t> 1 &lt; </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ë</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û </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solidFill>
                  <a:srgbClr val="000000"/>
                </a:solidFill>
                <a:latin typeface="Times New Roman" panose="02020603050405020304" pitchFamily="18" charset="0"/>
                <a:ea typeface="宋体" pitchFamily="2" charset="-122"/>
                <a:sym typeface="Symbol" pitchFamily="18" charset="2"/>
              </a:rPr>
              <a:t></a:t>
            </a:r>
            <a:r>
              <a:rPr lang="en-US" altLang="zh-CN" sz="2000" i="1" dirty="0">
                <a:solidFill>
                  <a:srgbClr val="000000"/>
                </a:solidFill>
                <a:latin typeface="Times New Roman" panose="02020603050405020304" pitchFamily="18" charset="0"/>
                <a:ea typeface="宋体" pitchFamily="2" charset="-122"/>
                <a:sym typeface="Symbol" pitchFamily="18" charset="2"/>
              </a:rPr>
              <a:t> x </a:t>
            </a:r>
            <a:r>
              <a:rPr lang="en-US" altLang="zh-CN" sz="2000"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é</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ù </a:t>
            </a:r>
            <a:r>
              <a:rPr lang="en-US" altLang="zh-CN" sz="2000" dirty="0">
                <a:solidFill>
                  <a:srgbClr val="000000"/>
                </a:solidFill>
                <a:latin typeface="Times New Roman" panose="02020603050405020304" pitchFamily="18" charset="0"/>
                <a:ea typeface="宋体" pitchFamily="2" charset="-122"/>
                <a:sym typeface="Symbol" pitchFamily="18" charset="2"/>
              </a:rPr>
              <a:t> &lt; </a:t>
            </a:r>
            <a:r>
              <a:rPr lang="en-US" altLang="zh-CN" sz="2000" i="1" dirty="0">
                <a:solidFill>
                  <a:srgbClr val="000000"/>
                </a:solidFill>
                <a:latin typeface="Times New Roman" panose="02020603050405020304" pitchFamily="18" charset="0"/>
                <a:ea typeface="宋体" pitchFamily="2" charset="-122"/>
                <a:sym typeface="Symbol" pitchFamily="18" charset="2"/>
              </a:rPr>
              <a:t>x </a:t>
            </a:r>
            <a:r>
              <a:rPr lang="en-US" altLang="zh-CN" sz="2000" dirty="0">
                <a:solidFill>
                  <a:srgbClr val="000000"/>
                </a:solidFill>
                <a:latin typeface="Times New Roman" panose="02020603050405020304" pitchFamily="18" charset="0"/>
                <a:ea typeface="宋体" pitchFamily="2" charset="-122"/>
                <a:sym typeface="Symbol" pitchFamily="18" charset="2"/>
              </a:rPr>
              <a:t>+ 1</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10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(3a) </a:t>
            </a:r>
            <a:r>
              <a:rPr lang="en-US" altLang="zh-CN" sz="2000" dirty="0">
                <a:latin typeface="Symbol" pitchFamily="18" charset="2"/>
                <a:ea typeface="宋体" pitchFamily="2" charset="-122"/>
                <a:sym typeface="Symbol" pitchFamily="18" charset="2"/>
              </a:rPr>
              <a:t>ë </a:t>
            </a:r>
            <a:r>
              <a:rPr lang="en-US" altLang="zh-CN" sz="2000" i="1" dirty="0">
                <a:solidFill>
                  <a:srgbClr val="000000"/>
                </a:solidFill>
                <a:latin typeface="Times New Roman" panose="02020603050405020304" pitchFamily="18" charset="0"/>
                <a:ea typeface="宋体" pitchFamily="2" charset="-122"/>
                <a:sym typeface="Symbol" pitchFamily="18" charset="2"/>
              </a:rPr>
              <a:t>-x</a:t>
            </a:r>
            <a:r>
              <a:rPr lang="en-US" altLang="zh-CN" sz="2000" dirty="0">
                <a:latin typeface="Symbol" pitchFamily="18" charset="2"/>
                <a:ea typeface="宋体" pitchFamily="2" charset="-122"/>
                <a:sym typeface="Symbol" pitchFamily="18" charset="2"/>
              </a:rPr>
              <a:t> û </a:t>
            </a:r>
            <a:r>
              <a:rPr lang="en-US" altLang="zh-CN" sz="2000" i="1" dirty="0">
                <a:solidFill>
                  <a:srgbClr val="000000"/>
                </a:solidFill>
                <a:latin typeface="Times New Roman" panose="02020603050405020304" pitchFamily="18" charset="0"/>
                <a:ea typeface="宋体" pitchFamily="2" charset="-122"/>
                <a:sym typeface="Symbol" pitchFamily="18" charset="2"/>
              </a:rPr>
              <a:t>= - </a:t>
            </a:r>
            <a:r>
              <a:rPr lang="en-US" altLang="zh-CN" sz="2000" dirty="0">
                <a:latin typeface="Symbol" pitchFamily="18" charset="2"/>
                <a:ea typeface="宋体" pitchFamily="2" charset="-122"/>
                <a:sym typeface="Symbol" pitchFamily="18" charset="2"/>
              </a:rPr>
              <a:t>é</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ù </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4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(3b)</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é</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solidFill>
                  <a:srgbClr val="000000"/>
                </a:solidFill>
                <a:latin typeface="Times New Roman" panose="02020603050405020304" pitchFamily="18" charset="0"/>
                <a:ea typeface="宋体" pitchFamily="2" charset="-122"/>
                <a:sym typeface="Symbol" pitchFamily="18" charset="2"/>
              </a:rPr>
              <a:t>-</a:t>
            </a:r>
            <a:r>
              <a:rPr lang="en-US" altLang="zh-CN" sz="2000" i="1" dirty="0">
                <a:solidFill>
                  <a:srgbClr val="000000"/>
                </a:solidFill>
                <a:latin typeface="Times New Roman" panose="02020603050405020304" pitchFamily="18" charset="0"/>
                <a:ea typeface="宋体" pitchFamily="2" charset="-122"/>
                <a:sym typeface="Symbol" pitchFamily="18" charset="2"/>
              </a:rPr>
              <a:t>x</a:t>
            </a:r>
            <a:r>
              <a:rPr lang="en-US" altLang="zh-CN" sz="2000" dirty="0">
                <a:latin typeface="Symbol" pitchFamily="18" charset="2"/>
                <a:ea typeface="宋体" pitchFamily="2" charset="-122"/>
                <a:sym typeface="Symbol" pitchFamily="18" charset="2"/>
              </a:rPr>
              <a:t> ù </a:t>
            </a:r>
            <a:r>
              <a:rPr lang="en-US" altLang="zh-CN" sz="2000" i="1" dirty="0">
                <a:solidFill>
                  <a:srgbClr val="000000"/>
                </a:solidFill>
                <a:latin typeface="Times New Roman" panose="02020603050405020304" pitchFamily="18" charset="0"/>
                <a:ea typeface="宋体" pitchFamily="2" charset="-122"/>
                <a:sym typeface="Symbol" pitchFamily="18" charset="2"/>
              </a:rPr>
              <a:t>= - </a:t>
            </a:r>
            <a:r>
              <a:rPr lang="en-US" altLang="zh-CN" sz="2000" dirty="0">
                <a:latin typeface="Symbol" pitchFamily="18" charset="2"/>
                <a:ea typeface="宋体" pitchFamily="2" charset="-122"/>
                <a:sym typeface="Symbol" pitchFamily="18" charset="2"/>
              </a:rPr>
              <a:t>ë</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û </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10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(4a)</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ë</a:t>
            </a:r>
            <a:r>
              <a:rPr lang="en-US" altLang="zh-CN" sz="2000" i="1" dirty="0">
                <a:solidFill>
                  <a:srgbClr val="000000"/>
                </a:solidFill>
                <a:latin typeface="Times New Roman" panose="02020603050405020304" pitchFamily="18" charset="0"/>
                <a:ea typeface="宋体" pitchFamily="2" charset="-122"/>
                <a:sym typeface="Symbol" pitchFamily="18" charset="2"/>
              </a:rPr>
              <a:t> x + m</a:t>
            </a:r>
            <a:r>
              <a:rPr lang="en-US" altLang="zh-CN" sz="2000" dirty="0">
                <a:latin typeface="Symbol" pitchFamily="18" charset="2"/>
                <a:ea typeface="宋体" pitchFamily="2" charset="-122"/>
                <a:sym typeface="Symbol" pitchFamily="18" charset="2"/>
              </a:rPr>
              <a:t> û</a:t>
            </a:r>
            <a:r>
              <a:rPr lang="en-US" altLang="zh-CN" sz="2000" dirty="0">
                <a:solidFill>
                  <a:srgbClr val="000000"/>
                </a:solidFill>
                <a:latin typeface="Times New Roman" panose="02020603050405020304" pitchFamily="18" charset="0"/>
                <a:ea typeface="宋体" pitchFamily="2" charset="-122"/>
                <a:sym typeface="Symbol" pitchFamily="18" charset="2"/>
              </a:rPr>
              <a:t> </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ë</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û </a:t>
            </a:r>
            <a:r>
              <a:rPr lang="en-US" altLang="zh-CN" sz="2000" i="1" dirty="0">
                <a:solidFill>
                  <a:srgbClr val="000000"/>
                </a:solidFill>
                <a:latin typeface="Times New Roman" panose="02020603050405020304" pitchFamily="18" charset="0"/>
                <a:ea typeface="宋体" pitchFamily="2" charset="-122"/>
                <a:sym typeface="Symbol" pitchFamily="18" charset="2"/>
              </a:rPr>
              <a:t> + m</a:t>
            </a:r>
            <a:r>
              <a:rPr lang="en-US" altLang="zh-CN" sz="2000" dirty="0">
                <a:solidFill>
                  <a:srgbClr val="000000"/>
                </a:solidFill>
                <a:latin typeface="Times New Roman" panose="02020603050405020304" pitchFamily="18" charset="0"/>
                <a:ea typeface="宋体" pitchFamily="2" charset="-122"/>
                <a:sym typeface="Symbol" pitchFamily="18" charset="2"/>
              </a:rPr>
              <a:t> where </a:t>
            </a:r>
            <a:r>
              <a:rPr lang="en-US" altLang="zh-CN" sz="2000" i="1" dirty="0">
                <a:solidFill>
                  <a:srgbClr val="000000"/>
                </a:solidFill>
                <a:latin typeface="Times New Roman" panose="02020603050405020304" pitchFamily="18" charset="0"/>
                <a:ea typeface="宋体" pitchFamily="2" charset="-122"/>
                <a:sym typeface="Symbol" pitchFamily="18" charset="2"/>
              </a:rPr>
              <a:t>m</a:t>
            </a:r>
            <a:r>
              <a:rPr lang="en-US" altLang="zh-CN" sz="2000" dirty="0">
                <a:solidFill>
                  <a:srgbClr val="000000"/>
                </a:solidFill>
                <a:latin typeface="Times New Roman" panose="02020603050405020304" pitchFamily="18" charset="0"/>
                <a:ea typeface="宋体" pitchFamily="2" charset="-122"/>
                <a:sym typeface="Symbol" pitchFamily="18" charset="2"/>
              </a:rPr>
              <a:t> is an integer</a:t>
            </a:r>
            <a:endParaRPr lang="en-US" altLang="zh-CN" sz="2000" dirty="0">
              <a:latin typeface="Times New Roman" panose="02020603050405020304" pitchFamily="18" charset="0"/>
              <a:ea typeface="宋体" pitchFamily="2" charset="-122"/>
              <a:sym typeface="Symbol" pitchFamily="18" charset="2"/>
            </a:endParaRPr>
          </a:p>
          <a:p>
            <a:pPr algn="just" eaLnBrk="1" hangingPunct="1">
              <a:spcBef>
                <a:spcPct val="4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(4b)</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é</a:t>
            </a:r>
            <a:r>
              <a:rPr lang="en-US" altLang="zh-CN" sz="2000" i="1" dirty="0">
                <a:solidFill>
                  <a:srgbClr val="000000"/>
                </a:solidFill>
                <a:latin typeface="Times New Roman" panose="02020603050405020304" pitchFamily="18" charset="0"/>
                <a:ea typeface="宋体" pitchFamily="2" charset="-122"/>
                <a:sym typeface="Symbol" pitchFamily="18" charset="2"/>
              </a:rPr>
              <a:t> x + m</a:t>
            </a:r>
            <a:r>
              <a:rPr lang="en-US" altLang="zh-CN" sz="2000" dirty="0">
                <a:latin typeface="Symbol" pitchFamily="18" charset="2"/>
                <a:ea typeface="宋体" pitchFamily="2" charset="-122"/>
                <a:sym typeface="Symbol" pitchFamily="18" charset="2"/>
              </a:rPr>
              <a:t> ù </a:t>
            </a:r>
            <a:r>
              <a:rPr lang="en-US" altLang="zh-CN" sz="2000" i="1" dirty="0">
                <a:solidFill>
                  <a:srgbClr val="000000"/>
                </a:solidFill>
                <a:latin typeface="Times New Roman" panose="02020603050405020304" pitchFamily="18" charset="0"/>
                <a:ea typeface="宋体" pitchFamily="2" charset="-122"/>
                <a:sym typeface="Symbol" pitchFamily="18" charset="2"/>
              </a:rPr>
              <a:t>=  </a:t>
            </a:r>
            <a:r>
              <a:rPr lang="en-US" altLang="zh-CN" sz="2000" dirty="0">
                <a:latin typeface="Symbol" pitchFamily="18" charset="2"/>
                <a:ea typeface="宋体" pitchFamily="2" charset="-122"/>
                <a:sym typeface="Symbol" pitchFamily="18" charset="2"/>
              </a:rPr>
              <a:t>é</a:t>
            </a:r>
            <a:r>
              <a:rPr lang="en-US" altLang="zh-CN" sz="2000" i="1" dirty="0">
                <a:solidFill>
                  <a:srgbClr val="000000"/>
                </a:solidFill>
                <a:latin typeface="Times New Roman" panose="02020603050405020304" pitchFamily="18" charset="0"/>
                <a:ea typeface="宋体" pitchFamily="2" charset="-122"/>
                <a:sym typeface="Symbol" pitchFamily="18" charset="2"/>
              </a:rPr>
              <a:t> x</a:t>
            </a:r>
            <a:r>
              <a:rPr lang="en-US" altLang="zh-CN" sz="2000" dirty="0">
                <a:latin typeface="Symbol" pitchFamily="18" charset="2"/>
                <a:ea typeface="宋体" pitchFamily="2" charset="-122"/>
                <a:sym typeface="Symbol" pitchFamily="18" charset="2"/>
              </a:rPr>
              <a:t> ù </a:t>
            </a:r>
            <a:r>
              <a:rPr lang="en-US" altLang="zh-CN" sz="2000" i="1" dirty="0">
                <a:solidFill>
                  <a:srgbClr val="000000"/>
                </a:solidFill>
                <a:latin typeface="Times New Roman" panose="02020603050405020304" pitchFamily="18" charset="0"/>
                <a:ea typeface="宋体" pitchFamily="2" charset="-122"/>
                <a:sym typeface="Symbol" pitchFamily="18" charset="2"/>
              </a:rPr>
              <a:t>+ m</a:t>
            </a:r>
            <a:r>
              <a:rPr lang="en-US" altLang="zh-CN" sz="2000" dirty="0">
                <a:solidFill>
                  <a:srgbClr val="000000"/>
                </a:solidFill>
                <a:latin typeface="Times New Roman" panose="02020603050405020304" pitchFamily="18" charset="0"/>
                <a:ea typeface="宋体" pitchFamily="2" charset="-122"/>
                <a:sym typeface="Symbol" pitchFamily="18" charset="2"/>
              </a:rPr>
              <a:t> where </a:t>
            </a:r>
            <a:r>
              <a:rPr lang="en-US" altLang="zh-CN" sz="2000" i="1" dirty="0">
                <a:solidFill>
                  <a:srgbClr val="000000"/>
                </a:solidFill>
                <a:latin typeface="Times New Roman" panose="02020603050405020304" pitchFamily="18" charset="0"/>
                <a:ea typeface="宋体" pitchFamily="2" charset="-122"/>
                <a:sym typeface="Symbol" pitchFamily="18" charset="2"/>
              </a:rPr>
              <a:t>m</a:t>
            </a:r>
            <a:r>
              <a:rPr lang="en-US" altLang="zh-CN" sz="2000" dirty="0">
                <a:solidFill>
                  <a:srgbClr val="000000"/>
                </a:solidFill>
                <a:latin typeface="Times New Roman" panose="02020603050405020304" pitchFamily="18" charset="0"/>
                <a:ea typeface="宋体" pitchFamily="2" charset="-122"/>
                <a:sym typeface="Symbol" pitchFamily="18" charset="2"/>
              </a:rPr>
              <a:t> is an integer</a:t>
            </a:r>
            <a:endParaRPr lang="en-US" altLang="zh-CN" sz="2000" dirty="0">
              <a:solidFill>
                <a:srgbClr val="000000"/>
              </a:solidFill>
              <a:latin typeface="Times New Roman" panose="02020603050405020304" pitchFamily="18" charset="0"/>
              <a:ea typeface="宋体" pitchFamily="2" charset="-122"/>
              <a:sym typeface="Symbol" pitchFamily="18" charset="2"/>
            </a:endParaRPr>
          </a:p>
        </p:txBody>
      </p:sp>
      <p:sp>
        <p:nvSpPr>
          <p:cNvPr id="47109" name="Text Box 5"/>
          <p:cNvSpPr txBox="1"/>
          <p:nvPr/>
        </p:nvSpPr>
        <p:spPr>
          <a:xfrm>
            <a:off x="7010400" y="3810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2.3  Functions</a:t>
            </a:r>
            <a:endParaRPr lang="en-US" altLang="zh-CN" sz="1800" b="0" dirty="0">
              <a:latin typeface="Times New Roman" panose="02020603050405020304" pitchFamily="18" charset="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514499" name="Text Box 3"/>
          <p:cNvSpPr txBox="1">
            <a:spLocks noChangeArrowheads="1"/>
          </p:cNvSpPr>
          <p:nvPr/>
        </p:nvSpPr>
        <p:spPr bwMode="auto">
          <a:xfrm>
            <a:off x="2895600" y="1668463"/>
            <a:ext cx="6705600" cy="1476375"/>
          </a:xfrm>
          <a:prstGeom prst="rect">
            <a:avLst/>
          </a:prstGeom>
          <a:noFill/>
          <a:ln w="9525">
            <a:noFill/>
            <a:miter lim="800000"/>
          </a:ln>
          <a:effectLst/>
        </p:spPr>
        <p:txBody>
          <a:bodyPr>
            <a:spAutoFit/>
          </a:bodyPr>
          <a:lstStyle/>
          <a:p>
            <a:pPr marL="457200" marR="0" indent="-457200" algn="just" defTabSz="914400" eaLnBrk="1" hangingPunct="1">
              <a:spcBef>
                <a:spcPct val="100000"/>
              </a:spcBef>
              <a:buClrTx/>
              <a:buSzTx/>
              <a:buFont typeface="Wingdings" panose="05000000000000000000" pitchFamily="2" charset="2"/>
              <a:buChar char="n"/>
              <a:defRPr/>
            </a:pPr>
            <a:r>
              <a:rPr kumimoji="1" lang="zh-CN" altLang="en-US"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x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Q</a:t>
            </a:r>
            <a:r>
              <a:rPr kumimoji="1" lang="en-US" altLang="zh-CN" kern="1200" cap="none" spc="0" normalizeH="0" baseline="3000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x = p/q,  p, q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a:t>
            </a:r>
            <a:r>
              <a:rPr kumimoji="1" lang="en-US" altLang="zh-CN" kern="1200" cap="none" spc="0" normalizeH="0" baseline="0" noProof="0" dirty="0">
                <a:latin typeface="Times New Roman" panose="02020603050405020304" pitchFamily="18" charset="0"/>
                <a:ea typeface="宋体" pitchFamily="2" charset="-122"/>
                <a:cs typeface="Times New Roman" panose="02020603050405020304" pitchFamily="18" charset="0"/>
              </a:rPr>
              <a:t> Z</a:t>
            </a:r>
            <a:r>
              <a:rPr kumimoji="1" lang="en-US" altLang="zh-CN" kern="1200" cap="none" spc="0" normalizeH="0" baseline="30000" noProof="0" dirty="0">
                <a:latin typeface="Times New Roman" panose="02020603050405020304" pitchFamily="18" charset="0"/>
                <a:ea typeface="宋体" pitchFamily="2" charset="-122"/>
                <a:cs typeface="Times New Roman" panose="02020603050405020304" pitchFamily="18" charset="0"/>
              </a:rPr>
              <a:t>+</a:t>
            </a:r>
            <a:endPar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algn="just" defTabSz="914400" eaLnBrk="1" hangingPunct="1">
              <a:spcBef>
                <a:spcPct val="100000"/>
              </a:spcBef>
              <a:buClrTx/>
              <a:buSzTx/>
              <a:buFont typeface="Wingdings" panose="05000000000000000000" pitchFamily="2" charset="2"/>
              <a:buChar char="n"/>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Let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S</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p</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q</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p</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q</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a:t>
            </a:r>
            <a:r>
              <a:rPr kumimoji="1" lang="en-US" altLang="zh-CN" kern="1200" cap="none" spc="0" normalizeH="0" baseline="0" noProof="0" dirty="0">
                <a:latin typeface="Times New Roman" panose="02020603050405020304" pitchFamily="18" charset="0"/>
                <a:ea typeface="宋体" pitchFamily="2" charset="-122"/>
                <a:cs typeface="Times New Roman" panose="02020603050405020304" pitchFamily="18" charset="0"/>
              </a:rPr>
              <a:t> Z</a:t>
            </a:r>
            <a:r>
              <a:rPr kumimoji="1" lang="en-US" altLang="zh-CN" kern="1200" cap="none" spc="0" normalizeH="0" baseline="30000" noProof="0" dirty="0">
                <a:latin typeface="Times New Roman" panose="02020603050405020304" pitchFamily="18" charset="0"/>
                <a:ea typeface="宋体" pitchFamily="2" charset="-122"/>
                <a:cs typeface="Times New Roman" panose="02020603050405020304" pitchFamily="18" charset="0"/>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 = </a:t>
            </a:r>
            <a:r>
              <a:rPr kumimoji="1" lang="en-US" altLang="zh-CN" kern="1200" cap="none" spc="0" normalizeH="0" baseline="0" noProof="0" dirty="0">
                <a:latin typeface="Times New Roman" panose="02020603050405020304" pitchFamily="18" charset="0"/>
                <a:ea typeface="宋体" pitchFamily="2" charset="-122"/>
                <a:cs typeface="Times New Roman" panose="02020603050405020304" pitchFamily="18" charset="0"/>
              </a:rPr>
              <a:t>Z</a:t>
            </a:r>
            <a:r>
              <a:rPr kumimoji="1" lang="en-US" altLang="zh-CN" kern="1200" cap="none" spc="0" normalizeH="0" baseline="30000" noProof="0" dirty="0">
                <a:latin typeface="Times New Roman" panose="02020603050405020304" pitchFamily="18" charset="0"/>
                <a:ea typeface="宋体" pitchFamily="2" charset="-122"/>
                <a:cs typeface="Times New Roman" panose="02020603050405020304" pitchFamily="18" charset="0"/>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 </a:t>
            </a:r>
            <a:r>
              <a:rPr kumimoji="1" lang="en-US" altLang="zh-CN" kern="1200" cap="none" spc="0" normalizeH="0" baseline="0" noProof="0" dirty="0">
                <a:latin typeface="Times New Roman" panose="02020603050405020304" pitchFamily="18" charset="0"/>
                <a:ea typeface="宋体" pitchFamily="2" charset="-122"/>
                <a:cs typeface="Times New Roman" panose="02020603050405020304" pitchFamily="18" charset="0"/>
              </a:rPr>
              <a:t>Z</a:t>
            </a:r>
            <a:r>
              <a:rPr kumimoji="1" lang="en-US" altLang="zh-CN" kern="1200" cap="none" spc="0" normalizeH="0" baseline="30000" noProof="0" dirty="0">
                <a:latin typeface="Times New Roman" panose="02020603050405020304" pitchFamily="18" charset="0"/>
                <a:ea typeface="宋体" pitchFamily="2" charset="-122"/>
                <a:cs typeface="Times New Roman" panose="02020603050405020304" pitchFamily="18" charset="0"/>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algn="just" defTabSz="914400" eaLnBrk="1" hangingPunct="1">
              <a:spcBef>
                <a:spcPct val="100000"/>
              </a:spcBef>
              <a:buClrTx/>
              <a:buSzTx/>
              <a:buFont typeface="Wingdings" panose="05000000000000000000" pitchFamily="2" charset="2"/>
              <a:buChar char="n"/>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p:txBody>
      </p:sp>
      <p:sp>
        <p:nvSpPr>
          <p:cNvPr id="1514500" name="Text Box 4"/>
          <p:cNvSpPr txBox="1">
            <a:spLocks noChangeArrowheads="1"/>
          </p:cNvSpPr>
          <p:nvPr/>
        </p:nvSpPr>
        <p:spPr bwMode="auto">
          <a:xfrm>
            <a:off x="2133600" y="762000"/>
            <a:ext cx="8001000" cy="368300"/>
          </a:xfrm>
          <a:prstGeom prst="rect">
            <a:avLst/>
          </a:prstGeom>
          <a:noFill/>
          <a:ln w="9525">
            <a:noFill/>
            <a:miter lim="800000"/>
          </a:ln>
          <a:effectLst/>
        </p:spPr>
        <p:txBody>
          <a:bodyPr>
            <a:spAutoFit/>
          </a:bodyPr>
          <a:lstStyle/>
          <a:p>
            <a:pPr marL="457200" marR="0" indent="-457200" algn="just" defTabSz="914400" eaLnBrk="1" hangingPunct="1">
              <a:spcBef>
                <a:spcPct val="40000"/>
              </a:spcBef>
              <a:buClrTx/>
              <a:buSzTx/>
              <a:buFont typeface="Wingdings" panose="05000000000000000000" pitchFamily="2" charset="2"/>
              <a:buAutoNum type="arabicParenR" startAt="3"/>
              <a:defRPr/>
            </a:pP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The set of positive rational numbers Q</a:t>
            </a:r>
            <a:r>
              <a:rPr kumimoji="1" lang="en-US" altLang="zh-CN" kern="1200" cap="none" spc="0" normalizeH="0" baseline="30000" noProof="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t>
            </a:r>
            <a:endPar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p:txBody>
      </p:sp>
      <p:graphicFrame>
        <p:nvGraphicFramePr>
          <p:cNvPr id="1514501" name="Object 5"/>
          <p:cNvGraphicFramePr>
            <a:graphicFrameLocks noChangeAspect="1"/>
          </p:cNvGraphicFramePr>
          <p:nvPr/>
        </p:nvGraphicFramePr>
        <p:xfrm>
          <a:off x="3441700" y="3071813"/>
          <a:ext cx="4011613" cy="1571625"/>
        </p:xfrm>
        <a:graphic>
          <a:graphicData uri="http://schemas.openxmlformats.org/presentationml/2006/ole">
            <mc:AlternateContent xmlns:mc="http://schemas.openxmlformats.org/markup-compatibility/2006">
              <mc:Choice xmlns:v="urn:schemas-microsoft-com:vml" Requires="v">
                <p:oleObj spid="_x0000_s3093" name="" r:id="rId1" imgW="1612900" imgH="635000" progId="Equation.3">
                  <p:embed/>
                </p:oleObj>
              </mc:Choice>
              <mc:Fallback>
                <p:oleObj name="" r:id="rId1" imgW="1612900" imgH="635000" progId="Equation.3">
                  <p:embed/>
                  <p:pic>
                    <p:nvPicPr>
                      <p:cNvPr id="0" name="图片 3092"/>
                      <p:cNvPicPr/>
                      <p:nvPr/>
                    </p:nvPicPr>
                    <p:blipFill>
                      <a:blip r:embed="rId2"/>
                      <a:stretch>
                        <a:fillRect/>
                      </a:stretch>
                    </p:blipFill>
                    <p:spPr>
                      <a:xfrm>
                        <a:off x="3441700" y="3071813"/>
                        <a:ext cx="4011613" cy="1571625"/>
                      </a:xfrm>
                      <a:prstGeom prst="rect">
                        <a:avLst/>
                      </a:prstGeom>
                      <a:noFill/>
                      <a:ln w="38100">
                        <a:noFill/>
                        <a:miter/>
                      </a:ln>
                    </p:spPr>
                  </p:pic>
                </p:oleObj>
              </mc:Fallback>
            </mc:AlternateContent>
          </a:graphicData>
        </a:graphic>
      </p:graphicFrame>
      <p:sp>
        <p:nvSpPr>
          <p:cNvPr id="86022" name="Text Box 6"/>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14500">
                                            <p:txEl>
                                              <p:charRg st="4294967295" end="4294967295"/>
                                            </p:txEl>
                                          </p:spTgt>
                                        </p:tgtEl>
                                        <p:attrNameLst>
                                          <p:attrName>style.visibility</p:attrName>
                                        </p:attrNameLst>
                                      </p:cBhvr>
                                      <p:to>
                                        <p:strVal val="visible"/>
                                      </p:to>
                                    </p:set>
                                    <p:animEffect transition="in" filter="strips(downRight)">
                                      <p:cBhvr>
                                        <p:cTn id="7" dur="500"/>
                                        <p:tgtEl>
                                          <p:spTgt spid="1514500">
                                            <p:txEl>
                                              <p:char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514500">
                                            <p:txEl>
                                              <p:charRg st="0" end="41"/>
                                            </p:txEl>
                                          </p:spTgt>
                                        </p:tgtEl>
                                        <p:attrNameLst>
                                          <p:attrName>style.visibility</p:attrName>
                                        </p:attrNameLst>
                                      </p:cBhvr>
                                      <p:to>
                                        <p:strVal val="visible"/>
                                      </p:to>
                                    </p:set>
                                    <p:animEffect transition="in" filter="strips(downRight)">
                                      <p:cBhvr>
                                        <p:cTn id="11" dur="500"/>
                                        <p:tgtEl>
                                          <p:spTgt spid="1514500">
                                            <p:txEl>
                                              <p:charRg st="0" end="4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14499">
                                            <p:txEl>
                                              <p:charRg st="4294967295" end="4294967295"/>
                                            </p:txEl>
                                          </p:spTgt>
                                        </p:tgtEl>
                                        <p:attrNameLst>
                                          <p:attrName>style.visibility</p:attrName>
                                        </p:attrNameLst>
                                      </p:cBhvr>
                                      <p:to>
                                        <p:strVal val="visible"/>
                                      </p:to>
                                    </p:set>
                                    <p:animEffect transition="in" filter="strips(downRight)">
                                      <p:cBhvr>
                                        <p:cTn id="16" dur="500"/>
                                        <p:tgtEl>
                                          <p:spTgt spid="1514499">
                                            <p:txEl>
                                              <p:charRg st="4294967295" end="4294967295"/>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514499">
                                            <p:txEl>
                                              <p:charRg st="0" end="30"/>
                                            </p:txEl>
                                          </p:spTgt>
                                        </p:tgtEl>
                                        <p:attrNameLst>
                                          <p:attrName>style.visibility</p:attrName>
                                        </p:attrNameLst>
                                      </p:cBhvr>
                                      <p:to>
                                        <p:strVal val="visible"/>
                                      </p:to>
                                    </p:set>
                                    <p:animEffect transition="in" filter="strips(downRight)">
                                      <p:cBhvr>
                                        <p:cTn id="21" dur="500"/>
                                        <p:tgtEl>
                                          <p:spTgt spid="1514499">
                                            <p:txEl>
                                              <p:charRg st="0" end="3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514499">
                                            <p:txEl>
                                              <p:charRg st="30" end="68"/>
                                            </p:txEl>
                                          </p:spTgt>
                                        </p:tgtEl>
                                        <p:attrNameLst>
                                          <p:attrName>style.visibility</p:attrName>
                                        </p:attrNameLst>
                                      </p:cBhvr>
                                      <p:to>
                                        <p:strVal val="visible"/>
                                      </p:to>
                                    </p:set>
                                    <p:animEffect transition="in" filter="strips(downRight)">
                                      <p:cBhvr>
                                        <p:cTn id="26" dur="500"/>
                                        <p:tgtEl>
                                          <p:spTgt spid="1514499">
                                            <p:txEl>
                                              <p:charRg st="30" end="68"/>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PROJCTOR.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514499">
                                            <p:txEl>
                                              <p:charRg st="68" end="71"/>
                                            </p:txEl>
                                          </p:spTgt>
                                        </p:tgtEl>
                                        <p:attrNameLst>
                                          <p:attrName>style.visibility</p:attrName>
                                        </p:attrNameLst>
                                      </p:cBhvr>
                                      <p:to>
                                        <p:strVal val="visible"/>
                                      </p:to>
                                    </p:set>
                                    <p:animEffect transition="in" filter="strips(downRight)">
                                      <p:cBhvr>
                                        <p:cTn id="31" dur="500"/>
                                        <p:tgtEl>
                                          <p:spTgt spid="1514499">
                                            <p:txEl>
                                              <p:charRg st="68" end="7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PROJCTOR.WAV"/>
                                        </p:tgtEl>
                                      </p:cMediaNode>
                                    </p:audio>
                                  </p:sub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514501"/>
                                        </p:tgtEl>
                                        <p:attrNameLst>
                                          <p:attrName>style.visibility</p:attrName>
                                        </p:attrNameLst>
                                      </p:cBhvr>
                                      <p:to>
                                        <p:strVal val="visible"/>
                                      </p:to>
                                    </p:set>
                                    <p:animEffect transition="in" filter="wipe(left)">
                                      <p:cBhvr>
                                        <p:cTn id="35" dur="500"/>
                                        <p:tgtEl>
                                          <p:spTgt spid="151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499" grpId="0" bldLvl="2" build="p"/>
      <p:bldP spid="1514500" grpId="0" bldLvl="2" advAuto="100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graphicFrame>
        <p:nvGraphicFramePr>
          <p:cNvPr id="1516546" name="Object 2"/>
          <p:cNvGraphicFramePr>
            <a:graphicFrameLocks noChangeAspect="1"/>
          </p:cNvGraphicFramePr>
          <p:nvPr/>
        </p:nvGraphicFramePr>
        <p:xfrm>
          <a:off x="2279650" y="620713"/>
          <a:ext cx="2052638" cy="565150"/>
        </p:xfrm>
        <a:graphic>
          <a:graphicData uri="http://schemas.openxmlformats.org/presentationml/2006/ole">
            <mc:AlternateContent xmlns:mc="http://schemas.openxmlformats.org/markup-compatibility/2006">
              <mc:Choice xmlns:v="urn:schemas-microsoft-com:vml" Requires="v">
                <p:oleObj spid="_x0000_s3078" name="" r:id="rId1" imgW="825500" imgH="228600" progId="Equation.3">
                  <p:embed/>
                </p:oleObj>
              </mc:Choice>
              <mc:Fallback>
                <p:oleObj name="" r:id="rId1" imgW="825500" imgH="228600" progId="Equation.3">
                  <p:embed/>
                  <p:pic>
                    <p:nvPicPr>
                      <p:cNvPr id="0" name="图片 3077"/>
                      <p:cNvPicPr/>
                      <p:nvPr/>
                    </p:nvPicPr>
                    <p:blipFill>
                      <a:blip r:embed="rId2"/>
                      <a:stretch>
                        <a:fillRect/>
                      </a:stretch>
                    </p:blipFill>
                    <p:spPr>
                      <a:xfrm>
                        <a:off x="2279650" y="620713"/>
                        <a:ext cx="2052638" cy="565150"/>
                      </a:xfrm>
                      <a:prstGeom prst="rect">
                        <a:avLst/>
                      </a:prstGeom>
                      <a:noFill/>
                      <a:ln w="38100">
                        <a:noFill/>
                        <a:miter/>
                      </a:ln>
                    </p:spPr>
                  </p:pic>
                </p:oleObj>
              </mc:Fallback>
            </mc:AlternateContent>
          </a:graphicData>
        </a:graphic>
      </p:graphicFrame>
      <p:graphicFrame>
        <p:nvGraphicFramePr>
          <p:cNvPr id="1516547" name="Object 3"/>
          <p:cNvGraphicFramePr>
            <a:graphicFrameLocks noChangeAspect="1"/>
          </p:cNvGraphicFramePr>
          <p:nvPr/>
        </p:nvGraphicFramePr>
        <p:xfrm>
          <a:off x="2819400" y="1628775"/>
          <a:ext cx="3727450" cy="1036638"/>
        </p:xfrm>
        <a:graphic>
          <a:graphicData uri="http://schemas.openxmlformats.org/presentationml/2006/ole">
            <mc:AlternateContent xmlns:mc="http://schemas.openxmlformats.org/markup-compatibility/2006">
              <mc:Choice xmlns:v="urn:schemas-microsoft-com:vml" Requires="v">
                <p:oleObj spid="_x0000_s3077" name="" r:id="rId3" imgW="1498600" imgH="419100" progId="Equation.3">
                  <p:embed/>
                </p:oleObj>
              </mc:Choice>
              <mc:Fallback>
                <p:oleObj name="" r:id="rId3" imgW="1498600" imgH="419100" progId="Equation.3">
                  <p:embed/>
                  <p:pic>
                    <p:nvPicPr>
                      <p:cNvPr id="0" name="图片 3076"/>
                      <p:cNvPicPr/>
                      <p:nvPr/>
                    </p:nvPicPr>
                    <p:blipFill>
                      <a:blip r:embed="rId4"/>
                      <a:stretch>
                        <a:fillRect/>
                      </a:stretch>
                    </p:blipFill>
                    <p:spPr>
                      <a:xfrm>
                        <a:off x="2819400" y="1628775"/>
                        <a:ext cx="3727450" cy="1036638"/>
                      </a:xfrm>
                      <a:prstGeom prst="rect">
                        <a:avLst/>
                      </a:prstGeom>
                      <a:noFill/>
                      <a:ln w="38100">
                        <a:noFill/>
                        <a:miter/>
                      </a:ln>
                    </p:spPr>
                  </p:pic>
                </p:oleObj>
              </mc:Fallback>
            </mc:AlternateContent>
          </a:graphicData>
        </a:graphic>
      </p:graphicFrame>
      <p:graphicFrame>
        <p:nvGraphicFramePr>
          <p:cNvPr id="1516548" name="Object 4"/>
          <p:cNvGraphicFramePr>
            <a:graphicFrameLocks noChangeAspect="1"/>
          </p:cNvGraphicFramePr>
          <p:nvPr/>
        </p:nvGraphicFramePr>
        <p:xfrm>
          <a:off x="3325813" y="2924175"/>
          <a:ext cx="3506787" cy="1036638"/>
        </p:xfrm>
        <a:graphic>
          <a:graphicData uri="http://schemas.openxmlformats.org/presentationml/2006/ole">
            <mc:AlternateContent xmlns:mc="http://schemas.openxmlformats.org/markup-compatibility/2006">
              <mc:Choice xmlns:v="urn:schemas-microsoft-com:vml" Requires="v">
                <p:oleObj spid="_x0000_s3080" name="" r:id="rId5" imgW="1409700" imgH="419100" progId="Equation.3">
                  <p:embed/>
                </p:oleObj>
              </mc:Choice>
              <mc:Fallback>
                <p:oleObj name="" r:id="rId5" imgW="1409700" imgH="419100" progId="Equation.3">
                  <p:embed/>
                  <p:pic>
                    <p:nvPicPr>
                      <p:cNvPr id="0" name="图片 3079"/>
                      <p:cNvPicPr/>
                      <p:nvPr/>
                    </p:nvPicPr>
                    <p:blipFill>
                      <a:blip r:embed="rId6"/>
                      <a:stretch>
                        <a:fillRect/>
                      </a:stretch>
                    </p:blipFill>
                    <p:spPr>
                      <a:xfrm>
                        <a:off x="3325813" y="2924175"/>
                        <a:ext cx="3506787" cy="1036638"/>
                      </a:xfrm>
                      <a:prstGeom prst="rect">
                        <a:avLst/>
                      </a:prstGeom>
                      <a:noFill/>
                      <a:ln w="38100">
                        <a:noFill/>
                        <a:miter/>
                      </a:ln>
                    </p:spPr>
                  </p:pic>
                </p:oleObj>
              </mc:Fallback>
            </mc:AlternateContent>
          </a:graphicData>
        </a:graphic>
      </p:graphicFrame>
      <p:graphicFrame>
        <p:nvGraphicFramePr>
          <p:cNvPr id="1516549" name="Object 5"/>
          <p:cNvGraphicFramePr>
            <a:graphicFrameLocks noChangeAspect="1"/>
          </p:cNvGraphicFramePr>
          <p:nvPr/>
        </p:nvGraphicFramePr>
        <p:xfrm>
          <a:off x="3157538" y="4508500"/>
          <a:ext cx="1736725" cy="565150"/>
        </p:xfrm>
        <a:graphic>
          <a:graphicData uri="http://schemas.openxmlformats.org/presentationml/2006/ole">
            <mc:AlternateContent xmlns:mc="http://schemas.openxmlformats.org/markup-compatibility/2006">
              <mc:Choice xmlns:v="urn:schemas-microsoft-com:vml" Requires="v">
                <p:oleObj spid="_x0000_s3079" name="" r:id="rId7" imgW="698500" imgH="228600" progId="Equation.3">
                  <p:embed/>
                </p:oleObj>
              </mc:Choice>
              <mc:Fallback>
                <p:oleObj name="" r:id="rId7" imgW="698500" imgH="228600" progId="Equation.3">
                  <p:embed/>
                  <p:pic>
                    <p:nvPicPr>
                      <p:cNvPr id="0" name="图片 3078"/>
                      <p:cNvPicPr/>
                      <p:nvPr/>
                    </p:nvPicPr>
                    <p:blipFill>
                      <a:blip r:embed="rId8"/>
                      <a:stretch>
                        <a:fillRect/>
                      </a:stretch>
                    </p:blipFill>
                    <p:spPr>
                      <a:xfrm>
                        <a:off x="3157538" y="4508500"/>
                        <a:ext cx="1736725" cy="565150"/>
                      </a:xfrm>
                      <a:prstGeom prst="rect">
                        <a:avLst/>
                      </a:prstGeom>
                      <a:noFill/>
                      <a:ln w="38100">
                        <a:noFill/>
                        <a:miter/>
                      </a:ln>
                    </p:spPr>
                  </p:pic>
                </p:oleObj>
              </mc:Fallback>
            </mc:AlternateContent>
          </a:graphicData>
        </a:graphic>
      </p:graphicFrame>
      <p:sp>
        <p:nvSpPr>
          <p:cNvPr id="88071" name="Text Box 6"/>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16546"/>
                                        </p:tgtEl>
                                        <p:attrNameLst>
                                          <p:attrName>style.visibility</p:attrName>
                                        </p:attrNameLst>
                                      </p:cBhvr>
                                      <p:to>
                                        <p:strVal val="visible"/>
                                      </p:to>
                                    </p:set>
                                    <p:animEffect transition="in" filter="wipe(left)">
                                      <p:cBhvr>
                                        <p:cTn id="7" dur="500"/>
                                        <p:tgtEl>
                                          <p:spTgt spid="1516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6547"/>
                                        </p:tgtEl>
                                        <p:attrNameLst>
                                          <p:attrName>style.visibility</p:attrName>
                                        </p:attrNameLst>
                                      </p:cBhvr>
                                      <p:to>
                                        <p:strVal val="visible"/>
                                      </p:to>
                                    </p:set>
                                    <p:animEffect transition="in" filter="wipe(left)">
                                      <p:cBhvr>
                                        <p:cTn id="12" dur="500"/>
                                        <p:tgtEl>
                                          <p:spTgt spid="15165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6548"/>
                                        </p:tgtEl>
                                        <p:attrNameLst>
                                          <p:attrName>style.visibility</p:attrName>
                                        </p:attrNameLst>
                                      </p:cBhvr>
                                      <p:to>
                                        <p:strVal val="visible"/>
                                      </p:to>
                                    </p:set>
                                    <p:animEffect transition="in" filter="wipe(left)">
                                      <p:cBhvr>
                                        <p:cTn id="17" dur="500"/>
                                        <p:tgtEl>
                                          <p:spTgt spid="15165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16549"/>
                                        </p:tgtEl>
                                        <p:attrNameLst>
                                          <p:attrName>style.visibility</p:attrName>
                                        </p:attrNameLst>
                                      </p:cBhvr>
                                      <p:to>
                                        <p:strVal val="visible"/>
                                      </p:to>
                                    </p:set>
                                    <p:animEffect transition="in" filter="wipe(left)">
                                      <p:cBhvr>
                                        <p:cTn id="22" dur="500"/>
                                        <p:tgtEl>
                                          <p:spTgt spid="151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graphicFrame>
        <p:nvGraphicFramePr>
          <p:cNvPr id="90115" name="Object 2"/>
          <p:cNvGraphicFramePr>
            <a:graphicFrameLocks noChangeAspect="1"/>
          </p:cNvGraphicFramePr>
          <p:nvPr/>
        </p:nvGraphicFramePr>
        <p:xfrm>
          <a:off x="1444625" y="539750"/>
          <a:ext cx="1793875" cy="473075"/>
        </p:xfrm>
        <a:graphic>
          <a:graphicData uri="http://schemas.openxmlformats.org/presentationml/2006/ole">
            <mc:AlternateContent xmlns:mc="http://schemas.openxmlformats.org/markup-compatibility/2006">
              <mc:Choice xmlns:v="urn:schemas-microsoft-com:vml" Requires="v">
                <p:oleObj spid="_x0000_s3100" name="" r:id="rId1" imgW="862965" imgH="228600" progId="Equation.3">
                  <p:embed/>
                </p:oleObj>
              </mc:Choice>
              <mc:Fallback>
                <p:oleObj name="" r:id="rId1" imgW="862965" imgH="228600" progId="Equation.3">
                  <p:embed/>
                  <p:pic>
                    <p:nvPicPr>
                      <p:cNvPr id="0" name="图片 3099"/>
                      <p:cNvPicPr/>
                      <p:nvPr/>
                    </p:nvPicPr>
                    <p:blipFill>
                      <a:blip r:embed="rId2"/>
                      <a:stretch>
                        <a:fillRect/>
                      </a:stretch>
                    </p:blipFill>
                    <p:spPr>
                      <a:xfrm>
                        <a:off x="1444625" y="539750"/>
                        <a:ext cx="1793875" cy="473075"/>
                      </a:xfrm>
                      <a:prstGeom prst="rect">
                        <a:avLst/>
                      </a:prstGeom>
                      <a:noFill/>
                      <a:ln w="38100">
                        <a:noFill/>
                        <a:miter/>
                      </a:ln>
                    </p:spPr>
                  </p:pic>
                </p:oleObj>
              </mc:Fallback>
            </mc:AlternateContent>
          </a:graphicData>
        </a:graphic>
      </p:graphicFrame>
      <p:sp>
        <p:nvSpPr>
          <p:cNvPr id="1518595" name="Text Box 3"/>
          <p:cNvSpPr txBox="1"/>
          <p:nvPr/>
        </p:nvSpPr>
        <p:spPr>
          <a:xfrm>
            <a:off x="3595688" y="1912938"/>
            <a:ext cx="4589462" cy="2445385"/>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ea typeface="宋体" pitchFamily="2" charset="-122"/>
              </a:rPr>
              <a:t>(1,1)   (2,1)    (3,1)   …    </a:t>
            </a:r>
            <a:r>
              <a:rPr lang="en-US" altLang="zh-CN" i="1" dirty="0">
                <a:latin typeface="Times New Roman" panose="02020603050405020304" pitchFamily="18" charset="0"/>
                <a:ea typeface="宋体" pitchFamily="2" charset="-122"/>
              </a:rPr>
              <a:t>(p,</a:t>
            </a:r>
            <a:r>
              <a:rPr lang="en-US" altLang="zh-CN" dirty="0">
                <a:latin typeface="Times New Roman" panose="02020603050405020304" pitchFamily="18" charset="0"/>
                <a:ea typeface="宋体" pitchFamily="2" charset="-122"/>
              </a:rPr>
              <a:t>1)   …</a:t>
            </a:r>
            <a:endParaRPr lang="en-US" altLang="zh-CN" dirty="0">
              <a:latin typeface="Times New Roman" panose="02020603050405020304" pitchFamily="18" charset="0"/>
              <a:ea typeface="宋体" pitchFamily="2" charset="-122"/>
            </a:endParaRPr>
          </a:p>
          <a:p>
            <a:pPr eaLnBrk="1" hangingPunct="1">
              <a:spcBef>
                <a:spcPct val="50000"/>
              </a:spcBef>
            </a:pPr>
            <a:r>
              <a:rPr lang="en-US" altLang="zh-CN" dirty="0">
                <a:latin typeface="Times New Roman" panose="02020603050405020304" pitchFamily="18" charset="0"/>
                <a:ea typeface="宋体" pitchFamily="2" charset="-122"/>
              </a:rPr>
              <a:t>(1,2)   (2,2)    (3,2)   …    (</a:t>
            </a:r>
            <a:r>
              <a:rPr lang="en-US" altLang="zh-CN" i="1" dirty="0">
                <a:latin typeface="Times New Roman" panose="02020603050405020304" pitchFamily="18" charset="0"/>
                <a:ea typeface="宋体" pitchFamily="2" charset="-122"/>
              </a:rPr>
              <a:t>p,</a:t>
            </a:r>
            <a:r>
              <a:rPr lang="en-US" altLang="zh-CN" dirty="0">
                <a:latin typeface="Times New Roman" panose="02020603050405020304" pitchFamily="18" charset="0"/>
                <a:ea typeface="宋体" pitchFamily="2" charset="-122"/>
              </a:rPr>
              <a:t>2)   …</a:t>
            </a:r>
            <a:endParaRPr lang="en-US" altLang="zh-CN" dirty="0">
              <a:latin typeface="Times New Roman" panose="02020603050405020304" pitchFamily="18" charset="0"/>
              <a:ea typeface="宋体" pitchFamily="2" charset="-122"/>
            </a:endParaRPr>
          </a:p>
          <a:p>
            <a:pPr eaLnBrk="1" hangingPunct="1">
              <a:spcBef>
                <a:spcPct val="50000"/>
              </a:spcBef>
            </a:pPr>
            <a:r>
              <a:rPr lang="en-US" altLang="zh-CN" dirty="0">
                <a:latin typeface="Times New Roman" panose="02020603050405020304" pitchFamily="18" charset="0"/>
                <a:ea typeface="宋体" pitchFamily="2" charset="-122"/>
              </a:rPr>
              <a:t>(1,3)   (2,3)    (3,3)   …    (</a:t>
            </a:r>
            <a:r>
              <a:rPr lang="en-US" altLang="zh-CN" i="1" dirty="0">
                <a:latin typeface="Times New Roman" panose="02020603050405020304" pitchFamily="18" charset="0"/>
                <a:ea typeface="宋体" pitchFamily="2" charset="-122"/>
              </a:rPr>
              <a:t>p</a:t>
            </a:r>
            <a:r>
              <a:rPr lang="en-US" altLang="zh-CN" dirty="0">
                <a:latin typeface="Times New Roman" panose="02020603050405020304" pitchFamily="18" charset="0"/>
                <a:ea typeface="宋体" pitchFamily="2" charset="-122"/>
              </a:rPr>
              <a:t>,3)   …</a:t>
            </a:r>
            <a:endParaRPr lang="en-US" altLang="zh-CN" dirty="0">
              <a:latin typeface="Times New Roman" panose="02020603050405020304" pitchFamily="18" charset="0"/>
              <a:ea typeface="宋体" pitchFamily="2" charset="-122"/>
            </a:endParaRPr>
          </a:p>
          <a:p>
            <a:pPr eaLnBrk="1" hangingPunct="1">
              <a:spcBef>
                <a:spcPct val="50000"/>
              </a:spcBef>
            </a:pPr>
            <a:r>
              <a:rPr lang="en-US" altLang="zh-CN" dirty="0">
                <a:latin typeface="Times New Roman" panose="02020603050405020304" pitchFamily="18" charset="0"/>
                <a:ea typeface="宋体" pitchFamily="2" charset="-122"/>
              </a:rPr>
              <a:t>…</a:t>
            </a:r>
            <a:endParaRPr lang="en-US" altLang="zh-CN" dirty="0">
              <a:latin typeface="Times New Roman" panose="02020603050405020304" pitchFamily="18" charset="0"/>
              <a:ea typeface="宋体" pitchFamily="2" charset="-122"/>
            </a:endParaRPr>
          </a:p>
          <a:p>
            <a:pPr eaLnBrk="1" hangingPunct="1">
              <a:spcBef>
                <a:spcPct val="50000"/>
              </a:spcBef>
            </a:pPr>
            <a:r>
              <a:rPr lang="en-US" altLang="zh-CN" dirty="0">
                <a:latin typeface="Times New Roman" panose="02020603050405020304" pitchFamily="18" charset="0"/>
                <a:ea typeface="宋体" pitchFamily="2" charset="-122"/>
              </a:rPr>
              <a:t>(1,</a:t>
            </a:r>
            <a:r>
              <a:rPr lang="en-US" altLang="zh-CN" i="1" dirty="0">
                <a:latin typeface="Times New Roman" panose="02020603050405020304" pitchFamily="18" charset="0"/>
                <a:ea typeface="宋体" pitchFamily="2" charset="-122"/>
              </a:rPr>
              <a:t>q</a:t>
            </a:r>
            <a:r>
              <a:rPr lang="en-US" altLang="zh-CN" dirty="0">
                <a:latin typeface="Times New Roman" panose="02020603050405020304" pitchFamily="18" charset="0"/>
                <a:ea typeface="宋体" pitchFamily="2" charset="-122"/>
              </a:rPr>
              <a:t>)   (2,</a:t>
            </a:r>
            <a:r>
              <a:rPr lang="en-US" altLang="zh-CN" i="1" dirty="0">
                <a:latin typeface="Times New Roman" panose="02020603050405020304" pitchFamily="18" charset="0"/>
                <a:ea typeface="宋体" pitchFamily="2" charset="-122"/>
              </a:rPr>
              <a:t>q</a:t>
            </a:r>
            <a:r>
              <a:rPr lang="en-US" altLang="zh-CN" dirty="0">
                <a:latin typeface="Times New Roman" panose="02020603050405020304" pitchFamily="18" charset="0"/>
                <a:ea typeface="宋体" pitchFamily="2" charset="-122"/>
              </a:rPr>
              <a:t>)    (3,</a:t>
            </a:r>
            <a:r>
              <a:rPr lang="en-US" altLang="zh-CN" i="1" dirty="0">
                <a:latin typeface="Times New Roman" panose="02020603050405020304" pitchFamily="18" charset="0"/>
                <a:ea typeface="宋体" pitchFamily="2" charset="-122"/>
              </a:rPr>
              <a:t>q</a:t>
            </a:r>
            <a:r>
              <a:rPr lang="en-US" altLang="zh-CN" dirty="0">
                <a:latin typeface="Times New Roman" panose="02020603050405020304" pitchFamily="18" charset="0"/>
                <a:ea typeface="宋体" pitchFamily="2" charset="-122"/>
              </a:rPr>
              <a:t>)   …    (</a:t>
            </a:r>
            <a:r>
              <a:rPr lang="en-US" altLang="zh-CN" i="1" dirty="0">
                <a:latin typeface="Times New Roman" panose="02020603050405020304" pitchFamily="18" charset="0"/>
                <a:ea typeface="宋体" pitchFamily="2" charset="-122"/>
              </a:rPr>
              <a:t>p</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q</a:t>
            </a:r>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a:p>
            <a:pPr eaLnBrk="1" hangingPunct="1">
              <a:spcBef>
                <a:spcPct val="50000"/>
              </a:spcBef>
            </a:pPr>
            <a:r>
              <a:rPr lang="en-US" altLang="zh-CN" dirty="0">
                <a:latin typeface="Times New Roman" panose="02020603050405020304" pitchFamily="18" charset="0"/>
                <a:ea typeface="宋体" pitchFamily="2" charset="-122"/>
              </a:rPr>
              <a:t>…</a:t>
            </a:r>
            <a:endParaRPr lang="en-US" altLang="zh-CN" dirty="0">
              <a:latin typeface="Times New Roman" panose="02020603050405020304" pitchFamily="18" charset="0"/>
              <a:ea typeface="宋体" pitchFamily="2" charset="-122"/>
            </a:endParaRPr>
          </a:p>
        </p:txBody>
      </p:sp>
      <p:graphicFrame>
        <p:nvGraphicFramePr>
          <p:cNvPr id="1518600" name="Object 8"/>
          <p:cNvGraphicFramePr>
            <a:graphicFrameLocks noChangeAspect="1"/>
          </p:cNvGraphicFramePr>
          <p:nvPr/>
        </p:nvGraphicFramePr>
        <p:xfrm>
          <a:off x="3432175" y="5067300"/>
          <a:ext cx="5113338" cy="730250"/>
        </p:xfrm>
        <a:graphic>
          <a:graphicData uri="http://schemas.openxmlformats.org/presentationml/2006/ole">
            <mc:AlternateContent xmlns:mc="http://schemas.openxmlformats.org/markup-compatibility/2006">
              <mc:Choice xmlns:v="urn:schemas-microsoft-com:vml" Requires="v">
                <p:oleObj spid="_x0000_s3101" name="" r:id="rId3" imgW="2743200" imgH="393700" progId="Equation.3">
                  <p:embed/>
                </p:oleObj>
              </mc:Choice>
              <mc:Fallback>
                <p:oleObj name="" r:id="rId3" imgW="2743200" imgH="393700" progId="Equation.3">
                  <p:embed/>
                  <p:pic>
                    <p:nvPicPr>
                      <p:cNvPr id="0" name="图片 3100"/>
                      <p:cNvPicPr/>
                      <p:nvPr/>
                    </p:nvPicPr>
                    <p:blipFill>
                      <a:blip r:embed="rId4"/>
                      <a:stretch>
                        <a:fillRect/>
                      </a:stretch>
                    </p:blipFill>
                    <p:spPr>
                      <a:xfrm>
                        <a:off x="3432175" y="5067300"/>
                        <a:ext cx="5113338" cy="730250"/>
                      </a:xfrm>
                      <a:prstGeom prst="rect">
                        <a:avLst/>
                      </a:prstGeom>
                      <a:noFill/>
                      <a:ln w="38100">
                        <a:noFill/>
                        <a:miter/>
                      </a:ln>
                    </p:spPr>
                  </p:pic>
                </p:oleObj>
              </mc:Fallback>
            </mc:AlternateContent>
          </a:graphicData>
        </a:graphic>
      </p:graphicFrame>
      <p:graphicFrame>
        <p:nvGraphicFramePr>
          <p:cNvPr id="1518601" name="Object 9"/>
          <p:cNvGraphicFramePr>
            <a:graphicFrameLocks noChangeAspect="1"/>
          </p:cNvGraphicFramePr>
          <p:nvPr/>
        </p:nvGraphicFramePr>
        <p:xfrm>
          <a:off x="3381375" y="5699125"/>
          <a:ext cx="3455988" cy="730250"/>
        </p:xfrm>
        <a:graphic>
          <a:graphicData uri="http://schemas.openxmlformats.org/presentationml/2006/ole">
            <mc:AlternateContent xmlns:mc="http://schemas.openxmlformats.org/markup-compatibility/2006">
              <mc:Choice xmlns:v="urn:schemas-microsoft-com:vml" Requires="v">
                <p:oleObj spid="_x0000_s3099" name="" r:id="rId5" imgW="1854200" imgH="393700" progId="Equation.3">
                  <p:embed/>
                </p:oleObj>
              </mc:Choice>
              <mc:Fallback>
                <p:oleObj name="" r:id="rId5" imgW="1854200" imgH="393700" progId="Equation.3">
                  <p:embed/>
                  <p:pic>
                    <p:nvPicPr>
                      <p:cNvPr id="0" name="图片 3098"/>
                      <p:cNvPicPr/>
                      <p:nvPr/>
                    </p:nvPicPr>
                    <p:blipFill>
                      <a:blip r:embed="rId6"/>
                      <a:stretch>
                        <a:fillRect/>
                      </a:stretch>
                    </p:blipFill>
                    <p:spPr>
                      <a:xfrm>
                        <a:off x="3381375" y="5699125"/>
                        <a:ext cx="3455988" cy="730250"/>
                      </a:xfrm>
                      <a:prstGeom prst="rect">
                        <a:avLst/>
                      </a:prstGeom>
                      <a:noFill/>
                      <a:ln w="38100">
                        <a:noFill/>
                        <a:miter/>
                      </a:ln>
                    </p:spPr>
                  </p:pic>
                </p:oleObj>
              </mc:Fallback>
            </mc:AlternateContent>
          </a:graphicData>
        </a:graphic>
      </p:graphicFrame>
      <p:sp>
        <p:nvSpPr>
          <p:cNvPr id="90119" name="Text Box 10"/>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
        <p:nvSpPr>
          <p:cNvPr id="12" name="TextBox 11"/>
          <p:cNvSpPr txBox="1"/>
          <p:nvPr/>
        </p:nvSpPr>
        <p:spPr>
          <a:xfrm>
            <a:off x="3810000" y="1323975"/>
            <a:ext cx="4714875" cy="368300"/>
          </a:xfrm>
          <a:prstGeom prst="rect">
            <a:avLst/>
          </a:prstGeom>
          <a:solidFill>
            <a:schemeClr val="accent3"/>
          </a:solidFill>
        </p:spPr>
        <p:txBody>
          <a:bodyPr>
            <a:spAutoFit/>
          </a:bodyPr>
          <a:lstStyle/>
          <a:p>
            <a:pPr marR="0" defTabSz="914400">
              <a:spcBef>
                <a:spcPct val="50000"/>
              </a:spcBef>
              <a:buClrTx/>
              <a:buSzTx/>
              <a:buFont typeface="Wingdings" panose="05000000000000000000" pitchFamily="2" charset="2"/>
              <a:buNone/>
              <a:defRPr/>
            </a:pPr>
            <a:r>
              <a:rPr kumimoji="0" lang="en-US" altLang="zh-CN" kern="1200" cap="none" spc="0" normalizeH="0" baseline="0" noProof="0" dirty="0">
                <a:latin typeface="Times New Roman" panose="02020603050405020304" pitchFamily="18" charset="0"/>
                <a:ea typeface="楷体_GB2312" pitchFamily="49" charset="-122"/>
                <a:cs typeface="Times New Roman" panose="02020603050405020304" pitchFamily="18" charset="0"/>
              </a:rPr>
              <a:t>1          2        3       …       </a:t>
            </a:r>
            <a:r>
              <a:rPr kumimoji="0" lang="en-US" altLang="zh-CN" i="1" kern="1200" cap="none" spc="0" normalizeH="0" baseline="0" noProof="0" dirty="0">
                <a:latin typeface="Times New Roman" panose="02020603050405020304" pitchFamily="18" charset="0"/>
                <a:ea typeface="楷体_GB2312" pitchFamily="49" charset="-122"/>
                <a:cs typeface="Times New Roman" panose="02020603050405020304" pitchFamily="18" charset="0"/>
              </a:rPr>
              <a:t>p     </a:t>
            </a:r>
            <a:r>
              <a:rPr kumimoji="1" lang="en-US" altLang="zh-CN" kern="1200" cap="none" spc="0" normalizeH="0" baseline="0" noProof="0" dirty="0">
                <a:latin typeface="Times New Roman" panose="02020603050405020304" pitchFamily="18" charset="0"/>
                <a:ea typeface="宋体" pitchFamily="2" charset="-122"/>
                <a:cs typeface="+mn-cs"/>
              </a:rPr>
              <a:t>…</a:t>
            </a:r>
            <a:r>
              <a:rPr kumimoji="0" lang="en-US" altLang="zh-CN" kern="1200" cap="none" spc="0" normalizeH="0" baseline="0" noProof="0" dirty="0">
                <a:latin typeface="Times New Roman" panose="02020603050405020304" pitchFamily="18" charset="0"/>
                <a:ea typeface="楷体_GB2312" pitchFamily="49" charset="-122"/>
                <a:cs typeface="Times New Roman" panose="02020603050405020304" pitchFamily="18" charset="0"/>
              </a:rPr>
              <a:t> </a:t>
            </a:r>
            <a:endParaRPr kumimoji="0" lang="zh-CN" altLang="en-US" kern="1200" cap="none" spc="0" normalizeH="0" baseline="0" noProof="0" dirty="0">
              <a:latin typeface="Times New Roman" panose="02020603050405020304" pitchFamily="18" charset="0"/>
              <a:ea typeface="楷体_GB2312" pitchFamily="49" charset="-122"/>
              <a:cs typeface="Times New Roman" panose="02020603050405020304" pitchFamily="18" charset="0"/>
            </a:endParaRPr>
          </a:p>
        </p:txBody>
      </p:sp>
      <p:sp>
        <p:nvSpPr>
          <p:cNvPr id="14" name="TextBox 13"/>
          <p:cNvSpPr txBox="1"/>
          <p:nvPr/>
        </p:nvSpPr>
        <p:spPr>
          <a:xfrm>
            <a:off x="2381250" y="1912938"/>
            <a:ext cx="1143000" cy="3230245"/>
          </a:xfrm>
          <a:prstGeom prst="rect">
            <a:avLst/>
          </a:prstGeom>
          <a:solidFill>
            <a:schemeClr val="accent3"/>
          </a:solidFill>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3</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rPr>
              <a:t>… </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q</a:t>
            </a:r>
            <a:endParaRPr kumimoji="0"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rPr>
              <a:t>…</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cxnSp>
        <p:nvCxnSpPr>
          <p:cNvPr id="16" name="直接箭头连接符 15"/>
          <p:cNvCxnSpPr/>
          <p:nvPr/>
        </p:nvCxnSpPr>
        <p:spPr>
          <a:xfrm rot="-10800000" flipV="1">
            <a:off x="3452813" y="1770063"/>
            <a:ext cx="714375" cy="642937"/>
          </a:xfrm>
          <a:prstGeom prst="straightConnector1">
            <a:avLst/>
          </a:prstGeom>
          <a:ln w="28575" cap="flat" cmpd="sng">
            <a:solidFill>
              <a:srgbClr val="0066FF"/>
            </a:solidFill>
            <a:prstDash val="dashDot"/>
            <a:headEnd type="none" w="med" len="med"/>
            <a:tailEnd type="arrow" w="med" len="med"/>
          </a:ln>
        </p:spPr>
      </p:cxnSp>
      <p:cxnSp>
        <p:nvCxnSpPr>
          <p:cNvPr id="19" name="曲线连接符 18"/>
          <p:cNvCxnSpPr/>
          <p:nvPr/>
        </p:nvCxnSpPr>
        <p:spPr>
          <a:xfrm flipV="1">
            <a:off x="3452813" y="1770063"/>
            <a:ext cx="1428750" cy="785812"/>
          </a:xfrm>
          <a:prstGeom prst="curvedConnector3">
            <a:avLst>
              <a:gd name="adj1" fmla="val 50000"/>
            </a:avLst>
          </a:prstGeom>
          <a:ln w="28575" cap="flat" cmpd="sng">
            <a:solidFill>
              <a:srgbClr val="3333FF"/>
            </a:solidFill>
            <a:prstDash val="dashDot"/>
            <a:headEnd type="none" w="med" len="med"/>
            <a:tailEnd type="arrow" w="med" len="med"/>
          </a:ln>
        </p:spPr>
      </p:cxnSp>
      <p:cxnSp>
        <p:nvCxnSpPr>
          <p:cNvPr id="20" name="直接箭头连接符 19"/>
          <p:cNvCxnSpPr/>
          <p:nvPr/>
        </p:nvCxnSpPr>
        <p:spPr>
          <a:xfrm rot="-10800000" flipV="1">
            <a:off x="3667125" y="1984375"/>
            <a:ext cx="1143000" cy="1071563"/>
          </a:xfrm>
          <a:prstGeom prst="straightConnector1">
            <a:avLst/>
          </a:prstGeom>
          <a:ln w="28575" cap="flat" cmpd="sng">
            <a:solidFill>
              <a:srgbClr val="0066FF"/>
            </a:solidFill>
            <a:prstDash val="dashDot"/>
            <a:headEnd type="none" w="med" len="med"/>
            <a:tailEnd type="arrow" w="med" len="med"/>
          </a:ln>
        </p:spPr>
      </p:cxnSp>
      <p:cxnSp>
        <p:nvCxnSpPr>
          <p:cNvPr id="23" name="曲线连接符 22"/>
          <p:cNvCxnSpPr/>
          <p:nvPr/>
        </p:nvCxnSpPr>
        <p:spPr>
          <a:xfrm flipV="1">
            <a:off x="3595688" y="1770063"/>
            <a:ext cx="2286000" cy="1428750"/>
          </a:xfrm>
          <a:prstGeom prst="curvedConnector3">
            <a:avLst>
              <a:gd name="adj1" fmla="val 50000"/>
            </a:avLst>
          </a:prstGeom>
          <a:ln w="28575" cap="flat" cmpd="sng">
            <a:solidFill>
              <a:srgbClr val="3333FF"/>
            </a:solidFill>
            <a:prstDash val="dashDot"/>
            <a:headEnd type="none" w="med" len="med"/>
            <a:tailEnd type="arrow" w="med" len="med"/>
          </a:ln>
        </p:spPr>
      </p:cxnSp>
      <p:cxnSp>
        <p:nvCxnSpPr>
          <p:cNvPr id="26" name="直接箭头连接符 25"/>
          <p:cNvCxnSpPr/>
          <p:nvPr/>
        </p:nvCxnSpPr>
        <p:spPr>
          <a:xfrm rot="-10800000" flipV="1">
            <a:off x="4024313" y="1984375"/>
            <a:ext cx="1714500" cy="1428750"/>
          </a:xfrm>
          <a:prstGeom prst="straightConnector1">
            <a:avLst/>
          </a:prstGeom>
          <a:ln w="28575" cap="flat" cmpd="sng">
            <a:solidFill>
              <a:srgbClr val="0066FF"/>
            </a:solidFill>
            <a:prstDash val="dashDot"/>
            <a:headEnd type="none" w="med" len="med"/>
            <a:tailEnd type="arrow" w="med" len="med"/>
          </a:ln>
        </p:spPr>
      </p:cxnSp>
      <p:cxnSp>
        <p:nvCxnSpPr>
          <p:cNvPr id="27" name="直接箭头连接符 26"/>
          <p:cNvCxnSpPr/>
          <p:nvPr/>
        </p:nvCxnSpPr>
        <p:spPr>
          <a:xfrm rot="-10800000" flipV="1">
            <a:off x="6024563" y="3270250"/>
            <a:ext cx="2214562" cy="2071688"/>
          </a:xfrm>
          <a:prstGeom prst="straightConnector1">
            <a:avLst/>
          </a:prstGeom>
          <a:ln w="28575" cap="flat" cmpd="sng">
            <a:solidFill>
              <a:srgbClr val="0066FF"/>
            </a:solidFill>
            <a:prstDash val="dashDot"/>
            <a:headEnd type="none" w="med" len="med"/>
            <a:tailEnd type="arrow" w="med" len="med"/>
          </a:ln>
        </p:spPr>
      </p:cxnSp>
      <p:sp>
        <p:nvSpPr>
          <p:cNvPr id="90128" name="TextBox 35"/>
          <p:cNvSpPr txBox="1"/>
          <p:nvPr/>
        </p:nvSpPr>
        <p:spPr>
          <a:xfrm>
            <a:off x="3238500" y="500063"/>
            <a:ext cx="7429500" cy="768350"/>
          </a:xfrm>
          <a:prstGeom prst="rect">
            <a:avLst/>
          </a:prstGeom>
          <a:noFill/>
          <a:ln w="9525">
            <a:noFill/>
          </a:ln>
        </p:spPr>
        <p:txBody>
          <a:bodyPr>
            <a:spAutoFit/>
          </a:bodyPr>
          <a:p>
            <a:pPr>
              <a:spcBef>
                <a:spcPct val="50000"/>
              </a:spcBef>
              <a:buFont typeface="Wingdings" panose="05000000000000000000" pitchFamily="2" charset="2"/>
              <a:buNone/>
            </a:pPr>
            <a:r>
              <a:rPr lang="en-US" altLang="zh-CN" sz="2200" dirty="0">
                <a:solidFill>
                  <a:srgbClr val="FF0000"/>
                </a:solidFill>
                <a:latin typeface="Times New Roman" panose="02020603050405020304" pitchFamily="18" charset="0"/>
                <a:cs typeface="Times New Roman" panose="02020603050405020304" pitchFamily="18" charset="0"/>
              </a:rPr>
              <a:t>An infinite set is countable iff it is possible to list all the elements of the set in a sequence</a:t>
            </a:r>
            <a:endParaRPr lang="zh-CN" altLang="en-US" sz="22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18595"/>
                                        </p:tgtEl>
                                        <p:attrNameLst>
                                          <p:attrName>style.visibility</p:attrName>
                                        </p:attrNameLst>
                                      </p:cBhvr>
                                      <p:to>
                                        <p:strVal val="visible"/>
                                      </p:to>
                                    </p:set>
                                    <p:animEffect transition="in" filter="box(out)">
                                      <p:cBhvr>
                                        <p:cTn id="13" dur="500"/>
                                        <p:tgtEl>
                                          <p:spTgt spid="1518595"/>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trips(downLeft)">
                                      <p:cBhvr>
                                        <p:cTn id="18" dur="500"/>
                                        <p:tgtEl>
                                          <p:spTgt spid="16"/>
                                        </p:tgtEl>
                                      </p:cBhvr>
                                    </p:animEffect>
                                  </p:child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trips(downRight)">
                                      <p:cBhvr>
                                        <p:cTn id="22" dur="500"/>
                                        <p:tgtEl>
                                          <p:spTgt spid="19"/>
                                        </p:tgtEl>
                                      </p:cBhvr>
                                    </p:animEffect>
                                  </p:childTnLst>
                                </p:cTn>
                              </p:par>
                            </p:childTnLst>
                          </p:cTn>
                        </p:par>
                        <p:par>
                          <p:cTn id="23" fill="hold">
                            <p:stCondLst>
                              <p:cond delay="1000"/>
                            </p:stCondLst>
                            <p:childTnLst>
                              <p:par>
                                <p:cTn id="24" presetID="18" presetClass="entr" presetSubtype="12"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downLeft)">
                                      <p:cBhvr>
                                        <p:cTn id="26" dur="500"/>
                                        <p:tgtEl>
                                          <p:spTgt spid="20"/>
                                        </p:tgtEl>
                                      </p:cBhvr>
                                    </p:animEffect>
                                  </p:childTnLst>
                                </p:cTn>
                              </p:par>
                            </p:childTnLst>
                          </p:cTn>
                        </p:par>
                        <p:par>
                          <p:cTn id="27" fill="hold">
                            <p:stCondLst>
                              <p:cond delay="1500"/>
                            </p:stCondLst>
                            <p:childTnLst>
                              <p:par>
                                <p:cTn id="28" presetID="18" presetClass="entr" presetSubtype="6"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strips(downRight)">
                                      <p:cBhvr>
                                        <p:cTn id="30" dur="500"/>
                                        <p:tgtEl>
                                          <p:spTgt spid="23"/>
                                        </p:tgtEl>
                                      </p:cBhvr>
                                    </p:animEffect>
                                  </p:childTnLst>
                                </p:cTn>
                              </p:par>
                            </p:childTnLst>
                          </p:cTn>
                        </p:par>
                        <p:par>
                          <p:cTn id="31" fill="hold">
                            <p:stCondLst>
                              <p:cond delay="2000"/>
                            </p:stCondLst>
                            <p:childTnLst>
                              <p:par>
                                <p:cTn id="32" presetID="18" presetClass="entr" presetSubtype="12"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strips(downLeft)">
                                      <p:cBhvr>
                                        <p:cTn id="34" dur="500"/>
                                        <p:tgtEl>
                                          <p:spTgt spid="26"/>
                                        </p:tgtEl>
                                      </p:cBhvr>
                                    </p:animEffect>
                                  </p:childTnLst>
                                </p:cTn>
                              </p:par>
                            </p:childTnLst>
                          </p:cTn>
                        </p:par>
                        <p:par>
                          <p:cTn id="35" fill="hold">
                            <p:stCondLst>
                              <p:cond delay="2500"/>
                            </p:stCondLst>
                            <p:childTnLst>
                              <p:par>
                                <p:cTn id="36" presetID="18" presetClass="entr" presetSubtype="12"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strips(down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518600"/>
                                        </p:tgtEl>
                                        <p:attrNameLst>
                                          <p:attrName>style.visibility</p:attrName>
                                        </p:attrNameLst>
                                      </p:cBhvr>
                                      <p:to>
                                        <p:strVal val="visible"/>
                                      </p:to>
                                    </p:set>
                                    <p:animEffect transition="in" filter="wipe(left)">
                                      <p:cBhvr>
                                        <p:cTn id="43" dur="500"/>
                                        <p:tgtEl>
                                          <p:spTgt spid="151860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518601"/>
                                        </p:tgtEl>
                                        <p:attrNameLst>
                                          <p:attrName>style.visibility</p:attrName>
                                        </p:attrNameLst>
                                      </p:cBhvr>
                                      <p:to>
                                        <p:strVal val="visible"/>
                                      </p:to>
                                    </p:set>
                                    <p:animEffect transition="in" filter="wipe(left)">
                                      <p:cBhvr>
                                        <p:cTn id="48" dur="500"/>
                                        <p:tgtEl>
                                          <p:spTgt spid="151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5" grpId="0"/>
      <p:bldP spid="12" grpId="0" bldLvl="0" animBg="1"/>
      <p:bldP spid="1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graphicFrame>
        <p:nvGraphicFramePr>
          <p:cNvPr id="1520642" name="Object 2"/>
          <p:cNvGraphicFramePr>
            <a:graphicFrameLocks noChangeAspect="1"/>
          </p:cNvGraphicFramePr>
          <p:nvPr/>
        </p:nvGraphicFramePr>
        <p:xfrm>
          <a:off x="2289175" y="765175"/>
          <a:ext cx="2432050" cy="566738"/>
        </p:xfrm>
        <a:graphic>
          <a:graphicData uri="http://schemas.openxmlformats.org/presentationml/2006/ole">
            <mc:AlternateContent xmlns:mc="http://schemas.openxmlformats.org/markup-compatibility/2006">
              <mc:Choice xmlns:v="urn:schemas-microsoft-com:vml" Requires="v">
                <p:oleObj spid="_x0000_s3088" name="" r:id="rId1" imgW="977900" imgH="228600" progId="Equation.3">
                  <p:embed/>
                </p:oleObj>
              </mc:Choice>
              <mc:Fallback>
                <p:oleObj name="" r:id="rId1" imgW="977900" imgH="228600" progId="Equation.3">
                  <p:embed/>
                  <p:pic>
                    <p:nvPicPr>
                      <p:cNvPr id="0" name="图片 3087"/>
                      <p:cNvPicPr/>
                      <p:nvPr/>
                    </p:nvPicPr>
                    <p:blipFill>
                      <a:blip r:embed="rId2"/>
                      <a:stretch>
                        <a:fillRect/>
                      </a:stretch>
                    </p:blipFill>
                    <p:spPr>
                      <a:xfrm>
                        <a:off x="2289175" y="765175"/>
                        <a:ext cx="2432050" cy="566738"/>
                      </a:xfrm>
                      <a:prstGeom prst="rect">
                        <a:avLst/>
                      </a:prstGeom>
                      <a:noFill/>
                      <a:ln w="38100">
                        <a:noFill/>
                        <a:miter/>
                      </a:ln>
                    </p:spPr>
                  </p:pic>
                </p:oleObj>
              </mc:Fallback>
            </mc:AlternateContent>
          </a:graphicData>
        </a:graphic>
      </p:graphicFrame>
      <p:graphicFrame>
        <p:nvGraphicFramePr>
          <p:cNvPr id="1520643" name="Object 3"/>
          <p:cNvGraphicFramePr>
            <a:graphicFrameLocks noChangeAspect="1"/>
          </p:cNvGraphicFramePr>
          <p:nvPr/>
        </p:nvGraphicFramePr>
        <p:xfrm>
          <a:off x="3302000" y="1916113"/>
          <a:ext cx="1704975" cy="566737"/>
        </p:xfrm>
        <a:graphic>
          <a:graphicData uri="http://schemas.openxmlformats.org/presentationml/2006/ole">
            <mc:AlternateContent xmlns:mc="http://schemas.openxmlformats.org/markup-compatibility/2006">
              <mc:Choice xmlns:v="urn:schemas-microsoft-com:vml" Requires="v">
                <p:oleObj spid="_x0000_s3091" name="" r:id="rId3" imgW="685800" imgH="228600" progId="Equation.3">
                  <p:embed/>
                </p:oleObj>
              </mc:Choice>
              <mc:Fallback>
                <p:oleObj name="" r:id="rId3" imgW="685800" imgH="228600" progId="Equation.3">
                  <p:embed/>
                  <p:pic>
                    <p:nvPicPr>
                      <p:cNvPr id="0" name="图片 3090"/>
                      <p:cNvPicPr/>
                      <p:nvPr/>
                    </p:nvPicPr>
                    <p:blipFill>
                      <a:blip r:embed="rId4"/>
                      <a:stretch>
                        <a:fillRect/>
                      </a:stretch>
                    </p:blipFill>
                    <p:spPr>
                      <a:xfrm>
                        <a:off x="3302000" y="1916113"/>
                        <a:ext cx="1704975" cy="566737"/>
                      </a:xfrm>
                      <a:prstGeom prst="rect">
                        <a:avLst/>
                      </a:prstGeom>
                      <a:noFill/>
                      <a:ln w="38100">
                        <a:noFill/>
                        <a:miter/>
                      </a:ln>
                    </p:spPr>
                  </p:pic>
                </p:oleObj>
              </mc:Fallback>
            </mc:AlternateContent>
          </a:graphicData>
        </a:graphic>
      </p:graphicFrame>
      <p:graphicFrame>
        <p:nvGraphicFramePr>
          <p:cNvPr id="1520644" name="Object 4"/>
          <p:cNvGraphicFramePr>
            <a:graphicFrameLocks noChangeAspect="1"/>
          </p:cNvGraphicFramePr>
          <p:nvPr/>
        </p:nvGraphicFramePr>
        <p:xfrm>
          <a:off x="3295650" y="2924175"/>
          <a:ext cx="2022475" cy="566738"/>
        </p:xfrm>
        <a:graphic>
          <a:graphicData uri="http://schemas.openxmlformats.org/presentationml/2006/ole">
            <mc:AlternateContent xmlns:mc="http://schemas.openxmlformats.org/markup-compatibility/2006">
              <mc:Choice xmlns:v="urn:schemas-microsoft-com:vml" Requires="v">
                <p:oleObj spid="_x0000_s3089" name="" r:id="rId5" imgW="812165" imgH="228600" progId="Equation.3">
                  <p:embed/>
                </p:oleObj>
              </mc:Choice>
              <mc:Fallback>
                <p:oleObj name="" r:id="rId5" imgW="812165" imgH="228600" progId="Equation.3">
                  <p:embed/>
                  <p:pic>
                    <p:nvPicPr>
                      <p:cNvPr id="0" name="图片 3088"/>
                      <p:cNvPicPr/>
                      <p:nvPr/>
                    </p:nvPicPr>
                    <p:blipFill>
                      <a:blip r:embed="rId6"/>
                      <a:stretch>
                        <a:fillRect/>
                      </a:stretch>
                    </p:blipFill>
                    <p:spPr>
                      <a:xfrm>
                        <a:off x="3295650" y="2924175"/>
                        <a:ext cx="2022475" cy="566738"/>
                      </a:xfrm>
                      <a:prstGeom prst="rect">
                        <a:avLst/>
                      </a:prstGeom>
                      <a:noFill/>
                      <a:ln w="38100">
                        <a:noFill/>
                        <a:miter/>
                      </a:ln>
                    </p:spPr>
                  </p:pic>
                </p:oleObj>
              </mc:Fallback>
            </mc:AlternateContent>
          </a:graphicData>
        </a:graphic>
      </p:graphicFrame>
      <p:sp>
        <p:nvSpPr>
          <p:cNvPr id="1520645" name="Text Box 5"/>
          <p:cNvSpPr txBox="1">
            <a:spLocks noChangeArrowheads="1"/>
          </p:cNvSpPr>
          <p:nvPr/>
        </p:nvSpPr>
        <p:spPr bwMode="auto">
          <a:xfrm>
            <a:off x="2595563" y="3643313"/>
            <a:ext cx="6813550" cy="1696720"/>
          </a:xfrm>
          <a:prstGeom prst="rect">
            <a:avLst/>
          </a:prstGeom>
          <a:noFill/>
          <a:ln w="9525">
            <a:noFill/>
            <a:miter lim="800000"/>
          </a:ln>
          <a:effectLst/>
        </p:spPr>
        <p:txBody>
          <a:bodyPr>
            <a:spAutoFit/>
          </a:bodyPr>
          <a:lstStyle/>
          <a:p>
            <a:pPr marL="457200" marR="0" indent="-457200" defTabSz="914400" eaLnBrk="1" hangingPunct="1">
              <a:spcBef>
                <a:spcPct val="40000"/>
              </a:spcBef>
              <a:buClrTx/>
              <a:buSzTx/>
              <a:buFont typeface="Wingdings" panose="05000000000000000000" pitchFamily="2" charset="2"/>
              <a:buNone/>
              <a:defRPr/>
            </a:pPr>
            <a:r>
              <a:rPr kumimoji="1" lang="en-US" altLang="zh-CN"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Note :</a:t>
            </a:r>
            <a:endParaRPr kumimoji="1" lang="en-US" altLang="zh-CN"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defTabSz="914400" eaLnBrk="1" hangingPunct="1">
              <a:spcBef>
                <a:spcPct val="40000"/>
              </a:spcBef>
              <a:buClrTx/>
              <a:buSzTx/>
              <a:buFont typeface="Wingdings" panose="05000000000000000000" pitchFamily="2" charset="2"/>
              <a:buNone/>
              <a:defRPr/>
            </a:pPr>
            <a:r>
              <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(1)   There are the same number of positive rational numbers and positive integers. </a:t>
            </a:r>
            <a:endPar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defTabSz="914400" eaLnBrk="1" hangingPunct="1">
              <a:spcBef>
                <a:spcPct val="40000"/>
              </a:spcBef>
              <a:buClrTx/>
              <a:buSzTx/>
              <a:buFont typeface="Wingdings" panose="05000000000000000000" pitchFamily="2" charset="2"/>
              <a:buNone/>
              <a:defRPr/>
            </a:pPr>
            <a:r>
              <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(2)  The set of all rational numbers Q, positive and negative, is countable infinite. </a:t>
            </a:r>
            <a:endPar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p:txBody>
      </p:sp>
      <p:sp>
        <p:nvSpPr>
          <p:cNvPr id="92167" name="Text Box 6"/>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20642"/>
                                        </p:tgtEl>
                                        <p:attrNameLst>
                                          <p:attrName>style.visibility</p:attrName>
                                        </p:attrNameLst>
                                      </p:cBhvr>
                                      <p:to>
                                        <p:strVal val="visible"/>
                                      </p:to>
                                    </p:set>
                                    <p:animEffect transition="in" filter="wipe(left)">
                                      <p:cBhvr>
                                        <p:cTn id="7" dur="500"/>
                                        <p:tgtEl>
                                          <p:spTgt spid="1520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0643"/>
                                        </p:tgtEl>
                                        <p:attrNameLst>
                                          <p:attrName>style.visibility</p:attrName>
                                        </p:attrNameLst>
                                      </p:cBhvr>
                                      <p:to>
                                        <p:strVal val="visible"/>
                                      </p:to>
                                    </p:set>
                                    <p:animEffect transition="in" filter="wipe(left)">
                                      <p:cBhvr>
                                        <p:cTn id="12" dur="500"/>
                                        <p:tgtEl>
                                          <p:spTgt spid="15206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0644"/>
                                        </p:tgtEl>
                                        <p:attrNameLst>
                                          <p:attrName>style.visibility</p:attrName>
                                        </p:attrNameLst>
                                      </p:cBhvr>
                                      <p:to>
                                        <p:strVal val="visible"/>
                                      </p:to>
                                    </p:set>
                                    <p:animEffect transition="in" filter="wipe(left)">
                                      <p:cBhvr>
                                        <p:cTn id="17" dur="500"/>
                                        <p:tgtEl>
                                          <p:spTgt spid="15206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20645">
                                            <p:txEl>
                                              <p:charRg st="4294967295" end="4294967295"/>
                                            </p:txEl>
                                          </p:spTgt>
                                        </p:tgtEl>
                                        <p:attrNameLst>
                                          <p:attrName>style.visibility</p:attrName>
                                        </p:attrNameLst>
                                      </p:cBhvr>
                                      <p:to>
                                        <p:strVal val="visible"/>
                                      </p:to>
                                    </p:set>
                                    <p:animEffect transition="in" filter="strips(downRight)">
                                      <p:cBhvr>
                                        <p:cTn id="22" dur="500"/>
                                        <p:tgtEl>
                                          <p:spTgt spid="1520645">
                                            <p:txEl>
                                              <p:char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20645">
                                            <p:txEl>
                                              <p:charRg st="0" end="7"/>
                                            </p:txEl>
                                          </p:spTgt>
                                        </p:tgtEl>
                                        <p:attrNameLst>
                                          <p:attrName>style.visibility</p:attrName>
                                        </p:attrNameLst>
                                      </p:cBhvr>
                                      <p:to>
                                        <p:strVal val="visible"/>
                                      </p:to>
                                    </p:set>
                                    <p:animEffect transition="in" filter="strips(downRight)">
                                      <p:cBhvr>
                                        <p:cTn id="27" dur="500"/>
                                        <p:tgtEl>
                                          <p:spTgt spid="1520645">
                                            <p:txEl>
                                              <p:charRg st="0"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20645">
                                            <p:txEl>
                                              <p:charRg st="7" end="98"/>
                                            </p:txEl>
                                          </p:spTgt>
                                        </p:tgtEl>
                                        <p:attrNameLst>
                                          <p:attrName>style.visibility</p:attrName>
                                        </p:attrNameLst>
                                      </p:cBhvr>
                                      <p:to>
                                        <p:strVal val="visible"/>
                                      </p:to>
                                    </p:set>
                                    <p:animEffect transition="in" filter="strips(downRight)">
                                      <p:cBhvr>
                                        <p:cTn id="32" dur="500"/>
                                        <p:tgtEl>
                                          <p:spTgt spid="1520645">
                                            <p:txEl>
                                              <p:charRg st="7" end="9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20645">
                                            <p:txEl>
                                              <p:charRg st="98" end="191"/>
                                            </p:txEl>
                                          </p:spTgt>
                                        </p:tgtEl>
                                        <p:attrNameLst>
                                          <p:attrName>style.visibility</p:attrName>
                                        </p:attrNameLst>
                                      </p:cBhvr>
                                      <p:to>
                                        <p:strVal val="visible"/>
                                      </p:to>
                                    </p:set>
                                    <p:animEffect transition="in" filter="strips(downRight)">
                                      <p:cBhvr>
                                        <p:cTn id="37" dur="500"/>
                                        <p:tgtEl>
                                          <p:spTgt spid="1520645">
                                            <p:txEl>
                                              <p:charRg st="98"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522691" name="Text Box 3"/>
          <p:cNvSpPr txBox="1">
            <a:spLocks noChangeArrowheads="1"/>
          </p:cNvSpPr>
          <p:nvPr/>
        </p:nvSpPr>
        <p:spPr bwMode="auto">
          <a:xfrm>
            <a:off x="2133600" y="762000"/>
            <a:ext cx="8001000" cy="368300"/>
          </a:xfrm>
          <a:prstGeom prst="rect">
            <a:avLst/>
          </a:prstGeom>
          <a:noFill/>
          <a:ln w="9525">
            <a:noFill/>
            <a:miter lim="800000"/>
          </a:ln>
          <a:effectLst/>
        </p:spPr>
        <p:txBody>
          <a:bodyPr>
            <a:spAutoFit/>
          </a:bodyPr>
          <a:lstStyle/>
          <a:p>
            <a:pPr marL="457200" marR="0" indent="-457200" algn="just" defTabSz="914400" eaLnBrk="1" hangingPunct="1">
              <a:spcBef>
                <a:spcPct val="40000"/>
              </a:spcBef>
              <a:buClrTx/>
              <a:buSzTx/>
              <a:buFont typeface="Wingdings" panose="05000000000000000000" pitchFamily="2" charset="2"/>
              <a:buNone/>
              <a:defRPr/>
            </a:pPr>
            <a:r>
              <a:rPr kumimoji="1" lang="en-US" altLang="zh-CN" kern="1200" cap="none" spc="0" normalizeH="0" baseline="0" noProof="0">
                <a:solidFill>
                  <a:srgbClr val="9900CC"/>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The properties of the countable sets: </a:t>
            </a:r>
            <a:endParaRPr kumimoji="1" lang="en-US" altLang="zh-CN" kern="1200" cap="none" spc="0" normalizeH="0" baseline="0" noProof="0">
              <a:solidFill>
                <a:srgbClr val="9900CC"/>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p:txBody>
      </p:sp>
      <p:sp>
        <p:nvSpPr>
          <p:cNvPr id="1522692" name="Text Box 4"/>
          <p:cNvSpPr txBox="1">
            <a:spLocks noChangeArrowheads="1"/>
          </p:cNvSpPr>
          <p:nvPr/>
        </p:nvSpPr>
        <p:spPr bwMode="auto">
          <a:xfrm>
            <a:off x="2524125" y="1428750"/>
            <a:ext cx="7467600" cy="1529715"/>
          </a:xfrm>
          <a:prstGeom prst="rect">
            <a:avLst/>
          </a:prstGeom>
          <a:noFill/>
          <a:ln w="9525">
            <a:noFill/>
            <a:miter lim="800000"/>
          </a:ln>
          <a:effectLst/>
        </p:spPr>
        <p:txBody>
          <a:bodyPr>
            <a:spAutoFit/>
          </a:bodyPr>
          <a:lstStyle/>
          <a:p>
            <a:pPr marL="457200" marR="0" indent="-457200" algn="just" defTabSz="914400" eaLnBrk="1" hangingPunct="1">
              <a:spcBef>
                <a:spcPct val="40000"/>
              </a:spcBef>
              <a:buClrTx/>
              <a:buSzTx/>
              <a:buFont typeface="Wingdings" panose="05000000000000000000" pitchFamily="2" charset="2"/>
              <a:buAutoNum type="arabicParenR"/>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No infinite set has a smaller cardinality than a countable set.</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algn="just" defTabSz="914400" eaLnBrk="1" hangingPunct="1">
              <a:spcBef>
                <a:spcPct val="40000"/>
              </a:spcBef>
              <a:buClrTx/>
              <a:buSzTx/>
              <a:buFont typeface="Wingdings" panose="05000000000000000000" pitchFamily="2" charset="2"/>
              <a:buAutoNum type="arabicParenR"/>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The union of two countable sets is countable.</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algn="just" defTabSz="914400" eaLnBrk="1" hangingPunct="1">
              <a:spcBef>
                <a:spcPct val="40000"/>
              </a:spcBef>
              <a:buClrTx/>
              <a:buSzTx/>
              <a:buFont typeface="Wingdings" panose="05000000000000000000" pitchFamily="2" charset="2"/>
              <a:buAutoNum type="arabicParenR"/>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The union of finite number of countable sets is countable.</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a:p>
            <a:pPr marL="457200" marR="0" indent="-457200" algn="just" defTabSz="914400" eaLnBrk="1" hangingPunct="1">
              <a:spcBef>
                <a:spcPct val="40000"/>
              </a:spcBef>
              <a:buClrTx/>
              <a:buSzTx/>
              <a:buFont typeface="Wingdings" panose="05000000000000000000" pitchFamily="2" charset="2"/>
              <a:buAutoNum type="arabicParenR"/>
              <a:defRPr/>
            </a:pPr>
            <a:r>
              <a:rPr kumimoji="1" lang="en-US" altLang="zh-CN"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The union of a countable number of countable sets is countable.</a:t>
            </a:r>
            <a:endParaRPr kumimoji="1" lang="en-US" altLang="zh-CN"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p:txBody>
      </p:sp>
      <p:sp>
        <p:nvSpPr>
          <p:cNvPr id="94213" name="Text Box 5"/>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524738" name="Text Box 2"/>
          <p:cNvSpPr txBox="1">
            <a:spLocks noChangeArrowheads="1"/>
          </p:cNvSpPr>
          <p:nvPr/>
        </p:nvSpPr>
        <p:spPr bwMode="auto">
          <a:xfrm>
            <a:off x="2066925" y="609600"/>
            <a:ext cx="5900738" cy="368300"/>
          </a:xfrm>
          <a:prstGeom prst="rect">
            <a:avLst/>
          </a:prstGeom>
          <a:noFill/>
          <a:ln w="9525">
            <a:noFill/>
            <a:miter lim="800000"/>
          </a:ln>
          <a:effectLst/>
        </p:spPr>
        <p:txBody>
          <a:bodyPr>
            <a:spAutoFit/>
          </a:bodyPr>
          <a:lstStyle/>
          <a:p>
            <a:pPr marL="457200" marR="0" indent="-457200" defTabSz="914400" eaLnBrk="1" hangingPunct="1">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itchFamily="2" charset="-122"/>
                <a:cs typeface="+mn-cs"/>
              </a:rPr>
              <a:t>3. Cantor Diagonalization  Argument</a:t>
            </a:r>
            <a:endPar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itchFamily="2" charset="-122"/>
              <a:cs typeface="+mn-cs"/>
            </a:endParaRPr>
          </a:p>
        </p:txBody>
      </p:sp>
      <p:sp>
        <p:nvSpPr>
          <p:cNvPr id="96260" name="Line 3"/>
          <p:cNvSpPr/>
          <p:nvPr/>
        </p:nvSpPr>
        <p:spPr>
          <a:xfrm>
            <a:off x="2133600" y="1066800"/>
            <a:ext cx="4922838" cy="0"/>
          </a:xfrm>
          <a:prstGeom prst="line">
            <a:avLst/>
          </a:prstGeom>
          <a:ln w="38100" cap="flat" cmpd="sng">
            <a:solidFill>
              <a:srgbClr val="FF9900"/>
            </a:solidFill>
            <a:prstDash val="solid"/>
            <a:headEnd type="none" w="med" len="med"/>
            <a:tailEnd type="none" w="med" len="med"/>
          </a:ln>
        </p:spPr>
      </p:sp>
      <p:sp>
        <p:nvSpPr>
          <p:cNvPr id="1524740" name="Text Box 4"/>
          <p:cNvSpPr txBox="1">
            <a:spLocks noChangeArrowheads="1"/>
          </p:cNvSpPr>
          <p:nvPr/>
        </p:nvSpPr>
        <p:spPr bwMode="auto">
          <a:xfrm>
            <a:off x="2133600" y="1371600"/>
            <a:ext cx="7924800" cy="706755"/>
          </a:xfrm>
          <a:prstGeom prst="rect">
            <a:avLst/>
          </a:prstGeom>
          <a:noFill/>
          <a:ln w="9525">
            <a:noFill/>
            <a:miter lim="800000"/>
          </a:ln>
          <a:effectLst/>
        </p:spPr>
        <p:txBody>
          <a:bodyPr>
            <a:spAutoFit/>
          </a:bodyPr>
          <a:lstStyle/>
          <a:p>
            <a:pPr marL="457200" marR="0" indent="-457200" algn="just" defTabSz="914400" eaLnBrk="1" hangingPunct="1">
              <a:spcBef>
                <a:spcPct val="40000"/>
              </a:spcBef>
              <a:buClrTx/>
              <a:buSzTx/>
              <a:buFont typeface="Wingdings" panose="05000000000000000000" pitchFamily="2" charset="2"/>
              <a:buNone/>
              <a:defRPr/>
            </a:pPr>
            <a:r>
              <a:rPr kumimoji="1" lang="en-US" altLang="zh-CN" sz="2000"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rPr>
              <a:t>----  An important technique used to construct an object which is not a member of a countable set of objects</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itchFamily="2" charset="-122"/>
              <a:cs typeface="+mn-cs"/>
              <a:sym typeface="Symbol" pitchFamily="18" charset="2"/>
            </a:endParaRPr>
          </a:p>
        </p:txBody>
      </p:sp>
      <p:sp>
        <p:nvSpPr>
          <p:cNvPr id="1524742" name="AutoShape 6"/>
          <p:cNvSpPr/>
          <p:nvPr/>
        </p:nvSpPr>
        <p:spPr>
          <a:xfrm>
            <a:off x="2063750" y="2565400"/>
            <a:ext cx="7924800" cy="990600"/>
          </a:xfrm>
          <a:prstGeom prst="roundRect">
            <a:avLst>
              <a:gd name="adj" fmla="val 16667"/>
            </a:avLst>
          </a:prstGeom>
          <a:solidFill>
            <a:srgbClr val="CCFFFF"/>
          </a:solidFill>
          <a:ln w="9525" cap="flat" cmpd="sng">
            <a:solidFill>
              <a:schemeClr val="tx1"/>
            </a:solidFill>
            <a:prstDash val="solid"/>
            <a:headEnd type="none" w="med" len="med"/>
            <a:tailEnd type="none" w="med" len="med"/>
          </a:ln>
          <a:effectLst>
            <a:outerShdw dist="107763" dir="2699999" algn="ctr" rotWithShape="0">
              <a:schemeClr val="bg2"/>
            </a:outerShdw>
          </a:effectLst>
        </p:spPr>
        <p:txBody>
          <a:bodyPr wrap="none"/>
          <a:p>
            <a:pPr eaLnBrk="1" hangingPunct="1">
              <a:buFont typeface="Symbol" pitchFamily="18" charset="2"/>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Theorem</a:t>
            </a:r>
            <a:r>
              <a:rPr lang="en-US" altLang="zh-CN" dirty="0">
                <a:latin typeface="楷体_GB2312" pitchFamily="49" charset="-122"/>
              </a:rPr>
              <a:t>】</a:t>
            </a:r>
            <a:r>
              <a:rPr lang="en-US" altLang="zh-CN" dirty="0">
                <a:latin typeface="楷体_GB2312" pitchFamily="49" charset="-122"/>
                <a:sym typeface="Symbol" pitchFamily="18" charset="2"/>
              </a:rPr>
              <a:t> </a:t>
            </a:r>
            <a:r>
              <a:rPr lang="en-US" altLang="zh-CN" dirty="0">
                <a:latin typeface="Times New Roman" panose="02020603050405020304" pitchFamily="18" charset="0"/>
                <a:ea typeface="宋体" pitchFamily="2" charset="-122"/>
              </a:rPr>
              <a:t>The set of real numbers between 0 and 1 is </a:t>
            </a:r>
            <a:endParaRPr lang="en-US" altLang="zh-CN" dirty="0">
              <a:latin typeface="Times New Roman" panose="02020603050405020304" pitchFamily="18" charset="0"/>
              <a:ea typeface="宋体" pitchFamily="2" charset="-122"/>
            </a:endParaRPr>
          </a:p>
          <a:p>
            <a:pPr eaLnBrk="1" hangingPunct="1">
              <a:buFont typeface="Symbol" pitchFamily="18" charset="2"/>
              <a:buNone/>
            </a:pPr>
            <a:r>
              <a:rPr lang="en-US" altLang="zh-CN" dirty="0">
                <a:latin typeface="Times New Roman" panose="02020603050405020304" pitchFamily="18" charset="0"/>
                <a:ea typeface="宋体" pitchFamily="2" charset="-122"/>
              </a:rPr>
              <a:t>                     uncountable. </a:t>
            </a:r>
            <a:endParaRPr lang="en-US" altLang="zh-CN" dirty="0">
              <a:latin typeface="Times New Roman" panose="02020603050405020304" pitchFamily="18" charset="0"/>
              <a:ea typeface="宋体" pitchFamily="2" charset="-122"/>
            </a:endParaRPr>
          </a:p>
        </p:txBody>
      </p:sp>
      <p:sp>
        <p:nvSpPr>
          <p:cNvPr id="1524743" name="Text Box 7"/>
          <p:cNvSpPr txBox="1"/>
          <p:nvPr/>
        </p:nvSpPr>
        <p:spPr>
          <a:xfrm>
            <a:off x="2208213" y="3716338"/>
            <a:ext cx="7467600" cy="368300"/>
          </a:xfrm>
          <a:prstGeom prst="rect">
            <a:avLst/>
          </a:prstGeom>
          <a:noFill/>
          <a:ln w="9525">
            <a:noFill/>
          </a:ln>
        </p:spPr>
        <p:txBody>
          <a:bodyPr>
            <a:spAutoFit/>
          </a:bodyPr>
          <a:p>
            <a:pPr marL="457200" indent="-457200" algn="just" eaLnBrk="1" hangingPunct="1">
              <a:spcBef>
                <a:spcPct val="40000"/>
              </a:spcBef>
              <a:buFont typeface="Wingdings" panose="05000000000000000000" pitchFamily="2" charset="2"/>
              <a:buNone/>
            </a:pPr>
            <a:r>
              <a:rPr lang="en-US" altLang="zh-CN" i="1" dirty="0">
                <a:solidFill>
                  <a:srgbClr val="3333FF"/>
                </a:solidFill>
                <a:latin typeface="Times New Roman" panose="02020603050405020304" pitchFamily="18" charset="0"/>
                <a:ea typeface="宋体" pitchFamily="2" charset="-122"/>
                <a:sym typeface="Symbol" pitchFamily="18" charset="2"/>
              </a:rPr>
              <a:t>Proof:</a:t>
            </a:r>
            <a:r>
              <a:rPr lang="en-US" altLang="zh-CN" dirty="0">
                <a:solidFill>
                  <a:srgbClr val="3333FF"/>
                </a:solidFill>
                <a:latin typeface="Times New Roman" panose="02020603050405020304" pitchFamily="18" charset="0"/>
                <a:ea typeface="宋体" pitchFamily="2" charset="-122"/>
                <a:sym typeface="Symbol" pitchFamily="18" charset="2"/>
              </a:rPr>
              <a:t> </a:t>
            </a:r>
            <a:endParaRPr lang="en-US" altLang="zh-CN" dirty="0">
              <a:solidFill>
                <a:srgbClr val="3333FF"/>
              </a:solidFill>
              <a:latin typeface="Times New Roman" panose="02020603050405020304" pitchFamily="18" charset="0"/>
              <a:ea typeface="宋体" pitchFamily="2" charset="-122"/>
              <a:sym typeface="Symbol" pitchFamily="18" charset="2"/>
            </a:endParaRPr>
          </a:p>
        </p:txBody>
      </p:sp>
      <p:graphicFrame>
        <p:nvGraphicFramePr>
          <p:cNvPr id="1524744" name="Object 8"/>
          <p:cNvGraphicFramePr>
            <a:graphicFrameLocks noChangeAspect="1"/>
          </p:cNvGraphicFramePr>
          <p:nvPr/>
        </p:nvGraphicFramePr>
        <p:xfrm>
          <a:off x="3432175" y="4076700"/>
          <a:ext cx="3600450" cy="476250"/>
        </p:xfrm>
        <a:graphic>
          <a:graphicData uri="http://schemas.openxmlformats.org/presentationml/2006/ole">
            <mc:AlternateContent xmlns:mc="http://schemas.openxmlformats.org/markup-compatibility/2006">
              <mc:Choice xmlns:v="urn:schemas-microsoft-com:vml" Requires="v">
                <p:oleObj spid="_x0000_s3116" name="" r:id="rId1" imgW="1536065" imgH="203200" progId="Equation.3">
                  <p:embed/>
                </p:oleObj>
              </mc:Choice>
              <mc:Fallback>
                <p:oleObj name="" r:id="rId1" imgW="1536065" imgH="203200" progId="Equation.3">
                  <p:embed/>
                  <p:pic>
                    <p:nvPicPr>
                      <p:cNvPr id="0" name="图片 3115"/>
                      <p:cNvPicPr/>
                      <p:nvPr/>
                    </p:nvPicPr>
                    <p:blipFill>
                      <a:blip r:embed="rId2"/>
                      <a:stretch>
                        <a:fillRect/>
                      </a:stretch>
                    </p:blipFill>
                    <p:spPr>
                      <a:xfrm>
                        <a:off x="3432175" y="4076700"/>
                        <a:ext cx="3600450" cy="476250"/>
                      </a:xfrm>
                      <a:prstGeom prst="rect">
                        <a:avLst/>
                      </a:prstGeom>
                      <a:noFill/>
                      <a:ln w="38100">
                        <a:noFill/>
                        <a:miter/>
                      </a:ln>
                    </p:spPr>
                  </p:pic>
                </p:oleObj>
              </mc:Fallback>
            </mc:AlternateContent>
          </a:graphicData>
        </a:graphic>
      </p:graphicFrame>
      <p:graphicFrame>
        <p:nvGraphicFramePr>
          <p:cNvPr id="1524745" name="Object 9"/>
          <p:cNvGraphicFramePr>
            <a:graphicFrameLocks noChangeAspect="1"/>
          </p:cNvGraphicFramePr>
          <p:nvPr/>
        </p:nvGraphicFramePr>
        <p:xfrm>
          <a:off x="3432175" y="4724400"/>
          <a:ext cx="1728788" cy="485775"/>
        </p:xfrm>
        <a:graphic>
          <a:graphicData uri="http://schemas.openxmlformats.org/presentationml/2006/ole">
            <mc:AlternateContent xmlns:mc="http://schemas.openxmlformats.org/markup-compatibility/2006">
              <mc:Choice xmlns:v="urn:schemas-microsoft-com:vml" Requires="v">
                <p:oleObj spid="_x0000_s3117" name="" r:id="rId3" imgW="800100" imgH="228600" progId="Equation.3">
                  <p:embed/>
                </p:oleObj>
              </mc:Choice>
              <mc:Fallback>
                <p:oleObj name="" r:id="rId3" imgW="800100" imgH="228600" progId="Equation.3">
                  <p:embed/>
                  <p:pic>
                    <p:nvPicPr>
                      <p:cNvPr id="0" name="图片 3116"/>
                      <p:cNvPicPr/>
                      <p:nvPr/>
                    </p:nvPicPr>
                    <p:blipFill>
                      <a:blip r:embed="rId4"/>
                      <a:stretch>
                        <a:fillRect/>
                      </a:stretch>
                    </p:blipFill>
                    <p:spPr>
                      <a:xfrm>
                        <a:off x="3432175" y="4724400"/>
                        <a:ext cx="1728788" cy="485775"/>
                      </a:xfrm>
                      <a:prstGeom prst="rect">
                        <a:avLst/>
                      </a:prstGeom>
                      <a:noFill/>
                      <a:ln w="38100">
                        <a:noFill/>
                        <a:miter/>
                      </a:ln>
                    </p:spPr>
                  </p:pic>
                </p:oleObj>
              </mc:Fallback>
            </mc:AlternateContent>
          </a:graphicData>
        </a:graphic>
      </p:graphicFrame>
      <p:graphicFrame>
        <p:nvGraphicFramePr>
          <p:cNvPr id="1524746" name="Object 10"/>
          <p:cNvGraphicFramePr>
            <a:graphicFrameLocks noChangeAspect="1"/>
          </p:cNvGraphicFramePr>
          <p:nvPr/>
        </p:nvGraphicFramePr>
        <p:xfrm>
          <a:off x="3424238" y="5300663"/>
          <a:ext cx="1808162" cy="485775"/>
        </p:xfrm>
        <a:graphic>
          <a:graphicData uri="http://schemas.openxmlformats.org/presentationml/2006/ole">
            <mc:AlternateContent xmlns:mc="http://schemas.openxmlformats.org/markup-compatibility/2006">
              <mc:Choice xmlns:v="urn:schemas-microsoft-com:vml" Requires="v">
                <p:oleObj spid="_x0000_s3118" name="" r:id="rId5" imgW="838200" imgH="228600" progId="Equation.3">
                  <p:embed/>
                </p:oleObj>
              </mc:Choice>
              <mc:Fallback>
                <p:oleObj name="" r:id="rId5" imgW="838200" imgH="228600" progId="Equation.3">
                  <p:embed/>
                  <p:pic>
                    <p:nvPicPr>
                      <p:cNvPr id="0" name="图片 3117"/>
                      <p:cNvPicPr/>
                      <p:nvPr/>
                    </p:nvPicPr>
                    <p:blipFill>
                      <a:blip r:embed="rId6"/>
                      <a:stretch>
                        <a:fillRect/>
                      </a:stretch>
                    </p:blipFill>
                    <p:spPr>
                      <a:xfrm>
                        <a:off x="3424238" y="5300663"/>
                        <a:ext cx="1808162" cy="485775"/>
                      </a:xfrm>
                      <a:prstGeom prst="rect">
                        <a:avLst/>
                      </a:prstGeom>
                      <a:noFill/>
                      <a:ln w="38100">
                        <a:noFill/>
                        <a:miter/>
                      </a:ln>
                    </p:spPr>
                  </p:pic>
                </p:oleObj>
              </mc:Fallback>
            </mc:AlternateContent>
          </a:graphicData>
        </a:graphic>
      </p:graphicFrame>
      <p:grpSp>
        <p:nvGrpSpPr>
          <p:cNvPr id="2" name="Group 11"/>
          <p:cNvGrpSpPr/>
          <p:nvPr/>
        </p:nvGrpSpPr>
        <p:grpSpPr>
          <a:xfrm>
            <a:off x="5591175" y="4868863"/>
            <a:ext cx="1081088" cy="865187"/>
            <a:chOff x="2653" y="3293"/>
            <a:chExt cx="681" cy="545"/>
          </a:xfrm>
        </p:grpSpPr>
        <p:sp>
          <p:nvSpPr>
            <p:cNvPr id="96271" name="AutoShape 12"/>
            <p:cNvSpPr/>
            <p:nvPr/>
          </p:nvSpPr>
          <p:spPr>
            <a:xfrm>
              <a:off x="2653" y="3293"/>
              <a:ext cx="45" cy="545"/>
            </a:xfrm>
            <a:prstGeom prst="rightBrace">
              <a:avLst>
                <a:gd name="adj1" fmla="val 100925"/>
                <a:gd name="adj2" fmla="val 50000"/>
              </a:avLst>
            </a:prstGeom>
            <a:noFill/>
            <a:ln w="9525" cap="flat" cmpd="sng">
              <a:solidFill>
                <a:schemeClr val="accent1"/>
              </a:solidFill>
              <a:prstDash val="solid"/>
              <a:headEnd type="none" w="med" len="med"/>
              <a:tailEnd type="none" w="med" len="med"/>
            </a:ln>
          </p:spPr>
          <p:txBody>
            <a:bodyPr wrap="none" anchor="ctr"/>
            <a:p>
              <a:pPr algn="r">
                <a:spcBef>
                  <a:spcPct val="50000"/>
                </a:spcBef>
                <a:buFont typeface="Wingdings" panose="05000000000000000000" pitchFamily="2" charset="2"/>
                <a:buChar char="Ø"/>
              </a:pPr>
              <a:endParaRPr lang="zh-CN" altLang="en-US" dirty="0">
                <a:latin typeface="楷体_GB2312" pitchFamily="49" charset="-122"/>
              </a:endParaRPr>
            </a:p>
          </p:txBody>
        </p:sp>
        <p:sp>
          <p:nvSpPr>
            <p:cNvPr id="96272" name="AutoShape 13"/>
            <p:cNvSpPr/>
            <p:nvPr/>
          </p:nvSpPr>
          <p:spPr>
            <a:xfrm>
              <a:off x="2835" y="3494"/>
              <a:ext cx="499" cy="136"/>
            </a:xfrm>
            <a:prstGeom prst="rightArrow">
              <a:avLst>
                <a:gd name="adj1" fmla="val 50000"/>
                <a:gd name="adj2" fmla="val 91727"/>
              </a:avLst>
            </a:prstGeom>
            <a:solidFill>
              <a:srgbClr val="CCFFCC"/>
            </a:solidFill>
            <a:ln w="9525" cap="flat" cmpd="sng">
              <a:solidFill>
                <a:schemeClr val="tx1"/>
              </a:solidFill>
              <a:prstDash val="solid"/>
              <a:miter/>
              <a:headEnd type="none" w="med" len="med"/>
              <a:tailEnd type="none" w="med" len="med"/>
            </a:ln>
          </p:spPr>
          <p:txBody>
            <a:bodyPr wrap="none" anchor="ctr"/>
            <a:p>
              <a:pPr algn="r">
                <a:spcBef>
                  <a:spcPct val="50000"/>
                </a:spcBef>
                <a:buFont typeface="Wingdings" panose="05000000000000000000" pitchFamily="2" charset="2"/>
                <a:buChar char="Ø"/>
              </a:pPr>
              <a:endParaRPr lang="zh-CN" altLang="en-US" dirty="0">
                <a:latin typeface="楷体_GB2312" pitchFamily="49" charset="-122"/>
              </a:endParaRPr>
            </a:p>
          </p:txBody>
        </p:sp>
      </p:grpSp>
      <p:graphicFrame>
        <p:nvGraphicFramePr>
          <p:cNvPr id="1524750" name="Object 14"/>
          <p:cNvGraphicFramePr>
            <a:graphicFrameLocks noChangeAspect="1"/>
          </p:cNvGraphicFramePr>
          <p:nvPr/>
        </p:nvGraphicFramePr>
        <p:xfrm>
          <a:off x="7175500" y="5013325"/>
          <a:ext cx="1343025" cy="485775"/>
        </p:xfrm>
        <a:graphic>
          <a:graphicData uri="http://schemas.openxmlformats.org/presentationml/2006/ole">
            <mc:AlternateContent xmlns:mc="http://schemas.openxmlformats.org/markup-compatibility/2006">
              <mc:Choice xmlns:v="urn:schemas-microsoft-com:vml" Requires="v">
                <p:oleObj spid="_x0000_s3115" name="" r:id="rId7" imgW="622300" imgH="228600" progId="Equation.3">
                  <p:embed/>
                </p:oleObj>
              </mc:Choice>
              <mc:Fallback>
                <p:oleObj name="" r:id="rId7" imgW="622300" imgH="228600" progId="Equation.3">
                  <p:embed/>
                  <p:pic>
                    <p:nvPicPr>
                      <p:cNvPr id="0" name="图片 3114"/>
                      <p:cNvPicPr/>
                      <p:nvPr/>
                    </p:nvPicPr>
                    <p:blipFill>
                      <a:blip r:embed="rId8"/>
                      <a:stretch>
                        <a:fillRect/>
                      </a:stretch>
                    </p:blipFill>
                    <p:spPr>
                      <a:xfrm>
                        <a:off x="7175500" y="5013325"/>
                        <a:ext cx="1343025" cy="485775"/>
                      </a:xfrm>
                      <a:prstGeom prst="rect">
                        <a:avLst/>
                      </a:prstGeom>
                      <a:noFill/>
                      <a:ln w="38100">
                        <a:noFill/>
                        <a:miter/>
                      </a:ln>
                    </p:spPr>
                  </p:pic>
                </p:oleObj>
              </mc:Fallback>
            </mc:AlternateContent>
          </a:graphicData>
        </a:graphic>
      </p:graphicFrame>
      <p:sp>
        <p:nvSpPr>
          <p:cNvPr id="1524751" name="AutoShape 15"/>
          <p:cNvSpPr/>
          <p:nvPr/>
        </p:nvSpPr>
        <p:spPr>
          <a:xfrm>
            <a:off x="8688388" y="4221163"/>
            <a:ext cx="1371600" cy="381000"/>
          </a:xfrm>
          <a:prstGeom prst="accentCallout2">
            <a:avLst>
              <a:gd name="adj1" fmla="val 30000"/>
              <a:gd name="adj2" fmla="val -5556"/>
              <a:gd name="adj3" fmla="val 30000"/>
              <a:gd name="adj4" fmla="val -33333"/>
              <a:gd name="adj5" fmla="val 255833"/>
              <a:gd name="adj6" fmla="val -62153"/>
            </a:avLst>
          </a:prstGeom>
          <a:solidFill>
            <a:srgbClr val="CCFFCC"/>
          </a:solidFill>
          <a:ln w="28575" cap="flat" cmpd="sng">
            <a:solidFill>
              <a:schemeClr val="accent1"/>
            </a:solidFill>
            <a:prstDash val="solid"/>
            <a:miter/>
            <a:headEnd type="none" w="med" len="med"/>
            <a:tailEnd type="none" w="med" len="med"/>
          </a:ln>
        </p:spPr>
        <p:txBody>
          <a:bodyPr/>
          <a:p>
            <a:pPr algn="ctr" eaLnBrk="1" hangingPunct="1">
              <a:spcBef>
                <a:spcPct val="50000"/>
              </a:spcBef>
            </a:pPr>
            <a:r>
              <a:rPr lang="en-US" altLang="zh-CN" sz="1800" dirty="0">
                <a:latin typeface="Times New Roman" panose="02020603050405020304" pitchFamily="18" charset="0"/>
                <a:ea typeface="宋体" pitchFamily="2" charset="-122"/>
              </a:rPr>
              <a:t>Question 2</a:t>
            </a:r>
            <a:endParaRPr lang="en-US" altLang="zh-CN" sz="1800" dirty="0">
              <a:latin typeface="Times New Roman" panose="02020603050405020304" pitchFamily="18" charset="0"/>
              <a:ea typeface="宋体" pitchFamily="2" charset="-122"/>
            </a:endParaRPr>
          </a:p>
        </p:txBody>
      </p:sp>
      <p:sp>
        <p:nvSpPr>
          <p:cNvPr id="96270" name="Text Box 16"/>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4742"/>
                                        </p:tgtEl>
                                        <p:attrNameLst>
                                          <p:attrName>style.visibility</p:attrName>
                                        </p:attrNameLst>
                                      </p:cBhvr>
                                      <p:to>
                                        <p:strVal val="visible"/>
                                      </p:to>
                                    </p:set>
                                    <p:animEffect transition="in" filter="strips(downRight)">
                                      <p:cBhvr>
                                        <p:cTn id="7" dur="500"/>
                                        <p:tgtEl>
                                          <p:spTgt spid="15247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4743">
                                            <p:txEl>
                                              <p:charRg st="0" end="8"/>
                                            </p:txEl>
                                          </p:spTgt>
                                        </p:tgtEl>
                                        <p:attrNameLst>
                                          <p:attrName>style.visibility</p:attrName>
                                        </p:attrNameLst>
                                      </p:cBhvr>
                                      <p:to>
                                        <p:strVal val="visible"/>
                                      </p:to>
                                    </p:set>
                                    <p:animEffect transition="in" filter="strips(downRight)">
                                      <p:cBhvr>
                                        <p:cTn id="12" dur="500"/>
                                        <p:tgtEl>
                                          <p:spTgt spid="1524743">
                                            <p:txEl>
                                              <p:charRg st="0" end="8"/>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9"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4744"/>
                                        </p:tgtEl>
                                        <p:attrNameLst>
                                          <p:attrName>style.visibility</p:attrName>
                                        </p:attrNameLst>
                                      </p:cBhvr>
                                      <p:to>
                                        <p:strVal val="visible"/>
                                      </p:to>
                                    </p:set>
                                    <p:animEffect transition="in" filter="wipe(left)">
                                      <p:cBhvr>
                                        <p:cTn id="17" dur="500"/>
                                        <p:tgtEl>
                                          <p:spTgt spid="15247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4745"/>
                                        </p:tgtEl>
                                        <p:attrNameLst>
                                          <p:attrName>style.visibility</p:attrName>
                                        </p:attrNameLst>
                                      </p:cBhvr>
                                      <p:to>
                                        <p:strVal val="visible"/>
                                      </p:to>
                                    </p:set>
                                    <p:animEffect transition="in" filter="wipe(left)">
                                      <p:cBhvr>
                                        <p:cTn id="22" dur="500"/>
                                        <p:tgtEl>
                                          <p:spTgt spid="15247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4746"/>
                                        </p:tgtEl>
                                        <p:attrNameLst>
                                          <p:attrName>style.visibility</p:attrName>
                                        </p:attrNameLst>
                                      </p:cBhvr>
                                      <p:to>
                                        <p:strVal val="visible"/>
                                      </p:to>
                                    </p:set>
                                    <p:animEffect transition="in" filter="wipe(left)">
                                      <p:cBhvr>
                                        <p:cTn id="27" dur="500"/>
                                        <p:tgtEl>
                                          <p:spTgt spid="15247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24750"/>
                                        </p:tgtEl>
                                        <p:attrNameLst>
                                          <p:attrName>style.visibility</p:attrName>
                                        </p:attrNameLst>
                                      </p:cBhvr>
                                      <p:to>
                                        <p:strVal val="visible"/>
                                      </p:to>
                                    </p:set>
                                    <p:animEffect transition="in" filter="wipe(left)">
                                      <p:cBhvr>
                                        <p:cTn id="37" dur="500"/>
                                        <p:tgtEl>
                                          <p:spTgt spid="152475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1524751"/>
                                        </p:tgtEl>
                                        <p:attrNameLst>
                                          <p:attrName>style.visibility</p:attrName>
                                        </p:attrNameLst>
                                      </p:cBhvr>
                                      <p:to>
                                        <p:strVal val="visible"/>
                                      </p:to>
                                    </p:set>
                                    <p:animEffect transition="in" filter="strips(upRight)">
                                      <p:cBhvr>
                                        <p:cTn id="42" dur="500"/>
                                        <p:tgtEl>
                                          <p:spTgt spid="1524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42" grpId="0" bldLvl="0" animBg="1"/>
      <p:bldP spid="1524743" grpId="0" bldLvl="2" build="p"/>
      <p:bldP spid="152475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graphicFrame>
        <p:nvGraphicFramePr>
          <p:cNvPr id="1526787" name="Object 3"/>
          <p:cNvGraphicFramePr>
            <a:graphicFrameLocks noChangeAspect="1"/>
          </p:cNvGraphicFramePr>
          <p:nvPr/>
        </p:nvGraphicFramePr>
        <p:xfrm>
          <a:off x="2536825" y="811213"/>
          <a:ext cx="1727200" cy="485775"/>
        </p:xfrm>
        <a:graphic>
          <a:graphicData uri="http://schemas.openxmlformats.org/presentationml/2006/ole">
            <mc:AlternateContent xmlns:mc="http://schemas.openxmlformats.org/markup-compatibility/2006">
              <mc:Choice xmlns:v="urn:schemas-microsoft-com:vml" Requires="v">
                <p:oleObj spid="_x0000_s3095" name="" r:id="rId1" imgW="800100" imgH="228600" progId="Equation.3">
                  <p:embed/>
                </p:oleObj>
              </mc:Choice>
              <mc:Fallback>
                <p:oleObj name="" r:id="rId1" imgW="800100" imgH="228600" progId="Equation.3">
                  <p:embed/>
                  <p:pic>
                    <p:nvPicPr>
                      <p:cNvPr id="0" name="图片 3094"/>
                      <p:cNvPicPr/>
                      <p:nvPr/>
                    </p:nvPicPr>
                    <p:blipFill>
                      <a:blip r:embed="rId2"/>
                      <a:stretch>
                        <a:fillRect/>
                      </a:stretch>
                    </p:blipFill>
                    <p:spPr>
                      <a:xfrm>
                        <a:off x="2536825" y="811213"/>
                        <a:ext cx="1727200" cy="485775"/>
                      </a:xfrm>
                      <a:prstGeom prst="rect">
                        <a:avLst/>
                      </a:prstGeom>
                      <a:noFill/>
                      <a:ln w="38100">
                        <a:noFill/>
                        <a:miter/>
                      </a:ln>
                    </p:spPr>
                  </p:pic>
                </p:oleObj>
              </mc:Fallback>
            </mc:AlternateContent>
          </a:graphicData>
        </a:graphic>
      </p:graphicFrame>
      <p:graphicFrame>
        <p:nvGraphicFramePr>
          <p:cNvPr id="1526788" name="Object 4"/>
          <p:cNvGraphicFramePr>
            <a:graphicFrameLocks noChangeAspect="1"/>
          </p:cNvGraphicFramePr>
          <p:nvPr/>
        </p:nvGraphicFramePr>
        <p:xfrm>
          <a:off x="3348038" y="1700213"/>
          <a:ext cx="2963862" cy="498475"/>
        </p:xfrm>
        <a:graphic>
          <a:graphicData uri="http://schemas.openxmlformats.org/presentationml/2006/ole">
            <mc:AlternateContent xmlns:mc="http://schemas.openxmlformats.org/markup-compatibility/2006">
              <mc:Choice xmlns:v="urn:schemas-microsoft-com:vml" Requires="v">
                <p:oleObj spid="_x0000_s3121" name="" r:id="rId3" imgW="1536065" imgH="203200" progId="Equation.3">
                  <p:embed/>
                </p:oleObj>
              </mc:Choice>
              <mc:Fallback>
                <p:oleObj name="" r:id="rId3" imgW="1536065" imgH="203200" progId="Equation.3">
                  <p:embed/>
                  <p:pic>
                    <p:nvPicPr>
                      <p:cNvPr id="0" name="图片 3120"/>
                      <p:cNvPicPr/>
                      <p:nvPr/>
                    </p:nvPicPr>
                    <p:blipFill>
                      <a:blip r:embed="rId4"/>
                      <a:stretch>
                        <a:fillRect/>
                      </a:stretch>
                    </p:blipFill>
                    <p:spPr>
                      <a:xfrm>
                        <a:off x="3348038" y="1700213"/>
                        <a:ext cx="2963862" cy="498475"/>
                      </a:xfrm>
                      <a:prstGeom prst="rect">
                        <a:avLst/>
                      </a:prstGeom>
                      <a:noFill/>
                      <a:ln w="38100">
                        <a:noFill/>
                        <a:miter/>
                      </a:ln>
                    </p:spPr>
                  </p:pic>
                </p:oleObj>
              </mc:Fallback>
            </mc:AlternateContent>
          </a:graphicData>
        </a:graphic>
      </p:graphicFrame>
      <p:graphicFrame>
        <p:nvGraphicFramePr>
          <p:cNvPr id="1526789" name="Object 5"/>
          <p:cNvGraphicFramePr>
            <a:graphicFrameLocks noChangeAspect="1"/>
          </p:cNvGraphicFramePr>
          <p:nvPr/>
        </p:nvGraphicFramePr>
        <p:xfrm>
          <a:off x="3333750" y="3514725"/>
          <a:ext cx="2797175" cy="457200"/>
        </p:xfrm>
        <a:graphic>
          <a:graphicData uri="http://schemas.openxmlformats.org/presentationml/2006/ole">
            <mc:AlternateContent xmlns:mc="http://schemas.openxmlformats.org/markup-compatibility/2006">
              <mc:Choice xmlns:v="urn:schemas-microsoft-com:vml" Requires="v">
                <p:oleObj spid="_x0000_s3119" name="" r:id="rId5" imgW="1422400" imgH="228600" progId="Equation.3">
                  <p:embed/>
                </p:oleObj>
              </mc:Choice>
              <mc:Fallback>
                <p:oleObj name="" r:id="rId5" imgW="1422400" imgH="228600" progId="Equation.3">
                  <p:embed/>
                  <p:pic>
                    <p:nvPicPr>
                      <p:cNvPr id="0" name="图片 3118"/>
                      <p:cNvPicPr/>
                      <p:nvPr/>
                    </p:nvPicPr>
                    <p:blipFill>
                      <a:blip r:embed="rId6"/>
                      <a:stretch>
                        <a:fillRect/>
                      </a:stretch>
                    </p:blipFill>
                    <p:spPr>
                      <a:xfrm>
                        <a:off x="3333750" y="3514725"/>
                        <a:ext cx="2797175" cy="457200"/>
                      </a:xfrm>
                      <a:prstGeom prst="rect">
                        <a:avLst/>
                      </a:prstGeom>
                      <a:noFill/>
                      <a:ln w="38100">
                        <a:noFill/>
                        <a:miter/>
                      </a:ln>
                    </p:spPr>
                  </p:pic>
                </p:oleObj>
              </mc:Fallback>
            </mc:AlternateContent>
          </a:graphicData>
        </a:graphic>
      </p:graphicFrame>
      <p:graphicFrame>
        <p:nvGraphicFramePr>
          <p:cNvPr id="1526790" name="Object 6"/>
          <p:cNvGraphicFramePr>
            <a:graphicFrameLocks noChangeAspect="1"/>
          </p:cNvGraphicFramePr>
          <p:nvPr/>
        </p:nvGraphicFramePr>
        <p:xfrm>
          <a:off x="3298825" y="4338638"/>
          <a:ext cx="1543050" cy="485775"/>
        </p:xfrm>
        <a:graphic>
          <a:graphicData uri="http://schemas.openxmlformats.org/presentationml/2006/ole">
            <mc:AlternateContent xmlns:mc="http://schemas.openxmlformats.org/markup-compatibility/2006">
              <mc:Choice xmlns:v="urn:schemas-microsoft-com:vml" Requires="v">
                <p:oleObj spid="_x0000_s3120" name="" r:id="rId7" imgW="711200" imgH="228600" progId="Equation.3">
                  <p:embed/>
                </p:oleObj>
              </mc:Choice>
              <mc:Fallback>
                <p:oleObj name="" r:id="rId7" imgW="711200" imgH="228600" progId="Equation.3">
                  <p:embed/>
                  <p:pic>
                    <p:nvPicPr>
                      <p:cNvPr id="0" name="图片 3119"/>
                      <p:cNvPicPr/>
                      <p:nvPr/>
                    </p:nvPicPr>
                    <p:blipFill>
                      <a:blip r:embed="rId8"/>
                      <a:stretch>
                        <a:fillRect/>
                      </a:stretch>
                    </p:blipFill>
                    <p:spPr>
                      <a:xfrm>
                        <a:off x="3298825" y="4338638"/>
                        <a:ext cx="1543050" cy="485775"/>
                      </a:xfrm>
                      <a:prstGeom prst="rect">
                        <a:avLst/>
                      </a:prstGeom>
                      <a:noFill/>
                      <a:ln w="38100">
                        <a:noFill/>
                        <a:miter/>
                      </a:ln>
                    </p:spPr>
                  </p:pic>
                </p:oleObj>
              </mc:Fallback>
            </mc:AlternateContent>
          </a:graphicData>
        </a:graphic>
      </p:graphicFrame>
      <p:graphicFrame>
        <p:nvGraphicFramePr>
          <p:cNvPr id="1526791" name="Object 7"/>
          <p:cNvGraphicFramePr>
            <a:graphicFrameLocks noChangeAspect="1"/>
          </p:cNvGraphicFramePr>
          <p:nvPr/>
        </p:nvGraphicFramePr>
        <p:xfrm>
          <a:off x="3362325" y="2349500"/>
          <a:ext cx="2278063" cy="965200"/>
        </p:xfrm>
        <a:graphic>
          <a:graphicData uri="http://schemas.openxmlformats.org/presentationml/2006/ole">
            <mc:AlternateContent xmlns:mc="http://schemas.openxmlformats.org/markup-compatibility/2006">
              <mc:Choice xmlns:v="urn:schemas-microsoft-com:vml" Requires="v">
                <p:oleObj spid="_x0000_s3123" name="" r:id="rId9" imgW="1180465" imgH="393700" progId="Equation.3">
                  <p:embed/>
                </p:oleObj>
              </mc:Choice>
              <mc:Fallback>
                <p:oleObj name="" r:id="rId9" imgW="1180465" imgH="393700" progId="Equation.3">
                  <p:embed/>
                  <p:pic>
                    <p:nvPicPr>
                      <p:cNvPr id="0" name="图片 3122"/>
                      <p:cNvPicPr/>
                      <p:nvPr/>
                    </p:nvPicPr>
                    <p:blipFill>
                      <a:blip r:embed="rId10"/>
                      <a:stretch>
                        <a:fillRect/>
                      </a:stretch>
                    </p:blipFill>
                    <p:spPr>
                      <a:xfrm>
                        <a:off x="3362325" y="2349500"/>
                        <a:ext cx="2278063" cy="965200"/>
                      </a:xfrm>
                      <a:prstGeom prst="rect">
                        <a:avLst/>
                      </a:prstGeom>
                      <a:noFill/>
                      <a:ln w="38100">
                        <a:noFill/>
                        <a:miter/>
                      </a:ln>
                    </p:spPr>
                  </p:pic>
                </p:oleObj>
              </mc:Fallback>
            </mc:AlternateContent>
          </a:graphicData>
        </a:graphic>
      </p:graphicFrame>
      <p:sp>
        <p:nvSpPr>
          <p:cNvPr id="98312" name="Text Box 8"/>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6787"/>
                                        </p:tgtEl>
                                        <p:attrNameLst>
                                          <p:attrName>style.visibility</p:attrName>
                                        </p:attrNameLst>
                                      </p:cBhvr>
                                      <p:to>
                                        <p:strVal val="visible"/>
                                      </p:to>
                                    </p:set>
                                    <p:animEffect transition="in" filter="wipe(left)">
                                      <p:cBhvr>
                                        <p:cTn id="7" dur="500"/>
                                        <p:tgtEl>
                                          <p:spTgt spid="1526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6788"/>
                                        </p:tgtEl>
                                        <p:attrNameLst>
                                          <p:attrName>style.visibility</p:attrName>
                                        </p:attrNameLst>
                                      </p:cBhvr>
                                      <p:to>
                                        <p:strVal val="visible"/>
                                      </p:to>
                                    </p:set>
                                    <p:animEffect transition="in" filter="wipe(left)">
                                      <p:cBhvr>
                                        <p:cTn id="12" dur="500"/>
                                        <p:tgtEl>
                                          <p:spTgt spid="15267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6791"/>
                                        </p:tgtEl>
                                        <p:attrNameLst>
                                          <p:attrName>style.visibility</p:attrName>
                                        </p:attrNameLst>
                                      </p:cBhvr>
                                      <p:to>
                                        <p:strVal val="visible"/>
                                      </p:to>
                                    </p:set>
                                    <p:animEffect transition="in" filter="wipe(left)">
                                      <p:cBhvr>
                                        <p:cTn id="17" dur="500"/>
                                        <p:tgtEl>
                                          <p:spTgt spid="15267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6789"/>
                                        </p:tgtEl>
                                        <p:attrNameLst>
                                          <p:attrName>style.visibility</p:attrName>
                                        </p:attrNameLst>
                                      </p:cBhvr>
                                      <p:to>
                                        <p:strVal val="visible"/>
                                      </p:to>
                                    </p:set>
                                    <p:animEffect transition="in" filter="wipe(left)">
                                      <p:cBhvr>
                                        <p:cTn id="22" dur="500"/>
                                        <p:tgtEl>
                                          <p:spTgt spid="15267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6790"/>
                                        </p:tgtEl>
                                        <p:attrNameLst>
                                          <p:attrName>style.visibility</p:attrName>
                                        </p:attrNameLst>
                                      </p:cBhvr>
                                      <p:to>
                                        <p:strVal val="visible"/>
                                      </p:to>
                                    </p:set>
                                    <p:animEffect transition="in" filter="wipe(left)">
                                      <p:cBhvr>
                                        <p:cTn id="27" dur="500"/>
                                        <p:tgtEl>
                                          <p:spTgt spid="152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graphicFrame>
        <p:nvGraphicFramePr>
          <p:cNvPr id="1528835" name="Object 3"/>
          <p:cNvGraphicFramePr>
            <a:graphicFrameLocks noChangeAspect="1"/>
          </p:cNvGraphicFramePr>
          <p:nvPr/>
        </p:nvGraphicFramePr>
        <p:xfrm>
          <a:off x="1858963" y="511175"/>
          <a:ext cx="1508125" cy="404813"/>
        </p:xfrm>
        <a:graphic>
          <a:graphicData uri="http://schemas.openxmlformats.org/presentationml/2006/ole">
            <mc:AlternateContent xmlns:mc="http://schemas.openxmlformats.org/markup-compatibility/2006">
              <mc:Choice xmlns:v="urn:schemas-microsoft-com:vml" Requires="v">
                <p:oleObj spid="_x0000_s3122" name="" r:id="rId1" imgW="838200" imgH="228600" progId="Equation.3">
                  <p:embed/>
                </p:oleObj>
              </mc:Choice>
              <mc:Fallback>
                <p:oleObj name="" r:id="rId1" imgW="838200" imgH="228600" progId="Equation.3">
                  <p:embed/>
                  <p:pic>
                    <p:nvPicPr>
                      <p:cNvPr id="0" name="图片 3121"/>
                      <p:cNvPicPr/>
                      <p:nvPr/>
                    </p:nvPicPr>
                    <p:blipFill>
                      <a:blip r:embed="rId2"/>
                      <a:stretch>
                        <a:fillRect/>
                      </a:stretch>
                    </p:blipFill>
                    <p:spPr>
                      <a:xfrm>
                        <a:off x="1858963" y="511175"/>
                        <a:ext cx="1508125" cy="404813"/>
                      </a:xfrm>
                      <a:prstGeom prst="rect">
                        <a:avLst/>
                      </a:prstGeom>
                      <a:noFill/>
                      <a:ln w="38100">
                        <a:noFill/>
                        <a:miter/>
                      </a:ln>
                    </p:spPr>
                  </p:pic>
                </p:oleObj>
              </mc:Fallback>
            </mc:AlternateContent>
          </a:graphicData>
        </a:graphic>
      </p:graphicFrame>
      <p:sp>
        <p:nvSpPr>
          <p:cNvPr id="1528836" name="Text Box 4"/>
          <p:cNvSpPr txBox="1"/>
          <p:nvPr/>
        </p:nvSpPr>
        <p:spPr>
          <a:xfrm>
            <a:off x="1919288" y="836613"/>
            <a:ext cx="8361362" cy="4799965"/>
          </a:xfrm>
          <a:prstGeom prst="rect">
            <a:avLst/>
          </a:prstGeom>
          <a:noFill/>
          <a:ln w="9525">
            <a:noFill/>
          </a:ln>
        </p:spPr>
        <p:txBody>
          <a:bodyPr>
            <a:spAutoFit/>
          </a:bodyPr>
          <a:p>
            <a:pPr marL="457200" indent="-457200" algn="just" eaLnBrk="1" hangingPunct="1">
              <a:spcBef>
                <a:spcPct val="40000"/>
              </a:spcBef>
              <a:buFont typeface="Wingdings" panose="05000000000000000000" pitchFamily="2" charset="2"/>
              <a:buNone/>
            </a:pPr>
            <a:r>
              <a:rPr lang="en-US" altLang="zh-CN" sz="1800" dirty="0">
                <a:solidFill>
                  <a:srgbClr val="000000"/>
                </a:solidFill>
                <a:latin typeface="Times New Roman" panose="02020603050405020304" pitchFamily="18" charset="0"/>
                <a:ea typeface="宋体" pitchFamily="2" charset="-122"/>
                <a:sym typeface="Symbol" pitchFamily="18" charset="2"/>
              </a:rPr>
              <a:t>Assume A is countable, then let A={r</a:t>
            </a:r>
            <a:r>
              <a:rPr lang="en-US" altLang="zh-CN" sz="1800" baseline="-25000" dirty="0">
                <a:solidFill>
                  <a:srgbClr val="000000"/>
                </a:solidFill>
                <a:latin typeface="Times New Roman" panose="02020603050405020304" pitchFamily="18" charset="0"/>
                <a:ea typeface="宋体" pitchFamily="2" charset="-122"/>
                <a:sym typeface="Symbol" pitchFamily="18" charset="2"/>
              </a:rPr>
              <a:t>1</a:t>
            </a:r>
            <a:r>
              <a:rPr lang="en-US" altLang="zh-CN" sz="1800" dirty="0">
                <a:solidFill>
                  <a:srgbClr val="000000"/>
                </a:solidFill>
                <a:latin typeface="Times New Roman" panose="02020603050405020304" pitchFamily="18" charset="0"/>
                <a:ea typeface="宋体" pitchFamily="2" charset="-122"/>
                <a:sym typeface="Symbol" pitchFamily="18" charset="2"/>
              </a:rPr>
              <a:t> , r</a:t>
            </a:r>
            <a:r>
              <a:rPr lang="en-US" altLang="zh-CN" sz="1800" baseline="-25000" dirty="0">
                <a:solidFill>
                  <a:srgbClr val="000000"/>
                </a:solidFill>
                <a:latin typeface="Times New Roman" panose="02020603050405020304" pitchFamily="18" charset="0"/>
                <a:ea typeface="宋体" pitchFamily="2" charset="-122"/>
                <a:sym typeface="Symbol" pitchFamily="18" charset="2"/>
              </a:rPr>
              <a:t>2</a:t>
            </a:r>
            <a:r>
              <a:rPr lang="en-US" altLang="zh-CN" sz="1800" dirty="0">
                <a:solidFill>
                  <a:srgbClr val="000000"/>
                </a:solidFill>
                <a:latin typeface="Times New Roman" panose="02020603050405020304" pitchFamily="18" charset="0"/>
                <a:ea typeface="宋体" pitchFamily="2" charset="-122"/>
                <a:sym typeface="Symbol" pitchFamily="18" charset="2"/>
              </a:rPr>
              <a:t> , r</a:t>
            </a:r>
            <a:r>
              <a:rPr lang="en-US" altLang="zh-CN" sz="1800" baseline="-25000" dirty="0">
                <a:solidFill>
                  <a:srgbClr val="000000"/>
                </a:solidFill>
                <a:latin typeface="Times New Roman" panose="02020603050405020304" pitchFamily="18" charset="0"/>
                <a:ea typeface="宋体" pitchFamily="2" charset="-122"/>
                <a:sym typeface="Symbol" pitchFamily="18" charset="2"/>
              </a:rPr>
              <a:t>3</a:t>
            </a:r>
            <a:r>
              <a:rPr lang="en-US" altLang="zh-CN" sz="1800" dirty="0">
                <a:solidFill>
                  <a:srgbClr val="000000"/>
                </a:solidFill>
                <a:latin typeface="Times New Roman" panose="02020603050405020304" pitchFamily="18" charset="0"/>
                <a:ea typeface="宋体" pitchFamily="2" charset="-122"/>
                <a:sym typeface="Symbol" pitchFamily="18" charset="2"/>
              </a:rPr>
              <a:t> ,… , r</a:t>
            </a:r>
            <a:r>
              <a:rPr lang="en-US" altLang="zh-CN" sz="1800" baseline="-25000" dirty="0">
                <a:solidFill>
                  <a:srgbClr val="000000"/>
                </a:solidFill>
                <a:latin typeface="Times New Roman" panose="02020603050405020304" pitchFamily="18" charset="0"/>
                <a:ea typeface="宋体" pitchFamily="2" charset="-122"/>
                <a:sym typeface="Symbol" pitchFamily="18" charset="2"/>
              </a:rPr>
              <a:t>n</a:t>
            </a:r>
            <a:r>
              <a:rPr lang="en-US" altLang="zh-CN" sz="1800" dirty="0">
                <a:solidFill>
                  <a:srgbClr val="000000"/>
                </a:solidFill>
                <a:latin typeface="Times New Roman" panose="02020603050405020304" pitchFamily="18" charset="0"/>
                <a:ea typeface="宋体" pitchFamily="2" charset="-122"/>
                <a:sym typeface="Symbol" pitchFamily="18" charset="2"/>
              </a:rPr>
              <a:t> ,… }</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Represent each real number in the list using </a:t>
            </a:r>
            <a:r>
              <a:rPr lang="en-US" altLang="zh-CN" sz="2000" i="1" dirty="0">
                <a:solidFill>
                  <a:srgbClr val="000000"/>
                </a:solidFill>
                <a:latin typeface="Times New Roman" panose="02020603050405020304" pitchFamily="18" charset="0"/>
                <a:ea typeface="宋体" pitchFamily="2" charset="-122"/>
                <a:sym typeface="Symbol" pitchFamily="18" charset="2"/>
              </a:rPr>
              <a:t>its decimal expansion</a:t>
            </a:r>
            <a:r>
              <a:rPr lang="en-US" altLang="zh-CN" sz="2000" dirty="0">
                <a:solidFill>
                  <a:srgbClr val="000000"/>
                </a:solidFill>
                <a:latin typeface="Times New Roman" panose="02020603050405020304" pitchFamily="18" charset="0"/>
                <a:ea typeface="宋体" pitchFamily="2" charset="-122"/>
                <a:sym typeface="Symbol" pitchFamily="18" charset="2"/>
              </a:rPr>
              <a:t>.</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e.g.,1/3 = .3333333........, 1/2 = .5000000........= .4999999........</a:t>
            </a:r>
            <a:endParaRPr lang="en-US" altLang="zh-CN" sz="2000" dirty="0">
              <a:solidFill>
                <a:srgbClr val="FF33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THE LIST....</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r</a:t>
            </a:r>
            <a:r>
              <a:rPr lang="en-US" altLang="zh-CN" sz="2000" baseline="-30000" dirty="0">
                <a:solidFill>
                  <a:srgbClr val="000000"/>
                </a:solidFill>
                <a:latin typeface="Times New Roman" panose="02020603050405020304" pitchFamily="18" charset="0"/>
                <a:ea typeface="宋体" pitchFamily="2" charset="-122"/>
                <a:sym typeface="Symbol" pitchFamily="18" charset="2"/>
              </a:rPr>
              <a:t>1</a:t>
            </a:r>
            <a:r>
              <a:rPr lang="en-US" altLang="zh-CN" sz="2000" dirty="0">
                <a:solidFill>
                  <a:srgbClr val="000000"/>
                </a:solidFill>
                <a:latin typeface="Times New Roman" panose="02020603050405020304" pitchFamily="18" charset="0"/>
                <a:ea typeface="宋体" pitchFamily="2" charset="-122"/>
                <a:sym typeface="Symbol" pitchFamily="18" charset="2"/>
              </a:rPr>
              <a:t> = 0.</a:t>
            </a:r>
            <a:r>
              <a:rPr lang="en-US" altLang="zh-CN" sz="2000" dirty="0">
                <a:solidFill>
                  <a:srgbClr val="FF0000"/>
                </a:solidFill>
                <a:latin typeface="Times New Roman" panose="02020603050405020304" pitchFamily="18" charset="0"/>
                <a:ea typeface="宋体" pitchFamily="2" charset="-122"/>
                <a:sym typeface="Symbol" pitchFamily="18" charset="2"/>
              </a:rPr>
              <a:t>d</a:t>
            </a:r>
            <a:r>
              <a:rPr lang="en-US" altLang="zh-CN" sz="2000" baseline="-30000" dirty="0">
                <a:solidFill>
                  <a:srgbClr val="FF0000"/>
                </a:solidFill>
                <a:latin typeface="Times New Roman" panose="02020603050405020304" pitchFamily="18" charset="0"/>
                <a:ea typeface="宋体" pitchFamily="2" charset="-122"/>
                <a:sym typeface="Symbol" pitchFamily="18" charset="2"/>
              </a:rPr>
              <a:t>11</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12</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13</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14</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15</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16</a:t>
            </a:r>
            <a:r>
              <a:rPr lang="en-US" altLang="zh-CN" sz="2000" dirty="0">
                <a:solidFill>
                  <a:srgbClr val="000000"/>
                </a:solidFill>
                <a:latin typeface="Times New Roman" panose="02020603050405020304" pitchFamily="18" charset="0"/>
                <a:ea typeface="宋体" pitchFamily="2" charset="-122"/>
                <a:sym typeface="Symbol" pitchFamily="18" charset="2"/>
              </a:rPr>
              <a:t>. . . . .</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r</a:t>
            </a:r>
            <a:r>
              <a:rPr lang="en-US" altLang="zh-CN" sz="2000" baseline="-30000" dirty="0">
                <a:solidFill>
                  <a:srgbClr val="000000"/>
                </a:solidFill>
                <a:latin typeface="Times New Roman" panose="02020603050405020304" pitchFamily="18" charset="0"/>
                <a:ea typeface="宋体" pitchFamily="2" charset="-122"/>
                <a:sym typeface="Symbol" pitchFamily="18" charset="2"/>
              </a:rPr>
              <a:t>2</a:t>
            </a:r>
            <a:r>
              <a:rPr lang="en-US" altLang="zh-CN" sz="2000" dirty="0">
                <a:solidFill>
                  <a:srgbClr val="000000"/>
                </a:solidFill>
                <a:latin typeface="Times New Roman" panose="02020603050405020304" pitchFamily="18" charset="0"/>
                <a:ea typeface="宋体" pitchFamily="2" charset="-122"/>
                <a:sym typeface="Symbol" pitchFamily="18" charset="2"/>
              </a:rPr>
              <a:t> = 0.d</a:t>
            </a:r>
            <a:r>
              <a:rPr lang="en-US" altLang="zh-CN" sz="2000" baseline="-30000" dirty="0">
                <a:solidFill>
                  <a:srgbClr val="000000"/>
                </a:solidFill>
                <a:latin typeface="Times New Roman" panose="02020603050405020304" pitchFamily="18" charset="0"/>
                <a:ea typeface="宋体" pitchFamily="2" charset="-122"/>
                <a:sym typeface="Symbol" pitchFamily="18" charset="2"/>
              </a:rPr>
              <a:t>21</a:t>
            </a:r>
            <a:r>
              <a:rPr lang="en-US" altLang="zh-CN" sz="2000" dirty="0">
                <a:solidFill>
                  <a:srgbClr val="FF0000"/>
                </a:solidFill>
                <a:latin typeface="Times New Roman" panose="02020603050405020304" pitchFamily="18" charset="0"/>
                <a:ea typeface="宋体" pitchFamily="2" charset="-122"/>
                <a:sym typeface="Symbol" pitchFamily="18" charset="2"/>
              </a:rPr>
              <a:t>d</a:t>
            </a:r>
            <a:r>
              <a:rPr lang="en-US" altLang="zh-CN" sz="2000" baseline="-30000" dirty="0">
                <a:solidFill>
                  <a:srgbClr val="FF0000"/>
                </a:solidFill>
                <a:latin typeface="Times New Roman" panose="02020603050405020304" pitchFamily="18" charset="0"/>
                <a:ea typeface="宋体" pitchFamily="2" charset="-122"/>
                <a:sym typeface="Symbol" pitchFamily="18" charset="2"/>
              </a:rPr>
              <a:t>22</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23</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24</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25</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26</a:t>
            </a:r>
            <a:r>
              <a:rPr lang="en-US" altLang="zh-CN" sz="2000" dirty="0">
                <a:solidFill>
                  <a:srgbClr val="000000"/>
                </a:solidFill>
                <a:latin typeface="Times New Roman" panose="02020603050405020304" pitchFamily="18" charset="0"/>
                <a:ea typeface="宋体" pitchFamily="2" charset="-122"/>
                <a:sym typeface="Symbol" pitchFamily="18" charset="2"/>
              </a:rPr>
              <a:t> . . . .</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r</a:t>
            </a:r>
            <a:r>
              <a:rPr lang="en-US" altLang="zh-CN" sz="2000" baseline="-30000" dirty="0">
                <a:solidFill>
                  <a:srgbClr val="000000"/>
                </a:solidFill>
                <a:latin typeface="Times New Roman" panose="02020603050405020304" pitchFamily="18" charset="0"/>
                <a:ea typeface="宋体" pitchFamily="2" charset="-122"/>
                <a:sym typeface="Symbol" pitchFamily="18" charset="2"/>
              </a:rPr>
              <a:t>3 </a:t>
            </a:r>
            <a:r>
              <a:rPr lang="en-US" altLang="zh-CN" sz="2000" dirty="0">
                <a:solidFill>
                  <a:srgbClr val="000000"/>
                </a:solidFill>
                <a:latin typeface="Times New Roman" panose="02020603050405020304" pitchFamily="18" charset="0"/>
                <a:ea typeface="宋体" pitchFamily="2" charset="-122"/>
                <a:sym typeface="Symbol" pitchFamily="18" charset="2"/>
              </a:rPr>
              <a:t>= 0.d</a:t>
            </a:r>
            <a:r>
              <a:rPr lang="en-US" altLang="zh-CN" sz="2000" baseline="-30000" dirty="0">
                <a:solidFill>
                  <a:srgbClr val="000000"/>
                </a:solidFill>
                <a:latin typeface="Times New Roman" panose="02020603050405020304" pitchFamily="18" charset="0"/>
                <a:ea typeface="宋体" pitchFamily="2" charset="-122"/>
                <a:sym typeface="Symbol" pitchFamily="18" charset="2"/>
              </a:rPr>
              <a:t>31</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32</a:t>
            </a:r>
            <a:r>
              <a:rPr lang="en-US" altLang="zh-CN" sz="2000" dirty="0">
                <a:solidFill>
                  <a:srgbClr val="FF0000"/>
                </a:solidFill>
                <a:latin typeface="Times New Roman" panose="02020603050405020304" pitchFamily="18" charset="0"/>
                <a:ea typeface="宋体" pitchFamily="2" charset="-122"/>
                <a:sym typeface="Symbol" pitchFamily="18" charset="2"/>
              </a:rPr>
              <a:t>d</a:t>
            </a:r>
            <a:r>
              <a:rPr lang="en-US" altLang="zh-CN" sz="2000" baseline="-30000" dirty="0">
                <a:solidFill>
                  <a:srgbClr val="FF0000"/>
                </a:solidFill>
                <a:latin typeface="Times New Roman" panose="02020603050405020304" pitchFamily="18" charset="0"/>
                <a:ea typeface="宋体" pitchFamily="2" charset="-122"/>
                <a:sym typeface="Symbol" pitchFamily="18" charset="2"/>
              </a:rPr>
              <a:t>33</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34</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35</a:t>
            </a:r>
            <a:r>
              <a:rPr lang="en-US" altLang="zh-CN" sz="2000" dirty="0">
                <a:solidFill>
                  <a:srgbClr val="000000"/>
                </a:solidFill>
                <a:latin typeface="Times New Roman" panose="02020603050405020304" pitchFamily="18" charset="0"/>
                <a:ea typeface="宋体" pitchFamily="2" charset="-122"/>
                <a:sym typeface="Symbol" pitchFamily="18" charset="2"/>
              </a:rPr>
              <a:t>d</a:t>
            </a:r>
            <a:r>
              <a:rPr lang="en-US" altLang="zh-CN" sz="2000" baseline="-30000" dirty="0">
                <a:solidFill>
                  <a:srgbClr val="000000"/>
                </a:solidFill>
                <a:latin typeface="Times New Roman" panose="02020603050405020304" pitchFamily="18" charset="0"/>
                <a:ea typeface="宋体" pitchFamily="2" charset="-122"/>
                <a:sym typeface="Symbol" pitchFamily="18" charset="2"/>
              </a:rPr>
              <a:t>36</a:t>
            </a:r>
            <a:r>
              <a:rPr lang="en-US" altLang="zh-CN" sz="2000" dirty="0">
                <a:solidFill>
                  <a:srgbClr val="000000"/>
                </a:solidFill>
                <a:latin typeface="Times New Roman" panose="02020603050405020304" pitchFamily="18" charset="0"/>
                <a:ea typeface="宋体" pitchFamily="2" charset="-122"/>
                <a:sym typeface="Symbol" pitchFamily="18" charset="2"/>
              </a:rPr>
              <a:t> . . . .</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Now construct the number x = 0.x</a:t>
            </a:r>
            <a:r>
              <a:rPr lang="en-US" altLang="zh-CN" sz="2000" baseline="-30000" dirty="0">
                <a:solidFill>
                  <a:srgbClr val="000000"/>
                </a:solidFill>
                <a:latin typeface="Times New Roman" panose="02020603050405020304" pitchFamily="18" charset="0"/>
                <a:ea typeface="宋体" pitchFamily="2" charset="-122"/>
                <a:sym typeface="Symbol" pitchFamily="18" charset="2"/>
              </a:rPr>
              <a:t>1</a:t>
            </a: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2</a:t>
            </a: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3</a:t>
            </a: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4</a:t>
            </a: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5</a:t>
            </a: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6</a:t>
            </a: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7</a:t>
            </a:r>
            <a:r>
              <a:rPr lang="en-US" altLang="zh-CN" sz="2000" dirty="0">
                <a:solidFill>
                  <a:srgbClr val="000000"/>
                </a:solidFill>
                <a:latin typeface="Times New Roman" panose="02020603050405020304" pitchFamily="18" charset="0"/>
                <a:ea typeface="宋体" pitchFamily="2" charset="-122"/>
                <a:sym typeface="Symbol" pitchFamily="18" charset="2"/>
              </a:rPr>
              <a:t>. . . .</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i</a:t>
            </a:r>
            <a:r>
              <a:rPr lang="en-US" altLang="zh-CN" sz="2000" dirty="0">
                <a:solidFill>
                  <a:srgbClr val="000000"/>
                </a:solidFill>
                <a:latin typeface="Times New Roman" panose="02020603050405020304" pitchFamily="18" charset="0"/>
                <a:ea typeface="宋体" pitchFamily="2" charset="-122"/>
                <a:sym typeface="Symbol" pitchFamily="18" charset="2"/>
              </a:rPr>
              <a:t> = 3 if d</a:t>
            </a:r>
            <a:r>
              <a:rPr lang="en-US" altLang="zh-CN" sz="2000" baseline="-30000" dirty="0">
                <a:solidFill>
                  <a:srgbClr val="000000"/>
                </a:solidFill>
                <a:latin typeface="Times New Roman" panose="02020603050405020304" pitchFamily="18" charset="0"/>
                <a:ea typeface="宋体" pitchFamily="2" charset="-122"/>
                <a:sym typeface="Symbol" pitchFamily="18" charset="2"/>
              </a:rPr>
              <a:t>ii</a:t>
            </a:r>
            <a:r>
              <a:rPr lang="en-US" altLang="zh-CN" sz="2000" dirty="0">
                <a:solidFill>
                  <a:srgbClr val="000000"/>
                </a:solidFill>
                <a:latin typeface="Times New Roman" panose="02020603050405020304" pitchFamily="18" charset="0"/>
                <a:ea typeface="宋体" pitchFamily="2" charset="-122"/>
                <a:sym typeface="Symbol" pitchFamily="18" charset="2"/>
              </a:rPr>
              <a:t> </a:t>
            </a:r>
            <a:r>
              <a:rPr lang="en-US" altLang="zh-CN" sz="2000" dirty="0">
                <a:solidFill>
                  <a:srgbClr val="000000"/>
                </a:solidFill>
                <a:latin typeface="Symbol" pitchFamily="18" charset="2"/>
                <a:ea typeface="宋体" pitchFamily="2" charset="-122"/>
                <a:sym typeface="Symbol" pitchFamily="18" charset="2"/>
              </a:rPr>
              <a:t>¹ </a:t>
            </a:r>
            <a:r>
              <a:rPr lang="en-US" altLang="zh-CN" sz="2000" dirty="0">
                <a:solidFill>
                  <a:srgbClr val="000000"/>
                </a:solidFill>
                <a:latin typeface="Times New Roman" panose="02020603050405020304" pitchFamily="18" charset="0"/>
                <a:ea typeface="宋体" pitchFamily="2" charset="-122"/>
                <a:sym typeface="Symbol" pitchFamily="18" charset="2"/>
              </a:rPr>
              <a:t>3</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x</a:t>
            </a:r>
            <a:r>
              <a:rPr lang="en-US" altLang="zh-CN" sz="2000" baseline="-30000" dirty="0">
                <a:solidFill>
                  <a:srgbClr val="000000"/>
                </a:solidFill>
                <a:latin typeface="Times New Roman" panose="02020603050405020304" pitchFamily="18" charset="0"/>
                <a:ea typeface="宋体" pitchFamily="2" charset="-122"/>
                <a:sym typeface="Symbol" pitchFamily="18" charset="2"/>
              </a:rPr>
              <a:t>i</a:t>
            </a:r>
            <a:r>
              <a:rPr lang="en-US" altLang="zh-CN" sz="2000" dirty="0">
                <a:solidFill>
                  <a:srgbClr val="000000"/>
                </a:solidFill>
                <a:latin typeface="Times New Roman" panose="02020603050405020304" pitchFamily="18" charset="0"/>
                <a:ea typeface="宋体" pitchFamily="2" charset="-122"/>
                <a:sym typeface="Symbol" pitchFamily="18" charset="2"/>
              </a:rPr>
              <a:t> = 4 if d</a:t>
            </a:r>
            <a:r>
              <a:rPr lang="en-US" altLang="zh-CN" sz="2000" baseline="-30000" dirty="0">
                <a:solidFill>
                  <a:srgbClr val="000000"/>
                </a:solidFill>
                <a:latin typeface="Times New Roman" panose="02020603050405020304" pitchFamily="18" charset="0"/>
                <a:ea typeface="宋体" pitchFamily="2" charset="-122"/>
                <a:sym typeface="Symbol" pitchFamily="18" charset="2"/>
              </a:rPr>
              <a:t>ii</a:t>
            </a:r>
            <a:r>
              <a:rPr lang="en-US" altLang="zh-CN" sz="2000" dirty="0">
                <a:solidFill>
                  <a:srgbClr val="000000"/>
                </a:solidFill>
                <a:latin typeface="Times New Roman" panose="02020603050405020304" pitchFamily="18" charset="0"/>
                <a:ea typeface="宋体" pitchFamily="2" charset="-122"/>
                <a:sym typeface="Symbol" pitchFamily="18" charset="2"/>
              </a:rPr>
              <a:t> = 3</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eaLnBrk="1" hangingPunct="1">
              <a:spcBef>
                <a:spcPct val="20000"/>
              </a:spcBef>
              <a:buFont typeface="Wingdings" panose="05000000000000000000" pitchFamily="2" charset="2"/>
              <a:buNone/>
            </a:pPr>
            <a:r>
              <a:rPr lang="en-US" altLang="zh-CN" sz="2000" dirty="0">
                <a:solidFill>
                  <a:srgbClr val="000000"/>
                </a:solidFill>
                <a:latin typeface="Times New Roman" panose="02020603050405020304" pitchFamily="18" charset="0"/>
                <a:ea typeface="宋体" pitchFamily="2" charset="-122"/>
                <a:sym typeface="Symbol" pitchFamily="18" charset="2"/>
              </a:rPr>
              <a:t>Then x is not equal to any number in the list.</a:t>
            </a:r>
            <a:endParaRPr lang="en-US" altLang="zh-CN" sz="2000" dirty="0">
              <a:solidFill>
                <a:srgbClr val="000000"/>
              </a:solidFill>
              <a:latin typeface="Times New Roman" panose="02020603050405020304" pitchFamily="18" charset="0"/>
              <a:ea typeface="宋体" pitchFamily="2" charset="-122"/>
              <a:sym typeface="Symbol" pitchFamily="18" charset="2"/>
            </a:endParaRPr>
          </a:p>
          <a:p>
            <a:pPr marL="457200" indent="-457200" algn="just" eaLnBrk="1" hangingPunct="1">
              <a:spcBef>
                <a:spcPct val="20000"/>
              </a:spcBef>
              <a:buFont typeface="Wingdings" panose="05000000000000000000" pitchFamily="2" charset="2"/>
              <a:buNone/>
            </a:pPr>
            <a:r>
              <a:rPr lang="en-US" altLang="zh-CN" sz="2000" dirty="0">
                <a:latin typeface="Times New Roman" panose="02020603050405020304" pitchFamily="18" charset="0"/>
                <a:ea typeface="宋体" pitchFamily="2" charset="-122"/>
                <a:sym typeface="Symbol" pitchFamily="18" charset="2"/>
              </a:rPr>
              <a:t>Hence, no such list can exist and hence the interval (0,1) is uncountable . </a:t>
            </a:r>
            <a:endParaRPr lang="en-US" altLang="zh-CN" sz="2000" dirty="0">
              <a:latin typeface="Times New Roman" panose="02020603050405020304" pitchFamily="18" charset="0"/>
              <a:ea typeface="宋体" pitchFamily="2" charset="-122"/>
              <a:sym typeface="Symbol" pitchFamily="18" charset="2"/>
            </a:endParaRPr>
          </a:p>
        </p:txBody>
      </p:sp>
      <p:sp>
        <p:nvSpPr>
          <p:cNvPr id="100357" name="Text Box 5"/>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28835"/>
                                        </p:tgtEl>
                                        <p:attrNameLst>
                                          <p:attrName>style.visibility</p:attrName>
                                        </p:attrNameLst>
                                      </p:cBhvr>
                                      <p:to>
                                        <p:strVal val="visible"/>
                                      </p:to>
                                    </p:set>
                                    <p:animEffect transition="in" filter="wipe(left)">
                                      <p:cBhvr>
                                        <p:cTn id="7" dur="500"/>
                                        <p:tgtEl>
                                          <p:spTgt spid="152883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8836">
                                            <p:txEl>
                                              <p:charRg st="0" end="61"/>
                                            </p:txEl>
                                          </p:spTgt>
                                        </p:tgtEl>
                                        <p:attrNameLst>
                                          <p:attrName>style.visibility</p:attrName>
                                        </p:attrNameLst>
                                      </p:cBhvr>
                                      <p:to>
                                        <p:strVal val="visible"/>
                                      </p:to>
                                    </p:set>
                                    <p:animEffect transition="in" filter="strips(downRight)">
                                      <p:cBhvr>
                                        <p:cTn id="12" dur="500"/>
                                        <p:tgtEl>
                                          <p:spTgt spid="1528836">
                                            <p:txEl>
                                              <p:charRg st="0" end="6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28836">
                                            <p:txEl>
                                              <p:charRg st="61" end="129"/>
                                            </p:txEl>
                                          </p:spTgt>
                                        </p:tgtEl>
                                        <p:attrNameLst>
                                          <p:attrName>style.visibility</p:attrName>
                                        </p:attrNameLst>
                                      </p:cBhvr>
                                      <p:to>
                                        <p:strVal val="visible"/>
                                      </p:to>
                                    </p:set>
                                    <p:animEffect transition="in" filter="strips(downRight)">
                                      <p:cBhvr>
                                        <p:cTn id="17" dur="500"/>
                                        <p:tgtEl>
                                          <p:spTgt spid="1528836">
                                            <p:txEl>
                                              <p:charRg st="61" end="129"/>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28836">
                                            <p:txEl>
                                              <p:charRg st="129" end="199"/>
                                            </p:txEl>
                                          </p:spTgt>
                                        </p:tgtEl>
                                        <p:attrNameLst>
                                          <p:attrName>style.visibility</p:attrName>
                                        </p:attrNameLst>
                                      </p:cBhvr>
                                      <p:to>
                                        <p:strVal val="visible"/>
                                      </p:to>
                                    </p:set>
                                    <p:animEffect transition="in" filter="strips(downRight)">
                                      <p:cBhvr>
                                        <p:cTn id="22" dur="500"/>
                                        <p:tgtEl>
                                          <p:spTgt spid="1528836">
                                            <p:txEl>
                                              <p:charRg st="129" end="19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28836">
                                            <p:txEl>
                                              <p:charRg st="199" end="212"/>
                                            </p:txEl>
                                          </p:spTgt>
                                        </p:tgtEl>
                                        <p:attrNameLst>
                                          <p:attrName>style.visibility</p:attrName>
                                        </p:attrNameLst>
                                      </p:cBhvr>
                                      <p:to>
                                        <p:strVal val="visible"/>
                                      </p:to>
                                    </p:set>
                                    <p:animEffect transition="in" filter="strips(downRight)">
                                      <p:cBhvr>
                                        <p:cTn id="27" dur="500"/>
                                        <p:tgtEl>
                                          <p:spTgt spid="1528836">
                                            <p:txEl>
                                              <p:charRg st="199" end="21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28836">
                                            <p:txEl>
                                              <p:charRg st="212" end="247"/>
                                            </p:txEl>
                                          </p:spTgt>
                                        </p:tgtEl>
                                        <p:attrNameLst>
                                          <p:attrName>style.visibility</p:attrName>
                                        </p:attrNameLst>
                                      </p:cBhvr>
                                      <p:to>
                                        <p:strVal val="visible"/>
                                      </p:to>
                                    </p:set>
                                    <p:animEffect transition="in" filter="strips(downRight)">
                                      <p:cBhvr>
                                        <p:cTn id="32" dur="500"/>
                                        <p:tgtEl>
                                          <p:spTgt spid="1528836">
                                            <p:txEl>
                                              <p:charRg st="212" end="24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28836">
                                            <p:txEl>
                                              <p:charRg st="247" end="281"/>
                                            </p:txEl>
                                          </p:spTgt>
                                        </p:tgtEl>
                                        <p:attrNameLst>
                                          <p:attrName>style.visibility</p:attrName>
                                        </p:attrNameLst>
                                      </p:cBhvr>
                                      <p:to>
                                        <p:strVal val="visible"/>
                                      </p:to>
                                    </p:set>
                                    <p:animEffect transition="in" filter="strips(downRight)">
                                      <p:cBhvr>
                                        <p:cTn id="37" dur="500"/>
                                        <p:tgtEl>
                                          <p:spTgt spid="1528836">
                                            <p:txEl>
                                              <p:charRg st="247" end="28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28836">
                                            <p:txEl>
                                              <p:charRg st="281" end="315"/>
                                            </p:txEl>
                                          </p:spTgt>
                                        </p:tgtEl>
                                        <p:attrNameLst>
                                          <p:attrName>style.visibility</p:attrName>
                                        </p:attrNameLst>
                                      </p:cBhvr>
                                      <p:to>
                                        <p:strVal val="visible"/>
                                      </p:to>
                                    </p:set>
                                    <p:animEffect transition="in" filter="strips(downRight)">
                                      <p:cBhvr>
                                        <p:cTn id="42" dur="500"/>
                                        <p:tgtEl>
                                          <p:spTgt spid="1528836">
                                            <p:txEl>
                                              <p:charRg st="281" end="31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PROJCTOR.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528836">
                                            <p:txEl>
                                              <p:charRg st="315" end="317"/>
                                            </p:txEl>
                                          </p:spTgt>
                                        </p:tgtEl>
                                        <p:attrNameLst>
                                          <p:attrName>style.visibility</p:attrName>
                                        </p:attrNameLst>
                                      </p:cBhvr>
                                      <p:to>
                                        <p:strVal val="visible"/>
                                      </p:to>
                                    </p:set>
                                    <p:animEffect transition="in" filter="strips(downRight)">
                                      <p:cBhvr>
                                        <p:cTn id="47" dur="500"/>
                                        <p:tgtEl>
                                          <p:spTgt spid="1528836">
                                            <p:txEl>
                                              <p:charRg st="315" end="31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PROJCTOR.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528836">
                                            <p:txEl>
                                              <p:charRg st="317" end="370"/>
                                            </p:txEl>
                                          </p:spTgt>
                                        </p:tgtEl>
                                        <p:attrNameLst>
                                          <p:attrName>style.visibility</p:attrName>
                                        </p:attrNameLst>
                                      </p:cBhvr>
                                      <p:to>
                                        <p:strVal val="visible"/>
                                      </p:to>
                                    </p:set>
                                    <p:animEffect transition="in" filter="strips(downRight)">
                                      <p:cBhvr>
                                        <p:cTn id="52" dur="500"/>
                                        <p:tgtEl>
                                          <p:spTgt spid="1528836">
                                            <p:txEl>
                                              <p:charRg st="317" end="37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PROJCTOR.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528836">
                                            <p:txEl>
                                              <p:charRg st="370" end="388"/>
                                            </p:txEl>
                                          </p:spTgt>
                                        </p:tgtEl>
                                        <p:attrNameLst>
                                          <p:attrName>style.visibility</p:attrName>
                                        </p:attrNameLst>
                                      </p:cBhvr>
                                      <p:to>
                                        <p:strVal val="visible"/>
                                      </p:to>
                                    </p:set>
                                    <p:animEffect transition="in" filter="strips(downRight)">
                                      <p:cBhvr>
                                        <p:cTn id="57" dur="500"/>
                                        <p:tgtEl>
                                          <p:spTgt spid="1528836">
                                            <p:txEl>
                                              <p:charRg st="370" end="38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PROJCTOR.WAV"/>
                                        </p:tgtEl>
                                      </p:cMediaNode>
                                    </p:audio>
                                  </p:sub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528836">
                                            <p:txEl>
                                              <p:charRg st="388" end="406"/>
                                            </p:txEl>
                                          </p:spTgt>
                                        </p:tgtEl>
                                        <p:attrNameLst>
                                          <p:attrName>style.visibility</p:attrName>
                                        </p:attrNameLst>
                                      </p:cBhvr>
                                      <p:to>
                                        <p:strVal val="visible"/>
                                      </p:to>
                                    </p:set>
                                    <p:animEffect transition="in" filter="strips(downRight)">
                                      <p:cBhvr>
                                        <p:cTn id="62" dur="500"/>
                                        <p:tgtEl>
                                          <p:spTgt spid="1528836">
                                            <p:txEl>
                                              <p:charRg st="388" end="406"/>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PROJCTOR.WAV"/>
                                        </p:tgtEl>
                                      </p:cMediaNode>
                                    </p:audio>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528836">
                                            <p:txEl>
                                              <p:charRg st="406" end="453"/>
                                            </p:txEl>
                                          </p:spTgt>
                                        </p:tgtEl>
                                        <p:attrNameLst>
                                          <p:attrName>style.visibility</p:attrName>
                                        </p:attrNameLst>
                                      </p:cBhvr>
                                      <p:to>
                                        <p:strVal val="visible"/>
                                      </p:to>
                                    </p:set>
                                    <p:animEffect transition="in" filter="strips(downRight)">
                                      <p:cBhvr>
                                        <p:cTn id="67" dur="500"/>
                                        <p:tgtEl>
                                          <p:spTgt spid="1528836">
                                            <p:txEl>
                                              <p:charRg st="406" end="453"/>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PROJCTOR.WAV"/>
                                        </p:tgtEl>
                                      </p:cMediaNode>
                                    </p:audio>
                                  </p:sub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528836">
                                            <p:txEl>
                                              <p:charRg st="453" end="530"/>
                                            </p:txEl>
                                          </p:spTgt>
                                        </p:tgtEl>
                                        <p:attrNameLst>
                                          <p:attrName>style.visibility</p:attrName>
                                        </p:attrNameLst>
                                      </p:cBhvr>
                                      <p:to>
                                        <p:strVal val="visible"/>
                                      </p:to>
                                    </p:set>
                                    <p:animEffect transition="in" filter="strips(downRight)">
                                      <p:cBhvr>
                                        <p:cTn id="72" dur="500"/>
                                        <p:tgtEl>
                                          <p:spTgt spid="1528836">
                                            <p:txEl>
                                              <p:charRg st="453" end="53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43011" name="AutoShape 2"/>
          <p:cNvSpPr/>
          <p:nvPr/>
        </p:nvSpPr>
        <p:spPr>
          <a:xfrm>
            <a:off x="1524000" y="500063"/>
            <a:ext cx="8305800" cy="1857375"/>
          </a:xfrm>
          <a:prstGeom prst="roundRect">
            <a:avLst>
              <a:gd name="adj" fmla="val 16667"/>
            </a:avLst>
          </a:prstGeom>
          <a:solidFill>
            <a:srgbClr val="CCFFFF"/>
          </a:solidFill>
          <a:ln w="9525" cap="flat" cmpd="sng">
            <a:solidFill>
              <a:schemeClr val="tx1"/>
            </a:solidFill>
            <a:prstDash val="solid"/>
            <a:headEnd type="none" w="med" len="med"/>
            <a:tailEnd type="none" w="med" len="med"/>
          </a:ln>
          <a:effectLst>
            <a:outerShdw dist="107763" dir="2699999" algn="ctr" rotWithShape="0">
              <a:schemeClr val="bg2"/>
            </a:outerShdw>
          </a:effectLst>
        </p:spPr>
        <p:txBody>
          <a:bodyPr wrap="none"/>
          <a:p>
            <a:pPr eaLnBrk="1" hangingPunct="1"/>
            <a:r>
              <a:rPr lang="en-US" altLang="zh-CN" dirty="0">
                <a:latin typeface="Times New Roman" panose="02020603050405020304" pitchFamily="18" charset="0"/>
                <a:ea typeface="宋体" pitchFamily="2" charset="-122"/>
              </a:rPr>
              <a:t>【</a:t>
            </a:r>
            <a:r>
              <a:rPr lang="en-US" altLang="zh-CN" b="0" dirty="0">
                <a:latin typeface="Times New Roman" panose="02020603050405020304" pitchFamily="18" charset="0"/>
                <a:ea typeface="宋体" pitchFamily="2" charset="-122"/>
                <a:sym typeface="cajcd fnta1" pitchFamily="18" charset="2"/>
              </a:rPr>
              <a:t> </a:t>
            </a:r>
            <a:r>
              <a:rPr lang="en-US" altLang="zh-CN" dirty="0">
                <a:latin typeface="Times New Roman" panose="02020603050405020304" pitchFamily="18" charset="0"/>
                <a:ea typeface="宋体" pitchFamily="2" charset="-122"/>
              </a:rPr>
              <a:t>Theorem 3 】</a:t>
            </a:r>
            <a:r>
              <a:rPr lang="en-US" altLang="zh-CN" dirty="0">
                <a:latin typeface="Times New Roman" panose="02020603050405020304" pitchFamily="18" charset="0"/>
                <a:ea typeface="宋体" pitchFamily="2" charset="-122"/>
                <a:sym typeface="cajcd fnta1" pitchFamily="18" charset="2"/>
              </a:rPr>
              <a:t> </a:t>
            </a:r>
            <a:r>
              <a:rPr lang="en-US" altLang="zh-CN" i="1" dirty="0">
                <a:solidFill>
                  <a:srgbClr val="FF3300"/>
                </a:solidFill>
                <a:latin typeface="Times New Roman" panose="02020603050405020304" pitchFamily="18" charset="0"/>
                <a:ea typeface="宋体" pitchFamily="2" charset="-122"/>
                <a:sym typeface="cajcd fnta1" pitchFamily="18" charset="2"/>
              </a:rPr>
              <a:t>Vandermonde’s Identity</a:t>
            </a:r>
            <a:r>
              <a:rPr lang="en-US" altLang="zh-CN" dirty="0">
                <a:latin typeface="Times New Roman" panose="02020603050405020304" pitchFamily="18" charset="0"/>
                <a:ea typeface="宋体" pitchFamily="2" charset="-122"/>
                <a:sym typeface="cajcd fnta1" pitchFamily="18" charset="2"/>
              </a:rPr>
              <a:t> </a:t>
            </a:r>
            <a:endParaRPr lang="en-US" altLang="zh-CN" dirty="0">
              <a:latin typeface="Times New Roman" panose="02020603050405020304" pitchFamily="18" charset="0"/>
              <a:ea typeface="宋体" pitchFamily="2" charset="-122"/>
              <a:sym typeface="cajcd fnta1" pitchFamily="18" charset="2"/>
            </a:endParaRPr>
          </a:p>
          <a:p>
            <a:pPr eaLnBrk="1" hangingPunct="1"/>
            <a:r>
              <a:rPr lang="en-US" altLang="zh-CN" dirty="0">
                <a:latin typeface="Times New Roman" panose="02020603050405020304" pitchFamily="18" charset="0"/>
                <a:ea typeface="宋体" pitchFamily="2" charset="-122"/>
              </a:rPr>
              <a:t>Let </a:t>
            </a:r>
            <a:r>
              <a:rPr lang="en-US" altLang="zh-CN" i="1" dirty="0">
                <a:latin typeface="Times New Roman" panose="02020603050405020304" pitchFamily="18" charset="0"/>
                <a:ea typeface="宋体" pitchFamily="2" charset="-122"/>
              </a:rPr>
              <a:t>m</a:t>
            </a:r>
            <a:r>
              <a:rPr lang="en-US" altLang="zh-CN" dirty="0">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n </a:t>
            </a:r>
            <a:r>
              <a:rPr lang="en-US" altLang="zh-CN" dirty="0">
                <a:latin typeface="Times New Roman" panose="02020603050405020304" pitchFamily="18" charset="0"/>
                <a:ea typeface="宋体" pitchFamily="2" charset="-122"/>
              </a:rPr>
              <a:t>and</a:t>
            </a:r>
            <a:r>
              <a:rPr lang="en-US" altLang="zh-CN" i="1" dirty="0">
                <a:latin typeface="Times New Roman" panose="02020603050405020304" pitchFamily="18" charset="0"/>
                <a:ea typeface="宋体" pitchFamily="2" charset="-122"/>
              </a:rPr>
              <a:t> r</a:t>
            </a:r>
            <a:r>
              <a:rPr lang="en-US" altLang="zh-CN" dirty="0">
                <a:latin typeface="Times New Roman" panose="02020603050405020304" pitchFamily="18" charset="0"/>
                <a:ea typeface="宋体" pitchFamily="2" charset="-122"/>
              </a:rPr>
              <a:t> be nonnegative integers with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not exceeding </a:t>
            </a:r>
            <a:endParaRPr lang="en-US" altLang="zh-CN" dirty="0">
              <a:latin typeface="Times New Roman" panose="02020603050405020304" pitchFamily="18" charset="0"/>
              <a:ea typeface="宋体" pitchFamily="2" charset="-122"/>
            </a:endParaRPr>
          </a:p>
          <a:p>
            <a:pPr eaLnBrk="1" hangingPunct="1"/>
            <a:r>
              <a:rPr lang="en-US" altLang="zh-CN" dirty="0">
                <a:latin typeface="Times New Roman" panose="02020603050405020304" pitchFamily="18" charset="0"/>
                <a:ea typeface="宋体" pitchFamily="2" charset="-122"/>
              </a:rPr>
              <a:t>either </a:t>
            </a:r>
            <a:r>
              <a:rPr lang="en-US" altLang="zh-CN" i="1" dirty="0">
                <a:latin typeface="Times New Roman" panose="02020603050405020304" pitchFamily="18" charset="0"/>
                <a:ea typeface="宋体" pitchFamily="2" charset="-122"/>
              </a:rPr>
              <a:t>m</a:t>
            </a:r>
            <a:r>
              <a:rPr lang="en-US" altLang="zh-CN" dirty="0">
                <a:latin typeface="Times New Roman" panose="02020603050405020304" pitchFamily="18" charset="0"/>
                <a:ea typeface="宋体" pitchFamily="2" charset="-122"/>
              </a:rPr>
              <a:t> or</a:t>
            </a:r>
            <a:r>
              <a:rPr lang="en-US" altLang="zh-CN" i="1" dirty="0">
                <a:latin typeface="Times New Roman" panose="02020603050405020304" pitchFamily="18" charset="0"/>
                <a:ea typeface="宋体" pitchFamily="2" charset="-122"/>
              </a:rPr>
              <a:t> n</a:t>
            </a:r>
            <a:r>
              <a:rPr lang="en-US" altLang="zh-CN" dirty="0">
                <a:latin typeface="Times New Roman" panose="02020603050405020304" pitchFamily="18" charset="0"/>
                <a:ea typeface="宋体" pitchFamily="2" charset="-122"/>
              </a:rPr>
              <a:t>. Then </a:t>
            </a:r>
            <a:endParaRPr lang="en-US" altLang="zh-CN" dirty="0">
              <a:latin typeface="Times New Roman" panose="02020603050405020304" pitchFamily="18" charset="0"/>
              <a:ea typeface="宋体" pitchFamily="2" charset="-122"/>
            </a:endParaRPr>
          </a:p>
          <a:p>
            <a:pPr eaLnBrk="1" hangingPunct="1"/>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p:txBody>
      </p:sp>
      <p:sp>
        <p:nvSpPr>
          <p:cNvPr id="1902595" name="Text Box 3"/>
          <p:cNvSpPr txBox="1"/>
          <p:nvPr/>
        </p:nvSpPr>
        <p:spPr>
          <a:xfrm>
            <a:off x="1881188" y="2357438"/>
            <a:ext cx="8358187" cy="1724025"/>
          </a:xfrm>
          <a:prstGeom prst="rect">
            <a:avLst/>
          </a:prstGeom>
          <a:noFill/>
          <a:ln w="9525">
            <a:noFill/>
          </a:ln>
        </p:spPr>
        <p:txBody>
          <a:bodyPr>
            <a:spAutoFit/>
          </a:bodyPr>
          <a:p>
            <a:pPr marL="457200" indent="-457200" eaLnBrk="1" hangingPunct="1">
              <a:spcBef>
                <a:spcPct val="30000"/>
              </a:spcBef>
            </a:pPr>
            <a:r>
              <a:rPr lang="en-US" altLang="zh-CN" i="1" dirty="0">
                <a:solidFill>
                  <a:srgbClr val="6666FF"/>
                </a:solidFill>
                <a:latin typeface="Times New Roman" panose="02020603050405020304" pitchFamily="18" charset="0"/>
                <a:ea typeface="宋体" pitchFamily="2" charset="-122"/>
              </a:rPr>
              <a:t>Proof:  </a:t>
            </a:r>
            <a:endParaRPr lang="en-US" altLang="zh-CN" i="1" dirty="0">
              <a:solidFill>
                <a:srgbClr val="6666FF"/>
              </a:solidFill>
              <a:latin typeface="Times New Roman" panose="02020603050405020304" pitchFamily="18" charset="0"/>
              <a:ea typeface="宋体" pitchFamily="2" charset="-122"/>
            </a:endParaRPr>
          </a:p>
          <a:p>
            <a:pPr marL="457200" indent="-457200" eaLnBrk="1" hangingPunct="1">
              <a:spcBef>
                <a:spcPct val="30000"/>
              </a:spcBef>
            </a:pPr>
            <a:r>
              <a:rPr lang="en-US" altLang="zh-CN" i="1" dirty="0">
                <a:solidFill>
                  <a:schemeClr val="hlink"/>
                </a:solidFill>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A</a:t>
            </a:r>
            <a:r>
              <a:rPr lang="en-US" altLang="zh-CN" dirty="0">
                <a:latin typeface="Times New Roman" panose="02020603050405020304" pitchFamily="18" charset="0"/>
                <a:ea typeface="宋体" pitchFamily="2" charset="-122"/>
              </a:rPr>
              <a:t> and </a:t>
            </a:r>
            <a:r>
              <a:rPr lang="en-US" altLang="zh-CN" i="1" dirty="0">
                <a:latin typeface="Times New Roman" panose="02020603050405020304" pitchFamily="18" charset="0"/>
                <a:ea typeface="宋体" pitchFamily="2" charset="-122"/>
              </a:rPr>
              <a:t>B</a:t>
            </a:r>
            <a:r>
              <a:rPr lang="en-US" altLang="zh-CN" dirty="0">
                <a:latin typeface="Times New Roman" panose="02020603050405020304" pitchFamily="18" charset="0"/>
                <a:ea typeface="宋体" pitchFamily="2" charset="-122"/>
              </a:rPr>
              <a:t> are two disjoint sets. |</a:t>
            </a:r>
            <a:r>
              <a:rPr lang="en-US" altLang="zh-CN" i="1" dirty="0">
                <a:latin typeface="Times New Roman" panose="02020603050405020304" pitchFamily="18" charset="0"/>
                <a:ea typeface="宋体" pitchFamily="2" charset="-122"/>
              </a:rPr>
              <a:t>A</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m</a:t>
            </a:r>
            <a:r>
              <a:rPr lang="en-US" altLang="zh-CN" dirty="0">
                <a:latin typeface="Times New Roman" panose="02020603050405020304" pitchFamily="18" charset="0"/>
                <a:ea typeface="宋体" pitchFamily="2" charset="-122"/>
              </a:rPr>
              <a:t> , |</a:t>
            </a:r>
            <a:r>
              <a:rPr lang="en-US" altLang="zh-CN" i="1" dirty="0">
                <a:latin typeface="Times New Roman" panose="02020603050405020304" pitchFamily="18" charset="0"/>
                <a:ea typeface="宋体" pitchFamily="2" charset="-122"/>
              </a:rPr>
              <a:t>B</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n</a:t>
            </a:r>
            <a:r>
              <a:rPr lang="en-US" altLang="zh-CN" dirty="0">
                <a:latin typeface="宋体" pitchFamily="2" charset="-122"/>
                <a:ea typeface="宋体" pitchFamily="2" charset="-122"/>
              </a:rPr>
              <a:t>,</a:t>
            </a:r>
            <a:endParaRPr lang="en-US" altLang="zh-CN" dirty="0">
              <a:latin typeface="宋体" pitchFamily="2" charset="-122"/>
              <a:ea typeface="宋体" pitchFamily="2" charset="-122"/>
            </a:endParaRPr>
          </a:p>
          <a:p>
            <a:pPr marL="457200" indent="-457200" eaLnBrk="1" hangingPunct="1">
              <a:spcBef>
                <a:spcPct val="30000"/>
              </a:spcBef>
            </a:pPr>
            <a:r>
              <a:rPr lang="en-US" altLang="zh-CN" i="1" dirty="0">
                <a:latin typeface="Times New Roman" panose="02020603050405020304" pitchFamily="18" charset="0"/>
                <a:ea typeface="宋体" pitchFamily="2" charset="-122"/>
              </a:rPr>
              <a:t>  C</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m </a:t>
            </a:r>
            <a:r>
              <a:rPr lang="en-US" altLang="zh-CN" dirty="0">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n</a:t>
            </a:r>
            <a:r>
              <a:rPr lang="zh-CN" altLang="en-US" dirty="0">
                <a:latin typeface="宋体" pitchFamily="2" charset="-122"/>
                <a:ea typeface="宋体" pitchFamily="2" charset="-122"/>
              </a:rPr>
              <a:t>，</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 the number of ways  to pick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elements from </a:t>
            </a:r>
            <a:r>
              <a:rPr lang="en-US" altLang="zh-CN" i="1" dirty="0">
                <a:latin typeface="Times New Roman" panose="02020603050405020304" pitchFamily="18" charset="0"/>
                <a:ea typeface="宋体" pitchFamily="2" charset="-122"/>
              </a:rPr>
              <a:t>A</a:t>
            </a:r>
            <a:r>
              <a:rPr lang="en-US" altLang="zh-CN" dirty="0">
                <a:latin typeface="Times New Roman" panose="02020603050405020304" pitchFamily="18" charset="0"/>
                <a:ea typeface="宋体" pitchFamily="2" charset="-122"/>
                <a:sym typeface="Symbol" pitchFamily="18" charset="2"/>
              </a:rPr>
              <a:t></a:t>
            </a:r>
            <a:r>
              <a:rPr lang="en-US" altLang="zh-CN" dirty="0">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B</a:t>
            </a:r>
            <a:endParaRPr lang="en-US" altLang="zh-CN" dirty="0">
              <a:latin typeface="Times New Roman" panose="02020603050405020304" pitchFamily="18" charset="0"/>
              <a:ea typeface="宋体" pitchFamily="2" charset="-122"/>
            </a:endParaRPr>
          </a:p>
          <a:p>
            <a:pPr marL="457200" indent="-457200" eaLnBrk="1" hangingPunct="1">
              <a:spcBef>
                <a:spcPct val="30000"/>
              </a:spcBef>
            </a:pPr>
            <a:r>
              <a:rPr lang="en-US" altLang="zh-CN" dirty="0">
                <a:latin typeface="Times New Roman" panose="02020603050405020304" pitchFamily="18" charset="0"/>
                <a:ea typeface="宋体" pitchFamily="2" charset="-122"/>
              </a:rPr>
              <a:t>   Another way to pick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element from </a:t>
            </a:r>
            <a:r>
              <a:rPr lang="en-US" altLang="zh-CN" i="1" dirty="0">
                <a:latin typeface="Times New Roman" panose="02020603050405020304" pitchFamily="18" charset="0"/>
                <a:ea typeface="宋体" pitchFamily="2" charset="-122"/>
              </a:rPr>
              <a:t>A</a:t>
            </a:r>
            <a:r>
              <a:rPr lang="en-US" altLang="zh-CN" dirty="0">
                <a:latin typeface="Times New Roman" panose="02020603050405020304" pitchFamily="18" charset="0"/>
                <a:ea typeface="宋体" pitchFamily="2" charset="-122"/>
                <a:sym typeface="Symbol" pitchFamily="18" charset="2"/>
              </a:rPr>
              <a:t></a:t>
            </a:r>
            <a:r>
              <a:rPr lang="en-US" altLang="zh-CN" i="1" dirty="0">
                <a:latin typeface="Times New Roman" panose="02020603050405020304" pitchFamily="18" charset="0"/>
                <a:ea typeface="宋体" pitchFamily="2" charset="-122"/>
              </a:rPr>
              <a:t>B </a:t>
            </a:r>
            <a:r>
              <a:rPr lang="en-US" altLang="zh-CN" dirty="0">
                <a:latin typeface="Times New Roman" panose="02020603050405020304" pitchFamily="18" charset="0"/>
                <a:ea typeface="宋体" pitchFamily="2" charset="-122"/>
              </a:rPr>
              <a:t>is to pick</a:t>
            </a:r>
            <a:r>
              <a:rPr lang="en-US" altLang="zh-CN" i="1" dirty="0">
                <a:latin typeface="Times New Roman" panose="02020603050405020304" pitchFamily="18" charset="0"/>
                <a:ea typeface="宋体" pitchFamily="2" charset="-122"/>
              </a:rPr>
              <a:t>  r</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k </a:t>
            </a:r>
            <a:r>
              <a:rPr lang="en-US" altLang="zh-CN" dirty="0">
                <a:latin typeface="Times New Roman" panose="02020603050405020304" pitchFamily="18" charset="0"/>
                <a:ea typeface="宋体" pitchFamily="2" charset="-122"/>
              </a:rPr>
              <a:t>elements from</a:t>
            </a:r>
            <a:r>
              <a:rPr lang="en-US" altLang="zh-CN" i="1" dirty="0">
                <a:latin typeface="Times New Roman" panose="02020603050405020304" pitchFamily="18" charset="0"/>
                <a:ea typeface="宋体" pitchFamily="2" charset="-122"/>
              </a:rPr>
              <a:t> A </a:t>
            </a:r>
            <a:r>
              <a:rPr lang="en-US" altLang="zh-CN" dirty="0">
                <a:latin typeface="Times New Roman" panose="02020603050405020304" pitchFamily="18" charset="0"/>
                <a:ea typeface="宋体" pitchFamily="2" charset="-122"/>
              </a:rPr>
              <a:t>and then</a:t>
            </a:r>
            <a:r>
              <a:rPr lang="en-US" altLang="zh-CN" i="1" dirty="0">
                <a:latin typeface="Times New Roman" panose="02020603050405020304" pitchFamily="18" charset="0"/>
                <a:ea typeface="宋体" pitchFamily="2" charset="-122"/>
              </a:rPr>
              <a:t> k </a:t>
            </a:r>
            <a:r>
              <a:rPr lang="en-US" altLang="zh-CN" dirty="0">
                <a:latin typeface="Times New Roman" panose="02020603050405020304" pitchFamily="18" charset="0"/>
                <a:ea typeface="宋体" pitchFamily="2" charset="-122"/>
              </a:rPr>
              <a:t>elements from</a:t>
            </a:r>
            <a:r>
              <a:rPr lang="en-US" altLang="zh-CN" i="1" dirty="0">
                <a:latin typeface="Times New Roman" panose="02020603050405020304" pitchFamily="18" charset="0"/>
                <a:ea typeface="宋体" pitchFamily="2" charset="-122"/>
              </a:rPr>
              <a:t> B, </a:t>
            </a:r>
            <a:r>
              <a:rPr lang="en-US" altLang="zh-CN" dirty="0">
                <a:latin typeface="Times New Roman" panose="02020603050405020304" pitchFamily="18" charset="0"/>
                <a:ea typeface="宋体" pitchFamily="2" charset="-122"/>
              </a:rPr>
              <a:t>where</a:t>
            </a:r>
            <a:r>
              <a:rPr lang="en-US" altLang="zh-CN" i="1" dirty="0">
                <a:latin typeface="Times New Roman" panose="02020603050405020304" pitchFamily="18" charset="0"/>
                <a:ea typeface="宋体" pitchFamily="2" charset="-122"/>
              </a:rPr>
              <a:t> 0</a:t>
            </a:r>
            <a:r>
              <a:rPr lang="en-US" altLang="zh-CN" dirty="0">
                <a:latin typeface="Times New Roman" panose="02020603050405020304" pitchFamily="18" charset="0"/>
                <a:ea typeface="宋体" pitchFamily="2" charset="-122"/>
                <a:sym typeface="Symbol" pitchFamily="18" charset="2"/>
              </a:rPr>
              <a:t></a:t>
            </a:r>
            <a:r>
              <a:rPr lang="en-US" altLang="zh-CN" i="1" dirty="0">
                <a:latin typeface="Times New Roman" panose="02020603050405020304" pitchFamily="18" charset="0"/>
                <a:ea typeface="宋体" pitchFamily="2" charset="-122"/>
                <a:sym typeface="Symbol" pitchFamily="18" charset="2"/>
              </a:rPr>
              <a:t> </a:t>
            </a:r>
            <a:r>
              <a:rPr lang="en-US" altLang="zh-CN" i="1" dirty="0">
                <a:latin typeface="Times New Roman" panose="02020603050405020304" pitchFamily="18" charset="0"/>
                <a:ea typeface="宋体" pitchFamily="2" charset="-122"/>
              </a:rPr>
              <a:t>k</a:t>
            </a:r>
            <a:r>
              <a:rPr lang="en-US" altLang="zh-CN" dirty="0">
                <a:latin typeface="Times New Roman" panose="02020603050405020304" pitchFamily="18" charset="0"/>
                <a:ea typeface="宋体" pitchFamily="2" charset="-122"/>
                <a:sym typeface="Symbol" pitchFamily="18" charset="2"/>
              </a:rPr>
              <a:t></a:t>
            </a:r>
            <a:r>
              <a:rPr lang="en-US" altLang="zh-CN" i="1" dirty="0">
                <a:latin typeface="Times New Roman" panose="02020603050405020304" pitchFamily="18" charset="0"/>
                <a:ea typeface="宋体" pitchFamily="2" charset="-122"/>
                <a:sym typeface="Symbol" pitchFamily="18" charset="2"/>
              </a:rPr>
              <a:t> </a:t>
            </a:r>
            <a:r>
              <a:rPr lang="en-US" altLang="zh-CN" i="1" dirty="0">
                <a:latin typeface="Times New Roman" panose="02020603050405020304" pitchFamily="18" charset="0"/>
                <a:ea typeface="宋体" pitchFamily="2" charset="-122"/>
              </a:rPr>
              <a:t>r, </a:t>
            </a:r>
            <a:r>
              <a:rPr lang="en-US" altLang="zh-CN" dirty="0">
                <a:latin typeface="Times New Roman" panose="02020603050405020304" pitchFamily="18" charset="0"/>
                <a:ea typeface="宋体" pitchFamily="2" charset="-122"/>
              </a:rPr>
              <a:t>which can be done in </a:t>
            </a:r>
            <a:r>
              <a:rPr lang="en-US" altLang="zh-CN" i="1" dirty="0">
                <a:latin typeface="Times New Roman" panose="02020603050405020304" pitchFamily="18" charset="0"/>
                <a:ea typeface="宋体" pitchFamily="2" charset="-122"/>
              </a:rPr>
              <a:t>C</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m</a:t>
            </a:r>
            <a:r>
              <a:rPr lang="zh-CN" altLang="en-US" dirty="0">
                <a:latin typeface="宋体" pitchFamily="2" charset="-122"/>
                <a:ea typeface="宋体" pitchFamily="2" charset="-122"/>
              </a:rPr>
              <a:t>，</a:t>
            </a:r>
            <a:r>
              <a:rPr lang="en-US" altLang="zh-CN" i="1" dirty="0">
                <a:latin typeface="宋体" pitchFamily="2" charset="-122"/>
                <a:ea typeface="宋体" pitchFamily="2" charset="-122"/>
              </a:rPr>
              <a:t>r</a:t>
            </a:r>
            <a:r>
              <a:rPr lang="en-US" altLang="zh-CN" dirty="0">
                <a:latin typeface="宋体" pitchFamily="2" charset="-122"/>
                <a:ea typeface="宋体" pitchFamily="2" charset="-122"/>
              </a:rPr>
              <a:t>-</a:t>
            </a:r>
            <a:r>
              <a:rPr lang="en-US" altLang="zh-CN" i="1" dirty="0">
                <a:latin typeface="Times New Roman" panose="02020603050405020304" pitchFamily="18" charset="0"/>
                <a:ea typeface="宋体" pitchFamily="2" charset="-122"/>
              </a:rPr>
              <a:t>k</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 C</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n</a:t>
            </a:r>
            <a:r>
              <a:rPr lang="zh-CN" altLang="en-US" dirty="0">
                <a:latin typeface="宋体" pitchFamily="2" charset="-122"/>
                <a:ea typeface="宋体" pitchFamily="2" charset="-122"/>
              </a:rPr>
              <a:t>，</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p:txBody>
      </p:sp>
      <p:graphicFrame>
        <p:nvGraphicFramePr>
          <p:cNvPr id="43013" name="Object 4"/>
          <p:cNvGraphicFramePr>
            <a:graphicFrameLocks noChangeAspect="1"/>
          </p:cNvGraphicFramePr>
          <p:nvPr/>
        </p:nvGraphicFramePr>
        <p:xfrm>
          <a:off x="4667250" y="1428750"/>
          <a:ext cx="2506663" cy="763588"/>
        </p:xfrm>
        <a:graphic>
          <a:graphicData uri="http://schemas.openxmlformats.org/presentationml/2006/ole">
            <mc:AlternateContent xmlns:mc="http://schemas.openxmlformats.org/markup-compatibility/2006">
              <mc:Choice xmlns:v="urn:schemas-microsoft-com:vml" Requires="v">
                <p:oleObj spid="_x0000_s3093" name="" r:id="rId1" imgW="1498600" imgH="457200" progId="Equation.3">
                  <p:embed/>
                </p:oleObj>
              </mc:Choice>
              <mc:Fallback>
                <p:oleObj name="" r:id="rId1" imgW="1498600" imgH="457200" progId="Equation.3">
                  <p:embed/>
                  <p:pic>
                    <p:nvPicPr>
                      <p:cNvPr id="0" name="图片 3092"/>
                      <p:cNvPicPr/>
                      <p:nvPr/>
                    </p:nvPicPr>
                    <p:blipFill>
                      <a:blip r:embed="rId2"/>
                      <a:stretch>
                        <a:fillRect/>
                      </a:stretch>
                    </p:blipFill>
                    <p:spPr>
                      <a:xfrm>
                        <a:off x="4667250" y="1428750"/>
                        <a:ext cx="2506663" cy="763588"/>
                      </a:xfrm>
                      <a:prstGeom prst="rect">
                        <a:avLst/>
                      </a:prstGeom>
                      <a:noFill/>
                      <a:ln w="38100">
                        <a:noFill/>
                        <a:miter/>
                      </a:ln>
                    </p:spPr>
                  </p:pic>
                </p:oleObj>
              </mc:Fallback>
            </mc:AlternateContent>
          </a:graphicData>
        </a:graphic>
      </p:graphicFrame>
      <p:sp>
        <p:nvSpPr>
          <p:cNvPr id="43014" name="Text Box 5"/>
          <p:cNvSpPr txBox="1"/>
          <p:nvPr/>
        </p:nvSpPr>
        <p:spPr>
          <a:xfrm>
            <a:off x="6477000" y="38100"/>
            <a:ext cx="4114800" cy="368300"/>
          </a:xfrm>
          <a:prstGeom prst="rect">
            <a:avLst/>
          </a:prstGeom>
          <a:noFill/>
          <a:ln w="9525">
            <a:noFill/>
          </a:ln>
        </p:spPr>
        <p:txBody>
          <a:bodyPr>
            <a:spAutoFit/>
          </a:bodyPr>
          <a:p>
            <a:pPr algn="r" eaLnBrk="1" hangingPunct="1">
              <a:spcBef>
                <a:spcPct val="50000"/>
              </a:spcBef>
            </a:pPr>
            <a:r>
              <a:rPr lang="en-US" altLang="zh-CN" sz="1800" b="0" dirty="0">
                <a:latin typeface="Arial" panose="020B0604020202090204" pitchFamily="34" charset="0"/>
                <a:ea typeface="宋体" pitchFamily="2" charset="-122"/>
                <a:sym typeface="Webdings" panose="05030102010509060703" pitchFamily="18" charset="2"/>
              </a:rPr>
              <a:t>5.4 Binomial Coefficients</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2595">
                                            <p:txEl>
                                              <p:charRg st="0" end="9"/>
                                            </p:txEl>
                                          </p:spTgt>
                                        </p:tgtEl>
                                        <p:attrNameLst>
                                          <p:attrName>style.visibility</p:attrName>
                                        </p:attrNameLst>
                                      </p:cBhvr>
                                      <p:to>
                                        <p:strVal val="visible"/>
                                      </p:to>
                                    </p:set>
                                    <p:animEffect transition="in" filter="strips(downRight)">
                                      <p:cBhvr>
                                        <p:cTn id="7" dur="500"/>
                                        <p:tgtEl>
                                          <p:spTgt spid="1902595">
                                            <p:txEl>
                                              <p:charRg st="0" end="9"/>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02595">
                                            <p:txEl>
                                              <p:charRg st="9" end="57"/>
                                            </p:txEl>
                                          </p:spTgt>
                                        </p:tgtEl>
                                        <p:attrNameLst>
                                          <p:attrName>style.visibility</p:attrName>
                                        </p:attrNameLst>
                                      </p:cBhvr>
                                      <p:to>
                                        <p:strVal val="visible"/>
                                      </p:to>
                                    </p:set>
                                    <p:animEffect transition="in" filter="strips(downRight)">
                                      <p:cBhvr>
                                        <p:cTn id="12" dur="500"/>
                                        <p:tgtEl>
                                          <p:spTgt spid="1902595">
                                            <p:txEl>
                                              <p:charRg st="9" end="5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02595">
                                            <p:txEl>
                                              <p:charRg st="57" end="124"/>
                                            </p:txEl>
                                          </p:spTgt>
                                        </p:tgtEl>
                                        <p:attrNameLst>
                                          <p:attrName>style.visibility</p:attrName>
                                        </p:attrNameLst>
                                      </p:cBhvr>
                                      <p:to>
                                        <p:strVal val="visible"/>
                                      </p:to>
                                    </p:set>
                                    <p:animEffect transition="in" filter="strips(downRight)">
                                      <p:cBhvr>
                                        <p:cTn id="17" dur="500"/>
                                        <p:tgtEl>
                                          <p:spTgt spid="1902595">
                                            <p:txEl>
                                              <p:charRg st="57" end="12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02595">
                                            <p:txEl>
                                              <p:charRg st="124" end="279"/>
                                            </p:txEl>
                                          </p:spTgt>
                                        </p:tgtEl>
                                        <p:attrNameLst>
                                          <p:attrName>style.visibility</p:attrName>
                                        </p:attrNameLst>
                                      </p:cBhvr>
                                      <p:to>
                                        <p:strVal val="visible"/>
                                      </p:to>
                                    </p:set>
                                    <p:animEffect transition="in" filter="strips(downRight)">
                                      <p:cBhvr>
                                        <p:cTn id="22" dur="500"/>
                                        <p:tgtEl>
                                          <p:spTgt spid="1902595">
                                            <p:txEl>
                                              <p:charRg st="124" end="279"/>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25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530883" name="Text Box 3"/>
          <p:cNvSpPr txBox="1"/>
          <p:nvPr/>
        </p:nvSpPr>
        <p:spPr>
          <a:xfrm>
            <a:off x="2279650" y="1844675"/>
            <a:ext cx="7467600" cy="755650"/>
          </a:xfrm>
          <a:prstGeom prst="rect">
            <a:avLst/>
          </a:prstGeom>
          <a:noFill/>
          <a:ln w="9525">
            <a:noFill/>
          </a:ln>
        </p:spPr>
        <p:txBody>
          <a:bodyPr>
            <a:spAutoFit/>
          </a:bodyPr>
          <a:p>
            <a:pPr marL="457200" indent="-457200" algn="just" eaLnBrk="1" hangingPunct="1">
              <a:spcBef>
                <a:spcPct val="40000"/>
              </a:spcBef>
              <a:buFont typeface="Wingdings" panose="05000000000000000000" pitchFamily="2" charset="2"/>
              <a:buNone/>
            </a:pPr>
            <a:r>
              <a:rPr lang="en-US" altLang="zh-CN" i="1" dirty="0">
                <a:solidFill>
                  <a:srgbClr val="0066FF"/>
                </a:solidFill>
                <a:latin typeface="Times New Roman" panose="02020603050405020304" pitchFamily="18" charset="0"/>
                <a:ea typeface="宋体" pitchFamily="2" charset="-122"/>
                <a:sym typeface="Symbol" pitchFamily="18" charset="2"/>
              </a:rPr>
              <a:t>Proof:</a:t>
            </a:r>
            <a:endParaRPr lang="en-US" altLang="zh-CN" i="1" dirty="0">
              <a:solidFill>
                <a:srgbClr val="0066FF"/>
              </a:solidFill>
              <a:latin typeface="Times New Roman" panose="02020603050405020304" pitchFamily="18" charset="0"/>
              <a:ea typeface="宋体" pitchFamily="2" charset="-122"/>
              <a:sym typeface="Symbol" pitchFamily="18" charset="2"/>
            </a:endParaRPr>
          </a:p>
          <a:p>
            <a:pPr marL="457200" indent="-457200" algn="just" eaLnBrk="1" hangingPunct="1">
              <a:spcBef>
                <a:spcPct val="40000"/>
              </a:spcBef>
              <a:buFont typeface="Wingdings" panose="05000000000000000000" pitchFamily="2" charset="2"/>
              <a:buNone/>
            </a:pPr>
            <a:r>
              <a:rPr lang="en-US" altLang="zh-CN" dirty="0">
                <a:latin typeface="Times New Roman" panose="02020603050405020304" pitchFamily="18" charset="0"/>
                <a:ea typeface="宋体" pitchFamily="2" charset="-122"/>
                <a:sym typeface="Symbol" pitchFamily="18" charset="2"/>
              </a:rPr>
              <a:t>         Let </a:t>
            </a:r>
            <a:r>
              <a:rPr lang="en-US" altLang="zh-CN" i="1" dirty="0">
                <a:latin typeface="Times New Roman" panose="02020603050405020304" pitchFamily="18" charset="0"/>
                <a:ea typeface="宋体" pitchFamily="2" charset="-122"/>
                <a:sym typeface="Symbol" pitchFamily="18" charset="2"/>
              </a:rPr>
              <a:t>f</a:t>
            </a:r>
            <a:r>
              <a:rPr lang="en-US" altLang="zh-CN" dirty="0">
                <a:latin typeface="Times New Roman" panose="02020603050405020304" pitchFamily="18" charset="0"/>
                <a:ea typeface="宋体" pitchFamily="2" charset="-122"/>
                <a:sym typeface="Symbol" pitchFamily="18" charset="2"/>
              </a:rPr>
              <a:t>(</a:t>
            </a:r>
            <a:r>
              <a:rPr lang="en-US" altLang="zh-CN" i="1" dirty="0">
                <a:latin typeface="Times New Roman" panose="02020603050405020304" pitchFamily="18" charset="0"/>
                <a:ea typeface="宋体" pitchFamily="2" charset="-122"/>
                <a:sym typeface="Symbol" pitchFamily="18" charset="2"/>
              </a:rPr>
              <a:t>x</a:t>
            </a:r>
            <a:r>
              <a:rPr lang="en-US" altLang="zh-CN" dirty="0">
                <a:latin typeface="Times New Roman" panose="02020603050405020304" pitchFamily="18" charset="0"/>
                <a:ea typeface="宋体" pitchFamily="2" charset="-122"/>
                <a:sym typeface="Symbol" pitchFamily="18" charset="2"/>
              </a:rPr>
              <a:t>)=tg(</a:t>
            </a:r>
            <a:r>
              <a:rPr lang="en-US" altLang="zh-CN" i="1" dirty="0">
                <a:latin typeface="Times New Roman" panose="02020603050405020304" pitchFamily="18" charset="0"/>
                <a:ea typeface="宋体" pitchFamily="2" charset="-122"/>
                <a:sym typeface="Symbol" pitchFamily="18" charset="2"/>
              </a:rPr>
              <a:t>x</a:t>
            </a:r>
            <a:r>
              <a:rPr lang="en-US" altLang="zh-CN" dirty="0">
                <a:latin typeface="Times New Roman" panose="02020603050405020304" pitchFamily="18" charset="0"/>
                <a:ea typeface="宋体" pitchFamily="2" charset="-122"/>
                <a:sym typeface="Symbol" pitchFamily="18" charset="2"/>
              </a:rPr>
              <a:t>). </a:t>
            </a:r>
            <a:endParaRPr lang="en-US" altLang="zh-CN" dirty="0">
              <a:latin typeface="Times New Roman" panose="02020603050405020304" pitchFamily="18" charset="0"/>
              <a:ea typeface="宋体" pitchFamily="2" charset="-122"/>
              <a:sym typeface="Symbol" pitchFamily="18" charset="2"/>
            </a:endParaRPr>
          </a:p>
        </p:txBody>
      </p:sp>
      <p:grpSp>
        <p:nvGrpSpPr>
          <p:cNvPr id="2" name="Group 4"/>
          <p:cNvGrpSpPr/>
          <p:nvPr/>
        </p:nvGrpSpPr>
        <p:grpSpPr>
          <a:xfrm>
            <a:off x="2063750" y="692150"/>
            <a:ext cx="7924800" cy="990600"/>
            <a:chOff x="336" y="480"/>
            <a:chExt cx="4992" cy="624"/>
          </a:xfrm>
        </p:grpSpPr>
        <p:sp>
          <p:nvSpPr>
            <p:cNvPr id="102413" name="AutoShape 5"/>
            <p:cNvSpPr/>
            <p:nvPr/>
          </p:nvSpPr>
          <p:spPr>
            <a:xfrm>
              <a:off x="336" y="480"/>
              <a:ext cx="4992" cy="624"/>
            </a:xfrm>
            <a:prstGeom prst="roundRect">
              <a:avLst>
                <a:gd name="adj" fmla="val 16667"/>
              </a:avLst>
            </a:prstGeom>
            <a:solidFill>
              <a:srgbClr val="CCFFFF"/>
            </a:solidFill>
            <a:ln w="9525" cap="flat" cmpd="sng">
              <a:solidFill>
                <a:schemeClr val="tx1"/>
              </a:solidFill>
              <a:prstDash val="solid"/>
              <a:headEnd type="none" w="med" len="med"/>
              <a:tailEnd type="none" w="med" len="med"/>
            </a:ln>
            <a:effectLst>
              <a:outerShdw dist="107763" dir="2699999" algn="ctr" rotWithShape="0">
                <a:schemeClr val="bg2"/>
              </a:outerShdw>
            </a:effectLst>
          </p:spPr>
          <p:txBody>
            <a:bodyPr wrap="none"/>
            <a:p>
              <a:pPr eaLnBrk="1" hangingPunct="1">
                <a:buFont typeface="Symbol" pitchFamily="18" charset="2"/>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Theorem</a:t>
              </a:r>
              <a:r>
                <a:rPr lang="en-US" altLang="zh-CN" dirty="0">
                  <a:latin typeface="楷体_GB2312" pitchFamily="49" charset="-122"/>
                </a:rPr>
                <a:t>】</a:t>
              </a:r>
              <a:r>
                <a:rPr lang="en-US" altLang="zh-CN" dirty="0">
                  <a:latin typeface="Times New Roman" panose="02020603050405020304" pitchFamily="18" charset="0"/>
                  <a:ea typeface="宋体" pitchFamily="2" charset="-122"/>
                </a:rPr>
                <a:t>The set of real numbers                         has the</a:t>
              </a:r>
              <a:endParaRPr lang="en-US" altLang="zh-CN" dirty="0">
                <a:latin typeface="Times New Roman" panose="02020603050405020304" pitchFamily="18" charset="0"/>
                <a:ea typeface="宋体" pitchFamily="2" charset="-122"/>
              </a:endParaRPr>
            </a:p>
            <a:p>
              <a:pPr eaLnBrk="1" hangingPunct="1">
                <a:buFont typeface="Symbol" pitchFamily="18" charset="2"/>
                <a:buNone/>
              </a:pPr>
              <a:r>
                <a:rPr lang="en-US" altLang="zh-CN" dirty="0">
                  <a:latin typeface="Times New Roman" panose="02020603050405020304" pitchFamily="18" charset="0"/>
                  <a:ea typeface="宋体" pitchFamily="2" charset="-122"/>
                </a:rPr>
                <a:t> same cardinality as the set (0,1)</a:t>
              </a:r>
              <a:r>
                <a:rPr lang="en-US" altLang="zh-CN" sz="1800" dirty="0">
                  <a:latin typeface="Times New Roman" panose="02020603050405020304" pitchFamily="18" charset="0"/>
                  <a:ea typeface="宋体" pitchFamily="2" charset="-122"/>
                </a:rPr>
                <a:t> </a:t>
              </a:r>
              <a:r>
                <a:rPr lang="en-US" altLang="zh-CN" dirty="0">
                  <a:latin typeface="Times New Roman" panose="02020603050405020304" pitchFamily="18" charset="0"/>
                  <a:ea typeface="宋体" pitchFamily="2" charset="-122"/>
                </a:rPr>
                <a:t>.</a:t>
              </a:r>
              <a:endParaRPr lang="en-US" altLang="zh-CN" dirty="0">
                <a:latin typeface="Times New Roman" panose="02020603050405020304" pitchFamily="18" charset="0"/>
                <a:ea typeface="宋体" pitchFamily="2" charset="-122"/>
              </a:endParaRPr>
            </a:p>
          </p:txBody>
        </p:sp>
        <p:graphicFrame>
          <p:nvGraphicFramePr>
            <p:cNvPr id="102414" name="Object 6"/>
            <p:cNvGraphicFramePr>
              <a:graphicFrameLocks noChangeAspect="1"/>
            </p:cNvGraphicFramePr>
            <p:nvPr/>
          </p:nvGraphicFramePr>
          <p:xfrm>
            <a:off x="3591" y="576"/>
            <a:ext cx="954" cy="225"/>
          </p:xfrm>
          <a:graphic>
            <a:graphicData uri="http://schemas.openxmlformats.org/presentationml/2006/ole">
              <mc:AlternateContent xmlns:mc="http://schemas.openxmlformats.org/markup-compatibility/2006">
                <mc:Choice xmlns:v="urn:schemas-microsoft-com:vml" Requires="v">
                  <p:oleObj spid="_x0000_s3104" name="" r:id="rId1" imgW="850900" imgH="203200" progId="Equation.3">
                    <p:embed/>
                  </p:oleObj>
                </mc:Choice>
                <mc:Fallback>
                  <p:oleObj name="" r:id="rId1" imgW="850900" imgH="203200" progId="Equation.3">
                    <p:embed/>
                    <p:pic>
                      <p:nvPicPr>
                        <p:cNvPr id="0" name="图片 3103"/>
                        <p:cNvPicPr/>
                        <p:nvPr/>
                      </p:nvPicPr>
                      <p:blipFill>
                        <a:blip r:embed="rId2"/>
                        <a:stretch>
                          <a:fillRect/>
                        </a:stretch>
                      </p:blipFill>
                      <p:spPr>
                        <a:xfrm>
                          <a:off x="3591" y="576"/>
                          <a:ext cx="954" cy="225"/>
                        </a:xfrm>
                        <a:prstGeom prst="rect">
                          <a:avLst/>
                        </a:prstGeom>
                        <a:noFill/>
                        <a:ln w="38100">
                          <a:noFill/>
                          <a:miter/>
                        </a:ln>
                      </p:spPr>
                    </p:pic>
                  </p:oleObj>
                </mc:Fallback>
              </mc:AlternateContent>
            </a:graphicData>
          </a:graphic>
        </p:graphicFrame>
      </p:grpSp>
      <p:grpSp>
        <p:nvGrpSpPr>
          <p:cNvPr id="3" name="Group 7"/>
          <p:cNvGrpSpPr/>
          <p:nvPr/>
        </p:nvGrpSpPr>
        <p:grpSpPr>
          <a:xfrm>
            <a:off x="2855913" y="2997200"/>
            <a:ext cx="7467600" cy="676275"/>
            <a:chOff x="816" y="2060"/>
            <a:chExt cx="4704" cy="426"/>
          </a:xfrm>
        </p:grpSpPr>
        <p:sp>
          <p:nvSpPr>
            <p:cNvPr id="102410" name="Text Box 8"/>
            <p:cNvSpPr txBox="1"/>
            <p:nvPr/>
          </p:nvSpPr>
          <p:spPr>
            <a:xfrm>
              <a:off x="816" y="2112"/>
              <a:ext cx="4704" cy="232"/>
            </a:xfrm>
            <a:prstGeom prst="rect">
              <a:avLst/>
            </a:prstGeom>
            <a:noFill/>
            <a:ln w="9525">
              <a:noFill/>
            </a:ln>
          </p:spPr>
          <p:txBody>
            <a:bodyPr>
              <a:spAutoFit/>
            </a:bodyPr>
            <a:p>
              <a:pPr marL="457200" indent="-457200" algn="just" eaLnBrk="1" hangingPunct="1">
                <a:spcBef>
                  <a:spcPct val="40000"/>
                </a:spcBef>
                <a:buFont typeface="Wingdings" panose="05000000000000000000" pitchFamily="2" charset="2"/>
                <a:buNone/>
              </a:pPr>
              <a:r>
                <a:rPr lang="en-US" altLang="zh-CN" i="1" dirty="0">
                  <a:solidFill>
                    <a:srgbClr val="000000"/>
                  </a:solidFill>
                  <a:latin typeface="Times New Roman" panose="02020603050405020304" pitchFamily="18" charset="0"/>
                  <a:ea typeface="宋体" pitchFamily="2" charset="-122"/>
                  <a:sym typeface="Symbol" pitchFamily="18" charset="2"/>
                </a:rPr>
                <a:t>f</a:t>
              </a:r>
              <a:r>
                <a:rPr lang="en-US" altLang="zh-CN" dirty="0">
                  <a:solidFill>
                    <a:srgbClr val="000000"/>
                  </a:solidFill>
                  <a:latin typeface="Times New Roman" panose="02020603050405020304" pitchFamily="18" charset="0"/>
                  <a:ea typeface="宋体" pitchFamily="2" charset="-122"/>
                  <a:sym typeface="Symbol" pitchFamily="18" charset="2"/>
                </a:rPr>
                <a:t>(</a:t>
              </a:r>
              <a:r>
                <a:rPr lang="en-US" altLang="zh-CN" i="1" dirty="0">
                  <a:solidFill>
                    <a:srgbClr val="000000"/>
                  </a:solidFill>
                  <a:latin typeface="Times New Roman" panose="02020603050405020304" pitchFamily="18" charset="0"/>
                  <a:ea typeface="宋体" pitchFamily="2" charset="-122"/>
                  <a:sym typeface="Symbol" pitchFamily="18" charset="2"/>
                </a:rPr>
                <a:t>x</a:t>
              </a:r>
              <a:r>
                <a:rPr lang="en-US" altLang="zh-CN" dirty="0">
                  <a:solidFill>
                    <a:srgbClr val="000000"/>
                  </a:solidFill>
                  <a:latin typeface="Times New Roman" panose="02020603050405020304" pitchFamily="18" charset="0"/>
                  <a:ea typeface="宋体" pitchFamily="2" charset="-122"/>
                  <a:sym typeface="Symbol" pitchFamily="18" charset="2"/>
                </a:rPr>
                <a:t>) is a bijection from                  to                           .</a:t>
              </a:r>
              <a:r>
                <a:rPr lang="en-US" altLang="zh-CN" dirty="0">
                  <a:solidFill>
                    <a:srgbClr val="000000"/>
                  </a:solidFill>
                  <a:latin typeface="宋体" pitchFamily="2" charset="-122"/>
                  <a:ea typeface="宋体" pitchFamily="2" charset="-122"/>
                  <a:sym typeface="Symbol" pitchFamily="18" charset="2"/>
                </a:rPr>
                <a:t> </a:t>
              </a:r>
              <a:endParaRPr lang="en-US" altLang="zh-CN" dirty="0">
                <a:solidFill>
                  <a:srgbClr val="000000"/>
                </a:solidFill>
                <a:latin typeface="宋体" pitchFamily="2" charset="-122"/>
                <a:ea typeface="宋体" pitchFamily="2" charset="-122"/>
                <a:sym typeface="Symbol" pitchFamily="18" charset="2"/>
              </a:endParaRPr>
            </a:p>
          </p:txBody>
        </p:sp>
        <p:graphicFrame>
          <p:nvGraphicFramePr>
            <p:cNvPr id="102411" name="Object 9"/>
            <p:cNvGraphicFramePr>
              <a:graphicFrameLocks noChangeAspect="1"/>
            </p:cNvGraphicFramePr>
            <p:nvPr/>
          </p:nvGraphicFramePr>
          <p:xfrm>
            <a:off x="2808" y="2060"/>
            <a:ext cx="624" cy="426"/>
          </p:xfrm>
          <a:graphic>
            <a:graphicData uri="http://schemas.openxmlformats.org/presentationml/2006/ole">
              <mc:AlternateContent xmlns:mc="http://schemas.openxmlformats.org/markup-compatibility/2006">
                <mc:Choice xmlns:v="urn:schemas-microsoft-com:vml" Requires="v">
                  <p:oleObj spid="_x0000_s3105" name="" r:id="rId3" imgW="571500" imgH="393700" progId="Equation.3">
                    <p:embed/>
                  </p:oleObj>
                </mc:Choice>
                <mc:Fallback>
                  <p:oleObj name="" r:id="rId3" imgW="571500" imgH="393700" progId="Equation.3">
                    <p:embed/>
                    <p:pic>
                      <p:nvPicPr>
                        <p:cNvPr id="0" name="图片 3104"/>
                        <p:cNvPicPr/>
                        <p:nvPr/>
                      </p:nvPicPr>
                      <p:blipFill>
                        <a:blip r:embed="rId4"/>
                        <a:stretch>
                          <a:fillRect/>
                        </a:stretch>
                      </p:blipFill>
                      <p:spPr>
                        <a:xfrm>
                          <a:off x="2808" y="2060"/>
                          <a:ext cx="624" cy="426"/>
                        </a:xfrm>
                        <a:prstGeom prst="rect">
                          <a:avLst/>
                        </a:prstGeom>
                        <a:noFill/>
                        <a:ln w="38100">
                          <a:noFill/>
                          <a:miter/>
                        </a:ln>
                      </p:spPr>
                    </p:pic>
                  </p:oleObj>
                </mc:Fallback>
              </mc:AlternateContent>
            </a:graphicData>
          </a:graphic>
        </p:graphicFrame>
        <p:graphicFrame>
          <p:nvGraphicFramePr>
            <p:cNvPr id="102412" name="Object 10"/>
            <p:cNvGraphicFramePr>
              <a:graphicFrameLocks noChangeAspect="1"/>
            </p:cNvGraphicFramePr>
            <p:nvPr/>
          </p:nvGraphicFramePr>
          <p:xfrm>
            <a:off x="3742" y="2142"/>
            <a:ext cx="1153" cy="272"/>
          </p:xfrm>
          <a:graphic>
            <a:graphicData uri="http://schemas.openxmlformats.org/presentationml/2006/ole">
              <mc:AlternateContent xmlns:mc="http://schemas.openxmlformats.org/markup-compatibility/2006">
                <mc:Choice xmlns:v="urn:schemas-microsoft-com:vml" Requires="v">
                  <p:oleObj spid="_x0000_s3109" name="" r:id="rId5" imgW="850900" imgH="203200" progId="Equation.3">
                    <p:embed/>
                  </p:oleObj>
                </mc:Choice>
                <mc:Fallback>
                  <p:oleObj name="" r:id="rId5" imgW="850900" imgH="203200" progId="Equation.3">
                    <p:embed/>
                    <p:pic>
                      <p:nvPicPr>
                        <p:cNvPr id="0" name="图片 3108"/>
                        <p:cNvPicPr/>
                        <p:nvPr/>
                      </p:nvPicPr>
                      <p:blipFill>
                        <a:blip r:embed="rId2"/>
                        <a:stretch>
                          <a:fillRect/>
                        </a:stretch>
                      </p:blipFill>
                      <p:spPr>
                        <a:xfrm>
                          <a:off x="3742" y="2142"/>
                          <a:ext cx="1153" cy="272"/>
                        </a:xfrm>
                        <a:prstGeom prst="rect">
                          <a:avLst/>
                        </a:prstGeom>
                        <a:noFill/>
                        <a:ln w="38100">
                          <a:noFill/>
                          <a:miter/>
                        </a:ln>
                      </p:spPr>
                    </p:pic>
                  </p:oleObj>
                </mc:Fallback>
              </mc:AlternateContent>
            </a:graphicData>
          </a:graphic>
        </p:graphicFrame>
      </p:grpSp>
      <p:sp>
        <p:nvSpPr>
          <p:cNvPr id="1530891" name="Text Box 11"/>
          <p:cNvSpPr txBox="1">
            <a:spLocks noChangeArrowheads="1"/>
          </p:cNvSpPr>
          <p:nvPr/>
        </p:nvSpPr>
        <p:spPr bwMode="auto">
          <a:xfrm>
            <a:off x="2711450" y="4652963"/>
            <a:ext cx="7467600" cy="368300"/>
          </a:xfrm>
          <a:prstGeom prst="rect">
            <a:avLst/>
          </a:prstGeom>
          <a:noFill/>
          <a:ln w="9525">
            <a:noFill/>
            <a:miter lim="800000"/>
          </a:ln>
        </p:spPr>
        <p:txBody>
          <a:bodyPr>
            <a:spAutoFit/>
          </a:bodyPr>
          <a:lstStyle/>
          <a:p>
            <a:pPr marL="457200" marR="0" indent="-457200" algn="just" defTabSz="914400" eaLnBrk="1" hangingPunct="1">
              <a:spcBef>
                <a:spcPct val="40000"/>
              </a:spcBef>
              <a:buClrTx/>
              <a:buSzTx/>
              <a:buFont typeface="Wingdings" panose="05000000000000000000" pitchFamily="2" charset="2"/>
              <a:buNone/>
              <a:defRPr/>
            </a:pPr>
            <a:r>
              <a:rPr kumimoji="1" lang="en-US" altLang="zh-CN"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sym typeface="Symbol" pitchFamily="18" charset="2"/>
              </a:rPr>
              <a:t>|R|= </a:t>
            </a:r>
            <a:r>
              <a:rPr kumimoji="1" lang="en-US" altLang="zh-CN" kern="1200" cap="none" spc="0" normalizeH="0" baseline="0" noProof="0" dirty="0">
                <a:effectLst>
                  <a:outerShdw blurRad="38100" dist="38100" dir="2700000" algn="tl">
                    <a:srgbClr val="C0C0C0"/>
                  </a:outerShdw>
                </a:effectLst>
                <a:latin typeface="Symbol" pitchFamily="18" charset="2"/>
                <a:ea typeface="宋体" pitchFamily="2" charset="-122"/>
                <a:cs typeface="+mn-cs"/>
                <a:sym typeface="Symbol" pitchFamily="18" charset="2"/>
              </a:rPr>
              <a:t>À</a:t>
            </a:r>
            <a:r>
              <a:rPr kumimoji="1" lang="en-US" altLang="zh-CN" kern="1200" cap="none" spc="0" normalizeH="0" baseline="-30000" noProof="0" dirty="0">
                <a:effectLst>
                  <a:outerShdw blurRad="38100" dist="38100" dir="2700000" algn="tl">
                    <a:srgbClr val="C0C0C0"/>
                  </a:outerShdw>
                </a:effectLst>
                <a:latin typeface="Symbol" pitchFamily="18" charset="2"/>
                <a:ea typeface="宋体" pitchFamily="2" charset="-122"/>
                <a:cs typeface="+mn-cs"/>
                <a:sym typeface="Symbol" pitchFamily="18" charset="2"/>
              </a:rPr>
              <a:t>1</a:t>
            </a:r>
            <a:endParaRPr kumimoji="1" lang="en-US" altLang="zh-CN" kern="1200" cap="none" spc="0" normalizeH="0" baseline="0" noProof="0" dirty="0">
              <a:solidFill>
                <a:srgbClr val="000000"/>
              </a:solidFill>
              <a:latin typeface="Symbol" pitchFamily="18" charset="2"/>
              <a:ea typeface="宋体" pitchFamily="2" charset="-122"/>
              <a:cs typeface="Times New Roman" panose="02020603050405020304" pitchFamily="18" charset="0"/>
              <a:sym typeface="Symbol" pitchFamily="18" charset="2"/>
            </a:endParaRPr>
          </a:p>
        </p:txBody>
      </p:sp>
      <p:graphicFrame>
        <p:nvGraphicFramePr>
          <p:cNvPr id="1530892" name="Object 12"/>
          <p:cNvGraphicFramePr>
            <a:graphicFrameLocks noChangeAspect="1"/>
          </p:cNvGraphicFramePr>
          <p:nvPr/>
        </p:nvGraphicFramePr>
        <p:xfrm>
          <a:off x="3000375" y="3716338"/>
          <a:ext cx="2135188" cy="741362"/>
        </p:xfrm>
        <a:graphic>
          <a:graphicData uri="http://schemas.openxmlformats.org/presentationml/2006/ole">
            <mc:AlternateContent xmlns:mc="http://schemas.openxmlformats.org/markup-compatibility/2006">
              <mc:Choice xmlns:v="urn:schemas-microsoft-com:vml" Requires="v">
                <p:oleObj spid="_x0000_s3111" name="" r:id="rId6" imgW="1231265" imgH="431800" progId="Equation.3">
                  <p:embed/>
                </p:oleObj>
              </mc:Choice>
              <mc:Fallback>
                <p:oleObj name="" r:id="rId6" imgW="1231265" imgH="431800" progId="Equation.3">
                  <p:embed/>
                  <p:pic>
                    <p:nvPicPr>
                      <p:cNvPr id="0" name="图片 3110"/>
                      <p:cNvPicPr/>
                      <p:nvPr/>
                    </p:nvPicPr>
                    <p:blipFill>
                      <a:blip r:embed="rId7"/>
                      <a:stretch>
                        <a:fillRect/>
                      </a:stretch>
                    </p:blipFill>
                    <p:spPr>
                      <a:xfrm>
                        <a:off x="3000375" y="3716338"/>
                        <a:ext cx="2135188" cy="741362"/>
                      </a:xfrm>
                      <a:prstGeom prst="rect">
                        <a:avLst/>
                      </a:prstGeom>
                      <a:noFill/>
                      <a:ln w="38100">
                        <a:noFill/>
                        <a:miter/>
                      </a:ln>
                    </p:spPr>
                  </p:pic>
                </p:oleObj>
              </mc:Fallback>
            </mc:AlternateContent>
          </a:graphicData>
        </a:graphic>
      </p:graphicFrame>
      <p:graphicFrame>
        <p:nvGraphicFramePr>
          <p:cNvPr id="1530893" name="Object 13"/>
          <p:cNvGraphicFramePr>
            <a:graphicFrameLocks noChangeAspect="1"/>
          </p:cNvGraphicFramePr>
          <p:nvPr/>
        </p:nvGraphicFramePr>
        <p:xfrm>
          <a:off x="5591175" y="3789363"/>
          <a:ext cx="1720850" cy="539750"/>
        </p:xfrm>
        <a:graphic>
          <a:graphicData uri="http://schemas.openxmlformats.org/presentationml/2006/ole">
            <mc:AlternateContent xmlns:mc="http://schemas.openxmlformats.org/markup-compatibility/2006">
              <mc:Choice xmlns:v="urn:schemas-microsoft-com:vml" Requires="v">
                <p:oleObj spid="_x0000_s3106" name="" r:id="rId8" imgW="799465" imgH="254000" progId="Equation.3">
                  <p:embed/>
                </p:oleObj>
              </mc:Choice>
              <mc:Fallback>
                <p:oleObj name="" r:id="rId8" imgW="799465" imgH="254000" progId="Equation.3">
                  <p:embed/>
                  <p:pic>
                    <p:nvPicPr>
                      <p:cNvPr id="0" name="图片 3105"/>
                      <p:cNvPicPr/>
                      <p:nvPr/>
                    </p:nvPicPr>
                    <p:blipFill>
                      <a:blip r:embed="rId9"/>
                      <a:stretch>
                        <a:fillRect/>
                      </a:stretch>
                    </p:blipFill>
                    <p:spPr>
                      <a:xfrm>
                        <a:off x="5591175" y="3789363"/>
                        <a:ext cx="1720850" cy="539750"/>
                      </a:xfrm>
                      <a:prstGeom prst="rect">
                        <a:avLst/>
                      </a:prstGeom>
                      <a:noFill/>
                      <a:ln w="38100">
                        <a:noFill/>
                        <a:miter/>
                      </a:ln>
                    </p:spPr>
                  </p:pic>
                </p:oleObj>
              </mc:Fallback>
            </mc:AlternateContent>
          </a:graphicData>
        </a:graphic>
      </p:graphicFrame>
      <p:sp>
        <p:nvSpPr>
          <p:cNvPr id="102409" name="Text Box 14"/>
          <p:cNvSpPr txBox="1"/>
          <p:nvPr/>
        </p:nvSpPr>
        <p:spPr>
          <a:xfrm>
            <a:off x="7010400" y="44450"/>
            <a:ext cx="3657600" cy="368300"/>
          </a:xfrm>
          <a:prstGeom prst="rect">
            <a:avLst/>
          </a:prstGeom>
          <a:noFill/>
          <a:ln w="9525">
            <a:noFill/>
          </a:ln>
        </p:spPr>
        <p:txBody>
          <a:bodyPr>
            <a:spAutoFit/>
          </a:bodyPr>
          <a:p>
            <a:pPr algn="r" eaLnBrk="1" hangingPunct="1">
              <a:spcBef>
                <a:spcPct val="50000"/>
              </a:spcBef>
            </a:pPr>
            <a:r>
              <a:rPr lang="en-US" altLang="zh-CN" sz="1800" b="0" dirty="0">
                <a:latin typeface="Times New Roman" panose="02020603050405020304" pitchFamily="18" charset="0"/>
                <a:ea typeface="宋体" pitchFamily="2" charset="-122"/>
              </a:rPr>
              <a:t>2.5 Cardinality of Sets</a:t>
            </a:r>
            <a:endParaRPr lang="en-US" altLang="zh-CN" sz="1800" b="0" dirty="0">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0883">
                                            <p:txEl>
                                              <p:charRg st="0" end="7"/>
                                            </p:txEl>
                                          </p:spTgt>
                                        </p:tgtEl>
                                        <p:attrNameLst>
                                          <p:attrName>style.visibility</p:attrName>
                                        </p:attrNameLst>
                                      </p:cBhvr>
                                      <p:to>
                                        <p:strVal val="visible"/>
                                      </p:to>
                                    </p:set>
                                    <p:animEffect transition="in" filter="strips(downRight)">
                                      <p:cBhvr>
                                        <p:cTn id="12" dur="500"/>
                                        <p:tgtEl>
                                          <p:spTgt spid="1530883">
                                            <p:txEl>
                                              <p:charRg st="0" end="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0"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0883">
                                            <p:txEl>
                                              <p:charRg st="7" end="33"/>
                                            </p:txEl>
                                          </p:spTgt>
                                        </p:tgtEl>
                                        <p:attrNameLst>
                                          <p:attrName>style.visibility</p:attrName>
                                        </p:attrNameLst>
                                      </p:cBhvr>
                                      <p:to>
                                        <p:strVal val="visible"/>
                                      </p:to>
                                    </p:set>
                                    <p:animEffect transition="in" filter="strips(downRight)">
                                      <p:cBhvr>
                                        <p:cTn id="17" dur="500"/>
                                        <p:tgtEl>
                                          <p:spTgt spid="1530883">
                                            <p:txEl>
                                              <p:charRg st="7" end="3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0"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0892"/>
                                        </p:tgtEl>
                                        <p:attrNameLst>
                                          <p:attrName>style.visibility</p:attrName>
                                        </p:attrNameLst>
                                      </p:cBhvr>
                                      <p:to>
                                        <p:strVal val="visible"/>
                                      </p:to>
                                    </p:set>
                                    <p:animEffect transition="in" filter="wipe(left)">
                                      <p:cBhvr>
                                        <p:cTn id="27" dur="500"/>
                                        <p:tgtEl>
                                          <p:spTgt spid="15308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0893"/>
                                        </p:tgtEl>
                                        <p:attrNameLst>
                                          <p:attrName>style.visibility</p:attrName>
                                        </p:attrNameLst>
                                      </p:cBhvr>
                                      <p:to>
                                        <p:strVal val="visible"/>
                                      </p:to>
                                    </p:set>
                                    <p:animEffect transition="in" filter="wipe(left)">
                                      <p:cBhvr>
                                        <p:cTn id="32" dur="500"/>
                                        <p:tgtEl>
                                          <p:spTgt spid="153089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30891">
                                            <p:txEl>
                                              <p:charRg st="0" end="8"/>
                                            </p:txEl>
                                          </p:spTgt>
                                        </p:tgtEl>
                                        <p:attrNameLst>
                                          <p:attrName>style.visibility</p:attrName>
                                        </p:attrNameLst>
                                      </p:cBhvr>
                                      <p:to>
                                        <p:strVal val="visible"/>
                                      </p:to>
                                    </p:set>
                                    <p:animEffect transition="in" filter="strips(downRight)">
                                      <p:cBhvr>
                                        <p:cTn id="37" dur="500"/>
                                        <p:tgtEl>
                                          <p:spTgt spid="1530891">
                                            <p:txEl>
                                              <p:charRg st="0"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0"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0883" grpId="0" bldLvl="2" build="p"/>
      <p:bldP spid="1530891"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内容占位符 10"/>
          <p:cNvSpPr>
            <a:spLocks noGrp="1"/>
          </p:cNvSpPr>
          <p:nvPr>
            <p:ph idx="1"/>
          </p:nvPr>
        </p:nvSpPr>
        <p:spPr>
          <a:xfrm>
            <a:off x="2024063" y="1071563"/>
            <a:ext cx="8143875" cy="2714625"/>
          </a:xfrm>
        </p:spPr>
        <p:txBody>
          <a:bodyPr vert="horz" wrap="square" lIns="91440" tIns="45720" rIns="91440" bIns="45720" anchor="t">
            <a:normAutofit lnSpcReduction="20000"/>
          </a:bodyPr>
          <a:p>
            <a:r>
              <a:rPr lang="en-US" altLang="zh-CN" b="0" dirty="0">
                <a:cs typeface="Times New Roman" panose="02020603050405020304" pitchFamily="18" charset="0"/>
              </a:rPr>
              <a:t>The proposition </a:t>
            </a:r>
            <a:r>
              <a:rPr lang="en-US" altLang="zh-CN" b="0" i="1" dirty="0">
                <a:cs typeface="Times New Roman" panose="02020603050405020304" pitchFamily="18" charset="0"/>
              </a:rPr>
              <a:t>p </a:t>
            </a:r>
            <a:r>
              <a:rPr lang="en-US" altLang="zh-CN" b="0" i="1" dirty="0">
                <a:solidFill>
                  <a:srgbClr val="3333FF"/>
                </a:solidFill>
                <a:cs typeface="Times New Roman" panose="02020603050405020304" pitchFamily="18" charset="0"/>
              </a:rPr>
              <a:t>NOR</a:t>
            </a:r>
            <a:r>
              <a:rPr lang="en-US" altLang="zh-CN" b="0" i="1" dirty="0">
                <a:cs typeface="Times New Roman" panose="02020603050405020304" pitchFamily="18" charset="0"/>
              </a:rPr>
              <a:t> q </a:t>
            </a:r>
            <a:r>
              <a:rPr lang="en-US" altLang="zh-CN" b="0" dirty="0">
                <a:cs typeface="Times New Roman" panose="02020603050405020304" pitchFamily="18" charset="0"/>
              </a:rPr>
              <a:t>is true when both </a:t>
            </a:r>
            <a:r>
              <a:rPr lang="en-US" altLang="zh-CN" b="0" i="1" dirty="0">
                <a:cs typeface="Times New Roman" panose="02020603050405020304" pitchFamily="18" charset="0"/>
              </a:rPr>
              <a:t>p</a:t>
            </a:r>
            <a:r>
              <a:rPr lang="en-US" altLang="zh-CN" b="0" dirty="0">
                <a:cs typeface="Times New Roman" panose="02020603050405020304" pitchFamily="18" charset="0"/>
              </a:rPr>
              <a:t> and </a:t>
            </a:r>
            <a:r>
              <a:rPr lang="en-US" altLang="zh-CN" b="0" i="1" dirty="0">
                <a:cs typeface="Times New Roman" panose="02020603050405020304" pitchFamily="18" charset="0"/>
              </a:rPr>
              <a:t>q</a:t>
            </a:r>
            <a:r>
              <a:rPr lang="en-US" altLang="zh-CN" b="0" dirty="0">
                <a:cs typeface="Times New Roman" panose="02020603050405020304" pitchFamily="18" charset="0"/>
              </a:rPr>
              <a:t> are false, and it is false otherwise. The operator </a:t>
            </a:r>
            <a:r>
              <a:rPr lang="en-US" altLang="zh-CN" dirty="0">
                <a:sym typeface="Symbol" pitchFamily="18" charset="2"/>
              </a:rPr>
              <a:t> </a:t>
            </a:r>
            <a:r>
              <a:rPr lang="en-US" altLang="zh-CN" b="0" dirty="0">
                <a:cs typeface="Times New Roman" panose="02020603050405020304" pitchFamily="18" charset="0"/>
              </a:rPr>
              <a:t>is called </a:t>
            </a:r>
            <a:r>
              <a:rPr lang="en-US" altLang="zh-CN" b="0" dirty="0">
                <a:solidFill>
                  <a:srgbClr val="3333FF"/>
                </a:solidFill>
                <a:cs typeface="Times New Roman" panose="02020603050405020304" pitchFamily="18" charset="0"/>
              </a:rPr>
              <a:t>Peirce arrow. </a:t>
            </a:r>
            <a:endParaRPr lang="en-US" altLang="zh-CN" b="0" dirty="0">
              <a:solidFill>
                <a:schemeClr val="tx2"/>
              </a:solidFill>
              <a:cs typeface="Times New Roman" panose="02020603050405020304" pitchFamily="18" charset="0"/>
            </a:endParaRPr>
          </a:p>
          <a:p>
            <a:pPr>
              <a:buNone/>
            </a:pPr>
            <a:r>
              <a:rPr lang="en-US" altLang="zh-CN" b="0" dirty="0">
                <a:solidFill>
                  <a:schemeClr val="tx2"/>
                </a:solidFill>
                <a:cs typeface="Times New Roman" panose="02020603050405020304" pitchFamily="18" charset="0"/>
              </a:rPr>
              <a:t>    (a)  show that p</a:t>
            </a:r>
            <a:r>
              <a:rPr lang="en-US" altLang="zh-CN" dirty="0">
                <a:sym typeface="Symbol" pitchFamily="18" charset="2"/>
              </a:rPr>
              <a:t>  </a:t>
            </a:r>
            <a:r>
              <a:rPr lang="en-US" altLang="zh-CN" b="0" dirty="0">
                <a:sym typeface="Symbol" pitchFamily="18" charset="2"/>
              </a:rPr>
              <a:t>p is logically equivalent to </a:t>
            </a:r>
            <a:r>
              <a:rPr lang="en-US" altLang="zh-CN" dirty="0">
                <a:sym typeface="Symbol" pitchFamily="18" charset="2"/>
              </a:rPr>
              <a:t> </a:t>
            </a:r>
            <a:r>
              <a:rPr lang="en-US" altLang="zh-CN" i="1" dirty="0"/>
              <a:t>p</a:t>
            </a:r>
            <a:r>
              <a:rPr lang="en-US" altLang="zh-CN" dirty="0"/>
              <a:t> </a:t>
            </a:r>
            <a:endParaRPr lang="en-US" altLang="zh-CN" dirty="0"/>
          </a:p>
          <a:p>
            <a:pPr>
              <a:buNone/>
            </a:pPr>
            <a:r>
              <a:rPr lang="en-US" altLang="zh-CN" b="0" dirty="0">
                <a:solidFill>
                  <a:srgbClr val="3333FF"/>
                </a:solidFill>
              </a:rPr>
              <a:t>    </a:t>
            </a:r>
            <a:r>
              <a:rPr lang="en-US" altLang="zh-CN" b="0" dirty="0">
                <a:solidFill>
                  <a:schemeClr val="tx2"/>
                </a:solidFill>
              </a:rPr>
              <a:t>(b) </a:t>
            </a:r>
            <a:r>
              <a:rPr lang="en-US" altLang="zh-CN" b="0" dirty="0">
                <a:solidFill>
                  <a:schemeClr val="tx2"/>
                </a:solidFill>
                <a:cs typeface="Times New Roman" panose="02020603050405020304" pitchFamily="18" charset="0"/>
              </a:rPr>
              <a:t>show that (p</a:t>
            </a:r>
            <a:r>
              <a:rPr lang="en-US" altLang="zh-CN" dirty="0">
                <a:sym typeface="Symbol" pitchFamily="18" charset="2"/>
              </a:rPr>
              <a:t>  </a:t>
            </a:r>
            <a:r>
              <a:rPr lang="en-US" altLang="zh-CN" b="0" dirty="0">
                <a:sym typeface="Symbol" pitchFamily="18" charset="2"/>
              </a:rPr>
              <a:t>q) </a:t>
            </a:r>
            <a:r>
              <a:rPr lang="en-US" altLang="zh-CN" dirty="0">
                <a:sym typeface="Symbol" pitchFamily="18" charset="2"/>
              </a:rPr>
              <a:t></a:t>
            </a:r>
            <a:r>
              <a:rPr lang="en-US" altLang="zh-CN" b="0" dirty="0">
                <a:sym typeface="Symbol" pitchFamily="18" charset="2"/>
              </a:rPr>
              <a:t> </a:t>
            </a:r>
            <a:r>
              <a:rPr lang="en-US" altLang="zh-CN" b="0" dirty="0">
                <a:solidFill>
                  <a:schemeClr val="tx2"/>
                </a:solidFill>
                <a:cs typeface="Times New Roman" panose="02020603050405020304" pitchFamily="18" charset="0"/>
              </a:rPr>
              <a:t>(p</a:t>
            </a:r>
            <a:r>
              <a:rPr lang="en-US" altLang="zh-CN" dirty="0">
                <a:sym typeface="Symbol" pitchFamily="18" charset="2"/>
              </a:rPr>
              <a:t>  </a:t>
            </a:r>
            <a:r>
              <a:rPr lang="en-US" altLang="zh-CN" b="0" dirty="0">
                <a:sym typeface="Symbol" pitchFamily="18" charset="2"/>
              </a:rPr>
              <a:t>q) is logically equivalent to </a:t>
            </a:r>
            <a:r>
              <a:rPr lang="en-US" altLang="zh-CN" i="1" dirty="0">
                <a:sym typeface="Symbol" pitchFamily="18" charset="2"/>
              </a:rPr>
              <a:t>p</a:t>
            </a:r>
            <a:r>
              <a:rPr lang="en-US" altLang="zh-CN" dirty="0">
                <a:sym typeface="Symbol" pitchFamily="18" charset="2"/>
              </a:rPr>
              <a:t> </a:t>
            </a:r>
            <a:r>
              <a:rPr lang="en-US" altLang="zh-CN" i="1" dirty="0">
                <a:sym typeface="Symbol" pitchFamily="18" charset="2"/>
              </a:rPr>
              <a:t> </a:t>
            </a:r>
            <a:r>
              <a:rPr lang="en-US" altLang="zh-CN" dirty="0">
                <a:sym typeface="Symbol" pitchFamily="18" charset="2"/>
              </a:rPr>
              <a:t>q</a:t>
            </a:r>
            <a:r>
              <a:rPr lang="en-US" altLang="zh-CN" dirty="0"/>
              <a:t> </a:t>
            </a:r>
            <a:endParaRPr lang="en-US" altLang="zh-CN" b="0" dirty="0">
              <a:solidFill>
                <a:schemeClr val="tx2"/>
              </a:solidFill>
            </a:endParaRPr>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p:txBody>
          <a:bodyPr vert="horz" wrap="square" lIns="91440" tIns="45720" rIns="91440" bIns="45720" anchor="ctr"/>
          <a:p>
            <a:pPr eaLnBrk="1" hangingPunct="1"/>
            <a:r>
              <a:rPr lang="en-US" altLang="zh-CN" b="0" dirty="0"/>
              <a:t>Conjunctive Normal Form (CNF)</a:t>
            </a:r>
            <a:endParaRPr lang="en-US" altLang="zh-CN" dirty="0"/>
          </a:p>
        </p:txBody>
      </p:sp>
      <p:sp>
        <p:nvSpPr>
          <p:cNvPr id="88067" name="内容占位符 6"/>
          <p:cNvSpPr>
            <a:spLocks noGrp="1"/>
          </p:cNvSpPr>
          <p:nvPr>
            <p:ph idx="1"/>
          </p:nvPr>
        </p:nvSpPr>
        <p:spPr/>
        <p:txBody>
          <a:bodyPr vert="horz" wrap="square" lIns="91440" tIns="45720" rIns="91440" bIns="45720" anchor="t"/>
          <a:p>
            <a:pPr>
              <a:buNone/>
            </a:pPr>
            <a:r>
              <a:rPr lang="en-US" altLang="zh-CN" dirty="0"/>
              <a:t>【Definition】</a:t>
            </a:r>
            <a:r>
              <a:rPr lang="en-US" altLang="zh-CN" b="0" dirty="0"/>
              <a:t>A</a:t>
            </a:r>
            <a:r>
              <a:rPr lang="en-US" altLang="zh-CN" dirty="0"/>
              <a:t> </a:t>
            </a:r>
            <a:r>
              <a:rPr lang="en-US" altLang="zh-CN" b="0" dirty="0"/>
              <a:t>conjunction with one or more disjunctive clauses as its conjuncts is said to be in </a:t>
            </a:r>
            <a:r>
              <a:rPr lang="en-US" altLang="zh-CN" i="1" dirty="0">
                <a:solidFill>
                  <a:srgbClr val="3333FF"/>
                </a:solidFill>
              </a:rPr>
              <a:t>conjunctive normal form</a:t>
            </a:r>
            <a:r>
              <a:rPr lang="en-US" altLang="zh-CN" b="0" dirty="0"/>
              <a:t>.</a:t>
            </a:r>
            <a:endParaRPr lang="en-US" altLang="zh-CN" b="0" dirty="0"/>
          </a:p>
          <a:p>
            <a:pPr algn="ctr">
              <a:buNone/>
            </a:pPr>
            <a:r>
              <a:rPr lang="en-US" altLang="zh-CN" b="0" dirty="0">
                <a:latin typeface="Arial" panose="020B0604020202090204" pitchFamily="34" charset="0"/>
              </a:rPr>
              <a:t>(</a:t>
            </a:r>
            <a:r>
              <a:rPr lang="en-US" altLang="zh-CN" b="0" i="1" dirty="0">
                <a:latin typeface="Arial" panose="020B0604020202090204" pitchFamily="34" charset="0"/>
              </a:rPr>
              <a:t>A</a:t>
            </a:r>
            <a:r>
              <a:rPr lang="en-US" altLang="zh-CN" b="0" i="1" baseline="-25000" dirty="0">
                <a:latin typeface="Arial" panose="020B0604020202090204" pitchFamily="34" charset="0"/>
              </a:rPr>
              <a:t>11</a:t>
            </a:r>
            <a:r>
              <a:rPr lang="en-US" altLang="zh-CN" b="0" baseline="-2500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a:t>
            </a:r>
            <a:r>
              <a:rPr lang="en-US" altLang="zh-CN" b="0" baseline="-2500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baseline="-25000" dirty="0">
                <a:latin typeface="Arial" panose="020B0604020202090204" pitchFamily="34" charset="0"/>
              </a:rPr>
              <a:t> </a:t>
            </a:r>
            <a:r>
              <a:rPr lang="en-US" altLang="zh-CN" b="0" i="1" dirty="0">
                <a:latin typeface="Arial" panose="020B0604020202090204" pitchFamily="34" charset="0"/>
              </a:rPr>
              <a:t>A</a:t>
            </a:r>
            <a:r>
              <a:rPr lang="en-US" altLang="zh-CN" b="0" i="1" baseline="-25000" dirty="0">
                <a:latin typeface="Arial" panose="020B0604020202090204" pitchFamily="34" charset="0"/>
              </a:rPr>
              <a:t>1n</a:t>
            </a:r>
            <a:r>
              <a:rPr lang="en-US" altLang="zh-CN" b="0" i="1" baseline="-46000" dirty="0">
                <a:latin typeface="Arial" panose="020B0604020202090204" pitchFamily="34" charset="0"/>
              </a:rPr>
              <a:t>1</a:t>
            </a:r>
            <a:r>
              <a:rPr lang="en-US" altLang="zh-CN" b="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a:t>
            </a:r>
            <a:r>
              <a:rPr lang="en-US" altLang="zh-CN" b="0" dirty="0">
                <a:latin typeface="Arial" panose="020B0604020202090204" pitchFamily="34" charset="0"/>
              </a:rPr>
              <a:t>(</a:t>
            </a:r>
            <a:r>
              <a:rPr lang="en-US" altLang="zh-CN" b="0" i="1" dirty="0">
                <a:latin typeface="Arial" panose="020B0604020202090204" pitchFamily="34" charset="0"/>
              </a:rPr>
              <a:t>A</a:t>
            </a:r>
            <a:r>
              <a:rPr lang="en-US" altLang="zh-CN" b="0" i="1" baseline="-25000" dirty="0">
                <a:latin typeface="Arial" panose="020B0604020202090204" pitchFamily="34" charset="0"/>
              </a:rPr>
              <a:t>k1</a:t>
            </a:r>
            <a:r>
              <a:rPr lang="en-US" altLang="zh-CN" b="0" baseline="-2500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a:t>
            </a:r>
            <a:r>
              <a:rPr lang="en-US" altLang="zh-CN" b="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baseline="-25000" dirty="0">
                <a:latin typeface="Arial" panose="020B0604020202090204" pitchFamily="34" charset="0"/>
              </a:rPr>
              <a:t> </a:t>
            </a:r>
            <a:r>
              <a:rPr lang="en-US" altLang="zh-CN" b="0" i="1" dirty="0">
                <a:latin typeface="Arial" panose="020B0604020202090204" pitchFamily="34" charset="0"/>
              </a:rPr>
              <a:t>A</a:t>
            </a:r>
            <a:r>
              <a:rPr lang="en-US" altLang="zh-CN" b="0" i="1" baseline="-25000" dirty="0">
                <a:latin typeface="Arial" panose="020B0604020202090204" pitchFamily="34" charset="0"/>
              </a:rPr>
              <a:t>kn</a:t>
            </a:r>
            <a:r>
              <a:rPr lang="en-US" altLang="zh-CN" b="0" i="1" baseline="-46000" dirty="0">
                <a:latin typeface="Arial" panose="020B0604020202090204" pitchFamily="34" charset="0"/>
              </a:rPr>
              <a:t>K</a:t>
            </a:r>
            <a:r>
              <a:rPr lang="en-US" altLang="zh-CN" b="0" dirty="0">
                <a:latin typeface="Arial" panose="020B0604020202090204" pitchFamily="34" charset="0"/>
              </a:rPr>
              <a:t>)</a:t>
            </a:r>
            <a:endParaRPr lang="en-US" altLang="zh-CN" b="0" dirty="0"/>
          </a:p>
          <a:p>
            <a:pPr>
              <a:buNone/>
            </a:pPr>
            <a:endParaRPr lang="en-US" altLang="zh-CN" sz="1000" b="0" dirty="0"/>
          </a:p>
          <a:p>
            <a:r>
              <a:rPr lang="en-US" altLang="zh-CN" b="0" dirty="0">
                <a:solidFill>
                  <a:srgbClr val="3333FF"/>
                </a:solidFill>
              </a:rPr>
              <a:t>Examples</a:t>
            </a:r>
            <a:r>
              <a:rPr lang="en-US" altLang="zh-CN" b="0" dirty="0"/>
              <a:t>:</a:t>
            </a:r>
            <a:endParaRPr lang="en-US" altLang="zh-CN" b="0" dirty="0"/>
          </a:p>
          <a:p>
            <a:pPr lvl="1"/>
            <a:r>
              <a:rPr lang="en-US" altLang="zh-CN" sz="2400" b="0" i="1" dirty="0"/>
              <a:t>p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q</a:t>
            </a:r>
            <a:r>
              <a:rPr lang="en-US" altLang="zh-CN" sz="2400" b="0" dirty="0">
                <a:sym typeface="Symbol" pitchFamily="18" charset="2"/>
              </a:rPr>
              <a:t>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r</a:t>
            </a:r>
            <a:r>
              <a:rPr lang="en-US" altLang="zh-CN" sz="2400" b="0" dirty="0">
                <a:sym typeface="Symbol" pitchFamily="18" charset="2"/>
              </a:rPr>
              <a:t>)</a:t>
            </a:r>
            <a:endParaRPr lang="en-US" altLang="zh-CN" sz="2400" b="0" dirty="0">
              <a:sym typeface="Symbol" pitchFamily="18" charset="2"/>
            </a:endParaRPr>
          </a:p>
          <a:p>
            <a:pPr lvl="1"/>
            <a:r>
              <a:rPr lang="en-US" altLang="zh-CN" sz="2400" dirty="0">
                <a:solidFill>
                  <a:srgbClr val="000000"/>
                </a:solidFill>
                <a:cs typeface="Times New Roman" panose="02020603050405020304" pitchFamily="18" charset="0"/>
                <a:sym typeface="Symbol" pitchFamily="18" charset="2"/>
              </a:rPr>
              <a:t> </a:t>
            </a:r>
            <a:r>
              <a:rPr lang="en-US" altLang="zh-CN" sz="2400" b="0" i="1" dirty="0">
                <a:sym typeface="Symbol" pitchFamily="18" charset="2"/>
              </a:rPr>
              <a:t>q</a:t>
            </a:r>
            <a:r>
              <a:rPr lang="en-US" altLang="zh-CN" sz="2400" b="0" dirty="0">
                <a:sym typeface="Symbol" pitchFamily="18" charset="2"/>
              </a:rPr>
              <a:t>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p</a:t>
            </a:r>
            <a:endParaRPr lang="en-US" altLang="zh-CN" sz="2400" b="0" i="1" dirty="0">
              <a:sym typeface="Symbol" pitchFamily="18" charset="2"/>
            </a:endParaRPr>
          </a:p>
          <a:p>
            <a:pPr lvl="1"/>
            <a:r>
              <a:rPr lang="en-US" altLang="zh-CN" sz="2400" b="0" i="1" dirty="0">
                <a:sym typeface="Symbol" pitchFamily="18" charset="2"/>
              </a:rPr>
              <a:t>p</a:t>
            </a:r>
            <a:r>
              <a:rPr lang="en-US" altLang="zh-CN" sz="2400" b="0" dirty="0">
                <a:sym typeface="Symbol" pitchFamily="18" charset="2"/>
              </a:rPr>
              <a:t>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p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q</a:t>
            </a:r>
            <a:r>
              <a:rPr lang="en-US" altLang="zh-CN" sz="2400" b="0" dirty="0">
                <a:sym typeface="Symbol" pitchFamily="18" charset="2"/>
              </a:rPr>
              <a:t>)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r)</a:t>
            </a:r>
            <a:endParaRPr lang="en-US" altLang="zh-CN" sz="2400" b="0" i="1" dirty="0"/>
          </a:p>
          <a:p>
            <a:endParaRPr lang="zh-CN" altLang="en-US" b="0" dirty="0"/>
          </a:p>
        </p:txBody>
      </p:sp>
      <p:sp>
        <p:nvSpPr>
          <p:cNvPr id="8" name="TextBox 7"/>
          <p:cNvSpPr txBox="1"/>
          <p:nvPr/>
        </p:nvSpPr>
        <p:spPr>
          <a:xfrm>
            <a:off x="5381625" y="3367088"/>
            <a:ext cx="357188"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Tahoma" panose="020B0804030504040204" pitchFamily="34" charset="0"/>
                <a:cs typeface="Tahoma" panose="020B0804030504040204" pitchFamily="34" charset="0"/>
              </a:rPr>
              <a:t>√</a:t>
            </a:r>
            <a:endParaRPr lang="zh-CN" altLang="en-US" sz="2000" b="0" dirty="0">
              <a:solidFill>
                <a:srgbClr val="FF0000"/>
              </a:solidFill>
              <a:latin typeface="Arial" panose="020B0604020202090204" pitchFamily="34" charset="0"/>
            </a:endParaRPr>
          </a:p>
        </p:txBody>
      </p:sp>
      <p:sp>
        <p:nvSpPr>
          <p:cNvPr id="9" name="TextBox 8"/>
          <p:cNvSpPr txBox="1"/>
          <p:nvPr/>
        </p:nvSpPr>
        <p:spPr>
          <a:xfrm>
            <a:off x="5381625" y="3867150"/>
            <a:ext cx="357188"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Tahoma" panose="020B0804030504040204" pitchFamily="34" charset="0"/>
                <a:cs typeface="Tahoma" panose="020B0804030504040204" pitchFamily="34" charset="0"/>
              </a:rPr>
              <a:t>√</a:t>
            </a:r>
            <a:endParaRPr lang="zh-CN" altLang="en-US" sz="2000" b="0" dirty="0">
              <a:solidFill>
                <a:srgbClr val="FF0000"/>
              </a:solidFill>
              <a:latin typeface="Arial" panose="020B0604020202090204" pitchFamily="34" charset="0"/>
            </a:endParaRPr>
          </a:p>
        </p:txBody>
      </p:sp>
      <p:sp>
        <p:nvSpPr>
          <p:cNvPr id="10" name="TextBox 9"/>
          <p:cNvSpPr txBox="1"/>
          <p:nvPr/>
        </p:nvSpPr>
        <p:spPr>
          <a:xfrm>
            <a:off x="5453063" y="4252913"/>
            <a:ext cx="357187"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Arial" panose="020B0604020202090204" pitchFamily="34" charset="0"/>
              </a:rPr>
              <a:t>x</a:t>
            </a:r>
            <a:endParaRPr lang="zh-CN" altLang="en-US" sz="2000" b="0" dirty="0">
              <a:solidFill>
                <a:srgbClr val="FF0000"/>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p:txBody>
          <a:bodyPr vert="horz" wrap="square" lIns="91440" tIns="45720" rIns="91440" bIns="45720" anchor="ctr"/>
          <a:p>
            <a:pPr eaLnBrk="1" hangingPunct="1"/>
            <a:r>
              <a:rPr lang="en-US" altLang="zh-CN" b="0" dirty="0"/>
              <a:t>Disjunctive Normal Form (DNF)</a:t>
            </a:r>
            <a:endParaRPr lang="en-US" altLang="zh-CN" dirty="0"/>
          </a:p>
        </p:txBody>
      </p:sp>
      <p:sp>
        <p:nvSpPr>
          <p:cNvPr id="90115" name="内容占位符 6"/>
          <p:cNvSpPr>
            <a:spLocks noGrp="1"/>
          </p:cNvSpPr>
          <p:nvPr>
            <p:ph idx="1"/>
          </p:nvPr>
        </p:nvSpPr>
        <p:spPr/>
        <p:txBody>
          <a:bodyPr vert="horz" wrap="square" lIns="91440" tIns="45720" rIns="91440" bIns="45720" anchor="t"/>
          <a:p>
            <a:pPr>
              <a:buNone/>
            </a:pPr>
            <a:r>
              <a:rPr lang="en-US" altLang="zh-CN" dirty="0"/>
              <a:t>【Definition】</a:t>
            </a:r>
            <a:r>
              <a:rPr lang="en-US" altLang="zh-CN" b="0" dirty="0"/>
              <a:t>A</a:t>
            </a:r>
            <a:r>
              <a:rPr lang="en-US" altLang="zh-CN" dirty="0"/>
              <a:t> </a:t>
            </a:r>
            <a:r>
              <a:rPr lang="en-US" altLang="zh-CN" b="0" dirty="0"/>
              <a:t>disjunction with one or more conjunctive clauses as its disjuncts is said to be in </a:t>
            </a:r>
            <a:r>
              <a:rPr lang="en-US" altLang="zh-CN" i="1" dirty="0">
                <a:solidFill>
                  <a:srgbClr val="3333FF"/>
                </a:solidFill>
              </a:rPr>
              <a:t>disjunctive normal form</a:t>
            </a:r>
            <a:r>
              <a:rPr lang="en-US" altLang="zh-CN" b="0" dirty="0"/>
              <a:t>.</a:t>
            </a:r>
            <a:endParaRPr lang="en-US" altLang="zh-CN" b="0" dirty="0"/>
          </a:p>
          <a:p>
            <a:pPr algn="ctr">
              <a:buNone/>
            </a:pPr>
            <a:r>
              <a:rPr lang="en-US" altLang="zh-CN" b="0" dirty="0">
                <a:latin typeface="Arial" panose="020B0604020202090204" pitchFamily="34" charset="0"/>
              </a:rPr>
              <a:t>(</a:t>
            </a:r>
            <a:r>
              <a:rPr lang="en-US" altLang="zh-CN" b="0" i="1" dirty="0">
                <a:latin typeface="Arial" panose="020B0604020202090204" pitchFamily="34" charset="0"/>
              </a:rPr>
              <a:t>A</a:t>
            </a:r>
            <a:r>
              <a:rPr lang="en-US" altLang="zh-CN" b="0" baseline="-25000" dirty="0">
                <a:latin typeface="Arial" panose="020B0604020202090204" pitchFamily="34" charset="0"/>
              </a:rPr>
              <a:t>11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a:t>
            </a:r>
            <a:r>
              <a:rPr lang="en-US" altLang="zh-CN" b="0" baseline="-2500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baseline="-25000" dirty="0">
                <a:latin typeface="Arial" panose="020B0604020202090204" pitchFamily="34" charset="0"/>
              </a:rPr>
              <a:t> </a:t>
            </a:r>
            <a:r>
              <a:rPr lang="en-US" altLang="zh-CN" b="0" i="1" dirty="0">
                <a:latin typeface="Arial" panose="020B0604020202090204" pitchFamily="34" charset="0"/>
              </a:rPr>
              <a:t>A</a:t>
            </a:r>
            <a:r>
              <a:rPr lang="en-US" altLang="zh-CN" b="0" i="1" baseline="-25000" dirty="0">
                <a:latin typeface="Arial" panose="020B0604020202090204" pitchFamily="34" charset="0"/>
              </a:rPr>
              <a:t>1n</a:t>
            </a:r>
            <a:r>
              <a:rPr lang="en-US" altLang="zh-CN" b="0" i="1" baseline="-46000" dirty="0">
                <a:latin typeface="Arial" panose="020B0604020202090204" pitchFamily="34" charset="0"/>
              </a:rPr>
              <a:t>1</a:t>
            </a:r>
            <a:r>
              <a:rPr lang="en-US" altLang="zh-CN" b="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sym typeface="Symbol" pitchFamily="18" charset="2"/>
              </a:rPr>
              <a:t> </a:t>
            </a:r>
            <a:r>
              <a:rPr lang="en-US" altLang="zh-CN" b="0" dirty="0">
                <a:latin typeface="Arial" panose="020B0604020202090204" pitchFamily="34" charset="0"/>
              </a:rPr>
              <a:t>(</a:t>
            </a:r>
            <a:r>
              <a:rPr lang="en-US" altLang="zh-CN" b="0" i="1" dirty="0">
                <a:latin typeface="Arial" panose="020B0604020202090204" pitchFamily="34" charset="0"/>
              </a:rPr>
              <a:t>A</a:t>
            </a:r>
            <a:r>
              <a:rPr lang="en-US" altLang="zh-CN" b="0" i="1" baseline="-25000" dirty="0">
                <a:latin typeface="Arial" panose="020B0604020202090204" pitchFamily="34" charset="0"/>
              </a:rPr>
              <a:t>k1</a:t>
            </a:r>
            <a:r>
              <a:rPr lang="en-US" altLang="zh-CN" b="0" baseline="-25000" dirty="0">
                <a:latin typeface="Arial" panose="020B0604020202090204" pitchFamily="34" charset="0"/>
              </a:rPr>
              <a:t> </a:t>
            </a:r>
            <a:r>
              <a:rPr lang="en-US" altLang="zh-CN" dirty="0">
                <a:latin typeface="Arial" panose="020B0604020202090204" pitchFamily="34" charset="0"/>
                <a:sym typeface="Symbol" pitchFamily="18" charset="2"/>
              </a:rPr>
              <a:t></a:t>
            </a:r>
            <a:r>
              <a:rPr lang="en-US" altLang="zh-CN" b="0" dirty="0">
                <a:latin typeface="Arial" panose="020B0604020202090204" pitchFamily="34" charset="0"/>
              </a:rPr>
              <a:t>…</a:t>
            </a:r>
            <a:r>
              <a:rPr lang="en-US" altLang="zh-CN" dirty="0">
                <a:latin typeface="Arial" panose="020B0604020202090204" pitchFamily="34" charset="0"/>
                <a:sym typeface="Symbol" pitchFamily="18" charset="2"/>
              </a:rPr>
              <a:t></a:t>
            </a:r>
            <a:r>
              <a:rPr lang="en-US" altLang="zh-CN" b="0" baseline="-25000" dirty="0">
                <a:latin typeface="Arial" panose="020B0604020202090204" pitchFamily="34" charset="0"/>
              </a:rPr>
              <a:t> </a:t>
            </a:r>
            <a:r>
              <a:rPr lang="en-US" altLang="zh-CN" b="0" i="1" dirty="0">
                <a:latin typeface="Arial" panose="020B0604020202090204" pitchFamily="34" charset="0"/>
              </a:rPr>
              <a:t>A</a:t>
            </a:r>
            <a:r>
              <a:rPr lang="en-US" altLang="zh-CN" b="0" i="1" baseline="-25000" dirty="0">
                <a:latin typeface="Arial" panose="020B0604020202090204" pitchFamily="34" charset="0"/>
              </a:rPr>
              <a:t>kn</a:t>
            </a:r>
            <a:r>
              <a:rPr lang="en-US" altLang="zh-CN" b="0" i="1" baseline="-46000" dirty="0">
                <a:latin typeface="Arial" panose="020B0604020202090204" pitchFamily="34" charset="0"/>
              </a:rPr>
              <a:t>K</a:t>
            </a:r>
            <a:r>
              <a:rPr lang="en-US" altLang="zh-CN" b="0" dirty="0">
                <a:latin typeface="Arial" panose="020B0604020202090204" pitchFamily="34" charset="0"/>
              </a:rPr>
              <a:t>)</a:t>
            </a:r>
            <a:endParaRPr lang="en-US" altLang="zh-CN" sz="1000" b="0" dirty="0"/>
          </a:p>
          <a:p>
            <a:r>
              <a:rPr lang="en-US" altLang="zh-CN" b="0" dirty="0">
                <a:solidFill>
                  <a:srgbClr val="3333FF"/>
                </a:solidFill>
              </a:rPr>
              <a:t>Examples</a:t>
            </a:r>
            <a:r>
              <a:rPr lang="en-US" altLang="zh-CN" b="0" dirty="0"/>
              <a:t>:</a:t>
            </a:r>
            <a:endParaRPr lang="en-US" altLang="zh-CN" b="0" dirty="0"/>
          </a:p>
          <a:p>
            <a:pPr lvl="1"/>
            <a:r>
              <a:rPr lang="en-US" altLang="zh-CN" sz="2400" b="0" dirty="0"/>
              <a:t>(</a:t>
            </a:r>
            <a:r>
              <a:rPr lang="en-US" altLang="zh-CN" sz="2400" b="0" i="1" dirty="0"/>
              <a:t>p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q</a:t>
            </a:r>
            <a:r>
              <a:rPr lang="en-US" altLang="zh-CN" sz="2400" b="0" dirty="0">
                <a:sym typeface="Symbol" pitchFamily="18" charset="2"/>
              </a:rPr>
              <a:t>)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p </a:t>
            </a:r>
            <a:r>
              <a:rPr lang="en-US" altLang="zh-CN" sz="2400" dirty="0">
                <a:sym typeface="Symbol" pitchFamily="18" charset="2"/>
              </a:rPr>
              <a:t></a:t>
            </a:r>
            <a:r>
              <a:rPr lang="en-US" altLang="zh-CN" sz="2400" b="0" i="1" dirty="0">
                <a:sym typeface="Symbol" pitchFamily="18" charset="2"/>
              </a:rPr>
              <a:t>q</a:t>
            </a:r>
            <a:r>
              <a:rPr lang="en-US" altLang="zh-CN" sz="2400" b="0" dirty="0">
                <a:sym typeface="Symbol" pitchFamily="18" charset="2"/>
              </a:rPr>
              <a:t>)</a:t>
            </a:r>
            <a:endParaRPr lang="en-US" altLang="zh-CN" sz="2400" b="0" dirty="0">
              <a:sym typeface="Symbol" pitchFamily="18" charset="2"/>
            </a:endParaRPr>
          </a:p>
          <a:p>
            <a:pPr lvl="1"/>
            <a:r>
              <a:rPr lang="en-US" altLang="zh-CN" sz="2400" b="0" i="1" dirty="0">
                <a:sym typeface="Symbol" pitchFamily="18" charset="2"/>
              </a:rPr>
              <a:t>p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q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r</a:t>
            </a:r>
            <a:r>
              <a:rPr lang="en-US" altLang="zh-CN" sz="2400" b="0" dirty="0">
                <a:sym typeface="Symbol" pitchFamily="18" charset="2"/>
              </a:rPr>
              <a:t>)</a:t>
            </a:r>
            <a:endParaRPr lang="en-US" altLang="zh-CN" sz="2400" b="0" dirty="0">
              <a:sym typeface="Symbol" pitchFamily="18" charset="2"/>
            </a:endParaRPr>
          </a:p>
          <a:p>
            <a:pPr lvl="1"/>
            <a:r>
              <a:rPr lang="en-US" altLang="zh-CN" sz="2400" dirty="0">
                <a:sym typeface="Symbol" pitchFamily="18" charset="2"/>
              </a:rPr>
              <a:t></a:t>
            </a:r>
            <a:r>
              <a:rPr lang="en-US" altLang="zh-CN" sz="2400" b="0" i="1" dirty="0">
                <a:sym typeface="Symbol" pitchFamily="18" charset="2"/>
              </a:rPr>
              <a:t>p </a:t>
            </a:r>
            <a:r>
              <a:rPr lang="en-US" altLang="zh-CN" sz="2400" dirty="0">
                <a:sym typeface="Symbol" pitchFamily="18" charset="2"/>
              </a:rPr>
              <a:t></a:t>
            </a:r>
            <a:r>
              <a:rPr lang="en-US" altLang="zh-CN" sz="2400" b="0" dirty="0">
                <a:sym typeface="Symbol" pitchFamily="18" charset="2"/>
              </a:rPr>
              <a:t> T</a:t>
            </a:r>
            <a:endParaRPr lang="en-US" altLang="zh-CN" sz="2400" b="0" dirty="0">
              <a:sym typeface="Symbol" pitchFamily="18" charset="2"/>
            </a:endParaRPr>
          </a:p>
          <a:p>
            <a:pPr lvl="1"/>
            <a:r>
              <a:rPr lang="en-US" altLang="zh-CN" sz="2400" dirty="0">
                <a:sym typeface="Symbol" pitchFamily="18" charset="2"/>
              </a:rPr>
              <a:t></a:t>
            </a:r>
            <a:r>
              <a:rPr lang="en-US" altLang="zh-CN" sz="2400" b="0" dirty="0">
                <a:sym typeface="Symbol" pitchFamily="18" charset="2"/>
              </a:rPr>
              <a:t>(</a:t>
            </a:r>
            <a:r>
              <a:rPr lang="en-US" altLang="zh-CN" sz="2400" b="0" i="1" dirty="0">
                <a:sym typeface="Symbol" pitchFamily="18" charset="2"/>
              </a:rPr>
              <a:t>p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q</a:t>
            </a:r>
            <a:r>
              <a:rPr lang="en-US" altLang="zh-CN" sz="2400" b="0" dirty="0">
                <a:sym typeface="Symbol" pitchFamily="18" charset="2"/>
              </a:rPr>
              <a:t>) </a:t>
            </a:r>
            <a:r>
              <a:rPr lang="en-US" altLang="zh-CN" sz="2400" dirty="0">
                <a:sym typeface="Symbol" pitchFamily="18" charset="2"/>
              </a:rPr>
              <a:t></a:t>
            </a:r>
            <a:r>
              <a:rPr lang="en-US" altLang="zh-CN" sz="2400" b="0" dirty="0">
                <a:sym typeface="Symbol" pitchFamily="18" charset="2"/>
              </a:rPr>
              <a:t> </a:t>
            </a:r>
            <a:r>
              <a:rPr lang="en-US" altLang="zh-CN" sz="2400" b="0" i="1" dirty="0">
                <a:sym typeface="Symbol" pitchFamily="18" charset="2"/>
              </a:rPr>
              <a:t>r</a:t>
            </a:r>
            <a:endParaRPr lang="en-US" altLang="zh-CN" sz="2400" b="0" i="1" dirty="0"/>
          </a:p>
          <a:p>
            <a:endParaRPr lang="zh-CN" altLang="en-US" b="0" dirty="0"/>
          </a:p>
        </p:txBody>
      </p:sp>
      <p:sp>
        <p:nvSpPr>
          <p:cNvPr id="8" name="TextBox 7"/>
          <p:cNvSpPr txBox="1"/>
          <p:nvPr/>
        </p:nvSpPr>
        <p:spPr>
          <a:xfrm>
            <a:off x="5667375" y="3284538"/>
            <a:ext cx="357188"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Tahoma" panose="020B0804030504040204" pitchFamily="34" charset="0"/>
                <a:cs typeface="Tahoma" panose="020B0804030504040204" pitchFamily="34" charset="0"/>
              </a:rPr>
              <a:t>√</a:t>
            </a:r>
            <a:endParaRPr lang="zh-CN" altLang="en-US" sz="2000" b="0" dirty="0">
              <a:solidFill>
                <a:srgbClr val="FF0000"/>
              </a:solidFill>
              <a:latin typeface="Arial" panose="020B0604020202090204" pitchFamily="34" charset="0"/>
            </a:endParaRPr>
          </a:p>
        </p:txBody>
      </p:sp>
      <p:sp>
        <p:nvSpPr>
          <p:cNvPr id="9" name="TextBox 8"/>
          <p:cNvSpPr txBox="1"/>
          <p:nvPr/>
        </p:nvSpPr>
        <p:spPr>
          <a:xfrm>
            <a:off x="5667375" y="3713163"/>
            <a:ext cx="357188"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Tahoma" panose="020B0804030504040204" pitchFamily="34" charset="0"/>
                <a:cs typeface="Tahoma" panose="020B0804030504040204" pitchFamily="34" charset="0"/>
              </a:rPr>
              <a:t>√</a:t>
            </a:r>
            <a:endParaRPr lang="zh-CN" altLang="en-US" sz="2000" b="0" dirty="0">
              <a:solidFill>
                <a:srgbClr val="FF0000"/>
              </a:solidFill>
              <a:latin typeface="Arial" panose="020B0604020202090204" pitchFamily="34" charset="0"/>
            </a:endParaRPr>
          </a:p>
        </p:txBody>
      </p:sp>
      <p:sp>
        <p:nvSpPr>
          <p:cNvPr id="10" name="TextBox 9"/>
          <p:cNvSpPr txBox="1"/>
          <p:nvPr/>
        </p:nvSpPr>
        <p:spPr>
          <a:xfrm>
            <a:off x="5738813" y="4598988"/>
            <a:ext cx="357187"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Arial" panose="020B0604020202090204" pitchFamily="34" charset="0"/>
              </a:rPr>
              <a:t>x</a:t>
            </a:r>
            <a:endParaRPr lang="zh-CN" altLang="en-US" sz="2000" b="0" dirty="0">
              <a:solidFill>
                <a:srgbClr val="FF0000"/>
              </a:solidFill>
              <a:latin typeface="Arial" panose="020B0604020202090204" pitchFamily="34" charset="0"/>
            </a:endParaRPr>
          </a:p>
        </p:txBody>
      </p:sp>
      <p:sp>
        <p:nvSpPr>
          <p:cNvPr id="11" name="TextBox 10"/>
          <p:cNvSpPr txBox="1"/>
          <p:nvPr/>
        </p:nvSpPr>
        <p:spPr>
          <a:xfrm>
            <a:off x="5667375" y="4213225"/>
            <a:ext cx="357188" cy="3987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0" lvl="0" indent="0" eaLnBrk="1" hangingPunct="1">
              <a:spcBef>
                <a:spcPct val="0"/>
              </a:spcBef>
              <a:buClrTx/>
              <a:buNone/>
            </a:pPr>
            <a:r>
              <a:rPr lang="en-US" altLang="zh-CN" sz="2000" b="0" dirty="0">
                <a:solidFill>
                  <a:srgbClr val="FF0000"/>
                </a:solidFill>
                <a:latin typeface="Tahoma" panose="020B0804030504040204" pitchFamily="34" charset="0"/>
                <a:cs typeface="Tahoma" panose="020B0804030504040204" pitchFamily="34" charset="0"/>
              </a:rPr>
              <a:t>√</a:t>
            </a:r>
            <a:endParaRPr lang="zh-CN" altLang="en-US" sz="2000" b="0" dirty="0">
              <a:solidFill>
                <a:srgbClr val="FF0000"/>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p:txBody>
          <a:bodyPr vert="horz" wrap="square" lIns="91440" tIns="45720" rIns="91440" bIns="45720" anchor="ctr"/>
          <a:p>
            <a:pPr eaLnBrk="1" hangingPunct="1"/>
            <a:r>
              <a:rPr lang="en-US" altLang="zh-CN" b="0" dirty="0"/>
              <a:t>More Examples</a:t>
            </a:r>
            <a:endParaRPr lang="en-US" altLang="zh-CN" dirty="0"/>
          </a:p>
        </p:txBody>
      </p:sp>
      <p:sp>
        <p:nvSpPr>
          <p:cNvPr id="92163" name="内容占位符 6"/>
          <p:cNvSpPr>
            <a:spLocks noGrp="1"/>
          </p:cNvSpPr>
          <p:nvPr>
            <p:ph idx="1"/>
          </p:nvPr>
        </p:nvSpPr>
        <p:spPr/>
        <p:txBody>
          <a:bodyPr vert="horz" wrap="square" lIns="91440" tIns="45720" rIns="91440" bIns="45720" anchor="t"/>
          <a:p>
            <a:r>
              <a:rPr lang="en-US" altLang="zh-CN" sz="2800" b="0" i="1" dirty="0"/>
              <a:t>p</a:t>
            </a:r>
            <a:endParaRPr lang="en-US" altLang="zh-CN" sz="2800" b="0" i="1" dirty="0"/>
          </a:p>
          <a:p>
            <a:r>
              <a:rPr lang="en-US" altLang="zh-CN" sz="2800" b="0" dirty="0">
                <a:sym typeface="Symbol" pitchFamily="18" charset="2"/>
              </a:rPr>
              <a:t></a:t>
            </a:r>
            <a:r>
              <a:rPr lang="en-US" altLang="zh-CN" sz="2800" b="0" i="1" dirty="0">
                <a:sym typeface="Symbol" pitchFamily="18" charset="2"/>
              </a:rPr>
              <a:t>p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q</a:t>
            </a:r>
            <a:endParaRPr lang="en-US" altLang="zh-CN" sz="2800" b="0" dirty="0">
              <a:solidFill>
                <a:schemeClr val="hlink"/>
              </a:solidFill>
              <a:sym typeface="Symbol" pitchFamily="18" charset="2"/>
            </a:endParaRPr>
          </a:p>
          <a:p>
            <a:r>
              <a:rPr lang="en-US" altLang="zh-CN" sz="2800" b="0" dirty="0">
                <a:sym typeface="Symbol" pitchFamily="18" charset="2"/>
              </a:rPr>
              <a:t></a:t>
            </a:r>
            <a:r>
              <a:rPr lang="en-US" altLang="zh-CN" sz="2800" b="0" i="1" dirty="0">
                <a:sym typeface="Symbol" pitchFamily="18" charset="2"/>
              </a:rPr>
              <a:t>p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q</a:t>
            </a:r>
            <a:r>
              <a:rPr lang="en-US" altLang="zh-CN" sz="2800" b="0" dirty="0">
                <a:sym typeface="Symbol" pitchFamily="18" charset="2"/>
              </a:rPr>
              <a:t>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r</a:t>
            </a:r>
            <a:endParaRPr lang="en-US" altLang="zh-CN" sz="2800" b="0" dirty="0">
              <a:solidFill>
                <a:schemeClr val="hlink"/>
              </a:solidFill>
              <a:sym typeface="Symbol" pitchFamily="18" charset="2"/>
            </a:endParaRPr>
          </a:p>
          <a:p>
            <a:r>
              <a:rPr lang="en-US" altLang="zh-CN" sz="2800" b="0" dirty="0">
                <a:sym typeface="Symbol" pitchFamily="18" charset="2"/>
              </a:rPr>
              <a:t></a:t>
            </a:r>
            <a:r>
              <a:rPr lang="en-US" altLang="zh-CN" sz="2800" b="0" i="1" dirty="0">
                <a:sym typeface="Symbol" pitchFamily="18" charset="2"/>
              </a:rPr>
              <a:t>p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q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r</a:t>
            </a:r>
            <a:r>
              <a:rPr lang="en-US" altLang="zh-CN" sz="2800" b="0" dirty="0">
                <a:sym typeface="Symbol" pitchFamily="18" charset="2"/>
              </a:rPr>
              <a:t>)                           </a:t>
            </a:r>
            <a:endParaRPr lang="en-US" altLang="zh-CN" sz="2800" b="0" dirty="0">
              <a:solidFill>
                <a:schemeClr val="hlink"/>
              </a:solidFill>
              <a:sym typeface="Symbol" pitchFamily="18" charset="2"/>
            </a:endParaRPr>
          </a:p>
          <a:p>
            <a:r>
              <a:rPr lang="en-US" altLang="zh-CN" sz="2800" b="0" dirty="0">
                <a:sym typeface="Symbol" pitchFamily="18" charset="2"/>
              </a:rPr>
              <a:t></a:t>
            </a:r>
            <a:r>
              <a:rPr lang="en-US" altLang="zh-CN" sz="2800" b="0" i="1" dirty="0">
                <a:sym typeface="Symbol" pitchFamily="18" charset="2"/>
              </a:rPr>
              <a:t>p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q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r</a:t>
            </a:r>
            <a:r>
              <a:rPr lang="en-US" altLang="zh-CN" sz="2800" b="0" dirty="0">
                <a:sym typeface="Symbol" pitchFamily="18" charset="2"/>
              </a:rPr>
              <a:t>)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q </a:t>
            </a:r>
            <a:r>
              <a:rPr lang="en-US" altLang="zh-CN" sz="2800" dirty="0">
                <a:sym typeface="Symbol" pitchFamily="18" charset="2"/>
              </a:rPr>
              <a:t></a:t>
            </a:r>
            <a:r>
              <a:rPr lang="en-US" altLang="zh-CN" sz="2800" b="0" dirty="0">
                <a:sym typeface="Symbol" pitchFamily="18" charset="2"/>
              </a:rPr>
              <a:t> </a:t>
            </a:r>
            <a:r>
              <a:rPr lang="en-US" altLang="zh-CN" sz="2800" b="0" i="1" dirty="0">
                <a:sym typeface="Symbol" pitchFamily="18" charset="2"/>
              </a:rPr>
              <a:t>r</a:t>
            </a:r>
            <a:r>
              <a:rPr lang="en-US" altLang="zh-CN" sz="2800" b="0" dirty="0">
                <a:sym typeface="Symbol" pitchFamily="18" charset="2"/>
              </a:rPr>
              <a:t>)          </a:t>
            </a:r>
            <a:endParaRPr lang="en-US" altLang="zh-CN" sz="2800" b="0" dirty="0">
              <a:solidFill>
                <a:schemeClr val="hlink"/>
              </a:solidFill>
            </a:endParaRPr>
          </a:p>
          <a:p>
            <a:endParaRPr lang="zh-CN" altLang="en-US" sz="2800" b="0" dirty="0"/>
          </a:p>
        </p:txBody>
      </p:sp>
      <p:sp>
        <p:nvSpPr>
          <p:cNvPr id="8" name="TextBox 7"/>
          <p:cNvSpPr txBox="1">
            <a:spLocks noChangeArrowheads="1"/>
          </p:cNvSpPr>
          <p:nvPr/>
        </p:nvSpPr>
        <p:spPr bwMode="auto">
          <a:xfrm>
            <a:off x="6810375" y="1119188"/>
            <a:ext cx="3214688" cy="52197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2800" kern="1200" cap="none" spc="0" normalizeH="0" baseline="0" noProof="0" dirty="0">
                <a:solidFill>
                  <a:srgbClr val="FF0000"/>
                </a:solidFill>
                <a:latin typeface="+mn-lt"/>
                <a:ea typeface="宋体" pitchFamily="2" charset="-122"/>
                <a:cs typeface="Tahoma" panose="020B0804030504040204" pitchFamily="34" charset="0"/>
              </a:rPr>
              <a:t>DNF &amp; CNF</a:t>
            </a:r>
            <a:endParaRPr kumimoji="0" lang="zh-CN" altLang="en-US" sz="2800" kern="1200" cap="none" spc="0" normalizeH="0" baseline="0" noProof="0" dirty="0">
              <a:solidFill>
                <a:srgbClr val="FF0000"/>
              </a:solidFill>
              <a:latin typeface="+mn-lt"/>
              <a:ea typeface="宋体" pitchFamily="2" charset="-122"/>
              <a:cs typeface="+mn-cs"/>
            </a:endParaRPr>
          </a:p>
        </p:txBody>
      </p:sp>
      <p:sp>
        <p:nvSpPr>
          <p:cNvPr id="12" name="TextBox 11"/>
          <p:cNvSpPr txBox="1">
            <a:spLocks noChangeArrowheads="1"/>
          </p:cNvSpPr>
          <p:nvPr/>
        </p:nvSpPr>
        <p:spPr bwMode="auto">
          <a:xfrm>
            <a:off x="6810375" y="1643063"/>
            <a:ext cx="3214688" cy="52197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2800" kern="1200" cap="none" spc="0" normalizeH="0" baseline="0" noProof="0" dirty="0">
                <a:solidFill>
                  <a:srgbClr val="FF0000"/>
                </a:solidFill>
                <a:latin typeface="+mn-lt"/>
                <a:ea typeface="宋体" pitchFamily="2" charset="-122"/>
                <a:cs typeface="Tahoma" panose="020B0804030504040204" pitchFamily="34" charset="0"/>
              </a:rPr>
              <a:t>DNF &amp; CNF</a:t>
            </a:r>
            <a:endParaRPr kumimoji="0" lang="zh-CN" altLang="en-US" sz="2800" kern="1200" cap="none" spc="0" normalizeH="0" baseline="0" noProof="0" dirty="0">
              <a:solidFill>
                <a:srgbClr val="FF0000"/>
              </a:solidFill>
              <a:latin typeface="+mn-lt"/>
              <a:ea typeface="宋体" pitchFamily="2" charset="-122"/>
              <a:cs typeface="+mn-cs"/>
            </a:endParaRPr>
          </a:p>
        </p:txBody>
      </p:sp>
      <p:sp>
        <p:nvSpPr>
          <p:cNvPr id="13" name="TextBox 12"/>
          <p:cNvSpPr txBox="1">
            <a:spLocks noChangeArrowheads="1"/>
          </p:cNvSpPr>
          <p:nvPr/>
        </p:nvSpPr>
        <p:spPr bwMode="auto">
          <a:xfrm>
            <a:off x="6810375" y="2119313"/>
            <a:ext cx="3214688" cy="52197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2800" kern="1200" cap="none" spc="0" normalizeH="0" baseline="0" noProof="0" dirty="0">
                <a:solidFill>
                  <a:srgbClr val="FF0000"/>
                </a:solidFill>
                <a:latin typeface="+mn-lt"/>
                <a:ea typeface="宋体" pitchFamily="2" charset="-122"/>
                <a:cs typeface="Tahoma" panose="020B0804030504040204" pitchFamily="34" charset="0"/>
              </a:rPr>
              <a:t>DNF &amp; CNF</a:t>
            </a:r>
            <a:endParaRPr kumimoji="0" lang="zh-CN" altLang="en-US" sz="2800" kern="1200" cap="none" spc="0" normalizeH="0" baseline="0" noProof="0" dirty="0">
              <a:solidFill>
                <a:srgbClr val="FF0000"/>
              </a:solidFill>
              <a:latin typeface="+mn-lt"/>
              <a:ea typeface="宋体" pitchFamily="2" charset="-122"/>
              <a:cs typeface="+mn-cs"/>
            </a:endParaRPr>
          </a:p>
        </p:txBody>
      </p:sp>
      <p:sp>
        <p:nvSpPr>
          <p:cNvPr id="14" name="TextBox 13"/>
          <p:cNvSpPr txBox="1">
            <a:spLocks noChangeArrowheads="1"/>
          </p:cNvSpPr>
          <p:nvPr/>
        </p:nvSpPr>
        <p:spPr bwMode="auto">
          <a:xfrm>
            <a:off x="6810375" y="2643188"/>
            <a:ext cx="3214688" cy="52197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2800" kern="1200" cap="none" spc="0" normalizeH="0" baseline="0" noProof="0" dirty="0">
                <a:solidFill>
                  <a:srgbClr val="FF0000"/>
                </a:solidFill>
                <a:latin typeface="+mn-lt"/>
                <a:ea typeface="宋体" pitchFamily="2" charset="-122"/>
                <a:cs typeface="Tahoma" panose="020B0804030504040204" pitchFamily="34" charset="0"/>
              </a:rPr>
              <a:t>DNF</a:t>
            </a:r>
            <a:endParaRPr kumimoji="0" lang="zh-CN" altLang="en-US" sz="2800" kern="1200" cap="none" spc="0" normalizeH="0" baseline="0" noProof="0" dirty="0">
              <a:solidFill>
                <a:srgbClr val="FF0000"/>
              </a:solidFill>
              <a:latin typeface="+mn-lt"/>
              <a:ea typeface="宋体" pitchFamily="2" charset="-122"/>
              <a:cs typeface="+mn-cs"/>
            </a:endParaRPr>
          </a:p>
        </p:txBody>
      </p:sp>
      <p:sp>
        <p:nvSpPr>
          <p:cNvPr id="15" name="TextBox 14"/>
          <p:cNvSpPr txBox="1">
            <a:spLocks noChangeArrowheads="1"/>
          </p:cNvSpPr>
          <p:nvPr/>
        </p:nvSpPr>
        <p:spPr bwMode="auto">
          <a:xfrm>
            <a:off x="6810375" y="3143250"/>
            <a:ext cx="3214688" cy="52197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2800" kern="1200" cap="none" spc="0" normalizeH="0" baseline="0" noProof="0" dirty="0">
                <a:solidFill>
                  <a:srgbClr val="FF0000"/>
                </a:solidFill>
                <a:latin typeface="+mn-lt"/>
                <a:ea typeface="宋体" pitchFamily="2" charset="-122"/>
                <a:cs typeface="Tahoma" panose="020B0804030504040204" pitchFamily="34" charset="0"/>
              </a:rPr>
              <a:t>CNF</a:t>
            </a:r>
            <a:endParaRPr kumimoji="0" lang="zh-CN" altLang="en-US" sz="2800" kern="1200" cap="none" spc="0" normalizeH="0" baseline="0" noProof="0" dirty="0">
              <a:solidFill>
                <a:srgbClr val="FF0000"/>
              </a:solidFill>
              <a:latin typeface="+mn-lt"/>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a:xfrm>
            <a:off x="1952625" y="115888"/>
            <a:ext cx="8459788" cy="722312"/>
          </a:xfrm>
        </p:spPr>
        <p:txBody>
          <a:bodyPr vert="horz" wrap="square" lIns="91440" tIns="45720" rIns="91440" bIns="45720" anchor="ctr"/>
          <a:p>
            <a:pPr eaLnBrk="1" hangingPunct="1"/>
            <a:r>
              <a:rPr lang="en-US" altLang="zh-CN" sz="3200" b="0" dirty="0"/>
              <a:t>Transforming to Full Disjunctive Normal Form</a:t>
            </a:r>
            <a:endParaRPr lang="en-US" altLang="zh-CN" sz="3200" dirty="0"/>
          </a:p>
        </p:txBody>
      </p:sp>
      <p:sp>
        <p:nvSpPr>
          <p:cNvPr id="24579" name="内容占位符 6"/>
          <p:cNvSpPr>
            <a:spLocks noGrp="1"/>
          </p:cNvSpPr>
          <p:nvPr>
            <p:ph idx="1"/>
          </p:nvPr>
        </p:nvSpPr>
        <p:spPr>
          <a:xfrm>
            <a:off x="2208213" y="908050"/>
            <a:ext cx="7772400" cy="5232400"/>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
                <a:schemeClr val="accent2"/>
              </a:buClr>
              <a:buSzTx/>
              <a:buFont typeface="+mj-lt"/>
              <a:buAutoNum type="arabicPeriod"/>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Obtain disjunctive normal form,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accent2"/>
              </a:buClr>
              <a:buSzTx/>
              <a:buFont typeface="+mj-lt"/>
              <a:buAutoNum type="arabicPeriod"/>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Make use of negation laws and distributive laws to obtain full disjunctive normal form.</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
              <a:defRPr/>
            </a:pPr>
            <a:r>
              <a:rPr kumimoji="0" lang="en-US" altLang="zh-CN" sz="2400" b="0" i="0" u="none" strike="noStrike" kern="0" cap="none" spc="0" normalizeH="0" baseline="0" noProof="0" dirty="0">
                <a:ln>
                  <a:noFill/>
                </a:ln>
                <a:solidFill>
                  <a:srgbClr val="3333CC"/>
                </a:solidFill>
                <a:effectLst/>
                <a:uLnTx/>
                <a:uFillTx/>
                <a:latin typeface="+mn-lt"/>
                <a:ea typeface="+mn-ea"/>
                <a:cs typeface="Times New Roman" panose="02020603050405020304" pitchFamily="18" charset="0"/>
                <a:sym typeface="Symbol" pitchFamily="18" charset="2"/>
              </a:rPr>
              <a:t>Example</a:t>
            </a:r>
            <a:endParaRPr kumimoji="0" lang="en-US" altLang="zh-CN" sz="2400" b="0" i="0" u="none" strike="noStrike" kern="0" cap="none" spc="0" normalizeH="0" baseline="0" noProof="0" dirty="0">
              <a:ln>
                <a:noFill/>
              </a:ln>
              <a:solidFill>
                <a:srgbClr val="3333CC"/>
              </a:solidFill>
              <a:effectLst/>
              <a:uLnTx/>
              <a:uFillTx/>
              <a:latin typeface="+mn-lt"/>
              <a:ea typeface="+mn-ea"/>
              <a:cs typeface="Times New Roman" panose="02020603050405020304" pitchFamily="18" charset="0"/>
              <a:sym typeface="Symbol" pitchFamily="18" charset="2"/>
            </a:endParaRPr>
          </a:p>
          <a:p>
            <a:pPr marL="457200" marR="0" lvl="0" indent="-4572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Convert the following formula into full disjunctive normal form.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1" lang="en-US" altLang="zh-CN" sz="2400" b="0" i="0" u="none" strike="noStrike" kern="0" cap="none" spc="0" normalizeH="0" baseline="0" noProof="0" dirty="0">
              <a:ln>
                <a:noFill/>
              </a:ln>
              <a:solidFill>
                <a:schemeClr val="tx1"/>
              </a:solidFill>
              <a:effectLst/>
              <a:uLnTx/>
              <a:uFillTx/>
              <a:latin typeface="+mn-lt"/>
              <a:ea typeface="+mn-ea"/>
              <a:cs typeface="+mn-cs"/>
              <a:sym typeface="Webdings" panose="05030102010509060703" pitchFamily="18" charset="2"/>
            </a:endParaRPr>
          </a:p>
        </p:txBody>
      </p:sp>
      <p:graphicFrame>
        <p:nvGraphicFramePr>
          <p:cNvPr id="106500" name="Object 4"/>
          <p:cNvGraphicFramePr>
            <a:graphicFrameLocks noChangeAspect="1"/>
          </p:cNvGraphicFramePr>
          <p:nvPr/>
        </p:nvGraphicFramePr>
        <p:xfrm>
          <a:off x="4238625" y="3214688"/>
          <a:ext cx="3351213" cy="393700"/>
        </p:xfrm>
        <a:graphic>
          <a:graphicData uri="http://schemas.openxmlformats.org/presentationml/2006/ole">
            <mc:AlternateContent xmlns:mc="http://schemas.openxmlformats.org/markup-compatibility/2006">
              <mc:Choice xmlns:v="urn:schemas-microsoft-com:vml" Requires="v">
                <p:oleObj spid="_x0000_s3104" name="" r:id="rId1" imgW="1701800" imgH="203200" progId="Equation.3">
                  <p:embed/>
                </p:oleObj>
              </mc:Choice>
              <mc:Fallback>
                <p:oleObj name="" r:id="rId1" imgW="1701800" imgH="203200" progId="Equation.3">
                  <p:embed/>
                  <p:pic>
                    <p:nvPicPr>
                      <p:cNvPr id="0" name="图片 3103"/>
                      <p:cNvPicPr/>
                      <p:nvPr/>
                    </p:nvPicPr>
                    <p:blipFill>
                      <a:blip r:embed="rId2"/>
                      <a:stretch>
                        <a:fillRect/>
                      </a:stretch>
                    </p:blipFill>
                    <p:spPr>
                      <a:xfrm>
                        <a:off x="4238625" y="3214688"/>
                        <a:ext cx="3351213" cy="393700"/>
                      </a:xfrm>
                      <a:prstGeom prst="rect">
                        <a:avLst/>
                      </a:prstGeom>
                      <a:noFill/>
                      <a:ln w="38100">
                        <a:noFill/>
                        <a:miter/>
                      </a:ln>
                    </p:spPr>
                  </p:pic>
                </p:oleObj>
              </mc:Fallback>
            </mc:AlternateContent>
          </a:graphicData>
        </a:graphic>
      </p:graphicFrame>
      <p:sp>
        <p:nvSpPr>
          <p:cNvPr id="9" name="AutoShape 4"/>
          <p:cNvSpPr>
            <a:spLocks noChangeArrowheads="1"/>
          </p:cNvSpPr>
          <p:nvPr/>
        </p:nvSpPr>
        <p:spPr bwMode="auto">
          <a:xfrm>
            <a:off x="2063750" y="3667125"/>
            <a:ext cx="8280400" cy="2714625"/>
          </a:xfrm>
          <a:prstGeom prst="foldedCorner">
            <a:avLst>
              <a:gd name="adj" fmla="val 12500"/>
            </a:avLst>
          </a:prstGeom>
          <a:solidFill>
            <a:schemeClr val="accent1">
              <a:lumMod val="20000"/>
              <a:lumOff val="80000"/>
            </a:schemeClr>
          </a:solidFill>
          <a:ln w="9525">
            <a:solidFill>
              <a:schemeClr val="tx1"/>
            </a:solidFill>
            <a:round/>
          </a:ln>
          <a:effectLst/>
        </p:spPr>
        <p:txBody>
          <a:bodyPr wrap="none"/>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Solution:</a:t>
            </a: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r>
              <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 </a:t>
            </a: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p:txBody>
      </p:sp>
      <p:graphicFrame>
        <p:nvGraphicFramePr>
          <p:cNvPr id="60421" name="Object 5"/>
          <p:cNvGraphicFramePr>
            <a:graphicFrameLocks noChangeAspect="1"/>
          </p:cNvGraphicFramePr>
          <p:nvPr/>
        </p:nvGraphicFramePr>
        <p:xfrm>
          <a:off x="2640013" y="4149725"/>
          <a:ext cx="3273425" cy="395288"/>
        </p:xfrm>
        <a:graphic>
          <a:graphicData uri="http://schemas.openxmlformats.org/presentationml/2006/ole">
            <mc:AlternateContent xmlns:mc="http://schemas.openxmlformats.org/markup-compatibility/2006">
              <mc:Choice xmlns:v="urn:schemas-microsoft-com:vml" Requires="v">
                <p:oleObj spid="_x0000_s3155" name="" r:id="rId3" imgW="1714500" imgH="203200" progId="Equation.3">
                  <p:embed/>
                </p:oleObj>
              </mc:Choice>
              <mc:Fallback>
                <p:oleObj name="" r:id="rId3" imgW="1714500" imgH="203200" progId="Equation.3">
                  <p:embed/>
                  <p:pic>
                    <p:nvPicPr>
                      <p:cNvPr id="0" name="图片 3154"/>
                      <p:cNvPicPr/>
                      <p:nvPr/>
                    </p:nvPicPr>
                    <p:blipFill>
                      <a:blip r:embed="rId4"/>
                      <a:stretch>
                        <a:fillRect/>
                      </a:stretch>
                    </p:blipFill>
                    <p:spPr>
                      <a:xfrm>
                        <a:off x="2640013" y="4149725"/>
                        <a:ext cx="3273425" cy="395288"/>
                      </a:xfrm>
                      <a:prstGeom prst="rect">
                        <a:avLst/>
                      </a:prstGeom>
                      <a:noFill/>
                      <a:ln w="38100">
                        <a:noFill/>
                        <a:miter/>
                      </a:ln>
                    </p:spPr>
                  </p:pic>
                </p:oleObj>
              </mc:Fallback>
            </mc:AlternateContent>
          </a:graphicData>
        </a:graphic>
      </p:graphicFrame>
      <p:graphicFrame>
        <p:nvGraphicFramePr>
          <p:cNvPr id="60422" name="Object 6"/>
          <p:cNvGraphicFramePr>
            <a:graphicFrameLocks noChangeAspect="1"/>
          </p:cNvGraphicFramePr>
          <p:nvPr/>
        </p:nvGraphicFramePr>
        <p:xfrm>
          <a:off x="2640013" y="4652963"/>
          <a:ext cx="7153275" cy="395287"/>
        </p:xfrm>
        <a:graphic>
          <a:graphicData uri="http://schemas.openxmlformats.org/presentationml/2006/ole">
            <mc:AlternateContent xmlns:mc="http://schemas.openxmlformats.org/markup-compatibility/2006">
              <mc:Choice xmlns:v="urn:schemas-microsoft-com:vml" Requires="v">
                <p:oleObj spid="_x0000_s3157" name="" r:id="rId5" imgW="3746500" imgH="203200" progId="Equation.3">
                  <p:embed/>
                </p:oleObj>
              </mc:Choice>
              <mc:Fallback>
                <p:oleObj name="" r:id="rId5" imgW="3746500" imgH="203200" progId="Equation.3">
                  <p:embed/>
                  <p:pic>
                    <p:nvPicPr>
                      <p:cNvPr id="0" name="图片 3156"/>
                      <p:cNvPicPr/>
                      <p:nvPr/>
                    </p:nvPicPr>
                    <p:blipFill>
                      <a:blip r:embed="rId6"/>
                      <a:stretch>
                        <a:fillRect/>
                      </a:stretch>
                    </p:blipFill>
                    <p:spPr>
                      <a:xfrm>
                        <a:off x="2640013" y="4652963"/>
                        <a:ext cx="7153275" cy="395287"/>
                      </a:xfrm>
                      <a:prstGeom prst="rect">
                        <a:avLst/>
                      </a:prstGeom>
                      <a:noFill/>
                      <a:ln w="38100">
                        <a:noFill/>
                        <a:miter/>
                      </a:ln>
                    </p:spPr>
                  </p:pic>
                </p:oleObj>
              </mc:Fallback>
            </mc:AlternateContent>
          </a:graphicData>
        </a:graphic>
      </p:graphicFrame>
      <p:graphicFrame>
        <p:nvGraphicFramePr>
          <p:cNvPr id="60423" name="Object 7"/>
          <p:cNvGraphicFramePr>
            <a:graphicFrameLocks noChangeAspect="1"/>
          </p:cNvGraphicFramePr>
          <p:nvPr/>
        </p:nvGraphicFramePr>
        <p:xfrm>
          <a:off x="2609850" y="5084763"/>
          <a:ext cx="7231063" cy="447675"/>
        </p:xfrm>
        <a:graphic>
          <a:graphicData uri="http://schemas.openxmlformats.org/presentationml/2006/ole">
            <mc:AlternateContent xmlns:mc="http://schemas.openxmlformats.org/markup-compatibility/2006">
              <mc:Choice xmlns:v="urn:schemas-microsoft-com:vml" Requires="v">
                <p:oleObj spid="_x0000_s3156" name="" r:id="rId7" imgW="5207000" imgH="203200" progId="Equation.3">
                  <p:embed/>
                </p:oleObj>
              </mc:Choice>
              <mc:Fallback>
                <p:oleObj name="" r:id="rId7" imgW="5207000" imgH="203200" progId="Equation.3">
                  <p:embed/>
                  <p:pic>
                    <p:nvPicPr>
                      <p:cNvPr id="0" name="图片 3155"/>
                      <p:cNvPicPr/>
                      <p:nvPr/>
                    </p:nvPicPr>
                    <p:blipFill>
                      <a:blip r:embed="rId8"/>
                      <a:stretch>
                        <a:fillRect/>
                      </a:stretch>
                    </p:blipFill>
                    <p:spPr>
                      <a:xfrm>
                        <a:off x="2609850" y="5084763"/>
                        <a:ext cx="7231063" cy="447675"/>
                      </a:xfrm>
                      <a:prstGeom prst="rect">
                        <a:avLst/>
                      </a:prstGeom>
                      <a:noFill/>
                      <a:ln w="38100">
                        <a:noFill/>
                        <a:miter/>
                      </a:ln>
                    </p:spPr>
                  </p:pic>
                </p:oleObj>
              </mc:Fallback>
            </mc:AlternateContent>
          </a:graphicData>
        </a:graphic>
      </p:graphicFrame>
      <p:graphicFrame>
        <p:nvGraphicFramePr>
          <p:cNvPr id="60424" name="Object 8"/>
          <p:cNvGraphicFramePr>
            <a:graphicFrameLocks noChangeAspect="1"/>
          </p:cNvGraphicFramePr>
          <p:nvPr/>
        </p:nvGraphicFramePr>
        <p:xfrm>
          <a:off x="2714625" y="5589588"/>
          <a:ext cx="6765925" cy="395287"/>
        </p:xfrm>
        <a:graphic>
          <a:graphicData uri="http://schemas.openxmlformats.org/presentationml/2006/ole">
            <mc:AlternateContent xmlns:mc="http://schemas.openxmlformats.org/markup-compatibility/2006">
              <mc:Choice xmlns:v="urn:schemas-microsoft-com:vml" Requires="v">
                <p:oleObj spid="_x0000_s3153" name="" r:id="rId9" imgW="3543300" imgH="203200" progId="Equation.3">
                  <p:embed/>
                </p:oleObj>
              </mc:Choice>
              <mc:Fallback>
                <p:oleObj name="" r:id="rId9" imgW="3543300" imgH="203200" progId="Equation.3">
                  <p:embed/>
                  <p:pic>
                    <p:nvPicPr>
                      <p:cNvPr id="0" name="图片 3152"/>
                      <p:cNvPicPr/>
                      <p:nvPr/>
                    </p:nvPicPr>
                    <p:blipFill>
                      <a:blip r:embed="rId10"/>
                      <a:stretch>
                        <a:fillRect/>
                      </a:stretch>
                    </p:blipFill>
                    <p:spPr>
                      <a:xfrm>
                        <a:off x="2714625" y="5589588"/>
                        <a:ext cx="6765925" cy="395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charRg st="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charRg st="13"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0421"/>
                                        </p:tgtEl>
                                        <p:attrNameLst>
                                          <p:attrName>style.visibility</p:attrName>
                                        </p:attrNameLst>
                                      </p:cBhvr>
                                      <p:to>
                                        <p:strVal val="visible"/>
                                      </p:to>
                                    </p:set>
                                    <p:animEffect transition="in" filter="wipe(left)">
                                      <p:cBhvr>
                                        <p:cTn id="15" dur="500"/>
                                        <p:tgtEl>
                                          <p:spTgt spid="604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0422"/>
                                        </p:tgtEl>
                                        <p:attrNameLst>
                                          <p:attrName>style.visibility</p:attrName>
                                        </p:attrNameLst>
                                      </p:cBhvr>
                                      <p:to>
                                        <p:strVal val="visible"/>
                                      </p:to>
                                    </p:set>
                                    <p:animEffect transition="in" filter="wipe(left)">
                                      <p:cBhvr>
                                        <p:cTn id="20" dur="500"/>
                                        <p:tgtEl>
                                          <p:spTgt spid="604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0423"/>
                                        </p:tgtEl>
                                        <p:attrNameLst>
                                          <p:attrName>style.visibility</p:attrName>
                                        </p:attrNameLst>
                                      </p:cBhvr>
                                      <p:to>
                                        <p:strVal val="visible"/>
                                      </p:to>
                                    </p:set>
                                    <p:animEffect transition="in" filter="wipe(left)">
                                      <p:cBhvr>
                                        <p:cTn id="25" dur="500"/>
                                        <p:tgtEl>
                                          <p:spTgt spid="604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0424"/>
                                        </p:tgtEl>
                                        <p:attrNameLst>
                                          <p:attrName>style.visibility</p:attrName>
                                        </p:attrNameLst>
                                      </p:cBhvr>
                                      <p:to>
                                        <p:strVal val="visible"/>
                                      </p:to>
                                    </p:set>
                                    <p:animEffect transition="in" filter="wipe(left)">
                                      <p:cBhvr>
                                        <p:cTn id="30"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title"/>
          </p:nvPr>
        </p:nvSpPr>
        <p:spPr>
          <a:xfrm>
            <a:off x="1881188" y="115888"/>
            <a:ext cx="8459787" cy="722312"/>
          </a:xfrm>
        </p:spPr>
        <p:txBody>
          <a:bodyPr vert="horz" wrap="square" lIns="91440" tIns="45720" rIns="91440" bIns="45720" anchor="ctr"/>
          <a:p>
            <a:pPr eaLnBrk="1" hangingPunct="1"/>
            <a:r>
              <a:rPr lang="en-US" altLang="zh-CN" sz="3200" b="0" dirty="0"/>
              <a:t>Transforming to Prenex Normal Form</a:t>
            </a:r>
            <a:endParaRPr lang="en-US" altLang="zh-CN" sz="3200" dirty="0"/>
          </a:p>
        </p:txBody>
      </p:sp>
      <p:sp>
        <p:nvSpPr>
          <p:cNvPr id="4" name="TextBox 3"/>
          <p:cNvSpPr txBox="1"/>
          <p:nvPr/>
        </p:nvSpPr>
        <p:spPr>
          <a:xfrm>
            <a:off x="1881188" y="1143000"/>
            <a:ext cx="7572375" cy="829945"/>
          </a:xfrm>
          <a:prstGeom prst="rect">
            <a:avLst/>
          </a:prstGeom>
          <a:noFill/>
        </p:spPr>
        <p:txBody>
          <a:bodyPr>
            <a:spAutoFit/>
          </a:bodyPr>
          <a:lstStyle/>
          <a:p>
            <a:pPr marL="342900" marR="0" indent="-342900" defTabSz="914400" eaLnBrk="1" hangingPunct="1">
              <a:spcBef>
                <a:spcPct val="20000"/>
              </a:spcBef>
              <a:buClr>
                <a:srgbClr val="3333CC"/>
              </a:buClr>
              <a:buSzTx/>
              <a:buFont typeface="Wingdings" panose="05000000000000000000" pitchFamily="2" charset="2"/>
              <a:buChar char="§"/>
              <a:defRPr/>
            </a:pPr>
            <a:r>
              <a:rPr kumimoji="0" lang="en-US" altLang="zh-CN" sz="2400" kern="0" cap="none" spc="0" normalizeH="0" baseline="0" noProof="0" dirty="0">
                <a:solidFill>
                  <a:srgbClr val="3333CC"/>
                </a:solidFill>
                <a:latin typeface="Times New Roman" panose="02020603050405020304"/>
                <a:ea typeface="宋体"/>
                <a:cs typeface="Times New Roman" panose="02020603050405020304" pitchFamily="18" charset="0"/>
                <a:sym typeface="Symbol" pitchFamily="18" charset="2"/>
              </a:rPr>
              <a:t>Example:</a:t>
            </a:r>
            <a:r>
              <a:rPr kumimoji="0" lang="en-US" altLang="zh-CN" sz="2400" kern="0" cap="none" spc="0" normalizeH="0" baseline="0" noProof="0" dirty="0">
                <a:solidFill>
                  <a:srgbClr val="000000"/>
                </a:solidFill>
                <a:latin typeface="Times New Roman" panose="02020603050405020304"/>
                <a:ea typeface="宋体"/>
                <a:cs typeface="+mn-cs"/>
              </a:rPr>
              <a:t> </a:t>
            </a:r>
            <a:r>
              <a:rPr kumimoji="1" lang="en-US" altLang="zh-CN" sz="2400"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rPr>
              <a:t>Convert the following formulas into prenex normal form.</a:t>
            </a:r>
            <a:endParaRPr kumimoji="0" lang="zh-CN" altLang="en-US" kern="1200" cap="none" spc="0" normalizeH="0" baseline="0" noProof="0" dirty="0">
              <a:latin typeface="Arial" panose="020B0604020202090204" pitchFamily="34" charset="0"/>
              <a:ea typeface="宋体" pitchFamily="2" charset="-122"/>
              <a:cs typeface="+mn-cs"/>
            </a:endParaRPr>
          </a:p>
        </p:txBody>
      </p:sp>
      <p:graphicFrame>
        <p:nvGraphicFramePr>
          <p:cNvPr id="126980" name="Object 2"/>
          <p:cNvGraphicFramePr>
            <a:graphicFrameLocks noChangeAspect="1"/>
          </p:cNvGraphicFramePr>
          <p:nvPr/>
        </p:nvGraphicFramePr>
        <p:xfrm>
          <a:off x="2738438" y="1928813"/>
          <a:ext cx="6726237" cy="357187"/>
        </p:xfrm>
        <a:graphic>
          <a:graphicData uri="http://schemas.openxmlformats.org/presentationml/2006/ole">
            <mc:AlternateContent xmlns:mc="http://schemas.openxmlformats.org/markup-compatibility/2006">
              <mc:Choice xmlns:v="urn:schemas-microsoft-com:vml" Requires="v">
                <p:oleObj spid="_x0000_s3077" name="" r:id="rId1" imgW="3136900" imgH="203200" progId="Equation.3">
                  <p:embed/>
                </p:oleObj>
              </mc:Choice>
              <mc:Fallback>
                <p:oleObj name="" r:id="rId1" imgW="3136900" imgH="203200" progId="Equation.3">
                  <p:embed/>
                  <p:pic>
                    <p:nvPicPr>
                      <p:cNvPr id="0" name="图片 3076"/>
                      <p:cNvPicPr/>
                      <p:nvPr/>
                    </p:nvPicPr>
                    <p:blipFill>
                      <a:blip r:embed="rId2"/>
                      <a:stretch>
                        <a:fillRect/>
                      </a:stretch>
                    </p:blipFill>
                    <p:spPr>
                      <a:xfrm>
                        <a:off x="2738438" y="1928813"/>
                        <a:ext cx="6726237" cy="357187"/>
                      </a:xfrm>
                      <a:prstGeom prst="rect">
                        <a:avLst/>
                      </a:prstGeom>
                      <a:noFill/>
                      <a:ln w="38100">
                        <a:noFill/>
                        <a:miter/>
                      </a:ln>
                    </p:spPr>
                  </p:pic>
                </p:oleObj>
              </mc:Fallback>
            </mc:AlternateContent>
          </a:graphicData>
        </a:graphic>
      </p:graphicFrame>
      <p:sp>
        <p:nvSpPr>
          <p:cNvPr id="6" name="AutoShape 4"/>
          <p:cNvSpPr>
            <a:spLocks noChangeArrowheads="1"/>
          </p:cNvSpPr>
          <p:nvPr/>
        </p:nvSpPr>
        <p:spPr bwMode="auto">
          <a:xfrm>
            <a:off x="2095500" y="2286000"/>
            <a:ext cx="8072438" cy="4143375"/>
          </a:xfrm>
          <a:prstGeom prst="foldedCorner">
            <a:avLst>
              <a:gd name="adj" fmla="val 12500"/>
            </a:avLst>
          </a:prstGeom>
          <a:solidFill>
            <a:schemeClr val="accent1">
              <a:lumMod val="20000"/>
              <a:lumOff val="80000"/>
            </a:schemeClr>
          </a:solidFill>
          <a:ln w="9525">
            <a:solidFill>
              <a:schemeClr val="tx1"/>
            </a:solidFill>
            <a:round/>
          </a:ln>
          <a:effectLst/>
        </p:spPr>
        <p:txBody>
          <a:bodyPr wrap="none"/>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Solution:</a:t>
            </a: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None/>
              <a:defRPr/>
            </a:pPr>
            <a:r>
              <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 </a:t>
            </a:r>
            <a:endParaRPr kumimoji="1"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endParaRPr>
          </a:p>
        </p:txBody>
      </p:sp>
      <p:graphicFrame>
        <p:nvGraphicFramePr>
          <p:cNvPr id="68611" name="Object 3"/>
          <p:cNvGraphicFramePr>
            <a:graphicFrameLocks noChangeAspect="1"/>
          </p:cNvGraphicFramePr>
          <p:nvPr/>
        </p:nvGraphicFramePr>
        <p:xfrm>
          <a:off x="2290763" y="2871788"/>
          <a:ext cx="6710362" cy="431800"/>
        </p:xfrm>
        <a:graphic>
          <a:graphicData uri="http://schemas.openxmlformats.org/presentationml/2006/ole">
            <mc:AlternateContent xmlns:mc="http://schemas.openxmlformats.org/markup-compatibility/2006">
              <mc:Choice xmlns:v="urn:schemas-microsoft-com:vml" Requires="v">
                <p:oleObj spid="_x0000_s3078" name="" r:id="rId3" imgW="3136900" imgH="203200" progId="Equation.3">
                  <p:embed/>
                </p:oleObj>
              </mc:Choice>
              <mc:Fallback>
                <p:oleObj name="" r:id="rId3" imgW="3136900" imgH="203200" progId="Equation.3">
                  <p:embed/>
                  <p:pic>
                    <p:nvPicPr>
                      <p:cNvPr id="0" name="图片 3077"/>
                      <p:cNvPicPr/>
                      <p:nvPr/>
                    </p:nvPicPr>
                    <p:blipFill>
                      <a:blip r:embed="rId4"/>
                      <a:stretch>
                        <a:fillRect/>
                      </a:stretch>
                    </p:blipFill>
                    <p:spPr>
                      <a:xfrm>
                        <a:off x="2290763" y="2871788"/>
                        <a:ext cx="6710362" cy="431800"/>
                      </a:xfrm>
                      <a:prstGeom prst="rect">
                        <a:avLst/>
                      </a:prstGeom>
                      <a:noFill/>
                      <a:ln w="38100">
                        <a:noFill/>
                        <a:miter/>
                      </a:ln>
                    </p:spPr>
                  </p:pic>
                </p:oleObj>
              </mc:Fallback>
            </mc:AlternateContent>
          </a:graphicData>
        </a:graphic>
      </p:graphicFrame>
      <p:graphicFrame>
        <p:nvGraphicFramePr>
          <p:cNvPr id="68612" name="Object 4"/>
          <p:cNvGraphicFramePr>
            <a:graphicFrameLocks noChangeAspect="1"/>
          </p:cNvGraphicFramePr>
          <p:nvPr/>
        </p:nvGraphicFramePr>
        <p:xfrm>
          <a:off x="2305050" y="3405188"/>
          <a:ext cx="7199313" cy="431800"/>
        </p:xfrm>
        <a:graphic>
          <a:graphicData uri="http://schemas.openxmlformats.org/presentationml/2006/ole">
            <mc:AlternateContent xmlns:mc="http://schemas.openxmlformats.org/markup-compatibility/2006">
              <mc:Choice xmlns:v="urn:schemas-microsoft-com:vml" Requires="v">
                <p:oleObj spid="_x0000_s3079" name="" r:id="rId5" imgW="3365500" imgH="203200" progId="Equation.3">
                  <p:embed/>
                </p:oleObj>
              </mc:Choice>
              <mc:Fallback>
                <p:oleObj name="" r:id="rId5" imgW="3365500" imgH="203200" progId="Equation.3">
                  <p:embed/>
                  <p:pic>
                    <p:nvPicPr>
                      <p:cNvPr id="0" name="图片 3078"/>
                      <p:cNvPicPr/>
                      <p:nvPr/>
                    </p:nvPicPr>
                    <p:blipFill>
                      <a:blip r:embed="rId6"/>
                      <a:stretch>
                        <a:fillRect/>
                      </a:stretch>
                    </p:blipFill>
                    <p:spPr>
                      <a:xfrm>
                        <a:off x="2305050" y="3405188"/>
                        <a:ext cx="7199313" cy="431800"/>
                      </a:xfrm>
                      <a:prstGeom prst="rect">
                        <a:avLst/>
                      </a:prstGeom>
                      <a:noFill/>
                      <a:ln w="38100">
                        <a:noFill/>
                        <a:miter/>
                      </a:ln>
                    </p:spPr>
                  </p:pic>
                </p:oleObj>
              </mc:Fallback>
            </mc:AlternateContent>
          </a:graphicData>
        </a:graphic>
      </p:graphicFrame>
      <p:graphicFrame>
        <p:nvGraphicFramePr>
          <p:cNvPr id="68613" name="Object 5"/>
          <p:cNvGraphicFramePr>
            <a:graphicFrameLocks noChangeAspect="1"/>
          </p:cNvGraphicFramePr>
          <p:nvPr/>
        </p:nvGraphicFramePr>
        <p:xfrm>
          <a:off x="2263775" y="3963988"/>
          <a:ext cx="7689850" cy="431800"/>
        </p:xfrm>
        <a:graphic>
          <a:graphicData uri="http://schemas.openxmlformats.org/presentationml/2006/ole">
            <mc:AlternateContent xmlns:mc="http://schemas.openxmlformats.org/markup-compatibility/2006">
              <mc:Choice xmlns:v="urn:schemas-microsoft-com:vml" Requires="v">
                <p:oleObj spid="_x0000_s3080" name="" r:id="rId7" imgW="3594100" imgH="203200" progId="Equation.3">
                  <p:embed/>
                </p:oleObj>
              </mc:Choice>
              <mc:Fallback>
                <p:oleObj name="" r:id="rId7" imgW="3594100" imgH="203200" progId="Equation.3">
                  <p:embed/>
                  <p:pic>
                    <p:nvPicPr>
                      <p:cNvPr id="0" name="图片 3079"/>
                      <p:cNvPicPr/>
                      <p:nvPr/>
                    </p:nvPicPr>
                    <p:blipFill>
                      <a:blip r:embed="rId8"/>
                      <a:stretch>
                        <a:fillRect/>
                      </a:stretch>
                    </p:blipFill>
                    <p:spPr>
                      <a:xfrm>
                        <a:off x="2263775" y="3963988"/>
                        <a:ext cx="7689850" cy="431800"/>
                      </a:xfrm>
                      <a:prstGeom prst="rect">
                        <a:avLst/>
                      </a:prstGeom>
                      <a:noFill/>
                      <a:ln w="38100">
                        <a:noFill/>
                        <a:miter/>
                      </a:ln>
                    </p:spPr>
                  </p:pic>
                </p:oleObj>
              </mc:Fallback>
            </mc:AlternateContent>
          </a:graphicData>
        </a:graphic>
      </p:graphicFrame>
      <p:graphicFrame>
        <p:nvGraphicFramePr>
          <p:cNvPr id="68614" name="Object 6"/>
          <p:cNvGraphicFramePr>
            <a:graphicFrameLocks noChangeAspect="1"/>
          </p:cNvGraphicFramePr>
          <p:nvPr/>
        </p:nvGraphicFramePr>
        <p:xfrm>
          <a:off x="2244725" y="4519613"/>
          <a:ext cx="7254875" cy="431800"/>
        </p:xfrm>
        <a:graphic>
          <a:graphicData uri="http://schemas.openxmlformats.org/presentationml/2006/ole">
            <mc:AlternateContent xmlns:mc="http://schemas.openxmlformats.org/markup-compatibility/2006">
              <mc:Choice xmlns:v="urn:schemas-microsoft-com:vml" Requires="v">
                <p:oleObj spid="_x0000_s3081" name="" r:id="rId9" imgW="3390900" imgH="203200" progId="Equation.3">
                  <p:embed/>
                </p:oleObj>
              </mc:Choice>
              <mc:Fallback>
                <p:oleObj name="" r:id="rId9" imgW="3390900" imgH="203200" progId="Equation.3">
                  <p:embed/>
                  <p:pic>
                    <p:nvPicPr>
                      <p:cNvPr id="0" name="图片 3080"/>
                      <p:cNvPicPr/>
                      <p:nvPr/>
                    </p:nvPicPr>
                    <p:blipFill>
                      <a:blip r:embed="rId10"/>
                      <a:stretch>
                        <a:fillRect/>
                      </a:stretch>
                    </p:blipFill>
                    <p:spPr>
                      <a:xfrm>
                        <a:off x="2244725" y="4519613"/>
                        <a:ext cx="7254875" cy="431800"/>
                      </a:xfrm>
                      <a:prstGeom prst="rect">
                        <a:avLst/>
                      </a:prstGeom>
                      <a:noFill/>
                      <a:ln w="38100">
                        <a:noFill/>
                        <a:miter/>
                      </a:ln>
                    </p:spPr>
                  </p:pic>
                </p:oleObj>
              </mc:Fallback>
            </mc:AlternateContent>
          </a:graphicData>
        </a:graphic>
      </p:graphicFrame>
      <p:graphicFrame>
        <p:nvGraphicFramePr>
          <p:cNvPr id="68615" name="Object 7"/>
          <p:cNvGraphicFramePr>
            <a:graphicFrameLocks noChangeAspect="1"/>
          </p:cNvGraphicFramePr>
          <p:nvPr/>
        </p:nvGraphicFramePr>
        <p:xfrm>
          <a:off x="2290763" y="5081588"/>
          <a:ext cx="6792912" cy="431800"/>
        </p:xfrm>
        <a:graphic>
          <a:graphicData uri="http://schemas.openxmlformats.org/presentationml/2006/ole">
            <mc:AlternateContent xmlns:mc="http://schemas.openxmlformats.org/markup-compatibility/2006">
              <mc:Choice xmlns:v="urn:schemas-microsoft-com:vml" Requires="v">
                <p:oleObj spid="_x0000_s3082" name="" r:id="rId11" imgW="3175000" imgH="203200" progId="Equation.3">
                  <p:embed/>
                </p:oleObj>
              </mc:Choice>
              <mc:Fallback>
                <p:oleObj name="" r:id="rId11" imgW="3175000" imgH="203200" progId="Equation.3">
                  <p:embed/>
                  <p:pic>
                    <p:nvPicPr>
                      <p:cNvPr id="0" name="图片 3081"/>
                      <p:cNvPicPr/>
                      <p:nvPr/>
                    </p:nvPicPr>
                    <p:blipFill>
                      <a:blip r:embed="rId12"/>
                      <a:stretch>
                        <a:fillRect/>
                      </a:stretch>
                    </p:blipFill>
                    <p:spPr>
                      <a:xfrm>
                        <a:off x="2290763" y="5081588"/>
                        <a:ext cx="6792912" cy="431800"/>
                      </a:xfrm>
                      <a:prstGeom prst="rect">
                        <a:avLst/>
                      </a:prstGeom>
                      <a:noFill/>
                      <a:ln w="38100">
                        <a:noFill/>
                        <a:miter/>
                      </a:ln>
                    </p:spPr>
                  </p:pic>
                </p:oleObj>
              </mc:Fallback>
            </mc:AlternateContent>
          </a:graphicData>
        </a:graphic>
      </p:graphicFrame>
      <p:graphicFrame>
        <p:nvGraphicFramePr>
          <p:cNvPr id="68616" name="Object 8"/>
          <p:cNvGraphicFramePr>
            <a:graphicFrameLocks noChangeAspect="1"/>
          </p:cNvGraphicFramePr>
          <p:nvPr/>
        </p:nvGraphicFramePr>
        <p:xfrm>
          <a:off x="2305050" y="5640388"/>
          <a:ext cx="6792913" cy="431800"/>
        </p:xfrm>
        <a:graphic>
          <a:graphicData uri="http://schemas.openxmlformats.org/presentationml/2006/ole">
            <mc:AlternateContent xmlns:mc="http://schemas.openxmlformats.org/markup-compatibility/2006">
              <mc:Choice xmlns:v="urn:schemas-microsoft-com:vml" Requires="v">
                <p:oleObj spid="_x0000_s3083" name="" r:id="rId13" imgW="3175000" imgH="203200" progId="Equation.3">
                  <p:embed/>
                </p:oleObj>
              </mc:Choice>
              <mc:Fallback>
                <p:oleObj name="" r:id="rId13" imgW="3175000" imgH="203200" progId="Equation.3">
                  <p:embed/>
                  <p:pic>
                    <p:nvPicPr>
                      <p:cNvPr id="0" name="图片 3082"/>
                      <p:cNvPicPr/>
                      <p:nvPr/>
                    </p:nvPicPr>
                    <p:blipFill>
                      <a:blip r:embed="rId14"/>
                      <a:stretch>
                        <a:fillRect/>
                      </a:stretch>
                    </p:blipFill>
                    <p:spPr>
                      <a:xfrm>
                        <a:off x="2305050" y="5640388"/>
                        <a:ext cx="6792913"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charRg st="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charRg st="13"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8611"/>
                                        </p:tgtEl>
                                        <p:attrNameLst>
                                          <p:attrName>style.visibility</p:attrName>
                                        </p:attrNameLst>
                                      </p:cBhvr>
                                      <p:to>
                                        <p:strVal val="visible"/>
                                      </p:to>
                                    </p:set>
                                    <p:animEffect transition="in" filter="wipe(up)">
                                      <p:cBhvr>
                                        <p:cTn id="15" dur="500"/>
                                        <p:tgtEl>
                                          <p:spTgt spid="686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8612"/>
                                        </p:tgtEl>
                                        <p:attrNameLst>
                                          <p:attrName>style.visibility</p:attrName>
                                        </p:attrNameLst>
                                      </p:cBhvr>
                                      <p:to>
                                        <p:strVal val="visible"/>
                                      </p:to>
                                    </p:set>
                                    <p:animEffect transition="in" filter="wipe(up)">
                                      <p:cBhvr>
                                        <p:cTn id="20" dur="500"/>
                                        <p:tgtEl>
                                          <p:spTgt spid="686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8613"/>
                                        </p:tgtEl>
                                        <p:attrNameLst>
                                          <p:attrName>style.visibility</p:attrName>
                                        </p:attrNameLst>
                                      </p:cBhvr>
                                      <p:to>
                                        <p:strVal val="visible"/>
                                      </p:to>
                                    </p:set>
                                    <p:animEffect transition="in" filter="wipe(up)">
                                      <p:cBhvr>
                                        <p:cTn id="25" dur="500"/>
                                        <p:tgtEl>
                                          <p:spTgt spid="686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8614"/>
                                        </p:tgtEl>
                                        <p:attrNameLst>
                                          <p:attrName>style.visibility</p:attrName>
                                        </p:attrNameLst>
                                      </p:cBhvr>
                                      <p:to>
                                        <p:strVal val="visible"/>
                                      </p:to>
                                    </p:set>
                                    <p:animEffect transition="in" filter="wipe(up)">
                                      <p:cBhvr>
                                        <p:cTn id="30" dur="500"/>
                                        <p:tgtEl>
                                          <p:spTgt spid="686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8615"/>
                                        </p:tgtEl>
                                        <p:attrNameLst>
                                          <p:attrName>style.visibility</p:attrName>
                                        </p:attrNameLst>
                                      </p:cBhvr>
                                      <p:to>
                                        <p:strVal val="visible"/>
                                      </p:to>
                                    </p:set>
                                    <p:animEffect transition="in" filter="wipe(up)">
                                      <p:cBhvr>
                                        <p:cTn id="35" dur="500"/>
                                        <p:tgtEl>
                                          <p:spTgt spid="686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68616"/>
                                        </p:tgtEl>
                                        <p:attrNameLst>
                                          <p:attrName>style.visibility</p:attrName>
                                        </p:attrNameLst>
                                      </p:cBhvr>
                                      <p:to>
                                        <p:strVal val="visible"/>
                                      </p:to>
                                    </p:set>
                                    <p:animEffect transition="in" filter="wipe(up)">
                                      <p:cBhvr>
                                        <p:cTn id="40"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1809750" y="115888"/>
            <a:ext cx="8501063" cy="722312"/>
          </a:xfrm>
        </p:spPr>
        <p:txBody>
          <a:bodyPr vert="horz" wrap="square" lIns="91440" tIns="45720" rIns="91440" bIns="45720" anchor="ctr"/>
          <a:p>
            <a:pPr eaLnBrk="1" hangingPunct="1"/>
            <a:r>
              <a:rPr lang="en-US" altLang="zh-CN" sz="3200" b="0" dirty="0"/>
              <a:t>Using Rules of Inference to Build Arguments</a:t>
            </a:r>
            <a:endParaRPr lang="en-US" altLang="zh-CN" sz="3200" dirty="0"/>
          </a:p>
        </p:txBody>
      </p:sp>
      <p:sp>
        <p:nvSpPr>
          <p:cNvPr id="4" name="内容占位符 3"/>
          <p:cNvSpPr>
            <a:spLocks noGrp="1"/>
          </p:cNvSpPr>
          <p:nvPr>
            <p:ph idx="1"/>
          </p:nvPr>
        </p:nvSpPr>
        <p:spPr>
          <a:xfrm>
            <a:off x="1809750" y="857250"/>
            <a:ext cx="8858250" cy="5811838"/>
          </a:xfrm>
        </p:spPr>
        <p:txBody>
          <a:bodyPr vert="horz" wrap="square" lIns="91440" tIns="45720" rIns="91440" bIns="45720" anchor="t">
            <a:normAutofit lnSpcReduction="10000"/>
          </a:bodyPr>
          <a:p>
            <a:r>
              <a:rPr lang="en-US" altLang="zh-CN" sz="2800" b="0" dirty="0">
                <a:solidFill>
                  <a:srgbClr val="3333FF"/>
                </a:solidFill>
              </a:rPr>
              <a:t>Resolution rule</a:t>
            </a:r>
            <a:endParaRPr lang="en-US" altLang="zh-CN" sz="2800" b="0" dirty="0">
              <a:solidFill>
                <a:srgbClr val="3333FF"/>
              </a:solidFill>
            </a:endParaRPr>
          </a:p>
          <a:p>
            <a:endParaRPr lang="en-US" altLang="zh-CN" sz="2800" b="0" dirty="0">
              <a:solidFill>
                <a:srgbClr val="3333FF"/>
              </a:solidFill>
            </a:endParaRPr>
          </a:p>
          <a:p>
            <a:endParaRPr lang="en-US" altLang="zh-CN" sz="2800" b="0" dirty="0">
              <a:solidFill>
                <a:srgbClr val="3333FF"/>
              </a:solidFill>
            </a:endParaRPr>
          </a:p>
          <a:p>
            <a:pPr>
              <a:buNone/>
            </a:pPr>
            <a:r>
              <a:rPr lang="en-US" altLang="zh-CN" b="0" dirty="0">
                <a:solidFill>
                  <a:srgbClr val="000000"/>
                </a:solidFill>
                <a:sym typeface="Symbol" pitchFamily="18" charset="2"/>
              </a:rPr>
              <a:t>Construct arguments in propositional logic using resolution as  the </a:t>
            </a:r>
            <a:endParaRPr lang="en-US" altLang="zh-CN" b="0" dirty="0">
              <a:solidFill>
                <a:srgbClr val="000000"/>
              </a:solidFill>
              <a:sym typeface="Symbol" pitchFamily="18" charset="2"/>
            </a:endParaRPr>
          </a:p>
          <a:p>
            <a:pPr>
              <a:buNone/>
            </a:pPr>
            <a:r>
              <a:rPr lang="en-US" altLang="zh-CN" b="0" dirty="0">
                <a:solidFill>
                  <a:srgbClr val="000000"/>
                </a:solidFill>
                <a:sym typeface="Symbol" pitchFamily="18" charset="2"/>
              </a:rPr>
              <a:t>only rule of inference</a:t>
            </a:r>
            <a:endParaRPr lang="en-US" altLang="zh-CN" b="0" dirty="0">
              <a:solidFill>
                <a:srgbClr val="000000"/>
              </a:solidFill>
              <a:sym typeface="Symbol" pitchFamily="18" charset="2"/>
            </a:endParaRPr>
          </a:p>
          <a:p>
            <a:pPr lvl="1">
              <a:buFont typeface="Tahoma" panose="020B0804030504040204" pitchFamily="34" charset="0"/>
              <a:buChar char="•"/>
            </a:pPr>
            <a:r>
              <a:rPr lang="en-US" altLang="zh-CN" sz="2400" b="0" dirty="0">
                <a:solidFill>
                  <a:srgbClr val="000000"/>
                </a:solidFill>
                <a:sym typeface="Symbol" pitchFamily="18" charset="2"/>
              </a:rPr>
              <a:t>Write the premises and the conclusion as </a:t>
            </a:r>
            <a:r>
              <a:rPr lang="en-US" altLang="zh-CN" sz="2400" b="0" dirty="0">
                <a:solidFill>
                  <a:srgbClr val="FF0000"/>
                </a:solidFill>
                <a:sym typeface="Symbol" pitchFamily="18" charset="2"/>
              </a:rPr>
              <a:t>clauses</a:t>
            </a:r>
            <a:endParaRPr lang="en-US" altLang="zh-CN" sz="2400" b="0" dirty="0">
              <a:solidFill>
                <a:srgbClr val="FF0000"/>
              </a:solidFill>
              <a:cs typeface="Times New Roman" panose="02020603050405020304" pitchFamily="18" charset="0"/>
              <a:sym typeface="Symbol" pitchFamily="18" charset="2"/>
            </a:endParaRPr>
          </a:p>
          <a:p>
            <a:pPr lvl="1">
              <a:buFont typeface="Tahoma" panose="020B0804030504040204" pitchFamily="34" charset="0"/>
              <a:buChar char="•"/>
            </a:pPr>
            <a:r>
              <a:rPr lang="en-US" altLang="zh-CN" sz="2400" b="0" dirty="0"/>
              <a:t>Use resolution rule</a:t>
            </a:r>
            <a:endParaRPr lang="en-US" altLang="zh-CN" sz="2400" b="0" dirty="0"/>
          </a:p>
          <a:p>
            <a:pPr>
              <a:buNone/>
            </a:pPr>
            <a:r>
              <a:rPr lang="en-US" altLang="zh-CN" sz="2800" dirty="0"/>
              <a:t>【Definition】</a:t>
            </a:r>
            <a:r>
              <a:rPr lang="en-US" altLang="zh-CN" sz="2800" b="0" dirty="0"/>
              <a:t>A </a:t>
            </a:r>
            <a:r>
              <a:rPr lang="en-US" altLang="zh-CN" sz="2800" b="0" dirty="0">
                <a:solidFill>
                  <a:srgbClr val="3333FF"/>
                </a:solidFill>
              </a:rPr>
              <a:t>clause</a:t>
            </a:r>
            <a:r>
              <a:rPr lang="en-US" altLang="zh-CN" sz="2800" b="0" dirty="0"/>
              <a:t> is a disjunction of variables or negations of the these variables</a:t>
            </a:r>
            <a:endParaRPr lang="en-US" altLang="zh-CN" b="0" dirty="0"/>
          </a:p>
          <a:p>
            <a:r>
              <a:rPr lang="en-US" altLang="zh-CN" sz="2800" b="0" dirty="0"/>
              <a:t>Example</a:t>
            </a:r>
            <a:endParaRPr lang="en-US" altLang="zh-CN" sz="2800" b="0" dirty="0"/>
          </a:p>
          <a:p>
            <a:pPr>
              <a:buNone/>
            </a:pPr>
            <a:r>
              <a:rPr lang="en-US" altLang="zh-CN" sz="2800" b="0" dirty="0"/>
              <a:t>    proposition                       can be written as </a:t>
            </a:r>
            <a:endParaRPr lang="en-US" altLang="zh-CN" sz="2800" b="0" dirty="0"/>
          </a:p>
          <a:p>
            <a:pPr>
              <a:buNone/>
            </a:pPr>
            <a:r>
              <a:rPr lang="en-US" altLang="zh-CN" sz="2800" b="0" dirty="0"/>
              <a:t>    two clauses              and </a:t>
            </a:r>
            <a:endParaRPr lang="en-US" altLang="zh-CN" sz="2800" b="0" dirty="0"/>
          </a:p>
        </p:txBody>
      </p:sp>
      <p:graphicFrame>
        <p:nvGraphicFramePr>
          <p:cNvPr id="8" name="Object 5"/>
          <p:cNvGraphicFramePr>
            <a:graphicFrameLocks noChangeAspect="1"/>
          </p:cNvGraphicFramePr>
          <p:nvPr/>
        </p:nvGraphicFramePr>
        <p:xfrm>
          <a:off x="3935413" y="5589588"/>
          <a:ext cx="1785937" cy="528637"/>
        </p:xfrm>
        <a:graphic>
          <a:graphicData uri="http://schemas.openxmlformats.org/presentationml/2006/ole">
            <mc:AlternateContent xmlns:mc="http://schemas.openxmlformats.org/markup-compatibility/2006">
              <mc:Choice xmlns:v="urn:schemas-microsoft-com:vml" Requires="v">
                <p:oleObj spid="_x0000_s3108" name="" r:id="rId1" imgW="685800" imgH="203200" progId="Equation.3">
                  <p:embed/>
                </p:oleObj>
              </mc:Choice>
              <mc:Fallback>
                <p:oleObj name="" r:id="rId1" imgW="685800" imgH="203200" progId="Equation.3">
                  <p:embed/>
                  <p:pic>
                    <p:nvPicPr>
                      <p:cNvPr id="0" name="图片 3107"/>
                      <p:cNvPicPr/>
                      <p:nvPr/>
                    </p:nvPicPr>
                    <p:blipFill>
                      <a:blip r:embed="rId2"/>
                      <a:stretch>
                        <a:fillRect/>
                      </a:stretch>
                    </p:blipFill>
                    <p:spPr>
                      <a:xfrm>
                        <a:off x="3935413" y="5589588"/>
                        <a:ext cx="1785937" cy="528637"/>
                      </a:xfrm>
                      <a:prstGeom prst="rect">
                        <a:avLst/>
                      </a:prstGeom>
                      <a:noFill/>
                      <a:ln w="38100">
                        <a:noFill/>
                        <a:miter/>
                      </a:ln>
                    </p:spPr>
                  </p:pic>
                </p:oleObj>
              </mc:Fallback>
            </mc:AlternateContent>
          </a:graphicData>
        </a:graphic>
      </p:graphicFrame>
      <p:graphicFrame>
        <p:nvGraphicFramePr>
          <p:cNvPr id="58375" name="Object 7"/>
          <p:cNvGraphicFramePr>
            <a:graphicFrameLocks noChangeAspect="1"/>
          </p:cNvGraphicFramePr>
          <p:nvPr/>
        </p:nvGraphicFramePr>
        <p:xfrm>
          <a:off x="4079875" y="6165850"/>
          <a:ext cx="958850" cy="430213"/>
        </p:xfrm>
        <a:graphic>
          <a:graphicData uri="http://schemas.openxmlformats.org/presentationml/2006/ole">
            <mc:AlternateContent xmlns:mc="http://schemas.openxmlformats.org/markup-compatibility/2006">
              <mc:Choice xmlns:v="urn:schemas-microsoft-com:vml" Requires="v">
                <p:oleObj spid="_x0000_s3111" name="" r:id="rId3" imgW="368300" imgH="165100" progId="Equation.3">
                  <p:embed/>
                </p:oleObj>
              </mc:Choice>
              <mc:Fallback>
                <p:oleObj name="" r:id="rId3" imgW="368300" imgH="165100" progId="Equation.3">
                  <p:embed/>
                  <p:pic>
                    <p:nvPicPr>
                      <p:cNvPr id="0" name="图片 3110"/>
                      <p:cNvPicPr/>
                      <p:nvPr/>
                    </p:nvPicPr>
                    <p:blipFill>
                      <a:blip r:embed="rId4"/>
                      <a:stretch>
                        <a:fillRect/>
                      </a:stretch>
                    </p:blipFill>
                    <p:spPr>
                      <a:xfrm>
                        <a:off x="4079875" y="6165850"/>
                        <a:ext cx="958850" cy="430213"/>
                      </a:xfrm>
                      <a:prstGeom prst="rect">
                        <a:avLst/>
                      </a:prstGeom>
                      <a:noFill/>
                      <a:ln w="38100">
                        <a:noFill/>
                        <a:miter/>
                      </a:ln>
                    </p:spPr>
                  </p:pic>
                </p:oleObj>
              </mc:Fallback>
            </mc:AlternateContent>
          </a:graphicData>
        </a:graphic>
      </p:graphicFrame>
      <p:graphicFrame>
        <p:nvGraphicFramePr>
          <p:cNvPr id="58376" name="Object 8"/>
          <p:cNvGraphicFramePr>
            <a:graphicFrameLocks noChangeAspect="1"/>
          </p:cNvGraphicFramePr>
          <p:nvPr/>
        </p:nvGraphicFramePr>
        <p:xfrm>
          <a:off x="5808663" y="6237288"/>
          <a:ext cx="925512" cy="430212"/>
        </p:xfrm>
        <a:graphic>
          <a:graphicData uri="http://schemas.openxmlformats.org/presentationml/2006/ole">
            <mc:AlternateContent xmlns:mc="http://schemas.openxmlformats.org/markup-compatibility/2006">
              <mc:Choice xmlns:v="urn:schemas-microsoft-com:vml" Requires="v">
                <p:oleObj spid="_x0000_s3107" name="" r:id="rId5" imgW="355600" imgH="165100" progId="Equation.3">
                  <p:embed/>
                </p:oleObj>
              </mc:Choice>
              <mc:Fallback>
                <p:oleObj name="" r:id="rId5" imgW="355600" imgH="165100" progId="Equation.3">
                  <p:embed/>
                  <p:pic>
                    <p:nvPicPr>
                      <p:cNvPr id="0" name="图片 3106"/>
                      <p:cNvPicPr/>
                      <p:nvPr/>
                    </p:nvPicPr>
                    <p:blipFill>
                      <a:blip r:embed="rId6"/>
                      <a:stretch>
                        <a:fillRect/>
                      </a:stretch>
                    </p:blipFill>
                    <p:spPr>
                      <a:xfrm>
                        <a:off x="5808663" y="6237288"/>
                        <a:ext cx="925512" cy="430212"/>
                      </a:xfrm>
                      <a:prstGeom prst="rect">
                        <a:avLst/>
                      </a:prstGeom>
                      <a:noFill/>
                      <a:ln w="38100">
                        <a:noFill/>
                        <a:miter/>
                      </a:ln>
                    </p:spPr>
                  </p:pic>
                </p:oleObj>
              </mc:Fallback>
            </mc:AlternateContent>
          </a:graphicData>
        </a:graphic>
      </p:graphicFrame>
      <p:sp>
        <p:nvSpPr>
          <p:cNvPr id="45063" name="Text Box 13"/>
          <p:cNvSpPr txBox="1"/>
          <p:nvPr/>
        </p:nvSpPr>
        <p:spPr>
          <a:xfrm>
            <a:off x="5375275" y="908050"/>
            <a:ext cx="2214563" cy="12725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66FF33"/>
              </a:buClr>
              <a:buFont typeface="Wingdings" panose="05000000000000000000"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1600" b="1">
                <a:solidFill>
                  <a:schemeClr val="tx1"/>
                </a:solidFill>
                <a:latin typeface="+mn-lt"/>
                <a:ea typeface="+mn-ea"/>
              </a:defRPr>
            </a:lvl4pPr>
            <a:lvl5pPr marL="2057400" indent="-228600" algn="l" rtl="0" eaLnBrk="0" fontAlgn="base" hangingPunct="0">
              <a:spcBef>
                <a:spcPct val="20000"/>
              </a:spcBef>
              <a:spcAft>
                <a:spcPct val="0"/>
              </a:spcAft>
              <a:buClr>
                <a:srgbClr val="FFFF00"/>
              </a:buClr>
              <a:buFont typeface="Wingdings" panose="05000000000000000000" pitchFamily="2" charset="2"/>
              <a:buChar char="§"/>
              <a:defRPr sz="1400" b="1">
                <a:solidFill>
                  <a:schemeClr val="tx1"/>
                </a:solidFill>
                <a:latin typeface="+mn-lt"/>
                <a:ea typeface="+mn-ea"/>
              </a:defRPr>
            </a:lvl5pPr>
          </a:lstStyle>
          <a:p>
            <a:pPr marL="457200" lvl="0" indent="-457200" eaLnBrk="1" hangingPunct="1">
              <a:spcBef>
                <a:spcPct val="10000"/>
              </a:spcBef>
              <a:buClrTx/>
              <a:buNone/>
            </a:pPr>
            <a:r>
              <a:rPr lang="en-US" altLang="zh-CN" i="1" dirty="0">
                <a:sym typeface="Webdings" panose="05030102010509060703" pitchFamily="18" charset="2"/>
              </a:rPr>
              <a:t>     p</a:t>
            </a:r>
            <a:r>
              <a:rPr lang="en-US" altLang="zh-CN" dirty="0">
                <a:latin typeface="Symbol" pitchFamily="18" charset="2"/>
                <a:sym typeface="Webdings" panose="05030102010509060703" pitchFamily="18" charset="2"/>
              </a:rPr>
              <a:t>Ú</a:t>
            </a:r>
            <a:r>
              <a:rPr lang="en-US" altLang="zh-CN" i="1" dirty="0">
                <a:sym typeface="Webdings" panose="05030102010509060703" pitchFamily="18" charset="2"/>
              </a:rPr>
              <a:t>q</a:t>
            </a:r>
            <a:endParaRPr lang="en-US" altLang="zh-CN" i="1" dirty="0">
              <a:sym typeface="Webdings" panose="05030102010509060703" pitchFamily="18" charset="2"/>
            </a:endParaRPr>
          </a:p>
          <a:p>
            <a:pPr marL="457200" lvl="0" indent="-457200" eaLnBrk="1" hangingPunct="1">
              <a:spcBef>
                <a:spcPct val="10000"/>
              </a:spcBef>
              <a:buClrTx/>
              <a:buNone/>
            </a:pPr>
            <a:r>
              <a:rPr lang="en-US" altLang="zh-CN" i="1" dirty="0">
                <a:sym typeface="Webdings" panose="05030102010509060703" pitchFamily="18" charset="2"/>
              </a:rPr>
              <a:t>     </a:t>
            </a:r>
            <a:r>
              <a:rPr lang="en-US" altLang="zh-CN" i="1" dirty="0">
                <a:sym typeface="Symbol" pitchFamily="18" charset="2"/>
              </a:rPr>
              <a:t></a:t>
            </a:r>
            <a:r>
              <a:rPr lang="en-US" altLang="zh-CN" i="1" dirty="0">
                <a:sym typeface="Webdings" panose="05030102010509060703" pitchFamily="18" charset="2"/>
              </a:rPr>
              <a:t>p</a:t>
            </a:r>
            <a:r>
              <a:rPr lang="en-US" altLang="zh-CN" dirty="0">
                <a:latin typeface="Symbol" pitchFamily="18" charset="2"/>
                <a:sym typeface="Webdings" panose="05030102010509060703" pitchFamily="18" charset="2"/>
              </a:rPr>
              <a:t>Ú</a:t>
            </a:r>
            <a:r>
              <a:rPr lang="en-US" altLang="zh-CN" i="1" dirty="0">
                <a:sym typeface="Webdings" panose="05030102010509060703" pitchFamily="18" charset="2"/>
              </a:rPr>
              <a:t>r</a:t>
            </a:r>
            <a:endParaRPr lang="en-US" altLang="zh-CN" dirty="0">
              <a:latin typeface="Symbol" pitchFamily="18" charset="2"/>
              <a:sym typeface="Webdings" panose="05030102010509060703" pitchFamily="18" charset="2"/>
            </a:endParaRPr>
          </a:p>
          <a:p>
            <a:pPr marL="457200" lvl="0" indent="-457200" eaLnBrk="1" hangingPunct="1">
              <a:spcBef>
                <a:spcPct val="10000"/>
              </a:spcBef>
              <a:buClrTx/>
              <a:buNone/>
            </a:pPr>
            <a:r>
              <a:rPr lang="en-US" altLang="zh-CN" dirty="0">
                <a:latin typeface="Symbol" pitchFamily="18" charset="2"/>
                <a:sym typeface="Webdings" panose="05030102010509060703" pitchFamily="18" charset="2"/>
              </a:rPr>
              <a:t>\ </a:t>
            </a:r>
            <a:r>
              <a:rPr lang="en-US" altLang="zh-CN" i="1" dirty="0">
                <a:sym typeface="Webdings" panose="05030102010509060703" pitchFamily="18" charset="2"/>
              </a:rPr>
              <a:t> q</a:t>
            </a:r>
            <a:r>
              <a:rPr lang="en-US" altLang="zh-CN" dirty="0">
                <a:latin typeface="Symbol" pitchFamily="18" charset="2"/>
                <a:sym typeface="Webdings" panose="05030102010509060703" pitchFamily="18" charset="2"/>
              </a:rPr>
              <a:t>Ú</a:t>
            </a:r>
            <a:r>
              <a:rPr lang="en-US" altLang="zh-CN" i="1" dirty="0">
                <a:sym typeface="Webdings" panose="05030102010509060703" pitchFamily="18" charset="2"/>
              </a:rPr>
              <a:t>r</a:t>
            </a:r>
            <a:endParaRPr lang="en-US" altLang="zh-CN" dirty="0">
              <a:sym typeface="Webdings" panose="05030102010509060703" pitchFamily="18" charset="2"/>
            </a:endParaRPr>
          </a:p>
        </p:txBody>
      </p:sp>
      <p:cxnSp>
        <p:nvCxnSpPr>
          <p:cNvPr id="11" name="直接连接符 10"/>
          <p:cNvCxnSpPr/>
          <p:nvPr/>
        </p:nvCxnSpPr>
        <p:spPr>
          <a:xfrm>
            <a:off x="5753100" y="1844675"/>
            <a:ext cx="928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616700" y="1546225"/>
            <a:ext cx="973138" cy="390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589838" y="1201738"/>
            <a:ext cx="1962150" cy="642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Resolvent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charRg st="179" end="266"/>
                                            </p:txEl>
                                          </p:spTgt>
                                        </p:tgtEl>
                                        <p:attrNameLst>
                                          <p:attrName>style.visibility</p:attrName>
                                        </p:attrNameLst>
                                      </p:cBhvr>
                                      <p:to>
                                        <p:strVal val="visible"/>
                                      </p:to>
                                    </p:set>
                                    <p:animEffect transition="in" filter="wipe(left)">
                                      <p:cBhvr>
                                        <p:cTn id="7" dur="500"/>
                                        <p:tgtEl>
                                          <p:spTgt spid="4">
                                            <p:txEl>
                                              <p:charRg st="179" end="2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charRg st="266" end="274"/>
                                            </p:txEl>
                                          </p:spTgt>
                                        </p:tgtEl>
                                        <p:attrNameLst>
                                          <p:attrName>style.visibility</p:attrName>
                                        </p:attrNameLst>
                                      </p:cBhvr>
                                      <p:to>
                                        <p:strVal val="visible"/>
                                      </p:to>
                                    </p:set>
                                    <p:animEffect transition="in" filter="wipe(left)">
                                      <p:cBhvr>
                                        <p:cTn id="12" dur="500"/>
                                        <p:tgtEl>
                                          <p:spTgt spid="4">
                                            <p:txEl>
                                              <p:charRg st="266" end="274"/>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xEl>
                                              <p:charRg st="274" end="331"/>
                                            </p:txEl>
                                          </p:spTgt>
                                        </p:tgtEl>
                                        <p:attrNameLst>
                                          <p:attrName>style.visibility</p:attrName>
                                        </p:attrNameLst>
                                      </p:cBhvr>
                                      <p:to>
                                        <p:strVal val="visible"/>
                                      </p:to>
                                    </p:set>
                                    <p:animEffect transition="in" filter="wipe(left)">
                                      <p:cBhvr>
                                        <p:cTn id="16" dur="500"/>
                                        <p:tgtEl>
                                          <p:spTgt spid="4">
                                            <p:txEl>
                                              <p:charRg st="274" end="33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charRg st="331" end="365"/>
                                            </p:txEl>
                                          </p:spTgt>
                                        </p:tgtEl>
                                        <p:attrNameLst>
                                          <p:attrName>style.visibility</p:attrName>
                                        </p:attrNameLst>
                                      </p:cBhvr>
                                      <p:to>
                                        <p:strVal val="visible"/>
                                      </p:to>
                                    </p:set>
                                    <p:animEffect transition="in" filter="wipe(left)">
                                      <p:cBhvr>
                                        <p:cTn id="24" dur="500"/>
                                        <p:tgtEl>
                                          <p:spTgt spid="4">
                                            <p:txEl>
                                              <p:charRg st="331" end="36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58375"/>
                                        </p:tgtEl>
                                        <p:attrNameLst>
                                          <p:attrName>style.visibility</p:attrName>
                                        </p:attrNameLst>
                                      </p:cBhvr>
                                      <p:to>
                                        <p:strVal val="visible"/>
                                      </p:to>
                                    </p:set>
                                    <p:animEffect transition="in" filter="wipe(left)">
                                      <p:cBhvr>
                                        <p:cTn id="27" dur="500"/>
                                        <p:tgtEl>
                                          <p:spTgt spid="58375"/>
                                        </p:tgtEl>
                                      </p:cBhvr>
                                    </p:animEffect>
                                  </p:childTnLst>
                                </p:cTn>
                              </p:par>
                              <p:par>
                                <p:cTn id="28" presetID="22" presetClass="entr" presetSubtype="8" fill="hold" nodeType="withEffect">
                                  <p:stCondLst>
                                    <p:cond delay="0"/>
                                  </p:stCondLst>
                                  <p:childTnLst>
                                    <p:set>
                                      <p:cBhvr>
                                        <p:cTn id="29" dur="1" fill="hold">
                                          <p:stCondLst>
                                            <p:cond delay="0"/>
                                          </p:stCondLst>
                                        </p:cTn>
                                        <p:tgtEl>
                                          <p:spTgt spid="58376"/>
                                        </p:tgtEl>
                                        <p:attrNameLst>
                                          <p:attrName>style.visibility</p:attrName>
                                        </p:attrNameLst>
                                      </p:cBhvr>
                                      <p:to>
                                        <p:strVal val="visible"/>
                                      </p:to>
                                    </p:set>
                                    <p:animEffect transition="in" filter="wipe(left)">
                                      <p:cBhvr>
                                        <p:cTn id="30"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1"/>
          <p:cNvSpPr txBox="1">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06690" name="AutoShape 2"/>
          <p:cNvSpPr/>
          <p:nvPr/>
        </p:nvSpPr>
        <p:spPr>
          <a:xfrm>
            <a:off x="1719263" y="500063"/>
            <a:ext cx="8305800" cy="1357312"/>
          </a:xfrm>
          <a:prstGeom prst="roundRect">
            <a:avLst>
              <a:gd name="adj" fmla="val 16667"/>
            </a:avLst>
          </a:prstGeom>
          <a:solidFill>
            <a:srgbClr val="CCFFFF"/>
          </a:solidFill>
          <a:ln w="9525" cap="flat" cmpd="sng">
            <a:solidFill>
              <a:schemeClr val="tx1"/>
            </a:solidFill>
            <a:prstDash val="solid"/>
            <a:headEnd type="none" w="med" len="med"/>
            <a:tailEnd type="none" w="med" len="med"/>
          </a:ln>
          <a:effectLst>
            <a:outerShdw dist="107763" dir="2699999" algn="ctr" rotWithShape="0">
              <a:schemeClr val="bg2"/>
            </a:outerShdw>
          </a:effectLst>
        </p:spPr>
        <p:txBody>
          <a:bodyPr wrap="none"/>
          <a:p>
            <a:pPr eaLnBrk="1" hangingPunct="1"/>
            <a:r>
              <a:rPr lang="en-US" altLang="zh-CN" dirty="0">
                <a:latin typeface="Times New Roman" panose="02020603050405020304" pitchFamily="18" charset="0"/>
                <a:ea typeface="宋体" pitchFamily="2" charset="-122"/>
              </a:rPr>
              <a:t>【</a:t>
            </a:r>
            <a:r>
              <a:rPr lang="en-US" altLang="zh-CN" b="0" dirty="0">
                <a:latin typeface="Times New Roman" panose="02020603050405020304" pitchFamily="18" charset="0"/>
                <a:ea typeface="宋体" pitchFamily="2" charset="-122"/>
                <a:sym typeface="cajcd fnta1" pitchFamily="18" charset="2"/>
              </a:rPr>
              <a:t> </a:t>
            </a:r>
            <a:r>
              <a:rPr lang="en-US" altLang="zh-CN" dirty="0">
                <a:latin typeface="Times New Roman" panose="02020603050405020304" pitchFamily="18" charset="0"/>
                <a:ea typeface="宋体" pitchFamily="2" charset="-122"/>
              </a:rPr>
              <a:t>Theorem 4 】Let </a:t>
            </a:r>
            <a:r>
              <a:rPr lang="en-US" altLang="zh-CN" i="1" dirty="0">
                <a:latin typeface="Times New Roman" panose="02020603050405020304" pitchFamily="18" charset="0"/>
                <a:ea typeface="宋体" pitchFamily="2" charset="-122"/>
              </a:rPr>
              <a:t>n </a:t>
            </a:r>
            <a:r>
              <a:rPr lang="en-US" altLang="zh-CN" dirty="0">
                <a:latin typeface="Times New Roman" panose="02020603050405020304" pitchFamily="18" charset="0"/>
                <a:ea typeface="宋体" pitchFamily="2" charset="-122"/>
              </a:rPr>
              <a:t>and</a:t>
            </a:r>
            <a:r>
              <a:rPr lang="en-US" altLang="zh-CN" i="1" dirty="0">
                <a:latin typeface="Times New Roman" panose="02020603050405020304" pitchFamily="18" charset="0"/>
                <a:ea typeface="宋体" pitchFamily="2" charset="-122"/>
              </a:rPr>
              <a:t> r</a:t>
            </a:r>
            <a:r>
              <a:rPr lang="en-US" altLang="zh-CN" dirty="0">
                <a:latin typeface="Times New Roman" panose="02020603050405020304" pitchFamily="18" charset="0"/>
                <a:ea typeface="宋体" pitchFamily="2" charset="-122"/>
              </a:rPr>
              <a:t> be nonnegative integer with </a:t>
            </a:r>
            <a:r>
              <a:rPr lang="en-US" altLang="zh-CN" i="1" dirty="0">
                <a:latin typeface="Times New Roman" panose="02020603050405020304" pitchFamily="18" charset="0"/>
                <a:ea typeface="宋体" pitchFamily="2" charset="-122"/>
              </a:rPr>
              <a:t>r</a:t>
            </a:r>
            <a:r>
              <a:rPr lang="en-US" altLang="zh-CN" i="1" dirty="0">
                <a:latin typeface="Times New Roman" panose="02020603050405020304" pitchFamily="18" charset="0"/>
                <a:ea typeface="宋体" pitchFamily="2" charset="-122"/>
                <a:sym typeface="Symbol" pitchFamily="18" charset="2"/>
              </a:rPr>
              <a:t></a:t>
            </a:r>
            <a:r>
              <a:rPr lang="en-US" altLang="zh-CN" i="1" dirty="0">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a:p>
            <a:pPr eaLnBrk="1" hangingPunct="1"/>
            <a:r>
              <a:rPr lang="en-US" altLang="zh-CN" dirty="0">
                <a:latin typeface="Times New Roman" panose="02020603050405020304" pitchFamily="18" charset="0"/>
                <a:ea typeface="宋体" pitchFamily="2" charset="-122"/>
              </a:rPr>
              <a:t>  Then </a:t>
            </a:r>
            <a:endParaRPr lang="en-US" altLang="zh-CN" dirty="0">
              <a:latin typeface="Times New Roman" panose="02020603050405020304" pitchFamily="18" charset="0"/>
              <a:ea typeface="宋体" pitchFamily="2" charset="-122"/>
            </a:endParaRPr>
          </a:p>
          <a:p>
            <a:pPr eaLnBrk="1" hangingPunct="1"/>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p:txBody>
      </p:sp>
      <p:sp>
        <p:nvSpPr>
          <p:cNvPr id="1906691" name="Text Box 3"/>
          <p:cNvSpPr txBox="1"/>
          <p:nvPr/>
        </p:nvSpPr>
        <p:spPr>
          <a:xfrm>
            <a:off x="1809750" y="2000250"/>
            <a:ext cx="8077200" cy="1641475"/>
          </a:xfrm>
          <a:prstGeom prst="rect">
            <a:avLst/>
          </a:prstGeom>
          <a:noFill/>
          <a:ln w="9525">
            <a:noFill/>
          </a:ln>
        </p:spPr>
        <p:txBody>
          <a:bodyPr>
            <a:spAutoFit/>
          </a:bodyPr>
          <a:p>
            <a:pPr marL="457200" indent="-457200" eaLnBrk="1" hangingPunct="1">
              <a:spcBef>
                <a:spcPct val="30000"/>
              </a:spcBef>
            </a:pPr>
            <a:r>
              <a:rPr lang="en-US" altLang="zh-CN" i="1" dirty="0">
                <a:solidFill>
                  <a:srgbClr val="6666FF"/>
                </a:solidFill>
                <a:latin typeface="Times New Roman" panose="02020603050405020304" pitchFamily="18" charset="0"/>
                <a:ea typeface="宋体" pitchFamily="2" charset="-122"/>
              </a:rPr>
              <a:t>Proof:</a:t>
            </a:r>
            <a:r>
              <a:rPr lang="en-US" altLang="zh-CN" i="1" dirty="0">
                <a:solidFill>
                  <a:schemeClr val="hlink"/>
                </a:solidFill>
                <a:latin typeface="Times New Roman" panose="02020603050405020304" pitchFamily="18" charset="0"/>
                <a:ea typeface="宋体" pitchFamily="2" charset="-122"/>
              </a:rPr>
              <a:t>  </a:t>
            </a:r>
            <a:endParaRPr lang="en-US" altLang="zh-CN" i="1" dirty="0">
              <a:solidFill>
                <a:schemeClr val="hlink"/>
              </a:solidFill>
              <a:latin typeface="Times New Roman" panose="02020603050405020304" pitchFamily="18" charset="0"/>
              <a:ea typeface="宋体" pitchFamily="2" charset="-122"/>
            </a:endParaRPr>
          </a:p>
          <a:p>
            <a:pPr marL="457200" indent="-457200" eaLnBrk="1" hangingPunct="1">
              <a:spcBef>
                <a:spcPct val="30000"/>
              </a:spcBef>
            </a:pPr>
            <a:r>
              <a:rPr lang="en-US" altLang="zh-CN" dirty="0">
                <a:solidFill>
                  <a:schemeClr val="hlink"/>
                </a:solidFill>
                <a:latin typeface="Times New Roman" panose="02020603050405020304" pitchFamily="18" charset="0"/>
                <a:ea typeface="宋体" pitchFamily="2" charset="-122"/>
              </a:rPr>
              <a:t>      </a:t>
            </a:r>
            <a:r>
              <a:rPr lang="en-US" altLang="zh-CN" dirty="0">
                <a:latin typeface="Times New Roman" panose="02020603050405020304" pitchFamily="18" charset="0"/>
                <a:ea typeface="宋体" pitchFamily="2" charset="-122"/>
              </a:rPr>
              <a:t>The left-hand side counts the bit strings of length </a:t>
            </a:r>
            <a:r>
              <a:rPr lang="en-US" altLang="zh-CN" i="1" dirty="0">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+1 containing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+1 1s.</a:t>
            </a:r>
            <a:endParaRPr lang="en-US" altLang="zh-CN" dirty="0">
              <a:latin typeface="Times New Roman" panose="02020603050405020304" pitchFamily="18" charset="0"/>
              <a:ea typeface="宋体" pitchFamily="2" charset="-122"/>
            </a:endParaRPr>
          </a:p>
          <a:p>
            <a:pPr marL="457200" indent="-457200" eaLnBrk="1" hangingPunct="1">
              <a:spcBef>
                <a:spcPct val="30000"/>
              </a:spcBef>
            </a:pPr>
            <a:r>
              <a:rPr lang="en-US" altLang="zh-CN" i="1" dirty="0">
                <a:latin typeface="Times New Roman" panose="02020603050405020304" pitchFamily="18" charset="0"/>
                <a:ea typeface="宋体" pitchFamily="2" charset="-122"/>
              </a:rPr>
              <a:t>       </a:t>
            </a:r>
            <a:r>
              <a:rPr lang="en-US" altLang="zh-CN" dirty="0">
                <a:latin typeface="Times New Roman" panose="02020603050405020304" pitchFamily="18" charset="0"/>
                <a:ea typeface="宋体" pitchFamily="2" charset="-122"/>
              </a:rPr>
              <a:t>We show that the right-hand side counts the same objects by considering the cases corresponding to the possible locations of the final 1 in a string with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+1  ones.</a:t>
            </a:r>
            <a:endParaRPr lang="en-US" altLang="zh-CN" dirty="0">
              <a:latin typeface="Times New Roman" panose="02020603050405020304" pitchFamily="18" charset="0"/>
              <a:ea typeface="宋体" pitchFamily="2" charset="-122"/>
            </a:endParaRPr>
          </a:p>
        </p:txBody>
      </p:sp>
      <p:graphicFrame>
        <p:nvGraphicFramePr>
          <p:cNvPr id="1906692" name="Object 4"/>
          <p:cNvGraphicFramePr>
            <a:graphicFrameLocks noChangeAspect="1"/>
          </p:cNvGraphicFramePr>
          <p:nvPr/>
        </p:nvGraphicFramePr>
        <p:xfrm>
          <a:off x="5167313" y="1071563"/>
          <a:ext cx="1539875" cy="698500"/>
        </p:xfrm>
        <a:graphic>
          <a:graphicData uri="http://schemas.openxmlformats.org/presentationml/2006/ole">
            <mc:AlternateContent xmlns:mc="http://schemas.openxmlformats.org/markup-compatibility/2006">
              <mc:Choice xmlns:v="urn:schemas-microsoft-com:vml" Requires="v">
                <p:oleObj spid="_x0000_s3086" name="" r:id="rId1" imgW="1002665" imgH="457200" progId="Equation.3">
                  <p:embed/>
                </p:oleObj>
              </mc:Choice>
              <mc:Fallback>
                <p:oleObj name="" r:id="rId1" imgW="1002665" imgH="457200" progId="Equation.3">
                  <p:embed/>
                  <p:pic>
                    <p:nvPicPr>
                      <p:cNvPr id="0" name="图片 3085"/>
                      <p:cNvPicPr/>
                      <p:nvPr/>
                    </p:nvPicPr>
                    <p:blipFill>
                      <a:blip r:embed="rId2"/>
                      <a:stretch>
                        <a:fillRect/>
                      </a:stretch>
                    </p:blipFill>
                    <p:spPr>
                      <a:xfrm>
                        <a:off x="5167313" y="1071563"/>
                        <a:ext cx="1539875" cy="698500"/>
                      </a:xfrm>
                      <a:prstGeom prst="rect">
                        <a:avLst/>
                      </a:prstGeom>
                      <a:noFill/>
                      <a:ln w="38100">
                        <a:noFill/>
                        <a:miter/>
                      </a:ln>
                    </p:spPr>
                  </p:pic>
                </p:oleObj>
              </mc:Fallback>
            </mc:AlternateContent>
          </a:graphicData>
        </a:graphic>
      </p:graphicFrame>
      <p:graphicFrame>
        <p:nvGraphicFramePr>
          <p:cNvPr id="1906693" name="Object 5"/>
          <p:cNvGraphicFramePr>
            <a:graphicFrameLocks noChangeAspect="1"/>
          </p:cNvGraphicFramePr>
          <p:nvPr/>
        </p:nvGraphicFramePr>
        <p:xfrm>
          <a:off x="4738688" y="4786313"/>
          <a:ext cx="2125662" cy="762000"/>
        </p:xfrm>
        <a:graphic>
          <a:graphicData uri="http://schemas.openxmlformats.org/presentationml/2006/ole">
            <mc:AlternateContent xmlns:mc="http://schemas.openxmlformats.org/markup-compatibility/2006">
              <mc:Choice xmlns:v="urn:schemas-microsoft-com:vml" Requires="v">
                <p:oleObj spid="_x0000_s3087" name="" r:id="rId3" imgW="1270000" imgH="457200" progId="Equation.3">
                  <p:embed/>
                </p:oleObj>
              </mc:Choice>
              <mc:Fallback>
                <p:oleObj name="" r:id="rId3" imgW="1270000" imgH="457200" progId="Equation.3">
                  <p:embed/>
                  <p:pic>
                    <p:nvPicPr>
                      <p:cNvPr id="0" name="图片 3086"/>
                      <p:cNvPicPr/>
                      <p:nvPr/>
                    </p:nvPicPr>
                    <p:blipFill>
                      <a:blip r:embed="rId4"/>
                      <a:stretch>
                        <a:fillRect/>
                      </a:stretch>
                    </p:blipFill>
                    <p:spPr>
                      <a:xfrm>
                        <a:off x="4738688" y="4786313"/>
                        <a:ext cx="2125662" cy="762000"/>
                      </a:xfrm>
                      <a:prstGeom prst="rect">
                        <a:avLst/>
                      </a:prstGeom>
                      <a:noFill/>
                      <a:ln w="38100">
                        <a:noFill/>
                        <a:miter/>
                      </a:ln>
                    </p:spPr>
                  </p:pic>
                </p:oleObj>
              </mc:Fallback>
            </mc:AlternateContent>
          </a:graphicData>
        </a:graphic>
      </p:graphicFrame>
      <p:sp>
        <p:nvSpPr>
          <p:cNvPr id="47111" name="Text Box 6"/>
          <p:cNvSpPr txBox="1"/>
          <p:nvPr/>
        </p:nvSpPr>
        <p:spPr>
          <a:xfrm>
            <a:off x="6477000" y="38100"/>
            <a:ext cx="4114800" cy="368300"/>
          </a:xfrm>
          <a:prstGeom prst="rect">
            <a:avLst/>
          </a:prstGeom>
          <a:noFill/>
          <a:ln w="9525">
            <a:noFill/>
          </a:ln>
        </p:spPr>
        <p:txBody>
          <a:bodyPr>
            <a:spAutoFit/>
          </a:bodyPr>
          <a:p>
            <a:pPr algn="r" eaLnBrk="1" hangingPunct="1">
              <a:spcBef>
                <a:spcPct val="50000"/>
              </a:spcBef>
            </a:pPr>
            <a:r>
              <a:rPr lang="en-US" altLang="zh-CN" sz="1800" b="0" dirty="0">
                <a:latin typeface="Arial" panose="020B0604020202090204" pitchFamily="34" charset="0"/>
                <a:ea typeface="宋体" pitchFamily="2" charset="-122"/>
                <a:sym typeface="Webdings" panose="05030102010509060703" pitchFamily="18" charset="2"/>
              </a:rPr>
              <a:t>5.4 Binomial Coefficients</a:t>
            </a:r>
            <a:endParaRPr lang="en-US" altLang="zh-CN" sz="1800" b="0" dirty="0">
              <a:latin typeface="Arial" panose="020B0604020202090204" pitchFamily="34" charset="0"/>
              <a:ea typeface="宋体"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06690"/>
                                        </p:tgtEl>
                                        <p:attrNameLst>
                                          <p:attrName>style.visibility</p:attrName>
                                        </p:attrNameLst>
                                      </p:cBhvr>
                                      <p:to>
                                        <p:strVal val="visible"/>
                                      </p:to>
                                    </p:set>
                                    <p:animEffect transition="in" filter="strips(downRight)">
                                      <p:cBhvr>
                                        <p:cTn id="7" dur="500"/>
                                        <p:tgtEl>
                                          <p:spTgt spid="19066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06692"/>
                                        </p:tgtEl>
                                        <p:attrNameLst>
                                          <p:attrName>style.visibility</p:attrName>
                                        </p:attrNameLst>
                                      </p:cBhvr>
                                      <p:to>
                                        <p:strVal val="visible"/>
                                      </p:to>
                                    </p:set>
                                    <p:animEffect transition="in" filter="wipe(left)">
                                      <p:cBhvr>
                                        <p:cTn id="11" dur="500"/>
                                        <p:tgtEl>
                                          <p:spTgt spid="190669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906691">
                                            <p:txEl>
                                              <p:charRg st="0" end="9"/>
                                            </p:txEl>
                                          </p:spTgt>
                                        </p:tgtEl>
                                        <p:attrNameLst>
                                          <p:attrName>style.visibility</p:attrName>
                                        </p:attrNameLst>
                                      </p:cBhvr>
                                      <p:to>
                                        <p:strVal val="visible"/>
                                      </p:to>
                                    </p:set>
                                    <p:animEffect transition="in" filter="strips(downRight)">
                                      <p:cBhvr>
                                        <p:cTn id="16" dur="500"/>
                                        <p:tgtEl>
                                          <p:spTgt spid="1906691">
                                            <p:txEl>
                                              <p:charRg st="0" end="9"/>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5"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906691">
                                            <p:txEl>
                                              <p:charRg st="9" end="90"/>
                                            </p:txEl>
                                          </p:spTgt>
                                        </p:tgtEl>
                                        <p:attrNameLst>
                                          <p:attrName>style.visibility</p:attrName>
                                        </p:attrNameLst>
                                      </p:cBhvr>
                                      <p:to>
                                        <p:strVal val="visible"/>
                                      </p:to>
                                    </p:set>
                                    <p:animEffect transition="in" filter="strips(downRight)">
                                      <p:cBhvr>
                                        <p:cTn id="21" dur="500"/>
                                        <p:tgtEl>
                                          <p:spTgt spid="1906691">
                                            <p:txEl>
                                              <p:charRg st="9" end="9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5" name="PROJCTOR.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906691">
                                            <p:txEl>
                                              <p:charRg st="90" end="262"/>
                                            </p:txEl>
                                          </p:spTgt>
                                        </p:tgtEl>
                                        <p:attrNameLst>
                                          <p:attrName>style.visibility</p:attrName>
                                        </p:attrNameLst>
                                      </p:cBhvr>
                                      <p:to>
                                        <p:strVal val="visible"/>
                                      </p:to>
                                    </p:set>
                                    <p:animEffect transition="in" filter="strips(downRight)">
                                      <p:cBhvr>
                                        <p:cTn id="26" dur="500"/>
                                        <p:tgtEl>
                                          <p:spTgt spid="1906691">
                                            <p:txEl>
                                              <p:charRg st="90" end="26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5" name="PROJCTOR.WAV"/>
                                        </p:tgtEl>
                                      </p:cMediaNode>
                                    </p:audio>
                                  </p:sub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906693"/>
                                        </p:tgtEl>
                                        <p:attrNameLst>
                                          <p:attrName>style.visibility</p:attrName>
                                        </p:attrNameLst>
                                      </p:cBhvr>
                                      <p:to>
                                        <p:strVal val="visible"/>
                                      </p:to>
                                    </p:set>
                                    <p:animEffect transition="in" filter="wipe(left)">
                                      <p:cBhvr>
                                        <p:cTn id="30" dur="500"/>
                                        <p:tgtEl>
                                          <p:spTgt spid="190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0" grpId="0" bldLvl="0" animBg="1"/>
      <p:bldP spid="19066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898499" name="Text Box 3"/>
          <p:cNvSpPr txBox="1">
            <a:spLocks noChangeArrowheads="1"/>
          </p:cNvSpPr>
          <p:nvPr/>
        </p:nvSpPr>
        <p:spPr bwMode="auto">
          <a:xfrm>
            <a:off x="1990725" y="685800"/>
            <a:ext cx="7229475" cy="368300"/>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itchFamily="2" charset="-122"/>
                <a:cs typeface="+mn-cs"/>
              </a:rPr>
              <a:t>4. Combinations With Repetition </a:t>
            </a:r>
            <a:endParaRPr kumimoji="1" lang="en-US" altLang="zh-CN"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itchFamily="2" charset="-122"/>
              <a:cs typeface="+mn-cs"/>
            </a:endParaRPr>
          </a:p>
        </p:txBody>
      </p:sp>
      <p:sp>
        <p:nvSpPr>
          <p:cNvPr id="30723" name="Line 4"/>
          <p:cNvSpPr/>
          <p:nvPr/>
        </p:nvSpPr>
        <p:spPr>
          <a:xfrm>
            <a:off x="2133600" y="1138238"/>
            <a:ext cx="4170363" cy="4762"/>
          </a:xfrm>
          <a:prstGeom prst="line">
            <a:avLst/>
          </a:prstGeom>
          <a:ln w="38100" cap="flat" cmpd="sng">
            <a:solidFill>
              <a:srgbClr val="FF9900"/>
            </a:solidFill>
            <a:prstDash val="solid"/>
            <a:round/>
            <a:headEnd type="none" w="med" len="med"/>
            <a:tailEnd type="none" w="med" len="med"/>
          </a:ln>
        </p:spPr>
      </p:sp>
      <p:sp>
        <p:nvSpPr>
          <p:cNvPr id="30724" name="Text Box 5"/>
          <p:cNvSpPr txBox="1"/>
          <p:nvPr/>
        </p:nvSpPr>
        <p:spPr>
          <a:xfrm>
            <a:off x="1992313" y="1268413"/>
            <a:ext cx="8382000" cy="368300"/>
          </a:xfrm>
          <a:prstGeom prst="rect">
            <a:avLst/>
          </a:prstGeom>
          <a:noFill/>
          <a:ln w="9525">
            <a:noFill/>
          </a:ln>
        </p:spPr>
        <p:txBody>
          <a:bodyPr anchor="t">
            <a:spAutoFit/>
          </a:bodyPr>
          <a:p>
            <a:r>
              <a:rPr lang="en-US" altLang="zh-CN" dirty="0">
                <a:latin typeface="Arial" panose="020B0604020202090204" pitchFamily="34" charset="0"/>
                <a:ea typeface="宋体" pitchFamily="2" charset="-122"/>
              </a:rPr>
              <a:t>【Definition 4】</a:t>
            </a:r>
            <a:r>
              <a:rPr lang="en-US" altLang="zh-CN" i="1" dirty="0">
                <a:solidFill>
                  <a:srgbClr val="008000"/>
                </a:solidFill>
                <a:latin typeface="Times New Roman" panose="02020603050405020304" pitchFamily="18" charset="0"/>
                <a:ea typeface="宋体" pitchFamily="2" charset="-122"/>
                <a:sym typeface="Symbol" pitchFamily="18" charset="2"/>
              </a:rPr>
              <a:t>   r-Combination with repetition </a:t>
            </a:r>
            <a:endParaRPr lang="en-US" altLang="zh-CN" i="1" dirty="0">
              <a:solidFill>
                <a:srgbClr val="008000"/>
              </a:solidFill>
              <a:latin typeface="Times New Roman" panose="02020603050405020304" pitchFamily="18" charset="0"/>
              <a:ea typeface="宋体" pitchFamily="2" charset="-122"/>
              <a:sym typeface="Symbol" pitchFamily="18" charset="2"/>
            </a:endParaRPr>
          </a:p>
        </p:txBody>
      </p:sp>
      <p:sp>
        <p:nvSpPr>
          <p:cNvPr id="1898507" name="Text Box 11"/>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2" name="Text Box 3"/>
          <p:cNvSpPr txBox="1">
            <a:spLocks noChangeArrowheads="1"/>
          </p:cNvSpPr>
          <p:nvPr/>
        </p:nvSpPr>
        <p:spPr bwMode="auto">
          <a:xfrm>
            <a:off x="1843088" y="1857375"/>
            <a:ext cx="8610600" cy="645160"/>
          </a:xfrm>
          <a:prstGeom prst="rect">
            <a:avLst/>
          </a:prstGeom>
          <a:noFill/>
          <a:ln w="9525">
            <a:noFill/>
            <a:miter lim="800000"/>
          </a:ln>
          <a:effectLst/>
        </p:spPr>
        <p:txBody>
          <a:bodyPr>
            <a:spAutoFit/>
          </a:bodyPr>
          <a:lstStyle/>
          <a:p>
            <a:pPr marL="457200" marR="0" indent="-457200" defTabSz="914400">
              <a:spcBef>
                <a:spcPct val="20000"/>
              </a:spcBef>
              <a:buClrTx/>
              <a:buSzTx/>
              <a:buFontTx/>
              <a:buNone/>
              <a:defRPr/>
            </a:pPr>
            <a:r>
              <a:rPr kumimoji="1" lang="en-US" altLang="zh-CN" kern="1200" cap="none" spc="0" normalizeH="0" baseline="0" noProof="0" dirty="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rPr>
              <a:t>Example 6</a:t>
            </a:r>
            <a:r>
              <a:rPr kumimoji="1" lang="en-US" altLang="zh-CN" kern="1200" cap="none" spc="0" normalizeH="0" baseline="0" noProof="0" dirty="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Suppose that a cake shop provides 2 different kinds of cakes. How many different ways can 3 cakes be chosen?</a:t>
            </a:r>
            <a:endParaRPr kumimoji="1" lang="en-US" altLang="zh-CN" kern="1200" cap="none" spc="0" normalizeH="0" baseline="0" noProof="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sp>
        <p:nvSpPr>
          <p:cNvPr id="13" name="Text Box 5"/>
          <p:cNvSpPr txBox="1">
            <a:spLocks noChangeArrowheads="1"/>
          </p:cNvSpPr>
          <p:nvPr/>
        </p:nvSpPr>
        <p:spPr bwMode="auto">
          <a:xfrm>
            <a:off x="2024063" y="3643313"/>
            <a:ext cx="8153400" cy="700405"/>
          </a:xfrm>
          <a:prstGeom prst="rect">
            <a:avLst/>
          </a:prstGeom>
          <a:noFill/>
          <a:ln w="9525">
            <a:noFill/>
            <a:miter lim="800000"/>
          </a:ln>
          <a:effectLst/>
        </p:spPr>
        <p:txBody>
          <a:bodyPr>
            <a:spAutoFit/>
          </a:bodyPr>
          <a:lstStyle/>
          <a:p>
            <a:pPr marL="457200" marR="0" indent="-457200" algn="just" defTabSz="914400">
              <a:spcBef>
                <a:spcPct val="20000"/>
              </a:spcBef>
              <a:buClrTx/>
              <a:buSzTx/>
              <a:buFontTx/>
              <a:buNone/>
              <a:defRPr/>
            </a:pPr>
            <a:r>
              <a:rPr kumimoji="1" lang="en-US" altLang="zh-CN" kern="1200" cap="none" spc="0" normalizeH="0" baseline="0" noProof="0" dirty="0">
                <a:solidFill>
                  <a:srgbClr val="FF3300"/>
                </a:solidFill>
                <a:latin typeface="Times New Roman" panose="02020603050405020304" pitchFamily="18" charset="0"/>
                <a:ea typeface="宋体" pitchFamily="2" charset="-122"/>
                <a:cs typeface="Times New Roman" panose="02020603050405020304" pitchFamily="18" charset="0"/>
              </a:rPr>
              <a:t>Question:</a:t>
            </a:r>
            <a:endParaRPr kumimoji="1" lang="en-US" altLang="zh-CN" kern="1200" cap="none" spc="0" normalizeH="0" baseline="0" noProof="0" dirty="0">
              <a:solidFill>
                <a:srgbClr val="FF3300"/>
              </a:solidFill>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How many different ways with at least one of each kind? </a:t>
            </a:r>
            <a:endParaRPr kumimoji="1" lang="en-US" altLang="zh-CN"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06691" name="AutoShape 3"/>
          <p:cNvSpPr/>
          <p:nvPr/>
        </p:nvSpPr>
        <p:spPr>
          <a:xfrm>
            <a:off x="1905000" y="2112963"/>
            <a:ext cx="8305800" cy="1676400"/>
          </a:xfrm>
          <a:prstGeom prst="roundRect">
            <a:avLst>
              <a:gd name="adj" fmla="val 16667"/>
            </a:avLst>
          </a:prstGeom>
          <a:solidFill>
            <a:srgbClr val="CCFFFF"/>
          </a:solidFill>
          <a:ln w="9525" cap="flat" cmpd="sng">
            <a:solidFill>
              <a:schemeClr val="tx1"/>
            </a:solidFill>
            <a:prstDash val="solid"/>
            <a:round/>
            <a:headEnd type="none" w="med" len="med"/>
            <a:tailEnd type="none" w="med" len="med"/>
          </a:ln>
          <a:effectLst>
            <a:outerShdw dist="107763" dir="2699999" algn="ctr" rotWithShape="0">
              <a:schemeClr val="bg2"/>
            </a:outerShdw>
          </a:effectLst>
        </p:spPr>
        <p:txBody>
          <a:bodyPr wrap="none" anchor="t"/>
          <a:p>
            <a:r>
              <a:rPr lang="en-US" altLang="zh-CN" dirty="0">
                <a:latin typeface="Times New Roman" panose="02020603050405020304" pitchFamily="18" charset="0"/>
                <a:ea typeface="宋体" pitchFamily="2" charset="-122"/>
              </a:rPr>
              <a:t>【</a:t>
            </a:r>
            <a:r>
              <a:rPr lang="en-US" altLang="zh-CN" b="0" dirty="0">
                <a:latin typeface="Times New Roman" panose="02020603050405020304" pitchFamily="18" charset="0"/>
                <a:ea typeface="宋体" pitchFamily="2" charset="-122"/>
                <a:sym typeface="cajcd fnta1" pitchFamily="18" charset="2"/>
              </a:rPr>
              <a:t> </a:t>
            </a:r>
            <a:r>
              <a:rPr lang="en-US" altLang="zh-CN" dirty="0">
                <a:latin typeface="Times New Roman" panose="02020603050405020304" pitchFamily="18" charset="0"/>
                <a:ea typeface="宋体" pitchFamily="2" charset="-122"/>
              </a:rPr>
              <a:t>Theorem 5 】 The number of ways to distribute </a:t>
            </a:r>
            <a:r>
              <a:rPr lang="en-US" altLang="zh-CN" i="1" dirty="0">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a:p>
            <a:r>
              <a:rPr lang="en-US" altLang="zh-CN" dirty="0">
                <a:latin typeface="Times New Roman" panose="02020603050405020304" pitchFamily="18" charset="0"/>
                <a:ea typeface="宋体" pitchFamily="2" charset="-122"/>
              </a:rPr>
              <a:t>distinguishable objects into </a:t>
            </a:r>
            <a:r>
              <a:rPr lang="en-US" altLang="zh-CN" i="1" dirty="0">
                <a:latin typeface="Times New Roman" panose="02020603050405020304" pitchFamily="18" charset="0"/>
                <a:ea typeface="宋体" pitchFamily="2" charset="-122"/>
              </a:rPr>
              <a:t>k</a:t>
            </a:r>
            <a:r>
              <a:rPr lang="en-US" altLang="zh-CN" dirty="0">
                <a:latin typeface="Times New Roman" panose="02020603050405020304" pitchFamily="18" charset="0"/>
                <a:ea typeface="宋体" pitchFamily="2" charset="-122"/>
              </a:rPr>
              <a:t> distinguishable  boxes so that</a:t>
            </a:r>
            <a:endParaRPr lang="en-US" altLang="zh-CN" dirty="0">
              <a:latin typeface="Times New Roman" panose="02020603050405020304" pitchFamily="18" charset="0"/>
              <a:ea typeface="宋体" pitchFamily="2" charset="-122"/>
            </a:endParaRPr>
          </a:p>
          <a:p>
            <a:r>
              <a:rPr lang="en-US" altLang="zh-CN" i="1" dirty="0">
                <a:latin typeface="Times New Roman" panose="02020603050405020304" pitchFamily="18" charset="0"/>
                <a:ea typeface="宋体" pitchFamily="2" charset="-122"/>
              </a:rPr>
              <a:t>n</a:t>
            </a:r>
            <a:r>
              <a:rPr lang="en-US" altLang="zh-CN" i="1" baseline="-25000" dirty="0">
                <a:latin typeface="Times New Roman" panose="02020603050405020304" pitchFamily="18" charset="0"/>
                <a:ea typeface="宋体" pitchFamily="2" charset="-122"/>
              </a:rPr>
              <a:t>i</a:t>
            </a:r>
            <a:r>
              <a:rPr lang="en-US" altLang="zh-CN" dirty="0">
                <a:latin typeface="Times New Roman" panose="02020603050405020304" pitchFamily="18" charset="0"/>
                <a:ea typeface="宋体" pitchFamily="2" charset="-122"/>
              </a:rPr>
              <a:t> objects are place into box </a:t>
            </a:r>
            <a:r>
              <a:rPr lang="en-US" altLang="zh-CN" i="1" dirty="0">
                <a:latin typeface="Times New Roman" panose="02020603050405020304" pitchFamily="18" charset="0"/>
                <a:ea typeface="宋体" pitchFamily="2" charset="-122"/>
              </a:rPr>
              <a:t>i</a:t>
            </a:r>
            <a:r>
              <a:rPr lang="en-US" altLang="zh-CN" dirty="0">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i</a:t>
            </a:r>
            <a:r>
              <a:rPr lang="en-US" altLang="zh-CN" dirty="0">
                <a:latin typeface="Times New Roman" panose="02020603050405020304" pitchFamily="18" charset="0"/>
                <a:ea typeface="宋体" pitchFamily="2" charset="-122"/>
              </a:rPr>
              <a:t>=1,2,…,</a:t>
            </a:r>
            <a:r>
              <a:rPr lang="en-US" altLang="zh-CN" i="1" dirty="0">
                <a:latin typeface="Times New Roman" panose="02020603050405020304" pitchFamily="18" charset="0"/>
                <a:ea typeface="宋体" pitchFamily="2" charset="-122"/>
              </a:rPr>
              <a:t>k</a:t>
            </a:r>
            <a:r>
              <a:rPr lang="en-US" altLang="zh-CN" dirty="0">
                <a:latin typeface="Times New Roman" panose="02020603050405020304" pitchFamily="18" charset="0"/>
                <a:ea typeface="宋体" pitchFamily="2" charset="-122"/>
              </a:rPr>
              <a:t>, equals</a:t>
            </a:r>
            <a:endParaRPr lang="en-US" altLang="zh-CN" dirty="0">
              <a:latin typeface="Times New Roman" panose="02020603050405020304" pitchFamily="18" charset="0"/>
              <a:ea typeface="宋体" pitchFamily="2" charset="-122"/>
            </a:endParaRPr>
          </a:p>
          <a:p>
            <a:r>
              <a:rPr lang="en-US" altLang="zh-CN" i="1" dirty="0">
                <a:latin typeface="Times New Roman" panose="02020603050405020304" pitchFamily="18" charset="0"/>
                <a:ea typeface="宋体" pitchFamily="2" charset="-122"/>
              </a:rPr>
              <a:t>                                  n</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n</a:t>
            </a:r>
            <a:r>
              <a:rPr lang="en-US" altLang="zh-CN" baseline="-30000" dirty="0">
                <a:latin typeface="Times New Roman" panose="02020603050405020304" pitchFamily="18" charset="0"/>
                <a:ea typeface="宋体" pitchFamily="2" charset="-122"/>
              </a:rPr>
              <a:t>1</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n</a:t>
            </a:r>
            <a:r>
              <a:rPr lang="en-US" altLang="zh-CN" baseline="-30000" dirty="0">
                <a:latin typeface="Times New Roman" panose="02020603050405020304" pitchFamily="18" charset="0"/>
                <a:ea typeface="宋体" pitchFamily="2" charset="-122"/>
              </a:rPr>
              <a:t>2</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n</a:t>
            </a:r>
            <a:r>
              <a:rPr lang="en-US" altLang="zh-CN" baseline="-30000" dirty="0">
                <a:latin typeface="Times New Roman" panose="02020603050405020304" pitchFamily="18" charset="0"/>
                <a:ea typeface="宋体" pitchFamily="2" charset="-122"/>
              </a:rPr>
              <a:t>k</a:t>
            </a:r>
            <a:r>
              <a:rPr lang="en-US" altLang="zh-CN" dirty="0">
                <a:latin typeface="Times New Roman" panose="02020603050405020304" pitchFamily="18" charset="0"/>
                <a:ea typeface="宋体" pitchFamily="2" charset="-122"/>
              </a:rPr>
              <a:t>!) </a:t>
            </a:r>
            <a:endParaRPr lang="en-US" altLang="zh-CN" dirty="0">
              <a:latin typeface="Times New Roman" panose="02020603050405020304" pitchFamily="18" charset="0"/>
              <a:ea typeface="宋体" pitchFamily="2" charset="-122"/>
            </a:endParaRPr>
          </a:p>
        </p:txBody>
      </p:sp>
      <p:sp>
        <p:nvSpPr>
          <p:cNvPr id="1906692" name="Text Box 4"/>
          <p:cNvSpPr txBox="1">
            <a:spLocks noChangeArrowheads="1"/>
          </p:cNvSpPr>
          <p:nvPr/>
        </p:nvSpPr>
        <p:spPr bwMode="auto">
          <a:xfrm>
            <a:off x="1990725" y="685800"/>
            <a:ext cx="7229475" cy="368300"/>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CC"/>
                </a:solidFill>
                <a:effectLst>
                  <a:outerShdw blurRad="38100" dist="38100" dir="2700000" algn="tl">
                    <a:srgbClr val="C0C0C0"/>
                  </a:outerShdw>
                </a:effectLst>
                <a:latin typeface="Times New Roman" panose="02020603050405020304" pitchFamily="18" charset="0"/>
                <a:ea typeface="宋体" pitchFamily="2" charset="-122"/>
                <a:cs typeface="+mn-cs"/>
              </a:rPr>
              <a:t>5. Distributing objects into boxes </a:t>
            </a:r>
            <a:endParaRPr kumimoji="1" lang="en-US" altLang="zh-CN" kern="1200" cap="none" spc="0" normalizeH="0" baseline="0" noProof="0">
              <a:solidFill>
                <a:srgbClr val="0000CC"/>
              </a:solidFill>
              <a:effectLst>
                <a:outerShdw blurRad="38100" dist="38100" dir="2700000" algn="tl">
                  <a:srgbClr val="C0C0C0"/>
                </a:outerShdw>
              </a:effectLst>
              <a:latin typeface="Times New Roman" panose="02020603050405020304" pitchFamily="18" charset="0"/>
              <a:ea typeface="宋体" pitchFamily="2" charset="-122"/>
              <a:cs typeface="+mn-cs"/>
            </a:endParaRPr>
          </a:p>
        </p:txBody>
      </p:sp>
      <p:sp>
        <p:nvSpPr>
          <p:cNvPr id="38916" name="Line 5"/>
          <p:cNvSpPr/>
          <p:nvPr/>
        </p:nvSpPr>
        <p:spPr>
          <a:xfrm flipV="1">
            <a:off x="2133600" y="1125538"/>
            <a:ext cx="4322763" cy="12700"/>
          </a:xfrm>
          <a:prstGeom prst="line">
            <a:avLst/>
          </a:prstGeom>
          <a:ln w="38100" cap="flat" cmpd="sng">
            <a:solidFill>
              <a:srgbClr val="FF9900"/>
            </a:solidFill>
            <a:prstDash val="solid"/>
            <a:round/>
            <a:headEnd type="none" w="med" len="med"/>
            <a:tailEnd type="none" w="med" len="med"/>
          </a:ln>
        </p:spPr>
      </p:sp>
      <p:sp>
        <p:nvSpPr>
          <p:cNvPr id="1906694" name="Text Box 6"/>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06695" name="Text Box 7"/>
          <p:cNvSpPr txBox="1">
            <a:spLocks noChangeArrowheads="1"/>
          </p:cNvSpPr>
          <p:nvPr/>
        </p:nvSpPr>
        <p:spPr bwMode="auto">
          <a:xfrm>
            <a:off x="1919288" y="1458913"/>
            <a:ext cx="8153400" cy="368300"/>
          </a:xfrm>
          <a:prstGeom prst="rect">
            <a:avLst/>
          </a:prstGeom>
          <a:noFill/>
          <a:ln w="9525">
            <a:noFill/>
            <a:miter lim="800000"/>
          </a:ln>
          <a:effectLst/>
        </p:spPr>
        <p:txBody>
          <a:bodyPr>
            <a:spAutoFit/>
          </a:bodyPr>
          <a:lstStyle/>
          <a:p>
            <a:pPr marL="457200" marR="0" indent="-457200" algn="just" defTabSz="914400">
              <a:spcBef>
                <a:spcPct val="20000"/>
              </a:spcBef>
              <a:buClrTx/>
              <a:buSzTx/>
              <a:buFontTx/>
              <a:buNone/>
              <a:defRPr/>
            </a:pPr>
            <a:r>
              <a:rPr kumimoji="1" lang="en-US" altLang="zh-CN" kern="1200" cap="none" spc="0" normalizeH="0" baseline="0" noProof="0">
                <a:solidFill>
                  <a:srgbClr val="339933"/>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1) </a:t>
            </a:r>
            <a:r>
              <a:rPr kumimoji="1" lang="en-US" altLang="zh-CN" kern="1200" cap="none" spc="0" normalizeH="0" baseline="0" noProof="0">
                <a:solidFill>
                  <a:srgbClr val="339933"/>
                </a:solidFill>
                <a:latin typeface="Times New Roman" panose="02020603050405020304" pitchFamily="18" charset="0"/>
                <a:ea typeface="楷体_GB2312" pitchFamily="49" charset="-122"/>
                <a:cs typeface="Times New Roman" panose="02020603050405020304" pitchFamily="18" charset="0"/>
              </a:rPr>
              <a:t>Distinguishable objects and distinguishable  boxes </a:t>
            </a:r>
            <a:endParaRPr kumimoji="1" lang="en-US" altLang="zh-CN" kern="1200" cap="none" spc="0" normalizeH="0" baseline="0" noProof="0">
              <a:solidFill>
                <a:srgbClr val="339933"/>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6695"/>
                                        </p:tgtEl>
                                        <p:attrNameLst>
                                          <p:attrName>style.visibility</p:attrName>
                                        </p:attrNameLst>
                                      </p:cBhvr>
                                      <p:to>
                                        <p:strVal val="visible"/>
                                      </p:to>
                                    </p:set>
                                    <p:animEffect transition="in" filter="wipe(left)">
                                      <p:cBhvr>
                                        <p:cTn id="7" dur="500"/>
                                        <p:tgtEl>
                                          <p:spTgt spid="1906695"/>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06691"/>
                                        </p:tgtEl>
                                        <p:attrNameLst>
                                          <p:attrName>style.visibility</p:attrName>
                                        </p:attrNameLst>
                                      </p:cBhvr>
                                      <p:to>
                                        <p:strVal val="visible"/>
                                      </p:to>
                                    </p:set>
                                    <p:animEffect transition="in" filter="wipe(up)">
                                      <p:cBhvr>
                                        <p:cTn id="12" dur="500"/>
                                        <p:tgtEl>
                                          <p:spTgt spid="1906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1" grpId="0" bldLvl="0" animBg="1"/>
      <p:bldP spid="190669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a:spLocks noGrp="1"/>
          </p:cNvSpPr>
          <p:nvPr>
            <p:ph type="sldNum" sz="quarter" idx="10"/>
          </p:nvPr>
        </p:nvSpPr>
        <p:spPr>
          <a:xfrm>
            <a:off x="5524500" y="6143625"/>
            <a:ext cx="609600" cy="457200"/>
          </a:xfrm>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32770" name="AutoShape 6"/>
          <p:cNvSpPr/>
          <p:nvPr/>
        </p:nvSpPr>
        <p:spPr>
          <a:xfrm>
            <a:off x="1606550" y="571500"/>
            <a:ext cx="8218488" cy="998538"/>
          </a:xfrm>
          <a:prstGeom prst="roundRect">
            <a:avLst>
              <a:gd name="adj" fmla="val 16667"/>
            </a:avLst>
          </a:prstGeom>
          <a:solidFill>
            <a:srgbClr val="CCFFFF"/>
          </a:solidFill>
          <a:ln w="9525" cap="flat" cmpd="sng">
            <a:solidFill>
              <a:schemeClr val="tx1"/>
            </a:solidFill>
            <a:prstDash val="solid"/>
            <a:round/>
            <a:headEnd type="none" w="med" len="med"/>
            <a:tailEnd type="none" w="med" len="med"/>
          </a:ln>
          <a:effectLst>
            <a:outerShdw dist="107763" dir="2699999" algn="ctr" rotWithShape="0">
              <a:schemeClr val="bg2"/>
            </a:outerShdw>
          </a:effectLst>
        </p:spPr>
        <p:txBody>
          <a:bodyPr wrap="none" anchor="t"/>
          <a:p>
            <a:r>
              <a:rPr lang="en-US" altLang="zh-CN" dirty="0">
                <a:latin typeface="Times New Roman" panose="02020603050405020304" pitchFamily="18" charset="0"/>
                <a:ea typeface="宋体" pitchFamily="2" charset="-122"/>
              </a:rPr>
              <a:t>【</a:t>
            </a:r>
            <a:r>
              <a:rPr lang="en-US" altLang="zh-CN" b="0" dirty="0">
                <a:latin typeface="Times New Roman" panose="02020603050405020304" pitchFamily="18" charset="0"/>
                <a:ea typeface="宋体" pitchFamily="2" charset="-122"/>
                <a:sym typeface="cajcd fnta1" pitchFamily="18" charset="2"/>
              </a:rPr>
              <a:t> </a:t>
            </a:r>
            <a:r>
              <a:rPr lang="en-US" altLang="zh-CN" dirty="0">
                <a:latin typeface="Times New Roman" panose="02020603050405020304" pitchFamily="18" charset="0"/>
                <a:ea typeface="宋体" pitchFamily="2" charset="-122"/>
              </a:rPr>
              <a:t>Theorem 4 】 There are </a:t>
            </a:r>
            <a:r>
              <a:rPr lang="en-US" altLang="zh-CN" i="1" dirty="0">
                <a:latin typeface="Times New Roman" panose="02020603050405020304" pitchFamily="18" charset="0"/>
                <a:ea typeface="宋体" pitchFamily="2" charset="-122"/>
              </a:rPr>
              <a:t>C </a:t>
            </a:r>
            <a:r>
              <a:rPr lang="en-US" altLang="zh-CN" dirty="0">
                <a:latin typeface="Times New Roman" panose="02020603050405020304" pitchFamily="18" charset="0"/>
                <a:ea typeface="宋体" pitchFamily="2" charset="-122"/>
              </a:rPr>
              <a:t>(</a:t>
            </a:r>
            <a:r>
              <a:rPr lang="en-US" altLang="zh-CN" i="1" dirty="0">
                <a:latin typeface="Times New Roman" panose="02020603050405020304" pitchFamily="18" charset="0"/>
                <a:ea typeface="宋体" pitchFamily="2" charset="-122"/>
              </a:rPr>
              <a:t>n</a:t>
            </a:r>
            <a:r>
              <a:rPr lang="en-US" altLang="zh-CN" dirty="0">
                <a:latin typeface="Times New Roman" panose="02020603050405020304" pitchFamily="18" charset="0"/>
                <a:ea typeface="宋体" pitchFamily="2" charset="-122"/>
              </a:rPr>
              <a:t>-1+</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 </a:t>
            </a:r>
            <a:r>
              <a:rPr lang="en-US" altLang="zh-CN" i="1" dirty="0">
                <a:latin typeface="Times New Roman" panose="02020603050405020304" pitchFamily="18" charset="0"/>
                <a:ea typeface="宋体" pitchFamily="2" charset="-122"/>
              </a:rPr>
              <a:t>r</a:t>
            </a:r>
            <a:r>
              <a:rPr lang="en-US" altLang="zh-CN" dirty="0">
                <a:latin typeface="Times New Roman" panose="02020603050405020304" pitchFamily="18" charset="0"/>
                <a:ea typeface="宋体" pitchFamily="2" charset="-122"/>
              </a:rPr>
              <a:t>-combination from a</a:t>
            </a:r>
            <a:endParaRPr lang="en-US" altLang="zh-CN" dirty="0">
              <a:latin typeface="Times New Roman" panose="02020603050405020304" pitchFamily="18" charset="0"/>
              <a:ea typeface="宋体" pitchFamily="2" charset="-122"/>
            </a:endParaRPr>
          </a:p>
          <a:p>
            <a:r>
              <a:rPr lang="en-US" altLang="zh-CN" dirty="0">
                <a:latin typeface="Times New Roman" panose="02020603050405020304" pitchFamily="18" charset="0"/>
                <a:ea typeface="宋体" pitchFamily="2" charset="-122"/>
              </a:rPr>
              <a:t> set with </a:t>
            </a:r>
            <a:r>
              <a:rPr lang="en-US" altLang="zh-CN" i="1" dirty="0">
                <a:latin typeface="Times New Roman" panose="02020603050405020304" pitchFamily="18" charset="0"/>
                <a:ea typeface="宋体" pitchFamily="2" charset="-122"/>
              </a:rPr>
              <a:t>n </a:t>
            </a:r>
            <a:r>
              <a:rPr lang="en-US" altLang="zh-CN" dirty="0">
                <a:latin typeface="Times New Roman" panose="02020603050405020304" pitchFamily="18" charset="0"/>
                <a:ea typeface="宋体" pitchFamily="2" charset="-122"/>
              </a:rPr>
              <a:t>elements when repetition of elements is allowed. </a:t>
            </a:r>
            <a:endParaRPr lang="en-US" altLang="zh-CN" dirty="0">
              <a:latin typeface="Times New Roman" panose="02020603050405020304" pitchFamily="18" charset="0"/>
              <a:ea typeface="宋体" pitchFamily="2" charset="-122"/>
            </a:endParaRPr>
          </a:p>
        </p:txBody>
      </p:sp>
      <p:sp>
        <p:nvSpPr>
          <p:cNvPr id="1898504" name="Text Box 8"/>
          <p:cNvSpPr txBox="1"/>
          <p:nvPr/>
        </p:nvSpPr>
        <p:spPr>
          <a:xfrm>
            <a:off x="1671638" y="1579563"/>
            <a:ext cx="8077200" cy="1004570"/>
          </a:xfrm>
          <a:prstGeom prst="rect">
            <a:avLst/>
          </a:prstGeom>
          <a:noFill/>
          <a:ln w="9525">
            <a:noFill/>
          </a:ln>
        </p:spPr>
        <p:txBody>
          <a:bodyPr anchor="t">
            <a:spAutoFit/>
          </a:bodyPr>
          <a:p>
            <a:pPr marL="457200" indent="-457200">
              <a:spcBef>
                <a:spcPct val="30000"/>
              </a:spcBef>
            </a:pPr>
            <a:r>
              <a:rPr lang="en-US" altLang="zh-CN" i="1" dirty="0">
                <a:solidFill>
                  <a:srgbClr val="3333FF"/>
                </a:solidFill>
                <a:latin typeface="Times New Roman" panose="02020603050405020304" pitchFamily="18" charset="0"/>
                <a:ea typeface="宋体" pitchFamily="2" charset="-122"/>
              </a:rPr>
              <a:t>Proof:</a:t>
            </a:r>
            <a:r>
              <a:rPr lang="en-US" altLang="zh-CN" i="1" dirty="0">
                <a:solidFill>
                  <a:schemeClr val="hlink"/>
                </a:solidFill>
                <a:latin typeface="Times New Roman" panose="02020603050405020304" pitchFamily="18" charset="0"/>
                <a:ea typeface="宋体" pitchFamily="2" charset="-122"/>
              </a:rPr>
              <a:t>  </a:t>
            </a:r>
            <a:endParaRPr lang="en-US" altLang="zh-CN" i="1" dirty="0">
              <a:solidFill>
                <a:schemeClr val="hlink"/>
              </a:solidFill>
              <a:latin typeface="Times New Roman" panose="02020603050405020304" pitchFamily="18" charset="0"/>
              <a:ea typeface="宋体" pitchFamily="2" charset="-122"/>
            </a:endParaRPr>
          </a:p>
          <a:p>
            <a:pPr marL="457200" indent="-457200">
              <a:spcBef>
                <a:spcPct val="30000"/>
              </a:spcBef>
            </a:pPr>
            <a:r>
              <a:rPr lang="en-US" altLang="zh-CN" dirty="0">
                <a:latin typeface="Times New Roman" panose="02020603050405020304" pitchFamily="18" charset="0"/>
                <a:ea typeface="宋体" pitchFamily="2" charset="-122"/>
                <a:sym typeface="Wingdings" panose="05000000000000000000" pitchFamily="2" charset="2"/>
              </a:rPr>
              <a:t> The </a:t>
            </a:r>
            <a:r>
              <a:rPr lang="en-US" altLang="zh-CN" i="1" dirty="0">
                <a:latin typeface="Times New Roman" panose="02020603050405020304" pitchFamily="18" charset="0"/>
                <a:ea typeface="宋体" pitchFamily="2" charset="-122"/>
                <a:sym typeface="Wingdings" panose="05000000000000000000" pitchFamily="2" charset="2"/>
              </a:rPr>
              <a:t>n-</a:t>
            </a:r>
            <a:r>
              <a:rPr lang="en-US" altLang="zh-CN" dirty="0">
                <a:latin typeface="Times New Roman" panose="02020603050405020304" pitchFamily="18" charset="0"/>
                <a:ea typeface="宋体" pitchFamily="2" charset="-122"/>
                <a:sym typeface="Wingdings" panose="05000000000000000000" pitchFamily="2" charset="2"/>
              </a:rPr>
              <a:t>1 bars are used to mark off </a:t>
            </a:r>
            <a:r>
              <a:rPr lang="en-US" altLang="zh-CN" i="1" dirty="0">
                <a:latin typeface="Times New Roman" panose="02020603050405020304" pitchFamily="18" charset="0"/>
                <a:ea typeface="宋体" pitchFamily="2" charset="-122"/>
                <a:sym typeface="Wingdings" panose="05000000000000000000" pitchFamily="2" charset="2"/>
              </a:rPr>
              <a:t>n</a:t>
            </a:r>
            <a:r>
              <a:rPr lang="en-US" altLang="zh-CN" dirty="0">
                <a:latin typeface="Times New Roman" panose="02020603050405020304" pitchFamily="18" charset="0"/>
                <a:ea typeface="宋体" pitchFamily="2" charset="-122"/>
                <a:sym typeface="Wingdings" panose="05000000000000000000" pitchFamily="2" charset="2"/>
              </a:rPr>
              <a:t> different cells, with the </a:t>
            </a:r>
            <a:r>
              <a:rPr lang="en-US" altLang="zh-CN" i="1" dirty="0">
                <a:latin typeface="Times New Roman" panose="02020603050405020304" pitchFamily="18" charset="0"/>
                <a:ea typeface="宋体" pitchFamily="2" charset="-122"/>
                <a:sym typeface="Wingdings" panose="05000000000000000000" pitchFamily="2" charset="2"/>
              </a:rPr>
              <a:t>i</a:t>
            </a:r>
            <a:r>
              <a:rPr lang="en-US" altLang="zh-CN" dirty="0">
                <a:latin typeface="Times New Roman" panose="02020603050405020304" pitchFamily="18" charset="0"/>
                <a:ea typeface="宋体" pitchFamily="2" charset="-122"/>
                <a:sym typeface="Wingdings" panose="05000000000000000000" pitchFamily="2" charset="2"/>
              </a:rPr>
              <a:t>th cell containing a star for each time the </a:t>
            </a:r>
            <a:r>
              <a:rPr lang="en-US" altLang="zh-CN" i="1" dirty="0">
                <a:latin typeface="Times New Roman" panose="02020603050405020304" pitchFamily="18" charset="0"/>
                <a:ea typeface="宋体" pitchFamily="2" charset="-122"/>
                <a:sym typeface="Wingdings" panose="05000000000000000000" pitchFamily="2" charset="2"/>
              </a:rPr>
              <a:t>i</a:t>
            </a:r>
            <a:r>
              <a:rPr lang="en-US" altLang="zh-CN" dirty="0">
                <a:latin typeface="Times New Roman" panose="02020603050405020304" pitchFamily="18" charset="0"/>
                <a:ea typeface="宋体" pitchFamily="2" charset="-122"/>
                <a:sym typeface="Wingdings" panose="05000000000000000000" pitchFamily="2" charset="2"/>
              </a:rPr>
              <a:t>th element of the set occurs in the combination.</a:t>
            </a:r>
            <a:endParaRPr lang="en-US" altLang="zh-CN" dirty="0">
              <a:latin typeface="Times New Roman" panose="02020603050405020304" pitchFamily="18" charset="0"/>
              <a:ea typeface="宋体" pitchFamily="2" charset="-122"/>
            </a:endParaRPr>
          </a:p>
        </p:txBody>
      </p:sp>
      <p:sp>
        <p:nvSpPr>
          <p:cNvPr id="1898505" name="Text Box 9"/>
          <p:cNvSpPr txBox="1"/>
          <p:nvPr/>
        </p:nvSpPr>
        <p:spPr>
          <a:xfrm>
            <a:off x="2038350" y="3179763"/>
            <a:ext cx="7162800" cy="727710"/>
          </a:xfrm>
          <a:prstGeom prst="rect">
            <a:avLst/>
          </a:prstGeom>
          <a:noFill/>
          <a:ln w="9525">
            <a:noFill/>
          </a:ln>
        </p:spPr>
        <p:txBody>
          <a:bodyPr anchor="t">
            <a:spAutoFit/>
          </a:bodyPr>
          <a:p>
            <a:pPr marL="457200" indent="-457200">
              <a:spcBef>
                <a:spcPct val="30000"/>
              </a:spcBef>
            </a:pPr>
            <a:r>
              <a:rPr lang="en-US" altLang="zh-CN" dirty="0">
                <a:latin typeface="Times New Roman" panose="02020603050405020304" pitchFamily="18" charset="0"/>
                <a:ea typeface="宋体" pitchFamily="2" charset="-122"/>
              </a:rPr>
              <a:t>For example, </a:t>
            </a:r>
            <a:endParaRPr lang="en-US" altLang="zh-CN" dirty="0">
              <a:latin typeface="Times New Roman" panose="02020603050405020304" pitchFamily="18" charset="0"/>
              <a:ea typeface="宋体" pitchFamily="2" charset="-122"/>
            </a:endParaRPr>
          </a:p>
          <a:p>
            <a:pPr marL="457200" indent="-457200">
              <a:spcBef>
                <a:spcPct val="30000"/>
              </a:spcBef>
            </a:pPr>
            <a:r>
              <a:rPr lang="en-US" altLang="zh-CN" dirty="0">
                <a:latin typeface="Times New Roman" panose="02020603050405020304" pitchFamily="18" charset="0"/>
                <a:ea typeface="宋体" pitchFamily="2" charset="-122"/>
              </a:rPr>
              <a:t>                      * * | * |    | *  | * * *</a:t>
            </a:r>
            <a:endParaRPr lang="en-US" altLang="zh-CN" dirty="0">
              <a:latin typeface="Times New Roman" panose="02020603050405020304" pitchFamily="18" charset="0"/>
              <a:ea typeface="宋体" pitchFamily="2" charset="-122"/>
            </a:endParaRPr>
          </a:p>
        </p:txBody>
      </p:sp>
      <p:sp>
        <p:nvSpPr>
          <p:cNvPr id="1898506" name="Text Box 10"/>
          <p:cNvSpPr txBox="1"/>
          <p:nvPr/>
        </p:nvSpPr>
        <p:spPr>
          <a:xfrm>
            <a:off x="1809750" y="4214813"/>
            <a:ext cx="8077200" cy="977265"/>
          </a:xfrm>
          <a:prstGeom prst="rect">
            <a:avLst/>
          </a:prstGeom>
          <a:noFill/>
          <a:ln w="9525">
            <a:noFill/>
          </a:ln>
        </p:spPr>
        <p:txBody>
          <a:bodyPr anchor="t">
            <a:spAutoFit/>
          </a:bodyPr>
          <a:p>
            <a:pPr marL="457200" indent="-457200">
              <a:spcBef>
                <a:spcPct val="20000"/>
              </a:spcBef>
              <a:buAutoNum type="circleNumWdWhitePlain" startAt="2"/>
            </a:pPr>
            <a:r>
              <a:rPr lang="en-US" altLang="zh-CN" dirty="0">
                <a:latin typeface="Times New Roman" panose="02020603050405020304" pitchFamily="18" charset="0"/>
                <a:ea typeface="宋体" pitchFamily="2" charset="-122"/>
                <a:sym typeface="Wingdings" panose="05000000000000000000" pitchFamily="2" charset="2"/>
              </a:rPr>
              <a:t>Each </a:t>
            </a:r>
            <a:r>
              <a:rPr lang="en-US" altLang="zh-CN" i="1" dirty="0">
                <a:latin typeface="Times New Roman" panose="02020603050405020304" pitchFamily="18" charset="0"/>
                <a:ea typeface="宋体" pitchFamily="2" charset="-122"/>
                <a:sym typeface="Wingdings" panose="05000000000000000000" pitchFamily="2" charset="2"/>
              </a:rPr>
              <a:t>r</a:t>
            </a:r>
            <a:r>
              <a:rPr lang="en-US" altLang="zh-CN" dirty="0">
                <a:latin typeface="Times New Roman" panose="02020603050405020304" pitchFamily="18" charset="0"/>
                <a:ea typeface="宋体" pitchFamily="2" charset="-122"/>
                <a:sym typeface="Wingdings" panose="05000000000000000000" pitchFamily="2" charset="2"/>
              </a:rPr>
              <a:t>-combination of a set with </a:t>
            </a:r>
            <a:r>
              <a:rPr lang="en-US" altLang="zh-CN" i="1" dirty="0">
                <a:latin typeface="Times New Roman" panose="02020603050405020304" pitchFamily="18" charset="0"/>
                <a:ea typeface="宋体" pitchFamily="2" charset="-122"/>
                <a:sym typeface="Wingdings" panose="05000000000000000000" pitchFamily="2" charset="2"/>
              </a:rPr>
              <a:t>n </a:t>
            </a:r>
            <a:r>
              <a:rPr lang="en-US" altLang="zh-CN" dirty="0">
                <a:latin typeface="Times New Roman" panose="02020603050405020304" pitchFamily="18" charset="0"/>
                <a:ea typeface="宋体" pitchFamily="2" charset="-122"/>
                <a:sym typeface="Wingdings" panose="05000000000000000000" pitchFamily="2" charset="2"/>
              </a:rPr>
              <a:t>elements when repetition is allowed can be represented by a list of </a:t>
            </a:r>
            <a:r>
              <a:rPr lang="en-US" altLang="zh-CN" i="1" dirty="0">
                <a:latin typeface="Times New Roman" panose="02020603050405020304" pitchFamily="18" charset="0"/>
                <a:ea typeface="宋体" pitchFamily="2" charset="-122"/>
                <a:sym typeface="Wingdings" panose="05000000000000000000" pitchFamily="2" charset="2"/>
              </a:rPr>
              <a:t>n</a:t>
            </a:r>
            <a:r>
              <a:rPr lang="en-US" altLang="zh-CN" dirty="0">
                <a:latin typeface="Times New Roman" panose="02020603050405020304" pitchFamily="18" charset="0"/>
                <a:ea typeface="宋体" pitchFamily="2" charset="-122"/>
                <a:sym typeface="Wingdings" panose="05000000000000000000" pitchFamily="2" charset="2"/>
              </a:rPr>
              <a:t>-1 bars and </a:t>
            </a:r>
            <a:r>
              <a:rPr lang="en-US" altLang="zh-CN" i="1" dirty="0">
                <a:latin typeface="Times New Roman" panose="02020603050405020304" pitchFamily="18" charset="0"/>
                <a:ea typeface="宋体" pitchFamily="2" charset="-122"/>
                <a:sym typeface="Wingdings" panose="05000000000000000000" pitchFamily="2" charset="2"/>
              </a:rPr>
              <a:t>r</a:t>
            </a:r>
            <a:r>
              <a:rPr lang="en-US" altLang="zh-CN" dirty="0">
                <a:latin typeface="Times New Roman" panose="02020603050405020304" pitchFamily="18" charset="0"/>
                <a:ea typeface="宋体" pitchFamily="2" charset="-122"/>
                <a:sym typeface="Wingdings" panose="05000000000000000000" pitchFamily="2" charset="2"/>
              </a:rPr>
              <a:t> stars. </a:t>
            </a:r>
            <a:endParaRPr lang="en-US" altLang="zh-CN" dirty="0">
              <a:latin typeface="Times New Roman" panose="02020603050405020304" pitchFamily="18" charset="0"/>
              <a:ea typeface="宋体" pitchFamily="2" charset="-122"/>
              <a:sym typeface="Wingdings" panose="05000000000000000000" pitchFamily="2" charset="2"/>
            </a:endParaRPr>
          </a:p>
          <a:p>
            <a:pPr marL="457200" indent="-457200" algn="just">
              <a:spcBef>
                <a:spcPct val="20000"/>
              </a:spcBef>
              <a:buAutoNum type="circleNumWdWhitePlain" startAt="2"/>
            </a:pPr>
            <a:r>
              <a:rPr lang="en-US" altLang="zh-CN" dirty="0">
                <a:latin typeface="Times New Roman" panose="02020603050405020304" pitchFamily="18" charset="0"/>
                <a:ea typeface="宋体" pitchFamily="2" charset="-122"/>
                <a:sym typeface="Wingdings" panose="05000000000000000000" pitchFamily="2" charset="2"/>
              </a:rPr>
              <a:t>The number of such lists is </a:t>
            </a:r>
            <a:r>
              <a:rPr lang="en-US" altLang="zh-CN" i="1" dirty="0">
                <a:latin typeface="Times New Roman" panose="02020603050405020304" pitchFamily="18" charset="0"/>
                <a:ea typeface="宋体" pitchFamily="2" charset="-122"/>
                <a:sym typeface="Wingdings" panose="05000000000000000000" pitchFamily="2" charset="2"/>
              </a:rPr>
              <a:t>C </a:t>
            </a:r>
            <a:r>
              <a:rPr lang="en-US" altLang="zh-CN" dirty="0">
                <a:latin typeface="Times New Roman" panose="02020603050405020304" pitchFamily="18" charset="0"/>
                <a:ea typeface="宋体" pitchFamily="2" charset="-122"/>
                <a:sym typeface="Wingdings" panose="05000000000000000000" pitchFamily="2" charset="2"/>
              </a:rPr>
              <a:t>(</a:t>
            </a:r>
            <a:r>
              <a:rPr lang="en-US" altLang="zh-CN" i="1" dirty="0">
                <a:latin typeface="Times New Roman" panose="02020603050405020304" pitchFamily="18" charset="0"/>
                <a:ea typeface="宋体" pitchFamily="2" charset="-122"/>
                <a:sym typeface="Wingdings" panose="05000000000000000000" pitchFamily="2" charset="2"/>
              </a:rPr>
              <a:t>n</a:t>
            </a:r>
            <a:r>
              <a:rPr lang="en-US" altLang="zh-CN" dirty="0">
                <a:latin typeface="Times New Roman" panose="02020603050405020304" pitchFamily="18" charset="0"/>
                <a:ea typeface="宋体" pitchFamily="2" charset="-122"/>
                <a:sym typeface="Wingdings" panose="05000000000000000000" pitchFamily="2" charset="2"/>
              </a:rPr>
              <a:t>-1+</a:t>
            </a:r>
            <a:r>
              <a:rPr lang="en-US" altLang="zh-CN" i="1" dirty="0">
                <a:latin typeface="Times New Roman" panose="02020603050405020304" pitchFamily="18" charset="0"/>
                <a:ea typeface="宋体" pitchFamily="2" charset="-122"/>
                <a:sym typeface="Wingdings" panose="05000000000000000000" pitchFamily="2" charset="2"/>
              </a:rPr>
              <a:t>r</a:t>
            </a:r>
            <a:r>
              <a:rPr lang="en-US" altLang="zh-CN" dirty="0">
                <a:latin typeface="Times New Roman" panose="02020603050405020304" pitchFamily="18" charset="0"/>
                <a:ea typeface="宋体" pitchFamily="2" charset="-122"/>
                <a:sym typeface="Wingdings" panose="05000000000000000000" pitchFamily="2" charset="2"/>
              </a:rPr>
              <a:t>, </a:t>
            </a:r>
            <a:r>
              <a:rPr lang="en-US" altLang="zh-CN" i="1" dirty="0">
                <a:latin typeface="Times New Roman" panose="02020603050405020304" pitchFamily="18" charset="0"/>
                <a:ea typeface="宋体" pitchFamily="2" charset="-122"/>
                <a:sym typeface="Wingdings" panose="05000000000000000000" pitchFamily="2" charset="2"/>
              </a:rPr>
              <a:t>r</a:t>
            </a:r>
            <a:r>
              <a:rPr lang="en-US" altLang="zh-CN" dirty="0">
                <a:latin typeface="Times New Roman" panose="02020603050405020304" pitchFamily="18" charset="0"/>
                <a:ea typeface="宋体" pitchFamily="2" charset="-122"/>
                <a:sym typeface="Wingdings" panose="05000000000000000000" pitchFamily="2" charset="2"/>
              </a:rPr>
              <a:t>).</a:t>
            </a:r>
            <a:endParaRPr lang="en-US" altLang="zh-CN" dirty="0">
              <a:latin typeface="Times New Roman" panose="02020603050405020304" pitchFamily="18" charset="0"/>
              <a:ea typeface="宋体" pitchFamily="2" charset="-122"/>
              <a:sym typeface="Wingdings" panose="05000000000000000000" pitchFamily="2" charset="2"/>
            </a:endParaRPr>
          </a:p>
        </p:txBody>
      </p:sp>
      <p:sp>
        <p:nvSpPr>
          <p:cNvPr id="1898507" name="Text Box 11"/>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8504">
                                            <p:txEl>
                                              <p:charRg st="0" end="9"/>
                                            </p:txEl>
                                          </p:spTgt>
                                        </p:tgtEl>
                                        <p:attrNameLst>
                                          <p:attrName>style.visibility</p:attrName>
                                        </p:attrNameLst>
                                      </p:cBhvr>
                                      <p:to>
                                        <p:strVal val="visible"/>
                                      </p:to>
                                    </p:set>
                                    <p:animEffect transition="in" filter="strips(downRight)">
                                      <p:cBhvr>
                                        <p:cTn id="7" dur="500"/>
                                        <p:tgtEl>
                                          <p:spTgt spid="1898504">
                                            <p:txEl>
                                              <p:charRg st="0" end="9"/>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8504">
                                            <p:txEl>
                                              <p:charRg st="9" end="168"/>
                                            </p:txEl>
                                          </p:spTgt>
                                        </p:tgtEl>
                                        <p:attrNameLst>
                                          <p:attrName>style.visibility</p:attrName>
                                        </p:attrNameLst>
                                      </p:cBhvr>
                                      <p:to>
                                        <p:strVal val="visible"/>
                                      </p:to>
                                    </p:set>
                                    <p:animEffect transition="in" filter="strips(downRight)">
                                      <p:cBhvr>
                                        <p:cTn id="12" dur="500"/>
                                        <p:tgtEl>
                                          <p:spTgt spid="1898504">
                                            <p:txEl>
                                              <p:charRg st="9" end="168"/>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8505">
                                            <p:txEl>
                                              <p:charRg st="0" end="14"/>
                                            </p:txEl>
                                          </p:spTgt>
                                        </p:tgtEl>
                                        <p:attrNameLst>
                                          <p:attrName>style.visibility</p:attrName>
                                        </p:attrNameLst>
                                      </p:cBhvr>
                                      <p:to>
                                        <p:strVal val="visible"/>
                                      </p:to>
                                    </p:set>
                                    <p:animEffect transition="in" filter="strips(downRight)">
                                      <p:cBhvr>
                                        <p:cTn id="17" dur="500"/>
                                        <p:tgtEl>
                                          <p:spTgt spid="1898505">
                                            <p:txEl>
                                              <p:charRg st="0" end="1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8505">
                                            <p:txEl>
                                              <p:charRg st="14" end="62"/>
                                            </p:txEl>
                                          </p:spTgt>
                                        </p:tgtEl>
                                        <p:attrNameLst>
                                          <p:attrName>style.visibility</p:attrName>
                                        </p:attrNameLst>
                                      </p:cBhvr>
                                      <p:to>
                                        <p:strVal val="visible"/>
                                      </p:to>
                                    </p:set>
                                    <p:animEffect transition="in" filter="strips(downRight)">
                                      <p:cBhvr>
                                        <p:cTn id="22" dur="500"/>
                                        <p:tgtEl>
                                          <p:spTgt spid="1898505">
                                            <p:txEl>
                                              <p:charRg st="14" end="6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98506">
                                            <p:txEl>
                                              <p:charRg st="0" end="126"/>
                                            </p:txEl>
                                          </p:spTgt>
                                        </p:tgtEl>
                                        <p:attrNameLst>
                                          <p:attrName>style.visibility</p:attrName>
                                        </p:attrNameLst>
                                      </p:cBhvr>
                                      <p:to>
                                        <p:strVal val="visible"/>
                                      </p:to>
                                    </p:set>
                                    <p:animEffect transition="in" filter="strips(downRight)">
                                      <p:cBhvr>
                                        <p:cTn id="27" dur="500"/>
                                        <p:tgtEl>
                                          <p:spTgt spid="1898506">
                                            <p:txEl>
                                              <p:charRg st="0" end="12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98506">
                                            <p:txEl>
                                              <p:charRg st="126" end="168"/>
                                            </p:txEl>
                                          </p:spTgt>
                                        </p:tgtEl>
                                        <p:attrNameLst>
                                          <p:attrName>style.visibility</p:attrName>
                                        </p:attrNameLst>
                                      </p:cBhvr>
                                      <p:to>
                                        <p:strVal val="visible"/>
                                      </p:to>
                                    </p:set>
                                    <p:animEffect transition="in" filter="strips(downRight)">
                                      <p:cBhvr>
                                        <p:cTn id="32" dur="500"/>
                                        <p:tgtEl>
                                          <p:spTgt spid="1898506">
                                            <p:txEl>
                                              <p:charRg st="126" end="168"/>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504" grpId="0" build="p"/>
      <p:bldP spid="1898505" grpId="0" build="p"/>
      <p:bldP spid="189850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37413" name="Text Box 5"/>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37414" name="Text Box 6"/>
          <p:cNvSpPr txBox="1">
            <a:spLocks noChangeArrowheads="1"/>
          </p:cNvSpPr>
          <p:nvPr/>
        </p:nvSpPr>
        <p:spPr bwMode="auto">
          <a:xfrm>
            <a:off x="1774825" y="800100"/>
            <a:ext cx="8153400" cy="700405"/>
          </a:xfrm>
          <a:prstGeom prst="rect">
            <a:avLst/>
          </a:prstGeom>
          <a:noFill/>
          <a:ln w="9525">
            <a:noFill/>
            <a:miter lim="800000"/>
          </a:ln>
          <a:effectLst/>
        </p:spPr>
        <p:txBody>
          <a:bodyPr>
            <a:spAutoFit/>
          </a:bodyPr>
          <a:lstStyle/>
          <a:p>
            <a:pPr marL="457200" marR="0" indent="-457200" algn="just" defTabSz="914400">
              <a:spcBef>
                <a:spcPct val="20000"/>
              </a:spcBef>
              <a:buClrTx/>
              <a:buSzTx/>
              <a:buFontTx/>
              <a:buNone/>
              <a:defRPr/>
            </a:pPr>
            <a:r>
              <a:rPr kumimoji="1" lang="en-US" altLang="zh-CN" kern="1200" cap="none" spc="0" normalizeH="0" baseline="0" noProof="0" dirty="0">
                <a:solidFill>
                  <a:srgbClr val="339933"/>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2) </a:t>
            </a:r>
            <a:r>
              <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Distinguishable objects and indistinguishable boxes </a:t>
            </a:r>
            <a:endPar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endParaRPr>
          </a:p>
          <a:p>
            <a:pPr marL="457200" marR="0" indent="-457200" algn="just" defTabSz="914400">
              <a:spcBef>
                <a:spcPct val="20000"/>
              </a:spcBef>
              <a:buClrTx/>
              <a:buSzTx/>
              <a:buFontTx/>
              <a:buNone/>
              <a:defRPr/>
            </a:pPr>
            <a:r>
              <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     -counting the ways to place </a:t>
            </a:r>
            <a:r>
              <a:rPr kumimoji="1" lang="en-US" altLang="zh-CN" i="1"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n</a:t>
            </a:r>
            <a:r>
              <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 distinguishable objects into </a:t>
            </a:r>
            <a:r>
              <a:rPr kumimoji="1" lang="en-US" altLang="zh-CN" i="1"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k</a:t>
            </a:r>
            <a:r>
              <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rPr>
              <a:t> indistinguishable boxes </a:t>
            </a:r>
            <a:endParaRPr kumimoji="1" lang="en-US" altLang="zh-CN" kern="1200" cap="none" spc="0" normalizeH="0" baseline="0" noProof="0" dirty="0">
              <a:solidFill>
                <a:srgbClr val="339933"/>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7414"/>
                                        </p:tgtEl>
                                        <p:attrNameLst>
                                          <p:attrName>style.visibility</p:attrName>
                                        </p:attrNameLst>
                                      </p:cBhvr>
                                      <p:to>
                                        <p:strVal val="visible"/>
                                      </p:to>
                                    </p:set>
                                    <p:animEffect transition="in" filter="wipe(left)">
                                      <p:cBhvr>
                                        <p:cTn id="7" dur="500"/>
                                        <p:tgtEl>
                                          <p:spTgt spid="1937414"/>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741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1"/>
          <p:cNvSpPr>
            <a:spLocks noGrp="1"/>
          </p:cNvSpPr>
          <p:nvPr>
            <p:ph type="sldNum" sz="quarter" idx="10"/>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楷体_GB2312" pitchFamily="49" charset="-122"/>
                <a:ea typeface="楷体_GB2312" pitchFamily="49" charset="-122"/>
                <a:cs typeface="+mn-cs"/>
              </a:defRPr>
            </a:lvl5pPr>
          </a:lstStyle>
          <a:p>
            <a:pPr lvl="0" algn="r"/>
            <a:fld id="{9A0DB2DC-4C9A-4742-B13C-FB6460FD3503}" type="slidenum">
              <a:rPr lang="zh-CN" altLang="en-US" sz="1400" b="0" dirty="0">
                <a:latin typeface="Arial" panose="020B0604020202090204" pitchFamily="34" charset="0"/>
                <a:ea typeface="宋体" pitchFamily="2" charset="-122"/>
              </a:rPr>
            </a:fld>
            <a:endParaRPr lang="zh-CN" altLang="en-US" sz="1400" b="0" dirty="0">
              <a:latin typeface="Arial" panose="020B0604020202090204" pitchFamily="34" charset="0"/>
              <a:ea typeface="宋体" pitchFamily="2" charset="-122"/>
            </a:endParaRPr>
          </a:p>
        </p:txBody>
      </p:sp>
      <p:sp>
        <p:nvSpPr>
          <p:cNvPr id="1939458" name="Text Box 2"/>
          <p:cNvSpPr txBox="1">
            <a:spLocks noChangeArrowheads="1"/>
          </p:cNvSpPr>
          <p:nvPr/>
        </p:nvSpPr>
        <p:spPr bwMode="auto">
          <a:xfrm>
            <a:off x="4724400" y="-52387"/>
            <a:ext cx="5867400" cy="368300"/>
          </a:xfrm>
          <a:prstGeom prst="rect">
            <a:avLst/>
          </a:prstGeom>
          <a:noFill/>
          <a:ln w="9525">
            <a:noFill/>
            <a:miter lim="800000"/>
          </a:ln>
          <a:effectLst/>
        </p:spPr>
        <p:txBody>
          <a:bodyPr>
            <a:spAutoFit/>
          </a:bodyPr>
          <a:lstStyle/>
          <a:p>
            <a:pPr marR="0" algn="r" defTabSz="914400">
              <a:spcBef>
                <a:spcPct val="50000"/>
              </a:spcBef>
              <a:buClrTx/>
              <a:buSzTx/>
              <a:buFontTx/>
              <a:buNone/>
              <a:defRPr/>
            </a:pPr>
            <a:r>
              <a:rPr kumimoji="1" lang="en-US" altLang="zh-CN" sz="1800" b="0" kern="1200" cap="none" spc="0" normalizeH="0" baseline="0" noProof="0" dirty="0">
                <a:latin typeface="Arial" panose="020B0604020202090204" pitchFamily="34" charset="0"/>
                <a:ea typeface="宋体" pitchFamily="2" charset="-122"/>
                <a:cs typeface="Arial" panose="020B0604020202090204" pitchFamily="34" charset="0"/>
                <a:sym typeface="Webdings" panose="05030102010509060703" pitchFamily="18" charset="2"/>
              </a:rPr>
              <a:t>6.5  Generalized Permutations and Combinations</a:t>
            </a:r>
            <a:r>
              <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rPr>
              <a:t> </a:t>
            </a:r>
            <a:endParaRPr kumimoji="1" lang="en-US" altLang="zh-CN" kern="1200" cap="none" spc="0" normalizeH="0" baseline="0" noProof="0" dirty="0">
              <a:effectLst>
                <a:outerShdw blurRad="38100" dist="38100" dir="2700000" algn="tl">
                  <a:srgbClr val="C0C0C0"/>
                </a:outerShdw>
              </a:effectLst>
              <a:latin typeface="Arial" panose="020B0604020202090204" pitchFamily="34" charset="0"/>
              <a:ea typeface="宋体" pitchFamily="2" charset="-122"/>
              <a:cs typeface="Arial" panose="020B0604020202090204" pitchFamily="34" charset="0"/>
              <a:sym typeface="Webdings" panose="05030102010509060703" pitchFamily="18" charset="2"/>
            </a:endParaRPr>
          </a:p>
        </p:txBody>
      </p:sp>
      <p:sp>
        <p:nvSpPr>
          <p:cNvPr id="1939460" name="Text Box 4"/>
          <p:cNvSpPr txBox="1">
            <a:spLocks noChangeArrowheads="1"/>
          </p:cNvSpPr>
          <p:nvPr/>
        </p:nvSpPr>
        <p:spPr bwMode="auto">
          <a:xfrm>
            <a:off x="1524000" y="476250"/>
            <a:ext cx="8929688" cy="645160"/>
          </a:xfrm>
          <a:prstGeom prst="rect">
            <a:avLst/>
          </a:prstGeom>
          <a:noFill/>
          <a:ln w="9525">
            <a:noFill/>
            <a:miter lim="800000"/>
          </a:ln>
          <a:effectLst/>
        </p:spPr>
        <p:txBody>
          <a:bodyPr>
            <a:spAutoFit/>
          </a:bodyPr>
          <a:lstStyle/>
          <a:p>
            <a:pPr marL="457200" marR="0" indent="-457200" defTabSz="914400">
              <a:spcBef>
                <a:spcPct val="20000"/>
              </a:spcBef>
              <a:buClrTx/>
              <a:buSzTx/>
              <a:buFontTx/>
              <a:buNone/>
              <a:defRPr/>
            </a:pPr>
            <a:r>
              <a:rPr kumimoji="1" lang="en-US" altLang="zh-CN" kern="1200" cap="none" spc="0" normalizeH="0" baseline="0" noProof="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a:solidFill>
                  <a:srgbClr val="000000"/>
                </a:solidFill>
                <a:latin typeface="Times New Roman" panose="02020603050405020304" pitchFamily="18" charset="0"/>
                <a:ea typeface="宋体" pitchFamily="2" charset="-122"/>
                <a:cs typeface="Times New Roman" panose="02020603050405020304" pitchFamily="18" charset="0"/>
              </a:rPr>
              <a:t>Example 9</a:t>
            </a:r>
            <a:r>
              <a:rPr kumimoji="1" lang="en-US" altLang="zh-CN" kern="1200" cap="none" spc="0" normalizeH="0" baseline="0" noProof="0">
                <a:solidFill>
                  <a:srgbClr val="000000"/>
                </a:solidFill>
                <a:latin typeface="Arial" panose="020B0604020202090204" pitchFamily="34" charset="0"/>
                <a:ea typeface="宋体" pitchFamily="2" charset="-122"/>
                <a:cs typeface="Times New Roman" panose="02020603050405020304" pitchFamily="18" charset="0"/>
              </a:rPr>
              <a:t>〗</a:t>
            </a:r>
            <a:r>
              <a:rPr kumimoji="1" lang="en-US" altLang="zh-CN" kern="1200" cap="none" spc="0" normalizeH="0" baseline="0" noProof="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How many ways are there to put four different employees into three indistinguishable offices, when each office can contain any number of employees?</a:t>
            </a:r>
            <a:r>
              <a:rPr kumimoji="1" lang="en-US" altLang="zh-CN" kern="1200" cap="none" spc="0" normalizeH="0" baseline="0" noProof="0">
                <a:solidFill>
                  <a:srgbClr val="000000"/>
                </a:solidFill>
                <a:latin typeface="Times New Roman" panose="02020603050405020304" pitchFamily="18" charset="0"/>
                <a:ea typeface="宋体" pitchFamily="2" charset="-122"/>
                <a:cs typeface="Times New Roman" panose="02020603050405020304" pitchFamily="18" charset="0"/>
              </a:rPr>
              <a:t> </a:t>
            </a:r>
            <a:endParaRPr kumimoji="1" lang="en-US" altLang="zh-CN" kern="1200" cap="none" spc="0" normalizeH="0" baseline="0" noProof="0">
              <a:solidFill>
                <a:srgbClr val="000000"/>
              </a:solidFill>
              <a:latin typeface="Times New Roman" panose="02020603050405020304" pitchFamily="18" charset="0"/>
              <a:ea typeface="宋体" pitchFamily="2" charset="-122"/>
              <a:cs typeface="Times New Roman" panose="02020603050405020304" pitchFamily="18" charset="0"/>
            </a:endParaRPr>
          </a:p>
        </p:txBody>
      </p:sp>
      <p:sp>
        <p:nvSpPr>
          <p:cNvPr id="1939461" name="Text Box 5"/>
          <p:cNvSpPr txBox="1">
            <a:spLocks noChangeArrowheads="1"/>
          </p:cNvSpPr>
          <p:nvPr/>
        </p:nvSpPr>
        <p:spPr bwMode="auto">
          <a:xfrm>
            <a:off x="1774825" y="1628775"/>
            <a:ext cx="8893175" cy="5104130"/>
          </a:xfrm>
          <a:prstGeom prst="rect">
            <a:avLst/>
          </a:prstGeom>
          <a:noFill/>
          <a:ln w="9525">
            <a:noFill/>
            <a:miter lim="800000"/>
          </a:ln>
          <a:effectLst/>
        </p:spPr>
        <p:txBody>
          <a:bodyPr>
            <a:spAutoFit/>
          </a:bodyPr>
          <a:lstStyle/>
          <a:p>
            <a:pPr marL="457200" marR="0" indent="-457200" algn="just" defTabSz="914400">
              <a:spcBef>
                <a:spcPct val="20000"/>
              </a:spcBef>
              <a:buClrTx/>
              <a:buSzTx/>
              <a:buFontTx/>
              <a:buNone/>
              <a:defRPr/>
            </a:pPr>
            <a:r>
              <a:rPr kumimoji="1" lang="en-US" altLang="zh-CN" i="1" kern="1200" cap="none" spc="0" normalizeH="0" baseline="0" noProof="0" dirty="0">
                <a:solidFill>
                  <a:srgbClr val="3333FF"/>
                </a:solidFill>
                <a:latin typeface="Times New Roman" panose="02020603050405020304" pitchFamily="18" charset="0"/>
                <a:ea typeface="宋体" pitchFamily="2" charset="-122"/>
                <a:cs typeface="Times New Roman" panose="02020603050405020304" pitchFamily="18" charset="0"/>
              </a:rPr>
              <a:t>Solution:</a:t>
            </a:r>
            <a:endParaRPr kumimoji="1" lang="en-US" altLang="zh-CN" i="1" kern="1200" cap="none" spc="0" normalizeH="0" baseline="0" noProof="0" dirty="0">
              <a:solidFill>
                <a:srgbClr val="3333FF"/>
              </a:solidFill>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We represent the four employees by A,B,C,D.</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(1) All four are put into one office:  </a:t>
            </a: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1 ways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{A,B,C,D}</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(2) Three are put into one office and a fourth is put into a second office:</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a:t>
            </a: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4 ways</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{A,B,C},{D}};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{A,B,D}, {C}};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{A,C,D}, {B}};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{B,C,D}, {A}}</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(3) Two are put into one office and two put into a second office:</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a:p>
            <a:pPr marL="457200" marR="0" indent="-457200" defTabSz="914400">
              <a:spcBef>
                <a:spcPct val="20000"/>
              </a:spcBef>
              <a:buClrTx/>
              <a:buSzTx/>
              <a:buFontTx/>
              <a:buNone/>
              <a:defRPr/>
            </a:pP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宋体" pitchFamily="2" charset="-122"/>
                <a:cs typeface="+mn-cs"/>
              </a:rPr>
              <a:t>   3 </a:t>
            </a: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楷体_GB2312" pitchFamily="49" charset="-122"/>
                <a:cs typeface="+mn-cs"/>
              </a:rPr>
              <a:t>ways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{A,B},{C,D}};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{A,D},{B,C}};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{A,C},{B,D}} </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(4) Two are put into one office, and one each put into the other two office:</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a:p>
            <a:pPr marL="457200" marR="0" indent="-457200" defTabSz="914400">
              <a:spcBef>
                <a:spcPct val="20000"/>
              </a:spcBef>
              <a:buClrTx/>
              <a:buSzTx/>
              <a:buFontTx/>
              <a:buNone/>
              <a:defRPr/>
            </a:pP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宋体" pitchFamily="2" charset="-122"/>
                <a:cs typeface="+mn-cs"/>
              </a:rPr>
              <a:t>   6 </a:t>
            </a: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楷体_GB2312" pitchFamily="49" charset="-122"/>
                <a:cs typeface="+mn-cs"/>
              </a:rPr>
              <a:t>ways</a:t>
            </a:r>
            <a:endPar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a:p>
            <a:pPr marL="457200" marR="0" indent="-457200" defTabSz="914400">
              <a:spcBef>
                <a:spcPct val="20000"/>
              </a:spcBef>
              <a:buClrTx/>
              <a:buSzTx/>
              <a:buFontTx/>
              <a:buNone/>
              <a:defRPr/>
            </a:pP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楷体_GB2312" pitchFamily="49" charset="-122"/>
                <a:cs typeface="+mn-cs"/>
              </a:rPr>
              <a:t>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{A,B},{C},{D}};</a:t>
            </a:r>
            <a:r>
              <a:rPr kumimoji="1" lang="en-US" altLang="zh-CN" sz="2200" kern="1200" cap="none" spc="0" normalizeH="0" baseline="0" noProof="0" dirty="0">
                <a:solidFill>
                  <a:srgbClr val="FF6600"/>
                </a:solidFill>
                <a:effectLst>
                  <a:outerShdw blurRad="38100" dist="38100" dir="2700000" algn="tl">
                    <a:srgbClr val="C0C0C0"/>
                  </a:outerShdw>
                </a:effectLst>
                <a:latin typeface="Times New Roman" panose="02020603050405020304" pitchFamily="18" charset="0"/>
                <a:ea typeface="楷体_GB2312" pitchFamily="49" charset="-122"/>
                <a:cs typeface="+mn-cs"/>
              </a:rPr>
              <a:t> </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宋体" pitchFamily="2" charset="-122"/>
                <a:cs typeface="+mn-cs"/>
              </a:rPr>
              <a:t>{</a:t>
            </a: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{A,C},{B},{D}}; {{A,D},{B},{C}}; {{B,C},{A},{D}};</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a:p>
            <a:pPr marL="457200" marR="0" indent="-457200" defTabSz="914400">
              <a:spcBef>
                <a:spcPct val="20000"/>
              </a:spcBef>
              <a:buClrTx/>
              <a:buSzTx/>
              <a:buFontTx/>
              <a:buNone/>
              <a:defRPr/>
            </a:pPr>
            <a:r>
              <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rPr>
              <a:t>{{B,D},{A},{C}}; {{C,D},{A},{B}}</a:t>
            </a:r>
            <a:endParaRPr kumimoji="1" lang="en-US" altLang="zh-CN" sz="2200" kern="1200" cap="none" spc="0" normalizeH="0" baseline="0" noProof="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9460"/>
                                        </p:tgtEl>
                                        <p:attrNameLst>
                                          <p:attrName>style.visibility</p:attrName>
                                        </p:attrNameLst>
                                      </p:cBhvr>
                                      <p:to>
                                        <p:strVal val="visible"/>
                                      </p:to>
                                    </p:set>
                                    <p:animEffect transition="in" filter="wipe(left)">
                                      <p:cBhvr>
                                        <p:cTn id="7" dur="500"/>
                                        <p:tgtEl>
                                          <p:spTgt spid="1939460"/>
                                        </p:tgtEl>
                                      </p:cBhvr>
                                    </p:animEffect>
                                  </p:childTnLst>
                                  <p:subTnLst>
                                    <p:audio>
                                      <p:cMediaNode>
                                        <p:cTn display="0" masterRel="sameClick">
                                          <p:stCondLst>
                                            <p:cond evt="begin" delay="0">
                                              <p:tn val="5"/>
                                            </p:cond>
                                          </p:stCondLst>
                                          <p:endCondLst>
                                            <p:cond evt="onStopAudio" delay="0">
                                              <p:tgtEl>
                                                <p:sldTgt/>
                                              </p:tgtEl>
                                            </p:cond>
                                          </p:endCondLst>
                                        </p:cTn>
                                        <p:tgtEl>
                                          <p:sndTgt r:embed="rId1" name="CASHRE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9461">
                                            <p:txEl>
                                              <p:charRg st="4294967295" end="4294967295"/>
                                            </p:txEl>
                                          </p:spTgt>
                                        </p:tgtEl>
                                        <p:attrNameLst>
                                          <p:attrName>style.visibility</p:attrName>
                                        </p:attrNameLst>
                                      </p:cBhvr>
                                      <p:to>
                                        <p:strVal val="visible"/>
                                      </p:to>
                                    </p:set>
                                    <p:animEffect transition="in" filter="wipe(left)">
                                      <p:cBhvr>
                                        <p:cTn id="12" dur="500"/>
                                        <p:tgtEl>
                                          <p:spTgt spid="1939461">
                                            <p:txEl>
                                              <p:charRg st="4294967295" end="4294967295"/>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9461">
                                            <p:txEl>
                                              <p:charRg st="0" end="10"/>
                                            </p:txEl>
                                          </p:spTgt>
                                        </p:tgtEl>
                                        <p:attrNameLst>
                                          <p:attrName>style.visibility</p:attrName>
                                        </p:attrNameLst>
                                      </p:cBhvr>
                                      <p:to>
                                        <p:strVal val="visible"/>
                                      </p:to>
                                    </p:set>
                                    <p:animEffect transition="in" filter="wipe(left)">
                                      <p:cBhvr>
                                        <p:cTn id="17" dur="500"/>
                                        <p:tgtEl>
                                          <p:spTgt spid="1939461">
                                            <p:txEl>
                                              <p:charRg st="0" end="1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39461">
                                            <p:txEl>
                                              <p:charRg st="10" end="54"/>
                                            </p:txEl>
                                          </p:spTgt>
                                        </p:tgtEl>
                                        <p:attrNameLst>
                                          <p:attrName>style.visibility</p:attrName>
                                        </p:attrNameLst>
                                      </p:cBhvr>
                                      <p:to>
                                        <p:strVal val="visible"/>
                                      </p:to>
                                    </p:set>
                                    <p:animEffect transition="in" filter="wipe(left)">
                                      <p:cBhvr>
                                        <p:cTn id="22" dur="500"/>
                                        <p:tgtEl>
                                          <p:spTgt spid="1939461">
                                            <p:txEl>
                                              <p:charRg st="10" end="5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SHREG.WAV"/>
                                        </p:tgtEl>
                                      </p:cMediaNode>
                                    </p:audio>
                                  </p:sub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939461">
                                            <p:txEl>
                                              <p:charRg st="54" end="111"/>
                                            </p:txEl>
                                          </p:spTgt>
                                        </p:tgtEl>
                                        <p:attrNameLst>
                                          <p:attrName>style.visibility</p:attrName>
                                        </p:attrNameLst>
                                      </p:cBhvr>
                                      <p:to>
                                        <p:strVal val="visible"/>
                                      </p:to>
                                    </p:set>
                                    <p:animEffect transition="in" filter="wipe(left)">
                                      <p:cBhvr>
                                        <p:cTn id="26" dur="500"/>
                                        <p:tgtEl>
                                          <p:spTgt spid="1939461">
                                            <p:txEl>
                                              <p:charRg st="54" end="11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1" name="CASHREG.WAV"/>
                                        </p:tgtEl>
                                      </p:cMediaNode>
                                    </p:audio>
                                  </p:sub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939461">
                                            <p:txEl>
                                              <p:charRg st="111" end="187"/>
                                            </p:txEl>
                                          </p:spTgt>
                                        </p:tgtEl>
                                        <p:attrNameLst>
                                          <p:attrName>style.visibility</p:attrName>
                                        </p:attrNameLst>
                                      </p:cBhvr>
                                      <p:to>
                                        <p:strVal val="visible"/>
                                      </p:to>
                                    </p:set>
                                    <p:animEffect transition="in" filter="wipe(left)">
                                      <p:cBhvr>
                                        <p:cTn id="30" dur="500"/>
                                        <p:tgtEl>
                                          <p:spTgt spid="1939461">
                                            <p:txEl>
                                              <p:charRg st="111" end="18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1" name="CASHREG.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39461">
                                            <p:txEl>
                                              <p:charRg st="187" end="259"/>
                                            </p:txEl>
                                          </p:spTgt>
                                        </p:tgtEl>
                                        <p:attrNameLst>
                                          <p:attrName>style.visibility</p:attrName>
                                        </p:attrNameLst>
                                      </p:cBhvr>
                                      <p:to>
                                        <p:strVal val="visible"/>
                                      </p:to>
                                    </p:set>
                                    <p:animEffect transition="in" filter="wipe(left)">
                                      <p:cBhvr>
                                        <p:cTn id="35" dur="500"/>
                                        <p:tgtEl>
                                          <p:spTgt spid="1939461">
                                            <p:txEl>
                                              <p:charRg st="187" end="259"/>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1" name="CASHREG.WAV"/>
                                        </p:tgtEl>
                                      </p:cMediaNode>
                                    </p:audio>
                                  </p:sub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939461">
                                            <p:txEl>
                                              <p:charRg st="259" end="325"/>
                                            </p:txEl>
                                          </p:spTgt>
                                        </p:tgtEl>
                                        <p:attrNameLst>
                                          <p:attrName>style.visibility</p:attrName>
                                        </p:attrNameLst>
                                      </p:cBhvr>
                                      <p:to>
                                        <p:strVal val="visible"/>
                                      </p:to>
                                    </p:set>
                                    <p:animEffect transition="in" filter="wipe(left)">
                                      <p:cBhvr>
                                        <p:cTn id="39" dur="500"/>
                                        <p:tgtEl>
                                          <p:spTgt spid="1939461">
                                            <p:txEl>
                                              <p:charRg st="259" end="325"/>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1" name="CASHREG.WAV"/>
                                        </p:tgtEl>
                                      </p:cMediaNode>
                                    </p:audio>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39461">
                                            <p:txEl>
                                              <p:charRg st="325" end="380"/>
                                            </p:txEl>
                                          </p:spTgt>
                                        </p:tgtEl>
                                        <p:attrNameLst>
                                          <p:attrName>style.visibility</p:attrName>
                                        </p:attrNameLst>
                                      </p:cBhvr>
                                      <p:to>
                                        <p:strVal val="visible"/>
                                      </p:to>
                                    </p:set>
                                    <p:animEffect transition="in" filter="wipe(left)">
                                      <p:cBhvr>
                                        <p:cTn id="44" dur="500"/>
                                        <p:tgtEl>
                                          <p:spTgt spid="1939461">
                                            <p:txEl>
                                              <p:charRg st="325" end="38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1" name="CASHREG.WAV"/>
                                        </p:tgtEl>
                                      </p:cMediaNode>
                                    </p:audio>
                                  </p:sub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939461">
                                            <p:txEl>
                                              <p:charRg st="380" end="457"/>
                                            </p:txEl>
                                          </p:spTgt>
                                        </p:tgtEl>
                                        <p:attrNameLst>
                                          <p:attrName>style.visibility</p:attrName>
                                        </p:attrNameLst>
                                      </p:cBhvr>
                                      <p:to>
                                        <p:strVal val="visible"/>
                                      </p:to>
                                    </p:set>
                                    <p:animEffect transition="in" filter="wipe(left)">
                                      <p:cBhvr>
                                        <p:cTn id="48" dur="500"/>
                                        <p:tgtEl>
                                          <p:spTgt spid="1939461">
                                            <p:txEl>
                                              <p:charRg st="380" end="457"/>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1" name="CASHREG.WAV"/>
                                        </p:tgtEl>
                                      </p:cMediaNode>
                                    </p:audio>
                                  </p:sub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39461">
                                            <p:txEl>
                                              <p:charRg st="457" end="467"/>
                                            </p:txEl>
                                          </p:spTgt>
                                        </p:tgtEl>
                                        <p:attrNameLst>
                                          <p:attrName>style.visibility</p:attrName>
                                        </p:attrNameLst>
                                      </p:cBhvr>
                                      <p:to>
                                        <p:strVal val="visible"/>
                                      </p:to>
                                    </p:set>
                                    <p:animEffect transition="in" filter="wipe(left)">
                                      <p:cBhvr>
                                        <p:cTn id="53" dur="500"/>
                                        <p:tgtEl>
                                          <p:spTgt spid="1939461">
                                            <p:txEl>
                                              <p:charRg st="457" end="467"/>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1" name="CASHREG.WAV"/>
                                        </p:tgtEl>
                                      </p:cMediaNode>
                                    </p:audio>
                                  </p:sub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939461">
                                            <p:txEl>
                                              <p:charRg st="467" end="536"/>
                                            </p:txEl>
                                          </p:spTgt>
                                        </p:tgtEl>
                                        <p:attrNameLst>
                                          <p:attrName>style.visibility</p:attrName>
                                        </p:attrNameLst>
                                      </p:cBhvr>
                                      <p:to>
                                        <p:strVal val="visible"/>
                                      </p:to>
                                    </p:set>
                                    <p:animEffect transition="in" filter="wipe(left)">
                                      <p:cBhvr>
                                        <p:cTn id="57" dur="500"/>
                                        <p:tgtEl>
                                          <p:spTgt spid="1939461">
                                            <p:txEl>
                                              <p:charRg st="467" end="536"/>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SHREG.WAV"/>
                                        </p:tgtEl>
                                      </p:cMediaNode>
                                    </p:audio>
                                  </p:sub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939461">
                                            <p:txEl>
                                              <p:charRg st="536" end="569"/>
                                            </p:txEl>
                                          </p:spTgt>
                                        </p:tgtEl>
                                        <p:attrNameLst>
                                          <p:attrName>style.visibility</p:attrName>
                                        </p:attrNameLst>
                                      </p:cBhvr>
                                      <p:to>
                                        <p:strVal val="visible"/>
                                      </p:to>
                                    </p:set>
                                    <p:animEffect transition="in" filter="wipe(left)">
                                      <p:cBhvr>
                                        <p:cTn id="61" dur="500"/>
                                        <p:tgtEl>
                                          <p:spTgt spid="1939461">
                                            <p:txEl>
                                              <p:charRg st="536" end="569"/>
                                            </p:txEl>
                                          </p:spTgt>
                                        </p:tgtEl>
                                      </p:cBhvr>
                                    </p:animEffect>
                                  </p:childTnLst>
                                  <p:subTnLst>
                                    <p:audio>
                                      <p:cMediaNode>
                                        <p:cTn display="0" masterRel="sameClick">
                                          <p:stCondLst>
                                            <p:cond evt="begin" delay="0">
                                              <p:tn val="59"/>
                                            </p:cond>
                                          </p:stCondLst>
                                          <p:endCondLst>
                                            <p:cond evt="onStopAudio" delay="0">
                                              <p:tgtEl>
                                                <p:sldTgt/>
                                              </p:tgtEl>
                                            </p:cond>
                                          </p:endCondLst>
                                        </p:cTn>
                                        <p:tgtEl>
                                          <p:sndTgt r:embed="rId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460" grpId="0" bldLvl="0" animBg="1"/>
      <p:bldP spid="1939461"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12957</Words>
  <Application>WPS 演示</Application>
  <PresentationFormat>宽屏</PresentationFormat>
  <Paragraphs>525</Paragraphs>
  <Slides>37</Slides>
  <Notes>0</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63</vt:i4>
      </vt:variant>
      <vt:variant>
        <vt:lpstr>幻灯片标题</vt:lpstr>
      </vt:variant>
      <vt:variant>
        <vt:i4>37</vt:i4>
      </vt:variant>
    </vt:vector>
  </HeadingPairs>
  <TitlesOfParts>
    <vt:vector size="129"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楷体_GB2312</vt:lpstr>
      <vt:lpstr>汉仪楷体简</vt:lpstr>
      <vt:lpstr>宋体</vt:lpstr>
      <vt:lpstr>Times New Roman</vt:lpstr>
      <vt:lpstr>Webdings</vt:lpstr>
      <vt:lpstr>cajcd fnta1</vt:lpstr>
      <vt:lpstr>Symbol</vt:lpstr>
      <vt:lpstr>Kingsoft Sign</vt:lpstr>
      <vt:lpstr>宋体-简</vt:lpstr>
      <vt:lpstr>Thonburi</vt:lpstr>
      <vt:lpstr>楷体_GB2312</vt:lpstr>
      <vt:lpstr>Book Antiqua</vt:lpstr>
      <vt:lpstr>苹方-简</vt:lpstr>
      <vt:lpstr>Tahoma</vt:lpstr>
      <vt:lpstr>Times New Roman</vt:lpstr>
      <vt:lpstr>宋体</vt:lpstr>
      <vt:lpstr>Wingdings</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Some Important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Exercises</vt:lpstr>
      <vt:lpstr>Conjunctive Normal Form (CNF)</vt:lpstr>
      <vt:lpstr>Disjunctive Normal Form (DNF)</vt:lpstr>
      <vt:lpstr>More Examples</vt:lpstr>
      <vt:lpstr>Transforming to Full Disjunctive Normal Form</vt:lpstr>
      <vt:lpstr>Transforming to Prenex Normal Form</vt:lpstr>
      <vt:lpstr>Using Rules of Inference to Build Arguments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zhuangyifei</dc:creator>
  <cp:lastModifiedBy>zhuangyifei</cp:lastModifiedBy>
  <cp:revision>2</cp:revision>
  <dcterms:created xsi:type="dcterms:W3CDTF">2021-05-08T12:34:36Z</dcterms:created>
  <dcterms:modified xsi:type="dcterms:W3CDTF">2021-05-08T12:34:36Z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2052-3.5.1.5630</vt:lpwstr>
  </property>
</Properties>
</file>