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handoutMasterIdLst>
    <p:handoutMasterId r:id="rId13"/>
  </p:handoutMasterIdLst>
  <p:sldIdLst>
    <p:sldId id="341" r:id="rId3"/>
    <p:sldId id="289" r:id="rId5"/>
    <p:sldId id="368" r:id="rId6"/>
    <p:sldId id="369" r:id="rId7"/>
    <p:sldId id="312" r:id="rId8"/>
    <p:sldId id="331" r:id="rId9"/>
    <p:sldId id="316" r:id="rId10"/>
    <p:sldId id="318" r:id="rId11"/>
    <p:sldId id="280" r:id="rId12"/>
  </p:sldIdLst>
  <p:sldSz cx="9144000" cy="5143500" type="screen16x9"/>
  <p:notesSz cx="6858000" cy="9144000"/>
  <p:embeddedFontLst>
    <p:embeddedFont>
      <p:font typeface="Calibri" panose="020F0502020204030204" charset="0"/>
      <p:regular r:id="rId17"/>
    </p:embeddedFont>
  </p:embeddedFontLst>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7547E"/>
    <a:srgbClr val="A47C52"/>
    <a:srgbClr val="195BA3"/>
    <a:srgbClr val="2178D5"/>
    <a:srgbClr val="3F8CE1"/>
    <a:srgbClr val="1D69BD"/>
    <a:srgbClr val="8FCA5E"/>
    <a:srgbClr val="568D11"/>
    <a:srgbClr val="6DAD39"/>
    <a:srgbClr val="FEFA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32" autoAdjust="0"/>
    <p:restoredTop sz="99395" autoAdjust="0"/>
  </p:normalViewPr>
  <p:slideViewPr>
    <p:cSldViewPr snapToGrid="0">
      <p:cViewPr varScale="1">
        <p:scale>
          <a:sx n="136" d="100"/>
          <a:sy n="136" d="100"/>
        </p:scale>
        <p:origin x="138" y="714"/>
      </p:cViewPr>
      <p:guideLst>
        <p:guide orient="horz" pos="1585"/>
        <p:guide pos="2847"/>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274C15-6F80-48F8-B693-512644535BF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9EDCF0-DFCB-4AF8-B907-8A1E92260E3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F99EDCF0-DFCB-4AF8-B907-8A1E92260E3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当下，在线交流平台正在如火如荼地发展，并越来越多地成为开源开发者交流的媒介</a:t>
            </a:r>
            <a:endParaRPr lang="zh-CN" altLang="en-US"/>
          </a:p>
        </p:txBody>
      </p:sp>
      <p:sp>
        <p:nvSpPr>
          <p:cNvPr id="4" name="灯片编号占位符 3"/>
          <p:cNvSpPr>
            <a:spLocks noGrp="1"/>
          </p:cNvSpPr>
          <p:nvPr>
            <p:ph type="sldNum" sz="quarter" idx="10"/>
          </p:nvPr>
        </p:nvSpPr>
        <p:spPr/>
        <p:txBody>
          <a:bodyPr/>
          <a:lstStyle/>
          <a:p>
            <a:fld id="{F99EDCF0-DFCB-4AF8-B907-8A1E92260E3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99EDCF0-DFCB-4AF8-B907-8A1E92260E3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99EDCF0-DFCB-4AF8-B907-8A1E92260E3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99EDCF0-DFCB-4AF8-B907-8A1E92260E3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99EDCF0-DFCB-4AF8-B907-8A1E92260E3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99EDCF0-DFCB-4AF8-B907-8A1E92260E3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alpha val="60000"/>
          </a:schemeClr>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空白">
    <p:bg>
      <p:bgPr>
        <a:solidFill>
          <a:srgbClr val="ECECEC">
            <a:alpha val="25000"/>
          </a:srgbClr>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hf sldNum="0" hdr="0" dt="0"/>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EFAEE">
            <a:alpha val="60000"/>
          </a:srgbClr>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hf sldNum="0"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p:nvPr/>
        </p:nvSpPr>
        <p:spPr bwMode="auto">
          <a:xfrm>
            <a:off x="7938" y="-82"/>
            <a:ext cx="9136063" cy="1729582"/>
          </a:xfrm>
          <a:custGeom>
            <a:avLst/>
            <a:gdLst>
              <a:gd name="T0" fmla="*/ 0 w 1259"/>
              <a:gd name="T1" fmla="*/ 0 h 291"/>
              <a:gd name="T2" fmla="*/ 28 w 1259"/>
              <a:gd name="T3" fmla="*/ 129 h 291"/>
              <a:gd name="T4" fmla="*/ 98 w 1259"/>
              <a:gd name="T5" fmla="*/ 183 h 291"/>
              <a:gd name="T6" fmla="*/ 570 w 1259"/>
              <a:gd name="T7" fmla="*/ 278 h 291"/>
              <a:gd name="T8" fmla="*/ 685 w 1259"/>
              <a:gd name="T9" fmla="*/ 278 h 291"/>
              <a:gd name="T10" fmla="*/ 1018 w 1259"/>
              <a:gd name="T11" fmla="*/ 211 h 291"/>
              <a:gd name="T12" fmla="*/ 1161 w 1259"/>
              <a:gd name="T13" fmla="*/ 182 h 291"/>
              <a:gd name="T14" fmla="*/ 1236 w 1259"/>
              <a:gd name="T15" fmla="*/ 119 h 291"/>
              <a:gd name="T16" fmla="*/ 1259 w 1259"/>
              <a:gd name="T17" fmla="*/ 0 h 291"/>
              <a:gd name="T18" fmla="*/ 0 w 1259"/>
              <a:gd name="T19" fmla="*/ 0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9" h="291">
                <a:moveTo>
                  <a:pt x="0" y="0"/>
                </a:moveTo>
                <a:cubicBezTo>
                  <a:pt x="28" y="129"/>
                  <a:pt x="28" y="129"/>
                  <a:pt x="28" y="129"/>
                </a:cubicBezTo>
                <a:cubicBezTo>
                  <a:pt x="28" y="129"/>
                  <a:pt x="42" y="172"/>
                  <a:pt x="98" y="183"/>
                </a:cubicBezTo>
                <a:cubicBezTo>
                  <a:pt x="570" y="278"/>
                  <a:pt x="570" y="278"/>
                  <a:pt x="570" y="278"/>
                </a:cubicBezTo>
                <a:cubicBezTo>
                  <a:pt x="570" y="278"/>
                  <a:pt x="623" y="291"/>
                  <a:pt x="685" y="278"/>
                </a:cubicBezTo>
                <a:cubicBezTo>
                  <a:pt x="1018" y="211"/>
                  <a:pt x="1018" y="211"/>
                  <a:pt x="1018" y="211"/>
                </a:cubicBezTo>
                <a:cubicBezTo>
                  <a:pt x="1161" y="182"/>
                  <a:pt x="1161" y="182"/>
                  <a:pt x="1161" y="182"/>
                </a:cubicBezTo>
                <a:cubicBezTo>
                  <a:pt x="1161" y="182"/>
                  <a:pt x="1227" y="167"/>
                  <a:pt x="1236" y="119"/>
                </a:cubicBezTo>
                <a:cubicBezTo>
                  <a:pt x="1259" y="0"/>
                  <a:pt x="1259" y="0"/>
                  <a:pt x="1259" y="0"/>
                </a:cubicBezTo>
                <a:lnTo>
                  <a:pt x="0" y="0"/>
                </a:lnTo>
                <a:close/>
              </a:path>
            </a:pathLst>
          </a:custGeom>
          <a:solidFill>
            <a:srgbClr val="079A9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文本框 47"/>
          <p:cNvSpPr txBox="1">
            <a:spLocks noChangeArrowheads="1"/>
          </p:cNvSpPr>
          <p:nvPr/>
        </p:nvSpPr>
        <p:spPr bwMode="auto">
          <a:xfrm>
            <a:off x="1815465" y="2438400"/>
            <a:ext cx="849693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Light" pitchFamily="34" charset="-122"/>
              </a:defRPr>
            </a:lvl1pPr>
            <a:lvl2pPr marL="742950" indent="-285750">
              <a:defRPr>
                <a:solidFill>
                  <a:schemeClr val="tx1"/>
                </a:solidFill>
                <a:latin typeface="Arial" panose="020B0604020202020204" pitchFamily="34" charset="0"/>
                <a:ea typeface="微软雅黑 Light" pitchFamily="34" charset="-122"/>
              </a:defRPr>
            </a:lvl2pPr>
            <a:lvl3pPr marL="1143000" indent="-228600">
              <a:defRPr>
                <a:solidFill>
                  <a:schemeClr val="tx1"/>
                </a:solidFill>
                <a:latin typeface="Arial" panose="020B0604020202020204" pitchFamily="34" charset="0"/>
                <a:ea typeface="微软雅黑 Light" pitchFamily="34" charset="-122"/>
              </a:defRPr>
            </a:lvl3pPr>
            <a:lvl4pPr marL="1600200" indent="-228600">
              <a:defRPr>
                <a:solidFill>
                  <a:schemeClr val="tx1"/>
                </a:solidFill>
                <a:latin typeface="Arial" panose="020B0604020202020204" pitchFamily="34" charset="0"/>
                <a:ea typeface="微软雅黑 Light" pitchFamily="34" charset="-122"/>
              </a:defRPr>
            </a:lvl4pPr>
            <a:lvl5pPr marL="2057400" indent="-228600">
              <a:defRPr>
                <a:solidFill>
                  <a:schemeClr val="tx1"/>
                </a:solidFill>
                <a:latin typeface="Arial" panose="020B0604020202020204" pitchFamily="34" charset="0"/>
                <a:ea typeface="微软雅黑 Light" pitchFamily="34" charset="-122"/>
              </a:defRPr>
            </a:lvl5pPr>
            <a:lvl6pPr marL="2514600" indent="-228600" fontAlgn="base">
              <a:spcBef>
                <a:spcPct val="0"/>
              </a:spcBef>
              <a:spcAft>
                <a:spcPct val="0"/>
              </a:spcAft>
              <a:defRPr>
                <a:solidFill>
                  <a:schemeClr val="tx1"/>
                </a:solidFill>
                <a:latin typeface="Arial" panose="020B0604020202020204" pitchFamily="34" charset="0"/>
                <a:ea typeface="微软雅黑 Light" pitchFamily="34" charset="-122"/>
              </a:defRPr>
            </a:lvl6pPr>
            <a:lvl7pPr marL="2971800" indent="-228600" fontAlgn="base">
              <a:spcBef>
                <a:spcPct val="0"/>
              </a:spcBef>
              <a:spcAft>
                <a:spcPct val="0"/>
              </a:spcAft>
              <a:defRPr>
                <a:solidFill>
                  <a:schemeClr val="tx1"/>
                </a:solidFill>
                <a:latin typeface="Arial" panose="020B0604020202020204" pitchFamily="34" charset="0"/>
                <a:ea typeface="微软雅黑 Light" pitchFamily="34" charset="-122"/>
              </a:defRPr>
            </a:lvl7pPr>
            <a:lvl8pPr marL="3429000" indent="-228600" fontAlgn="base">
              <a:spcBef>
                <a:spcPct val="0"/>
              </a:spcBef>
              <a:spcAft>
                <a:spcPct val="0"/>
              </a:spcAft>
              <a:defRPr>
                <a:solidFill>
                  <a:schemeClr val="tx1"/>
                </a:solidFill>
                <a:latin typeface="Arial" panose="020B0604020202020204" pitchFamily="34" charset="0"/>
                <a:ea typeface="微软雅黑 Light" pitchFamily="34" charset="-122"/>
              </a:defRPr>
            </a:lvl8pPr>
            <a:lvl9pPr marL="3886200" indent="-228600" fontAlgn="base">
              <a:spcBef>
                <a:spcPct val="0"/>
              </a:spcBef>
              <a:spcAft>
                <a:spcPct val="0"/>
              </a:spcAft>
              <a:defRPr>
                <a:solidFill>
                  <a:schemeClr val="tx1"/>
                </a:solidFill>
                <a:latin typeface="Arial" panose="020B0604020202020204" pitchFamily="34" charset="0"/>
                <a:ea typeface="微软雅黑 Light" pitchFamily="34" charset="-122"/>
              </a:defRPr>
            </a:lvl9pPr>
          </a:lstStyle>
          <a:p>
            <a:pPr algn="l" eaLnBrk="1" hangingPunct="1"/>
            <a:r>
              <a:rPr lang="zh-CN" altLang="en-US" sz="2800" dirty="0">
                <a:solidFill>
                  <a:schemeClr val="tx1">
                    <a:lumMod val="75000"/>
                    <a:lumOff val="25000"/>
                  </a:schemeClr>
                </a:solidFill>
                <a:latin typeface="+mj-ea"/>
                <a:ea typeface="+mj-ea"/>
              </a:rPr>
              <a:t>从在线聊天语料中识别并抽取需求</a:t>
            </a:r>
            <a:endParaRPr lang="zh-CN" altLang="en-US" sz="2800" dirty="0">
              <a:solidFill>
                <a:schemeClr val="tx1">
                  <a:lumMod val="75000"/>
                  <a:lumOff val="25000"/>
                </a:schemeClr>
              </a:solidFill>
              <a:latin typeface="+mj-ea"/>
              <a:ea typeface="+mj-ea"/>
            </a:endParaRPr>
          </a:p>
        </p:txBody>
      </p:sp>
      <p:sp>
        <p:nvSpPr>
          <p:cNvPr id="53" name="TextBox 38"/>
          <p:cNvSpPr txBox="1">
            <a:spLocks noChangeArrowheads="1"/>
          </p:cNvSpPr>
          <p:nvPr/>
        </p:nvSpPr>
        <p:spPr bwMode="auto">
          <a:xfrm>
            <a:off x="2162175" y="3898265"/>
            <a:ext cx="6636385" cy="80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nchor="ctr">
            <a:spAutoFit/>
          </a:bodyPr>
          <a:lstStyle>
            <a:lvl1pPr>
              <a:defRPr>
                <a:solidFill>
                  <a:schemeClr val="tx1"/>
                </a:solidFill>
                <a:latin typeface="Arial" panose="020B0604020202020204" pitchFamily="34" charset="0"/>
                <a:ea typeface="微软雅黑 Light" pitchFamily="34" charset="-122"/>
              </a:defRPr>
            </a:lvl1pPr>
            <a:lvl2pPr marL="742950" indent="-285750">
              <a:defRPr>
                <a:solidFill>
                  <a:schemeClr val="tx1"/>
                </a:solidFill>
                <a:latin typeface="Arial" panose="020B0604020202020204" pitchFamily="34" charset="0"/>
                <a:ea typeface="微软雅黑 Light" pitchFamily="34" charset="-122"/>
              </a:defRPr>
            </a:lvl2pPr>
            <a:lvl3pPr marL="1143000" indent="-228600">
              <a:defRPr>
                <a:solidFill>
                  <a:schemeClr val="tx1"/>
                </a:solidFill>
                <a:latin typeface="Arial" panose="020B0604020202020204" pitchFamily="34" charset="0"/>
                <a:ea typeface="微软雅黑 Light" pitchFamily="34" charset="-122"/>
              </a:defRPr>
            </a:lvl3pPr>
            <a:lvl4pPr marL="1600200" indent="-228600">
              <a:defRPr>
                <a:solidFill>
                  <a:schemeClr val="tx1"/>
                </a:solidFill>
                <a:latin typeface="Arial" panose="020B0604020202020204" pitchFamily="34" charset="0"/>
                <a:ea typeface="微软雅黑 Light" pitchFamily="34" charset="-122"/>
              </a:defRPr>
            </a:lvl4pPr>
            <a:lvl5pPr marL="2057400" indent="-228600">
              <a:defRPr>
                <a:solidFill>
                  <a:schemeClr val="tx1"/>
                </a:solidFill>
                <a:latin typeface="Arial" panose="020B0604020202020204" pitchFamily="34" charset="0"/>
                <a:ea typeface="微软雅黑 Light" pitchFamily="34" charset="-122"/>
              </a:defRPr>
            </a:lvl5pPr>
            <a:lvl6pPr marL="2514600" indent="-228600" fontAlgn="base">
              <a:spcBef>
                <a:spcPct val="0"/>
              </a:spcBef>
              <a:spcAft>
                <a:spcPct val="0"/>
              </a:spcAft>
              <a:defRPr>
                <a:solidFill>
                  <a:schemeClr val="tx1"/>
                </a:solidFill>
                <a:latin typeface="Arial" panose="020B0604020202020204" pitchFamily="34" charset="0"/>
                <a:ea typeface="微软雅黑 Light" pitchFamily="34" charset="-122"/>
              </a:defRPr>
            </a:lvl6pPr>
            <a:lvl7pPr marL="2971800" indent="-228600" fontAlgn="base">
              <a:spcBef>
                <a:spcPct val="0"/>
              </a:spcBef>
              <a:spcAft>
                <a:spcPct val="0"/>
              </a:spcAft>
              <a:defRPr>
                <a:solidFill>
                  <a:schemeClr val="tx1"/>
                </a:solidFill>
                <a:latin typeface="Arial" panose="020B0604020202020204" pitchFamily="34" charset="0"/>
                <a:ea typeface="微软雅黑 Light" pitchFamily="34" charset="-122"/>
              </a:defRPr>
            </a:lvl7pPr>
            <a:lvl8pPr marL="3429000" indent="-228600" fontAlgn="base">
              <a:spcBef>
                <a:spcPct val="0"/>
              </a:spcBef>
              <a:spcAft>
                <a:spcPct val="0"/>
              </a:spcAft>
              <a:defRPr>
                <a:solidFill>
                  <a:schemeClr val="tx1"/>
                </a:solidFill>
                <a:latin typeface="Arial" panose="020B0604020202020204" pitchFamily="34" charset="0"/>
                <a:ea typeface="微软雅黑 Light" pitchFamily="34" charset="-122"/>
              </a:defRPr>
            </a:lvl8pPr>
            <a:lvl9pPr marL="3886200" indent="-228600" fontAlgn="base">
              <a:spcBef>
                <a:spcPct val="0"/>
              </a:spcBef>
              <a:spcAft>
                <a:spcPct val="0"/>
              </a:spcAft>
              <a:defRPr>
                <a:solidFill>
                  <a:schemeClr val="tx1"/>
                </a:solidFill>
                <a:latin typeface="Arial" panose="020B0604020202020204" pitchFamily="34" charset="0"/>
                <a:ea typeface="微软雅黑 Light" pitchFamily="34" charset="-122"/>
              </a:defRPr>
            </a:lvl9pPr>
          </a:lstStyle>
          <a:p>
            <a:pPr algn="l" eaLnBrk="1" hangingPunct="1">
              <a:lnSpc>
                <a:spcPct val="150000"/>
              </a:lnSpc>
            </a:pPr>
            <a:r>
              <a:rPr lang="zh-CN" altLang="en-US" sz="1600" dirty="0" smtClean="0">
                <a:solidFill>
                  <a:schemeClr val="tx1">
                    <a:lumMod val="75000"/>
                    <a:lumOff val="25000"/>
                  </a:schemeClr>
                </a:solidFill>
                <a:latin typeface="造字工房悦黑（非商用）常规体" pitchFamily="2" charset="-122"/>
                <a:ea typeface="造字工房悦黑（非商用）常规体" pitchFamily="2" charset="-122"/>
              </a:rPr>
              <a:t>学院：计算机科学与技术学院</a:t>
            </a:r>
            <a:r>
              <a:rPr lang="en-US" altLang="zh-CN" sz="1600" dirty="0" smtClean="0">
                <a:solidFill>
                  <a:schemeClr val="tx1">
                    <a:lumMod val="75000"/>
                    <a:lumOff val="25000"/>
                  </a:schemeClr>
                </a:solidFill>
                <a:latin typeface="造字工房悦黑（非商用）常规体" pitchFamily="2" charset="-122"/>
                <a:ea typeface="造字工房悦黑（非商用）常规体" pitchFamily="2" charset="-122"/>
              </a:rPr>
              <a:t>  </a:t>
            </a:r>
            <a:r>
              <a:rPr lang="zh-CN" altLang="en-US" sz="1600" dirty="0" smtClean="0">
                <a:solidFill>
                  <a:schemeClr val="tx1">
                    <a:lumMod val="75000"/>
                    <a:lumOff val="25000"/>
                  </a:schemeClr>
                </a:solidFill>
                <a:latin typeface="造字工房悦黑（非商用）常规体" pitchFamily="2" charset="-122"/>
                <a:ea typeface="造字工房悦黑（非商用）常规体" pitchFamily="2" charset="-122"/>
              </a:rPr>
              <a:t>专业：软件工程</a:t>
            </a:r>
            <a:r>
              <a:rPr lang="en-US" altLang="zh-CN" sz="1600" dirty="0" smtClean="0">
                <a:solidFill>
                  <a:schemeClr val="tx1">
                    <a:lumMod val="75000"/>
                    <a:lumOff val="25000"/>
                  </a:schemeClr>
                </a:solidFill>
                <a:latin typeface="造字工房悦黑（非商用）常规体" pitchFamily="2" charset="-122"/>
                <a:ea typeface="造字工房悦黑（非商用）常规体" pitchFamily="2" charset="-122"/>
              </a:rPr>
              <a:t> </a:t>
            </a:r>
            <a:endParaRPr lang="en-US" altLang="zh-CN" sz="1600" dirty="0" smtClean="0">
              <a:solidFill>
                <a:schemeClr val="tx1">
                  <a:lumMod val="75000"/>
                  <a:lumOff val="25000"/>
                </a:schemeClr>
              </a:solidFill>
              <a:latin typeface="造字工房悦黑（非商用）常规体" pitchFamily="2" charset="-122"/>
              <a:ea typeface="造字工房悦黑（非商用）常规体" pitchFamily="2" charset="-122"/>
            </a:endParaRPr>
          </a:p>
          <a:p>
            <a:pPr algn="l" eaLnBrk="1" hangingPunct="1">
              <a:lnSpc>
                <a:spcPct val="150000"/>
              </a:lnSpc>
            </a:pPr>
            <a:r>
              <a:rPr lang="zh-CN" altLang="en-US" sz="1600" dirty="0" smtClean="0">
                <a:solidFill>
                  <a:schemeClr val="tx1">
                    <a:lumMod val="75000"/>
                    <a:lumOff val="25000"/>
                  </a:schemeClr>
                </a:solidFill>
                <a:latin typeface="造字工房悦黑（非商用）常规体" pitchFamily="2" charset="-122"/>
                <a:ea typeface="造字工房悦黑（非商用）常规体" pitchFamily="2" charset="-122"/>
              </a:rPr>
              <a:t>学生：庄毅非</a:t>
            </a:r>
            <a:r>
              <a:rPr lang="en-US" altLang="zh-CN" sz="1600" dirty="0" smtClean="0">
                <a:solidFill>
                  <a:schemeClr val="tx1">
                    <a:lumMod val="75000"/>
                    <a:lumOff val="25000"/>
                  </a:schemeClr>
                </a:solidFill>
                <a:latin typeface="造字工房悦黑（非商用）常规体" pitchFamily="2" charset="-122"/>
                <a:ea typeface="造字工房悦黑（非商用）常规体" pitchFamily="2" charset="-122"/>
              </a:rPr>
              <a:t>                </a:t>
            </a:r>
            <a:r>
              <a:rPr lang="zh-CN" altLang="en-US" sz="1600" dirty="0" smtClean="0">
                <a:solidFill>
                  <a:schemeClr val="tx1">
                    <a:lumMod val="75000"/>
                    <a:lumOff val="25000"/>
                  </a:schemeClr>
                </a:solidFill>
                <a:latin typeface="造字工房悦黑（非商用）常规体" pitchFamily="2" charset="-122"/>
                <a:ea typeface="造字工房悦黑（非商用）常规体" pitchFamily="2" charset="-122"/>
              </a:rPr>
              <a:t>学号：</a:t>
            </a:r>
            <a:r>
              <a:rPr lang="en-US" altLang="zh-CN" sz="1600" dirty="0" smtClean="0">
                <a:solidFill>
                  <a:schemeClr val="tx1">
                    <a:lumMod val="75000"/>
                    <a:lumOff val="25000"/>
                  </a:schemeClr>
                </a:solidFill>
                <a:latin typeface="造字工房悦黑（非商用）常规体" pitchFamily="2" charset="-122"/>
                <a:ea typeface="造字工房悦黑（非商用）常规体" pitchFamily="2" charset="-122"/>
              </a:rPr>
              <a:t>3200105872</a:t>
            </a:r>
            <a:endParaRPr lang="en-US" altLang="zh-CN" sz="1600" dirty="0" smtClean="0">
              <a:solidFill>
                <a:schemeClr val="tx1">
                  <a:lumMod val="75000"/>
                  <a:lumOff val="25000"/>
                </a:schemeClr>
              </a:solidFill>
              <a:latin typeface="造字工房悦黑（非商用）常规体" pitchFamily="2" charset="-122"/>
              <a:ea typeface="造字工房悦黑（非商用）常规体" pitchFamily="2" charset="-122"/>
            </a:endParaRPr>
          </a:p>
        </p:txBody>
      </p:sp>
      <p:pic>
        <p:nvPicPr>
          <p:cNvPr id="2" name="图片 1" descr="Unknown"/>
          <p:cNvPicPr>
            <a:picLocks noChangeAspect="1"/>
          </p:cNvPicPr>
          <p:nvPr/>
        </p:nvPicPr>
        <p:blipFill>
          <a:blip r:embed="rId1"/>
          <a:stretch>
            <a:fillRect/>
          </a:stretch>
        </p:blipFill>
        <p:spPr>
          <a:xfrm>
            <a:off x="3825240" y="906780"/>
            <a:ext cx="1390650" cy="1390650"/>
          </a:xfrm>
          <a:prstGeom prst="rect">
            <a:avLst/>
          </a:prstGeom>
        </p:spPr>
      </p:pic>
      <p:sp>
        <p:nvSpPr>
          <p:cNvPr id="3" name="文本框 2"/>
          <p:cNvSpPr txBox="1"/>
          <p:nvPr/>
        </p:nvSpPr>
        <p:spPr>
          <a:xfrm>
            <a:off x="693420" y="3101340"/>
            <a:ext cx="7987665" cy="521970"/>
          </a:xfrm>
          <a:prstGeom prst="rect">
            <a:avLst/>
          </a:prstGeom>
          <a:noFill/>
        </p:spPr>
        <p:txBody>
          <a:bodyPr wrap="square" rtlCol="0">
            <a:spAutoFit/>
          </a:bodyPr>
          <a:p>
            <a:pPr algn="l"/>
            <a:r>
              <a:rPr lang="zh-CN" altLang="en-US" sz="1400">
                <a:latin typeface="+mj-ea"/>
                <a:cs typeface="+mj-ea"/>
              </a:rPr>
              <a:t>Detection</a:t>
            </a:r>
            <a:r>
              <a:rPr lang="en-US" altLang="zh-CN" sz="1400">
                <a:latin typeface="+mj-ea"/>
                <a:cs typeface="+mj-ea"/>
              </a:rPr>
              <a:t> </a:t>
            </a:r>
            <a:r>
              <a:rPr lang="zh-CN" altLang="en-US" sz="1400">
                <a:latin typeface="+mj-ea"/>
                <a:cs typeface="+mj-ea"/>
              </a:rPr>
              <a:t>of</a:t>
            </a:r>
            <a:r>
              <a:rPr lang="en-US" altLang="zh-CN" sz="1400">
                <a:latin typeface="+mj-ea"/>
                <a:cs typeface="+mj-ea"/>
              </a:rPr>
              <a:t> </a:t>
            </a:r>
            <a:r>
              <a:rPr lang="zh-CN" altLang="en-US" sz="1400">
                <a:latin typeface="+mj-ea"/>
                <a:cs typeface="+mj-ea"/>
              </a:rPr>
              <a:t>Hidden</a:t>
            </a:r>
            <a:r>
              <a:rPr lang="en-US" altLang="zh-CN" sz="1400">
                <a:latin typeface="+mj-ea"/>
                <a:cs typeface="+mj-ea"/>
              </a:rPr>
              <a:t> </a:t>
            </a:r>
            <a:r>
              <a:rPr lang="zh-CN" altLang="en-US" sz="1400">
                <a:latin typeface="+mj-ea"/>
                <a:cs typeface="+mj-ea"/>
              </a:rPr>
              <a:t>Feature</a:t>
            </a:r>
            <a:r>
              <a:rPr lang="en-US" altLang="zh-CN" sz="1400">
                <a:latin typeface="+mj-ea"/>
                <a:cs typeface="+mj-ea"/>
              </a:rPr>
              <a:t> </a:t>
            </a:r>
            <a:r>
              <a:rPr lang="zh-CN" altLang="en-US" sz="1400">
                <a:latin typeface="+mj-ea"/>
                <a:cs typeface="+mj-ea"/>
              </a:rPr>
              <a:t>Requests</a:t>
            </a:r>
            <a:r>
              <a:rPr lang="en-US" altLang="zh-CN" sz="1400">
                <a:latin typeface="+mj-ea"/>
                <a:cs typeface="+mj-ea"/>
              </a:rPr>
              <a:t> </a:t>
            </a:r>
            <a:r>
              <a:rPr lang="zh-CN" altLang="en-US" sz="1400">
                <a:latin typeface="+mj-ea"/>
                <a:cs typeface="+mj-ea"/>
              </a:rPr>
              <a:t>from</a:t>
            </a:r>
            <a:r>
              <a:rPr lang="en-US" altLang="zh-CN" sz="1400">
                <a:latin typeface="+mj-ea"/>
                <a:cs typeface="+mj-ea"/>
              </a:rPr>
              <a:t> </a:t>
            </a:r>
            <a:r>
              <a:rPr lang="zh-CN" altLang="en-US" sz="1400">
                <a:latin typeface="+mj-ea"/>
                <a:cs typeface="+mj-ea"/>
              </a:rPr>
              <a:t>Massive</a:t>
            </a:r>
            <a:r>
              <a:rPr lang="en-US" altLang="zh-CN" sz="1400">
                <a:latin typeface="+mj-ea"/>
                <a:cs typeface="+mj-ea"/>
              </a:rPr>
              <a:t> </a:t>
            </a:r>
            <a:r>
              <a:rPr lang="zh-CN" altLang="en-US" sz="1400">
                <a:latin typeface="+mj-ea"/>
                <a:cs typeface="+mj-ea"/>
              </a:rPr>
              <a:t>Chat</a:t>
            </a:r>
            <a:r>
              <a:rPr lang="en-US" altLang="zh-CN" sz="1400">
                <a:latin typeface="+mj-ea"/>
                <a:cs typeface="+mj-ea"/>
              </a:rPr>
              <a:t> </a:t>
            </a:r>
            <a:r>
              <a:rPr lang="zh-CN" altLang="en-US" sz="1400">
                <a:latin typeface="+mj-ea"/>
                <a:cs typeface="+mj-ea"/>
              </a:rPr>
              <a:t>Messages</a:t>
            </a:r>
            <a:r>
              <a:rPr lang="en-US" altLang="zh-CN" sz="1400">
                <a:latin typeface="+mj-ea"/>
                <a:cs typeface="+mj-ea"/>
              </a:rPr>
              <a:t> </a:t>
            </a:r>
            <a:r>
              <a:rPr lang="zh-CN" altLang="en-US" sz="1400">
                <a:latin typeface="+mj-ea"/>
                <a:cs typeface="+mj-ea"/>
              </a:rPr>
              <a:t>via</a:t>
            </a:r>
            <a:r>
              <a:rPr lang="en-US" altLang="zh-CN" sz="1400">
                <a:latin typeface="+mj-ea"/>
                <a:cs typeface="+mj-ea"/>
              </a:rPr>
              <a:t> </a:t>
            </a:r>
            <a:r>
              <a:rPr lang="zh-CN" altLang="en-US" sz="1400">
                <a:latin typeface="+mj-ea"/>
                <a:cs typeface="+mj-ea"/>
              </a:rPr>
              <a:t>Deep</a:t>
            </a:r>
            <a:r>
              <a:rPr lang="en-US" altLang="zh-CN" sz="1400">
                <a:latin typeface="+mj-ea"/>
                <a:cs typeface="+mj-ea"/>
              </a:rPr>
              <a:t> </a:t>
            </a:r>
            <a:r>
              <a:rPr lang="zh-CN" altLang="en-US" sz="1400">
                <a:latin typeface="+mj-ea"/>
                <a:cs typeface="+mj-ea"/>
              </a:rPr>
              <a:t>Siamese</a:t>
            </a:r>
            <a:r>
              <a:rPr lang="en-US" altLang="zh-CN" sz="1400">
                <a:latin typeface="+mj-ea"/>
                <a:cs typeface="+mj-ea"/>
              </a:rPr>
              <a:t> </a:t>
            </a:r>
            <a:r>
              <a:rPr lang="zh-CN" altLang="en-US" sz="1400">
                <a:latin typeface="+mj-ea"/>
                <a:cs typeface="+mj-ea"/>
              </a:rPr>
              <a:t>Network</a:t>
            </a:r>
            <a:endParaRPr lang="zh-CN" altLang="en-US" sz="1400">
              <a:latin typeface="+mj-ea"/>
              <a:cs typeface="+mj-ea"/>
            </a:endParaRPr>
          </a:p>
          <a:p>
            <a:pPr algn="l"/>
            <a:endParaRPr lang="zh-CN" altLang="en-US" sz="1400">
              <a:latin typeface="+mj-ea"/>
              <a:cs typeface="+mj-ea"/>
            </a:endParaRPr>
          </a:p>
        </p:txBody>
      </p:sp>
      <p:sp>
        <p:nvSpPr>
          <p:cNvPr id="4" name="文本框 3"/>
          <p:cNvSpPr txBox="1"/>
          <p:nvPr/>
        </p:nvSpPr>
        <p:spPr>
          <a:xfrm>
            <a:off x="3954780" y="3531235"/>
            <a:ext cx="894080" cy="521970"/>
          </a:xfrm>
          <a:prstGeom prst="rect">
            <a:avLst/>
          </a:prstGeom>
          <a:noFill/>
        </p:spPr>
        <p:txBody>
          <a:bodyPr wrap="none" rtlCol="0">
            <a:spAutoFit/>
          </a:bodyPr>
          <a:p>
            <a:pPr algn="l"/>
            <a:r>
              <a:rPr lang="zh-CN" altLang="en-US" sz="1400">
                <a:sym typeface="+mn-ea"/>
              </a:rPr>
              <a:t>论文阅读</a:t>
            </a:r>
            <a:endParaRPr lang="zh-CN" altLang="en-US" sz="1400"/>
          </a:p>
          <a:p>
            <a:endParaRPr lang="zh-CN" altLang="en-US" sz="140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a:grpSpLocks noChangeAspect="1"/>
          </p:cNvGrpSpPr>
          <p:nvPr/>
        </p:nvGrpSpPr>
        <p:grpSpPr>
          <a:xfrm>
            <a:off x="272144" y="266369"/>
            <a:ext cx="468000" cy="468000"/>
            <a:chOff x="2558424" y="1401428"/>
            <a:chExt cx="1318727" cy="1318727"/>
          </a:xfrm>
        </p:grpSpPr>
        <p:sp>
          <p:nvSpPr>
            <p:cNvPr id="34" name="椭圆 33"/>
            <p:cNvSpPr/>
            <p:nvPr/>
          </p:nvSpPr>
          <p:spPr>
            <a:xfrm>
              <a:off x="2558424" y="1401428"/>
              <a:ext cx="1318727" cy="131872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ysClr val="windowText" lastClr="000000"/>
                </a:solidFill>
              </a:endParaRPr>
            </a:p>
          </p:txBody>
        </p:sp>
        <p:sp>
          <p:nvSpPr>
            <p:cNvPr id="35" name="Freeform 11"/>
            <p:cNvSpPr/>
            <p:nvPr/>
          </p:nvSpPr>
          <p:spPr bwMode="auto">
            <a:xfrm>
              <a:off x="2676010" y="1814946"/>
              <a:ext cx="1083553" cy="597017"/>
            </a:xfrm>
            <a:custGeom>
              <a:avLst/>
              <a:gdLst>
                <a:gd name="T0" fmla="*/ 7 w 683"/>
                <a:gd name="T1" fmla="*/ 118 h 376"/>
                <a:gd name="T2" fmla="*/ 334 w 683"/>
                <a:gd name="T3" fmla="*/ 1 h 376"/>
                <a:gd name="T4" fmla="*/ 341 w 683"/>
                <a:gd name="T5" fmla="*/ 1 h 376"/>
                <a:gd name="T6" fmla="*/ 675 w 683"/>
                <a:gd name="T7" fmla="*/ 118 h 376"/>
                <a:gd name="T8" fmla="*/ 683 w 683"/>
                <a:gd name="T9" fmla="*/ 129 h 376"/>
                <a:gd name="T10" fmla="*/ 675 w 683"/>
                <a:gd name="T11" fmla="*/ 139 h 376"/>
                <a:gd name="T12" fmla="*/ 561 w 683"/>
                <a:gd name="T13" fmla="*/ 172 h 376"/>
                <a:gd name="T14" fmla="*/ 338 w 683"/>
                <a:gd name="T15" fmla="*/ 119 h 376"/>
                <a:gd name="T16" fmla="*/ 328 w 683"/>
                <a:gd name="T17" fmla="*/ 130 h 376"/>
                <a:gd name="T18" fmla="*/ 338 w 683"/>
                <a:gd name="T19" fmla="*/ 140 h 376"/>
                <a:gd name="T20" fmla="*/ 545 w 683"/>
                <a:gd name="T21" fmla="*/ 185 h 376"/>
                <a:gd name="T22" fmla="*/ 545 w 683"/>
                <a:gd name="T23" fmla="*/ 255 h 376"/>
                <a:gd name="T24" fmla="*/ 545 w 683"/>
                <a:gd name="T25" fmla="*/ 256 h 376"/>
                <a:gd name="T26" fmla="*/ 337 w 683"/>
                <a:gd name="T27" fmla="*/ 305 h 376"/>
                <a:gd name="T28" fmla="*/ 130 w 683"/>
                <a:gd name="T29" fmla="*/ 256 h 376"/>
                <a:gd name="T30" fmla="*/ 130 w 683"/>
                <a:gd name="T31" fmla="*/ 255 h 376"/>
                <a:gd name="T32" fmla="*/ 130 w 683"/>
                <a:gd name="T33" fmla="*/ 174 h 376"/>
                <a:gd name="T34" fmla="*/ 71 w 683"/>
                <a:gd name="T35" fmla="*/ 157 h 376"/>
                <a:gd name="T36" fmla="*/ 71 w 683"/>
                <a:gd name="T37" fmla="*/ 249 h 376"/>
                <a:gd name="T38" fmla="*/ 92 w 683"/>
                <a:gd name="T39" fmla="*/ 277 h 376"/>
                <a:gd name="T40" fmla="*/ 75 w 683"/>
                <a:gd name="T41" fmla="*/ 303 h 376"/>
                <a:gd name="T42" fmla="*/ 82 w 683"/>
                <a:gd name="T43" fmla="*/ 338 h 376"/>
                <a:gd name="T44" fmla="*/ 28 w 683"/>
                <a:gd name="T45" fmla="*/ 361 h 376"/>
                <a:gd name="T46" fmla="*/ 39 w 683"/>
                <a:gd name="T47" fmla="*/ 301 h 376"/>
                <a:gd name="T48" fmla="*/ 26 w 683"/>
                <a:gd name="T49" fmla="*/ 277 h 376"/>
                <a:gd name="T50" fmla="*/ 46 w 683"/>
                <a:gd name="T51" fmla="*/ 249 h 376"/>
                <a:gd name="T52" fmla="*/ 46 w 683"/>
                <a:gd name="T53" fmla="*/ 150 h 376"/>
                <a:gd name="T54" fmla="*/ 8 w 683"/>
                <a:gd name="T55" fmla="*/ 139 h 376"/>
                <a:gd name="T56" fmla="*/ 0 w 683"/>
                <a:gd name="T57" fmla="*/ 129 h 376"/>
                <a:gd name="T58" fmla="*/ 7 w 683"/>
                <a:gd name="T59" fmla="*/ 118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83" h="376">
                  <a:moveTo>
                    <a:pt x="7" y="118"/>
                  </a:moveTo>
                  <a:cubicBezTo>
                    <a:pt x="334" y="1"/>
                    <a:pt x="334" y="1"/>
                    <a:pt x="334" y="1"/>
                  </a:cubicBezTo>
                  <a:cubicBezTo>
                    <a:pt x="336" y="0"/>
                    <a:pt x="339" y="0"/>
                    <a:pt x="341" y="1"/>
                  </a:cubicBezTo>
                  <a:cubicBezTo>
                    <a:pt x="675" y="118"/>
                    <a:pt x="675" y="118"/>
                    <a:pt x="675" y="118"/>
                  </a:cubicBezTo>
                  <a:cubicBezTo>
                    <a:pt x="680" y="120"/>
                    <a:pt x="683" y="124"/>
                    <a:pt x="683" y="129"/>
                  </a:cubicBezTo>
                  <a:cubicBezTo>
                    <a:pt x="682" y="134"/>
                    <a:pt x="679" y="138"/>
                    <a:pt x="675" y="139"/>
                  </a:cubicBezTo>
                  <a:cubicBezTo>
                    <a:pt x="561" y="172"/>
                    <a:pt x="561" y="172"/>
                    <a:pt x="561" y="172"/>
                  </a:cubicBezTo>
                  <a:cubicBezTo>
                    <a:pt x="537" y="136"/>
                    <a:pt x="430" y="119"/>
                    <a:pt x="338" y="119"/>
                  </a:cubicBezTo>
                  <a:cubicBezTo>
                    <a:pt x="333" y="119"/>
                    <a:pt x="328" y="124"/>
                    <a:pt x="328" y="130"/>
                  </a:cubicBezTo>
                  <a:cubicBezTo>
                    <a:pt x="328" y="136"/>
                    <a:pt x="333" y="140"/>
                    <a:pt x="338" y="140"/>
                  </a:cubicBezTo>
                  <a:cubicBezTo>
                    <a:pt x="452" y="140"/>
                    <a:pt x="534" y="164"/>
                    <a:pt x="545" y="185"/>
                  </a:cubicBezTo>
                  <a:cubicBezTo>
                    <a:pt x="545" y="255"/>
                    <a:pt x="545" y="255"/>
                    <a:pt x="545" y="255"/>
                  </a:cubicBezTo>
                  <a:cubicBezTo>
                    <a:pt x="545" y="255"/>
                    <a:pt x="545" y="255"/>
                    <a:pt x="545" y="256"/>
                  </a:cubicBezTo>
                  <a:cubicBezTo>
                    <a:pt x="545" y="283"/>
                    <a:pt x="452" y="305"/>
                    <a:pt x="337" y="305"/>
                  </a:cubicBezTo>
                  <a:cubicBezTo>
                    <a:pt x="223" y="305"/>
                    <a:pt x="130" y="283"/>
                    <a:pt x="130" y="256"/>
                  </a:cubicBezTo>
                  <a:cubicBezTo>
                    <a:pt x="130" y="255"/>
                    <a:pt x="130" y="255"/>
                    <a:pt x="130" y="255"/>
                  </a:cubicBezTo>
                  <a:cubicBezTo>
                    <a:pt x="130" y="174"/>
                    <a:pt x="130" y="174"/>
                    <a:pt x="130" y="174"/>
                  </a:cubicBezTo>
                  <a:cubicBezTo>
                    <a:pt x="71" y="157"/>
                    <a:pt x="71" y="157"/>
                    <a:pt x="71" y="157"/>
                  </a:cubicBezTo>
                  <a:cubicBezTo>
                    <a:pt x="71" y="249"/>
                    <a:pt x="71" y="249"/>
                    <a:pt x="71" y="249"/>
                  </a:cubicBezTo>
                  <a:cubicBezTo>
                    <a:pt x="83" y="253"/>
                    <a:pt x="92" y="264"/>
                    <a:pt x="92" y="277"/>
                  </a:cubicBezTo>
                  <a:cubicBezTo>
                    <a:pt x="92" y="288"/>
                    <a:pt x="85" y="298"/>
                    <a:pt x="75" y="303"/>
                  </a:cubicBezTo>
                  <a:cubicBezTo>
                    <a:pt x="82" y="338"/>
                    <a:pt x="82" y="338"/>
                    <a:pt x="82" y="338"/>
                  </a:cubicBezTo>
                  <a:cubicBezTo>
                    <a:pt x="86" y="354"/>
                    <a:pt x="26" y="376"/>
                    <a:pt x="28" y="361"/>
                  </a:cubicBezTo>
                  <a:cubicBezTo>
                    <a:pt x="39" y="301"/>
                    <a:pt x="39" y="301"/>
                    <a:pt x="39" y="301"/>
                  </a:cubicBezTo>
                  <a:cubicBezTo>
                    <a:pt x="31" y="296"/>
                    <a:pt x="26" y="287"/>
                    <a:pt x="26" y="277"/>
                  </a:cubicBezTo>
                  <a:cubicBezTo>
                    <a:pt x="26" y="264"/>
                    <a:pt x="34" y="253"/>
                    <a:pt x="46" y="249"/>
                  </a:cubicBezTo>
                  <a:cubicBezTo>
                    <a:pt x="46" y="150"/>
                    <a:pt x="46" y="150"/>
                    <a:pt x="46" y="150"/>
                  </a:cubicBezTo>
                  <a:cubicBezTo>
                    <a:pt x="8" y="139"/>
                    <a:pt x="8" y="139"/>
                    <a:pt x="8" y="139"/>
                  </a:cubicBezTo>
                  <a:cubicBezTo>
                    <a:pt x="3" y="138"/>
                    <a:pt x="0" y="134"/>
                    <a:pt x="0" y="129"/>
                  </a:cubicBezTo>
                  <a:cubicBezTo>
                    <a:pt x="0" y="124"/>
                    <a:pt x="3" y="120"/>
                    <a:pt x="7" y="118"/>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ysClr val="windowText" lastClr="000000"/>
                </a:solidFill>
              </a:endParaRPr>
            </a:p>
          </p:txBody>
        </p:sp>
      </p:grpSp>
      <p:sp>
        <p:nvSpPr>
          <p:cNvPr id="36" name="文本框 35"/>
          <p:cNvSpPr txBox="1"/>
          <p:nvPr/>
        </p:nvSpPr>
        <p:spPr>
          <a:xfrm>
            <a:off x="781685" y="288925"/>
            <a:ext cx="2400300" cy="460375"/>
          </a:xfrm>
          <a:prstGeom prst="rect">
            <a:avLst/>
          </a:prstGeom>
          <a:noFill/>
        </p:spPr>
        <p:txBody>
          <a:bodyPr wrap="square" rtlCol="0">
            <a:spAutoFit/>
          </a:bodyPr>
          <a:lstStyle/>
          <a:p>
            <a:r>
              <a:rPr lang="zh-CN" altLang="en-US" sz="2400" dirty="0" smtClean="0">
                <a:solidFill>
                  <a:schemeClr val="tx1">
                    <a:lumMod val="85000"/>
                    <a:lumOff val="15000"/>
                  </a:schemeClr>
                </a:solidFill>
                <a:latin typeface="造字工房悦黑（非商用）常规体" pitchFamily="2" charset="-122"/>
                <a:ea typeface="造字工房悦黑（非商用）常规体" pitchFamily="2" charset="-122"/>
              </a:rPr>
              <a:t>论文目标</a:t>
            </a:r>
            <a:endParaRPr lang="zh-CN" altLang="en-US" sz="2400" dirty="0" smtClean="0">
              <a:solidFill>
                <a:schemeClr val="tx1">
                  <a:lumMod val="85000"/>
                  <a:lumOff val="15000"/>
                </a:schemeClr>
              </a:solidFill>
              <a:latin typeface="造字工房悦黑（非商用）常规体" pitchFamily="2" charset="-122"/>
              <a:ea typeface="造字工房悦黑（非商用）常规体" pitchFamily="2" charset="-122"/>
            </a:endParaRPr>
          </a:p>
        </p:txBody>
      </p:sp>
      <p:pic>
        <p:nvPicPr>
          <p:cNvPr id="32" name="图片 31" descr="2"/>
          <p:cNvPicPr>
            <a:picLocks noChangeAspect="1"/>
          </p:cNvPicPr>
          <p:nvPr/>
        </p:nvPicPr>
        <p:blipFill>
          <a:blip r:embed="rId1"/>
          <a:stretch>
            <a:fillRect/>
          </a:stretch>
        </p:blipFill>
        <p:spPr>
          <a:xfrm>
            <a:off x="4253865" y="1212850"/>
            <a:ext cx="4493260" cy="2243455"/>
          </a:xfrm>
          <a:prstGeom prst="rect">
            <a:avLst/>
          </a:prstGeom>
        </p:spPr>
      </p:pic>
      <p:sp>
        <p:nvSpPr>
          <p:cNvPr id="33" name="文本框 32"/>
          <p:cNvSpPr txBox="1"/>
          <p:nvPr/>
        </p:nvSpPr>
        <p:spPr>
          <a:xfrm>
            <a:off x="4751705" y="3756025"/>
            <a:ext cx="3497580" cy="299085"/>
          </a:xfrm>
          <a:prstGeom prst="rect">
            <a:avLst/>
          </a:prstGeom>
          <a:noFill/>
        </p:spPr>
        <p:txBody>
          <a:bodyPr wrap="none" rtlCol="0">
            <a:spAutoFit/>
          </a:bodyPr>
          <a:p>
            <a:r>
              <a:rPr lang="zh-CN" altLang="en-US"/>
              <a:t>图一</a:t>
            </a:r>
            <a:r>
              <a:rPr lang="en-US" altLang="zh-CN"/>
              <a:t> DL4J</a:t>
            </a:r>
            <a:r>
              <a:rPr lang="zh-CN" altLang="en-US"/>
              <a:t>开发团队</a:t>
            </a:r>
            <a:r>
              <a:rPr lang="en-US" altLang="zh-CN"/>
              <a:t>IRC</a:t>
            </a:r>
            <a:r>
              <a:rPr lang="zh-CN" altLang="en-US"/>
              <a:t>的实时交流记录</a:t>
            </a:r>
            <a:r>
              <a:rPr lang="zh-CN" altLang="en-US"/>
              <a:t>截图</a:t>
            </a:r>
            <a:endParaRPr lang="zh-CN" altLang="en-US"/>
          </a:p>
        </p:txBody>
      </p:sp>
      <p:sp>
        <p:nvSpPr>
          <p:cNvPr id="41" name="文本框 40"/>
          <p:cNvSpPr txBox="1"/>
          <p:nvPr/>
        </p:nvSpPr>
        <p:spPr>
          <a:xfrm>
            <a:off x="272415" y="927100"/>
            <a:ext cx="4122420" cy="3784600"/>
          </a:xfrm>
          <a:prstGeom prst="rect">
            <a:avLst/>
          </a:prstGeom>
          <a:noFill/>
        </p:spPr>
        <p:txBody>
          <a:bodyPr wrap="square" rtlCol="0">
            <a:spAutoFit/>
          </a:bodyPr>
          <a:p>
            <a:r>
              <a:rPr lang="en-US" altLang="zh-CN" sz="2400"/>
              <a:t>1.</a:t>
            </a:r>
            <a:r>
              <a:rPr lang="zh-CN" altLang="en-US" sz="2400"/>
              <a:t>在线交流平台发展迅速，</a:t>
            </a:r>
            <a:endParaRPr lang="zh-CN" altLang="en-US" sz="2400"/>
          </a:p>
          <a:p>
            <a:r>
              <a:rPr lang="zh-CN" altLang="en-US" sz="2400"/>
              <a:t>其中蕴藏的需求信息尚待挖掘</a:t>
            </a:r>
            <a:endParaRPr lang="zh-CN" altLang="en-US" sz="2400"/>
          </a:p>
          <a:p>
            <a:endParaRPr lang="zh-CN" altLang="en-US" sz="2400"/>
          </a:p>
          <a:p>
            <a:r>
              <a:rPr lang="en-US" altLang="zh-CN" sz="2400"/>
              <a:t>2.</a:t>
            </a:r>
            <a:r>
              <a:rPr lang="zh-CN" altLang="en-US" sz="2400"/>
              <a:t>现有的信息挖掘技术对于从在线交流平台产生的语料表现欠佳，需要一种高效的挖掘</a:t>
            </a:r>
            <a:r>
              <a:rPr lang="zh-CN" altLang="en-US" sz="2400"/>
              <a:t>算法。</a:t>
            </a:r>
            <a:endParaRPr lang="zh-CN" altLang="en-US" sz="2400"/>
          </a:p>
          <a:p>
            <a:endParaRPr lang="zh-CN" altLang="en-US" sz="2400"/>
          </a:p>
          <a:p>
            <a:endParaRPr lang="zh-CN" altLang="en-US" sz="240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a:grpSpLocks noChangeAspect="1"/>
          </p:cNvGrpSpPr>
          <p:nvPr/>
        </p:nvGrpSpPr>
        <p:grpSpPr>
          <a:xfrm>
            <a:off x="275378" y="244460"/>
            <a:ext cx="468000" cy="468000"/>
            <a:chOff x="5314692" y="2806467"/>
            <a:chExt cx="1392667" cy="1392667"/>
          </a:xfrm>
        </p:grpSpPr>
        <p:sp>
          <p:nvSpPr>
            <p:cNvPr id="9" name="椭圆 8"/>
            <p:cNvSpPr/>
            <p:nvPr/>
          </p:nvSpPr>
          <p:spPr>
            <a:xfrm>
              <a:off x="5314692" y="2806467"/>
              <a:ext cx="1392667" cy="139266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ysClr val="windowText" lastClr="000000"/>
                </a:solidFill>
              </a:endParaRPr>
            </a:p>
          </p:txBody>
        </p:sp>
        <p:sp>
          <p:nvSpPr>
            <p:cNvPr id="10" name="Freeform 18"/>
            <p:cNvSpPr>
              <a:spLocks noEditPoints="1"/>
            </p:cNvSpPr>
            <p:nvPr/>
          </p:nvSpPr>
          <p:spPr bwMode="auto">
            <a:xfrm>
              <a:off x="5593576" y="2987276"/>
              <a:ext cx="812834" cy="974926"/>
            </a:xfrm>
            <a:custGeom>
              <a:avLst/>
              <a:gdLst>
                <a:gd name="T0" fmla="*/ 456 w 456"/>
                <a:gd name="T1" fmla="*/ 528 h 548"/>
                <a:gd name="T2" fmla="*/ 436 w 456"/>
                <a:gd name="T3" fmla="*/ 548 h 548"/>
                <a:gd name="T4" fmla="*/ 84 w 456"/>
                <a:gd name="T5" fmla="*/ 548 h 548"/>
                <a:gd name="T6" fmla="*/ 0 w 456"/>
                <a:gd name="T7" fmla="*/ 464 h 548"/>
                <a:gd name="T8" fmla="*/ 84 w 456"/>
                <a:gd name="T9" fmla="*/ 380 h 548"/>
                <a:gd name="T10" fmla="*/ 436 w 456"/>
                <a:gd name="T11" fmla="*/ 380 h 548"/>
                <a:gd name="T12" fmla="*/ 456 w 456"/>
                <a:gd name="T13" fmla="*/ 399 h 548"/>
                <a:gd name="T14" fmla="*/ 436 w 456"/>
                <a:gd name="T15" fmla="*/ 419 h 548"/>
                <a:gd name="T16" fmla="*/ 90 w 456"/>
                <a:gd name="T17" fmla="*/ 419 h 548"/>
                <a:gd name="T18" fmla="*/ 45 w 456"/>
                <a:gd name="T19" fmla="*/ 464 h 548"/>
                <a:gd name="T20" fmla="*/ 90 w 456"/>
                <a:gd name="T21" fmla="*/ 509 h 548"/>
                <a:gd name="T22" fmla="*/ 436 w 456"/>
                <a:gd name="T23" fmla="*/ 509 h 548"/>
                <a:gd name="T24" fmla="*/ 456 w 456"/>
                <a:gd name="T25" fmla="*/ 528 h 548"/>
                <a:gd name="T26" fmla="*/ 235 w 456"/>
                <a:gd name="T27" fmla="*/ 78 h 548"/>
                <a:gd name="T28" fmla="*/ 309 w 456"/>
                <a:gd name="T29" fmla="*/ 6 h 548"/>
                <a:gd name="T30" fmla="*/ 309 w 456"/>
                <a:gd name="T31" fmla="*/ 0 h 548"/>
                <a:gd name="T32" fmla="*/ 303 w 456"/>
                <a:gd name="T33" fmla="*/ 0 h 548"/>
                <a:gd name="T34" fmla="*/ 228 w 456"/>
                <a:gd name="T35" fmla="*/ 72 h 548"/>
                <a:gd name="T36" fmla="*/ 229 w 456"/>
                <a:gd name="T37" fmla="*/ 77 h 548"/>
                <a:gd name="T38" fmla="*/ 235 w 456"/>
                <a:gd name="T39" fmla="*/ 78 h 548"/>
                <a:gd name="T40" fmla="*/ 372 w 456"/>
                <a:gd name="T41" fmla="*/ 137 h 548"/>
                <a:gd name="T42" fmla="*/ 295 w 456"/>
                <a:gd name="T43" fmla="*/ 85 h 548"/>
                <a:gd name="T44" fmla="*/ 232 w 456"/>
                <a:gd name="T45" fmla="*/ 98 h 548"/>
                <a:gd name="T46" fmla="*/ 170 w 456"/>
                <a:gd name="T47" fmla="*/ 85 h 548"/>
                <a:gd name="T48" fmla="*/ 93 w 456"/>
                <a:gd name="T49" fmla="*/ 137 h 548"/>
                <a:gd name="T50" fmla="*/ 175 w 456"/>
                <a:gd name="T51" fmla="*/ 341 h 548"/>
                <a:gd name="T52" fmla="*/ 232 w 456"/>
                <a:gd name="T53" fmla="*/ 328 h 548"/>
                <a:gd name="T54" fmla="*/ 290 w 456"/>
                <a:gd name="T55" fmla="*/ 341 h 548"/>
                <a:gd name="T56" fmla="*/ 372 w 456"/>
                <a:gd name="T57" fmla="*/ 137 h 548"/>
                <a:gd name="T58" fmla="*/ 172 w 456"/>
                <a:gd name="T59" fmla="*/ 126 h 548"/>
                <a:gd name="T60" fmla="*/ 168 w 456"/>
                <a:gd name="T61" fmla="*/ 126 h 548"/>
                <a:gd name="T62" fmla="*/ 128 w 456"/>
                <a:gd name="T63" fmla="*/ 161 h 548"/>
                <a:gd name="T64" fmla="*/ 119 w 456"/>
                <a:gd name="T65" fmla="*/ 169 h 548"/>
                <a:gd name="T66" fmla="*/ 118 w 456"/>
                <a:gd name="T67" fmla="*/ 169 h 548"/>
                <a:gd name="T68" fmla="*/ 116 w 456"/>
                <a:gd name="T69" fmla="*/ 168 h 548"/>
                <a:gd name="T70" fmla="*/ 109 w 456"/>
                <a:gd name="T71" fmla="*/ 157 h 548"/>
                <a:gd name="T72" fmla="*/ 168 w 456"/>
                <a:gd name="T73" fmla="*/ 106 h 548"/>
                <a:gd name="T74" fmla="*/ 173 w 456"/>
                <a:gd name="T75" fmla="*/ 106 h 548"/>
                <a:gd name="T76" fmla="*/ 181 w 456"/>
                <a:gd name="T77" fmla="*/ 117 h 548"/>
                <a:gd name="T78" fmla="*/ 172 w 456"/>
                <a:gd name="T79" fmla="*/ 12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6" h="548">
                  <a:moveTo>
                    <a:pt x="456" y="528"/>
                  </a:moveTo>
                  <a:cubicBezTo>
                    <a:pt x="456" y="539"/>
                    <a:pt x="447" y="548"/>
                    <a:pt x="436" y="548"/>
                  </a:cubicBezTo>
                  <a:cubicBezTo>
                    <a:pt x="84" y="548"/>
                    <a:pt x="84" y="548"/>
                    <a:pt x="84" y="548"/>
                  </a:cubicBezTo>
                  <a:cubicBezTo>
                    <a:pt x="38" y="548"/>
                    <a:pt x="0" y="510"/>
                    <a:pt x="0" y="464"/>
                  </a:cubicBezTo>
                  <a:cubicBezTo>
                    <a:pt x="0" y="417"/>
                    <a:pt x="38" y="380"/>
                    <a:pt x="84" y="380"/>
                  </a:cubicBezTo>
                  <a:cubicBezTo>
                    <a:pt x="436" y="380"/>
                    <a:pt x="436" y="380"/>
                    <a:pt x="436" y="380"/>
                  </a:cubicBezTo>
                  <a:cubicBezTo>
                    <a:pt x="447" y="380"/>
                    <a:pt x="456" y="389"/>
                    <a:pt x="456" y="399"/>
                  </a:cubicBezTo>
                  <a:cubicBezTo>
                    <a:pt x="456" y="410"/>
                    <a:pt x="447" y="419"/>
                    <a:pt x="436" y="419"/>
                  </a:cubicBezTo>
                  <a:cubicBezTo>
                    <a:pt x="90" y="419"/>
                    <a:pt x="90" y="419"/>
                    <a:pt x="90" y="419"/>
                  </a:cubicBezTo>
                  <a:cubicBezTo>
                    <a:pt x="65" y="419"/>
                    <a:pt x="45" y="439"/>
                    <a:pt x="45" y="464"/>
                  </a:cubicBezTo>
                  <a:cubicBezTo>
                    <a:pt x="45" y="488"/>
                    <a:pt x="65" y="509"/>
                    <a:pt x="90" y="509"/>
                  </a:cubicBezTo>
                  <a:cubicBezTo>
                    <a:pt x="436" y="509"/>
                    <a:pt x="436" y="509"/>
                    <a:pt x="436" y="509"/>
                  </a:cubicBezTo>
                  <a:cubicBezTo>
                    <a:pt x="447" y="509"/>
                    <a:pt x="456" y="518"/>
                    <a:pt x="456" y="528"/>
                  </a:cubicBezTo>
                  <a:close/>
                  <a:moveTo>
                    <a:pt x="235" y="78"/>
                  </a:moveTo>
                  <a:cubicBezTo>
                    <a:pt x="276" y="78"/>
                    <a:pt x="309" y="45"/>
                    <a:pt x="309" y="6"/>
                  </a:cubicBezTo>
                  <a:cubicBezTo>
                    <a:pt x="309" y="4"/>
                    <a:pt x="309" y="2"/>
                    <a:pt x="309" y="0"/>
                  </a:cubicBezTo>
                  <a:cubicBezTo>
                    <a:pt x="307" y="0"/>
                    <a:pt x="305" y="0"/>
                    <a:pt x="303" y="0"/>
                  </a:cubicBezTo>
                  <a:cubicBezTo>
                    <a:pt x="262" y="0"/>
                    <a:pt x="228" y="32"/>
                    <a:pt x="228" y="72"/>
                  </a:cubicBezTo>
                  <a:cubicBezTo>
                    <a:pt x="228" y="74"/>
                    <a:pt x="228" y="76"/>
                    <a:pt x="229" y="77"/>
                  </a:cubicBezTo>
                  <a:cubicBezTo>
                    <a:pt x="231" y="78"/>
                    <a:pt x="233" y="78"/>
                    <a:pt x="235" y="78"/>
                  </a:cubicBezTo>
                  <a:close/>
                  <a:moveTo>
                    <a:pt x="372" y="137"/>
                  </a:moveTo>
                  <a:cubicBezTo>
                    <a:pt x="357" y="102"/>
                    <a:pt x="321" y="85"/>
                    <a:pt x="295" y="85"/>
                  </a:cubicBezTo>
                  <a:cubicBezTo>
                    <a:pt x="263" y="85"/>
                    <a:pt x="257" y="98"/>
                    <a:pt x="232" y="98"/>
                  </a:cubicBezTo>
                  <a:cubicBezTo>
                    <a:pt x="208" y="98"/>
                    <a:pt x="202" y="85"/>
                    <a:pt x="170" y="85"/>
                  </a:cubicBezTo>
                  <a:cubicBezTo>
                    <a:pt x="143" y="85"/>
                    <a:pt x="108" y="102"/>
                    <a:pt x="93" y="137"/>
                  </a:cubicBezTo>
                  <a:cubicBezTo>
                    <a:pt x="62" y="207"/>
                    <a:pt x="114" y="341"/>
                    <a:pt x="175" y="341"/>
                  </a:cubicBezTo>
                  <a:cubicBezTo>
                    <a:pt x="199" y="341"/>
                    <a:pt x="210" y="328"/>
                    <a:pt x="232" y="328"/>
                  </a:cubicBezTo>
                  <a:cubicBezTo>
                    <a:pt x="255" y="328"/>
                    <a:pt x="265" y="341"/>
                    <a:pt x="290" y="341"/>
                  </a:cubicBezTo>
                  <a:cubicBezTo>
                    <a:pt x="351" y="341"/>
                    <a:pt x="403" y="207"/>
                    <a:pt x="372" y="137"/>
                  </a:cubicBezTo>
                  <a:close/>
                  <a:moveTo>
                    <a:pt x="172" y="126"/>
                  </a:moveTo>
                  <a:cubicBezTo>
                    <a:pt x="170" y="126"/>
                    <a:pt x="169" y="126"/>
                    <a:pt x="168" y="126"/>
                  </a:cubicBezTo>
                  <a:cubicBezTo>
                    <a:pt x="154" y="126"/>
                    <a:pt x="132" y="138"/>
                    <a:pt x="128" y="161"/>
                  </a:cubicBezTo>
                  <a:cubicBezTo>
                    <a:pt x="127" y="165"/>
                    <a:pt x="123" y="169"/>
                    <a:pt x="119" y="169"/>
                  </a:cubicBezTo>
                  <a:cubicBezTo>
                    <a:pt x="118" y="169"/>
                    <a:pt x="118" y="169"/>
                    <a:pt x="118" y="169"/>
                  </a:cubicBezTo>
                  <a:cubicBezTo>
                    <a:pt x="118" y="169"/>
                    <a:pt x="117" y="169"/>
                    <a:pt x="116" y="168"/>
                  </a:cubicBezTo>
                  <a:cubicBezTo>
                    <a:pt x="111" y="167"/>
                    <a:pt x="108" y="162"/>
                    <a:pt x="109" y="157"/>
                  </a:cubicBezTo>
                  <a:cubicBezTo>
                    <a:pt x="115" y="125"/>
                    <a:pt x="144" y="106"/>
                    <a:pt x="168" y="106"/>
                  </a:cubicBezTo>
                  <a:cubicBezTo>
                    <a:pt x="170" y="106"/>
                    <a:pt x="171" y="106"/>
                    <a:pt x="173" y="106"/>
                  </a:cubicBezTo>
                  <a:cubicBezTo>
                    <a:pt x="178" y="107"/>
                    <a:pt x="182" y="112"/>
                    <a:pt x="181" y="117"/>
                  </a:cubicBezTo>
                  <a:cubicBezTo>
                    <a:pt x="181" y="122"/>
                    <a:pt x="177" y="126"/>
                    <a:pt x="172" y="126"/>
                  </a:cubicBezTo>
                  <a:close/>
                </a:path>
              </a:pathLst>
            </a:custGeom>
            <a:solidFill>
              <a:schemeClr val="bg1"/>
            </a:solidFill>
            <a:ln>
              <a:noFill/>
            </a:ln>
          </p:spPr>
          <p:txBody>
            <a:bodyPr vert="horz" wrap="square" lIns="68580" tIns="34290" rIns="68580" bIns="34290" numCol="1" anchor="t" anchorCtr="0" compatLnSpc="1"/>
            <a:lstStyle/>
            <a:p>
              <a:endParaRPr lang="zh-CN" altLang="en-US" sz="1800"/>
            </a:p>
          </p:txBody>
        </p:sp>
      </p:grpSp>
      <p:sp>
        <p:nvSpPr>
          <p:cNvPr id="11" name="文本框 10"/>
          <p:cNvSpPr txBox="1"/>
          <p:nvPr/>
        </p:nvSpPr>
        <p:spPr>
          <a:xfrm>
            <a:off x="743585" y="305435"/>
            <a:ext cx="4641850" cy="460375"/>
          </a:xfrm>
          <a:prstGeom prst="rect">
            <a:avLst/>
          </a:prstGeom>
          <a:noFill/>
        </p:spPr>
        <p:txBody>
          <a:bodyPr wrap="square" rtlCol="0">
            <a:spAutoFit/>
          </a:bodyPr>
          <a:lstStyle/>
          <a:p>
            <a:r>
              <a:rPr lang="zh-CN" altLang="en-US" sz="2400" dirty="0">
                <a:solidFill>
                  <a:schemeClr val="tx1">
                    <a:lumMod val="85000"/>
                    <a:lumOff val="15000"/>
                  </a:schemeClr>
                </a:solidFill>
                <a:latin typeface="造字工房悦黑（非商用）常规体" pitchFamily="2" charset="-122"/>
                <a:ea typeface="造字工房悦黑（非商用）常规体" pitchFamily="2" charset="-122"/>
              </a:rPr>
              <a:t>论文解决的</a:t>
            </a:r>
            <a:r>
              <a:rPr lang="zh-CN" altLang="en-US" sz="2400" dirty="0">
                <a:solidFill>
                  <a:schemeClr val="tx1">
                    <a:lumMod val="85000"/>
                    <a:lumOff val="15000"/>
                  </a:schemeClr>
                </a:solidFill>
                <a:latin typeface="造字工房悦黑（非商用）常规体" pitchFamily="2" charset="-122"/>
                <a:ea typeface="造字工房悦黑（非商用）常规体" pitchFamily="2" charset="-122"/>
              </a:rPr>
              <a:t>问题</a:t>
            </a:r>
            <a:endParaRPr lang="zh-CN" altLang="en-US" sz="2400" dirty="0">
              <a:solidFill>
                <a:schemeClr val="tx1">
                  <a:lumMod val="85000"/>
                  <a:lumOff val="15000"/>
                </a:schemeClr>
              </a:solidFill>
              <a:latin typeface="造字工房悦黑（非商用）常规体" pitchFamily="2" charset="-122"/>
              <a:ea typeface="造字工房悦黑（非商用）常规体" pitchFamily="2" charset="-122"/>
            </a:endParaRPr>
          </a:p>
        </p:txBody>
      </p:sp>
      <p:sp>
        <p:nvSpPr>
          <p:cNvPr id="2" name="文本框 1"/>
          <p:cNvSpPr txBox="1"/>
          <p:nvPr/>
        </p:nvSpPr>
        <p:spPr>
          <a:xfrm>
            <a:off x="635000" y="1282065"/>
            <a:ext cx="7447280" cy="3784600"/>
          </a:xfrm>
          <a:prstGeom prst="rect">
            <a:avLst/>
          </a:prstGeom>
          <a:noFill/>
        </p:spPr>
        <p:txBody>
          <a:bodyPr wrap="none" rtlCol="0">
            <a:spAutoFit/>
          </a:bodyPr>
          <a:p>
            <a:pPr algn="l"/>
            <a:r>
              <a:rPr lang="en-US" altLang="zh-CN" sz="2400"/>
              <a:t>1.</a:t>
            </a:r>
            <a:r>
              <a:rPr lang="zh-CN" altLang="en-US" sz="2400"/>
              <a:t>文本分析困难</a:t>
            </a:r>
            <a:endParaRPr lang="en-US" altLang="zh-CN" sz="2400"/>
          </a:p>
          <a:p>
            <a:pPr algn="l"/>
            <a:r>
              <a:rPr lang="zh-CN" altLang="en-US" sz="2400">
                <a:sym typeface="+mn-ea"/>
              </a:rPr>
              <a:t>解决方法：</a:t>
            </a:r>
            <a:r>
              <a:rPr lang="en-US" altLang="zh-CN" sz="2400">
                <a:sym typeface="+mn-ea"/>
              </a:rPr>
              <a:t>context-awaredialogmodel</a:t>
            </a:r>
            <a:endParaRPr lang="en-US" altLang="zh-CN" sz="2400"/>
          </a:p>
          <a:p>
            <a:pPr algn="l"/>
            <a:endParaRPr lang="en-US" altLang="zh-CN" sz="2400"/>
          </a:p>
          <a:p>
            <a:pPr algn="l"/>
            <a:r>
              <a:rPr lang="en-US" altLang="zh-CN" sz="2400"/>
              <a:t>2.</a:t>
            </a:r>
            <a:r>
              <a:rPr lang="zh-CN" altLang="en-US" sz="2400"/>
              <a:t>数据集不平衡，有效信息</a:t>
            </a:r>
            <a:r>
              <a:rPr lang="zh-CN" altLang="en-US" sz="2400"/>
              <a:t>比例低，需要大量</a:t>
            </a:r>
            <a:r>
              <a:rPr lang="zh-CN" altLang="en-US" sz="2400"/>
              <a:t>标识数据</a:t>
            </a:r>
            <a:endParaRPr lang="zh-CN" altLang="en-US" sz="2400"/>
          </a:p>
          <a:p>
            <a:pPr algn="l"/>
            <a:r>
              <a:rPr lang="zh-CN" altLang="en-US" sz="2400"/>
              <a:t>解决方法：</a:t>
            </a:r>
            <a:r>
              <a:rPr lang="en-US" altLang="zh-CN" sz="2400">
                <a:sym typeface="+mn-ea"/>
              </a:rPr>
              <a:t>siamesenetwork</a:t>
            </a:r>
            <a:endParaRPr lang="en-US" altLang="zh-CN" sz="2400">
              <a:sym typeface="+mn-ea"/>
            </a:endParaRPr>
          </a:p>
          <a:p>
            <a:pPr algn="l"/>
            <a:endParaRPr lang="zh-CN" altLang="en-US" sz="2400"/>
          </a:p>
          <a:p>
            <a:pPr algn="l"/>
            <a:r>
              <a:rPr lang="en-US" altLang="zh-CN" sz="2400"/>
              <a:t>3.</a:t>
            </a:r>
            <a:r>
              <a:rPr lang="zh-CN" altLang="en-US" sz="2400"/>
              <a:t>需要对语料中的无效信息进行</a:t>
            </a:r>
            <a:r>
              <a:rPr lang="zh-CN" altLang="en-US" sz="2400"/>
              <a:t>甄别</a:t>
            </a:r>
            <a:endParaRPr lang="zh-CN" altLang="en-US" sz="2400"/>
          </a:p>
          <a:p>
            <a:pPr algn="l"/>
            <a:r>
              <a:rPr lang="zh-CN" altLang="en-US" sz="2400"/>
              <a:t>解决方法：</a:t>
            </a:r>
            <a:r>
              <a:rPr lang="zh-CN" altLang="en-US" sz="2400">
                <a:sym typeface="+mn-ea"/>
              </a:rPr>
              <a:t>dialogdisentanglementmodel</a:t>
            </a:r>
            <a:endParaRPr lang="zh-CN" altLang="en-US" sz="2400"/>
          </a:p>
          <a:p>
            <a:pPr algn="l"/>
            <a:endParaRPr lang="zh-CN" altLang="en-US" sz="2400"/>
          </a:p>
          <a:p>
            <a:pPr algn="l"/>
            <a:endParaRPr lang="en-US" altLang="zh-CN" sz="240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p:cNvGrpSpPr>
            <a:grpSpLocks noChangeAspect="1"/>
          </p:cNvGrpSpPr>
          <p:nvPr/>
        </p:nvGrpSpPr>
        <p:grpSpPr>
          <a:xfrm>
            <a:off x="275378" y="244460"/>
            <a:ext cx="468000" cy="468000"/>
            <a:chOff x="5314692" y="2806467"/>
            <a:chExt cx="1392667" cy="1392667"/>
          </a:xfrm>
        </p:grpSpPr>
        <p:sp>
          <p:nvSpPr>
            <p:cNvPr id="51" name="椭圆 50"/>
            <p:cNvSpPr/>
            <p:nvPr/>
          </p:nvSpPr>
          <p:spPr>
            <a:xfrm>
              <a:off x="5314692" y="2806467"/>
              <a:ext cx="1392667" cy="139266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ysClr val="windowText" lastClr="000000"/>
                </a:solidFill>
              </a:endParaRPr>
            </a:p>
          </p:txBody>
        </p:sp>
        <p:sp>
          <p:nvSpPr>
            <p:cNvPr id="52" name="Freeform 18"/>
            <p:cNvSpPr>
              <a:spLocks noEditPoints="1"/>
            </p:cNvSpPr>
            <p:nvPr/>
          </p:nvSpPr>
          <p:spPr bwMode="auto">
            <a:xfrm>
              <a:off x="5593576" y="2987276"/>
              <a:ext cx="812834" cy="974926"/>
            </a:xfrm>
            <a:custGeom>
              <a:avLst/>
              <a:gdLst>
                <a:gd name="T0" fmla="*/ 456 w 456"/>
                <a:gd name="T1" fmla="*/ 528 h 548"/>
                <a:gd name="T2" fmla="*/ 436 w 456"/>
                <a:gd name="T3" fmla="*/ 548 h 548"/>
                <a:gd name="T4" fmla="*/ 84 w 456"/>
                <a:gd name="T5" fmla="*/ 548 h 548"/>
                <a:gd name="T6" fmla="*/ 0 w 456"/>
                <a:gd name="T7" fmla="*/ 464 h 548"/>
                <a:gd name="T8" fmla="*/ 84 w 456"/>
                <a:gd name="T9" fmla="*/ 380 h 548"/>
                <a:gd name="T10" fmla="*/ 436 w 456"/>
                <a:gd name="T11" fmla="*/ 380 h 548"/>
                <a:gd name="T12" fmla="*/ 456 w 456"/>
                <a:gd name="T13" fmla="*/ 399 h 548"/>
                <a:gd name="T14" fmla="*/ 436 w 456"/>
                <a:gd name="T15" fmla="*/ 419 h 548"/>
                <a:gd name="T16" fmla="*/ 90 w 456"/>
                <a:gd name="T17" fmla="*/ 419 h 548"/>
                <a:gd name="T18" fmla="*/ 45 w 456"/>
                <a:gd name="T19" fmla="*/ 464 h 548"/>
                <a:gd name="T20" fmla="*/ 90 w 456"/>
                <a:gd name="T21" fmla="*/ 509 h 548"/>
                <a:gd name="T22" fmla="*/ 436 w 456"/>
                <a:gd name="T23" fmla="*/ 509 h 548"/>
                <a:gd name="T24" fmla="*/ 456 w 456"/>
                <a:gd name="T25" fmla="*/ 528 h 548"/>
                <a:gd name="T26" fmla="*/ 235 w 456"/>
                <a:gd name="T27" fmla="*/ 78 h 548"/>
                <a:gd name="T28" fmla="*/ 309 w 456"/>
                <a:gd name="T29" fmla="*/ 6 h 548"/>
                <a:gd name="T30" fmla="*/ 309 w 456"/>
                <a:gd name="T31" fmla="*/ 0 h 548"/>
                <a:gd name="T32" fmla="*/ 303 w 456"/>
                <a:gd name="T33" fmla="*/ 0 h 548"/>
                <a:gd name="T34" fmla="*/ 228 w 456"/>
                <a:gd name="T35" fmla="*/ 72 h 548"/>
                <a:gd name="T36" fmla="*/ 229 w 456"/>
                <a:gd name="T37" fmla="*/ 77 h 548"/>
                <a:gd name="T38" fmla="*/ 235 w 456"/>
                <a:gd name="T39" fmla="*/ 78 h 548"/>
                <a:gd name="T40" fmla="*/ 372 w 456"/>
                <a:gd name="T41" fmla="*/ 137 h 548"/>
                <a:gd name="T42" fmla="*/ 295 w 456"/>
                <a:gd name="T43" fmla="*/ 85 h 548"/>
                <a:gd name="T44" fmla="*/ 232 w 456"/>
                <a:gd name="T45" fmla="*/ 98 h 548"/>
                <a:gd name="T46" fmla="*/ 170 w 456"/>
                <a:gd name="T47" fmla="*/ 85 h 548"/>
                <a:gd name="T48" fmla="*/ 93 w 456"/>
                <a:gd name="T49" fmla="*/ 137 h 548"/>
                <a:gd name="T50" fmla="*/ 175 w 456"/>
                <a:gd name="T51" fmla="*/ 341 h 548"/>
                <a:gd name="T52" fmla="*/ 232 w 456"/>
                <a:gd name="T53" fmla="*/ 328 h 548"/>
                <a:gd name="T54" fmla="*/ 290 w 456"/>
                <a:gd name="T55" fmla="*/ 341 h 548"/>
                <a:gd name="T56" fmla="*/ 372 w 456"/>
                <a:gd name="T57" fmla="*/ 137 h 548"/>
                <a:gd name="T58" fmla="*/ 172 w 456"/>
                <a:gd name="T59" fmla="*/ 126 h 548"/>
                <a:gd name="T60" fmla="*/ 168 w 456"/>
                <a:gd name="T61" fmla="*/ 126 h 548"/>
                <a:gd name="T62" fmla="*/ 128 w 456"/>
                <a:gd name="T63" fmla="*/ 161 h 548"/>
                <a:gd name="T64" fmla="*/ 119 w 456"/>
                <a:gd name="T65" fmla="*/ 169 h 548"/>
                <a:gd name="T66" fmla="*/ 118 w 456"/>
                <a:gd name="T67" fmla="*/ 169 h 548"/>
                <a:gd name="T68" fmla="*/ 116 w 456"/>
                <a:gd name="T69" fmla="*/ 168 h 548"/>
                <a:gd name="T70" fmla="*/ 109 w 456"/>
                <a:gd name="T71" fmla="*/ 157 h 548"/>
                <a:gd name="T72" fmla="*/ 168 w 456"/>
                <a:gd name="T73" fmla="*/ 106 h 548"/>
                <a:gd name="T74" fmla="*/ 173 w 456"/>
                <a:gd name="T75" fmla="*/ 106 h 548"/>
                <a:gd name="T76" fmla="*/ 181 w 456"/>
                <a:gd name="T77" fmla="*/ 117 h 548"/>
                <a:gd name="T78" fmla="*/ 172 w 456"/>
                <a:gd name="T79" fmla="*/ 12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6" h="548">
                  <a:moveTo>
                    <a:pt x="456" y="528"/>
                  </a:moveTo>
                  <a:cubicBezTo>
                    <a:pt x="456" y="539"/>
                    <a:pt x="447" y="548"/>
                    <a:pt x="436" y="548"/>
                  </a:cubicBezTo>
                  <a:cubicBezTo>
                    <a:pt x="84" y="548"/>
                    <a:pt x="84" y="548"/>
                    <a:pt x="84" y="548"/>
                  </a:cubicBezTo>
                  <a:cubicBezTo>
                    <a:pt x="38" y="548"/>
                    <a:pt x="0" y="510"/>
                    <a:pt x="0" y="464"/>
                  </a:cubicBezTo>
                  <a:cubicBezTo>
                    <a:pt x="0" y="417"/>
                    <a:pt x="38" y="380"/>
                    <a:pt x="84" y="380"/>
                  </a:cubicBezTo>
                  <a:cubicBezTo>
                    <a:pt x="436" y="380"/>
                    <a:pt x="436" y="380"/>
                    <a:pt x="436" y="380"/>
                  </a:cubicBezTo>
                  <a:cubicBezTo>
                    <a:pt x="447" y="380"/>
                    <a:pt x="456" y="389"/>
                    <a:pt x="456" y="399"/>
                  </a:cubicBezTo>
                  <a:cubicBezTo>
                    <a:pt x="456" y="410"/>
                    <a:pt x="447" y="419"/>
                    <a:pt x="436" y="419"/>
                  </a:cubicBezTo>
                  <a:cubicBezTo>
                    <a:pt x="90" y="419"/>
                    <a:pt x="90" y="419"/>
                    <a:pt x="90" y="419"/>
                  </a:cubicBezTo>
                  <a:cubicBezTo>
                    <a:pt x="65" y="419"/>
                    <a:pt x="45" y="439"/>
                    <a:pt x="45" y="464"/>
                  </a:cubicBezTo>
                  <a:cubicBezTo>
                    <a:pt x="45" y="488"/>
                    <a:pt x="65" y="509"/>
                    <a:pt x="90" y="509"/>
                  </a:cubicBezTo>
                  <a:cubicBezTo>
                    <a:pt x="436" y="509"/>
                    <a:pt x="436" y="509"/>
                    <a:pt x="436" y="509"/>
                  </a:cubicBezTo>
                  <a:cubicBezTo>
                    <a:pt x="447" y="509"/>
                    <a:pt x="456" y="518"/>
                    <a:pt x="456" y="528"/>
                  </a:cubicBezTo>
                  <a:close/>
                  <a:moveTo>
                    <a:pt x="235" y="78"/>
                  </a:moveTo>
                  <a:cubicBezTo>
                    <a:pt x="276" y="78"/>
                    <a:pt x="309" y="45"/>
                    <a:pt x="309" y="6"/>
                  </a:cubicBezTo>
                  <a:cubicBezTo>
                    <a:pt x="309" y="4"/>
                    <a:pt x="309" y="2"/>
                    <a:pt x="309" y="0"/>
                  </a:cubicBezTo>
                  <a:cubicBezTo>
                    <a:pt x="307" y="0"/>
                    <a:pt x="305" y="0"/>
                    <a:pt x="303" y="0"/>
                  </a:cubicBezTo>
                  <a:cubicBezTo>
                    <a:pt x="262" y="0"/>
                    <a:pt x="228" y="32"/>
                    <a:pt x="228" y="72"/>
                  </a:cubicBezTo>
                  <a:cubicBezTo>
                    <a:pt x="228" y="74"/>
                    <a:pt x="228" y="76"/>
                    <a:pt x="229" y="77"/>
                  </a:cubicBezTo>
                  <a:cubicBezTo>
                    <a:pt x="231" y="78"/>
                    <a:pt x="233" y="78"/>
                    <a:pt x="235" y="78"/>
                  </a:cubicBezTo>
                  <a:close/>
                  <a:moveTo>
                    <a:pt x="372" y="137"/>
                  </a:moveTo>
                  <a:cubicBezTo>
                    <a:pt x="357" y="102"/>
                    <a:pt x="321" y="85"/>
                    <a:pt x="295" y="85"/>
                  </a:cubicBezTo>
                  <a:cubicBezTo>
                    <a:pt x="263" y="85"/>
                    <a:pt x="257" y="98"/>
                    <a:pt x="232" y="98"/>
                  </a:cubicBezTo>
                  <a:cubicBezTo>
                    <a:pt x="208" y="98"/>
                    <a:pt x="202" y="85"/>
                    <a:pt x="170" y="85"/>
                  </a:cubicBezTo>
                  <a:cubicBezTo>
                    <a:pt x="143" y="85"/>
                    <a:pt x="108" y="102"/>
                    <a:pt x="93" y="137"/>
                  </a:cubicBezTo>
                  <a:cubicBezTo>
                    <a:pt x="62" y="207"/>
                    <a:pt x="114" y="341"/>
                    <a:pt x="175" y="341"/>
                  </a:cubicBezTo>
                  <a:cubicBezTo>
                    <a:pt x="199" y="341"/>
                    <a:pt x="210" y="328"/>
                    <a:pt x="232" y="328"/>
                  </a:cubicBezTo>
                  <a:cubicBezTo>
                    <a:pt x="255" y="328"/>
                    <a:pt x="265" y="341"/>
                    <a:pt x="290" y="341"/>
                  </a:cubicBezTo>
                  <a:cubicBezTo>
                    <a:pt x="351" y="341"/>
                    <a:pt x="403" y="207"/>
                    <a:pt x="372" y="137"/>
                  </a:cubicBezTo>
                  <a:close/>
                  <a:moveTo>
                    <a:pt x="172" y="126"/>
                  </a:moveTo>
                  <a:cubicBezTo>
                    <a:pt x="170" y="126"/>
                    <a:pt x="169" y="126"/>
                    <a:pt x="168" y="126"/>
                  </a:cubicBezTo>
                  <a:cubicBezTo>
                    <a:pt x="154" y="126"/>
                    <a:pt x="132" y="138"/>
                    <a:pt x="128" y="161"/>
                  </a:cubicBezTo>
                  <a:cubicBezTo>
                    <a:pt x="127" y="165"/>
                    <a:pt x="123" y="169"/>
                    <a:pt x="119" y="169"/>
                  </a:cubicBezTo>
                  <a:cubicBezTo>
                    <a:pt x="118" y="169"/>
                    <a:pt x="118" y="169"/>
                    <a:pt x="118" y="169"/>
                  </a:cubicBezTo>
                  <a:cubicBezTo>
                    <a:pt x="118" y="169"/>
                    <a:pt x="117" y="169"/>
                    <a:pt x="116" y="168"/>
                  </a:cubicBezTo>
                  <a:cubicBezTo>
                    <a:pt x="111" y="167"/>
                    <a:pt x="108" y="162"/>
                    <a:pt x="109" y="157"/>
                  </a:cubicBezTo>
                  <a:cubicBezTo>
                    <a:pt x="115" y="125"/>
                    <a:pt x="144" y="106"/>
                    <a:pt x="168" y="106"/>
                  </a:cubicBezTo>
                  <a:cubicBezTo>
                    <a:pt x="170" y="106"/>
                    <a:pt x="171" y="106"/>
                    <a:pt x="173" y="106"/>
                  </a:cubicBezTo>
                  <a:cubicBezTo>
                    <a:pt x="178" y="107"/>
                    <a:pt x="182" y="112"/>
                    <a:pt x="181" y="117"/>
                  </a:cubicBezTo>
                  <a:cubicBezTo>
                    <a:pt x="181" y="122"/>
                    <a:pt x="177" y="126"/>
                    <a:pt x="172" y="126"/>
                  </a:cubicBezTo>
                  <a:close/>
                </a:path>
              </a:pathLst>
            </a:custGeom>
            <a:solidFill>
              <a:schemeClr val="bg1"/>
            </a:solidFill>
            <a:ln>
              <a:noFill/>
            </a:ln>
          </p:spPr>
          <p:txBody>
            <a:bodyPr vert="horz" wrap="square" lIns="68580" tIns="34290" rIns="68580" bIns="34290" numCol="1" anchor="t" anchorCtr="0" compatLnSpc="1"/>
            <a:lstStyle/>
            <a:p>
              <a:endParaRPr lang="zh-CN" altLang="en-US" sz="1800"/>
            </a:p>
          </p:txBody>
        </p:sp>
      </p:grpSp>
      <p:sp>
        <p:nvSpPr>
          <p:cNvPr id="49" name="文本框 48"/>
          <p:cNvSpPr txBox="1"/>
          <p:nvPr/>
        </p:nvSpPr>
        <p:spPr>
          <a:xfrm>
            <a:off x="781685" y="288925"/>
            <a:ext cx="6911975" cy="460375"/>
          </a:xfrm>
          <a:prstGeom prst="rect">
            <a:avLst/>
          </a:prstGeom>
          <a:noFill/>
        </p:spPr>
        <p:txBody>
          <a:bodyPr wrap="square" rtlCol="0">
            <a:spAutoFit/>
          </a:bodyPr>
          <a:lstStyle/>
          <a:p>
            <a:r>
              <a:rPr lang="en-US" altLang="zh-CN" sz="2400" dirty="0" smtClean="0">
                <a:solidFill>
                  <a:schemeClr val="tx1">
                    <a:lumMod val="85000"/>
                    <a:lumOff val="15000"/>
                  </a:schemeClr>
                </a:solidFill>
                <a:latin typeface="造字工房悦黑（非商用）常规体" pitchFamily="2" charset="-122"/>
                <a:ea typeface="造字工房悦黑（非商用）常规体" pitchFamily="2" charset="-122"/>
              </a:rPr>
              <a:t>FR-Miner</a:t>
            </a:r>
            <a:r>
              <a:rPr lang="zh-CN" altLang="en-US" sz="2400" dirty="0" smtClean="0">
                <a:solidFill>
                  <a:schemeClr val="tx1">
                    <a:lumMod val="85000"/>
                    <a:lumOff val="15000"/>
                  </a:schemeClr>
                </a:solidFill>
                <a:latin typeface="造字工房悦黑（非商用）常规体" pitchFamily="2" charset="-122"/>
                <a:ea typeface="造字工房悦黑（非商用）常规体" pitchFamily="2" charset="-122"/>
              </a:rPr>
              <a:t>架构图</a:t>
            </a:r>
            <a:endParaRPr lang="zh-CN" altLang="en-US" sz="2400" dirty="0" smtClean="0">
              <a:solidFill>
                <a:schemeClr val="tx1">
                  <a:lumMod val="85000"/>
                  <a:lumOff val="15000"/>
                </a:schemeClr>
              </a:solidFill>
              <a:latin typeface="造字工房悦黑（非商用）常规体" pitchFamily="2" charset="-122"/>
              <a:ea typeface="造字工房悦黑（非商用）常规体" pitchFamily="2" charset="-122"/>
            </a:endParaRPr>
          </a:p>
        </p:txBody>
      </p:sp>
      <p:pic>
        <p:nvPicPr>
          <p:cNvPr id="2" name="图片 1"/>
          <p:cNvPicPr>
            <a:picLocks noChangeAspect="1"/>
          </p:cNvPicPr>
          <p:nvPr/>
        </p:nvPicPr>
        <p:blipFill>
          <a:blip r:embed="rId1"/>
          <a:stretch>
            <a:fillRect/>
          </a:stretch>
        </p:blipFill>
        <p:spPr>
          <a:xfrm>
            <a:off x="195580" y="831215"/>
            <a:ext cx="8578215" cy="365379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a:grpSpLocks noChangeAspect="1"/>
          </p:cNvGrpSpPr>
          <p:nvPr/>
        </p:nvGrpSpPr>
        <p:grpSpPr>
          <a:xfrm>
            <a:off x="275378" y="244460"/>
            <a:ext cx="468000" cy="468000"/>
            <a:chOff x="5314692" y="2806467"/>
            <a:chExt cx="1392667" cy="1392667"/>
          </a:xfrm>
        </p:grpSpPr>
        <p:sp>
          <p:nvSpPr>
            <p:cNvPr id="9" name="椭圆 8"/>
            <p:cNvSpPr/>
            <p:nvPr/>
          </p:nvSpPr>
          <p:spPr>
            <a:xfrm>
              <a:off x="5314692" y="2806467"/>
              <a:ext cx="1392667" cy="139266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ysClr val="windowText" lastClr="000000"/>
                </a:solidFill>
              </a:endParaRPr>
            </a:p>
          </p:txBody>
        </p:sp>
        <p:sp>
          <p:nvSpPr>
            <p:cNvPr id="10" name="Freeform 18"/>
            <p:cNvSpPr>
              <a:spLocks noEditPoints="1"/>
            </p:cNvSpPr>
            <p:nvPr/>
          </p:nvSpPr>
          <p:spPr bwMode="auto">
            <a:xfrm>
              <a:off x="5593576" y="2987276"/>
              <a:ext cx="812834" cy="974926"/>
            </a:xfrm>
            <a:custGeom>
              <a:avLst/>
              <a:gdLst>
                <a:gd name="T0" fmla="*/ 456 w 456"/>
                <a:gd name="T1" fmla="*/ 528 h 548"/>
                <a:gd name="T2" fmla="*/ 436 w 456"/>
                <a:gd name="T3" fmla="*/ 548 h 548"/>
                <a:gd name="T4" fmla="*/ 84 w 456"/>
                <a:gd name="T5" fmla="*/ 548 h 548"/>
                <a:gd name="T6" fmla="*/ 0 w 456"/>
                <a:gd name="T7" fmla="*/ 464 h 548"/>
                <a:gd name="T8" fmla="*/ 84 w 456"/>
                <a:gd name="T9" fmla="*/ 380 h 548"/>
                <a:gd name="T10" fmla="*/ 436 w 456"/>
                <a:gd name="T11" fmla="*/ 380 h 548"/>
                <a:gd name="T12" fmla="*/ 456 w 456"/>
                <a:gd name="T13" fmla="*/ 399 h 548"/>
                <a:gd name="T14" fmla="*/ 436 w 456"/>
                <a:gd name="T15" fmla="*/ 419 h 548"/>
                <a:gd name="T16" fmla="*/ 90 w 456"/>
                <a:gd name="T17" fmla="*/ 419 h 548"/>
                <a:gd name="T18" fmla="*/ 45 w 456"/>
                <a:gd name="T19" fmla="*/ 464 h 548"/>
                <a:gd name="T20" fmla="*/ 90 w 456"/>
                <a:gd name="T21" fmla="*/ 509 h 548"/>
                <a:gd name="T22" fmla="*/ 436 w 456"/>
                <a:gd name="T23" fmla="*/ 509 h 548"/>
                <a:gd name="T24" fmla="*/ 456 w 456"/>
                <a:gd name="T25" fmla="*/ 528 h 548"/>
                <a:gd name="T26" fmla="*/ 235 w 456"/>
                <a:gd name="T27" fmla="*/ 78 h 548"/>
                <a:gd name="T28" fmla="*/ 309 w 456"/>
                <a:gd name="T29" fmla="*/ 6 h 548"/>
                <a:gd name="T30" fmla="*/ 309 w 456"/>
                <a:gd name="T31" fmla="*/ 0 h 548"/>
                <a:gd name="T32" fmla="*/ 303 w 456"/>
                <a:gd name="T33" fmla="*/ 0 h 548"/>
                <a:gd name="T34" fmla="*/ 228 w 456"/>
                <a:gd name="T35" fmla="*/ 72 h 548"/>
                <a:gd name="T36" fmla="*/ 229 w 456"/>
                <a:gd name="T37" fmla="*/ 77 h 548"/>
                <a:gd name="T38" fmla="*/ 235 w 456"/>
                <a:gd name="T39" fmla="*/ 78 h 548"/>
                <a:gd name="T40" fmla="*/ 372 w 456"/>
                <a:gd name="T41" fmla="*/ 137 h 548"/>
                <a:gd name="T42" fmla="*/ 295 w 456"/>
                <a:gd name="T43" fmla="*/ 85 h 548"/>
                <a:gd name="T44" fmla="*/ 232 w 456"/>
                <a:gd name="T45" fmla="*/ 98 h 548"/>
                <a:gd name="T46" fmla="*/ 170 w 456"/>
                <a:gd name="T47" fmla="*/ 85 h 548"/>
                <a:gd name="T48" fmla="*/ 93 w 456"/>
                <a:gd name="T49" fmla="*/ 137 h 548"/>
                <a:gd name="T50" fmla="*/ 175 w 456"/>
                <a:gd name="T51" fmla="*/ 341 h 548"/>
                <a:gd name="T52" fmla="*/ 232 w 456"/>
                <a:gd name="T53" fmla="*/ 328 h 548"/>
                <a:gd name="T54" fmla="*/ 290 w 456"/>
                <a:gd name="T55" fmla="*/ 341 h 548"/>
                <a:gd name="T56" fmla="*/ 372 w 456"/>
                <a:gd name="T57" fmla="*/ 137 h 548"/>
                <a:gd name="T58" fmla="*/ 172 w 456"/>
                <a:gd name="T59" fmla="*/ 126 h 548"/>
                <a:gd name="T60" fmla="*/ 168 w 456"/>
                <a:gd name="T61" fmla="*/ 126 h 548"/>
                <a:gd name="T62" fmla="*/ 128 w 456"/>
                <a:gd name="T63" fmla="*/ 161 h 548"/>
                <a:gd name="T64" fmla="*/ 119 w 456"/>
                <a:gd name="T65" fmla="*/ 169 h 548"/>
                <a:gd name="T66" fmla="*/ 118 w 456"/>
                <a:gd name="T67" fmla="*/ 169 h 548"/>
                <a:gd name="T68" fmla="*/ 116 w 456"/>
                <a:gd name="T69" fmla="*/ 168 h 548"/>
                <a:gd name="T70" fmla="*/ 109 w 456"/>
                <a:gd name="T71" fmla="*/ 157 h 548"/>
                <a:gd name="T72" fmla="*/ 168 w 456"/>
                <a:gd name="T73" fmla="*/ 106 h 548"/>
                <a:gd name="T74" fmla="*/ 173 w 456"/>
                <a:gd name="T75" fmla="*/ 106 h 548"/>
                <a:gd name="T76" fmla="*/ 181 w 456"/>
                <a:gd name="T77" fmla="*/ 117 h 548"/>
                <a:gd name="T78" fmla="*/ 172 w 456"/>
                <a:gd name="T79" fmla="*/ 12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6" h="548">
                  <a:moveTo>
                    <a:pt x="456" y="528"/>
                  </a:moveTo>
                  <a:cubicBezTo>
                    <a:pt x="456" y="539"/>
                    <a:pt x="447" y="548"/>
                    <a:pt x="436" y="548"/>
                  </a:cubicBezTo>
                  <a:cubicBezTo>
                    <a:pt x="84" y="548"/>
                    <a:pt x="84" y="548"/>
                    <a:pt x="84" y="548"/>
                  </a:cubicBezTo>
                  <a:cubicBezTo>
                    <a:pt x="38" y="548"/>
                    <a:pt x="0" y="510"/>
                    <a:pt x="0" y="464"/>
                  </a:cubicBezTo>
                  <a:cubicBezTo>
                    <a:pt x="0" y="417"/>
                    <a:pt x="38" y="380"/>
                    <a:pt x="84" y="380"/>
                  </a:cubicBezTo>
                  <a:cubicBezTo>
                    <a:pt x="436" y="380"/>
                    <a:pt x="436" y="380"/>
                    <a:pt x="436" y="380"/>
                  </a:cubicBezTo>
                  <a:cubicBezTo>
                    <a:pt x="447" y="380"/>
                    <a:pt x="456" y="389"/>
                    <a:pt x="456" y="399"/>
                  </a:cubicBezTo>
                  <a:cubicBezTo>
                    <a:pt x="456" y="410"/>
                    <a:pt x="447" y="419"/>
                    <a:pt x="436" y="419"/>
                  </a:cubicBezTo>
                  <a:cubicBezTo>
                    <a:pt x="90" y="419"/>
                    <a:pt x="90" y="419"/>
                    <a:pt x="90" y="419"/>
                  </a:cubicBezTo>
                  <a:cubicBezTo>
                    <a:pt x="65" y="419"/>
                    <a:pt x="45" y="439"/>
                    <a:pt x="45" y="464"/>
                  </a:cubicBezTo>
                  <a:cubicBezTo>
                    <a:pt x="45" y="488"/>
                    <a:pt x="65" y="509"/>
                    <a:pt x="90" y="509"/>
                  </a:cubicBezTo>
                  <a:cubicBezTo>
                    <a:pt x="436" y="509"/>
                    <a:pt x="436" y="509"/>
                    <a:pt x="436" y="509"/>
                  </a:cubicBezTo>
                  <a:cubicBezTo>
                    <a:pt x="447" y="509"/>
                    <a:pt x="456" y="518"/>
                    <a:pt x="456" y="528"/>
                  </a:cubicBezTo>
                  <a:close/>
                  <a:moveTo>
                    <a:pt x="235" y="78"/>
                  </a:moveTo>
                  <a:cubicBezTo>
                    <a:pt x="276" y="78"/>
                    <a:pt x="309" y="45"/>
                    <a:pt x="309" y="6"/>
                  </a:cubicBezTo>
                  <a:cubicBezTo>
                    <a:pt x="309" y="4"/>
                    <a:pt x="309" y="2"/>
                    <a:pt x="309" y="0"/>
                  </a:cubicBezTo>
                  <a:cubicBezTo>
                    <a:pt x="307" y="0"/>
                    <a:pt x="305" y="0"/>
                    <a:pt x="303" y="0"/>
                  </a:cubicBezTo>
                  <a:cubicBezTo>
                    <a:pt x="262" y="0"/>
                    <a:pt x="228" y="32"/>
                    <a:pt x="228" y="72"/>
                  </a:cubicBezTo>
                  <a:cubicBezTo>
                    <a:pt x="228" y="74"/>
                    <a:pt x="228" y="76"/>
                    <a:pt x="229" y="77"/>
                  </a:cubicBezTo>
                  <a:cubicBezTo>
                    <a:pt x="231" y="78"/>
                    <a:pt x="233" y="78"/>
                    <a:pt x="235" y="78"/>
                  </a:cubicBezTo>
                  <a:close/>
                  <a:moveTo>
                    <a:pt x="372" y="137"/>
                  </a:moveTo>
                  <a:cubicBezTo>
                    <a:pt x="357" y="102"/>
                    <a:pt x="321" y="85"/>
                    <a:pt x="295" y="85"/>
                  </a:cubicBezTo>
                  <a:cubicBezTo>
                    <a:pt x="263" y="85"/>
                    <a:pt x="257" y="98"/>
                    <a:pt x="232" y="98"/>
                  </a:cubicBezTo>
                  <a:cubicBezTo>
                    <a:pt x="208" y="98"/>
                    <a:pt x="202" y="85"/>
                    <a:pt x="170" y="85"/>
                  </a:cubicBezTo>
                  <a:cubicBezTo>
                    <a:pt x="143" y="85"/>
                    <a:pt x="108" y="102"/>
                    <a:pt x="93" y="137"/>
                  </a:cubicBezTo>
                  <a:cubicBezTo>
                    <a:pt x="62" y="207"/>
                    <a:pt x="114" y="341"/>
                    <a:pt x="175" y="341"/>
                  </a:cubicBezTo>
                  <a:cubicBezTo>
                    <a:pt x="199" y="341"/>
                    <a:pt x="210" y="328"/>
                    <a:pt x="232" y="328"/>
                  </a:cubicBezTo>
                  <a:cubicBezTo>
                    <a:pt x="255" y="328"/>
                    <a:pt x="265" y="341"/>
                    <a:pt x="290" y="341"/>
                  </a:cubicBezTo>
                  <a:cubicBezTo>
                    <a:pt x="351" y="341"/>
                    <a:pt x="403" y="207"/>
                    <a:pt x="372" y="137"/>
                  </a:cubicBezTo>
                  <a:close/>
                  <a:moveTo>
                    <a:pt x="172" y="126"/>
                  </a:moveTo>
                  <a:cubicBezTo>
                    <a:pt x="170" y="126"/>
                    <a:pt x="169" y="126"/>
                    <a:pt x="168" y="126"/>
                  </a:cubicBezTo>
                  <a:cubicBezTo>
                    <a:pt x="154" y="126"/>
                    <a:pt x="132" y="138"/>
                    <a:pt x="128" y="161"/>
                  </a:cubicBezTo>
                  <a:cubicBezTo>
                    <a:pt x="127" y="165"/>
                    <a:pt x="123" y="169"/>
                    <a:pt x="119" y="169"/>
                  </a:cubicBezTo>
                  <a:cubicBezTo>
                    <a:pt x="118" y="169"/>
                    <a:pt x="118" y="169"/>
                    <a:pt x="118" y="169"/>
                  </a:cubicBezTo>
                  <a:cubicBezTo>
                    <a:pt x="118" y="169"/>
                    <a:pt x="117" y="169"/>
                    <a:pt x="116" y="168"/>
                  </a:cubicBezTo>
                  <a:cubicBezTo>
                    <a:pt x="111" y="167"/>
                    <a:pt x="108" y="162"/>
                    <a:pt x="109" y="157"/>
                  </a:cubicBezTo>
                  <a:cubicBezTo>
                    <a:pt x="115" y="125"/>
                    <a:pt x="144" y="106"/>
                    <a:pt x="168" y="106"/>
                  </a:cubicBezTo>
                  <a:cubicBezTo>
                    <a:pt x="170" y="106"/>
                    <a:pt x="171" y="106"/>
                    <a:pt x="173" y="106"/>
                  </a:cubicBezTo>
                  <a:cubicBezTo>
                    <a:pt x="178" y="107"/>
                    <a:pt x="182" y="112"/>
                    <a:pt x="181" y="117"/>
                  </a:cubicBezTo>
                  <a:cubicBezTo>
                    <a:pt x="181" y="122"/>
                    <a:pt x="177" y="126"/>
                    <a:pt x="172" y="126"/>
                  </a:cubicBezTo>
                  <a:close/>
                </a:path>
              </a:pathLst>
            </a:custGeom>
            <a:solidFill>
              <a:schemeClr val="bg1"/>
            </a:solidFill>
            <a:ln>
              <a:noFill/>
            </a:ln>
          </p:spPr>
          <p:txBody>
            <a:bodyPr vert="horz" wrap="square" lIns="68580" tIns="34290" rIns="68580" bIns="34290" numCol="1" anchor="t" anchorCtr="0" compatLnSpc="1"/>
            <a:lstStyle/>
            <a:p>
              <a:endParaRPr lang="zh-CN" altLang="en-US" sz="1800"/>
            </a:p>
          </p:txBody>
        </p:sp>
      </p:grpSp>
      <p:sp>
        <p:nvSpPr>
          <p:cNvPr id="11" name="文本框 10"/>
          <p:cNvSpPr txBox="1"/>
          <p:nvPr/>
        </p:nvSpPr>
        <p:spPr>
          <a:xfrm>
            <a:off x="743585" y="305435"/>
            <a:ext cx="4641850" cy="460375"/>
          </a:xfrm>
          <a:prstGeom prst="rect">
            <a:avLst/>
          </a:prstGeom>
          <a:noFill/>
        </p:spPr>
        <p:txBody>
          <a:bodyPr wrap="square" rtlCol="0">
            <a:spAutoFit/>
          </a:bodyPr>
          <a:lstStyle/>
          <a:p>
            <a:r>
              <a:rPr lang="en-US" altLang="zh-CN" sz="2400" dirty="0">
                <a:solidFill>
                  <a:schemeClr val="tx1">
                    <a:lumMod val="85000"/>
                    <a:lumOff val="15000"/>
                  </a:schemeClr>
                </a:solidFill>
                <a:latin typeface="造字工房悦黑（非商用）常规体" pitchFamily="2" charset="-122"/>
                <a:ea typeface="造字工房悦黑（非商用）常规体" pitchFamily="2" charset="-122"/>
              </a:rPr>
              <a:t>FR-Miner</a:t>
            </a:r>
            <a:r>
              <a:rPr lang="zh-CN" altLang="en-US" sz="2400" dirty="0">
                <a:solidFill>
                  <a:schemeClr val="tx1">
                    <a:lumMod val="85000"/>
                    <a:lumOff val="15000"/>
                  </a:schemeClr>
                </a:solidFill>
                <a:latin typeface="造字工房悦黑（非商用）常规体" pitchFamily="2" charset="-122"/>
                <a:ea typeface="造字工房悦黑（非商用）常规体" pitchFamily="2" charset="-122"/>
              </a:rPr>
              <a:t>的实现步骤（一、</a:t>
            </a:r>
            <a:r>
              <a:rPr lang="zh-CN" altLang="en-US" sz="2400" dirty="0">
                <a:solidFill>
                  <a:schemeClr val="tx1">
                    <a:lumMod val="85000"/>
                    <a:lumOff val="15000"/>
                  </a:schemeClr>
                </a:solidFill>
                <a:latin typeface="造字工房悦黑（非商用）常规体" pitchFamily="2" charset="-122"/>
                <a:ea typeface="造字工房悦黑（非商用）常规体" pitchFamily="2" charset="-122"/>
              </a:rPr>
              <a:t>二）</a:t>
            </a:r>
            <a:endParaRPr lang="zh-CN" altLang="en-US" sz="2400" dirty="0">
              <a:solidFill>
                <a:schemeClr val="tx1">
                  <a:lumMod val="85000"/>
                  <a:lumOff val="15000"/>
                </a:schemeClr>
              </a:solidFill>
              <a:latin typeface="造字工房悦黑（非商用）常规体" pitchFamily="2" charset="-122"/>
              <a:ea typeface="造字工房悦黑（非商用）常规体" pitchFamily="2" charset="-122"/>
            </a:endParaRPr>
          </a:p>
        </p:txBody>
      </p:sp>
      <p:pic>
        <p:nvPicPr>
          <p:cNvPr id="3" name="图片 2"/>
          <p:cNvPicPr>
            <a:picLocks noChangeAspect="1"/>
          </p:cNvPicPr>
          <p:nvPr/>
        </p:nvPicPr>
        <p:blipFill>
          <a:blip r:embed="rId1"/>
          <a:stretch>
            <a:fillRect/>
          </a:stretch>
        </p:blipFill>
        <p:spPr>
          <a:xfrm>
            <a:off x="6776720" y="137795"/>
            <a:ext cx="1497965" cy="2580640"/>
          </a:xfrm>
          <a:prstGeom prst="rect">
            <a:avLst/>
          </a:prstGeom>
        </p:spPr>
      </p:pic>
      <p:sp>
        <p:nvSpPr>
          <p:cNvPr id="13" name="文本框 12"/>
          <p:cNvSpPr txBox="1"/>
          <p:nvPr/>
        </p:nvSpPr>
        <p:spPr>
          <a:xfrm>
            <a:off x="275590" y="1050925"/>
            <a:ext cx="6638290" cy="3138170"/>
          </a:xfrm>
          <a:prstGeom prst="rect">
            <a:avLst/>
          </a:prstGeom>
          <a:noFill/>
        </p:spPr>
        <p:txBody>
          <a:bodyPr wrap="square" rtlCol="0">
            <a:spAutoFit/>
          </a:bodyPr>
          <a:p>
            <a:pPr algn="l"/>
            <a:r>
              <a:rPr lang="zh-CN" altLang="en-US" sz="1800"/>
              <a:t>一</a:t>
            </a:r>
            <a:r>
              <a:rPr lang="zh-CN" altLang="en-US" sz="1800">
                <a:ea typeface="宋体" charset="0"/>
              </a:rPr>
              <a:t>、</a:t>
            </a:r>
            <a:r>
              <a:rPr lang="zh-CN" altLang="en-US" sz="1800"/>
              <a:t>在进行对话分析之前，</a:t>
            </a:r>
            <a:r>
              <a:rPr lang="zh-CN" altLang="en-US" sz="1800"/>
              <a:t>首先需要将聊天记录分割为多个</a:t>
            </a:r>
            <a:endParaRPr lang="zh-CN" altLang="en-US" sz="1800"/>
          </a:p>
          <a:p>
            <a:pPr algn="l"/>
            <a:r>
              <a:rPr lang="zh-CN" altLang="en-US" sz="1800"/>
              <a:t>单独的信息流，</a:t>
            </a:r>
            <a:r>
              <a:rPr lang="en-US" altLang="zh-CN" sz="1800"/>
              <a:t>FR-Miner</a:t>
            </a:r>
            <a:r>
              <a:rPr lang="zh-CN" altLang="en-US" sz="1800"/>
              <a:t>利用</a:t>
            </a:r>
            <a:r>
              <a:rPr lang="zh-CN" altLang="en-US" sz="1800"/>
              <a:t>Kummerfeld</a:t>
            </a:r>
            <a:r>
              <a:rPr lang="zh-CN" altLang="en-US" sz="1800"/>
              <a:t>等人提供的对话</a:t>
            </a:r>
            <a:endParaRPr lang="zh-CN" altLang="en-US" sz="1800"/>
          </a:p>
          <a:p>
            <a:pPr algn="l"/>
            <a:r>
              <a:rPr lang="zh-CN" altLang="en-US" sz="1800"/>
              <a:t>分割相关的语料库实现了对话分割。最终</a:t>
            </a:r>
            <a:r>
              <a:rPr lang="en-US" altLang="zh-CN" sz="1800"/>
              <a:t>FR-Miner</a:t>
            </a:r>
            <a:r>
              <a:rPr lang="zh-CN" altLang="en-US" sz="1800"/>
              <a:t>以较好的</a:t>
            </a:r>
            <a:endParaRPr lang="zh-CN" altLang="en-US" sz="1800"/>
          </a:p>
          <a:p>
            <a:pPr algn="l"/>
            <a:r>
              <a:rPr lang="zh-CN" altLang="en-US" sz="1800"/>
              <a:t>性能达到了74.9%的精度和79.7%的召回率。</a:t>
            </a:r>
            <a:endParaRPr lang="zh-CN" altLang="en-US" sz="1800"/>
          </a:p>
          <a:p>
            <a:pPr algn="l"/>
            <a:endParaRPr lang="zh-CN" altLang="en-US" sz="1800"/>
          </a:p>
          <a:p>
            <a:pPr algn="l"/>
            <a:endParaRPr lang="zh-CN" altLang="en-US" sz="1800"/>
          </a:p>
          <a:p>
            <a:pPr algn="l"/>
            <a:endParaRPr lang="zh-CN" altLang="en-US" sz="1800"/>
          </a:p>
          <a:p>
            <a:pPr algn="l"/>
            <a:r>
              <a:rPr lang="zh-CN" altLang="en-US" sz="1800"/>
              <a:t>二、为了高效的进行文本语义提取，</a:t>
            </a:r>
            <a:r>
              <a:rPr lang="en-US" altLang="zh-CN" sz="1800"/>
              <a:t>FR-Miner</a:t>
            </a:r>
            <a:r>
              <a:rPr lang="zh-CN" altLang="en-US" sz="1800"/>
              <a:t>构建了四层模型，分别是输入层、句子嵌入层、对话嵌入层和输出层。通过在不同层次的迭代处理，最终将对话转换为能够被</a:t>
            </a:r>
            <a:r>
              <a:rPr lang="en-US" altLang="zh-CN" sz="1800"/>
              <a:t>BiLSTM</a:t>
            </a:r>
            <a:r>
              <a:rPr lang="zh-CN" altLang="en-US" sz="1800"/>
              <a:t>模型利用的</a:t>
            </a:r>
            <a:r>
              <a:rPr lang="en-US" altLang="zh-CN" sz="1800"/>
              <a:t>token</a:t>
            </a:r>
            <a:r>
              <a:rPr lang="zh-CN" altLang="en-US" sz="1800"/>
              <a:t>令牌，并最终通过</a:t>
            </a:r>
            <a:r>
              <a:rPr lang="en-US" altLang="zh-CN" sz="1800"/>
              <a:t>BiLSTM</a:t>
            </a:r>
            <a:r>
              <a:rPr lang="zh-CN" altLang="en-US" sz="1800"/>
              <a:t>模型获得对话上下文</a:t>
            </a:r>
            <a:r>
              <a:rPr lang="zh-CN" altLang="en-US" sz="1800"/>
              <a:t>信息</a:t>
            </a:r>
            <a:endParaRPr lang="zh-CN" altLang="en-US" sz="1800"/>
          </a:p>
        </p:txBody>
      </p:sp>
      <p:pic>
        <p:nvPicPr>
          <p:cNvPr id="15" name="图片 14"/>
          <p:cNvPicPr>
            <a:picLocks noChangeAspect="1"/>
          </p:cNvPicPr>
          <p:nvPr/>
        </p:nvPicPr>
        <p:blipFill>
          <a:blip r:embed="rId2"/>
          <a:stretch>
            <a:fillRect/>
          </a:stretch>
        </p:blipFill>
        <p:spPr>
          <a:xfrm>
            <a:off x="6776720" y="2718435"/>
            <a:ext cx="2367280" cy="157861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p:cNvGrpSpPr>
            <a:grpSpLocks noChangeAspect="1"/>
          </p:cNvGrpSpPr>
          <p:nvPr/>
        </p:nvGrpSpPr>
        <p:grpSpPr>
          <a:xfrm>
            <a:off x="275378" y="244460"/>
            <a:ext cx="468000" cy="468000"/>
            <a:chOff x="5314692" y="2806467"/>
            <a:chExt cx="1392667" cy="1392667"/>
          </a:xfrm>
        </p:grpSpPr>
        <p:sp>
          <p:nvSpPr>
            <p:cNvPr id="51" name="椭圆 50"/>
            <p:cNvSpPr/>
            <p:nvPr/>
          </p:nvSpPr>
          <p:spPr>
            <a:xfrm>
              <a:off x="5314692" y="2806467"/>
              <a:ext cx="1392667" cy="139266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ysClr val="windowText" lastClr="000000"/>
                </a:solidFill>
              </a:endParaRPr>
            </a:p>
          </p:txBody>
        </p:sp>
        <p:sp>
          <p:nvSpPr>
            <p:cNvPr id="52" name="Freeform 18"/>
            <p:cNvSpPr>
              <a:spLocks noEditPoints="1"/>
            </p:cNvSpPr>
            <p:nvPr/>
          </p:nvSpPr>
          <p:spPr bwMode="auto">
            <a:xfrm>
              <a:off x="5593576" y="2987276"/>
              <a:ext cx="812834" cy="974926"/>
            </a:xfrm>
            <a:custGeom>
              <a:avLst/>
              <a:gdLst>
                <a:gd name="T0" fmla="*/ 456 w 456"/>
                <a:gd name="T1" fmla="*/ 528 h 548"/>
                <a:gd name="T2" fmla="*/ 436 w 456"/>
                <a:gd name="T3" fmla="*/ 548 h 548"/>
                <a:gd name="T4" fmla="*/ 84 w 456"/>
                <a:gd name="T5" fmla="*/ 548 h 548"/>
                <a:gd name="T6" fmla="*/ 0 w 456"/>
                <a:gd name="T7" fmla="*/ 464 h 548"/>
                <a:gd name="T8" fmla="*/ 84 w 456"/>
                <a:gd name="T9" fmla="*/ 380 h 548"/>
                <a:gd name="T10" fmla="*/ 436 w 456"/>
                <a:gd name="T11" fmla="*/ 380 h 548"/>
                <a:gd name="T12" fmla="*/ 456 w 456"/>
                <a:gd name="T13" fmla="*/ 399 h 548"/>
                <a:gd name="T14" fmla="*/ 436 w 456"/>
                <a:gd name="T15" fmla="*/ 419 h 548"/>
                <a:gd name="T16" fmla="*/ 90 w 456"/>
                <a:gd name="T17" fmla="*/ 419 h 548"/>
                <a:gd name="T18" fmla="*/ 45 w 456"/>
                <a:gd name="T19" fmla="*/ 464 h 548"/>
                <a:gd name="T20" fmla="*/ 90 w 456"/>
                <a:gd name="T21" fmla="*/ 509 h 548"/>
                <a:gd name="T22" fmla="*/ 436 w 456"/>
                <a:gd name="T23" fmla="*/ 509 h 548"/>
                <a:gd name="T24" fmla="*/ 456 w 456"/>
                <a:gd name="T25" fmla="*/ 528 h 548"/>
                <a:gd name="T26" fmla="*/ 235 w 456"/>
                <a:gd name="T27" fmla="*/ 78 h 548"/>
                <a:gd name="T28" fmla="*/ 309 w 456"/>
                <a:gd name="T29" fmla="*/ 6 h 548"/>
                <a:gd name="T30" fmla="*/ 309 w 456"/>
                <a:gd name="T31" fmla="*/ 0 h 548"/>
                <a:gd name="T32" fmla="*/ 303 w 456"/>
                <a:gd name="T33" fmla="*/ 0 h 548"/>
                <a:gd name="T34" fmla="*/ 228 w 456"/>
                <a:gd name="T35" fmla="*/ 72 h 548"/>
                <a:gd name="T36" fmla="*/ 229 w 456"/>
                <a:gd name="T37" fmla="*/ 77 h 548"/>
                <a:gd name="T38" fmla="*/ 235 w 456"/>
                <a:gd name="T39" fmla="*/ 78 h 548"/>
                <a:gd name="T40" fmla="*/ 372 w 456"/>
                <a:gd name="T41" fmla="*/ 137 h 548"/>
                <a:gd name="T42" fmla="*/ 295 w 456"/>
                <a:gd name="T43" fmla="*/ 85 h 548"/>
                <a:gd name="T44" fmla="*/ 232 w 456"/>
                <a:gd name="T45" fmla="*/ 98 h 548"/>
                <a:gd name="T46" fmla="*/ 170 w 456"/>
                <a:gd name="T47" fmla="*/ 85 h 548"/>
                <a:gd name="T48" fmla="*/ 93 w 456"/>
                <a:gd name="T49" fmla="*/ 137 h 548"/>
                <a:gd name="T50" fmla="*/ 175 w 456"/>
                <a:gd name="T51" fmla="*/ 341 h 548"/>
                <a:gd name="T52" fmla="*/ 232 w 456"/>
                <a:gd name="T53" fmla="*/ 328 h 548"/>
                <a:gd name="T54" fmla="*/ 290 w 456"/>
                <a:gd name="T55" fmla="*/ 341 h 548"/>
                <a:gd name="T56" fmla="*/ 372 w 456"/>
                <a:gd name="T57" fmla="*/ 137 h 548"/>
                <a:gd name="T58" fmla="*/ 172 w 456"/>
                <a:gd name="T59" fmla="*/ 126 h 548"/>
                <a:gd name="T60" fmla="*/ 168 w 456"/>
                <a:gd name="T61" fmla="*/ 126 h 548"/>
                <a:gd name="T62" fmla="*/ 128 w 456"/>
                <a:gd name="T63" fmla="*/ 161 h 548"/>
                <a:gd name="T64" fmla="*/ 119 w 456"/>
                <a:gd name="T65" fmla="*/ 169 h 548"/>
                <a:gd name="T66" fmla="*/ 118 w 456"/>
                <a:gd name="T67" fmla="*/ 169 h 548"/>
                <a:gd name="T68" fmla="*/ 116 w 456"/>
                <a:gd name="T69" fmla="*/ 168 h 548"/>
                <a:gd name="T70" fmla="*/ 109 w 456"/>
                <a:gd name="T71" fmla="*/ 157 h 548"/>
                <a:gd name="T72" fmla="*/ 168 w 456"/>
                <a:gd name="T73" fmla="*/ 106 h 548"/>
                <a:gd name="T74" fmla="*/ 173 w 456"/>
                <a:gd name="T75" fmla="*/ 106 h 548"/>
                <a:gd name="T76" fmla="*/ 181 w 456"/>
                <a:gd name="T77" fmla="*/ 117 h 548"/>
                <a:gd name="T78" fmla="*/ 172 w 456"/>
                <a:gd name="T79" fmla="*/ 12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6" h="548">
                  <a:moveTo>
                    <a:pt x="456" y="528"/>
                  </a:moveTo>
                  <a:cubicBezTo>
                    <a:pt x="456" y="539"/>
                    <a:pt x="447" y="548"/>
                    <a:pt x="436" y="548"/>
                  </a:cubicBezTo>
                  <a:cubicBezTo>
                    <a:pt x="84" y="548"/>
                    <a:pt x="84" y="548"/>
                    <a:pt x="84" y="548"/>
                  </a:cubicBezTo>
                  <a:cubicBezTo>
                    <a:pt x="38" y="548"/>
                    <a:pt x="0" y="510"/>
                    <a:pt x="0" y="464"/>
                  </a:cubicBezTo>
                  <a:cubicBezTo>
                    <a:pt x="0" y="417"/>
                    <a:pt x="38" y="380"/>
                    <a:pt x="84" y="380"/>
                  </a:cubicBezTo>
                  <a:cubicBezTo>
                    <a:pt x="436" y="380"/>
                    <a:pt x="436" y="380"/>
                    <a:pt x="436" y="380"/>
                  </a:cubicBezTo>
                  <a:cubicBezTo>
                    <a:pt x="447" y="380"/>
                    <a:pt x="456" y="389"/>
                    <a:pt x="456" y="399"/>
                  </a:cubicBezTo>
                  <a:cubicBezTo>
                    <a:pt x="456" y="410"/>
                    <a:pt x="447" y="419"/>
                    <a:pt x="436" y="419"/>
                  </a:cubicBezTo>
                  <a:cubicBezTo>
                    <a:pt x="90" y="419"/>
                    <a:pt x="90" y="419"/>
                    <a:pt x="90" y="419"/>
                  </a:cubicBezTo>
                  <a:cubicBezTo>
                    <a:pt x="65" y="419"/>
                    <a:pt x="45" y="439"/>
                    <a:pt x="45" y="464"/>
                  </a:cubicBezTo>
                  <a:cubicBezTo>
                    <a:pt x="45" y="488"/>
                    <a:pt x="65" y="509"/>
                    <a:pt x="90" y="509"/>
                  </a:cubicBezTo>
                  <a:cubicBezTo>
                    <a:pt x="436" y="509"/>
                    <a:pt x="436" y="509"/>
                    <a:pt x="436" y="509"/>
                  </a:cubicBezTo>
                  <a:cubicBezTo>
                    <a:pt x="447" y="509"/>
                    <a:pt x="456" y="518"/>
                    <a:pt x="456" y="528"/>
                  </a:cubicBezTo>
                  <a:close/>
                  <a:moveTo>
                    <a:pt x="235" y="78"/>
                  </a:moveTo>
                  <a:cubicBezTo>
                    <a:pt x="276" y="78"/>
                    <a:pt x="309" y="45"/>
                    <a:pt x="309" y="6"/>
                  </a:cubicBezTo>
                  <a:cubicBezTo>
                    <a:pt x="309" y="4"/>
                    <a:pt x="309" y="2"/>
                    <a:pt x="309" y="0"/>
                  </a:cubicBezTo>
                  <a:cubicBezTo>
                    <a:pt x="307" y="0"/>
                    <a:pt x="305" y="0"/>
                    <a:pt x="303" y="0"/>
                  </a:cubicBezTo>
                  <a:cubicBezTo>
                    <a:pt x="262" y="0"/>
                    <a:pt x="228" y="32"/>
                    <a:pt x="228" y="72"/>
                  </a:cubicBezTo>
                  <a:cubicBezTo>
                    <a:pt x="228" y="74"/>
                    <a:pt x="228" y="76"/>
                    <a:pt x="229" y="77"/>
                  </a:cubicBezTo>
                  <a:cubicBezTo>
                    <a:pt x="231" y="78"/>
                    <a:pt x="233" y="78"/>
                    <a:pt x="235" y="78"/>
                  </a:cubicBezTo>
                  <a:close/>
                  <a:moveTo>
                    <a:pt x="372" y="137"/>
                  </a:moveTo>
                  <a:cubicBezTo>
                    <a:pt x="357" y="102"/>
                    <a:pt x="321" y="85"/>
                    <a:pt x="295" y="85"/>
                  </a:cubicBezTo>
                  <a:cubicBezTo>
                    <a:pt x="263" y="85"/>
                    <a:pt x="257" y="98"/>
                    <a:pt x="232" y="98"/>
                  </a:cubicBezTo>
                  <a:cubicBezTo>
                    <a:pt x="208" y="98"/>
                    <a:pt x="202" y="85"/>
                    <a:pt x="170" y="85"/>
                  </a:cubicBezTo>
                  <a:cubicBezTo>
                    <a:pt x="143" y="85"/>
                    <a:pt x="108" y="102"/>
                    <a:pt x="93" y="137"/>
                  </a:cubicBezTo>
                  <a:cubicBezTo>
                    <a:pt x="62" y="207"/>
                    <a:pt x="114" y="341"/>
                    <a:pt x="175" y="341"/>
                  </a:cubicBezTo>
                  <a:cubicBezTo>
                    <a:pt x="199" y="341"/>
                    <a:pt x="210" y="328"/>
                    <a:pt x="232" y="328"/>
                  </a:cubicBezTo>
                  <a:cubicBezTo>
                    <a:pt x="255" y="328"/>
                    <a:pt x="265" y="341"/>
                    <a:pt x="290" y="341"/>
                  </a:cubicBezTo>
                  <a:cubicBezTo>
                    <a:pt x="351" y="341"/>
                    <a:pt x="403" y="207"/>
                    <a:pt x="372" y="137"/>
                  </a:cubicBezTo>
                  <a:close/>
                  <a:moveTo>
                    <a:pt x="172" y="126"/>
                  </a:moveTo>
                  <a:cubicBezTo>
                    <a:pt x="170" y="126"/>
                    <a:pt x="169" y="126"/>
                    <a:pt x="168" y="126"/>
                  </a:cubicBezTo>
                  <a:cubicBezTo>
                    <a:pt x="154" y="126"/>
                    <a:pt x="132" y="138"/>
                    <a:pt x="128" y="161"/>
                  </a:cubicBezTo>
                  <a:cubicBezTo>
                    <a:pt x="127" y="165"/>
                    <a:pt x="123" y="169"/>
                    <a:pt x="119" y="169"/>
                  </a:cubicBezTo>
                  <a:cubicBezTo>
                    <a:pt x="118" y="169"/>
                    <a:pt x="118" y="169"/>
                    <a:pt x="118" y="169"/>
                  </a:cubicBezTo>
                  <a:cubicBezTo>
                    <a:pt x="118" y="169"/>
                    <a:pt x="117" y="169"/>
                    <a:pt x="116" y="168"/>
                  </a:cubicBezTo>
                  <a:cubicBezTo>
                    <a:pt x="111" y="167"/>
                    <a:pt x="108" y="162"/>
                    <a:pt x="109" y="157"/>
                  </a:cubicBezTo>
                  <a:cubicBezTo>
                    <a:pt x="115" y="125"/>
                    <a:pt x="144" y="106"/>
                    <a:pt x="168" y="106"/>
                  </a:cubicBezTo>
                  <a:cubicBezTo>
                    <a:pt x="170" y="106"/>
                    <a:pt x="171" y="106"/>
                    <a:pt x="173" y="106"/>
                  </a:cubicBezTo>
                  <a:cubicBezTo>
                    <a:pt x="178" y="107"/>
                    <a:pt x="182" y="112"/>
                    <a:pt x="181" y="117"/>
                  </a:cubicBezTo>
                  <a:cubicBezTo>
                    <a:pt x="181" y="122"/>
                    <a:pt x="177" y="126"/>
                    <a:pt x="172" y="126"/>
                  </a:cubicBezTo>
                  <a:close/>
                </a:path>
              </a:pathLst>
            </a:custGeom>
            <a:solidFill>
              <a:schemeClr val="bg1"/>
            </a:solidFill>
            <a:ln>
              <a:noFill/>
            </a:ln>
          </p:spPr>
          <p:txBody>
            <a:bodyPr vert="horz" wrap="square" lIns="68580" tIns="34290" rIns="68580" bIns="34290" numCol="1" anchor="t" anchorCtr="0" compatLnSpc="1"/>
            <a:lstStyle/>
            <a:p>
              <a:endParaRPr lang="zh-CN" altLang="en-US" sz="1800"/>
            </a:p>
          </p:txBody>
        </p:sp>
      </p:grpSp>
      <p:sp>
        <p:nvSpPr>
          <p:cNvPr id="49" name="文本框 48"/>
          <p:cNvSpPr txBox="1"/>
          <p:nvPr/>
        </p:nvSpPr>
        <p:spPr>
          <a:xfrm>
            <a:off x="781685" y="288925"/>
            <a:ext cx="6911975" cy="460375"/>
          </a:xfrm>
          <a:prstGeom prst="rect">
            <a:avLst/>
          </a:prstGeom>
          <a:noFill/>
        </p:spPr>
        <p:txBody>
          <a:bodyPr wrap="square" rtlCol="0">
            <a:spAutoFit/>
          </a:bodyPr>
          <a:lstStyle/>
          <a:p>
            <a:r>
              <a:rPr lang="en-US" altLang="zh-CN" sz="2400" dirty="0" smtClean="0">
                <a:solidFill>
                  <a:schemeClr val="tx1">
                    <a:lumMod val="85000"/>
                    <a:lumOff val="15000"/>
                  </a:schemeClr>
                </a:solidFill>
                <a:latin typeface="造字工房悦黑（非商用）常规体" pitchFamily="2" charset="-122"/>
                <a:ea typeface="造字工房悦黑（非商用）常规体" pitchFamily="2" charset="-122"/>
              </a:rPr>
              <a:t>FR-Miner</a:t>
            </a:r>
            <a:r>
              <a:rPr lang="zh-CN" altLang="en-US" sz="2400" dirty="0" smtClean="0">
                <a:solidFill>
                  <a:schemeClr val="tx1">
                    <a:lumMod val="85000"/>
                    <a:lumOff val="15000"/>
                  </a:schemeClr>
                </a:solidFill>
                <a:latin typeface="造字工房悦黑（非商用）常规体" pitchFamily="2" charset="-122"/>
                <a:ea typeface="造字工房悦黑（非商用）常规体" pitchFamily="2" charset="-122"/>
              </a:rPr>
              <a:t>的实现步骤（三、</a:t>
            </a:r>
            <a:r>
              <a:rPr lang="zh-CN" altLang="en-US" sz="2400" dirty="0" smtClean="0">
                <a:solidFill>
                  <a:schemeClr val="tx1">
                    <a:lumMod val="85000"/>
                    <a:lumOff val="15000"/>
                  </a:schemeClr>
                </a:solidFill>
                <a:latin typeface="造字工房悦黑（非商用）常规体" pitchFamily="2" charset="-122"/>
                <a:ea typeface="造字工房悦黑（非商用）常规体" pitchFamily="2" charset="-122"/>
              </a:rPr>
              <a:t>四）</a:t>
            </a:r>
            <a:endParaRPr lang="zh-CN" altLang="en-US" sz="2400" dirty="0" smtClean="0">
              <a:solidFill>
                <a:schemeClr val="tx1">
                  <a:lumMod val="85000"/>
                  <a:lumOff val="15000"/>
                </a:schemeClr>
              </a:solidFill>
              <a:latin typeface="造字工房悦黑（非商用）常规体" pitchFamily="2" charset="-122"/>
              <a:ea typeface="造字工房悦黑（非商用）常规体" pitchFamily="2" charset="-122"/>
            </a:endParaRPr>
          </a:p>
        </p:txBody>
      </p:sp>
      <p:sp>
        <p:nvSpPr>
          <p:cNvPr id="47" name="文本框 46"/>
          <p:cNvSpPr txBox="1"/>
          <p:nvPr/>
        </p:nvSpPr>
        <p:spPr>
          <a:xfrm>
            <a:off x="468630" y="1052195"/>
            <a:ext cx="5669280" cy="3415030"/>
          </a:xfrm>
          <a:prstGeom prst="rect">
            <a:avLst/>
          </a:prstGeom>
          <a:noFill/>
        </p:spPr>
        <p:txBody>
          <a:bodyPr wrap="none" rtlCol="0">
            <a:spAutoFit/>
          </a:bodyPr>
          <a:p>
            <a:pPr algn="l"/>
            <a:r>
              <a:rPr lang="zh-CN" altLang="en-US" sz="1800"/>
              <a:t>三、为了解决语料库大以及有效信息比例较低所带</a:t>
            </a:r>
            <a:endParaRPr lang="zh-CN" altLang="en-US" sz="1800"/>
          </a:p>
          <a:p>
            <a:pPr algn="l"/>
            <a:r>
              <a:rPr lang="zh-CN" altLang="en-US" sz="1800"/>
              <a:t>来的需要大量标识数据的</a:t>
            </a:r>
            <a:r>
              <a:rPr lang="zh-CN" altLang="en-US" sz="1800"/>
              <a:t>问题，</a:t>
            </a:r>
            <a:r>
              <a:rPr lang="en-US" altLang="zh-CN" sz="1800"/>
              <a:t>FR-Miner</a:t>
            </a:r>
            <a:r>
              <a:rPr lang="zh-CN" altLang="en-US" sz="1800"/>
              <a:t>使用孪生</a:t>
            </a:r>
            <a:endParaRPr lang="zh-CN" altLang="en-US" sz="1800"/>
          </a:p>
          <a:p>
            <a:pPr algn="l"/>
            <a:r>
              <a:rPr lang="zh-CN" altLang="en-US" sz="1800"/>
              <a:t>神经网络对数据集进行训练，通过充分利用数据对</a:t>
            </a:r>
            <a:endParaRPr lang="zh-CN" altLang="en-US" sz="1800"/>
          </a:p>
          <a:p>
            <a:pPr algn="l"/>
            <a:r>
              <a:rPr lang="zh-CN" altLang="en-US" sz="1800"/>
              <a:t>间的</a:t>
            </a:r>
            <a:r>
              <a:rPr lang="zh-CN" altLang="en-US" sz="1800"/>
              <a:t>对称关系增加训练样本量，从而解决训练样本</a:t>
            </a:r>
            <a:endParaRPr lang="zh-CN" altLang="en-US" sz="1800"/>
          </a:p>
          <a:p>
            <a:pPr algn="l"/>
            <a:r>
              <a:rPr lang="zh-CN" altLang="en-US" sz="1800"/>
              <a:t>过少所带来的性能不佳的</a:t>
            </a:r>
            <a:r>
              <a:rPr lang="zh-CN" altLang="en-US" sz="1800"/>
              <a:t>问题。</a:t>
            </a:r>
            <a:endParaRPr lang="zh-CN" altLang="en-US" sz="1800"/>
          </a:p>
          <a:p>
            <a:pPr algn="l"/>
            <a:endParaRPr lang="zh-CN" altLang="en-US" sz="1800"/>
          </a:p>
          <a:p>
            <a:pPr algn="l"/>
            <a:endParaRPr lang="zh-CN" altLang="en-US" sz="1800"/>
          </a:p>
          <a:p>
            <a:pPr algn="l"/>
            <a:r>
              <a:rPr lang="zh-CN" altLang="en-US" sz="1800"/>
              <a:t>四、为了推断一个对话是否属于一个</a:t>
            </a:r>
            <a:r>
              <a:rPr lang="en-US" altLang="zh-CN" sz="1800"/>
              <a:t>featurerequest</a:t>
            </a:r>
            <a:r>
              <a:rPr lang="zh-CN" altLang="en-US" sz="1800">
                <a:ea typeface="宋体" charset="0"/>
              </a:rPr>
              <a:t>，</a:t>
            </a:r>
            <a:endParaRPr lang="zh-CN" altLang="en-US" sz="1800">
              <a:ea typeface="宋体" charset="0"/>
            </a:endParaRPr>
          </a:p>
          <a:p>
            <a:pPr algn="l"/>
            <a:r>
              <a:rPr lang="en-US" altLang="zh-CN" sz="1800">
                <a:ea typeface="宋体" charset="0"/>
              </a:rPr>
              <a:t>FR-Miner</a:t>
            </a:r>
            <a:r>
              <a:rPr lang="zh-CN" altLang="en-US" sz="1800">
                <a:ea typeface="宋体" charset="0"/>
              </a:rPr>
              <a:t>将一个典型的非</a:t>
            </a:r>
            <a:r>
              <a:rPr lang="en-US" altLang="zh-CN" sz="1800">
                <a:sym typeface="+mn-ea"/>
              </a:rPr>
              <a:t>featurerequest</a:t>
            </a:r>
            <a:r>
              <a:rPr lang="zh-CN" altLang="en-US" sz="1800">
                <a:sym typeface="+mn-ea"/>
              </a:rPr>
              <a:t>的对话和要</a:t>
            </a:r>
            <a:endParaRPr lang="zh-CN" altLang="en-US" sz="1800">
              <a:sym typeface="+mn-ea"/>
            </a:endParaRPr>
          </a:p>
          <a:p>
            <a:pPr algn="l"/>
            <a:r>
              <a:rPr lang="zh-CN" altLang="en-US" sz="1800">
                <a:sym typeface="+mn-ea"/>
              </a:rPr>
              <a:t>判断的对话作为孪生神经网络的两个输入，如果输出</a:t>
            </a:r>
            <a:r>
              <a:rPr lang="zh-CN" altLang="en-US" sz="1800">
                <a:sym typeface="+mn-ea"/>
              </a:rPr>
              <a:t>为</a:t>
            </a:r>
            <a:endParaRPr lang="zh-CN" altLang="en-US" sz="1800">
              <a:sym typeface="+mn-ea"/>
            </a:endParaRPr>
          </a:p>
          <a:p>
            <a:pPr algn="l"/>
            <a:r>
              <a:rPr lang="zh-CN" altLang="en-US" sz="1800">
                <a:sym typeface="+mn-ea"/>
              </a:rPr>
              <a:t>真，那么说明要判断的对话也不属于</a:t>
            </a:r>
            <a:r>
              <a:rPr lang="en-US" altLang="zh-CN" sz="1800">
                <a:sym typeface="+mn-ea"/>
              </a:rPr>
              <a:t>featurerequest</a:t>
            </a:r>
            <a:r>
              <a:rPr lang="zh-CN" altLang="en-US" sz="1800">
                <a:ea typeface="宋体" charset="0"/>
                <a:sym typeface="+mn-ea"/>
              </a:rPr>
              <a:t>，</a:t>
            </a:r>
            <a:endParaRPr lang="zh-CN" altLang="en-US" sz="1800">
              <a:ea typeface="宋体" charset="0"/>
              <a:sym typeface="+mn-ea"/>
            </a:endParaRPr>
          </a:p>
          <a:p>
            <a:pPr algn="l"/>
            <a:r>
              <a:rPr lang="zh-CN" altLang="en-US" sz="1800">
                <a:sym typeface="+mn-ea"/>
              </a:rPr>
              <a:t>否则其</a:t>
            </a:r>
            <a:r>
              <a:rPr lang="zh-CN" altLang="en-US" sz="1800">
                <a:sym typeface="+mn-ea"/>
              </a:rPr>
              <a:t>属于一个</a:t>
            </a:r>
            <a:r>
              <a:rPr lang="en-US" altLang="zh-CN" sz="1800">
                <a:sym typeface="+mn-ea"/>
              </a:rPr>
              <a:t>featurerequest</a:t>
            </a:r>
            <a:r>
              <a:rPr lang="zh-CN" altLang="en-US" sz="1800">
                <a:ea typeface="宋体" charset="0"/>
                <a:sym typeface="+mn-ea"/>
              </a:rPr>
              <a:t>。</a:t>
            </a:r>
            <a:endParaRPr lang="en-US" altLang="zh-CN" sz="1800">
              <a:sym typeface="+mn-ea"/>
            </a:endParaRPr>
          </a:p>
        </p:txBody>
      </p:sp>
      <p:pic>
        <p:nvPicPr>
          <p:cNvPr id="48" name="图片 47"/>
          <p:cNvPicPr>
            <a:picLocks noChangeAspect="1"/>
          </p:cNvPicPr>
          <p:nvPr/>
        </p:nvPicPr>
        <p:blipFill>
          <a:blip r:embed="rId1"/>
          <a:stretch>
            <a:fillRect/>
          </a:stretch>
        </p:blipFill>
        <p:spPr>
          <a:xfrm>
            <a:off x="6014720" y="305435"/>
            <a:ext cx="2352040" cy="27400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6"/>
          <p:cNvSpPr txBox="1"/>
          <p:nvPr/>
        </p:nvSpPr>
        <p:spPr>
          <a:xfrm>
            <a:off x="500380" y="3505835"/>
            <a:ext cx="1871663" cy="1614805"/>
          </a:xfrm>
          <a:prstGeom prst="rect">
            <a:avLst/>
          </a:prstGeom>
          <a:noFill/>
        </p:spPr>
        <p:txBody>
          <a:bodyPr>
            <a:spAutoFit/>
          </a:bodyPr>
          <a:lstStyle/>
          <a:p>
            <a:pPr algn="l" eaLnBrk="1" fontAlgn="auto" hangingPunct="1">
              <a:lnSpc>
                <a:spcPct val="150000"/>
              </a:lnSpc>
              <a:spcBef>
                <a:spcPts val="0"/>
              </a:spcBef>
              <a:spcAft>
                <a:spcPts val="0"/>
              </a:spcAft>
              <a:defRPr/>
            </a:pPr>
            <a:r>
              <a:rPr lang="en-US" altLang="zh-CN" sz="1100" dirty="0">
                <a:latin typeface="+mn-ea"/>
                <a:ea typeface="+mn-ea"/>
              </a:rPr>
              <a:t>FRMiner</a:t>
            </a:r>
            <a:r>
              <a:rPr lang="zh-CN" altLang="en-US" sz="1100" dirty="0">
                <a:latin typeface="+mn-ea"/>
                <a:ea typeface="+mn-ea"/>
              </a:rPr>
              <a:t>效果明显</a:t>
            </a:r>
            <a:r>
              <a:rPr lang="zh-CN" altLang="en-US" sz="1100" dirty="0">
                <a:latin typeface="+mn-ea"/>
                <a:ea typeface="+mn-ea"/>
              </a:rPr>
              <a:t>更好，</a:t>
            </a:r>
            <a:endParaRPr lang="zh-CN" altLang="en-US" sz="1100" dirty="0">
              <a:latin typeface="+mn-ea"/>
              <a:ea typeface="+mn-ea"/>
            </a:endParaRPr>
          </a:p>
          <a:p>
            <a:pPr algn="l" eaLnBrk="1" fontAlgn="auto" hangingPunct="1">
              <a:lnSpc>
                <a:spcPct val="150000"/>
              </a:lnSpc>
              <a:spcBef>
                <a:spcPts val="0"/>
              </a:spcBef>
              <a:spcAft>
                <a:spcPts val="0"/>
              </a:spcAft>
              <a:defRPr/>
            </a:pPr>
            <a:r>
              <a:rPr lang="zh-CN" altLang="en-US" sz="1100" dirty="0">
                <a:latin typeface="+mn-ea"/>
                <a:ea typeface="+mn-ea"/>
              </a:rPr>
              <a:t>因为</a:t>
            </a:r>
            <a:r>
              <a:rPr lang="zh-CN" altLang="en-US" sz="1100" dirty="0">
                <a:latin typeface="+mn-ea"/>
                <a:sym typeface="+mn-ea"/>
              </a:rPr>
              <a:t>判断两个对话类别是否相似要比对单个对话进行分类更加容易，</a:t>
            </a:r>
            <a:r>
              <a:rPr lang="en-US" altLang="zh-CN" sz="1100" dirty="0">
                <a:latin typeface="+mn-ea"/>
                <a:sym typeface="+mn-ea"/>
              </a:rPr>
              <a:t>孪生</a:t>
            </a:r>
            <a:r>
              <a:rPr lang="zh-CN" altLang="en-US" sz="1100" dirty="0">
                <a:latin typeface="+mn-ea"/>
                <a:sym typeface="+mn-ea"/>
              </a:rPr>
              <a:t>神经网络的应用也保证了模型在低数据量下的</a:t>
            </a:r>
            <a:r>
              <a:rPr lang="zh-CN" altLang="en-US" sz="1100" dirty="0">
                <a:latin typeface="+mn-ea"/>
                <a:sym typeface="+mn-ea"/>
              </a:rPr>
              <a:t>表现。</a:t>
            </a:r>
            <a:endParaRPr lang="zh-CN" altLang="en-US" sz="1100" dirty="0">
              <a:latin typeface="+mn-ea"/>
              <a:sym typeface="+mn-ea"/>
            </a:endParaRPr>
          </a:p>
        </p:txBody>
      </p:sp>
      <p:sp>
        <p:nvSpPr>
          <p:cNvPr id="5" name="TextBox 17"/>
          <p:cNvSpPr txBox="1"/>
          <p:nvPr/>
        </p:nvSpPr>
        <p:spPr>
          <a:xfrm>
            <a:off x="3440113" y="3649663"/>
            <a:ext cx="1920875" cy="1106805"/>
          </a:xfrm>
          <a:prstGeom prst="rect">
            <a:avLst/>
          </a:prstGeom>
          <a:noFill/>
        </p:spPr>
        <p:txBody>
          <a:bodyPr>
            <a:spAutoFit/>
          </a:bodyPr>
          <a:lstStyle/>
          <a:p>
            <a:pPr algn="just" eaLnBrk="1" fontAlgn="auto" hangingPunct="1">
              <a:lnSpc>
                <a:spcPct val="150000"/>
              </a:lnSpc>
              <a:spcBef>
                <a:spcPts val="0"/>
              </a:spcBef>
              <a:spcAft>
                <a:spcPts val="0"/>
              </a:spcAft>
              <a:defRPr/>
            </a:pPr>
            <a:r>
              <a:rPr lang="zh-CN" altLang="en-US" sz="1100" dirty="0">
                <a:latin typeface="+mn-ea"/>
                <a:ea typeface="+mn-ea"/>
              </a:rPr>
              <a:t>和不应用孪生神经网络的</a:t>
            </a:r>
            <a:r>
              <a:rPr lang="en-US" altLang="zh-CN" sz="1100" dirty="0">
                <a:latin typeface="+mn-ea"/>
                <a:ea typeface="+mn-ea"/>
              </a:rPr>
              <a:t>p-FRMiner</a:t>
            </a:r>
            <a:r>
              <a:rPr lang="zh-CN" altLang="en-US" sz="1100" dirty="0">
                <a:latin typeface="+mn-ea"/>
                <a:ea typeface="+mn-ea"/>
              </a:rPr>
              <a:t>相比，</a:t>
            </a:r>
            <a:r>
              <a:rPr lang="zh-CN" altLang="en-US" sz="1100" dirty="0">
                <a:latin typeface="+mn-ea"/>
                <a:sym typeface="+mn-ea"/>
              </a:rPr>
              <a:t>应用孪生神经网络的</a:t>
            </a:r>
            <a:r>
              <a:rPr lang="en-US" altLang="zh-CN" sz="1100" dirty="0">
                <a:latin typeface="+mn-ea"/>
                <a:ea typeface="+mn-ea"/>
              </a:rPr>
              <a:t>FRMiner</a:t>
            </a:r>
            <a:r>
              <a:rPr lang="zh-CN" altLang="en-US" sz="1100" dirty="0">
                <a:latin typeface="+mn-ea"/>
                <a:ea typeface="+mn-ea"/>
              </a:rPr>
              <a:t>表现明显更好。</a:t>
            </a:r>
            <a:endParaRPr lang="zh-CN" altLang="en-US" sz="1100" dirty="0">
              <a:latin typeface="+mn-ea"/>
              <a:ea typeface="+mn-ea"/>
            </a:endParaRPr>
          </a:p>
        </p:txBody>
      </p:sp>
      <p:sp>
        <p:nvSpPr>
          <p:cNvPr id="15" name="TextBox 17"/>
          <p:cNvSpPr txBox="1"/>
          <p:nvPr/>
        </p:nvSpPr>
        <p:spPr>
          <a:xfrm>
            <a:off x="6895148" y="3536633"/>
            <a:ext cx="1919287" cy="1106805"/>
          </a:xfrm>
          <a:prstGeom prst="rect">
            <a:avLst/>
          </a:prstGeom>
          <a:noFill/>
        </p:spPr>
        <p:txBody>
          <a:bodyPr>
            <a:spAutoFit/>
          </a:bodyPr>
          <a:lstStyle/>
          <a:p>
            <a:pPr algn="just" eaLnBrk="1" fontAlgn="auto" hangingPunct="1">
              <a:lnSpc>
                <a:spcPct val="150000"/>
              </a:lnSpc>
              <a:spcBef>
                <a:spcPts val="0"/>
              </a:spcBef>
              <a:spcAft>
                <a:spcPts val="0"/>
              </a:spcAft>
              <a:defRPr/>
            </a:pPr>
            <a:r>
              <a:rPr lang="zh-CN" altLang="en-US" sz="1100" dirty="0">
                <a:latin typeface="+mn-ea"/>
                <a:ea typeface="+mn-ea"/>
              </a:rPr>
              <a:t>FRMiner在提取开发者在不同社区的需求表达习惯，并将其泛化到其他领域</a:t>
            </a:r>
            <a:r>
              <a:rPr lang="zh-CN" altLang="en-US" sz="1100" dirty="0">
                <a:latin typeface="+mn-ea"/>
                <a:ea typeface="+mn-ea"/>
              </a:rPr>
              <a:t>这方面有较好的性能</a:t>
            </a:r>
            <a:endParaRPr lang="zh-CN" altLang="en-US" sz="1100" dirty="0">
              <a:latin typeface="+mn-ea"/>
              <a:ea typeface="+mn-ea"/>
            </a:endParaRPr>
          </a:p>
        </p:txBody>
      </p:sp>
      <p:grpSp>
        <p:nvGrpSpPr>
          <p:cNvPr id="16" name="组合 15"/>
          <p:cNvGrpSpPr>
            <a:grpSpLocks noChangeAspect="1"/>
          </p:cNvGrpSpPr>
          <p:nvPr/>
        </p:nvGrpSpPr>
        <p:grpSpPr>
          <a:xfrm>
            <a:off x="275378" y="244460"/>
            <a:ext cx="468000" cy="468000"/>
            <a:chOff x="5314692" y="2806467"/>
            <a:chExt cx="1392667" cy="1392667"/>
          </a:xfrm>
        </p:grpSpPr>
        <p:sp>
          <p:nvSpPr>
            <p:cNvPr id="17" name="椭圆 16"/>
            <p:cNvSpPr/>
            <p:nvPr/>
          </p:nvSpPr>
          <p:spPr>
            <a:xfrm>
              <a:off x="5314692" y="2806467"/>
              <a:ext cx="1392667" cy="139266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ysClr val="windowText" lastClr="000000"/>
                </a:solidFill>
              </a:endParaRPr>
            </a:p>
          </p:txBody>
        </p:sp>
        <p:sp>
          <p:nvSpPr>
            <p:cNvPr id="18" name="Freeform 18"/>
            <p:cNvSpPr>
              <a:spLocks noEditPoints="1"/>
            </p:cNvSpPr>
            <p:nvPr/>
          </p:nvSpPr>
          <p:spPr bwMode="auto">
            <a:xfrm>
              <a:off x="5593576" y="2987276"/>
              <a:ext cx="812834" cy="974926"/>
            </a:xfrm>
            <a:custGeom>
              <a:avLst/>
              <a:gdLst>
                <a:gd name="T0" fmla="*/ 456 w 456"/>
                <a:gd name="T1" fmla="*/ 528 h 548"/>
                <a:gd name="T2" fmla="*/ 436 w 456"/>
                <a:gd name="T3" fmla="*/ 548 h 548"/>
                <a:gd name="T4" fmla="*/ 84 w 456"/>
                <a:gd name="T5" fmla="*/ 548 h 548"/>
                <a:gd name="T6" fmla="*/ 0 w 456"/>
                <a:gd name="T7" fmla="*/ 464 h 548"/>
                <a:gd name="T8" fmla="*/ 84 w 456"/>
                <a:gd name="T9" fmla="*/ 380 h 548"/>
                <a:gd name="T10" fmla="*/ 436 w 456"/>
                <a:gd name="T11" fmla="*/ 380 h 548"/>
                <a:gd name="T12" fmla="*/ 456 w 456"/>
                <a:gd name="T13" fmla="*/ 399 h 548"/>
                <a:gd name="T14" fmla="*/ 436 w 456"/>
                <a:gd name="T15" fmla="*/ 419 h 548"/>
                <a:gd name="T16" fmla="*/ 90 w 456"/>
                <a:gd name="T17" fmla="*/ 419 h 548"/>
                <a:gd name="T18" fmla="*/ 45 w 456"/>
                <a:gd name="T19" fmla="*/ 464 h 548"/>
                <a:gd name="T20" fmla="*/ 90 w 456"/>
                <a:gd name="T21" fmla="*/ 509 h 548"/>
                <a:gd name="T22" fmla="*/ 436 w 456"/>
                <a:gd name="T23" fmla="*/ 509 h 548"/>
                <a:gd name="T24" fmla="*/ 456 w 456"/>
                <a:gd name="T25" fmla="*/ 528 h 548"/>
                <a:gd name="T26" fmla="*/ 235 w 456"/>
                <a:gd name="T27" fmla="*/ 78 h 548"/>
                <a:gd name="T28" fmla="*/ 309 w 456"/>
                <a:gd name="T29" fmla="*/ 6 h 548"/>
                <a:gd name="T30" fmla="*/ 309 w 456"/>
                <a:gd name="T31" fmla="*/ 0 h 548"/>
                <a:gd name="T32" fmla="*/ 303 w 456"/>
                <a:gd name="T33" fmla="*/ 0 h 548"/>
                <a:gd name="T34" fmla="*/ 228 w 456"/>
                <a:gd name="T35" fmla="*/ 72 h 548"/>
                <a:gd name="T36" fmla="*/ 229 w 456"/>
                <a:gd name="T37" fmla="*/ 77 h 548"/>
                <a:gd name="T38" fmla="*/ 235 w 456"/>
                <a:gd name="T39" fmla="*/ 78 h 548"/>
                <a:gd name="T40" fmla="*/ 372 w 456"/>
                <a:gd name="T41" fmla="*/ 137 h 548"/>
                <a:gd name="T42" fmla="*/ 295 w 456"/>
                <a:gd name="T43" fmla="*/ 85 h 548"/>
                <a:gd name="T44" fmla="*/ 232 w 456"/>
                <a:gd name="T45" fmla="*/ 98 h 548"/>
                <a:gd name="T46" fmla="*/ 170 w 456"/>
                <a:gd name="T47" fmla="*/ 85 h 548"/>
                <a:gd name="T48" fmla="*/ 93 w 456"/>
                <a:gd name="T49" fmla="*/ 137 h 548"/>
                <a:gd name="T50" fmla="*/ 175 w 456"/>
                <a:gd name="T51" fmla="*/ 341 h 548"/>
                <a:gd name="T52" fmla="*/ 232 w 456"/>
                <a:gd name="T53" fmla="*/ 328 h 548"/>
                <a:gd name="T54" fmla="*/ 290 w 456"/>
                <a:gd name="T55" fmla="*/ 341 h 548"/>
                <a:gd name="T56" fmla="*/ 372 w 456"/>
                <a:gd name="T57" fmla="*/ 137 h 548"/>
                <a:gd name="T58" fmla="*/ 172 w 456"/>
                <a:gd name="T59" fmla="*/ 126 h 548"/>
                <a:gd name="T60" fmla="*/ 168 w 456"/>
                <a:gd name="T61" fmla="*/ 126 h 548"/>
                <a:gd name="T62" fmla="*/ 128 w 456"/>
                <a:gd name="T63" fmla="*/ 161 h 548"/>
                <a:gd name="T64" fmla="*/ 119 w 456"/>
                <a:gd name="T65" fmla="*/ 169 h 548"/>
                <a:gd name="T66" fmla="*/ 118 w 456"/>
                <a:gd name="T67" fmla="*/ 169 h 548"/>
                <a:gd name="T68" fmla="*/ 116 w 456"/>
                <a:gd name="T69" fmla="*/ 168 h 548"/>
                <a:gd name="T70" fmla="*/ 109 w 456"/>
                <a:gd name="T71" fmla="*/ 157 h 548"/>
                <a:gd name="T72" fmla="*/ 168 w 456"/>
                <a:gd name="T73" fmla="*/ 106 h 548"/>
                <a:gd name="T74" fmla="*/ 173 w 456"/>
                <a:gd name="T75" fmla="*/ 106 h 548"/>
                <a:gd name="T76" fmla="*/ 181 w 456"/>
                <a:gd name="T77" fmla="*/ 117 h 548"/>
                <a:gd name="T78" fmla="*/ 172 w 456"/>
                <a:gd name="T79" fmla="*/ 12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6" h="548">
                  <a:moveTo>
                    <a:pt x="456" y="528"/>
                  </a:moveTo>
                  <a:cubicBezTo>
                    <a:pt x="456" y="539"/>
                    <a:pt x="447" y="548"/>
                    <a:pt x="436" y="548"/>
                  </a:cubicBezTo>
                  <a:cubicBezTo>
                    <a:pt x="84" y="548"/>
                    <a:pt x="84" y="548"/>
                    <a:pt x="84" y="548"/>
                  </a:cubicBezTo>
                  <a:cubicBezTo>
                    <a:pt x="38" y="548"/>
                    <a:pt x="0" y="510"/>
                    <a:pt x="0" y="464"/>
                  </a:cubicBezTo>
                  <a:cubicBezTo>
                    <a:pt x="0" y="417"/>
                    <a:pt x="38" y="380"/>
                    <a:pt x="84" y="380"/>
                  </a:cubicBezTo>
                  <a:cubicBezTo>
                    <a:pt x="436" y="380"/>
                    <a:pt x="436" y="380"/>
                    <a:pt x="436" y="380"/>
                  </a:cubicBezTo>
                  <a:cubicBezTo>
                    <a:pt x="447" y="380"/>
                    <a:pt x="456" y="389"/>
                    <a:pt x="456" y="399"/>
                  </a:cubicBezTo>
                  <a:cubicBezTo>
                    <a:pt x="456" y="410"/>
                    <a:pt x="447" y="419"/>
                    <a:pt x="436" y="419"/>
                  </a:cubicBezTo>
                  <a:cubicBezTo>
                    <a:pt x="90" y="419"/>
                    <a:pt x="90" y="419"/>
                    <a:pt x="90" y="419"/>
                  </a:cubicBezTo>
                  <a:cubicBezTo>
                    <a:pt x="65" y="419"/>
                    <a:pt x="45" y="439"/>
                    <a:pt x="45" y="464"/>
                  </a:cubicBezTo>
                  <a:cubicBezTo>
                    <a:pt x="45" y="488"/>
                    <a:pt x="65" y="509"/>
                    <a:pt x="90" y="509"/>
                  </a:cubicBezTo>
                  <a:cubicBezTo>
                    <a:pt x="436" y="509"/>
                    <a:pt x="436" y="509"/>
                    <a:pt x="436" y="509"/>
                  </a:cubicBezTo>
                  <a:cubicBezTo>
                    <a:pt x="447" y="509"/>
                    <a:pt x="456" y="518"/>
                    <a:pt x="456" y="528"/>
                  </a:cubicBezTo>
                  <a:close/>
                  <a:moveTo>
                    <a:pt x="235" y="78"/>
                  </a:moveTo>
                  <a:cubicBezTo>
                    <a:pt x="276" y="78"/>
                    <a:pt x="309" y="45"/>
                    <a:pt x="309" y="6"/>
                  </a:cubicBezTo>
                  <a:cubicBezTo>
                    <a:pt x="309" y="4"/>
                    <a:pt x="309" y="2"/>
                    <a:pt x="309" y="0"/>
                  </a:cubicBezTo>
                  <a:cubicBezTo>
                    <a:pt x="307" y="0"/>
                    <a:pt x="305" y="0"/>
                    <a:pt x="303" y="0"/>
                  </a:cubicBezTo>
                  <a:cubicBezTo>
                    <a:pt x="262" y="0"/>
                    <a:pt x="228" y="32"/>
                    <a:pt x="228" y="72"/>
                  </a:cubicBezTo>
                  <a:cubicBezTo>
                    <a:pt x="228" y="74"/>
                    <a:pt x="228" y="76"/>
                    <a:pt x="229" y="77"/>
                  </a:cubicBezTo>
                  <a:cubicBezTo>
                    <a:pt x="231" y="78"/>
                    <a:pt x="233" y="78"/>
                    <a:pt x="235" y="78"/>
                  </a:cubicBezTo>
                  <a:close/>
                  <a:moveTo>
                    <a:pt x="372" y="137"/>
                  </a:moveTo>
                  <a:cubicBezTo>
                    <a:pt x="357" y="102"/>
                    <a:pt x="321" y="85"/>
                    <a:pt x="295" y="85"/>
                  </a:cubicBezTo>
                  <a:cubicBezTo>
                    <a:pt x="263" y="85"/>
                    <a:pt x="257" y="98"/>
                    <a:pt x="232" y="98"/>
                  </a:cubicBezTo>
                  <a:cubicBezTo>
                    <a:pt x="208" y="98"/>
                    <a:pt x="202" y="85"/>
                    <a:pt x="170" y="85"/>
                  </a:cubicBezTo>
                  <a:cubicBezTo>
                    <a:pt x="143" y="85"/>
                    <a:pt x="108" y="102"/>
                    <a:pt x="93" y="137"/>
                  </a:cubicBezTo>
                  <a:cubicBezTo>
                    <a:pt x="62" y="207"/>
                    <a:pt x="114" y="341"/>
                    <a:pt x="175" y="341"/>
                  </a:cubicBezTo>
                  <a:cubicBezTo>
                    <a:pt x="199" y="341"/>
                    <a:pt x="210" y="328"/>
                    <a:pt x="232" y="328"/>
                  </a:cubicBezTo>
                  <a:cubicBezTo>
                    <a:pt x="255" y="328"/>
                    <a:pt x="265" y="341"/>
                    <a:pt x="290" y="341"/>
                  </a:cubicBezTo>
                  <a:cubicBezTo>
                    <a:pt x="351" y="341"/>
                    <a:pt x="403" y="207"/>
                    <a:pt x="372" y="137"/>
                  </a:cubicBezTo>
                  <a:close/>
                  <a:moveTo>
                    <a:pt x="172" y="126"/>
                  </a:moveTo>
                  <a:cubicBezTo>
                    <a:pt x="170" y="126"/>
                    <a:pt x="169" y="126"/>
                    <a:pt x="168" y="126"/>
                  </a:cubicBezTo>
                  <a:cubicBezTo>
                    <a:pt x="154" y="126"/>
                    <a:pt x="132" y="138"/>
                    <a:pt x="128" y="161"/>
                  </a:cubicBezTo>
                  <a:cubicBezTo>
                    <a:pt x="127" y="165"/>
                    <a:pt x="123" y="169"/>
                    <a:pt x="119" y="169"/>
                  </a:cubicBezTo>
                  <a:cubicBezTo>
                    <a:pt x="118" y="169"/>
                    <a:pt x="118" y="169"/>
                    <a:pt x="118" y="169"/>
                  </a:cubicBezTo>
                  <a:cubicBezTo>
                    <a:pt x="118" y="169"/>
                    <a:pt x="117" y="169"/>
                    <a:pt x="116" y="168"/>
                  </a:cubicBezTo>
                  <a:cubicBezTo>
                    <a:pt x="111" y="167"/>
                    <a:pt x="108" y="162"/>
                    <a:pt x="109" y="157"/>
                  </a:cubicBezTo>
                  <a:cubicBezTo>
                    <a:pt x="115" y="125"/>
                    <a:pt x="144" y="106"/>
                    <a:pt x="168" y="106"/>
                  </a:cubicBezTo>
                  <a:cubicBezTo>
                    <a:pt x="170" y="106"/>
                    <a:pt x="171" y="106"/>
                    <a:pt x="173" y="106"/>
                  </a:cubicBezTo>
                  <a:cubicBezTo>
                    <a:pt x="178" y="107"/>
                    <a:pt x="182" y="112"/>
                    <a:pt x="181" y="117"/>
                  </a:cubicBezTo>
                  <a:cubicBezTo>
                    <a:pt x="181" y="122"/>
                    <a:pt x="177" y="126"/>
                    <a:pt x="172" y="126"/>
                  </a:cubicBezTo>
                  <a:close/>
                </a:path>
              </a:pathLst>
            </a:custGeom>
            <a:solidFill>
              <a:schemeClr val="bg1"/>
            </a:solidFill>
            <a:ln>
              <a:noFill/>
            </a:ln>
          </p:spPr>
          <p:txBody>
            <a:bodyPr vert="horz" wrap="square" lIns="68580" tIns="34290" rIns="68580" bIns="34290" numCol="1" anchor="t" anchorCtr="0" compatLnSpc="1"/>
            <a:lstStyle/>
            <a:p>
              <a:endParaRPr lang="zh-CN" altLang="en-US" sz="1800"/>
            </a:p>
          </p:txBody>
        </p:sp>
      </p:grpSp>
      <p:sp>
        <p:nvSpPr>
          <p:cNvPr id="19" name="文本框 18"/>
          <p:cNvSpPr txBox="1"/>
          <p:nvPr/>
        </p:nvSpPr>
        <p:spPr>
          <a:xfrm>
            <a:off x="781873" y="288888"/>
            <a:ext cx="2339969" cy="460375"/>
          </a:xfrm>
          <a:prstGeom prst="rect">
            <a:avLst/>
          </a:prstGeom>
          <a:noFill/>
        </p:spPr>
        <p:txBody>
          <a:bodyPr wrap="square" rtlCol="0">
            <a:spAutoFit/>
          </a:bodyPr>
          <a:lstStyle/>
          <a:p>
            <a:r>
              <a:rPr lang="zh-CN" altLang="en-US" sz="2400" dirty="0" smtClean="0">
                <a:solidFill>
                  <a:schemeClr val="tx1">
                    <a:lumMod val="85000"/>
                    <a:lumOff val="15000"/>
                  </a:schemeClr>
                </a:solidFill>
                <a:latin typeface="造字工房悦黑（非商用）常规体" pitchFamily="2" charset="-122"/>
                <a:ea typeface="造字工房悦黑（非商用）常规体" pitchFamily="2" charset="-122"/>
              </a:rPr>
              <a:t>模型效果</a:t>
            </a:r>
            <a:endParaRPr lang="zh-CN" altLang="en-US" sz="2400" dirty="0" smtClean="0">
              <a:solidFill>
                <a:schemeClr val="tx1">
                  <a:lumMod val="85000"/>
                  <a:lumOff val="15000"/>
                </a:schemeClr>
              </a:solidFill>
              <a:latin typeface="造字工房悦黑（非商用）常规体" pitchFamily="2" charset="-122"/>
              <a:ea typeface="造字工房悦黑（非商用）常规体" pitchFamily="2" charset="-122"/>
            </a:endParaRPr>
          </a:p>
        </p:txBody>
      </p:sp>
      <p:pic>
        <p:nvPicPr>
          <p:cNvPr id="2" name="图片 1"/>
          <p:cNvPicPr>
            <a:picLocks noChangeAspect="1"/>
          </p:cNvPicPr>
          <p:nvPr/>
        </p:nvPicPr>
        <p:blipFill>
          <a:blip r:embed="rId1"/>
          <a:stretch>
            <a:fillRect/>
          </a:stretch>
        </p:blipFill>
        <p:spPr>
          <a:xfrm>
            <a:off x="275590" y="1039495"/>
            <a:ext cx="2844165" cy="2059940"/>
          </a:xfrm>
          <a:prstGeom prst="rect">
            <a:avLst/>
          </a:prstGeom>
        </p:spPr>
      </p:pic>
      <p:pic>
        <p:nvPicPr>
          <p:cNvPr id="20" name="图片 19"/>
          <p:cNvPicPr>
            <a:picLocks noChangeAspect="1"/>
          </p:cNvPicPr>
          <p:nvPr/>
        </p:nvPicPr>
        <p:blipFill>
          <a:blip r:embed="rId2"/>
          <a:stretch>
            <a:fillRect/>
          </a:stretch>
        </p:blipFill>
        <p:spPr>
          <a:xfrm>
            <a:off x="3307715" y="1039495"/>
            <a:ext cx="2611755" cy="2060575"/>
          </a:xfrm>
          <a:prstGeom prst="rect">
            <a:avLst/>
          </a:prstGeom>
        </p:spPr>
      </p:pic>
      <p:pic>
        <p:nvPicPr>
          <p:cNvPr id="21" name="图片 20"/>
          <p:cNvPicPr>
            <a:picLocks noChangeAspect="1"/>
          </p:cNvPicPr>
          <p:nvPr/>
        </p:nvPicPr>
        <p:blipFill>
          <a:blip r:embed="rId3"/>
          <a:stretch>
            <a:fillRect/>
          </a:stretch>
        </p:blipFill>
        <p:spPr>
          <a:xfrm>
            <a:off x="6142990" y="1040130"/>
            <a:ext cx="2897505" cy="2059940"/>
          </a:xfrm>
          <a:prstGeom prst="rect">
            <a:avLst/>
          </a:prstGeom>
        </p:spPr>
      </p:pic>
      <p:sp>
        <p:nvSpPr>
          <p:cNvPr id="23" name="文本框 22"/>
          <p:cNvSpPr txBox="1"/>
          <p:nvPr/>
        </p:nvSpPr>
        <p:spPr>
          <a:xfrm>
            <a:off x="528955" y="3237865"/>
            <a:ext cx="2040255" cy="299085"/>
          </a:xfrm>
          <a:prstGeom prst="rect">
            <a:avLst/>
          </a:prstGeom>
          <a:noFill/>
        </p:spPr>
        <p:txBody>
          <a:bodyPr wrap="none" rtlCol="0">
            <a:spAutoFit/>
          </a:bodyPr>
          <a:p>
            <a:r>
              <a:rPr lang="en-US" altLang="zh-CN"/>
              <a:t>FRMiner</a:t>
            </a:r>
            <a:r>
              <a:rPr lang="zh-CN" altLang="en-US"/>
              <a:t>和基线方法</a:t>
            </a:r>
            <a:r>
              <a:rPr lang="zh-CN" altLang="en-US"/>
              <a:t>对比</a:t>
            </a:r>
            <a:endParaRPr lang="zh-CN" altLang="en-US"/>
          </a:p>
        </p:txBody>
      </p:sp>
      <p:sp>
        <p:nvSpPr>
          <p:cNvPr id="25" name="文本框 24"/>
          <p:cNvSpPr txBox="1"/>
          <p:nvPr/>
        </p:nvSpPr>
        <p:spPr>
          <a:xfrm>
            <a:off x="3359785" y="3253105"/>
            <a:ext cx="2506980" cy="299085"/>
          </a:xfrm>
          <a:prstGeom prst="rect">
            <a:avLst/>
          </a:prstGeom>
          <a:noFill/>
        </p:spPr>
        <p:txBody>
          <a:bodyPr wrap="none" rtlCol="0">
            <a:spAutoFit/>
          </a:bodyPr>
          <a:p>
            <a:pPr algn="l"/>
            <a:r>
              <a:rPr lang="zh-CN" altLang="en-US"/>
              <a:t>FRMiner和p-FRMiner对比结果</a:t>
            </a:r>
            <a:endParaRPr lang="zh-CN" altLang="en-US"/>
          </a:p>
        </p:txBody>
      </p:sp>
      <p:sp>
        <p:nvSpPr>
          <p:cNvPr id="26" name="文本框 25"/>
          <p:cNvSpPr txBox="1"/>
          <p:nvPr/>
        </p:nvSpPr>
        <p:spPr>
          <a:xfrm>
            <a:off x="6900545" y="3237865"/>
            <a:ext cx="1383030" cy="299085"/>
          </a:xfrm>
          <a:prstGeom prst="rect">
            <a:avLst/>
          </a:prstGeom>
          <a:noFill/>
        </p:spPr>
        <p:txBody>
          <a:bodyPr wrap="none" rtlCol="0">
            <a:spAutoFit/>
          </a:bodyPr>
          <a:p>
            <a:pPr algn="l"/>
            <a:r>
              <a:rPr lang="zh-CN" altLang="en-US"/>
              <a:t>跨项目实验</a:t>
            </a:r>
            <a:r>
              <a:rPr lang="zh-CN" altLang="en-US"/>
              <a:t>结果</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组合 52"/>
          <p:cNvGrpSpPr>
            <a:grpSpLocks noChangeAspect="1"/>
          </p:cNvGrpSpPr>
          <p:nvPr/>
        </p:nvGrpSpPr>
        <p:grpSpPr>
          <a:xfrm>
            <a:off x="275378" y="244460"/>
            <a:ext cx="468000" cy="468000"/>
            <a:chOff x="5314692" y="2806467"/>
            <a:chExt cx="1392667" cy="1392667"/>
          </a:xfrm>
        </p:grpSpPr>
        <p:sp>
          <p:nvSpPr>
            <p:cNvPr id="54" name="椭圆 53"/>
            <p:cNvSpPr/>
            <p:nvPr/>
          </p:nvSpPr>
          <p:spPr>
            <a:xfrm>
              <a:off x="5314692" y="2806467"/>
              <a:ext cx="1392667" cy="139266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ysClr val="windowText" lastClr="000000"/>
                </a:solidFill>
              </a:endParaRPr>
            </a:p>
          </p:txBody>
        </p:sp>
        <p:sp>
          <p:nvSpPr>
            <p:cNvPr id="55" name="Freeform 18"/>
            <p:cNvSpPr>
              <a:spLocks noEditPoints="1"/>
            </p:cNvSpPr>
            <p:nvPr/>
          </p:nvSpPr>
          <p:spPr bwMode="auto">
            <a:xfrm>
              <a:off x="5593576" y="2987276"/>
              <a:ext cx="812834" cy="974926"/>
            </a:xfrm>
            <a:custGeom>
              <a:avLst/>
              <a:gdLst>
                <a:gd name="T0" fmla="*/ 456 w 456"/>
                <a:gd name="T1" fmla="*/ 528 h 548"/>
                <a:gd name="T2" fmla="*/ 436 w 456"/>
                <a:gd name="T3" fmla="*/ 548 h 548"/>
                <a:gd name="T4" fmla="*/ 84 w 456"/>
                <a:gd name="T5" fmla="*/ 548 h 548"/>
                <a:gd name="T6" fmla="*/ 0 w 456"/>
                <a:gd name="T7" fmla="*/ 464 h 548"/>
                <a:gd name="T8" fmla="*/ 84 w 456"/>
                <a:gd name="T9" fmla="*/ 380 h 548"/>
                <a:gd name="T10" fmla="*/ 436 w 456"/>
                <a:gd name="T11" fmla="*/ 380 h 548"/>
                <a:gd name="T12" fmla="*/ 456 w 456"/>
                <a:gd name="T13" fmla="*/ 399 h 548"/>
                <a:gd name="T14" fmla="*/ 436 w 456"/>
                <a:gd name="T15" fmla="*/ 419 h 548"/>
                <a:gd name="T16" fmla="*/ 90 w 456"/>
                <a:gd name="T17" fmla="*/ 419 h 548"/>
                <a:gd name="T18" fmla="*/ 45 w 456"/>
                <a:gd name="T19" fmla="*/ 464 h 548"/>
                <a:gd name="T20" fmla="*/ 90 w 456"/>
                <a:gd name="T21" fmla="*/ 509 h 548"/>
                <a:gd name="T22" fmla="*/ 436 w 456"/>
                <a:gd name="T23" fmla="*/ 509 h 548"/>
                <a:gd name="T24" fmla="*/ 456 w 456"/>
                <a:gd name="T25" fmla="*/ 528 h 548"/>
                <a:gd name="T26" fmla="*/ 235 w 456"/>
                <a:gd name="T27" fmla="*/ 78 h 548"/>
                <a:gd name="T28" fmla="*/ 309 w 456"/>
                <a:gd name="T29" fmla="*/ 6 h 548"/>
                <a:gd name="T30" fmla="*/ 309 w 456"/>
                <a:gd name="T31" fmla="*/ 0 h 548"/>
                <a:gd name="T32" fmla="*/ 303 w 456"/>
                <a:gd name="T33" fmla="*/ 0 h 548"/>
                <a:gd name="T34" fmla="*/ 228 w 456"/>
                <a:gd name="T35" fmla="*/ 72 h 548"/>
                <a:gd name="T36" fmla="*/ 229 w 456"/>
                <a:gd name="T37" fmla="*/ 77 h 548"/>
                <a:gd name="T38" fmla="*/ 235 w 456"/>
                <a:gd name="T39" fmla="*/ 78 h 548"/>
                <a:gd name="T40" fmla="*/ 372 w 456"/>
                <a:gd name="T41" fmla="*/ 137 h 548"/>
                <a:gd name="T42" fmla="*/ 295 w 456"/>
                <a:gd name="T43" fmla="*/ 85 h 548"/>
                <a:gd name="T44" fmla="*/ 232 w 456"/>
                <a:gd name="T45" fmla="*/ 98 h 548"/>
                <a:gd name="T46" fmla="*/ 170 w 456"/>
                <a:gd name="T47" fmla="*/ 85 h 548"/>
                <a:gd name="T48" fmla="*/ 93 w 456"/>
                <a:gd name="T49" fmla="*/ 137 h 548"/>
                <a:gd name="T50" fmla="*/ 175 w 456"/>
                <a:gd name="T51" fmla="*/ 341 h 548"/>
                <a:gd name="T52" fmla="*/ 232 w 456"/>
                <a:gd name="T53" fmla="*/ 328 h 548"/>
                <a:gd name="T54" fmla="*/ 290 w 456"/>
                <a:gd name="T55" fmla="*/ 341 h 548"/>
                <a:gd name="T56" fmla="*/ 372 w 456"/>
                <a:gd name="T57" fmla="*/ 137 h 548"/>
                <a:gd name="T58" fmla="*/ 172 w 456"/>
                <a:gd name="T59" fmla="*/ 126 h 548"/>
                <a:gd name="T60" fmla="*/ 168 w 456"/>
                <a:gd name="T61" fmla="*/ 126 h 548"/>
                <a:gd name="T62" fmla="*/ 128 w 456"/>
                <a:gd name="T63" fmla="*/ 161 h 548"/>
                <a:gd name="T64" fmla="*/ 119 w 456"/>
                <a:gd name="T65" fmla="*/ 169 h 548"/>
                <a:gd name="T66" fmla="*/ 118 w 456"/>
                <a:gd name="T67" fmla="*/ 169 h 548"/>
                <a:gd name="T68" fmla="*/ 116 w 456"/>
                <a:gd name="T69" fmla="*/ 168 h 548"/>
                <a:gd name="T70" fmla="*/ 109 w 456"/>
                <a:gd name="T71" fmla="*/ 157 h 548"/>
                <a:gd name="T72" fmla="*/ 168 w 456"/>
                <a:gd name="T73" fmla="*/ 106 h 548"/>
                <a:gd name="T74" fmla="*/ 173 w 456"/>
                <a:gd name="T75" fmla="*/ 106 h 548"/>
                <a:gd name="T76" fmla="*/ 181 w 456"/>
                <a:gd name="T77" fmla="*/ 117 h 548"/>
                <a:gd name="T78" fmla="*/ 172 w 456"/>
                <a:gd name="T79" fmla="*/ 12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6" h="548">
                  <a:moveTo>
                    <a:pt x="456" y="528"/>
                  </a:moveTo>
                  <a:cubicBezTo>
                    <a:pt x="456" y="539"/>
                    <a:pt x="447" y="548"/>
                    <a:pt x="436" y="548"/>
                  </a:cubicBezTo>
                  <a:cubicBezTo>
                    <a:pt x="84" y="548"/>
                    <a:pt x="84" y="548"/>
                    <a:pt x="84" y="548"/>
                  </a:cubicBezTo>
                  <a:cubicBezTo>
                    <a:pt x="38" y="548"/>
                    <a:pt x="0" y="510"/>
                    <a:pt x="0" y="464"/>
                  </a:cubicBezTo>
                  <a:cubicBezTo>
                    <a:pt x="0" y="417"/>
                    <a:pt x="38" y="380"/>
                    <a:pt x="84" y="380"/>
                  </a:cubicBezTo>
                  <a:cubicBezTo>
                    <a:pt x="436" y="380"/>
                    <a:pt x="436" y="380"/>
                    <a:pt x="436" y="380"/>
                  </a:cubicBezTo>
                  <a:cubicBezTo>
                    <a:pt x="447" y="380"/>
                    <a:pt x="456" y="389"/>
                    <a:pt x="456" y="399"/>
                  </a:cubicBezTo>
                  <a:cubicBezTo>
                    <a:pt x="456" y="410"/>
                    <a:pt x="447" y="419"/>
                    <a:pt x="436" y="419"/>
                  </a:cubicBezTo>
                  <a:cubicBezTo>
                    <a:pt x="90" y="419"/>
                    <a:pt x="90" y="419"/>
                    <a:pt x="90" y="419"/>
                  </a:cubicBezTo>
                  <a:cubicBezTo>
                    <a:pt x="65" y="419"/>
                    <a:pt x="45" y="439"/>
                    <a:pt x="45" y="464"/>
                  </a:cubicBezTo>
                  <a:cubicBezTo>
                    <a:pt x="45" y="488"/>
                    <a:pt x="65" y="509"/>
                    <a:pt x="90" y="509"/>
                  </a:cubicBezTo>
                  <a:cubicBezTo>
                    <a:pt x="436" y="509"/>
                    <a:pt x="436" y="509"/>
                    <a:pt x="436" y="509"/>
                  </a:cubicBezTo>
                  <a:cubicBezTo>
                    <a:pt x="447" y="509"/>
                    <a:pt x="456" y="518"/>
                    <a:pt x="456" y="528"/>
                  </a:cubicBezTo>
                  <a:close/>
                  <a:moveTo>
                    <a:pt x="235" y="78"/>
                  </a:moveTo>
                  <a:cubicBezTo>
                    <a:pt x="276" y="78"/>
                    <a:pt x="309" y="45"/>
                    <a:pt x="309" y="6"/>
                  </a:cubicBezTo>
                  <a:cubicBezTo>
                    <a:pt x="309" y="4"/>
                    <a:pt x="309" y="2"/>
                    <a:pt x="309" y="0"/>
                  </a:cubicBezTo>
                  <a:cubicBezTo>
                    <a:pt x="307" y="0"/>
                    <a:pt x="305" y="0"/>
                    <a:pt x="303" y="0"/>
                  </a:cubicBezTo>
                  <a:cubicBezTo>
                    <a:pt x="262" y="0"/>
                    <a:pt x="228" y="32"/>
                    <a:pt x="228" y="72"/>
                  </a:cubicBezTo>
                  <a:cubicBezTo>
                    <a:pt x="228" y="74"/>
                    <a:pt x="228" y="76"/>
                    <a:pt x="229" y="77"/>
                  </a:cubicBezTo>
                  <a:cubicBezTo>
                    <a:pt x="231" y="78"/>
                    <a:pt x="233" y="78"/>
                    <a:pt x="235" y="78"/>
                  </a:cubicBezTo>
                  <a:close/>
                  <a:moveTo>
                    <a:pt x="372" y="137"/>
                  </a:moveTo>
                  <a:cubicBezTo>
                    <a:pt x="357" y="102"/>
                    <a:pt x="321" y="85"/>
                    <a:pt x="295" y="85"/>
                  </a:cubicBezTo>
                  <a:cubicBezTo>
                    <a:pt x="263" y="85"/>
                    <a:pt x="257" y="98"/>
                    <a:pt x="232" y="98"/>
                  </a:cubicBezTo>
                  <a:cubicBezTo>
                    <a:pt x="208" y="98"/>
                    <a:pt x="202" y="85"/>
                    <a:pt x="170" y="85"/>
                  </a:cubicBezTo>
                  <a:cubicBezTo>
                    <a:pt x="143" y="85"/>
                    <a:pt x="108" y="102"/>
                    <a:pt x="93" y="137"/>
                  </a:cubicBezTo>
                  <a:cubicBezTo>
                    <a:pt x="62" y="207"/>
                    <a:pt x="114" y="341"/>
                    <a:pt x="175" y="341"/>
                  </a:cubicBezTo>
                  <a:cubicBezTo>
                    <a:pt x="199" y="341"/>
                    <a:pt x="210" y="328"/>
                    <a:pt x="232" y="328"/>
                  </a:cubicBezTo>
                  <a:cubicBezTo>
                    <a:pt x="255" y="328"/>
                    <a:pt x="265" y="341"/>
                    <a:pt x="290" y="341"/>
                  </a:cubicBezTo>
                  <a:cubicBezTo>
                    <a:pt x="351" y="341"/>
                    <a:pt x="403" y="207"/>
                    <a:pt x="372" y="137"/>
                  </a:cubicBezTo>
                  <a:close/>
                  <a:moveTo>
                    <a:pt x="172" y="126"/>
                  </a:moveTo>
                  <a:cubicBezTo>
                    <a:pt x="170" y="126"/>
                    <a:pt x="169" y="126"/>
                    <a:pt x="168" y="126"/>
                  </a:cubicBezTo>
                  <a:cubicBezTo>
                    <a:pt x="154" y="126"/>
                    <a:pt x="132" y="138"/>
                    <a:pt x="128" y="161"/>
                  </a:cubicBezTo>
                  <a:cubicBezTo>
                    <a:pt x="127" y="165"/>
                    <a:pt x="123" y="169"/>
                    <a:pt x="119" y="169"/>
                  </a:cubicBezTo>
                  <a:cubicBezTo>
                    <a:pt x="118" y="169"/>
                    <a:pt x="118" y="169"/>
                    <a:pt x="118" y="169"/>
                  </a:cubicBezTo>
                  <a:cubicBezTo>
                    <a:pt x="118" y="169"/>
                    <a:pt x="117" y="169"/>
                    <a:pt x="116" y="168"/>
                  </a:cubicBezTo>
                  <a:cubicBezTo>
                    <a:pt x="111" y="167"/>
                    <a:pt x="108" y="162"/>
                    <a:pt x="109" y="157"/>
                  </a:cubicBezTo>
                  <a:cubicBezTo>
                    <a:pt x="115" y="125"/>
                    <a:pt x="144" y="106"/>
                    <a:pt x="168" y="106"/>
                  </a:cubicBezTo>
                  <a:cubicBezTo>
                    <a:pt x="170" y="106"/>
                    <a:pt x="171" y="106"/>
                    <a:pt x="173" y="106"/>
                  </a:cubicBezTo>
                  <a:cubicBezTo>
                    <a:pt x="178" y="107"/>
                    <a:pt x="182" y="112"/>
                    <a:pt x="181" y="117"/>
                  </a:cubicBezTo>
                  <a:cubicBezTo>
                    <a:pt x="181" y="122"/>
                    <a:pt x="177" y="126"/>
                    <a:pt x="172" y="126"/>
                  </a:cubicBezTo>
                  <a:close/>
                </a:path>
              </a:pathLst>
            </a:custGeom>
            <a:solidFill>
              <a:schemeClr val="bg1"/>
            </a:solidFill>
            <a:ln>
              <a:noFill/>
            </a:ln>
          </p:spPr>
          <p:txBody>
            <a:bodyPr vert="horz" wrap="square" lIns="68580" tIns="34290" rIns="68580" bIns="34290" numCol="1" anchor="t" anchorCtr="0" compatLnSpc="1"/>
            <a:lstStyle/>
            <a:p>
              <a:endParaRPr lang="zh-CN" altLang="en-US" sz="1800"/>
            </a:p>
          </p:txBody>
        </p:sp>
      </p:grpSp>
      <p:sp>
        <p:nvSpPr>
          <p:cNvPr id="56" name="文本框 55"/>
          <p:cNvSpPr txBox="1"/>
          <p:nvPr/>
        </p:nvSpPr>
        <p:spPr>
          <a:xfrm>
            <a:off x="781873" y="288888"/>
            <a:ext cx="2339969" cy="460375"/>
          </a:xfrm>
          <a:prstGeom prst="rect">
            <a:avLst/>
          </a:prstGeom>
          <a:noFill/>
        </p:spPr>
        <p:txBody>
          <a:bodyPr wrap="square" rtlCol="0">
            <a:spAutoFit/>
          </a:bodyPr>
          <a:lstStyle/>
          <a:p>
            <a:r>
              <a:rPr lang="zh-CN" altLang="en-US" sz="2400" dirty="0" smtClean="0">
                <a:solidFill>
                  <a:schemeClr val="tx1">
                    <a:lumMod val="85000"/>
                    <a:lumOff val="15000"/>
                  </a:schemeClr>
                </a:solidFill>
                <a:latin typeface="造字工房悦黑（非商用）常规体" pitchFamily="2" charset="-122"/>
                <a:ea typeface="造字工房悦黑（非商用）常规体" pitchFamily="2" charset="-122"/>
              </a:rPr>
              <a:t>总结</a:t>
            </a:r>
            <a:endParaRPr lang="zh-CN" altLang="en-US" sz="2400" dirty="0" smtClean="0">
              <a:solidFill>
                <a:schemeClr val="tx1">
                  <a:lumMod val="85000"/>
                  <a:lumOff val="15000"/>
                </a:schemeClr>
              </a:solidFill>
              <a:latin typeface="造字工房悦黑（非商用）常规体" pitchFamily="2" charset="-122"/>
              <a:ea typeface="造字工房悦黑（非商用）常规体" pitchFamily="2" charset="-122"/>
            </a:endParaRPr>
          </a:p>
        </p:txBody>
      </p:sp>
      <p:sp>
        <p:nvSpPr>
          <p:cNvPr id="4" name="文本框 3"/>
          <p:cNvSpPr txBox="1"/>
          <p:nvPr/>
        </p:nvSpPr>
        <p:spPr>
          <a:xfrm>
            <a:off x="1356360" y="1358265"/>
            <a:ext cx="5797550" cy="1198880"/>
          </a:xfrm>
          <a:prstGeom prst="rect">
            <a:avLst/>
          </a:prstGeom>
          <a:noFill/>
        </p:spPr>
        <p:txBody>
          <a:bodyPr wrap="square" rtlCol="0">
            <a:spAutoFit/>
          </a:bodyPr>
          <a:p>
            <a:r>
              <a:rPr lang="zh-CN" altLang="en-US" sz="1800">
                <a:latin typeface="+mn-ea"/>
                <a:cs typeface="+mn-ea"/>
              </a:rPr>
              <a:t>通过使用基于孪生神经网络的</a:t>
            </a:r>
            <a:r>
              <a:rPr lang="en-US" altLang="zh-CN" sz="1800">
                <a:latin typeface="+mn-ea"/>
                <a:cs typeface="+mn-ea"/>
              </a:rPr>
              <a:t>FRMiner</a:t>
            </a:r>
            <a:r>
              <a:rPr lang="zh-CN" altLang="en-US" sz="1800">
                <a:latin typeface="+mn-ea"/>
                <a:ea typeface="宋体" charset="0"/>
                <a:cs typeface="+mn-ea"/>
              </a:rPr>
              <a:t>，我们能够对开源社区使用的在线聊天工具所产生的语料数据集进行分析。从中提取出用户和开发者针对对项目的</a:t>
            </a:r>
            <a:r>
              <a:rPr lang="en-US" altLang="zh-CN" sz="1800">
                <a:latin typeface="+mn-ea"/>
                <a:ea typeface="宋体" charset="0"/>
                <a:cs typeface="+mn-ea"/>
              </a:rPr>
              <a:t>bug</a:t>
            </a:r>
            <a:r>
              <a:rPr lang="zh-CN" altLang="en-US" sz="1800">
                <a:latin typeface="+mn-ea"/>
                <a:ea typeface="宋体" charset="0"/>
                <a:cs typeface="+mn-ea"/>
              </a:rPr>
              <a:t>以及</a:t>
            </a:r>
            <a:endParaRPr lang="zh-CN" altLang="en-US" sz="1800">
              <a:latin typeface="+mn-ea"/>
              <a:ea typeface="宋体" charset="0"/>
              <a:cs typeface="+mn-ea"/>
            </a:endParaRPr>
          </a:p>
          <a:p>
            <a:r>
              <a:rPr lang="en-US" altLang="zh-CN" sz="1800">
                <a:latin typeface="+mn-ea"/>
                <a:ea typeface="宋体" charset="0"/>
                <a:cs typeface="+mn-ea"/>
              </a:rPr>
              <a:t>feature </a:t>
            </a:r>
            <a:r>
              <a:rPr lang="zh-CN" altLang="en-US" sz="1800">
                <a:latin typeface="+mn-ea"/>
                <a:ea typeface="宋体" charset="0"/>
                <a:cs typeface="+mn-ea"/>
              </a:rPr>
              <a:t>所提出的</a:t>
            </a:r>
            <a:r>
              <a:rPr lang="zh-CN" altLang="en-US" sz="1800">
                <a:latin typeface="+mn-ea"/>
                <a:ea typeface="宋体" charset="0"/>
                <a:cs typeface="+mn-ea"/>
              </a:rPr>
              <a:t>意见，从而准确把握需求。</a:t>
            </a:r>
            <a:endParaRPr lang="zh-CN" altLang="en-US" sz="1800">
              <a:latin typeface="+mn-ea"/>
              <a:ea typeface="宋体" charset="0"/>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818026" y="1827666"/>
            <a:ext cx="3552056" cy="1410579"/>
          </a:xfrm>
          <a:prstGeom prst="rect">
            <a:avLst/>
          </a:prstGeom>
        </p:spPr>
        <p:txBody>
          <a:bodyPr wrap="square">
            <a:spAutoFit/>
          </a:bodyPr>
          <a:lstStyle/>
          <a:p>
            <a:pPr>
              <a:lnSpc>
                <a:spcPct val="150000"/>
              </a:lnSpc>
            </a:pPr>
            <a:r>
              <a:rPr lang="en-US" altLang="zh-CN" sz="6600" dirty="0" smtClean="0">
                <a:solidFill>
                  <a:schemeClr val="accent1"/>
                </a:solidFill>
                <a:latin typeface="Impact" panose="020B0806030902050204" pitchFamily="34" charset="0"/>
                <a:ea typeface="微软雅黑 Light" pitchFamily="34" charset="-122"/>
              </a:rPr>
              <a:t>THANKS!</a:t>
            </a:r>
            <a:endParaRPr lang="zh-CN" altLang="en-US" sz="6600" b="0" dirty="0" smtClean="0">
              <a:solidFill>
                <a:schemeClr val="accent1"/>
              </a:solidFill>
              <a:latin typeface="Impact" panose="020B0806030902050204" pitchFamily="34" charset="0"/>
              <a:ea typeface="微软雅黑 Light"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夏日么么茶">
      <a:dk1>
        <a:srgbClr val="000000"/>
      </a:dk1>
      <a:lt1>
        <a:srgbClr val="FFFFFF"/>
      </a:lt1>
      <a:dk2>
        <a:srgbClr val="5E5E5E"/>
      </a:dk2>
      <a:lt2>
        <a:srgbClr val="DDDDDD"/>
      </a:lt2>
      <a:accent1>
        <a:srgbClr val="168C8C"/>
      </a:accent1>
      <a:accent2>
        <a:srgbClr val="F59E00"/>
      </a:accent2>
      <a:accent3>
        <a:srgbClr val="B5E6D9"/>
      </a:accent3>
      <a:accent4>
        <a:srgbClr val="B4D9C4"/>
      </a:accent4>
      <a:accent5>
        <a:srgbClr val="BCD97E"/>
      </a:accent5>
      <a:accent6>
        <a:srgbClr val="99C53B"/>
      </a:accent6>
      <a:hlink>
        <a:srgbClr val="F59E00"/>
      </a:hlink>
      <a:folHlink>
        <a:srgbClr val="42835E"/>
      </a:folHlink>
    </a:clrScheme>
    <a:fontScheme name="自定义 6">
      <a:majorFont>
        <a:latin typeface="Arial"/>
        <a:ea typeface="微软雅黑 Light"/>
        <a:cs typeface=""/>
      </a:majorFont>
      <a:minorFont>
        <a:latin typeface="Arial"/>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1239</Words>
  <Application>WPS 演示</Application>
  <PresentationFormat>全屏显示(16:9)</PresentationFormat>
  <Paragraphs>85</Paragraphs>
  <Slides>9</Slides>
  <Notes>26</Notes>
  <HiddenSlides>1</HiddenSlides>
  <MMClips>1</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9</vt:i4>
      </vt:variant>
    </vt:vector>
  </HeadingPairs>
  <TitlesOfParts>
    <vt:vector size="25" baseType="lpstr">
      <vt:lpstr>Arial</vt:lpstr>
      <vt:lpstr>宋体</vt:lpstr>
      <vt:lpstr>Wingdings</vt:lpstr>
      <vt:lpstr>微软雅黑 Light</vt:lpstr>
      <vt:lpstr>汉仪中黑KW</vt:lpstr>
      <vt:lpstr>造字工房悦黑（非商用）常规体</vt:lpstr>
      <vt:lpstr>宋体</vt:lpstr>
      <vt:lpstr>Impact</vt:lpstr>
      <vt:lpstr>微软雅黑</vt:lpstr>
      <vt:lpstr>汉仪旗黑</vt:lpstr>
      <vt:lpstr>Arial Unicode MS</vt:lpstr>
      <vt:lpstr>Calibri</vt:lpstr>
      <vt:lpstr>汉仪书宋二KW</vt:lpstr>
      <vt:lpstr>微软雅黑 Light</vt:lpstr>
      <vt:lpstr>造字工房悦黑（非商用）常规体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iTianKong.com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dreamsummit</dc:creator>
  <cp:lastModifiedBy>priority heap</cp:lastModifiedBy>
  <cp:revision>124</cp:revision>
  <dcterms:created xsi:type="dcterms:W3CDTF">2022-09-12T15:06:14Z</dcterms:created>
  <dcterms:modified xsi:type="dcterms:W3CDTF">2022-09-12T15:06:14Z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2052-4.6.1.7467</vt:lpwstr>
  </property>
  <property fmtid="{D5CDD505-2E9C-101B-9397-08002B2CF9AE}" pid="3" name="ICV">
    <vt:lpwstr>63CBE1DAC38F892652261F632540DE8A</vt:lpwstr>
  </property>
</Properties>
</file>