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308" r:id="rId6"/>
    <p:sldId id="277" r:id="rId7"/>
    <p:sldId id="309" r:id="rId8"/>
    <p:sldId id="310" r:id="rId9"/>
    <p:sldId id="278" r:id="rId10"/>
    <p:sldId id="311" r:id="rId11"/>
    <p:sldId id="297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295" r:id="rId20"/>
    <p:sldId id="261" r:id="rId21"/>
    <p:sldId id="274" r:id="rId22"/>
    <p:sldId id="320" r:id="rId23"/>
    <p:sldId id="321" r:id="rId24"/>
    <p:sldId id="323" r:id="rId25"/>
    <p:sldId id="298" r:id="rId26"/>
    <p:sldId id="273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488"/>
    <a:srgbClr val="F77660"/>
    <a:srgbClr val="000000"/>
    <a:srgbClr val="FFFFFF"/>
    <a:srgbClr val="CBCBCB"/>
    <a:srgbClr val="87ADD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2" autoAdjust="0"/>
    <p:restoredTop sz="94660"/>
  </p:normalViewPr>
  <p:slideViewPr>
    <p:cSldViewPr snapToGrid="0">
      <p:cViewPr>
        <p:scale>
          <a:sx n="75" d="100"/>
          <a:sy n="75" d="100"/>
        </p:scale>
        <p:origin x="400" y="3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423" y="1282620"/>
            <a:ext cx="561057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Natural Language Generation</a:t>
            </a:r>
          </a:p>
          <a:p>
            <a:r>
              <a:rPr lang="zh-CN" altLang="en-US" sz="54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自然语言生成</a:t>
            </a:r>
            <a:endParaRPr lang="ko-KR" altLang="en-US" sz="5400" b="1" dirty="0">
              <a:solidFill>
                <a:schemeClr val="bg1"/>
              </a:solidFill>
              <a:latin typeface="KaiTi" panose="02010609060101010101" pitchFamily="49" charset="-122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622033" y="4867440"/>
            <a:ext cx="56105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867" dirty="0">
                <a:solidFill>
                  <a:schemeClr val="accent1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顾晓萱，徐祥龙，庄毅非，高世山，黄程骏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ular Callout 31">
            <a:extLst>
              <a:ext uri="{FF2B5EF4-FFF2-40B4-BE49-F238E27FC236}">
                <a16:creationId xmlns:a16="http://schemas.microsoft.com/office/drawing/2014/main" id="{032158CC-9C5B-8BCB-10A7-3270EBB2F523}"/>
              </a:ext>
            </a:extLst>
          </p:cNvPr>
          <p:cNvSpPr/>
          <p:nvPr/>
        </p:nvSpPr>
        <p:spPr>
          <a:xfrm flipH="1">
            <a:off x="5771023" y="3812110"/>
            <a:ext cx="648072" cy="443458"/>
          </a:xfrm>
          <a:prstGeom prst="wedgeRoundRectCallout">
            <a:avLst>
              <a:gd name="adj1" fmla="val -3788"/>
              <a:gd name="adj2" fmla="val 95263"/>
              <a:gd name="adj3" fmla="val 16667"/>
            </a:avLst>
          </a:pr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F7766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>
            <a:off x="2688167" y="1086461"/>
            <a:ext cx="2628834" cy="1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213B94-982C-49DA-98A9-8965726605B4}"/>
              </a:ext>
            </a:extLst>
          </p:cNvPr>
          <p:cNvCxnSpPr>
            <a:cxnSpLocks/>
          </p:cNvCxnSpPr>
          <p:nvPr/>
        </p:nvCxnSpPr>
        <p:spPr>
          <a:xfrm flipV="1">
            <a:off x="6837146" y="1079791"/>
            <a:ext cx="2751354" cy="553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31">
            <a:extLst>
              <a:ext uri="{FF2B5EF4-FFF2-40B4-BE49-F238E27FC236}">
                <a16:creationId xmlns:a16="http://schemas.microsoft.com/office/drawing/2014/main" id="{FDFDF9E1-F4D2-4A03-9742-4AFE0B15CE5C}"/>
              </a:ext>
            </a:extLst>
          </p:cNvPr>
          <p:cNvSpPr/>
          <p:nvPr/>
        </p:nvSpPr>
        <p:spPr>
          <a:xfrm flipH="1">
            <a:off x="1766846" y="3812110"/>
            <a:ext cx="648072" cy="443458"/>
          </a:xfrm>
          <a:prstGeom prst="wedgeRoundRectCallout">
            <a:avLst>
              <a:gd name="adj1" fmla="val -2694"/>
              <a:gd name="adj2" fmla="val 9526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1DF2CC-8381-40B3-83C3-1AED5E002C66}"/>
              </a:ext>
            </a:extLst>
          </p:cNvPr>
          <p:cNvSpPr txBox="1"/>
          <p:nvPr/>
        </p:nvSpPr>
        <p:spPr>
          <a:xfrm>
            <a:off x="959389" y="4581025"/>
            <a:ext cx="22516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检索式图像描述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9EAA5-C278-479C-AA8A-866D73546AE5}"/>
              </a:ext>
            </a:extLst>
          </p:cNvPr>
          <p:cNvCxnSpPr>
            <a:cxnSpLocks/>
          </p:cNvCxnSpPr>
          <p:nvPr/>
        </p:nvCxnSpPr>
        <p:spPr>
          <a:xfrm>
            <a:off x="2118416" y="3665590"/>
            <a:ext cx="7920000" cy="104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F3A3A4-5295-431D-9E34-82AD90E67F49}"/>
              </a:ext>
            </a:extLst>
          </p:cNvPr>
          <p:cNvSpPr txBox="1"/>
          <p:nvPr/>
        </p:nvSpPr>
        <p:spPr>
          <a:xfrm>
            <a:off x="4964606" y="4642509"/>
            <a:ext cx="22516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生成对抗网络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GAN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ounded Rectangular Callout 51">
            <a:extLst>
              <a:ext uri="{FF2B5EF4-FFF2-40B4-BE49-F238E27FC236}">
                <a16:creationId xmlns:a16="http://schemas.microsoft.com/office/drawing/2014/main" id="{1A52B549-BCEF-4813-B24C-B7C9F1CEBE5D}"/>
              </a:ext>
            </a:extLst>
          </p:cNvPr>
          <p:cNvSpPr/>
          <p:nvPr/>
        </p:nvSpPr>
        <p:spPr>
          <a:xfrm flipH="1">
            <a:off x="9762730" y="3813828"/>
            <a:ext cx="648072" cy="443458"/>
          </a:xfrm>
          <a:prstGeom prst="wedgeRoundRectCallout">
            <a:avLst>
              <a:gd name="adj1" fmla="val -8254"/>
              <a:gd name="adj2" fmla="val 103233"/>
              <a:gd name="adj3" fmla="val 16667"/>
            </a:avLst>
          </a:pr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C6F2A-750D-4164-8E2F-32C7C2131520}"/>
              </a:ext>
            </a:extLst>
          </p:cNvPr>
          <p:cNvSpPr txBox="1"/>
          <p:nvPr/>
        </p:nvSpPr>
        <p:spPr>
          <a:xfrm>
            <a:off x="8501716" y="4654033"/>
            <a:ext cx="30734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使用强化学习进行图文生成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D1D48D-5A93-4498-A4A1-F4A70817E4C5}"/>
              </a:ext>
            </a:extLst>
          </p:cNvPr>
          <p:cNvCxnSpPr/>
          <p:nvPr/>
        </p:nvCxnSpPr>
        <p:spPr>
          <a:xfrm flipH="1" flipV="1">
            <a:off x="6095059" y="3252100"/>
            <a:ext cx="1" cy="403013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D6BB368-AD59-B6BA-5CF8-4629A3037B42}"/>
              </a:ext>
            </a:extLst>
          </p:cNvPr>
          <p:cNvSpPr/>
          <p:nvPr/>
        </p:nvSpPr>
        <p:spPr>
          <a:xfrm>
            <a:off x="2653242" y="1049127"/>
            <a:ext cx="69850" cy="746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4F3E1F45-6B3F-46A1-82A6-7F2F8537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353" y="811353"/>
            <a:ext cx="2689294" cy="24636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9109B4-A27A-06CB-C54C-B7728A1852B1}"/>
              </a:ext>
            </a:extLst>
          </p:cNvPr>
          <p:cNvSpPr txBox="1"/>
          <p:nvPr/>
        </p:nvSpPr>
        <p:spPr>
          <a:xfrm>
            <a:off x="5200000" y="1269794"/>
            <a:ext cx="1788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77660"/>
                </a:solidFill>
                <a:latin typeface="Arial Black" panose="020B0A04020102020204" pitchFamily="34" charset="0"/>
              </a:rPr>
              <a:t>NLG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EB9224-3E47-D6A5-E9C4-771D78ED8477}"/>
              </a:ext>
            </a:extLst>
          </p:cNvPr>
          <p:cNvSpPr txBox="1"/>
          <p:nvPr/>
        </p:nvSpPr>
        <p:spPr>
          <a:xfrm>
            <a:off x="8807156" y="2050590"/>
            <a:ext cx="16877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“A dog is looking at the camera”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C4FFDC-6812-7F3C-DDD6-FE8B666BBA9E}"/>
              </a:ext>
            </a:extLst>
          </p:cNvPr>
          <p:cNvSpPr txBox="1"/>
          <p:nvPr/>
        </p:nvSpPr>
        <p:spPr>
          <a:xfrm>
            <a:off x="2015206" y="119156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87ADDB"/>
                </a:solidFill>
              </a:rPr>
              <a:t>图像</a:t>
            </a:r>
            <a:endParaRPr lang="en-US" sz="4800" b="1" dirty="0">
              <a:solidFill>
                <a:srgbClr val="87ADDB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1D5FC2-2986-FF0B-CC99-65D6B3DF665B}"/>
              </a:ext>
            </a:extLst>
          </p:cNvPr>
          <p:cNvSpPr txBox="1"/>
          <p:nvPr/>
        </p:nvSpPr>
        <p:spPr>
          <a:xfrm>
            <a:off x="8880614" y="113850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87ADDB"/>
                </a:solidFill>
              </a:rPr>
              <a:t>文本</a:t>
            </a:r>
            <a:endParaRPr lang="en-US" sz="4800" b="1" dirty="0">
              <a:solidFill>
                <a:srgbClr val="87ADDB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F47C7-475A-06CA-B9FB-293D8F7BDA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13" y="3857364"/>
            <a:ext cx="350604" cy="35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4EC9D-A610-E2DC-DBB0-19DB1EBD5D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797" y="3881952"/>
            <a:ext cx="350604" cy="3506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9A6E0B-5F70-665B-7A27-B050149F84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42" y="3881952"/>
            <a:ext cx="310951" cy="310951"/>
          </a:xfrm>
          <a:prstGeom prst="rect">
            <a:avLst/>
          </a:prstGeom>
        </p:spPr>
      </p:pic>
      <p:pic>
        <p:nvPicPr>
          <p:cNvPr id="1026" name="Picture 2" descr="Pug health so poor it 'can't be considered a typical dog' - study - BBC News">
            <a:extLst>
              <a:ext uri="{FF2B5EF4-FFF2-40B4-BE49-F238E27FC236}">
                <a16:creationId xmlns:a16="http://schemas.microsoft.com/office/drawing/2014/main" id="{D52A03D5-3C8A-1A59-4ADC-D897E704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02" y="2022566"/>
            <a:ext cx="1480180" cy="8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93 L 0.56576 -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4" y="-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11" grpId="0" animBg="1"/>
      <p:bldP spid="11" grpId="1" animBg="1"/>
      <p:bldP spid="13" grpId="0"/>
      <p:bldP spid="13" grpId="1"/>
      <p:bldP spid="18" grpId="0"/>
      <p:bldP spid="18" grpId="1"/>
      <p:bldP spid="20" grpId="0" animBg="1"/>
      <p:bldP spid="20" grpId="1" animBg="1"/>
      <p:bldP spid="22" grpId="0"/>
      <p:bldP spid="22" grpId="1"/>
      <p:bldP spid="29" grpId="0" animBg="1"/>
      <p:bldP spid="29" grpId="1" animBg="1"/>
      <p:bldP spid="25" grpId="0"/>
      <p:bldP spid="30" grpId="0"/>
      <p:bldP spid="30" grpId="1"/>
      <p:bldP spid="39" grpId="0"/>
      <p:bldP spid="39" grpId="1"/>
      <p:bldP spid="40" grpId="0"/>
      <p:bldP spid="4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>
            <a:off x="2688167" y="1086461"/>
            <a:ext cx="2628834" cy="1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213B94-982C-49DA-98A9-8965726605B4}"/>
              </a:ext>
            </a:extLst>
          </p:cNvPr>
          <p:cNvCxnSpPr>
            <a:cxnSpLocks/>
          </p:cNvCxnSpPr>
          <p:nvPr/>
        </p:nvCxnSpPr>
        <p:spPr>
          <a:xfrm flipV="1">
            <a:off x="6837146" y="1079791"/>
            <a:ext cx="2751354" cy="553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31">
            <a:extLst>
              <a:ext uri="{FF2B5EF4-FFF2-40B4-BE49-F238E27FC236}">
                <a16:creationId xmlns:a16="http://schemas.microsoft.com/office/drawing/2014/main" id="{FDFDF9E1-F4D2-4A03-9742-4AFE0B15CE5C}"/>
              </a:ext>
            </a:extLst>
          </p:cNvPr>
          <p:cNvSpPr/>
          <p:nvPr/>
        </p:nvSpPr>
        <p:spPr>
          <a:xfrm flipH="1">
            <a:off x="2445842" y="3812109"/>
            <a:ext cx="648072" cy="505889"/>
          </a:xfrm>
          <a:prstGeom prst="wedgeRoundRectCallout">
            <a:avLst>
              <a:gd name="adj1" fmla="val -2694"/>
              <a:gd name="adj2" fmla="val 9526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1DF2CC-8381-40B3-83C3-1AED5E002C66}"/>
              </a:ext>
            </a:extLst>
          </p:cNvPr>
          <p:cNvSpPr txBox="1"/>
          <p:nvPr/>
        </p:nvSpPr>
        <p:spPr>
          <a:xfrm>
            <a:off x="1592240" y="4601694"/>
            <a:ext cx="2410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基于规则和模板方法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9EAA5-C278-479C-AA8A-866D73546AE5}"/>
              </a:ext>
            </a:extLst>
          </p:cNvPr>
          <p:cNvCxnSpPr>
            <a:cxnSpLocks/>
          </p:cNvCxnSpPr>
          <p:nvPr/>
        </p:nvCxnSpPr>
        <p:spPr>
          <a:xfrm>
            <a:off x="2764680" y="3666638"/>
            <a:ext cx="6981949" cy="0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51">
            <a:extLst>
              <a:ext uri="{FF2B5EF4-FFF2-40B4-BE49-F238E27FC236}">
                <a16:creationId xmlns:a16="http://schemas.microsoft.com/office/drawing/2014/main" id="{1A52B549-BCEF-4813-B24C-B7C9F1CEBE5D}"/>
              </a:ext>
            </a:extLst>
          </p:cNvPr>
          <p:cNvSpPr/>
          <p:nvPr/>
        </p:nvSpPr>
        <p:spPr>
          <a:xfrm flipH="1">
            <a:off x="9450432" y="3813828"/>
            <a:ext cx="648072" cy="443458"/>
          </a:xfrm>
          <a:prstGeom prst="wedgeRoundRectCallout">
            <a:avLst>
              <a:gd name="adj1" fmla="val -8254"/>
              <a:gd name="adj2" fmla="val 103233"/>
              <a:gd name="adj3" fmla="val 16667"/>
            </a:avLst>
          </a:pr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C6F2A-750D-4164-8E2F-32C7C2131520}"/>
              </a:ext>
            </a:extLst>
          </p:cNvPr>
          <p:cNvSpPr txBox="1"/>
          <p:nvPr/>
        </p:nvSpPr>
        <p:spPr>
          <a:xfrm>
            <a:off x="9127432" y="4601694"/>
            <a:ext cx="139908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DATA2SEQ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D1D48D-5A93-4498-A4A1-F4A70817E4C5}"/>
              </a:ext>
            </a:extLst>
          </p:cNvPr>
          <p:cNvCxnSpPr/>
          <p:nvPr/>
        </p:nvCxnSpPr>
        <p:spPr>
          <a:xfrm flipH="1" flipV="1">
            <a:off x="6095059" y="3252100"/>
            <a:ext cx="1" cy="403013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D6BB368-AD59-B6BA-5CF8-4629A3037B42}"/>
              </a:ext>
            </a:extLst>
          </p:cNvPr>
          <p:cNvSpPr/>
          <p:nvPr/>
        </p:nvSpPr>
        <p:spPr>
          <a:xfrm>
            <a:off x="2653242" y="1049127"/>
            <a:ext cx="69850" cy="746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4F3E1F45-6B3F-46A1-82A6-7F2F8537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353" y="811353"/>
            <a:ext cx="2689294" cy="24636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9109B4-A27A-06CB-C54C-B7728A1852B1}"/>
              </a:ext>
            </a:extLst>
          </p:cNvPr>
          <p:cNvSpPr txBox="1"/>
          <p:nvPr/>
        </p:nvSpPr>
        <p:spPr>
          <a:xfrm>
            <a:off x="5200000" y="1269794"/>
            <a:ext cx="1788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77660"/>
                </a:solidFill>
                <a:latin typeface="Arial Black" panose="020B0A04020102020204" pitchFamily="34" charset="0"/>
              </a:rPr>
              <a:t>NLG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EB9224-3E47-D6A5-E9C4-771D78ED8477}"/>
              </a:ext>
            </a:extLst>
          </p:cNvPr>
          <p:cNvSpPr txBox="1"/>
          <p:nvPr/>
        </p:nvSpPr>
        <p:spPr>
          <a:xfrm>
            <a:off x="9047087" y="2009831"/>
            <a:ext cx="139908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“Price moves uptrend”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C4FFDC-6812-7F3C-DDD6-FE8B666BBA9E}"/>
              </a:ext>
            </a:extLst>
          </p:cNvPr>
          <p:cNvSpPr txBox="1"/>
          <p:nvPr/>
        </p:nvSpPr>
        <p:spPr>
          <a:xfrm>
            <a:off x="2015206" y="119156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87ADDB"/>
                </a:solidFill>
              </a:rPr>
              <a:t>数据</a:t>
            </a:r>
            <a:endParaRPr lang="en-US" sz="4800" b="1" dirty="0">
              <a:solidFill>
                <a:srgbClr val="87ADDB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1D5FC2-2986-FF0B-CC99-65D6B3DF665B}"/>
              </a:ext>
            </a:extLst>
          </p:cNvPr>
          <p:cNvSpPr txBox="1"/>
          <p:nvPr/>
        </p:nvSpPr>
        <p:spPr>
          <a:xfrm>
            <a:off x="8880614" y="113850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87ADDB"/>
                </a:solidFill>
              </a:rPr>
              <a:t>文本</a:t>
            </a:r>
            <a:endParaRPr lang="en-US" sz="4800" b="1" dirty="0">
              <a:solidFill>
                <a:srgbClr val="87ADDB"/>
              </a:solidFill>
            </a:endParaRPr>
          </a:p>
        </p:txBody>
      </p:sp>
      <p:pic>
        <p:nvPicPr>
          <p:cNvPr id="2050" name="Picture 2" descr="Table - Free shapes icons">
            <a:extLst>
              <a:ext uri="{FF2B5EF4-FFF2-40B4-BE49-F238E27FC236}">
                <a16:creationId xmlns:a16="http://schemas.microsoft.com/office/drawing/2014/main" id="{E4B999C9-8117-101A-4FA0-F1082DFC3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656" y="1968098"/>
            <a:ext cx="945240" cy="94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ules Icons - Free SVG &amp; PNG Rules Images - Noun Project">
            <a:extLst>
              <a:ext uri="{FF2B5EF4-FFF2-40B4-BE49-F238E27FC236}">
                <a16:creationId xmlns:a16="http://schemas.microsoft.com/office/drawing/2014/main" id="{EC605B43-54FE-DCFA-06A5-0362C0E87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61" y="3835665"/>
            <a:ext cx="436837" cy="4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base DB icon PNG and SVG Free Download">
            <a:extLst>
              <a:ext uri="{FF2B5EF4-FFF2-40B4-BE49-F238E27FC236}">
                <a16:creationId xmlns:a16="http://schemas.microsoft.com/office/drawing/2014/main" id="{924FB7E0-587D-102D-CB96-2A83410C9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739" y="3870547"/>
            <a:ext cx="264801" cy="3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34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93 L 0.56576 -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4" y="-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20" grpId="0" animBg="1"/>
      <p:bldP spid="22" grpId="0"/>
      <p:bldP spid="29" grpId="0" animBg="1"/>
      <p:bldP spid="29" grpId="1" animBg="1"/>
      <p:bldP spid="25" grpId="0"/>
      <p:bldP spid="30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252624" y="2461411"/>
            <a:ext cx="704191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8800" b="1" dirty="0">
                <a:solidFill>
                  <a:schemeClr val="accent1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传统模块技术</a:t>
            </a:r>
            <a:endParaRPr lang="ko-KR" altLang="en-US" sz="8800" b="1" dirty="0">
              <a:solidFill>
                <a:schemeClr val="bg1"/>
              </a:solidFill>
              <a:latin typeface="KaiTi" panose="02010609060101010101" pitchFamily="49" charset="-122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C3C53-71F0-77F8-E5D6-362FF960F91F}"/>
              </a:ext>
            </a:extLst>
          </p:cNvPr>
          <p:cNvSpPr txBox="1"/>
          <p:nvPr/>
        </p:nvSpPr>
        <p:spPr>
          <a:xfrm>
            <a:off x="1851431" y="1282620"/>
            <a:ext cx="2217230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9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4</a:t>
            </a:r>
            <a:endParaRPr lang="ko-KR" altLang="en-US" sz="239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3081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940004-E66F-0E87-0638-5C3530E6DE96}"/>
              </a:ext>
            </a:extLst>
          </p:cNvPr>
          <p:cNvSpPr/>
          <p:nvPr/>
        </p:nvSpPr>
        <p:spPr>
          <a:xfrm flipH="1">
            <a:off x="6529925" y="1431567"/>
            <a:ext cx="45719" cy="254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E8AFAAC-71F6-C2AB-D8A4-19B4F075C8C7}"/>
              </a:ext>
            </a:extLst>
          </p:cNvPr>
          <p:cNvSpPr/>
          <p:nvPr/>
        </p:nvSpPr>
        <p:spPr>
          <a:xfrm>
            <a:off x="6169887" y="601804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AD15E0-D27A-1C84-16C3-144B3B9D442F}"/>
              </a:ext>
            </a:extLst>
          </p:cNvPr>
          <p:cNvSpPr/>
          <p:nvPr/>
        </p:nvSpPr>
        <p:spPr>
          <a:xfrm>
            <a:off x="534132" y="601804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4A0D3B-F012-DF47-AB5E-3A42FD173A1A}"/>
              </a:ext>
            </a:extLst>
          </p:cNvPr>
          <p:cNvSpPr txBox="1"/>
          <p:nvPr/>
        </p:nvSpPr>
        <p:spPr>
          <a:xfrm>
            <a:off x="1333339" y="635151"/>
            <a:ext cx="4688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前神经网络时代</a:t>
            </a:r>
            <a:endParaRPr lang="ko-KR" altLang="en-US" sz="3200" b="1" dirty="0">
              <a:solidFill>
                <a:schemeClr val="bg1"/>
              </a:solidFill>
              <a:latin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D92AE2-A207-90D4-5D22-3CEA67BEDC82}"/>
              </a:ext>
            </a:extLst>
          </p:cNvPr>
          <p:cNvSpPr txBox="1"/>
          <p:nvPr/>
        </p:nvSpPr>
        <p:spPr>
          <a:xfrm>
            <a:off x="909614" y="1397055"/>
            <a:ext cx="5186386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三个模块：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内容规划、句子规划、文本实现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能够解决特定领域的问题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基于手写模板和统计的方法实现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TW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普适性和可移植性弱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473F87-E25D-1997-1DBC-BF7F92B621ED}"/>
              </a:ext>
            </a:extLst>
          </p:cNvPr>
          <p:cNvSpPr txBox="1"/>
          <p:nvPr/>
        </p:nvSpPr>
        <p:spPr>
          <a:xfrm>
            <a:off x="6969092" y="655097"/>
            <a:ext cx="4688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神经网络和深度学习时代</a:t>
            </a:r>
            <a:endParaRPr lang="ko-KR" altLang="en-US" sz="3200" b="1" dirty="0">
              <a:solidFill>
                <a:schemeClr val="bg1"/>
              </a:solidFill>
              <a:latin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1C4469-8A5F-9E99-70A0-C92A7FC22EA4}"/>
              </a:ext>
            </a:extLst>
          </p:cNvPr>
          <p:cNvSpPr txBox="1"/>
          <p:nvPr/>
        </p:nvSpPr>
        <p:spPr>
          <a:xfrm>
            <a:off x="6655678" y="1219926"/>
            <a:ext cx="5315603" cy="279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提出</a:t>
            </a:r>
            <a:r>
              <a:rPr lang="zh-TW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词向量和 </a:t>
            </a:r>
            <a:r>
              <a:rPr lang="en-US" altLang="ko-KR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transformer </a:t>
            </a:r>
            <a:r>
              <a:rPr lang="zh-TW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机制</a:t>
            </a:r>
            <a:endParaRPr lang="en-US" altLang="zh-TW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产生</a:t>
            </a:r>
            <a:r>
              <a:rPr lang="zh-TW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新的端到端的自然语言生成框架</a:t>
            </a:r>
            <a:endParaRPr lang="en-US" altLang="zh-TW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对三个模块做编码器和解码器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利用注意力机制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选用不同的神经网络模型和预训练模型对框架进行优化。</a:t>
            </a:r>
            <a:endParaRPr lang="en-US" altLang="zh-TW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3C52EA-7D90-1B35-C1A2-742772EF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" y="724605"/>
            <a:ext cx="445761" cy="44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5EABE750-DBE3-450E-4FCE-5F4AD0F2F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579" y="728926"/>
            <a:ext cx="445761" cy="44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0FC4821-5519-AF7A-0F7E-31F3F5C20E91}"/>
              </a:ext>
            </a:extLst>
          </p:cNvPr>
          <p:cNvSpPr/>
          <p:nvPr/>
        </p:nvSpPr>
        <p:spPr>
          <a:xfrm flipH="1">
            <a:off x="855968" y="1431567"/>
            <a:ext cx="45719" cy="254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Rounded Rectangular Callout 31">
            <a:extLst>
              <a:ext uri="{FF2B5EF4-FFF2-40B4-BE49-F238E27FC236}">
                <a16:creationId xmlns:a16="http://schemas.microsoft.com/office/drawing/2014/main" id="{F4DCEB07-70A6-0BF7-4C7E-DD790AC6C8E4}"/>
              </a:ext>
            </a:extLst>
          </p:cNvPr>
          <p:cNvSpPr/>
          <p:nvPr/>
        </p:nvSpPr>
        <p:spPr>
          <a:xfrm rot="10800000" flipH="1">
            <a:off x="959348" y="4453412"/>
            <a:ext cx="5436757" cy="2015066"/>
          </a:xfrm>
          <a:prstGeom prst="wedgeRoundRectCallout">
            <a:avLst>
              <a:gd name="adj1" fmla="val 56795"/>
              <a:gd name="adj2" fmla="val 165790"/>
              <a:gd name="adj3" fmla="val 16667"/>
            </a:avLst>
          </a:pr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rgbClr val="F7766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33428D1-34A4-F041-0CAF-5F57C5F8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485" y="4644638"/>
            <a:ext cx="4964481" cy="1611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697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940004-E66F-0E87-0638-5C3530E6DE96}"/>
              </a:ext>
            </a:extLst>
          </p:cNvPr>
          <p:cNvSpPr/>
          <p:nvPr/>
        </p:nvSpPr>
        <p:spPr>
          <a:xfrm flipH="1">
            <a:off x="6529925" y="1431567"/>
            <a:ext cx="45719" cy="254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E8AFAAC-71F6-C2AB-D8A4-19B4F075C8C7}"/>
              </a:ext>
            </a:extLst>
          </p:cNvPr>
          <p:cNvSpPr/>
          <p:nvPr/>
        </p:nvSpPr>
        <p:spPr>
          <a:xfrm>
            <a:off x="6169887" y="601804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AD15E0-D27A-1C84-16C3-144B3B9D442F}"/>
              </a:ext>
            </a:extLst>
          </p:cNvPr>
          <p:cNvSpPr/>
          <p:nvPr/>
        </p:nvSpPr>
        <p:spPr>
          <a:xfrm>
            <a:off x="534132" y="601804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4A0D3B-F012-DF47-AB5E-3A42FD173A1A}"/>
              </a:ext>
            </a:extLst>
          </p:cNvPr>
          <p:cNvSpPr txBox="1"/>
          <p:nvPr/>
        </p:nvSpPr>
        <p:spPr>
          <a:xfrm>
            <a:off x="1333339" y="635151"/>
            <a:ext cx="4688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前神经网络时代</a:t>
            </a:r>
            <a:endParaRPr lang="ko-KR" altLang="en-US" sz="3200" b="1" dirty="0">
              <a:solidFill>
                <a:schemeClr val="bg1"/>
              </a:solidFill>
              <a:latin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D92AE2-A207-90D4-5D22-3CEA67BEDC82}"/>
              </a:ext>
            </a:extLst>
          </p:cNvPr>
          <p:cNvSpPr txBox="1"/>
          <p:nvPr/>
        </p:nvSpPr>
        <p:spPr>
          <a:xfrm>
            <a:off x="909614" y="1397055"/>
            <a:ext cx="5186386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三个模块：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内容规划、句子规划、文本实现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能够解决特定领域的问题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基于手写模板和统计的方法实现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TW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普适性和可移植性弱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473F87-E25D-1997-1DBC-BF7F92B621ED}"/>
              </a:ext>
            </a:extLst>
          </p:cNvPr>
          <p:cNvSpPr txBox="1"/>
          <p:nvPr/>
        </p:nvSpPr>
        <p:spPr>
          <a:xfrm>
            <a:off x="6969092" y="655097"/>
            <a:ext cx="4688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神经网络和深度学习时代</a:t>
            </a:r>
            <a:endParaRPr lang="ko-KR" altLang="en-US" sz="3200" b="1" dirty="0">
              <a:solidFill>
                <a:schemeClr val="bg1"/>
              </a:solidFill>
              <a:latin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1C4469-8A5F-9E99-70A0-C92A7FC22EA4}"/>
              </a:ext>
            </a:extLst>
          </p:cNvPr>
          <p:cNvSpPr txBox="1"/>
          <p:nvPr/>
        </p:nvSpPr>
        <p:spPr>
          <a:xfrm>
            <a:off x="6655678" y="1219926"/>
            <a:ext cx="5315603" cy="279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提出</a:t>
            </a:r>
            <a:r>
              <a:rPr lang="zh-TW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词向量和 </a:t>
            </a:r>
            <a:r>
              <a:rPr lang="en-US" altLang="ko-KR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transformer </a:t>
            </a:r>
            <a:r>
              <a:rPr lang="zh-TW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机制</a:t>
            </a:r>
            <a:endParaRPr lang="en-US" altLang="zh-TW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产生</a:t>
            </a:r>
            <a:r>
              <a:rPr lang="zh-TW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新的端到端的自然语言生成框架</a:t>
            </a:r>
            <a:endParaRPr lang="en-US" altLang="zh-TW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对三个模块做编码器和解码器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利用注意力机制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选用不同的神经网络模型和预训练模型对框架进行优化。</a:t>
            </a:r>
            <a:endParaRPr lang="en-US" altLang="zh-TW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3C52EA-7D90-1B35-C1A2-742772EF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" y="724605"/>
            <a:ext cx="445761" cy="44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5EABE750-DBE3-450E-4FCE-5F4AD0F2F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579" y="728926"/>
            <a:ext cx="445761" cy="44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0FC4821-5519-AF7A-0F7E-31F3F5C20E91}"/>
              </a:ext>
            </a:extLst>
          </p:cNvPr>
          <p:cNvSpPr/>
          <p:nvPr/>
        </p:nvSpPr>
        <p:spPr>
          <a:xfrm flipH="1">
            <a:off x="855968" y="1431567"/>
            <a:ext cx="45719" cy="254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Rounded Rectangular Callout 31">
            <a:extLst>
              <a:ext uri="{FF2B5EF4-FFF2-40B4-BE49-F238E27FC236}">
                <a16:creationId xmlns:a16="http://schemas.microsoft.com/office/drawing/2014/main" id="{F4DCEB07-70A6-0BF7-4C7E-DD790AC6C8E4}"/>
              </a:ext>
            </a:extLst>
          </p:cNvPr>
          <p:cNvSpPr/>
          <p:nvPr/>
        </p:nvSpPr>
        <p:spPr>
          <a:xfrm rot="10800000" flipH="1">
            <a:off x="959348" y="4453412"/>
            <a:ext cx="5436757" cy="2015066"/>
          </a:xfrm>
          <a:prstGeom prst="wedgeRoundRectCallout">
            <a:avLst>
              <a:gd name="adj1" fmla="val 56795"/>
              <a:gd name="adj2" fmla="val 165790"/>
              <a:gd name="adj3" fmla="val 16667"/>
            </a:avLst>
          </a:pr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rgbClr val="F7766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33428D1-34A4-F041-0CAF-5F57C5F8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485" y="4644638"/>
            <a:ext cx="4964481" cy="1611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161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0.19844 -0.50093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250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  <p:bldP spid="5" grpId="0" animBg="1"/>
      <p:bldP spid="24" grpId="0"/>
      <p:bldP spid="25" grpId="0"/>
      <p:bldP spid="26" grpId="0"/>
      <p:bldP spid="27" grpId="0"/>
      <p:bldP spid="30" grpId="0" animBg="1"/>
      <p:bldP spid="3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DE48B-4F62-18D9-D37B-791AE9724D51}"/>
              </a:ext>
            </a:extLst>
          </p:cNvPr>
          <p:cNvSpPr txBox="1"/>
          <p:nvPr/>
        </p:nvSpPr>
        <p:spPr>
          <a:xfrm>
            <a:off x="5128601" y="1679077"/>
            <a:ext cx="185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776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语法问题</a:t>
            </a:r>
            <a:endParaRPr lang="ko-KR" altLang="en-US" sz="3200" b="1" dirty="0">
              <a:solidFill>
                <a:srgbClr val="F77660"/>
              </a:solidFill>
              <a:latin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197C8-8AB7-7D55-42CA-57C50110EAA8}"/>
              </a:ext>
            </a:extLst>
          </p:cNvPr>
          <p:cNvSpPr txBox="1"/>
          <p:nvPr/>
        </p:nvSpPr>
        <p:spPr>
          <a:xfrm>
            <a:off x="5128601" y="1679076"/>
            <a:ext cx="185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776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训练问题</a:t>
            </a:r>
            <a:endParaRPr lang="ko-KR" altLang="en-US" sz="3200" b="1" dirty="0">
              <a:solidFill>
                <a:srgbClr val="F77660"/>
              </a:solidFill>
              <a:latin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BA3C1-A10C-0513-59A8-72651A2FB490}"/>
              </a:ext>
            </a:extLst>
          </p:cNvPr>
          <p:cNvSpPr txBox="1"/>
          <p:nvPr/>
        </p:nvSpPr>
        <p:spPr>
          <a:xfrm>
            <a:off x="5128601" y="1679077"/>
            <a:ext cx="185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776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效果问题</a:t>
            </a:r>
            <a:endParaRPr lang="ko-KR" altLang="en-US" sz="3200" b="1" dirty="0">
              <a:solidFill>
                <a:srgbClr val="F77660"/>
              </a:solidFill>
              <a:latin typeface="黑体" panose="02010609060101010101" pitchFamily="49" charset="-122"/>
              <a:cs typeface="Arial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33428D1-34A4-F041-0CAF-5F57C5F8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72" y="758436"/>
            <a:ext cx="7473586" cy="2426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BE5E0-12EB-0D56-A1A2-FA9750F69B64}"/>
              </a:ext>
            </a:extLst>
          </p:cNvPr>
          <p:cNvSpPr txBox="1"/>
          <p:nvPr/>
        </p:nvSpPr>
        <p:spPr>
          <a:xfrm>
            <a:off x="1310827" y="3877733"/>
            <a:ext cx="2012089" cy="943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语法是否正确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阅读是否通顺</a:t>
            </a:r>
            <a:endParaRPr 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9AD0E-2EE7-41E5-EA6B-3237CF97A8D7}"/>
              </a:ext>
            </a:extLst>
          </p:cNvPr>
          <p:cNvSpPr txBox="1"/>
          <p:nvPr/>
        </p:nvSpPr>
        <p:spPr>
          <a:xfrm>
            <a:off x="5089955" y="3877733"/>
            <a:ext cx="2012089" cy="943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训练数据较少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模型收敛慢</a:t>
            </a:r>
            <a:endParaRPr 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FB567-0462-606A-FC5F-00A983E747CB}"/>
              </a:ext>
            </a:extLst>
          </p:cNvPr>
          <p:cNvSpPr txBox="1"/>
          <p:nvPr/>
        </p:nvSpPr>
        <p:spPr>
          <a:xfrm>
            <a:off x="8784413" y="3877733"/>
            <a:ext cx="2268570" cy="1405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输出语义错误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前后一致性不足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TW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通用性弱</a:t>
            </a:r>
            <a:endParaRPr 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4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.00231 L 0.30651 0.2247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26" y="11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00352 0.2236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11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-0.30651 0.2236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26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4" grpId="1"/>
      <p:bldP spid="4" grpId="2"/>
      <p:bldP spid="6" grpId="1"/>
      <p:bldP spid="6" grpId="2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252624" y="2461411"/>
            <a:ext cx="704191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b="1" dirty="0" err="1">
                <a:solidFill>
                  <a:schemeClr val="accent1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ChatGPT</a:t>
            </a:r>
            <a:r>
              <a:rPr lang="zh-CN" altLang="en-US" sz="8800" b="1" dirty="0">
                <a:solidFill>
                  <a:schemeClr val="accent1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产生</a:t>
            </a:r>
            <a:endParaRPr lang="ko-KR" altLang="en-US" sz="8800" b="1" dirty="0">
              <a:solidFill>
                <a:schemeClr val="bg1"/>
              </a:solidFill>
              <a:latin typeface="KaiTi" panose="02010609060101010101" pitchFamily="49" charset="-122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C3C53-71F0-77F8-E5D6-362FF960F91F}"/>
              </a:ext>
            </a:extLst>
          </p:cNvPr>
          <p:cNvSpPr txBox="1"/>
          <p:nvPr/>
        </p:nvSpPr>
        <p:spPr>
          <a:xfrm>
            <a:off x="1851431" y="1282620"/>
            <a:ext cx="2217230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9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5</a:t>
            </a:r>
            <a:endParaRPr lang="ko-KR" altLang="en-US" sz="239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13939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5119775" y="467187"/>
            <a:ext cx="6813692" cy="6100762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B7B593-D656-452E-AFE4-89D6370C70F6}"/>
              </a:ext>
            </a:extLst>
          </p:cNvPr>
          <p:cNvSpPr/>
          <p:nvPr/>
        </p:nvSpPr>
        <p:spPr>
          <a:xfrm>
            <a:off x="649037" y="2481069"/>
            <a:ext cx="411480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13F980AF-3FE0-41DA-97CA-3D908B4FB798}"/>
              </a:ext>
            </a:extLst>
          </p:cNvPr>
          <p:cNvSpPr txBox="1"/>
          <p:nvPr/>
        </p:nvSpPr>
        <p:spPr>
          <a:xfrm>
            <a:off x="633574" y="2651488"/>
            <a:ext cx="32412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rgbClr val="F77660"/>
                </a:solidFill>
                <a:cs typeface="Arial" pitchFamily="34" charset="0"/>
              </a:rPr>
              <a:t>L</a:t>
            </a:r>
          </a:p>
          <a:p>
            <a:r>
              <a:rPr lang="en-US" altLang="ko-KR" sz="4000" b="1" dirty="0">
                <a:solidFill>
                  <a:srgbClr val="F77660"/>
                </a:solidFill>
                <a:cs typeface="Arial" pitchFamily="34" charset="0"/>
              </a:rPr>
              <a:t>L</a:t>
            </a:r>
          </a:p>
          <a:p>
            <a:r>
              <a:rPr lang="en-US" altLang="ko-KR" sz="4000" b="1" dirty="0">
                <a:solidFill>
                  <a:srgbClr val="F77660"/>
                </a:solidFill>
                <a:cs typeface="Arial" pitchFamily="34" charset="0"/>
              </a:rPr>
              <a:t>M</a:t>
            </a:r>
            <a:endParaRPr lang="ko-KR" altLang="en-US" sz="4000" b="1" dirty="0">
              <a:solidFill>
                <a:srgbClr val="F77660"/>
              </a:solidFill>
              <a:cs typeface="Arial" pitchFamily="34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E74C795-9882-4BD3-AA8A-89B346E39665}"/>
              </a:ext>
            </a:extLst>
          </p:cNvPr>
          <p:cNvSpPr txBox="1"/>
          <p:nvPr/>
        </p:nvSpPr>
        <p:spPr>
          <a:xfrm>
            <a:off x="644267" y="4611798"/>
            <a:ext cx="4587615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有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1750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亿参数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在不需要标记数据的情况下，可以借助现成的海量标准数据以及超级算力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得到通用的“预训练“版本模型</a:t>
            </a:r>
            <a:endParaRPr lang="en-US" altLang="ko-KR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pic>
        <p:nvPicPr>
          <p:cNvPr id="4100" name="Picture 4" descr="How to Create a GPT-3 API for your Next Project - Hackster.io">
            <a:extLst>
              <a:ext uri="{FF2B5EF4-FFF2-40B4-BE49-F238E27FC236}">
                <a16:creationId xmlns:a16="http://schemas.microsoft.com/office/drawing/2014/main" id="{86951F38-2D03-CD49-1DF7-FA43469D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37" y="779642"/>
            <a:ext cx="2024999" cy="1518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5B3F61-530A-067E-B52C-748F83FEEBA8}"/>
              </a:ext>
            </a:extLst>
          </p:cNvPr>
          <p:cNvSpPr txBox="1"/>
          <p:nvPr/>
        </p:nvSpPr>
        <p:spPr>
          <a:xfrm>
            <a:off x="1125814" y="2617846"/>
            <a:ext cx="1655883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arge</a:t>
            </a:r>
            <a:endParaRPr lang="en-US" altLang="ko-KR" sz="2800" dirty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anguage</a:t>
            </a:r>
            <a:endParaRPr lang="en-US" altLang="ko-KR" sz="2800" dirty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odel</a:t>
            </a:r>
            <a:endParaRPr lang="en-US" altLang="ko-KR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4B172C-A16F-2CCA-0575-D13810D6B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9338"/>
            <a:ext cx="1219200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BFA31-883C-450B-CEE4-758892ECAF26}"/>
              </a:ext>
            </a:extLst>
          </p:cNvPr>
          <p:cNvSpPr txBox="1"/>
          <p:nvPr/>
        </p:nvSpPr>
        <p:spPr>
          <a:xfrm>
            <a:off x="0" y="1610933"/>
            <a:ext cx="12192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23900" b="1" spc="600" dirty="0" err="1">
                <a:solidFill>
                  <a:srgbClr val="000000">
                    <a:alpha val="10000"/>
                  </a:srgbClr>
                </a:solidFill>
                <a:latin typeface="Consolas" panose="020B0609020204030204" pitchFamily="49" charset="0"/>
              </a:rPr>
              <a:t>OpenAI</a:t>
            </a:r>
            <a:endParaRPr lang="en-US" sz="23900" b="1" spc="600" dirty="0">
              <a:solidFill>
                <a:srgbClr val="000000">
                  <a:alpha val="10000"/>
                </a:srgb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383705" y="206061"/>
            <a:ext cx="20813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000" b="1" dirty="0">
                <a:solidFill>
                  <a:srgbClr val="F77660"/>
                </a:solidFill>
                <a:cs typeface="Arial" pitchFamily="34" charset="0"/>
              </a:rPr>
              <a:t>GPT-3.5</a:t>
            </a:r>
            <a:endParaRPr lang="ko-KR" altLang="en-US" sz="4000" b="1" dirty="0">
              <a:solidFill>
                <a:srgbClr val="F77660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8268205" y="1050433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8144285" y="2529382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995571" y="2033530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241834" y="3387176"/>
            <a:ext cx="8477336" cy="325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用人类反馈的方式加强训练</a:t>
            </a:r>
            <a:endParaRPr lang="en-US" altLang="zh-CN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使用指令微调（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Instruction Fine Tuning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）技术来模拟人类的聊天行为，通过追踪对话历史来进行多样化任务的执行</a:t>
            </a:r>
            <a:endParaRPr lang="en-US" altLang="zh-CN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提高了消息的输出有效性</a:t>
            </a:r>
            <a:endParaRPr lang="en-US" altLang="zh-CN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保证上下文之间的连贯性</a:t>
            </a:r>
            <a:endParaRPr lang="en-US" altLang="zh-CN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有成为通用对话模型的潜力，目前在教育、生产、编码等多个领域都得到了广泛应用</a:t>
            </a:r>
            <a:endParaRPr lang="en-US" altLang="ko-KR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  <p:pic>
        <p:nvPicPr>
          <p:cNvPr id="5122" name="Picture 2" descr="ChatGPT - Wikipedia">
            <a:extLst>
              <a:ext uri="{FF2B5EF4-FFF2-40B4-BE49-F238E27FC236}">
                <a16:creationId xmlns:a16="http://schemas.microsoft.com/office/drawing/2014/main" id="{E666AB0D-A204-D68F-44DD-84BA3D7F5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26853">
            <a:off x="6728577" y="993602"/>
            <a:ext cx="2537387" cy="25373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348359-75A7-E65B-D4E9-20897ED573EB}"/>
              </a:ext>
            </a:extLst>
          </p:cNvPr>
          <p:cNvSpPr txBox="1"/>
          <p:nvPr/>
        </p:nvSpPr>
        <p:spPr>
          <a:xfrm>
            <a:off x="383705" y="938425"/>
            <a:ext cx="595458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rgbClr val="F77660"/>
                </a:solidFill>
                <a:cs typeface="Arial" pitchFamily="34" charset="0"/>
              </a:rPr>
              <a:t>RLHF</a:t>
            </a:r>
            <a:endParaRPr lang="ko-KR" altLang="en-US" sz="4000" b="1" dirty="0">
              <a:solidFill>
                <a:srgbClr val="F7766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47F58-E384-617D-3156-2077B7DB49C4}"/>
              </a:ext>
            </a:extLst>
          </p:cNvPr>
          <p:cNvSpPr txBox="1"/>
          <p:nvPr/>
        </p:nvSpPr>
        <p:spPr>
          <a:xfrm>
            <a:off x="796412" y="895143"/>
            <a:ext cx="3882925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einforcement</a:t>
            </a:r>
            <a:endParaRPr lang="en-US" altLang="ko-KR" sz="2800" dirty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earning from</a:t>
            </a:r>
          </a:p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uman</a:t>
            </a:r>
            <a:endParaRPr lang="en-US" altLang="ko-KR" sz="2800" dirty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eedback</a:t>
            </a:r>
            <a:endParaRPr lang="en-US" altLang="ko-KR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/>
      <p:bldP spid="3" grpId="1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目录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KaiTi" panose="02010609060101010101" pitchFamily="49" charset="-122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6441" y="1537999"/>
            <a:ext cx="5335108" cy="769441"/>
            <a:chOff x="1848112" y="1575921"/>
            <a:chExt cx="5335108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675528" y="1664306"/>
              <a:ext cx="450769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sz="3200" dirty="0">
                  <a:latin typeface="KaiTi" panose="02010609060101010101" pitchFamily="49" charset="-122"/>
                  <a:ea typeface="KaiTi" panose="02010609060101010101" pitchFamily="49" charset="-122"/>
                </a:rPr>
                <a:t>背景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rial" pitchFamily="34" charset="0"/>
                </a:rPr>
                <a:t>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78658" y="2386020"/>
            <a:ext cx="5365516" cy="769441"/>
            <a:chOff x="1848112" y="1575921"/>
            <a:chExt cx="5365516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674245"/>
              <a:ext cx="450769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sz="3200" dirty="0">
                  <a:latin typeface="KaiTi" panose="02010609060101010101" pitchFamily="49" charset="-122"/>
                  <a:ea typeface="KaiTi" panose="02010609060101010101" pitchFamily="49" charset="-122"/>
                </a:rPr>
                <a:t>概念介绍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rial" pitchFamily="34" charset="0"/>
                </a:rPr>
                <a:t>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75258" y="3234041"/>
            <a:ext cx="5374202" cy="769441"/>
            <a:chOff x="1848112" y="1575921"/>
            <a:chExt cx="5374202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14622" y="1663783"/>
              <a:ext cx="450769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sz="3200" dirty="0">
                  <a:latin typeface="KaiTi" panose="02010609060101010101" pitchFamily="49" charset="-122"/>
                  <a:ea typeface="KaiTi" panose="02010609060101010101" pitchFamily="49" charset="-122"/>
                </a:rPr>
                <a:t>应用领域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rial" pitchFamily="34" charset="0"/>
                </a:rPr>
                <a:t>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492" y="4082062"/>
            <a:ext cx="5365516" cy="769441"/>
            <a:chOff x="1848112" y="1575921"/>
            <a:chExt cx="5365516" cy="7694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668253"/>
              <a:ext cx="450769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sz="3200" dirty="0">
                  <a:latin typeface="KaiTi" panose="02010609060101010101" pitchFamily="49" charset="-122"/>
                  <a:ea typeface="KaiTi" panose="02010609060101010101" pitchFamily="49" charset="-122"/>
                </a:rPr>
                <a:t>传统模块化技术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rial" pitchFamily="34" charset="0"/>
                </a:rPr>
                <a:t>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D6A7D3-66BD-FCB6-070A-C7A5F8E58BC7}"/>
              </a:ext>
            </a:extLst>
          </p:cNvPr>
          <p:cNvGrpSpPr/>
          <p:nvPr/>
        </p:nvGrpSpPr>
        <p:grpSpPr>
          <a:xfrm>
            <a:off x="1683182" y="4930083"/>
            <a:ext cx="5365516" cy="769441"/>
            <a:chOff x="1848112" y="1575921"/>
            <a:chExt cx="5365516" cy="7694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F21AB7-4DB1-CC6B-6506-3E5DAD2248FD}"/>
                </a:ext>
              </a:extLst>
            </p:cNvPr>
            <p:cNvSpPr txBox="1"/>
            <p:nvPr/>
          </p:nvSpPr>
          <p:spPr>
            <a:xfrm>
              <a:off x="2705936" y="1668253"/>
              <a:ext cx="450769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zh-CN" sz="3200" dirty="0" err="1">
                  <a:latin typeface="KaiTi" panose="02010609060101010101" pitchFamily="49" charset="-122"/>
                  <a:ea typeface="KaiTi" panose="02010609060101010101" pitchFamily="49" charset="-122"/>
                </a:rPr>
                <a:t>ChatGPT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16EC7A-587F-640F-E5EF-5EB5488622D1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rial" pitchFamily="34" charset="0"/>
                </a:rPr>
                <a:t>5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525F76-0DA9-016F-2BE9-F36D6AB4C632}"/>
              </a:ext>
            </a:extLst>
          </p:cNvPr>
          <p:cNvGrpSpPr/>
          <p:nvPr/>
        </p:nvGrpSpPr>
        <p:grpSpPr>
          <a:xfrm>
            <a:off x="1675258" y="5778104"/>
            <a:ext cx="5365516" cy="769441"/>
            <a:chOff x="1848112" y="1575921"/>
            <a:chExt cx="5365516" cy="7694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C9D2E-C3C4-24F3-0815-D4F001B4D722}"/>
                </a:ext>
              </a:extLst>
            </p:cNvPr>
            <p:cNvSpPr txBox="1"/>
            <p:nvPr/>
          </p:nvSpPr>
          <p:spPr>
            <a:xfrm>
              <a:off x="2705936" y="1668253"/>
              <a:ext cx="450769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sz="3200" dirty="0">
                  <a:latin typeface="KaiTi" panose="02010609060101010101" pitchFamily="49" charset="-122"/>
                  <a:ea typeface="KaiTi" panose="02010609060101010101" pitchFamily="49" charset="-122"/>
                </a:rPr>
                <a:t>未来展望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7EBAD2-F0FA-9DA6-D533-AF8659F886F7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rial" pitchFamily="34" charset="0"/>
                </a:rPr>
                <a:t>6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BFA31-883C-450B-CEE4-758892ECAF26}"/>
              </a:ext>
            </a:extLst>
          </p:cNvPr>
          <p:cNvSpPr txBox="1"/>
          <p:nvPr/>
        </p:nvSpPr>
        <p:spPr>
          <a:xfrm>
            <a:off x="0" y="1610933"/>
            <a:ext cx="12192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23900" b="1" spc="600" dirty="0" err="1">
                <a:solidFill>
                  <a:srgbClr val="000000">
                    <a:alpha val="10000"/>
                  </a:srgbClr>
                </a:solidFill>
                <a:latin typeface="Consolas" panose="020B0609020204030204" pitchFamily="49" charset="0"/>
              </a:rPr>
              <a:t>OpenAI</a:t>
            </a:r>
            <a:endParaRPr lang="en-US" sz="23900" b="1" spc="600" dirty="0">
              <a:solidFill>
                <a:srgbClr val="000000">
                  <a:alpha val="10000"/>
                </a:srgb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383705" y="206061"/>
            <a:ext cx="20813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000" b="1" dirty="0">
                <a:solidFill>
                  <a:srgbClr val="F77660"/>
                </a:solidFill>
                <a:cs typeface="Arial" pitchFamily="34" charset="0"/>
              </a:rPr>
              <a:t>GPT-3.5</a:t>
            </a:r>
            <a:endParaRPr lang="ko-KR" altLang="en-US" sz="4000" b="1" dirty="0">
              <a:solidFill>
                <a:srgbClr val="F77660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8268205" y="1050433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8144285" y="2529382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995571" y="2033530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122" name="Picture 2" descr="ChatGPT - Wikipedia">
            <a:extLst>
              <a:ext uri="{FF2B5EF4-FFF2-40B4-BE49-F238E27FC236}">
                <a16:creationId xmlns:a16="http://schemas.microsoft.com/office/drawing/2014/main" id="{E666AB0D-A204-D68F-44DD-84BA3D7F5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26853">
            <a:off x="6728577" y="993602"/>
            <a:ext cx="2537387" cy="25373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338D25-9A67-77D1-0D41-6C7A8B44D25F}"/>
              </a:ext>
            </a:extLst>
          </p:cNvPr>
          <p:cNvSpPr txBox="1"/>
          <p:nvPr/>
        </p:nvSpPr>
        <p:spPr>
          <a:xfrm>
            <a:off x="383705" y="1024673"/>
            <a:ext cx="6500654" cy="499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相较于以往的模型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具有更大的语料库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更高的适应性、更强的自我学习能力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具备连续对话、上下文理解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用户意图捕捉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敢于质疑的能力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能够对用户的请求拒绝并给出理由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技术上只需要不断更新数据、算法、模型和应用就能快速迭代更新其能力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6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CBFA31-883C-450B-CEE4-758892ECAF26}"/>
              </a:ext>
            </a:extLst>
          </p:cNvPr>
          <p:cNvSpPr txBox="1"/>
          <p:nvPr/>
        </p:nvSpPr>
        <p:spPr>
          <a:xfrm>
            <a:off x="0" y="1610933"/>
            <a:ext cx="12192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23900" b="1" spc="600" dirty="0" err="1">
                <a:solidFill>
                  <a:srgbClr val="000000">
                    <a:alpha val="10000"/>
                  </a:srgbClr>
                </a:solidFill>
                <a:latin typeface="Consolas" panose="020B0609020204030204" pitchFamily="49" charset="0"/>
              </a:rPr>
              <a:t>OpenAI</a:t>
            </a:r>
            <a:endParaRPr lang="en-US" sz="23900" b="1" spc="600" dirty="0">
              <a:solidFill>
                <a:srgbClr val="000000">
                  <a:alpha val="10000"/>
                </a:srgb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383705" y="206061"/>
            <a:ext cx="20813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000" b="1" dirty="0">
                <a:solidFill>
                  <a:srgbClr val="F77660"/>
                </a:solidFill>
                <a:cs typeface="Arial" pitchFamily="34" charset="0"/>
              </a:rPr>
              <a:t>GPT-3.5</a:t>
            </a:r>
            <a:endParaRPr lang="ko-KR" altLang="en-US" sz="4000" b="1" dirty="0">
              <a:solidFill>
                <a:srgbClr val="F77660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8268205" y="1050433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8144285" y="2529382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995571" y="2033530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122" name="Picture 2" descr="ChatGPT - Wikipedia">
            <a:extLst>
              <a:ext uri="{FF2B5EF4-FFF2-40B4-BE49-F238E27FC236}">
                <a16:creationId xmlns:a16="http://schemas.microsoft.com/office/drawing/2014/main" id="{E666AB0D-A204-D68F-44DD-84BA3D7F5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26853">
            <a:off x="6728577" y="993602"/>
            <a:ext cx="2537387" cy="253738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338D25-9A67-77D1-0D41-6C7A8B44D25F}"/>
              </a:ext>
            </a:extLst>
          </p:cNvPr>
          <p:cNvSpPr txBox="1"/>
          <p:nvPr/>
        </p:nvSpPr>
        <p:spPr>
          <a:xfrm>
            <a:off x="535150" y="1578671"/>
            <a:ext cx="4998278" cy="388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存在的不足：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输出受到训练的语料库的影响，可能具有偏见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有时候会犯事实性的错误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可解释性差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计算资源要求高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扩展升级需要较高的成本</a:t>
            </a: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0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252624" y="2461411"/>
            <a:ext cx="704191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8800" b="1" dirty="0">
                <a:solidFill>
                  <a:schemeClr val="accent1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未来展望</a:t>
            </a:r>
            <a:endParaRPr lang="ko-KR" altLang="en-US" sz="8800" b="1" dirty="0">
              <a:solidFill>
                <a:schemeClr val="bg1"/>
              </a:solidFill>
              <a:latin typeface="KaiTi" panose="02010609060101010101" pitchFamily="49" charset="-122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C3C53-71F0-77F8-E5D6-362FF960F91F}"/>
              </a:ext>
            </a:extLst>
          </p:cNvPr>
          <p:cNvSpPr txBox="1"/>
          <p:nvPr/>
        </p:nvSpPr>
        <p:spPr>
          <a:xfrm>
            <a:off x="1851431" y="1282620"/>
            <a:ext cx="2217230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9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6</a:t>
            </a:r>
            <a:endParaRPr lang="ko-KR" altLang="en-US" sz="239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88637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7284C1D-E752-91A9-8C05-503E1B0B5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" t="3505" r="4851" b="2741"/>
          <a:stretch/>
        </p:blipFill>
        <p:spPr bwMode="auto">
          <a:xfrm>
            <a:off x="2884198" y="2216553"/>
            <a:ext cx="5487158" cy="351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未来展望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Freeform 14">
            <a:extLst>
              <a:ext uri="{FF2B5EF4-FFF2-40B4-BE49-F238E27FC236}">
                <a16:creationId xmlns:a16="http://schemas.microsoft.com/office/drawing/2014/main" id="{2E11B857-74CB-4115-9CDF-C2D1BCC2F6A5}"/>
              </a:ext>
            </a:extLst>
          </p:cNvPr>
          <p:cNvSpPr/>
          <p:nvPr/>
        </p:nvSpPr>
        <p:spPr>
          <a:xfrm flipH="1" flipV="1">
            <a:off x="7143647" y="1816443"/>
            <a:ext cx="1175731" cy="655474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D20AA7F7-2723-4B5C-B109-F66EC3D7DE60}"/>
              </a:ext>
            </a:extLst>
          </p:cNvPr>
          <p:cNvSpPr/>
          <p:nvPr/>
        </p:nvSpPr>
        <p:spPr>
          <a:xfrm flipH="1">
            <a:off x="7398866" y="4171344"/>
            <a:ext cx="1592733" cy="537957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DABA86-4F6E-45D5-BEDF-A37F3F172C06}"/>
              </a:ext>
            </a:extLst>
          </p:cNvPr>
          <p:cNvGrpSpPr/>
          <p:nvPr/>
        </p:nvGrpSpPr>
        <p:grpSpPr>
          <a:xfrm>
            <a:off x="229187" y="2370107"/>
            <a:ext cx="2429346" cy="1199860"/>
            <a:chOff x="5652121" y="1826487"/>
            <a:chExt cx="2448361" cy="11998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62CA624-AB1F-4E16-8088-65DF56B74DFD}"/>
                </a:ext>
              </a:extLst>
            </p:cNvPr>
            <p:cNvSpPr/>
            <p:nvPr/>
          </p:nvSpPr>
          <p:spPr>
            <a:xfrm>
              <a:off x="5652121" y="2195350"/>
              <a:ext cx="24483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itchFamily="34" charset="0"/>
                </a:rPr>
                <a:t>具备强大的逻辑思考能力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itchFamily="34" charset="0"/>
                </a:rPr>
                <a:t>,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itchFamily="34" charset="0"/>
                </a:rPr>
                <a:t> 比如输入一个智力问题，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itchFamily="34" charset="0"/>
                </a:rPr>
                <a:t>NLG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itchFamily="34" charset="0"/>
                </a:rPr>
                <a:t>能够输出对应的答案。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42B32B-E769-4FF0-A4C9-DF77AAEBE5CA}"/>
                </a:ext>
              </a:extLst>
            </p:cNvPr>
            <p:cNvSpPr txBox="1"/>
            <p:nvPr/>
          </p:nvSpPr>
          <p:spPr>
            <a:xfrm>
              <a:off x="5652121" y="1826487"/>
              <a:ext cx="244836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itchFamily="34" charset="0"/>
                </a:rPr>
                <a:t>解决复杂问题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89D1B8-A5D0-4802-9C7F-CA654CCD2723}"/>
              </a:ext>
            </a:extLst>
          </p:cNvPr>
          <p:cNvGrpSpPr/>
          <p:nvPr/>
        </p:nvGrpSpPr>
        <p:grpSpPr>
          <a:xfrm>
            <a:off x="8685800" y="4793848"/>
            <a:ext cx="3032066" cy="953638"/>
            <a:chOff x="5652121" y="1826487"/>
            <a:chExt cx="2448361" cy="95363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3E8C94-61F1-483B-89A7-36F68DF35AAE}"/>
                </a:ext>
              </a:extLst>
            </p:cNvPr>
            <p:cNvSpPr/>
            <p:nvPr/>
          </p:nvSpPr>
          <p:spPr>
            <a:xfrm>
              <a:off x="5652121" y="2195350"/>
              <a:ext cx="244836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itchFamily="34" charset="0"/>
                </a:rPr>
                <a:t>比如输入诗歌名字，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itchFamily="34" charset="0"/>
                </a:rPr>
                <a:t>NLG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itchFamily="34" charset="0"/>
                </a:rPr>
                <a:t>框架能够输出合乎美学的新颖的诗歌。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FC366F-CDC4-4B27-A518-215C6BA19ED9}"/>
                </a:ext>
              </a:extLst>
            </p:cNvPr>
            <p:cNvSpPr txBox="1"/>
            <p:nvPr/>
          </p:nvSpPr>
          <p:spPr>
            <a:xfrm>
              <a:off x="5652121" y="1826487"/>
              <a:ext cx="244836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itchFamily="34" charset="0"/>
                </a:rPr>
                <a:t>具有更强的创造性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Arial" pitchFamily="34" charset="0"/>
              </a:endParaRPr>
            </a:p>
          </p:txBody>
        </p:sp>
      </p:grpSp>
      <p:sp>
        <p:nvSpPr>
          <p:cNvPr id="2" name="Freeform 13">
            <a:extLst>
              <a:ext uri="{FF2B5EF4-FFF2-40B4-BE49-F238E27FC236}">
                <a16:creationId xmlns:a16="http://schemas.microsoft.com/office/drawing/2014/main" id="{F16BFA01-56A5-38F3-C7EF-B4CF17F50482}"/>
              </a:ext>
            </a:extLst>
          </p:cNvPr>
          <p:cNvSpPr/>
          <p:nvPr/>
        </p:nvSpPr>
        <p:spPr>
          <a:xfrm rot="10800000" flipV="1">
            <a:off x="2556931" y="3135102"/>
            <a:ext cx="1016002" cy="400111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6FFB30-D1FF-E921-85FB-9E540CA316F4}"/>
              </a:ext>
            </a:extLst>
          </p:cNvPr>
          <p:cNvGrpSpPr/>
          <p:nvPr/>
        </p:nvGrpSpPr>
        <p:grpSpPr>
          <a:xfrm>
            <a:off x="8575734" y="1599980"/>
            <a:ext cx="3032066" cy="1199860"/>
            <a:chOff x="5652121" y="1826487"/>
            <a:chExt cx="2448361" cy="11998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2C8133-1118-FA8D-3A19-62D61081ECCF}"/>
                </a:ext>
              </a:extLst>
            </p:cNvPr>
            <p:cNvSpPr/>
            <p:nvPr/>
          </p:nvSpPr>
          <p:spPr>
            <a:xfrm>
              <a:off x="5652121" y="2195350"/>
              <a:ext cx="24483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itchFamily="34" charset="0"/>
                </a:rPr>
                <a:t>通过输入图像理解图像中的场景、物体、事件、公式等，并根据用户的要求进行分析和输出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360046-A6C4-69C0-D9A7-ED3FD9706A6E}"/>
                </a:ext>
              </a:extLst>
            </p:cNvPr>
            <p:cNvSpPr txBox="1"/>
            <p:nvPr/>
          </p:nvSpPr>
          <p:spPr>
            <a:xfrm>
              <a:off x="5652121" y="1826487"/>
              <a:ext cx="244836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itchFamily="34" charset="0"/>
                </a:rPr>
                <a:t>支持复杂图像的分析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5216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3191608" y="99867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参考文献</a:t>
            </a:r>
            <a:endParaRPr lang="en-US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190742-A387-4D30-AB2F-8032059C3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663" y="3045767"/>
            <a:ext cx="2616290" cy="23967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B7BFB-6103-4204-B393-1FB4A0ECE216}"/>
              </a:ext>
            </a:extLst>
          </p:cNvPr>
          <p:cNvGrpSpPr/>
          <p:nvPr/>
        </p:nvGrpSpPr>
        <p:grpSpPr>
          <a:xfrm>
            <a:off x="1682990" y="2375706"/>
            <a:ext cx="589085" cy="589085"/>
            <a:chOff x="1582614" y="2839915"/>
            <a:chExt cx="589085" cy="5890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C63653-33AF-440C-B443-C3007D7E6EC2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9E66F-C786-47CE-839E-48CA6D2D68CE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C07F4-8744-4FD2-A4C9-F34903835141}"/>
              </a:ext>
            </a:extLst>
          </p:cNvPr>
          <p:cNvGrpSpPr/>
          <p:nvPr/>
        </p:nvGrpSpPr>
        <p:grpSpPr>
          <a:xfrm rot="5400000">
            <a:off x="4536113" y="2375706"/>
            <a:ext cx="589085" cy="589085"/>
            <a:chOff x="1582614" y="2839915"/>
            <a:chExt cx="589085" cy="589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875B88-9A15-4E2A-BD66-0E624DF23EF3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C95865-457E-4F13-8AF5-1165DB71AEE0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250D89-5E15-4986-A3EC-7A0B040FC259}"/>
              </a:ext>
            </a:extLst>
          </p:cNvPr>
          <p:cNvGrpSpPr/>
          <p:nvPr/>
        </p:nvGrpSpPr>
        <p:grpSpPr>
          <a:xfrm flipV="1">
            <a:off x="1682990" y="5224373"/>
            <a:ext cx="589085" cy="589085"/>
            <a:chOff x="1582614" y="2839915"/>
            <a:chExt cx="589085" cy="5890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FE9D5-3800-4CC3-B62C-C6B96B13F1B8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A82CED-784D-41E8-9F27-D7B8F2A70B42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CE2DF-48F9-40EB-87C1-DF24270DF8BC}"/>
              </a:ext>
            </a:extLst>
          </p:cNvPr>
          <p:cNvGrpSpPr/>
          <p:nvPr/>
        </p:nvGrpSpPr>
        <p:grpSpPr>
          <a:xfrm rot="16200000" flipV="1">
            <a:off x="4536113" y="5224373"/>
            <a:ext cx="589085" cy="589085"/>
            <a:chOff x="1582614" y="2839915"/>
            <a:chExt cx="589085" cy="589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728039-E046-493F-AC4B-DE66C9D9B2D6}"/>
                </a:ext>
              </a:extLst>
            </p:cNvPr>
            <p:cNvSpPr/>
            <p:nvPr/>
          </p:nvSpPr>
          <p:spPr>
            <a:xfrm>
              <a:off x="1582614" y="2839915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FF8D4E-D02B-4C7A-B042-DD28BE662AD5}"/>
                </a:ext>
              </a:extLst>
            </p:cNvPr>
            <p:cNvSpPr/>
            <p:nvPr/>
          </p:nvSpPr>
          <p:spPr>
            <a:xfrm rot="5400000">
              <a:off x="1808577" y="2613952"/>
              <a:ext cx="137160" cy="589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98FBEF2-C195-4497-9F68-862ABDB9360B}"/>
              </a:ext>
            </a:extLst>
          </p:cNvPr>
          <p:cNvSpPr txBox="1"/>
          <p:nvPr/>
        </p:nvSpPr>
        <p:spPr>
          <a:xfrm>
            <a:off x="5294878" y="2568292"/>
            <a:ext cx="640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[1]: </a:t>
            </a:r>
            <a:r>
              <a:rPr lang="zh-TW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刘禹良， 李鸿亮， 白翔， 金连文</a:t>
            </a:r>
            <a:r>
              <a:rPr lang="en-US" altLang="zh-TW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. 2023. </a:t>
            </a:r>
            <a:r>
              <a:rPr lang="zh-TW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浅析</a:t>
            </a:r>
            <a:r>
              <a:rPr lang="en-US" altLang="ko-KR" sz="20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ChatGPT</a:t>
            </a:r>
            <a:r>
              <a:rPr lang="en-US" altLang="ko-KR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: </a:t>
            </a:r>
            <a:r>
              <a:rPr lang="zh-TW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历史沿革、应用现状及前景展望</a:t>
            </a:r>
            <a:r>
              <a:rPr lang="en-US" altLang="zh-TW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. </a:t>
            </a:r>
            <a:r>
              <a:rPr lang="zh-TW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中国图象图形学报， </a:t>
            </a:r>
            <a:r>
              <a:rPr lang="en-US" altLang="zh-TW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28(04):0893-0902 </a:t>
            </a:r>
            <a:r>
              <a:rPr lang="en-US" altLang="ko-KR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Liu </a:t>
            </a:r>
            <a:r>
              <a:rPr lang="en-US" altLang="ko-KR" sz="20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Yuliang</a:t>
            </a:r>
            <a:r>
              <a:rPr lang="ko-KR" altLang="en-US" sz="2000" dirty="0">
                <a:latin typeface="华文楷体" panose="02010600040101010101" pitchFamily="2" charset="-122"/>
                <a:cs typeface="Arial" pitchFamily="34" charset="0"/>
              </a:rPr>
              <a:t>， </a:t>
            </a:r>
            <a:r>
              <a:rPr lang="en-US" altLang="ko-KR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Li </a:t>
            </a:r>
            <a:r>
              <a:rPr lang="en-US" altLang="ko-KR" sz="20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Hongliang</a:t>
            </a:r>
            <a:r>
              <a:rPr lang="ko-KR" altLang="en-US" sz="2000" dirty="0">
                <a:latin typeface="华文楷体" panose="02010600040101010101" pitchFamily="2" charset="-122"/>
                <a:cs typeface="Arial" pitchFamily="34" charset="0"/>
              </a:rPr>
              <a:t>， </a:t>
            </a:r>
            <a:r>
              <a:rPr lang="en-US" altLang="ko-KR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Bai Xiang</a:t>
            </a:r>
            <a:r>
              <a:rPr lang="ko-KR" altLang="en-US" sz="2000" dirty="0">
                <a:latin typeface="华文楷体" panose="02010600040101010101" pitchFamily="2" charset="-122"/>
                <a:cs typeface="Arial" pitchFamily="34" charset="0"/>
              </a:rPr>
              <a:t>， </a:t>
            </a:r>
            <a:r>
              <a:rPr lang="en-US" altLang="ko-KR" sz="20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Jin</a:t>
            </a:r>
            <a:r>
              <a:rPr lang="en-US" altLang="ko-KR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 </a:t>
            </a:r>
            <a:r>
              <a:rPr lang="en-US" altLang="ko-KR" sz="20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Lianwen</a:t>
            </a:r>
            <a:r>
              <a:rPr lang="en-US" altLang="ko-KR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. 2023. A brief analysis of </a:t>
            </a:r>
            <a:r>
              <a:rPr lang="en-US" altLang="ko-KR" sz="2000" dirty="0" err="1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ChatGPT</a:t>
            </a:r>
            <a:r>
              <a:rPr lang="ko-KR" altLang="en-US" sz="2000" dirty="0">
                <a:latin typeface="华文楷体" panose="02010600040101010101" pitchFamily="2" charset="-122"/>
                <a:cs typeface="Arial" pitchFamily="34" charset="0"/>
              </a:rPr>
              <a:t>： </a:t>
            </a:r>
            <a:r>
              <a:rPr lang="en-US" altLang="ko-KR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historical evolution</a:t>
            </a:r>
            <a:r>
              <a:rPr lang="ko-KR" altLang="en-US" sz="2000" dirty="0">
                <a:latin typeface="华文楷体" panose="02010600040101010101" pitchFamily="2" charset="-122"/>
                <a:cs typeface="Arial" pitchFamily="34" charset="0"/>
              </a:rPr>
              <a:t>， </a:t>
            </a:r>
            <a:r>
              <a:rPr lang="en-US" altLang="ko-KR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current applications</a:t>
            </a:r>
            <a:r>
              <a:rPr lang="ko-KR" altLang="en-US" sz="2000" dirty="0">
                <a:latin typeface="华文楷体" panose="02010600040101010101" pitchFamily="2" charset="-122"/>
                <a:cs typeface="Arial" pitchFamily="34" charset="0"/>
              </a:rPr>
              <a:t>， </a:t>
            </a:r>
            <a:r>
              <a:rPr lang="en-US" altLang="ko-KR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and future prospects. Journal of Image and Graphics</a:t>
            </a:r>
            <a:r>
              <a:rPr lang="ko-KR" altLang="en-US" sz="2000" dirty="0">
                <a:latin typeface="华文楷体" panose="02010600040101010101" pitchFamily="2" charset="-122"/>
                <a:cs typeface="Arial" pitchFamily="34" charset="0"/>
              </a:rPr>
              <a:t>， </a:t>
            </a:r>
            <a:r>
              <a:rPr lang="en-US" altLang="ko-KR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28(04):0893-0902</a:t>
            </a:r>
          </a:p>
          <a:p>
            <a:pPr algn="just"/>
            <a:endParaRPr lang="en-US" altLang="ko-KR" sz="2000" dirty="0">
              <a:latin typeface="华文楷体" panose="02010600040101010101" pitchFamily="2" charset="-122"/>
              <a:ea typeface="华文楷体" panose="02010600040101010101" pitchFamily="2" charset="-122"/>
              <a:cs typeface="Arial" pitchFamily="34" charset="0"/>
            </a:endParaRPr>
          </a:p>
          <a:p>
            <a:pPr algn="just"/>
            <a:r>
              <a:rPr lang="en-US" altLang="ko-KR" sz="2000" dirty="0"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[2]: Dong C, Li Y, Gong H, et al. A survey of natural language generation[J]. ACM Computing Surveys, 2022, 55(8): 1-38.</a:t>
            </a:r>
          </a:p>
        </p:txBody>
      </p:sp>
    </p:spTree>
    <p:extLst>
      <p:ext uri="{BB962C8B-B14F-4D97-AF65-F5344CB8AC3E}">
        <p14:creationId xmlns:p14="http://schemas.microsoft.com/office/powerpoint/2010/main" val="2306708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4302FF1-D9B6-4C53-A2F6-0E3993A2689C}"/>
              </a:ext>
            </a:extLst>
          </p:cNvPr>
          <p:cNvSpPr/>
          <p:nvPr/>
        </p:nvSpPr>
        <p:spPr>
          <a:xfrm flipH="1" flipV="1">
            <a:off x="6591584" y="1473952"/>
            <a:ext cx="3570483" cy="1465846"/>
          </a:xfrm>
          <a:custGeom>
            <a:avLst/>
            <a:gdLst>
              <a:gd name="connsiteX0" fmla="*/ 858917 w 1888549"/>
              <a:gd name="connsiteY0" fmla="*/ 185738 h 775335"/>
              <a:gd name="connsiteX1" fmla="*/ 874990 w 1888549"/>
              <a:gd name="connsiteY1" fmla="*/ 192525 h 775335"/>
              <a:gd name="connsiteX2" fmla="*/ 876147 w 1888549"/>
              <a:gd name="connsiteY2" fmla="*/ 195263 h 775335"/>
              <a:gd name="connsiteX3" fmla="*/ 1272302 w 1888549"/>
              <a:gd name="connsiteY3" fmla="*/ 195263 h 775335"/>
              <a:gd name="connsiteX4" fmla="*/ 1449467 w 1888549"/>
              <a:gd name="connsiteY4" fmla="*/ 372428 h 775335"/>
              <a:gd name="connsiteX5" fmla="*/ 1529477 w 1888549"/>
              <a:gd name="connsiteY5" fmla="*/ 372428 h 775335"/>
              <a:gd name="connsiteX6" fmla="*/ 1598058 w 1888549"/>
              <a:gd name="connsiteY6" fmla="*/ 265748 h 775335"/>
              <a:gd name="connsiteX7" fmla="*/ 1790447 w 1888549"/>
              <a:gd name="connsiteY7" fmla="*/ 265748 h 775335"/>
              <a:gd name="connsiteX8" fmla="*/ 1793319 w 1888549"/>
              <a:gd name="connsiteY8" fmla="*/ 262890 h 775335"/>
              <a:gd name="connsiteX9" fmla="*/ 1796177 w 1888549"/>
              <a:gd name="connsiteY9" fmla="*/ 265748 h 775335"/>
              <a:gd name="connsiteX10" fmla="*/ 1888549 w 1888549"/>
              <a:gd name="connsiteY10" fmla="*/ 265748 h 775335"/>
              <a:gd name="connsiteX11" fmla="*/ 1888549 w 1888549"/>
              <a:gd name="connsiteY11" fmla="*/ 291465 h 775335"/>
              <a:gd name="connsiteX12" fmla="*/ 1800989 w 1888549"/>
              <a:gd name="connsiteY12" fmla="*/ 291465 h 775335"/>
              <a:gd name="connsiteX13" fmla="*/ 1614249 w 1888549"/>
              <a:gd name="connsiteY13" fmla="*/ 479107 h 775335"/>
              <a:gd name="connsiteX14" fmla="*/ 1321832 w 1888549"/>
              <a:gd name="connsiteY14" fmla="*/ 479107 h 775335"/>
              <a:gd name="connsiteX15" fmla="*/ 1088382 w 1888549"/>
              <a:gd name="connsiteY15" fmla="*/ 747795 h 775335"/>
              <a:gd name="connsiteX16" fmla="*/ 1090137 w 1888549"/>
              <a:gd name="connsiteY16" fmla="*/ 752118 h 775335"/>
              <a:gd name="connsiteX17" fmla="*/ 1083707 w 1888549"/>
              <a:gd name="connsiteY17" fmla="*/ 768667 h 775335"/>
              <a:gd name="connsiteX18" fmla="*/ 1067515 w 1888549"/>
              <a:gd name="connsiteY18" fmla="*/ 775335 h 775335"/>
              <a:gd name="connsiteX19" fmla="*/ 1051323 w 1888549"/>
              <a:gd name="connsiteY19" fmla="*/ 768667 h 775335"/>
              <a:gd name="connsiteX20" fmla="*/ 1044655 w 1888549"/>
              <a:gd name="connsiteY20" fmla="*/ 752475 h 775335"/>
              <a:gd name="connsiteX21" fmla="*/ 1051323 w 1888549"/>
              <a:gd name="connsiteY21" fmla="*/ 736282 h 775335"/>
              <a:gd name="connsiteX22" fmla="*/ 1067515 w 1888549"/>
              <a:gd name="connsiteY22" fmla="*/ 729615 h 775335"/>
              <a:gd name="connsiteX23" fmla="*/ 1069567 w 1888549"/>
              <a:gd name="connsiteY23" fmla="*/ 730460 h 775335"/>
              <a:gd name="connsiteX24" fmla="*/ 1310402 w 1888549"/>
              <a:gd name="connsiteY24" fmla="*/ 452437 h 775335"/>
              <a:gd name="connsiteX25" fmla="*/ 1602819 w 1888549"/>
              <a:gd name="connsiteY25" fmla="*/ 452437 h 775335"/>
              <a:gd name="connsiteX26" fmla="*/ 1764600 w 1888549"/>
              <a:gd name="connsiteY26" fmla="*/ 291465 h 775335"/>
              <a:gd name="connsiteX27" fmla="*/ 1611392 w 1888549"/>
              <a:gd name="connsiteY27" fmla="*/ 291465 h 775335"/>
              <a:gd name="connsiteX28" fmla="*/ 1542813 w 1888549"/>
              <a:gd name="connsiteY28" fmla="*/ 398145 h 775335"/>
              <a:gd name="connsiteX29" fmla="*/ 1442800 w 1888549"/>
              <a:gd name="connsiteY29" fmla="*/ 398145 h 775335"/>
              <a:gd name="connsiteX30" fmla="*/ 1440895 w 1888549"/>
              <a:gd name="connsiteY30" fmla="*/ 400050 h 775335"/>
              <a:gd name="connsiteX31" fmla="*/ 1438990 w 1888549"/>
              <a:gd name="connsiteY31" fmla="*/ 398145 h 775335"/>
              <a:gd name="connsiteX32" fmla="*/ 1159908 w 1888549"/>
              <a:gd name="connsiteY32" fmla="*/ 398145 h 775335"/>
              <a:gd name="connsiteX33" fmla="*/ 1135200 w 1888549"/>
              <a:gd name="connsiteY33" fmla="*/ 368334 h 775335"/>
              <a:gd name="connsiteX34" fmla="*/ 1064657 w 1888549"/>
              <a:gd name="connsiteY34" fmla="*/ 438150 h 775335"/>
              <a:gd name="connsiteX35" fmla="*/ 814637 w 1888549"/>
              <a:gd name="connsiteY35" fmla="*/ 438150 h 775335"/>
              <a:gd name="connsiteX36" fmla="*/ 813078 w 1888549"/>
              <a:gd name="connsiteY36" fmla="*/ 441842 h 775335"/>
              <a:gd name="connsiteX37" fmla="*/ 797005 w 1888549"/>
              <a:gd name="connsiteY37" fmla="*/ 448628 h 775335"/>
              <a:gd name="connsiteX38" fmla="*/ 774145 w 1888549"/>
              <a:gd name="connsiteY38" fmla="*/ 425768 h 775335"/>
              <a:gd name="connsiteX39" fmla="*/ 797005 w 1888549"/>
              <a:gd name="connsiteY39" fmla="*/ 402908 h 775335"/>
              <a:gd name="connsiteX40" fmla="*/ 813078 w 1888549"/>
              <a:gd name="connsiteY40" fmla="*/ 409695 h 775335"/>
              <a:gd name="connsiteX41" fmla="*/ 814234 w 1888549"/>
              <a:gd name="connsiteY41" fmla="*/ 412432 h 775335"/>
              <a:gd name="connsiteX42" fmla="*/ 1053227 w 1888549"/>
              <a:gd name="connsiteY42" fmla="*/ 412432 h 775335"/>
              <a:gd name="connsiteX43" fmla="*/ 1118035 w 1888549"/>
              <a:gd name="connsiteY43" fmla="*/ 347625 h 775335"/>
              <a:gd name="connsiteX44" fmla="*/ 1072278 w 1888549"/>
              <a:gd name="connsiteY44" fmla="*/ 292418 h 775335"/>
              <a:gd name="connsiteX45" fmla="*/ 1019035 w 1888549"/>
              <a:gd name="connsiteY45" fmla="*/ 292418 h 775335"/>
              <a:gd name="connsiteX46" fmla="*/ 929403 w 1888549"/>
              <a:gd name="connsiteY46" fmla="*/ 382905 h 775335"/>
              <a:gd name="connsiteX47" fmla="*/ 662702 w 1888549"/>
              <a:gd name="connsiteY47" fmla="*/ 382905 h 775335"/>
              <a:gd name="connsiteX48" fmla="*/ 493157 w 1888549"/>
              <a:gd name="connsiteY48" fmla="*/ 552450 h 775335"/>
              <a:gd name="connsiteX49" fmla="*/ 321708 w 1888549"/>
              <a:gd name="connsiteY49" fmla="*/ 552450 h 775335"/>
              <a:gd name="connsiteX50" fmla="*/ 43766 w 1888549"/>
              <a:gd name="connsiteY50" fmla="*/ 694962 h 775335"/>
              <a:gd name="connsiteX51" fmla="*/ 38814 w 1888549"/>
              <a:gd name="connsiteY51" fmla="*/ 707707 h 775335"/>
              <a:gd name="connsiteX52" fmla="*/ 22622 w 1888549"/>
              <a:gd name="connsiteY52" fmla="*/ 714375 h 775335"/>
              <a:gd name="connsiteX53" fmla="*/ 6429 w 1888549"/>
              <a:gd name="connsiteY53" fmla="*/ 707707 h 775335"/>
              <a:gd name="connsiteX54" fmla="*/ 6429 w 1888549"/>
              <a:gd name="connsiteY54" fmla="*/ 675322 h 775335"/>
              <a:gd name="connsiteX55" fmla="*/ 22622 w 1888549"/>
              <a:gd name="connsiteY55" fmla="*/ 668655 h 775335"/>
              <a:gd name="connsiteX56" fmla="*/ 31555 w 1888549"/>
              <a:gd name="connsiteY56" fmla="*/ 672333 h 775335"/>
              <a:gd name="connsiteX57" fmla="*/ 314088 w 1888549"/>
              <a:gd name="connsiteY57" fmla="*/ 526733 h 775335"/>
              <a:gd name="connsiteX58" fmla="*/ 481728 w 1888549"/>
              <a:gd name="connsiteY58" fmla="*/ 526733 h 775335"/>
              <a:gd name="connsiteX59" fmla="*/ 652224 w 1888549"/>
              <a:gd name="connsiteY59" fmla="*/ 356235 h 775335"/>
              <a:gd name="connsiteX60" fmla="*/ 917972 w 1888549"/>
              <a:gd name="connsiteY60" fmla="*/ 356235 h 775335"/>
              <a:gd name="connsiteX61" fmla="*/ 982448 w 1888549"/>
              <a:gd name="connsiteY61" fmla="*/ 292418 h 775335"/>
              <a:gd name="connsiteX62" fmla="*/ 487443 w 1888549"/>
              <a:gd name="connsiteY62" fmla="*/ 292418 h 775335"/>
              <a:gd name="connsiteX63" fmla="*/ 137060 w 1888549"/>
              <a:gd name="connsiteY63" fmla="*/ 470305 h 775335"/>
              <a:gd name="connsiteX64" fmla="*/ 132160 w 1888549"/>
              <a:gd name="connsiteY64" fmla="*/ 482917 h 775335"/>
              <a:gd name="connsiteX65" fmla="*/ 115968 w 1888549"/>
              <a:gd name="connsiteY65" fmla="*/ 489585 h 775335"/>
              <a:gd name="connsiteX66" fmla="*/ 99775 w 1888549"/>
              <a:gd name="connsiteY66" fmla="*/ 482917 h 775335"/>
              <a:gd name="connsiteX67" fmla="*/ 99775 w 1888549"/>
              <a:gd name="connsiteY67" fmla="*/ 450532 h 775335"/>
              <a:gd name="connsiteX68" fmla="*/ 115968 w 1888549"/>
              <a:gd name="connsiteY68" fmla="*/ 443865 h 775335"/>
              <a:gd name="connsiteX69" fmla="*/ 125063 w 1888549"/>
              <a:gd name="connsiteY69" fmla="*/ 447610 h 775335"/>
              <a:gd name="connsiteX70" fmla="*/ 479823 w 1888549"/>
              <a:gd name="connsiteY70" fmla="*/ 266700 h 775335"/>
              <a:gd name="connsiteX71" fmla="*/ 1008431 w 1888549"/>
              <a:gd name="connsiteY71" fmla="*/ 266700 h 775335"/>
              <a:gd name="connsiteX72" fmla="*/ 1011317 w 1888549"/>
              <a:gd name="connsiteY72" fmla="*/ 263843 h 775335"/>
              <a:gd name="connsiteX73" fmla="*/ 1014174 w 1888549"/>
              <a:gd name="connsiteY73" fmla="*/ 266700 h 775335"/>
              <a:gd name="connsiteX74" fmla="*/ 1084660 w 1888549"/>
              <a:gd name="connsiteY74" fmla="*/ 266700 h 775335"/>
              <a:gd name="connsiteX75" fmla="*/ 1136151 w 1888549"/>
              <a:gd name="connsiteY75" fmla="*/ 329508 h 775335"/>
              <a:gd name="connsiteX76" fmla="*/ 1137999 w 1888549"/>
              <a:gd name="connsiteY76" fmla="*/ 327660 h 775335"/>
              <a:gd name="connsiteX77" fmla="*/ 1157049 w 1888549"/>
              <a:gd name="connsiteY77" fmla="*/ 346710 h 775335"/>
              <a:gd name="connsiteX78" fmla="*/ 1153297 w 1888549"/>
              <a:gd name="connsiteY78" fmla="*/ 350423 h 775335"/>
              <a:gd name="connsiteX79" fmla="*/ 1171338 w 1888549"/>
              <a:gd name="connsiteY79" fmla="*/ 372428 h 775335"/>
              <a:gd name="connsiteX80" fmla="*/ 1413273 w 1888549"/>
              <a:gd name="connsiteY80" fmla="*/ 372428 h 775335"/>
              <a:gd name="connsiteX81" fmla="*/ 1261825 w 1888549"/>
              <a:gd name="connsiteY81" fmla="*/ 220980 h 775335"/>
              <a:gd name="connsiteX82" fmla="*/ 876549 w 1888549"/>
              <a:gd name="connsiteY82" fmla="*/ 220980 h 775335"/>
              <a:gd name="connsiteX83" fmla="*/ 874990 w 1888549"/>
              <a:gd name="connsiteY83" fmla="*/ 224672 h 775335"/>
              <a:gd name="connsiteX84" fmla="*/ 858917 w 1888549"/>
              <a:gd name="connsiteY84" fmla="*/ 231458 h 775335"/>
              <a:gd name="connsiteX85" fmla="*/ 836057 w 1888549"/>
              <a:gd name="connsiteY85" fmla="*/ 208598 h 775335"/>
              <a:gd name="connsiteX86" fmla="*/ 858917 w 1888549"/>
              <a:gd name="connsiteY86" fmla="*/ 185738 h 775335"/>
              <a:gd name="connsiteX87" fmla="*/ 271226 w 1888549"/>
              <a:gd name="connsiteY87" fmla="*/ 0 h 775335"/>
              <a:gd name="connsiteX88" fmla="*/ 287390 w 1888549"/>
              <a:gd name="connsiteY88" fmla="*/ 6695 h 775335"/>
              <a:gd name="connsiteX89" fmla="*/ 288562 w 1888549"/>
              <a:gd name="connsiteY89" fmla="*/ 9525 h 775335"/>
              <a:gd name="connsiteX90" fmla="*/ 369333 w 1888549"/>
              <a:gd name="connsiteY90" fmla="*/ 9525 h 775335"/>
              <a:gd name="connsiteX91" fmla="*/ 489348 w 1888549"/>
              <a:gd name="connsiteY91" fmla="*/ 130492 h 775335"/>
              <a:gd name="connsiteX92" fmla="*/ 1072278 w 1888549"/>
              <a:gd name="connsiteY92" fmla="*/ 130492 h 775335"/>
              <a:gd name="connsiteX93" fmla="*/ 1139905 w 1888549"/>
              <a:gd name="connsiteY93" fmla="*/ 23812 h 775335"/>
              <a:gd name="connsiteX94" fmla="*/ 1284828 w 1888549"/>
              <a:gd name="connsiteY94" fmla="*/ 23812 h 775335"/>
              <a:gd name="connsiteX95" fmla="*/ 1287542 w 1888549"/>
              <a:gd name="connsiteY95" fmla="*/ 20955 h 775335"/>
              <a:gd name="connsiteX96" fmla="*/ 1290384 w 1888549"/>
              <a:gd name="connsiteY96" fmla="*/ 23812 h 775335"/>
              <a:gd name="connsiteX97" fmla="*/ 1553289 w 1888549"/>
              <a:gd name="connsiteY97" fmla="*/ 23812 h 775335"/>
              <a:gd name="connsiteX98" fmla="*/ 1612344 w 1888549"/>
              <a:gd name="connsiteY98" fmla="*/ 131445 h 775335"/>
              <a:gd name="connsiteX99" fmla="*/ 1888549 w 1888549"/>
              <a:gd name="connsiteY99" fmla="*/ 131445 h 775335"/>
              <a:gd name="connsiteX100" fmla="*/ 1888549 w 1888549"/>
              <a:gd name="connsiteY100" fmla="*/ 157162 h 775335"/>
              <a:gd name="connsiteX101" fmla="*/ 1598058 w 1888549"/>
              <a:gd name="connsiteY101" fmla="*/ 157162 h 775335"/>
              <a:gd name="connsiteX102" fmla="*/ 1539002 w 1888549"/>
              <a:gd name="connsiteY102" fmla="*/ 50482 h 775335"/>
              <a:gd name="connsiteX103" fmla="*/ 1316918 w 1888549"/>
              <a:gd name="connsiteY103" fmla="*/ 50482 h 775335"/>
              <a:gd name="connsiteX104" fmla="*/ 1472327 w 1888549"/>
              <a:gd name="connsiteY104" fmla="*/ 206692 h 775335"/>
              <a:gd name="connsiteX105" fmla="*/ 1888549 w 1888549"/>
              <a:gd name="connsiteY105" fmla="*/ 206692 h 775335"/>
              <a:gd name="connsiteX106" fmla="*/ 1888549 w 1888549"/>
              <a:gd name="connsiteY106" fmla="*/ 233054 h 775335"/>
              <a:gd name="connsiteX107" fmla="*/ 1461850 w 1888549"/>
              <a:gd name="connsiteY107" fmla="*/ 232410 h 775335"/>
              <a:gd name="connsiteX108" fmla="*/ 1279922 w 1888549"/>
              <a:gd name="connsiteY108" fmla="*/ 50482 h 775335"/>
              <a:gd name="connsiteX109" fmla="*/ 1153240 w 1888549"/>
              <a:gd name="connsiteY109" fmla="*/ 50482 h 775335"/>
              <a:gd name="connsiteX110" fmla="*/ 1085613 w 1888549"/>
              <a:gd name="connsiteY110" fmla="*/ 156210 h 775335"/>
              <a:gd name="connsiteX111" fmla="*/ 478870 w 1888549"/>
              <a:gd name="connsiteY111" fmla="*/ 156210 h 775335"/>
              <a:gd name="connsiteX112" fmla="*/ 357903 w 1888549"/>
              <a:gd name="connsiteY112" fmla="*/ 36195 h 775335"/>
              <a:gd name="connsiteX113" fmla="*/ 288562 w 1888549"/>
              <a:gd name="connsiteY113" fmla="*/ 36195 h 775335"/>
              <a:gd name="connsiteX114" fmla="*/ 287390 w 1888549"/>
              <a:gd name="connsiteY114" fmla="*/ 39024 h 775335"/>
              <a:gd name="connsiteX115" fmla="*/ 271226 w 1888549"/>
              <a:gd name="connsiteY115" fmla="*/ 45720 h 775335"/>
              <a:gd name="connsiteX116" fmla="*/ 248366 w 1888549"/>
              <a:gd name="connsiteY116" fmla="*/ 22860 h 775335"/>
              <a:gd name="connsiteX117" fmla="*/ 271226 w 1888549"/>
              <a:gd name="connsiteY117" fmla="*/ 0 h 77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888549" h="775335">
                <a:moveTo>
                  <a:pt x="858917" y="185738"/>
                </a:moveTo>
                <a:cubicBezTo>
                  <a:pt x="865108" y="185738"/>
                  <a:pt x="870823" y="188357"/>
                  <a:pt x="874990" y="192525"/>
                </a:cubicBezTo>
                <a:lnTo>
                  <a:pt x="876147" y="195263"/>
                </a:lnTo>
                <a:lnTo>
                  <a:pt x="1272302" y="195263"/>
                </a:lnTo>
                <a:lnTo>
                  <a:pt x="1449467" y="372428"/>
                </a:lnTo>
                <a:lnTo>
                  <a:pt x="1529477" y="372428"/>
                </a:lnTo>
                <a:lnTo>
                  <a:pt x="1598058" y="265748"/>
                </a:lnTo>
                <a:lnTo>
                  <a:pt x="1790447" y="265748"/>
                </a:lnTo>
                <a:lnTo>
                  <a:pt x="1793319" y="262890"/>
                </a:lnTo>
                <a:lnTo>
                  <a:pt x="1796177" y="265748"/>
                </a:lnTo>
                <a:lnTo>
                  <a:pt x="1888549" y="265748"/>
                </a:lnTo>
                <a:lnTo>
                  <a:pt x="1888549" y="291465"/>
                </a:lnTo>
                <a:lnTo>
                  <a:pt x="1800989" y="291465"/>
                </a:lnTo>
                <a:lnTo>
                  <a:pt x="1614249" y="479107"/>
                </a:lnTo>
                <a:lnTo>
                  <a:pt x="1321832" y="479107"/>
                </a:lnTo>
                <a:lnTo>
                  <a:pt x="1088382" y="747795"/>
                </a:lnTo>
                <a:lnTo>
                  <a:pt x="1090137" y="752118"/>
                </a:lnTo>
                <a:cubicBezTo>
                  <a:pt x="1090137" y="757952"/>
                  <a:pt x="1087994" y="763905"/>
                  <a:pt x="1083707" y="768667"/>
                </a:cubicBezTo>
                <a:cubicBezTo>
                  <a:pt x="1078946" y="773430"/>
                  <a:pt x="1073230" y="775335"/>
                  <a:pt x="1067515" y="775335"/>
                </a:cubicBezTo>
                <a:cubicBezTo>
                  <a:pt x="1061801" y="775335"/>
                  <a:pt x="1056085" y="773430"/>
                  <a:pt x="1051323" y="768667"/>
                </a:cubicBezTo>
                <a:cubicBezTo>
                  <a:pt x="1046561" y="764857"/>
                  <a:pt x="1044655" y="759142"/>
                  <a:pt x="1044655" y="752475"/>
                </a:cubicBezTo>
                <a:cubicBezTo>
                  <a:pt x="1044655" y="746760"/>
                  <a:pt x="1046561" y="741045"/>
                  <a:pt x="1051323" y="736282"/>
                </a:cubicBezTo>
                <a:cubicBezTo>
                  <a:pt x="1055133" y="732472"/>
                  <a:pt x="1060848" y="729615"/>
                  <a:pt x="1067515" y="729615"/>
                </a:cubicBezTo>
                <a:lnTo>
                  <a:pt x="1069567" y="730460"/>
                </a:lnTo>
                <a:lnTo>
                  <a:pt x="1310402" y="452437"/>
                </a:lnTo>
                <a:lnTo>
                  <a:pt x="1602819" y="452437"/>
                </a:lnTo>
                <a:lnTo>
                  <a:pt x="1764600" y="291465"/>
                </a:lnTo>
                <a:lnTo>
                  <a:pt x="1611392" y="291465"/>
                </a:lnTo>
                <a:lnTo>
                  <a:pt x="1542813" y="398145"/>
                </a:lnTo>
                <a:lnTo>
                  <a:pt x="1442800" y="398145"/>
                </a:lnTo>
                <a:lnTo>
                  <a:pt x="1440895" y="400050"/>
                </a:lnTo>
                <a:lnTo>
                  <a:pt x="1438990" y="398145"/>
                </a:lnTo>
                <a:lnTo>
                  <a:pt x="1159908" y="398145"/>
                </a:lnTo>
                <a:lnTo>
                  <a:pt x="1135200" y="368334"/>
                </a:lnTo>
                <a:lnTo>
                  <a:pt x="1064657" y="438150"/>
                </a:lnTo>
                <a:lnTo>
                  <a:pt x="814637" y="438150"/>
                </a:lnTo>
                <a:lnTo>
                  <a:pt x="813078" y="441842"/>
                </a:lnTo>
                <a:cubicBezTo>
                  <a:pt x="808911" y="446009"/>
                  <a:pt x="803196" y="448628"/>
                  <a:pt x="797005" y="448628"/>
                </a:cubicBezTo>
                <a:cubicBezTo>
                  <a:pt x="784622" y="448628"/>
                  <a:pt x="774145" y="438150"/>
                  <a:pt x="774145" y="425768"/>
                </a:cubicBezTo>
                <a:cubicBezTo>
                  <a:pt x="774145" y="413385"/>
                  <a:pt x="784622" y="402908"/>
                  <a:pt x="797005" y="402908"/>
                </a:cubicBezTo>
                <a:cubicBezTo>
                  <a:pt x="803196" y="402908"/>
                  <a:pt x="808911" y="405527"/>
                  <a:pt x="813078" y="409695"/>
                </a:cubicBezTo>
                <a:lnTo>
                  <a:pt x="814234" y="412432"/>
                </a:lnTo>
                <a:lnTo>
                  <a:pt x="1053227" y="412432"/>
                </a:lnTo>
                <a:lnTo>
                  <a:pt x="1118035" y="347625"/>
                </a:lnTo>
                <a:lnTo>
                  <a:pt x="1072278" y="292418"/>
                </a:lnTo>
                <a:lnTo>
                  <a:pt x="1019035" y="292418"/>
                </a:lnTo>
                <a:lnTo>
                  <a:pt x="929403" y="382905"/>
                </a:lnTo>
                <a:lnTo>
                  <a:pt x="662702" y="382905"/>
                </a:lnTo>
                <a:lnTo>
                  <a:pt x="493157" y="552450"/>
                </a:lnTo>
                <a:lnTo>
                  <a:pt x="321708" y="552450"/>
                </a:lnTo>
                <a:lnTo>
                  <a:pt x="43766" y="694962"/>
                </a:lnTo>
                <a:lnTo>
                  <a:pt x="38814" y="707707"/>
                </a:lnTo>
                <a:cubicBezTo>
                  <a:pt x="34052" y="711517"/>
                  <a:pt x="28337" y="714375"/>
                  <a:pt x="22622" y="714375"/>
                </a:cubicBezTo>
                <a:cubicBezTo>
                  <a:pt x="16907" y="714375"/>
                  <a:pt x="11192" y="712470"/>
                  <a:pt x="6429" y="707707"/>
                </a:cubicBezTo>
                <a:cubicBezTo>
                  <a:pt x="-2143" y="699135"/>
                  <a:pt x="-2143" y="684847"/>
                  <a:pt x="6429" y="675322"/>
                </a:cubicBezTo>
                <a:cubicBezTo>
                  <a:pt x="10239" y="670560"/>
                  <a:pt x="15954" y="668655"/>
                  <a:pt x="22622" y="668655"/>
                </a:cubicBezTo>
                <a:lnTo>
                  <a:pt x="31555" y="672333"/>
                </a:lnTo>
                <a:lnTo>
                  <a:pt x="314088" y="526733"/>
                </a:lnTo>
                <a:lnTo>
                  <a:pt x="481728" y="526733"/>
                </a:lnTo>
                <a:lnTo>
                  <a:pt x="652224" y="356235"/>
                </a:lnTo>
                <a:lnTo>
                  <a:pt x="917972" y="356235"/>
                </a:lnTo>
                <a:lnTo>
                  <a:pt x="982448" y="292418"/>
                </a:lnTo>
                <a:lnTo>
                  <a:pt x="487443" y="292418"/>
                </a:lnTo>
                <a:lnTo>
                  <a:pt x="137060" y="470305"/>
                </a:lnTo>
                <a:lnTo>
                  <a:pt x="132160" y="482917"/>
                </a:lnTo>
                <a:cubicBezTo>
                  <a:pt x="127398" y="486727"/>
                  <a:pt x="121683" y="489585"/>
                  <a:pt x="115968" y="489585"/>
                </a:cubicBezTo>
                <a:cubicBezTo>
                  <a:pt x="110253" y="489585"/>
                  <a:pt x="104538" y="487680"/>
                  <a:pt x="99775" y="482917"/>
                </a:cubicBezTo>
                <a:cubicBezTo>
                  <a:pt x="91203" y="474345"/>
                  <a:pt x="91203" y="460057"/>
                  <a:pt x="99775" y="450532"/>
                </a:cubicBezTo>
                <a:cubicBezTo>
                  <a:pt x="104538" y="445770"/>
                  <a:pt x="109300" y="443865"/>
                  <a:pt x="115968" y="443865"/>
                </a:cubicBezTo>
                <a:lnTo>
                  <a:pt x="125063" y="447610"/>
                </a:lnTo>
                <a:lnTo>
                  <a:pt x="479823" y="266700"/>
                </a:lnTo>
                <a:lnTo>
                  <a:pt x="1008431" y="266700"/>
                </a:lnTo>
                <a:lnTo>
                  <a:pt x="1011317" y="263843"/>
                </a:lnTo>
                <a:lnTo>
                  <a:pt x="1014174" y="266700"/>
                </a:lnTo>
                <a:lnTo>
                  <a:pt x="1084660" y="266700"/>
                </a:lnTo>
                <a:lnTo>
                  <a:pt x="1136151" y="329508"/>
                </a:lnTo>
                <a:lnTo>
                  <a:pt x="1137999" y="327660"/>
                </a:lnTo>
                <a:lnTo>
                  <a:pt x="1157049" y="346710"/>
                </a:lnTo>
                <a:lnTo>
                  <a:pt x="1153297" y="350423"/>
                </a:lnTo>
                <a:lnTo>
                  <a:pt x="1171338" y="372428"/>
                </a:lnTo>
                <a:lnTo>
                  <a:pt x="1413273" y="372428"/>
                </a:lnTo>
                <a:lnTo>
                  <a:pt x="1261825" y="220980"/>
                </a:lnTo>
                <a:lnTo>
                  <a:pt x="876549" y="220980"/>
                </a:lnTo>
                <a:lnTo>
                  <a:pt x="874990" y="224672"/>
                </a:lnTo>
                <a:cubicBezTo>
                  <a:pt x="870823" y="228839"/>
                  <a:pt x="865108" y="231458"/>
                  <a:pt x="858917" y="231458"/>
                </a:cubicBezTo>
                <a:cubicBezTo>
                  <a:pt x="846534" y="231458"/>
                  <a:pt x="836057" y="220980"/>
                  <a:pt x="836057" y="208598"/>
                </a:cubicBezTo>
                <a:cubicBezTo>
                  <a:pt x="836057" y="196215"/>
                  <a:pt x="846534" y="185738"/>
                  <a:pt x="858917" y="185738"/>
                </a:cubicBezTo>
                <a:close/>
                <a:moveTo>
                  <a:pt x="271226" y="0"/>
                </a:moveTo>
                <a:cubicBezTo>
                  <a:pt x="277538" y="0"/>
                  <a:pt x="283253" y="2559"/>
                  <a:pt x="287390" y="6695"/>
                </a:cubicBezTo>
                <a:lnTo>
                  <a:pt x="288562" y="9525"/>
                </a:lnTo>
                <a:lnTo>
                  <a:pt x="369333" y="9525"/>
                </a:lnTo>
                <a:lnTo>
                  <a:pt x="489348" y="130492"/>
                </a:lnTo>
                <a:lnTo>
                  <a:pt x="1072278" y="130492"/>
                </a:lnTo>
                <a:lnTo>
                  <a:pt x="1139905" y="23812"/>
                </a:lnTo>
                <a:lnTo>
                  <a:pt x="1284828" y="23812"/>
                </a:lnTo>
                <a:lnTo>
                  <a:pt x="1287542" y="20955"/>
                </a:lnTo>
                <a:lnTo>
                  <a:pt x="1290384" y="23812"/>
                </a:lnTo>
                <a:lnTo>
                  <a:pt x="1553289" y="23812"/>
                </a:lnTo>
                <a:lnTo>
                  <a:pt x="1612344" y="131445"/>
                </a:lnTo>
                <a:lnTo>
                  <a:pt x="1888549" y="131445"/>
                </a:lnTo>
                <a:lnTo>
                  <a:pt x="1888549" y="157162"/>
                </a:lnTo>
                <a:lnTo>
                  <a:pt x="1598058" y="157162"/>
                </a:lnTo>
                <a:lnTo>
                  <a:pt x="1539002" y="50482"/>
                </a:lnTo>
                <a:lnTo>
                  <a:pt x="1316918" y="50482"/>
                </a:lnTo>
                <a:lnTo>
                  <a:pt x="1472327" y="206692"/>
                </a:lnTo>
                <a:lnTo>
                  <a:pt x="1888549" y="206692"/>
                </a:lnTo>
                <a:lnTo>
                  <a:pt x="1888549" y="233054"/>
                </a:lnTo>
                <a:lnTo>
                  <a:pt x="1461850" y="232410"/>
                </a:lnTo>
                <a:lnTo>
                  <a:pt x="1279922" y="50482"/>
                </a:lnTo>
                <a:lnTo>
                  <a:pt x="1153240" y="50482"/>
                </a:lnTo>
                <a:lnTo>
                  <a:pt x="1085613" y="156210"/>
                </a:lnTo>
                <a:lnTo>
                  <a:pt x="478870" y="156210"/>
                </a:lnTo>
                <a:lnTo>
                  <a:pt x="357903" y="36195"/>
                </a:lnTo>
                <a:lnTo>
                  <a:pt x="288562" y="36195"/>
                </a:lnTo>
                <a:lnTo>
                  <a:pt x="287390" y="39024"/>
                </a:lnTo>
                <a:cubicBezTo>
                  <a:pt x="283253" y="43161"/>
                  <a:pt x="277538" y="45720"/>
                  <a:pt x="271226" y="45720"/>
                </a:cubicBezTo>
                <a:cubicBezTo>
                  <a:pt x="258601" y="45720"/>
                  <a:pt x="248366" y="35485"/>
                  <a:pt x="248366" y="22860"/>
                </a:cubicBezTo>
                <a:cubicBezTo>
                  <a:pt x="248366" y="10235"/>
                  <a:pt x="258601" y="0"/>
                  <a:pt x="271226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903A63-4FFE-45B1-82B1-6934A2CAAEAC}"/>
              </a:ext>
            </a:extLst>
          </p:cNvPr>
          <p:cNvSpPr/>
          <p:nvPr/>
        </p:nvSpPr>
        <p:spPr>
          <a:xfrm>
            <a:off x="1934908" y="1687115"/>
            <a:ext cx="3570483" cy="1465846"/>
          </a:xfrm>
          <a:custGeom>
            <a:avLst/>
            <a:gdLst>
              <a:gd name="connsiteX0" fmla="*/ 858917 w 1888549"/>
              <a:gd name="connsiteY0" fmla="*/ 185738 h 775335"/>
              <a:gd name="connsiteX1" fmla="*/ 874990 w 1888549"/>
              <a:gd name="connsiteY1" fmla="*/ 192525 h 775335"/>
              <a:gd name="connsiteX2" fmla="*/ 876147 w 1888549"/>
              <a:gd name="connsiteY2" fmla="*/ 195263 h 775335"/>
              <a:gd name="connsiteX3" fmla="*/ 1272302 w 1888549"/>
              <a:gd name="connsiteY3" fmla="*/ 195263 h 775335"/>
              <a:gd name="connsiteX4" fmla="*/ 1449467 w 1888549"/>
              <a:gd name="connsiteY4" fmla="*/ 372428 h 775335"/>
              <a:gd name="connsiteX5" fmla="*/ 1529477 w 1888549"/>
              <a:gd name="connsiteY5" fmla="*/ 372428 h 775335"/>
              <a:gd name="connsiteX6" fmla="*/ 1598058 w 1888549"/>
              <a:gd name="connsiteY6" fmla="*/ 265748 h 775335"/>
              <a:gd name="connsiteX7" fmla="*/ 1790447 w 1888549"/>
              <a:gd name="connsiteY7" fmla="*/ 265748 h 775335"/>
              <a:gd name="connsiteX8" fmla="*/ 1793319 w 1888549"/>
              <a:gd name="connsiteY8" fmla="*/ 262890 h 775335"/>
              <a:gd name="connsiteX9" fmla="*/ 1796177 w 1888549"/>
              <a:gd name="connsiteY9" fmla="*/ 265748 h 775335"/>
              <a:gd name="connsiteX10" fmla="*/ 1888549 w 1888549"/>
              <a:gd name="connsiteY10" fmla="*/ 265748 h 775335"/>
              <a:gd name="connsiteX11" fmla="*/ 1888549 w 1888549"/>
              <a:gd name="connsiteY11" fmla="*/ 291465 h 775335"/>
              <a:gd name="connsiteX12" fmla="*/ 1800989 w 1888549"/>
              <a:gd name="connsiteY12" fmla="*/ 291465 h 775335"/>
              <a:gd name="connsiteX13" fmla="*/ 1614249 w 1888549"/>
              <a:gd name="connsiteY13" fmla="*/ 479107 h 775335"/>
              <a:gd name="connsiteX14" fmla="*/ 1321832 w 1888549"/>
              <a:gd name="connsiteY14" fmla="*/ 479107 h 775335"/>
              <a:gd name="connsiteX15" fmla="*/ 1088382 w 1888549"/>
              <a:gd name="connsiteY15" fmla="*/ 747795 h 775335"/>
              <a:gd name="connsiteX16" fmla="*/ 1090137 w 1888549"/>
              <a:gd name="connsiteY16" fmla="*/ 752118 h 775335"/>
              <a:gd name="connsiteX17" fmla="*/ 1083707 w 1888549"/>
              <a:gd name="connsiteY17" fmla="*/ 768667 h 775335"/>
              <a:gd name="connsiteX18" fmla="*/ 1067515 w 1888549"/>
              <a:gd name="connsiteY18" fmla="*/ 775335 h 775335"/>
              <a:gd name="connsiteX19" fmla="*/ 1051323 w 1888549"/>
              <a:gd name="connsiteY19" fmla="*/ 768667 h 775335"/>
              <a:gd name="connsiteX20" fmla="*/ 1044655 w 1888549"/>
              <a:gd name="connsiteY20" fmla="*/ 752475 h 775335"/>
              <a:gd name="connsiteX21" fmla="*/ 1051323 w 1888549"/>
              <a:gd name="connsiteY21" fmla="*/ 736282 h 775335"/>
              <a:gd name="connsiteX22" fmla="*/ 1067515 w 1888549"/>
              <a:gd name="connsiteY22" fmla="*/ 729615 h 775335"/>
              <a:gd name="connsiteX23" fmla="*/ 1069567 w 1888549"/>
              <a:gd name="connsiteY23" fmla="*/ 730460 h 775335"/>
              <a:gd name="connsiteX24" fmla="*/ 1310402 w 1888549"/>
              <a:gd name="connsiteY24" fmla="*/ 452437 h 775335"/>
              <a:gd name="connsiteX25" fmla="*/ 1602819 w 1888549"/>
              <a:gd name="connsiteY25" fmla="*/ 452437 h 775335"/>
              <a:gd name="connsiteX26" fmla="*/ 1764600 w 1888549"/>
              <a:gd name="connsiteY26" fmla="*/ 291465 h 775335"/>
              <a:gd name="connsiteX27" fmla="*/ 1611392 w 1888549"/>
              <a:gd name="connsiteY27" fmla="*/ 291465 h 775335"/>
              <a:gd name="connsiteX28" fmla="*/ 1542813 w 1888549"/>
              <a:gd name="connsiteY28" fmla="*/ 398145 h 775335"/>
              <a:gd name="connsiteX29" fmla="*/ 1442800 w 1888549"/>
              <a:gd name="connsiteY29" fmla="*/ 398145 h 775335"/>
              <a:gd name="connsiteX30" fmla="*/ 1440895 w 1888549"/>
              <a:gd name="connsiteY30" fmla="*/ 400050 h 775335"/>
              <a:gd name="connsiteX31" fmla="*/ 1438990 w 1888549"/>
              <a:gd name="connsiteY31" fmla="*/ 398145 h 775335"/>
              <a:gd name="connsiteX32" fmla="*/ 1159908 w 1888549"/>
              <a:gd name="connsiteY32" fmla="*/ 398145 h 775335"/>
              <a:gd name="connsiteX33" fmla="*/ 1135200 w 1888549"/>
              <a:gd name="connsiteY33" fmla="*/ 368334 h 775335"/>
              <a:gd name="connsiteX34" fmla="*/ 1064657 w 1888549"/>
              <a:gd name="connsiteY34" fmla="*/ 438150 h 775335"/>
              <a:gd name="connsiteX35" fmla="*/ 814637 w 1888549"/>
              <a:gd name="connsiteY35" fmla="*/ 438150 h 775335"/>
              <a:gd name="connsiteX36" fmla="*/ 813078 w 1888549"/>
              <a:gd name="connsiteY36" fmla="*/ 441842 h 775335"/>
              <a:gd name="connsiteX37" fmla="*/ 797005 w 1888549"/>
              <a:gd name="connsiteY37" fmla="*/ 448628 h 775335"/>
              <a:gd name="connsiteX38" fmla="*/ 774145 w 1888549"/>
              <a:gd name="connsiteY38" fmla="*/ 425768 h 775335"/>
              <a:gd name="connsiteX39" fmla="*/ 797005 w 1888549"/>
              <a:gd name="connsiteY39" fmla="*/ 402908 h 775335"/>
              <a:gd name="connsiteX40" fmla="*/ 813078 w 1888549"/>
              <a:gd name="connsiteY40" fmla="*/ 409695 h 775335"/>
              <a:gd name="connsiteX41" fmla="*/ 814234 w 1888549"/>
              <a:gd name="connsiteY41" fmla="*/ 412432 h 775335"/>
              <a:gd name="connsiteX42" fmla="*/ 1053227 w 1888549"/>
              <a:gd name="connsiteY42" fmla="*/ 412432 h 775335"/>
              <a:gd name="connsiteX43" fmla="*/ 1118035 w 1888549"/>
              <a:gd name="connsiteY43" fmla="*/ 347625 h 775335"/>
              <a:gd name="connsiteX44" fmla="*/ 1072278 w 1888549"/>
              <a:gd name="connsiteY44" fmla="*/ 292418 h 775335"/>
              <a:gd name="connsiteX45" fmla="*/ 1019035 w 1888549"/>
              <a:gd name="connsiteY45" fmla="*/ 292418 h 775335"/>
              <a:gd name="connsiteX46" fmla="*/ 929403 w 1888549"/>
              <a:gd name="connsiteY46" fmla="*/ 382905 h 775335"/>
              <a:gd name="connsiteX47" fmla="*/ 662702 w 1888549"/>
              <a:gd name="connsiteY47" fmla="*/ 382905 h 775335"/>
              <a:gd name="connsiteX48" fmla="*/ 493157 w 1888549"/>
              <a:gd name="connsiteY48" fmla="*/ 552450 h 775335"/>
              <a:gd name="connsiteX49" fmla="*/ 321708 w 1888549"/>
              <a:gd name="connsiteY49" fmla="*/ 552450 h 775335"/>
              <a:gd name="connsiteX50" fmla="*/ 43766 w 1888549"/>
              <a:gd name="connsiteY50" fmla="*/ 694962 h 775335"/>
              <a:gd name="connsiteX51" fmla="*/ 38814 w 1888549"/>
              <a:gd name="connsiteY51" fmla="*/ 707707 h 775335"/>
              <a:gd name="connsiteX52" fmla="*/ 22622 w 1888549"/>
              <a:gd name="connsiteY52" fmla="*/ 714375 h 775335"/>
              <a:gd name="connsiteX53" fmla="*/ 6429 w 1888549"/>
              <a:gd name="connsiteY53" fmla="*/ 707707 h 775335"/>
              <a:gd name="connsiteX54" fmla="*/ 6429 w 1888549"/>
              <a:gd name="connsiteY54" fmla="*/ 675322 h 775335"/>
              <a:gd name="connsiteX55" fmla="*/ 22622 w 1888549"/>
              <a:gd name="connsiteY55" fmla="*/ 668655 h 775335"/>
              <a:gd name="connsiteX56" fmla="*/ 31555 w 1888549"/>
              <a:gd name="connsiteY56" fmla="*/ 672333 h 775335"/>
              <a:gd name="connsiteX57" fmla="*/ 314088 w 1888549"/>
              <a:gd name="connsiteY57" fmla="*/ 526733 h 775335"/>
              <a:gd name="connsiteX58" fmla="*/ 481728 w 1888549"/>
              <a:gd name="connsiteY58" fmla="*/ 526733 h 775335"/>
              <a:gd name="connsiteX59" fmla="*/ 652224 w 1888549"/>
              <a:gd name="connsiteY59" fmla="*/ 356235 h 775335"/>
              <a:gd name="connsiteX60" fmla="*/ 917972 w 1888549"/>
              <a:gd name="connsiteY60" fmla="*/ 356235 h 775335"/>
              <a:gd name="connsiteX61" fmla="*/ 982448 w 1888549"/>
              <a:gd name="connsiteY61" fmla="*/ 292418 h 775335"/>
              <a:gd name="connsiteX62" fmla="*/ 487443 w 1888549"/>
              <a:gd name="connsiteY62" fmla="*/ 292418 h 775335"/>
              <a:gd name="connsiteX63" fmla="*/ 137060 w 1888549"/>
              <a:gd name="connsiteY63" fmla="*/ 470305 h 775335"/>
              <a:gd name="connsiteX64" fmla="*/ 132160 w 1888549"/>
              <a:gd name="connsiteY64" fmla="*/ 482917 h 775335"/>
              <a:gd name="connsiteX65" fmla="*/ 115968 w 1888549"/>
              <a:gd name="connsiteY65" fmla="*/ 489585 h 775335"/>
              <a:gd name="connsiteX66" fmla="*/ 99775 w 1888549"/>
              <a:gd name="connsiteY66" fmla="*/ 482917 h 775335"/>
              <a:gd name="connsiteX67" fmla="*/ 99775 w 1888549"/>
              <a:gd name="connsiteY67" fmla="*/ 450532 h 775335"/>
              <a:gd name="connsiteX68" fmla="*/ 115968 w 1888549"/>
              <a:gd name="connsiteY68" fmla="*/ 443865 h 775335"/>
              <a:gd name="connsiteX69" fmla="*/ 125063 w 1888549"/>
              <a:gd name="connsiteY69" fmla="*/ 447610 h 775335"/>
              <a:gd name="connsiteX70" fmla="*/ 479823 w 1888549"/>
              <a:gd name="connsiteY70" fmla="*/ 266700 h 775335"/>
              <a:gd name="connsiteX71" fmla="*/ 1008431 w 1888549"/>
              <a:gd name="connsiteY71" fmla="*/ 266700 h 775335"/>
              <a:gd name="connsiteX72" fmla="*/ 1011317 w 1888549"/>
              <a:gd name="connsiteY72" fmla="*/ 263843 h 775335"/>
              <a:gd name="connsiteX73" fmla="*/ 1014174 w 1888549"/>
              <a:gd name="connsiteY73" fmla="*/ 266700 h 775335"/>
              <a:gd name="connsiteX74" fmla="*/ 1084660 w 1888549"/>
              <a:gd name="connsiteY74" fmla="*/ 266700 h 775335"/>
              <a:gd name="connsiteX75" fmla="*/ 1136151 w 1888549"/>
              <a:gd name="connsiteY75" fmla="*/ 329508 h 775335"/>
              <a:gd name="connsiteX76" fmla="*/ 1137999 w 1888549"/>
              <a:gd name="connsiteY76" fmla="*/ 327660 h 775335"/>
              <a:gd name="connsiteX77" fmla="*/ 1157049 w 1888549"/>
              <a:gd name="connsiteY77" fmla="*/ 346710 h 775335"/>
              <a:gd name="connsiteX78" fmla="*/ 1153297 w 1888549"/>
              <a:gd name="connsiteY78" fmla="*/ 350423 h 775335"/>
              <a:gd name="connsiteX79" fmla="*/ 1171338 w 1888549"/>
              <a:gd name="connsiteY79" fmla="*/ 372428 h 775335"/>
              <a:gd name="connsiteX80" fmla="*/ 1413273 w 1888549"/>
              <a:gd name="connsiteY80" fmla="*/ 372428 h 775335"/>
              <a:gd name="connsiteX81" fmla="*/ 1261825 w 1888549"/>
              <a:gd name="connsiteY81" fmla="*/ 220980 h 775335"/>
              <a:gd name="connsiteX82" fmla="*/ 876549 w 1888549"/>
              <a:gd name="connsiteY82" fmla="*/ 220980 h 775335"/>
              <a:gd name="connsiteX83" fmla="*/ 874990 w 1888549"/>
              <a:gd name="connsiteY83" fmla="*/ 224672 h 775335"/>
              <a:gd name="connsiteX84" fmla="*/ 858917 w 1888549"/>
              <a:gd name="connsiteY84" fmla="*/ 231458 h 775335"/>
              <a:gd name="connsiteX85" fmla="*/ 836057 w 1888549"/>
              <a:gd name="connsiteY85" fmla="*/ 208598 h 775335"/>
              <a:gd name="connsiteX86" fmla="*/ 858917 w 1888549"/>
              <a:gd name="connsiteY86" fmla="*/ 185738 h 775335"/>
              <a:gd name="connsiteX87" fmla="*/ 271226 w 1888549"/>
              <a:gd name="connsiteY87" fmla="*/ 0 h 775335"/>
              <a:gd name="connsiteX88" fmla="*/ 287390 w 1888549"/>
              <a:gd name="connsiteY88" fmla="*/ 6695 h 775335"/>
              <a:gd name="connsiteX89" fmla="*/ 288562 w 1888549"/>
              <a:gd name="connsiteY89" fmla="*/ 9525 h 775335"/>
              <a:gd name="connsiteX90" fmla="*/ 369333 w 1888549"/>
              <a:gd name="connsiteY90" fmla="*/ 9525 h 775335"/>
              <a:gd name="connsiteX91" fmla="*/ 489348 w 1888549"/>
              <a:gd name="connsiteY91" fmla="*/ 130492 h 775335"/>
              <a:gd name="connsiteX92" fmla="*/ 1072278 w 1888549"/>
              <a:gd name="connsiteY92" fmla="*/ 130492 h 775335"/>
              <a:gd name="connsiteX93" fmla="*/ 1139905 w 1888549"/>
              <a:gd name="connsiteY93" fmla="*/ 23812 h 775335"/>
              <a:gd name="connsiteX94" fmla="*/ 1284828 w 1888549"/>
              <a:gd name="connsiteY94" fmla="*/ 23812 h 775335"/>
              <a:gd name="connsiteX95" fmla="*/ 1287542 w 1888549"/>
              <a:gd name="connsiteY95" fmla="*/ 20955 h 775335"/>
              <a:gd name="connsiteX96" fmla="*/ 1290384 w 1888549"/>
              <a:gd name="connsiteY96" fmla="*/ 23812 h 775335"/>
              <a:gd name="connsiteX97" fmla="*/ 1553289 w 1888549"/>
              <a:gd name="connsiteY97" fmla="*/ 23812 h 775335"/>
              <a:gd name="connsiteX98" fmla="*/ 1612344 w 1888549"/>
              <a:gd name="connsiteY98" fmla="*/ 131445 h 775335"/>
              <a:gd name="connsiteX99" fmla="*/ 1888549 w 1888549"/>
              <a:gd name="connsiteY99" fmla="*/ 131445 h 775335"/>
              <a:gd name="connsiteX100" fmla="*/ 1888549 w 1888549"/>
              <a:gd name="connsiteY100" fmla="*/ 157162 h 775335"/>
              <a:gd name="connsiteX101" fmla="*/ 1598058 w 1888549"/>
              <a:gd name="connsiteY101" fmla="*/ 157162 h 775335"/>
              <a:gd name="connsiteX102" fmla="*/ 1539002 w 1888549"/>
              <a:gd name="connsiteY102" fmla="*/ 50482 h 775335"/>
              <a:gd name="connsiteX103" fmla="*/ 1316918 w 1888549"/>
              <a:gd name="connsiteY103" fmla="*/ 50482 h 775335"/>
              <a:gd name="connsiteX104" fmla="*/ 1472327 w 1888549"/>
              <a:gd name="connsiteY104" fmla="*/ 206692 h 775335"/>
              <a:gd name="connsiteX105" fmla="*/ 1888549 w 1888549"/>
              <a:gd name="connsiteY105" fmla="*/ 206692 h 775335"/>
              <a:gd name="connsiteX106" fmla="*/ 1888549 w 1888549"/>
              <a:gd name="connsiteY106" fmla="*/ 233054 h 775335"/>
              <a:gd name="connsiteX107" fmla="*/ 1461850 w 1888549"/>
              <a:gd name="connsiteY107" fmla="*/ 232410 h 775335"/>
              <a:gd name="connsiteX108" fmla="*/ 1279922 w 1888549"/>
              <a:gd name="connsiteY108" fmla="*/ 50482 h 775335"/>
              <a:gd name="connsiteX109" fmla="*/ 1153240 w 1888549"/>
              <a:gd name="connsiteY109" fmla="*/ 50482 h 775335"/>
              <a:gd name="connsiteX110" fmla="*/ 1085613 w 1888549"/>
              <a:gd name="connsiteY110" fmla="*/ 156210 h 775335"/>
              <a:gd name="connsiteX111" fmla="*/ 478870 w 1888549"/>
              <a:gd name="connsiteY111" fmla="*/ 156210 h 775335"/>
              <a:gd name="connsiteX112" fmla="*/ 357903 w 1888549"/>
              <a:gd name="connsiteY112" fmla="*/ 36195 h 775335"/>
              <a:gd name="connsiteX113" fmla="*/ 288562 w 1888549"/>
              <a:gd name="connsiteY113" fmla="*/ 36195 h 775335"/>
              <a:gd name="connsiteX114" fmla="*/ 287390 w 1888549"/>
              <a:gd name="connsiteY114" fmla="*/ 39024 h 775335"/>
              <a:gd name="connsiteX115" fmla="*/ 271226 w 1888549"/>
              <a:gd name="connsiteY115" fmla="*/ 45720 h 775335"/>
              <a:gd name="connsiteX116" fmla="*/ 248366 w 1888549"/>
              <a:gd name="connsiteY116" fmla="*/ 22860 h 775335"/>
              <a:gd name="connsiteX117" fmla="*/ 271226 w 1888549"/>
              <a:gd name="connsiteY117" fmla="*/ 0 h 77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888549" h="775335">
                <a:moveTo>
                  <a:pt x="858917" y="185738"/>
                </a:moveTo>
                <a:cubicBezTo>
                  <a:pt x="865108" y="185738"/>
                  <a:pt x="870823" y="188357"/>
                  <a:pt x="874990" y="192525"/>
                </a:cubicBezTo>
                <a:lnTo>
                  <a:pt x="876147" y="195263"/>
                </a:lnTo>
                <a:lnTo>
                  <a:pt x="1272302" y="195263"/>
                </a:lnTo>
                <a:lnTo>
                  <a:pt x="1449467" y="372428"/>
                </a:lnTo>
                <a:lnTo>
                  <a:pt x="1529477" y="372428"/>
                </a:lnTo>
                <a:lnTo>
                  <a:pt x="1598058" y="265748"/>
                </a:lnTo>
                <a:lnTo>
                  <a:pt x="1790447" y="265748"/>
                </a:lnTo>
                <a:lnTo>
                  <a:pt x="1793319" y="262890"/>
                </a:lnTo>
                <a:lnTo>
                  <a:pt x="1796177" y="265748"/>
                </a:lnTo>
                <a:lnTo>
                  <a:pt x="1888549" y="265748"/>
                </a:lnTo>
                <a:lnTo>
                  <a:pt x="1888549" y="291465"/>
                </a:lnTo>
                <a:lnTo>
                  <a:pt x="1800989" y="291465"/>
                </a:lnTo>
                <a:lnTo>
                  <a:pt x="1614249" y="479107"/>
                </a:lnTo>
                <a:lnTo>
                  <a:pt x="1321832" y="479107"/>
                </a:lnTo>
                <a:lnTo>
                  <a:pt x="1088382" y="747795"/>
                </a:lnTo>
                <a:lnTo>
                  <a:pt x="1090137" y="752118"/>
                </a:lnTo>
                <a:cubicBezTo>
                  <a:pt x="1090137" y="757952"/>
                  <a:pt x="1087994" y="763905"/>
                  <a:pt x="1083707" y="768667"/>
                </a:cubicBezTo>
                <a:cubicBezTo>
                  <a:pt x="1078946" y="773430"/>
                  <a:pt x="1073230" y="775335"/>
                  <a:pt x="1067515" y="775335"/>
                </a:cubicBezTo>
                <a:cubicBezTo>
                  <a:pt x="1061801" y="775335"/>
                  <a:pt x="1056085" y="773430"/>
                  <a:pt x="1051323" y="768667"/>
                </a:cubicBezTo>
                <a:cubicBezTo>
                  <a:pt x="1046561" y="764857"/>
                  <a:pt x="1044655" y="759142"/>
                  <a:pt x="1044655" y="752475"/>
                </a:cubicBezTo>
                <a:cubicBezTo>
                  <a:pt x="1044655" y="746760"/>
                  <a:pt x="1046561" y="741045"/>
                  <a:pt x="1051323" y="736282"/>
                </a:cubicBezTo>
                <a:cubicBezTo>
                  <a:pt x="1055133" y="732472"/>
                  <a:pt x="1060848" y="729615"/>
                  <a:pt x="1067515" y="729615"/>
                </a:cubicBezTo>
                <a:lnTo>
                  <a:pt x="1069567" y="730460"/>
                </a:lnTo>
                <a:lnTo>
                  <a:pt x="1310402" y="452437"/>
                </a:lnTo>
                <a:lnTo>
                  <a:pt x="1602819" y="452437"/>
                </a:lnTo>
                <a:lnTo>
                  <a:pt x="1764600" y="291465"/>
                </a:lnTo>
                <a:lnTo>
                  <a:pt x="1611392" y="291465"/>
                </a:lnTo>
                <a:lnTo>
                  <a:pt x="1542813" y="398145"/>
                </a:lnTo>
                <a:lnTo>
                  <a:pt x="1442800" y="398145"/>
                </a:lnTo>
                <a:lnTo>
                  <a:pt x="1440895" y="400050"/>
                </a:lnTo>
                <a:lnTo>
                  <a:pt x="1438990" y="398145"/>
                </a:lnTo>
                <a:lnTo>
                  <a:pt x="1159908" y="398145"/>
                </a:lnTo>
                <a:lnTo>
                  <a:pt x="1135200" y="368334"/>
                </a:lnTo>
                <a:lnTo>
                  <a:pt x="1064657" y="438150"/>
                </a:lnTo>
                <a:lnTo>
                  <a:pt x="814637" y="438150"/>
                </a:lnTo>
                <a:lnTo>
                  <a:pt x="813078" y="441842"/>
                </a:lnTo>
                <a:cubicBezTo>
                  <a:pt x="808911" y="446009"/>
                  <a:pt x="803196" y="448628"/>
                  <a:pt x="797005" y="448628"/>
                </a:cubicBezTo>
                <a:cubicBezTo>
                  <a:pt x="784622" y="448628"/>
                  <a:pt x="774145" y="438150"/>
                  <a:pt x="774145" y="425768"/>
                </a:cubicBezTo>
                <a:cubicBezTo>
                  <a:pt x="774145" y="413385"/>
                  <a:pt x="784622" y="402908"/>
                  <a:pt x="797005" y="402908"/>
                </a:cubicBezTo>
                <a:cubicBezTo>
                  <a:pt x="803196" y="402908"/>
                  <a:pt x="808911" y="405527"/>
                  <a:pt x="813078" y="409695"/>
                </a:cubicBezTo>
                <a:lnTo>
                  <a:pt x="814234" y="412432"/>
                </a:lnTo>
                <a:lnTo>
                  <a:pt x="1053227" y="412432"/>
                </a:lnTo>
                <a:lnTo>
                  <a:pt x="1118035" y="347625"/>
                </a:lnTo>
                <a:lnTo>
                  <a:pt x="1072278" y="292418"/>
                </a:lnTo>
                <a:lnTo>
                  <a:pt x="1019035" y="292418"/>
                </a:lnTo>
                <a:lnTo>
                  <a:pt x="929403" y="382905"/>
                </a:lnTo>
                <a:lnTo>
                  <a:pt x="662702" y="382905"/>
                </a:lnTo>
                <a:lnTo>
                  <a:pt x="493157" y="552450"/>
                </a:lnTo>
                <a:lnTo>
                  <a:pt x="321708" y="552450"/>
                </a:lnTo>
                <a:lnTo>
                  <a:pt x="43766" y="694962"/>
                </a:lnTo>
                <a:lnTo>
                  <a:pt x="38814" y="707707"/>
                </a:lnTo>
                <a:cubicBezTo>
                  <a:pt x="34052" y="711517"/>
                  <a:pt x="28337" y="714375"/>
                  <a:pt x="22622" y="714375"/>
                </a:cubicBezTo>
                <a:cubicBezTo>
                  <a:pt x="16907" y="714375"/>
                  <a:pt x="11192" y="712470"/>
                  <a:pt x="6429" y="707707"/>
                </a:cubicBezTo>
                <a:cubicBezTo>
                  <a:pt x="-2143" y="699135"/>
                  <a:pt x="-2143" y="684847"/>
                  <a:pt x="6429" y="675322"/>
                </a:cubicBezTo>
                <a:cubicBezTo>
                  <a:pt x="10239" y="670560"/>
                  <a:pt x="15954" y="668655"/>
                  <a:pt x="22622" y="668655"/>
                </a:cubicBezTo>
                <a:lnTo>
                  <a:pt x="31555" y="672333"/>
                </a:lnTo>
                <a:lnTo>
                  <a:pt x="314088" y="526733"/>
                </a:lnTo>
                <a:lnTo>
                  <a:pt x="481728" y="526733"/>
                </a:lnTo>
                <a:lnTo>
                  <a:pt x="652224" y="356235"/>
                </a:lnTo>
                <a:lnTo>
                  <a:pt x="917972" y="356235"/>
                </a:lnTo>
                <a:lnTo>
                  <a:pt x="982448" y="292418"/>
                </a:lnTo>
                <a:lnTo>
                  <a:pt x="487443" y="292418"/>
                </a:lnTo>
                <a:lnTo>
                  <a:pt x="137060" y="470305"/>
                </a:lnTo>
                <a:lnTo>
                  <a:pt x="132160" y="482917"/>
                </a:lnTo>
                <a:cubicBezTo>
                  <a:pt x="127398" y="486727"/>
                  <a:pt x="121683" y="489585"/>
                  <a:pt x="115968" y="489585"/>
                </a:cubicBezTo>
                <a:cubicBezTo>
                  <a:pt x="110253" y="489585"/>
                  <a:pt x="104538" y="487680"/>
                  <a:pt x="99775" y="482917"/>
                </a:cubicBezTo>
                <a:cubicBezTo>
                  <a:pt x="91203" y="474345"/>
                  <a:pt x="91203" y="460057"/>
                  <a:pt x="99775" y="450532"/>
                </a:cubicBezTo>
                <a:cubicBezTo>
                  <a:pt x="104538" y="445770"/>
                  <a:pt x="109300" y="443865"/>
                  <a:pt x="115968" y="443865"/>
                </a:cubicBezTo>
                <a:lnTo>
                  <a:pt x="125063" y="447610"/>
                </a:lnTo>
                <a:lnTo>
                  <a:pt x="479823" y="266700"/>
                </a:lnTo>
                <a:lnTo>
                  <a:pt x="1008431" y="266700"/>
                </a:lnTo>
                <a:lnTo>
                  <a:pt x="1011317" y="263843"/>
                </a:lnTo>
                <a:lnTo>
                  <a:pt x="1014174" y="266700"/>
                </a:lnTo>
                <a:lnTo>
                  <a:pt x="1084660" y="266700"/>
                </a:lnTo>
                <a:lnTo>
                  <a:pt x="1136151" y="329508"/>
                </a:lnTo>
                <a:lnTo>
                  <a:pt x="1137999" y="327660"/>
                </a:lnTo>
                <a:lnTo>
                  <a:pt x="1157049" y="346710"/>
                </a:lnTo>
                <a:lnTo>
                  <a:pt x="1153297" y="350423"/>
                </a:lnTo>
                <a:lnTo>
                  <a:pt x="1171338" y="372428"/>
                </a:lnTo>
                <a:lnTo>
                  <a:pt x="1413273" y="372428"/>
                </a:lnTo>
                <a:lnTo>
                  <a:pt x="1261825" y="220980"/>
                </a:lnTo>
                <a:lnTo>
                  <a:pt x="876549" y="220980"/>
                </a:lnTo>
                <a:lnTo>
                  <a:pt x="874990" y="224672"/>
                </a:lnTo>
                <a:cubicBezTo>
                  <a:pt x="870823" y="228839"/>
                  <a:pt x="865108" y="231458"/>
                  <a:pt x="858917" y="231458"/>
                </a:cubicBezTo>
                <a:cubicBezTo>
                  <a:pt x="846534" y="231458"/>
                  <a:pt x="836057" y="220980"/>
                  <a:pt x="836057" y="208598"/>
                </a:cubicBezTo>
                <a:cubicBezTo>
                  <a:pt x="836057" y="196215"/>
                  <a:pt x="846534" y="185738"/>
                  <a:pt x="858917" y="185738"/>
                </a:cubicBezTo>
                <a:close/>
                <a:moveTo>
                  <a:pt x="271226" y="0"/>
                </a:moveTo>
                <a:cubicBezTo>
                  <a:pt x="277538" y="0"/>
                  <a:pt x="283253" y="2559"/>
                  <a:pt x="287390" y="6695"/>
                </a:cubicBezTo>
                <a:lnTo>
                  <a:pt x="288562" y="9525"/>
                </a:lnTo>
                <a:lnTo>
                  <a:pt x="369333" y="9525"/>
                </a:lnTo>
                <a:lnTo>
                  <a:pt x="489348" y="130492"/>
                </a:lnTo>
                <a:lnTo>
                  <a:pt x="1072278" y="130492"/>
                </a:lnTo>
                <a:lnTo>
                  <a:pt x="1139905" y="23812"/>
                </a:lnTo>
                <a:lnTo>
                  <a:pt x="1284828" y="23812"/>
                </a:lnTo>
                <a:lnTo>
                  <a:pt x="1287542" y="20955"/>
                </a:lnTo>
                <a:lnTo>
                  <a:pt x="1290384" y="23812"/>
                </a:lnTo>
                <a:lnTo>
                  <a:pt x="1553289" y="23812"/>
                </a:lnTo>
                <a:lnTo>
                  <a:pt x="1612344" y="131445"/>
                </a:lnTo>
                <a:lnTo>
                  <a:pt x="1888549" y="131445"/>
                </a:lnTo>
                <a:lnTo>
                  <a:pt x="1888549" y="157162"/>
                </a:lnTo>
                <a:lnTo>
                  <a:pt x="1598058" y="157162"/>
                </a:lnTo>
                <a:lnTo>
                  <a:pt x="1539002" y="50482"/>
                </a:lnTo>
                <a:lnTo>
                  <a:pt x="1316918" y="50482"/>
                </a:lnTo>
                <a:lnTo>
                  <a:pt x="1472327" y="206692"/>
                </a:lnTo>
                <a:lnTo>
                  <a:pt x="1888549" y="206692"/>
                </a:lnTo>
                <a:lnTo>
                  <a:pt x="1888549" y="233054"/>
                </a:lnTo>
                <a:lnTo>
                  <a:pt x="1461850" y="232410"/>
                </a:lnTo>
                <a:lnTo>
                  <a:pt x="1279922" y="50482"/>
                </a:lnTo>
                <a:lnTo>
                  <a:pt x="1153240" y="50482"/>
                </a:lnTo>
                <a:lnTo>
                  <a:pt x="1085613" y="156210"/>
                </a:lnTo>
                <a:lnTo>
                  <a:pt x="478870" y="156210"/>
                </a:lnTo>
                <a:lnTo>
                  <a:pt x="357903" y="36195"/>
                </a:lnTo>
                <a:lnTo>
                  <a:pt x="288562" y="36195"/>
                </a:lnTo>
                <a:lnTo>
                  <a:pt x="287390" y="39024"/>
                </a:lnTo>
                <a:cubicBezTo>
                  <a:pt x="283253" y="43161"/>
                  <a:pt x="277538" y="45720"/>
                  <a:pt x="271226" y="45720"/>
                </a:cubicBezTo>
                <a:cubicBezTo>
                  <a:pt x="258601" y="45720"/>
                  <a:pt x="248366" y="35485"/>
                  <a:pt x="248366" y="22860"/>
                </a:cubicBezTo>
                <a:cubicBezTo>
                  <a:pt x="248366" y="10235"/>
                  <a:pt x="258601" y="0"/>
                  <a:pt x="271226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A1C6270-AAE8-43D7-B33E-A9AC33F2D067}"/>
              </a:ext>
            </a:extLst>
          </p:cNvPr>
          <p:cNvSpPr/>
          <p:nvPr/>
        </p:nvSpPr>
        <p:spPr>
          <a:xfrm flipH="1" flipV="1">
            <a:off x="6686607" y="2715436"/>
            <a:ext cx="3570483" cy="1465846"/>
          </a:xfrm>
          <a:custGeom>
            <a:avLst/>
            <a:gdLst>
              <a:gd name="connsiteX0" fmla="*/ 858917 w 1888549"/>
              <a:gd name="connsiteY0" fmla="*/ 185738 h 775335"/>
              <a:gd name="connsiteX1" fmla="*/ 874990 w 1888549"/>
              <a:gd name="connsiteY1" fmla="*/ 192525 h 775335"/>
              <a:gd name="connsiteX2" fmla="*/ 876147 w 1888549"/>
              <a:gd name="connsiteY2" fmla="*/ 195263 h 775335"/>
              <a:gd name="connsiteX3" fmla="*/ 1272302 w 1888549"/>
              <a:gd name="connsiteY3" fmla="*/ 195263 h 775335"/>
              <a:gd name="connsiteX4" fmla="*/ 1449467 w 1888549"/>
              <a:gd name="connsiteY4" fmla="*/ 372428 h 775335"/>
              <a:gd name="connsiteX5" fmla="*/ 1529477 w 1888549"/>
              <a:gd name="connsiteY5" fmla="*/ 372428 h 775335"/>
              <a:gd name="connsiteX6" fmla="*/ 1598058 w 1888549"/>
              <a:gd name="connsiteY6" fmla="*/ 265748 h 775335"/>
              <a:gd name="connsiteX7" fmla="*/ 1790447 w 1888549"/>
              <a:gd name="connsiteY7" fmla="*/ 265748 h 775335"/>
              <a:gd name="connsiteX8" fmla="*/ 1793319 w 1888549"/>
              <a:gd name="connsiteY8" fmla="*/ 262890 h 775335"/>
              <a:gd name="connsiteX9" fmla="*/ 1796177 w 1888549"/>
              <a:gd name="connsiteY9" fmla="*/ 265748 h 775335"/>
              <a:gd name="connsiteX10" fmla="*/ 1888549 w 1888549"/>
              <a:gd name="connsiteY10" fmla="*/ 265748 h 775335"/>
              <a:gd name="connsiteX11" fmla="*/ 1888549 w 1888549"/>
              <a:gd name="connsiteY11" fmla="*/ 291465 h 775335"/>
              <a:gd name="connsiteX12" fmla="*/ 1800989 w 1888549"/>
              <a:gd name="connsiteY12" fmla="*/ 291465 h 775335"/>
              <a:gd name="connsiteX13" fmla="*/ 1614249 w 1888549"/>
              <a:gd name="connsiteY13" fmla="*/ 479107 h 775335"/>
              <a:gd name="connsiteX14" fmla="*/ 1321832 w 1888549"/>
              <a:gd name="connsiteY14" fmla="*/ 479107 h 775335"/>
              <a:gd name="connsiteX15" fmla="*/ 1088382 w 1888549"/>
              <a:gd name="connsiteY15" fmla="*/ 747795 h 775335"/>
              <a:gd name="connsiteX16" fmla="*/ 1090137 w 1888549"/>
              <a:gd name="connsiteY16" fmla="*/ 752118 h 775335"/>
              <a:gd name="connsiteX17" fmla="*/ 1083707 w 1888549"/>
              <a:gd name="connsiteY17" fmla="*/ 768667 h 775335"/>
              <a:gd name="connsiteX18" fmla="*/ 1067515 w 1888549"/>
              <a:gd name="connsiteY18" fmla="*/ 775335 h 775335"/>
              <a:gd name="connsiteX19" fmla="*/ 1051323 w 1888549"/>
              <a:gd name="connsiteY19" fmla="*/ 768667 h 775335"/>
              <a:gd name="connsiteX20" fmla="*/ 1044655 w 1888549"/>
              <a:gd name="connsiteY20" fmla="*/ 752475 h 775335"/>
              <a:gd name="connsiteX21" fmla="*/ 1051323 w 1888549"/>
              <a:gd name="connsiteY21" fmla="*/ 736282 h 775335"/>
              <a:gd name="connsiteX22" fmla="*/ 1067515 w 1888549"/>
              <a:gd name="connsiteY22" fmla="*/ 729615 h 775335"/>
              <a:gd name="connsiteX23" fmla="*/ 1069567 w 1888549"/>
              <a:gd name="connsiteY23" fmla="*/ 730460 h 775335"/>
              <a:gd name="connsiteX24" fmla="*/ 1310402 w 1888549"/>
              <a:gd name="connsiteY24" fmla="*/ 452437 h 775335"/>
              <a:gd name="connsiteX25" fmla="*/ 1602819 w 1888549"/>
              <a:gd name="connsiteY25" fmla="*/ 452437 h 775335"/>
              <a:gd name="connsiteX26" fmla="*/ 1764600 w 1888549"/>
              <a:gd name="connsiteY26" fmla="*/ 291465 h 775335"/>
              <a:gd name="connsiteX27" fmla="*/ 1611392 w 1888549"/>
              <a:gd name="connsiteY27" fmla="*/ 291465 h 775335"/>
              <a:gd name="connsiteX28" fmla="*/ 1542813 w 1888549"/>
              <a:gd name="connsiteY28" fmla="*/ 398145 h 775335"/>
              <a:gd name="connsiteX29" fmla="*/ 1442800 w 1888549"/>
              <a:gd name="connsiteY29" fmla="*/ 398145 h 775335"/>
              <a:gd name="connsiteX30" fmla="*/ 1440895 w 1888549"/>
              <a:gd name="connsiteY30" fmla="*/ 400050 h 775335"/>
              <a:gd name="connsiteX31" fmla="*/ 1438990 w 1888549"/>
              <a:gd name="connsiteY31" fmla="*/ 398145 h 775335"/>
              <a:gd name="connsiteX32" fmla="*/ 1159908 w 1888549"/>
              <a:gd name="connsiteY32" fmla="*/ 398145 h 775335"/>
              <a:gd name="connsiteX33" fmla="*/ 1135200 w 1888549"/>
              <a:gd name="connsiteY33" fmla="*/ 368334 h 775335"/>
              <a:gd name="connsiteX34" fmla="*/ 1064657 w 1888549"/>
              <a:gd name="connsiteY34" fmla="*/ 438150 h 775335"/>
              <a:gd name="connsiteX35" fmla="*/ 814637 w 1888549"/>
              <a:gd name="connsiteY35" fmla="*/ 438150 h 775335"/>
              <a:gd name="connsiteX36" fmla="*/ 813078 w 1888549"/>
              <a:gd name="connsiteY36" fmla="*/ 441842 h 775335"/>
              <a:gd name="connsiteX37" fmla="*/ 797005 w 1888549"/>
              <a:gd name="connsiteY37" fmla="*/ 448628 h 775335"/>
              <a:gd name="connsiteX38" fmla="*/ 774145 w 1888549"/>
              <a:gd name="connsiteY38" fmla="*/ 425768 h 775335"/>
              <a:gd name="connsiteX39" fmla="*/ 797005 w 1888549"/>
              <a:gd name="connsiteY39" fmla="*/ 402908 h 775335"/>
              <a:gd name="connsiteX40" fmla="*/ 813078 w 1888549"/>
              <a:gd name="connsiteY40" fmla="*/ 409695 h 775335"/>
              <a:gd name="connsiteX41" fmla="*/ 814234 w 1888549"/>
              <a:gd name="connsiteY41" fmla="*/ 412432 h 775335"/>
              <a:gd name="connsiteX42" fmla="*/ 1053227 w 1888549"/>
              <a:gd name="connsiteY42" fmla="*/ 412432 h 775335"/>
              <a:gd name="connsiteX43" fmla="*/ 1118035 w 1888549"/>
              <a:gd name="connsiteY43" fmla="*/ 347625 h 775335"/>
              <a:gd name="connsiteX44" fmla="*/ 1072278 w 1888549"/>
              <a:gd name="connsiteY44" fmla="*/ 292418 h 775335"/>
              <a:gd name="connsiteX45" fmla="*/ 1019035 w 1888549"/>
              <a:gd name="connsiteY45" fmla="*/ 292418 h 775335"/>
              <a:gd name="connsiteX46" fmla="*/ 929403 w 1888549"/>
              <a:gd name="connsiteY46" fmla="*/ 382905 h 775335"/>
              <a:gd name="connsiteX47" fmla="*/ 662702 w 1888549"/>
              <a:gd name="connsiteY47" fmla="*/ 382905 h 775335"/>
              <a:gd name="connsiteX48" fmla="*/ 493157 w 1888549"/>
              <a:gd name="connsiteY48" fmla="*/ 552450 h 775335"/>
              <a:gd name="connsiteX49" fmla="*/ 321708 w 1888549"/>
              <a:gd name="connsiteY49" fmla="*/ 552450 h 775335"/>
              <a:gd name="connsiteX50" fmla="*/ 43766 w 1888549"/>
              <a:gd name="connsiteY50" fmla="*/ 694962 h 775335"/>
              <a:gd name="connsiteX51" fmla="*/ 38814 w 1888549"/>
              <a:gd name="connsiteY51" fmla="*/ 707707 h 775335"/>
              <a:gd name="connsiteX52" fmla="*/ 22622 w 1888549"/>
              <a:gd name="connsiteY52" fmla="*/ 714375 h 775335"/>
              <a:gd name="connsiteX53" fmla="*/ 6429 w 1888549"/>
              <a:gd name="connsiteY53" fmla="*/ 707707 h 775335"/>
              <a:gd name="connsiteX54" fmla="*/ 6429 w 1888549"/>
              <a:gd name="connsiteY54" fmla="*/ 675322 h 775335"/>
              <a:gd name="connsiteX55" fmla="*/ 22622 w 1888549"/>
              <a:gd name="connsiteY55" fmla="*/ 668655 h 775335"/>
              <a:gd name="connsiteX56" fmla="*/ 31555 w 1888549"/>
              <a:gd name="connsiteY56" fmla="*/ 672333 h 775335"/>
              <a:gd name="connsiteX57" fmla="*/ 314088 w 1888549"/>
              <a:gd name="connsiteY57" fmla="*/ 526733 h 775335"/>
              <a:gd name="connsiteX58" fmla="*/ 481728 w 1888549"/>
              <a:gd name="connsiteY58" fmla="*/ 526733 h 775335"/>
              <a:gd name="connsiteX59" fmla="*/ 652224 w 1888549"/>
              <a:gd name="connsiteY59" fmla="*/ 356235 h 775335"/>
              <a:gd name="connsiteX60" fmla="*/ 917972 w 1888549"/>
              <a:gd name="connsiteY60" fmla="*/ 356235 h 775335"/>
              <a:gd name="connsiteX61" fmla="*/ 982448 w 1888549"/>
              <a:gd name="connsiteY61" fmla="*/ 292418 h 775335"/>
              <a:gd name="connsiteX62" fmla="*/ 487443 w 1888549"/>
              <a:gd name="connsiteY62" fmla="*/ 292418 h 775335"/>
              <a:gd name="connsiteX63" fmla="*/ 137060 w 1888549"/>
              <a:gd name="connsiteY63" fmla="*/ 470305 h 775335"/>
              <a:gd name="connsiteX64" fmla="*/ 132160 w 1888549"/>
              <a:gd name="connsiteY64" fmla="*/ 482917 h 775335"/>
              <a:gd name="connsiteX65" fmla="*/ 115968 w 1888549"/>
              <a:gd name="connsiteY65" fmla="*/ 489585 h 775335"/>
              <a:gd name="connsiteX66" fmla="*/ 99775 w 1888549"/>
              <a:gd name="connsiteY66" fmla="*/ 482917 h 775335"/>
              <a:gd name="connsiteX67" fmla="*/ 99775 w 1888549"/>
              <a:gd name="connsiteY67" fmla="*/ 450532 h 775335"/>
              <a:gd name="connsiteX68" fmla="*/ 115968 w 1888549"/>
              <a:gd name="connsiteY68" fmla="*/ 443865 h 775335"/>
              <a:gd name="connsiteX69" fmla="*/ 125063 w 1888549"/>
              <a:gd name="connsiteY69" fmla="*/ 447610 h 775335"/>
              <a:gd name="connsiteX70" fmla="*/ 479823 w 1888549"/>
              <a:gd name="connsiteY70" fmla="*/ 266700 h 775335"/>
              <a:gd name="connsiteX71" fmla="*/ 1008431 w 1888549"/>
              <a:gd name="connsiteY71" fmla="*/ 266700 h 775335"/>
              <a:gd name="connsiteX72" fmla="*/ 1011317 w 1888549"/>
              <a:gd name="connsiteY72" fmla="*/ 263843 h 775335"/>
              <a:gd name="connsiteX73" fmla="*/ 1014174 w 1888549"/>
              <a:gd name="connsiteY73" fmla="*/ 266700 h 775335"/>
              <a:gd name="connsiteX74" fmla="*/ 1084660 w 1888549"/>
              <a:gd name="connsiteY74" fmla="*/ 266700 h 775335"/>
              <a:gd name="connsiteX75" fmla="*/ 1136151 w 1888549"/>
              <a:gd name="connsiteY75" fmla="*/ 329508 h 775335"/>
              <a:gd name="connsiteX76" fmla="*/ 1137999 w 1888549"/>
              <a:gd name="connsiteY76" fmla="*/ 327660 h 775335"/>
              <a:gd name="connsiteX77" fmla="*/ 1157049 w 1888549"/>
              <a:gd name="connsiteY77" fmla="*/ 346710 h 775335"/>
              <a:gd name="connsiteX78" fmla="*/ 1153297 w 1888549"/>
              <a:gd name="connsiteY78" fmla="*/ 350423 h 775335"/>
              <a:gd name="connsiteX79" fmla="*/ 1171338 w 1888549"/>
              <a:gd name="connsiteY79" fmla="*/ 372428 h 775335"/>
              <a:gd name="connsiteX80" fmla="*/ 1413273 w 1888549"/>
              <a:gd name="connsiteY80" fmla="*/ 372428 h 775335"/>
              <a:gd name="connsiteX81" fmla="*/ 1261825 w 1888549"/>
              <a:gd name="connsiteY81" fmla="*/ 220980 h 775335"/>
              <a:gd name="connsiteX82" fmla="*/ 876549 w 1888549"/>
              <a:gd name="connsiteY82" fmla="*/ 220980 h 775335"/>
              <a:gd name="connsiteX83" fmla="*/ 874990 w 1888549"/>
              <a:gd name="connsiteY83" fmla="*/ 224672 h 775335"/>
              <a:gd name="connsiteX84" fmla="*/ 858917 w 1888549"/>
              <a:gd name="connsiteY84" fmla="*/ 231458 h 775335"/>
              <a:gd name="connsiteX85" fmla="*/ 836057 w 1888549"/>
              <a:gd name="connsiteY85" fmla="*/ 208598 h 775335"/>
              <a:gd name="connsiteX86" fmla="*/ 858917 w 1888549"/>
              <a:gd name="connsiteY86" fmla="*/ 185738 h 775335"/>
              <a:gd name="connsiteX87" fmla="*/ 271226 w 1888549"/>
              <a:gd name="connsiteY87" fmla="*/ 0 h 775335"/>
              <a:gd name="connsiteX88" fmla="*/ 287390 w 1888549"/>
              <a:gd name="connsiteY88" fmla="*/ 6695 h 775335"/>
              <a:gd name="connsiteX89" fmla="*/ 288562 w 1888549"/>
              <a:gd name="connsiteY89" fmla="*/ 9525 h 775335"/>
              <a:gd name="connsiteX90" fmla="*/ 369333 w 1888549"/>
              <a:gd name="connsiteY90" fmla="*/ 9525 h 775335"/>
              <a:gd name="connsiteX91" fmla="*/ 489348 w 1888549"/>
              <a:gd name="connsiteY91" fmla="*/ 130492 h 775335"/>
              <a:gd name="connsiteX92" fmla="*/ 1072278 w 1888549"/>
              <a:gd name="connsiteY92" fmla="*/ 130492 h 775335"/>
              <a:gd name="connsiteX93" fmla="*/ 1139905 w 1888549"/>
              <a:gd name="connsiteY93" fmla="*/ 23812 h 775335"/>
              <a:gd name="connsiteX94" fmla="*/ 1284828 w 1888549"/>
              <a:gd name="connsiteY94" fmla="*/ 23812 h 775335"/>
              <a:gd name="connsiteX95" fmla="*/ 1287542 w 1888549"/>
              <a:gd name="connsiteY95" fmla="*/ 20955 h 775335"/>
              <a:gd name="connsiteX96" fmla="*/ 1290384 w 1888549"/>
              <a:gd name="connsiteY96" fmla="*/ 23812 h 775335"/>
              <a:gd name="connsiteX97" fmla="*/ 1553289 w 1888549"/>
              <a:gd name="connsiteY97" fmla="*/ 23812 h 775335"/>
              <a:gd name="connsiteX98" fmla="*/ 1612344 w 1888549"/>
              <a:gd name="connsiteY98" fmla="*/ 131445 h 775335"/>
              <a:gd name="connsiteX99" fmla="*/ 1888549 w 1888549"/>
              <a:gd name="connsiteY99" fmla="*/ 131445 h 775335"/>
              <a:gd name="connsiteX100" fmla="*/ 1888549 w 1888549"/>
              <a:gd name="connsiteY100" fmla="*/ 157162 h 775335"/>
              <a:gd name="connsiteX101" fmla="*/ 1598058 w 1888549"/>
              <a:gd name="connsiteY101" fmla="*/ 157162 h 775335"/>
              <a:gd name="connsiteX102" fmla="*/ 1539002 w 1888549"/>
              <a:gd name="connsiteY102" fmla="*/ 50482 h 775335"/>
              <a:gd name="connsiteX103" fmla="*/ 1316918 w 1888549"/>
              <a:gd name="connsiteY103" fmla="*/ 50482 h 775335"/>
              <a:gd name="connsiteX104" fmla="*/ 1472327 w 1888549"/>
              <a:gd name="connsiteY104" fmla="*/ 206692 h 775335"/>
              <a:gd name="connsiteX105" fmla="*/ 1888549 w 1888549"/>
              <a:gd name="connsiteY105" fmla="*/ 206692 h 775335"/>
              <a:gd name="connsiteX106" fmla="*/ 1888549 w 1888549"/>
              <a:gd name="connsiteY106" fmla="*/ 233054 h 775335"/>
              <a:gd name="connsiteX107" fmla="*/ 1461850 w 1888549"/>
              <a:gd name="connsiteY107" fmla="*/ 232410 h 775335"/>
              <a:gd name="connsiteX108" fmla="*/ 1279922 w 1888549"/>
              <a:gd name="connsiteY108" fmla="*/ 50482 h 775335"/>
              <a:gd name="connsiteX109" fmla="*/ 1153240 w 1888549"/>
              <a:gd name="connsiteY109" fmla="*/ 50482 h 775335"/>
              <a:gd name="connsiteX110" fmla="*/ 1085613 w 1888549"/>
              <a:gd name="connsiteY110" fmla="*/ 156210 h 775335"/>
              <a:gd name="connsiteX111" fmla="*/ 478870 w 1888549"/>
              <a:gd name="connsiteY111" fmla="*/ 156210 h 775335"/>
              <a:gd name="connsiteX112" fmla="*/ 357903 w 1888549"/>
              <a:gd name="connsiteY112" fmla="*/ 36195 h 775335"/>
              <a:gd name="connsiteX113" fmla="*/ 288562 w 1888549"/>
              <a:gd name="connsiteY113" fmla="*/ 36195 h 775335"/>
              <a:gd name="connsiteX114" fmla="*/ 287390 w 1888549"/>
              <a:gd name="connsiteY114" fmla="*/ 39024 h 775335"/>
              <a:gd name="connsiteX115" fmla="*/ 271226 w 1888549"/>
              <a:gd name="connsiteY115" fmla="*/ 45720 h 775335"/>
              <a:gd name="connsiteX116" fmla="*/ 248366 w 1888549"/>
              <a:gd name="connsiteY116" fmla="*/ 22860 h 775335"/>
              <a:gd name="connsiteX117" fmla="*/ 271226 w 1888549"/>
              <a:gd name="connsiteY117" fmla="*/ 0 h 77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888549" h="775335">
                <a:moveTo>
                  <a:pt x="858917" y="185738"/>
                </a:moveTo>
                <a:cubicBezTo>
                  <a:pt x="865108" y="185738"/>
                  <a:pt x="870823" y="188357"/>
                  <a:pt x="874990" y="192525"/>
                </a:cubicBezTo>
                <a:lnTo>
                  <a:pt x="876147" y="195263"/>
                </a:lnTo>
                <a:lnTo>
                  <a:pt x="1272302" y="195263"/>
                </a:lnTo>
                <a:lnTo>
                  <a:pt x="1449467" y="372428"/>
                </a:lnTo>
                <a:lnTo>
                  <a:pt x="1529477" y="372428"/>
                </a:lnTo>
                <a:lnTo>
                  <a:pt x="1598058" y="265748"/>
                </a:lnTo>
                <a:lnTo>
                  <a:pt x="1790447" y="265748"/>
                </a:lnTo>
                <a:lnTo>
                  <a:pt x="1793319" y="262890"/>
                </a:lnTo>
                <a:lnTo>
                  <a:pt x="1796177" y="265748"/>
                </a:lnTo>
                <a:lnTo>
                  <a:pt x="1888549" y="265748"/>
                </a:lnTo>
                <a:lnTo>
                  <a:pt x="1888549" y="291465"/>
                </a:lnTo>
                <a:lnTo>
                  <a:pt x="1800989" y="291465"/>
                </a:lnTo>
                <a:lnTo>
                  <a:pt x="1614249" y="479107"/>
                </a:lnTo>
                <a:lnTo>
                  <a:pt x="1321832" y="479107"/>
                </a:lnTo>
                <a:lnTo>
                  <a:pt x="1088382" y="747795"/>
                </a:lnTo>
                <a:lnTo>
                  <a:pt x="1090137" y="752118"/>
                </a:lnTo>
                <a:cubicBezTo>
                  <a:pt x="1090137" y="757952"/>
                  <a:pt x="1087994" y="763905"/>
                  <a:pt x="1083707" y="768667"/>
                </a:cubicBezTo>
                <a:cubicBezTo>
                  <a:pt x="1078946" y="773430"/>
                  <a:pt x="1073230" y="775335"/>
                  <a:pt x="1067515" y="775335"/>
                </a:cubicBezTo>
                <a:cubicBezTo>
                  <a:pt x="1061801" y="775335"/>
                  <a:pt x="1056085" y="773430"/>
                  <a:pt x="1051323" y="768667"/>
                </a:cubicBezTo>
                <a:cubicBezTo>
                  <a:pt x="1046561" y="764857"/>
                  <a:pt x="1044655" y="759142"/>
                  <a:pt x="1044655" y="752475"/>
                </a:cubicBezTo>
                <a:cubicBezTo>
                  <a:pt x="1044655" y="746760"/>
                  <a:pt x="1046561" y="741045"/>
                  <a:pt x="1051323" y="736282"/>
                </a:cubicBezTo>
                <a:cubicBezTo>
                  <a:pt x="1055133" y="732472"/>
                  <a:pt x="1060848" y="729615"/>
                  <a:pt x="1067515" y="729615"/>
                </a:cubicBezTo>
                <a:lnTo>
                  <a:pt x="1069567" y="730460"/>
                </a:lnTo>
                <a:lnTo>
                  <a:pt x="1310402" y="452437"/>
                </a:lnTo>
                <a:lnTo>
                  <a:pt x="1602819" y="452437"/>
                </a:lnTo>
                <a:lnTo>
                  <a:pt x="1764600" y="291465"/>
                </a:lnTo>
                <a:lnTo>
                  <a:pt x="1611392" y="291465"/>
                </a:lnTo>
                <a:lnTo>
                  <a:pt x="1542813" y="398145"/>
                </a:lnTo>
                <a:lnTo>
                  <a:pt x="1442800" y="398145"/>
                </a:lnTo>
                <a:lnTo>
                  <a:pt x="1440895" y="400050"/>
                </a:lnTo>
                <a:lnTo>
                  <a:pt x="1438990" y="398145"/>
                </a:lnTo>
                <a:lnTo>
                  <a:pt x="1159908" y="398145"/>
                </a:lnTo>
                <a:lnTo>
                  <a:pt x="1135200" y="368334"/>
                </a:lnTo>
                <a:lnTo>
                  <a:pt x="1064657" y="438150"/>
                </a:lnTo>
                <a:lnTo>
                  <a:pt x="814637" y="438150"/>
                </a:lnTo>
                <a:lnTo>
                  <a:pt x="813078" y="441842"/>
                </a:lnTo>
                <a:cubicBezTo>
                  <a:pt x="808911" y="446009"/>
                  <a:pt x="803196" y="448628"/>
                  <a:pt x="797005" y="448628"/>
                </a:cubicBezTo>
                <a:cubicBezTo>
                  <a:pt x="784622" y="448628"/>
                  <a:pt x="774145" y="438150"/>
                  <a:pt x="774145" y="425768"/>
                </a:cubicBezTo>
                <a:cubicBezTo>
                  <a:pt x="774145" y="413385"/>
                  <a:pt x="784622" y="402908"/>
                  <a:pt x="797005" y="402908"/>
                </a:cubicBezTo>
                <a:cubicBezTo>
                  <a:pt x="803196" y="402908"/>
                  <a:pt x="808911" y="405527"/>
                  <a:pt x="813078" y="409695"/>
                </a:cubicBezTo>
                <a:lnTo>
                  <a:pt x="814234" y="412432"/>
                </a:lnTo>
                <a:lnTo>
                  <a:pt x="1053227" y="412432"/>
                </a:lnTo>
                <a:lnTo>
                  <a:pt x="1118035" y="347625"/>
                </a:lnTo>
                <a:lnTo>
                  <a:pt x="1072278" y="292418"/>
                </a:lnTo>
                <a:lnTo>
                  <a:pt x="1019035" y="292418"/>
                </a:lnTo>
                <a:lnTo>
                  <a:pt x="929403" y="382905"/>
                </a:lnTo>
                <a:lnTo>
                  <a:pt x="662702" y="382905"/>
                </a:lnTo>
                <a:lnTo>
                  <a:pt x="493157" y="552450"/>
                </a:lnTo>
                <a:lnTo>
                  <a:pt x="321708" y="552450"/>
                </a:lnTo>
                <a:lnTo>
                  <a:pt x="43766" y="694962"/>
                </a:lnTo>
                <a:lnTo>
                  <a:pt x="38814" y="707707"/>
                </a:lnTo>
                <a:cubicBezTo>
                  <a:pt x="34052" y="711517"/>
                  <a:pt x="28337" y="714375"/>
                  <a:pt x="22622" y="714375"/>
                </a:cubicBezTo>
                <a:cubicBezTo>
                  <a:pt x="16907" y="714375"/>
                  <a:pt x="11192" y="712470"/>
                  <a:pt x="6429" y="707707"/>
                </a:cubicBezTo>
                <a:cubicBezTo>
                  <a:pt x="-2143" y="699135"/>
                  <a:pt x="-2143" y="684847"/>
                  <a:pt x="6429" y="675322"/>
                </a:cubicBezTo>
                <a:cubicBezTo>
                  <a:pt x="10239" y="670560"/>
                  <a:pt x="15954" y="668655"/>
                  <a:pt x="22622" y="668655"/>
                </a:cubicBezTo>
                <a:lnTo>
                  <a:pt x="31555" y="672333"/>
                </a:lnTo>
                <a:lnTo>
                  <a:pt x="314088" y="526733"/>
                </a:lnTo>
                <a:lnTo>
                  <a:pt x="481728" y="526733"/>
                </a:lnTo>
                <a:lnTo>
                  <a:pt x="652224" y="356235"/>
                </a:lnTo>
                <a:lnTo>
                  <a:pt x="917972" y="356235"/>
                </a:lnTo>
                <a:lnTo>
                  <a:pt x="982448" y="292418"/>
                </a:lnTo>
                <a:lnTo>
                  <a:pt x="487443" y="292418"/>
                </a:lnTo>
                <a:lnTo>
                  <a:pt x="137060" y="470305"/>
                </a:lnTo>
                <a:lnTo>
                  <a:pt x="132160" y="482917"/>
                </a:lnTo>
                <a:cubicBezTo>
                  <a:pt x="127398" y="486727"/>
                  <a:pt x="121683" y="489585"/>
                  <a:pt x="115968" y="489585"/>
                </a:cubicBezTo>
                <a:cubicBezTo>
                  <a:pt x="110253" y="489585"/>
                  <a:pt x="104538" y="487680"/>
                  <a:pt x="99775" y="482917"/>
                </a:cubicBezTo>
                <a:cubicBezTo>
                  <a:pt x="91203" y="474345"/>
                  <a:pt x="91203" y="460057"/>
                  <a:pt x="99775" y="450532"/>
                </a:cubicBezTo>
                <a:cubicBezTo>
                  <a:pt x="104538" y="445770"/>
                  <a:pt x="109300" y="443865"/>
                  <a:pt x="115968" y="443865"/>
                </a:cubicBezTo>
                <a:lnTo>
                  <a:pt x="125063" y="447610"/>
                </a:lnTo>
                <a:lnTo>
                  <a:pt x="479823" y="266700"/>
                </a:lnTo>
                <a:lnTo>
                  <a:pt x="1008431" y="266700"/>
                </a:lnTo>
                <a:lnTo>
                  <a:pt x="1011317" y="263843"/>
                </a:lnTo>
                <a:lnTo>
                  <a:pt x="1014174" y="266700"/>
                </a:lnTo>
                <a:lnTo>
                  <a:pt x="1084660" y="266700"/>
                </a:lnTo>
                <a:lnTo>
                  <a:pt x="1136151" y="329508"/>
                </a:lnTo>
                <a:lnTo>
                  <a:pt x="1137999" y="327660"/>
                </a:lnTo>
                <a:lnTo>
                  <a:pt x="1157049" y="346710"/>
                </a:lnTo>
                <a:lnTo>
                  <a:pt x="1153297" y="350423"/>
                </a:lnTo>
                <a:lnTo>
                  <a:pt x="1171338" y="372428"/>
                </a:lnTo>
                <a:lnTo>
                  <a:pt x="1413273" y="372428"/>
                </a:lnTo>
                <a:lnTo>
                  <a:pt x="1261825" y="220980"/>
                </a:lnTo>
                <a:lnTo>
                  <a:pt x="876549" y="220980"/>
                </a:lnTo>
                <a:lnTo>
                  <a:pt x="874990" y="224672"/>
                </a:lnTo>
                <a:cubicBezTo>
                  <a:pt x="870823" y="228839"/>
                  <a:pt x="865108" y="231458"/>
                  <a:pt x="858917" y="231458"/>
                </a:cubicBezTo>
                <a:cubicBezTo>
                  <a:pt x="846534" y="231458"/>
                  <a:pt x="836057" y="220980"/>
                  <a:pt x="836057" y="208598"/>
                </a:cubicBezTo>
                <a:cubicBezTo>
                  <a:pt x="836057" y="196215"/>
                  <a:pt x="846534" y="185738"/>
                  <a:pt x="858917" y="185738"/>
                </a:cubicBezTo>
                <a:close/>
                <a:moveTo>
                  <a:pt x="271226" y="0"/>
                </a:moveTo>
                <a:cubicBezTo>
                  <a:pt x="277538" y="0"/>
                  <a:pt x="283253" y="2559"/>
                  <a:pt x="287390" y="6695"/>
                </a:cubicBezTo>
                <a:lnTo>
                  <a:pt x="288562" y="9525"/>
                </a:lnTo>
                <a:lnTo>
                  <a:pt x="369333" y="9525"/>
                </a:lnTo>
                <a:lnTo>
                  <a:pt x="489348" y="130492"/>
                </a:lnTo>
                <a:lnTo>
                  <a:pt x="1072278" y="130492"/>
                </a:lnTo>
                <a:lnTo>
                  <a:pt x="1139905" y="23812"/>
                </a:lnTo>
                <a:lnTo>
                  <a:pt x="1284828" y="23812"/>
                </a:lnTo>
                <a:lnTo>
                  <a:pt x="1287542" y="20955"/>
                </a:lnTo>
                <a:lnTo>
                  <a:pt x="1290384" y="23812"/>
                </a:lnTo>
                <a:lnTo>
                  <a:pt x="1553289" y="23812"/>
                </a:lnTo>
                <a:lnTo>
                  <a:pt x="1612344" y="131445"/>
                </a:lnTo>
                <a:lnTo>
                  <a:pt x="1888549" y="131445"/>
                </a:lnTo>
                <a:lnTo>
                  <a:pt x="1888549" y="157162"/>
                </a:lnTo>
                <a:lnTo>
                  <a:pt x="1598058" y="157162"/>
                </a:lnTo>
                <a:lnTo>
                  <a:pt x="1539002" y="50482"/>
                </a:lnTo>
                <a:lnTo>
                  <a:pt x="1316918" y="50482"/>
                </a:lnTo>
                <a:lnTo>
                  <a:pt x="1472327" y="206692"/>
                </a:lnTo>
                <a:lnTo>
                  <a:pt x="1888549" y="206692"/>
                </a:lnTo>
                <a:lnTo>
                  <a:pt x="1888549" y="233054"/>
                </a:lnTo>
                <a:lnTo>
                  <a:pt x="1461850" y="232410"/>
                </a:lnTo>
                <a:lnTo>
                  <a:pt x="1279922" y="50482"/>
                </a:lnTo>
                <a:lnTo>
                  <a:pt x="1153240" y="50482"/>
                </a:lnTo>
                <a:lnTo>
                  <a:pt x="1085613" y="156210"/>
                </a:lnTo>
                <a:lnTo>
                  <a:pt x="478870" y="156210"/>
                </a:lnTo>
                <a:lnTo>
                  <a:pt x="357903" y="36195"/>
                </a:lnTo>
                <a:lnTo>
                  <a:pt x="288562" y="36195"/>
                </a:lnTo>
                <a:lnTo>
                  <a:pt x="287390" y="39024"/>
                </a:lnTo>
                <a:cubicBezTo>
                  <a:pt x="283253" y="43161"/>
                  <a:pt x="277538" y="45720"/>
                  <a:pt x="271226" y="45720"/>
                </a:cubicBezTo>
                <a:cubicBezTo>
                  <a:pt x="258601" y="45720"/>
                  <a:pt x="248366" y="35485"/>
                  <a:pt x="248366" y="22860"/>
                </a:cubicBezTo>
                <a:cubicBezTo>
                  <a:pt x="248366" y="10235"/>
                  <a:pt x="258601" y="0"/>
                  <a:pt x="271226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2">
            <a:extLst>
              <a:ext uri="{FF2B5EF4-FFF2-40B4-BE49-F238E27FC236}">
                <a16:creationId xmlns:a16="http://schemas.microsoft.com/office/drawing/2014/main" id="{53347B15-B39D-4B3A-92A7-16F069593A4D}"/>
              </a:ext>
            </a:extLst>
          </p:cNvPr>
          <p:cNvSpPr/>
          <p:nvPr/>
        </p:nvSpPr>
        <p:spPr>
          <a:xfrm>
            <a:off x="4776864" y="1136223"/>
            <a:ext cx="2626881" cy="3412491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  <a:gd name="connsiteX0" fmla="*/ 173835 w 788240"/>
              <a:gd name="connsiteY0" fmla="*/ 1023975 h 1023975"/>
              <a:gd name="connsiteX1" fmla="*/ 639815 w 788240"/>
              <a:gd name="connsiteY1" fmla="*/ 954560 h 1023975"/>
              <a:gd name="connsiteX2" fmla="*/ 603620 w 788240"/>
              <a:gd name="connsiteY2" fmla="*/ 878360 h 1023975"/>
              <a:gd name="connsiteX3" fmla="*/ 679820 w 788240"/>
              <a:gd name="connsiteY3" fmla="*/ 618328 h 1023975"/>
              <a:gd name="connsiteX4" fmla="*/ 778880 w 788240"/>
              <a:gd name="connsiteY4" fmla="*/ 276380 h 1023975"/>
              <a:gd name="connsiteX5" fmla="*/ 352160 w 788240"/>
              <a:gd name="connsiteY5" fmla="*/ 7775 h 1023975"/>
              <a:gd name="connsiteX6" fmla="*/ 116893 w 788240"/>
              <a:gd name="connsiteY6" fmla="*/ 203990 h 1023975"/>
              <a:gd name="connsiteX7" fmla="*/ 109273 w 788240"/>
              <a:gd name="connsiteY7" fmla="*/ 263045 h 1023975"/>
              <a:gd name="connsiteX8" fmla="*/ 52123 w 788240"/>
              <a:gd name="connsiteY8" fmla="*/ 360200 h 1023975"/>
              <a:gd name="connsiteX9" fmla="*/ 6403 w 788240"/>
              <a:gd name="connsiteY9" fmla="*/ 420208 h 1023975"/>
              <a:gd name="connsiteX10" fmla="*/ 16880 w 788240"/>
              <a:gd name="connsiteY10" fmla="*/ 508790 h 1023975"/>
              <a:gd name="connsiteX11" fmla="*/ 55933 w 788240"/>
              <a:gd name="connsiteY11" fmla="*/ 544985 h 1023975"/>
              <a:gd name="connsiteX12" fmla="*/ 11165 w 788240"/>
              <a:gd name="connsiteY12" fmla="*/ 563083 h 1023975"/>
              <a:gd name="connsiteX13" fmla="*/ 23548 w 788240"/>
              <a:gd name="connsiteY13" fmla="*/ 602135 h 1023975"/>
              <a:gd name="connsiteX14" fmla="*/ 22595 w 788240"/>
              <a:gd name="connsiteY14" fmla="*/ 665953 h 1023975"/>
              <a:gd name="connsiteX15" fmla="*/ 78793 w 788240"/>
              <a:gd name="connsiteY15" fmla="*/ 737390 h 1023975"/>
              <a:gd name="connsiteX16" fmla="*/ 217858 w 788240"/>
              <a:gd name="connsiteY16" fmla="*/ 757393 h 1023975"/>
              <a:gd name="connsiteX17" fmla="*/ 173835 w 788240"/>
              <a:gd name="connsiteY17" fmla="*/ 1023975 h 1023975"/>
              <a:gd name="connsiteX0" fmla="*/ 173835 w 788240"/>
              <a:gd name="connsiteY0" fmla="*/ 1023975 h 1028932"/>
              <a:gd name="connsiteX1" fmla="*/ 654690 w 788240"/>
              <a:gd name="connsiteY1" fmla="*/ 1028932 h 1028932"/>
              <a:gd name="connsiteX2" fmla="*/ 603620 w 788240"/>
              <a:gd name="connsiteY2" fmla="*/ 878360 h 1028932"/>
              <a:gd name="connsiteX3" fmla="*/ 679820 w 788240"/>
              <a:gd name="connsiteY3" fmla="*/ 618328 h 1028932"/>
              <a:gd name="connsiteX4" fmla="*/ 778880 w 788240"/>
              <a:gd name="connsiteY4" fmla="*/ 276380 h 1028932"/>
              <a:gd name="connsiteX5" fmla="*/ 352160 w 788240"/>
              <a:gd name="connsiteY5" fmla="*/ 7775 h 1028932"/>
              <a:gd name="connsiteX6" fmla="*/ 116893 w 788240"/>
              <a:gd name="connsiteY6" fmla="*/ 203990 h 1028932"/>
              <a:gd name="connsiteX7" fmla="*/ 109273 w 788240"/>
              <a:gd name="connsiteY7" fmla="*/ 263045 h 1028932"/>
              <a:gd name="connsiteX8" fmla="*/ 52123 w 788240"/>
              <a:gd name="connsiteY8" fmla="*/ 360200 h 1028932"/>
              <a:gd name="connsiteX9" fmla="*/ 6403 w 788240"/>
              <a:gd name="connsiteY9" fmla="*/ 420208 h 1028932"/>
              <a:gd name="connsiteX10" fmla="*/ 16880 w 788240"/>
              <a:gd name="connsiteY10" fmla="*/ 508790 h 1028932"/>
              <a:gd name="connsiteX11" fmla="*/ 55933 w 788240"/>
              <a:gd name="connsiteY11" fmla="*/ 544985 h 1028932"/>
              <a:gd name="connsiteX12" fmla="*/ 11165 w 788240"/>
              <a:gd name="connsiteY12" fmla="*/ 563083 h 1028932"/>
              <a:gd name="connsiteX13" fmla="*/ 23548 w 788240"/>
              <a:gd name="connsiteY13" fmla="*/ 602135 h 1028932"/>
              <a:gd name="connsiteX14" fmla="*/ 22595 w 788240"/>
              <a:gd name="connsiteY14" fmla="*/ 665953 h 1028932"/>
              <a:gd name="connsiteX15" fmla="*/ 78793 w 788240"/>
              <a:gd name="connsiteY15" fmla="*/ 737390 h 1028932"/>
              <a:gd name="connsiteX16" fmla="*/ 217858 w 788240"/>
              <a:gd name="connsiteY16" fmla="*/ 757393 h 1028932"/>
              <a:gd name="connsiteX17" fmla="*/ 173835 w 788240"/>
              <a:gd name="connsiteY17" fmla="*/ 1023975 h 1028932"/>
              <a:gd name="connsiteX0" fmla="*/ 173835 w 788240"/>
              <a:gd name="connsiteY0" fmla="*/ 1023975 h 1023975"/>
              <a:gd name="connsiteX1" fmla="*/ 674523 w 788240"/>
              <a:gd name="connsiteY1" fmla="*/ 1023974 h 1023975"/>
              <a:gd name="connsiteX2" fmla="*/ 603620 w 788240"/>
              <a:gd name="connsiteY2" fmla="*/ 878360 h 1023975"/>
              <a:gd name="connsiteX3" fmla="*/ 679820 w 788240"/>
              <a:gd name="connsiteY3" fmla="*/ 618328 h 1023975"/>
              <a:gd name="connsiteX4" fmla="*/ 778880 w 788240"/>
              <a:gd name="connsiteY4" fmla="*/ 276380 h 1023975"/>
              <a:gd name="connsiteX5" fmla="*/ 352160 w 788240"/>
              <a:gd name="connsiteY5" fmla="*/ 7775 h 1023975"/>
              <a:gd name="connsiteX6" fmla="*/ 116893 w 788240"/>
              <a:gd name="connsiteY6" fmla="*/ 203990 h 1023975"/>
              <a:gd name="connsiteX7" fmla="*/ 109273 w 788240"/>
              <a:gd name="connsiteY7" fmla="*/ 263045 h 1023975"/>
              <a:gd name="connsiteX8" fmla="*/ 52123 w 788240"/>
              <a:gd name="connsiteY8" fmla="*/ 360200 h 1023975"/>
              <a:gd name="connsiteX9" fmla="*/ 6403 w 788240"/>
              <a:gd name="connsiteY9" fmla="*/ 420208 h 1023975"/>
              <a:gd name="connsiteX10" fmla="*/ 16880 w 788240"/>
              <a:gd name="connsiteY10" fmla="*/ 508790 h 1023975"/>
              <a:gd name="connsiteX11" fmla="*/ 55933 w 788240"/>
              <a:gd name="connsiteY11" fmla="*/ 544985 h 1023975"/>
              <a:gd name="connsiteX12" fmla="*/ 11165 w 788240"/>
              <a:gd name="connsiteY12" fmla="*/ 563083 h 1023975"/>
              <a:gd name="connsiteX13" fmla="*/ 23548 w 788240"/>
              <a:gd name="connsiteY13" fmla="*/ 602135 h 1023975"/>
              <a:gd name="connsiteX14" fmla="*/ 22595 w 788240"/>
              <a:gd name="connsiteY14" fmla="*/ 665953 h 1023975"/>
              <a:gd name="connsiteX15" fmla="*/ 78793 w 788240"/>
              <a:gd name="connsiteY15" fmla="*/ 737390 h 1023975"/>
              <a:gd name="connsiteX16" fmla="*/ 217858 w 788240"/>
              <a:gd name="connsiteY16" fmla="*/ 757393 h 1023975"/>
              <a:gd name="connsiteX17" fmla="*/ 173835 w 788240"/>
              <a:gd name="connsiteY17" fmla="*/ 1023975 h 1023975"/>
              <a:gd name="connsiteX0" fmla="*/ 173835 w 788240"/>
              <a:gd name="connsiteY0" fmla="*/ 1023975 h 1023975"/>
              <a:gd name="connsiteX1" fmla="*/ 679481 w 788240"/>
              <a:gd name="connsiteY1" fmla="*/ 1014058 h 1023975"/>
              <a:gd name="connsiteX2" fmla="*/ 603620 w 788240"/>
              <a:gd name="connsiteY2" fmla="*/ 878360 h 1023975"/>
              <a:gd name="connsiteX3" fmla="*/ 679820 w 788240"/>
              <a:gd name="connsiteY3" fmla="*/ 618328 h 1023975"/>
              <a:gd name="connsiteX4" fmla="*/ 778880 w 788240"/>
              <a:gd name="connsiteY4" fmla="*/ 276380 h 1023975"/>
              <a:gd name="connsiteX5" fmla="*/ 352160 w 788240"/>
              <a:gd name="connsiteY5" fmla="*/ 7775 h 1023975"/>
              <a:gd name="connsiteX6" fmla="*/ 116893 w 788240"/>
              <a:gd name="connsiteY6" fmla="*/ 203990 h 1023975"/>
              <a:gd name="connsiteX7" fmla="*/ 109273 w 788240"/>
              <a:gd name="connsiteY7" fmla="*/ 263045 h 1023975"/>
              <a:gd name="connsiteX8" fmla="*/ 52123 w 788240"/>
              <a:gd name="connsiteY8" fmla="*/ 360200 h 1023975"/>
              <a:gd name="connsiteX9" fmla="*/ 6403 w 788240"/>
              <a:gd name="connsiteY9" fmla="*/ 420208 h 1023975"/>
              <a:gd name="connsiteX10" fmla="*/ 16880 w 788240"/>
              <a:gd name="connsiteY10" fmla="*/ 508790 h 1023975"/>
              <a:gd name="connsiteX11" fmla="*/ 55933 w 788240"/>
              <a:gd name="connsiteY11" fmla="*/ 544985 h 1023975"/>
              <a:gd name="connsiteX12" fmla="*/ 11165 w 788240"/>
              <a:gd name="connsiteY12" fmla="*/ 563083 h 1023975"/>
              <a:gd name="connsiteX13" fmla="*/ 23548 w 788240"/>
              <a:gd name="connsiteY13" fmla="*/ 602135 h 1023975"/>
              <a:gd name="connsiteX14" fmla="*/ 22595 w 788240"/>
              <a:gd name="connsiteY14" fmla="*/ 665953 h 1023975"/>
              <a:gd name="connsiteX15" fmla="*/ 78793 w 788240"/>
              <a:gd name="connsiteY15" fmla="*/ 737390 h 1023975"/>
              <a:gd name="connsiteX16" fmla="*/ 217858 w 788240"/>
              <a:gd name="connsiteY16" fmla="*/ 757393 h 1023975"/>
              <a:gd name="connsiteX17" fmla="*/ 173835 w 788240"/>
              <a:gd name="connsiteY17" fmla="*/ 1023975 h 1023975"/>
              <a:gd name="connsiteX0" fmla="*/ 173835 w 788240"/>
              <a:gd name="connsiteY0" fmla="*/ 1023975 h 1023975"/>
              <a:gd name="connsiteX1" fmla="*/ 679481 w 788240"/>
              <a:gd name="connsiteY1" fmla="*/ 1019016 h 1023975"/>
              <a:gd name="connsiteX2" fmla="*/ 603620 w 788240"/>
              <a:gd name="connsiteY2" fmla="*/ 878360 h 1023975"/>
              <a:gd name="connsiteX3" fmla="*/ 679820 w 788240"/>
              <a:gd name="connsiteY3" fmla="*/ 618328 h 1023975"/>
              <a:gd name="connsiteX4" fmla="*/ 778880 w 788240"/>
              <a:gd name="connsiteY4" fmla="*/ 276380 h 1023975"/>
              <a:gd name="connsiteX5" fmla="*/ 352160 w 788240"/>
              <a:gd name="connsiteY5" fmla="*/ 7775 h 1023975"/>
              <a:gd name="connsiteX6" fmla="*/ 116893 w 788240"/>
              <a:gd name="connsiteY6" fmla="*/ 203990 h 1023975"/>
              <a:gd name="connsiteX7" fmla="*/ 109273 w 788240"/>
              <a:gd name="connsiteY7" fmla="*/ 263045 h 1023975"/>
              <a:gd name="connsiteX8" fmla="*/ 52123 w 788240"/>
              <a:gd name="connsiteY8" fmla="*/ 360200 h 1023975"/>
              <a:gd name="connsiteX9" fmla="*/ 6403 w 788240"/>
              <a:gd name="connsiteY9" fmla="*/ 420208 h 1023975"/>
              <a:gd name="connsiteX10" fmla="*/ 16880 w 788240"/>
              <a:gd name="connsiteY10" fmla="*/ 508790 h 1023975"/>
              <a:gd name="connsiteX11" fmla="*/ 55933 w 788240"/>
              <a:gd name="connsiteY11" fmla="*/ 544985 h 1023975"/>
              <a:gd name="connsiteX12" fmla="*/ 11165 w 788240"/>
              <a:gd name="connsiteY12" fmla="*/ 563083 h 1023975"/>
              <a:gd name="connsiteX13" fmla="*/ 23548 w 788240"/>
              <a:gd name="connsiteY13" fmla="*/ 602135 h 1023975"/>
              <a:gd name="connsiteX14" fmla="*/ 22595 w 788240"/>
              <a:gd name="connsiteY14" fmla="*/ 665953 h 1023975"/>
              <a:gd name="connsiteX15" fmla="*/ 78793 w 788240"/>
              <a:gd name="connsiteY15" fmla="*/ 737390 h 1023975"/>
              <a:gd name="connsiteX16" fmla="*/ 217858 w 788240"/>
              <a:gd name="connsiteY16" fmla="*/ 757393 h 1023975"/>
              <a:gd name="connsiteX17" fmla="*/ 173835 w 788240"/>
              <a:gd name="connsiteY17" fmla="*/ 1023975 h 1023975"/>
              <a:gd name="connsiteX0" fmla="*/ 173835 w 788240"/>
              <a:gd name="connsiteY0" fmla="*/ 1023975 h 1023975"/>
              <a:gd name="connsiteX1" fmla="*/ 679481 w 788240"/>
              <a:gd name="connsiteY1" fmla="*/ 1021495 h 1023975"/>
              <a:gd name="connsiteX2" fmla="*/ 603620 w 788240"/>
              <a:gd name="connsiteY2" fmla="*/ 878360 h 1023975"/>
              <a:gd name="connsiteX3" fmla="*/ 679820 w 788240"/>
              <a:gd name="connsiteY3" fmla="*/ 618328 h 1023975"/>
              <a:gd name="connsiteX4" fmla="*/ 778880 w 788240"/>
              <a:gd name="connsiteY4" fmla="*/ 276380 h 1023975"/>
              <a:gd name="connsiteX5" fmla="*/ 352160 w 788240"/>
              <a:gd name="connsiteY5" fmla="*/ 7775 h 1023975"/>
              <a:gd name="connsiteX6" fmla="*/ 116893 w 788240"/>
              <a:gd name="connsiteY6" fmla="*/ 203990 h 1023975"/>
              <a:gd name="connsiteX7" fmla="*/ 109273 w 788240"/>
              <a:gd name="connsiteY7" fmla="*/ 263045 h 1023975"/>
              <a:gd name="connsiteX8" fmla="*/ 52123 w 788240"/>
              <a:gd name="connsiteY8" fmla="*/ 360200 h 1023975"/>
              <a:gd name="connsiteX9" fmla="*/ 6403 w 788240"/>
              <a:gd name="connsiteY9" fmla="*/ 420208 h 1023975"/>
              <a:gd name="connsiteX10" fmla="*/ 16880 w 788240"/>
              <a:gd name="connsiteY10" fmla="*/ 508790 h 1023975"/>
              <a:gd name="connsiteX11" fmla="*/ 55933 w 788240"/>
              <a:gd name="connsiteY11" fmla="*/ 544985 h 1023975"/>
              <a:gd name="connsiteX12" fmla="*/ 11165 w 788240"/>
              <a:gd name="connsiteY12" fmla="*/ 563083 h 1023975"/>
              <a:gd name="connsiteX13" fmla="*/ 23548 w 788240"/>
              <a:gd name="connsiteY13" fmla="*/ 602135 h 1023975"/>
              <a:gd name="connsiteX14" fmla="*/ 22595 w 788240"/>
              <a:gd name="connsiteY14" fmla="*/ 665953 h 1023975"/>
              <a:gd name="connsiteX15" fmla="*/ 78793 w 788240"/>
              <a:gd name="connsiteY15" fmla="*/ 737390 h 1023975"/>
              <a:gd name="connsiteX16" fmla="*/ 217858 w 788240"/>
              <a:gd name="connsiteY16" fmla="*/ 757393 h 1023975"/>
              <a:gd name="connsiteX17" fmla="*/ 173835 w 788240"/>
              <a:gd name="connsiteY17" fmla="*/ 1023975 h 10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88240" h="1023975">
                <a:moveTo>
                  <a:pt x="173835" y="1023975"/>
                </a:moveTo>
                <a:lnTo>
                  <a:pt x="679481" y="1021495"/>
                </a:lnTo>
                <a:cubicBezTo>
                  <a:pt x="666146" y="995778"/>
                  <a:pt x="612193" y="896458"/>
                  <a:pt x="603620" y="878360"/>
                </a:cubicBezTo>
                <a:cubicBezTo>
                  <a:pt x="579808" y="822163"/>
                  <a:pt x="596953" y="699290"/>
                  <a:pt x="679820" y="618328"/>
                </a:cubicBezTo>
                <a:cubicBezTo>
                  <a:pt x="758878" y="541175"/>
                  <a:pt x="810313" y="391633"/>
                  <a:pt x="778880" y="276380"/>
                </a:cubicBezTo>
                <a:cubicBezTo>
                  <a:pt x="727445" y="85880"/>
                  <a:pt x="555995" y="-32230"/>
                  <a:pt x="352160" y="7775"/>
                </a:cubicBezTo>
                <a:cubicBezTo>
                  <a:pt x="352160" y="7775"/>
                  <a:pt x="175948" y="29683"/>
                  <a:pt x="116893" y="203990"/>
                </a:cubicBezTo>
                <a:cubicBezTo>
                  <a:pt x="116893" y="203990"/>
                  <a:pt x="107368" y="229708"/>
                  <a:pt x="109273" y="263045"/>
                </a:cubicBezTo>
                <a:cubicBezTo>
                  <a:pt x="114035" y="316385"/>
                  <a:pt x="75935" y="347818"/>
                  <a:pt x="52123" y="360200"/>
                </a:cubicBezTo>
                <a:cubicBezTo>
                  <a:pt x="27358" y="373535"/>
                  <a:pt x="-16457" y="395443"/>
                  <a:pt x="6403" y="420208"/>
                </a:cubicBezTo>
                <a:cubicBezTo>
                  <a:pt x="34025" y="450688"/>
                  <a:pt x="32120" y="489740"/>
                  <a:pt x="16880" y="508790"/>
                </a:cubicBezTo>
                <a:cubicBezTo>
                  <a:pt x="-2170" y="531650"/>
                  <a:pt x="53075" y="532603"/>
                  <a:pt x="55933" y="544985"/>
                </a:cubicBezTo>
                <a:cubicBezTo>
                  <a:pt x="58790" y="558320"/>
                  <a:pt x="14975" y="547843"/>
                  <a:pt x="11165" y="563083"/>
                </a:cubicBezTo>
                <a:cubicBezTo>
                  <a:pt x="7355" y="579275"/>
                  <a:pt x="19738" y="583085"/>
                  <a:pt x="23548" y="602135"/>
                </a:cubicBezTo>
                <a:cubicBezTo>
                  <a:pt x="27358" y="621185"/>
                  <a:pt x="24500" y="656428"/>
                  <a:pt x="22595" y="665953"/>
                </a:cubicBezTo>
                <a:cubicBezTo>
                  <a:pt x="20690" y="675478"/>
                  <a:pt x="26405" y="732628"/>
                  <a:pt x="78793" y="737390"/>
                </a:cubicBezTo>
                <a:cubicBezTo>
                  <a:pt x="131180" y="742153"/>
                  <a:pt x="196903" y="731675"/>
                  <a:pt x="217858" y="757393"/>
                </a:cubicBezTo>
                <a:cubicBezTo>
                  <a:pt x="236908" y="783110"/>
                  <a:pt x="197647" y="952538"/>
                  <a:pt x="173835" y="102397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16EB048-7D81-463A-970A-20BB88838548}"/>
              </a:ext>
            </a:extLst>
          </p:cNvPr>
          <p:cNvSpPr/>
          <p:nvPr/>
        </p:nvSpPr>
        <p:spPr>
          <a:xfrm>
            <a:off x="2164984" y="2994731"/>
            <a:ext cx="3570483" cy="1465846"/>
          </a:xfrm>
          <a:custGeom>
            <a:avLst/>
            <a:gdLst>
              <a:gd name="connsiteX0" fmla="*/ 858917 w 1888549"/>
              <a:gd name="connsiteY0" fmla="*/ 185738 h 775335"/>
              <a:gd name="connsiteX1" fmla="*/ 874990 w 1888549"/>
              <a:gd name="connsiteY1" fmla="*/ 192525 h 775335"/>
              <a:gd name="connsiteX2" fmla="*/ 876147 w 1888549"/>
              <a:gd name="connsiteY2" fmla="*/ 195263 h 775335"/>
              <a:gd name="connsiteX3" fmla="*/ 1272302 w 1888549"/>
              <a:gd name="connsiteY3" fmla="*/ 195263 h 775335"/>
              <a:gd name="connsiteX4" fmla="*/ 1449467 w 1888549"/>
              <a:gd name="connsiteY4" fmla="*/ 372428 h 775335"/>
              <a:gd name="connsiteX5" fmla="*/ 1529477 w 1888549"/>
              <a:gd name="connsiteY5" fmla="*/ 372428 h 775335"/>
              <a:gd name="connsiteX6" fmla="*/ 1598058 w 1888549"/>
              <a:gd name="connsiteY6" fmla="*/ 265748 h 775335"/>
              <a:gd name="connsiteX7" fmla="*/ 1790447 w 1888549"/>
              <a:gd name="connsiteY7" fmla="*/ 265748 h 775335"/>
              <a:gd name="connsiteX8" fmla="*/ 1793319 w 1888549"/>
              <a:gd name="connsiteY8" fmla="*/ 262890 h 775335"/>
              <a:gd name="connsiteX9" fmla="*/ 1796177 w 1888549"/>
              <a:gd name="connsiteY9" fmla="*/ 265748 h 775335"/>
              <a:gd name="connsiteX10" fmla="*/ 1888549 w 1888549"/>
              <a:gd name="connsiteY10" fmla="*/ 265748 h 775335"/>
              <a:gd name="connsiteX11" fmla="*/ 1888549 w 1888549"/>
              <a:gd name="connsiteY11" fmla="*/ 291465 h 775335"/>
              <a:gd name="connsiteX12" fmla="*/ 1800989 w 1888549"/>
              <a:gd name="connsiteY12" fmla="*/ 291465 h 775335"/>
              <a:gd name="connsiteX13" fmla="*/ 1614249 w 1888549"/>
              <a:gd name="connsiteY13" fmla="*/ 479107 h 775335"/>
              <a:gd name="connsiteX14" fmla="*/ 1321832 w 1888549"/>
              <a:gd name="connsiteY14" fmla="*/ 479107 h 775335"/>
              <a:gd name="connsiteX15" fmla="*/ 1088382 w 1888549"/>
              <a:gd name="connsiteY15" fmla="*/ 747795 h 775335"/>
              <a:gd name="connsiteX16" fmla="*/ 1090137 w 1888549"/>
              <a:gd name="connsiteY16" fmla="*/ 752118 h 775335"/>
              <a:gd name="connsiteX17" fmla="*/ 1083707 w 1888549"/>
              <a:gd name="connsiteY17" fmla="*/ 768667 h 775335"/>
              <a:gd name="connsiteX18" fmla="*/ 1067515 w 1888549"/>
              <a:gd name="connsiteY18" fmla="*/ 775335 h 775335"/>
              <a:gd name="connsiteX19" fmla="*/ 1051323 w 1888549"/>
              <a:gd name="connsiteY19" fmla="*/ 768667 h 775335"/>
              <a:gd name="connsiteX20" fmla="*/ 1044655 w 1888549"/>
              <a:gd name="connsiteY20" fmla="*/ 752475 h 775335"/>
              <a:gd name="connsiteX21" fmla="*/ 1051323 w 1888549"/>
              <a:gd name="connsiteY21" fmla="*/ 736282 h 775335"/>
              <a:gd name="connsiteX22" fmla="*/ 1067515 w 1888549"/>
              <a:gd name="connsiteY22" fmla="*/ 729615 h 775335"/>
              <a:gd name="connsiteX23" fmla="*/ 1069567 w 1888549"/>
              <a:gd name="connsiteY23" fmla="*/ 730460 h 775335"/>
              <a:gd name="connsiteX24" fmla="*/ 1310402 w 1888549"/>
              <a:gd name="connsiteY24" fmla="*/ 452437 h 775335"/>
              <a:gd name="connsiteX25" fmla="*/ 1602819 w 1888549"/>
              <a:gd name="connsiteY25" fmla="*/ 452437 h 775335"/>
              <a:gd name="connsiteX26" fmla="*/ 1764600 w 1888549"/>
              <a:gd name="connsiteY26" fmla="*/ 291465 h 775335"/>
              <a:gd name="connsiteX27" fmla="*/ 1611392 w 1888549"/>
              <a:gd name="connsiteY27" fmla="*/ 291465 h 775335"/>
              <a:gd name="connsiteX28" fmla="*/ 1542813 w 1888549"/>
              <a:gd name="connsiteY28" fmla="*/ 398145 h 775335"/>
              <a:gd name="connsiteX29" fmla="*/ 1442800 w 1888549"/>
              <a:gd name="connsiteY29" fmla="*/ 398145 h 775335"/>
              <a:gd name="connsiteX30" fmla="*/ 1440895 w 1888549"/>
              <a:gd name="connsiteY30" fmla="*/ 400050 h 775335"/>
              <a:gd name="connsiteX31" fmla="*/ 1438990 w 1888549"/>
              <a:gd name="connsiteY31" fmla="*/ 398145 h 775335"/>
              <a:gd name="connsiteX32" fmla="*/ 1159908 w 1888549"/>
              <a:gd name="connsiteY32" fmla="*/ 398145 h 775335"/>
              <a:gd name="connsiteX33" fmla="*/ 1135200 w 1888549"/>
              <a:gd name="connsiteY33" fmla="*/ 368334 h 775335"/>
              <a:gd name="connsiteX34" fmla="*/ 1064657 w 1888549"/>
              <a:gd name="connsiteY34" fmla="*/ 438150 h 775335"/>
              <a:gd name="connsiteX35" fmla="*/ 814637 w 1888549"/>
              <a:gd name="connsiteY35" fmla="*/ 438150 h 775335"/>
              <a:gd name="connsiteX36" fmla="*/ 813078 w 1888549"/>
              <a:gd name="connsiteY36" fmla="*/ 441842 h 775335"/>
              <a:gd name="connsiteX37" fmla="*/ 797005 w 1888549"/>
              <a:gd name="connsiteY37" fmla="*/ 448628 h 775335"/>
              <a:gd name="connsiteX38" fmla="*/ 774145 w 1888549"/>
              <a:gd name="connsiteY38" fmla="*/ 425768 h 775335"/>
              <a:gd name="connsiteX39" fmla="*/ 797005 w 1888549"/>
              <a:gd name="connsiteY39" fmla="*/ 402908 h 775335"/>
              <a:gd name="connsiteX40" fmla="*/ 813078 w 1888549"/>
              <a:gd name="connsiteY40" fmla="*/ 409695 h 775335"/>
              <a:gd name="connsiteX41" fmla="*/ 814234 w 1888549"/>
              <a:gd name="connsiteY41" fmla="*/ 412432 h 775335"/>
              <a:gd name="connsiteX42" fmla="*/ 1053227 w 1888549"/>
              <a:gd name="connsiteY42" fmla="*/ 412432 h 775335"/>
              <a:gd name="connsiteX43" fmla="*/ 1118035 w 1888549"/>
              <a:gd name="connsiteY43" fmla="*/ 347625 h 775335"/>
              <a:gd name="connsiteX44" fmla="*/ 1072278 w 1888549"/>
              <a:gd name="connsiteY44" fmla="*/ 292418 h 775335"/>
              <a:gd name="connsiteX45" fmla="*/ 1019035 w 1888549"/>
              <a:gd name="connsiteY45" fmla="*/ 292418 h 775335"/>
              <a:gd name="connsiteX46" fmla="*/ 929403 w 1888549"/>
              <a:gd name="connsiteY46" fmla="*/ 382905 h 775335"/>
              <a:gd name="connsiteX47" fmla="*/ 662702 w 1888549"/>
              <a:gd name="connsiteY47" fmla="*/ 382905 h 775335"/>
              <a:gd name="connsiteX48" fmla="*/ 493157 w 1888549"/>
              <a:gd name="connsiteY48" fmla="*/ 552450 h 775335"/>
              <a:gd name="connsiteX49" fmla="*/ 321708 w 1888549"/>
              <a:gd name="connsiteY49" fmla="*/ 552450 h 775335"/>
              <a:gd name="connsiteX50" fmla="*/ 43766 w 1888549"/>
              <a:gd name="connsiteY50" fmla="*/ 694962 h 775335"/>
              <a:gd name="connsiteX51" fmla="*/ 38814 w 1888549"/>
              <a:gd name="connsiteY51" fmla="*/ 707707 h 775335"/>
              <a:gd name="connsiteX52" fmla="*/ 22622 w 1888549"/>
              <a:gd name="connsiteY52" fmla="*/ 714375 h 775335"/>
              <a:gd name="connsiteX53" fmla="*/ 6429 w 1888549"/>
              <a:gd name="connsiteY53" fmla="*/ 707707 h 775335"/>
              <a:gd name="connsiteX54" fmla="*/ 6429 w 1888549"/>
              <a:gd name="connsiteY54" fmla="*/ 675322 h 775335"/>
              <a:gd name="connsiteX55" fmla="*/ 22622 w 1888549"/>
              <a:gd name="connsiteY55" fmla="*/ 668655 h 775335"/>
              <a:gd name="connsiteX56" fmla="*/ 31555 w 1888549"/>
              <a:gd name="connsiteY56" fmla="*/ 672333 h 775335"/>
              <a:gd name="connsiteX57" fmla="*/ 314088 w 1888549"/>
              <a:gd name="connsiteY57" fmla="*/ 526733 h 775335"/>
              <a:gd name="connsiteX58" fmla="*/ 481728 w 1888549"/>
              <a:gd name="connsiteY58" fmla="*/ 526733 h 775335"/>
              <a:gd name="connsiteX59" fmla="*/ 652224 w 1888549"/>
              <a:gd name="connsiteY59" fmla="*/ 356235 h 775335"/>
              <a:gd name="connsiteX60" fmla="*/ 917972 w 1888549"/>
              <a:gd name="connsiteY60" fmla="*/ 356235 h 775335"/>
              <a:gd name="connsiteX61" fmla="*/ 982448 w 1888549"/>
              <a:gd name="connsiteY61" fmla="*/ 292418 h 775335"/>
              <a:gd name="connsiteX62" fmla="*/ 487443 w 1888549"/>
              <a:gd name="connsiteY62" fmla="*/ 292418 h 775335"/>
              <a:gd name="connsiteX63" fmla="*/ 137060 w 1888549"/>
              <a:gd name="connsiteY63" fmla="*/ 470305 h 775335"/>
              <a:gd name="connsiteX64" fmla="*/ 132160 w 1888549"/>
              <a:gd name="connsiteY64" fmla="*/ 482917 h 775335"/>
              <a:gd name="connsiteX65" fmla="*/ 115968 w 1888549"/>
              <a:gd name="connsiteY65" fmla="*/ 489585 h 775335"/>
              <a:gd name="connsiteX66" fmla="*/ 99775 w 1888549"/>
              <a:gd name="connsiteY66" fmla="*/ 482917 h 775335"/>
              <a:gd name="connsiteX67" fmla="*/ 99775 w 1888549"/>
              <a:gd name="connsiteY67" fmla="*/ 450532 h 775335"/>
              <a:gd name="connsiteX68" fmla="*/ 115968 w 1888549"/>
              <a:gd name="connsiteY68" fmla="*/ 443865 h 775335"/>
              <a:gd name="connsiteX69" fmla="*/ 125063 w 1888549"/>
              <a:gd name="connsiteY69" fmla="*/ 447610 h 775335"/>
              <a:gd name="connsiteX70" fmla="*/ 479823 w 1888549"/>
              <a:gd name="connsiteY70" fmla="*/ 266700 h 775335"/>
              <a:gd name="connsiteX71" fmla="*/ 1008431 w 1888549"/>
              <a:gd name="connsiteY71" fmla="*/ 266700 h 775335"/>
              <a:gd name="connsiteX72" fmla="*/ 1011317 w 1888549"/>
              <a:gd name="connsiteY72" fmla="*/ 263843 h 775335"/>
              <a:gd name="connsiteX73" fmla="*/ 1014174 w 1888549"/>
              <a:gd name="connsiteY73" fmla="*/ 266700 h 775335"/>
              <a:gd name="connsiteX74" fmla="*/ 1084660 w 1888549"/>
              <a:gd name="connsiteY74" fmla="*/ 266700 h 775335"/>
              <a:gd name="connsiteX75" fmla="*/ 1136151 w 1888549"/>
              <a:gd name="connsiteY75" fmla="*/ 329508 h 775335"/>
              <a:gd name="connsiteX76" fmla="*/ 1137999 w 1888549"/>
              <a:gd name="connsiteY76" fmla="*/ 327660 h 775335"/>
              <a:gd name="connsiteX77" fmla="*/ 1157049 w 1888549"/>
              <a:gd name="connsiteY77" fmla="*/ 346710 h 775335"/>
              <a:gd name="connsiteX78" fmla="*/ 1153297 w 1888549"/>
              <a:gd name="connsiteY78" fmla="*/ 350423 h 775335"/>
              <a:gd name="connsiteX79" fmla="*/ 1171338 w 1888549"/>
              <a:gd name="connsiteY79" fmla="*/ 372428 h 775335"/>
              <a:gd name="connsiteX80" fmla="*/ 1413273 w 1888549"/>
              <a:gd name="connsiteY80" fmla="*/ 372428 h 775335"/>
              <a:gd name="connsiteX81" fmla="*/ 1261825 w 1888549"/>
              <a:gd name="connsiteY81" fmla="*/ 220980 h 775335"/>
              <a:gd name="connsiteX82" fmla="*/ 876549 w 1888549"/>
              <a:gd name="connsiteY82" fmla="*/ 220980 h 775335"/>
              <a:gd name="connsiteX83" fmla="*/ 874990 w 1888549"/>
              <a:gd name="connsiteY83" fmla="*/ 224672 h 775335"/>
              <a:gd name="connsiteX84" fmla="*/ 858917 w 1888549"/>
              <a:gd name="connsiteY84" fmla="*/ 231458 h 775335"/>
              <a:gd name="connsiteX85" fmla="*/ 836057 w 1888549"/>
              <a:gd name="connsiteY85" fmla="*/ 208598 h 775335"/>
              <a:gd name="connsiteX86" fmla="*/ 858917 w 1888549"/>
              <a:gd name="connsiteY86" fmla="*/ 185738 h 775335"/>
              <a:gd name="connsiteX87" fmla="*/ 271226 w 1888549"/>
              <a:gd name="connsiteY87" fmla="*/ 0 h 775335"/>
              <a:gd name="connsiteX88" fmla="*/ 287390 w 1888549"/>
              <a:gd name="connsiteY88" fmla="*/ 6695 h 775335"/>
              <a:gd name="connsiteX89" fmla="*/ 288562 w 1888549"/>
              <a:gd name="connsiteY89" fmla="*/ 9525 h 775335"/>
              <a:gd name="connsiteX90" fmla="*/ 369333 w 1888549"/>
              <a:gd name="connsiteY90" fmla="*/ 9525 h 775335"/>
              <a:gd name="connsiteX91" fmla="*/ 489348 w 1888549"/>
              <a:gd name="connsiteY91" fmla="*/ 130492 h 775335"/>
              <a:gd name="connsiteX92" fmla="*/ 1072278 w 1888549"/>
              <a:gd name="connsiteY92" fmla="*/ 130492 h 775335"/>
              <a:gd name="connsiteX93" fmla="*/ 1139905 w 1888549"/>
              <a:gd name="connsiteY93" fmla="*/ 23812 h 775335"/>
              <a:gd name="connsiteX94" fmla="*/ 1284828 w 1888549"/>
              <a:gd name="connsiteY94" fmla="*/ 23812 h 775335"/>
              <a:gd name="connsiteX95" fmla="*/ 1287542 w 1888549"/>
              <a:gd name="connsiteY95" fmla="*/ 20955 h 775335"/>
              <a:gd name="connsiteX96" fmla="*/ 1290384 w 1888549"/>
              <a:gd name="connsiteY96" fmla="*/ 23812 h 775335"/>
              <a:gd name="connsiteX97" fmla="*/ 1553289 w 1888549"/>
              <a:gd name="connsiteY97" fmla="*/ 23812 h 775335"/>
              <a:gd name="connsiteX98" fmla="*/ 1612344 w 1888549"/>
              <a:gd name="connsiteY98" fmla="*/ 131445 h 775335"/>
              <a:gd name="connsiteX99" fmla="*/ 1888549 w 1888549"/>
              <a:gd name="connsiteY99" fmla="*/ 131445 h 775335"/>
              <a:gd name="connsiteX100" fmla="*/ 1888549 w 1888549"/>
              <a:gd name="connsiteY100" fmla="*/ 157162 h 775335"/>
              <a:gd name="connsiteX101" fmla="*/ 1598058 w 1888549"/>
              <a:gd name="connsiteY101" fmla="*/ 157162 h 775335"/>
              <a:gd name="connsiteX102" fmla="*/ 1539002 w 1888549"/>
              <a:gd name="connsiteY102" fmla="*/ 50482 h 775335"/>
              <a:gd name="connsiteX103" fmla="*/ 1316918 w 1888549"/>
              <a:gd name="connsiteY103" fmla="*/ 50482 h 775335"/>
              <a:gd name="connsiteX104" fmla="*/ 1472327 w 1888549"/>
              <a:gd name="connsiteY104" fmla="*/ 206692 h 775335"/>
              <a:gd name="connsiteX105" fmla="*/ 1888549 w 1888549"/>
              <a:gd name="connsiteY105" fmla="*/ 206692 h 775335"/>
              <a:gd name="connsiteX106" fmla="*/ 1888549 w 1888549"/>
              <a:gd name="connsiteY106" fmla="*/ 233054 h 775335"/>
              <a:gd name="connsiteX107" fmla="*/ 1461850 w 1888549"/>
              <a:gd name="connsiteY107" fmla="*/ 232410 h 775335"/>
              <a:gd name="connsiteX108" fmla="*/ 1279922 w 1888549"/>
              <a:gd name="connsiteY108" fmla="*/ 50482 h 775335"/>
              <a:gd name="connsiteX109" fmla="*/ 1153240 w 1888549"/>
              <a:gd name="connsiteY109" fmla="*/ 50482 h 775335"/>
              <a:gd name="connsiteX110" fmla="*/ 1085613 w 1888549"/>
              <a:gd name="connsiteY110" fmla="*/ 156210 h 775335"/>
              <a:gd name="connsiteX111" fmla="*/ 478870 w 1888549"/>
              <a:gd name="connsiteY111" fmla="*/ 156210 h 775335"/>
              <a:gd name="connsiteX112" fmla="*/ 357903 w 1888549"/>
              <a:gd name="connsiteY112" fmla="*/ 36195 h 775335"/>
              <a:gd name="connsiteX113" fmla="*/ 288562 w 1888549"/>
              <a:gd name="connsiteY113" fmla="*/ 36195 h 775335"/>
              <a:gd name="connsiteX114" fmla="*/ 287390 w 1888549"/>
              <a:gd name="connsiteY114" fmla="*/ 39024 h 775335"/>
              <a:gd name="connsiteX115" fmla="*/ 271226 w 1888549"/>
              <a:gd name="connsiteY115" fmla="*/ 45720 h 775335"/>
              <a:gd name="connsiteX116" fmla="*/ 248366 w 1888549"/>
              <a:gd name="connsiteY116" fmla="*/ 22860 h 775335"/>
              <a:gd name="connsiteX117" fmla="*/ 271226 w 1888549"/>
              <a:gd name="connsiteY117" fmla="*/ 0 h 775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888549" h="775335">
                <a:moveTo>
                  <a:pt x="858917" y="185738"/>
                </a:moveTo>
                <a:cubicBezTo>
                  <a:pt x="865108" y="185738"/>
                  <a:pt x="870823" y="188357"/>
                  <a:pt x="874990" y="192525"/>
                </a:cubicBezTo>
                <a:lnTo>
                  <a:pt x="876147" y="195263"/>
                </a:lnTo>
                <a:lnTo>
                  <a:pt x="1272302" y="195263"/>
                </a:lnTo>
                <a:lnTo>
                  <a:pt x="1449467" y="372428"/>
                </a:lnTo>
                <a:lnTo>
                  <a:pt x="1529477" y="372428"/>
                </a:lnTo>
                <a:lnTo>
                  <a:pt x="1598058" y="265748"/>
                </a:lnTo>
                <a:lnTo>
                  <a:pt x="1790447" y="265748"/>
                </a:lnTo>
                <a:lnTo>
                  <a:pt x="1793319" y="262890"/>
                </a:lnTo>
                <a:lnTo>
                  <a:pt x="1796177" y="265748"/>
                </a:lnTo>
                <a:lnTo>
                  <a:pt x="1888549" y="265748"/>
                </a:lnTo>
                <a:lnTo>
                  <a:pt x="1888549" y="291465"/>
                </a:lnTo>
                <a:lnTo>
                  <a:pt x="1800989" y="291465"/>
                </a:lnTo>
                <a:lnTo>
                  <a:pt x="1614249" y="479107"/>
                </a:lnTo>
                <a:lnTo>
                  <a:pt x="1321832" y="479107"/>
                </a:lnTo>
                <a:lnTo>
                  <a:pt x="1088382" y="747795"/>
                </a:lnTo>
                <a:lnTo>
                  <a:pt x="1090137" y="752118"/>
                </a:lnTo>
                <a:cubicBezTo>
                  <a:pt x="1090137" y="757952"/>
                  <a:pt x="1087994" y="763905"/>
                  <a:pt x="1083707" y="768667"/>
                </a:cubicBezTo>
                <a:cubicBezTo>
                  <a:pt x="1078946" y="773430"/>
                  <a:pt x="1073230" y="775335"/>
                  <a:pt x="1067515" y="775335"/>
                </a:cubicBezTo>
                <a:cubicBezTo>
                  <a:pt x="1061801" y="775335"/>
                  <a:pt x="1056085" y="773430"/>
                  <a:pt x="1051323" y="768667"/>
                </a:cubicBezTo>
                <a:cubicBezTo>
                  <a:pt x="1046561" y="764857"/>
                  <a:pt x="1044655" y="759142"/>
                  <a:pt x="1044655" y="752475"/>
                </a:cubicBezTo>
                <a:cubicBezTo>
                  <a:pt x="1044655" y="746760"/>
                  <a:pt x="1046561" y="741045"/>
                  <a:pt x="1051323" y="736282"/>
                </a:cubicBezTo>
                <a:cubicBezTo>
                  <a:pt x="1055133" y="732472"/>
                  <a:pt x="1060848" y="729615"/>
                  <a:pt x="1067515" y="729615"/>
                </a:cubicBezTo>
                <a:lnTo>
                  <a:pt x="1069567" y="730460"/>
                </a:lnTo>
                <a:lnTo>
                  <a:pt x="1310402" y="452437"/>
                </a:lnTo>
                <a:lnTo>
                  <a:pt x="1602819" y="452437"/>
                </a:lnTo>
                <a:lnTo>
                  <a:pt x="1764600" y="291465"/>
                </a:lnTo>
                <a:lnTo>
                  <a:pt x="1611392" y="291465"/>
                </a:lnTo>
                <a:lnTo>
                  <a:pt x="1542813" y="398145"/>
                </a:lnTo>
                <a:lnTo>
                  <a:pt x="1442800" y="398145"/>
                </a:lnTo>
                <a:lnTo>
                  <a:pt x="1440895" y="400050"/>
                </a:lnTo>
                <a:lnTo>
                  <a:pt x="1438990" y="398145"/>
                </a:lnTo>
                <a:lnTo>
                  <a:pt x="1159908" y="398145"/>
                </a:lnTo>
                <a:lnTo>
                  <a:pt x="1135200" y="368334"/>
                </a:lnTo>
                <a:lnTo>
                  <a:pt x="1064657" y="438150"/>
                </a:lnTo>
                <a:lnTo>
                  <a:pt x="814637" y="438150"/>
                </a:lnTo>
                <a:lnTo>
                  <a:pt x="813078" y="441842"/>
                </a:lnTo>
                <a:cubicBezTo>
                  <a:pt x="808911" y="446009"/>
                  <a:pt x="803196" y="448628"/>
                  <a:pt x="797005" y="448628"/>
                </a:cubicBezTo>
                <a:cubicBezTo>
                  <a:pt x="784622" y="448628"/>
                  <a:pt x="774145" y="438150"/>
                  <a:pt x="774145" y="425768"/>
                </a:cubicBezTo>
                <a:cubicBezTo>
                  <a:pt x="774145" y="413385"/>
                  <a:pt x="784622" y="402908"/>
                  <a:pt x="797005" y="402908"/>
                </a:cubicBezTo>
                <a:cubicBezTo>
                  <a:pt x="803196" y="402908"/>
                  <a:pt x="808911" y="405527"/>
                  <a:pt x="813078" y="409695"/>
                </a:cubicBezTo>
                <a:lnTo>
                  <a:pt x="814234" y="412432"/>
                </a:lnTo>
                <a:lnTo>
                  <a:pt x="1053227" y="412432"/>
                </a:lnTo>
                <a:lnTo>
                  <a:pt x="1118035" y="347625"/>
                </a:lnTo>
                <a:lnTo>
                  <a:pt x="1072278" y="292418"/>
                </a:lnTo>
                <a:lnTo>
                  <a:pt x="1019035" y="292418"/>
                </a:lnTo>
                <a:lnTo>
                  <a:pt x="929403" y="382905"/>
                </a:lnTo>
                <a:lnTo>
                  <a:pt x="662702" y="382905"/>
                </a:lnTo>
                <a:lnTo>
                  <a:pt x="493157" y="552450"/>
                </a:lnTo>
                <a:lnTo>
                  <a:pt x="321708" y="552450"/>
                </a:lnTo>
                <a:lnTo>
                  <a:pt x="43766" y="694962"/>
                </a:lnTo>
                <a:lnTo>
                  <a:pt x="38814" y="707707"/>
                </a:lnTo>
                <a:cubicBezTo>
                  <a:pt x="34052" y="711517"/>
                  <a:pt x="28337" y="714375"/>
                  <a:pt x="22622" y="714375"/>
                </a:cubicBezTo>
                <a:cubicBezTo>
                  <a:pt x="16907" y="714375"/>
                  <a:pt x="11192" y="712470"/>
                  <a:pt x="6429" y="707707"/>
                </a:cubicBezTo>
                <a:cubicBezTo>
                  <a:pt x="-2143" y="699135"/>
                  <a:pt x="-2143" y="684847"/>
                  <a:pt x="6429" y="675322"/>
                </a:cubicBezTo>
                <a:cubicBezTo>
                  <a:pt x="10239" y="670560"/>
                  <a:pt x="15954" y="668655"/>
                  <a:pt x="22622" y="668655"/>
                </a:cubicBezTo>
                <a:lnTo>
                  <a:pt x="31555" y="672333"/>
                </a:lnTo>
                <a:lnTo>
                  <a:pt x="314088" y="526733"/>
                </a:lnTo>
                <a:lnTo>
                  <a:pt x="481728" y="526733"/>
                </a:lnTo>
                <a:lnTo>
                  <a:pt x="652224" y="356235"/>
                </a:lnTo>
                <a:lnTo>
                  <a:pt x="917972" y="356235"/>
                </a:lnTo>
                <a:lnTo>
                  <a:pt x="982448" y="292418"/>
                </a:lnTo>
                <a:lnTo>
                  <a:pt x="487443" y="292418"/>
                </a:lnTo>
                <a:lnTo>
                  <a:pt x="137060" y="470305"/>
                </a:lnTo>
                <a:lnTo>
                  <a:pt x="132160" y="482917"/>
                </a:lnTo>
                <a:cubicBezTo>
                  <a:pt x="127398" y="486727"/>
                  <a:pt x="121683" y="489585"/>
                  <a:pt x="115968" y="489585"/>
                </a:cubicBezTo>
                <a:cubicBezTo>
                  <a:pt x="110253" y="489585"/>
                  <a:pt x="104538" y="487680"/>
                  <a:pt x="99775" y="482917"/>
                </a:cubicBezTo>
                <a:cubicBezTo>
                  <a:pt x="91203" y="474345"/>
                  <a:pt x="91203" y="460057"/>
                  <a:pt x="99775" y="450532"/>
                </a:cubicBezTo>
                <a:cubicBezTo>
                  <a:pt x="104538" y="445770"/>
                  <a:pt x="109300" y="443865"/>
                  <a:pt x="115968" y="443865"/>
                </a:cubicBezTo>
                <a:lnTo>
                  <a:pt x="125063" y="447610"/>
                </a:lnTo>
                <a:lnTo>
                  <a:pt x="479823" y="266700"/>
                </a:lnTo>
                <a:lnTo>
                  <a:pt x="1008431" y="266700"/>
                </a:lnTo>
                <a:lnTo>
                  <a:pt x="1011317" y="263843"/>
                </a:lnTo>
                <a:lnTo>
                  <a:pt x="1014174" y="266700"/>
                </a:lnTo>
                <a:lnTo>
                  <a:pt x="1084660" y="266700"/>
                </a:lnTo>
                <a:lnTo>
                  <a:pt x="1136151" y="329508"/>
                </a:lnTo>
                <a:lnTo>
                  <a:pt x="1137999" y="327660"/>
                </a:lnTo>
                <a:lnTo>
                  <a:pt x="1157049" y="346710"/>
                </a:lnTo>
                <a:lnTo>
                  <a:pt x="1153297" y="350423"/>
                </a:lnTo>
                <a:lnTo>
                  <a:pt x="1171338" y="372428"/>
                </a:lnTo>
                <a:lnTo>
                  <a:pt x="1413273" y="372428"/>
                </a:lnTo>
                <a:lnTo>
                  <a:pt x="1261825" y="220980"/>
                </a:lnTo>
                <a:lnTo>
                  <a:pt x="876549" y="220980"/>
                </a:lnTo>
                <a:lnTo>
                  <a:pt x="874990" y="224672"/>
                </a:lnTo>
                <a:cubicBezTo>
                  <a:pt x="870823" y="228839"/>
                  <a:pt x="865108" y="231458"/>
                  <a:pt x="858917" y="231458"/>
                </a:cubicBezTo>
                <a:cubicBezTo>
                  <a:pt x="846534" y="231458"/>
                  <a:pt x="836057" y="220980"/>
                  <a:pt x="836057" y="208598"/>
                </a:cubicBezTo>
                <a:cubicBezTo>
                  <a:pt x="836057" y="196215"/>
                  <a:pt x="846534" y="185738"/>
                  <a:pt x="858917" y="185738"/>
                </a:cubicBezTo>
                <a:close/>
                <a:moveTo>
                  <a:pt x="271226" y="0"/>
                </a:moveTo>
                <a:cubicBezTo>
                  <a:pt x="277538" y="0"/>
                  <a:pt x="283253" y="2559"/>
                  <a:pt x="287390" y="6695"/>
                </a:cubicBezTo>
                <a:lnTo>
                  <a:pt x="288562" y="9525"/>
                </a:lnTo>
                <a:lnTo>
                  <a:pt x="369333" y="9525"/>
                </a:lnTo>
                <a:lnTo>
                  <a:pt x="489348" y="130492"/>
                </a:lnTo>
                <a:lnTo>
                  <a:pt x="1072278" y="130492"/>
                </a:lnTo>
                <a:lnTo>
                  <a:pt x="1139905" y="23812"/>
                </a:lnTo>
                <a:lnTo>
                  <a:pt x="1284828" y="23812"/>
                </a:lnTo>
                <a:lnTo>
                  <a:pt x="1287542" y="20955"/>
                </a:lnTo>
                <a:lnTo>
                  <a:pt x="1290384" y="23812"/>
                </a:lnTo>
                <a:lnTo>
                  <a:pt x="1553289" y="23812"/>
                </a:lnTo>
                <a:lnTo>
                  <a:pt x="1612344" y="131445"/>
                </a:lnTo>
                <a:lnTo>
                  <a:pt x="1888549" y="131445"/>
                </a:lnTo>
                <a:lnTo>
                  <a:pt x="1888549" y="157162"/>
                </a:lnTo>
                <a:lnTo>
                  <a:pt x="1598058" y="157162"/>
                </a:lnTo>
                <a:lnTo>
                  <a:pt x="1539002" y="50482"/>
                </a:lnTo>
                <a:lnTo>
                  <a:pt x="1316918" y="50482"/>
                </a:lnTo>
                <a:lnTo>
                  <a:pt x="1472327" y="206692"/>
                </a:lnTo>
                <a:lnTo>
                  <a:pt x="1888549" y="206692"/>
                </a:lnTo>
                <a:lnTo>
                  <a:pt x="1888549" y="233054"/>
                </a:lnTo>
                <a:lnTo>
                  <a:pt x="1461850" y="232410"/>
                </a:lnTo>
                <a:lnTo>
                  <a:pt x="1279922" y="50482"/>
                </a:lnTo>
                <a:lnTo>
                  <a:pt x="1153240" y="50482"/>
                </a:lnTo>
                <a:lnTo>
                  <a:pt x="1085613" y="156210"/>
                </a:lnTo>
                <a:lnTo>
                  <a:pt x="478870" y="156210"/>
                </a:lnTo>
                <a:lnTo>
                  <a:pt x="357903" y="36195"/>
                </a:lnTo>
                <a:lnTo>
                  <a:pt x="288562" y="36195"/>
                </a:lnTo>
                <a:lnTo>
                  <a:pt x="287390" y="39024"/>
                </a:lnTo>
                <a:cubicBezTo>
                  <a:pt x="283253" y="43161"/>
                  <a:pt x="277538" y="45720"/>
                  <a:pt x="271226" y="45720"/>
                </a:cubicBezTo>
                <a:cubicBezTo>
                  <a:pt x="258601" y="45720"/>
                  <a:pt x="248366" y="35485"/>
                  <a:pt x="248366" y="22860"/>
                </a:cubicBezTo>
                <a:cubicBezTo>
                  <a:pt x="248366" y="10235"/>
                  <a:pt x="258601" y="0"/>
                  <a:pt x="271226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19F564-C784-4AD8-912A-2FD004D79F20}"/>
              </a:ext>
            </a:extLst>
          </p:cNvPr>
          <p:cNvSpPr/>
          <p:nvPr/>
        </p:nvSpPr>
        <p:spPr>
          <a:xfrm>
            <a:off x="1395046" y="4540961"/>
            <a:ext cx="9401908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2F4B8E-9B3E-4F0F-A7A3-4E4CCE2F61D7}"/>
              </a:ext>
            </a:extLst>
          </p:cNvPr>
          <p:cNvSpPr txBox="1"/>
          <p:nvPr/>
        </p:nvSpPr>
        <p:spPr>
          <a:xfrm>
            <a:off x="3191608" y="4848677"/>
            <a:ext cx="5808784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感谢聆听</a:t>
            </a:r>
            <a:endParaRPr lang="en-US" sz="66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30C1D9-C630-438C-5F21-047045948C96}"/>
              </a:ext>
            </a:extLst>
          </p:cNvPr>
          <p:cNvGrpSpPr/>
          <p:nvPr/>
        </p:nvGrpSpPr>
        <p:grpSpPr>
          <a:xfrm>
            <a:off x="5426671" y="1597078"/>
            <a:ext cx="1327265" cy="1300719"/>
            <a:chOff x="5368962" y="1514172"/>
            <a:chExt cx="1327265" cy="1300719"/>
          </a:xfrm>
        </p:grpSpPr>
        <p:sp>
          <p:nvSpPr>
            <p:cNvPr id="42" name="Graphic 4">
              <a:extLst>
                <a:ext uri="{FF2B5EF4-FFF2-40B4-BE49-F238E27FC236}">
                  <a16:creationId xmlns:a16="http://schemas.microsoft.com/office/drawing/2014/main" id="{18927834-337B-4774-B8C4-66F5BF0CE3E4}"/>
                </a:ext>
              </a:extLst>
            </p:cNvPr>
            <p:cNvSpPr/>
            <p:nvPr/>
          </p:nvSpPr>
          <p:spPr>
            <a:xfrm>
              <a:off x="5368962" y="1514172"/>
              <a:ext cx="1327265" cy="1300719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2E0CB1-5C77-44BC-7E77-2E82F09135A1}"/>
                </a:ext>
              </a:extLst>
            </p:cNvPr>
            <p:cNvSpPr txBox="1"/>
            <p:nvPr/>
          </p:nvSpPr>
          <p:spPr>
            <a:xfrm>
              <a:off x="5463303" y="1859182"/>
              <a:ext cx="11385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spc="-300" dirty="0">
                  <a:solidFill>
                    <a:srgbClr val="295488"/>
                  </a:solidFill>
                  <a:latin typeface="Arial Black" panose="020B0A04020102020204" pitchFamily="34" charset="0"/>
                </a:rPr>
                <a:t>NLG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55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802957" y="2444476"/>
            <a:ext cx="700035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dirty="0">
                <a:solidFill>
                  <a:schemeClr val="accent1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NLG</a:t>
            </a:r>
            <a:r>
              <a:rPr lang="zh-CN" altLang="en-US" sz="8800" dirty="0">
                <a:solidFill>
                  <a:schemeClr val="accent1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研究背景 </a:t>
            </a:r>
            <a:endParaRPr lang="ko-KR" altLang="en-US" sz="8800" dirty="0">
              <a:solidFill>
                <a:schemeClr val="bg1"/>
              </a:solidFill>
              <a:latin typeface="KaiTi" panose="02010609060101010101" pitchFamily="49" charset="-122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C3C53-71F0-77F8-E5D6-362FF960F91F}"/>
              </a:ext>
            </a:extLst>
          </p:cNvPr>
          <p:cNvSpPr txBox="1"/>
          <p:nvPr/>
        </p:nvSpPr>
        <p:spPr>
          <a:xfrm>
            <a:off x="1851431" y="1282620"/>
            <a:ext cx="2217230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9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1</a:t>
            </a:r>
            <a:endParaRPr lang="ko-KR" altLang="en-US" sz="239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6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sz="6000" dirty="0">
                <a:latin typeface="KaiTi" panose="02010609060101010101" pitchFamily="49" charset="-122"/>
                <a:ea typeface="KaiTi" panose="02010609060101010101" pitchFamily="49" charset="-122"/>
              </a:rPr>
              <a:t>NLG </a:t>
            </a:r>
            <a:r>
              <a:rPr lang="zh-CN" altLang="en-US" sz="6000" dirty="0">
                <a:latin typeface="KaiTi" panose="02010609060101010101" pitchFamily="49" charset="-122"/>
                <a:ea typeface="KaiTi" panose="02010609060101010101" pitchFamily="49" charset="-122"/>
              </a:rPr>
              <a:t>研究背景</a:t>
            </a:r>
            <a:endParaRPr lang="en-US" sz="6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grpSp>
        <p:nvGrpSpPr>
          <p:cNvPr id="63" name="그룹 2">
            <a:extLst>
              <a:ext uri="{FF2B5EF4-FFF2-40B4-BE49-F238E27FC236}">
                <a16:creationId xmlns:a16="http://schemas.microsoft.com/office/drawing/2014/main" id="{E0F511DD-509E-4981-AE49-52C68B68922E}"/>
              </a:ext>
            </a:extLst>
          </p:cNvPr>
          <p:cNvGrpSpPr/>
          <p:nvPr/>
        </p:nvGrpSpPr>
        <p:grpSpPr>
          <a:xfrm>
            <a:off x="891038" y="3288463"/>
            <a:ext cx="10384574" cy="936104"/>
            <a:chOff x="891037" y="3385183"/>
            <a:chExt cx="10384574" cy="936104"/>
          </a:xfrm>
          <a:solidFill>
            <a:schemeClr val="accent1"/>
          </a:solidFill>
        </p:grpSpPr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6A01469E-6546-492E-8F6F-40BFF95DFC74}"/>
                </a:ext>
              </a:extLst>
            </p:cNvPr>
            <p:cNvSpPr/>
            <p:nvPr/>
          </p:nvSpPr>
          <p:spPr>
            <a:xfrm>
              <a:off x="891037" y="3474607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KaiTi" panose="02010609060101010101" pitchFamily="49" charset="-122"/>
              </a:endParaRPr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72F58C56-3513-45CA-BD12-A42BA474ABEB}"/>
                </a:ext>
              </a:extLst>
            </p:cNvPr>
            <p:cNvSpPr/>
            <p:nvPr/>
          </p:nvSpPr>
          <p:spPr>
            <a:xfrm>
              <a:off x="2839789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KaiTi" panose="02010609060101010101" pitchFamily="49" charset="-122"/>
              </a:endParaRPr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881209D7-319D-42BD-BDA7-A0D1F0C0EAEE}"/>
                </a:ext>
              </a:extLst>
            </p:cNvPr>
            <p:cNvSpPr/>
            <p:nvPr/>
          </p:nvSpPr>
          <p:spPr>
            <a:xfrm>
              <a:off x="4788541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KaiTi" panose="02010609060101010101" pitchFamily="49" charset="-122"/>
              </a:endParaRP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9F56E4E-3EF0-49A1-9ED9-F0A8B693C485}"/>
                </a:ext>
              </a:extLst>
            </p:cNvPr>
            <p:cNvSpPr/>
            <p:nvPr/>
          </p:nvSpPr>
          <p:spPr>
            <a:xfrm>
              <a:off x="6737293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KaiTi" panose="02010609060101010101" pitchFamily="49" charset="-122"/>
              </a:endParaRPr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76082D78-BE29-479E-B0F2-F91FC8DAC27A}"/>
                </a:ext>
              </a:extLst>
            </p:cNvPr>
            <p:cNvSpPr/>
            <p:nvPr/>
          </p:nvSpPr>
          <p:spPr>
            <a:xfrm>
              <a:off x="8686045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KaiTi" panose="02010609060101010101" pitchFamily="49" charset="-122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C0D5D5F-9935-42E5-B441-322D0E63B4C7}"/>
                </a:ext>
              </a:extLst>
            </p:cNvPr>
            <p:cNvSpPr/>
            <p:nvPr/>
          </p:nvSpPr>
          <p:spPr>
            <a:xfrm>
              <a:off x="10339507" y="3385183"/>
              <a:ext cx="936104" cy="93610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KaiTi" panose="02010609060101010101" pitchFamily="49" charset="-122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73C8711-C0BC-4D75-9871-465704685B63}"/>
                </a:ext>
              </a:extLst>
            </p:cNvPr>
            <p:cNvSpPr/>
            <p:nvPr/>
          </p:nvSpPr>
          <p:spPr>
            <a:xfrm>
              <a:off x="10637064" y="3682740"/>
              <a:ext cx="340990" cy="3409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latin typeface="KaiTi" panose="02010609060101010101" pitchFamily="49" charset="-122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7F229F6-858E-4336-9F4F-805B607B857B}"/>
              </a:ext>
            </a:extLst>
          </p:cNvPr>
          <p:cNvGrpSpPr/>
          <p:nvPr/>
        </p:nvGrpSpPr>
        <p:grpSpPr>
          <a:xfrm>
            <a:off x="304118" y="1870283"/>
            <a:ext cx="2002019" cy="1321191"/>
            <a:chOff x="731302" y="4139408"/>
            <a:chExt cx="1834846" cy="132119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CCA43B-693C-42A6-95DC-E73BF954CF87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D4D04A0-3C04-4497-971C-A01F7B989A40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dk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lbert Sans"/>
                  <a:sym typeface="Albert Sans"/>
                </a:rPr>
                <a:t>人们在研究机器翻译的过程中提出了自然语言生成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D3EBB0-C8C4-4007-876A-1D2AAC9F879F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rial" pitchFamily="34" charset="0"/>
                </a:rPr>
                <a:t>1950</a:t>
              </a:r>
              <a:endParaRPr lang="ko-KR" altLang="en-US" sz="3200" b="1" dirty="0">
                <a:solidFill>
                  <a:schemeClr val="accent1"/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9276F9-2464-427B-8797-18583A740472}"/>
              </a:ext>
            </a:extLst>
          </p:cNvPr>
          <p:cNvGrpSpPr/>
          <p:nvPr/>
        </p:nvGrpSpPr>
        <p:grpSpPr>
          <a:xfrm>
            <a:off x="1939985" y="4209013"/>
            <a:ext cx="1990702" cy="1074969"/>
            <a:chOff x="731302" y="4139408"/>
            <a:chExt cx="1824474" cy="107496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1B7A509-906D-498C-86F8-C545A5CFE54A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dk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lbert Sans"/>
                  <a:sym typeface="Albert Sans"/>
                </a:rPr>
                <a:t>成为了一个独立的研究领域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4BD466-0F65-4475-AE02-88CA95D3B52F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rial" pitchFamily="34" charset="0"/>
                </a:rPr>
                <a:t>1980</a:t>
              </a:r>
              <a:endParaRPr lang="ko-KR" altLang="en-US" sz="3200" b="1" dirty="0">
                <a:solidFill>
                  <a:schemeClr val="accent1"/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28C085-9289-4873-BAAD-F43595F520AF}"/>
              </a:ext>
            </a:extLst>
          </p:cNvPr>
          <p:cNvGrpSpPr/>
          <p:nvPr/>
        </p:nvGrpSpPr>
        <p:grpSpPr>
          <a:xfrm>
            <a:off x="5852855" y="4242025"/>
            <a:ext cx="1960434" cy="1321191"/>
            <a:chOff x="731302" y="4139408"/>
            <a:chExt cx="1824474" cy="132119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1E8A83-DCA7-4AB0-B921-AEF903BFE6E1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dk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lbert Sans"/>
                  <a:sym typeface="Albert Sans"/>
                </a:rPr>
                <a:t>NLG</a:t>
              </a:r>
              <a:r>
                <a:rPr lang="zh-CN" altLang="en-US" sz="1600" dirty="0">
                  <a:solidFill>
                    <a:schemeClr val="dk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lbert Sans"/>
                  <a:sym typeface="Albert Sans"/>
                </a:rPr>
                <a:t>开始进入了神经网络和深度学习的时代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122F41-A8DF-43C9-A219-D66A180E50D3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rial" pitchFamily="34" charset="0"/>
                </a:rPr>
                <a:t>2000</a:t>
              </a:r>
              <a:endParaRPr lang="ko-KR" altLang="en-US" sz="3200" b="1" dirty="0">
                <a:solidFill>
                  <a:schemeClr val="accent1"/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BE62D5A-FC98-4435-A898-77D1D9F64783}"/>
              </a:ext>
            </a:extLst>
          </p:cNvPr>
          <p:cNvGrpSpPr/>
          <p:nvPr/>
        </p:nvGrpSpPr>
        <p:grpSpPr>
          <a:xfrm>
            <a:off x="9857613" y="1861874"/>
            <a:ext cx="1990702" cy="1321191"/>
            <a:chOff x="731302" y="4139408"/>
            <a:chExt cx="1824474" cy="132119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0D68CF-7813-4F4F-A721-25AD1B92AE8C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dk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lbert Sans"/>
                  <a:sym typeface="Albert Sans"/>
                </a:rPr>
                <a:t>google </a:t>
              </a:r>
              <a:r>
                <a:rPr lang="zh-CN" altLang="en-US" sz="1600" dirty="0">
                  <a:solidFill>
                    <a:schemeClr val="dk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lbert Sans"/>
                  <a:sym typeface="Albert Sans"/>
                </a:rPr>
                <a:t>提出了</a:t>
              </a:r>
              <a:r>
                <a:rPr lang="en-US" sz="1600" dirty="0">
                  <a:solidFill>
                    <a:schemeClr val="dk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lbert Sans"/>
                  <a:sym typeface="Albert Sans"/>
                </a:rPr>
                <a:t>attention</a:t>
              </a:r>
              <a:r>
                <a:rPr lang="zh-CN" altLang="en-US" sz="1600" dirty="0">
                  <a:solidFill>
                    <a:schemeClr val="dk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lbert Sans"/>
                  <a:sym typeface="Albert Sans"/>
                </a:rPr>
                <a:t>机制和</a:t>
              </a:r>
              <a:r>
                <a:rPr lang="en-US" sz="1600" dirty="0">
                  <a:solidFill>
                    <a:schemeClr val="dk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lbert Sans"/>
                  <a:sym typeface="Albert Sans"/>
                </a:rPr>
                <a:t>transformer</a:t>
              </a:r>
              <a:r>
                <a:rPr lang="zh-CN" altLang="en-US" sz="1600" dirty="0">
                  <a:solidFill>
                    <a:schemeClr val="dk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lbert Sans"/>
                  <a:sym typeface="Albert Sans"/>
                </a:rPr>
                <a:t>模型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ACF341-B048-46E5-8FA1-44FF1596C873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4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rial" pitchFamily="34" charset="0"/>
                </a:rPr>
                <a:t>2017</a:t>
              </a:r>
              <a:endParaRPr lang="ko-KR" altLang="en-US" sz="3200" b="1" dirty="0">
                <a:solidFill>
                  <a:schemeClr val="accent4"/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87" name="Group 36">
            <a:extLst>
              <a:ext uri="{FF2B5EF4-FFF2-40B4-BE49-F238E27FC236}">
                <a16:creationId xmlns:a16="http://schemas.microsoft.com/office/drawing/2014/main" id="{E0DC37C7-0130-47C8-A182-D4BB86758467}"/>
              </a:ext>
            </a:extLst>
          </p:cNvPr>
          <p:cNvGrpSpPr/>
          <p:nvPr/>
        </p:nvGrpSpPr>
        <p:grpSpPr>
          <a:xfrm>
            <a:off x="4003069" y="1870283"/>
            <a:ext cx="1960434" cy="1321191"/>
            <a:chOff x="731302" y="4139408"/>
            <a:chExt cx="1824474" cy="132119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68004B3-2EF0-40FD-A131-8A2975A3C1B1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dk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lbert Sans"/>
                  <a:sym typeface="Albert Sans"/>
                </a:rPr>
                <a:t>科学家提出了统计语言模型，从概率统计角度刻画文字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EB3CCB-F19A-4874-A3B8-9A40845D57E5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rial" pitchFamily="34" charset="0"/>
                </a:rPr>
                <a:t>1990</a:t>
              </a:r>
              <a:endParaRPr lang="ko-KR" altLang="en-US" sz="3200" b="1" dirty="0">
                <a:solidFill>
                  <a:schemeClr val="accent1"/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919405-9E97-D81E-FF29-5FD7BED0A328}"/>
              </a:ext>
            </a:extLst>
          </p:cNvPr>
          <p:cNvGrpSpPr/>
          <p:nvPr/>
        </p:nvGrpSpPr>
        <p:grpSpPr>
          <a:xfrm>
            <a:off x="7813289" y="4245639"/>
            <a:ext cx="1960434" cy="1074969"/>
            <a:chOff x="731302" y="4139408"/>
            <a:chExt cx="1824474" cy="10749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0B59E0-789D-3618-93FC-1890072FD80A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dk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lbert Sans"/>
                  <a:sym typeface="Albert Sans"/>
                </a:rPr>
                <a:t>托马斯提出了词向量模型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1620DE-907F-C50A-46A2-09A6A3173B0F}"/>
                </a:ext>
              </a:extLst>
            </p:cNvPr>
            <p:cNvSpPr txBox="1"/>
            <p:nvPr/>
          </p:nvSpPr>
          <p:spPr>
            <a:xfrm>
              <a:off x="731302" y="4139408"/>
              <a:ext cx="1824474" cy="49244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latin typeface="KaiTi" panose="02010609060101010101" pitchFamily="49" charset="-122"/>
                  <a:ea typeface="KaiTi" panose="02010609060101010101" pitchFamily="49" charset="-122"/>
                  <a:cs typeface="Arial" pitchFamily="34" charset="0"/>
                </a:rPr>
                <a:t>2013</a:t>
              </a:r>
              <a:endParaRPr lang="ko-KR" altLang="en-US" sz="3200" b="1" dirty="0">
                <a:solidFill>
                  <a:schemeClr val="accent1"/>
                </a:solidFill>
                <a:latin typeface="KaiTi" panose="02010609060101010101" pitchFamily="49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210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802957" y="2444477"/>
            <a:ext cx="561057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8800" b="1" dirty="0">
                <a:solidFill>
                  <a:schemeClr val="accent1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概念介绍 </a:t>
            </a:r>
            <a:endParaRPr lang="ko-KR" altLang="en-US" sz="8800" b="1" dirty="0">
              <a:solidFill>
                <a:schemeClr val="bg1"/>
              </a:solidFill>
              <a:latin typeface="KaiTi" panose="02010609060101010101" pitchFamily="49" charset="-122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C3C53-71F0-77F8-E5D6-362FF960F91F}"/>
              </a:ext>
            </a:extLst>
          </p:cNvPr>
          <p:cNvSpPr txBox="1"/>
          <p:nvPr/>
        </p:nvSpPr>
        <p:spPr>
          <a:xfrm>
            <a:off x="1851431" y="1282620"/>
            <a:ext cx="2217230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9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2</a:t>
            </a:r>
            <a:endParaRPr lang="ko-KR" altLang="en-US" sz="239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033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87C4F1-C95F-677D-5E92-E06A9E9C73A1}"/>
              </a:ext>
            </a:extLst>
          </p:cNvPr>
          <p:cNvSpPr/>
          <p:nvPr/>
        </p:nvSpPr>
        <p:spPr>
          <a:xfrm>
            <a:off x="4944631" y="2107572"/>
            <a:ext cx="45719" cy="342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FD141660-D859-1BB8-AEC2-6AF0B8B67772}"/>
              </a:ext>
            </a:extLst>
          </p:cNvPr>
          <p:cNvSpPr txBox="1">
            <a:spLocks/>
          </p:cNvSpPr>
          <p:nvPr/>
        </p:nvSpPr>
        <p:spPr>
          <a:xfrm>
            <a:off x="5763180" y="2009375"/>
            <a:ext cx="5719452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NLP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主要有两个研究领域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172EA28D-5E7F-E5EA-7932-8A7EF20F97A1}"/>
              </a:ext>
            </a:extLst>
          </p:cNvPr>
          <p:cNvSpPr/>
          <p:nvPr/>
        </p:nvSpPr>
        <p:spPr>
          <a:xfrm flipH="1">
            <a:off x="5415020" y="314445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aiTi" panose="02010609060101010101" pitchFamily="49" charset="-122"/>
            </a:endParaRPr>
          </a:p>
        </p:txBody>
      </p:sp>
      <p:pic>
        <p:nvPicPr>
          <p:cNvPr id="11" name="Picture Placeholder 22">
            <a:extLst>
              <a:ext uri="{FF2B5EF4-FFF2-40B4-BE49-F238E27FC236}">
                <a16:creationId xmlns:a16="http://schemas.microsoft.com/office/drawing/2014/main" id="{A8D360B2-4DF3-F8EA-457D-D8741191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2" r="392"/>
          <a:stretch>
            <a:fillRect/>
          </a:stretch>
        </p:blipFill>
        <p:spPr>
          <a:xfrm>
            <a:off x="845070" y="2122351"/>
            <a:ext cx="3326731" cy="3326731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B35365-2806-7F47-1FA6-E462A031558B}"/>
              </a:ext>
            </a:extLst>
          </p:cNvPr>
          <p:cNvSpPr txBox="1"/>
          <p:nvPr/>
        </p:nvSpPr>
        <p:spPr>
          <a:xfrm>
            <a:off x="5763180" y="2643791"/>
            <a:ext cx="57194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NLU 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自然语言理解</a:t>
            </a:r>
            <a:endParaRPr lang="en-ID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NLG 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自然语言生成：把非语言格式的数据转换成人类可以理解的语言格式输出。</a:t>
            </a:r>
            <a:endParaRPr lang="en-ID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39DC2-2687-8CF4-B073-954721163C4F}"/>
              </a:ext>
            </a:extLst>
          </p:cNvPr>
          <p:cNvSpPr txBox="1"/>
          <p:nvPr/>
        </p:nvSpPr>
        <p:spPr>
          <a:xfrm>
            <a:off x="5763180" y="4363308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传统的 </a:t>
            </a: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NLG 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可以概括成在特定的交互目标下，从给定输入信息生成人类可读的语言文本的自动化过程。</a:t>
            </a:r>
            <a:endParaRPr lang="en-ID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5C6EF-1F97-6C9B-0DCC-E80B5DB7C5CF}"/>
              </a:ext>
            </a:extLst>
          </p:cNvPr>
          <p:cNvSpPr txBox="1"/>
          <p:nvPr/>
        </p:nvSpPr>
        <p:spPr>
          <a:xfrm>
            <a:off x="3000163" y="385429"/>
            <a:ext cx="619167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66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概念介绍</a:t>
            </a:r>
            <a:endParaRPr lang="ko-KR" altLang="en-US" sz="6600" dirty="0">
              <a:latin typeface="KaiTi" panose="02010609060101010101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2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6">
            <a:extLst>
              <a:ext uri="{FF2B5EF4-FFF2-40B4-BE49-F238E27FC236}">
                <a16:creationId xmlns:a16="http://schemas.microsoft.com/office/drawing/2014/main" id="{EC5B2B8D-9F7D-0358-9138-A073E0F779BC}"/>
              </a:ext>
            </a:extLst>
          </p:cNvPr>
          <p:cNvSpPr/>
          <p:nvPr/>
        </p:nvSpPr>
        <p:spPr>
          <a:xfrm>
            <a:off x="3188778" y="5346080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82974F-B797-4E76-AD13-C0CC36D5EE2C}"/>
              </a:ext>
            </a:extLst>
          </p:cNvPr>
          <p:cNvGrpSpPr/>
          <p:nvPr/>
        </p:nvGrpSpPr>
        <p:grpSpPr>
          <a:xfrm>
            <a:off x="5339920" y="3632804"/>
            <a:ext cx="4097695" cy="694225"/>
            <a:chOff x="1199735" y="1275606"/>
            <a:chExt cx="2185163" cy="69422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0BD255-E849-4B96-8138-47504FA2F76E}"/>
                </a:ext>
              </a:extLst>
            </p:cNvPr>
            <p:cNvSpPr txBox="1"/>
            <p:nvPr/>
          </p:nvSpPr>
          <p:spPr>
            <a:xfrm>
              <a:off x="1199735" y="1275606"/>
              <a:ext cx="2185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KB(Knowledge Base)</a:t>
              </a:r>
              <a:r>
                <a:rPr lang="zh-CN" altLang="en-US" sz="16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任务相关的领域知识库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E84779-35EA-4872-8367-0EAE74E67CA7}"/>
                </a:ext>
              </a:extLst>
            </p:cNvPr>
            <p:cNvSpPr txBox="1"/>
            <p:nvPr/>
          </p:nvSpPr>
          <p:spPr>
            <a:xfrm>
              <a:off x="1199735" y="1600499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KaiTi" panose="02010609060101010101" pitchFamily="49" charset="-122"/>
                  <a:ea typeface="KaiTi" panose="02010609060101010101" pitchFamily="49" charset="-122"/>
                </a:rPr>
                <a:t>实体、关系、领域规则等信息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7890312" y="1415310"/>
            <a:ext cx="3510326" cy="707886"/>
            <a:chOff x="1072925" y="1275606"/>
            <a:chExt cx="2385074" cy="70788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2258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CG(Communicative Goal)</a:t>
              </a:r>
              <a:r>
                <a:rPr lang="zh-CN" altLang="en-US" sz="16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交互目标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072925" y="1614160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52400" marR="0" lvl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200"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服务于什么目的？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AC7F8-60D5-4568-BECE-72F7896670B4}"/>
              </a:ext>
            </a:extLst>
          </p:cNvPr>
          <p:cNvGrpSpPr/>
          <p:nvPr/>
        </p:nvGrpSpPr>
        <p:grpSpPr>
          <a:xfrm>
            <a:off x="4044898" y="4633393"/>
            <a:ext cx="3680309" cy="652677"/>
            <a:chOff x="1199735" y="1275606"/>
            <a:chExt cx="1962585" cy="6526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FBBC4A-2A0B-48C2-8B1A-A9231E1F848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CH(Context History)</a:t>
              </a:r>
              <a:r>
                <a:rPr lang="zh-CN" altLang="en-US" sz="16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上下文信息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1AAF1D-D949-4E4A-B377-A8E496D66BAE}"/>
                </a:ext>
              </a:extLst>
            </p:cNvPr>
            <p:cNvSpPr txBox="1"/>
            <p:nvPr/>
          </p:nvSpPr>
          <p:spPr>
            <a:xfrm>
              <a:off x="1199735" y="1558951"/>
              <a:ext cx="196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KaiTi" panose="02010609060101010101" pitchFamily="49" charset="-122"/>
                  <a:ea typeface="KaiTi" panose="02010609060101010101" pitchFamily="49" charset="-122"/>
                </a:rPr>
                <a:t>需要考虑的输入信息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Donut 24">
            <a:extLst>
              <a:ext uri="{FF2B5EF4-FFF2-40B4-BE49-F238E27FC236}">
                <a16:creationId xmlns:a16="http://schemas.microsoft.com/office/drawing/2014/main" id="{32AA287B-CF9F-467C-A5C0-CE3CC2F1A3D7}"/>
              </a:ext>
            </a:extLst>
          </p:cNvPr>
          <p:cNvSpPr/>
          <p:nvPr/>
        </p:nvSpPr>
        <p:spPr>
          <a:xfrm>
            <a:off x="6767798" y="134285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21FF8C-469D-44EA-AA83-0E347346E98D}"/>
              </a:ext>
            </a:extLst>
          </p:cNvPr>
          <p:cNvGrpSpPr/>
          <p:nvPr/>
        </p:nvGrpSpPr>
        <p:grpSpPr>
          <a:xfrm>
            <a:off x="6503060" y="2415424"/>
            <a:ext cx="4097695" cy="956888"/>
            <a:chOff x="1096843" y="1275606"/>
            <a:chExt cx="2185163" cy="95688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C556D-4B7E-4FBC-8F1D-B1FF6A996E0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zh-CN" sz="16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UM(User Model)</a:t>
              </a:r>
              <a:r>
                <a:rPr lang="zh-CN" altLang="en-US" sz="16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用户模型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19B331-E5DF-4207-8F99-4863206F079D}"/>
                </a:ext>
              </a:extLst>
            </p:cNvPr>
            <p:cNvSpPr txBox="1"/>
            <p:nvPr/>
          </p:nvSpPr>
          <p:spPr>
            <a:xfrm>
              <a:off x="1096843" y="1647719"/>
              <a:ext cx="2185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52400" lvl="0" algn="l" rtl="0">
                <a:spcBef>
                  <a:spcPts val="0"/>
                </a:spcBef>
                <a:spcAft>
                  <a:spcPts val="0"/>
                </a:spcAft>
                <a:buSzPts val="1200"/>
              </a:pPr>
              <a:r>
                <a:rPr lang="zh-CN" altLang="en-US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生成内容的目标用户，涵盖了个性化语言生成任务：个性对话生成，广告语生成等</a:t>
              </a:r>
            </a:p>
          </p:txBody>
        </p:sp>
      </p:grpSp>
      <p:sp>
        <p:nvSpPr>
          <p:cNvPr id="4" name="Rounded Rectangle 96">
            <a:extLst>
              <a:ext uri="{FF2B5EF4-FFF2-40B4-BE49-F238E27FC236}">
                <a16:creationId xmlns:a16="http://schemas.microsoft.com/office/drawing/2014/main" id="{26610226-644E-F65D-9104-7A66431A161B}"/>
              </a:ext>
            </a:extLst>
          </p:cNvPr>
          <p:cNvSpPr/>
          <p:nvPr/>
        </p:nvSpPr>
        <p:spPr>
          <a:xfrm>
            <a:off x="1865142" y="788173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B6361-4540-43B4-860A-05DE7AC23058}"/>
              </a:ext>
            </a:extLst>
          </p:cNvPr>
          <p:cNvSpPr txBox="1"/>
          <p:nvPr/>
        </p:nvSpPr>
        <p:spPr>
          <a:xfrm>
            <a:off x="536038" y="786669"/>
            <a:ext cx="3914131" cy="1328023"/>
          </a:xfrm>
          <a:prstGeom prst="roundRect">
            <a:avLst/>
          </a:prstGeom>
          <a:solidFill>
            <a:srgbClr val="F77660"/>
          </a:solidFill>
        </p:spPr>
        <p:txBody>
          <a:bodyPr wrap="square" rtlCol="0" anchor="ctr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输入：不同任务输入不同，包含下面四个维度</a:t>
            </a:r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&lt;</a:t>
            </a:r>
            <a:r>
              <a:rPr lang="en-ID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CG,UM,KB,CH&gt;</a:t>
            </a:r>
          </a:p>
        </p:txBody>
      </p:sp>
      <p:sp>
        <p:nvSpPr>
          <p:cNvPr id="8" name="Rounded Rectangle 96">
            <a:extLst>
              <a:ext uri="{FF2B5EF4-FFF2-40B4-BE49-F238E27FC236}">
                <a16:creationId xmlns:a16="http://schemas.microsoft.com/office/drawing/2014/main" id="{DE821124-7318-FABF-52F6-CACB50B1BDDC}"/>
              </a:ext>
            </a:extLst>
          </p:cNvPr>
          <p:cNvSpPr/>
          <p:nvPr/>
        </p:nvSpPr>
        <p:spPr>
          <a:xfrm>
            <a:off x="6336598" y="5346080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DC49E-405B-443E-48FD-A246869F226C}"/>
              </a:ext>
            </a:extLst>
          </p:cNvPr>
          <p:cNvSpPr txBox="1"/>
          <p:nvPr/>
        </p:nvSpPr>
        <p:spPr>
          <a:xfrm>
            <a:off x="8677687" y="4808569"/>
            <a:ext cx="3110549" cy="919401"/>
          </a:xfrm>
          <a:prstGeom prst="roundRect">
            <a:avLst/>
          </a:prstGeom>
          <a:solidFill>
            <a:srgbClr val="87ADDB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NLG 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要求我们输出一段人类可读的文本。</a:t>
            </a:r>
            <a:endParaRPr lang="en-ID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D9EFC01-FEA2-2B7E-78B3-1C36257852C8}"/>
              </a:ext>
            </a:extLst>
          </p:cNvPr>
          <p:cNvSpPr/>
          <p:nvPr/>
        </p:nvSpPr>
        <p:spPr>
          <a:xfrm>
            <a:off x="2981617" y="4778448"/>
            <a:ext cx="414322" cy="38365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Parallelogram 15">
            <a:extLst>
              <a:ext uri="{FF2B5EF4-FFF2-40B4-BE49-F238E27FC236}">
                <a16:creationId xmlns:a16="http://schemas.microsoft.com/office/drawing/2014/main" id="{A384F9AD-F2B7-437F-AEBB-1593D4D0A775}"/>
              </a:ext>
            </a:extLst>
          </p:cNvPr>
          <p:cNvSpPr/>
          <p:nvPr/>
        </p:nvSpPr>
        <p:spPr>
          <a:xfrm rot="16200000">
            <a:off x="4236493" y="3554774"/>
            <a:ext cx="427352" cy="532502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ound Same Side Corner Rectangle 8">
            <a:extLst>
              <a:ext uri="{FF2B5EF4-FFF2-40B4-BE49-F238E27FC236}">
                <a16:creationId xmlns:a16="http://schemas.microsoft.com/office/drawing/2014/main" id="{1E60D4CF-913E-4CFC-4F3D-EF368C169210}"/>
              </a:ext>
            </a:extLst>
          </p:cNvPr>
          <p:cNvSpPr/>
          <p:nvPr/>
        </p:nvSpPr>
        <p:spPr>
          <a:xfrm>
            <a:off x="5507474" y="2459726"/>
            <a:ext cx="400627" cy="42509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4713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802957" y="2444477"/>
            <a:ext cx="561057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8800" b="1" dirty="0">
                <a:solidFill>
                  <a:schemeClr val="accent1">
                    <a:lumMod val="50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应用领域</a:t>
            </a:r>
            <a:endParaRPr lang="ko-KR" altLang="en-US" sz="8800" b="1" dirty="0">
              <a:solidFill>
                <a:schemeClr val="bg1"/>
              </a:solidFill>
              <a:latin typeface="KaiTi" panose="02010609060101010101" pitchFamily="49" charset="-122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C3C53-71F0-77F8-E5D6-362FF960F91F}"/>
              </a:ext>
            </a:extLst>
          </p:cNvPr>
          <p:cNvSpPr txBox="1"/>
          <p:nvPr/>
        </p:nvSpPr>
        <p:spPr>
          <a:xfrm>
            <a:off x="1851431" y="1282620"/>
            <a:ext cx="2217230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9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3</a:t>
            </a:r>
            <a:endParaRPr lang="ko-KR" altLang="en-US" sz="239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3376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ular Callout 31">
            <a:extLst>
              <a:ext uri="{FF2B5EF4-FFF2-40B4-BE49-F238E27FC236}">
                <a16:creationId xmlns:a16="http://schemas.microsoft.com/office/drawing/2014/main" id="{032158CC-9C5B-8BCB-10A7-3270EBB2F523}"/>
              </a:ext>
            </a:extLst>
          </p:cNvPr>
          <p:cNvSpPr/>
          <p:nvPr/>
        </p:nvSpPr>
        <p:spPr>
          <a:xfrm flipH="1">
            <a:off x="5771023" y="3812110"/>
            <a:ext cx="648072" cy="443458"/>
          </a:xfrm>
          <a:prstGeom prst="wedgeRoundRectCallout">
            <a:avLst>
              <a:gd name="adj1" fmla="val -3788"/>
              <a:gd name="adj2" fmla="val 9526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>
            <a:off x="2688167" y="1086461"/>
            <a:ext cx="2628834" cy="1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213B94-982C-49DA-98A9-8965726605B4}"/>
              </a:ext>
            </a:extLst>
          </p:cNvPr>
          <p:cNvCxnSpPr>
            <a:cxnSpLocks/>
          </p:cNvCxnSpPr>
          <p:nvPr/>
        </p:nvCxnSpPr>
        <p:spPr>
          <a:xfrm flipV="1">
            <a:off x="6837146" y="1079791"/>
            <a:ext cx="2751354" cy="553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641444-62F1-423A-8E67-FDB84BEA72CA}"/>
              </a:ext>
            </a:extLst>
          </p:cNvPr>
          <p:cNvSpPr txBox="1"/>
          <p:nvPr/>
        </p:nvSpPr>
        <p:spPr>
          <a:xfrm>
            <a:off x="2189255" y="2093761"/>
            <a:ext cx="15479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Lorem ipsum dolor sit </a:t>
            </a:r>
            <a:r>
              <a:rPr lang="en-US" altLang="ko-KR" sz="1400" dirty="0" err="1">
                <a:latin typeface="Consolas" panose="020B0609020204030204" pitchFamily="49" charset="0"/>
              </a:rPr>
              <a:t>amet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11" name="Rounded Rectangular Callout 31">
            <a:extLst>
              <a:ext uri="{FF2B5EF4-FFF2-40B4-BE49-F238E27FC236}">
                <a16:creationId xmlns:a16="http://schemas.microsoft.com/office/drawing/2014/main" id="{FDFDF9E1-F4D2-4A03-9742-4AFE0B15CE5C}"/>
              </a:ext>
            </a:extLst>
          </p:cNvPr>
          <p:cNvSpPr/>
          <p:nvPr/>
        </p:nvSpPr>
        <p:spPr>
          <a:xfrm flipH="1">
            <a:off x="1766846" y="3812110"/>
            <a:ext cx="648072" cy="443458"/>
          </a:xfrm>
          <a:prstGeom prst="wedgeRoundRectCallout">
            <a:avLst>
              <a:gd name="adj1" fmla="val -2694"/>
              <a:gd name="adj2" fmla="val 9526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1DF2CC-8381-40B3-83C3-1AED5E002C66}"/>
              </a:ext>
            </a:extLst>
          </p:cNvPr>
          <p:cNvSpPr txBox="1"/>
          <p:nvPr/>
        </p:nvSpPr>
        <p:spPr>
          <a:xfrm>
            <a:off x="959389" y="4581025"/>
            <a:ext cx="225161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LEAD-3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9EAA5-C278-479C-AA8A-866D73546AE5}"/>
              </a:ext>
            </a:extLst>
          </p:cNvPr>
          <p:cNvCxnSpPr>
            <a:cxnSpLocks/>
          </p:cNvCxnSpPr>
          <p:nvPr/>
        </p:nvCxnSpPr>
        <p:spPr>
          <a:xfrm>
            <a:off x="2118416" y="3665590"/>
            <a:ext cx="7920000" cy="104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F3A3A4-5295-431D-9E34-82AD90E67F49}"/>
              </a:ext>
            </a:extLst>
          </p:cNvPr>
          <p:cNvSpPr txBox="1"/>
          <p:nvPr/>
        </p:nvSpPr>
        <p:spPr>
          <a:xfrm>
            <a:off x="5359534" y="4581024"/>
            <a:ext cx="14617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ATTENTION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ounded Rectangular Callout 51">
            <a:extLst>
              <a:ext uri="{FF2B5EF4-FFF2-40B4-BE49-F238E27FC236}">
                <a16:creationId xmlns:a16="http://schemas.microsoft.com/office/drawing/2014/main" id="{1A52B549-BCEF-4813-B24C-B7C9F1CEBE5D}"/>
              </a:ext>
            </a:extLst>
          </p:cNvPr>
          <p:cNvSpPr/>
          <p:nvPr/>
        </p:nvSpPr>
        <p:spPr>
          <a:xfrm flipH="1">
            <a:off x="9762730" y="3813828"/>
            <a:ext cx="648072" cy="443458"/>
          </a:xfrm>
          <a:prstGeom prst="wedgeRoundRectCallout">
            <a:avLst>
              <a:gd name="adj1" fmla="val -8254"/>
              <a:gd name="adj2" fmla="val 103233"/>
              <a:gd name="adj3" fmla="val 16667"/>
            </a:avLst>
          </a:prstGeom>
          <a:solidFill>
            <a:srgbClr val="F77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C6F2A-750D-4164-8E2F-32C7C2131520}"/>
              </a:ext>
            </a:extLst>
          </p:cNvPr>
          <p:cNvSpPr txBox="1"/>
          <p:nvPr/>
        </p:nvSpPr>
        <p:spPr>
          <a:xfrm>
            <a:off x="9435008" y="4581023"/>
            <a:ext cx="12921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SEQ2SEQ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D1D48D-5A93-4498-A4A1-F4A70817E4C5}"/>
              </a:ext>
            </a:extLst>
          </p:cNvPr>
          <p:cNvCxnSpPr/>
          <p:nvPr/>
        </p:nvCxnSpPr>
        <p:spPr>
          <a:xfrm flipH="1" flipV="1">
            <a:off x="6095059" y="3252100"/>
            <a:ext cx="1" cy="403013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>
            <a:extLst>
              <a:ext uri="{FF2B5EF4-FFF2-40B4-BE49-F238E27FC236}">
                <a16:creationId xmlns:a16="http://schemas.microsoft.com/office/drawing/2014/main" id="{3E4BDAC9-1C3A-4981-A0BA-735309EEDE93}"/>
              </a:ext>
            </a:extLst>
          </p:cNvPr>
          <p:cNvSpPr/>
          <p:nvPr/>
        </p:nvSpPr>
        <p:spPr>
          <a:xfrm>
            <a:off x="1946925" y="3876210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25D61968-4C7E-4C8F-9B56-D1C0A45F18F7}"/>
              </a:ext>
            </a:extLst>
          </p:cNvPr>
          <p:cNvSpPr/>
          <p:nvPr/>
        </p:nvSpPr>
        <p:spPr>
          <a:xfrm flipH="1">
            <a:off x="9914743" y="3895446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D6BB368-AD59-B6BA-5CF8-4629A3037B42}"/>
              </a:ext>
            </a:extLst>
          </p:cNvPr>
          <p:cNvSpPr/>
          <p:nvPr/>
        </p:nvSpPr>
        <p:spPr>
          <a:xfrm>
            <a:off x="2653242" y="1049127"/>
            <a:ext cx="69850" cy="746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4F3E1F45-6B3F-46A1-82A6-7F2F8537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353" y="811353"/>
            <a:ext cx="2689294" cy="24636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9109B4-A27A-06CB-C54C-B7728A1852B1}"/>
              </a:ext>
            </a:extLst>
          </p:cNvPr>
          <p:cNvSpPr txBox="1"/>
          <p:nvPr/>
        </p:nvSpPr>
        <p:spPr>
          <a:xfrm>
            <a:off x="5200000" y="1269794"/>
            <a:ext cx="1788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77660"/>
                </a:solidFill>
                <a:latin typeface="Arial Black" panose="020B0A04020102020204" pitchFamily="34" charset="0"/>
              </a:rPr>
              <a:t>NLG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EB9224-3E47-D6A5-E9C4-771D78ED8477}"/>
              </a:ext>
            </a:extLst>
          </p:cNvPr>
          <p:cNvSpPr txBox="1"/>
          <p:nvPr/>
        </p:nvSpPr>
        <p:spPr>
          <a:xfrm>
            <a:off x="8988746" y="2066761"/>
            <a:ext cx="15479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Nobody likes the pain itself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C4FFDC-6812-7F3C-DDD6-FE8B666BBA9E}"/>
              </a:ext>
            </a:extLst>
          </p:cNvPr>
          <p:cNvSpPr txBox="1"/>
          <p:nvPr/>
        </p:nvSpPr>
        <p:spPr>
          <a:xfrm>
            <a:off x="2015206" y="119191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87ADDB"/>
                </a:solidFill>
              </a:rPr>
              <a:t>文本</a:t>
            </a:r>
            <a:endParaRPr lang="en-US" sz="4800" b="1" dirty="0">
              <a:solidFill>
                <a:srgbClr val="87ADDB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1D5FC2-2986-FF0B-CC99-65D6B3DF665B}"/>
              </a:ext>
            </a:extLst>
          </p:cNvPr>
          <p:cNvSpPr txBox="1"/>
          <p:nvPr/>
        </p:nvSpPr>
        <p:spPr>
          <a:xfrm>
            <a:off x="8880614" y="113884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87ADDB"/>
                </a:solidFill>
              </a:rPr>
              <a:t>文本</a:t>
            </a:r>
            <a:endParaRPr lang="en-US" sz="4800" b="1" dirty="0">
              <a:solidFill>
                <a:srgbClr val="87ADDB"/>
              </a:solidFill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B037FB68-CB48-97B1-94C0-3946788E0A1F}"/>
              </a:ext>
            </a:extLst>
          </p:cNvPr>
          <p:cNvSpPr/>
          <p:nvPr/>
        </p:nvSpPr>
        <p:spPr>
          <a:xfrm>
            <a:off x="5950500" y="387643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84627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93 L 0.56576 -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4" y="-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7" grpId="0"/>
      <p:bldP spid="7" grpId="1"/>
      <p:bldP spid="11" grpId="0" animBg="1"/>
      <p:bldP spid="11" grpId="1" animBg="1"/>
      <p:bldP spid="13" grpId="0"/>
      <p:bldP spid="13" grpId="1"/>
      <p:bldP spid="18" grpId="0"/>
      <p:bldP spid="18" grpId="1"/>
      <p:bldP spid="20" grpId="0" animBg="1"/>
      <p:bldP spid="20" grpId="1" animBg="1"/>
      <p:bldP spid="22" grpId="0"/>
      <p:bldP spid="22" grpId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25" grpId="0"/>
      <p:bldP spid="30" grpId="0"/>
      <p:bldP spid="30" grpId="1"/>
      <p:bldP spid="39" grpId="0"/>
      <p:bldP spid="39" grpId="1"/>
      <p:bldP spid="40" grpId="0"/>
      <p:bldP spid="40" grpId="1"/>
      <p:bldP spid="43" grpId="0" animBg="1"/>
      <p:bldP spid="43" grpId="1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931</Words>
  <Application>Microsoft Office PowerPoint</Application>
  <PresentationFormat>Widescreen</PresentationFormat>
  <Paragraphs>164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华文楷体</vt:lpstr>
      <vt:lpstr>宋体</vt:lpstr>
      <vt:lpstr>KaiTi</vt:lpstr>
      <vt:lpstr>黑体</vt:lpstr>
      <vt:lpstr>Arial</vt:lpstr>
      <vt:lpstr>Arial Black</vt:lpstr>
      <vt:lpstr>Consolas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Raymond Sidharta</cp:lastModifiedBy>
  <cp:revision>172</cp:revision>
  <dcterms:created xsi:type="dcterms:W3CDTF">2018-04-24T17:14:44Z</dcterms:created>
  <dcterms:modified xsi:type="dcterms:W3CDTF">2023-06-02T09:24:57Z</dcterms:modified>
</cp:coreProperties>
</file>