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51" r:id="rId2"/>
    <p:sldMasterId id="2147483779" r:id="rId3"/>
  </p:sldMasterIdLst>
  <p:notesMasterIdLst>
    <p:notesMasterId r:id="rId35"/>
  </p:notesMasterIdLst>
  <p:handoutMasterIdLst>
    <p:handoutMasterId r:id="rId36"/>
  </p:handoutMasterIdLst>
  <p:sldIdLst>
    <p:sldId id="296" r:id="rId4"/>
    <p:sldId id="367" r:id="rId5"/>
    <p:sldId id="328" r:id="rId6"/>
    <p:sldId id="308" r:id="rId7"/>
    <p:sldId id="376" r:id="rId8"/>
    <p:sldId id="330" r:id="rId9"/>
    <p:sldId id="331" r:id="rId10"/>
    <p:sldId id="336" r:id="rId11"/>
    <p:sldId id="369" r:id="rId12"/>
    <p:sldId id="355" r:id="rId13"/>
    <p:sldId id="354" r:id="rId14"/>
    <p:sldId id="358" r:id="rId15"/>
    <p:sldId id="359" r:id="rId16"/>
    <p:sldId id="378" r:id="rId17"/>
    <p:sldId id="379" r:id="rId18"/>
    <p:sldId id="340" r:id="rId19"/>
    <p:sldId id="371" r:id="rId20"/>
    <p:sldId id="372" r:id="rId21"/>
    <p:sldId id="382" r:id="rId22"/>
    <p:sldId id="384" r:id="rId23"/>
    <p:sldId id="341" r:id="rId24"/>
    <p:sldId id="342" r:id="rId25"/>
    <p:sldId id="338" r:id="rId26"/>
    <p:sldId id="305" r:id="rId27"/>
    <p:sldId id="368" r:id="rId28"/>
    <p:sldId id="343" r:id="rId29"/>
    <p:sldId id="345" r:id="rId30"/>
    <p:sldId id="380" r:id="rId31"/>
    <p:sldId id="344" r:id="rId32"/>
    <p:sldId id="347" r:id="rId33"/>
    <p:sldId id="346" r:id="rId34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66FFFF"/>
    <a:srgbClr val="FF0000"/>
    <a:srgbClr val="9999FF"/>
    <a:srgbClr val="666699"/>
    <a:srgbClr val="CCCCFF"/>
    <a:srgbClr val="00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8" autoAdjust="0"/>
    <p:restoredTop sz="94567" autoAdjust="0"/>
  </p:normalViewPr>
  <p:slideViewPr>
    <p:cSldViewPr>
      <p:cViewPr varScale="1">
        <p:scale>
          <a:sx n="77" d="100"/>
          <a:sy n="77" d="100"/>
        </p:scale>
        <p:origin x="40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92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92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FF932911-14AF-4818-B0FA-D44D3ADC2C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1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8350"/>
            <a:ext cx="68183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3D9E8E0B-98C7-4012-8C85-11AC2CE205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90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ISC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MIPS_Technologies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/>
              <a:t>1.1    Introduction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9AAA6-0130-4953-8255-6BC00FB0822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988" y="774700"/>
            <a:ext cx="6797675" cy="3824288"/>
          </a:xfrm>
          <a:ln w="12700" cap="flat">
            <a:solidFill>
              <a:schemeClr val="tx1"/>
            </a:solidFill>
          </a:ln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210" y="4861441"/>
            <a:ext cx="5209646" cy="4605576"/>
          </a:xfrm>
          <a:noFill/>
          <a:ln/>
        </p:spPr>
        <p:txBody>
          <a:bodyPr lIns="99724" tIns="49862" rIns="99724" bIns="49862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5974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9E8E0B-98C7-4012-8C85-11AC2CE205A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968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44A61-E1A7-4320-95A8-C823045FD54F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091" y="4860927"/>
            <a:ext cx="5683886" cy="4605337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z="1600" b="1" dirty="0" smtClean="0">
                <a:ea typeface="宋体" charset="-122"/>
              </a:rPr>
              <a:t>MIPS</a:t>
            </a:r>
            <a:r>
              <a:rPr lang="en-US" altLang="zh-CN" sz="1600" dirty="0" smtClean="0">
                <a:ea typeface="宋体" charset="-122"/>
              </a:rPr>
              <a:t> (originally an acronym for </a:t>
            </a:r>
            <a:r>
              <a:rPr lang="en-US" altLang="zh-CN" sz="1600" b="1" dirty="0" smtClean="0">
                <a:ea typeface="宋体" charset="-122"/>
              </a:rPr>
              <a:t>Microprocessor without Interlocked Pipeline Stages</a:t>
            </a:r>
            <a:r>
              <a:rPr lang="en-US" altLang="zh-CN" sz="1600" dirty="0" smtClean="0">
                <a:ea typeface="宋体" charset="-122"/>
              </a:rPr>
              <a:t>) is a </a:t>
            </a:r>
            <a:r>
              <a:rPr lang="en-US" altLang="zh-CN" sz="1600" dirty="0" smtClean="0">
                <a:ea typeface="宋体" charset="-122"/>
                <a:hlinkClick r:id="rId3" tooltip="RISC"/>
              </a:rPr>
              <a:t>RISC</a:t>
            </a:r>
            <a:r>
              <a:rPr lang="en-US" altLang="zh-CN" sz="1600" dirty="0" smtClean="0">
                <a:ea typeface="宋体" charset="-122"/>
              </a:rPr>
              <a:t> microprocessor architecture developed by </a:t>
            </a:r>
            <a:r>
              <a:rPr lang="en-US" altLang="zh-CN" sz="1600" dirty="0" smtClean="0">
                <a:ea typeface="宋体" charset="-122"/>
                <a:hlinkClick r:id="rId4" tooltip="MIPS Technologies"/>
              </a:rPr>
              <a:t>MIPS Technologies</a:t>
            </a:r>
            <a:r>
              <a:rPr lang="en-US" altLang="zh-CN" sz="1600" dirty="0" smtClean="0">
                <a:ea typeface="宋体" charset="-122"/>
              </a:rPr>
              <a:t>. </a:t>
            </a:r>
          </a:p>
          <a:p>
            <a:pPr eaLnBrk="1" hangingPunct="1"/>
            <a:endParaRPr lang="en-US" altLang="zh-CN" sz="1600" dirty="0" smtClean="0">
              <a:ea typeface="宋体" charset="-122"/>
            </a:endParaRPr>
          </a:p>
          <a:p>
            <a:pPr eaLnBrk="1" hangingPunct="1"/>
            <a:r>
              <a:rPr lang="en-US" altLang="zh-CN" sz="1600" dirty="0" smtClean="0">
                <a:ea typeface="宋体" charset="-122"/>
              </a:rPr>
              <a:t>In </a:t>
            </a:r>
            <a:r>
              <a:rPr lang="en-US" altLang="zh-CN" sz="1600" dirty="0" err="1" smtClean="0">
                <a:ea typeface="宋体" charset="-122"/>
              </a:rPr>
              <a:t>1990’s</a:t>
            </a:r>
            <a:r>
              <a:rPr lang="en-US" altLang="zh-CN" sz="1600" dirty="0" smtClean="0">
                <a:ea typeface="宋体" charset="-122"/>
              </a:rPr>
              <a:t> it’s estimated that one of the three RISC chip were based on MIPS.</a:t>
            </a:r>
          </a:p>
          <a:p>
            <a:pPr eaLnBrk="1" hangingPunct="1"/>
            <a:endParaRPr lang="en-US" altLang="zh-CN" sz="1600" dirty="0" smtClean="0">
              <a:ea typeface="宋体" charset="-122"/>
            </a:endParaRPr>
          </a:p>
          <a:p>
            <a:pPr eaLnBrk="1" hangingPunct="1"/>
            <a:r>
              <a:rPr lang="en-US" altLang="zh-CN" sz="1600" dirty="0" smtClean="0">
                <a:ea typeface="宋体" charset="-122"/>
              </a:rPr>
              <a:t>MIPS CPU architecture greatly influenced later </a:t>
            </a:r>
            <a:r>
              <a:rPr lang="en-US" altLang="zh-CN" sz="1600" dirty="0" smtClean="0">
                <a:ea typeface="宋体" charset="-122"/>
                <a:hlinkClick r:id="rId3" tooltip="RISC"/>
              </a:rPr>
              <a:t>RISC</a:t>
            </a:r>
            <a:r>
              <a:rPr lang="en-US" altLang="zh-CN" sz="1600" dirty="0" smtClean="0">
                <a:ea typeface="宋体" charset="-122"/>
              </a:rPr>
              <a:t> architectures. DEC alpha is one </a:t>
            </a:r>
            <a:r>
              <a:rPr lang="en-US" altLang="zh-CN" sz="1600" dirty="0" err="1" smtClean="0">
                <a:ea typeface="宋体" charset="-122"/>
              </a:rPr>
              <a:t>instrance</a:t>
            </a:r>
            <a:r>
              <a:rPr lang="en-US" altLang="zh-CN" sz="1600" dirty="0" smtClean="0">
                <a:ea typeface="宋体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3054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9E8E0B-98C7-4012-8C85-11AC2CE205A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701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9E8E0B-98C7-4012-8C85-11AC2CE205A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6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F3EADB-923A-42BB-B247-F7E6D2CB6DA5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195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324B16-7E0A-47D0-BF9A-0F076F0536F2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936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2039C-7E64-452B-B53C-7F6939AAA6CF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11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E8FE2-F621-4146-A1AF-7606C04BAC5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51A7A-B5A1-4AA9-AD02-CC4BCB9D336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00B9D-1D41-45A7-9DAB-04DFDE3BCC1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0BB41-BC3B-4440-9969-D87853C0D92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05BE7-E3D6-4519-98A4-7661830E76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14918" y="6381751"/>
            <a:ext cx="460798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 err="1" smtClean="0">
                <a:solidFill>
                  <a:srgbClr val="FFFFFF"/>
                </a:solidFill>
              </a:rPr>
              <a:t>ComputerOrganization</a:t>
            </a:r>
            <a:endParaRPr lang="en-US" altLang="zh-CN" dirty="0" smtClean="0">
              <a:solidFill>
                <a:srgbClr val="FFFFFF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1268413"/>
            <a:ext cx="5856816" cy="2189162"/>
          </a:xfrm>
        </p:spPr>
        <p:txBody>
          <a:bodyPr/>
          <a:lstStyle>
            <a:lvl1pPr>
              <a:defRPr sz="4000">
                <a:latin typeface="Comic Sans MS" pitchFamily="66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0151" y="4076700"/>
            <a:ext cx="5374216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238744" y="6429396"/>
            <a:ext cx="2844800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2020/2/25</a:t>
            </a:fld>
            <a:endParaRPr lang="zh-CN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77003" y="6429396"/>
            <a:ext cx="952507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10DFA26-E277-426D-9976-2A550CD1F33D}" type="slidenum">
              <a:rPr lang="en-US" altLang="zh-CN" smtClean="0"/>
              <a:pPr>
                <a:defRPr/>
              </a:pPr>
              <a:t>‹#›</a:t>
            </a:fld>
            <a:endParaRPr lang="en-US" altLang="zh-CN">
              <a:solidFill>
                <a:srgbClr val="660066"/>
              </a:solidFill>
              <a:latin typeface="Impact" pitchFamily="34" charset="0"/>
            </a:endParaRPr>
          </a:p>
        </p:txBody>
      </p:sp>
      <p:pic>
        <p:nvPicPr>
          <p:cNvPr id="11" name="图片 10" descr="金字塔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160" y="2060848"/>
            <a:ext cx="3678237" cy="3567256"/>
          </a:xfrm>
          <a:prstGeom prst="rect">
            <a:avLst/>
          </a:prstGeom>
        </p:spPr>
      </p:pic>
      <p:sp>
        <p:nvSpPr>
          <p:cNvPr id="12" name="灯片编号占位符 6"/>
          <p:cNvSpPr txBox="1">
            <a:spLocks/>
          </p:cNvSpPr>
          <p:nvPr userDrawn="1"/>
        </p:nvSpPr>
        <p:spPr bwMode="auto">
          <a:xfrm>
            <a:off x="5048242" y="6381750"/>
            <a:ext cx="23812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07BCD5-25B8-4760-BE0F-90AD7F2E09B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68419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4" name="Picture 256" descr="03-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00"/>
            <a:ext cx="11279716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57" descr="eagle_blue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" y="6286500"/>
            <a:ext cx="912284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1047752" y="6357939"/>
            <a:ext cx="5810249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Computer </a:t>
            </a:r>
            <a:r>
              <a:rPr lang="en-US" altLang="zh-CN" dirty="0" err="1">
                <a:solidFill>
                  <a:schemeClr val="tx1"/>
                </a:solidFill>
              </a:rPr>
              <a:t>Organization_jxh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 txBox="1">
            <a:spLocks/>
          </p:cNvSpPr>
          <p:nvPr userDrawn="1"/>
        </p:nvSpPr>
        <p:spPr bwMode="auto">
          <a:xfrm>
            <a:off x="5048242" y="6381750"/>
            <a:ext cx="23812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07BCD5-25B8-4760-BE0F-90AD7F2E09B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96163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8CED1-29C3-4283-8949-DD3B97AEF1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697685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268414"/>
            <a:ext cx="5433483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4" y="1268414"/>
            <a:ext cx="5433484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31193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18422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12564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42106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154367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397131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30670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61451" y="0"/>
            <a:ext cx="2842683" cy="6154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0"/>
            <a:ext cx="8331200" cy="6154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7893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3267" y="1"/>
            <a:ext cx="10320867" cy="936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268413"/>
            <a:ext cx="11070167" cy="2366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051" y="3787776"/>
            <a:ext cx="11070167" cy="236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18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C249-D486-4D35-B501-BC71F9DFD60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615005" y="857244"/>
            <a:ext cx="10967395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A7FFF-3AD2-4215-8D68-B91D8F49C41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7125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615005" y="857244"/>
            <a:ext cx="10967395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A7FFF-3AD2-4215-8D68-B91D8F49C41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9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FD3B7-A482-4212-87F3-B5DA638A0A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4DD6-AEA7-45B0-B2E6-62F8BD69103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4ECEF-5A1B-411C-B48A-1E034C9A47A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19EBE-92AF-4767-8686-1AA3D0E405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853A7-E50B-4E65-9633-F52E495D273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984" y="81558"/>
            <a:ext cx="7867667" cy="11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7298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0459" y="285728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57958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smtClean="0">
                <a:solidFill>
                  <a:schemeClr val="bg1"/>
                </a:solidFill>
              </a:rPr>
              <a:t>Computer</a:t>
            </a:r>
            <a:r>
              <a:rPr lang="en-US" altLang="zh-CN" b="0" baseline="0" dirty="0" smtClean="0">
                <a:solidFill>
                  <a:schemeClr val="bg1"/>
                </a:solidFill>
              </a:rPr>
              <a:t> </a:t>
            </a:r>
            <a:r>
              <a:rPr lang="en-US" altLang="zh-CN" b="0" baseline="0" dirty="0" err="1" smtClean="0">
                <a:solidFill>
                  <a:schemeClr val="bg1"/>
                </a:solidFill>
              </a:rPr>
              <a:t>Organization_jxh</a:t>
            </a:r>
            <a:endParaRPr lang="zh-CN" altLang="en-US" b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random/>
    <p:sndAc>
      <p:stSnd>
        <p:snd r:embed="rId15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6661" y="49457"/>
            <a:ext cx="10094413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268414"/>
            <a:ext cx="11070167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 </a:t>
            </a:r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 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9463" name="Picture 7" descr="03-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eagle_blue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814918" y="6381751"/>
            <a:ext cx="460798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 err="1" smtClean="0">
                <a:solidFill>
                  <a:srgbClr val="FFFFFF"/>
                </a:solidFill>
              </a:rPr>
              <a:t>ComputerOrganization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4559301" y="6453188"/>
            <a:ext cx="182456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1EA71A8F-742A-4424-B61A-9469D9412B4F}" type="slidenum">
              <a:rPr lang="en-US" altLang="zh-CN" sz="1400" smtClean="0">
                <a:solidFill>
                  <a:srgbClr val="FFFFFF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pic>
        <p:nvPicPr>
          <p:cNvPr id="13" name="图片 12" descr="金字塔2.jp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0459" y="214291"/>
            <a:ext cx="1005812" cy="766437"/>
          </a:xfrm>
          <a:prstGeom prst="rect">
            <a:avLst/>
          </a:prstGeom>
        </p:spPr>
      </p:pic>
      <p:pic>
        <p:nvPicPr>
          <p:cNvPr id="12" name="Picture 256" descr="03-1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57" descr="eagle_blue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5"/>
          <p:cNvSpPr txBox="1"/>
          <p:nvPr userDrawn="1"/>
        </p:nvSpPr>
        <p:spPr>
          <a:xfrm>
            <a:off x="1047752" y="6357939"/>
            <a:ext cx="5810249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Computer </a:t>
            </a:r>
            <a:r>
              <a:rPr lang="en-US" altLang="zh-CN" dirty="0" err="1">
                <a:solidFill>
                  <a:schemeClr val="bg1"/>
                </a:solidFill>
              </a:rPr>
              <a:t>Organization_jxh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灯片编号占位符 6"/>
          <p:cNvSpPr txBox="1">
            <a:spLocks/>
          </p:cNvSpPr>
          <p:nvPr userDrawn="1"/>
        </p:nvSpPr>
        <p:spPr>
          <a:xfrm>
            <a:off x="4952992" y="6381750"/>
            <a:ext cx="2476517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07BCD5-25B8-4760-BE0F-90AD7F2E09B7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32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</p:sldLayoutIdLst>
  <p:transition spd="med">
    <p:random/>
    <p:sndAc>
      <p:stSnd>
        <p:snd r:embed="rId16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oftware_engineer" TargetMode="External"/><Relationship Id="rId13" Type="http://schemas.openxmlformats.org/officeDocument/2006/relationships/hyperlink" Target="https://en.wikipedia.org/wiki/Software" TargetMode="External"/><Relationship Id="rId18" Type="http://schemas.openxmlformats.org/officeDocument/2006/relationships/hyperlink" Target="https://en.wikipedia.org/wiki/World_Wide_Web_Hall_of_Fame" TargetMode="External"/><Relationship Id="rId3" Type="http://schemas.openxmlformats.org/officeDocument/2006/relationships/audio" Target="../media/audio1.wav"/><Relationship Id="rId21" Type="http://schemas.openxmlformats.org/officeDocument/2006/relationships/image" Target="../media/image12.png"/><Relationship Id="rId7" Type="http://schemas.openxmlformats.org/officeDocument/2006/relationships/hyperlink" Target="https://en.wikipedia.org/wiki/Investor" TargetMode="External"/><Relationship Id="rId12" Type="http://schemas.openxmlformats.org/officeDocument/2006/relationships/hyperlink" Target="https://en.wikipedia.org/wiki/Andreessen_Horowitz" TargetMode="External"/><Relationship Id="rId17" Type="http://schemas.openxmlformats.org/officeDocument/2006/relationships/hyperlink" Target="https://en.wikipedia.org/wiki/Marc_Andreessen#cite_note-4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en.wikipedia.org/wiki/Ning_(website)" TargetMode="External"/><Relationship Id="rId20" Type="http://schemas.openxmlformats.org/officeDocument/2006/relationships/hyperlink" Target="https://en.wikipedia.org/wiki/Marc_Andreessen#cite_note-5" TargetMode="Externa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en.wikipedia.org/wiki/Entrepreneur" TargetMode="External"/><Relationship Id="rId11" Type="http://schemas.openxmlformats.org/officeDocument/2006/relationships/hyperlink" Target="https://en.wikipedia.org/wiki/Venture_capital" TargetMode="External"/><Relationship Id="rId24" Type="http://schemas.openxmlformats.org/officeDocument/2006/relationships/hyperlink" Target="https://baijiahao.baidu.com/s?id=1607140815624945357&amp;wfr=spider&amp;for=pc" TargetMode="External"/><Relationship Id="rId5" Type="http://schemas.openxmlformats.org/officeDocument/2006/relationships/hyperlink" Target="https://en.wikipedia.org/wiki/Silicon_Valley" TargetMode="External"/><Relationship Id="rId15" Type="http://schemas.openxmlformats.org/officeDocument/2006/relationships/hyperlink" Target="https://en.wikipedia.org/wiki/Hewlett-Packard" TargetMode="External"/><Relationship Id="rId23" Type="http://schemas.openxmlformats.org/officeDocument/2006/relationships/hyperlink" Target="https://yq.aliyun.com/articles/658744" TargetMode="External"/><Relationship Id="rId10" Type="http://schemas.openxmlformats.org/officeDocument/2006/relationships/hyperlink" Target="https://en.wikipedia.org/wiki/Marc_Andreessen#cite_note-co-founder-3" TargetMode="External"/><Relationship Id="rId19" Type="http://schemas.openxmlformats.org/officeDocument/2006/relationships/hyperlink" Target="https://en.wikipedia.org/wiki/First_International_Conference_on_the_World-Wide_Web" TargetMode="External"/><Relationship Id="rId4" Type="http://schemas.openxmlformats.org/officeDocument/2006/relationships/hyperlink" Target="https://en.wikipedia.org/wiki/Marc_Andreessen" TargetMode="External"/><Relationship Id="rId9" Type="http://schemas.openxmlformats.org/officeDocument/2006/relationships/hyperlink" Target="https://en.wikipedia.org/wiki/Web_browser" TargetMode="External"/><Relationship Id="rId14" Type="http://schemas.openxmlformats.org/officeDocument/2006/relationships/hyperlink" Target="https://en.wikipedia.org/wiki/Opsware" TargetMode="External"/><Relationship Id="rId2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4.jpeg"/><Relationship Id="rId4" Type="http://schemas.openxmlformats.org/officeDocument/2006/relationships/hyperlink" Target="http://www.sun.com/microelectronics/sparc/SPARCfact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iangxh@zju.edu.cn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hyperlink" Target="https://course.zju.edu.cn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983432" y="1340768"/>
            <a:ext cx="5429288" cy="1928826"/>
          </a:xfrm>
        </p:spPr>
        <p:txBody>
          <a:bodyPr/>
          <a:lstStyle/>
          <a:p>
            <a:r>
              <a:rPr lang="en-US" altLang="zh-CN" sz="3600" dirty="0"/>
              <a:t>Computer  Organization &amp; Design</a:t>
            </a:r>
            <a:br>
              <a:rPr lang="en-US" altLang="zh-CN" sz="3600" dirty="0"/>
            </a:br>
            <a:r>
              <a:rPr lang="en-US" altLang="zh-CN" sz="3200" dirty="0"/>
              <a:t>The Hardware/Software Interface</a:t>
            </a:r>
            <a:endParaRPr lang="zh-CN" altLang="en-US" sz="3600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3352" y="4149080"/>
            <a:ext cx="6400800" cy="923916"/>
          </a:xfrm>
        </p:spPr>
        <p:txBody>
          <a:bodyPr/>
          <a:lstStyle/>
          <a:p>
            <a:r>
              <a:rPr lang="en-US" altLang="zh-CN" sz="2800" b="1" dirty="0" err="1">
                <a:solidFill>
                  <a:srgbClr val="0000FF"/>
                </a:solidFill>
              </a:rPr>
              <a:t>Xiaohong</a:t>
            </a:r>
            <a:r>
              <a:rPr lang="en-US" altLang="zh-CN" sz="2800" b="1" dirty="0">
                <a:solidFill>
                  <a:srgbClr val="0000FF"/>
                </a:solidFill>
              </a:rPr>
              <a:t> Jiang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763418" y="5072996"/>
            <a:ext cx="5400668" cy="707886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kumimoji="1" lang="en-US" altLang="zh-CN" sz="2000" b="1" dirty="0" err="1">
                <a:solidFill>
                  <a:schemeClr val="accent6"/>
                </a:solidFill>
                <a:latin typeface="Helvetica-Narrow" pitchFamily="34" charset="0"/>
                <a:ea typeface="楷体_GB2312" pitchFamily="49" charset="-122"/>
              </a:rPr>
              <a:t>CourseWebsite</a:t>
            </a:r>
            <a:r>
              <a:rPr kumimoji="1" lang="zh-CN" altLang="en-US" sz="2000" b="1" dirty="0">
                <a:solidFill>
                  <a:schemeClr val="accent6"/>
                </a:solidFill>
                <a:latin typeface="Helvetica-Narrow" pitchFamily="34" charset="0"/>
                <a:ea typeface="楷体_GB2312" pitchFamily="49" charset="-122"/>
              </a:rPr>
              <a:t>：</a:t>
            </a:r>
            <a:r>
              <a:rPr kumimoji="1" lang="en-US" altLang="zh-CN" sz="2000" b="1" dirty="0">
                <a:solidFill>
                  <a:schemeClr val="accent6"/>
                </a:solidFill>
                <a:latin typeface="Helvetica-Narrow" pitchFamily="34" charset="0"/>
                <a:ea typeface="楷体_GB2312" pitchFamily="49" charset="-122"/>
              </a:rPr>
              <a:t>https://</a:t>
            </a:r>
            <a:r>
              <a:rPr kumimoji="1" lang="en-US" altLang="zh-CN" sz="2000" b="1" dirty="0" smtClean="0">
                <a:solidFill>
                  <a:schemeClr val="accent6"/>
                </a:solidFill>
                <a:latin typeface="Helvetica-Narrow" pitchFamily="34" charset="0"/>
                <a:ea typeface="楷体_GB2312" pitchFamily="49" charset="-122"/>
              </a:rPr>
              <a:t>course.zju.edu.cn</a:t>
            </a:r>
            <a:r>
              <a:rPr kumimoji="1" lang="en-US" altLang="zh-CN" sz="2000" b="1" dirty="0">
                <a:solidFill>
                  <a:schemeClr val="accent6"/>
                </a:solidFill>
                <a:latin typeface="Helvetica-Narrow" pitchFamily="34" charset="0"/>
                <a:ea typeface="楷体_GB2312" pitchFamily="49" charset="-122"/>
              </a:rPr>
              <a:t>/</a:t>
            </a:r>
            <a:r>
              <a:rPr kumimoji="1" lang="zh-CN" altLang="en-US" sz="2000" b="1" dirty="0">
                <a:solidFill>
                  <a:schemeClr val="accent6"/>
                </a:solidFill>
                <a:latin typeface="Helvetica-Narrow" pitchFamily="34" charset="0"/>
                <a:ea typeface="楷体_GB2312" pitchFamily="49" charset="-122"/>
              </a:rPr>
              <a:t> </a:t>
            </a:r>
            <a:endParaRPr kumimoji="1" lang="en-US" altLang="zh-CN" sz="2000" b="1" dirty="0">
              <a:solidFill>
                <a:schemeClr val="accent6"/>
              </a:solidFill>
              <a:latin typeface="Helvetica-Narrow" pitchFamily="34" charset="0"/>
              <a:ea typeface="楷体_GB2312" pitchFamily="49" charset="-122"/>
            </a:endParaRPr>
          </a:p>
          <a:p>
            <a:pPr algn="ctr" eaLnBrk="0" hangingPunct="0"/>
            <a:r>
              <a:rPr kumimoji="1" lang="en-US" altLang="zh-CN" sz="2000" b="1" dirty="0">
                <a:solidFill>
                  <a:schemeClr val="accent6"/>
                </a:solidFill>
                <a:latin typeface="Helvetica-Narrow" pitchFamily="34" charset="0"/>
                <a:ea typeface="楷体_GB2312" pitchFamily="49" charset="-122"/>
              </a:rPr>
              <a:t>Email: jiangxh@zju.edu.cn </a:t>
            </a:r>
            <a:endParaRPr kumimoji="1" lang="en-US" altLang="zh-CN" sz="3800" b="1" dirty="0">
              <a:solidFill>
                <a:schemeClr val="accent6"/>
              </a:solidFill>
              <a:latin typeface="Helvetica-Narrow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0000FF"/>
                </a:solidFill>
                <a:latin typeface="+mn-lt"/>
              </a:rPr>
              <a:t>John L. </a:t>
            </a:r>
            <a:r>
              <a:rPr lang="en-US" altLang="zh-CN" sz="3200" b="1" dirty="0" smtClean="0">
                <a:solidFill>
                  <a:srgbClr val="0000FF"/>
                </a:solidFill>
                <a:latin typeface="+mn-lt"/>
              </a:rPr>
              <a:t>Hennessy</a:t>
            </a:r>
            <a:endParaRPr lang="zh-CN" altLang="en-US" sz="32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67587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983432" y="1052736"/>
            <a:ext cx="6027871" cy="5266380"/>
          </a:xfrm>
        </p:spPr>
        <p:txBody>
          <a:bodyPr/>
          <a:lstStyle/>
          <a:p>
            <a:r>
              <a:rPr lang="en-US" altLang="zh-CN" sz="2000" dirty="0" smtClean="0"/>
              <a:t>Currently CEO of </a:t>
            </a:r>
            <a:r>
              <a:rPr lang="en-US" altLang="zh-CN" sz="2000" dirty="0" err="1" smtClean="0"/>
              <a:t>goole</a:t>
            </a:r>
            <a:r>
              <a:rPr lang="en-US" altLang="zh-CN" sz="2000" dirty="0" smtClean="0"/>
              <a:t> parent firm Alphabet</a:t>
            </a:r>
            <a:endParaRPr lang="en-US" altLang="zh-CN" sz="2000" dirty="0" smtClean="0">
              <a:latin typeface="Comic Sans MS" pitchFamily="66" charset="0"/>
            </a:endParaRPr>
          </a:p>
          <a:p>
            <a:pPr eaLnBrk="1" hangingPunct="1"/>
            <a:r>
              <a:rPr lang="en-US" altLang="zh-CN" sz="2000" dirty="0" smtClean="0">
                <a:latin typeface="Comic Sans MS" pitchFamily="66" charset="0"/>
              </a:rPr>
              <a:t>was serving </a:t>
            </a:r>
            <a:r>
              <a:rPr lang="en-US" altLang="zh-CN" sz="2000" dirty="0">
                <a:latin typeface="Comic Sans MS" pitchFamily="66" charset="0"/>
              </a:rPr>
              <a:t>as the 10th President of Stanford University </a:t>
            </a:r>
            <a:r>
              <a:rPr lang="zh-CN" altLang="en-US" sz="2000" dirty="0">
                <a:latin typeface="Comic Sans MS" pitchFamily="66" charset="0"/>
              </a:rPr>
              <a:t>（</a:t>
            </a:r>
            <a:r>
              <a:rPr lang="en-US" altLang="zh-CN" sz="2000" dirty="0">
                <a:latin typeface="Comic Sans MS" pitchFamily="66" charset="0"/>
              </a:rPr>
              <a:t>2000—2016</a:t>
            </a:r>
            <a:r>
              <a:rPr lang="zh-CN" altLang="en-US" sz="2000" dirty="0">
                <a:latin typeface="Comic Sans MS" pitchFamily="66" charset="0"/>
              </a:rPr>
              <a:t>）</a:t>
            </a:r>
            <a:endParaRPr lang="en-US" altLang="zh-CN" sz="2000" dirty="0">
              <a:latin typeface="Comic Sans MS" pitchFamily="66" charset="0"/>
            </a:endParaRPr>
          </a:p>
          <a:p>
            <a:pPr eaLnBrk="1" hangingPunct="1"/>
            <a:r>
              <a:rPr lang="en-US" altLang="zh-CN" sz="2000" dirty="0" smtClean="0">
                <a:latin typeface="Comic Sans MS" pitchFamily="66" charset="0"/>
              </a:rPr>
              <a:t>In </a:t>
            </a:r>
            <a:r>
              <a:rPr lang="en-US" altLang="zh-CN" sz="2000" dirty="0">
                <a:latin typeface="Comic Sans MS" pitchFamily="66" charset="0"/>
              </a:rPr>
              <a:t>1981, Hennessy initiated a project at Stanford that focused on a simpler computer architecture known as RISC. During a sabbatical leave in 1984-85 he cofounded </a:t>
            </a:r>
            <a:r>
              <a:rPr lang="en-US" altLang="zh-CN" sz="2000" dirty="0">
                <a:solidFill>
                  <a:srgbClr val="FF3300"/>
                </a:solidFill>
                <a:latin typeface="Comic Sans MS" pitchFamily="66" charset="0"/>
              </a:rPr>
              <a:t>MIPS</a:t>
            </a:r>
            <a:r>
              <a:rPr lang="en-US" altLang="zh-CN" sz="2000" dirty="0">
                <a:latin typeface="Comic Sans MS" pitchFamily="66" charset="0"/>
              </a:rPr>
              <a:t> Computer Systems, now known as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MIPS Technologies</a:t>
            </a:r>
            <a:r>
              <a:rPr lang="en-US" altLang="zh-CN" sz="2000" dirty="0">
                <a:latin typeface="Comic Sans MS" pitchFamily="66" charset="0"/>
              </a:rPr>
              <a:t>, which specializes in the production of microprocessors. </a:t>
            </a:r>
          </a:p>
          <a:p>
            <a:r>
              <a:rPr lang="en-US" altLang="zh-CN" sz="2000" dirty="0">
                <a:hlinkClick r:id="rId4" tooltip="Marc Andreessen"/>
              </a:rPr>
              <a:t>Marc Andreessen</a:t>
            </a:r>
            <a:r>
              <a:rPr lang="en-US" altLang="zh-CN" sz="2000" dirty="0"/>
              <a:t> called him "the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godfather </a:t>
            </a:r>
            <a:r>
              <a:rPr lang="en-US" altLang="zh-CN" sz="2000" dirty="0">
                <a:solidFill>
                  <a:srgbClr val="FF0000"/>
                </a:solidFill>
              </a:rPr>
              <a:t>of </a:t>
            </a:r>
            <a:r>
              <a:rPr lang="en-US" altLang="zh-CN" sz="2000" dirty="0">
                <a:solidFill>
                  <a:srgbClr val="FF0000"/>
                </a:solidFill>
                <a:hlinkClick r:id="rId5" tooltip="Silicon Valley"/>
              </a:rPr>
              <a:t>Silicon Valley</a:t>
            </a:r>
            <a:r>
              <a:rPr lang="en-US" altLang="zh-CN" sz="2000" dirty="0">
                <a:solidFill>
                  <a:srgbClr val="FF0000"/>
                </a:solidFill>
              </a:rPr>
              <a:t>."</a:t>
            </a:r>
            <a:endParaRPr lang="en-US" altLang="zh-CN" sz="2000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2001 Eckert-</a:t>
            </a:r>
            <a:r>
              <a:rPr lang="en-US" altLang="zh-CN" sz="2000" b="1" dirty="0" err="1">
                <a:solidFill>
                  <a:srgbClr val="FF0000"/>
                </a:solidFill>
                <a:latin typeface="Comic Sans MS" pitchFamily="66" charset="0"/>
              </a:rPr>
              <a:t>Mauchly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 Award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2017 Turing award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b="1" dirty="0">
              <a:latin typeface="Comic Sans MS" pitchFamily="66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5440" y="2186194"/>
            <a:ext cx="6208232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Marc Andreessen</a:t>
            </a:r>
            <a:endParaRPr lang="en-US" altLang="zh-CN" sz="2000" b="1" dirty="0" smtClean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is 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an American 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6" tooltip="Entrepreneur"/>
              </a:rPr>
              <a:t>entrepreneur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7" tooltip="Investor"/>
              </a:rPr>
              <a:t>investor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and 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8" tooltip="Software engineer"/>
              </a:rPr>
              <a:t>software engineer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 He is the co-author of 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Mosaic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the first widely used 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9" tooltip="Web browser"/>
              </a:rPr>
              <a:t>Web browser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; co-founder of 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Netscape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;</a:t>
            </a:r>
            <a:r>
              <a:rPr lang="en-US" altLang="zh-CN" baseline="30000" dirty="0">
                <a:solidFill>
                  <a:srgbClr val="0B0080"/>
                </a:solidFill>
                <a:latin typeface="Arial" panose="020B0604020202020204" pitchFamily="34" charset="0"/>
                <a:hlinkClick r:id="rId10"/>
              </a:rPr>
              <a:t>[3]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 and co-founder and general partner of 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5" tooltip="Silicon Valley"/>
              </a:rPr>
              <a:t>Silicon Valley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11" tooltip="Venture capital"/>
              </a:rPr>
              <a:t>venture capital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 firm 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12" tooltip="Andreessen Horowitz"/>
              </a:rPr>
              <a:t>Andreessen Horowitz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 He founded and later sold the 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13" tooltip="Software"/>
              </a:rPr>
              <a:t>software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 company </a:t>
            </a:r>
            <a:r>
              <a:rPr lang="en-US" altLang="zh-CN" dirty="0" err="1">
                <a:solidFill>
                  <a:srgbClr val="0B0080"/>
                </a:solidFill>
                <a:latin typeface="Arial" panose="020B0604020202020204" pitchFamily="34" charset="0"/>
                <a:hlinkClick r:id="rId14" tooltip="Opsware"/>
              </a:rPr>
              <a:t>Opsware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 to 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15" tooltip="Hewlett-Packard"/>
              </a:rPr>
              <a:t>Hewlett-Packard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 Andreessen is also a co-founder of </a:t>
            </a:r>
            <a:r>
              <a:rPr lang="en-US" altLang="zh-CN" dirty="0" err="1">
                <a:solidFill>
                  <a:srgbClr val="0B0080"/>
                </a:solidFill>
                <a:latin typeface="Arial" panose="020B0604020202020204" pitchFamily="34" charset="0"/>
                <a:hlinkClick r:id="rId16" tooltip="Ning (website)"/>
              </a:rPr>
              <a:t>Ning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a company that provides a platform for social networking websites. He sits on the board of directors of Facebook, eBay, and Hewlett Packard Enterprise,</a:t>
            </a:r>
            <a:r>
              <a:rPr lang="en-US" altLang="zh-CN" baseline="30000" dirty="0">
                <a:solidFill>
                  <a:srgbClr val="0B0080"/>
                </a:solidFill>
                <a:latin typeface="Arial" panose="020B0604020202020204" pitchFamily="34" charset="0"/>
                <a:hlinkClick r:id="rId17"/>
              </a:rPr>
              <a:t>[4]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 among others. Andreessen was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one of six inductees in the 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hlinkClick r:id="rId18" tooltip="World Wide Web Hall of Fame"/>
              </a:rPr>
              <a:t>World Wide Web Hall of Fame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 announced at the 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19" tooltip="First International Conference on the World-Wide Web"/>
              </a:rPr>
              <a:t>First International Conference on the World-Wide Web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 in 1994.</a:t>
            </a:r>
            <a:r>
              <a:rPr lang="en-US" altLang="zh-CN" baseline="30000" dirty="0">
                <a:solidFill>
                  <a:srgbClr val="0B0080"/>
                </a:solidFill>
                <a:latin typeface="Arial" panose="020B0604020202020204" pitchFamily="34" charset="0"/>
                <a:hlinkClick r:id="rId20"/>
              </a:rPr>
              <a:t>[5]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2186194"/>
            <a:ext cx="2286319" cy="28102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48" y="2186193"/>
            <a:ext cx="1754476" cy="28102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78649" y="5598699"/>
            <a:ext cx="3438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PingFangSC"/>
              </a:rPr>
              <a:t>专访：　</a:t>
            </a:r>
            <a:r>
              <a:rPr lang="zh-CN" altLang="en-US" b="1" dirty="0" smtClean="0">
                <a:solidFill>
                  <a:srgbClr val="000000"/>
                </a:solidFill>
                <a:latin typeface="PingFangSC"/>
                <a:hlinkClick r:id="rId23"/>
              </a:rPr>
              <a:t>斯坦福</a:t>
            </a:r>
            <a:r>
              <a:rPr lang="zh-CN" altLang="en-US" b="1" dirty="0">
                <a:solidFill>
                  <a:srgbClr val="000000"/>
                </a:solidFill>
                <a:latin typeface="PingFangSC"/>
                <a:hlinkClick r:id="rId23"/>
              </a:rPr>
              <a:t>如何培养学生？</a:t>
            </a:r>
            <a:endParaRPr lang="zh-CN" altLang="en-US" b="1" dirty="0">
              <a:solidFill>
                <a:srgbClr val="000000"/>
              </a:solidFill>
              <a:latin typeface="PingFangSC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12320" y="5205247"/>
            <a:ext cx="467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hlinkClick r:id="rId24"/>
              </a:rPr>
              <a:t>Hennessy&amp;Patterson</a:t>
            </a:r>
            <a:r>
              <a:rPr lang="zh-CN" altLang="en-US" dirty="0" smtClean="0">
                <a:hlinkClick r:id="rId24"/>
              </a:rPr>
              <a:t>获图灵奖后的电视采访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71464" y="0"/>
            <a:ext cx="7535884" cy="105251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0000FF"/>
                </a:solidFill>
                <a:latin typeface="+mn-lt"/>
              </a:rPr>
              <a:t>David A. </a:t>
            </a:r>
            <a:r>
              <a:rPr lang="en-US" altLang="zh-CN" sz="3200" b="1" dirty="0" smtClean="0">
                <a:solidFill>
                  <a:srgbClr val="0000FF"/>
                </a:solidFill>
                <a:latin typeface="+mn-lt"/>
              </a:rPr>
              <a:t>Patterson</a:t>
            </a:r>
            <a:r>
              <a:rPr lang="en-US" altLang="zh-CN" sz="3200" b="1" dirty="0">
                <a:latin typeface="Comic Sans MS" pitchFamily="66" charset="0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altLang="zh-CN" sz="3200" b="1" dirty="0" smtClean="0">
                <a:solidFill>
                  <a:srgbClr val="0000FF"/>
                </a:solidFill>
                <a:latin typeface="+mn-lt"/>
              </a:rPr>
              <a:t>UC Berkeley</a:t>
            </a:r>
            <a:r>
              <a:rPr lang="en-US" altLang="zh-CN" sz="3200" b="1" dirty="0">
                <a:solidFill>
                  <a:srgbClr val="0000FF"/>
                </a:solidFill>
                <a:latin typeface="Comic Sans MS" pitchFamily="66" charset="0"/>
              </a:rPr>
              <a:t> )</a:t>
            </a:r>
            <a:endParaRPr lang="zh-CN" altLang="en-US" sz="32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65539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1055440" y="692696"/>
            <a:ext cx="5472608" cy="4896544"/>
          </a:xfrm>
        </p:spPr>
        <p:txBody>
          <a:bodyPr/>
          <a:lstStyle/>
          <a:p>
            <a:pPr eaLnBrk="1" hangingPunct="1"/>
            <a:endParaRPr lang="en-US" altLang="zh-CN" sz="2000" b="1" dirty="0" smtClean="0">
              <a:latin typeface="Comic Sans MS" pitchFamily="66" charset="0"/>
            </a:endParaRPr>
          </a:p>
          <a:p>
            <a:pPr eaLnBrk="1" hangingPunct="1"/>
            <a:r>
              <a:rPr lang="en-US" altLang="zh-CN" sz="2000" b="1" dirty="0" smtClean="0">
                <a:latin typeface="Comic Sans MS" pitchFamily="66" charset="0"/>
              </a:rPr>
              <a:t>He </a:t>
            </a:r>
            <a:r>
              <a:rPr lang="en-US" altLang="zh-CN" sz="2000" b="1" dirty="0">
                <a:latin typeface="Comic Sans MS" pitchFamily="66" charset="0"/>
              </a:rPr>
              <a:t>led the design and implementation of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RISC I</a:t>
            </a:r>
            <a:r>
              <a:rPr lang="en-US" altLang="zh-CN" sz="2000" b="1" dirty="0">
                <a:latin typeface="Comic Sans MS" pitchFamily="66" charset="0"/>
              </a:rPr>
              <a:t> (the foundation of the </a:t>
            </a:r>
            <a:r>
              <a:rPr lang="en-US" altLang="zh-CN" sz="2000" b="1" dirty="0">
                <a:latin typeface="Comic Sans MS" pitchFamily="66" charset="0"/>
                <a:hlinkClick r:id="rId4"/>
              </a:rPr>
              <a:t>SPARC</a:t>
            </a:r>
            <a:r>
              <a:rPr lang="en-US" altLang="zh-CN" sz="2000" b="1" dirty="0">
                <a:latin typeface="Comic Sans MS" pitchFamily="66" charset="0"/>
              </a:rPr>
              <a:t> architecture ) </a:t>
            </a:r>
          </a:p>
          <a:p>
            <a:pPr eaLnBrk="1" hangingPunct="1"/>
            <a:r>
              <a:rPr lang="en-US" altLang="zh-CN" sz="2000" b="1" dirty="0">
                <a:latin typeface="Comic Sans MS" pitchFamily="66" charset="0"/>
              </a:rPr>
              <a:t>Leader of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RAID</a:t>
            </a:r>
          </a:p>
          <a:p>
            <a:pPr eaLnBrk="1" hangingPunct="1"/>
            <a:r>
              <a:rPr lang="en-US" altLang="zh-CN" sz="2000" b="1" dirty="0">
                <a:latin typeface="Comic Sans MS" pitchFamily="66" charset="0"/>
              </a:rPr>
              <a:t>involved in the Network of Workstations (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NOW</a:t>
            </a:r>
            <a:r>
              <a:rPr lang="en-US" altLang="zh-CN" sz="2000" b="1" dirty="0">
                <a:latin typeface="Comic Sans MS" pitchFamily="66" charset="0"/>
              </a:rPr>
              <a:t>) project </a:t>
            </a:r>
          </a:p>
          <a:p>
            <a:pPr eaLnBrk="1" hangingPunct="1"/>
            <a:endParaRPr lang="en-US" altLang="zh-CN" sz="2000" b="1" dirty="0">
              <a:latin typeface="Comic Sans MS" pitchFamily="66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2008 Eckert-</a:t>
            </a:r>
            <a:r>
              <a:rPr lang="en-US" altLang="zh-CN" sz="2000" b="1" dirty="0" err="1">
                <a:solidFill>
                  <a:srgbClr val="FF0000"/>
                </a:solidFill>
              </a:rPr>
              <a:t>Mauchly</a:t>
            </a:r>
            <a:r>
              <a:rPr lang="en-US" altLang="zh-CN" sz="2000" b="1" dirty="0">
                <a:solidFill>
                  <a:srgbClr val="FF0000"/>
                </a:solidFill>
              </a:rPr>
              <a:t> Award  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2017 Turing award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eaLnBrk="1" hangingPunct="1"/>
            <a:endParaRPr lang="en-US" altLang="zh-CN" sz="2000" b="1" dirty="0">
              <a:latin typeface="Comic Sans MS" pitchFamily="66" charset="0"/>
            </a:endParaRPr>
          </a:p>
          <a:p>
            <a:pPr eaLnBrk="1" hangingPunct="1"/>
            <a:r>
              <a:rPr lang="en-US" altLang="zh-CN" sz="2000" b="1" dirty="0">
                <a:latin typeface="Comic Sans MS" pitchFamily="66" charset="0"/>
              </a:rPr>
              <a:t>Born in 1947</a:t>
            </a:r>
            <a:r>
              <a:rPr lang="zh-CN" altLang="en-US" sz="2000" b="1" dirty="0">
                <a:latin typeface="Comic Sans MS" pitchFamily="66" charset="0"/>
              </a:rPr>
              <a:t>年</a:t>
            </a:r>
            <a:r>
              <a:rPr lang="en-US" altLang="zh-CN" sz="2000" b="1" dirty="0">
                <a:latin typeface="Comic Sans MS" pitchFamily="66" charset="0"/>
              </a:rPr>
              <a:t>11</a:t>
            </a:r>
            <a:r>
              <a:rPr lang="zh-CN" altLang="en-US" sz="2000" b="1" dirty="0">
                <a:latin typeface="Comic Sans MS" pitchFamily="66" charset="0"/>
              </a:rPr>
              <a:t>月</a:t>
            </a:r>
            <a:r>
              <a:rPr lang="en-US" altLang="zh-CN" sz="2000" b="1" dirty="0">
                <a:latin typeface="Comic Sans MS" pitchFamily="66" charset="0"/>
              </a:rPr>
              <a:t>16</a:t>
            </a:r>
            <a:r>
              <a:rPr lang="zh-CN" altLang="en-US" sz="2000" b="1" dirty="0">
                <a:latin typeface="Comic Sans MS" pitchFamily="66" charset="0"/>
              </a:rPr>
              <a:t>日</a:t>
            </a:r>
            <a:endParaRPr lang="en-US" altLang="zh-CN" sz="2000" b="1" dirty="0">
              <a:latin typeface="Comic Sans MS" pitchFamily="66" charset="0"/>
            </a:endParaRPr>
          </a:p>
          <a:p>
            <a:pPr eaLnBrk="1" hangingPunct="1"/>
            <a:r>
              <a:rPr lang="en-US" altLang="zh-CN" sz="2000" b="1" dirty="0">
                <a:latin typeface="Comic Sans MS" pitchFamily="66" charset="0"/>
              </a:rPr>
              <a:t>1967</a:t>
            </a:r>
            <a:r>
              <a:rPr lang="zh-CN" altLang="en-US" sz="2000" b="1" dirty="0">
                <a:latin typeface="Comic Sans MS" pitchFamily="66" charset="0"/>
              </a:rPr>
              <a:t>年</a:t>
            </a:r>
            <a:r>
              <a:rPr lang="en-US" altLang="zh-CN" sz="2000" b="1" dirty="0">
                <a:latin typeface="Comic Sans MS" pitchFamily="66" charset="0"/>
              </a:rPr>
              <a:t> married     4 </a:t>
            </a:r>
            <a:r>
              <a:rPr lang="en-US" altLang="zh-CN" sz="2000" b="1" dirty="0" smtClean="0">
                <a:latin typeface="Comic Sans MS" pitchFamily="66" charset="0"/>
              </a:rPr>
              <a:t>children</a:t>
            </a:r>
          </a:p>
        </p:txBody>
      </p:sp>
      <p:sp>
        <p:nvSpPr>
          <p:cNvPr id="65540" name="Rectangle 4"/>
          <p:cNvSpPr>
            <a:spLocks noGrp="1" noRot="1" noChangeArrowheads="1"/>
          </p:cNvSpPr>
          <p:nvPr>
            <p:ph sz="half" idx="2"/>
          </p:nvPr>
        </p:nvSpPr>
        <p:spPr>
          <a:xfrm>
            <a:off x="6744072" y="1268414"/>
            <a:ext cx="4608512" cy="4886325"/>
          </a:xfrm>
        </p:spPr>
        <p:txBody>
          <a:bodyPr/>
          <a:lstStyle/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2016</a:t>
            </a:r>
            <a:r>
              <a:rPr lang="zh-CN" altLang="en-US" sz="2400" dirty="0"/>
              <a:t>年 </a:t>
            </a:r>
            <a:r>
              <a:rPr lang="en-US" altLang="zh-CN" sz="2400" dirty="0"/>
              <a:t>join Google TPU</a:t>
            </a:r>
          </a:p>
        </p:txBody>
      </p:sp>
      <p:pic>
        <p:nvPicPr>
          <p:cNvPr id="65541" name="Picture 5" descr="pattersonphoto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76120" y="2079124"/>
            <a:ext cx="3613610" cy="299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055440" y="5876748"/>
            <a:ext cx="9490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http://archive.computerhistory.org/resources/access/text/2012/04/102658154-05-01-acc.pdf</a:t>
            </a:r>
            <a:endParaRPr lang="en-US" altLang="zh-CN" b="1" dirty="0">
              <a:latin typeface="Comic Sans MS" pitchFamily="66" charset="0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5440" y="556007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对</a:t>
            </a:r>
            <a:r>
              <a:rPr lang="en-US" altLang="zh-CN" dirty="0">
                <a:solidFill>
                  <a:srgbClr val="0000FF"/>
                </a:solidFill>
              </a:rPr>
              <a:t>David </a:t>
            </a:r>
            <a:r>
              <a:rPr lang="en-US" altLang="zh-CN" dirty="0" err="1">
                <a:solidFill>
                  <a:srgbClr val="0000FF"/>
                </a:solidFill>
              </a:rPr>
              <a:t>Patternson</a:t>
            </a:r>
            <a:r>
              <a:rPr lang="zh-CN" altLang="en-US" dirty="0">
                <a:solidFill>
                  <a:srgbClr val="0000FF"/>
                </a:solidFill>
              </a:rPr>
              <a:t>的采访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lt"/>
              </a:rPr>
              <a:t>Contents</a:t>
            </a:r>
            <a:endParaRPr lang="zh-CN" altLang="en-US" b="1" dirty="0">
              <a:latin typeface="+mn-lt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533449"/>
              </p:ext>
            </p:extLst>
          </p:nvPr>
        </p:nvGraphicFramePr>
        <p:xfrm>
          <a:off x="1199456" y="1052736"/>
          <a:ext cx="8208912" cy="5283603"/>
        </p:xfrm>
        <a:graphic>
          <a:graphicData uri="http://schemas.openxmlformats.org/drawingml/2006/table">
            <a:tbl>
              <a:tblPr/>
              <a:tblGrid>
                <a:gridCol w="1285884"/>
                <a:gridCol w="785818"/>
                <a:gridCol w="2857520"/>
                <a:gridCol w="3279690"/>
              </a:tblGrid>
              <a:tr h="2561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/>
                          <a:ea typeface="华文细黑"/>
                          <a:cs typeface="Times New Roman"/>
                        </a:rPr>
                        <a:t>Chapter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/>
                          <a:ea typeface="华文细黑"/>
                          <a:cs typeface="Times New Roman"/>
                        </a:rPr>
                        <a:t>Week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/>
                          <a:ea typeface="华文细黑"/>
                          <a:cs typeface="Times New Roman"/>
                        </a:rPr>
                        <a:t>Content</a:t>
                      </a:r>
                      <a:r>
                        <a:rPr lang="en-US" altLang="zh-CN" sz="2000" b="1" kern="100" baseline="0" dirty="0" smtClean="0">
                          <a:latin typeface="Times New Roman"/>
                          <a:ea typeface="华文细黑"/>
                          <a:cs typeface="Times New Roman"/>
                        </a:rPr>
                        <a:t> 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latin typeface="Times New Roman"/>
                          <a:ea typeface="华文细黑"/>
                          <a:cs typeface="Times New Roman"/>
                        </a:rPr>
                        <a:t>Notes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1953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Chapter</a:t>
                      </a:r>
                      <a:r>
                        <a:rPr lang="en-US" altLang="zh-CN" sz="1600" b="1" kern="100" baseline="0" dirty="0" smtClean="0">
                          <a:latin typeface="Times New Roman"/>
                          <a:ea typeface="宋体"/>
                          <a:cs typeface="Times New Roman"/>
                        </a:rPr>
                        <a:t> 1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600" b="1" kern="100" baseline="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baseline="0" dirty="0" smtClean="0">
                          <a:latin typeface="Times New Roman"/>
                          <a:ea typeface="宋体"/>
                          <a:cs typeface="Times New Roman"/>
                        </a:rPr>
                        <a:t>Introduction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/>
                          <a:ea typeface="宋体"/>
                          <a:cs typeface="Times New Roman"/>
                        </a:rPr>
                        <a:t>1.1~1.5,   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History,</a:t>
                      </a:r>
                      <a:r>
                        <a:rPr lang="en-US" altLang="zh-CN" sz="1600" b="0" kern="100" baseline="0" dirty="0" smtClean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6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/>
                          <a:ea typeface="楷体_GB2312"/>
                          <a:cs typeface="Times New Roman"/>
                        </a:rPr>
                        <a:t>Software/Hardware</a:t>
                      </a:r>
                      <a:r>
                        <a:rPr lang="en-US" altLang="zh-CN" sz="1600" kern="100" baseline="0" dirty="0" smtClean="0">
                          <a:latin typeface="Times New Roman"/>
                          <a:ea typeface="楷体_GB2312"/>
                          <a:cs typeface="Times New Roman"/>
                        </a:rPr>
                        <a:t> composition,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baseline="0" dirty="0" smtClean="0">
                          <a:latin typeface="Times New Roman"/>
                          <a:ea typeface="楷体_GB2312"/>
                          <a:cs typeface="Times New Roman"/>
                        </a:rPr>
                        <a:t>Performance Evaluation(4.1~4.3)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CPI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MIPS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FLOPS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RISC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CISC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kern="1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Fallacies &amp; Pitfalls </a:t>
                      </a:r>
                      <a:r>
                        <a:rPr lang="en-US" sz="1600" b="0" kern="100" baseline="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&amp; </a:t>
                      </a:r>
                      <a:r>
                        <a:rPr lang="en-US" sz="1600" b="0" kern="1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Real Stuff</a:t>
                      </a:r>
                      <a:endParaRPr lang="zh-CN" sz="2000" b="0" kern="100" dirty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14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Chapter</a:t>
                      </a:r>
                      <a:r>
                        <a:rPr lang="en-US" altLang="zh-CN" sz="1600" b="1" kern="100" baseline="0" dirty="0" smtClean="0">
                          <a:latin typeface="Times New Roman"/>
                          <a:ea typeface="宋体"/>
                          <a:cs typeface="Times New Roman"/>
                        </a:rPr>
                        <a:t> 2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600" b="1" kern="100" baseline="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Instruction: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Language of the computer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/>
                          <a:ea typeface="宋体"/>
                          <a:cs typeface="Times New Roman"/>
                        </a:rPr>
                        <a:t>2.1~2.14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/>
                          <a:ea typeface="楷体_GB2312"/>
                          <a:cs typeface="Times New Roman"/>
                        </a:rPr>
                        <a:t>Instruction</a:t>
                      </a:r>
                      <a:r>
                        <a:rPr lang="en-US" altLang="zh-CN" sz="1600" kern="100" baseline="0" dirty="0" smtClean="0">
                          <a:latin typeface="Times New Roman"/>
                          <a:ea typeface="楷体_GB2312"/>
                          <a:cs typeface="Times New Roman"/>
                        </a:rPr>
                        <a:t> system(MIPS),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baseline="0" dirty="0" smtClean="0">
                          <a:latin typeface="Times New Roman"/>
                          <a:ea typeface="楷体_GB2312"/>
                          <a:cs typeface="Times New Roman"/>
                        </a:rPr>
                        <a:t>Assemble &amp; Disassemble,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smtClean="0">
                          <a:latin typeface="Times New Roman"/>
                          <a:ea typeface="楷体_GB2312"/>
                          <a:cs typeface="Times New Roman"/>
                        </a:rPr>
                        <a:t>Arithmetic</a:t>
                      </a:r>
                      <a:r>
                        <a:rPr lang="en-US" altLang="zh-CN" sz="1600" kern="100" baseline="0" dirty="0" smtClean="0">
                          <a:latin typeface="Times New Roman"/>
                          <a:ea typeface="楷体_GB2312"/>
                          <a:cs typeface="Times New Roman"/>
                        </a:rPr>
                        <a:t> &amp; </a:t>
                      </a:r>
                      <a:r>
                        <a:rPr lang="en-US" altLang="zh-CN" sz="1600" kern="100" dirty="0" smtClean="0">
                          <a:latin typeface="Times New Roman"/>
                          <a:ea typeface="楷体_GB2312"/>
                          <a:cs typeface="Times New Roman"/>
                        </a:rPr>
                        <a:t>Logical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smtClean="0">
                          <a:latin typeface="Times New Roman"/>
                          <a:ea typeface="楷体_GB2312"/>
                          <a:cs typeface="Times New Roman"/>
                        </a:rPr>
                        <a:t>&amp; Branch</a:t>
                      </a:r>
                      <a:r>
                        <a:rPr lang="en-US" altLang="zh-CN" sz="1600" kern="100" baseline="0" dirty="0" smtClean="0">
                          <a:latin typeface="Times New Roman"/>
                          <a:ea typeface="楷体_GB2312"/>
                          <a:cs typeface="Times New Roman"/>
                        </a:rPr>
                        <a:t>  </a:t>
                      </a:r>
                      <a:r>
                        <a:rPr lang="en-US" altLang="zh-CN" sz="1600" kern="100" dirty="0" smtClean="0">
                          <a:latin typeface="Times New Roman"/>
                          <a:ea typeface="楷体_GB2312"/>
                          <a:cs typeface="Times New Roman"/>
                        </a:rPr>
                        <a:t>Instruction,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/>
                          <a:ea typeface="楷体_GB2312"/>
                          <a:cs typeface="Times New Roman"/>
                        </a:rPr>
                        <a:t>Subroutine,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/>
                          <a:ea typeface="楷体_GB2312"/>
                          <a:cs typeface="Times New Roman"/>
                        </a:rPr>
                        <a:t>Memory</a:t>
                      </a:r>
                      <a:r>
                        <a:rPr lang="en-US" altLang="zh-CN" sz="1600" kern="100" baseline="0" dirty="0" smtClean="0">
                          <a:latin typeface="Times New Roman"/>
                          <a:ea typeface="楷体_GB2312"/>
                          <a:cs typeface="Times New Roman"/>
                        </a:rPr>
                        <a:t> addressing,</a:t>
                      </a:r>
                      <a:endParaRPr lang="en-US" altLang="zh-CN" sz="1600" kern="100" baseline="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baseline="0" dirty="0" smtClean="0">
                          <a:latin typeface="Times New Roman"/>
                          <a:ea typeface="宋体"/>
                          <a:cs typeface="Times New Roman"/>
                        </a:rPr>
                        <a:t>complier for C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/>
                          <a:ea typeface="宋体"/>
                          <a:cs typeface="Times New Roman"/>
                        </a:rPr>
                        <a:t>Assemble instruction</a:t>
                      </a:r>
                      <a:r>
                        <a:rPr lang="en-US" altLang="zh-CN" sz="1600" kern="100" baseline="0" dirty="0" smtClean="0">
                          <a:latin typeface="Times New Roman"/>
                          <a:ea typeface="宋体"/>
                          <a:cs typeface="Times New Roman"/>
                        </a:rPr>
                        <a:t> to machine code, Machine code to  </a:t>
                      </a:r>
                      <a:r>
                        <a:rPr lang="en-US" altLang="zh-CN" sz="1600" kern="100" dirty="0" smtClean="0">
                          <a:latin typeface="Times New Roman"/>
                          <a:ea typeface="+mn-ea"/>
                          <a:cs typeface="Times New Roman"/>
                        </a:rPr>
                        <a:t>Assemble instruction</a:t>
                      </a:r>
                      <a:endParaRPr lang="en-US" altLang="zh-CN" sz="16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/>
                          <a:ea typeface="宋体"/>
                          <a:cs typeface="Times New Roman"/>
                        </a:rPr>
                        <a:t>(implement with C or ?);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/>
                          <a:ea typeface="宋体"/>
                          <a:cs typeface="Times New Roman"/>
                        </a:rPr>
                        <a:t>Typical</a:t>
                      </a:r>
                      <a:r>
                        <a:rPr lang="en-US" altLang="zh-CN" sz="1600" kern="100" baseline="0" dirty="0" smtClean="0">
                          <a:latin typeface="Times New Roman"/>
                          <a:ea typeface="宋体"/>
                          <a:cs typeface="Times New Roman"/>
                        </a:rPr>
                        <a:t> instructions such as: </a:t>
                      </a:r>
                      <a:r>
                        <a:rPr lang="en-US" sz="1600" kern="100" dirty="0" smtClean="0">
                          <a:latin typeface="Times New Roman"/>
                          <a:ea typeface="宋体"/>
                          <a:cs typeface="Times New Roman"/>
                        </a:rPr>
                        <a:t>ADD, </a:t>
                      </a:r>
                      <a:r>
                        <a:rPr lang="en-US" sz="16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LDR</a:t>
                      </a:r>
                      <a:r>
                        <a:rPr lang="en-US" sz="1600" kern="100" dirty="0" smtClean="0"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6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100" dirty="0" smtClean="0"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6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CMP</a:t>
                      </a:r>
                      <a:r>
                        <a:rPr lang="en-US" sz="1600" kern="100" dirty="0" smtClean="0"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6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BEQ</a:t>
                      </a:r>
                      <a:r>
                        <a:rPr lang="en-US" sz="1600" kern="100" dirty="0" smtClean="0">
                          <a:latin typeface="Times New Roman"/>
                          <a:ea typeface="宋体"/>
                          <a:cs typeface="Times New Roman"/>
                        </a:rPr>
                        <a:t>, B, BL…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/>
                          <a:ea typeface="宋体"/>
                          <a:cs typeface="Times New Roman"/>
                        </a:rPr>
                        <a:t>Subroutine in</a:t>
                      </a:r>
                      <a:r>
                        <a:rPr lang="en-US" altLang="zh-CN" sz="1600" kern="100" baseline="0" dirty="0" smtClean="0">
                          <a:latin typeface="Times New Roman"/>
                          <a:ea typeface="宋体"/>
                          <a:cs typeface="Times New Roman"/>
                        </a:rPr>
                        <a:t> C, such as: </a:t>
                      </a:r>
                      <a:r>
                        <a:rPr lang="en-US" sz="1600" kern="100" dirty="0" err="1" smtClean="0">
                          <a:latin typeface="Times New Roman"/>
                          <a:ea typeface="宋体"/>
                          <a:cs typeface="Times New Roman"/>
                        </a:rPr>
                        <a:t>strlen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strcpy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indexOf</a:t>
                      </a:r>
                      <a:r>
                        <a:rPr lang="zh-CN" sz="1600" kern="100" dirty="0" smtClean="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en-US" altLang="zh-CN" sz="1600" kern="100" dirty="0" smtClean="0">
                          <a:latin typeface="Times New Roman"/>
                          <a:ea typeface="宋体"/>
                          <a:cs typeface="Times New Roman"/>
                        </a:rPr>
                        <a:t>sum of Array, Max/Min;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Instruction</a:t>
                      </a:r>
                      <a:r>
                        <a:rPr lang="en-US" altLang="zh-CN" sz="1600" b="0" kern="100" baseline="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format, category</a:t>
                      </a:r>
                      <a:endParaRPr lang="zh-CN" sz="2000" b="0" kern="100" dirty="0">
                        <a:solidFill>
                          <a:srgbClr val="00B0F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50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Chapter 3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600" b="1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Arithmetic</a:t>
                      </a:r>
                      <a:r>
                        <a:rPr lang="en-US" altLang="zh-CN" sz="1600" b="1" kern="1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for Computers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/>
                          <a:ea typeface="宋体"/>
                          <a:cs typeface="Times New Roman"/>
                        </a:rPr>
                        <a:t>3.1~3.6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/>
                          <a:ea typeface="楷体_GB2312"/>
                          <a:cs typeface="Times New Roman"/>
                        </a:rPr>
                        <a:t>Data representation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/>
                          <a:ea typeface="楷体_GB2312"/>
                          <a:cs typeface="Times New Roman"/>
                        </a:rPr>
                        <a:t>Integer </a:t>
                      </a:r>
                      <a:r>
                        <a:rPr lang="en-US" altLang="zh-CN" sz="1600" kern="100" baseline="0" dirty="0" smtClean="0">
                          <a:latin typeface="Times New Roman"/>
                          <a:ea typeface="楷体_GB2312"/>
                          <a:cs typeface="Times New Roman"/>
                        </a:rPr>
                        <a:t>Addition &amp; Subtraction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/>
                          <a:ea typeface="楷体_GB2312"/>
                          <a:cs typeface="Times New Roman"/>
                        </a:rPr>
                        <a:t>Integer multiplication</a:t>
                      </a:r>
                      <a:r>
                        <a:rPr lang="en-US" altLang="zh-CN" sz="1600" kern="100" baseline="0" dirty="0" smtClean="0">
                          <a:latin typeface="Times New Roman"/>
                          <a:ea typeface="楷体_GB2312"/>
                          <a:cs typeface="Times New Roman"/>
                        </a:rPr>
                        <a:t> , Division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/>
                          <a:ea typeface="楷体_GB2312"/>
                          <a:cs typeface="Times New Roman"/>
                        </a:rPr>
                        <a:t>Floating</a:t>
                      </a:r>
                      <a:r>
                        <a:rPr lang="en-US" altLang="zh-CN" sz="1600" kern="100" baseline="0" dirty="0" smtClean="0">
                          <a:latin typeface="Times New Roman"/>
                          <a:ea typeface="楷体_GB2312"/>
                          <a:cs typeface="Times New Roman"/>
                        </a:rPr>
                        <a:t> Point Addition &amp;SUB</a:t>
                      </a:r>
                      <a:endParaRPr lang="zh-CN" altLang="en-US" sz="1600" kern="100" dirty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/>
                          <a:ea typeface="宋体"/>
                          <a:cs typeface="Times New Roman"/>
                        </a:rPr>
                        <a:t>Analysis</a:t>
                      </a:r>
                      <a:r>
                        <a:rPr lang="en-US" altLang="zh-CN" sz="1600" kern="100" baseline="0" dirty="0" smtClean="0">
                          <a:latin typeface="Times New Roman"/>
                          <a:ea typeface="宋体"/>
                          <a:cs typeface="Times New Roman"/>
                        </a:rPr>
                        <a:t> and optimization for integer addition and subtraction,</a:t>
                      </a:r>
                      <a:endParaRPr lang="en-US" altLang="zh-CN" sz="16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/>
                          <a:ea typeface="宋体"/>
                          <a:cs typeface="Times New Roman"/>
                        </a:rPr>
                        <a:t>Adder design,</a:t>
                      </a:r>
                      <a:r>
                        <a:rPr lang="en-US" altLang="zh-CN" sz="1600" kern="100" baseline="0" dirty="0" smtClean="0">
                          <a:latin typeface="Times New Roman"/>
                          <a:ea typeface="宋体"/>
                          <a:cs typeface="Times New Roman"/>
                        </a:rPr>
                        <a:t> Multiply Algorithm Analysis,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latin typeface="Times New Roman"/>
                          <a:ea typeface="宋体"/>
                          <a:cs typeface="Times New Roman"/>
                        </a:rPr>
                        <a:t>Floating</a:t>
                      </a:r>
                      <a:r>
                        <a:rPr lang="en-US" altLang="zh-CN" sz="1600" kern="100" baseline="0" dirty="0" smtClean="0">
                          <a:latin typeface="Times New Roman"/>
                          <a:ea typeface="宋体"/>
                          <a:cs typeface="Times New Roman"/>
                        </a:rPr>
                        <a:t> Point representation.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lt"/>
              </a:rPr>
              <a:t>Contents</a:t>
            </a:r>
            <a:endParaRPr lang="zh-CN" altLang="en-US" b="1" dirty="0">
              <a:latin typeface="+mn-lt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575242"/>
              </p:ext>
            </p:extLst>
          </p:nvPr>
        </p:nvGraphicFramePr>
        <p:xfrm>
          <a:off x="1055440" y="1192441"/>
          <a:ext cx="8143933" cy="4941288"/>
        </p:xfrm>
        <a:graphic>
          <a:graphicData uri="http://schemas.openxmlformats.org/drawingml/2006/table">
            <a:tbl>
              <a:tblPr/>
              <a:tblGrid>
                <a:gridCol w="1285885"/>
                <a:gridCol w="571504"/>
                <a:gridCol w="3357586"/>
                <a:gridCol w="2928958"/>
              </a:tblGrid>
              <a:tr h="1143007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Chapter</a:t>
                      </a:r>
                      <a:r>
                        <a:rPr lang="en-US" altLang="zh-CN" sz="1800" kern="100" baseline="0" dirty="0" smtClean="0">
                          <a:latin typeface="Times New Roman"/>
                          <a:ea typeface="宋体"/>
                          <a:cs typeface="Times New Roman"/>
                        </a:rPr>
                        <a:t> 4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800" b="1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Processor</a:t>
                      </a:r>
                      <a:r>
                        <a:rPr lang="zh-CN" sz="18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—</a:t>
                      </a:r>
                      <a:r>
                        <a:rPr lang="en-US" altLang="zh-CN" sz="1800" b="1" kern="100" dirty="0" err="1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datapath</a:t>
                      </a:r>
                      <a:r>
                        <a:rPr lang="en-US" altLang="zh-CN" sz="1800" b="1" kern="1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and control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5.1~5.5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楷体_GB2312"/>
                          <a:cs typeface="Times New Roman"/>
                        </a:rPr>
                        <a:t>Single Function</a:t>
                      </a:r>
                      <a:r>
                        <a:rPr lang="en-US" altLang="zh-CN" sz="1800" kern="100" baseline="0" dirty="0" smtClean="0">
                          <a:latin typeface="Times New Roman"/>
                          <a:ea typeface="楷体_GB2312"/>
                          <a:cs typeface="Times New Roman"/>
                        </a:rPr>
                        <a:t> Unit design</a:t>
                      </a:r>
                      <a:r>
                        <a:rPr lang="en-US" altLang="zh-CN" sz="1800" kern="100" dirty="0" smtClean="0">
                          <a:latin typeface="Times New Roman"/>
                          <a:ea typeface="楷体_GB2312"/>
                          <a:cs typeface="Times New Roman"/>
                        </a:rPr>
                        <a:t>,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latin typeface="楷体_GB2312"/>
                          <a:ea typeface="宋体"/>
                          <a:cs typeface="Times New Roman"/>
                        </a:rPr>
                        <a:t>ALU</a:t>
                      </a:r>
                      <a:r>
                        <a:rPr lang="en-US" sz="1800" kern="100" baseline="0" dirty="0">
                          <a:latin typeface="Times New Roman"/>
                          <a:ea typeface="楷体_GB2312"/>
                          <a:cs typeface="Times New Roman"/>
                        </a:rPr>
                        <a:t> </a:t>
                      </a:r>
                      <a:r>
                        <a:rPr lang="en-US" sz="1800" kern="100" baseline="0" dirty="0" smtClean="0">
                          <a:latin typeface="Times New Roman"/>
                          <a:ea typeface="楷体_GB2312"/>
                          <a:cs typeface="Times New Roman"/>
                        </a:rPr>
                        <a:t>&amp; </a:t>
                      </a:r>
                      <a:r>
                        <a:rPr lang="en-US" sz="1800" kern="100" dirty="0" err="1" smtClean="0">
                          <a:latin typeface="Times New Roman"/>
                          <a:ea typeface="楷体_GB2312"/>
                          <a:cs typeface="Times New Roman"/>
                        </a:rPr>
                        <a:t>ALU</a:t>
                      </a:r>
                      <a:r>
                        <a:rPr lang="en-US" sz="1800" kern="100" dirty="0" smtClean="0">
                          <a:latin typeface="Times New Roman"/>
                          <a:ea typeface="楷体_GB2312"/>
                          <a:cs typeface="Times New Roman"/>
                        </a:rPr>
                        <a:t> controller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楷体_GB2312"/>
                          <a:cs typeface="Times New Roman"/>
                        </a:rPr>
                        <a:t>Single cycle CPU implementation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800" b="1" kern="100" dirty="0" smtClean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For GET: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00B0F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Bus connected CPU</a:t>
                      </a:r>
                      <a:r>
                        <a:rPr lang="en-US" altLang="zh-CN" sz="1800" b="1" kern="100" baseline="0" dirty="0" smtClean="0">
                          <a:solidFill>
                            <a:srgbClr val="00B0F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design</a:t>
                      </a:r>
                      <a:endParaRPr lang="en-US" altLang="zh-CN" sz="1800" b="1" kern="100" dirty="0" smtClean="0">
                        <a:solidFill>
                          <a:srgbClr val="00B0F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 smtClean="0">
                          <a:solidFill>
                            <a:srgbClr val="00B0F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Microprogram</a:t>
                      </a:r>
                      <a:r>
                        <a:rPr lang="en-US" altLang="zh-CN" sz="1800" b="1" kern="100" baseline="0" dirty="0" smtClean="0">
                          <a:solidFill>
                            <a:srgbClr val="00B0F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control unit</a:t>
                      </a:r>
                      <a:endParaRPr lang="zh-CN" sz="2400" b="1" kern="100" dirty="0">
                        <a:solidFill>
                          <a:srgbClr val="00B0F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8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Midterm Test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Times New Roman"/>
                          <a:ea typeface="宋体"/>
                          <a:cs typeface="Times New Roman"/>
                        </a:rPr>
                        <a:t>( in 1</a:t>
                      </a:r>
                      <a:r>
                        <a:rPr lang="en-US" sz="1400" kern="100" baseline="30000" dirty="0" smtClean="0">
                          <a:latin typeface="Times New Roman"/>
                          <a:ea typeface="宋体"/>
                          <a:cs typeface="Times New Roman"/>
                        </a:rPr>
                        <a:t>st</a:t>
                      </a:r>
                      <a:r>
                        <a:rPr lang="en-US" sz="1400" kern="100" dirty="0" smtClean="0">
                          <a:latin typeface="Times New Roman"/>
                          <a:ea typeface="宋体"/>
                          <a:cs typeface="Times New Roman"/>
                        </a:rPr>
                        <a:t> or 2</a:t>
                      </a:r>
                      <a:r>
                        <a:rPr lang="en-US" sz="1400" kern="100" baseline="30000" dirty="0" smtClean="0">
                          <a:latin typeface="Times New Roman"/>
                          <a:ea typeface="宋体"/>
                          <a:cs typeface="Times New Roman"/>
                        </a:rPr>
                        <a:t>nd</a:t>
                      </a:r>
                      <a:r>
                        <a:rPr lang="en-US" sz="1400" kern="100" dirty="0" smtClean="0">
                          <a:latin typeface="Times New Roman"/>
                          <a:ea typeface="宋体"/>
                          <a:cs typeface="Times New Roman"/>
                        </a:rPr>
                        <a:t> class of  9</a:t>
                      </a:r>
                      <a:r>
                        <a:rPr lang="en-US" sz="1400" kern="100" baseline="30000" dirty="0" smtClean="0">
                          <a:latin typeface="Times New Roman"/>
                          <a:ea typeface="宋体"/>
                          <a:cs typeface="Times New Roman"/>
                        </a:rPr>
                        <a:t>th</a:t>
                      </a:r>
                      <a:r>
                        <a:rPr lang="en-US" sz="1400" kern="100" dirty="0" smtClean="0">
                          <a:latin typeface="Times New Roman"/>
                          <a:ea typeface="宋体"/>
                          <a:cs typeface="Times New Roman"/>
                        </a:rPr>
                        <a:t> week)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55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err="1" smtClean="0">
                          <a:latin typeface="Times New Roman"/>
                          <a:ea typeface="楷体_GB2312"/>
                          <a:cs typeface="Times New Roman"/>
                        </a:rPr>
                        <a:t>Multicycle</a:t>
                      </a:r>
                      <a:r>
                        <a:rPr lang="en-US" altLang="zh-CN" sz="1800" kern="100" baseline="0" dirty="0" smtClean="0">
                          <a:latin typeface="Times New Roman"/>
                          <a:ea typeface="楷体_GB2312"/>
                          <a:cs typeface="Times New Roman"/>
                        </a:rPr>
                        <a:t> CPU implementation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楷体_GB2312"/>
                          <a:cs typeface="Times New Roman"/>
                        </a:rPr>
                        <a:t>Control</a:t>
                      </a:r>
                      <a:r>
                        <a:rPr lang="en-US" altLang="zh-CN" sz="1800" kern="100" baseline="0" dirty="0" smtClean="0">
                          <a:latin typeface="Times New Roman"/>
                          <a:ea typeface="楷体_GB2312"/>
                          <a:cs typeface="Times New Roman"/>
                        </a:rPr>
                        <a:t>ler design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993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Chapter</a:t>
                      </a:r>
                      <a:r>
                        <a:rPr lang="en-US" altLang="zh-CN" sz="1800" b="0" kern="1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5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Memory Hierarchy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7.1~7.5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楷体_GB2312"/>
                          <a:cs typeface="Times New Roman"/>
                        </a:rPr>
                        <a:t>Memory hierarchy,</a:t>
                      </a:r>
                      <a:r>
                        <a:rPr lang="en-US" altLang="zh-CN" sz="1800" kern="100" baseline="0" dirty="0" smtClean="0">
                          <a:latin typeface="Times New Roman"/>
                          <a:ea typeface="楷体_GB2312"/>
                          <a:cs typeface="Times New Roman"/>
                        </a:rPr>
                        <a:t> bit extension &amp; word extension</a:t>
                      </a:r>
                      <a:r>
                        <a:rPr lang="en-US" altLang="zh-CN" sz="1800" kern="100" dirty="0" smtClean="0">
                          <a:latin typeface="Times New Roman"/>
                          <a:ea typeface="楷体_GB2312"/>
                          <a:cs typeface="Times New Roman"/>
                        </a:rPr>
                        <a:t>; Cache, Virtual memory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altLang="zh-CN" sz="1800" b="1" kern="100" baseline="0" dirty="0" smtClean="0">
                          <a:solidFill>
                            <a:srgbClr val="0000FF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GET: </a:t>
                      </a:r>
                      <a:endParaRPr lang="en-US" altLang="zh-CN" sz="1800" b="1" kern="100" dirty="0" smtClean="0">
                        <a:solidFill>
                          <a:srgbClr val="0000FF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00B0F0"/>
                          </a:solidFill>
                          <a:latin typeface="Times New Roman"/>
                          <a:ea typeface="楷体_GB2312"/>
                          <a:cs typeface="Times New Roman"/>
                        </a:rPr>
                        <a:t>Memory hierarchy,</a:t>
                      </a:r>
                      <a:r>
                        <a:rPr lang="en-US" altLang="zh-CN" sz="1800" b="1" kern="100" baseline="0" dirty="0" smtClean="0">
                          <a:solidFill>
                            <a:srgbClr val="00B0F0"/>
                          </a:solidFill>
                          <a:latin typeface="Times New Roman"/>
                          <a:ea typeface="楷体_GB2312"/>
                          <a:cs typeface="Times New Roman"/>
                        </a:rPr>
                        <a:t> bit extension &amp; word extension</a:t>
                      </a:r>
                      <a:r>
                        <a:rPr lang="en-US" altLang="zh-CN" sz="1800" b="1" kern="100" dirty="0" smtClean="0">
                          <a:solidFill>
                            <a:srgbClr val="00B0F0"/>
                          </a:solidFill>
                          <a:latin typeface="Times New Roman"/>
                          <a:ea typeface="楷体_GB2312"/>
                          <a:cs typeface="Times New Roman"/>
                        </a:rPr>
                        <a:t>; </a:t>
                      </a:r>
                      <a:endParaRPr lang="zh-CN" sz="2400" b="1" kern="100" dirty="0">
                        <a:solidFill>
                          <a:srgbClr val="00B0F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56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Chapter 6</a:t>
                      </a:r>
                      <a:endParaRPr lang="zh-CN" sz="18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Times New Roman"/>
                          <a:ea typeface="宋体"/>
                          <a:cs typeface="Times New Roman"/>
                        </a:rPr>
                        <a:t>Storage,</a:t>
                      </a:r>
                      <a:r>
                        <a:rPr lang="en-US" altLang="zh-CN" sz="1800" b="1" kern="100" baseline="0" dirty="0" smtClean="0">
                          <a:latin typeface="Times New Roman"/>
                          <a:ea typeface="宋体"/>
                          <a:cs typeface="Times New Roman"/>
                        </a:rPr>
                        <a:t> Network, and other peripherals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8.1~8.6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latin typeface="Times New Roman"/>
                          <a:ea typeface="宋体"/>
                          <a:cs typeface="Times New Roman"/>
                        </a:rPr>
                        <a:t>Disk storage, Bus, Arbitration</a:t>
                      </a:r>
                      <a:endParaRPr lang="zh-CN" sz="1800" b="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楷体_GB2312"/>
                          <a:cs typeface="Times New Roman"/>
                        </a:rPr>
                        <a:t>Data communication</a:t>
                      </a:r>
                      <a:r>
                        <a:rPr lang="zh-CN" sz="1800" kern="100" dirty="0" smtClean="0">
                          <a:latin typeface="Times New Roman"/>
                          <a:ea typeface="楷体_GB2312"/>
                          <a:cs typeface="Times New Roman"/>
                        </a:rPr>
                        <a:t>：</a:t>
                      </a:r>
                      <a:r>
                        <a:rPr lang="en-US" altLang="zh-CN" sz="1800" kern="100" dirty="0" smtClean="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  <a:cs typeface="Times New Roman"/>
                        </a:rPr>
                        <a:t>pooling</a:t>
                      </a:r>
                      <a:r>
                        <a:rPr lang="zh-CN" sz="1800" kern="100" dirty="0" smtClean="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  <a:cs typeface="Times New Roman"/>
                        </a:rPr>
                        <a:t>、</a:t>
                      </a:r>
                      <a:r>
                        <a:rPr lang="en-US" altLang="zh-CN" sz="1800" kern="100" dirty="0" smtClean="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  <a:cs typeface="Times New Roman"/>
                        </a:rPr>
                        <a:t>interruption</a:t>
                      </a:r>
                      <a:r>
                        <a:rPr lang="zh-CN" sz="1800" kern="100" dirty="0" smtClean="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  <a:cs typeface="Times New Roman"/>
                        </a:rPr>
                        <a:t>、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latin typeface="Times New Roman"/>
                          <a:ea typeface="楷体_GB2312"/>
                          <a:cs typeface="Times New Roman"/>
                        </a:rPr>
                        <a:t>DMA</a:t>
                      </a:r>
                      <a:endParaRPr lang="zh-CN" sz="18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altLang="zh-CN" sz="18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Only</a:t>
                      </a:r>
                      <a:r>
                        <a:rPr lang="en-US" altLang="zh-CN" sz="1800" kern="100" baseline="0" dirty="0" smtClean="0">
                          <a:latin typeface="Times New Roman"/>
                          <a:ea typeface="宋体"/>
                          <a:cs typeface="Times New Roman"/>
                        </a:rPr>
                        <a:t> focus on concepts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assignments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Group 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4816529"/>
              </p:ext>
            </p:extLst>
          </p:nvPr>
        </p:nvGraphicFramePr>
        <p:xfrm>
          <a:off x="767408" y="980728"/>
          <a:ext cx="8861297" cy="5726334"/>
        </p:xfrm>
        <a:graphic>
          <a:graphicData uri="http://schemas.openxmlformats.org/drawingml/2006/table">
            <a:tbl>
              <a:tblPr/>
              <a:tblGrid>
                <a:gridCol w="510282"/>
                <a:gridCol w="3969992"/>
                <a:gridCol w="4381023"/>
              </a:tblGrid>
              <a:tr h="3180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  <a:cs typeface="+mn-cs"/>
                        </a:rPr>
                        <a:t>0</a:t>
                      </a: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Assignments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Assembler Design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MIPS</a:t>
                      </a:r>
                      <a:r>
                        <a:rPr lang="zh-CN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汇编器设计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  <a:cs typeface="+mn-cs"/>
                        </a:rPr>
                        <a:t>(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  <a:cs typeface="+mn-cs"/>
                        </a:rPr>
                        <a:t>实验课外作业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  <a:cs typeface="+mn-cs"/>
                        </a:rPr>
                        <a:t>)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25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  <a:cs typeface="+mn-cs"/>
                        </a:rPr>
                        <a:t>2</a:t>
                      </a: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Lab01</a:t>
                      </a:r>
                      <a:r>
                        <a:rPr lang="zh-CN" altLang="en-US" sz="20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8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逻辑实验模块实现一</a:t>
                      </a:r>
                      <a:endParaRPr lang="en-US" altLang="zh-CN" sz="1800" kern="1200" dirty="0" smtClean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多路选择器与</a:t>
                      </a:r>
                      <a:r>
                        <a:rPr lang="en-US" altLang="zh-CN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辅助模块设计</a:t>
                      </a:r>
                      <a:endParaRPr lang="en-US" altLang="zh-CN" sz="1800" b="0" kern="1200" dirty="0" smtClean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511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  <a:cs typeface="+mn-cs"/>
                        </a:rPr>
                        <a:t>3</a:t>
                      </a: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baseline="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zh-CN" altLang="en-US" sz="18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逻辑实验模块实现二</a:t>
                      </a:r>
                      <a:endParaRPr lang="en-US" altLang="zh-CN" sz="1800" kern="1200" dirty="0" smtClean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七段显示部件</a:t>
                      </a:r>
                      <a:r>
                        <a:rPr lang="en-US" altLang="zh-CN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</a:t>
                      </a:r>
                      <a:r>
                        <a:rPr lang="en-US" altLang="zh-CN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扩展</a:t>
                      </a:r>
                      <a:endParaRPr lang="zh-CN" altLang="en-US" sz="1800" b="0" kern="1200" dirty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83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  <a:cs typeface="+mn-cs"/>
                        </a:rPr>
                        <a:t>4</a:t>
                      </a: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Lab02</a:t>
                      </a:r>
                      <a:r>
                        <a:rPr lang="zh-CN" altLang="en-US" sz="20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8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altLang="en-US" sz="18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核集成</a:t>
                      </a:r>
                      <a:r>
                        <a:rPr lang="en-US" altLang="zh-CN" sz="18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SOC</a:t>
                      </a:r>
                      <a:r>
                        <a:rPr lang="zh-CN" altLang="en-US" sz="18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设计</a:t>
                      </a:r>
                      <a:r>
                        <a:rPr lang="en-US" altLang="zh-CN" sz="18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</a:t>
                      </a:r>
                      <a:r>
                        <a:rPr lang="zh-CN" altLang="en-US" sz="18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周）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建立调试、测试和应用环境</a:t>
                      </a:r>
                      <a:endParaRPr lang="en-US" altLang="zh-CN" sz="1800" b="0" kern="1200" dirty="0" smtClean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54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  <a:cs typeface="+mn-cs"/>
                        </a:rPr>
                        <a:t>5</a:t>
                      </a: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逻辑实验模块实现三</a:t>
                      </a:r>
                      <a:endParaRPr kumimoji="0" lang="en-US" altLang="zh-CN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 Files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设计辅助：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核设计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215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  <a:cs typeface="+mn-cs"/>
                        </a:rPr>
                        <a:t>6</a:t>
                      </a: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bonus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32</a:t>
                      </a: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bit Multiplier / Divider</a:t>
                      </a:r>
                      <a:endParaRPr kumimoji="0" lang="zh-CN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32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位乘法器、除法器实现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0112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  <a:cs typeface="+mn-cs"/>
                        </a:rPr>
                        <a:t>7</a:t>
                      </a: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Lab03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Integrated Experiment1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：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zh-CN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单周期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CPU</a:t>
                      </a:r>
                      <a:r>
                        <a:rPr kumimoji="0" lang="zh-CN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设计实现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数据通路设计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控制器设计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指令扩展设计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1332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  <a:cs typeface="+mn-cs"/>
                        </a:rPr>
                        <a:t>10</a:t>
                      </a: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Lab04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Integrated Experiment2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：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多</a:t>
                      </a:r>
                      <a:r>
                        <a:rPr kumimoji="0" lang="zh-CN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周期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CPU</a:t>
                      </a:r>
                      <a:r>
                        <a:rPr kumimoji="0" lang="zh-CN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设计实现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Exp09-12</a:t>
                      </a:r>
                      <a:endParaRPr kumimoji="0" lang="zh-CN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多周期测试框架建立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多周期数据通路设计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多周期控制器设计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多周期指令扩展设计</a:t>
                      </a:r>
                      <a:endParaRPr kumimoji="0" lang="zh-CN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063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  <a:cs typeface="+mn-cs"/>
                        </a:rPr>
                        <a:t>13</a:t>
                      </a: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Lab05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Final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Projec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：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  <a:cs typeface="+mn-cs"/>
                        </a:rPr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simple application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+mn-ea"/>
                      </a:endParaRPr>
                    </a:p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+mn-ea"/>
                        </a:rPr>
                        <a:t>微控制器或简单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+mn-ea"/>
                        </a:rPr>
                        <a:t>SOC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+mn-ea"/>
                        </a:rPr>
                        <a:t>应用设计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基本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I/O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设备扩展设计与实现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(</a:t>
                      </a:r>
                      <a:r>
                        <a:rPr lang="zh-CN" altLang="en-US" sz="1800" dirty="0" smtClean="0"/>
                        <a:t>简单</a:t>
                      </a:r>
                      <a:r>
                        <a:rPr lang="en-US" altLang="zh-CN" sz="1800" dirty="0" smtClean="0"/>
                        <a:t>IO</a:t>
                      </a:r>
                      <a:r>
                        <a:rPr lang="zh-CN" altLang="en-US" sz="1800" dirty="0" smtClean="0"/>
                        <a:t>接口</a:t>
                      </a:r>
                      <a:r>
                        <a:rPr lang="en-US" altLang="zh-CN" sz="1800" dirty="0" smtClean="0"/>
                        <a:t>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含完整的应用程序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22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  <a:cs typeface="+mn-cs"/>
                        </a:rPr>
                        <a:t>15</a:t>
                      </a: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bonus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MIPS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中断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扩展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zh-CN" altLang="en-US" sz="1800" dirty="0"/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MIPS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中断功能及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应用实现</a:t>
                      </a:r>
                      <a:endParaRPr lang="zh-CN" altLang="en-US" sz="1800" dirty="0" smtClean="0"/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608700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6661" y="49457"/>
            <a:ext cx="10094413" cy="789027"/>
          </a:xfrm>
        </p:spPr>
        <p:txBody>
          <a:bodyPr/>
          <a:lstStyle/>
          <a:p>
            <a:r>
              <a:rPr lang="en-US" altLang="zh-CN" dirty="0"/>
              <a:t>Lab </a:t>
            </a:r>
            <a:r>
              <a:rPr lang="en-US" altLang="zh-CN" dirty="0" smtClean="0"/>
              <a:t>Grading</a:t>
            </a:r>
            <a:endParaRPr lang="zh-CN" altLang="en-US" dirty="0"/>
          </a:p>
        </p:txBody>
      </p:sp>
      <p:graphicFrame>
        <p:nvGraphicFramePr>
          <p:cNvPr id="4" name="Group 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016172"/>
              </p:ext>
            </p:extLst>
          </p:nvPr>
        </p:nvGraphicFramePr>
        <p:xfrm>
          <a:off x="1211390" y="838484"/>
          <a:ext cx="8590408" cy="5618214"/>
        </p:xfrm>
        <a:graphic>
          <a:graphicData uri="http://schemas.openxmlformats.org/drawingml/2006/table">
            <a:tbl>
              <a:tblPr/>
              <a:tblGrid>
                <a:gridCol w="512995"/>
                <a:gridCol w="3957393"/>
                <a:gridCol w="3664253"/>
                <a:gridCol w="455767"/>
              </a:tblGrid>
              <a:tr h="318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0</a:t>
                      </a: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Assignments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Assembler Design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MIPS</a:t>
                      </a:r>
                      <a:r>
                        <a:rPr lang="zh-CN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汇编器设计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  <a:cs typeface="+mn-cs"/>
                        </a:rPr>
                        <a:t>(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  <a:cs typeface="+mn-cs"/>
                        </a:rPr>
                        <a:t>实验课外作业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  <a:cs typeface="+mn-cs"/>
                        </a:rPr>
                        <a:t>)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6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2</a:t>
                      </a: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Lab01</a:t>
                      </a:r>
                      <a:r>
                        <a:rPr lang="zh-CN" altLang="en-US" sz="20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8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逻辑实验模块实现一</a:t>
                      </a:r>
                      <a:endParaRPr lang="en-US" altLang="zh-CN" sz="1800" kern="1200" dirty="0" smtClean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多路选择器与</a:t>
                      </a:r>
                      <a:r>
                        <a:rPr lang="en-US" altLang="zh-CN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辅助模块设计</a:t>
                      </a:r>
                      <a:endParaRPr lang="en-US" altLang="zh-CN" sz="1800" b="0" kern="1200" dirty="0" smtClean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51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3</a:t>
                      </a: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baseline="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zh-CN" altLang="en-US" sz="18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逻辑实验模块实现二</a:t>
                      </a:r>
                      <a:endParaRPr lang="en-US" altLang="zh-CN" sz="1800" kern="1200" dirty="0" smtClean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七段显示部件</a:t>
                      </a:r>
                      <a:r>
                        <a:rPr lang="en-US" altLang="zh-CN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</a:t>
                      </a:r>
                      <a:r>
                        <a:rPr lang="en-US" altLang="zh-CN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扩展</a:t>
                      </a:r>
                      <a:endParaRPr lang="zh-CN" altLang="en-US" sz="1800" b="0" kern="1200" dirty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kern="1200" dirty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8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4</a:t>
                      </a: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Lab02</a:t>
                      </a:r>
                      <a:r>
                        <a:rPr lang="zh-CN" altLang="en-US" sz="20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8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altLang="en-US" sz="18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核集成</a:t>
                      </a:r>
                      <a:r>
                        <a:rPr lang="en-US" altLang="zh-CN" sz="18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SOC</a:t>
                      </a:r>
                      <a:r>
                        <a:rPr lang="zh-CN" altLang="en-US" sz="18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设计</a:t>
                      </a:r>
                      <a:r>
                        <a:rPr lang="en-US" altLang="zh-CN" sz="18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(2</a:t>
                      </a:r>
                      <a:r>
                        <a:rPr lang="zh-CN" altLang="en-US" sz="1800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周）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建立调试、测试和应用环境</a:t>
                      </a:r>
                      <a:endParaRPr lang="en-US" altLang="zh-CN" sz="1800" b="0" kern="1200" dirty="0" smtClean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5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</a:t>
                      </a: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zh-CN" sz="20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逻辑实验模块实现三</a:t>
                      </a:r>
                      <a:endParaRPr kumimoji="0" lang="en-US" altLang="zh-CN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 Files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设计辅助：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核设计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21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6</a:t>
                      </a: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bonus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32</a:t>
                      </a: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bit Multiplier / Divider</a:t>
                      </a:r>
                      <a:endParaRPr kumimoji="0" lang="zh-CN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32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位乘法器、除法器实现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2*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011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7</a:t>
                      </a: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Lab03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Integrated Experiment1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：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zh-CN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单周期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CPU</a:t>
                      </a:r>
                      <a:r>
                        <a:rPr kumimoji="0" lang="zh-CN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设计实现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数据通路设计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控制器设计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指令扩展设计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34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10</a:t>
                      </a: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Lab04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Integrated Experiment2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：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多</a:t>
                      </a:r>
                      <a:r>
                        <a:rPr kumimoji="0" lang="zh-CN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周期</a:t>
                      </a: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CPU</a:t>
                      </a:r>
                      <a:r>
                        <a:rPr kumimoji="0" lang="zh-CN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设计实现</a:t>
                      </a:r>
                      <a:endParaRPr kumimoji="0" lang="en-US" altLang="zh-CN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Exp09-12</a:t>
                      </a:r>
                      <a:endParaRPr kumimoji="0" lang="zh-CN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多周期测试框架建立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多周期数据通路设计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多周期控制器设计</a:t>
                      </a:r>
                      <a:endParaRPr kumimoji="0" lang="en-US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多周期指令扩展设计</a:t>
                      </a:r>
                      <a:endParaRPr kumimoji="0" lang="zh-CN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zh-CN" altLang="zh-CN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06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13</a:t>
                      </a: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Lab05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Final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Projec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：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  <a:p>
                      <a:pPr marL="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  <a:cs typeface="+mn-cs"/>
                        </a:rPr>
                        <a:t>                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simple application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+mn-ea"/>
                        </a:rPr>
                        <a:t>微程序控制器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+mn-ea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+mn-ea"/>
                        </a:rPr>
                        <a:t>简单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+mn-ea"/>
                        </a:rPr>
                        <a:t>SOC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+mn-ea"/>
                        </a:rPr>
                        <a:t>应用设计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+mn-ea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基本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I/O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设备扩展实现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(</a:t>
                      </a:r>
                      <a:r>
                        <a:rPr lang="zh-CN" altLang="en-US" sz="1800" dirty="0" smtClean="0"/>
                        <a:t>简单</a:t>
                      </a:r>
                      <a:r>
                        <a:rPr lang="en-US" altLang="zh-CN" sz="1800" dirty="0" smtClean="0"/>
                        <a:t>IO</a:t>
                      </a:r>
                      <a:r>
                        <a:rPr lang="zh-CN" altLang="en-US" sz="1800" dirty="0" smtClean="0"/>
                        <a:t>接口</a:t>
                      </a:r>
                      <a:r>
                        <a:rPr lang="en-US" altLang="zh-CN" sz="1800" dirty="0" smtClean="0"/>
                        <a:t>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含完整的应用程序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2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15</a:t>
                      </a:r>
                    </a:p>
                  </a:txBody>
                  <a:tcPr marL="91441" marR="91441" marT="45705" marB="4570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bonus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MIPS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中断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扩展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zh-CN" altLang="en-US" sz="1800" dirty="0"/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MIPS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中断功能及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应用实现</a:t>
                      </a:r>
                      <a:endParaRPr lang="zh-CN" altLang="en-US" sz="1800" dirty="0" smtClean="0"/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3*</a:t>
                      </a:r>
                      <a:endParaRPr lang="zh-CN" altLang="en-US" sz="1800" dirty="0" smtClean="0"/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653407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lt"/>
              </a:rPr>
              <a:t>On GEE</a:t>
            </a:r>
            <a:endParaRPr lang="zh-CN" altLang="en-US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zh-CN" altLang="en-US" sz="2400" dirty="0">
                <a:solidFill>
                  <a:srgbClr val="0070C0"/>
                </a:solidFill>
              </a:rPr>
              <a:t>试卷总分及考试时间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满分</a:t>
            </a:r>
            <a:r>
              <a:rPr lang="en-US" altLang="zh-CN" sz="2000" dirty="0"/>
              <a:t>150</a:t>
            </a:r>
            <a:r>
              <a:rPr lang="zh-CN" altLang="en-US" sz="2000" dirty="0"/>
              <a:t>分，考试时间</a:t>
            </a:r>
            <a:r>
              <a:rPr lang="en-US" altLang="zh-CN" sz="2000" dirty="0"/>
              <a:t>180</a:t>
            </a:r>
            <a:r>
              <a:rPr lang="zh-CN" altLang="en-US" sz="2000" dirty="0"/>
              <a:t>分钟</a:t>
            </a:r>
            <a:r>
              <a:rPr lang="en-US" altLang="zh-CN" sz="2000" dirty="0"/>
              <a:t>(3</a:t>
            </a:r>
            <a:r>
              <a:rPr lang="zh-CN" altLang="en-US" sz="2000" dirty="0"/>
              <a:t>小时</a:t>
            </a:r>
            <a:r>
              <a:rPr lang="en-US" altLang="zh-CN" sz="2000" dirty="0"/>
              <a:t>)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70C0"/>
                </a:solidFill>
              </a:rPr>
              <a:t>答题方式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答题方式为闭卷、笔试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70C0"/>
                </a:solidFill>
              </a:rPr>
              <a:t>试卷内容分布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数据结构 </a:t>
            </a:r>
            <a:r>
              <a:rPr lang="en-US" altLang="zh-CN" sz="2000" dirty="0"/>
              <a:t>45</a:t>
            </a:r>
            <a:r>
              <a:rPr lang="zh-CN" altLang="en-US" sz="2000" dirty="0"/>
              <a:t>分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CC3300"/>
                </a:solidFill>
              </a:rPr>
              <a:t>计算机组成原理 </a:t>
            </a:r>
            <a:r>
              <a:rPr lang="en-US" altLang="zh-CN" sz="2000" b="1" dirty="0">
                <a:solidFill>
                  <a:srgbClr val="CC3300"/>
                </a:solidFill>
              </a:rPr>
              <a:t>45</a:t>
            </a:r>
            <a:r>
              <a:rPr lang="zh-CN" altLang="en-US" sz="2000" b="1" dirty="0">
                <a:solidFill>
                  <a:srgbClr val="CC3300"/>
                </a:solidFill>
              </a:rPr>
              <a:t>分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操作系统 </a:t>
            </a:r>
            <a:r>
              <a:rPr lang="en-US" altLang="zh-CN" sz="2000" dirty="0"/>
              <a:t>35</a:t>
            </a:r>
            <a:r>
              <a:rPr lang="zh-CN" altLang="en-US" sz="2000" dirty="0"/>
              <a:t>分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计算机网络 </a:t>
            </a:r>
            <a:r>
              <a:rPr lang="en-US" altLang="zh-CN" sz="2000" dirty="0"/>
              <a:t>25</a:t>
            </a:r>
            <a:r>
              <a:rPr lang="zh-CN" altLang="en-US" sz="2000" dirty="0"/>
              <a:t>分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试卷题型结构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单项选择题 </a:t>
            </a:r>
            <a:r>
              <a:rPr lang="en-US" altLang="zh-CN" sz="2000" dirty="0"/>
              <a:t>80</a:t>
            </a:r>
            <a:r>
              <a:rPr lang="zh-CN" altLang="en-US" sz="2000" dirty="0"/>
              <a:t>分</a:t>
            </a:r>
            <a:r>
              <a:rPr lang="en-US" altLang="zh-CN" sz="2000" dirty="0"/>
              <a:t>(40</a:t>
            </a:r>
            <a:r>
              <a:rPr lang="zh-CN" altLang="en-US" sz="2000" dirty="0"/>
              <a:t>小题，每小题</a:t>
            </a:r>
            <a:r>
              <a:rPr lang="en-US" altLang="zh-CN" sz="2000" dirty="0"/>
              <a:t>2</a:t>
            </a:r>
            <a:r>
              <a:rPr lang="zh-CN" altLang="en-US" sz="2000" dirty="0"/>
              <a:t>分</a:t>
            </a:r>
            <a:r>
              <a:rPr lang="en-US" altLang="zh-CN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综合应用题 </a:t>
            </a:r>
            <a:r>
              <a:rPr lang="en-US" altLang="zh-CN" sz="2000" dirty="0"/>
              <a:t>70</a:t>
            </a:r>
            <a:r>
              <a:rPr lang="zh-CN" altLang="en-US" sz="2000" dirty="0"/>
              <a:t>分</a:t>
            </a:r>
          </a:p>
        </p:txBody>
      </p:sp>
      <p:sp>
        <p:nvSpPr>
          <p:cNvPr id="36868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1524000" y="6245225"/>
            <a:ext cx="2895600" cy="476250"/>
          </a:xfrm>
          <a:noFill/>
        </p:spPr>
        <p:txBody>
          <a:bodyPr/>
          <a:lstStyle/>
          <a:p>
            <a:r>
              <a:rPr lang="en-US" altLang="zh-CN"/>
              <a:t>Computer  Organization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5342417" y="3259149"/>
            <a:ext cx="5219700" cy="9048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一般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如应用题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23</a:t>
            </a:r>
            <a:r>
              <a:rPr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分，则选择题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11</a:t>
            </a:r>
            <a:r>
              <a:rPr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道</a:t>
            </a: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4738678" y="5357827"/>
            <a:ext cx="5429288" cy="7694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marL="342900" indent="-342900" fontAlgn="t">
              <a:spcBef>
                <a:spcPct val="50000"/>
              </a:spcBef>
              <a:buClr>
                <a:schemeClr val="bg2"/>
              </a:buClr>
              <a:buSzPct val="75000"/>
            </a:pPr>
            <a:r>
              <a:rPr lang="zh-CN" altLang="en-US" sz="2200" b="1" dirty="0">
                <a:solidFill>
                  <a:srgbClr val="FF3300"/>
                </a:solidFill>
                <a:latin typeface="Times New Roman" pitchFamily="18" charset="0"/>
              </a:rPr>
              <a:t>应用题型：简答</a:t>
            </a:r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5</a:t>
            </a:r>
            <a:r>
              <a:rPr lang="zh-CN" altLang="en-US" sz="2200" b="1" dirty="0">
                <a:solidFill>
                  <a:srgbClr val="FF3300"/>
                </a:solidFill>
                <a:latin typeface="Times New Roman" pitchFamily="18" charset="0"/>
              </a:rPr>
              <a:t>分一个，问答</a:t>
            </a:r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10</a:t>
            </a:r>
            <a:r>
              <a:rPr lang="zh-CN" altLang="en-US" sz="2200" b="1" dirty="0">
                <a:solidFill>
                  <a:srgbClr val="FF3300"/>
                </a:solidFill>
                <a:latin typeface="Times New Roman" pitchFamily="18" charset="0"/>
              </a:rPr>
              <a:t>分一个，简单设计</a:t>
            </a:r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10</a:t>
            </a:r>
            <a:r>
              <a:rPr lang="zh-CN" altLang="en-US" sz="2200" b="1" dirty="0">
                <a:solidFill>
                  <a:srgbClr val="FF3300"/>
                </a:solidFill>
                <a:latin typeface="Times New Roman" pitchFamily="18" charset="0"/>
              </a:rPr>
              <a:t>分一个，复杂设计</a:t>
            </a:r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15</a:t>
            </a:r>
            <a:r>
              <a:rPr lang="zh-CN" altLang="en-US" sz="2200" b="1" dirty="0">
                <a:solidFill>
                  <a:srgbClr val="FF3300"/>
                </a:solidFill>
                <a:latin typeface="Times New Roman" pitchFamily="18" charset="0"/>
              </a:rPr>
              <a:t>分</a:t>
            </a:r>
          </a:p>
        </p:txBody>
      </p:sp>
      <p:sp>
        <p:nvSpPr>
          <p:cNvPr id="36873" name="AutoShape 8"/>
          <p:cNvSpPr>
            <a:spLocks/>
          </p:cNvSpPr>
          <p:nvPr/>
        </p:nvSpPr>
        <p:spPr bwMode="auto">
          <a:xfrm>
            <a:off x="5238744" y="3143248"/>
            <a:ext cx="142876" cy="1285884"/>
          </a:xfrm>
          <a:prstGeom prst="leftBrace">
            <a:avLst>
              <a:gd name="adj1" fmla="val 924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Something about Graduate Entrance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288" y="1268414"/>
            <a:ext cx="8532812" cy="4886325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2015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Organization &amp; Computer Architecture          49</a:t>
            </a:r>
          </a:p>
          <a:p>
            <a:pPr lvl="1"/>
            <a:r>
              <a:rPr lang="en-US" altLang="zh-CN" dirty="0"/>
              <a:t>Single choice                                              26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Assemble Language/Cache/ Disk                2.93/11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0000FF"/>
                </a:solidFill>
              </a:rPr>
              <a:t>MemoryAddressing</a:t>
            </a:r>
            <a:r>
              <a:rPr lang="en-US" altLang="zh-CN" dirty="0" smtClean="0">
                <a:solidFill>
                  <a:srgbClr val="0000FF"/>
                </a:solidFill>
              </a:rPr>
              <a:t>/Instruction 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execution/pipeline                                      4.3/12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/>
          </a:p>
          <a:p>
            <a:r>
              <a:rPr lang="en-US" altLang="zh-CN" sz="2400" dirty="0"/>
              <a:t>Data Structure &amp; Algorithm                           45=22+23  </a:t>
            </a:r>
          </a:p>
          <a:p>
            <a:r>
              <a:rPr lang="en-US" altLang="zh-CN" sz="2400" dirty="0"/>
              <a:t>Operating System                                          31=16+7+8</a:t>
            </a:r>
          </a:p>
          <a:p>
            <a:r>
              <a:rPr lang="en-US" altLang="zh-CN" sz="2400" dirty="0"/>
              <a:t>Network                                                         25=16+9</a:t>
            </a:r>
          </a:p>
        </p:txBody>
      </p:sp>
    </p:spTree>
    <p:extLst>
      <p:ext uri="{BB962C8B-B14F-4D97-AF65-F5344CB8AC3E}">
        <p14:creationId xmlns:p14="http://schemas.microsoft.com/office/powerpoint/2010/main" val="290838361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456" y="-11017"/>
            <a:ext cx="7786710" cy="1142984"/>
          </a:xfrm>
        </p:spPr>
        <p:txBody>
          <a:bodyPr/>
          <a:lstStyle/>
          <a:p>
            <a:r>
              <a:rPr lang="en-US" altLang="zh-CN" dirty="0"/>
              <a:t>Graduate Entrance </a:t>
            </a:r>
            <a:r>
              <a:rPr lang="en-US" altLang="zh-CN" dirty="0" smtClean="0"/>
              <a:t>Test (</a:t>
            </a:r>
            <a:r>
              <a:rPr lang="en-US" altLang="zh-CN" sz="2400" dirty="0"/>
              <a:t>2015/2016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406419"/>
              </p:ext>
            </p:extLst>
          </p:nvPr>
        </p:nvGraphicFramePr>
        <p:xfrm>
          <a:off x="1199456" y="1466642"/>
          <a:ext cx="8424935" cy="1699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2074"/>
                <a:gridCol w="842108"/>
                <a:gridCol w="820861"/>
                <a:gridCol w="957993"/>
                <a:gridCol w="958960"/>
                <a:gridCol w="957993"/>
                <a:gridCol w="957993"/>
                <a:gridCol w="957993"/>
                <a:gridCol w="958960"/>
              </a:tblGrid>
              <a:tr h="4028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内容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数据结构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网络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计算机组成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操作系统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合计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89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题号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269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满分值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2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平均分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5.82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5.53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4.3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FF0000"/>
                          </a:solidFill>
                          <a:effectLst/>
                        </a:rPr>
                        <a:t>4.3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FF0000"/>
                          </a:solidFill>
                          <a:effectLst/>
                        </a:rPr>
                        <a:t>2.93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1.24 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2.57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28.02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2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得分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44.7%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55.3%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47.7%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35.8%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26.6%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18.1%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32.1%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744440"/>
              </p:ext>
            </p:extLst>
          </p:nvPr>
        </p:nvGraphicFramePr>
        <p:xfrm>
          <a:off x="1163835" y="3645024"/>
          <a:ext cx="8460556" cy="1974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728"/>
                <a:gridCol w="842108"/>
                <a:gridCol w="820861"/>
                <a:gridCol w="957993"/>
                <a:gridCol w="958960"/>
                <a:gridCol w="958960"/>
                <a:gridCol w="957993"/>
                <a:gridCol w="957993"/>
                <a:gridCol w="958960"/>
              </a:tblGrid>
              <a:tr h="4722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内容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数据结构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计算机组成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操作系统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网络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合计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87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题号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46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47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832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满分值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6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9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9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70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898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平均分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5.16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6.11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</a:rPr>
                        <a:t>3.77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6.71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2.68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2.49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2.8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29.72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898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得分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64.5%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40.7%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41.9%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47.9%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44.7%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27.7%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31.1%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8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828252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0"/>
            <a:ext cx="7786710" cy="1142984"/>
          </a:xfrm>
        </p:spPr>
        <p:txBody>
          <a:bodyPr/>
          <a:lstStyle/>
          <a:p>
            <a:r>
              <a:rPr lang="en-US" altLang="zh-CN" dirty="0"/>
              <a:t>Graduate Entrance </a:t>
            </a:r>
            <a:r>
              <a:rPr lang="en-US" altLang="zh-CN" dirty="0" smtClean="0"/>
              <a:t>Test (</a:t>
            </a:r>
            <a:r>
              <a:rPr lang="en-US" altLang="zh-CN" sz="2400" dirty="0"/>
              <a:t>2017/2018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789888"/>
              </p:ext>
            </p:extLst>
          </p:nvPr>
        </p:nvGraphicFramePr>
        <p:xfrm>
          <a:off x="1055440" y="1268760"/>
          <a:ext cx="8409669" cy="1825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276"/>
                <a:gridCol w="840582"/>
                <a:gridCol w="819374"/>
                <a:gridCol w="956257"/>
                <a:gridCol w="957222"/>
                <a:gridCol w="957222"/>
                <a:gridCol w="956257"/>
                <a:gridCol w="956257"/>
                <a:gridCol w="957222"/>
              </a:tblGrid>
              <a:tr h="433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内容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数据结构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计算机组成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操作系统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网络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合计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24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题号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41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42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en-US" sz="1800" b="0" kern="0" dirty="0" smtClean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44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45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46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47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51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满分值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zh-CN" sz="1800" b="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800" b="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zh-CN" sz="1800" b="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70</a:t>
                      </a:r>
                      <a:endParaRPr lang="zh-CN" sz="1800" b="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57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平均分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7.06</a:t>
                      </a:r>
                      <a:endParaRPr lang="zh-CN" sz="1800" b="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5.46</a:t>
                      </a:r>
                      <a:endParaRPr lang="zh-CN" sz="1800" b="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7.03</a:t>
                      </a:r>
                      <a:endParaRPr lang="zh-CN" sz="18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5.15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3.15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2.34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3.15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33.34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57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得分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50.7%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68.3%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54.1%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51.5%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45%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29.3%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35%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167309"/>
              </p:ext>
            </p:extLst>
          </p:nvPr>
        </p:nvGraphicFramePr>
        <p:xfrm>
          <a:off x="1079745" y="3645024"/>
          <a:ext cx="8409669" cy="1825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276"/>
                <a:gridCol w="840582"/>
                <a:gridCol w="819374"/>
                <a:gridCol w="956257"/>
                <a:gridCol w="957222"/>
                <a:gridCol w="957222"/>
                <a:gridCol w="956257"/>
                <a:gridCol w="956257"/>
                <a:gridCol w="957222"/>
              </a:tblGrid>
              <a:tr h="433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内容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数据结构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计算机组成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操作系统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网络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合计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24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题号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楷体_GB231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楷体_GB231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  <a:latin typeface="楷体_GB231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43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  <a:latin typeface="楷体_GB231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楷体_GB231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楷体_GB231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楷体_GB231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楷体_GB231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51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满分值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20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57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平均分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6.68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7.74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3.94</a:t>
                      </a:r>
                      <a:endParaRPr lang="zh-CN" sz="20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8.11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4.54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2.44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2.9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36.35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57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得分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51.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64.5</a:t>
                      </a:r>
                      <a:r>
                        <a:rPr lang="en-US" altLang="zh-CN" sz="1800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49.</a:t>
                      </a:r>
                      <a:r>
                        <a:rPr lang="en-US" altLang="zh-CN" sz="1800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3%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54.</a:t>
                      </a:r>
                      <a:r>
                        <a:rPr lang="en-US" altLang="zh-CN" sz="1800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1%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56.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34.</a:t>
                      </a:r>
                      <a:r>
                        <a:rPr lang="en-US" altLang="zh-CN" sz="1800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41.4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51.9%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94469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520" y="18195"/>
            <a:ext cx="10094413" cy="1142984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</a:rPr>
              <a:t>Teacher Info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0854" y="1460531"/>
            <a:ext cx="8302625" cy="4886325"/>
          </a:xfrm>
        </p:spPr>
        <p:txBody>
          <a:bodyPr/>
          <a:lstStyle/>
          <a:p>
            <a:r>
              <a:rPr lang="en-US" altLang="zh-CN" sz="2400" dirty="0">
                <a:solidFill>
                  <a:srgbClr val="0000FF"/>
                </a:solidFill>
              </a:rPr>
              <a:t>Teacher: Jiang </a:t>
            </a:r>
            <a:r>
              <a:rPr lang="en-US" altLang="zh-CN" sz="2400" dirty="0" err="1">
                <a:solidFill>
                  <a:srgbClr val="0000FF"/>
                </a:solidFill>
              </a:rPr>
              <a:t>Xiaohong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>
                <a:solidFill>
                  <a:srgbClr val="0000FF"/>
                </a:solidFill>
              </a:rPr>
              <a:t>（姜晓红）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dirty="0"/>
              <a:t>Office:   room 520,  </a:t>
            </a:r>
            <a:r>
              <a:rPr lang="en-US" altLang="zh-CN" sz="2000" dirty="0" err="1"/>
              <a:t>CaoGuangBiao</a:t>
            </a:r>
            <a:r>
              <a:rPr lang="en-US" altLang="zh-CN" sz="2000" dirty="0"/>
              <a:t> building </a:t>
            </a:r>
          </a:p>
          <a:p>
            <a:pPr lvl="1"/>
            <a:r>
              <a:rPr lang="en-US" altLang="zh-CN" sz="2000" dirty="0"/>
              <a:t> mobile:    </a:t>
            </a:r>
            <a:r>
              <a:rPr lang="en-US" altLang="zh-CN" sz="2000" dirty="0">
                <a:solidFill>
                  <a:srgbClr val="FF0000"/>
                </a:solidFill>
              </a:rPr>
              <a:t>529114</a:t>
            </a:r>
            <a:r>
              <a:rPr lang="en-US" altLang="zh-CN" sz="2000" dirty="0"/>
              <a:t> / 13396550102</a:t>
            </a:r>
          </a:p>
          <a:p>
            <a:pPr lvl="1"/>
            <a:r>
              <a:rPr lang="en-US" altLang="zh-CN" sz="2000" dirty="0"/>
              <a:t> email:      </a:t>
            </a:r>
            <a:r>
              <a:rPr lang="en-US" altLang="zh-CN" sz="2000" dirty="0">
                <a:hlinkClick r:id="rId3"/>
              </a:rPr>
              <a:t>jiangxh@zju.edu.cn</a:t>
            </a:r>
            <a:r>
              <a:rPr lang="en-US" altLang="zh-CN" sz="2000" dirty="0"/>
              <a:t>  </a:t>
            </a:r>
          </a:p>
          <a:p>
            <a:pPr lvl="1"/>
            <a:r>
              <a:rPr lang="en-US" altLang="zh-CN" sz="2000" dirty="0"/>
              <a:t>Homepage:   http://mypage.zju.edu.cn/jiangxh</a:t>
            </a:r>
          </a:p>
          <a:p>
            <a:pPr lvl="1"/>
            <a:r>
              <a:rPr lang="en-US" altLang="zh-CN" sz="2000" dirty="0" err="1"/>
              <a:t>courseweb</a:t>
            </a:r>
            <a:r>
              <a:rPr lang="en-US" altLang="zh-CN" sz="2000" dirty="0"/>
              <a:t>:  </a:t>
            </a:r>
            <a:r>
              <a:rPr lang="en-US" altLang="zh-CN" sz="2000" dirty="0">
                <a:solidFill>
                  <a:srgbClr val="FFFF00"/>
                </a:solidFill>
                <a:hlinkClick r:id="rId4"/>
              </a:rPr>
              <a:t>https://</a:t>
            </a:r>
            <a:r>
              <a:rPr lang="en-US" altLang="zh-CN" sz="2000" dirty="0" smtClean="0">
                <a:solidFill>
                  <a:srgbClr val="FFFF00"/>
                </a:solidFill>
                <a:hlinkClick r:id="rId4"/>
              </a:rPr>
              <a:t>course.zju.edu.cn</a:t>
            </a:r>
            <a:r>
              <a:rPr lang="en-US" altLang="zh-CN" sz="2000" dirty="0">
                <a:solidFill>
                  <a:srgbClr val="FFFF00"/>
                </a:solidFill>
                <a:hlinkClick r:id="rId4"/>
              </a:rPr>
              <a:t>/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钉钉</a:t>
            </a:r>
            <a:r>
              <a:rPr lang="zh-CN" altLang="en-US" dirty="0">
                <a:solidFill>
                  <a:srgbClr val="0000FF"/>
                </a:solidFill>
              </a:rPr>
              <a:t>群：   </a:t>
            </a:r>
            <a:r>
              <a:rPr lang="en-US" altLang="zh-CN" dirty="0">
                <a:solidFill>
                  <a:srgbClr val="0000FF"/>
                </a:solidFill>
              </a:rPr>
              <a:t>30121484</a:t>
            </a:r>
          </a:p>
          <a:p>
            <a:pPr lvl="1"/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TA</a:t>
            </a:r>
            <a:r>
              <a:rPr lang="zh-CN" altLang="en-US" sz="2400" dirty="0">
                <a:solidFill>
                  <a:srgbClr val="0000FF"/>
                </a:solidFill>
              </a:rPr>
              <a:t>：  </a:t>
            </a:r>
            <a:r>
              <a:rPr lang="en-US" altLang="zh-CN" sz="2400" dirty="0">
                <a:solidFill>
                  <a:srgbClr val="0000FF"/>
                </a:solidFill>
              </a:rPr>
              <a:t>Liang Chao (</a:t>
            </a:r>
            <a:r>
              <a:rPr lang="zh-CN" altLang="en-US" sz="2400" dirty="0">
                <a:solidFill>
                  <a:srgbClr val="0000FF"/>
                </a:solidFill>
              </a:rPr>
              <a:t>梁超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 marL="828000" lvl="1" indent="-342900"/>
            <a:r>
              <a:rPr lang="en-US" altLang="zh-CN" sz="2000" dirty="0"/>
              <a:t> mobile</a:t>
            </a:r>
            <a:r>
              <a:rPr lang="zh-CN" altLang="en-US" sz="2000" dirty="0"/>
              <a:t>： </a:t>
            </a:r>
            <a:r>
              <a:rPr lang="en-US" altLang="zh-CN" sz="2000" dirty="0"/>
              <a:t>18868119833     </a:t>
            </a:r>
          </a:p>
          <a:p>
            <a:pPr marL="828000" lvl="1" indent="-342900"/>
            <a:r>
              <a:rPr lang="en-US" altLang="zh-CN" sz="2000" dirty="0"/>
              <a:t> email</a:t>
            </a:r>
            <a:r>
              <a:rPr lang="zh-CN" altLang="en-US" sz="2000" dirty="0"/>
              <a:t>：</a:t>
            </a:r>
            <a:r>
              <a:rPr lang="en-US" altLang="zh-CN" sz="2000" dirty="0">
                <a:solidFill>
                  <a:srgbClr val="333333"/>
                </a:solidFill>
                <a:latin typeface="Helvetica" panose="020B0604020202020204" pitchFamily="34" charset="0"/>
              </a:rPr>
              <a:t> cs.chaoliang@zju.edu.cn 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1916832"/>
            <a:ext cx="3710925" cy="2016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864" y="3903694"/>
            <a:ext cx="1800200" cy="2212186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Graduate Entrance Test (</a:t>
            </a:r>
            <a:r>
              <a:rPr lang="en-US" altLang="zh-CN" sz="2400" dirty="0"/>
              <a:t>2019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760403"/>
              </p:ext>
            </p:extLst>
          </p:nvPr>
        </p:nvGraphicFramePr>
        <p:xfrm>
          <a:off x="911424" y="1700808"/>
          <a:ext cx="8604572" cy="3816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667"/>
                <a:gridCol w="860063"/>
                <a:gridCol w="838364"/>
                <a:gridCol w="978420"/>
                <a:gridCol w="979406"/>
                <a:gridCol w="979406"/>
                <a:gridCol w="978420"/>
                <a:gridCol w="978420"/>
                <a:gridCol w="979406"/>
              </a:tblGrid>
              <a:tr h="7964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内容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数据结构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操作系统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计算机组成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网络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合计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71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题号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45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197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满分值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7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87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平均分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5.49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4.37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1.83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3.31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6.81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3.35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4.7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29.86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44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中位分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7964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百分制平均分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42.23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43.7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22.87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47.28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42.56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47.86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52.22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42.66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87087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组成考查目标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055440" y="1222202"/>
            <a:ext cx="8401080" cy="4768850"/>
          </a:xfrm>
        </p:spPr>
        <p:txBody>
          <a:bodyPr/>
          <a:lstStyle/>
          <a:p>
            <a:pPr marL="514350" indent="-457200"/>
            <a:r>
              <a:rPr lang="zh-CN" altLang="en-US" sz="2600" dirty="0"/>
              <a:t>理解单处理器系统中各部件的内部工作原理、组成结构及相互连接方式，具有完整的计算机系统整机概念。</a:t>
            </a:r>
            <a:endParaRPr lang="en-US" altLang="zh-CN" sz="2600" dirty="0"/>
          </a:p>
          <a:p>
            <a:pPr marL="914400" lvl="1" indent="-457200"/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</a:rPr>
              <a:t>以</a:t>
            </a:r>
            <a:r>
              <a:rPr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MIPS</a:t>
            </a: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</a:rPr>
              <a:t>为主</a:t>
            </a:r>
            <a:r>
              <a:rPr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,</a:t>
            </a: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</a:rPr>
              <a:t>本课程主要介绍的是</a:t>
            </a:r>
            <a:r>
              <a:rPr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RISC</a:t>
            </a: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</a:rPr>
              <a:t>，补充</a:t>
            </a:r>
            <a:r>
              <a:rPr lang="en-US" altLang="zh-CN" sz="2000" b="1" dirty="0" err="1">
                <a:solidFill>
                  <a:srgbClr val="FF3300"/>
                </a:solidFill>
                <a:latin typeface="Times New Roman" pitchFamily="18" charset="0"/>
              </a:rPr>
              <a:t>CISC</a:t>
            </a: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</a:rPr>
              <a:t>处理器</a:t>
            </a:r>
            <a:r>
              <a:rPr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FF3300"/>
                </a:solidFill>
                <a:latin typeface="Times New Roman" pitchFamily="18" charset="0"/>
              </a:rPr>
              <a:t>X86</a:t>
            </a:r>
            <a:r>
              <a:rPr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</a:rPr>
              <a:t>，嵌入式系统</a:t>
            </a:r>
            <a:r>
              <a:rPr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AR</a:t>
            </a:r>
          </a:p>
          <a:p>
            <a:pPr marL="514350" indent="-457200"/>
            <a:r>
              <a:rPr lang="zh-CN" altLang="en-US" sz="2400" dirty="0"/>
              <a:t>理解计算机系统层次化结构概念，熟悉硬件与软件之间的界面，掌握指令集体系结构的基本知识和基本实现方法。</a:t>
            </a:r>
            <a:endParaRPr lang="en-US" altLang="zh-CN" sz="2400" dirty="0"/>
          </a:p>
          <a:p>
            <a:pPr marL="914400" lvl="1" indent="-457200"/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</a:rPr>
              <a:t>包括了汇编，本课程介绍</a:t>
            </a:r>
            <a:r>
              <a:rPr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RISC</a:t>
            </a: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</a:rPr>
              <a:t>汇编；内容还涉及到部分计算机体系结构课程，</a:t>
            </a:r>
            <a:endParaRPr lang="en-US" altLang="zh-CN" sz="2000" b="1" dirty="0">
              <a:solidFill>
                <a:srgbClr val="FF3300"/>
              </a:solidFill>
              <a:latin typeface="Times New Roman" pitchFamily="18" charset="0"/>
            </a:endParaRPr>
          </a:p>
          <a:p>
            <a:pPr marL="514350" indent="-457200"/>
            <a:r>
              <a:rPr lang="zh-CN" altLang="en-US" sz="2400" dirty="0"/>
              <a:t>能运用组成的基本原理和基本方法，对有关计算机硬件系统中的理论和实际问题进行计算、分析，并能对基本部件进行简单设计。</a:t>
            </a:r>
            <a:endParaRPr lang="en-US" altLang="zh-CN" sz="2400" dirty="0"/>
          </a:p>
          <a:p>
            <a:pPr marL="914400" lvl="1" indent="-457200"/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</a:rPr>
              <a:t>这部分涉及了数字电路知识，由逻辑与计算机设计基础课程介绍</a:t>
            </a:r>
          </a:p>
          <a:p>
            <a:pPr marL="914400" lvl="1" indent="-457200"/>
            <a:endParaRPr lang="zh-CN" altLang="en-US" sz="2000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topic analysis 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268760"/>
            <a:ext cx="4257676" cy="4768850"/>
          </a:xfrm>
        </p:spPr>
        <p:txBody>
          <a:bodyPr/>
          <a:lstStyle/>
          <a:p>
            <a:r>
              <a:rPr lang="zh-CN" altLang="en-US" dirty="0" smtClean="0"/>
              <a:t>考纲涉及七大知识点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dirty="0"/>
              <a:t>一、 计算机系统概述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dirty="0"/>
              <a:t>二、 数据的表示和运算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dirty="0"/>
              <a:t>三、 存储器层次机构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dirty="0"/>
              <a:t>四、 指令系统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dirty="0"/>
              <a:t>五、 中央处理器</a:t>
            </a:r>
            <a:r>
              <a:rPr lang="en-US" altLang="zh-CN" dirty="0"/>
              <a:t>(CPU)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dirty="0"/>
              <a:t>六、 总线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dirty="0"/>
              <a:t>七、 输入输出</a:t>
            </a:r>
            <a:r>
              <a:rPr lang="en-US" altLang="zh-CN" dirty="0"/>
              <a:t>(I/O)</a:t>
            </a:r>
            <a:r>
              <a:rPr lang="zh-CN" altLang="en-US" dirty="0"/>
              <a:t>系统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5340010" y="1411636"/>
            <a:ext cx="4214842" cy="39149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 contents of this course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200" b="1" dirty="0">
                <a:solidFill>
                  <a:srgbClr val="0070C0"/>
                </a:solidFill>
                <a:latin typeface="Times New Roman" pitchFamily="18" charset="0"/>
              </a:rPr>
              <a:t>一、</a:t>
            </a:r>
            <a:r>
              <a:rPr lang="en-US" altLang="zh-CN" sz="2200" b="1" dirty="0">
                <a:solidFill>
                  <a:srgbClr val="0070C0"/>
                </a:solidFill>
                <a:latin typeface="Times New Roman" pitchFamily="18" charset="0"/>
              </a:rPr>
              <a:t>introduction </a:t>
            </a:r>
            <a:endParaRPr lang="zh-CN" altLang="en-US" sz="2200" b="1" dirty="0">
              <a:solidFill>
                <a:srgbClr val="0070C0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200" b="1" dirty="0">
                <a:solidFill>
                  <a:srgbClr val="0070C0"/>
                </a:solidFill>
                <a:latin typeface="Times New Roman" pitchFamily="18" charset="0"/>
              </a:rPr>
              <a:t>二、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itchFamily="18" charset="0"/>
              </a:rPr>
              <a:t>instruction system</a:t>
            </a:r>
            <a:r>
              <a:rPr lang="zh-CN" altLang="en-US" sz="2200" b="1" dirty="0">
                <a:solidFill>
                  <a:srgbClr val="0070C0"/>
                </a:solidFill>
                <a:latin typeface="Times New Roman" pitchFamily="18" charset="0"/>
              </a:rPr>
              <a:t>（</a:t>
            </a:r>
            <a:r>
              <a:rPr lang="en-US" altLang="zh-CN" sz="2200" b="1" dirty="0">
                <a:solidFill>
                  <a:srgbClr val="0070C0"/>
                </a:solidFill>
                <a:latin typeface="Times New Roman" pitchFamily="18" charset="0"/>
              </a:rPr>
              <a:t>MIPS</a:t>
            </a:r>
            <a:r>
              <a:rPr lang="zh-CN" altLang="en-US" sz="2200" b="1" dirty="0">
                <a:solidFill>
                  <a:srgbClr val="0070C0"/>
                </a:solidFill>
                <a:latin typeface="Times New Roman" pitchFamily="18" charset="0"/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200" b="1" dirty="0">
                <a:solidFill>
                  <a:srgbClr val="0070C0"/>
                </a:solidFill>
                <a:latin typeface="Times New Roman" pitchFamily="18" charset="0"/>
              </a:rPr>
              <a:t>三、</a:t>
            </a:r>
            <a:r>
              <a:rPr lang="en-US" altLang="zh-CN" sz="2200" b="1" dirty="0">
                <a:solidFill>
                  <a:srgbClr val="0070C0"/>
                </a:solidFill>
                <a:latin typeface="Times New Roman" pitchFamily="18" charset="0"/>
              </a:rPr>
              <a:t>computer  algebra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itchFamily="18" charset="0"/>
              </a:rPr>
              <a:t>including  data representatives and </a:t>
            </a:r>
            <a:r>
              <a:rPr lang="en-US" altLang="zh-CN" sz="2200" b="1" dirty="0" err="1">
                <a:solidFill>
                  <a:srgbClr val="0070C0"/>
                </a:solidFill>
                <a:latin typeface="Times New Roman" pitchFamily="18" charset="0"/>
              </a:rPr>
              <a:t>ALU</a:t>
            </a:r>
            <a:r>
              <a:rPr lang="en-US" altLang="zh-CN" sz="2200" b="1" dirty="0">
                <a:solidFill>
                  <a:srgbClr val="0070C0"/>
                </a:solidFill>
                <a:latin typeface="Times New Roman" pitchFamily="18" charset="0"/>
              </a:rPr>
              <a:t> design</a:t>
            </a:r>
            <a:endParaRPr lang="zh-CN" altLang="en-US" sz="2200" b="1" dirty="0">
              <a:solidFill>
                <a:srgbClr val="0070C0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200" b="1" dirty="0">
                <a:solidFill>
                  <a:srgbClr val="0070C0"/>
                </a:solidFill>
                <a:latin typeface="Times New Roman" pitchFamily="18" charset="0"/>
              </a:rPr>
              <a:t>四、</a:t>
            </a:r>
            <a:r>
              <a:rPr lang="en-US" altLang="zh-CN" sz="2200" b="1" dirty="0">
                <a:solidFill>
                  <a:srgbClr val="0070C0"/>
                </a:solidFill>
                <a:latin typeface="Times New Roman" pitchFamily="18" charset="0"/>
              </a:rPr>
              <a:t>processor  including data path and controller</a:t>
            </a:r>
            <a:endParaRPr lang="zh-CN" altLang="en-US" sz="2200" b="1" dirty="0">
              <a:solidFill>
                <a:srgbClr val="0070C0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200" b="1" dirty="0">
                <a:solidFill>
                  <a:srgbClr val="0070C0"/>
                </a:solidFill>
                <a:latin typeface="Times New Roman" pitchFamily="18" charset="0"/>
              </a:rPr>
              <a:t>五、</a:t>
            </a:r>
            <a:r>
              <a:rPr lang="en-US" altLang="zh-CN" sz="2200" b="1" dirty="0">
                <a:solidFill>
                  <a:srgbClr val="0070C0"/>
                </a:solidFill>
                <a:latin typeface="Times New Roman" pitchFamily="18" charset="0"/>
              </a:rPr>
              <a:t>Memory hierarchy</a:t>
            </a:r>
            <a:endParaRPr lang="zh-CN" altLang="en-US" sz="2200" b="1" dirty="0">
              <a:solidFill>
                <a:srgbClr val="0070C0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200" b="1" dirty="0">
                <a:solidFill>
                  <a:srgbClr val="0070C0"/>
                </a:solidFill>
                <a:latin typeface="Times New Roman" pitchFamily="18" charset="0"/>
              </a:rPr>
              <a:t>六、</a:t>
            </a:r>
            <a:r>
              <a:rPr lang="en-US" altLang="zh-CN" sz="2200" b="1" dirty="0">
                <a:solidFill>
                  <a:srgbClr val="0070C0"/>
                </a:solidFill>
                <a:latin typeface="Times New Roman" pitchFamily="18" charset="0"/>
              </a:rPr>
              <a:t>I/O including  bus</a:t>
            </a:r>
            <a:endParaRPr lang="zh-CN" altLang="en-US" sz="2200" b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 flipV="1">
            <a:off x="3339746" y="2468930"/>
            <a:ext cx="2143140" cy="87153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>
            <a:off x="4695484" y="2532438"/>
            <a:ext cx="858841" cy="8794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>
            <a:off x="4046195" y="2892800"/>
            <a:ext cx="865188" cy="16557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  <p:sp>
        <p:nvSpPr>
          <p:cNvPr id="38922" name="Line 9"/>
          <p:cNvSpPr>
            <a:spLocks noChangeShapeType="1"/>
          </p:cNvSpPr>
          <p:nvPr/>
        </p:nvSpPr>
        <p:spPr bwMode="auto">
          <a:xfrm>
            <a:off x="4482754" y="2611807"/>
            <a:ext cx="928694" cy="28575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 flipV="1">
            <a:off x="3696937" y="2897558"/>
            <a:ext cx="1800225" cy="3603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>
            <a:off x="4339878" y="3840527"/>
            <a:ext cx="1214446" cy="714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>
            <a:off x="3339746" y="4412032"/>
            <a:ext cx="1857389" cy="51116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  <p:sp>
        <p:nvSpPr>
          <p:cNvPr id="38926" name="Line 13"/>
          <p:cNvSpPr>
            <a:spLocks noChangeShapeType="1"/>
          </p:cNvSpPr>
          <p:nvPr/>
        </p:nvSpPr>
        <p:spPr bwMode="auto">
          <a:xfrm>
            <a:off x="4119221" y="4837488"/>
            <a:ext cx="646113" cy="2889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  <p:sp>
        <p:nvSpPr>
          <p:cNvPr id="38927" name="Rectangle 14"/>
          <p:cNvSpPr>
            <a:spLocks noChangeArrowheads="1"/>
          </p:cNvSpPr>
          <p:nvPr/>
        </p:nvSpPr>
        <p:spPr bwMode="auto">
          <a:xfrm>
            <a:off x="1236322" y="5067664"/>
            <a:ext cx="3313112" cy="830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bg2"/>
              </a:buClr>
              <a:buSzPct val="75000"/>
            </a:pPr>
            <a:r>
              <a:rPr lang="zh-CN" altLang="en-US" sz="2400" b="1" dirty="0">
                <a:latin typeface="Times New Roman" pitchFamily="18" charset="0"/>
              </a:rPr>
              <a:t>结论：在大知识点上，本课程覆盖大纲</a:t>
            </a: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4197002" y="3040434"/>
            <a:ext cx="1285884" cy="14287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lt"/>
              </a:rPr>
              <a:t>How ?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340768"/>
            <a:ext cx="8229600" cy="476885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Attitude: </a:t>
            </a:r>
          </a:p>
          <a:p>
            <a:pPr lvl="1"/>
            <a:r>
              <a:rPr lang="zh-CN" altLang="en-US" dirty="0"/>
              <a:t>天降大任于斯人也，必先</a:t>
            </a:r>
            <a:r>
              <a:rPr lang="zh-CN" altLang="en-US" b="1" u="sng" dirty="0" smtClean="0">
                <a:solidFill>
                  <a:srgbClr val="FF0000"/>
                </a:solidFill>
              </a:rPr>
              <a:t>苦其心志，劳其筋骨</a:t>
            </a:r>
            <a:r>
              <a:rPr lang="zh-CN" altLang="en-US" dirty="0"/>
              <a:t>，饿其体肤，空乏其身，行指乱其所为，所以动心忍性，曾益其所不能。                    </a:t>
            </a:r>
            <a:r>
              <a:rPr lang="en-US" altLang="zh-CN" dirty="0"/>
              <a:t>——《</a:t>
            </a:r>
            <a:r>
              <a:rPr lang="zh-CN" altLang="en-US" dirty="0"/>
              <a:t>孟子</a:t>
            </a:r>
            <a:r>
              <a:rPr lang="en-US" altLang="zh-CN" dirty="0"/>
              <a:t>》 </a:t>
            </a:r>
          </a:p>
          <a:p>
            <a:pPr lvl="1"/>
            <a:r>
              <a:rPr lang="zh-CN" altLang="en-US" dirty="0"/>
              <a:t>凡事都要</a:t>
            </a:r>
            <a:r>
              <a:rPr lang="zh-CN" altLang="en-US" b="1" u="sng" dirty="0" smtClean="0">
                <a:solidFill>
                  <a:srgbClr val="FF0000"/>
                </a:solidFill>
              </a:rPr>
              <a:t>脚踏实地去作</a:t>
            </a:r>
            <a:r>
              <a:rPr lang="zh-CN" altLang="en-US" dirty="0"/>
              <a:t>，不弛于空想，</a:t>
            </a:r>
            <a:r>
              <a:rPr lang="zh-CN" altLang="en-US" b="1" u="sng" dirty="0" smtClean="0">
                <a:solidFill>
                  <a:srgbClr val="FF0000"/>
                </a:solidFill>
              </a:rPr>
              <a:t>不骛于虚声</a:t>
            </a:r>
            <a:r>
              <a:rPr lang="zh-CN" altLang="en-US" dirty="0"/>
              <a:t>，而惟以求真的态度作塌实的工夫。以此态度求学，则真理可明，以此态度作事，则功业就。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                                              </a:t>
            </a:r>
            <a:r>
              <a:rPr lang="en-US" altLang="zh-CN" dirty="0"/>
              <a:t>—— </a:t>
            </a:r>
            <a:r>
              <a:rPr lang="zh-CN" altLang="en-US" dirty="0"/>
              <a:t>李大钊</a:t>
            </a:r>
            <a:endParaRPr lang="en-US" altLang="zh-CN" dirty="0"/>
          </a:p>
          <a:p>
            <a:pPr lvl="1"/>
            <a:r>
              <a:rPr lang="zh-CN" altLang="en-US" dirty="0"/>
              <a:t>古今中外，凡成就事业，对人类有作为的无一不是脚踏实地、艰苦攀登的结果。   </a:t>
            </a:r>
            <a:r>
              <a:rPr lang="en-US" altLang="zh-CN" dirty="0"/>
              <a:t>—— </a:t>
            </a:r>
            <a:r>
              <a:rPr lang="zh-CN" altLang="en-US" dirty="0"/>
              <a:t>钱三强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lt"/>
              </a:rPr>
              <a:t>How?</a:t>
            </a:r>
            <a:endParaRPr lang="zh-CN" altLang="en-US" b="1" dirty="0" smtClean="0">
              <a:latin typeface="+mn-lt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教学相长</a:t>
            </a:r>
          </a:p>
          <a:p>
            <a:pPr>
              <a:lnSpc>
                <a:spcPct val="8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授人以鱼不如授人以渔</a:t>
            </a:r>
            <a:r>
              <a:rPr lang="zh-CN" altLang="en-US" b="1" dirty="0">
                <a:solidFill>
                  <a:srgbClr val="0070C0"/>
                </a:solidFill>
              </a:rPr>
              <a:t>：</a:t>
            </a:r>
            <a:endParaRPr lang="en-US" altLang="zh-CN" b="1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教学环节</a:t>
            </a:r>
            <a:endParaRPr lang="en-US" altLang="zh-CN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课堂：引出知识点</a:t>
            </a:r>
            <a:r>
              <a:rPr lang="en-US" altLang="zh-CN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引导方向，分析难点，讨论解决问题的途经，节省课余时间，提高自学的效率。</a:t>
            </a:r>
            <a:endParaRPr lang="en-US" altLang="zh-CN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课后：自学、预习、复习、讨论 </a:t>
            </a:r>
            <a:endParaRPr lang="en-US" altLang="zh-CN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Homework</a:t>
            </a:r>
          </a:p>
          <a:p>
            <a:pPr lvl="1">
              <a:lnSpc>
                <a:spcPct val="8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Pop quiz</a:t>
            </a:r>
          </a:p>
          <a:p>
            <a:pPr lvl="1">
              <a:lnSpc>
                <a:spcPct val="8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Mid-term test</a:t>
            </a:r>
          </a:p>
          <a:p>
            <a:pPr lvl="1">
              <a:lnSpc>
                <a:spcPct val="8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Final examination</a:t>
            </a:r>
          </a:p>
          <a:p>
            <a:pPr lvl="1">
              <a:lnSpc>
                <a:spcPct val="8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Lab assignments</a:t>
            </a:r>
          </a:p>
          <a:p>
            <a:pPr lvl="1">
              <a:lnSpc>
                <a:spcPct val="80000"/>
              </a:lnSpc>
            </a:pPr>
            <a:endParaRPr lang="en-US" altLang="zh-CN" b="1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80000"/>
              </a:lnSpc>
            </a:pPr>
            <a:endParaRPr lang="zh-CN" altLang="en-US" b="1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628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1524000" y="6245225"/>
            <a:ext cx="2895600" cy="476250"/>
          </a:xfrm>
          <a:noFill/>
        </p:spPr>
        <p:txBody>
          <a:bodyPr/>
          <a:lstStyle/>
          <a:p>
            <a:r>
              <a:rPr lang="en-US" altLang="zh-CN"/>
              <a:t>Computer  Organization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2279576" y="3717032"/>
            <a:ext cx="6624736" cy="576064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6" y="-43806"/>
            <a:ext cx="7570810" cy="1142984"/>
          </a:xfrm>
        </p:spPr>
        <p:txBody>
          <a:bodyPr/>
          <a:lstStyle/>
          <a:p>
            <a:r>
              <a:rPr lang="en-US" altLang="zh-CN" dirty="0" smtClean="0"/>
              <a:t>Grading Policy(</a:t>
            </a:r>
            <a:r>
              <a:rPr lang="en-US" altLang="zh-CN" sz="2400" dirty="0">
                <a:solidFill>
                  <a:srgbClr val="0000FF"/>
                </a:solidFill>
              </a:rPr>
              <a:t>Theory</a:t>
            </a:r>
            <a:r>
              <a:rPr lang="en-US" altLang="zh-CN" sz="2400" dirty="0"/>
              <a:t>70%+</a:t>
            </a:r>
            <a:r>
              <a:rPr lang="en-US" altLang="zh-CN" sz="2400" dirty="0">
                <a:solidFill>
                  <a:srgbClr val="0000FF"/>
                </a:solidFill>
              </a:rPr>
              <a:t>lab </a:t>
            </a:r>
            <a:r>
              <a:rPr lang="en-US" altLang="zh-CN" sz="2400" dirty="0"/>
              <a:t>30%</a:t>
            </a:r>
            <a:r>
              <a:rPr lang="en-US" altLang="zh-CN" dirty="0" smtClean="0"/>
              <a:t>) </a:t>
            </a:r>
            <a:endParaRPr lang="zh-CN" alt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174199" y="908720"/>
            <a:ext cx="8676456" cy="5354075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Theory (70%)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Participation                               </a:t>
            </a:r>
            <a:r>
              <a:rPr lang="en-US" altLang="zh-CN" sz="2000" dirty="0" smtClean="0">
                <a:solidFill>
                  <a:srgbClr val="0000FF"/>
                </a:solidFill>
              </a:rPr>
              <a:t>~ </a:t>
            </a:r>
            <a:r>
              <a:rPr lang="en-US" altLang="zh-CN" sz="2000" dirty="0" smtClean="0">
                <a:solidFill>
                  <a:srgbClr val="0000FF"/>
                </a:solidFill>
              </a:rPr>
              <a:t>2</a:t>
            </a:r>
            <a:r>
              <a:rPr lang="en-US" altLang="zh-CN" sz="2000" dirty="0" smtClean="0">
                <a:solidFill>
                  <a:srgbClr val="0000FF"/>
                </a:solidFill>
              </a:rPr>
              <a:t>%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1600" dirty="0"/>
              <a:t>Every one absent  -2%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Homework    </a:t>
            </a:r>
            <a:r>
              <a:rPr lang="en-US" altLang="zh-CN" sz="2000" dirty="0" smtClean="0">
                <a:solidFill>
                  <a:srgbClr val="0000FF"/>
                </a:solidFill>
              </a:rPr>
              <a:t>5 times                   ~15%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1600" dirty="0"/>
              <a:t>Late  submission  get 10%  off  for each  3 days </a:t>
            </a:r>
          </a:p>
          <a:p>
            <a:pPr lvl="2">
              <a:spcBef>
                <a:spcPts val="0"/>
              </a:spcBef>
            </a:pPr>
            <a:r>
              <a:rPr lang="en-US" altLang="zh-CN" sz="1600" dirty="0"/>
              <a:t>No late than 6 days 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Quiz             2 times                  </a:t>
            </a:r>
            <a:r>
              <a:rPr lang="en-US" altLang="zh-CN" sz="2000" dirty="0" smtClean="0">
                <a:solidFill>
                  <a:srgbClr val="0000FF"/>
                </a:solidFill>
              </a:rPr>
              <a:t> ~6%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Midterm test                             </a:t>
            </a:r>
            <a:r>
              <a:rPr lang="en-US" altLang="zh-CN" sz="2000" dirty="0" smtClean="0">
                <a:solidFill>
                  <a:srgbClr val="0000FF"/>
                </a:solidFill>
              </a:rPr>
              <a:t> ~7%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altLang="zh-CN" sz="1600" dirty="0"/>
              <a:t>5.4 A Simple Implementation Scheme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Final Examination         </a:t>
            </a:r>
            <a:r>
              <a:rPr lang="zh-CN" altLang="en-US" sz="2000" dirty="0">
                <a:solidFill>
                  <a:srgbClr val="0000FF"/>
                </a:solidFill>
              </a:rPr>
              <a:t>              </a:t>
            </a:r>
            <a:r>
              <a:rPr lang="zh-CN" altLang="en-US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40</a:t>
            </a:r>
            <a:r>
              <a:rPr lang="en-US" altLang="zh-CN" sz="2000" dirty="0" smtClean="0">
                <a:solidFill>
                  <a:srgbClr val="0000FF"/>
                </a:solidFill>
              </a:rPr>
              <a:t>%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u="sng" dirty="0">
                <a:solidFill>
                  <a:srgbClr val="0000FF"/>
                </a:solidFill>
              </a:rPr>
              <a:t>English, Close-book test with one A4 memo</a:t>
            </a:r>
            <a:r>
              <a:rPr lang="en-US" altLang="zh-CN" sz="1600" dirty="0"/>
              <a:t>.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Lab assignments (30%)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Bonus                  &lt;=5%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Good performance in the class,  doing selective assignments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Important: </a:t>
            </a:r>
          </a:p>
          <a:p>
            <a:pPr lvl="1">
              <a:spcBef>
                <a:spcPts val="0"/>
              </a:spcBef>
            </a:pPr>
            <a:r>
              <a:rPr lang="en-US" altLang="zh-CN" dirty="0" smtClean="0"/>
              <a:t>Final grade = final exam </a:t>
            </a:r>
            <a:r>
              <a:rPr lang="en-US" altLang="zh-CN" dirty="0" smtClean="0"/>
              <a:t>(40%) </a:t>
            </a:r>
            <a:r>
              <a:rPr lang="en-US" altLang="zh-CN" dirty="0" smtClean="0"/>
              <a:t>+ others (</a:t>
            </a:r>
            <a:r>
              <a:rPr lang="en-US" altLang="zh-CN" dirty="0" smtClean="0"/>
              <a:t>60%) </a:t>
            </a:r>
            <a:r>
              <a:rPr lang="en-US" altLang="zh-CN" dirty="0" smtClean="0">
                <a:solidFill>
                  <a:srgbClr val="FF0000"/>
                </a:solidFill>
              </a:rPr>
              <a:t>(max 60)   </a:t>
            </a:r>
          </a:p>
        </p:txBody>
      </p:sp>
    </p:spTree>
    <p:extLst>
      <p:ext uri="{BB962C8B-B14F-4D97-AF65-F5344CB8AC3E}">
        <p14:creationId xmlns:p14="http://schemas.microsoft.com/office/powerpoint/2010/main" val="285230327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Important Note about Grading </a:t>
            </a:r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83432" y="1484784"/>
            <a:ext cx="8443664" cy="43497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Comic Sans MS" pitchFamily="66" charset="0"/>
              </a:rPr>
              <a:t>Don’t ask me for a higher score after the final examination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no matter what reason </a:t>
            </a:r>
            <a:r>
              <a:rPr lang="en-US" altLang="zh-CN" dirty="0">
                <a:solidFill>
                  <a:schemeClr val="tx2"/>
                </a:solidFill>
                <a:latin typeface="Comic Sans MS" pitchFamily="66" charset="0"/>
              </a:rPr>
              <a:t>you have </a:t>
            </a:r>
            <a:r>
              <a:rPr lang="en-US" altLang="zh-CN" dirty="0">
                <a:latin typeface="Comic Sans MS" pitchFamily="66" charset="0"/>
              </a:rPr>
              <a:t>!  </a:t>
            </a:r>
          </a:p>
          <a:p>
            <a:pPr eaLnBrk="1" hangingPunct="1"/>
            <a:endParaRPr lang="en-US" altLang="zh-CN" dirty="0">
              <a:latin typeface="Comic Sans MS" pitchFamily="66" charset="0"/>
            </a:endParaRPr>
          </a:p>
          <a:p>
            <a:pPr eaLnBrk="1" hangingPunct="1"/>
            <a:r>
              <a:rPr lang="en-US" altLang="zh-CN" dirty="0">
                <a:latin typeface="Comic Sans MS" pitchFamily="66" charset="0"/>
              </a:rPr>
              <a:t>Otherwise you get 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10% off</a:t>
            </a:r>
            <a:r>
              <a:rPr lang="en-US" altLang="zh-CN" dirty="0">
                <a:latin typeface="Comic Sans MS" pitchFamily="66" charset="0"/>
              </a:rPr>
              <a:t> from your original score.</a:t>
            </a:r>
          </a:p>
          <a:p>
            <a:pPr eaLnBrk="1" hangingPunct="1"/>
            <a:endParaRPr lang="en-US" altLang="zh-CN" dirty="0" smtClean="0">
              <a:latin typeface="Comic Sans MS" pitchFamily="66" charset="0"/>
            </a:endParaRPr>
          </a:p>
          <a:p>
            <a:pPr eaLnBrk="1" hangingPunct="1"/>
            <a:r>
              <a:rPr lang="en-US" altLang="zh-CN" dirty="0" smtClean="0">
                <a:latin typeface="Comic Sans MS" pitchFamily="66" charset="0"/>
              </a:rPr>
              <a:t>If you miss the quiz, you get </a:t>
            </a:r>
            <a:r>
              <a:rPr lang="en-US" altLang="zh-CN" dirty="0" smtClean="0">
                <a:solidFill>
                  <a:srgbClr val="FF0000"/>
                </a:solidFill>
                <a:latin typeface="Comic Sans MS" pitchFamily="66" charset="0"/>
              </a:rPr>
              <a:t>Zero</a:t>
            </a:r>
            <a:r>
              <a:rPr lang="en-US" altLang="zh-CN" dirty="0" smtClean="0">
                <a:latin typeface="Comic Sans MS" pitchFamily="66" charset="0"/>
              </a:rPr>
              <a:t> for the quiz, </a:t>
            </a:r>
            <a:r>
              <a:rPr lang="en-US" altLang="zh-CN" dirty="0" smtClean="0">
                <a:solidFill>
                  <a:srgbClr val="FF0000"/>
                </a:solidFill>
                <a:latin typeface="Comic Sans MS" pitchFamily="66" charset="0"/>
              </a:rPr>
              <a:t>NO</a:t>
            </a:r>
            <a:r>
              <a:rPr lang="en-US" altLang="zh-CN" dirty="0" smtClean="0">
                <a:latin typeface="Comic Sans MS" pitchFamily="66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omic Sans MS" pitchFamily="66" charset="0"/>
              </a:rPr>
              <a:t>matter what reason 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Assigments submission</a:t>
            </a:r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67408" y="1340768"/>
            <a:ext cx="8858280" cy="4424363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Group discussion is strongly encouraged, but you need to </a:t>
            </a:r>
            <a:r>
              <a:rPr lang="en-US" altLang="zh-CN" sz="2400" b="1" dirty="0">
                <a:solidFill>
                  <a:srgbClr val="0000FF"/>
                </a:solidFill>
              </a:rPr>
              <a:t>do and submit</a:t>
            </a:r>
            <a:r>
              <a:rPr lang="en-US" altLang="zh-CN" sz="2400" dirty="0"/>
              <a:t> your homework </a:t>
            </a:r>
            <a:r>
              <a:rPr lang="en-US" altLang="zh-CN" sz="2400" b="1" dirty="0">
                <a:solidFill>
                  <a:srgbClr val="FF3300"/>
                </a:solidFill>
              </a:rPr>
              <a:t>individually.</a:t>
            </a:r>
            <a:r>
              <a:rPr lang="en-US" altLang="zh-CN" sz="2400" dirty="0"/>
              <a:t>  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Submission deadline will be announced on course website. Please note that homework need to be submitted </a:t>
            </a:r>
            <a:r>
              <a:rPr lang="en-US" altLang="zh-CN" sz="2400" b="1" dirty="0">
                <a:solidFill>
                  <a:srgbClr val="FF3300"/>
                </a:solidFill>
              </a:rPr>
              <a:t>in time</a:t>
            </a:r>
            <a:r>
              <a:rPr lang="en-US" altLang="zh-CN" sz="2400" dirty="0"/>
              <a:t>.  </a:t>
            </a:r>
            <a:endParaRPr lang="en-US" altLang="zh-CN" dirty="0"/>
          </a:p>
          <a:p>
            <a:pPr eaLnBrk="1" hangingPunct="1"/>
            <a:endParaRPr lang="en-US" altLang="zh-CN" sz="2400" b="1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rgbClr val="0000FF"/>
                </a:solidFill>
              </a:rPr>
              <a:t>3 days late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homework will get 10% off from grading; </a:t>
            </a:r>
          </a:p>
          <a:p>
            <a:pPr eaLnBrk="1" hangingPunct="1"/>
            <a:r>
              <a:rPr lang="en-US" altLang="zh-CN" sz="2400" b="1" dirty="0">
                <a:solidFill>
                  <a:srgbClr val="0000FF"/>
                </a:solidFill>
              </a:rPr>
              <a:t>6 days late</a:t>
            </a:r>
            <a:r>
              <a:rPr lang="en-US" altLang="zh-CN" sz="2400" dirty="0"/>
              <a:t> homework will get 20% off from grading. 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Late homework </a:t>
            </a:r>
            <a:r>
              <a:rPr lang="en-US" altLang="zh-CN" sz="2400" b="1" dirty="0">
                <a:solidFill>
                  <a:srgbClr val="0000FF"/>
                </a:solidFill>
              </a:rPr>
              <a:t>more than  6 days </a:t>
            </a:r>
            <a:r>
              <a:rPr lang="en-US" altLang="zh-CN" sz="2400" dirty="0"/>
              <a:t>is  </a:t>
            </a:r>
            <a:r>
              <a:rPr lang="en-US" altLang="zh-CN" sz="2400" b="1" dirty="0">
                <a:solidFill>
                  <a:srgbClr val="FF3300"/>
                </a:solidFill>
              </a:rPr>
              <a:t>NOT</a:t>
            </a:r>
            <a:r>
              <a:rPr lang="en-US" altLang="zh-CN" sz="2400" dirty="0"/>
              <a:t> acceptable. 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Grading Policy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456" y="980728"/>
            <a:ext cx="8748712" cy="4886325"/>
          </a:xfrm>
        </p:spPr>
        <p:txBody>
          <a:bodyPr/>
          <a:lstStyle/>
          <a:p>
            <a:r>
              <a:rPr lang="en-US" altLang="zh-CN" dirty="0" smtClean="0"/>
              <a:t>60% checking  + 40% report</a:t>
            </a:r>
          </a:p>
          <a:p>
            <a:endParaRPr lang="en-US" altLang="zh-CN" dirty="0"/>
          </a:p>
          <a:p>
            <a:r>
              <a:rPr lang="en-US" altLang="zh-CN" dirty="0" smtClean="0"/>
              <a:t>Please finish your lab assignment before deadline</a:t>
            </a:r>
          </a:p>
          <a:p>
            <a:r>
              <a:rPr lang="en-US" altLang="zh-CN" dirty="0" smtClean="0"/>
              <a:t>Please prepare carefully before checking, because you get your grade according the checking result.</a:t>
            </a:r>
          </a:p>
          <a:p>
            <a:r>
              <a:rPr lang="en-US" altLang="zh-CN" dirty="0" smtClean="0"/>
              <a:t>You have only </a:t>
            </a:r>
            <a:r>
              <a:rPr lang="en-US" altLang="zh-CN" dirty="0" smtClean="0">
                <a:solidFill>
                  <a:srgbClr val="FF0000"/>
                </a:solidFill>
              </a:rPr>
              <a:t>2 chances</a:t>
            </a:r>
            <a:r>
              <a:rPr lang="en-US" altLang="zh-CN" dirty="0" smtClean="0"/>
              <a:t> to check for each Lab</a:t>
            </a:r>
          </a:p>
          <a:p>
            <a:r>
              <a:rPr lang="en-US" altLang="zh-CN" dirty="0" smtClean="0"/>
              <a:t>If checking one week after deadline, then get 15% off your mark.</a:t>
            </a:r>
          </a:p>
          <a:p>
            <a:r>
              <a:rPr lang="en-US" altLang="zh-CN" dirty="0"/>
              <a:t>If checking </a:t>
            </a:r>
            <a:r>
              <a:rPr lang="en-US" altLang="zh-CN" dirty="0" smtClean="0"/>
              <a:t>two </a:t>
            </a:r>
            <a:r>
              <a:rPr lang="en-US" altLang="zh-CN" dirty="0"/>
              <a:t>week after deadline, then get </a:t>
            </a:r>
            <a:r>
              <a:rPr lang="en-US" altLang="zh-CN" dirty="0" smtClean="0"/>
              <a:t>30% </a:t>
            </a:r>
            <a:r>
              <a:rPr lang="en-US" altLang="zh-CN" dirty="0"/>
              <a:t>off your mark.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79233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95400" y="22034"/>
            <a:ext cx="7812087" cy="1214422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      </a:t>
            </a:r>
            <a:r>
              <a:rPr lang="en-US" altLang="zh-CN" sz="4000" b="1" dirty="0">
                <a:latin typeface="+mn-lt"/>
              </a:rPr>
              <a:t>Honesty Policy: </a:t>
            </a:r>
            <a:br>
              <a:rPr lang="en-US" altLang="zh-CN" sz="4000" b="1" dirty="0">
                <a:latin typeface="+mn-lt"/>
              </a:rPr>
            </a:br>
            <a:r>
              <a:rPr lang="en-US" altLang="zh-CN" b="1" dirty="0" smtClean="0">
                <a:latin typeface="+mn-lt"/>
              </a:rPr>
              <a:t>        </a:t>
            </a:r>
            <a:r>
              <a:rPr lang="en-US" altLang="zh-CN" sz="4000" b="1" dirty="0">
                <a:latin typeface="+mn-lt"/>
              </a:rPr>
              <a:t>Very important !</a:t>
            </a:r>
          </a:p>
        </p:txBody>
      </p:sp>
      <p:sp>
        <p:nvSpPr>
          <p:cNvPr id="61443" name="Rectangle 3"/>
          <p:cNvSpPr>
            <a:spLocks noGrp="1" noRot="1" noChangeArrowheads="1"/>
          </p:cNvSpPr>
          <p:nvPr>
            <p:ph type="subTitle" idx="4294967295"/>
          </p:nvPr>
        </p:nvSpPr>
        <p:spPr>
          <a:xfrm>
            <a:off x="1199456" y="1484784"/>
            <a:ext cx="7993062" cy="4103688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Discussion is greatly encouraged. But </a:t>
            </a: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NO COPY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! Don’t look at others’ answer sheets !</a:t>
            </a:r>
          </a:p>
          <a:p>
            <a:pPr marL="0" indent="0">
              <a:lnSpc>
                <a:spcPct val="80000"/>
              </a:lnSpc>
            </a:pPr>
            <a:endParaRPr lang="en-US" altLang="zh-CN" dirty="0">
              <a:solidFill>
                <a:srgbClr val="0000FF"/>
              </a:solidFill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</a:pPr>
            <a:r>
              <a:rPr lang="en-US" altLang="zh-CN" dirty="0">
                <a:solidFill>
                  <a:srgbClr val="FF3300"/>
                </a:solidFill>
                <a:ea typeface="楷体_GB2312" pitchFamily="49" charset="-122"/>
              </a:rPr>
              <a:t>Cheating is strictly prohibited !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Copy any file of other group or providing files to other group are considered cheating ! In both cases the two groups will get </a:t>
            </a:r>
            <a:r>
              <a:rPr lang="en-US" altLang="zh-CN" dirty="0">
                <a:solidFill>
                  <a:srgbClr val="FF3300"/>
                </a:solidFill>
                <a:ea typeface="楷体_GB2312" pitchFamily="49" charset="-122"/>
              </a:rPr>
              <a:t>ZERO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in homework.</a:t>
            </a:r>
          </a:p>
          <a:p>
            <a:pPr marL="0" indent="0">
              <a:lnSpc>
                <a:spcPct val="80000"/>
              </a:lnSpc>
            </a:pPr>
            <a:endParaRPr lang="en-US" altLang="zh-CN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199474" y="4509120"/>
            <a:ext cx="8208963" cy="12126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FF3300"/>
                </a:solidFill>
              </a:rPr>
              <a:t>Don't fail to do good even if it's small; don't engage in evil even if it's small.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勿以善小而不为，勿以恶小而为之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lt"/>
              </a:rPr>
              <a:t>Topics</a:t>
            </a:r>
            <a:endParaRPr lang="zh-CN" altLang="en-US" b="1" dirty="0">
              <a:latin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71464" y="1484784"/>
            <a:ext cx="8229600" cy="4536504"/>
          </a:xfrm>
        </p:spPr>
        <p:txBody>
          <a:bodyPr/>
          <a:lstStyle/>
          <a:p>
            <a:r>
              <a:rPr lang="en-US" altLang="zh-CN" dirty="0" smtClean="0"/>
              <a:t>Why we learn Computer Organization?</a:t>
            </a:r>
          </a:p>
          <a:p>
            <a:r>
              <a:rPr lang="en-US" altLang="zh-CN" dirty="0" smtClean="0"/>
              <a:t>What we will learn ?</a:t>
            </a:r>
          </a:p>
          <a:p>
            <a:r>
              <a:rPr lang="en-US" altLang="zh-CN" dirty="0" smtClean="0"/>
              <a:t>How to learn ?</a:t>
            </a:r>
          </a:p>
          <a:p>
            <a:r>
              <a:rPr lang="en-US" altLang="zh-CN" dirty="0" smtClean="0"/>
              <a:t>Grading Policy </a:t>
            </a:r>
          </a:p>
          <a:p>
            <a:endParaRPr lang="zh-CN" altLang="en-US" dirty="0"/>
          </a:p>
        </p:txBody>
      </p:sp>
      <p:pic>
        <p:nvPicPr>
          <p:cNvPr id="6" name="图片 5" descr="金字塔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2996952"/>
            <a:ext cx="3723380" cy="2808312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95400" y="11017"/>
            <a:ext cx="7561262" cy="100010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     Course materials </a:t>
            </a:r>
          </a:p>
        </p:txBody>
      </p:sp>
      <p:sp>
        <p:nvSpPr>
          <p:cNvPr id="716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199456" y="1143000"/>
            <a:ext cx="9468544" cy="50292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2"/>
                </a:solidFill>
                <a:latin typeface="Comic Sans MS" pitchFamily="66" charset="0"/>
              </a:rPr>
              <a:t>Course Website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http</a:t>
            </a: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://course.zju.edu.cn               </a:t>
            </a:r>
            <a:endParaRPr lang="en-US" altLang="zh-CN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 eaLnBrk="1" hangingPunct="1">
              <a:buNone/>
            </a:pPr>
            <a:endParaRPr lang="en-US" altLang="zh-CN" dirty="0">
              <a:latin typeface="Comic Sans MS" pitchFamily="66" charset="0"/>
            </a:endParaRPr>
          </a:p>
          <a:p>
            <a:pPr eaLnBrk="1" hangingPunct="1"/>
            <a:r>
              <a:rPr lang="en-US" altLang="zh-CN" dirty="0">
                <a:latin typeface="Comic Sans MS" pitchFamily="66" charset="0"/>
              </a:rPr>
              <a:t>Office :  </a:t>
            </a:r>
            <a:r>
              <a:rPr lang="en-US" altLang="zh-CN" dirty="0" err="1">
                <a:latin typeface="Comic Sans MS" pitchFamily="66" charset="0"/>
              </a:rPr>
              <a:t>CaoGuangbiao</a:t>
            </a:r>
            <a:r>
              <a:rPr lang="en-US" altLang="zh-CN" dirty="0">
                <a:latin typeface="Comic Sans MS" pitchFamily="66" charset="0"/>
              </a:rPr>
              <a:t> Building,  </a:t>
            </a:r>
            <a:r>
              <a:rPr lang="en-US" altLang="zh-CN" dirty="0" err="1">
                <a:latin typeface="Comic Sans MS" pitchFamily="66" charset="0"/>
              </a:rPr>
              <a:t>room520</a:t>
            </a:r>
            <a:endParaRPr lang="en-US" altLang="zh-CN" dirty="0">
              <a:latin typeface="Comic Sans MS" pitchFamily="66" charset="0"/>
            </a:endParaRPr>
          </a:p>
          <a:p>
            <a:pPr eaLnBrk="1" hangingPunct="1"/>
            <a:endParaRPr lang="en-US" altLang="zh-CN" dirty="0">
              <a:latin typeface="Comic Sans MS" pitchFamily="66" charset="0"/>
            </a:endParaRPr>
          </a:p>
          <a:p>
            <a:r>
              <a:rPr lang="en-US" altLang="zh-CN" dirty="0"/>
              <a:t>CS-224 Computer Organization </a:t>
            </a:r>
            <a:r>
              <a:rPr lang="en-US" altLang="zh-CN" dirty="0" smtClean="0"/>
              <a:t>Lecture</a:t>
            </a:r>
          </a:p>
          <a:p>
            <a:pPr marL="0" indent="0">
              <a:buNone/>
            </a:pPr>
            <a:r>
              <a:rPr lang="en-US" altLang="zh-CN" dirty="0" smtClean="0">
                <a:latin typeface="Comic Sans MS" pitchFamily="66" charset="0"/>
              </a:rPr>
              <a:t>https</a:t>
            </a:r>
            <a:r>
              <a:rPr lang="en-US" altLang="zh-CN" dirty="0">
                <a:latin typeface="Comic Sans MS" pitchFamily="66" charset="0"/>
              </a:rPr>
              <a:t>://www.bilibili.com/video/av25646426/?spm_id_from=333.788.videocard.10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81200" y="2714620"/>
            <a:ext cx="8229600" cy="1000133"/>
          </a:xfrm>
        </p:spPr>
        <p:txBody>
          <a:bodyPr/>
          <a:lstStyle/>
          <a:p>
            <a:pPr algn="ctr">
              <a:buNone/>
            </a:pPr>
            <a:r>
              <a:rPr lang="en-US" altLang="zh-CN" sz="3600" dirty="0">
                <a:solidFill>
                  <a:srgbClr val="0000FF"/>
                </a:solidFill>
              </a:rPr>
              <a:t>Break Time !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latin typeface="+mn-lt"/>
              </a:rPr>
              <a:t>Why </a:t>
            </a:r>
            <a:r>
              <a:rPr lang="en-US" altLang="zh-CN" sz="3200" b="1" dirty="0" smtClean="0">
                <a:latin typeface="+mn-lt"/>
              </a:rPr>
              <a:t>learn </a:t>
            </a:r>
            <a:r>
              <a:rPr lang="en-US" altLang="zh-CN" sz="3200" b="1" dirty="0">
                <a:latin typeface="+mn-lt"/>
              </a:rPr>
              <a:t>Computer Organization?</a:t>
            </a:r>
            <a:r>
              <a:rPr lang="zh-CN" altLang="en-US" dirty="0" smtClean="0">
                <a:solidFill>
                  <a:schemeClr val="bg1"/>
                </a:solidFill>
              </a:rPr>
              <a:t>程地位</a:t>
            </a:r>
          </a:p>
        </p:txBody>
      </p:sp>
      <p:sp>
        <p:nvSpPr>
          <p:cNvPr id="21509" name="Rectangle 22"/>
          <p:cNvSpPr>
            <a:spLocks noChangeArrowheads="1"/>
          </p:cNvSpPr>
          <p:nvPr/>
        </p:nvSpPr>
        <p:spPr bwMode="auto">
          <a:xfrm>
            <a:off x="1305085" y="1124744"/>
            <a:ext cx="8424863" cy="406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lang="en-US" altLang="zh-CN" sz="2800" dirty="0">
                <a:solidFill>
                  <a:srgbClr val="003366"/>
                </a:solidFill>
                <a:latin typeface="Helvetica" pitchFamily="34" charset="0"/>
              </a:rPr>
              <a:t>Hardware Course Series </a:t>
            </a:r>
            <a:endParaRPr lang="zh-CN" altLang="en-US" sz="2800" dirty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085903" y="5424134"/>
            <a:ext cx="221457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/>
                </a:solidFill>
              </a:rPr>
              <a:t>电子线路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accent6"/>
                </a:solidFill>
              </a:rPr>
              <a:t>Electronic Circuits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5371919" y="5424134"/>
            <a:ext cx="228601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模拟</a:t>
            </a:r>
            <a:r>
              <a:rPr lang="zh-CN" altLang="en-US" dirty="0" smtClean="0">
                <a:solidFill>
                  <a:schemeClr val="accent6"/>
                </a:solidFill>
              </a:rPr>
              <a:t>线路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accent6"/>
                </a:solidFill>
              </a:rPr>
              <a:t>Simulation </a:t>
            </a:r>
            <a:r>
              <a:rPr lang="en-US" altLang="zh-CN" dirty="0" err="1" smtClean="0">
                <a:solidFill>
                  <a:schemeClr val="accent6"/>
                </a:solidFill>
              </a:rPr>
              <a:t>Circuis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3085903" y="4638316"/>
            <a:ext cx="4643470" cy="714380"/>
          </a:xfrm>
          <a:prstGeom prst="round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逻辑与计算机设计基础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Logic and Computer Design Fundamentals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3300217" y="3852498"/>
            <a:ext cx="4071966" cy="714380"/>
          </a:xfrm>
          <a:prstGeom prst="roundRect">
            <a:avLst/>
          </a:prstGeom>
          <a:gradFill>
            <a:gsLst>
              <a:gs pos="0">
                <a:srgbClr val="FF3399"/>
              </a:gs>
              <a:gs pos="100000">
                <a:srgbClr val="00B0F0"/>
              </a:gs>
              <a:gs pos="50000">
                <a:srgbClr val="FFFF00"/>
              </a:gs>
            </a:gsLst>
            <a:lin ang="16200000" scaled="0"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6"/>
                </a:solidFill>
              </a:rPr>
              <a:t>计算机组成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Computer Organization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4371787" y="2780928"/>
            <a:ext cx="2000264" cy="1000132"/>
          </a:xfrm>
          <a:prstGeom prst="round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计算机体系结构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Computer Architecture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871589" y="2780928"/>
            <a:ext cx="1428760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接口设计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Interface Design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6443489" y="2780928"/>
            <a:ext cx="1500198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嵌入式系统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Embedded System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8015125" y="2780928"/>
            <a:ext cx="1714512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多核程序设计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Multicore</a:t>
            </a:r>
            <a:r>
              <a:rPr lang="en-US" altLang="zh-CN" dirty="0" smtClean="0"/>
              <a:t> Programming</a:t>
            </a:r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1014201" y="2780928"/>
            <a:ext cx="1785950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存储技术基础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</a:t>
            </a:r>
            <a:r>
              <a:rPr lang="en-US" altLang="zh-CN" sz="1600" dirty="0"/>
              <a:t>Storage Technology </a:t>
            </a:r>
            <a:r>
              <a:rPr lang="en-US" altLang="zh-CN" sz="1600" dirty="0" err="1"/>
              <a:t>Fundations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4157473" y="1852234"/>
            <a:ext cx="2357454" cy="857256"/>
          </a:xfrm>
          <a:prstGeom prst="round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高级计算机体系结构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Advanced CA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586365" y="1852234"/>
            <a:ext cx="2000264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分布式系统</a:t>
            </a:r>
            <a:endParaRPr lang="en-US" altLang="zh-CN" dirty="0" smtClean="0"/>
          </a:p>
          <a:p>
            <a:pPr algn="ctr"/>
            <a:r>
              <a:rPr lang="en-US" altLang="zh-CN" sz="1600" dirty="0"/>
              <a:t>Distributed System</a:t>
            </a:r>
            <a:endParaRPr lang="zh-CN" altLang="en-US" sz="1600" dirty="0"/>
          </a:p>
        </p:txBody>
      </p:sp>
      <p:sp>
        <p:nvSpPr>
          <p:cNvPr id="70" name="圆角矩形 69"/>
          <p:cNvSpPr/>
          <p:nvPr/>
        </p:nvSpPr>
        <p:spPr>
          <a:xfrm>
            <a:off x="1800019" y="1852234"/>
            <a:ext cx="2286016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并行处理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Parallel Processing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-33012"/>
            <a:ext cx="7848872" cy="1142984"/>
          </a:xfrm>
        </p:spPr>
        <p:txBody>
          <a:bodyPr/>
          <a:lstStyle/>
          <a:p>
            <a:r>
              <a:rPr lang="en-US" altLang="zh-CN" sz="3200" b="1" dirty="0">
                <a:latin typeface="+mn-lt"/>
              </a:rPr>
              <a:t>Why learn Computer Organization?</a:t>
            </a:r>
            <a:endParaRPr lang="zh-CN" altLang="en-US" sz="3200" b="1" dirty="0">
              <a:latin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559496" y="1109972"/>
            <a:ext cx="8734310" cy="5168848"/>
            <a:chOff x="1571700" y="960539"/>
            <a:chExt cx="9954321" cy="5369825"/>
          </a:xfrm>
        </p:grpSpPr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1582768" y="960539"/>
              <a:ext cx="1802753" cy="788434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prstClr val="black"/>
                </a:solidFill>
                <a:latin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编译系统</a:t>
              </a:r>
              <a:endParaRPr lang="zh-CN" altLang="en-US" sz="3600" b="1" kern="0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3627319" y="5834500"/>
              <a:ext cx="1837976" cy="495864"/>
            </a:xfrm>
            <a:prstGeom prst="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>
                  <a:solidFill>
                    <a:prstClr val="black"/>
                  </a:solidFill>
                  <a:latin typeface="Calibri" pitchFamily="34" charset="0"/>
                </a:rPr>
                <a:t>C</a:t>
              </a: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语言程序设计</a:t>
              </a:r>
              <a:endParaRPr lang="zh-CN" altLang="en-US" sz="3600" b="1" kern="0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6037521" y="5834500"/>
              <a:ext cx="1712843" cy="495864"/>
            </a:xfrm>
            <a:prstGeom prst="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大学计算机基础</a:t>
              </a:r>
              <a:endParaRPr lang="zh-CN" altLang="en-US" sz="3600" b="1" kern="0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5902354" y="4288582"/>
              <a:ext cx="1848012" cy="982195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prstClr val="black"/>
                </a:solidFill>
                <a:latin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数字逻辑设计基础</a:t>
              </a:r>
              <a:endParaRPr lang="zh-CN" altLang="en-US" sz="1400" b="1" kern="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2081087" y="5418409"/>
              <a:ext cx="7280910" cy="7237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lgDash"/>
              <a:miter lim="800000"/>
            </a:ln>
            <a:effectLst/>
          </p:spPr>
        </p:cxn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5902354" y="3370535"/>
              <a:ext cx="1848012" cy="738790"/>
            </a:xfrm>
            <a:prstGeom prst="rect">
              <a:avLst/>
            </a:prstGeom>
            <a:solidFill>
              <a:srgbClr val="FF3300"/>
            </a:soli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prstClr val="black"/>
                </a:solidFill>
                <a:latin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计算机组成</a:t>
              </a:r>
              <a:endParaRPr lang="zh-CN" altLang="en-US" sz="1400" b="1" kern="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979784" y="5541967"/>
              <a:ext cx="1525836" cy="671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Calibri" panose="020F0502020204030204"/>
                </a:rPr>
                <a:t>大学一年级</a:t>
              </a:r>
              <a:endParaRPr lang="en-US" altLang="zh-CN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Calibri" panose="020F0502020204030204"/>
                </a:rPr>
                <a:t>  通识课程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000185" y="3950295"/>
              <a:ext cx="1525836" cy="383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Calibri" panose="020F0502020204030204"/>
                </a:rPr>
                <a:t>大学二年级</a:t>
              </a:r>
            </a:p>
          </p:txBody>
        </p:sp>
        <p:cxnSp>
          <p:nvCxnSpPr>
            <p:cNvPr id="45" name="直接箭头连接符 44"/>
            <p:cNvCxnSpPr>
              <a:stCxn id="40" idx="0"/>
              <a:endCxn id="42" idx="2"/>
            </p:cNvCxnSpPr>
            <p:nvPr/>
          </p:nvCxnSpPr>
          <p:spPr>
            <a:xfrm flipV="1">
              <a:off x="6826360" y="4109325"/>
              <a:ext cx="0" cy="179257"/>
            </a:xfrm>
            <a:prstGeom prst="straightConnector1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>
            <a:xfrm flipV="1">
              <a:off x="2081087" y="3171722"/>
              <a:ext cx="7280910" cy="7237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lgDash"/>
              <a:miter lim="800000"/>
            </a:ln>
            <a:effectLst/>
          </p:spPr>
        </p:cxnSp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3627318" y="1943222"/>
              <a:ext cx="1802753" cy="793716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prstClr val="black"/>
                </a:solidFill>
                <a:latin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操作系统</a:t>
              </a:r>
              <a:endParaRPr lang="zh-CN" altLang="en-US" sz="3600" b="1" kern="0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5902352" y="1958775"/>
              <a:ext cx="1848012" cy="803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prstClr val="black"/>
                </a:solidFill>
                <a:latin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计算机体系结构</a:t>
              </a:r>
              <a:endParaRPr lang="zh-CN" altLang="en-US" sz="1400" b="1" kern="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8014906" y="1974848"/>
              <a:ext cx="1848010" cy="76209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prstClr val="black"/>
                </a:solidFill>
                <a:latin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汇编与接口</a:t>
              </a:r>
              <a:endParaRPr lang="zh-CN" altLang="en-US" sz="1400" b="1" kern="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3627319" y="4924557"/>
              <a:ext cx="1837976" cy="34622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数据结构基础</a:t>
              </a:r>
              <a:endParaRPr lang="zh-CN" altLang="zh-CN" sz="3600" b="1" kern="0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9976642" y="2001779"/>
              <a:ext cx="1525836" cy="383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Calibri" panose="020F0502020204030204"/>
                </a:rPr>
                <a:t>大学三年级</a:t>
              </a:r>
            </a:p>
          </p:txBody>
        </p:sp>
        <p:cxnSp>
          <p:nvCxnSpPr>
            <p:cNvPr id="52" name="直接箭头连接符 51"/>
            <p:cNvCxnSpPr>
              <a:stCxn id="38" idx="0"/>
              <a:endCxn id="50" idx="2"/>
            </p:cNvCxnSpPr>
            <p:nvPr/>
          </p:nvCxnSpPr>
          <p:spPr>
            <a:xfrm flipV="1">
              <a:off x="4546307" y="5270778"/>
              <a:ext cx="0" cy="563722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3649350" y="960539"/>
              <a:ext cx="1802753" cy="795787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prstClr val="black"/>
                </a:solidFill>
                <a:latin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计算机网络</a:t>
              </a:r>
              <a:endParaRPr lang="zh-CN" altLang="en-US" sz="3600" b="1" kern="0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5881778" y="961409"/>
              <a:ext cx="1848012" cy="773073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嵌入式系统</a:t>
              </a:r>
              <a:endParaRPr lang="zh-CN" altLang="en-US" sz="1400" b="1" kern="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cxnSp>
          <p:nvCxnSpPr>
            <p:cNvPr id="55" name="直接箭头连接符 54"/>
            <p:cNvCxnSpPr>
              <a:stCxn id="42" idx="0"/>
              <a:endCxn id="49" idx="2"/>
            </p:cNvCxnSpPr>
            <p:nvPr/>
          </p:nvCxnSpPr>
          <p:spPr>
            <a:xfrm flipV="1">
              <a:off x="6826360" y="2736938"/>
              <a:ext cx="2112551" cy="633597"/>
            </a:xfrm>
            <a:prstGeom prst="straightConnector1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6" name="直接箭头连接符 55"/>
            <p:cNvCxnSpPr>
              <a:stCxn id="47" idx="0"/>
            </p:cNvCxnSpPr>
            <p:nvPr/>
          </p:nvCxnSpPr>
          <p:spPr>
            <a:xfrm flipH="1" flipV="1">
              <a:off x="4528693" y="1731288"/>
              <a:ext cx="2" cy="21193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7" name="直接箭头连接符 56"/>
            <p:cNvCxnSpPr>
              <a:stCxn id="59" idx="0"/>
              <a:endCxn id="47" idx="2"/>
            </p:cNvCxnSpPr>
            <p:nvPr/>
          </p:nvCxnSpPr>
          <p:spPr>
            <a:xfrm flipH="1" flipV="1">
              <a:off x="4528695" y="2736939"/>
              <a:ext cx="9961" cy="161743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8" name="直接箭头连接符 57"/>
            <p:cNvCxnSpPr>
              <a:stCxn id="59" idx="0"/>
            </p:cNvCxnSpPr>
            <p:nvPr/>
          </p:nvCxnSpPr>
          <p:spPr>
            <a:xfrm flipH="1" flipV="1">
              <a:off x="2462115" y="1747283"/>
              <a:ext cx="2076541" cy="2607086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9" name="Text Box 3"/>
            <p:cNvSpPr txBox="1">
              <a:spLocks noChangeArrowheads="1"/>
            </p:cNvSpPr>
            <p:nvPr/>
          </p:nvSpPr>
          <p:spPr bwMode="auto">
            <a:xfrm>
              <a:off x="3307664" y="4354368"/>
              <a:ext cx="2461983" cy="325250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高级数据结构与算法分析</a:t>
              </a:r>
              <a:endParaRPr lang="zh-CN" altLang="en-US" sz="3600" b="1" kern="0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1571700" y="3722755"/>
              <a:ext cx="1802753" cy="34622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数据库系统</a:t>
              </a:r>
              <a:endParaRPr lang="zh-CN" altLang="zh-CN" sz="3600" b="1" kern="0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cxnSp>
          <p:nvCxnSpPr>
            <p:cNvPr id="61" name="直接箭头连接符 60"/>
            <p:cNvCxnSpPr>
              <a:stCxn id="59" idx="0"/>
              <a:endCxn id="60" idx="2"/>
            </p:cNvCxnSpPr>
            <p:nvPr/>
          </p:nvCxnSpPr>
          <p:spPr>
            <a:xfrm flipH="1" flipV="1">
              <a:off x="2473077" y="4068976"/>
              <a:ext cx="2065579" cy="285392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2" name="直接箭头连接符 61"/>
            <p:cNvCxnSpPr>
              <a:stCxn id="42" idx="0"/>
            </p:cNvCxnSpPr>
            <p:nvPr/>
          </p:nvCxnSpPr>
          <p:spPr>
            <a:xfrm flipH="1" flipV="1">
              <a:off x="4566402" y="2801868"/>
              <a:ext cx="2259958" cy="568667"/>
            </a:xfrm>
            <a:prstGeom prst="straightConnector1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3" name="直接箭头连接符 62"/>
            <p:cNvCxnSpPr>
              <a:stCxn id="48" idx="0"/>
              <a:endCxn id="54" idx="2"/>
            </p:cNvCxnSpPr>
            <p:nvPr/>
          </p:nvCxnSpPr>
          <p:spPr>
            <a:xfrm flipH="1" flipV="1">
              <a:off x="6805784" y="1734481"/>
              <a:ext cx="20574" cy="224294"/>
            </a:xfrm>
            <a:prstGeom prst="straightConnector1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4" name="直接箭头连接符 63"/>
            <p:cNvCxnSpPr>
              <a:stCxn id="50" idx="0"/>
              <a:endCxn id="59" idx="2"/>
            </p:cNvCxnSpPr>
            <p:nvPr/>
          </p:nvCxnSpPr>
          <p:spPr>
            <a:xfrm flipH="1" flipV="1">
              <a:off x="4538656" y="4679618"/>
              <a:ext cx="7651" cy="24493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6" name="任意多边形 65"/>
            <p:cNvSpPr/>
            <p:nvPr/>
          </p:nvSpPr>
          <p:spPr>
            <a:xfrm>
              <a:off x="2435369" y="1769958"/>
              <a:ext cx="4400598" cy="1612926"/>
            </a:xfrm>
            <a:custGeom>
              <a:avLst/>
              <a:gdLst>
                <a:gd name="connsiteX0" fmla="*/ 5200650 w 5200650"/>
                <a:gd name="connsiteY0" fmla="*/ 1588770 h 1612926"/>
                <a:gd name="connsiteX1" fmla="*/ 1017270 w 5200650"/>
                <a:gd name="connsiteY1" fmla="*/ 1394460 h 1612926"/>
                <a:gd name="connsiteX2" fmla="*/ 0 w 5200650"/>
                <a:gd name="connsiteY2" fmla="*/ 0 h 161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00650" h="1612926">
                  <a:moveTo>
                    <a:pt x="5200650" y="1588770"/>
                  </a:moveTo>
                  <a:cubicBezTo>
                    <a:pt x="3542347" y="1624012"/>
                    <a:pt x="1884045" y="1659255"/>
                    <a:pt x="1017270" y="1394460"/>
                  </a:cubicBezTo>
                  <a:cubicBezTo>
                    <a:pt x="150495" y="1129665"/>
                    <a:pt x="75247" y="564832"/>
                    <a:pt x="0" y="0"/>
                  </a:cubicBezTo>
                </a:path>
              </a:pathLst>
            </a:cu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4621856" y="5368857"/>
              <a:ext cx="2187941" cy="346221"/>
            </a:xfrm>
            <a:prstGeom prst="rect">
              <a:avLst/>
            </a:prstGeom>
            <a:gradFill rotWithShape="1">
              <a:gsLst>
                <a:gs pos="0">
                  <a:srgbClr val="ED7D31">
                    <a:satMod val="103000"/>
                    <a:lumMod val="102000"/>
                    <a:tint val="94000"/>
                  </a:srgbClr>
                </a:gs>
                <a:gs pos="50000">
                  <a:srgbClr val="ED7D31">
                    <a:satMod val="110000"/>
                    <a:lumMod val="100000"/>
                    <a:shade val="100000"/>
                  </a:srgbClr>
                </a:gs>
                <a:gs pos="100000">
                  <a:srgbClr val="ED7D31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计算机系统概论</a:t>
              </a:r>
              <a:endParaRPr lang="zh-CN" altLang="zh-CN" sz="3600" b="1" kern="0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</p:grpSp>
      <p:cxnSp>
        <p:nvCxnSpPr>
          <p:cNvPr id="68" name="直接箭头连接符 67"/>
          <p:cNvCxnSpPr>
            <a:endCxn id="48" idx="2"/>
          </p:cNvCxnSpPr>
          <p:nvPr/>
        </p:nvCxnSpPr>
        <p:spPr>
          <a:xfrm flipV="1">
            <a:off x="6152085" y="2843930"/>
            <a:ext cx="18052" cy="571457"/>
          </a:xfrm>
          <a:prstGeom prst="straightConnector1">
            <a:avLst/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8367365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latin typeface="+mn-lt"/>
              </a:rPr>
              <a:t>Why learn Computer Organization?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628800"/>
            <a:ext cx="8229600" cy="4429156"/>
          </a:xfrm>
        </p:spPr>
        <p:txBody>
          <a:bodyPr/>
          <a:lstStyle/>
          <a:p>
            <a:r>
              <a:rPr lang="en-US" altLang="zh-CN" dirty="0" smtClean="0"/>
              <a:t>One of the course in  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     Graduate Entrance Examination(GEE)</a:t>
            </a:r>
            <a:r>
              <a:rPr lang="en-US" altLang="zh-CN" dirty="0" smtClean="0">
                <a:solidFill>
                  <a:srgbClr val="0000FF"/>
                </a:solidFill>
              </a:rPr>
              <a:t>.</a:t>
            </a:r>
          </a:p>
          <a:p>
            <a:pPr lvl="1"/>
            <a:r>
              <a:rPr lang="en-US" altLang="zh-CN" dirty="0" smtClean="0"/>
              <a:t>Data structure &amp; Algorithm </a:t>
            </a:r>
          </a:p>
          <a:p>
            <a:pPr lvl="1"/>
            <a:r>
              <a:rPr lang="en-US" altLang="zh-CN" b="1" dirty="0" smtClean="0">
                <a:solidFill>
                  <a:srgbClr val="00B0F0"/>
                </a:solidFill>
              </a:rPr>
              <a:t>Computer Organization</a:t>
            </a:r>
            <a:r>
              <a:rPr lang="en-US" altLang="zh-CN" dirty="0" smtClean="0"/>
              <a:t>, </a:t>
            </a:r>
          </a:p>
          <a:p>
            <a:pPr lvl="1"/>
            <a:r>
              <a:rPr lang="en-US" altLang="zh-CN" dirty="0" smtClean="0"/>
              <a:t>Operating System,  </a:t>
            </a:r>
          </a:p>
          <a:p>
            <a:pPr lvl="1"/>
            <a:r>
              <a:rPr lang="en-US" altLang="zh-CN" dirty="0" smtClean="0"/>
              <a:t>Computer Network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lt"/>
              </a:rPr>
              <a:t>What we learn in this course?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783" y="1412777"/>
            <a:ext cx="7839505" cy="439248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How the programs can be executed on the hardware ?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How does software instruct the hardware to perform needed functions?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What determines the performance of a program?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What techniques can be used to improve performance ?</a:t>
            </a:r>
            <a:endParaRPr lang="en-US" altLang="zh-CN" dirty="0" smtClean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What </a:t>
            </a:r>
            <a:r>
              <a:rPr lang="en-US" altLang="zh-CN" sz="3200" b="1" dirty="0">
                <a:latin typeface="Comic Sans MS"/>
              </a:rPr>
              <a:t>we learn in this course</a:t>
            </a:r>
            <a:r>
              <a:rPr lang="en-US" altLang="zh-CN" sz="3200" b="1" dirty="0" smtClean="0">
                <a:latin typeface="Comic Sans MS"/>
              </a:rPr>
              <a:t>?</a:t>
            </a:r>
            <a:endParaRPr lang="en-US" altLang="zh-CN" sz="3200" b="1" dirty="0"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556792"/>
            <a:ext cx="8172450" cy="33655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How does Hardware support </a:t>
            </a:r>
            <a:r>
              <a:rPr lang="en-US" altLang="zh-CN" dirty="0" err="1" smtClean="0">
                <a:solidFill>
                  <a:srgbClr val="FF3300"/>
                </a:solidFill>
              </a:rPr>
              <a:t>HLL</a:t>
            </a:r>
            <a:r>
              <a:rPr lang="en-US" altLang="zh-CN" dirty="0" smtClean="0">
                <a:solidFill>
                  <a:srgbClr val="FF3300"/>
                </a:solidFill>
              </a:rPr>
              <a:t>?</a:t>
            </a:r>
          </a:p>
          <a:p>
            <a:r>
              <a:rPr lang="en-US" altLang="zh-CN" dirty="0" smtClean="0"/>
              <a:t>Arithmetic for Computers</a:t>
            </a:r>
          </a:p>
          <a:p>
            <a:r>
              <a:rPr lang="en-US" altLang="zh-CN" b="1" dirty="0" err="1" smtClean="0">
                <a:solidFill>
                  <a:srgbClr val="FF3300"/>
                </a:solidFill>
              </a:rPr>
              <a:t>Datapath</a:t>
            </a:r>
            <a:r>
              <a:rPr lang="en-US" altLang="zh-CN" b="1" dirty="0" smtClean="0">
                <a:solidFill>
                  <a:srgbClr val="FF3300"/>
                </a:solidFill>
              </a:rPr>
              <a:t> and Control (CPU)</a:t>
            </a:r>
          </a:p>
          <a:p>
            <a:r>
              <a:rPr lang="en-US" altLang="zh-CN" dirty="0" smtClean="0">
                <a:solidFill>
                  <a:srgbClr val="FF3300"/>
                </a:solidFill>
              </a:rPr>
              <a:t>Exploiting Memory Hierarchy</a:t>
            </a:r>
          </a:p>
          <a:p>
            <a:r>
              <a:rPr lang="en-US" altLang="zh-CN" dirty="0" smtClean="0"/>
              <a:t>Storage, Networks, and Other Peripherals</a:t>
            </a:r>
          </a:p>
        </p:txBody>
      </p:sp>
      <p:sp>
        <p:nvSpPr>
          <p:cNvPr id="33796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1524000" y="6245225"/>
            <a:ext cx="2895600" cy="476250"/>
          </a:xfrm>
          <a:noFill/>
        </p:spPr>
        <p:txBody>
          <a:bodyPr/>
          <a:lstStyle/>
          <a:p>
            <a:r>
              <a:rPr lang="en-US" altLang="zh-CN"/>
              <a:t>Computer  Organization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lt"/>
              </a:rPr>
              <a:t>Text book</a:t>
            </a:r>
            <a:endParaRPr lang="zh-CN" altLang="en-US" b="1" dirty="0" smtClean="0">
              <a:latin typeface="+mn-lt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647728" y="1556792"/>
            <a:ext cx="6143668" cy="4768850"/>
          </a:xfrm>
        </p:spPr>
        <p:txBody>
          <a:bodyPr/>
          <a:lstStyle/>
          <a:p>
            <a:r>
              <a:rPr lang="en-US" altLang="zh-CN" sz="2400" dirty="0"/>
              <a:t>Computer Organization &amp; Design </a:t>
            </a:r>
          </a:p>
          <a:p>
            <a:pPr>
              <a:buNone/>
            </a:pPr>
            <a:r>
              <a:rPr lang="en-US" altLang="zh-CN" sz="2400" dirty="0"/>
              <a:t>  —The Hardware /Software Interface,  </a:t>
            </a:r>
          </a:p>
          <a:p>
            <a:pPr>
              <a:buNone/>
            </a:pPr>
            <a:r>
              <a:rPr lang="en-US" altLang="zh-CN" dirty="0"/>
              <a:t>  </a:t>
            </a:r>
          </a:p>
          <a:p>
            <a:pPr>
              <a:buNone/>
            </a:pPr>
            <a:r>
              <a:rPr lang="en-US" altLang="zh-CN" sz="2400" dirty="0"/>
              <a:t>     5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/ 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Edition (MIPS version)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John L. Hennessy     </a:t>
            </a:r>
            <a:r>
              <a:rPr lang="en-US" altLang="zh-CN" sz="1800" dirty="0"/>
              <a:t>Stanford University</a:t>
            </a:r>
          </a:p>
          <a:p>
            <a:pPr lvl="1"/>
            <a:r>
              <a:rPr lang="en-US" altLang="zh-CN" sz="2000" dirty="0"/>
              <a:t>David A. Patterson    </a:t>
            </a:r>
            <a:r>
              <a:rPr lang="en-US" altLang="zh-CN" sz="1800" dirty="0" err="1"/>
              <a:t>CU,Bereley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ISBN: </a:t>
            </a:r>
            <a:r>
              <a:rPr lang="en-US" altLang="zh-CN" sz="2000" dirty="0"/>
              <a:t>978-7-111-453161   </a:t>
            </a:r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en-US" altLang="zh-CN" sz="2000" baseline="30000" dirty="0"/>
              <a:t>th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01" y="3747066"/>
            <a:ext cx="1761353" cy="23484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52" y="1292911"/>
            <a:ext cx="2132452" cy="21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50161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ZJU_CS">
  <a:themeElements>
    <a:clrScheme name="ZJU_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ZJU_CS">
      <a:majorFont>
        <a:latin typeface="Arial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ZJU_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b.potx" id="{7D545BF4-A681-473C-8C7D-906070B1DDAF}" vid="{849DAB7A-4D3D-4D6B-9DF3-6CF200B9545B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4794</TotalTime>
  <Words>2503</Words>
  <Application>Microsoft Office PowerPoint</Application>
  <PresentationFormat>宽屏</PresentationFormat>
  <Paragraphs>671</Paragraphs>
  <Slides>31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9" baseType="lpstr">
      <vt:lpstr>Arial Unicode MS</vt:lpstr>
      <vt:lpstr>Helvetica-Narrow</vt:lpstr>
      <vt:lpstr>Monotype Sorts</vt:lpstr>
      <vt:lpstr>PingFangSC</vt:lpstr>
      <vt:lpstr>华文细黑</vt:lpstr>
      <vt:lpstr>楷体</vt:lpstr>
      <vt:lpstr>楷体_GB2312</vt:lpstr>
      <vt:lpstr>宋体</vt:lpstr>
      <vt:lpstr>Arial</vt:lpstr>
      <vt:lpstr>Calibri</vt:lpstr>
      <vt:lpstr>Comic Sans MS</vt:lpstr>
      <vt:lpstr>Helvetica</vt:lpstr>
      <vt:lpstr>Impact</vt:lpstr>
      <vt:lpstr>Times New Roman</vt:lpstr>
      <vt:lpstr>Wingdings</vt:lpstr>
      <vt:lpstr>1_Default Design</vt:lpstr>
      <vt:lpstr>诗情画意</vt:lpstr>
      <vt:lpstr>ZJU_CS</vt:lpstr>
      <vt:lpstr>Computer  Organization &amp; Design The Hardware/Software Interface</vt:lpstr>
      <vt:lpstr>Teacher Info</vt:lpstr>
      <vt:lpstr>Topics</vt:lpstr>
      <vt:lpstr>Why learn Computer Organization?程地位</vt:lpstr>
      <vt:lpstr>Why learn Computer Organization?</vt:lpstr>
      <vt:lpstr>Why learn Computer Organization?</vt:lpstr>
      <vt:lpstr>What we learn in this course?</vt:lpstr>
      <vt:lpstr>What we learn in this course?</vt:lpstr>
      <vt:lpstr>Text book</vt:lpstr>
      <vt:lpstr>John L. Hennessy</vt:lpstr>
      <vt:lpstr>David A. Patterson (UC Berkeley )</vt:lpstr>
      <vt:lpstr>Contents</vt:lpstr>
      <vt:lpstr>Contents</vt:lpstr>
      <vt:lpstr>Lab assignments</vt:lpstr>
      <vt:lpstr>Lab Grading</vt:lpstr>
      <vt:lpstr>On GEE</vt:lpstr>
      <vt:lpstr>Something about Graduate Entrance Test</vt:lpstr>
      <vt:lpstr>Graduate Entrance Test (2015/2016)</vt:lpstr>
      <vt:lpstr>Graduate Entrance Test (2017/2018)</vt:lpstr>
      <vt:lpstr>Graduate Entrance Test (2019)</vt:lpstr>
      <vt:lpstr>组成考查目标</vt:lpstr>
      <vt:lpstr>topic analysis </vt:lpstr>
      <vt:lpstr>How ?</vt:lpstr>
      <vt:lpstr>How?</vt:lpstr>
      <vt:lpstr>Grading Policy(Theory70%+lab 30%) </vt:lpstr>
      <vt:lpstr>Important Note about Grading </vt:lpstr>
      <vt:lpstr>Assigments submission</vt:lpstr>
      <vt:lpstr>Lab Grading Policy</vt:lpstr>
      <vt:lpstr>      Honesty Policy:          Very important !</vt:lpstr>
      <vt:lpstr>      Course materials 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cui</dc:creator>
  <cp:lastModifiedBy>jiangxh</cp:lastModifiedBy>
  <cp:revision>325</cp:revision>
  <cp:lastPrinted>2014-02-23T15:30:39Z</cp:lastPrinted>
  <dcterms:created xsi:type="dcterms:W3CDTF">2003-07-12T07:22:17Z</dcterms:created>
  <dcterms:modified xsi:type="dcterms:W3CDTF">2020-02-25T12:39:31Z</dcterms:modified>
</cp:coreProperties>
</file>