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7.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8.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9.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0.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1.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2.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13.xml" ContentType="application/vnd.openxmlformats-officedocument.theme+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14.xml" ContentType="application/vnd.openxmlformats-officedocument.theme+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theme/theme15.xml" ContentType="application/vnd.openxmlformats-officedocument.theme+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3651" r:id="rId2"/>
    <p:sldMasterId id="2147483700" r:id="rId3"/>
    <p:sldMasterId id="2147483716" r:id="rId4"/>
    <p:sldMasterId id="2147483731" r:id="rId5"/>
    <p:sldMasterId id="2147483746" r:id="rId6"/>
    <p:sldMasterId id="2147483805" r:id="rId7"/>
    <p:sldMasterId id="2147483820" r:id="rId8"/>
    <p:sldMasterId id="2147483832" r:id="rId9"/>
    <p:sldMasterId id="2147483844" r:id="rId10"/>
    <p:sldMasterId id="2147483858" r:id="rId11"/>
    <p:sldMasterId id="2147483873" r:id="rId12"/>
    <p:sldMasterId id="2147483902" r:id="rId13"/>
    <p:sldMasterId id="2147483916" r:id="rId14"/>
    <p:sldMasterId id="2147483929" r:id="rId15"/>
    <p:sldMasterId id="2147483945" r:id="rId16"/>
  </p:sldMasterIdLst>
  <p:notesMasterIdLst>
    <p:notesMasterId r:id="rId139"/>
  </p:notesMasterIdLst>
  <p:handoutMasterIdLst>
    <p:handoutMasterId r:id="rId140"/>
  </p:handoutMasterIdLst>
  <p:sldIdLst>
    <p:sldId id="336" r:id="rId17"/>
    <p:sldId id="257" r:id="rId18"/>
    <p:sldId id="367" r:id="rId19"/>
    <p:sldId id="537" r:id="rId20"/>
    <p:sldId id="541" r:id="rId21"/>
    <p:sldId id="538" r:id="rId22"/>
    <p:sldId id="539" r:id="rId23"/>
    <p:sldId id="540" r:id="rId24"/>
    <p:sldId id="258" r:id="rId25"/>
    <p:sldId id="526" r:id="rId26"/>
    <p:sldId id="528" r:id="rId27"/>
    <p:sldId id="545" r:id="rId28"/>
    <p:sldId id="546" r:id="rId29"/>
    <p:sldId id="547" r:id="rId30"/>
    <p:sldId id="529" r:id="rId31"/>
    <p:sldId id="530" r:id="rId32"/>
    <p:sldId id="552" r:id="rId33"/>
    <p:sldId id="554" r:id="rId34"/>
    <p:sldId id="532" r:id="rId35"/>
    <p:sldId id="549" r:id="rId36"/>
    <p:sldId id="548" r:id="rId37"/>
    <p:sldId id="550" r:id="rId38"/>
    <p:sldId id="533" r:id="rId39"/>
    <p:sldId id="551" r:id="rId40"/>
    <p:sldId id="542" r:id="rId41"/>
    <p:sldId id="534" r:id="rId42"/>
    <p:sldId id="564" r:id="rId43"/>
    <p:sldId id="565" r:id="rId44"/>
    <p:sldId id="604" r:id="rId45"/>
    <p:sldId id="566" r:id="rId46"/>
    <p:sldId id="567" r:id="rId47"/>
    <p:sldId id="568" r:id="rId48"/>
    <p:sldId id="605" r:id="rId49"/>
    <p:sldId id="390" r:id="rId50"/>
    <p:sldId id="571" r:id="rId51"/>
    <p:sldId id="612" r:id="rId52"/>
    <p:sldId id="613" r:id="rId53"/>
    <p:sldId id="614" r:id="rId54"/>
    <p:sldId id="615" r:id="rId55"/>
    <p:sldId id="616" r:id="rId56"/>
    <p:sldId id="617" r:id="rId57"/>
    <p:sldId id="618" r:id="rId58"/>
    <p:sldId id="619" r:id="rId59"/>
    <p:sldId id="620" r:id="rId60"/>
    <p:sldId id="621" r:id="rId61"/>
    <p:sldId id="622" r:id="rId62"/>
    <p:sldId id="623" r:id="rId63"/>
    <p:sldId id="624" r:id="rId64"/>
    <p:sldId id="625" r:id="rId65"/>
    <p:sldId id="626" r:id="rId66"/>
    <p:sldId id="627" r:id="rId67"/>
    <p:sldId id="628" r:id="rId68"/>
    <p:sldId id="391" r:id="rId69"/>
    <p:sldId id="556" r:id="rId70"/>
    <p:sldId id="555" r:id="rId71"/>
    <p:sldId id="559" r:id="rId72"/>
    <p:sldId id="558" r:id="rId73"/>
    <p:sldId id="560" r:id="rId74"/>
    <p:sldId id="561" r:id="rId75"/>
    <p:sldId id="562" r:id="rId76"/>
    <p:sldId id="569" r:id="rId77"/>
    <p:sldId id="570" r:id="rId78"/>
    <p:sldId id="572" r:id="rId79"/>
    <p:sldId id="392" r:id="rId80"/>
    <p:sldId id="506" r:id="rId81"/>
    <p:sldId id="507" r:id="rId82"/>
    <p:sldId id="508" r:id="rId83"/>
    <p:sldId id="509" r:id="rId84"/>
    <p:sldId id="573" r:id="rId85"/>
    <p:sldId id="395" r:id="rId86"/>
    <p:sldId id="503" r:id="rId87"/>
    <p:sldId id="521" r:id="rId88"/>
    <p:sldId id="574" r:id="rId89"/>
    <p:sldId id="504" r:id="rId90"/>
    <p:sldId id="398" r:id="rId91"/>
    <p:sldId id="399" r:id="rId92"/>
    <p:sldId id="606" r:id="rId93"/>
    <p:sldId id="400" r:id="rId94"/>
    <p:sldId id="401" r:id="rId95"/>
    <p:sldId id="403" r:id="rId96"/>
    <p:sldId id="405" r:id="rId97"/>
    <p:sldId id="589" r:id="rId98"/>
    <p:sldId id="406" r:id="rId99"/>
    <p:sldId id="407" r:id="rId100"/>
    <p:sldId id="408" r:id="rId101"/>
    <p:sldId id="409" r:id="rId102"/>
    <p:sldId id="411" r:id="rId103"/>
    <p:sldId id="412" r:id="rId104"/>
    <p:sldId id="523" r:id="rId105"/>
    <p:sldId id="524" r:id="rId106"/>
    <p:sldId id="522" r:id="rId107"/>
    <p:sldId id="525" r:id="rId108"/>
    <p:sldId id="590" r:id="rId109"/>
    <p:sldId id="414" r:id="rId110"/>
    <p:sldId id="415" r:id="rId111"/>
    <p:sldId id="610" r:id="rId112"/>
    <p:sldId id="510" r:id="rId113"/>
    <p:sldId id="512" r:id="rId114"/>
    <p:sldId id="513" r:id="rId115"/>
    <p:sldId id="575" r:id="rId116"/>
    <p:sldId id="576" r:id="rId117"/>
    <p:sldId id="591" r:id="rId118"/>
    <p:sldId id="592" r:id="rId119"/>
    <p:sldId id="593" r:id="rId120"/>
    <p:sldId id="594" r:id="rId121"/>
    <p:sldId id="595" r:id="rId122"/>
    <p:sldId id="596" r:id="rId123"/>
    <p:sldId id="597" r:id="rId124"/>
    <p:sldId id="598" r:id="rId125"/>
    <p:sldId id="599" r:id="rId126"/>
    <p:sldId id="600" r:id="rId127"/>
    <p:sldId id="608" r:id="rId128"/>
    <p:sldId id="582" r:id="rId129"/>
    <p:sldId id="583" r:id="rId130"/>
    <p:sldId id="603" r:id="rId131"/>
    <p:sldId id="585" r:id="rId132"/>
    <p:sldId id="601" r:id="rId133"/>
    <p:sldId id="586" r:id="rId134"/>
    <p:sldId id="587" r:id="rId135"/>
    <p:sldId id="588" r:id="rId136"/>
    <p:sldId id="441" r:id="rId137"/>
    <p:sldId id="611" r:id="rId138"/>
  </p:sldIdLst>
  <p:sldSz cx="12192000" cy="6858000"/>
  <p:notesSz cx="7099300" cy="10234613"/>
  <p:defaultTextStyle>
    <a:defPPr>
      <a:defRPr lang="zh-CN"/>
    </a:defPPr>
    <a:lvl1pPr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1pPr>
    <a:lvl2pPr marL="4572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2pPr>
    <a:lvl3pPr marL="9144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3pPr>
    <a:lvl4pPr marL="13716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4pPr>
    <a:lvl5pPr marL="18288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5pPr>
    <a:lvl6pPr marL="2286000" algn="l" defTabSz="914400" rtl="0" eaLnBrk="1" latinLnBrk="0" hangingPunct="1">
      <a:defRPr sz="1400" kern="1200">
        <a:solidFill>
          <a:schemeClr val="tx1"/>
        </a:solidFill>
        <a:latin typeface="Arial" pitchFamily="34" charset="0"/>
        <a:ea typeface="宋体" pitchFamily="2" charset="-122"/>
        <a:cs typeface="+mn-cs"/>
      </a:defRPr>
    </a:lvl6pPr>
    <a:lvl7pPr marL="2743200" algn="l" defTabSz="914400" rtl="0" eaLnBrk="1" latinLnBrk="0" hangingPunct="1">
      <a:defRPr sz="1400" kern="1200">
        <a:solidFill>
          <a:schemeClr val="tx1"/>
        </a:solidFill>
        <a:latin typeface="Arial" pitchFamily="34" charset="0"/>
        <a:ea typeface="宋体" pitchFamily="2" charset="-122"/>
        <a:cs typeface="+mn-cs"/>
      </a:defRPr>
    </a:lvl7pPr>
    <a:lvl8pPr marL="3200400" algn="l" defTabSz="914400" rtl="0" eaLnBrk="1" latinLnBrk="0" hangingPunct="1">
      <a:defRPr sz="1400" kern="1200">
        <a:solidFill>
          <a:schemeClr val="tx1"/>
        </a:solidFill>
        <a:latin typeface="Arial" pitchFamily="34" charset="0"/>
        <a:ea typeface="宋体" pitchFamily="2" charset="-122"/>
        <a:cs typeface="+mn-cs"/>
      </a:defRPr>
    </a:lvl8pPr>
    <a:lvl9pPr marL="3657600" algn="l" defTabSz="914400" rtl="0" eaLnBrk="1" latinLnBrk="0" hangingPunct="1">
      <a:defRPr sz="14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u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CC"/>
    <a:srgbClr val="FF0000"/>
    <a:srgbClr val="A3DAFF"/>
    <a:srgbClr val="FFCCFF"/>
    <a:srgbClr val="000000"/>
    <a:srgbClr val="FF3300"/>
    <a:srgbClr val="CFDAFF"/>
    <a:srgbClr val="BBCBFF"/>
    <a:srgbClr val="A5A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11" autoAdjust="0"/>
    <p:restoredTop sz="87356" autoAdjust="0"/>
  </p:normalViewPr>
  <p:slideViewPr>
    <p:cSldViewPr>
      <p:cViewPr varScale="1">
        <p:scale>
          <a:sx n="65" d="100"/>
          <a:sy n="65" d="100"/>
        </p:scale>
        <p:origin x="90" y="3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0.xml"/><Relationship Id="rId117" Type="http://schemas.openxmlformats.org/officeDocument/2006/relationships/slide" Target="slides/slide101.xml"/><Relationship Id="rId21" Type="http://schemas.openxmlformats.org/officeDocument/2006/relationships/slide" Target="slides/slide5.xml"/><Relationship Id="rId42" Type="http://schemas.openxmlformats.org/officeDocument/2006/relationships/slide" Target="slides/slide26.xml"/><Relationship Id="rId47" Type="http://schemas.openxmlformats.org/officeDocument/2006/relationships/slide" Target="slides/slide31.xml"/><Relationship Id="rId63" Type="http://schemas.openxmlformats.org/officeDocument/2006/relationships/slide" Target="slides/slide47.xml"/><Relationship Id="rId68" Type="http://schemas.openxmlformats.org/officeDocument/2006/relationships/slide" Target="slides/slide52.xml"/><Relationship Id="rId84" Type="http://schemas.openxmlformats.org/officeDocument/2006/relationships/slide" Target="slides/slide68.xml"/><Relationship Id="rId89" Type="http://schemas.openxmlformats.org/officeDocument/2006/relationships/slide" Target="slides/slide73.xml"/><Relationship Id="rId112" Type="http://schemas.openxmlformats.org/officeDocument/2006/relationships/slide" Target="slides/slide96.xml"/><Relationship Id="rId133" Type="http://schemas.openxmlformats.org/officeDocument/2006/relationships/slide" Target="slides/slide117.xml"/><Relationship Id="rId138" Type="http://schemas.openxmlformats.org/officeDocument/2006/relationships/slide" Target="slides/slide122.xml"/><Relationship Id="rId16" Type="http://schemas.openxmlformats.org/officeDocument/2006/relationships/slideMaster" Target="slideMasters/slideMaster16.xml"/><Relationship Id="rId107" Type="http://schemas.openxmlformats.org/officeDocument/2006/relationships/slide" Target="slides/slide91.xml"/><Relationship Id="rId11" Type="http://schemas.openxmlformats.org/officeDocument/2006/relationships/slideMaster" Target="slideMasters/slideMaster11.xml"/><Relationship Id="rId32" Type="http://schemas.openxmlformats.org/officeDocument/2006/relationships/slide" Target="slides/slide16.xml"/><Relationship Id="rId37" Type="http://schemas.openxmlformats.org/officeDocument/2006/relationships/slide" Target="slides/slide21.xml"/><Relationship Id="rId53" Type="http://schemas.openxmlformats.org/officeDocument/2006/relationships/slide" Target="slides/slide37.xml"/><Relationship Id="rId58" Type="http://schemas.openxmlformats.org/officeDocument/2006/relationships/slide" Target="slides/slide42.xml"/><Relationship Id="rId74" Type="http://schemas.openxmlformats.org/officeDocument/2006/relationships/slide" Target="slides/slide58.xml"/><Relationship Id="rId79" Type="http://schemas.openxmlformats.org/officeDocument/2006/relationships/slide" Target="slides/slide63.xml"/><Relationship Id="rId102" Type="http://schemas.openxmlformats.org/officeDocument/2006/relationships/slide" Target="slides/slide86.xml"/><Relationship Id="rId123" Type="http://schemas.openxmlformats.org/officeDocument/2006/relationships/slide" Target="slides/slide107.xml"/><Relationship Id="rId128" Type="http://schemas.openxmlformats.org/officeDocument/2006/relationships/slide" Target="slides/slide112.xml"/><Relationship Id="rId144" Type="http://schemas.openxmlformats.org/officeDocument/2006/relationships/theme" Target="theme/theme1.xml"/><Relationship Id="rId5" Type="http://schemas.openxmlformats.org/officeDocument/2006/relationships/slideMaster" Target="slideMasters/slideMaster5.xml"/><Relationship Id="rId90" Type="http://schemas.openxmlformats.org/officeDocument/2006/relationships/slide" Target="slides/slide74.xml"/><Relationship Id="rId95" Type="http://schemas.openxmlformats.org/officeDocument/2006/relationships/slide" Target="slides/slide79.xml"/><Relationship Id="rId22" Type="http://schemas.openxmlformats.org/officeDocument/2006/relationships/slide" Target="slides/slide6.xml"/><Relationship Id="rId27" Type="http://schemas.openxmlformats.org/officeDocument/2006/relationships/slide" Target="slides/slide11.xml"/><Relationship Id="rId43" Type="http://schemas.openxmlformats.org/officeDocument/2006/relationships/slide" Target="slides/slide27.xml"/><Relationship Id="rId48" Type="http://schemas.openxmlformats.org/officeDocument/2006/relationships/slide" Target="slides/slide32.xml"/><Relationship Id="rId64" Type="http://schemas.openxmlformats.org/officeDocument/2006/relationships/slide" Target="slides/slide48.xml"/><Relationship Id="rId69" Type="http://schemas.openxmlformats.org/officeDocument/2006/relationships/slide" Target="slides/slide53.xml"/><Relationship Id="rId113" Type="http://schemas.openxmlformats.org/officeDocument/2006/relationships/slide" Target="slides/slide97.xml"/><Relationship Id="rId118" Type="http://schemas.openxmlformats.org/officeDocument/2006/relationships/slide" Target="slides/slide102.xml"/><Relationship Id="rId134" Type="http://schemas.openxmlformats.org/officeDocument/2006/relationships/slide" Target="slides/slide118.xml"/><Relationship Id="rId139" Type="http://schemas.openxmlformats.org/officeDocument/2006/relationships/notesMaster" Target="notesMasters/notesMaster1.xml"/><Relationship Id="rId80" Type="http://schemas.openxmlformats.org/officeDocument/2006/relationships/slide" Target="slides/slide64.xml"/><Relationship Id="rId85"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slide" Target="slides/slide51.xml"/><Relationship Id="rId103" Type="http://schemas.openxmlformats.org/officeDocument/2006/relationships/slide" Target="slides/slide87.xml"/><Relationship Id="rId108" Type="http://schemas.openxmlformats.org/officeDocument/2006/relationships/slide" Target="slides/slide92.xml"/><Relationship Id="rId116" Type="http://schemas.openxmlformats.org/officeDocument/2006/relationships/slide" Target="slides/slide100.xml"/><Relationship Id="rId124" Type="http://schemas.openxmlformats.org/officeDocument/2006/relationships/slide" Target="slides/slide108.xml"/><Relationship Id="rId129" Type="http://schemas.openxmlformats.org/officeDocument/2006/relationships/slide" Target="slides/slide113.xml"/><Relationship Id="rId137" Type="http://schemas.openxmlformats.org/officeDocument/2006/relationships/slide" Target="slides/slide121.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slide" Target="slides/slide54.xml"/><Relationship Id="rId75" Type="http://schemas.openxmlformats.org/officeDocument/2006/relationships/slide" Target="slides/slide59.xml"/><Relationship Id="rId83" Type="http://schemas.openxmlformats.org/officeDocument/2006/relationships/slide" Target="slides/slide67.xml"/><Relationship Id="rId88" Type="http://schemas.openxmlformats.org/officeDocument/2006/relationships/slide" Target="slides/slide72.xml"/><Relationship Id="rId91" Type="http://schemas.openxmlformats.org/officeDocument/2006/relationships/slide" Target="slides/slide75.xml"/><Relationship Id="rId96" Type="http://schemas.openxmlformats.org/officeDocument/2006/relationships/slide" Target="slides/slide80.xml"/><Relationship Id="rId111" Type="http://schemas.openxmlformats.org/officeDocument/2006/relationships/slide" Target="slides/slide95.xml"/><Relationship Id="rId132" Type="http://schemas.openxmlformats.org/officeDocument/2006/relationships/slide" Target="slides/slide116.xml"/><Relationship Id="rId140" Type="http://schemas.openxmlformats.org/officeDocument/2006/relationships/handoutMaster" Target="handoutMasters/handout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106" Type="http://schemas.openxmlformats.org/officeDocument/2006/relationships/slide" Target="slides/slide90.xml"/><Relationship Id="rId114" Type="http://schemas.openxmlformats.org/officeDocument/2006/relationships/slide" Target="slides/slide98.xml"/><Relationship Id="rId119" Type="http://schemas.openxmlformats.org/officeDocument/2006/relationships/slide" Target="slides/slide103.xml"/><Relationship Id="rId127" Type="http://schemas.openxmlformats.org/officeDocument/2006/relationships/slide" Target="slides/slide111.xml"/><Relationship Id="rId10" Type="http://schemas.openxmlformats.org/officeDocument/2006/relationships/slideMaster" Target="slideMasters/slideMaster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slide" Target="slides/slide49.xml"/><Relationship Id="rId73" Type="http://schemas.openxmlformats.org/officeDocument/2006/relationships/slide" Target="slides/slide57.xml"/><Relationship Id="rId78" Type="http://schemas.openxmlformats.org/officeDocument/2006/relationships/slide" Target="slides/slide62.xml"/><Relationship Id="rId81" Type="http://schemas.openxmlformats.org/officeDocument/2006/relationships/slide" Target="slides/slide65.xml"/><Relationship Id="rId86" Type="http://schemas.openxmlformats.org/officeDocument/2006/relationships/slide" Target="slides/slide70.xml"/><Relationship Id="rId94" Type="http://schemas.openxmlformats.org/officeDocument/2006/relationships/slide" Target="slides/slide78.xml"/><Relationship Id="rId99" Type="http://schemas.openxmlformats.org/officeDocument/2006/relationships/slide" Target="slides/slide83.xml"/><Relationship Id="rId101" Type="http://schemas.openxmlformats.org/officeDocument/2006/relationships/slide" Target="slides/slide85.xml"/><Relationship Id="rId122" Type="http://schemas.openxmlformats.org/officeDocument/2006/relationships/slide" Target="slides/slide106.xml"/><Relationship Id="rId130" Type="http://schemas.openxmlformats.org/officeDocument/2006/relationships/slide" Target="slides/slide114.xml"/><Relationship Id="rId135" Type="http://schemas.openxmlformats.org/officeDocument/2006/relationships/slide" Target="slides/slide119.xml"/><Relationship Id="rId14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2.xml"/><Relationship Id="rId39" Type="http://schemas.openxmlformats.org/officeDocument/2006/relationships/slide" Target="slides/slide23.xml"/><Relationship Id="rId109" Type="http://schemas.openxmlformats.org/officeDocument/2006/relationships/slide" Target="slides/slide93.xml"/><Relationship Id="rId34" Type="http://schemas.openxmlformats.org/officeDocument/2006/relationships/slide" Target="slides/slide18.xml"/><Relationship Id="rId50" Type="http://schemas.openxmlformats.org/officeDocument/2006/relationships/slide" Target="slides/slide34.xml"/><Relationship Id="rId55" Type="http://schemas.openxmlformats.org/officeDocument/2006/relationships/slide" Target="slides/slide39.xml"/><Relationship Id="rId76" Type="http://schemas.openxmlformats.org/officeDocument/2006/relationships/slide" Target="slides/slide60.xml"/><Relationship Id="rId97" Type="http://schemas.openxmlformats.org/officeDocument/2006/relationships/slide" Target="slides/slide81.xml"/><Relationship Id="rId104" Type="http://schemas.openxmlformats.org/officeDocument/2006/relationships/slide" Target="slides/slide88.xml"/><Relationship Id="rId120" Type="http://schemas.openxmlformats.org/officeDocument/2006/relationships/slide" Target="slides/slide104.xml"/><Relationship Id="rId125" Type="http://schemas.openxmlformats.org/officeDocument/2006/relationships/slide" Target="slides/slide109.xml"/><Relationship Id="rId141" Type="http://schemas.openxmlformats.org/officeDocument/2006/relationships/commentAuthors" Target="commentAuthors.xml"/><Relationship Id="rId7" Type="http://schemas.openxmlformats.org/officeDocument/2006/relationships/slideMaster" Target="slideMasters/slideMaster7.xml"/><Relationship Id="rId71" Type="http://schemas.openxmlformats.org/officeDocument/2006/relationships/slide" Target="slides/slide55.xml"/><Relationship Id="rId92" Type="http://schemas.openxmlformats.org/officeDocument/2006/relationships/slide" Target="slides/slide76.xml"/><Relationship Id="rId2" Type="http://schemas.openxmlformats.org/officeDocument/2006/relationships/slideMaster" Target="slideMasters/slideMaster2.xml"/><Relationship Id="rId29" Type="http://schemas.openxmlformats.org/officeDocument/2006/relationships/slide" Target="slides/slide13.xml"/><Relationship Id="rId24" Type="http://schemas.openxmlformats.org/officeDocument/2006/relationships/slide" Target="slides/slide8.xml"/><Relationship Id="rId40" Type="http://schemas.openxmlformats.org/officeDocument/2006/relationships/slide" Target="slides/slide24.xml"/><Relationship Id="rId45" Type="http://schemas.openxmlformats.org/officeDocument/2006/relationships/slide" Target="slides/slide29.xml"/><Relationship Id="rId66" Type="http://schemas.openxmlformats.org/officeDocument/2006/relationships/slide" Target="slides/slide50.xml"/><Relationship Id="rId87" Type="http://schemas.openxmlformats.org/officeDocument/2006/relationships/slide" Target="slides/slide71.xml"/><Relationship Id="rId110" Type="http://schemas.openxmlformats.org/officeDocument/2006/relationships/slide" Target="slides/slide94.xml"/><Relationship Id="rId115" Type="http://schemas.openxmlformats.org/officeDocument/2006/relationships/slide" Target="slides/slide99.xml"/><Relationship Id="rId131" Type="http://schemas.openxmlformats.org/officeDocument/2006/relationships/slide" Target="slides/slide115.xml"/><Relationship Id="rId136" Type="http://schemas.openxmlformats.org/officeDocument/2006/relationships/slide" Target="slides/slide120.xml"/><Relationship Id="rId61" Type="http://schemas.openxmlformats.org/officeDocument/2006/relationships/slide" Target="slides/slide45.xml"/><Relationship Id="rId82" Type="http://schemas.openxmlformats.org/officeDocument/2006/relationships/slide" Target="slides/slide66.xml"/><Relationship Id="rId19" Type="http://schemas.openxmlformats.org/officeDocument/2006/relationships/slide" Target="slides/slide3.xml"/><Relationship Id="rId14" Type="http://schemas.openxmlformats.org/officeDocument/2006/relationships/slideMaster" Target="slideMasters/slideMaster14.xml"/><Relationship Id="rId30" Type="http://schemas.openxmlformats.org/officeDocument/2006/relationships/slide" Target="slides/slide14.xml"/><Relationship Id="rId35" Type="http://schemas.openxmlformats.org/officeDocument/2006/relationships/slide" Target="slides/slide19.xml"/><Relationship Id="rId56" Type="http://schemas.openxmlformats.org/officeDocument/2006/relationships/slide" Target="slides/slide40.xml"/><Relationship Id="rId77" Type="http://schemas.openxmlformats.org/officeDocument/2006/relationships/slide" Target="slides/slide61.xml"/><Relationship Id="rId100" Type="http://schemas.openxmlformats.org/officeDocument/2006/relationships/slide" Target="slides/slide84.xml"/><Relationship Id="rId105" Type="http://schemas.openxmlformats.org/officeDocument/2006/relationships/slide" Target="slides/slide89.xml"/><Relationship Id="rId126" Type="http://schemas.openxmlformats.org/officeDocument/2006/relationships/slide" Target="slides/slide110.xml"/><Relationship Id="rId8" Type="http://schemas.openxmlformats.org/officeDocument/2006/relationships/slideMaster" Target="slideMasters/slideMaster8.xml"/><Relationship Id="rId51" Type="http://schemas.openxmlformats.org/officeDocument/2006/relationships/slide" Target="slides/slide35.xml"/><Relationship Id="rId72" Type="http://schemas.openxmlformats.org/officeDocument/2006/relationships/slide" Target="slides/slide56.xml"/><Relationship Id="rId93" Type="http://schemas.openxmlformats.org/officeDocument/2006/relationships/slide" Target="slides/slide77.xml"/><Relationship Id="rId98" Type="http://schemas.openxmlformats.org/officeDocument/2006/relationships/slide" Target="slides/slide82.xml"/><Relationship Id="rId121" Type="http://schemas.openxmlformats.org/officeDocument/2006/relationships/slide" Target="slides/slide105.xml"/><Relationship Id="rId14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buClrTx/>
              <a:defRPr sz="1300"/>
            </a:lvl1pPr>
          </a:lstStyle>
          <a:p>
            <a:r>
              <a:rPr lang="en-US" altLang="zh-CN"/>
              <a:t>1.1    Introduction</a:t>
            </a:r>
          </a:p>
        </p:txBody>
      </p:sp>
      <p:sp>
        <p:nvSpPr>
          <p:cNvPr id="16387"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buClrTx/>
              <a:defRPr sz="1300"/>
            </a:lvl1pPr>
          </a:lstStyle>
          <a:p>
            <a:endParaRPr lang="en-US" altLang="zh-CN"/>
          </a:p>
        </p:txBody>
      </p:sp>
      <p:sp>
        <p:nvSpPr>
          <p:cNvPr id="16388"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buClrTx/>
              <a:defRPr sz="1300"/>
            </a:lvl1pPr>
          </a:lstStyle>
          <a:p>
            <a:endParaRPr lang="en-US" altLang="zh-CN"/>
          </a:p>
        </p:txBody>
      </p:sp>
      <p:sp>
        <p:nvSpPr>
          <p:cNvPr id="16389"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buClrTx/>
              <a:defRPr sz="1300"/>
            </a:lvl1pPr>
          </a:lstStyle>
          <a:p>
            <a:fld id="{06354539-CE45-4EFE-B137-77E59F834F73}" type="slidenum">
              <a:rPr lang="en-US" altLang="zh-CN"/>
              <a:pPr/>
              <a:t>‹#›</a:t>
            </a:fld>
            <a:endParaRPr lang="en-US" altLang="zh-CN"/>
          </a:p>
        </p:txBody>
      </p:sp>
    </p:spTree>
    <p:extLst>
      <p:ext uri="{BB962C8B-B14F-4D97-AF65-F5344CB8AC3E}">
        <p14:creationId xmlns:p14="http://schemas.microsoft.com/office/powerpoint/2010/main" val="405771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buClrTx/>
              <a:defRPr sz="1300"/>
            </a:lvl1pPr>
          </a:lstStyle>
          <a:p>
            <a:r>
              <a:rPr lang="en-US" altLang="zh-CN"/>
              <a:t>1.1    Introduction</a:t>
            </a:r>
          </a:p>
        </p:txBody>
      </p:sp>
      <p:sp>
        <p:nvSpPr>
          <p:cNvPr id="13315"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buClrTx/>
              <a:defRPr sz="1300"/>
            </a:lvl1pPr>
          </a:lstStyle>
          <a:p>
            <a:endParaRPr lang="en-US" altLang="zh-CN"/>
          </a:p>
        </p:txBody>
      </p:sp>
      <p:sp>
        <p:nvSpPr>
          <p:cNvPr id="1331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318"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buClrTx/>
              <a:defRPr sz="1300"/>
            </a:lvl1pPr>
          </a:lstStyle>
          <a:p>
            <a:endParaRPr lang="en-US" altLang="zh-CN"/>
          </a:p>
        </p:txBody>
      </p:sp>
      <p:sp>
        <p:nvSpPr>
          <p:cNvPr id="13319"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buClrTx/>
              <a:defRPr sz="1300"/>
            </a:lvl1pPr>
          </a:lstStyle>
          <a:p>
            <a:fld id="{EBADF7BA-8CF4-4F81-BE0D-0527143A71C0}" type="slidenum">
              <a:rPr lang="en-US" altLang="zh-CN"/>
              <a:pPr/>
              <a:t>‹#›</a:t>
            </a:fld>
            <a:endParaRPr lang="en-US" altLang="zh-CN"/>
          </a:p>
        </p:txBody>
      </p:sp>
    </p:spTree>
    <p:extLst>
      <p:ext uri="{BB962C8B-B14F-4D97-AF65-F5344CB8AC3E}">
        <p14:creationId xmlns:p14="http://schemas.microsoft.com/office/powerpoint/2010/main" val="2579539273"/>
      </p:ext>
    </p:extLst>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1.1    Introduction</a:t>
            </a:r>
          </a:p>
        </p:txBody>
      </p:sp>
      <p:sp>
        <p:nvSpPr>
          <p:cNvPr id="7" name="Rectangle 7"/>
          <p:cNvSpPr>
            <a:spLocks noGrp="1" noChangeArrowheads="1"/>
          </p:cNvSpPr>
          <p:nvPr>
            <p:ph type="sldNum" sz="quarter" idx="5"/>
          </p:nvPr>
        </p:nvSpPr>
        <p:spPr>
          <a:ln/>
        </p:spPr>
        <p:txBody>
          <a:bodyPr/>
          <a:lstStyle/>
          <a:p>
            <a:fld id="{A6E41ED1-BA9A-4203-BBAB-D258CF660BCD}" type="slidenum">
              <a:rPr lang="en-US" altLang="zh-CN"/>
              <a:pPr/>
              <a:t>1</a:t>
            </a:fld>
            <a:endParaRPr lang="en-US" altLang="zh-CN"/>
          </a:p>
        </p:txBody>
      </p:sp>
      <p:sp>
        <p:nvSpPr>
          <p:cNvPr id="211970" name="Rectangle 2"/>
          <p:cNvSpPr>
            <a:spLocks noGrp="1" noRot="1" noChangeAspect="1" noChangeArrowheads="1" noTextEdit="1"/>
          </p:cNvSpPr>
          <p:nvPr>
            <p:ph type="sldImg"/>
          </p:nvPr>
        </p:nvSpPr>
        <p:spPr>
          <a:xfrm>
            <a:off x="152400" y="774700"/>
            <a:ext cx="6796088" cy="3824288"/>
          </a:xfrm>
          <a:ln w="12700" cap="flat">
            <a:solidFill>
              <a:schemeClr val="tx1"/>
            </a:solidFill>
          </a:ln>
        </p:spPr>
      </p:sp>
      <p:sp>
        <p:nvSpPr>
          <p:cNvPr id="211971" name="Rectangle 3"/>
          <p:cNvSpPr>
            <a:spLocks noGrp="1" noChangeArrowheads="1"/>
          </p:cNvSpPr>
          <p:nvPr>
            <p:ph type="body" idx="1"/>
          </p:nvPr>
        </p:nvSpPr>
        <p:spPr>
          <a:xfrm>
            <a:off x="946574" y="4861441"/>
            <a:ext cx="5206153" cy="4605576"/>
          </a:xfrm>
          <a:ln/>
        </p:spPr>
        <p:txBody>
          <a:bodyPr lIns="99724" tIns="49862" rIns="99724" bIns="49862"/>
          <a:lstStyle/>
          <a:p>
            <a:endParaRPr lang="zh-CN" altLang="zh-CN"/>
          </a:p>
        </p:txBody>
      </p:sp>
    </p:spTree>
    <p:extLst>
      <p:ext uri="{BB962C8B-B14F-4D97-AF65-F5344CB8AC3E}">
        <p14:creationId xmlns:p14="http://schemas.microsoft.com/office/powerpoint/2010/main" val="1312286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07710-46BD-4A0C-BDD8-05ED20ABFA66}" type="slidenum">
              <a:rPr lang="zh-CN" altLang="en-US"/>
              <a:pPr/>
              <a:t>24</a:t>
            </a:fld>
            <a:endParaRPr lang="en-US" altLang="zh-CN"/>
          </a:p>
        </p:txBody>
      </p:sp>
      <p:sp>
        <p:nvSpPr>
          <p:cNvPr id="1257474" name="Rectangle 2"/>
          <p:cNvSpPr>
            <a:spLocks noGrp="1" noRot="1" noChangeAspect="1" noChangeArrowheads="1" noTextEdit="1"/>
          </p:cNvSpPr>
          <p:nvPr>
            <p:ph type="sldImg"/>
          </p:nvPr>
        </p:nvSpPr>
        <p:spPr>
          <a:xfrm>
            <a:off x="139700" y="768350"/>
            <a:ext cx="6819900" cy="3836988"/>
          </a:xfrm>
          <a:ln/>
        </p:spPr>
      </p:sp>
      <p:sp>
        <p:nvSpPr>
          <p:cNvPr id="12574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096133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1.1    Introduction</a:t>
            </a:r>
          </a:p>
        </p:txBody>
      </p:sp>
      <p:sp>
        <p:nvSpPr>
          <p:cNvPr id="7" name="Rectangle 7"/>
          <p:cNvSpPr>
            <a:spLocks noGrp="1" noChangeArrowheads="1"/>
          </p:cNvSpPr>
          <p:nvPr>
            <p:ph type="sldNum" sz="quarter" idx="5"/>
          </p:nvPr>
        </p:nvSpPr>
        <p:spPr>
          <a:ln/>
        </p:spPr>
        <p:txBody>
          <a:bodyPr/>
          <a:lstStyle/>
          <a:p>
            <a:fld id="{38C771BA-FADE-426D-B0E2-69A5EBBCB91E}" type="slidenum">
              <a:rPr lang="en-US" altLang="zh-CN"/>
              <a:pPr/>
              <a:t>26</a:t>
            </a:fld>
            <a:endParaRPr lang="en-US" altLang="zh-CN"/>
          </a:p>
        </p:txBody>
      </p:sp>
      <p:sp>
        <p:nvSpPr>
          <p:cNvPr id="320514" name="Rectangle 2"/>
          <p:cNvSpPr>
            <a:spLocks noGrp="1" noRot="1" noChangeAspect="1" noChangeArrowheads="1" noTextEdit="1"/>
          </p:cNvSpPr>
          <p:nvPr>
            <p:ph type="sldImg"/>
          </p:nvPr>
        </p:nvSpPr>
        <p:spPr>
          <a:xfrm>
            <a:off x="139700" y="768350"/>
            <a:ext cx="6819900" cy="3836988"/>
          </a:xfrm>
          <a:ln/>
        </p:spPr>
      </p:sp>
      <p:sp>
        <p:nvSpPr>
          <p:cNvPr id="320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57740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en-US" altLang="zh-CN" smtClean="0"/>
              <a:t>1.1    Introduction</a:t>
            </a:r>
            <a:endParaRPr lang="en-US" altLang="zh-CN"/>
          </a:p>
        </p:txBody>
      </p:sp>
      <p:sp>
        <p:nvSpPr>
          <p:cNvPr id="5" name="灯片编号占位符 4"/>
          <p:cNvSpPr>
            <a:spLocks noGrp="1"/>
          </p:cNvSpPr>
          <p:nvPr>
            <p:ph type="sldNum" sz="quarter" idx="11"/>
          </p:nvPr>
        </p:nvSpPr>
        <p:spPr/>
        <p:txBody>
          <a:bodyPr/>
          <a:lstStyle/>
          <a:p>
            <a:fld id="{EBADF7BA-8CF4-4F81-BE0D-0527143A71C0}" type="slidenum">
              <a:rPr lang="en-US" altLang="zh-CN" smtClean="0"/>
              <a:pPr/>
              <a:t>27</a:t>
            </a:fld>
            <a:endParaRPr lang="en-US" altLang="zh-CN"/>
          </a:p>
        </p:txBody>
      </p:sp>
    </p:spTree>
    <p:extLst>
      <p:ext uri="{BB962C8B-B14F-4D97-AF65-F5344CB8AC3E}">
        <p14:creationId xmlns:p14="http://schemas.microsoft.com/office/powerpoint/2010/main" val="2513424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1.1    Introduction</a:t>
            </a:r>
          </a:p>
        </p:txBody>
      </p:sp>
      <p:sp>
        <p:nvSpPr>
          <p:cNvPr id="7" name="Rectangle 7"/>
          <p:cNvSpPr>
            <a:spLocks noGrp="1" noChangeArrowheads="1"/>
          </p:cNvSpPr>
          <p:nvPr>
            <p:ph type="sldNum" sz="quarter" idx="5"/>
          </p:nvPr>
        </p:nvSpPr>
        <p:spPr>
          <a:ln/>
        </p:spPr>
        <p:txBody>
          <a:bodyPr/>
          <a:lstStyle/>
          <a:p>
            <a:fld id="{3B7B97DE-94DE-43A5-8B5B-830F9C69BEAF}" type="slidenum">
              <a:rPr lang="en-US" altLang="zh-CN"/>
              <a:pPr/>
              <a:t>28</a:t>
            </a:fld>
            <a:endParaRPr lang="en-US" altLang="zh-CN"/>
          </a:p>
        </p:txBody>
      </p:sp>
      <p:sp>
        <p:nvSpPr>
          <p:cNvPr id="321538" name="Rectangle 2"/>
          <p:cNvSpPr>
            <a:spLocks noGrp="1" noRot="1" noChangeAspect="1" noChangeArrowheads="1" noTextEdit="1"/>
          </p:cNvSpPr>
          <p:nvPr>
            <p:ph type="sldImg"/>
          </p:nvPr>
        </p:nvSpPr>
        <p:spPr>
          <a:xfrm>
            <a:off x="139700" y="768350"/>
            <a:ext cx="6819900" cy="3836988"/>
          </a:xfrm>
          <a:ln/>
        </p:spPr>
      </p:sp>
      <p:sp>
        <p:nvSpPr>
          <p:cNvPr id="321539" name="Rectangle 3"/>
          <p:cNvSpPr>
            <a:spLocks noGrp="1" noChangeArrowheads="1"/>
          </p:cNvSpPr>
          <p:nvPr>
            <p:ph type="body" idx="1"/>
          </p:nvPr>
        </p:nvSpPr>
        <p:spPr/>
        <p:txBody>
          <a:bodyPr/>
          <a:lstStyle/>
          <a:p>
            <a:r>
              <a:rPr lang="en-US" altLang="zh-CN" sz="1500" dirty="0"/>
              <a:t>Spilling registers</a:t>
            </a:r>
            <a:r>
              <a:rPr lang="zh-CN" altLang="en-US" sz="1500" dirty="0"/>
              <a:t>：寄存器溢出</a:t>
            </a:r>
          </a:p>
        </p:txBody>
      </p:sp>
    </p:spTree>
    <p:extLst>
      <p:ext uri="{BB962C8B-B14F-4D97-AF65-F5344CB8AC3E}">
        <p14:creationId xmlns:p14="http://schemas.microsoft.com/office/powerpoint/2010/main" val="371935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1.1    Introduction</a:t>
            </a:r>
          </a:p>
        </p:txBody>
      </p:sp>
      <p:sp>
        <p:nvSpPr>
          <p:cNvPr id="7" name="Rectangle 7"/>
          <p:cNvSpPr>
            <a:spLocks noGrp="1" noChangeArrowheads="1"/>
          </p:cNvSpPr>
          <p:nvPr>
            <p:ph type="sldNum" sz="quarter" idx="5"/>
          </p:nvPr>
        </p:nvSpPr>
        <p:spPr>
          <a:ln/>
        </p:spPr>
        <p:txBody>
          <a:bodyPr/>
          <a:lstStyle/>
          <a:p>
            <a:fld id="{FFB28693-320E-4375-90F1-090F4972556E}" type="slidenum">
              <a:rPr lang="en-US" altLang="zh-CN"/>
              <a:pPr/>
              <a:t>30</a:t>
            </a:fld>
            <a:endParaRPr lang="en-US" altLang="zh-CN"/>
          </a:p>
        </p:txBody>
      </p:sp>
      <p:sp>
        <p:nvSpPr>
          <p:cNvPr id="353282" name="Rectangle 2"/>
          <p:cNvSpPr>
            <a:spLocks noGrp="1" noRot="1" noChangeAspect="1" noChangeArrowheads="1" noTextEdit="1"/>
          </p:cNvSpPr>
          <p:nvPr>
            <p:ph type="sldImg"/>
          </p:nvPr>
        </p:nvSpPr>
        <p:spPr>
          <a:xfrm>
            <a:off x="139700" y="768350"/>
            <a:ext cx="6819900" cy="3836988"/>
          </a:xfrm>
          <a:ln/>
        </p:spPr>
      </p:sp>
      <p:sp>
        <p:nvSpPr>
          <p:cNvPr id="353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96557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1.1    Introduction</a:t>
            </a:r>
          </a:p>
        </p:txBody>
      </p:sp>
      <p:sp>
        <p:nvSpPr>
          <p:cNvPr id="7" name="Rectangle 7"/>
          <p:cNvSpPr>
            <a:spLocks noGrp="1" noChangeArrowheads="1"/>
          </p:cNvSpPr>
          <p:nvPr>
            <p:ph type="sldNum" sz="quarter" idx="5"/>
          </p:nvPr>
        </p:nvSpPr>
        <p:spPr>
          <a:ln/>
        </p:spPr>
        <p:txBody>
          <a:bodyPr/>
          <a:lstStyle/>
          <a:p>
            <a:fld id="{94E2703D-4C36-4109-9A5C-6D0FA2A08170}" type="slidenum">
              <a:rPr lang="en-US" altLang="zh-CN"/>
              <a:pPr/>
              <a:t>31</a:t>
            </a:fld>
            <a:endParaRPr lang="en-US" altLang="zh-CN"/>
          </a:p>
        </p:txBody>
      </p:sp>
      <p:sp>
        <p:nvSpPr>
          <p:cNvPr id="345090" name="Rectangle 2"/>
          <p:cNvSpPr>
            <a:spLocks noGrp="1" noRot="1" noChangeAspect="1" noChangeArrowheads="1" noTextEdit="1"/>
          </p:cNvSpPr>
          <p:nvPr>
            <p:ph type="sldImg"/>
          </p:nvPr>
        </p:nvSpPr>
        <p:spPr>
          <a:xfrm>
            <a:off x="139700" y="768350"/>
            <a:ext cx="6819900" cy="3836988"/>
          </a:xfrm>
          <a:ln/>
        </p:spPr>
      </p:sp>
      <p:sp>
        <p:nvSpPr>
          <p:cNvPr id="34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10206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B2F202-436C-4BBC-95DF-E633A99A887E}" type="slidenum">
              <a:rPr lang="zh-CN" altLang="en-US"/>
              <a:pPr/>
              <a:t>33</a:t>
            </a:fld>
            <a:endParaRPr lang="en-US" altLang="zh-CN"/>
          </a:p>
        </p:txBody>
      </p:sp>
      <p:sp>
        <p:nvSpPr>
          <p:cNvPr id="1224706" name="Rectangle 2"/>
          <p:cNvSpPr>
            <a:spLocks noGrp="1" noRot="1" noChangeAspect="1" noChangeArrowheads="1" noTextEdit="1"/>
          </p:cNvSpPr>
          <p:nvPr>
            <p:ph type="sldImg"/>
          </p:nvPr>
        </p:nvSpPr>
        <p:spPr>
          <a:xfrm>
            <a:off x="139700" y="768350"/>
            <a:ext cx="6819900" cy="3836988"/>
          </a:xfrm>
          <a:ln/>
        </p:spPr>
      </p:sp>
      <p:sp>
        <p:nvSpPr>
          <p:cNvPr id="12247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20235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B94B1E-BB87-40D7-880F-D6F7FBEB25FE}" type="slidenum">
              <a:rPr lang="zh-CN" altLang="en-US"/>
              <a:pPr/>
              <a:t>34</a:t>
            </a:fld>
            <a:endParaRPr lang="en-US" altLang="zh-CN"/>
          </a:p>
        </p:txBody>
      </p:sp>
      <p:sp>
        <p:nvSpPr>
          <p:cNvPr id="1259522" name="Rectangle 2"/>
          <p:cNvSpPr>
            <a:spLocks noGrp="1" noRot="1" noChangeAspect="1" noChangeArrowheads="1" noTextEdit="1"/>
          </p:cNvSpPr>
          <p:nvPr>
            <p:ph type="sldImg"/>
          </p:nvPr>
        </p:nvSpPr>
        <p:spPr>
          <a:xfrm>
            <a:off x="139700" y="768350"/>
            <a:ext cx="6819900" cy="3836988"/>
          </a:xfrm>
          <a:ln/>
        </p:spPr>
      </p:sp>
      <p:sp>
        <p:nvSpPr>
          <p:cNvPr id="12595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13755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a:noFill/>
          <a:ln w="9525"/>
        </p:spPr>
        <p:txBody>
          <a:bodyPr/>
          <a:lstStyle/>
          <a:p>
            <a:endParaRPr lang="zh-CN" altLang="zh-CN" smtClean="0"/>
          </a:p>
        </p:txBody>
      </p:sp>
      <p:sp>
        <p:nvSpPr>
          <p:cNvPr id="113667" name="Rectangle 3"/>
          <p:cNvSpPr>
            <a:spLocks noGrp="1" noRot="1" noChangeAspect="1" noChangeArrowheads="1" noTextEdit="1"/>
          </p:cNvSpPr>
          <p:nvPr>
            <p:ph type="sldImg"/>
          </p:nvPr>
        </p:nvSpPr>
        <p:spPr>
          <a:xfrm>
            <a:off x="150813" y="774700"/>
            <a:ext cx="6797675" cy="3824288"/>
          </a:xfrm>
          <a:ln cap="flat"/>
        </p:spPr>
      </p:sp>
    </p:spTree>
    <p:extLst>
      <p:ext uri="{BB962C8B-B14F-4D97-AF65-F5344CB8AC3E}">
        <p14:creationId xmlns:p14="http://schemas.microsoft.com/office/powerpoint/2010/main" val="727423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a:noFill/>
          <a:ln w="9525"/>
        </p:spPr>
        <p:txBody>
          <a:bodyPr/>
          <a:lstStyle/>
          <a:p>
            <a:endParaRPr lang="zh-CN" altLang="zh-CN" smtClean="0"/>
          </a:p>
        </p:txBody>
      </p:sp>
      <p:sp>
        <p:nvSpPr>
          <p:cNvPr id="114691" name="Rectangle 3"/>
          <p:cNvSpPr>
            <a:spLocks noGrp="1" noRot="1" noChangeAspect="1" noChangeArrowheads="1" noTextEdit="1"/>
          </p:cNvSpPr>
          <p:nvPr>
            <p:ph type="sldImg"/>
          </p:nvPr>
        </p:nvSpPr>
        <p:spPr>
          <a:xfrm>
            <a:off x="150813" y="774700"/>
            <a:ext cx="6797675" cy="3824288"/>
          </a:xfrm>
          <a:ln cap="flat"/>
        </p:spPr>
      </p:sp>
    </p:spTree>
    <p:extLst>
      <p:ext uri="{BB962C8B-B14F-4D97-AF65-F5344CB8AC3E}">
        <p14:creationId xmlns:p14="http://schemas.microsoft.com/office/powerpoint/2010/main" val="3898856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1.1    Introduction</a:t>
            </a:r>
          </a:p>
        </p:txBody>
      </p:sp>
      <p:sp>
        <p:nvSpPr>
          <p:cNvPr id="7" name="Rectangle 7"/>
          <p:cNvSpPr>
            <a:spLocks noGrp="1" noChangeArrowheads="1"/>
          </p:cNvSpPr>
          <p:nvPr>
            <p:ph type="sldNum" sz="quarter" idx="5"/>
          </p:nvPr>
        </p:nvSpPr>
        <p:spPr>
          <a:ln/>
        </p:spPr>
        <p:txBody>
          <a:bodyPr/>
          <a:lstStyle/>
          <a:p>
            <a:fld id="{B48CFAF8-E94F-47B6-A1AF-AAFC4AF21B54}" type="slidenum">
              <a:rPr lang="en-US" altLang="zh-CN"/>
              <a:pPr/>
              <a:t>11</a:t>
            </a:fld>
            <a:endParaRPr lang="en-US" altLang="zh-CN"/>
          </a:p>
        </p:txBody>
      </p:sp>
      <p:sp>
        <p:nvSpPr>
          <p:cNvPr id="97282" name="Rectangle 2"/>
          <p:cNvSpPr>
            <a:spLocks noGrp="1" noRot="1" noChangeAspect="1" noChangeArrowheads="1" noTextEdit="1"/>
          </p:cNvSpPr>
          <p:nvPr>
            <p:ph type="sldImg"/>
          </p:nvPr>
        </p:nvSpPr>
        <p:spPr>
          <a:xfrm>
            <a:off x="139700" y="768350"/>
            <a:ext cx="6819900" cy="3836988"/>
          </a:xfrm>
          <a:ln/>
        </p:spPr>
      </p:sp>
      <p:sp>
        <p:nvSpPr>
          <p:cNvPr id="97283" name="Rectangle 3"/>
          <p:cNvSpPr>
            <a:spLocks noGrp="1" noChangeArrowheads="1"/>
          </p:cNvSpPr>
          <p:nvPr>
            <p:ph type="body" idx="1"/>
          </p:nvPr>
        </p:nvSpPr>
        <p:spPr/>
        <p:txBody>
          <a:bodyPr/>
          <a:lstStyle/>
          <a:p>
            <a:r>
              <a:rPr lang="en-US" altLang="zh-CN"/>
              <a:t>Simplicity favors regularity</a:t>
            </a:r>
            <a:r>
              <a:rPr lang="zh-CN" altLang="en-US"/>
              <a:t>：简单性来自规则性</a:t>
            </a:r>
          </a:p>
        </p:txBody>
      </p:sp>
    </p:spTree>
    <p:extLst>
      <p:ext uri="{BB962C8B-B14F-4D97-AF65-F5344CB8AC3E}">
        <p14:creationId xmlns:p14="http://schemas.microsoft.com/office/powerpoint/2010/main" val="3859422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idx="1"/>
          </p:nvPr>
        </p:nvSpPr>
        <p:spPr>
          <a:noFill/>
          <a:ln w="9525"/>
        </p:spPr>
        <p:txBody>
          <a:bodyPr/>
          <a:lstStyle/>
          <a:p>
            <a:endParaRPr lang="zh-CN" altLang="zh-CN" smtClean="0"/>
          </a:p>
        </p:txBody>
      </p:sp>
      <p:sp>
        <p:nvSpPr>
          <p:cNvPr id="115715" name="Rectangle 3"/>
          <p:cNvSpPr>
            <a:spLocks noGrp="1" noRot="1" noChangeAspect="1" noChangeArrowheads="1" noTextEdit="1"/>
          </p:cNvSpPr>
          <p:nvPr>
            <p:ph type="sldImg"/>
          </p:nvPr>
        </p:nvSpPr>
        <p:spPr>
          <a:xfrm>
            <a:off x="150813" y="774700"/>
            <a:ext cx="6797675" cy="3824288"/>
          </a:xfrm>
          <a:ln cap="flat"/>
        </p:spPr>
      </p:sp>
    </p:spTree>
    <p:extLst>
      <p:ext uri="{BB962C8B-B14F-4D97-AF65-F5344CB8AC3E}">
        <p14:creationId xmlns:p14="http://schemas.microsoft.com/office/powerpoint/2010/main" val="1502131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noFill/>
          <a:ln w="9525"/>
        </p:spPr>
        <p:txBody>
          <a:bodyPr/>
          <a:lstStyle/>
          <a:p>
            <a:endParaRPr lang="zh-CN" altLang="zh-CN" smtClean="0"/>
          </a:p>
        </p:txBody>
      </p:sp>
      <p:sp>
        <p:nvSpPr>
          <p:cNvPr id="116739" name="Rectangle 3"/>
          <p:cNvSpPr>
            <a:spLocks noGrp="1" noRot="1" noChangeAspect="1" noChangeArrowheads="1" noTextEdit="1"/>
          </p:cNvSpPr>
          <p:nvPr>
            <p:ph type="sldImg"/>
          </p:nvPr>
        </p:nvSpPr>
        <p:spPr>
          <a:xfrm>
            <a:off x="150813" y="774700"/>
            <a:ext cx="6797675" cy="3824288"/>
          </a:xfrm>
          <a:ln cap="flat"/>
        </p:spPr>
      </p:sp>
    </p:spTree>
    <p:extLst>
      <p:ext uri="{BB962C8B-B14F-4D97-AF65-F5344CB8AC3E}">
        <p14:creationId xmlns:p14="http://schemas.microsoft.com/office/powerpoint/2010/main" val="2464550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8110DF-9D25-4AD9-81D3-2F3323832DAD}" type="slidenum">
              <a:rPr lang="zh-CN" altLang="en-US"/>
              <a:pPr/>
              <a:t>53</a:t>
            </a:fld>
            <a:endParaRPr lang="en-US" altLang="zh-CN"/>
          </a:p>
        </p:txBody>
      </p:sp>
      <p:sp>
        <p:nvSpPr>
          <p:cNvPr id="1230850" name="Rectangle 2"/>
          <p:cNvSpPr>
            <a:spLocks noGrp="1" noRot="1" noChangeAspect="1" noChangeArrowheads="1" noTextEdit="1"/>
          </p:cNvSpPr>
          <p:nvPr>
            <p:ph type="sldImg"/>
          </p:nvPr>
        </p:nvSpPr>
        <p:spPr>
          <a:xfrm>
            <a:off x="139700" y="768350"/>
            <a:ext cx="6819900" cy="3836988"/>
          </a:xfrm>
          <a:ln/>
        </p:spPr>
      </p:sp>
      <p:sp>
        <p:nvSpPr>
          <p:cNvPr id="12308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97890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1.1    Introduction</a:t>
            </a:r>
          </a:p>
        </p:txBody>
      </p:sp>
      <p:sp>
        <p:nvSpPr>
          <p:cNvPr id="7" name="Rectangle 7"/>
          <p:cNvSpPr>
            <a:spLocks noGrp="1" noChangeArrowheads="1"/>
          </p:cNvSpPr>
          <p:nvPr>
            <p:ph type="sldNum" sz="quarter" idx="5"/>
          </p:nvPr>
        </p:nvSpPr>
        <p:spPr>
          <a:ln/>
        </p:spPr>
        <p:txBody>
          <a:bodyPr/>
          <a:lstStyle/>
          <a:p>
            <a:fld id="{90D7C5AF-EDCA-4CA6-8CF1-B5E77C30C7DB}" type="slidenum">
              <a:rPr lang="en-US" altLang="zh-CN"/>
              <a:pPr/>
              <a:t>58</a:t>
            </a:fld>
            <a:endParaRPr lang="en-US" altLang="zh-CN"/>
          </a:p>
        </p:txBody>
      </p:sp>
      <p:sp>
        <p:nvSpPr>
          <p:cNvPr id="267266" name="Rectangle 2"/>
          <p:cNvSpPr>
            <a:spLocks noGrp="1" noRot="1" noChangeAspect="1" noChangeArrowheads="1" noTextEdit="1"/>
          </p:cNvSpPr>
          <p:nvPr>
            <p:ph type="sldImg"/>
          </p:nvPr>
        </p:nvSpPr>
        <p:spPr>
          <a:xfrm>
            <a:off x="139700" y="768350"/>
            <a:ext cx="6819900" cy="3836988"/>
          </a:xfrm>
          <a:ln/>
        </p:spPr>
      </p:sp>
      <p:sp>
        <p:nvSpPr>
          <p:cNvPr id="267267" name="Rectangle 3"/>
          <p:cNvSpPr>
            <a:spLocks noGrp="1" noChangeArrowheads="1"/>
          </p:cNvSpPr>
          <p:nvPr>
            <p:ph type="body" idx="1"/>
          </p:nvPr>
        </p:nvSpPr>
        <p:spPr/>
        <p:txBody>
          <a:bodyPr/>
          <a:lstStyle/>
          <a:p>
            <a:endParaRPr lang="zh-CN" altLang="zh-CN" b="1" i="1"/>
          </a:p>
        </p:txBody>
      </p:sp>
    </p:spTree>
    <p:extLst>
      <p:ext uri="{BB962C8B-B14F-4D97-AF65-F5344CB8AC3E}">
        <p14:creationId xmlns:p14="http://schemas.microsoft.com/office/powerpoint/2010/main" val="154930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1.1    Introduction</a:t>
            </a:r>
          </a:p>
        </p:txBody>
      </p:sp>
      <p:sp>
        <p:nvSpPr>
          <p:cNvPr id="7" name="Rectangle 7"/>
          <p:cNvSpPr>
            <a:spLocks noGrp="1" noChangeArrowheads="1"/>
          </p:cNvSpPr>
          <p:nvPr>
            <p:ph type="sldNum" sz="quarter" idx="5"/>
          </p:nvPr>
        </p:nvSpPr>
        <p:spPr>
          <a:ln/>
        </p:spPr>
        <p:txBody>
          <a:bodyPr/>
          <a:lstStyle/>
          <a:p>
            <a:fld id="{5C2ABFE1-8C46-4BF7-AC6B-C1EE508772CC}" type="slidenum">
              <a:rPr lang="en-US" altLang="zh-CN"/>
              <a:pPr/>
              <a:t>62</a:t>
            </a:fld>
            <a:endParaRPr lang="en-US" altLang="zh-CN"/>
          </a:p>
        </p:txBody>
      </p:sp>
      <p:sp>
        <p:nvSpPr>
          <p:cNvPr id="355330" name="Rectangle 2"/>
          <p:cNvSpPr>
            <a:spLocks noGrp="1" noRot="1" noChangeAspect="1" noChangeArrowheads="1" noTextEdit="1"/>
          </p:cNvSpPr>
          <p:nvPr>
            <p:ph type="sldImg"/>
          </p:nvPr>
        </p:nvSpPr>
        <p:spPr>
          <a:xfrm>
            <a:off x="139700" y="768350"/>
            <a:ext cx="6819900" cy="3836988"/>
          </a:xfrm>
          <a:ln/>
        </p:spPr>
      </p:sp>
      <p:sp>
        <p:nvSpPr>
          <p:cNvPr id="35533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677140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1.1    Introduction</a:t>
            </a:r>
          </a:p>
        </p:txBody>
      </p:sp>
      <p:sp>
        <p:nvSpPr>
          <p:cNvPr id="7" name="Rectangle 7"/>
          <p:cNvSpPr>
            <a:spLocks noGrp="1" noChangeArrowheads="1"/>
          </p:cNvSpPr>
          <p:nvPr>
            <p:ph type="sldNum" sz="quarter" idx="5"/>
          </p:nvPr>
        </p:nvSpPr>
        <p:spPr>
          <a:ln/>
        </p:spPr>
        <p:txBody>
          <a:bodyPr/>
          <a:lstStyle/>
          <a:p>
            <a:fld id="{18919F5F-C677-4CB5-ACFF-F3F9DF2BD716}" type="slidenum">
              <a:rPr lang="en-US" altLang="zh-CN"/>
              <a:pPr/>
              <a:t>63</a:t>
            </a:fld>
            <a:endParaRPr lang="en-US" altLang="zh-CN"/>
          </a:p>
        </p:txBody>
      </p:sp>
      <p:sp>
        <p:nvSpPr>
          <p:cNvPr id="327682" name="Rectangle 2"/>
          <p:cNvSpPr>
            <a:spLocks noGrp="1" noRot="1" noChangeAspect="1" noChangeArrowheads="1" noTextEdit="1"/>
          </p:cNvSpPr>
          <p:nvPr>
            <p:ph type="sldImg"/>
          </p:nvPr>
        </p:nvSpPr>
        <p:spPr>
          <a:xfrm>
            <a:off x="139700" y="768350"/>
            <a:ext cx="6819900" cy="3836988"/>
          </a:xfrm>
          <a:ln/>
        </p:spPr>
      </p:sp>
      <p:sp>
        <p:nvSpPr>
          <p:cNvPr id="327683" name="Rectangle 3"/>
          <p:cNvSpPr>
            <a:spLocks noGrp="1" noChangeArrowheads="1"/>
          </p:cNvSpPr>
          <p:nvPr>
            <p:ph type="body" idx="1"/>
          </p:nvPr>
        </p:nvSpPr>
        <p:spPr/>
        <p:txBody>
          <a:bodyPr/>
          <a:lstStyle/>
          <a:p>
            <a:endParaRPr lang="en-US" altLang="zh-CN" dirty="0"/>
          </a:p>
          <a:p>
            <a:endParaRPr lang="en-US" altLang="zh-CN" dirty="0"/>
          </a:p>
        </p:txBody>
      </p:sp>
    </p:spTree>
    <p:extLst>
      <p:ext uri="{BB962C8B-B14F-4D97-AF65-F5344CB8AC3E}">
        <p14:creationId xmlns:p14="http://schemas.microsoft.com/office/powerpoint/2010/main" val="1376000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0DFC3-D8EF-4ED6-BFF7-CA7167216D83}" type="slidenum">
              <a:rPr lang="zh-CN" altLang="en-US"/>
              <a:pPr/>
              <a:t>64</a:t>
            </a:fld>
            <a:endParaRPr lang="en-US" altLang="zh-CN"/>
          </a:p>
        </p:txBody>
      </p:sp>
      <p:sp>
        <p:nvSpPr>
          <p:cNvPr id="1232898" name="Rectangle 2"/>
          <p:cNvSpPr>
            <a:spLocks noGrp="1" noRot="1" noChangeAspect="1" noChangeArrowheads="1" noTextEdit="1"/>
          </p:cNvSpPr>
          <p:nvPr>
            <p:ph type="sldImg"/>
          </p:nvPr>
        </p:nvSpPr>
        <p:spPr>
          <a:xfrm>
            <a:off x="139700" y="768350"/>
            <a:ext cx="6819900" cy="3836988"/>
          </a:xfrm>
          <a:ln/>
        </p:spPr>
      </p:sp>
      <p:sp>
        <p:nvSpPr>
          <p:cNvPr id="12328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766908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en-US" altLang="zh-CN" smtClean="0"/>
              <a:t>1.1    Introduction</a:t>
            </a:r>
            <a:endParaRPr lang="en-US" altLang="zh-CN"/>
          </a:p>
        </p:txBody>
      </p:sp>
      <p:sp>
        <p:nvSpPr>
          <p:cNvPr id="5" name="灯片编号占位符 4"/>
          <p:cNvSpPr>
            <a:spLocks noGrp="1"/>
          </p:cNvSpPr>
          <p:nvPr>
            <p:ph type="sldNum" sz="quarter" idx="11"/>
          </p:nvPr>
        </p:nvSpPr>
        <p:spPr/>
        <p:txBody>
          <a:bodyPr/>
          <a:lstStyle/>
          <a:p>
            <a:fld id="{EBADF7BA-8CF4-4F81-BE0D-0527143A71C0}" type="slidenum">
              <a:rPr lang="en-US" altLang="zh-CN" smtClean="0"/>
              <a:pPr/>
              <a:t>69</a:t>
            </a:fld>
            <a:endParaRPr lang="en-US" altLang="zh-CN"/>
          </a:p>
        </p:txBody>
      </p:sp>
    </p:spTree>
    <p:extLst>
      <p:ext uri="{BB962C8B-B14F-4D97-AF65-F5344CB8AC3E}">
        <p14:creationId xmlns:p14="http://schemas.microsoft.com/office/powerpoint/2010/main" val="2660974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068643-CCFF-491F-9BC6-DC9B9A8DA72E}" type="slidenum">
              <a:rPr lang="zh-CN" altLang="en-US"/>
              <a:pPr/>
              <a:t>78</a:t>
            </a:fld>
            <a:endParaRPr lang="en-US" altLang="zh-CN"/>
          </a:p>
        </p:txBody>
      </p:sp>
      <p:sp>
        <p:nvSpPr>
          <p:cNvPr id="1491970" name="Rectangle 2"/>
          <p:cNvSpPr>
            <a:spLocks noGrp="1" noRot="1" noChangeAspect="1" noChangeArrowheads="1" noTextEdit="1"/>
          </p:cNvSpPr>
          <p:nvPr>
            <p:ph type="sldImg"/>
          </p:nvPr>
        </p:nvSpPr>
        <p:spPr>
          <a:xfrm>
            <a:off x="139700" y="768350"/>
            <a:ext cx="6819900" cy="3836988"/>
          </a:xfrm>
          <a:ln/>
        </p:spPr>
      </p:sp>
      <p:sp>
        <p:nvSpPr>
          <p:cNvPr id="14919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67162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533ACA-5FED-44F2-A263-09D83C5E660D}" type="slidenum">
              <a:rPr lang="zh-CN" altLang="en-US"/>
              <a:pPr/>
              <a:t>83</a:t>
            </a:fld>
            <a:endParaRPr lang="en-US" altLang="zh-CN"/>
          </a:p>
        </p:txBody>
      </p:sp>
      <p:sp>
        <p:nvSpPr>
          <p:cNvPr id="1468418" name="Rectangle 2"/>
          <p:cNvSpPr>
            <a:spLocks noGrp="1" noRot="1" noChangeAspect="1" noChangeArrowheads="1" noTextEdit="1"/>
          </p:cNvSpPr>
          <p:nvPr>
            <p:ph type="sldImg"/>
          </p:nvPr>
        </p:nvSpPr>
        <p:spPr>
          <a:xfrm>
            <a:off x="150813" y="774700"/>
            <a:ext cx="6797675" cy="3824288"/>
          </a:xfrm>
          <a:ln w="12700" cap="flat">
            <a:solidFill>
              <a:schemeClr val="tx1"/>
            </a:solidFill>
          </a:ln>
        </p:spPr>
      </p:sp>
      <p:sp>
        <p:nvSpPr>
          <p:cNvPr id="1468419" name="Rectangle 3"/>
          <p:cNvSpPr>
            <a:spLocks noGrp="1" noChangeArrowheads="1"/>
          </p:cNvSpPr>
          <p:nvPr>
            <p:ph type="body" idx="1"/>
          </p:nvPr>
        </p:nvSpPr>
        <p:spPr>
          <a:xfrm>
            <a:off x="446177" y="5429411"/>
            <a:ext cx="4812442" cy="541212"/>
          </a:xfrm>
          <a:noFill/>
          <a:ln/>
        </p:spPr>
        <p:txBody>
          <a:bodyPr wrap="none" lIns="20635" tIns="29233" rIns="20635" bIns="29233"/>
          <a:lstStyle/>
          <a:p>
            <a:pPr>
              <a:lnSpc>
                <a:spcPts val="3033"/>
              </a:lnSpc>
              <a:spcBef>
                <a:spcPct val="0"/>
              </a:spcBef>
              <a:buClr>
                <a:srgbClr val="000000"/>
              </a:buClr>
              <a:buFontTx/>
              <a:buChar char="•"/>
              <a:tabLst>
                <a:tab pos="495239" algn="l"/>
                <a:tab pos="990478" algn="l"/>
                <a:tab pos="1485717" algn="l"/>
              </a:tabLst>
            </a:pPr>
            <a:r>
              <a:rPr lang="en-US" altLang="zh-CN" sz="2600" b="1" dirty="0">
                <a:solidFill>
                  <a:srgbClr val="000000"/>
                </a:solidFill>
                <a:latin typeface="Arial" charset="0"/>
              </a:rPr>
              <a:t>Board work:  Binary Numbers</a:t>
            </a:r>
          </a:p>
        </p:txBody>
      </p:sp>
    </p:spTree>
    <p:extLst>
      <p:ext uri="{BB962C8B-B14F-4D97-AF65-F5344CB8AC3E}">
        <p14:creationId xmlns:p14="http://schemas.microsoft.com/office/powerpoint/2010/main" val="1177321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A4F1F6-DE10-4A12-9F0A-050991EB1BF1}" type="slidenum">
              <a:rPr lang="zh-CN" altLang="en-US"/>
              <a:pPr/>
              <a:t>12</a:t>
            </a:fld>
            <a:endParaRPr lang="en-US" altLang="zh-CN"/>
          </a:p>
        </p:txBody>
      </p:sp>
      <p:sp>
        <p:nvSpPr>
          <p:cNvPr id="1249282" name="Rectangle 2"/>
          <p:cNvSpPr>
            <a:spLocks noGrp="1" noRot="1" noChangeAspect="1" noChangeArrowheads="1" noTextEdit="1"/>
          </p:cNvSpPr>
          <p:nvPr>
            <p:ph type="sldImg"/>
          </p:nvPr>
        </p:nvSpPr>
        <p:spPr>
          <a:xfrm>
            <a:off x="139700" y="768350"/>
            <a:ext cx="6819900" cy="3836988"/>
          </a:xfrm>
          <a:ln/>
        </p:spPr>
      </p:sp>
      <p:sp>
        <p:nvSpPr>
          <p:cNvPr id="12492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70340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221D43-718D-4B4B-A5C1-38B86CF58606}" type="slidenum">
              <a:rPr lang="zh-CN" altLang="en-US"/>
              <a:pPr/>
              <a:t>84</a:t>
            </a:fld>
            <a:endParaRPr lang="en-US" altLang="zh-CN"/>
          </a:p>
        </p:txBody>
      </p:sp>
      <p:sp>
        <p:nvSpPr>
          <p:cNvPr id="1470466" name="Rectangle 2"/>
          <p:cNvSpPr>
            <a:spLocks noGrp="1" noRot="1" noChangeAspect="1" noChangeArrowheads="1" noTextEdit="1"/>
          </p:cNvSpPr>
          <p:nvPr>
            <p:ph type="sldImg"/>
          </p:nvPr>
        </p:nvSpPr>
        <p:spPr>
          <a:xfrm>
            <a:off x="150813" y="774700"/>
            <a:ext cx="6797675" cy="3824288"/>
          </a:xfrm>
          <a:ln w="12700" cap="flat">
            <a:solidFill>
              <a:schemeClr val="tx1"/>
            </a:solidFill>
          </a:ln>
        </p:spPr>
      </p:sp>
      <p:sp>
        <p:nvSpPr>
          <p:cNvPr id="1470467" name="Rectangle 3"/>
          <p:cNvSpPr>
            <a:spLocks noGrp="1" noChangeArrowheads="1"/>
          </p:cNvSpPr>
          <p:nvPr>
            <p:ph type="body" idx="1"/>
          </p:nvPr>
        </p:nvSpPr>
        <p:spPr>
          <a:xfrm>
            <a:off x="446177" y="5429411"/>
            <a:ext cx="4812442" cy="541212"/>
          </a:xfrm>
          <a:noFill/>
          <a:ln/>
        </p:spPr>
        <p:txBody>
          <a:bodyPr wrap="none" lIns="20635" tIns="29233" rIns="20635" bIns="29233"/>
          <a:lstStyle/>
          <a:p>
            <a:pPr>
              <a:lnSpc>
                <a:spcPts val="3033"/>
              </a:lnSpc>
              <a:spcBef>
                <a:spcPct val="0"/>
              </a:spcBef>
              <a:buClr>
                <a:srgbClr val="000000"/>
              </a:buClr>
              <a:buFontTx/>
              <a:buChar char="•"/>
              <a:tabLst>
                <a:tab pos="495239" algn="l"/>
                <a:tab pos="990478" algn="l"/>
                <a:tab pos="1485717" algn="l"/>
              </a:tabLst>
            </a:pPr>
            <a:r>
              <a:rPr lang="en-US" altLang="zh-CN" sz="2600" b="1" dirty="0">
                <a:solidFill>
                  <a:srgbClr val="000000"/>
                </a:solidFill>
                <a:latin typeface="Arial" charset="0"/>
              </a:rPr>
              <a:t>Board work:  Binary Numbers</a:t>
            </a:r>
          </a:p>
        </p:txBody>
      </p:sp>
    </p:spTree>
    <p:extLst>
      <p:ext uri="{BB962C8B-B14F-4D97-AF65-F5344CB8AC3E}">
        <p14:creationId xmlns:p14="http://schemas.microsoft.com/office/powerpoint/2010/main" val="28555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63A501-4F07-4A8D-9C50-B5B9E6C06CF7}" type="slidenum">
              <a:rPr lang="zh-CN" altLang="en-US"/>
              <a:pPr/>
              <a:t>94</a:t>
            </a:fld>
            <a:endParaRPr lang="en-US" altLang="zh-CN"/>
          </a:p>
        </p:txBody>
      </p:sp>
      <p:sp>
        <p:nvSpPr>
          <p:cNvPr id="1236994" name="Rectangle 2"/>
          <p:cNvSpPr>
            <a:spLocks noGrp="1" noRot="1" noChangeAspect="1" noChangeArrowheads="1" noTextEdit="1"/>
          </p:cNvSpPr>
          <p:nvPr>
            <p:ph type="sldImg"/>
          </p:nvPr>
        </p:nvSpPr>
        <p:spPr>
          <a:xfrm>
            <a:off x="139700" y="768350"/>
            <a:ext cx="6819900" cy="3836988"/>
          </a:xfrm>
          <a:ln/>
        </p:spPr>
      </p:sp>
      <p:sp>
        <p:nvSpPr>
          <p:cNvPr id="12369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518788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172B2B-26BD-4EB6-92E7-58BF51631C88}" type="slidenum">
              <a:rPr lang="zh-CN" altLang="en-US"/>
              <a:pPr/>
              <a:t>95</a:t>
            </a:fld>
            <a:endParaRPr lang="en-US" altLang="zh-CN"/>
          </a:p>
        </p:txBody>
      </p:sp>
      <p:sp>
        <p:nvSpPr>
          <p:cNvPr id="1263618" name="Rectangle 2"/>
          <p:cNvSpPr>
            <a:spLocks noGrp="1" noRot="1" noChangeAspect="1" noChangeArrowheads="1" noTextEdit="1"/>
          </p:cNvSpPr>
          <p:nvPr>
            <p:ph type="sldImg"/>
          </p:nvPr>
        </p:nvSpPr>
        <p:spPr>
          <a:xfrm>
            <a:off x="139700" y="768350"/>
            <a:ext cx="6819900" cy="3836988"/>
          </a:xfrm>
          <a:ln/>
        </p:spPr>
      </p:sp>
      <p:sp>
        <p:nvSpPr>
          <p:cNvPr id="12636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243395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31313C-3B38-4E8E-B81A-C3FDAF2F47D6}" type="slidenum">
              <a:rPr lang="zh-CN" altLang="en-US"/>
              <a:pPr/>
              <a:t>102</a:t>
            </a:fld>
            <a:endParaRPr lang="en-US" altLang="zh-CN"/>
          </a:p>
        </p:txBody>
      </p:sp>
      <p:sp>
        <p:nvSpPr>
          <p:cNvPr id="1295362" name="Rectangle 2"/>
          <p:cNvSpPr>
            <a:spLocks noGrp="1" noRot="1" noChangeAspect="1" noChangeArrowheads="1" noTextEdit="1"/>
          </p:cNvSpPr>
          <p:nvPr>
            <p:ph type="sldImg"/>
          </p:nvPr>
        </p:nvSpPr>
        <p:spPr>
          <a:xfrm>
            <a:off x="139700" y="768350"/>
            <a:ext cx="6819900" cy="3836988"/>
          </a:xfrm>
          <a:ln/>
        </p:spPr>
      </p:sp>
      <p:sp>
        <p:nvSpPr>
          <p:cNvPr id="12953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15017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9875BC-4AC3-46E4-B827-24C06BDAD620}" type="slidenum">
              <a:rPr lang="zh-CN" altLang="en-US"/>
              <a:pPr/>
              <a:t>103</a:t>
            </a:fld>
            <a:endParaRPr lang="en-US" altLang="zh-CN"/>
          </a:p>
        </p:txBody>
      </p:sp>
      <p:sp>
        <p:nvSpPr>
          <p:cNvPr id="1297410" name="Rectangle 2"/>
          <p:cNvSpPr>
            <a:spLocks noGrp="1" noRot="1" noChangeAspect="1" noChangeArrowheads="1" noTextEdit="1"/>
          </p:cNvSpPr>
          <p:nvPr>
            <p:ph type="sldImg"/>
          </p:nvPr>
        </p:nvSpPr>
        <p:spPr>
          <a:xfrm>
            <a:off x="139700" y="768350"/>
            <a:ext cx="6819900" cy="3836988"/>
          </a:xfrm>
          <a:ln/>
        </p:spPr>
      </p:sp>
      <p:sp>
        <p:nvSpPr>
          <p:cNvPr id="12974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812986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76D9AA-CC6E-4F70-BA10-9E3D25F883D9}" type="slidenum">
              <a:rPr lang="zh-CN" altLang="en-US"/>
              <a:pPr/>
              <a:t>104</a:t>
            </a:fld>
            <a:endParaRPr lang="en-US" altLang="zh-CN"/>
          </a:p>
        </p:txBody>
      </p:sp>
      <p:sp>
        <p:nvSpPr>
          <p:cNvPr id="1299458" name="Rectangle 2"/>
          <p:cNvSpPr>
            <a:spLocks noGrp="1" noRot="1" noChangeAspect="1" noChangeArrowheads="1" noTextEdit="1"/>
          </p:cNvSpPr>
          <p:nvPr>
            <p:ph type="sldImg"/>
          </p:nvPr>
        </p:nvSpPr>
        <p:spPr>
          <a:xfrm>
            <a:off x="139700" y="768350"/>
            <a:ext cx="6819900" cy="3836988"/>
          </a:xfrm>
          <a:ln/>
        </p:spPr>
      </p:sp>
      <p:sp>
        <p:nvSpPr>
          <p:cNvPr id="12994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003501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2187AE-C7E8-4F43-8B33-CACE7F6B70C1}" type="slidenum">
              <a:rPr lang="zh-CN" altLang="en-US"/>
              <a:pPr/>
              <a:t>105</a:t>
            </a:fld>
            <a:endParaRPr lang="en-US" altLang="zh-CN"/>
          </a:p>
        </p:txBody>
      </p:sp>
      <p:sp>
        <p:nvSpPr>
          <p:cNvPr id="1301506" name="Rectangle 2"/>
          <p:cNvSpPr>
            <a:spLocks noGrp="1" noRot="1" noChangeAspect="1" noChangeArrowheads="1" noTextEdit="1"/>
          </p:cNvSpPr>
          <p:nvPr>
            <p:ph type="sldImg"/>
          </p:nvPr>
        </p:nvSpPr>
        <p:spPr>
          <a:xfrm>
            <a:off x="139700" y="768350"/>
            <a:ext cx="6819900" cy="3836988"/>
          </a:xfrm>
          <a:ln/>
        </p:spPr>
      </p:sp>
      <p:sp>
        <p:nvSpPr>
          <p:cNvPr id="13015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8889865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CB5D2-5781-4B50-8C3E-5F838AE42A80}" type="slidenum">
              <a:rPr lang="zh-CN" altLang="en-US"/>
              <a:pPr/>
              <a:t>107</a:t>
            </a:fld>
            <a:endParaRPr lang="en-US" altLang="zh-CN"/>
          </a:p>
        </p:txBody>
      </p:sp>
      <p:sp>
        <p:nvSpPr>
          <p:cNvPr id="1303554" name="Rectangle 2"/>
          <p:cNvSpPr>
            <a:spLocks noGrp="1" noRot="1" noChangeAspect="1" noChangeArrowheads="1" noTextEdit="1"/>
          </p:cNvSpPr>
          <p:nvPr>
            <p:ph type="sldImg"/>
          </p:nvPr>
        </p:nvSpPr>
        <p:spPr>
          <a:xfrm>
            <a:off x="139700" y="768350"/>
            <a:ext cx="6819900" cy="3836988"/>
          </a:xfrm>
          <a:ln/>
        </p:spPr>
      </p:sp>
      <p:sp>
        <p:nvSpPr>
          <p:cNvPr id="1303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5884203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AECBBC-8D60-4EE2-9FC8-718422460F95}" type="slidenum">
              <a:rPr lang="zh-CN" altLang="en-US"/>
              <a:pPr/>
              <a:t>108</a:t>
            </a:fld>
            <a:endParaRPr lang="en-US" altLang="zh-CN"/>
          </a:p>
        </p:txBody>
      </p:sp>
      <p:sp>
        <p:nvSpPr>
          <p:cNvPr id="1305602" name="Rectangle 2"/>
          <p:cNvSpPr>
            <a:spLocks noGrp="1" noRot="1" noChangeAspect="1" noChangeArrowheads="1" noTextEdit="1"/>
          </p:cNvSpPr>
          <p:nvPr>
            <p:ph type="sldImg"/>
          </p:nvPr>
        </p:nvSpPr>
        <p:spPr>
          <a:xfrm>
            <a:off x="139700" y="768350"/>
            <a:ext cx="6819900" cy="3836988"/>
          </a:xfrm>
          <a:ln/>
        </p:spPr>
      </p:sp>
      <p:sp>
        <p:nvSpPr>
          <p:cNvPr id="13056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18883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3C22-14F3-4067-B6F9-712436D67B4B}" type="slidenum">
              <a:rPr lang="zh-CN" altLang="en-US"/>
              <a:pPr/>
              <a:t>109</a:t>
            </a:fld>
            <a:endParaRPr lang="en-US" altLang="zh-CN"/>
          </a:p>
        </p:txBody>
      </p:sp>
      <p:sp>
        <p:nvSpPr>
          <p:cNvPr id="1307650" name="Rectangle 2"/>
          <p:cNvSpPr>
            <a:spLocks noGrp="1" noRot="1" noChangeAspect="1" noChangeArrowheads="1" noTextEdit="1"/>
          </p:cNvSpPr>
          <p:nvPr>
            <p:ph type="sldImg"/>
          </p:nvPr>
        </p:nvSpPr>
        <p:spPr>
          <a:xfrm>
            <a:off x="139700" y="768350"/>
            <a:ext cx="6819900" cy="3836988"/>
          </a:xfrm>
          <a:ln/>
        </p:spPr>
      </p:sp>
      <p:sp>
        <p:nvSpPr>
          <p:cNvPr id="13076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55805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6A953E-855E-4ADA-91CD-4FB526AA6CF5}" type="slidenum">
              <a:rPr lang="zh-CN" altLang="en-US"/>
              <a:pPr/>
              <a:t>14</a:t>
            </a:fld>
            <a:endParaRPr lang="en-US" altLang="zh-CN"/>
          </a:p>
        </p:txBody>
      </p:sp>
      <p:sp>
        <p:nvSpPr>
          <p:cNvPr id="1212418" name="Rectangle 2"/>
          <p:cNvSpPr>
            <a:spLocks noGrp="1" noRot="1" noChangeAspect="1" noChangeArrowheads="1" noTextEdit="1"/>
          </p:cNvSpPr>
          <p:nvPr>
            <p:ph type="sldImg"/>
          </p:nvPr>
        </p:nvSpPr>
        <p:spPr>
          <a:xfrm>
            <a:off x="139700" y="768350"/>
            <a:ext cx="6819900" cy="3836988"/>
          </a:xfrm>
          <a:ln/>
        </p:spPr>
      </p:sp>
      <p:sp>
        <p:nvSpPr>
          <p:cNvPr id="12124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97116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4F728A-31BF-4C43-B01B-7F539417A659}" type="slidenum">
              <a:rPr lang="zh-CN" altLang="en-US"/>
              <a:pPr/>
              <a:t>110</a:t>
            </a:fld>
            <a:endParaRPr lang="en-US" altLang="zh-CN"/>
          </a:p>
        </p:txBody>
      </p:sp>
      <p:sp>
        <p:nvSpPr>
          <p:cNvPr id="1309698" name="Rectangle 2"/>
          <p:cNvSpPr>
            <a:spLocks noGrp="1" noRot="1" noChangeAspect="1" noChangeArrowheads="1" noTextEdit="1"/>
          </p:cNvSpPr>
          <p:nvPr>
            <p:ph type="sldImg"/>
          </p:nvPr>
        </p:nvSpPr>
        <p:spPr>
          <a:xfrm>
            <a:off x="139700" y="768350"/>
            <a:ext cx="6819900" cy="3836988"/>
          </a:xfrm>
          <a:ln/>
        </p:spPr>
      </p:sp>
      <p:sp>
        <p:nvSpPr>
          <p:cNvPr id="13096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210580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217C71-C056-431F-B009-7B0AA6151B40}" type="slidenum">
              <a:rPr lang="zh-CN" altLang="en-US"/>
              <a:pPr/>
              <a:t>115</a:t>
            </a:fld>
            <a:endParaRPr lang="en-US" altLang="zh-CN"/>
          </a:p>
        </p:txBody>
      </p:sp>
      <p:sp>
        <p:nvSpPr>
          <p:cNvPr id="1311746" name="Rectangle 2"/>
          <p:cNvSpPr>
            <a:spLocks noGrp="1" noRot="1" noChangeAspect="1" noChangeArrowheads="1" noTextEdit="1"/>
          </p:cNvSpPr>
          <p:nvPr>
            <p:ph type="sldImg"/>
          </p:nvPr>
        </p:nvSpPr>
        <p:spPr>
          <a:xfrm>
            <a:off x="139700" y="768350"/>
            <a:ext cx="6819900" cy="3836988"/>
          </a:xfrm>
          <a:ln/>
        </p:spPr>
      </p:sp>
      <p:sp>
        <p:nvSpPr>
          <p:cNvPr id="13117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9739630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9602D-CE51-432B-99BD-34454C049910}" type="slidenum">
              <a:rPr lang="zh-CN" altLang="en-US"/>
              <a:pPr/>
              <a:t>121</a:t>
            </a:fld>
            <a:endParaRPr lang="en-US" altLang="zh-CN"/>
          </a:p>
        </p:txBody>
      </p:sp>
      <p:sp>
        <p:nvSpPr>
          <p:cNvPr id="1317890" name="Rectangle 2"/>
          <p:cNvSpPr>
            <a:spLocks noGrp="1" noRot="1" noChangeAspect="1" noChangeArrowheads="1" noTextEdit="1"/>
          </p:cNvSpPr>
          <p:nvPr>
            <p:ph type="sldImg"/>
          </p:nvPr>
        </p:nvSpPr>
        <p:spPr>
          <a:xfrm>
            <a:off x="139700" y="768350"/>
            <a:ext cx="6819900" cy="3836988"/>
          </a:xfrm>
          <a:ln/>
        </p:spPr>
      </p:sp>
      <p:sp>
        <p:nvSpPr>
          <p:cNvPr id="13178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1310875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en-US" altLang="zh-CN" smtClean="0"/>
              <a:t>1.1    Introduction</a:t>
            </a:r>
            <a:endParaRPr lang="en-US" altLang="zh-CN"/>
          </a:p>
        </p:txBody>
      </p:sp>
      <p:sp>
        <p:nvSpPr>
          <p:cNvPr id="5" name="灯片编号占位符 4"/>
          <p:cNvSpPr>
            <a:spLocks noGrp="1"/>
          </p:cNvSpPr>
          <p:nvPr>
            <p:ph type="sldNum" sz="quarter" idx="11"/>
          </p:nvPr>
        </p:nvSpPr>
        <p:spPr/>
        <p:txBody>
          <a:bodyPr/>
          <a:lstStyle/>
          <a:p>
            <a:fld id="{EBADF7BA-8CF4-4F81-BE0D-0527143A71C0}" type="slidenum">
              <a:rPr lang="en-US" altLang="zh-CN" smtClean="0"/>
              <a:pPr/>
              <a:t>122</a:t>
            </a:fld>
            <a:endParaRPr lang="en-US" altLang="zh-CN"/>
          </a:p>
        </p:txBody>
      </p:sp>
    </p:spTree>
    <p:extLst>
      <p:ext uri="{BB962C8B-B14F-4D97-AF65-F5344CB8AC3E}">
        <p14:creationId xmlns:p14="http://schemas.microsoft.com/office/powerpoint/2010/main" val="3771851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1.1    Introduction</a:t>
            </a:r>
          </a:p>
        </p:txBody>
      </p:sp>
      <p:sp>
        <p:nvSpPr>
          <p:cNvPr id="7" name="Rectangle 7"/>
          <p:cNvSpPr>
            <a:spLocks noGrp="1" noChangeArrowheads="1"/>
          </p:cNvSpPr>
          <p:nvPr>
            <p:ph type="sldNum" sz="quarter" idx="5"/>
          </p:nvPr>
        </p:nvSpPr>
        <p:spPr>
          <a:ln/>
        </p:spPr>
        <p:txBody>
          <a:bodyPr/>
          <a:lstStyle/>
          <a:p>
            <a:fld id="{B3DB30CF-BDB1-49FF-A982-80938F6C5A9E}" type="slidenum">
              <a:rPr lang="en-US" altLang="zh-CN"/>
              <a:pPr/>
              <a:t>16</a:t>
            </a:fld>
            <a:endParaRPr lang="en-US" altLang="zh-CN"/>
          </a:p>
        </p:txBody>
      </p:sp>
      <p:sp>
        <p:nvSpPr>
          <p:cNvPr id="268290" name="Rectangle 2"/>
          <p:cNvSpPr>
            <a:spLocks noGrp="1" noRot="1" noChangeAspect="1" noChangeArrowheads="1" noTextEdit="1"/>
          </p:cNvSpPr>
          <p:nvPr>
            <p:ph type="sldImg"/>
          </p:nvPr>
        </p:nvSpPr>
        <p:spPr>
          <a:xfrm>
            <a:off x="139700" y="768350"/>
            <a:ext cx="6819900" cy="3836988"/>
          </a:xfrm>
          <a:ln/>
        </p:spPr>
      </p:sp>
      <p:sp>
        <p:nvSpPr>
          <p:cNvPr id="268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7136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E7197-6155-4449-B7AD-738B09C3ACE6}" type="slidenum">
              <a:rPr lang="zh-CN" altLang="en-US"/>
              <a:pPr/>
              <a:t>17</a:t>
            </a:fld>
            <a:endParaRPr lang="en-US" altLang="zh-CN"/>
          </a:p>
        </p:txBody>
      </p:sp>
      <p:sp>
        <p:nvSpPr>
          <p:cNvPr id="1218562" name="Rectangle 2"/>
          <p:cNvSpPr>
            <a:spLocks noGrp="1" noRot="1" noChangeAspect="1" noChangeArrowheads="1" noTextEdit="1"/>
          </p:cNvSpPr>
          <p:nvPr>
            <p:ph type="sldImg"/>
          </p:nvPr>
        </p:nvSpPr>
        <p:spPr>
          <a:xfrm>
            <a:off x="139700" y="768350"/>
            <a:ext cx="6819900" cy="3836988"/>
          </a:xfrm>
          <a:ln/>
        </p:spPr>
      </p:sp>
      <p:sp>
        <p:nvSpPr>
          <p:cNvPr id="12185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71643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2A93E5-C292-4C17-9CF5-F425356A2680}" type="slidenum">
              <a:rPr lang="zh-CN" altLang="en-US"/>
              <a:pPr/>
              <a:t>20</a:t>
            </a:fld>
            <a:endParaRPr lang="en-US" altLang="zh-CN"/>
          </a:p>
        </p:txBody>
      </p:sp>
      <p:sp>
        <p:nvSpPr>
          <p:cNvPr id="1220610" name="Rectangle 2"/>
          <p:cNvSpPr>
            <a:spLocks noGrp="1" noRot="1" noChangeAspect="1" noChangeArrowheads="1" noTextEdit="1"/>
          </p:cNvSpPr>
          <p:nvPr>
            <p:ph type="sldImg"/>
          </p:nvPr>
        </p:nvSpPr>
        <p:spPr>
          <a:xfrm>
            <a:off x="139700" y="768350"/>
            <a:ext cx="6819900" cy="3836988"/>
          </a:xfrm>
          <a:ln/>
        </p:spPr>
      </p:sp>
      <p:sp>
        <p:nvSpPr>
          <p:cNvPr id="12206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80279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C08332-C155-4C69-BAEB-DB7CBF283A54}" type="slidenum">
              <a:rPr lang="zh-CN" altLang="en-US"/>
              <a:pPr/>
              <a:t>21</a:t>
            </a:fld>
            <a:endParaRPr lang="en-US" altLang="zh-CN"/>
          </a:p>
        </p:txBody>
      </p:sp>
      <p:sp>
        <p:nvSpPr>
          <p:cNvPr id="1216514" name="Rectangle 2"/>
          <p:cNvSpPr>
            <a:spLocks noGrp="1" noRot="1" noChangeAspect="1" noChangeArrowheads="1" noTextEdit="1"/>
          </p:cNvSpPr>
          <p:nvPr>
            <p:ph type="sldImg"/>
          </p:nvPr>
        </p:nvSpPr>
        <p:spPr>
          <a:xfrm>
            <a:off x="139700" y="768350"/>
            <a:ext cx="6819900" cy="3836988"/>
          </a:xfrm>
          <a:ln/>
        </p:spPr>
      </p:sp>
      <p:sp>
        <p:nvSpPr>
          <p:cNvPr id="12165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199779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37F6CB-1C12-412B-A58A-8489F61E4583}" type="slidenum">
              <a:rPr lang="zh-CN" altLang="en-US"/>
              <a:pPr/>
              <a:t>22</a:t>
            </a:fld>
            <a:endParaRPr lang="en-US" altLang="zh-CN"/>
          </a:p>
        </p:txBody>
      </p:sp>
      <p:sp>
        <p:nvSpPr>
          <p:cNvPr id="1222658" name="Rectangle 2"/>
          <p:cNvSpPr>
            <a:spLocks noGrp="1" noRot="1" noChangeAspect="1" noChangeArrowheads="1" noTextEdit="1"/>
          </p:cNvSpPr>
          <p:nvPr>
            <p:ph type="sldImg"/>
          </p:nvPr>
        </p:nvSpPr>
        <p:spPr>
          <a:xfrm>
            <a:off x="139700" y="768350"/>
            <a:ext cx="6819900" cy="3836988"/>
          </a:xfrm>
          <a:ln/>
        </p:spPr>
      </p:sp>
      <p:sp>
        <p:nvSpPr>
          <p:cNvPr id="12226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606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0.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118.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19.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1.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2.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3.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4.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5.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6.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59.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1.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2.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3.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4.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5.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6.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7.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8.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9.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4.xml"/><Relationship Id="rId1" Type="http://schemas.openxmlformats.org/officeDocument/2006/relationships/audio" Target="../media/audio1.wav"/><Relationship Id="rId5" Type="http://schemas.openxmlformats.org/officeDocument/2006/relationships/image" Target="../media/image7.jpeg"/><Relationship Id="rId4" Type="http://schemas.openxmlformats.org/officeDocument/2006/relationships/image" Target="../media/image2.png"/></Relationships>
</file>

<file path=ppt/slideLayouts/_rels/slideLayout171.xml.rels><?xml version="1.0" encoding="UTF-8" standalone="yes"?>
<Relationships xmlns="http://schemas.openxmlformats.org/package/2006/relationships"><Relationship Id="rId2" Type="http://schemas.openxmlformats.org/officeDocument/2006/relationships/slideMaster" Target="../slideMasters/slideMaster14.xml"/><Relationship Id="rId1" Type="http://schemas.openxmlformats.org/officeDocument/2006/relationships/audio" Target="../media/audio1.wav"/></Relationships>
</file>

<file path=ppt/slideLayouts/_rels/slideLayout172.xml.rels><?xml version="1.0" encoding="UTF-8" standalone="yes"?>
<Relationships xmlns="http://schemas.openxmlformats.org/package/2006/relationships"><Relationship Id="rId2" Type="http://schemas.openxmlformats.org/officeDocument/2006/relationships/slideMaster" Target="../slideMasters/slideMaster14.xml"/><Relationship Id="rId1" Type="http://schemas.openxmlformats.org/officeDocument/2006/relationships/audio" Target="../media/audio1.wav"/></Relationships>
</file>

<file path=ppt/slideLayouts/_rels/slideLayout173.xml.rels><?xml version="1.0" encoding="UTF-8" standalone="yes"?>
<Relationships xmlns="http://schemas.openxmlformats.org/package/2006/relationships"><Relationship Id="rId2" Type="http://schemas.openxmlformats.org/officeDocument/2006/relationships/slideMaster" Target="../slideMasters/slideMaster14.xml"/><Relationship Id="rId1" Type="http://schemas.openxmlformats.org/officeDocument/2006/relationships/audio" Target="../media/audio1.wav"/></Relationships>
</file>

<file path=ppt/slideLayouts/_rels/slideLayout174.xml.rels><?xml version="1.0" encoding="UTF-8" standalone="yes"?>
<Relationships xmlns="http://schemas.openxmlformats.org/package/2006/relationships"><Relationship Id="rId2" Type="http://schemas.openxmlformats.org/officeDocument/2006/relationships/slideMaster" Target="../slideMasters/slideMaster14.xml"/><Relationship Id="rId1" Type="http://schemas.openxmlformats.org/officeDocument/2006/relationships/audio" Target="../media/audio1.wav"/></Relationships>
</file>

<file path=ppt/slideLayouts/_rels/slideLayout175.xml.rels><?xml version="1.0" encoding="UTF-8" standalone="yes"?>
<Relationships xmlns="http://schemas.openxmlformats.org/package/2006/relationships"><Relationship Id="rId2" Type="http://schemas.openxmlformats.org/officeDocument/2006/relationships/slideMaster" Target="../slideMasters/slideMaster14.xml"/><Relationship Id="rId1" Type="http://schemas.openxmlformats.org/officeDocument/2006/relationships/audio" Target="../media/audio1.wav"/></Relationships>
</file>

<file path=ppt/slideLayouts/_rels/slideLayout176.xml.rels><?xml version="1.0" encoding="UTF-8" standalone="yes"?>
<Relationships xmlns="http://schemas.openxmlformats.org/package/2006/relationships"><Relationship Id="rId2" Type="http://schemas.openxmlformats.org/officeDocument/2006/relationships/slideMaster" Target="../slideMasters/slideMaster14.xml"/><Relationship Id="rId1" Type="http://schemas.openxmlformats.org/officeDocument/2006/relationships/audio" Target="../media/audio1.wav"/></Relationships>
</file>

<file path=ppt/slideLayouts/_rels/slideLayout177.xml.rels><?xml version="1.0" encoding="UTF-8" standalone="yes"?>
<Relationships xmlns="http://schemas.openxmlformats.org/package/2006/relationships"><Relationship Id="rId2" Type="http://schemas.openxmlformats.org/officeDocument/2006/relationships/slideMaster" Target="../slideMasters/slideMaster14.xml"/><Relationship Id="rId1" Type="http://schemas.openxmlformats.org/officeDocument/2006/relationships/audio" Target="../media/audio1.wav"/></Relationships>
</file>

<file path=ppt/slideLayouts/_rels/slideLayout178.xml.rels><?xml version="1.0" encoding="UTF-8" standalone="yes"?>
<Relationships xmlns="http://schemas.openxmlformats.org/package/2006/relationships"><Relationship Id="rId2" Type="http://schemas.openxmlformats.org/officeDocument/2006/relationships/slideMaster" Target="../slideMasters/slideMaster14.xml"/><Relationship Id="rId1" Type="http://schemas.openxmlformats.org/officeDocument/2006/relationships/audio" Target="../media/audio1.wav"/></Relationships>
</file>

<file path=ppt/slideLayouts/_rels/slideLayout179.xml.rels><?xml version="1.0" encoding="UTF-8" standalone="yes"?>
<Relationships xmlns="http://schemas.openxmlformats.org/package/2006/relationships"><Relationship Id="rId2" Type="http://schemas.openxmlformats.org/officeDocument/2006/relationships/slideMaster" Target="../slideMasters/slideMaster14.xml"/><Relationship Id="rId1"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2" Type="http://schemas.openxmlformats.org/officeDocument/2006/relationships/slideMaster" Target="../slideMasters/slideMaster14.xml"/><Relationship Id="rId1" Type="http://schemas.openxmlformats.org/officeDocument/2006/relationships/audio" Target="../media/audio1.wav"/></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5.xml"/><Relationship Id="rId1" Type="http://schemas.openxmlformats.org/officeDocument/2006/relationships/audio" Target="../media/audio1.wav"/><Relationship Id="rId5" Type="http://schemas.openxmlformats.org/officeDocument/2006/relationships/image" Target="../media/image7.jpeg"/><Relationship Id="rId4" Type="http://schemas.openxmlformats.org/officeDocument/2006/relationships/image" Target="../media/image2.png"/></Relationships>
</file>

<file path=ppt/slideLayouts/_rels/slideLayout183.xml.rels><?xml version="1.0" encoding="UTF-8" standalone="yes"?>
<Relationships xmlns="http://schemas.openxmlformats.org/package/2006/relationships"><Relationship Id="rId2" Type="http://schemas.openxmlformats.org/officeDocument/2006/relationships/slideMaster" Target="../slideMasters/slideMaster15.xml"/><Relationship Id="rId1" Type="http://schemas.openxmlformats.org/officeDocument/2006/relationships/audio" Target="../media/audio1.wav"/></Relationships>
</file>

<file path=ppt/slideLayouts/_rels/slideLayout184.xml.rels><?xml version="1.0" encoding="UTF-8" standalone="yes"?>
<Relationships xmlns="http://schemas.openxmlformats.org/package/2006/relationships"><Relationship Id="rId2" Type="http://schemas.openxmlformats.org/officeDocument/2006/relationships/slideMaster" Target="../slideMasters/slideMaster15.xml"/><Relationship Id="rId1" Type="http://schemas.openxmlformats.org/officeDocument/2006/relationships/audio" Target="../media/audio1.wav"/></Relationships>
</file>

<file path=ppt/slideLayouts/_rels/slideLayout185.xml.rels><?xml version="1.0" encoding="UTF-8" standalone="yes"?>
<Relationships xmlns="http://schemas.openxmlformats.org/package/2006/relationships"><Relationship Id="rId2" Type="http://schemas.openxmlformats.org/officeDocument/2006/relationships/slideMaster" Target="../slideMasters/slideMaster15.xml"/><Relationship Id="rId1" Type="http://schemas.openxmlformats.org/officeDocument/2006/relationships/audio" Target="../media/audio1.wav"/></Relationships>
</file>

<file path=ppt/slideLayouts/_rels/slideLayout186.xml.rels><?xml version="1.0" encoding="UTF-8" standalone="yes"?>
<Relationships xmlns="http://schemas.openxmlformats.org/package/2006/relationships"><Relationship Id="rId2" Type="http://schemas.openxmlformats.org/officeDocument/2006/relationships/slideMaster" Target="../slideMasters/slideMaster15.xml"/><Relationship Id="rId1" Type="http://schemas.openxmlformats.org/officeDocument/2006/relationships/audio" Target="../media/audio1.wav"/></Relationships>
</file>

<file path=ppt/slideLayouts/_rels/slideLayout187.xml.rels><?xml version="1.0" encoding="UTF-8" standalone="yes"?>
<Relationships xmlns="http://schemas.openxmlformats.org/package/2006/relationships"><Relationship Id="rId2" Type="http://schemas.openxmlformats.org/officeDocument/2006/relationships/slideMaster" Target="../slideMasters/slideMaster15.xml"/><Relationship Id="rId1" Type="http://schemas.openxmlformats.org/officeDocument/2006/relationships/audio" Target="../media/audio1.wav"/></Relationships>
</file>

<file path=ppt/slideLayouts/_rels/slideLayout188.xml.rels><?xml version="1.0" encoding="UTF-8" standalone="yes"?>
<Relationships xmlns="http://schemas.openxmlformats.org/package/2006/relationships"><Relationship Id="rId2" Type="http://schemas.openxmlformats.org/officeDocument/2006/relationships/slideMaster" Target="../slideMasters/slideMaster15.xml"/><Relationship Id="rId1" Type="http://schemas.openxmlformats.org/officeDocument/2006/relationships/audio" Target="../media/audio1.wav"/></Relationships>
</file>

<file path=ppt/slideLayouts/_rels/slideLayout189.xml.rels><?xml version="1.0" encoding="UTF-8" standalone="yes"?>
<Relationships xmlns="http://schemas.openxmlformats.org/package/2006/relationships"><Relationship Id="rId2" Type="http://schemas.openxmlformats.org/officeDocument/2006/relationships/slideMaster" Target="../slideMasters/slideMaster15.xml"/><Relationship Id="rId1" Type="http://schemas.openxmlformats.org/officeDocument/2006/relationships/audio" Target="../media/audio1.wav"/></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2" Type="http://schemas.openxmlformats.org/officeDocument/2006/relationships/slideMaster" Target="../slideMasters/slideMaster15.xml"/><Relationship Id="rId1" Type="http://schemas.openxmlformats.org/officeDocument/2006/relationships/audio" Target="../media/audio1.wav"/></Relationships>
</file>

<file path=ppt/slideLayouts/_rels/slideLayout191.xml.rels><?xml version="1.0" encoding="UTF-8" standalone="yes"?>
<Relationships xmlns="http://schemas.openxmlformats.org/package/2006/relationships"><Relationship Id="rId2" Type="http://schemas.openxmlformats.org/officeDocument/2006/relationships/slideMaster" Target="../slideMasters/slideMaster15.xml"/><Relationship Id="rId1" Type="http://schemas.openxmlformats.org/officeDocument/2006/relationships/audio" Target="../media/audio1.wav"/></Relationships>
</file>

<file path=ppt/slideLayouts/_rels/slideLayout192.xml.rels><?xml version="1.0" encoding="UTF-8" standalone="yes"?>
<Relationships xmlns="http://schemas.openxmlformats.org/package/2006/relationships"><Relationship Id="rId2" Type="http://schemas.openxmlformats.org/officeDocument/2006/relationships/slideMaster" Target="../slideMasters/slideMaster15.xml"/><Relationship Id="rId1" Type="http://schemas.openxmlformats.org/officeDocument/2006/relationships/audio" Target="../media/audio1.wav"/></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6.xml"/><Relationship Id="rId1" Type="http://schemas.openxmlformats.org/officeDocument/2006/relationships/audio" Target="../media/audio1.wav"/><Relationship Id="rId5" Type="http://schemas.openxmlformats.org/officeDocument/2006/relationships/image" Target="../media/image7.jpeg"/><Relationship Id="rId4" Type="http://schemas.openxmlformats.org/officeDocument/2006/relationships/image" Target="../media/image2.png"/></Relationships>
</file>

<file path=ppt/slideLayouts/_rels/slideLayout198.xml.rels><?xml version="1.0" encoding="UTF-8" standalone="yes"?>
<Relationships xmlns="http://schemas.openxmlformats.org/package/2006/relationships"><Relationship Id="rId2" Type="http://schemas.openxmlformats.org/officeDocument/2006/relationships/slideMaster" Target="../slideMasters/slideMaster16.xml"/><Relationship Id="rId1" Type="http://schemas.openxmlformats.org/officeDocument/2006/relationships/audio" Target="../media/audio1.wav"/></Relationships>
</file>

<file path=ppt/slideLayouts/_rels/slideLayout199.xml.rels><?xml version="1.0" encoding="UTF-8" standalone="yes"?>
<Relationships xmlns="http://schemas.openxmlformats.org/package/2006/relationships"><Relationship Id="rId2" Type="http://schemas.openxmlformats.org/officeDocument/2006/relationships/slideMaster" Target="../slideMasters/slideMaster16.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2" Type="http://schemas.openxmlformats.org/officeDocument/2006/relationships/slideMaster" Target="../slideMasters/slideMaster16.xml"/><Relationship Id="rId1" Type="http://schemas.openxmlformats.org/officeDocument/2006/relationships/audio" Target="../media/audio1.wav"/></Relationships>
</file>

<file path=ppt/slideLayouts/_rels/slideLayout201.xml.rels><?xml version="1.0" encoding="UTF-8" standalone="yes"?>
<Relationships xmlns="http://schemas.openxmlformats.org/package/2006/relationships"><Relationship Id="rId2" Type="http://schemas.openxmlformats.org/officeDocument/2006/relationships/slideMaster" Target="../slideMasters/slideMaster16.xml"/><Relationship Id="rId1" Type="http://schemas.openxmlformats.org/officeDocument/2006/relationships/audio" Target="../media/audio1.wav"/></Relationships>
</file>

<file path=ppt/slideLayouts/_rels/slideLayout202.xml.rels><?xml version="1.0" encoding="UTF-8" standalone="yes"?>
<Relationships xmlns="http://schemas.openxmlformats.org/package/2006/relationships"><Relationship Id="rId2" Type="http://schemas.openxmlformats.org/officeDocument/2006/relationships/slideMaster" Target="../slideMasters/slideMaster16.xml"/><Relationship Id="rId1" Type="http://schemas.openxmlformats.org/officeDocument/2006/relationships/audio" Target="../media/audio1.wav"/></Relationships>
</file>

<file path=ppt/slideLayouts/_rels/slideLayout203.xml.rels><?xml version="1.0" encoding="UTF-8" standalone="yes"?>
<Relationships xmlns="http://schemas.openxmlformats.org/package/2006/relationships"><Relationship Id="rId2" Type="http://schemas.openxmlformats.org/officeDocument/2006/relationships/slideMaster" Target="../slideMasters/slideMaster16.xml"/><Relationship Id="rId1" Type="http://schemas.openxmlformats.org/officeDocument/2006/relationships/audio" Target="../media/audio1.wav"/></Relationships>
</file>

<file path=ppt/slideLayouts/_rels/slideLayout204.xml.rels><?xml version="1.0" encoding="UTF-8" standalone="yes"?>
<Relationships xmlns="http://schemas.openxmlformats.org/package/2006/relationships"><Relationship Id="rId2" Type="http://schemas.openxmlformats.org/officeDocument/2006/relationships/slideMaster" Target="../slideMasters/slideMaster16.xml"/><Relationship Id="rId1" Type="http://schemas.openxmlformats.org/officeDocument/2006/relationships/audio" Target="../media/audio1.wav"/></Relationships>
</file>

<file path=ppt/slideLayouts/_rels/slideLayout205.xml.rels><?xml version="1.0" encoding="UTF-8" standalone="yes"?>
<Relationships xmlns="http://schemas.openxmlformats.org/package/2006/relationships"><Relationship Id="rId2" Type="http://schemas.openxmlformats.org/officeDocument/2006/relationships/slideMaster" Target="../slideMasters/slideMaster16.xml"/><Relationship Id="rId1" Type="http://schemas.openxmlformats.org/officeDocument/2006/relationships/audio" Target="../media/audio1.wav"/></Relationships>
</file>

<file path=ppt/slideLayouts/_rels/slideLayout206.xml.rels><?xml version="1.0" encoding="UTF-8" standalone="yes"?>
<Relationships xmlns="http://schemas.openxmlformats.org/package/2006/relationships"><Relationship Id="rId2" Type="http://schemas.openxmlformats.org/officeDocument/2006/relationships/slideMaster" Target="../slideMasters/slideMaster16.xml"/><Relationship Id="rId1" Type="http://schemas.openxmlformats.org/officeDocument/2006/relationships/audio" Target="../media/audio1.wav"/></Relationships>
</file>

<file path=ppt/slideLayouts/_rels/slideLayout207.xml.rels><?xml version="1.0" encoding="UTF-8" standalone="yes"?>
<Relationships xmlns="http://schemas.openxmlformats.org/package/2006/relationships"><Relationship Id="rId2" Type="http://schemas.openxmlformats.org/officeDocument/2006/relationships/slideMaster" Target="../slideMasters/slideMaster16.xml"/><Relationship Id="rId1" Type="http://schemas.openxmlformats.org/officeDocument/2006/relationships/audio" Target="../media/audio1.wav"/></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5.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7.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36EC52-C345-48C0-AC65-01DB492855A5}" type="slidenum">
              <a:rPr lang="en-US" altLang="zh-CN"/>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5834B4-21A2-4CC0-B0EC-C67028DD99CB}" type="slidenum">
              <a:rPr lang="en-US" altLang="zh-CN"/>
              <a:pPr/>
              <a:t>‹#›</a:t>
            </a:fld>
            <a:endParaRPr lang="en-US" altLang="zh-CN"/>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4444ECF-E3F7-44D7-96FA-975EFF48A6A9}" type="slidenum">
              <a:rPr lang="en-US" altLang="zh-CN"/>
              <a:pPr/>
              <a:t>‹#›</a:t>
            </a:fld>
            <a:endParaRPr lang="en-US" altLang="zh-CN"/>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3A29E91-2B1C-4011-97A3-A25E2B8B39DA}" type="slidenum">
              <a:rPr lang="en-US" altLang="zh-CN"/>
              <a:pPr/>
              <a:t>‹#›</a:t>
            </a:fld>
            <a:endParaRPr lang="en-US" altLang="zh-CN"/>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11303D-D08A-49E0-9F72-123243A3EED5}" type="slidenum">
              <a:rPr lang="en-US" altLang="zh-CN"/>
              <a:pPr/>
              <a:t>‹#›</a:t>
            </a:fld>
            <a:endParaRPr lang="en-US" altLang="zh-CN"/>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5834B4-21A2-4CC0-B0EC-C67028DD99CB}" type="slidenum">
              <a:rPr lang="en-US" altLang="zh-CN"/>
              <a:pPr/>
              <a:t>‹#›</a:t>
            </a:fld>
            <a:endParaRPr lang="en-US" altLang="zh-CN"/>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A9D32C-6795-417B-B03A-DDC1B90C414A}" type="slidenum">
              <a:rPr lang="en-US" altLang="zh-CN"/>
              <a:pPr/>
              <a:t>‹#›</a:t>
            </a:fld>
            <a:endParaRPr lang="en-US" altLang="zh-CN"/>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05CBF8-6B0C-4DC4-A363-FF759C41A8BE}" type="slidenum">
              <a:rPr lang="en-US" altLang="zh-CN"/>
              <a:pPr/>
              <a:t>‹#›</a:t>
            </a:fld>
            <a:endParaRPr lang="en-US" altLang="zh-CN"/>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49F931-0881-4852-9C5A-BCDB41AB84B8}" type="slidenum">
              <a:rPr lang="en-US" altLang="zh-CN"/>
              <a:pPr/>
              <a:t>‹#›</a:t>
            </a:fld>
            <a:endParaRPr lang="en-US" altLang="zh-CN"/>
          </a:p>
        </p:txBody>
      </p:sp>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564E30-1739-403B-907B-2139806D09A2}" type="slidenum">
              <a:rPr lang="en-US" altLang="zh-CN"/>
              <a:pPr/>
              <a:t>‹#›</a:t>
            </a:fld>
            <a:endParaRPr lang="en-US" altLang="zh-CN"/>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600200"/>
            <a:ext cx="5425017"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37818" y="1600200"/>
            <a:ext cx="5427133"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CE551B-C2B4-477E-AEF1-C1FEC7C24D4F}" type="slidenum">
              <a:rPr lang="en-US" altLang="zh-CN"/>
              <a:pPr/>
              <a:t>‹#›</a:t>
            </a:fld>
            <a:endParaRPr lang="en-US" altLang="zh-CN"/>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4F95ABE-ECCD-4B62-B9C1-9E291BEC2876}" type="slidenum">
              <a:rPr lang="en-US" altLang="zh-CN"/>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A9D32C-6795-417B-B03A-DDC1B90C414A}" type="slidenum">
              <a:rPr lang="en-US" altLang="zh-CN"/>
              <a:pPr/>
              <a:t>‹#›</a:t>
            </a:fld>
            <a:endParaRPr lang="en-US" altLang="zh-CN"/>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8A2F4DE-B2D1-4EB9-A0A1-070F1F226689}" type="slidenum">
              <a:rPr lang="en-US" altLang="zh-CN"/>
              <a:pPr/>
              <a:t>‹#›</a:t>
            </a:fld>
            <a:endParaRPr lang="en-US" altLang="zh-CN"/>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9B59FF-2783-4EDA-A34C-94E511123C92}" type="slidenum">
              <a:rPr lang="en-US" altLang="zh-CN"/>
              <a:pPr/>
              <a:t>‹#›</a:t>
            </a:fld>
            <a:endParaRPr lang="en-US" altLang="zh-CN"/>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B2D049-70F0-4DD1-8307-41DDC73616B0}" type="slidenum">
              <a:rPr lang="en-US" altLang="zh-CN"/>
              <a:pPr/>
              <a:t>‹#›</a:t>
            </a:fld>
            <a:endParaRPr lang="en-US" altLang="zh-CN"/>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C77660-B2BF-4316-B62F-F19E59DD8111}" type="slidenum">
              <a:rPr lang="en-US" altLang="zh-CN"/>
              <a:pPr/>
              <a:t>‹#›</a:t>
            </a:fld>
            <a:endParaRPr lang="en-US" altLang="zh-CN"/>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CA088B-0E2A-488E-9EF3-405015557568}" type="slidenum">
              <a:rPr lang="en-US" altLang="zh-CN"/>
              <a:pPr/>
              <a:t>‹#›</a:t>
            </a:fld>
            <a:endParaRPr lang="en-US" altLang="zh-CN"/>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0" y="274638"/>
            <a:ext cx="2762251" cy="3586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1" y="274638"/>
            <a:ext cx="8089900" cy="35861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F14685-EBD7-4DAA-A215-16CEB1ECDA20}" type="slidenum">
              <a:rPr lang="en-US" altLang="zh-CN"/>
              <a:pPr/>
              <a:t>‹#›</a:t>
            </a:fld>
            <a:endParaRPr lang="en-US" altLang="zh-CN"/>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B450263B-6185-48C7-B149-443ADD9A2F88}"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7F4713-FF3D-4424-87A0-38E0DE0C413E}" type="slidenum">
              <a:rPr lang="en-US" altLang="zh-CN" smtClean="0"/>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smtClean="0">
                <a:solidFill>
                  <a:schemeClr val="bg1"/>
                </a:solidFill>
              </a:rPr>
              <a:t>Architecture </a:t>
            </a:r>
            <a:r>
              <a:rPr lang="en-US" altLang="zh-CN" sz="1400" b="0" baseline="0" dirty="0" err="1" smtClean="0">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灯片编号占位符 5"/>
          <p:cNvSpPr>
            <a:spLocks noGrp="1"/>
          </p:cNvSpPr>
          <p:nvPr>
            <p:ph type="sldNum" sz="quarter" idx="12"/>
          </p:nvPr>
        </p:nvSpPr>
        <p:spPr/>
        <p:txBody>
          <a:bodyPr/>
          <a:lstStyle>
            <a:lvl1pPr>
              <a:defRPr/>
            </a:lvl1pPr>
          </a:lstStyle>
          <a:p>
            <a:fld id="{7C2B9E01-C16F-4649-A4EF-BD5C70A2EE5B}"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FB114C-66A7-4EB6-B3FE-5DC607EE1188}"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05CBF8-6B0C-4DC4-A363-FF759C41A8BE}" type="slidenum">
              <a:rPr lang="en-US" altLang="zh-CN"/>
              <a:pPr/>
              <a:t>‹#›</a:t>
            </a:fld>
            <a:endParaRPr lang="en-US" altLang="zh-CN"/>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143000"/>
            <a:ext cx="10896600" cy="4762500"/>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endParaRPr lang="en-US" altLang="zh-CN"/>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49F931-0881-4852-9C5A-BCDB41AB84B8}" type="slidenum">
              <a:rPr lang="en-US" altLang="zh-CN"/>
              <a:pPr/>
              <a:t>‹#›</a:t>
            </a:fld>
            <a:endParaRPr lang="en-US" altLang="zh-CN"/>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914400" y="2286000"/>
            <a:ext cx="10363200" cy="1143000"/>
          </a:xfrm>
        </p:spPr>
        <p:txBody>
          <a:bodyPr/>
          <a:lstStyle>
            <a:lvl1pPr>
              <a:defRPr/>
            </a:lvl1pPr>
          </a:lstStyle>
          <a:p>
            <a:r>
              <a:rPr lang="zh-CN" altLang="en-US" smtClean="0"/>
              <a:t>单击此处编辑母版标题样式</a:t>
            </a:r>
            <a:endParaRPr lang="zh-CN" altLang="en-US"/>
          </a:p>
        </p:txBody>
      </p:sp>
      <p:sp>
        <p:nvSpPr>
          <p:cNvPr id="5123" name="Rectangle 3"/>
          <p:cNvSpPr>
            <a:spLocks noGrp="1" noRot="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5124" name="Rectangle 4"/>
          <p:cNvSpPr>
            <a:spLocks noGrp="1" noChangeArrowheads="1"/>
          </p:cNvSpPr>
          <p:nvPr>
            <p:ph type="dt" sz="half" idx="2"/>
          </p:nvPr>
        </p:nvSpPr>
        <p:spPr/>
        <p:txBody>
          <a:bodyPr/>
          <a:lstStyle>
            <a:lvl1pPr>
              <a:defRPr/>
            </a:lvl1pPr>
          </a:lstStyle>
          <a:p>
            <a:endParaRPr lang="en-US" altLang="zh-CN"/>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F105839E-F177-4213-BB55-97ABE955935F}" type="slidenum">
              <a:rPr lang="en-US" altLang="zh-CN"/>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tmplLst>
          <p:tmpl lvl="1">
            <p:tnLst>
              <p:par>
                <p:cTn presetID="44" presetClass="entr" presetSubtype="0" fill="hold" nodeType="clickEffect">
                  <p:stCondLst>
                    <p:cond delay="0"/>
                  </p:stCondLst>
                  <p:childTnLst>
                    <p:set>
                      <p:cBhvr>
                        <p:cTn dur="0" fill="hold">
                          <p:stCondLst>
                            <p:cond delay="0"/>
                          </p:stCondLst>
                        </p:cTn>
                        <p:tgtEl>
                          <p:spTgt spid="5123"/>
                        </p:tgtEl>
                        <p:attrNameLst>
                          <p:attrName>style.visibility</p:attrName>
                        </p:attrNameLst>
                      </p:cBhvr>
                      <p:to>
                        <p:strVal val="visible"/>
                      </p:to>
                    </p:set>
                    <p:animEffect transition="in" filter="fade">
                      <p:cBhvr>
                        <p:cTn dur="500"/>
                        <p:tgtEl>
                          <p:spTgt spid="5123"/>
                        </p:tgtEl>
                      </p:cBhvr>
                    </p:animEffect>
                    <p:anim calcmode="lin" valueType="num">
                      <p:cBhvr>
                        <p:cTn dur="500" fill="hold"/>
                        <p:tgtEl>
                          <p:spTgt spid="5123"/>
                        </p:tgtEl>
                        <p:attrNameLst>
                          <p:attrName>ppt_x</p:attrName>
                        </p:attrNameLst>
                      </p:cBhvr>
                      <p:tavLst>
                        <p:tav tm="0">
                          <p:val>
                            <p:strVal val="#ppt_x"/>
                          </p:val>
                        </p:tav>
                        <p:tav tm="100000">
                          <p:val>
                            <p:strVal val="#ppt_x"/>
                          </p:val>
                        </p:tav>
                      </p:tavLst>
                    </p:anim>
                    <p:anim calcmode="lin" valueType="num">
                      <p:cBhvr>
                        <p:cTn dur="500" fill="hold"/>
                        <p:tgtEl>
                          <p:spTgt spid="5123"/>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1B1F64-6D85-4AC5-8B2A-6E144C35D79A}" type="slidenum">
              <a:rPr lang="en-US" altLang="zh-CN"/>
              <a:pPr/>
              <a:t>‹#›</a:t>
            </a:fld>
            <a:endParaRPr lang="en-US" altLang="zh-CN"/>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FE9E4-3DF1-484A-8472-28323113CBD9}" type="slidenum">
              <a:rPr lang="en-US" altLang="zh-CN"/>
              <a:pPr/>
              <a:t>‹#›</a:t>
            </a:fld>
            <a:endParaRPr lang="en-US" altLang="zh-CN"/>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02168"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C09B91-8A5A-4658-818E-7DB8E43C5DB5}" type="slidenum">
              <a:rPr lang="en-US" altLang="zh-CN"/>
              <a:pPr/>
              <a:t>‹#›</a:t>
            </a:fld>
            <a:endParaRPr lang="en-US" altLang="zh-CN"/>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8D572D2-FAE3-4C4D-8A83-FAA14E0D11D0}" type="slidenum">
              <a:rPr lang="en-US" altLang="zh-CN"/>
              <a:pPr/>
              <a:t>‹#›</a:t>
            </a:fld>
            <a:endParaRPr lang="en-US" altLang="zh-CN"/>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A22B02-BA5A-4051-A902-E0C5996A1A0C}" type="slidenum">
              <a:rPr lang="en-US" altLang="zh-CN"/>
              <a:pPr/>
              <a:t>‹#›</a:t>
            </a:fld>
            <a:endParaRPr lang="en-US" altLang="zh-CN"/>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14C8399-028E-45CB-8927-DBA97B776EB7}" type="slidenum">
              <a:rPr lang="en-US" altLang="zh-CN"/>
              <a:pPr/>
              <a:t>‹#›</a:t>
            </a:fld>
            <a:endParaRPr lang="en-US" altLang="zh-CN"/>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A08D9A-9437-4EA3-ADA3-0510FB2D75A2}" type="slidenum">
              <a:rPr lang="en-US" altLang="zh-CN"/>
              <a:pPr/>
              <a:t>‹#›</a:t>
            </a:fld>
            <a:endParaRPr lang="en-US" altLang="zh-CN"/>
          </a:p>
        </p:txBody>
      </p:sp>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0DB15F-CDEC-4BE2-83E1-36EAA817E06A}" type="slidenum">
              <a:rPr lang="en-US" altLang="zh-CN"/>
              <a:pPr/>
              <a:t>‹#›</a:t>
            </a:fld>
            <a:endParaRPr lang="en-US" altLang="zh-CN"/>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49618-56E0-4264-BD0D-45982F60B301}" type="slidenum">
              <a:rPr lang="en-US" altLang="zh-CN"/>
              <a:pPr/>
              <a:t>‹#›</a:t>
            </a:fld>
            <a:endParaRPr lang="en-US" altLang="zh-CN"/>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564E30-1739-403B-907B-2139806D09A2}" type="slidenum">
              <a:rPr lang="en-US" altLang="zh-CN"/>
              <a:pPr/>
              <a:t>‹#›</a:t>
            </a:fld>
            <a:endParaRPr lang="en-US" altLang="zh-CN"/>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2918" y="609601"/>
            <a:ext cx="2846916"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2167" y="609601"/>
            <a:ext cx="8337551"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426029-F3C9-43D6-B187-38DE4D188303}" type="slidenum">
              <a:rPr lang="en-US" altLang="zh-CN"/>
              <a:pPr/>
              <a:t>‹#›</a:t>
            </a:fld>
            <a:endParaRPr lang="en-US" altLang="zh-CN"/>
          </a:p>
        </p:txBody>
      </p:sp>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02167" y="1905001"/>
            <a:ext cx="11387667" cy="4194175"/>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1" y="6245225"/>
            <a:ext cx="3052233" cy="476250"/>
          </a:xfrm>
        </p:spPr>
        <p:txBody>
          <a:bodyPr/>
          <a:lstStyle>
            <a:lvl1pPr>
              <a:defRPr/>
            </a:lvl1pPr>
          </a:lstStyle>
          <a:p>
            <a:fld id="{CE53965A-DD0B-4F99-8EEE-F2D15EF28353}" type="slidenum">
              <a:rPr lang="en-US" altLang="zh-CN"/>
              <a:pPr/>
              <a:t>‹#›</a:t>
            </a:fld>
            <a:endParaRPr lang="en-US" altLang="zh-CN"/>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02168"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1" y="6245225"/>
            <a:ext cx="3052233" cy="476250"/>
          </a:xfrm>
        </p:spPr>
        <p:txBody>
          <a:bodyPr/>
          <a:lstStyle>
            <a:lvl1pPr>
              <a:defRPr/>
            </a:lvl1pPr>
          </a:lstStyle>
          <a:p>
            <a:fld id="{CDA2D4B0-21C6-49A8-947E-D16446171034}" type="slidenum">
              <a:rPr lang="en-US" altLang="zh-CN"/>
              <a:pPr/>
              <a:t>‹#›</a:t>
            </a:fld>
            <a:endParaRPr lang="en-US" altLang="zh-CN"/>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387667"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1" y="6245225"/>
            <a:ext cx="3052233" cy="476250"/>
          </a:xfrm>
        </p:spPr>
        <p:txBody>
          <a:bodyPr/>
          <a:lstStyle>
            <a:lvl1pPr>
              <a:defRPr/>
            </a:lvl1pPr>
          </a:lstStyle>
          <a:p>
            <a:fld id="{DF520633-AD61-46AC-9A52-6249CA64F411}" type="slidenum">
              <a:rPr lang="en-US" altLang="zh-CN"/>
              <a:pPr/>
              <a:t>‹#›</a:t>
            </a:fld>
            <a:endParaRPr lang="en-US" altLang="zh-CN"/>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914400" y="2286000"/>
            <a:ext cx="10363200" cy="1143000"/>
          </a:xfrm>
        </p:spPr>
        <p:txBody>
          <a:bodyPr/>
          <a:lstStyle>
            <a:lvl1pPr>
              <a:defRPr/>
            </a:lvl1pPr>
          </a:lstStyle>
          <a:p>
            <a:r>
              <a:rPr lang="zh-CN" altLang="en-US" smtClean="0"/>
              <a:t>单击此处编辑母版标题样式</a:t>
            </a:r>
            <a:endParaRPr lang="zh-CN" altLang="en-US"/>
          </a:p>
        </p:txBody>
      </p:sp>
      <p:sp>
        <p:nvSpPr>
          <p:cNvPr id="5123" name="Rectangle 3"/>
          <p:cNvSpPr>
            <a:spLocks noGrp="1" noRot="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5124" name="Rectangle 4"/>
          <p:cNvSpPr>
            <a:spLocks noGrp="1" noChangeArrowheads="1"/>
          </p:cNvSpPr>
          <p:nvPr>
            <p:ph type="dt" sz="half" idx="2"/>
          </p:nvPr>
        </p:nvSpPr>
        <p:spPr/>
        <p:txBody>
          <a:bodyPr/>
          <a:lstStyle>
            <a:lvl1pPr>
              <a:defRPr/>
            </a:lvl1pPr>
          </a:lstStyle>
          <a:p>
            <a:endParaRPr lang="en-US" altLang="zh-CN"/>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F105839E-F177-4213-BB55-97ABE955935F}" type="slidenum">
              <a:rPr lang="en-US" altLang="zh-CN"/>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tmplLst>
          <p:tmpl lvl="1">
            <p:tnLst>
              <p:par>
                <p:cTn presetID="44" presetClass="entr" presetSubtype="0" fill="hold" nodeType="clickEffect">
                  <p:stCondLst>
                    <p:cond delay="0"/>
                  </p:stCondLst>
                  <p:childTnLst>
                    <p:set>
                      <p:cBhvr>
                        <p:cTn dur="0" fill="hold">
                          <p:stCondLst>
                            <p:cond delay="0"/>
                          </p:stCondLst>
                        </p:cTn>
                        <p:tgtEl>
                          <p:spTgt spid="5123"/>
                        </p:tgtEl>
                        <p:attrNameLst>
                          <p:attrName>style.visibility</p:attrName>
                        </p:attrNameLst>
                      </p:cBhvr>
                      <p:to>
                        <p:strVal val="visible"/>
                      </p:to>
                    </p:set>
                    <p:animEffect transition="in" filter="fade">
                      <p:cBhvr>
                        <p:cTn dur="500"/>
                        <p:tgtEl>
                          <p:spTgt spid="5123"/>
                        </p:tgtEl>
                      </p:cBhvr>
                    </p:animEffect>
                    <p:anim calcmode="lin" valueType="num">
                      <p:cBhvr>
                        <p:cTn dur="500" fill="hold"/>
                        <p:tgtEl>
                          <p:spTgt spid="5123"/>
                        </p:tgtEl>
                        <p:attrNameLst>
                          <p:attrName>ppt_x</p:attrName>
                        </p:attrNameLst>
                      </p:cBhvr>
                      <p:tavLst>
                        <p:tav tm="0">
                          <p:val>
                            <p:strVal val="#ppt_x"/>
                          </p:val>
                        </p:tav>
                        <p:tav tm="100000">
                          <p:val>
                            <p:strVal val="#ppt_x"/>
                          </p:val>
                        </p:tav>
                      </p:tavLst>
                    </p:anim>
                    <p:anim calcmode="lin" valueType="num">
                      <p:cBhvr>
                        <p:cTn dur="500" fill="hold"/>
                        <p:tgtEl>
                          <p:spTgt spid="5123"/>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1B1F64-6D85-4AC5-8B2A-6E144C35D79A}" type="slidenum">
              <a:rPr lang="en-US" altLang="zh-CN"/>
              <a:pPr/>
              <a:t>‹#›</a:t>
            </a:fld>
            <a:endParaRPr lang="en-US" altLang="zh-CN"/>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FE9E4-3DF1-484A-8472-28323113CBD9}" type="slidenum">
              <a:rPr lang="en-US" altLang="zh-CN"/>
              <a:pPr/>
              <a:t>‹#›</a:t>
            </a:fld>
            <a:endParaRPr lang="en-US" altLang="zh-CN"/>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02168"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C09B91-8A5A-4658-818E-7DB8E43C5DB5}" type="slidenum">
              <a:rPr lang="en-US" altLang="zh-CN"/>
              <a:pPr/>
              <a:t>‹#›</a:t>
            </a:fld>
            <a:endParaRPr lang="en-US" altLang="zh-CN"/>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8D572D2-FAE3-4C4D-8A83-FAA14E0D11D0}" type="slidenum">
              <a:rPr lang="en-US" altLang="zh-CN"/>
              <a:pPr/>
              <a:t>‹#›</a:t>
            </a:fld>
            <a:endParaRPr lang="en-US" altLang="zh-CN"/>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A22B02-BA5A-4051-A902-E0C5996A1A0C}" type="slidenum">
              <a:rPr lang="en-US" altLang="zh-CN"/>
              <a:pPr/>
              <a:t>‹#›</a:t>
            </a:fld>
            <a:endParaRPr lang="en-US" altLang="zh-CN"/>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600200"/>
            <a:ext cx="5425017"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37818" y="1600200"/>
            <a:ext cx="5427133"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CE551B-C2B4-477E-AEF1-C1FEC7C24D4F}" type="slidenum">
              <a:rPr lang="en-US" altLang="zh-CN"/>
              <a:pPr/>
              <a:t>‹#›</a:t>
            </a:fld>
            <a:endParaRPr lang="en-US" altLang="zh-CN"/>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14C8399-028E-45CB-8927-DBA97B776EB7}" type="slidenum">
              <a:rPr lang="en-US" altLang="zh-CN"/>
              <a:pPr/>
              <a:t>‹#›</a:t>
            </a:fld>
            <a:endParaRPr lang="en-US" altLang="zh-CN"/>
          </a:p>
        </p:txBody>
      </p:sp>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A08D9A-9437-4EA3-ADA3-0510FB2D75A2}" type="slidenum">
              <a:rPr lang="en-US" altLang="zh-CN"/>
              <a:pPr/>
              <a:t>‹#›</a:t>
            </a:fld>
            <a:endParaRPr lang="en-US" altLang="zh-CN"/>
          </a:p>
        </p:txBody>
      </p:sp>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0DB15F-CDEC-4BE2-83E1-36EAA817E06A}" type="slidenum">
              <a:rPr lang="en-US" altLang="zh-CN"/>
              <a:pPr/>
              <a:t>‹#›</a:t>
            </a:fld>
            <a:endParaRPr lang="en-US" altLang="zh-CN"/>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49618-56E0-4264-BD0D-45982F60B301}" type="slidenum">
              <a:rPr lang="en-US" altLang="zh-CN"/>
              <a:pPr/>
              <a:t>‹#›</a:t>
            </a:fld>
            <a:endParaRPr lang="en-US" altLang="zh-CN"/>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2918" y="609601"/>
            <a:ext cx="2846916"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2167" y="609601"/>
            <a:ext cx="8337551"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426029-F3C9-43D6-B187-38DE4D188303}" type="slidenum">
              <a:rPr lang="en-US" altLang="zh-CN"/>
              <a:pPr/>
              <a:t>‹#›</a:t>
            </a:fld>
            <a:endParaRPr lang="en-US" altLang="zh-CN"/>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02167" y="1905001"/>
            <a:ext cx="11387667" cy="4194175"/>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1" y="6245225"/>
            <a:ext cx="3052233" cy="476250"/>
          </a:xfrm>
        </p:spPr>
        <p:txBody>
          <a:bodyPr/>
          <a:lstStyle>
            <a:lvl1pPr>
              <a:defRPr/>
            </a:lvl1pPr>
          </a:lstStyle>
          <a:p>
            <a:fld id="{CE53965A-DD0B-4F99-8EEE-F2D15EF28353}" type="slidenum">
              <a:rPr lang="en-US" altLang="zh-CN"/>
              <a:pPr/>
              <a:t>‹#›</a:t>
            </a:fld>
            <a:endParaRPr lang="en-US" altLang="zh-CN"/>
          </a:p>
        </p:txBody>
      </p:sp>
    </p:spTree>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02168"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1" y="6245225"/>
            <a:ext cx="3052233" cy="476250"/>
          </a:xfrm>
        </p:spPr>
        <p:txBody>
          <a:bodyPr/>
          <a:lstStyle>
            <a:lvl1pPr>
              <a:defRPr/>
            </a:lvl1pPr>
          </a:lstStyle>
          <a:p>
            <a:fld id="{CDA2D4B0-21C6-49A8-947E-D16446171034}" type="slidenum">
              <a:rPr lang="en-US" altLang="zh-CN"/>
              <a:pPr/>
              <a:t>‹#›</a:t>
            </a:fld>
            <a:endParaRPr lang="en-US" altLang="zh-CN"/>
          </a:p>
        </p:txBody>
      </p:sp>
    </p:spTree>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387667"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1" y="6245225"/>
            <a:ext cx="3052233" cy="476250"/>
          </a:xfrm>
        </p:spPr>
        <p:txBody>
          <a:bodyPr/>
          <a:lstStyle>
            <a:lvl1pPr>
              <a:defRPr/>
            </a:lvl1pPr>
          </a:lstStyle>
          <a:p>
            <a:fld id="{DF520633-AD61-46AC-9A52-6249CA64F411}" type="slidenum">
              <a:rPr lang="en-US" altLang="zh-CN"/>
              <a:pPr/>
              <a:t>‹#›</a:t>
            </a:fld>
            <a:endParaRPr lang="en-US" altLang="zh-CN"/>
          </a:p>
        </p:txBody>
      </p:sp>
    </p:spTree>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56BFE0D-0CB5-461F-985D-B3DF6ACB5BB7}" type="datetimeFigureOut">
              <a:rPr lang="zh-CN" altLang="en-US" smtClean="0"/>
              <a:pPr/>
              <a:t>2020/3/9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50263B-6185-48C7-B149-443ADD9A2F88}"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5C7F4713-FF3D-4424-87A0-38E0DE0C413E}"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4F95ABE-ECCD-4B62-B9C1-9E291BEC2876}" type="slidenum">
              <a:rPr lang="en-US" altLang="zh-CN"/>
              <a:pPr/>
              <a:t>‹#›</a:t>
            </a:fld>
            <a:endParaRPr lang="en-US" altLang="zh-CN"/>
          </a:p>
        </p:txBody>
      </p:sp>
    </p:spTree>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56BFE0D-0CB5-461F-985D-B3DF6ACB5BB7}" type="datetimeFigureOut">
              <a:rPr lang="zh-CN" altLang="en-US" smtClean="0"/>
              <a:pPr/>
              <a:t>2020/3/9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2B9E01-C16F-4649-A4EF-BD5C70A2EE5B}"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2FB114C-66A7-4EB6-B3FE-5DC607EE1188}"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56BFE0D-0CB5-461F-985D-B3DF6ACB5BB7}" type="datetimeFigureOut">
              <a:rPr lang="zh-CN" altLang="en-US" smtClean="0"/>
              <a:pPr/>
              <a:t>2020/3/9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BA06F77-672C-4446-82BE-5199AED99086}" type="slidenum">
              <a:rPr lang="zh-CN" altLang="en-US" smtClean="0"/>
              <a:pPr/>
              <a:t>‹#›</a:t>
            </a:fld>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56BFE0D-0CB5-461F-985D-B3DF6ACB5BB7}" type="datetimeFigureOut">
              <a:rPr lang="zh-CN" altLang="en-US" smtClean="0"/>
              <a:pPr/>
              <a:t>2020/3/9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BA06F77-672C-4446-82BE-5199AED99086}" type="slidenum">
              <a:rPr lang="zh-CN" altLang="en-US" smtClean="0"/>
              <a:pPr/>
              <a:t>‹#›</a:t>
            </a:fld>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6BFE0D-0CB5-461F-985D-B3DF6ACB5BB7}" type="datetimeFigureOut">
              <a:rPr lang="zh-CN" altLang="en-US" smtClean="0"/>
              <a:pPr/>
              <a:t>2020/3/9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BA06F77-672C-4446-82BE-5199AED99086}" type="slidenum">
              <a:rPr lang="zh-CN" altLang="en-US" smtClean="0"/>
              <a:pPr/>
              <a:t>‹#›</a:t>
            </a:fld>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BA06F77-672C-4446-82BE-5199AED99086}" type="slidenum">
              <a:rPr lang="zh-CN" altLang="en-US" smtClean="0"/>
              <a:pPr/>
              <a:t>‹#›</a:t>
            </a:fld>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EBA06F77-672C-4446-82BE-5199AED99086}" type="slidenum">
              <a:rPr lang="zh-CN" altLang="en-US" smtClean="0"/>
              <a:pPr/>
              <a:t>‹#›</a:t>
            </a:fld>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BA06F77-672C-4446-82BE-5199AED99086}" type="slidenum">
              <a:rPr lang="zh-CN" altLang="en-US" smtClean="0"/>
              <a:pPr/>
              <a:t>‹#›</a:t>
            </a:fld>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BA06F77-672C-4446-82BE-5199AED99086}" type="slidenum">
              <a:rPr lang="zh-CN" altLang="en-US" smtClean="0"/>
              <a:pPr/>
              <a:t>‹#›</a:t>
            </a:fld>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143000"/>
            <a:ext cx="10896600" cy="4762500"/>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endParaRPr lang="en-US" altLang="zh-CN"/>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8A2F4DE-B2D1-4EB9-A0A1-070F1F226689}" type="slidenum">
              <a:rPr lang="en-US" altLang="zh-CN"/>
              <a:pPr/>
              <a:t>‹#›</a:t>
            </a:fld>
            <a:endParaRPr lang="en-US" altLang="zh-CN"/>
          </a:p>
        </p:txBody>
      </p:sp>
    </p:spTree>
  </p:cSld>
  <p:clrMapOvr>
    <a:masterClrMapping/>
  </p:clrMapOv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03-1"/>
          <p:cNvPicPr>
            <a:picLocks noChangeAspect="1" noChangeArrowheads="1"/>
          </p:cNvPicPr>
          <p:nvPr/>
        </p:nvPicPr>
        <p:blipFill>
          <a:blip r:embed="rId3"/>
          <a:srcRect/>
          <a:stretch>
            <a:fillRect/>
          </a:stretch>
        </p:blipFill>
        <p:spPr bwMode="auto">
          <a:xfrm>
            <a:off x="912285" y="6308726"/>
            <a:ext cx="11279716" cy="549275"/>
          </a:xfrm>
          <a:prstGeom prst="rect">
            <a:avLst/>
          </a:prstGeom>
          <a:noFill/>
          <a:ln w="9525">
            <a:noFill/>
            <a:miter lim="800000"/>
            <a:headEnd/>
            <a:tailEnd/>
          </a:ln>
        </p:spPr>
      </p:pic>
      <p:pic>
        <p:nvPicPr>
          <p:cNvPr id="5" name="Picture 8" descr="eagle_blue"/>
          <p:cNvPicPr>
            <a:picLocks noChangeAspect="1" noChangeArrowheads="1"/>
          </p:cNvPicPr>
          <p:nvPr/>
        </p:nvPicPr>
        <p:blipFill>
          <a:blip r:embed="rId4"/>
          <a:srcRect/>
          <a:stretch>
            <a:fillRect/>
          </a:stretch>
        </p:blipFill>
        <p:spPr bwMode="auto">
          <a:xfrm>
            <a:off x="1" y="6308726"/>
            <a:ext cx="912284" cy="549275"/>
          </a:xfrm>
          <a:prstGeom prst="rect">
            <a:avLst/>
          </a:prstGeom>
          <a:noFill/>
          <a:ln w="9525">
            <a:noFill/>
            <a:miter lim="800000"/>
            <a:headEnd/>
            <a:tailEnd/>
          </a:ln>
        </p:spPr>
      </p:pic>
      <p:sp>
        <p:nvSpPr>
          <p:cNvPr id="6" name="Rectangle 9"/>
          <p:cNvSpPr>
            <a:spLocks noChangeArrowheads="1"/>
          </p:cNvSpPr>
          <p:nvPr/>
        </p:nvSpPr>
        <p:spPr bwMode="auto">
          <a:xfrm>
            <a:off x="814918" y="6381751"/>
            <a:ext cx="4607983" cy="320675"/>
          </a:xfrm>
          <a:prstGeom prst="rect">
            <a:avLst/>
          </a:prstGeom>
          <a:noFill/>
          <a:ln w="9525">
            <a:noFill/>
            <a:miter lim="800000"/>
            <a:headEnd/>
            <a:tailEnd/>
          </a:ln>
          <a:effectLst/>
        </p:spPr>
        <p:txBody>
          <a:bodyPr/>
          <a:lstStyle/>
          <a:p>
            <a:pPr>
              <a:defRPr/>
            </a:pPr>
            <a:r>
              <a:rPr lang="en-US" altLang="zh-CN" sz="1400" dirty="0" err="1" smtClean="0">
                <a:solidFill>
                  <a:schemeClr val="bg1"/>
                </a:solidFill>
              </a:rPr>
              <a:t>ComputerOrganization</a:t>
            </a:r>
            <a:endParaRPr lang="en-US" altLang="zh-CN" sz="1400" dirty="0" smtClean="0">
              <a:solidFill>
                <a:schemeClr val="bg1"/>
              </a:solidFill>
            </a:endParaRPr>
          </a:p>
        </p:txBody>
      </p:sp>
      <p:sp>
        <p:nvSpPr>
          <p:cNvPr id="97282" name="Rectangle 2"/>
          <p:cNvSpPr>
            <a:spLocks noGrp="1" noChangeArrowheads="1"/>
          </p:cNvSpPr>
          <p:nvPr>
            <p:ph type="ctrTitle"/>
          </p:nvPr>
        </p:nvSpPr>
        <p:spPr>
          <a:xfrm>
            <a:off x="912284" y="1268413"/>
            <a:ext cx="5856816" cy="2189162"/>
          </a:xfrm>
        </p:spPr>
        <p:txBody>
          <a:bodyPr/>
          <a:lstStyle>
            <a:lvl1pPr>
              <a:defRPr sz="4000">
                <a:latin typeface="Comic Sans MS" pitchFamily="66" charset="0"/>
              </a:defRPr>
            </a:lvl1pPr>
          </a:lstStyle>
          <a:p>
            <a:r>
              <a:rPr lang="zh-CN" altLang="en-US" smtClean="0"/>
              <a:t>单击此处编辑母版标题样式</a:t>
            </a:r>
            <a:endParaRPr lang="en-US" altLang="zh-CN"/>
          </a:p>
        </p:txBody>
      </p:sp>
      <p:sp>
        <p:nvSpPr>
          <p:cNvPr id="97283" name="Rectangle 3"/>
          <p:cNvSpPr>
            <a:spLocks noGrp="1" noChangeArrowheads="1"/>
          </p:cNvSpPr>
          <p:nvPr>
            <p:ph type="subTitle" idx="1"/>
          </p:nvPr>
        </p:nvSpPr>
        <p:spPr>
          <a:xfrm>
            <a:off x="1200151" y="4076700"/>
            <a:ext cx="5374216" cy="1752600"/>
          </a:xfrm>
        </p:spPr>
        <p:txBody>
          <a:bodyPr/>
          <a:lstStyle>
            <a:lvl1pPr marL="0" indent="0" algn="ctr">
              <a:buFont typeface="Wingdings" pitchFamily="2" charset="2"/>
              <a:buNone/>
              <a:defRPr sz="2400"/>
            </a:lvl1pPr>
          </a:lstStyle>
          <a:p>
            <a:r>
              <a:rPr lang="zh-CN" altLang="en-US" smtClean="0"/>
              <a:t>单击此处编辑母版副标题样式</a:t>
            </a:r>
            <a:endParaRPr lang="zh-CN" altLang="en-US"/>
          </a:p>
        </p:txBody>
      </p:sp>
      <p:sp>
        <p:nvSpPr>
          <p:cNvPr id="8" name="Rectangle 4"/>
          <p:cNvSpPr>
            <a:spLocks noGrp="1" noChangeArrowheads="1"/>
          </p:cNvSpPr>
          <p:nvPr>
            <p:ph type="dt" sz="half" idx="10"/>
          </p:nvPr>
        </p:nvSpPr>
        <p:spPr>
          <a:xfrm>
            <a:off x="5238744" y="6429396"/>
            <a:ext cx="2844800" cy="428604"/>
          </a:xfrm>
        </p:spPr>
        <p:txBody>
          <a:bodyPr/>
          <a:lstStyle>
            <a:lvl1pPr>
              <a:defRPr smtClean="0">
                <a:solidFill>
                  <a:schemeClr val="bg1"/>
                </a:solidFill>
              </a:defRPr>
            </a:lvl1pPr>
          </a:lstStyle>
          <a:p>
            <a:fld id="{530820CF-B880-4189-942D-D702A7CBA730}" type="datetimeFigureOut">
              <a:rPr lang="zh-CN" altLang="en-US" smtClean="0"/>
              <a:pPr/>
              <a:t>2020/3/9</a:t>
            </a:fld>
            <a:endParaRPr lang="zh-CN" altLang="en-US" dirty="0"/>
          </a:p>
        </p:txBody>
      </p:sp>
      <p:sp>
        <p:nvSpPr>
          <p:cNvPr id="10" name="Rectangle 6"/>
          <p:cNvSpPr>
            <a:spLocks noGrp="1" noChangeArrowheads="1"/>
          </p:cNvSpPr>
          <p:nvPr>
            <p:ph type="sldNum" sz="quarter" idx="12"/>
          </p:nvPr>
        </p:nvSpPr>
        <p:spPr>
          <a:xfrm>
            <a:off x="6477003" y="6429396"/>
            <a:ext cx="952507" cy="428604"/>
          </a:xfrm>
        </p:spPr>
        <p:txBody>
          <a:bodyPr/>
          <a:lstStyle>
            <a:lvl1pPr>
              <a:defRPr smtClean="0">
                <a:solidFill>
                  <a:schemeClr val="bg1"/>
                </a:solidFill>
              </a:defRPr>
            </a:lvl1pPr>
          </a:lstStyle>
          <a:p>
            <a:fld id="{AAD8B667-8699-459D-853F-A17A71841E7C}" type="slidenum">
              <a:rPr lang="en-US" altLang="zh-CN" smtClean="0"/>
              <a:pPr/>
              <a:t>‹#›</a:t>
            </a:fld>
            <a:endParaRPr lang="en-US" altLang="zh-CN">
              <a:solidFill>
                <a:srgbClr val="660066"/>
              </a:solidFill>
              <a:latin typeface="Impact" pitchFamily="34" charset="0"/>
            </a:endParaRPr>
          </a:p>
        </p:txBody>
      </p:sp>
      <p:pic>
        <p:nvPicPr>
          <p:cNvPr id="11" name="图片 10" descr="金字塔.jpg"/>
          <p:cNvPicPr>
            <a:picLocks noChangeAspect="1"/>
          </p:cNvPicPr>
          <p:nvPr/>
        </p:nvPicPr>
        <p:blipFill>
          <a:blip r:embed="rId5"/>
          <a:stretch>
            <a:fillRect/>
          </a:stretch>
        </p:blipFill>
        <p:spPr>
          <a:xfrm>
            <a:off x="7524761" y="1357298"/>
            <a:ext cx="3977668" cy="3857652"/>
          </a:xfrm>
          <a:prstGeom prst="rect">
            <a:avLst/>
          </a:prstGeom>
        </p:spPr>
      </p:pic>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27051" y="1268414"/>
            <a:ext cx="5433483" cy="4886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63734" y="1268414"/>
            <a:ext cx="5433484" cy="4886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9B59FF-2783-4EDA-A34C-94E511123C92}" type="slidenum">
              <a:rPr lang="en-US" altLang="zh-CN"/>
              <a:pPr/>
              <a:t>‹#›</a:t>
            </a:fld>
            <a:endParaRPr lang="en-US" altLang="zh-CN"/>
          </a:p>
        </p:txBody>
      </p:sp>
    </p:spTree>
  </p:cSld>
  <p:clrMapOvr>
    <a:masterClrMapping/>
  </p:clrMapOvr>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61451" y="0"/>
            <a:ext cx="2842683" cy="61547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27051" y="0"/>
            <a:ext cx="8331200" cy="61547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583267" y="1"/>
            <a:ext cx="10320867" cy="9366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27051" y="1268413"/>
            <a:ext cx="11070167" cy="2366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27051" y="3787776"/>
            <a:ext cx="11070167" cy="236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03-1"/>
          <p:cNvPicPr>
            <a:picLocks noChangeAspect="1" noChangeArrowheads="1"/>
          </p:cNvPicPr>
          <p:nvPr/>
        </p:nvPicPr>
        <p:blipFill>
          <a:blip r:embed="rId3"/>
          <a:srcRect/>
          <a:stretch>
            <a:fillRect/>
          </a:stretch>
        </p:blipFill>
        <p:spPr bwMode="auto">
          <a:xfrm>
            <a:off x="912285" y="6308726"/>
            <a:ext cx="11279716" cy="549275"/>
          </a:xfrm>
          <a:prstGeom prst="rect">
            <a:avLst/>
          </a:prstGeom>
          <a:noFill/>
          <a:ln w="9525">
            <a:noFill/>
            <a:miter lim="800000"/>
            <a:headEnd/>
            <a:tailEnd/>
          </a:ln>
        </p:spPr>
      </p:pic>
      <p:pic>
        <p:nvPicPr>
          <p:cNvPr id="5" name="Picture 8" descr="eagle_blue"/>
          <p:cNvPicPr>
            <a:picLocks noChangeAspect="1" noChangeArrowheads="1"/>
          </p:cNvPicPr>
          <p:nvPr/>
        </p:nvPicPr>
        <p:blipFill>
          <a:blip r:embed="rId4"/>
          <a:srcRect/>
          <a:stretch>
            <a:fillRect/>
          </a:stretch>
        </p:blipFill>
        <p:spPr bwMode="auto">
          <a:xfrm>
            <a:off x="1" y="6308726"/>
            <a:ext cx="912284" cy="549275"/>
          </a:xfrm>
          <a:prstGeom prst="rect">
            <a:avLst/>
          </a:prstGeom>
          <a:noFill/>
          <a:ln w="9525">
            <a:noFill/>
            <a:miter lim="800000"/>
            <a:headEnd/>
            <a:tailEnd/>
          </a:ln>
        </p:spPr>
      </p:pic>
      <p:sp>
        <p:nvSpPr>
          <p:cNvPr id="6" name="Rectangle 9"/>
          <p:cNvSpPr>
            <a:spLocks noChangeArrowheads="1"/>
          </p:cNvSpPr>
          <p:nvPr/>
        </p:nvSpPr>
        <p:spPr bwMode="auto">
          <a:xfrm>
            <a:off x="814918" y="6381751"/>
            <a:ext cx="4607983" cy="320675"/>
          </a:xfrm>
          <a:prstGeom prst="rect">
            <a:avLst/>
          </a:prstGeom>
          <a:noFill/>
          <a:ln w="9525">
            <a:noFill/>
            <a:miter lim="800000"/>
            <a:headEnd/>
            <a:tailEnd/>
          </a:ln>
          <a:effectLst/>
        </p:spPr>
        <p:txBody>
          <a:bodyPr/>
          <a:lstStyle/>
          <a:p>
            <a:pPr>
              <a:defRPr/>
            </a:pPr>
            <a:r>
              <a:rPr lang="en-US" altLang="zh-CN" sz="1400" dirty="0" err="1" smtClean="0">
                <a:solidFill>
                  <a:schemeClr val="bg1"/>
                </a:solidFill>
              </a:rPr>
              <a:t>ComputerOrganization</a:t>
            </a:r>
            <a:endParaRPr lang="en-US" altLang="zh-CN" sz="1400" dirty="0" smtClean="0">
              <a:solidFill>
                <a:schemeClr val="bg1"/>
              </a:solidFill>
            </a:endParaRPr>
          </a:p>
        </p:txBody>
      </p:sp>
      <p:sp>
        <p:nvSpPr>
          <p:cNvPr id="97282" name="Rectangle 2"/>
          <p:cNvSpPr>
            <a:spLocks noGrp="1" noChangeArrowheads="1"/>
          </p:cNvSpPr>
          <p:nvPr>
            <p:ph type="ctrTitle"/>
          </p:nvPr>
        </p:nvSpPr>
        <p:spPr>
          <a:xfrm>
            <a:off x="912284" y="1268413"/>
            <a:ext cx="5856816" cy="2189162"/>
          </a:xfrm>
        </p:spPr>
        <p:txBody>
          <a:bodyPr/>
          <a:lstStyle>
            <a:lvl1pPr>
              <a:defRPr sz="4000">
                <a:latin typeface="Comic Sans MS" pitchFamily="66" charset="0"/>
              </a:defRPr>
            </a:lvl1pPr>
          </a:lstStyle>
          <a:p>
            <a:r>
              <a:rPr lang="zh-CN" altLang="en-US" smtClean="0"/>
              <a:t>单击此处编辑母版标题样式</a:t>
            </a:r>
            <a:endParaRPr lang="en-US" altLang="zh-CN"/>
          </a:p>
        </p:txBody>
      </p:sp>
      <p:sp>
        <p:nvSpPr>
          <p:cNvPr id="97283" name="Rectangle 3"/>
          <p:cNvSpPr>
            <a:spLocks noGrp="1" noChangeArrowheads="1"/>
          </p:cNvSpPr>
          <p:nvPr>
            <p:ph type="subTitle" idx="1"/>
          </p:nvPr>
        </p:nvSpPr>
        <p:spPr>
          <a:xfrm>
            <a:off x="1200151" y="4076700"/>
            <a:ext cx="5374216" cy="1752600"/>
          </a:xfrm>
        </p:spPr>
        <p:txBody>
          <a:bodyPr/>
          <a:lstStyle>
            <a:lvl1pPr marL="0" indent="0" algn="ctr">
              <a:buFont typeface="Wingdings" pitchFamily="2" charset="2"/>
              <a:buNone/>
              <a:defRPr sz="2400"/>
            </a:lvl1pPr>
          </a:lstStyle>
          <a:p>
            <a:r>
              <a:rPr lang="zh-CN" altLang="en-US" smtClean="0"/>
              <a:t>单击此处编辑母版副标题样式</a:t>
            </a:r>
            <a:endParaRPr lang="zh-CN" altLang="en-US"/>
          </a:p>
        </p:txBody>
      </p:sp>
      <p:sp>
        <p:nvSpPr>
          <p:cNvPr id="8" name="Rectangle 4"/>
          <p:cNvSpPr>
            <a:spLocks noGrp="1" noChangeArrowheads="1"/>
          </p:cNvSpPr>
          <p:nvPr>
            <p:ph type="dt" sz="half" idx="10"/>
          </p:nvPr>
        </p:nvSpPr>
        <p:spPr>
          <a:xfrm>
            <a:off x="5238744" y="6429396"/>
            <a:ext cx="2844800" cy="428604"/>
          </a:xfrm>
        </p:spPr>
        <p:txBody>
          <a:bodyPr/>
          <a:lstStyle>
            <a:lvl1pPr>
              <a:defRPr smtClean="0">
                <a:solidFill>
                  <a:schemeClr val="bg1"/>
                </a:solidFill>
              </a:defRPr>
            </a:lvl1pPr>
          </a:lstStyle>
          <a:p>
            <a:fld id="{530820CF-B880-4189-942D-D702A7CBA730}" type="datetimeFigureOut">
              <a:rPr lang="zh-CN" altLang="en-US" smtClean="0"/>
              <a:pPr/>
              <a:t>2020/3/9</a:t>
            </a:fld>
            <a:endParaRPr lang="zh-CN" altLang="en-US" dirty="0"/>
          </a:p>
        </p:txBody>
      </p:sp>
      <p:sp>
        <p:nvSpPr>
          <p:cNvPr id="10" name="Rectangle 6"/>
          <p:cNvSpPr>
            <a:spLocks noGrp="1" noChangeArrowheads="1"/>
          </p:cNvSpPr>
          <p:nvPr>
            <p:ph type="sldNum" sz="quarter" idx="12"/>
          </p:nvPr>
        </p:nvSpPr>
        <p:spPr>
          <a:xfrm>
            <a:off x="6477003" y="6429396"/>
            <a:ext cx="952507" cy="428604"/>
          </a:xfrm>
        </p:spPr>
        <p:txBody>
          <a:bodyPr/>
          <a:lstStyle>
            <a:lvl1pPr>
              <a:defRPr smtClean="0">
                <a:solidFill>
                  <a:schemeClr val="bg1"/>
                </a:solidFill>
              </a:defRPr>
            </a:lvl1pPr>
          </a:lstStyle>
          <a:p>
            <a:fld id="{B450263B-6185-48C7-B149-443ADD9A2F88}" type="slidenum">
              <a:rPr lang="en-US" altLang="zh-CN" smtClean="0"/>
              <a:pPr/>
              <a:t>‹#›</a:t>
            </a:fld>
            <a:endParaRPr lang="en-US" altLang="zh-CN"/>
          </a:p>
        </p:txBody>
      </p:sp>
      <p:pic>
        <p:nvPicPr>
          <p:cNvPr id="11" name="图片 10" descr="金字塔.jpg"/>
          <p:cNvPicPr>
            <a:picLocks noChangeAspect="1"/>
          </p:cNvPicPr>
          <p:nvPr/>
        </p:nvPicPr>
        <p:blipFill>
          <a:blip r:embed="rId5"/>
          <a:stretch>
            <a:fillRect/>
          </a:stretch>
        </p:blipFill>
        <p:spPr>
          <a:xfrm>
            <a:off x="7524761" y="1357298"/>
            <a:ext cx="3977668" cy="3857652"/>
          </a:xfrm>
          <a:prstGeom prst="rect">
            <a:avLst/>
          </a:prstGeom>
        </p:spPr>
      </p:pic>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27051" y="1268414"/>
            <a:ext cx="5433483" cy="4886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63734" y="1268414"/>
            <a:ext cx="5433484" cy="4886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B2D049-70F0-4DD1-8307-41DDC73616B0}" type="slidenum">
              <a:rPr lang="en-US" altLang="zh-CN"/>
              <a:pPr/>
              <a:t>‹#›</a:t>
            </a:fld>
            <a:endParaRPr lang="en-US" altLang="zh-CN"/>
          </a:p>
        </p:txBody>
      </p:sp>
    </p:spTree>
  </p:cSld>
  <p:clrMapOvr>
    <a:masterClrMapping/>
  </p:clrMapOvr>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61451" y="0"/>
            <a:ext cx="2842683" cy="61547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27051" y="0"/>
            <a:ext cx="8331200" cy="61547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583267" y="1"/>
            <a:ext cx="10320867" cy="9366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27051" y="1268413"/>
            <a:ext cx="11070167" cy="2366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27051" y="3787776"/>
            <a:ext cx="11070167" cy="236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645900"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84168" y="6381750"/>
            <a:ext cx="3052233" cy="476250"/>
          </a:xfrm>
        </p:spPr>
        <p:txBody>
          <a:bodyPr/>
          <a:lstStyle>
            <a:lvl1pPr>
              <a:defRPr/>
            </a:lvl1pPr>
          </a:lstStyle>
          <a:p>
            <a:fld id="{E9DDB310-9325-49CA-B280-FDC5CA2E6781}" type="slidenum">
              <a:rPr lang="en-US" altLang="zh-CN"/>
              <a:pPr/>
              <a:t>‹#›</a:t>
            </a:fld>
            <a:endParaRPr lang="en-US" altLang="zh-CN"/>
          </a:p>
        </p:txBody>
      </p:sp>
    </p:spTree>
  </p:cSld>
  <p:clrMapOvr>
    <a:masterClrMapping/>
  </p:clrMapOvr>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60400" y="1905001"/>
            <a:ext cx="11387667" cy="4194175"/>
          </a:xfrm>
        </p:spPr>
        <p:txBody>
          <a:bodyPr/>
          <a:lstStyle/>
          <a:p>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84168" y="6381750"/>
            <a:ext cx="3052233" cy="476250"/>
          </a:xfrm>
        </p:spPr>
        <p:txBody>
          <a:bodyPr/>
          <a:lstStyle>
            <a:lvl1pPr>
              <a:defRPr/>
            </a:lvl1pPr>
          </a:lstStyle>
          <a:p>
            <a:fld id="{8184DBEB-B8C1-405B-94A5-0ECACC7DDDAB}" type="slidenum">
              <a:rPr lang="en-US" altLang="zh-CN"/>
              <a:pPr/>
              <a:t>‹#›</a:t>
            </a:fld>
            <a:endParaRPr lang="en-US" altLang="zh-CN"/>
          </a:p>
        </p:txBody>
      </p:sp>
    </p:spTree>
  </p:cSld>
  <p:clrMapOvr>
    <a:masterClrMapping/>
  </p:clrMapOvr>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03-1"/>
          <p:cNvPicPr>
            <a:picLocks noChangeAspect="1" noChangeArrowheads="1"/>
          </p:cNvPicPr>
          <p:nvPr/>
        </p:nvPicPr>
        <p:blipFill>
          <a:blip r:embed="rId3"/>
          <a:srcRect/>
          <a:stretch>
            <a:fillRect/>
          </a:stretch>
        </p:blipFill>
        <p:spPr bwMode="auto">
          <a:xfrm>
            <a:off x="912285" y="6308726"/>
            <a:ext cx="11279716" cy="549275"/>
          </a:xfrm>
          <a:prstGeom prst="rect">
            <a:avLst/>
          </a:prstGeom>
          <a:noFill/>
          <a:ln w="9525">
            <a:noFill/>
            <a:miter lim="800000"/>
            <a:headEnd/>
            <a:tailEnd/>
          </a:ln>
        </p:spPr>
      </p:pic>
      <p:pic>
        <p:nvPicPr>
          <p:cNvPr id="5" name="Picture 8" descr="eagle_blue"/>
          <p:cNvPicPr>
            <a:picLocks noChangeAspect="1" noChangeArrowheads="1"/>
          </p:cNvPicPr>
          <p:nvPr/>
        </p:nvPicPr>
        <p:blipFill>
          <a:blip r:embed="rId4"/>
          <a:srcRect/>
          <a:stretch>
            <a:fillRect/>
          </a:stretch>
        </p:blipFill>
        <p:spPr bwMode="auto">
          <a:xfrm>
            <a:off x="1" y="6308726"/>
            <a:ext cx="912284" cy="549275"/>
          </a:xfrm>
          <a:prstGeom prst="rect">
            <a:avLst/>
          </a:prstGeom>
          <a:noFill/>
          <a:ln w="9525">
            <a:noFill/>
            <a:miter lim="800000"/>
            <a:headEnd/>
            <a:tailEnd/>
          </a:ln>
        </p:spPr>
      </p:pic>
      <p:sp>
        <p:nvSpPr>
          <p:cNvPr id="6" name="Rectangle 9"/>
          <p:cNvSpPr>
            <a:spLocks noChangeArrowheads="1"/>
          </p:cNvSpPr>
          <p:nvPr/>
        </p:nvSpPr>
        <p:spPr bwMode="auto">
          <a:xfrm>
            <a:off x="814918" y="6381751"/>
            <a:ext cx="4607983" cy="320675"/>
          </a:xfrm>
          <a:prstGeom prst="rect">
            <a:avLst/>
          </a:prstGeom>
          <a:noFill/>
          <a:ln w="9525">
            <a:noFill/>
            <a:miter lim="800000"/>
            <a:headEnd/>
            <a:tailEnd/>
          </a:ln>
          <a:effectLst/>
        </p:spPr>
        <p:txBody>
          <a:bodyPr/>
          <a:lstStyle/>
          <a:p>
            <a:pPr>
              <a:spcBef>
                <a:spcPct val="20000"/>
              </a:spcBef>
              <a:buClr>
                <a:srgbClr val="808080"/>
              </a:buClr>
              <a:buSzPct val="75000"/>
              <a:buFont typeface="Wingdings" pitchFamily="2" charset="2"/>
              <a:buChar char="v"/>
              <a:defRPr/>
            </a:pPr>
            <a:r>
              <a:rPr lang="en-US" altLang="zh-CN" sz="2000" dirty="0" err="1" smtClean="0">
                <a:solidFill>
                  <a:srgbClr val="FFFFFF"/>
                </a:solidFill>
                <a:latin typeface="Times New Roman" pitchFamily="18" charset="0"/>
                <a:ea typeface="宋体" charset="-122"/>
              </a:rPr>
              <a:t>ComputerOrganization</a:t>
            </a:r>
            <a:endParaRPr lang="en-US" altLang="zh-CN" sz="2000" dirty="0" smtClean="0">
              <a:solidFill>
                <a:srgbClr val="FFFFFF"/>
              </a:solidFill>
              <a:latin typeface="Times New Roman" pitchFamily="18" charset="0"/>
              <a:ea typeface="宋体" charset="-122"/>
            </a:endParaRPr>
          </a:p>
        </p:txBody>
      </p:sp>
      <p:sp>
        <p:nvSpPr>
          <p:cNvPr id="97282" name="Rectangle 2"/>
          <p:cNvSpPr>
            <a:spLocks noGrp="1" noChangeArrowheads="1"/>
          </p:cNvSpPr>
          <p:nvPr>
            <p:ph type="ctrTitle"/>
          </p:nvPr>
        </p:nvSpPr>
        <p:spPr>
          <a:xfrm>
            <a:off x="912284" y="1268413"/>
            <a:ext cx="5856816" cy="2189162"/>
          </a:xfrm>
        </p:spPr>
        <p:txBody>
          <a:bodyPr/>
          <a:lstStyle>
            <a:lvl1pPr>
              <a:defRPr sz="4000">
                <a:latin typeface="Comic Sans MS" pitchFamily="66" charset="0"/>
              </a:defRPr>
            </a:lvl1pPr>
          </a:lstStyle>
          <a:p>
            <a:r>
              <a:rPr lang="zh-CN" altLang="en-US" smtClean="0"/>
              <a:t>单击此处编辑母版标题样式</a:t>
            </a:r>
            <a:endParaRPr lang="en-US" altLang="zh-CN"/>
          </a:p>
        </p:txBody>
      </p:sp>
      <p:sp>
        <p:nvSpPr>
          <p:cNvPr id="97283" name="Rectangle 3"/>
          <p:cNvSpPr>
            <a:spLocks noGrp="1" noChangeArrowheads="1"/>
          </p:cNvSpPr>
          <p:nvPr>
            <p:ph type="subTitle" idx="1"/>
          </p:nvPr>
        </p:nvSpPr>
        <p:spPr>
          <a:xfrm>
            <a:off x="1200151" y="4076700"/>
            <a:ext cx="5374216" cy="1752600"/>
          </a:xfrm>
        </p:spPr>
        <p:txBody>
          <a:bodyPr/>
          <a:lstStyle>
            <a:lvl1pPr marL="0" indent="0" algn="ctr">
              <a:buFont typeface="Wingdings" pitchFamily="2" charset="2"/>
              <a:buNone/>
              <a:defRPr sz="2400"/>
            </a:lvl1pPr>
          </a:lstStyle>
          <a:p>
            <a:r>
              <a:rPr lang="zh-CN" altLang="en-US" dirty="0" smtClean="0"/>
              <a:t>单击此处编辑母版副标题样式</a:t>
            </a:r>
            <a:endParaRPr lang="zh-CN" altLang="en-US" dirty="0"/>
          </a:p>
        </p:txBody>
      </p:sp>
      <p:sp>
        <p:nvSpPr>
          <p:cNvPr id="8" name="Rectangle 4"/>
          <p:cNvSpPr>
            <a:spLocks noGrp="1" noChangeArrowheads="1"/>
          </p:cNvSpPr>
          <p:nvPr>
            <p:ph type="dt" sz="half" idx="10"/>
          </p:nvPr>
        </p:nvSpPr>
        <p:spPr>
          <a:xfrm>
            <a:off x="5238744" y="6429396"/>
            <a:ext cx="2844800" cy="428604"/>
          </a:xfrm>
        </p:spPr>
        <p:txBody>
          <a:bodyPr/>
          <a:lstStyle>
            <a:lvl1pPr>
              <a:defRPr smtClean="0">
                <a:solidFill>
                  <a:schemeClr val="bg1"/>
                </a:solidFill>
              </a:defRPr>
            </a:lvl1pPr>
          </a:lstStyle>
          <a:p>
            <a:pPr>
              <a:buClr>
                <a:srgbClr val="808080"/>
              </a:buClr>
            </a:pPr>
            <a:fld id="{530820CF-B880-4189-942D-D702A7CBA730}" type="datetimeFigureOut">
              <a:rPr lang="zh-CN" altLang="en-US">
                <a:solidFill>
                  <a:srgbClr val="FFFFFF"/>
                </a:solidFill>
              </a:rPr>
              <a:pPr>
                <a:buClr>
                  <a:srgbClr val="808080"/>
                </a:buClr>
              </a:pPr>
              <a:t>2020/3/9</a:t>
            </a:fld>
            <a:endParaRPr lang="zh-CN" altLang="en-US" dirty="0">
              <a:solidFill>
                <a:srgbClr val="FFFFFF"/>
              </a:solidFill>
            </a:endParaRPr>
          </a:p>
        </p:txBody>
      </p:sp>
      <p:sp>
        <p:nvSpPr>
          <p:cNvPr id="10" name="Rectangle 6"/>
          <p:cNvSpPr>
            <a:spLocks noGrp="1" noChangeArrowheads="1"/>
          </p:cNvSpPr>
          <p:nvPr>
            <p:ph type="sldNum" sz="quarter" idx="12"/>
          </p:nvPr>
        </p:nvSpPr>
        <p:spPr>
          <a:xfrm>
            <a:off x="6477003" y="6429396"/>
            <a:ext cx="952507" cy="428604"/>
          </a:xfrm>
        </p:spPr>
        <p:txBody>
          <a:bodyPr/>
          <a:lstStyle>
            <a:lvl1pPr>
              <a:defRPr smtClean="0">
                <a:solidFill>
                  <a:schemeClr val="bg1"/>
                </a:solidFill>
              </a:defRPr>
            </a:lvl1pPr>
          </a:lstStyle>
          <a:p>
            <a:pPr>
              <a:buClr>
                <a:srgbClr val="808080"/>
              </a:buClr>
            </a:pPr>
            <a:fld id="{0C913308-F349-4B6D-A68A-DD1791B4A57B}" type="slidenum">
              <a:rPr lang="zh-CN" altLang="en-US">
                <a:solidFill>
                  <a:srgbClr val="FFFFFF"/>
                </a:solidFill>
              </a:rPr>
              <a:pPr>
                <a:buClr>
                  <a:srgbClr val="808080"/>
                </a:buClr>
              </a:pPr>
              <a:t>‹#›</a:t>
            </a:fld>
            <a:endParaRPr lang="zh-CN" altLang="en-US" dirty="0">
              <a:solidFill>
                <a:srgbClr val="FFFFFF"/>
              </a:solidFill>
            </a:endParaRPr>
          </a:p>
        </p:txBody>
      </p:sp>
      <p:pic>
        <p:nvPicPr>
          <p:cNvPr id="11" name="图片 10" descr="金字塔.jpg"/>
          <p:cNvPicPr>
            <a:picLocks noChangeAspect="1"/>
          </p:cNvPicPr>
          <p:nvPr/>
        </p:nvPicPr>
        <p:blipFill>
          <a:blip r:embed="rId5"/>
          <a:stretch>
            <a:fillRect/>
          </a:stretch>
        </p:blipFill>
        <p:spPr>
          <a:xfrm>
            <a:off x="7524761" y="1357298"/>
            <a:ext cx="3977668" cy="3857652"/>
          </a:xfrm>
          <a:prstGeom prst="rect">
            <a:avLst/>
          </a:prstGeom>
        </p:spPr>
      </p:pic>
    </p:spTree>
    <p:extLst>
      <p:ext uri="{BB962C8B-B14F-4D97-AF65-F5344CB8AC3E}">
        <p14:creationId xmlns:p14="http://schemas.microsoft.com/office/powerpoint/2010/main" val="1447776434"/>
      </p:ext>
    </p:extLst>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07597859"/>
      </p:ext>
    </p:extLst>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126515357"/>
      </p:ext>
    </p:extLst>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281EB50-E33C-4630-81AC-D7831CF8482B}" type="slidenum">
              <a:rPr lang="en-US" altLang="zh-CN"/>
              <a:pPr/>
              <a:t>‹#›</a:t>
            </a:fld>
            <a:endParaRPr lang="en-US" altLang="zh-C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C77660-B2BF-4316-B62F-F19E59DD8111}" type="slidenum">
              <a:rPr lang="en-US" altLang="zh-CN"/>
              <a:pPr/>
              <a:t>‹#›</a:t>
            </a:fld>
            <a:endParaRPr lang="en-US" altLang="zh-CN"/>
          </a:p>
        </p:txBody>
      </p:sp>
    </p:spTree>
  </p:cSld>
  <p:clrMapOvr>
    <a:masterClrMapping/>
  </p:clrMapOvr>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27051" y="1268414"/>
            <a:ext cx="5433483" cy="4886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63734" y="1268414"/>
            <a:ext cx="5433484" cy="4886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67907732"/>
      </p:ext>
    </p:extLst>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1080405"/>
      </p:ext>
    </p:extLst>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71919942"/>
      </p:ext>
    </p:extLst>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051427"/>
      </p:ext>
    </p:extLst>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18546233"/>
      </p:ext>
    </p:extLst>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14336008"/>
      </p:ext>
    </p:extLst>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6986434"/>
      </p:ext>
    </p:extLst>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61451" y="0"/>
            <a:ext cx="2842683" cy="61547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27051" y="0"/>
            <a:ext cx="8331200" cy="61547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5664705"/>
      </p:ext>
    </p:extLst>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583267" y="1"/>
            <a:ext cx="10320867" cy="9366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27051" y="1268413"/>
            <a:ext cx="11070167" cy="2366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27051" y="3787776"/>
            <a:ext cx="11070167" cy="236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564954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CA088B-0E2A-488E-9EF3-405015557568}" type="slidenum">
              <a:rPr lang="en-US" altLang="zh-CN"/>
              <a:pPr/>
              <a:t>‹#›</a:t>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0" y="274638"/>
            <a:ext cx="2762251" cy="3586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1" y="274638"/>
            <a:ext cx="8089900" cy="35861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F14685-EBD7-4DAA-A215-16CEB1ECDA20}" type="slidenum">
              <a:rPr lang="en-US" altLang="zh-CN"/>
              <a:pPr/>
              <a:t>‹#›</a:t>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B450263B-6185-48C7-B149-443ADD9A2F88}"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7F4713-FF3D-4424-87A0-38E0DE0C413E}" type="slidenum">
              <a:rPr lang="en-US" altLang="zh-CN" smtClean="0"/>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smtClean="0">
                <a:solidFill>
                  <a:schemeClr val="bg1"/>
                </a:solidFill>
              </a:rPr>
              <a:t>Architecture </a:t>
            </a:r>
            <a:r>
              <a:rPr lang="en-US" altLang="zh-CN" sz="1400" b="0" baseline="0" dirty="0" err="1" smtClean="0">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灯片编号占位符 5"/>
          <p:cNvSpPr>
            <a:spLocks noGrp="1"/>
          </p:cNvSpPr>
          <p:nvPr>
            <p:ph type="sldNum" sz="quarter" idx="12"/>
          </p:nvPr>
        </p:nvSpPr>
        <p:spPr/>
        <p:txBody>
          <a:bodyPr/>
          <a:lstStyle>
            <a:lvl1pPr>
              <a:defRPr/>
            </a:lvl1pPr>
          </a:lstStyle>
          <a:p>
            <a:fld id="{7C2B9E01-C16F-4649-A4EF-BD5C70A2EE5B}"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FB114C-66A7-4EB6-B3FE-5DC607EE1188}"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7F18D0-4322-469A-9E24-97ABEB7398C6}" type="slidenum">
              <a:rPr lang="en-US" altLang="zh-CN"/>
              <a:pPr/>
              <a:t>‹#›</a:t>
            </a:fld>
            <a:endParaRPr lang="en-US" altLang="zh-CN"/>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645900"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84168" y="6381750"/>
            <a:ext cx="3052233" cy="476250"/>
          </a:xfrm>
        </p:spPr>
        <p:txBody>
          <a:bodyPr/>
          <a:lstStyle>
            <a:lvl1pPr>
              <a:defRPr/>
            </a:lvl1pPr>
          </a:lstStyle>
          <a:p>
            <a:fld id="{E9DDB310-9325-49CA-B280-FDC5CA2E6781}" type="slidenum">
              <a:rPr lang="en-US" altLang="zh-CN"/>
              <a:pPr/>
              <a:t>‹#›</a:t>
            </a:fld>
            <a:endParaRPr lang="en-US" altLang="zh-CN"/>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60400" y="1905001"/>
            <a:ext cx="11387667" cy="4194175"/>
          </a:xfrm>
        </p:spPr>
        <p:txBody>
          <a:bodyPr/>
          <a:lstStyle/>
          <a:p>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84168" y="6381750"/>
            <a:ext cx="3052233" cy="476250"/>
          </a:xfrm>
        </p:spPr>
        <p:txBody>
          <a:bodyPr/>
          <a:lstStyle>
            <a:lvl1pPr>
              <a:defRPr/>
            </a:lvl1pPr>
          </a:lstStyle>
          <a:p>
            <a:fld id="{8184DBEB-B8C1-405B-94A5-0ECACC7DDDAB}" type="slidenum">
              <a:rPr lang="en-US" altLang="zh-CN"/>
              <a:pPr/>
              <a:t>‹#›</a:t>
            </a:fld>
            <a:endParaRPr lang="en-US" altLang="zh-CN"/>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914400" y="2286000"/>
            <a:ext cx="10363200" cy="1143000"/>
          </a:xfrm>
        </p:spPr>
        <p:txBody>
          <a:bodyPr/>
          <a:lstStyle>
            <a:lvl1pPr>
              <a:defRPr/>
            </a:lvl1pPr>
          </a:lstStyle>
          <a:p>
            <a:r>
              <a:rPr lang="zh-CN" altLang="en-US" smtClean="0"/>
              <a:t>单击此处编辑母版标题样式</a:t>
            </a:r>
            <a:endParaRPr lang="zh-CN" altLang="en-US"/>
          </a:p>
        </p:txBody>
      </p:sp>
      <p:sp>
        <p:nvSpPr>
          <p:cNvPr id="5123" name="Rectangle 3"/>
          <p:cNvSpPr>
            <a:spLocks noGrp="1" noRot="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5124" name="Rectangle 4"/>
          <p:cNvSpPr>
            <a:spLocks noGrp="1" noChangeArrowheads="1"/>
          </p:cNvSpPr>
          <p:nvPr>
            <p:ph type="dt" sz="half" idx="2"/>
          </p:nvPr>
        </p:nvSpPr>
        <p:spPr/>
        <p:txBody>
          <a:bodyPr/>
          <a:lstStyle>
            <a:lvl1pPr>
              <a:defRPr/>
            </a:lvl1pPr>
          </a:lstStyle>
          <a:p>
            <a:endParaRPr lang="en-US" altLang="zh-CN"/>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F105839E-F177-4213-BB55-97ABE955935F}" type="slidenum">
              <a:rPr lang="en-US" altLang="zh-CN"/>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tmplLst>
          <p:tmpl lvl="1">
            <p:tnLst>
              <p:par>
                <p:cTn presetID="44" presetClass="entr" presetSubtype="0" fill="hold" nodeType="clickEffect">
                  <p:stCondLst>
                    <p:cond delay="0"/>
                  </p:stCondLst>
                  <p:childTnLst>
                    <p:set>
                      <p:cBhvr>
                        <p:cTn dur="0" fill="hold">
                          <p:stCondLst>
                            <p:cond delay="0"/>
                          </p:stCondLst>
                        </p:cTn>
                        <p:tgtEl>
                          <p:spTgt spid="5123"/>
                        </p:tgtEl>
                        <p:attrNameLst>
                          <p:attrName>style.visibility</p:attrName>
                        </p:attrNameLst>
                      </p:cBhvr>
                      <p:to>
                        <p:strVal val="visible"/>
                      </p:to>
                    </p:set>
                    <p:animEffect transition="in" filter="fade">
                      <p:cBhvr>
                        <p:cTn dur="500"/>
                        <p:tgtEl>
                          <p:spTgt spid="5123"/>
                        </p:tgtEl>
                      </p:cBhvr>
                    </p:animEffect>
                    <p:anim calcmode="lin" valueType="num">
                      <p:cBhvr>
                        <p:cTn dur="500" fill="hold"/>
                        <p:tgtEl>
                          <p:spTgt spid="5123"/>
                        </p:tgtEl>
                        <p:attrNameLst>
                          <p:attrName>ppt_x</p:attrName>
                        </p:attrNameLst>
                      </p:cBhvr>
                      <p:tavLst>
                        <p:tav tm="0">
                          <p:val>
                            <p:strVal val="#ppt_x"/>
                          </p:val>
                        </p:tav>
                        <p:tav tm="100000">
                          <p:val>
                            <p:strVal val="#ppt_x"/>
                          </p:val>
                        </p:tav>
                      </p:tavLst>
                    </p:anim>
                    <p:anim calcmode="lin" valueType="num">
                      <p:cBhvr>
                        <p:cTn dur="500" fill="hold"/>
                        <p:tgtEl>
                          <p:spTgt spid="5123"/>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1B1F64-6D85-4AC5-8B2A-6E144C35D79A}" type="slidenum">
              <a:rPr lang="en-US" altLang="zh-CN"/>
              <a:pPr/>
              <a:t>‹#›</a:t>
            </a:fld>
            <a:endParaRPr lang="en-US" alt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98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286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E34D8B-25E4-460D-99CD-72A219E13BAA}"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FE9E4-3DF1-484A-8472-28323113CBD9}" type="slidenum">
              <a:rPr lang="en-US" altLang="zh-CN"/>
              <a:pPr/>
              <a:t>‹#›</a:t>
            </a:fld>
            <a:endParaRPr lang="en-US" altLang="zh-CN"/>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02168"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C09B91-8A5A-4658-818E-7DB8E43C5DB5}" type="slidenum">
              <a:rPr lang="en-US" altLang="zh-CN"/>
              <a:pPr/>
              <a:t>‹#›</a:t>
            </a:fld>
            <a:endParaRPr lang="en-US" altLang="zh-CN"/>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8D572D2-FAE3-4C4D-8A83-FAA14E0D11D0}" type="slidenum">
              <a:rPr lang="en-US" altLang="zh-CN"/>
              <a:pPr/>
              <a:t>‹#›</a:t>
            </a:fld>
            <a:endParaRPr lang="en-US" altLang="zh-CN"/>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A22B02-BA5A-4051-A902-E0C5996A1A0C}" type="slidenum">
              <a:rPr lang="en-US" altLang="zh-CN"/>
              <a:pPr/>
              <a:t>‹#›</a:t>
            </a:fld>
            <a:endParaRPr lang="en-US" altLang="zh-CN"/>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14C8399-028E-45CB-8927-DBA97B776EB7}" type="slidenum">
              <a:rPr lang="en-US" altLang="zh-CN"/>
              <a:pPr/>
              <a:t>‹#›</a:t>
            </a:fld>
            <a:endParaRPr lang="en-US" altLang="zh-CN"/>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A08D9A-9437-4EA3-ADA3-0510FB2D75A2}" type="slidenum">
              <a:rPr lang="en-US" altLang="zh-CN"/>
              <a:pPr/>
              <a:t>‹#›</a:t>
            </a:fld>
            <a:endParaRPr lang="en-US" altLang="zh-CN"/>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0DB15F-CDEC-4BE2-83E1-36EAA817E06A}" type="slidenum">
              <a:rPr lang="en-US" altLang="zh-CN"/>
              <a:pPr/>
              <a:t>‹#›</a:t>
            </a:fld>
            <a:endParaRPr lang="en-US" altLang="zh-CN"/>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49618-56E0-4264-BD0D-45982F60B301}" type="slidenum">
              <a:rPr lang="en-US" altLang="zh-CN"/>
              <a:pPr/>
              <a:t>‹#›</a:t>
            </a:fld>
            <a:endParaRPr lang="en-US" altLang="zh-CN"/>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2918" y="609601"/>
            <a:ext cx="2846916"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2167" y="609601"/>
            <a:ext cx="8337551"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426029-F3C9-43D6-B187-38DE4D188303}" type="slidenum">
              <a:rPr lang="en-US" altLang="zh-CN"/>
              <a:pPr/>
              <a:t>‹#›</a:t>
            </a:fld>
            <a:endParaRPr lang="en-US" altLang="zh-CN"/>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02167" y="1905001"/>
            <a:ext cx="11387667" cy="4194175"/>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1" y="6245225"/>
            <a:ext cx="3052233" cy="476250"/>
          </a:xfrm>
        </p:spPr>
        <p:txBody>
          <a:bodyPr/>
          <a:lstStyle>
            <a:lvl1pPr>
              <a:defRPr/>
            </a:lvl1pPr>
          </a:lstStyle>
          <a:p>
            <a:fld id="{CE53965A-DD0B-4F99-8EEE-F2D15EF28353}" type="slidenum">
              <a:rPr lang="en-US" altLang="zh-CN"/>
              <a:pPr/>
              <a:t>‹#›</a:t>
            </a:fld>
            <a:endParaRPr lang="en-US" alt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66712" y="121442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66712" y="185418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0480" y="121442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250480" y="185418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A096F89-6BA1-4855-825B-46615653CEC9}"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02168"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1" y="6245225"/>
            <a:ext cx="3052233" cy="476250"/>
          </a:xfrm>
        </p:spPr>
        <p:txBody>
          <a:bodyPr/>
          <a:lstStyle>
            <a:lvl1pPr>
              <a:defRPr/>
            </a:lvl1pPr>
          </a:lstStyle>
          <a:p>
            <a:fld id="{CDA2D4B0-21C6-49A8-947E-D16446171034}" type="slidenum">
              <a:rPr lang="en-US" altLang="zh-CN"/>
              <a:pPr/>
              <a:t>‹#›</a:t>
            </a:fld>
            <a:endParaRPr lang="en-US" altLang="zh-CN"/>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387667"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1" y="6245225"/>
            <a:ext cx="3052233" cy="476250"/>
          </a:xfrm>
        </p:spPr>
        <p:txBody>
          <a:bodyPr/>
          <a:lstStyle>
            <a:lvl1pPr>
              <a:defRPr/>
            </a:lvl1pPr>
          </a:lstStyle>
          <a:p>
            <a:fld id="{DF520633-AD61-46AC-9A52-6249CA64F411}" type="slidenum">
              <a:rPr lang="en-US" altLang="zh-CN"/>
              <a:pPr/>
              <a:t>‹#›</a:t>
            </a:fld>
            <a:endParaRPr lang="en-US" altLang="zh-CN"/>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AAD8B667-8699-459D-853F-A17A71841E7C}" type="slidenum">
              <a:rPr lang="en-US" altLang="zh-CN" smtClean="0"/>
              <a:pPr/>
              <a:t>‹#›</a:t>
            </a:fld>
            <a:endParaRPr lang="en-US" altLang="zh-CN">
              <a:solidFill>
                <a:srgbClr val="660066"/>
              </a:solidFill>
              <a:latin typeface="Impact" pitchFamily="34" charset="0"/>
            </a:endParaRP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smtClean="0"/>
              <a:t>DIGITAL LOGIC CIRCUIT</a:t>
            </a:r>
            <a:r>
              <a:rPr lang="en-US" altLang="zh-CN" smtClean="0">
                <a:solidFill>
                  <a:schemeClr val="bg1"/>
                </a:solidFill>
                <a:effectLst/>
              </a:rPr>
              <a:t>           </a:t>
            </a:r>
            <a:endParaRPr lang="en-US" altLang="zh-CN">
              <a:solidFill>
                <a:schemeClr val="bg1"/>
              </a:solidFill>
              <a:effectLst/>
            </a:endParaRPr>
          </a:p>
        </p:txBody>
      </p:sp>
      <p:sp>
        <p:nvSpPr>
          <p:cNvPr id="6" name="灯片编号占位符 5"/>
          <p:cNvSpPr>
            <a:spLocks noGrp="1"/>
          </p:cNvSpPr>
          <p:nvPr>
            <p:ph type="sldNum" sz="quarter" idx="12"/>
          </p:nvPr>
        </p:nvSpPr>
        <p:spPr/>
        <p:txBody>
          <a:bodyPr/>
          <a:lstStyle>
            <a:lvl1pPr>
              <a:defRPr/>
            </a:lvl1pPr>
          </a:lstStyle>
          <a:p>
            <a:pPr>
              <a:defRPr/>
            </a:pPr>
            <a:fld id="{F0E2A799-D608-4F56-8F3A-3EF734EB2CD3}" type="slidenum">
              <a:rPr lang="zh-CN" altLang="en-US" smtClean="0"/>
              <a:pPr>
                <a:defRPr/>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smtClean="0">
                <a:solidFill>
                  <a:schemeClr val="bg1"/>
                </a:solidFill>
              </a:rPr>
              <a:t>Architecture </a:t>
            </a:r>
            <a:r>
              <a:rPr lang="en-US" altLang="zh-CN" sz="1400" b="0" baseline="0" dirty="0" err="1" smtClean="0">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E84D023E-4A0D-4EC6-8788-361998052E20}"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smtClean="0"/>
              <a:t>DIGITAL LOGIC CIRCUIT</a:t>
            </a:r>
            <a:r>
              <a:rPr lang="en-US" altLang="zh-CN" smtClean="0">
                <a:solidFill>
                  <a:schemeClr val="bg1"/>
                </a:solidFill>
                <a:effectLst/>
              </a:rPr>
              <a:t>           </a:t>
            </a:r>
            <a:endParaRPr lang="en-US" altLang="zh-CN">
              <a:solidFill>
                <a:schemeClr val="bg1"/>
              </a:solidFill>
              <a:effectLst/>
            </a:endParaRPr>
          </a:p>
        </p:txBody>
      </p:sp>
      <p:sp>
        <p:nvSpPr>
          <p:cNvPr id="7" name="灯片编号占位符 6"/>
          <p:cNvSpPr>
            <a:spLocks noGrp="1"/>
          </p:cNvSpPr>
          <p:nvPr>
            <p:ph type="sldNum" sz="quarter" idx="12"/>
          </p:nvPr>
        </p:nvSpPr>
        <p:spPr/>
        <p:txBody>
          <a:bodyPr/>
          <a:lstStyle>
            <a:lvl1pPr>
              <a:defRPr/>
            </a:lvl1pPr>
          </a:lstStyle>
          <a:p>
            <a:pPr>
              <a:defRPr/>
            </a:pPr>
            <a:fld id="{F56BEDB9-C362-49D8-A625-D5F243B616CE}"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smtClean="0"/>
              <a:t>DIGITAL LOGIC CIRCUIT</a:t>
            </a:r>
            <a:r>
              <a:rPr lang="en-US" altLang="zh-CN" smtClean="0">
                <a:solidFill>
                  <a:schemeClr val="bg1"/>
                </a:solidFill>
                <a:effectLst/>
              </a:rPr>
              <a:t>           </a:t>
            </a:r>
            <a:endParaRPr lang="en-US" altLang="zh-CN">
              <a:solidFill>
                <a:schemeClr val="bg1"/>
              </a:solidFill>
              <a:effectLst/>
            </a:endParaRPr>
          </a:p>
        </p:txBody>
      </p:sp>
      <p:sp>
        <p:nvSpPr>
          <p:cNvPr id="7" name="灯片编号占位符 6"/>
          <p:cNvSpPr>
            <a:spLocks noGrp="1"/>
          </p:cNvSpPr>
          <p:nvPr>
            <p:ph type="sldNum" sz="quarter" idx="12"/>
          </p:nvPr>
        </p:nvSpPr>
        <p:spPr/>
        <p:txBody>
          <a:bodyPr/>
          <a:lstStyle>
            <a:lvl1pPr>
              <a:defRPr/>
            </a:lvl1pPr>
          </a:lstStyle>
          <a:p>
            <a:pPr>
              <a:defRPr/>
            </a:pPr>
            <a:fld id="{4EA11FE7-8B54-4599-ACA3-A905A6784821}"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CA5D8F0-096B-4D6C-9C4D-F4367F481A21}"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smtClean="0"/>
              <a:t>DIGITAL LOGIC CIRCUIT</a:t>
            </a:r>
            <a:r>
              <a:rPr lang="en-US" altLang="zh-CN" smtClean="0">
                <a:solidFill>
                  <a:schemeClr val="bg1"/>
                </a:solidFill>
                <a:effectLst/>
              </a:rPr>
              <a:t>           </a:t>
            </a:r>
            <a:endParaRPr lang="en-US" altLang="zh-CN">
              <a:solidFill>
                <a:schemeClr val="bg1"/>
              </a:solidFill>
              <a:effectLst/>
            </a:endParaRPr>
          </a:p>
        </p:txBody>
      </p:sp>
      <p:sp>
        <p:nvSpPr>
          <p:cNvPr id="7" name="灯片编号占位符 6"/>
          <p:cNvSpPr>
            <a:spLocks noGrp="1"/>
          </p:cNvSpPr>
          <p:nvPr>
            <p:ph type="sldNum" sz="quarter" idx="12"/>
          </p:nvPr>
        </p:nvSpPr>
        <p:spPr/>
        <p:txBody>
          <a:bodyPr/>
          <a:lstStyle>
            <a:lvl1pPr>
              <a:defRPr/>
            </a:lvl1pPr>
          </a:lstStyle>
          <a:p>
            <a:pPr>
              <a:defRPr/>
            </a:pPr>
            <a:fld id="{0C71696B-1B82-4239-AFFB-7DE3BCB2520F}"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smtClean="0"/>
              <a:t>DIGITAL LOGIC CIRCUIT</a:t>
            </a:r>
            <a:r>
              <a:rPr lang="en-US" altLang="zh-CN" smtClean="0">
                <a:solidFill>
                  <a:schemeClr val="bg1"/>
                </a:solidFill>
                <a:effectLst/>
              </a:rPr>
              <a:t>           </a:t>
            </a:r>
            <a:endParaRPr lang="en-US" altLang="zh-CN">
              <a:solidFill>
                <a:schemeClr val="bg1"/>
              </a:solidFill>
              <a:effectLst/>
            </a:endParaRPr>
          </a:p>
        </p:txBody>
      </p:sp>
      <p:sp>
        <p:nvSpPr>
          <p:cNvPr id="6" name="灯片编号占位符 5"/>
          <p:cNvSpPr>
            <a:spLocks noGrp="1"/>
          </p:cNvSpPr>
          <p:nvPr>
            <p:ph type="sldNum" sz="quarter" idx="12"/>
          </p:nvPr>
        </p:nvSpPr>
        <p:spPr/>
        <p:txBody>
          <a:bodyPr/>
          <a:lstStyle>
            <a:lvl1pPr>
              <a:defRPr/>
            </a:lvl1pPr>
          </a:lstStyle>
          <a:p>
            <a:pPr>
              <a:defRPr/>
            </a:pPr>
            <a:fld id="{B40FA4E0-3E88-4C50-9B3C-92C87794AF5B}"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smtClean="0"/>
              <a:t>DIGITAL LOGIC CIRCUIT</a:t>
            </a:r>
            <a:r>
              <a:rPr lang="en-US" altLang="zh-CN" smtClean="0">
                <a:solidFill>
                  <a:schemeClr val="bg1"/>
                </a:solidFill>
                <a:effectLst/>
              </a:rPr>
              <a:t>           </a:t>
            </a:r>
            <a:endParaRPr lang="en-US" altLang="zh-CN">
              <a:solidFill>
                <a:schemeClr val="bg1"/>
              </a:solidFill>
              <a:effectLst/>
            </a:endParaRPr>
          </a:p>
        </p:txBody>
      </p:sp>
      <p:sp>
        <p:nvSpPr>
          <p:cNvPr id="6" name="灯片编号占位符 5"/>
          <p:cNvSpPr>
            <a:spLocks noGrp="1"/>
          </p:cNvSpPr>
          <p:nvPr>
            <p:ph type="sldNum" sz="quarter" idx="12"/>
          </p:nvPr>
        </p:nvSpPr>
        <p:spPr/>
        <p:txBody>
          <a:bodyPr/>
          <a:lstStyle>
            <a:lvl1pPr>
              <a:defRPr/>
            </a:lvl1pPr>
          </a:lstStyle>
          <a:p>
            <a:pPr>
              <a:defRPr/>
            </a:pPr>
            <a:fld id="{426A74AD-974D-475C-BC4A-781D324C6404}"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r>
              <a:rPr lang="en-US" altLang="zh-CN" smtClean="0"/>
              <a:t>DIGITAL LOGIC CIRCUIT</a:t>
            </a:r>
            <a:r>
              <a:rPr lang="en-US" altLang="zh-CN" smtClean="0">
                <a:solidFill>
                  <a:schemeClr val="bg1"/>
                </a:solidFill>
              </a:rPr>
              <a:t>           </a:t>
            </a:r>
            <a:endParaRPr lang="en-US" altLang="zh-CN">
              <a:solidFill>
                <a:schemeClr val="bg1"/>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hf sldNum="0" hd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r>
              <a:rPr lang="en-US" altLang="zh-CN" smtClean="0"/>
              <a:t>DIGITAL LOGIC CIRCUIT</a:t>
            </a:r>
            <a:r>
              <a:rPr lang="en-US" altLang="zh-CN" smtClean="0">
                <a:solidFill>
                  <a:schemeClr val="bg1"/>
                </a:solidFill>
              </a:rPr>
              <a:t>           </a:t>
            </a:r>
            <a:endParaRPr lang="en-US" altLang="zh-CN">
              <a:solidFill>
                <a:schemeClr val="bg1"/>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hf sldNum="0" hd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143000"/>
            <a:ext cx="10896600" cy="4762500"/>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r>
              <a:rPr lang="en-US" altLang="zh-CN" smtClean="0"/>
              <a:t>DIGITAL LOGIC CIRCUIT</a:t>
            </a:r>
            <a:r>
              <a:rPr lang="en-US" altLang="zh-CN" smtClean="0">
                <a:solidFill>
                  <a:schemeClr val="bg1"/>
                </a:solidFill>
              </a:rPr>
              <a:t>           </a:t>
            </a:r>
            <a:endParaRPr lang="en-US" altLang="zh-CN">
              <a:solidFill>
                <a:schemeClr val="bg1"/>
              </a:solidFill>
            </a:endParaRPr>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transition spd="med">
    <p:random/>
    <p:sndAc>
      <p:stSnd>
        <p:snd r:embed="rId1" name="chimes.wav"/>
      </p:stSnd>
    </p:sndAc>
  </p:transition>
  <p:hf sldNum="0" hdr="0" dt="0"/>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914400" y="2286000"/>
            <a:ext cx="10363200" cy="1143000"/>
          </a:xfrm>
        </p:spPr>
        <p:txBody>
          <a:bodyPr/>
          <a:lstStyle>
            <a:lvl1pPr>
              <a:defRPr/>
            </a:lvl1pPr>
          </a:lstStyle>
          <a:p>
            <a:r>
              <a:rPr lang="zh-CN" altLang="en-US" smtClean="0"/>
              <a:t>单击此处编辑母版标题样式</a:t>
            </a:r>
            <a:endParaRPr lang="zh-CN" altLang="en-US"/>
          </a:p>
        </p:txBody>
      </p:sp>
      <p:sp>
        <p:nvSpPr>
          <p:cNvPr id="5123" name="Rectangle 3"/>
          <p:cNvSpPr>
            <a:spLocks noGrp="1" noRot="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5124" name="Rectangle 4"/>
          <p:cNvSpPr>
            <a:spLocks noGrp="1" noChangeArrowheads="1"/>
          </p:cNvSpPr>
          <p:nvPr>
            <p:ph type="dt" sz="half" idx="2"/>
          </p:nvPr>
        </p:nvSpPr>
        <p:spPr/>
        <p:txBody>
          <a:bodyPr/>
          <a:lstStyle>
            <a:lvl1pPr>
              <a:defRPr/>
            </a:lvl1pPr>
          </a:lstStyle>
          <a:p>
            <a:endParaRPr lang="en-US" altLang="zh-CN"/>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F105839E-F177-4213-BB55-97ABE955935F}" type="slidenum">
              <a:rPr lang="en-US" altLang="zh-CN"/>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tmplLst>
          <p:tmpl lvl="1">
            <p:tnLst>
              <p:par>
                <p:cTn presetID="44" presetClass="entr" presetSubtype="0" fill="hold" nodeType="clickEffect">
                  <p:stCondLst>
                    <p:cond delay="0"/>
                  </p:stCondLst>
                  <p:childTnLst>
                    <p:set>
                      <p:cBhvr>
                        <p:cTn dur="0" fill="hold">
                          <p:stCondLst>
                            <p:cond delay="0"/>
                          </p:stCondLst>
                        </p:cTn>
                        <p:tgtEl>
                          <p:spTgt spid="5123"/>
                        </p:tgtEl>
                        <p:attrNameLst>
                          <p:attrName>style.visibility</p:attrName>
                        </p:attrNameLst>
                      </p:cBhvr>
                      <p:to>
                        <p:strVal val="visible"/>
                      </p:to>
                    </p:set>
                    <p:animEffect transition="in" filter="fade">
                      <p:cBhvr>
                        <p:cTn dur="500"/>
                        <p:tgtEl>
                          <p:spTgt spid="5123"/>
                        </p:tgtEl>
                      </p:cBhvr>
                    </p:animEffect>
                    <p:anim calcmode="lin" valueType="num">
                      <p:cBhvr>
                        <p:cTn dur="500" fill="hold"/>
                        <p:tgtEl>
                          <p:spTgt spid="5123"/>
                        </p:tgtEl>
                        <p:attrNameLst>
                          <p:attrName>ppt_x</p:attrName>
                        </p:attrNameLst>
                      </p:cBhvr>
                      <p:tavLst>
                        <p:tav tm="0">
                          <p:val>
                            <p:strVal val="#ppt_x"/>
                          </p:val>
                        </p:tav>
                        <p:tav tm="100000">
                          <p:val>
                            <p:strVal val="#ppt_x"/>
                          </p:val>
                        </p:tav>
                      </p:tavLst>
                    </p:anim>
                    <p:anim calcmode="lin" valueType="num">
                      <p:cBhvr>
                        <p:cTn dur="500" fill="hold"/>
                        <p:tgtEl>
                          <p:spTgt spid="5123"/>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1B1F64-6D85-4AC5-8B2A-6E144C35D79A}" type="slidenum">
              <a:rPr lang="en-US" altLang="zh-CN"/>
              <a:pPr/>
              <a:t>‹#›</a:t>
            </a:fld>
            <a:endParaRPr lang="en-US" altLang="zh-CN"/>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FE9E4-3DF1-484A-8472-28323113CBD9}" type="slidenum">
              <a:rPr lang="en-US" altLang="zh-CN"/>
              <a:pPr/>
              <a:t>‹#›</a:t>
            </a:fld>
            <a:endParaRPr lang="en-US" altLang="zh-CN"/>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02168"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C09B91-8A5A-4658-818E-7DB8E43C5DB5}" type="slidenum">
              <a:rPr lang="en-US" altLang="zh-CN"/>
              <a:pPr/>
              <a:t>‹#›</a:t>
            </a:fld>
            <a:endParaRPr lang="en-US"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4444ECF-E3F7-44D7-96FA-975EFF48A6A9}" type="slidenum">
              <a:rPr lang="en-US" altLang="zh-CN"/>
              <a:pPr/>
              <a:t>‹#›</a:t>
            </a:fld>
            <a:endParaRPr lang="en-US" altLang="zh-CN"/>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8D572D2-FAE3-4C4D-8A83-FAA14E0D11D0}" type="slidenum">
              <a:rPr lang="en-US" altLang="zh-CN"/>
              <a:pPr/>
              <a:t>‹#›</a:t>
            </a:fld>
            <a:endParaRPr lang="en-US" altLang="zh-CN"/>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A22B02-BA5A-4051-A902-E0C5996A1A0C}" type="slidenum">
              <a:rPr lang="en-US" altLang="zh-CN"/>
              <a:pPr/>
              <a:t>‹#›</a:t>
            </a:fld>
            <a:endParaRPr lang="en-US" altLang="zh-CN"/>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14C8399-028E-45CB-8927-DBA97B776EB7}" type="slidenum">
              <a:rPr lang="en-US" altLang="zh-CN"/>
              <a:pPr/>
              <a:t>‹#›</a:t>
            </a:fld>
            <a:endParaRPr lang="en-US" altLang="zh-CN"/>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A08D9A-9437-4EA3-ADA3-0510FB2D75A2}" type="slidenum">
              <a:rPr lang="en-US" altLang="zh-CN"/>
              <a:pPr/>
              <a:t>‹#›</a:t>
            </a:fld>
            <a:endParaRPr lang="en-US" altLang="zh-CN"/>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0DB15F-CDEC-4BE2-83E1-36EAA817E06A}" type="slidenum">
              <a:rPr lang="en-US" altLang="zh-CN"/>
              <a:pPr/>
              <a:t>‹#›</a:t>
            </a:fld>
            <a:endParaRPr lang="en-US" altLang="zh-CN"/>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49618-56E0-4264-BD0D-45982F60B301}" type="slidenum">
              <a:rPr lang="en-US" altLang="zh-CN"/>
              <a:pPr/>
              <a:t>‹#›</a:t>
            </a:fld>
            <a:endParaRPr lang="en-US" altLang="zh-CN"/>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2918" y="609601"/>
            <a:ext cx="2846916"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2167" y="609601"/>
            <a:ext cx="8337551"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426029-F3C9-43D6-B187-38DE4D188303}" type="slidenum">
              <a:rPr lang="en-US" altLang="zh-CN"/>
              <a:pPr/>
              <a:t>‹#›</a:t>
            </a:fld>
            <a:endParaRPr lang="en-US" altLang="zh-CN"/>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02167" y="1905001"/>
            <a:ext cx="11387667" cy="4194175"/>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1" y="6245225"/>
            <a:ext cx="3052233" cy="476250"/>
          </a:xfrm>
        </p:spPr>
        <p:txBody>
          <a:bodyPr/>
          <a:lstStyle>
            <a:lvl1pPr>
              <a:defRPr/>
            </a:lvl1pPr>
          </a:lstStyle>
          <a:p>
            <a:fld id="{CE53965A-DD0B-4F99-8EEE-F2D15EF28353}" type="slidenum">
              <a:rPr lang="en-US" altLang="zh-CN"/>
              <a:pPr/>
              <a:t>‹#›</a:t>
            </a:fld>
            <a:endParaRPr lang="en-US" altLang="zh-CN"/>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02168"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1" y="6245225"/>
            <a:ext cx="3052233" cy="476250"/>
          </a:xfrm>
        </p:spPr>
        <p:txBody>
          <a:bodyPr/>
          <a:lstStyle>
            <a:lvl1pPr>
              <a:defRPr/>
            </a:lvl1pPr>
          </a:lstStyle>
          <a:p>
            <a:fld id="{CDA2D4B0-21C6-49A8-947E-D16446171034}" type="slidenum">
              <a:rPr lang="en-US" altLang="zh-CN"/>
              <a:pPr/>
              <a:t>‹#›</a:t>
            </a:fld>
            <a:endParaRPr lang="en-US" altLang="zh-CN"/>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387667"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1" y="6245225"/>
            <a:ext cx="3052233" cy="476250"/>
          </a:xfrm>
        </p:spPr>
        <p:txBody>
          <a:bodyPr/>
          <a:lstStyle>
            <a:lvl1pPr>
              <a:defRPr/>
            </a:lvl1pPr>
          </a:lstStyle>
          <a:p>
            <a:fld id="{DF520633-AD61-46AC-9A52-6249CA64F411}" type="slidenum">
              <a:rPr lang="en-US" altLang="zh-CN"/>
              <a:pPr/>
              <a:t>‹#›</a:t>
            </a:fld>
            <a:endParaRPr lang="en-US" alt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3A29E91-2B1C-4011-97A3-A25E2B8B39DA}" type="slidenum">
              <a:rPr lang="en-US" altLang="zh-CN"/>
              <a:pPr/>
              <a:t>‹#›</a:t>
            </a:fld>
            <a:endParaRPr lang="en-US" altLang="zh-CN"/>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AAD8B667-8699-459D-853F-A17A71841E7C}" type="slidenum">
              <a:rPr lang="en-US" altLang="zh-CN" smtClean="0"/>
              <a:pPr/>
              <a:t>‹#›</a:t>
            </a:fld>
            <a:endParaRPr lang="en-US" altLang="zh-CN">
              <a:solidFill>
                <a:srgbClr val="660066"/>
              </a:solidFill>
              <a:latin typeface="Impact" pitchFamily="34" charset="0"/>
            </a:endParaRP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0E2A799-D608-4F56-8F3A-3EF734EB2CD3}" type="slidenum">
              <a:rPr lang="zh-CN" altLang="en-US" smtClean="0"/>
              <a:pPr>
                <a:defRPr/>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smtClean="0">
                <a:solidFill>
                  <a:schemeClr val="bg1"/>
                </a:solidFill>
              </a:rPr>
              <a:t>Architecture </a:t>
            </a:r>
            <a:r>
              <a:rPr lang="en-US" altLang="zh-CN" sz="1400" b="0" baseline="0" dirty="0" err="1" smtClean="0">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E84D023E-4A0D-4EC6-8788-361998052E20}"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56BEDB9-C362-49D8-A625-D5F243B616CE}"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8C686DB-CC4B-4EDD-937C-4F1F98FB23F8}"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F39765E-C7B2-4CC2-BEE0-91ED1D812212}"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32F30F9-F560-45E5-B69D-637CE498569B}"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11303D-D08A-49E0-9F72-123243A3EED5}" type="slidenum">
              <a:rPr lang="en-US" altLang="zh-CN"/>
              <a:pPr/>
              <a:t>‹#›</a:t>
            </a:fld>
            <a:endParaRPr lang="en-US" altLang="zh-CN"/>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EA769DC-9ED2-4406-8312-73254C1A2430}"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143000"/>
            <a:ext cx="10896600" cy="4762500"/>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endParaRPr lang="en-US" altLang="zh-CN"/>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36EC52-C345-48C0-AC65-01DB492855A5}" type="slidenum">
              <a:rPr lang="en-US" altLang="zh-CN"/>
              <a:pPr/>
              <a:t>‹#›</a:t>
            </a:fld>
            <a:endParaRPr lang="en-US" altLang="zh-CN"/>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281EB50-E33C-4630-81AC-D7831CF8482B}" type="slidenum">
              <a:rPr lang="en-US" altLang="zh-CN"/>
              <a:pPr/>
              <a:t>‹#›</a:t>
            </a:fld>
            <a:endParaRPr lang="en-US" altLang="zh-CN"/>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7F18D0-4322-469A-9E24-97ABEB7398C6}" type="slidenum">
              <a:rPr lang="en-US" altLang="zh-CN"/>
              <a:pPr/>
              <a:t>‹#›</a:t>
            </a:fld>
            <a:endParaRPr lang="en-US" altLang="zh-CN"/>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98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6286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E34D8B-25E4-460D-99CD-72A219E13BAA}"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66712" y="121442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66712" y="185418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0480" y="121442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250480" y="185418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A096F89-6BA1-4855-825B-46615653CEC9}"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CA5D8F0-096B-4D6C-9C4D-F4367F481A21}"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slideLayout" Target="../slideLayouts/slideLayout128.xml"/><Relationship Id="rId18" Type="http://schemas.openxmlformats.org/officeDocument/2006/relationships/image" Target="../media/image2.png"/><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17" Type="http://schemas.openxmlformats.org/officeDocument/2006/relationships/image" Target="../media/image1.png"/><Relationship Id="rId2" Type="http://schemas.openxmlformats.org/officeDocument/2006/relationships/slideLayout" Target="../slideLayouts/slideLayout117.xml"/><Relationship Id="rId16" Type="http://schemas.openxmlformats.org/officeDocument/2006/relationships/audio" Target="../media/audio1.wav"/><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5" Type="http://schemas.openxmlformats.org/officeDocument/2006/relationships/theme" Target="../theme/theme10.xml"/><Relationship Id="rId10" Type="http://schemas.openxmlformats.org/officeDocument/2006/relationships/slideLayout" Target="../slideLayouts/slideLayout125.xml"/><Relationship Id="rId19" Type="http://schemas.openxmlformats.org/officeDocument/2006/relationships/image" Target="../media/image3.png"/><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2" Type="http://schemas.openxmlformats.org/officeDocument/2006/relationships/slideLayout" Target="../slideLayouts/slideLayout131.xml"/><Relationship Id="rId16" Type="http://schemas.openxmlformats.org/officeDocument/2006/relationships/image" Target="../media/image4.jpeg"/><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theme" Target="../theme/theme11.xml"/><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slideLayout" Target="../slideLayouts/slideLayout156.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slideLayout" Target="../slideLayouts/slideLayout155.xml"/><Relationship Id="rId2" Type="http://schemas.openxmlformats.org/officeDocument/2006/relationships/slideLayout" Target="../slideLayouts/slideLayout145.xml"/><Relationship Id="rId16" Type="http://schemas.openxmlformats.org/officeDocument/2006/relationships/image" Target="../media/image4.jpeg"/><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5" Type="http://schemas.openxmlformats.org/officeDocument/2006/relationships/theme" Target="../theme/theme12.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slideLayout" Target="../slideLayouts/slideLayout157.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5.xml"/><Relationship Id="rId13" Type="http://schemas.openxmlformats.org/officeDocument/2006/relationships/theme" Target="../theme/theme13.xml"/><Relationship Id="rId3" Type="http://schemas.openxmlformats.org/officeDocument/2006/relationships/slideLayout" Target="../slideLayouts/slideLayout160.xml"/><Relationship Id="rId7" Type="http://schemas.openxmlformats.org/officeDocument/2006/relationships/slideLayout" Target="../slideLayouts/slideLayout164.xml"/><Relationship Id="rId12" Type="http://schemas.openxmlformats.org/officeDocument/2006/relationships/slideLayout" Target="../slideLayouts/slideLayout169.xml"/><Relationship Id="rId2" Type="http://schemas.openxmlformats.org/officeDocument/2006/relationships/slideLayout" Target="../slideLayouts/slideLayout159.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5" Type="http://schemas.openxmlformats.org/officeDocument/2006/relationships/slideLayout" Target="../slideLayouts/slideLayout162.xml"/><Relationship Id="rId10" Type="http://schemas.openxmlformats.org/officeDocument/2006/relationships/slideLayout" Target="../slideLayouts/slideLayout167.xml"/><Relationship Id="rId4" Type="http://schemas.openxmlformats.org/officeDocument/2006/relationships/slideLayout" Target="../slideLayouts/slideLayout161.xml"/><Relationship Id="rId9" Type="http://schemas.openxmlformats.org/officeDocument/2006/relationships/slideLayout" Target="../slideLayouts/slideLayout166.xml"/><Relationship Id="rId14" Type="http://schemas.openxmlformats.org/officeDocument/2006/relationships/audio" Target="../media/audio1.wav"/></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7.xml"/><Relationship Id="rId13" Type="http://schemas.openxmlformats.org/officeDocument/2006/relationships/theme" Target="../theme/theme14.xml"/><Relationship Id="rId3" Type="http://schemas.openxmlformats.org/officeDocument/2006/relationships/slideLayout" Target="../slideLayouts/slideLayout172.xml"/><Relationship Id="rId7" Type="http://schemas.openxmlformats.org/officeDocument/2006/relationships/slideLayout" Target="../slideLayouts/slideLayout176.xml"/><Relationship Id="rId12" Type="http://schemas.openxmlformats.org/officeDocument/2006/relationships/slideLayout" Target="../slideLayouts/slideLayout181.xml"/><Relationship Id="rId17" Type="http://schemas.openxmlformats.org/officeDocument/2006/relationships/image" Target="../media/image6.jpeg"/><Relationship Id="rId2" Type="http://schemas.openxmlformats.org/officeDocument/2006/relationships/slideLayout" Target="../slideLayouts/slideLayout171.xml"/><Relationship Id="rId16" Type="http://schemas.openxmlformats.org/officeDocument/2006/relationships/image" Target="../media/image2.png"/><Relationship Id="rId1" Type="http://schemas.openxmlformats.org/officeDocument/2006/relationships/slideLayout" Target="../slideLayouts/slideLayout170.xml"/><Relationship Id="rId6" Type="http://schemas.openxmlformats.org/officeDocument/2006/relationships/slideLayout" Target="../slideLayouts/slideLayout175.xml"/><Relationship Id="rId11" Type="http://schemas.openxmlformats.org/officeDocument/2006/relationships/slideLayout" Target="../slideLayouts/slideLayout180.xml"/><Relationship Id="rId5" Type="http://schemas.openxmlformats.org/officeDocument/2006/relationships/slideLayout" Target="../slideLayouts/slideLayout174.xml"/><Relationship Id="rId15" Type="http://schemas.openxmlformats.org/officeDocument/2006/relationships/image" Target="../media/image1.png"/><Relationship Id="rId10" Type="http://schemas.openxmlformats.org/officeDocument/2006/relationships/slideLayout" Target="../slideLayouts/slideLayout179.xml"/><Relationship Id="rId4" Type="http://schemas.openxmlformats.org/officeDocument/2006/relationships/slideLayout" Target="../slideLayouts/slideLayout173.xml"/><Relationship Id="rId9" Type="http://schemas.openxmlformats.org/officeDocument/2006/relationships/slideLayout" Target="../slideLayouts/slideLayout178.xml"/><Relationship Id="rId14" Type="http://schemas.openxmlformats.org/officeDocument/2006/relationships/audio" Target="../media/audio1.wav"/></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9.xml"/><Relationship Id="rId13" Type="http://schemas.openxmlformats.org/officeDocument/2006/relationships/slideLayout" Target="../slideLayouts/slideLayout194.xml"/><Relationship Id="rId18" Type="http://schemas.openxmlformats.org/officeDocument/2006/relationships/image" Target="../media/image1.png"/><Relationship Id="rId3" Type="http://schemas.openxmlformats.org/officeDocument/2006/relationships/slideLayout" Target="../slideLayouts/slideLayout184.xml"/><Relationship Id="rId7" Type="http://schemas.openxmlformats.org/officeDocument/2006/relationships/slideLayout" Target="../slideLayouts/slideLayout188.xml"/><Relationship Id="rId12" Type="http://schemas.openxmlformats.org/officeDocument/2006/relationships/slideLayout" Target="../slideLayouts/slideLayout193.xml"/><Relationship Id="rId17" Type="http://schemas.openxmlformats.org/officeDocument/2006/relationships/audio" Target="../media/audio1.wav"/><Relationship Id="rId2" Type="http://schemas.openxmlformats.org/officeDocument/2006/relationships/slideLayout" Target="../slideLayouts/slideLayout183.xml"/><Relationship Id="rId16" Type="http://schemas.openxmlformats.org/officeDocument/2006/relationships/theme" Target="../theme/theme15.xml"/><Relationship Id="rId20" Type="http://schemas.openxmlformats.org/officeDocument/2006/relationships/image" Target="../media/image6.jpeg"/><Relationship Id="rId1" Type="http://schemas.openxmlformats.org/officeDocument/2006/relationships/slideLayout" Target="../slideLayouts/slideLayout182.xml"/><Relationship Id="rId6" Type="http://schemas.openxmlformats.org/officeDocument/2006/relationships/slideLayout" Target="../slideLayouts/slideLayout187.xml"/><Relationship Id="rId11" Type="http://schemas.openxmlformats.org/officeDocument/2006/relationships/slideLayout" Target="../slideLayouts/slideLayout192.xml"/><Relationship Id="rId5" Type="http://schemas.openxmlformats.org/officeDocument/2006/relationships/slideLayout" Target="../slideLayouts/slideLayout186.xml"/><Relationship Id="rId15" Type="http://schemas.openxmlformats.org/officeDocument/2006/relationships/slideLayout" Target="../slideLayouts/slideLayout196.xml"/><Relationship Id="rId10" Type="http://schemas.openxmlformats.org/officeDocument/2006/relationships/slideLayout" Target="../slideLayouts/slideLayout191.xml"/><Relationship Id="rId19" Type="http://schemas.openxmlformats.org/officeDocument/2006/relationships/image" Target="../media/image2.png"/><Relationship Id="rId4" Type="http://schemas.openxmlformats.org/officeDocument/2006/relationships/slideLayout" Target="../slideLayouts/slideLayout185.xml"/><Relationship Id="rId9" Type="http://schemas.openxmlformats.org/officeDocument/2006/relationships/slideLayout" Target="../slideLayouts/slideLayout190.xml"/><Relationship Id="rId14" Type="http://schemas.openxmlformats.org/officeDocument/2006/relationships/slideLayout" Target="../slideLayouts/slideLayout19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04.xml"/><Relationship Id="rId13" Type="http://schemas.openxmlformats.org/officeDocument/2006/relationships/theme" Target="../theme/theme16.xml"/><Relationship Id="rId3" Type="http://schemas.openxmlformats.org/officeDocument/2006/relationships/slideLayout" Target="../slideLayouts/slideLayout199.xml"/><Relationship Id="rId7" Type="http://schemas.openxmlformats.org/officeDocument/2006/relationships/slideLayout" Target="../slideLayouts/slideLayout203.xml"/><Relationship Id="rId12" Type="http://schemas.openxmlformats.org/officeDocument/2006/relationships/slideLayout" Target="../slideLayouts/slideLayout208.xml"/><Relationship Id="rId17" Type="http://schemas.openxmlformats.org/officeDocument/2006/relationships/image" Target="../media/image6.jpeg"/><Relationship Id="rId2" Type="http://schemas.openxmlformats.org/officeDocument/2006/relationships/slideLayout" Target="../slideLayouts/slideLayout198.xml"/><Relationship Id="rId16" Type="http://schemas.openxmlformats.org/officeDocument/2006/relationships/image" Target="../media/image2.png"/><Relationship Id="rId1" Type="http://schemas.openxmlformats.org/officeDocument/2006/relationships/slideLayout" Target="../slideLayouts/slideLayout197.xml"/><Relationship Id="rId6" Type="http://schemas.openxmlformats.org/officeDocument/2006/relationships/slideLayout" Target="../slideLayouts/slideLayout202.xml"/><Relationship Id="rId11" Type="http://schemas.openxmlformats.org/officeDocument/2006/relationships/slideLayout" Target="../slideLayouts/slideLayout207.xml"/><Relationship Id="rId5" Type="http://schemas.openxmlformats.org/officeDocument/2006/relationships/slideLayout" Target="../slideLayouts/slideLayout201.xml"/><Relationship Id="rId15" Type="http://schemas.openxmlformats.org/officeDocument/2006/relationships/image" Target="../media/image1.png"/><Relationship Id="rId10" Type="http://schemas.openxmlformats.org/officeDocument/2006/relationships/slideLayout" Target="../slideLayouts/slideLayout206.xml"/><Relationship Id="rId4" Type="http://schemas.openxmlformats.org/officeDocument/2006/relationships/slideLayout" Target="../slideLayouts/slideLayout200.xml"/><Relationship Id="rId9" Type="http://schemas.openxmlformats.org/officeDocument/2006/relationships/slideLayout" Target="../slideLayouts/slideLayout205.xml"/><Relationship Id="rId14" Type="http://schemas.openxmlformats.org/officeDocument/2006/relationships/audio" Target="../media/audio1.wav"/></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audio" Target="../media/audio1.wav"/><Relationship Id="rId2" Type="http://schemas.openxmlformats.org/officeDocument/2006/relationships/slideLayout" Target="../slideLayouts/slideLayout24.xml"/><Relationship Id="rId16" Type="http://schemas.openxmlformats.org/officeDocument/2006/relationships/theme" Target="../theme/theme3.xml"/><Relationship Id="rId20" Type="http://schemas.openxmlformats.org/officeDocument/2006/relationships/image" Target="../media/image3.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image" Target="../media/image4.jpe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image" Target="../media/image2.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image" Target="../media/image1.png"/><Relationship Id="rId2" Type="http://schemas.openxmlformats.org/officeDocument/2006/relationships/slideLayout" Target="../slideLayouts/slideLayout53.xml"/><Relationship Id="rId16" Type="http://schemas.openxmlformats.org/officeDocument/2006/relationships/audio" Target="../media/audio1.wav"/><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19" Type="http://schemas.openxmlformats.org/officeDocument/2006/relationships/image" Target="../media/image3.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6" Type="http://schemas.openxmlformats.org/officeDocument/2006/relationships/image" Target="../media/image4.jpeg"/><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theme" Target="../theme/theme6.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image" Target="../media/image2.pn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image" Target="../media/image1.png"/><Relationship Id="rId2" Type="http://schemas.openxmlformats.org/officeDocument/2006/relationships/slideLayout" Target="../slideLayouts/slideLayout81.xml"/><Relationship Id="rId16" Type="http://schemas.openxmlformats.org/officeDocument/2006/relationships/audio" Target="../media/audio1.wav"/><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theme" Target="../theme/theme7.xml"/><Relationship Id="rId10" Type="http://schemas.openxmlformats.org/officeDocument/2006/relationships/slideLayout" Target="../slideLayouts/slideLayout89.xml"/><Relationship Id="rId19" Type="http://schemas.openxmlformats.org/officeDocument/2006/relationships/image" Target="../media/image3.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8.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9.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666712" y="0"/>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6259" name="Rectangle 3"/>
          <p:cNvSpPr>
            <a:spLocks noGrp="1" noChangeArrowheads="1"/>
          </p:cNvSpPr>
          <p:nvPr>
            <p:ph type="body" idx="1"/>
          </p:nvPr>
        </p:nvSpPr>
        <p:spPr bwMode="auto">
          <a:xfrm>
            <a:off x="666712" y="1214422"/>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62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7B92D8AC-6FB5-4907-AE0D-3C1A6937242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905235" y="0"/>
            <a:ext cx="7867667" cy="9286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a:t>
            </a:r>
            <a:endParaRPr lang="en-US" altLang="zh-CN" dirty="0" smtClean="0"/>
          </a:p>
        </p:txBody>
      </p:sp>
      <p:sp>
        <p:nvSpPr>
          <p:cNvPr id="15363" name="Rectangle 3"/>
          <p:cNvSpPr>
            <a:spLocks noGrp="1" noChangeArrowheads="1"/>
          </p:cNvSpPr>
          <p:nvPr>
            <p:ph type="body" idx="1"/>
          </p:nvPr>
        </p:nvSpPr>
        <p:spPr bwMode="auto">
          <a:xfrm>
            <a:off x="666712" y="928671"/>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DC9DB0-14F1-426C-A00E-451C377CB50B}" type="slidenum">
              <a:rPr lang="en-US" altLang="zh-CN" smtClean="0"/>
              <a:pPr/>
              <a:t>‹#›</a:t>
            </a:fld>
            <a:endParaRPr lang="en-US" altLang="zh-CN"/>
          </a:p>
        </p:txBody>
      </p:sp>
      <p:pic>
        <p:nvPicPr>
          <p:cNvPr id="9" name="Picture 256" descr="03-1"/>
          <p:cNvPicPr>
            <a:picLocks noChangeAspect="1" noChangeArrowheads="1"/>
          </p:cNvPicPr>
          <p:nvPr/>
        </p:nvPicPr>
        <p:blipFill>
          <a:blip r:embed="rId17"/>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8"/>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9"/>
          <a:stretch>
            <a:fillRect/>
          </a:stretch>
        </p:blipFill>
        <p:spPr>
          <a:xfrm>
            <a:off x="0" y="0"/>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smtClean="0">
                <a:solidFill>
                  <a:schemeClr val="bg1"/>
                </a:solidFill>
              </a:rPr>
              <a:t>Organization_Instruction_jxh</a:t>
            </a:r>
            <a:endParaRPr lang="zh-CN" altLang="en-US" sz="1400" b="0" dirty="0">
              <a:solidFill>
                <a:schemeClr val="bg1"/>
              </a:solidFill>
            </a:endParaRPr>
          </a:p>
        </p:txBody>
      </p:sp>
      <p:sp>
        <p:nvSpPr>
          <p:cNvPr id="13" name="灯片编号占位符 5"/>
          <p:cNvSpPr txBox="1">
            <a:spLocks/>
          </p:cNvSpPr>
          <p:nvPr/>
        </p:nvSpPr>
        <p:spPr>
          <a:xfrm>
            <a:off x="5429245" y="632652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chemeClr val="bg1"/>
                </a:solidFill>
                <a:effectLst/>
                <a:uLnTx/>
                <a:uFillTx/>
                <a:latin typeface="Arial" charset="0"/>
                <a:ea typeface="+mn-ea"/>
                <a:cs typeface="+mn-cs"/>
              </a:rPr>
              <a:t>2.</a:t>
            </a: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901" r:id="rId14"/>
  </p:sldLayoutIdLst>
  <p:transition spd="med">
    <p:random/>
    <p:sndAc>
      <p:stSnd>
        <p:snd r:embed="rId16" name="chimes.wav"/>
      </p:stSnd>
    </p:sndAc>
  </p:transition>
  <p:timing>
    <p:tnLst>
      <p:par>
        <p:cTn id="1" dur="indefinite" restart="never" nodeType="tmRoot"/>
      </p:par>
    </p:tnLst>
  </p:timing>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402167" y="609600"/>
            <a:ext cx="1138766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Rot="1" noChangeArrowheads="1"/>
          </p:cNvSpPr>
          <p:nvPr>
            <p:ph type="body" idx="1"/>
          </p:nvPr>
        </p:nvSpPr>
        <p:spPr bwMode="auto">
          <a:xfrm>
            <a:off x="402167" y="1905001"/>
            <a:ext cx="11387667"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82ABB-03CF-40B6-A6C0-B182921F2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402167" y="609600"/>
            <a:ext cx="1138766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Rot="1" noChangeArrowheads="1"/>
          </p:cNvSpPr>
          <p:nvPr>
            <p:ph type="body" idx="1"/>
          </p:nvPr>
        </p:nvSpPr>
        <p:spPr bwMode="auto">
          <a:xfrm>
            <a:off x="402167" y="1905001"/>
            <a:ext cx="11387667"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82ABB-03CF-40B6-A6C0-B182921F2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2D8AC-6FB5-4907-AE0D-3C1A69372422}"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Lst>
  <p:transition spd="med">
    <p:random/>
    <p:sndAc>
      <p:stSnd>
        <p:snd r:embed="rId14" name="chimes.wav"/>
      </p:stSnd>
    </p:sndAc>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1809720" y="0"/>
            <a:ext cx="10094413" cy="114298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9459" name="Rectangle 3"/>
          <p:cNvSpPr>
            <a:spLocks noGrp="1" noChangeArrowheads="1"/>
          </p:cNvSpPr>
          <p:nvPr>
            <p:ph type="body" idx="1"/>
          </p:nvPr>
        </p:nvSpPr>
        <p:spPr bwMode="auto">
          <a:xfrm>
            <a:off x="527051" y="1268414"/>
            <a:ext cx="11070167" cy="4886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 </a:t>
            </a:r>
            <a:r>
              <a:rPr lang="zh-CN" altLang="en-US" dirty="0" smtClean="0"/>
              <a:t>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endParaRPr lang="en-US" altLang="zh-CN"/>
          </a:p>
        </p:txBody>
      </p:sp>
      <p:sp>
        <p:nvSpPr>
          <p:cNvPr id="962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fld id="{7B92D8AC-6FB5-4907-AE0D-3C1A69372422}" type="slidenum">
              <a:rPr lang="en-US" altLang="zh-CN" smtClean="0"/>
              <a:pPr/>
              <a:t>‹#›</a:t>
            </a:fld>
            <a:endParaRPr lang="en-US" altLang="zh-CN"/>
          </a:p>
        </p:txBody>
      </p:sp>
      <p:pic>
        <p:nvPicPr>
          <p:cNvPr id="19463" name="Picture 7" descr="03-1"/>
          <p:cNvPicPr>
            <a:picLocks noChangeAspect="1" noChangeArrowheads="1"/>
          </p:cNvPicPr>
          <p:nvPr/>
        </p:nvPicPr>
        <p:blipFill>
          <a:blip r:embed="rId15"/>
          <a:srcRect/>
          <a:stretch>
            <a:fillRect/>
          </a:stretch>
        </p:blipFill>
        <p:spPr bwMode="auto">
          <a:xfrm>
            <a:off x="912285" y="6308726"/>
            <a:ext cx="11279716" cy="549275"/>
          </a:xfrm>
          <a:prstGeom prst="rect">
            <a:avLst/>
          </a:prstGeom>
          <a:noFill/>
          <a:ln w="9525">
            <a:noFill/>
            <a:miter lim="800000"/>
            <a:headEnd/>
            <a:tailEnd/>
          </a:ln>
        </p:spPr>
      </p:pic>
      <p:pic>
        <p:nvPicPr>
          <p:cNvPr id="19464" name="Picture 8" descr="eagle_blue"/>
          <p:cNvPicPr>
            <a:picLocks noChangeAspect="1" noChangeArrowheads="1"/>
          </p:cNvPicPr>
          <p:nvPr/>
        </p:nvPicPr>
        <p:blipFill>
          <a:blip r:embed="rId16"/>
          <a:srcRect/>
          <a:stretch>
            <a:fillRect/>
          </a:stretch>
        </p:blipFill>
        <p:spPr bwMode="auto">
          <a:xfrm>
            <a:off x="1" y="6308726"/>
            <a:ext cx="912284" cy="549275"/>
          </a:xfrm>
          <a:prstGeom prst="rect">
            <a:avLst/>
          </a:prstGeom>
          <a:noFill/>
          <a:ln w="9525">
            <a:noFill/>
            <a:miter lim="800000"/>
            <a:headEnd/>
            <a:tailEnd/>
          </a:ln>
        </p:spPr>
      </p:pic>
      <p:sp>
        <p:nvSpPr>
          <p:cNvPr id="96265" name="Rectangle 9"/>
          <p:cNvSpPr>
            <a:spLocks noChangeArrowheads="1"/>
          </p:cNvSpPr>
          <p:nvPr/>
        </p:nvSpPr>
        <p:spPr bwMode="auto">
          <a:xfrm>
            <a:off x="814918" y="6381751"/>
            <a:ext cx="4607983" cy="320675"/>
          </a:xfrm>
          <a:prstGeom prst="rect">
            <a:avLst/>
          </a:prstGeom>
          <a:noFill/>
          <a:ln w="9525">
            <a:noFill/>
            <a:miter lim="800000"/>
            <a:headEnd/>
            <a:tailEnd/>
          </a:ln>
          <a:effectLst/>
        </p:spPr>
        <p:txBody>
          <a:bodyPr/>
          <a:lstStyle/>
          <a:p>
            <a:pPr>
              <a:defRPr/>
            </a:pPr>
            <a:r>
              <a:rPr lang="en-US" altLang="zh-CN" sz="1400" dirty="0" err="1" smtClean="0">
                <a:solidFill>
                  <a:schemeClr val="bg1"/>
                </a:solidFill>
              </a:rPr>
              <a:t>ComputerOrganization</a:t>
            </a:r>
            <a:endParaRPr lang="en-US" altLang="zh-CN" sz="1400" dirty="0">
              <a:solidFill>
                <a:schemeClr val="bg1"/>
              </a:solidFill>
            </a:endParaRPr>
          </a:p>
        </p:txBody>
      </p:sp>
      <p:sp>
        <p:nvSpPr>
          <p:cNvPr id="96268" name="Rectangle 12"/>
          <p:cNvSpPr>
            <a:spLocks noChangeArrowheads="1"/>
          </p:cNvSpPr>
          <p:nvPr/>
        </p:nvSpPr>
        <p:spPr bwMode="auto">
          <a:xfrm>
            <a:off x="4559301" y="6453188"/>
            <a:ext cx="1824567" cy="404812"/>
          </a:xfrm>
          <a:prstGeom prst="rect">
            <a:avLst/>
          </a:prstGeom>
          <a:noFill/>
          <a:ln w="9525">
            <a:noFill/>
            <a:miter lim="800000"/>
            <a:headEnd/>
            <a:tailEnd/>
          </a:ln>
        </p:spPr>
        <p:txBody>
          <a:bodyPr/>
          <a:lstStyle/>
          <a:p>
            <a:pPr algn="r">
              <a:spcBef>
                <a:spcPct val="50000"/>
              </a:spcBef>
              <a:defRPr/>
            </a:pPr>
            <a:fld id="{1EA71A8F-742A-4424-B61A-9469D9412B4F}" type="slidenum">
              <a:rPr lang="en-US" altLang="zh-CN" sz="1400" smtClean="0">
                <a:solidFill>
                  <a:schemeClr val="bg1"/>
                </a:solidFill>
              </a:rPr>
              <a:pPr algn="r">
                <a:spcBef>
                  <a:spcPct val="50000"/>
                </a:spcBef>
                <a:defRPr/>
              </a:pPr>
              <a:t>‹#›</a:t>
            </a:fld>
            <a:endParaRPr lang="en-US" altLang="zh-CN" sz="1400" dirty="0">
              <a:solidFill>
                <a:schemeClr val="bg1"/>
              </a:solidFill>
            </a:endParaRPr>
          </a:p>
        </p:txBody>
      </p:sp>
      <p:pic>
        <p:nvPicPr>
          <p:cNvPr id="13" name="图片 12" descr="金字塔2.jpg"/>
          <p:cNvPicPr>
            <a:picLocks noChangeAspect="1"/>
          </p:cNvPicPr>
          <p:nvPr/>
        </p:nvPicPr>
        <p:blipFill>
          <a:blip r:embed="rId17"/>
          <a:stretch>
            <a:fillRect/>
          </a:stretch>
        </p:blipFill>
        <p:spPr>
          <a:xfrm>
            <a:off x="190459" y="214291"/>
            <a:ext cx="1498600" cy="847725"/>
          </a:xfrm>
          <a:prstGeom prst="rect">
            <a:avLst/>
          </a:prstGeom>
        </p:spPr>
      </p:pic>
    </p:spTree>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Lst>
  <p:transition spd="med">
    <p:random/>
    <p:sndAc>
      <p:stSnd>
        <p:snd r:embed="rId14" name="chimes.wav"/>
      </p:stSnd>
    </p:sndAc>
  </p:transition>
  <p:timing>
    <p:tnLst>
      <p:par>
        <p:cTn id="1" dur="indefinite" restart="never" nodeType="tmRoot"/>
      </p:par>
    </p:tnLst>
  </p:timing>
  <p:txStyles>
    <p:titleStyle>
      <a:lvl1pPr algn="l" rtl="0" eaLnBrk="1" fontAlgn="base" hangingPunct="1">
        <a:spcBef>
          <a:spcPct val="0"/>
        </a:spcBef>
        <a:spcAft>
          <a:spcPct val="0"/>
        </a:spcAft>
        <a:defRPr sz="3600">
          <a:solidFill>
            <a:srgbClr val="FF0000"/>
          </a:solidFill>
          <a:latin typeface="+mj-lt"/>
          <a:ea typeface="+mj-ea"/>
          <a:cs typeface="+mj-cs"/>
        </a:defRPr>
      </a:lvl1pPr>
      <a:lvl2pPr algn="l" rtl="0" eaLnBrk="1" fontAlgn="base" hangingPunct="1">
        <a:spcBef>
          <a:spcPct val="0"/>
        </a:spcBef>
        <a:spcAft>
          <a:spcPct val="0"/>
        </a:spcAft>
        <a:defRPr sz="3600">
          <a:solidFill>
            <a:srgbClr val="FF0000"/>
          </a:solidFill>
          <a:latin typeface="Arial" pitchFamily="34" charset="0"/>
          <a:ea typeface="宋体" pitchFamily="2" charset="-122"/>
        </a:defRPr>
      </a:lvl2pPr>
      <a:lvl3pPr algn="l" rtl="0" eaLnBrk="1" fontAlgn="base" hangingPunct="1">
        <a:spcBef>
          <a:spcPct val="0"/>
        </a:spcBef>
        <a:spcAft>
          <a:spcPct val="0"/>
        </a:spcAft>
        <a:defRPr sz="3600">
          <a:solidFill>
            <a:srgbClr val="FF0000"/>
          </a:solidFill>
          <a:latin typeface="Arial" pitchFamily="34" charset="0"/>
          <a:ea typeface="宋体" pitchFamily="2" charset="-122"/>
        </a:defRPr>
      </a:lvl3pPr>
      <a:lvl4pPr algn="l" rtl="0" eaLnBrk="1" fontAlgn="base" hangingPunct="1">
        <a:spcBef>
          <a:spcPct val="0"/>
        </a:spcBef>
        <a:spcAft>
          <a:spcPct val="0"/>
        </a:spcAft>
        <a:defRPr sz="3600">
          <a:solidFill>
            <a:srgbClr val="FF0000"/>
          </a:solidFill>
          <a:latin typeface="Arial" pitchFamily="34" charset="0"/>
          <a:ea typeface="宋体" pitchFamily="2" charset="-122"/>
        </a:defRPr>
      </a:lvl4pPr>
      <a:lvl5pPr algn="l" rtl="0" eaLnBrk="1" fontAlgn="base" hangingPunct="1">
        <a:spcBef>
          <a:spcPct val="0"/>
        </a:spcBef>
        <a:spcAft>
          <a:spcPct val="0"/>
        </a:spcAft>
        <a:defRPr sz="3600">
          <a:solidFill>
            <a:srgbClr val="FF0000"/>
          </a:solidFill>
          <a:latin typeface="Arial" pitchFamily="34" charset="0"/>
          <a:ea typeface="宋体" pitchFamily="2" charset="-122"/>
        </a:defRPr>
      </a:lvl5pPr>
      <a:lvl6pPr marL="457200" algn="l" rtl="0" eaLnBrk="1" fontAlgn="base" hangingPunct="1">
        <a:spcBef>
          <a:spcPct val="0"/>
        </a:spcBef>
        <a:spcAft>
          <a:spcPct val="0"/>
        </a:spcAft>
        <a:defRPr sz="3600">
          <a:solidFill>
            <a:srgbClr val="FF0000"/>
          </a:solidFill>
          <a:latin typeface="Arial" pitchFamily="34" charset="0"/>
          <a:ea typeface="宋体" pitchFamily="2" charset="-122"/>
        </a:defRPr>
      </a:lvl6pPr>
      <a:lvl7pPr marL="914400" algn="l" rtl="0" eaLnBrk="1" fontAlgn="base" hangingPunct="1">
        <a:spcBef>
          <a:spcPct val="0"/>
        </a:spcBef>
        <a:spcAft>
          <a:spcPct val="0"/>
        </a:spcAft>
        <a:defRPr sz="3600">
          <a:solidFill>
            <a:srgbClr val="FF0000"/>
          </a:solidFill>
          <a:latin typeface="Arial" pitchFamily="34" charset="0"/>
          <a:ea typeface="宋体" pitchFamily="2" charset="-122"/>
        </a:defRPr>
      </a:lvl7pPr>
      <a:lvl8pPr marL="1371600" algn="l" rtl="0" eaLnBrk="1" fontAlgn="base" hangingPunct="1">
        <a:spcBef>
          <a:spcPct val="0"/>
        </a:spcBef>
        <a:spcAft>
          <a:spcPct val="0"/>
        </a:spcAft>
        <a:defRPr sz="3600">
          <a:solidFill>
            <a:srgbClr val="FF0000"/>
          </a:solidFill>
          <a:latin typeface="Arial" pitchFamily="34" charset="0"/>
          <a:ea typeface="宋体" pitchFamily="2" charset="-122"/>
        </a:defRPr>
      </a:lvl8pPr>
      <a:lvl9pPr marL="1828800" algn="l" rtl="0" eaLnBrk="1" fontAlgn="base" hangingPunct="1">
        <a:spcBef>
          <a:spcPct val="0"/>
        </a:spcBef>
        <a:spcAft>
          <a:spcPct val="0"/>
        </a:spcAft>
        <a:defRPr sz="3600">
          <a:solidFill>
            <a:srgbClr val="FF0000"/>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1127448" y="0"/>
            <a:ext cx="10776685" cy="114298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9459" name="Rectangle 3"/>
          <p:cNvSpPr>
            <a:spLocks noGrp="1" noChangeArrowheads="1"/>
          </p:cNvSpPr>
          <p:nvPr>
            <p:ph type="body" idx="1"/>
          </p:nvPr>
        </p:nvSpPr>
        <p:spPr bwMode="auto">
          <a:xfrm>
            <a:off x="527051" y="1268414"/>
            <a:ext cx="11070167" cy="4886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 </a:t>
            </a:r>
            <a:r>
              <a:rPr lang="zh-CN" altLang="en-US" dirty="0" smtClean="0"/>
              <a:t>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endParaRPr lang="en-US" altLang="zh-CN"/>
          </a:p>
        </p:txBody>
      </p:sp>
      <p:sp>
        <p:nvSpPr>
          <p:cNvPr id="962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fld id="{7B92D8AC-6FB5-4907-AE0D-3C1A69372422}" type="slidenum">
              <a:rPr lang="en-US" altLang="zh-CN" smtClean="0"/>
              <a:pPr/>
              <a:t>‹#›</a:t>
            </a:fld>
            <a:endParaRPr lang="en-US" altLang="zh-CN"/>
          </a:p>
        </p:txBody>
      </p:sp>
      <p:pic>
        <p:nvPicPr>
          <p:cNvPr id="19463" name="Picture 7" descr="03-1"/>
          <p:cNvPicPr>
            <a:picLocks noChangeAspect="1" noChangeArrowheads="1"/>
          </p:cNvPicPr>
          <p:nvPr/>
        </p:nvPicPr>
        <p:blipFill>
          <a:blip r:embed="rId18"/>
          <a:srcRect/>
          <a:stretch>
            <a:fillRect/>
          </a:stretch>
        </p:blipFill>
        <p:spPr bwMode="auto">
          <a:xfrm>
            <a:off x="912285" y="6308726"/>
            <a:ext cx="11279716" cy="549275"/>
          </a:xfrm>
          <a:prstGeom prst="rect">
            <a:avLst/>
          </a:prstGeom>
          <a:noFill/>
          <a:ln w="9525">
            <a:noFill/>
            <a:miter lim="800000"/>
            <a:headEnd/>
            <a:tailEnd/>
          </a:ln>
        </p:spPr>
      </p:pic>
      <p:pic>
        <p:nvPicPr>
          <p:cNvPr id="19464" name="Picture 8" descr="eagle_blue"/>
          <p:cNvPicPr>
            <a:picLocks noChangeAspect="1" noChangeArrowheads="1"/>
          </p:cNvPicPr>
          <p:nvPr/>
        </p:nvPicPr>
        <p:blipFill>
          <a:blip r:embed="rId19"/>
          <a:srcRect/>
          <a:stretch>
            <a:fillRect/>
          </a:stretch>
        </p:blipFill>
        <p:spPr bwMode="auto">
          <a:xfrm>
            <a:off x="1" y="6308726"/>
            <a:ext cx="912284" cy="549275"/>
          </a:xfrm>
          <a:prstGeom prst="rect">
            <a:avLst/>
          </a:prstGeom>
          <a:noFill/>
          <a:ln w="9525">
            <a:noFill/>
            <a:miter lim="800000"/>
            <a:headEnd/>
            <a:tailEnd/>
          </a:ln>
        </p:spPr>
      </p:pic>
      <p:sp>
        <p:nvSpPr>
          <p:cNvPr id="96265" name="Rectangle 9"/>
          <p:cNvSpPr>
            <a:spLocks noChangeArrowheads="1"/>
          </p:cNvSpPr>
          <p:nvPr/>
        </p:nvSpPr>
        <p:spPr bwMode="auto">
          <a:xfrm>
            <a:off x="814918" y="6381751"/>
            <a:ext cx="4607983" cy="320675"/>
          </a:xfrm>
          <a:prstGeom prst="rect">
            <a:avLst/>
          </a:prstGeom>
          <a:noFill/>
          <a:ln w="9525">
            <a:noFill/>
            <a:miter lim="800000"/>
            <a:headEnd/>
            <a:tailEnd/>
          </a:ln>
          <a:effectLst/>
        </p:spPr>
        <p:txBody>
          <a:bodyPr/>
          <a:lstStyle/>
          <a:p>
            <a:pPr>
              <a:defRPr/>
            </a:pPr>
            <a:r>
              <a:rPr lang="en-US" altLang="zh-CN" sz="1400" dirty="0" err="1" smtClean="0">
                <a:solidFill>
                  <a:schemeClr val="bg1"/>
                </a:solidFill>
              </a:rPr>
              <a:t>ComputerOrganization</a:t>
            </a:r>
            <a:endParaRPr lang="en-US" altLang="zh-CN" sz="1400" dirty="0">
              <a:solidFill>
                <a:schemeClr val="bg1"/>
              </a:solidFill>
            </a:endParaRPr>
          </a:p>
        </p:txBody>
      </p:sp>
      <p:sp>
        <p:nvSpPr>
          <p:cNvPr id="96268" name="Rectangle 12"/>
          <p:cNvSpPr>
            <a:spLocks noChangeArrowheads="1"/>
          </p:cNvSpPr>
          <p:nvPr/>
        </p:nvSpPr>
        <p:spPr bwMode="auto">
          <a:xfrm>
            <a:off x="4559301" y="6453188"/>
            <a:ext cx="1824567" cy="404812"/>
          </a:xfrm>
          <a:prstGeom prst="rect">
            <a:avLst/>
          </a:prstGeom>
          <a:noFill/>
          <a:ln w="9525">
            <a:noFill/>
            <a:miter lim="800000"/>
            <a:headEnd/>
            <a:tailEnd/>
          </a:ln>
        </p:spPr>
        <p:txBody>
          <a:bodyPr/>
          <a:lstStyle/>
          <a:p>
            <a:pPr algn="r">
              <a:spcBef>
                <a:spcPct val="50000"/>
              </a:spcBef>
              <a:defRPr/>
            </a:pPr>
            <a:fld id="{1EA71A8F-742A-4424-B61A-9469D9412B4F}" type="slidenum">
              <a:rPr lang="en-US" altLang="zh-CN" sz="1400" smtClean="0">
                <a:solidFill>
                  <a:schemeClr val="bg1"/>
                </a:solidFill>
              </a:rPr>
              <a:pPr algn="r">
                <a:spcBef>
                  <a:spcPct val="50000"/>
                </a:spcBef>
                <a:defRPr/>
              </a:pPr>
              <a:t>‹#›</a:t>
            </a:fld>
            <a:endParaRPr lang="en-US" altLang="zh-CN" sz="1400" dirty="0">
              <a:solidFill>
                <a:schemeClr val="bg1"/>
              </a:solidFill>
            </a:endParaRPr>
          </a:p>
        </p:txBody>
      </p:sp>
      <p:pic>
        <p:nvPicPr>
          <p:cNvPr id="13" name="图片 12" descr="金字塔2.jpg"/>
          <p:cNvPicPr>
            <a:picLocks noChangeAspect="1"/>
          </p:cNvPicPr>
          <p:nvPr/>
        </p:nvPicPr>
        <p:blipFill>
          <a:blip r:embed="rId20"/>
          <a:stretch>
            <a:fillRect/>
          </a:stretch>
        </p:blipFill>
        <p:spPr>
          <a:xfrm>
            <a:off x="190459" y="214291"/>
            <a:ext cx="936989" cy="766437"/>
          </a:xfrm>
          <a:prstGeom prst="rect">
            <a:avLst/>
          </a:prstGeom>
        </p:spPr>
      </p:pic>
    </p:spTree>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Lst>
  <p:transition spd="med">
    <p:random/>
    <p:sndAc>
      <p:stSnd>
        <p:snd r:embed="rId17" name="chimes.wav"/>
      </p:stSnd>
    </p:sndAc>
  </p:transition>
  <p:timing>
    <p:tnLst>
      <p:par>
        <p:cTn id="1" dur="indefinite" restart="never" nodeType="tmRoot"/>
      </p:par>
    </p:tnLst>
  </p:timing>
  <p:txStyles>
    <p:titleStyle>
      <a:lvl1pPr algn="l" rtl="0" eaLnBrk="1" fontAlgn="base" hangingPunct="1">
        <a:spcBef>
          <a:spcPct val="0"/>
        </a:spcBef>
        <a:spcAft>
          <a:spcPct val="0"/>
        </a:spcAft>
        <a:defRPr sz="3600">
          <a:solidFill>
            <a:srgbClr val="FF0000"/>
          </a:solidFill>
          <a:latin typeface="+mj-lt"/>
          <a:ea typeface="+mj-ea"/>
          <a:cs typeface="+mj-cs"/>
        </a:defRPr>
      </a:lvl1pPr>
      <a:lvl2pPr algn="l" rtl="0" eaLnBrk="1" fontAlgn="base" hangingPunct="1">
        <a:spcBef>
          <a:spcPct val="0"/>
        </a:spcBef>
        <a:spcAft>
          <a:spcPct val="0"/>
        </a:spcAft>
        <a:defRPr sz="3600">
          <a:solidFill>
            <a:srgbClr val="FF0000"/>
          </a:solidFill>
          <a:latin typeface="Arial" pitchFamily="34" charset="0"/>
          <a:ea typeface="宋体" pitchFamily="2" charset="-122"/>
        </a:defRPr>
      </a:lvl2pPr>
      <a:lvl3pPr algn="l" rtl="0" eaLnBrk="1" fontAlgn="base" hangingPunct="1">
        <a:spcBef>
          <a:spcPct val="0"/>
        </a:spcBef>
        <a:spcAft>
          <a:spcPct val="0"/>
        </a:spcAft>
        <a:defRPr sz="3600">
          <a:solidFill>
            <a:srgbClr val="FF0000"/>
          </a:solidFill>
          <a:latin typeface="Arial" pitchFamily="34" charset="0"/>
          <a:ea typeface="宋体" pitchFamily="2" charset="-122"/>
        </a:defRPr>
      </a:lvl3pPr>
      <a:lvl4pPr algn="l" rtl="0" eaLnBrk="1" fontAlgn="base" hangingPunct="1">
        <a:spcBef>
          <a:spcPct val="0"/>
        </a:spcBef>
        <a:spcAft>
          <a:spcPct val="0"/>
        </a:spcAft>
        <a:defRPr sz="3600">
          <a:solidFill>
            <a:srgbClr val="FF0000"/>
          </a:solidFill>
          <a:latin typeface="Arial" pitchFamily="34" charset="0"/>
          <a:ea typeface="宋体" pitchFamily="2" charset="-122"/>
        </a:defRPr>
      </a:lvl4pPr>
      <a:lvl5pPr algn="l" rtl="0" eaLnBrk="1" fontAlgn="base" hangingPunct="1">
        <a:spcBef>
          <a:spcPct val="0"/>
        </a:spcBef>
        <a:spcAft>
          <a:spcPct val="0"/>
        </a:spcAft>
        <a:defRPr sz="3600">
          <a:solidFill>
            <a:srgbClr val="FF0000"/>
          </a:solidFill>
          <a:latin typeface="Arial" pitchFamily="34" charset="0"/>
          <a:ea typeface="宋体" pitchFamily="2" charset="-122"/>
        </a:defRPr>
      </a:lvl5pPr>
      <a:lvl6pPr marL="457200" algn="l" rtl="0" eaLnBrk="1" fontAlgn="base" hangingPunct="1">
        <a:spcBef>
          <a:spcPct val="0"/>
        </a:spcBef>
        <a:spcAft>
          <a:spcPct val="0"/>
        </a:spcAft>
        <a:defRPr sz="3600">
          <a:solidFill>
            <a:srgbClr val="FF0000"/>
          </a:solidFill>
          <a:latin typeface="Arial" pitchFamily="34" charset="0"/>
          <a:ea typeface="宋体" pitchFamily="2" charset="-122"/>
        </a:defRPr>
      </a:lvl6pPr>
      <a:lvl7pPr marL="914400" algn="l" rtl="0" eaLnBrk="1" fontAlgn="base" hangingPunct="1">
        <a:spcBef>
          <a:spcPct val="0"/>
        </a:spcBef>
        <a:spcAft>
          <a:spcPct val="0"/>
        </a:spcAft>
        <a:defRPr sz="3600">
          <a:solidFill>
            <a:srgbClr val="FF0000"/>
          </a:solidFill>
          <a:latin typeface="Arial" pitchFamily="34" charset="0"/>
          <a:ea typeface="宋体" pitchFamily="2" charset="-122"/>
        </a:defRPr>
      </a:lvl7pPr>
      <a:lvl8pPr marL="1371600" algn="l" rtl="0" eaLnBrk="1" fontAlgn="base" hangingPunct="1">
        <a:spcBef>
          <a:spcPct val="0"/>
        </a:spcBef>
        <a:spcAft>
          <a:spcPct val="0"/>
        </a:spcAft>
        <a:defRPr sz="3600">
          <a:solidFill>
            <a:srgbClr val="FF0000"/>
          </a:solidFill>
          <a:latin typeface="Arial" pitchFamily="34" charset="0"/>
          <a:ea typeface="宋体" pitchFamily="2" charset="-122"/>
        </a:defRPr>
      </a:lvl8pPr>
      <a:lvl9pPr marL="1828800" algn="l" rtl="0" eaLnBrk="1" fontAlgn="base" hangingPunct="1">
        <a:spcBef>
          <a:spcPct val="0"/>
        </a:spcBef>
        <a:spcAft>
          <a:spcPct val="0"/>
        </a:spcAft>
        <a:defRPr sz="3600">
          <a:solidFill>
            <a:srgbClr val="FF0000"/>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1809720" y="0"/>
            <a:ext cx="10094413" cy="114298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9459" name="Rectangle 3"/>
          <p:cNvSpPr>
            <a:spLocks noGrp="1" noChangeArrowheads="1"/>
          </p:cNvSpPr>
          <p:nvPr>
            <p:ph type="body" idx="1"/>
          </p:nvPr>
        </p:nvSpPr>
        <p:spPr bwMode="auto">
          <a:xfrm>
            <a:off x="527051" y="1268414"/>
            <a:ext cx="11070167" cy="4886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 </a:t>
            </a:r>
            <a:r>
              <a:rPr lang="zh-CN" altLang="en-US" dirty="0" smtClean="0"/>
              <a:t>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spcBef>
                <a:spcPct val="20000"/>
              </a:spcBef>
              <a:buClr>
                <a:srgbClr val="808080"/>
              </a:buClr>
              <a:buSzPct val="75000"/>
              <a:buFont typeface="Wingdings" pitchFamily="2" charset="2"/>
              <a:buChar char="v"/>
              <a:defRPr/>
            </a:pPr>
            <a:endParaRPr lang="en-US">
              <a:solidFill>
                <a:srgbClr val="000000"/>
              </a:solidFill>
              <a:latin typeface="Times New Roman" pitchFamily="18" charset="0"/>
              <a:ea typeface="宋体" charset="-122"/>
            </a:endParaRPr>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spcBef>
                <a:spcPct val="20000"/>
              </a:spcBef>
              <a:buClr>
                <a:srgbClr val="808080"/>
              </a:buClr>
              <a:buSzPct val="75000"/>
              <a:buFont typeface="Wingdings" pitchFamily="2" charset="2"/>
              <a:buChar char="v"/>
              <a:defRPr/>
            </a:pPr>
            <a:endParaRPr lang="en-US">
              <a:solidFill>
                <a:srgbClr val="000000"/>
              </a:solidFill>
              <a:latin typeface="Times New Roman" pitchFamily="18" charset="0"/>
              <a:ea typeface="宋体" charset="-122"/>
            </a:endParaRPr>
          </a:p>
        </p:txBody>
      </p:sp>
      <p:sp>
        <p:nvSpPr>
          <p:cNvPr id="962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spcBef>
                <a:spcPct val="20000"/>
              </a:spcBef>
              <a:buClr>
                <a:srgbClr val="808080"/>
              </a:buClr>
              <a:buSzPct val="75000"/>
              <a:buFont typeface="Wingdings" pitchFamily="2" charset="2"/>
              <a:buChar char="v"/>
              <a:defRPr/>
            </a:pPr>
            <a:fld id="{CC2DC1CF-E500-4510-8744-2341ACD7BC7B}" type="slidenum">
              <a:rPr lang="en-US">
                <a:solidFill>
                  <a:srgbClr val="000000"/>
                </a:solidFill>
                <a:latin typeface="Times New Roman" pitchFamily="18" charset="0"/>
                <a:ea typeface="宋体" charset="-122"/>
              </a:rPr>
              <a:pPr>
                <a:spcBef>
                  <a:spcPct val="20000"/>
                </a:spcBef>
                <a:buClr>
                  <a:srgbClr val="808080"/>
                </a:buClr>
                <a:buSzPct val="75000"/>
                <a:buFont typeface="Wingdings" pitchFamily="2" charset="2"/>
                <a:buChar char="v"/>
                <a:defRPr/>
              </a:pPr>
              <a:t>‹#›</a:t>
            </a:fld>
            <a:endParaRPr lang="en-US">
              <a:solidFill>
                <a:srgbClr val="000000"/>
              </a:solidFill>
              <a:latin typeface="Times New Roman" pitchFamily="18" charset="0"/>
              <a:ea typeface="宋体" charset="-122"/>
            </a:endParaRPr>
          </a:p>
        </p:txBody>
      </p:sp>
      <p:pic>
        <p:nvPicPr>
          <p:cNvPr id="19463" name="Picture 7" descr="03-1"/>
          <p:cNvPicPr>
            <a:picLocks noChangeAspect="1" noChangeArrowheads="1"/>
          </p:cNvPicPr>
          <p:nvPr/>
        </p:nvPicPr>
        <p:blipFill>
          <a:blip r:embed="rId15"/>
          <a:srcRect/>
          <a:stretch>
            <a:fillRect/>
          </a:stretch>
        </p:blipFill>
        <p:spPr bwMode="auto">
          <a:xfrm>
            <a:off x="912285" y="6308726"/>
            <a:ext cx="11279716" cy="549275"/>
          </a:xfrm>
          <a:prstGeom prst="rect">
            <a:avLst/>
          </a:prstGeom>
          <a:noFill/>
          <a:ln w="9525">
            <a:noFill/>
            <a:miter lim="800000"/>
            <a:headEnd/>
            <a:tailEnd/>
          </a:ln>
        </p:spPr>
      </p:pic>
      <p:pic>
        <p:nvPicPr>
          <p:cNvPr id="19464" name="Picture 8" descr="eagle_blue"/>
          <p:cNvPicPr>
            <a:picLocks noChangeAspect="1" noChangeArrowheads="1"/>
          </p:cNvPicPr>
          <p:nvPr/>
        </p:nvPicPr>
        <p:blipFill>
          <a:blip r:embed="rId16"/>
          <a:srcRect/>
          <a:stretch>
            <a:fillRect/>
          </a:stretch>
        </p:blipFill>
        <p:spPr bwMode="auto">
          <a:xfrm>
            <a:off x="1" y="6308726"/>
            <a:ext cx="912284" cy="549275"/>
          </a:xfrm>
          <a:prstGeom prst="rect">
            <a:avLst/>
          </a:prstGeom>
          <a:noFill/>
          <a:ln w="9525">
            <a:noFill/>
            <a:miter lim="800000"/>
            <a:headEnd/>
            <a:tailEnd/>
          </a:ln>
        </p:spPr>
      </p:pic>
      <p:sp>
        <p:nvSpPr>
          <p:cNvPr id="96265" name="Rectangle 9"/>
          <p:cNvSpPr>
            <a:spLocks noChangeArrowheads="1"/>
          </p:cNvSpPr>
          <p:nvPr userDrawn="1"/>
        </p:nvSpPr>
        <p:spPr bwMode="auto">
          <a:xfrm>
            <a:off x="952465" y="6357959"/>
            <a:ext cx="4607983" cy="320675"/>
          </a:xfrm>
          <a:prstGeom prst="rect">
            <a:avLst/>
          </a:prstGeom>
          <a:noFill/>
          <a:ln w="9525">
            <a:noFill/>
            <a:miter lim="800000"/>
            <a:headEnd/>
            <a:tailEnd/>
          </a:ln>
          <a:effectLst/>
        </p:spPr>
        <p:txBody>
          <a:bodyPr/>
          <a:lstStyle/>
          <a:p>
            <a:pPr>
              <a:spcBef>
                <a:spcPct val="20000"/>
              </a:spcBef>
              <a:buClr>
                <a:srgbClr val="808080"/>
              </a:buClr>
              <a:buSzPct val="75000"/>
              <a:buFont typeface="Wingdings" pitchFamily="2" charset="2"/>
              <a:buChar char="v"/>
              <a:defRPr/>
            </a:pPr>
            <a:r>
              <a:rPr lang="en-US" altLang="zh-CN" sz="1800" dirty="0" err="1" smtClean="0">
                <a:solidFill>
                  <a:srgbClr val="FFFFFF"/>
                </a:solidFill>
                <a:latin typeface="Times New Roman" pitchFamily="18" charset="0"/>
                <a:ea typeface="宋体" charset="-122"/>
              </a:rPr>
              <a:t>ComputerOrganization</a:t>
            </a:r>
            <a:endParaRPr lang="en-US" altLang="zh-CN" sz="1800" dirty="0">
              <a:solidFill>
                <a:srgbClr val="FFFFFF"/>
              </a:solidFill>
              <a:latin typeface="Times New Roman" pitchFamily="18" charset="0"/>
              <a:ea typeface="宋体" charset="-122"/>
            </a:endParaRPr>
          </a:p>
        </p:txBody>
      </p:sp>
      <p:sp>
        <p:nvSpPr>
          <p:cNvPr id="96268" name="Rectangle 12"/>
          <p:cNvSpPr>
            <a:spLocks noChangeArrowheads="1"/>
          </p:cNvSpPr>
          <p:nvPr/>
        </p:nvSpPr>
        <p:spPr bwMode="auto">
          <a:xfrm>
            <a:off x="4559301" y="6453188"/>
            <a:ext cx="1824567" cy="404812"/>
          </a:xfrm>
          <a:prstGeom prst="rect">
            <a:avLst/>
          </a:prstGeom>
          <a:noFill/>
          <a:ln w="9525">
            <a:noFill/>
            <a:miter lim="800000"/>
            <a:headEnd/>
            <a:tailEnd/>
          </a:ln>
        </p:spPr>
        <p:txBody>
          <a:bodyPr/>
          <a:lstStyle/>
          <a:p>
            <a:pPr algn="r">
              <a:spcBef>
                <a:spcPct val="50000"/>
              </a:spcBef>
              <a:buClr>
                <a:srgbClr val="808080"/>
              </a:buClr>
              <a:buSzPct val="75000"/>
              <a:buFont typeface="Wingdings" pitchFamily="2" charset="2"/>
              <a:buChar char="v"/>
              <a:defRPr/>
            </a:pPr>
            <a:fld id="{1EA71A8F-742A-4424-B61A-9469D9412B4F}" type="slidenum">
              <a:rPr lang="en-US" altLang="zh-CN" sz="1400" smtClean="0">
                <a:solidFill>
                  <a:srgbClr val="FFFFFF"/>
                </a:solidFill>
                <a:latin typeface="Times New Roman" pitchFamily="18" charset="0"/>
                <a:ea typeface="宋体" charset="-122"/>
              </a:rPr>
              <a:pPr algn="r">
                <a:spcBef>
                  <a:spcPct val="50000"/>
                </a:spcBef>
                <a:buClr>
                  <a:srgbClr val="808080"/>
                </a:buClr>
                <a:buSzPct val="75000"/>
                <a:buFont typeface="Wingdings" pitchFamily="2" charset="2"/>
                <a:buChar char="v"/>
                <a:defRPr/>
              </a:pPr>
              <a:t>‹#›</a:t>
            </a:fld>
            <a:endParaRPr lang="en-US" altLang="zh-CN" sz="1400" dirty="0">
              <a:solidFill>
                <a:srgbClr val="FFFFFF"/>
              </a:solidFill>
              <a:latin typeface="Times New Roman" pitchFamily="18" charset="0"/>
              <a:ea typeface="宋体" charset="-122"/>
            </a:endParaRPr>
          </a:p>
        </p:txBody>
      </p:sp>
      <p:pic>
        <p:nvPicPr>
          <p:cNvPr id="13" name="图片 12" descr="金字塔2.jpg"/>
          <p:cNvPicPr>
            <a:picLocks noChangeAspect="1"/>
          </p:cNvPicPr>
          <p:nvPr/>
        </p:nvPicPr>
        <p:blipFill>
          <a:blip r:embed="rId17"/>
          <a:stretch>
            <a:fillRect/>
          </a:stretch>
        </p:blipFill>
        <p:spPr>
          <a:xfrm>
            <a:off x="190459" y="214291"/>
            <a:ext cx="1498600" cy="847725"/>
          </a:xfrm>
          <a:prstGeom prst="rect">
            <a:avLst/>
          </a:prstGeom>
        </p:spPr>
      </p:pic>
    </p:spTree>
    <p:extLst>
      <p:ext uri="{BB962C8B-B14F-4D97-AF65-F5344CB8AC3E}">
        <p14:creationId xmlns:p14="http://schemas.microsoft.com/office/powerpoint/2010/main" val="75184657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Lst>
  <p:transition spd="med">
    <p:random/>
    <p:sndAc>
      <p:stSnd>
        <p:snd r:embed="rId14" name="chimes.wav"/>
      </p:stSnd>
    </p:sndAc>
  </p:transition>
  <p:timing>
    <p:tnLst>
      <p:par>
        <p:cTn id="1" dur="indefinite" restart="never" nodeType="tmRoot"/>
      </p:par>
    </p:tnLst>
  </p:timing>
  <p:txStyles>
    <p:titleStyle>
      <a:lvl1pPr algn="l" rtl="0" eaLnBrk="1" fontAlgn="base" hangingPunct="1">
        <a:spcBef>
          <a:spcPct val="0"/>
        </a:spcBef>
        <a:spcAft>
          <a:spcPct val="0"/>
        </a:spcAft>
        <a:defRPr sz="3600">
          <a:solidFill>
            <a:srgbClr val="FF0000"/>
          </a:solidFill>
          <a:latin typeface="+mj-lt"/>
          <a:ea typeface="+mj-ea"/>
          <a:cs typeface="+mj-cs"/>
        </a:defRPr>
      </a:lvl1pPr>
      <a:lvl2pPr algn="l" rtl="0" eaLnBrk="1" fontAlgn="base" hangingPunct="1">
        <a:spcBef>
          <a:spcPct val="0"/>
        </a:spcBef>
        <a:spcAft>
          <a:spcPct val="0"/>
        </a:spcAft>
        <a:defRPr sz="3600">
          <a:solidFill>
            <a:srgbClr val="FF0000"/>
          </a:solidFill>
          <a:latin typeface="Arial" pitchFamily="34" charset="0"/>
          <a:ea typeface="宋体" pitchFamily="2" charset="-122"/>
        </a:defRPr>
      </a:lvl2pPr>
      <a:lvl3pPr algn="l" rtl="0" eaLnBrk="1" fontAlgn="base" hangingPunct="1">
        <a:spcBef>
          <a:spcPct val="0"/>
        </a:spcBef>
        <a:spcAft>
          <a:spcPct val="0"/>
        </a:spcAft>
        <a:defRPr sz="3600">
          <a:solidFill>
            <a:srgbClr val="FF0000"/>
          </a:solidFill>
          <a:latin typeface="Arial" pitchFamily="34" charset="0"/>
          <a:ea typeface="宋体" pitchFamily="2" charset="-122"/>
        </a:defRPr>
      </a:lvl3pPr>
      <a:lvl4pPr algn="l" rtl="0" eaLnBrk="1" fontAlgn="base" hangingPunct="1">
        <a:spcBef>
          <a:spcPct val="0"/>
        </a:spcBef>
        <a:spcAft>
          <a:spcPct val="0"/>
        </a:spcAft>
        <a:defRPr sz="3600">
          <a:solidFill>
            <a:srgbClr val="FF0000"/>
          </a:solidFill>
          <a:latin typeface="Arial" pitchFamily="34" charset="0"/>
          <a:ea typeface="宋体" pitchFamily="2" charset="-122"/>
        </a:defRPr>
      </a:lvl4pPr>
      <a:lvl5pPr algn="l" rtl="0" eaLnBrk="1" fontAlgn="base" hangingPunct="1">
        <a:spcBef>
          <a:spcPct val="0"/>
        </a:spcBef>
        <a:spcAft>
          <a:spcPct val="0"/>
        </a:spcAft>
        <a:defRPr sz="3600">
          <a:solidFill>
            <a:srgbClr val="FF0000"/>
          </a:solidFill>
          <a:latin typeface="Arial" pitchFamily="34" charset="0"/>
          <a:ea typeface="宋体" pitchFamily="2" charset="-122"/>
        </a:defRPr>
      </a:lvl5pPr>
      <a:lvl6pPr marL="457200" algn="l" rtl="0" eaLnBrk="1" fontAlgn="base" hangingPunct="1">
        <a:spcBef>
          <a:spcPct val="0"/>
        </a:spcBef>
        <a:spcAft>
          <a:spcPct val="0"/>
        </a:spcAft>
        <a:defRPr sz="3600">
          <a:solidFill>
            <a:srgbClr val="FF0000"/>
          </a:solidFill>
          <a:latin typeface="Arial" pitchFamily="34" charset="0"/>
          <a:ea typeface="宋体" pitchFamily="2" charset="-122"/>
        </a:defRPr>
      </a:lvl6pPr>
      <a:lvl7pPr marL="914400" algn="l" rtl="0" eaLnBrk="1" fontAlgn="base" hangingPunct="1">
        <a:spcBef>
          <a:spcPct val="0"/>
        </a:spcBef>
        <a:spcAft>
          <a:spcPct val="0"/>
        </a:spcAft>
        <a:defRPr sz="3600">
          <a:solidFill>
            <a:srgbClr val="FF0000"/>
          </a:solidFill>
          <a:latin typeface="Arial" pitchFamily="34" charset="0"/>
          <a:ea typeface="宋体" pitchFamily="2" charset="-122"/>
        </a:defRPr>
      </a:lvl7pPr>
      <a:lvl8pPr marL="1371600" algn="l" rtl="0" eaLnBrk="1" fontAlgn="base" hangingPunct="1">
        <a:spcBef>
          <a:spcPct val="0"/>
        </a:spcBef>
        <a:spcAft>
          <a:spcPct val="0"/>
        </a:spcAft>
        <a:defRPr sz="3600">
          <a:solidFill>
            <a:srgbClr val="FF0000"/>
          </a:solidFill>
          <a:latin typeface="Arial" pitchFamily="34" charset="0"/>
          <a:ea typeface="宋体" pitchFamily="2" charset="-122"/>
        </a:defRPr>
      </a:lvl8pPr>
      <a:lvl9pPr marL="1828800" algn="l" rtl="0" eaLnBrk="1" fontAlgn="base" hangingPunct="1">
        <a:spcBef>
          <a:spcPct val="0"/>
        </a:spcBef>
        <a:spcAft>
          <a:spcPct val="0"/>
        </a:spcAft>
        <a:defRPr sz="3600">
          <a:solidFill>
            <a:srgbClr val="FF0000"/>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5235" name="Rectangle 3"/>
          <p:cNvSpPr>
            <a:spLocks noGrp="1" noChangeArrowheads="1"/>
          </p:cNvSpPr>
          <p:nvPr>
            <p:ph type="body" idx="1"/>
          </p:nvPr>
        </p:nvSpPr>
        <p:spPr bwMode="auto">
          <a:xfrm>
            <a:off x="609601" y="1600200"/>
            <a:ext cx="11055351" cy="226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523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523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523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6A830C9D-C376-4D0A-BE9D-F16796CCB111}" type="slidenum">
              <a:rPr lang="en-US" altLang="zh-CN"/>
              <a:pPr/>
              <a:t>‹#›</a:t>
            </a:fld>
            <a:endParaRPr lang="en-US" altLang="zh-CN"/>
          </a:p>
        </p:txBody>
      </p:sp>
      <p:sp>
        <p:nvSpPr>
          <p:cNvPr id="95239" name="Text Box 7"/>
          <p:cNvSpPr txBox="1">
            <a:spLocks noChangeArrowheads="1"/>
          </p:cNvSpPr>
          <p:nvPr/>
        </p:nvSpPr>
        <p:spPr bwMode="auto">
          <a:xfrm>
            <a:off x="814918" y="4365626"/>
            <a:ext cx="10850033" cy="904863"/>
          </a:xfrm>
          <a:prstGeom prst="rect">
            <a:avLst/>
          </a:prstGeom>
          <a:noFill/>
          <a:ln w="9525">
            <a:noFill/>
            <a:miter lim="800000"/>
            <a:headEnd/>
            <a:tailEnd/>
          </a:ln>
          <a:effectLst/>
        </p:spPr>
        <p:txBody>
          <a:bodyPr>
            <a:spAutoFit/>
          </a:bodyPr>
          <a:lstStyle/>
          <a:p>
            <a:pPr>
              <a:spcBef>
                <a:spcPct val="20000"/>
              </a:spcBef>
              <a:buClrTx/>
              <a:buFontTx/>
              <a:buChar char="•"/>
            </a:pPr>
            <a:r>
              <a:rPr lang="zh-CN" altLang="en-US" sz="2400">
                <a:ea typeface="Arial Unicode MS" pitchFamily="34" charset="-122"/>
                <a:cs typeface="Arial Unicode MS" pitchFamily="34" charset="-122"/>
              </a:rPr>
              <a:t>单击此处编辑母版文本样式</a:t>
            </a:r>
          </a:p>
          <a:p>
            <a:pPr>
              <a:spcBef>
                <a:spcPct val="20000"/>
              </a:spcBef>
              <a:buClrTx/>
            </a:pPr>
            <a:endParaRPr lang="en-US" altLang="zh-CN" sz="2400">
              <a:ea typeface="Arial Unicode MS" pitchFamily="34" charset="-122"/>
              <a:cs typeface="Arial Unicode MS" pitchFamily="34" charset="-122"/>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905235" y="0"/>
            <a:ext cx="7867667" cy="9286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a:t>
            </a:r>
            <a:endParaRPr lang="en-US" altLang="zh-CN" dirty="0" smtClean="0"/>
          </a:p>
        </p:txBody>
      </p:sp>
      <p:sp>
        <p:nvSpPr>
          <p:cNvPr id="15363" name="Rectangle 3"/>
          <p:cNvSpPr>
            <a:spLocks noGrp="1" noChangeArrowheads="1"/>
          </p:cNvSpPr>
          <p:nvPr>
            <p:ph type="body" idx="1"/>
          </p:nvPr>
        </p:nvSpPr>
        <p:spPr bwMode="auto">
          <a:xfrm>
            <a:off x="666712" y="928671"/>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DC9DB0-14F1-426C-A00E-451C377CB50B}" type="slidenum">
              <a:rPr lang="en-US" altLang="zh-CN" smtClean="0"/>
              <a:pPr/>
              <a:t>‹#›</a:t>
            </a:fld>
            <a:endParaRPr lang="en-US" altLang="zh-CN"/>
          </a:p>
        </p:txBody>
      </p:sp>
      <p:pic>
        <p:nvPicPr>
          <p:cNvPr id="9" name="Picture 256" descr="03-1"/>
          <p:cNvPicPr>
            <a:picLocks noChangeAspect="1" noChangeArrowheads="1"/>
          </p:cNvPicPr>
          <p:nvPr/>
        </p:nvPicPr>
        <p:blipFill>
          <a:blip r:embed="rId18"/>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9"/>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20"/>
          <a:stretch>
            <a:fillRect/>
          </a:stretch>
        </p:blipFill>
        <p:spPr>
          <a:xfrm>
            <a:off x="0" y="0"/>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smtClean="0">
                <a:solidFill>
                  <a:schemeClr val="bg1"/>
                </a:solidFill>
              </a:rPr>
              <a:t>Organization_Instruction_jxh</a:t>
            </a:r>
            <a:endParaRPr lang="zh-CN" altLang="en-US" sz="1400" b="0" dirty="0">
              <a:solidFill>
                <a:schemeClr val="bg1"/>
              </a:solidFill>
            </a:endParaRPr>
          </a:p>
        </p:txBody>
      </p:sp>
      <p:sp>
        <p:nvSpPr>
          <p:cNvPr id="13" name="灯片编号占位符 5"/>
          <p:cNvSpPr txBox="1">
            <a:spLocks/>
          </p:cNvSpPr>
          <p:nvPr/>
        </p:nvSpPr>
        <p:spPr>
          <a:xfrm>
            <a:off x="5429245" y="632652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chemeClr val="bg1"/>
                </a:solidFill>
                <a:effectLst/>
                <a:uLnTx/>
                <a:uFillTx/>
                <a:latin typeface="Arial" charset="0"/>
                <a:ea typeface="+mn-ea"/>
                <a:cs typeface="+mn-cs"/>
              </a:rPr>
              <a:t>2.</a:t>
            </a: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61" r:id="rId14"/>
    <p:sldLayoutId id="2147483915" r:id="rId15"/>
  </p:sldLayoutIdLst>
  <p:transition spd="med">
    <p:random/>
    <p:sndAc>
      <p:stSnd>
        <p:snd r:embed="rId17" name="chimes.wav"/>
      </p:stSnd>
    </p:sndAc>
  </p:transition>
  <p:timing>
    <p:tnLst>
      <p:par>
        <p:cTn id="1" dur="indefinite" restart="never" nodeType="tmRoot"/>
      </p:par>
    </p:tnLst>
  </p:timing>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402167" y="609600"/>
            <a:ext cx="1138766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Rot="1" noChangeArrowheads="1"/>
          </p:cNvSpPr>
          <p:nvPr>
            <p:ph type="body" idx="1"/>
          </p:nvPr>
        </p:nvSpPr>
        <p:spPr bwMode="auto">
          <a:xfrm>
            <a:off x="402167" y="1905001"/>
            <a:ext cx="11387667"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82ABB-03CF-40B6-A6C0-B182921F2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09984" y="81558"/>
            <a:ext cx="7867667" cy="11319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a:t>
            </a:r>
            <a:endParaRPr lang="en-US" altLang="zh-CN" dirty="0" smtClean="0"/>
          </a:p>
        </p:txBody>
      </p:sp>
      <p:sp>
        <p:nvSpPr>
          <p:cNvPr id="15363" name="Rectangle 3"/>
          <p:cNvSpPr>
            <a:spLocks noGrp="1" noChangeArrowheads="1"/>
          </p:cNvSpPr>
          <p:nvPr>
            <p:ph type="body" idx="1"/>
          </p:nvPr>
        </p:nvSpPr>
        <p:spPr bwMode="auto">
          <a:xfrm>
            <a:off x="609600" y="1357298"/>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B92D8AC-6FB5-4907-AE0D-3C1A69372422}" type="slidenum">
              <a:rPr lang="en-US" altLang="zh-CN" smtClean="0"/>
              <a:pPr/>
              <a:t>‹#›</a:t>
            </a:fld>
            <a:endParaRPr lang="en-US" altLang="zh-CN"/>
          </a:p>
        </p:txBody>
      </p:sp>
      <p:pic>
        <p:nvPicPr>
          <p:cNvPr id="9" name="Picture 256" descr="03-1"/>
          <p:cNvPicPr>
            <a:picLocks noChangeAspect="1" noChangeArrowheads="1"/>
          </p:cNvPicPr>
          <p:nvPr/>
        </p:nvPicPr>
        <p:blipFill>
          <a:blip r:embed="rId17"/>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8"/>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9"/>
          <a:stretch>
            <a:fillRect/>
          </a:stretch>
        </p:blipFill>
        <p:spPr>
          <a:xfrm>
            <a:off x="190459" y="285728"/>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smtClean="0">
                <a:solidFill>
                  <a:schemeClr val="bg1"/>
                </a:solidFill>
              </a:rPr>
              <a:t>O_jxh</a:t>
            </a:r>
            <a:endParaRPr lang="zh-CN" altLang="en-US" sz="1400" b="0" dirty="0">
              <a:solidFill>
                <a:schemeClr val="bg1"/>
              </a:solidFill>
            </a:endParaRPr>
          </a:p>
        </p:txBody>
      </p:sp>
      <p:sp>
        <p:nvSpPr>
          <p:cNvPr id="13" name="灯片编号占位符 5"/>
          <p:cNvSpPr txBox="1">
            <a:spLocks/>
          </p:cNvSpPr>
          <p:nvPr/>
        </p:nvSpPr>
        <p:spPr>
          <a:xfrm>
            <a:off x="6762755" y="635795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Lst>
  <p:transition spd="med">
    <p:random/>
    <p:sndAc>
      <p:stSnd>
        <p:snd r:embed="rId16" name="chimes.wav"/>
      </p:stSnd>
    </p:sndAc>
  </p:transition>
  <p:timing>
    <p:tnLst>
      <p:par>
        <p:cTn id="1" dur="indefinite" restart="never" nodeType="tmRoot"/>
      </p:par>
    </p:tnLst>
  </p:timing>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402167" y="609600"/>
            <a:ext cx="1138766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Rot="1" noChangeArrowheads="1"/>
          </p:cNvSpPr>
          <p:nvPr>
            <p:ph type="body" idx="1"/>
          </p:nvPr>
        </p:nvSpPr>
        <p:spPr bwMode="auto">
          <a:xfrm>
            <a:off x="402167" y="1905001"/>
            <a:ext cx="11387667"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82ABB-03CF-40B6-A6C0-B182921F2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09984" y="81558"/>
            <a:ext cx="7867667" cy="11319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a:t>
            </a:r>
            <a:endParaRPr lang="en-US" altLang="zh-CN" dirty="0" smtClean="0"/>
          </a:p>
        </p:txBody>
      </p:sp>
      <p:sp>
        <p:nvSpPr>
          <p:cNvPr id="15363" name="Rectangle 3"/>
          <p:cNvSpPr>
            <a:spLocks noGrp="1" noChangeArrowheads="1"/>
          </p:cNvSpPr>
          <p:nvPr>
            <p:ph type="body" idx="1"/>
          </p:nvPr>
        </p:nvSpPr>
        <p:spPr bwMode="auto">
          <a:xfrm>
            <a:off x="609600" y="1357298"/>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B92D8AC-6FB5-4907-AE0D-3C1A69372422}" type="slidenum">
              <a:rPr lang="en-US" altLang="zh-CN" smtClean="0"/>
              <a:pPr/>
              <a:t>‹#›</a:t>
            </a:fld>
            <a:endParaRPr lang="en-US" altLang="zh-CN"/>
          </a:p>
        </p:txBody>
      </p:sp>
      <p:pic>
        <p:nvPicPr>
          <p:cNvPr id="9" name="Picture 256" descr="03-1"/>
          <p:cNvPicPr>
            <a:picLocks noChangeAspect="1" noChangeArrowheads="1"/>
          </p:cNvPicPr>
          <p:nvPr/>
        </p:nvPicPr>
        <p:blipFill>
          <a:blip r:embed="rId17"/>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8"/>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9"/>
          <a:stretch>
            <a:fillRect/>
          </a:stretch>
        </p:blipFill>
        <p:spPr>
          <a:xfrm>
            <a:off x="190459" y="285728"/>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smtClean="0">
                <a:solidFill>
                  <a:schemeClr val="bg1"/>
                </a:solidFill>
              </a:rPr>
              <a:t>Architecture </a:t>
            </a:r>
            <a:r>
              <a:rPr lang="en-US" altLang="zh-CN" sz="1400" b="0" baseline="0" dirty="0" err="1" smtClean="0">
                <a:solidFill>
                  <a:schemeClr val="bg1"/>
                </a:solidFill>
              </a:rPr>
              <a:t>Lab_jxh</a:t>
            </a:r>
            <a:endParaRPr lang="zh-CN" altLang="en-US" sz="1400" b="0" dirty="0">
              <a:solidFill>
                <a:schemeClr val="bg1"/>
              </a:solidFill>
            </a:endParaRPr>
          </a:p>
        </p:txBody>
      </p:sp>
      <p:sp>
        <p:nvSpPr>
          <p:cNvPr id="13" name="灯片编号占位符 5"/>
          <p:cNvSpPr txBox="1">
            <a:spLocks/>
          </p:cNvSpPr>
          <p:nvPr/>
        </p:nvSpPr>
        <p:spPr>
          <a:xfrm>
            <a:off x="6762755" y="635795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Lst>
  <p:transition spd="med">
    <p:random/>
    <p:sndAc>
      <p:stSnd>
        <p:snd r:embed="rId16" name="chimes.wav"/>
      </p:stSnd>
    </p:sndAc>
  </p:transition>
  <p:timing>
    <p:tnLst>
      <p:par>
        <p:cTn id="1" dur="indefinite" restart="never" nodeType="tmRoot"/>
      </p:par>
    </p:tnLst>
  </p:timing>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666712" y="0"/>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6259" name="Rectangle 3"/>
          <p:cNvSpPr>
            <a:spLocks noGrp="1" noChangeArrowheads="1"/>
          </p:cNvSpPr>
          <p:nvPr>
            <p:ph type="body" idx="1"/>
          </p:nvPr>
        </p:nvSpPr>
        <p:spPr bwMode="auto">
          <a:xfrm>
            <a:off x="666712" y="1214422"/>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62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7B92D8AC-6FB5-4907-AE0D-3C1A6937242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5235" name="Rectangle 3"/>
          <p:cNvSpPr>
            <a:spLocks noGrp="1" noChangeArrowheads="1"/>
          </p:cNvSpPr>
          <p:nvPr>
            <p:ph type="body" idx="1"/>
          </p:nvPr>
        </p:nvSpPr>
        <p:spPr bwMode="auto">
          <a:xfrm>
            <a:off x="609601" y="1600200"/>
            <a:ext cx="11055351" cy="226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523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523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523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6A830C9D-C376-4D0A-BE9D-F16796CCB111}" type="slidenum">
              <a:rPr lang="en-US" altLang="zh-CN"/>
              <a:pPr/>
              <a:t>‹#›</a:t>
            </a:fld>
            <a:endParaRPr lang="en-US" altLang="zh-CN"/>
          </a:p>
        </p:txBody>
      </p:sp>
      <p:sp>
        <p:nvSpPr>
          <p:cNvPr id="95239" name="Text Box 7"/>
          <p:cNvSpPr txBox="1">
            <a:spLocks noChangeArrowheads="1"/>
          </p:cNvSpPr>
          <p:nvPr/>
        </p:nvSpPr>
        <p:spPr bwMode="auto">
          <a:xfrm>
            <a:off x="814918" y="4365626"/>
            <a:ext cx="10850033" cy="904863"/>
          </a:xfrm>
          <a:prstGeom prst="rect">
            <a:avLst/>
          </a:prstGeom>
          <a:noFill/>
          <a:ln w="9525">
            <a:noFill/>
            <a:miter lim="800000"/>
            <a:headEnd/>
            <a:tailEnd/>
          </a:ln>
          <a:effectLst/>
        </p:spPr>
        <p:txBody>
          <a:bodyPr>
            <a:spAutoFit/>
          </a:bodyPr>
          <a:lstStyle/>
          <a:p>
            <a:pPr>
              <a:spcBef>
                <a:spcPct val="20000"/>
              </a:spcBef>
              <a:buClrTx/>
              <a:buFontTx/>
              <a:buChar char="•"/>
            </a:pPr>
            <a:r>
              <a:rPr lang="zh-CN" altLang="en-US" sz="2400">
                <a:ea typeface="Arial Unicode MS" pitchFamily="34" charset="-122"/>
                <a:cs typeface="Arial Unicode MS" pitchFamily="34" charset="-122"/>
              </a:rPr>
              <a:t>单击此处编辑母版文本样式</a:t>
            </a:r>
          </a:p>
          <a:p>
            <a:pPr>
              <a:spcBef>
                <a:spcPct val="20000"/>
              </a:spcBef>
              <a:buClrTx/>
            </a:pPr>
            <a:endParaRPr lang="en-US" altLang="zh-CN" sz="2400">
              <a:ea typeface="Arial Unicode MS" pitchFamily="34" charset="-122"/>
              <a:cs typeface="Arial Unicode MS" pitchFamily="34" charset="-122"/>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70.xml"/><Relationship Id="rId4" Type="http://schemas.openxmlformats.org/officeDocument/2006/relationships/audio" Target="../media/audio2.wav"/></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10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10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10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3.xml"/><Relationship Id="rId1" Type="http://schemas.openxmlformats.org/officeDocument/2006/relationships/slideLayout" Target="../slideLayouts/slideLayout188.xml"/></Relationships>
</file>

<file path=ppt/slides/_rels/slide10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4.xml"/><Relationship Id="rId1" Type="http://schemas.openxmlformats.org/officeDocument/2006/relationships/slideLayout" Target="../slideLayouts/slideLayout188.xml"/></Relationships>
</file>

<file path=ppt/slides/_rels/slide10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5.xml"/><Relationship Id="rId1" Type="http://schemas.openxmlformats.org/officeDocument/2006/relationships/slideLayout" Target="../slideLayouts/slideLayout188.xml"/></Relationships>
</file>

<file path=ppt/slides/_rels/slide10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188.xml"/></Relationships>
</file>

<file path=ppt/slides/_rels/slide10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10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7.xml"/><Relationship Id="rId1" Type="http://schemas.openxmlformats.org/officeDocument/2006/relationships/slideLayout" Target="../slideLayouts/slideLayout188.xml"/></Relationships>
</file>

<file path=ppt/slides/_rels/slide10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8.xml"/><Relationship Id="rId1" Type="http://schemas.openxmlformats.org/officeDocument/2006/relationships/slideLayout" Target="../slideLayouts/slideLayout188.xml"/></Relationships>
</file>

<file path=ppt/slides/_rels/slide10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9.xml"/><Relationship Id="rId1" Type="http://schemas.openxmlformats.org/officeDocument/2006/relationships/slideLayout" Target="../slideLayouts/slideLayout18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4.xml"/></Relationships>
</file>

<file path=ppt/slides/_rels/slide1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0.xml"/><Relationship Id="rId1" Type="http://schemas.openxmlformats.org/officeDocument/2006/relationships/slideLayout" Target="../slideLayouts/slideLayout188.xml"/></Relationships>
</file>

<file path=ppt/slides/_rels/slide1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8.xml"/></Relationships>
</file>

<file path=ppt/slides/_rels/slide1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1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1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1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1.xml"/><Relationship Id="rId1" Type="http://schemas.openxmlformats.org/officeDocument/2006/relationships/slideLayout" Target="../slideLayouts/slideLayout188.xml"/></Relationships>
</file>

<file path=ppt/slides/_rels/slide11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1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5.xml"/></Relationships>
</file>

<file path=ppt/slides/_rels/slide1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96.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18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96.xml"/></Relationships>
</file>

<file path=ppt/slides/_rels/slide1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2.xml"/><Relationship Id="rId1" Type="http://schemas.openxmlformats.org/officeDocument/2006/relationships/slideLayout" Target="../slideLayouts/slideLayout188.xml"/></Relationships>
</file>

<file path=ppt/slides/_rels/slide1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3.xml"/><Relationship Id="rId1" Type="http://schemas.openxmlformats.org/officeDocument/2006/relationships/slideLayout" Target="../slideLayouts/slideLayout185.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188.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85.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18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18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2.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188.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188.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188.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5.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188.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5.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183.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183.xml"/></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183.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94.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183.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183.xml"/><Relationship Id="rId4" Type="http://schemas.openxmlformats.org/officeDocument/2006/relationships/image" Target="../media/image12.wmf"/></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188.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188.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6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8.xml"/></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98.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98.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198.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98.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98.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9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8.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198.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98.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98.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98.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9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8.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98.xml"/></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9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8.xml"/></Relationships>
</file>

<file path=ppt/slides/_rels/slide5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188.xml"/></Relationships>
</file>

<file path=ppt/slides/_rels/slide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5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183.xml"/></Relationships>
</file>

<file path=ppt/slides/_rels/slide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6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6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95.xml"/></Relationships>
</file>

<file path=ppt/slides/_rels/slide6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183.xml"/></Relationships>
</file>

<file path=ppt/slides/_rels/slide6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5.xml"/><Relationship Id="rId1" Type="http://schemas.openxmlformats.org/officeDocument/2006/relationships/slideLayout" Target="../slideLayouts/slideLayout159.xml"/></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188.xml"/></Relationships>
</file>

<file path=ppt/slides/_rels/slide6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6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6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7.xml"/><Relationship Id="rId1" Type="http://schemas.openxmlformats.org/officeDocument/2006/relationships/slideLayout" Target="../slideLayouts/slideLayout159.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7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7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7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5.xml"/></Relationships>
</file>

<file path=ppt/slides/_rels/slide7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7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7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8.xml"/></Relationships>
</file>

<file path=ppt/slides/_rels/slide7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8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8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8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8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9.xml"/><Relationship Id="rId1" Type="http://schemas.openxmlformats.org/officeDocument/2006/relationships/slideLayout" Target="../slideLayouts/slideLayout183.xml"/></Relationships>
</file>

<file path=ppt/slides/_rels/slide8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0.xml"/><Relationship Id="rId1" Type="http://schemas.openxmlformats.org/officeDocument/2006/relationships/slideLayout" Target="../slideLayouts/slideLayout183.xml"/></Relationships>
</file>

<file path=ppt/slides/_rels/slide8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8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8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9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9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1.xml"/><Relationship Id="rId1" Type="http://schemas.openxmlformats.org/officeDocument/2006/relationships/slideLayout" Target="../slideLayouts/slideLayout188.xml"/></Relationships>
</file>

<file path=ppt/slides/_rels/slide9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2.xml"/><Relationship Id="rId1" Type="http://schemas.openxmlformats.org/officeDocument/2006/relationships/slideLayout" Target="../slideLayouts/slideLayout188.xml"/></Relationships>
</file>

<file path=ppt/slides/_rels/slide9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9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9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subTitle" idx="1"/>
          </p:nvPr>
        </p:nvSpPr>
        <p:spPr>
          <a:xfrm>
            <a:off x="2279650" y="1452564"/>
            <a:ext cx="4745044" cy="1404933"/>
          </a:xfrm>
        </p:spPr>
        <p:txBody>
          <a:bodyPr/>
          <a:lstStyle/>
          <a:p>
            <a:r>
              <a:rPr lang="en-US" altLang="zh-CN" sz="4000" b="1" dirty="0">
                <a:solidFill>
                  <a:srgbClr val="FF0000"/>
                </a:solidFill>
              </a:rPr>
              <a:t>Computer </a:t>
            </a:r>
            <a:br>
              <a:rPr lang="en-US" altLang="zh-CN" sz="4000" b="1" dirty="0">
                <a:solidFill>
                  <a:srgbClr val="FF0000"/>
                </a:solidFill>
              </a:rPr>
            </a:br>
            <a:r>
              <a:rPr lang="en-US" altLang="zh-CN" sz="4000" b="1" dirty="0">
                <a:solidFill>
                  <a:srgbClr val="FF0000"/>
                </a:solidFill>
              </a:rPr>
              <a:t>Organization &amp; Design</a:t>
            </a:r>
          </a:p>
        </p:txBody>
      </p:sp>
      <p:sp>
        <p:nvSpPr>
          <p:cNvPr id="210947" name="Text Box 3"/>
          <p:cNvSpPr txBox="1">
            <a:spLocks noChangeArrowheads="1"/>
          </p:cNvSpPr>
          <p:nvPr/>
        </p:nvSpPr>
        <p:spPr bwMode="auto">
          <a:xfrm>
            <a:off x="1738282" y="3429000"/>
            <a:ext cx="5429256" cy="523220"/>
          </a:xfrm>
          <a:prstGeom prst="rect">
            <a:avLst/>
          </a:prstGeom>
          <a:noFill/>
          <a:ln w="9525">
            <a:noFill/>
            <a:miter lim="800000"/>
            <a:headEnd/>
            <a:tailEnd/>
          </a:ln>
          <a:effectLst/>
        </p:spPr>
        <p:txBody>
          <a:bodyPr wrap="square" anchor="ctr">
            <a:spAutoFit/>
          </a:bodyPr>
          <a:lstStyle/>
          <a:p>
            <a:pPr algn="ctr">
              <a:spcBef>
                <a:spcPct val="50000"/>
              </a:spcBef>
              <a:buClrTx/>
            </a:pPr>
            <a:r>
              <a:rPr lang="en-US" altLang="zh-CN" sz="2800" b="1" dirty="0">
                <a:solidFill>
                  <a:srgbClr val="FF0000"/>
                </a:solidFill>
              </a:rPr>
              <a:t>Hardware Software Interface</a:t>
            </a:r>
          </a:p>
        </p:txBody>
      </p:sp>
      <p:sp>
        <p:nvSpPr>
          <p:cNvPr id="210950" name="Rectangle 6"/>
          <p:cNvSpPr>
            <a:spLocks noChangeArrowheads="1"/>
          </p:cNvSpPr>
          <p:nvPr/>
        </p:nvSpPr>
        <p:spPr bwMode="auto">
          <a:xfrm>
            <a:off x="2452662" y="5000637"/>
            <a:ext cx="4429157" cy="584775"/>
          </a:xfrm>
          <a:prstGeom prst="rect">
            <a:avLst/>
          </a:prstGeom>
          <a:noFill/>
          <a:ln w="9525">
            <a:noFill/>
            <a:miter lim="800000"/>
            <a:headEnd type="none" w="sm" len="sm"/>
            <a:tailEnd type="none" w="sm" len="sm"/>
          </a:ln>
          <a:effectLst/>
        </p:spPr>
        <p:txBody>
          <a:bodyPr wrap="square">
            <a:spAutoFit/>
          </a:bodyPr>
          <a:lstStyle/>
          <a:p>
            <a:pPr algn="ctr" eaLnBrk="0" hangingPunct="0">
              <a:buClrTx/>
            </a:pPr>
            <a:r>
              <a:rPr kumimoji="1" lang="en-US" altLang="zh-CN" sz="3200" b="1" dirty="0" err="1">
                <a:latin typeface="Helvetica-Narrow" pitchFamily="34" charset="0"/>
                <a:ea typeface="楷体_GB2312" pitchFamily="49" charset="-122"/>
              </a:rPr>
              <a:t>Xiaohong</a:t>
            </a:r>
            <a:r>
              <a:rPr kumimoji="1" lang="en-US" altLang="zh-CN" sz="3200" b="1" dirty="0">
                <a:latin typeface="Helvetica-Narrow" pitchFamily="34" charset="0"/>
                <a:ea typeface="楷体_GB2312" pitchFamily="49" charset="-122"/>
              </a:rPr>
              <a:t> Jiang</a:t>
            </a:r>
            <a:endParaRPr kumimoji="1" lang="zh-CN" altLang="en-US" sz="3200" b="1" dirty="0">
              <a:latin typeface="Helvetica-Narrow" pitchFamily="34" charset="0"/>
              <a:ea typeface="楷体_GB2312" pitchFamily="49" charset="-122"/>
            </a:endParaRPr>
          </a:p>
        </p:txBody>
      </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0947"/>
                                        </p:tgtEl>
                                        <p:attrNameLst>
                                          <p:attrName>style.visibility</p:attrName>
                                        </p:attrNameLst>
                                      </p:cBhvr>
                                      <p:to>
                                        <p:strVal val="visible"/>
                                      </p:to>
                                    </p:set>
                                    <p:animEffect transition="in" filter="dissolve">
                                      <p:cBhvr>
                                        <p:cTn id="7" dur="500"/>
                                        <p:tgtEl>
                                          <p:spTgt spid="210947"/>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par>
                          <p:cTn id="8" fill="hold">
                            <p:stCondLst>
                              <p:cond delay="500"/>
                            </p:stCondLst>
                            <p:childTnLst>
                              <p:par>
                                <p:cTn id="9" presetID="16" presetClass="entr" presetSubtype="42" fill="hold" grpId="0" nodeType="afterEffect">
                                  <p:stCondLst>
                                    <p:cond delay="3000"/>
                                  </p:stCondLst>
                                  <p:childTnLst>
                                    <p:set>
                                      <p:cBhvr>
                                        <p:cTn id="10" dur="1" fill="hold">
                                          <p:stCondLst>
                                            <p:cond delay="0"/>
                                          </p:stCondLst>
                                        </p:cTn>
                                        <p:tgtEl>
                                          <p:spTgt spid="210950"/>
                                        </p:tgtEl>
                                        <p:attrNameLst>
                                          <p:attrName>style.visibility</p:attrName>
                                        </p:attrNameLst>
                                      </p:cBhvr>
                                      <p:to>
                                        <p:strVal val="visible"/>
                                      </p:to>
                                    </p:set>
                                    <p:animEffect transition="in" filter="barn(outHorizontal)">
                                      <p:cBhvr>
                                        <p:cTn id="11" dur="500"/>
                                        <p:tgtEl>
                                          <p:spTgt spid="210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autoUpdateAnimBg="0"/>
      <p:bldP spid="21095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095472" y="1214422"/>
            <a:ext cx="8572528" cy="4643470"/>
          </a:xfrm>
        </p:spPr>
        <p:txBody>
          <a:bodyPr/>
          <a:lstStyle/>
          <a:p>
            <a:pPr>
              <a:lnSpc>
                <a:spcPct val="80000"/>
              </a:lnSpc>
              <a:buNone/>
            </a:pPr>
            <a:r>
              <a:rPr lang="en-US" altLang="zh-CN" dirty="0"/>
              <a:t>2.11  Parallelism and Instructions: Synchronization</a:t>
            </a:r>
          </a:p>
          <a:p>
            <a:pPr>
              <a:lnSpc>
                <a:spcPct val="80000"/>
              </a:lnSpc>
              <a:buNone/>
            </a:pPr>
            <a:r>
              <a:rPr lang="en-US" altLang="zh-CN" dirty="0"/>
              <a:t>2.12 Translating and Starting a Program</a:t>
            </a:r>
          </a:p>
          <a:p>
            <a:pPr>
              <a:lnSpc>
                <a:spcPct val="80000"/>
              </a:lnSpc>
              <a:buFont typeface="Monotype Sorts" pitchFamily="2" charset="2"/>
              <a:buNone/>
            </a:pPr>
            <a:r>
              <a:rPr lang="en-US" altLang="zh-CN" dirty="0"/>
              <a:t>2.13  A C Sort Example to Put It All Together</a:t>
            </a:r>
          </a:p>
          <a:p>
            <a:pPr>
              <a:lnSpc>
                <a:spcPct val="80000"/>
              </a:lnSpc>
              <a:buNone/>
            </a:pPr>
            <a:r>
              <a:rPr lang="en-US" altLang="zh-CN" dirty="0"/>
              <a:t>2.14  </a:t>
            </a:r>
            <a:r>
              <a:rPr lang="en-US" altLang="zh-CN" dirty="0">
                <a:solidFill>
                  <a:srgbClr val="0000FF"/>
                </a:solidFill>
              </a:rPr>
              <a:t>Arrays</a:t>
            </a:r>
            <a:r>
              <a:rPr lang="en-US" altLang="zh-CN" dirty="0"/>
              <a:t> Versus </a:t>
            </a:r>
            <a:r>
              <a:rPr lang="en-US" altLang="zh-CN" dirty="0">
                <a:solidFill>
                  <a:srgbClr val="0000FF"/>
                </a:solidFill>
              </a:rPr>
              <a:t>Pointers</a:t>
            </a:r>
          </a:p>
          <a:p>
            <a:pPr>
              <a:lnSpc>
                <a:spcPct val="80000"/>
              </a:lnSpc>
              <a:buNone/>
            </a:pPr>
            <a:r>
              <a:rPr lang="en-US" altLang="zh-CN" dirty="0"/>
              <a:t>2.15  Compiling C and Interpreting Java</a:t>
            </a:r>
          </a:p>
          <a:p>
            <a:pPr>
              <a:lnSpc>
                <a:spcPct val="80000"/>
              </a:lnSpc>
              <a:buNone/>
            </a:pPr>
            <a:r>
              <a:rPr lang="en-US" altLang="zh-CN" dirty="0"/>
              <a:t>2.16  Real Stuff: ARMv7 Instructions</a:t>
            </a:r>
          </a:p>
          <a:p>
            <a:pPr>
              <a:lnSpc>
                <a:spcPct val="80000"/>
              </a:lnSpc>
              <a:buNone/>
            </a:pPr>
            <a:r>
              <a:rPr lang="en-US" altLang="zh-CN" dirty="0"/>
              <a:t>2.17  Real Stuff: x86 Instructions</a:t>
            </a:r>
          </a:p>
          <a:p>
            <a:pPr>
              <a:lnSpc>
                <a:spcPct val="80000"/>
              </a:lnSpc>
              <a:buNone/>
            </a:pPr>
            <a:r>
              <a:rPr lang="en-US" altLang="zh-CN" dirty="0" smtClean="0"/>
              <a:t>2.18  </a:t>
            </a:r>
            <a:r>
              <a:rPr lang="en-US" altLang="zh-CN" dirty="0"/>
              <a:t>Real Stuff: </a:t>
            </a:r>
            <a:r>
              <a:rPr lang="en-US" altLang="zh-CN" dirty="0" smtClean="0"/>
              <a:t>ARMv8 </a:t>
            </a:r>
            <a:r>
              <a:rPr lang="en-US" altLang="zh-CN" dirty="0"/>
              <a:t>Instructions</a:t>
            </a:r>
          </a:p>
          <a:p>
            <a:pPr>
              <a:lnSpc>
                <a:spcPct val="80000"/>
              </a:lnSpc>
              <a:buNone/>
            </a:pPr>
            <a:r>
              <a:rPr lang="en-US" altLang="zh-CN" dirty="0"/>
              <a:t>2.19  Fallacies and Pitfalls  </a:t>
            </a:r>
          </a:p>
          <a:p>
            <a:pPr>
              <a:lnSpc>
                <a:spcPct val="80000"/>
              </a:lnSpc>
              <a:buNone/>
            </a:pPr>
            <a:r>
              <a:rPr lang="en-US" altLang="zh-CN" dirty="0"/>
              <a:t>2.20  Concluding Remarks</a:t>
            </a:r>
          </a:p>
          <a:p>
            <a:pPr>
              <a:lnSpc>
                <a:spcPct val="80000"/>
              </a:lnSpc>
              <a:buNone/>
            </a:pPr>
            <a:r>
              <a:rPr lang="en-US" altLang="zh-CN" dirty="0"/>
              <a:t>2.21  Historical Perspective and Further Reading</a:t>
            </a:r>
          </a:p>
          <a:p>
            <a:pPr>
              <a:lnSpc>
                <a:spcPct val="80000"/>
              </a:lnSpc>
              <a:buNone/>
            </a:pPr>
            <a:endParaRPr lang="zh-CN" altLang="en-US" dirty="0"/>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rrowheads="1"/>
          </p:cNvSpPr>
          <p:nvPr>
            <p:ph type="title"/>
          </p:nvPr>
        </p:nvSpPr>
        <p:spPr>
          <a:xfrm>
            <a:off x="4238612" y="0"/>
            <a:ext cx="6429388" cy="928670"/>
          </a:xfrm>
        </p:spPr>
        <p:txBody>
          <a:bodyPr/>
          <a:lstStyle/>
          <a:p>
            <a:pPr algn="l"/>
            <a:r>
              <a:rPr lang="en-US" altLang="zh-CN" sz="3200" dirty="0"/>
              <a:t>2.8   Supporting Procedures </a:t>
            </a:r>
            <a:br>
              <a:rPr lang="en-US" altLang="zh-CN" sz="3200" dirty="0"/>
            </a:br>
            <a:r>
              <a:rPr lang="en-US" altLang="zh-CN" sz="3200" dirty="0"/>
              <a:t>	in Computer Hardware</a:t>
            </a:r>
          </a:p>
        </p:txBody>
      </p:sp>
      <p:sp>
        <p:nvSpPr>
          <p:cNvPr id="130051" name="Rectangle 3"/>
          <p:cNvSpPr>
            <a:spLocks noGrp="1" noRot="1" noChangeArrowheads="1"/>
          </p:cNvSpPr>
          <p:nvPr>
            <p:ph idx="1"/>
          </p:nvPr>
        </p:nvSpPr>
        <p:spPr>
          <a:xfrm>
            <a:off x="1823036" y="1094858"/>
            <a:ext cx="8748713" cy="4929222"/>
          </a:xfrm>
        </p:spPr>
        <p:txBody>
          <a:bodyPr/>
          <a:lstStyle/>
          <a:p>
            <a:pPr marL="533400" indent="-533400"/>
            <a:r>
              <a:rPr lang="en-US" altLang="zh-CN" sz="2400" b="1" dirty="0">
                <a:solidFill>
                  <a:srgbClr val="FF0000"/>
                </a:solidFill>
              </a:rPr>
              <a:t>Procedure/function</a:t>
            </a:r>
            <a:r>
              <a:rPr lang="en-US" altLang="zh-CN" sz="2400" dirty="0"/>
              <a:t>  be used to structure programs</a:t>
            </a:r>
          </a:p>
          <a:p>
            <a:pPr marL="914400" lvl="1" indent="-457200"/>
            <a:r>
              <a:rPr lang="en-US" altLang="zh-CN" sz="2000" dirty="0"/>
              <a:t>A stored subroutine that performs a specific task based on the parameters with which it is provided</a:t>
            </a:r>
          </a:p>
          <a:p>
            <a:pPr marL="1295400" lvl="2" indent="-381000"/>
            <a:r>
              <a:rPr lang="en-US" altLang="zh-CN" dirty="0"/>
              <a:t>easier to understand,  allow code to be reused</a:t>
            </a:r>
          </a:p>
          <a:p>
            <a:pPr marL="514350" indent="-457200"/>
            <a:r>
              <a:rPr lang="en-US" altLang="zh-CN" sz="2400" b="1" dirty="0">
                <a:solidFill>
                  <a:srgbClr val="FF0066"/>
                </a:solidFill>
              </a:rPr>
              <a:t>Six step</a:t>
            </a:r>
          </a:p>
          <a:p>
            <a:pPr marL="914400" lvl="1" indent="-457200">
              <a:buFont typeface="Wingdings" pitchFamily="2" charset="2"/>
              <a:buAutoNum type="arabicPeriod"/>
            </a:pPr>
            <a:r>
              <a:rPr lang="en-US" altLang="zh-CN" sz="2000" dirty="0"/>
              <a:t>Place Parameters in a place where the procedure can access them</a:t>
            </a:r>
          </a:p>
          <a:p>
            <a:pPr marL="914400" lvl="1" indent="-457200">
              <a:buFont typeface="Wingdings" pitchFamily="2" charset="2"/>
              <a:buAutoNum type="arabicPeriod"/>
            </a:pPr>
            <a:r>
              <a:rPr lang="en-US" altLang="zh-CN" sz="2000" dirty="0"/>
              <a:t>Transfer control to the procedure</a:t>
            </a:r>
          </a:p>
          <a:p>
            <a:pPr marL="914400" lvl="1" indent="-457200">
              <a:buFont typeface="Wingdings" pitchFamily="2" charset="2"/>
              <a:buAutoNum type="arabicPeriod"/>
            </a:pPr>
            <a:r>
              <a:rPr lang="en-US" altLang="zh-CN" sz="2000" dirty="0"/>
              <a:t>Acquire the storage resources needed for the procedure</a:t>
            </a:r>
          </a:p>
          <a:p>
            <a:pPr marL="914400" lvl="1" indent="-457200">
              <a:buFont typeface="Wingdings" pitchFamily="2" charset="2"/>
              <a:buAutoNum type="arabicPeriod"/>
            </a:pPr>
            <a:r>
              <a:rPr lang="en-US" altLang="zh-CN" sz="2000" dirty="0"/>
              <a:t>Perform the desired task</a:t>
            </a:r>
          </a:p>
          <a:p>
            <a:pPr marL="914400" lvl="1" indent="-457200">
              <a:buFont typeface="Wingdings" pitchFamily="2" charset="2"/>
              <a:buAutoNum type="arabicPeriod"/>
            </a:pPr>
            <a:r>
              <a:rPr lang="en-US" altLang="zh-CN" sz="2000" dirty="0"/>
              <a:t>Place the result value in a place where the calling program can access it </a:t>
            </a:r>
          </a:p>
          <a:p>
            <a:pPr marL="914400" lvl="1" indent="-457200">
              <a:buFont typeface="Wingdings" pitchFamily="2" charset="2"/>
              <a:buAutoNum type="arabicPeriod"/>
            </a:pPr>
            <a:r>
              <a:rPr lang="en-US" altLang="zh-CN" sz="2000" dirty="0"/>
              <a:t>Return control to the point of origin </a:t>
            </a:r>
          </a:p>
        </p:txBody>
      </p:sp>
      <p:sp>
        <p:nvSpPr>
          <p:cNvPr id="4" name="灯片编号占位符 5"/>
          <p:cNvSpPr>
            <a:spLocks noGrp="1"/>
          </p:cNvSpPr>
          <p:nvPr>
            <p:ph type="sldNum" sz="quarter" idx="4294967295"/>
          </p:nvPr>
        </p:nvSpPr>
        <p:spPr>
          <a:xfrm>
            <a:off x="8534400" y="6245225"/>
            <a:ext cx="2133600" cy="476250"/>
          </a:xfrm>
        </p:spPr>
        <p:txBody>
          <a:bodyPr/>
          <a:lstStyle/>
          <a:p>
            <a:fld id="{80D43D5C-E683-44AE-94EC-5CBAFE7956EE}" type="slidenum">
              <a:rPr lang="en-US" altLang="zh-CN"/>
              <a:pPr/>
              <a:t>100</a:t>
            </a:fld>
            <a:endParaRPr lang="en-US" altLang="zh-CN"/>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Rot="1" noChangeArrowheads="1"/>
          </p:cNvSpPr>
          <p:nvPr>
            <p:ph idx="1"/>
          </p:nvPr>
        </p:nvSpPr>
        <p:spPr>
          <a:xfrm>
            <a:off x="1991544" y="495454"/>
            <a:ext cx="8540750" cy="5832475"/>
          </a:xfrm>
        </p:spPr>
        <p:txBody>
          <a:bodyPr/>
          <a:lstStyle/>
          <a:p>
            <a:r>
              <a:rPr lang="en-US" altLang="zh-CN" dirty="0"/>
              <a:t> </a:t>
            </a:r>
            <a:r>
              <a:rPr lang="en-US" altLang="zh-CN" dirty="0">
                <a:solidFill>
                  <a:srgbClr val="0000FF"/>
                </a:solidFill>
              </a:rPr>
              <a:t>Registers for procedure calling</a:t>
            </a:r>
          </a:p>
          <a:p>
            <a:pPr lvl="1"/>
            <a:r>
              <a:rPr lang="en-US" altLang="zh-CN" dirty="0"/>
              <a:t> $</a:t>
            </a:r>
            <a:r>
              <a:rPr lang="en-US" altLang="zh-CN" dirty="0" err="1"/>
              <a:t>a0</a:t>
            </a:r>
            <a:r>
              <a:rPr lang="en-US" altLang="zh-CN" dirty="0"/>
              <a:t> ~ $</a:t>
            </a:r>
            <a:r>
              <a:rPr lang="en-US" altLang="zh-CN" dirty="0" err="1"/>
              <a:t>a3</a:t>
            </a:r>
            <a:r>
              <a:rPr lang="en-US" altLang="zh-CN" dirty="0"/>
              <a:t>: four argument registers to pass parameters</a:t>
            </a:r>
          </a:p>
          <a:p>
            <a:pPr lvl="1"/>
            <a:r>
              <a:rPr lang="en-US" altLang="zh-CN" dirty="0"/>
              <a:t> $</a:t>
            </a:r>
            <a:r>
              <a:rPr lang="en-US" altLang="zh-CN" dirty="0" err="1"/>
              <a:t>v0</a:t>
            </a:r>
            <a:r>
              <a:rPr lang="en-US" altLang="zh-CN" dirty="0"/>
              <a:t> ~ $</a:t>
            </a:r>
            <a:r>
              <a:rPr lang="en-US" altLang="zh-CN" dirty="0" err="1"/>
              <a:t>v1</a:t>
            </a:r>
            <a:r>
              <a:rPr lang="en-US" altLang="zh-CN" dirty="0"/>
              <a:t>: two value registers to return values</a:t>
            </a:r>
          </a:p>
          <a:p>
            <a:pPr lvl="1"/>
            <a:r>
              <a:rPr lang="en-US" altLang="zh-CN" dirty="0"/>
              <a:t> $</a:t>
            </a:r>
            <a:r>
              <a:rPr lang="en-US" altLang="zh-CN" dirty="0" err="1"/>
              <a:t>ra</a:t>
            </a:r>
            <a:r>
              <a:rPr lang="en-US" altLang="zh-CN" dirty="0"/>
              <a:t>: one return address register to return to origin point</a:t>
            </a:r>
          </a:p>
          <a:p>
            <a:r>
              <a:rPr lang="en-US" altLang="zh-CN" dirty="0"/>
              <a:t> </a:t>
            </a:r>
            <a:r>
              <a:rPr lang="en-US" altLang="zh-CN" dirty="0">
                <a:solidFill>
                  <a:srgbClr val="0000FF"/>
                </a:solidFill>
              </a:rPr>
              <a:t>Instruction for procedures:</a:t>
            </a:r>
            <a:r>
              <a:rPr lang="en-US" altLang="zh-CN" b="1" dirty="0">
                <a:solidFill>
                  <a:srgbClr val="FF0000"/>
                </a:solidFill>
              </a:rPr>
              <a:t> </a:t>
            </a:r>
            <a:r>
              <a:rPr lang="en-US" altLang="zh-CN" b="1" dirty="0" err="1">
                <a:solidFill>
                  <a:srgbClr val="FF0000"/>
                </a:solidFill>
              </a:rPr>
              <a:t>jal</a:t>
            </a:r>
            <a:r>
              <a:rPr lang="en-US" altLang="zh-CN" dirty="0"/>
              <a:t> ( jump-and-link )</a:t>
            </a:r>
          </a:p>
          <a:p>
            <a:pPr>
              <a:buFont typeface="Wingdings" pitchFamily="2" charset="2"/>
              <a:buNone/>
            </a:pPr>
            <a:r>
              <a:rPr lang="en-US" altLang="zh-CN" dirty="0"/>
              <a:t>		Caller	 </a:t>
            </a:r>
            <a:r>
              <a:rPr lang="en-US" altLang="zh-CN" b="1" dirty="0" err="1">
                <a:solidFill>
                  <a:srgbClr val="FF0000"/>
                </a:solidFill>
              </a:rPr>
              <a:t>jal</a:t>
            </a:r>
            <a:r>
              <a:rPr lang="en-US" altLang="zh-CN" b="1" dirty="0">
                <a:solidFill>
                  <a:srgbClr val="FF0000"/>
                </a:solidFill>
              </a:rPr>
              <a:t>   </a:t>
            </a:r>
            <a:r>
              <a:rPr lang="en-US" altLang="zh-CN" b="1" dirty="0" err="1">
                <a:solidFill>
                  <a:srgbClr val="FF0000"/>
                </a:solidFill>
              </a:rPr>
              <a:t>ProcedureAddress</a:t>
            </a:r>
            <a:endParaRPr lang="en-US" altLang="zh-CN" b="1" dirty="0">
              <a:solidFill>
                <a:srgbClr val="FF0000"/>
              </a:solidFill>
            </a:endParaRPr>
          </a:p>
          <a:p>
            <a:pPr>
              <a:buFont typeface="Wingdings" pitchFamily="2" charset="2"/>
              <a:buNone/>
            </a:pPr>
            <a:r>
              <a:rPr lang="en-US" altLang="zh-CN" b="1" dirty="0">
                <a:solidFill>
                  <a:srgbClr val="FF0000"/>
                </a:solidFill>
              </a:rPr>
              <a:t>		</a:t>
            </a:r>
            <a:r>
              <a:rPr lang="en-US" altLang="zh-CN" dirty="0" err="1"/>
              <a:t>Callee</a:t>
            </a:r>
            <a:r>
              <a:rPr lang="en-US" altLang="zh-CN" b="1" dirty="0">
                <a:solidFill>
                  <a:srgbClr val="FF0000"/>
                </a:solidFill>
              </a:rPr>
              <a:t>	</a:t>
            </a:r>
            <a:r>
              <a:rPr lang="en-US" altLang="zh-CN" b="1" dirty="0" smtClean="0">
                <a:solidFill>
                  <a:srgbClr val="FF0000"/>
                </a:solidFill>
              </a:rPr>
              <a:t> </a:t>
            </a:r>
            <a:r>
              <a:rPr lang="en-US" altLang="zh-CN" b="1" dirty="0" err="1" smtClean="0">
                <a:solidFill>
                  <a:srgbClr val="FF0000"/>
                </a:solidFill>
              </a:rPr>
              <a:t>jr</a:t>
            </a:r>
            <a:r>
              <a:rPr lang="en-US" altLang="zh-CN" b="1" dirty="0">
                <a:solidFill>
                  <a:srgbClr val="FF0000"/>
                </a:solidFill>
              </a:rPr>
              <a:t>	$</a:t>
            </a:r>
            <a:r>
              <a:rPr lang="en-US" altLang="zh-CN" b="1" dirty="0" err="1">
                <a:solidFill>
                  <a:srgbClr val="FF0000"/>
                </a:solidFill>
              </a:rPr>
              <a:t>ra</a:t>
            </a:r>
            <a:endParaRPr lang="en-US" altLang="zh-CN" b="1" dirty="0">
              <a:solidFill>
                <a:srgbClr val="FF0000"/>
              </a:solidFill>
            </a:endParaRPr>
          </a:p>
          <a:p>
            <a:r>
              <a:rPr lang="en-US" altLang="zh-CN" dirty="0" smtClean="0"/>
              <a:t> </a:t>
            </a:r>
            <a:r>
              <a:rPr lang="en-US" altLang="zh-CN" dirty="0">
                <a:solidFill>
                  <a:srgbClr val="0000FF"/>
                </a:solidFill>
              </a:rPr>
              <a:t>Using more registers</a:t>
            </a:r>
          </a:p>
          <a:p>
            <a:pPr lvl="1"/>
            <a:r>
              <a:rPr lang="en-US" altLang="zh-CN" dirty="0"/>
              <a:t> Stack: ideal data structure for spilling registers</a:t>
            </a:r>
          </a:p>
          <a:p>
            <a:pPr lvl="2"/>
            <a:r>
              <a:rPr lang="en-US" altLang="zh-CN" dirty="0"/>
              <a:t> </a:t>
            </a:r>
            <a:r>
              <a:rPr lang="en-US" altLang="zh-CN" sz="2400" dirty="0">
                <a:solidFill>
                  <a:srgbClr val="FF0000"/>
                </a:solidFill>
              </a:rPr>
              <a:t>Push, pop</a:t>
            </a:r>
          </a:p>
          <a:p>
            <a:pPr lvl="2"/>
            <a:r>
              <a:rPr lang="en-US" altLang="zh-CN" dirty="0"/>
              <a:t> Stack pointer ( $sp )</a:t>
            </a:r>
          </a:p>
        </p:txBody>
      </p:sp>
      <p:sp>
        <p:nvSpPr>
          <p:cNvPr id="5" name="灯片编号占位符 5"/>
          <p:cNvSpPr>
            <a:spLocks noGrp="1"/>
          </p:cNvSpPr>
          <p:nvPr>
            <p:ph type="sldNum" sz="quarter" idx="4294967295"/>
          </p:nvPr>
        </p:nvSpPr>
        <p:spPr>
          <a:xfrm>
            <a:off x="8534400" y="6245225"/>
            <a:ext cx="2133600" cy="476250"/>
          </a:xfrm>
        </p:spPr>
        <p:txBody>
          <a:bodyPr/>
          <a:lstStyle/>
          <a:p>
            <a:fld id="{40535E4D-1539-4F48-9F80-CED701B53580}" type="slidenum">
              <a:rPr lang="en-US" altLang="zh-CN"/>
              <a:pPr/>
              <a:t>101</a:t>
            </a:fld>
            <a:endParaRPr lang="en-US" altLang="zh-CN"/>
          </a:p>
        </p:txBody>
      </p:sp>
      <p:sp>
        <p:nvSpPr>
          <p:cNvPr id="229380" name="AutoShape 4"/>
          <p:cNvSpPr>
            <a:spLocks noChangeArrowheads="1"/>
          </p:cNvSpPr>
          <p:nvPr/>
        </p:nvSpPr>
        <p:spPr bwMode="auto">
          <a:xfrm>
            <a:off x="9012238" y="3857629"/>
            <a:ext cx="1655763" cy="576263"/>
          </a:xfrm>
          <a:prstGeom prst="wedgeEllipseCallout">
            <a:avLst>
              <a:gd name="adj1" fmla="val -274432"/>
              <a:gd name="adj2" fmla="val -103602"/>
            </a:avLst>
          </a:prstGeom>
          <a:noFill/>
          <a:ln w="9525" algn="ctr">
            <a:solidFill>
              <a:srgbClr val="FF0000"/>
            </a:solidFill>
            <a:prstDash val="sysDot"/>
            <a:miter lim="800000"/>
            <a:headEnd/>
            <a:tailEnd/>
          </a:ln>
          <a:effectLst/>
        </p:spPr>
        <p:txBody>
          <a:bodyPr lIns="0" rIns="0"/>
          <a:lstStyle/>
          <a:p>
            <a:pPr algn="ctr"/>
            <a:r>
              <a:rPr lang="en-US" altLang="zh-CN" sz="1800" b="1">
                <a:solidFill>
                  <a:srgbClr val="FF0000"/>
                </a:solidFill>
              </a:rPr>
              <a:t>PC+4→$ra</a:t>
            </a:r>
          </a:p>
        </p:txBody>
      </p:sp>
      <p:sp>
        <p:nvSpPr>
          <p:cNvPr id="229381" name="AutoShape 5"/>
          <p:cNvSpPr>
            <a:spLocks noChangeArrowheads="1"/>
          </p:cNvSpPr>
          <p:nvPr/>
        </p:nvSpPr>
        <p:spPr bwMode="auto">
          <a:xfrm>
            <a:off x="8453454" y="5429265"/>
            <a:ext cx="1655762" cy="865187"/>
          </a:xfrm>
          <a:prstGeom prst="wedgeEllipseCallout">
            <a:avLst>
              <a:gd name="adj1" fmla="val 55109"/>
              <a:gd name="adj2" fmla="val -180267"/>
            </a:avLst>
          </a:prstGeom>
          <a:noFill/>
          <a:ln w="9525" algn="ctr">
            <a:solidFill>
              <a:schemeClr val="tx2"/>
            </a:solidFill>
            <a:prstDash val="dash"/>
            <a:miter lim="800000"/>
            <a:headEnd/>
            <a:tailEnd/>
          </a:ln>
          <a:effectLst/>
        </p:spPr>
        <p:txBody>
          <a:bodyPr lIns="0" rIns="0"/>
          <a:lstStyle/>
          <a:p>
            <a:pPr algn="ctr"/>
            <a:r>
              <a:rPr lang="en-US" altLang="zh-CN" sz="1800" b="1">
                <a:solidFill>
                  <a:srgbClr val="FF0000"/>
                </a:solidFill>
              </a:rPr>
              <a:t>Special registers</a:t>
            </a:r>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4338" name="Text Box 2"/>
          <p:cNvSpPr txBox="1">
            <a:spLocks noChangeArrowheads="1"/>
          </p:cNvSpPr>
          <p:nvPr/>
        </p:nvSpPr>
        <p:spPr bwMode="auto">
          <a:xfrm>
            <a:off x="6310314" y="285728"/>
            <a:ext cx="1898650" cy="579438"/>
          </a:xfrm>
          <a:prstGeom prst="rect">
            <a:avLst/>
          </a:prstGeom>
          <a:noFill/>
          <a:ln w="9525">
            <a:noFill/>
            <a:miter lim="800000"/>
            <a:headEnd/>
            <a:tailEnd/>
          </a:ln>
          <a:effectLst/>
        </p:spPr>
        <p:txBody>
          <a:bodyPr wrap="none">
            <a:spAutoFit/>
          </a:bodyPr>
          <a:lstStyle/>
          <a:p>
            <a:r>
              <a:rPr lang="en-US" altLang="zh-CN" sz="3200" dirty="0">
                <a:solidFill>
                  <a:srgbClr val="0000FF"/>
                </a:solidFill>
                <a:ea typeface="宋体" charset="-122"/>
              </a:rPr>
              <a:t>Registers</a:t>
            </a:r>
          </a:p>
        </p:txBody>
      </p:sp>
      <p:sp>
        <p:nvSpPr>
          <p:cNvPr id="1294340" name="Text Box 4"/>
          <p:cNvSpPr txBox="1">
            <a:spLocks noChangeArrowheads="1"/>
          </p:cNvSpPr>
          <p:nvPr/>
        </p:nvSpPr>
        <p:spPr bwMode="auto">
          <a:xfrm>
            <a:off x="2095473" y="1142985"/>
            <a:ext cx="8299067" cy="4524315"/>
          </a:xfrm>
          <a:prstGeom prst="rect">
            <a:avLst/>
          </a:prstGeom>
          <a:noFill/>
          <a:ln w="9525">
            <a:noFill/>
            <a:miter lim="800000"/>
            <a:headEnd/>
            <a:tailEnd/>
          </a:ln>
          <a:effectLst/>
        </p:spPr>
        <p:txBody>
          <a:bodyPr wrap="none">
            <a:spAutoFit/>
          </a:bodyPr>
          <a:lstStyle/>
          <a:p>
            <a:pPr>
              <a:buClr>
                <a:srgbClr val="CC0000"/>
              </a:buClr>
              <a:buFontTx/>
              <a:buChar char="•"/>
            </a:pPr>
            <a:r>
              <a:rPr lang="zh-CN" altLang="en-US" sz="2400" dirty="0">
                <a:ea typeface="宋体" charset="-122"/>
              </a:rPr>
              <a:t> </a:t>
            </a:r>
            <a:r>
              <a:rPr lang="en-US" altLang="zh-CN" sz="2400" dirty="0">
                <a:ea typeface="宋体" charset="-122"/>
              </a:rPr>
              <a:t>The 32 MIPS registers are partitioned as follows:</a:t>
            </a:r>
          </a:p>
          <a:p>
            <a:pPr>
              <a:buClr>
                <a:srgbClr val="CC0000"/>
              </a:buClr>
              <a:buFontTx/>
              <a:buChar char="•"/>
            </a:pPr>
            <a:endParaRPr lang="en-US" altLang="zh-CN" sz="2400" dirty="0">
              <a:ea typeface="宋体" charset="-122"/>
            </a:endParaRPr>
          </a:p>
          <a:p>
            <a:pPr lvl="1">
              <a:buClr>
                <a:schemeClr val="accent2"/>
              </a:buClr>
              <a:buFont typeface="Wingdings" pitchFamily="2" charset="2"/>
              <a:buChar char="§"/>
            </a:pPr>
            <a:r>
              <a:rPr lang="en-US" altLang="zh-CN" sz="2400" dirty="0">
                <a:ea typeface="宋体" charset="-122"/>
              </a:rPr>
              <a:t> Register 0 :  $zero       always stores the constant 0</a:t>
            </a:r>
          </a:p>
          <a:p>
            <a:pPr lvl="1">
              <a:buClr>
                <a:schemeClr val="accent2"/>
              </a:buClr>
              <a:buFont typeface="Wingdings" pitchFamily="2" charset="2"/>
              <a:buChar char="§"/>
            </a:pPr>
            <a:r>
              <a:rPr lang="en-US" altLang="zh-CN" sz="2400" dirty="0">
                <a:ea typeface="宋体" charset="-122"/>
              </a:rPr>
              <a:t> </a:t>
            </a:r>
            <a:r>
              <a:rPr lang="en-US" altLang="zh-CN" sz="2400" dirty="0" err="1">
                <a:ea typeface="宋体" charset="-122"/>
              </a:rPr>
              <a:t>Regs</a:t>
            </a:r>
            <a:r>
              <a:rPr lang="en-US" altLang="zh-CN" sz="2400" dirty="0">
                <a:ea typeface="宋体" charset="-122"/>
              </a:rPr>
              <a:t> 2-3   :  $</a:t>
            </a:r>
            <a:r>
              <a:rPr lang="en-US" altLang="zh-CN" sz="2400" dirty="0" err="1">
                <a:ea typeface="宋体" charset="-122"/>
              </a:rPr>
              <a:t>v0</a:t>
            </a:r>
            <a:r>
              <a:rPr lang="en-US" altLang="zh-CN" sz="2400" dirty="0">
                <a:ea typeface="宋体" charset="-122"/>
              </a:rPr>
              <a:t>, $</a:t>
            </a:r>
            <a:r>
              <a:rPr lang="en-US" altLang="zh-CN" sz="2400" dirty="0" err="1">
                <a:ea typeface="宋体" charset="-122"/>
              </a:rPr>
              <a:t>v1</a:t>
            </a:r>
            <a:r>
              <a:rPr lang="en-US" altLang="zh-CN" sz="2400" dirty="0">
                <a:ea typeface="宋体" charset="-122"/>
              </a:rPr>
              <a:t>  </a:t>
            </a:r>
            <a:r>
              <a:rPr lang="en-US" altLang="zh-CN" sz="2400" dirty="0">
                <a:solidFill>
                  <a:srgbClr val="0000FF"/>
                </a:solidFill>
                <a:ea typeface="宋体" charset="-122"/>
              </a:rPr>
              <a:t>return values </a:t>
            </a:r>
            <a:r>
              <a:rPr lang="en-US" altLang="zh-CN" sz="2400" dirty="0">
                <a:ea typeface="宋体" charset="-122"/>
              </a:rPr>
              <a:t>of a procedure</a:t>
            </a:r>
          </a:p>
          <a:p>
            <a:pPr lvl="1">
              <a:buClr>
                <a:schemeClr val="accent2"/>
              </a:buClr>
              <a:buFont typeface="Wingdings" pitchFamily="2" charset="2"/>
              <a:buChar char="§"/>
            </a:pPr>
            <a:r>
              <a:rPr lang="en-US" altLang="zh-CN" sz="2400" dirty="0">
                <a:ea typeface="宋体" charset="-122"/>
              </a:rPr>
              <a:t> </a:t>
            </a:r>
            <a:r>
              <a:rPr lang="en-US" altLang="zh-CN" sz="2400" dirty="0" err="1">
                <a:ea typeface="宋体" charset="-122"/>
              </a:rPr>
              <a:t>Regs</a:t>
            </a:r>
            <a:r>
              <a:rPr lang="en-US" altLang="zh-CN" sz="2400" dirty="0">
                <a:ea typeface="宋体" charset="-122"/>
              </a:rPr>
              <a:t> 4-7   :  $</a:t>
            </a:r>
            <a:r>
              <a:rPr lang="en-US" altLang="zh-CN" sz="2400" dirty="0" err="1">
                <a:ea typeface="宋体" charset="-122"/>
              </a:rPr>
              <a:t>a0</a:t>
            </a:r>
            <a:r>
              <a:rPr lang="en-US" altLang="zh-CN" sz="2400" dirty="0">
                <a:ea typeface="宋体" charset="-122"/>
              </a:rPr>
              <a:t>-$</a:t>
            </a:r>
            <a:r>
              <a:rPr lang="en-US" altLang="zh-CN" sz="2400" dirty="0" err="1">
                <a:ea typeface="宋体" charset="-122"/>
              </a:rPr>
              <a:t>a3</a:t>
            </a:r>
            <a:r>
              <a:rPr lang="en-US" altLang="zh-CN" sz="2400" dirty="0">
                <a:ea typeface="宋体" charset="-122"/>
              </a:rPr>
              <a:t>   </a:t>
            </a:r>
            <a:r>
              <a:rPr lang="en-US" altLang="zh-CN" sz="2400" dirty="0">
                <a:solidFill>
                  <a:srgbClr val="0000FF"/>
                </a:solidFill>
                <a:ea typeface="宋体" charset="-122"/>
              </a:rPr>
              <a:t>input arguments </a:t>
            </a:r>
            <a:r>
              <a:rPr lang="en-US" altLang="zh-CN" sz="2400" dirty="0">
                <a:ea typeface="宋体" charset="-122"/>
              </a:rPr>
              <a:t>to a procedure</a:t>
            </a:r>
          </a:p>
          <a:p>
            <a:pPr lvl="1">
              <a:buClr>
                <a:schemeClr val="accent2"/>
              </a:buClr>
              <a:buFont typeface="Wingdings" pitchFamily="2" charset="2"/>
              <a:buChar char="§"/>
            </a:pPr>
            <a:r>
              <a:rPr lang="en-US" altLang="zh-CN" sz="2400" dirty="0">
                <a:ea typeface="宋体" charset="-122"/>
              </a:rPr>
              <a:t> </a:t>
            </a:r>
            <a:r>
              <a:rPr lang="en-US" altLang="zh-CN" sz="2400" dirty="0" err="1">
                <a:ea typeface="宋体" charset="-122"/>
              </a:rPr>
              <a:t>Regs</a:t>
            </a:r>
            <a:r>
              <a:rPr lang="en-US" altLang="zh-CN" sz="2400" dirty="0">
                <a:ea typeface="宋体" charset="-122"/>
              </a:rPr>
              <a:t> 8-15 :  $</a:t>
            </a:r>
            <a:r>
              <a:rPr lang="en-US" altLang="zh-CN" sz="2400" dirty="0" err="1">
                <a:ea typeface="宋体" charset="-122"/>
              </a:rPr>
              <a:t>t0</a:t>
            </a:r>
            <a:r>
              <a:rPr lang="en-US" altLang="zh-CN" sz="2400" dirty="0">
                <a:ea typeface="宋体" charset="-122"/>
              </a:rPr>
              <a:t>-$</a:t>
            </a:r>
            <a:r>
              <a:rPr lang="en-US" altLang="zh-CN" sz="2400" dirty="0" err="1">
                <a:ea typeface="宋体" charset="-122"/>
              </a:rPr>
              <a:t>t7</a:t>
            </a:r>
            <a:r>
              <a:rPr lang="en-US" altLang="zh-CN" sz="2400" dirty="0">
                <a:ea typeface="宋体" charset="-122"/>
              </a:rPr>
              <a:t>     temporaries</a:t>
            </a:r>
          </a:p>
          <a:p>
            <a:pPr lvl="1">
              <a:buClr>
                <a:schemeClr val="accent2"/>
              </a:buClr>
              <a:buFont typeface="Wingdings" pitchFamily="2" charset="2"/>
              <a:buChar char="§"/>
            </a:pPr>
            <a:r>
              <a:rPr lang="en-US" altLang="zh-CN" sz="2400" dirty="0">
                <a:ea typeface="宋体" charset="-122"/>
              </a:rPr>
              <a:t> </a:t>
            </a:r>
            <a:r>
              <a:rPr lang="en-US" altLang="zh-CN" sz="2400" dirty="0" err="1">
                <a:ea typeface="宋体" charset="-122"/>
              </a:rPr>
              <a:t>Regs</a:t>
            </a:r>
            <a:r>
              <a:rPr lang="en-US" altLang="zh-CN" sz="2400" dirty="0">
                <a:ea typeface="宋体" charset="-122"/>
              </a:rPr>
              <a:t> 16-23: $</a:t>
            </a:r>
            <a:r>
              <a:rPr lang="en-US" altLang="zh-CN" sz="2400" dirty="0" err="1">
                <a:ea typeface="宋体" charset="-122"/>
              </a:rPr>
              <a:t>s0</a:t>
            </a:r>
            <a:r>
              <a:rPr lang="en-US" altLang="zh-CN" sz="2400" dirty="0">
                <a:ea typeface="宋体" charset="-122"/>
              </a:rPr>
              <a:t>-$</a:t>
            </a:r>
            <a:r>
              <a:rPr lang="en-US" altLang="zh-CN" sz="2400" dirty="0" err="1">
                <a:ea typeface="宋体" charset="-122"/>
              </a:rPr>
              <a:t>s7</a:t>
            </a:r>
            <a:r>
              <a:rPr lang="en-US" altLang="zh-CN" sz="2400" dirty="0">
                <a:ea typeface="宋体" charset="-122"/>
              </a:rPr>
              <a:t>   variables</a:t>
            </a:r>
          </a:p>
          <a:p>
            <a:pPr lvl="1">
              <a:buClr>
                <a:schemeClr val="accent2"/>
              </a:buClr>
              <a:buFont typeface="Wingdings" pitchFamily="2" charset="2"/>
              <a:buChar char="§"/>
            </a:pPr>
            <a:r>
              <a:rPr lang="en-US" altLang="zh-CN" sz="2400" dirty="0">
                <a:ea typeface="宋体" charset="-122"/>
              </a:rPr>
              <a:t> </a:t>
            </a:r>
            <a:r>
              <a:rPr lang="en-US" altLang="zh-CN" sz="2400" dirty="0" err="1">
                <a:ea typeface="宋体" charset="-122"/>
              </a:rPr>
              <a:t>Regs</a:t>
            </a:r>
            <a:r>
              <a:rPr lang="en-US" altLang="zh-CN" sz="2400" dirty="0">
                <a:ea typeface="宋体" charset="-122"/>
              </a:rPr>
              <a:t> 24-25: $</a:t>
            </a:r>
            <a:r>
              <a:rPr lang="en-US" altLang="zh-CN" sz="2400" dirty="0" err="1">
                <a:ea typeface="宋体" charset="-122"/>
              </a:rPr>
              <a:t>t8</a:t>
            </a:r>
            <a:r>
              <a:rPr lang="en-US" altLang="zh-CN" sz="2400" dirty="0">
                <a:ea typeface="宋体" charset="-122"/>
              </a:rPr>
              <a:t>-$</a:t>
            </a:r>
            <a:r>
              <a:rPr lang="en-US" altLang="zh-CN" sz="2400" dirty="0" err="1">
                <a:ea typeface="宋体" charset="-122"/>
              </a:rPr>
              <a:t>t9</a:t>
            </a:r>
            <a:r>
              <a:rPr lang="en-US" altLang="zh-CN" sz="2400" dirty="0">
                <a:ea typeface="宋体" charset="-122"/>
              </a:rPr>
              <a:t>     more temporaries</a:t>
            </a:r>
          </a:p>
          <a:p>
            <a:pPr lvl="1">
              <a:buClr>
                <a:schemeClr val="accent2"/>
              </a:buClr>
              <a:buFont typeface="Wingdings" pitchFamily="2" charset="2"/>
              <a:buChar char="§"/>
            </a:pPr>
            <a:r>
              <a:rPr lang="en-US" altLang="zh-CN" sz="2400" dirty="0">
                <a:ea typeface="宋体" charset="-122"/>
              </a:rPr>
              <a:t> </a:t>
            </a:r>
            <a:r>
              <a:rPr lang="en-US" altLang="zh-CN" sz="2400" dirty="0" err="1">
                <a:ea typeface="宋体" charset="-122"/>
              </a:rPr>
              <a:t>Reg</a:t>
            </a:r>
            <a:r>
              <a:rPr lang="en-US" altLang="zh-CN" sz="2400" dirty="0">
                <a:ea typeface="宋体" charset="-122"/>
              </a:rPr>
              <a:t>   28     : $</a:t>
            </a:r>
            <a:r>
              <a:rPr lang="en-US" altLang="zh-CN" sz="2400" dirty="0" err="1">
                <a:ea typeface="宋体" charset="-122"/>
              </a:rPr>
              <a:t>gp</a:t>
            </a:r>
            <a:r>
              <a:rPr lang="en-US" altLang="zh-CN" sz="2400" dirty="0">
                <a:ea typeface="宋体" charset="-122"/>
              </a:rPr>
              <a:t>          global pointer</a:t>
            </a:r>
          </a:p>
          <a:p>
            <a:pPr lvl="1">
              <a:buClr>
                <a:schemeClr val="accent2"/>
              </a:buClr>
              <a:buFont typeface="Wingdings" pitchFamily="2" charset="2"/>
              <a:buChar char="§"/>
            </a:pPr>
            <a:r>
              <a:rPr lang="en-US" altLang="zh-CN" sz="2400" dirty="0">
                <a:ea typeface="宋体" charset="-122"/>
              </a:rPr>
              <a:t> </a:t>
            </a:r>
            <a:r>
              <a:rPr lang="en-US" altLang="zh-CN" sz="2400" dirty="0" err="1">
                <a:ea typeface="宋体" charset="-122"/>
              </a:rPr>
              <a:t>Reg</a:t>
            </a:r>
            <a:r>
              <a:rPr lang="en-US" altLang="zh-CN" sz="2400" dirty="0">
                <a:ea typeface="宋体" charset="-122"/>
              </a:rPr>
              <a:t>   29     : $sp          stack pointer</a:t>
            </a:r>
          </a:p>
          <a:p>
            <a:pPr lvl="1">
              <a:buClr>
                <a:schemeClr val="accent2"/>
              </a:buClr>
              <a:buFont typeface="Wingdings" pitchFamily="2" charset="2"/>
              <a:buChar char="§"/>
            </a:pPr>
            <a:r>
              <a:rPr lang="en-US" altLang="zh-CN" sz="2400" dirty="0">
                <a:ea typeface="宋体" charset="-122"/>
              </a:rPr>
              <a:t> </a:t>
            </a:r>
            <a:r>
              <a:rPr lang="en-US" altLang="zh-CN" sz="2400" dirty="0" err="1">
                <a:ea typeface="宋体" charset="-122"/>
              </a:rPr>
              <a:t>Reg</a:t>
            </a:r>
            <a:r>
              <a:rPr lang="en-US" altLang="zh-CN" sz="2400" dirty="0">
                <a:ea typeface="宋体" charset="-122"/>
              </a:rPr>
              <a:t>   30     : $</a:t>
            </a:r>
            <a:r>
              <a:rPr lang="en-US" altLang="zh-CN" sz="2400" dirty="0" err="1">
                <a:ea typeface="宋体" charset="-122"/>
              </a:rPr>
              <a:t>fp</a:t>
            </a:r>
            <a:r>
              <a:rPr lang="en-US" altLang="zh-CN" sz="2400" dirty="0">
                <a:ea typeface="宋体" charset="-122"/>
              </a:rPr>
              <a:t>           frame pointer</a:t>
            </a:r>
          </a:p>
          <a:p>
            <a:pPr lvl="1">
              <a:buClr>
                <a:schemeClr val="accent2"/>
              </a:buClr>
              <a:buFont typeface="Wingdings" pitchFamily="2" charset="2"/>
              <a:buChar char="§"/>
            </a:pPr>
            <a:r>
              <a:rPr lang="en-US" altLang="zh-CN" sz="2400" dirty="0">
                <a:ea typeface="宋体" charset="-122"/>
              </a:rPr>
              <a:t> </a:t>
            </a:r>
            <a:r>
              <a:rPr lang="en-US" altLang="zh-CN" sz="2400" dirty="0" err="1">
                <a:ea typeface="宋体" charset="-122"/>
              </a:rPr>
              <a:t>Reg</a:t>
            </a:r>
            <a:r>
              <a:rPr lang="en-US" altLang="zh-CN" sz="2400" dirty="0">
                <a:ea typeface="宋体" charset="-122"/>
              </a:rPr>
              <a:t>   31     : $</a:t>
            </a:r>
            <a:r>
              <a:rPr lang="en-US" altLang="zh-CN" sz="2400" dirty="0" err="1">
                <a:ea typeface="宋体" charset="-122"/>
              </a:rPr>
              <a:t>ra</a:t>
            </a:r>
            <a:r>
              <a:rPr lang="en-US" altLang="zh-CN" sz="2400" dirty="0">
                <a:ea typeface="宋体" charset="-122"/>
              </a:rPr>
              <a:t>           return address </a:t>
            </a:r>
          </a:p>
        </p:txBody>
      </p:sp>
    </p:spTree>
  </p:cSld>
  <p:clrMapOvr>
    <a:masterClrMapping/>
  </p:clrMapOvr>
  <p:transition spd="med">
    <p:random/>
    <p:sndAc>
      <p:stSnd>
        <p:snd r:embed="rId3" name="chimes.wav"/>
      </p:stSnd>
    </p:sndAc>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6386" name="Text Box 2"/>
          <p:cNvSpPr txBox="1">
            <a:spLocks noChangeArrowheads="1"/>
          </p:cNvSpPr>
          <p:nvPr/>
        </p:nvSpPr>
        <p:spPr bwMode="auto">
          <a:xfrm>
            <a:off x="6096001" y="0"/>
            <a:ext cx="2867025" cy="579438"/>
          </a:xfrm>
          <a:prstGeom prst="rect">
            <a:avLst/>
          </a:prstGeom>
          <a:noFill/>
          <a:ln w="9525">
            <a:noFill/>
            <a:miter lim="800000"/>
            <a:headEnd/>
            <a:tailEnd/>
          </a:ln>
          <a:effectLst/>
        </p:spPr>
        <p:txBody>
          <a:bodyPr wrap="none">
            <a:spAutoFit/>
          </a:bodyPr>
          <a:lstStyle/>
          <a:p>
            <a:r>
              <a:rPr lang="en-US" altLang="zh-CN" sz="3200" dirty="0">
                <a:solidFill>
                  <a:srgbClr val="CC0000"/>
                </a:solidFill>
                <a:ea typeface="宋体" charset="-122"/>
              </a:rPr>
              <a:t>Jump-and-Link</a:t>
            </a:r>
          </a:p>
        </p:txBody>
      </p:sp>
      <p:sp>
        <p:nvSpPr>
          <p:cNvPr id="1296388" name="Text Box 4"/>
          <p:cNvSpPr txBox="1">
            <a:spLocks noChangeArrowheads="1"/>
          </p:cNvSpPr>
          <p:nvPr/>
        </p:nvSpPr>
        <p:spPr bwMode="auto">
          <a:xfrm>
            <a:off x="2024034" y="928670"/>
            <a:ext cx="7958138" cy="4724400"/>
          </a:xfrm>
          <a:prstGeom prst="rect">
            <a:avLst/>
          </a:prstGeom>
          <a:noFill/>
          <a:ln w="9525">
            <a:noFill/>
            <a:miter lim="800000"/>
            <a:headEnd/>
            <a:tailEnd/>
          </a:ln>
          <a:effectLst/>
        </p:spPr>
        <p:txBody>
          <a:bodyPr wrap="none">
            <a:spAutoFit/>
          </a:bodyPr>
          <a:lstStyle/>
          <a:p>
            <a:pPr>
              <a:buClr>
                <a:srgbClr val="CC0000"/>
              </a:buClr>
              <a:buFontTx/>
              <a:buChar char="•"/>
            </a:pPr>
            <a:r>
              <a:rPr lang="zh-CN" altLang="en-US" sz="2000" dirty="0">
                <a:ea typeface="宋体" charset="-122"/>
              </a:rPr>
              <a:t> </a:t>
            </a:r>
            <a:r>
              <a:rPr lang="en-US" altLang="zh-CN" sz="2000" dirty="0">
                <a:ea typeface="宋体" charset="-122"/>
              </a:rPr>
              <a:t>A special register (storage not part of the register file) maintains the</a:t>
            </a:r>
          </a:p>
          <a:p>
            <a:pPr>
              <a:buClr>
                <a:srgbClr val="CC0000"/>
              </a:buClr>
            </a:pPr>
            <a:r>
              <a:rPr lang="en-US" altLang="zh-CN" sz="2000" dirty="0">
                <a:ea typeface="宋体" charset="-122"/>
              </a:rPr>
              <a:t>  address of the instruction currently being executed – this is the</a:t>
            </a:r>
          </a:p>
          <a:p>
            <a:pPr>
              <a:buClr>
                <a:srgbClr val="CC0000"/>
              </a:buClr>
            </a:pPr>
            <a:r>
              <a:rPr lang="en-US" altLang="zh-CN" sz="2000" b="1" dirty="0">
                <a:solidFill>
                  <a:srgbClr val="0070C0"/>
                </a:solidFill>
                <a:ea typeface="宋体" charset="-122"/>
              </a:rPr>
              <a:t>  </a:t>
            </a:r>
            <a:r>
              <a:rPr lang="en-US" altLang="zh-CN" sz="2000" b="1" i="1" dirty="0">
                <a:solidFill>
                  <a:srgbClr val="0070C0"/>
                </a:solidFill>
                <a:ea typeface="宋体" charset="-122"/>
              </a:rPr>
              <a:t>program counter</a:t>
            </a:r>
            <a:r>
              <a:rPr lang="en-US" altLang="zh-CN" sz="2000" b="1" dirty="0">
                <a:solidFill>
                  <a:srgbClr val="0070C0"/>
                </a:solidFill>
                <a:ea typeface="宋体" charset="-122"/>
              </a:rPr>
              <a:t> (PC)</a:t>
            </a:r>
          </a:p>
          <a:p>
            <a:pPr>
              <a:buClr>
                <a:srgbClr val="CC0000"/>
              </a:buClr>
            </a:pPr>
            <a:endParaRPr lang="en-US" altLang="zh-CN" sz="2000" dirty="0">
              <a:ea typeface="宋体" charset="-122"/>
            </a:endParaRPr>
          </a:p>
          <a:p>
            <a:pPr>
              <a:buClr>
                <a:srgbClr val="CC0000"/>
              </a:buClr>
              <a:buFontTx/>
              <a:buChar char="•"/>
            </a:pPr>
            <a:r>
              <a:rPr lang="en-US" altLang="zh-CN" sz="2000" dirty="0">
                <a:ea typeface="宋体" charset="-122"/>
              </a:rPr>
              <a:t> The procedure call is executed by invoking the jump-and-link (</a:t>
            </a:r>
            <a:r>
              <a:rPr lang="en-US" altLang="zh-CN" sz="2000" dirty="0" err="1">
                <a:ea typeface="宋体" charset="-122"/>
              </a:rPr>
              <a:t>jal</a:t>
            </a:r>
            <a:r>
              <a:rPr lang="en-US" altLang="zh-CN" sz="2000" dirty="0">
                <a:ea typeface="宋体" charset="-122"/>
              </a:rPr>
              <a:t>)</a:t>
            </a:r>
          </a:p>
          <a:p>
            <a:pPr>
              <a:buClr>
                <a:srgbClr val="CC0000"/>
              </a:buClr>
            </a:pPr>
            <a:r>
              <a:rPr lang="en-US" altLang="zh-CN" sz="2000" dirty="0">
                <a:ea typeface="宋体" charset="-122"/>
              </a:rPr>
              <a:t>   instruction – the current PC (actually, </a:t>
            </a:r>
            <a:r>
              <a:rPr lang="en-US" altLang="zh-CN" sz="2000" dirty="0" err="1">
                <a:ea typeface="宋体" charset="-122"/>
              </a:rPr>
              <a:t>PC+4</a:t>
            </a:r>
            <a:r>
              <a:rPr lang="en-US" altLang="zh-CN" sz="2000" dirty="0">
                <a:ea typeface="宋体" charset="-122"/>
              </a:rPr>
              <a:t>) is saved in the register</a:t>
            </a:r>
          </a:p>
          <a:p>
            <a:pPr>
              <a:buClr>
                <a:srgbClr val="CC0000"/>
              </a:buClr>
            </a:pPr>
            <a:r>
              <a:rPr lang="en-US" altLang="zh-CN" sz="2000" dirty="0">
                <a:ea typeface="宋体" charset="-122"/>
              </a:rPr>
              <a:t>  </a:t>
            </a:r>
            <a:r>
              <a:rPr lang="en-US" altLang="zh-CN" sz="2000" b="1" dirty="0">
                <a:solidFill>
                  <a:srgbClr val="0070C0"/>
                </a:solidFill>
                <a:ea typeface="宋体" charset="-122"/>
              </a:rPr>
              <a:t> $</a:t>
            </a:r>
            <a:r>
              <a:rPr lang="en-US" altLang="zh-CN" sz="2000" b="1" dirty="0" err="1">
                <a:solidFill>
                  <a:srgbClr val="0070C0"/>
                </a:solidFill>
                <a:ea typeface="宋体" charset="-122"/>
              </a:rPr>
              <a:t>ra</a:t>
            </a:r>
            <a:r>
              <a:rPr lang="en-US" altLang="zh-CN" sz="2000" b="1" dirty="0">
                <a:solidFill>
                  <a:srgbClr val="0070C0"/>
                </a:solidFill>
                <a:ea typeface="宋体" charset="-122"/>
              </a:rPr>
              <a:t> </a:t>
            </a:r>
            <a:r>
              <a:rPr lang="en-US" altLang="zh-CN" sz="2000" dirty="0">
                <a:ea typeface="宋体" charset="-122"/>
              </a:rPr>
              <a:t>and we jump to the procedure’s address (the PC is accordingly</a:t>
            </a:r>
          </a:p>
          <a:p>
            <a:pPr>
              <a:buClr>
                <a:srgbClr val="CC0000"/>
              </a:buClr>
            </a:pPr>
            <a:r>
              <a:rPr lang="en-US" altLang="zh-CN" sz="2000" dirty="0">
                <a:ea typeface="宋体" charset="-122"/>
              </a:rPr>
              <a:t>   set to this address)</a:t>
            </a:r>
          </a:p>
          <a:p>
            <a:pPr>
              <a:buClr>
                <a:srgbClr val="CC0000"/>
              </a:buClr>
            </a:pPr>
            <a:r>
              <a:rPr lang="en-US" altLang="zh-CN" sz="2000" dirty="0">
                <a:ea typeface="宋体" charset="-122"/>
              </a:rPr>
              <a:t>                        </a:t>
            </a:r>
            <a:r>
              <a:rPr lang="en-US" altLang="zh-CN" sz="2400" b="1" dirty="0" err="1">
                <a:solidFill>
                  <a:schemeClr val="accent2"/>
                </a:solidFill>
                <a:ea typeface="宋体" charset="-122"/>
              </a:rPr>
              <a:t>jal</a:t>
            </a:r>
            <a:r>
              <a:rPr lang="en-US" altLang="zh-CN" sz="2400" b="1" dirty="0">
                <a:solidFill>
                  <a:schemeClr val="accent2"/>
                </a:solidFill>
                <a:ea typeface="宋体" charset="-122"/>
              </a:rPr>
              <a:t>    </a:t>
            </a:r>
            <a:r>
              <a:rPr lang="en-US" altLang="zh-CN" sz="2400" b="1" dirty="0" err="1">
                <a:solidFill>
                  <a:schemeClr val="accent2"/>
                </a:solidFill>
                <a:ea typeface="宋体" charset="-122"/>
              </a:rPr>
              <a:t>NewProcedureAddress</a:t>
            </a:r>
            <a:endParaRPr lang="en-US" altLang="zh-CN" sz="2400" b="1" dirty="0">
              <a:solidFill>
                <a:schemeClr val="accent2"/>
              </a:solidFill>
              <a:ea typeface="宋体" charset="-122"/>
            </a:endParaRPr>
          </a:p>
          <a:p>
            <a:pPr>
              <a:buClr>
                <a:srgbClr val="CC0000"/>
              </a:buClr>
            </a:pPr>
            <a:endParaRPr lang="en-US" altLang="zh-CN" sz="2000" dirty="0">
              <a:ea typeface="宋体" charset="-122"/>
            </a:endParaRPr>
          </a:p>
          <a:p>
            <a:pPr>
              <a:buClr>
                <a:srgbClr val="CC0000"/>
              </a:buClr>
              <a:buFontTx/>
              <a:buChar char="•"/>
            </a:pPr>
            <a:r>
              <a:rPr lang="en-US" altLang="zh-CN" sz="2000" dirty="0">
                <a:ea typeface="宋体" charset="-122"/>
              </a:rPr>
              <a:t> Since </a:t>
            </a:r>
            <a:r>
              <a:rPr lang="en-US" altLang="zh-CN" sz="2000" dirty="0" err="1">
                <a:ea typeface="宋体" charset="-122"/>
              </a:rPr>
              <a:t>jal</a:t>
            </a:r>
            <a:r>
              <a:rPr lang="en-US" altLang="zh-CN" sz="2000" dirty="0">
                <a:ea typeface="宋体" charset="-122"/>
              </a:rPr>
              <a:t> may over-write a relevant value in $</a:t>
            </a:r>
            <a:r>
              <a:rPr lang="en-US" altLang="zh-CN" sz="2000" dirty="0" err="1">
                <a:ea typeface="宋体" charset="-122"/>
              </a:rPr>
              <a:t>ra</a:t>
            </a:r>
            <a:r>
              <a:rPr lang="en-US" altLang="zh-CN" sz="2000" dirty="0">
                <a:ea typeface="宋体" charset="-122"/>
              </a:rPr>
              <a:t>, it must be saved</a:t>
            </a:r>
          </a:p>
          <a:p>
            <a:pPr>
              <a:buClr>
                <a:srgbClr val="CC0000"/>
              </a:buClr>
            </a:pPr>
            <a:r>
              <a:rPr lang="en-US" altLang="zh-CN" sz="2000" dirty="0">
                <a:ea typeface="宋体" charset="-122"/>
              </a:rPr>
              <a:t>  somewhere (in memory?) before invoking the </a:t>
            </a:r>
            <a:r>
              <a:rPr lang="en-US" altLang="zh-CN" sz="2000" dirty="0" err="1">
                <a:ea typeface="宋体" charset="-122"/>
              </a:rPr>
              <a:t>jal</a:t>
            </a:r>
            <a:r>
              <a:rPr lang="en-US" altLang="zh-CN" sz="2000" dirty="0">
                <a:ea typeface="宋体" charset="-122"/>
              </a:rPr>
              <a:t> instruction</a:t>
            </a:r>
          </a:p>
          <a:p>
            <a:pPr>
              <a:buClr>
                <a:srgbClr val="CC0000"/>
              </a:buClr>
            </a:pPr>
            <a:endParaRPr lang="en-US" altLang="zh-CN" sz="2000" dirty="0">
              <a:ea typeface="宋体" charset="-122"/>
            </a:endParaRPr>
          </a:p>
          <a:p>
            <a:pPr>
              <a:buClr>
                <a:srgbClr val="CC0000"/>
              </a:buClr>
              <a:buFontTx/>
              <a:buChar char="•"/>
            </a:pPr>
            <a:r>
              <a:rPr lang="en-US" altLang="zh-CN" sz="2000" dirty="0">
                <a:ea typeface="宋体" charset="-122"/>
              </a:rPr>
              <a:t> </a:t>
            </a:r>
            <a:r>
              <a:rPr lang="en-US" altLang="zh-CN" sz="2000" dirty="0">
                <a:solidFill>
                  <a:srgbClr val="FF0000"/>
                </a:solidFill>
                <a:ea typeface="宋体" charset="-122"/>
              </a:rPr>
              <a:t>How do we return control back to the caller after completing the</a:t>
            </a:r>
          </a:p>
          <a:p>
            <a:pPr>
              <a:buClr>
                <a:srgbClr val="CC0000"/>
              </a:buClr>
            </a:pPr>
            <a:r>
              <a:rPr lang="en-US" altLang="zh-CN" sz="2000" dirty="0">
                <a:solidFill>
                  <a:srgbClr val="FF0000"/>
                </a:solidFill>
                <a:ea typeface="宋体" charset="-122"/>
              </a:rPr>
              <a:t>  </a:t>
            </a:r>
            <a:r>
              <a:rPr lang="en-US" altLang="zh-CN" sz="2000" dirty="0" err="1">
                <a:solidFill>
                  <a:srgbClr val="FF0000"/>
                </a:solidFill>
                <a:ea typeface="宋体" charset="-122"/>
              </a:rPr>
              <a:t>callee</a:t>
            </a:r>
            <a:r>
              <a:rPr lang="en-US" altLang="zh-CN" sz="2000" dirty="0">
                <a:solidFill>
                  <a:srgbClr val="FF0000"/>
                </a:solidFill>
                <a:ea typeface="宋体" charset="-122"/>
              </a:rPr>
              <a:t> procedure?</a:t>
            </a:r>
          </a:p>
        </p:txBody>
      </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6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63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963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638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638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9638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9638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9638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96388">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96388">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96388">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9638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6388"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8434" name="Text Box 2"/>
          <p:cNvSpPr txBox="1">
            <a:spLocks noChangeArrowheads="1"/>
          </p:cNvSpPr>
          <p:nvPr/>
        </p:nvSpPr>
        <p:spPr bwMode="auto">
          <a:xfrm>
            <a:off x="6167439" y="214290"/>
            <a:ext cx="2011363" cy="579438"/>
          </a:xfrm>
          <a:prstGeom prst="rect">
            <a:avLst/>
          </a:prstGeom>
          <a:noFill/>
          <a:ln w="9525">
            <a:noFill/>
            <a:miter lim="800000"/>
            <a:headEnd/>
            <a:tailEnd/>
          </a:ln>
          <a:effectLst/>
        </p:spPr>
        <p:txBody>
          <a:bodyPr wrap="none">
            <a:spAutoFit/>
          </a:bodyPr>
          <a:lstStyle/>
          <a:p>
            <a:r>
              <a:rPr lang="en-US" altLang="zh-CN" sz="3200" dirty="0">
                <a:solidFill>
                  <a:srgbClr val="CC0000"/>
                </a:solidFill>
                <a:ea typeface="宋体" charset="-122"/>
              </a:rPr>
              <a:t>The Stack</a:t>
            </a:r>
          </a:p>
        </p:txBody>
      </p:sp>
      <p:sp>
        <p:nvSpPr>
          <p:cNvPr id="1298436" name="Text Box 4"/>
          <p:cNvSpPr txBox="1">
            <a:spLocks noChangeArrowheads="1"/>
          </p:cNvSpPr>
          <p:nvPr/>
        </p:nvSpPr>
        <p:spPr bwMode="auto">
          <a:xfrm>
            <a:off x="2166911" y="1071546"/>
            <a:ext cx="8260595" cy="1569660"/>
          </a:xfrm>
          <a:prstGeom prst="rect">
            <a:avLst/>
          </a:prstGeom>
          <a:noFill/>
          <a:ln w="9525">
            <a:noFill/>
            <a:miter lim="800000"/>
            <a:headEnd/>
            <a:tailEnd/>
          </a:ln>
          <a:effectLst/>
        </p:spPr>
        <p:txBody>
          <a:bodyPr wrap="none">
            <a:spAutoFit/>
          </a:bodyPr>
          <a:lstStyle/>
          <a:p>
            <a:pPr>
              <a:buClr>
                <a:srgbClr val="CC0000"/>
              </a:buClr>
            </a:pPr>
            <a:r>
              <a:rPr lang="zh-CN" altLang="en-US" sz="2400" dirty="0">
                <a:ea typeface="宋体" charset="-122"/>
              </a:rPr>
              <a:t>  </a:t>
            </a:r>
            <a:r>
              <a:rPr lang="en-US" altLang="zh-CN" sz="2400" dirty="0">
                <a:ea typeface="宋体" charset="-122"/>
              </a:rPr>
              <a:t>The register scratchpad for a procedure seems volatile – </a:t>
            </a:r>
          </a:p>
          <a:p>
            <a:pPr>
              <a:buClr>
                <a:srgbClr val="CC0000"/>
              </a:buClr>
            </a:pPr>
            <a:r>
              <a:rPr lang="en-US" altLang="zh-CN" sz="2400" dirty="0">
                <a:ea typeface="宋体" charset="-122"/>
              </a:rPr>
              <a:t>   it seems to disappear every time we switch procedures – </a:t>
            </a:r>
          </a:p>
          <a:p>
            <a:pPr>
              <a:buClr>
                <a:srgbClr val="CC0000"/>
              </a:buClr>
            </a:pPr>
            <a:r>
              <a:rPr lang="en-US" altLang="zh-CN" sz="2400" dirty="0">
                <a:ea typeface="宋体" charset="-122"/>
              </a:rPr>
              <a:t>   a procedure’s values are therefore backed up in memory</a:t>
            </a:r>
          </a:p>
          <a:p>
            <a:pPr>
              <a:buClr>
                <a:srgbClr val="CC0000"/>
              </a:buClr>
            </a:pPr>
            <a:r>
              <a:rPr lang="en-US" altLang="zh-CN" sz="2400" dirty="0">
                <a:ea typeface="宋体" charset="-122"/>
              </a:rPr>
              <a:t>   on a stack</a:t>
            </a:r>
          </a:p>
        </p:txBody>
      </p:sp>
      <p:sp>
        <p:nvSpPr>
          <p:cNvPr id="1298441" name="Text Box 9"/>
          <p:cNvSpPr txBox="1">
            <a:spLocks noChangeArrowheads="1"/>
          </p:cNvSpPr>
          <p:nvPr/>
        </p:nvSpPr>
        <p:spPr bwMode="auto">
          <a:xfrm>
            <a:off x="5595935" y="2786059"/>
            <a:ext cx="1681163" cy="396875"/>
          </a:xfrm>
          <a:prstGeom prst="rect">
            <a:avLst/>
          </a:prstGeom>
          <a:noFill/>
          <a:ln w="9525">
            <a:noFill/>
            <a:miter lim="800000"/>
            <a:headEnd/>
            <a:tailEnd/>
          </a:ln>
          <a:effectLst/>
        </p:spPr>
        <p:txBody>
          <a:bodyPr wrap="none">
            <a:spAutoFit/>
          </a:bodyPr>
          <a:lstStyle/>
          <a:p>
            <a:r>
              <a:rPr lang="en-US" altLang="zh-CN" sz="2000" dirty="0">
                <a:ea typeface="宋体" charset="-122"/>
              </a:rPr>
              <a:t>High address</a:t>
            </a:r>
          </a:p>
        </p:txBody>
      </p:sp>
      <p:sp>
        <p:nvSpPr>
          <p:cNvPr id="1298442" name="Text Box 10"/>
          <p:cNvSpPr txBox="1">
            <a:spLocks noChangeArrowheads="1"/>
          </p:cNvSpPr>
          <p:nvPr/>
        </p:nvSpPr>
        <p:spPr bwMode="auto">
          <a:xfrm>
            <a:off x="5667373" y="5429265"/>
            <a:ext cx="1624013" cy="396875"/>
          </a:xfrm>
          <a:prstGeom prst="rect">
            <a:avLst/>
          </a:prstGeom>
          <a:noFill/>
          <a:ln w="9525">
            <a:noFill/>
            <a:miter lim="800000"/>
            <a:headEnd/>
            <a:tailEnd/>
          </a:ln>
          <a:effectLst/>
        </p:spPr>
        <p:txBody>
          <a:bodyPr wrap="none">
            <a:spAutoFit/>
          </a:bodyPr>
          <a:lstStyle/>
          <a:p>
            <a:r>
              <a:rPr lang="en-US" altLang="zh-CN" sz="2000" dirty="0">
                <a:ea typeface="宋体" charset="-122"/>
              </a:rPr>
              <a:t>Low address</a:t>
            </a:r>
          </a:p>
        </p:txBody>
      </p:sp>
      <p:grpSp>
        <p:nvGrpSpPr>
          <p:cNvPr id="2" name="组合 14"/>
          <p:cNvGrpSpPr/>
          <p:nvPr/>
        </p:nvGrpSpPr>
        <p:grpSpPr>
          <a:xfrm>
            <a:off x="1881158" y="2857496"/>
            <a:ext cx="2895600" cy="3048000"/>
            <a:chOff x="304800" y="3429000"/>
            <a:chExt cx="2895600" cy="3048000"/>
          </a:xfrm>
        </p:grpSpPr>
        <p:sp>
          <p:nvSpPr>
            <p:cNvPr id="1298437" name="Rectangle 5"/>
            <p:cNvSpPr>
              <a:spLocks noChangeArrowheads="1"/>
            </p:cNvSpPr>
            <p:nvPr/>
          </p:nvSpPr>
          <p:spPr bwMode="auto">
            <a:xfrm>
              <a:off x="1066800" y="3429000"/>
              <a:ext cx="2133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2000" dirty="0">
                  <a:ea typeface="宋体" charset="-122"/>
                </a:rPr>
                <a:t>Proc A’s  values</a:t>
              </a:r>
            </a:p>
          </p:txBody>
        </p:sp>
        <p:sp>
          <p:nvSpPr>
            <p:cNvPr id="1298438" name="Rectangle 6"/>
            <p:cNvSpPr>
              <a:spLocks noChangeArrowheads="1"/>
            </p:cNvSpPr>
            <p:nvPr/>
          </p:nvSpPr>
          <p:spPr bwMode="auto">
            <a:xfrm>
              <a:off x="1066800" y="4038600"/>
              <a:ext cx="2133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2000">
                  <a:ea typeface="宋体" charset="-122"/>
                </a:rPr>
                <a:t>Proc B’s  values</a:t>
              </a:r>
            </a:p>
          </p:txBody>
        </p:sp>
        <p:sp>
          <p:nvSpPr>
            <p:cNvPr id="1298439" name="Rectangle 7"/>
            <p:cNvSpPr>
              <a:spLocks noChangeArrowheads="1"/>
            </p:cNvSpPr>
            <p:nvPr/>
          </p:nvSpPr>
          <p:spPr bwMode="auto">
            <a:xfrm>
              <a:off x="1066800" y="4953000"/>
              <a:ext cx="2133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2000">
                  <a:ea typeface="宋体" charset="-122"/>
                </a:rPr>
                <a:t>Proc C’s  values</a:t>
              </a:r>
            </a:p>
          </p:txBody>
        </p:sp>
        <p:sp>
          <p:nvSpPr>
            <p:cNvPr id="1298440" name="Text Box 8"/>
            <p:cNvSpPr txBox="1">
              <a:spLocks noChangeArrowheads="1"/>
            </p:cNvSpPr>
            <p:nvPr/>
          </p:nvSpPr>
          <p:spPr bwMode="auto">
            <a:xfrm>
              <a:off x="1752600" y="5181600"/>
              <a:ext cx="364202" cy="307777"/>
            </a:xfrm>
            <a:prstGeom prst="rect">
              <a:avLst/>
            </a:prstGeom>
            <a:noFill/>
            <a:ln w="9525">
              <a:noFill/>
              <a:miter lim="800000"/>
              <a:headEnd/>
              <a:tailEnd/>
            </a:ln>
            <a:effectLst/>
          </p:spPr>
          <p:txBody>
            <a:bodyPr wrap="none">
              <a:spAutoFit/>
            </a:bodyPr>
            <a:lstStyle/>
            <a:p>
              <a:r>
                <a:rPr lang="en-US" altLang="zh-CN">
                  <a:ea typeface="宋体" charset="-122"/>
                </a:rPr>
                <a:t>…</a:t>
              </a:r>
            </a:p>
          </p:txBody>
        </p:sp>
        <p:sp>
          <p:nvSpPr>
            <p:cNvPr id="1298443" name="Text Box 11"/>
            <p:cNvSpPr txBox="1">
              <a:spLocks noChangeArrowheads="1"/>
            </p:cNvSpPr>
            <p:nvPr/>
          </p:nvSpPr>
          <p:spPr bwMode="auto">
            <a:xfrm>
              <a:off x="304800" y="5715000"/>
              <a:ext cx="1566863" cy="701675"/>
            </a:xfrm>
            <a:prstGeom prst="rect">
              <a:avLst/>
            </a:prstGeom>
            <a:noFill/>
            <a:ln w="9525">
              <a:noFill/>
              <a:miter lim="800000"/>
              <a:headEnd/>
              <a:tailEnd/>
            </a:ln>
            <a:effectLst/>
          </p:spPr>
          <p:txBody>
            <a:bodyPr wrap="none">
              <a:spAutoFit/>
            </a:bodyPr>
            <a:lstStyle/>
            <a:p>
              <a:pPr algn="ctr"/>
              <a:r>
                <a:rPr lang="en-US" altLang="zh-CN" sz="2000">
                  <a:ea typeface="宋体" charset="-122"/>
                </a:rPr>
                <a:t>Stack grows</a:t>
              </a:r>
            </a:p>
            <a:p>
              <a:pPr algn="ctr"/>
              <a:r>
                <a:rPr lang="en-US" altLang="zh-CN" sz="2000">
                  <a:ea typeface="宋体" charset="-122"/>
                </a:rPr>
                <a:t>this way</a:t>
              </a:r>
            </a:p>
          </p:txBody>
        </p:sp>
        <p:sp>
          <p:nvSpPr>
            <p:cNvPr id="1298444" name="Line 12"/>
            <p:cNvSpPr>
              <a:spLocks noChangeShapeType="1"/>
            </p:cNvSpPr>
            <p:nvPr/>
          </p:nvSpPr>
          <p:spPr bwMode="auto">
            <a:xfrm>
              <a:off x="1981200" y="5867400"/>
              <a:ext cx="0" cy="609600"/>
            </a:xfrm>
            <a:prstGeom prst="line">
              <a:avLst/>
            </a:prstGeom>
            <a:noFill/>
            <a:ln w="57150">
              <a:solidFill>
                <a:schemeClr val="tx1"/>
              </a:solidFill>
              <a:round/>
              <a:headEnd/>
              <a:tailEnd type="triangle" w="med" len="med"/>
            </a:ln>
            <a:effectLst/>
          </p:spPr>
          <p:txBody>
            <a:bodyPr/>
            <a:lstStyle/>
            <a:p>
              <a:endParaRPr lang="zh-CN" altLang="en-US"/>
            </a:p>
          </p:txBody>
        </p:sp>
      </p:grpSp>
      <p:sp>
        <p:nvSpPr>
          <p:cNvPr id="1298445" name="Text Box 13"/>
          <p:cNvSpPr txBox="1">
            <a:spLocks noChangeArrowheads="1"/>
          </p:cNvSpPr>
          <p:nvPr/>
        </p:nvSpPr>
        <p:spPr bwMode="auto">
          <a:xfrm>
            <a:off x="7310446" y="2928934"/>
            <a:ext cx="2749550" cy="2844800"/>
          </a:xfrm>
          <a:prstGeom prst="rect">
            <a:avLst/>
          </a:prstGeom>
          <a:noFill/>
          <a:ln w="9525">
            <a:solidFill>
              <a:srgbClr val="CC0000"/>
            </a:solidFill>
            <a:miter lim="800000"/>
            <a:headEnd/>
            <a:tailEnd/>
          </a:ln>
          <a:effectLst/>
        </p:spPr>
        <p:txBody>
          <a:bodyPr wrap="none">
            <a:spAutoFit/>
          </a:bodyPr>
          <a:lstStyle/>
          <a:p>
            <a:r>
              <a:rPr lang="en-US" altLang="zh-CN" sz="2000">
                <a:ea typeface="宋体" charset="-122"/>
              </a:rPr>
              <a:t>Proc  A</a:t>
            </a:r>
          </a:p>
          <a:p>
            <a:endParaRPr lang="en-US" altLang="zh-CN" sz="2000">
              <a:ea typeface="宋体" charset="-122"/>
            </a:endParaRPr>
          </a:p>
          <a:p>
            <a:r>
              <a:rPr lang="en-US" altLang="zh-CN" sz="2000">
                <a:ea typeface="宋体" charset="-122"/>
              </a:rPr>
              <a:t>           call  Proc B</a:t>
            </a:r>
          </a:p>
          <a:p>
            <a:r>
              <a:rPr lang="en-US" altLang="zh-CN" sz="2000">
                <a:ea typeface="宋体" charset="-122"/>
              </a:rPr>
              <a:t>                   …</a:t>
            </a:r>
          </a:p>
          <a:p>
            <a:r>
              <a:rPr lang="en-US" altLang="zh-CN" sz="2000">
                <a:ea typeface="宋体" charset="-122"/>
              </a:rPr>
              <a:t>                   call Proc C</a:t>
            </a:r>
          </a:p>
          <a:p>
            <a:r>
              <a:rPr lang="en-US" altLang="zh-CN" sz="2000">
                <a:ea typeface="宋体" charset="-122"/>
              </a:rPr>
              <a:t>                      …</a:t>
            </a:r>
          </a:p>
          <a:p>
            <a:r>
              <a:rPr lang="en-US" altLang="zh-CN" sz="2000">
                <a:ea typeface="宋体" charset="-122"/>
              </a:rPr>
              <a:t>                   return</a:t>
            </a:r>
          </a:p>
          <a:p>
            <a:r>
              <a:rPr lang="en-US" altLang="zh-CN" sz="2000">
                <a:ea typeface="宋体" charset="-122"/>
              </a:rPr>
              <a:t>           return</a:t>
            </a:r>
          </a:p>
          <a:p>
            <a:r>
              <a:rPr lang="en-US" altLang="zh-CN" sz="2000">
                <a:ea typeface="宋体" charset="-122"/>
              </a:rPr>
              <a:t>return</a:t>
            </a:r>
          </a:p>
        </p:txBody>
      </p:sp>
    </p:spTree>
  </p:cSld>
  <p:clrMapOvr>
    <a:masterClrMapping/>
  </p:clrMapOvr>
  <p:transition spd="med">
    <p:random/>
    <p:sndAc>
      <p:stSnd>
        <p:snd r:embed="rId3" name="chimes.wav"/>
      </p:stSnd>
    </p:sndAc>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Text Box 2"/>
          <p:cNvSpPr txBox="1">
            <a:spLocks noChangeArrowheads="1"/>
          </p:cNvSpPr>
          <p:nvPr/>
        </p:nvSpPr>
        <p:spPr bwMode="auto">
          <a:xfrm>
            <a:off x="2927648" y="188641"/>
            <a:ext cx="7383194" cy="584775"/>
          </a:xfrm>
          <a:prstGeom prst="rect">
            <a:avLst/>
          </a:prstGeom>
          <a:noFill/>
          <a:ln w="9525">
            <a:noFill/>
            <a:miter lim="800000"/>
            <a:headEnd/>
            <a:tailEnd/>
          </a:ln>
          <a:effectLst/>
        </p:spPr>
        <p:txBody>
          <a:bodyPr wrap="square">
            <a:spAutoFit/>
          </a:bodyPr>
          <a:lstStyle/>
          <a:p>
            <a:r>
              <a:rPr lang="en-US" altLang="zh-CN" sz="3200" dirty="0">
                <a:solidFill>
                  <a:srgbClr val="CC0000"/>
                </a:solidFill>
                <a:ea typeface="宋体" charset="-122"/>
              </a:rPr>
              <a:t>Storage Management on a Call/Return</a:t>
            </a:r>
          </a:p>
        </p:txBody>
      </p:sp>
      <p:sp>
        <p:nvSpPr>
          <p:cNvPr id="1300484" name="Text Box 4"/>
          <p:cNvSpPr txBox="1">
            <a:spLocks noChangeArrowheads="1"/>
          </p:cNvSpPr>
          <p:nvPr/>
        </p:nvSpPr>
        <p:spPr bwMode="auto">
          <a:xfrm>
            <a:off x="1881159" y="1000108"/>
            <a:ext cx="8626079" cy="5016758"/>
          </a:xfrm>
          <a:prstGeom prst="rect">
            <a:avLst/>
          </a:prstGeom>
          <a:noFill/>
          <a:ln w="9525">
            <a:noFill/>
            <a:miter lim="800000"/>
            <a:headEnd/>
            <a:tailEnd/>
          </a:ln>
          <a:effectLst/>
        </p:spPr>
        <p:txBody>
          <a:bodyPr wrap="none">
            <a:spAutoFit/>
          </a:bodyPr>
          <a:lstStyle/>
          <a:p>
            <a:pPr>
              <a:buClr>
                <a:srgbClr val="CC0000"/>
              </a:buClr>
              <a:buFontTx/>
              <a:buChar char="•"/>
            </a:pPr>
            <a:r>
              <a:rPr lang="zh-CN" altLang="en-US" sz="2000" dirty="0">
                <a:ea typeface="宋体" charset="-122"/>
              </a:rPr>
              <a:t> </a:t>
            </a:r>
            <a:r>
              <a:rPr lang="en-US" altLang="zh-CN" sz="2000" dirty="0">
                <a:ea typeface="宋体" charset="-122"/>
              </a:rPr>
              <a:t>A new procedure must create space for all its variables on the stack</a:t>
            </a:r>
          </a:p>
          <a:p>
            <a:pPr>
              <a:buClr>
                <a:srgbClr val="CC0000"/>
              </a:buClr>
              <a:buFontTx/>
              <a:buChar char="•"/>
            </a:pPr>
            <a:endParaRPr lang="en-US" altLang="zh-CN" sz="2000" dirty="0">
              <a:ea typeface="宋体" charset="-122"/>
            </a:endParaRPr>
          </a:p>
          <a:p>
            <a:pPr>
              <a:buClr>
                <a:srgbClr val="CC0000"/>
              </a:buClr>
              <a:buFontTx/>
              <a:buChar char="•"/>
            </a:pPr>
            <a:r>
              <a:rPr lang="en-US" altLang="zh-CN" sz="2000" dirty="0">
                <a:ea typeface="宋体" charset="-122"/>
              </a:rPr>
              <a:t> Before executing the </a:t>
            </a:r>
            <a:r>
              <a:rPr lang="en-US" altLang="zh-CN" sz="2000" dirty="0" err="1">
                <a:ea typeface="宋体" charset="-122"/>
              </a:rPr>
              <a:t>jal</a:t>
            </a:r>
            <a:r>
              <a:rPr lang="en-US" altLang="zh-CN" sz="2000" dirty="0">
                <a:ea typeface="宋体" charset="-122"/>
              </a:rPr>
              <a:t>, the </a:t>
            </a:r>
            <a:r>
              <a:rPr lang="en-US" altLang="zh-CN" sz="2000" dirty="0">
                <a:solidFill>
                  <a:srgbClr val="FF0000"/>
                </a:solidFill>
                <a:ea typeface="宋体" charset="-122"/>
              </a:rPr>
              <a:t>caller or </a:t>
            </a:r>
            <a:r>
              <a:rPr lang="en-US" altLang="zh-CN" sz="2000" dirty="0" err="1">
                <a:solidFill>
                  <a:srgbClr val="FF0000"/>
                </a:solidFill>
                <a:ea typeface="宋体" charset="-122"/>
              </a:rPr>
              <a:t>callee</a:t>
            </a:r>
            <a:r>
              <a:rPr lang="en-US" altLang="zh-CN" sz="2000" dirty="0">
                <a:solidFill>
                  <a:srgbClr val="FF0000"/>
                </a:solidFill>
                <a:ea typeface="宋体" charset="-122"/>
              </a:rPr>
              <a:t> </a:t>
            </a:r>
            <a:r>
              <a:rPr lang="en-US" altLang="zh-CN" sz="2000" dirty="0">
                <a:ea typeface="宋体" charset="-122"/>
              </a:rPr>
              <a:t>must save relevant values in </a:t>
            </a:r>
          </a:p>
          <a:p>
            <a:pPr>
              <a:buClr>
                <a:srgbClr val="CC0000"/>
              </a:buClr>
            </a:pPr>
            <a:r>
              <a:rPr lang="en-US" altLang="zh-CN" sz="2000" dirty="0">
                <a:ea typeface="宋体" charset="-122"/>
              </a:rPr>
              <a:t>  </a:t>
            </a:r>
            <a:r>
              <a:rPr lang="en-US" altLang="zh-CN" sz="2000" dirty="0">
                <a:solidFill>
                  <a:srgbClr val="0000FF"/>
                </a:solidFill>
                <a:ea typeface="宋体" charset="-122"/>
              </a:rPr>
              <a:t>$s0-$s7</a:t>
            </a:r>
            <a:r>
              <a:rPr lang="en-US" altLang="zh-CN" sz="2000" dirty="0">
                <a:ea typeface="宋体" charset="-122"/>
              </a:rPr>
              <a:t>, </a:t>
            </a:r>
            <a:r>
              <a:rPr lang="en-US" altLang="zh-CN" sz="2000" dirty="0">
                <a:solidFill>
                  <a:srgbClr val="0000FF"/>
                </a:solidFill>
                <a:ea typeface="宋体" charset="-122"/>
              </a:rPr>
              <a:t>$a0-$a3, $</a:t>
            </a:r>
            <a:r>
              <a:rPr lang="en-US" altLang="zh-CN" sz="2000" dirty="0" err="1">
                <a:solidFill>
                  <a:srgbClr val="0000FF"/>
                </a:solidFill>
                <a:ea typeface="宋体" charset="-122"/>
              </a:rPr>
              <a:t>ra</a:t>
            </a:r>
            <a:r>
              <a:rPr lang="en-US" altLang="zh-CN" sz="2000" dirty="0">
                <a:solidFill>
                  <a:srgbClr val="0000FF"/>
                </a:solidFill>
                <a:ea typeface="宋体" charset="-122"/>
              </a:rPr>
              <a:t>, temps</a:t>
            </a:r>
            <a:r>
              <a:rPr lang="zh-CN" altLang="en-US" sz="2000" dirty="0">
                <a:solidFill>
                  <a:srgbClr val="0000FF"/>
                </a:solidFill>
                <a:ea typeface="宋体" charset="-122"/>
              </a:rPr>
              <a:t>（</a:t>
            </a:r>
            <a:r>
              <a:rPr lang="en-US" altLang="zh-CN" sz="2000" dirty="0">
                <a:solidFill>
                  <a:srgbClr val="0000FF"/>
                </a:solidFill>
                <a:ea typeface="宋体" charset="-122"/>
              </a:rPr>
              <a:t>important $t </a:t>
            </a:r>
            <a:r>
              <a:rPr lang="zh-CN" altLang="en-US" sz="2000" dirty="0">
                <a:solidFill>
                  <a:srgbClr val="0000FF"/>
                </a:solidFill>
                <a:ea typeface="宋体" charset="-122"/>
              </a:rPr>
              <a:t>）</a:t>
            </a:r>
            <a:r>
              <a:rPr lang="en-US" altLang="zh-CN" sz="2000" dirty="0">
                <a:solidFill>
                  <a:srgbClr val="0000FF"/>
                </a:solidFill>
                <a:ea typeface="宋体" charset="-122"/>
              </a:rPr>
              <a:t> into its own stack space</a:t>
            </a:r>
          </a:p>
          <a:p>
            <a:pPr>
              <a:buClr>
                <a:srgbClr val="CC0000"/>
              </a:buClr>
              <a:buFontTx/>
              <a:buChar char="•"/>
            </a:pPr>
            <a:endParaRPr lang="en-US" altLang="zh-CN" sz="2000" dirty="0">
              <a:ea typeface="宋体" charset="-122"/>
            </a:endParaRPr>
          </a:p>
          <a:p>
            <a:pPr>
              <a:buClr>
                <a:srgbClr val="CC0000"/>
              </a:buClr>
              <a:buFontTx/>
              <a:buChar char="•"/>
            </a:pPr>
            <a:r>
              <a:rPr lang="en-US" altLang="zh-CN" sz="2000" dirty="0">
                <a:ea typeface="宋体" charset="-122"/>
              </a:rPr>
              <a:t> Arguments are copied into $</a:t>
            </a:r>
            <a:r>
              <a:rPr lang="en-US" altLang="zh-CN" sz="2000" dirty="0" err="1">
                <a:ea typeface="宋体" charset="-122"/>
              </a:rPr>
              <a:t>a0</a:t>
            </a:r>
            <a:r>
              <a:rPr lang="en-US" altLang="zh-CN" sz="2000" dirty="0">
                <a:ea typeface="宋体" charset="-122"/>
              </a:rPr>
              <a:t>-$</a:t>
            </a:r>
            <a:r>
              <a:rPr lang="en-US" altLang="zh-CN" sz="2000" dirty="0" err="1">
                <a:ea typeface="宋体" charset="-122"/>
              </a:rPr>
              <a:t>a3</a:t>
            </a:r>
            <a:r>
              <a:rPr lang="en-US" altLang="zh-CN" sz="2000" dirty="0">
                <a:ea typeface="宋体" charset="-122"/>
              </a:rPr>
              <a:t>; the </a:t>
            </a:r>
            <a:r>
              <a:rPr lang="en-US" altLang="zh-CN" sz="2000" dirty="0" err="1">
                <a:ea typeface="宋体" charset="-122"/>
              </a:rPr>
              <a:t>jal</a:t>
            </a:r>
            <a:r>
              <a:rPr lang="en-US" altLang="zh-CN" sz="2000" dirty="0">
                <a:ea typeface="宋体" charset="-122"/>
              </a:rPr>
              <a:t> is executed</a:t>
            </a:r>
          </a:p>
          <a:p>
            <a:pPr>
              <a:buClr>
                <a:srgbClr val="CC0000"/>
              </a:buClr>
              <a:buFontTx/>
              <a:buChar char="•"/>
            </a:pPr>
            <a:endParaRPr lang="en-US" altLang="zh-CN" sz="2000" dirty="0">
              <a:ea typeface="宋体" charset="-122"/>
            </a:endParaRPr>
          </a:p>
          <a:p>
            <a:pPr>
              <a:buClr>
                <a:srgbClr val="CC0000"/>
              </a:buClr>
              <a:buFontTx/>
              <a:buChar char="•"/>
            </a:pPr>
            <a:r>
              <a:rPr lang="en-US" altLang="zh-CN" sz="2000" dirty="0">
                <a:ea typeface="宋体" charset="-122"/>
              </a:rPr>
              <a:t> After the </a:t>
            </a:r>
            <a:r>
              <a:rPr lang="en-US" altLang="zh-CN" sz="2000" dirty="0" err="1">
                <a:ea typeface="宋体" charset="-122"/>
              </a:rPr>
              <a:t>callee</a:t>
            </a:r>
            <a:r>
              <a:rPr lang="en-US" altLang="zh-CN" sz="2000" dirty="0">
                <a:ea typeface="宋体" charset="-122"/>
              </a:rPr>
              <a:t> creates stack space, it updates the value of </a:t>
            </a:r>
            <a:r>
              <a:rPr lang="en-US" altLang="zh-CN" sz="2000" dirty="0">
                <a:solidFill>
                  <a:srgbClr val="0000FF"/>
                </a:solidFill>
                <a:ea typeface="宋体" charset="-122"/>
              </a:rPr>
              <a:t>$sp</a:t>
            </a:r>
          </a:p>
          <a:p>
            <a:pPr>
              <a:buClr>
                <a:srgbClr val="CC0000"/>
              </a:buClr>
              <a:buFontTx/>
              <a:buChar char="•"/>
            </a:pPr>
            <a:endParaRPr lang="en-US" altLang="zh-CN" sz="2000" dirty="0">
              <a:ea typeface="宋体" charset="-122"/>
            </a:endParaRPr>
          </a:p>
          <a:p>
            <a:pPr>
              <a:buClr>
                <a:srgbClr val="CC0000"/>
              </a:buClr>
              <a:buFontTx/>
              <a:buChar char="•"/>
            </a:pPr>
            <a:r>
              <a:rPr lang="en-US" altLang="zh-CN" sz="2000" dirty="0">
                <a:ea typeface="宋体" charset="-122"/>
              </a:rPr>
              <a:t> Once the </a:t>
            </a:r>
            <a:r>
              <a:rPr lang="en-US" altLang="zh-CN" sz="2000" dirty="0" err="1">
                <a:ea typeface="宋体" charset="-122"/>
              </a:rPr>
              <a:t>callee</a:t>
            </a:r>
            <a:r>
              <a:rPr lang="en-US" altLang="zh-CN" sz="2000" dirty="0">
                <a:ea typeface="宋体" charset="-122"/>
              </a:rPr>
              <a:t> finishes, it copies the return value into </a:t>
            </a:r>
            <a:r>
              <a:rPr lang="en-US" altLang="zh-CN" sz="2000" dirty="0">
                <a:solidFill>
                  <a:srgbClr val="0000FF"/>
                </a:solidFill>
                <a:ea typeface="宋体" charset="-122"/>
              </a:rPr>
              <a:t>$</a:t>
            </a:r>
            <a:r>
              <a:rPr lang="en-US" altLang="zh-CN" sz="2000" dirty="0" err="1">
                <a:solidFill>
                  <a:srgbClr val="0000FF"/>
                </a:solidFill>
                <a:ea typeface="宋体" charset="-122"/>
              </a:rPr>
              <a:t>v0</a:t>
            </a:r>
            <a:r>
              <a:rPr lang="en-US" altLang="zh-CN" sz="2000" dirty="0">
                <a:ea typeface="宋体" charset="-122"/>
              </a:rPr>
              <a:t>, frees</a:t>
            </a:r>
          </a:p>
          <a:p>
            <a:pPr>
              <a:buClr>
                <a:srgbClr val="CC0000"/>
              </a:buClr>
            </a:pPr>
            <a:r>
              <a:rPr lang="en-US" altLang="zh-CN" sz="2000" dirty="0">
                <a:ea typeface="宋体" charset="-122"/>
              </a:rPr>
              <a:t>  up stack space, and </a:t>
            </a:r>
            <a:r>
              <a:rPr lang="en-US" altLang="zh-CN" sz="2000" dirty="0">
                <a:solidFill>
                  <a:srgbClr val="0000FF"/>
                </a:solidFill>
                <a:ea typeface="宋体" charset="-122"/>
              </a:rPr>
              <a:t>$sp</a:t>
            </a:r>
            <a:r>
              <a:rPr lang="en-US" altLang="zh-CN" sz="2000" dirty="0">
                <a:ea typeface="宋体" charset="-122"/>
              </a:rPr>
              <a:t> is incremented</a:t>
            </a:r>
          </a:p>
          <a:p>
            <a:pPr>
              <a:buClr>
                <a:srgbClr val="CC0000"/>
              </a:buClr>
              <a:buFontTx/>
              <a:buChar char="•"/>
            </a:pPr>
            <a:endParaRPr lang="en-US" altLang="zh-CN" sz="2000" dirty="0">
              <a:ea typeface="宋体" charset="-122"/>
            </a:endParaRPr>
          </a:p>
          <a:p>
            <a:pPr>
              <a:buClr>
                <a:srgbClr val="CC0000"/>
              </a:buClr>
              <a:buFontTx/>
              <a:buChar char="•"/>
            </a:pPr>
            <a:r>
              <a:rPr lang="en-US" altLang="zh-CN" sz="2000" dirty="0">
                <a:ea typeface="宋体" charset="-122"/>
              </a:rPr>
              <a:t> On return, the caller may bring in its stack values, </a:t>
            </a:r>
            <a:r>
              <a:rPr lang="en-US" altLang="zh-CN" sz="2000" dirty="0" err="1">
                <a:solidFill>
                  <a:srgbClr val="0000FF"/>
                </a:solidFill>
                <a:ea typeface="宋体" charset="-122"/>
              </a:rPr>
              <a:t>ra</a:t>
            </a:r>
            <a:r>
              <a:rPr lang="en-US" altLang="zh-CN" sz="2000" dirty="0">
                <a:ea typeface="宋体" charset="-122"/>
              </a:rPr>
              <a:t>, temps into registers</a:t>
            </a:r>
          </a:p>
          <a:p>
            <a:pPr>
              <a:buClr>
                <a:srgbClr val="CC0000"/>
              </a:buClr>
              <a:buFontTx/>
              <a:buChar char="•"/>
            </a:pPr>
            <a:endParaRPr lang="en-US" altLang="zh-CN" sz="2000" dirty="0">
              <a:ea typeface="宋体" charset="-122"/>
            </a:endParaRPr>
          </a:p>
          <a:p>
            <a:pPr>
              <a:buClr>
                <a:srgbClr val="CC0000"/>
              </a:buClr>
              <a:buFontTx/>
              <a:buChar char="•"/>
            </a:pPr>
            <a:r>
              <a:rPr lang="en-US" altLang="zh-CN" sz="2000" dirty="0">
                <a:ea typeface="宋体" charset="-122"/>
              </a:rPr>
              <a:t> The responsibility for copies between stack and registers may fall</a:t>
            </a:r>
          </a:p>
          <a:p>
            <a:pPr>
              <a:buClr>
                <a:srgbClr val="CC0000"/>
              </a:buClr>
            </a:pPr>
            <a:r>
              <a:rPr lang="en-US" altLang="zh-CN" sz="2000" dirty="0">
                <a:ea typeface="宋体" charset="-122"/>
              </a:rPr>
              <a:t>   upon either the caller or the </a:t>
            </a:r>
            <a:r>
              <a:rPr lang="en-US" altLang="zh-CN" sz="2000" dirty="0" err="1">
                <a:ea typeface="宋体" charset="-122"/>
              </a:rPr>
              <a:t>callee</a:t>
            </a:r>
            <a:endParaRPr lang="en-US" altLang="zh-CN" sz="2000" dirty="0">
              <a:ea typeface="宋体" charset="-122"/>
            </a:endParaRPr>
          </a:p>
        </p:txBody>
      </p:sp>
    </p:spTree>
  </p:cSld>
  <p:clrMapOvr>
    <a:masterClrMapping/>
  </p:clrMapOvr>
  <p:transition spd="med">
    <p:random/>
    <p:sndAc>
      <p:stSnd>
        <p:snd r:embed="rId3" name="chimes.wav"/>
      </p:stSnd>
    </p:sndAc>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4258" name="Rectangle 2"/>
          <p:cNvSpPr>
            <a:spLocks noGrp="1" noChangeArrowheads="1"/>
          </p:cNvSpPr>
          <p:nvPr>
            <p:ph type="title"/>
          </p:nvPr>
        </p:nvSpPr>
        <p:spPr/>
        <p:txBody>
          <a:bodyPr/>
          <a:lstStyle/>
          <a:p>
            <a:r>
              <a:rPr lang="en-US" altLang="zh-CN"/>
              <a:t>Saves on Stack</a:t>
            </a:r>
            <a:endParaRPr lang="zh-CN" altLang="en-US"/>
          </a:p>
        </p:txBody>
      </p:sp>
      <p:sp>
        <p:nvSpPr>
          <p:cNvPr id="1504259" name="Rectangle 3"/>
          <p:cNvSpPr>
            <a:spLocks noGrp="1" noChangeArrowheads="1"/>
          </p:cNvSpPr>
          <p:nvPr>
            <p:ph idx="1"/>
          </p:nvPr>
        </p:nvSpPr>
        <p:spPr/>
        <p:txBody>
          <a:bodyPr/>
          <a:lstStyle/>
          <a:p>
            <a:pPr>
              <a:lnSpc>
                <a:spcPct val="90000"/>
              </a:lnSpc>
            </a:pPr>
            <a:r>
              <a:rPr lang="en-US" altLang="zh-CN" sz="2400" dirty="0"/>
              <a:t>Caller saved</a:t>
            </a:r>
          </a:p>
          <a:p>
            <a:pPr lvl="1">
              <a:lnSpc>
                <a:spcPct val="90000"/>
              </a:lnSpc>
            </a:pPr>
            <a:r>
              <a:rPr lang="en-US" altLang="zh-CN" sz="2000" dirty="0">
                <a:solidFill>
                  <a:srgbClr val="0000FF"/>
                </a:solidFill>
              </a:rPr>
              <a:t>$</a:t>
            </a:r>
            <a:r>
              <a:rPr lang="en-US" altLang="zh-CN" sz="2000" dirty="0" err="1">
                <a:solidFill>
                  <a:srgbClr val="0000FF"/>
                </a:solidFill>
              </a:rPr>
              <a:t>a0-a3</a:t>
            </a:r>
            <a:r>
              <a:rPr lang="en-US" altLang="zh-CN" sz="2000" dirty="0">
                <a:solidFill>
                  <a:srgbClr val="0000FF"/>
                </a:solidFill>
              </a:rPr>
              <a:t>  </a:t>
            </a:r>
            <a:r>
              <a:rPr lang="en-US" altLang="zh-CN" sz="2000" dirty="0"/>
              <a:t>-- old arguments must be saved before setting new arguments for the </a:t>
            </a:r>
            <a:r>
              <a:rPr lang="en-US" altLang="zh-CN" sz="2000" dirty="0" err="1"/>
              <a:t>callee</a:t>
            </a:r>
            <a:endParaRPr lang="en-US" altLang="zh-CN" sz="2000" dirty="0"/>
          </a:p>
          <a:p>
            <a:pPr lvl="1">
              <a:lnSpc>
                <a:spcPct val="90000"/>
              </a:lnSpc>
            </a:pPr>
            <a:r>
              <a:rPr lang="en-US" altLang="zh-CN" sz="2000" dirty="0">
                <a:solidFill>
                  <a:srgbClr val="0000FF"/>
                </a:solidFill>
              </a:rPr>
              <a:t>$</a:t>
            </a:r>
            <a:r>
              <a:rPr lang="en-US" altLang="zh-CN" sz="2000" dirty="0" err="1">
                <a:solidFill>
                  <a:srgbClr val="0000FF"/>
                </a:solidFill>
              </a:rPr>
              <a:t>ra</a:t>
            </a:r>
            <a:r>
              <a:rPr lang="en-US" altLang="zh-CN" sz="2000" dirty="0"/>
              <a:t>  -- must be saved before the </a:t>
            </a:r>
            <a:r>
              <a:rPr lang="en-US" altLang="zh-CN" sz="2000" dirty="0" err="1"/>
              <a:t>jal</a:t>
            </a:r>
            <a:r>
              <a:rPr lang="en-US" altLang="zh-CN" sz="2000" dirty="0"/>
              <a:t> instruction over-writes this value</a:t>
            </a:r>
          </a:p>
          <a:p>
            <a:pPr lvl="1">
              <a:lnSpc>
                <a:spcPct val="90000"/>
              </a:lnSpc>
            </a:pPr>
            <a:r>
              <a:rPr lang="en-US" altLang="zh-CN" sz="2000" dirty="0">
                <a:solidFill>
                  <a:srgbClr val="0000FF"/>
                </a:solidFill>
              </a:rPr>
              <a:t>$</a:t>
            </a:r>
            <a:r>
              <a:rPr lang="en-US" altLang="zh-CN" sz="2000" dirty="0" err="1">
                <a:solidFill>
                  <a:srgbClr val="0000FF"/>
                </a:solidFill>
              </a:rPr>
              <a:t>t0-t9</a:t>
            </a:r>
            <a:r>
              <a:rPr lang="en-US" altLang="zh-CN" sz="2000" dirty="0"/>
              <a:t>  -- if you plan to use your temps after the return, save them note that </a:t>
            </a:r>
            <a:r>
              <a:rPr lang="en-US" altLang="zh-CN" sz="2000" dirty="0" err="1"/>
              <a:t>callees</a:t>
            </a:r>
            <a:r>
              <a:rPr lang="en-US" altLang="zh-CN" sz="2000" dirty="0"/>
              <a:t> are free to use temps as they please</a:t>
            </a:r>
          </a:p>
          <a:p>
            <a:pPr lvl="1">
              <a:lnSpc>
                <a:spcPct val="90000"/>
              </a:lnSpc>
            </a:pPr>
            <a:r>
              <a:rPr lang="en-US" altLang="zh-CN" sz="2000" dirty="0"/>
              <a:t>You need not save $</a:t>
            </a:r>
            <a:r>
              <a:rPr lang="en-US" altLang="zh-CN" sz="2000" dirty="0" err="1"/>
              <a:t>s0-s7</a:t>
            </a:r>
            <a:r>
              <a:rPr lang="en-US" altLang="zh-CN" sz="2000" dirty="0"/>
              <a:t> as the </a:t>
            </a:r>
            <a:r>
              <a:rPr lang="en-US" altLang="zh-CN" sz="2000" dirty="0" err="1"/>
              <a:t>callee</a:t>
            </a:r>
            <a:r>
              <a:rPr lang="en-US" altLang="zh-CN" sz="2000" dirty="0"/>
              <a:t> will take care of them</a:t>
            </a:r>
          </a:p>
          <a:p>
            <a:pPr lvl="1">
              <a:lnSpc>
                <a:spcPct val="90000"/>
              </a:lnSpc>
            </a:pPr>
            <a:endParaRPr lang="en-US" altLang="zh-CN" sz="2000" dirty="0"/>
          </a:p>
          <a:p>
            <a:pPr>
              <a:lnSpc>
                <a:spcPct val="90000"/>
              </a:lnSpc>
            </a:pPr>
            <a:r>
              <a:rPr lang="en-US" altLang="zh-CN" sz="2400" dirty="0"/>
              <a:t> </a:t>
            </a:r>
            <a:r>
              <a:rPr lang="en-US" altLang="zh-CN" sz="2400" dirty="0" err="1"/>
              <a:t>Callee</a:t>
            </a:r>
            <a:r>
              <a:rPr lang="en-US" altLang="zh-CN" sz="2400" dirty="0"/>
              <a:t> saved</a:t>
            </a:r>
          </a:p>
          <a:p>
            <a:pPr lvl="1">
              <a:lnSpc>
                <a:spcPct val="90000"/>
              </a:lnSpc>
            </a:pPr>
            <a:r>
              <a:rPr lang="en-US" altLang="zh-CN" sz="2000" dirty="0">
                <a:solidFill>
                  <a:srgbClr val="0000FF"/>
                </a:solidFill>
              </a:rPr>
              <a:t>$</a:t>
            </a:r>
            <a:r>
              <a:rPr lang="en-US" altLang="zh-CN" sz="2000" dirty="0" err="1">
                <a:solidFill>
                  <a:srgbClr val="0000FF"/>
                </a:solidFill>
              </a:rPr>
              <a:t>s0-s7</a:t>
            </a:r>
            <a:r>
              <a:rPr lang="en-US" altLang="zh-CN" sz="2000" dirty="0">
                <a:solidFill>
                  <a:srgbClr val="0000FF"/>
                </a:solidFill>
              </a:rPr>
              <a:t>  </a:t>
            </a:r>
            <a:r>
              <a:rPr lang="en-US" altLang="zh-CN" sz="2000" dirty="0"/>
              <a:t>-- before the </a:t>
            </a:r>
            <a:r>
              <a:rPr lang="en-US" altLang="zh-CN" sz="2000" dirty="0" err="1"/>
              <a:t>callee</a:t>
            </a:r>
            <a:r>
              <a:rPr lang="en-US" altLang="zh-CN" sz="2000" dirty="0"/>
              <a:t> uses such a register</a:t>
            </a:r>
            <a:r>
              <a:rPr lang="en-US" altLang="zh-CN" sz="2000" dirty="0">
                <a:solidFill>
                  <a:srgbClr val="0000FF"/>
                </a:solidFill>
              </a:rPr>
              <a:t>, it must save the old contents </a:t>
            </a:r>
            <a:r>
              <a:rPr lang="en-US" altLang="zh-CN" sz="2000" dirty="0"/>
              <a:t>since the caller will usually need it on return</a:t>
            </a:r>
          </a:p>
          <a:p>
            <a:pPr lvl="1">
              <a:lnSpc>
                <a:spcPct val="90000"/>
              </a:lnSpc>
            </a:pPr>
            <a:r>
              <a:rPr lang="en-US" altLang="zh-CN" sz="2000" dirty="0">
                <a:solidFill>
                  <a:srgbClr val="0000FF"/>
                </a:solidFill>
              </a:rPr>
              <a:t>local variables  </a:t>
            </a:r>
            <a:r>
              <a:rPr lang="en-US" altLang="zh-CN" sz="2000" dirty="0"/>
              <a:t>-- space is also created on the stack for variables local to that procedure</a:t>
            </a:r>
            <a:endParaRPr lang="zh-CN" altLang="en-US" sz="2000" dirty="0"/>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530" name="Text Box 2"/>
          <p:cNvSpPr txBox="1">
            <a:spLocks noChangeArrowheads="1"/>
          </p:cNvSpPr>
          <p:nvPr/>
        </p:nvSpPr>
        <p:spPr bwMode="auto">
          <a:xfrm>
            <a:off x="4881555" y="285729"/>
            <a:ext cx="5921601" cy="584775"/>
          </a:xfrm>
          <a:prstGeom prst="rect">
            <a:avLst/>
          </a:prstGeom>
          <a:noFill/>
          <a:ln w="9525">
            <a:noFill/>
            <a:miter lim="800000"/>
            <a:headEnd/>
            <a:tailEnd/>
          </a:ln>
          <a:effectLst/>
        </p:spPr>
        <p:txBody>
          <a:bodyPr wrap="square">
            <a:spAutoFit/>
          </a:bodyPr>
          <a:lstStyle/>
          <a:p>
            <a:r>
              <a:rPr lang="en-US" altLang="zh-CN" sz="3200" dirty="0" err="1">
                <a:solidFill>
                  <a:srgbClr val="0000FF"/>
                </a:solidFill>
                <a:ea typeface="宋体" charset="-122"/>
              </a:rPr>
              <a:t>Ex2.15</a:t>
            </a:r>
            <a:r>
              <a:rPr lang="en-US" altLang="zh-CN" sz="3200" dirty="0">
                <a:solidFill>
                  <a:srgbClr val="0000FF"/>
                </a:solidFill>
                <a:ea typeface="宋体" charset="-122"/>
              </a:rPr>
              <a:t>  Procedure call</a:t>
            </a:r>
          </a:p>
        </p:txBody>
      </p:sp>
      <p:sp>
        <p:nvSpPr>
          <p:cNvPr id="1302532" name="Text Box 4"/>
          <p:cNvSpPr txBox="1">
            <a:spLocks noChangeArrowheads="1"/>
          </p:cNvSpPr>
          <p:nvPr/>
        </p:nvSpPr>
        <p:spPr bwMode="auto">
          <a:xfrm>
            <a:off x="1905000" y="1419225"/>
            <a:ext cx="5436104" cy="2308324"/>
          </a:xfrm>
          <a:prstGeom prst="rect">
            <a:avLst/>
          </a:prstGeom>
          <a:noFill/>
          <a:ln w="9525">
            <a:solidFill>
              <a:srgbClr val="CC0000"/>
            </a:solidFill>
            <a:miter lim="800000"/>
            <a:headEnd/>
            <a:tailEnd/>
          </a:ln>
          <a:effectLst/>
        </p:spPr>
        <p:txBody>
          <a:bodyPr wrap="none">
            <a:spAutoFit/>
          </a:bodyPr>
          <a:lstStyle/>
          <a:p>
            <a:pPr>
              <a:buClr>
                <a:srgbClr val="CC0000"/>
              </a:buClr>
            </a:pPr>
            <a:r>
              <a:rPr lang="en-US" altLang="zh-CN" sz="2400" dirty="0" err="1">
                <a:solidFill>
                  <a:schemeClr val="accent2"/>
                </a:solidFill>
                <a:ea typeface="宋体" charset="-122"/>
              </a:rPr>
              <a:t>int</a:t>
            </a:r>
            <a:r>
              <a:rPr lang="en-US" altLang="zh-CN" sz="2400" dirty="0">
                <a:solidFill>
                  <a:schemeClr val="accent2"/>
                </a:solidFill>
                <a:ea typeface="宋体" charset="-122"/>
              </a:rPr>
              <a:t>  </a:t>
            </a:r>
            <a:r>
              <a:rPr lang="en-US" altLang="zh-CN" sz="2400" dirty="0" err="1">
                <a:solidFill>
                  <a:schemeClr val="accent2"/>
                </a:solidFill>
                <a:ea typeface="宋体" charset="-122"/>
              </a:rPr>
              <a:t>leaf_example</a:t>
            </a:r>
            <a:r>
              <a:rPr lang="en-US" altLang="zh-CN" sz="2400" dirty="0">
                <a:solidFill>
                  <a:schemeClr val="accent2"/>
                </a:solidFill>
                <a:ea typeface="宋体" charset="-122"/>
              </a:rPr>
              <a:t> (</a:t>
            </a:r>
            <a:r>
              <a:rPr lang="en-US" altLang="zh-CN" sz="2400" dirty="0" err="1">
                <a:solidFill>
                  <a:schemeClr val="accent2"/>
                </a:solidFill>
                <a:ea typeface="宋体" charset="-122"/>
              </a:rPr>
              <a:t>int</a:t>
            </a:r>
            <a:r>
              <a:rPr lang="en-US" altLang="zh-CN" sz="2400" dirty="0">
                <a:solidFill>
                  <a:schemeClr val="accent2"/>
                </a:solidFill>
                <a:ea typeface="宋体" charset="-122"/>
              </a:rPr>
              <a:t> g, </a:t>
            </a:r>
            <a:r>
              <a:rPr lang="en-US" altLang="zh-CN" sz="2400" dirty="0" err="1">
                <a:solidFill>
                  <a:schemeClr val="accent2"/>
                </a:solidFill>
                <a:ea typeface="宋体" charset="-122"/>
              </a:rPr>
              <a:t>int</a:t>
            </a:r>
            <a:r>
              <a:rPr lang="en-US" altLang="zh-CN" sz="2400" dirty="0">
                <a:solidFill>
                  <a:schemeClr val="accent2"/>
                </a:solidFill>
                <a:ea typeface="宋体" charset="-122"/>
              </a:rPr>
              <a:t> h, </a:t>
            </a:r>
            <a:r>
              <a:rPr lang="en-US" altLang="zh-CN" sz="2400" dirty="0" err="1">
                <a:solidFill>
                  <a:schemeClr val="accent2"/>
                </a:solidFill>
                <a:ea typeface="宋体" charset="-122"/>
              </a:rPr>
              <a:t>int</a:t>
            </a:r>
            <a:r>
              <a:rPr lang="en-US" altLang="zh-CN" sz="2400" dirty="0">
                <a:solidFill>
                  <a:schemeClr val="accent2"/>
                </a:solidFill>
                <a:ea typeface="宋体" charset="-122"/>
              </a:rPr>
              <a:t> </a:t>
            </a:r>
            <a:r>
              <a:rPr lang="en-US" altLang="zh-CN" sz="2400" dirty="0" err="1">
                <a:solidFill>
                  <a:schemeClr val="accent2"/>
                </a:solidFill>
                <a:ea typeface="宋体" charset="-122"/>
              </a:rPr>
              <a:t>i</a:t>
            </a:r>
            <a:r>
              <a:rPr lang="en-US" altLang="zh-CN" sz="2400" dirty="0">
                <a:solidFill>
                  <a:schemeClr val="accent2"/>
                </a:solidFill>
                <a:ea typeface="宋体" charset="-122"/>
              </a:rPr>
              <a:t>, </a:t>
            </a:r>
            <a:r>
              <a:rPr lang="en-US" altLang="zh-CN" sz="2400" dirty="0" err="1">
                <a:solidFill>
                  <a:schemeClr val="accent2"/>
                </a:solidFill>
                <a:ea typeface="宋体" charset="-122"/>
              </a:rPr>
              <a:t>int</a:t>
            </a:r>
            <a:r>
              <a:rPr lang="en-US" altLang="zh-CN" sz="2400" dirty="0">
                <a:solidFill>
                  <a:schemeClr val="accent2"/>
                </a:solidFill>
                <a:ea typeface="宋体" charset="-122"/>
              </a:rPr>
              <a:t> j)</a:t>
            </a:r>
          </a:p>
          <a:p>
            <a:pPr>
              <a:buClr>
                <a:srgbClr val="CC0000"/>
              </a:buClr>
            </a:pPr>
            <a:r>
              <a:rPr lang="en-US" altLang="zh-CN" sz="2400" dirty="0">
                <a:solidFill>
                  <a:schemeClr val="accent2"/>
                </a:solidFill>
                <a:ea typeface="宋体" charset="-122"/>
              </a:rPr>
              <a:t>{ </a:t>
            </a:r>
          </a:p>
          <a:p>
            <a:pPr>
              <a:buClr>
                <a:srgbClr val="CC0000"/>
              </a:buClr>
            </a:pPr>
            <a:r>
              <a:rPr lang="en-US" altLang="zh-CN" sz="2400" dirty="0">
                <a:solidFill>
                  <a:schemeClr val="accent2"/>
                </a:solidFill>
                <a:ea typeface="宋体" charset="-122"/>
              </a:rPr>
              <a:t>    </a:t>
            </a:r>
            <a:r>
              <a:rPr lang="en-US" altLang="zh-CN" sz="2400" dirty="0" err="1">
                <a:solidFill>
                  <a:schemeClr val="accent2"/>
                </a:solidFill>
                <a:ea typeface="宋体" charset="-122"/>
              </a:rPr>
              <a:t>int</a:t>
            </a:r>
            <a:r>
              <a:rPr lang="en-US" altLang="zh-CN" sz="2400" dirty="0">
                <a:solidFill>
                  <a:schemeClr val="accent2"/>
                </a:solidFill>
                <a:ea typeface="宋体" charset="-122"/>
              </a:rPr>
              <a:t> f ;</a:t>
            </a:r>
          </a:p>
          <a:p>
            <a:pPr>
              <a:buClr>
                <a:srgbClr val="CC0000"/>
              </a:buClr>
            </a:pPr>
            <a:r>
              <a:rPr lang="en-US" altLang="zh-CN" sz="2400" dirty="0">
                <a:solidFill>
                  <a:schemeClr val="accent2"/>
                </a:solidFill>
                <a:ea typeface="宋体" charset="-122"/>
              </a:rPr>
              <a:t>    f = (g + h) – (</a:t>
            </a:r>
            <a:r>
              <a:rPr lang="en-US" altLang="zh-CN" sz="2400" dirty="0" err="1">
                <a:solidFill>
                  <a:schemeClr val="accent2"/>
                </a:solidFill>
                <a:ea typeface="宋体" charset="-122"/>
              </a:rPr>
              <a:t>i</a:t>
            </a:r>
            <a:r>
              <a:rPr lang="en-US" altLang="zh-CN" sz="2400" dirty="0">
                <a:solidFill>
                  <a:schemeClr val="accent2"/>
                </a:solidFill>
                <a:ea typeface="宋体" charset="-122"/>
              </a:rPr>
              <a:t> + j);</a:t>
            </a:r>
          </a:p>
          <a:p>
            <a:pPr>
              <a:buClr>
                <a:srgbClr val="CC0000"/>
              </a:buClr>
            </a:pPr>
            <a:r>
              <a:rPr lang="en-US" altLang="zh-CN" sz="2400" dirty="0">
                <a:solidFill>
                  <a:schemeClr val="accent2"/>
                </a:solidFill>
                <a:ea typeface="宋体" charset="-122"/>
              </a:rPr>
              <a:t>    return f;</a:t>
            </a:r>
          </a:p>
          <a:p>
            <a:pPr>
              <a:buClr>
                <a:srgbClr val="CC0000"/>
              </a:buClr>
            </a:pPr>
            <a:r>
              <a:rPr lang="en-US" altLang="zh-CN" sz="2400" dirty="0">
                <a:solidFill>
                  <a:schemeClr val="accent2"/>
                </a:solidFill>
                <a:ea typeface="宋体" charset="-122"/>
              </a:rPr>
              <a:t>}</a:t>
            </a:r>
          </a:p>
        </p:txBody>
      </p:sp>
      <p:grpSp>
        <p:nvGrpSpPr>
          <p:cNvPr id="4" name="Group 17"/>
          <p:cNvGrpSpPr>
            <a:grpSpLocks/>
          </p:cNvGrpSpPr>
          <p:nvPr/>
        </p:nvGrpSpPr>
        <p:grpSpPr bwMode="auto">
          <a:xfrm>
            <a:off x="8004176" y="2428869"/>
            <a:ext cx="2663825" cy="2230437"/>
            <a:chOff x="4196" y="346"/>
            <a:chExt cx="1360" cy="1405"/>
          </a:xfrm>
        </p:grpSpPr>
        <p:sp>
          <p:nvSpPr>
            <p:cNvPr id="5" name="Line 8"/>
            <p:cNvSpPr>
              <a:spLocks noChangeShapeType="1"/>
            </p:cNvSpPr>
            <p:nvPr/>
          </p:nvSpPr>
          <p:spPr bwMode="auto">
            <a:xfrm>
              <a:off x="4830" y="527"/>
              <a:ext cx="0" cy="1043"/>
            </a:xfrm>
            <a:prstGeom prst="line">
              <a:avLst/>
            </a:prstGeom>
            <a:noFill/>
            <a:ln w="9525" cap="rnd">
              <a:solidFill>
                <a:srgbClr val="007A77"/>
              </a:solidFill>
              <a:round/>
              <a:headEnd/>
              <a:tailEnd/>
            </a:ln>
            <a:effectLst/>
          </p:spPr>
          <p:txBody>
            <a:bodyPr/>
            <a:lstStyle/>
            <a:p>
              <a:endParaRPr lang="zh-CN" altLang="en-US"/>
            </a:p>
          </p:txBody>
        </p:sp>
        <p:sp>
          <p:nvSpPr>
            <p:cNvPr id="6" name="Line 9"/>
            <p:cNvSpPr>
              <a:spLocks noChangeShapeType="1"/>
            </p:cNvSpPr>
            <p:nvPr/>
          </p:nvSpPr>
          <p:spPr bwMode="auto">
            <a:xfrm>
              <a:off x="5556" y="527"/>
              <a:ext cx="0" cy="1043"/>
            </a:xfrm>
            <a:prstGeom prst="line">
              <a:avLst/>
            </a:prstGeom>
            <a:noFill/>
            <a:ln w="9525" cap="rnd">
              <a:solidFill>
                <a:srgbClr val="007A77"/>
              </a:solidFill>
              <a:round/>
              <a:headEnd/>
              <a:tailEnd/>
            </a:ln>
            <a:effectLst/>
          </p:spPr>
          <p:txBody>
            <a:bodyPr/>
            <a:lstStyle/>
            <a:p>
              <a:endParaRPr lang="zh-CN" altLang="en-US"/>
            </a:p>
          </p:txBody>
        </p:sp>
        <p:sp>
          <p:nvSpPr>
            <p:cNvPr id="7" name="Rectangle 10"/>
            <p:cNvSpPr>
              <a:spLocks noChangeArrowheads="1"/>
            </p:cNvSpPr>
            <p:nvPr/>
          </p:nvSpPr>
          <p:spPr bwMode="auto">
            <a:xfrm>
              <a:off x="4830" y="663"/>
              <a:ext cx="726" cy="182"/>
            </a:xfrm>
            <a:prstGeom prst="rect">
              <a:avLst/>
            </a:prstGeom>
            <a:noFill/>
            <a:ln w="9525" cap="rnd" algn="ctr">
              <a:solidFill>
                <a:srgbClr val="007A77"/>
              </a:solidFill>
              <a:miter lim="800000"/>
              <a:headEnd/>
              <a:tailEnd/>
            </a:ln>
            <a:effectLst/>
          </p:spPr>
          <p:txBody>
            <a:bodyPr wrap="none" anchor="ctr"/>
            <a:lstStyle/>
            <a:p>
              <a:pPr algn="ctr"/>
              <a:r>
                <a:rPr lang="en-US" altLang="zh-CN" sz="1800"/>
                <a:t>($t1)</a:t>
              </a:r>
            </a:p>
          </p:txBody>
        </p:sp>
        <p:sp>
          <p:nvSpPr>
            <p:cNvPr id="8" name="Rectangle 11"/>
            <p:cNvSpPr>
              <a:spLocks noChangeArrowheads="1"/>
            </p:cNvSpPr>
            <p:nvPr/>
          </p:nvSpPr>
          <p:spPr bwMode="auto">
            <a:xfrm>
              <a:off x="4830" y="845"/>
              <a:ext cx="726" cy="182"/>
            </a:xfrm>
            <a:prstGeom prst="rect">
              <a:avLst/>
            </a:prstGeom>
            <a:noFill/>
            <a:ln w="9525" cap="rnd" algn="ctr">
              <a:solidFill>
                <a:srgbClr val="007A77"/>
              </a:solidFill>
              <a:miter lim="800000"/>
              <a:headEnd/>
              <a:tailEnd/>
            </a:ln>
            <a:effectLst/>
          </p:spPr>
          <p:txBody>
            <a:bodyPr wrap="none" anchor="ctr"/>
            <a:lstStyle/>
            <a:p>
              <a:pPr algn="ctr"/>
              <a:r>
                <a:rPr lang="en-US" altLang="zh-CN" sz="1800"/>
                <a:t>($t0)</a:t>
              </a:r>
            </a:p>
          </p:txBody>
        </p:sp>
        <p:sp>
          <p:nvSpPr>
            <p:cNvPr id="9" name="Rectangle 12"/>
            <p:cNvSpPr>
              <a:spLocks noChangeArrowheads="1"/>
            </p:cNvSpPr>
            <p:nvPr/>
          </p:nvSpPr>
          <p:spPr bwMode="auto">
            <a:xfrm>
              <a:off x="4830" y="1026"/>
              <a:ext cx="726" cy="182"/>
            </a:xfrm>
            <a:prstGeom prst="rect">
              <a:avLst/>
            </a:prstGeom>
            <a:noFill/>
            <a:ln w="9525" cap="rnd" algn="ctr">
              <a:solidFill>
                <a:srgbClr val="007A77"/>
              </a:solidFill>
              <a:miter lim="800000"/>
              <a:headEnd/>
              <a:tailEnd/>
            </a:ln>
            <a:effectLst/>
          </p:spPr>
          <p:txBody>
            <a:bodyPr wrap="none" anchor="ctr"/>
            <a:lstStyle/>
            <a:p>
              <a:pPr algn="ctr"/>
              <a:r>
                <a:rPr lang="en-US" altLang="zh-CN" sz="1800"/>
                <a:t>($s0)</a:t>
              </a:r>
            </a:p>
          </p:txBody>
        </p:sp>
        <p:sp>
          <p:nvSpPr>
            <p:cNvPr id="10" name="Rectangle 13"/>
            <p:cNvSpPr>
              <a:spLocks noChangeArrowheads="1"/>
            </p:cNvSpPr>
            <p:nvPr/>
          </p:nvSpPr>
          <p:spPr bwMode="auto">
            <a:xfrm>
              <a:off x="4196" y="1117"/>
              <a:ext cx="544" cy="181"/>
            </a:xfrm>
            <a:prstGeom prst="rect">
              <a:avLst/>
            </a:prstGeom>
            <a:noFill/>
            <a:ln w="9525" cap="rnd" algn="ctr">
              <a:noFill/>
              <a:miter lim="800000"/>
              <a:headEnd/>
              <a:tailEnd/>
            </a:ln>
            <a:effectLst/>
          </p:spPr>
          <p:txBody>
            <a:bodyPr wrap="none" anchor="ctr"/>
            <a:lstStyle/>
            <a:p>
              <a:pPr algn="ctr"/>
              <a:r>
                <a:rPr lang="en-US" altLang="zh-CN" sz="1800" b="1">
                  <a:solidFill>
                    <a:srgbClr val="FF0066"/>
                  </a:solidFill>
                </a:rPr>
                <a:t>$sp(-12)</a:t>
              </a:r>
            </a:p>
          </p:txBody>
        </p:sp>
        <p:sp>
          <p:nvSpPr>
            <p:cNvPr id="11" name="Line 14"/>
            <p:cNvSpPr>
              <a:spLocks noChangeShapeType="1"/>
            </p:cNvSpPr>
            <p:nvPr/>
          </p:nvSpPr>
          <p:spPr bwMode="auto">
            <a:xfrm>
              <a:off x="4685" y="1208"/>
              <a:ext cx="136" cy="0"/>
            </a:xfrm>
            <a:prstGeom prst="line">
              <a:avLst/>
            </a:prstGeom>
            <a:noFill/>
            <a:ln w="9525" cap="rnd">
              <a:solidFill>
                <a:srgbClr val="FF0000"/>
              </a:solidFill>
              <a:round/>
              <a:headEnd/>
              <a:tailEnd type="triangle" w="med" len="med"/>
            </a:ln>
            <a:effectLst/>
          </p:spPr>
          <p:txBody>
            <a:bodyPr/>
            <a:lstStyle/>
            <a:p>
              <a:endParaRPr lang="zh-CN" altLang="en-US"/>
            </a:p>
          </p:txBody>
        </p:sp>
        <p:sp>
          <p:nvSpPr>
            <p:cNvPr id="12" name="Rectangle 15"/>
            <p:cNvSpPr>
              <a:spLocks noChangeArrowheads="1"/>
            </p:cNvSpPr>
            <p:nvPr/>
          </p:nvSpPr>
          <p:spPr bwMode="auto">
            <a:xfrm>
              <a:off x="4422" y="346"/>
              <a:ext cx="544" cy="181"/>
            </a:xfrm>
            <a:prstGeom prst="rect">
              <a:avLst/>
            </a:prstGeom>
            <a:noFill/>
            <a:ln w="9525" cap="rnd" algn="ctr">
              <a:noFill/>
              <a:miter lim="800000"/>
              <a:headEnd/>
              <a:tailEnd/>
            </a:ln>
            <a:effectLst/>
          </p:spPr>
          <p:txBody>
            <a:bodyPr wrap="none" anchor="ctr"/>
            <a:lstStyle/>
            <a:p>
              <a:pPr algn="ctr"/>
              <a:r>
                <a:rPr lang="en-US" altLang="zh-CN" sz="1200" b="1" dirty="0">
                  <a:solidFill>
                    <a:srgbClr val="FF0066"/>
                  </a:solidFill>
                </a:rPr>
                <a:t>High address</a:t>
              </a:r>
            </a:p>
          </p:txBody>
        </p:sp>
        <p:sp>
          <p:nvSpPr>
            <p:cNvPr id="13" name="Rectangle 16"/>
            <p:cNvSpPr>
              <a:spLocks noChangeArrowheads="1"/>
            </p:cNvSpPr>
            <p:nvPr/>
          </p:nvSpPr>
          <p:spPr bwMode="auto">
            <a:xfrm>
              <a:off x="4286" y="1570"/>
              <a:ext cx="544" cy="181"/>
            </a:xfrm>
            <a:prstGeom prst="rect">
              <a:avLst/>
            </a:prstGeom>
            <a:noFill/>
            <a:ln w="9525" cap="rnd" algn="ctr">
              <a:noFill/>
              <a:miter lim="800000"/>
              <a:headEnd/>
              <a:tailEnd/>
            </a:ln>
            <a:effectLst/>
          </p:spPr>
          <p:txBody>
            <a:bodyPr wrap="none" anchor="ctr"/>
            <a:lstStyle/>
            <a:p>
              <a:pPr algn="ctr"/>
              <a:r>
                <a:rPr lang="en-US" altLang="zh-CN" sz="1200" b="1">
                  <a:solidFill>
                    <a:srgbClr val="FF0066"/>
                  </a:solidFill>
                </a:rPr>
                <a:t>Low address</a:t>
              </a:r>
            </a:p>
          </p:txBody>
        </p:sp>
      </p:grpSp>
      <p:sp>
        <p:nvSpPr>
          <p:cNvPr id="14" name="矩形 13"/>
          <p:cNvSpPr/>
          <p:nvPr/>
        </p:nvSpPr>
        <p:spPr>
          <a:xfrm>
            <a:off x="1952596" y="3786190"/>
            <a:ext cx="4714908" cy="1643074"/>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sz="2000" dirty="0"/>
              <a:t>Assume:    </a:t>
            </a:r>
            <a:r>
              <a:rPr lang="en-US" altLang="zh-CN" sz="2000" dirty="0" err="1"/>
              <a:t>t0</a:t>
            </a:r>
            <a:r>
              <a:rPr lang="en-US" altLang="zh-CN" sz="2000" dirty="0"/>
              <a:t>:  </a:t>
            </a:r>
            <a:r>
              <a:rPr lang="en-US" altLang="zh-CN" sz="2000" dirty="0" err="1"/>
              <a:t>g+h</a:t>
            </a:r>
            <a:endParaRPr lang="en-US" altLang="zh-CN" sz="2000" dirty="0"/>
          </a:p>
          <a:p>
            <a:r>
              <a:rPr lang="en-US" altLang="zh-CN" sz="2000" dirty="0"/>
              <a:t>                  </a:t>
            </a:r>
            <a:r>
              <a:rPr lang="en-US" altLang="zh-CN" sz="2000" dirty="0" err="1"/>
              <a:t>t1</a:t>
            </a:r>
            <a:r>
              <a:rPr lang="en-US" altLang="zh-CN" sz="2000" dirty="0"/>
              <a:t>:   </a:t>
            </a:r>
            <a:r>
              <a:rPr lang="en-US" altLang="zh-CN" sz="2000" dirty="0" err="1"/>
              <a:t>i+j</a:t>
            </a:r>
            <a:endParaRPr lang="en-US" altLang="zh-CN" sz="2000" dirty="0"/>
          </a:p>
          <a:p>
            <a:r>
              <a:rPr lang="en-US" altLang="zh-CN" sz="2000" dirty="0"/>
              <a:t>                 </a:t>
            </a:r>
            <a:r>
              <a:rPr lang="en-US" altLang="zh-CN" sz="2000" dirty="0" err="1"/>
              <a:t>s0</a:t>
            </a:r>
            <a:r>
              <a:rPr lang="en-US" altLang="zh-CN" sz="2000" dirty="0"/>
              <a:t>:  ( </a:t>
            </a:r>
            <a:r>
              <a:rPr lang="en-US" altLang="zh-CN" sz="2000" dirty="0" err="1"/>
              <a:t>g+h</a:t>
            </a:r>
            <a:r>
              <a:rPr lang="en-US" altLang="zh-CN" sz="2000" dirty="0"/>
              <a:t>) – (I + j)</a:t>
            </a:r>
            <a:endParaRPr lang="zh-CN" altLang="en-US" sz="2000" dirty="0"/>
          </a:p>
        </p:txBody>
      </p:sp>
    </p:spTree>
  </p:cSld>
  <p:clrMapOvr>
    <a:masterClrMapping/>
  </p:clrMapOvr>
  <p:transition spd="med">
    <p:random/>
    <p:sndAc>
      <p:stSnd>
        <p:snd r:embed="rId3" name="chimes.wav"/>
      </p:stSnd>
    </p:sndAc>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578" name="Text Box 2"/>
          <p:cNvSpPr txBox="1">
            <a:spLocks noChangeArrowheads="1"/>
          </p:cNvSpPr>
          <p:nvPr/>
        </p:nvSpPr>
        <p:spPr bwMode="auto">
          <a:xfrm>
            <a:off x="6381752" y="285729"/>
            <a:ext cx="2690160" cy="584775"/>
          </a:xfrm>
          <a:prstGeom prst="rect">
            <a:avLst/>
          </a:prstGeom>
          <a:noFill/>
          <a:ln w="9525">
            <a:noFill/>
            <a:miter lim="800000"/>
            <a:headEnd/>
            <a:tailEnd/>
          </a:ln>
          <a:effectLst/>
        </p:spPr>
        <p:txBody>
          <a:bodyPr wrap="none">
            <a:spAutoFit/>
          </a:bodyPr>
          <a:lstStyle/>
          <a:p>
            <a:r>
              <a:rPr lang="en-US" altLang="zh-CN" sz="3200" dirty="0">
                <a:solidFill>
                  <a:srgbClr val="CC0000"/>
                </a:solidFill>
                <a:ea typeface="宋体" charset="-122"/>
              </a:rPr>
              <a:t>Example 2.15</a:t>
            </a:r>
          </a:p>
        </p:txBody>
      </p:sp>
      <p:sp>
        <p:nvSpPr>
          <p:cNvPr id="1304580" name="Text Box 4"/>
          <p:cNvSpPr txBox="1">
            <a:spLocks noChangeArrowheads="1"/>
          </p:cNvSpPr>
          <p:nvPr/>
        </p:nvSpPr>
        <p:spPr bwMode="auto">
          <a:xfrm>
            <a:off x="1881159" y="1214422"/>
            <a:ext cx="4519613" cy="1930400"/>
          </a:xfrm>
          <a:prstGeom prst="rect">
            <a:avLst/>
          </a:prstGeom>
          <a:noFill/>
          <a:ln w="9525">
            <a:solidFill>
              <a:srgbClr val="CC0000"/>
            </a:solidFill>
            <a:miter lim="800000"/>
            <a:headEnd/>
            <a:tailEnd/>
          </a:ln>
          <a:effectLst/>
        </p:spPr>
        <p:txBody>
          <a:bodyPr wrap="none">
            <a:spAutoFit/>
          </a:bodyPr>
          <a:lstStyle/>
          <a:p>
            <a:pPr>
              <a:buClr>
                <a:srgbClr val="CC0000"/>
              </a:buClr>
            </a:pPr>
            <a:r>
              <a:rPr lang="en-US" altLang="zh-CN" sz="2000" dirty="0" err="1">
                <a:solidFill>
                  <a:schemeClr val="accent2"/>
                </a:solidFill>
                <a:ea typeface="宋体" charset="-122"/>
              </a:rPr>
              <a:t>int</a:t>
            </a:r>
            <a:r>
              <a:rPr lang="en-US" altLang="zh-CN" sz="2000" dirty="0">
                <a:solidFill>
                  <a:schemeClr val="accent2"/>
                </a:solidFill>
                <a:ea typeface="宋体" charset="-122"/>
              </a:rPr>
              <a:t>  </a:t>
            </a:r>
            <a:r>
              <a:rPr lang="en-US" altLang="zh-CN" sz="2000" dirty="0" err="1">
                <a:solidFill>
                  <a:schemeClr val="accent2"/>
                </a:solidFill>
                <a:ea typeface="宋体" charset="-122"/>
              </a:rPr>
              <a:t>leaf_example</a:t>
            </a:r>
            <a:r>
              <a:rPr lang="en-US" altLang="zh-CN" sz="2000" dirty="0">
                <a:solidFill>
                  <a:schemeClr val="accent2"/>
                </a:solidFill>
                <a:ea typeface="宋体" charset="-122"/>
              </a:rPr>
              <a:t> (</a:t>
            </a:r>
            <a:r>
              <a:rPr lang="en-US" altLang="zh-CN" sz="2000" dirty="0" err="1">
                <a:solidFill>
                  <a:schemeClr val="accent2"/>
                </a:solidFill>
                <a:ea typeface="宋体" charset="-122"/>
              </a:rPr>
              <a:t>int</a:t>
            </a:r>
            <a:r>
              <a:rPr lang="en-US" altLang="zh-CN" sz="2000" dirty="0">
                <a:solidFill>
                  <a:schemeClr val="accent2"/>
                </a:solidFill>
                <a:ea typeface="宋体" charset="-122"/>
              </a:rPr>
              <a:t> g, </a:t>
            </a:r>
            <a:r>
              <a:rPr lang="en-US" altLang="zh-CN" sz="2000" dirty="0" err="1">
                <a:solidFill>
                  <a:schemeClr val="accent2"/>
                </a:solidFill>
                <a:ea typeface="宋体" charset="-122"/>
              </a:rPr>
              <a:t>int</a:t>
            </a:r>
            <a:r>
              <a:rPr lang="en-US" altLang="zh-CN" sz="2000" dirty="0">
                <a:solidFill>
                  <a:schemeClr val="accent2"/>
                </a:solidFill>
                <a:ea typeface="宋体" charset="-122"/>
              </a:rPr>
              <a:t> h, </a:t>
            </a:r>
            <a:r>
              <a:rPr lang="en-US" altLang="zh-CN" sz="2000" dirty="0" err="1">
                <a:solidFill>
                  <a:schemeClr val="accent2"/>
                </a:solidFill>
                <a:ea typeface="宋体" charset="-122"/>
              </a:rPr>
              <a:t>int</a:t>
            </a:r>
            <a:r>
              <a:rPr lang="en-US" altLang="zh-CN" sz="2000" dirty="0">
                <a:solidFill>
                  <a:schemeClr val="accent2"/>
                </a:solidFill>
                <a:ea typeface="宋体" charset="-122"/>
              </a:rPr>
              <a:t> </a:t>
            </a:r>
            <a:r>
              <a:rPr lang="en-US" altLang="zh-CN" sz="2000" dirty="0" err="1">
                <a:solidFill>
                  <a:schemeClr val="accent2"/>
                </a:solidFill>
                <a:ea typeface="宋体" charset="-122"/>
              </a:rPr>
              <a:t>i</a:t>
            </a:r>
            <a:r>
              <a:rPr lang="en-US" altLang="zh-CN" sz="2000" dirty="0">
                <a:solidFill>
                  <a:schemeClr val="accent2"/>
                </a:solidFill>
                <a:ea typeface="宋体" charset="-122"/>
              </a:rPr>
              <a:t>, </a:t>
            </a:r>
            <a:r>
              <a:rPr lang="en-US" altLang="zh-CN" sz="2000" dirty="0" err="1">
                <a:solidFill>
                  <a:schemeClr val="accent2"/>
                </a:solidFill>
                <a:ea typeface="宋体" charset="-122"/>
              </a:rPr>
              <a:t>int</a:t>
            </a:r>
            <a:r>
              <a:rPr lang="en-US" altLang="zh-CN" sz="2000" dirty="0">
                <a:solidFill>
                  <a:schemeClr val="accent2"/>
                </a:solidFill>
                <a:ea typeface="宋体" charset="-122"/>
              </a:rPr>
              <a:t> j)</a:t>
            </a:r>
          </a:p>
          <a:p>
            <a:pPr>
              <a:buClr>
                <a:srgbClr val="CC0000"/>
              </a:buClr>
            </a:pPr>
            <a:r>
              <a:rPr lang="en-US" altLang="zh-CN" sz="2000" dirty="0">
                <a:solidFill>
                  <a:schemeClr val="accent2"/>
                </a:solidFill>
                <a:ea typeface="宋体" charset="-122"/>
              </a:rPr>
              <a:t>{ </a:t>
            </a:r>
          </a:p>
          <a:p>
            <a:pPr>
              <a:buClr>
                <a:srgbClr val="CC0000"/>
              </a:buClr>
            </a:pPr>
            <a:r>
              <a:rPr lang="en-US" altLang="zh-CN" sz="2000" dirty="0">
                <a:solidFill>
                  <a:schemeClr val="accent2"/>
                </a:solidFill>
                <a:ea typeface="宋体" charset="-122"/>
              </a:rPr>
              <a:t>    </a:t>
            </a:r>
            <a:r>
              <a:rPr lang="en-US" altLang="zh-CN" sz="2000" dirty="0" err="1">
                <a:solidFill>
                  <a:schemeClr val="accent2"/>
                </a:solidFill>
                <a:ea typeface="宋体" charset="-122"/>
              </a:rPr>
              <a:t>int</a:t>
            </a:r>
            <a:r>
              <a:rPr lang="en-US" altLang="zh-CN" sz="2000" dirty="0">
                <a:solidFill>
                  <a:schemeClr val="accent2"/>
                </a:solidFill>
                <a:ea typeface="宋体" charset="-122"/>
              </a:rPr>
              <a:t> f ;</a:t>
            </a:r>
          </a:p>
          <a:p>
            <a:pPr>
              <a:buClr>
                <a:srgbClr val="CC0000"/>
              </a:buClr>
            </a:pPr>
            <a:r>
              <a:rPr lang="en-US" altLang="zh-CN" sz="2000" dirty="0">
                <a:solidFill>
                  <a:schemeClr val="accent2"/>
                </a:solidFill>
                <a:ea typeface="宋体" charset="-122"/>
              </a:rPr>
              <a:t>    f = (g + h) – (</a:t>
            </a:r>
            <a:r>
              <a:rPr lang="en-US" altLang="zh-CN" sz="2000" dirty="0" err="1">
                <a:solidFill>
                  <a:schemeClr val="accent2"/>
                </a:solidFill>
                <a:ea typeface="宋体" charset="-122"/>
              </a:rPr>
              <a:t>i</a:t>
            </a:r>
            <a:r>
              <a:rPr lang="en-US" altLang="zh-CN" sz="2000" dirty="0">
                <a:solidFill>
                  <a:schemeClr val="accent2"/>
                </a:solidFill>
                <a:ea typeface="宋体" charset="-122"/>
              </a:rPr>
              <a:t> + j);</a:t>
            </a:r>
          </a:p>
          <a:p>
            <a:pPr>
              <a:buClr>
                <a:srgbClr val="CC0000"/>
              </a:buClr>
            </a:pPr>
            <a:r>
              <a:rPr lang="en-US" altLang="zh-CN" sz="2000" dirty="0">
                <a:solidFill>
                  <a:schemeClr val="accent2"/>
                </a:solidFill>
                <a:ea typeface="宋体" charset="-122"/>
              </a:rPr>
              <a:t>    return f;</a:t>
            </a:r>
          </a:p>
          <a:p>
            <a:pPr>
              <a:buClr>
                <a:srgbClr val="CC0000"/>
              </a:buClr>
            </a:pPr>
            <a:r>
              <a:rPr lang="en-US" altLang="zh-CN" sz="2000" dirty="0">
                <a:solidFill>
                  <a:schemeClr val="accent2"/>
                </a:solidFill>
                <a:ea typeface="宋体" charset="-122"/>
              </a:rPr>
              <a:t>}</a:t>
            </a:r>
          </a:p>
        </p:txBody>
      </p:sp>
      <p:sp>
        <p:nvSpPr>
          <p:cNvPr id="1304581" name="Text Box 5"/>
          <p:cNvSpPr txBox="1">
            <a:spLocks noChangeArrowheads="1"/>
          </p:cNvSpPr>
          <p:nvPr/>
        </p:nvSpPr>
        <p:spPr bwMode="auto">
          <a:xfrm>
            <a:off x="6953256" y="1142984"/>
            <a:ext cx="3357586" cy="4801314"/>
          </a:xfrm>
          <a:prstGeom prst="rect">
            <a:avLst/>
          </a:prstGeom>
          <a:noFill/>
          <a:ln w="9525">
            <a:solidFill>
              <a:srgbClr val="CC0000"/>
            </a:solidFill>
            <a:miter lim="800000"/>
            <a:headEnd/>
            <a:tailEnd/>
          </a:ln>
          <a:effectLst/>
        </p:spPr>
        <p:txBody>
          <a:bodyPr wrap="square">
            <a:spAutoFit/>
          </a:bodyPr>
          <a:lstStyle/>
          <a:p>
            <a:pPr>
              <a:buClr>
                <a:srgbClr val="CC0000"/>
              </a:buClr>
            </a:pPr>
            <a:r>
              <a:rPr lang="en-US" altLang="zh-CN" sz="2000" dirty="0" err="1">
                <a:ea typeface="宋体" charset="-122"/>
              </a:rPr>
              <a:t>leaf_example</a:t>
            </a:r>
            <a:r>
              <a:rPr lang="en-US" altLang="zh-CN" sz="2000" dirty="0">
                <a:ea typeface="宋体" charset="-122"/>
              </a:rPr>
              <a:t>:</a:t>
            </a:r>
          </a:p>
          <a:p>
            <a:pPr>
              <a:buClr>
                <a:srgbClr val="CC0000"/>
              </a:buClr>
            </a:pPr>
            <a:r>
              <a:rPr lang="en-US" altLang="zh-CN" sz="2200" dirty="0">
                <a:ea typeface="宋体" charset="-122"/>
              </a:rPr>
              <a:t>   </a:t>
            </a:r>
            <a:r>
              <a:rPr lang="en-US" altLang="zh-CN" sz="2200" dirty="0" err="1">
                <a:ea typeface="宋体" charset="-122"/>
              </a:rPr>
              <a:t>addi</a:t>
            </a:r>
            <a:r>
              <a:rPr lang="en-US" altLang="zh-CN" sz="2200" dirty="0">
                <a:ea typeface="宋体" charset="-122"/>
              </a:rPr>
              <a:t>      $sp,  $sp,  -12</a:t>
            </a:r>
          </a:p>
          <a:p>
            <a:pPr>
              <a:buClr>
                <a:srgbClr val="CC0000"/>
              </a:buClr>
            </a:pPr>
            <a:r>
              <a:rPr lang="en-US" altLang="zh-CN" sz="2200" dirty="0">
                <a:ea typeface="宋体" charset="-122"/>
              </a:rPr>
              <a:t>   </a:t>
            </a:r>
            <a:r>
              <a:rPr lang="en-US" altLang="zh-CN" sz="2200" dirty="0" err="1">
                <a:solidFill>
                  <a:srgbClr val="CC00CC"/>
                </a:solidFill>
                <a:ea typeface="宋体" charset="-122"/>
              </a:rPr>
              <a:t>sw</a:t>
            </a:r>
            <a:r>
              <a:rPr lang="en-US" altLang="zh-CN" sz="2200" dirty="0">
                <a:solidFill>
                  <a:srgbClr val="CC00CC"/>
                </a:solidFill>
                <a:ea typeface="宋体" charset="-122"/>
              </a:rPr>
              <a:t>         $</a:t>
            </a:r>
            <a:r>
              <a:rPr lang="en-US" altLang="zh-CN" sz="2200" dirty="0" err="1">
                <a:solidFill>
                  <a:srgbClr val="CC00CC"/>
                </a:solidFill>
                <a:ea typeface="宋体" charset="-122"/>
              </a:rPr>
              <a:t>t1</a:t>
            </a:r>
            <a:r>
              <a:rPr lang="en-US" altLang="zh-CN" sz="2200" dirty="0">
                <a:solidFill>
                  <a:srgbClr val="CC00CC"/>
                </a:solidFill>
                <a:ea typeface="宋体" charset="-122"/>
              </a:rPr>
              <a:t>, 8($sp)</a:t>
            </a:r>
          </a:p>
          <a:p>
            <a:pPr>
              <a:buClr>
                <a:srgbClr val="CC0000"/>
              </a:buClr>
            </a:pPr>
            <a:r>
              <a:rPr lang="en-US" altLang="zh-CN" sz="2200" dirty="0">
                <a:solidFill>
                  <a:srgbClr val="CC00CC"/>
                </a:solidFill>
                <a:ea typeface="宋体" charset="-122"/>
              </a:rPr>
              <a:t>   </a:t>
            </a:r>
            <a:r>
              <a:rPr lang="en-US" altLang="zh-CN" sz="2200" dirty="0" err="1">
                <a:solidFill>
                  <a:srgbClr val="CC00CC"/>
                </a:solidFill>
                <a:ea typeface="宋体" charset="-122"/>
              </a:rPr>
              <a:t>sw</a:t>
            </a:r>
            <a:r>
              <a:rPr lang="en-US" altLang="zh-CN" sz="2200" dirty="0">
                <a:solidFill>
                  <a:srgbClr val="CC00CC"/>
                </a:solidFill>
                <a:ea typeface="宋体" charset="-122"/>
              </a:rPr>
              <a:t>         $</a:t>
            </a:r>
            <a:r>
              <a:rPr lang="en-US" altLang="zh-CN" sz="2200" dirty="0" err="1">
                <a:solidFill>
                  <a:srgbClr val="CC00CC"/>
                </a:solidFill>
                <a:ea typeface="宋体" charset="-122"/>
              </a:rPr>
              <a:t>t0</a:t>
            </a:r>
            <a:r>
              <a:rPr lang="en-US" altLang="zh-CN" sz="2200" dirty="0">
                <a:solidFill>
                  <a:srgbClr val="CC00CC"/>
                </a:solidFill>
                <a:ea typeface="宋体" charset="-122"/>
              </a:rPr>
              <a:t>, 4($sp)</a:t>
            </a:r>
          </a:p>
          <a:p>
            <a:pPr>
              <a:buClr>
                <a:srgbClr val="CC0000"/>
              </a:buClr>
            </a:pPr>
            <a:r>
              <a:rPr lang="en-US" altLang="zh-CN" sz="2200" dirty="0">
                <a:solidFill>
                  <a:srgbClr val="CC00CC"/>
                </a:solidFill>
                <a:ea typeface="宋体" charset="-122"/>
              </a:rPr>
              <a:t>   </a:t>
            </a:r>
            <a:r>
              <a:rPr lang="en-US" altLang="zh-CN" sz="2200" dirty="0" err="1">
                <a:solidFill>
                  <a:srgbClr val="CC00CC"/>
                </a:solidFill>
                <a:ea typeface="宋体" charset="-122"/>
              </a:rPr>
              <a:t>sw</a:t>
            </a:r>
            <a:r>
              <a:rPr lang="en-US" altLang="zh-CN" sz="2200" dirty="0">
                <a:solidFill>
                  <a:srgbClr val="CC00CC"/>
                </a:solidFill>
                <a:ea typeface="宋体" charset="-122"/>
              </a:rPr>
              <a:t>         $</a:t>
            </a:r>
            <a:r>
              <a:rPr lang="en-US" altLang="zh-CN" sz="2200" dirty="0" err="1">
                <a:solidFill>
                  <a:srgbClr val="CC00CC"/>
                </a:solidFill>
                <a:ea typeface="宋体" charset="-122"/>
              </a:rPr>
              <a:t>s0</a:t>
            </a:r>
            <a:r>
              <a:rPr lang="en-US" altLang="zh-CN" sz="2200" dirty="0">
                <a:solidFill>
                  <a:srgbClr val="CC00CC"/>
                </a:solidFill>
                <a:ea typeface="宋体" charset="-122"/>
              </a:rPr>
              <a:t>, 0($sp)</a:t>
            </a:r>
          </a:p>
          <a:p>
            <a:pPr>
              <a:buClr>
                <a:srgbClr val="CC0000"/>
              </a:buClr>
            </a:pPr>
            <a:r>
              <a:rPr lang="en-US" altLang="zh-CN" sz="2200" dirty="0">
                <a:ea typeface="宋体" charset="-122"/>
              </a:rPr>
              <a:t>   add       $</a:t>
            </a:r>
            <a:r>
              <a:rPr lang="en-US" altLang="zh-CN" sz="2200" dirty="0" err="1">
                <a:ea typeface="宋体" charset="-122"/>
              </a:rPr>
              <a:t>t0</a:t>
            </a:r>
            <a:r>
              <a:rPr lang="en-US" altLang="zh-CN" sz="2200" dirty="0">
                <a:ea typeface="宋体" charset="-122"/>
              </a:rPr>
              <a:t>, $</a:t>
            </a:r>
            <a:r>
              <a:rPr lang="en-US" altLang="zh-CN" sz="2200" dirty="0" err="1">
                <a:ea typeface="宋体" charset="-122"/>
              </a:rPr>
              <a:t>a0</a:t>
            </a:r>
            <a:r>
              <a:rPr lang="en-US" altLang="zh-CN" sz="2200" dirty="0">
                <a:ea typeface="宋体" charset="-122"/>
              </a:rPr>
              <a:t>, $</a:t>
            </a:r>
            <a:r>
              <a:rPr lang="en-US" altLang="zh-CN" sz="2200" dirty="0" err="1">
                <a:ea typeface="宋体" charset="-122"/>
              </a:rPr>
              <a:t>a1</a:t>
            </a:r>
            <a:endParaRPr lang="en-US" altLang="zh-CN" sz="2200" dirty="0">
              <a:ea typeface="宋体" charset="-122"/>
            </a:endParaRPr>
          </a:p>
          <a:p>
            <a:pPr>
              <a:buClr>
                <a:srgbClr val="CC0000"/>
              </a:buClr>
            </a:pPr>
            <a:r>
              <a:rPr lang="en-US" altLang="zh-CN" sz="2200" dirty="0">
                <a:ea typeface="宋体" charset="-122"/>
              </a:rPr>
              <a:t>   add       $</a:t>
            </a:r>
            <a:r>
              <a:rPr lang="en-US" altLang="zh-CN" sz="2200" dirty="0" err="1">
                <a:ea typeface="宋体" charset="-122"/>
              </a:rPr>
              <a:t>t1</a:t>
            </a:r>
            <a:r>
              <a:rPr lang="en-US" altLang="zh-CN" sz="2200" dirty="0">
                <a:ea typeface="宋体" charset="-122"/>
              </a:rPr>
              <a:t>, $</a:t>
            </a:r>
            <a:r>
              <a:rPr lang="en-US" altLang="zh-CN" sz="2200" dirty="0" err="1">
                <a:ea typeface="宋体" charset="-122"/>
              </a:rPr>
              <a:t>a2</a:t>
            </a:r>
            <a:r>
              <a:rPr lang="en-US" altLang="zh-CN" sz="2200" dirty="0">
                <a:ea typeface="宋体" charset="-122"/>
              </a:rPr>
              <a:t>, $</a:t>
            </a:r>
            <a:r>
              <a:rPr lang="en-US" altLang="zh-CN" sz="2200" dirty="0" err="1">
                <a:ea typeface="宋体" charset="-122"/>
              </a:rPr>
              <a:t>a3</a:t>
            </a:r>
            <a:endParaRPr lang="en-US" altLang="zh-CN" sz="2200" dirty="0">
              <a:ea typeface="宋体" charset="-122"/>
            </a:endParaRPr>
          </a:p>
          <a:p>
            <a:pPr>
              <a:buClr>
                <a:srgbClr val="CC0000"/>
              </a:buClr>
            </a:pPr>
            <a:r>
              <a:rPr lang="en-US" altLang="zh-CN" sz="2200" dirty="0">
                <a:ea typeface="宋体" charset="-122"/>
              </a:rPr>
              <a:t>   sub       $</a:t>
            </a:r>
            <a:r>
              <a:rPr lang="en-US" altLang="zh-CN" sz="2200" dirty="0" err="1">
                <a:ea typeface="宋体" charset="-122"/>
              </a:rPr>
              <a:t>s0</a:t>
            </a:r>
            <a:r>
              <a:rPr lang="en-US" altLang="zh-CN" sz="2200" dirty="0">
                <a:ea typeface="宋体" charset="-122"/>
              </a:rPr>
              <a:t>, $</a:t>
            </a:r>
            <a:r>
              <a:rPr lang="en-US" altLang="zh-CN" sz="2200" dirty="0" err="1">
                <a:ea typeface="宋体" charset="-122"/>
              </a:rPr>
              <a:t>t0</a:t>
            </a:r>
            <a:r>
              <a:rPr lang="en-US" altLang="zh-CN" sz="2200" dirty="0">
                <a:ea typeface="宋体" charset="-122"/>
              </a:rPr>
              <a:t>, $</a:t>
            </a:r>
            <a:r>
              <a:rPr lang="en-US" altLang="zh-CN" sz="2200" dirty="0" err="1">
                <a:ea typeface="宋体" charset="-122"/>
              </a:rPr>
              <a:t>t1</a:t>
            </a:r>
            <a:endParaRPr lang="en-US" altLang="zh-CN" sz="2200" dirty="0">
              <a:ea typeface="宋体" charset="-122"/>
            </a:endParaRPr>
          </a:p>
          <a:p>
            <a:pPr>
              <a:buClr>
                <a:srgbClr val="CC0000"/>
              </a:buClr>
            </a:pPr>
            <a:r>
              <a:rPr lang="en-US" altLang="zh-CN" sz="2200" dirty="0">
                <a:ea typeface="宋体" charset="-122"/>
              </a:rPr>
              <a:t>   </a:t>
            </a:r>
            <a:r>
              <a:rPr lang="en-US" altLang="zh-CN" sz="2200" dirty="0">
                <a:solidFill>
                  <a:srgbClr val="0000FF"/>
                </a:solidFill>
                <a:ea typeface="宋体" charset="-122"/>
              </a:rPr>
              <a:t>add       $</a:t>
            </a:r>
            <a:r>
              <a:rPr lang="en-US" altLang="zh-CN" sz="2200" dirty="0" err="1">
                <a:solidFill>
                  <a:srgbClr val="0000FF"/>
                </a:solidFill>
                <a:ea typeface="宋体" charset="-122"/>
              </a:rPr>
              <a:t>v0</a:t>
            </a:r>
            <a:r>
              <a:rPr lang="en-US" altLang="zh-CN" sz="2200" dirty="0">
                <a:solidFill>
                  <a:srgbClr val="0000FF"/>
                </a:solidFill>
                <a:ea typeface="宋体" charset="-122"/>
              </a:rPr>
              <a:t>, $</a:t>
            </a:r>
            <a:r>
              <a:rPr lang="en-US" altLang="zh-CN" sz="2200" dirty="0" err="1">
                <a:solidFill>
                  <a:srgbClr val="0000FF"/>
                </a:solidFill>
                <a:ea typeface="宋体" charset="-122"/>
              </a:rPr>
              <a:t>s0</a:t>
            </a:r>
            <a:r>
              <a:rPr lang="en-US" altLang="zh-CN" sz="2200" dirty="0">
                <a:solidFill>
                  <a:srgbClr val="0000FF"/>
                </a:solidFill>
                <a:ea typeface="宋体" charset="-122"/>
              </a:rPr>
              <a:t>, $zero</a:t>
            </a:r>
          </a:p>
          <a:p>
            <a:pPr>
              <a:buClr>
                <a:srgbClr val="CC0000"/>
              </a:buClr>
            </a:pPr>
            <a:r>
              <a:rPr lang="en-US" altLang="zh-CN" sz="2200" dirty="0">
                <a:solidFill>
                  <a:srgbClr val="CC00CC"/>
                </a:solidFill>
                <a:ea typeface="宋体" charset="-122"/>
              </a:rPr>
              <a:t>   </a:t>
            </a:r>
            <a:r>
              <a:rPr lang="en-US" altLang="zh-CN" sz="2200" dirty="0" err="1">
                <a:solidFill>
                  <a:srgbClr val="CC00CC"/>
                </a:solidFill>
                <a:ea typeface="宋体" charset="-122"/>
              </a:rPr>
              <a:t>lw</a:t>
            </a:r>
            <a:r>
              <a:rPr lang="en-US" altLang="zh-CN" sz="2200" dirty="0">
                <a:solidFill>
                  <a:srgbClr val="CC00CC"/>
                </a:solidFill>
                <a:ea typeface="宋体" charset="-122"/>
              </a:rPr>
              <a:t>         $</a:t>
            </a:r>
            <a:r>
              <a:rPr lang="en-US" altLang="zh-CN" sz="2200" dirty="0" err="1">
                <a:solidFill>
                  <a:srgbClr val="CC00CC"/>
                </a:solidFill>
                <a:ea typeface="宋体" charset="-122"/>
              </a:rPr>
              <a:t>s0</a:t>
            </a:r>
            <a:r>
              <a:rPr lang="en-US" altLang="zh-CN" sz="2200" dirty="0">
                <a:solidFill>
                  <a:srgbClr val="CC00CC"/>
                </a:solidFill>
                <a:ea typeface="宋体" charset="-122"/>
              </a:rPr>
              <a:t>, 0($sp)</a:t>
            </a:r>
          </a:p>
          <a:p>
            <a:pPr>
              <a:buClr>
                <a:srgbClr val="CC0000"/>
              </a:buClr>
            </a:pPr>
            <a:r>
              <a:rPr lang="en-US" altLang="zh-CN" sz="2200" dirty="0">
                <a:solidFill>
                  <a:srgbClr val="CC00CC"/>
                </a:solidFill>
                <a:ea typeface="宋体" charset="-122"/>
              </a:rPr>
              <a:t>   </a:t>
            </a:r>
            <a:r>
              <a:rPr lang="en-US" altLang="zh-CN" sz="2200" dirty="0" err="1">
                <a:solidFill>
                  <a:srgbClr val="CC00CC"/>
                </a:solidFill>
                <a:ea typeface="宋体" charset="-122"/>
              </a:rPr>
              <a:t>lw</a:t>
            </a:r>
            <a:r>
              <a:rPr lang="en-US" altLang="zh-CN" sz="2200" dirty="0">
                <a:solidFill>
                  <a:srgbClr val="CC00CC"/>
                </a:solidFill>
                <a:ea typeface="宋体" charset="-122"/>
              </a:rPr>
              <a:t>         $</a:t>
            </a:r>
            <a:r>
              <a:rPr lang="en-US" altLang="zh-CN" sz="2200" dirty="0" err="1">
                <a:solidFill>
                  <a:srgbClr val="CC00CC"/>
                </a:solidFill>
                <a:ea typeface="宋体" charset="-122"/>
              </a:rPr>
              <a:t>t0</a:t>
            </a:r>
            <a:r>
              <a:rPr lang="en-US" altLang="zh-CN" sz="2200" dirty="0">
                <a:solidFill>
                  <a:srgbClr val="CC00CC"/>
                </a:solidFill>
                <a:ea typeface="宋体" charset="-122"/>
              </a:rPr>
              <a:t>, 4($sp)</a:t>
            </a:r>
          </a:p>
          <a:p>
            <a:pPr>
              <a:buClr>
                <a:srgbClr val="CC0000"/>
              </a:buClr>
            </a:pPr>
            <a:r>
              <a:rPr lang="en-US" altLang="zh-CN" sz="2200" dirty="0">
                <a:solidFill>
                  <a:srgbClr val="CC00CC"/>
                </a:solidFill>
                <a:ea typeface="宋体" charset="-122"/>
              </a:rPr>
              <a:t>   </a:t>
            </a:r>
            <a:r>
              <a:rPr lang="en-US" altLang="zh-CN" sz="2200" dirty="0" err="1">
                <a:solidFill>
                  <a:srgbClr val="CC00CC"/>
                </a:solidFill>
                <a:ea typeface="宋体" charset="-122"/>
              </a:rPr>
              <a:t>lw</a:t>
            </a:r>
            <a:r>
              <a:rPr lang="en-US" altLang="zh-CN" sz="2200" dirty="0">
                <a:solidFill>
                  <a:srgbClr val="CC00CC"/>
                </a:solidFill>
                <a:ea typeface="宋体" charset="-122"/>
              </a:rPr>
              <a:t>         $</a:t>
            </a:r>
            <a:r>
              <a:rPr lang="en-US" altLang="zh-CN" sz="2200" dirty="0" err="1">
                <a:solidFill>
                  <a:srgbClr val="CC00CC"/>
                </a:solidFill>
                <a:ea typeface="宋体" charset="-122"/>
              </a:rPr>
              <a:t>t1</a:t>
            </a:r>
            <a:r>
              <a:rPr lang="en-US" altLang="zh-CN" sz="2200" dirty="0">
                <a:solidFill>
                  <a:srgbClr val="CC00CC"/>
                </a:solidFill>
                <a:ea typeface="宋体" charset="-122"/>
              </a:rPr>
              <a:t>, 8($sp)</a:t>
            </a:r>
          </a:p>
          <a:p>
            <a:pPr>
              <a:buClr>
                <a:srgbClr val="CC0000"/>
              </a:buClr>
            </a:pPr>
            <a:r>
              <a:rPr lang="en-US" altLang="zh-CN" sz="2200" dirty="0">
                <a:ea typeface="宋体" charset="-122"/>
              </a:rPr>
              <a:t>   </a:t>
            </a:r>
            <a:r>
              <a:rPr lang="en-US" altLang="zh-CN" sz="2200" dirty="0" err="1">
                <a:ea typeface="宋体" charset="-122"/>
              </a:rPr>
              <a:t>addi</a:t>
            </a:r>
            <a:r>
              <a:rPr lang="en-US" altLang="zh-CN" sz="2200" dirty="0">
                <a:ea typeface="宋体" charset="-122"/>
              </a:rPr>
              <a:t>      $sp, $sp, 12</a:t>
            </a:r>
          </a:p>
          <a:p>
            <a:pPr>
              <a:buClr>
                <a:srgbClr val="CC0000"/>
              </a:buClr>
            </a:pPr>
            <a:r>
              <a:rPr lang="en-US" altLang="zh-CN" sz="2200" dirty="0">
                <a:ea typeface="宋体" charset="-122"/>
              </a:rPr>
              <a:t>   </a:t>
            </a:r>
            <a:r>
              <a:rPr lang="en-US" altLang="zh-CN" sz="2200" dirty="0" err="1">
                <a:ea typeface="宋体" charset="-122"/>
              </a:rPr>
              <a:t>jr</a:t>
            </a:r>
            <a:r>
              <a:rPr lang="en-US" altLang="zh-CN" sz="2200" dirty="0">
                <a:ea typeface="宋体" charset="-122"/>
              </a:rPr>
              <a:t>           $</a:t>
            </a:r>
            <a:r>
              <a:rPr lang="en-US" altLang="zh-CN" sz="2200" dirty="0" err="1">
                <a:ea typeface="宋体" charset="-122"/>
              </a:rPr>
              <a:t>ra</a:t>
            </a:r>
            <a:endParaRPr lang="en-US" altLang="zh-CN" sz="2200" dirty="0">
              <a:ea typeface="宋体" charset="-122"/>
            </a:endParaRPr>
          </a:p>
        </p:txBody>
      </p:sp>
      <p:sp>
        <p:nvSpPr>
          <p:cNvPr id="1304582" name="Text Box 6"/>
          <p:cNvSpPr txBox="1">
            <a:spLocks noChangeArrowheads="1"/>
          </p:cNvSpPr>
          <p:nvPr/>
        </p:nvSpPr>
        <p:spPr bwMode="auto">
          <a:xfrm>
            <a:off x="1881159" y="3286124"/>
            <a:ext cx="4857784" cy="2677656"/>
          </a:xfrm>
          <a:prstGeom prst="rect">
            <a:avLst/>
          </a:prstGeom>
          <a:noFill/>
          <a:ln w="9525">
            <a:noFill/>
            <a:miter lim="800000"/>
            <a:headEnd/>
            <a:tailEnd/>
          </a:ln>
          <a:effectLst/>
        </p:spPr>
        <p:txBody>
          <a:bodyPr wrap="square">
            <a:spAutoFit/>
          </a:bodyPr>
          <a:lstStyle/>
          <a:p>
            <a:r>
              <a:rPr lang="en-US" altLang="zh-CN" sz="2000" dirty="0">
                <a:solidFill>
                  <a:srgbClr val="CC0000"/>
                </a:solidFill>
                <a:ea typeface="宋体" charset="-122"/>
              </a:rPr>
              <a:t>Notes:</a:t>
            </a:r>
          </a:p>
          <a:p>
            <a:r>
              <a:rPr lang="en-US" altLang="zh-CN" sz="2000" dirty="0">
                <a:solidFill>
                  <a:srgbClr val="CC0000"/>
                </a:solidFill>
                <a:ea typeface="宋体" charset="-122"/>
              </a:rPr>
              <a:t>In this example, </a:t>
            </a:r>
            <a:r>
              <a:rPr lang="en-US" altLang="zh-CN" sz="2000" dirty="0" err="1">
                <a:solidFill>
                  <a:srgbClr val="CC0000"/>
                </a:solidFill>
                <a:ea typeface="宋体" charset="-122"/>
              </a:rPr>
              <a:t>callee</a:t>
            </a:r>
            <a:r>
              <a:rPr lang="en-US" altLang="zh-CN" sz="2000" dirty="0">
                <a:solidFill>
                  <a:srgbClr val="CC0000"/>
                </a:solidFill>
                <a:ea typeface="宋体" charset="-122"/>
              </a:rPr>
              <a:t> protect </a:t>
            </a:r>
            <a:r>
              <a:rPr lang="en-US" altLang="zh-CN" sz="2000" dirty="0">
                <a:solidFill>
                  <a:srgbClr val="0000FF"/>
                </a:solidFill>
                <a:ea typeface="宋体" charset="-122"/>
              </a:rPr>
              <a:t>All </a:t>
            </a:r>
            <a:r>
              <a:rPr lang="en-US" altLang="zh-CN" sz="2000" dirty="0">
                <a:solidFill>
                  <a:srgbClr val="CC0000"/>
                </a:solidFill>
                <a:ea typeface="宋体" charset="-122"/>
              </a:rPr>
              <a:t> the registers it will use avoiding any register change for caller ----</a:t>
            </a:r>
            <a:r>
              <a:rPr lang="en-US" altLang="zh-CN" sz="2400" dirty="0">
                <a:solidFill>
                  <a:srgbClr val="0000FF"/>
                </a:solidFill>
                <a:ea typeface="宋体" charset="-122"/>
              </a:rPr>
              <a:t>a </a:t>
            </a:r>
            <a:r>
              <a:rPr lang="en-US" sz="2400" dirty="0">
                <a:solidFill>
                  <a:srgbClr val="0000FF"/>
                </a:solidFill>
              </a:rPr>
              <a:t>conservative  way</a:t>
            </a:r>
            <a:endParaRPr lang="en-US" altLang="zh-CN" sz="2000" dirty="0">
              <a:solidFill>
                <a:srgbClr val="0000FF"/>
              </a:solidFill>
              <a:ea typeface="宋体" charset="-122"/>
            </a:endParaRPr>
          </a:p>
          <a:p>
            <a:endParaRPr lang="en-US" altLang="zh-CN" sz="2000" dirty="0">
              <a:solidFill>
                <a:srgbClr val="CC0000"/>
              </a:solidFill>
              <a:ea typeface="宋体" charset="-122"/>
            </a:endParaRPr>
          </a:p>
          <a:p>
            <a:r>
              <a:rPr lang="en-US" altLang="zh-CN" sz="2000" dirty="0">
                <a:solidFill>
                  <a:srgbClr val="CC0000"/>
                </a:solidFill>
                <a:ea typeface="宋体" charset="-122"/>
              </a:rPr>
              <a:t>The caller took care of saving its $</a:t>
            </a:r>
            <a:r>
              <a:rPr lang="en-US" altLang="zh-CN" sz="2000" dirty="0" err="1">
                <a:solidFill>
                  <a:srgbClr val="CC0000"/>
                </a:solidFill>
                <a:ea typeface="宋体" charset="-122"/>
              </a:rPr>
              <a:t>ra</a:t>
            </a:r>
            <a:r>
              <a:rPr lang="en-US" altLang="zh-CN" sz="2000" dirty="0">
                <a:solidFill>
                  <a:srgbClr val="CC0000"/>
                </a:solidFill>
                <a:ea typeface="宋体" charset="-122"/>
              </a:rPr>
              <a:t> and</a:t>
            </a:r>
          </a:p>
          <a:p>
            <a:r>
              <a:rPr lang="en-US" altLang="zh-CN" sz="2000" dirty="0">
                <a:solidFill>
                  <a:srgbClr val="CC0000"/>
                </a:solidFill>
                <a:ea typeface="宋体" charset="-122"/>
              </a:rPr>
              <a:t>$</a:t>
            </a:r>
            <a:r>
              <a:rPr lang="en-US" altLang="zh-CN" sz="2000" dirty="0" err="1">
                <a:solidFill>
                  <a:srgbClr val="CC0000"/>
                </a:solidFill>
                <a:ea typeface="宋体" charset="-122"/>
              </a:rPr>
              <a:t>a0</a:t>
            </a:r>
            <a:r>
              <a:rPr lang="en-US" altLang="zh-CN" sz="2000" dirty="0">
                <a:solidFill>
                  <a:srgbClr val="CC0000"/>
                </a:solidFill>
                <a:ea typeface="宋体" charset="-122"/>
              </a:rPr>
              <a:t>-$</a:t>
            </a:r>
            <a:r>
              <a:rPr lang="en-US" altLang="zh-CN" sz="2000" dirty="0" err="1">
                <a:solidFill>
                  <a:srgbClr val="CC0000"/>
                </a:solidFill>
                <a:ea typeface="宋体" charset="-122"/>
              </a:rPr>
              <a:t>a3</a:t>
            </a:r>
            <a:r>
              <a:rPr lang="en-US" altLang="zh-CN" sz="2000" dirty="0">
                <a:solidFill>
                  <a:srgbClr val="CC0000"/>
                </a:solidFill>
                <a:ea typeface="宋体" charset="-122"/>
              </a:rPr>
              <a:t>.</a:t>
            </a:r>
          </a:p>
        </p:txBody>
      </p:sp>
      <p:cxnSp>
        <p:nvCxnSpPr>
          <p:cNvPr id="7" name="直接箭头连接符 6"/>
          <p:cNvCxnSpPr/>
          <p:nvPr/>
        </p:nvCxnSpPr>
        <p:spPr>
          <a:xfrm rot="5400000" flipH="1" flipV="1">
            <a:off x="7667636" y="2357430"/>
            <a:ext cx="857256"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rot="16200000" flipH="1">
            <a:off x="7596992" y="4714090"/>
            <a:ext cx="857256"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4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04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4581" grpId="0" animBg="1"/>
      <p:bldP spid="130458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8763000" y="6248400"/>
            <a:ext cx="1905000" cy="457200"/>
          </a:xfrm>
          <a:prstGeom prst="rect">
            <a:avLst/>
          </a:prstGeom>
        </p:spPr>
        <p:txBody>
          <a:bodyPr/>
          <a:lstStyle/>
          <a:p>
            <a:fld id="{381FC117-7741-4E50-ACBF-CEAC19D8F628}" type="slidenum">
              <a:rPr lang="zh-CN" altLang="en-US"/>
              <a:pPr/>
              <a:t>109</a:t>
            </a:fld>
            <a:endParaRPr lang="en-US" altLang="zh-CN"/>
          </a:p>
        </p:txBody>
      </p:sp>
      <p:sp>
        <p:nvSpPr>
          <p:cNvPr id="1306626" name="Text Box 2"/>
          <p:cNvSpPr txBox="1">
            <a:spLocks noChangeArrowheads="1"/>
          </p:cNvSpPr>
          <p:nvPr/>
        </p:nvSpPr>
        <p:spPr bwMode="auto">
          <a:xfrm>
            <a:off x="4238612" y="285729"/>
            <a:ext cx="6429388" cy="584775"/>
          </a:xfrm>
          <a:prstGeom prst="rect">
            <a:avLst/>
          </a:prstGeom>
          <a:noFill/>
          <a:ln w="9525">
            <a:noFill/>
            <a:miter lim="800000"/>
            <a:headEnd/>
            <a:tailEnd/>
          </a:ln>
          <a:effectLst/>
        </p:spPr>
        <p:txBody>
          <a:bodyPr wrap="square">
            <a:spAutoFit/>
          </a:bodyPr>
          <a:lstStyle/>
          <a:p>
            <a:r>
              <a:rPr lang="en-US" altLang="zh-CN" sz="3200" dirty="0">
                <a:solidFill>
                  <a:srgbClr val="FF0000"/>
                </a:solidFill>
                <a:ea typeface="宋体" charset="-122"/>
              </a:rPr>
              <a:t>Example 2.16   Nested procedure</a:t>
            </a:r>
          </a:p>
        </p:txBody>
      </p:sp>
      <p:sp>
        <p:nvSpPr>
          <p:cNvPr id="1306628" name="Text Box 4"/>
          <p:cNvSpPr txBox="1">
            <a:spLocks noChangeArrowheads="1"/>
          </p:cNvSpPr>
          <p:nvPr/>
        </p:nvSpPr>
        <p:spPr bwMode="auto">
          <a:xfrm>
            <a:off x="1905000" y="1371600"/>
            <a:ext cx="3721100" cy="1625600"/>
          </a:xfrm>
          <a:prstGeom prst="rect">
            <a:avLst/>
          </a:prstGeom>
          <a:noFill/>
          <a:ln w="9525">
            <a:solidFill>
              <a:srgbClr val="CC0000"/>
            </a:solidFill>
            <a:miter lim="800000"/>
            <a:headEnd/>
            <a:tailEnd/>
          </a:ln>
          <a:effectLst/>
        </p:spPr>
        <p:txBody>
          <a:bodyPr wrap="none">
            <a:spAutoFit/>
          </a:bodyPr>
          <a:lstStyle/>
          <a:p>
            <a:pPr>
              <a:buClr>
                <a:srgbClr val="CC0000"/>
              </a:buClr>
            </a:pPr>
            <a:r>
              <a:rPr lang="en-US" altLang="zh-CN" sz="2000">
                <a:solidFill>
                  <a:schemeClr val="accent2"/>
                </a:solidFill>
                <a:ea typeface="宋体" charset="-122"/>
              </a:rPr>
              <a:t>int   fact  (int n)</a:t>
            </a:r>
          </a:p>
          <a:p>
            <a:pPr>
              <a:buClr>
                <a:srgbClr val="CC0000"/>
              </a:buClr>
            </a:pPr>
            <a:r>
              <a:rPr lang="en-US" altLang="zh-CN" sz="2000">
                <a:solidFill>
                  <a:schemeClr val="accent2"/>
                </a:solidFill>
                <a:ea typeface="宋体" charset="-122"/>
              </a:rPr>
              <a:t>{</a:t>
            </a:r>
          </a:p>
          <a:p>
            <a:pPr>
              <a:buClr>
                <a:srgbClr val="CC0000"/>
              </a:buClr>
            </a:pPr>
            <a:r>
              <a:rPr lang="en-US" altLang="zh-CN" sz="2000">
                <a:solidFill>
                  <a:schemeClr val="accent2"/>
                </a:solidFill>
                <a:ea typeface="宋体" charset="-122"/>
              </a:rPr>
              <a:t>     if (n &lt; 1)  return (1);</a:t>
            </a:r>
          </a:p>
          <a:p>
            <a:pPr>
              <a:buClr>
                <a:srgbClr val="CC0000"/>
              </a:buClr>
            </a:pPr>
            <a:r>
              <a:rPr lang="en-US" altLang="zh-CN" sz="2000">
                <a:solidFill>
                  <a:schemeClr val="accent2"/>
                </a:solidFill>
                <a:ea typeface="宋体" charset="-122"/>
              </a:rPr>
              <a:t>          else return (n * fact(n-1));</a:t>
            </a:r>
          </a:p>
          <a:p>
            <a:pPr>
              <a:buClr>
                <a:srgbClr val="CC0000"/>
              </a:buClr>
            </a:pPr>
            <a:r>
              <a:rPr lang="en-US" altLang="zh-CN" sz="2000">
                <a:solidFill>
                  <a:schemeClr val="accent2"/>
                </a:solidFill>
                <a:ea typeface="宋体" charset="-122"/>
              </a:rPr>
              <a:t>}</a:t>
            </a:r>
          </a:p>
        </p:txBody>
      </p:sp>
      <p:sp>
        <p:nvSpPr>
          <p:cNvPr id="6" name="矩形 5"/>
          <p:cNvSpPr/>
          <p:nvPr/>
        </p:nvSpPr>
        <p:spPr>
          <a:xfrm>
            <a:off x="1881158" y="3714752"/>
            <a:ext cx="3714776" cy="2492990"/>
          </a:xfrm>
          <a:prstGeom prst="rect">
            <a:avLst/>
          </a:prstGeom>
          <a:ln>
            <a:solidFill>
              <a:srgbClr val="C00000"/>
            </a:solidFill>
          </a:ln>
        </p:spPr>
        <p:txBody>
          <a:bodyPr wrap="square">
            <a:spAutoFit/>
          </a:bodyPr>
          <a:lstStyle/>
          <a:p>
            <a:r>
              <a:rPr lang="en-US" altLang="zh-CN" sz="1800" dirty="0">
                <a:solidFill>
                  <a:srgbClr val="000000"/>
                </a:solidFill>
              </a:rPr>
              <a:t>Assume   n = 2      -------- $</a:t>
            </a:r>
            <a:r>
              <a:rPr lang="en-US" altLang="zh-CN" sz="1800" dirty="0" err="1">
                <a:solidFill>
                  <a:srgbClr val="000000"/>
                </a:solidFill>
              </a:rPr>
              <a:t>a0</a:t>
            </a:r>
            <a:endParaRPr lang="en-US" altLang="zh-CN" sz="1800" dirty="0">
              <a:solidFill>
                <a:srgbClr val="000000"/>
              </a:solidFill>
            </a:endParaRPr>
          </a:p>
          <a:p>
            <a:r>
              <a:rPr lang="en-US" altLang="zh-CN" sz="1800" dirty="0">
                <a:solidFill>
                  <a:srgbClr val="000000"/>
                </a:solidFill>
              </a:rPr>
              <a:t>Assume  </a:t>
            </a:r>
          </a:p>
          <a:p>
            <a:r>
              <a:rPr lang="en-US" altLang="zh-CN" sz="2000" dirty="0">
                <a:solidFill>
                  <a:srgbClr val="000000"/>
                </a:solidFill>
              </a:rPr>
              <a:t>MAIN program:   </a:t>
            </a:r>
          </a:p>
          <a:p>
            <a:r>
              <a:rPr lang="en-US" altLang="zh-CN" sz="2000" b="1" dirty="0">
                <a:solidFill>
                  <a:srgbClr val="000000"/>
                </a:solidFill>
              </a:rPr>
              <a:t>                 </a:t>
            </a:r>
            <a:r>
              <a:rPr lang="en-US" altLang="zh-CN" sz="2000" b="1" dirty="0" err="1">
                <a:solidFill>
                  <a:srgbClr val="000000"/>
                </a:solidFill>
              </a:rPr>
              <a:t>jal</a:t>
            </a:r>
            <a:r>
              <a:rPr lang="en-US" altLang="zh-CN" sz="2000" b="1" dirty="0">
                <a:solidFill>
                  <a:srgbClr val="000000"/>
                </a:solidFill>
              </a:rPr>
              <a:t>    fact   </a:t>
            </a:r>
          </a:p>
          <a:p>
            <a:r>
              <a:rPr lang="en-US" altLang="zh-CN" sz="2000" b="1" dirty="0">
                <a:solidFill>
                  <a:srgbClr val="000000"/>
                </a:solidFill>
              </a:rPr>
              <a:t>      1000 :</a:t>
            </a:r>
          </a:p>
          <a:p>
            <a:endParaRPr lang="en-US" altLang="zh-CN" sz="2000" b="1" dirty="0">
              <a:solidFill>
                <a:srgbClr val="000000"/>
              </a:solidFill>
            </a:endParaRPr>
          </a:p>
          <a:p>
            <a:endParaRPr lang="en-US" altLang="zh-CN" sz="2000" b="1" dirty="0">
              <a:solidFill>
                <a:srgbClr val="000000"/>
              </a:solidFill>
            </a:endParaRPr>
          </a:p>
          <a:p>
            <a:r>
              <a:rPr lang="en-US" altLang="zh-CN" sz="2000" b="1" dirty="0">
                <a:solidFill>
                  <a:srgbClr val="000000"/>
                </a:solidFill>
              </a:rPr>
              <a:t>      2000:  </a:t>
            </a:r>
            <a:r>
              <a:rPr lang="en-US" altLang="zh-CN" sz="2000" b="1" dirty="0" err="1">
                <a:solidFill>
                  <a:srgbClr val="000000"/>
                </a:solidFill>
              </a:rPr>
              <a:t>L1</a:t>
            </a:r>
            <a:r>
              <a:rPr lang="en-US" altLang="zh-CN" sz="2000" b="1" dirty="0">
                <a:solidFill>
                  <a:srgbClr val="000000"/>
                </a:solidFill>
              </a:rPr>
              <a:t>     </a:t>
            </a:r>
            <a:endParaRPr lang="en-US" altLang="zh-CN" sz="1600" b="1" dirty="0">
              <a:solidFill>
                <a:srgbClr val="000000"/>
              </a:solidFill>
              <a:latin typeface="Times New Roman" pitchFamily="18" charset="0"/>
            </a:endParaRPr>
          </a:p>
        </p:txBody>
      </p:sp>
    </p:spTree>
  </p:cSld>
  <p:clrMapOvr>
    <a:masterClrMapping/>
  </p:clrMapOvr>
  <p:transition spd="med">
    <p:random/>
    <p:sndAc>
      <p:stSnd>
        <p:snd r:embed="rId3" name="chimes.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a:xfrm>
            <a:off x="1271464" y="0"/>
            <a:ext cx="8896503" cy="1143000"/>
          </a:xfrm>
        </p:spPr>
        <p:txBody>
          <a:bodyPr/>
          <a:lstStyle/>
          <a:p>
            <a:pPr algn="l"/>
            <a:r>
              <a:rPr lang="en-US" altLang="zh-CN" sz="3200" dirty="0"/>
              <a:t>2.2    Operations of the </a:t>
            </a:r>
            <a:r>
              <a:rPr lang="en-US" altLang="zh-CN" sz="3200" dirty="0" smtClean="0"/>
              <a:t>Computer </a:t>
            </a:r>
            <a:r>
              <a:rPr lang="en-US" altLang="zh-CN" sz="3200" dirty="0"/>
              <a:t>Hardware</a:t>
            </a:r>
          </a:p>
        </p:txBody>
      </p:sp>
      <p:sp>
        <p:nvSpPr>
          <p:cNvPr id="87043" name="Rectangle 3"/>
          <p:cNvSpPr>
            <a:spLocks noGrp="1" noRot="1" noChangeArrowheads="1"/>
          </p:cNvSpPr>
          <p:nvPr>
            <p:ph type="body" sz="half" idx="1"/>
          </p:nvPr>
        </p:nvSpPr>
        <p:spPr>
          <a:xfrm>
            <a:off x="1271464" y="1142984"/>
            <a:ext cx="9179018" cy="5143536"/>
          </a:xfrm>
        </p:spPr>
        <p:txBody>
          <a:bodyPr/>
          <a:lstStyle/>
          <a:p>
            <a:r>
              <a:rPr lang="en-US" altLang="zh-CN" dirty="0"/>
              <a:t> Every computer must be able to perform arithmetic</a:t>
            </a:r>
          </a:p>
          <a:p>
            <a:pPr lvl="1"/>
            <a:r>
              <a:rPr lang="en-US" altLang="zh-CN" dirty="0"/>
              <a:t> Only one operation per instruction</a:t>
            </a:r>
          </a:p>
          <a:p>
            <a:pPr lvl="1"/>
            <a:r>
              <a:rPr lang="en-US" altLang="zh-CN" dirty="0"/>
              <a:t> Exactly three variables	</a:t>
            </a:r>
            <a:r>
              <a:rPr lang="en-US" altLang="zh-CN" b="1" dirty="0">
                <a:solidFill>
                  <a:srgbClr val="FF0000"/>
                </a:solidFill>
              </a:rPr>
              <a:t>add </a:t>
            </a:r>
            <a:r>
              <a:rPr lang="en-US" altLang="zh-CN" b="1" dirty="0" err="1">
                <a:solidFill>
                  <a:srgbClr val="FF0000"/>
                </a:solidFill>
              </a:rPr>
              <a:t>a,b,c</a:t>
            </a:r>
            <a:r>
              <a:rPr lang="en-US" altLang="zh-CN" b="1" dirty="0">
                <a:solidFill>
                  <a:srgbClr val="FF0000"/>
                </a:solidFill>
              </a:rPr>
              <a:t>   </a:t>
            </a:r>
            <a:r>
              <a:rPr lang="en-US" altLang="zh-CN" b="1" dirty="0" smtClean="0">
                <a:solidFill>
                  <a:srgbClr val="FF0000"/>
                </a:solidFill>
              </a:rPr>
              <a:t>   </a:t>
            </a:r>
            <a:r>
              <a:rPr lang="en-US" altLang="zh-CN" b="1" dirty="0" err="1">
                <a:solidFill>
                  <a:srgbClr val="FF0000"/>
                </a:solidFill>
              </a:rPr>
              <a:t>a←b+c</a:t>
            </a:r>
            <a:endParaRPr lang="en-US" altLang="zh-CN" b="1" dirty="0">
              <a:solidFill>
                <a:srgbClr val="FF0000"/>
              </a:solidFill>
            </a:endParaRPr>
          </a:p>
          <a:p>
            <a:r>
              <a:rPr lang="en-US" altLang="zh-CN" dirty="0"/>
              <a:t> </a:t>
            </a:r>
            <a:r>
              <a:rPr lang="en-US" altLang="zh-CN" b="1" dirty="0">
                <a:solidFill>
                  <a:srgbClr val="FF3300"/>
                </a:solidFill>
              </a:rPr>
              <a:t>Design Principle 1</a:t>
            </a:r>
          </a:p>
          <a:p>
            <a:pPr lvl="1"/>
            <a:r>
              <a:rPr lang="en-US" altLang="zh-CN" b="1" dirty="0">
                <a:solidFill>
                  <a:srgbClr val="FF0000"/>
                </a:solidFill>
              </a:rPr>
              <a:t> </a:t>
            </a:r>
            <a:r>
              <a:rPr lang="en-US" altLang="zh-CN" b="1" i="1" dirty="0">
                <a:solidFill>
                  <a:srgbClr val="FF0000"/>
                </a:solidFill>
              </a:rPr>
              <a:t>Simplicity favors regularity</a:t>
            </a:r>
          </a:p>
          <a:p>
            <a:r>
              <a:rPr lang="en-US" altLang="zh-CN" dirty="0">
                <a:solidFill>
                  <a:srgbClr val="0000FF"/>
                </a:solidFill>
              </a:rPr>
              <a:t> Ex 2.1    </a:t>
            </a:r>
            <a:r>
              <a:rPr lang="en-US" altLang="zh-CN" sz="2400" dirty="0"/>
              <a:t>Compiling two simple C statements</a:t>
            </a:r>
          </a:p>
          <a:p>
            <a:pPr lvl="1"/>
            <a:r>
              <a:rPr lang="en-US" altLang="zh-CN" dirty="0"/>
              <a:t> C code:  			</a:t>
            </a:r>
          </a:p>
          <a:p>
            <a:pPr lvl="1">
              <a:buFont typeface="Wingdings" pitchFamily="2" charset="2"/>
              <a:buNone/>
            </a:pPr>
            <a:r>
              <a:rPr lang="en-US" altLang="zh-CN" dirty="0">
                <a:latin typeface="Times New Roman" pitchFamily="18" charset="0"/>
              </a:rPr>
              <a:t>        a = b + c;		</a:t>
            </a:r>
          </a:p>
          <a:p>
            <a:pPr lvl="1">
              <a:buFont typeface="Wingdings" pitchFamily="2" charset="2"/>
              <a:buNone/>
            </a:pPr>
            <a:r>
              <a:rPr lang="en-US" altLang="zh-CN" dirty="0">
                <a:latin typeface="Times New Roman" pitchFamily="18" charset="0"/>
              </a:rPr>
              <a:t>        d = a – e;</a:t>
            </a:r>
          </a:p>
        </p:txBody>
      </p:sp>
      <p:sp>
        <p:nvSpPr>
          <p:cNvPr id="5" name="灯片编号占位符 6"/>
          <p:cNvSpPr>
            <a:spLocks noGrp="1"/>
          </p:cNvSpPr>
          <p:nvPr>
            <p:ph type="sldNum" sz="quarter" idx="4294967295"/>
          </p:nvPr>
        </p:nvSpPr>
        <p:spPr>
          <a:xfrm>
            <a:off x="8378826" y="6381750"/>
            <a:ext cx="2289175" cy="476250"/>
          </a:xfrm>
          <a:prstGeom prst="rect">
            <a:avLst/>
          </a:prstGeom>
        </p:spPr>
        <p:txBody>
          <a:bodyPr/>
          <a:lstStyle/>
          <a:p>
            <a:fld id="{746BC1F0-175C-466B-92BB-C572ED90010B}" type="slidenum">
              <a:rPr lang="en-US" altLang="zh-CN"/>
              <a:pPr/>
              <a:t>11</a:t>
            </a:fld>
            <a:endParaRPr lang="en-US" altLang="zh-CN"/>
          </a:p>
        </p:txBody>
      </p:sp>
      <p:sp>
        <p:nvSpPr>
          <p:cNvPr id="87073" name="Rectangle 33"/>
          <p:cNvSpPr>
            <a:spLocks noChangeArrowheads="1"/>
          </p:cNvSpPr>
          <p:nvPr/>
        </p:nvSpPr>
        <p:spPr bwMode="auto">
          <a:xfrm>
            <a:off x="7164334" y="4725144"/>
            <a:ext cx="3286148" cy="1348061"/>
          </a:xfrm>
          <a:prstGeom prst="rect">
            <a:avLst/>
          </a:prstGeom>
          <a:solidFill>
            <a:schemeClr val="accent1"/>
          </a:solidFill>
          <a:ln w="9525" cap="rnd" algn="ctr">
            <a:noFill/>
            <a:miter lim="800000"/>
            <a:headEnd/>
            <a:tailEnd/>
          </a:ln>
          <a:effectLst/>
        </p:spPr>
        <p:txBody>
          <a:bodyPr wrap="square">
            <a:spAutoFit/>
          </a:bodyPr>
          <a:lstStyle/>
          <a:p>
            <a:pPr lvl="1">
              <a:spcBef>
                <a:spcPct val="20000"/>
              </a:spcBef>
              <a:buClr>
                <a:schemeClr val="accent2"/>
              </a:buClr>
              <a:buSzPct val="85000"/>
              <a:buFont typeface="Wingdings" pitchFamily="2" charset="2"/>
              <a:buChar char=""/>
            </a:pPr>
            <a:r>
              <a:rPr lang="en-US" altLang="zh-CN" sz="2400" dirty="0">
                <a:ea typeface="Arial Unicode MS" pitchFamily="34" charset="-122"/>
                <a:cs typeface="Arial Unicode MS" pitchFamily="34" charset="-122"/>
              </a:rPr>
              <a:t>MIPS code:  </a:t>
            </a:r>
          </a:p>
          <a:p>
            <a:pPr lvl="1">
              <a:spcBef>
                <a:spcPct val="20000"/>
              </a:spcBef>
              <a:buClr>
                <a:schemeClr val="accent2"/>
              </a:buClr>
              <a:buSzPct val="85000"/>
              <a:buFont typeface="Wingdings" pitchFamily="2" charset="2"/>
              <a:buNone/>
            </a:pPr>
            <a:r>
              <a:rPr lang="en-US" altLang="zh-CN" sz="2400" dirty="0">
                <a:latin typeface="Times New Roman" pitchFamily="18" charset="0"/>
                <a:ea typeface="Arial Unicode MS" pitchFamily="34" charset="-122"/>
                <a:cs typeface="Arial Unicode MS" pitchFamily="34" charset="-122"/>
              </a:rPr>
              <a:t>        </a:t>
            </a:r>
            <a:r>
              <a:rPr lang="en-US" altLang="zh-CN" sz="2400" b="1" dirty="0">
                <a:latin typeface="Times New Roman" pitchFamily="18" charset="0"/>
                <a:ea typeface="Arial Unicode MS" pitchFamily="34" charset="-122"/>
                <a:cs typeface="Arial Unicode MS" pitchFamily="34" charset="-122"/>
              </a:rPr>
              <a:t>add  a, b, c</a:t>
            </a:r>
          </a:p>
          <a:p>
            <a:pPr lvl="1">
              <a:spcBef>
                <a:spcPct val="20000"/>
              </a:spcBef>
              <a:buClr>
                <a:schemeClr val="accent2"/>
              </a:buClr>
              <a:buSzPct val="85000"/>
              <a:buFont typeface="Wingdings" pitchFamily="2" charset="2"/>
              <a:buNone/>
            </a:pPr>
            <a:r>
              <a:rPr lang="en-US" altLang="zh-CN" sz="2400" b="1" dirty="0">
                <a:latin typeface="Times New Roman" pitchFamily="18" charset="0"/>
                <a:ea typeface="Arial Unicode MS" pitchFamily="34" charset="-122"/>
                <a:cs typeface="Arial Unicode MS" pitchFamily="34" charset="-122"/>
              </a:rPr>
              <a:t>        sub  d, a, e</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4" name="Text Box 2"/>
          <p:cNvSpPr txBox="1">
            <a:spLocks noChangeArrowheads="1"/>
          </p:cNvSpPr>
          <p:nvPr/>
        </p:nvSpPr>
        <p:spPr bwMode="auto">
          <a:xfrm>
            <a:off x="5024430" y="1"/>
            <a:ext cx="2690160" cy="584775"/>
          </a:xfrm>
          <a:prstGeom prst="rect">
            <a:avLst/>
          </a:prstGeom>
          <a:noFill/>
          <a:ln w="9525">
            <a:noFill/>
            <a:miter lim="800000"/>
            <a:headEnd/>
            <a:tailEnd/>
          </a:ln>
          <a:effectLst/>
        </p:spPr>
        <p:txBody>
          <a:bodyPr wrap="none">
            <a:spAutoFit/>
          </a:bodyPr>
          <a:lstStyle/>
          <a:p>
            <a:r>
              <a:rPr lang="en-US" altLang="zh-CN" sz="3200" dirty="0">
                <a:solidFill>
                  <a:srgbClr val="CC0000"/>
                </a:solidFill>
                <a:ea typeface="宋体" charset="-122"/>
              </a:rPr>
              <a:t>Example 2.16</a:t>
            </a:r>
          </a:p>
        </p:txBody>
      </p:sp>
      <p:sp>
        <p:nvSpPr>
          <p:cNvPr id="1308676" name="Text Box 4"/>
          <p:cNvSpPr txBox="1">
            <a:spLocks noChangeArrowheads="1"/>
          </p:cNvSpPr>
          <p:nvPr/>
        </p:nvSpPr>
        <p:spPr bwMode="auto">
          <a:xfrm>
            <a:off x="1881158" y="1142984"/>
            <a:ext cx="3721100" cy="1625600"/>
          </a:xfrm>
          <a:prstGeom prst="rect">
            <a:avLst/>
          </a:prstGeom>
          <a:noFill/>
          <a:ln w="9525">
            <a:solidFill>
              <a:srgbClr val="CC0000"/>
            </a:solidFill>
            <a:miter lim="800000"/>
            <a:headEnd/>
            <a:tailEnd/>
          </a:ln>
          <a:effectLst/>
        </p:spPr>
        <p:txBody>
          <a:bodyPr wrap="none">
            <a:spAutoFit/>
          </a:bodyPr>
          <a:lstStyle/>
          <a:p>
            <a:pPr>
              <a:buClr>
                <a:srgbClr val="CC0000"/>
              </a:buClr>
            </a:pPr>
            <a:r>
              <a:rPr lang="en-US" altLang="zh-CN" sz="2000">
                <a:solidFill>
                  <a:schemeClr val="accent2"/>
                </a:solidFill>
                <a:ea typeface="宋体" charset="-122"/>
              </a:rPr>
              <a:t>int   fact  (int n)</a:t>
            </a:r>
          </a:p>
          <a:p>
            <a:pPr>
              <a:buClr>
                <a:srgbClr val="CC0000"/>
              </a:buClr>
            </a:pPr>
            <a:r>
              <a:rPr lang="en-US" altLang="zh-CN" sz="2000">
                <a:solidFill>
                  <a:schemeClr val="accent2"/>
                </a:solidFill>
                <a:ea typeface="宋体" charset="-122"/>
              </a:rPr>
              <a:t>{</a:t>
            </a:r>
          </a:p>
          <a:p>
            <a:pPr>
              <a:buClr>
                <a:srgbClr val="CC0000"/>
              </a:buClr>
            </a:pPr>
            <a:r>
              <a:rPr lang="en-US" altLang="zh-CN" sz="2000">
                <a:solidFill>
                  <a:schemeClr val="accent2"/>
                </a:solidFill>
                <a:ea typeface="宋体" charset="-122"/>
              </a:rPr>
              <a:t>     if (n &lt; 1)  return (1);</a:t>
            </a:r>
          </a:p>
          <a:p>
            <a:pPr>
              <a:buClr>
                <a:srgbClr val="CC0000"/>
              </a:buClr>
            </a:pPr>
            <a:r>
              <a:rPr lang="en-US" altLang="zh-CN" sz="2000">
                <a:solidFill>
                  <a:schemeClr val="accent2"/>
                </a:solidFill>
                <a:ea typeface="宋体" charset="-122"/>
              </a:rPr>
              <a:t>          else return (n * fact(n-1));</a:t>
            </a:r>
          </a:p>
          <a:p>
            <a:pPr>
              <a:buClr>
                <a:srgbClr val="CC0000"/>
              </a:buClr>
            </a:pPr>
            <a:r>
              <a:rPr lang="en-US" altLang="zh-CN" sz="2000">
                <a:solidFill>
                  <a:schemeClr val="accent2"/>
                </a:solidFill>
                <a:ea typeface="宋体" charset="-122"/>
              </a:rPr>
              <a:t>}</a:t>
            </a:r>
          </a:p>
        </p:txBody>
      </p:sp>
      <p:sp>
        <p:nvSpPr>
          <p:cNvPr id="1308677" name="Text Box 5"/>
          <p:cNvSpPr txBox="1">
            <a:spLocks noChangeArrowheads="1"/>
          </p:cNvSpPr>
          <p:nvPr/>
        </p:nvSpPr>
        <p:spPr bwMode="auto">
          <a:xfrm>
            <a:off x="6096000" y="642919"/>
            <a:ext cx="4143404" cy="5324535"/>
          </a:xfrm>
          <a:prstGeom prst="rect">
            <a:avLst/>
          </a:prstGeom>
          <a:noFill/>
          <a:ln w="9525">
            <a:solidFill>
              <a:srgbClr val="CC0000"/>
            </a:solidFill>
            <a:miter lim="800000"/>
            <a:headEnd/>
            <a:tailEnd/>
          </a:ln>
          <a:effectLst/>
        </p:spPr>
        <p:txBody>
          <a:bodyPr wrap="square">
            <a:spAutoFit/>
          </a:bodyPr>
          <a:lstStyle/>
          <a:p>
            <a:pPr>
              <a:buClr>
                <a:srgbClr val="CC0000"/>
              </a:buClr>
            </a:pPr>
            <a:r>
              <a:rPr lang="en-US" altLang="zh-CN" sz="2000" dirty="0">
                <a:ea typeface="宋体" charset="-122"/>
              </a:rPr>
              <a:t>      fact:</a:t>
            </a:r>
          </a:p>
          <a:p>
            <a:pPr>
              <a:buClr>
                <a:srgbClr val="CC0000"/>
              </a:buClr>
            </a:pPr>
            <a:r>
              <a:rPr lang="en-US" altLang="zh-CN" sz="2000" dirty="0">
                <a:ea typeface="宋体" charset="-122"/>
              </a:rPr>
              <a:t>    	</a:t>
            </a:r>
            <a:r>
              <a:rPr lang="en-US" altLang="zh-CN" sz="2000" dirty="0" err="1">
                <a:ea typeface="宋体" charset="-122"/>
              </a:rPr>
              <a:t>addi</a:t>
            </a:r>
            <a:r>
              <a:rPr lang="en-US" altLang="zh-CN" sz="2000" dirty="0">
                <a:ea typeface="宋体" charset="-122"/>
              </a:rPr>
              <a:t>      $sp, $sp, -8</a:t>
            </a:r>
          </a:p>
          <a:p>
            <a:pPr>
              <a:buClr>
                <a:srgbClr val="CC0000"/>
              </a:buClr>
            </a:pPr>
            <a:r>
              <a:rPr lang="en-US" altLang="zh-CN" sz="2000" dirty="0">
                <a:ea typeface="宋体" charset="-122"/>
              </a:rPr>
              <a:t>    	</a:t>
            </a:r>
            <a:r>
              <a:rPr lang="en-US" altLang="zh-CN" sz="2000" dirty="0" err="1">
                <a:solidFill>
                  <a:srgbClr val="0000FF"/>
                </a:solidFill>
                <a:ea typeface="宋体" charset="-122"/>
              </a:rPr>
              <a:t>sw</a:t>
            </a:r>
            <a:r>
              <a:rPr lang="en-US" altLang="zh-CN" sz="2000" dirty="0">
                <a:solidFill>
                  <a:srgbClr val="0000FF"/>
                </a:solidFill>
                <a:ea typeface="宋体" charset="-122"/>
              </a:rPr>
              <a:t>        $</a:t>
            </a:r>
            <a:r>
              <a:rPr lang="en-US" altLang="zh-CN" sz="2000" dirty="0" err="1">
                <a:solidFill>
                  <a:srgbClr val="0000FF"/>
                </a:solidFill>
                <a:ea typeface="宋体" charset="-122"/>
              </a:rPr>
              <a:t>ra</a:t>
            </a:r>
            <a:r>
              <a:rPr lang="en-US" altLang="zh-CN" sz="2000" dirty="0">
                <a:solidFill>
                  <a:srgbClr val="0000FF"/>
                </a:solidFill>
                <a:ea typeface="宋体" charset="-122"/>
              </a:rPr>
              <a:t>, 4($sp)     </a:t>
            </a:r>
          </a:p>
          <a:p>
            <a:pPr>
              <a:buClr>
                <a:srgbClr val="CC0000"/>
              </a:buClr>
            </a:pPr>
            <a:r>
              <a:rPr lang="en-US" altLang="zh-CN" sz="2000" dirty="0">
                <a:solidFill>
                  <a:srgbClr val="0000FF"/>
                </a:solidFill>
                <a:ea typeface="宋体" charset="-122"/>
              </a:rPr>
              <a:t>    	</a:t>
            </a:r>
            <a:r>
              <a:rPr lang="en-US" altLang="zh-CN" sz="2000" dirty="0" err="1">
                <a:solidFill>
                  <a:srgbClr val="0000FF"/>
                </a:solidFill>
                <a:ea typeface="宋体" charset="-122"/>
              </a:rPr>
              <a:t>sw</a:t>
            </a:r>
            <a:r>
              <a:rPr lang="en-US" altLang="zh-CN" sz="2000" dirty="0">
                <a:solidFill>
                  <a:srgbClr val="0000FF"/>
                </a:solidFill>
                <a:ea typeface="宋体" charset="-122"/>
              </a:rPr>
              <a:t>        $</a:t>
            </a:r>
            <a:r>
              <a:rPr lang="en-US" altLang="zh-CN" sz="2000" dirty="0" err="1">
                <a:solidFill>
                  <a:srgbClr val="0000FF"/>
                </a:solidFill>
                <a:ea typeface="宋体" charset="-122"/>
              </a:rPr>
              <a:t>a0</a:t>
            </a:r>
            <a:r>
              <a:rPr lang="en-US" altLang="zh-CN" sz="2000" dirty="0">
                <a:solidFill>
                  <a:srgbClr val="0000FF"/>
                </a:solidFill>
                <a:ea typeface="宋体" charset="-122"/>
              </a:rPr>
              <a:t>, 0($sp)</a:t>
            </a:r>
          </a:p>
          <a:p>
            <a:pPr>
              <a:buClr>
                <a:srgbClr val="CC0000"/>
              </a:buClr>
            </a:pPr>
            <a:r>
              <a:rPr lang="en-US" altLang="zh-CN" sz="2000" dirty="0">
                <a:ea typeface="宋体" charset="-122"/>
              </a:rPr>
              <a:t>    	</a:t>
            </a:r>
            <a:r>
              <a:rPr lang="en-US" altLang="zh-CN" sz="2000" dirty="0" err="1">
                <a:ea typeface="宋体" charset="-122"/>
              </a:rPr>
              <a:t>slti</a:t>
            </a:r>
            <a:r>
              <a:rPr lang="en-US" altLang="zh-CN" sz="2000" dirty="0">
                <a:ea typeface="宋体" charset="-122"/>
              </a:rPr>
              <a:t>        $</a:t>
            </a:r>
            <a:r>
              <a:rPr lang="en-US" altLang="zh-CN" sz="2000" dirty="0" err="1">
                <a:ea typeface="宋体" charset="-122"/>
              </a:rPr>
              <a:t>t0</a:t>
            </a:r>
            <a:r>
              <a:rPr lang="en-US" altLang="zh-CN" sz="2000" dirty="0">
                <a:ea typeface="宋体" charset="-122"/>
              </a:rPr>
              <a:t>, $</a:t>
            </a:r>
            <a:r>
              <a:rPr lang="en-US" altLang="zh-CN" sz="2000" dirty="0" err="1">
                <a:ea typeface="宋体" charset="-122"/>
              </a:rPr>
              <a:t>a0</a:t>
            </a:r>
            <a:r>
              <a:rPr lang="en-US" altLang="zh-CN" sz="2000" dirty="0">
                <a:ea typeface="宋体" charset="-122"/>
              </a:rPr>
              <a:t>, 1</a:t>
            </a:r>
          </a:p>
          <a:p>
            <a:pPr>
              <a:buClr>
                <a:srgbClr val="CC0000"/>
              </a:buClr>
            </a:pPr>
            <a:r>
              <a:rPr lang="en-US" altLang="zh-CN" sz="2000" dirty="0">
                <a:ea typeface="宋体" charset="-122"/>
              </a:rPr>
              <a:t>    	</a:t>
            </a:r>
            <a:r>
              <a:rPr lang="en-US" altLang="zh-CN" sz="2000" dirty="0" err="1">
                <a:ea typeface="宋体" charset="-122"/>
              </a:rPr>
              <a:t>beq</a:t>
            </a:r>
            <a:r>
              <a:rPr lang="en-US" altLang="zh-CN" sz="2000" dirty="0">
                <a:ea typeface="宋体" charset="-122"/>
              </a:rPr>
              <a:t>       $</a:t>
            </a:r>
            <a:r>
              <a:rPr lang="en-US" altLang="zh-CN" sz="2000" dirty="0" err="1">
                <a:ea typeface="宋体" charset="-122"/>
              </a:rPr>
              <a:t>t0</a:t>
            </a:r>
            <a:r>
              <a:rPr lang="en-US" altLang="zh-CN" sz="2000" dirty="0">
                <a:ea typeface="宋体" charset="-122"/>
              </a:rPr>
              <a:t>, $zero, </a:t>
            </a:r>
            <a:r>
              <a:rPr lang="en-US" altLang="zh-CN" sz="2000" dirty="0" err="1">
                <a:ea typeface="宋体" charset="-122"/>
              </a:rPr>
              <a:t>L1</a:t>
            </a:r>
            <a:endParaRPr lang="en-US" altLang="zh-CN" sz="2000" dirty="0">
              <a:ea typeface="宋体" charset="-122"/>
            </a:endParaRPr>
          </a:p>
          <a:p>
            <a:pPr>
              <a:buClr>
                <a:srgbClr val="CC0000"/>
              </a:buClr>
            </a:pPr>
            <a:r>
              <a:rPr lang="en-US" altLang="zh-CN" sz="2000" dirty="0">
                <a:ea typeface="宋体" charset="-122"/>
              </a:rPr>
              <a:t>    	</a:t>
            </a:r>
            <a:r>
              <a:rPr lang="en-US" altLang="zh-CN" sz="2000" dirty="0" err="1">
                <a:ea typeface="宋体" charset="-122"/>
              </a:rPr>
              <a:t>addi</a:t>
            </a:r>
            <a:r>
              <a:rPr lang="en-US" altLang="zh-CN" sz="2000" dirty="0">
                <a:ea typeface="宋体" charset="-122"/>
              </a:rPr>
              <a:t>      $</a:t>
            </a:r>
            <a:r>
              <a:rPr lang="en-US" altLang="zh-CN" sz="2000" dirty="0" err="1">
                <a:ea typeface="宋体" charset="-122"/>
              </a:rPr>
              <a:t>v0</a:t>
            </a:r>
            <a:r>
              <a:rPr lang="en-US" altLang="zh-CN" sz="2000" dirty="0">
                <a:ea typeface="宋体" charset="-122"/>
              </a:rPr>
              <a:t>, $zero, 1</a:t>
            </a:r>
          </a:p>
          <a:p>
            <a:pPr>
              <a:buClr>
                <a:srgbClr val="CC0000"/>
              </a:buClr>
            </a:pPr>
            <a:r>
              <a:rPr lang="en-US" altLang="zh-CN" sz="2000" dirty="0">
                <a:ea typeface="宋体" charset="-122"/>
              </a:rPr>
              <a:t>    	</a:t>
            </a:r>
            <a:r>
              <a:rPr lang="en-US" altLang="zh-CN" sz="2000" dirty="0" err="1">
                <a:ea typeface="宋体" charset="-122"/>
              </a:rPr>
              <a:t>addi</a:t>
            </a:r>
            <a:r>
              <a:rPr lang="en-US" altLang="zh-CN" sz="2000" dirty="0">
                <a:ea typeface="宋体" charset="-122"/>
              </a:rPr>
              <a:t>      $sp, $sp, 8</a:t>
            </a:r>
          </a:p>
          <a:p>
            <a:pPr>
              <a:buClr>
                <a:srgbClr val="CC0000"/>
              </a:buClr>
            </a:pPr>
            <a:r>
              <a:rPr lang="en-US" altLang="zh-CN" sz="2000" dirty="0">
                <a:ea typeface="宋体" charset="-122"/>
              </a:rPr>
              <a:t>      	</a:t>
            </a:r>
            <a:r>
              <a:rPr lang="en-US" altLang="zh-CN" sz="2000" dirty="0" err="1">
                <a:ea typeface="宋体" charset="-122"/>
              </a:rPr>
              <a:t>jr</a:t>
            </a:r>
            <a:r>
              <a:rPr lang="en-US" altLang="zh-CN" sz="2000" dirty="0">
                <a:ea typeface="宋体" charset="-122"/>
              </a:rPr>
              <a:t>           $</a:t>
            </a:r>
            <a:r>
              <a:rPr lang="en-US" altLang="zh-CN" sz="2000" dirty="0" err="1">
                <a:ea typeface="宋体" charset="-122"/>
              </a:rPr>
              <a:t>ra</a:t>
            </a:r>
            <a:r>
              <a:rPr lang="en-US" altLang="zh-CN" sz="2000" dirty="0">
                <a:ea typeface="宋体" charset="-122"/>
              </a:rPr>
              <a:t>           </a:t>
            </a:r>
          </a:p>
          <a:p>
            <a:pPr>
              <a:buClr>
                <a:srgbClr val="CC0000"/>
              </a:buClr>
            </a:pPr>
            <a:r>
              <a:rPr lang="en-US" altLang="zh-CN" sz="2000" dirty="0" err="1">
                <a:ea typeface="宋体" charset="-122"/>
              </a:rPr>
              <a:t>L1</a:t>
            </a:r>
            <a:r>
              <a:rPr lang="en-US" altLang="zh-CN" sz="2000" dirty="0">
                <a:ea typeface="宋体" charset="-122"/>
              </a:rPr>
              <a:t>:                                    </a:t>
            </a:r>
          </a:p>
          <a:p>
            <a:pPr>
              <a:buClr>
                <a:srgbClr val="CC0000"/>
              </a:buClr>
            </a:pPr>
            <a:r>
              <a:rPr lang="en-US" altLang="zh-CN" sz="2000" dirty="0">
                <a:ea typeface="宋体" charset="-122"/>
              </a:rPr>
              <a:t>    	</a:t>
            </a:r>
            <a:r>
              <a:rPr lang="en-US" altLang="zh-CN" sz="2000" dirty="0" err="1">
                <a:ea typeface="宋体" charset="-122"/>
              </a:rPr>
              <a:t>addi</a:t>
            </a:r>
            <a:r>
              <a:rPr lang="en-US" altLang="zh-CN" sz="2000" dirty="0">
                <a:ea typeface="宋体" charset="-122"/>
              </a:rPr>
              <a:t>     $</a:t>
            </a:r>
            <a:r>
              <a:rPr lang="en-US" altLang="zh-CN" sz="2000" dirty="0" err="1">
                <a:ea typeface="宋体" charset="-122"/>
              </a:rPr>
              <a:t>a0</a:t>
            </a:r>
            <a:r>
              <a:rPr lang="en-US" altLang="zh-CN" sz="2000" dirty="0">
                <a:ea typeface="宋体" charset="-122"/>
              </a:rPr>
              <a:t>, $</a:t>
            </a:r>
            <a:r>
              <a:rPr lang="en-US" altLang="zh-CN" sz="2000" dirty="0" err="1">
                <a:ea typeface="宋体" charset="-122"/>
              </a:rPr>
              <a:t>a0</a:t>
            </a:r>
            <a:r>
              <a:rPr lang="en-US" altLang="zh-CN" sz="2000" dirty="0">
                <a:ea typeface="宋体" charset="-122"/>
              </a:rPr>
              <a:t>, -1</a:t>
            </a:r>
          </a:p>
          <a:p>
            <a:pPr>
              <a:buClr>
                <a:srgbClr val="CC0000"/>
              </a:buClr>
            </a:pPr>
            <a:r>
              <a:rPr lang="en-US" altLang="zh-CN" sz="2000" dirty="0">
                <a:ea typeface="宋体" charset="-122"/>
              </a:rPr>
              <a:t>    	</a:t>
            </a:r>
            <a:r>
              <a:rPr lang="en-US" altLang="zh-CN" sz="2000" dirty="0" err="1">
                <a:ea typeface="宋体" charset="-122"/>
              </a:rPr>
              <a:t>jal</a:t>
            </a:r>
            <a:r>
              <a:rPr lang="en-US" altLang="zh-CN" sz="2000" dirty="0">
                <a:ea typeface="宋体" charset="-122"/>
              </a:rPr>
              <a:t>        fact</a:t>
            </a:r>
          </a:p>
          <a:p>
            <a:pPr>
              <a:buClr>
                <a:srgbClr val="CC0000"/>
              </a:buClr>
            </a:pPr>
            <a:r>
              <a:rPr lang="en-US" altLang="zh-CN" sz="2000" dirty="0">
                <a:solidFill>
                  <a:srgbClr val="0000FF"/>
                </a:solidFill>
                <a:ea typeface="宋体" charset="-122"/>
              </a:rPr>
              <a:t>2000:    </a:t>
            </a:r>
            <a:r>
              <a:rPr lang="en-US" altLang="zh-CN" sz="2000" dirty="0" err="1">
                <a:solidFill>
                  <a:srgbClr val="0000FF"/>
                </a:solidFill>
                <a:ea typeface="宋体" charset="-122"/>
              </a:rPr>
              <a:t>lw</a:t>
            </a:r>
            <a:r>
              <a:rPr lang="en-US" altLang="zh-CN" sz="2000" dirty="0">
                <a:solidFill>
                  <a:srgbClr val="0000FF"/>
                </a:solidFill>
                <a:ea typeface="宋体" charset="-122"/>
              </a:rPr>
              <a:t>        $</a:t>
            </a:r>
            <a:r>
              <a:rPr lang="en-US" altLang="zh-CN" sz="2000" dirty="0" err="1">
                <a:solidFill>
                  <a:srgbClr val="0000FF"/>
                </a:solidFill>
                <a:ea typeface="宋体" charset="-122"/>
              </a:rPr>
              <a:t>a0</a:t>
            </a:r>
            <a:r>
              <a:rPr lang="en-US" altLang="zh-CN" sz="2000" dirty="0">
                <a:solidFill>
                  <a:srgbClr val="0000FF"/>
                </a:solidFill>
                <a:ea typeface="宋体" charset="-122"/>
              </a:rPr>
              <a:t>, 0($sp)</a:t>
            </a:r>
          </a:p>
          <a:p>
            <a:pPr>
              <a:buClr>
                <a:srgbClr val="CC0000"/>
              </a:buClr>
            </a:pPr>
            <a:r>
              <a:rPr lang="en-US" altLang="zh-CN" sz="2000" dirty="0">
                <a:solidFill>
                  <a:srgbClr val="0000FF"/>
                </a:solidFill>
                <a:ea typeface="宋体" charset="-122"/>
              </a:rPr>
              <a:t>    	</a:t>
            </a:r>
            <a:r>
              <a:rPr lang="en-US" altLang="zh-CN" sz="2000" dirty="0" err="1">
                <a:solidFill>
                  <a:srgbClr val="0000FF"/>
                </a:solidFill>
                <a:ea typeface="宋体" charset="-122"/>
              </a:rPr>
              <a:t>lw</a:t>
            </a:r>
            <a:r>
              <a:rPr lang="en-US" altLang="zh-CN" sz="2000" dirty="0">
                <a:solidFill>
                  <a:srgbClr val="0000FF"/>
                </a:solidFill>
                <a:ea typeface="宋体" charset="-122"/>
              </a:rPr>
              <a:t>        $</a:t>
            </a:r>
            <a:r>
              <a:rPr lang="en-US" altLang="zh-CN" sz="2000" dirty="0" err="1">
                <a:solidFill>
                  <a:srgbClr val="0000FF"/>
                </a:solidFill>
                <a:ea typeface="宋体" charset="-122"/>
              </a:rPr>
              <a:t>ra</a:t>
            </a:r>
            <a:r>
              <a:rPr lang="en-US" altLang="zh-CN" sz="2000" dirty="0">
                <a:solidFill>
                  <a:srgbClr val="0000FF"/>
                </a:solidFill>
                <a:ea typeface="宋体" charset="-122"/>
              </a:rPr>
              <a:t>, 4($sp)</a:t>
            </a:r>
          </a:p>
          <a:p>
            <a:pPr>
              <a:buClr>
                <a:srgbClr val="CC0000"/>
              </a:buClr>
            </a:pPr>
            <a:r>
              <a:rPr lang="en-US" altLang="zh-CN" sz="2000" dirty="0">
                <a:ea typeface="宋体" charset="-122"/>
              </a:rPr>
              <a:t>    	</a:t>
            </a:r>
            <a:r>
              <a:rPr lang="en-US" altLang="zh-CN" sz="2000" dirty="0" err="1">
                <a:ea typeface="宋体" charset="-122"/>
              </a:rPr>
              <a:t>addi</a:t>
            </a:r>
            <a:r>
              <a:rPr lang="en-US" altLang="zh-CN" sz="2000" dirty="0">
                <a:ea typeface="宋体" charset="-122"/>
              </a:rPr>
              <a:t>     $sp, $sp, 8</a:t>
            </a:r>
          </a:p>
          <a:p>
            <a:pPr>
              <a:buClr>
                <a:srgbClr val="CC0000"/>
              </a:buClr>
            </a:pPr>
            <a:r>
              <a:rPr lang="en-US" altLang="zh-CN" sz="2000" dirty="0">
                <a:ea typeface="宋体" charset="-122"/>
              </a:rPr>
              <a:t>    	</a:t>
            </a:r>
            <a:r>
              <a:rPr lang="en-US" altLang="zh-CN" sz="2000" dirty="0" err="1">
                <a:ea typeface="宋体" charset="-122"/>
              </a:rPr>
              <a:t>mul</a:t>
            </a:r>
            <a:r>
              <a:rPr lang="en-US" altLang="zh-CN" sz="2000" dirty="0">
                <a:ea typeface="宋体" charset="-122"/>
              </a:rPr>
              <a:t>      $</a:t>
            </a:r>
            <a:r>
              <a:rPr lang="en-US" altLang="zh-CN" sz="2000" dirty="0" err="1">
                <a:ea typeface="宋体" charset="-122"/>
              </a:rPr>
              <a:t>v0</a:t>
            </a:r>
            <a:r>
              <a:rPr lang="en-US" altLang="zh-CN" sz="2000" dirty="0">
                <a:ea typeface="宋体" charset="-122"/>
              </a:rPr>
              <a:t>, $</a:t>
            </a:r>
            <a:r>
              <a:rPr lang="en-US" altLang="zh-CN" sz="2000" dirty="0" err="1">
                <a:ea typeface="宋体" charset="-122"/>
              </a:rPr>
              <a:t>a0</a:t>
            </a:r>
            <a:r>
              <a:rPr lang="en-US" altLang="zh-CN" sz="2000" dirty="0">
                <a:ea typeface="宋体" charset="-122"/>
              </a:rPr>
              <a:t>, $</a:t>
            </a:r>
            <a:r>
              <a:rPr lang="en-US" altLang="zh-CN" sz="2000" dirty="0" err="1">
                <a:ea typeface="宋体" charset="-122"/>
              </a:rPr>
              <a:t>v0</a:t>
            </a:r>
            <a:endParaRPr lang="en-US" altLang="zh-CN" sz="2000" dirty="0">
              <a:ea typeface="宋体" charset="-122"/>
            </a:endParaRPr>
          </a:p>
          <a:p>
            <a:pPr>
              <a:buClr>
                <a:srgbClr val="CC0000"/>
              </a:buClr>
            </a:pPr>
            <a:r>
              <a:rPr lang="en-US" altLang="zh-CN" sz="2000" dirty="0">
                <a:ea typeface="宋体" charset="-122"/>
              </a:rPr>
              <a:t>    	</a:t>
            </a:r>
            <a:r>
              <a:rPr lang="en-US" altLang="zh-CN" sz="2000" dirty="0" err="1">
                <a:ea typeface="宋体" charset="-122"/>
              </a:rPr>
              <a:t>jr</a:t>
            </a:r>
            <a:r>
              <a:rPr lang="en-US" altLang="zh-CN" sz="2000" dirty="0">
                <a:ea typeface="宋体" charset="-122"/>
              </a:rPr>
              <a:t>          $</a:t>
            </a:r>
            <a:r>
              <a:rPr lang="en-US" altLang="zh-CN" sz="2000" dirty="0" err="1">
                <a:ea typeface="宋体" charset="-122"/>
              </a:rPr>
              <a:t>ra</a:t>
            </a:r>
            <a:endParaRPr lang="en-US" altLang="zh-CN" sz="2000" dirty="0">
              <a:ea typeface="宋体" charset="-122"/>
            </a:endParaRPr>
          </a:p>
        </p:txBody>
      </p:sp>
      <p:sp>
        <p:nvSpPr>
          <p:cNvPr id="1308678" name="Text Box 6"/>
          <p:cNvSpPr txBox="1">
            <a:spLocks noChangeArrowheads="1"/>
          </p:cNvSpPr>
          <p:nvPr/>
        </p:nvSpPr>
        <p:spPr bwMode="auto">
          <a:xfrm>
            <a:off x="1881158" y="3214686"/>
            <a:ext cx="3490058" cy="1938992"/>
          </a:xfrm>
          <a:prstGeom prst="rect">
            <a:avLst/>
          </a:prstGeom>
          <a:noFill/>
          <a:ln w="9525">
            <a:noFill/>
            <a:miter lim="800000"/>
            <a:headEnd/>
            <a:tailEnd/>
          </a:ln>
          <a:effectLst/>
        </p:spPr>
        <p:txBody>
          <a:bodyPr wrap="none">
            <a:spAutoFit/>
          </a:bodyPr>
          <a:lstStyle/>
          <a:p>
            <a:r>
              <a:rPr lang="en-US" altLang="zh-CN" sz="2000" dirty="0">
                <a:solidFill>
                  <a:srgbClr val="CC0000"/>
                </a:solidFill>
                <a:ea typeface="宋体" charset="-122"/>
              </a:rPr>
              <a:t>Notes:</a:t>
            </a:r>
          </a:p>
          <a:p>
            <a:r>
              <a:rPr lang="en-US" altLang="zh-CN" sz="2000" dirty="0">
                <a:solidFill>
                  <a:srgbClr val="CC0000"/>
                </a:solidFill>
                <a:ea typeface="宋体" charset="-122"/>
              </a:rPr>
              <a:t>The caller saves $</a:t>
            </a:r>
            <a:r>
              <a:rPr lang="en-US" altLang="zh-CN" sz="2000" dirty="0" err="1">
                <a:solidFill>
                  <a:srgbClr val="CC0000"/>
                </a:solidFill>
                <a:ea typeface="宋体" charset="-122"/>
              </a:rPr>
              <a:t>a0</a:t>
            </a:r>
            <a:r>
              <a:rPr lang="en-US" altLang="zh-CN" sz="2000" dirty="0">
                <a:solidFill>
                  <a:srgbClr val="CC0000"/>
                </a:solidFill>
                <a:ea typeface="宋体" charset="-122"/>
              </a:rPr>
              <a:t> and $</a:t>
            </a:r>
            <a:r>
              <a:rPr lang="en-US" altLang="zh-CN" sz="2000" dirty="0" err="1">
                <a:solidFill>
                  <a:srgbClr val="CC0000"/>
                </a:solidFill>
                <a:ea typeface="宋体" charset="-122"/>
              </a:rPr>
              <a:t>ra</a:t>
            </a:r>
            <a:endParaRPr lang="en-US" altLang="zh-CN" sz="2000" dirty="0">
              <a:solidFill>
                <a:srgbClr val="CC0000"/>
              </a:solidFill>
              <a:ea typeface="宋体" charset="-122"/>
            </a:endParaRPr>
          </a:p>
          <a:p>
            <a:r>
              <a:rPr lang="en-US" altLang="zh-CN" sz="2000" dirty="0">
                <a:solidFill>
                  <a:srgbClr val="CC0000"/>
                </a:solidFill>
                <a:ea typeface="宋体" charset="-122"/>
              </a:rPr>
              <a:t>in its stack space.</a:t>
            </a:r>
          </a:p>
          <a:p>
            <a:r>
              <a:rPr lang="en-US" altLang="zh-CN" sz="2000" dirty="0">
                <a:solidFill>
                  <a:srgbClr val="CC0000"/>
                </a:solidFill>
                <a:ea typeface="宋体" charset="-122"/>
              </a:rPr>
              <a:t>Temps are never saved.</a:t>
            </a:r>
          </a:p>
          <a:p>
            <a:endParaRPr lang="en-US" altLang="zh-CN" sz="2000" dirty="0">
              <a:solidFill>
                <a:srgbClr val="CC0000"/>
              </a:solidFill>
              <a:ea typeface="宋体" charset="-122"/>
            </a:endParaRPr>
          </a:p>
          <a:p>
            <a:endParaRPr lang="en-US" altLang="zh-CN" sz="2000" dirty="0">
              <a:solidFill>
                <a:srgbClr val="CC0000"/>
              </a:solidFill>
              <a:ea typeface="宋体" charset="-122"/>
            </a:endParaRPr>
          </a:p>
        </p:txBody>
      </p:sp>
    </p:spTree>
  </p:cSld>
  <p:clrMapOvr>
    <a:masterClrMapping/>
  </p:clrMapOvr>
  <p:transition spd="med">
    <p:random/>
    <p:sndAc>
      <p:stSnd>
        <p:snd r:embed="rId3" name="chimes.wav"/>
      </p:stSnd>
    </p:sndAc>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38348" y="685800"/>
            <a:ext cx="7478740" cy="5365750"/>
            <a:chOff x="540" y="1595"/>
            <a:chExt cx="11103" cy="8449"/>
          </a:xfrm>
        </p:grpSpPr>
        <p:grpSp>
          <p:nvGrpSpPr>
            <p:cNvPr id="3" name="Group 3"/>
            <p:cNvGrpSpPr>
              <a:grpSpLocks/>
            </p:cNvGrpSpPr>
            <p:nvPr/>
          </p:nvGrpSpPr>
          <p:grpSpPr bwMode="auto">
            <a:xfrm>
              <a:off x="1080" y="2220"/>
              <a:ext cx="1226" cy="6265"/>
              <a:chOff x="1080" y="2220"/>
              <a:chExt cx="1226" cy="6265"/>
            </a:xfrm>
          </p:grpSpPr>
          <p:sp>
            <p:nvSpPr>
              <p:cNvPr id="51" name="Line 4"/>
              <p:cNvSpPr>
                <a:spLocks noChangeShapeType="1"/>
              </p:cNvSpPr>
              <p:nvPr/>
            </p:nvSpPr>
            <p:spPr bwMode="auto">
              <a:xfrm>
                <a:off x="1080" y="2220"/>
                <a:ext cx="433" cy="0"/>
              </a:xfrm>
              <a:prstGeom prst="line">
                <a:avLst/>
              </a:prstGeom>
              <a:noFill/>
              <a:ln w="9525">
                <a:solidFill>
                  <a:srgbClr val="000000"/>
                </a:solidFill>
                <a:round/>
                <a:headEnd/>
                <a:tailEnd type="triangle" w="med" len="med"/>
              </a:ln>
            </p:spPr>
            <p:txBody>
              <a:bodyPr/>
              <a:lstStyle/>
              <a:p>
                <a:endParaRPr lang="zh-CN" altLang="en-US"/>
              </a:p>
            </p:txBody>
          </p:sp>
          <p:grpSp>
            <p:nvGrpSpPr>
              <p:cNvPr id="52" name="Group 5"/>
              <p:cNvGrpSpPr>
                <a:grpSpLocks/>
              </p:cNvGrpSpPr>
              <p:nvPr/>
            </p:nvGrpSpPr>
            <p:grpSpPr bwMode="auto">
              <a:xfrm>
                <a:off x="1440" y="2220"/>
                <a:ext cx="866" cy="6265"/>
                <a:chOff x="1513" y="1752"/>
                <a:chExt cx="866" cy="6265"/>
              </a:xfrm>
            </p:grpSpPr>
            <p:sp>
              <p:nvSpPr>
                <p:cNvPr id="53" name="Text Box 6"/>
                <p:cNvSpPr txBox="1">
                  <a:spLocks noChangeArrowheads="1"/>
                </p:cNvSpPr>
                <p:nvPr/>
              </p:nvSpPr>
              <p:spPr bwMode="auto">
                <a:xfrm>
                  <a:off x="1513" y="1752"/>
                  <a:ext cx="866" cy="737"/>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endParaRPr lang="zh-CN" altLang="zh-CN">
                    <a:solidFill>
                      <a:srgbClr val="000000"/>
                    </a:solidFill>
                  </a:endParaRPr>
                </a:p>
              </p:txBody>
            </p:sp>
            <p:sp>
              <p:nvSpPr>
                <p:cNvPr id="54" name="Text Box 7"/>
                <p:cNvSpPr txBox="1">
                  <a:spLocks noChangeArrowheads="1"/>
                </p:cNvSpPr>
                <p:nvPr/>
              </p:nvSpPr>
              <p:spPr bwMode="auto">
                <a:xfrm>
                  <a:off x="1513" y="2489"/>
                  <a:ext cx="866"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endParaRPr lang="zh-CN" altLang="zh-CN">
                    <a:solidFill>
                      <a:srgbClr val="000000"/>
                    </a:solidFill>
                  </a:endParaRPr>
                </a:p>
              </p:txBody>
            </p:sp>
            <p:sp>
              <p:nvSpPr>
                <p:cNvPr id="55" name="Text Box 8"/>
                <p:cNvSpPr txBox="1">
                  <a:spLocks noChangeArrowheads="1"/>
                </p:cNvSpPr>
                <p:nvPr/>
              </p:nvSpPr>
              <p:spPr bwMode="auto">
                <a:xfrm>
                  <a:off x="1513" y="4332"/>
                  <a:ext cx="866"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endParaRPr lang="zh-CN" altLang="zh-CN">
                    <a:solidFill>
                      <a:srgbClr val="000000"/>
                    </a:solidFill>
                  </a:endParaRPr>
                </a:p>
              </p:txBody>
            </p:sp>
            <p:sp>
              <p:nvSpPr>
                <p:cNvPr id="56" name="Text Box 9"/>
                <p:cNvSpPr txBox="1">
                  <a:spLocks noChangeArrowheads="1"/>
                </p:cNvSpPr>
                <p:nvPr/>
              </p:nvSpPr>
              <p:spPr bwMode="auto">
                <a:xfrm>
                  <a:off x="1513" y="3410"/>
                  <a:ext cx="866" cy="922"/>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endParaRPr lang="zh-CN" altLang="zh-CN">
                    <a:solidFill>
                      <a:srgbClr val="000000"/>
                    </a:solidFill>
                  </a:endParaRPr>
                </a:p>
              </p:txBody>
            </p:sp>
            <p:sp>
              <p:nvSpPr>
                <p:cNvPr id="57" name="Text Box 10"/>
                <p:cNvSpPr txBox="1">
                  <a:spLocks noChangeArrowheads="1"/>
                </p:cNvSpPr>
                <p:nvPr/>
              </p:nvSpPr>
              <p:spPr bwMode="auto">
                <a:xfrm>
                  <a:off x="1513" y="5253"/>
                  <a:ext cx="866"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endParaRPr lang="zh-CN" altLang="zh-CN">
                    <a:solidFill>
                      <a:srgbClr val="000000"/>
                    </a:solidFill>
                  </a:endParaRPr>
                </a:p>
              </p:txBody>
            </p:sp>
            <p:sp>
              <p:nvSpPr>
                <p:cNvPr id="58" name="Text Box 11"/>
                <p:cNvSpPr txBox="1">
                  <a:spLocks noChangeArrowheads="1"/>
                </p:cNvSpPr>
                <p:nvPr/>
              </p:nvSpPr>
              <p:spPr bwMode="auto">
                <a:xfrm>
                  <a:off x="1513" y="6174"/>
                  <a:ext cx="866" cy="922"/>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endParaRPr lang="zh-CN" altLang="zh-CN">
                    <a:solidFill>
                      <a:srgbClr val="000000"/>
                    </a:solidFill>
                  </a:endParaRPr>
                </a:p>
              </p:txBody>
            </p:sp>
            <p:sp>
              <p:nvSpPr>
                <p:cNvPr id="59" name="Text Box 12"/>
                <p:cNvSpPr txBox="1">
                  <a:spLocks noChangeArrowheads="1"/>
                </p:cNvSpPr>
                <p:nvPr/>
              </p:nvSpPr>
              <p:spPr bwMode="auto">
                <a:xfrm>
                  <a:off x="1513" y="7096"/>
                  <a:ext cx="866"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endParaRPr lang="zh-CN" altLang="zh-CN">
                    <a:solidFill>
                      <a:srgbClr val="000000"/>
                    </a:solidFill>
                  </a:endParaRPr>
                </a:p>
              </p:txBody>
            </p:sp>
          </p:grpSp>
        </p:grpSp>
        <p:sp>
          <p:nvSpPr>
            <p:cNvPr id="4" name="Text Box 13"/>
            <p:cNvSpPr txBox="1">
              <a:spLocks noChangeArrowheads="1"/>
            </p:cNvSpPr>
            <p:nvPr/>
          </p:nvSpPr>
          <p:spPr bwMode="auto">
            <a:xfrm>
              <a:off x="540" y="1596"/>
              <a:ext cx="866" cy="553"/>
            </a:xfrm>
            <a:prstGeom prst="rect">
              <a:avLst/>
            </a:prstGeom>
            <a:solidFill>
              <a:srgbClr val="FFFFFF"/>
            </a:solidFill>
            <a:ln w="9525">
              <a:solidFill>
                <a:srgbClr val="FFFFFF"/>
              </a:solidFill>
              <a:miter lim="800000"/>
              <a:headEnd/>
              <a:tailEnd/>
            </a:ln>
          </p:spPr>
          <p:txBody>
            <a:bodyPr/>
            <a:lstStyle/>
            <a:p>
              <a:pPr algn="just" eaLnBrk="0" hangingPunct="0">
                <a:spcBef>
                  <a:spcPct val="0"/>
                </a:spcBef>
                <a:buClrTx/>
                <a:buSzTx/>
                <a:buFontTx/>
                <a:buNone/>
              </a:pPr>
              <a:r>
                <a:rPr lang="en-US" altLang="zh-CN">
                  <a:solidFill>
                    <a:srgbClr val="000000"/>
                  </a:solidFill>
                </a:rPr>
                <a:t>SP</a:t>
              </a:r>
            </a:p>
          </p:txBody>
        </p:sp>
        <p:grpSp>
          <p:nvGrpSpPr>
            <p:cNvPr id="5" name="Group 14"/>
            <p:cNvGrpSpPr>
              <a:grpSpLocks/>
            </p:cNvGrpSpPr>
            <p:nvPr/>
          </p:nvGrpSpPr>
          <p:grpSpPr bwMode="auto">
            <a:xfrm>
              <a:off x="4887" y="2184"/>
              <a:ext cx="2105" cy="6265"/>
              <a:chOff x="4929" y="1936"/>
              <a:chExt cx="2105" cy="6265"/>
            </a:xfrm>
          </p:grpSpPr>
          <p:sp>
            <p:nvSpPr>
              <p:cNvPr id="41" name="Text Box 15"/>
              <p:cNvSpPr txBox="1">
                <a:spLocks noChangeArrowheads="1"/>
              </p:cNvSpPr>
              <p:nvPr/>
            </p:nvSpPr>
            <p:spPr bwMode="auto">
              <a:xfrm>
                <a:off x="4929" y="4788"/>
                <a:ext cx="1082" cy="553"/>
              </a:xfrm>
              <a:prstGeom prst="rect">
                <a:avLst/>
              </a:prstGeom>
              <a:solidFill>
                <a:srgbClr val="FFFFFF"/>
              </a:solidFill>
              <a:ln w="9525">
                <a:solidFill>
                  <a:srgbClr val="FFFFFF"/>
                </a:solidFill>
                <a:miter lim="800000"/>
                <a:headEnd/>
                <a:tailEnd/>
              </a:ln>
            </p:spPr>
            <p:txBody>
              <a:bodyPr/>
              <a:lstStyle/>
              <a:p>
                <a:pPr algn="just" eaLnBrk="0" hangingPunct="0">
                  <a:spcBef>
                    <a:spcPct val="0"/>
                  </a:spcBef>
                  <a:buClrTx/>
                  <a:buSzTx/>
                  <a:buFontTx/>
                  <a:buNone/>
                </a:pPr>
                <a:r>
                  <a:rPr lang="en-US" altLang="zh-CN">
                    <a:solidFill>
                      <a:srgbClr val="000000"/>
                    </a:solidFill>
                  </a:rPr>
                  <a:t>SP-16</a:t>
                </a:r>
              </a:p>
            </p:txBody>
          </p:sp>
          <p:sp>
            <p:nvSpPr>
              <p:cNvPr id="42" name="Text Box 16"/>
              <p:cNvSpPr txBox="1">
                <a:spLocks noChangeArrowheads="1"/>
              </p:cNvSpPr>
              <p:nvPr/>
            </p:nvSpPr>
            <p:spPr bwMode="auto">
              <a:xfrm>
                <a:off x="5952" y="1936"/>
                <a:ext cx="1082" cy="737"/>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r>
                  <a:rPr lang="en-US" altLang="zh-CN">
                    <a:solidFill>
                      <a:srgbClr val="000000"/>
                    </a:solidFill>
                  </a:rPr>
                  <a:t>1000</a:t>
                </a:r>
              </a:p>
            </p:txBody>
          </p:sp>
          <p:sp>
            <p:nvSpPr>
              <p:cNvPr id="43" name="Text Box 17"/>
              <p:cNvSpPr txBox="1">
                <a:spLocks noChangeArrowheads="1"/>
              </p:cNvSpPr>
              <p:nvPr/>
            </p:nvSpPr>
            <p:spPr bwMode="auto">
              <a:xfrm>
                <a:off x="5952" y="2673"/>
                <a:ext cx="1082"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r>
                  <a:rPr lang="en-US" altLang="zh-CN">
                    <a:solidFill>
                      <a:srgbClr val="000000"/>
                    </a:solidFill>
                  </a:rPr>
                  <a:t>2</a:t>
                </a:r>
              </a:p>
            </p:txBody>
          </p:sp>
          <p:sp>
            <p:nvSpPr>
              <p:cNvPr id="44" name="Text Box 18"/>
              <p:cNvSpPr txBox="1">
                <a:spLocks noChangeArrowheads="1"/>
              </p:cNvSpPr>
              <p:nvPr/>
            </p:nvSpPr>
            <p:spPr bwMode="auto">
              <a:xfrm>
                <a:off x="5952" y="4516"/>
                <a:ext cx="1082"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r>
                  <a:rPr lang="en-US" altLang="zh-CN">
                    <a:solidFill>
                      <a:srgbClr val="000000"/>
                    </a:solidFill>
                  </a:rPr>
                  <a:t>1</a:t>
                </a:r>
              </a:p>
            </p:txBody>
          </p:sp>
          <p:sp>
            <p:nvSpPr>
              <p:cNvPr id="45" name="Text Box 19"/>
              <p:cNvSpPr txBox="1">
                <a:spLocks noChangeArrowheads="1"/>
              </p:cNvSpPr>
              <p:nvPr/>
            </p:nvSpPr>
            <p:spPr bwMode="auto">
              <a:xfrm>
                <a:off x="5952" y="3594"/>
                <a:ext cx="1082" cy="922"/>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r>
                  <a:rPr lang="en-US" altLang="zh-CN">
                    <a:solidFill>
                      <a:srgbClr val="000000"/>
                    </a:solidFill>
                  </a:rPr>
                  <a:t>2000</a:t>
                </a:r>
              </a:p>
            </p:txBody>
          </p:sp>
          <p:sp>
            <p:nvSpPr>
              <p:cNvPr id="46" name="Line 20"/>
              <p:cNvSpPr>
                <a:spLocks noChangeShapeType="1"/>
              </p:cNvSpPr>
              <p:nvPr/>
            </p:nvSpPr>
            <p:spPr bwMode="auto">
              <a:xfrm>
                <a:off x="5517" y="1936"/>
                <a:ext cx="433" cy="0"/>
              </a:xfrm>
              <a:prstGeom prst="line">
                <a:avLst/>
              </a:prstGeom>
              <a:noFill/>
              <a:ln w="9525">
                <a:solidFill>
                  <a:srgbClr val="000000"/>
                </a:solidFill>
                <a:round/>
                <a:headEnd/>
                <a:tailEnd type="triangle" w="med" len="med"/>
              </a:ln>
            </p:spPr>
            <p:txBody>
              <a:bodyPr/>
              <a:lstStyle/>
              <a:p>
                <a:endParaRPr lang="zh-CN" altLang="en-US"/>
              </a:p>
            </p:txBody>
          </p:sp>
          <p:sp>
            <p:nvSpPr>
              <p:cNvPr id="47" name="Text Box 21"/>
              <p:cNvSpPr txBox="1">
                <a:spLocks noChangeArrowheads="1"/>
              </p:cNvSpPr>
              <p:nvPr/>
            </p:nvSpPr>
            <p:spPr bwMode="auto">
              <a:xfrm>
                <a:off x="5952" y="5437"/>
                <a:ext cx="1082"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endParaRPr lang="zh-CN" altLang="zh-CN"/>
              </a:p>
            </p:txBody>
          </p:sp>
          <p:sp>
            <p:nvSpPr>
              <p:cNvPr id="48" name="Text Box 22"/>
              <p:cNvSpPr txBox="1">
                <a:spLocks noChangeArrowheads="1"/>
              </p:cNvSpPr>
              <p:nvPr/>
            </p:nvSpPr>
            <p:spPr bwMode="auto">
              <a:xfrm>
                <a:off x="5952" y="6358"/>
                <a:ext cx="1082" cy="922"/>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endParaRPr lang="zh-CN" altLang="zh-CN">
                  <a:solidFill>
                    <a:srgbClr val="000000"/>
                  </a:solidFill>
                </a:endParaRPr>
              </a:p>
            </p:txBody>
          </p:sp>
          <p:sp>
            <p:nvSpPr>
              <p:cNvPr id="49" name="Text Box 23"/>
              <p:cNvSpPr txBox="1">
                <a:spLocks noChangeArrowheads="1"/>
              </p:cNvSpPr>
              <p:nvPr/>
            </p:nvSpPr>
            <p:spPr bwMode="auto">
              <a:xfrm>
                <a:off x="5952" y="7280"/>
                <a:ext cx="1082"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endParaRPr lang="zh-CN" altLang="zh-CN">
                  <a:solidFill>
                    <a:srgbClr val="000000"/>
                  </a:solidFill>
                </a:endParaRPr>
              </a:p>
            </p:txBody>
          </p:sp>
          <p:sp>
            <p:nvSpPr>
              <p:cNvPr id="50" name="Line 24"/>
              <p:cNvSpPr>
                <a:spLocks noChangeShapeType="1"/>
              </p:cNvSpPr>
              <p:nvPr/>
            </p:nvSpPr>
            <p:spPr bwMode="auto">
              <a:xfrm>
                <a:off x="5475" y="5408"/>
                <a:ext cx="433" cy="0"/>
              </a:xfrm>
              <a:prstGeom prst="line">
                <a:avLst/>
              </a:prstGeom>
              <a:noFill/>
              <a:ln w="9525">
                <a:solidFill>
                  <a:srgbClr val="000000"/>
                </a:solidFill>
                <a:round/>
                <a:headEnd/>
                <a:tailEnd type="triangle" w="med" len="med"/>
              </a:ln>
            </p:spPr>
            <p:txBody>
              <a:bodyPr/>
              <a:lstStyle/>
              <a:p>
                <a:endParaRPr lang="zh-CN" altLang="en-US"/>
              </a:p>
            </p:txBody>
          </p:sp>
        </p:grpSp>
        <p:grpSp>
          <p:nvGrpSpPr>
            <p:cNvPr id="6" name="Group 25"/>
            <p:cNvGrpSpPr>
              <a:grpSpLocks/>
            </p:cNvGrpSpPr>
            <p:nvPr/>
          </p:nvGrpSpPr>
          <p:grpSpPr bwMode="auto">
            <a:xfrm>
              <a:off x="9486" y="2246"/>
              <a:ext cx="2157" cy="6265"/>
              <a:chOff x="9423" y="1936"/>
              <a:chExt cx="2157" cy="6265"/>
            </a:xfrm>
          </p:grpSpPr>
          <p:sp>
            <p:nvSpPr>
              <p:cNvPr id="31" name="Text Box 26"/>
              <p:cNvSpPr txBox="1">
                <a:spLocks noChangeArrowheads="1"/>
              </p:cNvSpPr>
              <p:nvPr/>
            </p:nvSpPr>
            <p:spPr bwMode="auto">
              <a:xfrm>
                <a:off x="10498" y="1936"/>
                <a:ext cx="1082" cy="737"/>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r>
                  <a:rPr lang="en-US" altLang="zh-CN">
                    <a:solidFill>
                      <a:srgbClr val="000000"/>
                    </a:solidFill>
                  </a:rPr>
                  <a:t>1000</a:t>
                </a:r>
              </a:p>
            </p:txBody>
          </p:sp>
          <p:sp>
            <p:nvSpPr>
              <p:cNvPr id="32" name="Text Box 27"/>
              <p:cNvSpPr txBox="1">
                <a:spLocks noChangeArrowheads="1"/>
              </p:cNvSpPr>
              <p:nvPr/>
            </p:nvSpPr>
            <p:spPr bwMode="auto">
              <a:xfrm>
                <a:off x="10498" y="2673"/>
                <a:ext cx="1082"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r>
                  <a:rPr lang="en-US" altLang="zh-CN">
                    <a:solidFill>
                      <a:srgbClr val="000000"/>
                    </a:solidFill>
                  </a:rPr>
                  <a:t>2</a:t>
                </a:r>
              </a:p>
            </p:txBody>
          </p:sp>
          <p:sp>
            <p:nvSpPr>
              <p:cNvPr id="33" name="Text Box 28"/>
              <p:cNvSpPr txBox="1">
                <a:spLocks noChangeArrowheads="1"/>
              </p:cNvSpPr>
              <p:nvPr/>
            </p:nvSpPr>
            <p:spPr bwMode="auto">
              <a:xfrm>
                <a:off x="10498" y="4516"/>
                <a:ext cx="1082"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r>
                  <a:rPr lang="en-US" altLang="zh-CN">
                    <a:solidFill>
                      <a:srgbClr val="000000"/>
                    </a:solidFill>
                  </a:rPr>
                  <a:t>1</a:t>
                </a:r>
              </a:p>
            </p:txBody>
          </p:sp>
          <p:sp>
            <p:nvSpPr>
              <p:cNvPr id="34" name="Text Box 29"/>
              <p:cNvSpPr txBox="1">
                <a:spLocks noChangeArrowheads="1"/>
              </p:cNvSpPr>
              <p:nvPr/>
            </p:nvSpPr>
            <p:spPr bwMode="auto">
              <a:xfrm>
                <a:off x="10498" y="3594"/>
                <a:ext cx="1082" cy="922"/>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r>
                  <a:rPr lang="en-US" altLang="zh-CN">
                    <a:solidFill>
                      <a:srgbClr val="000000"/>
                    </a:solidFill>
                  </a:rPr>
                  <a:t>2000</a:t>
                </a:r>
              </a:p>
            </p:txBody>
          </p:sp>
          <p:sp>
            <p:nvSpPr>
              <p:cNvPr id="35" name="Line 30"/>
              <p:cNvSpPr>
                <a:spLocks noChangeShapeType="1"/>
              </p:cNvSpPr>
              <p:nvPr/>
            </p:nvSpPr>
            <p:spPr bwMode="auto">
              <a:xfrm>
                <a:off x="10095" y="5439"/>
                <a:ext cx="433" cy="0"/>
              </a:xfrm>
              <a:prstGeom prst="line">
                <a:avLst/>
              </a:prstGeom>
              <a:noFill/>
              <a:ln w="9525">
                <a:solidFill>
                  <a:srgbClr val="000000"/>
                </a:solidFill>
                <a:round/>
                <a:headEnd/>
                <a:tailEnd type="triangle" w="med" len="med"/>
              </a:ln>
            </p:spPr>
            <p:txBody>
              <a:bodyPr/>
              <a:lstStyle/>
              <a:p>
                <a:endParaRPr lang="zh-CN" altLang="en-US"/>
              </a:p>
            </p:txBody>
          </p:sp>
          <p:sp>
            <p:nvSpPr>
              <p:cNvPr id="36" name="Text Box 31"/>
              <p:cNvSpPr txBox="1">
                <a:spLocks noChangeArrowheads="1"/>
              </p:cNvSpPr>
              <p:nvPr/>
            </p:nvSpPr>
            <p:spPr bwMode="auto">
              <a:xfrm>
                <a:off x="10498" y="5437"/>
                <a:ext cx="1082"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endParaRPr lang="zh-CN" altLang="zh-CN">
                  <a:solidFill>
                    <a:srgbClr val="000000"/>
                  </a:solidFill>
                </a:endParaRPr>
              </a:p>
            </p:txBody>
          </p:sp>
          <p:sp>
            <p:nvSpPr>
              <p:cNvPr id="37" name="Text Box 32"/>
              <p:cNvSpPr txBox="1">
                <a:spLocks noChangeArrowheads="1"/>
              </p:cNvSpPr>
              <p:nvPr/>
            </p:nvSpPr>
            <p:spPr bwMode="auto">
              <a:xfrm>
                <a:off x="10498" y="6358"/>
                <a:ext cx="1082" cy="922"/>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endParaRPr lang="zh-CN" altLang="zh-CN">
                  <a:solidFill>
                    <a:srgbClr val="000000"/>
                  </a:solidFill>
                </a:endParaRPr>
              </a:p>
            </p:txBody>
          </p:sp>
          <p:sp>
            <p:nvSpPr>
              <p:cNvPr id="38" name="Text Box 33"/>
              <p:cNvSpPr txBox="1">
                <a:spLocks noChangeArrowheads="1"/>
              </p:cNvSpPr>
              <p:nvPr/>
            </p:nvSpPr>
            <p:spPr bwMode="auto">
              <a:xfrm>
                <a:off x="10498" y="7280"/>
                <a:ext cx="1082"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endParaRPr lang="zh-CN" altLang="zh-CN">
                  <a:solidFill>
                    <a:srgbClr val="000000"/>
                  </a:solidFill>
                </a:endParaRPr>
              </a:p>
            </p:txBody>
          </p:sp>
          <p:sp>
            <p:nvSpPr>
              <p:cNvPr id="39" name="Line 34"/>
              <p:cNvSpPr>
                <a:spLocks noChangeShapeType="1"/>
              </p:cNvSpPr>
              <p:nvPr/>
            </p:nvSpPr>
            <p:spPr bwMode="auto">
              <a:xfrm>
                <a:off x="10074" y="1936"/>
                <a:ext cx="433" cy="0"/>
              </a:xfrm>
              <a:prstGeom prst="line">
                <a:avLst/>
              </a:prstGeom>
              <a:noFill/>
              <a:ln w="9525">
                <a:solidFill>
                  <a:srgbClr val="000000"/>
                </a:solidFill>
                <a:round/>
                <a:headEnd/>
                <a:tailEnd type="triangle" w="med" len="med"/>
              </a:ln>
            </p:spPr>
            <p:txBody>
              <a:bodyPr/>
              <a:lstStyle/>
              <a:p>
                <a:endParaRPr lang="zh-CN" altLang="en-US"/>
              </a:p>
            </p:txBody>
          </p:sp>
          <p:sp>
            <p:nvSpPr>
              <p:cNvPr id="40" name="Text Box 35"/>
              <p:cNvSpPr txBox="1">
                <a:spLocks noChangeArrowheads="1"/>
              </p:cNvSpPr>
              <p:nvPr/>
            </p:nvSpPr>
            <p:spPr bwMode="auto">
              <a:xfrm>
                <a:off x="9423" y="4819"/>
                <a:ext cx="1029" cy="552"/>
              </a:xfrm>
              <a:prstGeom prst="rect">
                <a:avLst/>
              </a:prstGeom>
              <a:solidFill>
                <a:srgbClr val="FFFFFF"/>
              </a:solidFill>
              <a:ln w="9525">
                <a:solidFill>
                  <a:srgbClr val="FFFFFF"/>
                </a:solidFill>
                <a:miter lim="800000"/>
                <a:headEnd/>
                <a:tailEnd/>
              </a:ln>
            </p:spPr>
            <p:txBody>
              <a:bodyPr/>
              <a:lstStyle/>
              <a:p>
                <a:pPr algn="just" eaLnBrk="0" hangingPunct="0">
                  <a:spcBef>
                    <a:spcPct val="0"/>
                  </a:spcBef>
                  <a:buClrTx/>
                  <a:buSzTx/>
                  <a:buFontTx/>
                  <a:buNone/>
                </a:pPr>
                <a:r>
                  <a:rPr lang="en-US" altLang="zh-CN">
                    <a:solidFill>
                      <a:srgbClr val="000000"/>
                    </a:solidFill>
                  </a:rPr>
                  <a:t>SP-16</a:t>
                </a:r>
              </a:p>
            </p:txBody>
          </p:sp>
        </p:grpSp>
        <p:grpSp>
          <p:nvGrpSpPr>
            <p:cNvPr id="7" name="Group 36"/>
            <p:cNvGrpSpPr>
              <a:grpSpLocks/>
            </p:cNvGrpSpPr>
            <p:nvPr/>
          </p:nvGrpSpPr>
          <p:grpSpPr bwMode="auto">
            <a:xfrm>
              <a:off x="2619" y="1595"/>
              <a:ext cx="2145" cy="6854"/>
              <a:chOff x="2724" y="1347"/>
              <a:chExt cx="2145" cy="6854"/>
            </a:xfrm>
          </p:grpSpPr>
          <p:sp>
            <p:nvSpPr>
              <p:cNvPr id="20" name="Text Box 37"/>
              <p:cNvSpPr txBox="1">
                <a:spLocks noChangeArrowheads="1"/>
              </p:cNvSpPr>
              <p:nvPr/>
            </p:nvSpPr>
            <p:spPr bwMode="auto">
              <a:xfrm>
                <a:off x="2724" y="1347"/>
                <a:ext cx="866" cy="553"/>
              </a:xfrm>
              <a:prstGeom prst="rect">
                <a:avLst/>
              </a:prstGeom>
              <a:solidFill>
                <a:srgbClr val="FFFFFF"/>
              </a:solidFill>
              <a:ln w="9525">
                <a:solidFill>
                  <a:srgbClr val="FFFFFF"/>
                </a:solidFill>
                <a:miter lim="800000"/>
                <a:headEnd/>
                <a:tailEnd/>
              </a:ln>
            </p:spPr>
            <p:txBody>
              <a:bodyPr/>
              <a:lstStyle/>
              <a:p>
                <a:pPr algn="just" eaLnBrk="0" hangingPunct="0">
                  <a:spcBef>
                    <a:spcPct val="0"/>
                  </a:spcBef>
                  <a:buClrTx/>
                  <a:buSzTx/>
                  <a:buFontTx/>
                  <a:buNone/>
                </a:pPr>
                <a:endParaRPr lang="zh-CN" altLang="zh-CN">
                  <a:solidFill>
                    <a:srgbClr val="000000"/>
                  </a:solidFill>
                </a:endParaRPr>
              </a:p>
            </p:txBody>
          </p:sp>
          <p:sp>
            <p:nvSpPr>
              <p:cNvPr id="21" name="Text Box 38"/>
              <p:cNvSpPr txBox="1">
                <a:spLocks noChangeArrowheads="1"/>
              </p:cNvSpPr>
              <p:nvPr/>
            </p:nvSpPr>
            <p:spPr bwMode="auto">
              <a:xfrm>
                <a:off x="3787" y="1936"/>
                <a:ext cx="1082" cy="737"/>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r>
                  <a:rPr lang="en-US" altLang="zh-CN">
                    <a:solidFill>
                      <a:srgbClr val="000000"/>
                    </a:solidFill>
                  </a:rPr>
                  <a:t>1000</a:t>
                </a:r>
              </a:p>
            </p:txBody>
          </p:sp>
          <p:sp>
            <p:nvSpPr>
              <p:cNvPr id="22" name="Text Box 39"/>
              <p:cNvSpPr txBox="1">
                <a:spLocks noChangeArrowheads="1"/>
              </p:cNvSpPr>
              <p:nvPr/>
            </p:nvSpPr>
            <p:spPr bwMode="auto">
              <a:xfrm>
                <a:off x="3787" y="2673"/>
                <a:ext cx="1082"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r>
                  <a:rPr lang="en-US" altLang="zh-CN">
                    <a:solidFill>
                      <a:srgbClr val="000000"/>
                    </a:solidFill>
                  </a:rPr>
                  <a:t>2</a:t>
                </a:r>
              </a:p>
            </p:txBody>
          </p:sp>
          <p:sp>
            <p:nvSpPr>
              <p:cNvPr id="23" name="Text Box 40"/>
              <p:cNvSpPr txBox="1">
                <a:spLocks noChangeArrowheads="1"/>
              </p:cNvSpPr>
              <p:nvPr/>
            </p:nvSpPr>
            <p:spPr bwMode="auto">
              <a:xfrm>
                <a:off x="3787" y="4516"/>
                <a:ext cx="1082"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endParaRPr lang="zh-CN" altLang="zh-CN">
                  <a:solidFill>
                    <a:srgbClr val="000000"/>
                  </a:solidFill>
                </a:endParaRPr>
              </a:p>
            </p:txBody>
          </p:sp>
          <p:sp>
            <p:nvSpPr>
              <p:cNvPr id="24" name="Text Box 41"/>
              <p:cNvSpPr txBox="1">
                <a:spLocks noChangeArrowheads="1"/>
              </p:cNvSpPr>
              <p:nvPr/>
            </p:nvSpPr>
            <p:spPr bwMode="auto">
              <a:xfrm>
                <a:off x="3787" y="3594"/>
                <a:ext cx="1082" cy="922"/>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endParaRPr lang="zh-CN" altLang="zh-CN">
                  <a:solidFill>
                    <a:srgbClr val="000000"/>
                  </a:solidFill>
                </a:endParaRPr>
              </a:p>
            </p:txBody>
          </p:sp>
          <p:sp>
            <p:nvSpPr>
              <p:cNvPr id="25" name="Line 42"/>
              <p:cNvSpPr>
                <a:spLocks noChangeShapeType="1"/>
              </p:cNvSpPr>
              <p:nvPr/>
            </p:nvSpPr>
            <p:spPr bwMode="auto">
              <a:xfrm>
                <a:off x="3354" y="3610"/>
                <a:ext cx="433" cy="0"/>
              </a:xfrm>
              <a:prstGeom prst="line">
                <a:avLst/>
              </a:prstGeom>
              <a:noFill/>
              <a:ln w="9525">
                <a:solidFill>
                  <a:srgbClr val="000000"/>
                </a:solidFill>
                <a:round/>
                <a:headEnd/>
                <a:tailEnd type="triangle" w="med" len="med"/>
              </a:ln>
            </p:spPr>
            <p:txBody>
              <a:bodyPr/>
              <a:lstStyle/>
              <a:p>
                <a:endParaRPr lang="zh-CN" altLang="en-US"/>
              </a:p>
            </p:txBody>
          </p:sp>
          <p:sp>
            <p:nvSpPr>
              <p:cNvPr id="26" name="Text Box 43"/>
              <p:cNvSpPr txBox="1">
                <a:spLocks noChangeArrowheads="1"/>
              </p:cNvSpPr>
              <p:nvPr/>
            </p:nvSpPr>
            <p:spPr bwMode="auto">
              <a:xfrm>
                <a:off x="3787" y="5437"/>
                <a:ext cx="1082"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endParaRPr lang="zh-CN" altLang="zh-CN">
                  <a:solidFill>
                    <a:srgbClr val="000000"/>
                  </a:solidFill>
                </a:endParaRPr>
              </a:p>
            </p:txBody>
          </p:sp>
          <p:sp>
            <p:nvSpPr>
              <p:cNvPr id="27" name="Text Box 44"/>
              <p:cNvSpPr txBox="1">
                <a:spLocks noChangeArrowheads="1"/>
              </p:cNvSpPr>
              <p:nvPr/>
            </p:nvSpPr>
            <p:spPr bwMode="auto">
              <a:xfrm>
                <a:off x="3787" y="6358"/>
                <a:ext cx="1082" cy="922"/>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endParaRPr lang="zh-CN" altLang="zh-CN">
                  <a:solidFill>
                    <a:srgbClr val="000000"/>
                  </a:solidFill>
                </a:endParaRPr>
              </a:p>
            </p:txBody>
          </p:sp>
          <p:sp>
            <p:nvSpPr>
              <p:cNvPr id="28" name="Text Box 45"/>
              <p:cNvSpPr txBox="1">
                <a:spLocks noChangeArrowheads="1"/>
              </p:cNvSpPr>
              <p:nvPr/>
            </p:nvSpPr>
            <p:spPr bwMode="auto">
              <a:xfrm>
                <a:off x="3787" y="7280"/>
                <a:ext cx="1082"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endParaRPr lang="zh-CN" altLang="zh-CN">
                  <a:solidFill>
                    <a:srgbClr val="000000"/>
                  </a:solidFill>
                </a:endParaRPr>
              </a:p>
            </p:txBody>
          </p:sp>
          <p:sp>
            <p:nvSpPr>
              <p:cNvPr id="29" name="Line 46"/>
              <p:cNvSpPr>
                <a:spLocks noChangeShapeType="1"/>
              </p:cNvSpPr>
              <p:nvPr/>
            </p:nvSpPr>
            <p:spPr bwMode="auto">
              <a:xfrm>
                <a:off x="3396" y="1967"/>
                <a:ext cx="433" cy="0"/>
              </a:xfrm>
              <a:prstGeom prst="line">
                <a:avLst/>
              </a:prstGeom>
              <a:noFill/>
              <a:ln w="9525">
                <a:solidFill>
                  <a:srgbClr val="000000"/>
                </a:solidFill>
                <a:round/>
                <a:headEnd/>
                <a:tailEnd type="triangle" w="med" len="med"/>
              </a:ln>
            </p:spPr>
            <p:txBody>
              <a:bodyPr/>
              <a:lstStyle/>
              <a:p>
                <a:endParaRPr lang="zh-CN" altLang="en-US"/>
              </a:p>
            </p:txBody>
          </p:sp>
          <p:sp>
            <p:nvSpPr>
              <p:cNvPr id="30" name="Text Box 47"/>
              <p:cNvSpPr txBox="1">
                <a:spLocks noChangeArrowheads="1"/>
              </p:cNvSpPr>
              <p:nvPr/>
            </p:nvSpPr>
            <p:spPr bwMode="auto">
              <a:xfrm>
                <a:off x="2745" y="2959"/>
                <a:ext cx="866" cy="553"/>
              </a:xfrm>
              <a:prstGeom prst="rect">
                <a:avLst/>
              </a:prstGeom>
              <a:solidFill>
                <a:srgbClr val="FFFFFF"/>
              </a:solidFill>
              <a:ln w="9525">
                <a:solidFill>
                  <a:srgbClr val="FFFFFF"/>
                </a:solidFill>
                <a:miter lim="800000"/>
                <a:headEnd/>
                <a:tailEnd/>
              </a:ln>
            </p:spPr>
            <p:txBody>
              <a:bodyPr/>
              <a:lstStyle/>
              <a:p>
                <a:pPr algn="just" eaLnBrk="0" hangingPunct="0">
                  <a:spcBef>
                    <a:spcPct val="0"/>
                  </a:spcBef>
                  <a:buClrTx/>
                  <a:buSzTx/>
                  <a:buFontTx/>
                  <a:buNone/>
                </a:pPr>
                <a:r>
                  <a:rPr lang="en-US" altLang="zh-CN">
                    <a:solidFill>
                      <a:srgbClr val="000000"/>
                    </a:solidFill>
                  </a:rPr>
                  <a:t>SP-8</a:t>
                </a:r>
              </a:p>
            </p:txBody>
          </p:sp>
        </p:grpSp>
        <p:sp>
          <p:nvSpPr>
            <p:cNvPr id="8" name="Text Box 48"/>
            <p:cNvSpPr txBox="1">
              <a:spLocks noChangeArrowheads="1"/>
            </p:cNvSpPr>
            <p:nvPr/>
          </p:nvSpPr>
          <p:spPr bwMode="auto">
            <a:xfrm>
              <a:off x="1406" y="8754"/>
              <a:ext cx="10174" cy="1290"/>
            </a:xfrm>
            <a:prstGeom prst="rect">
              <a:avLst/>
            </a:prstGeom>
            <a:solidFill>
              <a:srgbClr val="FFFFFF"/>
            </a:solidFill>
            <a:ln w="9525">
              <a:solidFill>
                <a:srgbClr val="FFFFFF"/>
              </a:solidFill>
              <a:miter lim="800000"/>
              <a:headEnd/>
              <a:tailEnd/>
            </a:ln>
          </p:spPr>
          <p:txBody>
            <a:bodyPr/>
            <a:lstStyle/>
            <a:p>
              <a:pPr algn="just" eaLnBrk="0" hangingPunct="0">
                <a:spcBef>
                  <a:spcPct val="0"/>
                </a:spcBef>
                <a:buClrTx/>
                <a:buSzTx/>
                <a:buFontTx/>
                <a:buNone/>
              </a:pPr>
              <a:r>
                <a:rPr lang="zh-CN" altLang="en-US" dirty="0">
                  <a:solidFill>
                    <a:srgbClr val="000000"/>
                  </a:solidFill>
                </a:rPr>
                <a:t>初始 </a:t>
              </a:r>
              <a:r>
                <a:rPr lang="en-US" altLang="zh-CN" dirty="0">
                  <a:solidFill>
                    <a:srgbClr val="000000"/>
                  </a:solidFill>
                </a:rPr>
                <a:t>                  </a:t>
              </a:r>
              <a:r>
                <a:rPr lang="zh-CN" altLang="en-US" dirty="0">
                  <a:solidFill>
                    <a:srgbClr val="000000"/>
                  </a:solidFill>
                </a:rPr>
                <a:t>主程序第一次      第一次递归调用        第二次递归调用            </a:t>
              </a:r>
              <a:r>
                <a:rPr lang="en-US" altLang="zh-CN" dirty="0">
                  <a:solidFill>
                    <a:srgbClr val="000000"/>
                  </a:solidFill>
                </a:rPr>
                <a:t>N&lt;1</a:t>
              </a:r>
              <a:r>
                <a:rPr lang="zh-CN" altLang="en-US" dirty="0">
                  <a:solidFill>
                    <a:srgbClr val="000000"/>
                  </a:solidFill>
                </a:rPr>
                <a:t>时</a:t>
              </a:r>
            </a:p>
            <a:p>
              <a:pPr algn="just" eaLnBrk="0" hangingPunct="0">
                <a:spcBef>
                  <a:spcPct val="0"/>
                </a:spcBef>
                <a:buClrTx/>
                <a:buSzTx/>
                <a:buFontTx/>
                <a:buNone/>
              </a:pPr>
              <a:r>
                <a:rPr lang="zh-CN" altLang="en-US" dirty="0">
                  <a:solidFill>
                    <a:srgbClr val="000000"/>
                  </a:solidFill>
                </a:rPr>
                <a:t>                          </a:t>
              </a:r>
              <a:r>
                <a:rPr lang="en-US" altLang="zh-CN" dirty="0">
                  <a:solidFill>
                    <a:srgbClr val="000000"/>
                  </a:solidFill>
                </a:rPr>
                <a:t>CALL FACT                        FACT                  FACT</a:t>
              </a:r>
            </a:p>
          </p:txBody>
        </p:sp>
        <p:grpSp>
          <p:nvGrpSpPr>
            <p:cNvPr id="9" name="Group 49"/>
            <p:cNvGrpSpPr>
              <a:grpSpLocks/>
            </p:cNvGrpSpPr>
            <p:nvPr/>
          </p:nvGrpSpPr>
          <p:grpSpPr bwMode="auto">
            <a:xfrm>
              <a:off x="7134" y="2184"/>
              <a:ext cx="2210" cy="6265"/>
              <a:chOff x="7134" y="2184"/>
              <a:chExt cx="2210" cy="6265"/>
            </a:xfrm>
          </p:grpSpPr>
          <p:sp>
            <p:nvSpPr>
              <p:cNvPr id="10" name="Text Box 50"/>
              <p:cNvSpPr txBox="1">
                <a:spLocks noChangeArrowheads="1"/>
              </p:cNvSpPr>
              <p:nvPr/>
            </p:nvSpPr>
            <p:spPr bwMode="auto">
              <a:xfrm>
                <a:off x="7134" y="6834"/>
                <a:ext cx="1082" cy="553"/>
              </a:xfrm>
              <a:prstGeom prst="rect">
                <a:avLst/>
              </a:prstGeom>
              <a:solidFill>
                <a:srgbClr val="FFFFFF"/>
              </a:solidFill>
              <a:ln w="9525">
                <a:solidFill>
                  <a:srgbClr val="FFFFFF"/>
                </a:solidFill>
                <a:miter lim="800000"/>
                <a:headEnd/>
                <a:tailEnd/>
              </a:ln>
            </p:spPr>
            <p:txBody>
              <a:bodyPr/>
              <a:lstStyle/>
              <a:p>
                <a:pPr algn="just" eaLnBrk="0" hangingPunct="0">
                  <a:spcBef>
                    <a:spcPct val="0"/>
                  </a:spcBef>
                  <a:buClrTx/>
                  <a:buSzTx/>
                  <a:buFontTx/>
                  <a:buNone/>
                </a:pPr>
                <a:r>
                  <a:rPr lang="en-US" altLang="zh-CN">
                    <a:solidFill>
                      <a:srgbClr val="000000"/>
                    </a:solidFill>
                  </a:rPr>
                  <a:t>SP-24</a:t>
                </a:r>
              </a:p>
            </p:txBody>
          </p:sp>
          <p:sp>
            <p:nvSpPr>
              <p:cNvPr id="11" name="Text Box 51"/>
              <p:cNvSpPr txBox="1">
                <a:spLocks noChangeArrowheads="1"/>
              </p:cNvSpPr>
              <p:nvPr/>
            </p:nvSpPr>
            <p:spPr bwMode="auto">
              <a:xfrm>
                <a:off x="8262" y="2184"/>
                <a:ext cx="1082" cy="737"/>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r>
                  <a:rPr lang="en-US" altLang="zh-CN">
                    <a:solidFill>
                      <a:srgbClr val="000000"/>
                    </a:solidFill>
                  </a:rPr>
                  <a:t>1000</a:t>
                </a:r>
              </a:p>
            </p:txBody>
          </p:sp>
          <p:sp>
            <p:nvSpPr>
              <p:cNvPr id="12" name="Text Box 52"/>
              <p:cNvSpPr txBox="1">
                <a:spLocks noChangeArrowheads="1"/>
              </p:cNvSpPr>
              <p:nvPr/>
            </p:nvSpPr>
            <p:spPr bwMode="auto">
              <a:xfrm>
                <a:off x="8262" y="2921"/>
                <a:ext cx="1082"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r>
                  <a:rPr lang="en-US" altLang="zh-CN">
                    <a:solidFill>
                      <a:srgbClr val="000000"/>
                    </a:solidFill>
                  </a:rPr>
                  <a:t>2</a:t>
                </a:r>
              </a:p>
            </p:txBody>
          </p:sp>
          <p:sp>
            <p:nvSpPr>
              <p:cNvPr id="13" name="Text Box 53"/>
              <p:cNvSpPr txBox="1">
                <a:spLocks noChangeArrowheads="1"/>
              </p:cNvSpPr>
              <p:nvPr/>
            </p:nvSpPr>
            <p:spPr bwMode="auto">
              <a:xfrm>
                <a:off x="8262" y="4764"/>
                <a:ext cx="1082"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r>
                  <a:rPr lang="en-US" altLang="zh-CN">
                    <a:solidFill>
                      <a:srgbClr val="000000"/>
                    </a:solidFill>
                  </a:rPr>
                  <a:t>1</a:t>
                </a:r>
              </a:p>
            </p:txBody>
          </p:sp>
          <p:sp>
            <p:nvSpPr>
              <p:cNvPr id="14" name="Text Box 54"/>
              <p:cNvSpPr txBox="1">
                <a:spLocks noChangeArrowheads="1"/>
              </p:cNvSpPr>
              <p:nvPr/>
            </p:nvSpPr>
            <p:spPr bwMode="auto">
              <a:xfrm>
                <a:off x="8262" y="3842"/>
                <a:ext cx="1082" cy="922"/>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r>
                  <a:rPr lang="en-US" altLang="zh-CN">
                    <a:solidFill>
                      <a:srgbClr val="000000"/>
                    </a:solidFill>
                  </a:rPr>
                  <a:t>2000</a:t>
                </a:r>
              </a:p>
            </p:txBody>
          </p:sp>
          <p:sp>
            <p:nvSpPr>
              <p:cNvPr id="15" name="Line 55"/>
              <p:cNvSpPr>
                <a:spLocks noChangeShapeType="1"/>
              </p:cNvSpPr>
              <p:nvPr/>
            </p:nvSpPr>
            <p:spPr bwMode="auto">
              <a:xfrm>
                <a:off x="7827" y="2184"/>
                <a:ext cx="433" cy="0"/>
              </a:xfrm>
              <a:prstGeom prst="line">
                <a:avLst/>
              </a:prstGeom>
              <a:noFill/>
              <a:ln w="9525">
                <a:solidFill>
                  <a:srgbClr val="000000"/>
                </a:solidFill>
                <a:round/>
                <a:headEnd/>
                <a:tailEnd type="triangle" w="med" len="med"/>
              </a:ln>
            </p:spPr>
            <p:txBody>
              <a:bodyPr/>
              <a:lstStyle/>
              <a:p>
                <a:endParaRPr lang="zh-CN" altLang="en-US"/>
              </a:p>
            </p:txBody>
          </p:sp>
          <p:sp>
            <p:nvSpPr>
              <p:cNvPr id="16" name="Text Box 56"/>
              <p:cNvSpPr txBox="1">
                <a:spLocks noChangeArrowheads="1"/>
              </p:cNvSpPr>
              <p:nvPr/>
            </p:nvSpPr>
            <p:spPr bwMode="auto">
              <a:xfrm>
                <a:off x="8262" y="5685"/>
                <a:ext cx="1082"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r>
                  <a:rPr lang="en-US" altLang="zh-CN"/>
                  <a:t>2000</a:t>
                </a:r>
              </a:p>
            </p:txBody>
          </p:sp>
          <p:sp>
            <p:nvSpPr>
              <p:cNvPr id="17" name="Text Box 57"/>
              <p:cNvSpPr txBox="1">
                <a:spLocks noChangeArrowheads="1"/>
              </p:cNvSpPr>
              <p:nvPr/>
            </p:nvSpPr>
            <p:spPr bwMode="auto">
              <a:xfrm>
                <a:off x="8262" y="6606"/>
                <a:ext cx="1082" cy="922"/>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r>
                  <a:rPr lang="en-US" altLang="zh-CN">
                    <a:solidFill>
                      <a:srgbClr val="000000"/>
                    </a:solidFill>
                  </a:rPr>
                  <a:t>0</a:t>
                </a:r>
              </a:p>
            </p:txBody>
          </p:sp>
          <p:sp>
            <p:nvSpPr>
              <p:cNvPr id="18" name="Text Box 58"/>
              <p:cNvSpPr txBox="1">
                <a:spLocks noChangeArrowheads="1"/>
              </p:cNvSpPr>
              <p:nvPr/>
            </p:nvSpPr>
            <p:spPr bwMode="auto">
              <a:xfrm>
                <a:off x="8262" y="7528"/>
                <a:ext cx="1082" cy="921"/>
              </a:xfrm>
              <a:prstGeom prst="rect">
                <a:avLst/>
              </a:prstGeom>
              <a:solidFill>
                <a:srgbClr val="FFFFFF"/>
              </a:solidFill>
              <a:ln w="9525">
                <a:solidFill>
                  <a:srgbClr val="000000"/>
                </a:solidFill>
                <a:miter lim="800000"/>
                <a:headEnd/>
                <a:tailEnd/>
              </a:ln>
            </p:spPr>
            <p:txBody>
              <a:bodyPr/>
              <a:lstStyle/>
              <a:p>
                <a:pPr algn="just" eaLnBrk="0" hangingPunct="0">
                  <a:spcBef>
                    <a:spcPct val="0"/>
                  </a:spcBef>
                  <a:buClrTx/>
                  <a:buSzTx/>
                  <a:buFontTx/>
                  <a:buNone/>
                </a:pPr>
                <a:endParaRPr lang="zh-CN" altLang="zh-CN">
                  <a:solidFill>
                    <a:srgbClr val="000000"/>
                  </a:solidFill>
                </a:endParaRPr>
              </a:p>
            </p:txBody>
          </p:sp>
          <p:sp>
            <p:nvSpPr>
              <p:cNvPr id="19" name="Line 59"/>
              <p:cNvSpPr>
                <a:spLocks noChangeShapeType="1"/>
              </p:cNvSpPr>
              <p:nvPr/>
            </p:nvSpPr>
            <p:spPr bwMode="auto">
              <a:xfrm>
                <a:off x="7869" y="7516"/>
                <a:ext cx="433" cy="0"/>
              </a:xfrm>
              <a:prstGeom prst="line">
                <a:avLst/>
              </a:prstGeom>
              <a:noFill/>
              <a:ln w="9525">
                <a:solidFill>
                  <a:srgbClr val="000000"/>
                </a:solidFill>
                <a:round/>
                <a:headEnd/>
                <a:tailEnd type="triangle" w="med" len="med"/>
              </a:ln>
            </p:spPr>
            <p:txBody>
              <a:bodyPr/>
              <a:lstStyle/>
              <a:p>
                <a:endParaRPr lang="zh-CN" altLang="en-US"/>
              </a:p>
            </p:txBody>
          </p:sp>
        </p:grpSp>
      </p:grpSp>
    </p:spTree>
  </p:cSld>
  <p:clrMapOvr>
    <a:masterClrMapping/>
  </p:clrMapOvr>
  <p:transition spd="med">
    <p:random/>
    <p:sndAc>
      <p:stSnd>
        <p:snd r:embed="rId2" name="chimes.wav"/>
      </p:stSnd>
    </p:sndAc>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2926" y="0"/>
            <a:ext cx="5900750" cy="1285860"/>
          </a:xfrm>
        </p:spPr>
        <p:txBody>
          <a:bodyPr/>
          <a:lstStyle/>
          <a:p>
            <a:pPr>
              <a:defRPr/>
            </a:pPr>
            <a:r>
              <a:rPr lang="en-US" altLang="zh-CN" dirty="0" smtClean="0">
                <a:solidFill>
                  <a:srgbClr val="0000FF"/>
                </a:solidFill>
              </a:rPr>
              <a:t>Disadvantages of recursion</a:t>
            </a:r>
            <a:endParaRPr lang="zh-CN" altLang="en-US" dirty="0">
              <a:solidFill>
                <a:srgbClr val="0000FF"/>
              </a:solidFill>
            </a:endParaRPr>
          </a:p>
        </p:txBody>
      </p:sp>
      <p:sp>
        <p:nvSpPr>
          <p:cNvPr id="100355" name="内容占位符 2"/>
          <p:cNvSpPr>
            <a:spLocks noGrp="1"/>
          </p:cNvSpPr>
          <p:nvPr>
            <p:ph idx="1"/>
          </p:nvPr>
        </p:nvSpPr>
        <p:spPr/>
        <p:txBody>
          <a:bodyPr/>
          <a:lstStyle/>
          <a:p>
            <a:endParaRPr lang="en-US" altLang="zh-CN" dirty="0" smtClean="0"/>
          </a:p>
          <a:p>
            <a:r>
              <a:rPr lang="en-US" altLang="zh-CN" dirty="0">
                <a:latin typeface="Comic Sans MS" pitchFamily="66" charset="0"/>
              </a:rPr>
              <a:t>Use </a:t>
            </a:r>
            <a:r>
              <a:rPr lang="en-US" altLang="zh-CN" dirty="0">
                <a:solidFill>
                  <a:srgbClr val="FF0000"/>
                </a:solidFill>
                <a:latin typeface="Comic Sans MS" pitchFamily="66" charset="0"/>
              </a:rPr>
              <a:t>too much </a:t>
            </a:r>
            <a:r>
              <a:rPr lang="en-US" altLang="zh-CN" dirty="0">
                <a:latin typeface="Comic Sans MS" pitchFamily="66" charset="0"/>
              </a:rPr>
              <a:t>resource</a:t>
            </a:r>
            <a:r>
              <a:rPr lang="zh-CN" altLang="en-US" dirty="0">
                <a:latin typeface="Comic Sans MS" pitchFamily="66" charset="0"/>
              </a:rPr>
              <a:t>，</a:t>
            </a:r>
            <a:r>
              <a:rPr lang="en-US" altLang="zh-CN" dirty="0">
                <a:latin typeface="Comic Sans MS" pitchFamily="66" charset="0"/>
              </a:rPr>
              <a:t>to protect the processor  status</a:t>
            </a:r>
            <a:r>
              <a:rPr lang="zh-CN" altLang="en-US" dirty="0">
                <a:latin typeface="Comic Sans MS" pitchFamily="66" charset="0"/>
              </a:rPr>
              <a:t>，</a:t>
            </a:r>
            <a:r>
              <a:rPr lang="en-US" altLang="zh-CN" dirty="0">
                <a:latin typeface="Comic Sans MS" pitchFamily="66" charset="0"/>
              </a:rPr>
              <a:t>recursion may result in stack overflow. </a:t>
            </a:r>
          </a:p>
          <a:p>
            <a:endParaRPr lang="en-US" altLang="zh-CN" dirty="0">
              <a:latin typeface="Comic Sans MS" pitchFamily="66" charset="0"/>
            </a:endParaRPr>
          </a:p>
          <a:p>
            <a:r>
              <a:rPr lang="en-US" altLang="zh-CN" dirty="0">
                <a:latin typeface="Comic Sans MS" pitchFamily="66" charset="0"/>
              </a:rPr>
              <a:t>Need </a:t>
            </a:r>
            <a:r>
              <a:rPr lang="en-US" altLang="zh-CN" dirty="0">
                <a:solidFill>
                  <a:srgbClr val="FF0000"/>
                </a:solidFill>
                <a:latin typeface="Comic Sans MS" pitchFamily="66" charset="0"/>
              </a:rPr>
              <a:t>push and pop</a:t>
            </a:r>
            <a:r>
              <a:rPr lang="zh-CN" altLang="en-US" dirty="0">
                <a:solidFill>
                  <a:srgbClr val="FF0000"/>
                </a:solidFill>
                <a:latin typeface="Comic Sans MS" pitchFamily="66" charset="0"/>
              </a:rPr>
              <a:t>，</a:t>
            </a:r>
            <a:r>
              <a:rPr lang="en-US" altLang="zh-CN" dirty="0">
                <a:solidFill>
                  <a:srgbClr val="FF0000"/>
                </a:solidFill>
                <a:latin typeface="Comic Sans MS" pitchFamily="66" charset="0"/>
              </a:rPr>
              <a:t>takes a lot  of memory space</a:t>
            </a:r>
            <a:r>
              <a:rPr lang="en-US" altLang="zh-CN" dirty="0">
                <a:latin typeface="Comic Sans MS" pitchFamily="66" charset="0"/>
              </a:rPr>
              <a:t> leading to inefficient usage of memory.</a:t>
            </a:r>
          </a:p>
          <a:p>
            <a:endParaRPr lang="en-US" altLang="zh-CN" dirty="0">
              <a:latin typeface="Comic Sans MS" pitchFamily="66" charset="0"/>
            </a:endParaRPr>
          </a:p>
          <a:p>
            <a:r>
              <a:rPr lang="en-US" altLang="zh-CN" dirty="0">
                <a:latin typeface="Comic Sans MS" pitchFamily="66" charset="0"/>
              </a:rPr>
              <a:t>How to avoid ?   use </a:t>
            </a:r>
            <a:r>
              <a:rPr lang="en-US" altLang="zh-CN" dirty="0">
                <a:solidFill>
                  <a:srgbClr val="FF0000"/>
                </a:solidFill>
                <a:latin typeface="Comic Sans MS" pitchFamily="66" charset="0"/>
              </a:rPr>
              <a:t>loop</a:t>
            </a:r>
            <a:r>
              <a:rPr lang="en-US" altLang="zh-CN" dirty="0">
                <a:latin typeface="Comic Sans MS" pitchFamily="66" charset="0"/>
              </a:rPr>
              <a:t> instead of recursion. </a:t>
            </a:r>
            <a:endParaRPr lang="zh-CN" altLang="en-US" dirty="0">
              <a:latin typeface="Comic Sans MS" pitchFamily="66" charset="0"/>
            </a:endParaRPr>
          </a:p>
        </p:txBody>
      </p:sp>
    </p:spTree>
    <p:extLst>
      <p:ext uri="{BB962C8B-B14F-4D97-AF65-F5344CB8AC3E}">
        <p14:creationId xmlns:p14="http://schemas.microsoft.com/office/powerpoint/2010/main" val="2077297911"/>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rrowheads="1"/>
          </p:cNvSpPr>
          <p:nvPr>
            <p:ph type="title"/>
          </p:nvPr>
        </p:nvSpPr>
        <p:spPr>
          <a:xfrm>
            <a:off x="4381488" y="0"/>
            <a:ext cx="6286512" cy="1143000"/>
          </a:xfrm>
        </p:spPr>
        <p:txBody>
          <a:bodyPr/>
          <a:lstStyle/>
          <a:p>
            <a:r>
              <a:rPr lang="en-US" altLang="zh-CN" sz="3200" dirty="0"/>
              <a:t>Stack allocation before, during and after procedure call </a:t>
            </a:r>
          </a:p>
        </p:txBody>
      </p:sp>
      <p:sp>
        <p:nvSpPr>
          <p:cNvPr id="4" name="灯片编号占位符 5"/>
          <p:cNvSpPr>
            <a:spLocks noGrp="1"/>
          </p:cNvSpPr>
          <p:nvPr>
            <p:ph type="sldNum" sz="quarter" idx="4294967295"/>
          </p:nvPr>
        </p:nvSpPr>
        <p:spPr>
          <a:xfrm>
            <a:off x="8534400" y="6245225"/>
            <a:ext cx="2133600" cy="476250"/>
          </a:xfrm>
        </p:spPr>
        <p:txBody>
          <a:bodyPr/>
          <a:lstStyle/>
          <a:p>
            <a:fld id="{E9EF1095-1B4F-4E62-AFEF-4493A86EACC8}" type="slidenum">
              <a:rPr lang="en-US" altLang="zh-CN"/>
              <a:pPr/>
              <a:t>113</a:t>
            </a:fld>
            <a:endParaRPr lang="en-US" altLang="zh-CN"/>
          </a:p>
        </p:txBody>
      </p:sp>
      <p:grpSp>
        <p:nvGrpSpPr>
          <p:cNvPr id="5" name="Group 15"/>
          <p:cNvGrpSpPr>
            <a:grpSpLocks/>
          </p:cNvGrpSpPr>
          <p:nvPr/>
        </p:nvGrpSpPr>
        <p:grpSpPr bwMode="auto">
          <a:xfrm>
            <a:off x="2738415" y="1643050"/>
            <a:ext cx="2016125" cy="2571768"/>
            <a:chOff x="1066" y="2251"/>
            <a:chExt cx="1270" cy="1633"/>
          </a:xfrm>
        </p:grpSpPr>
        <p:sp>
          <p:nvSpPr>
            <p:cNvPr id="6" name="Rectangle 10"/>
            <p:cNvSpPr>
              <a:spLocks noChangeArrowheads="1"/>
            </p:cNvSpPr>
            <p:nvPr/>
          </p:nvSpPr>
          <p:spPr bwMode="auto">
            <a:xfrm>
              <a:off x="1429" y="2296"/>
              <a:ext cx="907" cy="363"/>
            </a:xfrm>
            <a:prstGeom prst="rect">
              <a:avLst/>
            </a:prstGeom>
            <a:solidFill>
              <a:schemeClr val="folHlink"/>
            </a:solidFill>
            <a:ln w="9525" cap="rnd" algn="ctr">
              <a:solidFill>
                <a:srgbClr val="007A77"/>
              </a:solidFill>
              <a:miter lim="800000"/>
              <a:headEnd/>
              <a:tailEnd/>
            </a:ln>
            <a:effectLst/>
          </p:spPr>
          <p:txBody>
            <a:bodyPr wrap="none" anchor="ctr"/>
            <a:lstStyle/>
            <a:p>
              <a:endParaRPr lang="zh-CN" altLang="en-US"/>
            </a:p>
          </p:txBody>
        </p:sp>
        <p:sp>
          <p:nvSpPr>
            <p:cNvPr id="7" name="Text Box 11"/>
            <p:cNvSpPr txBox="1">
              <a:spLocks noChangeArrowheads="1"/>
            </p:cNvSpPr>
            <p:nvPr/>
          </p:nvSpPr>
          <p:spPr bwMode="auto">
            <a:xfrm>
              <a:off x="1066" y="2251"/>
              <a:ext cx="453" cy="195"/>
            </a:xfrm>
            <a:prstGeom prst="rect">
              <a:avLst/>
            </a:prstGeom>
            <a:noFill/>
            <a:ln w="9525" cap="rnd" algn="ctr">
              <a:noFill/>
              <a:miter lim="800000"/>
              <a:headEnd/>
              <a:tailEnd/>
            </a:ln>
            <a:effectLst/>
          </p:spPr>
          <p:txBody>
            <a:bodyPr>
              <a:spAutoFit/>
            </a:bodyPr>
            <a:lstStyle/>
            <a:p>
              <a:pPr>
                <a:spcBef>
                  <a:spcPct val="50000"/>
                </a:spcBef>
              </a:pPr>
              <a:r>
                <a:rPr lang="en-US" altLang="zh-CN"/>
                <a:t>$fp→</a:t>
              </a:r>
            </a:p>
          </p:txBody>
        </p:sp>
        <p:sp>
          <p:nvSpPr>
            <p:cNvPr id="8" name="Text Box 12"/>
            <p:cNvSpPr txBox="1">
              <a:spLocks noChangeArrowheads="1"/>
            </p:cNvSpPr>
            <p:nvPr/>
          </p:nvSpPr>
          <p:spPr bwMode="auto">
            <a:xfrm>
              <a:off x="1066" y="2523"/>
              <a:ext cx="453" cy="195"/>
            </a:xfrm>
            <a:prstGeom prst="rect">
              <a:avLst/>
            </a:prstGeom>
            <a:noFill/>
            <a:ln w="9525" cap="rnd" algn="ctr">
              <a:noFill/>
              <a:miter lim="800000"/>
              <a:headEnd/>
              <a:tailEnd/>
            </a:ln>
            <a:effectLst/>
          </p:spPr>
          <p:txBody>
            <a:bodyPr>
              <a:spAutoFit/>
            </a:bodyPr>
            <a:lstStyle/>
            <a:p>
              <a:pPr>
                <a:spcBef>
                  <a:spcPct val="50000"/>
                </a:spcBef>
              </a:pPr>
              <a:r>
                <a:rPr lang="en-US" altLang="zh-CN"/>
                <a:t>$sp→</a:t>
              </a:r>
            </a:p>
          </p:txBody>
        </p:sp>
        <p:sp>
          <p:nvSpPr>
            <p:cNvPr id="9" name="Line 13"/>
            <p:cNvSpPr>
              <a:spLocks noChangeShapeType="1"/>
            </p:cNvSpPr>
            <p:nvPr/>
          </p:nvSpPr>
          <p:spPr bwMode="auto">
            <a:xfrm>
              <a:off x="1429" y="2251"/>
              <a:ext cx="0" cy="1633"/>
            </a:xfrm>
            <a:prstGeom prst="line">
              <a:avLst/>
            </a:prstGeom>
            <a:noFill/>
            <a:ln w="9525" cap="rnd">
              <a:solidFill>
                <a:srgbClr val="007A77"/>
              </a:solidFill>
              <a:round/>
              <a:headEnd/>
              <a:tailEnd/>
            </a:ln>
            <a:effectLst/>
          </p:spPr>
          <p:txBody>
            <a:bodyPr/>
            <a:lstStyle/>
            <a:p>
              <a:endParaRPr lang="zh-CN" altLang="en-US"/>
            </a:p>
          </p:txBody>
        </p:sp>
        <p:sp>
          <p:nvSpPr>
            <p:cNvPr id="10" name="Line 14"/>
            <p:cNvSpPr>
              <a:spLocks noChangeShapeType="1"/>
            </p:cNvSpPr>
            <p:nvPr/>
          </p:nvSpPr>
          <p:spPr bwMode="auto">
            <a:xfrm>
              <a:off x="2336" y="2251"/>
              <a:ext cx="0" cy="1633"/>
            </a:xfrm>
            <a:prstGeom prst="line">
              <a:avLst/>
            </a:prstGeom>
            <a:noFill/>
            <a:ln w="9525" cap="rnd">
              <a:solidFill>
                <a:srgbClr val="007A77"/>
              </a:solidFill>
              <a:round/>
              <a:headEnd/>
              <a:tailEnd/>
            </a:ln>
            <a:effectLst/>
          </p:spPr>
          <p:txBody>
            <a:bodyPr/>
            <a:lstStyle/>
            <a:p>
              <a:endParaRPr lang="zh-CN" altLang="en-US"/>
            </a:p>
          </p:txBody>
        </p:sp>
      </p:grpSp>
      <p:grpSp>
        <p:nvGrpSpPr>
          <p:cNvPr id="11" name="Group 16"/>
          <p:cNvGrpSpPr>
            <a:grpSpLocks/>
          </p:cNvGrpSpPr>
          <p:nvPr/>
        </p:nvGrpSpPr>
        <p:grpSpPr bwMode="auto">
          <a:xfrm>
            <a:off x="8167703" y="1643050"/>
            <a:ext cx="2016125" cy="2500330"/>
            <a:chOff x="1066" y="2251"/>
            <a:chExt cx="1270" cy="1633"/>
          </a:xfrm>
        </p:grpSpPr>
        <p:sp>
          <p:nvSpPr>
            <p:cNvPr id="12" name="Rectangle 17"/>
            <p:cNvSpPr>
              <a:spLocks noChangeArrowheads="1"/>
            </p:cNvSpPr>
            <p:nvPr/>
          </p:nvSpPr>
          <p:spPr bwMode="auto">
            <a:xfrm>
              <a:off x="1429" y="2296"/>
              <a:ext cx="907" cy="363"/>
            </a:xfrm>
            <a:prstGeom prst="rect">
              <a:avLst/>
            </a:prstGeom>
            <a:solidFill>
              <a:schemeClr val="folHlink"/>
            </a:solidFill>
            <a:ln w="9525" cap="rnd" algn="ctr">
              <a:solidFill>
                <a:srgbClr val="007A77"/>
              </a:solidFill>
              <a:miter lim="800000"/>
              <a:headEnd/>
              <a:tailEnd/>
            </a:ln>
            <a:effectLst/>
          </p:spPr>
          <p:txBody>
            <a:bodyPr wrap="none" anchor="ctr"/>
            <a:lstStyle/>
            <a:p>
              <a:endParaRPr lang="zh-CN" altLang="en-US"/>
            </a:p>
          </p:txBody>
        </p:sp>
        <p:sp>
          <p:nvSpPr>
            <p:cNvPr id="13" name="Text Box 18"/>
            <p:cNvSpPr txBox="1">
              <a:spLocks noChangeArrowheads="1"/>
            </p:cNvSpPr>
            <p:nvPr/>
          </p:nvSpPr>
          <p:spPr bwMode="auto">
            <a:xfrm>
              <a:off x="1066" y="2251"/>
              <a:ext cx="453" cy="201"/>
            </a:xfrm>
            <a:prstGeom prst="rect">
              <a:avLst/>
            </a:prstGeom>
            <a:noFill/>
            <a:ln w="9525" cap="rnd" algn="ctr">
              <a:noFill/>
              <a:miter lim="800000"/>
              <a:headEnd/>
              <a:tailEnd/>
            </a:ln>
            <a:effectLst/>
          </p:spPr>
          <p:txBody>
            <a:bodyPr>
              <a:spAutoFit/>
            </a:bodyPr>
            <a:lstStyle/>
            <a:p>
              <a:pPr>
                <a:spcBef>
                  <a:spcPct val="50000"/>
                </a:spcBef>
              </a:pPr>
              <a:r>
                <a:rPr lang="en-US" altLang="zh-CN"/>
                <a:t>$fp→</a:t>
              </a:r>
            </a:p>
          </p:txBody>
        </p:sp>
        <p:sp>
          <p:nvSpPr>
            <p:cNvPr id="14" name="Text Box 19"/>
            <p:cNvSpPr txBox="1">
              <a:spLocks noChangeArrowheads="1"/>
            </p:cNvSpPr>
            <p:nvPr/>
          </p:nvSpPr>
          <p:spPr bwMode="auto">
            <a:xfrm>
              <a:off x="1066" y="2523"/>
              <a:ext cx="453" cy="201"/>
            </a:xfrm>
            <a:prstGeom prst="rect">
              <a:avLst/>
            </a:prstGeom>
            <a:noFill/>
            <a:ln w="9525" cap="rnd" algn="ctr">
              <a:noFill/>
              <a:miter lim="800000"/>
              <a:headEnd/>
              <a:tailEnd/>
            </a:ln>
            <a:effectLst/>
          </p:spPr>
          <p:txBody>
            <a:bodyPr>
              <a:spAutoFit/>
            </a:bodyPr>
            <a:lstStyle/>
            <a:p>
              <a:pPr>
                <a:spcBef>
                  <a:spcPct val="50000"/>
                </a:spcBef>
              </a:pPr>
              <a:r>
                <a:rPr lang="en-US" altLang="zh-CN"/>
                <a:t>$sp→</a:t>
              </a:r>
            </a:p>
          </p:txBody>
        </p:sp>
        <p:sp>
          <p:nvSpPr>
            <p:cNvPr id="15" name="Line 20"/>
            <p:cNvSpPr>
              <a:spLocks noChangeShapeType="1"/>
            </p:cNvSpPr>
            <p:nvPr/>
          </p:nvSpPr>
          <p:spPr bwMode="auto">
            <a:xfrm>
              <a:off x="1429" y="2251"/>
              <a:ext cx="0" cy="1633"/>
            </a:xfrm>
            <a:prstGeom prst="line">
              <a:avLst/>
            </a:prstGeom>
            <a:noFill/>
            <a:ln w="9525" cap="rnd">
              <a:solidFill>
                <a:srgbClr val="007A77"/>
              </a:solidFill>
              <a:round/>
              <a:headEnd/>
              <a:tailEnd/>
            </a:ln>
            <a:effectLst/>
          </p:spPr>
          <p:txBody>
            <a:bodyPr/>
            <a:lstStyle/>
            <a:p>
              <a:endParaRPr lang="zh-CN" altLang="en-US"/>
            </a:p>
          </p:txBody>
        </p:sp>
        <p:sp>
          <p:nvSpPr>
            <p:cNvPr id="16" name="Line 21"/>
            <p:cNvSpPr>
              <a:spLocks noChangeShapeType="1"/>
            </p:cNvSpPr>
            <p:nvPr/>
          </p:nvSpPr>
          <p:spPr bwMode="auto">
            <a:xfrm>
              <a:off x="2336" y="2251"/>
              <a:ext cx="0" cy="1633"/>
            </a:xfrm>
            <a:prstGeom prst="line">
              <a:avLst/>
            </a:prstGeom>
            <a:noFill/>
            <a:ln w="9525" cap="rnd">
              <a:solidFill>
                <a:srgbClr val="007A77"/>
              </a:solidFill>
              <a:round/>
              <a:headEnd/>
              <a:tailEnd/>
            </a:ln>
            <a:effectLst/>
          </p:spPr>
          <p:txBody>
            <a:bodyPr/>
            <a:lstStyle/>
            <a:p>
              <a:endParaRPr lang="zh-CN" altLang="en-US"/>
            </a:p>
          </p:txBody>
        </p:sp>
      </p:grpSp>
      <p:grpSp>
        <p:nvGrpSpPr>
          <p:cNvPr id="17" name="Group 40"/>
          <p:cNvGrpSpPr>
            <a:grpSpLocks/>
          </p:cNvGrpSpPr>
          <p:nvPr/>
        </p:nvGrpSpPr>
        <p:grpSpPr bwMode="auto">
          <a:xfrm>
            <a:off x="5095869" y="1643052"/>
            <a:ext cx="2162175" cy="2428891"/>
            <a:chOff x="2426" y="2115"/>
            <a:chExt cx="1362" cy="1633"/>
          </a:xfrm>
        </p:grpSpPr>
        <p:sp>
          <p:nvSpPr>
            <p:cNvPr id="18" name="Rectangle 25"/>
            <p:cNvSpPr>
              <a:spLocks noChangeArrowheads="1"/>
            </p:cNvSpPr>
            <p:nvPr/>
          </p:nvSpPr>
          <p:spPr bwMode="auto">
            <a:xfrm>
              <a:off x="2789" y="2160"/>
              <a:ext cx="907" cy="363"/>
            </a:xfrm>
            <a:prstGeom prst="rect">
              <a:avLst/>
            </a:prstGeom>
            <a:solidFill>
              <a:schemeClr val="folHlink"/>
            </a:solidFill>
            <a:ln w="9525" cap="rnd" algn="ctr">
              <a:solidFill>
                <a:srgbClr val="007A77"/>
              </a:solidFill>
              <a:miter lim="800000"/>
              <a:headEnd/>
              <a:tailEnd/>
            </a:ln>
            <a:effectLst/>
          </p:spPr>
          <p:txBody>
            <a:bodyPr wrap="none" anchor="ctr"/>
            <a:lstStyle/>
            <a:p>
              <a:endParaRPr lang="zh-CN" altLang="en-US"/>
            </a:p>
          </p:txBody>
        </p:sp>
        <p:sp>
          <p:nvSpPr>
            <p:cNvPr id="19" name="Text Box 26"/>
            <p:cNvSpPr txBox="1">
              <a:spLocks noChangeArrowheads="1"/>
            </p:cNvSpPr>
            <p:nvPr/>
          </p:nvSpPr>
          <p:spPr bwMode="auto">
            <a:xfrm>
              <a:off x="2453" y="2459"/>
              <a:ext cx="453" cy="207"/>
            </a:xfrm>
            <a:prstGeom prst="rect">
              <a:avLst/>
            </a:prstGeom>
            <a:noFill/>
            <a:ln w="9525" cap="rnd" algn="ctr">
              <a:noFill/>
              <a:miter lim="800000"/>
              <a:headEnd/>
              <a:tailEnd/>
            </a:ln>
            <a:effectLst/>
          </p:spPr>
          <p:txBody>
            <a:bodyPr>
              <a:spAutoFit/>
            </a:bodyPr>
            <a:lstStyle/>
            <a:p>
              <a:pPr>
                <a:spcBef>
                  <a:spcPct val="50000"/>
                </a:spcBef>
              </a:pPr>
              <a:r>
                <a:rPr lang="en-US" altLang="zh-CN"/>
                <a:t>$fp→</a:t>
              </a:r>
            </a:p>
          </p:txBody>
        </p:sp>
        <p:sp>
          <p:nvSpPr>
            <p:cNvPr id="20" name="Text Box 27"/>
            <p:cNvSpPr txBox="1">
              <a:spLocks noChangeArrowheads="1"/>
            </p:cNvSpPr>
            <p:nvPr/>
          </p:nvSpPr>
          <p:spPr bwMode="auto">
            <a:xfrm>
              <a:off x="2426" y="3249"/>
              <a:ext cx="453" cy="207"/>
            </a:xfrm>
            <a:prstGeom prst="rect">
              <a:avLst/>
            </a:prstGeom>
            <a:noFill/>
            <a:ln w="9525" cap="rnd" algn="ctr">
              <a:noFill/>
              <a:miter lim="800000"/>
              <a:headEnd/>
              <a:tailEnd/>
            </a:ln>
            <a:effectLst/>
          </p:spPr>
          <p:txBody>
            <a:bodyPr>
              <a:spAutoFit/>
            </a:bodyPr>
            <a:lstStyle/>
            <a:p>
              <a:pPr>
                <a:spcBef>
                  <a:spcPct val="50000"/>
                </a:spcBef>
              </a:pPr>
              <a:r>
                <a:rPr lang="en-US" altLang="zh-CN"/>
                <a:t>$sp→</a:t>
              </a:r>
            </a:p>
          </p:txBody>
        </p:sp>
        <p:sp>
          <p:nvSpPr>
            <p:cNvPr id="21" name="Line 28"/>
            <p:cNvSpPr>
              <a:spLocks noChangeShapeType="1"/>
            </p:cNvSpPr>
            <p:nvPr/>
          </p:nvSpPr>
          <p:spPr bwMode="auto">
            <a:xfrm>
              <a:off x="2789" y="2115"/>
              <a:ext cx="0" cy="1633"/>
            </a:xfrm>
            <a:prstGeom prst="line">
              <a:avLst/>
            </a:prstGeom>
            <a:noFill/>
            <a:ln w="9525" cap="rnd">
              <a:solidFill>
                <a:srgbClr val="007A77"/>
              </a:solidFill>
              <a:round/>
              <a:headEnd/>
              <a:tailEnd/>
            </a:ln>
            <a:effectLst/>
          </p:spPr>
          <p:txBody>
            <a:bodyPr/>
            <a:lstStyle/>
            <a:p>
              <a:endParaRPr lang="zh-CN" altLang="en-US"/>
            </a:p>
          </p:txBody>
        </p:sp>
        <p:sp>
          <p:nvSpPr>
            <p:cNvPr id="22" name="Line 29"/>
            <p:cNvSpPr>
              <a:spLocks noChangeShapeType="1"/>
            </p:cNvSpPr>
            <p:nvPr/>
          </p:nvSpPr>
          <p:spPr bwMode="auto">
            <a:xfrm>
              <a:off x="3696" y="2115"/>
              <a:ext cx="0" cy="1633"/>
            </a:xfrm>
            <a:prstGeom prst="line">
              <a:avLst/>
            </a:prstGeom>
            <a:noFill/>
            <a:ln w="9525" cap="rnd">
              <a:solidFill>
                <a:srgbClr val="007A77"/>
              </a:solidFill>
              <a:round/>
              <a:headEnd/>
              <a:tailEnd/>
            </a:ln>
            <a:effectLst/>
          </p:spPr>
          <p:txBody>
            <a:bodyPr/>
            <a:lstStyle/>
            <a:p>
              <a:endParaRPr lang="zh-CN" altLang="en-US"/>
            </a:p>
          </p:txBody>
        </p:sp>
        <p:sp>
          <p:nvSpPr>
            <p:cNvPr id="23" name="Line 30"/>
            <p:cNvSpPr>
              <a:spLocks noChangeShapeType="1"/>
            </p:cNvSpPr>
            <p:nvPr/>
          </p:nvSpPr>
          <p:spPr bwMode="auto">
            <a:xfrm>
              <a:off x="2789" y="2840"/>
              <a:ext cx="907" cy="0"/>
            </a:xfrm>
            <a:prstGeom prst="line">
              <a:avLst/>
            </a:prstGeom>
            <a:noFill/>
            <a:ln w="9525" cap="rnd">
              <a:solidFill>
                <a:srgbClr val="007A77"/>
              </a:solidFill>
              <a:round/>
              <a:headEnd/>
              <a:tailEnd/>
            </a:ln>
            <a:effectLst/>
          </p:spPr>
          <p:txBody>
            <a:bodyPr/>
            <a:lstStyle/>
            <a:p>
              <a:endParaRPr lang="zh-CN" altLang="en-US"/>
            </a:p>
          </p:txBody>
        </p:sp>
        <p:sp>
          <p:nvSpPr>
            <p:cNvPr id="24" name="Text Box 31"/>
            <p:cNvSpPr txBox="1">
              <a:spLocks noChangeArrowheads="1"/>
            </p:cNvSpPr>
            <p:nvPr/>
          </p:nvSpPr>
          <p:spPr bwMode="auto">
            <a:xfrm>
              <a:off x="2744" y="2568"/>
              <a:ext cx="1044" cy="294"/>
            </a:xfrm>
            <a:prstGeom prst="rect">
              <a:avLst/>
            </a:prstGeom>
            <a:noFill/>
            <a:ln w="9525" cap="rnd" algn="ctr">
              <a:noFill/>
              <a:miter lim="800000"/>
              <a:headEnd/>
              <a:tailEnd/>
            </a:ln>
            <a:effectLst/>
          </p:spPr>
          <p:txBody>
            <a:bodyPr>
              <a:spAutoFit/>
            </a:bodyPr>
            <a:lstStyle/>
            <a:p>
              <a:pPr>
                <a:lnSpc>
                  <a:spcPct val="80000"/>
                </a:lnSpc>
              </a:pPr>
              <a:r>
                <a:rPr lang="en-US" altLang="zh-CN" b="1"/>
                <a:t>Saved argument</a:t>
              </a:r>
            </a:p>
            <a:p>
              <a:pPr>
                <a:lnSpc>
                  <a:spcPct val="80000"/>
                </a:lnSpc>
              </a:pPr>
              <a:r>
                <a:rPr lang="en-US" altLang="zh-CN" b="1"/>
                <a:t>Registers</a:t>
              </a:r>
              <a:r>
                <a:rPr lang="en-US" altLang="zh-CN" sz="800" b="1"/>
                <a:t> </a:t>
              </a:r>
              <a:r>
                <a:rPr lang="en-US" altLang="zh-CN" b="1"/>
                <a:t>(if any)</a:t>
              </a:r>
            </a:p>
          </p:txBody>
        </p:sp>
        <p:sp>
          <p:nvSpPr>
            <p:cNvPr id="25" name="Line 32"/>
            <p:cNvSpPr>
              <a:spLocks noChangeShapeType="1"/>
            </p:cNvSpPr>
            <p:nvPr/>
          </p:nvSpPr>
          <p:spPr bwMode="auto">
            <a:xfrm>
              <a:off x="2789" y="3067"/>
              <a:ext cx="907" cy="0"/>
            </a:xfrm>
            <a:prstGeom prst="line">
              <a:avLst/>
            </a:prstGeom>
            <a:noFill/>
            <a:ln w="9525" cap="rnd">
              <a:solidFill>
                <a:srgbClr val="007A77"/>
              </a:solidFill>
              <a:round/>
              <a:headEnd/>
              <a:tailEnd/>
            </a:ln>
            <a:effectLst/>
          </p:spPr>
          <p:txBody>
            <a:bodyPr/>
            <a:lstStyle/>
            <a:p>
              <a:endParaRPr lang="zh-CN" altLang="en-US"/>
            </a:p>
          </p:txBody>
        </p:sp>
        <p:sp>
          <p:nvSpPr>
            <p:cNvPr id="26" name="Text Box 33"/>
            <p:cNvSpPr txBox="1">
              <a:spLocks noChangeArrowheads="1"/>
            </p:cNvSpPr>
            <p:nvPr/>
          </p:nvSpPr>
          <p:spPr bwMode="auto">
            <a:xfrm>
              <a:off x="2744" y="2831"/>
              <a:ext cx="1044" cy="294"/>
            </a:xfrm>
            <a:prstGeom prst="rect">
              <a:avLst/>
            </a:prstGeom>
            <a:noFill/>
            <a:ln w="9525" cap="rnd" algn="ctr">
              <a:noFill/>
              <a:miter lim="800000"/>
              <a:headEnd/>
              <a:tailEnd/>
            </a:ln>
            <a:effectLst/>
          </p:spPr>
          <p:txBody>
            <a:bodyPr>
              <a:spAutoFit/>
            </a:bodyPr>
            <a:lstStyle/>
            <a:p>
              <a:pPr algn="ctr">
                <a:lnSpc>
                  <a:spcPct val="80000"/>
                </a:lnSpc>
              </a:pPr>
              <a:r>
                <a:rPr lang="en-US" altLang="zh-CN" b="1"/>
                <a:t>Saved return address</a:t>
              </a:r>
            </a:p>
          </p:txBody>
        </p:sp>
        <p:sp>
          <p:nvSpPr>
            <p:cNvPr id="27" name="Line 34"/>
            <p:cNvSpPr>
              <a:spLocks noChangeShapeType="1"/>
            </p:cNvSpPr>
            <p:nvPr/>
          </p:nvSpPr>
          <p:spPr bwMode="auto">
            <a:xfrm>
              <a:off x="2789" y="3385"/>
              <a:ext cx="907" cy="0"/>
            </a:xfrm>
            <a:prstGeom prst="line">
              <a:avLst/>
            </a:prstGeom>
            <a:noFill/>
            <a:ln w="9525" cap="rnd">
              <a:solidFill>
                <a:srgbClr val="007A77"/>
              </a:solidFill>
              <a:round/>
              <a:headEnd/>
              <a:tailEnd/>
            </a:ln>
            <a:effectLst/>
          </p:spPr>
          <p:txBody>
            <a:bodyPr/>
            <a:lstStyle/>
            <a:p>
              <a:endParaRPr lang="zh-CN" altLang="en-US"/>
            </a:p>
          </p:txBody>
        </p:sp>
        <p:sp>
          <p:nvSpPr>
            <p:cNvPr id="28" name="Text Box 35"/>
            <p:cNvSpPr txBox="1">
              <a:spLocks noChangeArrowheads="1"/>
            </p:cNvSpPr>
            <p:nvPr/>
          </p:nvSpPr>
          <p:spPr bwMode="auto">
            <a:xfrm>
              <a:off x="2725" y="3067"/>
              <a:ext cx="1044" cy="294"/>
            </a:xfrm>
            <a:prstGeom prst="rect">
              <a:avLst/>
            </a:prstGeom>
            <a:noFill/>
            <a:ln w="9525" cap="rnd" algn="ctr">
              <a:noFill/>
              <a:miter lim="800000"/>
              <a:headEnd/>
              <a:tailEnd/>
            </a:ln>
            <a:effectLst/>
          </p:spPr>
          <p:txBody>
            <a:bodyPr>
              <a:spAutoFit/>
            </a:bodyPr>
            <a:lstStyle/>
            <a:p>
              <a:pPr algn="ctr">
                <a:lnSpc>
                  <a:spcPct val="80000"/>
                </a:lnSpc>
              </a:pPr>
              <a:r>
                <a:rPr lang="en-US" altLang="zh-CN" b="1"/>
                <a:t>Local arrays and</a:t>
              </a:r>
            </a:p>
            <a:p>
              <a:pPr algn="ctr">
                <a:lnSpc>
                  <a:spcPct val="80000"/>
                </a:lnSpc>
              </a:pPr>
              <a:r>
                <a:rPr lang="en-US" altLang="zh-CN" b="1"/>
                <a:t>structures(if any)</a:t>
              </a:r>
            </a:p>
          </p:txBody>
        </p:sp>
      </p:grpSp>
      <p:sp>
        <p:nvSpPr>
          <p:cNvPr id="29" name="Text Box 22"/>
          <p:cNvSpPr txBox="1">
            <a:spLocks noChangeArrowheads="1"/>
          </p:cNvSpPr>
          <p:nvPr/>
        </p:nvSpPr>
        <p:spPr bwMode="auto">
          <a:xfrm>
            <a:off x="1524000" y="1357298"/>
            <a:ext cx="1727200" cy="366712"/>
          </a:xfrm>
          <a:prstGeom prst="rect">
            <a:avLst/>
          </a:prstGeom>
          <a:noFill/>
          <a:ln w="9525" cap="rnd" algn="ctr">
            <a:noFill/>
            <a:miter lim="800000"/>
            <a:headEnd/>
            <a:tailEnd/>
          </a:ln>
          <a:effectLst/>
        </p:spPr>
        <p:txBody>
          <a:bodyPr>
            <a:spAutoFit/>
          </a:bodyPr>
          <a:lstStyle/>
          <a:p>
            <a:pPr>
              <a:spcBef>
                <a:spcPct val="50000"/>
              </a:spcBef>
            </a:pPr>
            <a:r>
              <a:rPr lang="en-US" altLang="zh-CN" sz="1800" b="1" dirty="0"/>
              <a:t>High address</a:t>
            </a:r>
          </a:p>
        </p:txBody>
      </p:sp>
      <p:sp>
        <p:nvSpPr>
          <p:cNvPr id="30" name="Text Box 23"/>
          <p:cNvSpPr txBox="1">
            <a:spLocks noChangeArrowheads="1"/>
          </p:cNvSpPr>
          <p:nvPr/>
        </p:nvSpPr>
        <p:spPr bwMode="auto">
          <a:xfrm>
            <a:off x="1524000" y="3786190"/>
            <a:ext cx="1727200" cy="366712"/>
          </a:xfrm>
          <a:prstGeom prst="rect">
            <a:avLst/>
          </a:prstGeom>
          <a:noFill/>
          <a:ln w="9525" cap="rnd" algn="ctr">
            <a:noFill/>
            <a:miter lim="800000"/>
            <a:headEnd/>
            <a:tailEnd/>
          </a:ln>
          <a:effectLst/>
        </p:spPr>
        <p:txBody>
          <a:bodyPr>
            <a:spAutoFit/>
          </a:bodyPr>
          <a:lstStyle/>
          <a:p>
            <a:pPr>
              <a:spcBef>
                <a:spcPct val="50000"/>
              </a:spcBef>
            </a:pPr>
            <a:r>
              <a:rPr lang="en-US" altLang="zh-CN" sz="1800" b="1" dirty="0"/>
              <a:t>Low address</a:t>
            </a:r>
          </a:p>
        </p:txBody>
      </p:sp>
      <p:sp>
        <p:nvSpPr>
          <p:cNvPr id="31" name="矩形 30"/>
          <p:cNvSpPr/>
          <p:nvPr/>
        </p:nvSpPr>
        <p:spPr>
          <a:xfrm>
            <a:off x="2166910" y="4286256"/>
            <a:ext cx="8215370" cy="1938992"/>
          </a:xfrm>
          <a:prstGeom prst="rect">
            <a:avLst/>
          </a:prstGeom>
        </p:spPr>
        <p:txBody>
          <a:bodyPr wrap="square">
            <a:spAutoFit/>
          </a:bodyPr>
          <a:lstStyle/>
          <a:p>
            <a:pPr>
              <a:buClr>
                <a:srgbClr val="CC0000"/>
              </a:buClr>
              <a:buFontTx/>
              <a:buChar char="•"/>
            </a:pPr>
            <a:r>
              <a:rPr lang="en-US" altLang="zh-CN" sz="2000" dirty="0">
                <a:ea typeface="宋体" charset="-122"/>
              </a:rPr>
              <a:t>The space allocated on stack by a procedure is termed </a:t>
            </a:r>
            <a:r>
              <a:rPr lang="en-US" altLang="zh-CN" sz="2000" b="1" dirty="0">
                <a:solidFill>
                  <a:srgbClr val="FF0000"/>
                </a:solidFill>
                <a:ea typeface="宋体" charset="-122"/>
              </a:rPr>
              <a:t>the activation </a:t>
            </a:r>
          </a:p>
          <a:p>
            <a:pPr>
              <a:buClr>
                <a:srgbClr val="CC0000"/>
              </a:buClr>
            </a:pPr>
            <a:r>
              <a:rPr lang="en-US" altLang="zh-CN" sz="2000" b="1" dirty="0">
                <a:solidFill>
                  <a:srgbClr val="FF0000"/>
                </a:solidFill>
                <a:ea typeface="宋体" charset="-122"/>
              </a:rPr>
              <a:t>  record </a:t>
            </a:r>
            <a:r>
              <a:rPr lang="en-US" altLang="zh-CN" sz="2000" dirty="0">
                <a:ea typeface="宋体" charset="-122"/>
              </a:rPr>
              <a:t>(includes saved values and data local to the procedure) </a:t>
            </a:r>
          </a:p>
          <a:p>
            <a:pPr>
              <a:buClr>
                <a:srgbClr val="CC0000"/>
              </a:buClr>
              <a:buFont typeface="Arial" pitchFamily="34" charset="0"/>
              <a:buChar char="•"/>
            </a:pPr>
            <a:r>
              <a:rPr lang="en-US" altLang="zh-CN" sz="2000" b="1" dirty="0">
                <a:solidFill>
                  <a:srgbClr val="0000FF"/>
                </a:solidFill>
                <a:ea typeface="宋体" charset="-122"/>
              </a:rPr>
              <a:t> frame pointer</a:t>
            </a:r>
            <a:r>
              <a:rPr lang="en-US" altLang="zh-CN" sz="2000" dirty="0">
                <a:ea typeface="宋体" charset="-122"/>
              </a:rPr>
              <a:t> points to the start of the record </a:t>
            </a:r>
          </a:p>
          <a:p>
            <a:pPr>
              <a:buClr>
                <a:srgbClr val="CC0000"/>
              </a:buClr>
              <a:buFont typeface="Arial" pitchFamily="34" charset="0"/>
              <a:buChar char="•"/>
            </a:pPr>
            <a:r>
              <a:rPr lang="en-US" altLang="zh-CN" sz="2000" b="1" dirty="0">
                <a:solidFill>
                  <a:srgbClr val="0000FF"/>
                </a:solidFill>
                <a:ea typeface="宋体" charset="-122"/>
              </a:rPr>
              <a:t> stack pointer </a:t>
            </a:r>
            <a:r>
              <a:rPr lang="en-US" altLang="zh-CN" sz="2000" dirty="0">
                <a:ea typeface="宋体" charset="-122"/>
              </a:rPr>
              <a:t>points to the  end – variable addresses are specified relative to </a:t>
            </a:r>
            <a:r>
              <a:rPr lang="en-US" altLang="zh-CN" sz="2000" dirty="0">
                <a:solidFill>
                  <a:srgbClr val="FF0000"/>
                </a:solidFill>
                <a:ea typeface="宋体" charset="-122"/>
              </a:rPr>
              <a:t>$</a:t>
            </a:r>
            <a:r>
              <a:rPr lang="en-US" altLang="zh-CN" sz="2000" dirty="0" err="1">
                <a:solidFill>
                  <a:srgbClr val="FF0000"/>
                </a:solidFill>
                <a:ea typeface="宋体" charset="-122"/>
              </a:rPr>
              <a:t>fp</a:t>
            </a:r>
            <a:r>
              <a:rPr lang="en-US" altLang="zh-CN" sz="2000" dirty="0">
                <a:solidFill>
                  <a:srgbClr val="FF0000"/>
                </a:solidFill>
                <a:ea typeface="宋体" charset="-122"/>
              </a:rPr>
              <a:t> </a:t>
            </a:r>
            <a:r>
              <a:rPr lang="en-US" altLang="zh-CN" sz="2000" dirty="0">
                <a:ea typeface="宋体" charset="-122"/>
              </a:rPr>
              <a:t>as </a:t>
            </a:r>
            <a:r>
              <a:rPr lang="en-US" altLang="zh-CN" sz="2000" dirty="0">
                <a:solidFill>
                  <a:srgbClr val="FF0000"/>
                </a:solidFill>
                <a:ea typeface="宋体" charset="-122"/>
              </a:rPr>
              <a:t>$sp </a:t>
            </a:r>
            <a:r>
              <a:rPr lang="en-US" altLang="zh-CN" sz="2000" dirty="0">
                <a:ea typeface="宋体" charset="-122"/>
              </a:rPr>
              <a:t>may change during the execution of the procedure</a:t>
            </a:r>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Rot="1" noChangeArrowheads="1"/>
          </p:cNvSpPr>
          <p:nvPr>
            <p:ph idx="1"/>
          </p:nvPr>
        </p:nvSpPr>
        <p:spPr>
          <a:xfrm>
            <a:off x="2127250" y="857233"/>
            <a:ext cx="8540750" cy="5407025"/>
          </a:xfrm>
        </p:spPr>
        <p:txBody>
          <a:bodyPr/>
          <a:lstStyle/>
          <a:p>
            <a:r>
              <a:rPr lang="en-US" altLang="zh-CN" sz="2400" dirty="0">
                <a:solidFill>
                  <a:srgbClr val="0000FF"/>
                </a:solidFill>
              </a:rPr>
              <a:t>Procedure frame</a:t>
            </a:r>
          </a:p>
          <a:p>
            <a:pPr lvl="1"/>
            <a:r>
              <a:rPr lang="en-US" altLang="zh-CN" sz="2000" dirty="0"/>
              <a:t>The segment of stack containing a procedure</a:t>
            </a:r>
            <a:r>
              <a:rPr lang="en-US" altLang="zh-CN" sz="2000" dirty="0">
                <a:latin typeface="Arial Unicode MS"/>
              </a:rPr>
              <a:t>’</a:t>
            </a:r>
            <a:r>
              <a:rPr lang="en-US" altLang="zh-CN" sz="2000" dirty="0"/>
              <a:t>s saved registers and local variables</a:t>
            </a:r>
            <a:r>
              <a:rPr lang="en-US" altLang="zh-CN" sz="2000" dirty="0">
                <a:solidFill>
                  <a:srgbClr val="0000FF"/>
                </a:solidFill>
              </a:rPr>
              <a:t> </a:t>
            </a:r>
          </a:p>
          <a:p>
            <a:r>
              <a:rPr lang="en-US" altLang="zh-CN" sz="2400" dirty="0">
                <a:solidFill>
                  <a:srgbClr val="0000FF"/>
                </a:solidFill>
              </a:rPr>
              <a:t>Frame  pointer ( $</a:t>
            </a:r>
            <a:r>
              <a:rPr lang="en-US" altLang="zh-CN" sz="2400" dirty="0" err="1">
                <a:solidFill>
                  <a:srgbClr val="0000FF"/>
                </a:solidFill>
              </a:rPr>
              <a:t>fp</a:t>
            </a:r>
            <a:r>
              <a:rPr lang="en-US" altLang="zh-CN" sz="2400" dirty="0">
                <a:solidFill>
                  <a:srgbClr val="0000FF"/>
                </a:solidFill>
              </a:rPr>
              <a:t> )</a:t>
            </a:r>
          </a:p>
          <a:p>
            <a:pPr lvl="1"/>
            <a:r>
              <a:rPr lang="en-US" altLang="zh-CN" sz="2000" dirty="0">
                <a:solidFill>
                  <a:srgbClr val="000000"/>
                </a:solidFill>
              </a:rPr>
              <a:t> $</a:t>
            </a:r>
            <a:r>
              <a:rPr lang="en-US" altLang="zh-CN" sz="2000" dirty="0" err="1">
                <a:solidFill>
                  <a:srgbClr val="000000"/>
                </a:solidFill>
              </a:rPr>
              <a:t>fp</a:t>
            </a:r>
            <a:r>
              <a:rPr lang="en-US" altLang="zh-CN" sz="2000" dirty="0">
                <a:solidFill>
                  <a:srgbClr val="000000"/>
                </a:solidFill>
              </a:rPr>
              <a:t> offers  a stable base register, </a:t>
            </a:r>
            <a:r>
              <a:rPr lang="en-US" altLang="zh-CN" sz="2000" dirty="0"/>
              <a:t> denoting </a:t>
            </a:r>
            <a:r>
              <a:rPr lang="en-US" altLang="zh-CN" sz="2000" dirty="0">
                <a:solidFill>
                  <a:srgbClr val="0000FF"/>
                </a:solidFill>
              </a:rPr>
              <a:t>the location of saved register and local variables for </a:t>
            </a:r>
            <a:r>
              <a:rPr lang="en-US" altLang="zh-CN" sz="2000" dirty="0">
                <a:solidFill>
                  <a:srgbClr val="C00000"/>
                </a:solidFill>
              </a:rPr>
              <a:t>a given procedure</a:t>
            </a:r>
          </a:p>
          <a:p>
            <a:pPr lvl="1"/>
            <a:r>
              <a:rPr lang="en-US" altLang="zh-CN" sz="2000" dirty="0"/>
              <a:t> Adjust stack </a:t>
            </a:r>
            <a:r>
              <a:rPr lang="en-US" altLang="zh-CN" sz="2000" b="1" dirty="0">
                <a:solidFill>
                  <a:srgbClr val="FF0000"/>
                </a:solidFill>
              </a:rPr>
              <a:t>only on entry and exit of procedure</a:t>
            </a:r>
            <a:r>
              <a:rPr lang="en-US" altLang="zh-CN" sz="2000" dirty="0">
                <a:solidFill>
                  <a:srgbClr val="000000"/>
                </a:solidFill>
              </a:rPr>
              <a:t> to avoid $</a:t>
            </a:r>
            <a:r>
              <a:rPr lang="en-US" altLang="zh-CN" sz="2000" dirty="0" err="1">
                <a:solidFill>
                  <a:srgbClr val="000000"/>
                </a:solidFill>
              </a:rPr>
              <a:t>fp</a:t>
            </a:r>
            <a:r>
              <a:rPr lang="en-US" altLang="zh-CN" sz="2000" dirty="0">
                <a:solidFill>
                  <a:srgbClr val="000000"/>
                </a:solidFill>
              </a:rPr>
              <a:t>  changed</a:t>
            </a:r>
          </a:p>
          <a:p>
            <a:r>
              <a:rPr lang="en-US" altLang="zh-CN" sz="2400" dirty="0">
                <a:solidFill>
                  <a:srgbClr val="000000"/>
                </a:solidFill>
              </a:rPr>
              <a:t> </a:t>
            </a:r>
            <a:r>
              <a:rPr lang="en-US" altLang="zh-CN" sz="2400" dirty="0">
                <a:solidFill>
                  <a:srgbClr val="0000FF"/>
                </a:solidFill>
              </a:rPr>
              <a:t>Storage class of C variables</a:t>
            </a:r>
          </a:p>
          <a:p>
            <a:pPr lvl="1"/>
            <a:r>
              <a:rPr lang="en-US" altLang="zh-CN" sz="2000" i="1" dirty="0">
                <a:solidFill>
                  <a:srgbClr val="000000"/>
                </a:solidFill>
              </a:rPr>
              <a:t> automatic</a:t>
            </a:r>
          </a:p>
          <a:p>
            <a:pPr lvl="1"/>
            <a:r>
              <a:rPr lang="en-US" altLang="zh-CN" sz="2000" i="1" dirty="0">
                <a:solidFill>
                  <a:srgbClr val="000000"/>
                </a:solidFill>
              </a:rPr>
              <a:t> static</a:t>
            </a:r>
          </a:p>
          <a:p>
            <a:r>
              <a:rPr lang="en-US" altLang="zh-CN" sz="2400" i="1" dirty="0">
                <a:solidFill>
                  <a:srgbClr val="000000"/>
                </a:solidFill>
              </a:rPr>
              <a:t> </a:t>
            </a:r>
            <a:r>
              <a:rPr lang="en-US" altLang="zh-CN" sz="2400" dirty="0"/>
              <a:t>Global pointer ( $</a:t>
            </a:r>
            <a:r>
              <a:rPr lang="en-US" altLang="zh-CN" sz="2400" dirty="0" err="1"/>
              <a:t>gp</a:t>
            </a:r>
            <a:r>
              <a:rPr lang="en-US" altLang="zh-CN" sz="2400" dirty="0"/>
              <a:t> ) points to </a:t>
            </a:r>
            <a:r>
              <a:rPr lang="en-US" altLang="zh-CN" sz="2400" i="1" dirty="0"/>
              <a:t>static  </a:t>
            </a:r>
            <a:r>
              <a:rPr lang="en-US" altLang="zh-CN" sz="2400" dirty="0"/>
              <a:t>variables (</a:t>
            </a:r>
            <a:r>
              <a:rPr lang="zh-CN" altLang="en-US" sz="2400" dirty="0"/>
              <a:t>静态变量 </a:t>
            </a:r>
            <a:r>
              <a:rPr lang="en-US" altLang="zh-CN" sz="2400" dirty="0"/>
              <a:t>)</a:t>
            </a:r>
          </a:p>
          <a:p>
            <a:pPr>
              <a:buNone/>
            </a:pPr>
            <a:endParaRPr lang="en-US" altLang="zh-CN" sz="2400" dirty="0"/>
          </a:p>
        </p:txBody>
      </p:sp>
      <p:sp>
        <p:nvSpPr>
          <p:cNvPr id="3" name="灯片编号占位符 5"/>
          <p:cNvSpPr>
            <a:spLocks noGrp="1"/>
          </p:cNvSpPr>
          <p:nvPr>
            <p:ph type="sldNum" sz="quarter" idx="4294967295"/>
          </p:nvPr>
        </p:nvSpPr>
        <p:spPr>
          <a:xfrm>
            <a:off x="8534400" y="6245225"/>
            <a:ext cx="2133600" cy="476250"/>
          </a:xfrm>
        </p:spPr>
        <p:txBody>
          <a:bodyPr/>
          <a:lstStyle/>
          <a:p>
            <a:fld id="{499C8E6D-3E53-4759-B8B6-6D7E6498E1E2}" type="slidenum">
              <a:rPr lang="en-US" altLang="zh-CN"/>
              <a:pPr/>
              <a:t>114</a:t>
            </a:fld>
            <a:endParaRPr lang="en-US" altLang="zh-CN"/>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22" name="Text Box 2"/>
          <p:cNvSpPr txBox="1">
            <a:spLocks noChangeArrowheads="1"/>
          </p:cNvSpPr>
          <p:nvPr/>
        </p:nvSpPr>
        <p:spPr bwMode="auto">
          <a:xfrm>
            <a:off x="5453059" y="285728"/>
            <a:ext cx="4062413" cy="579438"/>
          </a:xfrm>
          <a:prstGeom prst="rect">
            <a:avLst/>
          </a:prstGeom>
          <a:noFill/>
          <a:ln w="9525">
            <a:noFill/>
            <a:miter lim="800000"/>
            <a:headEnd/>
            <a:tailEnd/>
          </a:ln>
          <a:effectLst/>
        </p:spPr>
        <p:txBody>
          <a:bodyPr wrap="none">
            <a:spAutoFit/>
          </a:bodyPr>
          <a:lstStyle/>
          <a:p>
            <a:r>
              <a:rPr lang="en-US" altLang="zh-CN" sz="3200" dirty="0">
                <a:solidFill>
                  <a:srgbClr val="CC0000"/>
                </a:solidFill>
                <a:ea typeface="宋体" charset="-122"/>
              </a:rPr>
              <a:t>Memory Organization</a:t>
            </a:r>
          </a:p>
        </p:txBody>
      </p:sp>
      <p:sp>
        <p:nvSpPr>
          <p:cNvPr id="1310724" name="Text Box 4"/>
          <p:cNvSpPr txBox="1">
            <a:spLocks noChangeArrowheads="1"/>
          </p:cNvSpPr>
          <p:nvPr/>
        </p:nvSpPr>
        <p:spPr bwMode="auto">
          <a:xfrm>
            <a:off x="2166910" y="1071547"/>
            <a:ext cx="7939994" cy="1200329"/>
          </a:xfrm>
          <a:prstGeom prst="rect">
            <a:avLst/>
          </a:prstGeom>
          <a:noFill/>
          <a:ln w="9525">
            <a:noFill/>
            <a:miter lim="800000"/>
            <a:headEnd/>
            <a:tailEnd/>
          </a:ln>
          <a:effectLst/>
        </p:spPr>
        <p:txBody>
          <a:bodyPr wrap="square">
            <a:spAutoFit/>
          </a:bodyPr>
          <a:lstStyle/>
          <a:p>
            <a:pPr>
              <a:buClr>
                <a:srgbClr val="CC0000"/>
              </a:buClr>
              <a:buFontTx/>
              <a:buChar char="•"/>
            </a:pPr>
            <a:r>
              <a:rPr lang="en-US" altLang="zh-CN" sz="2400" dirty="0">
                <a:solidFill>
                  <a:srgbClr val="FF0000"/>
                </a:solidFill>
                <a:ea typeface="宋体" charset="-122"/>
              </a:rPr>
              <a:t>$</a:t>
            </a:r>
            <a:r>
              <a:rPr lang="en-US" altLang="zh-CN" sz="2400" dirty="0" err="1">
                <a:solidFill>
                  <a:srgbClr val="FF0000"/>
                </a:solidFill>
                <a:ea typeface="宋体" charset="-122"/>
              </a:rPr>
              <a:t>gp</a:t>
            </a:r>
            <a:r>
              <a:rPr lang="en-US" altLang="zh-CN" sz="2400" dirty="0">
                <a:solidFill>
                  <a:srgbClr val="FF0000"/>
                </a:solidFill>
                <a:ea typeface="宋体" charset="-122"/>
              </a:rPr>
              <a:t> </a:t>
            </a:r>
            <a:r>
              <a:rPr lang="en-US" altLang="zh-CN" sz="2400" dirty="0">
                <a:ea typeface="宋体" charset="-122"/>
              </a:rPr>
              <a:t>points to area in memory that saves global variables</a:t>
            </a:r>
          </a:p>
          <a:p>
            <a:pPr>
              <a:buClr>
                <a:srgbClr val="CC0000"/>
              </a:buClr>
              <a:buFontTx/>
              <a:buChar char="•"/>
            </a:pPr>
            <a:r>
              <a:rPr lang="en-US" altLang="zh-CN" sz="2400" dirty="0">
                <a:ea typeface="宋体" charset="-122"/>
              </a:rPr>
              <a:t> Dynamically allocated storage (with </a:t>
            </a:r>
            <a:r>
              <a:rPr lang="en-US" altLang="zh-CN" sz="2400" dirty="0" err="1">
                <a:ea typeface="宋体" charset="-122"/>
              </a:rPr>
              <a:t>malloc</a:t>
            </a:r>
            <a:r>
              <a:rPr lang="en-US" altLang="zh-CN" sz="2400" dirty="0">
                <a:ea typeface="宋体" charset="-122"/>
              </a:rPr>
              <a:t>()) is placed on the heap</a:t>
            </a:r>
          </a:p>
        </p:txBody>
      </p:sp>
      <p:grpSp>
        <p:nvGrpSpPr>
          <p:cNvPr id="2" name="组合 10"/>
          <p:cNvGrpSpPr/>
          <p:nvPr/>
        </p:nvGrpSpPr>
        <p:grpSpPr>
          <a:xfrm>
            <a:off x="4238612" y="2714620"/>
            <a:ext cx="2714644" cy="2643206"/>
            <a:chOff x="2667000" y="4114800"/>
            <a:chExt cx="2590800" cy="2286000"/>
          </a:xfrm>
        </p:grpSpPr>
        <p:sp>
          <p:nvSpPr>
            <p:cNvPr id="1310725" name="Rectangle 5"/>
            <p:cNvSpPr>
              <a:spLocks noChangeArrowheads="1"/>
            </p:cNvSpPr>
            <p:nvPr/>
          </p:nvSpPr>
          <p:spPr bwMode="auto">
            <a:xfrm>
              <a:off x="2667000" y="4114800"/>
              <a:ext cx="2590800" cy="12192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2000" dirty="0">
                  <a:ea typeface="宋体" charset="-122"/>
                </a:rPr>
                <a:t>Stack</a:t>
              </a:r>
            </a:p>
            <a:p>
              <a:pPr algn="ctr"/>
              <a:endParaRPr lang="en-US" altLang="zh-CN" sz="2000" dirty="0">
                <a:ea typeface="宋体" charset="-122"/>
              </a:endParaRPr>
            </a:p>
            <a:p>
              <a:pPr algn="ctr"/>
              <a:endParaRPr lang="en-US" altLang="zh-CN" sz="2000" dirty="0">
                <a:ea typeface="宋体" charset="-122"/>
              </a:endParaRPr>
            </a:p>
            <a:p>
              <a:pPr algn="ctr"/>
              <a:r>
                <a:rPr lang="en-US" altLang="zh-CN" sz="2000" dirty="0">
                  <a:ea typeface="宋体" charset="-122"/>
                </a:rPr>
                <a:t>Dynamic data (heap)</a:t>
              </a:r>
            </a:p>
          </p:txBody>
        </p:sp>
        <p:sp>
          <p:nvSpPr>
            <p:cNvPr id="1310726" name="Rectangle 6"/>
            <p:cNvSpPr>
              <a:spLocks noChangeArrowheads="1"/>
            </p:cNvSpPr>
            <p:nvPr/>
          </p:nvSpPr>
          <p:spPr bwMode="auto">
            <a:xfrm>
              <a:off x="2667000" y="5334000"/>
              <a:ext cx="2590800" cy="533400"/>
            </a:xfrm>
            <a:prstGeom prst="rect">
              <a:avLst/>
            </a:prstGeom>
            <a:solidFill>
              <a:srgbClr val="FFFF00"/>
            </a:solidFill>
            <a:ln w="9525">
              <a:solidFill>
                <a:schemeClr val="tx1"/>
              </a:solidFill>
              <a:miter lim="800000"/>
              <a:headEnd/>
              <a:tailEnd/>
            </a:ln>
            <a:effectLst/>
          </p:spPr>
          <p:txBody>
            <a:bodyPr wrap="none" anchor="ctr"/>
            <a:lstStyle/>
            <a:p>
              <a:pPr algn="ctr"/>
              <a:r>
                <a:rPr lang="en-US" altLang="zh-CN" sz="2000">
                  <a:ea typeface="宋体" charset="-122"/>
                </a:rPr>
                <a:t>Static data (globals)</a:t>
              </a:r>
            </a:p>
          </p:txBody>
        </p:sp>
        <p:sp>
          <p:nvSpPr>
            <p:cNvPr id="1310727" name="Rectangle 7"/>
            <p:cNvSpPr>
              <a:spLocks noChangeArrowheads="1"/>
            </p:cNvSpPr>
            <p:nvPr/>
          </p:nvSpPr>
          <p:spPr bwMode="auto">
            <a:xfrm>
              <a:off x="2667000" y="5867400"/>
              <a:ext cx="2590800" cy="533400"/>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2000">
                  <a:ea typeface="宋体" charset="-122"/>
                </a:rPr>
                <a:t>Text (instructions)</a:t>
              </a:r>
            </a:p>
          </p:txBody>
        </p:sp>
        <p:sp>
          <p:nvSpPr>
            <p:cNvPr id="1310728" name="Line 8"/>
            <p:cNvSpPr>
              <a:spLocks noChangeShapeType="1"/>
            </p:cNvSpPr>
            <p:nvPr/>
          </p:nvSpPr>
          <p:spPr bwMode="auto">
            <a:xfrm>
              <a:off x="4038600" y="4419600"/>
              <a:ext cx="0" cy="228600"/>
            </a:xfrm>
            <a:prstGeom prst="line">
              <a:avLst/>
            </a:prstGeom>
            <a:noFill/>
            <a:ln w="38100">
              <a:solidFill>
                <a:schemeClr val="tx1"/>
              </a:solidFill>
              <a:round/>
              <a:headEnd/>
              <a:tailEnd type="triangle" w="med" len="med"/>
            </a:ln>
            <a:effectLst/>
          </p:spPr>
          <p:txBody>
            <a:bodyPr/>
            <a:lstStyle/>
            <a:p>
              <a:endParaRPr lang="zh-CN" altLang="en-US"/>
            </a:p>
          </p:txBody>
        </p:sp>
        <p:sp>
          <p:nvSpPr>
            <p:cNvPr id="1310729" name="Line 9"/>
            <p:cNvSpPr>
              <a:spLocks noChangeShapeType="1"/>
            </p:cNvSpPr>
            <p:nvPr/>
          </p:nvSpPr>
          <p:spPr bwMode="auto">
            <a:xfrm flipV="1">
              <a:off x="4038600" y="4800600"/>
              <a:ext cx="0" cy="228600"/>
            </a:xfrm>
            <a:prstGeom prst="line">
              <a:avLst/>
            </a:prstGeom>
            <a:noFill/>
            <a:ln w="38100">
              <a:solidFill>
                <a:schemeClr val="tx1"/>
              </a:solidFill>
              <a:round/>
              <a:headEnd/>
              <a:tailEnd type="triangle" w="med" len="med"/>
            </a:ln>
            <a:effectLst/>
          </p:spPr>
          <p:txBody>
            <a:bodyPr/>
            <a:lstStyle/>
            <a:p>
              <a:endParaRPr lang="zh-CN" altLang="en-US"/>
            </a:p>
          </p:txBody>
        </p:sp>
      </p:grpSp>
      <p:sp>
        <p:nvSpPr>
          <p:cNvPr id="10" name="TextBox 9"/>
          <p:cNvSpPr txBox="1"/>
          <p:nvPr/>
        </p:nvSpPr>
        <p:spPr>
          <a:xfrm>
            <a:off x="6953256" y="2500307"/>
            <a:ext cx="1447832" cy="307777"/>
          </a:xfrm>
          <a:prstGeom prst="rect">
            <a:avLst/>
          </a:prstGeom>
          <a:noFill/>
        </p:spPr>
        <p:txBody>
          <a:bodyPr wrap="none" rtlCol="0">
            <a:spAutoFit/>
          </a:bodyPr>
          <a:lstStyle/>
          <a:p>
            <a:r>
              <a:rPr lang="en-US" altLang="zh-CN" dirty="0"/>
              <a:t>Higher  address</a:t>
            </a:r>
            <a:endParaRPr lang="zh-CN" altLang="en-US" dirty="0"/>
          </a:p>
        </p:txBody>
      </p:sp>
      <p:sp>
        <p:nvSpPr>
          <p:cNvPr id="12" name="TextBox 11"/>
          <p:cNvSpPr txBox="1"/>
          <p:nvPr/>
        </p:nvSpPr>
        <p:spPr>
          <a:xfrm>
            <a:off x="7024694" y="5286389"/>
            <a:ext cx="1348446" cy="307777"/>
          </a:xfrm>
          <a:prstGeom prst="rect">
            <a:avLst/>
          </a:prstGeom>
          <a:noFill/>
        </p:spPr>
        <p:txBody>
          <a:bodyPr wrap="none" rtlCol="0">
            <a:spAutoFit/>
          </a:bodyPr>
          <a:lstStyle/>
          <a:p>
            <a:r>
              <a:rPr lang="en-US" altLang="zh-CN" dirty="0"/>
              <a:t>lower  address</a:t>
            </a:r>
            <a:endParaRPr lang="zh-CN" altLang="en-US" dirty="0"/>
          </a:p>
        </p:txBody>
      </p:sp>
    </p:spTree>
  </p:cSld>
  <p:clrMapOvr>
    <a:masterClrMapping/>
  </p:clrMapOvr>
  <p:transition spd="med">
    <p:random/>
    <p:sndAc>
      <p:stSnd>
        <p:snd r:embed="rId3" name="chimes.wav"/>
      </p:stSnd>
    </p:sndAc>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Memory Organization</a:t>
            </a:r>
            <a:endParaRPr lang="zh-CN" altLang="en-US" dirty="0"/>
          </a:p>
        </p:txBody>
      </p:sp>
      <p:sp>
        <p:nvSpPr>
          <p:cNvPr id="231427" name="Rectangle 3"/>
          <p:cNvSpPr>
            <a:spLocks noGrp="1" noRot="1" noChangeArrowheads="1"/>
          </p:cNvSpPr>
          <p:nvPr>
            <p:ph idx="1"/>
          </p:nvPr>
        </p:nvSpPr>
        <p:spPr>
          <a:xfrm>
            <a:off x="1524000" y="1643051"/>
            <a:ext cx="3786214" cy="3911609"/>
          </a:xfrm>
        </p:spPr>
        <p:txBody>
          <a:bodyPr/>
          <a:lstStyle/>
          <a:p>
            <a:r>
              <a:rPr lang="en-US" altLang="zh-CN" sz="2000" dirty="0"/>
              <a:t>Addresses are software convention</a:t>
            </a:r>
          </a:p>
          <a:p>
            <a:r>
              <a:rPr lang="en-US" altLang="zh-CN" sz="2000" dirty="0"/>
              <a:t>$</a:t>
            </a:r>
            <a:r>
              <a:rPr lang="en-US" altLang="zh-CN" sz="2000" dirty="0" err="1"/>
              <a:t>gp</a:t>
            </a:r>
            <a:r>
              <a:rPr lang="en-US" altLang="zh-CN" sz="2000" dirty="0"/>
              <a:t> should be set properly to access the static data easily, here which will cover the range from </a:t>
            </a:r>
            <a:r>
              <a:rPr lang="en-US" altLang="zh-CN" sz="2000" dirty="0" err="1"/>
              <a:t>10000000</a:t>
            </a:r>
            <a:r>
              <a:rPr lang="en-US" altLang="zh-CN" sz="2000" baseline="-25000" dirty="0" err="1"/>
              <a:t>x</a:t>
            </a:r>
            <a:r>
              <a:rPr lang="en-US" altLang="zh-CN" sz="2000" dirty="0"/>
              <a:t> to </a:t>
            </a:r>
            <a:r>
              <a:rPr lang="en-US" altLang="zh-CN" sz="2000" dirty="0" err="1"/>
              <a:t>1000ffff</a:t>
            </a:r>
            <a:r>
              <a:rPr lang="en-US" altLang="zh-CN" sz="2000" baseline="-25000" dirty="0" err="1"/>
              <a:t>x</a:t>
            </a:r>
            <a:r>
              <a:rPr lang="en-US" altLang="zh-CN" sz="2000" dirty="0"/>
              <a:t> through  $</a:t>
            </a:r>
            <a:r>
              <a:rPr lang="en-US" altLang="zh-CN" sz="2000" dirty="0" err="1"/>
              <a:t>gp</a:t>
            </a:r>
            <a:r>
              <a:rPr lang="en-US" altLang="zh-CN" sz="2000" dirty="0"/>
              <a:t> +/-  16 bit displacement.</a:t>
            </a:r>
          </a:p>
        </p:txBody>
      </p:sp>
      <p:sp>
        <p:nvSpPr>
          <p:cNvPr id="4" name="灯片编号占位符 5"/>
          <p:cNvSpPr>
            <a:spLocks noGrp="1"/>
          </p:cNvSpPr>
          <p:nvPr>
            <p:ph type="sldNum" sz="quarter" idx="4294967295"/>
          </p:nvPr>
        </p:nvSpPr>
        <p:spPr>
          <a:xfrm>
            <a:off x="8534400" y="6245225"/>
            <a:ext cx="2133600" cy="476250"/>
          </a:xfrm>
        </p:spPr>
        <p:txBody>
          <a:bodyPr/>
          <a:lstStyle/>
          <a:p>
            <a:fld id="{F52864A5-1F53-423E-951C-80FC82C601D2}" type="slidenum">
              <a:rPr lang="en-US" altLang="zh-CN"/>
              <a:pPr/>
              <a:t>116</a:t>
            </a:fld>
            <a:endParaRPr lang="en-US" altLang="zh-CN"/>
          </a:p>
        </p:txBody>
      </p:sp>
      <p:pic>
        <p:nvPicPr>
          <p:cNvPr id="231431" name="Picture 7" descr="f0322"/>
          <p:cNvPicPr>
            <a:picLocks noChangeAspect="1" noChangeArrowheads="1"/>
          </p:cNvPicPr>
          <p:nvPr/>
        </p:nvPicPr>
        <p:blipFill>
          <a:blip r:embed="rId3"/>
          <a:srcRect/>
          <a:stretch>
            <a:fillRect/>
          </a:stretch>
        </p:blipFill>
        <p:spPr bwMode="auto">
          <a:xfrm>
            <a:off x="5167306" y="1214422"/>
            <a:ext cx="4872052" cy="4984388"/>
          </a:xfrm>
          <a:prstGeom prst="rect">
            <a:avLst/>
          </a:prstGeom>
          <a:noFill/>
        </p:spPr>
      </p:pic>
    </p:spTree>
  </p:cSld>
  <p:clrMapOvr>
    <a:masterClrMapping/>
  </p:clrMapOvr>
  <p:transition spd="med">
    <p:random/>
    <p:sndAc>
      <p:stSnd>
        <p:snd r:embed="rId2" name="chimes.wav"/>
      </p:stSnd>
    </p:sndAc>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zh-CN"/>
              <a:t>data</a:t>
            </a:r>
          </a:p>
        </p:txBody>
      </p:sp>
      <p:sp>
        <p:nvSpPr>
          <p:cNvPr id="468995" name="Rectangle 3"/>
          <p:cNvSpPr>
            <a:spLocks noGrp="1" noChangeArrowheads="1"/>
          </p:cNvSpPr>
          <p:nvPr>
            <p:ph sz="half" idx="1"/>
          </p:nvPr>
        </p:nvSpPr>
        <p:spPr>
          <a:xfrm>
            <a:off x="1981200" y="1557339"/>
            <a:ext cx="5627688" cy="4573587"/>
          </a:xfrm>
        </p:spPr>
        <p:txBody>
          <a:bodyPr/>
          <a:lstStyle/>
          <a:p>
            <a:r>
              <a:rPr lang="en-US" altLang="zh-CN" sz="2400" dirty="0"/>
              <a:t>Global </a:t>
            </a:r>
          </a:p>
          <a:p>
            <a:r>
              <a:rPr lang="en-US" altLang="zh-CN" sz="2400" dirty="0"/>
              <a:t>Static</a:t>
            </a:r>
          </a:p>
          <a:p>
            <a:r>
              <a:rPr lang="en-US" altLang="zh-CN" sz="2400" dirty="0"/>
              <a:t>Automatic</a:t>
            </a:r>
          </a:p>
          <a:p>
            <a:r>
              <a:rPr lang="en-US" altLang="zh-CN" sz="2400" dirty="0"/>
              <a:t>Const</a:t>
            </a:r>
          </a:p>
          <a:p>
            <a:endParaRPr lang="en-US" altLang="zh-CN" sz="2400" dirty="0"/>
          </a:p>
          <a:p>
            <a:r>
              <a:rPr lang="en-US" altLang="zh-CN" sz="2400" dirty="0"/>
              <a:t>Array</a:t>
            </a:r>
          </a:p>
          <a:p>
            <a:pPr lvl="1"/>
            <a:r>
              <a:rPr lang="en-US" altLang="zh-CN" sz="2000" dirty="0" err="1"/>
              <a:t>Int</a:t>
            </a:r>
            <a:r>
              <a:rPr lang="en-US" altLang="zh-CN" sz="2000" dirty="0"/>
              <a:t> a[4];</a:t>
            </a:r>
          </a:p>
          <a:p>
            <a:pPr lvl="1"/>
            <a:r>
              <a:rPr lang="en-US" altLang="zh-CN" sz="2000" dirty="0" err="1"/>
              <a:t>Int</a:t>
            </a:r>
            <a:r>
              <a:rPr lang="en-US" altLang="zh-CN" sz="2000" dirty="0"/>
              <a:t> *p=</a:t>
            </a:r>
            <a:r>
              <a:rPr lang="en-US" altLang="zh-CN" sz="2000" dirty="0" err="1"/>
              <a:t>malloc</a:t>
            </a:r>
            <a:r>
              <a:rPr lang="en-US" altLang="zh-CN" sz="2000" dirty="0"/>
              <a:t>(4* </a:t>
            </a:r>
            <a:r>
              <a:rPr lang="en-US" altLang="zh-CN" sz="2000" dirty="0" err="1"/>
              <a:t>sizeof</a:t>
            </a:r>
            <a:r>
              <a:rPr lang="en-US" altLang="zh-CN" sz="2000" dirty="0"/>
              <a:t> </a:t>
            </a:r>
            <a:r>
              <a:rPr lang="zh-CN" altLang="en-US" sz="2000" dirty="0"/>
              <a:t>（</a:t>
            </a:r>
            <a:r>
              <a:rPr lang="en-US" altLang="zh-CN" sz="2000" dirty="0" err="1"/>
              <a:t>int</a:t>
            </a:r>
            <a:r>
              <a:rPr lang="zh-CN" altLang="en-US" sz="2000" dirty="0"/>
              <a:t>） </a:t>
            </a:r>
            <a:r>
              <a:rPr lang="en-US" altLang="zh-CN" sz="2000" dirty="0"/>
              <a:t>)</a:t>
            </a:r>
            <a:br>
              <a:rPr lang="en-US" altLang="zh-CN" sz="2000" dirty="0"/>
            </a:br>
            <a:endParaRPr lang="en-US" altLang="zh-CN" sz="2000" dirty="0"/>
          </a:p>
        </p:txBody>
      </p:sp>
      <p:sp>
        <p:nvSpPr>
          <p:cNvPr id="468996" name="Rectangle 4"/>
          <p:cNvSpPr>
            <a:spLocks noGrp="1" noChangeArrowheads="1"/>
          </p:cNvSpPr>
          <p:nvPr>
            <p:ph sz="half" idx="2"/>
          </p:nvPr>
        </p:nvSpPr>
        <p:spPr>
          <a:xfrm>
            <a:off x="7248526" y="1557339"/>
            <a:ext cx="2962275" cy="4573587"/>
          </a:xfrm>
        </p:spPr>
        <p:txBody>
          <a:bodyPr/>
          <a:lstStyle/>
          <a:p>
            <a:r>
              <a:rPr lang="en-US" altLang="zh-CN" sz="2400" dirty="0"/>
              <a:t>Data segment</a:t>
            </a:r>
          </a:p>
          <a:p>
            <a:r>
              <a:rPr lang="en-US" altLang="zh-CN" sz="2400" dirty="0"/>
              <a:t>Data segment</a:t>
            </a:r>
          </a:p>
          <a:p>
            <a:r>
              <a:rPr lang="en-US" altLang="zh-CN" sz="2400" dirty="0"/>
              <a:t>Stack</a:t>
            </a:r>
          </a:p>
          <a:p>
            <a:r>
              <a:rPr lang="en-US" altLang="zh-CN" sz="2400" dirty="0"/>
              <a:t>Data segment</a:t>
            </a:r>
          </a:p>
          <a:p>
            <a:endParaRPr lang="en-US" altLang="zh-CN" sz="2400" dirty="0"/>
          </a:p>
          <a:p>
            <a:r>
              <a:rPr lang="en-US" altLang="zh-CN" sz="2400" dirty="0"/>
              <a:t>Array</a:t>
            </a:r>
          </a:p>
          <a:p>
            <a:pPr lvl="1"/>
            <a:r>
              <a:rPr lang="en-US" altLang="zh-CN" sz="2000" dirty="0"/>
              <a:t>Stack</a:t>
            </a:r>
          </a:p>
          <a:p>
            <a:pPr lvl="1"/>
            <a:r>
              <a:rPr lang="en-US" altLang="zh-CN" sz="2000" dirty="0"/>
              <a:t>heap</a:t>
            </a:r>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621" name="Rectangle 173"/>
          <p:cNvSpPr>
            <a:spLocks noGrp="1" noRot="1" noChangeArrowheads="1"/>
          </p:cNvSpPr>
          <p:nvPr>
            <p:ph type="title"/>
          </p:nvPr>
        </p:nvSpPr>
        <p:spPr>
          <a:xfrm>
            <a:off x="1774825" y="1"/>
            <a:ext cx="8540750" cy="404813"/>
          </a:xfrm>
        </p:spPr>
        <p:txBody>
          <a:bodyPr/>
          <a:lstStyle/>
          <a:p>
            <a:r>
              <a:rPr lang="en-US" altLang="zh-CN" sz="2800"/>
              <a:t>MIPS operands</a:t>
            </a:r>
          </a:p>
        </p:txBody>
      </p:sp>
      <p:graphicFrame>
        <p:nvGraphicFramePr>
          <p:cNvPr id="232854" name="Group 406"/>
          <p:cNvGraphicFramePr>
            <a:graphicFrameLocks noGrp="1"/>
          </p:cNvGraphicFramePr>
          <p:nvPr>
            <p:ph sz="half" idx="1"/>
          </p:nvPr>
        </p:nvGraphicFramePr>
        <p:xfrm>
          <a:off x="1558925" y="476251"/>
          <a:ext cx="9074150" cy="2377441"/>
        </p:xfrm>
        <a:graphic>
          <a:graphicData uri="http://schemas.openxmlformats.org/drawingml/2006/table">
            <a:tbl>
              <a:tblPr/>
              <a:tblGrid>
                <a:gridCol w="1633538"/>
                <a:gridCol w="1966912"/>
                <a:gridCol w="5473700"/>
              </a:tblGrid>
              <a:tr h="360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Comment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973138">
                <a:tc>
                  <a:txBody>
                    <a:body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32 registers</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$s0-$s7,$t0-$t9.</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$zero,$a0-$a3,$v0-$v1,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Fast locations for data. In MIPS, data must be in registers to perform arithmetic. MIPS register $zero always equals 0. $gp(28) is the global pointer, $sp(29) is the stack pointer, $fp(30) is the frame pointer, and $ra(31) is the return address.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2</a:t>
                      </a:r>
                      <a:r>
                        <a:rPr kumimoji="0" lang="en-US" altLang="zh-CN" sz="2000" b="1" i="0" u="none" strike="noStrike" cap="none" normalizeH="0" baseline="30000" smtClean="0">
                          <a:ln>
                            <a:noFill/>
                          </a:ln>
                          <a:solidFill>
                            <a:srgbClr val="000000"/>
                          </a:solidFill>
                          <a:effectLst/>
                          <a:latin typeface="Arial" charset="0"/>
                          <a:ea typeface="Arial Unicode MS" pitchFamily="34" charset="-122"/>
                          <a:cs typeface="Arial Unicode MS" pitchFamily="34" charset="-122"/>
                        </a:rPr>
                        <a:t>30</a:t>
                      </a:r>
                      <a:r>
                        <a:rPr kumimoji="0" lang="en-US" altLang="zh-CN" sz="20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 memory </a:t>
                      </a:r>
                    </a:p>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words</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Memory[0]</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Memory[4]</a:t>
                      </a:r>
                      <a:r>
                        <a:rPr kumimoji="0" lang="en-US" altLang="zh-CN" sz="1400" b="1" i="0" u="none" strike="noStrike" cap="none" normalizeH="0" baseline="0" smtClean="0">
                          <a:ln>
                            <a:noFill/>
                          </a:ln>
                          <a:solidFill>
                            <a:srgbClr val="000000"/>
                          </a:solidFill>
                          <a:effectLst/>
                          <a:latin typeface="Arial Unicode MS"/>
                          <a:ea typeface="Arial Unicode MS" pitchFamily="34" charset="-122"/>
                          <a:cs typeface="Arial Unicode MS" pitchFamily="34" charset="-122"/>
                        </a:rPr>
                        <a:t>……</a:t>
                      </a:r>
                      <a:endPar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Memory[4294967292]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Accessed only by data transfer instructions. MIPS uses byte addresses, so sequential word addresses differ by 4. Memory holds data structures, arrays, and spilled registers, such as those saved on procedure calls.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2836" name="Group 388"/>
          <p:cNvGraphicFramePr>
            <a:graphicFrameLocks noGrp="1"/>
          </p:cNvGraphicFramePr>
          <p:nvPr>
            <p:ph sz="half" idx="2"/>
          </p:nvPr>
        </p:nvGraphicFramePr>
        <p:xfrm>
          <a:off x="1643063" y="3022600"/>
          <a:ext cx="8845550" cy="3722688"/>
        </p:xfrm>
        <a:graphic>
          <a:graphicData uri="http://schemas.openxmlformats.org/drawingml/2006/table">
            <a:tbl>
              <a:tblPr/>
              <a:tblGrid>
                <a:gridCol w="1008062"/>
                <a:gridCol w="1584325"/>
                <a:gridCol w="4176713"/>
                <a:gridCol w="2076450"/>
              </a:tblGrid>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Register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Usage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Preserved on call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06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FF0066"/>
                          </a:solidFill>
                          <a:effectLst/>
                          <a:latin typeface="Arial" charset="0"/>
                          <a:ea typeface="Arial Unicode MS" pitchFamily="34" charset="-122"/>
                          <a:cs typeface="Arial Unicode MS" pitchFamily="34" charset="-122"/>
                        </a:rPr>
                        <a:t>$zero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FF0066"/>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FF0066"/>
                          </a:solidFill>
                          <a:effectLst/>
                          <a:latin typeface="Times New Roman" pitchFamily="18" charset="0"/>
                          <a:ea typeface="Arial Unicode MS" pitchFamily="34" charset="-122"/>
                          <a:cs typeface="Arial Unicode MS" pitchFamily="34" charset="-122"/>
                        </a:rPr>
                        <a:t>The constant value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1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$v0-$v1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Times New Roman" pitchFamily="18" charset="0"/>
                          <a:ea typeface="Arial Unicode MS" pitchFamily="34" charset="-122"/>
                          <a:cs typeface="Arial Unicode MS" pitchFamily="34" charset="-122"/>
                        </a:rPr>
                        <a:t>Values for results and expression evaluation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$a0-$a3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Times New Roman" pitchFamily="18" charset="0"/>
                          <a:ea typeface="Arial Unicode MS" pitchFamily="34" charset="-122"/>
                          <a:cs typeface="Arial Unicode MS" pitchFamily="34" charset="-122"/>
                        </a:rPr>
                        <a:t>Arguments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$t0-$t7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8-15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Times New Roman" pitchFamily="18" charset="0"/>
                          <a:ea typeface="Arial Unicode MS" pitchFamily="34" charset="-122"/>
                          <a:cs typeface="Arial Unicode MS" pitchFamily="34" charset="-122"/>
                        </a:rPr>
                        <a:t>Temporaries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$s0-$s7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16-23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Times New Roman" pitchFamily="18" charset="0"/>
                          <a:ea typeface="Arial Unicode MS" pitchFamily="34" charset="-122"/>
                          <a:cs typeface="Arial Unicode MS" pitchFamily="34" charset="-122"/>
                        </a:rPr>
                        <a:t>Saved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7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$t8-$t9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24-25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Times New Roman" pitchFamily="18" charset="0"/>
                          <a:ea typeface="Arial Unicode MS" pitchFamily="34" charset="-122"/>
                          <a:cs typeface="Arial Unicode MS" pitchFamily="34" charset="-122"/>
                        </a:rPr>
                        <a:t>More temporaries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$gp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Times New Roman" pitchFamily="18" charset="0"/>
                          <a:ea typeface="Arial Unicode MS" pitchFamily="34" charset="-122"/>
                          <a:cs typeface="Arial Unicode MS" pitchFamily="34" charset="-122"/>
                        </a:rPr>
                        <a:t>Global pointer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Times New Roman" pitchFamily="18" charset="0"/>
                          <a:ea typeface="Arial Unicode MS" pitchFamily="34" charset="-122"/>
                          <a:cs typeface="Arial Unicode MS" pitchFamily="34" charset="-122"/>
                        </a:rPr>
                        <a:t>Stack pointer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$fp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Times New Roman" pitchFamily="18" charset="0"/>
                          <a:ea typeface="Arial Unicode MS" pitchFamily="34" charset="-122"/>
                          <a:cs typeface="Arial Unicode MS" pitchFamily="34" charset="-122"/>
                        </a:rPr>
                        <a:t>Framer pointer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FF0066"/>
                          </a:solidFill>
                          <a:effectLst/>
                          <a:latin typeface="Arial" charset="0"/>
                          <a:ea typeface="Arial Unicode MS" pitchFamily="34" charset="-122"/>
                          <a:cs typeface="Arial Unicode MS" pitchFamily="34" charset="-122"/>
                        </a:rPr>
                        <a:t>$ra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FF0066"/>
                          </a:solidFill>
                          <a:effectLst/>
                          <a:latin typeface="Arial" charset="0"/>
                          <a:ea typeface="Arial Unicode MS" pitchFamily="34" charset="-122"/>
                          <a:cs typeface="Arial Unicode MS" pitchFamily="34"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FF0066"/>
                          </a:solidFill>
                          <a:effectLst/>
                          <a:latin typeface="Times New Roman" pitchFamily="18" charset="0"/>
                          <a:ea typeface="Arial Unicode MS" pitchFamily="34" charset="-122"/>
                          <a:cs typeface="Arial Unicode MS" pitchFamily="34" charset="-122"/>
                        </a:rPr>
                        <a:t>Return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3" name="灯片编号占位符 6"/>
          <p:cNvSpPr>
            <a:spLocks noGrp="1"/>
          </p:cNvSpPr>
          <p:nvPr>
            <p:ph type="sldNum" sz="quarter" idx="4294967295"/>
          </p:nvPr>
        </p:nvSpPr>
        <p:spPr>
          <a:xfrm>
            <a:off x="8534400" y="6245225"/>
            <a:ext cx="2133600" cy="476250"/>
          </a:xfrm>
        </p:spPr>
        <p:txBody>
          <a:bodyPr/>
          <a:lstStyle/>
          <a:p>
            <a:fld id="{902BBC70-F9FB-44F5-83D6-5665A090B889}" type="slidenum">
              <a:rPr lang="en-US" altLang="zh-CN"/>
              <a:pPr/>
              <a:t>118</a:t>
            </a:fld>
            <a:endParaRPr lang="en-US" altLang="zh-CN"/>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902" name="Rectangle 118"/>
          <p:cNvSpPr>
            <a:spLocks noGrp="1" noRot="1" noChangeArrowheads="1"/>
          </p:cNvSpPr>
          <p:nvPr>
            <p:ph type="title"/>
          </p:nvPr>
        </p:nvSpPr>
        <p:spPr>
          <a:xfrm>
            <a:off x="1847850" y="0"/>
            <a:ext cx="8540750" cy="476250"/>
          </a:xfrm>
        </p:spPr>
        <p:txBody>
          <a:bodyPr/>
          <a:lstStyle/>
          <a:p>
            <a:r>
              <a:rPr lang="en-US" altLang="zh-CN" sz="3200"/>
              <a:t>MIPS assembly language	</a:t>
            </a:r>
            <a:r>
              <a:rPr lang="en-US" altLang="zh-CN" sz="2000"/>
              <a:t>p89</a:t>
            </a:r>
          </a:p>
        </p:txBody>
      </p:sp>
      <p:graphicFrame>
        <p:nvGraphicFramePr>
          <p:cNvPr id="246995" name="Group 211"/>
          <p:cNvGraphicFramePr>
            <a:graphicFrameLocks noGrp="1"/>
          </p:cNvGraphicFramePr>
          <p:nvPr>
            <p:ph type="tbl" idx="1"/>
          </p:nvPr>
        </p:nvGraphicFramePr>
        <p:xfrm>
          <a:off x="1703388" y="471488"/>
          <a:ext cx="8818562" cy="6370574"/>
        </p:xfrm>
        <a:graphic>
          <a:graphicData uri="http://schemas.openxmlformats.org/drawingml/2006/table">
            <a:tbl>
              <a:tblPr/>
              <a:tblGrid>
                <a:gridCol w="1277937"/>
                <a:gridCol w="1524000"/>
                <a:gridCol w="1533525"/>
                <a:gridCol w="1995488"/>
                <a:gridCol w="2487612"/>
              </a:tblGrid>
              <a:tr h="188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Category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Instruction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74625">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Arithmetic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 + $s3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Three register operands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30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subtract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Sub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a:t>
                      </a:r>
                      <a:r>
                        <a:rPr kumimoji="0" lang="zh-CN" altLang="en-US"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t>
                      </a: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Three register operands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625">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Data transfer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load word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lw $1, 100($s2)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$s1=Memory[$s2+100]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Data from memory to register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store word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sw $s1, 100($s2)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Memory[$s2+100]=$s1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Data from register to memory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rowSpan="7">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logical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and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 &amp; $s3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three reg. operands;bit-by-bit 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or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 | $s3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three reg. operands;bit-by-bit OR</a:t>
                      </a:r>
                      <a:endPar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nor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nor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 | $s3)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three reg. operands;bit-by-bit NOR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and immediate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addi $s1,$s2,100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 &amp; 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2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Bit-by-bit AND reg with constant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or immediate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ori $s1,$s2,100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 | 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2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Bit-by-bit OR reg with constant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shift left logical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sll $s1,$s2,10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 &lt;&lt; 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Shift left by </a:t>
                      </a:r>
                      <a:r>
                        <a:rPr kumimoji="0" lang="en-US" altLang="zh-CN" sz="12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constant</a:t>
                      </a:r>
                      <a:endPar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shift right logical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srl $s1,$s2,10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 &gt;&gt; 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Shift right by </a:t>
                      </a:r>
                      <a:r>
                        <a:rPr kumimoji="0" lang="en-US" altLang="zh-CN" sz="12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constant</a:t>
                      </a:r>
                      <a:endPar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rowSpan="4">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5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Conditional</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branch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branch on equal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beq $s1,$s2,L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If($s1==$s2) go to 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Equal test and branch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branch not eaqal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bne $s1,$s2,L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If($s1!=$s2) go to 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Not equal test and branch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25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set on less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slt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If($s2&lt;$s3) $s1=1</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Else $s1=0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Compare less than;used with beq, bne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set on less than immediate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slt $s1,$s2100</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If($s2&lt;100) $s1=1</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Else $s1=0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3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Compare less than immediate; used with beq, bne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rowSpan="3">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Uncondition-al jump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jump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j        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go to   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Jump to target address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accent2"/>
                          </a:solidFill>
                          <a:effectLst/>
                          <a:latin typeface="Arial" charset="0"/>
                          <a:ea typeface="Arial Unicode MS" pitchFamily="34" charset="-122"/>
                          <a:cs typeface="Arial Unicode MS" pitchFamily="34" charset="-122"/>
                        </a:rPr>
                        <a:t>jump register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accent2"/>
                          </a:solidFill>
                          <a:effectLst/>
                          <a:latin typeface="Arial" charset="0"/>
                          <a:ea typeface="Arial Unicode MS" pitchFamily="34" charset="-122"/>
                          <a:cs typeface="Arial Unicode MS" pitchFamily="34" charset="-122"/>
                        </a:rPr>
                        <a:t>jr      $ra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accent2"/>
                          </a:solidFill>
                          <a:effectLst/>
                          <a:latin typeface="Arial" charset="0"/>
                          <a:ea typeface="Arial Unicode MS" pitchFamily="34" charset="-122"/>
                          <a:cs typeface="Arial Unicode MS" pitchFamily="34" charset="-122"/>
                        </a:rPr>
                        <a:t>go to $ra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accent2"/>
                          </a:solidFill>
                          <a:effectLst/>
                          <a:latin typeface="Arial" charset="0"/>
                          <a:ea typeface="Arial Unicode MS" pitchFamily="34" charset="-122"/>
                          <a:cs typeface="Arial Unicode MS" pitchFamily="34" charset="-122"/>
                        </a:rPr>
                        <a:t>For procedure return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84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accent2"/>
                          </a:solidFill>
                          <a:effectLst/>
                          <a:latin typeface="Arial" charset="0"/>
                          <a:ea typeface="Arial Unicode MS" pitchFamily="34" charset="-122"/>
                          <a:cs typeface="Arial Unicode MS" pitchFamily="34" charset="-122"/>
                        </a:rPr>
                        <a:t>jump and 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accent2"/>
                          </a:solidFill>
                          <a:effectLst/>
                          <a:latin typeface="Arial" charset="0"/>
                          <a:ea typeface="Arial Unicode MS" pitchFamily="34" charset="-122"/>
                          <a:cs typeface="Arial Unicode MS" pitchFamily="34" charset="-122"/>
                        </a:rPr>
                        <a:t>jal      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accent2"/>
                          </a:solidFill>
                          <a:effectLst/>
                          <a:latin typeface="Arial" charset="0"/>
                          <a:ea typeface="Arial Unicode MS" pitchFamily="34" charset="-122"/>
                          <a:cs typeface="Arial Unicode MS" pitchFamily="34" charset="-122"/>
                        </a:rPr>
                        <a:t>$ra=PC+4; go to 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accent2"/>
                          </a:solidFill>
                          <a:effectLst/>
                          <a:latin typeface="Arial" charset="0"/>
                          <a:ea typeface="Arial Unicode MS" pitchFamily="34" charset="-122"/>
                          <a:cs typeface="Arial Unicode MS" pitchFamily="34" charset="-122"/>
                        </a:rPr>
                        <a:t>For procedure call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2" name="灯片编号占位符 5"/>
          <p:cNvSpPr>
            <a:spLocks noGrp="1"/>
          </p:cNvSpPr>
          <p:nvPr>
            <p:ph type="sldNum" sz="quarter" idx="12"/>
          </p:nvPr>
        </p:nvSpPr>
        <p:spPr/>
        <p:txBody>
          <a:bodyPr/>
          <a:lstStyle/>
          <a:p>
            <a:fld id="{DF4684FB-58EB-4074-BF40-AF1B64431293}" type="slidenum">
              <a:rPr lang="en-US" altLang="zh-CN"/>
              <a:pPr/>
              <a:t>119</a:t>
            </a:fld>
            <a:endParaRPr lang="en-US" altLang="zh-CN"/>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763000" y="6248400"/>
            <a:ext cx="1905000" cy="457200"/>
          </a:xfrm>
          <a:prstGeom prst="rect">
            <a:avLst/>
          </a:prstGeom>
        </p:spPr>
        <p:txBody>
          <a:bodyPr/>
          <a:lstStyle/>
          <a:p>
            <a:fld id="{8E1F2CD3-0F2D-4345-A6BD-5E4E8184C651}" type="slidenum">
              <a:rPr lang="zh-CN" altLang="en-US"/>
              <a:pPr/>
              <a:t>12</a:t>
            </a:fld>
            <a:endParaRPr lang="en-US" altLang="zh-CN"/>
          </a:p>
        </p:txBody>
      </p:sp>
      <p:sp>
        <p:nvSpPr>
          <p:cNvPr id="1248258" name="Text Box 2"/>
          <p:cNvSpPr txBox="1">
            <a:spLocks noChangeArrowheads="1"/>
          </p:cNvSpPr>
          <p:nvPr/>
        </p:nvSpPr>
        <p:spPr bwMode="auto">
          <a:xfrm>
            <a:off x="1631504" y="285729"/>
            <a:ext cx="7893520" cy="646331"/>
          </a:xfrm>
          <a:prstGeom prst="rect">
            <a:avLst/>
          </a:prstGeom>
          <a:noFill/>
          <a:ln w="9525">
            <a:noFill/>
            <a:miter lim="800000"/>
            <a:headEnd/>
            <a:tailEnd/>
          </a:ln>
          <a:effectLst/>
        </p:spPr>
        <p:txBody>
          <a:bodyPr wrap="square">
            <a:spAutoFit/>
          </a:bodyPr>
          <a:lstStyle/>
          <a:p>
            <a:r>
              <a:rPr lang="en-US" altLang="zh-CN" sz="3600" b="1" dirty="0">
                <a:solidFill>
                  <a:srgbClr val="00B0F0"/>
                </a:solidFill>
                <a:ea typeface="宋体" charset="-122"/>
              </a:rPr>
              <a:t>Instruction Set</a:t>
            </a:r>
          </a:p>
        </p:txBody>
      </p:sp>
      <p:sp>
        <p:nvSpPr>
          <p:cNvPr id="1248260" name="Text Box 4"/>
          <p:cNvSpPr txBox="1">
            <a:spLocks noChangeArrowheads="1"/>
          </p:cNvSpPr>
          <p:nvPr/>
        </p:nvSpPr>
        <p:spPr bwMode="auto">
          <a:xfrm>
            <a:off x="1271464" y="1268760"/>
            <a:ext cx="9721080" cy="4031873"/>
          </a:xfrm>
          <a:prstGeom prst="rect">
            <a:avLst/>
          </a:prstGeom>
          <a:noFill/>
          <a:ln w="9525">
            <a:noFill/>
            <a:miter lim="800000"/>
            <a:headEnd/>
            <a:tailEnd/>
          </a:ln>
          <a:effectLst/>
        </p:spPr>
        <p:txBody>
          <a:bodyPr wrap="square">
            <a:spAutoFit/>
          </a:bodyPr>
          <a:lstStyle/>
          <a:p>
            <a:pPr>
              <a:buClr>
                <a:srgbClr val="CC0000"/>
              </a:buClr>
              <a:buFontTx/>
              <a:buChar char="•"/>
            </a:pPr>
            <a:r>
              <a:rPr lang="zh-CN" altLang="en-US" sz="3200" dirty="0">
                <a:ea typeface="宋体" charset="-122"/>
              </a:rPr>
              <a:t> </a:t>
            </a:r>
            <a:r>
              <a:rPr lang="en-US" altLang="zh-CN" sz="3200" dirty="0">
                <a:ea typeface="宋体" charset="-122"/>
              </a:rPr>
              <a:t>Important design principles when defining the</a:t>
            </a:r>
          </a:p>
          <a:p>
            <a:pPr>
              <a:buClr>
                <a:srgbClr val="CC0000"/>
              </a:buClr>
            </a:pPr>
            <a:r>
              <a:rPr lang="en-US" altLang="zh-CN" sz="3200" dirty="0">
                <a:ea typeface="宋体" charset="-122"/>
              </a:rPr>
              <a:t>  instruction set architecture (ISA):</a:t>
            </a:r>
          </a:p>
          <a:p>
            <a:pPr lvl="1">
              <a:buClr>
                <a:schemeClr val="accent1"/>
              </a:buClr>
              <a:buFont typeface="Wingdings" pitchFamily="2" charset="2"/>
              <a:buChar char="§"/>
            </a:pPr>
            <a:endParaRPr lang="en-US" altLang="zh-CN" sz="3200" dirty="0">
              <a:ea typeface="宋体" charset="-122"/>
            </a:endParaRPr>
          </a:p>
          <a:p>
            <a:pPr lvl="1">
              <a:buClr>
                <a:schemeClr val="accent1"/>
              </a:buClr>
              <a:buFont typeface="Wingdings" pitchFamily="2" charset="2"/>
              <a:buChar char="§"/>
            </a:pPr>
            <a:r>
              <a:rPr lang="en-US" altLang="zh-CN" sz="3200" dirty="0">
                <a:ea typeface="宋体" charset="-122"/>
              </a:rPr>
              <a:t> keep the hardware </a:t>
            </a:r>
            <a:r>
              <a:rPr lang="en-US" altLang="zh-CN" sz="3200" dirty="0">
                <a:solidFill>
                  <a:srgbClr val="FF0000"/>
                </a:solidFill>
                <a:ea typeface="宋体" charset="-122"/>
              </a:rPr>
              <a:t>simple</a:t>
            </a:r>
            <a:r>
              <a:rPr lang="en-US" altLang="zh-CN" sz="3200" dirty="0">
                <a:ea typeface="宋体" charset="-122"/>
              </a:rPr>
              <a:t> – the chip must only</a:t>
            </a:r>
          </a:p>
          <a:p>
            <a:pPr lvl="1">
              <a:buClr>
                <a:schemeClr val="accent1"/>
              </a:buClr>
              <a:buFont typeface="Wingdings" pitchFamily="2" charset="2"/>
              <a:buNone/>
            </a:pPr>
            <a:r>
              <a:rPr lang="en-US" altLang="zh-CN" sz="3200" dirty="0">
                <a:ea typeface="宋体" charset="-122"/>
              </a:rPr>
              <a:t>   implement basic primitives and run fast</a:t>
            </a:r>
          </a:p>
          <a:p>
            <a:pPr lvl="1">
              <a:buClr>
                <a:schemeClr val="accent1"/>
              </a:buClr>
            </a:pPr>
            <a:endParaRPr lang="en-US" altLang="zh-CN" sz="3200" dirty="0">
              <a:ea typeface="宋体" charset="-122"/>
            </a:endParaRPr>
          </a:p>
          <a:p>
            <a:pPr lvl="1">
              <a:buClr>
                <a:schemeClr val="accent1"/>
              </a:buClr>
              <a:buFont typeface="Wingdings" pitchFamily="2" charset="2"/>
              <a:buChar char="§"/>
            </a:pPr>
            <a:r>
              <a:rPr lang="en-US" altLang="zh-CN" sz="3200" dirty="0">
                <a:ea typeface="宋体" charset="-122"/>
              </a:rPr>
              <a:t>keep the instructions</a:t>
            </a:r>
            <a:r>
              <a:rPr lang="en-US" altLang="zh-CN" sz="3200" dirty="0">
                <a:solidFill>
                  <a:srgbClr val="FF0000"/>
                </a:solidFill>
                <a:ea typeface="宋体" charset="-122"/>
              </a:rPr>
              <a:t> regular </a:t>
            </a:r>
            <a:r>
              <a:rPr lang="en-US" altLang="zh-CN" sz="3200" dirty="0">
                <a:ea typeface="宋体" charset="-122"/>
              </a:rPr>
              <a:t>– simplifies the</a:t>
            </a:r>
          </a:p>
          <a:p>
            <a:pPr lvl="1">
              <a:buClr>
                <a:schemeClr val="accent1"/>
              </a:buClr>
              <a:buFont typeface="Wingdings" pitchFamily="2" charset="2"/>
              <a:buNone/>
            </a:pPr>
            <a:r>
              <a:rPr lang="en-US" altLang="zh-CN" sz="3200" dirty="0">
                <a:ea typeface="宋体" charset="-122"/>
              </a:rPr>
              <a:t>   decoding/scheduling of instructions</a:t>
            </a:r>
          </a:p>
        </p:txBody>
      </p:sp>
    </p:spTree>
  </p:cSld>
  <p:clrMapOvr>
    <a:masterClrMapping/>
  </p:clrMapOvr>
  <p:transition spd="med">
    <p:random/>
    <p:sndAc>
      <p:stSnd>
        <p:snd r:embed="rId3" name="chimes.wav"/>
      </p:stSnd>
    </p:sndAc>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702" name="Rectangle 230"/>
          <p:cNvSpPr>
            <a:spLocks noGrp="1" noRot="1" noChangeArrowheads="1"/>
          </p:cNvSpPr>
          <p:nvPr>
            <p:ph type="title"/>
          </p:nvPr>
        </p:nvSpPr>
        <p:spPr>
          <a:xfrm>
            <a:off x="1825625" y="-161925"/>
            <a:ext cx="8540750" cy="638175"/>
          </a:xfrm>
        </p:spPr>
        <p:txBody>
          <a:bodyPr/>
          <a:lstStyle/>
          <a:p>
            <a:r>
              <a:rPr lang="en-US" altLang="zh-CN" sz="2800"/>
              <a:t>MIPS machine language</a:t>
            </a:r>
          </a:p>
        </p:txBody>
      </p:sp>
      <p:graphicFrame>
        <p:nvGraphicFramePr>
          <p:cNvPr id="233866" name="Group 394"/>
          <p:cNvGraphicFramePr>
            <a:graphicFrameLocks noGrp="1"/>
          </p:cNvGraphicFramePr>
          <p:nvPr>
            <p:ph type="tbl" idx="1"/>
            <p:extLst>
              <p:ext uri="{D42A27DB-BD31-4B8C-83A1-F6EECF244321}">
                <p14:modId xmlns:p14="http://schemas.microsoft.com/office/powerpoint/2010/main" val="2882950901"/>
              </p:ext>
            </p:extLst>
          </p:nvPr>
        </p:nvGraphicFramePr>
        <p:xfrm>
          <a:off x="1853499" y="379980"/>
          <a:ext cx="8208962" cy="6461760"/>
        </p:xfrm>
        <a:graphic>
          <a:graphicData uri="http://schemas.openxmlformats.org/drawingml/2006/table">
            <a:tbl>
              <a:tblPr/>
              <a:tblGrid>
                <a:gridCol w="933450"/>
                <a:gridCol w="1022350"/>
                <a:gridCol w="558800"/>
                <a:gridCol w="558800"/>
                <a:gridCol w="558800"/>
                <a:gridCol w="558800"/>
                <a:gridCol w="666750"/>
                <a:gridCol w="661987"/>
                <a:gridCol w="2689225"/>
              </a:tblGrid>
              <a:tr h="193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smtClean="0">
                          <a:ln>
                            <a:noFill/>
                          </a:ln>
                          <a:solidFill>
                            <a:schemeClr val="bg1"/>
                          </a:solidFill>
                          <a:effectLst/>
                          <a:latin typeface="Arial" charset="0"/>
                          <a:ea typeface="Arial Unicode MS" pitchFamily="34" charset="-122"/>
                          <a:cs typeface="Arial Unicode MS" pitchFamily="34" charset="-122"/>
                        </a:rPr>
                        <a:t>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Format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Example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Comment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00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 $s1, $s2, $s3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sub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sub $s1, $s2, $s3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r>
              <a:tr h="193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lw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lw $s1, 100($s2)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sw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sw $s1, 100($s2)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r>
              <a:tr h="1920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and $s1, $s2, $s3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or $s1, $s2, $s3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r>
              <a:tr h="193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nor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nor $s1, $s2, $s3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addi</a:t>
                      </a:r>
                      <a:endParaRPr kumimoji="0" lang="en-US" altLang="zh-CN" sz="1400" b="1" i="0" u="none" strike="noStrike" cap="none" normalizeH="0" baseline="0" dirty="0" smtClean="0">
                        <a:ln>
                          <a:noFill/>
                        </a:ln>
                        <a:solidFill>
                          <a:srgbClr val="000000"/>
                        </a:solidFill>
                        <a:effectLst/>
                        <a:latin typeface="Arial" charset="0"/>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addi $s1, $s2,100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r>
              <a:tr h="193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ori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ori $s1, $s2,100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sll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sll $s1, $s2,10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r>
              <a:tr h="193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srl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srl $s1, $s2,10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beq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beq $s1, $s2,100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r>
              <a:tr h="193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bne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bne $s1, $s2,100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slt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slt $s1, $s2,$s3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r>
              <a:tr h="1920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2500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j     10000(see section 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jr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j      Sra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r>
              <a:tr h="1936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jal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2500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jar   10000(see section 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3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Field 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0" i="0" u="none" strike="noStrike" cap="none" normalizeH="0" baseline="0" smtClean="0">
                        <a:ln>
                          <a:noFill/>
                        </a:ln>
                        <a:solidFill>
                          <a:schemeClr val="bg1"/>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bg1"/>
                          </a:solidFill>
                          <a:effectLst/>
                          <a:latin typeface="Arial" charset="0"/>
                          <a:ea typeface="Arial Unicode MS" pitchFamily="34" charset="-122"/>
                          <a:cs typeface="Arial Unicode MS" pitchFamily="34" charset="-122"/>
                        </a:rPr>
                        <a:t>6bits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bg1"/>
                          </a:solidFill>
                          <a:effectLst/>
                          <a:latin typeface="Arial" charset="0"/>
                          <a:ea typeface="Arial Unicode MS" pitchFamily="34" charset="-122"/>
                          <a:cs typeface="Arial Unicode MS" pitchFamily="34" charset="-122"/>
                        </a:rPr>
                        <a:t>6bits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bg1"/>
                          </a:solidFill>
                          <a:effectLst/>
                          <a:latin typeface="Arial" charset="0"/>
                          <a:ea typeface="Arial Unicode MS" pitchFamily="34" charset="-122"/>
                          <a:cs typeface="Arial Unicode MS" pitchFamily="34" charset="-122"/>
                        </a:rPr>
                        <a:t>All MIPS instruction 32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R-format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shamt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funct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Arithmetic instruction format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i-format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Data transfer ,branch format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2" name="灯片编号占位符 5"/>
          <p:cNvSpPr>
            <a:spLocks noGrp="1"/>
          </p:cNvSpPr>
          <p:nvPr>
            <p:ph type="sldNum" sz="quarter" idx="12"/>
          </p:nvPr>
        </p:nvSpPr>
        <p:spPr/>
        <p:txBody>
          <a:bodyPr/>
          <a:lstStyle/>
          <a:p>
            <a:fld id="{FE485001-9D08-45CA-AB95-1B031F4A947F}" type="slidenum">
              <a:rPr lang="en-US" altLang="zh-CN"/>
              <a:pPr/>
              <a:t>120</a:t>
            </a:fld>
            <a:endParaRPr lang="en-US" altLang="zh-CN"/>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6866" name="Text Box 2"/>
          <p:cNvSpPr txBox="1">
            <a:spLocks noChangeArrowheads="1"/>
          </p:cNvSpPr>
          <p:nvPr/>
        </p:nvSpPr>
        <p:spPr bwMode="auto">
          <a:xfrm>
            <a:off x="4810116" y="285729"/>
            <a:ext cx="5072098" cy="584775"/>
          </a:xfrm>
          <a:prstGeom prst="rect">
            <a:avLst/>
          </a:prstGeom>
          <a:noFill/>
          <a:ln w="9525">
            <a:noFill/>
            <a:miter lim="800000"/>
            <a:headEnd/>
            <a:tailEnd/>
          </a:ln>
          <a:effectLst/>
        </p:spPr>
        <p:txBody>
          <a:bodyPr wrap="square">
            <a:spAutoFit/>
          </a:bodyPr>
          <a:lstStyle/>
          <a:p>
            <a:r>
              <a:rPr lang="en-US" altLang="zh-CN" sz="3200" dirty="0" err="1">
                <a:solidFill>
                  <a:srgbClr val="CC0000"/>
                </a:solidFill>
                <a:ea typeface="宋体" charset="-122"/>
              </a:rPr>
              <a:t>Summerise</a:t>
            </a:r>
            <a:r>
              <a:rPr lang="en-US" altLang="zh-CN" sz="3200" dirty="0">
                <a:solidFill>
                  <a:srgbClr val="CC0000"/>
                </a:solidFill>
                <a:ea typeface="宋体" charset="-122"/>
              </a:rPr>
              <a:t> of procedure</a:t>
            </a:r>
          </a:p>
        </p:txBody>
      </p:sp>
      <p:sp>
        <p:nvSpPr>
          <p:cNvPr id="1316868" name="Text Box 4"/>
          <p:cNvSpPr txBox="1">
            <a:spLocks noChangeArrowheads="1"/>
          </p:cNvSpPr>
          <p:nvPr/>
        </p:nvSpPr>
        <p:spPr bwMode="auto">
          <a:xfrm>
            <a:off x="1905000" y="1295400"/>
            <a:ext cx="8458406" cy="4154984"/>
          </a:xfrm>
          <a:prstGeom prst="rect">
            <a:avLst/>
          </a:prstGeom>
          <a:noFill/>
          <a:ln w="9525">
            <a:noFill/>
            <a:miter lim="800000"/>
            <a:headEnd/>
            <a:tailEnd/>
          </a:ln>
          <a:effectLst/>
        </p:spPr>
        <p:txBody>
          <a:bodyPr wrap="none">
            <a:spAutoFit/>
          </a:bodyPr>
          <a:lstStyle/>
          <a:p>
            <a:pPr>
              <a:buClr>
                <a:srgbClr val="CC0000"/>
              </a:buClr>
              <a:buFontTx/>
              <a:buChar char="•"/>
            </a:pPr>
            <a:r>
              <a:rPr lang="zh-CN" altLang="en-US" sz="2400" dirty="0">
                <a:ea typeface="宋体" charset="-122"/>
              </a:rPr>
              <a:t> </a:t>
            </a:r>
            <a:r>
              <a:rPr lang="en-US" altLang="zh-CN" sz="2400" dirty="0">
                <a:ea typeface="宋体" charset="-122"/>
              </a:rPr>
              <a:t>The</a:t>
            </a:r>
            <a:r>
              <a:rPr lang="en-US" altLang="zh-CN" sz="2400" dirty="0">
                <a:solidFill>
                  <a:srgbClr val="FF0000"/>
                </a:solidFill>
                <a:ea typeface="宋体" charset="-122"/>
              </a:rPr>
              <a:t> </a:t>
            </a:r>
            <a:r>
              <a:rPr lang="en-US" altLang="zh-CN" sz="2400" dirty="0" err="1">
                <a:solidFill>
                  <a:srgbClr val="FF0000"/>
                </a:solidFill>
                <a:ea typeface="宋体" charset="-122"/>
              </a:rPr>
              <a:t>jal</a:t>
            </a:r>
            <a:r>
              <a:rPr lang="en-US" altLang="zh-CN" sz="2400" dirty="0">
                <a:solidFill>
                  <a:srgbClr val="FF0000"/>
                </a:solidFill>
                <a:ea typeface="宋体" charset="-122"/>
              </a:rPr>
              <a:t> </a:t>
            </a:r>
            <a:r>
              <a:rPr lang="en-US" altLang="zh-CN" sz="2400" dirty="0">
                <a:ea typeface="宋体" charset="-122"/>
              </a:rPr>
              <a:t>instruction is used to jump to the procedure and</a:t>
            </a:r>
          </a:p>
          <a:p>
            <a:pPr>
              <a:buClr>
                <a:srgbClr val="CC0000"/>
              </a:buClr>
            </a:pPr>
            <a:r>
              <a:rPr lang="en-US" altLang="zh-CN" sz="2400" dirty="0">
                <a:ea typeface="宋体" charset="-122"/>
              </a:rPr>
              <a:t>   save the current PC (+4) into the return address register</a:t>
            </a:r>
          </a:p>
          <a:p>
            <a:pPr>
              <a:buClr>
                <a:srgbClr val="CC0000"/>
              </a:buClr>
            </a:pPr>
            <a:endParaRPr lang="en-US" altLang="zh-CN" sz="2400" dirty="0">
              <a:ea typeface="宋体" charset="-122"/>
            </a:endParaRPr>
          </a:p>
          <a:p>
            <a:pPr>
              <a:buClr>
                <a:srgbClr val="CC0000"/>
              </a:buClr>
              <a:buFontTx/>
              <a:buChar char="•"/>
            </a:pPr>
            <a:r>
              <a:rPr lang="en-US" altLang="zh-CN" sz="2400" dirty="0">
                <a:ea typeface="宋体" charset="-122"/>
              </a:rPr>
              <a:t> Arguments are passed in </a:t>
            </a:r>
            <a:r>
              <a:rPr lang="en-US" altLang="zh-CN" sz="2400" dirty="0">
                <a:solidFill>
                  <a:srgbClr val="FF0000"/>
                </a:solidFill>
                <a:ea typeface="宋体" charset="-122"/>
              </a:rPr>
              <a:t>$</a:t>
            </a:r>
            <a:r>
              <a:rPr lang="en-US" altLang="zh-CN" sz="2400" dirty="0" err="1">
                <a:solidFill>
                  <a:srgbClr val="FF0000"/>
                </a:solidFill>
                <a:ea typeface="宋体" charset="-122"/>
              </a:rPr>
              <a:t>a0</a:t>
            </a:r>
            <a:r>
              <a:rPr lang="en-US" altLang="zh-CN" sz="2400" dirty="0">
                <a:solidFill>
                  <a:srgbClr val="FF0000"/>
                </a:solidFill>
                <a:ea typeface="宋体" charset="-122"/>
              </a:rPr>
              <a:t>-$</a:t>
            </a:r>
            <a:r>
              <a:rPr lang="en-US" altLang="zh-CN" sz="2400" dirty="0" err="1">
                <a:solidFill>
                  <a:srgbClr val="FF0000"/>
                </a:solidFill>
                <a:ea typeface="宋体" charset="-122"/>
              </a:rPr>
              <a:t>a3</a:t>
            </a:r>
            <a:r>
              <a:rPr lang="en-US" altLang="zh-CN" sz="2400" dirty="0">
                <a:ea typeface="宋体" charset="-122"/>
              </a:rPr>
              <a:t>; return values in </a:t>
            </a:r>
            <a:r>
              <a:rPr lang="en-US" altLang="zh-CN" sz="2400" dirty="0">
                <a:solidFill>
                  <a:srgbClr val="FF0000"/>
                </a:solidFill>
                <a:ea typeface="宋体" charset="-122"/>
              </a:rPr>
              <a:t>$</a:t>
            </a:r>
            <a:r>
              <a:rPr lang="en-US" altLang="zh-CN" sz="2400" dirty="0" err="1">
                <a:solidFill>
                  <a:srgbClr val="FF0000"/>
                </a:solidFill>
                <a:ea typeface="宋体" charset="-122"/>
              </a:rPr>
              <a:t>v0</a:t>
            </a:r>
            <a:r>
              <a:rPr lang="en-US" altLang="zh-CN" sz="2400" dirty="0">
                <a:solidFill>
                  <a:srgbClr val="FF0000"/>
                </a:solidFill>
                <a:ea typeface="宋体" charset="-122"/>
              </a:rPr>
              <a:t>-$</a:t>
            </a:r>
            <a:r>
              <a:rPr lang="en-US" altLang="zh-CN" sz="2400" dirty="0" err="1">
                <a:solidFill>
                  <a:srgbClr val="FF0000"/>
                </a:solidFill>
                <a:ea typeface="宋体" charset="-122"/>
              </a:rPr>
              <a:t>v1</a:t>
            </a:r>
            <a:endParaRPr lang="en-US" altLang="zh-CN" sz="2400" dirty="0">
              <a:solidFill>
                <a:srgbClr val="FF0000"/>
              </a:solidFill>
              <a:ea typeface="宋体" charset="-122"/>
            </a:endParaRPr>
          </a:p>
          <a:p>
            <a:pPr>
              <a:buClr>
                <a:srgbClr val="CC0000"/>
              </a:buClr>
            </a:pPr>
            <a:endParaRPr lang="en-US" altLang="zh-CN" sz="2400" dirty="0">
              <a:ea typeface="宋体" charset="-122"/>
            </a:endParaRPr>
          </a:p>
          <a:p>
            <a:pPr>
              <a:buClr>
                <a:srgbClr val="CC0000"/>
              </a:buClr>
              <a:buFontTx/>
              <a:buChar char="•"/>
            </a:pPr>
            <a:r>
              <a:rPr lang="en-US" altLang="zh-CN" sz="2400" dirty="0">
                <a:ea typeface="宋体" charset="-122"/>
              </a:rPr>
              <a:t> Since the </a:t>
            </a:r>
            <a:r>
              <a:rPr lang="en-US" altLang="zh-CN" sz="2400" dirty="0" err="1">
                <a:ea typeface="宋体" charset="-122"/>
              </a:rPr>
              <a:t>callee</a:t>
            </a:r>
            <a:r>
              <a:rPr lang="en-US" altLang="zh-CN" sz="2400" dirty="0">
                <a:ea typeface="宋体" charset="-122"/>
              </a:rPr>
              <a:t> may over-write the caller’s registers,</a:t>
            </a:r>
          </a:p>
          <a:p>
            <a:pPr>
              <a:buClr>
                <a:srgbClr val="CC0000"/>
              </a:buClr>
            </a:pPr>
            <a:r>
              <a:rPr lang="en-US" altLang="zh-CN" sz="2400" dirty="0">
                <a:ea typeface="宋体" charset="-122"/>
              </a:rPr>
              <a:t>   </a:t>
            </a:r>
            <a:r>
              <a:rPr lang="en-US" altLang="zh-CN" sz="2400" dirty="0">
                <a:solidFill>
                  <a:srgbClr val="FF0000"/>
                </a:solidFill>
                <a:ea typeface="宋体" charset="-122"/>
              </a:rPr>
              <a:t>relevant values may have to be copied into memory</a:t>
            </a:r>
          </a:p>
          <a:p>
            <a:pPr>
              <a:buClr>
                <a:srgbClr val="CC0000"/>
              </a:buClr>
            </a:pPr>
            <a:endParaRPr lang="en-US" altLang="zh-CN" sz="2400" dirty="0">
              <a:ea typeface="宋体" charset="-122"/>
            </a:endParaRPr>
          </a:p>
          <a:p>
            <a:pPr>
              <a:buClr>
                <a:srgbClr val="CC0000"/>
              </a:buClr>
              <a:buFontTx/>
              <a:buChar char="•"/>
            </a:pPr>
            <a:r>
              <a:rPr lang="en-US" altLang="zh-CN" sz="2400" dirty="0">
                <a:ea typeface="宋体" charset="-122"/>
              </a:rPr>
              <a:t> Each procedure may also require memory space for</a:t>
            </a:r>
          </a:p>
          <a:p>
            <a:pPr>
              <a:buClr>
                <a:srgbClr val="CC0000"/>
              </a:buClr>
            </a:pPr>
            <a:r>
              <a:rPr lang="en-US" altLang="zh-CN" sz="2400" dirty="0">
                <a:ea typeface="宋体" charset="-122"/>
              </a:rPr>
              <a:t>   local variables – </a:t>
            </a:r>
            <a:r>
              <a:rPr lang="en-US" altLang="zh-CN" sz="2400" dirty="0">
                <a:solidFill>
                  <a:srgbClr val="FF0000"/>
                </a:solidFill>
                <a:ea typeface="宋体" charset="-122"/>
              </a:rPr>
              <a:t>a stack </a:t>
            </a:r>
            <a:r>
              <a:rPr lang="en-US" altLang="zh-CN" sz="2400" dirty="0">
                <a:ea typeface="宋体" charset="-122"/>
              </a:rPr>
              <a:t>is used to organize the memory</a:t>
            </a:r>
          </a:p>
          <a:p>
            <a:pPr>
              <a:buClr>
                <a:srgbClr val="CC0000"/>
              </a:buClr>
            </a:pPr>
            <a:r>
              <a:rPr lang="en-US" altLang="zh-CN" sz="2400" dirty="0">
                <a:ea typeface="宋体" charset="-122"/>
              </a:rPr>
              <a:t>   needs for each procedure</a:t>
            </a:r>
          </a:p>
        </p:txBody>
      </p:sp>
    </p:spTree>
  </p:cSld>
  <p:clrMapOvr>
    <a:masterClrMapping/>
  </p:clrMapOvr>
  <p:transition spd="med">
    <p:random/>
    <p:sndAc>
      <p:stSnd>
        <p:snd r:embed="rId3" name="chimes.wav"/>
      </p:stSnd>
    </p:sndAc>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3359696" y="10134"/>
            <a:ext cx="1224136" cy="1738066"/>
          </a:xfrm>
          <a:prstGeom prst="rect">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r>
              <a:rPr lang="en-US" altLang="zh-CN" sz="1600" dirty="0"/>
              <a:t>x:   $s1</a:t>
            </a:r>
          </a:p>
          <a:p>
            <a:pPr>
              <a:buClrTx/>
            </a:pPr>
            <a:r>
              <a:rPr lang="en-US" altLang="zh-CN" sz="1600" dirty="0"/>
              <a:t>y:   $s2</a:t>
            </a:r>
          </a:p>
          <a:p>
            <a:pPr>
              <a:buClrTx/>
            </a:pPr>
            <a:r>
              <a:rPr lang="en-US" altLang="zh-CN" sz="1600" dirty="0"/>
              <a:t>temp</a:t>
            </a:r>
            <a:r>
              <a:rPr lang="zh-CN" altLang="en-US" sz="1600" dirty="0"/>
              <a:t>：</a:t>
            </a:r>
            <a:r>
              <a:rPr lang="en-US" altLang="zh-CN" sz="1600" dirty="0"/>
              <a:t>$t7</a:t>
            </a:r>
            <a:endParaRPr lang="en-US" altLang="zh-CN" sz="1800" dirty="0"/>
          </a:p>
          <a:p>
            <a:pPr>
              <a:spcBef>
                <a:spcPts val="600"/>
              </a:spcBef>
              <a:buClrTx/>
            </a:pPr>
            <a:r>
              <a:rPr lang="en-US" altLang="zh-CN" sz="1800" dirty="0"/>
              <a:t>Jal  B</a:t>
            </a:r>
            <a:endParaRPr lang="zh-CN" altLang="en-US" sz="1800" dirty="0"/>
          </a:p>
        </p:txBody>
      </p:sp>
      <p:sp>
        <p:nvSpPr>
          <p:cNvPr id="3" name="矩形 2"/>
          <p:cNvSpPr/>
          <p:nvPr/>
        </p:nvSpPr>
        <p:spPr bwMode="auto">
          <a:xfrm>
            <a:off x="5591944" y="164024"/>
            <a:ext cx="1224136" cy="18002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buClrTx/>
            </a:pPr>
            <a:r>
              <a:rPr lang="en-US" altLang="zh-CN" sz="1800" dirty="0">
                <a:solidFill>
                  <a:schemeClr val="tx1"/>
                </a:solidFill>
                <a:latin typeface="Arial" pitchFamily="34" charset="0"/>
                <a:ea typeface="宋体" pitchFamily="2" charset="-122"/>
              </a:rPr>
              <a:t>i:  $s2</a:t>
            </a:r>
          </a:p>
          <a:p>
            <a:pPr>
              <a:buClrTx/>
            </a:pPr>
            <a:r>
              <a:rPr lang="en-US" altLang="zh-CN" sz="1800" dirty="0">
                <a:solidFill>
                  <a:schemeClr val="tx1"/>
                </a:solidFill>
                <a:latin typeface="Arial" pitchFamily="34" charset="0"/>
                <a:ea typeface="宋体" pitchFamily="2" charset="-122"/>
              </a:rPr>
              <a:t>j:  $s3</a:t>
            </a:r>
          </a:p>
          <a:p>
            <a:pPr>
              <a:buClrTx/>
            </a:pPr>
            <a:endParaRPr lang="en-US" altLang="zh-CN" sz="1800" dirty="0">
              <a:solidFill>
                <a:schemeClr val="tx1"/>
              </a:solidFill>
              <a:latin typeface="Arial" pitchFamily="34" charset="0"/>
              <a:ea typeface="宋体" pitchFamily="2" charset="-122"/>
            </a:endParaRPr>
          </a:p>
          <a:p>
            <a:pPr>
              <a:buClrTx/>
            </a:pPr>
            <a:r>
              <a:rPr lang="en-US" altLang="zh-CN" sz="1800" dirty="0">
                <a:solidFill>
                  <a:schemeClr val="tx1"/>
                </a:solidFill>
                <a:latin typeface="Arial" pitchFamily="34" charset="0"/>
                <a:ea typeface="宋体" pitchFamily="2" charset="-122"/>
              </a:rPr>
              <a:t>Jal  C</a:t>
            </a:r>
            <a:endParaRPr lang="zh-CN" altLang="en-US" sz="1800" dirty="0">
              <a:solidFill>
                <a:schemeClr val="tx1"/>
              </a:solidFill>
              <a:latin typeface="Arial" pitchFamily="34" charset="0"/>
              <a:ea typeface="宋体" pitchFamily="2" charset="-122"/>
            </a:endParaRPr>
          </a:p>
        </p:txBody>
      </p:sp>
      <p:sp>
        <p:nvSpPr>
          <p:cNvPr id="4" name="矩形 3"/>
          <p:cNvSpPr/>
          <p:nvPr/>
        </p:nvSpPr>
        <p:spPr bwMode="auto">
          <a:xfrm>
            <a:off x="7608168" y="211429"/>
            <a:ext cx="1224136" cy="119641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buClrTx/>
            </a:pPr>
            <a:endParaRPr lang="zh-CN" altLang="en-US" sz="1800">
              <a:solidFill>
                <a:schemeClr val="tx1"/>
              </a:solidFill>
              <a:latin typeface="Arial" pitchFamily="34" charset="0"/>
              <a:ea typeface="宋体" pitchFamily="2" charset="-122"/>
            </a:endParaRPr>
          </a:p>
        </p:txBody>
      </p:sp>
      <p:sp>
        <p:nvSpPr>
          <p:cNvPr id="5" name="文本框 4"/>
          <p:cNvSpPr txBox="1"/>
          <p:nvPr/>
        </p:nvSpPr>
        <p:spPr>
          <a:xfrm>
            <a:off x="3093495" y="10136"/>
            <a:ext cx="216024" cy="307777"/>
          </a:xfrm>
          <a:prstGeom prst="rect">
            <a:avLst/>
          </a:prstGeom>
          <a:noFill/>
        </p:spPr>
        <p:txBody>
          <a:bodyPr wrap="square" rtlCol="0">
            <a:spAutoFit/>
          </a:bodyPr>
          <a:lstStyle/>
          <a:p>
            <a:r>
              <a:rPr lang="en-US" altLang="zh-CN" dirty="0"/>
              <a:t>A </a:t>
            </a:r>
            <a:endParaRPr lang="zh-CN" altLang="en-US" dirty="0"/>
          </a:p>
        </p:txBody>
      </p:sp>
      <p:sp>
        <p:nvSpPr>
          <p:cNvPr id="6" name="文本框 5"/>
          <p:cNvSpPr txBox="1"/>
          <p:nvPr/>
        </p:nvSpPr>
        <p:spPr>
          <a:xfrm>
            <a:off x="5297569" y="10136"/>
            <a:ext cx="216024" cy="307777"/>
          </a:xfrm>
          <a:prstGeom prst="rect">
            <a:avLst/>
          </a:prstGeom>
          <a:noFill/>
        </p:spPr>
        <p:txBody>
          <a:bodyPr wrap="square" rtlCol="0">
            <a:spAutoFit/>
          </a:bodyPr>
          <a:lstStyle/>
          <a:p>
            <a:r>
              <a:rPr lang="en-US" altLang="zh-CN" dirty="0"/>
              <a:t>B </a:t>
            </a:r>
            <a:endParaRPr lang="zh-CN" altLang="en-US" dirty="0"/>
          </a:p>
        </p:txBody>
      </p:sp>
      <p:sp>
        <p:nvSpPr>
          <p:cNvPr id="7" name="文本框 6"/>
          <p:cNvSpPr txBox="1"/>
          <p:nvPr/>
        </p:nvSpPr>
        <p:spPr>
          <a:xfrm>
            <a:off x="7327449" y="57540"/>
            <a:ext cx="216024" cy="307777"/>
          </a:xfrm>
          <a:prstGeom prst="rect">
            <a:avLst/>
          </a:prstGeom>
          <a:noFill/>
        </p:spPr>
        <p:txBody>
          <a:bodyPr wrap="square" rtlCol="0">
            <a:spAutoFit/>
          </a:bodyPr>
          <a:lstStyle/>
          <a:p>
            <a:r>
              <a:rPr lang="en-US" altLang="zh-CN" dirty="0"/>
              <a:t>C</a:t>
            </a:r>
            <a:endParaRPr lang="zh-CN" altLang="en-US" dirty="0"/>
          </a:p>
        </p:txBody>
      </p:sp>
      <p:cxnSp>
        <p:nvCxnSpPr>
          <p:cNvPr id="9" name="直接箭头连接符 8"/>
          <p:cNvCxnSpPr/>
          <p:nvPr/>
        </p:nvCxnSpPr>
        <p:spPr bwMode="auto">
          <a:xfrm flipV="1">
            <a:off x="4379206" y="164022"/>
            <a:ext cx="1212739" cy="836144"/>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1" name="直接箭头连接符 10"/>
          <p:cNvCxnSpPr>
            <a:endCxn id="16" idx="3"/>
          </p:cNvCxnSpPr>
          <p:nvPr/>
        </p:nvCxnSpPr>
        <p:spPr bwMode="auto">
          <a:xfrm flipH="1" flipV="1">
            <a:off x="4583832" y="1208140"/>
            <a:ext cx="1008112" cy="76595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4" name="矩形 13"/>
          <p:cNvSpPr/>
          <p:nvPr/>
        </p:nvSpPr>
        <p:spPr bwMode="auto">
          <a:xfrm>
            <a:off x="3359696" y="884104"/>
            <a:ext cx="1224136" cy="216024"/>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p>
        </p:txBody>
      </p:sp>
      <p:sp>
        <p:nvSpPr>
          <p:cNvPr id="16" name="矩形 15"/>
          <p:cNvSpPr/>
          <p:nvPr/>
        </p:nvSpPr>
        <p:spPr bwMode="auto">
          <a:xfrm>
            <a:off x="3359696" y="1100128"/>
            <a:ext cx="1224136" cy="216024"/>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p>
        </p:txBody>
      </p:sp>
      <p:sp>
        <p:nvSpPr>
          <p:cNvPr id="17" name="矩形 16"/>
          <p:cNvSpPr/>
          <p:nvPr/>
        </p:nvSpPr>
        <p:spPr bwMode="auto">
          <a:xfrm>
            <a:off x="5591944" y="1064421"/>
            <a:ext cx="1224136" cy="216024"/>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p>
        </p:txBody>
      </p:sp>
      <p:sp>
        <p:nvSpPr>
          <p:cNvPr id="18" name="矩形 17"/>
          <p:cNvSpPr/>
          <p:nvPr/>
        </p:nvSpPr>
        <p:spPr bwMode="auto">
          <a:xfrm>
            <a:off x="5591944" y="1280445"/>
            <a:ext cx="1224136" cy="216024"/>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p>
        </p:txBody>
      </p:sp>
      <p:cxnSp>
        <p:nvCxnSpPr>
          <p:cNvPr id="19" name="直接箭头连接符 18"/>
          <p:cNvCxnSpPr/>
          <p:nvPr/>
        </p:nvCxnSpPr>
        <p:spPr bwMode="auto">
          <a:xfrm flipV="1">
            <a:off x="6708068" y="253132"/>
            <a:ext cx="900100" cy="919302"/>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0" name="直接箭头连接符 19"/>
          <p:cNvCxnSpPr>
            <a:endCxn id="18" idx="3"/>
          </p:cNvCxnSpPr>
          <p:nvPr/>
        </p:nvCxnSpPr>
        <p:spPr bwMode="auto">
          <a:xfrm flipH="1" flipV="1">
            <a:off x="6816080" y="1388457"/>
            <a:ext cx="792088" cy="193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24" name="内容占位符 23"/>
          <p:cNvSpPr>
            <a:spLocks noGrp="1"/>
          </p:cNvSpPr>
          <p:nvPr>
            <p:ph sz="half" idx="1"/>
          </p:nvPr>
        </p:nvSpPr>
        <p:spPr>
          <a:xfrm>
            <a:off x="1639699" y="2235695"/>
            <a:ext cx="4227512" cy="3240360"/>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altLang="zh-CN" dirty="0" smtClean="0">
                <a:solidFill>
                  <a:schemeClr val="tx1"/>
                </a:solidFill>
              </a:rPr>
              <a:t>A: </a:t>
            </a:r>
          </a:p>
          <a:p>
            <a:pPr marL="0" indent="0">
              <a:buNone/>
            </a:pPr>
            <a:r>
              <a:rPr lang="en-US" altLang="zh-CN" sz="2400" dirty="0">
                <a:solidFill>
                  <a:srgbClr val="0000FF"/>
                </a:solidFill>
              </a:rPr>
              <a:t>move  $a0,  $s1 </a:t>
            </a:r>
          </a:p>
          <a:p>
            <a:pPr marL="0" indent="0">
              <a:buNone/>
            </a:pPr>
            <a:r>
              <a:rPr lang="en-US" altLang="zh-CN" sz="2400" dirty="0">
                <a:solidFill>
                  <a:srgbClr val="0000FF"/>
                </a:solidFill>
              </a:rPr>
              <a:t>move  $a1,  $s2  </a:t>
            </a:r>
          </a:p>
          <a:p>
            <a:pPr marL="0" indent="0">
              <a:buNone/>
            </a:pPr>
            <a:r>
              <a:rPr lang="en-US" altLang="zh-CN" sz="2400" u="sng" dirty="0">
                <a:solidFill>
                  <a:srgbClr val="0000FF"/>
                </a:solidFill>
              </a:rPr>
              <a:t>move  $s3,  $t7</a:t>
            </a:r>
            <a:endParaRPr lang="en-US" altLang="zh-CN" sz="2400" dirty="0">
              <a:solidFill>
                <a:srgbClr val="0000FF"/>
              </a:solidFill>
            </a:endParaRPr>
          </a:p>
          <a:p>
            <a:pPr marL="0" indent="0">
              <a:buNone/>
            </a:pPr>
            <a:r>
              <a:rPr lang="en-US" altLang="zh-CN" sz="2400" dirty="0">
                <a:solidFill>
                  <a:srgbClr val="0000FF"/>
                </a:solidFill>
              </a:rPr>
              <a:t>Jal  B</a:t>
            </a:r>
          </a:p>
          <a:p>
            <a:pPr marL="0" indent="0">
              <a:buNone/>
            </a:pPr>
            <a:r>
              <a:rPr lang="en-US" altLang="zh-CN" sz="2400" dirty="0">
                <a:solidFill>
                  <a:srgbClr val="0000FF"/>
                </a:solidFill>
              </a:rPr>
              <a:t>use  v0</a:t>
            </a:r>
            <a:r>
              <a:rPr lang="zh-CN" altLang="en-US" sz="2400" dirty="0">
                <a:solidFill>
                  <a:srgbClr val="0000FF"/>
                </a:solidFill>
              </a:rPr>
              <a:t>， </a:t>
            </a:r>
            <a:r>
              <a:rPr lang="en-US" altLang="zh-CN" sz="2400" dirty="0">
                <a:solidFill>
                  <a:srgbClr val="0000FF"/>
                </a:solidFill>
              </a:rPr>
              <a:t>v1</a:t>
            </a:r>
          </a:p>
          <a:p>
            <a:pPr marL="0" indent="0">
              <a:buNone/>
            </a:pPr>
            <a:r>
              <a:rPr lang="en-US" altLang="zh-CN" sz="2400" u="sng" dirty="0">
                <a:solidFill>
                  <a:srgbClr val="0000FF"/>
                </a:solidFill>
              </a:rPr>
              <a:t>move  $t7,  $s3</a:t>
            </a:r>
            <a:r>
              <a:rPr lang="en-US" altLang="zh-CN" sz="2400" u="sng" dirty="0"/>
              <a:t>     </a:t>
            </a:r>
            <a:r>
              <a:rPr lang="en-US" altLang="zh-CN" sz="2400" u="sng" dirty="0">
                <a:solidFill>
                  <a:schemeClr val="tx1"/>
                </a:solidFill>
                <a:latin typeface="+mj-lt"/>
              </a:rPr>
              <a:t>;</a:t>
            </a:r>
            <a:r>
              <a:rPr lang="en-US" altLang="zh-CN" sz="2000" u="sng" dirty="0">
                <a:solidFill>
                  <a:schemeClr val="tx1"/>
                </a:solidFill>
                <a:latin typeface="+mj-lt"/>
              </a:rPr>
              <a:t>restore $t7</a:t>
            </a:r>
            <a:endParaRPr lang="zh-CN" altLang="en-US" sz="2400" u="sng" dirty="0">
              <a:solidFill>
                <a:schemeClr val="tx1"/>
              </a:solidFill>
              <a:latin typeface="+mj-lt"/>
            </a:endParaRPr>
          </a:p>
        </p:txBody>
      </p:sp>
      <p:sp>
        <p:nvSpPr>
          <p:cNvPr id="25" name="内容占位符 24"/>
          <p:cNvSpPr>
            <a:spLocks noGrp="1"/>
          </p:cNvSpPr>
          <p:nvPr>
            <p:ph sz="half" idx="2"/>
          </p:nvPr>
        </p:nvSpPr>
        <p:spPr>
          <a:xfrm>
            <a:off x="6204012" y="1974099"/>
            <a:ext cx="4490410" cy="4366453"/>
          </a:xfrm>
        </p:spPr>
        <p:style>
          <a:lnRef idx="1">
            <a:schemeClr val="accent1"/>
          </a:lnRef>
          <a:fillRef idx="2">
            <a:schemeClr val="accent1"/>
          </a:fillRef>
          <a:effectRef idx="1">
            <a:schemeClr val="accent1"/>
          </a:effectRef>
          <a:fontRef idx="minor">
            <a:schemeClr val="dk1"/>
          </a:fontRef>
        </p:style>
        <p:txBody>
          <a:bodyPr/>
          <a:lstStyle/>
          <a:p>
            <a:pPr marL="0" indent="0">
              <a:buNone/>
            </a:pPr>
            <a:r>
              <a:rPr lang="en-US" altLang="zh-CN" sz="2000" dirty="0"/>
              <a:t>B</a:t>
            </a:r>
            <a:r>
              <a:rPr lang="zh-CN" altLang="en-US" sz="2000" dirty="0"/>
              <a:t>：  </a:t>
            </a:r>
            <a:endParaRPr lang="en-US" altLang="zh-CN" sz="2000" dirty="0"/>
          </a:p>
          <a:p>
            <a:pPr marL="0" indent="0">
              <a:buNone/>
            </a:pPr>
            <a:r>
              <a:rPr lang="en-US" altLang="zh-CN" sz="2000" dirty="0">
                <a:solidFill>
                  <a:srgbClr val="0000FF"/>
                </a:solidFill>
              </a:rPr>
              <a:t>Add  $</a:t>
            </a:r>
            <a:r>
              <a:rPr lang="en-US" altLang="zh-CN" sz="2000" dirty="0" err="1">
                <a:solidFill>
                  <a:srgbClr val="0000FF"/>
                </a:solidFill>
              </a:rPr>
              <a:t>sp</a:t>
            </a:r>
            <a:r>
              <a:rPr lang="en-US" altLang="zh-CN" sz="2000" dirty="0">
                <a:solidFill>
                  <a:srgbClr val="0000FF"/>
                </a:solidFill>
              </a:rPr>
              <a:t>, $</a:t>
            </a:r>
            <a:r>
              <a:rPr lang="en-US" altLang="zh-CN" sz="2000" dirty="0" err="1">
                <a:solidFill>
                  <a:srgbClr val="0000FF"/>
                </a:solidFill>
              </a:rPr>
              <a:t>sp</a:t>
            </a:r>
            <a:r>
              <a:rPr lang="en-US" altLang="zh-CN" sz="2000" dirty="0">
                <a:solidFill>
                  <a:srgbClr val="0000FF"/>
                </a:solidFill>
              </a:rPr>
              <a:t>, -20    </a:t>
            </a:r>
            <a:r>
              <a:rPr lang="en-US" altLang="zh-CN" sz="2000" dirty="0">
                <a:latin typeface="+mj-lt"/>
              </a:rPr>
              <a:t>;apply space</a:t>
            </a:r>
          </a:p>
          <a:p>
            <a:pPr marL="0" indent="0">
              <a:buNone/>
            </a:pPr>
            <a:r>
              <a:rPr lang="en-US" altLang="zh-CN" sz="2000" dirty="0">
                <a:solidFill>
                  <a:srgbClr val="0000FF"/>
                </a:solidFill>
              </a:rPr>
              <a:t>Push  $</a:t>
            </a:r>
            <a:r>
              <a:rPr lang="en-US" altLang="zh-CN" sz="2000" dirty="0" err="1">
                <a:solidFill>
                  <a:srgbClr val="0000FF"/>
                </a:solidFill>
              </a:rPr>
              <a:t>ra</a:t>
            </a:r>
            <a:r>
              <a:rPr lang="en-US" altLang="zh-CN" sz="2000" dirty="0">
                <a:solidFill>
                  <a:srgbClr val="0000FF"/>
                </a:solidFill>
              </a:rPr>
              <a:t>, $a0, &amp;a1   </a:t>
            </a:r>
            <a:r>
              <a:rPr lang="en-US" altLang="zh-CN" sz="2000" dirty="0">
                <a:latin typeface="+mj-lt"/>
              </a:rPr>
              <a:t>;</a:t>
            </a:r>
            <a:r>
              <a:rPr lang="en-US" altLang="zh-CN" sz="2000" dirty="0">
                <a:solidFill>
                  <a:srgbClr val="CC00CC"/>
                </a:solidFill>
                <a:latin typeface="+mj-lt"/>
              </a:rPr>
              <a:t>caller</a:t>
            </a:r>
            <a:r>
              <a:rPr lang="en-US" altLang="zh-CN" sz="2000" dirty="0">
                <a:latin typeface="+mj-lt"/>
              </a:rPr>
              <a:t> save  </a:t>
            </a:r>
          </a:p>
          <a:p>
            <a:pPr marL="0" indent="0">
              <a:buNone/>
            </a:pPr>
            <a:r>
              <a:rPr lang="en-US" altLang="zh-CN" sz="2000" dirty="0">
                <a:solidFill>
                  <a:srgbClr val="0000FF"/>
                </a:solidFill>
              </a:rPr>
              <a:t>Push  $s2, $s3,         </a:t>
            </a:r>
            <a:r>
              <a:rPr lang="en-US" altLang="zh-CN" sz="2000" dirty="0">
                <a:latin typeface="+mj-lt"/>
              </a:rPr>
              <a:t>;</a:t>
            </a:r>
            <a:r>
              <a:rPr lang="en-US" altLang="zh-CN" sz="2000" dirty="0" err="1">
                <a:solidFill>
                  <a:srgbClr val="FFC000"/>
                </a:solidFill>
                <a:latin typeface="+mj-lt"/>
              </a:rPr>
              <a:t>callee</a:t>
            </a:r>
            <a:r>
              <a:rPr lang="en-US" altLang="zh-CN" sz="2000" dirty="0">
                <a:latin typeface="+mj-lt"/>
              </a:rPr>
              <a:t> save</a:t>
            </a:r>
          </a:p>
          <a:p>
            <a:pPr marL="0" indent="0">
              <a:buNone/>
            </a:pPr>
            <a:r>
              <a:rPr lang="en-US" altLang="zh-CN" sz="2000" dirty="0">
                <a:solidFill>
                  <a:srgbClr val="0000FF"/>
                </a:solidFill>
              </a:rPr>
              <a:t>B-func1</a:t>
            </a:r>
          </a:p>
          <a:p>
            <a:pPr marL="0" indent="0">
              <a:buNone/>
            </a:pPr>
            <a:r>
              <a:rPr lang="en-US" altLang="zh-CN" sz="2000" dirty="0">
                <a:solidFill>
                  <a:srgbClr val="0000FF"/>
                </a:solidFill>
              </a:rPr>
              <a:t>Jal  C                        ; B-function </a:t>
            </a:r>
          </a:p>
          <a:p>
            <a:pPr marL="0" indent="0">
              <a:buNone/>
            </a:pPr>
            <a:r>
              <a:rPr lang="en-US" altLang="zh-CN" sz="2000" dirty="0">
                <a:solidFill>
                  <a:srgbClr val="0000FF"/>
                </a:solidFill>
              </a:rPr>
              <a:t>B-func2</a:t>
            </a:r>
          </a:p>
          <a:p>
            <a:pPr marL="0" indent="0">
              <a:buNone/>
            </a:pPr>
            <a:r>
              <a:rPr lang="en-US" altLang="zh-CN" sz="2000" dirty="0">
                <a:solidFill>
                  <a:srgbClr val="0000FF"/>
                </a:solidFill>
              </a:rPr>
              <a:t>Pop   $s2, $s3,          </a:t>
            </a:r>
          </a:p>
          <a:p>
            <a:pPr marL="0" indent="0">
              <a:buNone/>
            </a:pPr>
            <a:r>
              <a:rPr lang="en-US" altLang="zh-CN" sz="2000" dirty="0">
                <a:solidFill>
                  <a:srgbClr val="0000FF"/>
                </a:solidFill>
              </a:rPr>
              <a:t>Pop   $</a:t>
            </a:r>
            <a:r>
              <a:rPr lang="en-US" altLang="zh-CN" sz="2000" dirty="0" err="1">
                <a:solidFill>
                  <a:srgbClr val="0000FF"/>
                </a:solidFill>
              </a:rPr>
              <a:t>ra</a:t>
            </a:r>
            <a:r>
              <a:rPr lang="en-US" altLang="zh-CN" sz="2000" dirty="0">
                <a:solidFill>
                  <a:srgbClr val="0000FF"/>
                </a:solidFill>
              </a:rPr>
              <a:t>,  $a0, $a1</a:t>
            </a:r>
          </a:p>
          <a:p>
            <a:pPr marL="0" indent="0">
              <a:buNone/>
            </a:pPr>
            <a:r>
              <a:rPr lang="en-US" altLang="zh-CN" sz="2000" dirty="0">
                <a:solidFill>
                  <a:srgbClr val="0000FF"/>
                </a:solidFill>
              </a:rPr>
              <a:t>Add  $</a:t>
            </a:r>
            <a:r>
              <a:rPr lang="en-US" altLang="zh-CN" sz="2000" dirty="0" err="1">
                <a:solidFill>
                  <a:srgbClr val="0000FF"/>
                </a:solidFill>
              </a:rPr>
              <a:t>sp</a:t>
            </a:r>
            <a:r>
              <a:rPr lang="en-US" altLang="zh-CN" sz="2000" dirty="0">
                <a:solidFill>
                  <a:srgbClr val="0000FF"/>
                </a:solidFill>
              </a:rPr>
              <a:t>, $</a:t>
            </a:r>
            <a:r>
              <a:rPr lang="en-US" altLang="zh-CN" sz="2000" dirty="0" err="1">
                <a:solidFill>
                  <a:srgbClr val="0000FF"/>
                </a:solidFill>
              </a:rPr>
              <a:t>sp</a:t>
            </a:r>
            <a:r>
              <a:rPr lang="en-US" altLang="zh-CN" sz="2000" dirty="0">
                <a:solidFill>
                  <a:srgbClr val="0000FF"/>
                </a:solidFill>
              </a:rPr>
              <a:t>, +20   </a:t>
            </a:r>
            <a:r>
              <a:rPr lang="en-US" altLang="zh-CN" sz="2000" dirty="0">
                <a:latin typeface="+mj-lt"/>
              </a:rPr>
              <a:t>;</a:t>
            </a:r>
            <a:r>
              <a:rPr lang="en-US" altLang="zh-CN" sz="1800" dirty="0">
                <a:latin typeface="+mj-lt"/>
              </a:rPr>
              <a:t>release </a:t>
            </a:r>
            <a:r>
              <a:rPr lang="en-US" altLang="zh-CN" sz="1800" dirty="0" err="1">
                <a:latin typeface="+mj-lt"/>
              </a:rPr>
              <a:t>STspace</a:t>
            </a:r>
            <a:endParaRPr lang="en-US" altLang="zh-CN" sz="1800" dirty="0">
              <a:latin typeface="+mj-lt"/>
            </a:endParaRPr>
          </a:p>
          <a:p>
            <a:pPr marL="0" indent="0">
              <a:buNone/>
            </a:pPr>
            <a:r>
              <a:rPr lang="en-US" altLang="zh-CN" sz="2000" dirty="0">
                <a:solidFill>
                  <a:srgbClr val="0000FF"/>
                </a:solidFill>
              </a:rPr>
              <a:t>Move  v0,  ?              </a:t>
            </a:r>
            <a:r>
              <a:rPr lang="en-US" altLang="zh-CN" sz="2000">
                <a:solidFill>
                  <a:schemeClr val="tx1"/>
                </a:solidFill>
              </a:rPr>
              <a:t>;return value</a:t>
            </a:r>
          </a:p>
          <a:p>
            <a:pPr marL="0" indent="0">
              <a:buNone/>
            </a:pPr>
            <a:r>
              <a:rPr lang="en-US" altLang="zh-CN" sz="2000">
                <a:solidFill>
                  <a:srgbClr val="0000FF"/>
                </a:solidFill>
              </a:rPr>
              <a:t>Jr    </a:t>
            </a:r>
            <a:r>
              <a:rPr lang="en-US" altLang="zh-CN" sz="2000" dirty="0">
                <a:solidFill>
                  <a:srgbClr val="0000FF"/>
                </a:solidFill>
              </a:rPr>
              <a:t>$</a:t>
            </a:r>
            <a:r>
              <a:rPr lang="en-US" altLang="zh-CN" sz="2000" dirty="0" err="1">
                <a:solidFill>
                  <a:srgbClr val="0000FF"/>
                </a:solidFill>
              </a:rPr>
              <a:t>ra</a:t>
            </a:r>
            <a:r>
              <a:rPr lang="en-US" altLang="zh-CN" sz="2000" dirty="0">
                <a:solidFill>
                  <a:srgbClr val="0000FF"/>
                </a:solidFill>
              </a:rPr>
              <a:t>     </a:t>
            </a:r>
            <a:endParaRPr lang="zh-CN" altLang="en-US" sz="2000" dirty="0">
              <a:solidFill>
                <a:srgbClr val="0000FF"/>
              </a:solidFill>
            </a:endParaRPr>
          </a:p>
        </p:txBody>
      </p:sp>
      <p:sp>
        <p:nvSpPr>
          <p:cNvPr id="26" name="文本框 25"/>
          <p:cNvSpPr txBox="1"/>
          <p:nvPr/>
        </p:nvSpPr>
        <p:spPr>
          <a:xfrm>
            <a:off x="1524000" y="5651968"/>
            <a:ext cx="4458910" cy="707886"/>
          </a:xfrm>
          <a:prstGeom prst="rect">
            <a:avLst/>
          </a:prstGeom>
          <a:noFill/>
        </p:spPr>
        <p:txBody>
          <a:bodyPr wrap="square" rtlCol="0">
            <a:spAutoFit/>
          </a:bodyPr>
          <a:lstStyle/>
          <a:p>
            <a:r>
              <a:rPr lang="en-US" altLang="zh-CN" sz="2000" dirty="0"/>
              <a:t> caller save $t0 ~ $t7 if the content is important and not want to be modified. </a:t>
            </a:r>
            <a:endParaRPr lang="zh-CN" altLang="en-US" sz="2000" dirty="0"/>
          </a:p>
        </p:txBody>
      </p:sp>
      <p:cxnSp>
        <p:nvCxnSpPr>
          <p:cNvPr id="28" name="直接箭头连接符 27"/>
          <p:cNvCxnSpPr/>
          <p:nvPr/>
        </p:nvCxnSpPr>
        <p:spPr bwMode="auto">
          <a:xfrm>
            <a:off x="3971764" y="3933056"/>
            <a:ext cx="540060" cy="1821572"/>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37" name="圆角矩形 36"/>
          <p:cNvSpPr/>
          <p:nvPr/>
        </p:nvSpPr>
        <p:spPr bwMode="auto">
          <a:xfrm>
            <a:off x="7824193" y="1136429"/>
            <a:ext cx="2800999" cy="720080"/>
          </a:xfrm>
          <a:prstGeom prst="roundRect">
            <a:avLst/>
          </a:prstGeom>
          <a:solidFill>
            <a:schemeClr val="bg1">
              <a:lumMod val="9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buClrTx/>
            </a:pPr>
            <a:r>
              <a:rPr lang="en-US" altLang="zh-CN" sz="1800" dirty="0">
                <a:solidFill>
                  <a:schemeClr val="tx1"/>
                </a:solidFill>
                <a:latin typeface="Arial" pitchFamily="34" charset="0"/>
                <a:ea typeface="宋体" pitchFamily="2" charset="-122"/>
              </a:rPr>
              <a:t>Note</a:t>
            </a:r>
            <a:r>
              <a:rPr lang="zh-CN" altLang="en-US" sz="1800" dirty="0">
                <a:solidFill>
                  <a:schemeClr val="tx1"/>
                </a:solidFill>
                <a:latin typeface="Arial" pitchFamily="34" charset="0"/>
                <a:ea typeface="宋体" pitchFamily="2" charset="-122"/>
              </a:rPr>
              <a:t>： </a:t>
            </a:r>
            <a:r>
              <a:rPr lang="en-US" altLang="zh-CN" sz="1800" dirty="0">
                <a:solidFill>
                  <a:srgbClr val="FF0000"/>
                </a:solidFill>
                <a:latin typeface="Arial" pitchFamily="34" charset="0"/>
                <a:ea typeface="宋体" pitchFamily="2" charset="-122"/>
              </a:rPr>
              <a:t>B is </a:t>
            </a:r>
            <a:r>
              <a:rPr lang="en-US" altLang="zh-CN" sz="1800" dirty="0" err="1">
                <a:solidFill>
                  <a:srgbClr val="FFC000"/>
                </a:solidFill>
                <a:latin typeface="Arial" pitchFamily="34" charset="0"/>
                <a:ea typeface="宋体" pitchFamily="2" charset="-122"/>
              </a:rPr>
              <a:t>callee</a:t>
            </a:r>
            <a:r>
              <a:rPr lang="en-US" altLang="zh-CN" sz="1800" dirty="0">
                <a:solidFill>
                  <a:srgbClr val="FF0000"/>
                </a:solidFill>
                <a:latin typeface="Arial" pitchFamily="34" charset="0"/>
                <a:ea typeface="宋体" pitchFamily="2" charset="-122"/>
              </a:rPr>
              <a:t> to A, but </a:t>
            </a:r>
            <a:r>
              <a:rPr lang="en-US" altLang="zh-CN" sz="1800" dirty="0">
                <a:solidFill>
                  <a:srgbClr val="CC00CC"/>
                </a:solidFill>
                <a:latin typeface="Arial" pitchFamily="34" charset="0"/>
                <a:ea typeface="宋体" pitchFamily="2" charset="-122"/>
              </a:rPr>
              <a:t>caller</a:t>
            </a:r>
            <a:r>
              <a:rPr lang="en-US" altLang="zh-CN" sz="1800" dirty="0">
                <a:solidFill>
                  <a:srgbClr val="FF0000"/>
                </a:solidFill>
                <a:latin typeface="Arial" pitchFamily="34" charset="0"/>
                <a:ea typeface="宋体" pitchFamily="2" charset="-122"/>
              </a:rPr>
              <a:t> to C. </a:t>
            </a:r>
            <a:endParaRPr lang="zh-CN" altLang="en-US" sz="1800" dirty="0">
              <a:solidFill>
                <a:srgbClr val="FF0000"/>
              </a:solidFill>
              <a:latin typeface="Arial" pitchFamily="34" charset="0"/>
              <a:ea typeface="宋体" pitchFamily="2" charset="-122"/>
            </a:endParaRPr>
          </a:p>
        </p:txBody>
      </p:sp>
      <p:sp>
        <p:nvSpPr>
          <p:cNvPr id="39" name="矩形 38"/>
          <p:cNvSpPr/>
          <p:nvPr/>
        </p:nvSpPr>
        <p:spPr bwMode="auto">
          <a:xfrm>
            <a:off x="6204012" y="3501008"/>
            <a:ext cx="1620180" cy="108012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p>
        </p:txBody>
      </p:sp>
    </p:spTree>
    <p:extLst>
      <p:ext uri="{BB962C8B-B14F-4D97-AF65-F5344CB8AC3E}">
        <p14:creationId xmlns:p14="http://schemas.microsoft.com/office/powerpoint/2010/main" val="1536912422"/>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30" name="Rectangle 2"/>
          <p:cNvSpPr>
            <a:spLocks noGrp="1" noChangeArrowheads="1"/>
          </p:cNvSpPr>
          <p:nvPr>
            <p:ph type="title"/>
          </p:nvPr>
        </p:nvSpPr>
        <p:spPr/>
        <p:txBody>
          <a:bodyPr/>
          <a:lstStyle/>
          <a:p>
            <a:r>
              <a:rPr lang="en-US" altLang="zh-CN" dirty="0"/>
              <a:t>Assembly code</a:t>
            </a:r>
            <a:endParaRPr lang="zh-CN" altLang="en-US" dirty="0"/>
          </a:p>
        </p:txBody>
      </p:sp>
      <p:sp>
        <p:nvSpPr>
          <p:cNvPr id="1456131" name="Rectangle 3"/>
          <p:cNvSpPr>
            <a:spLocks noGrp="1" noChangeArrowheads="1"/>
          </p:cNvSpPr>
          <p:nvPr>
            <p:ph idx="1"/>
          </p:nvPr>
        </p:nvSpPr>
        <p:spPr>
          <a:xfrm>
            <a:off x="1127448" y="1268414"/>
            <a:ext cx="10469770" cy="4886325"/>
          </a:xfrm>
        </p:spPr>
        <p:txBody>
          <a:bodyPr/>
          <a:lstStyle/>
          <a:p>
            <a:pPr>
              <a:lnSpc>
                <a:spcPct val="90000"/>
              </a:lnSpc>
            </a:pPr>
            <a:r>
              <a:rPr lang="en-US" altLang="zh-CN" dirty="0" err="1">
                <a:solidFill>
                  <a:srgbClr val="FF0000"/>
                </a:solidFill>
              </a:rPr>
              <a:t>Opcode</a:t>
            </a:r>
            <a:r>
              <a:rPr lang="en-US" altLang="zh-CN" dirty="0"/>
              <a:t>: the field that denotes the operation and format of an instruction.</a:t>
            </a:r>
          </a:p>
          <a:p>
            <a:pPr lvl="1">
              <a:lnSpc>
                <a:spcPct val="90000"/>
              </a:lnSpc>
            </a:pPr>
            <a:r>
              <a:rPr lang="en-US" altLang="zh-CN" dirty="0"/>
              <a:t>add, sub, </a:t>
            </a:r>
            <a:r>
              <a:rPr lang="en-US" altLang="zh-CN" dirty="0" err="1"/>
              <a:t>lw</a:t>
            </a:r>
            <a:r>
              <a:rPr lang="en-US" altLang="zh-CN" dirty="0"/>
              <a:t>, </a:t>
            </a:r>
            <a:r>
              <a:rPr lang="en-US" altLang="zh-CN" dirty="0" err="1"/>
              <a:t>sw</a:t>
            </a:r>
            <a:r>
              <a:rPr lang="en-US" altLang="zh-CN" dirty="0"/>
              <a:t>, </a:t>
            </a:r>
            <a:r>
              <a:rPr lang="en-US" altLang="zh-CN" dirty="0" err="1"/>
              <a:t>beq</a:t>
            </a:r>
            <a:r>
              <a:rPr lang="en-US" altLang="zh-CN" dirty="0"/>
              <a:t>, …</a:t>
            </a:r>
          </a:p>
          <a:p>
            <a:pPr>
              <a:lnSpc>
                <a:spcPct val="90000"/>
              </a:lnSpc>
            </a:pPr>
            <a:r>
              <a:rPr lang="en-US" altLang="zh-CN" dirty="0">
                <a:solidFill>
                  <a:srgbClr val="FF0000"/>
                </a:solidFill>
              </a:rPr>
              <a:t>Operand</a:t>
            </a:r>
          </a:p>
          <a:p>
            <a:pPr lvl="1">
              <a:lnSpc>
                <a:spcPct val="90000"/>
              </a:lnSpc>
            </a:pPr>
            <a:r>
              <a:rPr lang="en-US" altLang="zh-CN" dirty="0"/>
              <a:t>register, memory, immediate, …</a:t>
            </a:r>
          </a:p>
          <a:p>
            <a:pPr>
              <a:lnSpc>
                <a:spcPct val="90000"/>
              </a:lnSpc>
            </a:pPr>
            <a:r>
              <a:rPr lang="en-US" altLang="zh-CN" dirty="0"/>
              <a:t>Assembly instruction</a:t>
            </a:r>
          </a:p>
          <a:p>
            <a:pPr>
              <a:lnSpc>
                <a:spcPct val="90000"/>
              </a:lnSpc>
            </a:pPr>
            <a:endParaRPr lang="en-US" altLang="zh-CN" dirty="0"/>
          </a:p>
          <a:p>
            <a:pPr>
              <a:lnSpc>
                <a:spcPct val="90000"/>
              </a:lnSpc>
            </a:pPr>
            <a:endParaRPr lang="en-US" altLang="zh-CN" dirty="0"/>
          </a:p>
          <a:p>
            <a:pPr lvl="1">
              <a:lnSpc>
                <a:spcPct val="90000"/>
              </a:lnSpc>
            </a:pPr>
            <a:r>
              <a:rPr lang="en-US" altLang="zh-CN" dirty="0"/>
              <a:t>Add x, y, z</a:t>
            </a:r>
          </a:p>
          <a:p>
            <a:pPr lvl="2">
              <a:lnSpc>
                <a:spcPct val="90000"/>
              </a:lnSpc>
            </a:pPr>
            <a:r>
              <a:rPr lang="en-US" altLang="zh-CN" dirty="0"/>
              <a:t>x = y + z</a:t>
            </a:r>
          </a:p>
          <a:p>
            <a:pPr lvl="1">
              <a:lnSpc>
                <a:spcPct val="90000"/>
              </a:lnSpc>
            </a:pPr>
            <a:r>
              <a:rPr lang="en-US" altLang="zh-CN" dirty="0"/>
              <a:t>Sub a, b, c</a:t>
            </a:r>
          </a:p>
          <a:p>
            <a:pPr lvl="2">
              <a:lnSpc>
                <a:spcPct val="90000"/>
              </a:lnSpc>
            </a:pPr>
            <a:r>
              <a:rPr lang="en-US" altLang="zh-CN" dirty="0"/>
              <a:t>a = b - c</a:t>
            </a:r>
          </a:p>
        </p:txBody>
      </p:sp>
      <p:sp>
        <p:nvSpPr>
          <p:cNvPr id="9" name="灯片编号占位符 5"/>
          <p:cNvSpPr>
            <a:spLocks noGrp="1"/>
          </p:cNvSpPr>
          <p:nvPr>
            <p:ph type="sldNum" sz="quarter" idx="4294967295"/>
          </p:nvPr>
        </p:nvSpPr>
        <p:spPr>
          <a:xfrm>
            <a:off x="8534400" y="6245225"/>
            <a:ext cx="2133600" cy="476250"/>
          </a:xfrm>
        </p:spPr>
        <p:txBody>
          <a:bodyPr/>
          <a:lstStyle/>
          <a:p>
            <a:fld id="{F4AC397E-A207-471D-8304-2BA9EE15319C}" type="slidenum">
              <a:rPr lang="zh-CN" altLang="en-US"/>
              <a:pPr/>
              <a:t>13</a:t>
            </a:fld>
            <a:endParaRPr lang="en-US" altLang="zh-CN"/>
          </a:p>
        </p:txBody>
      </p:sp>
      <p:grpSp>
        <p:nvGrpSpPr>
          <p:cNvPr id="2" name="Group 6"/>
          <p:cNvGrpSpPr>
            <a:grpSpLocks/>
          </p:cNvGrpSpPr>
          <p:nvPr/>
        </p:nvGrpSpPr>
        <p:grpSpPr bwMode="auto">
          <a:xfrm>
            <a:off x="3238480" y="3929066"/>
            <a:ext cx="5334000" cy="381000"/>
            <a:chOff x="1152" y="3024"/>
            <a:chExt cx="3360" cy="240"/>
          </a:xfrm>
        </p:grpSpPr>
        <p:sp>
          <p:nvSpPr>
            <p:cNvPr id="1456132" name="Rectangle 4"/>
            <p:cNvSpPr>
              <a:spLocks noChangeArrowheads="1"/>
            </p:cNvSpPr>
            <p:nvPr/>
          </p:nvSpPr>
          <p:spPr bwMode="auto">
            <a:xfrm>
              <a:off x="1152" y="3024"/>
              <a:ext cx="720"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a:ea typeface="宋体" charset="-122"/>
                </a:rPr>
                <a:t>opcode</a:t>
              </a:r>
            </a:p>
          </p:txBody>
        </p:sp>
        <p:sp>
          <p:nvSpPr>
            <p:cNvPr id="1456133" name="Rectangle 5"/>
            <p:cNvSpPr>
              <a:spLocks noChangeArrowheads="1"/>
            </p:cNvSpPr>
            <p:nvPr/>
          </p:nvSpPr>
          <p:spPr bwMode="auto">
            <a:xfrm>
              <a:off x="1872" y="3024"/>
              <a:ext cx="2640" cy="24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a:ea typeface="宋体" charset="-122"/>
                </a:rPr>
                <a:t>0</a:t>
              </a:r>
              <a:r>
                <a:rPr lang="zh-CN" altLang="en-US" sz="1800">
                  <a:ea typeface="宋体" charset="-122"/>
                </a:rPr>
                <a:t>～</a:t>
              </a:r>
              <a:r>
                <a:rPr lang="en-US" altLang="zh-CN" sz="1800">
                  <a:ea typeface="宋体" charset="-122"/>
                </a:rPr>
                <a:t>3 opeands</a:t>
              </a:r>
            </a:p>
          </p:txBody>
        </p:sp>
      </p:grpSp>
      <p:sp>
        <p:nvSpPr>
          <p:cNvPr id="1456136" name="AutoShape 8"/>
          <p:cNvSpPr>
            <a:spLocks noChangeArrowheads="1"/>
          </p:cNvSpPr>
          <p:nvPr/>
        </p:nvSpPr>
        <p:spPr bwMode="auto">
          <a:xfrm>
            <a:off x="4952633" y="4470402"/>
            <a:ext cx="2819400" cy="1524000"/>
          </a:xfrm>
          <a:prstGeom prst="wedgeEllipseCallout">
            <a:avLst>
              <a:gd name="adj1" fmla="val -72090"/>
              <a:gd name="adj2" fmla="val -8575"/>
            </a:avLst>
          </a:prstGeom>
          <a:solidFill>
            <a:srgbClr val="FF0000">
              <a:alpha val="39999"/>
            </a:srgbClr>
          </a:solidFill>
          <a:ln w="9525">
            <a:solidFill>
              <a:schemeClr val="tx1"/>
            </a:solidFill>
            <a:miter lim="800000"/>
            <a:headEnd/>
            <a:tailEnd/>
          </a:ln>
          <a:effectLst/>
        </p:spPr>
        <p:txBody>
          <a:bodyPr/>
          <a:lstStyle/>
          <a:p>
            <a:pPr algn="ctr"/>
            <a:r>
              <a:rPr lang="en-US" altLang="zh-CN" sz="1600">
                <a:ea typeface="宋体" charset="-122"/>
              </a:rPr>
              <a:t>The natural number of operands for an operation like addition is 3.</a:t>
            </a:r>
          </a:p>
        </p:txBody>
      </p:sp>
      <p:sp>
        <p:nvSpPr>
          <p:cNvPr id="1456137" name="AutoShape 9"/>
          <p:cNvSpPr>
            <a:spLocks noChangeArrowheads="1"/>
          </p:cNvSpPr>
          <p:nvPr/>
        </p:nvSpPr>
        <p:spPr bwMode="auto">
          <a:xfrm>
            <a:off x="8400256" y="4470402"/>
            <a:ext cx="2057400" cy="1524000"/>
          </a:xfrm>
          <a:prstGeom prst="wedgeRoundRectCallout">
            <a:avLst>
              <a:gd name="adj1" fmla="val -23921"/>
              <a:gd name="adj2" fmla="val 48125"/>
              <a:gd name="adj3" fmla="val 16667"/>
            </a:avLst>
          </a:prstGeom>
          <a:solidFill>
            <a:srgbClr val="0000FF"/>
          </a:solidFill>
          <a:ln w="9525">
            <a:solidFill>
              <a:schemeClr val="tx1"/>
            </a:solidFill>
            <a:miter lim="800000"/>
            <a:headEnd/>
            <a:tailEnd/>
          </a:ln>
          <a:effectLst/>
        </p:spPr>
        <p:txBody>
          <a:bodyPr/>
          <a:lstStyle/>
          <a:p>
            <a:r>
              <a:rPr lang="en-US" altLang="zh-CN" sz="1600" dirty="0">
                <a:solidFill>
                  <a:srgbClr val="FFFF00"/>
                </a:solidFill>
                <a:latin typeface="Arial Rounded MT Bold" pitchFamily="34" charset="0"/>
                <a:ea typeface="宋体" charset="-122"/>
              </a:rPr>
              <a:t>Requiring every instruction to have exactly 3 operands, no more and no less</a:t>
            </a:r>
            <a:r>
              <a:rPr lang="en-US" altLang="zh-CN" sz="1600" b="1" dirty="0">
                <a:solidFill>
                  <a:srgbClr val="FFFF00"/>
                </a:solidFill>
                <a:latin typeface="Arial Rounded MT Bold" pitchFamily="34" charset="0"/>
                <a:ea typeface="宋体" charset="-122"/>
              </a:rPr>
              <a:t>.</a:t>
            </a:r>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4294967295"/>
          </p:nvPr>
        </p:nvSpPr>
        <p:spPr>
          <a:xfrm>
            <a:off x="8763000" y="6248400"/>
            <a:ext cx="1905000" cy="457200"/>
          </a:xfrm>
          <a:prstGeom prst="rect">
            <a:avLst/>
          </a:prstGeom>
        </p:spPr>
        <p:txBody>
          <a:bodyPr/>
          <a:lstStyle/>
          <a:p>
            <a:fld id="{BF2ED904-0AD9-40F1-B518-EAD418317E4E}" type="slidenum">
              <a:rPr lang="zh-CN" altLang="en-US"/>
              <a:pPr/>
              <a:t>14</a:t>
            </a:fld>
            <a:endParaRPr lang="en-US" altLang="zh-CN"/>
          </a:p>
        </p:txBody>
      </p:sp>
      <p:sp>
        <p:nvSpPr>
          <p:cNvPr id="1211394" name="Text Box 2"/>
          <p:cNvSpPr txBox="1">
            <a:spLocks noChangeArrowheads="1"/>
          </p:cNvSpPr>
          <p:nvPr/>
        </p:nvSpPr>
        <p:spPr bwMode="auto">
          <a:xfrm>
            <a:off x="1524000" y="214291"/>
            <a:ext cx="8988134" cy="646331"/>
          </a:xfrm>
          <a:prstGeom prst="rect">
            <a:avLst/>
          </a:prstGeom>
          <a:noFill/>
          <a:ln w="9525">
            <a:noFill/>
            <a:miter lim="800000"/>
            <a:headEnd/>
            <a:tailEnd/>
          </a:ln>
          <a:effectLst/>
        </p:spPr>
        <p:txBody>
          <a:bodyPr wrap="square">
            <a:spAutoFit/>
          </a:bodyPr>
          <a:lstStyle/>
          <a:p>
            <a:r>
              <a:rPr lang="en-US" altLang="zh-CN" sz="3600" b="1" dirty="0">
                <a:solidFill>
                  <a:srgbClr val="00B0F0"/>
                </a:solidFill>
                <a:ea typeface="宋体" charset="-122"/>
              </a:rPr>
              <a:t>A Basic MIPS Instruction</a:t>
            </a:r>
          </a:p>
        </p:txBody>
      </p:sp>
      <p:sp>
        <p:nvSpPr>
          <p:cNvPr id="1211396" name="Text Box 4"/>
          <p:cNvSpPr txBox="1">
            <a:spLocks noChangeArrowheads="1"/>
          </p:cNvSpPr>
          <p:nvPr/>
        </p:nvSpPr>
        <p:spPr bwMode="auto">
          <a:xfrm>
            <a:off x="1703512" y="1214423"/>
            <a:ext cx="9793088" cy="4524315"/>
          </a:xfrm>
          <a:prstGeom prst="rect">
            <a:avLst/>
          </a:prstGeom>
          <a:noFill/>
          <a:ln w="9525">
            <a:noFill/>
            <a:miter lim="800000"/>
            <a:headEnd/>
            <a:tailEnd/>
          </a:ln>
          <a:effectLst/>
        </p:spPr>
        <p:txBody>
          <a:bodyPr wrap="square">
            <a:spAutoFit/>
          </a:bodyPr>
          <a:lstStyle/>
          <a:p>
            <a:pPr>
              <a:buClr>
                <a:srgbClr val="CC0000"/>
              </a:buClr>
            </a:pPr>
            <a:r>
              <a:rPr lang="en-US" altLang="zh-CN" sz="2400" dirty="0">
                <a:ea typeface="宋体" charset="-122"/>
              </a:rPr>
              <a:t>C  code:     a = b + c ;</a:t>
            </a:r>
          </a:p>
          <a:p>
            <a:pPr>
              <a:buClr>
                <a:srgbClr val="CC0000"/>
              </a:buClr>
            </a:pPr>
            <a:endParaRPr lang="en-US" altLang="zh-CN" sz="2400" dirty="0">
              <a:ea typeface="宋体" charset="-122"/>
            </a:endParaRPr>
          </a:p>
          <a:p>
            <a:pPr>
              <a:buClr>
                <a:srgbClr val="CC0000"/>
              </a:buClr>
            </a:pPr>
            <a:endParaRPr lang="en-US" altLang="zh-CN" sz="2400" dirty="0">
              <a:ea typeface="宋体" charset="-122"/>
            </a:endParaRPr>
          </a:p>
          <a:p>
            <a:pPr>
              <a:buClr>
                <a:srgbClr val="CC0000"/>
              </a:buClr>
            </a:pPr>
            <a:r>
              <a:rPr lang="en-US" altLang="zh-CN" sz="2400" dirty="0">
                <a:ea typeface="宋体" charset="-122"/>
              </a:rPr>
              <a:t>Assembly code: (human-friendly machine instructions, a symbolic representation of machine instructions)</a:t>
            </a:r>
          </a:p>
          <a:p>
            <a:pPr>
              <a:buClr>
                <a:srgbClr val="CC0000"/>
              </a:buClr>
            </a:pPr>
            <a:r>
              <a:rPr lang="en-US" altLang="zh-CN" sz="2400" dirty="0">
                <a:ea typeface="宋体" charset="-122"/>
              </a:rPr>
              <a:t>                      </a:t>
            </a:r>
            <a:r>
              <a:rPr lang="en-US" altLang="zh-CN" sz="2400" dirty="0" smtClean="0">
                <a:ea typeface="宋体" charset="-122"/>
              </a:rPr>
              <a:t>           </a:t>
            </a:r>
            <a:r>
              <a:rPr lang="en-US" altLang="zh-CN" sz="2400" dirty="0" smtClean="0">
                <a:solidFill>
                  <a:schemeClr val="accent2"/>
                </a:solidFill>
                <a:ea typeface="宋体" charset="-122"/>
              </a:rPr>
              <a:t>add   </a:t>
            </a:r>
            <a:r>
              <a:rPr lang="en-US" altLang="zh-CN" sz="2400" dirty="0">
                <a:solidFill>
                  <a:schemeClr val="accent2"/>
                </a:solidFill>
                <a:ea typeface="宋体" charset="-122"/>
              </a:rPr>
              <a:t>a, b, c      #  a is the sum of b and c</a:t>
            </a:r>
          </a:p>
          <a:p>
            <a:pPr>
              <a:buClr>
                <a:srgbClr val="CC0000"/>
              </a:buClr>
            </a:pPr>
            <a:endParaRPr lang="en-US" altLang="zh-CN" sz="2400" dirty="0" smtClean="0">
              <a:ea typeface="宋体" charset="-122"/>
            </a:endParaRPr>
          </a:p>
          <a:p>
            <a:pPr>
              <a:buClr>
                <a:srgbClr val="CC0000"/>
              </a:buClr>
            </a:pPr>
            <a:endParaRPr lang="en-US" altLang="zh-CN" sz="2400" dirty="0">
              <a:ea typeface="宋体" charset="-122"/>
            </a:endParaRPr>
          </a:p>
          <a:p>
            <a:pPr>
              <a:buClr>
                <a:srgbClr val="CC0000"/>
              </a:buClr>
            </a:pPr>
            <a:r>
              <a:rPr lang="en-US" altLang="zh-CN" sz="2400" dirty="0">
                <a:ea typeface="宋体" charset="-122"/>
              </a:rPr>
              <a:t>                      Machine code: (hardware-friendly machine instructions)</a:t>
            </a:r>
            <a:r>
              <a:rPr lang="en-US" altLang="zh-CN" sz="2400" dirty="0" smtClean="0">
                <a:ea typeface="宋体" charset="-122"/>
              </a:rPr>
              <a:t>                  </a:t>
            </a:r>
            <a:endParaRPr lang="en-US" altLang="zh-CN" sz="2400" dirty="0">
              <a:ea typeface="宋体" charset="-122"/>
            </a:endParaRPr>
          </a:p>
          <a:p>
            <a:pPr>
              <a:buClr>
                <a:srgbClr val="CC0000"/>
              </a:buClr>
            </a:pPr>
            <a:r>
              <a:rPr lang="en-US" altLang="zh-CN" sz="2400" dirty="0">
                <a:ea typeface="宋体" charset="-122"/>
              </a:rPr>
              <a:t>                      </a:t>
            </a:r>
            <a:endParaRPr lang="en-US" altLang="zh-CN" sz="2400" dirty="0" smtClean="0">
              <a:ea typeface="宋体" charset="-122"/>
            </a:endParaRPr>
          </a:p>
          <a:p>
            <a:pPr>
              <a:buClr>
                <a:srgbClr val="CC0000"/>
              </a:buClr>
            </a:pPr>
            <a:endParaRPr lang="en-US" altLang="zh-CN" sz="2400" dirty="0">
              <a:ea typeface="宋体" charset="-122"/>
            </a:endParaRPr>
          </a:p>
          <a:p>
            <a:pPr>
              <a:buClr>
                <a:srgbClr val="CC0000"/>
              </a:buClr>
            </a:pPr>
            <a:r>
              <a:rPr lang="en-US" altLang="zh-CN" sz="2400" dirty="0">
                <a:ea typeface="宋体" charset="-122"/>
              </a:rPr>
              <a:t>                     </a:t>
            </a:r>
            <a:r>
              <a:rPr lang="en-US" altLang="zh-CN" sz="2400" dirty="0" smtClean="0">
                <a:ea typeface="宋体" charset="-122"/>
              </a:rPr>
              <a:t>             </a:t>
            </a:r>
            <a:r>
              <a:rPr lang="en-US" altLang="zh-CN" sz="2400" dirty="0" smtClean="0">
                <a:solidFill>
                  <a:schemeClr val="accent2"/>
                </a:solidFill>
                <a:ea typeface="宋体" charset="-122"/>
              </a:rPr>
              <a:t>00000010001100100100000000100000</a:t>
            </a:r>
            <a:endParaRPr lang="en-US" altLang="zh-CN" sz="2400" dirty="0">
              <a:solidFill>
                <a:schemeClr val="accent2"/>
              </a:solidFill>
              <a:ea typeface="宋体" charset="-122"/>
            </a:endParaRPr>
          </a:p>
        </p:txBody>
      </p:sp>
      <p:sp>
        <p:nvSpPr>
          <p:cNvPr id="1211398" name="AutoShape 6"/>
          <p:cNvSpPr>
            <a:spLocks noChangeArrowheads="1"/>
          </p:cNvSpPr>
          <p:nvPr/>
        </p:nvSpPr>
        <p:spPr bwMode="auto">
          <a:xfrm>
            <a:off x="6816080" y="710275"/>
            <a:ext cx="4106416" cy="1733639"/>
          </a:xfrm>
          <a:prstGeom prst="downArrow">
            <a:avLst>
              <a:gd name="adj1" fmla="val 69167"/>
              <a:gd name="adj2" fmla="val 25000"/>
            </a:avLst>
          </a:prstGeom>
          <a:solidFill>
            <a:schemeClr val="accent1"/>
          </a:solidFill>
          <a:ln w="9525">
            <a:solidFill>
              <a:schemeClr val="tx1"/>
            </a:solidFill>
            <a:miter lim="800000"/>
            <a:headEnd/>
            <a:tailEnd/>
          </a:ln>
          <a:effectLst/>
        </p:spPr>
        <p:txBody>
          <a:bodyPr anchor="ctr"/>
          <a:lstStyle/>
          <a:p>
            <a:pPr algn="ctr"/>
            <a:r>
              <a:rPr lang="en-US" altLang="zh-CN" sz="2000" dirty="0">
                <a:ea typeface="宋体" charset="-122"/>
              </a:rPr>
              <a:t>The translation from C to MIPS assembly language instructions is performed by the </a:t>
            </a:r>
            <a:r>
              <a:rPr lang="en-US" altLang="zh-CN" sz="2000" b="1" i="1" dirty="0">
                <a:solidFill>
                  <a:srgbClr val="FF0000"/>
                </a:solidFill>
                <a:ea typeface="宋体" charset="-122"/>
              </a:rPr>
              <a:t>compiler</a:t>
            </a:r>
            <a:r>
              <a:rPr lang="en-US" altLang="zh-CN" sz="2000" dirty="0">
                <a:ea typeface="宋体" charset="-122"/>
              </a:rPr>
              <a:t>.</a:t>
            </a:r>
          </a:p>
        </p:txBody>
      </p:sp>
      <p:sp>
        <p:nvSpPr>
          <p:cNvPr id="1211399" name="AutoShape 7"/>
          <p:cNvSpPr>
            <a:spLocks noChangeArrowheads="1"/>
          </p:cNvSpPr>
          <p:nvPr/>
        </p:nvSpPr>
        <p:spPr bwMode="auto">
          <a:xfrm>
            <a:off x="1127448" y="3356992"/>
            <a:ext cx="2438400" cy="2231678"/>
          </a:xfrm>
          <a:prstGeom prst="downArrow">
            <a:avLst>
              <a:gd name="adj1" fmla="val 84608"/>
              <a:gd name="adj2" fmla="val 21191"/>
            </a:avLst>
          </a:prstGeom>
          <a:solidFill>
            <a:schemeClr val="accent1">
              <a:alpha val="20000"/>
            </a:schemeClr>
          </a:solidFill>
          <a:ln w="9525">
            <a:solidFill>
              <a:schemeClr val="tx1"/>
            </a:solidFill>
            <a:miter lim="800000"/>
            <a:headEnd/>
            <a:tailEnd/>
          </a:ln>
          <a:effectLst/>
        </p:spPr>
        <p:txBody>
          <a:bodyPr anchor="ctr"/>
          <a:lstStyle/>
          <a:p>
            <a:pPr algn="ctr"/>
            <a:r>
              <a:rPr lang="en-US" altLang="zh-CN" sz="2000" dirty="0">
                <a:ea typeface="宋体" charset="-122"/>
              </a:rPr>
              <a:t>The translation from MIPS  to machine code is performed by the </a:t>
            </a:r>
            <a:r>
              <a:rPr lang="en-US" altLang="zh-CN" sz="2000" b="1" i="1" dirty="0">
                <a:solidFill>
                  <a:srgbClr val="FF0000"/>
                </a:solidFill>
                <a:ea typeface="宋体" charset="-122"/>
              </a:rPr>
              <a:t>assembler</a:t>
            </a:r>
            <a:r>
              <a:rPr lang="en-US" altLang="zh-CN" sz="2000" dirty="0">
                <a:ea typeface="宋体" charset="-122"/>
              </a:rPr>
              <a:t>.</a:t>
            </a:r>
          </a:p>
        </p:txBody>
      </p:sp>
    </p:spTree>
  </p:cSld>
  <p:clrMapOvr>
    <a:masterClrMapping/>
  </p:clrMapOvr>
  <p:transition spd="med">
    <p:random/>
    <p:sndAc>
      <p:stSnd>
        <p:snd r:embed="rId3" name="chimes.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415480" y="0"/>
            <a:ext cx="9252520" cy="928670"/>
          </a:xfrm>
        </p:spPr>
        <p:txBody>
          <a:bodyPr/>
          <a:lstStyle/>
          <a:p>
            <a:r>
              <a:rPr lang="en-US" altLang="zh-CN" sz="3200" dirty="0"/>
              <a:t>Ex 2.2  Compiling a complex C statement</a:t>
            </a:r>
            <a:endParaRPr lang="zh-CN" altLang="en-US" dirty="0"/>
          </a:p>
        </p:txBody>
      </p:sp>
      <p:sp>
        <p:nvSpPr>
          <p:cNvPr id="88067" name="Rectangle 3"/>
          <p:cNvSpPr>
            <a:spLocks noGrp="1" noRot="1" noChangeArrowheads="1"/>
          </p:cNvSpPr>
          <p:nvPr>
            <p:ph idx="1"/>
          </p:nvPr>
        </p:nvSpPr>
        <p:spPr>
          <a:xfrm>
            <a:off x="1415480" y="1071546"/>
            <a:ext cx="10009112" cy="2928958"/>
          </a:xfrm>
        </p:spPr>
        <p:txBody>
          <a:bodyPr/>
          <a:lstStyle/>
          <a:p>
            <a:pPr>
              <a:lnSpc>
                <a:spcPct val="90000"/>
              </a:lnSpc>
            </a:pPr>
            <a:r>
              <a:rPr lang="en-US" altLang="zh-CN" sz="2400" dirty="0"/>
              <a:t>C code:  </a:t>
            </a:r>
          </a:p>
          <a:p>
            <a:pPr lvl="1">
              <a:lnSpc>
                <a:spcPct val="90000"/>
              </a:lnSpc>
              <a:buFont typeface="Wingdings" pitchFamily="2" charset="2"/>
              <a:buNone/>
            </a:pPr>
            <a:r>
              <a:rPr lang="en-US" altLang="zh-CN" dirty="0">
                <a:latin typeface="Times New Roman" pitchFamily="18" charset="0"/>
              </a:rPr>
              <a:t>        f = ( g + h ) – ( </a:t>
            </a:r>
            <a:r>
              <a:rPr lang="en-US" altLang="zh-CN" dirty="0" err="1">
                <a:latin typeface="Times New Roman" pitchFamily="18" charset="0"/>
              </a:rPr>
              <a:t>i</a:t>
            </a:r>
            <a:r>
              <a:rPr lang="en-US" altLang="zh-CN" dirty="0">
                <a:latin typeface="Times New Roman" pitchFamily="18" charset="0"/>
              </a:rPr>
              <a:t> + j );</a:t>
            </a:r>
          </a:p>
          <a:p>
            <a:pPr lvl="1">
              <a:lnSpc>
                <a:spcPct val="90000"/>
              </a:lnSpc>
              <a:buFont typeface="Wingdings" pitchFamily="2" charset="2"/>
              <a:buNone/>
            </a:pPr>
            <a:endParaRPr lang="en-US" altLang="zh-CN" dirty="0">
              <a:latin typeface="Times New Roman" pitchFamily="18" charset="0"/>
            </a:endParaRPr>
          </a:p>
          <a:p>
            <a:pPr>
              <a:lnSpc>
                <a:spcPct val="90000"/>
              </a:lnSpc>
            </a:pPr>
            <a:r>
              <a:rPr lang="en-US" altLang="zh-CN" sz="2400" dirty="0"/>
              <a:t> MIPS code: </a:t>
            </a:r>
          </a:p>
          <a:p>
            <a:pPr lvl="1">
              <a:lnSpc>
                <a:spcPct val="90000"/>
              </a:lnSpc>
              <a:buFont typeface="Wingdings" pitchFamily="2" charset="2"/>
              <a:buNone/>
            </a:pPr>
            <a:r>
              <a:rPr lang="en-US" altLang="zh-CN" dirty="0">
                <a:latin typeface="Times New Roman" pitchFamily="18" charset="0"/>
              </a:rPr>
              <a:t>        add  t0, g, h         </a:t>
            </a:r>
            <a:r>
              <a:rPr lang="en-US" altLang="zh-CN" dirty="0" smtClean="0">
                <a:latin typeface="Times New Roman" pitchFamily="18" charset="0"/>
              </a:rPr>
              <a:t>	 	# </a:t>
            </a:r>
            <a:r>
              <a:rPr lang="en-US" altLang="zh-CN" dirty="0">
                <a:latin typeface="Times New Roman" pitchFamily="18" charset="0"/>
              </a:rPr>
              <a:t>temporary variable t0 contains g + h</a:t>
            </a:r>
          </a:p>
          <a:p>
            <a:pPr lvl="1">
              <a:lnSpc>
                <a:spcPct val="90000"/>
              </a:lnSpc>
              <a:buFont typeface="Wingdings" pitchFamily="2" charset="2"/>
              <a:buNone/>
            </a:pPr>
            <a:r>
              <a:rPr lang="en-US" altLang="zh-CN" dirty="0">
                <a:latin typeface="Times New Roman" pitchFamily="18" charset="0"/>
              </a:rPr>
              <a:t>        add  t1, </a:t>
            </a:r>
            <a:r>
              <a:rPr lang="en-US" altLang="zh-CN" dirty="0" err="1">
                <a:latin typeface="Times New Roman" pitchFamily="18" charset="0"/>
              </a:rPr>
              <a:t>i</a:t>
            </a:r>
            <a:r>
              <a:rPr lang="en-US" altLang="zh-CN" dirty="0">
                <a:latin typeface="Times New Roman" pitchFamily="18" charset="0"/>
              </a:rPr>
              <a:t>, j            </a:t>
            </a:r>
            <a:r>
              <a:rPr lang="en-US" altLang="zh-CN" dirty="0" smtClean="0">
                <a:latin typeface="Times New Roman" pitchFamily="18" charset="0"/>
              </a:rPr>
              <a:t>		# </a:t>
            </a:r>
            <a:r>
              <a:rPr lang="en-US" altLang="zh-CN" dirty="0">
                <a:latin typeface="Times New Roman" pitchFamily="18" charset="0"/>
              </a:rPr>
              <a:t>temporary variable t1 contains </a:t>
            </a:r>
            <a:r>
              <a:rPr lang="en-US" altLang="zh-CN" dirty="0" err="1">
                <a:latin typeface="Times New Roman" pitchFamily="18" charset="0"/>
              </a:rPr>
              <a:t>i</a:t>
            </a:r>
            <a:r>
              <a:rPr lang="en-US" altLang="zh-CN" dirty="0">
                <a:latin typeface="Times New Roman" pitchFamily="18" charset="0"/>
              </a:rPr>
              <a:t> + j</a:t>
            </a:r>
          </a:p>
          <a:p>
            <a:pPr lvl="1">
              <a:lnSpc>
                <a:spcPct val="90000"/>
              </a:lnSpc>
              <a:buFont typeface="Wingdings" pitchFamily="2" charset="2"/>
              <a:buNone/>
            </a:pPr>
            <a:r>
              <a:rPr lang="en-US" altLang="zh-CN" dirty="0">
                <a:latin typeface="Times New Roman" pitchFamily="18" charset="0"/>
              </a:rPr>
              <a:t>        sub  f, t0, t1          </a:t>
            </a:r>
            <a:r>
              <a:rPr lang="en-US" altLang="zh-CN" dirty="0" smtClean="0">
                <a:latin typeface="Times New Roman" pitchFamily="18" charset="0"/>
              </a:rPr>
              <a:t>		# </a:t>
            </a:r>
            <a:r>
              <a:rPr lang="en-US" altLang="zh-CN" dirty="0">
                <a:latin typeface="Times New Roman" pitchFamily="18" charset="0"/>
              </a:rPr>
              <a:t>f gets  t0 – t1</a:t>
            </a:r>
            <a:endParaRPr lang="en-US" altLang="zh-CN" dirty="0"/>
          </a:p>
        </p:txBody>
      </p:sp>
      <p:sp>
        <p:nvSpPr>
          <p:cNvPr id="88068" name="Text Box 4"/>
          <p:cNvSpPr txBox="1">
            <a:spLocks noChangeArrowheads="1"/>
          </p:cNvSpPr>
          <p:nvPr/>
        </p:nvSpPr>
        <p:spPr bwMode="auto">
          <a:xfrm>
            <a:off x="2495550" y="4868863"/>
            <a:ext cx="7632700" cy="304800"/>
          </a:xfrm>
          <a:prstGeom prst="rect">
            <a:avLst/>
          </a:prstGeom>
          <a:noFill/>
          <a:ln w="9525" cap="rnd" algn="ctr">
            <a:noFill/>
            <a:miter lim="800000"/>
            <a:headEnd/>
            <a:tailEnd/>
          </a:ln>
          <a:effectLst/>
        </p:spPr>
        <p:txBody>
          <a:bodyPr>
            <a:spAutoFit/>
          </a:bodyPr>
          <a:lstStyle/>
          <a:p>
            <a:pPr algn="ctr">
              <a:spcBef>
                <a:spcPct val="50000"/>
              </a:spcBef>
            </a:pPr>
            <a:endParaRPr lang="zh-CN" altLang="zh-CN"/>
          </a:p>
        </p:txBody>
      </p:sp>
      <p:graphicFrame>
        <p:nvGraphicFramePr>
          <p:cNvPr id="88128" name="Group 64"/>
          <p:cNvGraphicFramePr>
            <a:graphicFrameLocks noGrp="1"/>
          </p:cNvGraphicFramePr>
          <p:nvPr/>
        </p:nvGraphicFramePr>
        <p:xfrm>
          <a:off x="1809720" y="4714885"/>
          <a:ext cx="8655050" cy="1465263"/>
        </p:xfrm>
        <a:graphic>
          <a:graphicData uri="http://schemas.openxmlformats.org/drawingml/2006/table">
            <a:tbl>
              <a:tblPr/>
              <a:tblGrid>
                <a:gridCol w="1539875"/>
                <a:gridCol w="1590675"/>
                <a:gridCol w="1471613"/>
                <a:gridCol w="1658937"/>
                <a:gridCol w="2393950"/>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Category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Instruction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rowSpan="2">
                  <a:txBody>
                    <a:bodyPr/>
                    <a:lstStyle/>
                    <a:p>
                      <a:pPr marL="0" marR="0" lvl="0" indent="0" algn="l" defTabSz="914400" rtl="0" eaLnBrk="1" fontAlgn="b"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FF0066"/>
                          </a:solidFill>
                          <a:effectLst/>
                          <a:latin typeface="Arial" charset="0"/>
                          <a:ea typeface="Arial Unicode MS" pitchFamily="34" charset="-122"/>
                          <a:cs typeface="Arial Unicode MS" pitchFamily="34" charset="-122"/>
                        </a:rPr>
                        <a:t>Arithmetic</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Arial" charset="0"/>
                          <a:ea typeface="Arial Unicode MS" pitchFamily="34" charset="-122"/>
                          <a:cs typeface="Arial Unicode MS" pitchFamily="34" charset="-122"/>
                        </a:rPr>
                        <a:t>add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add </a:t>
                      </a:r>
                      <a:r>
                        <a:rPr kumimoji="0" lang="en-US" altLang="zh-CN" sz="2400" b="0"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a,b,c</a:t>
                      </a:r>
                      <a:endParaRPr kumimoji="0" lang="en-US" altLang="zh-CN" sz="2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Always three operand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Arial" charset="0"/>
                          <a:ea typeface="Arial Unicode MS" pitchFamily="34" charset="-122"/>
                          <a:cs typeface="Arial Unicode MS" pitchFamily="34" charset="-122"/>
                        </a:rPr>
                        <a:t>subtract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sub a,b,c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a←b</a:t>
                      </a:r>
                      <a:r>
                        <a:rPr kumimoji="0" lang="en-US" altLang="zh-CN" sz="2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Always three operand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127" name="Rectangle 63"/>
          <p:cNvSpPr>
            <a:spLocks noChangeArrowheads="1"/>
          </p:cNvSpPr>
          <p:nvPr/>
        </p:nvSpPr>
        <p:spPr bwMode="auto">
          <a:xfrm>
            <a:off x="3524232" y="4143380"/>
            <a:ext cx="4281488" cy="457200"/>
          </a:xfrm>
          <a:prstGeom prst="rect">
            <a:avLst/>
          </a:prstGeom>
          <a:noFill/>
          <a:ln w="9525" cap="rnd" algn="ctr">
            <a:noFill/>
            <a:miter lim="800000"/>
            <a:headEnd/>
            <a:tailEnd/>
          </a:ln>
          <a:effectLst/>
        </p:spPr>
        <p:txBody>
          <a:bodyPr wrap="none">
            <a:spAutoFit/>
          </a:bodyPr>
          <a:lstStyle/>
          <a:p>
            <a:pPr lvl="1" algn="ctr">
              <a:spcBef>
                <a:spcPct val="20000"/>
              </a:spcBef>
              <a:buClr>
                <a:schemeClr val="accent2"/>
              </a:buClr>
              <a:buSzPct val="85000"/>
              <a:buFont typeface="Wingdings" pitchFamily="2" charset="2"/>
              <a:buNone/>
            </a:pPr>
            <a:r>
              <a:rPr lang="en-US" altLang="zh-CN" sz="2400" b="1" dirty="0" err="1">
                <a:solidFill>
                  <a:srgbClr val="FF0000"/>
                </a:solidFill>
              </a:rPr>
              <a:t>MPIS</a:t>
            </a:r>
            <a:r>
              <a:rPr lang="en-US" altLang="zh-CN" sz="2400" b="1" dirty="0">
                <a:solidFill>
                  <a:srgbClr val="FF0000"/>
                </a:solidFill>
              </a:rPr>
              <a:t> assembly language</a:t>
            </a:r>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to="" calcmode="lin" valueType="num">
                                      <p:cBhvr>
                                        <p:cTn id="7" dur="1" fill="hold"/>
                                        <p:tgtEl>
                                          <p:spTgt spid="88067">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88067">
                                            <p:txEl>
                                              <p:pRg st="1" end="1"/>
                                            </p:txEl>
                                          </p:spTgt>
                                        </p:tgtEl>
                                        <p:attrNameLst>
                                          <p:attrName>style.visibility</p:attrName>
                                        </p:attrNameLst>
                                      </p:cBhvr>
                                      <p:to>
                                        <p:strVal val="visible"/>
                                      </p:to>
                                    </p:set>
                                    <p:anim to="" calcmode="lin" valueType="num">
                                      <p:cBhvr>
                                        <p:cTn id="10" dur="1" fill="hold"/>
                                        <p:tgtEl>
                                          <p:spTgt spid="88067">
                                            <p:txEl>
                                              <p:pRg st="1" end="1"/>
                                            </p:txEl>
                                          </p:spTgt>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88067">
                                            <p:txEl>
                                              <p:pRg st="3" end="3"/>
                                            </p:txEl>
                                          </p:spTgt>
                                        </p:tgtEl>
                                        <p:attrNameLst>
                                          <p:attrName>style.visibility</p:attrName>
                                        </p:attrNameLst>
                                      </p:cBhvr>
                                      <p:to>
                                        <p:strVal val="visible"/>
                                      </p:to>
                                    </p:set>
                                    <p:anim to="" calcmode="lin" valueType="num">
                                      <p:cBhvr>
                                        <p:cTn id="15" dur="1" fill="hold"/>
                                        <p:tgtEl>
                                          <p:spTgt spid="88067">
                                            <p:txEl>
                                              <p:pRg st="3" end="3"/>
                                            </p:txEl>
                                          </p:spTgt>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88067">
                                            <p:txEl>
                                              <p:pRg st="4" end="4"/>
                                            </p:txEl>
                                          </p:spTgt>
                                        </p:tgtEl>
                                        <p:attrNameLst>
                                          <p:attrName>style.visibility</p:attrName>
                                        </p:attrNameLst>
                                      </p:cBhvr>
                                      <p:to>
                                        <p:strVal val="visible"/>
                                      </p:to>
                                    </p:set>
                                    <p:anim to="" calcmode="lin" valueType="num">
                                      <p:cBhvr>
                                        <p:cTn id="18" dur="1" fill="hold"/>
                                        <p:tgtEl>
                                          <p:spTgt spid="88067">
                                            <p:txEl>
                                              <p:pRg st="4" end="4"/>
                                            </p:txEl>
                                          </p:spTgt>
                                        </p:tgtEl>
                                        <p:attrNameLst>
                                          <p:attrName/>
                                        </p:attrNameLst>
                                      </p:cBhvr>
                                    </p:anim>
                                  </p:childTnLst>
                                </p:cTn>
                              </p:par>
                              <p:par>
                                <p:cTn id="19" presetID="24" presetClass="entr" presetSubtype="0" fill="hold" grpId="0" nodeType="withEffect">
                                  <p:stCondLst>
                                    <p:cond delay="0"/>
                                  </p:stCondLst>
                                  <p:childTnLst>
                                    <p:set>
                                      <p:cBhvr>
                                        <p:cTn id="20" dur="1" fill="hold">
                                          <p:stCondLst>
                                            <p:cond delay="0"/>
                                          </p:stCondLst>
                                        </p:cTn>
                                        <p:tgtEl>
                                          <p:spTgt spid="88067">
                                            <p:txEl>
                                              <p:pRg st="5" end="5"/>
                                            </p:txEl>
                                          </p:spTgt>
                                        </p:tgtEl>
                                        <p:attrNameLst>
                                          <p:attrName>style.visibility</p:attrName>
                                        </p:attrNameLst>
                                      </p:cBhvr>
                                      <p:to>
                                        <p:strVal val="visible"/>
                                      </p:to>
                                    </p:set>
                                    <p:anim to="" calcmode="lin" valueType="num">
                                      <p:cBhvr>
                                        <p:cTn id="21" dur="1" fill="hold"/>
                                        <p:tgtEl>
                                          <p:spTgt spid="88067">
                                            <p:txEl>
                                              <p:pRg st="5" end="5"/>
                                            </p:txEl>
                                          </p:spTgt>
                                        </p:tgtEl>
                                        <p:attrNameLst>
                                          <p:attrName/>
                                        </p:attrNameLst>
                                      </p:cBhvr>
                                    </p:anim>
                                  </p:childTnLst>
                                </p:cTn>
                              </p:par>
                              <p:par>
                                <p:cTn id="22" presetID="24" presetClass="entr" presetSubtype="0" fill="hold" grpId="0" nodeType="withEffect">
                                  <p:stCondLst>
                                    <p:cond delay="0"/>
                                  </p:stCondLst>
                                  <p:childTnLst>
                                    <p:set>
                                      <p:cBhvr>
                                        <p:cTn id="23" dur="1" fill="hold">
                                          <p:stCondLst>
                                            <p:cond delay="0"/>
                                          </p:stCondLst>
                                        </p:cTn>
                                        <p:tgtEl>
                                          <p:spTgt spid="88067">
                                            <p:txEl>
                                              <p:pRg st="6" end="6"/>
                                            </p:txEl>
                                          </p:spTgt>
                                        </p:tgtEl>
                                        <p:attrNameLst>
                                          <p:attrName>style.visibility</p:attrName>
                                        </p:attrNameLst>
                                      </p:cBhvr>
                                      <p:to>
                                        <p:strVal val="visible"/>
                                      </p:to>
                                    </p:set>
                                    <p:anim to="" calcmode="lin" valueType="num">
                                      <p:cBhvr>
                                        <p:cTn id="24" dur="1" fill="hold"/>
                                        <p:tgtEl>
                                          <p:spTgt spid="88067">
                                            <p:txEl>
                                              <p:pRg st="6" end="6"/>
                                            </p:txEl>
                                          </p:spTgt>
                                        </p:tgtEl>
                                        <p:attrNameLst>
                                          <p:attrName/>
                                        </p:attrNameLst>
                                      </p:cBhvr>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81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8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P spid="881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p:txBody>
          <a:bodyPr/>
          <a:lstStyle/>
          <a:p>
            <a:r>
              <a:rPr lang="en-US" altLang="zh-CN" sz="3200" dirty="0"/>
              <a:t>2.3 Operands of the Computer Hardware</a:t>
            </a:r>
          </a:p>
        </p:txBody>
      </p:sp>
      <p:sp>
        <p:nvSpPr>
          <p:cNvPr id="89091" name="Rectangle 3"/>
          <p:cNvSpPr>
            <a:spLocks noGrp="1" noRot="1" noChangeArrowheads="1"/>
          </p:cNvSpPr>
          <p:nvPr>
            <p:ph sz="half" idx="1"/>
          </p:nvPr>
        </p:nvSpPr>
        <p:spPr>
          <a:xfrm>
            <a:off x="1181200" y="1118081"/>
            <a:ext cx="9721080" cy="2471742"/>
          </a:xfrm>
        </p:spPr>
        <p:txBody>
          <a:bodyPr/>
          <a:lstStyle/>
          <a:p>
            <a:r>
              <a:rPr lang="en-US" altLang="zh-CN" b="1" dirty="0">
                <a:solidFill>
                  <a:srgbClr val="FF3300"/>
                </a:solidFill>
              </a:rPr>
              <a:t>Register Operands </a:t>
            </a:r>
          </a:p>
          <a:p>
            <a:pPr lvl="1"/>
            <a:r>
              <a:rPr lang="en-US" altLang="zh-CN" dirty="0"/>
              <a:t>Arithmetic instructions operands must be </a:t>
            </a:r>
            <a:r>
              <a:rPr lang="en-US" altLang="zh-CN" dirty="0">
                <a:solidFill>
                  <a:srgbClr val="0000FF"/>
                </a:solidFill>
              </a:rPr>
              <a:t>registers</a:t>
            </a:r>
          </a:p>
          <a:p>
            <a:pPr lvl="1"/>
            <a:r>
              <a:rPr lang="en-US" altLang="zh-CN" dirty="0"/>
              <a:t>Difference between the variables of a  programming</a:t>
            </a:r>
          </a:p>
          <a:p>
            <a:pPr lvl="2"/>
            <a:r>
              <a:rPr lang="en-US" altLang="zh-CN" b="1" dirty="0">
                <a:solidFill>
                  <a:srgbClr val="0000FF"/>
                </a:solidFill>
              </a:rPr>
              <a:t>Registers</a:t>
            </a:r>
            <a:r>
              <a:rPr lang="en-US" altLang="zh-CN" dirty="0"/>
              <a:t> is limited number of  special locations</a:t>
            </a:r>
          </a:p>
          <a:p>
            <a:pPr lvl="3"/>
            <a:r>
              <a:rPr lang="en-US" altLang="zh-CN" sz="2000" dirty="0"/>
              <a:t>32 registers in MIPS</a:t>
            </a:r>
          </a:p>
          <a:p>
            <a:pPr lvl="3"/>
            <a:r>
              <a:rPr lang="en-US" altLang="zh-CN" sz="2000" dirty="0" smtClean="0"/>
              <a:t>32 </a:t>
            </a:r>
            <a:r>
              <a:rPr lang="en-US" altLang="zh-CN" sz="2000" dirty="0"/>
              <a:t>bits for each register in </a:t>
            </a:r>
            <a:r>
              <a:rPr lang="en-US" altLang="zh-CN" sz="2000" dirty="0" smtClean="0"/>
              <a:t>MIPS</a:t>
            </a:r>
            <a:endParaRPr lang="en-US" altLang="zh-CN" sz="2000" dirty="0"/>
          </a:p>
        </p:txBody>
      </p:sp>
      <p:sp>
        <p:nvSpPr>
          <p:cNvPr id="6" name="内容占位符 5"/>
          <p:cNvSpPr>
            <a:spLocks noGrp="1"/>
          </p:cNvSpPr>
          <p:nvPr>
            <p:ph sz="half" idx="2"/>
          </p:nvPr>
        </p:nvSpPr>
        <p:spPr>
          <a:xfrm>
            <a:off x="1181200" y="3786190"/>
            <a:ext cx="9486800" cy="2357454"/>
          </a:xfrm>
        </p:spPr>
        <p:txBody>
          <a:bodyPr/>
          <a:lstStyle/>
          <a:p>
            <a:r>
              <a:rPr lang="en-US" altLang="zh-CN" sz="2400" b="1" dirty="0">
                <a:solidFill>
                  <a:srgbClr val="FF3300"/>
                </a:solidFill>
              </a:rPr>
              <a:t>Design Principle 2:   </a:t>
            </a:r>
            <a:r>
              <a:rPr lang="en-US" altLang="zh-CN" sz="2400" b="1" i="1" dirty="0">
                <a:solidFill>
                  <a:srgbClr val="FF0000"/>
                </a:solidFill>
              </a:rPr>
              <a:t>Smaller is faster</a:t>
            </a:r>
          </a:p>
          <a:p>
            <a:r>
              <a:rPr lang="en-US" altLang="zh-CN" sz="2400" dirty="0">
                <a:solidFill>
                  <a:srgbClr val="0000FF"/>
                </a:solidFill>
              </a:rPr>
              <a:t>Limited instruction field </a:t>
            </a:r>
          </a:p>
          <a:p>
            <a:r>
              <a:rPr lang="en-US" altLang="zh-CN" sz="2400" dirty="0"/>
              <a:t>MIPS convention for registers</a:t>
            </a:r>
          </a:p>
          <a:p>
            <a:pPr lvl="1"/>
            <a:r>
              <a:rPr lang="en-US" altLang="zh-CN" dirty="0"/>
              <a:t> $</a:t>
            </a:r>
            <a:r>
              <a:rPr lang="en-US" altLang="zh-CN" dirty="0" err="1"/>
              <a:t>s0</a:t>
            </a:r>
            <a:r>
              <a:rPr lang="en-US" altLang="zh-CN" dirty="0"/>
              <a:t>, $</a:t>
            </a:r>
            <a:r>
              <a:rPr lang="en-US" altLang="zh-CN" dirty="0" err="1"/>
              <a:t>s1</a:t>
            </a:r>
            <a:r>
              <a:rPr lang="en-US" altLang="zh-CN" dirty="0"/>
              <a:t>, </a:t>
            </a:r>
            <a:r>
              <a:rPr lang="en-US" altLang="zh-CN" dirty="0">
                <a:latin typeface="Arial Unicode MS"/>
              </a:rPr>
              <a:t>…</a:t>
            </a:r>
            <a:r>
              <a:rPr lang="en-US" altLang="zh-CN" dirty="0"/>
              <a:t> for registers corresponding to variables in C</a:t>
            </a:r>
          </a:p>
          <a:p>
            <a:pPr lvl="1"/>
            <a:r>
              <a:rPr lang="en-US" altLang="zh-CN" dirty="0"/>
              <a:t> $</a:t>
            </a:r>
            <a:r>
              <a:rPr lang="en-US" altLang="zh-CN" dirty="0" err="1"/>
              <a:t>t0</a:t>
            </a:r>
            <a:r>
              <a:rPr lang="en-US" altLang="zh-CN" dirty="0"/>
              <a:t>, $</a:t>
            </a:r>
            <a:r>
              <a:rPr lang="en-US" altLang="zh-CN" dirty="0" err="1"/>
              <a:t>t1</a:t>
            </a:r>
            <a:r>
              <a:rPr lang="en-US" altLang="zh-CN" dirty="0"/>
              <a:t>, </a:t>
            </a:r>
            <a:r>
              <a:rPr lang="en-US" altLang="zh-CN" dirty="0">
                <a:latin typeface="Arial Unicode MS"/>
              </a:rPr>
              <a:t>…</a:t>
            </a:r>
            <a:r>
              <a:rPr lang="en-US" altLang="zh-CN" dirty="0"/>
              <a:t> for temporary registers for compiler</a:t>
            </a:r>
          </a:p>
          <a:p>
            <a:endParaRPr lang="zh-CN" altLang="en-US" dirty="0"/>
          </a:p>
        </p:txBody>
      </p:sp>
      <p:sp>
        <p:nvSpPr>
          <p:cNvPr id="7" name="云形标注 6"/>
          <p:cNvSpPr/>
          <p:nvPr/>
        </p:nvSpPr>
        <p:spPr>
          <a:xfrm>
            <a:off x="8597438" y="3393456"/>
            <a:ext cx="2214578" cy="1214446"/>
          </a:xfrm>
          <a:prstGeom prst="cloudCallout">
            <a:avLst>
              <a:gd name="adj1" fmla="val -46284"/>
              <a:gd name="adj2" fmla="val 6910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800" b="1" dirty="0">
                <a:solidFill>
                  <a:srgbClr val="0000FF"/>
                </a:solidFill>
              </a:rPr>
              <a:t>Why  </a:t>
            </a:r>
            <a:r>
              <a:rPr lang="en-US" altLang="zh-CN" sz="2400" b="1" dirty="0">
                <a:solidFill>
                  <a:srgbClr val="0000FF"/>
                </a:solidFill>
              </a:rPr>
              <a:t>32 </a:t>
            </a:r>
            <a:r>
              <a:rPr lang="en-US" altLang="zh-CN" sz="2400" b="1" dirty="0" err="1">
                <a:solidFill>
                  <a:srgbClr val="0000FF"/>
                </a:solidFill>
              </a:rPr>
              <a:t>Regs</a:t>
            </a:r>
            <a:r>
              <a:rPr lang="en-US" altLang="zh-CN" sz="2400" b="1" dirty="0">
                <a:solidFill>
                  <a:srgbClr val="0000FF"/>
                </a:solidFill>
              </a:rPr>
              <a:t>?</a:t>
            </a:r>
            <a:endParaRPr lang="zh-CN" altLang="en-US" sz="2800" b="1" dirty="0">
              <a:solidFill>
                <a:srgbClr val="0000FF"/>
              </a:solidFill>
            </a:endParaRPr>
          </a:p>
        </p:txBody>
      </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890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2"/>
      <p:bldP spid="6"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763000" y="6248400"/>
            <a:ext cx="1905000" cy="457200"/>
          </a:xfrm>
          <a:prstGeom prst="rect">
            <a:avLst/>
          </a:prstGeom>
        </p:spPr>
        <p:txBody>
          <a:bodyPr/>
          <a:lstStyle/>
          <a:p>
            <a:fld id="{94A87790-EFAC-4DAA-BC25-1F16493780F7}" type="slidenum">
              <a:rPr lang="zh-CN" altLang="en-US"/>
              <a:pPr/>
              <a:t>17</a:t>
            </a:fld>
            <a:endParaRPr lang="en-US" altLang="zh-CN"/>
          </a:p>
        </p:txBody>
      </p:sp>
      <p:sp>
        <p:nvSpPr>
          <p:cNvPr id="1217538" name="Text Box 2"/>
          <p:cNvSpPr txBox="1">
            <a:spLocks noChangeArrowheads="1"/>
          </p:cNvSpPr>
          <p:nvPr/>
        </p:nvSpPr>
        <p:spPr bwMode="auto">
          <a:xfrm>
            <a:off x="1631504" y="142853"/>
            <a:ext cx="6863212" cy="646331"/>
          </a:xfrm>
          <a:prstGeom prst="rect">
            <a:avLst/>
          </a:prstGeom>
          <a:noFill/>
          <a:ln w="9525">
            <a:noFill/>
            <a:miter lim="800000"/>
            <a:headEnd/>
            <a:tailEnd/>
          </a:ln>
          <a:effectLst/>
        </p:spPr>
        <p:txBody>
          <a:bodyPr wrap="square">
            <a:spAutoFit/>
          </a:bodyPr>
          <a:lstStyle/>
          <a:p>
            <a:r>
              <a:rPr lang="en-US" altLang="zh-CN" sz="3600" dirty="0">
                <a:solidFill>
                  <a:srgbClr val="0000FF"/>
                </a:solidFill>
                <a:ea typeface="宋体" charset="-122"/>
              </a:rPr>
              <a:t>Registers</a:t>
            </a:r>
          </a:p>
        </p:txBody>
      </p:sp>
      <p:sp>
        <p:nvSpPr>
          <p:cNvPr id="1217540" name="Text Box 4"/>
          <p:cNvSpPr txBox="1">
            <a:spLocks noChangeArrowheads="1"/>
          </p:cNvSpPr>
          <p:nvPr/>
        </p:nvSpPr>
        <p:spPr bwMode="auto">
          <a:xfrm>
            <a:off x="1271464" y="1109240"/>
            <a:ext cx="9937104" cy="4401205"/>
          </a:xfrm>
          <a:prstGeom prst="rect">
            <a:avLst/>
          </a:prstGeom>
          <a:noFill/>
          <a:ln w="9525">
            <a:noFill/>
            <a:miter lim="800000"/>
            <a:headEnd/>
            <a:tailEnd/>
          </a:ln>
          <a:effectLst/>
        </p:spPr>
        <p:txBody>
          <a:bodyPr wrap="square">
            <a:spAutoFit/>
          </a:bodyPr>
          <a:lstStyle/>
          <a:p>
            <a:pPr>
              <a:buClr>
                <a:srgbClr val="CC0000"/>
              </a:buClr>
              <a:buFontTx/>
              <a:buChar char="•"/>
            </a:pPr>
            <a:r>
              <a:rPr lang="zh-CN" altLang="en-US" sz="2800" dirty="0">
                <a:ea typeface="宋体" charset="-122"/>
              </a:rPr>
              <a:t> </a:t>
            </a:r>
            <a:r>
              <a:rPr lang="en-US" altLang="zh-CN" sz="2800" dirty="0">
                <a:ea typeface="宋体" charset="-122"/>
              </a:rPr>
              <a:t>The MIPS ISA has </a:t>
            </a:r>
            <a:r>
              <a:rPr lang="en-US" altLang="zh-CN" sz="2800" dirty="0">
                <a:solidFill>
                  <a:srgbClr val="0000FF"/>
                </a:solidFill>
                <a:ea typeface="宋体" charset="-122"/>
              </a:rPr>
              <a:t>32</a:t>
            </a:r>
            <a:r>
              <a:rPr lang="en-US" altLang="zh-CN" sz="2800" dirty="0">
                <a:ea typeface="宋体" charset="-122"/>
              </a:rPr>
              <a:t> registers (ARM  has 16 registers) –</a:t>
            </a:r>
          </a:p>
          <a:p>
            <a:pPr>
              <a:buClr>
                <a:srgbClr val="CC0000"/>
              </a:buClr>
            </a:pPr>
            <a:r>
              <a:rPr lang="en-US" altLang="zh-CN" sz="2800" dirty="0">
                <a:ea typeface="宋体" charset="-122"/>
              </a:rPr>
              <a:t>   </a:t>
            </a:r>
          </a:p>
          <a:p>
            <a:pPr>
              <a:buClr>
                <a:srgbClr val="CC0000"/>
              </a:buClr>
              <a:buFontTx/>
              <a:buChar char="•"/>
            </a:pPr>
            <a:r>
              <a:rPr lang="en-US" altLang="zh-CN" sz="2800" dirty="0">
                <a:ea typeface="宋体" charset="-122"/>
              </a:rPr>
              <a:t> Each register is 32-bit wide  (modern 64-bit architectures</a:t>
            </a:r>
          </a:p>
          <a:p>
            <a:pPr>
              <a:buClr>
                <a:srgbClr val="CC0000"/>
              </a:buClr>
            </a:pPr>
            <a:r>
              <a:rPr lang="en-US" altLang="zh-CN" sz="2800" dirty="0">
                <a:ea typeface="宋体" charset="-122"/>
              </a:rPr>
              <a:t>   have 64-bit wide registers)</a:t>
            </a:r>
          </a:p>
          <a:p>
            <a:pPr>
              <a:buClr>
                <a:srgbClr val="CC0000"/>
              </a:buClr>
            </a:pPr>
            <a:endParaRPr lang="en-US" altLang="zh-CN" sz="2800" dirty="0">
              <a:ea typeface="宋体" charset="-122"/>
            </a:endParaRPr>
          </a:p>
          <a:p>
            <a:pPr>
              <a:buClr>
                <a:srgbClr val="CC0000"/>
              </a:buClr>
              <a:buFontTx/>
              <a:buChar char="•"/>
            </a:pPr>
            <a:r>
              <a:rPr lang="en-US" altLang="zh-CN" sz="2800" dirty="0">
                <a:ea typeface="宋体" charset="-122"/>
              </a:rPr>
              <a:t> A 32-bit entity (4 bytes) is referred to as </a:t>
            </a:r>
            <a:r>
              <a:rPr lang="en-US" altLang="zh-CN" sz="2800" dirty="0">
                <a:solidFill>
                  <a:srgbClr val="FF3300"/>
                </a:solidFill>
                <a:ea typeface="宋体" charset="-122"/>
              </a:rPr>
              <a:t>a word</a:t>
            </a:r>
          </a:p>
          <a:p>
            <a:pPr>
              <a:buClr>
                <a:srgbClr val="CC0000"/>
              </a:buClr>
              <a:buFontTx/>
              <a:buChar char="•"/>
            </a:pPr>
            <a:endParaRPr lang="en-US" altLang="zh-CN" sz="2800" dirty="0">
              <a:ea typeface="宋体" charset="-122"/>
            </a:endParaRPr>
          </a:p>
          <a:p>
            <a:pPr>
              <a:buClr>
                <a:srgbClr val="CC0000"/>
              </a:buClr>
              <a:buFontTx/>
              <a:buChar char="•"/>
            </a:pPr>
            <a:r>
              <a:rPr lang="en-US" altLang="zh-CN" sz="2800" dirty="0">
                <a:ea typeface="宋体" charset="-122"/>
              </a:rPr>
              <a:t> To make the code more readable, registers are</a:t>
            </a:r>
          </a:p>
          <a:p>
            <a:pPr>
              <a:buClr>
                <a:srgbClr val="CC0000"/>
              </a:buClr>
            </a:pPr>
            <a:r>
              <a:rPr lang="en-US" altLang="zh-CN" sz="2800" dirty="0">
                <a:ea typeface="宋体" charset="-122"/>
              </a:rPr>
              <a:t>   partitioned as $</a:t>
            </a:r>
            <a:r>
              <a:rPr lang="en-US" altLang="zh-CN" sz="2800" dirty="0" err="1">
                <a:ea typeface="宋体" charset="-122"/>
              </a:rPr>
              <a:t>s0</a:t>
            </a:r>
            <a:r>
              <a:rPr lang="en-US" altLang="zh-CN" sz="2800" dirty="0">
                <a:ea typeface="宋体" charset="-122"/>
              </a:rPr>
              <a:t>-$</a:t>
            </a:r>
            <a:r>
              <a:rPr lang="en-US" altLang="zh-CN" sz="2800" dirty="0" err="1">
                <a:ea typeface="宋体" charset="-122"/>
              </a:rPr>
              <a:t>s7</a:t>
            </a:r>
            <a:r>
              <a:rPr lang="en-US" altLang="zh-CN" sz="2800" dirty="0">
                <a:ea typeface="宋体" charset="-122"/>
              </a:rPr>
              <a:t> (C/Java variables), $</a:t>
            </a:r>
            <a:r>
              <a:rPr lang="en-US" altLang="zh-CN" sz="2800" dirty="0" err="1">
                <a:ea typeface="宋体" charset="-122"/>
              </a:rPr>
              <a:t>t0</a:t>
            </a:r>
            <a:r>
              <a:rPr lang="en-US" altLang="zh-CN" sz="2800" dirty="0">
                <a:ea typeface="宋体" charset="-122"/>
              </a:rPr>
              <a:t>-$</a:t>
            </a:r>
            <a:r>
              <a:rPr lang="en-US" altLang="zh-CN" sz="2800" dirty="0" err="1">
                <a:ea typeface="宋体" charset="-122"/>
              </a:rPr>
              <a:t>t9</a:t>
            </a:r>
            <a:endParaRPr lang="en-US" altLang="zh-CN" sz="2800" dirty="0">
              <a:ea typeface="宋体" charset="-122"/>
            </a:endParaRPr>
          </a:p>
          <a:p>
            <a:pPr>
              <a:buClr>
                <a:srgbClr val="CC0000"/>
              </a:buClr>
            </a:pPr>
            <a:r>
              <a:rPr lang="en-US" altLang="zh-CN" sz="2800" dirty="0">
                <a:ea typeface="宋体" charset="-122"/>
              </a:rPr>
              <a:t>   (temporary variables)…</a:t>
            </a:r>
          </a:p>
        </p:txBody>
      </p:sp>
      <p:sp>
        <p:nvSpPr>
          <p:cNvPr id="5" name="TextBox 4"/>
          <p:cNvSpPr txBox="1"/>
          <p:nvPr/>
        </p:nvSpPr>
        <p:spPr>
          <a:xfrm>
            <a:off x="2030380" y="5763896"/>
            <a:ext cx="6167462" cy="461665"/>
          </a:xfrm>
          <a:prstGeom prst="rect">
            <a:avLst/>
          </a:prstGeom>
          <a:noFill/>
        </p:spPr>
        <p:txBody>
          <a:bodyPr wrap="square" rtlCol="0">
            <a:spAutoFit/>
          </a:bodyPr>
          <a:lstStyle/>
          <a:p>
            <a:r>
              <a:rPr lang="en-US" altLang="zh-CN" sz="2400" b="1" dirty="0">
                <a:solidFill>
                  <a:srgbClr val="0070C0"/>
                </a:solidFill>
              </a:rPr>
              <a:t>Where to  put  the  Array  or  Structure ?   </a:t>
            </a:r>
            <a:endParaRPr lang="zh-CN" altLang="en-US" sz="2400" b="1" dirty="0">
              <a:solidFill>
                <a:srgbClr val="0070C0"/>
              </a:solidFill>
            </a:endParaRPr>
          </a:p>
        </p:txBody>
      </p:sp>
      <p:sp>
        <p:nvSpPr>
          <p:cNvPr id="2" name="矩形 1"/>
          <p:cNvSpPr/>
          <p:nvPr/>
        </p:nvSpPr>
        <p:spPr bwMode="auto">
          <a:xfrm>
            <a:off x="8763000" y="5657299"/>
            <a:ext cx="1296144" cy="515144"/>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r>
              <a:rPr lang="en-US" altLang="zh-CN" sz="1800" dirty="0"/>
              <a:t>Memory</a:t>
            </a:r>
            <a:r>
              <a:rPr lang="zh-CN" altLang="en-US" sz="1800" dirty="0"/>
              <a:t>！ </a:t>
            </a:r>
          </a:p>
        </p:txBody>
      </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17540"/>
                                        </p:tgtEl>
                                        <p:attrNameLst>
                                          <p:attrName>style.visibility</p:attrName>
                                        </p:attrNameLst>
                                      </p:cBhvr>
                                      <p:to>
                                        <p:strVal val="visible"/>
                                      </p:to>
                                    </p:set>
                                    <p:anim to="" calcmode="lin" valueType="num">
                                      <p:cBhvr>
                                        <p:cTn id="7" dur="1" fill="hold"/>
                                        <p:tgtEl>
                                          <p:spTgt spid="121754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40" grpId="0"/>
      <p:bldP spid="5" grpId="0"/>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MIPS Register Conventions</a:t>
            </a:r>
            <a:endParaRPr lang="zh-CN" altLang="en-US" sz="3200" dirty="0"/>
          </a:p>
        </p:txBody>
      </p:sp>
      <p:pic>
        <p:nvPicPr>
          <p:cNvPr id="3" name="Picture 5"/>
          <p:cNvPicPr>
            <a:picLocks noChangeAspect="1" noChangeArrowheads="1"/>
          </p:cNvPicPr>
          <p:nvPr/>
        </p:nvPicPr>
        <p:blipFill>
          <a:blip r:embed="rId3"/>
          <a:srcRect/>
          <a:stretch>
            <a:fillRect/>
          </a:stretch>
        </p:blipFill>
        <p:spPr bwMode="auto">
          <a:xfrm>
            <a:off x="1631504" y="1066784"/>
            <a:ext cx="3810000" cy="4876800"/>
          </a:xfrm>
          <a:prstGeom prst="rect">
            <a:avLst/>
          </a:prstGeom>
          <a:noFill/>
          <a:ln w="9525">
            <a:noFill/>
            <a:miter lim="800000"/>
            <a:headEnd/>
            <a:tailEnd/>
          </a:ln>
        </p:spPr>
      </p:pic>
      <p:pic>
        <p:nvPicPr>
          <p:cNvPr id="4" name="Picture 4"/>
          <p:cNvPicPr>
            <a:picLocks noChangeAspect="1" noChangeArrowheads="1"/>
          </p:cNvPicPr>
          <p:nvPr/>
        </p:nvPicPr>
        <p:blipFill>
          <a:blip r:embed="rId4"/>
          <a:srcRect/>
          <a:stretch>
            <a:fillRect/>
          </a:stretch>
        </p:blipFill>
        <p:spPr bwMode="auto">
          <a:xfrm>
            <a:off x="6312024" y="1142984"/>
            <a:ext cx="3951014" cy="4724400"/>
          </a:xfrm>
          <a:prstGeom prst="rect">
            <a:avLst/>
          </a:prstGeom>
          <a:noFill/>
          <a:ln w="9525">
            <a:noFill/>
            <a:miter lim="800000"/>
            <a:headEnd/>
            <a:tailEnd/>
          </a:ln>
        </p:spPr>
      </p:pic>
    </p:spTree>
  </p:cSld>
  <p:clrMapOvr>
    <a:masterClrMapping/>
  </p:clrMapOvr>
  <p:transition spd="med">
    <p:random/>
    <p:sndAc>
      <p:stSnd>
        <p:snd r:embed="rId2" name="chimes.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solidFill>
                  <a:srgbClr val="FF3300"/>
                </a:solidFill>
              </a:rPr>
              <a:t>Memory operands</a:t>
            </a:r>
            <a:endParaRPr lang="zh-CN" altLang="en-US" dirty="0"/>
          </a:p>
        </p:txBody>
      </p:sp>
      <p:sp>
        <p:nvSpPr>
          <p:cNvPr id="215043" name="Rectangle 3"/>
          <p:cNvSpPr>
            <a:spLocks noGrp="1" noRot="1" noChangeArrowheads="1"/>
          </p:cNvSpPr>
          <p:nvPr>
            <p:ph idx="1"/>
          </p:nvPr>
        </p:nvSpPr>
        <p:spPr>
          <a:xfrm>
            <a:off x="1343472" y="1071546"/>
            <a:ext cx="8910162" cy="2214578"/>
          </a:xfrm>
        </p:spPr>
        <p:txBody>
          <a:bodyPr/>
          <a:lstStyle/>
          <a:p>
            <a:pPr>
              <a:lnSpc>
                <a:spcPct val="80000"/>
              </a:lnSpc>
            </a:pPr>
            <a:r>
              <a:rPr lang="en-US" altLang="zh-CN" sz="2400" dirty="0">
                <a:solidFill>
                  <a:srgbClr val="0000FF"/>
                </a:solidFill>
              </a:rPr>
              <a:t>Save complex data structures</a:t>
            </a:r>
          </a:p>
          <a:p>
            <a:pPr lvl="2">
              <a:lnSpc>
                <a:spcPct val="80000"/>
              </a:lnSpc>
            </a:pPr>
            <a:r>
              <a:rPr lang="en-US" altLang="zh-CN" sz="1800" dirty="0"/>
              <a:t>Arrays and structures</a:t>
            </a:r>
          </a:p>
          <a:p>
            <a:pPr>
              <a:lnSpc>
                <a:spcPct val="80000"/>
              </a:lnSpc>
            </a:pPr>
            <a:r>
              <a:rPr lang="en-US" altLang="zh-CN" sz="2400" dirty="0"/>
              <a:t>Data transfer instructions</a:t>
            </a:r>
          </a:p>
          <a:p>
            <a:pPr lvl="1">
              <a:lnSpc>
                <a:spcPct val="80000"/>
              </a:lnSpc>
            </a:pPr>
            <a:r>
              <a:rPr lang="en-US" altLang="zh-CN" sz="2000" dirty="0"/>
              <a:t>Load: from memory to register;  load word ( </a:t>
            </a:r>
            <a:r>
              <a:rPr lang="en-US" altLang="zh-CN" sz="2000" dirty="0" err="1"/>
              <a:t>lw</a:t>
            </a:r>
            <a:r>
              <a:rPr lang="en-US" altLang="zh-CN" sz="2000" dirty="0"/>
              <a:t> )</a:t>
            </a:r>
          </a:p>
          <a:p>
            <a:pPr lvl="1">
              <a:lnSpc>
                <a:spcPct val="80000"/>
              </a:lnSpc>
            </a:pPr>
            <a:r>
              <a:rPr lang="en-US" altLang="zh-CN" sz="2000" dirty="0"/>
              <a:t>Store: from register to memory; store word( </a:t>
            </a:r>
            <a:r>
              <a:rPr lang="en-US" altLang="zh-CN" sz="2000" dirty="0" err="1"/>
              <a:t>sw</a:t>
            </a:r>
            <a:r>
              <a:rPr lang="en-US" altLang="zh-CN" sz="2000" dirty="0"/>
              <a:t> )</a:t>
            </a:r>
          </a:p>
          <a:p>
            <a:pPr>
              <a:lnSpc>
                <a:spcPct val="80000"/>
              </a:lnSpc>
            </a:pPr>
            <a:r>
              <a:rPr lang="en-US" altLang="zh-CN" sz="2400" dirty="0"/>
              <a:t>Memory addresses and contents at those locations</a:t>
            </a:r>
          </a:p>
        </p:txBody>
      </p:sp>
      <p:pic>
        <p:nvPicPr>
          <p:cNvPr id="215047" name="Picture 7" descr="f0302"/>
          <p:cNvPicPr>
            <a:picLocks noChangeAspect="1" noChangeArrowheads="1"/>
          </p:cNvPicPr>
          <p:nvPr/>
        </p:nvPicPr>
        <p:blipFill>
          <a:blip r:embed="rId3"/>
          <a:srcRect/>
          <a:stretch>
            <a:fillRect/>
          </a:stretch>
        </p:blipFill>
        <p:spPr bwMode="auto">
          <a:xfrm>
            <a:off x="3719737" y="3214563"/>
            <a:ext cx="5349633" cy="3386259"/>
          </a:xfrm>
          <a:prstGeom prst="rect">
            <a:avLst/>
          </a:prstGeom>
          <a:noFill/>
          <a:ln w="9525">
            <a:noFill/>
            <a:miter lim="800000"/>
            <a:headEnd/>
            <a:tailEnd/>
          </a:ln>
        </p:spPr>
      </p:pic>
      <p:sp>
        <p:nvSpPr>
          <p:cNvPr id="2" name="矩形 1"/>
          <p:cNvSpPr/>
          <p:nvPr/>
        </p:nvSpPr>
        <p:spPr bwMode="auto">
          <a:xfrm>
            <a:off x="4079776" y="3938676"/>
            <a:ext cx="1080120" cy="208590"/>
          </a:xfrm>
          <a:prstGeom prst="rect">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p>
        </p:txBody>
      </p:sp>
      <p:sp>
        <p:nvSpPr>
          <p:cNvPr id="6" name="矩形 5"/>
          <p:cNvSpPr/>
          <p:nvPr/>
        </p:nvSpPr>
        <p:spPr bwMode="auto">
          <a:xfrm>
            <a:off x="4079776" y="4161536"/>
            <a:ext cx="1080120" cy="208590"/>
          </a:xfrm>
          <a:prstGeom prst="rect">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p>
        </p:txBody>
      </p:sp>
      <p:sp>
        <p:nvSpPr>
          <p:cNvPr id="7" name="矩形 6"/>
          <p:cNvSpPr/>
          <p:nvPr/>
        </p:nvSpPr>
        <p:spPr bwMode="auto">
          <a:xfrm>
            <a:off x="4079776" y="4853447"/>
            <a:ext cx="1080120" cy="208590"/>
          </a:xfrm>
          <a:prstGeom prst="rect">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p>
        </p:txBody>
      </p:sp>
      <p:sp>
        <p:nvSpPr>
          <p:cNvPr id="3" name="文本框 2"/>
          <p:cNvSpPr txBox="1"/>
          <p:nvPr/>
        </p:nvSpPr>
        <p:spPr>
          <a:xfrm>
            <a:off x="4439816" y="4409009"/>
            <a:ext cx="553998" cy="400110"/>
          </a:xfrm>
          <a:prstGeom prst="rect">
            <a:avLst/>
          </a:prstGeom>
          <a:noFill/>
        </p:spPr>
        <p:txBody>
          <a:bodyPr vert="eaVert" wrap="none" rtlCol="0">
            <a:spAutoFit/>
          </a:bodyPr>
          <a:lstStyle/>
          <a:p>
            <a:r>
              <a:rPr lang="en-US" altLang="zh-CN" sz="2400" dirty="0"/>
              <a:t>…</a:t>
            </a:r>
            <a:endParaRPr lang="zh-CN" altLang="en-US" sz="2400" dirty="0"/>
          </a:p>
        </p:txBody>
      </p:sp>
      <p:sp>
        <p:nvSpPr>
          <p:cNvPr id="4" name="文本框 3"/>
          <p:cNvSpPr txBox="1"/>
          <p:nvPr/>
        </p:nvSpPr>
        <p:spPr>
          <a:xfrm>
            <a:off x="3969175" y="3663771"/>
            <a:ext cx="941283" cy="307777"/>
          </a:xfrm>
          <a:prstGeom prst="rect">
            <a:avLst/>
          </a:prstGeom>
          <a:noFill/>
        </p:spPr>
        <p:txBody>
          <a:bodyPr wrap="none" rtlCol="0">
            <a:spAutoFit/>
          </a:bodyPr>
          <a:lstStyle/>
          <a:p>
            <a:r>
              <a:rPr lang="en-US" altLang="zh-CN" dirty="0"/>
              <a:t>Registers</a:t>
            </a:r>
            <a:endParaRPr lang="zh-CN" altLang="en-US" dirty="0"/>
          </a:p>
        </p:txBody>
      </p:sp>
      <p:sp>
        <p:nvSpPr>
          <p:cNvPr id="10" name="椭圆 9"/>
          <p:cNvSpPr/>
          <p:nvPr/>
        </p:nvSpPr>
        <p:spPr bwMode="auto">
          <a:xfrm>
            <a:off x="6466030" y="3544913"/>
            <a:ext cx="389569" cy="1728192"/>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p>
        </p:txBody>
      </p:sp>
      <p:sp>
        <p:nvSpPr>
          <p:cNvPr id="8" name="矩形 7"/>
          <p:cNvSpPr/>
          <p:nvPr/>
        </p:nvSpPr>
        <p:spPr bwMode="auto">
          <a:xfrm>
            <a:off x="6448009" y="3544913"/>
            <a:ext cx="483015" cy="1728192"/>
          </a:xfrm>
          <a:prstGeom prst="rect">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r>
              <a:rPr lang="en-US" altLang="zh-CN" sz="1600" dirty="0"/>
              <a:t>12</a:t>
            </a:r>
          </a:p>
          <a:p>
            <a:pPr>
              <a:buClrTx/>
            </a:pPr>
            <a:endParaRPr lang="en-US" altLang="zh-CN" sz="1600" dirty="0"/>
          </a:p>
          <a:p>
            <a:pPr>
              <a:buClrTx/>
            </a:pPr>
            <a:r>
              <a:rPr lang="en-US" altLang="zh-CN" sz="1600" dirty="0"/>
              <a:t>8</a:t>
            </a:r>
          </a:p>
          <a:p>
            <a:pPr>
              <a:buClrTx/>
            </a:pPr>
            <a:endParaRPr lang="en-US" altLang="zh-CN" sz="1600" dirty="0"/>
          </a:p>
          <a:p>
            <a:pPr>
              <a:buClrTx/>
            </a:pPr>
            <a:r>
              <a:rPr lang="en-US" altLang="zh-CN" sz="1600" dirty="0"/>
              <a:t>4</a:t>
            </a:r>
          </a:p>
          <a:p>
            <a:pPr>
              <a:buClrTx/>
            </a:pPr>
            <a:endParaRPr lang="en-US" altLang="zh-CN" sz="1600" dirty="0"/>
          </a:p>
          <a:p>
            <a:pPr>
              <a:buClrTx/>
            </a:pPr>
            <a:r>
              <a:rPr lang="en-US" altLang="zh-CN" sz="1600" dirty="0"/>
              <a:t>0</a:t>
            </a:r>
            <a:endParaRPr lang="zh-CN" altLang="en-US" sz="1600" dirty="0"/>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ctrTitle"/>
          </p:nvPr>
        </p:nvSpPr>
        <p:spPr>
          <a:xfrm>
            <a:off x="2135188" y="1916114"/>
            <a:ext cx="4818068" cy="3457575"/>
          </a:xfrm>
        </p:spPr>
        <p:txBody>
          <a:bodyPr/>
          <a:lstStyle/>
          <a:p>
            <a:r>
              <a:rPr lang="en-US" altLang="zh-CN" sz="4800" dirty="0">
                <a:latin typeface="Arial Unicode MS" pitchFamily="34" charset="-122"/>
              </a:rPr>
              <a:t>Chapter  2</a:t>
            </a:r>
            <a:br>
              <a:rPr lang="en-US" altLang="zh-CN" sz="4800" dirty="0">
                <a:latin typeface="Arial Unicode MS" pitchFamily="34" charset="-122"/>
              </a:rPr>
            </a:br>
            <a:r>
              <a:rPr lang="en-US" altLang="zh-CN" sz="4800" dirty="0">
                <a:solidFill>
                  <a:srgbClr val="0000FF"/>
                </a:solidFill>
                <a:latin typeface="Arial Unicode MS" pitchFamily="34" charset="-122"/>
              </a:rPr>
              <a:t>Instructions: Language of the Computer </a:t>
            </a:r>
            <a:r>
              <a:rPr lang="en-US" altLang="zh-CN" sz="4800" dirty="0">
                <a:solidFill>
                  <a:schemeClr val="tx1"/>
                </a:solidFill>
                <a:latin typeface="Arial Unicode MS" pitchFamily="34" charset="-122"/>
              </a:rPr>
              <a:t/>
            </a:r>
            <a:br>
              <a:rPr lang="en-US" altLang="zh-CN" sz="4800" dirty="0">
                <a:solidFill>
                  <a:schemeClr val="tx1"/>
                </a:solidFill>
                <a:latin typeface="Arial Unicode MS" pitchFamily="34" charset="-122"/>
              </a:rPr>
            </a:br>
            <a:endParaRPr lang="en-US" altLang="zh-CN" sz="4800" dirty="0">
              <a:solidFill>
                <a:schemeClr val="tx1"/>
              </a:solidFill>
              <a:latin typeface="Arial Unicode MS" pitchFamily="34" charset="-122"/>
            </a:endParaRPr>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4294967295"/>
          </p:nvPr>
        </p:nvSpPr>
        <p:spPr>
          <a:xfrm>
            <a:off x="8763000" y="6248400"/>
            <a:ext cx="1905000" cy="457200"/>
          </a:xfrm>
          <a:prstGeom prst="rect">
            <a:avLst/>
          </a:prstGeom>
        </p:spPr>
        <p:txBody>
          <a:bodyPr/>
          <a:lstStyle/>
          <a:p>
            <a:fld id="{3091AC9D-3F44-4BE6-A3E6-E77C534FEB51}" type="slidenum">
              <a:rPr lang="zh-CN" altLang="en-US"/>
              <a:pPr/>
              <a:t>20</a:t>
            </a:fld>
            <a:endParaRPr lang="en-US" altLang="zh-CN" dirty="0"/>
          </a:p>
        </p:txBody>
      </p:sp>
      <p:sp>
        <p:nvSpPr>
          <p:cNvPr id="1219586" name="Text Box 2"/>
          <p:cNvSpPr txBox="1">
            <a:spLocks noChangeArrowheads="1"/>
          </p:cNvSpPr>
          <p:nvPr/>
        </p:nvSpPr>
        <p:spPr bwMode="auto">
          <a:xfrm>
            <a:off x="1559496" y="214291"/>
            <a:ext cx="8179842" cy="584775"/>
          </a:xfrm>
          <a:prstGeom prst="rect">
            <a:avLst/>
          </a:prstGeom>
          <a:noFill/>
          <a:ln w="9525">
            <a:noFill/>
            <a:miter lim="800000"/>
            <a:headEnd/>
            <a:tailEnd/>
          </a:ln>
          <a:effectLst/>
        </p:spPr>
        <p:txBody>
          <a:bodyPr wrap="square">
            <a:spAutoFit/>
          </a:bodyPr>
          <a:lstStyle/>
          <a:p>
            <a:r>
              <a:rPr lang="en-US" altLang="zh-CN" sz="3200" dirty="0">
                <a:solidFill>
                  <a:srgbClr val="FF0000"/>
                </a:solidFill>
                <a:ea typeface="宋体" charset="-122"/>
              </a:rPr>
              <a:t>Memory Operands</a:t>
            </a:r>
          </a:p>
        </p:txBody>
      </p:sp>
      <p:sp>
        <p:nvSpPr>
          <p:cNvPr id="1219588" name="Text Box 4"/>
          <p:cNvSpPr txBox="1">
            <a:spLocks noChangeArrowheads="1"/>
          </p:cNvSpPr>
          <p:nvPr/>
        </p:nvSpPr>
        <p:spPr bwMode="auto">
          <a:xfrm>
            <a:off x="2024034" y="1000108"/>
            <a:ext cx="8414098" cy="4154984"/>
          </a:xfrm>
          <a:prstGeom prst="rect">
            <a:avLst/>
          </a:prstGeom>
          <a:noFill/>
          <a:ln w="9525">
            <a:noFill/>
            <a:miter lim="800000"/>
            <a:headEnd/>
            <a:tailEnd/>
          </a:ln>
          <a:effectLst/>
        </p:spPr>
        <p:txBody>
          <a:bodyPr wrap="none">
            <a:spAutoFit/>
          </a:bodyPr>
          <a:lstStyle/>
          <a:p>
            <a:pPr>
              <a:buClr>
                <a:srgbClr val="CC0000"/>
              </a:buClr>
              <a:buFontTx/>
              <a:buChar char="•"/>
            </a:pPr>
            <a:r>
              <a:rPr lang="zh-CN" altLang="en-US" sz="2400" dirty="0">
                <a:ea typeface="宋体" charset="-122"/>
              </a:rPr>
              <a:t> </a:t>
            </a:r>
            <a:r>
              <a:rPr lang="en-US" altLang="zh-CN" sz="2400" dirty="0">
                <a:ea typeface="宋体" charset="-122"/>
              </a:rPr>
              <a:t>Values must be fetched from memory before (add and sub)</a:t>
            </a:r>
          </a:p>
          <a:p>
            <a:pPr>
              <a:buClr>
                <a:srgbClr val="CC0000"/>
              </a:buClr>
            </a:pPr>
            <a:r>
              <a:rPr lang="en-US" altLang="zh-CN" sz="2400" dirty="0">
                <a:ea typeface="宋体" charset="-122"/>
              </a:rPr>
              <a:t>  instructions can operate on them</a:t>
            </a:r>
          </a:p>
          <a:p>
            <a:pPr>
              <a:buClr>
                <a:srgbClr val="CC0000"/>
              </a:buClr>
            </a:pPr>
            <a:endParaRPr lang="en-US" altLang="zh-CN" sz="2400" dirty="0">
              <a:ea typeface="宋体" charset="-122"/>
            </a:endParaRPr>
          </a:p>
          <a:p>
            <a:pPr>
              <a:buClr>
                <a:srgbClr val="CC0000"/>
              </a:buClr>
            </a:pPr>
            <a:r>
              <a:rPr lang="en-US" altLang="zh-CN" sz="2400" dirty="0">
                <a:solidFill>
                  <a:srgbClr val="0000FF"/>
                </a:solidFill>
                <a:ea typeface="宋体" charset="-122"/>
              </a:rPr>
              <a:t> Load word</a:t>
            </a:r>
          </a:p>
          <a:p>
            <a:pPr>
              <a:buClr>
                <a:srgbClr val="CC0000"/>
              </a:buClr>
            </a:pPr>
            <a:r>
              <a:rPr lang="en-US" altLang="zh-CN" sz="2400" dirty="0">
                <a:ea typeface="宋体" charset="-122"/>
              </a:rPr>
              <a:t> </a:t>
            </a:r>
            <a:r>
              <a:rPr lang="en-US" altLang="zh-CN" sz="2400" dirty="0" err="1">
                <a:ea typeface="宋体" charset="-122"/>
              </a:rPr>
              <a:t>lw</a:t>
            </a:r>
            <a:r>
              <a:rPr lang="en-US" altLang="zh-CN" sz="2400" dirty="0">
                <a:ea typeface="宋体" charset="-122"/>
              </a:rPr>
              <a:t>  $</a:t>
            </a:r>
            <a:r>
              <a:rPr lang="en-US" altLang="zh-CN" sz="2400" dirty="0" err="1">
                <a:ea typeface="宋体" charset="-122"/>
              </a:rPr>
              <a:t>t0</a:t>
            </a:r>
            <a:r>
              <a:rPr lang="en-US" altLang="zh-CN" sz="2400" dirty="0">
                <a:ea typeface="宋体" charset="-122"/>
              </a:rPr>
              <a:t>, memory-address</a:t>
            </a:r>
          </a:p>
          <a:p>
            <a:pPr>
              <a:buClr>
                <a:srgbClr val="CC0000"/>
              </a:buClr>
            </a:pPr>
            <a:endParaRPr lang="en-US" altLang="zh-CN" sz="2400" dirty="0">
              <a:ea typeface="宋体" charset="-122"/>
            </a:endParaRPr>
          </a:p>
          <a:p>
            <a:pPr>
              <a:buClr>
                <a:srgbClr val="CC0000"/>
              </a:buClr>
            </a:pPr>
            <a:endParaRPr lang="en-US" altLang="zh-CN" sz="2400" dirty="0">
              <a:ea typeface="宋体" charset="-122"/>
            </a:endParaRPr>
          </a:p>
          <a:p>
            <a:pPr>
              <a:buClr>
                <a:srgbClr val="CC0000"/>
              </a:buClr>
            </a:pPr>
            <a:r>
              <a:rPr lang="en-US" altLang="zh-CN" sz="2400" dirty="0">
                <a:ea typeface="宋体" charset="-122"/>
              </a:rPr>
              <a:t> </a:t>
            </a:r>
            <a:r>
              <a:rPr lang="en-US" altLang="zh-CN" sz="2400" dirty="0">
                <a:solidFill>
                  <a:srgbClr val="0000FF"/>
                </a:solidFill>
                <a:ea typeface="宋体" charset="-122"/>
              </a:rPr>
              <a:t>Store word</a:t>
            </a:r>
          </a:p>
          <a:p>
            <a:pPr>
              <a:buClr>
                <a:srgbClr val="CC0000"/>
              </a:buClr>
            </a:pPr>
            <a:r>
              <a:rPr lang="en-US" altLang="zh-CN" sz="2400" dirty="0">
                <a:ea typeface="宋体" charset="-122"/>
              </a:rPr>
              <a:t> </a:t>
            </a:r>
            <a:r>
              <a:rPr lang="en-US" altLang="zh-CN" sz="2400" dirty="0" err="1">
                <a:ea typeface="宋体" charset="-122"/>
              </a:rPr>
              <a:t>sw</a:t>
            </a:r>
            <a:r>
              <a:rPr lang="en-US" altLang="zh-CN" sz="2400" dirty="0">
                <a:ea typeface="宋体" charset="-122"/>
              </a:rPr>
              <a:t>  $</a:t>
            </a:r>
            <a:r>
              <a:rPr lang="en-US" altLang="zh-CN" sz="2400" dirty="0" err="1">
                <a:ea typeface="宋体" charset="-122"/>
              </a:rPr>
              <a:t>t0</a:t>
            </a:r>
            <a:r>
              <a:rPr lang="en-US" altLang="zh-CN" sz="2400" dirty="0">
                <a:ea typeface="宋体" charset="-122"/>
              </a:rPr>
              <a:t>, memory-address</a:t>
            </a:r>
          </a:p>
          <a:p>
            <a:pPr>
              <a:buClr>
                <a:srgbClr val="CC0000"/>
              </a:buClr>
            </a:pPr>
            <a:endParaRPr lang="en-US" altLang="zh-CN" sz="2400" dirty="0">
              <a:ea typeface="宋体" charset="-122"/>
            </a:endParaRPr>
          </a:p>
          <a:p>
            <a:pPr>
              <a:buClr>
                <a:srgbClr val="CC0000"/>
              </a:buClr>
            </a:pPr>
            <a:endParaRPr lang="en-US" altLang="zh-CN" sz="2400" dirty="0">
              <a:ea typeface="宋体" charset="-122"/>
            </a:endParaRPr>
          </a:p>
        </p:txBody>
      </p:sp>
      <p:sp>
        <p:nvSpPr>
          <p:cNvPr id="1219589" name="Rectangle 5"/>
          <p:cNvSpPr>
            <a:spLocks noChangeArrowheads="1"/>
          </p:cNvSpPr>
          <p:nvPr/>
        </p:nvSpPr>
        <p:spPr bwMode="auto">
          <a:xfrm>
            <a:off x="6248400" y="2743200"/>
            <a:ext cx="10668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2000">
                <a:ea typeface="宋体" charset="-122"/>
              </a:rPr>
              <a:t>Register</a:t>
            </a:r>
          </a:p>
        </p:txBody>
      </p:sp>
      <p:sp>
        <p:nvSpPr>
          <p:cNvPr id="1219591" name="Rectangle 7"/>
          <p:cNvSpPr>
            <a:spLocks noChangeArrowheads="1"/>
          </p:cNvSpPr>
          <p:nvPr/>
        </p:nvSpPr>
        <p:spPr bwMode="auto">
          <a:xfrm>
            <a:off x="8153400" y="2438400"/>
            <a:ext cx="1371600" cy="1066800"/>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2000" dirty="0">
                <a:ea typeface="宋体" charset="-122"/>
              </a:rPr>
              <a:t>Memory</a:t>
            </a:r>
          </a:p>
        </p:txBody>
      </p:sp>
      <p:sp>
        <p:nvSpPr>
          <p:cNvPr id="1219592" name="Line 8"/>
          <p:cNvSpPr>
            <a:spLocks noChangeShapeType="1"/>
          </p:cNvSpPr>
          <p:nvPr/>
        </p:nvSpPr>
        <p:spPr bwMode="auto">
          <a:xfrm flipH="1">
            <a:off x="7391400" y="2971800"/>
            <a:ext cx="762000" cy="0"/>
          </a:xfrm>
          <a:prstGeom prst="line">
            <a:avLst/>
          </a:prstGeom>
          <a:noFill/>
          <a:ln w="38100">
            <a:solidFill>
              <a:schemeClr val="tx1"/>
            </a:solidFill>
            <a:round/>
            <a:headEnd/>
            <a:tailEnd type="triangle" w="med" len="med"/>
          </a:ln>
          <a:effectLst/>
        </p:spPr>
        <p:txBody>
          <a:bodyPr/>
          <a:lstStyle/>
          <a:p>
            <a:endParaRPr lang="zh-CN" altLang="en-US"/>
          </a:p>
        </p:txBody>
      </p:sp>
      <p:sp>
        <p:nvSpPr>
          <p:cNvPr id="1219593" name="Rectangle 9"/>
          <p:cNvSpPr>
            <a:spLocks noChangeArrowheads="1"/>
          </p:cNvSpPr>
          <p:nvPr/>
        </p:nvSpPr>
        <p:spPr bwMode="auto">
          <a:xfrm>
            <a:off x="6248400" y="4267200"/>
            <a:ext cx="10668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2000">
                <a:ea typeface="宋体" charset="-122"/>
              </a:rPr>
              <a:t>Register</a:t>
            </a:r>
          </a:p>
        </p:txBody>
      </p:sp>
      <p:sp>
        <p:nvSpPr>
          <p:cNvPr id="1219594" name="Rectangle 10"/>
          <p:cNvSpPr>
            <a:spLocks noChangeArrowheads="1"/>
          </p:cNvSpPr>
          <p:nvPr/>
        </p:nvSpPr>
        <p:spPr bwMode="auto">
          <a:xfrm>
            <a:off x="8153400" y="3962400"/>
            <a:ext cx="1371600" cy="1066800"/>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2000">
                <a:ea typeface="宋体" charset="-122"/>
              </a:rPr>
              <a:t>Memory</a:t>
            </a:r>
          </a:p>
        </p:txBody>
      </p:sp>
      <p:sp>
        <p:nvSpPr>
          <p:cNvPr id="1219596" name="Line 12"/>
          <p:cNvSpPr>
            <a:spLocks noChangeShapeType="1"/>
          </p:cNvSpPr>
          <p:nvPr/>
        </p:nvSpPr>
        <p:spPr bwMode="auto">
          <a:xfrm>
            <a:off x="7315200" y="4495800"/>
            <a:ext cx="762000" cy="0"/>
          </a:xfrm>
          <a:prstGeom prst="line">
            <a:avLst/>
          </a:prstGeom>
          <a:noFill/>
          <a:ln w="38100">
            <a:solidFill>
              <a:schemeClr val="tx1"/>
            </a:solidFill>
            <a:round/>
            <a:headEnd/>
            <a:tailEnd type="triangle" w="med" len="med"/>
          </a:ln>
          <a:effectLst/>
        </p:spPr>
        <p:txBody>
          <a:bodyPr/>
          <a:lstStyle/>
          <a:p>
            <a:endParaRPr lang="zh-CN" altLang="en-US"/>
          </a:p>
        </p:txBody>
      </p:sp>
      <p:sp>
        <p:nvSpPr>
          <p:cNvPr id="2" name="矩形 1"/>
          <p:cNvSpPr/>
          <p:nvPr/>
        </p:nvSpPr>
        <p:spPr bwMode="auto">
          <a:xfrm>
            <a:off x="2279921" y="5575176"/>
            <a:ext cx="6480720" cy="432048"/>
          </a:xfrm>
          <a:prstGeom prst="rect">
            <a:avLst/>
          </a:prstGeom>
          <a:no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CC0000"/>
              </a:buClr>
            </a:pPr>
            <a:r>
              <a:rPr lang="en-US" altLang="zh-CN" sz="2800" dirty="0">
                <a:solidFill>
                  <a:schemeClr val="accent2"/>
                </a:solidFill>
                <a:ea typeface="宋体" charset="-122"/>
              </a:rPr>
              <a:t>How is memory-address determined?</a:t>
            </a:r>
          </a:p>
        </p:txBody>
      </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8763000" y="6248400"/>
            <a:ext cx="1905000" cy="457200"/>
          </a:xfrm>
          <a:prstGeom prst="rect">
            <a:avLst/>
          </a:prstGeom>
        </p:spPr>
        <p:txBody>
          <a:bodyPr/>
          <a:lstStyle/>
          <a:p>
            <a:fld id="{3EDB6AA8-2B50-4B69-923F-7F9CA612625D}" type="slidenum">
              <a:rPr lang="zh-CN" altLang="en-US"/>
              <a:pPr/>
              <a:t>21</a:t>
            </a:fld>
            <a:endParaRPr lang="en-US" altLang="zh-CN"/>
          </a:p>
        </p:txBody>
      </p:sp>
      <p:sp>
        <p:nvSpPr>
          <p:cNvPr id="1215490" name="Text Box 2"/>
          <p:cNvSpPr txBox="1">
            <a:spLocks noChangeArrowheads="1"/>
          </p:cNvSpPr>
          <p:nvPr/>
        </p:nvSpPr>
        <p:spPr bwMode="auto">
          <a:xfrm>
            <a:off x="1559496" y="285729"/>
            <a:ext cx="9108504" cy="584775"/>
          </a:xfrm>
          <a:prstGeom prst="rect">
            <a:avLst/>
          </a:prstGeom>
          <a:noFill/>
          <a:ln w="9525">
            <a:noFill/>
            <a:miter lim="800000"/>
            <a:headEnd/>
            <a:tailEnd/>
          </a:ln>
          <a:effectLst/>
        </p:spPr>
        <p:txBody>
          <a:bodyPr wrap="square">
            <a:spAutoFit/>
          </a:bodyPr>
          <a:lstStyle/>
          <a:p>
            <a:r>
              <a:rPr lang="en-US" altLang="zh-CN" sz="3200" b="1" dirty="0">
                <a:solidFill>
                  <a:srgbClr val="FF0000"/>
                </a:solidFill>
                <a:ea typeface="宋体" charset="-122"/>
              </a:rPr>
              <a:t> Memory Operands</a:t>
            </a:r>
          </a:p>
        </p:txBody>
      </p:sp>
      <p:sp>
        <p:nvSpPr>
          <p:cNvPr id="1215492" name="Text Box 4"/>
          <p:cNvSpPr txBox="1">
            <a:spLocks noChangeArrowheads="1"/>
          </p:cNvSpPr>
          <p:nvPr/>
        </p:nvSpPr>
        <p:spPr bwMode="auto">
          <a:xfrm>
            <a:off x="1415480" y="928671"/>
            <a:ext cx="9577064" cy="4893647"/>
          </a:xfrm>
          <a:prstGeom prst="rect">
            <a:avLst/>
          </a:prstGeom>
          <a:noFill/>
          <a:ln w="9525">
            <a:noFill/>
            <a:miter lim="800000"/>
            <a:headEnd/>
            <a:tailEnd/>
          </a:ln>
          <a:effectLst/>
        </p:spPr>
        <p:txBody>
          <a:bodyPr wrap="square">
            <a:spAutoFit/>
          </a:bodyPr>
          <a:lstStyle/>
          <a:p>
            <a:pPr>
              <a:buClr>
                <a:srgbClr val="CC0000"/>
              </a:buClr>
              <a:buFontTx/>
              <a:buChar char="•"/>
            </a:pPr>
            <a:r>
              <a:rPr lang="zh-CN" altLang="en-US" sz="2400" dirty="0">
                <a:ea typeface="宋体" charset="-122"/>
              </a:rPr>
              <a:t> </a:t>
            </a:r>
            <a:r>
              <a:rPr lang="en-US" altLang="zh-CN" sz="2400" dirty="0">
                <a:ea typeface="宋体" charset="-122"/>
              </a:rPr>
              <a:t>In C, each “</a:t>
            </a:r>
            <a:r>
              <a:rPr lang="en-US" altLang="zh-CN" sz="2400" dirty="0">
                <a:solidFill>
                  <a:srgbClr val="0000FF"/>
                </a:solidFill>
                <a:ea typeface="宋体" charset="-122"/>
              </a:rPr>
              <a:t>variable</a:t>
            </a:r>
            <a:r>
              <a:rPr lang="en-US" altLang="zh-CN" sz="2400" dirty="0">
                <a:ea typeface="宋体" charset="-122"/>
              </a:rPr>
              <a:t>” is a location in memory</a:t>
            </a:r>
          </a:p>
          <a:p>
            <a:pPr>
              <a:buClr>
                <a:srgbClr val="CC0000"/>
              </a:buClr>
              <a:buFontTx/>
              <a:buChar char="•"/>
            </a:pPr>
            <a:endParaRPr lang="en-US" altLang="zh-CN" sz="2400" dirty="0">
              <a:ea typeface="宋体" charset="-122"/>
            </a:endParaRPr>
          </a:p>
          <a:p>
            <a:pPr>
              <a:buClr>
                <a:srgbClr val="CC0000"/>
              </a:buClr>
              <a:buFontTx/>
              <a:buChar char="•"/>
            </a:pPr>
            <a:r>
              <a:rPr lang="en-US" altLang="zh-CN" sz="2400" dirty="0">
                <a:ea typeface="宋体" charset="-122"/>
              </a:rPr>
              <a:t> In hardware, </a:t>
            </a:r>
            <a:r>
              <a:rPr lang="en-US" altLang="zh-CN" sz="2400" dirty="0">
                <a:solidFill>
                  <a:srgbClr val="FF3300"/>
                </a:solidFill>
                <a:ea typeface="宋体" charset="-122"/>
              </a:rPr>
              <a:t>each memory access is </a:t>
            </a:r>
            <a:r>
              <a:rPr lang="en-US" altLang="zh-CN" sz="2400" b="1" u="sng" dirty="0">
                <a:solidFill>
                  <a:srgbClr val="CC00CC"/>
                </a:solidFill>
                <a:ea typeface="宋体" charset="-122"/>
              </a:rPr>
              <a:t>expensive</a:t>
            </a:r>
            <a:r>
              <a:rPr lang="en-US" altLang="zh-CN" sz="2400" dirty="0">
                <a:solidFill>
                  <a:srgbClr val="FF3300"/>
                </a:solidFill>
                <a:ea typeface="宋体" charset="-122"/>
              </a:rPr>
              <a:t> </a:t>
            </a:r>
            <a:r>
              <a:rPr lang="en-US" altLang="zh-CN" sz="2400" dirty="0">
                <a:ea typeface="宋体" charset="-122"/>
              </a:rPr>
              <a:t>– if </a:t>
            </a:r>
          </a:p>
          <a:p>
            <a:pPr>
              <a:buClr>
                <a:srgbClr val="CC0000"/>
              </a:buClr>
            </a:pPr>
            <a:r>
              <a:rPr lang="en-US" altLang="zh-CN" sz="2400" dirty="0">
                <a:ea typeface="宋体" charset="-122"/>
              </a:rPr>
              <a:t>  variable </a:t>
            </a:r>
            <a:r>
              <a:rPr lang="en-US" altLang="zh-CN" sz="2400" i="1" dirty="0">
                <a:solidFill>
                  <a:srgbClr val="FF0000"/>
                </a:solidFill>
                <a:ea typeface="宋体" charset="-122"/>
              </a:rPr>
              <a:t>a</a:t>
            </a:r>
            <a:r>
              <a:rPr lang="en-US" altLang="zh-CN" sz="2400" dirty="0">
                <a:ea typeface="宋体" charset="-122"/>
              </a:rPr>
              <a:t> is accessed repeatedly, it helps to bring the</a:t>
            </a:r>
          </a:p>
          <a:p>
            <a:pPr>
              <a:buClr>
                <a:srgbClr val="CC0000"/>
              </a:buClr>
            </a:pPr>
            <a:r>
              <a:rPr lang="en-US" altLang="zh-CN" sz="2400" dirty="0">
                <a:ea typeface="宋体" charset="-122"/>
              </a:rPr>
              <a:t>  variable into an on-chip scratchpad and operate on the</a:t>
            </a:r>
          </a:p>
          <a:p>
            <a:pPr>
              <a:buClr>
                <a:srgbClr val="CC0000"/>
              </a:buClr>
            </a:pPr>
            <a:r>
              <a:rPr lang="en-US" altLang="zh-CN" sz="2400" dirty="0">
                <a:ea typeface="宋体" charset="-122"/>
              </a:rPr>
              <a:t>  scratchpad (registers)</a:t>
            </a:r>
          </a:p>
          <a:p>
            <a:pPr>
              <a:buClr>
                <a:srgbClr val="CC0000"/>
              </a:buClr>
            </a:pPr>
            <a:endParaRPr lang="en-US" altLang="zh-CN" sz="2400" dirty="0">
              <a:ea typeface="宋体" charset="-122"/>
            </a:endParaRPr>
          </a:p>
          <a:p>
            <a:pPr>
              <a:buClr>
                <a:srgbClr val="CC0000"/>
              </a:buClr>
              <a:buFontTx/>
              <a:buChar char="•"/>
            </a:pPr>
            <a:r>
              <a:rPr lang="en-US" altLang="zh-CN" sz="2400" dirty="0">
                <a:ea typeface="宋体" charset="-122"/>
              </a:rPr>
              <a:t> To simplify the instructions, we require that </a:t>
            </a:r>
            <a:r>
              <a:rPr lang="en-US" altLang="zh-CN" sz="2400" dirty="0" smtClean="0">
                <a:solidFill>
                  <a:srgbClr val="0000FF"/>
                </a:solidFill>
                <a:ea typeface="宋体" charset="-122"/>
              </a:rPr>
              <a:t>each ALU </a:t>
            </a:r>
            <a:r>
              <a:rPr lang="en-US" altLang="zh-CN" sz="2400" dirty="0">
                <a:solidFill>
                  <a:srgbClr val="0000FF"/>
                </a:solidFill>
                <a:ea typeface="宋体" charset="-122"/>
              </a:rPr>
              <a:t>instruction (add, sub) only operate on registers</a:t>
            </a:r>
          </a:p>
          <a:p>
            <a:pPr>
              <a:buClr>
                <a:srgbClr val="CC0000"/>
              </a:buClr>
            </a:pPr>
            <a:endParaRPr lang="en-US" altLang="zh-CN" sz="2400" dirty="0">
              <a:ea typeface="宋体" charset="-122"/>
            </a:endParaRPr>
          </a:p>
          <a:p>
            <a:pPr>
              <a:buClr>
                <a:srgbClr val="CC0000"/>
              </a:buClr>
              <a:buFontTx/>
              <a:buChar char="•"/>
            </a:pPr>
            <a:r>
              <a:rPr lang="en-US" altLang="zh-CN" sz="2400" dirty="0">
                <a:ea typeface="宋体" charset="-122"/>
              </a:rPr>
              <a:t> Note: the number of operands (variables) in a C program is very large; the number of operands in assembly is fixed…   there can be only </a:t>
            </a:r>
            <a:r>
              <a:rPr lang="en-US" altLang="zh-CN" sz="2400" dirty="0">
                <a:solidFill>
                  <a:srgbClr val="FF3300"/>
                </a:solidFill>
                <a:ea typeface="宋体" charset="-122"/>
              </a:rPr>
              <a:t>16-32</a:t>
            </a:r>
            <a:r>
              <a:rPr lang="en-US" altLang="zh-CN" sz="2400" dirty="0">
                <a:ea typeface="宋体" charset="-122"/>
              </a:rPr>
              <a:t> scratchpad registers</a:t>
            </a:r>
          </a:p>
        </p:txBody>
      </p:sp>
    </p:spTree>
  </p:cSld>
  <p:clrMapOvr>
    <a:masterClrMapping/>
  </p:clrMapOvr>
  <p:transition spd="med">
    <p:random/>
    <p:sndAc>
      <p:stSnd>
        <p:snd r:embed="rId3" name="chimes.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灯片编号占位符 3"/>
          <p:cNvSpPr>
            <a:spLocks noGrp="1"/>
          </p:cNvSpPr>
          <p:nvPr>
            <p:ph type="sldNum" sz="quarter" idx="4294967295"/>
          </p:nvPr>
        </p:nvSpPr>
        <p:spPr>
          <a:xfrm>
            <a:off x="8763000" y="6248400"/>
            <a:ext cx="1905000" cy="457200"/>
          </a:xfrm>
          <a:prstGeom prst="rect">
            <a:avLst/>
          </a:prstGeom>
        </p:spPr>
        <p:txBody>
          <a:bodyPr/>
          <a:lstStyle/>
          <a:p>
            <a:fld id="{A2ACB887-F270-4D4E-B168-16D5B990CBB3}" type="slidenum">
              <a:rPr lang="zh-CN" altLang="en-US"/>
              <a:pPr/>
              <a:t>22</a:t>
            </a:fld>
            <a:endParaRPr lang="en-US" altLang="zh-CN"/>
          </a:p>
        </p:txBody>
      </p:sp>
      <p:sp>
        <p:nvSpPr>
          <p:cNvPr id="1221634" name="Text Box 2"/>
          <p:cNvSpPr txBox="1">
            <a:spLocks noChangeArrowheads="1"/>
          </p:cNvSpPr>
          <p:nvPr/>
        </p:nvSpPr>
        <p:spPr bwMode="auto">
          <a:xfrm>
            <a:off x="1487488" y="357167"/>
            <a:ext cx="8251850" cy="584775"/>
          </a:xfrm>
          <a:prstGeom prst="rect">
            <a:avLst/>
          </a:prstGeom>
          <a:noFill/>
          <a:ln w="9525">
            <a:noFill/>
            <a:miter lim="800000"/>
            <a:headEnd/>
            <a:tailEnd/>
          </a:ln>
          <a:effectLst/>
        </p:spPr>
        <p:txBody>
          <a:bodyPr wrap="square">
            <a:spAutoFit/>
          </a:bodyPr>
          <a:lstStyle/>
          <a:p>
            <a:r>
              <a:rPr lang="en-US" altLang="zh-CN" sz="3200" dirty="0">
                <a:solidFill>
                  <a:srgbClr val="CC0000"/>
                </a:solidFill>
                <a:ea typeface="宋体" charset="-122"/>
              </a:rPr>
              <a:t>Memory Address</a:t>
            </a:r>
          </a:p>
        </p:txBody>
      </p:sp>
      <p:sp>
        <p:nvSpPr>
          <p:cNvPr id="1221636" name="Text Box 4"/>
          <p:cNvSpPr txBox="1">
            <a:spLocks noChangeArrowheads="1"/>
          </p:cNvSpPr>
          <p:nvPr/>
        </p:nvSpPr>
        <p:spPr bwMode="auto">
          <a:xfrm>
            <a:off x="2095473" y="1071546"/>
            <a:ext cx="8016875" cy="2308324"/>
          </a:xfrm>
          <a:prstGeom prst="rect">
            <a:avLst/>
          </a:prstGeom>
          <a:noFill/>
          <a:ln w="9525">
            <a:noFill/>
            <a:miter lim="800000"/>
            <a:headEnd/>
            <a:tailEnd/>
          </a:ln>
          <a:effectLst/>
        </p:spPr>
        <p:txBody>
          <a:bodyPr>
            <a:spAutoFit/>
          </a:bodyPr>
          <a:lstStyle/>
          <a:p>
            <a:pPr>
              <a:buClr>
                <a:srgbClr val="CC0000"/>
              </a:buClr>
              <a:buFontTx/>
              <a:buChar char="•"/>
            </a:pPr>
            <a:r>
              <a:rPr lang="zh-CN" altLang="en-US" sz="2400" dirty="0">
                <a:ea typeface="宋体" charset="-122"/>
              </a:rPr>
              <a:t> </a:t>
            </a:r>
            <a:r>
              <a:rPr lang="en-US" altLang="zh-CN" sz="2400" dirty="0">
                <a:ea typeface="宋体" charset="-122"/>
              </a:rPr>
              <a:t>The compiler organizes data in memory… it knows the</a:t>
            </a:r>
          </a:p>
          <a:p>
            <a:pPr>
              <a:buClr>
                <a:srgbClr val="CC0000"/>
              </a:buClr>
            </a:pPr>
            <a:r>
              <a:rPr lang="en-US" altLang="zh-CN" sz="2400" dirty="0">
                <a:ea typeface="宋体" charset="-122"/>
              </a:rPr>
              <a:t>  location of every variable (saved in a table)… it can fill</a:t>
            </a:r>
          </a:p>
          <a:p>
            <a:pPr>
              <a:buClr>
                <a:srgbClr val="CC0000"/>
              </a:buClr>
            </a:pPr>
            <a:r>
              <a:rPr lang="en-US" altLang="zh-CN" sz="2400" dirty="0">
                <a:ea typeface="宋体" charset="-122"/>
              </a:rPr>
              <a:t>  in the appropriate memory-address for load-store </a:t>
            </a:r>
          </a:p>
          <a:p>
            <a:pPr>
              <a:buClr>
                <a:srgbClr val="CC0000"/>
              </a:buClr>
            </a:pPr>
            <a:r>
              <a:rPr lang="en-US" altLang="zh-CN" sz="2400" dirty="0">
                <a:ea typeface="宋体" charset="-122"/>
              </a:rPr>
              <a:t>  instructions(L/S)</a:t>
            </a:r>
          </a:p>
          <a:p>
            <a:pPr>
              <a:buClr>
                <a:srgbClr val="CC0000"/>
              </a:buClr>
            </a:pPr>
            <a:endParaRPr lang="en-US" altLang="zh-CN" sz="2400" dirty="0">
              <a:ea typeface="宋体" charset="-122"/>
            </a:endParaRPr>
          </a:p>
          <a:p>
            <a:pPr>
              <a:buClr>
                <a:srgbClr val="CC0000"/>
              </a:buClr>
            </a:pPr>
            <a:r>
              <a:rPr lang="en-US" altLang="zh-CN" sz="2400" dirty="0">
                <a:ea typeface="宋体" charset="-122"/>
              </a:rPr>
              <a:t>         </a:t>
            </a:r>
            <a:r>
              <a:rPr lang="en-US" altLang="zh-CN" sz="2400" dirty="0" err="1">
                <a:ea typeface="宋体" charset="-122"/>
              </a:rPr>
              <a:t>int</a:t>
            </a:r>
            <a:r>
              <a:rPr lang="en-US" altLang="zh-CN" sz="2400" dirty="0">
                <a:ea typeface="宋体" charset="-122"/>
              </a:rPr>
              <a:t>  a, b, c, d[10]</a:t>
            </a:r>
          </a:p>
        </p:txBody>
      </p:sp>
      <p:grpSp>
        <p:nvGrpSpPr>
          <p:cNvPr id="2" name="组合 115"/>
          <p:cNvGrpSpPr/>
          <p:nvPr/>
        </p:nvGrpSpPr>
        <p:grpSpPr>
          <a:xfrm>
            <a:off x="1952596" y="3214687"/>
            <a:ext cx="8382000" cy="2378075"/>
            <a:chOff x="381000" y="3733800"/>
            <a:chExt cx="8382000" cy="2378075"/>
          </a:xfrm>
        </p:grpSpPr>
        <p:sp>
          <p:nvSpPr>
            <p:cNvPr id="1221637" name="Rectangle 5"/>
            <p:cNvSpPr>
              <a:spLocks noChangeArrowheads="1"/>
            </p:cNvSpPr>
            <p:nvPr/>
          </p:nvSpPr>
          <p:spPr bwMode="auto">
            <a:xfrm>
              <a:off x="1447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38" name="Rectangle 6"/>
            <p:cNvSpPr>
              <a:spLocks noChangeArrowheads="1"/>
            </p:cNvSpPr>
            <p:nvPr/>
          </p:nvSpPr>
          <p:spPr bwMode="auto">
            <a:xfrm>
              <a:off x="15240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39" name="Rectangle 7"/>
            <p:cNvSpPr>
              <a:spLocks noChangeArrowheads="1"/>
            </p:cNvSpPr>
            <p:nvPr/>
          </p:nvSpPr>
          <p:spPr bwMode="auto">
            <a:xfrm>
              <a:off x="16002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40" name="Rectangle 8"/>
            <p:cNvSpPr>
              <a:spLocks noChangeArrowheads="1"/>
            </p:cNvSpPr>
            <p:nvPr/>
          </p:nvSpPr>
          <p:spPr bwMode="auto">
            <a:xfrm>
              <a:off x="16764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41" name="Rectangle 9"/>
            <p:cNvSpPr>
              <a:spLocks noChangeArrowheads="1"/>
            </p:cNvSpPr>
            <p:nvPr/>
          </p:nvSpPr>
          <p:spPr bwMode="auto">
            <a:xfrm>
              <a:off x="17526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42" name="Rectangle 10"/>
            <p:cNvSpPr>
              <a:spLocks noChangeArrowheads="1"/>
            </p:cNvSpPr>
            <p:nvPr/>
          </p:nvSpPr>
          <p:spPr bwMode="auto">
            <a:xfrm>
              <a:off x="1828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43" name="Rectangle 11"/>
            <p:cNvSpPr>
              <a:spLocks noChangeArrowheads="1"/>
            </p:cNvSpPr>
            <p:nvPr/>
          </p:nvSpPr>
          <p:spPr bwMode="auto">
            <a:xfrm>
              <a:off x="19050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44" name="Rectangle 12"/>
            <p:cNvSpPr>
              <a:spLocks noChangeArrowheads="1"/>
            </p:cNvSpPr>
            <p:nvPr/>
          </p:nvSpPr>
          <p:spPr bwMode="auto">
            <a:xfrm>
              <a:off x="19812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45" name="Rectangle 13"/>
            <p:cNvSpPr>
              <a:spLocks noChangeArrowheads="1"/>
            </p:cNvSpPr>
            <p:nvPr/>
          </p:nvSpPr>
          <p:spPr bwMode="auto">
            <a:xfrm>
              <a:off x="20574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46" name="Rectangle 14"/>
            <p:cNvSpPr>
              <a:spLocks noChangeArrowheads="1"/>
            </p:cNvSpPr>
            <p:nvPr/>
          </p:nvSpPr>
          <p:spPr bwMode="auto">
            <a:xfrm>
              <a:off x="21336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47" name="Rectangle 15"/>
            <p:cNvSpPr>
              <a:spLocks noChangeArrowheads="1"/>
            </p:cNvSpPr>
            <p:nvPr/>
          </p:nvSpPr>
          <p:spPr bwMode="auto">
            <a:xfrm>
              <a:off x="2209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48" name="Rectangle 16"/>
            <p:cNvSpPr>
              <a:spLocks noChangeArrowheads="1"/>
            </p:cNvSpPr>
            <p:nvPr/>
          </p:nvSpPr>
          <p:spPr bwMode="auto">
            <a:xfrm>
              <a:off x="22860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49" name="Rectangle 17"/>
            <p:cNvSpPr>
              <a:spLocks noChangeArrowheads="1"/>
            </p:cNvSpPr>
            <p:nvPr/>
          </p:nvSpPr>
          <p:spPr bwMode="auto">
            <a:xfrm>
              <a:off x="23622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50" name="Rectangle 18"/>
            <p:cNvSpPr>
              <a:spLocks noChangeArrowheads="1"/>
            </p:cNvSpPr>
            <p:nvPr/>
          </p:nvSpPr>
          <p:spPr bwMode="auto">
            <a:xfrm>
              <a:off x="24384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51" name="Rectangle 19"/>
            <p:cNvSpPr>
              <a:spLocks noChangeArrowheads="1"/>
            </p:cNvSpPr>
            <p:nvPr/>
          </p:nvSpPr>
          <p:spPr bwMode="auto">
            <a:xfrm>
              <a:off x="25146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52" name="Rectangle 20"/>
            <p:cNvSpPr>
              <a:spLocks noChangeArrowheads="1"/>
            </p:cNvSpPr>
            <p:nvPr/>
          </p:nvSpPr>
          <p:spPr bwMode="auto">
            <a:xfrm>
              <a:off x="2590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53" name="Rectangle 21"/>
            <p:cNvSpPr>
              <a:spLocks noChangeArrowheads="1"/>
            </p:cNvSpPr>
            <p:nvPr/>
          </p:nvSpPr>
          <p:spPr bwMode="auto">
            <a:xfrm>
              <a:off x="26670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54" name="Rectangle 22"/>
            <p:cNvSpPr>
              <a:spLocks noChangeArrowheads="1"/>
            </p:cNvSpPr>
            <p:nvPr/>
          </p:nvSpPr>
          <p:spPr bwMode="auto">
            <a:xfrm>
              <a:off x="27432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55" name="Rectangle 23"/>
            <p:cNvSpPr>
              <a:spLocks noChangeArrowheads="1"/>
            </p:cNvSpPr>
            <p:nvPr/>
          </p:nvSpPr>
          <p:spPr bwMode="auto">
            <a:xfrm>
              <a:off x="28194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56" name="Rectangle 24"/>
            <p:cNvSpPr>
              <a:spLocks noChangeArrowheads="1"/>
            </p:cNvSpPr>
            <p:nvPr/>
          </p:nvSpPr>
          <p:spPr bwMode="auto">
            <a:xfrm>
              <a:off x="28956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57" name="Rectangle 25"/>
            <p:cNvSpPr>
              <a:spLocks noChangeArrowheads="1"/>
            </p:cNvSpPr>
            <p:nvPr/>
          </p:nvSpPr>
          <p:spPr bwMode="auto">
            <a:xfrm>
              <a:off x="2971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58" name="Rectangle 26"/>
            <p:cNvSpPr>
              <a:spLocks noChangeArrowheads="1"/>
            </p:cNvSpPr>
            <p:nvPr/>
          </p:nvSpPr>
          <p:spPr bwMode="auto">
            <a:xfrm>
              <a:off x="30480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59" name="Rectangle 27"/>
            <p:cNvSpPr>
              <a:spLocks noChangeArrowheads="1"/>
            </p:cNvSpPr>
            <p:nvPr/>
          </p:nvSpPr>
          <p:spPr bwMode="auto">
            <a:xfrm>
              <a:off x="31242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60" name="Rectangle 28"/>
            <p:cNvSpPr>
              <a:spLocks noChangeArrowheads="1"/>
            </p:cNvSpPr>
            <p:nvPr/>
          </p:nvSpPr>
          <p:spPr bwMode="auto">
            <a:xfrm>
              <a:off x="32004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61" name="Rectangle 29"/>
            <p:cNvSpPr>
              <a:spLocks noChangeArrowheads="1"/>
            </p:cNvSpPr>
            <p:nvPr/>
          </p:nvSpPr>
          <p:spPr bwMode="auto">
            <a:xfrm>
              <a:off x="32766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62" name="Rectangle 30"/>
            <p:cNvSpPr>
              <a:spLocks noChangeArrowheads="1"/>
            </p:cNvSpPr>
            <p:nvPr/>
          </p:nvSpPr>
          <p:spPr bwMode="auto">
            <a:xfrm>
              <a:off x="3352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63" name="Rectangle 31"/>
            <p:cNvSpPr>
              <a:spLocks noChangeArrowheads="1"/>
            </p:cNvSpPr>
            <p:nvPr/>
          </p:nvSpPr>
          <p:spPr bwMode="auto">
            <a:xfrm>
              <a:off x="34290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64" name="Rectangle 32"/>
            <p:cNvSpPr>
              <a:spLocks noChangeArrowheads="1"/>
            </p:cNvSpPr>
            <p:nvPr/>
          </p:nvSpPr>
          <p:spPr bwMode="auto">
            <a:xfrm>
              <a:off x="35052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65" name="Rectangle 33"/>
            <p:cNvSpPr>
              <a:spLocks noChangeArrowheads="1"/>
            </p:cNvSpPr>
            <p:nvPr/>
          </p:nvSpPr>
          <p:spPr bwMode="auto">
            <a:xfrm>
              <a:off x="35814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66" name="Rectangle 34"/>
            <p:cNvSpPr>
              <a:spLocks noChangeArrowheads="1"/>
            </p:cNvSpPr>
            <p:nvPr/>
          </p:nvSpPr>
          <p:spPr bwMode="auto">
            <a:xfrm>
              <a:off x="36576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67" name="Rectangle 35"/>
            <p:cNvSpPr>
              <a:spLocks noChangeArrowheads="1"/>
            </p:cNvSpPr>
            <p:nvPr/>
          </p:nvSpPr>
          <p:spPr bwMode="auto">
            <a:xfrm>
              <a:off x="3733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68" name="Rectangle 36"/>
            <p:cNvSpPr>
              <a:spLocks noChangeArrowheads="1"/>
            </p:cNvSpPr>
            <p:nvPr/>
          </p:nvSpPr>
          <p:spPr bwMode="auto">
            <a:xfrm>
              <a:off x="38100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69" name="Rectangle 37"/>
            <p:cNvSpPr>
              <a:spLocks noChangeArrowheads="1"/>
            </p:cNvSpPr>
            <p:nvPr/>
          </p:nvSpPr>
          <p:spPr bwMode="auto">
            <a:xfrm>
              <a:off x="38862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70" name="Rectangle 38"/>
            <p:cNvSpPr>
              <a:spLocks noChangeArrowheads="1"/>
            </p:cNvSpPr>
            <p:nvPr/>
          </p:nvSpPr>
          <p:spPr bwMode="auto">
            <a:xfrm>
              <a:off x="39624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71" name="Rectangle 39"/>
            <p:cNvSpPr>
              <a:spLocks noChangeArrowheads="1"/>
            </p:cNvSpPr>
            <p:nvPr/>
          </p:nvSpPr>
          <p:spPr bwMode="auto">
            <a:xfrm>
              <a:off x="40386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72" name="Rectangle 40"/>
            <p:cNvSpPr>
              <a:spLocks noChangeArrowheads="1"/>
            </p:cNvSpPr>
            <p:nvPr/>
          </p:nvSpPr>
          <p:spPr bwMode="auto">
            <a:xfrm>
              <a:off x="4114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73" name="Rectangle 41"/>
            <p:cNvSpPr>
              <a:spLocks noChangeArrowheads="1"/>
            </p:cNvSpPr>
            <p:nvPr/>
          </p:nvSpPr>
          <p:spPr bwMode="auto">
            <a:xfrm>
              <a:off x="41910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74" name="Rectangle 42"/>
            <p:cNvSpPr>
              <a:spLocks noChangeArrowheads="1"/>
            </p:cNvSpPr>
            <p:nvPr/>
          </p:nvSpPr>
          <p:spPr bwMode="auto">
            <a:xfrm>
              <a:off x="42672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75" name="Rectangle 43"/>
            <p:cNvSpPr>
              <a:spLocks noChangeArrowheads="1"/>
            </p:cNvSpPr>
            <p:nvPr/>
          </p:nvSpPr>
          <p:spPr bwMode="auto">
            <a:xfrm>
              <a:off x="43434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76" name="Rectangle 44"/>
            <p:cNvSpPr>
              <a:spLocks noChangeArrowheads="1"/>
            </p:cNvSpPr>
            <p:nvPr/>
          </p:nvSpPr>
          <p:spPr bwMode="auto">
            <a:xfrm>
              <a:off x="44196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77" name="Rectangle 45"/>
            <p:cNvSpPr>
              <a:spLocks noChangeArrowheads="1"/>
            </p:cNvSpPr>
            <p:nvPr/>
          </p:nvSpPr>
          <p:spPr bwMode="auto">
            <a:xfrm>
              <a:off x="4495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78" name="Rectangle 46"/>
            <p:cNvSpPr>
              <a:spLocks noChangeArrowheads="1"/>
            </p:cNvSpPr>
            <p:nvPr/>
          </p:nvSpPr>
          <p:spPr bwMode="auto">
            <a:xfrm>
              <a:off x="45720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79" name="Rectangle 47"/>
            <p:cNvSpPr>
              <a:spLocks noChangeArrowheads="1"/>
            </p:cNvSpPr>
            <p:nvPr/>
          </p:nvSpPr>
          <p:spPr bwMode="auto">
            <a:xfrm>
              <a:off x="46482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80" name="Rectangle 48"/>
            <p:cNvSpPr>
              <a:spLocks noChangeArrowheads="1"/>
            </p:cNvSpPr>
            <p:nvPr/>
          </p:nvSpPr>
          <p:spPr bwMode="auto">
            <a:xfrm>
              <a:off x="47244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81" name="Rectangle 49"/>
            <p:cNvSpPr>
              <a:spLocks noChangeArrowheads="1"/>
            </p:cNvSpPr>
            <p:nvPr/>
          </p:nvSpPr>
          <p:spPr bwMode="auto">
            <a:xfrm>
              <a:off x="48006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82" name="Rectangle 50"/>
            <p:cNvSpPr>
              <a:spLocks noChangeArrowheads="1"/>
            </p:cNvSpPr>
            <p:nvPr/>
          </p:nvSpPr>
          <p:spPr bwMode="auto">
            <a:xfrm>
              <a:off x="4876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83" name="Rectangle 51"/>
            <p:cNvSpPr>
              <a:spLocks noChangeArrowheads="1"/>
            </p:cNvSpPr>
            <p:nvPr/>
          </p:nvSpPr>
          <p:spPr bwMode="auto">
            <a:xfrm>
              <a:off x="49530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84" name="Rectangle 52"/>
            <p:cNvSpPr>
              <a:spLocks noChangeArrowheads="1"/>
            </p:cNvSpPr>
            <p:nvPr/>
          </p:nvSpPr>
          <p:spPr bwMode="auto">
            <a:xfrm>
              <a:off x="50292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85" name="Rectangle 53"/>
            <p:cNvSpPr>
              <a:spLocks noChangeArrowheads="1"/>
            </p:cNvSpPr>
            <p:nvPr/>
          </p:nvSpPr>
          <p:spPr bwMode="auto">
            <a:xfrm>
              <a:off x="51054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86" name="Rectangle 54"/>
            <p:cNvSpPr>
              <a:spLocks noChangeArrowheads="1"/>
            </p:cNvSpPr>
            <p:nvPr/>
          </p:nvSpPr>
          <p:spPr bwMode="auto">
            <a:xfrm>
              <a:off x="51816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87" name="Rectangle 55"/>
            <p:cNvSpPr>
              <a:spLocks noChangeArrowheads="1"/>
            </p:cNvSpPr>
            <p:nvPr/>
          </p:nvSpPr>
          <p:spPr bwMode="auto">
            <a:xfrm>
              <a:off x="5257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88" name="Rectangle 56"/>
            <p:cNvSpPr>
              <a:spLocks noChangeArrowheads="1"/>
            </p:cNvSpPr>
            <p:nvPr/>
          </p:nvSpPr>
          <p:spPr bwMode="auto">
            <a:xfrm>
              <a:off x="53340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89" name="Rectangle 57"/>
            <p:cNvSpPr>
              <a:spLocks noChangeArrowheads="1"/>
            </p:cNvSpPr>
            <p:nvPr/>
          </p:nvSpPr>
          <p:spPr bwMode="auto">
            <a:xfrm>
              <a:off x="54102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90" name="Rectangle 58"/>
            <p:cNvSpPr>
              <a:spLocks noChangeArrowheads="1"/>
            </p:cNvSpPr>
            <p:nvPr/>
          </p:nvSpPr>
          <p:spPr bwMode="auto">
            <a:xfrm>
              <a:off x="54864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91" name="Rectangle 59"/>
            <p:cNvSpPr>
              <a:spLocks noChangeArrowheads="1"/>
            </p:cNvSpPr>
            <p:nvPr/>
          </p:nvSpPr>
          <p:spPr bwMode="auto">
            <a:xfrm>
              <a:off x="55626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92" name="Rectangle 60"/>
            <p:cNvSpPr>
              <a:spLocks noChangeArrowheads="1"/>
            </p:cNvSpPr>
            <p:nvPr/>
          </p:nvSpPr>
          <p:spPr bwMode="auto">
            <a:xfrm>
              <a:off x="5638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93" name="Rectangle 61"/>
            <p:cNvSpPr>
              <a:spLocks noChangeArrowheads="1"/>
            </p:cNvSpPr>
            <p:nvPr/>
          </p:nvSpPr>
          <p:spPr bwMode="auto">
            <a:xfrm>
              <a:off x="57150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94" name="Rectangle 62"/>
            <p:cNvSpPr>
              <a:spLocks noChangeArrowheads="1"/>
            </p:cNvSpPr>
            <p:nvPr/>
          </p:nvSpPr>
          <p:spPr bwMode="auto">
            <a:xfrm>
              <a:off x="57912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95" name="Rectangle 63"/>
            <p:cNvSpPr>
              <a:spLocks noChangeArrowheads="1"/>
            </p:cNvSpPr>
            <p:nvPr/>
          </p:nvSpPr>
          <p:spPr bwMode="auto">
            <a:xfrm>
              <a:off x="58674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96" name="Rectangle 64"/>
            <p:cNvSpPr>
              <a:spLocks noChangeArrowheads="1"/>
            </p:cNvSpPr>
            <p:nvPr/>
          </p:nvSpPr>
          <p:spPr bwMode="auto">
            <a:xfrm>
              <a:off x="59436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97" name="Rectangle 65"/>
            <p:cNvSpPr>
              <a:spLocks noChangeArrowheads="1"/>
            </p:cNvSpPr>
            <p:nvPr/>
          </p:nvSpPr>
          <p:spPr bwMode="auto">
            <a:xfrm>
              <a:off x="6019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98" name="Rectangle 66"/>
            <p:cNvSpPr>
              <a:spLocks noChangeArrowheads="1"/>
            </p:cNvSpPr>
            <p:nvPr/>
          </p:nvSpPr>
          <p:spPr bwMode="auto">
            <a:xfrm>
              <a:off x="60960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699" name="Rectangle 67"/>
            <p:cNvSpPr>
              <a:spLocks noChangeArrowheads="1"/>
            </p:cNvSpPr>
            <p:nvPr/>
          </p:nvSpPr>
          <p:spPr bwMode="auto">
            <a:xfrm>
              <a:off x="61722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00" name="Rectangle 68"/>
            <p:cNvSpPr>
              <a:spLocks noChangeArrowheads="1"/>
            </p:cNvSpPr>
            <p:nvPr/>
          </p:nvSpPr>
          <p:spPr bwMode="auto">
            <a:xfrm>
              <a:off x="62484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01" name="Rectangle 69"/>
            <p:cNvSpPr>
              <a:spLocks noChangeArrowheads="1"/>
            </p:cNvSpPr>
            <p:nvPr/>
          </p:nvSpPr>
          <p:spPr bwMode="auto">
            <a:xfrm>
              <a:off x="63246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02" name="Rectangle 70"/>
            <p:cNvSpPr>
              <a:spLocks noChangeArrowheads="1"/>
            </p:cNvSpPr>
            <p:nvPr/>
          </p:nvSpPr>
          <p:spPr bwMode="auto">
            <a:xfrm>
              <a:off x="6400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03" name="Rectangle 71"/>
            <p:cNvSpPr>
              <a:spLocks noChangeArrowheads="1"/>
            </p:cNvSpPr>
            <p:nvPr/>
          </p:nvSpPr>
          <p:spPr bwMode="auto">
            <a:xfrm>
              <a:off x="64770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04" name="Rectangle 72"/>
            <p:cNvSpPr>
              <a:spLocks noChangeArrowheads="1"/>
            </p:cNvSpPr>
            <p:nvPr/>
          </p:nvSpPr>
          <p:spPr bwMode="auto">
            <a:xfrm>
              <a:off x="65532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05" name="Rectangle 73"/>
            <p:cNvSpPr>
              <a:spLocks noChangeArrowheads="1"/>
            </p:cNvSpPr>
            <p:nvPr/>
          </p:nvSpPr>
          <p:spPr bwMode="auto">
            <a:xfrm>
              <a:off x="66294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06" name="Rectangle 74"/>
            <p:cNvSpPr>
              <a:spLocks noChangeArrowheads="1"/>
            </p:cNvSpPr>
            <p:nvPr/>
          </p:nvSpPr>
          <p:spPr bwMode="auto">
            <a:xfrm>
              <a:off x="67056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07" name="Rectangle 75"/>
            <p:cNvSpPr>
              <a:spLocks noChangeArrowheads="1"/>
            </p:cNvSpPr>
            <p:nvPr/>
          </p:nvSpPr>
          <p:spPr bwMode="auto">
            <a:xfrm>
              <a:off x="6781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08" name="Rectangle 76"/>
            <p:cNvSpPr>
              <a:spLocks noChangeArrowheads="1"/>
            </p:cNvSpPr>
            <p:nvPr/>
          </p:nvSpPr>
          <p:spPr bwMode="auto">
            <a:xfrm>
              <a:off x="68580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09" name="Rectangle 77"/>
            <p:cNvSpPr>
              <a:spLocks noChangeArrowheads="1"/>
            </p:cNvSpPr>
            <p:nvPr/>
          </p:nvSpPr>
          <p:spPr bwMode="auto">
            <a:xfrm>
              <a:off x="69342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10" name="Rectangle 78"/>
            <p:cNvSpPr>
              <a:spLocks noChangeArrowheads="1"/>
            </p:cNvSpPr>
            <p:nvPr/>
          </p:nvSpPr>
          <p:spPr bwMode="auto">
            <a:xfrm>
              <a:off x="70104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11" name="Rectangle 79"/>
            <p:cNvSpPr>
              <a:spLocks noChangeArrowheads="1"/>
            </p:cNvSpPr>
            <p:nvPr/>
          </p:nvSpPr>
          <p:spPr bwMode="auto">
            <a:xfrm>
              <a:off x="70866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12" name="Rectangle 80"/>
            <p:cNvSpPr>
              <a:spLocks noChangeArrowheads="1"/>
            </p:cNvSpPr>
            <p:nvPr/>
          </p:nvSpPr>
          <p:spPr bwMode="auto">
            <a:xfrm>
              <a:off x="7162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13" name="Rectangle 81"/>
            <p:cNvSpPr>
              <a:spLocks noChangeArrowheads="1"/>
            </p:cNvSpPr>
            <p:nvPr/>
          </p:nvSpPr>
          <p:spPr bwMode="auto">
            <a:xfrm>
              <a:off x="72390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14" name="Rectangle 82"/>
            <p:cNvSpPr>
              <a:spLocks noChangeArrowheads="1"/>
            </p:cNvSpPr>
            <p:nvPr/>
          </p:nvSpPr>
          <p:spPr bwMode="auto">
            <a:xfrm>
              <a:off x="73152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15" name="Rectangle 83"/>
            <p:cNvSpPr>
              <a:spLocks noChangeArrowheads="1"/>
            </p:cNvSpPr>
            <p:nvPr/>
          </p:nvSpPr>
          <p:spPr bwMode="auto">
            <a:xfrm>
              <a:off x="73914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16" name="Rectangle 84"/>
            <p:cNvSpPr>
              <a:spLocks noChangeArrowheads="1"/>
            </p:cNvSpPr>
            <p:nvPr/>
          </p:nvSpPr>
          <p:spPr bwMode="auto">
            <a:xfrm>
              <a:off x="74676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17" name="Rectangle 85"/>
            <p:cNvSpPr>
              <a:spLocks noChangeArrowheads="1"/>
            </p:cNvSpPr>
            <p:nvPr/>
          </p:nvSpPr>
          <p:spPr bwMode="auto">
            <a:xfrm>
              <a:off x="7543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18" name="Rectangle 86"/>
            <p:cNvSpPr>
              <a:spLocks noChangeArrowheads="1"/>
            </p:cNvSpPr>
            <p:nvPr/>
          </p:nvSpPr>
          <p:spPr bwMode="auto">
            <a:xfrm>
              <a:off x="76200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19" name="Rectangle 87"/>
            <p:cNvSpPr>
              <a:spLocks noChangeArrowheads="1"/>
            </p:cNvSpPr>
            <p:nvPr/>
          </p:nvSpPr>
          <p:spPr bwMode="auto">
            <a:xfrm>
              <a:off x="76962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20" name="Rectangle 88"/>
            <p:cNvSpPr>
              <a:spLocks noChangeArrowheads="1"/>
            </p:cNvSpPr>
            <p:nvPr/>
          </p:nvSpPr>
          <p:spPr bwMode="auto">
            <a:xfrm>
              <a:off x="77724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21" name="Rectangle 89"/>
            <p:cNvSpPr>
              <a:spLocks noChangeArrowheads="1"/>
            </p:cNvSpPr>
            <p:nvPr/>
          </p:nvSpPr>
          <p:spPr bwMode="auto">
            <a:xfrm>
              <a:off x="78486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22" name="Rectangle 90"/>
            <p:cNvSpPr>
              <a:spLocks noChangeArrowheads="1"/>
            </p:cNvSpPr>
            <p:nvPr/>
          </p:nvSpPr>
          <p:spPr bwMode="auto">
            <a:xfrm>
              <a:off x="7924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23" name="Rectangle 91"/>
            <p:cNvSpPr>
              <a:spLocks noChangeArrowheads="1"/>
            </p:cNvSpPr>
            <p:nvPr/>
          </p:nvSpPr>
          <p:spPr bwMode="auto">
            <a:xfrm>
              <a:off x="80010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24" name="Rectangle 92"/>
            <p:cNvSpPr>
              <a:spLocks noChangeArrowheads="1"/>
            </p:cNvSpPr>
            <p:nvPr/>
          </p:nvSpPr>
          <p:spPr bwMode="auto">
            <a:xfrm>
              <a:off x="80772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25" name="Rectangle 93"/>
            <p:cNvSpPr>
              <a:spLocks noChangeArrowheads="1"/>
            </p:cNvSpPr>
            <p:nvPr/>
          </p:nvSpPr>
          <p:spPr bwMode="auto">
            <a:xfrm>
              <a:off x="81534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26" name="Rectangle 94"/>
            <p:cNvSpPr>
              <a:spLocks noChangeArrowheads="1"/>
            </p:cNvSpPr>
            <p:nvPr/>
          </p:nvSpPr>
          <p:spPr bwMode="auto">
            <a:xfrm>
              <a:off x="82296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27" name="Rectangle 95"/>
            <p:cNvSpPr>
              <a:spLocks noChangeArrowheads="1"/>
            </p:cNvSpPr>
            <p:nvPr/>
          </p:nvSpPr>
          <p:spPr bwMode="auto">
            <a:xfrm>
              <a:off x="8305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28" name="Rectangle 96"/>
            <p:cNvSpPr>
              <a:spLocks noChangeArrowheads="1"/>
            </p:cNvSpPr>
            <p:nvPr/>
          </p:nvSpPr>
          <p:spPr bwMode="auto">
            <a:xfrm>
              <a:off x="83820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29" name="Rectangle 97"/>
            <p:cNvSpPr>
              <a:spLocks noChangeArrowheads="1"/>
            </p:cNvSpPr>
            <p:nvPr/>
          </p:nvSpPr>
          <p:spPr bwMode="auto">
            <a:xfrm>
              <a:off x="84582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30" name="Rectangle 98"/>
            <p:cNvSpPr>
              <a:spLocks noChangeArrowheads="1"/>
            </p:cNvSpPr>
            <p:nvPr/>
          </p:nvSpPr>
          <p:spPr bwMode="auto">
            <a:xfrm>
              <a:off x="85344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31" name="Rectangle 99"/>
            <p:cNvSpPr>
              <a:spLocks noChangeArrowheads="1"/>
            </p:cNvSpPr>
            <p:nvPr/>
          </p:nvSpPr>
          <p:spPr bwMode="auto">
            <a:xfrm>
              <a:off x="86106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32" name="Rectangle 100"/>
            <p:cNvSpPr>
              <a:spLocks noChangeArrowheads="1"/>
            </p:cNvSpPr>
            <p:nvPr/>
          </p:nvSpPr>
          <p:spPr bwMode="auto">
            <a:xfrm>
              <a:off x="8686800" y="4876800"/>
              <a:ext cx="76200" cy="3048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21733" name="Text Box 101"/>
            <p:cNvSpPr txBox="1">
              <a:spLocks noChangeArrowheads="1"/>
            </p:cNvSpPr>
            <p:nvPr/>
          </p:nvSpPr>
          <p:spPr bwMode="auto">
            <a:xfrm>
              <a:off x="381000" y="4800600"/>
              <a:ext cx="1100138" cy="396875"/>
            </a:xfrm>
            <a:prstGeom prst="rect">
              <a:avLst/>
            </a:prstGeom>
            <a:noFill/>
            <a:ln w="9525">
              <a:noFill/>
              <a:miter lim="800000"/>
              <a:headEnd/>
              <a:tailEnd/>
            </a:ln>
            <a:effectLst/>
          </p:spPr>
          <p:txBody>
            <a:bodyPr wrap="none">
              <a:spAutoFit/>
            </a:bodyPr>
            <a:lstStyle/>
            <a:p>
              <a:r>
                <a:rPr lang="en-US" altLang="zh-CN" sz="2000">
                  <a:ea typeface="宋体" charset="-122"/>
                </a:rPr>
                <a:t>Memory</a:t>
              </a:r>
            </a:p>
          </p:txBody>
        </p:sp>
        <p:sp>
          <p:nvSpPr>
            <p:cNvPr id="1221734" name="Line 102"/>
            <p:cNvSpPr>
              <a:spLocks noChangeShapeType="1"/>
            </p:cNvSpPr>
            <p:nvPr/>
          </p:nvSpPr>
          <p:spPr bwMode="auto">
            <a:xfrm flipH="1">
              <a:off x="1447800" y="3733800"/>
              <a:ext cx="457200" cy="1143000"/>
            </a:xfrm>
            <a:prstGeom prst="line">
              <a:avLst/>
            </a:prstGeom>
            <a:noFill/>
            <a:ln w="9525">
              <a:solidFill>
                <a:schemeClr val="tx1"/>
              </a:solidFill>
              <a:round/>
              <a:headEnd/>
              <a:tailEnd type="triangle" w="med" len="med"/>
            </a:ln>
            <a:effectLst/>
          </p:spPr>
          <p:txBody>
            <a:bodyPr/>
            <a:lstStyle/>
            <a:p>
              <a:endParaRPr lang="zh-CN" altLang="en-US"/>
            </a:p>
          </p:txBody>
        </p:sp>
        <p:sp>
          <p:nvSpPr>
            <p:cNvPr id="1221735" name="Line 103"/>
            <p:cNvSpPr>
              <a:spLocks noChangeShapeType="1"/>
            </p:cNvSpPr>
            <p:nvPr/>
          </p:nvSpPr>
          <p:spPr bwMode="auto">
            <a:xfrm flipH="1">
              <a:off x="1752600" y="3733800"/>
              <a:ext cx="457200" cy="1143000"/>
            </a:xfrm>
            <a:prstGeom prst="line">
              <a:avLst/>
            </a:prstGeom>
            <a:noFill/>
            <a:ln w="9525">
              <a:solidFill>
                <a:schemeClr val="tx1"/>
              </a:solidFill>
              <a:round/>
              <a:headEnd/>
              <a:tailEnd type="triangle" w="med" len="med"/>
            </a:ln>
            <a:effectLst/>
          </p:spPr>
          <p:txBody>
            <a:bodyPr/>
            <a:lstStyle/>
            <a:p>
              <a:endParaRPr lang="zh-CN" altLang="en-US"/>
            </a:p>
          </p:txBody>
        </p:sp>
        <p:sp>
          <p:nvSpPr>
            <p:cNvPr id="1221736" name="Line 104"/>
            <p:cNvSpPr>
              <a:spLocks noChangeShapeType="1"/>
            </p:cNvSpPr>
            <p:nvPr/>
          </p:nvSpPr>
          <p:spPr bwMode="auto">
            <a:xfrm flipH="1">
              <a:off x="2057400" y="3733800"/>
              <a:ext cx="533400" cy="1143000"/>
            </a:xfrm>
            <a:prstGeom prst="line">
              <a:avLst/>
            </a:prstGeom>
            <a:noFill/>
            <a:ln w="9525">
              <a:solidFill>
                <a:schemeClr val="tx1"/>
              </a:solidFill>
              <a:round/>
              <a:headEnd/>
              <a:tailEnd type="triangle" w="med" len="med"/>
            </a:ln>
            <a:effectLst/>
          </p:spPr>
          <p:txBody>
            <a:bodyPr/>
            <a:lstStyle/>
            <a:p>
              <a:endParaRPr lang="zh-CN" altLang="en-US"/>
            </a:p>
          </p:txBody>
        </p:sp>
        <p:sp>
          <p:nvSpPr>
            <p:cNvPr id="1221737" name="Line 105"/>
            <p:cNvSpPr>
              <a:spLocks noChangeShapeType="1"/>
            </p:cNvSpPr>
            <p:nvPr/>
          </p:nvSpPr>
          <p:spPr bwMode="auto">
            <a:xfrm flipH="1">
              <a:off x="2362200" y="3810000"/>
              <a:ext cx="533400" cy="1066800"/>
            </a:xfrm>
            <a:prstGeom prst="line">
              <a:avLst/>
            </a:prstGeom>
            <a:noFill/>
            <a:ln w="9525">
              <a:solidFill>
                <a:schemeClr val="tx1"/>
              </a:solidFill>
              <a:round/>
              <a:headEnd/>
              <a:tailEnd type="triangle" w="med" len="med"/>
            </a:ln>
            <a:effectLst/>
          </p:spPr>
          <p:txBody>
            <a:bodyPr/>
            <a:lstStyle/>
            <a:p>
              <a:endParaRPr lang="zh-CN" altLang="en-US"/>
            </a:p>
          </p:txBody>
        </p:sp>
        <p:sp>
          <p:nvSpPr>
            <p:cNvPr id="1221738" name="Line 106"/>
            <p:cNvSpPr>
              <a:spLocks noChangeShapeType="1"/>
            </p:cNvSpPr>
            <p:nvPr/>
          </p:nvSpPr>
          <p:spPr bwMode="auto">
            <a:xfrm flipH="1">
              <a:off x="2667000" y="3810000"/>
              <a:ext cx="304800" cy="1066800"/>
            </a:xfrm>
            <a:prstGeom prst="line">
              <a:avLst/>
            </a:prstGeom>
            <a:noFill/>
            <a:ln w="9525">
              <a:solidFill>
                <a:schemeClr val="tx1"/>
              </a:solidFill>
              <a:round/>
              <a:headEnd/>
              <a:tailEnd type="triangle" w="med" len="med"/>
            </a:ln>
            <a:effectLst/>
          </p:spPr>
          <p:txBody>
            <a:bodyPr/>
            <a:lstStyle/>
            <a:p>
              <a:endParaRPr lang="zh-CN" altLang="en-US"/>
            </a:p>
          </p:txBody>
        </p:sp>
        <p:sp>
          <p:nvSpPr>
            <p:cNvPr id="1221739" name="Line 107"/>
            <p:cNvSpPr>
              <a:spLocks noChangeShapeType="1"/>
            </p:cNvSpPr>
            <p:nvPr/>
          </p:nvSpPr>
          <p:spPr bwMode="auto">
            <a:xfrm flipH="1">
              <a:off x="2971800" y="3810000"/>
              <a:ext cx="76200" cy="1066800"/>
            </a:xfrm>
            <a:prstGeom prst="line">
              <a:avLst/>
            </a:prstGeom>
            <a:noFill/>
            <a:ln w="9525">
              <a:solidFill>
                <a:schemeClr val="tx1"/>
              </a:solidFill>
              <a:round/>
              <a:headEnd/>
              <a:tailEnd type="triangle" w="med" len="med"/>
            </a:ln>
            <a:effectLst/>
          </p:spPr>
          <p:txBody>
            <a:bodyPr/>
            <a:lstStyle/>
            <a:p>
              <a:endParaRPr lang="zh-CN" altLang="en-US"/>
            </a:p>
          </p:txBody>
        </p:sp>
        <p:sp>
          <p:nvSpPr>
            <p:cNvPr id="1221740" name="Line 108"/>
            <p:cNvSpPr>
              <a:spLocks noChangeShapeType="1"/>
            </p:cNvSpPr>
            <p:nvPr/>
          </p:nvSpPr>
          <p:spPr bwMode="auto">
            <a:xfrm>
              <a:off x="3124200" y="3810000"/>
              <a:ext cx="152400" cy="1066800"/>
            </a:xfrm>
            <a:prstGeom prst="line">
              <a:avLst/>
            </a:prstGeom>
            <a:noFill/>
            <a:ln w="9525">
              <a:solidFill>
                <a:schemeClr val="tx1"/>
              </a:solidFill>
              <a:round/>
              <a:headEnd/>
              <a:tailEnd type="triangle" w="med" len="med"/>
            </a:ln>
            <a:effectLst/>
          </p:spPr>
          <p:txBody>
            <a:bodyPr/>
            <a:lstStyle/>
            <a:p>
              <a:endParaRPr lang="zh-CN" altLang="en-US"/>
            </a:p>
          </p:txBody>
        </p:sp>
        <p:sp>
          <p:nvSpPr>
            <p:cNvPr id="1221741" name="Text Box 109"/>
            <p:cNvSpPr txBox="1">
              <a:spLocks noChangeArrowheads="1"/>
            </p:cNvSpPr>
            <p:nvPr/>
          </p:nvSpPr>
          <p:spPr bwMode="auto">
            <a:xfrm>
              <a:off x="3260725" y="3776663"/>
              <a:ext cx="364202" cy="307777"/>
            </a:xfrm>
            <a:prstGeom prst="rect">
              <a:avLst/>
            </a:prstGeom>
            <a:noFill/>
            <a:ln w="9525">
              <a:noFill/>
              <a:miter lim="800000"/>
              <a:headEnd/>
              <a:tailEnd/>
            </a:ln>
            <a:effectLst/>
          </p:spPr>
          <p:txBody>
            <a:bodyPr wrap="none">
              <a:spAutoFit/>
            </a:bodyPr>
            <a:lstStyle/>
            <a:p>
              <a:r>
                <a:rPr lang="en-US" altLang="zh-CN">
                  <a:ea typeface="宋体" charset="-122"/>
                </a:rPr>
                <a:t>…</a:t>
              </a:r>
            </a:p>
          </p:txBody>
        </p:sp>
        <p:sp>
          <p:nvSpPr>
            <p:cNvPr id="1221742" name="Line 110"/>
            <p:cNvSpPr>
              <a:spLocks noChangeShapeType="1"/>
            </p:cNvSpPr>
            <p:nvPr/>
          </p:nvSpPr>
          <p:spPr bwMode="auto">
            <a:xfrm flipV="1">
              <a:off x="1447800" y="5181600"/>
              <a:ext cx="0" cy="609600"/>
            </a:xfrm>
            <a:prstGeom prst="line">
              <a:avLst/>
            </a:prstGeom>
            <a:noFill/>
            <a:ln w="9525">
              <a:solidFill>
                <a:schemeClr val="tx1"/>
              </a:solidFill>
              <a:round/>
              <a:headEnd/>
              <a:tailEnd type="triangle" w="med" len="med"/>
            </a:ln>
            <a:effectLst/>
          </p:spPr>
          <p:txBody>
            <a:bodyPr/>
            <a:lstStyle/>
            <a:p>
              <a:endParaRPr lang="zh-CN" altLang="en-US"/>
            </a:p>
          </p:txBody>
        </p:sp>
        <p:sp>
          <p:nvSpPr>
            <p:cNvPr id="1221744" name="Text Box 112"/>
            <p:cNvSpPr txBox="1">
              <a:spLocks noChangeArrowheads="1"/>
            </p:cNvSpPr>
            <p:nvPr/>
          </p:nvSpPr>
          <p:spPr bwMode="auto">
            <a:xfrm>
              <a:off x="1219200" y="5715000"/>
              <a:ext cx="1736725" cy="396875"/>
            </a:xfrm>
            <a:prstGeom prst="rect">
              <a:avLst/>
            </a:prstGeom>
            <a:noFill/>
            <a:ln w="9525">
              <a:noFill/>
              <a:miter lim="800000"/>
              <a:headEnd/>
              <a:tailEnd/>
            </a:ln>
            <a:effectLst/>
          </p:spPr>
          <p:txBody>
            <a:bodyPr wrap="none">
              <a:spAutoFit/>
            </a:bodyPr>
            <a:lstStyle/>
            <a:p>
              <a:r>
                <a:rPr lang="en-US" altLang="zh-CN" sz="2000">
                  <a:ea typeface="宋体" charset="-122"/>
                </a:rPr>
                <a:t>Base address</a:t>
              </a:r>
            </a:p>
          </p:txBody>
        </p:sp>
        <p:sp>
          <p:nvSpPr>
            <p:cNvPr id="1221745" name="Text Box 113"/>
            <p:cNvSpPr txBox="1">
              <a:spLocks noChangeArrowheads="1"/>
            </p:cNvSpPr>
            <p:nvPr/>
          </p:nvSpPr>
          <p:spPr bwMode="auto">
            <a:xfrm>
              <a:off x="3429000" y="5638800"/>
              <a:ext cx="4083050" cy="366713"/>
            </a:xfrm>
            <a:prstGeom prst="rect">
              <a:avLst/>
            </a:prstGeom>
            <a:noFill/>
            <a:ln w="9525">
              <a:noFill/>
              <a:miter lim="800000"/>
              <a:headEnd/>
              <a:tailEnd/>
            </a:ln>
            <a:effectLst/>
          </p:spPr>
          <p:txBody>
            <a:bodyPr wrap="none">
              <a:spAutoFit/>
            </a:bodyPr>
            <a:lstStyle/>
            <a:p>
              <a:r>
                <a:rPr lang="en-US" altLang="zh-CN" sz="1800">
                  <a:ea typeface="宋体" charset="-122"/>
                </a:rPr>
                <a:t>d[0], d[1], d[2], … (4 bytes for each int)</a:t>
              </a:r>
            </a:p>
          </p:txBody>
        </p:sp>
        <p:sp>
          <p:nvSpPr>
            <p:cNvPr id="1221746" name="Line 114"/>
            <p:cNvSpPr>
              <a:spLocks noChangeShapeType="1"/>
            </p:cNvSpPr>
            <p:nvPr/>
          </p:nvSpPr>
          <p:spPr bwMode="auto">
            <a:xfrm flipH="1" flipV="1">
              <a:off x="2362200" y="5181600"/>
              <a:ext cx="1219200" cy="533400"/>
            </a:xfrm>
            <a:prstGeom prst="line">
              <a:avLst/>
            </a:prstGeom>
            <a:noFill/>
            <a:ln w="9525">
              <a:solidFill>
                <a:srgbClr val="FF0000"/>
              </a:solidFill>
              <a:round/>
              <a:headEnd type="oval" w="med" len="med"/>
              <a:tailEnd type="triangle" w="med" len="med"/>
            </a:ln>
            <a:effectLst/>
          </p:spPr>
          <p:txBody>
            <a:bodyPr/>
            <a:lstStyle/>
            <a:p>
              <a:endParaRPr lang="zh-CN" altLang="en-US"/>
            </a:p>
          </p:txBody>
        </p:sp>
        <p:sp>
          <p:nvSpPr>
            <p:cNvPr id="1221747" name="Line 115"/>
            <p:cNvSpPr>
              <a:spLocks noChangeShapeType="1"/>
            </p:cNvSpPr>
            <p:nvPr/>
          </p:nvSpPr>
          <p:spPr bwMode="auto">
            <a:xfrm flipH="1" flipV="1">
              <a:off x="2667000" y="5181600"/>
              <a:ext cx="1524000" cy="533400"/>
            </a:xfrm>
            <a:prstGeom prst="line">
              <a:avLst/>
            </a:prstGeom>
            <a:noFill/>
            <a:ln w="9525">
              <a:solidFill>
                <a:srgbClr val="FF0000"/>
              </a:solidFill>
              <a:round/>
              <a:headEnd type="oval" w="med" len="med"/>
              <a:tailEnd type="triangle" w="med" len="med"/>
            </a:ln>
            <a:effectLst/>
          </p:spPr>
          <p:txBody>
            <a:bodyPr/>
            <a:lstStyle/>
            <a:p>
              <a:endParaRPr lang="zh-CN" altLang="en-US"/>
            </a:p>
          </p:txBody>
        </p:sp>
        <p:sp>
          <p:nvSpPr>
            <p:cNvPr id="1221748" name="Line 116"/>
            <p:cNvSpPr>
              <a:spLocks noChangeShapeType="1"/>
            </p:cNvSpPr>
            <p:nvPr/>
          </p:nvSpPr>
          <p:spPr bwMode="auto">
            <a:xfrm flipH="1" flipV="1">
              <a:off x="2971800" y="5181600"/>
              <a:ext cx="1752600" cy="533400"/>
            </a:xfrm>
            <a:prstGeom prst="line">
              <a:avLst/>
            </a:prstGeom>
            <a:noFill/>
            <a:ln w="9525">
              <a:solidFill>
                <a:srgbClr val="FF0000"/>
              </a:solidFill>
              <a:round/>
              <a:headEnd type="oval" w="med" len="med"/>
              <a:tailEnd type="triangle" w="med" len="med"/>
            </a:ln>
            <a:effectLst/>
          </p:spPr>
          <p:txBody>
            <a:bodyPr/>
            <a:lstStyle/>
            <a:p>
              <a:endParaRPr lang="zh-CN" altLang="en-US"/>
            </a:p>
          </p:txBody>
        </p:sp>
      </p:grpSp>
    </p:spTree>
  </p:cSld>
  <p:clrMapOvr>
    <a:masterClrMapping/>
  </p:clrMapOvr>
  <p:transition spd="med">
    <p:random/>
    <p:sndAc>
      <p:stSnd>
        <p:snd r:embed="rId3" name="chimes.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3200" dirty="0" err="1"/>
              <a:t>Ex2.4</a:t>
            </a:r>
            <a:r>
              <a:rPr lang="en-US" altLang="zh-CN" sz="3200" dirty="0"/>
              <a:t>    Compiling with an operand is in memory</a:t>
            </a:r>
            <a:endParaRPr lang="zh-CN" altLang="en-US" dirty="0"/>
          </a:p>
        </p:txBody>
      </p:sp>
      <p:sp>
        <p:nvSpPr>
          <p:cNvPr id="103428" name="Rectangle 4"/>
          <p:cNvSpPr>
            <a:spLocks noGrp="1" noRot="1" noChangeArrowheads="1"/>
          </p:cNvSpPr>
          <p:nvPr>
            <p:ph sz="half" idx="1"/>
          </p:nvPr>
        </p:nvSpPr>
        <p:spPr>
          <a:xfrm>
            <a:off x="1271464" y="1214423"/>
            <a:ext cx="9937104" cy="2934657"/>
          </a:xfrm>
          <a:noFill/>
          <a:ln/>
        </p:spPr>
        <p:txBody>
          <a:bodyPr/>
          <a:lstStyle/>
          <a:p>
            <a:r>
              <a:rPr lang="en-US" altLang="zh-CN" sz="2000" b="1" dirty="0">
                <a:solidFill>
                  <a:srgbClr val="0000FF"/>
                </a:solidFill>
              </a:rPr>
              <a:t>C code</a:t>
            </a:r>
            <a:endParaRPr lang="en-US" altLang="zh-CN" sz="2000" b="1" dirty="0">
              <a:solidFill>
                <a:srgbClr val="0000FF"/>
              </a:solidFill>
              <a:latin typeface="Times New Roman" pitchFamily="18" charset="0"/>
            </a:endParaRPr>
          </a:p>
          <a:p>
            <a:pPr lvl="1"/>
            <a:r>
              <a:rPr lang="en-US" altLang="zh-CN" sz="2000" b="1" dirty="0">
                <a:latin typeface="Times New Roman" pitchFamily="18" charset="0"/>
              </a:rPr>
              <a:t>g  =  h  +  A[8] ;       </a:t>
            </a:r>
            <a:r>
              <a:rPr lang="en-US" altLang="zh-CN" sz="2000" dirty="0">
                <a:latin typeface="Times New Roman" pitchFamily="18" charset="0"/>
              </a:rPr>
              <a:t>     // A is an array of 100 words</a:t>
            </a:r>
            <a:br>
              <a:rPr lang="en-US" altLang="zh-CN" sz="2000" dirty="0">
                <a:latin typeface="Times New Roman" pitchFamily="18" charset="0"/>
              </a:rPr>
            </a:br>
            <a:r>
              <a:rPr lang="en-US" altLang="zh-CN" sz="1800" dirty="0"/>
              <a:t>( Assume: g ---- $</a:t>
            </a:r>
            <a:r>
              <a:rPr lang="en-US" altLang="zh-CN" sz="1800" dirty="0" err="1"/>
              <a:t>s1</a:t>
            </a:r>
            <a:r>
              <a:rPr lang="en-US" altLang="zh-CN" sz="1800" dirty="0"/>
              <a:t>     h ---- $</a:t>
            </a:r>
            <a:r>
              <a:rPr lang="en-US" altLang="zh-CN" sz="1800" dirty="0" err="1"/>
              <a:t>s2</a:t>
            </a:r>
            <a:r>
              <a:rPr lang="en-US" altLang="zh-CN" sz="1800" dirty="0"/>
              <a:t>     base address of A ---- </a:t>
            </a:r>
            <a:r>
              <a:rPr lang="en-US" altLang="zh-CN" sz="1800" b="1" dirty="0">
                <a:solidFill>
                  <a:srgbClr val="FF0000"/>
                </a:solidFill>
              </a:rPr>
              <a:t>$</a:t>
            </a:r>
            <a:r>
              <a:rPr lang="en-US" altLang="zh-CN" sz="1800" b="1" dirty="0" err="1">
                <a:solidFill>
                  <a:srgbClr val="FF0000"/>
                </a:solidFill>
              </a:rPr>
              <a:t>s3</a:t>
            </a:r>
            <a:r>
              <a:rPr lang="en-US" altLang="zh-CN" sz="1800" dirty="0"/>
              <a:t> )</a:t>
            </a:r>
          </a:p>
          <a:p>
            <a:r>
              <a:rPr lang="en-US" altLang="zh-CN" sz="2000" b="1" dirty="0">
                <a:solidFill>
                  <a:srgbClr val="0000FF"/>
                </a:solidFill>
              </a:rPr>
              <a:t> MIPS code:</a:t>
            </a:r>
          </a:p>
          <a:p>
            <a:pPr lvl="1">
              <a:buFont typeface="Wingdings" pitchFamily="2" charset="2"/>
              <a:buNone/>
            </a:pPr>
            <a:r>
              <a:rPr lang="en-US" altLang="zh-CN" sz="2000" dirty="0"/>
              <a:t>        </a:t>
            </a:r>
            <a:r>
              <a:rPr lang="en-US" altLang="zh-CN" sz="2000" b="1" dirty="0" err="1">
                <a:solidFill>
                  <a:srgbClr val="FF0000"/>
                </a:solidFill>
                <a:latin typeface="Times New Roman" pitchFamily="18" charset="0"/>
              </a:rPr>
              <a:t>lw</a:t>
            </a:r>
            <a:r>
              <a:rPr lang="en-US" altLang="zh-CN" sz="2000" dirty="0">
                <a:latin typeface="Times New Roman" pitchFamily="18" charset="0"/>
              </a:rPr>
              <a:t>       </a:t>
            </a:r>
            <a:r>
              <a:rPr lang="en-US" altLang="zh-CN" sz="2000" b="1" dirty="0">
                <a:latin typeface="Times New Roman" pitchFamily="18" charset="0"/>
              </a:rPr>
              <a:t>$</a:t>
            </a:r>
            <a:r>
              <a:rPr lang="en-US" altLang="zh-CN" sz="2000" b="1" dirty="0" err="1">
                <a:latin typeface="Times New Roman" pitchFamily="18" charset="0"/>
              </a:rPr>
              <a:t>t0</a:t>
            </a:r>
            <a:r>
              <a:rPr lang="en-US" altLang="zh-CN" sz="2000" b="1" dirty="0">
                <a:latin typeface="Times New Roman" pitchFamily="18" charset="0"/>
              </a:rPr>
              <a:t>,  8($</a:t>
            </a:r>
            <a:r>
              <a:rPr lang="en-US" altLang="zh-CN" sz="2000" b="1" dirty="0" err="1">
                <a:latin typeface="Times New Roman" pitchFamily="18" charset="0"/>
              </a:rPr>
              <a:t>s3</a:t>
            </a:r>
            <a:r>
              <a:rPr lang="en-US" altLang="zh-CN" sz="2000" b="1" dirty="0">
                <a:latin typeface="Times New Roman" pitchFamily="18" charset="0"/>
              </a:rPr>
              <a:t>)</a:t>
            </a:r>
            <a:r>
              <a:rPr lang="en-US" altLang="zh-CN" sz="2000" dirty="0">
                <a:latin typeface="Times New Roman" pitchFamily="18" charset="0"/>
              </a:rPr>
              <a:t>          #  temporary </a:t>
            </a:r>
            <a:r>
              <a:rPr lang="en-US" altLang="zh-CN" sz="2000" dirty="0" err="1">
                <a:latin typeface="Times New Roman" pitchFamily="18" charset="0"/>
              </a:rPr>
              <a:t>reg</a:t>
            </a:r>
            <a:r>
              <a:rPr lang="en-US" altLang="zh-CN" sz="2000" dirty="0">
                <a:latin typeface="Times New Roman" pitchFamily="18" charset="0"/>
              </a:rPr>
              <a:t>  $</a:t>
            </a:r>
            <a:r>
              <a:rPr lang="en-US" altLang="zh-CN" sz="2000" dirty="0" err="1">
                <a:latin typeface="Times New Roman" pitchFamily="18" charset="0"/>
              </a:rPr>
              <a:t>t0</a:t>
            </a:r>
            <a:r>
              <a:rPr lang="en-US" altLang="zh-CN" sz="2000" dirty="0">
                <a:latin typeface="Times New Roman" pitchFamily="18" charset="0"/>
              </a:rPr>
              <a:t> gets A[8]</a:t>
            </a:r>
          </a:p>
          <a:p>
            <a:pPr lvl="1">
              <a:buFont typeface="Wingdings" pitchFamily="2" charset="2"/>
              <a:buNone/>
            </a:pPr>
            <a:r>
              <a:rPr lang="en-US" altLang="zh-CN" sz="2000" dirty="0">
                <a:latin typeface="Times New Roman" pitchFamily="18" charset="0"/>
              </a:rPr>
              <a:t>         add     $</a:t>
            </a:r>
            <a:r>
              <a:rPr lang="en-US" altLang="zh-CN" sz="2000" dirty="0" err="1">
                <a:latin typeface="Times New Roman" pitchFamily="18" charset="0"/>
              </a:rPr>
              <a:t>s1</a:t>
            </a:r>
            <a:r>
              <a:rPr lang="en-US" altLang="zh-CN" sz="2000" dirty="0">
                <a:latin typeface="Times New Roman" pitchFamily="18" charset="0"/>
              </a:rPr>
              <a:t>, $</a:t>
            </a:r>
            <a:r>
              <a:rPr lang="en-US" altLang="zh-CN" sz="2000" dirty="0" err="1">
                <a:latin typeface="Times New Roman" pitchFamily="18" charset="0"/>
              </a:rPr>
              <a:t>s2</a:t>
            </a:r>
            <a:r>
              <a:rPr lang="en-US" altLang="zh-CN" sz="2000" dirty="0">
                <a:latin typeface="Times New Roman" pitchFamily="18" charset="0"/>
              </a:rPr>
              <a:t>, $ </a:t>
            </a:r>
            <a:r>
              <a:rPr lang="en-US" altLang="zh-CN" sz="2000" dirty="0" err="1">
                <a:latin typeface="Times New Roman" pitchFamily="18" charset="0"/>
              </a:rPr>
              <a:t>t0</a:t>
            </a:r>
            <a:r>
              <a:rPr lang="en-US" altLang="zh-CN" sz="2000" dirty="0">
                <a:latin typeface="Times New Roman" pitchFamily="18" charset="0"/>
              </a:rPr>
              <a:t>        # g = h + A[8]</a:t>
            </a:r>
          </a:p>
          <a:p>
            <a:pPr lvl="1"/>
            <a:r>
              <a:rPr lang="en-US" altLang="zh-CN" sz="2000" dirty="0"/>
              <a:t> Offset: the constant in a data transfer instruction →</a:t>
            </a:r>
            <a:r>
              <a:rPr lang="en-US" altLang="zh-CN" sz="1600" dirty="0">
                <a:solidFill>
                  <a:srgbClr val="FF0000"/>
                </a:solidFill>
                <a:latin typeface="Times New Roman" pitchFamily="18" charset="0"/>
              </a:rPr>
              <a:t>8</a:t>
            </a:r>
            <a:r>
              <a:rPr lang="en-US" altLang="zh-CN" sz="1600" b="1" dirty="0">
                <a:latin typeface="Times New Roman" pitchFamily="18" charset="0"/>
              </a:rPr>
              <a:t>($</a:t>
            </a:r>
            <a:r>
              <a:rPr lang="en-US" altLang="zh-CN" sz="1600" b="1" dirty="0" err="1">
                <a:latin typeface="Times New Roman" pitchFamily="18" charset="0"/>
              </a:rPr>
              <a:t>s3</a:t>
            </a:r>
            <a:r>
              <a:rPr lang="en-US" altLang="zh-CN" sz="1600" b="1" dirty="0">
                <a:latin typeface="Times New Roman" pitchFamily="18" charset="0"/>
              </a:rPr>
              <a:t>)</a:t>
            </a:r>
            <a:r>
              <a:rPr lang="en-US" altLang="zh-CN" sz="1600" dirty="0">
                <a:latin typeface="Times New Roman" pitchFamily="18" charset="0"/>
              </a:rPr>
              <a:t> </a:t>
            </a:r>
            <a:endParaRPr lang="en-US" altLang="zh-CN" sz="2000" dirty="0"/>
          </a:p>
          <a:p>
            <a:pPr lvl="1"/>
            <a:r>
              <a:rPr lang="en-US" altLang="zh-CN" sz="2000" dirty="0"/>
              <a:t> Base register: the register added to form the address</a:t>
            </a:r>
          </a:p>
        </p:txBody>
      </p:sp>
      <p:sp>
        <p:nvSpPr>
          <p:cNvPr id="5" name="内容占位符 4"/>
          <p:cNvSpPr>
            <a:spLocks noGrp="1"/>
          </p:cNvSpPr>
          <p:nvPr>
            <p:ph sz="half" idx="2"/>
          </p:nvPr>
        </p:nvSpPr>
        <p:spPr>
          <a:xfrm>
            <a:off x="1343472" y="4587056"/>
            <a:ext cx="8856984" cy="1405750"/>
          </a:xfrm>
        </p:spPr>
        <p:txBody>
          <a:bodyPr/>
          <a:lstStyle/>
          <a:p>
            <a:r>
              <a:rPr lang="en-US" altLang="zh-CN" sz="2400" dirty="0"/>
              <a:t>Byte addressing	   →</a:t>
            </a:r>
            <a:r>
              <a:rPr lang="en-US" altLang="zh-CN" sz="2000" dirty="0">
                <a:solidFill>
                  <a:srgbClr val="FF0000"/>
                </a:solidFill>
              </a:rPr>
              <a:t>8</a:t>
            </a:r>
            <a:r>
              <a:rPr lang="en-US" altLang="zh-CN" sz="2000" dirty="0"/>
              <a:t>($</a:t>
            </a:r>
            <a:r>
              <a:rPr lang="en-US" altLang="zh-CN" sz="2000" dirty="0" err="1"/>
              <a:t>s3</a:t>
            </a:r>
            <a:r>
              <a:rPr lang="en-US" altLang="zh-CN" sz="2000" dirty="0"/>
              <a:t>)</a:t>
            </a:r>
            <a:r>
              <a:rPr lang="zh-CN" altLang="en-US" sz="2000" dirty="0"/>
              <a:t>中的</a:t>
            </a:r>
            <a:r>
              <a:rPr lang="en-US" altLang="zh-CN" sz="2400" dirty="0">
                <a:solidFill>
                  <a:srgbClr val="FF0000"/>
                </a:solidFill>
                <a:latin typeface="Times New Roman" pitchFamily="18" charset="0"/>
              </a:rPr>
              <a:t>offset must be 4*8 </a:t>
            </a:r>
            <a:r>
              <a:rPr lang="en-US" altLang="zh-CN" dirty="0" smtClean="0">
                <a:latin typeface="Times New Roman" pitchFamily="18" charset="0"/>
              </a:rPr>
              <a:t>   </a:t>
            </a:r>
            <a:endParaRPr lang="en-US" altLang="zh-CN" sz="2400" dirty="0"/>
          </a:p>
          <a:p>
            <a:r>
              <a:rPr lang="en-US" altLang="zh-CN" sz="2400" dirty="0">
                <a:solidFill>
                  <a:srgbClr val="0000FF"/>
                </a:solidFill>
              </a:rPr>
              <a:t>Alignment</a:t>
            </a:r>
            <a:r>
              <a:rPr lang="en-US" altLang="zh-CN" sz="2400" dirty="0"/>
              <a:t> restriction </a:t>
            </a:r>
          </a:p>
          <a:p>
            <a:pPr lvl="1"/>
            <a:r>
              <a:rPr lang="en-US" altLang="zh-CN" dirty="0" smtClean="0"/>
              <a:t> Addresses of words are multiples of 4 in MIPS</a:t>
            </a:r>
            <a:endParaRPr lang="zh-CN" altLang="en-US" dirty="0"/>
          </a:p>
        </p:txBody>
      </p:sp>
      <p:sp>
        <p:nvSpPr>
          <p:cNvPr id="3" name="灯片编号占位符 5"/>
          <p:cNvSpPr>
            <a:spLocks noGrp="1"/>
          </p:cNvSpPr>
          <p:nvPr>
            <p:ph type="sldNum" sz="quarter" idx="4294967295"/>
          </p:nvPr>
        </p:nvSpPr>
        <p:spPr>
          <a:xfrm>
            <a:off x="8534400" y="6245225"/>
            <a:ext cx="2133600" cy="476250"/>
          </a:xfrm>
        </p:spPr>
        <p:txBody>
          <a:bodyPr/>
          <a:lstStyle/>
          <a:p>
            <a:fld id="{B3E50DDB-C073-4323-8481-8E595846EC67}" type="slidenum">
              <a:rPr lang="en-US" altLang="zh-CN"/>
              <a:pPr/>
              <a:t>23</a:t>
            </a:fld>
            <a:endParaRPr lang="en-US" altLang="zh-CN"/>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uiExpand="1"/>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4294967295"/>
          </p:nvPr>
        </p:nvSpPr>
        <p:spPr>
          <a:xfrm>
            <a:off x="8763000" y="6248400"/>
            <a:ext cx="1905000" cy="457200"/>
          </a:xfrm>
          <a:prstGeom prst="rect">
            <a:avLst/>
          </a:prstGeom>
        </p:spPr>
        <p:txBody>
          <a:bodyPr/>
          <a:lstStyle/>
          <a:p>
            <a:fld id="{8F76A8BA-0B44-46A6-8D27-3F2F8BBD2661}" type="slidenum">
              <a:rPr lang="zh-CN" altLang="en-US"/>
              <a:pPr/>
              <a:t>24</a:t>
            </a:fld>
            <a:endParaRPr lang="en-US" altLang="zh-CN"/>
          </a:p>
        </p:txBody>
      </p:sp>
      <p:sp>
        <p:nvSpPr>
          <p:cNvPr id="1256450" name="Text Box 2"/>
          <p:cNvSpPr txBox="1">
            <a:spLocks noChangeArrowheads="1"/>
          </p:cNvSpPr>
          <p:nvPr/>
        </p:nvSpPr>
        <p:spPr bwMode="auto">
          <a:xfrm>
            <a:off x="1487488" y="357167"/>
            <a:ext cx="8483176" cy="584775"/>
          </a:xfrm>
          <a:prstGeom prst="rect">
            <a:avLst/>
          </a:prstGeom>
          <a:noFill/>
          <a:ln w="9525">
            <a:noFill/>
            <a:miter lim="800000"/>
            <a:headEnd/>
            <a:tailEnd/>
          </a:ln>
          <a:effectLst/>
        </p:spPr>
        <p:txBody>
          <a:bodyPr wrap="square">
            <a:spAutoFit/>
          </a:bodyPr>
          <a:lstStyle/>
          <a:p>
            <a:r>
              <a:rPr lang="en-US" altLang="zh-CN" sz="3200" dirty="0">
                <a:solidFill>
                  <a:srgbClr val="CC0000"/>
                </a:solidFill>
                <a:ea typeface="宋体" charset="-122"/>
              </a:rPr>
              <a:t>Data Transfer instruction </a:t>
            </a:r>
          </a:p>
        </p:txBody>
      </p:sp>
      <p:sp>
        <p:nvSpPr>
          <p:cNvPr id="1256452" name="Text Box 4"/>
          <p:cNvSpPr txBox="1">
            <a:spLocks noChangeArrowheads="1"/>
          </p:cNvSpPr>
          <p:nvPr/>
        </p:nvSpPr>
        <p:spPr bwMode="auto">
          <a:xfrm>
            <a:off x="1981201" y="1447800"/>
            <a:ext cx="8438529" cy="3416320"/>
          </a:xfrm>
          <a:prstGeom prst="rect">
            <a:avLst/>
          </a:prstGeom>
          <a:noFill/>
          <a:ln w="9525">
            <a:noFill/>
            <a:miter lim="800000"/>
            <a:headEnd/>
            <a:tailEnd/>
          </a:ln>
          <a:effectLst/>
        </p:spPr>
        <p:txBody>
          <a:bodyPr wrap="none">
            <a:spAutoFit/>
          </a:bodyPr>
          <a:lstStyle/>
          <a:p>
            <a:pPr>
              <a:buClr>
                <a:srgbClr val="CC0000"/>
              </a:buClr>
              <a:buFontTx/>
              <a:buChar char="•"/>
            </a:pPr>
            <a:r>
              <a:rPr lang="zh-CN" altLang="en-US" sz="2400" dirty="0">
                <a:ea typeface="宋体" charset="-122"/>
              </a:rPr>
              <a:t> </a:t>
            </a:r>
            <a:r>
              <a:rPr lang="en-US" altLang="zh-CN" sz="2400" dirty="0">
                <a:ea typeface="宋体" charset="-122"/>
              </a:rPr>
              <a:t>The format of a load instruction:</a:t>
            </a:r>
          </a:p>
          <a:p>
            <a:pPr>
              <a:buClr>
                <a:srgbClr val="CC0000"/>
              </a:buClr>
              <a:buFontTx/>
              <a:buChar char="•"/>
            </a:pPr>
            <a:endParaRPr lang="en-US" altLang="zh-CN" sz="2400" dirty="0">
              <a:ea typeface="宋体" charset="-122"/>
            </a:endParaRPr>
          </a:p>
          <a:p>
            <a:pPr>
              <a:buClr>
                <a:srgbClr val="CC0000"/>
              </a:buClr>
            </a:pPr>
            <a:r>
              <a:rPr lang="en-US" altLang="zh-CN" sz="2400" dirty="0">
                <a:ea typeface="宋体" charset="-122"/>
              </a:rPr>
              <a:t>            </a:t>
            </a:r>
            <a:r>
              <a:rPr lang="en-US" altLang="zh-CN" sz="2400" dirty="0">
                <a:solidFill>
                  <a:schemeClr val="accent2"/>
                </a:solidFill>
                <a:ea typeface="宋体" charset="-122"/>
              </a:rPr>
              <a:t>destination register</a:t>
            </a:r>
          </a:p>
          <a:p>
            <a:pPr>
              <a:buClr>
                <a:srgbClr val="CC0000"/>
              </a:buClr>
            </a:pPr>
            <a:r>
              <a:rPr lang="en-US" altLang="zh-CN" sz="2400" dirty="0">
                <a:ea typeface="宋体" charset="-122"/>
              </a:rPr>
              <a:t>                              </a:t>
            </a:r>
            <a:r>
              <a:rPr lang="en-US" altLang="zh-CN" sz="2400" dirty="0">
                <a:solidFill>
                  <a:schemeClr val="accent2"/>
                </a:solidFill>
                <a:ea typeface="宋体" charset="-122"/>
              </a:rPr>
              <a:t>source address</a:t>
            </a:r>
          </a:p>
          <a:p>
            <a:pPr>
              <a:buClr>
                <a:srgbClr val="CC0000"/>
              </a:buClr>
            </a:pPr>
            <a:r>
              <a:rPr lang="en-US" altLang="zh-CN" sz="2400" dirty="0">
                <a:ea typeface="宋体" charset="-122"/>
              </a:rPr>
              <a:t>                     </a:t>
            </a:r>
          </a:p>
          <a:p>
            <a:pPr>
              <a:buClr>
                <a:srgbClr val="CC0000"/>
              </a:buClr>
            </a:pPr>
            <a:r>
              <a:rPr lang="en-US" altLang="zh-CN" sz="2400" dirty="0">
                <a:solidFill>
                  <a:srgbClr val="FF0000"/>
                </a:solidFill>
                <a:ea typeface="宋体" charset="-122"/>
              </a:rPr>
              <a:t>         </a:t>
            </a:r>
            <a:r>
              <a:rPr lang="en-US" altLang="zh-CN" sz="2400" dirty="0" err="1">
                <a:solidFill>
                  <a:srgbClr val="FF0000"/>
                </a:solidFill>
                <a:ea typeface="宋体" charset="-122"/>
              </a:rPr>
              <a:t>lw</a:t>
            </a:r>
            <a:r>
              <a:rPr lang="en-US" altLang="zh-CN" sz="2400" dirty="0">
                <a:solidFill>
                  <a:srgbClr val="FF0000"/>
                </a:solidFill>
                <a:ea typeface="宋体" charset="-122"/>
              </a:rPr>
              <a:t>    $t0,   8($t3)       </a:t>
            </a:r>
            <a:r>
              <a:rPr lang="en-US" altLang="zh-CN" sz="2400" dirty="0">
                <a:solidFill>
                  <a:srgbClr val="0000FF"/>
                </a:solidFill>
                <a:ea typeface="宋体" charset="-122"/>
              </a:rPr>
              <a:t>;  $t0 </a:t>
            </a:r>
            <a:r>
              <a:rPr lang="en-US" altLang="zh-CN" sz="2400" dirty="0">
                <a:solidFill>
                  <a:srgbClr val="0000FF"/>
                </a:solidFill>
                <a:ea typeface="宋体" charset="-122"/>
                <a:sym typeface="Wingdings" panose="05000000000000000000" pitchFamily="2" charset="2"/>
              </a:rPr>
              <a:t> MEM[ $t3  + 8 ]</a:t>
            </a:r>
            <a:endParaRPr lang="en-US" altLang="zh-CN" sz="2400" dirty="0">
              <a:solidFill>
                <a:srgbClr val="0000FF"/>
              </a:solidFill>
              <a:ea typeface="宋体" charset="-122"/>
            </a:endParaRPr>
          </a:p>
          <a:p>
            <a:pPr>
              <a:buClr>
                <a:srgbClr val="CC0000"/>
              </a:buClr>
            </a:pPr>
            <a:endParaRPr lang="en-US" altLang="zh-CN" sz="2400" dirty="0">
              <a:ea typeface="宋体" charset="-122"/>
            </a:endParaRPr>
          </a:p>
          <a:p>
            <a:pPr>
              <a:buClr>
                <a:srgbClr val="CC0000"/>
              </a:buClr>
            </a:pPr>
            <a:r>
              <a:rPr lang="en-US" altLang="zh-CN" sz="2400" dirty="0">
                <a:ea typeface="宋体" charset="-122"/>
              </a:rPr>
              <a:t>  </a:t>
            </a:r>
            <a:r>
              <a:rPr lang="en-US" altLang="zh-CN" sz="2400" dirty="0">
                <a:solidFill>
                  <a:srgbClr val="CC0000"/>
                </a:solidFill>
                <a:ea typeface="宋体" charset="-122"/>
              </a:rPr>
              <a:t>any register</a:t>
            </a:r>
          </a:p>
          <a:p>
            <a:pPr>
              <a:buClr>
                <a:srgbClr val="CC0000"/>
              </a:buClr>
            </a:pPr>
            <a:r>
              <a:rPr lang="en-US" altLang="zh-CN" sz="2400" dirty="0">
                <a:ea typeface="宋体" charset="-122"/>
              </a:rPr>
              <a:t>                 </a:t>
            </a:r>
            <a:r>
              <a:rPr lang="en-US" altLang="zh-CN" sz="2400" dirty="0">
                <a:solidFill>
                  <a:schemeClr val="accent2">
                    <a:lumMod val="60000"/>
                    <a:lumOff val="40000"/>
                  </a:schemeClr>
                </a:solidFill>
                <a:ea typeface="宋体" charset="-122"/>
              </a:rPr>
              <a:t>a constant that is added to the register in brackets</a:t>
            </a:r>
          </a:p>
        </p:txBody>
      </p:sp>
      <p:sp>
        <p:nvSpPr>
          <p:cNvPr id="1256453" name="Line 5"/>
          <p:cNvSpPr>
            <a:spLocks noChangeShapeType="1"/>
          </p:cNvSpPr>
          <p:nvPr/>
        </p:nvSpPr>
        <p:spPr bwMode="auto">
          <a:xfrm flipH="1">
            <a:off x="3733800" y="2590800"/>
            <a:ext cx="76200" cy="762000"/>
          </a:xfrm>
          <a:prstGeom prst="line">
            <a:avLst/>
          </a:prstGeom>
          <a:noFill/>
          <a:ln w="9525">
            <a:solidFill>
              <a:schemeClr val="tx1"/>
            </a:solidFill>
            <a:round/>
            <a:headEnd/>
            <a:tailEnd type="triangle" w="med" len="med"/>
          </a:ln>
          <a:effectLst/>
        </p:spPr>
        <p:txBody>
          <a:bodyPr/>
          <a:lstStyle/>
          <a:p>
            <a:endParaRPr lang="zh-CN" altLang="en-US"/>
          </a:p>
        </p:txBody>
      </p:sp>
      <p:sp>
        <p:nvSpPr>
          <p:cNvPr id="1256454" name="Line 6"/>
          <p:cNvSpPr>
            <a:spLocks noChangeShapeType="1"/>
          </p:cNvSpPr>
          <p:nvPr/>
        </p:nvSpPr>
        <p:spPr bwMode="auto">
          <a:xfrm flipH="1">
            <a:off x="4495800" y="2895600"/>
            <a:ext cx="152400" cy="381000"/>
          </a:xfrm>
          <a:prstGeom prst="line">
            <a:avLst/>
          </a:prstGeom>
          <a:noFill/>
          <a:ln w="9525">
            <a:solidFill>
              <a:schemeClr val="tx1"/>
            </a:solidFill>
            <a:round/>
            <a:headEnd/>
            <a:tailEnd type="triangle" w="med" len="med"/>
          </a:ln>
          <a:effectLst/>
        </p:spPr>
        <p:txBody>
          <a:bodyPr/>
          <a:lstStyle/>
          <a:p>
            <a:endParaRPr lang="zh-CN" altLang="en-US"/>
          </a:p>
        </p:txBody>
      </p:sp>
      <p:sp>
        <p:nvSpPr>
          <p:cNvPr id="1256455" name="Line 7"/>
          <p:cNvSpPr>
            <a:spLocks noChangeShapeType="1"/>
          </p:cNvSpPr>
          <p:nvPr/>
        </p:nvSpPr>
        <p:spPr bwMode="auto">
          <a:xfrm flipV="1">
            <a:off x="3429000" y="3657600"/>
            <a:ext cx="152400" cy="381000"/>
          </a:xfrm>
          <a:prstGeom prst="line">
            <a:avLst/>
          </a:prstGeom>
          <a:noFill/>
          <a:ln w="9525">
            <a:solidFill>
              <a:schemeClr val="tx1"/>
            </a:solidFill>
            <a:round/>
            <a:headEnd/>
            <a:tailEnd type="triangle" w="med" len="med"/>
          </a:ln>
          <a:effectLst/>
        </p:spPr>
        <p:txBody>
          <a:bodyPr/>
          <a:lstStyle/>
          <a:p>
            <a:endParaRPr lang="zh-CN" altLang="en-US"/>
          </a:p>
        </p:txBody>
      </p:sp>
      <p:sp>
        <p:nvSpPr>
          <p:cNvPr id="1256456" name="Line 8"/>
          <p:cNvSpPr>
            <a:spLocks noChangeShapeType="1"/>
          </p:cNvSpPr>
          <p:nvPr/>
        </p:nvSpPr>
        <p:spPr bwMode="auto">
          <a:xfrm flipV="1">
            <a:off x="3429000" y="3657600"/>
            <a:ext cx="1143000" cy="381000"/>
          </a:xfrm>
          <a:prstGeom prst="line">
            <a:avLst/>
          </a:prstGeom>
          <a:noFill/>
          <a:ln w="9525">
            <a:solidFill>
              <a:schemeClr val="tx1"/>
            </a:solidFill>
            <a:round/>
            <a:headEnd/>
            <a:tailEnd type="triangle" w="med" len="med"/>
          </a:ln>
          <a:effectLst/>
        </p:spPr>
        <p:txBody>
          <a:bodyPr/>
          <a:lstStyle/>
          <a:p>
            <a:endParaRPr lang="zh-CN" altLang="en-US"/>
          </a:p>
        </p:txBody>
      </p:sp>
      <p:sp>
        <p:nvSpPr>
          <p:cNvPr id="1256457" name="Line 9"/>
          <p:cNvSpPr>
            <a:spLocks noChangeShapeType="1"/>
          </p:cNvSpPr>
          <p:nvPr/>
        </p:nvSpPr>
        <p:spPr bwMode="auto">
          <a:xfrm flipH="1" flipV="1">
            <a:off x="4267200" y="3581400"/>
            <a:ext cx="76200" cy="838200"/>
          </a:xfrm>
          <a:prstGeom prst="line">
            <a:avLst/>
          </a:prstGeom>
          <a:noFill/>
          <a:ln w="9525">
            <a:solidFill>
              <a:schemeClr val="tx1"/>
            </a:solidFill>
            <a:round/>
            <a:headEnd/>
            <a:tailEnd type="triangle" w="med" len="med"/>
          </a:ln>
          <a:effectLst/>
        </p:spPr>
        <p:txBody>
          <a:bodyPr/>
          <a:lstStyle/>
          <a:p>
            <a:endParaRPr lang="zh-CN" altLang="en-US"/>
          </a:p>
        </p:txBody>
      </p:sp>
      <p:sp>
        <p:nvSpPr>
          <p:cNvPr id="10" name="TextBox 9"/>
          <p:cNvSpPr txBox="1"/>
          <p:nvPr/>
        </p:nvSpPr>
        <p:spPr>
          <a:xfrm>
            <a:off x="2639616" y="5317291"/>
            <a:ext cx="633670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dirty="0">
                <a:ea typeface="宋体" charset="-122"/>
              </a:rPr>
              <a:t> Could you explain   “</a:t>
            </a:r>
            <a:r>
              <a:rPr lang="en-US" altLang="zh-CN" sz="2400" dirty="0" err="1">
                <a:solidFill>
                  <a:srgbClr val="FF0000"/>
                </a:solidFill>
                <a:ea typeface="宋体" charset="-122"/>
              </a:rPr>
              <a:t>Sw</a:t>
            </a:r>
            <a:r>
              <a:rPr lang="en-US" altLang="zh-CN" sz="2400" dirty="0">
                <a:solidFill>
                  <a:srgbClr val="FF0000"/>
                </a:solidFill>
                <a:ea typeface="宋体" charset="-122"/>
              </a:rPr>
              <a:t>    $</a:t>
            </a:r>
            <a:r>
              <a:rPr lang="en-US" altLang="zh-CN" sz="2400" dirty="0" err="1">
                <a:solidFill>
                  <a:srgbClr val="FF0000"/>
                </a:solidFill>
                <a:ea typeface="宋体" charset="-122"/>
              </a:rPr>
              <a:t>t0</a:t>
            </a:r>
            <a:r>
              <a:rPr lang="en-US" altLang="zh-CN" sz="2400" dirty="0">
                <a:solidFill>
                  <a:srgbClr val="FF0000"/>
                </a:solidFill>
                <a:ea typeface="宋体" charset="-122"/>
              </a:rPr>
              <a:t>,   8($</a:t>
            </a:r>
            <a:r>
              <a:rPr lang="en-US" altLang="zh-CN" sz="2400" dirty="0" err="1">
                <a:solidFill>
                  <a:srgbClr val="FF0000"/>
                </a:solidFill>
                <a:ea typeface="宋体" charset="-122"/>
              </a:rPr>
              <a:t>t3</a:t>
            </a:r>
            <a:r>
              <a:rPr lang="en-US" altLang="zh-CN" sz="2400" dirty="0">
                <a:solidFill>
                  <a:srgbClr val="FF0000"/>
                </a:solidFill>
                <a:ea typeface="宋体" charset="-122"/>
              </a:rPr>
              <a:t>)</a:t>
            </a:r>
            <a:r>
              <a:rPr lang="en-US" altLang="zh-CN" sz="2400" dirty="0">
                <a:solidFill>
                  <a:srgbClr val="000000"/>
                </a:solidFill>
                <a:ea typeface="宋体" charset="-122"/>
              </a:rPr>
              <a:t>” </a:t>
            </a:r>
            <a:r>
              <a:rPr lang="en-US" altLang="zh-CN" sz="2400" dirty="0">
                <a:ea typeface="宋体" charset="-122"/>
              </a:rPr>
              <a:t>? </a:t>
            </a:r>
            <a:endParaRPr lang="zh-CN" altLang="en-US" sz="2400" dirty="0"/>
          </a:p>
        </p:txBody>
      </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23592" y="260648"/>
            <a:ext cx="8358246" cy="928670"/>
          </a:xfrm>
        </p:spPr>
        <p:txBody>
          <a:bodyPr/>
          <a:lstStyle/>
          <a:p>
            <a:r>
              <a:rPr lang="en-US" altLang="zh-CN" sz="3200" dirty="0"/>
              <a:t>Byte addressing	vs.    </a:t>
            </a:r>
            <a:r>
              <a:rPr lang="en-US" altLang="zh-CN" sz="3200" dirty="0">
                <a:solidFill>
                  <a:schemeClr val="tx1"/>
                </a:solidFill>
              </a:rPr>
              <a:t>word  addressing</a:t>
            </a:r>
            <a:endParaRPr lang="zh-CN" altLang="en-US" sz="3200" dirty="0">
              <a:solidFill>
                <a:schemeClr val="tx1"/>
              </a:solidFill>
            </a:endParaRPr>
          </a:p>
        </p:txBody>
      </p:sp>
      <p:graphicFrame>
        <p:nvGraphicFramePr>
          <p:cNvPr id="6" name="内容占位符 5"/>
          <p:cNvGraphicFramePr>
            <a:graphicFrameLocks noGrp="1"/>
          </p:cNvGraphicFramePr>
          <p:nvPr>
            <p:ph sz="half" idx="1"/>
            <p:extLst>
              <p:ext uri="{D42A27DB-BD31-4B8C-83A1-F6EECF244321}">
                <p14:modId xmlns:p14="http://schemas.microsoft.com/office/powerpoint/2010/main" val="1859183630"/>
              </p:ext>
            </p:extLst>
          </p:nvPr>
        </p:nvGraphicFramePr>
        <p:xfrm>
          <a:off x="6384032" y="1484784"/>
          <a:ext cx="3214710" cy="3000396"/>
        </p:xfrm>
        <a:graphic>
          <a:graphicData uri="http://schemas.openxmlformats.org/drawingml/2006/table">
            <a:tbl>
              <a:tblPr/>
              <a:tblGrid>
                <a:gridCol w="766386"/>
                <a:gridCol w="2448324"/>
              </a:tblGrid>
              <a:tr h="750099">
                <a:tc>
                  <a:txBody>
                    <a:bodyPr/>
                    <a:lstStyle/>
                    <a:p>
                      <a:pPr algn="just">
                        <a:spcAft>
                          <a:spcPts val="0"/>
                        </a:spcAft>
                      </a:pPr>
                      <a:r>
                        <a:rPr lang="en-US" sz="3200" kern="100">
                          <a:latin typeface="Times New Roman"/>
                          <a:ea typeface="宋体"/>
                        </a:rPr>
                        <a:t>3</a:t>
                      </a:r>
                      <a:endParaRPr lang="zh-CN" sz="32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3200" kern="100">
                          <a:latin typeface="Times New Roman"/>
                          <a:ea typeface="宋体"/>
                        </a:rPr>
                        <a:t>100</a:t>
                      </a:r>
                      <a:endParaRPr lang="zh-CN" sz="3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099">
                <a:tc>
                  <a:txBody>
                    <a:bodyPr/>
                    <a:lstStyle/>
                    <a:p>
                      <a:pPr algn="just">
                        <a:spcAft>
                          <a:spcPts val="0"/>
                        </a:spcAft>
                      </a:pPr>
                      <a:r>
                        <a:rPr lang="en-US" sz="3200" kern="100">
                          <a:latin typeface="Times New Roman"/>
                          <a:ea typeface="宋体"/>
                        </a:rPr>
                        <a:t>2</a:t>
                      </a:r>
                      <a:endParaRPr lang="zh-CN" sz="32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3200" kern="100">
                          <a:latin typeface="Times New Roman"/>
                          <a:ea typeface="宋体"/>
                        </a:rPr>
                        <a:t>10</a:t>
                      </a:r>
                      <a:endParaRPr lang="zh-CN" sz="3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099">
                <a:tc>
                  <a:txBody>
                    <a:bodyPr/>
                    <a:lstStyle/>
                    <a:p>
                      <a:pPr algn="just">
                        <a:spcAft>
                          <a:spcPts val="0"/>
                        </a:spcAft>
                      </a:pPr>
                      <a:r>
                        <a:rPr lang="en-US" sz="3200" kern="100">
                          <a:latin typeface="Times New Roman"/>
                          <a:ea typeface="宋体"/>
                        </a:rPr>
                        <a:t>1</a:t>
                      </a:r>
                      <a:endParaRPr lang="zh-CN" sz="32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3200" kern="100">
                          <a:latin typeface="Times New Roman"/>
                          <a:ea typeface="宋体"/>
                        </a:rPr>
                        <a:t>101</a:t>
                      </a:r>
                      <a:endParaRPr lang="zh-CN" sz="3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099">
                <a:tc>
                  <a:txBody>
                    <a:bodyPr/>
                    <a:lstStyle/>
                    <a:p>
                      <a:pPr algn="just">
                        <a:spcAft>
                          <a:spcPts val="0"/>
                        </a:spcAft>
                      </a:pPr>
                      <a:r>
                        <a:rPr lang="en-US" sz="3200" kern="100">
                          <a:latin typeface="Times New Roman"/>
                          <a:ea typeface="宋体"/>
                        </a:rPr>
                        <a:t>0</a:t>
                      </a:r>
                      <a:endParaRPr lang="zh-CN" sz="3200" kern="100">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3200" kern="100" dirty="0">
                          <a:latin typeface="Times New Roman"/>
                          <a:ea typeface="宋体"/>
                        </a:rPr>
                        <a:t>1</a:t>
                      </a:r>
                      <a:endParaRPr lang="zh-CN" sz="32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007318538"/>
              </p:ext>
            </p:extLst>
          </p:nvPr>
        </p:nvGraphicFramePr>
        <p:xfrm>
          <a:off x="1991544" y="1484784"/>
          <a:ext cx="3286148" cy="3000396"/>
        </p:xfrm>
        <a:graphic>
          <a:graphicData uri="http://schemas.openxmlformats.org/drawingml/2006/table">
            <a:tbl>
              <a:tblPr/>
              <a:tblGrid>
                <a:gridCol w="783416"/>
                <a:gridCol w="2502732"/>
              </a:tblGrid>
              <a:tr h="750099">
                <a:tc>
                  <a:txBody>
                    <a:bodyPr/>
                    <a:lstStyle/>
                    <a:p>
                      <a:pPr algn="just">
                        <a:spcAft>
                          <a:spcPts val="0"/>
                        </a:spcAft>
                      </a:pPr>
                      <a:r>
                        <a:rPr lang="en-US" sz="3200" kern="100" dirty="0">
                          <a:latin typeface="Times New Roman"/>
                          <a:ea typeface="宋体"/>
                          <a:cs typeface="Times New Roman"/>
                        </a:rPr>
                        <a:t>12</a:t>
                      </a:r>
                      <a:endParaRPr lang="zh-CN" sz="3200" kern="100" dirty="0">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3200" kern="100">
                          <a:latin typeface="Times New Roman"/>
                          <a:ea typeface="宋体"/>
                          <a:cs typeface="Times New Roman"/>
                        </a:rPr>
                        <a:t>100</a:t>
                      </a:r>
                      <a:endParaRPr lang="zh-CN" sz="3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099">
                <a:tc>
                  <a:txBody>
                    <a:bodyPr/>
                    <a:lstStyle/>
                    <a:p>
                      <a:pPr algn="just">
                        <a:spcAft>
                          <a:spcPts val="0"/>
                        </a:spcAft>
                      </a:pPr>
                      <a:r>
                        <a:rPr lang="en-US" sz="3200" kern="100">
                          <a:latin typeface="Times New Roman"/>
                          <a:ea typeface="宋体"/>
                          <a:cs typeface="Times New Roman"/>
                        </a:rPr>
                        <a:t>8</a:t>
                      </a:r>
                      <a:endParaRPr lang="zh-CN" sz="3200" kern="100">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3200" kern="100">
                          <a:latin typeface="Times New Roman"/>
                          <a:ea typeface="宋体"/>
                          <a:cs typeface="Times New Roman"/>
                        </a:rPr>
                        <a:t>10</a:t>
                      </a:r>
                      <a:endParaRPr lang="zh-CN" sz="3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099">
                <a:tc>
                  <a:txBody>
                    <a:bodyPr/>
                    <a:lstStyle/>
                    <a:p>
                      <a:pPr algn="just">
                        <a:spcAft>
                          <a:spcPts val="0"/>
                        </a:spcAft>
                      </a:pPr>
                      <a:r>
                        <a:rPr lang="en-US" sz="3200" kern="100">
                          <a:latin typeface="Times New Roman"/>
                          <a:ea typeface="宋体"/>
                          <a:cs typeface="Times New Roman"/>
                        </a:rPr>
                        <a:t>4</a:t>
                      </a:r>
                      <a:endParaRPr lang="zh-CN" sz="3200" kern="100">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3200" kern="100" dirty="0">
                          <a:latin typeface="Times New Roman"/>
                          <a:ea typeface="宋体"/>
                          <a:cs typeface="Times New Roman"/>
                        </a:rPr>
                        <a:t>101</a:t>
                      </a:r>
                      <a:endParaRPr lang="zh-CN" sz="3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0099">
                <a:tc>
                  <a:txBody>
                    <a:bodyPr/>
                    <a:lstStyle/>
                    <a:p>
                      <a:pPr algn="just">
                        <a:spcAft>
                          <a:spcPts val="0"/>
                        </a:spcAft>
                      </a:pPr>
                      <a:r>
                        <a:rPr lang="en-US" sz="3200" kern="100">
                          <a:latin typeface="Times New Roman"/>
                          <a:ea typeface="宋体"/>
                          <a:cs typeface="Times New Roman"/>
                        </a:rPr>
                        <a:t>0</a:t>
                      </a:r>
                      <a:endParaRPr lang="zh-CN" sz="3200" kern="100">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3200" kern="100" dirty="0">
                          <a:latin typeface="Times New Roman"/>
                          <a:ea typeface="宋体"/>
                          <a:cs typeface="Times New Roman"/>
                        </a:rPr>
                        <a:t>1</a:t>
                      </a:r>
                      <a:endParaRPr lang="zh-CN" sz="3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文本框 2"/>
          <p:cNvSpPr txBox="1"/>
          <p:nvPr/>
        </p:nvSpPr>
        <p:spPr>
          <a:xfrm>
            <a:off x="407368" y="4941168"/>
            <a:ext cx="5714257" cy="461665"/>
          </a:xfrm>
          <a:prstGeom prst="rect">
            <a:avLst/>
          </a:prstGeom>
          <a:noFill/>
        </p:spPr>
        <p:txBody>
          <a:bodyPr wrap="none" rtlCol="0">
            <a:spAutoFit/>
          </a:bodyPr>
          <a:lstStyle/>
          <a:p>
            <a:r>
              <a:rPr lang="en-US" altLang="zh-CN" sz="2400" dirty="0" smtClean="0"/>
              <a:t>Word address</a:t>
            </a:r>
            <a:r>
              <a:rPr lang="zh-CN" altLang="en-US" sz="2400" dirty="0" smtClean="0"/>
              <a:t>：            </a:t>
            </a:r>
            <a:r>
              <a:rPr lang="en-US" altLang="zh-CN" sz="2400" dirty="0" smtClean="0"/>
              <a:t>xxxxxxxx..xxx</a:t>
            </a:r>
            <a:r>
              <a:rPr lang="en-US" altLang="zh-CN" sz="2400" dirty="0" smtClean="0">
                <a:solidFill>
                  <a:srgbClr val="FF0000"/>
                </a:solidFill>
              </a:rPr>
              <a:t>00</a:t>
            </a:r>
            <a:endParaRPr lang="zh-CN" altLang="en-US" sz="2400" dirty="0">
              <a:solidFill>
                <a:srgbClr val="FF0000"/>
              </a:solidFill>
            </a:endParaRPr>
          </a:p>
        </p:txBody>
      </p:sp>
      <p:sp>
        <p:nvSpPr>
          <p:cNvPr id="7" name="文本框 6"/>
          <p:cNvSpPr txBox="1"/>
          <p:nvPr/>
        </p:nvSpPr>
        <p:spPr>
          <a:xfrm>
            <a:off x="407368" y="5402833"/>
            <a:ext cx="5844100" cy="461665"/>
          </a:xfrm>
          <a:prstGeom prst="rect">
            <a:avLst/>
          </a:prstGeom>
          <a:noFill/>
        </p:spPr>
        <p:txBody>
          <a:bodyPr wrap="none" rtlCol="0">
            <a:spAutoFit/>
          </a:bodyPr>
          <a:lstStyle/>
          <a:p>
            <a:r>
              <a:rPr lang="en-US" altLang="zh-CN" sz="2400" dirty="0" smtClean="0"/>
              <a:t>Double Word address</a:t>
            </a:r>
            <a:r>
              <a:rPr lang="zh-CN" altLang="en-US" sz="2400" dirty="0" smtClean="0"/>
              <a:t>：</a:t>
            </a:r>
            <a:r>
              <a:rPr lang="en-US" altLang="zh-CN" sz="2400" dirty="0" smtClean="0"/>
              <a:t>xxxxxxxx..xx</a:t>
            </a:r>
            <a:r>
              <a:rPr lang="en-US" altLang="zh-CN" sz="2400" dirty="0" smtClean="0">
                <a:solidFill>
                  <a:srgbClr val="FF0000"/>
                </a:solidFill>
              </a:rPr>
              <a:t>000</a:t>
            </a:r>
            <a:endParaRPr lang="zh-CN" altLang="en-US" sz="2400" dirty="0">
              <a:solidFill>
                <a:srgbClr val="FF0000"/>
              </a:solidFill>
            </a:endParaRPr>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rrowheads="1"/>
          </p:cNvSpPr>
          <p:nvPr>
            <p:ph type="title"/>
          </p:nvPr>
        </p:nvSpPr>
        <p:spPr/>
        <p:txBody>
          <a:bodyPr/>
          <a:lstStyle/>
          <a:p>
            <a:r>
              <a:rPr lang="en-US" altLang="zh-CN" dirty="0">
                <a:solidFill>
                  <a:srgbClr val="FF0000"/>
                </a:solidFill>
              </a:rPr>
              <a:t>Memory </a:t>
            </a:r>
            <a:r>
              <a:rPr lang="en-US" altLang="zh-CN" dirty="0" smtClean="0">
                <a:solidFill>
                  <a:srgbClr val="FF0000"/>
                </a:solidFill>
              </a:rPr>
              <a:t>Alignment: </a:t>
            </a:r>
            <a:br>
              <a:rPr lang="en-US" altLang="zh-CN" dirty="0" smtClean="0">
                <a:solidFill>
                  <a:srgbClr val="FF0000"/>
                </a:solidFill>
              </a:rPr>
            </a:br>
            <a:r>
              <a:rPr lang="en-US" altLang="zh-CN" dirty="0"/>
              <a:t> </a:t>
            </a:r>
            <a:r>
              <a:rPr lang="en-US" altLang="zh-CN" dirty="0" smtClean="0"/>
              <a:t>             </a:t>
            </a:r>
            <a:r>
              <a:rPr lang="en-US" altLang="zh-CN" dirty="0" smtClean="0">
                <a:solidFill>
                  <a:srgbClr val="FF0000"/>
                </a:solidFill>
              </a:rPr>
              <a:t>each variable stores at a word address</a:t>
            </a:r>
            <a:endParaRPr lang="en-US" altLang="zh-CN" sz="4000" dirty="0"/>
          </a:p>
        </p:txBody>
      </p:sp>
      <p:sp>
        <p:nvSpPr>
          <p:cNvPr id="319491" name="Rectangle 3"/>
          <p:cNvSpPr>
            <a:spLocks noGrp="1" noRot="1" noChangeArrowheads="1"/>
          </p:cNvSpPr>
          <p:nvPr>
            <p:ph idx="1"/>
          </p:nvPr>
        </p:nvSpPr>
        <p:spPr>
          <a:xfrm>
            <a:off x="1809720" y="1357299"/>
            <a:ext cx="2636838" cy="4194175"/>
          </a:xfrm>
        </p:spPr>
        <p:txBody>
          <a:bodyPr/>
          <a:lstStyle/>
          <a:p>
            <a:pPr>
              <a:buFont typeface="Wingdings" pitchFamily="2" charset="2"/>
              <a:buNone/>
            </a:pPr>
            <a:r>
              <a:rPr lang="en-US" altLang="zh-CN" dirty="0" err="1"/>
              <a:t>struct</a:t>
            </a:r>
            <a:r>
              <a:rPr lang="en-US" altLang="zh-CN" dirty="0"/>
              <a:t> {</a:t>
            </a:r>
          </a:p>
          <a:p>
            <a:pPr>
              <a:buFont typeface="Wingdings" pitchFamily="2" charset="2"/>
              <a:buNone/>
            </a:pPr>
            <a:r>
              <a:rPr lang="en-US" altLang="zh-CN" dirty="0"/>
              <a:t>	</a:t>
            </a:r>
            <a:r>
              <a:rPr lang="en-US" altLang="zh-CN" dirty="0" err="1"/>
              <a:t>int</a:t>
            </a:r>
            <a:r>
              <a:rPr lang="en-US" altLang="zh-CN" dirty="0"/>
              <a:t> a;</a:t>
            </a:r>
          </a:p>
          <a:p>
            <a:pPr>
              <a:buFont typeface="Wingdings" pitchFamily="2" charset="2"/>
              <a:buNone/>
            </a:pPr>
            <a:r>
              <a:rPr lang="en-US" altLang="zh-CN" dirty="0"/>
              <a:t>	char b;</a:t>
            </a:r>
          </a:p>
          <a:p>
            <a:pPr>
              <a:buFont typeface="Wingdings" pitchFamily="2" charset="2"/>
              <a:buNone/>
            </a:pPr>
            <a:r>
              <a:rPr lang="en-US" altLang="zh-CN" dirty="0"/>
              <a:t>	char c[2];</a:t>
            </a:r>
          </a:p>
          <a:p>
            <a:pPr>
              <a:buFont typeface="Wingdings" pitchFamily="2" charset="2"/>
              <a:buNone/>
            </a:pPr>
            <a:r>
              <a:rPr lang="en-US" altLang="zh-CN" dirty="0"/>
              <a:t>	char d[3]</a:t>
            </a:r>
          </a:p>
          <a:p>
            <a:pPr>
              <a:buFont typeface="Wingdings" pitchFamily="2" charset="2"/>
              <a:buNone/>
            </a:pPr>
            <a:r>
              <a:rPr lang="en-US" altLang="zh-CN" dirty="0"/>
              <a:t>	float e;</a:t>
            </a:r>
          </a:p>
          <a:p>
            <a:pPr>
              <a:buFont typeface="Wingdings" pitchFamily="2" charset="2"/>
              <a:buNone/>
            </a:pPr>
            <a:r>
              <a:rPr lang="en-US" altLang="zh-CN" dirty="0"/>
              <a:t>}</a:t>
            </a:r>
          </a:p>
          <a:p>
            <a:pPr>
              <a:buFont typeface="Wingdings" pitchFamily="2" charset="2"/>
              <a:buNone/>
            </a:pPr>
            <a:endParaRPr lang="en-US" altLang="zh-CN" dirty="0"/>
          </a:p>
        </p:txBody>
      </p:sp>
      <p:sp>
        <p:nvSpPr>
          <p:cNvPr id="26" name="灯片编号占位符 5"/>
          <p:cNvSpPr>
            <a:spLocks noGrp="1"/>
          </p:cNvSpPr>
          <p:nvPr>
            <p:ph type="sldNum" sz="quarter" idx="4294967295"/>
          </p:nvPr>
        </p:nvSpPr>
        <p:spPr>
          <a:xfrm>
            <a:off x="8534400" y="6245225"/>
            <a:ext cx="2133600" cy="476250"/>
          </a:xfrm>
        </p:spPr>
        <p:txBody>
          <a:bodyPr/>
          <a:lstStyle/>
          <a:p>
            <a:fld id="{429E5CE0-2C88-4724-8CC7-9AA6520F4474}" type="slidenum">
              <a:rPr lang="en-US" altLang="zh-CN"/>
              <a:pPr/>
              <a:t>26</a:t>
            </a:fld>
            <a:endParaRPr lang="en-US" altLang="zh-CN"/>
          </a:p>
        </p:txBody>
      </p:sp>
      <p:sp>
        <p:nvSpPr>
          <p:cNvPr id="319512" name="AutoShape 24"/>
          <p:cNvSpPr>
            <a:spLocks noChangeArrowheads="1"/>
          </p:cNvSpPr>
          <p:nvPr/>
        </p:nvSpPr>
        <p:spPr bwMode="auto">
          <a:xfrm>
            <a:off x="3935413" y="2565400"/>
            <a:ext cx="792162" cy="287338"/>
          </a:xfrm>
          <a:prstGeom prst="rightArrow">
            <a:avLst>
              <a:gd name="adj1" fmla="val 50000"/>
              <a:gd name="adj2" fmla="val 68922"/>
            </a:avLst>
          </a:prstGeom>
          <a:noFill/>
          <a:ln w="9525" cap="rnd" algn="ctr">
            <a:solidFill>
              <a:srgbClr val="007A77"/>
            </a:solidFill>
            <a:miter lim="800000"/>
            <a:headEnd/>
            <a:tailEnd/>
          </a:ln>
          <a:effectLst/>
        </p:spPr>
        <p:txBody>
          <a:bodyPr wrap="none" anchor="ctr"/>
          <a:lstStyle/>
          <a:p>
            <a:endParaRPr lang="zh-CN" altLang="en-US"/>
          </a:p>
        </p:txBody>
      </p:sp>
      <p:sp>
        <p:nvSpPr>
          <p:cNvPr id="319513" name="Text Box 25"/>
          <p:cNvSpPr txBox="1">
            <a:spLocks noChangeArrowheads="1"/>
          </p:cNvSpPr>
          <p:nvPr/>
        </p:nvSpPr>
        <p:spPr bwMode="auto">
          <a:xfrm>
            <a:off x="6960096" y="5123452"/>
            <a:ext cx="4047268" cy="1077218"/>
          </a:xfrm>
          <a:prstGeom prst="rect">
            <a:avLst/>
          </a:prstGeom>
          <a:noFill/>
          <a:ln w="9525" cap="rnd" algn="ctr">
            <a:noFill/>
            <a:miter lim="800000"/>
            <a:headEnd/>
            <a:tailEnd/>
          </a:ln>
          <a:effectLst/>
        </p:spPr>
        <p:txBody>
          <a:bodyPr wrap="square">
            <a:spAutoFit/>
          </a:bodyPr>
          <a:lstStyle/>
          <a:p>
            <a:pPr>
              <a:spcBef>
                <a:spcPct val="50000"/>
              </a:spcBef>
            </a:pPr>
            <a:r>
              <a:rPr lang="zh-CN" altLang="en-US" sz="1600" b="1" dirty="0">
                <a:solidFill>
                  <a:srgbClr val="FF0066"/>
                </a:solidFill>
              </a:rPr>
              <a:t>错误</a:t>
            </a:r>
          </a:p>
          <a:p>
            <a:pPr>
              <a:spcBef>
                <a:spcPct val="50000"/>
              </a:spcBef>
            </a:pPr>
            <a:r>
              <a:rPr lang="zh-CN" altLang="en-US" sz="1600" b="1" dirty="0">
                <a:solidFill>
                  <a:srgbClr val="FF0066"/>
                </a:solidFill>
              </a:rPr>
              <a:t>因为内存一次只能读出</a:t>
            </a:r>
            <a:r>
              <a:rPr lang="en-US" altLang="zh-CN" sz="1600" b="1" dirty="0">
                <a:solidFill>
                  <a:srgbClr val="FF0066"/>
                </a:solidFill>
              </a:rPr>
              <a:t>4</a:t>
            </a:r>
            <a:r>
              <a:rPr lang="zh-CN" altLang="en-US" sz="1600" b="1" dirty="0">
                <a:solidFill>
                  <a:srgbClr val="FF0066"/>
                </a:solidFill>
              </a:rPr>
              <a:t>字节内存中的一行</a:t>
            </a:r>
          </a:p>
          <a:p>
            <a:pPr>
              <a:spcBef>
                <a:spcPct val="50000"/>
              </a:spcBef>
            </a:pPr>
            <a:r>
              <a:rPr lang="zh-CN" altLang="en-US" sz="1600" b="1" dirty="0">
                <a:solidFill>
                  <a:srgbClr val="FF0066"/>
                </a:solidFill>
              </a:rPr>
              <a:t>这样布局，</a:t>
            </a:r>
            <a:r>
              <a:rPr lang="en-US" altLang="zh-CN" sz="1600" b="1" dirty="0">
                <a:solidFill>
                  <a:srgbClr val="FF0066"/>
                </a:solidFill>
              </a:rPr>
              <a:t>e</a:t>
            </a:r>
            <a:r>
              <a:rPr lang="zh-CN" altLang="en-US" sz="1600" b="1" dirty="0">
                <a:solidFill>
                  <a:srgbClr val="FF0066"/>
                </a:solidFill>
              </a:rPr>
              <a:t>变量不能一次读出</a:t>
            </a:r>
          </a:p>
        </p:txBody>
      </p:sp>
      <p:graphicFrame>
        <p:nvGraphicFramePr>
          <p:cNvPr id="29" name="表格 28"/>
          <p:cNvGraphicFramePr>
            <a:graphicFrameLocks noGrp="1"/>
          </p:cNvGraphicFramePr>
          <p:nvPr>
            <p:extLst>
              <p:ext uri="{D42A27DB-BD31-4B8C-83A1-F6EECF244321}">
                <p14:modId xmlns:p14="http://schemas.microsoft.com/office/powerpoint/2010/main" val="2856019146"/>
              </p:ext>
            </p:extLst>
          </p:nvPr>
        </p:nvGraphicFramePr>
        <p:xfrm>
          <a:off x="4944176" y="1668797"/>
          <a:ext cx="4751571" cy="2448835"/>
        </p:xfrm>
        <a:graphic>
          <a:graphicData uri="http://schemas.openxmlformats.org/drawingml/2006/table">
            <a:tbl>
              <a:tblPr firstRow="1" bandRow="1">
                <a:tableStyleId>{BC89EF96-8CEA-46FF-86C4-4CE0E7609802}</a:tableStyleId>
              </a:tblPr>
              <a:tblGrid>
                <a:gridCol w="1189665"/>
                <a:gridCol w="1222745"/>
                <a:gridCol w="1275907"/>
                <a:gridCol w="1063254"/>
              </a:tblGrid>
              <a:tr h="489767">
                <a:tc gridSpan="4">
                  <a:txBody>
                    <a:bodyPr/>
                    <a:lstStyle/>
                    <a:p>
                      <a:pPr algn="ctr"/>
                      <a:r>
                        <a:rPr lang="en-US" altLang="zh-CN" dirty="0" smtClean="0"/>
                        <a:t>e</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489767">
                <a:tc>
                  <a:txBody>
                    <a:bodyPr/>
                    <a:lstStyle/>
                    <a:p>
                      <a:r>
                        <a:rPr lang="en-US" altLang="zh-CN" dirty="0" smtClean="0"/>
                        <a:t>Unused</a:t>
                      </a:r>
                      <a:endParaRPr lang="zh-CN" altLang="en-US" dirty="0"/>
                    </a:p>
                  </a:txBody>
                  <a:tcPr/>
                </a:tc>
                <a:tc>
                  <a:txBody>
                    <a:bodyPr/>
                    <a:lstStyle/>
                    <a:p>
                      <a:r>
                        <a:rPr lang="en-US" altLang="zh-CN" dirty="0" smtClean="0"/>
                        <a:t>D[2]</a:t>
                      </a:r>
                      <a:endParaRPr lang="zh-CN" altLang="en-US" dirty="0"/>
                    </a:p>
                  </a:txBody>
                  <a:tcPr/>
                </a:tc>
                <a:tc>
                  <a:txBody>
                    <a:bodyPr/>
                    <a:lstStyle/>
                    <a:p>
                      <a:r>
                        <a:rPr lang="en-US" altLang="zh-CN" dirty="0" smtClean="0"/>
                        <a:t>D[1]</a:t>
                      </a:r>
                      <a:endParaRPr lang="zh-CN" altLang="en-US" dirty="0"/>
                    </a:p>
                  </a:txBody>
                  <a:tcPr/>
                </a:tc>
                <a:tc>
                  <a:txBody>
                    <a:bodyPr/>
                    <a:lstStyle/>
                    <a:p>
                      <a:r>
                        <a:rPr lang="en-US" altLang="zh-CN" dirty="0" smtClean="0"/>
                        <a:t>D[0]</a:t>
                      </a:r>
                      <a:endParaRPr lang="zh-CN" altLang="en-US" dirty="0"/>
                    </a:p>
                  </a:txBody>
                  <a:tcPr/>
                </a:tc>
              </a:tr>
              <a:tr h="489767">
                <a:tc>
                  <a:txBody>
                    <a:bodyPr/>
                    <a:lstStyle/>
                    <a:p>
                      <a:r>
                        <a:rPr lang="en-US" altLang="zh-CN" dirty="0" smtClean="0"/>
                        <a:t>Unused</a:t>
                      </a:r>
                      <a:endParaRPr lang="zh-CN" altLang="en-US" dirty="0"/>
                    </a:p>
                  </a:txBody>
                  <a:tcPr/>
                </a:tc>
                <a:tc>
                  <a:txBody>
                    <a:bodyPr/>
                    <a:lstStyle/>
                    <a:p>
                      <a:r>
                        <a:rPr lang="en-US" altLang="zh-CN" dirty="0" smtClean="0"/>
                        <a:t>Unused</a:t>
                      </a:r>
                      <a:endParaRPr lang="zh-CN" altLang="en-US" dirty="0"/>
                    </a:p>
                  </a:txBody>
                  <a:tcPr/>
                </a:tc>
                <a:tc>
                  <a:txBody>
                    <a:bodyPr/>
                    <a:lstStyle/>
                    <a:p>
                      <a:r>
                        <a:rPr lang="en-US" altLang="zh-CN" dirty="0" smtClean="0"/>
                        <a:t>C[1]</a:t>
                      </a:r>
                      <a:endParaRPr lang="zh-CN" altLang="en-US" dirty="0"/>
                    </a:p>
                  </a:txBody>
                  <a:tcPr/>
                </a:tc>
                <a:tc>
                  <a:txBody>
                    <a:bodyPr/>
                    <a:lstStyle/>
                    <a:p>
                      <a:r>
                        <a:rPr lang="en-US" altLang="zh-CN" dirty="0" smtClean="0"/>
                        <a:t>C[0]</a:t>
                      </a:r>
                    </a:p>
                  </a:txBody>
                  <a:tcPr/>
                </a:tc>
              </a:tr>
              <a:tr h="489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Unused</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Unused</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Unused</a:t>
                      </a:r>
                      <a:endParaRPr lang="zh-CN" altLang="en-US" dirty="0" smtClean="0"/>
                    </a:p>
                  </a:txBody>
                  <a:tcPr/>
                </a:tc>
                <a:tc>
                  <a:txBody>
                    <a:bodyPr/>
                    <a:lstStyle/>
                    <a:p>
                      <a:r>
                        <a:rPr lang="en-US" altLang="zh-CN" dirty="0" smtClean="0"/>
                        <a:t>b</a:t>
                      </a:r>
                      <a:endParaRPr lang="zh-CN" altLang="en-US" dirty="0"/>
                    </a:p>
                  </a:txBody>
                  <a:tcPr/>
                </a:tc>
              </a:tr>
              <a:tr h="489767">
                <a:tc gridSpan="4">
                  <a:txBody>
                    <a:bodyPr/>
                    <a:lstStyle/>
                    <a:p>
                      <a:pPr algn="ctr"/>
                      <a:r>
                        <a:rPr lang="en-US" altLang="zh-CN" dirty="0" smtClean="0"/>
                        <a:t>a</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bl>
          </a:graphicData>
        </a:graphic>
      </p:graphicFrame>
      <p:graphicFrame>
        <p:nvGraphicFramePr>
          <p:cNvPr id="30" name="表格 29"/>
          <p:cNvGraphicFramePr>
            <a:graphicFrameLocks noGrp="1"/>
          </p:cNvGraphicFramePr>
          <p:nvPr>
            <p:extLst>
              <p:ext uri="{D42A27DB-BD31-4B8C-83A1-F6EECF244321}">
                <p14:modId xmlns:p14="http://schemas.microsoft.com/office/powerpoint/2010/main" val="2692301076"/>
              </p:ext>
            </p:extLst>
          </p:nvPr>
        </p:nvGraphicFramePr>
        <p:xfrm>
          <a:off x="2496884" y="5196391"/>
          <a:ext cx="4180366" cy="979534"/>
        </p:xfrm>
        <a:graphic>
          <a:graphicData uri="http://schemas.openxmlformats.org/drawingml/2006/table">
            <a:tbl>
              <a:tblPr firstRow="1" bandRow="1">
                <a:tableStyleId>{BC89EF96-8CEA-46FF-86C4-4CE0E7609802}</a:tableStyleId>
              </a:tblPr>
              <a:tblGrid>
                <a:gridCol w="1046651"/>
                <a:gridCol w="1075754"/>
                <a:gridCol w="1122525"/>
                <a:gridCol w="935436"/>
              </a:tblGrid>
              <a:tr h="489767">
                <a:tc>
                  <a:txBody>
                    <a:bodyPr/>
                    <a:lstStyle/>
                    <a:p>
                      <a:r>
                        <a:rPr lang="en-US" altLang="zh-CN" dirty="0" smtClean="0"/>
                        <a:t>Unused</a:t>
                      </a:r>
                      <a:endParaRPr lang="zh-CN" altLang="en-US" dirty="0"/>
                    </a:p>
                  </a:txBody>
                  <a:tcPr/>
                </a:tc>
                <a:tc gridSpan="3">
                  <a:txBody>
                    <a:bodyPr/>
                    <a:lstStyle/>
                    <a:p>
                      <a:pPr algn="ctr"/>
                      <a:r>
                        <a:rPr lang="en-US" altLang="zh-CN" dirty="0" smtClean="0"/>
                        <a:t>e</a:t>
                      </a:r>
                      <a:endParaRPr lang="zh-CN" altLang="en-US" dirty="0"/>
                    </a:p>
                  </a:txBody>
                  <a:tcPr/>
                </a:tc>
                <a:tc hMerge="1">
                  <a:txBody>
                    <a:bodyPr/>
                    <a:lstStyle/>
                    <a:p>
                      <a:endParaRPr lang="zh-CN" altLang="en-US" dirty="0"/>
                    </a:p>
                  </a:txBody>
                  <a:tcPr/>
                </a:tc>
                <a:tc hMerge="1">
                  <a:txBody>
                    <a:bodyPr/>
                    <a:lstStyle/>
                    <a:p>
                      <a:endParaRPr lang="zh-CN" altLang="en-US" dirty="0"/>
                    </a:p>
                  </a:txBody>
                  <a:tcPr/>
                </a:tc>
              </a:tr>
              <a:tr h="489767">
                <a:tc>
                  <a:txBody>
                    <a:bodyPr/>
                    <a:lstStyle/>
                    <a:p>
                      <a:pPr algn="ctr"/>
                      <a:r>
                        <a:rPr lang="en-US" altLang="zh-CN" dirty="0" smtClean="0"/>
                        <a:t>e</a:t>
                      </a:r>
                      <a:endParaRPr lang="zh-CN" altLang="en-US" dirty="0"/>
                    </a:p>
                  </a:txBody>
                  <a:tcPr/>
                </a:tc>
                <a:tc>
                  <a:txBody>
                    <a:bodyPr/>
                    <a:lstStyle/>
                    <a:p>
                      <a:r>
                        <a:rPr lang="en-US" altLang="zh-CN" dirty="0" smtClean="0"/>
                        <a:t>D[2]</a:t>
                      </a:r>
                      <a:endParaRPr lang="zh-CN" altLang="en-US" dirty="0"/>
                    </a:p>
                  </a:txBody>
                  <a:tcPr/>
                </a:tc>
                <a:tc>
                  <a:txBody>
                    <a:bodyPr/>
                    <a:lstStyle/>
                    <a:p>
                      <a:r>
                        <a:rPr lang="en-US" altLang="zh-CN" dirty="0" smtClean="0"/>
                        <a:t>D[1]</a:t>
                      </a:r>
                      <a:endParaRPr lang="zh-CN" altLang="en-US" dirty="0"/>
                    </a:p>
                  </a:txBody>
                  <a:tcPr/>
                </a:tc>
                <a:tc>
                  <a:txBody>
                    <a:bodyPr/>
                    <a:lstStyle/>
                    <a:p>
                      <a:r>
                        <a:rPr lang="en-US" altLang="zh-CN" dirty="0" smtClean="0"/>
                        <a:t>D[0]</a:t>
                      </a:r>
                      <a:endParaRPr lang="zh-CN" altLang="en-US" dirty="0"/>
                    </a:p>
                  </a:txBody>
                  <a:tcPr/>
                </a:tc>
              </a:tr>
            </a:tbl>
          </a:graphicData>
        </a:graphic>
      </p:graphicFrame>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94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95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9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p:bldP spid="319512" grpId="0" animBg="1"/>
      <p:bldP spid="3195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15480" y="0"/>
            <a:ext cx="8938196" cy="1142984"/>
          </a:xfrm>
        </p:spPr>
        <p:txBody>
          <a:bodyPr/>
          <a:lstStyle/>
          <a:p>
            <a:r>
              <a:rPr lang="en-US" altLang="zh-CN" dirty="0"/>
              <a:t>Ex2.5    </a:t>
            </a:r>
            <a:r>
              <a:rPr lang="en-US" altLang="zh-CN" dirty="0" smtClean="0"/>
              <a:t>Compiling </a:t>
            </a:r>
            <a:r>
              <a:rPr lang="en-US" altLang="zh-CN" dirty="0"/>
              <a:t>using load and store</a:t>
            </a:r>
            <a:endParaRPr lang="zh-CN" altLang="en-US" dirty="0"/>
          </a:p>
        </p:txBody>
      </p:sp>
      <p:sp>
        <p:nvSpPr>
          <p:cNvPr id="107523" name="Rectangle 3"/>
          <p:cNvSpPr>
            <a:spLocks noGrp="1" noRot="1" noChangeArrowheads="1"/>
          </p:cNvSpPr>
          <p:nvPr>
            <p:ph idx="1"/>
          </p:nvPr>
        </p:nvSpPr>
        <p:spPr>
          <a:xfrm>
            <a:off x="407368" y="1159141"/>
            <a:ext cx="8449269" cy="2232594"/>
          </a:xfrm>
        </p:spPr>
        <p:txBody>
          <a:bodyPr/>
          <a:lstStyle/>
          <a:p>
            <a:pPr lvl="1">
              <a:lnSpc>
                <a:spcPct val="90000"/>
              </a:lnSpc>
              <a:buFont typeface="Wingdings" pitchFamily="2" charset="2"/>
              <a:buNone/>
            </a:pPr>
            <a:endParaRPr lang="en-US" altLang="zh-CN" dirty="0"/>
          </a:p>
          <a:p>
            <a:pPr lvl="1">
              <a:lnSpc>
                <a:spcPct val="90000"/>
              </a:lnSpc>
              <a:buFont typeface="Wingdings" pitchFamily="2" charset="2"/>
              <a:buNone/>
            </a:pPr>
            <a:r>
              <a:rPr lang="en-US" altLang="zh-CN" dirty="0">
                <a:solidFill>
                  <a:srgbClr val="0000FF"/>
                </a:solidFill>
              </a:rPr>
              <a:t>C code:</a:t>
            </a:r>
          </a:p>
          <a:p>
            <a:pPr lvl="1">
              <a:lnSpc>
                <a:spcPct val="90000"/>
              </a:lnSpc>
              <a:buFont typeface="Wingdings" pitchFamily="2" charset="2"/>
              <a:buNone/>
            </a:pPr>
            <a:r>
              <a:rPr lang="en-US" altLang="zh-CN" sz="2000" dirty="0">
                <a:latin typeface="Times New Roman" pitchFamily="18" charset="0"/>
              </a:rPr>
              <a:t>        </a:t>
            </a:r>
            <a:r>
              <a:rPr lang="en-US" altLang="zh-CN" dirty="0">
                <a:latin typeface="Times New Roman" pitchFamily="18" charset="0"/>
              </a:rPr>
              <a:t>A[12]  =  h  +  A[8] ;    // A is an array of 100 words</a:t>
            </a:r>
            <a:br>
              <a:rPr lang="en-US" altLang="zh-CN" dirty="0">
                <a:latin typeface="Times New Roman" pitchFamily="18" charset="0"/>
              </a:rPr>
            </a:br>
            <a:endParaRPr lang="en-US" altLang="zh-CN" dirty="0" smtClean="0">
              <a:latin typeface="Times New Roman" pitchFamily="18" charset="0"/>
            </a:endParaRPr>
          </a:p>
          <a:p>
            <a:pPr lvl="1">
              <a:lnSpc>
                <a:spcPct val="90000"/>
              </a:lnSpc>
              <a:buFont typeface="Wingdings" pitchFamily="2" charset="2"/>
              <a:buNone/>
            </a:pPr>
            <a:r>
              <a:rPr lang="en-US" altLang="zh-CN" dirty="0">
                <a:latin typeface="Times New Roman" pitchFamily="18" charset="0"/>
              </a:rPr>
              <a:t> </a:t>
            </a:r>
            <a:r>
              <a:rPr lang="en-US" altLang="zh-CN" dirty="0" smtClean="0">
                <a:latin typeface="Times New Roman" pitchFamily="18" charset="0"/>
              </a:rPr>
              <a:t>     </a:t>
            </a:r>
            <a:r>
              <a:rPr lang="en-US" altLang="zh-CN" dirty="0" smtClean="0"/>
              <a:t>( </a:t>
            </a:r>
            <a:r>
              <a:rPr lang="en-US" altLang="zh-CN" dirty="0"/>
              <a:t>Assume: h ---- $s2    base address of A ---- $s3 )</a:t>
            </a:r>
          </a:p>
          <a:p>
            <a:pPr lvl="1">
              <a:lnSpc>
                <a:spcPct val="90000"/>
              </a:lnSpc>
              <a:buFont typeface="Wingdings" pitchFamily="2" charset="2"/>
              <a:buNone/>
            </a:pPr>
            <a:endParaRPr lang="en-US" altLang="zh-CN" sz="2000" dirty="0">
              <a:latin typeface="Times New Roman" pitchFamily="18" charset="0"/>
            </a:endParaRPr>
          </a:p>
        </p:txBody>
      </p:sp>
      <p:sp>
        <p:nvSpPr>
          <p:cNvPr id="3" name="灯片编号占位符 5"/>
          <p:cNvSpPr>
            <a:spLocks noGrp="1"/>
          </p:cNvSpPr>
          <p:nvPr>
            <p:ph type="sldNum" sz="quarter" idx="4294967295"/>
          </p:nvPr>
        </p:nvSpPr>
        <p:spPr>
          <a:xfrm>
            <a:off x="8534400" y="6245225"/>
            <a:ext cx="2133600" cy="476250"/>
          </a:xfrm>
        </p:spPr>
        <p:txBody>
          <a:bodyPr/>
          <a:lstStyle/>
          <a:p>
            <a:fld id="{9B05C6EB-BF82-4CF1-BA00-6067095809A6}" type="slidenum">
              <a:rPr lang="en-US" altLang="zh-CN"/>
              <a:pPr/>
              <a:t>27</a:t>
            </a:fld>
            <a:endParaRPr lang="en-US" altLang="zh-CN"/>
          </a:p>
        </p:txBody>
      </p:sp>
      <p:sp>
        <p:nvSpPr>
          <p:cNvPr id="2" name="文本框 1"/>
          <p:cNvSpPr txBox="1"/>
          <p:nvPr/>
        </p:nvSpPr>
        <p:spPr>
          <a:xfrm>
            <a:off x="452011" y="3645024"/>
            <a:ext cx="7975260" cy="1914370"/>
          </a:xfrm>
          <a:prstGeom prst="rect">
            <a:avLst/>
          </a:prstGeom>
          <a:noFill/>
        </p:spPr>
        <p:txBody>
          <a:bodyPr wrap="none" rtlCol="0">
            <a:spAutoFit/>
          </a:bodyPr>
          <a:lstStyle/>
          <a:p>
            <a:pPr marL="342900" lvl="0" indent="-342900">
              <a:lnSpc>
                <a:spcPct val="90000"/>
              </a:lnSpc>
              <a:spcBef>
                <a:spcPct val="20000"/>
              </a:spcBef>
              <a:buClrTx/>
              <a:buFont typeface="Wingdings" pitchFamily="2" charset="2"/>
              <a:buChar char="v"/>
            </a:pPr>
            <a:r>
              <a:rPr lang="en-US" altLang="zh-CN" sz="2800" kern="0" dirty="0">
                <a:solidFill>
                  <a:srgbClr val="0000FF"/>
                </a:solidFill>
                <a:latin typeface="Comic Sans MS"/>
                <a:ea typeface="宋体"/>
              </a:rPr>
              <a:t>MIPS code:</a:t>
            </a:r>
          </a:p>
          <a:p>
            <a:pPr marL="742950" lvl="1" indent="-285750">
              <a:lnSpc>
                <a:spcPct val="90000"/>
              </a:lnSpc>
              <a:spcBef>
                <a:spcPct val="20000"/>
              </a:spcBef>
              <a:buClrTx/>
            </a:pPr>
            <a:r>
              <a:rPr lang="en-US" altLang="zh-CN" sz="2400" kern="0" dirty="0" err="1" smtClean="0">
                <a:solidFill>
                  <a:srgbClr val="000000"/>
                </a:solidFill>
                <a:latin typeface="Times New Roman" pitchFamily="18" charset="0"/>
                <a:ea typeface="宋体"/>
              </a:rPr>
              <a:t>lw</a:t>
            </a:r>
            <a:r>
              <a:rPr lang="en-US" altLang="zh-CN" sz="2400" kern="0" dirty="0" smtClean="0">
                <a:solidFill>
                  <a:srgbClr val="000000"/>
                </a:solidFill>
                <a:latin typeface="Times New Roman" pitchFamily="18" charset="0"/>
                <a:ea typeface="宋体"/>
              </a:rPr>
              <a:t>      </a:t>
            </a:r>
            <a:r>
              <a:rPr lang="en-US" altLang="zh-CN" sz="2400" kern="0" dirty="0">
                <a:solidFill>
                  <a:srgbClr val="000000"/>
                </a:solidFill>
                <a:latin typeface="Times New Roman" pitchFamily="18" charset="0"/>
                <a:ea typeface="宋体"/>
              </a:rPr>
              <a:t>$t0 , </a:t>
            </a:r>
            <a:r>
              <a:rPr lang="en-US" altLang="zh-CN" sz="2400" kern="0" dirty="0">
                <a:solidFill>
                  <a:srgbClr val="FF3300"/>
                </a:solidFill>
                <a:latin typeface="Times New Roman" pitchFamily="18" charset="0"/>
                <a:ea typeface="宋体"/>
              </a:rPr>
              <a:t>32</a:t>
            </a:r>
            <a:r>
              <a:rPr lang="en-US" altLang="zh-CN" sz="2400" kern="0" dirty="0">
                <a:solidFill>
                  <a:srgbClr val="000000"/>
                </a:solidFill>
                <a:latin typeface="Times New Roman" pitchFamily="18" charset="0"/>
                <a:ea typeface="宋体"/>
              </a:rPr>
              <a:t>($s3)      #  temporary </a:t>
            </a:r>
            <a:r>
              <a:rPr lang="en-US" altLang="zh-CN" sz="2400" kern="0" dirty="0" err="1">
                <a:solidFill>
                  <a:srgbClr val="000000"/>
                </a:solidFill>
                <a:latin typeface="Times New Roman" pitchFamily="18" charset="0"/>
                <a:ea typeface="宋体"/>
              </a:rPr>
              <a:t>reg</a:t>
            </a:r>
            <a:r>
              <a:rPr lang="en-US" altLang="zh-CN" sz="2400" kern="0" dirty="0">
                <a:solidFill>
                  <a:srgbClr val="000000"/>
                </a:solidFill>
                <a:latin typeface="Times New Roman" pitchFamily="18" charset="0"/>
                <a:ea typeface="宋体"/>
              </a:rPr>
              <a:t> $t0 gets A[8]</a:t>
            </a:r>
          </a:p>
          <a:p>
            <a:pPr marL="742950" lvl="1" indent="-285750">
              <a:lnSpc>
                <a:spcPct val="90000"/>
              </a:lnSpc>
              <a:spcBef>
                <a:spcPct val="20000"/>
              </a:spcBef>
              <a:buClrTx/>
            </a:pPr>
            <a:r>
              <a:rPr lang="en-US" altLang="zh-CN" sz="2400" kern="0" dirty="0" smtClean="0">
                <a:solidFill>
                  <a:srgbClr val="000000"/>
                </a:solidFill>
                <a:latin typeface="Times New Roman" pitchFamily="18" charset="0"/>
                <a:ea typeface="宋体"/>
              </a:rPr>
              <a:t>add    </a:t>
            </a:r>
            <a:r>
              <a:rPr lang="en-US" altLang="zh-CN" sz="2400" kern="0" dirty="0">
                <a:solidFill>
                  <a:srgbClr val="000000"/>
                </a:solidFill>
                <a:latin typeface="Times New Roman" pitchFamily="18" charset="0"/>
                <a:ea typeface="宋体"/>
              </a:rPr>
              <a:t>$t0,  $s2, $t0      #  temporary </a:t>
            </a:r>
            <a:r>
              <a:rPr lang="en-US" altLang="zh-CN" sz="2400" kern="0" dirty="0" err="1">
                <a:solidFill>
                  <a:srgbClr val="000000"/>
                </a:solidFill>
                <a:latin typeface="Times New Roman" pitchFamily="18" charset="0"/>
                <a:ea typeface="宋体"/>
              </a:rPr>
              <a:t>reg</a:t>
            </a:r>
            <a:r>
              <a:rPr lang="en-US" altLang="zh-CN" sz="2400" kern="0" dirty="0">
                <a:solidFill>
                  <a:srgbClr val="000000"/>
                </a:solidFill>
                <a:latin typeface="Times New Roman" pitchFamily="18" charset="0"/>
                <a:ea typeface="宋体"/>
              </a:rPr>
              <a:t> $t0 gets h + A[8]</a:t>
            </a:r>
          </a:p>
          <a:p>
            <a:pPr marL="742950" lvl="1" indent="-285750">
              <a:lnSpc>
                <a:spcPct val="90000"/>
              </a:lnSpc>
              <a:spcBef>
                <a:spcPct val="20000"/>
              </a:spcBef>
              <a:buClrTx/>
            </a:pPr>
            <a:r>
              <a:rPr lang="en-US" altLang="zh-CN" sz="2400" kern="0" dirty="0" err="1" smtClean="0">
                <a:solidFill>
                  <a:srgbClr val="000000"/>
                </a:solidFill>
                <a:latin typeface="Times New Roman" pitchFamily="18" charset="0"/>
                <a:ea typeface="宋体"/>
              </a:rPr>
              <a:t>sw</a:t>
            </a:r>
            <a:r>
              <a:rPr lang="en-US" altLang="zh-CN" sz="2400" kern="0" dirty="0" smtClean="0">
                <a:solidFill>
                  <a:srgbClr val="000000"/>
                </a:solidFill>
                <a:latin typeface="Times New Roman" pitchFamily="18" charset="0"/>
                <a:ea typeface="宋体"/>
              </a:rPr>
              <a:t>      </a:t>
            </a:r>
            <a:r>
              <a:rPr lang="en-US" altLang="zh-CN" sz="2400" kern="0" dirty="0">
                <a:solidFill>
                  <a:srgbClr val="000000"/>
                </a:solidFill>
                <a:latin typeface="Times New Roman" pitchFamily="18" charset="0"/>
                <a:ea typeface="宋体"/>
              </a:rPr>
              <a:t>$t0, 48($s3)       #  stores  h + A[8]  back into A[12]</a:t>
            </a:r>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735470186"/>
              </p:ext>
            </p:extLst>
          </p:nvPr>
        </p:nvGraphicFramePr>
        <p:xfrm>
          <a:off x="9840416" y="0"/>
          <a:ext cx="1959484" cy="6304280"/>
        </p:xfrm>
        <a:graphic>
          <a:graphicData uri="http://schemas.openxmlformats.org/drawingml/2006/table">
            <a:tbl>
              <a:tblPr firstRow="1" bandRow="1">
                <a:tableStyleId>{5C22544A-7EE6-4342-B048-85BDC9FD1C3A}</a:tableStyleId>
              </a:tblPr>
              <a:tblGrid>
                <a:gridCol w="648072"/>
                <a:gridCol w="432048"/>
                <a:gridCol w="504056"/>
                <a:gridCol w="375308"/>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70840">
                <a:tc>
                  <a:txBody>
                    <a:bodyPr/>
                    <a:lstStyle/>
                    <a:p>
                      <a:r>
                        <a:rPr lang="en-US" altLang="zh-CN" dirty="0" smtClean="0"/>
                        <a:t>A12</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t>A11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A10</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A9</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A8</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A7</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A6</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A5</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A4</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A3</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A2</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A1</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A0</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pSp>
        <p:nvGrpSpPr>
          <p:cNvPr id="9" name="组合 8"/>
          <p:cNvGrpSpPr/>
          <p:nvPr/>
        </p:nvGrpSpPr>
        <p:grpSpPr>
          <a:xfrm>
            <a:off x="8336967" y="5615371"/>
            <a:ext cx="1503449" cy="307777"/>
            <a:chOff x="8336967" y="5615371"/>
            <a:chExt cx="1503449" cy="307777"/>
          </a:xfrm>
        </p:grpSpPr>
        <p:cxnSp>
          <p:nvCxnSpPr>
            <p:cNvPr id="7" name="直接箭头连接符 6"/>
            <p:cNvCxnSpPr/>
            <p:nvPr/>
          </p:nvCxnSpPr>
          <p:spPr bwMode="auto">
            <a:xfrm flipV="1">
              <a:off x="9264352" y="5733256"/>
              <a:ext cx="576064" cy="7200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8" name="文本框 7"/>
            <p:cNvSpPr txBox="1"/>
            <p:nvPr/>
          </p:nvSpPr>
          <p:spPr>
            <a:xfrm>
              <a:off x="8336967" y="5615371"/>
              <a:ext cx="1011559" cy="307777"/>
            </a:xfrm>
            <a:prstGeom prst="rect">
              <a:avLst/>
            </a:prstGeom>
            <a:noFill/>
          </p:spPr>
          <p:txBody>
            <a:bodyPr wrap="none" rtlCol="0">
              <a:spAutoFit/>
            </a:bodyPr>
            <a:lstStyle/>
            <a:p>
              <a:r>
                <a:rPr lang="en-US" altLang="zh-CN" dirty="0" smtClean="0"/>
                <a:t>Base </a:t>
              </a:r>
              <a:r>
                <a:rPr lang="en-US" altLang="zh-CN" dirty="0" err="1" smtClean="0"/>
                <a:t>Addr</a:t>
              </a:r>
              <a:endParaRPr lang="zh-CN" altLang="en-US" dirty="0"/>
            </a:p>
          </p:txBody>
        </p:sp>
      </p:gr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271464" y="0"/>
            <a:ext cx="10081120" cy="1214422"/>
          </a:xfrm>
        </p:spPr>
        <p:txBody>
          <a:bodyPr/>
          <a:lstStyle/>
          <a:p>
            <a:r>
              <a:rPr lang="en-US" altLang="zh-CN" dirty="0" err="1"/>
              <a:t>Ex2.6</a:t>
            </a:r>
            <a:r>
              <a:rPr lang="en-US" altLang="zh-CN" dirty="0"/>
              <a:t>    Compiling using a variable array index</a:t>
            </a:r>
            <a:endParaRPr lang="zh-CN" altLang="en-US" dirty="0"/>
          </a:p>
        </p:txBody>
      </p:sp>
      <p:sp>
        <p:nvSpPr>
          <p:cNvPr id="110594" name="Rectangle 2"/>
          <p:cNvSpPr>
            <a:spLocks noGrp="1" noRot="1" noChangeArrowheads="1"/>
          </p:cNvSpPr>
          <p:nvPr>
            <p:ph idx="1"/>
          </p:nvPr>
        </p:nvSpPr>
        <p:spPr>
          <a:xfrm>
            <a:off x="767408" y="1176241"/>
            <a:ext cx="8643966" cy="1827844"/>
          </a:xfrm>
        </p:spPr>
        <p:txBody>
          <a:bodyPr/>
          <a:lstStyle/>
          <a:p>
            <a:pPr lvl="1">
              <a:lnSpc>
                <a:spcPct val="90000"/>
              </a:lnSpc>
              <a:buFont typeface="Wingdings" pitchFamily="2" charset="2"/>
              <a:buNone/>
            </a:pPr>
            <a:r>
              <a:rPr lang="en-US" altLang="zh-CN" b="1" dirty="0" smtClean="0">
                <a:solidFill>
                  <a:srgbClr val="0000FF"/>
                </a:solidFill>
              </a:rPr>
              <a:t>C </a:t>
            </a:r>
            <a:r>
              <a:rPr lang="en-US" altLang="zh-CN" b="1" dirty="0">
                <a:solidFill>
                  <a:srgbClr val="0000FF"/>
                </a:solidFill>
              </a:rPr>
              <a:t>code:</a:t>
            </a:r>
          </a:p>
          <a:p>
            <a:pPr lvl="1">
              <a:lnSpc>
                <a:spcPct val="90000"/>
              </a:lnSpc>
              <a:buFont typeface="Wingdings" pitchFamily="2" charset="2"/>
              <a:buNone/>
            </a:pPr>
            <a:r>
              <a:rPr lang="en-US" altLang="zh-CN" dirty="0">
                <a:latin typeface="Times New Roman" pitchFamily="18" charset="0"/>
              </a:rPr>
              <a:t>        g  =  h  +  A[</a:t>
            </a:r>
            <a:r>
              <a:rPr lang="en-US" altLang="zh-CN" dirty="0" err="1">
                <a:latin typeface="Times New Roman" pitchFamily="18" charset="0"/>
              </a:rPr>
              <a:t>i</a:t>
            </a:r>
            <a:r>
              <a:rPr lang="en-US" altLang="zh-CN" dirty="0">
                <a:latin typeface="Times New Roman" pitchFamily="18" charset="0"/>
              </a:rPr>
              <a:t>] ;          // A is an array of 100 words</a:t>
            </a:r>
          </a:p>
          <a:p>
            <a:pPr lvl="1">
              <a:lnSpc>
                <a:spcPct val="90000"/>
              </a:lnSpc>
              <a:buFont typeface="Wingdings" pitchFamily="2" charset="2"/>
              <a:buNone/>
            </a:pPr>
            <a:r>
              <a:rPr lang="en-US" altLang="zh-CN" dirty="0"/>
              <a:t>(Assume:    g, h,</a:t>
            </a:r>
            <a:r>
              <a:rPr lang="en-US" altLang="zh-CN" b="1" i="1" dirty="0">
                <a:solidFill>
                  <a:srgbClr val="FF0000"/>
                </a:solidFill>
              </a:rPr>
              <a:t> </a:t>
            </a:r>
            <a:r>
              <a:rPr lang="en-US" altLang="zh-CN" b="1" i="1" dirty="0" err="1">
                <a:solidFill>
                  <a:srgbClr val="FF0000"/>
                </a:solidFill>
              </a:rPr>
              <a:t>i</a:t>
            </a:r>
            <a:r>
              <a:rPr lang="en-US" altLang="zh-CN" dirty="0"/>
              <a:t> -- $</a:t>
            </a:r>
            <a:r>
              <a:rPr lang="en-US" altLang="zh-CN" dirty="0" err="1"/>
              <a:t>s1</a:t>
            </a:r>
            <a:r>
              <a:rPr lang="en-US" altLang="zh-CN" dirty="0"/>
              <a:t>,   $</a:t>
            </a:r>
            <a:r>
              <a:rPr lang="en-US" altLang="zh-CN" dirty="0" err="1"/>
              <a:t>s2</a:t>
            </a:r>
            <a:r>
              <a:rPr lang="en-US" altLang="zh-CN" dirty="0"/>
              <a:t>,  </a:t>
            </a:r>
            <a:r>
              <a:rPr lang="en-US" altLang="zh-CN" b="1" i="1" dirty="0">
                <a:solidFill>
                  <a:srgbClr val="FF0000"/>
                </a:solidFill>
              </a:rPr>
              <a:t>$</a:t>
            </a:r>
            <a:r>
              <a:rPr lang="en-US" altLang="zh-CN" b="1" i="1" dirty="0" err="1">
                <a:solidFill>
                  <a:srgbClr val="FF0000"/>
                </a:solidFill>
              </a:rPr>
              <a:t>s4</a:t>
            </a:r>
            <a:r>
              <a:rPr lang="en-US" altLang="zh-CN" dirty="0"/>
              <a:t> </a:t>
            </a:r>
            <a:r>
              <a:rPr lang="zh-CN" altLang="en-US" dirty="0"/>
              <a:t>；</a:t>
            </a:r>
            <a:endParaRPr lang="en-US" altLang="zh-CN" dirty="0"/>
          </a:p>
          <a:p>
            <a:pPr lvl="1">
              <a:lnSpc>
                <a:spcPct val="90000"/>
              </a:lnSpc>
              <a:buFont typeface="Wingdings" pitchFamily="2" charset="2"/>
              <a:buNone/>
            </a:pPr>
            <a:r>
              <a:rPr lang="en-US" altLang="zh-CN" dirty="0" smtClean="0"/>
              <a:t>                  </a:t>
            </a:r>
            <a:r>
              <a:rPr lang="en-US" altLang="zh-CN" dirty="0"/>
              <a:t>base address of A-- </a:t>
            </a:r>
            <a:r>
              <a:rPr lang="en-US" altLang="zh-CN" dirty="0">
                <a:solidFill>
                  <a:srgbClr val="0000FF"/>
                </a:solidFill>
              </a:rPr>
              <a:t>$</a:t>
            </a:r>
            <a:r>
              <a:rPr lang="en-US" altLang="zh-CN" dirty="0" err="1">
                <a:solidFill>
                  <a:srgbClr val="0000FF"/>
                </a:solidFill>
              </a:rPr>
              <a:t>s3</a:t>
            </a:r>
            <a:r>
              <a:rPr lang="en-US" altLang="zh-CN" dirty="0"/>
              <a:t> )</a:t>
            </a:r>
            <a:endParaRPr lang="en-US" altLang="zh-CN" sz="2000" dirty="0">
              <a:latin typeface="Times New Roman" pitchFamily="18" charset="0"/>
            </a:endParaRPr>
          </a:p>
          <a:p>
            <a:pPr marL="0" indent="0">
              <a:lnSpc>
                <a:spcPct val="90000"/>
              </a:lnSpc>
              <a:buNone/>
            </a:pPr>
            <a:endParaRPr lang="en-US" altLang="zh-CN" b="1" dirty="0" smtClean="0">
              <a:solidFill>
                <a:srgbClr val="0000FF"/>
              </a:solidFill>
            </a:endParaRPr>
          </a:p>
        </p:txBody>
      </p:sp>
      <p:sp>
        <p:nvSpPr>
          <p:cNvPr id="3" name="灯片编号占位符 5"/>
          <p:cNvSpPr>
            <a:spLocks noGrp="1"/>
          </p:cNvSpPr>
          <p:nvPr>
            <p:ph type="sldNum" sz="quarter" idx="4294967295"/>
          </p:nvPr>
        </p:nvSpPr>
        <p:spPr>
          <a:xfrm>
            <a:off x="8534400" y="6245225"/>
            <a:ext cx="2133600" cy="476250"/>
          </a:xfrm>
        </p:spPr>
        <p:txBody>
          <a:bodyPr/>
          <a:lstStyle/>
          <a:p>
            <a:fld id="{D0CC1221-69A2-47AC-8B46-C158C0D4436A}" type="slidenum">
              <a:rPr lang="en-US" altLang="zh-CN"/>
              <a:pPr/>
              <a:t>28</a:t>
            </a:fld>
            <a:endParaRPr lang="en-US" altLang="zh-CN"/>
          </a:p>
        </p:txBody>
      </p:sp>
      <p:graphicFrame>
        <p:nvGraphicFramePr>
          <p:cNvPr id="7" name="表格 6"/>
          <p:cNvGraphicFramePr>
            <a:graphicFrameLocks noGrp="1"/>
          </p:cNvGraphicFramePr>
          <p:nvPr>
            <p:extLst>
              <p:ext uri="{D42A27DB-BD31-4B8C-83A1-F6EECF244321}">
                <p14:modId xmlns:p14="http://schemas.microsoft.com/office/powerpoint/2010/main" val="2226966444"/>
              </p:ext>
            </p:extLst>
          </p:nvPr>
        </p:nvGraphicFramePr>
        <p:xfrm>
          <a:off x="10232516" y="8858"/>
          <a:ext cx="1959484" cy="6304280"/>
        </p:xfrm>
        <a:graphic>
          <a:graphicData uri="http://schemas.openxmlformats.org/drawingml/2006/table">
            <a:tbl>
              <a:tblPr firstRow="1" bandRow="1">
                <a:tableStyleId>{5C22544A-7EE6-4342-B048-85BDC9FD1C3A}</a:tableStyleId>
              </a:tblPr>
              <a:tblGrid>
                <a:gridCol w="648072"/>
                <a:gridCol w="432048"/>
                <a:gridCol w="504056"/>
                <a:gridCol w="375308"/>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70840">
                <a:tc>
                  <a:txBody>
                    <a:bodyPr/>
                    <a:lstStyle/>
                    <a:p>
                      <a:r>
                        <a:rPr lang="en-US" altLang="zh-CN" dirty="0" smtClean="0"/>
                        <a:t>A12</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t>A11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A10</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A9</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A8</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A7</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A6</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A5</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A4</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A3</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A2</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A1</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A0</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pSp>
        <p:nvGrpSpPr>
          <p:cNvPr id="8" name="组合 7"/>
          <p:cNvGrpSpPr/>
          <p:nvPr/>
        </p:nvGrpSpPr>
        <p:grpSpPr>
          <a:xfrm>
            <a:off x="8729067" y="5627183"/>
            <a:ext cx="1503449" cy="307777"/>
            <a:chOff x="8336967" y="5615371"/>
            <a:chExt cx="1503449" cy="307777"/>
          </a:xfrm>
        </p:grpSpPr>
        <p:cxnSp>
          <p:nvCxnSpPr>
            <p:cNvPr id="9" name="直接箭头连接符 8"/>
            <p:cNvCxnSpPr/>
            <p:nvPr/>
          </p:nvCxnSpPr>
          <p:spPr bwMode="auto">
            <a:xfrm flipV="1">
              <a:off x="9264352" y="5733256"/>
              <a:ext cx="576064" cy="7200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0" name="文本框 9"/>
            <p:cNvSpPr txBox="1"/>
            <p:nvPr/>
          </p:nvSpPr>
          <p:spPr>
            <a:xfrm>
              <a:off x="8336967" y="5615371"/>
              <a:ext cx="1011559" cy="307777"/>
            </a:xfrm>
            <a:prstGeom prst="rect">
              <a:avLst/>
            </a:prstGeom>
            <a:noFill/>
          </p:spPr>
          <p:txBody>
            <a:bodyPr wrap="none" rtlCol="0">
              <a:spAutoFit/>
            </a:bodyPr>
            <a:lstStyle/>
            <a:p>
              <a:r>
                <a:rPr lang="en-US" altLang="zh-CN" dirty="0" smtClean="0"/>
                <a:t>Base </a:t>
              </a:r>
              <a:r>
                <a:rPr lang="en-US" altLang="zh-CN" dirty="0" err="1" smtClean="0"/>
                <a:t>Addr</a:t>
              </a:r>
              <a:endParaRPr lang="zh-CN" altLang="en-US" dirty="0"/>
            </a:p>
          </p:txBody>
        </p:sp>
      </p:grpSp>
      <p:grpSp>
        <p:nvGrpSpPr>
          <p:cNvPr id="11" name="组合 10"/>
          <p:cNvGrpSpPr/>
          <p:nvPr/>
        </p:nvGrpSpPr>
        <p:grpSpPr>
          <a:xfrm>
            <a:off x="9226349" y="3004085"/>
            <a:ext cx="811500" cy="523220"/>
            <a:chOff x="9028916" y="5543678"/>
            <a:chExt cx="811500" cy="523220"/>
          </a:xfrm>
        </p:grpSpPr>
        <p:cxnSp>
          <p:nvCxnSpPr>
            <p:cNvPr id="12" name="直接箭头连接符 11"/>
            <p:cNvCxnSpPr/>
            <p:nvPr/>
          </p:nvCxnSpPr>
          <p:spPr bwMode="auto">
            <a:xfrm flipV="1">
              <a:off x="9264352" y="5733256"/>
              <a:ext cx="576064" cy="7200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3" name="文本框 12"/>
            <p:cNvSpPr txBox="1"/>
            <p:nvPr/>
          </p:nvSpPr>
          <p:spPr>
            <a:xfrm>
              <a:off x="9028916" y="5543678"/>
              <a:ext cx="264816" cy="523220"/>
            </a:xfrm>
            <a:prstGeom prst="rect">
              <a:avLst/>
            </a:prstGeom>
            <a:noFill/>
          </p:spPr>
          <p:txBody>
            <a:bodyPr wrap="none" rtlCol="0">
              <a:spAutoFit/>
            </a:bodyPr>
            <a:lstStyle/>
            <a:p>
              <a:r>
                <a:rPr lang="en-US" altLang="zh-CN" sz="2800" dirty="0" err="1" smtClean="0"/>
                <a:t>i</a:t>
              </a:r>
              <a:endParaRPr lang="zh-CN" altLang="en-US" sz="2800" dirty="0"/>
            </a:p>
          </p:txBody>
        </p:sp>
      </p:grpSp>
      <p:sp>
        <p:nvSpPr>
          <p:cNvPr id="15" name="矩形 14"/>
          <p:cNvSpPr/>
          <p:nvPr/>
        </p:nvSpPr>
        <p:spPr>
          <a:xfrm>
            <a:off x="703620" y="3368926"/>
            <a:ext cx="8425396" cy="2511457"/>
          </a:xfrm>
          <a:prstGeom prst="rect">
            <a:avLst/>
          </a:prstGeom>
        </p:spPr>
        <p:txBody>
          <a:bodyPr wrap="square">
            <a:spAutoFit/>
          </a:bodyPr>
          <a:lstStyle/>
          <a:p>
            <a:pPr marL="342900" lvl="0" indent="-342900">
              <a:lnSpc>
                <a:spcPct val="90000"/>
              </a:lnSpc>
              <a:spcBef>
                <a:spcPct val="20000"/>
              </a:spcBef>
              <a:buClrTx/>
              <a:buFont typeface="Wingdings" pitchFamily="2" charset="2"/>
              <a:buChar char="v"/>
            </a:pPr>
            <a:r>
              <a:rPr lang="en-US" altLang="zh-CN" sz="2800" b="1" kern="0" dirty="0">
                <a:solidFill>
                  <a:srgbClr val="0000FF"/>
                </a:solidFill>
                <a:latin typeface="Comic Sans MS"/>
                <a:ea typeface="宋体"/>
              </a:rPr>
              <a:t>MIPS code: </a:t>
            </a:r>
          </a:p>
          <a:p>
            <a:pPr marL="742950" lvl="1" indent="-285750">
              <a:lnSpc>
                <a:spcPct val="90000"/>
              </a:lnSpc>
              <a:spcBef>
                <a:spcPct val="20000"/>
              </a:spcBef>
              <a:buClrTx/>
            </a:pPr>
            <a:r>
              <a:rPr lang="en-US" altLang="zh-CN" sz="2400" kern="0" dirty="0">
                <a:solidFill>
                  <a:srgbClr val="000000"/>
                </a:solidFill>
                <a:latin typeface="Times New Roman" pitchFamily="18" charset="0"/>
                <a:ea typeface="宋体"/>
              </a:rPr>
              <a:t>        add    $t1, $s4, $s4     #  temp </a:t>
            </a:r>
            <a:r>
              <a:rPr lang="en-US" altLang="zh-CN" sz="2400" kern="0" dirty="0" err="1">
                <a:solidFill>
                  <a:srgbClr val="000000"/>
                </a:solidFill>
                <a:latin typeface="Times New Roman" pitchFamily="18" charset="0"/>
                <a:ea typeface="宋体"/>
              </a:rPr>
              <a:t>reg</a:t>
            </a:r>
            <a:r>
              <a:rPr lang="en-US" altLang="zh-CN" sz="2400" kern="0" dirty="0">
                <a:solidFill>
                  <a:srgbClr val="000000"/>
                </a:solidFill>
                <a:latin typeface="Times New Roman" pitchFamily="18" charset="0"/>
                <a:ea typeface="宋体"/>
              </a:rPr>
              <a:t> $t1 = 2 * </a:t>
            </a:r>
            <a:r>
              <a:rPr lang="en-US" altLang="zh-CN" sz="2400" kern="0" dirty="0" err="1">
                <a:solidFill>
                  <a:srgbClr val="000000"/>
                </a:solidFill>
                <a:latin typeface="Times New Roman" pitchFamily="18" charset="0"/>
                <a:ea typeface="宋体"/>
              </a:rPr>
              <a:t>i</a:t>
            </a:r>
            <a:endParaRPr lang="en-US" altLang="zh-CN" sz="2400" kern="0" dirty="0">
              <a:solidFill>
                <a:srgbClr val="000000"/>
              </a:solidFill>
              <a:latin typeface="Times New Roman" pitchFamily="18" charset="0"/>
              <a:ea typeface="宋体"/>
            </a:endParaRPr>
          </a:p>
          <a:p>
            <a:pPr marL="742950" lvl="1" indent="-285750">
              <a:lnSpc>
                <a:spcPct val="90000"/>
              </a:lnSpc>
              <a:spcBef>
                <a:spcPct val="20000"/>
              </a:spcBef>
              <a:buClrTx/>
            </a:pPr>
            <a:r>
              <a:rPr lang="en-US" altLang="zh-CN" sz="2400" kern="0" dirty="0">
                <a:solidFill>
                  <a:srgbClr val="000000"/>
                </a:solidFill>
                <a:latin typeface="Times New Roman" pitchFamily="18" charset="0"/>
                <a:ea typeface="宋体"/>
              </a:rPr>
              <a:t>        add    $t1, $t1, $t1      #  temp </a:t>
            </a:r>
            <a:r>
              <a:rPr lang="en-US" altLang="zh-CN" sz="2400" kern="0" dirty="0" err="1">
                <a:solidFill>
                  <a:srgbClr val="000000"/>
                </a:solidFill>
                <a:latin typeface="Times New Roman" pitchFamily="18" charset="0"/>
                <a:ea typeface="宋体"/>
              </a:rPr>
              <a:t>reg</a:t>
            </a:r>
            <a:r>
              <a:rPr lang="en-US" altLang="zh-CN" sz="2400" kern="0" dirty="0">
                <a:solidFill>
                  <a:srgbClr val="000000"/>
                </a:solidFill>
                <a:latin typeface="Times New Roman" pitchFamily="18" charset="0"/>
                <a:ea typeface="宋体"/>
              </a:rPr>
              <a:t> $t1 = 4 * </a:t>
            </a:r>
            <a:r>
              <a:rPr lang="en-US" altLang="zh-CN" sz="2400" kern="0" dirty="0" err="1">
                <a:solidFill>
                  <a:srgbClr val="000000"/>
                </a:solidFill>
                <a:latin typeface="Times New Roman" pitchFamily="18" charset="0"/>
                <a:ea typeface="宋体"/>
              </a:rPr>
              <a:t>i</a:t>
            </a:r>
            <a:endParaRPr lang="en-US" altLang="zh-CN" sz="2400" kern="0" dirty="0">
              <a:solidFill>
                <a:srgbClr val="000000"/>
              </a:solidFill>
              <a:latin typeface="Times New Roman" pitchFamily="18" charset="0"/>
              <a:ea typeface="宋体"/>
            </a:endParaRPr>
          </a:p>
          <a:p>
            <a:pPr marL="742950" lvl="1" indent="-285750">
              <a:lnSpc>
                <a:spcPct val="90000"/>
              </a:lnSpc>
              <a:spcBef>
                <a:spcPct val="20000"/>
              </a:spcBef>
              <a:buClrTx/>
            </a:pPr>
            <a:r>
              <a:rPr lang="en-US" altLang="zh-CN" sz="2400" kern="0" dirty="0">
                <a:solidFill>
                  <a:srgbClr val="000000"/>
                </a:solidFill>
                <a:latin typeface="Times New Roman" pitchFamily="18" charset="0"/>
                <a:ea typeface="宋体"/>
              </a:rPr>
              <a:t>        add    $t1, $t1, </a:t>
            </a:r>
            <a:r>
              <a:rPr lang="en-US" altLang="zh-CN" sz="2400" kern="0" dirty="0">
                <a:solidFill>
                  <a:srgbClr val="0000FF"/>
                </a:solidFill>
                <a:latin typeface="Times New Roman" pitchFamily="18" charset="0"/>
                <a:ea typeface="宋体"/>
              </a:rPr>
              <a:t>$s3</a:t>
            </a:r>
            <a:r>
              <a:rPr lang="en-US" altLang="zh-CN" sz="2400" kern="0" dirty="0">
                <a:solidFill>
                  <a:srgbClr val="000000"/>
                </a:solidFill>
                <a:latin typeface="Times New Roman" pitchFamily="18" charset="0"/>
                <a:ea typeface="宋体"/>
              </a:rPr>
              <a:t>     #  $t1 = address of A[</a:t>
            </a:r>
            <a:r>
              <a:rPr lang="en-US" altLang="zh-CN" sz="2400" kern="0" dirty="0" err="1">
                <a:solidFill>
                  <a:srgbClr val="000000"/>
                </a:solidFill>
                <a:latin typeface="Times New Roman" pitchFamily="18" charset="0"/>
                <a:ea typeface="宋体"/>
              </a:rPr>
              <a:t>i</a:t>
            </a:r>
            <a:r>
              <a:rPr lang="en-US" altLang="zh-CN" sz="2400" kern="0" dirty="0">
                <a:solidFill>
                  <a:srgbClr val="000000"/>
                </a:solidFill>
                <a:latin typeface="Times New Roman" pitchFamily="18" charset="0"/>
                <a:ea typeface="宋体"/>
              </a:rPr>
              <a:t>] (</a:t>
            </a:r>
            <a:r>
              <a:rPr lang="en-US" altLang="zh-CN" sz="2400" kern="0" dirty="0">
                <a:solidFill>
                  <a:srgbClr val="FF3300"/>
                </a:solidFill>
                <a:latin typeface="Times New Roman" pitchFamily="18" charset="0"/>
                <a:ea typeface="宋体"/>
              </a:rPr>
              <a:t>4 * </a:t>
            </a:r>
            <a:r>
              <a:rPr lang="en-US" altLang="zh-CN" sz="2400" kern="0" dirty="0" err="1">
                <a:solidFill>
                  <a:srgbClr val="FF3300"/>
                </a:solidFill>
                <a:latin typeface="Times New Roman" pitchFamily="18" charset="0"/>
                <a:ea typeface="宋体"/>
              </a:rPr>
              <a:t>i</a:t>
            </a:r>
            <a:r>
              <a:rPr lang="en-US" altLang="zh-CN" sz="2400" kern="0" dirty="0">
                <a:solidFill>
                  <a:srgbClr val="FF3300"/>
                </a:solidFill>
                <a:latin typeface="Times New Roman" pitchFamily="18" charset="0"/>
                <a:ea typeface="宋体"/>
              </a:rPr>
              <a:t> + $s3</a:t>
            </a:r>
            <a:r>
              <a:rPr lang="en-US" altLang="zh-CN" sz="2400" kern="0" dirty="0">
                <a:solidFill>
                  <a:srgbClr val="000000"/>
                </a:solidFill>
                <a:latin typeface="Times New Roman" pitchFamily="18" charset="0"/>
                <a:ea typeface="宋体"/>
              </a:rPr>
              <a:t>)</a:t>
            </a:r>
          </a:p>
          <a:p>
            <a:pPr marL="742950" lvl="1" indent="-285750">
              <a:lnSpc>
                <a:spcPct val="90000"/>
              </a:lnSpc>
              <a:spcBef>
                <a:spcPct val="20000"/>
              </a:spcBef>
              <a:buClrTx/>
            </a:pPr>
            <a:r>
              <a:rPr lang="en-US" altLang="zh-CN" sz="2400" kern="0" dirty="0">
                <a:solidFill>
                  <a:srgbClr val="000000"/>
                </a:solidFill>
                <a:latin typeface="Times New Roman" pitchFamily="18" charset="0"/>
                <a:ea typeface="宋体"/>
              </a:rPr>
              <a:t>        </a:t>
            </a:r>
            <a:r>
              <a:rPr lang="en-US" altLang="zh-CN" sz="2400" kern="0" dirty="0" err="1">
                <a:solidFill>
                  <a:srgbClr val="000000"/>
                </a:solidFill>
                <a:latin typeface="Times New Roman" pitchFamily="18" charset="0"/>
                <a:ea typeface="宋体"/>
              </a:rPr>
              <a:t>lw</a:t>
            </a:r>
            <a:r>
              <a:rPr lang="en-US" altLang="zh-CN" sz="2400" kern="0" dirty="0">
                <a:solidFill>
                  <a:srgbClr val="000000"/>
                </a:solidFill>
                <a:latin typeface="Times New Roman" pitchFamily="18" charset="0"/>
                <a:ea typeface="宋体"/>
              </a:rPr>
              <a:t>      $t0 , 0($t1)       #  temp </a:t>
            </a:r>
            <a:r>
              <a:rPr lang="en-US" altLang="zh-CN" sz="2400" kern="0" dirty="0" err="1">
                <a:solidFill>
                  <a:srgbClr val="000000"/>
                </a:solidFill>
                <a:latin typeface="Times New Roman" pitchFamily="18" charset="0"/>
                <a:ea typeface="宋体"/>
              </a:rPr>
              <a:t>reg</a:t>
            </a:r>
            <a:r>
              <a:rPr lang="en-US" altLang="zh-CN" sz="2400" kern="0" dirty="0">
                <a:solidFill>
                  <a:srgbClr val="000000"/>
                </a:solidFill>
                <a:latin typeface="Times New Roman" pitchFamily="18" charset="0"/>
                <a:ea typeface="宋体"/>
              </a:rPr>
              <a:t> $t0 = A[</a:t>
            </a:r>
            <a:r>
              <a:rPr lang="en-US" altLang="zh-CN" sz="2400" kern="0" dirty="0" err="1">
                <a:solidFill>
                  <a:srgbClr val="000000"/>
                </a:solidFill>
                <a:latin typeface="Times New Roman" pitchFamily="18" charset="0"/>
                <a:ea typeface="宋体"/>
              </a:rPr>
              <a:t>i</a:t>
            </a:r>
            <a:r>
              <a:rPr lang="en-US" altLang="zh-CN" sz="2400" kern="0" dirty="0">
                <a:solidFill>
                  <a:srgbClr val="000000"/>
                </a:solidFill>
                <a:latin typeface="Times New Roman" pitchFamily="18" charset="0"/>
                <a:ea typeface="宋体"/>
              </a:rPr>
              <a:t>]</a:t>
            </a:r>
          </a:p>
          <a:p>
            <a:pPr marL="742950" lvl="1" indent="-285750">
              <a:lnSpc>
                <a:spcPct val="90000"/>
              </a:lnSpc>
              <a:spcBef>
                <a:spcPct val="20000"/>
              </a:spcBef>
              <a:buClrTx/>
            </a:pPr>
            <a:r>
              <a:rPr lang="en-US" altLang="zh-CN" sz="2400" kern="0" dirty="0">
                <a:solidFill>
                  <a:srgbClr val="000000"/>
                </a:solidFill>
                <a:latin typeface="Times New Roman" pitchFamily="18" charset="0"/>
                <a:ea typeface="宋体"/>
              </a:rPr>
              <a:t>        add    $s1, $s2, $t0     #  g = h + A[</a:t>
            </a:r>
            <a:r>
              <a:rPr lang="en-US" altLang="zh-CN" sz="2400" kern="0" dirty="0" err="1">
                <a:solidFill>
                  <a:srgbClr val="000000"/>
                </a:solidFill>
                <a:latin typeface="Times New Roman" pitchFamily="18" charset="0"/>
                <a:ea typeface="宋体"/>
              </a:rPr>
              <a:t>i</a:t>
            </a:r>
            <a:r>
              <a:rPr lang="en-US" altLang="zh-CN" sz="2400" kern="0" dirty="0">
                <a:solidFill>
                  <a:srgbClr val="000000"/>
                </a:solidFill>
                <a:latin typeface="Times New Roman" pitchFamily="18" charset="0"/>
                <a:ea typeface="宋体"/>
              </a:rPr>
              <a:t>]</a:t>
            </a:r>
            <a:endParaRPr lang="en-US" altLang="zh-CN" sz="3200" kern="0" dirty="0">
              <a:solidFill>
                <a:srgbClr val="000000"/>
              </a:solidFill>
              <a:latin typeface="Comic Sans MS"/>
              <a:ea typeface="宋体"/>
            </a:endParaRPr>
          </a:p>
        </p:txBody>
      </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p:bldP spid="15" grpId="0" build="p" bldLvl="3"/>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if many variables ?</a:t>
            </a:r>
            <a:endParaRPr lang="zh-CN" altLang="en-US" dirty="0"/>
          </a:p>
        </p:txBody>
      </p:sp>
      <p:sp>
        <p:nvSpPr>
          <p:cNvPr id="3" name="内容占位符 2"/>
          <p:cNvSpPr>
            <a:spLocks noGrp="1"/>
          </p:cNvSpPr>
          <p:nvPr>
            <p:ph idx="1"/>
          </p:nvPr>
        </p:nvSpPr>
        <p:spPr/>
        <p:txBody>
          <a:bodyPr/>
          <a:lstStyle/>
          <a:p>
            <a:r>
              <a:rPr lang="en-US" altLang="zh-CN" u="sng" dirty="0" smtClean="0">
                <a:solidFill>
                  <a:srgbClr val="0000FF"/>
                </a:solidFill>
              </a:rPr>
              <a:t>Spilling</a:t>
            </a:r>
            <a:r>
              <a:rPr lang="en-US" altLang="zh-CN" dirty="0" smtClean="0"/>
              <a:t> registers: </a:t>
            </a:r>
          </a:p>
          <a:p>
            <a:pPr lvl="1"/>
            <a:r>
              <a:rPr lang="en-US" altLang="zh-CN" dirty="0" smtClean="0"/>
              <a:t>Putting less commonly used variables (or those needed later) into memory.</a:t>
            </a:r>
          </a:p>
          <a:p>
            <a:pPr lvl="1"/>
            <a:endParaRPr lang="en-US" altLang="zh-CN" dirty="0"/>
          </a:p>
          <a:p>
            <a:pPr lvl="1"/>
            <a:endParaRPr lang="en-US" altLang="zh-CN" dirty="0" smtClean="0"/>
          </a:p>
          <a:p>
            <a:pPr lvl="1"/>
            <a:endParaRPr lang="zh-CN" altLang="en-US" dirty="0"/>
          </a:p>
        </p:txBody>
      </p:sp>
    </p:spTree>
    <p:extLst>
      <p:ext uri="{BB962C8B-B14F-4D97-AF65-F5344CB8AC3E}">
        <p14:creationId xmlns:p14="http://schemas.microsoft.com/office/powerpoint/2010/main" val="2630999165"/>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634" name="Rectangle 2"/>
          <p:cNvSpPr>
            <a:spLocks noGrp="1" noChangeArrowheads="1"/>
          </p:cNvSpPr>
          <p:nvPr>
            <p:ph type="body" sz="half" idx="1"/>
          </p:nvPr>
        </p:nvSpPr>
        <p:spPr>
          <a:xfrm>
            <a:off x="1825626" y="1628775"/>
            <a:ext cx="3694113" cy="4470400"/>
          </a:xfrm>
        </p:spPr>
        <p:txBody>
          <a:bodyPr/>
          <a:lstStyle/>
          <a:p>
            <a:r>
              <a:rPr lang="en-US" altLang="zh-CN" sz="3300" dirty="0"/>
              <a:t>The process of compiling and assembling</a:t>
            </a:r>
          </a:p>
        </p:txBody>
      </p:sp>
      <p:pic>
        <p:nvPicPr>
          <p:cNvPr id="1477635" name="Picture 3" descr="f0101"/>
          <p:cNvPicPr>
            <a:picLocks noGrp="1" noChangeAspect="1" noChangeArrowheads="1"/>
          </p:cNvPicPr>
          <p:nvPr>
            <p:ph sz="half" idx="2"/>
          </p:nvPr>
        </p:nvPicPr>
        <p:blipFill>
          <a:blip r:embed="rId2"/>
          <a:srcRect/>
          <a:stretch>
            <a:fillRect/>
          </a:stretch>
        </p:blipFill>
        <p:spPr>
          <a:xfrm>
            <a:off x="6381752" y="285728"/>
            <a:ext cx="3938588" cy="5975350"/>
          </a:xfrm>
          <a:noFill/>
          <a:ln/>
        </p:spPr>
      </p:pic>
      <p:sp>
        <p:nvSpPr>
          <p:cNvPr id="1477636" name="AutoShape 4"/>
          <p:cNvSpPr>
            <a:spLocks noChangeArrowheads="1"/>
          </p:cNvSpPr>
          <p:nvPr/>
        </p:nvSpPr>
        <p:spPr bwMode="auto">
          <a:xfrm>
            <a:off x="1809720" y="3643314"/>
            <a:ext cx="3929090" cy="1714512"/>
          </a:xfrm>
          <a:prstGeom prst="wedgeRoundRectCallout">
            <a:avLst>
              <a:gd name="adj1" fmla="val 113635"/>
              <a:gd name="adj2" fmla="val -74923"/>
              <a:gd name="adj3" fmla="val 16667"/>
            </a:avLst>
          </a:prstGeom>
          <a:solidFill>
            <a:schemeClr val="accent1"/>
          </a:solidFill>
          <a:ln w="9525">
            <a:solidFill>
              <a:schemeClr val="tx1"/>
            </a:solidFill>
            <a:miter lim="800000"/>
            <a:headEnd/>
            <a:tailEnd/>
          </a:ln>
          <a:effectLst/>
        </p:spPr>
        <p:txBody>
          <a:bodyPr/>
          <a:lstStyle/>
          <a:p>
            <a:pPr algn="ctr"/>
            <a:r>
              <a:rPr lang="en-US" altLang="zh-CN" sz="2400" dirty="0">
                <a:solidFill>
                  <a:srgbClr val="0000FF"/>
                </a:solidFill>
                <a:ea typeface="宋体" charset="-122"/>
              </a:rPr>
              <a:t>Assembly Instruction</a:t>
            </a:r>
          </a:p>
          <a:p>
            <a:pPr algn="ctr"/>
            <a:r>
              <a:rPr lang="en-US" altLang="zh-CN" sz="2400" dirty="0">
                <a:ea typeface="宋体" charset="-122"/>
              </a:rPr>
              <a:t>a symbolic representation of machine instructions</a:t>
            </a:r>
            <a:endParaRPr lang="zh-CN" altLang="en-US" sz="2400" dirty="0">
              <a:ea typeface="宋体"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Rot="1" noChangeArrowheads="1"/>
          </p:cNvSpPr>
          <p:nvPr>
            <p:ph idx="1"/>
          </p:nvPr>
        </p:nvSpPr>
        <p:spPr/>
        <p:txBody>
          <a:bodyPr/>
          <a:lstStyle/>
          <a:p>
            <a:pPr>
              <a:buFont typeface="Wingdings" pitchFamily="2" charset="2"/>
              <a:buNone/>
            </a:pPr>
            <a:r>
              <a:rPr lang="en-US" altLang="zh-CN" dirty="0" err="1"/>
              <a:t>int</a:t>
            </a:r>
            <a:r>
              <a:rPr lang="en-US" altLang="zh-CN" dirty="0"/>
              <a:t> </a:t>
            </a:r>
            <a:r>
              <a:rPr lang="en-US" altLang="zh-CN" dirty="0" err="1"/>
              <a:t>i</a:t>
            </a:r>
            <a:r>
              <a:rPr lang="en-US" altLang="zh-CN" dirty="0"/>
              <a:t>;</a:t>
            </a:r>
          </a:p>
          <a:p>
            <a:pPr>
              <a:buFont typeface="Wingdings" pitchFamily="2" charset="2"/>
              <a:buNone/>
            </a:pPr>
            <a:r>
              <a:rPr lang="en-US" altLang="zh-CN" dirty="0" err="1"/>
              <a:t>int</a:t>
            </a:r>
            <a:r>
              <a:rPr lang="en-US" altLang="zh-CN" dirty="0"/>
              <a:t> A[3];</a:t>
            </a:r>
          </a:p>
          <a:p>
            <a:pPr>
              <a:buFont typeface="Wingdings" pitchFamily="2" charset="2"/>
              <a:buNone/>
            </a:pPr>
            <a:r>
              <a:rPr lang="en-US" altLang="zh-CN" dirty="0" err="1"/>
              <a:t>int</a:t>
            </a:r>
            <a:r>
              <a:rPr lang="en-US" altLang="zh-CN" dirty="0"/>
              <a:t>  j;</a:t>
            </a:r>
          </a:p>
        </p:txBody>
      </p:sp>
      <p:sp>
        <p:nvSpPr>
          <p:cNvPr id="14" name="灯片编号占位符 5"/>
          <p:cNvSpPr>
            <a:spLocks noGrp="1"/>
          </p:cNvSpPr>
          <p:nvPr>
            <p:ph type="sldNum" sz="quarter" idx="4294967295"/>
          </p:nvPr>
        </p:nvSpPr>
        <p:spPr>
          <a:xfrm>
            <a:off x="8534400" y="6245225"/>
            <a:ext cx="2133600" cy="476250"/>
          </a:xfrm>
        </p:spPr>
        <p:txBody>
          <a:bodyPr/>
          <a:lstStyle/>
          <a:p>
            <a:fld id="{F62884C9-172B-4353-BD4B-3BA2592B6A90}" type="slidenum">
              <a:rPr lang="en-US" altLang="zh-CN"/>
              <a:pPr/>
              <a:t>30</a:t>
            </a:fld>
            <a:endParaRPr lang="en-US" altLang="zh-CN"/>
          </a:p>
        </p:txBody>
      </p:sp>
      <p:sp>
        <p:nvSpPr>
          <p:cNvPr id="352259" name="Rectangle 3"/>
          <p:cNvSpPr>
            <a:spLocks noChangeArrowheads="1"/>
          </p:cNvSpPr>
          <p:nvPr/>
        </p:nvSpPr>
        <p:spPr bwMode="auto">
          <a:xfrm>
            <a:off x="5167307" y="571480"/>
            <a:ext cx="2665413" cy="5545138"/>
          </a:xfrm>
          <a:prstGeom prst="rect">
            <a:avLst/>
          </a:prstGeom>
          <a:noFill/>
          <a:ln w="9525" cap="rnd" algn="ctr">
            <a:solidFill>
              <a:srgbClr val="007A77"/>
            </a:solidFill>
            <a:miter lim="800000"/>
            <a:headEnd/>
            <a:tailEnd/>
          </a:ln>
          <a:effectLst/>
        </p:spPr>
        <p:txBody>
          <a:bodyPr wrap="none" anchor="ctr"/>
          <a:lstStyle/>
          <a:p>
            <a:endParaRPr lang="zh-CN" altLang="en-US"/>
          </a:p>
        </p:txBody>
      </p:sp>
      <p:sp>
        <p:nvSpPr>
          <p:cNvPr id="352260" name="Text Box 4"/>
          <p:cNvSpPr txBox="1">
            <a:spLocks noChangeArrowheads="1"/>
          </p:cNvSpPr>
          <p:nvPr/>
        </p:nvSpPr>
        <p:spPr bwMode="auto">
          <a:xfrm>
            <a:off x="3775037" y="588017"/>
            <a:ext cx="1439863" cy="366712"/>
          </a:xfrm>
          <a:prstGeom prst="rect">
            <a:avLst/>
          </a:prstGeom>
          <a:noFill/>
          <a:ln w="9525" cap="rnd" algn="ctr">
            <a:noFill/>
            <a:miter lim="800000"/>
            <a:headEnd/>
            <a:tailEnd/>
          </a:ln>
          <a:effectLst/>
        </p:spPr>
        <p:txBody>
          <a:bodyPr>
            <a:spAutoFit/>
          </a:bodyPr>
          <a:lstStyle/>
          <a:p>
            <a:pPr>
              <a:spcBef>
                <a:spcPct val="50000"/>
              </a:spcBef>
            </a:pPr>
            <a:r>
              <a:rPr lang="en-US" altLang="zh-CN" sz="1800" dirty="0"/>
              <a:t>FFFF </a:t>
            </a:r>
            <a:r>
              <a:rPr lang="en-US" altLang="zh-CN" sz="1800" dirty="0" err="1"/>
              <a:t>FFFF</a:t>
            </a:r>
            <a:endParaRPr lang="en-US" altLang="zh-CN" sz="1800" dirty="0"/>
          </a:p>
        </p:txBody>
      </p:sp>
      <p:sp>
        <p:nvSpPr>
          <p:cNvPr id="352261" name="Text Box 5"/>
          <p:cNvSpPr txBox="1">
            <a:spLocks noChangeArrowheads="1"/>
          </p:cNvSpPr>
          <p:nvPr/>
        </p:nvSpPr>
        <p:spPr bwMode="auto">
          <a:xfrm>
            <a:off x="3745681" y="5734050"/>
            <a:ext cx="1439863" cy="366712"/>
          </a:xfrm>
          <a:prstGeom prst="rect">
            <a:avLst/>
          </a:prstGeom>
          <a:noFill/>
          <a:ln w="9525" cap="rnd" algn="ctr">
            <a:noFill/>
            <a:miter lim="800000"/>
            <a:headEnd/>
            <a:tailEnd/>
          </a:ln>
          <a:effectLst/>
        </p:spPr>
        <p:txBody>
          <a:bodyPr>
            <a:spAutoFit/>
          </a:bodyPr>
          <a:lstStyle/>
          <a:p>
            <a:pPr>
              <a:spcBef>
                <a:spcPct val="50000"/>
              </a:spcBef>
            </a:pPr>
            <a:r>
              <a:rPr lang="en-US" altLang="zh-CN" sz="1800" dirty="0"/>
              <a:t>0000 0000</a:t>
            </a:r>
          </a:p>
        </p:txBody>
      </p:sp>
      <p:sp>
        <p:nvSpPr>
          <p:cNvPr id="352262" name="Rectangle 6"/>
          <p:cNvSpPr>
            <a:spLocks noChangeArrowheads="1"/>
          </p:cNvSpPr>
          <p:nvPr/>
        </p:nvSpPr>
        <p:spPr bwMode="auto">
          <a:xfrm>
            <a:off x="5159376" y="2276476"/>
            <a:ext cx="2665413" cy="576263"/>
          </a:xfrm>
          <a:prstGeom prst="rect">
            <a:avLst/>
          </a:prstGeom>
          <a:noFill/>
          <a:ln w="9525" cap="rnd" algn="ctr">
            <a:solidFill>
              <a:srgbClr val="007A77"/>
            </a:solidFill>
            <a:miter lim="800000"/>
            <a:headEnd/>
            <a:tailEnd/>
          </a:ln>
          <a:effectLst/>
        </p:spPr>
        <p:txBody>
          <a:bodyPr wrap="none" anchor="ctr"/>
          <a:lstStyle/>
          <a:p>
            <a:pPr algn="ctr"/>
            <a:r>
              <a:rPr lang="en-US" altLang="zh-CN" sz="2000"/>
              <a:t>i</a:t>
            </a:r>
          </a:p>
        </p:txBody>
      </p:sp>
      <p:sp>
        <p:nvSpPr>
          <p:cNvPr id="352263" name="Rectangle 7"/>
          <p:cNvSpPr>
            <a:spLocks noChangeArrowheads="1"/>
          </p:cNvSpPr>
          <p:nvPr/>
        </p:nvSpPr>
        <p:spPr bwMode="auto">
          <a:xfrm>
            <a:off x="5159376" y="2852738"/>
            <a:ext cx="2665413" cy="576262"/>
          </a:xfrm>
          <a:prstGeom prst="rect">
            <a:avLst/>
          </a:prstGeom>
          <a:noFill/>
          <a:ln w="9525" cap="rnd" algn="ctr">
            <a:solidFill>
              <a:srgbClr val="007A77"/>
            </a:solidFill>
            <a:miter lim="800000"/>
            <a:headEnd/>
            <a:tailEnd/>
          </a:ln>
          <a:effectLst/>
        </p:spPr>
        <p:txBody>
          <a:bodyPr wrap="none" anchor="ctr"/>
          <a:lstStyle/>
          <a:p>
            <a:pPr algn="ctr"/>
            <a:endParaRPr lang="zh-CN" altLang="zh-CN" sz="2000"/>
          </a:p>
        </p:txBody>
      </p:sp>
      <p:sp>
        <p:nvSpPr>
          <p:cNvPr id="352264" name="Rectangle 8"/>
          <p:cNvSpPr>
            <a:spLocks noChangeArrowheads="1"/>
          </p:cNvSpPr>
          <p:nvPr/>
        </p:nvSpPr>
        <p:spPr bwMode="auto">
          <a:xfrm>
            <a:off x="5159376" y="3429001"/>
            <a:ext cx="2665413" cy="576263"/>
          </a:xfrm>
          <a:prstGeom prst="rect">
            <a:avLst/>
          </a:prstGeom>
          <a:noFill/>
          <a:ln w="9525" cap="rnd" algn="ctr">
            <a:solidFill>
              <a:srgbClr val="007A77"/>
            </a:solidFill>
            <a:miter lim="800000"/>
            <a:headEnd/>
            <a:tailEnd/>
          </a:ln>
          <a:effectLst/>
        </p:spPr>
        <p:txBody>
          <a:bodyPr wrap="none" anchor="ctr"/>
          <a:lstStyle/>
          <a:p>
            <a:pPr algn="ctr"/>
            <a:endParaRPr lang="zh-CN" altLang="zh-CN" sz="2000"/>
          </a:p>
        </p:txBody>
      </p:sp>
      <p:sp>
        <p:nvSpPr>
          <p:cNvPr id="352265" name="Rectangle 9"/>
          <p:cNvSpPr>
            <a:spLocks noChangeArrowheads="1"/>
          </p:cNvSpPr>
          <p:nvPr/>
        </p:nvSpPr>
        <p:spPr bwMode="auto">
          <a:xfrm>
            <a:off x="5159376" y="4005263"/>
            <a:ext cx="2665413" cy="576262"/>
          </a:xfrm>
          <a:prstGeom prst="rect">
            <a:avLst/>
          </a:prstGeom>
          <a:noFill/>
          <a:ln w="9525" cap="rnd" algn="ctr">
            <a:solidFill>
              <a:srgbClr val="007A77"/>
            </a:solidFill>
            <a:miter lim="800000"/>
            <a:headEnd/>
            <a:tailEnd/>
          </a:ln>
          <a:effectLst/>
        </p:spPr>
        <p:txBody>
          <a:bodyPr wrap="none" anchor="ctr"/>
          <a:lstStyle/>
          <a:p>
            <a:pPr algn="ctr"/>
            <a:r>
              <a:rPr lang="en-US" altLang="zh-CN" sz="2000"/>
              <a:t>A</a:t>
            </a:r>
          </a:p>
        </p:txBody>
      </p:sp>
      <p:sp>
        <p:nvSpPr>
          <p:cNvPr id="352266" name="Rectangle 10"/>
          <p:cNvSpPr>
            <a:spLocks noChangeArrowheads="1"/>
          </p:cNvSpPr>
          <p:nvPr/>
        </p:nvSpPr>
        <p:spPr bwMode="auto">
          <a:xfrm>
            <a:off x="5159376" y="4581526"/>
            <a:ext cx="2665413" cy="576263"/>
          </a:xfrm>
          <a:prstGeom prst="rect">
            <a:avLst/>
          </a:prstGeom>
          <a:noFill/>
          <a:ln w="9525" cap="rnd" algn="ctr">
            <a:solidFill>
              <a:srgbClr val="007A77"/>
            </a:solidFill>
            <a:miter lim="800000"/>
            <a:headEnd/>
            <a:tailEnd/>
          </a:ln>
          <a:effectLst/>
        </p:spPr>
        <p:txBody>
          <a:bodyPr wrap="none" anchor="ctr"/>
          <a:lstStyle/>
          <a:p>
            <a:pPr algn="ctr"/>
            <a:r>
              <a:rPr lang="en-US" altLang="zh-CN" sz="2000"/>
              <a:t>j</a:t>
            </a:r>
          </a:p>
        </p:txBody>
      </p:sp>
      <p:sp>
        <p:nvSpPr>
          <p:cNvPr id="352267" name="AutoShape 11"/>
          <p:cNvSpPr>
            <a:spLocks noChangeArrowheads="1"/>
          </p:cNvSpPr>
          <p:nvPr/>
        </p:nvSpPr>
        <p:spPr bwMode="auto">
          <a:xfrm>
            <a:off x="7967664" y="2852739"/>
            <a:ext cx="1152525" cy="1081087"/>
          </a:xfrm>
          <a:prstGeom prst="upArrow">
            <a:avLst>
              <a:gd name="adj1" fmla="val 50000"/>
              <a:gd name="adj2" fmla="val 25000"/>
            </a:avLst>
          </a:prstGeom>
          <a:noFill/>
          <a:ln w="9525" cap="rnd" algn="ctr">
            <a:solidFill>
              <a:srgbClr val="007A77"/>
            </a:solidFill>
            <a:miter lim="800000"/>
            <a:headEnd/>
            <a:tailEnd/>
          </a:ln>
          <a:effectLst/>
        </p:spPr>
        <p:txBody>
          <a:bodyPr wrap="none" anchor="ctr"/>
          <a:lstStyle/>
          <a:p>
            <a:pPr algn="ctr"/>
            <a:r>
              <a:rPr lang="en-US" altLang="zh-CN"/>
              <a:t>PUSH</a:t>
            </a:r>
          </a:p>
        </p:txBody>
      </p:sp>
      <p:sp>
        <p:nvSpPr>
          <p:cNvPr id="352268" name="AutoShape 12"/>
          <p:cNvSpPr>
            <a:spLocks noChangeArrowheads="1"/>
          </p:cNvSpPr>
          <p:nvPr/>
        </p:nvSpPr>
        <p:spPr bwMode="auto">
          <a:xfrm>
            <a:off x="7967663" y="4221163"/>
            <a:ext cx="1079500" cy="1079500"/>
          </a:xfrm>
          <a:prstGeom prst="downArrow">
            <a:avLst>
              <a:gd name="adj1" fmla="val 50000"/>
              <a:gd name="adj2" fmla="val 25000"/>
            </a:avLst>
          </a:prstGeom>
          <a:noFill/>
          <a:ln w="9525" cap="rnd" algn="ctr">
            <a:solidFill>
              <a:srgbClr val="007A77"/>
            </a:solidFill>
            <a:miter lim="800000"/>
            <a:headEnd/>
            <a:tailEnd/>
          </a:ln>
          <a:effectLst/>
        </p:spPr>
        <p:txBody>
          <a:bodyPr wrap="none" anchor="ctr"/>
          <a:lstStyle/>
          <a:p>
            <a:pPr algn="ctr"/>
            <a:r>
              <a:rPr lang="en-US" altLang="zh-CN"/>
              <a:t>POP</a:t>
            </a:r>
          </a:p>
        </p:txBody>
      </p:sp>
      <p:sp>
        <p:nvSpPr>
          <p:cNvPr id="352269" name="Text Box 13"/>
          <p:cNvSpPr txBox="1">
            <a:spLocks noChangeArrowheads="1"/>
          </p:cNvSpPr>
          <p:nvPr/>
        </p:nvSpPr>
        <p:spPr bwMode="auto">
          <a:xfrm>
            <a:off x="8975726" y="3789363"/>
            <a:ext cx="1223963" cy="366712"/>
          </a:xfrm>
          <a:prstGeom prst="rect">
            <a:avLst/>
          </a:prstGeom>
          <a:noFill/>
          <a:ln w="9525" cap="rnd" algn="ctr">
            <a:noFill/>
            <a:miter lim="800000"/>
            <a:headEnd/>
            <a:tailEnd/>
          </a:ln>
          <a:effectLst/>
        </p:spPr>
        <p:txBody>
          <a:bodyPr>
            <a:spAutoFit/>
          </a:bodyPr>
          <a:lstStyle/>
          <a:p>
            <a:pPr>
              <a:spcBef>
                <a:spcPct val="50000"/>
              </a:spcBef>
            </a:pPr>
            <a:r>
              <a:rPr lang="en-US" altLang="zh-CN" sz="1800"/>
              <a:t>STACK</a:t>
            </a:r>
          </a:p>
        </p:txBody>
      </p:sp>
    </p:spTree>
  </p:cSld>
  <p:clrMapOvr>
    <a:masterClrMapping/>
  </p:clrMapOvr>
  <p:transition spd="med">
    <p:random/>
    <p:sndAc>
      <p:stSnd>
        <p:snd r:embed="rId3" name="chimes.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rrowheads="1"/>
          </p:cNvSpPr>
          <p:nvPr>
            <p:ph idx="1"/>
          </p:nvPr>
        </p:nvSpPr>
        <p:spPr>
          <a:xfrm>
            <a:off x="1738283" y="1285861"/>
            <a:ext cx="2708275" cy="2592387"/>
          </a:xfrm>
        </p:spPr>
        <p:txBody>
          <a:bodyPr/>
          <a:lstStyle/>
          <a:p>
            <a:pPr>
              <a:lnSpc>
                <a:spcPct val="90000"/>
              </a:lnSpc>
              <a:buFont typeface="Wingdings" pitchFamily="2" charset="2"/>
              <a:buNone/>
            </a:pPr>
            <a:r>
              <a:rPr lang="en-US" altLang="zh-CN" sz="2400" dirty="0" err="1"/>
              <a:t>int</a:t>
            </a:r>
            <a:r>
              <a:rPr lang="en-US" altLang="zh-CN" sz="2400" dirty="0"/>
              <a:t> </a:t>
            </a:r>
            <a:r>
              <a:rPr lang="en-US" altLang="zh-CN" sz="2400" dirty="0" err="1"/>
              <a:t>i,A</a:t>
            </a:r>
            <a:r>
              <a:rPr lang="en-US" altLang="zh-CN" sz="2400" dirty="0"/>
              <a:t>[3],  j;</a:t>
            </a:r>
          </a:p>
          <a:p>
            <a:pPr>
              <a:lnSpc>
                <a:spcPct val="90000"/>
              </a:lnSpc>
              <a:buFont typeface="Wingdings" pitchFamily="2" charset="2"/>
              <a:buNone/>
            </a:pPr>
            <a:r>
              <a:rPr lang="en-US" altLang="zh-CN" sz="2400" dirty="0">
                <a:latin typeface="Arial Unicode MS"/>
              </a:rPr>
              <a:t>…</a:t>
            </a:r>
            <a:endParaRPr lang="en-US" altLang="zh-CN" sz="2400" dirty="0"/>
          </a:p>
          <a:p>
            <a:pPr>
              <a:lnSpc>
                <a:spcPct val="90000"/>
              </a:lnSpc>
              <a:buFont typeface="Wingdings" pitchFamily="2" charset="2"/>
              <a:buNone/>
            </a:pPr>
            <a:r>
              <a:rPr lang="en-US" altLang="zh-CN" sz="2400" dirty="0"/>
              <a:t>j=A[3];</a:t>
            </a:r>
          </a:p>
          <a:p>
            <a:pPr>
              <a:lnSpc>
                <a:spcPct val="90000"/>
              </a:lnSpc>
              <a:buFont typeface="Wingdings" pitchFamily="2" charset="2"/>
              <a:buNone/>
            </a:pPr>
            <a:endParaRPr lang="en-US" altLang="zh-CN" sz="2400" dirty="0"/>
          </a:p>
          <a:p>
            <a:pPr>
              <a:lnSpc>
                <a:spcPct val="90000"/>
              </a:lnSpc>
              <a:buFont typeface="Wingdings" pitchFamily="2" charset="2"/>
              <a:buNone/>
            </a:pPr>
            <a:endParaRPr lang="en-US" altLang="zh-CN" sz="2400" dirty="0"/>
          </a:p>
          <a:p>
            <a:pPr>
              <a:lnSpc>
                <a:spcPct val="90000"/>
              </a:lnSpc>
              <a:buFont typeface="Wingdings" pitchFamily="2" charset="2"/>
              <a:buNone/>
            </a:pPr>
            <a:r>
              <a:rPr lang="en-US" altLang="zh-CN" sz="2400" dirty="0"/>
              <a:t>The result j=?</a:t>
            </a:r>
          </a:p>
        </p:txBody>
      </p:sp>
      <p:sp>
        <p:nvSpPr>
          <p:cNvPr id="11" name="灯片编号占位符 5"/>
          <p:cNvSpPr>
            <a:spLocks noGrp="1"/>
          </p:cNvSpPr>
          <p:nvPr>
            <p:ph type="sldNum" sz="quarter" idx="4294967295"/>
          </p:nvPr>
        </p:nvSpPr>
        <p:spPr>
          <a:xfrm>
            <a:off x="8534400" y="6245225"/>
            <a:ext cx="2133600" cy="476250"/>
          </a:xfrm>
        </p:spPr>
        <p:txBody>
          <a:bodyPr/>
          <a:lstStyle/>
          <a:p>
            <a:fld id="{E26C4DFF-60C6-46E0-A887-AE862EC278DC}" type="slidenum">
              <a:rPr lang="en-US" altLang="zh-CN"/>
              <a:pPr/>
              <a:t>31</a:t>
            </a:fld>
            <a:endParaRPr lang="en-US" altLang="zh-CN"/>
          </a:p>
        </p:txBody>
      </p:sp>
      <p:pic>
        <p:nvPicPr>
          <p:cNvPr id="344067" name="Picture 3" descr="f0303"/>
          <p:cNvPicPr>
            <a:picLocks noChangeAspect="1" noChangeArrowheads="1"/>
          </p:cNvPicPr>
          <p:nvPr/>
        </p:nvPicPr>
        <p:blipFill>
          <a:blip r:embed="rId4"/>
          <a:srcRect/>
          <a:stretch>
            <a:fillRect/>
          </a:stretch>
        </p:blipFill>
        <p:spPr bwMode="auto">
          <a:xfrm>
            <a:off x="5016500" y="2276475"/>
            <a:ext cx="4679950" cy="3887788"/>
          </a:xfrm>
          <a:prstGeom prst="rect">
            <a:avLst/>
          </a:prstGeom>
          <a:noFill/>
          <a:ln w="9525">
            <a:noFill/>
            <a:miter lim="800000"/>
            <a:headEnd/>
            <a:tailEnd/>
          </a:ln>
        </p:spPr>
      </p:pic>
      <p:sp>
        <p:nvSpPr>
          <p:cNvPr id="344068" name="AutoShape 4"/>
          <p:cNvSpPr>
            <a:spLocks/>
          </p:cNvSpPr>
          <p:nvPr/>
        </p:nvSpPr>
        <p:spPr bwMode="auto">
          <a:xfrm>
            <a:off x="9917113" y="5043488"/>
            <a:ext cx="500062" cy="330200"/>
          </a:xfrm>
          <a:prstGeom prst="borderCallout1">
            <a:avLst>
              <a:gd name="adj1" fmla="val 34616"/>
              <a:gd name="adj2" fmla="val -15236"/>
              <a:gd name="adj3" fmla="val -96634"/>
              <a:gd name="adj4" fmla="val -44125"/>
            </a:avLst>
          </a:prstGeom>
          <a:noFill/>
          <a:ln w="9525" cap="rnd" algn="ctr">
            <a:solidFill>
              <a:srgbClr val="007A77"/>
            </a:solidFill>
            <a:miter lim="800000"/>
            <a:headEnd/>
            <a:tailEnd/>
          </a:ln>
          <a:effectLst/>
        </p:spPr>
        <p:txBody>
          <a:bodyPr/>
          <a:lstStyle/>
          <a:p>
            <a:pPr algn="ctr"/>
            <a:r>
              <a:rPr lang="en-US" altLang="zh-CN"/>
              <a:t>A</a:t>
            </a:r>
          </a:p>
        </p:txBody>
      </p:sp>
      <p:sp>
        <p:nvSpPr>
          <p:cNvPr id="344069" name="AutoShape 5"/>
          <p:cNvSpPr>
            <a:spLocks/>
          </p:cNvSpPr>
          <p:nvPr/>
        </p:nvSpPr>
        <p:spPr bwMode="auto">
          <a:xfrm>
            <a:off x="9912351" y="2205038"/>
            <a:ext cx="500063" cy="330200"/>
          </a:xfrm>
          <a:prstGeom prst="borderCallout1">
            <a:avLst>
              <a:gd name="adj1" fmla="val 34616"/>
              <a:gd name="adj2" fmla="val -15236"/>
              <a:gd name="adj3" fmla="val 292306"/>
              <a:gd name="adj4" fmla="val -52065"/>
            </a:avLst>
          </a:prstGeom>
          <a:noFill/>
          <a:ln w="9525" cap="rnd" algn="ctr">
            <a:solidFill>
              <a:srgbClr val="007A77"/>
            </a:solidFill>
            <a:miter lim="800000"/>
            <a:headEnd/>
            <a:tailEnd/>
          </a:ln>
          <a:effectLst/>
        </p:spPr>
        <p:txBody>
          <a:bodyPr/>
          <a:lstStyle/>
          <a:p>
            <a:pPr algn="ctr"/>
            <a:r>
              <a:rPr lang="en-US" altLang="zh-CN"/>
              <a:t>i</a:t>
            </a:r>
          </a:p>
        </p:txBody>
      </p:sp>
      <p:sp>
        <p:nvSpPr>
          <p:cNvPr id="344070" name="AutoShape 6"/>
          <p:cNvSpPr>
            <a:spLocks/>
          </p:cNvSpPr>
          <p:nvPr/>
        </p:nvSpPr>
        <p:spPr bwMode="auto">
          <a:xfrm>
            <a:off x="9912351" y="5734050"/>
            <a:ext cx="500063" cy="330200"/>
          </a:xfrm>
          <a:prstGeom prst="borderCallout1">
            <a:avLst>
              <a:gd name="adj1" fmla="val 34616"/>
              <a:gd name="adj2" fmla="val -15236"/>
              <a:gd name="adj3" fmla="val -315384"/>
              <a:gd name="adj4" fmla="val -54921"/>
            </a:avLst>
          </a:prstGeom>
          <a:noFill/>
          <a:ln w="9525" cap="rnd" algn="ctr">
            <a:solidFill>
              <a:srgbClr val="007A77"/>
            </a:solidFill>
            <a:miter lim="800000"/>
            <a:headEnd/>
            <a:tailEnd/>
          </a:ln>
          <a:effectLst/>
        </p:spPr>
        <p:txBody>
          <a:bodyPr/>
          <a:lstStyle/>
          <a:p>
            <a:pPr algn="ctr"/>
            <a:r>
              <a:rPr lang="en-US" altLang="zh-CN"/>
              <a:t>A[0]</a:t>
            </a:r>
          </a:p>
        </p:txBody>
      </p:sp>
      <p:sp>
        <p:nvSpPr>
          <p:cNvPr id="344071" name="AutoShape 7"/>
          <p:cNvSpPr>
            <a:spLocks/>
          </p:cNvSpPr>
          <p:nvPr/>
        </p:nvSpPr>
        <p:spPr bwMode="auto">
          <a:xfrm>
            <a:off x="9983788" y="4365625"/>
            <a:ext cx="500062" cy="330200"/>
          </a:xfrm>
          <a:prstGeom prst="borderCallout1">
            <a:avLst>
              <a:gd name="adj1" fmla="val 34616"/>
              <a:gd name="adj2" fmla="val -15236"/>
              <a:gd name="adj3" fmla="val -50963"/>
              <a:gd name="adj4" fmla="val -66667"/>
            </a:avLst>
          </a:prstGeom>
          <a:noFill/>
          <a:ln w="9525" cap="rnd" algn="ctr">
            <a:solidFill>
              <a:srgbClr val="007A77"/>
            </a:solidFill>
            <a:miter lim="800000"/>
            <a:headEnd/>
            <a:tailEnd/>
          </a:ln>
          <a:effectLst/>
        </p:spPr>
        <p:txBody>
          <a:bodyPr/>
          <a:lstStyle/>
          <a:p>
            <a:pPr algn="ctr"/>
            <a:r>
              <a:rPr lang="en-US" altLang="zh-CN"/>
              <a:t>A[1]</a:t>
            </a:r>
          </a:p>
        </p:txBody>
      </p:sp>
      <p:sp>
        <p:nvSpPr>
          <p:cNvPr id="344072" name="AutoShape 8"/>
          <p:cNvSpPr>
            <a:spLocks/>
          </p:cNvSpPr>
          <p:nvPr/>
        </p:nvSpPr>
        <p:spPr bwMode="auto">
          <a:xfrm>
            <a:off x="9983788" y="3716338"/>
            <a:ext cx="500062" cy="330200"/>
          </a:xfrm>
          <a:prstGeom prst="borderCallout1">
            <a:avLst>
              <a:gd name="adj1" fmla="val 34616"/>
              <a:gd name="adj2" fmla="val -15236"/>
              <a:gd name="adj3" fmla="val -17306"/>
              <a:gd name="adj4" fmla="val -58097"/>
            </a:avLst>
          </a:prstGeom>
          <a:noFill/>
          <a:ln w="9525" cap="rnd" algn="ctr">
            <a:solidFill>
              <a:srgbClr val="007A77"/>
            </a:solidFill>
            <a:miter lim="800000"/>
            <a:headEnd/>
            <a:tailEnd/>
          </a:ln>
          <a:effectLst/>
        </p:spPr>
        <p:txBody>
          <a:bodyPr/>
          <a:lstStyle/>
          <a:p>
            <a:pPr algn="ctr"/>
            <a:r>
              <a:rPr lang="en-US" altLang="zh-CN"/>
              <a:t>A[2]</a:t>
            </a:r>
          </a:p>
        </p:txBody>
      </p:sp>
      <p:sp>
        <p:nvSpPr>
          <p:cNvPr id="344074" name="AutoShape 10"/>
          <p:cNvSpPr>
            <a:spLocks/>
          </p:cNvSpPr>
          <p:nvPr/>
        </p:nvSpPr>
        <p:spPr bwMode="auto">
          <a:xfrm>
            <a:off x="10167938" y="3141663"/>
            <a:ext cx="500062" cy="330200"/>
          </a:xfrm>
          <a:prstGeom prst="borderCallout1">
            <a:avLst>
              <a:gd name="adj1" fmla="val 34616"/>
              <a:gd name="adj2" fmla="val -15236"/>
              <a:gd name="adj3" fmla="val -1921"/>
              <a:gd name="adj4" fmla="val -106986"/>
            </a:avLst>
          </a:prstGeom>
          <a:noFill/>
          <a:ln w="9525" cap="rnd" algn="ctr">
            <a:solidFill>
              <a:srgbClr val="007A77"/>
            </a:solidFill>
            <a:miter lim="800000"/>
            <a:headEnd/>
            <a:tailEnd/>
          </a:ln>
          <a:effectLst/>
        </p:spPr>
        <p:txBody>
          <a:bodyPr/>
          <a:lstStyle/>
          <a:p>
            <a:pPr algn="ctr"/>
            <a:r>
              <a:rPr lang="en-US" altLang="zh-CN" b="1" dirty="0">
                <a:solidFill>
                  <a:srgbClr val="FF3300"/>
                </a:solidFill>
              </a:rPr>
              <a:t>A[3]</a:t>
            </a:r>
          </a:p>
        </p:txBody>
      </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40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40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40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4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40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40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44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8" grpId="0" animBg="1"/>
      <p:bldP spid="344069" grpId="0" animBg="1"/>
      <p:bldP spid="344070" grpId="0" animBg="1"/>
      <p:bldP spid="344071" grpId="0" animBg="1"/>
      <p:bldP spid="344072" grpId="0" animBg="1"/>
      <p:bldP spid="344074" grpId="0" animBg="1"/>
      <p:bldP spid="344074"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Rot="1" noChangeArrowheads="1"/>
          </p:cNvSpPr>
          <p:nvPr>
            <p:ph idx="1"/>
          </p:nvPr>
        </p:nvSpPr>
        <p:spPr>
          <a:xfrm>
            <a:off x="1738282" y="-24"/>
            <a:ext cx="8929718" cy="6357982"/>
          </a:xfrm>
        </p:spPr>
        <p:txBody>
          <a:bodyPr/>
          <a:lstStyle/>
          <a:p>
            <a:pPr>
              <a:lnSpc>
                <a:spcPct val="80000"/>
              </a:lnSpc>
            </a:pPr>
            <a:r>
              <a:rPr lang="en-US" altLang="zh-CN" b="1" dirty="0" smtClean="0">
                <a:solidFill>
                  <a:srgbClr val="FF3300"/>
                </a:solidFill>
              </a:rPr>
              <a:t>  Constant </a:t>
            </a:r>
            <a:r>
              <a:rPr lang="en-US" altLang="zh-CN" b="1" dirty="0">
                <a:solidFill>
                  <a:srgbClr val="FF3300"/>
                </a:solidFill>
              </a:rPr>
              <a:t>or immediate Operands</a:t>
            </a:r>
          </a:p>
          <a:p>
            <a:pPr lvl="1">
              <a:lnSpc>
                <a:spcPct val="80000"/>
              </a:lnSpc>
            </a:pPr>
            <a:r>
              <a:rPr lang="en-US" altLang="zh-CN" sz="2200" dirty="0"/>
              <a:t>    Many time a program will use a constant in an operation</a:t>
            </a:r>
          </a:p>
          <a:p>
            <a:pPr lvl="2">
              <a:lnSpc>
                <a:spcPct val="80000"/>
              </a:lnSpc>
            </a:pPr>
            <a:r>
              <a:rPr lang="en-US" altLang="zh-CN" sz="1800" dirty="0"/>
              <a:t>Incrementing index to point to next element of array</a:t>
            </a:r>
          </a:p>
          <a:p>
            <a:pPr lvl="2">
              <a:lnSpc>
                <a:spcPct val="80000"/>
              </a:lnSpc>
            </a:pPr>
            <a:r>
              <a:rPr lang="en-US" altLang="zh-CN" sz="1800" dirty="0"/>
              <a:t>Add the constant 4 to register $</a:t>
            </a:r>
            <a:r>
              <a:rPr lang="en-US" altLang="zh-CN" sz="1800" dirty="0" err="1"/>
              <a:t>s3</a:t>
            </a:r>
            <a:endParaRPr lang="en-US" altLang="zh-CN" sz="1800" dirty="0"/>
          </a:p>
          <a:p>
            <a:pPr lvl="2">
              <a:lnSpc>
                <a:spcPct val="80000"/>
              </a:lnSpc>
            </a:pPr>
            <a:r>
              <a:rPr lang="en-US" altLang="zh-CN" sz="1800" dirty="0"/>
              <a:t>Assuming </a:t>
            </a:r>
            <a:r>
              <a:rPr lang="en-US" altLang="zh-CN" sz="1800" dirty="0" err="1">
                <a:solidFill>
                  <a:srgbClr val="FF3300"/>
                </a:solidFill>
              </a:rPr>
              <a:t>AddrConstants4</a:t>
            </a:r>
            <a:r>
              <a:rPr lang="en-US" altLang="zh-CN" sz="1800" dirty="0"/>
              <a:t> is address</a:t>
            </a:r>
            <a:r>
              <a:rPr lang="en-US" altLang="zh-CN" sz="1800" dirty="0">
                <a:solidFill>
                  <a:srgbClr val="FF3300"/>
                </a:solidFill>
              </a:rPr>
              <a:t> pointer</a:t>
            </a:r>
            <a:r>
              <a:rPr lang="en-US" altLang="zh-CN" sz="1800" dirty="0"/>
              <a:t> of constant 4</a:t>
            </a:r>
          </a:p>
          <a:p>
            <a:pPr lvl="4">
              <a:lnSpc>
                <a:spcPct val="80000"/>
              </a:lnSpc>
            </a:pPr>
            <a:endParaRPr lang="en-US" altLang="zh-CN" b="0" dirty="0"/>
          </a:p>
          <a:p>
            <a:pPr>
              <a:lnSpc>
                <a:spcPct val="80000"/>
              </a:lnSpc>
              <a:buFont typeface="Wingdings" pitchFamily="2" charset="2"/>
              <a:buNone/>
            </a:pPr>
            <a:r>
              <a:rPr lang="en-US" altLang="zh-CN" dirty="0"/>
              <a:t>	</a:t>
            </a:r>
            <a:r>
              <a:rPr lang="en-US" altLang="zh-CN" sz="2000" dirty="0" err="1">
                <a:solidFill>
                  <a:srgbClr val="0000FF"/>
                </a:solidFill>
              </a:rPr>
              <a:t>lw</a:t>
            </a:r>
            <a:r>
              <a:rPr lang="en-US" altLang="zh-CN" sz="2000" dirty="0">
                <a:solidFill>
                  <a:srgbClr val="0000FF"/>
                </a:solidFill>
              </a:rPr>
              <a:t> $t0, AddrConstant4($s1)</a:t>
            </a:r>
            <a:r>
              <a:rPr lang="en-US" altLang="zh-CN" sz="2000" dirty="0"/>
              <a:t>         # $t0=constant 4</a:t>
            </a:r>
          </a:p>
          <a:p>
            <a:pPr>
              <a:lnSpc>
                <a:spcPct val="80000"/>
              </a:lnSpc>
              <a:buFont typeface="Wingdings" pitchFamily="2" charset="2"/>
              <a:buNone/>
            </a:pPr>
            <a:r>
              <a:rPr lang="en-US" altLang="zh-CN" sz="2400" dirty="0"/>
              <a:t>	</a:t>
            </a:r>
            <a:r>
              <a:rPr lang="en-US" altLang="zh-CN" sz="2000" dirty="0"/>
              <a:t>		</a:t>
            </a:r>
          </a:p>
          <a:p>
            <a:pPr>
              <a:lnSpc>
                <a:spcPct val="80000"/>
              </a:lnSpc>
              <a:buNone/>
            </a:pPr>
            <a:r>
              <a:rPr lang="en-US" altLang="zh-CN" sz="2000" dirty="0"/>
              <a:t>     </a:t>
            </a:r>
            <a:r>
              <a:rPr lang="en-US" altLang="zh-CN" sz="2000" dirty="0">
                <a:solidFill>
                  <a:srgbClr val="0000FF"/>
                </a:solidFill>
              </a:rPr>
              <a:t>add $</a:t>
            </a:r>
            <a:r>
              <a:rPr lang="en-US" altLang="zh-CN" sz="2000" dirty="0" err="1">
                <a:solidFill>
                  <a:srgbClr val="0000FF"/>
                </a:solidFill>
              </a:rPr>
              <a:t>s3</a:t>
            </a:r>
            <a:r>
              <a:rPr lang="en-US" altLang="zh-CN" sz="2000" dirty="0">
                <a:solidFill>
                  <a:srgbClr val="0000FF"/>
                </a:solidFill>
              </a:rPr>
              <a:t>, $</a:t>
            </a:r>
            <a:r>
              <a:rPr lang="en-US" altLang="zh-CN" sz="2000" dirty="0" err="1">
                <a:solidFill>
                  <a:srgbClr val="0000FF"/>
                </a:solidFill>
              </a:rPr>
              <a:t>s3</a:t>
            </a:r>
            <a:r>
              <a:rPr lang="en-US" altLang="zh-CN" sz="2000" dirty="0">
                <a:solidFill>
                  <a:srgbClr val="0000FF"/>
                </a:solidFill>
              </a:rPr>
              <a:t>, $</a:t>
            </a:r>
            <a:r>
              <a:rPr lang="en-US" altLang="zh-CN" sz="2000" dirty="0" err="1">
                <a:solidFill>
                  <a:srgbClr val="0000FF"/>
                </a:solidFill>
              </a:rPr>
              <a:t>t0</a:t>
            </a:r>
            <a:r>
              <a:rPr lang="en-US" altLang="zh-CN" sz="2000" dirty="0">
                <a:solidFill>
                  <a:srgbClr val="0000FF"/>
                </a:solidFill>
              </a:rPr>
              <a:t>                        </a:t>
            </a:r>
            <a:r>
              <a:rPr lang="en-US" altLang="zh-CN" sz="2000" dirty="0"/>
              <a:t>#$</a:t>
            </a:r>
            <a:r>
              <a:rPr lang="en-US" altLang="zh-CN" sz="2000" dirty="0" err="1"/>
              <a:t>s3</a:t>
            </a:r>
            <a:r>
              <a:rPr lang="en-US" altLang="zh-CN" sz="2000" dirty="0"/>
              <a:t>=$</a:t>
            </a:r>
            <a:r>
              <a:rPr lang="en-US" altLang="zh-CN" sz="2000" dirty="0" err="1"/>
              <a:t>s3</a:t>
            </a:r>
            <a:r>
              <a:rPr lang="en-US" altLang="zh-CN" sz="2000" dirty="0"/>
              <a:t>+$</a:t>
            </a:r>
            <a:r>
              <a:rPr lang="en-US" altLang="zh-CN" sz="2000" dirty="0" err="1"/>
              <a:t>t0</a:t>
            </a:r>
            <a:r>
              <a:rPr lang="en-US" altLang="zh-CN" sz="2000" dirty="0">
                <a:solidFill>
                  <a:srgbClr val="FF3300"/>
                </a:solidFill>
              </a:rPr>
              <a:t>($</a:t>
            </a:r>
            <a:r>
              <a:rPr lang="en-US" altLang="zh-CN" sz="2000" dirty="0" err="1">
                <a:solidFill>
                  <a:srgbClr val="FF3300"/>
                </a:solidFill>
              </a:rPr>
              <a:t>t0</a:t>
            </a:r>
            <a:r>
              <a:rPr lang="en-US" altLang="zh-CN" sz="2000" dirty="0">
                <a:solidFill>
                  <a:srgbClr val="FF3300"/>
                </a:solidFill>
              </a:rPr>
              <a:t>==4)</a:t>
            </a:r>
          </a:p>
          <a:p>
            <a:pPr lvl="4">
              <a:lnSpc>
                <a:spcPct val="80000"/>
              </a:lnSpc>
              <a:buFont typeface="Wingdings" pitchFamily="2" charset="2"/>
              <a:buNone/>
            </a:pPr>
            <a:r>
              <a:rPr lang="en-US" altLang="zh-CN" dirty="0">
                <a:solidFill>
                  <a:srgbClr val="FF3300"/>
                </a:solidFill>
              </a:rPr>
              <a:t> </a:t>
            </a:r>
          </a:p>
          <a:p>
            <a:pPr lvl="1">
              <a:lnSpc>
                <a:spcPct val="80000"/>
              </a:lnSpc>
            </a:pPr>
            <a:r>
              <a:rPr lang="en-US" altLang="zh-CN" sz="2200" dirty="0"/>
              <a:t>Immediate: Other method for adding </a:t>
            </a:r>
          </a:p>
          <a:p>
            <a:pPr lvl="1">
              <a:lnSpc>
                <a:spcPct val="80000"/>
              </a:lnSpc>
              <a:buNone/>
            </a:pPr>
            <a:r>
              <a:rPr lang="en-US" altLang="zh-CN" sz="2200" dirty="0"/>
              <a:t>    constant 4 to $</a:t>
            </a:r>
            <a:r>
              <a:rPr lang="en-US" altLang="zh-CN" sz="2200" dirty="0" err="1"/>
              <a:t>s3</a:t>
            </a:r>
            <a:endParaRPr lang="en-US" altLang="zh-CN" sz="2200" dirty="0"/>
          </a:p>
          <a:p>
            <a:pPr lvl="2">
              <a:lnSpc>
                <a:spcPct val="80000"/>
              </a:lnSpc>
            </a:pPr>
            <a:r>
              <a:rPr lang="en-US" altLang="zh-CN" sz="1800" dirty="0"/>
              <a:t>Avoids the load instruction</a:t>
            </a:r>
          </a:p>
          <a:p>
            <a:pPr lvl="2">
              <a:lnSpc>
                <a:spcPct val="80000"/>
              </a:lnSpc>
            </a:pPr>
            <a:r>
              <a:rPr lang="en-US" altLang="zh-CN" sz="1800" dirty="0"/>
              <a:t>Offer versions of the instruction </a:t>
            </a:r>
          </a:p>
          <a:p>
            <a:pPr lvl="2">
              <a:lnSpc>
                <a:spcPct val="80000"/>
              </a:lnSpc>
              <a:buFont typeface="Wingdings" pitchFamily="2" charset="2"/>
              <a:buNone/>
            </a:pPr>
            <a:r>
              <a:rPr lang="en-US" altLang="zh-CN" dirty="0"/>
              <a:t>		</a:t>
            </a:r>
            <a:r>
              <a:rPr lang="en-US" altLang="zh-CN" dirty="0" err="1">
                <a:solidFill>
                  <a:srgbClr val="0000FF"/>
                </a:solidFill>
              </a:rPr>
              <a:t>addi</a:t>
            </a:r>
            <a:r>
              <a:rPr lang="en-US" altLang="zh-CN" dirty="0">
                <a:solidFill>
                  <a:srgbClr val="0000FF"/>
                </a:solidFill>
              </a:rPr>
              <a:t>   $s3, $s3, 4</a:t>
            </a:r>
            <a:r>
              <a:rPr lang="en-US" altLang="zh-CN" dirty="0"/>
              <a:t>	#$s3= $s3+ 4 </a:t>
            </a:r>
            <a:endParaRPr lang="en-US" altLang="zh-CN" dirty="0" smtClean="0"/>
          </a:p>
          <a:p>
            <a:pPr lvl="2">
              <a:lnSpc>
                <a:spcPct val="80000"/>
              </a:lnSpc>
              <a:buFont typeface="Wingdings" pitchFamily="2" charset="2"/>
              <a:buNone/>
            </a:pPr>
            <a:endParaRPr lang="en-US" altLang="zh-CN" dirty="0"/>
          </a:p>
          <a:p>
            <a:pPr>
              <a:lnSpc>
                <a:spcPct val="80000"/>
              </a:lnSpc>
            </a:pPr>
            <a:r>
              <a:rPr lang="en-US" altLang="zh-CN" b="1" dirty="0">
                <a:solidFill>
                  <a:srgbClr val="FF3300"/>
                </a:solidFill>
              </a:rPr>
              <a:t>Design Principle 3</a:t>
            </a:r>
          </a:p>
          <a:p>
            <a:pPr lvl="1">
              <a:lnSpc>
                <a:spcPct val="80000"/>
              </a:lnSpc>
            </a:pPr>
            <a:r>
              <a:rPr lang="en-US" altLang="zh-CN" b="1" i="1" dirty="0"/>
              <a:t> </a:t>
            </a:r>
            <a:r>
              <a:rPr lang="en-US" altLang="zh-CN" b="1" i="1" dirty="0">
                <a:solidFill>
                  <a:srgbClr val="FF0000"/>
                </a:solidFill>
              </a:rPr>
              <a:t>Make the common case fast</a:t>
            </a:r>
            <a:r>
              <a:rPr lang="en-US" altLang="zh-CN" b="1" i="1" dirty="0"/>
              <a:t>: (why?)</a:t>
            </a:r>
            <a:br>
              <a:rPr lang="en-US" altLang="zh-CN" b="1" i="1" dirty="0"/>
            </a:br>
            <a:r>
              <a:rPr lang="en-US" altLang="zh-CN" sz="2000" i="1" dirty="0"/>
              <a:t>	</a:t>
            </a:r>
            <a:r>
              <a:rPr lang="en-US" altLang="zh-CN" sz="2000" dirty="0"/>
              <a:t>Constant operands occur frequently, 	it is  very common</a:t>
            </a:r>
            <a:br>
              <a:rPr lang="en-US" altLang="zh-CN" sz="2000" dirty="0"/>
            </a:br>
            <a:r>
              <a:rPr lang="en-US" altLang="zh-CN" sz="2000" dirty="0"/>
              <a:t>	Loading them from memory is very slow</a:t>
            </a:r>
          </a:p>
        </p:txBody>
      </p:sp>
      <p:sp>
        <p:nvSpPr>
          <p:cNvPr id="17" name="灯片编号占位符 5"/>
          <p:cNvSpPr>
            <a:spLocks noGrp="1"/>
          </p:cNvSpPr>
          <p:nvPr>
            <p:ph type="sldNum" sz="quarter" idx="4294967295"/>
          </p:nvPr>
        </p:nvSpPr>
        <p:spPr>
          <a:xfrm>
            <a:off x="8534400" y="6245225"/>
            <a:ext cx="2133600" cy="476250"/>
          </a:xfrm>
        </p:spPr>
        <p:txBody>
          <a:bodyPr/>
          <a:lstStyle/>
          <a:p>
            <a:fld id="{03E4510B-4C17-4AC4-97C6-BFB17FB6ACA0}" type="slidenum">
              <a:rPr lang="en-US" altLang="zh-CN"/>
              <a:pPr/>
              <a:t>32</a:t>
            </a:fld>
            <a:endParaRPr lang="en-US" altLang="zh-CN"/>
          </a:p>
        </p:txBody>
      </p:sp>
      <p:grpSp>
        <p:nvGrpSpPr>
          <p:cNvPr id="2" name="Group 16"/>
          <p:cNvGrpSpPr>
            <a:grpSpLocks/>
          </p:cNvGrpSpPr>
          <p:nvPr/>
        </p:nvGrpSpPr>
        <p:grpSpPr bwMode="auto">
          <a:xfrm>
            <a:off x="9480550" y="1341439"/>
            <a:ext cx="1079500" cy="3024187"/>
            <a:chOff x="4967" y="391"/>
            <a:chExt cx="680" cy="1905"/>
          </a:xfrm>
        </p:grpSpPr>
        <p:sp>
          <p:nvSpPr>
            <p:cNvPr id="216069" name="Line 5"/>
            <p:cNvSpPr>
              <a:spLocks noChangeShapeType="1"/>
            </p:cNvSpPr>
            <p:nvPr/>
          </p:nvSpPr>
          <p:spPr bwMode="auto">
            <a:xfrm>
              <a:off x="5193" y="436"/>
              <a:ext cx="0" cy="1860"/>
            </a:xfrm>
            <a:prstGeom prst="line">
              <a:avLst/>
            </a:prstGeom>
            <a:noFill/>
            <a:ln w="9525" cap="rnd">
              <a:solidFill>
                <a:srgbClr val="007A77"/>
              </a:solidFill>
              <a:round/>
              <a:headEnd/>
              <a:tailEnd/>
            </a:ln>
            <a:effectLst/>
          </p:spPr>
          <p:txBody>
            <a:bodyPr/>
            <a:lstStyle/>
            <a:p>
              <a:endParaRPr lang="zh-CN" altLang="en-US"/>
            </a:p>
          </p:txBody>
        </p:sp>
        <p:sp>
          <p:nvSpPr>
            <p:cNvPr id="216070" name="Line 6"/>
            <p:cNvSpPr>
              <a:spLocks noChangeShapeType="1"/>
            </p:cNvSpPr>
            <p:nvPr/>
          </p:nvSpPr>
          <p:spPr bwMode="auto">
            <a:xfrm>
              <a:off x="5647" y="391"/>
              <a:ext cx="0" cy="1905"/>
            </a:xfrm>
            <a:prstGeom prst="line">
              <a:avLst/>
            </a:prstGeom>
            <a:noFill/>
            <a:ln w="9525" cap="rnd">
              <a:solidFill>
                <a:srgbClr val="007A77"/>
              </a:solidFill>
              <a:round/>
              <a:headEnd/>
              <a:tailEnd/>
            </a:ln>
            <a:effectLst/>
          </p:spPr>
          <p:txBody>
            <a:bodyPr/>
            <a:lstStyle/>
            <a:p>
              <a:endParaRPr lang="zh-CN" altLang="en-US"/>
            </a:p>
          </p:txBody>
        </p:sp>
        <p:sp>
          <p:nvSpPr>
            <p:cNvPr id="216071" name="Rectangle 7"/>
            <p:cNvSpPr>
              <a:spLocks noChangeArrowheads="1"/>
            </p:cNvSpPr>
            <p:nvPr/>
          </p:nvSpPr>
          <p:spPr bwMode="auto">
            <a:xfrm>
              <a:off x="5193" y="1071"/>
              <a:ext cx="454" cy="182"/>
            </a:xfrm>
            <a:prstGeom prst="rect">
              <a:avLst/>
            </a:prstGeom>
            <a:noFill/>
            <a:ln w="9525" cap="rnd" algn="ctr">
              <a:solidFill>
                <a:srgbClr val="007A77"/>
              </a:solidFill>
              <a:miter lim="800000"/>
              <a:headEnd/>
              <a:tailEnd/>
            </a:ln>
            <a:effectLst/>
          </p:spPr>
          <p:txBody>
            <a:bodyPr wrap="none" anchor="ctr"/>
            <a:lstStyle/>
            <a:p>
              <a:pPr algn="ctr"/>
              <a:endParaRPr lang="zh-CN" altLang="zh-CN"/>
            </a:p>
          </p:txBody>
        </p:sp>
        <p:sp>
          <p:nvSpPr>
            <p:cNvPr id="216072" name="Rectangle 8"/>
            <p:cNvSpPr>
              <a:spLocks noChangeArrowheads="1"/>
            </p:cNvSpPr>
            <p:nvPr/>
          </p:nvSpPr>
          <p:spPr bwMode="auto">
            <a:xfrm>
              <a:off x="5193" y="1253"/>
              <a:ext cx="454" cy="182"/>
            </a:xfrm>
            <a:prstGeom prst="rect">
              <a:avLst/>
            </a:prstGeom>
            <a:noFill/>
            <a:ln w="9525" cap="rnd" algn="ctr">
              <a:solidFill>
                <a:srgbClr val="007A77"/>
              </a:solidFill>
              <a:miter lim="800000"/>
              <a:headEnd/>
              <a:tailEnd/>
            </a:ln>
            <a:effectLst/>
          </p:spPr>
          <p:txBody>
            <a:bodyPr wrap="none" anchor="ctr"/>
            <a:lstStyle/>
            <a:p>
              <a:endParaRPr lang="zh-CN" altLang="en-US"/>
            </a:p>
          </p:txBody>
        </p:sp>
        <p:sp>
          <p:nvSpPr>
            <p:cNvPr id="216073" name="Rectangle 9"/>
            <p:cNvSpPr>
              <a:spLocks noChangeArrowheads="1"/>
            </p:cNvSpPr>
            <p:nvPr/>
          </p:nvSpPr>
          <p:spPr bwMode="auto">
            <a:xfrm>
              <a:off x="5193" y="1434"/>
              <a:ext cx="454" cy="182"/>
            </a:xfrm>
            <a:prstGeom prst="rect">
              <a:avLst/>
            </a:prstGeom>
            <a:noFill/>
            <a:ln w="9525" cap="rnd" algn="ctr">
              <a:solidFill>
                <a:srgbClr val="007A77"/>
              </a:solidFill>
              <a:miter lim="800000"/>
              <a:headEnd/>
              <a:tailEnd/>
            </a:ln>
            <a:effectLst/>
          </p:spPr>
          <p:txBody>
            <a:bodyPr wrap="none" anchor="ctr"/>
            <a:lstStyle/>
            <a:p>
              <a:endParaRPr lang="zh-CN" altLang="en-US"/>
            </a:p>
          </p:txBody>
        </p:sp>
        <p:sp>
          <p:nvSpPr>
            <p:cNvPr id="216074" name="Line 10"/>
            <p:cNvSpPr>
              <a:spLocks noChangeShapeType="1"/>
            </p:cNvSpPr>
            <p:nvPr/>
          </p:nvSpPr>
          <p:spPr bwMode="auto">
            <a:xfrm>
              <a:off x="5057" y="1616"/>
              <a:ext cx="137" cy="0"/>
            </a:xfrm>
            <a:prstGeom prst="line">
              <a:avLst/>
            </a:prstGeom>
            <a:noFill/>
            <a:ln w="9525" cap="rnd">
              <a:solidFill>
                <a:srgbClr val="007A77"/>
              </a:solidFill>
              <a:round/>
              <a:headEnd/>
              <a:tailEnd type="triangle" w="med" len="med"/>
            </a:ln>
            <a:effectLst/>
          </p:spPr>
          <p:txBody>
            <a:bodyPr/>
            <a:lstStyle/>
            <a:p>
              <a:endParaRPr lang="zh-CN" altLang="en-US"/>
            </a:p>
          </p:txBody>
        </p:sp>
        <p:sp>
          <p:nvSpPr>
            <p:cNvPr id="216075" name="Rectangle 11"/>
            <p:cNvSpPr>
              <a:spLocks noChangeArrowheads="1"/>
            </p:cNvSpPr>
            <p:nvPr/>
          </p:nvSpPr>
          <p:spPr bwMode="auto">
            <a:xfrm>
              <a:off x="5193" y="1616"/>
              <a:ext cx="454" cy="182"/>
            </a:xfrm>
            <a:prstGeom prst="rect">
              <a:avLst/>
            </a:prstGeom>
            <a:noFill/>
            <a:ln w="9525" cap="rnd" algn="ctr">
              <a:solidFill>
                <a:srgbClr val="007A77"/>
              </a:solidFill>
              <a:miter lim="800000"/>
              <a:headEnd/>
              <a:tailEnd/>
            </a:ln>
            <a:effectLst/>
          </p:spPr>
          <p:txBody>
            <a:bodyPr wrap="none" anchor="ctr"/>
            <a:lstStyle/>
            <a:p>
              <a:pPr algn="ctr"/>
              <a:r>
                <a:rPr lang="en-US" altLang="zh-CN"/>
                <a:t>4</a:t>
              </a:r>
            </a:p>
          </p:txBody>
        </p:sp>
        <p:sp>
          <p:nvSpPr>
            <p:cNvPr id="216076" name="Rectangle 12"/>
            <p:cNvSpPr>
              <a:spLocks noChangeArrowheads="1"/>
            </p:cNvSpPr>
            <p:nvPr/>
          </p:nvSpPr>
          <p:spPr bwMode="auto">
            <a:xfrm>
              <a:off x="5193" y="618"/>
              <a:ext cx="454" cy="182"/>
            </a:xfrm>
            <a:prstGeom prst="rect">
              <a:avLst/>
            </a:prstGeom>
            <a:noFill/>
            <a:ln w="9525" cap="rnd" algn="ctr">
              <a:solidFill>
                <a:srgbClr val="007A77"/>
              </a:solidFill>
              <a:miter lim="800000"/>
              <a:headEnd/>
              <a:tailEnd/>
            </a:ln>
            <a:effectLst/>
          </p:spPr>
          <p:txBody>
            <a:bodyPr wrap="none" anchor="ctr"/>
            <a:lstStyle/>
            <a:p>
              <a:pPr algn="ctr"/>
              <a:endParaRPr lang="zh-CN" altLang="zh-CN"/>
            </a:p>
          </p:txBody>
        </p:sp>
        <p:sp>
          <p:nvSpPr>
            <p:cNvPr id="216077" name="Line 13"/>
            <p:cNvSpPr>
              <a:spLocks noChangeShapeType="1"/>
            </p:cNvSpPr>
            <p:nvPr/>
          </p:nvSpPr>
          <p:spPr bwMode="auto">
            <a:xfrm>
              <a:off x="4967" y="618"/>
              <a:ext cx="181" cy="0"/>
            </a:xfrm>
            <a:prstGeom prst="line">
              <a:avLst/>
            </a:prstGeom>
            <a:noFill/>
            <a:ln w="9525" cap="rnd">
              <a:solidFill>
                <a:srgbClr val="007A77"/>
              </a:solidFill>
              <a:round/>
              <a:headEnd/>
              <a:tailEnd type="triangle" w="med" len="med"/>
            </a:ln>
            <a:effectLst/>
          </p:spPr>
          <p:txBody>
            <a:bodyPr/>
            <a:lstStyle/>
            <a:p>
              <a:endParaRPr lang="zh-CN" altLang="en-US"/>
            </a:p>
          </p:txBody>
        </p:sp>
        <p:sp>
          <p:nvSpPr>
            <p:cNvPr id="216078" name="Text Box 14"/>
            <p:cNvSpPr txBox="1">
              <a:spLocks noChangeArrowheads="1"/>
            </p:cNvSpPr>
            <p:nvPr/>
          </p:nvSpPr>
          <p:spPr bwMode="auto">
            <a:xfrm>
              <a:off x="5239" y="845"/>
              <a:ext cx="363" cy="192"/>
            </a:xfrm>
            <a:prstGeom prst="rect">
              <a:avLst/>
            </a:prstGeom>
            <a:noFill/>
            <a:ln w="9525" cap="rnd" algn="ctr">
              <a:noFill/>
              <a:miter lim="800000"/>
              <a:headEnd/>
              <a:tailEnd/>
            </a:ln>
            <a:effectLst/>
          </p:spPr>
          <p:txBody>
            <a:bodyPr>
              <a:spAutoFit/>
            </a:bodyPr>
            <a:lstStyle/>
            <a:p>
              <a:pPr>
                <a:spcBef>
                  <a:spcPct val="50000"/>
                </a:spcBef>
              </a:pPr>
              <a:r>
                <a:rPr lang="en-US" altLang="zh-CN"/>
                <a:t>….</a:t>
              </a:r>
            </a:p>
          </p:txBody>
        </p:sp>
      </p:grpSp>
      <p:sp>
        <p:nvSpPr>
          <p:cNvPr id="216079" name="Rectangle 15"/>
          <p:cNvSpPr>
            <a:spLocks noChangeArrowheads="1"/>
          </p:cNvSpPr>
          <p:nvPr/>
        </p:nvSpPr>
        <p:spPr bwMode="auto">
          <a:xfrm>
            <a:off x="9048751" y="1557338"/>
            <a:ext cx="511175" cy="336550"/>
          </a:xfrm>
          <a:prstGeom prst="rect">
            <a:avLst/>
          </a:prstGeom>
          <a:noFill/>
          <a:ln w="9525" cap="rnd" algn="ctr">
            <a:noFill/>
            <a:miter lim="800000"/>
            <a:headEnd/>
            <a:tailEnd/>
          </a:ln>
          <a:effectLst/>
        </p:spPr>
        <p:txBody>
          <a:bodyPr wrap="none">
            <a:spAutoFit/>
          </a:bodyPr>
          <a:lstStyle/>
          <a:p>
            <a:r>
              <a:rPr lang="en-US" altLang="zh-CN" sz="1600">
                <a:solidFill>
                  <a:srgbClr val="000000"/>
                </a:solidFill>
                <a:ea typeface="Arial Unicode MS" pitchFamily="34" charset="-122"/>
                <a:cs typeface="Arial Unicode MS" pitchFamily="34" charset="-122"/>
              </a:rPr>
              <a:t>$s1</a:t>
            </a:r>
          </a:p>
        </p:txBody>
      </p:sp>
      <p:sp>
        <p:nvSpPr>
          <p:cNvPr id="216081" name="Freeform 17"/>
          <p:cNvSpPr>
            <a:spLocks/>
          </p:cNvSpPr>
          <p:nvPr/>
        </p:nvSpPr>
        <p:spPr bwMode="auto">
          <a:xfrm>
            <a:off x="5057800" y="2357430"/>
            <a:ext cx="4610100" cy="935038"/>
          </a:xfrm>
          <a:custGeom>
            <a:avLst/>
            <a:gdLst/>
            <a:ahLst/>
            <a:cxnLst>
              <a:cxn ang="0">
                <a:pos x="91" y="0"/>
              </a:cxn>
              <a:cxn ang="0">
                <a:pos x="182" y="91"/>
              </a:cxn>
              <a:cxn ang="0">
                <a:pos x="363" y="91"/>
              </a:cxn>
              <a:cxn ang="0">
                <a:pos x="2359" y="91"/>
              </a:cxn>
              <a:cxn ang="0">
                <a:pos x="2722" y="227"/>
              </a:cxn>
              <a:cxn ang="0">
                <a:pos x="2768" y="408"/>
              </a:cxn>
              <a:cxn ang="0">
                <a:pos x="2904" y="635"/>
              </a:cxn>
            </a:cxnLst>
            <a:rect l="0" t="0" r="r" b="b"/>
            <a:pathLst>
              <a:path w="2904" h="635">
                <a:moveTo>
                  <a:pt x="91" y="0"/>
                </a:moveTo>
                <a:cubicBezTo>
                  <a:pt x="114" y="38"/>
                  <a:pt x="137" y="76"/>
                  <a:pt x="182" y="91"/>
                </a:cubicBezTo>
                <a:cubicBezTo>
                  <a:pt x="227" y="106"/>
                  <a:pt x="0" y="91"/>
                  <a:pt x="363" y="91"/>
                </a:cubicBezTo>
                <a:cubicBezTo>
                  <a:pt x="726" y="91"/>
                  <a:pt x="1966" y="68"/>
                  <a:pt x="2359" y="91"/>
                </a:cubicBezTo>
                <a:cubicBezTo>
                  <a:pt x="2752" y="114"/>
                  <a:pt x="2654" y="174"/>
                  <a:pt x="2722" y="227"/>
                </a:cubicBezTo>
                <a:cubicBezTo>
                  <a:pt x="2790" y="280"/>
                  <a:pt x="2738" y="340"/>
                  <a:pt x="2768" y="408"/>
                </a:cubicBezTo>
                <a:cubicBezTo>
                  <a:pt x="2798" y="476"/>
                  <a:pt x="2851" y="555"/>
                  <a:pt x="2904" y="635"/>
                </a:cubicBezTo>
              </a:path>
            </a:pathLst>
          </a:custGeom>
          <a:noFill/>
          <a:ln w="9525" cap="rnd" cmpd="sng">
            <a:solidFill>
              <a:srgbClr val="FF3300"/>
            </a:solidFill>
            <a:prstDash val="solid"/>
            <a:round/>
            <a:headEnd/>
            <a:tailEnd/>
          </a:ln>
          <a:effectLst/>
        </p:spPr>
        <p:txBody>
          <a:bodyPr/>
          <a:lstStyle/>
          <a:p>
            <a:endParaRPr lang="zh-CN" altLang="en-US"/>
          </a:p>
        </p:txBody>
      </p:sp>
      <p:sp>
        <p:nvSpPr>
          <p:cNvPr id="216082" name="Rectangle 18"/>
          <p:cNvSpPr>
            <a:spLocks noChangeArrowheads="1"/>
          </p:cNvSpPr>
          <p:nvPr/>
        </p:nvSpPr>
        <p:spPr bwMode="auto">
          <a:xfrm>
            <a:off x="8472488" y="3170239"/>
            <a:ext cx="1206500" cy="244475"/>
          </a:xfrm>
          <a:prstGeom prst="rect">
            <a:avLst/>
          </a:prstGeom>
          <a:noFill/>
          <a:ln w="9525" cap="rnd" algn="ctr">
            <a:noFill/>
            <a:miter lim="800000"/>
            <a:headEnd/>
            <a:tailEnd/>
          </a:ln>
          <a:effectLst/>
        </p:spPr>
        <p:txBody>
          <a:bodyPr wrap="none">
            <a:spAutoFit/>
          </a:bodyPr>
          <a:lstStyle/>
          <a:p>
            <a:r>
              <a:rPr lang="en-US" altLang="zh-CN" sz="1000" b="1">
                <a:solidFill>
                  <a:srgbClr val="FF3300"/>
                </a:solidFill>
              </a:rPr>
              <a:t>AddrConstants 4</a:t>
            </a:r>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763000" y="6248400"/>
            <a:ext cx="1905000" cy="457200"/>
          </a:xfrm>
          <a:prstGeom prst="rect">
            <a:avLst/>
          </a:prstGeom>
        </p:spPr>
        <p:txBody>
          <a:bodyPr/>
          <a:lstStyle/>
          <a:p>
            <a:fld id="{C93631C6-F627-4472-B38D-14C72B5C7401}" type="slidenum">
              <a:rPr lang="zh-CN" altLang="en-US"/>
              <a:pPr/>
              <a:t>33</a:t>
            </a:fld>
            <a:endParaRPr lang="en-US" altLang="zh-CN"/>
          </a:p>
        </p:txBody>
      </p:sp>
      <p:sp>
        <p:nvSpPr>
          <p:cNvPr id="1223682" name="Text Box 2"/>
          <p:cNvSpPr txBox="1">
            <a:spLocks noChangeArrowheads="1"/>
          </p:cNvSpPr>
          <p:nvPr/>
        </p:nvSpPr>
        <p:spPr bwMode="auto">
          <a:xfrm>
            <a:off x="1343472" y="214291"/>
            <a:ext cx="8610180" cy="584775"/>
          </a:xfrm>
          <a:prstGeom prst="rect">
            <a:avLst/>
          </a:prstGeom>
          <a:noFill/>
          <a:ln w="9525">
            <a:noFill/>
            <a:miter lim="800000"/>
            <a:headEnd/>
            <a:tailEnd/>
          </a:ln>
          <a:effectLst/>
        </p:spPr>
        <p:txBody>
          <a:bodyPr wrap="square">
            <a:spAutoFit/>
          </a:bodyPr>
          <a:lstStyle/>
          <a:p>
            <a:r>
              <a:rPr lang="en-US" altLang="zh-CN" sz="3200" dirty="0">
                <a:solidFill>
                  <a:srgbClr val="0000FF"/>
                </a:solidFill>
                <a:ea typeface="宋体" charset="-122"/>
              </a:rPr>
              <a:t>Immediate Operands</a:t>
            </a:r>
          </a:p>
        </p:txBody>
      </p:sp>
      <p:sp>
        <p:nvSpPr>
          <p:cNvPr id="1223684" name="Text Box 4"/>
          <p:cNvSpPr txBox="1">
            <a:spLocks noChangeArrowheads="1"/>
          </p:cNvSpPr>
          <p:nvPr/>
        </p:nvSpPr>
        <p:spPr bwMode="auto">
          <a:xfrm>
            <a:off x="1343472" y="1076910"/>
            <a:ext cx="9217023" cy="4893647"/>
          </a:xfrm>
          <a:prstGeom prst="rect">
            <a:avLst/>
          </a:prstGeom>
          <a:noFill/>
          <a:ln w="9525">
            <a:noFill/>
            <a:miter lim="800000"/>
            <a:headEnd/>
            <a:tailEnd/>
          </a:ln>
          <a:effectLst/>
        </p:spPr>
        <p:txBody>
          <a:bodyPr wrap="square">
            <a:spAutoFit/>
          </a:bodyPr>
          <a:lstStyle/>
          <a:p>
            <a:pPr>
              <a:buClr>
                <a:srgbClr val="CC0000"/>
              </a:buClr>
              <a:buFontTx/>
              <a:buChar char="•"/>
            </a:pPr>
            <a:r>
              <a:rPr lang="zh-CN" altLang="en-US" sz="2400" dirty="0">
                <a:ea typeface="宋体" charset="-122"/>
              </a:rPr>
              <a:t> </a:t>
            </a:r>
            <a:r>
              <a:rPr lang="en-US" altLang="zh-CN" sz="2400" dirty="0">
                <a:ea typeface="宋体" charset="-122"/>
              </a:rPr>
              <a:t>An instruction may require a constant as input</a:t>
            </a:r>
          </a:p>
          <a:p>
            <a:pPr>
              <a:buClr>
                <a:srgbClr val="CC0000"/>
              </a:buClr>
              <a:buFontTx/>
              <a:buChar char="•"/>
            </a:pPr>
            <a:endParaRPr lang="en-US" altLang="zh-CN" sz="2400" dirty="0">
              <a:ea typeface="宋体" charset="-122"/>
            </a:endParaRPr>
          </a:p>
          <a:p>
            <a:pPr>
              <a:buClr>
                <a:srgbClr val="CC0000"/>
              </a:buClr>
              <a:buFontTx/>
              <a:buChar char="•"/>
            </a:pPr>
            <a:r>
              <a:rPr lang="en-US" altLang="zh-CN" sz="2400" dirty="0">
                <a:ea typeface="宋体" charset="-122"/>
              </a:rPr>
              <a:t> An immediate instruction uses </a:t>
            </a:r>
            <a:r>
              <a:rPr lang="en-US" altLang="zh-CN" sz="2400" dirty="0">
                <a:solidFill>
                  <a:srgbClr val="0000FF"/>
                </a:solidFill>
                <a:ea typeface="宋体" charset="-122"/>
              </a:rPr>
              <a:t>a constant number</a:t>
            </a:r>
            <a:r>
              <a:rPr lang="en-US" altLang="zh-CN" sz="2400" dirty="0">
                <a:ea typeface="宋体" charset="-122"/>
              </a:rPr>
              <a:t> as one</a:t>
            </a:r>
          </a:p>
          <a:p>
            <a:pPr>
              <a:buClr>
                <a:srgbClr val="CC0000"/>
              </a:buClr>
            </a:pPr>
            <a:r>
              <a:rPr lang="en-US" altLang="zh-CN" sz="2400" dirty="0">
                <a:ea typeface="宋体" charset="-122"/>
              </a:rPr>
              <a:t>  of the inputs (instead of a register operand)</a:t>
            </a:r>
          </a:p>
          <a:p>
            <a:pPr>
              <a:buClr>
                <a:srgbClr val="CC0000"/>
              </a:buClr>
            </a:pPr>
            <a:endParaRPr lang="en-US" altLang="zh-CN" sz="2400" dirty="0">
              <a:ea typeface="宋体" charset="-122"/>
            </a:endParaRPr>
          </a:p>
          <a:p>
            <a:pPr>
              <a:buClr>
                <a:srgbClr val="CC0000"/>
              </a:buClr>
            </a:pPr>
            <a:r>
              <a:rPr lang="en-US" altLang="zh-CN" sz="2400" dirty="0">
                <a:ea typeface="宋体" charset="-122"/>
              </a:rPr>
              <a:t>   </a:t>
            </a:r>
            <a:r>
              <a:rPr lang="en-US" altLang="zh-CN" sz="2400" dirty="0" err="1">
                <a:ea typeface="宋体" charset="-122"/>
              </a:rPr>
              <a:t>addi</a:t>
            </a:r>
            <a:r>
              <a:rPr lang="en-US" altLang="zh-CN" sz="2400" dirty="0">
                <a:ea typeface="宋体" charset="-122"/>
              </a:rPr>
              <a:t>   $</a:t>
            </a:r>
            <a:r>
              <a:rPr lang="en-US" altLang="zh-CN" sz="2400" dirty="0" err="1">
                <a:ea typeface="宋体" charset="-122"/>
              </a:rPr>
              <a:t>s0</a:t>
            </a:r>
            <a:r>
              <a:rPr lang="en-US" altLang="zh-CN" sz="2400" dirty="0">
                <a:ea typeface="宋体" charset="-122"/>
              </a:rPr>
              <a:t>, $zero, 1000   # the program has base address</a:t>
            </a:r>
          </a:p>
          <a:p>
            <a:pPr>
              <a:buClr>
                <a:srgbClr val="CC0000"/>
              </a:buClr>
            </a:pPr>
            <a:r>
              <a:rPr lang="en-US" altLang="zh-CN" sz="2400" dirty="0">
                <a:ea typeface="宋体" charset="-122"/>
              </a:rPr>
              <a:t>                                           #  1000 and this is saved in $</a:t>
            </a:r>
            <a:r>
              <a:rPr lang="en-US" altLang="zh-CN" sz="2400" dirty="0" err="1">
                <a:ea typeface="宋体" charset="-122"/>
              </a:rPr>
              <a:t>s0</a:t>
            </a:r>
            <a:endParaRPr lang="en-US" altLang="zh-CN" sz="2400" dirty="0">
              <a:ea typeface="宋体" charset="-122"/>
            </a:endParaRPr>
          </a:p>
          <a:p>
            <a:pPr>
              <a:buClr>
                <a:srgbClr val="CC0000"/>
              </a:buClr>
            </a:pPr>
            <a:r>
              <a:rPr lang="en-US" altLang="zh-CN" sz="2400" dirty="0">
                <a:ea typeface="宋体" charset="-122"/>
              </a:rPr>
              <a:t>                                           # $zero is a register that always</a:t>
            </a:r>
          </a:p>
          <a:p>
            <a:pPr>
              <a:buClr>
                <a:srgbClr val="CC0000"/>
              </a:buClr>
            </a:pPr>
            <a:r>
              <a:rPr lang="en-US" altLang="zh-CN" sz="2400" dirty="0">
                <a:ea typeface="宋体" charset="-122"/>
              </a:rPr>
              <a:t>                                           # equals zero</a:t>
            </a:r>
          </a:p>
          <a:p>
            <a:pPr>
              <a:buClr>
                <a:srgbClr val="CC0000"/>
              </a:buClr>
            </a:pPr>
            <a:r>
              <a:rPr lang="en-US" altLang="zh-CN" sz="2400" dirty="0">
                <a:ea typeface="宋体" charset="-122"/>
              </a:rPr>
              <a:t>   </a:t>
            </a:r>
            <a:r>
              <a:rPr lang="en-US" altLang="zh-CN" sz="2400" dirty="0" err="1">
                <a:ea typeface="宋体" charset="-122"/>
              </a:rPr>
              <a:t>addi</a:t>
            </a:r>
            <a:r>
              <a:rPr lang="en-US" altLang="zh-CN" sz="2400" dirty="0">
                <a:ea typeface="宋体" charset="-122"/>
              </a:rPr>
              <a:t>   $</a:t>
            </a:r>
            <a:r>
              <a:rPr lang="en-US" altLang="zh-CN" sz="2400" dirty="0" err="1">
                <a:ea typeface="宋体" charset="-122"/>
              </a:rPr>
              <a:t>s1</a:t>
            </a:r>
            <a:r>
              <a:rPr lang="en-US" altLang="zh-CN" sz="2400" dirty="0">
                <a:ea typeface="宋体" charset="-122"/>
              </a:rPr>
              <a:t>, $</a:t>
            </a:r>
            <a:r>
              <a:rPr lang="en-US" altLang="zh-CN" sz="2400" dirty="0" err="1">
                <a:ea typeface="宋体" charset="-122"/>
              </a:rPr>
              <a:t>s0</a:t>
            </a:r>
            <a:r>
              <a:rPr lang="en-US" altLang="zh-CN" sz="2400" dirty="0">
                <a:ea typeface="宋体" charset="-122"/>
              </a:rPr>
              <a:t>, 0          # this is the address of variable a</a:t>
            </a:r>
          </a:p>
          <a:p>
            <a:pPr>
              <a:buClr>
                <a:srgbClr val="CC0000"/>
              </a:buClr>
            </a:pPr>
            <a:r>
              <a:rPr lang="en-US" altLang="zh-CN" sz="2400" dirty="0">
                <a:ea typeface="宋体" charset="-122"/>
              </a:rPr>
              <a:t>   </a:t>
            </a:r>
            <a:r>
              <a:rPr lang="en-US" altLang="zh-CN" sz="2400" dirty="0" err="1">
                <a:ea typeface="宋体" charset="-122"/>
              </a:rPr>
              <a:t>addi</a:t>
            </a:r>
            <a:r>
              <a:rPr lang="en-US" altLang="zh-CN" sz="2400" dirty="0">
                <a:ea typeface="宋体" charset="-122"/>
              </a:rPr>
              <a:t>   $</a:t>
            </a:r>
            <a:r>
              <a:rPr lang="en-US" altLang="zh-CN" sz="2400" dirty="0" err="1">
                <a:ea typeface="宋体" charset="-122"/>
              </a:rPr>
              <a:t>s2</a:t>
            </a:r>
            <a:r>
              <a:rPr lang="en-US" altLang="zh-CN" sz="2400" dirty="0">
                <a:ea typeface="宋体" charset="-122"/>
              </a:rPr>
              <a:t>, $</a:t>
            </a:r>
            <a:r>
              <a:rPr lang="en-US" altLang="zh-CN" sz="2400" dirty="0" err="1">
                <a:ea typeface="宋体" charset="-122"/>
              </a:rPr>
              <a:t>s0</a:t>
            </a:r>
            <a:r>
              <a:rPr lang="en-US" altLang="zh-CN" sz="2400" dirty="0">
                <a:ea typeface="宋体" charset="-122"/>
              </a:rPr>
              <a:t>, 4          # this is the address of variable b</a:t>
            </a:r>
          </a:p>
          <a:p>
            <a:pPr>
              <a:buClr>
                <a:srgbClr val="CC0000"/>
              </a:buClr>
            </a:pPr>
            <a:r>
              <a:rPr lang="en-US" altLang="zh-CN" sz="2400" dirty="0">
                <a:ea typeface="宋体" charset="-122"/>
              </a:rPr>
              <a:t>   </a:t>
            </a:r>
            <a:r>
              <a:rPr lang="en-US" altLang="zh-CN" sz="2400" dirty="0" err="1">
                <a:ea typeface="宋体" charset="-122"/>
              </a:rPr>
              <a:t>addi</a:t>
            </a:r>
            <a:r>
              <a:rPr lang="en-US" altLang="zh-CN" sz="2400" dirty="0">
                <a:ea typeface="宋体" charset="-122"/>
              </a:rPr>
              <a:t>   $</a:t>
            </a:r>
            <a:r>
              <a:rPr lang="en-US" altLang="zh-CN" sz="2400" dirty="0" err="1">
                <a:ea typeface="宋体" charset="-122"/>
              </a:rPr>
              <a:t>s3</a:t>
            </a:r>
            <a:r>
              <a:rPr lang="en-US" altLang="zh-CN" sz="2400" dirty="0">
                <a:ea typeface="宋体" charset="-122"/>
              </a:rPr>
              <a:t>, $</a:t>
            </a:r>
            <a:r>
              <a:rPr lang="en-US" altLang="zh-CN" sz="2400" dirty="0" err="1">
                <a:ea typeface="宋体" charset="-122"/>
              </a:rPr>
              <a:t>s0</a:t>
            </a:r>
            <a:r>
              <a:rPr lang="en-US" altLang="zh-CN" sz="2400" dirty="0">
                <a:ea typeface="宋体" charset="-122"/>
              </a:rPr>
              <a:t>, 8          # this is the address of variable c</a:t>
            </a:r>
          </a:p>
          <a:p>
            <a:pPr>
              <a:buClr>
                <a:srgbClr val="CC0000"/>
              </a:buClr>
            </a:pPr>
            <a:r>
              <a:rPr lang="en-US" altLang="zh-CN" sz="2400" dirty="0">
                <a:ea typeface="宋体" charset="-122"/>
              </a:rPr>
              <a:t>   </a:t>
            </a:r>
            <a:r>
              <a:rPr lang="en-US" altLang="zh-CN" sz="2400" dirty="0" err="1">
                <a:ea typeface="宋体" charset="-122"/>
              </a:rPr>
              <a:t>addi</a:t>
            </a:r>
            <a:r>
              <a:rPr lang="en-US" altLang="zh-CN" sz="2400" dirty="0">
                <a:ea typeface="宋体" charset="-122"/>
              </a:rPr>
              <a:t>   $</a:t>
            </a:r>
            <a:r>
              <a:rPr lang="en-US" altLang="zh-CN" sz="2400" dirty="0" err="1">
                <a:ea typeface="宋体" charset="-122"/>
              </a:rPr>
              <a:t>s4</a:t>
            </a:r>
            <a:r>
              <a:rPr lang="en-US" altLang="zh-CN" sz="2400" dirty="0">
                <a:ea typeface="宋体" charset="-122"/>
              </a:rPr>
              <a:t>, $</a:t>
            </a:r>
            <a:r>
              <a:rPr lang="en-US" altLang="zh-CN" sz="2400" dirty="0" err="1">
                <a:ea typeface="宋体" charset="-122"/>
              </a:rPr>
              <a:t>s0</a:t>
            </a:r>
            <a:r>
              <a:rPr lang="en-US" altLang="zh-CN" sz="2400" dirty="0">
                <a:ea typeface="宋体" charset="-122"/>
              </a:rPr>
              <a:t>, 12        # this is the address of variable d[0]</a:t>
            </a:r>
          </a:p>
        </p:txBody>
      </p:sp>
    </p:spTree>
    <p:extLst>
      <p:ext uri="{BB962C8B-B14F-4D97-AF65-F5344CB8AC3E}">
        <p14:creationId xmlns:p14="http://schemas.microsoft.com/office/powerpoint/2010/main" val="563047298"/>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498" name="Text Box 2"/>
          <p:cNvSpPr txBox="1">
            <a:spLocks noChangeArrowheads="1"/>
          </p:cNvSpPr>
          <p:nvPr/>
        </p:nvSpPr>
        <p:spPr bwMode="auto">
          <a:xfrm>
            <a:off x="1487488" y="285729"/>
            <a:ext cx="9196715" cy="584775"/>
          </a:xfrm>
          <a:prstGeom prst="rect">
            <a:avLst/>
          </a:prstGeom>
          <a:noFill/>
          <a:ln w="9525">
            <a:noFill/>
            <a:miter lim="800000"/>
            <a:headEnd/>
            <a:tailEnd/>
          </a:ln>
          <a:effectLst/>
        </p:spPr>
        <p:txBody>
          <a:bodyPr wrap="square">
            <a:spAutoFit/>
          </a:bodyPr>
          <a:lstStyle/>
          <a:p>
            <a:r>
              <a:rPr lang="en-US" altLang="zh-CN" sz="3200" dirty="0">
                <a:solidFill>
                  <a:srgbClr val="0000FF"/>
                </a:solidFill>
                <a:ea typeface="宋体" charset="-122"/>
              </a:rPr>
              <a:t>Recall – Numeric Representations</a:t>
            </a:r>
          </a:p>
        </p:txBody>
      </p:sp>
      <p:sp>
        <p:nvSpPr>
          <p:cNvPr id="1258500" name="Text Box 4"/>
          <p:cNvSpPr txBox="1">
            <a:spLocks noChangeArrowheads="1"/>
          </p:cNvSpPr>
          <p:nvPr/>
        </p:nvSpPr>
        <p:spPr bwMode="auto">
          <a:xfrm>
            <a:off x="2024035" y="1000109"/>
            <a:ext cx="6340491" cy="2923877"/>
          </a:xfrm>
          <a:prstGeom prst="rect">
            <a:avLst/>
          </a:prstGeom>
          <a:noFill/>
          <a:ln w="9525">
            <a:noFill/>
            <a:miter lim="800000"/>
            <a:headEnd/>
            <a:tailEnd/>
          </a:ln>
          <a:effectLst/>
        </p:spPr>
        <p:txBody>
          <a:bodyPr wrap="square">
            <a:spAutoFit/>
          </a:bodyPr>
          <a:lstStyle/>
          <a:p>
            <a:pPr>
              <a:buClr>
                <a:srgbClr val="CC0000"/>
              </a:buClr>
              <a:buFontTx/>
              <a:buChar char="•"/>
            </a:pPr>
            <a:r>
              <a:rPr lang="zh-CN" altLang="en-US" sz="2400" dirty="0">
                <a:ea typeface="宋体" charset="-122"/>
              </a:rPr>
              <a:t> </a:t>
            </a:r>
            <a:r>
              <a:rPr lang="en-US" altLang="zh-CN" sz="2400" dirty="0">
                <a:ea typeface="宋体" charset="-122"/>
              </a:rPr>
              <a:t>Decimal        35</a:t>
            </a:r>
            <a:r>
              <a:rPr lang="en-US" altLang="zh-CN" sz="2400" baseline="-25000" dirty="0">
                <a:ea typeface="宋体" charset="-122"/>
              </a:rPr>
              <a:t>10</a:t>
            </a:r>
            <a:endParaRPr lang="en-US" altLang="zh-CN" sz="2400" dirty="0">
              <a:ea typeface="宋体" charset="-122"/>
            </a:endParaRPr>
          </a:p>
          <a:p>
            <a:pPr>
              <a:buClr>
                <a:srgbClr val="CC0000"/>
              </a:buClr>
              <a:buFontTx/>
              <a:buChar char="•"/>
            </a:pPr>
            <a:endParaRPr lang="en-US" altLang="zh-CN" sz="2400" dirty="0">
              <a:ea typeface="宋体" charset="-122"/>
            </a:endParaRPr>
          </a:p>
          <a:p>
            <a:pPr>
              <a:buClr>
                <a:srgbClr val="CC0000"/>
              </a:buClr>
              <a:buFontTx/>
              <a:buChar char="•"/>
            </a:pPr>
            <a:r>
              <a:rPr lang="en-US" altLang="zh-CN" sz="2400" dirty="0">
                <a:ea typeface="宋体" charset="-122"/>
              </a:rPr>
              <a:t> Binary          00100011</a:t>
            </a:r>
            <a:r>
              <a:rPr lang="en-US" altLang="zh-CN" sz="2400" baseline="-25000" dirty="0">
                <a:ea typeface="宋体" charset="-122"/>
              </a:rPr>
              <a:t>2</a:t>
            </a:r>
            <a:endParaRPr lang="en-US" altLang="zh-CN" sz="2400" dirty="0">
              <a:ea typeface="宋体" charset="-122"/>
            </a:endParaRPr>
          </a:p>
          <a:p>
            <a:pPr>
              <a:buClr>
                <a:srgbClr val="CC0000"/>
              </a:buClr>
              <a:buFontTx/>
              <a:buChar char="•"/>
            </a:pPr>
            <a:endParaRPr lang="en-US" altLang="zh-CN" sz="2400" dirty="0">
              <a:ea typeface="宋体" charset="-122"/>
            </a:endParaRPr>
          </a:p>
          <a:p>
            <a:pPr>
              <a:buClr>
                <a:srgbClr val="CC0000"/>
              </a:buClr>
              <a:buFontTx/>
              <a:buChar char="•"/>
            </a:pPr>
            <a:r>
              <a:rPr lang="en-US" altLang="zh-CN" sz="2400" dirty="0">
                <a:ea typeface="宋体" charset="-122"/>
              </a:rPr>
              <a:t> Hexadecimal (compact representation)</a:t>
            </a:r>
          </a:p>
          <a:p>
            <a:pPr>
              <a:buClr>
                <a:srgbClr val="CC0000"/>
              </a:buClr>
            </a:pPr>
            <a:r>
              <a:rPr lang="en-US" altLang="zh-CN" sz="2400" dirty="0">
                <a:ea typeface="宋体" charset="-122"/>
              </a:rPr>
              <a:t>                     </a:t>
            </a:r>
            <a:r>
              <a:rPr lang="en-US" altLang="zh-CN" sz="2400" dirty="0" err="1">
                <a:ea typeface="宋体" charset="-122"/>
              </a:rPr>
              <a:t>0x</a:t>
            </a:r>
            <a:r>
              <a:rPr lang="en-US" altLang="zh-CN" sz="2400" dirty="0">
                <a:ea typeface="宋体" charset="-122"/>
              </a:rPr>
              <a:t> 23    or   </a:t>
            </a:r>
            <a:r>
              <a:rPr lang="en-US" altLang="zh-CN" sz="2400" dirty="0" err="1">
                <a:ea typeface="宋体" charset="-122"/>
              </a:rPr>
              <a:t>23</a:t>
            </a:r>
            <a:r>
              <a:rPr lang="en-US" altLang="zh-CN" sz="2400" baseline="-25000" dirty="0" err="1">
                <a:ea typeface="宋体" charset="-122"/>
              </a:rPr>
              <a:t>hex</a:t>
            </a:r>
            <a:r>
              <a:rPr lang="en-US" altLang="zh-CN" sz="2400" baseline="-25000" dirty="0">
                <a:ea typeface="宋体" charset="-122"/>
              </a:rPr>
              <a:t>     </a:t>
            </a:r>
          </a:p>
          <a:p>
            <a:pPr>
              <a:buClr>
                <a:srgbClr val="CC0000"/>
              </a:buClr>
            </a:pPr>
            <a:endParaRPr lang="en-US" altLang="zh-CN" sz="2400" baseline="-25000" dirty="0">
              <a:ea typeface="宋体" charset="-122"/>
            </a:endParaRPr>
          </a:p>
          <a:p>
            <a:pPr>
              <a:buClr>
                <a:srgbClr val="CC0000"/>
              </a:buClr>
            </a:pPr>
            <a:r>
              <a:rPr lang="en-US" altLang="zh-CN" sz="2400" baseline="-25000" dirty="0">
                <a:ea typeface="宋体" charset="-122"/>
              </a:rPr>
              <a:t>             </a:t>
            </a:r>
            <a:r>
              <a:rPr lang="en-US" altLang="zh-CN" sz="2400" dirty="0">
                <a:ea typeface="宋体" charset="-122"/>
              </a:rPr>
              <a:t>0-15 (decimal)   </a:t>
            </a:r>
            <a:r>
              <a:rPr lang="en-US" altLang="zh-CN" sz="2400" dirty="0">
                <a:ea typeface="宋体" charset="-122"/>
                <a:sym typeface="Wingdings" pitchFamily="2" charset="2"/>
              </a:rPr>
              <a:t>   0-9, a-f  (hex)</a:t>
            </a:r>
            <a:endParaRPr lang="en-US" altLang="zh-CN" sz="2400" dirty="0">
              <a:ea typeface="宋体" charset="-122"/>
            </a:endParaRPr>
          </a:p>
        </p:txBody>
      </p:sp>
      <p:sp>
        <p:nvSpPr>
          <p:cNvPr id="6" name="Text Box 5"/>
          <p:cNvSpPr txBox="1">
            <a:spLocks noChangeArrowheads="1"/>
          </p:cNvSpPr>
          <p:nvPr/>
        </p:nvSpPr>
        <p:spPr bwMode="auto">
          <a:xfrm>
            <a:off x="1814498" y="4071943"/>
            <a:ext cx="2089150" cy="1616075"/>
          </a:xfrm>
          <a:prstGeom prst="rect">
            <a:avLst/>
          </a:prstGeom>
          <a:noFill/>
          <a:ln w="9525">
            <a:noFill/>
            <a:miter lim="800000"/>
            <a:headEnd/>
            <a:tailEnd/>
          </a:ln>
          <a:effectLst/>
        </p:spPr>
        <p:txBody>
          <a:bodyPr wrap="none">
            <a:spAutoFit/>
          </a:bodyPr>
          <a:lstStyle/>
          <a:p>
            <a:r>
              <a:rPr lang="en-US" altLang="zh-CN" sz="2000" dirty="0">
                <a:solidFill>
                  <a:schemeClr val="accent2"/>
                </a:solidFill>
                <a:ea typeface="宋体" charset="-122"/>
              </a:rPr>
              <a:t>Dec  Binary  Hex</a:t>
            </a:r>
          </a:p>
          <a:p>
            <a:r>
              <a:rPr lang="en-US" altLang="zh-CN" sz="2000" dirty="0">
                <a:solidFill>
                  <a:schemeClr val="accent2"/>
                </a:solidFill>
                <a:ea typeface="宋体" charset="-122"/>
              </a:rPr>
              <a:t>   0    0000     00</a:t>
            </a:r>
          </a:p>
          <a:p>
            <a:r>
              <a:rPr lang="en-US" altLang="zh-CN" sz="2000" dirty="0">
                <a:solidFill>
                  <a:schemeClr val="accent2"/>
                </a:solidFill>
                <a:ea typeface="宋体" charset="-122"/>
              </a:rPr>
              <a:t>   1    0001     01</a:t>
            </a:r>
          </a:p>
          <a:p>
            <a:r>
              <a:rPr lang="en-US" altLang="zh-CN" sz="2000" dirty="0">
                <a:solidFill>
                  <a:schemeClr val="accent2"/>
                </a:solidFill>
                <a:ea typeface="宋体" charset="-122"/>
              </a:rPr>
              <a:t>   2    0010     02</a:t>
            </a:r>
          </a:p>
          <a:p>
            <a:r>
              <a:rPr lang="en-US" altLang="zh-CN" sz="2000" dirty="0">
                <a:solidFill>
                  <a:schemeClr val="accent2"/>
                </a:solidFill>
                <a:ea typeface="宋体" charset="-122"/>
              </a:rPr>
              <a:t>   3    0011     03</a:t>
            </a:r>
          </a:p>
        </p:txBody>
      </p:sp>
      <p:sp>
        <p:nvSpPr>
          <p:cNvPr id="7" name="Text Box 6"/>
          <p:cNvSpPr txBox="1">
            <a:spLocks noChangeArrowheads="1"/>
          </p:cNvSpPr>
          <p:nvPr/>
        </p:nvSpPr>
        <p:spPr bwMode="auto">
          <a:xfrm>
            <a:off x="4024298" y="4071943"/>
            <a:ext cx="2089150" cy="1616075"/>
          </a:xfrm>
          <a:prstGeom prst="rect">
            <a:avLst/>
          </a:prstGeom>
          <a:noFill/>
          <a:ln w="9525">
            <a:noFill/>
            <a:miter lim="800000"/>
            <a:headEnd/>
            <a:tailEnd/>
          </a:ln>
          <a:effectLst/>
        </p:spPr>
        <p:txBody>
          <a:bodyPr wrap="none">
            <a:spAutoFit/>
          </a:bodyPr>
          <a:lstStyle/>
          <a:p>
            <a:r>
              <a:rPr lang="en-US" altLang="zh-CN" sz="2000" dirty="0">
                <a:solidFill>
                  <a:schemeClr val="accent2"/>
                </a:solidFill>
                <a:ea typeface="宋体" charset="-122"/>
              </a:rPr>
              <a:t>Dec  Binary  Hex</a:t>
            </a:r>
          </a:p>
          <a:p>
            <a:r>
              <a:rPr lang="en-US" altLang="zh-CN" sz="2000" dirty="0">
                <a:solidFill>
                  <a:schemeClr val="accent2"/>
                </a:solidFill>
                <a:ea typeface="宋体" charset="-122"/>
              </a:rPr>
              <a:t>   4    0100     04</a:t>
            </a:r>
          </a:p>
          <a:p>
            <a:r>
              <a:rPr lang="en-US" altLang="zh-CN" sz="2000" dirty="0">
                <a:solidFill>
                  <a:schemeClr val="accent2"/>
                </a:solidFill>
                <a:ea typeface="宋体" charset="-122"/>
              </a:rPr>
              <a:t>   5    0101     05</a:t>
            </a:r>
          </a:p>
          <a:p>
            <a:r>
              <a:rPr lang="en-US" altLang="zh-CN" sz="2000" dirty="0">
                <a:solidFill>
                  <a:schemeClr val="accent2"/>
                </a:solidFill>
                <a:ea typeface="宋体" charset="-122"/>
              </a:rPr>
              <a:t>   6    0110     06</a:t>
            </a:r>
          </a:p>
          <a:p>
            <a:r>
              <a:rPr lang="en-US" altLang="zh-CN" sz="2000" dirty="0">
                <a:solidFill>
                  <a:schemeClr val="accent2"/>
                </a:solidFill>
                <a:ea typeface="宋体" charset="-122"/>
              </a:rPr>
              <a:t>   7    0111     07</a:t>
            </a:r>
          </a:p>
        </p:txBody>
      </p:sp>
      <p:sp>
        <p:nvSpPr>
          <p:cNvPr id="8" name="Text Box 7"/>
          <p:cNvSpPr txBox="1">
            <a:spLocks noChangeArrowheads="1"/>
          </p:cNvSpPr>
          <p:nvPr/>
        </p:nvSpPr>
        <p:spPr bwMode="auto">
          <a:xfrm>
            <a:off x="6157898" y="4071943"/>
            <a:ext cx="2089150" cy="1616075"/>
          </a:xfrm>
          <a:prstGeom prst="rect">
            <a:avLst/>
          </a:prstGeom>
          <a:noFill/>
          <a:ln w="9525">
            <a:noFill/>
            <a:miter lim="800000"/>
            <a:headEnd/>
            <a:tailEnd/>
          </a:ln>
          <a:effectLst/>
        </p:spPr>
        <p:txBody>
          <a:bodyPr wrap="none">
            <a:spAutoFit/>
          </a:bodyPr>
          <a:lstStyle/>
          <a:p>
            <a:r>
              <a:rPr lang="en-US" altLang="zh-CN" sz="2000" dirty="0">
                <a:solidFill>
                  <a:schemeClr val="accent2"/>
                </a:solidFill>
                <a:ea typeface="宋体" charset="-122"/>
              </a:rPr>
              <a:t>Dec  Binary  Hex</a:t>
            </a:r>
          </a:p>
          <a:p>
            <a:r>
              <a:rPr lang="en-US" altLang="zh-CN" sz="2000" dirty="0">
                <a:solidFill>
                  <a:schemeClr val="accent2"/>
                </a:solidFill>
                <a:ea typeface="宋体" charset="-122"/>
              </a:rPr>
              <a:t>   8    1000     08</a:t>
            </a:r>
          </a:p>
          <a:p>
            <a:r>
              <a:rPr lang="en-US" altLang="zh-CN" sz="2000" dirty="0">
                <a:solidFill>
                  <a:schemeClr val="accent2"/>
                </a:solidFill>
                <a:ea typeface="宋体" charset="-122"/>
              </a:rPr>
              <a:t>   9    1001     09</a:t>
            </a:r>
          </a:p>
          <a:p>
            <a:r>
              <a:rPr lang="en-US" altLang="zh-CN" sz="2000" dirty="0">
                <a:solidFill>
                  <a:schemeClr val="accent2"/>
                </a:solidFill>
                <a:ea typeface="宋体" charset="-122"/>
              </a:rPr>
              <a:t> 10    1010     </a:t>
            </a:r>
            <a:r>
              <a:rPr lang="en-US" altLang="zh-CN" sz="2000" dirty="0" err="1">
                <a:solidFill>
                  <a:schemeClr val="accent2"/>
                </a:solidFill>
                <a:ea typeface="宋体" charset="-122"/>
              </a:rPr>
              <a:t>0a</a:t>
            </a:r>
            <a:endParaRPr lang="en-US" altLang="zh-CN" sz="2000" dirty="0">
              <a:solidFill>
                <a:schemeClr val="accent2"/>
              </a:solidFill>
              <a:ea typeface="宋体" charset="-122"/>
            </a:endParaRPr>
          </a:p>
          <a:p>
            <a:r>
              <a:rPr lang="en-US" altLang="zh-CN" sz="2000" dirty="0">
                <a:solidFill>
                  <a:schemeClr val="accent2"/>
                </a:solidFill>
                <a:ea typeface="宋体" charset="-122"/>
              </a:rPr>
              <a:t> 11    1011     </a:t>
            </a:r>
            <a:r>
              <a:rPr lang="en-US" altLang="zh-CN" sz="2000" dirty="0" err="1">
                <a:solidFill>
                  <a:schemeClr val="accent2"/>
                </a:solidFill>
                <a:ea typeface="宋体" charset="-122"/>
              </a:rPr>
              <a:t>0b</a:t>
            </a:r>
            <a:endParaRPr lang="en-US" altLang="zh-CN" sz="2000" dirty="0">
              <a:solidFill>
                <a:schemeClr val="accent2"/>
              </a:solidFill>
              <a:ea typeface="宋体" charset="-122"/>
            </a:endParaRPr>
          </a:p>
        </p:txBody>
      </p:sp>
      <p:sp>
        <p:nvSpPr>
          <p:cNvPr id="9" name="Text Box 8"/>
          <p:cNvSpPr txBox="1">
            <a:spLocks noChangeArrowheads="1"/>
          </p:cNvSpPr>
          <p:nvPr/>
        </p:nvSpPr>
        <p:spPr bwMode="auto">
          <a:xfrm>
            <a:off x="8291498" y="4071943"/>
            <a:ext cx="2089150" cy="1616075"/>
          </a:xfrm>
          <a:prstGeom prst="rect">
            <a:avLst/>
          </a:prstGeom>
          <a:noFill/>
          <a:ln w="9525">
            <a:noFill/>
            <a:miter lim="800000"/>
            <a:headEnd/>
            <a:tailEnd/>
          </a:ln>
          <a:effectLst/>
        </p:spPr>
        <p:txBody>
          <a:bodyPr wrap="none">
            <a:spAutoFit/>
          </a:bodyPr>
          <a:lstStyle/>
          <a:p>
            <a:r>
              <a:rPr lang="en-US" altLang="zh-CN" sz="2000" dirty="0">
                <a:solidFill>
                  <a:schemeClr val="accent2"/>
                </a:solidFill>
                <a:ea typeface="宋体" charset="-122"/>
              </a:rPr>
              <a:t>Dec  Binary  Hex</a:t>
            </a:r>
          </a:p>
          <a:p>
            <a:r>
              <a:rPr lang="en-US" altLang="zh-CN" sz="2000" dirty="0">
                <a:solidFill>
                  <a:schemeClr val="accent2"/>
                </a:solidFill>
                <a:ea typeface="宋体" charset="-122"/>
              </a:rPr>
              <a:t> 12    1100     </a:t>
            </a:r>
            <a:r>
              <a:rPr lang="en-US" altLang="zh-CN" sz="2000" dirty="0" err="1">
                <a:solidFill>
                  <a:schemeClr val="accent2"/>
                </a:solidFill>
                <a:ea typeface="宋体" charset="-122"/>
              </a:rPr>
              <a:t>0c</a:t>
            </a:r>
            <a:endParaRPr lang="en-US" altLang="zh-CN" sz="2000" dirty="0">
              <a:solidFill>
                <a:schemeClr val="accent2"/>
              </a:solidFill>
              <a:ea typeface="宋体" charset="-122"/>
            </a:endParaRPr>
          </a:p>
          <a:p>
            <a:r>
              <a:rPr lang="en-US" altLang="zh-CN" sz="2000" dirty="0">
                <a:solidFill>
                  <a:schemeClr val="accent2"/>
                </a:solidFill>
                <a:ea typeface="宋体" charset="-122"/>
              </a:rPr>
              <a:t> 13    1101     </a:t>
            </a:r>
            <a:r>
              <a:rPr lang="en-US" altLang="zh-CN" sz="2000" dirty="0" err="1">
                <a:solidFill>
                  <a:schemeClr val="accent2"/>
                </a:solidFill>
                <a:ea typeface="宋体" charset="-122"/>
              </a:rPr>
              <a:t>0d</a:t>
            </a:r>
            <a:endParaRPr lang="en-US" altLang="zh-CN" sz="2000" dirty="0">
              <a:solidFill>
                <a:schemeClr val="accent2"/>
              </a:solidFill>
              <a:ea typeface="宋体" charset="-122"/>
            </a:endParaRPr>
          </a:p>
          <a:p>
            <a:r>
              <a:rPr lang="en-US" altLang="zh-CN" sz="2000" dirty="0">
                <a:solidFill>
                  <a:schemeClr val="accent2"/>
                </a:solidFill>
                <a:ea typeface="宋体" charset="-122"/>
              </a:rPr>
              <a:t> 14    1110     </a:t>
            </a:r>
            <a:r>
              <a:rPr lang="en-US" altLang="zh-CN" sz="2000" dirty="0" err="1">
                <a:solidFill>
                  <a:schemeClr val="accent2"/>
                </a:solidFill>
                <a:ea typeface="宋体" charset="-122"/>
              </a:rPr>
              <a:t>0e</a:t>
            </a:r>
            <a:endParaRPr lang="en-US" altLang="zh-CN" sz="2000" dirty="0">
              <a:solidFill>
                <a:schemeClr val="accent2"/>
              </a:solidFill>
              <a:ea typeface="宋体" charset="-122"/>
            </a:endParaRPr>
          </a:p>
          <a:p>
            <a:r>
              <a:rPr lang="en-US" altLang="zh-CN" sz="2000" dirty="0">
                <a:solidFill>
                  <a:schemeClr val="accent2"/>
                </a:solidFill>
                <a:ea typeface="宋体" charset="-122"/>
              </a:rPr>
              <a:t> 15    1111     </a:t>
            </a:r>
            <a:r>
              <a:rPr lang="en-US" altLang="zh-CN" sz="2000" dirty="0" err="1">
                <a:solidFill>
                  <a:schemeClr val="accent2"/>
                </a:solidFill>
                <a:ea typeface="宋体" charset="-122"/>
              </a:rPr>
              <a:t>0f</a:t>
            </a:r>
            <a:endParaRPr lang="en-US" altLang="zh-CN" sz="2000" dirty="0">
              <a:solidFill>
                <a:schemeClr val="accent2"/>
              </a:solidFill>
              <a:ea typeface="宋体" charset="-122"/>
            </a:endParaRPr>
          </a:p>
        </p:txBody>
      </p:sp>
      <p:sp>
        <p:nvSpPr>
          <p:cNvPr id="10" name="Line 9"/>
          <p:cNvSpPr>
            <a:spLocks noChangeShapeType="1"/>
          </p:cNvSpPr>
          <p:nvPr/>
        </p:nvSpPr>
        <p:spPr bwMode="auto">
          <a:xfrm>
            <a:off x="3948098" y="3995742"/>
            <a:ext cx="0" cy="1828800"/>
          </a:xfrm>
          <a:prstGeom prst="line">
            <a:avLst/>
          </a:prstGeom>
          <a:noFill/>
          <a:ln w="9525">
            <a:solidFill>
              <a:schemeClr val="tx1"/>
            </a:solidFill>
            <a:round/>
            <a:headEnd/>
            <a:tailEnd/>
          </a:ln>
          <a:effectLst/>
        </p:spPr>
        <p:txBody>
          <a:bodyPr/>
          <a:lstStyle/>
          <a:p>
            <a:endParaRPr lang="zh-CN" altLang="en-US"/>
          </a:p>
        </p:txBody>
      </p:sp>
      <p:sp>
        <p:nvSpPr>
          <p:cNvPr id="11" name="Line 10"/>
          <p:cNvSpPr>
            <a:spLocks noChangeShapeType="1"/>
          </p:cNvSpPr>
          <p:nvPr/>
        </p:nvSpPr>
        <p:spPr bwMode="auto">
          <a:xfrm>
            <a:off x="6157898" y="3995742"/>
            <a:ext cx="0" cy="1828800"/>
          </a:xfrm>
          <a:prstGeom prst="line">
            <a:avLst/>
          </a:prstGeom>
          <a:noFill/>
          <a:ln w="9525">
            <a:solidFill>
              <a:schemeClr val="tx1"/>
            </a:solidFill>
            <a:round/>
            <a:headEnd/>
            <a:tailEnd/>
          </a:ln>
          <a:effectLst/>
        </p:spPr>
        <p:txBody>
          <a:bodyPr/>
          <a:lstStyle/>
          <a:p>
            <a:endParaRPr lang="zh-CN" altLang="en-US"/>
          </a:p>
        </p:txBody>
      </p:sp>
      <p:sp>
        <p:nvSpPr>
          <p:cNvPr id="12" name="Line 11"/>
          <p:cNvSpPr>
            <a:spLocks noChangeShapeType="1"/>
          </p:cNvSpPr>
          <p:nvPr/>
        </p:nvSpPr>
        <p:spPr bwMode="auto">
          <a:xfrm>
            <a:off x="8291498" y="3919542"/>
            <a:ext cx="0" cy="182880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med">
    <p:random/>
    <p:sndAc>
      <p:stSnd>
        <p:snd r:embed="rId3" name="chimes.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7463" name="Group 375"/>
          <p:cNvGraphicFramePr>
            <a:graphicFrameLocks noGrp="1"/>
          </p:cNvGraphicFramePr>
          <p:nvPr>
            <p:ph type="tbl" idx="1"/>
          </p:nvPr>
        </p:nvGraphicFramePr>
        <p:xfrm>
          <a:off x="1631951" y="620714"/>
          <a:ext cx="8856663" cy="2729865"/>
        </p:xfrm>
        <a:graphic>
          <a:graphicData uri="http://schemas.openxmlformats.org/drawingml/2006/table">
            <a:tbl>
              <a:tblPr/>
              <a:tblGrid>
                <a:gridCol w="1511300"/>
                <a:gridCol w="2652713"/>
                <a:gridCol w="4692650"/>
              </a:tblGrid>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smtClean="0">
                          <a:ln>
                            <a:noFill/>
                          </a:ln>
                          <a:solidFill>
                            <a:schemeClr val="bg1"/>
                          </a:solidFill>
                          <a:effectLst/>
                          <a:latin typeface="Arial" charset="0"/>
                          <a:ea typeface="Arial Unicode MS" pitchFamily="34" charset="-122"/>
                          <a:cs typeface="Arial Unicode MS" pitchFamily="34"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smtClean="0">
                          <a:ln>
                            <a:noFill/>
                          </a:ln>
                          <a:solidFill>
                            <a:schemeClr val="bg1"/>
                          </a:solidFill>
                          <a:effectLst/>
                          <a:latin typeface="Arial" charset="0"/>
                          <a:ea typeface="Arial Unicode MS" pitchFamily="34" charset="-122"/>
                          <a:cs typeface="Arial Unicode MS" pitchFamily="34" charset="-122"/>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smtClean="0">
                          <a:ln>
                            <a:noFill/>
                          </a:ln>
                          <a:solidFill>
                            <a:schemeClr val="bg1"/>
                          </a:solidFill>
                          <a:effectLst/>
                          <a:latin typeface="Arial" charset="0"/>
                          <a:ea typeface="Arial Unicode MS" pitchFamily="34" charset="-122"/>
                          <a:cs typeface="Arial Unicode MS" pitchFamily="34" charset="-122"/>
                        </a:rPr>
                        <a:t>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576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32 register</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$s0,$s1</a:t>
                      </a:r>
                      <a:r>
                        <a:rPr kumimoji="0" lang="en-US" altLang="zh-CN" sz="2000" b="0" i="0" u="none" strike="noStrike" cap="none" normalizeH="0" baseline="0" smtClean="0">
                          <a:ln>
                            <a:noFill/>
                          </a:ln>
                          <a:solidFill>
                            <a:srgbClr val="000000"/>
                          </a:solidFill>
                          <a:effectLst/>
                          <a:latin typeface="Arial Unicode MS"/>
                          <a:ea typeface="Arial Unicode MS" pitchFamily="34" charset="-122"/>
                          <a:cs typeface="Arial Unicode MS" pitchFamily="34" charset="-122"/>
                        </a:rPr>
                        <a:t>……</a:t>
                      </a:r>
                      <a:endParaRPr kumimoji="0" lang="en-US" altLang="zh-CN" sz="2000" b="0" i="0" u="none" strike="noStrike" cap="none" normalizeH="0" baseline="0" smtClean="0">
                        <a:ln>
                          <a:noFill/>
                        </a:ln>
                        <a:solidFill>
                          <a:srgbClr val="000000"/>
                        </a:solidFill>
                        <a:effectLst/>
                        <a:latin typeface="Arial" charset="0"/>
                        <a:ea typeface="Arial Unicode MS" pitchFamily="34"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$t0, $t1</a:t>
                      </a:r>
                      <a:r>
                        <a:rPr kumimoji="0" lang="en-US" altLang="zh-CN" sz="2000" b="0" i="0" u="none" strike="noStrike" cap="none" normalizeH="0" baseline="0" smtClean="0">
                          <a:ln>
                            <a:noFill/>
                          </a:ln>
                          <a:solidFill>
                            <a:srgbClr val="000000"/>
                          </a:solidFill>
                          <a:effectLst/>
                          <a:latin typeface="Arial Unicode MS"/>
                          <a:ea typeface="Arial Unicode MS" pitchFamily="34" charset="-122"/>
                          <a:cs typeface="Arial Unicode MS" pitchFamily="34" charset="-122"/>
                        </a:rPr>
                        <a:t>……</a:t>
                      </a:r>
                      <a:r>
                        <a:rPr kumimoji="0" lang="en-US" altLang="zh-CN" sz="20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Fast locations for data. In MIPS, data must be in registers to perform arithmetic.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2</a:t>
                      </a:r>
                      <a:r>
                        <a:rPr kumimoji="0" lang="en-US" altLang="zh-CN" sz="2000" b="0" i="0" u="none" strike="noStrike" cap="none" normalizeH="0" baseline="30000" smtClean="0">
                          <a:ln>
                            <a:noFill/>
                          </a:ln>
                          <a:solidFill>
                            <a:srgbClr val="000000"/>
                          </a:solidFill>
                          <a:effectLst/>
                          <a:latin typeface="Arial" charset="0"/>
                          <a:ea typeface="Arial Unicode MS" pitchFamily="34" charset="-122"/>
                          <a:cs typeface="Arial Unicode MS" pitchFamily="34" charset="-122"/>
                        </a:rPr>
                        <a:t>30</a:t>
                      </a:r>
                      <a:r>
                        <a:rPr kumimoji="0" lang="en-US" altLang="zh-CN" sz="20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 memory words</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Memory[0],</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Memory[4] ,  </a:t>
                      </a:r>
                      <a:r>
                        <a:rPr kumimoji="0" lang="en-US" altLang="zh-CN" sz="2000" b="0" i="0" u="none" strike="noStrike" cap="none" normalizeH="0" baseline="0" smtClean="0">
                          <a:ln>
                            <a:noFill/>
                          </a:ln>
                          <a:solidFill>
                            <a:srgbClr val="000000"/>
                          </a:solidFill>
                          <a:effectLst/>
                          <a:latin typeface="Arial Unicode MS"/>
                          <a:ea typeface="Arial Unicode MS" pitchFamily="34" charset="-122"/>
                          <a:cs typeface="Arial Unicode MS" pitchFamily="34" charset="-122"/>
                        </a:rPr>
                        <a:t>……</a:t>
                      </a:r>
                      <a:r>
                        <a:rPr kumimoji="0" lang="en-US" altLang="zh-CN" sz="20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 , </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Menory[4294967292]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Accessed only by data transfer instructions in MIPS. MIPS uses byte </a:t>
                      </a:r>
                      <a:r>
                        <a:rPr kumimoji="0" lang="en-US" altLang="zh-CN" sz="1800" b="0"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addr</a:t>
                      </a:r>
                      <a:r>
                        <a:rPr kumimoji="0" lang="en-US" altLang="zh-CN" sz="18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 , so sequential word </a:t>
                      </a:r>
                      <a:r>
                        <a:rPr kumimoji="0" lang="en-US" altLang="zh-CN" sz="1800" b="0"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addr</a:t>
                      </a:r>
                      <a:r>
                        <a:rPr kumimoji="0" lang="en-US" altLang="zh-CN" sz="18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 Differ by 4. Memory holds data structures, arrays, and  spilled registers.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4" name="灯片编号占位符 5"/>
          <p:cNvSpPr>
            <a:spLocks noGrp="1"/>
          </p:cNvSpPr>
          <p:nvPr>
            <p:ph type="sldNum" sz="quarter" idx="4294967295"/>
          </p:nvPr>
        </p:nvSpPr>
        <p:spPr>
          <a:xfrm>
            <a:off x="8378826" y="6381750"/>
            <a:ext cx="2289175" cy="476250"/>
          </a:xfrm>
        </p:spPr>
        <p:txBody>
          <a:bodyPr/>
          <a:lstStyle/>
          <a:p>
            <a:fld id="{2DD62BD9-6099-492E-A014-6973142F8348}" type="slidenum">
              <a:rPr lang="en-US" altLang="zh-CN"/>
              <a:pPr/>
              <a:t>35</a:t>
            </a:fld>
            <a:endParaRPr lang="en-US" altLang="zh-CN"/>
          </a:p>
        </p:txBody>
      </p:sp>
      <p:sp>
        <p:nvSpPr>
          <p:cNvPr id="217140" name="Text Box 52"/>
          <p:cNvSpPr txBox="1">
            <a:spLocks noChangeArrowheads="1"/>
          </p:cNvSpPr>
          <p:nvPr/>
        </p:nvSpPr>
        <p:spPr bwMode="auto">
          <a:xfrm>
            <a:off x="3792538" y="44450"/>
            <a:ext cx="6119812" cy="579438"/>
          </a:xfrm>
          <a:prstGeom prst="rect">
            <a:avLst/>
          </a:prstGeom>
          <a:noFill/>
          <a:ln w="9525" cap="rnd" algn="ctr">
            <a:noFill/>
            <a:miter lim="800000"/>
            <a:headEnd/>
            <a:tailEnd/>
          </a:ln>
          <a:effectLst/>
        </p:spPr>
        <p:txBody>
          <a:bodyPr>
            <a:spAutoFit/>
          </a:bodyPr>
          <a:lstStyle/>
          <a:p>
            <a:pPr algn="ctr">
              <a:spcBef>
                <a:spcPct val="50000"/>
              </a:spcBef>
            </a:pPr>
            <a:r>
              <a:rPr lang="en-US" altLang="zh-CN" sz="3200" b="1">
                <a:solidFill>
                  <a:srgbClr val="FF0066"/>
                </a:solidFill>
              </a:rPr>
              <a:t>MIPS operands	</a:t>
            </a:r>
            <a:r>
              <a:rPr lang="en-US" altLang="zh-CN" sz="1800" b="1">
                <a:solidFill>
                  <a:srgbClr val="FF0066"/>
                </a:solidFill>
              </a:rPr>
              <a:t>p59</a:t>
            </a:r>
            <a:r>
              <a:rPr lang="en-US" altLang="zh-CN" sz="3200" b="1">
                <a:solidFill>
                  <a:srgbClr val="FF0066"/>
                </a:solidFill>
              </a:rPr>
              <a:t> </a:t>
            </a:r>
          </a:p>
        </p:txBody>
      </p:sp>
      <p:sp>
        <p:nvSpPr>
          <p:cNvPr id="217165" name="Text Box 77"/>
          <p:cNvSpPr txBox="1">
            <a:spLocks noChangeArrowheads="1"/>
          </p:cNvSpPr>
          <p:nvPr/>
        </p:nvSpPr>
        <p:spPr bwMode="auto">
          <a:xfrm>
            <a:off x="3359150" y="3644901"/>
            <a:ext cx="5399088" cy="519113"/>
          </a:xfrm>
          <a:prstGeom prst="rect">
            <a:avLst/>
          </a:prstGeom>
          <a:noFill/>
          <a:ln w="9525" cap="rnd" algn="ctr">
            <a:noFill/>
            <a:miter lim="800000"/>
            <a:headEnd/>
            <a:tailEnd/>
          </a:ln>
          <a:effectLst/>
        </p:spPr>
        <p:txBody>
          <a:bodyPr>
            <a:spAutoFit/>
          </a:bodyPr>
          <a:lstStyle/>
          <a:p>
            <a:pPr algn="ctr">
              <a:spcBef>
                <a:spcPct val="50000"/>
              </a:spcBef>
            </a:pPr>
            <a:r>
              <a:rPr lang="en-US" altLang="zh-CN" sz="2800" b="1">
                <a:solidFill>
                  <a:srgbClr val="FF0066"/>
                </a:solidFill>
              </a:rPr>
              <a:t>MIPS assembly language </a:t>
            </a:r>
          </a:p>
        </p:txBody>
      </p:sp>
      <p:graphicFrame>
        <p:nvGraphicFramePr>
          <p:cNvPr id="217461" name="Group 373"/>
          <p:cNvGraphicFramePr>
            <a:graphicFrameLocks noGrp="1"/>
          </p:cNvGraphicFramePr>
          <p:nvPr/>
        </p:nvGraphicFramePr>
        <p:xfrm>
          <a:off x="1779588" y="4214818"/>
          <a:ext cx="8888413" cy="1896110"/>
        </p:xfrm>
        <a:graphic>
          <a:graphicData uri="http://schemas.openxmlformats.org/drawingml/2006/table">
            <a:tbl>
              <a:tblPr/>
              <a:tblGrid>
                <a:gridCol w="1277938"/>
                <a:gridCol w="1524000"/>
                <a:gridCol w="1603375"/>
                <a:gridCol w="1995487"/>
                <a:gridCol w="2487613"/>
              </a:tblGrid>
              <a:tr h="3619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smtClean="0">
                          <a:ln>
                            <a:noFill/>
                          </a:ln>
                          <a:solidFill>
                            <a:schemeClr val="bg1"/>
                          </a:solidFill>
                          <a:effectLst/>
                          <a:latin typeface="Arial" charset="0"/>
                          <a:ea typeface="Arial Unicode MS" pitchFamily="34" charset="-122"/>
                          <a:cs typeface="Arial Unicode MS" pitchFamily="34" charset="-122"/>
                        </a:rPr>
                        <a:t>Category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Instruction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03213">
                <a:tc rowSpan="3">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Arithmetic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 + $s3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Three register operands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subtract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sub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a:t>
                      </a:r>
                      <a:r>
                        <a:rPr kumimoji="0" lang="zh-CN" altLang="en-US"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a:t>
                      </a: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Three register operands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0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 immediate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addi $s1,$s2,100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Used to add constants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smtClean="0">
                          <a:ln>
                            <a:noFill/>
                          </a:ln>
                          <a:solidFill>
                            <a:srgbClr val="FF0066"/>
                          </a:solidFill>
                          <a:effectLst/>
                          <a:latin typeface="Arial" charset="0"/>
                          <a:ea typeface="Arial Unicode MS" pitchFamily="34" charset="-122"/>
                          <a:cs typeface="Arial Unicode MS" pitchFamily="34" charset="-122"/>
                        </a:rPr>
                        <a:t>Data transfer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load word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lw $s1, 100($s2)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$s1=Memory[$s2+100]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Data from memory to register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store word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sw</a:t>
                      </a: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 $s1, 100($s2)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Memory[$s2+100]=$s1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Data from register to memory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himes.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749426" y="312739"/>
            <a:ext cx="3795713" cy="477837"/>
          </a:xfrm>
          <a:prstGeom prst="rect">
            <a:avLst/>
          </a:prstGeom>
          <a:noFill/>
          <a:ln w="9525">
            <a:noFill/>
            <a:miter lim="800000"/>
            <a:headEnd/>
            <a:tailEnd/>
          </a:ln>
        </p:spPr>
        <p:txBody>
          <a:bodyPr wrap="none" anchor="ctr"/>
          <a:lstStyle/>
          <a:p>
            <a:pPr>
              <a:spcBef>
                <a:spcPct val="20000"/>
              </a:spcBef>
              <a:buClr>
                <a:srgbClr val="808080"/>
              </a:buClr>
              <a:buSzPct val="75000"/>
              <a:buFont typeface="Wingdings" pitchFamily="2" charset="2"/>
              <a:buChar char="v"/>
            </a:pPr>
            <a:endParaRPr lang="zh-CN" altLang="en-US" sz="2800">
              <a:solidFill>
                <a:srgbClr val="000000"/>
              </a:solidFill>
              <a:latin typeface="Times New Roman" pitchFamily="18" charset="0"/>
              <a:ea typeface="Arial Unicode MS" pitchFamily="34" charset="-122"/>
            </a:endParaRPr>
          </a:p>
        </p:txBody>
      </p:sp>
      <p:sp>
        <p:nvSpPr>
          <p:cNvPr id="21508" name="Rectangle 4"/>
          <p:cNvSpPr>
            <a:spLocks noGrp="1" noRot="1" noChangeArrowheads="1"/>
          </p:cNvSpPr>
          <p:nvPr>
            <p:ph type="title"/>
          </p:nvPr>
        </p:nvSpPr>
        <p:spPr>
          <a:xfrm>
            <a:off x="1881158" y="81558"/>
            <a:ext cx="10191506" cy="1131910"/>
          </a:xfrm>
          <a:noFill/>
        </p:spPr>
        <p:txBody>
          <a:bodyPr vert="horz" wrap="square" lIns="90488" tIns="44450" rIns="90488" bIns="44450" numCol="1" anchor="ctr" anchorCtr="0" compatLnSpc="1">
            <a:prstTxWarp prst="textNoShape">
              <a:avLst/>
            </a:prstTxWarp>
          </a:bodyPr>
          <a:lstStyle/>
          <a:p>
            <a:pPr eaLnBrk="1" hangingPunct="1"/>
            <a:r>
              <a:rPr lang="en-US" altLang="zh-CN" sz="2800" dirty="0">
                <a:solidFill>
                  <a:srgbClr val="0000FF"/>
                </a:solidFill>
              </a:rPr>
              <a:t>3.2  Signed and Unsigned Numbers  </a:t>
            </a:r>
            <a:r>
              <a:rPr lang="en-US" altLang="zh-CN" sz="2800" dirty="0" smtClean="0">
                <a:solidFill>
                  <a:srgbClr val="0000FF"/>
                </a:solidFill>
              </a:rPr>
              <a:t>Possible Representations</a:t>
            </a:r>
            <a:endParaRPr lang="en-US" altLang="zh-CN" sz="2800" dirty="0">
              <a:solidFill>
                <a:srgbClr val="0000FF"/>
              </a:solidFill>
            </a:endParaRPr>
          </a:p>
        </p:txBody>
      </p:sp>
      <p:sp>
        <p:nvSpPr>
          <p:cNvPr id="21507" name="Rectangle 3"/>
          <p:cNvSpPr>
            <a:spLocks noGrp="1" noRot="1" noChangeArrowheads="1"/>
          </p:cNvSpPr>
          <p:nvPr>
            <p:ph idx="1"/>
          </p:nvPr>
        </p:nvSpPr>
        <p:spPr>
          <a:xfrm>
            <a:off x="1881158" y="1197384"/>
            <a:ext cx="8229600" cy="4768865"/>
          </a:xfrm>
          <a:noFill/>
        </p:spPr>
        <p:txBody>
          <a:bodyPr vert="horz" wrap="square" lIns="90488" tIns="44450" rIns="90488" bIns="44450" numCol="1" anchor="t" anchorCtr="0" compatLnSpc="1">
            <a:prstTxWarp prst="textNoShape">
              <a:avLst/>
            </a:prstTxWarp>
          </a:bodyPr>
          <a:lstStyle/>
          <a:p>
            <a:pPr eaLnBrk="1" hangingPunct="1"/>
            <a:r>
              <a:rPr lang="en-US" altLang="zh-CN" sz="2000" dirty="0"/>
              <a:t>    Sign Magnitude:         One's Complement     </a:t>
            </a:r>
            <a:r>
              <a:rPr lang="en-US" altLang="zh-CN" sz="2000" dirty="0">
                <a:solidFill>
                  <a:srgbClr val="0000FF"/>
                </a:solidFill>
              </a:rPr>
              <a:t>Two's Complement</a:t>
            </a:r>
            <a:r>
              <a:rPr lang="en-US" altLang="zh-CN" dirty="0" smtClean="0"/>
              <a:t/>
            </a:r>
            <a:br>
              <a:rPr lang="en-US" altLang="zh-CN" dirty="0" smtClean="0"/>
            </a:br>
            <a:r>
              <a:rPr lang="en-US" altLang="zh-CN" dirty="0" smtClean="0"/>
              <a:t>	</a:t>
            </a:r>
            <a:r>
              <a:rPr lang="en-US" altLang="zh-CN" sz="2400" dirty="0">
                <a:solidFill>
                  <a:srgbClr val="FF3300"/>
                </a:solidFill>
              </a:rPr>
              <a:t>000 = +0		000 = +0		000 = +0</a:t>
            </a:r>
            <a:br>
              <a:rPr lang="en-US" altLang="zh-CN" sz="2400" dirty="0">
                <a:solidFill>
                  <a:srgbClr val="FF3300"/>
                </a:solidFill>
              </a:rPr>
            </a:br>
            <a:r>
              <a:rPr lang="en-US" altLang="zh-CN" sz="2400" dirty="0"/>
              <a:t>	001 = +1		001 = +1		001 = +1</a:t>
            </a:r>
            <a:br>
              <a:rPr lang="en-US" altLang="zh-CN" sz="2400" dirty="0"/>
            </a:br>
            <a:r>
              <a:rPr lang="en-US" altLang="zh-CN" sz="2400" dirty="0"/>
              <a:t>	010 = +2		010 = +2		010 = +2</a:t>
            </a:r>
            <a:br>
              <a:rPr lang="en-US" altLang="zh-CN" sz="2400" dirty="0"/>
            </a:br>
            <a:r>
              <a:rPr lang="en-US" altLang="zh-CN" sz="2400" dirty="0"/>
              <a:t>	011 = +3		011 = +3		011 = +3</a:t>
            </a:r>
            <a:br>
              <a:rPr lang="en-US" altLang="zh-CN" sz="2400" dirty="0"/>
            </a:br>
            <a:r>
              <a:rPr lang="en-US" altLang="zh-CN" sz="2400" dirty="0"/>
              <a:t>	</a:t>
            </a:r>
            <a:r>
              <a:rPr lang="en-US" altLang="zh-CN" sz="2400" dirty="0">
                <a:solidFill>
                  <a:srgbClr val="FF3300"/>
                </a:solidFill>
              </a:rPr>
              <a:t>100 = -0</a:t>
            </a:r>
            <a:r>
              <a:rPr lang="en-US" altLang="zh-CN" sz="2400" dirty="0"/>
              <a:t>		100 = -3		100 = -4</a:t>
            </a:r>
            <a:br>
              <a:rPr lang="en-US" altLang="zh-CN" sz="2400" dirty="0"/>
            </a:br>
            <a:r>
              <a:rPr lang="en-US" altLang="zh-CN" sz="2400" dirty="0"/>
              <a:t>	101 = -1		101 = -2		101 = -3</a:t>
            </a:r>
            <a:br>
              <a:rPr lang="en-US" altLang="zh-CN" sz="2400" dirty="0"/>
            </a:br>
            <a:r>
              <a:rPr lang="en-US" altLang="zh-CN" sz="2400" dirty="0"/>
              <a:t>	110 = -2		110 = -1		110 = -2</a:t>
            </a:r>
            <a:br>
              <a:rPr lang="en-US" altLang="zh-CN" sz="2400" dirty="0"/>
            </a:br>
            <a:r>
              <a:rPr lang="en-US" altLang="zh-CN" sz="2400" dirty="0"/>
              <a:t>	111 = -3		</a:t>
            </a:r>
            <a:r>
              <a:rPr lang="en-US" altLang="zh-CN" sz="2400" dirty="0">
                <a:solidFill>
                  <a:srgbClr val="FF3300"/>
                </a:solidFill>
              </a:rPr>
              <a:t>111 = -0</a:t>
            </a:r>
            <a:r>
              <a:rPr lang="en-US" altLang="zh-CN" sz="2400" dirty="0"/>
              <a:t>		111 = -1</a:t>
            </a:r>
          </a:p>
          <a:p>
            <a:pPr eaLnBrk="1" hangingPunct="1"/>
            <a:r>
              <a:rPr lang="en-US" altLang="zh-CN" dirty="0" smtClean="0"/>
              <a:t>Issues</a:t>
            </a:r>
            <a:r>
              <a:rPr lang="en-US" altLang="zh-CN" dirty="0"/>
              <a:t>:   number of zeros, ease of operations</a:t>
            </a:r>
          </a:p>
          <a:p>
            <a:pPr eaLnBrk="1" hangingPunct="1"/>
            <a:r>
              <a:rPr lang="en-US" altLang="zh-CN" b="1" dirty="0">
                <a:solidFill>
                  <a:srgbClr val="FF3300"/>
                </a:solidFill>
              </a:rPr>
              <a:t>Which one is best?  Why? </a:t>
            </a:r>
          </a:p>
        </p:txBody>
      </p:sp>
    </p:spTree>
    <p:extLst>
      <p:ext uri="{BB962C8B-B14F-4D97-AF65-F5344CB8AC3E}">
        <p14:creationId xmlns:p14="http://schemas.microsoft.com/office/powerpoint/2010/main" val="1654343233"/>
      </p:ext>
    </p:extLst>
  </p:cSld>
  <p:clrMapOvr>
    <a:masterClrMapping/>
  </p:clrMapOvr>
  <p:transition spd="slow" advTm="2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Rot="1" noChangeArrowheads="1"/>
          </p:cNvSpPr>
          <p:nvPr>
            <p:ph type="title"/>
          </p:nvPr>
        </p:nvSpPr>
        <p:spPr/>
        <p:txBody>
          <a:bodyPr/>
          <a:lstStyle/>
          <a:p>
            <a:pPr eaLnBrk="1" hangingPunct="1"/>
            <a:r>
              <a:rPr lang="en-US" altLang="zh-CN" dirty="0" smtClean="0"/>
              <a:t>Numbers and their representation</a:t>
            </a:r>
          </a:p>
        </p:txBody>
      </p:sp>
      <p:sp>
        <p:nvSpPr>
          <p:cNvPr id="1028" name="Rectangle 3"/>
          <p:cNvSpPr>
            <a:spLocks noGrp="1" noRot="1" noChangeArrowheads="1"/>
          </p:cNvSpPr>
          <p:nvPr>
            <p:ph idx="1"/>
          </p:nvPr>
        </p:nvSpPr>
        <p:spPr>
          <a:xfrm>
            <a:off x="1881158" y="1142985"/>
            <a:ext cx="8540750" cy="4752975"/>
          </a:xfrm>
        </p:spPr>
        <p:txBody>
          <a:bodyPr/>
          <a:lstStyle/>
          <a:p>
            <a:pPr eaLnBrk="1" hangingPunct="1">
              <a:lnSpc>
                <a:spcPct val="90000"/>
              </a:lnSpc>
            </a:pPr>
            <a:r>
              <a:rPr lang="en-US" altLang="zh-CN" dirty="0">
                <a:solidFill>
                  <a:srgbClr val="0000FF"/>
                </a:solidFill>
              </a:rPr>
              <a:t>Number systems</a:t>
            </a:r>
          </a:p>
          <a:p>
            <a:pPr lvl="1" eaLnBrk="1" hangingPunct="1">
              <a:lnSpc>
                <a:spcPct val="90000"/>
              </a:lnSpc>
            </a:pPr>
            <a:r>
              <a:rPr lang="en-US" altLang="zh-CN" dirty="0"/>
              <a:t>Radix based systems are dominating</a:t>
            </a:r>
          </a:p>
          <a:p>
            <a:pPr lvl="1" eaLnBrk="1" hangingPunct="1">
              <a:lnSpc>
                <a:spcPct val="90000"/>
              </a:lnSpc>
              <a:buFont typeface="Wingdings" pitchFamily="2" charset="2"/>
              <a:buNone/>
            </a:pPr>
            <a:r>
              <a:rPr lang="en-US" altLang="zh-CN" dirty="0"/>
              <a:t>  decimal, octal, binary,</a:t>
            </a:r>
            <a:r>
              <a:rPr lang="en-US" altLang="zh-CN" dirty="0">
                <a:latin typeface="Arial Unicode MS" pitchFamily="34" charset="-122"/>
              </a:rPr>
              <a:t>…</a:t>
            </a:r>
            <a:endParaRPr lang="en-US" altLang="zh-CN" dirty="0"/>
          </a:p>
          <a:p>
            <a:pPr lvl="1" eaLnBrk="1" hangingPunct="1">
              <a:lnSpc>
                <a:spcPct val="90000"/>
              </a:lnSpc>
              <a:buFont typeface="Wingdings" pitchFamily="2" charset="2"/>
              <a:buNone/>
            </a:pPr>
            <a:r>
              <a:rPr lang="en-US" altLang="zh-CN" dirty="0"/>
              <a:t>           </a:t>
            </a:r>
            <a:endParaRPr lang="en-US" altLang="zh-CN" sz="3200" dirty="0"/>
          </a:p>
          <a:p>
            <a:pPr lvl="1" eaLnBrk="1" hangingPunct="1">
              <a:lnSpc>
                <a:spcPct val="90000"/>
              </a:lnSpc>
              <a:buFont typeface="Wingdings" pitchFamily="2" charset="2"/>
              <a:buNone/>
            </a:pPr>
            <a:endParaRPr lang="en-US" altLang="zh-CN" sz="3600" dirty="0"/>
          </a:p>
          <a:p>
            <a:pPr lvl="1" eaLnBrk="1" hangingPunct="1">
              <a:lnSpc>
                <a:spcPct val="90000"/>
              </a:lnSpc>
              <a:buFont typeface="Wingdings" pitchFamily="2" charset="2"/>
              <a:buNone/>
            </a:pPr>
            <a:endParaRPr lang="en-US" altLang="zh-CN" sz="3600" dirty="0"/>
          </a:p>
          <a:p>
            <a:pPr lvl="1" eaLnBrk="1" hangingPunct="1">
              <a:lnSpc>
                <a:spcPct val="90000"/>
              </a:lnSpc>
            </a:pPr>
            <a:endParaRPr lang="en-US" altLang="zh-CN" sz="1600" b="1" i="1" dirty="0"/>
          </a:p>
          <a:p>
            <a:pPr lvl="1" eaLnBrk="1" hangingPunct="1">
              <a:lnSpc>
                <a:spcPct val="90000"/>
              </a:lnSpc>
            </a:pPr>
            <a:r>
              <a:rPr lang="en-US" altLang="zh-CN" b="1" i="1" dirty="0"/>
              <a:t>b</a:t>
            </a:r>
            <a:r>
              <a:rPr lang="en-US" altLang="zh-CN" dirty="0"/>
              <a:t>: value of the digit, </a:t>
            </a:r>
            <a:r>
              <a:rPr lang="en-US" altLang="zh-CN" b="1" i="1" dirty="0"/>
              <a:t>k</a:t>
            </a:r>
            <a:r>
              <a:rPr lang="en-US" altLang="zh-CN" dirty="0"/>
              <a:t>: radix, </a:t>
            </a:r>
            <a:r>
              <a:rPr lang="en-US" altLang="zh-CN" b="1" i="1" dirty="0"/>
              <a:t>n</a:t>
            </a:r>
            <a:r>
              <a:rPr lang="en-US" altLang="zh-CN" dirty="0"/>
              <a:t>: digits left of radix point, </a:t>
            </a:r>
            <a:r>
              <a:rPr lang="en-US" altLang="zh-CN" b="1" i="1" dirty="0"/>
              <a:t>m</a:t>
            </a:r>
            <a:r>
              <a:rPr lang="en-US" altLang="zh-CN" dirty="0"/>
              <a:t>: digits right of radix point</a:t>
            </a:r>
          </a:p>
          <a:p>
            <a:pPr lvl="1" eaLnBrk="1" hangingPunct="1">
              <a:lnSpc>
                <a:spcPct val="90000"/>
              </a:lnSpc>
            </a:pPr>
            <a:r>
              <a:rPr lang="en-US" altLang="zh-CN" dirty="0"/>
              <a:t>Alternatives, e.g. Roman numbers (or Letter)</a:t>
            </a:r>
          </a:p>
          <a:p>
            <a:pPr eaLnBrk="1" hangingPunct="1">
              <a:lnSpc>
                <a:spcPct val="90000"/>
              </a:lnSpc>
            </a:pPr>
            <a:r>
              <a:rPr lang="en-US" altLang="zh-CN" sz="2400" dirty="0">
                <a:solidFill>
                  <a:srgbClr val="0000FF"/>
                </a:solidFill>
              </a:rPr>
              <a:t>Decimal (k=10) </a:t>
            </a:r>
            <a:r>
              <a:rPr lang="en-US" altLang="zh-CN" sz="2400" dirty="0"/>
              <a:t>-- used by humans</a:t>
            </a:r>
          </a:p>
          <a:p>
            <a:pPr eaLnBrk="1" hangingPunct="1">
              <a:lnSpc>
                <a:spcPct val="90000"/>
              </a:lnSpc>
            </a:pPr>
            <a:r>
              <a:rPr lang="en-US" altLang="zh-CN" sz="2400" dirty="0">
                <a:solidFill>
                  <a:srgbClr val="0000FF"/>
                </a:solidFill>
              </a:rPr>
              <a:t>Binary  (k=2) </a:t>
            </a:r>
            <a:r>
              <a:rPr lang="en-US" altLang="zh-CN" sz="2400" dirty="0"/>
              <a:t>-- used by computers</a:t>
            </a:r>
          </a:p>
        </p:txBody>
      </p:sp>
      <p:graphicFrame>
        <p:nvGraphicFramePr>
          <p:cNvPr id="406536" name="Object 8"/>
          <p:cNvGraphicFramePr>
            <a:graphicFrameLocks noChangeAspect="1"/>
          </p:cNvGraphicFramePr>
          <p:nvPr/>
        </p:nvGraphicFramePr>
        <p:xfrm>
          <a:off x="4810117" y="3143248"/>
          <a:ext cx="2605087" cy="1022350"/>
        </p:xfrm>
        <a:graphic>
          <a:graphicData uri="http://schemas.openxmlformats.org/presentationml/2006/ole">
            <mc:AlternateContent xmlns:mc="http://schemas.openxmlformats.org/markup-compatibility/2006">
              <mc:Choice xmlns:v="urn:schemas-microsoft-com:vml" Requires="v">
                <p:oleObj spid="_x0000_s1028" name="公式" r:id="rId4" imgW="1282700" imgH="508000" progId="Equation.3">
                  <p:embed/>
                </p:oleObj>
              </mc:Choice>
              <mc:Fallback>
                <p:oleObj name="公式" r:id="rId4" imgW="1282700" imgH="508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0117" y="3143248"/>
                        <a:ext cx="2605087" cy="1022350"/>
                      </a:xfrm>
                      <a:prstGeom prst="rect">
                        <a:avLst/>
                      </a:prstGeom>
                      <a:solidFill>
                        <a:schemeClr val="hlink"/>
                      </a:solidFill>
                    </p:spPr>
                  </p:pic>
                </p:oleObj>
              </mc:Fallback>
            </mc:AlternateContent>
          </a:graphicData>
        </a:graphic>
      </p:graphicFrame>
      <p:sp>
        <p:nvSpPr>
          <p:cNvPr id="406538" name="Rectangle 10"/>
          <p:cNvSpPr>
            <a:spLocks noChangeArrowheads="1"/>
          </p:cNvSpPr>
          <p:nvPr/>
        </p:nvSpPr>
        <p:spPr bwMode="auto">
          <a:xfrm>
            <a:off x="2238349" y="2143116"/>
            <a:ext cx="8228013" cy="963854"/>
          </a:xfrm>
          <a:prstGeom prst="rect">
            <a:avLst/>
          </a:prstGeom>
          <a:noFill/>
          <a:ln w="12700">
            <a:noFill/>
            <a:miter lim="800000"/>
            <a:headEnd/>
            <a:tailEnd/>
          </a:ln>
          <a:effectLst/>
        </p:spPr>
        <p:txBody>
          <a:bodyPr lIns="90488" tIns="44450" rIns="90488" bIns="44450">
            <a:spAutoFit/>
          </a:bodyPr>
          <a:lstStyle/>
          <a:p>
            <a:pPr algn="r">
              <a:spcBef>
                <a:spcPct val="20000"/>
              </a:spcBef>
              <a:buClr>
                <a:srgbClr val="808080"/>
              </a:buClr>
              <a:buSzPct val="75000"/>
              <a:buFont typeface="Wingdings" pitchFamily="2" charset="2"/>
              <a:buChar char="v"/>
              <a:defRPr/>
            </a:pPr>
            <a:r>
              <a:rPr lang="en-US" altLang="zh-CN" sz="2800" dirty="0" err="1">
                <a:solidFill>
                  <a:srgbClr val="000000"/>
                </a:solidFill>
                <a:effectLst>
                  <a:outerShdw blurRad="38100" dist="38100" dir="2700000" algn="tl">
                    <a:srgbClr val="C0C0C0"/>
                  </a:outerShdw>
                </a:effectLst>
                <a:latin typeface="Times New Roman" pitchFamily="18" charset="0"/>
                <a:ea typeface="Arial Unicode MS" pitchFamily="34" charset="-122"/>
              </a:rPr>
              <a:t>0</a:t>
            </a:r>
            <a:r>
              <a:rPr lang="en-US" altLang="zh-CN" sz="2400" dirty="0" err="1">
                <a:solidFill>
                  <a:srgbClr val="000000"/>
                </a:solidFill>
                <a:effectLst>
                  <a:outerShdw blurRad="38100" dist="38100" dir="2700000" algn="tl">
                    <a:srgbClr val="C0C0C0"/>
                  </a:outerShdw>
                </a:effectLst>
                <a:latin typeface="Times New Roman" pitchFamily="18" charset="0"/>
                <a:ea typeface="宋体" charset="-122"/>
                <a:cs typeface="Times New Roman" pitchFamily="18" charset="0"/>
              </a:rPr>
              <a:t>≤b</a:t>
            </a:r>
            <a:r>
              <a:rPr lang="en-US" altLang="zh-CN" sz="2800" dirty="0" err="1">
                <a:solidFill>
                  <a:srgbClr val="000000"/>
                </a:solidFill>
                <a:effectLst>
                  <a:outerShdw blurRad="38100" dist="38100" dir="2700000" algn="tl">
                    <a:srgbClr val="C0C0C0"/>
                  </a:outerShdw>
                </a:effectLst>
                <a:latin typeface="Times New Roman" pitchFamily="18" charset="0"/>
                <a:ea typeface="Arial Unicode MS" pitchFamily="34" charset="-122"/>
              </a:rPr>
              <a:t>≤K</a:t>
            </a:r>
            <a:endParaRPr lang="en-US" altLang="zh-CN" sz="2400" dirty="0">
              <a:solidFill>
                <a:srgbClr val="000000"/>
              </a:solidFill>
              <a:latin typeface="Times New Roman" pitchFamily="18" charset="0"/>
              <a:ea typeface="Arial Unicode MS" pitchFamily="34" charset="-122"/>
            </a:endParaRPr>
          </a:p>
          <a:p>
            <a:pPr algn="ctr">
              <a:spcBef>
                <a:spcPct val="20000"/>
              </a:spcBef>
              <a:buClr>
                <a:srgbClr val="808080"/>
              </a:buClr>
              <a:buSzPct val="75000"/>
              <a:buFont typeface="Wingdings" pitchFamily="2" charset="2"/>
              <a:buChar char="v"/>
              <a:defRPr/>
            </a:pPr>
            <a:r>
              <a:rPr lang="en-US" altLang="zh-CN" sz="2400" dirty="0">
                <a:solidFill>
                  <a:srgbClr val="000000"/>
                </a:solidFill>
                <a:latin typeface="Times New Roman" pitchFamily="18" charset="0"/>
                <a:ea typeface="Arial Unicode MS" pitchFamily="34" charset="-122"/>
              </a:rPr>
              <a:t>(N</a:t>
            </a:r>
            <a:r>
              <a:rPr lang="en-US" altLang="zh-CN" sz="2400" dirty="0">
                <a:solidFill>
                  <a:srgbClr val="000000"/>
                </a:solidFill>
                <a:latin typeface="宋体" pitchFamily="2" charset="-122"/>
                <a:ea typeface="Arial Unicode MS" pitchFamily="34" charset="-122"/>
              </a:rPr>
              <a:t>)</a:t>
            </a:r>
            <a:r>
              <a:rPr lang="en-US" altLang="zh-CN" sz="2400" baseline="-30000" dirty="0">
                <a:solidFill>
                  <a:srgbClr val="000000"/>
                </a:solidFill>
                <a:latin typeface="宋体" pitchFamily="2" charset="-122"/>
                <a:ea typeface="Arial Unicode MS" pitchFamily="34" charset="-122"/>
              </a:rPr>
              <a:t>k</a:t>
            </a:r>
            <a:r>
              <a:rPr lang="zh-CN" altLang="en-US" sz="2400" dirty="0">
                <a:solidFill>
                  <a:srgbClr val="000000"/>
                </a:solidFill>
                <a:latin typeface="宋体" pitchFamily="2" charset="-122"/>
                <a:ea typeface="Arial Unicode MS" pitchFamily="34" charset="-122"/>
              </a:rPr>
              <a:t>＝</a:t>
            </a:r>
            <a:r>
              <a:rPr lang="en-US" altLang="zh-CN" sz="2400" dirty="0">
                <a:solidFill>
                  <a:srgbClr val="000000"/>
                </a:solidFill>
                <a:latin typeface="宋体" pitchFamily="2" charset="-122"/>
                <a:ea typeface="Arial Unicode MS" pitchFamily="34" charset="-122"/>
              </a:rPr>
              <a:t>(</a:t>
            </a:r>
            <a:r>
              <a:rPr lang="en-US" altLang="zh-CN" sz="2400" dirty="0">
                <a:solidFill>
                  <a:srgbClr val="000000"/>
                </a:solidFill>
                <a:latin typeface="Times New Roman" pitchFamily="18" charset="0"/>
                <a:ea typeface="Arial Unicode MS" pitchFamily="34" charset="-122"/>
              </a:rPr>
              <a:t>A</a:t>
            </a:r>
            <a:r>
              <a:rPr lang="en-US" altLang="zh-CN" sz="2400" baseline="-30000" dirty="0">
                <a:solidFill>
                  <a:srgbClr val="000000"/>
                </a:solidFill>
                <a:latin typeface="Times New Roman" pitchFamily="18" charset="0"/>
                <a:ea typeface="Arial Unicode MS" pitchFamily="34" charset="-122"/>
              </a:rPr>
              <a:t>n</a:t>
            </a:r>
            <a:r>
              <a:rPr lang="zh-CN" altLang="en-US" sz="2400" baseline="-30000" dirty="0">
                <a:solidFill>
                  <a:srgbClr val="000000"/>
                </a:solidFill>
                <a:latin typeface="宋体" pitchFamily="2" charset="-122"/>
                <a:ea typeface="Arial Unicode MS" pitchFamily="34" charset="-122"/>
              </a:rPr>
              <a:t>－</a:t>
            </a:r>
            <a:r>
              <a:rPr lang="en-US" altLang="zh-CN" sz="2400" baseline="-30000" dirty="0" err="1">
                <a:solidFill>
                  <a:srgbClr val="000000"/>
                </a:solidFill>
                <a:latin typeface="Times New Roman" pitchFamily="18" charset="0"/>
                <a:ea typeface="Arial Unicode MS" pitchFamily="34" charset="-122"/>
              </a:rPr>
              <a:t>1</a:t>
            </a:r>
            <a:r>
              <a:rPr lang="en-US" altLang="zh-CN" sz="2400" dirty="0" err="1">
                <a:solidFill>
                  <a:srgbClr val="000000"/>
                </a:solidFill>
                <a:latin typeface="Times New Roman" pitchFamily="18" charset="0"/>
                <a:ea typeface="Arial Unicode MS" pitchFamily="34" charset="-122"/>
              </a:rPr>
              <a:t>A</a:t>
            </a:r>
            <a:r>
              <a:rPr lang="en-US" altLang="zh-CN" sz="2400" baseline="-30000" dirty="0">
                <a:solidFill>
                  <a:srgbClr val="000000"/>
                </a:solidFill>
                <a:latin typeface="Times New Roman" pitchFamily="18" charset="0"/>
                <a:ea typeface="Arial Unicode MS" pitchFamily="34" charset="-122"/>
              </a:rPr>
              <a:t> n</a:t>
            </a:r>
            <a:r>
              <a:rPr lang="zh-CN" altLang="en-US" sz="2400" baseline="-30000" dirty="0">
                <a:solidFill>
                  <a:srgbClr val="000000"/>
                </a:solidFill>
                <a:latin typeface="宋体" pitchFamily="2" charset="-122"/>
                <a:ea typeface="Arial Unicode MS" pitchFamily="34" charset="-122"/>
              </a:rPr>
              <a:t>－</a:t>
            </a:r>
            <a:r>
              <a:rPr lang="en-US" altLang="zh-CN" sz="2400" baseline="-30000" dirty="0" err="1">
                <a:solidFill>
                  <a:srgbClr val="000000"/>
                </a:solidFill>
                <a:latin typeface="Times New Roman" pitchFamily="18" charset="0"/>
                <a:ea typeface="Arial Unicode MS" pitchFamily="34" charset="-122"/>
              </a:rPr>
              <a:t>2</a:t>
            </a:r>
            <a:r>
              <a:rPr lang="en-US" altLang="zh-CN" sz="2400" dirty="0" err="1">
                <a:solidFill>
                  <a:srgbClr val="000000"/>
                </a:solidFill>
                <a:latin typeface="Times New Roman" pitchFamily="18" charset="0"/>
                <a:ea typeface="Arial Unicode MS" pitchFamily="34" charset="-122"/>
              </a:rPr>
              <a:t>A</a:t>
            </a:r>
            <a:r>
              <a:rPr lang="en-US" altLang="zh-CN" sz="2400" baseline="-30000" dirty="0">
                <a:solidFill>
                  <a:srgbClr val="000000"/>
                </a:solidFill>
                <a:latin typeface="Times New Roman" pitchFamily="18" charset="0"/>
                <a:ea typeface="Arial Unicode MS" pitchFamily="34" charset="-122"/>
              </a:rPr>
              <a:t> n</a:t>
            </a:r>
            <a:r>
              <a:rPr lang="zh-CN" altLang="en-US" sz="2400" baseline="-30000" dirty="0">
                <a:solidFill>
                  <a:srgbClr val="000000"/>
                </a:solidFill>
                <a:latin typeface="宋体" pitchFamily="2" charset="-122"/>
                <a:ea typeface="Arial Unicode MS" pitchFamily="34" charset="-122"/>
              </a:rPr>
              <a:t>－</a:t>
            </a:r>
            <a:r>
              <a:rPr lang="en-US" altLang="zh-CN" sz="2400" baseline="-30000" dirty="0">
                <a:solidFill>
                  <a:srgbClr val="000000"/>
                </a:solidFill>
                <a:latin typeface="Times New Roman" pitchFamily="18" charset="0"/>
                <a:ea typeface="Arial Unicode MS" pitchFamily="34" charset="-122"/>
              </a:rPr>
              <a:t>3</a:t>
            </a:r>
            <a:r>
              <a:rPr lang="en-US" altLang="zh-CN" sz="2400" dirty="0">
                <a:solidFill>
                  <a:srgbClr val="000000"/>
                </a:solidFill>
                <a:latin typeface="Times New Roman" pitchFamily="18" charset="0"/>
                <a:ea typeface="Arial Unicode MS" pitchFamily="34" charset="-122"/>
              </a:rPr>
              <a:t>…A</a:t>
            </a:r>
            <a:r>
              <a:rPr lang="en-US" altLang="zh-CN" sz="2400" baseline="-30000" dirty="0">
                <a:solidFill>
                  <a:srgbClr val="000000"/>
                </a:solidFill>
                <a:latin typeface="Times New Roman" pitchFamily="18" charset="0"/>
                <a:ea typeface="Arial Unicode MS" pitchFamily="34" charset="-122"/>
              </a:rPr>
              <a:t> </a:t>
            </a:r>
            <a:r>
              <a:rPr lang="en-US" altLang="zh-CN" sz="2400" baseline="-30000" dirty="0" err="1">
                <a:solidFill>
                  <a:srgbClr val="000000"/>
                </a:solidFill>
                <a:latin typeface="Times New Roman" pitchFamily="18" charset="0"/>
                <a:ea typeface="Arial Unicode MS" pitchFamily="34" charset="-122"/>
              </a:rPr>
              <a:t>1</a:t>
            </a:r>
            <a:r>
              <a:rPr lang="en-US" altLang="zh-CN" sz="2400" dirty="0" err="1">
                <a:solidFill>
                  <a:srgbClr val="000000"/>
                </a:solidFill>
                <a:latin typeface="Times New Roman" pitchFamily="18" charset="0"/>
                <a:ea typeface="Arial Unicode MS" pitchFamily="34" charset="-122"/>
              </a:rPr>
              <a:t>A</a:t>
            </a:r>
            <a:r>
              <a:rPr lang="en-US" altLang="zh-CN" sz="2400" baseline="-30000" dirty="0">
                <a:solidFill>
                  <a:srgbClr val="000000"/>
                </a:solidFill>
                <a:latin typeface="Times New Roman" pitchFamily="18" charset="0"/>
                <a:ea typeface="Arial Unicode MS" pitchFamily="34" charset="-122"/>
              </a:rPr>
              <a:t> 0</a:t>
            </a:r>
            <a:r>
              <a:rPr lang="en-US" altLang="zh-CN" sz="2400" dirty="0">
                <a:solidFill>
                  <a:srgbClr val="000000"/>
                </a:solidFill>
                <a:latin typeface="Times New Roman" pitchFamily="18" charset="0"/>
                <a:ea typeface="Arial Unicode MS" pitchFamily="34" charset="-122"/>
              </a:rPr>
              <a:t>  </a:t>
            </a:r>
            <a:r>
              <a:rPr lang="en-US" altLang="zh-CN" sz="2400" dirty="0">
                <a:solidFill>
                  <a:srgbClr val="FF3300"/>
                </a:solidFill>
                <a:latin typeface="Times New Roman" pitchFamily="18" charset="0"/>
                <a:ea typeface="GungsuhChe" pitchFamily="49" charset="-127"/>
              </a:rPr>
              <a:t>•</a:t>
            </a:r>
            <a:r>
              <a:rPr lang="en-US" altLang="zh-CN" sz="2400" baseline="-30000" dirty="0">
                <a:solidFill>
                  <a:srgbClr val="FF3300"/>
                </a:solidFill>
                <a:latin typeface="宋体" pitchFamily="2" charset="-122"/>
                <a:ea typeface="Arial Unicode MS" pitchFamily="34" charset="-122"/>
              </a:rPr>
              <a:t> </a:t>
            </a:r>
            <a:r>
              <a:rPr lang="en-US" altLang="zh-CN" sz="2400" dirty="0">
                <a:solidFill>
                  <a:srgbClr val="000000"/>
                </a:solidFill>
                <a:latin typeface="Times New Roman" pitchFamily="18" charset="0"/>
                <a:ea typeface="Arial Unicode MS" pitchFamily="34" charset="-122"/>
              </a:rPr>
              <a:t>A</a:t>
            </a:r>
            <a:r>
              <a:rPr lang="en-US" altLang="zh-CN" sz="2400" baseline="-30000" dirty="0">
                <a:solidFill>
                  <a:srgbClr val="000000"/>
                </a:solidFill>
                <a:latin typeface="宋体" pitchFamily="2" charset="-122"/>
                <a:ea typeface="Arial Unicode MS" pitchFamily="34" charset="-122"/>
              </a:rPr>
              <a:t>-</a:t>
            </a:r>
            <a:r>
              <a:rPr lang="en-US" altLang="zh-CN" sz="2400" baseline="-30000" dirty="0" err="1">
                <a:solidFill>
                  <a:srgbClr val="000000"/>
                </a:solidFill>
                <a:latin typeface="Times New Roman" pitchFamily="18" charset="0"/>
                <a:ea typeface="Arial Unicode MS" pitchFamily="34" charset="-122"/>
              </a:rPr>
              <a:t>1</a:t>
            </a:r>
            <a:r>
              <a:rPr lang="en-US" altLang="zh-CN" sz="2400" dirty="0" err="1">
                <a:solidFill>
                  <a:srgbClr val="000000"/>
                </a:solidFill>
                <a:latin typeface="Times New Roman" pitchFamily="18" charset="0"/>
                <a:ea typeface="Arial Unicode MS" pitchFamily="34" charset="-122"/>
              </a:rPr>
              <a:t>A</a:t>
            </a:r>
            <a:r>
              <a:rPr lang="en-US" altLang="zh-CN" sz="2400" baseline="-30000" dirty="0">
                <a:solidFill>
                  <a:srgbClr val="000000"/>
                </a:solidFill>
                <a:latin typeface="Times New Roman" pitchFamily="18" charset="0"/>
                <a:ea typeface="Arial Unicode MS" pitchFamily="34" charset="-122"/>
              </a:rPr>
              <a:t> </a:t>
            </a:r>
            <a:r>
              <a:rPr lang="en-US" altLang="zh-CN" sz="2400" baseline="-30000" dirty="0">
                <a:solidFill>
                  <a:srgbClr val="000000"/>
                </a:solidFill>
                <a:latin typeface="宋体" pitchFamily="2" charset="-122"/>
                <a:ea typeface="Arial Unicode MS" pitchFamily="34" charset="-122"/>
              </a:rPr>
              <a:t>-</a:t>
            </a:r>
            <a:r>
              <a:rPr lang="zh-CN" altLang="en-US" sz="2400" baseline="-30000" dirty="0">
                <a:solidFill>
                  <a:srgbClr val="000000"/>
                </a:solidFill>
                <a:latin typeface="宋体" pitchFamily="2" charset="-122"/>
                <a:ea typeface="Arial Unicode MS" pitchFamily="34" charset="-122"/>
              </a:rPr>
              <a:t>２</a:t>
            </a:r>
            <a:r>
              <a:rPr lang="en-US" altLang="zh-CN" sz="2400" dirty="0">
                <a:solidFill>
                  <a:srgbClr val="000000"/>
                </a:solidFill>
                <a:latin typeface="Times New Roman" pitchFamily="18" charset="0"/>
                <a:ea typeface="Arial Unicode MS" pitchFamily="34" charset="-122"/>
              </a:rPr>
              <a:t>A…</a:t>
            </a:r>
            <a:r>
              <a:rPr lang="en-US" altLang="zh-CN" sz="2400" dirty="0">
                <a:solidFill>
                  <a:srgbClr val="000000"/>
                </a:solidFill>
                <a:latin typeface="宋体" pitchFamily="2" charset="-122"/>
                <a:ea typeface="Arial Unicode MS" pitchFamily="34" charset="-122"/>
              </a:rPr>
              <a:t>A </a:t>
            </a:r>
            <a:r>
              <a:rPr lang="en-US" altLang="zh-CN" sz="2400" baseline="-30000" dirty="0">
                <a:solidFill>
                  <a:srgbClr val="000000"/>
                </a:solidFill>
                <a:latin typeface="Times New Roman" pitchFamily="18" charset="0"/>
                <a:ea typeface="Arial Unicode MS" pitchFamily="34" charset="-122"/>
              </a:rPr>
              <a:t>–</a:t>
            </a:r>
            <a:r>
              <a:rPr lang="en-US" altLang="zh-CN" sz="2400" baseline="-30000" dirty="0" err="1">
                <a:solidFill>
                  <a:srgbClr val="000000"/>
                </a:solidFill>
                <a:latin typeface="Times New Roman" pitchFamily="18" charset="0"/>
                <a:ea typeface="Arial Unicode MS" pitchFamily="34" charset="-122"/>
              </a:rPr>
              <a:t>m+1</a:t>
            </a:r>
            <a:r>
              <a:rPr lang="en-US" altLang="zh-CN" sz="2400" dirty="0" err="1">
                <a:solidFill>
                  <a:srgbClr val="000000"/>
                </a:solidFill>
                <a:latin typeface="Times New Roman" pitchFamily="18" charset="0"/>
                <a:ea typeface="Arial Unicode MS" pitchFamily="34" charset="-122"/>
              </a:rPr>
              <a:t>A</a:t>
            </a:r>
            <a:r>
              <a:rPr lang="en-US" altLang="zh-CN" sz="2400" baseline="-30000" dirty="0">
                <a:solidFill>
                  <a:srgbClr val="000000"/>
                </a:solidFill>
                <a:latin typeface="Times New Roman" pitchFamily="18" charset="0"/>
                <a:ea typeface="Arial Unicode MS" pitchFamily="34" charset="-122"/>
              </a:rPr>
              <a:t> – m</a:t>
            </a:r>
            <a:r>
              <a:rPr lang="en-US" altLang="zh-CN" sz="2400" dirty="0">
                <a:solidFill>
                  <a:srgbClr val="000000"/>
                </a:solidFill>
                <a:latin typeface="宋体" pitchFamily="2" charset="-122"/>
                <a:ea typeface="Arial Unicode MS" pitchFamily="34" charset="-122"/>
              </a:rPr>
              <a:t>)</a:t>
            </a:r>
            <a:r>
              <a:rPr lang="en-US" altLang="zh-CN" sz="2400" baseline="-30000" dirty="0">
                <a:solidFill>
                  <a:srgbClr val="000000"/>
                </a:solidFill>
                <a:latin typeface="宋体" pitchFamily="2" charset="-122"/>
                <a:ea typeface="Arial Unicode MS" pitchFamily="34" charset="-122"/>
              </a:rPr>
              <a:t>k</a:t>
            </a:r>
          </a:p>
        </p:txBody>
      </p:sp>
      <p:sp>
        <p:nvSpPr>
          <p:cNvPr id="1030" name="Text Box 11"/>
          <p:cNvSpPr txBox="1">
            <a:spLocks noChangeArrowheads="1"/>
          </p:cNvSpPr>
          <p:nvPr/>
        </p:nvSpPr>
        <p:spPr bwMode="auto">
          <a:xfrm>
            <a:off x="3381357" y="3071811"/>
            <a:ext cx="949313" cy="396875"/>
          </a:xfrm>
          <a:prstGeom prst="rect">
            <a:avLst/>
          </a:prstGeom>
          <a:noFill/>
          <a:ln w="9525">
            <a:noFill/>
            <a:miter lim="800000"/>
            <a:headEnd/>
            <a:tailEnd/>
          </a:ln>
        </p:spPr>
        <p:txBody>
          <a:bodyPr wrap="square">
            <a:spAutoFit/>
          </a:bodyPr>
          <a:lstStyle/>
          <a:p>
            <a:pPr>
              <a:spcBef>
                <a:spcPct val="50000"/>
              </a:spcBef>
              <a:buClr>
                <a:srgbClr val="808080"/>
              </a:buClr>
              <a:buSzPct val="75000"/>
              <a:buFont typeface="Wingdings" pitchFamily="2" charset="2"/>
              <a:buChar char="v"/>
            </a:pPr>
            <a:r>
              <a:rPr lang="en-US" altLang="zh-CN" sz="2000" dirty="0" err="1">
                <a:solidFill>
                  <a:srgbClr val="FF0000"/>
                </a:solidFill>
                <a:latin typeface="Times New Roman" pitchFamily="18" charset="0"/>
                <a:ea typeface="Arial Unicode MS" pitchFamily="34" charset="-122"/>
              </a:rPr>
              <a:t>MSB</a:t>
            </a:r>
            <a:endParaRPr lang="en-US" altLang="zh-CN" sz="2000" dirty="0">
              <a:solidFill>
                <a:srgbClr val="FF0000"/>
              </a:solidFill>
              <a:latin typeface="Times New Roman" pitchFamily="18" charset="0"/>
              <a:ea typeface="Arial Unicode MS" pitchFamily="34" charset="-122"/>
            </a:endParaRPr>
          </a:p>
        </p:txBody>
      </p:sp>
      <p:sp>
        <p:nvSpPr>
          <p:cNvPr id="1031" name="Text Box 12"/>
          <p:cNvSpPr txBox="1">
            <a:spLocks noChangeArrowheads="1"/>
          </p:cNvSpPr>
          <p:nvPr/>
        </p:nvSpPr>
        <p:spPr bwMode="auto">
          <a:xfrm>
            <a:off x="9096396" y="3071811"/>
            <a:ext cx="884266" cy="396875"/>
          </a:xfrm>
          <a:prstGeom prst="rect">
            <a:avLst/>
          </a:prstGeom>
          <a:noFill/>
          <a:ln w="9525">
            <a:noFill/>
            <a:miter lim="800000"/>
            <a:headEnd/>
            <a:tailEnd/>
          </a:ln>
        </p:spPr>
        <p:txBody>
          <a:bodyPr wrap="square">
            <a:spAutoFit/>
          </a:bodyPr>
          <a:lstStyle/>
          <a:p>
            <a:pPr>
              <a:spcBef>
                <a:spcPct val="50000"/>
              </a:spcBef>
              <a:buClr>
                <a:srgbClr val="808080"/>
              </a:buClr>
              <a:buSzPct val="75000"/>
              <a:buFont typeface="Wingdings" pitchFamily="2" charset="2"/>
              <a:buChar char="v"/>
            </a:pPr>
            <a:r>
              <a:rPr lang="en-US" altLang="zh-CN" sz="2000" dirty="0" err="1">
                <a:solidFill>
                  <a:srgbClr val="FF0000"/>
                </a:solidFill>
                <a:latin typeface="Times New Roman" pitchFamily="18" charset="0"/>
                <a:ea typeface="Arial Unicode MS" pitchFamily="34" charset="-122"/>
              </a:rPr>
              <a:t>LSB</a:t>
            </a:r>
            <a:endParaRPr lang="en-US" altLang="zh-CN" sz="2000" dirty="0">
              <a:solidFill>
                <a:srgbClr val="FF0000"/>
              </a:solidFill>
              <a:latin typeface="Times New Roman" pitchFamily="18" charset="0"/>
              <a:ea typeface="Arial Unicode MS" pitchFamily="34" charset="-122"/>
            </a:endParaRPr>
          </a:p>
        </p:txBody>
      </p:sp>
    </p:spTree>
    <p:extLst>
      <p:ext uri="{BB962C8B-B14F-4D97-AF65-F5344CB8AC3E}">
        <p14:creationId xmlns:p14="http://schemas.microsoft.com/office/powerpoint/2010/main" val="2449639854"/>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06536"/>
                                        </p:tgtEl>
                                        <p:attrNameLst>
                                          <p:attrName>style.visibility</p:attrName>
                                        </p:attrNameLst>
                                      </p:cBhvr>
                                      <p:to>
                                        <p:strVal val="visible"/>
                                      </p:to>
                                    </p:set>
                                    <p:anim calcmode="lin" valueType="num">
                                      <p:cBhvr additive="base">
                                        <p:cTn id="7" dur="500" fill="hold"/>
                                        <p:tgtEl>
                                          <p:spTgt spid="406536"/>
                                        </p:tgtEl>
                                        <p:attrNameLst>
                                          <p:attrName>ppt_x</p:attrName>
                                        </p:attrNameLst>
                                      </p:cBhvr>
                                      <p:tavLst>
                                        <p:tav tm="0">
                                          <p:val>
                                            <p:strVal val="0-#ppt_w/2"/>
                                          </p:val>
                                        </p:tav>
                                        <p:tav tm="100000">
                                          <p:val>
                                            <p:strVal val="#ppt_x"/>
                                          </p:val>
                                        </p:tav>
                                      </p:tavLst>
                                    </p:anim>
                                    <p:anim calcmode="lin" valueType="num">
                                      <p:cBhvr additive="base">
                                        <p:cTn id="8" dur="500" fill="hold"/>
                                        <p:tgtEl>
                                          <p:spTgt spid="4065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Rot="1" noChangeArrowheads="1"/>
          </p:cNvSpPr>
          <p:nvPr>
            <p:ph type="title"/>
          </p:nvPr>
        </p:nvSpPr>
        <p:spPr/>
        <p:txBody>
          <a:bodyPr/>
          <a:lstStyle/>
          <a:p>
            <a:pPr>
              <a:defRPr/>
            </a:pPr>
            <a:r>
              <a:rPr lang="en-US" altLang="zh-CN" dirty="0"/>
              <a:t>Numbers and </a:t>
            </a:r>
            <a:r>
              <a:rPr lang="en-US" altLang="zh-CN" dirty="0" smtClean="0"/>
              <a:t>their representation</a:t>
            </a:r>
            <a:endParaRPr lang="en-US" altLang="zh-CN" dirty="0"/>
          </a:p>
        </p:txBody>
      </p:sp>
      <p:sp>
        <p:nvSpPr>
          <p:cNvPr id="21507" name="Rectangle 3"/>
          <p:cNvSpPr>
            <a:spLocks noGrp="1" noRot="1" noChangeArrowheads="1"/>
          </p:cNvSpPr>
          <p:nvPr>
            <p:ph type="body" idx="1"/>
          </p:nvPr>
        </p:nvSpPr>
        <p:spPr>
          <a:xfrm>
            <a:off x="1992313" y="1341439"/>
            <a:ext cx="7785100" cy="4194175"/>
          </a:xfrm>
        </p:spPr>
        <p:txBody>
          <a:bodyPr/>
          <a:lstStyle/>
          <a:p>
            <a:r>
              <a:rPr lang="en-US" altLang="zh-CN" sz="3600" dirty="0" smtClean="0"/>
              <a:t>Representation</a:t>
            </a:r>
          </a:p>
          <a:p>
            <a:pPr lvl="1"/>
            <a:r>
              <a:rPr lang="en-US" altLang="zh-CN" sz="3200" dirty="0" smtClean="0">
                <a:solidFill>
                  <a:srgbClr val="00B0F0"/>
                </a:solidFill>
              </a:rPr>
              <a:t>ASCII </a:t>
            </a:r>
            <a:r>
              <a:rPr lang="en-US" altLang="zh-CN" sz="3200" dirty="0" smtClean="0"/>
              <a:t>- text characters</a:t>
            </a:r>
          </a:p>
          <a:p>
            <a:pPr lvl="2"/>
            <a:r>
              <a:rPr lang="en-US" altLang="zh-CN" sz="2800" dirty="0" smtClean="0"/>
              <a:t>Easy read and write of numbers</a:t>
            </a:r>
          </a:p>
          <a:p>
            <a:pPr lvl="2"/>
            <a:r>
              <a:rPr lang="en-US" altLang="zh-CN" sz="2800" dirty="0" smtClean="0"/>
              <a:t>Complex arithmetic (character wise)</a:t>
            </a:r>
          </a:p>
          <a:p>
            <a:pPr lvl="1"/>
            <a:r>
              <a:rPr lang="en-US" altLang="zh-CN" sz="3200" dirty="0" smtClean="0">
                <a:solidFill>
                  <a:srgbClr val="00B0F0"/>
                </a:solidFill>
              </a:rPr>
              <a:t>Binary number</a:t>
            </a:r>
          </a:p>
          <a:p>
            <a:pPr lvl="2"/>
            <a:r>
              <a:rPr lang="en-US" altLang="zh-CN" sz="2800" dirty="0" smtClean="0"/>
              <a:t>Natural form </a:t>
            </a:r>
            <a:r>
              <a:rPr lang="en-US" altLang="zh-CN" sz="3200" dirty="0" smtClean="0"/>
              <a:t>for</a:t>
            </a:r>
            <a:r>
              <a:rPr lang="en-US" altLang="zh-CN" sz="2800" dirty="0" smtClean="0"/>
              <a:t> computers</a:t>
            </a:r>
          </a:p>
          <a:p>
            <a:pPr lvl="2"/>
            <a:r>
              <a:rPr lang="en-US" altLang="zh-CN" sz="2800" dirty="0" smtClean="0"/>
              <a:t>Requires formatting routines for I/O</a:t>
            </a:r>
          </a:p>
        </p:txBody>
      </p:sp>
    </p:spTree>
    <p:extLst>
      <p:ext uri="{BB962C8B-B14F-4D97-AF65-F5344CB8AC3E}">
        <p14:creationId xmlns:p14="http://schemas.microsoft.com/office/powerpoint/2010/main" val="2314868488"/>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err="1" smtClean="0"/>
              <a:t>Endianness</a:t>
            </a:r>
            <a:r>
              <a:rPr lang="en-US" altLang="zh-CN" dirty="0" smtClean="0"/>
              <a:t>/byte order</a:t>
            </a:r>
            <a:endParaRPr lang="zh-CN" altLang="en-US" dirty="0"/>
          </a:p>
        </p:txBody>
      </p:sp>
      <p:sp>
        <p:nvSpPr>
          <p:cNvPr id="22531" name="内容占位符 2"/>
          <p:cNvSpPr>
            <a:spLocks noGrp="1"/>
          </p:cNvSpPr>
          <p:nvPr>
            <p:ph idx="1"/>
          </p:nvPr>
        </p:nvSpPr>
        <p:spPr>
          <a:xfrm>
            <a:off x="551384" y="1142984"/>
            <a:ext cx="11070167" cy="4886325"/>
          </a:xfrm>
        </p:spPr>
        <p:txBody>
          <a:bodyPr/>
          <a:lstStyle/>
          <a:p>
            <a:r>
              <a:rPr lang="en-US" altLang="zh-CN" dirty="0"/>
              <a:t>Big end</a:t>
            </a:r>
            <a:r>
              <a:rPr lang="zh-CN" altLang="en-US" dirty="0"/>
              <a:t>：</a:t>
            </a:r>
            <a:r>
              <a:rPr lang="en-US" altLang="zh-CN" dirty="0"/>
              <a:t>Leftmost</a:t>
            </a:r>
          </a:p>
          <a:p>
            <a:pPr lvl="1"/>
            <a:r>
              <a:rPr lang="en-US" altLang="zh-CN" dirty="0" err="1" smtClean="0"/>
              <a:t>powerpc</a:t>
            </a:r>
            <a:endParaRPr lang="en-US" altLang="zh-CN" dirty="0"/>
          </a:p>
          <a:p>
            <a:pPr lvl="1"/>
            <a:r>
              <a:rPr lang="en-US" altLang="zh-CN" dirty="0"/>
              <a:t>01 02  = 258</a:t>
            </a:r>
          </a:p>
          <a:p>
            <a:endParaRPr lang="en-US" altLang="zh-CN" dirty="0" smtClean="0"/>
          </a:p>
          <a:p>
            <a:r>
              <a:rPr lang="en-US" altLang="zh-CN" dirty="0" smtClean="0"/>
              <a:t>Little </a:t>
            </a:r>
            <a:r>
              <a:rPr lang="en-US" altLang="zh-CN" dirty="0"/>
              <a:t>end</a:t>
            </a:r>
            <a:r>
              <a:rPr lang="zh-CN" altLang="en-US" dirty="0"/>
              <a:t>：</a:t>
            </a:r>
            <a:r>
              <a:rPr lang="en-US" altLang="zh-CN" dirty="0"/>
              <a:t>Rightmost</a:t>
            </a:r>
          </a:p>
          <a:p>
            <a:pPr lvl="1"/>
            <a:r>
              <a:rPr lang="en-US" altLang="zh-CN" dirty="0" err="1"/>
              <a:t>X86</a:t>
            </a:r>
            <a:r>
              <a:rPr lang="zh-CN" altLang="en-US" dirty="0">
                <a:solidFill>
                  <a:srgbClr val="FF0000"/>
                </a:solidFill>
              </a:rPr>
              <a:t>， </a:t>
            </a:r>
            <a:r>
              <a:rPr lang="en-US" altLang="zh-CN" dirty="0" smtClean="0">
                <a:solidFill>
                  <a:srgbClr val="FF0000"/>
                </a:solidFill>
              </a:rPr>
              <a:t>ARM, MIPS</a:t>
            </a:r>
            <a:endParaRPr lang="en-US" altLang="zh-CN" dirty="0">
              <a:solidFill>
                <a:srgbClr val="FF0000"/>
              </a:solidFill>
            </a:endParaRPr>
          </a:p>
          <a:p>
            <a:pPr lvl="1"/>
            <a:r>
              <a:rPr lang="en-US" altLang="zh-CN" dirty="0"/>
              <a:t>01 02  = 513</a:t>
            </a:r>
          </a:p>
          <a:p>
            <a:endParaRPr lang="en-US" altLang="zh-CN" dirty="0" smtClean="0"/>
          </a:p>
          <a:p>
            <a:r>
              <a:rPr lang="en-US" altLang="zh-CN" dirty="0" smtClean="0"/>
              <a:t>Bi-endian</a:t>
            </a:r>
            <a:endParaRPr lang="en-US" altLang="zh-CN" dirty="0"/>
          </a:p>
          <a:p>
            <a:pPr lvl="1"/>
            <a:r>
              <a:rPr lang="en-US" altLang="zh-CN" dirty="0"/>
              <a:t>ARM</a:t>
            </a:r>
            <a:r>
              <a:rPr lang="zh-CN" altLang="en-US" dirty="0"/>
              <a:t>，</a:t>
            </a:r>
            <a:r>
              <a:rPr lang="en-US" altLang="zh-CN" dirty="0"/>
              <a:t>PowerPC, Alpha, SPARC</a:t>
            </a:r>
            <a:endParaRPr lang="en-US" altLang="zh-CN" dirty="0" smtClean="0"/>
          </a:p>
          <a:p>
            <a:endParaRPr lang="zh-CN" altLang="en-US" dirty="0" smtClean="0"/>
          </a:p>
        </p:txBody>
      </p:sp>
      <p:pic>
        <p:nvPicPr>
          <p:cNvPr id="22532" name="图片 3"/>
          <p:cNvPicPr>
            <a:picLocks noChangeAspect="1"/>
          </p:cNvPicPr>
          <p:nvPr/>
        </p:nvPicPr>
        <p:blipFill>
          <a:blip r:embed="rId3"/>
          <a:srcRect/>
          <a:stretch>
            <a:fillRect/>
          </a:stretch>
        </p:blipFill>
        <p:spPr bwMode="auto">
          <a:xfrm>
            <a:off x="6959601" y="1142984"/>
            <a:ext cx="3446356" cy="4864116"/>
          </a:xfrm>
          <a:prstGeom prst="rect">
            <a:avLst/>
          </a:prstGeom>
          <a:noFill/>
          <a:ln w="9525">
            <a:noFill/>
            <a:miter lim="800000"/>
            <a:headEnd/>
            <a:tailEnd/>
          </a:ln>
        </p:spPr>
      </p:pic>
    </p:spTree>
    <p:extLst>
      <p:ext uri="{BB962C8B-B14F-4D97-AF65-F5344CB8AC3E}">
        <p14:creationId xmlns:p14="http://schemas.microsoft.com/office/powerpoint/2010/main" val="2595393157"/>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Introduction</a:t>
            </a:r>
            <a:endParaRPr lang="zh-CN" altLang="en-US" dirty="0"/>
          </a:p>
        </p:txBody>
      </p:sp>
      <p:sp>
        <p:nvSpPr>
          <p:cNvPr id="3" name="内容占位符 2"/>
          <p:cNvSpPr>
            <a:spLocks noGrp="1"/>
          </p:cNvSpPr>
          <p:nvPr>
            <p:ph idx="1"/>
          </p:nvPr>
        </p:nvSpPr>
        <p:spPr>
          <a:xfrm>
            <a:off x="1343471" y="836712"/>
            <a:ext cx="10560661" cy="5472608"/>
          </a:xfrm>
        </p:spPr>
        <p:txBody>
          <a:bodyPr/>
          <a:lstStyle/>
          <a:p>
            <a:r>
              <a:rPr lang="en-US" altLang="zh-CN" dirty="0"/>
              <a:t> </a:t>
            </a:r>
            <a:r>
              <a:rPr lang="en-US" altLang="zh-CN" dirty="0">
                <a:solidFill>
                  <a:srgbClr val="0000FF"/>
                </a:solidFill>
              </a:rPr>
              <a:t>Language of  the machine</a:t>
            </a:r>
          </a:p>
          <a:p>
            <a:pPr lvl="1"/>
            <a:r>
              <a:rPr lang="en-US" altLang="zh-CN" dirty="0"/>
              <a:t> Instructions</a:t>
            </a:r>
          </a:p>
          <a:p>
            <a:pPr lvl="1"/>
            <a:r>
              <a:rPr lang="en-US" altLang="zh-CN" dirty="0"/>
              <a:t> Instruction set</a:t>
            </a:r>
          </a:p>
          <a:p>
            <a:r>
              <a:rPr lang="en-US" altLang="zh-CN" i="1" dirty="0"/>
              <a:t> </a:t>
            </a:r>
            <a:r>
              <a:rPr lang="en-US" altLang="zh-CN" i="1" dirty="0" smtClean="0">
                <a:solidFill>
                  <a:srgbClr val="0000FF"/>
                </a:solidFill>
              </a:rPr>
              <a:t>Computer </a:t>
            </a:r>
            <a:r>
              <a:rPr lang="en-US" altLang="zh-CN" dirty="0" smtClean="0">
                <a:solidFill>
                  <a:srgbClr val="0000FF"/>
                </a:solidFill>
              </a:rPr>
              <a:t>Designer  </a:t>
            </a:r>
            <a:r>
              <a:rPr lang="en-US" altLang="zh-CN" dirty="0">
                <a:solidFill>
                  <a:srgbClr val="0000FF"/>
                </a:solidFill>
              </a:rPr>
              <a:t>goals</a:t>
            </a:r>
          </a:p>
          <a:p>
            <a:pPr lvl="1"/>
            <a:r>
              <a:rPr lang="en-US" altLang="zh-CN" dirty="0" smtClean="0"/>
              <a:t>Find </a:t>
            </a:r>
            <a:r>
              <a:rPr lang="en-US" altLang="zh-CN" dirty="0"/>
              <a:t>a language that makes it easy to build </a:t>
            </a:r>
            <a:r>
              <a:rPr lang="en-US" altLang="zh-CN" dirty="0" smtClean="0"/>
              <a:t>hardware </a:t>
            </a:r>
            <a:r>
              <a:rPr lang="en-US" altLang="zh-CN" dirty="0"/>
              <a:t>and compiler</a:t>
            </a:r>
            <a:r>
              <a:rPr lang="en-US" altLang="zh-CN" dirty="0" smtClean="0"/>
              <a:t>.</a:t>
            </a:r>
          </a:p>
          <a:p>
            <a:pPr lvl="1"/>
            <a:r>
              <a:rPr lang="en-US" altLang="zh-CN" dirty="0" smtClean="0"/>
              <a:t>Maximize </a:t>
            </a:r>
            <a:r>
              <a:rPr lang="en-US" altLang="zh-CN" dirty="0"/>
              <a:t>performance</a:t>
            </a:r>
          </a:p>
          <a:p>
            <a:pPr lvl="1"/>
            <a:r>
              <a:rPr lang="en-US" altLang="zh-CN" dirty="0"/>
              <a:t>Minimize </a:t>
            </a:r>
            <a:r>
              <a:rPr lang="en-US" altLang="zh-CN" dirty="0" smtClean="0"/>
              <a:t>cost &amp; energy </a:t>
            </a:r>
            <a:endParaRPr lang="en-US" altLang="zh-CN" dirty="0"/>
          </a:p>
          <a:p>
            <a:pPr lvl="1"/>
            <a:r>
              <a:rPr lang="en-US" altLang="zh-CN" dirty="0"/>
              <a:t>Clarity of its application  </a:t>
            </a:r>
          </a:p>
          <a:p>
            <a:pPr lvl="1"/>
            <a:r>
              <a:rPr lang="en-US" altLang="zh-CN" dirty="0"/>
              <a:t>Simplicity:  reduce design time</a:t>
            </a:r>
          </a:p>
          <a:p>
            <a:r>
              <a:rPr lang="en-US" altLang="zh-CN" dirty="0"/>
              <a:t> Our chosen instruction set: </a:t>
            </a:r>
            <a:r>
              <a:rPr lang="en-US" altLang="zh-CN" dirty="0">
                <a:solidFill>
                  <a:srgbClr val="0000FF"/>
                </a:solidFill>
              </a:rPr>
              <a:t>MIPS</a:t>
            </a:r>
          </a:p>
          <a:p>
            <a:pPr lvl="1"/>
            <a:r>
              <a:rPr lang="en-US" altLang="zh-CN" dirty="0"/>
              <a:t> Similar to other ones developed since the </a:t>
            </a:r>
            <a:r>
              <a:rPr lang="en-US" altLang="zh-CN" dirty="0" err="1"/>
              <a:t>1984's</a:t>
            </a:r>
            <a:endParaRPr lang="en-US" altLang="zh-CN" dirty="0"/>
          </a:p>
          <a:p>
            <a:pPr lvl="1"/>
            <a:r>
              <a:rPr lang="en-US" altLang="zh-CN" dirty="0"/>
              <a:t> Used by NEC, Nintendo, Silicon Graphics, Sony</a:t>
            </a:r>
          </a:p>
          <a:p>
            <a:endParaRPr lang="zh-CN" altLang="en-US" dirty="0"/>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Rot="1" noChangeArrowheads="1"/>
          </p:cNvSpPr>
          <p:nvPr>
            <p:ph type="title"/>
          </p:nvPr>
        </p:nvSpPr>
        <p:spPr>
          <a:xfrm>
            <a:off x="1991544" y="214290"/>
            <a:ext cx="8676456" cy="928670"/>
          </a:xfrm>
        </p:spPr>
        <p:txBody>
          <a:bodyPr/>
          <a:lstStyle/>
          <a:p>
            <a:pPr>
              <a:defRPr/>
            </a:pPr>
            <a:r>
              <a:rPr lang="en-US" altLang="zh-CN" dirty="0"/>
              <a:t>Signed number representation</a:t>
            </a:r>
          </a:p>
        </p:txBody>
      </p:sp>
      <p:sp>
        <p:nvSpPr>
          <p:cNvPr id="25603" name="Rectangle 3"/>
          <p:cNvSpPr>
            <a:spLocks noGrp="1" noRot="1" noChangeArrowheads="1"/>
          </p:cNvSpPr>
          <p:nvPr>
            <p:ph type="body" idx="1"/>
          </p:nvPr>
        </p:nvSpPr>
        <p:spPr>
          <a:xfrm>
            <a:off x="1271464" y="1268414"/>
            <a:ext cx="10325754" cy="4886325"/>
          </a:xfrm>
        </p:spPr>
        <p:txBody>
          <a:bodyPr/>
          <a:lstStyle/>
          <a:p>
            <a:r>
              <a:rPr lang="en-US" altLang="zh-CN" dirty="0" smtClean="0"/>
              <a:t>First idea:</a:t>
            </a:r>
          </a:p>
          <a:p>
            <a:pPr lvl="1">
              <a:buFont typeface="Wingdings" pitchFamily="2" charset="2"/>
              <a:buNone/>
            </a:pPr>
            <a:r>
              <a:rPr lang="en-US" altLang="zh-CN" dirty="0" smtClean="0"/>
              <a:t>Positive and negative numbers</a:t>
            </a:r>
          </a:p>
          <a:p>
            <a:pPr lvl="1"/>
            <a:r>
              <a:rPr lang="en-US" altLang="zh-CN" dirty="0" smtClean="0"/>
              <a:t>Take one bit (e.g. 31) as the </a:t>
            </a:r>
            <a:r>
              <a:rPr lang="en-US" altLang="zh-CN" b="1" dirty="0" smtClean="0">
                <a:solidFill>
                  <a:srgbClr val="FF3300"/>
                </a:solidFill>
              </a:rPr>
              <a:t>sign bit</a:t>
            </a:r>
          </a:p>
          <a:p>
            <a:pPr lvl="2"/>
            <a:r>
              <a:rPr lang="en-US" altLang="zh-CN" dirty="0" smtClean="0"/>
              <a:t>Problem</a:t>
            </a:r>
          </a:p>
          <a:p>
            <a:pPr lvl="2"/>
            <a:r>
              <a:rPr lang="en-US" altLang="zh-CN" b="1" dirty="0" smtClean="0">
                <a:solidFill>
                  <a:srgbClr val="FF3300"/>
                </a:solidFill>
              </a:rPr>
              <a:t>0</a:t>
            </a:r>
            <a:r>
              <a:rPr lang="en-US" altLang="zh-CN" dirty="0" smtClean="0"/>
              <a:t> 0000000 = 0 	positive zero!</a:t>
            </a:r>
          </a:p>
          <a:p>
            <a:pPr lvl="2"/>
            <a:r>
              <a:rPr lang="en-US" altLang="zh-CN" b="1" dirty="0" smtClean="0">
                <a:solidFill>
                  <a:srgbClr val="FF3300"/>
                </a:solidFill>
              </a:rPr>
              <a:t>1 </a:t>
            </a:r>
            <a:r>
              <a:rPr lang="en-US" altLang="zh-CN" dirty="0" smtClean="0"/>
              <a:t>0000000 = 0 	negative zero!</a:t>
            </a:r>
          </a:p>
          <a:p>
            <a:pPr lvl="1"/>
            <a:r>
              <a:rPr lang="en-US" altLang="zh-CN" dirty="0" smtClean="0"/>
              <a:t>Each comparison to 0 requires two steps</a:t>
            </a:r>
          </a:p>
          <a:p>
            <a:r>
              <a:rPr lang="en-US" altLang="zh-CN" dirty="0" smtClean="0"/>
              <a:t>1's complement</a:t>
            </a:r>
          </a:p>
          <a:p>
            <a:r>
              <a:rPr lang="en-US" altLang="zh-CN" dirty="0" smtClean="0"/>
              <a:t>2's complement</a:t>
            </a:r>
          </a:p>
        </p:txBody>
      </p:sp>
    </p:spTree>
    <p:extLst>
      <p:ext uri="{BB962C8B-B14F-4D97-AF65-F5344CB8AC3E}">
        <p14:creationId xmlns:p14="http://schemas.microsoft.com/office/powerpoint/2010/main" val="2480059432"/>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2127250" y="214291"/>
            <a:ext cx="8239126" cy="658813"/>
          </a:xfrm>
        </p:spPr>
        <p:txBody>
          <a:bodyPr/>
          <a:lstStyle/>
          <a:p>
            <a:pPr eaLnBrk="1" hangingPunct="1"/>
            <a:r>
              <a:rPr lang="en-US" altLang="zh-CN" dirty="0" smtClean="0"/>
              <a:t>Number types</a:t>
            </a:r>
          </a:p>
        </p:txBody>
      </p:sp>
      <p:sp>
        <p:nvSpPr>
          <p:cNvPr id="23555" name="Rectangle 3"/>
          <p:cNvSpPr>
            <a:spLocks noGrp="1" noRot="1" noChangeArrowheads="1"/>
          </p:cNvSpPr>
          <p:nvPr>
            <p:ph idx="1"/>
          </p:nvPr>
        </p:nvSpPr>
        <p:spPr>
          <a:xfrm>
            <a:off x="2127250" y="1052514"/>
            <a:ext cx="8001000" cy="5184775"/>
          </a:xfrm>
        </p:spPr>
        <p:txBody>
          <a:bodyPr/>
          <a:lstStyle/>
          <a:p>
            <a:pPr eaLnBrk="1" hangingPunct="1"/>
            <a:r>
              <a:rPr lang="en-US" altLang="zh-CN" dirty="0">
                <a:solidFill>
                  <a:srgbClr val="0000FF"/>
                </a:solidFill>
              </a:rPr>
              <a:t>Integer numbers, unsigned</a:t>
            </a:r>
          </a:p>
          <a:p>
            <a:pPr lvl="1" eaLnBrk="1" hangingPunct="1"/>
            <a:r>
              <a:rPr lang="en-US" altLang="zh-CN" dirty="0"/>
              <a:t>Address calculations</a:t>
            </a:r>
          </a:p>
          <a:p>
            <a:pPr lvl="1" eaLnBrk="1" hangingPunct="1"/>
            <a:r>
              <a:rPr lang="en-US" altLang="zh-CN" dirty="0"/>
              <a:t>Numbers that can only be positive</a:t>
            </a:r>
          </a:p>
          <a:p>
            <a:pPr eaLnBrk="1" hangingPunct="1"/>
            <a:r>
              <a:rPr lang="en-US" altLang="zh-CN" dirty="0">
                <a:solidFill>
                  <a:srgbClr val="0000FF"/>
                </a:solidFill>
              </a:rPr>
              <a:t>Signed numbers</a:t>
            </a:r>
          </a:p>
          <a:p>
            <a:pPr lvl="1" eaLnBrk="1" hangingPunct="1"/>
            <a:r>
              <a:rPr lang="en-US" altLang="zh-CN" dirty="0"/>
              <a:t>Positive</a:t>
            </a:r>
          </a:p>
          <a:p>
            <a:pPr lvl="1" eaLnBrk="1" hangingPunct="1"/>
            <a:r>
              <a:rPr lang="en-US" altLang="zh-CN" dirty="0"/>
              <a:t>Negative</a:t>
            </a:r>
          </a:p>
          <a:p>
            <a:pPr eaLnBrk="1" hangingPunct="1"/>
            <a:r>
              <a:rPr lang="en-US" altLang="zh-CN" dirty="0">
                <a:solidFill>
                  <a:srgbClr val="0000FF"/>
                </a:solidFill>
              </a:rPr>
              <a:t>Floating point numbers</a:t>
            </a:r>
          </a:p>
          <a:p>
            <a:pPr lvl="1" eaLnBrk="1" hangingPunct="1"/>
            <a:r>
              <a:rPr lang="en-US" altLang="zh-CN" dirty="0"/>
              <a:t>numeric calculations</a:t>
            </a:r>
          </a:p>
          <a:p>
            <a:pPr lvl="1" eaLnBrk="1" hangingPunct="1"/>
            <a:r>
              <a:rPr lang="en-US" altLang="zh-CN" dirty="0"/>
              <a:t>Different grades of precision</a:t>
            </a:r>
          </a:p>
          <a:p>
            <a:pPr lvl="2" eaLnBrk="1" hangingPunct="1"/>
            <a:r>
              <a:rPr lang="en-US" altLang="zh-CN" dirty="0"/>
              <a:t>Singe precision (IEEE)</a:t>
            </a:r>
          </a:p>
          <a:p>
            <a:pPr lvl="2" eaLnBrk="1" hangingPunct="1"/>
            <a:r>
              <a:rPr lang="en-US" altLang="zh-CN" dirty="0"/>
              <a:t>Double precision (IEEE)</a:t>
            </a:r>
          </a:p>
          <a:p>
            <a:pPr lvl="2" eaLnBrk="1" hangingPunct="1"/>
            <a:r>
              <a:rPr lang="en-US" altLang="zh-CN" dirty="0"/>
              <a:t>Quadruple precision</a:t>
            </a:r>
          </a:p>
        </p:txBody>
      </p:sp>
    </p:spTree>
    <p:extLst>
      <p:ext uri="{BB962C8B-B14F-4D97-AF65-F5344CB8AC3E}">
        <p14:creationId xmlns:p14="http://schemas.microsoft.com/office/powerpoint/2010/main" val="3930054457"/>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1991544" y="188640"/>
            <a:ext cx="7342209" cy="730251"/>
          </a:xfrm>
        </p:spPr>
        <p:txBody>
          <a:bodyPr/>
          <a:lstStyle/>
          <a:p>
            <a:pPr eaLnBrk="1" hangingPunct="1"/>
            <a:r>
              <a:rPr lang="en-US" altLang="zh-CN" dirty="0" smtClean="0"/>
              <a:t>Number formats</a:t>
            </a:r>
          </a:p>
        </p:txBody>
      </p:sp>
      <p:sp>
        <p:nvSpPr>
          <p:cNvPr id="24579" name="Rectangle 3"/>
          <p:cNvSpPr>
            <a:spLocks noGrp="1" noRot="1" noChangeArrowheads="1"/>
          </p:cNvSpPr>
          <p:nvPr>
            <p:ph idx="1"/>
          </p:nvPr>
        </p:nvSpPr>
        <p:spPr>
          <a:xfrm>
            <a:off x="2127250" y="1071546"/>
            <a:ext cx="8540750" cy="5143536"/>
          </a:xfrm>
        </p:spPr>
        <p:txBody>
          <a:bodyPr/>
          <a:lstStyle/>
          <a:p>
            <a:pPr eaLnBrk="1" hangingPunct="1"/>
            <a:r>
              <a:rPr lang="en-US" altLang="zh-CN" sz="2400" dirty="0">
                <a:cs typeface="Arial" charset="0"/>
              </a:rPr>
              <a:t>Sign and magnitude</a:t>
            </a:r>
            <a:endParaRPr lang="en-US" altLang="zh-CN" sz="2400" dirty="0"/>
          </a:p>
          <a:p>
            <a:pPr eaLnBrk="1" hangingPunct="1"/>
            <a:r>
              <a:rPr lang="en-US" altLang="zh-CN" sz="2400" dirty="0">
                <a:cs typeface="Arial" charset="0"/>
              </a:rPr>
              <a:t>2's complement</a:t>
            </a:r>
            <a:endParaRPr lang="en-US" altLang="zh-CN" sz="2400" dirty="0"/>
          </a:p>
          <a:p>
            <a:pPr eaLnBrk="1" hangingPunct="1"/>
            <a:r>
              <a:rPr lang="en-US" altLang="zh-CN" sz="2400" dirty="0">
                <a:cs typeface="Arial" charset="0"/>
              </a:rPr>
              <a:t>1's complement</a:t>
            </a:r>
            <a:endParaRPr lang="en-US" altLang="zh-CN" sz="2400" dirty="0"/>
          </a:p>
          <a:p>
            <a:pPr eaLnBrk="1" hangingPunct="1">
              <a:buFont typeface="Wingdings" pitchFamily="2" charset="2"/>
              <a:buNone/>
            </a:pPr>
            <a:r>
              <a:rPr lang="en-US" altLang="zh-CN" dirty="0" smtClean="0">
                <a:cs typeface="Arial" charset="0"/>
              </a:rPr>
              <a:t>		</a:t>
            </a:r>
            <a:r>
              <a:rPr lang="en-US" altLang="zh-CN" dirty="0">
                <a:cs typeface="Arial" charset="0"/>
              </a:rPr>
              <a:t>similar to 2's complement, + 0 &amp; - 0</a:t>
            </a:r>
            <a:endParaRPr lang="en-US" altLang="zh-CN" dirty="0" smtClean="0"/>
          </a:p>
          <a:p>
            <a:pPr eaLnBrk="1" hangingPunct="1"/>
            <a:r>
              <a:rPr lang="en-US" altLang="zh-CN" sz="2400" dirty="0">
                <a:cs typeface="Arial" charset="0"/>
              </a:rPr>
              <a:t>Biased notation</a:t>
            </a:r>
            <a:endParaRPr lang="en-US" altLang="zh-CN" sz="2400" dirty="0"/>
          </a:p>
          <a:p>
            <a:pPr eaLnBrk="1" hangingPunct="1">
              <a:buFont typeface="Wingdings" pitchFamily="2" charset="2"/>
              <a:buNone/>
            </a:pPr>
            <a:r>
              <a:rPr lang="en-US" altLang="zh-CN" dirty="0" smtClean="0">
                <a:cs typeface="Arial" charset="0"/>
              </a:rPr>
              <a:t>		</a:t>
            </a:r>
            <a:r>
              <a:rPr lang="en-US" altLang="zh-CN" sz="2400" dirty="0">
                <a:cs typeface="Arial" charset="0"/>
              </a:rPr>
              <a:t>1000 0000 = minimal negative value(-2</a:t>
            </a:r>
            <a:r>
              <a:rPr lang="en-US" altLang="zh-CN" sz="2400" baseline="30000" dirty="0">
                <a:cs typeface="Arial" charset="0"/>
              </a:rPr>
              <a:t>7</a:t>
            </a:r>
            <a:r>
              <a:rPr lang="en-US" altLang="zh-CN" sz="2400" dirty="0">
                <a:cs typeface="Arial" charset="0"/>
              </a:rPr>
              <a:t>)</a:t>
            </a:r>
            <a:endParaRPr lang="en-US" altLang="zh-CN" sz="2400" dirty="0"/>
          </a:p>
          <a:p>
            <a:pPr eaLnBrk="1" hangingPunct="1">
              <a:buFont typeface="Wingdings" pitchFamily="2" charset="2"/>
              <a:buNone/>
            </a:pPr>
            <a:r>
              <a:rPr lang="en-US" altLang="zh-CN" sz="2400" dirty="0">
                <a:cs typeface="Arial" charset="0"/>
              </a:rPr>
              <a:t>		0111 1111 = maximal positive value (2</a:t>
            </a:r>
            <a:r>
              <a:rPr lang="en-US" altLang="zh-CN" sz="2400" baseline="30000" dirty="0">
                <a:cs typeface="Arial" charset="0"/>
              </a:rPr>
              <a:t>7</a:t>
            </a:r>
            <a:r>
              <a:rPr lang="en-US" altLang="zh-CN" sz="2400" dirty="0">
                <a:cs typeface="Arial" charset="0"/>
              </a:rPr>
              <a:t>-1</a:t>
            </a:r>
            <a:r>
              <a:rPr lang="en-US" altLang="zh-CN" dirty="0" smtClean="0">
                <a:cs typeface="Arial" charset="0"/>
              </a:rPr>
              <a:t>)</a:t>
            </a:r>
            <a:endParaRPr lang="en-US" altLang="zh-CN" dirty="0" smtClean="0"/>
          </a:p>
          <a:p>
            <a:pPr eaLnBrk="1" hangingPunct="1"/>
            <a:r>
              <a:rPr lang="en-US" altLang="zh-CN" sz="2400" dirty="0">
                <a:solidFill>
                  <a:srgbClr val="0000FF"/>
                </a:solidFill>
                <a:cs typeface="Arial" charset="0"/>
              </a:rPr>
              <a:t>Representation</a:t>
            </a:r>
            <a:endParaRPr lang="en-US" altLang="zh-CN" sz="2400" dirty="0">
              <a:solidFill>
                <a:srgbClr val="0000FF"/>
              </a:solidFill>
            </a:endParaRPr>
          </a:p>
          <a:p>
            <a:pPr lvl="1" eaLnBrk="1" hangingPunct="1"/>
            <a:r>
              <a:rPr lang="en-US" altLang="zh-CN" sz="2200" dirty="0">
                <a:cs typeface="Arial" charset="0"/>
              </a:rPr>
              <a:t>Binary</a:t>
            </a:r>
            <a:endParaRPr lang="en-US" altLang="zh-CN" sz="2200" dirty="0"/>
          </a:p>
          <a:p>
            <a:pPr lvl="1" eaLnBrk="1" hangingPunct="1"/>
            <a:r>
              <a:rPr lang="en-US" altLang="zh-CN" sz="2200" dirty="0">
                <a:cs typeface="Arial" charset="0"/>
              </a:rPr>
              <a:t>Decimal</a:t>
            </a:r>
            <a:endParaRPr lang="en-US" altLang="zh-CN" sz="2200" dirty="0"/>
          </a:p>
          <a:p>
            <a:pPr lvl="1" eaLnBrk="1" hangingPunct="1"/>
            <a:r>
              <a:rPr lang="en-US" altLang="zh-CN" sz="2200" dirty="0">
                <a:cs typeface="Arial" charset="0"/>
              </a:rPr>
              <a:t>Hexadecimal</a:t>
            </a:r>
            <a:endParaRPr lang="en-US" altLang="zh-CN" sz="2200" dirty="0"/>
          </a:p>
        </p:txBody>
      </p:sp>
    </p:spTree>
    <p:extLst>
      <p:ext uri="{BB962C8B-B14F-4D97-AF65-F5344CB8AC3E}">
        <p14:creationId xmlns:p14="http://schemas.microsoft.com/office/powerpoint/2010/main" val="2074685257"/>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Grp="1" noRot="1" noChangeArrowheads="1"/>
          </p:cNvSpPr>
          <p:nvPr>
            <p:ph type="title"/>
          </p:nvPr>
        </p:nvSpPr>
        <p:spPr>
          <a:xfrm>
            <a:off x="2135560" y="214291"/>
            <a:ext cx="8180016" cy="803275"/>
          </a:xfrm>
          <a:noFill/>
        </p:spPr>
        <p:txBody>
          <a:bodyPr vert="horz" wrap="square" lIns="90488" tIns="44450" rIns="90488" bIns="44450" numCol="1" anchor="ctr" anchorCtr="0" compatLnSpc="1">
            <a:prstTxWarp prst="textNoShape">
              <a:avLst/>
            </a:prstTxWarp>
          </a:bodyPr>
          <a:lstStyle/>
          <a:p>
            <a:pPr eaLnBrk="1" hangingPunct="1"/>
            <a:r>
              <a:rPr lang="en-US" altLang="zh-CN" dirty="0">
                <a:solidFill>
                  <a:srgbClr val="0000FF"/>
                </a:solidFill>
              </a:rPr>
              <a:t>Two's Complement Operations</a:t>
            </a:r>
          </a:p>
        </p:txBody>
      </p:sp>
      <p:sp>
        <p:nvSpPr>
          <p:cNvPr id="26626" name="Rectangle 3"/>
          <p:cNvSpPr>
            <a:spLocks noGrp="1" noRot="1" noChangeArrowheads="1"/>
          </p:cNvSpPr>
          <p:nvPr>
            <p:ph idx="1"/>
          </p:nvPr>
        </p:nvSpPr>
        <p:spPr>
          <a:xfrm>
            <a:off x="1703388" y="1195389"/>
            <a:ext cx="8964612" cy="5113337"/>
          </a:xfrm>
          <a:noFill/>
        </p:spPr>
        <p:txBody>
          <a:bodyPr vert="horz" wrap="square" lIns="90488" tIns="44450" rIns="90488" bIns="44450" numCol="1" anchor="t" anchorCtr="0" compatLnSpc="1">
            <a:prstTxWarp prst="textNoShape">
              <a:avLst/>
            </a:prstTxWarp>
          </a:bodyPr>
          <a:lstStyle/>
          <a:p>
            <a:pPr eaLnBrk="1" hangingPunct="1">
              <a:spcBef>
                <a:spcPct val="0"/>
              </a:spcBef>
            </a:pPr>
            <a:r>
              <a:rPr lang="en-US" altLang="zh-CN" sz="2400" dirty="0"/>
              <a:t>Negating a two's complement number:  </a:t>
            </a:r>
          </a:p>
          <a:p>
            <a:pPr eaLnBrk="1" hangingPunct="1">
              <a:spcBef>
                <a:spcPct val="0"/>
              </a:spcBef>
              <a:buFont typeface="Wingdings" pitchFamily="2" charset="2"/>
              <a:buNone/>
            </a:pPr>
            <a:r>
              <a:rPr lang="en-US" altLang="zh-CN" sz="2400" dirty="0">
                <a:solidFill>
                  <a:srgbClr val="FF3300"/>
                </a:solidFill>
              </a:rPr>
              <a:t>				invert all bits and add 1 with end</a:t>
            </a:r>
          </a:p>
          <a:p>
            <a:pPr lvl="1" eaLnBrk="1" hangingPunct="1">
              <a:spcBef>
                <a:spcPct val="0"/>
              </a:spcBef>
            </a:pPr>
            <a:r>
              <a:rPr lang="en-US" altLang="zh-CN" sz="2000" dirty="0"/>
              <a:t>remember:  </a:t>
            </a:r>
            <a:r>
              <a:rPr lang="en-US" altLang="zh-CN" sz="2000" dirty="0">
                <a:latin typeface="Arial Unicode MS" pitchFamily="34" charset="-122"/>
              </a:rPr>
              <a:t>“</a:t>
            </a:r>
            <a:r>
              <a:rPr lang="en-US" altLang="zh-CN" sz="2000" dirty="0"/>
              <a:t>negate</a:t>
            </a:r>
            <a:r>
              <a:rPr lang="en-US" altLang="zh-CN" sz="2000" dirty="0">
                <a:latin typeface="Arial Unicode MS" pitchFamily="34" charset="-122"/>
              </a:rPr>
              <a:t>”</a:t>
            </a:r>
            <a:r>
              <a:rPr lang="en-US" altLang="zh-CN" sz="2000" dirty="0"/>
              <a:t> and </a:t>
            </a:r>
            <a:r>
              <a:rPr lang="en-US" altLang="zh-CN" sz="2000" dirty="0">
                <a:latin typeface="Arial Unicode MS" pitchFamily="34" charset="-122"/>
              </a:rPr>
              <a:t>“</a:t>
            </a:r>
            <a:r>
              <a:rPr lang="en-US" altLang="zh-CN" sz="2000" dirty="0"/>
              <a:t>invert</a:t>
            </a:r>
            <a:r>
              <a:rPr lang="en-US" altLang="zh-CN" sz="2000" dirty="0">
                <a:latin typeface="Arial Unicode MS" pitchFamily="34" charset="-122"/>
              </a:rPr>
              <a:t>”</a:t>
            </a:r>
            <a:r>
              <a:rPr lang="en-US" altLang="zh-CN" sz="2000" dirty="0"/>
              <a:t> are quite different!</a:t>
            </a:r>
          </a:p>
          <a:p>
            <a:pPr eaLnBrk="1" hangingPunct="1">
              <a:spcBef>
                <a:spcPct val="0"/>
              </a:spcBef>
            </a:pPr>
            <a:r>
              <a:rPr lang="zh-CN" altLang="zh-CN" sz="2000" b="1" dirty="0">
                <a:solidFill>
                  <a:srgbClr val="0000FF"/>
                </a:solidFill>
              </a:rPr>
              <a:t>Defining</a:t>
            </a:r>
            <a:r>
              <a:rPr lang="en-US" altLang="zh-CN" sz="2000" b="1" dirty="0">
                <a:solidFill>
                  <a:srgbClr val="0000FF"/>
                </a:solidFill>
              </a:rPr>
              <a:t> :</a:t>
            </a:r>
            <a:r>
              <a:rPr lang="en-US" altLang="zh-CN" sz="2400" b="1" dirty="0"/>
              <a:t> </a:t>
            </a:r>
            <a:r>
              <a:rPr lang="en-US" altLang="zh-CN" sz="1600" b="1" dirty="0" err="1"/>
              <a:t>Assume:</a:t>
            </a:r>
            <a:r>
              <a:rPr lang="en-US" altLang="zh-CN" sz="1600" b="1" i="1" dirty="0" err="1">
                <a:latin typeface="Comic Sans MS" pitchFamily="66" charset="0"/>
              </a:rPr>
              <a:t>x</a:t>
            </a:r>
            <a:r>
              <a:rPr lang="zh-CN" altLang="en-US" sz="1600" b="1" dirty="0"/>
              <a:t>＝</a:t>
            </a:r>
            <a:r>
              <a:rPr lang="en-US" altLang="zh-CN" sz="1600" b="1" dirty="0"/>
              <a:t>±</a:t>
            </a:r>
            <a:r>
              <a:rPr lang="en-US" altLang="zh-CN" sz="1600" b="1" dirty="0" err="1"/>
              <a:t>0.x</a:t>
            </a:r>
            <a:r>
              <a:rPr lang="en-US" altLang="zh-CN" sz="1600" b="1" baseline="-25000" dirty="0" err="1"/>
              <a:t>-1</a:t>
            </a:r>
            <a:r>
              <a:rPr lang="en-US" altLang="zh-CN" sz="1600" b="1" dirty="0" err="1"/>
              <a:t>x</a:t>
            </a:r>
            <a:r>
              <a:rPr lang="en-US" altLang="zh-CN" sz="1600" b="1" baseline="-25000" dirty="0"/>
              <a:t>-</a:t>
            </a:r>
            <a:r>
              <a:rPr lang="zh-CN" altLang="en-US" sz="1600" b="1" baseline="-25000" dirty="0"/>
              <a:t>２</a:t>
            </a:r>
            <a:r>
              <a:rPr lang="en-US" altLang="zh-CN" sz="1600" b="1" dirty="0"/>
              <a:t>x</a:t>
            </a:r>
            <a:r>
              <a:rPr lang="en-US" altLang="zh-CN" sz="1600" b="1" baseline="-25000" dirty="0"/>
              <a:t>-</a:t>
            </a:r>
            <a:r>
              <a:rPr lang="zh-CN" altLang="en-US" sz="1600" b="1" baseline="-25000" dirty="0"/>
              <a:t>３</a:t>
            </a:r>
            <a:r>
              <a:rPr lang="en-US" altLang="zh-CN" sz="1600" b="1" dirty="0">
                <a:latin typeface="Arial Unicode MS" pitchFamily="34" charset="-122"/>
              </a:rPr>
              <a:t>…</a:t>
            </a:r>
            <a:r>
              <a:rPr lang="en-US" altLang="zh-CN" sz="1600" b="1" dirty="0"/>
              <a:t>x</a:t>
            </a:r>
            <a:r>
              <a:rPr lang="en-US" altLang="zh-CN" sz="1600" b="1" baseline="-25000" dirty="0"/>
              <a:t>-m  </a:t>
            </a:r>
            <a:r>
              <a:rPr lang="en-US" altLang="zh-CN" sz="1600" b="1" dirty="0"/>
              <a:t>OR  </a:t>
            </a:r>
            <a:r>
              <a:rPr lang="en-US" altLang="zh-CN" sz="1600" b="1" baseline="-25000" dirty="0"/>
              <a:t> </a:t>
            </a:r>
            <a:r>
              <a:rPr lang="en-US" altLang="zh-CN" sz="1600" b="1" i="1" dirty="0">
                <a:latin typeface="Comic Sans MS" pitchFamily="66" charset="0"/>
              </a:rPr>
              <a:t>x</a:t>
            </a:r>
            <a:r>
              <a:rPr lang="zh-CN" altLang="en-US" sz="1600" b="1" dirty="0"/>
              <a:t>＝</a:t>
            </a:r>
            <a:r>
              <a:rPr lang="en-US" altLang="zh-CN" sz="1600" b="1" dirty="0"/>
              <a:t>±</a:t>
            </a:r>
            <a:r>
              <a:rPr lang="en-US" altLang="zh-CN" sz="1600" b="1" dirty="0" err="1">
                <a:latin typeface="Times New Roman" pitchFamily="18" charset="0"/>
              </a:rPr>
              <a:t>x</a:t>
            </a:r>
            <a:r>
              <a:rPr lang="en-US" altLang="zh-CN" sz="1600" b="1" baseline="-30000" dirty="0" err="1">
                <a:latin typeface="Times New Roman" pitchFamily="18" charset="0"/>
              </a:rPr>
              <a:t>n</a:t>
            </a:r>
            <a:r>
              <a:rPr lang="zh-CN" altLang="en-US" sz="1600" b="1" baseline="-30000" dirty="0">
                <a:latin typeface="宋体" pitchFamily="2" charset="-122"/>
              </a:rPr>
              <a:t>－</a:t>
            </a:r>
            <a:r>
              <a:rPr lang="en-US" altLang="zh-CN" sz="1600" b="1" baseline="-30000" dirty="0" err="1">
                <a:latin typeface="Times New Roman" pitchFamily="18" charset="0"/>
              </a:rPr>
              <a:t>1</a:t>
            </a:r>
            <a:r>
              <a:rPr lang="en-US" altLang="zh-CN" sz="1600" b="1" dirty="0" err="1">
                <a:latin typeface="Times New Roman" pitchFamily="18" charset="0"/>
              </a:rPr>
              <a:t>x</a:t>
            </a:r>
            <a:r>
              <a:rPr lang="en-US" altLang="zh-CN" sz="1600" b="1" baseline="-30000" dirty="0" err="1">
                <a:latin typeface="Times New Roman" pitchFamily="18" charset="0"/>
              </a:rPr>
              <a:t>n</a:t>
            </a:r>
            <a:r>
              <a:rPr lang="zh-CN" altLang="en-US" sz="1600" b="1" baseline="-30000" dirty="0">
                <a:latin typeface="宋体" pitchFamily="2" charset="-122"/>
              </a:rPr>
              <a:t>－２</a:t>
            </a:r>
            <a:r>
              <a:rPr lang="en-US" altLang="zh-CN" sz="1600" b="1" dirty="0" err="1">
                <a:latin typeface="Times New Roman" pitchFamily="18" charset="0"/>
              </a:rPr>
              <a:t>x</a:t>
            </a:r>
            <a:r>
              <a:rPr lang="en-US" altLang="zh-CN" sz="1600" b="1" baseline="-30000" dirty="0" err="1">
                <a:latin typeface="Times New Roman" pitchFamily="18" charset="0"/>
              </a:rPr>
              <a:t>n</a:t>
            </a:r>
            <a:r>
              <a:rPr lang="zh-CN" altLang="en-US" sz="1600" b="1" baseline="-30000" dirty="0">
                <a:latin typeface="宋体" pitchFamily="2" charset="-122"/>
              </a:rPr>
              <a:t>－３</a:t>
            </a:r>
            <a:r>
              <a:rPr lang="en-US" altLang="zh-CN" sz="1600" b="1" dirty="0" err="1">
                <a:latin typeface="Times New Roman" pitchFamily="18" charset="0"/>
              </a:rPr>
              <a:t>x</a:t>
            </a:r>
            <a:r>
              <a:rPr lang="en-US" altLang="zh-CN" sz="1600" b="1" baseline="-30000" dirty="0" err="1">
                <a:latin typeface="Times New Roman" pitchFamily="18" charset="0"/>
              </a:rPr>
              <a:t>n</a:t>
            </a:r>
            <a:r>
              <a:rPr lang="zh-CN" altLang="en-US" sz="1600" b="1" baseline="-30000" dirty="0">
                <a:latin typeface="宋体" pitchFamily="2" charset="-122"/>
              </a:rPr>
              <a:t>－</a:t>
            </a:r>
            <a:r>
              <a:rPr lang="en-US" altLang="zh-CN" sz="1600" b="1" baseline="-30000" dirty="0">
                <a:latin typeface="Times New Roman" pitchFamily="18" charset="0"/>
              </a:rPr>
              <a:t>4</a:t>
            </a:r>
            <a:r>
              <a:rPr lang="en-US" altLang="zh-CN" sz="1600" b="1" dirty="0">
                <a:latin typeface="Arial Unicode MS" pitchFamily="34" charset="-122"/>
              </a:rPr>
              <a:t>…</a:t>
            </a:r>
            <a:r>
              <a:rPr lang="en-US" altLang="zh-CN" sz="1600" b="1" dirty="0" err="1">
                <a:latin typeface="Times New Roman" pitchFamily="18" charset="0"/>
              </a:rPr>
              <a:t>x</a:t>
            </a:r>
            <a:r>
              <a:rPr lang="en-US" altLang="zh-CN" sz="1600" b="1" baseline="-30000" dirty="0" err="1">
                <a:latin typeface="Times New Roman" pitchFamily="18" charset="0"/>
              </a:rPr>
              <a:t>0</a:t>
            </a:r>
            <a:r>
              <a:rPr lang="en-US" altLang="zh-CN" sz="2400" b="1" dirty="0">
                <a:latin typeface="Times New Roman" pitchFamily="18" charset="0"/>
              </a:rPr>
              <a:t> </a:t>
            </a:r>
            <a:endParaRPr lang="en-US" altLang="zh-CN" sz="2400" b="1" baseline="-25000" dirty="0"/>
          </a:p>
          <a:p>
            <a:pPr eaLnBrk="1" hangingPunct="1">
              <a:spcBef>
                <a:spcPct val="0"/>
              </a:spcBef>
              <a:buFont typeface="Wingdings" pitchFamily="2" charset="2"/>
              <a:buNone/>
            </a:pPr>
            <a:r>
              <a:rPr lang="en-US" altLang="zh-CN" sz="2400" b="1" dirty="0"/>
              <a:t>			</a:t>
            </a:r>
            <a:br>
              <a:rPr lang="en-US" altLang="zh-CN" sz="2400" b="1" dirty="0"/>
            </a:br>
            <a:r>
              <a:rPr lang="en-US" altLang="zh-CN" sz="2400" b="1" dirty="0"/>
              <a:t>	</a:t>
            </a:r>
            <a:endParaRPr lang="en-US" altLang="zh-CN" sz="2000" dirty="0"/>
          </a:p>
          <a:p>
            <a:pPr eaLnBrk="1" hangingPunct="1">
              <a:spcBef>
                <a:spcPct val="0"/>
              </a:spcBef>
            </a:pPr>
            <a:endParaRPr lang="en-US" altLang="zh-CN" sz="2000" dirty="0"/>
          </a:p>
          <a:p>
            <a:pPr eaLnBrk="1" hangingPunct="1">
              <a:spcBef>
                <a:spcPct val="0"/>
              </a:spcBef>
            </a:pPr>
            <a:endParaRPr lang="en-US" altLang="zh-CN" sz="2000" dirty="0"/>
          </a:p>
          <a:p>
            <a:pPr eaLnBrk="1" hangingPunct="1">
              <a:spcBef>
                <a:spcPct val="0"/>
              </a:spcBef>
            </a:pPr>
            <a:endParaRPr lang="en-US" altLang="zh-CN" sz="2000" dirty="0"/>
          </a:p>
          <a:p>
            <a:pPr eaLnBrk="1" hangingPunct="1">
              <a:spcBef>
                <a:spcPct val="0"/>
              </a:spcBef>
            </a:pPr>
            <a:endParaRPr lang="en-US" altLang="zh-CN" sz="2000" dirty="0"/>
          </a:p>
          <a:p>
            <a:pPr eaLnBrk="1" hangingPunct="1">
              <a:spcBef>
                <a:spcPct val="0"/>
              </a:spcBef>
            </a:pPr>
            <a:endParaRPr lang="en-US" altLang="zh-CN" sz="2000" dirty="0"/>
          </a:p>
          <a:p>
            <a:pPr eaLnBrk="1" hangingPunct="1">
              <a:spcBef>
                <a:spcPct val="0"/>
              </a:spcBef>
            </a:pPr>
            <a:r>
              <a:rPr lang="en-US" altLang="zh-CN" sz="2000" dirty="0"/>
              <a:t>Converting n bit numbers into numbers with more than n bits:</a:t>
            </a:r>
          </a:p>
          <a:p>
            <a:pPr lvl="1" eaLnBrk="1" hangingPunct="1">
              <a:spcBef>
                <a:spcPct val="0"/>
              </a:spcBef>
            </a:pPr>
            <a:r>
              <a:rPr lang="en-US" altLang="zh-CN" sz="1800" dirty="0"/>
              <a:t>MIPS 16 bit immediate gets converted to 32 bits for arithmetic</a:t>
            </a:r>
          </a:p>
          <a:p>
            <a:pPr lvl="1" eaLnBrk="1" hangingPunct="1">
              <a:spcBef>
                <a:spcPct val="0"/>
              </a:spcBef>
            </a:pPr>
            <a:r>
              <a:rPr lang="en-US" altLang="zh-CN" sz="1800" dirty="0"/>
              <a:t>copy the most significant bit (the sign bit) into the other bits</a:t>
            </a:r>
            <a:br>
              <a:rPr lang="en-US" altLang="zh-CN" sz="1800" dirty="0"/>
            </a:br>
            <a:r>
              <a:rPr lang="en-US" altLang="zh-CN" sz="2000" b="1" dirty="0">
                <a:latin typeface="Courier New" pitchFamily="49" charset="0"/>
              </a:rPr>
              <a:t>		0010  -&gt; 0000 0010</a:t>
            </a:r>
            <a:br>
              <a:rPr lang="en-US" altLang="zh-CN" sz="2000" b="1" dirty="0">
                <a:latin typeface="Courier New" pitchFamily="49" charset="0"/>
              </a:rPr>
            </a:br>
            <a:r>
              <a:rPr lang="en-US" altLang="zh-CN" sz="2000" b="1" dirty="0">
                <a:latin typeface="Courier New" pitchFamily="49" charset="0"/>
              </a:rPr>
              <a:t>		1010  -&gt; 1111 1010</a:t>
            </a:r>
            <a:endParaRPr lang="en-US" altLang="zh-CN" sz="2000" b="1" dirty="0"/>
          </a:p>
          <a:p>
            <a:pPr lvl="1" eaLnBrk="1" hangingPunct="1">
              <a:spcBef>
                <a:spcPct val="0"/>
              </a:spcBef>
              <a:buFont typeface="Wingdings" pitchFamily="2" charset="2"/>
              <a:buNone/>
            </a:pPr>
            <a:endParaRPr lang="en-US" altLang="zh-CN" sz="2000" b="1" baseline="-25000" dirty="0">
              <a:latin typeface="宋体" pitchFamily="2" charset="-122"/>
            </a:endParaRPr>
          </a:p>
        </p:txBody>
      </p:sp>
      <p:grpSp>
        <p:nvGrpSpPr>
          <p:cNvPr id="2" name="Group 8"/>
          <p:cNvGrpSpPr>
            <a:grpSpLocks/>
          </p:cNvGrpSpPr>
          <p:nvPr/>
        </p:nvGrpSpPr>
        <p:grpSpPr bwMode="auto">
          <a:xfrm>
            <a:off x="3600450" y="3068638"/>
            <a:ext cx="4419600" cy="685800"/>
            <a:chOff x="5440" y="7460"/>
            <a:chExt cx="4200" cy="700"/>
          </a:xfrm>
        </p:grpSpPr>
        <p:sp>
          <p:nvSpPr>
            <p:cNvPr id="26635" name="Text Box 9"/>
            <p:cNvSpPr txBox="1">
              <a:spLocks noChangeArrowheads="1"/>
            </p:cNvSpPr>
            <p:nvPr/>
          </p:nvSpPr>
          <p:spPr bwMode="auto">
            <a:xfrm>
              <a:off x="5440" y="7460"/>
              <a:ext cx="4200" cy="700"/>
            </a:xfrm>
            <a:prstGeom prst="rect">
              <a:avLst/>
            </a:prstGeom>
            <a:solidFill>
              <a:srgbClr val="CCECFF"/>
            </a:solidFill>
            <a:ln w="9525">
              <a:noFill/>
              <a:miter lim="800000"/>
              <a:headEnd/>
              <a:tailEnd/>
            </a:ln>
          </p:spPr>
          <p:txBody>
            <a:bodyPr/>
            <a:lstStyle/>
            <a:p>
              <a:pPr algn="just">
                <a:spcBef>
                  <a:spcPct val="20000"/>
                </a:spcBef>
                <a:buClr>
                  <a:srgbClr val="808080"/>
                </a:buClr>
                <a:buSzPct val="75000"/>
                <a:buFont typeface="Wingdings" pitchFamily="2" charset="2"/>
                <a:buChar char="v"/>
              </a:pPr>
              <a:r>
                <a:rPr lang="en-US" altLang="zh-CN" sz="2200" dirty="0">
                  <a:solidFill>
                    <a:srgbClr val="000000"/>
                  </a:solidFill>
                  <a:latin typeface="Times New Roman" pitchFamily="18" charset="0"/>
                  <a:ea typeface="Arial Unicode MS" pitchFamily="34" charset="-122"/>
                </a:rPr>
                <a:t>          </a:t>
              </a:r>
              <a:r>
                <a:rPr lang="zh-CN" altLang="en-US" sz="2200" dirty="0">
                  <a:solidFill>
                    <a:srgbClr val="000000"/>
                  </a:solidFill>
                  <a:latin typeface="Times New Roman" pitchFamily="18" charset="0"/>
                  <a:ea typeface="Arial Unicode MS" pitchFamily="34" charset="-122"/>
                </a:rPr>
                <a:t>Ｘ		</a:t>
              </a:r>
              <a:r>
                <a:rPr lang="en-US" altLang="zh-CN" sz="2200" dirty="0" err="1">
                  <a:solidFill>
                    <a:srgbClr val="000000"/>
                  </a:solidFill>
                  <a:latin typeface="宋体" pitchFamily="2" charset="-122"/>
                  <a:ea typeface="Arial Unicode MS" pitchFamily="34" charset="-122"/>
                </a:rPr>
                <a:t>0≤X</a:t>
              </a:r>
              <a:r>
                <a:rPr lang="en-US" altLang="zh-CN" sz="2200" dirty="0">
                  <a:solidFill>
                    <a:srgbClr val="000000"/>
                  </a:solidFill>
                  <a:latin typeface="宋体" pitchFamily="2" charset="-122"/>
                  <a:ea typeface="Arial Unicode MS" pitchFamily="34" charset="-122"/>
                </a:rPr>
                <a:t>&lt;1</a:t>
              </a:r>
            </a:p>
            <a:p>
              <a:pPr algn="just">
                <a:spcBef>
                  <a:spcPct val="20000"/>
                </a:spcBef>
                <a:buClr>
                  <a:srgbClr val="808080"/>
                </a:buClr>
                <a:buSzPct val="75000"/>
                <a:buFont typeface="Wingdings" pitchFamily="2" charset="2"/>
                <a:buChar char="v"/>
              </a:pPr>
              <a:r>
                <a:rPr lang="zh-CN" altLang="en-US" sz="2200" dirty="0">
                  <a:solidFill>
                    <a:srgbClr val="000000"/>
                  </a:solidFill>
                  <a:latin typeface="宋体" pitchFamily="2" charset="-122"/>
                  <a:ea typeface="Arial Unicode MS" pitchFamily="34" charset="-122"/>
                </a:rPr>
                <a:t>２＋Ｘ＝</a:t>
              </a:r>
              <a:r>
                <a:rPr lang="en-US" altLang="zh-CN" sz="2200" dirty="0">
                  <a:solidFill>
                    <a:srgbClr val="000000"/>
                  </a:solidFill>
                  <a:latin typeface="Times New Roman" pitchFamily="18" charset="0"/>
                  <a:ea typeface="Arial Unicode MS" pitchFamily="34" charset="-122"/>
                </a:rPr>
                <a:t>2</a:t>
              </a:r>
              <a:r>
                <a:rPr lang="zh-CN" altLang="en-US" sz="2200" dirty="0">
                  <a:solidFill>
                    <a:srgbClr val="000000"/>
                  </a:solidFill>
                  <a:latin typeface="宋体" pitchFamily="2" charset="-122"/>
                  <a:ea typeface="Arial Unicode MS" pitchFamily="34" charset="-122"/>
                </a:rPr>
                <a:t>－</a:t>
              </a:r>
              <a:r>
                <a:rPr lang="en-US" altLang="zh-CN" sz="2200" dirty="0">
                  <a:solidFill>
                    <a:srgbClr val="000000"/>
                  </a:solidFill>
                  <a:latin typeface="宋体" pitchFamily="2" charset="-122"/>
                  <a:ea typeface="Arial Unicode MS" pitchFamily="34" charset="-122"/>
                </a:rPr>
                <a:t>|</a:t>
              </a:r>
              <a:r>
                <a:rPr lang="zh-CN" altLang="en-US" sz="2200" dirty="0">
                  <a:solidFill>
                    <a:srgbClr val="000000"/>
                  </a:solidFill>
                  <a:latin typeface="宋体" pitchFamily="2" charset="-122"/>
                  <a:ea typeface="Arial Unicode MS" pitchFamily="34" charset="-122"/>
                </a:rPr>
                <a:t>Ｘ</a:t>
              </a:r>
              <a:r>
                <a:rPr lang="en-US" altLang="zh-CN" sz="2200" dirty="0">
                  <a:solidFill>
                    <a:srgbClr val="000000"/>
                  </a:solidFill>
                  <a:latin typeface="宋体" pitchFamily="2" charset="-122"/>
                  <a:ea typeface="Arial Unicode MS" pitchFamily="34" charset="-122"/>
                </a:rPr>
                <a:t>|</a:t>
              </a:r>
              <a:r>
                <a:rPr lang="en-US" altLang="zh-CN" sz="2200" dirty="0">
                  <a:solidFill>
                    <a:srgbClr val="000000"/>
                  </a:solidFill>
                  <a:latin typeface="Times New Roman" pitchFamily="18" charset="0"/>
                  <a:ea typeface="Arial Unicode MS" pitchFamily="34" charset="-122"/>
                </a:rPr>
                <a:t>	</a:t>
              </a:r>
              <a:r>
                <a:rPr lang="en-US" altLang="zh-CN" sz="2200" dirty="0">
                  <a:solidFill>
                    <a:srgbClr val="000000"/>
                  </a:solidFill>
                  <a:latin typeface="宋体" pitchFamily="2" charset="-122"/>
                  <a:ea typeface="Arial Unicode MS" pitchFamily="34" charset="-122"/>
                </a:rPr>
                <a:t>-</a:t>
              </a:r>
              <a:r>
                <a:rPr lang="en-US" altLang="zh-CN" sz="2200" dirty="0" err="1">
                  <a:solidFill>
                    <a:srgbClr val="000000"/>
                  </a:solidFill>
                  <a:latin typeface="宋体" pitchFamily="2" charset="-122"/>
                  <a:ea typeface="Arial Unicode MS" pitchFamily="34" charset="-122"/>
                </a:rPr>
                <a:t>1≤X</a:t>
              </a:r>
              <a:r>
                <a:rPr lang="en-US" altLang="zh-CN" sz="2200" dirty="0">
                  <a:solidFill>
                    <a:srgbClr val="000000"/>
                  </a:solidFill>
                  <a:latin typeface="宋体" pitchFamily="2" charset="-122"/>
                  <a:ea typeface="Arial Unicode MS" pitchFamily="34" charset="-122"/>
                </a:rPr>
                <a:t>&lt;0</a:t>
              </a:r>
            </a:p>
          </p:txBody>
        </p:sp>
        <p:sp>
          <p:nvSpPr>
            <p:cNvPr id="26636" name="AutoShape 10"/>
            <p:cNvSpPr>
              <a:spLocks/>
            </p:cNvSpPr>
            <p:nvPr/>
          </p:nvSpPr>
          <p:spPr bwMode="auto">
            <a:xfrm>
              <a:off x="5440" y="7460"/>
              <a:ext cx="140" cy="700"/>
            </a:xfrm>
            <a:prstGeom prst="leftBrace">
              <a:avLst>
                <a:gd name="adj1" fmla="val 41667"/>
                <a:gd name="adj2" fmla="val 50000"/>
              </a:avLst>
            </a:prstGeom>
            <a:noFill/>
            <a:ln w="9525">
              <a:solidFill>
                <a:srgbClr val="000000"/>
              </a:solidFill>
              <a:round/>
              <a:headEnd/>
              <a:tailEnd/>
            </a:ln>
          </p:spPr>
          <p:txBody>
            <a:bodyPr/>
            <a:lstStyle/>
            <a:p>
              <a:pPr>
                <a:spcBef>
                  <a:spcPct val="20000"/>
                </a:spcBef>
                <a:buClr>
                  <a:srgbClr val="808080"/>
                </a:buClr>
                <a:buSzPct val="75000"/>
                <a:buFont typeface="Wingdings" pitchFamily="2" charset="2"/>
                <a:buChar char="v"/>
              </a:pPr>
              <a:endParaRPr lang="zh-CN" altLang="en-US" sz="2800">
                <a:solidFill>
                  <a:srgbClr val="000000"/>
                </a:solidFill>
                <a:latin typeface="Times New Roman" pitchFamily="18" charset="0"/>
                <a:ea typeface="Arial Unicode MS" pitchFamily="34" charset="-122"/>
              </a:endParaRPr>
            </a:p>
          </p:txBody>
        </p:sp>
      </p:grpSp>
      <p:grpSp>
        <p:nvGrpSpPr>
          <p:cNvPr id="3" name="Group 14"/>
          <p:cNvGrpSpPr>
            <a:grpSpLocks/>
          </p:cNvGrpSpPr>
          <p:nvPr/>
        </p:nvGrpSpPr>
        <p:grpSpPr bwMode="auto">
          <a:xfrm>
            <a:off x="3575050" y="3843339"/>
            <a:ext cx="5354638" cy="738187"/>
            <a:chOff x="5440" y="7460"/>
            <a:chExt cx="4200" cy="700"/>
          </a:xfrm>
        </p:grpSpPr>
        <p:sp>
          <p:nvSpPr>
            <p:cNvPr id="26633" name="Text Box 15"/>
            <p:cNvSpPr txBox="1">
              <a:spLocks noChangeArrowheads="1"/>
            </p:cNvSpPr>
            <p:nvPr/>
          </p:nvSpPr>
          <p:spPr bwMode="auto">
            <a:xfrm>
              <a:off x="5440" y="7460"/>
              <a:ext cx="4200" cy="700"/>
            </a:xfrm>
            <a:prstGeom prst="rect">
              <a:avLst/>
            </a:prstGeom>
            <a:solidFill>
              <a:srgbClr val="FFC979"/>
            </a:solidFill>
            <a:ln w="9525">
              <a:noFill/>
              <a:miter lim="800000"/>
              <a:headEnd/>
              <a:tailEnd/>
            </a:ln>
          </p:spPr>
          <p:txBody>
            <a:bodyPr/>
            <a:lstStyle/>
            <a:p>
              <a:pPr algn="just">
                <a:spcBef>
                  <a:spcPct val="20000"/>
                </a:spcBef>
                <a:buClr>
                  <a:srgbClr val="808080"/>
                </a:buClr>
                <a:buSzPct val="75000"/>
                <a:buFont typeface="Wingdings" pitchFamily="2" charset="2"/>
                <a:buChar char="v"/>
              </a:pPr>
              <a:r>
                <a:rPr lang="en-US" altLang="zh-CN" sz="2200">
                  <a:solidFill>
                    <a:srgbClr val="000000"/>
                  </a:solidFill>
                  <a:latin typeface="Times New Roman" pitchFamily="18" charset="0"/>
                  <a:ea typeface="Arial Unicode MS" pitchFamily="34" charset="-122"/>
                </a:rPr>
                <a:t>           </a:t>
              </a:r>
              <a:r>
                <a:rPr lang="zh-CN" altLang="en-US" sz="2200">
                  <a:solidFill>
                    <a:srgbClr val="000000"/>
                  </a:solidFill>
                  <a:latin typeface="Times New Roman" pitchFamily="18" charset="0"/>
                  <a:ea typeface="Arial Unicode MS" pitchFamily="34" charset="-122"/>
                </a:rPr>
                <a:t>Ｘ			</a:t>
              </a:r>
              <a:r>
                <a:rPr lang="en-US" altLang="zh-CN" sz="2200">
                  <a:solidFill>
                    <a:srgbClr val="000000"/>
                  </a:solidFill>
                  <a:latin typeface="宋体" pitchFamily="2" charset="-122"/>
                  <a:ea typeface="Arial Unicode MS" pitchFamily="34" charset="-122"/>
                </a:rPr>
                <a:t>0≤X&lt;2</a:t>
              </a:r>
              <a:r>
                <a:rPr lang="en-US" altLang="zh-CN" sz="2200" baseline="30000">
                  <a:solidFill>
                    <a:srgbClr val="000000"/>
                  </a:solidFill>
                  <a:latin typeface="宋体" pitchFamily="2" charset="-122"/>
                  <a:ea typeface="Arial Unicode MS" pitchFamily="34" charset="-122"/>
                </a:rPr>
                <a:t>n</a:t>
              </a:r>
            </a:p>
            <a:p>
              <a:pPr algn="just">
                <a:spcBef>
                  <a:spcPct val="20000"/>
                </a:spcBef>
                <a:buClr>
                  <a:srgbClr val="808080"/>
                </a:buClr>
                <a:buSzPct val="75000"/>
                <a:buFont typeface="Wingdings" pitchFamily="2" charset="2"/>
                <a:buChar char="v"/>
              </a:pPr>
              <a:r>
                <a:rPr lang="en-US" altLang="zh-CN" sz="2200">
                  <a:solidFill>
                    <a:srgbClr val="000000"/>
                  </a:solidFill>
                  <a:latin typeface="Times New Roman" pitchFamily="18" charset="0"/>
                  <a:ea typeface="Arial Unicode MS" pitchFamily="34" charset="-122"/>
                </a:rPr>
                <a:t>2</a:t>
              </a:r>
              <a:r>
                <a:rPr lang="en-US" altLang="zh-CN" sz="2200" baseline="30000">
                  <a:solidFill>
                    <a:srgbClr val="000000"/>
                  </a:solidFill>
                  <a:latin typeface="Times New Roman" pitchFamily="18" charset="0"/>
                  <a:ea typeface="Arial Unicode MS" pitchFamily="34" charset="-122"/>
                </a:rPr>
                <a:t>n+1</a:t>
              </a:r>
              <a:r>
                <a:rPr lang="zh-CN" altLang="en-US" sz="2200">
                  <a:solidFill>
                    <a:srgbClr val="000000"/>
                  </a:solidFill>
                  <a:latin typeface="宋体" pitchFamily="2" charset="-122"/>
                  <a:ea typeface="Arial Unicode MS" pitchFamily="34" charset="-122"/>
                </a:rPr>
                <a:t>＋Ｘ＝</a:t>
              </a:r>
              <a:r>
                <a:rPr lang="en-US" altLang="zh-CN" sz="2200">
                  <a:solidFill>
                    <a:srgbClr val="000000"/>
                  </a:solidFill>
                  <a:latin typeface="Times New Roman" pitchFamily="18" charset="0"/>
                  <a:ea typeface="Arial Unicode MS" pitchFamily="34" charset="-122"/>
                </a:rPr>
                <a:t>2</a:t>
              </a:r>
              <a:r>
                <a:rPr lang="en-US" altLang="zh-CN" sz="2200" baseline="30000">
                  <a:solidFill>
                    <a:srgbClr val="000000"/>
                  </a:solidFill>
                  <a:latin typeface="Times New Roman" pitchFamily="18" charset="0"/>
                  <a:ea typeface="Arial Unicode MS" pitchFamily="34" charset="-122"/>
                </a:rPr>
                <a:t>n+1</a:t>
              </a:r>
              <a:r>
                <a:rPr lang="zh-CN" altLang="en-US" sz="2200">
                  <a:solidFill>
                    <a:srgbClr val="000000"/>
                  </a:solidFill>
                  <a:latin typeface="宋体" pitchFamily="2" charset="-122"/>
                  <a:ea typeface="Arial Unicode MS" pitchFamily="34" charset="-122"/>
                </a:rPr>
                <a:t>－</a:t>
              </a:r>
              <a:r>
                <a:rPr lang="en-US" altLang="zh-CN" sz="2200">
                  <a:solidFill>
                    <a:srgbClr val="000000"/>
                  </a:solidFill>
                  <a:latin typeface="宋体" pitchFamily="2" charset="-122"/>
                  <a:ea typeface="Arial Unicode MS" pitchFamily="34" charset="-122"/>
                </a:rPr>
                <a:t>|</a:t>
              </a:r>
              <a:r>
                <a:rPr lang="zh-CN" altLang="en-US" sz="2200">
                  <a:solidFill>
                    <a:srgbClr val="000000"/>
                  </a:solidFill>
                  <a:latin typeface="宋体" pitchFamily="2" charset="-122"/>
                  <a:ea typeface="Arial Unicode MS" pitchFamily="34" charset="-122"/>
                </a:rPr>
                <a:t>Ｘ</a:t>
              </a:r>
              <a:r>
                <a:rPr lang="en-US" altLang="zh-CN" sz="2200">
                  <a:solidFill>
                    <a:srgbClr val="000000"/>
                  </a:solidFill>
                  <a:latin typeface="宋体" pitchFamily="2" charset="-122"/>
                  <a:ea typeface="Arial Unicode MS" pitchFamily="34" charset="-122"/>
                </a:rPr>
                <a:t>|</a:t>
              </a:r>
              <a:r>
                <a:rPr lang="en-US" altLang="zh-CN" sz="2200">
                  <a:solidFill>
                    <a:srgbClr val="000000"/>
                  </a:solidFill>
                  <a:latin typeface="Times New Roman" pitchFamily="18" charset="0"/>
                  <a:ea typeface="Arial Unicode MS" pitchFamily="34" charset="-122"/>
                </a:rPr>
                <a:t>   	 </a:t>
              </a:r>
              <a:r>
                <a:rPr lang="en-US" altLang="zh-CN" sz="2200">
                  <a:solidFill>
                    <a:srgbClr val="000000"/>
                  </a:solidFill>
                  <a:latin typeface="宋体" pitchFamily="2" charset="-122"/>
                  <a:ea typeface="Arial Unicode MS" pitchFamily="34" charset="-122"/>
                </a:rPr>
                <a:t>-2</a:t>
              </a:r>
              <a:r>
                <a:rPr lang="en-US" altLang="zh-CN" sz="2200" baseline="30000">
                  <a:solidFill>
                    <a:srgbClr val="000000"/>
                  </a:solidFill>
                  <a:latin typeface="宋体" pitchFamily="2" charset="-122"/>
                  <a:ea typeface="Arial Unicode MS" pitchFamily="34" charset="-122"/>
                </a:rPr>
                <a:t>n</a:t>
              </a:r>
              <a:r>
                <a:rPr lang="en-US" altLang="zh-CN" sz="2200">
                  <a:solidFill>
                    <a:srgbClr val="000000"/>
                  </a:solidFill>
                  <a:latin typeface="宋体" pitchFamily="2" charset="-122"/>
                  <a:ea typeface="Arial Unicode MS" pitchFamily="34" charset="-122"/>
                </a:rPr>
                <a:t>≤X&lt;0</a:t>
              </a:r>
            </a:p>
          </p:txBody>
        </p:sp>
        <p:sp>
          <p:nvSpPr>
            <p:cNvPr id="26634" name="AutoShape 16"/>
            <p:cNvSpPr>
              <a:spLocks/>
            </p:cNvSpPr>
            <p:nvPr/>
          </p:nvSpPr>
          <p:spPr bwMode="auto">
            <a:xfrm>
              <a:off x="5440" y="7460"/>
              <a:ext cx="140" cy="700"/>
            </a:xfrm>
            <a:prstGeom prst="leftBrace">
              <a:avLst>
                <a:gd name="adj1" fmla="val 41667"/>
                <a:gd name="adj2" fmla="val 50000"/>
              </a:avLst>
            </a:prstGeom>
            <a:noFill/>
            <a:ln w="9525">
              <a:solidFill>
                <a:srgbClr val="000000"/>
              </a:solidFill>
              <a:round/>
              <a:headEnd/>
              <a:tailEnd/>
            </a:ln>
          </p:spPr>
          <p:txBody>
            <a:bodyPr/>
            <a:lstStyle/>
            <a:p>
              <a:pPr>
                <a:spcBef>
                  <a:spcPct val="20000"/>
                </a:spcBef>
                <a:buClr>
                  <a:srgbClr val="808080"/>
                </a:buClr>
                <a:buSzPct val="75000"/>
                <a:buFont typeface="Wingdings" pitchFamily="2" charset="2"/>
                <a:buChar char="v"/>
              </a:pPr>
              <a:endParaRPr lang="zh-CN" altLang="en-US" sz="2800">
                <a:solidFill>
                  <a:srgbClr val="000000"/>
                </a:solidFill>
                <a:latin typeface="Times New Roman" pitchFamily="18" charset="0"/>
                <a:ea typeface="Arial Unicode MS" pitchFamily="34" charset="-122"/>
              </a:endParaRPr>
            </a:p>
          </p:txBody>
        </p:sp>
      </p:grpSp>
      <p:sp>
        <p:nvSpPr>
          <p:cNvPr id="26630" name="Rectangle 17"/>
          <p:cNvSpPr>
            <a:spLocks noChangeArrowheads="1"/>
          </p:cNvSpPr>
          <p:nvPr/>
        </p:nvSpPr>
        <p:spPr bwMode="auto">
          <a:xfrm>
            <a:off x="8804276" y="3149600"/>
            <a:ext cx="1562929" cy="459100"/>
          </a:xfrm>
          <a:prstGeom prst="rect">
            <a:avLst/>
          </a:prstGeom>
          <a:noFill/>
          <a:ln w="12700">
            <a:noFill/>
            <a:miter lim="800000"/>
            <a:headEnd/>
            <a:tailEnd/>
          </a:ln>
        </p:spPr>
        <p:txBody>
          <a:bodyPr wrap="none" lIns="90488" tIns="44450" rIns="90488" bIns="44450">
            <a:spAutoFit/>
          </a:bodyPr>
          <a:lstStyle/>
          <a:p>
            <a:pPr>
              <a:spcBef>
                <a:spcPct val="20000"/>
              </a:spcBef>
              <a:buClr>
                <a:srgbClr val="808080"/>
              </a:buClr>
              <a:buSzPct val="75000"/>
              <a:buFont typeface="Wingdings" pitchFamily="2" charset="2"/>
              <a:buChar char="v"/>
            </a:pPr>
            <a:r>
              <a:rPr lang="zh-CN" altLang="zh-CN" sz="2400" i="1" dirty="0">
                <a:solidFill>
                  <a:srgbClr val="000000"/>
                </a:solidFill>
                <a:latin typeface="Comic Sans MS" pitchFamily="66" charset="0"/>
                <a:ea typeface="Arial Unicode MS" pitchFamily="34" charset="-122"/>
              </a:rPr>
              <a:t>fraction</a:t>
            </a:r>
            <a:endParaRPr lang="en-US" altLang="zh-CN" sz="2400" i="1" dirty="0">
              <a:solidFill>
                <a:srgbClr val="000000"/>
              </a:solidFill>
              <a:latin typeface="Comic Sans MS" pitchFamily="66" charset="0"/>
              <a:ea typeface="Arial Unicode MS" pitchFamily="34" charset="-122"/>
            </a:endParaRPr>
          </a:p>
        </p:txBody>
      </p:sp>
      <p:sp>
        <p:nvSpPr>
          <p:cNvPr id="26631" name="Rectangle 18"/>
          <p:cNvSpPr>
            <a:spLocks noChangeArrowheads="1"/>
          </p:cNvSpPr>
          <p:nvPr/>
        </p:nvSpPr>
        <p:spPr bwMode="auto">
          <a:xfrm>
            <a:off x="8975725" y="4005263"/>
            <a:ext cx="1512888" cy="459100"/>
          </a:xfrm>
          <a:prstGeom prst="rect">
            <a:avLst/>
          </a:prstGeom>
          <a:noFill/>
          <a:ln w="12700">
            <a:noFill/>
            <a:miter lim="800000"/>
            <a:headEnd/>
            <a:tailEnd/>
          </a:ln>
        </p:spPr>
        <p:txBody>
          <a:bodyPr lIns="90488" tIns="44450" rIns="90488" bIns="44450">
            <a:spAutoFit/>
          </a:bodyPr>
          <a:lstStyle/>
          <a:p>
            <a:pPr>
              <a:spcBef>
                <a:spcPct val="20000"/>
              </a:spcBef>
              <a:buClr>
                <a:srgbClr val="808080"/>
              </a:buClr>
              <a:buSzPct val="75000"/>
              <a:buFont typeface="Wingdings" pitchFamily="2" charset="2"/>
              <a:buChar char="v"/>
            </a:pPr>
            <a:r>
              <a:rPr lang="en-US" altLang="zh-CN" sz="2400" i="1" dirty="0">
                <a:solidFill>
                  <a:srgbClr val="000000"/>
                </a:solidFill>
                <a:latin typeface="Comic Sans MS" pitchFamily="66" charset="0"/>
                <a:ea typeface="Arial Unicode MS" pitchFamily="34" charset="-122"/>
              </a:rPr>
              <a:t>integer</a:t>
            </a:r>
          </a:p>
        </p:txBody>
      </p:sp>
      <p:sp>
        <p:nvSpPr>
          <p:cNvPr id="26632" name="Rectangle 20"/>
          <p:cNvSpPr>
            <a:spLocks noChangeArrowheads="1"/>
          </p:cNvSpPr>
          <p:nvPr/>
        </p:nvSpPr>
        <p:spPr bwMode="auto">
          <a:xfrm>
            <a:off x="2317750" y="3573464"/>
            <a:ext cx="1442704" cy="520655"/>
          </a:xfrm>
          <a:prstGeom prst="rect">
            <a:avLst/>
          </a:prstGeom>
          <a:noFill/>
          <a:ln w="12700">
            <a:noFill/>
            <a:miter lim="800000"/>
            <a:headEnd/>
            <a:tailEnd/>
          </a:ln>
        </p:spPr>
        <p:txBody>
          <a:bodyPr wrap="none" lIns="90488" tIns="44450" rIns="90488" bIns="44450">
            <a:spAutoFit/>
          </a:bodyPr>
          <a:lstStyle/>
          <a:p>
            <a:pPr>
              <a:spcBef>
                <a:spcPct val="20000"/>
              </a:spcBef>
              <a:buClr>
                <a:srgbClr val="808080"/>
              </a:buClr>
              <a:buSzPct val="75000"/>
              <a:buFont typeface="Wingdings" pitchFamily="2" charset="2"/>
              <a:buChar char="v"/>
            </a:pPr>
            <a:r>
              <a:rPr lang="en-US" altLang="zh-CN" sz="2800">
                <a:solidFill>
                  <a:srgbClr val="000000"/>
                </a:solidFill>
                <a:latin typeface="Times New Roman" pitchFamily="18" charset="0"/>
                <a:ea typeface="Arial Unicode MS" pitchFamily="34" charset="-122"/>
              </a:rPr>
              <a:t>[X]</a:t>
            </a:r>
            <a:r>
              <a:rPr lang="en-US" altLang="zh-CN" sz="2800" baseline="-25000">
                <a:solidFill>
                  <a:srgbClr val="000000"/>
                </a:solidFill>
                <a:latin typeface="Times New Roman" pitchFamily="18" charset="0"/>
                <a:ea typeface="Arial Unicode MS" pitchFamily="34" charset="-122"/>
              </a:rPr>
              <a:t>C</a:t>
            </a:r>
            <a:r>
              <a:rPr lang="zh-CN" altLang="en-US" sz="2800">
                <a:solidFill>
                  <a:srgbClr val="000000"/>
                </a:solidFill>
                <a:latin typeface="Times New Roman" pitchFamily="18" charset="0"/>
                <a:ea typeface="Arial Unicode MS" pitchFamily="34" charset="-122"/>
              </a:rPr>
              <a:t>＝</a:t>
            </a:r>
          </a:p>
        </p:txBody>
      </p:sp>
    </p:spTree>
    <p:extLst>
      <p:ext uri="{BB962C8B-B14F-4D97-AF65-F5344CB8AC3E}">
        <p14:creationId xmlns:p14="http://schemas.microsoft.com/office/powerpoint/2010/main" val="158210170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xfrm>
            <a:off x="2279576" y="214290"/>
            <a:ext cx="8158238" cy="731838"/>
          </a:xfrm>
        </p:spPr>
        <p:txBody>
          <a:bodyPr/>
          <a:lstStyle/>
          <a:p>
            <a:pPr eaLnBrk="1" hangingPunct="1"/>
            <a:r>
              <a:rPr lang="en-US" altLang="zh-CN" dirty="0" smtClean="0">
                <a:solidFill>
                  <a:srgbClr val="0000FF"/>
                </a:solidFill>
              </a:rPr>
              <a:t>2's complement for n=3</a:t>
            </a:r>
          </a:p>
        </p:txBody>
      </p:sp>
      <p:sp>
        <p:nvSpPr>
          <p:cNvPr id="27651" name="Rectangle 3"/>
          <p:cNvSpPr>
            <a:spLocks noGrp="1" noRot="1" noChangeArrowheads="1"/>
          </p:cNvSpPr>
          <p:nvPr>
            <p:ph idx="1"/>
          </p:nvPr>
        </p:nvSpPr>
        <p:spPr>
          <a:xfrm>
            <a:off x="1952596" y="1357299"/>
            <a:ext cx="8540750" cy="4194175"/>
          </a:xfrm>
        </p:spPr>
        <p:txBody>
          <a:bodyPr/>
          <a:lstStyle/>
          <a:p>
            <a:pPr eaLnBrk="1" hangingPunct="1">
              <a:lnSpc>
                <a:spcPct val="90000"/>
              </a:lnSpc>
            </a:pPr>
            <a:endParaRPr lang="en-US" altLang="zh-CN" sz="2000" dirty="0"/>
          </a:p>
          <a:p>
            <a:pPr eaLnBrk="1" hangingPunct="1">
              <a:lnSpc>
                <a:spcPct val="90000"/>
              </a:lnSpc>
            </a:pPr>
            <a:endParaRPr lang="en-US" altLang="zh-CN" sz="2000" dirty="0"/>
          </a:p>
          <a:p>
            <a:pPr eaLnBrk="1" hangingPunct="1">
              <a:lnSpc>
                <a:spcPct val="90000"/>
              </a:lnSpc>
            </a:pPr>
            <a:endParaRPr lang="en-US" altLang="zh-CN" sz="2000" dirty="0"/>
          </a:p>
          <a:p>
            <a:pPr eaLnBrk="1" hangingPunct="1">
              <a:lnSpc>
                <a:spcPct val="90000"/>
              </a:lnSpc>
            </a:pPr>
            <a:endParaRPr lang="en-US" altLang="zh-CN" sz="2000" dirty="0"/>
          </a:p>
          <a:p>
            <a:pPr eaLnBrk="1" hangingPunct="1">
              <a:lnSpc>
                <a:spcPct val="90000"/>
              </a:lnSpc>
            </a:pPr>
            <a:endParaRPr lang="en-US" altLang="zh-CN" sz="2000" dirty="0"/>
          </a:p>
          <a:p>
            <a:pPr eaLnBrk="1" hangingPunct="1">
              <a:lnSpc>
                <a:spcPct val="90000"/>
              </a:lnSpc>
            </a:pPr>
            <a:endParaRPr lang="en-US" altLang="zh-CN" sz="2000" dirty="0"/>
          </a:p>
          <a:p>
            <a:pPr eaLnBrk="1" hangingPunct="1">
              <a:lnSpc>
                <a:spcPct val="90000"/>
              </a:lnSpc>
            </a:pPr>
            <a:endParaRPr lang="en-US" altLang="zh-CN" sz="2000" dirty="0"/>
          </a:p>
          <a:p>
            <a:pPr eaLnBrk="1" hangingPunct="1">
              <a:lnSpc>
                <a:spcPct val="90000"/>
              </a:lnSpc>
            </a:pPr>
            <a:endParaRPr lang="en-US" altLang="zh-CN" sz="2000" dirty="0"/>
          </a:p>
          <a:p>
            <a:pPr eaLnBrk="1" hangingPunct="1">
              <a:lnSpc>
                <a:spcPct val="90000"/>
              </a:lnSpc>
            </a:pPr>
            <a:endParaRPr lang="en-US" altLang="zh-CN" sz="2000" dirty="0"/>
          </a:p>
          <a:p>
            <a:pPr eaLnBrk="1" hangingPunct="1">
              <a:lnSpc>
                <a:spcPct val="90000"/>
              </a:lnSpc>
            </a:pPr>
            <a:endParaRPr lang="en-US" altLang="zh-CN" sz="2000" dirty="0"/>
          </a:p>
          <a:p>
            <a:pPr eaLnBrk="1" hangingPunct="1">
              <a:lnSpc>
                <a:spcPct val="90000"/>
              </a:lnSpc>
            </a:pPr>
            <a:endParaRPr lang="en-US" altLang="zh-CN" sz="2000" dirty="0"/>
          </a:p>
          <a:p>
            <a:pPr eaLnBrk="1" hangingPunct="1">
              <a:lnSpc>
                <a:spcPct val="90000"/>
              </a:lnSpc>
            </a:pPr>
            <a:r>
              <a:rPr lang="en-US" altLang="zh-CN" sz="2000" dirty="0"/>
              <a:t>Only one representation for 0</a:t>
            </a:r>
          </a:p>
          <a:p>
            <a:pPr eaLnBrk="1" hangingPunct="1">
              <a:lnSpc>
                <a:spcPct val="90000"/>
              </a:lnSpc>
            </a:pPr>
            <a:r>
              <a:rPr lang="en-US" altLang="zh-CN" sz="2000" dirty="0"/>
              <a:t>All numbers less than zero  has  the </a:t>
            </a:r>
            <a:r>
              <a:rPr lang="en-US" altLang="zh-CN" sz="2000" dirty="0" err="1"/>
              <a:t>MSB</a:t>
            </a:r>
            <a:r>
              <a:rPr lang="en-US" altLang="zh-CN" sz="2000" dirty="0"/>
              <a:t> = 1</a:t>
            </a:r>
          </a:p>
          <a:p>
            <a:pPr eaLnBrk="1" hangingPunct="1">
              <a:lnSpc>
                <a:spcPct val="90000"/>
              </a:lnSpc>
            </a:pPr>
            <a:r>
              <a:rPr lang="en-US" altLang="zh-CN" sz="2000" dirty="0"/>
              <a:t>One more negative number than positive number</a:t>
            </a:r>
          </a:p>
        </p:txBody>
      </p:sp>
      <p:pic>
        <p:nvPicPr>
          <p:cNvPr id="27652" name="Picture 4" descr="2's complement"/>
          <p:cNvPicPr>
            <a:picLocks noChangeAspect="1" noChangeArrowheads="1"/>
          </p:cNvPicPr>
          <p:nvPr/>
        </p:nvPicPr>
        <p:blipFill>
          <a:blip r:embed="rId3"/>
          <a:srcRect/>
          <a:stretch>
            <a:fillRect/>
          </a:stretch>
        </p:blipFill>
        <p:spPr bwMode="auto">
          <a:xfrm>
            <a:off x="2095472" y="1142984"/>
            <a:ext cx="8286750" cy="3725862"/>
          </a:xfrm>
          <a:prstGeom prst="rect">
            <a:avLst/>
          </a:prstGeom>
          <a:noFill/>
          <a:ln w="9525">
            <a:noFill/>
            <a:miter lim="800000"/>
            <a:headEnd/>
            <a:tailEnd/>
          </a:ln>
        </p:spPr>
      </p:pic>
      <p:grpSp>
        <p:nvGrpSpPr>
          <p:cNvPr id="8" name="组合 7"/>
          <p:cNvGrpSpPr/>
          <p:nvPr/>
        </p:nvGrpSpPr>
        <p:grpSpPr>
          <a:xfrm>
            <a:off x="1524000" y="2565400"/>
            <a:ext cx="3779838" cy="2579688"/>
            <a:chOff x="0" y="2565400"/>
            <a:chExt cx="3779838" cy="2579688"/>
          </a:xfrm>
        </p:grpSpPr>
        <p:sp>
          <p:nvSpPr>
            <p:cNvPr id="27653" name="AutoShape 7"/>
            <p:cNvSpPr>
              <a:spLocks noChangeArrowheads="1"/>
            </p:cNvSpPr>
            <p:nvPr/>
          </p:nvSpPr>
          <p:spPr bwMode="auto">
            <a:xfrm>
              <a:off x="0" y="2565400"/>
              <a:ext cx="2555875" cy="1506542"/>
            </a:xfrm>
            <a:prstGeom prst="wedgeRoundRectCallout">
              <a:avLst>
                <a:gd name="adj1" fmla="val 66376"/>
                <a:gd name="adj2" fmla="val 98758"/>
                <a:gd name="adj3" fmla="val 16667"/>
              </a:avLst>
            </a:prstGeom>
            <a:solidFill>
              <a:srgbClr val="FFC979"/>
            </a:solidFill>
            <a:ln w="12700">
              <a:noFill/>
              <a:miter lim="800000"/>
              <a:headEnd/>
              <a:tailEnd/>
            </a:ln>
          </p:spPr>
          <p:txBody>
            <a:bodyPr lIns="90488" tIns="44450" rIns="90488" bIns="44450" anchor="ctr"/>
            <a:lstStyle/>
            <a:p>
              <a:pPr algn="ctr">
                <a:spcBef>
                  <a:spcPct val="20000"/>
                </a:spcBef>
                <a:buClr>
                  <a:srgbClr val="808080"/>
                </a:buClr>
                <a:buSzPct val="75000"/>
                <a:buFont typeface="Wingdings" pitchFamily="2" charset="2"/>
                <a:buChar char="v"/>
              </a:pPr>
              <a:endParaRPr lang="zh-CN" altLang="zh-CN" sz="2800">
                <a:solidFill>
                  <a:srgbClr val="000000"/>
                </a:solidFill>
                <a:latin typeface="Times New Roman" pitchFamily="18" charset="0"/>
                <a:ea typeface="Arial Unicode MS" pitchFamily="34" charset="-122"/>
              </a:endParaRPr>
            </a:p>
          </p:txBody>
        </p:sp>
        <p:sp>
          <p:nvSpPr>
            <p:cNvPr id="27654" name="Rectangle 8"/>
            <p:cNvSpPr>
              <a:spLocks noChangeArrowheads="1"/>
            </p:cNvSpPr>
            <p:nvPr/>
          </p:nvSpPr>
          <p:spPr bwMode="auto">
            <a:xfrm>
              <a:off x="214282" y="2643182"/>
              <a:ext cx="2532051" cy="1363963"/>
            </a:xfrm>
            <a:prstGeom prst="rect">
              <a:avLst/>
            </a:prstGeom>
            <a:noFill/>
            <a:ln w="12700">
              <a:noFill/>
              <a:miter lim="800000"/>
              <a:headEnd/>
              <a:tailEnd/>
            </a:ln>
          </p:spPr>
          <p:txBody>
            <a:bodyPr wrap="square" lIns="90488" tIns="44450" rIns="90488" bIns="44450">
              <a:spAutoFit/>
            </a:bodyPr>
            <a:lstStyle/>
            <a:p>
              <a:pPr>
                <a:spcBef>
                  <a:spcPct val="20000"/>
                </a:spcBef>
                <a:buClr>
                  <a:srgbClr val="808080"/>
                </a:buClr>
                <a:buSzPct val="75000"/>
                <a:buFont typeface="Wingdings" pitchFamily="2" charset="2"/>
                <a:buChar char="v"/>
              </a:pPr>
              <a:r>
                <a:rPr lang="en-US" altLang="zh-CN" sz="1800" dirty="0" err="1">
                  <a:solidFill>
                    <a:srgbClr val="000000"/>
                  </a:solidFill>
                  <a:latin typeface="Times New Roman" pitchFamily="18" charset="0"/>
                  <a:ea typeface="Arial Unicode MS" pitchFamily="34" charset="-122"/>
                </a:rPr>
                <a:t>2</a:t>
              </a:r>
              <a:r>
                <a:rPr lang="en-US" altLang="zh-CN" sz="1800" baseline="30000" dirty="0" err="1">
                  <a:solidFill>
                    <a:srgbClr val="000000"/>
                  </a:solidFill>
                  <a:latin typeface="Times New Roman" pitchFamily="18" charset="0"/>
                  <a:ea typeface="Arial Unicode MS" pitchFamily="34" charset="-122"/>
                </a:rPr>
                <a:t>n+1</a:t>
              </a:r>
              <a:r>
                <a:rPr lang="zh-CN" altLang="en-US" sz="1800" dirty="0">
                  <a:solidFill>
                    <a:srgbClr val="000000"/>
                  </a:solidFill>
                  <a:latin typeface="宋体" pitchFamily="2" charset="-122"/>
                  <a:ea typeface="Arial Unicode MS" pitchFamily="34" charset="-122"/>
                </a:rPr>
                <a:t>＋Ｘ＝</a:t>
              </a:r>
              <a:r>
                <a:rPr lang="en-US" altLang="zh-CN" sz="1800" dirty="0" err="1">
                  <a:solidFill>
                    <a:srgbClr val="000000"/>
                  </a:solidFill>
                  <a:latin typeface="Times New Roman" pitchFamily="18" charset="0"/>
                  <a:ea typeface="Arial Unicode MS" pitchFamily="34" charset="-122"/>
                </a:rPr>
                <a:t>2</a:t>
              </a:r>
              <a:r>
                <a:rPr lang="en-US" altLang="zh-CN" sz="1800" baseline="30000" dirty="0" err="1">
                  <a:solidFill>
                    <a:srgbClr val="000000"/>
                  </a:solidFill>
                  <a:latin typeface="Times New Roman" pitchFamily="18" charset="0"/>
                  <a:ea typeface="Arial Unicode MS" pitchFamily="34" charset="-122"/>
                </a:rPr>
                <a:t>n+1</a:t>
              </a:r>
              <a:r>
                <a:rPr lang="en-US" altLang="zh-CN" sz="1800" dirty="0">
                  <a:solidFill>
                    <a:srgbClr val="000000"/>
                  </a:solidFill>
                  <a:latin typeface="宋体" pitchFamily="2" charset="-122"/>
                  <a:ea typeface="Arial Unicode MS" pitchFamily="34" charset="-122"/>
                </a:rPr>
                <a:t>-|</a:t>
              </a:r>
              <a:r>
                <a:rPr lang="zh-CN" altLang="en-US" sz="1800" dirty="0">
                  <a:solidFill>
                    <a:srgbClr val="000000"/>
                  </a:solidFill>
                  <a:latin typeface="宋体" pitchFamily="2" charset="-122"/>
                  <a:ea typeface="Arial Unicode MS" pitchFamily="34" charset="-122"/>
                </a:rPr>
                <a:t>Ｘ</a:t>
              </a:r>
              <a:r>
                <a:rPr lang="en-US" altLang="zh-CN" sz="1800" dirty="0">
                  <a:solidFill>
                    <a:srgbClr val="000000"/>
                  </a:solidFill>
                  <a:latin typeface="宋体" pitchFamily="2" charset="-122"/>
                  <a:ea typeface="Arial Unicode MS" pitchFamily="34" charset="-122"/>
                </a:rPr>
                <a:t>|</a:t>
              </a:r>
            </a:p>
            <a:p>
              <a:pPr>
                <a:spcBef>
                  <a:spcPct val="20000"/>
                </a:spcBef>
                <a:buClr>
                  <a:srgbClr val="808080"/>
                </a:buClr>
                <a:buSzPct val="75000"/>
                <a:buFont typeface="Wingdings" pitchFamily="2" charset="2"/>
                <a:buChar char="v"/>
              </a:pPr>
              <a:r>
                <a:rPr lang="zh-CN" altLang="en-US" sz="1800" dirty="0">
                  <a:solidFill>
                    <a:srgbClr val="000000"/>
                  </a:solidFill>
                  <a:latin typeface="宋体" pitchFamily="2" charset="-122"/>
                  <a:ea typeface="Arial Unicode MS" pitchFamily="34" charset="-122"/>
                </a:rPr>
                <a:t>＝ </a:t>
              </a:r>
              <a:r>
                <a:rPr lang="en-US" altLang="zh-CN" sz="1800" dirty="0">
                  <a:solidFill>
                    <a:srgbClr val="000000"/>
                  </a:solidFill>
                  <a:latin typeface="Times New Roman" pitchFamily="18" charset="0"/>
                  <a:ea typeface="Arial Unicode MS" pitchFamily="34" charset="-122"/>
                </a:rPr>
                <a:t>2</a:t>
              </a:r>
              <a:r>
                <a:rPr lang="en-US" altLang="zh-CN" sz="1800" baseline="30000" dirty="0">
                  <a:solidFill>
                    <a:srgbClr val="000000"/>
                  </a:solidFill>
                  <a:latin typeface="Times New Roman" pitchFamily="18" charset="0"/>
                  <a:ea typeface="Arial Unicode MS" pitchFamily="34" charset="-122"/>
                </a:rPr>
                <a:t>4 </a:t>
              </a:r>
              <a:r>
                <a:rPr lang="zh-CN" altLang="en-US" sz="1800" dirty="0">
                  <a:solidFill>
                    <a:srgbClr val="000000"/>
                  </a:solidFill>
                  <a:latin typeface="宋体" pitchFamily="2" charset="-122"/>
                  <a:ea typeface="Arial Unicode MS" pitchFamily="34" charset="-122"/>
                </a:rPr>
                <a:t>－</a:t>
              </a:r>
              <a:r>
                <a:rPr lang="en-US" altLang="zh-CN" sz="1800" dirty="0">
                  <a:solidFill>
                    <a:srgbClr val="000000"/>
                  </a:solidFill>
                  <a:latin typeface="Times New Roman" pitchFamily="18" charset="0"/>
                  <a:ea typeface="Arial Unicode MS" pitchFamily="34" charset="-122"/>
                </a:rPr>
                <a:t>8 </a:t>
              </a:r>
            </a:p>
            <a:p>
              <a:pPr>
                <a:spcBef>
                  <a:spcPct val="20000"/>
                </a:spcBef>
                <a:buClr>
                  <a:srgbClr val="808080"/>
                </a:buClr>
                <a:buSzPct val="75000"/>
                <a:buFont typeface="Wingdings" pitchFamily="2" charset="2"/>
                <a:buChar char="v"/>
              </a:pPr>
              <a:r>
                <a:rPr lang="zh-CN" altLang="en-US" sz="1800" dirty="0">
                  <a:solidFill>
                    <a:srgbClr val="000000"/>
                  </a:solidFill>
                  <a:latin typeface="宋体" pitchFamily="2" charset="-122"/>
                  <a:ea typeface="Arial Unicode MS" pitchFamily="34" charset="-122"/>
                </a:rPr>
                <a:t>＝</a:t>
              </a:r>
              <a:r>
                <a:rPr lang="en-US" altLang="zh-CN" sz="1800" dirty="0">
                  <a:solidFill>
                    <a:srgbClr val="000000"/>
                  </a:solidFill>
                  <a:latin typeface="宋体" pitchFamily="2" charset="-122"/>
                  <a:ea typeface="Arial Unicode MS" pitchFamily="34" charset="-122"/>
                </a:rPr>
                <a:t>(10000-1000)</a:t>
              </a:r>
              <a:r>
                <a:rPr lang="en-US" altLang="zh-CN" sz="1800" baseline="-25000" dirty="0">
                  <a:solidFill>
                    <a:srgbClr val="000000"/>
                  </a:solidFill>
                  <a:latin typeface="宋体" pitchFamily="2" charset="-122"/>
                  <a:ea typeface="Arial Unicode MS" pitchFamily="34" charset="-122"/>
                </a:rPr>
                <a:t>2</a:t>
              </a:r>
            </a:p>
            <a:p>
              <a:pPr>
                <a:spcBef>
                  <a:spcPct val="20000"/>
                </a:spcBef>
                <a:buClr>
                  <a:srgbClr val="808080"/>
                </a:buClr>
                <a:buSzPct val="75000"/>
                <a:buFont typeface="Wingdings" pitchFamily="2" charset="2"/>
                <a:buChar char="v"/>
              </a:pPr>
              <a:r>
                <a:rPr lang="zh-CN" altLang="en-US" sz="1800" dirty="0">
                  <a:solidFill>
                    <a:srgbClr val="000000"/>
                  </a:solidFill>
                  <a:latin typeface="宋体" pitchFamily="2" charset="-122"/>
                  <a:ea typeface="Arial Unicode MS" pitchFamily="34" charset="-122"/>
                </a:rPr>
                <a:t>＝ </a:t>
              </a:r>
              <a:r>
                <a:rPr lang="en-US" altLang="zh-CN" sz="1800" dirty="0">
                  <a:solidFill>
                    <a:srgbClr val="FF3300"/>
                  </a:solidFill>
                  <a:latin typeface="宋体" pitchFamily="2" charset="-122"/>
                  <a:ea typeface="Arial Unicode MS" pitchFamily="34" charset="-122"/>
                </a:rPr>
                <a:t>0</a:t>
              </a:r>
              <a:r>
                <a:rPr lang="en-US" altLang="zh-CN" sz="1800" dirty="0">
                  <a:solidFill>
                    <a:srgbClr val="000000"/>
                  </a:solidFill>
                  <a:latin typeface="宋体" pitchFamily="2" charset="-122"/>
                  <a:ea typeface="Arial Unicode MS" pitchFamily="34" charset="-122"/>
                </a:rPr>
                <a:t>1000</a:t>
              </a:r>
            </a:p>
          </p:txBody>
        </p:sp>
        <p:sp>
          <p:nvSpPr>
            <p:cNvPr id="27655" name="Freeform 9"/>
            <p:cNvSpPr>
              <a:spLocks/>
            </p:cNvSpPr>
            <p:nvPr/>
          </p:nvSpPr>
          <p:spPr bwMode="auto">
            <a:xfrm>
              <a:off x="2916238" y="4724400"/>
              <a:ext cx="863600" cy="420688"/>
            </a:xfrm>
            <a:custGeom>
              <a:avLst/>
              <a:gdLst>
                <a:gd name="T0" fmla="*/ 0 w 544"/>
                <a:gd name="T1" fmla="*/ 0 h 265"/>
                <a:gd name="T2" fmla="*/ 360362 w 544"/>
                <a:gd name="T3" fmla="*/ 360363 h 265"/>
                <a:gd name="T4" fmla="*/ 863600 w 544"/>
                <a:gd name="T5" fmla="*/ 360363 h 265"/>
                <a:gd name="T6" fmla="*/ 0 60000 65536"/>
                <a:gd name="T7" fmla="*/ 0 60000 65536"/>
                <a:gd name="T8" fmla="*/ 0 60000 65536"/>
                <a:gd name="T9" fmla="*/ 0 w 544"/>
                <a:gd name="T10" fmla="*/ 0 h 265"/>
                <a:gd name="T11" fmla="*/ 544 w 544"/>
                <a:gd name="T12" fmla="*/ 265 h 265"/>
              </a:gdLst>
              <a:ahLst/>
              <a:cxnLst>
                <a:cxn ang="T6">
                  <a:pos x="T0" y="T1"/>
                </a:cxn>
                <a:cxn ang="T7">
                  <a:pos x="T2" y="T3"/>
                </a:cxn>
                <a:cxn ang="T8">
                  <a:pos x="T4" y="T5"/>
                </a:cxn>
              </a:cxnLst>
              <a:rect l="T9" t="T10" r="T11" b="T12"/>
              <a:pathLst>
                <a:path w="544" h="265">
                  <a:moveTo>
                    <a:pt x="0" y="0"/>
                  </a:moveTo>
                  <a:cubicBezTo>
                    <a:pt x="68" y="94"/>
                    <a:pt x="136" y="189"/>
                    <a:pt x="227" y="227"/>
                  </a:cubicBezTo>
                  <a:cubicBezTo>
                    <a:pt x="318" y="265"/>
                    <a:pt x="431" y="246"/>
                    <a:pt x="544" y="227"/>
                  </a:cubicBezTo>
                </a:path>
              </a:pathLst>
            </a:custGeom>
            <a:noFill/>
            <a:ln w="38100" cap="flat" cmpd="sng">
              <a:solidFill>
                <a:srgbClr val="FFC979"/>
              </a:solidFill>
              <a:prstDash val="solid"/>
              <a:round/>
              <a:headEnd type="none" w="med" len="med"/>
              <a:tailEnd type="triangle" w="med" len="med"/>
            </a:ln>
          </p:spPr>
          <p:txBody>
            <a:bodyPr lIns="90488" tIns="44450" rIns="90488" bIns="44450" anchor="ctr"/>
            <a:lstStyle/>
            <a:p>
              <a:pPr>
                <a:spcBef>
                  <a:spcPct val="20000"/>
                </a:spcBef>
                <a:buClr>
                  <a:srgbClr val="808080"/>
                </a:buClr>
                <a:buSzPct val="75000"/>
                <a:buFont typeface="Wingdings" pitchFamily="2" charset="2"/>
                <a:buChar char="v"/>
              </a:pPr>
              <a:endParaRPr lang="zh-CN" altLang="en-US" sz="2800">
                <a:solidFill>
                  <a:srgbClr val="000000"/>
                </a:solidFill>
                <a:latin typeface="Times New Roman" pitchFamily="18" charset="0"/>
                <a:ea typeface="宋体" charset="-122"/>
              </a:endParaRPr>
            </a:p>
          </p:txBody>
        </p:sp>
      </p:grpSp>
      <p:sp>
        <p:nvSpPr>
          <p:cNvPr id="9" name="TextBox 8"/>
          <p:cNvSpPr txBox="1"/>
          <p:nvPr/>
        </p:nvSpPr>
        <p:spPr>
          <a:xfrm>
            <a:off x="2024034" y="1785927"/>
            <a:ext cx="8286776" cy="3108543"/>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spcBef>
                <a:spcPct val="20000"/>
              </a:spcBef>
              <a:buClr>
                <a:srgbClr val="808080"/>
              </a:buClr>
              <a:buSzPct val="75000"/>
              <a:buFont typeface="Wingdings" pitchFamily="2" charset="2"/>
              <a:buChar char="v"/>
            </a:pPr>
            <a:r>
              <a:rPr lang="en-US" sz="2800" dirty="0" err="1">
                <a:solidFill>
                  <a:srgbClr val="FFFFFF"/>
                </a:solidFill>
              </a:rPr>
              <a:t>Ex2</a:t>
            </a:r>
            <a:r>
              <a:rPr lang="en-US" sz="2800" dirty="0">
                <a:solidFill>
                  <a:srgbClr val="FFFFFF"/>
                </a:solidFill>
              </a:rPr>
              <a:t>:  37:    0 0 1 0 0 1 0  1</a:t>
            </a:r>
            <a:endParaRPr lang="zh-CN" altLang="en-US" sz="2800" dirty="0">
              <a:solidFill>
                <a:srgbClr val="FFFFFF"/>
              </a:solidFill>
            </a:endParaRPr>
          </a:p>
          <a:p>
            <a:pPr>
              <a:spcBef>
                <a:spcPct val="20000"/>
              </a:spcBef>
              <a:buClr>
                <a:srgbClr val="808080"/>
              </a:buClr>
              <a:buSzPct val="75000"/>
              <a:buFont typeface="Wingdings" pitchFamily="2" charset="2"/>
              <a:buChar char="v"/>
            </a:pPr>
            <a:r>
              <a:rPr lang="en-US" sz="2800" dirty="0">
                <a:solidFill>
                  <a:srgbClr val="FFFFFF"/>
                </a:solidFill>
              </a:rPr>
              <a:t>                   1  1 0 1 1 0 1 0 </a:t>
            </a:r>
            <a:endParaRPr lang="zh-CN" altLang="en-US" sz="2800" dirty="0">
              <a:solidFill>
                <a:srgbClr val="FFFFFF"/>
              </a:solidFill>
            </a:endParaRPr>
          </a:p>
          <a:p>
            <a:pPr>
              <a:spcBef>
                <a:spcPct val="20000"/>
              </a:spcBef>
              <a:buClr>
                <a:srgbClr val="808080"/>
              </a:buClr>
              <a:buSzPct val="75000"/>
              <a:buFont typeface="Wingdings" pitchFamily="2" charset="2"/>
              <a:buChar char="v"/>
            </a:pPr>
            <a:r>
              <a:rPr lang="en-US" sz="2800" dirty="0">
                <a:solidFill>
                  <a:srgbClr val="FFFFFF"/>
                </a:solidFill>
              </a:rPr>
              <a:t>                   1  1 1  1 1 1 1  1</a:t>
            </a:r>
            <a:endParaRPr lang="zh-CN" altLang="en-US" sz="2800" dirty="0">
              <a:solidFill>
                <a:srgbClr val="FFFFFF"/>
              </a:solidFill>
            </a:endParaRPr>
          </a:p>
          <a:p>
            <a:pPr>
              <a:spcBef>
                <a:spcPct val="20000"/>
              </a:spcBef>
              <a:buClr>
                <a:srgbClr val="808080"/>
              </a:buClr>
              <a:buSzPct val="75000"/>
              <a:buFont typeface="Wingdings" pitchFamily="2" charset="2"/>
              <a:buChar char="v"/>
            </a:pPr>
            <a:r>
              <a:rPr lang="en-US" sz="2800" dirty="0">
                <a:solidFill>
                  <a:srgbClr val="FFFFFF"/>
                </a:solidFill>
              </a:rPr>
              <a:t>                                      + 1 </a:t>
            </a:r>
            <a:r>
              <a:rPr lang="en-US" sz="2800" dirty="0">
                <a:solidFill>
                  <a:srgbClr val="FFFFFF"/>
                </a:solidFill>
                <a:sym typeface="Wingdings"/>
              </a:rPr>
              <a:t></a:t>
            </a:r>
            <a:r>
              <a:rPr lang="en-US" sz="2800" dirty="0">
                <a:solidFill>
                  <a:srgbClr val="FFFFFF"/>
                </a:solidFill>
              </a:rPr>
              <a:t> 1101 1011 (-37)</a:t>
            </a:r>
            <a:endParaRPr lang="zh-CN" altLang="en-US" sz="2800" dirty="0">
              <a:solidFill>
                <a:srgbClr val="FFFFFF"/>
              </a:solidFill>
            </a:endParaRPr>
          </a:p>
          <a:p>
            <a:pPr>
              <a:spcBef>
                <a:spcPct val="20000"/>
              </a:spcBef>
              <a:buClr>
                <a:srgbClr val="808080"/>
              </a:buClr>
              <a:buSzPct val="75000"/>
              <a:buFont typeface="Wingdings" pitchFamily="2" charset="2"/>
              <a:buChar char="v"/>
            </a:pPr>
            <a:r>
              <a:rPr lang="en-US" sz="2800" dirty="0">
                <a:solidFill>
                  <a:srgbClr val="FFFFFF"/>
                </a:solidFill>
              </a:rPr>
              <a:t>                   0 0 0 0 0 0 0 0</a:t>
            </a:r>
            <a:endParaRPr lang="zh-CN" altLang="en-US" sz="2800" dirty="0">
              <a:solidFill>
                <a:srgbClr val="FFFFFF"/>
              </a:solidFill>
            </a:endParaRPr>
          </a:p>
          <a:p>
            <a:pPr>
              <a:spcBef>
                <a:spcPct val="20000"/>
              </a:spcBef>
              <a:buClr>
                <a:srgbClr val="808080"/>
              </a:buClr>
              <a:buSzPct val="75000"/>
              <a:buFont typeface="Wingdings" pitchFamily="2" charset="2"/>
              <a:buChar char="v"/>
            </a:pPr>
            <a:endParaRPr lang="zh-CN" altLang="en-US" sz="2800" dirty="0">
              <a:solidFill>
                <a:srgbClr val="FFFFFF"/>
              </a:solidFill>
            </a:endParaRPr>
          </a:p>
        </p:txBody>
      </p:sp>
      <p:grpSp>
        <p:nvGrpSpPr>
          <p:cNvPr id="15" name="组合 14"/>
          <p:cNvGrpSpPr/>
          <p:nvPr/>
        </p:nvGrpSpPr>
        <p:grpSpPr>
          <a:xfrm>
            <a:off x="4167174" y="2285992"/>
            <a:ext cx="4786346" cy="1571636"/>
            <a:chOff x="2643174" y="2285992"/>
            <a:chExt cx="4786346" cy="1571636"/>
          </a:xfrm>
        </p:grpSpPr>
        <p:sp>
          <p:nvSpPr>
            <p:cNvPr id="10" name="矩形 9"/>
            <p:cNvSpPr/>
            <p:nvPr/>
          </p:nvSpPr>
          <p:spPr bwMode="auto">
            <a:xfrm>
              <a:off x="2643174" y="2285992"/>
              <a:ext cx="2786082" cy="500066"/>
            </a:xfrm>
            <a:prstGeom prst="rect">
              <a:avLst/>
            </a:prstGeom>
            <a:noFill/>
            <a:ln w="2857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solidFill>
                  <a:srgbClr val="000000"/>
                </a:solidFill>
              </a:endParaRPr>
            </a:p>
          </p:txBody>
        </p:sp>
        <p:sp>
          <p:nvSpPr>
            <p:cNvPr id="11" name="矩形 10"/>
            <p:cNvSpPr/>
            <p:nvPr/>
          </p:nvSpPr>
          <p:spPr bwMode="auto">
            <a:xfrm>
              <a:off x="4643438" y="3357562"/>
              <a:ext cx="2786082" cy="500066"/>
            </a:xfrm>
            <a:prstGeom prst="rect">
              <a:avLst/>
            </a:prstGeom>
            <a:noFill/>
            <a:ln w="2857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solidFill>
                  <a:srgbClr val="000000"/>
                </a:solidFill>
              </a:endParaRPr>
            </a:p>
          </p:txBody>
        </p:sp>
        <p:sp>
          <p:nvSpPr>
            <p:cNvPr id="12" name="任意多边形 11"/>
            <p:cNvSpPr/>
            <p:nvPr/>
          </p:nvSpPr>
          <p:spPr bwMode="auto">
            <a:xfrm>
              <a:off x="5410200" y="2453640"/>
              <a:ext cx="947750" cy="689608"/>
            </a:xfrm>
            <a:custGeom>
              <a:avLst/>
              <a:gdLst>
                <a:gd name="connsiteX0" fmla="*/ 0 w 955040"/>
                <a:gd name="connsiteY0" fmla="*/ 0 h 792480"/>
                <a:gd name="connsiteX1" fmla="*/ 807720 w 955040"/>
                <a:gd name="connsiteY1" fmla="*/ 243840 h 792480"/>
                <a:gd name="connsiteX2" fmla="*/ 883920 w 955040"/>
                <a:gd name="connsiteY2" fmla="*/ 792480 h 792480"/>
                <a:gd name="connsiteX3" fmla="*/ 883920 w 955040"/>
                <a:gd name="connsiteY3" fmla="*/ 792480 h 792480"/>
              </a:gdLst>
              <a:ahLst/>
              <a:cxnLst>
                <a:cxn ang="0">
                  <a:pos x="connsiteX0" y="connsiteY0"/>
                </a:cxn>
                <a:cxn ang="0">
                  <a:pos x="connsiteX1" y="connsiteY1"/>
                </a:cxn>
                <a:cxn ang="0">
                  <a:pos x="connsiteX2" y="connsiteY2"/>
                </a:cxn>
                <a:cxn ang="0">
                  <a:pos x="connsiteX3" y="connsiteY3"/>
                </a:cxn>
              </a:cxnLst>
              <a:rect l="l" t="t" r="r" b="b"/>
              <a:pathLst>
                <a:path w="955040" h="792480">
                  <a:moveTo>
                    <a:pt x="0" y="0"/>
                  </a:moveTo>
                  <a:cubicBezTo>
                    <a:pt x="330200" y="55880"/>
                    <a:pt x="660400" y="111760"/>
                    <a:pt x="807720" y="243840"/>
                  </a:cubicBezTo>
                  <a:cubicBezTo>
                    <a:pt x="955040" y="375920"/>
                    <a:pt x="883920" y="792480"/>
                    <a:pt x="883920" y="792480"/>
                  </a:cubicBezTo>
                  <a:lnTo>
                    <a:pt x="883920" y="792480"/>
                  </a:lnTo>
                </a:path>
              </a:pathLst>
            </a:custGeom>
            <a:noFill/>
            <a:ln w="2857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solidFill>
                  <a:srgbClr val="000000"/>
                </a:solidFill>
              </a:endParaRPr>
            </a:p>
          </p:txBody>
        </p:sp>
        <p:cxnSp>
          <p:nvCxnSpPr>
            <p:cNvPr id="14" name="直接箭头连接符 13"/>
            <p:cNvCxnSpPr/>
            <p:nvPr/>
          </p:nvCxnSpPr>
          <p:spPr bwMode="auto">
            <a:xfrm rot="5400000">
              <a:off x="6143636" y="3214686"/>
              <a:ext cx="285752" cy="1588"/>
            </a:xfrm>
            <a:prstGeom prst="straightConnector1">
              <a:avLst/>
            </a:prstGeom>
            <a:solidFill>
              <a:schemeClr val="accent1"/>
            </a:solidFill>
            <a:ln w="28575" cap="flat" cmpd="sng" algn="ctr">
              <a:solidFill>
                <a:srgbClr val="FFFF00"/>
              </a:solidFill>
              <a:prstDash val="solid"/>
              <a:round/>
              <a:headEnd type="none" w="med" len="med"/>
              <a:tailEnd type="stealth" w="lg" len="lg"/>
            </a:ln>
            <a:effectLst/>
          </p:spPr>
        </p:cxnSp>
      </p:grpSp>
    </p:spTree>
    <p:extLst>
      <p:ext uri="{BB962C8B-B14F-4D97-AF65-F5344CB8AC3E}">
        <p14:creationId xmlns:p14="http://schemas.microsoft.com/office/powerpoint/2010/main" val="632623911"/>
      </p:ext>
    </p:extLst>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If x&lt;0, how to know its </a:t>
            </a:r>
            <a:r>
              <a:rPr lang="en-US" altLang="zh-CN" dirty="0" err="1" smtClean="0"/>
              <a:t>IxI</a:t>
            </a:r>
            <a:r>
              <a:rPr lang="en-US" altLang="zh-CN" dirty="0" smtClean="0"/>
              <a:t>  ?</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2024034" y="1785927"/>
            <a:ext cx="8286776" cy="3108543"/>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spcBef>
                <a:spcPct val="20000"/>
              </a:spcBef>
              <a:buClr>
                <a:srgbClr val="808080"/>
              </a:buClr>
              <a:buSzPct val="75000"/>
              <a:buFont typeface="Wingdings" pitchFamily="2" charset="2"/>
              <a:buChar char="v"/>
            </a:pPr>
            <a:r>
              <a:rPr lang="en-US" sz="2800" dirty="0" err="1">
                <a:solidFill>
                  <a:srgbClr val="FFFFFF"/>
                </a:solidFill>
              </a:rPr>
              <a:t>Ex2</a:t>
            </a:r>
            <a:r>
              <a:rPr lang="en-US" sz="2800" dirty="0">
                <a:solidFill>
                  <a:srgbClr val="FFFFFF"/>
                </a:solidFill>
              </a:rPr>
              <a:t>:  -37:    1 1 0 1 1 0 1 1 </a:t>
            </a:r>
            <a:endParaRPr lang="zh-CN" altLang="en-US" sz="2800" dirty="0">
              <a:solidFill>
                <a:srgbClr val="FFFFFF"/>
              </a:solidFill>
            </a:endParaRPr>
          </a:p>
          <a:p>
            <a:pPr>
              <a:spcBef>
                <a:spcPct val="20000"/>
              </a:spcBef>
              <a:buClr>
                <a:srgbClr val="808080"/>
              </a:buClr>
              <a:buSzPct val="75000"/>
              <a:buFont typeface="Wingdings" pitchFamily="2" charset="2"/>
              <a:buChar char="v"/>
            </a:pPr>
            <a:r>
              <a:rPr lang="en-US" sz="2800" dirty="0">
                <a:solidFill>
                  <a:srgbClr val="FFFFFF"/>
                </a:solidFill>
              </a:rPr>
              <a:t>                   0 0 1 00 1 0 0 </a:t>
            </a:r>
            <a:endParaRPr lang="zh-CN" altLang="en-US" sz="2800" dirty="0">
              <a:solidFill>
                <a:srgbClr val="FFFFFF"/>
              </a:solidFill>
            </a:endParaRPr>
          </a:p>
          <a:p>
            <a:pPr>
              <a:spcBef>
                <a:spcPct val="20000"/>
              </a:spcBef>
              <a:buClr>
                <a:srgbClr val="808080"/>
              </a:buClr>
              <a:buSzPct val="75000"/>
              <a:buFont typeface="Wingdings" pitchFamily="2" charset="2"/>
              <a:buChar char="v"/>
            </a:pPr>
            <a:r>
              <a:rPr lang="en-US" sz="2800" dirty="0">
                <a:solidFill>
                  <a:srgbClr val="FFFFFF"/>
                </a:solidFill>
              </a:rPr>
              <a:t>                   1  1 1  1 1 1 1 1</a:t>
            </a:r>
            <a:endParaRPr lang="zh-CN" altLang="en-US" sz="2800" dirty="0">
              <a:solidFill>
                <a:srgbClr val="FFFFFF"/>
              </a:solidFill>
            </a:endParaRPr>
          </a:p>
          <a:p>
            <a:pPr>
              <a:spcBef>
                <a:spcPct val="20000"/>
              </a:spcBef>
              <a:buClr>
                <a:srgbClr val="808080"/>
              </a:buClr>
              <a:buSzPct val="75000"/>
              <a:buFont typeface="Wingdings" pitchFamily="2" charset="2"/>
              <a:buChar char="v"/>
            </a:pPr>
            <a:r>
              <a:rPr lang="en-US" sz="2800" dirty="0">
                <a:solidFill>
                  <a:srgbClr val="FFFFFF"/>
                </a:solidFill>
              </a:rPr>
              <a:t>                                     + 1 </a:t>
            </a:r>
            <a:r>
              <a:rPr lang="en-US" sz="2800" dirty="0">
                <a:solidFill>
                  <a:srgbClr val="FFFFFF"/>
                </a:solidFill>
                <a:sym typeface="Wingdings"/>
              </a:rPr>
              <a:t></a:t>
            </a:r>
            <a:r>
              <a:rPr lang="en-US" sz="2800" dirty="0">
                <a:solidFill>
                  <a:srgbClr val="FFFFFF"/>
                </a:solidFill>
              </a:rPr>
              <a:t> 00100101 (37)</a:t>
            </a:r>
            <a:endParaRPr lang="zh-CN" altLang="en-US" sz="2800" dirty="0">
              <a:solidFill>
                <a:srgbClr val="FFFFFF"/>
              </a:solidFill>
            </a:endParaRPr>
          </a:p>
          <a:p>
            <a:pPr>
              <a:spcBef>
                <a:spcPct val="20000"/>
              </a:spcBef>
              <a:buClr>
                <a:srgbClr val="808080"/>
              </a:buClr>
              <a:buSzPct val="75000"/>
              <a:buFont typeface="Wingdings" pitchFamily="2" charset="2"/>
              <a:buChar char="v"/>
            </a:pPr>
            <a:r>
              <a:rPr lang="en-US" sz="2800" dirty="0">
                <a:solidFill>
                  <a:srgbClr val="FFFFFF"/>
                </a:solidFill>
              </a:rPr>
              <a:t>                   0 0 0 0 0 0 0 0</a:t>
            </a:r>
            <a:endParaRPr lang="zh-CN" altLang="en-US" sz="2800" dirty="0">
              <a:solidFill>
                <a:srgbClr val="FFFFFF"/>
              </a:solidFill>
            </a:endParaRPr>
          </a:p>
          <a:p>
            <a:pPr>
              <a:spcBef>
                <a:spcPct val="20000"/>
              </a:spcBef>
              <a:buClr>
                <a:srgbClr val="808080"/>
              </a:buClr>
              <a:buSzPct val="75000"/>
              <a:buFont typeface="Wingdings" pitchFamily="2" charset="2"/>
              <a:buChar char="v"/>
            </a:pPr>
            <a:endParaRPr lang="zh-CN" altLang="en-US" sz="2800" dirty="0">
              <a:solidFill>
                <a:srgbClr val="FFFFFF"/>
              </a:solidFill>
            </a:endParaRPr>
          </a:p>
        </p:txBody>
      </p:sp>
      <p:grpSp>
        <p:nvGrpSpPr>
          <p:cNvPr id="5" name="组合 4"/>
          <p:cNvGrpSpPr/>
          <p:nvPr/>
        </p:nvGrpSpPr>
        <p:grpSpPr>
          <a:xfrm>
            <a:off x="4167174" y="2285992"/>
            <a:ext cx="4714908" cy="1571636"/>
            <a:chOff x="2643174" y="2285992"/>
            <a:chExt cx="4714908" cy="1571636"/>
          </a:xfrm>
        </p:grpSpPr>
        <p:sp>
          <p:nvSpPr>
            <p:cNvPr id="6" name="矩形 5"/>
            <p:cNvSpPr/>
            <p:nvPr/>
          </p:nvSpPr>
          <p:spPr bwMode="auto">
            <a:xfrm>
              <a:off x="2643174" y="2285992"/>
              <a:ext cx="2786082" cy="500066"/>
            </a:xfrm>
            <a:prstGeom prst="rect">
              <a:avLst/>
            </a:prstGeom>
            <a:noFill/>
            <a:ln w="2857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solidFill>
                  <a:srgbClr val="000000"/>
                </a:solidFill>
              </a:endParaRPr>
            </a:p>
          </p:txBody>
        </p:sp>
        <p:sp>
          <p:nvSpPr>
            <p:cNvPr id="7" name="矩形 6"/>
            <p:cNvSpPr/>
            <p:nvPr/>
          </p:nvSpPr>
          <p:spPr bwMode="auto">
            <a:xfrm>
              <a:off x="4643438" y="3357562"/>
              <a:ext cx="2714644" cy="500066"/>
            </a:xfrm>
            <a:prstGeom prst="rect">
              <a:avLst/>
            </a:prstGeom>
            <a:noFill/>
            <a:ln w="2857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solidFill>
                  <a:srgbClr val="000000"/>
                </a:solidFill>
              </a:endParaRPr>
            </a:p>
          </p:txBody>
        </p:sp>
        <p:sp>
          <p:nvSpPr>
            <p:cNvPr id="8" name="任意多边形 7"/>
            <p:cNvSpPr/>
            <p:nvPr/>
          </p:nvSpPr>
          <p:spPr bwMode="auto">
            <a:xfrm>
              <a:off x="5410200" y="2453640"/>
              <a:ext cx="947750" cy="689608"/>
            </a:xfrm>
            <a:custGeom>
              <a:avLst/>
              <a:gdLst>
                <a:gd name="connsiteX0" fmla="*/ 0 w 955040"/>
                <a:gd name="connsiteY0" fmla="*/ 0 h 792480"/>
                <a:gd name="connsiteX1" fmla="*/ 807720 w 955040"/>
                <a:gd name="connsiteY1" fmla="*/ 243840 h 792480"/>
                <a:gd name="connsiteX2" fmla="*/ 883920 w 955040"/>
                <a:gd name="connsiteY2" fmla="*/ 792480 h 792480"/>
                <a:gd name="connsiteX3" fmla="*/ 883920 w 955040"/>
                <a:gd name="connsiteY3" fmla="*/ 792480 h 792480"/>
              </a:gdLst>
              <a:ahLst/>
              <a:cxnLst>
                <a:cxn ang="0">
                  <a:pos x="connsiteX0" y="connsiteY0"/>
                </a:cxn>
                <a:cxn ang="0">
                  <a:pos x="connsiteX1" y="connsiteY1"/>
                </a:cxn>
                <a:cxn ang="0">
                  <a:pos x="connsiteX2" y="connsiteY2"/>
                </a:cxn>
                <a:cxn ang="0">
                  <a:pos x="connsiteX3" y="connsiteY3"/>
                </a:cxn>
              </a:cxnLst>
              <a:rect l="l" t="t" r="r" b="b"/>
              <a:pathLst>
                <a:path w="955040" h="792480">
                  <a:moveTo>
                    <a:pt x="0" y="0"/>
                  </a:moveTo>
                  <a:cubicBezTo>
                    <a:pt x="330200" y="55880"/>
                    <a:pt x="660400" y="111760"/>
                    <a:pt x="807720" y="243840"/>
                  </a:cubicBezTo>
                  <a:cubicBezTo>
                    <a:pt x="955040" y="375920"/>
                    <a:pt x="883920" y="792480"/>
                    <a:pt x="883920" y="792480"/>
                  </a:cubicBezTo>
                  <a:lnTo>
                    <a:pt x="883920" y="792480"/>
                  </a:lnTo>
                </a:path>
              </a:pathLst>
            </a:custGeom>
            <a:noFill/>
            <a:ln w="2857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solidFill>
                  <a:srgbClr val="000000"/>
                </a:solidFill>
              </a:endParaRPr>
            </a:p>
          </p:txBody>
        </p:sp>
        <p:cxnSp>
          <p:nvCxnSpPr>
            <p:cNvPr id="9" name="直接箭头连接符 8"/>
            <p:cNvCxnSpPr/>
            <p:nvPr/>
          </p:nvCxnSpPr>
          <p:spPr bwMode="auto">
            <a:xfrm rot="5400000">
              <a:off x="6143636" y="3214686"/>
              <a:ext cx="285752" cy="1588"/>
            </a:xfrm>
            <a:prstGeom prst="straightConnector1">
              <a:avLst/>
            </a:prstGeom>
            <a:solidFill>
              <a:schemeClr val="accent1"/>
            </a:solidFill>
            <a:ln w="28575" cap="flat" cmpd="sng" algn="ctr">
              <a:solidFill>
                <a:srgbClr val="FFFF00"/>
              </a:solidFill>
              <a:prstDash val="solid"/>
              <a:round/>
              <a:headEnd type="none" w="med" len="med"/>
              <a:tailEnd type="stealth" w="lg" len="lg"/>
            </a:ln>
            <a:effectLst/>
          </p:spPr>
        </p:cxnSp>
      </p:grpSp>
    </p:spTree>
    <p:extLst>
      <p:ext uri="{BB962C8B-B14F-4D97-AF65-F5344CB8AC3E}">
        <p14:creationId xmlns:p14="http://schemas.microsoft.com/office/powerpoint/2010/main" val="3663200755"/>
      </p:ext>
    </p:extLst>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use 2’s  complement ?</a:t>
            </a:r>
            <a:br>
              <a:rPr lang="en-US" altLang="zh-CN" dirty="0" smtClean="0"/>
            </a:br>
            <a:r>
              <a:rPr lang="en-US" sz="2400" dirty="0"/>
              <a:t> -----</a:t>
            </a:r>
            <a:r>
              <a:rPr lang="en-US" sz="2400" dirty="0">
                <a:solidFill>
                  <a:srgbClr val="0000FF"/>
                </a:solidFill>
              </a:rPr>
              <a:t>natural way to present</a:t>
            </a:r>
            <a:endParaRPr lang="zh-CN" altLang="en-US" dirty="0">
              <a:solidFill>
                <a:srgbClr val="0000FF"/>
              </a:solidFill>
            </a:endParaRPr>
          </a:p>
        </p:txBody>
      </p:sp>
      <p:sp>
        <p:nvSpPr>
          <p:cNvPr id="3" name="内容占位符 2"/>
          <p:cNvSpPr>
            <a:spLocks noGrp="1"/>
          </p:cNvSpPr>
          <p:nvPr>
            <p:ph idx="1"/>
          </p:nvPr>
        </p:nvSpPr>
        <p:spPr>
          <a:xfrm>
            <a:off x="2024035" y="1285861"/>
            <a:ext cx="8302625" cy="4886325"/>
          </a:xfrm>
        </p:spPr>
        <p:txBody>
          <a:bodyPr/>
          <a:lstStyle/>
          <a:p>
            <a:r>
              <a:rPr lang="en-US" sz="2400" dirty="0" err="1"/>
              <a:t>Ex1</a:t>
            </a:r>
            <a:r>
              <a:rPr lang="en-US" sz="2400" dirty="0"/>
              <a:t>:   one sign bit     1’s </a:t>
            </a:r>
            <a:r>
              <a:rPr lang="en-US" sz="2400" dirty="0" err="1"/>
              <a:t>comlement</a:t>
            </a:r>
            <a:r>
              <a:rPr lang="en-US" sz="2400" dirty="0"/>
              <a:t>      2’s complement</a:t>
            </a:r>
          </a:p>
          <a:p>
            <a:pPr lvl="1">
              <a:buNone/>
            </a:pPr>
            <a:r>
              <a:rPr lang="en-US" sz="2000" dirty="0"/>
              <a:t>  +5          0 1 0 1                  0 1 0 1                  </a:t>
            </a:r>
            <a:r>
              <a:rPr lang="en-US" sz="2000" dirty="0">
                <a:solidFill>
                  <a:srgbClr val="0000FF"/>
                </a:solidFill>
              </a:rPr>
              <a:t>0101</a:t>
            </a:r>
            <a:endParaRPr lang="zh-CN" altLang="en-US" sz="2000" dirty="0">
              <a:solidFill>
                <a:srgbClr val="0000FF"/>
              </a:solidFill>
            </a:endParaRPr>
          </a:p>
          <a:p>
            <a:pPr lvl="1">
              <a:buNone/>
            </a:pPr>
            <a:r>
              <a:rPr lang="en-US" sz="2000" dirty="0"/>
              <a:t>  -5          1  1 0 1                  1 0 1 0                  </a:t>
            </a:r>
            <a:r>
              <a:rPr lang="en-US" sz="2000" dirty="0">
                <a:solidFill>
                  <a:srgbClr val="0000FF"/>
                </a:solidFill>
              </a:rPr>
              <a:t>1011</a:t>
            </a:r>
            <a:endParaRPr lang="zh-CN" altLang="en-US" sz="2000" dirty="0">
              <a:solidFill>
                <a:srgbClr val="0000FF"/>
              </a:solidFill>
            </a:endParaRPr>
          </a:p>
          <a:p>
            <a:pPr lvl="1">
              <a:buNone/>
            </a:pPr>
            <a:r>
              <a:rPr lang="en-US" sz="2000" dirty="0"/>
              <a:t>   0           0 0 1 0(</a:t>
            </a:r>
            <a:r>
              <a:rPr lang="en-US" sz="2000" dirty="0">
                <a:solidFill>
                  <a:srgbClr val="FF0000"/>
                </a:solidFill>
              </a:rPr>
              <a:t>2</a:t>
            </a:r>
            <a:r>
              <a:rPr lang="en-US" sz="2000" dirty="0"/>
              <a:t>)             1 1  1 1 (-</a:t>
            </a:r>
            <a:r>
              <a:rPr lang="en-US" sz="2000" dirty="0">
                <a:solidFill>
                  <a:srgbClr val="FF0000"/>
                </a:solidFill>
              </a:rPr>
              <a:t>0</a:t>
            </a:r>
            <a:r>
              <a:rPr lang="en-US" sz="2000" dirty="0"/>
              <a:t>)           </a:t>
            </a:r>
            <a:r>
              <a:rPr lang="en-US" sz="2000" dirty="0">
                <a:solidFill>
                  <a:srgbClr val="0000FF"/>
                </a:solidFill>
              </a:rPr>
              <a:t>0000 (</a:t>
            </a:r>
            <a:r>
              <a:rPr lang="en-US" sz="2000" dirty="0">
                <a:solidFill>
                  <a:srgbClr val="FF0000"/>
                </a:solidFill>
              </a:rPr>
              <a:t>good</a:t>
            </a:r>
            <a:r>
              <a:rPr lang="en-US" sz="2000" dirty="0">
                <a:solidFill>
                  <a:srgbClr val="0000FF"/>
                </a:solidFill>
              </a:rPr>
              <a:t>)</a:t>
            </a:r>
            <a:endParaRPr lang="zh-CN" altLang="en-US" sz="2000" dirty="0">
              <a:solidFill>
                <a:srgbClr val="0000FF"/>
              </a:solidFill>
            </a:endParaRPr>
          </a:p>
          <a:p>
            <a:endParaRPr lang="en-US" altLang="zh-CN" sz="2400" dirty="0"/>
          </a:p>
          <a:p>
            <a:r>
              <a:rPr lang="en-US" altLang="zh-CN" dirty="0" smtClean="0"/>
              <a:t>Problem for 1’s complement</a:t>
            </a:r>
          </a:p>
          <a:p>
            <a:pPr lvl="1">
              <a:buNone/>
            </a:pPr>
            <a:r>
              <a:rPr lang="en-US" sz="2000" dirty="0"/>
              <a:t>  0001 0011     19 </a:t>
            </a:r>
          </a:p>
          <a:p>
            <a:pPr lvl="1">
              <a:buNone/>
            </a:pPr>
            <a:r>
              <a:rPr lang="en-US" sz="2000" dirty="0"/>
              <a:t>− 1111  1100     −3</a:t>
            </a:r>
          </a:p>
          <a:p>
            <a:pPr lvl="1">
              <a:buNone/>
            </a:pPr>
            <a:r>
              <a:rPr lang="en-US" sz="2000" dirty="0"/>
              <a:t>1 0001 0111     23      —An end-around borrow is produced. </a:t>
            </a:r>
          </a:p>
          <a:p>
            <a:pPr lvl="1">
              <a:buNone/>
            </a:pPr>
            <a:r>
              <a:rPr lang="en-US" sz="2000" dirty="0"/>
              <a:t>− 0000 0001      1      —Subtract end-around borrow from result.</a:t>
            </a:r>
          </a:p>
          <a:p>
            <a:pPr lvl="1">
              <a:buNone/>
            </a:pPr>
            <a:r>
              <a:rPr lang="en-US" sz="2000" dirty="0"/>
              <a:t>   0001 0110    22      —The correct result (19 − (−3) = 22). </a:t>
            </a:r>
            <a:endParaRPr lang="zh-CN" altLang="en-US" sz="2000" dirty="0"/>
          </a:p>
        </p:txBody>
      </p:sp>
    </p:spTree>
    <p:extLst>
      <p:ext uri="{BB962C8B-B14F-4D97-AF65-F5344CB8AC3E}">
        <p14:creationId xmlns:p14="http://schemas.microsoft.com/office/powerpoint/2010/main" val="860263872"/>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2381224" y="4429132"/>
            <a:ext cx="214314" cy="28575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buClrTx/>
            </a:pPr>
            <a:endParaRPr lang="zh-CN" altLang="en-US" sz="1800">
              <a:solidFill>
                <a:srgbClr val="000000"/>
              </a:solidFill>
              <a:latin typeface="Arial" pitchFamily="34" charset="0"/>
            </a:endParaRPr>
          </a:p>
        </p:txBody>
      </p:sp>
      <p:sp>
        <p:nvSpPr>
          <p:cNvPr id="4" name="矩形 3"/>
          <p:cNvSpPr/>
          <p:nvPr/>
        </p:nvSpPr>
        <p:spPr bwMode="auto">
          <a:xfrm>
            <a:off x="7167570" y="4429132"/>
            <a:ext cx="214314" cy="28575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buClrTx/>
            </a:pPr>
            <a:endParaRPr lang="zh-CN" altLang="en-US" sz="1800">
              <a:solidFill>
                <a:srgbClr val="000000"/>
              </a:solidFill>
              <a:latin typeface="Arial" pitchFamily="34" charset="0"/>
            </a:endParaRPr>
          </a:p>
        </p:txBody>
      </p:sp>
      <p:sp>
        <p:nvSpPr>
          <p:cNvPr id="2" name="标题 1"/>
          <p:cNvSpPr>
            <a:spLocks noGrp="1"/>
          </p:cNvSpPr>
          <p:nvPr>
            <p:ph type="title"/>
          </p:nvPr>
        </p:nvSpPr>
        <p:spPr/>
        <p:txBody>
          <a:bodyPr/>
          <a:lstStyle/>
          <a:p>
            <a:r>
              <a:rPr lang="en-US" altLang="zh-CN" sz="3200" dirty="0"/>
              <a:t>Another good thing for 2’s complement</a:t>
            </a:r>
            <a:endParaRPr lang="zh-CN" altLang="en-US" sz="3200" dirty="0"/>
          </a:p>
        </p:txBody>
      </p:sp>
      <p:sp>
        <p:nvSpPr>
          <p:cNvPr id="3" name="内容占位符 2"/>
          <p:cNvSpPr>
            <a:spLocks noGrp="1"/>
          </p:cNvSpPr>
          <p:nvPr>
            <p:ph idx="1"/>
          </p:nvPr>
        </p:nvSpPr>
        <p:spPr/>
        <p:txBody>
          <a:bodyPr/>
          <a:lstStyle/>
          <a:p>
            <a:r>
              <a:rPr lang="en-US" altLang="zh-CN" dirty="0" smtClean="0"/>
              <a:t>We </a:t>
            </a:r>
            <a:r>
              <a:rPr lang="en-US" altLang="zh-CN" dirty="0" smtClean="0">
                <a:solidFill>
                  <a:srgbClr val="0000FF"/>
                </a:solidFill>
              </a:rPr>
              <a:t>don’t need subtraction</a:t>
            </a:r>
          </a:p>
          <a:p>
            <a:endParaRPr lang="en-US" altLang="zh-CN" dirty="0" smtClean="0"/>
          </a:p>
          <a:p>
            <a:r>
              <a:rPr lang="en-US" altLang="zh-CN" dirty="0" smtClean="0"/>
              <a:t>EX:</a:t>
            </a:r>
          </a:p>
          <a:p>
            <a:pPr>
              <a:buNone/>
            </a:pPr>
            <a:r>
              <a:rPr lang="en-US" altLang="zh-CN" dirty="0" smtClean="0"/>
              <a:t>   1’s complement                      2’s complement</a:t>
            </a:r>
          </a:p>
          <a:p>
            <a:pPr lvl="1">
              <a:buNone/>
            </a:pPr>
            <a:r>
              <a:rPr lang="en-US" sz="2000" dirty="0"/>
              <a:t>-------------------------                         --------------------------</a:t>
            </a:r>
          </a:p>
          <a:p>
            <a:pPr lvl="1">
              <a:buNone/>
            </a:pPr>
            <a:r>
              <a:rPr lang="en-US" sz="2000" dirty="0"/>
              <a:t>  0001 0011     19                                       0001 0011        19 </a:t>
            </a:r>
          </a:p>
          <a:p>
            <a:pPr lvl="1">
              <a:buNone/>
            </a:pPr>
            <a:r>
              <a:rPr lang="en-US" sz="2000" dirty="0"/>
              <a:t>− 1111  1100     −3                                    +  1111  1101        -3</a:t>
            </a:r>
          </a:p>
          <a:p>
            <a:pPr lvl="1">
              <a:buNone/>
            </a:pPr>
            <a:r>
              <a:rPr lang="en-US" sz="2000" dirty="0"/>
              <a:t>1 0001 0111     23                                    1 0001 0000       16</a:t>
            </a:r>
          </a:p>
          <a:p>
            <a:pPr lvl="1">
              <a:buNone/>
            </a:pPr>
            <a:r>
              <a:rPr lang="en-US" sz="2000" dirty="0"/>
              <a:t>− 0000 0001      1</a:t>
            </a:r>
          </a:p>
          <a:p>
            <a:pPr lvl="1">
              <a:buNone/>
            </a:pPr>
            <a:r>
              <a:rPr lang="en-US" sz="2000" dirty="0"/>
              <a:t>   0001 0110    22 </a:t>
            </a:r>
            <a:endParaRPr lang="zh-CN" altLang="en-US" dirty="0"/>
          </a:p>
        </p:txBody>
      </p:sp>
    </p:spTree>
    <p:extLst>
      <p:ext uri="{BB962C8B-B14F-4D97-AF65-F5344CB8AC3E}">
        <p14:creationId xmlns:p14="http://schemas.microsoft.com/office/powerpoint/2010/main" val="3958280489"/>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1941512" y="24674"/>
            <a:ext cx="6178562" cy="1000132"/>
          </a:xfrm>
        </p:spPr>
        <p:txBody>
          <a:bodyPr/>
          <a:lstStyle/>
          <a:p>
            <a:pPr eaLnBrk="1" hangingPunct="1"/>
            <a:r>
              <a:rPr lang="en-US" altLang="zh-CN" sz="2400" dirty="0">
                <a:solidFill>
                  <a:srgbClr val="0000FF"/>
                </a:solidFill>
              </a:rPr>
              <a:t>More common: use of 2's complement---- negatives have one additional number</a:t>
            </a:r>
          </a:p>
        </p:txBody>
      </p:sp>
      <p:sp>
        <p:nvSpPr>
          <p:cNvPr id="28675" name="Rectangle 3"/>
          <p:cNvSpPr>
            <a:spLocks noGrp="1" noRot="1" noChangeArrowheads="1"/>
          </p:cNvSpPr>
          <p:nvPr>
            <p:ph idx="1"/>
          </p:nvPr>
        </p:nvSpPr>
        <p:spPr>
          <a:xfrm>
            <a:off x="1941512" y="1500174"/>
            <a:ext cx="8726488" cy="4459288"/>
          </a:xfrm>
        </p:spPr>
        <p:txBody>
          <a:bodyPr/>
          <a:lstStyle/>
          <a:p>
            <a:pPr>
              <a:spcBef>
                <a:spcPct val="0"/>
              </a:spcBef>
              <a:buFont typeface="Wingdings" pitchFamily="2" charset="2"/>
              <a:buNone/>
            </a:pPr>
            <a:r>
              <a:rPr lang="en-US" altLang="zh-CN" sz="1800" b="1" dirty="0">
                <a:solidFill>
                  <a:srgbClr val="FF3300"/>
                </a:solidFill>
              </a:rPr>
              <a:t>(0000 0000 0000 0000 0000 0000 0000 0000)</a:t>
            </a:r>
            <a:r>
              <a:rPr lang="en-US" altLang="zh-CN" sz="1800" b="1" baseline="-25000" dirty="0">
                <a:solidFill>
                  <a:srgbClr val="FF3300"/>
                </a:solidFill>
              </a:rPr>
              <a:t>2</a:t>
            </a:r>
            <a:r>
              <a:rPr lang="en-US" altLang="zh-CN" sz="1800" b="1" dirty="0">
                <a:solidFill>
                  <a:srgbClr val="FF3300"/>
                </a:solidFill>
              </a:rPr>
              <a:t>	=(0)</a:t>
            </a:r>
            <a:r>
              <a:rPr lang="en-US" altLang="zh-CN" sz="1800" b="1" baseline="-25000" dirty="0">
                <a:solidFill>
                  <a:srgbClr val="FF3300"/>
                </a:solidFill>
              </a:rPr>
              <a:t>10</a:t>
            </a:r>
            <a:r>
              <a:rPr lang="en-US" altLang="zh-CN" sz="1800" b="1" dirty="0">
                <a:solidFill>
                  <a:srgbClr val="FF3300"/>
                </a:solidFill>
              </a:rPr>
              <a:t> </a:t>
            </a:r>
          </a:p>
          <a:p>
            <a:pPr>
              <a:spcBef>
                <a:spcPct val="0"/>
              </a:spcBef>
              <a:buFont typeface="Wingdings" pitchFamily="2" charset="2"/>
              <a:buNone/>
            </a:pPr>
            <a:r>
              <a:rPr lang="en-US" altLang="zh-CN" sz="1800" b="1" dirty="0"/>
              <a:t>(0000 0000 0000 0000 0000 0000 0000 0001)</a:t>
            </a:r>
            <a:r>
              <a:rPr lang="en-US" altLang="zh-CN" sz="1800" b="1" baseline="-25000" dirty="0"/>
              <a:t>2	</a:t>
            </a:r>
            <a:r>
              <a:rPr lang="en-US" altLang="zh-CN" sz="1800" b="1" dirty="0"/>
              <a:t>=(1)</a:t>
            </a:r>
            <a:r>
              <a:rPr lang="en-US" altLang="zh-CN" sz="1800" b="1" baseline="-25000" dirty="0"/>
              <a:t>10 </a:t>
            </a:r>
          </a:p>
          <a:p>
            <a:pPr>
              <a:spcBef>
                <a:spcPct val="0"/>
              </a:spcBef>
              <a:buFont typeface="Wingdings" pitchFamily="2" charset="2"/>
              <a:buNone/>
            </a:pPr>
            <a:r>
              <a:rPr lang="en-US" altLang="zh-CN" sz="1800" b="1" baseline="-25000" dirty="0">
                <a:latin typeface="宋体" pitchFamily="2" charset="-122"/>
              </a:rPr>
              <a:t>…………				 	………</a:t>
            </a:r>
          </a:p>
          <a:p>
            <a:pPr>
              <a:spcBef>
                <a:spcPct val="0"/>
              </a:spcBef>
              <a:buFont typeface="Wingdings" pitchFamily="2" charset="2"/>
              <a:buNone/>
            </a:pPr>
            <a:endParaRPr lang="en-US" altLang="zh-CN" sz="1800" b="1" baseline="-25000" dirty="0">
              <a:latin typeface="宋体" pitchFamily="2" charset="-122"/>
            </a:endParaRPr>
          </a:p>
          <a:p>
            <a:pPr>
              <a:spcBef>
                <a:spcPct val="0"/>
              </a:spcBef>
              <a:buFont typeface="Wingdings" pitchFamily="2" charset="2"/>
              <a:buNone/>
            </a:pPr>
            <a:r>
              <a:rPr lang="en-US" altLang="zh-CN" sz="1800" b="1" dirty="0"/>
              <a:t>(0111 1111 1111 1111 1111 1111 1111 1101)</a:t>
            </a:r>
            <a:r>
              <a:rPr lang="en-US" altLang="zh-CN" sz="1800" b="1" baseline="-25000" dirty="0"/>
              <a:t>2	</a:t>
            </a:r>
            <a:r>
              <a:rPr lang="en-US" altLang="zh-CN" sz="1800" b="1" dirty="0"/>
              <a:t>=( 2</a:t>
            </a:r>
            <a:r>
              <a:rPr lang="zh-CN" altLang="en-US" sz="1800" b="1" dirty="0"/>
              <a:t>，</a:t>
            </a:r>
            <a:r>
              <a:rPr lang="en-US" altLang="zh-CN" sz="1800" b="1" dirty="0"/>
              <a:t>147</a:t>
            </a:r>
            <a:r>
              <a:rPr lang="zh-CN" altLang="en-US" sz="1800" b="1" dirty="0"/>
              <a:t>，</a:t>
            </a:r>
            <a:r>
              <a:rPr lang="en-US" altLang="zh-CN" sz="1800" b="1" dirty="0"/>
              <a:t>483</a:t>
            </a:r>
            <a:r>
              <a:rPr lang="zh-CN" altLang="en-US" sz="1800" b="1" dirty="0"/>
              <a:t>，</a:t>
            </a:r>
            <a:r>
              <a:rPr lang="en-US" altLang="zh-CN" sz="1800" b="1" dirty="0"/>
              <a:t>645)</a:t>
            </a:r>
            <a:r>
              <a:rPr lang="en-US" altLang="zh-CN" sz="1800" b="1" baseline="-25000" dirty="0"/>
              <a:t>10</a:t>
            </a:r>
            <a:r>
              <a:rPr lang="en-US" altLang="zh-CN" sz="1800" b="1" dirty="0"/>
              <a:t> </a:t>
            </a:r>
          </a:p>
          <a:p>
            <a:pPr>
              <a:spcBef>
                <a:spcPct val="0"/>
              </a:spcBef>
              <a:buFont typeface="Wingdings" pitchFamily="2" charset="2"/>
              <a:buNone/>
            </a:pPr>
            <a:r>
              <a:rPr lang="en-US" altLang="zh-CN" sz="1800" b="1" dirty="0"/>
              <a:t>(0111 1111 1111 1111 1111 1111 1111 1110)</a:t>
            </a:r>
            <a:r>
              <a:rPr lang="en-US" altLang="zh-CN" sz="1800" b="1" baseline="-25000" dirty="0"/>
              <a:t>2	</a:t>
            </a:r>
            <a:r>
              <a:rPr lang="en-US" altLang="zh-CN" sz="1800" b="1" dirty="0"/>
              <a:t>=( 2</a:t>
            </a:r>
            <a:r>
              <a:rPr lang="zh-CN" altLang="en-US" sz="1800" b="1" dirty="0"/>
              <a:t>，</a:t>
            </a:r>
            <a:r>
              <a:rPr lang="en-US" altLang="zh-CN" sz="1800" b="1" dirty="0"/>
              <a:t>147</a:t>
            </a:r>
            <a:r>
              <a:rPr lang="zh-CN" altLang="en-US" sz="1800" b="1" dirty="0"/>
              <a:t>，</a:t>
            </a:r>
            <a:r>
              <a:rPr lang="en-US" altLang="zh-CN" sz="1800" b="1" dirty="0"/>
              <a:t>483</a:t>
            </a:r>
            <a:r>
              <a:rPr lang="zh-CN" altLang="en-US" sz="1800" b="1" dirty="0"/>
              <a:t>，</a:t>
            </a:r>
            <a:r>
              <a:rPr lang="en-US" altLang="zh-CN" sz="1800" b="1" dirty="0"/>
              <a:t>646)</a:t>
            </a:r>
            <a:r>
              <a:rPr lang="en-US" altLang="zh-CN" sz="1800" b="1" baseline="-25000" dirty="0"/>
              <a:t>10</a:t>
            </a:r>
            <a:r>
              <a:rPr lang="en-US" altLang="zh-CN" sz="1800" b="1" dirty="0"/>
              <a:t> </a:t>
            </a:r>
          </a:p>
          <a:p>
            <a:pPr>
              <a:spcBef>
                <a:spcPct val="0"/>
              </a:spcBef>
              <a:buFont typeface="Wingdings" pitchFamily="2" charset="2"/>
              <a:buNone/>
            </a:pPr>
            <a:r>
              <a:rPr lang="en-US" altLang="zh-CN" sz="1800" b="1" dirty="0">
                <a:solidFill>
                  <a:srgbClr val="FF3300"/>
                </a:solidFill>
              </a:rPr>
              <a:t>(0111 1111 1111 1111 1111 1111 1111 1111)</a:t>
            </a:r>
            <a:r>
              <a:rPr lang="en-US" altLang="zh-CN" sz="1800" b="1" baseline="-25000" dirty="0">
                <a:solidFill>
                  <a:srgbClr val="FF3300"/>
                </a:solidFill>
              </a:rPr>
              <a:t>2</a:t>
            </a:r>
            <a:r>
              <a:rPr lang="en-US" altLang="zh-CN" sz="1800" b="1" dirty="0">
                <a:solidFill>
                  <a:srgbClr val="FF3300"/>
                </a:solidFill>
              </a:rPr>
              <a:t>	=( 2</a:t>
            </a:r>
            <a:r>
              <a:rPr lang="zh-CN" altLang="en-US" sz="1800" b="1" dirty="0">
                <a:solidFill>
                  <a:srgbClr val="FF3300"/>
                </a:solidFill>
              </a:rPr>
              <a:t>，</a:t>
            </a:r>
            <a:r>
              <a:rPr lang="en-US" altLang="zh-CN" sz="1800" b="1" dirty="0">
                <a:solidFill>
                  <a:srgbClr val="FF3300"/>
                </a:solidFill>
              </a:rPr>
              <a:t>147</a:t>
            </a:r>
            <a:r>
              <a:rPr lang="zh-CN" altLang="en-US" sz="1800" b="1" dirty="0">
                <a:solidFill>
                  <a:srgbClr val="FF3300"/>
                </a:solidFill>
              </a:rPr>
              <a:t>，</a:t>
            </a:r>
            <a:r>
              <a:rPr lang="en-US" altLang="zh-CN" sz="1800" b="1" dirty="0">
                <a:solidFill>
                  <a:srgbClr val="FF3300"/>
                </a:solidFill>
              </a:rPr>
              <a:t>483</a:t>
            </a:r>
            <a:r>
              <a:rPr lang="zh-CN" altLang="en-US" sz="1800" b="1" dirty="0">
                <a:solidFill>
                  <a:srgbClr val="FF3300"/>
                </a:solidFill>
              </a:rPr>
              <a:t>，</a:t>
            </a:r>
            <a:r>
              <a:rPr lang="en-US" altLang="zh-CN" sz="1800" b="1" dirty="0">
                <a:solidFill>
                  <a:srgbClr val="FF3300"/>
                </a:solidFill>
              </a:rPr>
              <a:t>647)</a:t>
            </a:r>
            <a:r>
              <a:rPr lang="en-US" altLang="zh-CN" sz="1800" b="1" baseline="-25000" dirty="0">
                <a:solidFill>
                  <a:srgbClr val="FF3300"/>
                </a:solidFill>
              </a:rPr>
              <a:t>10</a:t>
            </a:r>
            <a:r>
              <a:rPr lang="en-US" altLang="zh-CN" sz="1800" b="1" dirty="0">
                <a:solidFill>
                  <a:srgbClr val="FF3300"/>
                </a:solidFill>
              </a:rPr>
              <a:t> </a:t>
            </a:r>
          </a:p>
          <a:p>
            <a:pPr>
              <a:spcBef>
                <a:spcPct val="0"/>
              </a:spcBef>
              <a:buFont typeface="Wingdings" pitchFamily="2" charset="2"/>
              <a:buNone/>
            </a:pPr>
            <a:r>
              <a:rPr lang="en-US" altLang="zh-CN" sz="1800" b="1" dirty="0">
                <a:solidFill>
                  <a:srgbClr val="FF3300"/>
                </a:solidFill>
              </a:rPr>
              <a:t>(1000 0000 0000 0000 0000 0000 0000 0000)</a:t>
            </a:r>
            <a:r>
              <a:rPr lang="en-US" altLang="zh-CN" sz="1800" b="1" baseline="-25000" dirty="0">
                <a:solidFill>
                  <a:srgbClr val="FF3300"/>
                </a:solidFill>
              </a:rPr>
              <a:t>2</a:t>
            </a:r>
            <a:r>
              <a:rPr lang="en-US" altLang="zh-CN" sz="1800" b="1" dirty="0">
                <a:solidFill>
                  <a:srgbClr val="FF3300"/>
                </a:solidFill>
              </a:rPr>
              <a:t>	=(-2</a:t>
            </a:r>
            <a:r>
              <a:rPr lang="zh-CN" altLang="en-US" sz="1800" b="1" dirty="0">
                <a:solidFill>
                  <a:srgbClr val="FF3300"/>
                </a:solidFill>
              </a:rPr>
              <a:t>，</a:t>
            </a:r>
            <a:r>
              <a:rPr lang="en-US" altLang="zh-CN" sz="1800" b="1" dirty="0">
                <a:solidFill>
                  <a:srgbClr val="FF3300"/>
                </a:solidFill>
              </a:rPr>
              <a:t>147</a:t>
            </a:r>
            <a:r>
              <a:rPr lang="zh-CN" altLang="en-US" sz="1800" b="1" dirty="0">
                <a:solidFill>
                  <a:srgbClr val="FF3300"/>
                </a:solidFill>
              </a:rPr>
              <a:t>，</a:t>
            </a:r>
            <a:r>
              <a:rPr lang="en-US" altLang="zh-CN" sz="1800" b="1" dirty="0">
                <a:solidFill>
                  <a:srgbClr val="FF3300"/>
                </a:solidFill>
              </a:rPr>
              <a:t>483</a:t>
            </a:r>
            <a:r>
              <a:rPr lang="zh-CN" altLang="en-US" sz="1800" b="1" dirty="0">
                <a:solidFill>
                  <a:srgbClr val="FF3300"/>
                </a:solidFill>
              </a:rPr>
              <a:t>，</a:t>
            </a:r>
            <a:r>
              <a:rPr lang="en-US" altLang="zh-CN" sz="1800" b="1" dirty="0">
                <a:solidFill>
                  <a:srgbClr val="FF3300"/>
                </a:solidFill>
              </a:rPr>
              <a:t>648)</a:t>
            </a:r>
            <a:r>
              <a:rPr lang="en-US" altLang="zh-CN" sz="1800" b="1" baseline="-25000" dirty="0">
                <a:solidFill>
                  <a:srgbClr val="FF3300"/>
                </a:solidFill>
              </a:rPr>
              <a:t>10</a:t>
            </a:r>
            <a:r>
              <a:rPr lang="en-US" altLang="zh-CN" sz="1800" b="1" dirty="0"/>
              <a:t> </a:t>
            </a:r>
            <a:endParaRPr lang="en-US" altLang="zh-CN" sz="1800" b="1" baseline="-25000" dirty="0"/>
          </a:p>
          <a:p>
            <a:pPr>
              <a:spcBef>
                <a:spcPct val="0"/>
              </a:spcBef>
              <a:buFont typeface="Wingdings" pitchFamily="2" charset="2"/>
              <a:buNone/>
            </a:pPr>
            <a:r>
              <a:rPr lang="en-US" altLang="zh-CN" sz="1800" b="1" dirty="0"/>
              <a:t>(1000 0000 0000 0000 0000 0000 0000 0001)</a:t>
            </a:r>
            <a:r>
              <a:rPr lang="en-US" altLang="zh-CN" sz="1800" b="1" baseline="-25000" dirty="0"/>
              <a:t>2	</a:t>
            </a:r>
            <a:r>
              <a:rPr lang="en-US" altLang="zh-CN" sz="1800" b="1" dirty="0"/>
              <a:t>=(-2</a:t>
            </a:r>
            <a:r>
              <a:rPr lang="zh-CN" altLang="en-US" sz="1800" b="1" dirty="0"/>
              <a:t>，</a:t>
            </a:r>
            <a:r>
              <a:rPr lang="en-US" altLang="zh-CN" sz="1800" b="1" dirty="0"/>
              <a:t>147</a:t>
            </a:r>
            <a:r>
              <a:rPr lang="zh-CN" altLang="en-US" sz="1800" b="1" dirty="0"/>
              <a:t>，</a:t>
            </a:r>
            <a:r>
              <a:rPr lang="en-US" altLang="zh-CN" sz="1800" b="1" dirty="0"/>
              <a:t>483</a:t>
            </a:r>
            <a:r>
              <a:rPr lang="zh-CN" altLang="en-US" sz="1800" b="1" dirty="0"/>
              <a:t>，</a:t>
            </a:r>
            <a:r>
              <a:rPr lang="en-US" altLang="zh-CN" sz="1800" b="1" dirty="0"/>
              <a:t>647)</a:t>
            </a:r>
            <a:r>
              <a:rPr lang="en-US" altLang="zh-CN" sz="1800" b="1" baseline="-25000" dirty="0"/>
              <a:t>10</a:t>
            </a:r>
            <a:r>
              <a:rPr lang="en-US" altLang="zh-CN" sz="1800" b="1" dirty="0"/>
              <a:t> </a:t>
            </a:r>
            <a:endParaRPr lang="en-US" altLang="zh-CN" sz="1800" b="1" baseline="-25000" dirty="0"/>
          </a:p>
          <a:p>
            <a:pPr>
              <a:spcBef>
                <a:spcPct val="0"/>
              </a:spcBef>
              <a:buFont typeface="Wingdings" pitchFamily="2" charset="2"/>
              <a:buNone/>
            </a:pPr>
            <a:r>
              <a:rPr lang="en-US" altLang="zh-CN" sz="1800" b="1" dirty="0"/>
              <a:t>(1000 0000 0000 0000 0000 0000 0000 0010)</a:t>
            </a:r>
            <a:r>
              <a:rPr lang="en-US" altLang="zh-CN" sz="1800" b="1" baseline="-25000" dirty="0"/>
              <a:t>2</a:t>
            </a:r>
            <a:r>
              <a:rPr lang="en-US" altLang="zh-CN" sz="1800" b="1" dirty="0"/>
              <a:t>	=(-2</a:t>
            </a:r>
            <a:r>
              <a:rPr lang="zh-CN" altLang="en-US" sz="1800" b="1" dirty="0"/>
              <a:t>，</a:t>
            </a:r>
            <a:r>
              <a:rPr lang="en-US" altLang="zh-CN" sz="1800" b="1" dirty="0"/>
              <a:t>147</a:t>
            </a:r>
            <a:r>
              <a:rPr lang="zh-CN" altLang="en-US" sz="1800" b="1" dirty="0"/>
              <a:t>，</a:t>
            </a:r>
            <a:r>
              <a:rPr lang="en-US" altLang="zh-CN" sz="1800" b="1" dirty="0"/>
              <a:t>483</a:t>
            </a:r>
            <a:r>
              <a:rPr lang="zh-CN" altLang="en-US" sz="1800" b="1" dirty="0"/>
              <a:t>，</a:t>
            </a:r>
            <a:r>
              <a:rPr lang="en-US" altLang="zh-CN" sz="1800" b="1" dirty="0"/>
              <a:t>646)</a:t>
            </a:r>
            <a:r>
              <a:rPr lang="en-US" altLang="zh-CN" sz="1800" b="1" baseline="-25000" dirty="0"/>
              <a:t>10</a:t>
            </a:r>
            <a:r>
              <a:rPr lang="en-US" altLang="zh-CN" sz="1800" b="1" dirty="0"/>
              <a:t> </a:t>
            </a:r>
          </a:p>
          <a:p>
            <a:pPr>
              <a:spcBef>
                <a:spcPct val="0"/>
              </a:spcBef>
              <a:buFont typeface="Wingdings" pitchFamily="2" charset="2"/>
              <a:buNone/>
            </a:pPr>
            <a:r>
              <a:rPr lang="en-US" altLang="zh-CN" sz="1800" b="1" baseline="-25000" dirty="0">
                <a:latin typeface="宋体" pitchFamily="2" charset="-122"/>
              </a:rPr>
              <a:t>…………				 	………</a:t>
            </a:r>
          </a:p>
          <a:p>
            <a:pPr>
              <a:spcBef>
                <a:spcPct val="0"/>
              </a:spcBef>
              <a:buFont typeface="Wingdings" pitchFamily="2" charset="2"/>
              <a:buNone/>
            </a:pPr>
            <a:endParaRPr lang="en-US" altLang="zh-CN" sz="1800" b="1" baseline="-25000" dirty="0">
              <a:latin typeface="宋体" pitchFamily="2" charset="-122"/>
            </a:endParaRPr>
          </a:p>
          <a:p>
            <a:pPr>
              <a:spcBef>
                <a:spcPct val="0"/>
              </a:spcBef>
              <a:buFont typeface="Wingdings" pitchFamily="2" charset="2"/>
              <a:buNone/>
            </a:pPr>
            <a:r>
              <a:rPr lang="en-US" altLang="zh-CN" sz="1800" b="1" dirty="0"/>
              <a:t>(1111 1111 1111 1111 1111 1111 1111 1101)</a:t>
            </a:r>
            <a:r>
              <a:rPr lang="en-US" altLang="zh-CN" sz="1800" b="1" baseline="-25000" dirty="0"/>
              <a:t>2	</a:t>
            </a:r>
            <a:r>
              <a:rPr lang="en-US" altLang="zh-CN" sz="1800" b="1" dirty="0"/>
              <a:t>=(-3)</a:t>
            </a:r>
            <a:r>
              <a:rPr lang="en-US" altLang="zh-CN" sz="1800" b="1" baseline="-25000" dirty="0"/>
              <a:t>10</a:t>
            </a:r>
            <a:r>
              <a:rPr lang="en-US" altLang="zh-CN" sz="1800" b="1" dirty="0"/>
              <a:t> </a:t>
            </a:r>
          </a:p>
          <a:p>
            <a:pPr>
              <a:spcBef>
                <a:spcPct val="0"/>
              </a:spcBef>
              <a:buFont typeface="Wingdings" pitchFamily="2" charset="2"/>
              <a:buNone/>
            </a:pPr>
            <a:r>
              <a:rPr lang="en-US" altLang="zh-CN" sz="1800" b="1" dirty="0"/>
              <a:t>(1111 1111 1111 1111 1111 1111 1111 1110)</a:t>
            </a:r>
            <a:r>
              <a:rPr lang="en-US" altLang="zh-CN" sz="1800" b="1" baseline="-25000" dirty="0"/>
              <a:t>2	</a:t>
            </a:r>
            <a:r>
              <a:rPr lang="en-US" altLang="zh-CN" sz="1800" b="1" dirty="0"/>
              <a:t>=(-2)</a:t>
            </a:r>
            <a:r>
              <a:rPr lang="en-US" altLang="zh-CN" sz="1800" b="1" baseline="-25000" dirty="0"/>
              <a:t>10</a:t>
            </a:r>
            <a:r>
              <a:rPr lang="en-US" altLang="zh-CN" sz="1800" b="1" dirty="0"/>
              <a:t> </a:t>
            </a:r>
          </a:p>
          <a:p>
            <a:pPr>
              <a:spcBef>
                <a:spcPct val="0"/>
              </a:spcBef>
              <a:buFont typeface="Wingdings" pitchFamily="2" charset="2"/>
              <a:buNone/>
            </a:pPr>
            <a:r>
              <a:rPr lang="en-US" altLang="zh-CN" sz="1800" b="1" dirty="0"/>
              <a:t>(1111 1111 1111 1111 1111 1111 1111 1111)</a:t>
            </a:r>
            <a:r>
              <a:rPr lang="en-US" altLang="zh-CN" sz="1800" b="1" baseline="-25000" dirty="0"/>
              <a:t>2	</a:t>
            </a:r>
            <a:r>
              <a:rPr lang="en-US" altLang="zh-CN" sz="1800" b="1" dirty="0"/>
              <a:t>=(-1)</a:t>
            </a:r>
            <a:r>
              <a:rPr lang="en-US" altLang="zh-CN" sz="1800" b="1" baseline="-25000" dirty="0"/>
              <a:t>10</a:t>
            </a:r>
            <a:r>
              <a:rPr lang="en-US" altLang="zh-CN" sz="1800" b="1" dirty="0"/>
              <a:t> </a:t>
            </a:r>
          </a:p>
        </p:txBody>
      </p:sp>
    </p:spTree>
    <p:extLst>
      <p:ext uri="{BB962C8B-B14F-4D97-AF65-F5344CB8AC3E}">
        <p14:creationId xmlns:p14="http://schemas.microsoft.com/office/powerpoint/2010/main" val="653577544"/>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749426" y="312739"/>
            <a:ext cx="2855913" cy="477837"/>
          </a:xfrm>
          <a:prstGeom prst="rect">
            <a:avLst/>
          </a:prstGeom>
          <a:noFill/>
          <a:ln w="9525">
            <a:noFill/>
            <a:miter lim="800000"/>
            <a:headEnd/>
            <a:tailEnd/>
          </a:ln>
        </p:spPr>
        <p:txBody>
          <a:bodyPr wrap="none" anchor="ctr"/>
          <a:lstStyle/>
          <a:p>
            <a:pPr>
              <a:spcBef>
                <a:spcPct val="20000"/>
              </a:spcBef>
              <a:buClr>
                <a:srgbClr val="808080"/>
              </a:buClr>
              <a:buSzPct val="75000"/>
              <a:buFont typeface="Wingdings" pitchFamily="2" charset="2"/>
              <a:buChar char="v"/>
            </a:pPr>
            <a:endParaRPr lang="zh-CN" altLang="en-US" sz="2800">
              <a:solidFill>
                <a:srgbClr val="000000"/>
              </a:solidFill>
              <a:latin typeface="Times New Roman" pitchFamily="18" charset="0"/>
              <a:ea typeface="Arial Unicode MS" pitchFamily="34" charset="-122"/>
            </a:endParaRPr>
          </a:p>
        </p:txBody>
      </p:sp>
      <p:sp>
        <p:nvSpPr>
          <p:cNvPr id="29700" name="Rectangle 4"/>
          <p:cNvSpPr>
            <a:spLocks noGrp="1" noRot="1" noChangeArrowheads="1"/>
          </p:cNvSpPr>
          <p:nvPr>
            <p:ph type="title"/>
          </p:nvPr>
        </p:nvSpPr>
        <p:spPr>
          <a:xfrm>
            <a:off x="2135560" y="1"/>
            <a:ext cx="8230814" cy="1127147"/>
          </a:xfrm>
          <a:noFill/>
        </p:spPr>
        <p:txBody>
          <a:bodyPr vert="horz" wrap="square" lIns="90488" tIns="44450" rIns="90488" bIns="44450" numCol="1" anchor="ctr" anchorCtr="0" compatLnSpc="1">
            <a:prstTxWarp prst="textNoShape">
              <a:avLst/>
            </a:prstTxWarp>
          </a:bodyPr>
          <a:lstStyle/>
          <a:p>
            <a:pPr eaLnBrk="1" hangingPunct="1"/>
            <a:r>
              <a:rPr lang="en-US" altLang="zh-CN" sz="4400" dirty="0">
                <a:solidFill>
                  <a:srgbClr val="0000FF"/>
                </a:solidFill>
              </a:rPr>
              <a:t>sign extension    </a:t>
            </a:r>
            <a:r>
              <a:rPr lang="en-US" altLang="zh-CN" sz="4400" dirty="0"/>
              <a:t/>
            </a:r>
            <a:br>
              <a:rPr lang="en-US" altLang="zh-CN" sz="4400" dirty="0"/>
            </a:br>
            <a:r>
              <a:rPr lang="en-US" altLang="zh-CN" dirty="0" smtClean="0">
                <a:solidFill>
                  <a:srgbClr val="0000FF"/>
                </a:solidFill>
              </a:rPr>
              <a:t>(</a:t>
            </a:r>
            <a:r>
              <a:rPr lang="en-US" altLang="zh-CN" dirty="0" err="1" smtClean="0">
                <a:solidFill>
                  <a:srgbClr val="0000FF"/>
                </a:solidFill>
              </a:rPr>
              <a:t>lbu</a:t>
            </a:r>
            <a:r>
              <a:rPr lang="en-US" altLang="zh-CN" dirty="0" smtClean="0">
                <a:solidFill>
                  <a:srgbClr val="0000FF"/>
                </a:solidFill>
              </a:rPr>
              <a:t>  vs.  lb)</a:t>
            </a:r>
            <a:endParaRPr lang="en-US" altLang="zh-CN" sz="4400" dirty="0">
              <a:solidFill>
                <a:srgbClr val="0000FF"/>
              </a:solidFill>
            </a:endParaRPr>
          </a:p>
        </p:txBody>
      </p:sp>
      <p:sp>
        <p:nvSpPr>
          <p:cNvPr id="29699" name="Rectangle 3"/>
          <p:cNvSpPr>
            <a:spLocks noGrp="1" noRot="1" noChangeArrowheads="1"/>
          </p:cNvSpPr>
          <p:nvPr>
            <p:ph idx="1"/>
          </p:nvPr>
        </p:nvSpPr>
        <p:spPr>
          <a:xfrm>
            <a:off x="1881158" y="1285861"/>
            <a:ext cx="8501122" cy="4891087"/>
          </a:xfrm>
          <a:noFill/>
        </p:spPr>
        <p:txBody>
          <a:bodyPr vert="horz" wrap="square" lIns="90488" tIns="44450" rIns="90488" bIns="44450" numCol="1" anchor="t" anchorCtr="0" compatLnSpc="1">
            <a:prstTxWarp prst="textNoShape">
              <a:avLst/>
            </a:prstTxWarp>
          </a:bodyPr>
          <a:lstStyle/>
          <a:p>
            <a:pPr eaLnBrk="1" hangingPunct="1"/>
            <a:r>
              <a:rPr lang="en-US" altLang="zh-CN" sz="2400" dirty="0">
                <a:solidFill>
                  <a:srgbClr val="0000FF"/>
                </a:solidFill>
                <a:cs typeface="Arial" charset="0"/>
              </a:rPr>
              <a:t>Sign Extension</a:t>
            </a:r>
            <a:endParaRPr lang="en-US" altLang="zh-CN" sz="2400" dirty="0">
              <a:solidFill>
                <a:srgbClr val="0000FF"/>
              </a:solidFill>
            </a:endParaRPr>
          </a:p>
          <a:p>
            <a:pPr eaLnBrk="1" hangingPunct="1">
              <a:buFont typeface="Wingdings" pitchFamily="2" charset="2"/>
              <a:buNone/>
            </a:pPr>
            <a:r>
              <a:rPr lang="en-US" altLang="zh-CN" sz="2400" dirty="0">
                <a:cs typeface="Arial" charset="0"/>
              </a:rPr>
              <a:t>		e.g. 16 bit numbers to 32 bit numbers</a:t>
            </a:r>
            <a:endParaRPr lang="en-US" altLang="zh-CN" sz="2400" dirty="0"/>
          </a:p>
          <a:p>
            <a:pPr eaLnBrk="1" hangingPunct="1"/>
            <a:r>
              <a:rPr lang="en-US" altLang="zh-CN" sz="2400" dirty="0">
                <a:cs typeface="Arial" charset="0"/>
              </a:rPr>
              <a:t>Required for operations with registers(32 bits) and immediate operands (16 bits)</a:t>
            </a:r>
            <a:endParaRPr lang="en-US" altLang="zh-CN" sz="2400" dirty="0"/>
          </a:p>
          <a:p>
            <a:pPr eaLnBrk="1" hangingPunct="1"/>
            <a:r>
              <a:rPr lang="en-US" altLang="zh-CN" sz="2400" dirty="0">
                <a:cs typeface="Arial" charset="0"/>
              </a:rPr>
              <a:t>Sign extension</a:t>
            </a:r>
            <a:endParaRPr lang="en-US" altLang="zh-CN" sz="2400" dirty="0"/>
          </a:p>
          <a:p>
            <a:pPr lvl="1" eaLnBrk="1" hangingPunct="1"/>
            <a:r>
              <a:rPr lang="en-US" altLang="zh-CN" dirty="0">
                <a:cs typeface="Arial" charset="0"/>
              </a:rPr>
              <a:t>Take the lower 16 bits as they are</a:t>
            </a:r>
            <a:endParaRPr lang="en-US" altLang="zh-CN" dirty="0"/>
          </a:p>
          <a:p>
            <a:pPr lvl="1" eaLnBrk="1" hangingPunct="1"/>
            <a:r>
              <a:rPr lang="en-US" altLang="zh-CN" dirty="0">
                <a:cs typeface="Arial" charset="0"/>
              </a:rPr>
              <a:t>Copy the highest bit to the remaining 16 bits</a:t>
            </a:r>
            <a:endParaRPr lang="en-US" altLang="zh-CN" dirty="0"/>
          </a:p>
          <a:p>
            <a:pPr lvl="1" eaLnBrk="1" hangingPunct="1"/>
            <a:r>
              <a:rPr lang="en-US" altLang="zh-CN" dirty="0">
                <a:cs typeface="Arial" charset="0"/>
              </a:rPr>
              <a:t>0000 0000 0000 0010 </a:t>
            </a:r>
            <a:r>
              <a:rPr lang="en-US" altLang="zh-CN" b="1" dirty="0">
                <a:cs typeface="Arial" charset="0"/>
              </a:rPr>
              <a:t>→</a:t>
            </a:r>
            <a:r>
              <a:rPr lang="en-US" altLang="zh-CN" dirty="0">
                <a:cs typeface="Arial" charset="0"/>
              </a:rPr>
              <a:t> 2</a:t>
            </a:r>
            <a:endParaRPr lang="en-US" altLang="zh-CN" dirty="0"/>
          </a:p>
          <a:p>
            <a:pPr lvl="1" eaLnBrk="1" hangingPunct="1">
              <a:buFont typeface="Wingdings" pitchFamily="2" charset="2"/>
              <a:buNone/>
            </a:pPr>
            <a:r>
              <a:rPr lang="en-US" altLang="zh-CN" dirty="0">
                <a:cs typeface="Arial" charset="0"/>
              </a:rPr>
              <a:t>	</a:t>
            </a:r>
            <a:r>
              <a:rPr lang="en-US" altLang="zh-CN" dirty="0">
                <a:solidFill>
                  <a:srgbClr val="FF3300"/>
                </a:solidFill>
                <a:cs typeface="Arial" charset="0"/>
              </a:rPr>
              <a:t>0000 0000 0000 0000</a:t>
            </a:r>
            <a:r>
              <a:rPr lang="en-US" altLang="zh-CN" dirty="0">
                <a:cs typeface="Arial" charset="0"/>
              </a:rPr>
              <a:t> 0000 0000 0000 0010</a:t>
            </a:r>
            <a:endParaRPr lang="en-US" altLang="zh-CN" dirty="0"/>
          </a:p>
          <a:p>
            <a:pPr lvl="1" eaLnBrk="1" hangingPunct="1"/>
            <a:r>
              <a:rPr lang="en-US" altLang="zh-CN" dirty="0">
                <a:cs typeface="Arial" charset="0"/>
              </a:rPr>
              <a:t>1111 1111 1111 1110 </a:t>
            </a:r>
            <a:r>
              <a:rPr lang="en-US" altLang="zh-CN" b="1" dirty="0">
                <a:cs typeface="Arial" charset="0"/>
              </a:rPr>
              <a:t>→</a:t>
            </a:r>
            <a:r>
              <a:rPr lang="en-US" altLang="zh-CN" dirty="0">
                <a:cs typeface="Arial" charset="0"/>
              </a:rPr>
              <a:t> -2</a:t>
            </a:r>
            <a:endParaRPr lang="en-US" altLang="zh-CN" dirty="0"/>
          </a:p>
          <a:p>
            <a:pPr lvl="1" eaLnBrk="1" hangingPunct="1">
              <a:buFont typeface="Wingdings" pitchFamily="2" charset="2"/>
              <a:buNone/>
            </a:pPr>
            <a:r>
              <a:rPr lang="en-US" altLang="zh-CN" dirty="0">
                <a:cs typeface="Arial" charset="0"/>
              </a:rPr>
              <a:t>	</a:t>
            </a:r>
            <a:r>
              <a:rPr lang="en-US" altLang="zh-CN" dirty="0">
                <a:solidFill>
                  <a:srgbClr val="FF3300"/>
                </a:solidFill>
                <a:cs typeface="Arial" charset="0"/>
              </a:rPr>
              <a:t>1111 1111 1111 1111</a:t>
            </a:r>
            <a:r>
              <a:rPr lang="en-US" altLang="zh-CN" dirty="0">
                <a:cs typeface="Arial" charset="0"/>
              </a:rPr>
              <a:t> 1111 1111 1111 1110</a:t>
            </a:r>
          </a:p>
        </p:txBody>
      </p:sp>
    </p:spTree>
    <p:extLst>
      <p:ext uri="{BB962C8B-B14F-4D97-AF65-F5344CB8AC3E}">
        <p14:creationId xmlns:p14="http://schemas.microsoft.com/office/powerpoint/2010/main" val="1621416294"/>
      </p:ext>
    </p:extLst>
  </p:cSld>
  <p:clrMapOvr>
    <a:masterClrMapping/>
  </p:clrMapOvr>
  <p:transition spd="slow" advTm="2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044251990"/>
              </p:ext>
            </p:extLst>
          </p:nvPr>
        </p:nvGraphicFramePr>
        <p:xfrm>
          <a:off x="551384" y="956387"/>
          <a:ext cx="11017224" cy="5486400"/>
        </p:xfrm>
        <a:graphic>
          <a:graphicData uri="http://schemas.openxmlformats.org/drawingml/2006/table">
            <a:tbl>
              <a:tblPr firstRow="1" bandRow="1">
                <a:tableStyleId>{5C22544A-7EE6-4342-B048-85BDC9FD1C3A}</a:tableStyleId>
              </a:tblPr>
              <a:tblGrid>
                <a:gridCol w="2520280"/>
                <a:gridCol w="3096344"/>
                <a:gridCol w="2808312"/>
                <a:gridCol w="2592288"/>
              </a:tblGrid>
              <a:tr h="361315">
                <a:tc>
                  <a:txBody>
                    <a:bodyPr/>
                    <a:lstStyle/>
                    <a:p>
                      <a:r>
                        <a:rPr lang="en-US" altLang="zh-CN" dirty="0" smtClean="0"/>
                        <a:t>Category</a:t>
                      </a:r>
                      <a:endParaRPr lang="zh-CN" altLang="en-US" dirty="0"/>
                    </a:p>
                  </a:txBody>
                  <a:tcPr/>
                </a:tc>
                <a:tc>
                  <a:txBody>
                    <a:bodyPr/>
                    <a:lstStyle/>
                    <a:p>
                      <a:r>
                        <a:rPr lang="en-US" altLang="zh-CN" dirty="0" smtClean="0">
                          <a:solidFill>
                            <a:srgbClr val="0000FF"/>
                          </a:solidFill>
                        </a:rPr>
                        <a:t>MIPS </a:t>
                      </a:r>
                      <a:endParaRPr lang="zh-CN" altLang="en-US" dirty="0">
                        <a:solidFill>
                          <a:srgbClr val="0000FF"/>
                        </a:solidFill>
                      </a:endParaRPr>
                    </a:p>
                  </a:txBody>
                  <a:tcPr/>
                </a:tc>
                <a:tc>
                  <a:txBody>
                    <a:bodyPr/>
                    <a:lstStyle/>
                    <a:p>
                      <a:r>
                        <a:rPr lang="en-US" altLang="zh-CN" dirty="0" smtClean="0">
                          <a:solidFill>
                            <a:schemeClr val="tx1"/>
                          </a:solidFill>
                        </a:rPr>
                        <a:t>ARM</a:t>
                      </a:r>
                    </a:p>
                  </a:txBody>
                  <a:tcPr/>
                </a:tc>
                <a:tc>
                  <a:txBody>
                    <a:bodyPr/>
                    <a:lstStyle/>
                    <a:p>
                      <a:r>
                        <a:rPr lang="en-US" altLang="zh-CN" dirty="0" smtClean="0"/>
                        <a:t> </a:t>
                      </a:r>
                      <a:r>
                        <a:rPr lang="en-US" altLang="zh-CN" dirty="0" smtClean="0">
                          <a:solidFill>
                            <a:schemeClr val="tx1"/>
                          </a:solidFill>
                        </a:rPr>
                        <a:t>RISC V</a:t>
                      </a:r>
                    </a:p>
                  </a:txBody>
                  <a:tcPr/>
                </a:tc>
              </a:tr>
              <a:tr h="361315">
                <a:tc>
                  <a:txBody>
                    <a:bodyPr/>
                    <a:lstStyle/>
                    <a:p>
                      <a:r>
                        <a:rPr lang="en-US" altLang="zh-CN" dirty="0" smtClean="0"/>
                        <a:t>Arithmetic</a:t>
                      </a:r>
                      <a:endParaRPr lang="zh-CN" altLang="en-US" dirty="0"/>
                    </a:p>
                  </a:txBody>
                  <a:tcPr/>
                </a:tc>
                <a:tc>
                  <a:txBody>
                    <a:bodyPr/>
                    <a:lstStyle/>
                    <a:p>
                      <a:r>
                        <a:rPr lang="en-US" altLang="zh-CN" b="1" dirty="0" smtClean="0">
                          <a:solidFill>
                            <a:srgbClr val="0000FF"/>
                          </a:solidFill>
                        </a:rPr>
                        <a:t>ADD $r1,  $r2,  $r3</a:t>
                      </a:r>
                      <a:endParaRPr lang="zh-CN" altLang="en-US" b="1" dirty="0">
                        <a:solidFill>
                          <a:srgbClr val="0000FF"/>
                        </a:solidFill>
                      </a:endParaRPr>
                    </a:p>
                  </a:txBody>
                  <a:tcPr/>
                </a:tc>
                <a:tc>
                  <a:txBody>
                    <a:bodyPr/>
                    <a:lstStyle/>
                    <a:p>
                      <a:r>
                        <a:rPr lang="en-US" altLang="zh-CN" smtClean="0"/>
                        <a:t>ADD</a:t>
                      </a:r>
                      <a:r>
                        <a:rPr lang="en-US" altLang="zh-CN" baseline="0" smtClean="0"/>
                        <a:t>  r1, </a:t>
                      </a:r>
                      <a:r>
                        <a:rPr lang="en-US" altLang="zh-CN" baseline="0" dirty="0" smtClean="0"/>
                        <a:t>r2, r3</a:t>
                      </a:r>
                      <a:endParaRPr lang="zh-CN" altLang="en-US" dirty="0"/>
                    </a:p>
                  </a:txBody>
                  <a:tcPr/>
                </a:tc>
                <a:tc>
                  <a:txBody>
                    <a:bodyPr/>
                    <a:lstStyle/>
                    <a:p>
                      <a:r>
                        <a:rPr lang="en-US" altLang="zh-CN" dirty="0" smtClean="0"/>
                        <a:t>ADD   x5, x6,</a:t>
                      </a:r>
                      <a:r>
                        <a:rPr lang="en-US" altLang="zh-CN" baseline="0" dirty="0" smtClean="0"/>
                        <a:t> x7</a:t>
                      </a:r>
                      <a:endParaRPr lang="zh-CN" altLang="en-US" dirty="0"/>
                    </a:p>
                  </a:txBody>
                  <a:tcPr/>
                </a:tc>
              </a:tr>
              <a:tr h="361315">
                <a:tc>
                  <a:txBody>
                    <a:bodyPr/>
                    <a:lstStyle/>
                    <a:p>
                      <a:endParaRPr lang="zh-CN" altLang="en-US" dirty="0"/>
                    </a:p>
                  </a:txBody>
                  <a:tcPr/>
                </a:tc>
                <a:tc>
                  <a:txBody>
                    <a:bodyPr/>
                    <a:lstStyle/>
                    <a:p>
                      <a:r>
                        <a:rPr lang="en-US" altLang="zh-CN" b="1" dirty="0" smtClean="0">
                          <a:solidFill>
                            <a:srgbClr val="0000FF"/>
                          </a:solidFill>
                        </a:rPr>
                        <a:t>SUB</a:t>
                      </a:r>
                      <a:r>
                        <a:rPr lang="en-US" altLang="zh-CN" b="1" baseline="0" dirty="0" smtClean="0">
                          <a:solidFill>
                            <a:srgbClr val="0000FF"/>
                          </a:solidFill>
                        </a:rPr>
                        <a:t> </a:t>
                      </a:r>
                      <a:r>
                        <a:rPr lang="en-US" altLang="zh-CN" b="1" dirty="0" smtClean="0">
                          <a:solidFill>
                            <a:srgbClr val="0000FF"/>
                          </a:solidFill>
                        </a:rPr>
                        <a:t> $r1,  $r2,  $r3</a:t>
                      </a:r>
                      <a:endParaRPr lang="zh-CN" altLang="en-US" b="1" dirty="0">
                        <a:solidFill>
                          <a:srgbClr val="0000FF"/>
                        </a:solidFill>
                      </a:endParaRPr>
                    </a:p>
                  </a:txBody>
                  <a:tcPr/>
                </a:tc>
                <a:tc>
                  <a:txBody>
                    <a:bodyPr/>
                    <a:lstStyle/>
                    <a:p>
                      <a:r>
                        <a:rPr lang="en-US" altLang="zh-CN" baseline="0" dirty="0" smtClean="0"/>
                        <a:t>SUB  r1, r2, r3</a:t>
                      </a:r>
                      <a:endParaRPr lang="zh-CN" altLang="en-US" dirty="0"/>
                    </a:p>
                  </a:txBody>
                  <a:tcPr/>
                </a:tc>
                <a:tc>
                  <a:txBody>
                    <a:bodyPr/>
                    <a:lstStyle/>
                    <a:p>
                      <a:r>
                        <a:rPr lang="en-US" altLang="zh-CN" dirty="0" smtClean="0"/>
                        <a:t>SUB    x5,</a:t>
                      </a:r>
                      <a:r>
                        <a:rPr lang="en-US" altLang="zh-CN" baseline="0" dirty="0" smtClean="0"/>
                        <a:t> x6, x7</a:t>
                      </a:r>
                      <a:endParaRPr lang="zh-CN" altLang="en-US" dirty="0"/>
                    </a:p>
                  </a:txBody>
                  <a:tcPr/>
                </a:tc>
              </a:tr>
              <a:tr h="361315">
                <a:tc>
                  <a:txBody>
                    <a:bodyPr/>
                    <a:lstStyle/>
                    <a:p>
                      <a:r>
                        <a:rPr lang="en-US" altLang="zh-CN" dirty="0" smtClean="0"/>
                        <a:t>Data Transfer</a:t>
                      </a:r>
                      <a:endParaRPr lang="zh-CN" altLang="en-US" dirty="0"/>
                    </a:p>
                  </a:txBody>
                  <a:tcPr/>
                </a:tc>
                <a:tc>
                  <a:txBody>
                    <a:bodyPr/>
                    <a:lstStyle/>
                    <a:p>
                      <a:r>
                        <a:rPr lang="en-US" altLang="zh-CN" b="1" dirty="0" smtClean="0">
                          <a:solidFill>
                            <a:srgbClr val="0000FF"/>
                          </a:solidFill>
                        </a:rPr>
                        <a:t>LW</a:t>
                      </a:r>
                      <a:r>
                        <a:rPr lang="en-US" altLang="zh-CN" b="1" baseline="0" dirty="0" smtClean="0">
                          <a:solidFill>
                            <a:srgbClr val="0000FF"/>
                          </a:solidFill>
                        </a:rPr>
                        <a:t>    $r1, 100($r2)</a:t>
                      </a:r>
                      <a:endParaRPr lang="zh-CN" altLang="en-US" b="1" dirty="0">
                        <a:solidFill>
                          <a:srgbClr val="0000FF"/>
                        </a:solidFill>
                      </a:endParaRPr>
                    </a:p>
                  </a:txBody>
                  <a:tcPr/>
                </a:tc>
                <a:tc>
                  <a:txBody>
                    <a:bodyPr/>
                    <a:lstStyle/>
                    <a:p>
                      <a:r>
                        <a:rPr lang="en-US" altLang="zh-CN" dirty="0" smtClean="0"/>
                        <a:t>LDR  r1, [r2, #100]</a:t>
                      </a:r>
                      <a:endParaRPr lang="zh-CN" altLang="en-US" dirty="0"/>
                    </a:p>
                  </a:txBody>
                  <a:tcPr/>
                </a:tc>
                <a:tc>
                  <a:txBody>
                    <a:bodyPr/>
                    <a:lstStyle/>
                    <a:p>
                      <a:r>
                        <a:rPr lang="en-US" altLang="zh-CN" dirty="0" smtClean="0"/>
                        <a:t>LW</a:t>
                      </a:r>
                      <a:r>
                        <a:rPr lang="en-US" altLang="zh-CN" baseline="0" dirty="0" smtClean="0"/>
                        <a:t>  x5,  100(x6)</a:t>
                      </a:r>
                      <a:endParaRPr lang="zh-CN" altLang="en-US" dirty="0"/>
                    </a:p>
                  </a:txBody>
                  <a:tcPr/>
                </a:tc>
              </a:tr>
              <a:tr h="361315">
                <a:tc>
                  <a:txBody>
                    <a:bodyPr/>
                    <a:lstStyle/>
                    <a:p>
                      <a:endParaRPr lang="zh-CN" altLang="en-US" dirty="0"/>
                    </a:p>
                  </a:txBody>
                  <a:tcPr/>
                </a:tc>
                <a:tc>
                  <a:txBody>
                    <a:bodyPr/>
                    <a:lstStyle/>
                    <a:p>
                      <a:r>
                        <a:rPr lang="en-US" altLang="zh-CN" b="1" dirty="0" smtClean="0">
                          <a:solidFill>
                            <a:srgbClr val="0000FF"/>
                          </a:solidFill>
                        </a:rPr>
                        <a:t>SW</a:t>
                      </a:r>
                      <a:r>
                        <a:rPr lang="en-US" altLang="zh-CN" b="1" baseline="0" dirty="0" smtClean="0">
                          <a:solidFill>
                            <a:srgbClr val="0000FF"/>
                          </a:solidFill>
                        </a:rPr>
                        <a:t>    $r1, 100($r2)</a:t>
                      </a:r>
                      <a:endParaRPr lang="zh-CN" altLang="en-US" b="1" dirty="0">
                        <a:solidFill>
                          <a:srgbClr val="0000FF"/>
                        </a:solidFill>
                      </a:endParaRPr>
                    </a:p>
                  </a:txBody>
                  <a:tcPr/>
                </a:tc>
                <a:tc>
                  <a:txBody>
                    <a:bodyPr/>
                    <a:lstStyle/>
                    <a:p>
                      <a:r>
                        <a:rPr lang="en-US" altLang="zh-CN" dirty="0" smtClean="0"/>
                        <a:t>SDR  r1, [r2, #100]</a:t>
                      </a:r>
                      <a:endParaRPr lang="zh-CN" altLang="en-US" dirty="0"/>
                    </a:p>
                  </a:txBody>
                  <a:tcPr/>
                </a:tc>
                <a:tc>
                  <a:txBody>
                    <a:bodyPr/>
                    <a:lstStyle/>
                    <a:p>
                      <a:r>
                        <a:rPr lang="en-US" altLang="zh-CN" dirty="0" smtClean="0"/>
                        <a:t>SW  x5,  100(x6)</a:t>
                      </a:r>
                      <a:endParaRPr lang="zh-CN" altLang="en-US" dirty="0"/>
                    </a:p>
                  </a:txBody>
                  <a:tcPr/>
                </a:tc>
              </a:tr>
              <a:tr h="361315">
                <a:tc>
                  <a:txBody>
                    <a:bodyPr/>
                    <a:lstStyle/>
                    <a:p>
                      <a:endParaRPr lang="zh-CN" altLang="en-US" dirty="0"/>
                    </a:p>
                  </a:txBody>
                  <a:tcPr/>
                </a:tc>
                <a:tc>
                  <a:txBody>
                    <a:bodyPr/>
                    <a:lstStyle/>
                    <a:p>
                      <a:r>
                        <a:rPr lang="en-US" altLang="zh-CN" b="1" dirty="0" smtClean="0">
                          <a:solidFill>
                            <a:srgbClr val="0000FF"/>
                          </a:solidFill>
                        </a:rPr>
                        <a:t>LH</a:t>
                      </a:r>
                      <a:r>
                        <a:rPr lang="en-US" altLang="zh-CN" b="1" baseline="0" dirty="0" smtClean="0">
                          <a:solidFill>
                            <a:srgbClr val="0000FF"/>
                          </a:solidFill>
                        </a:rPr>
                        <a:t>   $r1, 100($r2)</a:t>
                      </a:r>
                      <a:endParaRPr lang="zh-CN" altLang="en-US" b="1" dirty="0">
                        <a:solidFill>
                          <a:srgbClr val="0000FF"/>
                        </a:solidFill>
                      </a:endParaRPr>
                    </a:p>
                  </a:txBody>
                  <a:tcPr/>
                </a:tc>
                <a:tc>
                  <a:txBody>
                    <a:bodyPr/>
                    <a:lstStyle/>
                    <a:p>
                      <a:r>
                        <a:rPr lang="en-US" altLang="zh-CN" smtClean="0"/>
                        <a:t>LDRH  r1, </a:t>
                      </a:r>
                      <a:r>
                        <a:rPr lang="en-US" altLang="zh-CN" dirty="0" smtClean="0"/>
                        <a:t>[r2, #100]</a:t>
                      </a:r>
                      <a:endParaRPr lang="zh-CN" altLang="en-US" dirty="0"/>
                    </a:p>
                  </a:txBody>
                  <a:tcPr/>
                </a:tc>
                <a:tc>
                  <a:txBody>
                    <a:bodyPr/>
                    <a:lstStyle/>
                    <a:p>
                      <a:r>
                        <a:rPr lang="en-US" altLang="zh-CN" dirty="0" smtClean="0"/>
                        <a:t>LH</a:t>
                      </a:r>
                      <a:r>
                        <a:rPr lang="en-US" altLang="zh-CN" baseline="0" dirty="0" smtClean="0"/>
                        <a:t>  x5,  100(x6)</a:t>
                      </a:r>
                      <a:endParaRPr lang="zh-CN" altLang="en-US" dirty="0"/>
                    </a:p>
                  </a:txBody>
                  <a:tcPr/>
                </a:tc>
              </a:tr>
              <a:tr h="361315">
                <a:tc>
                  <a:txBody>
                    <a:bodyPr/>
                    <a:lstStyle/>
                    <a:p>
                      <a:endParaRPr lang="zh-CN" altLang="en-US" dirty="0"/>
                    </a:p>
                  </a:txBody>
                  <a:tcPr/>
                </a:tc>
                <a:tc>
                  <a:txBody>
                    <a:bodyPr/>
                    <a:lstStyle/>
                    <a:p>
                      <a:r>
                        <a:rPr lang="en-US" altLang="zh-CN" b="1" dirty="0" smtClean="0">
                          <a:solidFill>
                            <a:srgbClr val="0000FF"/>
                          </a:solidFill>
                        </a:rPr>
                        <a:t>SH</a:t>
                      </a:r>
                      <a:r>
                        <a:rPr lang="en-US" altLang="zh-CN" b="1" baseline="0" dirty="0" smtClean="0">
                          <a:solidFill>
                            <a:srgbClr val="0000FF"/>
                          </a:solidFill>
                        </a:rPr>
                        <a:t>    $r1, 100($r2)</a:t>
                      </a:r>
                      <a:endParaRPr lang="zh-CN" altLang="en-US" b="1" dirty="0">
                        <a:solidFill>
                          <a:srgbClr val="0000FF"/>
                        </a:solidFill>
                      </a:endParaRPr>
                    </a:p>
                  </a:txBody>
                  <a:tcPr/>
                </a:tc>
                <a:tc>
                  <a:txBody>
                    <a:bodyPr/>
                    <a:lstStyle/>
                    <a:p>
                      <a:r>
                        <a:rPr lang="en-US" altLang="zh-CN" dirty="0" smtClean="0"/>
                        <a:t>SDRH r1, [r2, #100]</a:t>
                      </a:r>
                      <a:endParaRPr lang="zh-CN" altLang="en-US" dirty="0"/>
                    </a:p>
                  </a:txBody>
                  <a:tcPr/>
                </a:tc>
                <a:tc>
                  <a:txBody>
                    <a:bodyPr/>
                    <a:lstStyle/>
                    <a:p>
                      <a:r>
                        <a:rPr lang="en-US" altLang="zh-CN" dirty="0" smtClean="0"/>
                        <a:t>SH  x5,  100(x6)</a:t>
                      </a:r>
                      <a:endParaRPr lang="zh-CN" altLang="en-US" dirty="0"/>
                    </a:p>
                  </a:txBody>
                  <a:tcPr/>
                </a:tc>
              </a:tr>
              <a:tr h="361315">
                <a:tc>
                  <a:txBody>
                    <a:bodyPr/>
                    <a:lstStyle/>
                    <a:p>
                      <a:r>
                        <a:rPr lang="en-US" altLang="zh-CN" dirty="0" smtClean="0"/>
                        <a:t>Logical </a:t>
                      </a:r>
                      <a:endParaRPr lang="zh-CN" altLang="en-US" dirty="0"/>
                    </a:p>
                  </a:txBody>
                  <a:tcPr/>
                </a:tc>
                <a:tc>
                  <a:txBody>
                    <a:bodyPr/>
                    <a:lstStyle/>
                    <a:p>
                      <a:r>
                        <a:rPr lang="en-US" altLang="zh-CN" b="1" dirty="0" smtClean="0">
                          <a:solidFill>
                            <a:srgbClr val="0000FF"/>
                          </a:solidFill>
                        </a:rPr>
                        <a:t>AND $r1,  $r2,  $r3</a:t>
                      </a:r>
                      <a:endParaRPr lang="zh-CN" altLang="en-US" b="1" dirty="0">
                        <a:solidFill>
                          <a:srgbClr val="0000FF"/>
                        </a:solidFill>
                      </a:endParaRPr>
                    </a:p>
                  </a:txBody>
                  <a:tcPr/>
                </a:tc>
                <a:tc>
                  <a:txBody>
                    <a:bodyPr/>
                    <a:lstStyle/>
                    <a:p>
                      <a:r>
                        <a:rPr lang="en-US" altLang="zh-CN" dirty="0" smtClean="0"/>
                        <a:t>AND</a:t>
                      </a:r>
                      <a:r>
                        <a:rPr lang="en-US" altLang="zh-CN" baseline="0" dirty="0" smtClean="0"/>
                        <a:t>  r1, r2, r3</a:t>
                      </a:r>
                      <a:endParaRPr lang="zh-CN" altLang="en-US" dirty="0"/>
                    </a:p>
                  </a:txBody>
                  <a:tcPr/>
                </a:tc>
                <a:tc>
                  <a:txBody>
                    <a:bodyPr/>
                    <a:lstStyle/>
                    <a:p>
                      <a:r>
                        <a:rPr lang="en-US" altLang="zh-CN" dirty="0" smtClean="0"/>
                        <a:t>AND   x5, x6,</a:t>
                      </a:r>
                      <a:r>
                        <a:rPr lang="en-US" altLang="zh-CN" baseline="0" dirty="0" smtClean="0"/>
                        <a:t> x7</a:t>
                      </a:r>
                      <a:endParaRPr lang="zh-CN" altLang="en-US" dirty="0"/>
                    </a:p>
                  </a:txBody>
                  <a:tcPr/>
                </a:tc>
              </a:tr>
              <a:tr h="361315">
                <a:tc>
                  <a:txBody>
                    <a:bodyPr/>
                    <a:lstStyle/>
                    <a:p>
                      <a:endParaRPr lang="zh-CN" altLang="en-US" dirty="0"/>
                    </a:p>
                  </a:txBody>
                  <a:tcPr/>
                </a:tc>
                <a:tc>
                  <a:txBody>
                    <a:bodyPr/>
                    <a:lstStyle/>
                    <a:p>
                      <a:r>
                        <a:rPr lang="en-US" altLang="zh-CN" b="1" dirty="0" smtClean="0">
                          <a:solidFill>
                            <a:srgbClr val="0000FF"/>
                          </a:solidFill>
                        </a:rPr>
                        <a:t>SLL   $r1,  $r2,  10</a:t>
                      </a:r>
                      <a:endParaRPr lang="zh-CN" altLang="en-US" b="1" dirty="0">
                        <a:solidFill>
                          <a:srgbClr val="0000FF"/>
                        </a:solidFill>
                      </a:endParaRPr>
                    </a:p>
                  </a:txBody>
                  <a:tcPr/>
                </a:tc>
                <a:tc>
                  <a:txBody>
                    <a:bodyPr/>
                    <a:lstStyle/>
                    <a:p>
                      <a:r>
                        <a:rPr lang="en-US" altLang="zh-CN" dirty="0" smtClean="0"/>
                        <a:t>LSL  r1, r2, #10</a:t>
                      </a:r>
                      <a:endParaRPr lang="zh-CN" altLang="en-US" dirty="0"/>
                    </a:p>
                  </a:txBody>
                  <a:tcPr/>
                </a:tc>
                <a:tc>
                  <a:txBody>
                    <a:bodyPr/>
                    <a:lstStyle/>
                    <a:p>
                      <a:r>
                        <a:rPr lang="en-US" altLang="zh-CN" dirty="0" smtClean="0"/>
                        <a:t>SLL    x5, x6,</a:t>
                      </a:r>
                      <a:r>
                        <a:rPr lang="en-US" altLang="zh-CN" baseline="0" dirty="0" smtClean="0"/>
                        <a:t> x7</a:t>
                      </a:r>
                      <a:endParaRPr lang="zh-CN" altLang="en-US" dirty="0"/>
                    </a:p>
                  </a:txBody>
                  <a:tcPr/>
                </a:tc>
              </a:tr>
              <a:tr h="3613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Conditional branch</a:t>
                      </a:r>
                      <a:endParaRPr lang="zh-CN" altLang="en-US" dirty="0" smtClean="0"/>
                    </a:p>
                  </a:txBody>
                  <a:tcPr/>
                </a:tc>
                <a:tc>
                  <a:txBody>
                    <a:bodyPr/>
                    <a:lstStyle/>
                    <a:p>
                      <a:r>
                        <a:rPr lang="en-US" altLang="zh-CN" b="1" dirty="0" smtClean="0">
                          <a:solidFill>
                            <a:srgbClr val="0000FF"/>
                          </a:solidFill>
                        </a:rPr>
                        <a:t>SLT   $r1,</a:t>
                      </a:r>
                      <a:r>
                        <a:rPr lang="en-US" altLang="zh-CN" b="1" baseline="0" dirty="0" smtClean="0">
                          <a:solidFill>
                            <a:srgbClr val="0000FF"/>
                          </a:solidFill>
                        </a:rPr>
                        <a:t>  $r2,  $r3</a:t>
                      </a:r>
                      <a:endParaRPr lang="zh-CN" altLang="en-US" b="1" dirty="0">
                        <a:solidFill>
                          <a:srgbClr val="0000FF"/>
                        </a:solidFill>
                      </a:endParaRPr>
                    </a:p>
                  </a:txBody>
                  <a:tcPr/>
                </a:tc>
                <a:tc>
                  <a:txBody>
                    <a:bodyPr/>
                    <a:lstStyle/>
                    <a:p>
                      <a:r>
                        <a:rPr lang="en-US" altLang="zh-CN" dirty="0" smtClean="0"/>
                        <a:t>CMP</a:t>
                      </a:r>
                      <a:r>
                        <a:rPr lang="en-US" altLang="zh-CN" baseline="0" dirty="0" smtClean="0"/>
                        <a:t>  r1,  r2</a:t>
                      </a:r>
                      <a:endParaRPr lang="zh-CN" altLang="en-US" dirty="0"/>
                    </a:p>
                  </a:txBody>
                  <a:tcPr/>
                </a:tc>
                <a:tc>
                  <a:txBody>
                    <a:bodyPr/>
                    <a:lstStyle/>
                    <a:p>
                      <a:r>
                        <a:rPr lang="en-US" altLang="zh-CN" dirty="0" smtClean="0"/>
                        <a:t>BLT   x5,</a:t>
                      </a:r>
                      <a:r>
                        <a:rPr lang="en-US" altLang="zh-CN" baseline="0" dirty="0" smtClean="0"/>
                        <a:t> x6, x7</a:t>
                      </a:r>
                      <a:endParaRPr lang="zh-CN" altLang="en-US" dirty="0"/>
                    </a:p>
                  </a:txBody>
                  <a:tcPr/>
                </a:tc>
              </a:tr>
              <a:tr h="361315">
                <a:tc>
                  <a:txBody>
                    <a:bodyPr/>
                    <a:lstStyle/>
                    <a:p>
                      <a:endParaRPr lang="zh-CN" altLang="en-US" dirty="0"/>
                    </a:p>
                  </a:txBody>
                  <a:tcPr/>
                </a:tc>
                <a:tc>
                  <a:txBody>
                    <a:bodyPr/>
                    <a:lstStyle/>
                    <a:p>
                      <a:r>
                        <a:rPr lang="en-US" altLang="zh-CN" b="1" dirty="0" err="1" smtClean="0">
                          <a:solidFill>
                            <a:srgbClr val="0000FF"/>
                          </a:solidFill>
                        </a:rPr>
                        <a:t>Beq</a:t>
                      </a:r>
                      <a:r>
                        <a:rPr lang="en-US" altLang="zh-CN" b="1" dirty="0" smtClean="0">
                          <a:solidFill>
                            <a:srgbClr val="0000FF"/>
                          </a:solidFill>
                        </a:rPr>
                        <a:t>   $r1,</a:t>
                      </a:r>
                      <a:r>
                        <a:rPr lang="en-US" altLang="zh-CN" b="1" baseline="0" dirty="0" smtClean="0">
                          <a:solidFill>
                            <a:srgbClr val="0000FF"/>
                          </a:solidFill>
                        </a:rPr>
                        <a:t> $r2,  </a:t>
                      </a:r>
                      <a:r>
                        <a:rPr lang="en-US" altLang="zh-CN" b="1" baseline="0" dirty="0" err="1" smtClean="0">
                          <a:solidFill>
                            <a:srgbClr val="0000FF"/>
                          </a:solidFill>
                        </a:rPr>
                        <a:t>Lable</a:t>
                      </a:r>
                      <a:endParaRPr lang="zh-CN" altLang="en-US" b="1" dirty="0">
                        <a:solidFill>
                          <a:srgbClr val="0000FF"/>
                        </a:solidFill>
                      </a:endParaRPr>
                    </a:p>
                  </a:txBody>
                  <a:tcPr/>
                </a:tc>
                <a:tc>
                  <a:txBody>
                    <a:bodyPr/>
                    <a:lstStyle/>
                    <a:p>
                      <a:r>
                        <a:rPr lang="en-US" altLang="zh-CN" dirty="0" err="1" smtClean="0"/>
                        <a:t>BEQ</a:t>
                      </a:r>
                      <a:r>
                        <a:rPr lang="en-US" altLang="zh-CN" dirty="0" smtClean="0"/>
                        <a:t> </a:t>
                      </a:r>
                      <a:r>
                        <a:rPr lang="en-US" altLang="zh-CN" baseline="0" dirty="0" smtClean="0"/>
                        <a:t> </a:t>
                      </a:r>
                      <a:r>
                        <a:rPr lang="en-US" altLang="zh-CN" baseline="0" dirty="0" err="1" smtClean="0"/>
                        <a:t>Lable</a:t>
                      </a:r>
                      <a:endParaRPr lang="zh-CN" altLang="en-US" dirty="0"/>
                    </a:p>
                  </a:txBody>
                  <a:tcPr/>
                </a:tc>
                <a:tc>
                  <a:txBody>
                    <a:bodyPr/>
                    <a:lstStyle/>
                    <a:p>
                      <a:r>
                        <a:rPr lang="en-US" altLang="zh-CN" dirty="0" smtClean="0"/>
                        <a:t>BEQ  x5,</a:t>
                      </a:r>
                      <a:r>
                        <a:rPr lang="en-US" altLang="zh-CN" baseline="0" dirty="0" smtClean="0"/>
                        <a:t> x6, 100</a:t>
                      </a:r>
                      <a:endParaRPr lang="zh-CN" altLang="en-US" dirty="0"/>
                    </a:p>
                  </a:txBody>
                  <a:tcPr/>
                </a:tc>
              </a:tr>
              <a:tr h="361315">
                <a:tc>
                  <a:txBody>
                    <a:bodyPr/>
                    <a:lstStyle/>
                    <a:p>
                      <a:endParaRPr lang="zh-CN" altLang="en-US" dirty="0"/>
                    </a:p>
                  </a:txBody>
                  <a:tcPr/>
                </a:tc>
                <a:tc>
                  <a:txBody>
                    <a:bodyPr/>
                    <a:lstStyle/>
                    <a:p>
                      <a:r>
                        <a:rPr lang="en-US" altLang="zh-CN" b="1" dirty="0" err="1" smtClean="0">
                          <a:solidFill>
                            <a:srgbClr val="0000FF"/>
                          </a:solidFill>
                        </a:rPr>
                        <a:t>Bne</a:t>
                      </a:r>
                      <a:r>
                        <a:rPr lang="en-US" altLang="zh-CN" b="1" dirty="0" smtClean="0">
                          <a:solidFill>
                            <a:srgbClr val="0000FF"/>
                          </a:solidFill>
                        </a:rPr>
                        <a:t>   $r1,</a:t>
                      </a:r>
                      <a:r>
                        <a:rPr lang="en-US" altLang="zh-CN" b="1" baseline="0" dirty="0" smtClean="0">
                          <a:solidFill>
                            <a:srgbClr val="0000FF"/>
                          </a:solidFill>
                        </a:rPr>
                        <a:t> $r2,  </a:t>
                      </a:r>
                      <a:r>
                        <a:rPr lang="en-US" altLang="zh-CN" b="1" baseline="0" dirty="0" err="1" smtClean="0">
                          <a:solidFill>
                            <a:srgbClr val="0000FF"/>
                          </a:solidFill>
                        </a:rPr>
                        <a:t>Lable</a:t>
                      </a:r>
                      <a:endParaRPr lang="zh-CN" altLang="en-US" b="1" dirty="0">
                        <a:solidFill>
                          <a:srgbClr val="0000FF"/>
                        </a:solidFill>
                      </a:endParaRPr>
                    </a:p>
                  </a:txBody>
                  <a:tcPr/>
                </a:tc>
                <a:tc>
                  <a:txBody>
                    <a:bodyPr/>
                    <a:lstStyle/>
                    <a:p>
                      <a:endParaRPr lang="zh-CN" altLang="en-US" dirty="0"/>
                    </a:p>
                  </a:txBody>
                  <a:tcPr/>
                </a:tc>
                <a:tc>
                  <a:txBody>
                    <a:bodyPr/>
                    <a:lstStyle/>
                    <a:p>
                      <a:r>
                        <a:rPr lang="en-US" altLang="zh-CN" dirty="0" smtClean="0"/>
                        <a:t>BNE   x5, x6, 100</a:t>
                      </a:r>
                      <a:endParaRPr lang="zh-CN" altLang="en-US" dirty="0"/>
                    </a:p>
                  </a:txBody>
                  <a:tcPr/>
                </a:tc>
              </a:tr>
              <a:tr h="361315">
                <a:tc>
                  <a:txBody>
                    <a:bodyPr/>
                    <a:lstStyle/>
                    <a:p>
                      <a:r>
                        <a:rPr lang="en-US" altLang="zh-CN" dirty="0" smtClean="0"/>
                        <a:t>Unconditional</a:t>
                      </a:r>
                      <a:r>
                        <a:rPr lang="en-US" altLang="zh-CN" baseline="0" dirty="0" smtClean="0"/>
                        <a:t> branch</a:t>
                      </a:r>
                      <a:endParaRPr lang="zh-CN" altLang="en-US" dirty="0"/>
                    </a:p>
                  </a:txBody>
                  <a:tcPr/>
                </a:tc>
                <a:tc>
                  <a:txBody>
                    <a:bodyPr/>
                    <a:lstStyle/>
                    <a:p>
                      <a:r>
                        <a:rPr lang="en-US" altLang="zh-CN" b="1" dirty="0" smtClean="0">
                          <a:solidFill>
                            <a:srgbClr val="0000FF"/>
                          </a:solidFill>
                        </a:rPr>
                        <a:t>J    </a:t>
                      </a:r>
                      <a:r>
                        <a:rPr lang="en-US" altLang="zh-CN" b="1" dirty="0" err="1" smtClean="0">
                          <a:solidFill>
                            <a:srgbClr val="0000FF"/>
                          </a:solidFill>
                        </a:rPr>
                        <a:t>Lable</a:t>
                      </a:r>
                      <a:endParaRPr lang="zh-CN" altLang="en-US" b="1" dirty="0">
                        <a:solidFill>
                          <a:srgbClr val="0000FF"/>
                        </a:solidFill>
                      </a:endParaRPr>
                    </a:p>
                  </a:txBody>
                  <a:tcPr/>
                </a:tc>
                <a:tc>
                  <a:txBody>
                    <a:bodyPr/>
                    <a:lstStyle/>
                    <a:p>
                      <a:r>
                        <a:rPr lang="en-US" altLang="zh-CN" dirty="0" smtClean="0"/>
                        <a:t>B   Label</a:t>
                      </a:r>
                      <a:endParaRPr lang="zh-CN" altLang="en-US" dirty="0"/>
                    </a:p>
                  </a:txBody>
                  <a:tcPr/>
                </a:tc>
                <a:tc>
                  <a:txBody>
                    <a:bodyPr/>
                    <a:lstStyle/>
                    <a:p>
                      <a:endParaRPr lang="zh-CN" altLang="en-US" dirty="0"/>
                    </a:p>
                  </a:txBody>
                  <a:tcPr/>
                </a:tc>
              </a:tr>
              <a:tr h="361315">
                <a:tc>
                  <a:txBody>
                    <a:bodyPr/>
                    <a:lstStyle/>
                    <a:p>
                      <a:endParaRPr lang="zh-CN" altLang="en-US" dirty="0"/>
                    </a:p>
                  </a:txBody>
                  <a:tcPr/>
                </a:tc>
                <a:tc>
                  <a:txBody>
                    <a:bodyPr/>
                    <a:lstStyle/>
                    <a:p>
                      <a:r>
                        <a:rPr lang="en-US" altLang="zh-CN" b="1" dirty="0" smtClean="0">
                          <a:solidFill>
                            <a:srgbClr val="0000FF"/>
                          </a:solidFill>
                        </a:rPr>
                        <a:t>JAL  </a:t>
                      </a:r>
                      <a:r>
                        <a:rPr lang="en-US" altLang="zh-CN" b="1" dirty="0" err="1" smtClean="0">
                          <a:solidFill>
                            <a:srgbClr val="0000FF"/>
                          </a:solidFill>
                        </a:rPr>
                        <a:t>Lable</a:t>
                      </a:r>
                      <a:endParaRPr lang="zh-CN" altLang="en-US" b="1" dirty="0">
                        <a:solidFill>
                          <a:srgbClr val="0000FF"/>
                        </a:solidFill>
                      </a:endParaRPr>
                    </a:p>
                  </a:txBody>
                  <a:tcPr/>
                </a:tc>
                <a:tc>
                  <a:txBody>
                    <a:bodyPr/>
                    <a:lstStyle/>
                    <a:p>
                      <a:r>
                        <a:rPr lang="en-US" altLang="zh-CN" dirty="0" smtClean="0"/>
                        <a:t>BL  Label</a:t>
                      </a:r>
                      <a:endParaRPr lang="zh-CN" altLang="en-US" dirty="0"/>
                    </a:p>
                  </a:txBody>
                  <a:tcPr/>
                </a:tc>
                <a:tc>
                  <a:txBody>
                    <a:bodyPr/>
                    <a:lstStyle/>
                    <a:p>
                      <a:r>
                        <a:rPr lang="en-US" altLang="zh-CN" dirty="0" smtClean="0"/>
                        <a:t>JAL  x1,  100</a:t>
                      </a:r>
                      <a:endParaRPr lang="zh-CN" altLang="en-US" dirty="0"/>
                    </a:p>
                  </a:txBody>
                  <a:tcPr/>
                </a:tc>
              </a:tr>
              <a:tr h="361315">
                <a:tc>
                  <a:txBody>
                    <a:bodyPr/>
                    <a:lstStyle/>
                    <a:p>
                      <a:endParaRPr lang="zh-CN" altLang="en-US" dirty="0"/>
                    </a:p>
                  </a:txBody>
                  <a:tcPr/>
                </a:tc>
                <a:tc>
                  <a:txBody>
                    <a:bodyPr/>
                    <a:lstStyle/>
                    <a:p>
                      <a:r>
                        <a:rPr lang="en-US" altLang="zh-CN" b="1" dirty="0" smtClean="0">
                          <a:solidFill>
                            <a:srgbClr val="0000FF"/>
                          </a:solidFill>
                        </a:rPr>
                        <a:t>JR    $</a:t>
                      </a:r>
                      <a:r>
                        <a:rPr lang="en-US" altLang="zh-CN" b="1" dirty="0" err="1" smtClean="0">
                          <a:solidFill>
                            <a:srgbClr val="0000FF"/>
                          </a:solidFill>
                        </a:rPr>
                        <a:t>ra</a:t>
                      </a:r>
                      <a:endParaRPr lang="zh-CN" altLang="en-US" b="1" dirty="0">
                        <a:solidFill>
                          <a:srgbClr val="0000FF"/>
                        </a:solidFill>
                      </a:endParaRPr>
                    </a:p>
                  </a:txBody>
                  <a:tcPr/>
                </a:tc>
                <a:tc>
                  <a:txBody>
                    <a:bodyPr/>
                    <a:lstStyle/>
                    <a:p>
                      <a:r>
                        <a:rPr lang="en-US" altLang="zh-CN" dirty="0" err="1" smtClean="0"/>
                        <a:t>Mov</a:t>
                      </a:r>
                      <a:r>
                        <a:rPr lang="en-US" altLang="zh-CN" dirty="0" smtClean="0"/>
                        <a:t> PC</a:t>
                      </a:r>
                      <a:r>
                        <a:rPr lang="en-US" altLang="zh-CN" baseline="0" dirty="0" smtClean="0"/>
                        <a:t>  </a:t>
                      </a:r>
                      <a:r>
                        <a:rPr lang="en-US" altLang="zh-CN" baseline="0" dirty="0" err="1" smtClean="0"/>
                        <a:t>LR</a:t>
                      </a:r>
                      <a:endParaRPr lang="zh-CN" altLang="en-US" dirty="0"/>
                    </a:p>
                  </a:txBody>
                  <a:tcPr/>
                </a:tc>
                <a:tc>
                  <a:txBody>
                    <a:bodyPr/>
                    <a:lstStyle/>
                    <a:p>
                      <a:r>
                        <a:rPr lang="en-US" altLang="zh-CN" dirty="0" smtClean="0"/>
                        <a:t>JALR</a:t>
                      </a:r>
                      <a:r>
                        <a:rPr lang="en-US" altLang="zh-CN" baseline="0" dirty="0" smtClean="0"/>
                        <a:t>  x1, 100(x5)</a:t>
                      </a:r>
                      <a:endParaRPr lang="zh-CN" altLang="en-US" dirty="0"/>
                    </a:p>
                  </a:txBody>
                  <a:tcPr/>
                </a:tc>
              </a:tr>
            </a:tbl>
          </a:graphicData>
        </a:graphic>
      </p:graphicFrame>
      <p:sp>
        <p:nvSpPr>
          <p:cNvPr id="3" name="标题 2"/>
          <p:cNvSpPr>
            <a:spLocks noGrp="1"/>
          </p:cNvSpPr>
          <p:nvPr>
            <p:ph type="title"/>
          </p:nvPr>
        </p:nvSpPr>
        <p:spPr>
          <a:xfrm>
            <a:off x="3647728" y="27717"/>
            <a:ext cx="8219256" cy="928670"/>
          </a:xfrm>
        </p:spPr>
        <p:txBody>
          <a:bodyPr/>
          <a:lstStyle/>
          <a:p>
            <a:r>
              <a:rPr lang="en-US" altLang="zh-CN" dirty="0" smtClean="0"/>
              <a:t>MIPS </a:t>
            </a:r>
            <a:r>
              <a:rPr lang="en-US" altLang="zh-CN" dirty="0"/>
              <a:t> </a:t>
            </a:r>
            <a:r>
              <a:rPr lang="en-US" altLang="zh-CN" dirty="0" smtClean="0"/>
              <a:t>&amp; ARM  &amp;  RISC V</a:t>
            </a:r>
            <a:endParaRPr lang="zh-CN" altLang="en-US" dirty="0"/>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algn="l" eaLnBrk="1" hangingPunct="1"/>
            <a:r>
              <a:rPr lang="en-US" altLang="zh-CN" dirty="0" smtClean="0">
                <a:solidFill>
                  <a:srgbClr val="0000FF"/>
                </a:solidFill>
              </a:rPr>
              <a:t>Compare operations </a:t>
            </a:r>
          </a:p>
        </p:txBody>
      </p:sp>
      <p:sp>
        <p:nvSpPr>
          <p:cNvPr id="30723" name="Rectangle 3"/>
          <p:cNvSpPr>
            <a:spLocks noGrp="1" noRot="1" noChangeArrowheads="1"/>
          </p:cNvSpPr>
          <p:nvPr>
            <p:ph idx="1"/>
          </p:nvPr>
        </p:nvSpPr>
        <p:spPr/>
        <p:txBody>
          <a:bodyPr/>
          <a:lstStyle/>
          <a:p>
            <a:pPr eaLnBrk="1" hangingPunct="1"/>
            <a:r>
              <a:rPr lang="en-US" altLang="zh-CN" b="1" dirty="0" smtClean="0"/>
              <a:t>Different compare operations required for both number types</a:t>
            </a:r>
          </a:p>
          <a:p>
            <a:pPr lvl="1" eaLnBrk="1" hangingPunct="1"/>
            <a:r>
              <a:rPr lang="en-US" altLang="zh-CN" sz="2800" b="1" dirty="0"/>
              <a:t>Signed integer</a:t>
            </a:r>
          </a:p>
          <a:p>
            <a:pPr lvl="2" eaLnBrk="1" hangingPunct="1"/>
            <a:r>
              <a:rPr lang="en-US" altLang="zh-CN" sz="2400" dirty="0" err="1">
                <a:solidFill>
                  <a:srgbClr val="0000FF"/>
                </a:solidFill>
              </a:rPr>
              <a:t>slt</a:t>
            </a:r>
            <a:r>
              <a:rPr lang="en-US" altLang="zh-CN" sz="2400" dirty="0"/>
              <a:t> Set when less than</a:t>
            </a:r>
          </a:p>
          <a:p>
            <a:pPr lvl="2" eaLnBrk="1" hangingPunct="1"/>
            <a:r>
              <a:rPr lang="en-US" altLang="zh-CN" sz="2400" dirty="0" err="1">
                <a:solidFill>
                  <a:srgbClr val="0000FF"/>
                </a:solidFill>
              </a:rPr>
              <a:t>slti</a:t>
            </a:r>
            <a:r>
              <a:rPr lang="en-US" altLang="zh-CN" sz="2400" dirty="0"/>
              <a:t> Set when less than immediate</a:t>
            </a:r>
          </a:p>
          <a:p>
            <a:pPr lvl="1" eaLnBrk="1" hangingPunct="1"/>
            <a:r>
              <a:rPr lang="en-US" altLang="zh-CN" sz="2800" b="1" dirty="0"/>
              <a:t>Unsigned integer</a:t>
            </a:r>
          </a:p>
          <a:p>
            <a:pPr lvl="2" eaLnBrk="1" hangingPunct="1"/>
            <a:r>
              <a:rPr lang="en-US" altLang="zh-CN" sz="2400" dirty="0" err="1">
                <a:solidFill>
                  <a:srgbClr val="0000FF"/>
                </a:solidFill>
              </a:rPr>
              <a:t>sltu</a:t>
            </a:r>
            <a:r>
              <a:rPr lang="en-US" altLang="zh-CN" sz="2400" dirty="0"/>
              <a:t> Set when less than</a:t>
            </a:r>
          </a:p>
          <a:p>
            <a:pPr lvl="2" eaLnBrk="1" hangingPunct="1"/>
            <a:r>
              <a:rPr lang="en-US" altLang="zh-CN" sz="2400" dirty="0" err="1">
                <a:solidFill>
                  <a:srgbClr val="0000FF"/>
                </a:solidFill>
              </a:rPr>
              <a:t>sltiu</a:t>
            </a:r>
            <a:r>
              <a:rPr lang="en-US" altLang="zh-CN" sz="2400" dirty="0">
                <a:solidFill>
                  <a:srgbClr val="0000FF"/>
                </a:solidFill>
              </a:rPr>
              <a:t> </a:t>
            </a:r>
            <a:r>
              <a:rPr lang="en-US" altLang="zh-CN" sz="2400" dirty="0"/>
              <a:t>Set when less than immediate </a:t>
            </a:r>
          </a:p>
        </p:txBody>
      </p:sp>
    </p:spTree>
    <p:extLst>
      <p:ext uri="{BB962C8B-B14F-4D97-AF65-F5344CB8AC3E}">
        <p14:creationId xmlns:p14="http://schemas.microsoft.com/office/powerpoint/2010/main" val="147204126"/>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2024035" y="214290"/>
            <a:ext cx="8413779" cy="857256"/>
          </a:xfrm>
        </p:spPr>
        <p:txBody>
          <a:bodyPr/>
          <a:lstStyle/>
          <a:p>
            <a:pPr algn="l" eaLnBrk="1" hangingPunct="1"/>
            <a:r>
              <a:rPr lang="en-US" altLang="zh-CN" dirty="0" smtClean="0">
                <a:solidFill>
                  <a:srgbClr val="0000FF"/>
                </a:solidFill>
              </a:rPr>
              <a:t>Example for Compare</a:t>
            </a:r>
          </a:p>
        </p:txBody>
      </p:sp>
      <p:sp>
        <p:nvSpPr>
          <p:cNvPr id="31747" name="Rectangle 3"/>
          <p:cNvSpPr>
            <a:spLocks noGrp="1" noRot="1" noChangeArrowheads="1"/>
          </p:cNvSpPr>
          <p:nvPr>
            <p:ph idx="1"/>
          </p:nvPr>
        </p:nvSpPr>
        <p:spPr>
          <a:xfrm>
            <a:off x="2127250" y="1142985"/>
            <a:ext cx="8540750" cy="4681537"/>
          </a:xfrm>
        </p:spPr>
        <p:txBody>
          <a:bodyPr/>
          <a:lstStyle/>
          <a:p>
            <a:pPr eaLnBrk="1" hangingPunct="1"/>
            <a:r>
              <a:rPr lang="en-US" altLang="zh-CN" sz="2400" dirty="0"/>
              <a:t>Register $</a:t>
            </a:r>
            <a:r>
              <a:rPr lang="en-US" altLang="zh-CN" sz="2400" dirty="0" err="1"/>
              <a:t>s0</a:t>
            </a:r>
            <a:endParaRPr lang="en-US" altLang="zh-CN" sz="2400" dirty="0"/>
          </a:p>
          <a:p>
            <a:pPr eaLnBrk="1" hangingPunct="1">
              <a:buFont typeface="Wingdings" pitchFamily="2" charset="2"/>
              <a:buNone/>
            </a:pPr>
            <a:r>
              <a:rPr lang="en-US" altLang="zh-CN" sz="2400" dirty="0"/>
              <a:t>		</a:t>
            </a:r>
            <a:r>
              <a:rPr lang="en-US" altLang="zh-CN" sz="2400" dirty="0">
                <a:solidFill>
                  <a:srgbClr val="FF3300"/>
                </a:solidFill>
              </a:rPr>
              <a:t>1</a:t>
            </a:r>
            <a:r>
              <a:rPr lang="en-US" altLang="zh-CN" sz="2400" dirty="0"/>
              <a:t>111 1111 1111 1111 1111 1111 1111 1111</a:t>
            </a:r>
          </a:p>
          <a:p>
            <a:pPr eaLnBrk="1" hangingPunct="1"/>
            <a:r>
              <a:rPr lang="en-US" altLang="zh-CN" sz="2400" dirty="0"/>
              <a:t>Register $</a:t>
            </a:r>
            <a:r>
              <a:rPr lang="en-US" altLang="zh-CN" sz="2400" dirty="0" err="1"/>
              <a:t>s1</a:t>
            </a:r>
            <a:endParaRPr lang="en-US" altLang="zh-CN" sz="2400" dirty="0"/>
          </a:p>
          <a:p>
            <a:pPr eaLnBrk="1" hangingPunct="1">
              <a:buFont typeface="Wingdings" pitchFamily="2" charset="2"/>
              <a:buNone/>
            </a:pPr>
            <a:r>
              <a:rPr lang="en-US" altLang="zh-CN" sz="2400" dirty="0"/>
              <a:t>		</a:t>
            </a:r>
            <a:r>
              <a:rPr lang="en-US" altLang="zh-CN" sz="2400" dirty="0">
                <a:solidFill>
                  <a:srgbClr val="FF3300"/>
                </a:solidFill>
              </a:rPr>
              <a:t>0</a:t>
            </a:r>
            <a:r>
              <a:rPr lang="en-US" altLang="zh-CN" sz="2400" dirty="0"/>
              <a:t>000 0000 0000 0000 0000 0000 0000 0001</a:t>
            </a:r>
          </a:p>
          <a:p>
            <a:pPr eaLnBrk="1" hangingPunct="1"/>
            <a:r>
              <a:rPr lang="en-US" altLang="zh-CN" sz="2400" dirty="0"/>
              <a:t>Compared Operations</a:t>
            </a:r>
          </a:p>
          <a:p>
            <a:pPr eaLnBrk="1" hangingPunct="1">
              <a:buFont typeface="Wingdings" pitchFamily="2" charset="2"/>
              <a:buNone/>
            </a:pPr>
            <a:r>
              <a:rPr lang="en-US" altLang="zh-CN" sz="2400" dirty="0"/>
              <a:t>		</a:t>
            </a:r>
            <a:r>
              <a:rPr lang="en-US" altLang="zh-CN" sz="2400" dirty="0" err="1"/>
              <a:t>slt</a:t>
            </a:r>
            <a:r>
              <a:rPr lang="en-US" altLang="zh-CN" sz="2400" dirty="0"/>
              <a:t>  $</a:t>
            </a:r>
            <a:r>
              <a:rPr lang="en-US" altLang="zh-CN" sz="2400" dirty="0" err="1"/>
              <a:t>t0</a:t>
            </a:r>
            <a:r>
              <a:rPr lang="en-US" altLang="zh-CN" sz="2400" dirty="0"/>
              <a:t>, $</a:t>
            </a:r>
            <a:r>
              <a:rPr lang="en-US" altLang="zh-CN" sz="2400" dirty="0" err="1"/>
              <a:t>s0</a:t>
            </a:r>
            <a:r>
              <a:rPr lang="en-US" altLang="zh-CN" sz="2400" dirty="0"/>
              <a:t>, $</a:t>
            </a:r>
            <a:r>
              <a:rPr lang="en-US" altLang="zh-CN" sz="2400" dirty="0" err="1"/>
              <a:t>s1</a:t>
            </a:r>
            <a:endParaRPr lang="en-US" altLang="zh-CN" sz="2400" dirty="0"/>
          </a:p>
          <a:p>
            <a:pPr eaLnBrk="1" hangingPunct="1">
              <a:buFont typeface="Wingdings" pitchFamily="2" charset="2"/>
              <a:buNone/>
            </a:pPr>
            <a:r>
              <a:rPr lang="en-US" altLang="zh-CN" sz="2400" dirty="0"/>
              <a:t>		</a:t>
            </a:r>
            <a:r>
              <a:rPr lang="en-US" altLang="zh-CN" sz="2400" dirty="0" err="1"/>
              <a:t>sltu</a:t>
            </a:r>
            <a:r>
              <a:rPr lang="en-US" altLang="zh-CN" sz="2400" dirty="0"/>
              <a:t> $</a:t>
            </a:r>
            <a:r>
              <a:rPr lang="en-US" altLang="zh-CN" sz="2400" dirty="0" err="1"/>
              <a:t>t0</a:t>
            </a:r>
            <a:r>
              <a:rPr lang="en-US" altLang="zh-CN" sz="2400" dirty="0"/>
              <a:t>, $</a:t>
            </a:r>
            <a:r>
              <a:rPr lang="en-US" altLang="zh-CN" sz="2400" dirty="0" err="1"/>
              <a:t>s0</a:t>
            </a:r>
            <a:r>
              <a:rPr lang="en-US" altLang="zh-CN" sz="2400" dirty="0"/>
              <a:t>, $</a:t>
            </a:r>
            <a:r>
              <a:rPr lang="en-US" altLang="zh-CN" sz="2400" dirty="0" err="1"/>
              <a:t>s1</a:t>
            </a:r>
            <a:endParaRPr lang="en-US" altLang="zh-CN" sz="2400" dirty="0"/>
          </a:p>
          <a:p>
            <a:pPr eaLnBrk="1" hangingPunct="1"/>
            <a:r>
              <a:rPr lang="en-US" altLang="zh-CN" sz="2400" dirty="0"/>
              <a:t>Results</a:t>
            </a:r>
          </a:p>
          <a:p>
            <a:pPr eaLnBrk="1" hangingPunct="1">
              <a:buFont typeface="Wingdings" pitchFamily="2" charset="2"/>
              <a:buNone/>
            </a:pPr>
            <a:r>
              <a:rPr lang="en-US" altLang="zh-CN" sz="2400" dirty="0"/>
              <a:t>		$</a:t>
            </a:r>
            <a:r>
              <a:rPr lang="en-US" altLang="zh-CN" sz="2400" dirty="0" err="1"/>
              <a:t>t0</a:t>
            </a:r>
            <a:r>
              <a:rPr lang="en-US" altLang="zh-CN" sz="2400" dirty="0"/>
              <a:t> = 1    (-1 &lt; 1)</a:t>
            </a:r>
          </a:p>
          <a:p>
            <a:pPr eaLnBrk="1" hangingPunct="1">
              <a:buFont typeface="Wingdings" pitchFamily="2" charset="2"/>
              <a:buNone/>
            </a:pPr>
            <a:r>
              <a:rPr lang="en-US" altLang="zh-CN" sz="2400" dirty="0"/>
              <a:t>		$</a:t>
            </a:r>
            <a:r>
              <a:rPr lang="en-US" altLang="zh-CN" sz="2400" dirty="0" err="1"/>
              <a:t>t0</a:t>
            </a:r>
            <a:r>
              <a:rPr lang="en-US" altLang="zh-CN" sz="2400" dirty="0"/>
              <a:t> = 0    (</a:t>
            </a:r>
            <a:r>
              <a:rPr lang="en-US" altLang="zh-CN" sz="2400" dirty="0" err="1"/>
              <a:t>4,294,967,295</a:t>
            </a:r>
            <a:r>
              <a:rPr lang="en-US" altLang="zh-CN" sz="2400" baseline="-25000" dirty="0" err="1"/>
              <a:t>ten</a:t>
            </a:r>
            <a:r>
              <a:rPr lang="en-US" altLang="zh-CN" sz="2400" dirty="0"/>
              <a:t> &gt; </a:t>
            </a:r>
            <a:r>
              <a:rPr lang="en-US" altLang="zh-CN" sz="2400" dirty="0" err="1"/>
              <a:t>1</a:t>
            </a:r>
            <a:r>
              <a:rPr lang="en-US" altLang="zh-CN" sz="2400" baseline="-25000" dirty="0" err="1"/>
              <a:t>ten</a:t>
            </a:r>
            <a:r>
              <a:rPr lang="en-US" altLang="zh-CN" sz="2400" dirty="0"/>
              <a:t>)</a:t>
            </a:r>
          </a:p>
          <a:p>
            <a:pPr eaLnBrk="1" hangingPunct="1"/>
            <a:endParaRPr lang="en-US" altLang="zh-CN" sz="2400" dirty="0"/>
          </a:p>
        </p:txBody>
      </p:sp>
      <p:sp>
        <p:nvSpPr>
          <p:cNvPr id="31748" name="Freeform 4"/>
          <p:cNvSpPr>
            <a:spLocks/>
          </p:cNvSpPr>
          <p:nvPr/>
        </p:nvSpPr>
        <p:spPr bwMode="auto">
          <a:xfrm>
            <a:off x="2024035" y="3571877"/>
            <a:ext cx="1031875" cy="1296987"/>
          </a:xfrm>
          <a:custGeom>
            <a:avLst/>
            <a:gdLst>
              <a:gd name="T0" fmla="*/ 948808 w 559"/>
              <a:gd name="T1" fmla="*/ 1491 h 870"/>
              <a:gd name="T2" fmla="*/ 446715 w 559"/>
              <a:gd name="T3" fmla="*/ 135662 h 870"/>
              <a:gd name="T4" fmla="*/ 27689 w 559"/>
              <a:gd name="T5" fmla="*/ 812480 h 870"/>
              <a:gd name="T6" fmla="*/ 278735 w 559"/>
              <a:gd name="T7" fmla="*/ 1217975 h 870"/>
              <a:gd name="T8" fmla="*/ 1031875 w 559"/>
              <a:gd name="T9" fmla="*/ 1285061 h 870"/>
              <a:gd name="T10" fmla="*/ 0 60000 65536"/>
              <a:gd name="T11" fmla="*/ 0 60000 65536"/>
              <a:gd name="T12" fmla="*/ 0 60000 65536"/>
              <a:gd name="T13" fmla="*/ 0 60000 65536"/>
              <a:gd name="T14" fmla="*/ 0 60000 65536"/>
              <a:gd name="T15" fmla="*/ 0 w 559"/>
              <a:gd name="T16" fmla="*/ 0 h 870"/>
              <a:gd name="T17" fmla="*/ 559 w 559"/>
              <a:gd name="T18" fmla="*/ 870 h 870"/>
            </a:gdLst>
            <a:ahLst/>
            <a:cxnLst>
              <a:cxn ang="T10">
                <a:pos x="T0" y="T1"/>
              </a:cxn>
              <a:cxn ang="T11">
                <a:pos x="T2" y="T3"/>
              </a:cxn>
              <a:cxn ang="T12">
                <a:pos x="T4" y="T5"/>
              </a:cxn>
              <a:cxn ang="T13">
                <a:pos x="T6" y="T7"/>
              </a:cxn>
              <a:cxn ang="T14">
                <a:pos x="T8" y="T9"/>
              </a:cxn>
            </a:cxnLst>
            <a:rect l="T15" t="T16" r="T17" b="T18"/>
            <a:pathLst>
              <a:path w="559" h="870">
                <a:moveTo>
                  <a:pt x="514" y="1"/>
                </a:moveTo>
                <a:cubicBezTo>
                  <a:pt x="419" y="0"/>
                  <a:pt x="325" y="0"/>
                  <a:pt x="242" y="91"/>
                </a:cubicBezTo>
                <a:cubicBezTo>
                  <a:pt x="159" y="182"/>
                  <a:pt x="30" y="424"/>
                  <a:pt x="15" y="545"/>
                </a:cubicBezTo>
                <a:cubicBezTo>
                  <a:pt x="0" y="666"/>
                  <a:pt x="60" y="764"/>
                  <a:pt x="151" y="817"/>
                </a:cubicBezTo>
                <a:cubicBezTo>
                  <a:pt x="242" y="870"/>
                  <a:pt x="400" y="866"/>
                  <a:pt x="559" y="862"/>
                </a:cubicBezTo>
              </a:path>
            </a:pathLst>
          </a:custGeom>
          <a:noFill/>
          <a:ln w="38100" cap="flat" cmpd="sng">
            <a:solidFill>
              <a:srgbClr val="FF3300"/>
            </a:solidFill>
            <a:prstDash val="solid"/>
            <a:round/>
            <a:headEnd type="none" w="med" len="med"/>
            <a:tailEnd type="triangle" w="med" len="med"/>
          </a:ln>
        </p:spPr>
        <p:txBody>
          <a:bodyPr lIns="90488" tIns="44450" rIns="90488" bIns="44450" anchor="ctr"/>
          <a:lstStyle/>
          <a:p>
            <a:pPr>
              <a:spcBef>
                <a:spcPct val="20000"/>
              </a:spcBef>
              <a:buClr>
                <a:srgbClr val="808080"/>
              </a:buClr>
              <a:buSzPct val="75000"/>
              <a:buFont typeface="Wingdings" pitchFamily="2" charset="2"/>
              <a:buChar char="v"/>
            </a:pPr>
            <a:endParaRPr lang="zh-CN" altLang="en-US" sz="2800">
              <a:solidFill>
                <a:srgbClr val="000000"/>
              </a:solidFill>
              <a:latin typeface="Times New Roman" pitchFamily="18" charset="0"/>
              <a:ea typeface="宋体" charset="-122"/>
            </a:endParaRPr>
          </a:p>
        </p:txBody>
      </p:sp>
      <p:sp>
        <p:nvSpPr>
          <p:cNvPr id="31749" name="Freeform 6"/>
          <p:cNvSpPr>
            <a:spLocks/>
          </p:cNvSpPr>
          <p:nvPr/>
        </p:nvSpPr>
        <p:spPr bwMode="auto">
          <a:xfrm>
            <a:off x="5381620" y="4071942"/>
            <a:ext cx="642942" cy="1143008"/>
          </a:xfrm>
          <a:custGeom>
            <a:avLst/>
            <a:gdLst>
              <a:gd name="T0" fmla="*/ 0 w 393"/>
              <a:gd name="T1" fmla="*/ 0 h 590"/>
              <a:gd name="T2" fmla="*/ 288925 w 393"/>
              <a:gd name="T3" fmla="*/ 288925 h 590"/>
              <a:gd name="T4" fmla="*/ 576263 w 393"/>
              <a:gd name="T5" fmla="*/ 649287 h 590"/>
              <a:gd name="T6" fmla="*/ 576263 w 393"/>
              <a:gd name="T7" fmla="*/ 936625 h 590"/>
              <a:gd name="T8" fmla="*/ 0 60000 65536"/>
              <a:gd name="T9" fmla="*/ 0 60000 65536"/>
              <a:gd name="T10" fmla="*/ 0 60000 65536"/>
              <a:gd name="T11" fmla="*/ 0 60000 65536"/>
              <a:gd name="T12" fmla="*/ 0 w 393"/>
              <a:gd name="T13" fmla="*/ 0 h 590"/>
              <a:gd name="T14" fmla="*/ 393 w 393"/>
              <a:gd name="T15" fmla="*/ 590 h 590"/>
            </a:gdLst>
            <a:ahLst/>
            <a:cxnLst>
              <a:cxn ang="T8">
                <a:pos x="T0" y="T1"/>
              </a:cxn>
              <a:cxn ang="T9">
                <a:pos x="T2" y="T3"/>
              </a:cxn>
              <a:cxn ang="T10">
                <a:pos x="T4" y="T5"/>
              </a:cxn>
              <a:cxn ang="T11">
                <a:pos x="T6" y="T7"/>
              </a:cxn>
            </a:cxnLst>
            <a:rect l="T12" t="T13" r="T14" b="T15"/>
            <a:pathLst>
              <a:path w="393" h="590">
                <a:moveTo>
                  <a:pt x="0" y="0"/>
                </a:moveTo>
                <a:cubicBezTo>
                  <a:pt x="61" y="57"/>
                  <a:pt x="122" y="114"/>
                  <a:pt x="182" y="182"/>
                </a:cubicBezTo>
                <a:cubicBezTo>
                  <a:pt x="242" y="250"/>
                  <a:pt x="333" y="341"/>
                  <a:pt x="363" y="409"/>
                </a:cubicBezTo>
                <a:cubicBezTo>
                  <a:pt x="393" y="477"/>
                  <a:pt x="378" y="533"/>
                  <a:pt x="363" y="590"/>
                </a:cubicBezTo>
              </a:path>
            </a:pathLst>
          </a:custGeom>
          <a:noFill/>
          <a:ln w="28575" cap="flat" cmpd="sng">
            <a:solidFill>
              <a:srgbClr val="FF3300"/>
            </a:solidFill>
            <a:prstDash val="solid"/>
            <a:round/>
            <a:headEnd type="none" w="med" len="med"/>
            <a:tailEnd type="triangle" w="med" len="med"/>
          </a:ln>
        </p:spPr>
        <p:txBody>
          <a:bodyPr lIns="90488" tIns="44450" rIns="90488" bIns="44450" anchor="ctr"/>
          <a:lstStyle/>
          <a:p>
            <a:pPr>
              <a:spcBef>
                <a:spcPct val="20000"/>
              </a:spcBef>
              <a:buClr>
                <a:srgbClr val="808080"/>
              </a:buClr>
              <a:buSzPct val="75000"/>
              <a:buFont typeface="Wingdings" pitchFamily="2" charset="2"/>
              <a:buChar char="v"/>
            </a:pPr>
            <a:endParaRPr lang="zh-CN" altLang="en-US" sz="2800">
              <a:solidFill>
                <a:srgbClr val="000000"/>
              </a:solidFill>
              <a:latin typeface="Times New Roman" pitchFamily="18" charset="0"/>
              <a:ea typeface="宋体" charset="-122"/>
            </a:endParaRPr>
          </a:p>
        </p:txBody>
      </p:sp>
    </p:spTree>
    <p:extLst>
      <p:ext uri="{BB962C8B-B14F-4D97-AF65-F5344CB8AC3E}">
        <p14:creationId xmlns:p14="http://schemas.microsoft.com/office/powerpoint/2010/main" val="729476008"/>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749426" y="312739"/>
            <a:ext cx="2855913" cy="477837"/>
          </a:xfrm>
          <a:prstGeom prst="rect">
            <a:avLst/>
          </a:prstGeom>
          <a:noFill/>
          <a:ln w="9525">
            <a:noFill/>
            <a:miter lim="800000"/>
            <a:headEnd/>
            <a:tailEnd/>
          </a:ln>
        </p:spPr>
        <p:txBody>
          <a:bodyPr wrap="none" anchor="ctr"/>
          <a:lstStyle/>
          <a:p>
            <a:pPr>
              <a:spcBef>
                <a:spcPct val="20000"/>
              </a:spcBef>
              <a:buClr>
                <a:srgbClr val="808080"/>
              </a:buClr>
              <a:buSzPct val="75000"/>
              <a:buFont typeface="Wingdings" pitchFamily="2" charset="2"/>
              <a:buChar char="v"/>
            </a:pPr>
            <a:endParaRPr lang="zh-CN" altLang="en-US" sz="2800">
              <a:solidFill>
                <a:srgbClr val="000000"/>
              </a:solidFill>
              <a:latin typeface="Times New Roman" pitchFamily="18" charset="0"/>
              <a:ea typeface="Arial Unicode MS" pitchFamily="34" charset="-122"/>
            </a:endParaRPr>
          </a:p>
        </p:txBody>
      </p:sp>
      <p:sp>
        <p:nvSpPr>
          <p:cNvPr id="32772" name="Rectangle 4"/>
          <p:cNvSpPr>
            <a:spLocks noGrp="1" noRot="1" noChangeArrowheads="1"/>
          </p:cNvSpPr>
          <p:nvPr>
            <p:ph type="title"/>
          </p:nvPr>
        </p:nvSpPr>
        <p:spPr>
          <a:xfrm>
            <a:off x="2135560" y="81558"/>
            <a:ext cx="8146678" cy="1131910"/>
          </a:xfrm>
          <a:noFill/>
        </p:spPr>
        <p:txBody>
          <a:bodyPr vert="horz" wrap="square" lIns="90488" tIns="44450" rIns="90488" bIns="44450" numCol="1" anchor="ctr" anchorCtr="0" compatLnSpc="1">
            <a:prstTxWarp prst="textNoShape">
              <a:avLst/>
            </a:prstTxWarp>
          </a:bodyPr>
          <a:lstStyle/>
          <a:p>
            <a:pPr algn="l" eaLnBrk="1" hangingPunct="1"/>
            <a:r>
              <a:rPr lang="en-US" altLang="zh-CN" dirty="0" smtClean="0">
                <a:solidFill>
                  <a:srgbClr val="0000FF"/>
                </a:solidFill>
              </a:rPr>
              <a:t>Effects of Overflow</a:t>
            </a:r>
          </a:p>
        </p:txBody>
      </p:sp>
      <p:sp>
        <p:nvSpPr>
          <p:cNvPr id="32771" name="Rectangle 3"/>
          <p:cNvSpPr>
            <a:spLocks noGrp="1" noRot="1" noChangeArrowheads="1"/>
          </p:cNvSpPr>
          <p:nvPr>
            <p:ph idx="1"/>
          </p:nvPr>
        </p:nvSpPr>
        <p:spPr>
          <a:xfrm>
            <a:off x="1952596" y="1428737"/>
            <a:ext cx="8382000" cy="4465637"/>
          </a:xfrm>
          <a:noFill/>
        </p:spPr>
        <p:txBody>
          <a:bodyPr vert="horz" wrap="square" lIns="90488" tIns="44450" rIns="90488" bIns="44450" numCol="1" anchor="t" anchorCtr="0" compatLnSpc="1">
            <a:prstTxWarp prst="textNoShape">
              <a:avLst/>
            </a:prstTxWarp>
          </a:bodyPr>
          <a:lstStyle/>
          <a:p>
            <a:pPr eaLnBrk="1" hangingPunct="1"/>
            <a:r>
              <a:rPr lang="en-US" altLang="zh-CN" dirty="0"/>
              <a:t>An </a:t>
            </a:r>
            <a:r>
              <a:rPr lang="en-US" altLang="zh-CN" dirty="0">
                <a:solidFill>
                  <a:srgbClr val="0000FF"/>
                </a:solidFill>
              </a:rPr>
              <a:t>exception (interrupt) </a:t>
            </a:r>
            <a:r>
              <a:rPr lang="en-US" altLang="zh-CN" dirty="0"/>
              <a:t>occurs</a:t>
            </a:r>
          </a:p>
          <a:p>
            <a:pPr lvl="1" eaLnBrk="1" hangingPunct="1"/>
            <a:r>
              <a:rPr lang="en-US" altLang="zh-CN" dirty="0"/>
              <a:t>Control jumps to predefined address for exception</a:t>
            </a:r>
          </a:p>
          <a:p>
            <a:pPr lvl="1" eaLnBrk="1" hangingPunct="1"/>
            <a:r>
              <a:rPr lang="en-US" altLang="zh-CN" dirty="0"/>
              <a:t>Interrupted address is saved for possible resumption</a:t>
            </a:r>
          </a:p>
          <a:p>
            <a:pPr eaLnBrk="1" hangingPunct="1"/>
            <a:endParaRPr lang="en-US" altLang="zh-CN" dirty="0"/>
          </a:p>
          <a:p>
            <a:pPr eaLnBrk="1" hangingPunct="1"/>
            <a:r>
              <a:rPr lang="en-US" altLang="zh-CN" dirty="0">
                <a:solidFill>
                  <a:srgbClr val="FF0000"/>
                </a:solidFill>
              </a:rPr>
              <a:t>Don't always want to detect overflow</a:t>
            </a:r>
            <a:r>
              <a:rPr lang="en-US" altLang="zh-CN" dirty="0"/>
              <a:t/>
            </a:r>
            <a:br>
              <a:rPr lang="en-US" altLang="zh-CN" dirty="0"/>
            </a:br>
            <a:r>
              <a:rPr lang="en-US" altLang="zh-CN" dirty="0"/>
              <a:t>	</a:t>
            </a:r>
            <a:r>
              <a:rPr lang="en-US" altLang="zh-CN" dirty="0">
                <a:latin typeface="Arial Unicode MS" pitchFamily="34" charset="-122"/>
              </a:rPr>
              <a:t>—</a:t>
            </a:r>
            <a:r>
              <a:rPr lang="en-US" altLang="zh-CN" dirty="0"/>
              <a:t> </a:t>
            </a:r>
            <a:r>
              <a:rPr lang="en-US" altLang="zh-CN" sz="2000" dirty="0"/>
              <a:t>new MIPS instructions:  </a:t>
            </a:r>
            <a:r>
              <a:rPr lang="en-US" altLang="zh-CN" sz="2000" dirty="0" err="1">
                <a:latin typeface="Courier New" pitchFamily="49" charset="0"/>
              </a:rPr>
              <a:t>addu</a:t>
            </a:r>
            <a:r>
              <a:rPr lang="en-US" altLang="zh-CN" sz="2000" dirty="0">
                <a:latin typeface="Courier New" pitchFamily="49" charset="0"/>
              </a:rPr>
              <a:t>, </a:t>
            </a:r>
            <a:r>
              <a:rPr lang="en-US" altLang="zh-CN" sz="2000" dirty="0" err="1">
                <a:latin typeface="Courier New" pitchFamily="49" charset="0"/>
              </a:rPr>
              <a:t>addiu</a:t>
            </a:r>
            <a:r>
              <a:rPr lang="en-US" altLang="zh-CN" sz="2000" dirty="0">
                <a:latin typeface="Courier New" pitchFamily="49" charset="0"/>
              </a:rPr>
              <a:t>, </a:t>
            </a:r>
            <a:r>
              <a:rPr lang="en-US" altLang="zh-CN" sz="2000" dirty="0" err="1">
                <a:latin typeface="Courier New" pitchFamily="49" charset="0"/>
              </a:rPr>
              <a:t>subu</a:t>
            </a:r>
            <a:r>
              <a:rPr lang="en-US" altLang="zh-CN" sz="2000" dirty="0"/>
              <a:t/>
            </a:r>
            <a:br>
              <a:rPr lang="en-US" altLang="zh-CN" sz="2000" dirty="0"/>
            </a:br>
            <a:endParaRPr lang="en-US" altLang="zh-CN" sz="2000" dirty="0"/>
          </a:p>
          <a:p>
            <a:pPr eaLnBrk="1" hangingPunct="1"/>
            <a:r>
              <a:rPr lang="en-US" altLang="zh-CN" b="1" i="1" dirty="0">
                <a:latin typeface="Times New Roman" pitchFamily="18" charset="0"/>
              </a:rPr>
              <a:t>note:   </a:t>
            </a:r>
            <a:r>
              <a:rPr lang="en-US" altLang="zh-CN" b="1" dirty="0" err="1">
                <a:latin typeface="Courier New" pitchFamily="49" charset="0"/>
              </a:rPr>
              <a:t>addiu</a:t>
            </a:r>
            <a:r>
              <a:rPr lang="en-US" altLang="zh-CN" b="1" i="1" dirty="0">
                <a:latin typeface="Times New Roman" pitchFamily="18" charset="0"/>
              </a:rPr>
              <a:t>  still sign-extends!</a:t>
            </a:r>
            <a:br>
              <a:rPr lang="en-US" altLang="zh-CN" b="1" i="1" dirty="0">
                <a:latin typeface="Times New Roman" pitchFamily="18" charset="0"/>
              </a:rPr>
            </a:br>
            <a:r>
              <a:rPr lang="en-US" altLang="zh-CN" b="1" i="1" dirty="0">
                <a:latin typeface="Times New Roman" pitchFamily="18" charset="0"/>
              </a:rPr>
              <a:t>note:   </a:t>
            </a:r>
            <a:r>
              <a:rPr lang="en-US" altLang="zh-CN" b="1" dirty="0" err="1">
                <a:latin typeface="Courier New" pitchFamily="49" charset="0"/>
              </a:rPr>
              <a:t>sltu</a:t>
            </a:r>
            <a:r>
              <a:rPr lang="en-US" altLang="zh-CN" b="1" i="1" dirty="0">
                <a:latin typeface="Times New Roman" pitchFamily="18" charset="0"/>
              </a:rPr>
              <a:t>,  </a:t>
            </a:r>
            <a:r>
              <a:rPr lang="en-US" altLang="zh-CN" b="1" dirty="0" err="1">
                <a:latin typeface="Courier New" pitchFamily="49" charset="0"/>
              </a:rPr>
              <a:t>sltiu</a:t>
            </a:r>
            <a:r>
              <a:rPr lang="en-US" altLang="zh-CN" b="1" i="1" dirty="0">
                <a:latin typeface="Times New Roman" pitchFamily="18" charset="0"/>
              </a:rPr>
              <a:t>  for unsigned comparisons</a:t>
            </a:r>
          </a:p>
        </p:txBody>
      </p:sp>
    </p:spTree>
    <p:extLst>
      <p:ext uri="{BB962C8B-B14F-4D97-AF65-F5344CB8AC3E}">
        <p14:creationId xmlns:p14="http://schemas.microsoft.com/office/powerpoint/2010/main" val="2439116098"/>
      </p:ext>
    </p:extLst>
  </p:cSld>
  <p:clrMapOvr>
    <a:masterClrMapping/>
  </p:clrMapOvr>
  <p:transition spd="slow" advTm="200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763000" y="6248400"/>
            <a:ext cx="1905000" cy="457200"/>
          </a:xfrm>
          <a:prstGeom prst="rect">
            <a:avLst/>
          </a:prstGeom>
        </p:spPr>
        <p:txBody>
          <a:bodyPr/>
          <a:lstStyle/>
          <a:p>
            <a:fld id="{EDEF7F30-3796-43AC-80AF-F03AEB100F2A}" type="slidenum">
              <a:rPr lang="zh-CN" altLang="en-US"/>
              <a:pPr/>
              <a:t>53</a:t>
            </a:fld>
            <a:endParaRPr lang="en-US" altLang="zh-CN" dirty="0"/>
          </a:p>
        </p:txBody>
      </p:sp>
      <p:sp>
        <p:nvSpPr>
          <p:cNvPr id="1229826" name="Text Box 2"/>
          <p:cNvSpPr txBox="1">
            <a:spLocks noChangeArrowheads="1"/>
          </p:cNvSpPr>
          <p:nvPr/>
        </p:nvSpPr>
        <p:spPr bwMode="auto">
          <a:xfrm>
            <a:off x="1271464" y="284035"/>
            <a:ext cx="10369152" cy="646331"/>
          </a:xfrm>
          <a:prstGeom prst="rect">
            <a:avLst/>
          </a:prstGeom>
          <a:noFill/>
          <a:ln w="9525">
            <a:noFill/>
            <a:miter lim="800000"/>
            <a:headEnd/>
            <a:tailEnd/>
          </a:ln>
          <a:effectLst/>
        </p:spPr>
        <p:txBody>
          <a:bodyPr wrap="square">
            <a:spAutoFit/>
          </a:bodyPr>
          <a:lstStyle/>
          <a:p>
            <a:r>
              <a:rPr lang="en-US" altLang="zh-CN" sz="3600" b="1" dirty="0">
                <a:solidFill>
                  <a:srgbClr val="0000FF"/>
                </a:solidFill>
                <a:ea typeface="宋体" charset="-122"/>
              </a:rPr>
              <a:t>2.5 Instruction </a:t>
            </a:r>
            <a:r>
              <a:rPr lang="en-US" altLang="zh-CN" sz="3600" b="1" dirty="0" smtClean="0">
                <a:solidFill>
                  <a:srgbClr val="0000FF"/>
                </a:solidFill>
                <a:ea typeface="宋体" charset="-122"/>
              </a:rPr>
              <a:t>Formats</a:t>
            </a:r>
            <a:r>
              <a:rPr lang="en-US" altLang="zh-CN" sz="2800" b="1" dirty="0" smtClean="0">
                <a:solidFill>
                  <a:srgbClr val="0000FF"/>
                </a:solidFill>
                <a:ea typeface="宋体" charset="-122"/>
              </a:rPr>
              <a:t>-</a:t>
            </a:r>
            <a:r>
              <a:rPr lang="en-US" altLang="zh-CN" sz="2800" b="1" dirty="0">
                <a:solidFill>
                  <a:srgbClr val="0000FF"/>
                </a:solidFill>
                <a:ea typeface="宋体" charset="-122"/>
              </a:rPr>
              <a:t>---Representing instructions</a:t>
            </a:r>
          </a:p>
        </p:txBody>
      </p:sp>
      <p:sp>
        <p:nvSpPr>
          <p:cNvPr id="1229828" name="Text Box 4"/>
          <p:cNvSpPr txBox="1">
            <a:spLocks noChangeArrowheads="1"/>
          </p:cNvSpPr>
          <p:nvPr/>
        </p:nvSpPr>
        <p:spPr bwMode="auto">
          <a:xfrm>
            <a:off x="2024035" y="1357299"/>
            <a:ext cx="8212505" cy="4893647"/>
          </a:xfrm>
          <a:prstGeom prst="rect">
            <a:avLst/>
          </a:prstGeom>
          <a:noFill/>
          <a:ln w="9525">
            <a:noFill/>
            <a:miter lim="800000"/>
            <a:headEnd/>
            <a:tailEnd/>
          </a:ln>
          <a:effectLst/>
        </p:spPr>
        <p:txBody>
          <a:bodyPr wrap="none">
            <a:spAutoFit/>
          </a:bodyPr>
          <a:lstStyle/>
          <a:p>
            <a:pPr>
              <a:buClr>
                <a:srgbClr val="CC0000"/>
              </a:buClr>
            </a:pPr>
            <a:r>
              <a:rPr lang="en-US" altLang="zh-CN" sz="2400" dirty="0">
                <a:ea typeface="宋体" charset="-122"/>
              </a:rPr>
              <a:t>Instructions are represented as 32-bit numbers (one word),</a:t>
            </a:r>
          </a:p>
          <a:p>
            <a:pPr>
              <a:buClr>
                <a:srgbClr val="CC0000"/>
              </a:buClr>
            </a:pPr>
            <a:r>
              <a:rPr lang="en-US" altLang="zh-CN" sz="2400" dirty="0">
                <a:ea typeface="宋体" charset="-122"/>
              </a:rPr>
              <a:t>broken into 6 fields</a:t>
            </a:r>
          </a:p>
          <a:p>
            <a:pPr>
              <a:buClr>
                <a:srgbClr val="CC0000"/>
              </a:buClr>
            </a:pPr>
            <a:endParaRPr lang="en-US" altLang="zh-CN" sz="2400" dirty="0">
              <a:ea typeface="宋体" charset="-122"/>
            </a:endParaRPr>
          </a:p>
          <a:p>
            <a:pPr>
              <a:buClr>
                <a:srgbClr val="CC0000"/>
              </a:buClr>
            </a:pPr>
            <a:r>
              <a:rPr lang="en-US" altLang="zh-CN" sz="2400" i="1" dirty="0">
                <a:solidFill>
                  <a:srgbClr val="FF0000"/>
                </a:solidFill>
                <a:ea typeface="宋体" charset="-122"/>
              </a:rPr>
              <a:t>R-type instruction</a:t>
            </a:r>
            <a:r>
              <a:rPr lang="en-US" altLang="zh-CN" sz="2400" dirty="0">
                <a:ea typeface="宋体" charset="-122"/>
              </a:rPr>
              <a:t>            </a:t>
            </a:r>
            <a:r>
              <a:rPr lang="en-US" altLang="zh-CN" sz="2400" u="sng" dirty="0">
                <a:solidFill>
                  <a:srgbClr val="0000FF"/>
                </a:solidFill>
                <a:ea typeface="宋体" charset="-122"/>
              </a:rPr>
              <a:t>add     $</a:t>
            </a:r>
            <a:r>
              <a:rPr lang="en-US" altLang="zh-CN" sz="2400" u="sng" dirty="0" err="1">
                <a:solidFill>
                  <a:srgbClr val="0000FF"/>
                </a:solidFill>
                <a:ea typeface="宋体" charset="-122"/>
              </a:rPr>
              <a:t>t0</a:t>
            </a:r>
            <a:r>
              <a:rPr lang="en-US" altLang="zh-CN" sz="2400" u="sng" dirty="0">
                <a:solidFill>
                  <a:srgbClr val="0000FF"/>
                </a:solidFill>
                <a:ea typeface="宋体" charset="-122"/>
              </a:rPr>
              <a:t>,  $</a:t>
            </a:r>
            <a:r>
              <a:rPr lang="en-US" altLang="zh-CN" sz="2400" u="sng" dirty="0" err="1">
                <a:solidFill>
                  <a:srgbClr val="0000FF"/>
                </a:solidFill>
                <a:ea typeface="宋体" charset="-122"/>
              </a:rPr>
              <a:t>s1</a:t>
            </a:r>
            <a:r>
              <a:rPr lang="en-US" altLang="zh-CN" sz="2400" u="sng" dirty="0">
                <a:solidFill>
                  <a:srgbClr val="0000FF"/>
                </a:solidFill>
                <a:ea typeface="宋体" charset="-122"/>
              </a:rPr>
              <a:t>,  $</a:t>
            </a:r>
            <a:r>
              <a:rPr lang="en-US" altLang="zh-CN" sz="2400" u="sng" dirty="0" err="1">
                <a:solidFill>
                  <a:srgbClr val="0000FF"/>
                </a:solidFill>
                <a:ea typeface="宋体" charset="-122"/>
              </a:rPr>
              <a:t>s2</a:t>
            </a:r>
            <a:endParaRPr lang="en-US" altLang="zh-CN" sz="2400" u="sng" dirty="0">
              <a:solidFill>
                <a:srgbClr val="0000FF"/>
              </a:solidFill>
              <a:ea typeface="宋体" charset="-122"/>
            </a:endParaRPr>
          </a:p>
          <a:p>
            <a:pPr>
              <a:buClr>
                <a:srgbClr val="CC0000"/>
              </a:buClr>
            </a:pPr>
            <a:r>
              <a:rPr lang="en-US" altLang="zh-CN" sz="2400" dirty="0">
                <a:ea typeface="宋体" charset="-122"/>
              </a:rPr>
              <a:t>000000     </a:t>
            </a:r>
            <a:r>
              <a:rPr lang="en-US" altLang="zh-CN" sz="2400" dirty="0" smtClean="0">
                <a:ea typeface="宋体" charset="-122"/>
              </a:rPr>
              <a:t>10001    </a:t>
            </a:r>
            <a:r>
              <a:rPr lang="en-US" altLang="zh-CN" sz="2400" dirty="0">
                <a:ea typeface="宋体" charset="-122"/>
              </a:rPr>
              <a:t>10010    01000    00000    100000</a:t>
            </a:r>
          </a:p>
          <a:p>
            <a:pPr>
              <a:buClr>
                <a:srgbClr val="CC0000"/>
              </a:buClr>
            </a:pPr>
            <a:r>
              <a:rPr lang="en-US" altLang="zh-CN" sz="2400" dirty="0">
                <a:ea typeface="宋体" charset="-122"/>
              </a:rPr>
              <a:t> 6 bits         5 bits     5 bits     5 bits      5 bits      6 bits</a:t>
            </a:r>
          </a:p>
          <a:p>
            <a:pPr>
              <a:buClr>
                <a:srgbClr val="CC0000"/>
              </a:buClr>
            </a:pPr>
            <a:r>
              <a:rPr lang="zh-CN" altLang="en-US" sz="2400" dirty="0">
                <a:ea typeface="宋体" charset="-122"/>
              </a:rPr>
              <a:t>   </a:t>
            </a:r>
            <a:r>
              <a:rPr lang="en-US" altLang="zh-CN" sz="2400" dirty="0">
                <a:ea typeface="宋体" charset="-122"/>
              </a:rPr>
              <a:t>op              </a:t>
            </a:r>
            <a:r>
              <a:rPr lang="en-US" altLang="zh-CN" sz="2400" dirty="0" err="1">
                <a:ea typeface="宋体" charset="-122"/>
              </a:rPr>
              <a:t>rs</a:t>
            </a:r>
            <a:r>
              <a:rPr lang="en-US" altLang="zh-CN" sz="2400" dirty="0">
                <a:ea typeface="宋体" charset="-122"/>
              </a:rPr>
              <a:t>           </a:t>
            </a:r>
            <a:r>
              <a:rPr lang="en-US" altLang="zh-CN" sz="2400" dirty="0" err="1">
                <a:ea typeface="宋体" charset="-122"/>
              </a:rPr>
              <a:t>rt</a:t>
            </a:r>
            <a:r>
              <a:rPr lang="en-US" altLang="zh-CN" sz="2400" dirty="0">
                <a:ea typeface="宋体" charset="-122"/>
              </a:rPr>
              <a:t>           rd         </a:t>
            </a:r>
            <a:r>
              <a:rPr lang="en-US" altLang="zh-CN" sz="2400" dirty="0" err="1">
                <a:ea typeface="宋体" charset="-122"/>
              </a:rPr>
              <a:t>shamt</a:t>
            </a:r>
            <a:r>
              <a:rPr lang="en-US" altLang="zh-CN" sz="2400" dirty="0">
                <a:ea typeface="宋体" charset="-122"/>
              </a:rPr>
              <a:t>     </a:t>
            </a:r>
            <a:r>
              <a:rPr lang="en-US" altLang="zh-CN" sz="2400" dirty="0" err="1">
                <a:ea typeface="宋体" charset="-122"/>
              </a:rPr>
              <a:t>funct</a:t>
            </a:r>
            <a:endParaRPr lang="en-US" altLang="zh-CN" sz="2400" dirty="0">
              <a:ea typeface="宋体" charset="-122"/>
            </a:endParaRPr>
          </a:p>
          <a:p>
            <a:pPr>
              <a:buClr>
                <a:srgbClr val="CC0000"/>
              </a:buClr>
            </a:pPr>
            <a:r>
              <a:rPr lang="en-US" altLang="zh-CN" sz="2400" dirty="0" err="1">
                <a:ea typeface="宋体" charset="-122"/>
              </a:rPr>
              <a:t>opcode</a:t>
            </a:r>
            <a:r>
              <a:rPr lang="en-US" altLang="zh-CN" sz="2400" dirty="0">
                <a:ea typeface="宋体" charset="-122"/>
              </a:rPr>
              <a:t>     source    source    </a:t>
            </a:r>
            <a:r>
              <a:rPr lang="en-US" altLang="zh-CN" sz="2400" dirty="0" err="1">
                <a:ea typeface="宋体" charset="-122"/>
              </a:rPr>
              <a:t>dest</a:t>
            </a:r>
            <a:r>
              <a:rPr lang="en-US" altLang="zh-CN" sz="2400" dirty="0">
                <a:ea typeface="宋体" charset="-122"/>
              </a:rPr>
              <a:t>    shift amt   function</a:t>
            </a:r>
          </a:p>
          <a:p>
            <a:pPr>
              <a:buClr>
                <a:srgbClr val="CC0000"/>
              </a:buClr>
            </a:pPr>
            <a:endParaRPr lang="en-US" altLang="zh-CN" sz="2400" dirty="0">
              <a:ea typeface="宋体" charset="-122"/>
            </a:endParaRPr>
          </a:p>
          <a:p>
            <a:pPr>
              <a:buClr>
                <a:srgbClr val="CC0000"/>
              </a:buClr>
            </a:pPr>
            <a:r>
              <a:rPr lang="en-US" altLang="zh-CN" sz="2400" i="1" dirty="0">
                <a:solidFill>
                  <a:srgbClr val="FF0000"/>
                </a:solidFill>
                <a:ea typeface="宋体" charset="-122"/>
              </a:rPr>
              <a:t>I-type instruction</a:t>
            </a:r>
            <a:r>
              <a:rPr lang="en-US" altLang="zh-CN" sz="2400" i="1" dirty="0">
                <a:solidFill>
                  <a:schemeClr val="accent2"/>
                </a:solidFill>
                <a:ea typeface="宋体" charset="-122"/>
              </a:rPr>
              <a:t>              </a:t>
            </a:r>
            <a:r>
              <a:rPr lang="en-US" altLang="zh-CN" sz="2400" u="sng" dirty="0" err="1">
                <a:solidFill>
                  <a:srgbClr val="0000FF"/>
                </a:solidFill>
                <a:ea typeface="宋体" charset="-122"/>
              </a:rPr>
              <a:t>addi</a:t>
            </a:r>
            <a:r>
              <a:rPr lang="en-US" altLang="zh-CN" sz="2400" u="sng" dirty="0">
                <a:solidFill>
                  <a:srgbClr val="0000FF"/>
                </a:solidFill>
                <a:ea typeface="宋体" charset="-122"/>
              </a:rPr>
              <a:t>     $</a:t>
            </a:r>
            <a:r>
              <a:rPr lang="en-US" altLang="zh-CN" sz="2400" u="sng" dirty="0" err="1">
                <a:solidFill>
                  <a:srgbClr val="0000FF"/>
                </a:solidFill>
                <a:ea typeface="宋体" charset="-122"/>
              </a:rPr>
              <a:t>t0</a:t>
            </a:r>
            <a:r>
              <a:rPr lang="en-US" altLang="zh-CN" sz="2400" u="sng" dirty="0">
                <a:solidFill>
                  <a:srgbClr val="0000FF"/>
                </a:solidFill>
                <a:ea typeface="宋体" charset="-122"/>
              </a:rPr>
              <a:t>,  $</a:t>
            </a:r>
            <a:r>
              <a:rPr lang="en-US" altLang="zh-CN" sz="2400" u="sng" dirty="0" err="1">
                <a:solidFill>
                  <a:srgbClr val="0000FF"/>
                </a:solidFill>
                <a:ea typeface="宋体" charset="-122"/>
              </a:rPr>
              <a:t>s1</a:t>
            </a:r>
            <a:r>
              <a:rPr lang="en-US" altLang="zh-CN" sz="2400" u="sng" dirty="0">
                <a:solidFill>
                  <a:srgbClr val="0000FF"/>
                </a:solidFill>
                <a:ea typeface="宋体" charset="-122"/>
              </a:rPr>
              <a:t>,  #8</a:t>
            </a:r>
          </a:p>
          <a:p>
            <a:pPr>
              <a:buClr>
                <a:srgbClr val="CC0000"/>
              </a:buClr>
            </a:pPr>
            <a:r>
              <a:rPr lang="en-US" altLang="zh-CN" sz="2400" dirty="0" smtClean="0">
                <a:solidFill>
                  <a:schemeClr val="accent2"/>
                </a:solidFill>
                <a:ea typeface="宋体" charset="-122"/>
              </a:rPr>
              <a:t>001000      10001   01000    00000    00000   01000</a:t>
            </a:r>
          </a:p>
          <a:p>
            <a:pPr>
              <a:buClr>
                <a:srgbClr val="CC0000"/>
              </a:buClr>
            </a:pPr>
            <a:r>
              <a:rPr lang="en-US" altLang="zh-CN" sz="2400" dirty="0" smtClean="0">
                <a:solidFill>
                  <a:schemeClr val="accent2"/>
                </a:solidFill>
                <a:ea typeface="宋体" charset="-122"/>
              </a:rPr>
              <a:t>  </a:t>
            </a:r>
            <a:r>
              <a:rPr lang="en-US" altLang="zh-CN" sz="2400" dirty="0">
                <a:solidFill>
                  <a:schemeClr val="accent2"/>
                </a:solidFill>
                <a:ea typeface="宋体" charset="-122"/>
              </a:rPr>
              <a:t>6 bits        5 bits    5 bits        </a:t>
            </a:r>
            <a:r>
              <a:rPr lang="en-US" altLang="zh-CN" sz="2400" dirty="0" smtClean="0">
                <a:solidFill>
                  <a:schemeClr val="accent2"/>
                </a:solidFill>
                <a:ea typeface="宋体" charset="-122"/>
              </a:rPr>
              <a:t>       16 </a:t>
            </a:r>
            <a:r>
              <a:rPr lang="en-US" altLang="zh-CN" sz="2400" dirty="0">
                <a:solidFill>
                  <a:schemeClr val="accent2"/>
                </a:solidFill>
                <a:ea typeface="宋体" charset="-122"/>
              </a:rPr>
              <a:t>bits</a:t>
            </a:r>
          </a:p>
          <a:p>
            <a:pPr>
              <a:buClr>
                <a:srgbClr val="CC0000"/>
              </a:buClr>
            </a:pPr>
            <a:r>
              <a:rPr lang="en-US" altLang="zh-CN" sz="2400" dirty="0">
                <a:solidFill>
                  <a:schemeClr val="accent2"/>
                </a:solidFill>
                <a:ea typeface="宋体" charset="-122"/>
              </a:rPr>
              <a:t>opcode         </a:t>
            </a:r>
            <a:r>
              <a:rPr lang="en-US" altLang="zh-CN" sz="2400" dirty="0" err="1">
                <a:solidFill>
                  <a:schemeClr val="accent2"/>
                </a:solidFill>
                <a:ea typeface="宋体" charset="-122"/>
              </a:rPr>
              <a:t>rs</a:t>
            </a:r>
            <a:r>
              <a:rPr lang="en-US" altLang="zh-CN" sz="2400" dirty="0">
                <a:solidFill>
                  <a:schemeClr val="accent2"/>
                </a:solidFill>
                <a:ea typeface="宋体" charset="-122"/>
              </a:rPr>
              <a:t>          </a:t>
            </a:r>
            <a:r>
              <a:rPr lang="en-US" altLang="zh-CN" sz="2400" dirty="0" err="1">
                <a:solidFill>
                  <a:schemeClr val="accent2"/>
                </a:solidFill>
                <a:ea typeface="宋体" charset="-122"/>
              </a:rPr>
              <a:t>rt</a:t>
            </a:r>
            <a:r>
              <a:rPr lang="en-US" altLang="zh-CN" sz="2400" dirty="0">
                <a:solidFill>
                  <a:schemeClr val="accent2"/>
                </a:solidFill>
                <a:ea typeface="宋体" charset="-122"/>
              </a:rPr>
              <a:t>         </a:t>
            </a:r>
            <a:r>
              <a:rPr lang="en-US" altLang="zh-CN" sz="2400" dirty="0" smtClean="0">
                <a:solidFill>
                  <a:schemeClr val="accent2"/>
                </a:solidFill>
                <a:ea typeface="宋体" charset="-122"/>
              </a:rPr>
              <a:t>        </a:t>
            </a:r>
            <a:r>
              <a:rPr lang="en-US" altLang="zh-CN" sz="2400" dirty="0">
                <a:solidFill>
                  <a:schemeClr val="accent2"/>
                </a:solidFill>
                <a:ea typeface="宋体" charset="-122"/>
              </a:rPr>
              <a:t>constant</a:t>
            </a:r>
            <a:endParaRPr lang="en-US" altLang="zh-CN" sz="2400" i="1" dirty="0">
              <a:solidFill>
                <a:schemeClr val="accent2"/>
              </a:solidFill>
              <a:ea typeface="宋体" charset="-122"/>
            </a:endParaRPr>
          </a:p>
        </p:txBody>
      </p:sp>
      <p:sp>
        <p:nvSpPr>
          <p:cNvPr id="6" name="矩形 5"/>
          <p:cNvSpPr/>
          <p:nvPr/>
        </p:nvSpPr>
        <p:spPr>
          <a:xfrm>
            <a:off x="1952596" y="3571876"/>
            <a:ext cx="7500990"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024034" y="5429264"/>
            <a:ext cx="7500990"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sndAc>
      <p:stSnd>
        <p:snd r:embed="rId3" name="chimes.wav"/>
      </p:stSnd>
    </p:sndAc>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p:txBody>
          <a:bodyPr/>
          <a:lstStyle/>
          <a:p>
            <a:r>
              <a:rPr lang="en-US" altLang="zh-CN" dirty="0" smtClean="0">
                <a:solidFill>
                  <a:srgbClr val="00B0F0"/>
                </a:solidFill>
              </a:rPr>
              <a:t>Instructions  Encoding (</a:t>
            </a:r>
            <a:r>
              <a:rPr lang="en-US" altLang="zh-CN" dirty="0" smtClean="0">
                <a:solidFill>
                  <a:srgbClr val="0000FF"/>
                </a:solidFill>
              </a:rPr>
              <a:t>3 formats</a:t>
            </a:r>
            <a:r>
              <a:rPr lang="en-US" altLang="zh-CN" dirty="0" smtClean="0">
                <a:solidFill>
                  <a:srgbClr val="00B0F0"/>
                </a:solidFill>
              </a:rPr>
              <a:t>)</a:t>
            </a:r>
            <a:endParaRPr lang="en-US" altLang="zh-CN" dirty="0">
              <a:solidFill>
                <a:srgbClr val="00B0F0"/>
              </a:solidFill>
            </a:endParaRPr>
          </a:p>
        </p:txBody>
      </p:sp>
      <p:sp>
        <p:nvSpPr>
          <p:cNvPr id="1486851" name="Rectangle 3"/>
          <p:cNvSpPr>
            <a:spLocks noGrp="1" noChangeArrowheads="1"/>
          </p:cNvSpPr>
          <p:nvPr>
            <p:ph idx="1"/>
          </p:nvPr>
        </p:nvSpPr>
        <p:spPr/>
        <p:txBody>
          <a:bodyPr/>
          <a:lstStyle/>
          <a:p>
            <a:r>
              <a:rPr lang="en-US" altLang="zh-CN" dirty="0">
                <a:solidFill>
                  <a:srgbClr val="0000FF"/>
                </a:solidFill>
              </a:rPr>
              <a:t>R-type</a:t>
            </a:r>
          </a:p>
          <a:p>
            <a:pPr lvl="1"/>
            <a:r>
              <a:rPr lang="en-US" altLang="zh-CN" dirty="0"/>
              <a:t>Add, Sub, Or, And, …</a:t>
            </a:r>
          </a:p>
          <a:p>
            <a:endParaRPr lang="en-US" altLang="zh-CN" dirty="0" smtClean="0"/>
          </a:p>
          <a:p>
            <a:r>
              <a:rPr lang="en-US" altLang="zh-CN" dirty="0" smtClean="0">
                <a:solidFill>
                  <a:srgbClr val="0000FF"/>
                </a:solidFill>
              </a:rPr>
              <a:t>I-type</a:t>
            </a:r>
            <a:endParaRPr lang="en-US" altLang="zh-CN" dirty="0">
              <a:solidFill>
                <a:srgbClr val="0000FF"/>
              </a:solidFill>
            </a:endParaRPr>
          </a:p>
          <a:p>
            <a:pPr lvl="1"/>
            <a:r>
              <a:rPr lang="en-US" altLang="zh-CN" dirty="0" err="1"/>
              <a:t>LW</a:t>
            </a:r>
            <a:r>
              <a:rPr lang="en-US" altLang="zh-CN" dirty="0"/>
              <a:t>, SW, </a:t>
            </a:r>
            <a:r>
              <a:rPr lang="en-US" altLang="zh-CN" dirty="0" err="1"/>
              <a:t>BEQ</a:t>
            </a:r>
            <a:r>
              <a:rPr lang="en-US" altLang="zh-CN" dirty="0"/>
              <a:t>, </a:t>
            </a:r>
            <a:r>
              <a:rPr lang="en-US" altLang="zh-CN" dirty="0" err="1"/>
              <a:t>BNE</a:t>
            </a:r>
            <a:r>
              <a:rPr lang="en-US" altLang="zh-CN" dirty="0"/>
              <a:t>, </a:t>
            </a:r>
            <a:r>
              <a:rPr lang="en-US" altLang="zh-CN" dirty="0" err="1"/>
              <a:t>ADDi</a:t>
            </a:r>
            <a:r>
              <a:rPr lang="en-US" altLang="zh-CN" dirty="0"/>
              <a:t>, …</a:t>
            </a:r>
          </a:p>
          <a:p>
            <a:endParaRPr lang="en-US" altLang="zh-CN" dirty="0" smtClean="0"/>
          </a:p>
          <a:p>
            <a:r>
              <a:rPr lang="en-US" altLang="zh-CN" dirty="0" smtClean="0">
                <a:solidFill>
                  <a:srgbClr val="0000FF"/>
                </a:solidFill>
              </a:rPr>
              <a:t>J-type</a:t>
            </a:r>
            <a:endParaRPr lang="en-US" altLang="zh-CN" dirty="0">
              <a:solidFill>
                <a:srgbClr val="0000FF"/>
              </a:solidFill>
            </a:endParaRPr>
          </a:p>
          <a:p>
            <a:pPr lvl="1"/>
            <a:r>
              <a:rPr lang="en-US" altLang="zh-CN" dirty="0"/>
              <a:t>J, …</a:t>
            </a:r>
          </a:p>
        </p:txBody>
      </p:sp>
      <p:sp>
        <p:nvSpPr>
          <p:cNvPr id="4" name="灯片编号占位符 5"/>
          <p:cNvSpPr>
            <a:spLocks noGrp="1"/>
          </p:cNvSpPr>
          <p:nvPr>
            <p:ph type="sldNum" sz="quarter" idx="4294967295"/>
          </p:nvPr>
        </p:nvSpPr>
        <p:spPr>
          <a:xfrm>
            <a:off x="8534400" y="6245225"/>
            <a:ext cx="2133600" cy="476250"/>
          </a:xfrm>
        </p:spPr>
        <p:txBody>
          <a:bodyPr/>
          <a:lstStyle/>
          <a:p>
            <a:fld id="{9C8947C8-04DE-431E-980C-DEFB899FCE49}" type="slidenum">
              <a:rPr lang="zh-CN" altLang="en-US"/>
              <a:pPr/>
              <a:t>54</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928082044"/>
              </p:ext>
            </p:extLst>
          </p:nvPr>
        </p:nvGraphicFramePr>
        <p:xfrm>
          <a:off x="2095473" y="2143116"/>
          <a:ext cx="7786741" cy="401760"/>
        </p:xfrm>
        <a:graphic>
          <a:graphicData uri="http://schemas.openxmlformats.org/drawingml/2006/table">
            <a:tbl>
              <a:tblPr/>
              <a:tblGrid>
                <a:gridCol w="1210004"/>
                <a:gridCol w="1176701"/>
                <a:gridCol w="1059031"/>
                <a:gridCol w="1053915"/>
                <a:gridCol w="1053915"/>
                <a:gridCol w="1056474"/>
                <a:gridCol w="1176701"/>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R-type </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op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rd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sa</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func</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36959384"/>
              </p:ext>
            </p:extLst>
          </p:nvPr>
        </p:nvGraphicFramePr>
        <p:xfrm>
          <a:off x="2135561" y="3717032"/>
          <a:ext cx="7858179" cy="401760"/>
        </p:xfrm>
        <a:graphic>
          <a:graphicData uri="http://schemas.openxmlformats.org/drawingml/2006/table">
            <a:tbl>
              <a:tblPr/>
              <a:tblGrid>
                <a:gridCol w="1168318"/>
                <a:gridCol w="1196941"/>
                <a:gridCol w="1077247"/>
                <a:gridCol w="1072043"/>
                <a:gridCol w="1072043"/>
                <a:gridCol w="1074646"/>
                <a:gridCol w="1196941"/>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I-type </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op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rt</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immediate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955547587"/>
              </p:ext>
            </p:extLst>
          </p:nvPr>
        </p:nvGraphicFramePr>
        <p:xfrm>
          <a:off x="2207569" y="5229200"/>
          <a:ext cx="7858179" cy="401760"/>
        </p:xfrm>
        <a:graphic>
          <a:graphicData uri="http://schemas.openxmlformats.org/drawingml/2006/table">
            <a:tbl>
              <a:tblPr/>
              <a:tblGrid>
                <a:gridCol w="1168318"/>
                <a:gridCol w="1196941"/>
                <a:gridCol w="1077247"/>
                <a:gridCol w="1072043"/>
                <a:gridCol w="1072043"/>
                <a:gridCol w="1074646"/>
                <a:gridCol w="1196941"/>
              </a:tblGrid>
              <a:tr h="293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J-type </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op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address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p:transition spd="med">
    <p:random/>
    <p:sndAc>
      <p:stSnd>
        <p:snd r:embed="rId2" name="chimes.wav"/>
      </p:stSnd>
    </p:sndAc>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154" name="Rectangle 2"/>
          <p:cNvSpPr>
            <a:spLocks noGrp="1" noChangeArrowheads="1"/>
          </p:cNvSpPr>
          <p:nvPr>
            <p:ph type="title"/>
          </p:nvPr>
        </p:nvSpPr>
        <p:spPr>
          <a:xfrm>
            <a:off x="1559496" y="0"/>
            <a:ext cx="8894222" cy="1143000"/>
          </a:xfrm>
        </p:spPr>
        <p:txBody>
          <a:bodyPr/>
          <a:lstStyle/>
          <a:p>
            <a:r>
              <a:rPr lang="en-US" altLang="zh-CN" dirty="0">
                <a:solidFill>
                  <a:srgbClr val="FF0000"/>
                </a:solidFill>
              </a:rPr>
              <a:t>R-type Instruction</a:t>
            </a:r>
          </a:p>
        </p:txBody>
      </p:sp>
      <p:sp>
        <p:nvSpPr>
          <p:cNvPr id="1457155" name="Rectangle 3"/>
          <p:cNvSpPr>
            <a:spLocks noGrp="1" noChangeArrowheads="1"/>
          </p:cNvSpPr>
          <p:nvPr>
            <p:ph type="body" sz="half" idx="1"/>
          </p:nvPr>
        </p:nvSpPr>
        <p:spPr>
          <a:xfrm>
            <a:off x="1199456" y="1219200"/>
            <a:ext cx="9865096" cy="3567122"/>
          </a:xfrm>
        </p:spPr>
        <p:txBody>
          <a:bodyPr/>
          <a:lstStyle/>
          <a:p>
            <a:r>
              <a:rPr lang="en-US" altLang="zh-CN" sz="2400" dirty="0">
                <a:solidFill>
                  <a:srgbClr val="FF3300"/>
                </a:solidFill>
              </a:rPr>
              <a:t>R-Type</a:t>
            </a:r>
            <a:r>
              <a:rPr lang="en-US" altLang="zh-CN" sz="2400" dirty="0"/>
              <a:t> - This group contains all instructions that do not require an immediate value, target offset, memory address displacement, or memory address to specify an operand. This includes </a:t>
            </a:r>
            <a:r>
              <a:rPr lang="en-US" altLang="zh-CN" sz="2400" dirty="0">
                <a:solidFill>
                  <a:srgbClr val="FF0000"/>
                </a:solidFill>
              </a:rPr>
              <a:t>arithmetic and logic with all operands in registers, shift </a:t>
            </a:r>
            <a:r>
              <a:rPr lang="en-US" altLang="zh-CN" sz="2400" dirty="0"/>
              <a:t>instructions, and </a:t>
            </a:r>
            <a:r>
              <a:rPr lang="en-US" altLang="zh-CN" sz="2400" dirty="0">
                <a:solidFill>
                  <a:srgbClr val="0070C0"/>
                </a:solidFill>
              </a:rPr>
              <a:t>register direct  jump</a:t>
            </a:r>
            <a:r>
              <a:rPr lang="en-US" altLang="zh-CN" sz="2400" dirty="0"/>
              <a:t> instructions (</a:t>
            </a:r>
            <a:r>
              <a:rPr lang="en-US" altLang="zh-CN" sz="2400" dirty="0" err="1">
                <a:solidFill>
                  <a:srgbClr val="0000FF"/>
                </a:solidFill>
              </a:rPr>
              <a:t>jalr</a:t>
            </a:r>
            <a:r>
              <a:rPr lang="en-US" altLang="zh-CN" sz="2400" dirty="0"/>
              <a:t> and </a:t>
            </a:r>
            <a:r>
              <a:rPr lang="en-US" altLang="zh-CN" sz="2400" dirty="0" err="1">
                <a:solidFill>
                  <a:srgbClr val="0000FF"/>
                </a:solidFill>
              </a:rPr>
              <a:t>jr</a:t>
            </a:r>
            <a:r>
              <a:rPr lang="en-US" altLang="zh-CN" sz="2400" dirty="0"/>
              <a:t>). </a:t>
            </a:r>
          </a:p>
          <a:p>
            <a:endParaRPr lang="en-US" altLang="zh-CN" sz="2400" dirty="0" smtClean="0"/>
          </a:p>
          <a:p>
            <a:r>
              <a:rPr lang="en-US" altLang="zh-CN" sz="2400" dirty="0" smtClean="0"/>
              <a:t>All </a:t>
            </a:r>
            <a:r>
              <a:rPr lang="en-US" altLang="zh-CN" sz="2400" dirty="0"/>
              <a:t>R-type instructions use opcode </a:t>
            </a:r>
            <a:r>
              <a:rPr lang="en-US" altLang="zh-CN" sz="2400" b="1" dirty="0">
                <a:solidFill>
                  <a:srgbClr val="0000CC"/>
                </a:solidFill>
              </a:rPr>
              <a:t>000000</a:t>
            </a:r>
            <a:r>
              <a:rPr lang="en-US" altLang="zh-CN" sz="2400" dirty="0"/>
              <a:t>. </a:t>
            </a:r>
          </a:p>
          <a:p>
            <a:endParaRPr lang="en-US" altLang="zh-CN" sz="2400" dirty="0"/>
          </a:p>
          <a:p>
            <a:endParaRPr lang="en-US" altLang="zh-CN" sz="2400" dirty="0"/>
          </a:p>
          <a:p>
            <a:endParaRPr lang="en-US" altLang="zh-CN" sz="2400" dirty="0"/>
          </a:p>
        </p:txBody>
      </p:sp>
      <p:graphicFrame>
        <p:nvGraphicFramePr>
          <p:cNvPr id="1457156" name="Group 4"/>
          <p:cNvGraphicFramePr>
            <a:graphicFrameLocks noGrp="1"/>
          </p:cNvGraphicFramePr>
          <p:nvPr>
            <p:ph sz="half" idx="2"/>
          </p:nvPr>
        </p:nvGraphicFramePr>
        <p:xfrm>
          <a:off x="1738282" y="4929198"/>
          <a:ext cx="8643996" cy="1151562"/>
        </p:xfrm>
        <a:graphic>
          <a:graphicData uri="http://schemas.openxmlformats.org/drawingml/2006/table">
            <a:tbl>
              <a:tblPr/>
              <a:tblGrid>
                <a:gridCol w="271262"/>
                <a:gridCol w="269609"/>
                <a:gridCol w="271262"/>
                <a:gridCol w="269607"/>
                <a:gridCol w="271262"/>
                <a:gridCol w="271262"/>
                <a:gridCol w="269609"/>
                <a:gridCol w="271262"/>
                <a:gridCol w="269607"/>
                <a:gridCol w="271262"/>
                <a:gridCol w="271262"/>
                <a:gridCol w="269609"/>
                <a:gridCol w="271262"/>
                <a:gridCol w="269607"/>
                <a:gridCol w="271262"/>
                <a:gridCol w="269609"/>
                <a:gridCol w="269607"/>
                <a:gridCol w="271262"/>
                <a:gridCol w="267954"/>
                <a:gridCol w="271262"/>
                <a:gridCol w="271262"/>
                <a:gridCol w="267954"/>
                <a:gridCol w="271262"/>
                <a:gridCol w="267954"/>
                <a:gridCol w="271262"/>
                <a:gridCol w="271262"/>
                <a:gridCol w="267954"/>
                <a:gridCol w="271262"/>
                <a:gridCol w="267954"/>
                <a:gridCol w="267954"/>
                <a:gridCol w="267954"/>
                <a:gridCol w="271262"/>
              </a:tblGrid>
              <a:tr h="383854">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dirty="0" smtClean="0">
                          <a:ln>
                            <a:noFill/>
                          </a:ln>
                          <a:solidFill>
                            <a:srgbClr val="990000"/>
                          </a:solidFill>
                          <a:effectLst/>
                          <a:latin typeface="Courier New" pitchFamily="49"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3854">
                <a:tc gridSpan="6">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OP:6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Rs:5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Rt:5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Rd:5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Shamt:5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Func:6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83854">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0000FF"/>
                          </a:solidFill>
                          <a:effectLst/>
                          <a:latin typeface="Courier New" pitchFamily="49" charset="0"/>
                          <a:ea typeface="宋体"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0000FF"/>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0000FF"/>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0000FF"/>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0000FF"/>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0000FF"/>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dirty="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dirty="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2" name="灯片编号占位符 6"/>
          <p:cNvSpPr>
            <a:spLocks noGrp="1"/>
          </p:cNvSpPr>
          <p:nvPr>
            <p:ph type="sldNum" sz="quarter" idx="4294967295"/>
          </p:nvPr>
        </p:nvSpPr>
        <p:spPr>
          <a:xfrm>
            <a:off x="8534400" y="6245225"/>
            <a:ext cx="2133600" cy="476250"/>
          </a:xfrm>
        </p:spPr>
        <p:txBody>
          <a:bodyPr/>
          <a:lstStyle/>
          <a:p>
            <a:fld id="{A988F999-3739-40D9-A927-6709088809E9}" type="slidenum">
              <a:rPr lang="zh-CN" altLang="en-US"/>
              <a:pPr/>
              <a:t>55</a:t>
            </a:fld>
            <a:endParaRPr lang="en-US" altLang="zh-CN"/>
          </a:p>
        </p:txBody>
      </p:sp>
      <p:sp>
        <p:nvSpPr>
          <p:cNvPr id="1457290" name="Rectangle 138"/>
          <p:cNvSpPr>
            <a:spLocks noChangeArrowheads="1"/>
          </p:cNvSpPr>
          <p:nvPr/>
        </p:nvSpPr>
        <p:spPr bwMode="auto">
          <a:xfrm>
            <a:off x="2166911" y="4071943"/>
            <a:ext cx="3055645" cy="461665"/>
          </a:xfrm>
          <a:prstGeom prst="rect">
            <a:avLst/>
          </a:prstGeom>
          <a:noFill/>
          <a:ln w="9525">
            <a:noFill/>
            <a:miter lim="800000"/>
            <a:headEnd/>
            <a:tailEnd/>
          </a:ln>
          <a:effectLst/>
        </p:spPr>
        <p:txBody>
          <a:bodyPr wrap="none">
            <a:spAutoFit/>
          </a:bodyPr>
          <a:lstStyle/>
          <a:p>
            <a:r>
              <a:rPr lang="en-US" altLang="zh-CN" sz="2400" dirty="0">
                <a:solidFill>
                  <a:srgbClr val="FF0000"/>
                </a:solidFill>
                <a:ea typeface="宋体" charset="-122"/>
              </a:rPr>
              <a:t>add     $</a:t>
            </a:r>
            <a:r>
              <a:rPr lang="en-US" altLang="zh-CN" sz="2400" dirty="0" err="1">
                <a:solidFill>
                  <a:srgbClr val="FF0000"/>
                </a:solidFill>
                <a:ea typeface="宋体" charset="-122"/>
              </a:rPr>
              <a:t>t0</a:t>
            </a:r>
            <a:r>
              <a:rPr lang="en-US" altLang="zh-CN" sz="2400" dirty="0">
                <a:solidFill>
                  <a:srgbClr val="FF0000"/>
                </a:solidFill>
                <a:ea typeface="宋体" charset="-122"/>
              </a:rPr>
              <a:t>,  $</a:t>
            </a:r>
            <a:r>
              <a:rPr lang="en-US" altLang="zh-CN" sz="2400" dirty="0" err="1">
                <a:solidFill>
                  <a:srgbClr val="FF0000"/>
                </a:solidFill>
                <a:ea typeface="宋体" charset="-122"/>
              </a:rPr>
              <a:t>s1</a:t>
            </a:r>
            <a:r>
              <a:rPr lang="en-US" altLang="zh-CN" sz="2400" dirty="0">
                <a:solidFill>
                  <a:srgbClr val="FF0000"/>
                </a:solidFill>
                <a:ea typeface="宋体" charset="-122"/>
              </a:rPr>
              <a:t>,  $</a:t>
            </a:r>
            <a:r>
              <a:rPr lang="en-US" altLang="zh-CN" sz="2400" dirty="0" err="1">
                <a:solidFill>
                  <a:srgbClr val="FF0000"/>
                </a:solidFill>
                <a:ea typeface="宋体" charset="-122"/>
              </a:rPr>
              <a:t>s2</a:t>
            </a:r>
            <a:endParaRPr lang="zh-CN" altLang="en-US" sz="2400" dirty="0">
              <a:solidFill>
                <a:srgbClr val="FF0000"/>
              </a:solidFill>
              <a:ea typeface="宋体" charset="-122"/>
            </a:endParaRPr>
          </a:p>
        </p:txBody>
      </p:sp>
      <p:sp>
        <p:nvSpPr>
          <p:cNvPr id="1457291" name="Line 139"/>
          <p:cNvSpPr>
            <a:spLocks noChangeShapeType="1"/>
          </p:cNvSpPr>
          <p:nvPr/>
        </p:nvSpPr>
        <p:spPr bwMode="auto">
          <a:xfrm>
            <a:off x="3309918" y="4429132"/>
            <a:ext cx="3090882" cy="1209668"/>
          </a:xfrm>
          <a:prstGeom prst="line">
            <a:avLst/>
          </a:prstGeom>
          <a:noFill/>
          <a:ln w="9525">
            <a:solidFill>
              <a:schemeClr val="tx1"/>
            </a:solidFill>
            <a:round/>
            <a:headEnd/>
            <a:tailEnd type="triangle" w="med" len="med"/>
          </a:ln>
          <a:effectLst/>
        </p:spPr>
        <p:txBody>
          <a:bodyPr/>
          <a:lstStyle/>
          <a:p>
            <a:endParaRPr lang="zh-CN" altLang="en-US"/>
          </a:p>
        </p:txBody>
      </p:sp>
      <p:sp>
        <p:nvSpPr>
          <p:cNvPr id="1457292" name="Line 140"/>
          <p:cNvSpPr>
            <a:spLocks noChangeShapeType="1"/>
          </p:cNvSpPr>
          <p:nvPr/>
        </p:nvSpPr>
        <p:spPr bwMode="auto">
          <a:xfrm flipH="1">
            <a:off x="3886200" y="4500570"/>
            <a:ext cx="66660" cy="1138230"/>
          </a:xfrm>
          <a:prstGeom prst="line">
            <a:avLst/>
          </a:prstGeom>
          <a:noFill/>
          <a:ln w="9525">
            <a:solidFill>
              <a:schemeClr val="tx1"/>
            </a:solidFill>
            <a:round/>
            <a:headEnd/>
            <a:tailEnd type="triangle" w="med" len="med"/>
          </a:ln>
          <a:effectLst/>
        </p:spPr>
        <p:txBody>
          <a:bodyPr/>
          <a:lstStyle/>
          <a:p>
            <a:endParaRPr lang="zh-CN" altLang="en-US"/>
          </a:p>
        </p:txBody>
      </p:sp>
      <p:sp>
        <p:nvSpPr>
          <p:cNvPr id="1457293" name="Line 141"/>
          <p:cNvSpPr>
            <a:spLocks noChangeShapeType="1"/>
          </p:cNvSpPr>
          <p:nvPr/>
        </p:nvSpPr>
        <p:spPr bwMode="auto">
          <a:xfrm>
            <a:off x="4667240" y="4429132"/>
            <a:ext cx="514360" cy="1209668"/>
          </a:xfrm>
          <a:prstGeom prst="line">
            <a:avLst/>
          </a:prstGeom>
          <a:noFill/>
          <a:ln w="9525">
            <a:solidFill>
              <a:schemeClr val="tx1"/>
            </a:solidFill>
            <a:round/>
            <a:headEnd/>
            <a:tailEnd type="triangle" w="med" len="med"/>
          </a:ln>
          <a:effectLst/>
        </p:spPr>
        <p:txBody>
          <a:bodyPr/>
          <a:lstStyle/>
          <a:p>
            <a:endParaRPr lang="zh-CN" altLang="en-US"/>
          </a:p>
        </p:txBody>
      </p:sp>
      <p:sp>
        <p:nvSpPr>
          <p:cNvPr id="10" name="Rectangle 138"/>
          <p:cNvSpPr>
            <a:spLocks noChangeArrowheads="1"/>
          </p:cNvSpPr>
          <p:nvPr/>
        </p:nvSpPr>
        <p:spPr bwMode="auto">
          <a:xfrm>
            <a:off x="6096001" y="4071943"/>
            <a:ext cx="2953053" cy="461665"/>
          </a:xfrm>
          <a:prstGeom prst="rect">
            <a:avLst/>
          </a:prstGeom>
          <a:noFill/>
          <a:ln w="9525">
            <a:noFill/>
            <a:miter lim="800000"/>
            <a:headEnd/>
            <a:tailEnd/>
          </a:ln>
          <a:effectLst/>
        </p:spPr>
        <p:txBody>
          <a:bodyPr wrap="none">
            <a:spAutoFit/>
          </a:bodyPr>
          <a:lstStyle/>
          <a:p>
            <a:r>
              <a:rPr lang="en-US" altLang="zh-CN" sz="2400" dirty="0">
                <a:solidFill>
                  <a:srgbClr val="FF0000"/>
                </a:solidFill>
                <a:ea typeface="宋体" charset="-122"/>
              </a:rPr>
              <a:t>sub    $</a:t>
            </a:r>
            <a:r>
              <a:rPr lang="en-US" altLang="zh-CN" sz="2400" dirty="0" err="1">
                <a:solidFill>
                  <a:srgbClr val="FF0000"/>
                </a:solidFill>
                <a:ea typeface="宋体" charset="-122"/>
              </a:rPr>
              <a:t>t0</a:t>
            </a:r>
            <a:r>
              <a:rPr lang="en-US" altLang="zh-CN" sz="2400" dirty="0">
                <a:solidFill>
                  <a:srgbClr val="FF0000"/>
                </a:solidFill>
                <a:ea typeface="宋体" charset="-122"/>
              </a:rPr>
              <a:t>,  $</a:t>
            </a:r>
            <a:r>
              <a:rPr lang="en-US" altLang="zh-CN" sz="2400" dirty="0" err="1">
                <a:solidFill>
                  <a:srgbClr val="FF0000"/>
                </a:solidFill>
                <a:ea typeface="宋体" charset="-122"/>
              </a:rPr>
              <a:t>s1</a:t>
            </a:r>
            <a:r>
              <a:rPr lang="en-US" altLang="zh-CN" sz="2400" dirty="0">
                <a:solidFill>
                  <a:srgbClr val="FF0000"/>
                </a:solidFill>
                <a:ea typeface="宋体" charset="-122"/>
              </a:rPr>
              <a:t>,  $</a:t>
            </a:r>
            <a:r>
              <a:rPr lang="en-US" altLang="zh-CN" sz="2400" dirty="0" err="1">
                <a:solidFill>
                  <a:srgbClr val="FF0000"/>
                </a:solidFill>
                <a:ea typeface="宋体" charset="-122"/>
              </a:rPr>
              <a:t>s2</a:t>
            </a:r>
            <a:endParaRPr lang="zh-CN" altLang="en-US" sz="2400" dirty="0">
              <a:solidFill>
                <a:srgbClr val="FF0000"/>
              </a:solidFill>
              <a:ea typeface="宋体" charset="-122"/>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Rot="1" noChangeArrowheads="1"/>
          </p:cNvSpPr>
          <p:nvPr>
            <p:ph idx="1"/>
          </p:nvPr>
        </p:nvSpPr>
        <p:spPr>
          <a:xfrm>
            <a:off x="1559496" y="0"/>
            <a:ext cx="9289032" cy="6357958"/>
          </a:xfrm>
        </p:spPr>
        <p:txBody>
          <a:bodyPr/>
          <a:lstStyle/>
          <a:p>
            <a:pPr>
              <a:lnSpc>
                <a:spcPct val="90000"/>
              </a:lnSpc>
            </a:pPr>
            <a:r>
              <a:rPr lang="en-US" altLang="zh-CN" sz="3200" b="1" dirty="0">
                <a:solidFill>
                  <a:srgbClr val="FF3300"/>
                </a:solidFill>
                <a:latin typeface="Arial Unicode MS" pitchFamily="34" charset="-122"/>
              </a:rPr>
              <a:t> </a:t>
            </a:r>
            <a:r>
              <a:rPr lang="en-US" altLang="zh-CN" sz="3200" b="1" dirty="0" smtClean="0">
                <a:solidFill>
                  <a:srgbClr val="FF3300"/>
                </a:solidFill>
                <a:latin typeface="Arial Unicode MS" pitchFamily="34" charset="-122"/>
              </a:rPr>
              <a:t>MIPS </a:t>
            </a:r>
            <a:r>
              <a:rPr lang="en-US" altLang="zh-CN" sz="3200" b="1" dirty="0">
                <a:solidFill>
                  <a:srgbClr val="FF3300"/>
                </a:solidFill>
                <a:latin typeface="Arial Unicode MS" pitchFamily="34" charset="-122"/>
              </a:rPr>
              <a:t>fields (format)</a:t>
            </a:r>
            <a:r>
              <a:rPr lang="en-US" altLang="zh-CN" sz="3200" b="1" dirty="0">
                <a:latin typeface="Arial Unicode MS" pitchFamily="34" charset="-122"/>
              </a:rPr>
              <a:t>	</a:t>
            </a:r>
            <a:r>
              <a:rPr lang="en-US" altLang="zh-CN" sz="2000" dirty="0">
                <a:latin typeface="Arial Unicode MS" pitchFamily="34" charset="-122"/>
              </a:rPr>
              <a:t>p63</a:t>
            </a:r>
          </a:p>
          <a:p>
            <a:pPr lvl="1">
              <a:lnSpc>
                <a:spcPct val="90000"/>
              </a:lnSpc>
            </a:pPr>
            <a:r>
              <a:rPr lang="en-US" altLang="zh-CN" sz="2800" dirty="0">
                <a:latin typeface="Arial Unicode MS" pitchFamily="34" charset="-122"/>
              </a:rPr>
              <a:t> </a:t>
            </a:r>
            <a:r>
              <a:rPr lang="en-US" altLang="zh-CN" dirty="0">
                <a:latin typeface="Arial Unicode MS" pitchFamily="34" charset="-122"/>
              </a:rPr>
              <a:t>R-type or R-format</a:t>
            </a:r>
          </a:p>
          <a:p>
            <a:pPr>
              <a:lnSpc>
                <a:spcPct val="90000"/>
              </a:lnSpc>
              <a:buFont typeface="Wingdings" pitchFamily="2" charset="2"/>
              <a:buNone/>
            </a:pPr>
            <a:r>
              <a:rPr lang="en-US" altLang="zh-CN" sz="2200" dirty="0">
                <a:latin typeface="Arial Unicode MS" pitchFamily="34" charset="-122"/>
              </a:rPr>
              <a:t>       </a:t>
            </a:r>
            <a:r>
              <a:rPr lang="en-US" altLang="zh-CN" sz="2200" u="sng" dirty="0">
                <a:latin typeface="Times New Roman" pitchFamily="18" charset="0"/>
              </a:rPr>
              <a:t>|       op      |     </a:t>
            </a:r>
            <a:r>
              <a:rPr lang="en-US" altLang="zh-CN" sz="2200" u="sng" dirty="0" err="1">
                <a:latin typeface="Times New Roman" pitchFamily="18" charset="0"/>
              </a:rPr>
              <a:t>rs</a:t>
            </a:r>
            <a:r>
              <a:rPr lang="en-US" altLang="zh-CN" sz="2200" u="sng" dirty="0">
                <a:latin typeface="Times New Roman" pitchFamily="18" charset="0"/>
              </a:rPr>
              <a:t>     |     </a:t>
            </a:r>
            <a:r>
              <a:rPr lang="en-US" altLang="zh-CN" sz="2200" u="sng" dirty="0" err="1">
                <a:latin typeface="Times New Roman" pitchFamily="18" charset="0"/>
              </a:rPr>
              <a:t>rt</a:t>
            </a:r>
            <a:r>
              <a:rPr lang="en-US" altLang="zh-CN" sz="2200" u="sng" dirty="0">
                <a:latin typeface="Times New Roman" pitchFamily="18" charset="0"/>
              </a:rPr>
              <a:t>     |     rd      |   </a:t>
            </a:r>
            <a:r>
              <a:rPr lang="en-US" altLang="zh-CN" sz="2200" u="sng" dirty="0" err="1">
                <a:latin typeface="Times New Roman" pitchFamily="18" charset="0"/>
              </a:rPr>
              <a:t>shamt</a:t>
            </a:r>
            <a:r>
              <a:rPr lang="en-US" altLang="zh-CN" sz="2200" u="sng" dirty="0">
                <a:latin typeface="Times New Roman" pitchFamily="18" charset="0"/>
              </a:rPr>
              <a:t>     |    </a:t>
            </a:r>
            <a:r>
              <a:rPr lang="en-US" altLang="zh-CN" sz="2200" u="sng" dirty="0" err="1">
                <a:latin typeface="Times New Roman" pitchFamily="18" charset="0"/>
              </a:rPr>
              <a:t>funct</a:t>
            </a:r>
            <a:r>
              <a:rPr lang="en-US" altLang="zh-CN" sz="2200" u="sng" dirty="0">
                <a:latin typeface="Times New Roman" pitchFamily="18" charset="0"/>
              </a:rPr>
              <a:t>     |</a:t>
            </a:r>
          </a:p>
          <a:p>
            <a:pPr lvl="1">
              <a:lnSpc>
                <a:spcPct val="90000"/>
              </a:lnSpc>
              <a:buFont typeface="Wingdings" pitchFamily="2" charset="2"/>
              <a:buNone/>
            </a:pPr>
            <a:r>
              <a:rPr lang="en-US" altLang="zh-CN" sz="2200" dirty="0">
                <a:latin typeface="Times New Roman" pitchFamily="18" charset="0"/>
              </a:rPr>
              <a:t>              6 bits      5 bits     5 bits      5 bits       5 bits       6 bits </a:t>
            </a:r>
          </a:p>
          <a:p>
            <a:pPr lvl="1">
              <a:lnSpc>
                <a:spcPct val="90000"/>
              </a:lnSpc>
            </a:pPr>
            <a:r>
              <a:rPr lang="en-US" altLang="zh-CN" sz="2200" dirty="0">
                <a:latin typeface="Arial Unicode MS" pitchFamily="34" charset="-122"/>
              </a:rPr>
              <a:t> </a:t>
            </a:r>
            <a:r>
              <a:rPr lang="en-US" altLang="zh-CN" dirty="0">
                <a:latin typeface="Arial Unicode MS" pitchFamily="34" charset="-122"/>
              </a:rPr>
              <a:t>I-type or I-format</a:t>
            </a:r>
          </a:p>
          <a:p>
            <a:pPr>
              <a:lnSpc>
                <a:spcPct val="90000"/>
              </a:lnSpc>
              <a:buFont typeface="Wingdings" pitchFamily="2" charset="2"/>
              <a:buNone/>
            </a:pPr>
            <a:r>
              <a:rPr lang="en-US" altLang="zh-CN" sz="2200" dirty="0">
                <a:latin typeface="Arial Unicode MS" pitchFamily="34" charset="-122"/>
              </a:rPr>
              <a:t>       </a:t>
            </a:r>
            <a:r>
              <a:rPr lang="en-US" altLang="zh-CN" sz="2200" u="sng" dirty="0">
                <a:latin typeface="Times New Roman" pitchFamily="18" charset="0"/>
              </a:rPr>
              <a:t>|       op      |     </a:t>
            </a:r>
            <a:r>
              <a:rPr lang="en-US" altLang="zh-CN" sz="2200" u="sng" dirty="0" err="1">
                <a:latin typeface="Times New Roman" pitchFamily="18" charset="0"/>
              </a:rPr>
              <a:t>rs</a:t>
            </a:r>
            <a:r>
              <a:rPr lang="en-US" altLang="zh-CN" sz="2200" u="sng" dirty="0">
                <a:latin typeface="Times New Roman" pitchFamily="18" charset="0"/>
              </a:rPr>
              <a:t>     |     </a:t>
            </a:r>
            <a:r>
              <a:rPr lang="en-US" altLang="zh-CN" sz="2200" u="sng" dirty="0" err="1">
                <a:latin typeface="Times New Roman" pitchFamily="18" charset="0"/>
              </a:rPr>
              <a:t>rt</a:t>
            </a:r>
            <a:r>
              <a:rPr lang="en-US" altLang="zh-CN" sz="2200" u="sng" dirty="0">
                <a:latin typeface="Times New Roman" pitchFamily="18" charset="0"/>
              </a:rPr>
              <a:t>     |                 address                     |</a:t>
            </a:r>
          </a:p>
          <a:p>
            <a:pPr lvl="1">
              <a:lnSpc>
                <a:spcPct val="90000"/>
              </a:lnSpc>
              <a:buFont typeface="Wingdings" pitchFamily="2" charset="2"/>
              <a:buNone/>
            </a:pPr>
            <a:r>
              <a:rPr lang="en-US" altLang="zh-CN" sz="2200" dirty="0">
                <a:latin typeface="Times New Roman" pitchFamily="18" charset="0"/>
              </a:rPr>
              <a:t>              6 bits      5 bits     5 bits                   16 bits</a:t>
            </a:r>
          </a:p>
          <a:p>
            <a:pPr lvl="1">
              <a:lnSpc>
                <a:spcPct val="90000"/>
              </a:lnSpc>
              <a:buFont typeface="Wingdings" pitchFamily="2" charset="2"/>
              <a:buNone/>
            </a:pPr>
            <a:endParaRPr lang="en-US" altLang="zh-CN" sz="2200" dirty="0">
              <a:latin typeface="Arial Unicode MS" pitchFamily="34" charset="-122"/>
            </a:endParaRPr>
          </a:p>
          <a:p>
            <a:pPr lvl="1">
              <a:lnSpc>
                <a:spcPct val="90000"/>
              </a:lnSpc>
              <a:buFont typeface="Wingdings" pitchFamily="2" charset="2"/>
              <a:buNone/>
            </a:pPr>
            <a:endParaRPr lang="en-US" altLang="zh-CN" sz="2200" dirty="0">
              <a:latin typeface="Arial Unicode MS" pitchFamily="34" charset="-122"/>
            </a:endParaRPr>
          </a:p>
          <a:p>
            <a:pPr>
              <a:lnSpc>
                <a:spcPct val="90000"/>
              </a:lnSpc>
            </a:pPr>
            <a:r>
              <a:rPr lang="en-US" altLang="zh-CN" sz="2000" i="1" dirty="0">
                <a:solidFill>
                  <a:srgbClr val="0000FF"/>
                </a:solidFill>
                <a:latin typeface="Arial Unicode MS" pitchFamily="34" charset="-122"/>
              </a:rPr>
              <a:t>Op </a:t>
            </a:r>
            <a:r>
              <a:rPr lang="en-US" altLang="zh-CN" sz="2000" dirty="0">
                <a:latin typeface="Arial Unicode MS" pitchFamily="34" charset="-122"/>
              </a:rPr>
              <a:t>: basic operation of the instruction, traditionally called the </a:t>
            </a:r>
            <a:r>
              <a:rPr lang="en-US" altLang="zh-CN" sz="2000" dirty="0" err="1">
                <a:latin typeface="Arial Unicode MS" pitchFamily="34" charset="-122"/>
              </a:rPr>
              <a:t>opcode</a:t>
            </a:r>
            <a:r>
              <a:rPr lang="en-US" altLang="zh-CN" sz="2000" dirty="0">
                <a:latin typeface="Arial Unicode MS" pitchFamily="34" charset="-122"/>
              </a:rPr>
              <a:t>.</a:t>
            </a:r>
          </a:p>
          <a:p>
            <a:pPr>
              <a:lnSpc>
                <a:spcPct val="90000"/>
              </a:lnSpc>
            </a:pPr>
            <a:r>
              <a:rPr lang="en-US" altLang="zh-CN" sz="2400" i="1" dirty="0" err="1">
                <a:solidFill>
                  <a:srgbClr val="0000FF"/>
                </a:solidFill>
                <a:latin typeface="Arial Unicode MS" pitchFamily="34" charset="-122"/>
              </a:rPr>
              <a:t>rs</a:t>
            </a:r>
            <a:r>
              <a:rPr lang="en-US" altLang="zh-CN" sz="2400" dirty="0">
                <a:latin typeface="Arial Unicode MS" pitchFamily="34" charset="-122"/>
              </a:rPr>
              <a:t>: the first register source operand.</a:t>
            </a:r>
          </a:p>
          <a:p>
            <a:pPr>
              <a:lnSpc>
                <a:spcPct val="90000"/>
              </a:lnSpc>
            </a:pPr>
            <a:r>
              <a:rPr lang="en-US" altLang="zh-CN" sz="2400" i="1" dirty="0" err="1">
                <a:solidFill>
                  <a:srgbClr val="0000FF"/>
                </a:solidFill>
                <a:latin typeface="Arial Unicode MS" pitchFamily="34" charset="-122"/>
              </a:rPr>
              <a:t>rt</a:t>
            </a:r>
            <a:r>
              <a:rPr lang="en-US" altLang="zh-CN" sz="2400" dirty="0">
                <a:latin typeface="Arial Unicode MS" pitchFamily="34" charset="-122"/>
              </a:rPr>
              <a:t>: the second register source operand.</a:t>
            </a:r>
          </a:p>
          <a:p>
            <a:pPr>
              <a:lnSpc>
                <a:spcPct val="90000"/>
              </a:lnSpc>
            </a:pPr>
            <a:r>
              <a:rPr lang="en-US" altLang="zh-CN" sz="2400" i="1" dirty="0">
                <a:solidFill>
                  <a:srgbClr val="0000FF"/>
                </a:solidFill>
                <a:latin typeface="Arial Unicode MS" pitchFamily="34" charset="-122"/>
              </a:rPr>
              <a:t>rd</a:t>
            </a:r>
            <a:r>
              <a:rPr lang="en-US" altLang="zh-CN" sz="2400" dirty="0">
                <a:latin typeface="Arial Unicode MS" pitchFamily="34" charset="-122"/>
              </a:rPr>
              <a:t>: the register destination operand.</a:t>
            </a:r>
          </a:p>
          <a:p>
            <a:pPr>
              <a:lnSpc>
                <a:spcPct val="90000"/>
              </a:lnSpc>
            </a:pPr>
            <a:r>
              <a:rPr lang="en-US" altLang="zh-CN" sz="2400" i="1" dirty="0" err="1">
                <a:solidFill>
                  <a:srgbClr val="0000FF"/>
                </a:solidFill>
                <a:latin typeface="Arial Unicode MS" pitchFamily="34" charset="-122"/>
              </a:rPr>
              <a:t>shamt</a:t>
            </a:r>
            <a:r>
              <a:rPr lang="en-US" altLang="zh-CN" sz="2400" dirty="0">
                <a:latin typeface="Arial Unicode MS" pitchFamily="34" charset="-122"/>
              </a:rPr>
              <a:t>: shift amount.</a:t>
            </a:r>
          </a:p>
          <a:p>
            <a:pPr>
              <a:lnSpc>
                <a:spcPct val="90000"/>
              </a:lnSpc>
            </a:pPr>
            <a:r>
              <a:rPr lang="en-US" altLang="zh-CN" sz="2400" i="1" dirty="0" err="1">
                <a:solidFill>
                  <a:srgbClr val="0000FF"/>
                </a:solidFill>
                <a:latin typeface="Arial Unicode MS" pitchFamily="34" charset="-122"/>
              </a:rPr>
              <a:t>funct</a:t>
            </a:r>
            <a:r>
              <a:rPr lang="en-US" altLang="zh-CN" sz="2400" dirty="0">
                <a:latin typeface="Arial Unicode MS" pitchFamily="34" charset="-122"/>
              </a:rPr>
              <a:t>: </a:t>
            </a:r>
            <a:r>
              <a:rPr lang="en-US" altLang="zh-CN" sz="2400" dirty="0" err="1">
                <a:latin typeface="Arial Unicode MS" pitchFamily="34" charset="-122"/>
              </a:rPr>
              <a:t>function,this</a:t>
            </a:r>
            <a:r>
              <a:rPr lang="en-US" altLang="zh-CN" sz="2400" dirty="0">
                <a:latin typeface="Arial Unicode MS" pitchFamily="34" charset="-122"/>
              </a:rPr>
              <a:t> field selects the specific variant of the operation in the op field. </a:t>
            </a:r>
          </a:p>
        </p:txBody>
      </p:sp>
      <p:sp>
        <p:nvSpPr>
          <p:cNvPr id="5" name="灯片编号占位符 5"/>
          <p:cNvSpPr>
            <a:spLocks noGrp="1"/>
          </p:cNvSpPr>
          <p:nvPr>
            <p:ph type="sldNum" sz="quarter" idx="4294967295"/>
          </p:nvPr>
        </p:nvSpPr>
        <p:spPr>
          <a:xfrm>
            <a:off x="8534400" y="6245225"/>
            <a:ext cx="2133600" cy="476250"/>
          </a:xfrm>
        </p:spPr>
        <p:txBody>
          <a:bodyPr/>
          <a:lstStyle/>
          <a:p>
            <a:fld id="{FC227A1E-DA6F-4863-90D7-3EF77D5F7408}" type="slidenum">
              <a:rPr lang="en-US" altLang="zh-CN"/>
              <a:pPr/>
              <a:t>56</a:t>
            </a:fld>
            <a:endParaRPr lang="en-US" altLang="zh-CN"/>
          </a:p>
        </p:txBody>
      </p:sp>
      <p:sp>
        <p:nvSpPr>
          <p:cNvPr id="117764" name="AutoShape 4"/>
          <p:cNvSpPr>
            <a:spLocks noChangeArrowheads="1"/>
          </p:cNvSpPr>
          <p:nvPr/>
        </p:nvSpPr>
        <p:spPr bwMode="auto">
          <a:xfrm>
            <a:off x="8543926" y="2997201"/>
            <a:ext cx="2016125" cy="360363"/>
          </a:xfrm>
          <a:prstGeom prst="wedgeRoundRectCallout">
            <a:avLst>
              <a:gd name="adj1" fmla="val -37324"/>
              <a:gd name="adj2" fmla="val -194935"/>
              <a:gd name="adj3" fmla="val 16667"/>
            </a:avLst>
          </a:prstGeom>
          <a:noFill/>
          <a:ln w="9525" cap="rnd" algn="ctr">
            <a:solidFill>
              <a:srgbClr val="007A77"/>
            </a:solidFill>
            <a:miter lim="800000"/>
            <a:headEnd/>
            <a:tailEnd/>
          </a:ln>
          <a:effectLst/>
        </p:spPr>
        <p:txBody>
          <a:bodyPr/>
          <a:lstStyle/>
          <a:p>
            <a:pPr algn="ctr"/>
            <a:r>
              <a:rPr lang="en-US" altLang="zh-CN" sz="2000" b="1">
                <a:solidFill>
                  <a:srgbClr val="FF0066"/>
                </a:solidFill>
              </a:rPr>
              <a:t>Region: ±2</a:t>
            </a:r>
            <a:r>
              <a:rPr lang="en-US" altLang="zh-CN" sz="2000" b="1" baseline="30000">
                <a:solidFill>
                  <a:srgbClr val="FF0066"/>
                </a:solidFill>
              </a:rPr>
              <a:t>15</a:t>
            </a:r>
          </a:p>
        </p:txBody>
      </p:sp>
      <p:sp>
        <p:nvSpPr>
          <p:cNvPr id="117765" name="Text Box 5"/>
          <p:cNvSpPr txBox="1">
            <a:spLocks noChangeArrowheads="1"/>
          </p:cNvSpPr>
          <p:nvPr/>
        </p:nvSpPr>
        <p:spPr bwMode="auto">
          <a:xfrm>
            <a:off x="3216276" y="2924175"/>
            <a:ext cx="4608513" cy="641350"/>
          </a:xfrm>
          <a:prstGeom prst="rect">
            <a:avLst/>
          </a:prstGeom>
          <a:noFill/>
          <a:ln w="9525" cap="rnd" algn="ctr">
            <a:noFill/>
            <a:miter lim="800000"/>
            <a:headEnd/>
            <a:tailEnd/>
          </a:ln>
          <a:effectLst/>
        </p:spPr>
        <p:txBody>
          <a:bodyPr>
            <a:spAutoFit/>
          </a:bodyPr>
          <a:lstStyle/>
          <a:p>
            <a:pPr algn="ctr">
              <a:spcBef>
                <a:spcPct val="50000"/>
              </a:spcBef>
            </a:pPr>
            <a:r>
              <a:rPr lang="en-US" altLang="zh-CN" sz="3600" b="1">
                <a:solidFill>
                  <a:srgbClr val="FF3300"/>
                </a:solidFill>
              </a:rPr>
              <a:t>Must bear in mind !</a:t>
            </a:r>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a:xfrm>
            <a:off x="1271464" y="1"/>
            <a:ext cx="9396536" cy="771525"/>
          </a:xfrm>
        </p:spPr>
        <p:txBody>
          <a:bodyPr/>
          <a:lstStyle/>
          <a:p>
            <a:pPr algn="l"/>
            <a:r>
              <a:rPr lang="en-US" altLang="zh-CN" sz="3000" dirty="0"/>
              <a:t>          Representing </a:t>
            </a:r>
            <a:r>
              <a:rPr lang="en-US" altLang="zh-CN" sz="3200" dirty="0"/>
              <a:t>Instruction </a:t>
            </a:r>
          </a:p>
        </p:txBody>
      </p:sp>
      <p:sp>
        <p:nvSpPr>
          <p:cNvPr id="106499" name="Rectangle 3"/>
          <p:cNvSpPr>
            <a:spLocks noGrp="1" noRot="1" noChangeArrowheads="1"/>
          </p:cNvSpPr>
          <p:nvPr>
            <p:ph idx="1"/>
          </p:nvPr>
        </p:nvSpPr>
        <p:spPr>
          <a:xfrm>
            <a:off x="1952596" y="1000109"/>
            <a:ext cx="8964612" cy="5446711"/>
          </a:xfrm>
          <a:noFill/>
          <a:ln/>
        </p:spPr>
        <p:txBody>
          <a:bodyPr/>
          <a:lstStyle/>
          <a:p>
            <a:r>
              <a:rPr lang="en-US" altLang="zh-CN" sz="2400" dirty="0"/>
              <a:t> All information in computer consists of  binary bits</a:t>
            </a:r>
          </a:p>
          <a:p>
            <a:pPr>
              <a:spcBef>
                <a:spcPts val="0"/>
              </a:spcBef>
            </a:pPr>
            <a:r>
              <a:rPr lang="en-US" altLang="zh-CN" dirty="0"/>
              <a:t> </a:t>
            </a:r>
            <a:r>
              <a:rPr lang="en-US" altLang="zh-CN" dirty="0">
                <a:solidFill>
                  <a:srgbClr val="0000FF"/>
                </a:solidFill>
              </a:rPr>
              <a:t>Mapping registers into numbers</a:t>
            </a:r>
          </a:p>
          <a:p>
            <a:pPr lvl="1">
              <a:spcBef>
                <a:spcPts val="0"/>
              </a:spcBef>
            </a:pPr>
            <a:r>
              <a:rPr lang="en-US" altLang="zh-CN" dirty="0">
                <a:latin typeface="Times New Roman" pitchFamily="18" charset="0"/>
              </a:rPr>
              <a:t> Map registers </a:t>
            </a:r>
            <a:r>
              <a:rPr lang="en-US" altLang="zh-CN" b="1" dirty="0">
                <a:solidFill>
                  <a:srgbClr val="FF0066"/>
                </a:solidFill>
                <a:latin typeface="Times New Roman" pitchFamily="18" charset="0"/>
              </a:rPr>
              <a:t>$</a:t>
            </a:r>
            <a:r>
              <a:rPr lang="en-US" altLang="zh-CN" b="1" dirty="0" err="1">
                <a:solidFill>
                  <a:srgbClr val="FF0066"/>
                </a:solidFill>
                <a:latin typeface="Times New Roman" pitchFamily="18" charset="0"/>
              </a:rPr>
              <a:t>s0</a:t>
            </a:r>
            <a:r>
              <a:rPr lang="en-US" altLang="zh-CN" b="1" dirty="0">
                <a:solidFill>
                  <a:srgbClr val="FF0066"/>
                </a:solidFill>
                <a:latin typeface="Times New Roman" pitchFamily="18" charset="0"/>
              </a:rPr>
              <a:t> to $</a:t>
            </a:r>
            <a:r>
              <a:rPr lang="en-US" altLang="zh-CN" b="1" dirty="0" err="1">
                <a:solidFill>
                  <a:srgbClr val="FF0066"/>
                </a:solidFill>
                <a:latin typeface="Times New Roman" pitchFamily="18" charset="0"/>
              </a:rPr>
              <a:t>s7</a:t>
            </a:r>
            <a:r>
              <a:rPr lang="en-US" altLang="zh-CN" dirty="0">
                <a:latin typeface="Times New Roman" pitchFamily="18" charset="0"/>
              </a:rPr>
              <a:t> onto registers </a:t>
            </a:r>
            <a:r>
              <a:rPr lang="en-US" altLang="zh-CN" b="1" dirty="0">
                <a:solidFill>
                  <a:srgbClr val="FF0066"/>
                </a:solidFill>
                <a:latin typeface="Times New Roman" pitchFamily="18" charset="0"/>
              </a:rPr>
              <a:t>16 to 23</a:t>
            </a:r>
          </a:p>
          <a:p>
            <a:pPr lvl="1">
              <a:spcBef>
                <a:spcPts val="0"/>
              </a:spcBef>
            </a:pPr>
            <a:r>
              <a:rPr lang="en-US" altLang="zh-CN" dirty="0">
                <a:latin typeface="Times New Roman" pitchFamily="18" charset="0"/>
              </a:rPr>
              <a:t> Map registers </a:t>
            </a:r>
            <a:r>
              <a:rPr lang="en-US" altLang="zh-CN" b="1" dirty="0">
                <a:solidFill>
                  <a:srgbClr val="FF0066"/>
                </a:solidFill>
                <a:latin typeface="Times New Roman" pitchFamily="18" charset="0"/>
              </a:rPr>
              <a:t>$</a:t>
            </a:r>
            <a:r>
              <a:rPr lang="en-US" altLang="zh-CN" b="1" dirty="0" err="1">
                <a:solidFill>
                  <a:srgbClr val="FF0066"/>
                </a:solidFill>
                <a:latin typeface="Times New Roman" pitchFamily="18" charset="0"/>
              </a:rPr>
              <a:t>t0</a:t>
            </a:r>
            <a:r>
              <a:rPr lang="en-US" altLang="zh-CN" b="1" dirty="0">
                <a:solidFill>
                  <a:srgbClr val="FF0066"/>
                </a:solidFill>
                <a:latin typeface="Times New Roman" pitchFamily="18" charset="0"/>
              </a:rPr>
              <a:t> to $</a:t>
            </a:r>
            <a:r>
              <a:rPr lang="en-US" altLang="zh-CN" b="1" dirty="0" err="1">
                <a:solidFill>
                  <a:srgbClr val="FF0066"/>
                </a:solidFill>
                <a:latin typeface="Times New Roman" pitchFamily="18" charset="0"/>
              </a:rPr>
              <a:t>t7</a:t>
            </a:r>
            <a:r>
              <a:rPr lang="en-US" altLang="zh-CN" dirty="0">
                <a:latin typeface="Times New Roman" pitchFamily="18" charset="0"/>
              </a:rPr>
              <a:t> onto registers </a:t>
            </a:r>
            <a:r>
              <a:rPr lang="en-US" altLang="zh-CN" b="1" dirty="0">
                <a:solidFill>
                  <a:srgbClr val="FF0066"/>
                </a:solidFill>
                <a:latin typeface="Times New Roman" pitchFamily="18" charset="0"/>
              </a:rPr>
              <a:t>8 to 15</a:t>
            </a:r>
          </a:p>
          <a:p>
            <a:r>
              <a:rPr lang="en-US" altLang="zh-CN" sz="2400" dirty="0"/>
              <a:t> </a:t>
            </a:r>
            <a:r>
              <a:rPr lang="en-US" altLang="zh-CN" sz="2400" dirty="0" err="1">
                <a:solidFill>
                  <a:srgbClr val="0000FF"/>
                </a:solidFill>
              </a:rPr>
              <a:t>Ex2.7</a:t>
            </a:r>
            <a:r>
              <a:rPr lang="en-US" altLang="zh-CN" sz="2400" dirty="0">
                <a:solidFill>
                  <a:srgbClr val="0000FF"/>
                </a:solidFill>
              </a:rPr>
              <a:t>:</a:t>
            </a:r>
            <a:r>
              <a:rPr lang="en-US" altLang="zh-CN" sz="2400" dirty="0"/>
              <a:t> Translating assembly into machine instruction</a:t>
            </a:r>
            <a:endParaRPr lang="en-US" altLang="zh-CN" sz="2200" dirty="0"/>
          </a:p>
          <a:p>
            <a:pPr lvl="1"/>
            <a:r>
              <a:rPr lang="en-US" altLang="zh-CN" dirty="0">
                <a:latin typeface="Times New Roman" pitchFamily="18" charset="0"/>
              </a:rPr>
              <a:t> </a:t>
            </a:r>
            <a:r>
              <a:rPr lang="en-US" altLang="zh-CN" dirty="0">
                <a:solidFill>
                  <a:srgbClr val="0000FF"/>
                </a:solidFill>
                <a:latin typeface="Arial Unicode MS" pitchFamily="34" charset="-122"/>
              </a:rPr>
              <a:t>MIPS code</a:t>
            </a:r>
          </a:p>
          <a:p>
            <a:pPr lvl="1">
              <a:buFont typeface="Wingdings" pitchFamily="2" charset="2"/>
              <a:buNone/>
            </a:pPr>
            <a:r>
              <a:rPr lang="en-US" altLang="zh-CN" dirty="0">
                <a:latin typeface="Times New Roman" pitchFamily="18" charset="0"/>
              </a:rPr>
              <a:t>         add    $t0, $s1, $s2        </a:t>
            </a:r>
            <a:r>
              <a:rPr lang="en-US" altLang="zh-CN" dirty="0">
                <a:latin typeface="Times New Roman" pitchFamily="18" charset="0"/>
                <a:sym typeface="Wingdings" pitchFamily="2" charset="2"/>
              </a:rPr>
              <a:t>  add    r8,  </a:t>
            </a:r>
            <a:r>
              <a:rPr lang="en-US" altLang="zh-CN" dirty="0" smtClean="0">
                <a:latin typeface="Times New Roman" pitchFamily="18" charset="0"/>
                <a:sym typeface="Wingdings" pitchFamily="2" charset="2"/>
              </a:rPr>
              <a:t>r17</a:t>
            </a:r>
            <a:r>
              <a:rPr lang="en-US" altLang="zh-CN" dirty="0">
                <a:latin typeface="Times New Roman" pitchFamily="18" charset="0"/>
                <a:sym typeface="Wingdings" pitchFamily="2" charset="2"/>
              </a:rPr>
              <a:t>,  </a:t>
            </a:r>
            <a:r>
              <a:rPr lang="en-US" altLang="zh-CN" dirty="0" smtClean="0">
                <a:latin typeface="Times New Roman" pitchFamily="18" charset="0"/>
                <a:sym typeface="Wingdings" pitchFamily="2" charset="2"/>
              </a:rPr>
              <a:t>r18</a:t>
            </a:r>
            <a:endParaRPr lang="en-US" altLang="zh-CN" dirty="0">
              <a:latin typeface="Times New Roman" pitchFamily="18" charset="0"/>
            </a:endParaRPr>
          </a:p>
          <a:p>
            <a:pPr lvl="1"/>
            <a:r>
              <a:rPr lang="en-US" altLang="zh-CN" dirty="0">
                <a:latin typeface="Times New Roman" pitchFamily="18" charset="0"/>
              </a:rPr>
              <a:t> </a:t>
            </a:r>
            <a:r>
              <a:rPr lang="en-US" altLang="zh-CN" dirty="0">
                <a:latin typeface="Arial Unicode MS" pitchFamily="34" charset="-122"/>
              </a:rPr>
              <a:t>Decimal version of machine code</a:t>
            </a:r>
            <a:r>
              <a:rPr lang="en-US" altLang="zh-CN" dirty="0">
                <a:solidFill>
                  <a:srgbClr val="0000FF"/>
                </a:solidFill>
                <a:latin typeface="Times New Roman" pitchFamily="18" charset="0"/>
              </a:rPr>
              <a:t>   </a:t>
            </a:r>
          </a:p>
          <a:p>
            <a:pPr lvl="1">
              <a:buFont typeface="Wingdings" pitchFamily="2" charset="2"/>
              <a:buNone/>
            </a:pPr>
            <a:r>
              <a:rPr lang="en-US" altLang="zh-CN" dirty="0">
                <a:latin typeface="Times New Roman" pitchFamily="18" charset="0"/>
              </a:rPr>
              <a:t>          </a:t>
            </a:r>
            <a:r>
              <a:rPr lang="en-US" altLang="zh-CN" u="sng" dirty="0">
                <a:latin typeface="Times New Roman" pitchFamily="18" charset="0"/>
              </a:rPr>
              <a:t>|    0      |     17     |     18     |      8    |     0     |    32     |</a:t>
            </a:r>
          </a:p>
          <a:p>
            <a:pPr lvl="1"/>
            <a:r>
              <a:rPr lang="en-US" altLang="zh-CN" dirty="0"/>
              <a:t> </a:t>
            </a:r>
            <a:r>
              <a:rPr lang="en-US" altLang="zh-CN" dirty="0">
                <a:solidFill>
                  <a:srgbClr val="0000FF"/>
                </a:solidFill>
              </a:rPr>
              <a:t>Binary </a:t>
            </a:r>
            <a:r>
              <a:rPr lang="en-US" altLang="zh-CN" dirty="0">
                <a:solidFill>
                  <a:srgbClr val="0000FF"/>
                </a:solidFill>
                <a:latin typeface="Arial Unicode MS" pitchFamily="34" charset="-122"/>
              </a:rPr>
              <a:t>version of machine code</a:t>
            </a:r>
            <a:r>
              <a:rPr lang="en-US" altLang="zh-CN" dirty="0">
                <a:solidFill>
                  <a:srgbClr val="0000FF"/>
                </a:solidFill>
                <a:latin typeface="Times New Roman" pitchFamily="18" charset="0"/>
              </a:rPr>
              <a:t> </a:t>
            </a:r>
          </a:p>
          <a:p>
            <a:pPr lvl="1">
              <a:buFont typeface="Wingdings" pitchFamily="2" charset="2"/>
              <a:buNone/>
            </a:pPr>
            <a:r>
              <a:rPr lang="en-US" altLang="zh-CN" dirty="0">
                <a:latin typeface="Times New Roman" pitchFamily="18" charset="0"/>
              </a:rPr>
              <a:t>          </a:t>
            </a:r>
            <a:r>
              <a:rPr lang="en-US" altLang="zh-CN" sz="2000" u="sng" dirty="0">
                <a:latin typeface="Times New Roman" pitchFamily="18" charset="0"/>
              </a:rPr>
              <a:t>|  000000  |   10001   |   10010    |  01000   |  00000  |  100000  </a:t>
            </a:r>
            <a:r>
              <a:rPr lang="en-US" altLang="zh-CN" u="sng" dirty="0">
                <a:latin typeface="Times New Roman" pitchFamily="18" charset="0"/>
              </a:rPr>
              <a:t>|</a:t>
            </a:r>
          </a:p>
          <a:p>
            <a:pPr lvl="1">
              <a:buFont typeface="Wingdings" pitchFamily="2" charset="2"/>
              <a:buNone/>
            </a:pPr>
            <a:r>
              <a:rPr lang="en-US" altLang="zh-CN" sz="2000" dirty="0">
                <a:latin typeface="Times New Roman" pitchFamily="18" charset="0"/>
              </a:rPr>
              <a:t>                    6 bits       5 bits          5 bits       5 bits       5 bits       6 bits </a:t>
            </a:r>
          </a:p>
        </p:txBody>
      </p:sp>
      <p:sp>
        <p:nvSpPr>
          <p:cNvPr id="5" name="灯片编号占位符 5"/>
          <p:cNvSpPr>
            <a:spLocks noGrp="1"/>
          </p:cNvSpPr>
          <p:nvPr>
            <p:ph type="sldNum" sz="quarter" idx="4294967295"/>
          </p:nvPr>
        </p:nvSpPr>
        <p:spPr>
          <a:xfrm>
            <a:off x="8534400" y="6245225"/>
            <a:ext cx="2133600" cy="476250"/>
          </a:xfrm>
        </p:spPr>
        <p:txBody>
          <a:bodyPr/>
          <a:lstStyle/>
          <a:p>
            <a:fld id="{B8130C12-2F1A-40EB-ADC3-0767B0871602}" type="slidenum">
              <a:rPr lang="en-US" altLang="zh-CN"/>
              <a:pPr/>
              <a:t>57</a:t>
            </a:fld>
            <a:endParaRPr lang="en-US" altLang="zh-CN"/>
          </a:p>
        </p:txBody>
      </p:sp>
      <p:sp>
        <p:nvSpPr>
          <p:cNvPr id="106632" name="Rectangle 136"/>
          <p:cNvSpPr>
            <a:spLocks noChangeArrowheads="1"/>
          </p:cNvSpPr>
          <p:nvPr/>
        </p:nvSpPr>
        <p:spPr bwMode="auto">
          <a:xfrm>
            <a:off x="8142288" y="4929199"/>
            <a:ext cx="2525712" cy="396875"/>
          </a:xfrm>
          <a:prstGeom prst="rect">
            <a:avLst/>
          </a:prstGeom>
          <a:noFill/>
          <a:ln w="9525" cap="rnd" algn="ctr">
            <a:noFill/>
            <a:miter lim="800000"/>
            <a:headEnd/>
            <a:tailEnd/>
          </a:ln>
          <a:effectLst/>
        </p:spPr>
        <p:txBody>
          <a:bodyPr wrap="none">
            <a:spAutoFit/>
          </a:bodyPr>
          <a:lstStyle/>
          <a:p>
            <a:pPr>
              <a:spcBef>
                <a:spcPct val="50000"/>
              </a:spcBef>
            </a:pPr>
            <a:r>
              <a:rPr lang="en-US" altLang="zh-CN" sz="2000" b="1" dirty="0">
                <a:solidFill>
                  <a:srgbClr val="FF0066"/>
                </a:solidFill>
              </a:rPr>
              <a:t>Sometime use Hex!</a:t>
            </a:r>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rrowheads="1"/>
          </p:cNvSpPr>
          <p:nvPr>
            <p:ph type="title"/>
          </p:nvPr>
        </p:nvSpPr>
        <p:spPr/>
        <p:txBody>
          <a:bodyPr/>
          <a:lstStyle/>
          <a:p>
            <a:endParaRPr lang="zh-CN" altLang="zh-CN"/>
          </a:p>
        </p:txBody>
      </p:sp>
      <p:sp>
        <p:nvSpPr>
          <p:cNvPr id="251907" name="Rectangle 3"/>
          <p:cNvSpPr>
            <a:spLocks noGrp="1" noRot="1" noChangeArrowheads="1"/>
          </p:cNvSpPr>
          <p:nvPr>
            <p:ph idx="1"/>
          </p:nvPr>
        </p:nvSpPr>
        <p:spPr/>
        <p:txBody>
          <a:bodyPr/>
          <a:lstStyle/>
          <a:p>
            <a:r>
              <a:rPr lang="en-US" altLang="zh-CN" sz="3200" b="1" dirty="0">
                <a:solidFill>
                  <a:srgbClr val="FF3300"/>
                </a:solidFill>
                <a:latin typeface="Arial Unicode MS" pitchFamily="34" charset="-122"/>
              </a:rPr>
              <a:t>Design Principle 3</a:t>
            </a:r>
          </a:p>
          <a:p>
            <a:pPr lvl="1"/>
            <a:r>
              <a:rPr lang="en-US" altLang="zh-CN" sz="2800" b="1" i="1" dirty="0">
                <a:latin typeface="Arial Unicode MS" pitchFamily="34" charset="-122"/>
              </a:rPr>
              <a:t> </a:t>
            </a:r>
            <a:r>
              <a:rPr lang="en-US" altLang="zh-CN" sz="2800" b="1" i="1" dirty="0">
                <a:solidFill>
                  <a:srgbClr val="FF0066"/>
                </a:solidFill>
                <a:latin typeface="Arial Unicode MS" pitchFamily="34" charset="-122"/>
              </a:rPr>
              <a:t>Good design demands good compromises</a:t>
            </a:r>
          </a:p>
          <a:p>
            <a:endParaRPr lang="en-US" altLang="zh-CN" sz="3200" dirty="0">
              <a:latin typeface="Arial Unicode MS" pitchFamily="34" charset="-122"/>
            </a:endParaRPr>
          </a:p>
          <a:p>
            <a:r>
              <a:rPr lang="en-US" altLang="zh-CN" sz="3200" dirty="0">
                <a:latin typeface="Arial Unicode MS" pitchFamily="34" charset="-122"/>
              </a:rPr>
              <a:t>All instructions in MIPS have the same length </a:t>
            </a:r>
            <a:endParaRPr lang="en-US" altLang="zh-CN" sz="3200" dirty="0" smtClean="0">
              <a:latin typeface="Arial Unicode MS" pitchFamily="34" charset="-122"/>
            </a:endParaRPr>
          </a:p>
          <a:p>
            <a:pPr marL="0" indent="0">
              <a:buNone/>
            </a:pPr>
            <a:r>
              <a:rPr lang="en-US" altLang="zh-CN" sz="3200" dirty="0">
                <a:latin typeface="Arial Unicode MS" pitchFamily="34" charset="-122"/>
              </a:rPr>
              <a:t> </a:t>
            </a:r>
            <a:r>
              <a:rPr lang="en-US" altLang="zh-CN" sz="3200" dirty="0" smtClean="0">
                <a:latin typeface="Arial Unicode MS" pitchFamily="34" charset="-122"/>
              </a:rPr>
              <a:t>    (</a:t>
            </a:r>
            <a:r>
              <a:rPr lang="en-US" altLang="zh-CN" sz="3200" dirty="0">
                <a:solidFill>
                  <a:srgbClr val="0000FF"/>
                </a:solidFill>
                <a:latin typeface="Arial Unicode MS" pitchFamily="34" charset="-122"/>
              </a:rPr>
              <a:t>fixed encoding</a:t>
            </a:r>
            <a:r>
              <a:rPr lang="en-US" altLang="zh-CN" sz="3200" dirty="0" smtClean="0">
                <a:latin typeface="Arial Unicode MS" pitchFamily="34" charset="-122"/>
              </a:rPr>
              <a:t>)</a:t>
            </a:r>
            <a:endParaRPr lang="en-US" altLang="zh-CN" sz="3200" dirty="0">
              <a:latin typeface="Arial Unicode MS" pitchFamily="34" charset="-122"/>
            </a:endParaRPr>
          </a:p>
          <a:p>
            <a:pPr marL="0" indent="0">
              <a:buNone/>
            </a:pPr>
            <a:r>
              <a:rPr lang="en-US" altLang="zh-CN" sz="3200" dirty="0">
                <a:latin typeface="Arial Unicode MS" pitchFamily="34" charset="-122"/>
              </a:rPr>
              <a:t> </a:t>
            </a:r>
            <a:r>
              <a:rPr lang="en-US" altLang="zh-CN" sz="3200" dirty="0" smtClean="0">
                <a:latin typeface="Arial Unicode MS" pitchFamily="34" charset="-122"/>
              </a:rPr>
              <a:t>             </a:t>
            </a:r>
            <a:r>
              <a:rPr lang="en-US" altLang="zh-CN" sz="2800" dirty="0" smtClean="0">
                <a:latin typeface="Arial Unicode MS" pitchFamily="34" charset="-122"/>
              </a:rPr>
              <a:t> </a:t>
            </a:r>
            <a:r>
              <a:rPr lang="en-US" altLang="zh-CN" sz="3200" b="1" dirty="0" smtClean="0">
                <a:latin typeface="Arial Unicode MS" pitchFamily="34" charset="-122"/>
              </a:rPr>
              <a:t>same </a:t>
            </a:r>
            <a:r>
              <a:rPr lang="en-US" altLang="zh-CN" sz="3200" b="1" dirty="0">
                <a:latin typeface="Arial Unicode MS" pitchFamily="34" charset="-122"/>
              </a:rPr>
              <a:t>length </a:t>
            </a:r>
            <a:r>
              <a:rPr lang="en-US" altLang="zh-CN" dirty="0">
                <a:latin typeface="Arial Unicode MS" pitchFamily="34" charset="-122"/>
              </a:rPr>
              <a:t>←--→ single </a:t>
            </a:r>
            <a:r>
              <a:rPr lang="en-US" altLang="zh-CN" dirty="0" smtClean="0">
                <a:latin typeface="Arial Unicode MS" pitchFamily="34" charset="-122"/>
              </a:rPr>
              <a:t>instruction</a:t>
            </a:r>
            <a:endParaRPr lang="en-US" altLang="zh-CN" dirty="0">
              <a:latin typeface="Arial Unicode MS" pitchFamily="34" charset="-122"/>
            </a:endParaRPr>
          </a:p>
          <a:p>
            <a:pPr>
              <a:buFont typeface="Wingdings" pitchFamily="2" charset="2"/>
              <a:buNone/>
            </a:pPr>
            <a:endParaRPr lang="en-US" altLang="zh-CN" sz="2400" dirty="0" smtClean="0"/>
          </a:p>
          <a:p>
            <a:pPr>
              <a:buNone/>
            </a:pPr>
            <a:r>
              <a:rPr lang="en-US" altLang="zh-CN" sz="2400" dirty="0" smtClean="0"/>
              <a:t>Other </a:t>
            </a:r>
            <a:r>
              <a:rPr lang="en-US" altLang="zh-CN" sz="2400" dirty="0"/>
              <a:t>than </a:t>
            </a:r>
            <a:r>
              <a:rPr lang="en-US" altLang="zh-CN" sz="2400" dirty="0" smtClean="0"/>
              <a:t>Variable encoding / mixed encoding    (CISC:  VAX)</a:t>
            </a:r>
            <a:endParaRPr lang="en-US" altLang="zh-CN" sz="2400" dirty="0"/>
          </a:p>
        </p:txBody>
      </p:sp>
      <p:sp>
        <p:nvSpPr>
          <p:cNvPr id="4" name="灯片编号占位符 5"/>
          <p:cNvSpPr>
            <a:spLocks noGrp="1"/>
          </p:cNvSpPr>
          <p:nvPr>
            <p:ph type="sldNum" sz="quarter" idx="4294967295"/>
          </p:nvPr>
        </p:nvSpPr>
        <p:spPr>
          <a:xfrm>
            <a:off x="8534400" y="6245225"/>
            <a:ext cx="2133600" cy="476250"/>
          </a:xfrm>
        </p:spPr>
        <p:txBody>
          <a:bodyPr/>
          <a:lstStyle/>
          <a:p>
            <a:fld id="{46795DBE-7753-42E8-9E90-CFB13EDA00AD}" type="slidenum">
              <a:rPr lang="en-US" altLang="zh-CN"/>
              <a:pPr/>
              <a:t>58</a:t>
            </a:fld>
            <a:endParaRPr lang="en-US" altLang="zh-CN"/>
          </a:p>
        </p:txBody>
      </p:sp>
    </p:spTree>
  </p:cSld>
  <p:clrMapOvr>
    <a:masterClrMapping/>
  </p:clrMapOvr>
  <p:transition spd="med">
    <p:random/>
    <p:sndAc>
      <p:stSnd>
        <p:snd r:embed="rId3" name="chimes.wav"/>
      </p:stSnd>
    </p:sndAc>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z="3200" dirty="0" err="1"/>
              <a:t>Ex2.8</a:t>
            </a:r>
            <a:r>
              <a:rPr lang="en-US" altLang="zh-CN" sz="3200" dirty="0"/>
              <a:t>  Translating assembly into machine instruction</a:t>
            </a:r>
            <a:endParaRPr lang="zh-CN" altLang="en-US" sz="3200" dirty="0"/>
          </a:p>
        </p:txBody>
      </p:sp>
      <p:sp>
        <p:nvSpPr>
          <p:cNvPr id="118787" name="Rectangle 3"/>
          <p:cNvSpPr>
            <a:spLocks noGrp="1" noRot="1" noChangeArrowheads="1"/>
          </p:cNvSpPr>
          <p:nvPr>
            <p:ph idx="1"/>
          </p:nvPr>
        </p:nvSpPr>
        <p:spPr/>
        <p:txBody>
          <a:bodyPr/>
          <a:lstStyle/>
          <a:p>
            <a:r>
              <a:rPr lang="en-US" altLang="zh-CN" dirty="0"/>
              <a:t> </a:t>
            </a:r>
            <a:r>
              <a:rPr lang="en-US" altLang="zh-CN" dirty="0" smtClean="0">
                <a:solidFill>
                  <a:srgbClr val="0000FF"/>
                </a:solidFill>
              </a:rPr>
              <a:t>C </a:t>
            </a:r>
            <a:r>
              <a:rPr lang="en-US" altLang="zh-CN" dirty="0">
                <a:solidFill>
                  <a:srgbClr val="0000FF"/>
                </a:solidFill>
              </a:rPr>
              <a:t>code:</a:t>
            </a:r>
          </a:p>
          <a:p>
            <a:pPr lvl="1">
              <a:buFont typeface="Wingdings" pitchFamily="2" charset="2"/>
              <a:buNone/>
            </a:pPr>
            <a:r>
              <a:rPr lang="en-US" altLang="zh-CN" sz="2000" dirty="0">
                <a:latin typeface="Times New Roman" pitchFamily="18" charset="0"/>
              </a:rPr>
              <a:t>       A[300]  =  h  +  A[300] ;</a:t>
            </a:r>
            <a:br>
              <a:rPr lang="en-US" altLang="zh-CN" sz="2000" dirty="0">
                <a:latin typeface="Times New Roman" pitchFamily="18" charset="0"/>
              </a:rPr>
            </a:br>
            <a:r>
              <a:rPr lang="en-US" altLang="zh-CN" sz="2000" dirty="0">
                <a:latin typeface="Times New Roman" pitchFamily="18" charset="0"/>
              </a:rPr>
              <a:t> </a:t>
            </a:r>
            <a:r>
              <a:rPr lang="en-US" altLang="zh-CN" sz="1800" dirty="0"/>
              <a:t>( Assume: h ---- $</a:t>
            </a:r>
            <a:r>
              <a:rPr lang="en-US" altLang="zh-CN" sz="1800" dirty="0" err="1"/>
              <a:t>s2</a:t>
            </a:r>
            <a:r>
              <a:rPr lang="en-US" altLang="zh-CN" sz="1800" dirty="0"/>
              <a:t>        base address of A ---- $</a:t>
            </a:r>
            <a:r>
              <a:rPr lang="en-US" altLang="zh-CN" sz="1800" dirty="0" err="1"/>
              <a:t>t1</a:t>
            </a:r>
            <a:r>
              <a:rPr lang="en-US" altLang="zh-CN" sz="1800" dirty="0"/>
              <a:t> )</a:t>
            </a:r>
            <a:endParaRPr lang="en-US" altLang="zh-CN" sz="2000" dirty="0">
              <a:latin typeface="Times New Roman" pitchFamily="18" charset="0"/>
            </a:endParaRPr>
          </a:p>
          <a:p>
            <a:r>
              <a:rPr lang="en-US" altLang="zh-CN" dirty="0"/>
              <a:t> </a:t>
            </a:r>
            <a:r>
              <a:rPr lang="en-US" altLang="zh-CN" dirty="0">
                <a:solidFill>
                  <a:srgbClr val="0000FF"/>
                </a:solidFill>
              </a:rPr>
              <a:t>MIPS assembly code:</a:t>
            </a:r>
          </a:p>
          <a:p>
            <a:pPr lvl="1">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lw</a:t>
            </a:r>
            <a:r>
              <a:rPr lang="en-US" altLang="zh-CN" sz="2000" dirty="0">
                <a:latin typeface="Times New Roman" pitchFamily="18" charset="0"/>
              </a:rPr>
              <a:t>     $</a:t>
            </a:r>
            <a:r>
              <a:rPr lang="en-US" altLang="zh-CN" sz="2000" dirty="0" err="1">
                <a:latin typeface="Times New Roman" pitchFamily="18" charset="0"/>
              </a:rPr>
              <a:t>t0</a:t>
            </a:r>
            <a:r>
              <a:rPr lang="en-US" altLang="zh-CN" sz="2000" dirty="0">
                <a:latin typeface="Times New Roman" pitchFamily="18" charset="0"/>
              </a:rPr>
              <a:t>, </a:t>
            </a:r>
            <a:r>
              <a:rPr lang="en-US" altLang="zh-CN" sz="2000" dirty="0">
                <a:solidFill>
                  <a:srgbClr val="FF0000"/>
                </a:solidFill>
                <a:latin typeface="Times New Roman" pitchFamily="18" charset="0"/>
              </a:rPr>
              <a:t>1200</a:t>
            </a:r>
            <a:r>
              <a:rPr lang="en-US" altLang="zh-CN" sz="2000" dirty="0">
                <a:latin typeface="Times New Roman" pitchFamily="18" charset="0"/>
              </a:rPr>
              <a:t>($</a:t>
            </a:r>
            <a:r>
              <a:rPr lang="en-US" altLang="zh-CN" sz="2000" dirty="0" err="1">
                <a:latin typeface="Times New Roman" pitchFamily="18" charset="0"/>
              </a:rPr>
              <a:t>t1</a:t>
            </a:r>
            <a:r>
              <a:rPr lang="en-US" altLang="zh-CN" sz="2000" dirty="0">
                <a:latin typeface="Times New Roman" pitchFamily="18" charset="0"/>
              </a:rPr>
              <a:t>)    # temporary </a:t>
            </a:r>
            <a:r>
              <a:rPr lang="en-US" altLang="zh-CN" sz="2000" dirty="0" err="1">
                <a:latin typeface="Times New Roman" pitchFamily="18" charset="0"/>
              </a:rPr>
              <a:t>reg</a:t>
            </a:r>
            <a:r>
              <a:rPr lang="en-US" altLang="zh-CN" sz="2000" dirty="0">
                <a:latin typeface="Times New Roman" pitchFamily="18" charset="0"/>
              </a:rPr>
              <a:t> $</a:t>
            </a:r>
            <a:r>
              <a:rPr lang="en-US" altLang="zh-CN" sz="2000" dirty="0" err="1">
                <a:latin typeface="Times New Roman" pitchFamily="18" charset="0"/>
              </a:rPr>
              <a:t>t0</a:t>
            </a:r>
            <a:r>
              <a:rPr lang="en-US" altLang="zh-CN" sz="2000" dirty="0">
                <a:latin typeface="Times New Roman" pitchFamily="18" charset="0"/>
              </a:rPr>
              <a:t> gets A[300]</a:t>
            </a:r>
          </a:p>
          <a:p>
            <a:pPr lvl="1">
              <a:buFont typeface="Wingdings" pitchFamily="2" charset="2"/>
              <a:buNone/>
            </a:pPr>
            <a:r>
              <a:rPr lang="en-US" altLang="zh-CN" sz="2000" dirty="0">
                <a:latin typeface="Times New Roman" pitchFamily="18" charset="0"/>
              </a:rPr>
              <a:t>       add   $</a:t>
            </a:r>
            <a:r>
              <a:rPr lang="en-US" altLang="zh-CN" sz="2000" dirty="0" err="1">
                <a:latin typeface="Times New Roman" pitchFamily="18" charset="0"/>
              </a:rPr>
              <a:t>t0</a:t>
            </a:r>
            <a:r>
              <a:rPr lang="en-US" altLang="zh-CN" sz="2000" dirty="0">
                <a:latin typeface="Times New Roman" pitchFamily="18" charset="0"/>
              </a:rPr>
              <a:t>, $</a:t>
            </a:r>
            <a:r>
              <a:rPr lang="en-US" altLang="zh-CN" sz="2000" dirty="0" err="1">
                <a:latin typeface="Times New Roman" pitchFamily="18" charset="0"/>
              </a:rPr>
              <a:t>s2</a:t>
            </a:r>
            <a:r>
              <a:rPr lang="en-US" altLang="zh-CN" sz="2000" dirty="0">
                <a:latin typeface="Times New Roman" pitchFamily="18" charset="0"/>
              </a:rPr>
              <a:t>, $</a:t>
            </a:r>
            <a:r>
              <a:rPr lang="en-US" altLang="zh-CN" sz="2000" dirty="0" err="1">
                <a:latin typeface="Times New Roman" pitchFamily="18" charset="0"/>
              </a:rPr>
              <a:t>t0</a:t>
            </a:r>
            <a:r>
              <a:rPr lang="en-US" altLang="zh-CN" sz="2000" dirty="0">
                <a:latin typeface="Times New Roman" pitchFamily="18" charset="0"/>
              </a:rPr>
              <a:t>       # temporary </a:t>
            </a:r>
            <a:r>
              <a:rPr lang="en-US" altLang="zh-CN" sz="2000" dirty="0" err="1">
                <a:latin typeface="Times New Roman" pitchFamily="18" charset="0"/>
              </a:rPr>
              <a:t>reg</a:t>
            </a:r>
            <a:r>
              <a:rPr lang="en-US" altLang="zh-CN" sz="2000" dirty="0">
                <a:latin typeface="Times New Roman" pitchFamily="18" charset="0"/>
              </a:rPr>
              <a:t> $</a:t>
            </a:r>
            <a:r>
              <a:rPr lang="en-US" altLang="zh-CN" sz="2000" dirty="0" err="1">
                <a:latin typeface="Times New Roman" pitchFamily="18" charset="0"/>
              </a:rPr>
              <a:t>t0</a:t>
            </a:r>
            <a:r>
              <a:rPr lang="en-US" altLang="zh-CN" sz="2000" dirty="0">
                <a:latin typeface="Times New Roman" pitchFamily="18" charset="0"/>
              </a:rPr>
              <a:t> gets  h  +  A[300]</a:t>
            </a:r>
          </a:p>
          <a:p>
            <a:pPr lvl="1">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sw</a:t>
            </a:r>
            <a:r>
              <a:rPr lang="en-US" altLang="zh-CN" sz="2000" dirty="0">
                <a:latin typeface="Times New Roman" pitchFamily="18" charset="0"/>
              </a:rPr>
              <a:t>    $</a:t>
            </a:r>
            <a:r>
              <a:rPr lang="en-US" altLang="zh-CN" sz="2000" dirty="0" err="1">
                <a:latin typeface="Times New Roman" pitchFamily="18" charset="0"/>
              </a:rPr>
              <a:t>t0</a:t>
            </a:r>
            <a:r>
              <a:rPr lang="en-US" altLang="zh-CN" sz="2000" dirty="0">
                <a:latin typeface="Times New Roman" pitchFamily="18" charset="0"/>
              </a:rPr>
              <a:t>, 1200($</a:t>
            </a:r>
            <a:r>
              <a:rPr lang="en-US" altLang="zh-CN" sz="2000" dirty="0" err="1">
                <a:latin typeface="Times New Roman" pitchFamily="18" charset="0"/>
              </a:rPr>
              <a:t>t1</a:t>
            </a:r>
            <a:r>
              <a:rPr lang="en-US" altLang="zh-CN" sz="2000" dirty="0">
                <a:latin typeface="Times New Roman" pitchFamily="18" charset="0"/>
              </a:rPr>
              <a:t>)    # stores h + A[300]  back into A[300]</a:t>
            </a:r>
          </a:p>
          <a:p>
            <a:r>
              <a:rPr lang="en-US" altLang="zh-CN" dirty="0">
                <a:solidFill>
                  <a:srgbClr val="0000FF"/>
                </a:solidFill>
              </a:rPr>
              <a:t> MIPS machine language code:</a:t>
            </a:r>
          </a:p>
          <a:p>
            <a:pPr lvl="2"/>
            <a:r>
              <a:rPr lang="en-US" altLang="zh-CN" dirty="0"/>
              <a:t> Decimal version</a:t>
            </a:r>
            <a:r>
              <a:rPr lang="en-US" altLang="zh-CN" sz="1800" dirty="0">
                <a:latin typeface="Times New Roman" pitchFamily="18" charset="0"/>
              </a:rPr>
              <a:t>                                             </a:t>
            </a:r>
            <a:r>
              <a:rPr lang="en-US" altLang="zh-CN" sz="1800" b="1" dirty="0">
                <a:latin typeface="Times New Roman" pitchFamily="18" charset="0"/>
              </a:rPr>
              <a:t>address/</a:t>
            </a:r>
          </a:p>
          <a:p>
            <a:pPr lvl="2">
              <a:buFont typeface="Wingdings" pitchFamily="2" charset="2"/>
              <a:buNone/>
            </a:pPr>
            <a:r>
              <a:rPr lang="en-US" altLang="zh-CN" sz="1800" b="1" dirty="0">
                <a:latin typeface="Times New Roman" pitchFamily="18" charset="0"/>
              </a:rPr>
              <a:t>                     op            </a:t>
            </a:r>
            <a:r>
              <a:rPr lang="en-US" altLang="zh-CN" sz="1800" b="1" dirty="0" err="1">
                <a:latin typeface="Times New Roman" pitchFamily="18" charset="0"/>
              </a:rPr>
              <a:t>rs</a:t>
            </a:r>
            <a:r>
              <a:rPr lang="en-US" altLang="zh-CN" sz="1800" b="1" dirty="0">
                <a:latin typeface="Times New Roman" pitchFamily="18" charset="0"/>
              </a:rPr>
              <a:t>            </a:t>
            </a:r>
            <a:r>
              <a:rPr lang="en-US" altLang="zh-CN" sz="1800" b="1" dirty="0" err="1">
                <a:latin typeface="Times New Roman" pitchFamily="18" charset="0"/>
              </a:rPr>
              <a:t>rt</a:t>
            </a:r>
            <a:r>
              <a:rPr lang="en-US" altLang="zh-CN" sz="1800" b="1" dirty="0">
                <a:latin typeface="Times New Roman" pitchFamily="18" charset="0"/>
              </a:rPr>
              <a:t>           rd              </a:t>
            </a:r>
            <a:r>
              <a:rPr lang="en-US" altLang="zh-CN" sz="1800" b="1" dirty="0" err="1">
                <a:latin typeface="Times New Roman" pitchFamily="18" charset="0"/>
              </a:rPr>
              <a:t>shamt</a:t>
            </a:r>
            <a:r>
              <a:rPr lang="en-US" altLang="zh-CN" sz="1800" b="1" dirty="0">
                <a:latin typeface="Times New Roman" pitchFamily="18" charset="0"/>
              </a:rPr>
              <a:t>          </a:t>
            </a:r>
            <a:r>
              <a:rPr lang="en-US" altLang="zh-CN" sz="1800" b="1" dirty="0" err="1">
                <a:latin typeface="Times New Roman" pitchFamily="18" charset="0"/>
              </a:rPr>
              <a:t>funct</a:t>
            </a:r>
            <a:endParaRPr lang="en-US" altLang="zh-CN" sz="1800" b="1" dirty="0">
              <a:latin typeface="Times New Roman" pitchFamily="18" charset="0"/>
            </a:endParaRPr>
          </a:p>
          <a:p>
            <a:pPr lvl="1">
              <a:lnSpc>
                <a:spcPct val="90000"/>
              </a:lnSpc>
              <a:buFont typeface="Wingdings" pitchFamily="2" charset="2"/>
              <a:buNone/>
            </a:pPr>
            <a:r>
              <a:rPr lang="en-US" altLang="zh-CN" sz="2000" dirty="0">
                <a:latin typeface="Times New Roman" pitchFamily="18" charset="0"/>
              </a:rPr>
              <a:t>                 </a:t>
            </a:r>
            <a:r>
              <a:rPr lang="en-US" altLang="zh-CN" sz="2000" u="sng" dirty="0">
                <a:latin typeface="Times New Roman" pitchFamily="18" charset="0"/>
              </a:rPr>
              <a:t>|       35     |      9      |      8      |                   1200                   |</a:t>
            </a:r>
          </a:p>
          <a:p>
            <a:pPr lvl="1">
              <a:lnSpc>
                <a:spcPct val="90000"/>
              </a:lnSpc>
              <a:buFont typeface="Wingdings" pitchFamily="2" charset="2"/>
              <a:buNone/>
            </a:pPr>
            <a:r>
              <a:rPr lang="en-US" altLang="zh-CN" sz="2000" dirty="0">
                <a:latin typeface="Times New Roman" pitchFamily="18" charset="0"/>
              </a:rPr>
              <a:t>                 </a:t>
            </a:r>
            <a:r>
              <a:rPr lang="en-US" altLang="zh-CN" sz="2000" u="sng" dirty="0">
                <a:latin typeface="Times New Roman" pitchFamily="18" charset="0"/>
              </a:rPr>
              <a:t>|        0      |     18     |      8      |     8       |       0     |       32     |</a:t>
            </a:r>
          </a:p>
          <a:p>
            <a:pPr lvl="1">
              <a:lnSpc>
                <a:spcPct val="90000"/>
              </a:lnSpc>
              <a:buFont typeface="Wingdings" pitchFamily="2" charset="2"/>
              <a:buNone/>
            </a:pPr>
            <a:r>
              <a:rPr lang="en-US" altLang="zh-CN" sz="2000" dirty="0">
                <a:latin typeface="Times New Roman" pitchFamily="18" charset="0"/>
              </a:rPr>
              <a:t>                 </a:t>
            </a:r>
            <a:r>
              <a:rPr lang="en-US" altLang="zh-CN" sz="2000" u="sng" dirty="0">
                <a:latin typeface="Times New Roman" pitchFamily="18" charset="0"/>
              </a:rPr>
              <a:t>|       43     |      9      |      8      |                   1200                   |</a:t>
            </a:r>
          </a:p>
        </p:txBody>
      </p:sp>
      <p:sp>
        <p:nvSpPr>
          <p:cNvPr id="4" name="灯片编号占位符 5"/>
          <p:cNvSpPr>
            <a:spLocks noGrp="1"/>
          </p:cNvSpPr>
          <p:nvPr>
            <p:ph type="sldNum" sz="quarter" idx="4294967295"/>
          </p:nvPr>
        </p:nvSpPr>
        <p:spPr>
          <a:xfrm>
            <a:off x="8534400" y="6245225"/>
            <a:ext cx="2133600" cy="476250"/>
          </a:xfrm>
        </p:spPr>
        <p:txBody>
          <a:bodyPr/>
          <a:lstStyle/>
          <a:p>
            <a:fld id="{6F8A2F42-3B48-40F9-B423-97F3618D0A5E}" type="slidenum">
              <a:rPr lang="en-US" altLang="zh-CN"/>
              <a:pPr/>
              <a:t>59</a:t>
            </a:fld>
            <a:endParaRPr lang="en-US" altLang="zh-CN"/>
          </a:p>
        </p:txBody>
      </p:sp>
      <p:sp>
        <p:nvSpPr>
          <p:cNvPr id="118788" name="Text Box 4"/>
          <p:cNvSpPr txBox="1">
            <a:spLocks noChangeArrowheads="1"/>
          </p:cNvSpPr>
          <p:nvPr/>
        </p:nvSpPr>
        <p:spPr bwMode="auto">
          <a:xfrm>
            <a:off x="2639617" y="5391151"/>
            <a:ext cx="720725" cy="854075"/>
          </a:xfrm>
          <a:prstGeom prst="rect">
            <a:avLst/>
          </a:prstGeom>
          <a:noFill/>
          <a:ln w="9525" cap="rnd" algn="ctr">
            <a:noFill/>
            <a:miter lim="800000"/>
            <a:headEnd/>
            <a:tailEnd/>
          </a:ln>
          <a:effectLst/>
        </p:spPr>
        <p:txBody>
          <a:bodyPr>
            <a:spAutoFit/>
          </a:bodyPr>
          <a:lstStyle/>
          <a:p>
            <a:pPr algn="r">
              <a:lnSpc>
                <a:spcPct val="50000"/>
              </a:lnSpc>
              <a:spcBef>
                <a:spcPct val="50000"/>
              </a:spcBef>
            </a:pPr>
            <a:r>
              <a:rPr lang="en-US" altLang="zh-CN" sz="2000" dirty="0" err="1">
                <a:solidFill>
                  <a:srgbClr val="FF0066"/>
                </a:solidFill>
              </a:rPr>
              <a:t>lw</a:t>
            </a:r>
            <a:endParaRPr lang="en-US" altLang="zh-CN" sz="2000" dirty="0">
              <a:solidFill>
                <a:srgbClr val="FF0066"/>
              </a:solidFill>
            </a:endParaRPr>
          </a:p>
          <a:p>
            <a:pPr algn="r">
              <a:lnSpc>
                <a:spcPct val="50000"/>
              </a:lnSpc>
              <a:spcBef>
                <a:spcPct val="50000"/>
              </a:spcBef>
            </a:pPr>
            <a:r>
              <a:rPr lang="en-US" altLang="zh-CN" sz="2000" dirty="0">
                <a:solidFill>
                  <a:srgbClr val="FF0066"/>
                </a:solidFill>
              </a:rPr>
              <a:t>add</a:t>
            </a:r>
          </a:p>
          <a:p>
            <a:pPr algn="r">
              <a:lnSpc>
                <a:spcPct val="50000"/>
              </a:lnSpc>
              <a:spcBef>
                <a:spcPct val="50000"/>
              </a:spcBef>
            </a:pPr>
            <a:r>
              <a:rPr lang="en-US" altLang="zh-CN" sz="2000" dirty="0" err="1">
                <a:solidFill>
                  <a:srgbClr val="FF0066"/>
                </a:solidFill>
              </a:rPr>
              <a:t>sw</a:t>
            </a:r>
            <a:endParaRPr lang="en-US" altLang="zh-CN" sz="2000" dirty="0">
              <a:solidFill>
                <a:srgbClr val="FF0066"/>
              </a:solidFill>
            </a:endParaRPr>
          </a:p>
        </p:txBody>
      </p:sp>
      <p:grpSp>
        <p:nvGrpSpPr>
          <p:cNvPr id="8" name="组合 7"/>
          <p:cNvGrpSpPr/>
          <p:nvPr/>
        </p:nvGrpSpPr>
        <p:grpSpPr>
          <a:xfrm>
            <a:off x="6093547" y="5245093"/>
            <a:ext cx="1000132" cy="1000132"/>
            <a:chOff x="6072198" y="5072074"/>
            <a:chExt cx="1000132" cy="1000132"/>
          </a:xfrm>
        </p:grpSpPr>
        <p:sp>
          <p:nvSpPr>
            <p:cNvPr id="6" name="椭圆 5"/>
            <p:cNvSpPr/>
            <p:nvPr/>
          </p:nvSpPr>
          <p:spPr>
            <a:xfrm>
              <a:off x="6072198" y="5072074"/>
              <a:ext cx="1000132"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072198" y="5715016"/>
              <a:ext cx="1000132"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a:xfrm>
            <a:off x="1631631" y="116632"/>
            <a:ext cx="6286512" cy="847112"/>
          </a:xfrm>
        </p:spPr>
        <p:txBody>
          <a:bodyPr/>
          <a:lstStyle/>
          <a:p>
            <a:r>
              <a:rPr lang="en-US" altLang="zh-CN" dirty="0" smtClean="0"/>
              <a:t>Von </a:t>
            </a:r>
            <a:r>
              <a:rPr lang="en-US" altLang="zh-CN" dirty="0"/>
              <a:t>Neumann’ Computer</a:t>
            </a:r>
            <a:endParaRPr lang="zh-CN" altLang="en-US" dirty="0"/>
          </a:p>
        </p:txBody>
      </p:sp>
      <p:sp>
        <p:nvSpPr>
          <p:cNvPr id="1454083" name="Rectangle 3"/>
          <p:cNvSpPr>
            <a:spLocks noGrp="1" noChangeArrowheads="1"/>
          </p:cNvSpPr>
          <p:nvPr>
            <p:ph idx="1"/>
          </p:nvPr>
        </p:nvSpPr>
        <p:spPr>
          <a:xfrm>
            <a:off x="1631504" y="1484784"/>
            <a:ext cx="8229600" cy="4768865"/>
          </a:xfrm>
        </p:spPr>
        <p:txBody>
          <a:bodyPr/>
          <a:lstStyle/>
          <a:p>
            <a:r>
              <a:rPr lang="en-US" altLang="zh-CN" dirty="0"/>
              <a:t>Today’s computers are built on 2 key principles</a:t>
            </a:r>
            <a:r>
              <a:rPr lang="en-US" altLang="zh-CN" dirty="0" smtClean="0"/>
              <a:t>: (</a:t>
            </a:r>
            <a:r>
              <a:rPr lang="en-US" altLang="zh-CN" dirty="0" smtClean="0">
                <a:solidFill>
                  <a:srgbClr val="FF0000"/>
                </a:solidFill>
              </a:rPr>
              <a:t>Stored-program concept</a:t>
            </a:r>
            <a:r>
              <a:rPr lang="en-US" altLang="zh-CN" dirty="0" smtClean="0"/>
              <a:t>)</a:t>
            </a:r>
            <a:endParaRPr lang="en-US" altLang="zh-CN" dirty="0"/>
          </a:p>
          <a:p>
            <a:pPr lvl="1"/>
            <a:r>
              <a:rPr lang="en-US" altLang="zh-CN" dirty="0"/>
              <a:t>①</a:t>
            </a:r>
            <a:r>
              <a:rPr lang="en-US" altLang="zh-CN" dirty="0">
                <a:solidFill>
                  <a:srgbClr val="0000FF"/>
                </a:solidFill>
              </a:rPr>
              <a:t>Instruction are represented as numbers.</a:t>
            </a:r>
          </a:p>
          <a:p>
            <a:pPr lvl="1"/>
            <a:endParaRPr lang="en-US" altLang="zh-CN" dirty="0" smtClean="0"/>
          </a:p>
          <a:p>
            <a:pPr lvl="1"/>
            <a:r>
              <a:rPr lang="en-US" altLang="zh-CN" dirty="0" smtClean="0"/>
              <a:t>②</a:t>
            </a:r>
            <a:r>
              <a:rPr lang="en-US" altLang="zh-CN" dirty="0">
                <a:solidFill>
                  <a:srgbClr val="0000FF"/>
                </a:solidFill>
              </a:rPr>
              <a:t>Programs can be stored in memory to be read or written just like numbers.</a:t>
            </a:r>
          </a:p>
          <a:p>
            <a:pPr lvl="1"/>
            <a:endParaRPr lang="en-US" altLang="zh-CN" dirty="0"/>
          </a:p>
          <a:p>
            <a:r>
              <a:rPr lang="en-US" altLang="zh-CN" b="1" dirty="0" err="1">
                <a:solidFill>
                  <a:srgbClr val="FF0000"/>
                </a:solidFill>
                <a:latin typeface="Courier New" pitchFamily="49" charset="0"/>
              </a:rPr>
              <a:t>http://10.214.47.99:8080/mips/</a:t>
            </a:r>
            <a:endParaRPr lang="zh-CN" altLang="en-US" b="1" dirty="0">
              <a:solidFill>
                <a:srgbClr val="FF0000"/>
              </a:solidFill>
              <a:latin typeface="Courier New" pitchFamily="49" charset="0"/>
            </a:endParaRPr>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0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54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083"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Rot="1" noChangeArrowheads="1"/>
          </p:cNvSpPr>
          <p:nvPr>
            <p:ph idx="1"/>
          </p:nvPr>
        </p:nvSpPr>
        <p:spPr>
          <a:xfrm>
            <a:off x="1487488" y="482114"/>
            <a:ext cx="8569325" cy="2928958"/>
          </a:xfrm>
        </p:spPr>
        <p:txBody>
          <a:bodyPr/>
          <a:lstStyle/>
          <a:p>
            <a:pPr lvl="1">
              <a:buFont typeface="Wingdings" pitchFamily="2" charset="2"/>
              <a:buNone/>
            </a:pPr>
            <a:endParaRPr lang="en-US" altLang="zh-CN" sz="1000" dirty="0"/>
          </a:p>
          <a:p>
            <a:r>
              <a:rPr lang="en-US" altLang="zh-CN" dirty="0"/>
              <a:t> </a:t>
            </a:r>
            <a:r>
              <a:rPr lang="en-US" altLang="zh-CN" dirty="0">
                <a:solidFill>
                  <a:srgbClr val="0000FF"/>
                </a:solidFill>
              </a:rPr>
              <a:t>Binary version</a:t>
            </a:r>
            <a:endParaRPr lang="en-US" altLang="zh-CN" sz="2600" b="1" dirty="0">
              <a:solidFill>
                <a:srgbClr val="0000FF"/>
              </a:solidFill>
              <a:latin typeface="Times New Roman" pitchFamily="18" charset="0"/>
            </a:endParaRPr>
          </a:p>
          <a:p>
            <a:pPr lvl="1">
              <a:lnSpc>
                <a:spcPct val="90000"/>
              </a:lnSpc>
              <a:buFont typeface="Wingdings" pitchFamily="2" charset="2"/>
              <a:buNone/>
            </a:pPr>
            <a:r>
              <a:rPr lang="en-US" altLang="zh-CN" sz="2000" dirty="0">
                <a:latin typeface="Times New Roman" pitchFamily="18" charset="0"/>
              </a:rPr>
              <a:t>                 </a:t>
            </a:r>
            <a:r>
              <a:rPr lang="en-US" altLang="zh-CN" sz="2000" u="sng" dirty="0">
                <a:latin typeface="Times New Roman" pitchFamily="18" charset="0"/>
              </a:rPr>
              <a:t>|  10</a:t>
            </a:r>
            <a:r>
              <a:rPr lang="en-US" altLang="zh-CN" b="1" u="sng" dirty="0">
                <a:solidFill>
                  <a:srgbClr val="FF0066"/>
                </a:solidFill>
                <a:latin typeface="Times New Roman" pitchFamily="18" charset="0"/>
              </a:rPr>
              <a:t>0</a:t>
            </a:r>
            <a:r>
              <a:rPr lang="en-US" altLang="zh-CN" sz="2000" u="sng" dirty="0">
                <a:latin typeface="Times New Roman" pitchFamily="18" charset="0"/>
              </a:rPr>
              <a:t>011  |  01001  |  01000  |     0000  0100 1011 0000    |</a:t>
            </a:r>
          </a:p>
          <a:p>
            <a:pPr lvl="1">
              <a:lnSpc>
                <a:spcPct val="90000"/>
              </a:lnSpc>
              <a:buFont typeface="Wingdings" pitchFamily="2" charset="2"/>
              <a:buNone/>
            </a:pPr>
            <a:r>
              <a:rPr lang="en-US" altLang="zh-CN" sz="2000" dirty="0">
                <a:latin typeface="Times New Roman" pitchFamily="18" charset="0"/>
              </a:rPr>
              <a:t>                 </a:t>
            </a:r>
            <a:r>
              <a:rPr lang="en-US" altLang="zh-CN" sz="2000" u="sng" dirty="0">
                <a:latin typeface="Times New Roman" pitchFamily="18" charset="0"/>
              </a:rPr>
              <a:t>|  000000  |  10010  |  01000  | 01000   |  00000  |  100000  |</a:t>
            </a:r>
          </a:p>
          <a:p>
            <a:pPr lvl="1">
              <a:lnSpc>
                <a:spcPct val="90000"/>
              </a:lnSpc>
              <a:buFont typeface="Wingdings" pitchFamily="2" charset="2"/>
              <a:buNone/>
            </a:pPr>
            <a:r>
              <a:rPr lang="en-US" altLang="zh-CN" sz="2000" dirty="0">
                <a:latin typeface="Times New Roman" pitchFamily="18" charset="0"/>
              </a:rPr>
              <a:t>                 </a:t>
            </a:r>
            <a:r>
              <a:rPr lang="en-US" altLang="zh-CN" sz="2000" u="sng" dirty="0">
                <a:latin typeface="Times New Roman" pitchFamily="18" charset="0"/>
              </a:rPr>
              <a:t>|  10</a:t>
            </a:r>
            <a:r>
              <a:rPr lang="en-US" altLang="zh-CN" b="1" u="sng" dirty="0">
                <a:solidFill>
                  <a:srgbClr val="FF0066"/>
                </a:solidFill>
                <a:latin typeface="Times New Roman" pitchFamily="18" charset="0"/>
              </a:rPr>
              <a:t>1</a:t>
            </a:r>
            <a:r>
              <a:rPr lang="en-US" altLang="zh-CN" sz="2000" u="sng" dirty="0">
                <a:latin typeface="Times New Roman" pitchFamily="18" charset="0"/>
              </a:rPr>
              <a:t>011  |  01001  |  01000  |      0000 0100 1011 0000    |</a:t>
            </a:r>
          </a:p>
          <a:p>
            <a:pPr lvl="1">
              <a:lnSpc>
                <a:spcPct val="90000"/>
              </a:lnSpc>
              <a:buFont typeface="Wingdings" pitchFamily="2" charset="2"/>
              <a:buNone/>
            </a:pPr>
            <a:r>
              <a:rPr lang="en-US" altLang="zh-CN" sz="2000" dirty="0">
                <a:latin typeface="Arial Unicode MS" pitchFamily="34" charset="-122"/>
              </a:rPr>
              <a:t>           </a:t>
            </a:r>
          </a:p>
          <a:p>
            <a:pPr lvl="1">
              <a:lnSpc>
                <a:spcPct val="90000"/>
              </a:lnSpc>
              <a:buFont typeface="Wingdings" pitchFamily="2" charset="2"/>
              <a:buNone/>
            </a:pPr>
            <a:r>
              <a:rPr lang="en-US" altLang="zh-CN" sz="2000" dirty="0">
                <a:latin typeface="Arial Unicode MS" pitchFamily="34" charset="-122"/>
              </a:rPr>
              <a:t>	 </a:t>
            </a:r>
            <a:r>
              <a:rPr lang="en-US" altLang="zh-CN" sz="2000" b="1" dirty="0">
                <a:solidFill>
                  <a:srgbClr val="FF0000"/>
                </a:solidFill>
                <a:latin typeface="Arial Unicode MS" pitchFamily="34" charset="-122"/>
              </a:rPr>
              <a:t>Note the only difference of the first and last instructions</a:t>
            </a:r>
            <a:r>
              <a:rPr lang="en-US" altLang="zh-CN" sz="2000" dirty="0">
                <a:solidFill>
                  <a:srgbClr val="FF0000"/>
                </a:solidFill>
                <a:latin typeface="Arial Unicode MS" pitchFamily="34" charset="-122"/>
              </a:rPr>
              <a:t>!</a:t>
            </a:r>
          </a:p>
          <a:p>
            <a:pPr lvl="1">
              <a:lnSpc>
                <a:spcPct val="90000"/>
              </a:lnSpc>
              <a:buFont typeface="Wingdings" pitchFamily="2" charset="2"/>
              <a:buNone/>
            </a:pPr>
            <a:endParaRPr lang="en-US" altLang="zh-CN" sz="2000" dirty="0">
              <a:solidFill>
                <a:srgbClr val="FF0000"/>
              </a:solidFill>
              <a:latin typeface="Arial Unicode MS" pitchFamily="34" charset="-122"/>
            </a:endParaRPr>
          </a:p>
          <a:p>
            <a:r>
              <a:rPr lang="en-US" altLang="zh-CN" dirty="0"/>
              <a:t> </a:t>
            </a:r>
            <a:r>
              <a:rPr lang="en-US" altLang="zh-CN" dirty="0" smtClean="0"/>
              <a:t>Two </a:t>
            </a:r>
            <a:r>
              <a:rPr lang="en-US" altLang="zh-CN" b="1" dirty="0" smtClean="0">
                <a:solidFill>
                  <a:srgbClr val="FF0000"/>
                </a:solidFill>
              </a:rPr>
              <a:t>key</a:t>
            </a:r>
            <a:r>
              <a:rPr lang="en-US" altLang="zh-CN" dirty="0" smtClean="0"/>
              <a:t> </a:t>
            </a:r>
            <a:r>
              <a:rPr lang="en-US" altLang="zh-CN" b="1" dirty="0" smtClean="0">
                <a:solidFill>
                  <a:srgbClr val="FF0000"/>
                </a:solidFill>
              </a:rPr>
              <a:t>principles</a:t>
            </a:r>
            <a:r>
              <a:rPr lang="en-US" altLang="zh-CN" dirty="0" smtClean="0"/>
              <a:t> of today</a:t>
            </a:r>
            <a:r>
              <a:rPr lang="en-US" altLang="zh-CN" dirty="0" smtClean="0">
                <a:latin typeface="Arial Unicode MS"/>
              </a:rPr>
              <a:t>’</a:t>
            </a:r>
            <a:r>
              <a:rPr lang="en-US" altLang="zh-CN" dirty="0" smtClean="0"/>
              <a:t>s computers</a:t>
            </a:r>
          </a:p>
          <a:p>
            <a:pPr lvl="1"/>
            <a:r>
              <a:rPr lang="en-US" altLang="zh-CN" dirty="0" smtClean="0"/>
              <a:t> Instructions are represented as numbers</a:t>
            </a:r>
          </a:p>
          <a:p>
            <a:pPr lvl="1"/>
            <a:r>
              <a:rPr lang="en-US" altLang="zh-CN" dirty="0" smtClean="0"/>
              <a:t> Programs can be stored in memory like numbers</a:t>
            </a:r>
            <a:endParaRPr lang="en-US" altLang="zh-CN" dirty="0"/>
          </a:p>
        </p:txBody>
      </p:sp>
      <p:sp>
        <p:nvSpPr>
          <p:cNvPr id="5" name="灯片编号占位符 5"/>
          <p:cNvSpPr>
            <a:spLocks noGrp="1"/>
          </p:cNvSpPr>
          <p:nvPr>
            <p:ph type="sldNum" sz="quarter" idx="4294967295"/>
          </p:nvPr>
        </p:nvSpPr>
        <p:spPr>
          <a:xfrm>
            <a:off x="8534400" y="6245225"/>
            <a:ext cx="2133600" cy="476250"/>
          </a:xfrm>
        </p:spPr>
        <p:txBody>
          <a:bodyPr/>
          <a:lstStyle/>
          <a:p>
            <a:fld id="{53B3E431-C15A-4185-8B89-97D18CB9A394}" type="slidenum">
              <a:rPr lang="en-US" altLang="zh-CN"/>
              <a:pPr/>
              <a:t>60</a:t>
            </a:fld>
            <a:endParaRPr lang="en-US" altLang="zh-CN"/>
          </a:p>
        </p:txBody>
      </p:sp>
      <p:sp>
        <p:nvSpPr>
          <p:cNvPr id="119815" name="AutoShape 7"/>
          <p:cNvSpPr>
            <a:spLocks noChangeArrowheads="1"/>
          </p:cNvSpPr>
          <p:nvPr/>
        </p:nvSpPr>
        <p:spPr bwMode="auto">
          <a:xfrm>
            <a:off x="5591944" y="4941168"/>
            <a:ext cx="3888432" cy="1008062"/>
          </a:xfrm>
          <a:prstGeom prst="cloudCallout">
            <a:avLst>
              <a:gd name="adj1" fmla="val -55977"/>
              <a:gd name="adj2" fmla="val -199292"/>
            </a:avLst>
          </a:prstGeom>
          <a:noFill/>
          <a:ln w="9525" cap="rnd">
            <a:solidFill>
              <a:srgbClr val="007A77"/>
            </a:solidFill>
            <a:round/>
            <a:headEnd/>
            <a:tailEnd/>
          </a:ln>
          <a:effectLst/>
        </p:spPr>
        <p:txBody>
          <a:bodyPr/>
          <a:lstStyle/>
          <a:p>
            <a:pPr algn="ctr"/>
            <a:r>
              <a:rPr lang="en-US" altLang="zh-CN" sz="2400" dirty="0">
                <a:solidFill>
                  <a:srgbClr val="FF0066"/>
                </a:solidFill>
              </a:rPr>
              <a:t>Store-program</a:t>
            </a:r>
          </a:p>
          <a:p>
            <a:pPr algn="ctr"/>
            <a:r>
              <a:rPr lang="en-US" altLang="zh-CN" sz="2400" dirty="0">
                <a:solidFill>
                  <a:srgbClr val="FF0066"/>
                </a:solidFill>
              </a:rPr>
              <a:t>concept</a:t>
            </a:r>
          </a:p>
        </p:txBody>
      </p:sp>
      <p:sp>
        <p:nvSpPr>
          <p:cNvPr id="119816" name="Text Box 8"/>
          <p:cNvSpPr txBox="1">
            <a:spLocks noChangeArrowheads="1"/>
          </p:cNvSpPr>
          <p:nvPr/>
        </p:nvSpPr>
        <p:spPr bwMode="auto">
          <a:xfrm>
            <a:off x="2639617" y="1400290"/>
            <a:ext cx="720725" cy="1092607"/>
          </a:xfrm>
          <a:prstGeom prst="rect">
            <a:avLst/>
          </a:prstGeom>
          <a:noFill/>
          <a:ln w="9525" cap="rnd" algn="ctr">
            <a:noFill/>
            <a:miter lim="800000"/>
            <a:headEnd/>
            <a:tailEnd/>
          </a:ln>
          <a:effectLst/>
        </p:spPr>
        <p:txBody>
          <a:bodyPr>
            <a:spAutoFit/>
          </a:bodyPr>
          <a:lstStyle/>
          <a:p>
            <a:pPr algn="r">
              <a:spcBef>
                <a:spcPts val="300"/>
              </a:spcBef>
            </a:pPr>
            <a:r>
              <a:rPr lang="en-US" altLang="zh-CN" sz="2000" dirty="0" err="1">
                <a:solidFill>
                  <a:srgbClr val="FF0066"/>
                </a:solidFill>
              </a:rPr>
              <a:t>lw</a:t>
            </a:r>
            <a:endParaRPr lang="en-US" altLang="zh-CN" sz="2000" dirty="0">
              <a:solidFill>
                <a:srgbClr val="FF0066"/>
              </a:solidFill>
            </a:endParaRPr>
          </a:p>
          <a:p>
            <a:pPr algn="r">
              <a:spcBef>
                <a:spcPts val="300"/>
              </a:spcBef>
            </a:pPr>
            <a:r>
              <a:rPr lang="en-US" altLang="zh-CN" sz="2000" dirty="0">
                <a:solidFill>
                  <a:srgbClr val="FF0066"/>
                </a:solidFill>
              </a:rPr>
              <a:t>add</a:t>
            </a:r>
          </a:p>
          <a:p>
            <a:pPr algn="r">
              <a:spcBef>
                <a:spcPts val="300"/>
              </a:spcBef>
            </a:pPr>
            <a:r>
              <a:rPr lang="en-US" altLang="zh-CN" sz="2000" dirty="0" err="1">
                <a:solidFill>
                  <a:srgbClr val="FF0066"/>
                </a:solidFill>
              </a:rPr>
              <a:t>sw</a:t>
            </a:r>
            <a:endParaRPr lang="en-US" altLang="zh-CN" sz="2000" dirty="0">
              <a:solidFill>
                <a:srgbClr val="FF0066"/>
              </a:solidFill>
            </a:endParaRPr>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p:txBody>
          <a:bodyPr/>
          <a:lstStyle/>
          <a:p>
            <a:fld id="{9FD5C119-B706-4FA3-863E-9360ED8CA828}" type="slidenum">
              <a:rPr lang="en-US" altLang="zh-CN"/>
              <a:pPr/>
              <a:t>61</a:t>
            </a:fld>
            <a:endParaRPr lang="en-US" altLang="zh-CN"/>
          </a:p>
        </p:txBody>
      </p:sp>
      <p:sp>
        <p:nvSpPr>
          <p:cNvPr id="122882" name="Rectangle 2"/>
          <p:cNvSpPr>
            <a:spLocks noRot="1" noChangeArrowheads="1"/>
          </p:cNvSpPr>
          <p:nvPr/>
        </p:nvSpPr>
        <p:spPr bwMode="auto">
          <a:xfrm>
            <a:off x="839416" y="14699"/>
            <a:ext cx="6750067" cy="792163"/>
          </a:xfrm>
          <a:prstGeom prst="rect">
            <a:avLst/>
          </a:prstGeom>
          <a:noFill/>
          <a:ln w="9525">
            <a:noFill/>
            <a:miter lim="800000"/>
            <a:headEnd/>
            <a:tailEnd/>
          </a:ln>
          <a:effectLst/>
        </p:spPr>
        <p:txBody>
          <a:bodyPr/>
          <a:lstStyle/>
          <a:p>
            <a:pPr marL="342900" indent="-342900" algn="ctr">
              <a:spcBef>
                <a:spcPct val="20000"/>
              </a:spcBef>
              <a:buSzPct val="75000"/>
            </a:pPr>
            <a:r>
              <a:rPr lang="en-US" altLang="zh-CN" sz="4000" dirty="0">
                <a:solidFill>
                  <a:srgbClr val="0000FF"/>
                </a:solidFill>
                <a:ea typeface="Arial Unicode MS" pitchFamily="34" charset="-122"/>
                <a:cs typeface="Arial Unicode MS" pitchFamily="34" charset="-122"/>
              </a:rPr>
              <a:t>Stored-program concept</a:t>
            </a:r>
          </a:p>
        </p:txBody>
      </p:sp>
      <p:pic>
        <p:nvPicPr>
          <p:cNvPr id="122885" name="Picture 5" descr="f0307"/>
          <p:cNvPicPr>
            <a:picLocks noChangeAspect="1" noChangeArrowheads="1"/>
          </p:cNvPicPr>
          <p:nvPr/>
        </p:nvPicPr>
        <p:blipFill>
          <a:blip r:embed="rId2"/>
          <a:srcRect/>
          <a:stretch>
            <a:fillRect/>
          </a:stretch>
        </p:blipFill>
        <p:spPr bwMode="auto">
          <a:xfrm>
            <a:off x="3287713" y="785794"/>
            <a:ext cx="5665807" cy="5500726"/>
          </a:xfrm>
          <a:prstGeom prst="rect">
            <a:avLst/>
          </a:prstGeom>
          <a:noFill/>
          <a:ln w="9525" algn="ctr">
            <a:noFill/>
            <a:miter lim="800000"/>
            <a:headEnd/>
            <a:tailEnd/>
          </a:ln>
          <a:effectLst/>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Rot="1" noChangeArrowheads="1"/>
          </p:cNvSpPr>
          <p:nvPr>
            <p:ph idx="1"/>
          </p:nvPr>
        </p:nvSpPr>
        <p:spPr>
          <a:xfrm>
            <a:off x="2019301" y="1905000"/>
            <a:ext cx="5300663" cy="1092200"/>
          </a:xfrm>
        </p:spPr>
        <p:txBody>
          <a:bodyPr/>
          <a:lstStyle/>
          <a:p>
            <a:r>
              <a:rPr lang="en-US" altLang="zh-CN" sz="1600" b="1" u="sng" dirty="0">
                <a:latin typeface="Times New Roman" pitchFamily="18" charset="0"/>
              </a:rPr>
              <a:t>000000  |  01000  |  10010  | 01000   |  00000  |  100000</a:t>
            </a:r>
          </a:p>
          <a:p>
            <a:r>
              <a:rPr lang="en-US" altLang="zh-CN" sz="1600" b="1" dirty="0">
                <a:latin typeface="Times New Roman" pitchFamily="18" charset="0"/>
              </a:rPr>
              <a:t>op            </a:t>
            </a:r>
            <a:r>
              <a:rPr lang="en-US" altLang="zh-CN" sz="1600" b="1" dirty="0" err="1">
                <a:latin typeface="Times New Roman" pitchFamily="18" charset="0"/>
              </a:rPr>
              <a:t>rs</a:t>
            </a:r>
            <a:r>
              <a:rPr lang="en-US" altLang="zh-CN" sz="1600" b="1" dirty="0">
                <a:latin typeface="Times New Roman" pitchFamily="18" charset="0"/>
              </a:rPr>
              <a:t>            </a:t>
            </a:r>
            <a:r>
              <a:rPr lang="en-US" altLang="zh-CN" sz="1600" b="1" dirty="0" err="1">
                <a:latin typeface="Times New Roman" pitchFamily="18" charset="0"/>
              </a:rPr>
              <a:t>rt</a:t>
            </a:r>
            <a:r>
              <a:rPr lang="en-US" altLang="zh-CN" sz="1600" b="1" dirty="0">
                <a:latin typeface="Times New Roman" pitchFamily="18" charset="0"/>
              </a:rPr>
              <a:t>           </a:t>
            </a:r>
            <a:r>
              <a:rPr lang="en-US" altLang="zh-CN" sz="1600" b="1" dirty="0" err="1">
                <a:latin typeface="Times New Roman" pitchFamily="18" charset="0"/>
              </a:rPr>
              <a:t>rd</a:t>
            </a:r>
            <a:r>
              <a:rPr lang="en-US" altLang="zh-CN" sz="1600" b="1" dirty="0">
                <a:latin typeface="Times New Roman" pitchFamily="18" charset="0"/>
              </a:rPr>
              <a:t>            </a:t>
            </a:r>
            <a:r>
              <a:rPr lang="en-US" altLang="zh-CN" sz="1600" b="1" dirty="0" err="1">
                <a:latin typeface="Times New Roman" pitchFamily="18" charset="0"/>
              </a:rPr>
              <a:t>shamt</a:t>
            </a:r>
            <a:r>
              <a:rPr lang="en-US" altLang="zh-CN" sz="1600" b="1" dirty="0">
                <a:latin typeface="Times New Roman" pitchFamily="18" charset="0"/>
              </a:rPr>
              <a:t>         </a:t>
            </a:r>
            <a:r>
              <a:rPr lang="en-US" altLang="zh-CN" sz="1600" b="1" dirty="0" err="1">
                <a:latin typeface="Times New Roman" pitchFamily="18" charset="0"/>
              </a:rPr>
              <a:t>funct</a:t>
            </a:r>
            <a:endParaRPr lang="en-US" altLang="zh-CN" sz="1600" b="1" dirty="0">
              <a:latin typeface="Times New Roman" pitchFamily="18" charset="0"/>
            </a:endParaRPr>
          </a:p>
          <a:p>
            <a:r>
              <a:rPr lang="en-US" altLang="zh-CN" sz="1600" b="1" dirty="0">
                <a:latin typeface="Times New Roman" pitchFamily="18" charset="0"/>
              </a:rPr>
              <a:t>add   $t0, $t0 , $s2,  </a:t>
            </a:r>
          </a:p>
          <a:p>
            <a:endParaRPr lang="en-US" altLang="zh-CN" sz="1600" b="1" dirty="0">
              <a:latin typeface="Times New Roman" pitchFamily="18" charset="0"/>
            </a:endParaRPr>
          </a:p>
          <a:p>
            <a:endParaRPr lang="en-US" altLang="zh-CN" sz="1600" b="1" dirty="0">
              <a:latin typeface="Times New Roman" pitchFamily="18" charset="0"/>
            </a:endParaRPr>
          </a:p>
          <a:p>
            <a:endParaRPr lang="en-US" altLang="zh-CN" sz="1600" b="1" dirty="0">
              <a:latin typeface="Times New Roman" pitchFamily="18" charset="0"/>
            </a:endParaRPr>
          </a:p>
        </p:txBody>
      </p:sp>
      <p:sp>
        <p:nvSpPr>
          <p:cNvPr id="10" name="灯片编号占位符 5"/>
          <p:cNvSpPr>
            <a:spLocks noGrp="1"/>
          </p:cNvSpPr>
          <p:nvPr>
            <p:ph type="sldNum" sz="quarter" idx="4294967295"/>
          </p:nvPr>
        </p:nvSpPr>
        <p:spPr>
          <a:xfrm>
            <a:off x="8534400" y="6245225"/>
            <a:ext cx="2133600" cy="476250"/>
          </a:xfrm>
        </p:spPr>
        <p:txBody>
          <a:bodyPr/>
          <a:lstStyle/>
          <a:p>
            <a:fld id="{876F7AC8-69A0-4730-A5E5-84E1B8DEEE71}" type="slidenum">
              <a:rPr lang="en-US" altLang="zh-CN"/>
              <a:pPr/>
              <a:t>62</a:t>
            </a:fld>
            <a:endParaRPr lang="en-US" altLang="zh-CN"/>
          </a:p>
        </p:txBody>
      </p:sp>
      <p:sp>
        <p:nvSpPr>
          <p:cNvPr id="354308" name="Rectangle 4"/>
          <p:cNvSpPr>
            <a:spLocks noChangeArrowheads="1"/>
          </p:cNvSpPr>
          <p:nvPr/>
        </p:nvSpPr>
        <p:spPr bwMode="auto">
          <a:xfrm>
            <a:off x="7104064" y="2060575"/>
            <a:ext cx="3240087" cy="3887788"/>
          </a:xfrm>
          <a:prstGeom prst="rect">
            <a:avLst/>
          </a:prstGeom>
          <a:noFill/>
          <a:ln w="9525" cap="rnd" algn="ctr">
            <a:solidFill>
              <a:srgbClr val="007A77"/>
            </a:solidFill>
            <a:miter lim="800000"/>
            <a:headEnd/>
            <a:tailEnd/>
          </a:ln>
          <a:effectLst/>
        </p:spPr>
        <p:txBody>
          <a:bodyPr wrap="none" anchor="ctr"/>
          <a:lstStyle/>
          <a:p>
            <a:endParaRPr lang="zh-CN" altLang="en-US"/>
          </a:p>
        </p:txBody>
      </p:sp>
      <p:sp>
        <p:nvSpPr>
          <p:cNvPr id="354309" name="Rectangle 5"/>
          <p:cNvSpPr>
            <a:spLocks noChangeArrowheads="1"/>
          </p:cNvSpPr>
          <p:nvPr/>
        </p:nvSpPr>
        <p:spPr bwMode="auto">
          <a:xfrm>
            <a:off x="7104063" y="2997200"/>
            <a:ext cx="3168650" cy="287338"/>
          </a:xfrm>
          <a:prstGeom prst="rect">
            <a:avLst/>
          </a:prstGeom>
          <a:noFill/>
          <a:ln w="9525" cap="rnd" algn="ctr">
            <a:solidFill>
              <a:srgbClr val="007A77"/>
            </a:solidFill>
            <a:miter lim="800000"/>
            <a:headEnd/>
            <a:tailEnd/>
          </a:ln>
          <a:effectLst/>
        </p:spPr>
        <p:txBody>
          <a:bodyPr wrap="none" anchor="ctr"/>
          <a:lstStyle/>
          <a:p>
            <a:pPr algn="ctr"/>
            <a:r>
              <a:rPr lang="en-US" altLang="zh-CN" dirty="0"/>
              <a:t>00000001000100100100000000100000</a:t>
            </a:r>
          </a:p>
        </p:txBody>
      </p:sp>
      <p:sp>
        <p:nvSpPr>
          <p:cNvPr id="354310" name="AutoShape 6"/>
          <p:cNvSpPr>
            <a:spLocks/>
          </p:cNvSpPr>
          <p:nvPr/>
        </p:nvSpPr>
        <p:spPr bwMode="auto">
          <a:xfrm>
            <a:off x="3648075" y="3068638"/>
            <a:ext cx="3087688" cy="330200"/>
          </a:xfrm>
          <a:prstGeom prst="borderCallout1">
            <a:avLst>
              <a:gd name="adj1" fmla="val 34616"/>
              <a:gd name="adj2" fmla="val 102468"/>
              <a:gd name="adj3" fmla="val 77884"/>
              <a:gd name="adj4" fmla="val 111208"/>
            </a:avLst>
          </a:prstGeom>
          <a:noFill/>
          <a:ln w="9525" cap="rnd" algn="ctr">
            <a:solidFill>
              <a:srgbClr val="007A77"/>
            </a:solidFill>
            <a:miter lim="800000"/>
            <a:headEnd/>
            <a:tailEnd/>
          </a:ln>
          <a:effectLst/>
        </p:spPr>
        <p:txBody>
          <a:bodyPr/>
          <a:lstStyle/>
          <a:p>
            <a:pPr algn="ctr"/>
            <a:r>
              <a:rPr lang="en-US" altLang="zh-CN"/>
              <a:t>Memory addr: 0x40000008</a:t>
            </a:r>
          </a:p>
        </p:txBody>
      </p:sp>
      <p:sp>
        <p:nvSpPr>
          <p:cNvPr id="354311" name="Rectangle 7"/>
          <p:cNvSpPr>
            <a:spLocks noRot="1" noChangeArrowheads="1"/>
          </p:cNvSpPr>
          <p:nvPr/>
        </p:nvSpPr>
        <p:spPr bwMode="auto">
          <a:xfrm>
            <a:off x="2855913" y="3789364"/>
            <a:ext cx="2089150" cy="1584325"/>
          </a:xfrm>
          <a:prstGeom prst="rect">
            <a:avLst/>
          </a:prstGeom>
          <a:noFill/>
          <a:ln w="9525">
            <a:noFill/>
            <a:miter lim="800000"/>
            <a:headEnd/>
            <a:tailEnd/>
          </a:ln>
          <a:effectLst/>
        </p:spPr>
        <p:txBody>
          <a:bodyPr/>
          <a:lstStyle/>
          <a:p>
            <a:pPr marL="342900" indent="-342900">
              <a:spcBef>
                <a:spcPct val="20000"/>
              </a:spcBef>
              <a:buSzPct val="75000"/>
            </a:pPr>
            <a:r>
              <a:rPr lang="en-US" altLang="zh-CN" sz="1800" b="1">
                <a:solidFill>
                  <a:srgbClr val="FF0066"/>
                </a:solidFill>
                <a:latin typeface="Times New Roman" pitchFamily="18" charset="0"/>
                <a:ea typeface="Arial Unicode MS" pitchFamily="34" charset="-122"/>
                <a:cs typeface="Arial Unicode MS" pitchFamily="34" charset="-122"/>
              </a:rPr>
              <a:t>main() {</a:t>
            </a:r>
          </a:p>
          <a:p>
            <a:pPr marL="342900" indent="-342900">
              <a:spcBef>
                <a:spcPct val="20000"/>
              </a:spcBef>
              <a:buSzPct val="75000"/>
            </a:pPr>
            <a:r>
              <a:rPr lang="en-US" altLang="zh-CN" sz="1800" b="1">
                <a:solidFill>
                  <a:srgbClr val="FF0066"/>
                </a:solidFill>
                <a:latin typeface="Times New Roman" pitchFamily="18" charset="0"/>
                <a:ea typeface="Arial Unicode MS" pitchFamily="34" charset="-122"/>
                <a:cs typeface="Arial Unicode MS" pitchFamily="34" charset="-122"/>
              </a:rPr>
              <a:t>int *p;</a:t>
            </a:r>
          </a:p>
          <a:p>
            <a:pPr marL="342900" indent="-342900">
              <a:spcBef>
                <a:spcPct val="20000"/>
              </a:spcBef>
              <a:buSzPct val="75000"/>
            </a:pPr>
            <a:r>
              <a:rPr lang="en-US" altLang="zh-CN" sz="1800" b="1">
                <a:solidFill>
                  <a:srgbClr val="FF0066"/>
                </a:solidFill>
                <a:latin typeface="Times New Roman" pitchFamily="18" charset="0"/>
                <a:ea typeface="Arial Unicode MS" pitchFamily="34" charset="-122"/>
                <a:cs typeface="Arial Unicode MS" pitchFamily="34" charset="-122"/>
              </a:rPr>
              <a:t>p=0x40000008;</a:t>
            </a:r>
          </a:p>
          <a:p>
            <a:pPr marL="342900" indent="-342900">
              <a:spcBef>
                <a:spcPct val="20000"/>
              </a:spcBef>
              <a:buSzPct val="75000"/>
            </a:pPr>
            <a:r>
              <a:rPr lang="en-US" altLang="zh-CN" sz="1800" b="1">
                <a:solidFill>
                  <a:srgbClr val="FF0066"/>
                </a:solidFill>
                <a:latin typeface="Times New Roman" pitchFamily="18" charset="0"/>
                <a:ea typeface="Arial Unicode MS" pitchFamily="34" charset="-122"/>
                <a:cs typeface="Arial Unicode MS" pitchFamily="34" charset="-122"/>
              </a:rPr>
              <a:t>*p+=2</a:t>
            </a:r>
          </a:p>
          <a:p>
            <a:pPr marL="342900" indent="-342900">
              <a:spcBef>
                <a:spcPct val="20000"/>
              </a:spcBef>
              <a:buSzPct val="75000"/>
            </a:pPr>
            <a:r>
              <a:rPr lang="en-US" altLang="zh-CN" sz="1800" b="1">
                <a:solidFill>
                  <a:srgbClr val="FF0066"/>
                </a:solidFill>
                <a:latin typeface="Times New Roman" pitchFamily="18" charset="0"/>
                <a:ea typeface="Arial Unicode MS" pitchFamily="34" charset="-122"/>
                <a:cs typeface="Arial Unicode MS" pitchFamily="34" charset="-122"/>
              </a:rPr>
              <a:t>}</a:t>
            </a:r>
          </a:p>
        </p:txBody>
      </p:sp>
      <p:sp>
        <p:nvSpPr>
          <p:cNvPr id="354312" name="Rectangle 8"/>
          <p:cNvSpPr>
            <a:spLocks noChangeArrowheads="1"/>
          </p:cNvSpPr>
          <p:nvPr/>
        </p:nvSpPr>
        <p:spPr bwMode="auto">
          <a:xfrm>
            <a:off x="2095472" y="5643579"/>
            <a:ext cx="4716356" cy="566309"/>
          </a:xfrm>
          <a:prstGeom prst="rect">
            <a:avLst/>
          </a:prstGeom>
          <a:noFill/>
          <a:ln w="9525" cap="rnd" algn="ctr">
            <a:noFill/>
            <a:miter lim="800000"/>
            <a:headEnd/>
            <a:tailEnd/>
          </a:ln>
          <a:effectLst/>
        </p:spPr>
        <p:txBody>
          <a:bodyPr wrap="none">
            <a:spAutoFit/>
          </a:bodyPr>
          <a:lstStyle/>
          <a:p>
            <a:r>
              <a:rPr lang="en-US" altLang="zh-CN" b="1" u="sng" dirty="0">
                <a:solidFill>
                  <a:srgbClr val="000000"/>
                </a:solidFill>
              </a:rPr>
              <a:t>000000  |  01000  |  10010  | 01000   |  00000  |  100010</a:t>
            </a:r>
          </a:p>
          <a:p>
            <a:pPr>
              <a:spcBef>
                <a:spcPct val="20000"/>
              </a:spcBef>
              <a:buSzPct val="75000"/>
              <a:buFont typeface="Wingdings" pitchFamily="2" charset="2"/>
              <a:buNone/>
            </a:pPr>
            <a:r>
              <a:rPr lang="en-US" altLang="zh-CN" b="1" dirty="0">
                <a:solidFill>
                  <a:srgbClr val="000000"/>
                </a:solidFill>
              </a:rPr>
              <a:t>sub   $t0, $t0 , $s2</a:t>
            </a:r>
            <a:endParaRPr lang="en-US" altLang="zh-CN" b="1" u="sng" dirty="0">
              <a:solidFill>
                <a:srgbClr val="000000"/>
              </a:solidFill>
            </a:endParaRPr>
          </a:p>
        </p:txBody>
      </p:sp>
      <p:sp>
        <p:nvSpPr>
          <p:cNvPr id="354313" name="Text Box 9"/>
          <p:cNvSpPr txBox="1">
            <a:spLocks noChangeArrowheads="1"/>
          </p:cNvSpPr>
          <p:nvPr/>
        </p:nvSpPr>
        <p:spPr bwMode="auto">
          <a:xfrm>
            <a:off x="1271464" y="142853"/>
            <a:ext cx="8813898" cy="1169551"/>
          </a:xfrm>
          <a:prstGeom prst="rect">
            <a:avLst/>
          </a:prstGeom>
          <a:solidFill>
            <a:schemeClr val="bg1"/>
          </a:solidFill>
          <a:ln w="9525" cap="rnd" algn="ctr">
            <a:noFill/>
            <a:miter lim="800000"/>
            <a:headEnd/>
            <a:tailEnd/>
          </a:ln>
          <a:effectLst/>
        </p:spPr>
        <p:txBody>
          <a:bodyPr wrap="square">
            <a:spAutoFit/>
          </a:bodyPr>
          <a:lstStyle/>
          <a:p>
            <a:pPr>
              <a:spcBef>
                <a:spcPct val="50000"/>
              </a:spcBef>
            </a:pPr>
            <a:r>
              <a:rPr lang="zh-CN" altLang="en-US" sz="2000" b="1" dirty="0"/>
              <a:t>问题：如果这是一个执行程序拳击游戏，该行指令表示您挨打，血</a:t>
            </a:r>
            <a:r>
              <a:rPr lang="en-US" altLang="zh-CN" sz="2000" b="1" dirty="0"/>
              <a:t>(</a:t>
            </a:r>
            <a:r>
              <a:rPr lang="en-US" altLang="zh-CN" sz="2000" b="1" dirty="0" err="1"/>
              <a:t>t0</a:t>
            </a:r>
            <a:r>
              <a:rPr lang="en-US" altLang="zh-CN" sz="2000" b="1" dirty="0"/>
              <a:t>)</a:t>
            </a:r>
            <a:r>
              <a:rPr lang="zh-CN" altLang="en-US" sz="2000" b="1" dirty="0"/>
              <a:t>在减少</a:t>
            </a:r>
            <a:r>
              <a:rPr lang="en-US" altLang="zh-CN" sz="2000" b="1" dirty="0"/>
              <a:t>(</a:t>
            </a:r>
            <a:r>
              <a:rPr lang="en-US" altLang="zh-CN" sz="2000" b="1" dirty="0" err="1"/>
              <a:t>s2</a:t>
            </a:r>
            <a:r>
              <a:rPr lang="zh-CN" altLang="en-US" sz="2000" b="1" dirty="0"/>
              <a:t>为负数</a:t>
            </a:r>
            <a:r>
              <a:rPr lang="en-US" altLang="zh-CN" sz="2000" b="1" dirty="0"/>
              <a:t>)</a:t>
            </a:r>
            <a:r>
              <a:rPr lang="zh-CN" altLang="en-US" sz="2000" b="1" dirty="0"/>
              <a:t>，当血小于等于</a:t>
            </a:r>
            <a:r>
              <a:rPr lang="en-US" altLang="zh-CN" sz="2000" b="1" dirty="0"/>
              <a:t>0</a:t>
            </a:r>
            <a:r>
              <a:rPr lang="zh-CN" altLang="en-US" sz="2000" b="1" dirty="0"/>
              <a:t>，</a:t>
            </a:r>
            <a:r>
              <a:rPr lang="en-US" altLang="zh-CN" sz="2000" b="1" dirty="0"/>
              <a:t>KO</a:t>
            </a:r>
            <a:r>
              <a:rPr lang="zh-CN" altLang="en-US" sz="2000" b="1" dirty="0"/>
              <a:t>。</a:t>
            </a:r>
          </a:p>
          <a:p>
            <a:pPr>
              <a:spcBef>
                <a:spcPct val="50000"/>
              </a:spcBef>
            </a:pPr>
            <a:r>
              <a:rPr lang="zh-CN" altLang="en-US" sz="2000" b="1" dirty="0">
                <a:solidFill>
                  <a:srgbClr val="FF0066"/>
                </a:solidFill>
              </a:rPr>
              <a:t>用</a:t>
            </a:r>
            <a:r>
              <a:rPr lang="en-US" altLang="zh-CN" sz="2000" b="1" dirty="0" err="1">
                <a:solidFill>
                  <a:srgbClr val="FF0066"/>
                </a:solidFill>
              </a:rPr>
              <a:t>ultraedit</a:t>
            </a:r>
            <a:r>
              <a:rPr lang="zh-CN" altLang="en-US" sz="2000" b="1" dirty="0">
                <a:solidFill>
                  <a:srgbClr val="FF0066"/>
                </a:solidFill>
              </a:rPr>
              <a:t>将该二进制执行文件修改，让自己不损血，怎么改？</a:t>
            </a:r>
          </a:p>
        </p:txBody>
      </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4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54311"/>
                                        </p:tgtEl>
                                        <p:attrNameLst>
                                          <p:attrName>style.visibility</p:attrName>
                                        </p:attrNameLst>
                                      </p:cBhvr>
                                      <p:to>
                                        <p:strVal val="visible"/>
                                      </p:to>
                                    </p:set>
                                    <p:anim calcmode="lin" valueType="num">
                                      <p:cBhvr additive="base">
                                        <p:cTn id="11" dur="500" fill="hold"/>
                                        <p:tgtEl>
                                          <p:spTgt spid="354311"/>
                                        </p:tgtEl>
                                        <p:attrNameLst>
                                          <p:attrName>ppt_x</p:attrName>
                                        </p:attrNameLst>
                                      </p:cBhvr>
                                      <p:tavLst>
                                        <p:tav tm="0">
                                          <p:val>
                                            <p:strVal val="#ppt_x"/>
                                          </p:val>
                                        </p:tav>
                                        <p:tav tm="100000">
                                          <p:val>
                                            <p:strVal val="#ppt_x"/>
                                          </p:val>
                                        </p:tav>
                                      </p:tavLst>
                                    </p:anim>
                                    <p:anim calcmode="lin" valueType="num">
                                      <p:cBhvr additive="base">
                                        <p:cTn id="12" dur="500" fill="hold"/>
                                        <p:tgtEl>
                                          <p:spTgt spid="3543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54312"/>
                                        </p:tgtEl>
                                        <p:attrNameLst>
                                          <p:attrName>style.visibility</p:attrName>
                                        </p:attrNameLst>
                                      </p:cBhvr>
                                      <p:to>
                                        <p:strVal val="visible"/>
                                      </p:to>
                                    </p:set>
                                    <p:anim calcmode="lin" valueType="num">
                                      <p:cBhvr additive="base">
                                        <p:cTn id="17" dur="500" fill="hold"/>
                                        <p:tgtEl>
                                          <p:spTgt spid="354312"/>
                                        </p:tgtEl>
                                        <p:attrNameLst>
                                          <p:attrName>ppt_x</p:attrName>
                                        </p:attrNameLst>
                                      </p:cBhvr>
                                      <p:tavLst>
                                        <p:tav tm="0">
                                          <p:val>
                                            <p:strVal val="#ppt_x"/>
                                          </p:val>
                                        </p:tav>
                                        <p:tav tm="100000">
                                          <p:val>
                                            <p:strVal val="#ppt_x"/>
                                          </p:val>
                                        </p:tav>
                                      </p:tavLst>
                                    </p:anim>
                                    <p:anim calcmode="lin" valueType="num">
                                      <p:cBhvr additive="base">
                                        <p:cTn id="18" dur="500" fill="hold"/>
                                        <p:tgtEl>
                                          <p:spTgt spid="3543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54313"/>
                                        </p:tgtEl>
                                        <p:attrNameLst>
                                          <p:attrName>style.visibility</p:attrName>
                                        </p:attrNameLst>
                                      </p:cBhvr>
                                      <p:to>
                                        <p:strVal val="visible"/>
                                      </p:to>
                                    </p:set>
                                    <p:anim calcmode="lin" valueType="num">
                                      <p:cBhvr additive="base">
                                        <p:cTn id="23" dur="500" fill="hold"/>
                                        <p:tgtEl>
                                          <p:spTgt spid="354313"/>
                                        </p:tgtEl>
                                        <p:attrNameLst>
                                          <p:attrName>ppt_x</p:attrName>
                                        </p:attrNameLst>
                                      </p:cBhvr>
                                      <p:tavLst>
                                        <p:tav tm="0">
                                          <p:val>
                                            <p:strVal val="#ppt_x"/>
                                          </p:val>
                                        </p:tav>
                                        <p:tav tm="100000">
                                          <p:val>
                                            <p:strVal val="#ppt_x"/>
                                          </p:val>
                                        </p:tav>
                                      </p:tavLst>
                                    </p:anim>
                                    <p:anim calcmode="lin" valueType="num">
                                      <p:cBhvr additive="base">
                                        <p:cTn id="24" dur="500" fill="hold"/>
                                        <p:tgtEl>
                                          <p:spTgt spid="3543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0" grpId="0" animBg="1"/>
      <p:bldP spid="354311" grpId="0"/>
      <p:bldP spid="354312" grpId="0"/>
      <p:bldP spid="35431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rrowheads="1"/>
          </p:cNvSpPr>
          <p:nvPr>
            <p:ph type="title"/>
          </p:nvPr>
        </p:nvSpPr>
        <p:spPr>
          <a:xfrm>
            <a:off x="1825625" y="34925"/>
            <a:ext cx="8540750" cy="298450"/>
          </a:xfrm>
        </p:spPr>
        <p:txBody>
          <a:bodyPr>
            <a:normAutofit fontScale="90000"/>
          </a:bodyPr>
          <a:lstStyle/>
          <a:p>
            <a:r>
              <a:rPr lang="en-US" altLang="zh-CN" sz="2600">
                <a:solidFill>
                  <a:srgbClr val="FF3300"/>
                </a:solidFill>
              </a:rPr>
              <a:t>MIPS operands, assembly and machine language  </a:t>
            </a:r>
            <a:r>
              <a:rPr lang="en-US" altLang="zh-CN" sz="1800">
                <a:solidFill>
                  <a:srgbClr val="000000"/>
                </a:solidFill>
              </a:rPr>
              <a:t>p67</a:t>
            </a:r>
          </a:p>
        </p:txBody>
      </p:sp>
      <p:sp>
        <p:nvSpPr>
          <p:cNvPr id="164" name="灯片编号占位符 5"/>
          <p:cNvSpPr>
            <a:spLocks noGrp="1"/>
          </p:cNvSpPr>
          <p:nvPr>
            <p:ph type="sldNum" sz="quarter" idx="12"/>
          </p:nvPr>
        </p:nvSpPr>
        <p:spPr/>
        <p:txBody>
          <a:bodyPr/>
          <a:lstStyle/>
          <a:p>
            <a:fld id="{AE63FB20-BC92-48B8-B1B4-EBB2F11E6A4C}" type="slidenum">
              <a:rPr lang="en-US" altLang="zh-CN"/>
              <a:pPr/>
              <a:t>63</a:t>
            </a:fld>
            <a:endParaRPr lang="en-US" altLang="zh-CN"/>
          </a:p>
        </p:txBody>
      </p:sp>
      <p:graphicFrame>
        <p:nvGraphicFramePr>
          <p:cNvPr id="253947" name="Group 1019"/>
          <p:cNvGraphicFramePr>
            <a:graphicFrameLocks noGrp="1"/>
          </p:cNvGraphicFramePr>
          <p:nvPr>
            <p:extLst>
              <p:ext uri="{D42A27DB-BD31-4B8C-83A1-F6EECF244321}">
                <p14:modId xmlns:p14="http://schemas.microsoft.com/office/powerpoint/2010/main" val="556467785"/>
              </p:ext>
            </p:extLst>
          </p:nvPr>
        </p:nvGraphicFramePr>
        <p:xfrm>
          <a:off x="1631950" y="4019551"/>
          <a:ext cx="8928100" cy="1924685"/>
        </p:xfrm>
        <a:graphic>
          <a:graphicData uri="http://schemas.openxmlformats.org/drawingml/2006/table">
            <a:tbl>
              <a:tblPr/>
              <a:tblGrid>
                <a:gridCol w="1295400"/>
                <a:gridCol w="1022350"/>
                <a:gridCol w="558800"/>
                <a:gridCol w="558800"/>
                <a:gridCol w="558800"/>
                <a:gridCol w="558800"/>
                <a:gridCol w="666750"/>
                <a:gridCol w="661988"/>
                <a:gridCol w="3046412"/>
              </a:tblGrid>
              <a:tr h="2619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smtClean="0">
                          <a:ln>
                            <a:noFill/>
                          </a:ln>
                          <a:solidFill>
                            <a:schemeClr val="bg1"/>
                          </a:solidFill>
                          <a:effectLst/>
                          <a:latin typeface="Arial" charset="0"/>
                          <a:ea typeface="Arial Unicode MS" pitchFamily="34" charset="-122"/>
                          <a:cs typeface="Arial Unicode MS" pitchFamily="34" charset="-122"/>
                        </a:rPr>
                        <a:t>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Format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Example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Comment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03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 $s1, $s2, $s3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sub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sub $s1, $s2, $s3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r>
              <a:tr h="2190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addi $s1,$s2,100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lw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lw</a:t>
                      </a: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 $</a:t>
                      </a:r>
                      <a:r>
                        <a:rPr kumimoji="0" lang="en-US" altLang="zh-CN" sz="1400" b="0"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s1</a:t>
                      </a: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 100($</a:t>
                      </a:r>
                      <a:r>
                        <a:rPr kumimoji="0" lang="en-US" altLang="zh-CN" sz="1400" b="0"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s2</a:t>
                      </a: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r>
              <a:tr h="303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sw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sw $s1, 100($s2)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259072" name="Group 1024"/>
          <p:cNvGraphicFramePr>
            <a:graphicFrameLocks noGrp="1"/>
          </p:cNvGraphicFramePr>
          <p:nvPr/>
        </p:nvGraphicFramePr>
        <p:xfrm>
          <a:off x="1631950" y="5949950"/>
          <a:ext cx="8928100" cy="914400"/>
        </p:xfrm>
        <a:graphic>
          <a:graphicData uri="http://schemas.openxmlformats.org/drawingml/2006/table">
            <a:tbl>
              <a:tblPr/>
              <a:tblGrid>
                <a:gridCol w="1295400"/>
                <a:gridCol w="660400"/>
                <a:gridCol w="558800"/>
                <a:gridCol w="558800"/>
                <a:gridCol w="558800"/>
                <a:gridCol w="558800"/>
                <a:gridCol w="706438"/>
                <a:gridCol w="661987"/>
                <a:gridCol w="3368675"/>
              </a:tblGrid>
              <a:tr h="303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300" b="1" i="0" u="none" strike="noStrike" cap="none" normalizeH="0" baseline="0" dirty="0" smtClean="0">
                          <a:ln>
                            <a:noFill/>
                          </a:ln>
                          <a:solidFill>
                            <a:schemeClr val="bg1"/>
                          </a:solidFill>
                          <a:effectLst/>
                          <a:latin typeface="Arial" charset="0"/>
                          <a:ea typeface="Arial Unicode MS" pitchFamily="34" charset="-122"/>
                          <a:cs typeface="Arial Unicode MS" pitchFamily="34" charset="-122"/>
                        </a:rPr>
                        <a:t>Field 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400" b="0" i="0" u="none" strike="noStrike" cap="none" normalizeH="0" baseline="0" smtClean="0">
                        <a:ln>
                          <a:noFill/>
                        </a:ln>
                        <a:solidFill>
                          <a:schemeClr val="bg1"/>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bg1"/>
                          </a:solidFill>
                          <a:effectLst/>
                          <a:latin typeface="Arial" charset="0"/>
                          <a:ea typeface="Arial Unicode MS" pitchFamily="34" charset="-122"/>
                          <a:cs typeface="Arial Unicode MS" pitchFamily="34" charset="-122"/>
                        </a:rPr>
                        <a:t>6bits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bg1"/>
                          </a:solidFill>
                          <a:effectLst/>
                          <a:latin typeface="Arial" charset="0"/>
                          <a:ea typeface="Arial Unicode MS" pitchFamily="34" charset="-122"/>
                          <a:cs typeface="Arial Unicode MS" pitchFamily="34" charset="-122"/>
                        </a:rPr>
                        <a:t>5bits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bg1"/>
                          </a:solidFill>
                          <a:effectLst/>
                          <a:latin typeface="Arial" charset="0"/>
                          <a:ea typeface="Arial Unicode MS" pitchFamily="34" charset="-122"/>
                          <a:cs typeface="Arial Unicode MS" pitchFamily="34" charset="-122"/>
                        </a:rPr>
                        <a:t>6bits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chemeClr val="bg1"/>
                          </a:solidFill>
                          <a:effectLst/>
                          <a:latin typeface="Arial" charset="0"/>
                          <a:ea typeface="Arial Unicode MS" pitchFamily="34" charset="-122"/>
                          <a:cs typeface="Arial Unicode MS" pitchFamily="34" charset="-122"/>
                        </a:rPr>
                        <a:t>All MIPS instruction 32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03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R-format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shamt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funct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Arithmetic instruction format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I-format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rs</a:t>
                      </a:r>
                      <a:endParaRPr kumimoji="0" lang="en-US" altLang="zh-CN" sz="1400" b="1" i="0" u="none" strike="noStrike" cap="none" normalizeH="0" baseline="0" dirty="0" smtClean="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Data transfer ,branch format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253930" name="Group 1002"/>
          <p:cNvGraphicFramePr>
            <a:graphicFrameLocks noGrp="1"/>
          </p:cNvGraphicFramePr>
          <p:nvPr/>
        </p:nvGraphicFramePr>
        <p:xfrm>
          <a:off x="1631950" y="2133600"/>
          <a:ext cx="8928100" cy="1896110"/>
        </p:xfrm>
        <a:graphic>
          <a:graphicData uri="http://schemas.openxmlformats.org/drawingml/2006/table">
            <a:tbl>
              <a:tblPr/>
              <a:tblGrid>
                <a:gridCol w="1277938"/>
                <a:gridCol w="1524000"/>
                <a:gridCol w="1603375"/>
                <a:gridCol w="1995487"/>
                <a:gridCol w="2527300"/>
              </a:tblGrid>
              <a:tr h="3619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smtClean="0">
                          <a:ln>
                            <a:noFill/>
                          </a:ln>
                          <a:solidFill>
                            <a:schemeClr val="bg1"/>
                          </a:solidFill>
                          <a:effectLst/>
                          <a:latin typeface="Arial" charset="0"/>
                          <a:ea typeface="Arial Unicode MS" pitchFamily="34" charset="-122"/>
                          <a:cs typeface="Arial Unicode MS" pitchFamily="34" charset="-122"/>
                        </a:rPr>
                        <a:t>Category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Instruction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03213">
                <a:tc rowSpan="3">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Arithmetic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add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 + $s3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Three register operands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98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subtract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sub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a:t>
                      </a:r>
                      <a:r>
                        <a:rPr kumimoji="0" lang="zh-CN" altLang="en-US"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a:t>
                      </a: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Three register operands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0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 immediate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addi $s1,$s2,100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Used to add constants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Data transfer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load word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lw $1, 100($s2)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$s1=Memory[$s2+100]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Data from memory to register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store word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sw $s1, 100($s2)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Memory[$s2+100]=$s1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Data from register to memory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9077" name="Group 1029"/>
          <p:cNvGraphicFramePr>
            <a:graphicFrameLocks noGrp="1"/>
          </p:cNvGraphicFramePr>
          <p:nvPr/>
        </p:nvGraphicFramePr>
        <p:xfrm>
          <a:off x="1631950" y="373063"/>
          <a:ext cx="8928100" cy="1743456"/>
        </p:xfrm>
        <a:graphic>
          <a:graphicData uri="http://schemas.openxmlformats.org/drawingml/2006/table">
            <a:tbl>
              <a:tblPr/>
              <a:tblGrid>
                <a:gridCol w="1295400"/>
                <a:gridCol w="1906588"/>
                <a:gridCol w="5726112"/>
              </a:tblGrid>
              <a:tr h="247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smtClean="0">
                          <a:ln>
                            <a:noFill/>
                          </a:ln>
                          <a:solidFill>
                            <a:schemeClr val="bg1"/>
                          </a:solidFill>
                          <a:effectLst/>
                          <a:latin typeface="Arial" charset="0"/>
                          <a:ea typeface="Arial Unicode MS" pitchFamily="34" charset="-122"/>
                          <a:cs typeface="Arial Unicode MS" pitchFamily="34"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4286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32 register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$s0,$s1</a:t>
                      </a:r>
                      <a:r>
                        <a:rPr kumimoji="0" lang="en-US" altLang="zh-CN" sz="1400" b="0" i="0" u="none" strike="noStrike" cap="none" normalizeH="0" baseline="0" smtClean="0">
                          <a:ln>
                            <a:noFill/>
                          </a:ln>
                          <a:solidFill>
                            <a:srgbClr val="000000"/>
                          </a:solidFill>
                          <a:effectLst/>
                          <a:latin typeface="Arial Unicode MS"/>
                          <a:ea typeface="Arial Unicode MS" pitchFamily="34" charset="-122"/>
                          <a:cs typeface="Arial Unicode MS" pitchFamily="34" charset="-122"/>
                        </a:rPr>
                        <a:t>……</a:t>
                      </a: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,$s7</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$t0, $t1</a:t>
                      </a:r>
                      <a:r>
                        <a:rPr kumimoji="0" lang="en-US" altLang="zh-CN" sz="1400" b="0" i="0" u="none" strike="noStrike" cap="none" normalizeH="0" baseline="0" smtClean="0">
                          <a:ln>
                            <a:noFill/>
                          </a:ln>
                          <a:solidFill>
                            <a:srgbClr val="000000"/>
                          </a:solidFill>
                          <a:effectLst/>
                          <a:latin typeface="Arial Unicode MS"/>
                          <a:ea typeface="Arial Unicode MS" pitchFamily="34" charset="-122"/>
                          <a:cs typeface="Arial Unicode MS" pitchFamily="34" charset="-122"/>
                        </a:rPr>
                        <a:t>……</a:t>
                      </a: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Fast locations for data. In MIPS, data must be in registers to perform arithmetic. Registers $s0-$s7 map to 16-23 and $t0-$t7 map to 8-15.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2</a:t>
                      </a:r>
                      <a:r>
                        <a:rPr kumimoji="0" lang="en-US" altLang="zh-CN" sz="1600" b="1" i="0" u="none" strike="noStrike" cap="none" normalizeH="0" baseline="30000" smtClean="0">
                          <a:ln>
                            <a:noFill/>
                          </a:ln>
                          <a:solidFill>
                            <a:srgbClr val="000000"/>
                          </a:solidFill>
                          <a:effectLst/>
                          <a:latin typeface="Arial" charset="0"/>
                          <a:ea typeface="Arial Unicode MS" pitchFamily="34" charset="-122"/>
                          <a:cs typeface="Arial Unicode MS" pitchFamily="34" charset="-122"/>
                        </a:rPr>
                        <a:t>30</a:t>
                      </a: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 memory words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Memory[0],</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Memory[4] ,  </a:t>
                      </a:r>
                      <a:r>
                        <a:rPr kumimoji="0" lang="en-US" altLang="zh-CN" sz="1400" b="0" i="0" u="none" strike="noStrike" cap="none" normalizeH="0" baseline="0" smtClean="0">
                          <a:ln>
                            <a:noFill/>
                          </a:ln>
                          <a:solidFill>
                            <a:srgbClr val="000000"/>
                          </a:solidFill>
                          <a:effectLst/>
                          <a:latin typeface="Arial Unicode MS"/>
                          <a:ea typeface="Arial Unicode MS" pitchFamily="34" charset="-122"/>
                          <a:cs typeface="Arial Unicode MS" pitchFamily="34" charset="-122"/>
                        </a:rPr>
                        <a:t>……</a:t>
                      </a: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 , </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Menory[4294967292]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Accessed only by data transfer instructions in MIPS. MIPS uses byte </a:t>
                      </a:r>
                      <a:r>
                        <a:rPr kumimoji="0" lang="en-US" altLang="zh-CN" sz="1400" b="0"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addr</a:t>
                      </a: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 so sequential word </a:t>
                      </a:r>
                      <a:r>
                        <a:rPr kumimoji="0" lang="en-US" altLang="zh-CN" sz="1400" b="0"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addr</a:t>
                      </a: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 Differ by 4. Memory holds data </a:t>
                      </a:r>
                      <a:r>
                        <a:rPr kumimoji="0" lang="en-US" altLang="zh-CN" sz="1400" b="0"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structures,arrays</a:t>
                      </a: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 and  spilled registers.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椭圆 7"/>
          <p:cNvSpPr/>
          <p:nvPr/>
        </p:nvSpPr>
        <p:spPr>
          <a:xfrm>
            <a:off x="6096000" y="5357826"/>
            <a:ext cx="1000132"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4079776" y="5301208"/>
            <a:ext cx="360040" cy="663462"/>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763000" y="6248400"/>
            <a:ext cx="1905000" cy="457200"/>
          </a:xfrm>
          <a:prstGeom prst="rect">
            <a:avLst/>
          </a:prstGeom>
        </p:spPr>
        <p:txBody>
          <a:bodyPr/>
          <a:lstStyle/>
          <a:p>
            <a:fld id="{263B580F-0C5D-476C-9421-D4CEE2C6C8AE}" type="slidenum">
              <a:rPr lang="zh-CN" altLang="en-US"/>
              <a:pPr/>
              <a:t>64</a:t>
            </a:fld>
            <a:endParaRPr lang="en-US" altLang="zh-CN"/>
          </a:p>
        </p:txBody>
      </p:sp>
      <p:sp>
        <p:nvSpPr>
          <p:cNvPr id="1231874" name="Text Box 2"/>
          <p:cNvSpPr txBox="1">
            <a:spLocks noChangeArrowheads="1"/>
          </p:cNvSpPr>
          <p:nvPr/>
        </p:nvSpPr>
        <p:spPr bwMode="auto">
          <a:xfrm>
            <a:off x="1487488" y="214291"/>
            <a:ext cx="8894792" cy="646331"/>
          </a:xfrm>
          <a:prstGeom prst="rect">
            <a:avLst/>
          </a:prstGeom>
          <a:noFill/>
          <a:ln w="9525">
            <a:noFill/>
            <a:miter lim="800000"/>
            <a:headEnd/>
            <a:tailEnd/>
          </a:ln>
          <a:effectLst/>
        </p:spPr>
        <p:txBody>
          <a:bodyPr wrap="square">
            <a:spAutoFit/>
          </a:bodyPr>
          <a:lstStyle/>
          <a:p>
            <a:r>
              <a:rPr lang="en-US" altLang="zh-CN" sz="3600" b="1" dirty="0">
                <a:solidFill>
                  <a:srgbClr val="0000FF"/>
                </a:solidFill>
                <a:ea typeface="宋体" charset="-122"/>
              </a:rPr>
              <a:t>2.6  Logical Operations</a:t>
            </a:r>
          </a:p>
        </p:txBody>
      </p:sp>
      <p:sp>
        <p:nvSpPr>
          <p:cNvPr id="1231877" name="Text Box 5"/>
          <p:cNvSpPr txBox="1">
            <a:spLocks noChangeArrowheads="1"/>
          </p:cNvSpPr>
          <p:nvPr/>
        </p:nvSpPr>
        <p:spPr bwMode="auto">
          <a:xfrm>
            <a:off x="1809721" y="1611313"/>
            <a:ext cx="8858279" cy="2677656"/>
          </a:xfrm>
          <a:prstGeom prst="rect">
            <a:avLst/>
          </a:prstGeom>
          <a:noFill/>
          <a:ln w="9525">
            <a:noFill/>
            <a:miter lim="800000"/>
            <a:headEnd/>
            <a:tailEnd/>
          </a:ln>
          <a:effectLst/>
        </p:spPr>
        <p:txBody>
          <a:bodyPr wrap="square">
            <a:spAutoFit/>
          </a:bodyPr>
          <a:lstStyle/>
          <a:p>
            <a:pPr>
              <a:buClr>
                <a:srgbClr val="CC0000"/>
              </a:buClr>
            </a:pPr>
            <a:r>
              <a:rPr lang="en-US" altLang="zh-CN" sz="2400" dirty="0">
                <a:solidFill>
                  <a:schemeClr val="accent2"/>
                </a:solidFill>
                <a:ea typeface="宋体" charset="-122"/>
              </a:rPr>
              <a:t>Logical ops          C operators      Java operators         MIPS </a:t>
            </a:r>
            <a:r>
              <a:rPr lang="en-US" altLang="zh-CN" sz="2400" dirty="0" err="1">
                <a:solidFill>
                  <a:schemeClr val="accent2"/>
                </a:solidFill>
                <a:ea typeface="宋体" charset="-122"/>
              </a:rPr>
              <a:t>instr</a:t>
            </a:r>
            <a:endParaRPr lang="en-US" altLang="zh-CN" sz="2400" dirty="0">
              <a:solidFill>
                <a:schemeClr val="accent2"/>
              </a:solidFill>
              <a:ea typeface="宋体" charset="-122"/>
            </a:endParaRPr>
          </a:p>
          <a:p>
            <a:pPr>
              <a:buClr>
                <a:srgbClr val="CC0000"/>
              </a:buClr>
            </a:pPr>
            <a:endParaRPr lang="en-US" altLang="zh-CN" sz="2400" dirty="0">
              <a:solidFill>
                <a:schemeClr val="accent2"/>
              </a:solidFill>
              <a:ea typeface="宋体" charset="-122"/>
            </a:endParaRPr>
          </a:p>
          <a:p>
            <a:pPr>
              <a:buClr>
                <a:srgbClr val="CC0000"/>
              </a:buClr>
            </a:pPr>
            <a:r>
              <a:rPr lang="en-US" altLang="zh-CN" sz="2400" dirty="0">
                <a:ea typeface="宋体" charset="-122"/>
              </a:rPr>
              <a:t>Shift Left                    &lt;&lt;                        &lt;&lt;                         </a:t>
            </a:r>
            <a:r>
              <a:rPr lang="en-US" altLang="zh-CN" sz="2400" dirty="0" err="1">
                <a:ea typeface="宋体" charset="-122"/>
              </a:rPr>
              <a:t>sll</a:t>
            </a:r>
            <a:endParaRPr lang="en-US" altLang="zh-CN" sz="2400" dirty="0">
              <a:ea typeface="宋体" charset="-122"/>
            </a:endParaRPr>
          </a:p>
          <a:p>
            <a:pPr>
              <a:buClr>
                <a:srgbClr val="CC0000"/>
              </a:buClr>
            </a:pPr>
            <a:r>
              <a:rPr lang="en-US" altLang="zh-CN" sz="2400" dirty="0">
                <a:ea typeface="宋体" charset="-122"/>
              </a:rPr>
              <a:t>Shift Right                  &gt;&gt;                       &gt;&gt;&gt;                       </a:t>
            </a:r>
            <a:r>
              <a:rPr lang="en-US" altLang="zh-CN" sz="2400" dirty="0" err="1">
                <a:ea typeface="宋体" charset="-122"/>
              </a:rPr>
              <a:t>srl</a:t>
            </a:r>
            <a:endParaRPr lang="en-US" altLang="zh-CN" sz="2400" dirty="0">
              <a:ea typeface="宋体" charset="-122"/>
            </a:endParaRPr>
          </a:p>
          <a:p>
            <a:pPr>
              <a:buClr>
                <a:srgbClr val="CC0000"/>
              </a:buClr>
            </a:pPr>
            <a:r>
              <a:rPr lang="en-US" altLang="zh-CN" sz="2400" dirty="0">
                <a:ea typeface="宋体" charset="-122"/>
              </a:rPr>
              <a:t>Bit-by-bit AND             &amp;                         &amp;                     and, </a:t>
            </a:r>
            <a:r>
              <a:rPr lang="en-US" altLang="zh-CN" sz="2400" dirty="0" err="1">
                <a:ea typeface="宋体" charset="-122"/>
              </a:rPr>
              <a:t>andi</a:t>
            </a:r>
            <a:endParaRPr lang="en-US" altLang="zh-CN" sz="2400" dirty="0">
              <a:ea typeface="宋体" charset="-122"/>
            </a:endParaRPr>
          </a:p>
          <a:p>
            <a:pPr>
              <a:buClr>
                <a:srgbClr val="CC0000"/>
              </a:buClr>
            </a:pPr>
            <a:r>
              <a:rPr lang="en-US" altLang="zh-CN" sz="2400" dirty="0">
                <a:ea typeface="宋体" charset="-122"/>
              </a:rPr>
              <a:t>Bit-by-bit OR               |                           |                         or, </a:t>
            </a:r>
            <a:r>
              <a:rPr lang="en-US" altLang="zh-CN" sz="2400" dirty="0" err="1">
                <a:ea typeface="宋体" charset="-122"/>
              </a:rPr>
              <a:t>ori</a:t>
            </a:r>
            <a:endParaRPr lang="en-US" altLang="zh-CN" sz="2400" dirty="0">
              <a:ea typeface="宋体" charset="-122"/>
            </a:endParaRPr>
          </a:p>
          <a:p>
            <a:pPr>
              <a:buClr>
                <a:srgbClr val="CC0000"/>
              </a:buClr>
            </a:pPr>
            <a:r>
              <a:rPr lang="en-US" altLang="zh-CN" sz="2400" dirty="0">
                <a:ea typeface="宋体" charset="-122"/>
              </a:rPr>
              <a:t>Bit-by-bit NOT            ~                          ~                           nor</a:t>
            </a:r>
          </a:p>
        </p:txBody>
      </p:sp>
      <p:sp>
        <p:nvSpPr>
          <p:cNvPr id="2" name="文本框 1"/>
          <p:cNvSpPr txBox="1"/>
          <p:nvPr/>
        </p:nvSpPr>
        <p:spPr>
          <a:xfrm>
            <a:off x="1991545" y="5013177"/>
            <a:ext cx="3919663" cy="954107"/>
          </a:xfrm>
          <a:prstGeom prst="rect">
            <a:avLst/>
          </a:prstGeom>
          <a:noFill/>
        </p:spPr>
        <p:txBody>
          <a:bodyPr wrap="none" rtlCol="0">
            <a:spAutoFit/>
          </a:bodyPr>
          <a:lstStyle/>
          <a:p>
            <a:r>
              <a:rPr lang="en-US" altLang="zh-CN" sz="2800" dirty="0" err="1">
                <a:ea typeface="宋体" charset="-122"/>
              </a:rPr>
              <a:t>Sll</a:t>
            </a:r>
            <a:r>
              <a:rPr lang="en-US" altLang="zh-CN" sz="2800" dirty="0">
                <a:ea typeface="宋体" charset="-122"/>
              </a:rPr>
              <a:t>:   Shift Left  Logical</a:t>
            </a:r>
          </a:p>
          <a:p>
            <a:r>
              <a:rPr lang="en-US" altLang="zh-CN" sz="2800" dirty="0" err="1"/>
              <a:t>Srl</a:t>
            </a:r>
            <a:r>
              <a:rPr lang="en-US" altLang="zh-CN" sz="2800" dirty="0"/>
              <a:t>:   Shift Right Logical</a:t>
            </a:r>
            <a:endParaRPr lang="zh-CN" altLang="en-US" dirty="0"/>
          </a:p>
        </p:txBody>
      </p:sp>
    </p:spTree>
  </p:cSld>
  <p:clrMapOvr>
    <a:masterClrMapping/>
  </p:clrMapOvr>
  <p:transition spd="med">
    <p:random/>
    <p:sndAc>
      <p:stSnd>
        <p:snd r:embed="rId3" name="chimes.wav"/>
      </p:stSnd>
    </p:sndAc>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09852" y="3786190"/>
            <a:ext cx="2143140" cy="4286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p:txBody>
          <a:bodyPr/>
          <a:lstStyle/>
          <a:p>
            <a:r>
              <a:rPr lang="en-US" altLang="zh-CN" dirty="0" smtClean="0">
                <a:solidFill>
                  <a:srgbClr val="FF0000"/>
                </a:solidFill>
              </a:rPr>
              <a:t>SLL </a:t>
            </a:r>
            <a:r>
              <a:rPr lang="en-US" altLang="zh-CN" dirty="0" smtClean="0"/>
              <a:t>(shift </a:t>
            </a:r>
            <a:r>
              <a:rPr lang="en-US" altLang="zh-CN" dirty="0"/>
              <a:t>L</a:t>
            </a:r>
            <a:r>
              <a:rPr lang="en-US" altLang="zh-CN" dirty="0" smtClean="0"/>
              <a:t>eft </a:t>
            </a:r>
            <a:r>
              <a:rPr lang="en-US" altLang="zh-CN" dirty="0"/>
              <a:t>L</a:t>
            </a:r>
            <a:r>
              <a:rPr lang="en-US" altLang="zh-CN" dirty="0" smtClean="0"/>
              <a:t>ogical)</a:t>
            </a:r>
            <a:endParaRPr lang="zh-CN" altLang="en-US" dirty="0"/>
          </a:p>
        </p:txBody>
      </p:sp>
      <p:sp>
        <p:nvSpPr>
          <p:cNvPr id="221187" name="Rectangle 3"/>
          <p:cNvSpPr>
            <a:spLocks noGrp="1" noRot="1" noChangeArrowheads="1"/>
          </p:cNvSpPr>
          <p:nvPr>
            <p:ph idx="1"/>
          </p:nvPr>
        </p:nvSpPr>
        <p:spPr>
          <a:xfrm>
            <a:off x="911424" y="928670"/>
            <a:ext cx="9865096" cy="5164626"/>
          </a:xfrm>
        </p:spPr>
        <p:txBody>
          <a:bodyPr/>
          <a:lstStyle/>
          <a:p>
            <a:pPr lvl="1"/>
            <a:r>
              <a:rPr lang="en-US" altLang="zh-CN" sz="2600" dirty="0">
                <a:latin typeface="Times New Roman" pitchFamily="18" charset="0"/>
              </a:rPr>
              <a:t>Move  all the bits in a word to left or right, filling emptied bits with 0</a:t>
            </a:r>
          </a:p>
          <a:p>
            <a:pPr lvl="1"/>
            <a:r>
              <a:rPr lang="en-US" altLang="zh-CN" sz="2600" u="sng" dirty="0">
                <a:solidFill>
                  <a:srgbClr val="0000FF"/>
                </a:solidFill>
                <a:latin typeface="Times New Roman" pitchFamily="18" charset="0"/>
              </a:rPr>
              <a:t>Shifting left by </a:t>
            </a:r>
            <a:r>
              <a:rPr lang="en-US" altLang="zh-CN" sz="2600" b="1" i="1" u="sng" dirty="0" err="1">
                <a:solidFill>
                  <a:srgbClr val="FF0066"/>
                </a:solidFill>
                <a:latin typeface="Times New Roman" pitchFamily="18" charset="0"/>
              </a:rPr>
              <a:t>i</a:t>
            </a:r>
            <a:r>
              <a:rPr lang="en-US" altLang="zh-CN" sz="2600" u="sng" dirty="0">
                <a:latin typeface="Times New Roman" pitchFamily="18" charset="0"/>
              </a:rPr>
              <a:t> </a:t>
            </a:r>
            <a:r>
              <a:rPr lang="en-US" altLang="zh-CN" sz="2600" dirty="0">
                <a:latin typeface="Times New Roman" pitchFamily="18" charset="0"/>
              </a:rPr>
              <a:t>is same result as </a:t>
            </a:r>
            <a:r>
              <a:rPr lang="en-US" altLang="zh-CN" sz="2600" u="sng" dirty="0">
                <a:solidFill>
                  <a:srgbClr val="0000FF"/>
                </a:solidFill>
                <a:latin typeface="Times New Roman" pitchFamily="18" charset="0"/>
              </a:rPr>
              <a:t>multiplying by </a:t>
            </a:r>
            <a:r>
              <a:rPr lang="en-US" altLang="zh-CN" sz="2600" u="sng" dirty="0" err="1">
                <a:latin typeface="Times New Roman" pitchFamily="18" charset="0"/>
              </a:rPr>
              <a:t>2</a:t>
            </a:r>
            <a:r>
              <a:rPr lang="en-US" altLang="zh-CN" sz="2600" b="1" i="1" u="sng" baseline="30000" dirty="0" err="1">
                <a:solidFill>
                  <a:srgbClr val="FF0000"/>
                </a:solidFill>
                <a:latin typeface="Times New Roman" pitchFamily="18" charset="0"/>
              </a:rPr>
              <a:t>i</a:t>
            </a:r>
            <a:endParaRPr lang="en-US" altLang="zh-CN" sz="2600" b="1" i="1" u="sng" baseline="30000" dirty="0">
              <a:solidFill>
                <a:srgbClr val="FF0000"/>
              </a:solidFill>
              <a:latin typeface="Times New Roman" pitchFamily="18" charset="0"/>
            </a:endParaRPr>
          </a:p>
          <a:p>
            <a:pPr lvl="1">
              <a:buFont typeface="Wingdings" pitchFamily="2" charset="2"/>
              <a:buNone/>
            </a:pPr>
            <a:r>
              <a:rPr lang="en-US" altLang="zh-CN" sz="2600" dirty="0">
                <a:latin typeface="Times New Roman" pitchFamily="18" charset="0"/>
              </a:rPr>
              <a:t>0000 0000 0000 0000 0000 0000 0000 </a:t>
            </a:r>
            <a:r>
              <a:rPr lang="en-US" altLang="zh-CN" sz="2600" dirty="0">
                <a:solidFill>
                  <a:srgbClr val="0000FF"/>
                </a:solidFill>
                <a:latin typeface="Times New Roman" pitchFamily="18" charset="0"/>
              </a:rPr>
              <a:t>1001</a:t>
            </a:r>
            <a:r>
              <a:rPr lang="en-US" altLang="zh-CN" sz="2600" dirty="0">
                <a:latin typeface="Times New Roman" pitchFamily="18" charset="0"/>
              </a:rPr>
              <a:t>          (9)</a:t>
            </a:r>
            <a:r>
              <a:rPr lang="en-US" altLang="zh-CN" sz="2600" baseline="-25000" dirty="0">
                <a:latin typeface="Times New Roman" pitchFamily="18" charset="0"/>
              </a:rPr>
              <a:t>10 </a:t>
            </a:r>
          </a:p>
          <a:p>
            <a:pPr lvl="1">
              <a:buNone/>
            </a:pPr>
            <a:r>
              <a:rPr lang="en-US" altLang="zh-CN" sz="2600" dirty="0">
                <a:latin typeface="Times New Roman" pitchFamily="18" charset="0"/>
              </a:rPr>
              <a:t>0000 0000 0000 0000 0000 0000 </a:t>
            </a:r>
            <a:r>
              <a:rPr lang="en-US" altLang="zh-CN" sz="2600" dirty="0">
                <a:solidFill>
                  <a:srgbClr val="0000FF"/>
                </a:solidFill>
                <a:latin typeface="Times New Roman" pitchFamily="18" charset="0"/>
              </a:rPr>
              <a:t>1001</a:t>
            </a:r>
            <a:r>
              <a:rPr lang="en-US" altLang="zh-CN" sz="2600" dirty="0">
                <a:latin typeface="Times New Roman" pitchFamily="18" charset="0"/>
              </a:rPr>
              <a:t> </a:t>
            </a:r>
            <a:r>
              <a:rPr lang="en-US" altLang="zh-CN" sz="2600" dirty="0">
                <a:solidFill>
                  <a:srgbClr val="FF0066"/>
                </a:solidFill>
                <a:latin typeface="Times New Roman" pitchFamily="18" charset="0"/>
              </a:rPr>
              <a:t>0000</a:t>
            </a:r>
            <a:r>
              <a:rPr lang="en-US" altLang="zh-CN" sz="2600" dirty="0">
                <a:latin typeface="Times New Roman" pitchFamily="18" charset="0"/>
              </a:rPr>
              <a:t>      Shift left 4</a:t>
            </a:r>
          </a:p>
          <a:p>
            <a:pPr lvl="1">
              <a:buFont typeface="Wingdings" pitchFamily="2" charset="2"/>
              <a:buNone/>
            </a:pPr>
            <a:r>
              <a:rPr lang="en-US" altLang="zh-CN" sz="2600" dirty="0">
                <a:latin typeface="Times New Roman" pitchFamily="18" charset="0"/>
              </a:rPr>
              <a:t>    </a:t>
            </a:r>
          </a:p>
          <a:p>
            <a:pPr lvl="1">
              <a:buFont typeface="Wingdings" pitchFamily="2" charset="2"/>
              <a:buNone/>
            </a:pPr>
            <a:r>
              <a:rPr lang="en-US" altLang="zh-CN" sz="2600" dirty="0">
                <a:latin typeface="Times New Roman" pitchFamily="18" charset="0"/>
              </a:rPr>
              <a:t>  (9×2</a:t>
            </a:r>
            <a:r>
              <a:rPr lang="en-US" altLang="zh-CN" sz="2600" baseline="30000" dirty="0">
                <a:solidFill>
                  <a:srgbClr val="FF0000"/>
                </a:solidFill>
                <a:latin typeface="Times New Roman" pitchFamily="18" charset="0"/>
              </a:rPr>
              <a:t>4</a:t>
            </a:r>
            <a:r>
              <a:rPr lang="en-US" altLang="zh-CN" sz="2600" dirty="0">
                <a:latin typeface="Times New Roman" pitchFamily="18" charset="0"/>
              </a:rPr>
              <a:t>  =  9×16=144)</a:t>
            </a:r>
            <a:r>
              <a:rPr lang="en-US" altLang="zh-CN" sz="2600" baseline="-25000" dirty="0">
                <a:latin typeface="Times New Roman" pitchFamily="18" charset="0"/>
              </a:rPr>
              <a:t>10 </a:t>
            </a:r>
          </a:p>
          <a:p>
            <a:pPr lvl="1">
              <a:buFont typeface="Wingdings" pitchFamily="2" charset="2"/>
              <a:buNone/>
            </a:pPr>
            <a:r>
              <a:rPr lang="en-US" altLang="zh-CN" sz="2600" dirty="0">
                <a:latin typeface="Times New Roman" pitchFamily="18" charset="0"/>
              </a:rPr>
              <a:t>	</a:t>
            </a:r>
            <a:r>
              <a:rPr lang="en-US" altLang="zh-CN" sz="2600" dirty="0" err="1">
                <a:latin typeface="Times New Roman" pitchFamily="18" charset="0"/>
              </a:rPr>
              <a:t>sll</a:t>
            </a:r>
            <a:r>
              <a:rPr lang="en-US" altLang="zh-CN" sz="2600" dirty="0">
                <a:latin typeface="Times New Roman" pitchFamily="18" charset="0"/>
              </a:rPr>
              <a:t>   $</a:t>
            </a:r>
            <a:r>
              <a:rPr lang="en-US" altLang="zh-CN" sz="2600" dirty="0" err="1">
                <a:latin typeface="Times New Roman" pitchFamily="18" charset="0"/>
              </a:rPr>
              <a:t>t2</a:t>
            </a:r>
            <a:r>
              <a:rPr lang="en-US" altLang="zh-CN" sz="2600" dirty="0">
                <a:latin typeface="Times New Roman" pitchFamily="18" charset="0"/>
              </a:rPr>
              <a:t>, $</a:t>
            </a:r>
            <a:r>
              <a:rPr lang="en-US" altLang="zh-CN" sz="2600" dirty="0" err="1">
                <a:latin typeface="Times New Roman" pitchFamily="18" charset="0"/>
              </a:rPr>
              <a:t>s0</a:t>
            </a:r>
            <a:r>
              <a:rPr lang="en-US" altLang="zh-CN" sz="2600" dirty="0">
                <a:latin typeface="Times New Roman" pitchFamily="18" charset="0"/>
              </a:rPr>
              <a:t>, 4	    #   $</a:t>
            </a:r>
            <a:r>
              <a:rPr lang="en-US" altLang="zh-CN" sz="2600" dirty="0" err="1">
                <a:latin typeface="Times New Roman" pitchFamily="18" charset="0"/>
              </a:rPr>
              <a:t>t2</a:t>
            </a:r>
            <a:r>
              <a:rPr lang="en-US" altLang="zh-CN" sz="2600" dirty="0">
                <a:latin typeface="Times New Roman" pitchFamily="18" charset="0"/>
              </a:rPr>
              <a:t>  =  </a:t>
            </a:r>
            <a:r>
              <a:rPr lang="en-US" altLang="zh-CN" sz="2600" dirty="0" err="1">
                <a:latin typeface="Times New Roman" pitchFamily="18" charset="0"/>
              </a:rPr>
              <a:t>reg</a:t>
            </a:r>
            <a:r>
              <a:rPr lang="en-US" altLang="zh-CN" sz="2600" dirty="0">
                <a:latin typeface="Times New Roman" pitchFamily="18" charset="0"/>
              </a:rPr>
              <a:t> $</a:t>
            </a:r>
            <a:r>
              <a:rPr lang="en-US" altLang="zh-CN" sz="2600" dirty="0" err="1">
                <a:latin typeface="Times New Roman" pitchFamily="18" charset="0"/>
              </a:rPr>
              <a:t>s0</a:t>
            </a:r>
            <a:r>
              <a:rPr lang="en-US" altLang="zh-CN" sz="2600" dirty="0">
                <a:latin typeface="Times New Roman" pitchFamily="18" charset="0"/>
              </a:rPr>
              <a:t> &lt;&lt; 4 bit</a:t>
            </a:r>
          </a:p>
        </p:txBody>
      </p:sp>
      <p:sp>
        <p:nvSpPr>
          <p:cNvPr id="221226" name="Line 42"/>
          <p:cNvSpPr>
            <a:spLocks noChangeShapeType="1"/>
          </p:cNvSpPr>
          <p:nvPr/>
        </p:nvSpPr>
        <p:spPr bwMode="auto">
          <a:xfrm flipH="1">
            <a:off x="4952992" y="2714620"/>
            <a:ext cx="3384550" cy="0"/>
          </a:xfrm>
          <a:prstGeom prst="line">
            <a:avLst/>
          </a:prstGeom>
          <a:noFill/>
          <a:ln w="57150" cap="rnd">
            <a:solidFill>
              <a:srgbClr val="FF0000"/>
            </a:solidFill>
            <a:round/>
            <a:headEnd/>
            <a:tailEnd type="triangle" w="med" len="med"/>
          </a:ln>
          <a:effectLst/>
        </p:spPr>
        <p:txBody>
          <a:bodyPr/>
          <a:lstStyle/>
          <a:p>
            <a:endParaRPr lang="zh-CN" altLang="en-US"/>
          </a:p>
        </p:txBody>
      </p:sp>
      <p:graphicFrame>
        <p:nvGraphicFramePr>
          <p:cNvPr id="221427" name="Group 243"/>
          <p:cNvGraphicFramePr>
            <a:graphicFrameLocks noGrp="1"/>
          </p:cNvGraphicFramePr>
          <p:nvPr>
            <p:extLst>
              <p:ext uri="{D42A27DB-BD31-4B8C-83A1-F6EECF244321}">
                <p14:modId xmlns:p14="http://schemas.microsoft.com/office/powerpoint/2010/main" val="2137744510"/>
              </p:ext>
            </p:extLst>
          </p:nvPr>
        </p:nvGraphicFramePr>
        <p:xfrm>
          <a:off x="2639616" y="4940772"/>
          <a:ext cx="6096000" cy="1152525"/>
        </p:xfrm>
        <a:graphic>
          <a:graphicData uri="http://schemas.openxmlformats.org/drawingml/2006/table">
            <a:tbl>
              <a:tblPr/>
              <a:tblGrid>
                <a:gridCol w="1016000"/>
                <a:gridCol w="1016000"/>
                <a:gridCol w="1016000"/>
                <a:gridCol w="1016000"/>
                <a:gridCol w="1016000"/>
                <a:gridCol w="1016000"/>
              </a:tblGrid>
              <a:tr h="568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smtClean="0">
                          <a:ln>
                            <a:noFill/>
                          </a:ln>
                          <a:solidFill>
                            <a:srgbClr val="000000"/>
                          </a:solidFill>
                          <a:effectLst/>
                          <a:latin typeface="Arial" pitchFamily="34" charset="0"/>
                          <a:ea typeface="Arial Unicode MS" pitchFamily="34" charset="-122"/>
                          <a:cs typeface="Arial Unicode MS" pitchFamily="34" charset="-122"/>
                        </a:rPr>
                        <a:t>op</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000000"/>
                          </a:solidFill>
                          <a:effectLst/>
                          <a:latin typeface="Arial" pitchFamily="34" charset="0"/>
                          <a:ea typeface="Arial Unicode MS" pitchFamily="34" charset="-122"/>
                          <a:cs typeface="Arial Unicode MS" pitchFamily="34" charset="-122"/>
                        </a:rPr>
                        <a:t>rs</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err="1" smtClean="0">
                          <a:ln>
                            <a:noFill/>
                          </a:ln>
                          <a:solidFill>
                            <a:srgbClr val="FF0000"/>
                          </a:solidFill>
                          <a:effectLst/>
                          <a:latin typeface="Arial" pitchFamily="34" charset="0"/>
                          <a:ea typeface="Arial Unicode MS" pitchFamily="34" charset="-122"/>
                          <a:cs typeface="Arial Unicode MS" pitchFamily="34" charset="-122"/>
                        </a:rPr>
                        <a:t>rt</a:t>
                      </a:r>
                      <a:endParaRPr kumimoji="0" lang="en-US" altLang="zh-CN" sz="2400" b="0" i="0" u="none" strike="noStrike" cap="none" normalizeH="0" baseline="0" dirty="0" smtClean="0">
                        <a:ln>
                          <a:noFill/>
                        </a:ln>
                        <a:solidFill>
                          <a:srgbClr val="FF0000"/>
                        </a:solidFill>
                        <a:effectLst/>
                        <a:latin typeface="Arial" pitchFamily="34" charset="0"/>
                        <a:ea typeface="Arial Unicode MS" pitchFamily="34" charset="-122"/>
                        <a:cs typeface="Arial Unicode MS" pitchFamily="34" charset="-122"/>
                      </a:endParaRP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000000"/>
                          </a:solidFill>
                          <a:effectLst/>
                          <a:latin typeface="Arial" pitchFamily="34" charset="0"/>
                          <a:ea typeface="Arial Unicode MS" pitchFamily="34" charset="-122"/>
                          <a:cs typeface="Arial Unicode MS" pitchFamily="34" charset="-122"/>
                        </a:rPr>
                        <a:t>rd</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FF0066"/>
                          </a:solidFill>
                          <a:effectLst/>
                          <a:latin typeface="Arial" pitchFamily="34" charset="0"/>
                          <a:ea typeface="Arial Unicode MS" pitchFamily="34" charset="-122"/>
                          <a:cs typeface="Arial Unicode MS" pitchFamily="34" charset="-122"/>
                        </a:rPr>
                        <a:t>shamt</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000000"/>
                          </a:solidFill>
                          <a:effectLst/>
                          <a:latin typeface="Arial" pitchFamily="34" charset="0"/>
                          <a:ea typeface="Arial Unicode MS" pitchFamily="34" charset="-122"/>
                          <a:cs typeface="Arial Unicode MS" pitchFamily="34" charset="-122"/>
                        </a:rPr>
                        <a:t>funct</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84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000000"/>
                          </a:solidFill>
                          <a:effectLst/>
                          <a:latin typeface="Arial" pitchFamily="34" charset="0"/>
                          <a:ea typeface="Arial Unicode MS" pitchFamily="34" charset="-122"/>
                          <a:cs typeface="Arial Unicode MS" pitchFamily="34"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smtClean="0">
                          <a:ln>
                            <a:noFill/>
                          </a:ln>
                          <a:solidFill>
                            <a:srgbClr val="000000"/>
                          </a:solidFill>
                          <a:effectLst/>
                          <a:latin typeface="Arial" pitchFamily="34"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smtClean="0">
                          <a:ln>
                            <a:noFill/>
                          </a:ln>
                          <a:solidFill>
                            <a:srgbClr val="FF0000"/>
                          </a:solidFill>
                          <a:effectLst/>
                          <a:latin typeface="Arial" pitchFamily="34" charset="0"/>
                          <a:ea typeface="Arial Unicode MS" pitchFamily="34" charset="-122"/>
                          <a:cs typeface="Arial Unicode MS" pitchFamily="34"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000000"/>
                          </a:solidFill>
                          <a:effectLst/>
                          <a:latin typeface="Arial" pitchFamily="34" charset="0"/>
                          <a:ea typeface="Arial Unicode MS" pitchFamily="34" charset="-122"/>
                          <a:cs typeface="Arial Unicode MS" pitchFamily="34"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FF0066"/>
                          </a:solidFill>
                          <a:effectLst/>
                          <a:latin typeface="Arial" pitchFamily="34" charset="0"/>
                          <a:ea typeface="Arial Unicode MS" pitchFamily="34" charset="-122"/>
                          <a:cs typeface="Arial Unicode MS" pitchFamily="34"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dirty="0" smtClean="0">
                          <a:ln>
                            <a:noFill/>
                          </a:ln>
                          <a:solidFill>
                            <a:srgbClr val="000000"/>
                          </a:solidFill>
                          <a:effectLst/>
                          <a:latin typeface="Arial" pitchFamily="34" charset="0"/>
                          <a:ea typeface="Arial Unicode MS" pitchFamily="34" charset="-122"/>
                          <a:cs typeface="Arial Unicode MS" pitchFamily="34"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himes.wav"/>
      </p:stSnd>
    </p:sndAc>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solidFill>
                  <a:srgbClr val="FF0000"/>
                </a:solidFill>
              </a:rPr>
              <a:t>And</a:t>
            </a:r>
            <a:r>
              <a:rPr lang="en-US" altLang="zh-CN" dirty="0" smtClean="0"/>
              <a:t> operator  </a:t>
            </a:r>
            <a:endParaRPr lang="zh-CN" altLang="en-US" dirty="0"/>
          </a:p>
        </p:txBody>
      </p:sp>
      <p:sp>
        <p:nvSpPr>
          <p:cNvPr id="223234" name="Rectangle 2"/>
          <p:cNvSpPr>
            <a:spLocks noGrp="1" noRot="1" noChangeArrowheads="1"/>
          </p:cNvSpPr>
          <p:nvPr>
            <p:ph idx="1"/>
          </p:nvPr>
        </p:nvSpPr>
        <p:spPr>
          <a:xfrm>
            <a:off x="1415480" y="1142985"/>
            <a:ext cx="8806682" cy="4886325"/>
          </a:xfrm>
        </p:spPr>
        <p:txBody>
          <a:bodyPr/>
          <a:lstStyle/>
          <a:p>
            <a:pPr lvl="1"/>
            <a:r>
              <a:rPr lang="en-US" altLang="zh-CN" sz="2600" dirty="0">
                <a:latin typeface="Times New Roman" pitchFamily="18" charset="0"/>
              </a:rPr>
              <a:t>It is bit-by-bit</a:t>
            </a:r>
          </a:p>
          <a:p>
            <a:pPr lvl="2"/>
            <a:r>
              <a:rPr lang="en-US" altLang="zh-CN" sz="2200" dirty="0">
                <a:latin typeface="Times New Roman" pitchFamily="18" charset="0"/>
              </a:rPr>
              <a:t>Result=1 : both bits of the operands are 1 </a:t>
            </a:r>
          </a:p>
          <a:p>
            <a:pPr lvl="1"/>
            <a:r>
              <a:rPr lang="en-US" altLang="zh-CN" sz="3000" dirty="0">
                <a:solidFill>
                  <a:srgbClr val="0000FF"/>
                </a:solidFill>
                <a:latin typeface="Times New Roman" pitchFamily="18" charset="0"/>
              </a:rPr>
              <a:t>Example:</a:t>
            </a:r>
          </a:p>
          <a:p>
            <a:pPr lvl="1">
              <a:buFont typeface="Wingdings" pitchFamily="2" charset="2"/>
              <a:buNone/>
            </a:pPr>
            <a:r>
              <a:rPr lang="en-US" altLang="zh-CN" sz="2600" dirty="0">
                <a:latin typeface="Times New Roman" pitchFamily="18" charset="0"/>
              </a:rPr>
              <a:t>$</a:t>
            </a:r>
            <a:r>
              <a:rPr lang="en-US" altLang="zh-CN" sz="2600" dirty="0" err="1">
                <a:latin typeface="Times New Roman" pitchFamily="18" charset="0"/>
              </a:rPr>
              <a:t>t2</a:t>
            </a:r>
            <a:r>
              <a:rPr lang="en-US" altLang="zh-CN" sz="2600" dirty="0">
                <a:latin typeface="Times New Roman" pitchFamily="18" charset="0"/>
              </a:rPr>
              <a:t>:      0000 0000 0000 0000 00</a:t>
            </a:r>
            <a:r>
              <a:rPr lang="en-US" altLang="zh-CN" sz="2600" dirty="0">
                <a:solidFill>
                  <a:srgbClr val="FF0000"/>
                </a:solidFill>
                <a:latin typeface="Times New Roman" pitchFamily="18" charset="0"/>
              </a:rPr>
              <a:t>00 </a:t>
            </a:r>
            <a:r>
              <a:rPr lang="en-US" altLang="zh-CN" sz="2600" dirty="0">
                <a:solidFill>
                  <a:srgbClr val="FF0066"/>
                </a:solidFill>
                <a:latin typeface="Times New Roman" pitchFamily="18" charset="0"/>
              </a:rPr>
              <a:t>11</a:t>
            </a:r>
            <a:r>
              <a:rPr lang="en-US" altLang="zh-CN" sz="2600" dirty="0">
                <a:latin typeface="Times New Roman" pitchFamily="18" charset="0"/>
              </a:rPr>
              <a:t>0</a:t>
            </a:r>
            <a:r>
              <a:rPr lang="en-US" altLang="zh-CN" sz="2600" dirty="0">
                <a:solidFill>
                  <a:srgbClr val="0000FF"/>
                </a:solidFill>
                <a:latin typeface="Times New Roman" pitchFamily="18" charset="0"/>
              </a:rPr>
              <a:t>1</a:t>
            </a:r>
            <a:r>
              <a:rPr lang="en-US" altLang="zh-CN" sz="2600" dirty="0">
                <a:latin typeface="Times New Roman" pitchFamily="18" charset="0"/>
              </a:rPr>
              <a:t> 0000 0000 	 </a:t>
            </a:r>
            <a:endParaRPr lang="en-US" altLang="zh-CN" sz="2600" baseline="-25000" dirty="0">
              <a:latin typeface="Times New Roman" pitchFamily="18" charset="0"/>
            </a:endParaRPr>
          </a:p>
          <a:p>
            <a:pPr lvl="1">
              <a:buFont typeface="Wingdings" pitchFamily="2" charset="2"/>
              <a:buNone/>
            </a:pPr>
            <a:r>
              <a:rPr lang="en-US" altLang="zh-CN" sz="2600" dirty="0">
                <a:latin typeface="Times New Roman" pitchFamily="18" charset="0"/>
              </a:rPr>
              <a:t>$</a:t>
            </a:r>
            <a:r>
              <a:rPr lang="en-US" altLang="zh-CN" sz="2600" dirty="0" err="1">
                <a:latin typeface="Times New Roman" pitchFamily="18" charset="0"/>
              </a:rPr>
              <a:t>t1</a:t>
            </a:r>
            <a:r>
              <a:rPr lang="en-US" altLang="zh-CN" sz="2600" dirty="0">
                <a:latin typeface="Times New Roman" pitchFamily="18" charset="0"/>
              </a:rPr>
              <a:t>:      0000 0000 0000 0000 00</a:t>
            </a:r>
            <a:r>
              <a:rPr lang="en-US" altLang="zh-CN" sz="2600" dirty="0">
                <a:solidFill>
                  <a:srgbClr val="0000FF"/>
                </a:solidFill>
                <a:latin typeface="Times New Roman" pitchFamily="18" charset="0"/>
              </a:rPr>
              <a:t>11</a:t>
            </a:r>
            <a:r>
              <a:rPr lang="en-US" altLang="zh-CN" sz="2600" dirty="0">
                <a:solidFill>
                  <a:srgbClr val="FF0066"/>
                </a:solidFill>
                <a:latin typeface="Times New Roman" pitchFamily="18" charset="0"/>
              </a:rPr>
              <a:t> 11</a:t>
            </a:r>
            <a:r>
              <a:rPr lang="en-US" altLang="zh-CN" sz="2600" dirty="0">
                <a:latin typeface="Times New Roman" pitchFamily="18" charset="0"/>
              </a:rPr>
              <a:t>0</a:t>
            </a:r>
            <a:r>
              <a:rPr lang="en-US" altLang="zh-CN" sz="2600" dirty="0">
                <a:solidFill>
                  <a:srgbClr val="FF0066"/>
                </a:solidFill>
                <a:latin typeface="Times New Roman" pitchFamily="18" charset="0"/>
              </a:rPr>
              <a:t>0</a:t>
            </a:r>
            <a:r>
              <a:rPr lang="en-US" altLang="zh-CN" sz="2600" dirty="0">
                <a:latin typeface="Times New Roman" pitchFamily="18" charset="0"/>
              </a:rPr>
              <a:t> 0000 0000 </a:t>
            </a:r>
            <a:r>
              <a:rPr lang="en-US" altLang="zh-CN" sz="2600" baseline="-25000" dirty="0">
                <a:latin typeface="Times New Roman" pitchFamily="18" charset="0"/>
              </a:rPr>
              <a:t> </a:t>
            </a:r>
          </a:p>
          <a:p>
            <a:pPr lvl="1">
              <a:buFont typeface="Wingdings" pitchFamily="2" charset="2"/>
              <a:buNone/>
            </a:pPr>
            <a:endParaRPr lang="en-US" altLang="zh-CN" sz="2600" baseline="-25000" dirty="0">
              <a:latin typeface="Times New Roman" pitchFamily="18" charset="0"/>
            </a:endParaRPr>
          </a:p>
          <a:p>
            <a:pPr lvl="1">
              <a:buFont typeface="Wingdings" pitchFamily="2" charset="2"/>
              <a:buNone/>
            </a:pPr>
            <a:r>
              <a:rPr lang="en-US" altLang="zh-CN" sz="2600" dirty="0">
                <a:latin typeface="Times New Roman" pitchFamily="18" charset="0"/>
              </a:rPr>
              <a:t>	</a:t>
            </a:r>
            <a:r>
              <a:rPr lang="en-US" altLang="zh-CN" sz="2600" dirty="0">
                <a:solidFill>
                  <a:srgbClr val="0000FF"/>
                </a:solidFill>
                <a:latin typeface="Times New Roman" pitchFamily="18" charset="0"/>
              </a:rPr>
              <a:t>and  $</a:t>
            </a:r>
            <a:r>
              <a:rPr lang="en-US" altLang="zh-CN" sz="2600" dirty="0" err="1">
                <a:solidFill>
                  <a:srgbClr val="0000FF"/>
                </a:solidFill>
                <a:latin typeface="Times New Roman" pitchFamily="18" charset="0"/>
              </a:rPr>
              <a:t>t0</a:t>
            </a:r>
            <a:r>
              <a:rPr lang="en-US" altLang="zh-CN" sz="2600" dirty="0">
                <a:solidFill>
                  <a:srgbClr val="0000FF"/>
                </a:solidFill>
                <a:latin typeface="Times New Roman" pitchFamily="18" charset="0"/>
              </a:rPr>
              <a:t>, $</a:t>
            </a:r>
            <a:r>
              <a:rPr lang="en-US" altLang="zh-CN" sz="2600" dirty="0" err="1">
                <a:solidFill>
                  <a:srgbClr val="0000FF"/>
                </a:solidFill>
                <a:latin typeface="Times New Roman" pitchFamily="18" charset="0"/>
              </a:rPr>
              <a:t>t1</a:t>
            </a:r>
            <a:r>
              <a:rPr lang="en-US" altLang="zh-CN" sz="2600" dirty="0">
                <a:solidFill>
                  <a:srgbClr val="0000FF"/>
                </a:solidFill>
                <a:latin typeface="Times New Roman" pitchFamily="18" charset="0"/>
              </a:rPr>
              <a:t>, $</a:t>
            </a:r>
            <a:r>
              <a:rPr lang="en-US" altLang="zh-CN" sz="2600" dirty="0" err="1">
                <a:solidFill>
                  <a:srgbClr val="0000FF"/>
                </a:solidFill>
                <a:latin typeface="Times New Roman" pitchFamily="18" charset="0"/>
              </a:rPr>
              <a:t>t2</a:t>
            </a:r>
            <a:r>
              <a:rPr lang="en-US" altLang="zh-CN" sz="2600" dirty="0">
                <a:latin typeface="Times New Roman" pitchFamily="18" charset="0"/>
              </a:rPr>
              <a:t>	#</a:t>
            </a:r>
            <a:r>
              <a:rPr lang="en-US" altLang="zh-CN" sz="2600" dirty="0" err="1">
                <a:latin typeface="Times New Roman" pitchFamily="18" charset="0"/>
              </a:rPr>
              <a:t>reg</a:t>
            </a:r>
            <a:r>
              <a:rPr lang="en-US" altLang="zh-CN" sz="2600" dirty="0">
                <a:latin typeface="Times New Roman" pitchFamily="18" charset="0"/>
              </a:rPr>
              <a:t> $</a:t>
            </a:r>
            <a:r>
              <a:rPr lang="en-US" altLang="zh-CN" sz="2600" dirty="0" err="1">
                <a:latin typeface="Times New Roman" pitchFamily="18" charset="0"/>
              </a:rPr>
              <a:t>t0</a:t>
            </a:r>
            <a:r>
              <a:rPr lang="en-US" altLang="zh-CN" sz="2600" dirty="0">
                <a:latin typeface="Times New Roman" pitchFamily="18" charset="0"/>
              </a:rPr>
              <a:t>=</a:t>
            </a:r>
            <a:r>
              <a:rPr lang="en-US" altLang="zh-CN" sz="2600" dirty="0" err="1">
                <a:latin typeface="Times New Roman" pitchFamily="18" charset="0"/>
              </a:rPr>
              <a:t>reg</a:t>
            </a:r>
            <a:r>
              <a:rPr lang="en-US" altLang="zh-CN" sz="2600" dirty="0">
                <a:latin typeface="Times New Roman" pitchFamily="18" charset="0"/>
              </a:rPr>
              <a:t> $</a:t>
            </a:r>
            <a:r>
              <a:rPr lang="en-US" altLang="zh-CN" sz="2600" dirty="0" err="1">
                <a:latin typeface="Times New Roman" pitchFamily="18" charset="0"/>
              </a:rPr>
              <a:t>t1</a:t>
            </a:r>
            <a:r>
              <a:rPr lang="en-US" altLang="zh-CN" sz="2600" dirty="0">
                <a:latin typeface="Times New Roman" pitchFamily="18" charset="0"/>
              </a:rPr>
              <a:t> &amp; </a:t>
            </a:r>
            <a:r>
              <a:rPr lang="en-US" altLang="zh-CN" sz="2600" dirty="0" err="1">
                <a:latin typeface="Times New Roman" pitchFamily="18" charset="0"/>
              </a:rPr>
              <a:t>reg</a:t>
            </a:r>
            <a:r>
              <a:rPr lang="en-US" altLang="zh-CN" sz="2600" dirty="0">
                <a:latin typeface="Times New Roman" pitchFamily="18" charset="0"/>
              </a:rPr>
              <a:t> $</a:t>
            </a:r>
            <a:r>
              <a:rPr lang="en-US" altLang="zh-CN" sz="2600" dirty="0" err="1">
                <a:latin typeface="Times New Roman" pitchFamily="18" charset="0"/>
              </a:rPr>
              <a:t>t2</a:t>
            </a:r>
            <a:endParaRPr lang="en-US" altLang="zh-CN" sz="2600" dirty="0">
              <a:latin typeface="Times New Roman" pitchFamily="18" charset="0"/>
            </a:endParaRPr>
          </a:p>
          <a:p>
            <a:pPr lvl="1">
              <a:buFont typeface="Wingdings" pitchFamily="2" charset="2"/>
              <a:buNone/>
            </a:pPr>
            <a:endParaRPr lang="en-US" altLang="zh-CN" sz="2600" dirty="0">
              <a:latin typeface="Times New Roman" pitchFamily="18" charset="0"/>
            </a:endParaRPr>
          </a:p>
          <a:p>
            <a:pPr lvl="1">
              <a:buFont typeface="Wingdings" pitchFamily="2" charset="2"/>
              <a:buNone/>
            </a:pPr>
            <a:r>
              <a:rPr lang="en-US" altLang="zh-CN" sz="2600" dirty="0">
                <a:latin typeface="Times New Roman" pitchFamily="18" charset="0"/>
              </a:rPr>
              <a:t>$t0  Result:</a:t>
            </a:r>
          </a:p>
          <a:p>
            <a:pPr lvl="1">
              <a:buFont typeface="Wingdings" pitchFamily="2" charset="2"/>
              <a:buNone/>
            </a:pPr>
            <a:r>
              <a:rPr lang="en-US" altLang="zh-CN" sz="2600" dirty="0">
                <a:latin typeface="Times New Roman" pitchFamily="18" charset="0"/>
              </a:rPr>
              <a:t>             0000 0000 0000 0000 00</a:t>
            </a:r>
            <a:r>
              <a:rPr lang="en-US" altLang="zh-CN" sz="2600" dirty="0">
                <a:solidFill>
                  <a:srgbClr val="FF0066"/>
                </a:solidFill>
                <a:latin typeface="Times New Roman" pitchFamily="18" charset="0"/>
              </a:rPr>
              <a:t>00</a:t>
            </a:r>
            <a:r>
              <a:rPr lang="en-US" altLang="zh-CN" sz="2600" dirty="0">
                <a:latin typeface="Times New Roman" pitchFamily="18" charset="0"/>
              </a:rPr>
              <a:t> </a:t>
            </a:r>
            <a:r>
              <a:rPr lang="en-US" altLang="zh-CN" sz="2600" b="1" i="1" dirty="0">
                <a:solidFill>
                  <a:srgbClr val="FF0066"/>
                </a:solidFill>
                <a:latin typeface="Times New Roman" pitchFamily="18" charset="0"/>
              </a:rPr>
              <a:t>11</a:t>
            </a:r>
            <a:r>
              <a:rPr lang="en-US" altLang="zh-CN" sz="2600" dirty="0">
                <a:latin typeface="Times New Roman" pitchFamily="18" charset="0"/>
              </a:rPr>
              <a:t>0</a:t>
            </a:r>
            <a:r>
              <a:rPr lang="en-US" altLang="zh-CN" sz="2600" dirty="0">
                <a:solidFill>
                  <a:srgbClr val="FF0066"/>
                </a:solidFill>
                <a:latin typeface="Times New Roman" pitchFamily="18" charset="0"/>
              </a:rPr>
              <a:t>0</a:t>
            </a:r>
            <a:r>
              <a:rPr lang="en-US" altLang="zh-CN" sz="2600" dirty="0">
                <a:latin typeface="Times New Roman" pitchFamily="18" charset="0"/>
              </a:rPr>
              <a:t> 0000 0000</a:t>
            </a:r>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i="1" dirty="0" smtClean="0">
                <a:solidFill>
                  <a:srgbClr val="FF0066"/>
                </a:solidFill>
              </a:rPr>
              <a:t>OR</a:t>
            </a:r>
            <a:r>
              <a:rPr lang="en-US" altLang="zh-CN" dirty="0" smtClean="0"/>
              <a:t> operator</a:t>
            </a:r>
            <a:endParaRPr lang="zh-CN" altLang="en-US" dirty="0"/>
          </a:p>
        </p:txBody>
      </p:sp>
      <p:sp>
        <p:nvSpPr>
          <p:cNvPr id="224258" name="Rectangle 2"/>
          <p:cNvSpPr>
            <a:spLocks noGrp="1" noRot="1" noChangeArrowheads="1"/>
          </p:cNvSpPr>
          <p:nvPr>
            <p:ph idx="1"/>
          </p:nvPr>
        </p:nvSpPr>
        <p:spPr/>
        <p:txBody>
          <a:bodyPr/>
          <a:lstStyle/>
          <a:p>
            <a:r>
              <a:rPr lang="en-US" altLang="zh-CN" sz="3000" dirty="0"/>
              <a:t> </a:t>
            </a:r>
            <a:r>
              <a:rPr lang="en-US" altLang="zh-CN" sz="2600" dirty="0">
                <a:latin typeface="Times New Roman" pitchFamily="18" charset="0"/>
              </a:rPr>
              <a:t>It is bit-by-bit</a:t>
            </a:r>
          </a:p>
          <a:p>
            <a:pPr lvl="2"/>
            <a:r>
              <a:rPr lang="en-US" altLang="zh-CN" sz="2200" dirty="0">
                <a:latin typeface="Times New Roman" pitchFamily="18" charset="0"/>
              </a:rPr>
              <a:t>Result=1 : </a:t>
            </a:r>
            <a:r>
              <a:rPr lang="en-US" altLang="zh-CN" sz="2200" b="1" i="1" dirty="0">
                <a:solidFill>
                  <a:srgbClr val="FF0066"/>
                </a:solidFill>
                <a:latin typeface="Times New Roman" pitchFamily="18" charset="0"/>
              </a:rPr>
              <a:t>either</a:t>
            </a:r>
            <a:r>
              <a:rPr lang="en-US" altLang="zh-CN" sz="2200" dirty="0">
                <a:latin typeface="Times New Roman" pitchFamily="18" charset="0"/>
              </a:rPr>
              <a:t> bits of the operands is 1 </a:t>
            </a:r>
          </a:p>
          <a:p>
            <a:pPr lvl="1">
              <a:buFont typeface="Wingdings" pitchFamily="2" charset="2"/>
              <a:buNone/>
            </a:pPr>
            <a:r>
              <a:rPr lang="en-US" altLang="zh-CN" sz="2600" dirty="0">
                <a:latin typeface="Times New Roman" pitchFamily="18" charset="0"/>
              </a:rPr>
              <a:t>$</a:t>
            </a:r>
            <a:r>
              <a:rPr lang="en-US" altLang="zh-CN" sz="2600" dirty="0" err="1">
                <a:latin typeface="Times New Roman" pitchFamily="18" charset="0"/>
              </a:rPr>
              <a:t>t2</a:t>
            </a:r>
            <a:r>
              <a:rPr lang="en-US" altLang="zh-CN" sz="2600" dirty="0">
                <a:latin typeface="Times New Roman" pitchFamily="18" charset="0"/>
              </a:rPr>
              <a:t>:   0000 0000 0000 0000 0000 110</a:t>
            </a:r>
            <a:r>
              <a:rPr lang="en-US" altLang="zh-CN" sz="2600" dirty="0">
                <a:solidFill>
                  <a:srgbClr val="FF0066"/>
                </a:solidFill>
                <a:latin typeface="Times New Roman" pitchFamily="18" charset="0"/>
              </a:rPr>
              <a:t>1</a:t>
            </a:r>
            <a:r>
              <a:rPr lang="en-US" altLang="zh-CN" sz="2600" dirty="0">
                <a:latin typeface="Times New Roman" pitchFamily="18" charset="0"/>
              </a:rPr>
              <a:t> 0000 0000 	 </a:t>
            </a:r>
            <a:endParaRPr lang="en-US" altLang="zh-CN" sz="2600" baseline="-25000" dirty="0">
              <a:latin typeface="Times New Roman" pitchFamily="18" charset="0"/>
            </a:endParaRPr>
          </a:p>
          <a:p>
            <a:pPr lvl="1">
              <a:buFont typeface="Wingdings" pitchFamily="2" charset="2"/>
              <a:buNone/>
            </a:pPr>
            <a:r>
              <a:rPr lang="en-US" altLang="zh-CN" sz="2600" dirty="0">
                <a:latin typeface="Times New Roman" pitchFamily="18" charset="0"/>
              </a:rPr>
              <a:t>$</a:t>
            </a:r>
            <a:r>
              <a:rPr lang="en-US" altLang="zh-CN" sz="2600" dirty="0" err="1">
                <a:latin typeface="Times New Roman" pitchFamily="18" charset="0"/>
              </a:rPr>
              <a:t>t1</a:t>
            </a:r>
            <a:r>
              <a:rPr lang="en-US" altLang="zh-CN" sz="2600" dirty="0">
                <a:latin typeface="Times New Roman" pitchFamily="18" charset="0"/>
              </a:rPr>
              <a:t>:   0000 0000 0000 0000 00</a:t>
            </a:r>
            <a:r>
              <a:rPr lang="en-US" altLang="zh-CN" sz="2600" dirty="0">
                <a:solidFill>
                  <a:srgbClr val="FF0066"/>
                </a:solidFill>
                <a:latin typeface="Times New Roman" pitchFamily="18" charset="0"/>
              </a:rPr>
              <a:t>11 11</a:t>
            </a:r>
            <a:r>
              <a:rPr lang="en-US" altLang="zh-CN" sz="2600" dirty="0">
                <a:latin typeface="Times New Roman" pitchFamily="18" charset="0"/>
              </a:rPr>
              <a:t>00 0000 0000 </a:t>
            </a:r>
            <a:r>
              <a:rPr lang="en-US" altLang="zh-CN" sz="2600" baseline="-25000" dirty="0">
                <a:latin typeface="Times New Roman" pitchFamily="18" charset="0"/>
              </a:rPr>
              <a:t> </a:t>
            </a:r>
          </a:p>
          <a:p>
            <a:pPr lvl="1">
              <a:buFont typeface="Wingdings" pitchFamily="2" charset="2"/>
              <a:buNone/>
            </a:pPr>
            <a:endParaRPr lang="en-US" altLang="zh-CN" sz="2600" baseline="-25000" dirty="0">
              <a:latin typeface="Times New Roman" pitchFamily="18" charset="0"/>
            </a:endParaRPr>
          </a:p>
          <a:p>
            <a:pPr lvl="1">
              <a:buFont typeface="Wingdings" pitchFamily="2" charset="2"/>
              <a:buNone/>
            </a:pPr>
            <a:r>
              <a:rPr lang="en-US" altLang="zh-CN" sz="2600" dirty="0">
                <a:latin typeface="Times New Roman" pitchFamily="18" charset="0"/>
              </a:rPr>
              <a:t>	or $</a:t>
            </a:r>
            <a:r>
              <a:rPr lang="en-US" altLang="zh-CN" sz="2600" dirty="0" err="1">
                <a:latin typeface="Times New Roman" pitchFamily="18" charset="0"/>
              </a:rPr>
              <a:t>t0</a:t>
            </a:r>
            <a:r>
              <a:rPr lang="en-US" altLang="zh-CN" sz="2600" dirty="0">
                <a:latin typeface="Times New Roman" pitchFamily="18" charset="0"/>
              </a:rPr>
              <a:t>, $</a:t>
            </a:r>
            <a:r>
              <a:rPr lang="en-US" altLang="zh-CN" sz="2600" dirty="0" err="1">
                <a:latin typeface="Times New Roman" pitchFamily="18" charset="0"/>
              </a:rPr>
              <a:t>t1</a:t>
            </a:r>
            <a:r>
              <a:rPr lang="en-US" altLang="zh-CN" sz="2600" dirty="0">
                <a:latin typeface="Times New Roman" pitchFamily="18" charset="0"/>
              </a:rPr>
              <a:t>, $</a:t>
            </a:r>
            <a:r>
              <a:rPr lang="en-US" altLang="zh-CN" sz="2600" dirty="0" err="1">
                <a:latin typeface="Times New Roman" pitchFamily="18" charset="0"/>
              </a:rPr>
              <a:t>t2</a:t>
            </a:r>
            <a:r>
              <a:rPr lang="en-US" altLang="zh-CN" sz="2600" dirty="0">
                <a:latin typeface="Times New Roman" pitchFamily="18" charset="0"/>
              </a:rPr>
              <a:t>		# $</a:t>
            </a:r>
            <a:r>
              <a:rPr lang="en-US" altLang="zh-CN" sz="2600" dirty="0" err="1">
                <a:latin typeface="Times New Roman" pitchFamily="18" charset="0"/>
              </a:rPr>
              <a:t>t0</a:t>
            </a:r>
            <a:r>
              <a:rPr lang="en-US" altLang="zh-CN" sz="2600" dirty="0">
                <a:latin typeface="Times New Roman" pitchFamily="18" charset="0"/>
              </a:rPr>
              <a:t> =  $</a:t>
            </a:r>
            <a:r>
              <a:rPr lang="en-US" altLang="zh-CN" sz="2600" dirty="0" err="1">
                <a:latin typeface="Times New Roman" pitchFamily="18" charset="0"/>
              </a:rPr>
              <a:t>t1</a:t>
            </a:r>
            <a:r>
              <a:rPr lang="en-US" altLang="zh-CN" sz="2600" dirty="0">
                <a:latin typeface="Times New Roman" pitchFamily="18" charset="0"/>
              </a:rPr>
              <a:t> </a:t>
            </a:r>
            <a:r>
              <a:rPr lang="en-US" altLang="zh-CN" sz="2600" b="1" dirty="0">
                <a:solidFill>
                  <a:srgbClr val="FF0066"/>
                </a:solidFill>
                <a:latin typeface="Times New Roman" pitchFamily="18" charset="0"/>
              </a:rPr>
              <a:t>| </a:t>
            </a:r>
            <a:r>
              <a:rPr lang="en-US" altLang="zh-CN" sz="2600" dirty="0">
                <a:latin typeface="Times New Roman" pitchFamily="18" charset="0"/>
              </a:rPr>
              <a:t> $</a:t>
            </a:r>
            <a:r>
              <a:rPr lang="en-US" altLang="zh-CN" sz="2600" dirty="0" err="1">
                <a:latin typeface="Times New Roman" pitchFamily="18" charset="0"/>
              </a:rPr>
              <a:t>t2</a:t>
            </a:r>
            <a:endParaRPr lang="en-US" altLang="zh-CN" sz="2600" dirty="0">
              <a:latin typeface="Times New Roman" pitchFamily="18" charset="0"/>
            </a:endParaRPr>
          </a:p>
          <a:p>
            <a:pPr lvl="1">
              <a:buFont typeface="Wingdings" pitchFamily="2" charset="2"/>
              <a:buNone/>
            </a:pPr>
            <a:endParaRPr lang="en-US" altLang="zh-CN" sz="2600" dirty="0">
              <a:latin typeface="Times New Roman" pitchFamily="18" charset="0"/>
            </a:endParaRPr>
          </a:p>
          <a:p>
            <a:pPr lvl="1">
              <a:buFont typeface="Wingdings" pitchFamily="2" charset="2"/>
              <a:buNone/>
            </a:pPr>
            <a:r>
              <a:rPr lang="en-US" altLang="zh-CN" sz="2600" dirty="0">
                <a:latin typeface="Times New Roman" pitchFamily="18" charset="0"/>
              </a:rPr>
              <a:t>$</a:t>
            </a:r>
            <a:r>
              <a:rPr lang="en-US" altLang="zh-CN" sz="2600" dirty="0" err="1">
                <a:latin typeface="Times New Roman" pitchFamily="18" charset="0"/>
              </a:rPr>
              <a:t>t0</a:t>
            </a:r>
            <a:r>
              <a:rPr lang="en-US" altLang="zh-CN" sz="2600" dirty="0">
                <a:latin typeface="Times New Roman" pitchFamily="18" charset="0"/>
              </a:rPr>
              <a:t>   Result:</a:t>
            </a:r>
          </a:p>
          <a:p>
            <a:pPr lvl="1">
              <a:buFont typeface="Wingdings" pitchFamily="2" charset="2"/>
              <a:buNone/>
            </a:pPr>
            <a:r>
              <a:rPr lang="en-US" altLang="zh-CN" sz="2600" dirty="0">
                <a:latin typeface="Times New Roman" pitchFamily="18" charset="0"/>
              </a:rPr>
              <a:t>          0000 0000 0000 0000 00</a:t>
            </a:r>
            <a:r>
              <a:rPr lang="en-US" altLang="zh-CN" sz="2600" dirty="0">
                <a:solidFill>
                  <a:srgbClr val="0000FF"/>
                </a:solidFill>
                <a:latin typeface="Times New Roman" pitchFamily="18" charset="0"/>
              </a:rPr>
              <a:t>11</a:t>
            </a:r>
            <a:r>
              <a:rPr lang="en-US" altLang="zh-CN" sz="2600" dirty="0">
                <a:latin typeface="Times New Roman" pitchFamily="18" charset="0"/>
              </a:rPr>
              <a:t> </a:t>
            </a:r>
            <a:r>
              <a:rPr lang="en-US" altLang="zh-CN" sz="2600" b="1" i="1" dirty="0">
                <a:solidFill>
                  <a:srgbClr val="FF0066"/>
                </a:solidFill>
                <a:latin typeface="Times New Roman" pitchFamily="18" charset="0"/>
              </a:rPr>
              <a:t>11</a:t>
            </a:r>
            <a:r>
              <a:rPr lang="en-US" altLang="zh-CN" sz="2600" dirty="0">
                <a:latin typeface="Times New Roman" pitchFamily="18" charset="0"/>
              </a:rPr>
              <a:t>0</a:t>
            </a:r>
            <a:r>
              <a:rPr lang="en-US" altLang="zh-CN" sz="2600" dirty="0">
                <a:solidFill>
                  <a:srgbClr val="0000FF"/>
                </a:solidFill>
                <a:latin typeface="Times New Roman" pitchFamily="18" charset="0"/>
              </a:rPr>
              <a:t>1</a:t>
            </a:r>
            <a:r>
              <a:rPr lang="en-US" altLang="zh-CN" sz="2600" dirty="0">
                <a:latin typeface="Times New Roman" pitchFamily="18" charset="0"/>
              </a:rPr>
              <a:t> 0000 0000</a:t>
            </a:r>
            <a:endParaRPr lang="en-US" altLang="zh-CN" sz="2600" dirty="0"/>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i="1" dirty="0" smtClean="0">
                <a:solidFill>
                  <a:srgbClr val="FF0066"/>
                </a:solidFill>
                <a:latin typeface="Times New Roman" pitchFamily="18" charset="0"/>
              </a:rPr>
              <a:t>NOR</a:t>
            </a:r>
            <a:r>
              <a:rPr lang="en-US" altLang="zh-CN" dirty="0" smtClean="0">
                <a:latin typeface="Times New Roman" pitchFamily="18" charset="0"/>
              </a:rPr>
              <a:t> </a:t>
            </a:r>
            <a:r>
              <a:rPr lang="en-US" altLang="zh-CN" dirty="0" smtClean="0"/>
              <a:t>operator</a:t>
            </a:r>
            <a:endParaRPr lang="en-US" altLang="zh-CN" dirty="0"/>
          </a:p>
        </p:txBody>
      </p:sp>
      <p:sp>
        <p:nvSpPr>
          <p:cNvPr id="225282" name="Rectangle 2"/>
          <p:cNvSpPr>
            <a:spLocks noGrp="1" noRot="1" noChangeArrowheads="1"/>
          </p:cNvSpPr>
          <p:nvPr>
            <p:ph idx="1"/>
          </p:nvPr>
        </p:nvSpPr>
        <p:spPr/>
        <p:txBody>
          <a:bodyPr/>
          <a:lstStyle/>
          <a:p>
            <a:pPr lvl="1"/>
            <a:r>
              <a:rPr lang="en-US" altLang="zh-CN" sz="2600" dirty="0">
                <a:solidFill>
                  <a:srgbClr val="0000FF"/>
                </a:solidFill>
                <a:latin typeface="Times New Roman" pitchFamily="18" charset="0"/>
              </a:rPr>
              <a:t>NOT(A OR B)</a:t>
            </a:r>
          </a:p>
          <a:p>
            <a:pPr lvl="2"/>
            <a:r>
              <a:rPr lang="en-US" altLang="zh-CN" sz="2200" dirty="0">
                <a:solidFill>
                  <a:srgbClr val="FF0000"/>
                </a:solidFill>
                <a:latin typeface="Times New Roman" pitchFamily="18" charset="0"/>
              </a:rPr>
              <a:t>A NOR 0 </a:t>
            </a:r>
            <a:r>
              <a:rPr lang="en-US" altLang="zh-CN" sz="2200" dirty="0">
                <a:latin typeface="Times New Roman" pitchFamily="18" charset="0"/>
              </a:rPr>
              <a:t>=NOT(A OR 0)  =  </a:t>
            </a:r>
            <a:r>
              <a:rPr lang="en-US" altLang="zh-CN" sz="2200" b="1" i="1" dirty="0">
                <a:solidFill>
                  <a:srgbClr val="FF0066"/>
                </a:solidFill>
                <a:latin typeface="Times New Roman" pitchFamily="18" charset="0"/>
              </a:rPr>
              <a:t>NOT</a:t>
            </a:r>
            <a:r>
              <a:rPr lang="en-US" altLang="zh-CN" sz="2200" dirty="0">
                <a:latin typeface="Times New Roman" pitchFamily="18" charset="0"/>
              </a:rPr>
              <a:t>(A) </a:t>
            </a:r>
          </a:p>
          <a:p>
            <a:pPr lvl="1">
              <a:buFont typeface="Wingdings" pitchFamily="2" charset="2"/>
              <a:buNone/>
            </a:pPr>
            <a:r>
              <a:rPr lang="en-US" altLang="zh-CN" sz="2600" dirty="0">
                <a:latin typeface="Times New Roman" pitchFamily="18" charset="0"/>
              </a:rPr>
              <a:t>$</a:t>
            </a:r>
            <a:r>
              <a:rPr lang="en-US" altLang="zh-CN" sz="2600" dirty="0" err="1">
                <a:latin typeface="Times New Roman" pitchFamily="18" charset="0"/>
              </a:rPr>
              <a:t>t1</a:t>
            </a:r>
            <a:r>
              <a:rPr lang="en-US" altLang="zh-CN" sz="2600" dirty="0">
                <a:latin typeface="Times New Roman" pitchFamily="18" charset="0"/>
              </a:rPr>
              <a:t>:   0000 0000 0000 0000 0011 1100 0000 0000 	 </a:t>
            </a:r>
            <a:endParaRPr lang="en-US" altLang="zh-CN" sz="2600" baseline="-25000" dirty="0">
              <a:latin typeface="Times New Roman" pitchFamily="18" charset="0"/>
            </a:endParaRPr>
          </a:p>
          <a:p>
            <a:pPr lvl="1">
              <a:buFont typeface="Wingdings" pitchFamily="2" charset="2"/>
              <a:buNone/>
            </a:pPr>
            <a:r>
              <a:rPr lang="en-US" altLang="zh-CN" sz="2600" dirty="0">
                <a:latin typeface="Times New Roman" pitchFamily="18" charset="0"/>
              </a:rPr>
              <a:t>$</a:t>
            </a:r>
            <a:r>
              <a:rPr lang="en-US" altLang="zh-CN" sz="2600" dirty="0" err="1">
                <a:latin typeface="Times New Roman" pitchFamily="18" charset="0"/>
              </a:rPr>
              <a:t>t3</a:t>
            </a:r>
            <a:r>
              <a:rPr lang="en-US" altLang="zh-CN" sz="2600" dirty="0">
                <a:latin typeface="Times New Roman" pitchFamily="18" charset="0"/>
              </a:rPr>
              <a:t>:   0000 0000 0000 0000 0000 0000 0000 0000 </a:t>
            </a:r>
            <a:r>
              <a:rPr lang="en-US" altLang="zh-CN" sz="2600" baseline="-25000" dirty="0">
                <a:latin typeface="Times New Roman" pitchFamily="18" charset="0"/>
              </a:rPr>
              <a:t> </a:t>
            </a:r>
          </a:p>
          <a:p>
            <a:pPr lvl="1">
              <a:buFont typeface="Wingdings" pitchFamily="2" charset="2"/>
              <a:buNone/>
            </a:pPr>
            <a:endParaRPr lang="en-US" altLang="zh-CN" sz="2600" baseline="-25000" dirty="0">
              <a:latin typeface="Times New Roman" pitchFamily="18" charset="0"/>
            </a:endParaRPr>
          </a:p>
          <a:p>
            <a:pPr lvl="1">
              <a:buFont typeface="Wingdings" pitchFamily="2" charset="2"/>
              <a:buNone/>
            </a:pPr>
            <a:r>
              <a:rPr lang="en-US" altLang="zh-CN" sz="2600" dirty="0">
                <a:latin typeface="Times New Roman" pitchFamily="18" charset="0"/>
              </a:rPr>
              <a:t>	nor   $</a:t>
            </a:r>
            <a:r>
              <a:rPr lang="en-US" altLang="zh-CN" sz="2600" dirty="0" err="1">
                <a:latin typeface="Times New Roman" pitchFamily="18" charset="0"/>
              </a:rPr>
              <a:t>t0</a:t>
            </a:r>
            <a:r>
              <a:rPr lang="en-US" altLang="zh-CN" sz="2600" dirty="0">
                <a:latin typeface="Times New Roman" pitchFamily="18" charset="0"/>
              </a:rPr>
              <a:t>, $</a:t>
            </a:r>
            <a:r>
              <a:rPr lang="en-US" altLang="zh-CN" sz="2600" dirty="0" err="1">
                <a:latin typeface="Times New Roman" pitchFamily="18" charset="0"/>
              </a:rPr>
              <a:t>t1</a:t>
            </a:r>
            <a:r>
              <a:rPr lang="en-US" altLang="zh-CN" sz="2600" dirty="0">
                <a:latin typeface="Times New Roman" pitchFamily="18" charset="0"/>
              </a:rPr>
              <a:t>, $</a:t>
            </a:r>
            <a:r>
              <a:rPr lang="en-US" altLang="zh-CN" sz="2600" dirty="0" err="1">
                <a:latin typeface="Times New Roman" pitchFamily="18" charset="0"/>
              </a:rPr>
              <a:t>t3</a:t>
            </a:r>
            <a:r>
              <a:rPr lang="en-US" altLang="zh-CN" sz="2600" dirty="0">
                <a:latin typeface="Times New Roman" pitchFamily="18" charset="0"/>
              </a:rPr>
              <a:t>	# $</a:t>
            </a:r>
            <a:r>
              <a:rPr lang="en-US" altLang="zh-CN" sz="2600" dirty="0" err="1">
                <a:latin typeface="Times New Roman" pitchFamily="18" charset="0"/>
              </a:rPr>
              <a:t>t0</a:t>
            </a:r>
            <a:r>
              <a:rPr lang="en-US" altLang="zh-CN" sz="2600" dirty="0">
                <a:latin typeface="Times New Roman" pitchFamily="18" charset="0"/>
              </a:rPr>
              <a:t> = ~ (</a:t>
            </a:r>
            <a:r>
              <a:rPr lang="en-US" altLang="zh-CN" sz="2600" dirty="0" err="1">
                <a:latin typeface="Times New Roman" pitchFamily="18" charset="0"/>
              </a:rPr>
              <a:t>reg</a:t>
            </a:r>
            <a:r>
              <a:rPr lang="en-US" altLang="zh-CN" sz="2600" dirty="0">
                <a:latin typeface="Times New Roman" pitchFamily="18" charset="0"/>
              </a:rPr>
              <a:t> $</a:t>
            </a:r>
            <a:r>
              <a:rPr lang="en-US" altLang="zh-CN" sz="2600" dirty="0" err="1">
                <a:latin typeface="Times New Roman" pitchFamily="18" charset="0"/>
              </a:rPr>
              <a:t>t1</a:t>
            </a:r>
            <a:r>
              <a:rPr lang="en-US" altLang="zh-CN" sz="2600" dirty="0">
                <a:latin typeface="Times New Roman" pitchFamily="18" charset="0"/>
              </a:rPr>
              <a:t> </a:t>
            </a:r>
            <a:r>
              <a:rPr lang="en-US" altLang="zh-CN" sz="2600" b="1" dirty="0">
                <a:solidFill>
                  <a:srgbClr val="FF0066"/>
                </a:solidFill>
                <a:latin typeface="Times New Roman" pitchFamily="18" charset="0"/>
              </a:rPr>
              <a:t>| </a:t>
            </a:r>
            <a:r>
              <a:rPr lang="en-US" altLang="zh-CN" sz="2600" dirty="0" err="1">
                <a:latin typeface="Times New Roman" pitchFamily="18" charset="0"/>
              </a:rPr>
              <a:t>reg</a:t>
            </a:r>
            <a:r>
              <a:rPr lang="en-US" altLang="zh-CN" sz="2600" dirty="0">
                <a:latin typeface="Times New Roman" pitchFamily="18" charset="0"/>
              </a:rPr>
              <a:t> $</a:t>
            </a:r>
            <a:r>
              <a:rPr lang="en-US" altLang="zh-CN" sz="2600" dirty="0" err="1">
                <a:latin typeface="Times New Roman" pitchFamily="18" charset="0"/>
              </a:rPr>
              <a:t>t3</a:t>
            </a:r>
            <a:r>
              <a:rPr lang="en-US" altLang="zh-CN" sz="2600" dirty="0">
                <a:latin typeface="Times New Roman" pitchFamily="18" charset="0"/>
              </a:rPr>
              <a:t>)</a:t>
            </a:r>
          </a:p>
          <a:p>
            <a:pPr lvl="1">
              <a:buFont typeface="Wingdings" pitchFamily="2" charset="2"/>
              <a:buNone/>
            </a:pPr>
            <a:r>
              <a:rPr lang="en-US" altLang="zh-CN" sz="2600" dirty="0">
                <a:latin typeface="Times New Roman" pitchFamily="18" charset="0"/>
              </a:rPr>
              <a:t>$</a:t>
            </a:r>
            <a:r>
              <a:rPr lang="en-US" altLang="zh-CN" sz="2600" dirty="0" err="1">
                <a:latin typeface="Times New Roman" pitchFamily="18" charset="0"/>
              </a:rPr>
              <a:t>t0</a:t>
            </a:r>
            <a:r>
              <a:rPr lang="en-US" altLang="zh-CN" sz="2600" dirty="0">
                <a:latin typeface="Times New Roman" pitchFamily="18" charset="0"/>
              </a:rPr>
              <a:t>  Result:</a:t>
            </a:r>
          </a:p>
          <a:p>
            <a:pPr lvl="1">
              <a:buFont typeface="Wingdings" pitchFamily="2" charset="2"/>
              <a:buNone/>
            </a:pPr>
            <a:r>
              <a:rPr lang="en-US" altLang="zh-CN" sz="2600" dirty="0">
                <a:latin typeface="Times New Roman" pitchFamily="18" charset="0"/>
              </a:rPr>
              <a:t>          1111 1111 1111 1111 11</a:t>
            </a:r>
            <a:r>
              <a:rPr lang="en-US" altLang="zh-CN" sz="2600" b="1" i="1" dirty="0">
                <a:solidFill>
                  <a:srgbClr val="FF0066"/>
                </a:solidFill>
                <a:latin typeface="Times New Roman" pitchFamily="18" charset="0"/>
              </a:rPr>
              <a:t>00</a:t>
            </a:r>
            <a:r>
              <a:rPr lang="en-US" altLang="zh-CN" sz="2600" dirty="0">
                <a:latin typeface="Times New Roman" pitchFamily="18" charset="0"/>
              </a:rPr>
              <a:t> </a:t>
            </a:r>
            <a:r>
              <a:rPr lang="en-US" altLang="zh-CN" sz="2600" b="1" i="1" dirty="0">
                <a:solidFill>
                  <a:srgbClr val="FF0066"/>
                </a:solidFill>
                <a:latin typeface="Times New Roman" pitchFamily="18" charset="0"/>
              </a:rPr>
              <a:t>00</a:t>
            </a:r>
            <a:r>
              <a:rPr lang="en-US" altLang="zh-CN" sz="2600" dirty="0">
                <a:latin typeface="Times New Roman" pitchFamily="18" charset="0"/>
              </a:rPr>
              <a:t>11 1111 1111</a:t>
            </a:r>
            <a:endParaRPr lang="en-US" altLang="zh-CN" sz="2600" dirty="0"/>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rrowheads="1"/>
          </p:cNvSpPr>
          <p:nvPr>
            <p:ph type="title"/>
          </p:nvPr>
        </p:nvSpPr>
        <p:spPr>
          <a:xfrm>
            <a:off x="1825625" y="44451"/>
            <a:ext cx="8540750" cy="360363"/>
          </a:xfrm>
        </p:spPr>
        <p:txBody>
          <a:bodyPr>
            <a:normAutofit fontScale="90000"/>
          </a:bodyPr>
          <a:lstStyle/>
          <a:p>
            <a:r>
              <a:rPr lang="en-US" altLang="zh-CN" sz="2400" dirty="0"/>
              <a:t>			</a:t>
            </a:r>
            <a:r>
              <a:rPr lang="en-US" altLang="zh-CN" sz="3100" b="1" dirty="0">
                <a:solidFill>
                  <a:srgbClr val="FF0000"/>
                </a:solidFill>
              </a:rPr>
              <a:t>MIPS operands</a:t>
            </a:r>
            <a:r>
              <a:rPr lang="en-US" altLang="zh-CN" sz="2400" dirty="0"/>
              <a:t>			</a:t>
            </a:r>
            <a:r>
              <a:rPr lang="en-US" altLang="zh-CN" sz="1800" dirty="0" err="1">
                <a:solidFill>
                  <a:srgbClr val="000000"/>
                </a:solidFill>
              </a:rPr>
              <a:t>p71</a:t>
            </a:r>
            <a:endParaRPr lang="en-US" altLang="zh-CN" sz="1800" dirty="0">
              <a:solidFill>
                <a:srgbClr val="000000"/>
              </a:solidFill>
            </a:endParaRPr>
          </a:p>
        </p:txBody>
      </p:sp>
      <p:sp>
        <p:nvSpPr>
          <p:cNvPr id="260099" name="Rectangle 3"/>
          <p:cNvSpPr>
            <a:spLocks noGrp="1" noRot="1" noChangeArrowheads="1"/>
          </p:cNvSpPr>
          <p:nvPr>
            <p:ph idx="1"/>
          </p:nvPr>
        </p:nvSpPr>
        <p:spPr>
          <a:xfrm>
            <a:off x="1847850" y="2349500"/>
            <a:ext cx="8540750" cy="431800"/>
          </a:xfrm>
        </p:spPr>
        <p:txBody>
          <a:bodyPr/>
          <a:lstStyle/>
          <a:p>
            <a:pPr algn="ctr">
              <a:lnSpc>
                <a:spcPct val="90000"/>
              </a:lnSpc>
              <a:buFont typeface="Wingdings" pitchFamily="2" charset="2"/>
              <a:buNone/>
            </a:pPr>
            <a:r>
              <a:rPr lang="en-US" altLang="zh-CN" sz="2400" b="1"/>
              <a:t>MIPS assembly language</a:t>
            </a:r>
          </a:p>
        </p:txBody>
      </p:sp>
      <p:sp>
        <p:nvSpPr>
          <p:cNvPr id="100" name="灯片编号占位符 5"/>
          <p:cNvSpPr>
            <a:spLocks noGrp="1"/>
          </p:cNvSpPr>
          <p:nvPr>
            <p:ph type="sldNum" sz="quarter" idx="12"/>
          </p:nvPr>
        </p:nvSpPr>
        <p:spPr/>
        <p:txBody>
          <a:bodyPr/>
          <a:lstStyle/>
          <a:p>
            <a:fld id="{0D341480-0A81-4EEE-9F00-DCE37DA029E9}" type="slidenum">
              <a:rPr lang="en-US" altLang="zh-CN"/>
              <a:pPr/>
              <a:t>69</a:t>
            </a:fld>
            <a:endParaRPr lang="en-US" altLang="zh-CN"/>
          </a:p>
        </p:txBody>
      </p:sp>
      <p:graphicFrame>
        <p:nvGraphicFramePr>
          <p:cNvPr id="260120" name="Group 24"/>
          <p:cNvGraphicFramePr>
            <a:graphicFrameLocks noGrp="1"/>
          </p:cNvGraphicFramePr>
          <p:nvPr/>
        </p:nvGraphicFramePr>
        <p:xfrm>
          <a:off x="1631950" y="549275"/>
          <a:ext cx="8928100" cy="1743456"/>
        </p:xfrm>
        <a:graphic>
          <a:graphicData uri="http://schemas.openxmlformats.org/drawingml/2006/table">
            <a:tbl>
              <a:tblPr/>
              <a:tblGrid>
                <a:gridCol w="1295400"/>
                <a:gridCol w="1906588"/>
                <a:gridCol w="5726112"/>
              </a:tblGrid>
              <a:tr h="247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smtClean="0">
                          <a:ln>
                            <a:noFill/>
                          </a:ln>
                          <a:solidFill>
                            <a:schemeClr val="bg1"/>
                          </a:solidFill>
                          <a:effectLst/>
                          <a:latin typeface="Arial" charset="0"/>
                          <a:ea typeface="Arial Unicode MS" pitchFamily="34" charset="-122"/>
                          <a:cs typeface="Arial Unicode MS" pitchFamily="34" charset="-122"/>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4286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32 register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$s0,$s1</a:t>
                      </a:r>
                      <a:r>
                        <a:rPr kumimoji="0" lang="en-US" altLang="zh-CN" sz="1400" b="0" i="0" u="none" strike="noStrike" cap="none" normalizeH="0" baseline="0" smtClean="0">
                          <a:ln>
                            <a:noFill/>
                          </a:ln>
                          <a:solidFill>
                            <a:srgbClr val="000000"/>
                          </a:solidFill>
                          <a:effectLst/>
                          <a:latin typeface="Arial Unicode MS"/>
                          <a:ea typeface="Arial Unicode MS" pitchFamily="34" charset="-122"/>
                          <a:cs typeface="Arial Unicode MS" pitchFamily="34" charset="-122"/>
                        </a:rPr>
                        <a:t>……</a:t>
                      </a: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,$s7</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$t0, $t1</a:t>
                      </a:r>
                      <a:r>
                        <a:rPr kumimoji="0" lang="en-US" altLang="zh-CN" sz="1400" b="0" i="0" u="none" strike="noStrike" cap="none" normalizeH="0" baseline="0" smtClean="0">
                          <a:ln>
                            <a:noFill/>
                          </a:ln>
                          <a:solidFill>
                            <a:srgbClr val="000000"/>
                          </a:solidFill>
                          <a:effectLst/>
                          <a:latin typeface="Arial Unicode MS"/>
                          <a:ea typeface="Arial Unicode MS" pitchFamily="34" charset="-122"/>
                          <a:cs typeface="Arial Unicode MS" pitchFamily="34" charset="-122"/>
                        </a:rPr>
                        <a:t>……</a:t>
                      </a: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Fast locations for data. In MIPS, data must be in registers to perform arithmetic. Registers $s0-$s7 map to 16-23 and $t0-$t7 map to 8-15.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2</a:t>
                      </a:r>
                      <a:r>
                        <a:rPr kumimoji="0" lang="en-US" altLang="zh-CN" sz="1600" b="1" i="0" u="none" strike="noStrike" cap="none" normalizeH="0" baseline="30000" smtClean="0">
                          <a:ln>
                            <a:noFill/>
                          </a:ln>
                          <a:solidFill>
                            <a:srgbClr val="000000"/>
                          </a:solidFill>
                          <a:effectLst/>
                          <a:latin typeface="Arial" charset="0"/>
                          <a:ea typeface="Arial Unicode MS" pitchFamily="34" charset="-122"/>
                          <a:cs typeface="Arial Unicode MS" pitchFamily="34" charset="-122"/>
                        </a:rPr>
                        <a:t>30</a:t>
                      </a: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 memory words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Memory[0],</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Memory[4] ,  </a:t>
                      </a:r>
                      <a:r>
                        <a:rPr kumimoji="0" lang="en-US" altLang="zh-CN" sz="1400" b="0" i="0" u="none" strike="noStrike" cap="none" normalizeH="0" baseline="0" dirty="0" smtClean="0">
                          <a:ln>
                            <a:noFill/>
                          </a:ln>
                          <a:solidFill>
                            <a:srgbClr val="000000"/>
                          </a:solidFill>
                          <a:effectLst/>
                          <a:latin typeface="Arial Unicode MS"/>
                          <a:ea typeface="Arial Unicode MS" pitchFamily="34" charset="-122"/>
                          <a:cs typeface="Arial Unicode MS" pitchFamily="34" charset="-122"/>
                        </a:rPr>
                        <a:t>……</a:t>
                      </a: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 , </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Menory</a:t>
                      </a: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[4294967292]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Accessed only by data transfer instructions in MIPS. MIPS uses byte </a:t>
                      </a:r>
                      <a:r>
                        <a:rPr kumimoji="0" lang="en-US" altLang="zh-CN" sz="1400" b="0"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addr</a:t>
                      </a: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 so sequential word </a:t>
                      </a:r>
                      <a:r>
                        <a:rPr kumimoji="0" lang="en-US" altLang="zh-CN" sz="1400" b="0"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addr</a:t>
                      </a: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 Differ by 4. Memory holds data </a:t>
                      </a:r>
                      <a:r>
                        <a:rPr kumimoji="0" lang="en-US" altLang="zh-CN" sz="1400" b="0"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structures,arrays</a:t>
                      </a: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 and  spilled registers.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0752" name="Group 656"/>
          <p:cNvGraphicFramePr>
            <a:graphicFrameLocks noGrp="1"/>
          </p:cNvGraphicFramePr>
          <p:nvPr/>
        </p:nvGraphicFramePr>
        <p:xfrm>
          <a:off x="1631950" y="2781300"/>
          <a:ext cx="8928100" cy="4029710"/>
        </p:xfrm>
        <a:graphic>
          <a:graphicData uri="http://schemas.openxmlformats.org/drawingml/2006/table">
            <a:tbl>
              <a:tblPr/>
              <a:tblGrid>
                <a:gridCol w="1277938"/>
                <a:gridCol w="1524000"/>
                <a:gridCol w="1533525"/>
                <a:gridCol w="2057413"/>
                <a:gridCol w="2535224"/>
              </a:tblGrid>
              <a:tr h="365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smtClean="0">
                          <a:ln>
                            <a:noFill/>
                          </a:ln>
                          <a:solidFill>
                            <a:schemeClr val="bg1"/>
                          </a:solidFill>
                          <a:effectLst/>
                          <a:latin typeface="Arial" charset="0"/>
                          <a:ea typeface="Arial Unicode MS" pitchFamily="34" charset="-122"/>
                          <a:cs typeface="Arial Unicode MS" pitchFamily="34" charset="-122"/>
                        </a:rPr>
                        <a:t>Category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Instruction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Example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Meaning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Arial" charset="0"/>
                          <a:ea typeface="Arial Unicode MS" pitchFamily="34" charset="-122"/>
                          <a:cs typeface="Arial Unicode MS" pitchFamily="34" charset="-122"/>
                        </a:rPr>
                        <a:t>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03213">
                <a:tc rowSpan="3">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Arithmetic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 + $s3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Three register operands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subtract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Sub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a:t>
                      </a:r>
                      <a:r>
                        <a:rPr kumimoji="0" lang="zh-CN" altLang="en-US"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t>
                      </a: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Three register operands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 immediate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addi $s1,$s2,100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+constants; overflow detected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Data transfer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load word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lw $1, 100($s2)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$s1=Memory[$s2+100]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Data from memory to register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store word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sw $s1, 100($s2)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Memory[$s2+100]=$s1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Data from register to memory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rowSpan="7">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cap="none" normalizeH="0" baseline="0" dirty="0" smtClean="0">
                          <a:ln>
                            <a:noFill/>
                          </a:ln>
                          <a:solidFill>
                            <a:srgbClr val="FF0066"/>
                          </a:solidFill>
                          <a:effectLst/>
                          <a:latin typeface="Arial" charset="0"/>
                          <a:ea typeface="Arial Unicode MS" pitchFamily="34" charset="-122"/>
                          <a:cs typeface="Arial Unicode MS" pitchFamily="34" charset="-122"/>
                        </a:rPr>
                        <a:t>logical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and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 &amp; $s3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three reg. operands;bit-by-bit 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or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 | $s3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three reg. operands;bit-by-bit OR</a:t>
                      </a:r>
                      <a:endPar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nor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nor $s1,$s2,$s3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 | $s3)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000" b="1" i="0" u="none" strike="noStrike" cap="none" normalizeH="0" baseline="0" smtClean="0">
                          <a:ln>
                            <a:noFill/>
                          </a:ln>
                          <a:solidFill>
                            <a:srgbClr val="000000"/>
                          </a:solidFill>
                          <a:effectLst/>
                          <a:latin typeface="Arial" charset="0"/>
                          <a:ea typeface="Arial Unicode MS" pitchFamily="34" charset="-122"/>
                          <a:cs typeface="Arial Unicode MS" pitchFamily="34" charset="-122"/>
                        </a:rPr>
                        <a:t>three reg. operands;bit-by-bit NOR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and immediate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addi $s1,$s2,100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 &amp; 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2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Bit-by-bit AND reg with constant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or immediate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ori $s1,$s2,100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 | 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2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Bit-by-bit OR reg with constant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shift left logical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sll $s1,$s2,10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$s1=$s2 &lt;&lt; 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Shift left by </a:t>
                      </a:r>
                      <a:r>
                        <a:rPr kumimoji="0" lang="en-US" altLang="zh-CN" sz="1200" b="0" i="0" u="none" strike="noStrike" cap="none" normalizeH="0" baseline="0" smtClean="0">
                          <a:ln>
                            <a:noFill/>
                          </a:ln>
                          <a:solidFill>
                            <a:srgbClr val="000000"/>
                          </a:solidFill>
                          <a:effectLst/>
                          <a:latin typeface="Arial" charset="0"/>
                          <a:ea typeface="Arial Unicode MS" pitchFamily="34" charset="-122"/>
                          <a:cs typeface="Arial Unicode MS" pitchFamily="34" charset="-122"/>
                        </a:rPr>
                        <a:t>constant</a:t>
                      </a:r>
                      <a:endParaRPr kumimoji="0" lang="en-US" altLang="zh-CN" sz="1400" b="0" i="0" u="none" strike="noStrike" cap="none" normalizeH="0" baseline="0" smtClean="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32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shift right logical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srl</a:t>
                      </a: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 $</a:t>
                      </a:r>
                      <a:r>
                        <a:rPr kumimoji="0" lang="en-US" altLang="zh-CN" sz="1400" b="0"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s1,$s2,10</a:t>
                      </a:r>
                      <a:endPar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a:t>
                      </a:r>
                      <a:r>
                        <a:rPr kumimoji="0" lang="en-US" altLang="zh-CN" sz="1400" b="0"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s1</a:t>
                      </a: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a:t>
                      </a:r>
                      <a:r>
                        <a:rPr kumimoji="0" lang="en-US" altLang="zh-CN" sz="1400" b="0" i="0" u="none" strike="noStrike" cap="none" normalizeH="0" baseline="0" dirty="0" err="1" smtClean="0">
                          <a:ln>
                            <a:noFill/>
                          </a:ln>
                          <a:solidFill>
                            <a:srgbClr val="000000"/>
                          </a:solidFill>
                          <a:effectLst/>
                          <a:latin typeface="Arial" charset="0"/>
                          <a:ea typeface="Arial Unicode MS" pitchFamily="34" charset="-122"/>
                          <a:cs typeface="Arial Unicode MS" pitchFamily="34" charset="-122"/>
                        </a:rPr>
                        <a:t>s2</a:t>
                      </a: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 &gt;&gt; 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Shift right by </a:t>
                      </a:r>
                      <a:r>
                        <a:rPr kumimoji="0" lang="en-US" altLang="zh-CN" sz="12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rPr>
                        <a:t>constant</a:t>
                      </a:r>
                      <a:endParaRPr kumimoji="0" lang="en-US" altLang="zh-CN" sz="1400" b="0" i="0" u="none" strike="noStrike" cap="none" normalizeH="0" baseline="0" dirty="0" smtClean="0">
                        <a:ln>
                          <a:noFill/>
                        </a:ln>
                        <a:solidFill>
                          <a:srgbClr val="000000"/>
                        </a:solidFill>
                        <a:effectLst/>
                        <a:latin typeface="Arial" charset="0"/>
                        <a:ea typeface="Arial Unicode MS" pitchFamily="34"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矩形 1"/>
          <p:cNvSpPr/>
          <p:nvPr/>
        </p:nvSpPr>
        <p:spPr>
          <a:xfrm>
            <a:off x="2855640" y="4653136"/>
            <a:ext cx="7673815" cy="220486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sndAc>
      <p:stSnd>
        <p:snd r:embed="rId3" name="chimes.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altLang="zh-CN"/>
              <a:t>Four Design Principles</a:t>
            </a:r>
            <a:endParaRPr lang="zh-CN" altLang="en-US"/>
          </a:p>
        </p:txBody>
      </p:sp>
      <p:sp>
        <p:nvSpPr>
          <p:cNvPr id="1455107" name="Rectangle 3"/>
          <p:cNvSpPr>
            <a:spLocks noGrp="1" noChangeArrowheads="1"/>
          </p:cNvSpPr>
          <p:nvPr>
            <p:ph idx="1"/>
          </p:nvPr>
        </p:nvSpPr>
        <p:spPr>
          <a:xfrm>
            <a:off x="1343472" y="1340768"/>
            <a:ext cx="10081120" cy="4429156"/>
          </a:xfrm>
        </p:spPr>
        <p:txBody>
          <a:bodyPr/>
          <a:lstStyle/>
          <a:p>
            <a:r>
              <a:rPr lang="en-US" altLang="zh-CN" dirty="0" smtClean="0">
                <a:solidFill>
                  <a:srgbClr val="FF0000"/>
                </a:solidFill>
              </a:rPr>
              <a:t>1</a:t>
            </a:r>
            <a:r>
              <a:rPr lang="en-US" altLang="zh-CN" dirty="0">
                <a:solidFill>
                  <a:srgbClr val="FF0000"/>
                </a:solidFill>
              </a:rPr>
              <a:t>. Simplicity favors regularity</a:t>
            </a:r>
          </a:p>
          <a:p>
            <a:r>
              <a:rPr lang="en-US" altLang="zh-CN" dirty="0">
                <a:solidFill>
                  <a:srgbClr val="FF0000"/>
                </a:solidFill>
              </a:rPr>
              <a:t>2. Smaller is faster</a:t>
            </a:r>
          </a:p>
          <a:p>
            <a:r>
              <a:rPr lang="en-US" altLang="zh-CN" dirty="0">
                <a:solidFill>
                  <a:srgbClr val="FF0000"/>
                </a:solidFill>
              </a:rPr>
              <a:t>3. Good design demands good compromises</a:t>
            </a:r>
          </a:p>
          <a:p>
            <a:r>
              <a:rPr lang="en-US" altLang="zh-CN" dirty="0">
                <a:solidFill>
                  <a:srgbClr val="FF0000"/>
                </a:solidFill>
              </a:rPr>
              <a:t>4. Make the common case fast</a:t>
            </a:r>
          </a:p>
          <a:p>
            <a:pPr marL="0" indent="0">
              <a:buNone/>
            </a:pPr>
            <a:endParaRPr lang="en-US" altLang="zh-CN" dirty="0" smtClean="0"/>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922" name="Rectangle 2"/>
          <p:cNvSpPr>
            <a:spLocks noGrp="1" noChangeArrowheads="1"/>
          </p:cNvSpPr>
          <p:nvPr>
            <p:ph type="title"/>
          </p:nvPr>
        </p:nvSpPr>
        <p:spPr/>
        <p:txBody>
          <a:bodyPr/>
          <a:lstStyle/>
          <a:p>
            <a:r>
              <a:rPr lang="en-US" altLang="zh-CN" dirty="0" smtClean="0">
                <a:solidFill>
                  <a:srgbClr val="FF0000"/>
                </a:solidFill>
              </a:rPr>
              <a:t>2.7  Instr. For Making </a:t>
            </a:r>
            <a:r>
              <a:rPr lang="en-US" altLang="zh-CN" dirty="0">
                <a:solidFill>
                  <a:srgbClr val="FF0000"/>
                </a:solidFill>
              </a:rPr>
              <a:t>Decision</a:t>
            </a:r>
          </a:p>
        </p:txBody>
      </p:sp>
      <p:sp>
        <p:nvSpPr>
          <p:cNvPr id="1489923" name="Rectangle 3"/>
          <p:cNvSpPr>
            <a:spLocks noGrp="1" noChangeArrowheads="1"/>
          </p:cNvSpPr>
          <p:nvPr>
            <p:ph idx="1"/>
          </p:nvPr>
        </p:nvSpPr>
        <p:spPr/>
        <p:txBody>
          <a:bodyPr/>
          <a:lstStyle/>
          <a:p>
            <a:pPr>
              <a:lnSpc>
                <a:spcPct val="90000"/>
              </a:lnSpc>
            </a:pPr>
            <a:r>
              <a:rPr lang="en-US" altLang="zh-CN" dirty="0"/>
              <a:t>Based on the input data and the value created during computation, different instructions execute.</a:t>
            </a:r>
          </a:p>
          <a:p>
            <a:pPr>
              <a:lnSpc>
                <a:spcPct val="90000"/>
              </a:lnSpc>
            </a:pPr>
            <a:r>
              <a:rPr lang="en-US" altLang="zh-CN" dirty="0">
                <a:solidFill>
                  <a:srgbClr val="0000FF"/>
                </a:solidFill>
              </a:rPr>
              <a:t>Unconditional branch</a:t>
            </a:r>
          </a:p>
          <a:p>
            <a:pPr lvl="1">
              <a:lnSpc>
                <a:spcPct val="90000"/>
              </a:lnSpc>
            </a:pPr>
            <a:r>
              <a:rPr lang="en-US" altLang="zh-CN" dirty="0"/>
              <a:t>J</a:t>
            </a:r>
          </a:p>
          <a:p>
            <a:pPr lvl="1">
              <a:lnSpc>
                <a:spcPct val="90000"/>
              </a:lnSpc>
            </a:pPr>
            <a:r>
              <a:rPr lang="en-US" altLang="zh-CN" dirty="0"/>
              <a:t>JR, JAL</a:t>
            </a:r>
          </a:p>
          <a:p>
            <a:pPr>
              <a:lnSpc>
                <a:spcPct val="90000"/>
              </a:lnSpc>
            </a:pPr>
            <a:r>
              <a:rPr lang="en-US" altLang="zh-CN" dirty="0">
                <a:solidFill>
                  <a:srgbClr val="0000FF"/>
                </a:solidFill>
              </a:rPr>
              <a:t>Conditional branches</a:t>
            </a:r>
          </a:p>
          <a:p>
            <a:pPr lvl="1">
              <a:lnSpc>
                <a:spcPct val="90000"/>
              </a:lnSpc>
            </a:pPr>
            <a:r>
              <a:rPr lang="en-US" altLang="zh-CN" dirty="0" err="1"/>
              <a:t>BEQ</a:t>
            </a:r>
            <a:r>
              <a:rPr lang="en-US" altLang="zh-CN" dirty="0"/>
              <a:t>, </a:t>
            </a:r>
            <a:r>
              <a:rPr lang="en-US" altLang="zh-CN" dirty="0" err="1"/>
              <a:t>BNE</a:t>
            </a:r>
            <a:endParaRPr lang="en-US" altLang="zh-CN" dirty="0"/>
          </a:p>
          <a:p>
            <a:pPr lvl="1">
              <a:lnSpc>
                <a:spcPct val="90000"/>
              </a:lnSpc>
            </a:pPr>
            <a:r>
              <a:rPr lang="en-US" altLang="zh-CN" dirty="0" err="1"/>
              <a:t>SLT</a:t>
            </a:r>
            <a:endParaRPr lang="en-US" altLang="zh-CN" dirty="0"/>
          </a:p>
          <a:p>
            <a:pPr lvl="1">
              <a:lnSpc>
                <a:spcPct val="90000"/>
              </a:lnSpc>
            </a:pPr>
            <a:r>
              <a:rPr lang="en-US" altLang="zh-CN" dirty="0"/>
              <a:t>…</a:t>
            </a:r>
          </a:p>
        </p:txBody>
      </p:sp>
      <p:sp>
        <p:nvSpPr>
          <p:cNvPr id="4" name="灯片编号占位符 5"/>
          <p:cNvSpPr>
            <a:spLocks noGrp="1"/>
          </p:cNvSpPr>
          <p:nvPr>
            <p:ph type="sldNum" sz="quarter" idx="4294967295"/>
          </p:nvPr>
        </p:nvSpPr>
        <p:spPr>
          <a:xfrm>
            <a:off x="8534400" y="6245225"/>
            <a:ext cx="2133600" cy="476250"/>
          </a:xfrm>
        </p:spPr>
        <p:txBody>
          <a:bodyPr/>
          <a:lstStyle/>
          <a:p>
            <a:fld id="{8CA09A73-3351-4D18-B1A8-5F5EBCE1EA66}" type="slidenum">
              <a:rPr lang="zh-CN" altLang="en-US"/>
              <a:pPr/>
              <a:t>70</a:t>
            </a:fld>
            <a:endParaRPr lang="en-US" altLang="zh-CN"/>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ea typeface="宋体" charset="-122"/>
              </a:rPr>
              <a:t>Control Instructions</a:t>
            </a:r>
            <a:endParaRPr lang="zh-CN" altLang="en-US" dirty="0">
              <a:solidFill>
                <a:srgbClr val="FF0000"/>
              </a:solidFill>
            </a:endParaRPr>
          </a:p>
        </p:txBody>
      </p:sp>
      <p:sp>
        <p:nvSpPr>
          <p:cNvPr id="3" name="内容占位符 2"/>
          <p:cNvSpPr>
            <a:spLocks noGrp="1"/>
          </p:cNvSpPr>
          <p:nvPr>
            <p:ph idx="1"/>
          </p:nvPr>
        </p:nvSpPr>
        <p:spPr>
          <a:xfrm>
            <a:off x="1881158" y="1214422"/>
            <a:ext cx="8229600" cy="2786082"/>
          </a:xfrm>
        </p:spPr>
        <p:txBody>
          <a:bodyPr/>
          <a:lstStyle/>
          <a:p>
            <a:r>
              <a:rPr lang="en-US" altLang="zh-CN" dirty="0">
                <a:solidFill>
                  <a:srgbClr val="FF0000"/>
                </a:solidFill>
                <a:ea typeface="宋体" charset="-122"/>
              </a:rPr>
              <a:t>Conditional  branch</a:t>
            </a:r>
          </a:p>
          <a:p>
            <a:pPr lvl="1">
              <a:buClr>
                <a:srgbClr val="CC0000"/>
              </a:buClr>
              <a:buFontTx/>
              <a:buChar char="•"/>
            </a:pPr>
            <a:r>
              <a:rPr lang="en-US" altLang="zh-CN" dirty="0">
                <a:ea typeface="宋体" charset="-122"/>
              </a:rPr>
              <a:t>Jump to instruction </a:t>
            </a:r>
            <a:r>
              <a:rPr lang="en-US" altLang="zh-CN" dirty="0" err="1">
                <a:ea typeface="宋体" charset="-122"/>
              </a:rPr>
              <a:t>L1</a:t>
            </a:r>
            <a:r>
              <a:rPr lang="en-US" altLang="zh-CN" dirty="0">
                <a:ea typeface="宋体" charset="-122"/>
              </a:rPr>
              <a:t> if </a:t>
            </a:r>
            <a:r>
              <a:rPr lang="en-US" altLang="zh-CN" dirty="0" err="1">
                <a:ea typeface="宋体" charset="-122"/>
              </a:rPr>
              <a:t>reg1</a:t>
            </a:r>
            <a:r>
              <a:rPr lang="en-US" altLang="zh-CN" dirty="0">
                <a:ea typeface="宋体" charset="-122"/>
              </a:rPr>
              <a:t>  equals </a:t>
            </a:r>
            <a:r>
              <a:rPr lang="en-US" altLang="zh-CN" dirty="0" err="1">
                <a:ea typeface="宋体" charset="-122"/>
              </a:rPr>
              <a:t>reg2</a:t>
            </a:r>
            <a:r>
              <a:rPr lang="en-US" altLang="zh-CN" dirty="0">
                <a:ea typeface="宋体" charset="-122"/>
              </a:rPr>
              <a:t>:      </a:t>
            </a:r>
          </a:p>
          <a:p>
            <a:pPr>
              <a:buClr>
                <a:srgbClr val="CC0000"/>
              </a:buClr>
              <a:buNone/>
            </a:pPr>
            <a:r>
              <a:rPr lang="en-US" altLang="zh-CN" sz="2400" dirty="0">
                <a:solidFill>
                  <a:srgbClr val="0070C0"/>
                </a:solidFill>
                <a:ea typeface="宋体" charset="-122"/>
              </a:rPr>
              <a:t>               </a:t>
            </a:r>
            <a:r>
              <a:rPr lang="en-US" altLang="zh-CN" sz="2400" dirty="0" err="1">
                <a:solidFill>
                  <a:srgbClr val="0070C0"/>
                </a:solidFill>
                <a:ea typeface="宋体" charset="-122"/>
              </a:rPr>
              <a:t>beq</a:t>
            </a:r>
            <a:r>
              <a:rPr lang="en-US" altLang="zh-CN" sz="2400" dirty="0">
                <a:solidFill>
                  <a:srgbClr val="0070C0"/>
                </a:solidFill>
                <a:ea typeface="宋体" charset="-122"/>
              </a:rPr>
              <a:t>    $</a:t>
            </a:r>
            <a:r>
              <a:rPr lang="en-US" altLang="zh-CN" sz="2400" dirty="0" err="1">
                <a:solidFill>
                  <a:srgbClr val="0070C0"/>
                </a:solidFill>
                <a:ea typeface="宋体" charset="-122"/>
              </a:rPr>
              <a:t>s1</a:t>
            </a:r>
            <a:r>
              <a:rPr lang="en-US" altLang="zh-CN" sz="2400" dirty="0">
                <a:solidFill>
                  <a:srgbClr val="0070C0"/>
                </a:solidFill>
                <a:ea typeface="宋体" charset="-122"/>
              </a:rPr>
              <a:t>, $</a:t>
            </a:r>
            <a:r>
              <a:rPr lang="en-US" altLang="zh-CN" sz="2400" dirty="0" err="1">
                <a:solidFill>
                  <a:srgbClr val="0070C0"/>
                </a:solidFill>
                <a:ea typeface="宋体" charset="-122"/>
              </a:rPr>
              <a:t>s2</a:t>
            </a:r>
            <a:r>
              <a:rPr lang="en-US" altLang="zh-CN" sz="2400" dirty="0">
                <a:solidFill>
                  <a:srgbClr val="0070C0"/>
                </a:solidFill>
                <a:ea typeface="宋体" charset="-122"/>
              </a:rPr>
              <a:t>,   </a:t>
            </a:r>
            <a:r>
              <a:rPr lang="en-US" altLang="zh-CN" sz="2400" dirty="0" err="1">
                <a:solidFill>
                  <a:srgbClr val="0070C0"/>
                </a:solidFill>
                <a:ea typeface="宋体" charset="-122"/>
              </a:rPr>
              <a:t>L1</a:t>
            </a:r>
            <a:endParaRPr lang="en-US" altLang="zh-CN" sz="2400" dirty="0">
              <a:solidFill>
                <a:srgbClr val="0070C0"/>
              </a:solidFill>
              <a:ea typeface="宋体" charset="-122"/>
            </a:endParaRPr>
          </a:p>
          <a:p>
            <a:pPr lvl="1">
              <a:buClr>
                <a:srgbClr val="CC0000"/>
              </a:buClr>
              <a:buFont typeface="Arial" pitchFamily="34" charset="0"/>
              <a:buChar char="•"/>
            </a:pPr>
            <a:r>
              <a:rPr lang="en-US" altLang="zh-CN" dirty="0">
                <a:ea typeface="宋体" charset="-122"/>
              </a:rPr>
              <a:t> Jump to instruction </a:t>
            </a:r>
            <a:r>
              <a:rPr lang="en-US" altLang="zh-CN" dirty="0" err="1">
                <a:ea typeface="宋体" charset="-122"/>
              </a:rPr>
              <a:t>L1</a:t>
            </a:r>
            <a:r>
              <a:rPr lang="en-US" altLang="zh-CN" dirty="0">
                <a:ea typeface="宋体" charset="-122"/>
              </a:rPr>
              <a:t> if </a:t>
            </a:r>
            <a:r>
              <a:rPr lang="en-US" altLang="zh-CN" dirty="0" err="1">
                <a:ea typeface="宋体" charset="-122"/>
              </a:rPr>
              <a:t>reg1</a:t>
            </a:r>
            <a:r>
              <a:rPr lang="en-US" altLang="zh-CN" dirty="0">
                <a:ea typeface="宋体" charset="-122"/>
              </a:rPr>
              <a:t>  not equals </a:t>
            </a:r>
            <a:r>
              <a:rPr lang="en-US" altLang="zh-CN" dirty="0" err="1">
                <a:ea typeface="宋体" charset="-122"/>
              </a:rPr>
              <a:t>reg2</a:t>
            </a:r>
            <a:r>
              <a:rPr lang="en-US" altLang="zh-CN" dirty="0">
                <a:ea typeface="宋体" charset="-122"/>
              </a:rPr>
              <a:t>:      </a:t>
            </a:r>
          </a:p>
          <a:p>
            <a:pPr>
              <a:buClr>
                <a:srgbClr val="CC0000"/>
              </a:buClr>
              <a:buNone/>
            </a:pPr>
            <a:r>
              <a:rPr lang="en-US" altLang="zh-CN" sz="2400" dirty="0">
                <a:ea typeface="宋体" charset="-122"/>
              </a:rPr>
              <a:t>               </a:t>
            </a:r>
            <a:r>
              <a:rPr lang="en-US" altLang="zh-CN" sz="2400" dirty="0" err="1">
                <a:solidFill>
                  <a:srgbClr val="0070C0"/>
                </a:solidFill>
                <a:ea typeface="宋体" charset="-122"/>
              </a:rPr>
              <a:t>bne</a:t>
            </a:r>
            <a:r>
              <a:rPr lang="en-US" altLang="zh-CN" sz="2400" dirty="0">
                <a:solidFill>
                  <a:srgbClr val="0070C0"/>
                </a:solidFill>
                <a:ea typeface="宋体" charset="-122"/>
              </a:rPr>
              <a:t>    $</a:t>
            </a:r>
            <a:r>
              <a:rPr lang="en-US" altLang="zh-CN" sz="2400" dirty="0" err="1">
                <a:solidFill>
                  <a:srgbClr val="0070C0"/>
                </a:solidFill>
                <a:ea typeface="宋体" charset="-122"/>
              </a:rPr>
              <a:t>s1</a:t>
            </a:r>
            <a:r>
              <a:rPr lang="en-US" altLang="zh-CN" sz="2400" dirty="0">
                <a:solidFill>
                  <a:srgbClr val="0070C0"/>
                </a:solidFill>
                <a:ea typeface="宋体" charset="-122"/>
              </a:rPr>
              <a:t>, $</a:t>
            </a:r>
            <a:r>
              <a:rPr lang="en-US" altLang="zh-CN" sz="2400" dirty="0" err="1">
                <a:solidFill>
                  <a:srgbClr val="0070C0"/>
                </a:solidFill>
                <a:ea typeface="宋体" charset="-122"/>
              </a:rPr>
              <a:t>s2</a:t>
            </a:r>
            <a:r>
              <a:rPr lang="en-US" altLang="zh-CN" sz="2400" dirty="0">
                <a:solidFill>
                  <a:srgbClr val="0070C0"/>
                </a:solidFill>
                <a:ea typeface="宋体" charset="-122"/>
              </a:rPr>
              <a:t>,   </a:t>
            </a:r>
            <a:r>
              <a:rPr lang="en-US" altLang="zh-CN" sz="2400" dirty="0" err="1">
                <a:solidFill>
                  <a:srgbClr val="0070C0"/>
                </a:solidFill>
                <a:ea typeface="宋体" charset="-122"/>
              </a:rPr>
              <a:t>L1</a:t>
            </a:r>
            <a:endParaRPr lang="en-US" altLang="zh-CN" sz="2400" dirty="0">
              <a:solidFill>
                <a:srgbClr val="0070C0"/>
              </a:solidFill>
              <a:ea typeface="宋体" charset="-122"/>
            </a:endParaRPr>
          </a:p>
          <a:p>
            <a:pPr lvl="1">
              <a:buClr>
                <a:srgbClr val="CC0000"/>
              </a:buClr>
              <a:buFont typeface="Arial" pitchFamily="34" charset="0"/>
              <a:buChar char="•"/>
            </a:pPr>
            <a:r>
              <a:rPr lang="en-US" altLang="zh-CN" dirty="0">
                <a:ea typeface="宋体" charset="-122"/>
              </a:rPr>
              <a:t> </a:t>
            </a:r>
            <a:r>
              <a:rPr lang="en-US" altLang="zh-CN" dirty="0" err="1">
                <a:ea typeface="宋体" charset="-122"/>
              </a:rPr>
              <a:t>slt</a:t>
            </a:r>
            <a:r>
              <a:rPr lang="en-US" altLang="zh-CN" dirty="0">
                <a:ea typeface="宋体" charset="-122"/>
              </a:rPr>
              <a:t>      $</a:t>
            </a:r>
            <a:r>
              <a:rPr lang="en-US" altLang="zh-CN" dirty="0" err="1">
                <a:ea typeface="宋体" charset="-122"/>
              </a:rPr>
              <a:t>t0</a:t>
            </a:r>
            <a:r>
              <a:rPr lang="en-US" altLang="zh-CN" dirty="0">
                <a:ea typeface="宋体" charset="-122"/>
              </a:rPr>
              <a:t>, $</a:t>
            </a:r>
            <a:r>
              <a:rPr lang="en-US" altLang="zh-CN" dirty="0" err="1">
                <a:ea typeface="宋体" charset="-122"/>
              </a:rPr>
              <a:t>s1</a:t>
            </a:r>
            <a:r>
              <a:rPr lang="en-US" altLang="zh-CN" dirty="0">
                <a:ea typeface="宋体" charset="-122"/>
              </a:rPr>
              <a:t>, $</a:t>
            </a:r>
            <a:r>
              <a:rPr lang="en-US" altLang="zh-CN" dirty="0" err="1">
                <a:ea typeface="宋体" charset="-122"/>
              </a:rPr>
              <a:t>s2</a:t>
            </a:r>
            <a:r>
              <a:rPr lang="en-US" altLang="zh-CN" dirty="0">
                <a:ea typeface="宋体" charset="-122"/>
              </a:rPr>
              <a:t>     (set-on-less-than)</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23200714"/>
              </p:ext>
            </p:extLst>
          </p:nvPr>
        </p:nvGraphicFramePr>
        <p:xfrm>
          <a:off x="1524001" y="4143380"/>
          <a:ext cx="9144000" cy="1860046"/>
        </p:xfrm>
        <a:graphic>
          <a:graphicData uri="http://schemas.openxmlformats.org/drawingml/2006/table">
            <a:tbl>
              <a:tblPr/>
              <a:tblGrid>
                <a:gridCol w="754299"/>
                <a:gridCol w="941772"/>
                <a:gridCol w="663680"/>
                <a:gridCol w="663680"/>
                <a:gridCol w="583434"/>
                <a:gridCol w="891410"/>
                <a:gridCol w="3908336"/>
                <a:gridCol w="737389"/>
              </a:tblGrid>
              <a:tr h="60722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err="1" smtClean="0">
                          <a:ln>
                            <a:noFill/>
                          </a:ln>
                          <a:solidFill>
                            <a:schemeClr val="tx1"/>
                          </a:solidFill>
                          <a:effectLst/>
                          <a:latin typeface="Courier New" pitchFamily="49" charset="0"/>
                          <a:ea typeface="宋体" pitchFamily="2" charset="-122"/>
                          <a:cs typeface="Courier New" pitchFamily="49" charset="0"/>
                        </a:rPr>
                        <a:t>beq</a:t>
                      </a:r>
                      <a:r>
                        <a:rPr kumimoji="0" lang="en-US" altLang="zh-CN" sz="1800" b="1" i="0" u="none" strike="noStrike" kern="1200" cap="none" normalizeH="0" baseline="0" dirty="0" smtClean="0">
                          <a:ln>
                            <a:noFill/>
                          </a:ln>
                          <a:solidFill>
                            <a:schemeClr val="tx1"/>
                          </a:solidFill>
                          <a:effectLst/>
                          <a:latin typeface="Courier New" pitchFamily="49" charset="0"/>
                          <a:ea typeface="宋体" pitchFamily="2" charset="-122"/>
                          <a:cs typeface="Courier New" pitchFamily="49"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000100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imm</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if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PC+=4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sign_extend</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imm</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&lt;&lt;2;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PC+=4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r>
              <a:tr h="60722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err="1" smtClean="0">
                          <a:ln>
                            <a:noFill/>
                          </a:ln>
                          <a:solidFill>
                            <a:schemeClr val="tx1"/>
                          </a:solidFill>
                          <a:effectLst/>
                          <a:latin typeface="Courier New" pitchFamily="49" charset="0"/>
                          <a:ea typeface="宋体" pitchFamily="2" charset="-122"/>
                          <a:cs typeface="Courier New" pitchFamily="49" charset="0"/>
                        </a:rPr>
                        <a:t>bne</a:t>
                      </a:r>
                      <a:r>
                        <a:rPr kumimoji="0" lang="en-US" altLang="zh-CN" sz="1800" b="1" i="0" u="none" strike="noStrike" kern="1200" cap="none" normalizeH="0" baseline="0" dirty="0" smtClean="0">
                          <a:ln>
                            <a:noFill/>
                          </a:ln>
                          <a:solidFill>
                            <a:schemeClr val="tx1"/>
                          </a:solidFill>
                          <a:effectLst/>
                          <a:latin typeface="Courier New" pitchFamily="49" charset="0"/>
                          <a:ea typeface="宋体" pitchFamily="2" charset="-122"/>
                          <a:cs typeface="Courier New" pitchFamily="49"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000101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imm</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if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PC+=4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sign_extend</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imm</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&lt;&lt;2;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PC+=4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r>
              <a:tr h="60722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err="1" smtClean="0">
                          <a:ln>
                            <a:noFill/>
                          </a:ln>
                          <a:solidFill>
                            <a:schemeClr val="tx1"/>
                          </a:solidFill>
                          <a:effectLst/>
                          <a:latin typeface="Courier New" pitchFamily="49" charset="0"/>
                          <a:ea typeface="宋体" pitchFamily="2" charset="-122"/>
                          <a:cs typeface="Courier New" pitchFamily="49" charset="0"/>
                        </a:rPr>
                        <a:t>slt</a:t>
                      </a:r>
                      <a:endParaRPr kumimoji="0" lang="en-US" altLang="zh-CN" sz="1800" b="1" i="0" u="none" strike="noStrike" kern="1200" cap="none" normalizeH="0" baseline="0" dirty="0" smtClean="0">
                        <a:ln>
                          <a:noFill/>
                        </a:ln>
                        <a:solidFill>
                          <a:schemeClr val="tx1"/>
                        </a:solidFill>
                        <a:effectLst/>
                        <a:latin typeface="Courier New" pitchFamily="49" charset="0"/>
                        <a:ea typeface="宋体" pitchFamily="2" charset="-122"/>
                        <a:cs typeface="Courier New" pitchFamily="49" charset="0"/>
                      </a:endParaRP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000000</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rt</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rd</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altLang="zh-CN" sz="2000" dirty="0" smtClean="0"/>
                        <a:t>00000101010</a:t>
                      </a:r>
                      <a:endParaRPr lang="zh-CN" altLang="en-US" sz="2000" dirty="0"/>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if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&lt;=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rd = 1 else  rd = 0</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himes.wav"/>
      </p:stSnd>
    </p:sndAc>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ea typeface="宋体" charset="-122"/>
              </a:rPr>
              <a:t>Control Instructions</a:t>
            </a:r>
            <a:endParaRPr lang="zh-CN" altLang="en-US" dirty="0">
              <a:solidFill>
                <a:srgbClr val="FF0000"/>
              </a:solidFill>
            </a:endParaRPr>
          </a:p>
        </p:txBody>
      </p:sp>
      <p:sp>
        <p:nvSpPr>
          <p:cNvPr id="3" name="内容占位符 2"/>
          <p:cNvSpPr>
            <a:spLocks noGrp="1"/>
          </p:cNvSpPr>
          <p:nvPr>
            <p:ph idx="1"/>
          </p:nvPr>
        </p:nvSpPr>
        <p:spPr>
          <a:xfrm>
            <a:off x="2207568" y="1340769"/>
            <a:ext cx="7300906" cy="4768865"/>
          </a:xfrm>
        </p:spPr>
        <p:txBody>
          <a:bodyPr/>
          <a:lstStyle/>
          <a:p>
            <a:r>
              <a:rPr lang="en-US" altLang="zh-CN" dirty="0" smtClean="0">
                <a:solidFill>
                  <a:srgbClr val="0000FF"/>
                </a:solidFill>
              </a:rPr>
              <a:t>Target PC </a:t>
            </a:r>
          </a:p>
          <a:p>
            <a:pPr lvl="1"/>
            <a:r>
              <a:rPr lang="en-US" altLang="zh-CN" dirty="0" smtClean="0"/>
              <a:t> (</a:t>
            </a:r>
            <a:r>
              <a:rPr lang="en-US" altLang="zh-CN" dirty="0" err="1" smtClean="0"/>
              <a:t>PC+4</a:t>
            </a:r>
            <a:r>
              <a:rPr lang="en-US" altLang="zh-CN" dirty="0" smtClean="0"/>
              <a:t>)+</a:t>
            </a:r>
            <a:r>
              <a:rPr lang="en-US" altLang="zh-CN" dirty="0" smtClean="0">
                <a:latin typeface="Times New Roman" pitchFamily="18" charset="0"/>
                <a:ea typeface="宋体" pitchFamily="2" charset="-122"/>
                <a:cs typeface="Times New Roman" pitchFamily="18" charset="0"/>
              </a:rPr>
              <a:t> (</a:t>
            </a:r>
            <a:r>
              <a:rPr lang="en-US" altLang="zh-CN" dirty="0" err="1" smtClean="0">
                <a:latin typeface="Times New Roman" pitchFamily="18" charset="0"/>
                <a:ea typeface="宋体" pitchFamily="2" charset="-122"/>
                <a:cs typeface="Times New Roman" pitchFamily="18" charset="0"/>
              </a:rPr>
              <a:t>sign_extend</a:t>
            </a:r>
            <a:r>
              <a:rPr lang="en-US" altLang="zh-CN" dirty="0" smtClean="0">
                <a:latin typeface="Times New Roman" pitchFamily="18" charset="0"/>
                <a:ea typeface="宋体" pitchFamily="2" charset="-122"/>
                <a:cs typeface="Times New Roman" pitchFamily="18" charset="0"/>
              </a:rPr>
              <a:t>)</a:t>
            </a:r>
            <a:r>
              <a:rPr lang="en-US" altLang="zh-CN" dirty="0" err="1" smtClean="0">
                <a:latin typeface="Times New Roman" pitchFamily="18" charset="0"/>
                <a:ea typeface="宋体" pitchFamily="2" charset="-122"/>
                <a:cs typeface="Times New Roman" pitchFamily="18" charset="0"/>
              </a:rPr>
              <a:t>imm</a:t>
            </a:r>
            <a:r>
              <a:rPr lang="en-US" altLang="zh-CN" dirty="0" smtClean="0">
                <a:latin typeface="Times New Roman" pitchFamily="18" charset="0"/>
                <a:ea typeface="宋体" pitchFamily="2" charset="-122"/>
                <a:cs typeface="Times New Roman" pitchFamily="18" charset="0"/>
              </a:rPr>
              <a:t> &lt;&lt;2</a:t>
            </a:r>
          </a:p>
          <a:p>
            <a:pPr lvl="1"/>
            <a:r>
              <a:rPr lang="en-US" altLang="zh-CN" dirty="0" smtClean="0">
                <a:latin typeface="Times New Roman" pitchFamily="18" charset="0"/>
                <a:ea typeface="宋体" pitchFamily="2" charset="-122"/>
                <a:cs typeface="Times New Roman" pitchFamily="18" charset="0"/>
              </a:rPr>
              <a:t>It’s called </a:t>
            </a:r>
            <a:r>
              <a:rPr lang="en-US" altLang="zh-CN" dirty="0" smtClean="0">
                <a:solidFill>
                  <a:srgbClr val="0000FF"/>
                </a:solidFill>
                <a:latin typeface="Times New Roman" pitchFamily="18" charset="0"/>
                <a:ea typeface="宋体" pitchFamily="2" charset="-122"/>
                <a:cs typeface="Times New Roman" pitchFamily="18" charset="0"/>
              </a:rPr>
              <a:t>PC-relative addressing</a:t>
            </a:r>
          </a:p>
          <a:p>
            <a:pPr lvl="1"/>
            <a:r>
              <a:rPr lang="en-US" altLang="zh-CN" dirty="0" smtClean="0">
                <a:latin typeface="Times New Roman" pitchFamily="18" charset="0"/>
                <a:ea typeface="宋体" pitchFamily="2" charset="-122"/>
                <a:cs typeface="Times New Roman" pitchFamily="18" charset="0"/>
              </a:rPr>
              <a:t>Displacement(immediate) range: </a:t>
            </a:r>
          </a:p>
          <a:p>
            <a:pPr lvl="1">
              <a:buNone/>
            </a:pPr>
            <a:r>
              <a:rPr lang="en-US" altLang="zh-CN" dirty="0" smtClean="0"/>
              <a:t>      -2</a:t>
            </a:r>
            <a:r>
              <a:rPr lang="en-US" altLang="zh-CN" baseline="30000" dirty="0" smtClean="0"/>
              <a:t>15</a:t>
            </a:r>
            <a:r>
              <a:rPr lang="en-US" altLang="zh-CN" dirty="0" smtClean="0"/>
              <a:t>  ~  2</a:t>
            </a:r>
            <a:r>
              <a:rPr lang="en-US" altLang="zh-CN" baseline="30000" dirty="0" smtClean="0"/>
              <a:t>15</a:t>
            </a:r>
            <a:r>
              <a:rPr lang="en-US" altLang="zh-CN" dirty="0" smtClean="0"/>
              <a:t> - 1</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002586772"/>
              </p:ext>
            </p:extLst>
          </p:nvPr>
        </p:nvGraphicFramePr>
        <p:xfrm>
          <a:off x="1809720" y="4000504"/>
          <a:ext cx="8858281" cy="1928826"/>
        </p:xfrm>
        <a:graphic>
          <a:graphicData uri="http://schemas.openxmlformats.org/drawingml/2006/table">
            <a:tbl>
              <a:tblPr/>
              <a:tblGrid>
                <a:gridCol w="730730"/>
                <a:gridCol w="912345"/>
                <a:gridCol w="642942"/>
                <a:gridCol w="642942"/>
                <a:gridCol w="565204"/>
                <a:gridCol w="863556"/>
                <a:gridCol w="3786214"/>
                <a:gridCol w="714348"/>
              </a:tblGrid>
              <a:tr h="132160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err="1" smtClean="0">
                          <a:ln>
                            <a:noFill/>
                          </a:ln>
                          <a:solidFill>
                            <a:schemeClr val="tx1"/>
                          </a:solidFill>
                          <a:effectLst/>
                          <a:latin typeface="Courier New" pitchFamily="49" charset="0"/>
                          <a:ea typeface="宋体" pitchFamily="2" charset="-122"/>
                          <a:cs typeface="Courier New" pitchFamily="49" charset="0"/>
                        </a:rPr>
                        <a:t>beq</a:t>
                      </a:r>
                      <a:r>
                        <a:rPr kumimoji="0" lang="en-US" altLang="zh-CN" sz="1800" b="1" i="0" u="none" strike="noStrike" kern="1200" cap="none" normalizeH="0" baseline="0" dirty="0" smtClean="0">
                          <a:ln>
                            <a:noFill/>
                          </a:ln>
                          <a:solidFill>
                            <a:schemeClr val="tx1"/>
                          </a:solidFill>
                          <a:effectLst/>
                          <a:latin typeface="Courier New" pitchFamily="49" charset="0"/>
                          <a:ea typeface="宋体" pitchFamily="2" charset="-122"/>
                          <a:cs typeface="Courier New" pitchFamily="49"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000100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imm</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if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PC+=4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sign_extend</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imm</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&lt;&lt;2;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PC+=4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r>
              <a:tr h="60722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kern="1200" cap="none" normalizeH="0" baseline="0" dirty="0" err="1" smtClean="0">
                          <a:ln>
                            <a:noFill/>
                          </a:ln>
                          <a:solidFill>
                            <a:schemeClr val="tx1"/>
                          </a:solidFill>
                          <a:effectLst/>
                          <a:latin typeface="Courier New" pitchFamily="49" charset="0"/>
                          <a:ea typeface="宋体" pitchFamily="2" charset="-122"/>
                          <a:cs typeface="Courier New" pitchFamily="49" charset="0"/>
                        </a:rPr>
                        <a:t>bne</a:t>
                      </a:r>
                      <a:r>
                        <a:rPr kumimoji="0" lang="en-US" altLang="zh-CN" sz="1800" b="1" i="0" u="none" strike="noStrike" kern="1200" cap="none" normalizeH="0" baseline="0" dirty="0" smtClean="0">
                          <a:ln>
                            <a:noFill/>
                          </a:ln>
                          <a:solidFill>
                            <a:schemeClr val="tx1"/>
                          </a:solidFill>
                          <a:effectLst/>
                          <a:latin typeface="Courier New" pitchFamily="49" charset="0"/>
                          <a:ea typeface="宋体" pitchFamily="2" charset="-122"/>
                          <a:cs typeface="Courier New" pitchFamily="49"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000101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imm</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if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PC+=4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sign_extend</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imm</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&lt;&lt;2;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PC+=4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random/>
    <p:sndAc>
      <p:stSnd>
        <p:snd r:embed="rId2" name="chimes.wav"/>
      </p:stSnd>
    </p:sndAc>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00FF"/>
                </a:solidFill>
              </a:rPr>
              <a:t>Example 2.9</a:t>
            </a:r>
            <a:endParaRPr lang="zh-CN" altLang="en-US" dirty="0">
              <a:solidFill>
                <a:srgbClr val="0000FF"/>
              </a:solidFill>
            </a:endParaRPr>
          </a:p>
        </p:txBody>
      </p:sp>
      <p:sp>
        <p:nvSpPr>
          <p:cNvPr id="3" name="内容占位符 2"/>
          <p:cNvSpPr>
            <a:spLocks noGrp="1"/>
          </p:cNvSpPr>
          <p:nvPr>
            <p:ph sz="half" idx="1"/>
          </p:nvPr>
        </p:nvSpPr>
        <p:spPr>
          <a:xfrm>
            <a:off x="2095472" y="1071546"/>
            <a:ext cx="8329642" cy="2428892"/>
          </a:xfrm>
        </p:spPr>
        <p:txBody>
          <a:bodyPr/>
          <a:lstStyle/>
          <a:p>
            <a:r>
              <a:rPr lang="en-US" altLang="zh-CN" sz="2400" dirty="0"/>
              <a:t>Compiling an </a:t>
            </a:r>
            <a:r>
              <a:rPr lang="en-US" altLang="zh-CN" sz="2400" b="1" i="1" dirty="0">
                <a:solidFill>
                  <a:srgbClr val="FF0066"/>
                </a:solidFill>
              </a:rPr>
              <a:t>if</a:t>
            </a:r>
            <a:r>
              <a:rPr lang="en-US" altLang="zh-CN" sz="2400" dirty="0"/>
              <a:t> statement to a branch</a:t>
            </a:r>
          </a:p>
          <a:p>
            <a:pPr>
              <a:buFont typeface="Wingdings" pitchFamily="2" charset="2"/>
              <a:buNone/>
            </a:pPr>
            <a:r>
              <a:rPr lang="en-US" altLang="zh-CN" sz="2000" dirty="0"/>
              <a:t>         ( Assume: f ~ j  ---- $</a:t>
            </a:r>
            <a:r>
              <a:rPr lang="en-US" altLang="zh-CN" sz="2000" dirty="0" err="1"/>
              <a:t>s0</a:t>
            </a:r>
            <a:r>
              <a:rPr lang="en-US" altLang="zh-CN" sz="2000" dirty="0"/>
              <a:t> ~ $</a:t>
            </a:r>
            <a:r>
              <a:rPr lang="en-US" altLang="zh-CN" sz="2000" dirty="0" err="1"/>
              <a:t>s4</a:t>
            </a:r>
            <a:r>
              <a:rPr lang="en-US" altLang="zh-CN" sz="2000" dirty="0"/>
              <a:t> )</a:t>
            </a:r>
            <a:endParaRPr lang="en-US" altLang="zh-CN" dirty="0" smtClean="0"/>
          </a:p>
          <a:p>
            <a:pPr lvl="1"/>
            <a:r>
              <a:rPr lang="en-US" altLang="zh-CN" dirty="0" smtClean="0"/>
              <a:t> C code:</a:t>
            </a:r>
          </a:p>
          <a:p>
            <a:pPr lvl="1">
              <a:buFont typeface="Wingdings" pitchFamily="2" charset="2"/>
              <a:buNone/>
            </a:pPr>
            <a:r>
              <a:rPr lang="en-US" altLang="zh-CN" sz="2000" dirty="0">
                <a:latin typeface="Times New Roman" pitchFamily="18" charset="0"/>
              </a:rPr>
              <a:t>                   if ( </a:t>
            </a:r>
            <a:r>
              <a:rPr lang="en-US" altLang="zh-CN" sz="2000" dirty="0" err="1">
                <a:latin typeface="Times New Roman" pitchFamily="18" charset="0"/>
              </a:rPr>
              <a:t>i</a:t>
            </a:r>
            <a:r>
              <a:rPr lang="en-US" altLang="zh-CN" sz="2000" dirty="0">
                <a:latin typeface="Times New Roman" pitchFamily="18" charset="0"/>
              </a:rPr>
              <a:t>  = =  j )   </a:t>
            </a:r>
            <a:r>
              <a:rPr lang="en-US" altLang="zh-CN" sz="2000" dirty="0" err="1">
                <a:latin typeface="Times New Roman" pitchFamily="18" charset="0"/>
              </a:rPr>
              <a:t>goto</a:t>
            </a:r>
            <a:r>
              <a:rPr lang="en-US" altLang="zh-CN" sz="2000" dirty="0">
                <a:latin typeface="Times New Roman" pitchFamily="18" charset="0"/>
              </a:rPr>
              <a:t>  </a:t>
            </a:r>
            <a:r>
              <a:rPr lang="en-US" altLang="zh-CN" sz="2000" dirty="0" err="1">
                <a:latin typeface="Times New Roman" pitchFamily="18" charset="0"/>
              </a:rPr>
              <a:t>L1</a:t>
            </a:r>
            <a:r>
              <a:rPr lang="en-US" altLang="zh-CN" sz="2000" dirty="0">
                <a:latin typeface="Times New Roman" pitchFamily="18" charset="0"/>
              </a:rPr>
              <a:t> ;</a:t>
            </a:r>
          </a:p>
          <a:p>
            <a:pPr lvl="1">
              <a:buFont typeface="Wingdings" pitchFamily="2" charset="2"/>
              <a:buNone/>
            </a:pPr>
            <a:r>
              <a:rPr lang="en-US" altLang="zh-CN" sz="2000" dirty="0">
                <a:latin typeface="Times New Roman" pitchFamily="18" charset="0"/>
              </a:rPr>
              <a:t>                   f  =  g  +  h ;</a:t>
            </a:r>
          </a:p>
          <a:p>
            <a:pPr lvl="1">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L1</a:t>
            </a:r>
            <a:r>
              <a:rPr lang="en-US" altLang="zh-CN" sz="2000" dirty="0">
                <a:latin typeface="Times New Roman" pitchFamily="18" charset="0"/>
              </a:rPr>
              <a:t>:      f  =  f  -  </a:t>
            </a:r>
            <a:r>
              <a:rPr lang="en-US" altLang="zh-CN" sz="2000" dirty="0" err="1">
                <a:latin typeface="Times New Roman" pitchFamily="18" charset="0"/>
              </a:rPr>
              <a:t>i</a:t>
            </a:r>
            <a:r>
              <a:rPr lang="en-US" altLang="zh-CN" sz="2000" dirty="0">
                <a:latin typeface="Times New Roman" pitchFamily="18" charset="0"/>
              </a:rPr>
              <a:t> ; </a:t>
            </a:r>
            <a:endParaRPr lang="en-US" altLang="zh-CN" dirty="0">
              <a:latin typeface="Times New Roman" pitchFamily="18" charset="0"/>
            </a:endParaRPr>
          </a:p>
        </p:txBody>
      </p:sp>
      <p:sp>
        <p:nvSpPr>
          <p:cNvPr id="4" name="内容占位符 3"/>
          <p:cNvSpPr>
            <a:spLocks noGrp="1"/>
          </p:cNvSpPr>
          <p:nvPr>
            <p:ph sz="half" idx="2"/>
          </p:nvPr>
        </p:nvSpPr>
        <p:spPr>
          <a:xfrm>
            <a:off x="1952596" y="3714752"/>
            <a:ext cx="8215370" cy="2257452"/>
          </a:xfrm>
        </p:spPr>
        <p:txBody>
          <a:bodyPr/>
          <a:lstStyle/>
          <a:p>
            <a:pPr lvl="1"/>
            <a:r>
              <a:rPr lang="en-US" altLang="zh-CN" dirty="0" smtClean="0"/>
              <a:t>MIPS assembly code:</a:t>
            </a:r>
          </a:p>
          <a:p>
            <a:pPr lvl="1">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beq</a:t>
            </a:r>
            <a:r>
              <a:rPr lang="en-US" altLang="zh-CN" sz="2000" dirty="0">
                <a:latin typeface="Times New Roman" pitchFamily="18" charset="0"/>
              </a:rPr>
              <a:t>     $s3, $s4, L1     # go to L1 if </a:t>
            </a:r>
            <a:r>
              <a:rPr lang="en-US" altLang="zh-CN" sz="2000" dirty="0">
                <a:solidFill>
                  <a:srgbClr val="FF3300"/>
                </a:solidFill>
                <a:latin typeface="Times New Roman" pitchFamily="18" charset="0"/>
              </a:rPr>
              <a:t> </a:t>
            </a:r>
            <a:r>
              <a:rPr lang="en-US" altLang="zh-CN" sz="2000" b="1" i="1" dirty="0" err="1">
                <a:solidFill>
                  <a:srgbClr val="FF3300"/>
                </a:solidFill>
                <a:latin typeface="Times New Roman" pitchFamily="18" charset="0"/>
              </a:rPr>
              <a:t>i</a:t>
            </a:r>
            <a:r>
              <a:rPr lang="en-US" altLang="zh-CN" sz="2000" dirty="0">
                <a:latin typeface="Times New Roman" pitchFamily="18" charset="0"/>
              </a:rPr>
              <a:t>  equals </a:t>
            </a:r>
            <a:r>
              <a:rPr lang="en-US" altLang="zh-CN" sz="2000" b="1" i="1" dirty="0">
                <a:solidFill>
                  <a:srgbClr val="FF3300"/>
                </a:solidFill>
                <a:latin typeface="Times New Roman" pitchFamily="18" charset="0"/>
              </a:rPr>
              <a:t> j</a:t>
            </a:r>
          </a:p>
          <a:p>
            <a:pPr lvl="1">
              <a:buFont typeface="Wingdings" pitchFamily="2" charset="2"/>
              <a:buNone/>
            </a:pPr>
            <a:r>
              <a:rPr lang="en-US" altLang="zh-CN" sz="2000" dirty="0">
                <a:latin typeface="Times New Roman" pitchFamily="18" charset="0"/>
              </a:rPr>
              <a:t>                  add     $s0, $s1, $s2    # f  =  g  +  h  ( skipped if  </a:t>
            </a:r>
            <a:r>
              <a:rPr lang="en-US" altLang="zh-CN" sz="2000" dirty="0" err="1">
                <a:latin typeface="Times New Roman" pitchFamily="18" charset="0"/>
              </a:rPr>
              <a:t>i</a:t>
            </a:r>
            <a:r>
              <a:rPr lang="en-US" altLang="zh-CN" sz="2000" dirty="0">
                <a:latin typeface="Times New Roman" pitchFamily="18" charset="0"/>
              </a:rPr>
              <a:t>  equals  j )</a:t>
            </a:r>
          </a:p>
          <a:p>
            <a:pPr lvl="1">
              <a:buFont typeface="Wingdings" pitchFamily="2" charset="2"/>
              <a:buNone/>
            </a:pPr>
            <a:r>
              <a:rPr lang="en-US" altLang="zh-CN" sz="2000" dirty="0">
                <a:latin typeface="Times New Roman" pitchFamily="18" charset="0"/>
              </a:rPr>
              <a:t>       L1:      sub     $s0, $s0, $s3    # f  =  f  -  </a:t>
            </a:r>
            <a:r>
              <a:rPr lang="en-US" altLang="zh-CN" sz="2000" dirty="0" err="1">
                <a:latin typeface="Times New Roman" pitchFamily="18" charset="0"/>
              </a:rPr>
              <a:t>i</a:t>
            </a:r>
            <a:r>
              <a:rPr lang="en-US" altLang="zh-CN" sz="2000" dirty="0">
                <a:latin typeface="Times New Roman" pitchFamily="18" charset="0"/>
              </a:rPr>
              <a:t>  ( always executed )</a:t>
            </a:r>
          </a:p>
          <a:p>
            <a:pPr>
              <a:buNone/>
            </a:pPr>
            <a:endParaRPr lang="zh-CN" altLang="en-US" dirty="0"/>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 calcmode="lin" valueType="num">
                                      <p:cBhvr>
                                        <p:cTn id="23"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0" end="0"/>
                                            </p:txEl>
                                          </p:spTgt>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 calcmode="lin" valueType="num">
                                      <p:cBhvr>
                                        <p:cTn id="2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8" dur="500" fill="hold"/>
                                        <p:tgtEl>
                                          <p:spTgt spid="4">
                                            <p:txEl>
                                              <p:pRg st="1" end="1"/>
                                            </p:txEl>
                                          </p:spTgt>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p:cTn id="31"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4">
                                            <p:txEl>
                                              <p:pRg st="2" end="2"/>
                                            </p:txEl>
                                          </p:spTgt>
                                        </p:tgtEl>
                                        <p:attrNameLst>
                                          <p:attrName>ppt_h</p:attrName>
                                        </p:attrNameLst>
                                      </p:cBhvr>
                                      <p:tavLst>
                                        <p:tav tm="0">
                                          <p:val>
                                            <p:strVal val="#ppt_h"/>
                                          </p:val>
                                        </p:tav>
                                        <p:tav tm="100000">
                                          <p:val>
                                            <p:strVal val="#ppt_h"/>
                                          </p:val>
                                        </p:tav>
                                      </p:tavLst>
                                    </p:anim>
                                  </p:childTnLst>
                                </p:cTn>
                              </p:par>
                              <p:par>
                                <p:cTn id="33" presetID="17" presetClass="entr" presetSubtype="10" fill="hold" grpId="0"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p:cTn id="35"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ea typeface="宋体" charset="-122"/>
              </a:rPr>
              <a:t>Control Instructions</a:t>
            </a:r>
            <a:endParaRPr lang="zh-CN" altLang="en-US" dirty="0">
              <a:solidFill>
                <a:srgbClr val="FF0000"/>
              </a:solidFill>
            </a:endParaRPr>
          </a:p>
        </p:txBody>
      </p:sp>
      <p:sp>
        <p:nvSpPr>
          <p:cNvPr id="3" name="内容占位符 2"/>
          <p:cNvSpPr>
            <a:spLocks noGrp="1"/>
          </p:cNvSpPr>
          <p:nvPr>
            <p:ph idx="1"/>
          </p:nvPr>
        </p:nvSpPr>
        <p:spPr>
          <a:xfrm>
            <a:off x="1952596" y="1214423"/>
            <a:ext cx="8229600" cy="4768865"/>
          </a:xfrm>
        </p:spPr>
        <p:txBody>
          <a:bodyPr/>
          <a:lstStyle/>
          <a:p>
            <a:pPr>
              <a:buClr>
                <a:srgbClr val="CC0000"/>
              </a:buClr>
            </a:pPr>
            <a:r>
              <a:rPr lang="en-US" altLang="zh-CN" dirty="0" smtClean="0">
                <a:ea typeface="宋体" charset="-122"/>
              </a:rPr>
              <a:t> Unconditional branch:</a:t>
            </a:r>
          </a:p>
          <a:p>
            <a:pPr lvl="1">
              <a:buClr>
                <a:srgbClr val="CC0000"/>
              </a:buClr>
            </a:pPr>
            <a:r>
              <a:rPr lang="en-US" altLang="zh-CN" dirty="0" smtClean="0">
                <a:ea typeface="宋体" charset="-122"/>
              </a:rPr>
              <a:t>	 </a:t>
            </a:r>
            <a:r>
              <a:rPr lang="en-US" altLang="zh-CN" dirty="0" smtClean="0">
                <a:solidFill>
                  <a:schemeClr val="accent2"/>
                </a:solidFill>
                <a:ea typeface="宋体" charset="-122"/>
              </a:rPr>
              <a:t>j	L1</a:t>
            </a:r>
          </a:p>
          <a:p>
            <a:pPr lvl="1">
              <a:buClr>
                <a:srgbClr val="CC0000"/>
              </a:buClr>
            </a:pPr>
            <a:r>
              <a:rPr lang="en-US" altLang="zh-CN" dirty="0" smtClean="0">
                <a:solidFill>
                  <a:schemeClr val="accent2"/>
                </a:solidFill>
                <a:ea typeface="宋体" charset="-122"/>
              </a:rPr>
              <a:t>	</a:t>
            </a:r>
            <a:r>
              <a:rPr lang="en-US" altLang="zh-CN" dirty="0" err="1" smtClean="0">
                <a:solidFill>
                  <a:schemeClr val="accent2"/>
                </a:solidFill>
                <a:ea typeface="宋体" charset="-122"/>
              </a:rPr>
              <a:t>jal</a:t>
            </a:r>
            <a:r>
              <a:rPr lang="en-US" altLang="zh-CN" dirty="0" smtClean="0">
                <a:solidFill>
                  <a:schemeClr val="accent2"/>
                </a:solidFill>
                <a:ea typeface="宋体" charset="-122"/>
              </a:rPr>
              <a:t>	label                         </a:t>
            </a:r>
          </a:p>
          <a:p>
            <a:pPr lvl="1">
              <a:buClr>
                <a:srgbClr val="CC0000"/>
              </a:buClr>
              <a:buNone/>
            </a:pPr>
            <a:r>
              <a:rPr lang="en-US" altLang="zh-CN" dirty="0" smtClean="0">
                <a:solidFill>
                  <a:schemeClr val="accent2"/>
                </a:solidFill>
                <a:ea typeface="宋体" charset="-122"/>
              </a:rPr>
              <a:t>    	</a:t>
            </a:r>
            <a:r>
              <a:rPr lang="en-US" altLang="zh-CN" dirty="0" err="1" smtClean="0">
                <a:solidFill>
                  <a:schemeClr val="accent2"/>
                </a:solidFill>
                <a:ea typeface="宋体" charset="-122"/>
              </a:rPr>
              <a:t>jr</a:t>
            </a:r>
            <a:r>
              <a:rPr lang="en-US" altLang="zh-CN" dirty="0" smtClean="0">
                <a:solidFill>
                  <a:schemeClr val="accent2"/>
                </a:solidFill>
                <a:ea typeface="宋体" charset="-122"/>
              </a:rPr>
              <a:t>	$s0                            </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905854141"/>
              </p:ext>
            </p:extLst>
          </p:nvPr>
        </p:nvGraphicFramePr>
        <p:xfrm>
          <a:off x="1738283" y="3643314"/>
          <a:ext cx="8776855" cy="1546080"/>
        </p:xfrm>
        <a:graphic>
          <a:graphicData uri="http://schemas.openxmlformats.org/drawingml/2006/table">
            <a:tbl>
              <a:tblPr/>
              <a:tblGrid>
                <a:gridCol w="750918"/>
                <a:gridCol w="1035032"/>
                <a:gridCol w="352443"/>
                <a:gridCol w="61400"/>
                <a:gridCol w="641032"/>
                <a:gridCol w="61400"/>
                <a:gridCol w="624840"/>
                <a:gridCol w="61400"/>
                <a:gridCol w="610235"/>
                <a:gridCol w="61400"/>
                <a:gridCol w="811998"/>
                <a:gridCol w="3141195"/>
                <a:gridCol w="563562"/>
              </a:tblGrid>
              <a:tr h="293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J-type </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op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address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600" b="1" i="0" u="none" strike="noStrike" cap="none" normalizeH="0" baseline="0" dirty="0" smtClean="0">
                        <a:ln>
                          <a:noFill/>
                        </a:ln>
                        <a:solidFill>
                          <a:schemeClr val="bg1"/>
                        </a:solidFill>
                        <a:effectLst/>
                        <a:latin typeface="Franklin Gothic Demi" pitchFamily="34" charset="0"/>
                        <a:ea typeface="宋体" pitchFamily="2" charset="-122"/>
                      </a:endParaRP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j </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Courier New" pitchFamily="49" charset="0"/>
                      </a:endParaRP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000010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address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PC = (PC+4)[31..28],address&lt;&lt;2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Courier New" pitchFamily="49" charset="0"/>
                          <a:ea typeface="宋体" pitchFamily="2" charset="-122"/>
                          <a:cs typeface="Courier New" pitchFamily="49" charset="0"/>
                        </a:rPr>
                        <a:t>jal</a:t>
                      </a:r>
                      <a:r>
                        <a:rPr kumimoji="0" lang="en-US" altLang="zh-CN" sz="1800" b="1"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 </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Courier New" pitchFamily="49" charset="0"/>
                      </a:endParaRP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000011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address </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PC = (PC+4)[31..28],address&lt;&lt;2 ; $31 = PC+4</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Times New Roman" pitchFamily="18" charset="0"/>
                          <a:ea typeface="宋体" pitchFamily="2" charset="-122"/>
                          <a:cs typeface="Courier New" pitchFamily="49" charset="0"/>
                        </a:rPr>
                        <a:t>jr</a:t>
                      </a:r>
                      <a:endPar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Courier New" pitchFamily="49" charset="0"/>
                      </a:endParaRP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000000</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00000</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00000</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00000</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001000</a:t>
                      </a: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PC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rs</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36000" marR="36000" marT="18000" marB="18000"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Tree>
  </p:cSld>
  <p:clrMapOvr>
    <a:masterClrMapping/>
  </p:clrMapOvr>
  <p:transition spd="med">
    <p:random/>
    <p:sndAc>
      <p:stSnd>
        <p:snd r:embed="rId2" name="chimes.wav"/>
      </p:stSnd>
    </p:sndAc>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994" name="Rectangle 2"/>
          <p:cNvSpPr>
            <a:spLocks noGrp="1" noChangeArrowheads="1"/>
          </p:cNvSpPr>
          <p:nvPr>
            <p:ph type="title"/>
          </p:nvPr>
        </p:nvSpPr>
        <p:spPr>
          <a:xfrm>
            <a:off x="4310050" y="0"/>
            <a:ext cx="6143668" cy="1143000"/>
          </a:xfrm>
        </p:spPr>
        <p:txBody>
          <a:bodyPr/>
          <a:lstStyle/>
          <a:p>
            <a:r>
              <a:rPr lang="en-US" altLang="zh-CN" dirty="0">
                <a:solidFill>
                  <a:srgbClr val="FF0000"/>
                </a:solidFill>
              </a:rPr>
              <a:t>J: Jump instruction</a:t>
            </a:r>
          </a:p>
        </p:txBody>
      </p:sp>
      <p:sp>
        <p:nvSpPr>
          <p:cNvPr id="1492995" name="Rectangle 3"/>
          <p:cNvSpPr>
            <a:spLocks noGrp="1" noChangeArrowheads="1"/>
          </p:cNvSpPr>
          <p:nvPr>
            <p:ph type="body" sz="half" idx="1"/>
          </p:nvPr>
        </p:nvSpPr>
        <p:spPr>
          <a:xfrm>
            <a:off x="1952596" y="3143248"/>
            <a:ext cx="8153400" cy="3214710"/>
          </a:xfrm>
        </p:spPr>
        <p:txBody>
          <a:bodyPr/>
          <a:lstStyle/>
          <a:p>
            <a:pPr>
              <a:lnSpc>
                <a:spcPct val="90000"/>
              </a:lnSpc>
            </a:pPr>
            <a:r>
              <a:rPr lang="en-US" altLang="zh-CN" dirty="0"/>
              <a:t>Execute:</a:t>
            </a:r>
          </a:p>
          <a:p>
            <a:pPr lvl="1">
              <a:lnSpc>
                <a:spcPct val="90000"/>
              </a:lnSpc>
            </a:pPr>
            <a:r>
              <a:rPr lang="en-US" altLang="zh-CN" dirty="0"/>
              <a:t>PC = label</a:t>
            </a:r>
          </a:p>
          <a:p>
            <a:pPr lvl="2">
              <a:lnSpc>
                <a:spcPct val="90000"/>
              </a:lnSpc>
            </a:pPr>
            <a:r>
              <a:rPr lang="en-US" altLang="zh-CN" dirty="0"/>
              <a:t>Direct addressing. but </a:t>
            </a:r>
            <a:r>
              <a:rPr lang="en-US" altLang="zh-CN" b="1" i="1" dirty="0">
                <a:solidFill>
                  <a:srgbClr val="FF0000"/>
                </a:solidFill>
              </a:rPr>
              <a:t>impossible</a:t>
            </a:r>
            <a:r>
              <a:rPr lang="en-US" altLang="zh-CN" dirty="0"/>
              <a:t>, </a:t>
            </a:r>
            <a:r>
              <a:rPr lang="en-US" altLang="zh-CN" dirty="0">
                <a:solidFill>
                  <a:srgbClr val="FF0000"/>
                </a:solidFill>
              </a:rPr>
              <a:t>why?</a:t>
            </a:r>
          </a:p>
          <a:p>
            <a:pPr lvl="1">
              <a:lnSpc>
                <a:spcPct val="90000"/>
              </a:lnSpc>
            </a:pPr>
            <a:r>
              <a:rPr lang="en-US" altLang="zh-CN" dirty="0"/>
              <a:t>PC = ((</a:t>
            </a:r>
            <a:r>
              <a:rPr lang="en-US" altLang="zh-CN" dirty="0" err="1"/>
              <a:t>PC+4</a:t>
            </a:r>
            <a:r>
              <a:rPr lang="en-US" altLang="zh-CN" dirty="0"/>
              <a:t>) &amp; </a:t>
            </a:r>
            <a:r>
              <a:rPr lang="en-US" altLang="zh-CN" dirty="0" err="1"/>
              <a:t>0xF000_0000</a:t>
            </a:r>
            <a:r>
              <a:rPr lang="en-US" altLang="zh-CN" dirty="0"/>
              <a:t>) | (label &lt;&lt; 2)</a:t>
            </a:r>
          </a:p>
          <a:p>
            <a:pPr lvl="2">
              <a:lnSpc>
                <a:spcPct val="90000"/>
              </a:lnSpc>
            </a:pPr>
            <a:r>
              <a:rPr lang="en-US" altLang="zh-CN" dirty="0" err="1"/>
              <a:t>Pseudodirect</a:t>
            </a:r>
            <a:r>
              <a:rPr lang="en-US" altLang="zh-CN" dirty="0"/>
              <a:t> addressing</a:t>
            </a:r>
          </a:p>
          <a:p>
            <a:pPr lvl="1">
              <a:lnSpc>
                <a:spcPct val="90000"/>
              </a:lnSpc>
            </a:pPr>
            <a:r>
              <a:rPr lang="en-US" altLang="zh-CN" dirty="0"/>
              <a:t>PC: Program Count</a:t>
            </a:r>
          </a:p>
          <a:p>
            <a:pPr lvl="2">
              <a:lnSpc>
                <a:spcPct val="90000"/>
              </a:lnSpc>
            </a:pPr>
            <a:r>
              <a:rPr lang="en-US" altLang="zh-CN" dirty="0"/>
              <a:t>The register that always holds the address of the current instruction being executed.</a:t>
            </a:r>
          </a:p>
        </p:txBody>
      </p:sp>
      <p:graphicFrame>
        <p:nvGraphicFramePr>
          <p:cNvPr id="1493539" name="Group 547"/>
          <p:cNvGraphicFramePr>
            <a:graphicFrameLocks noGrp="1"/>
          </p:cNvGraphicFramePr>
          <p:nvPr>
            <p:ph sz="half" idx="2"/>
          </p:nvPr>
        </p:nvGraphicFramePr>
        <p:xfrm>
          <a:off x="1905000" y="2286000"/>
          <a:ext cx="8382000" cy="822960"/>
        </p:xfrm>
        <a:graphic>
          <a:graphicData uri="http://schemas.openxmlformats.org/drawingml/2006/table">
            <a:tbl>
              <a:tblPr/>
              <a:tblGrid>
                <a:gridCol w="263525"/>
                <a:gridCol w="260350"/>
                <a:gridCol w="263525"/>
                <a:gridCol w="260350"/>
                <a:gridCol w="263525"/>
                <a:gridCol w="260350"/>
                <a:gridCol w="263525"/>
                <a:gridCol w="260350"/>
                <a:gridCol w="263525"/>
                <a:gridCol w="260350"/>
                <a:gridCol w="263525"/>
                <a:gridCol w="260350"/>
                <a:gridCol w="263525"/>
                <a:gridCol w="260350"/>
                <a:gridCol w="263525"/>
                <a:gridCol w="260350"/>
                <a:gridCol w="263525"/>
                <a:gridCol w="260350"/>
                <a:gridCol w="263525"/>
                <a:gridCol w="260350"/>
                <a:gridCol w="263525"/>
                <a:gridCol w="260350"/>
                <a:gridCol w="263525"/>
                <a:gridCol w="260350"/>
                <a:gridCol w="263525"/>
                <a:gridCol w="260350"/>
                <a:gridCol w="263525"/>
                <a:gridCol w="260350"/>
                <a:gridCol w="263525"/>
                <a:gridCol w="260350"/>
                <a:gridCol w="263525"/>
                <a:gridCol w="260350"/>
              </a:tblGrid>
              <a:tr h="22225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250">
                <a:tc gridSpan="6">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OP:6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6">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Addr:26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2225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9" name="灯片编号占位符 6"/>
          <p:cNvSpPr>
            <a:spLocks noGrp="1"/>
          </p:cNvSpPr>
          <p:nvPr>
            <p:ph type="sldNum" sz="quarter" idx="4294967295"/>
          </p:nvPr>
        </p:nvSpPr>
        <p:spPr>
          <a:xfrm>
            <a:off x="8534400" y="6245225"/>
            <a:ext cx="2133600" cy="476250"/>
          </a:xfrm>
        </p:spPr>
        <p:txBody>
          <a:bodyPr/>
          <a:lstStyle/>
          <a:p>
            <a:fld id="{6D80F661-2721-4B4F-A61F-06EF3F066B8E}" type="slidenum">
              <a:rPr lang="zh-CN" altLang="en-US"/>
              <a:pPr/>
              <a:t>75</a:t>
            </a:fld>
            <a:endParaRPr lang="en-US" altLang="zh-CN"/>
          </a:p>
        </p:txBody>
      </p:sp>
      <p:sp>
        <p:nvSpPr>
          <p:cNvPr id="1493540" name="Line 548"/>
          <p:cNvSpPr>
            <a:spLocks noChangeShapeType="1"/>
          </p:cNvSpPr>
          <p:nvPr/>
        </p:nvSpPr>
        <p:spPr bwMode="auto">
          <a:xfrm>
            <a:off x="3200400" y="1676400"/>
            <a:ext cx="3124200" cy="990600"/>
          </a:xfrm>
          <a:prstGeom prst="line">
            <a:avLst/>
          </a:prstGeom>
          <a:noFill/>
          <a:ln w="19050">
            <a:solidFill>
              <a:srgbClr val="FF0000"/>
            </a:solidFill>
            <a:round/>
            <a:headEnd type="oval" w="med" len="med"/>
            <a:tailEnd type="triangle" w="med" len="med"/>
          </a:ln>
          <a:effectLst/>
        </p:spPr>
        <p:txBody>
          <a:bodyPr/>
          <a:lstStyle/>
          <a:p>
            <a:endParaRPr lang="zh-CN" altLang="en-US"/>
          </a:p>
        </p:txBody>
      </p:sp>
      <p:sp>
        <p:nvSpPr>
          <p:cNvPr id="7" name="TextBox 6"/>
          <p:cNvSpPr txBox="1"/>
          <p:nvPr/>
        </p:nvSpPr>
        <p:spPr>
          <a:xfrm>
            <a:off x="2309786" y="1285860"/>
            <a:ext cx="1324402" cy="523220"/>
          </a:xfrm>
          <a:prstGeom prst="rect">
            <a:avLst/>
          </a:prstGeom>
          <a:noFill/>
        </p:spPr>
        <p:txBody>
          <a:bodyPr wrap="none" rtlCol="0">
            <a:spAutoFit/>
          </a:bodyPr>
          <a:lstStyle/>
          <a:p>
            <a:r>
              <a:rPr lang="en-US" altLang="zh-CN" sz="2800" dirty="0"/>
              <a:t>J  label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29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9299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929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929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9299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929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lstStyle/>
          <a:p>
            <a:r>
              <a:rPr lang="en-US" altLang="zh-CN" dirty="0">
                <a:solidFill>
                  <a:srgbClr val="FF0000"/>
                </a:solidFill>
              </a:rPr>
              <a:t>J-type</a:t>
            </a:r>
          </a:p>
        </p:txBody>
      </p:sp>
      <p:sp>
        <p:nvSpPr>
          <p:cNvPr id="1498115" name="Rectangle 3"/>
          <p:cNvSpPr>
            <a:spLocks noGrp="1" noChangeArrowheads="1"/>
          </p:cNvSpPr>
          <p:nvPr>
            <p:ph idx="1"/>
          </p:nvPr>
        </p:nvSpPr>
        <p:spPr>
          <a:xfrm>
            <a:off x="1952596" y="1214423"/>
            <a:ext cx="8429684" cy="4768865"/>
          </a:xfrm>
        </p:spPr>
        <p:txBody>
          <a:bodyPr/>
          <a:lstStyle/>
          <a:p>
            <a:pPr>
              <a:lnSpc>
                <a:spcPct val="90000"/>
              </a:lnSpc>
            </a:pPr>
            <a:r>
              <a:rPr lang="en-US" altLang="zh-CN" dirty="0">
                <a:solidFill>
                  <a:srgbClr val="FF0000"/>
                </a:solidFill>
              </a:rPr>
              <a:t>J-Type</a:t>
            </a:r>
            <a:r>
              <a:rPr lang="en-US" altLang="zh-CN" dirty="0"/>
              <a:t> - This group consists of the two direct jump instructions (</a:t>
            </a:r>
            <a:r>
              <a:rPr lang="en-US" altLang="zh-CN" dirty="0">
                <a:solidFill>
                  <a:srgbClr val="0070C0"/>
                </a:solidFill>
              </a:rPr>
              <a:t>j and </a:t>
            </a:r>
            <a:r>
              <a:rPr lang="en-US" altLang="zh-CN" dirty="0" err="1">
                <a:solidFill>
                  <a:srgbClr val="0070C0"/>
                </a:solidFill>
              </a:rPr>
              <a:t>jal</a:t>
            </a:r>
            <a:r>
              <a:rPr lang="en-US" altLang="zh-CN" dirty="0"/>
              <a:t>). These instructions require a memory address to specify their operand. </a:t>
            </a:r>
          </a:p>
          <a:p>
            <a:pPr>
              <a:lnSpc>
                <a:spcPct val="90000"/>
              </a:lnSpc>
            </a:pPr>
            <a:r>
              <a:rPr lang="en-US" altLang="zh-CN" dirty="0"/>
              <a:t>J-type instructions use </a:t>
            </a:r>
            <a:r>
              <a:rPr lang="en-US" altLang="zh-CN" dirty="0" err="1"/>
              <a:t>opcodes</a:t>
            </a:r>
            <a:r>
              <a:rPr lang="en-US" altLang="zh-CN" dirty="0"/>
              <a:t> </a:t>
            </a:r>
            <a:r>
              <a:rPr lang="en-US" altLang="zh-CN" dirty="0" err="1">
                <a:solidFill>
                  <a:schemeClr val="accent2">
                    <a:lumMod val="60000"/>
                    <a:lumOff val="40000"/>
                  </a:schemeClr>
                </a:solidFill>
              </a:rPr>
              <a:t>00001x</a:t>
            </a:r>
            <a:r>
              <a:rPr lang="en-US" altLang="zh-CN" dirty="0"/>
              <a:t>. </a:t>
            </a:r>
          </a:p>
          <a:p>
            <a:pPr>
              <a:lnSpc>
                <a:spcPct val="90000"/>
              </a:lnSpc>
            </a:pPr>
            <a:r>
              <a:rPr lang="en-US" altLang="zh-CN" dirty="0">
                <a:solidFill>
                  <a:srgbClr val="0000FF"/>
                </a:solidFill>
              </a:rPr>
              <a:t>JAL</a:t>
            </a:r>
            <a:r>
              <a:rPr lang="en-US" altLang="zh-CN" dirty="0"/>
              <a:t>: Jump and Link</a:t>
            </a:r>
          </a:p>
          <a:p>
            <a:pPr lvl="1">
              <a:lnSpc>
                <a:spcPct val="90000"/>
              </a:lnSpc>
            </a:pPr>
            <a:r>
              <a:rPr lang="en-US" altLang="zh-CN" dirty="0"/>
              <a:t>Execute:</a:t>
            </a:r>
          </a:p>
          <a:p>
            <a:pPr lvl="2">
              <a:lnSpc>
                <a:spcPct val="90000"/>
              </a:lnSpc>
            </a:pPr>
            <a:r>
              <a:rPr lang="en-US" altLang="zh-CN" dirty="0"/>
              <a:t>1. $</a:t>
            </a:r>
            <a:r>
              <a:rPr lang="en-US" altLang="zh-CN" dirty="0" err="1"/>
              <a:t>ra</a:t>
            </a:r>
            <a:r>
              <a:rPr lang="en-US" altLang="zh-CN" dirty="0"/>
              <a:t> = </a:t>
            </a:r>
            <a:r>
              <a:rPr lang="en-US" altLang="zh-CN" dirty="0" err="1"/>
              <a:t>PC+4</a:t>
            </a:r>
            <a:r>
              <a:rPr lang="en-US" altLang="zh-CN" dirty="0"/>
              <a:t>;</a:t>
            </a:r>
          </a:p>
          <a:p>
            <a:pPr lvl="2">
              <a:lnSpc>
                <a:spcPct val="90000"/>
              </a:lnSpc>
            </a:pPr>
            <a:r>
              <a:rPr lang="en-US" altLang="zh-CN" dirty="0"/>
              <a:t>2. J	  label;</a:t>
            </a:r>
          </a:p>
          <a:p>
            <a:pPr>
              <a:lnSpc>
                <a:spcPct val="90000"/>
              </a:lnSpc>
            </a:pPr>
            <a:r>
              <a:rPr lang="en-US" altLang="zh-CN" dirty="0">
                <a:solidFill>
                  <a:srgbClr val="0000FF"/>
                </a:solidFill>
              </a:rPr>
              <a:t>JR	 $r</a:t>
            </a:r>
            <a:r>
              <a:rPr lang="en-US" altLang="zh-CN" dirty="0"/>
              <a:t>   (</a:t>
            </a:r>
            <a:r>
              <a:rPr lang="en-US" altLang="zh-CN" dirty="0">
                <a:solidFill>
                  <a:srgbClr val="0070C0"/>
                </a:solidFill>
              </a:rPr>
              <a:t>R-type </a:t>
            </a:r>
            <a:r>
              <a:rPr lang="en-US" altLang="zh-CN" dirty="0"/>
              <a:t>)</a:t>
            </a:r>
          </a:p>
          <a:p>
            <a:pPr lvl="1">
              <a:lnSpc>
                <a:spcPct val="90000"/>
              </a:lnSpc>
            </a:pPr>
            <a:r>
              <a:rPr lang="en-US" altLang="zh-CN" dirty="0"/>
              <a:t>Execute:</a:t>
            </a:r>
          </a:p>
          <a:p>
            <a:pPr lvl="2">
              <a:lnSpc>
                <a:spcPct val="90000"/>
              </a:lnSpc>
            </a:pPr>
            <a:r>
              <a:rPr lang="en-US" altLang="zh-CN" dirty="0"/>
              <a:t>PC = $r</a:t>
            </a:r>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2"/>
          <p:cNvSpPr>
            <a:spLocks noGrp="1" noChangeArrowheads="1"/>
          </p:cNvSpPr>
          <p:nvPr>
            <p:ph type="title"/>
          </p:nvPr>
        </p:nvSpPr>
        <p:spPr/>
        <p:txBody>
          <a:bodyPr/>
          <a:lstStyle/>
          <a:p>
            <a:r>
              <a:rPr lang="en-US" altLang="zh-CN" dirty="0" smtClean="0"/>
              <a:t>Exercise</a:t>
            </a:r>
            <a:endParaRPr lang="en-US" altLang="zh-CN" dirty="0"/>
          </a:p>
        </p:txBody>
      </p:sp>
      <p:sp>
        <p:nvSpPr>
          <p:cNvPr id="1488899" name="Rectangle 3"/>
          <p:cNvSpPr>
            <a:spLocks noGrp="1" noChangeArrowheads="1"/>
          </p:cNvSpPr>
          <p:nvPr>
            <p:ph idx="1"/>
          </p:nvPr>
        </p:nvSpPr>
        <p:spPr/>
        <p:txBody>
          <a:bodyPr/>
          <a:lstStyle/>
          <a:p>
            <a:r>
              <a:rPr lang="en-US" altLang="zh-CN" dirty="0"/>
              <a:t>Assemble</a:t>
            </a:r>
          </a:p>
          <a:p>
            <a:pPr lvl="2"/>
            <a:r>
              <a:rPr lang="en-US" altLang="zh-CN" dirty="0">
                <a:latin typeface="Courier New" pitchFamily="49" charset="0"/>
              </a:rPr>
              <a:t>		ADD	$</a:t>
            </a:r>
            <a:r>
              <a:rPr lang="en-US" altLang="zh-CN" dirty="0" err="1">
                <a:latin typeface="Courier New" pitchFamily="49" charset="0"/>
              </a:rPr>
              <a:t>S2</a:t>
            </a:r>
            <a:r>
              <a:rPr lang="en-US" altLang="zh-CN" dirty="0">
                <a:latin typeface="Courier New" pitchFamily="49" charset="0"/>
              </a:rPr>
              <a:t>, $</a:t>
            </a:r>
            <a:r>
              <a:rPr lang="en-US" altLang="zh-CN" dirty="0" err="1">
                <a:latin typeface="Courier New" pitchFamily="49" charset="0"/>
              </a:rPr>
              <a:t>T8</a:t>
            </a:r>
            <a:r>
              <a:rPr lang="en-US" altLang="zh-CN" dirty="0">
                <a:latin typeface="Courier New" pitchFamily="49" charset="0"/>
              </a:rPr>
              <a:t>, $</a:t>
            </a:r>
            <a:r>
              <a:rPr lang="en-US" altLang="zh-CN" dirty="0" err="1">
                <a:latin typeface="Courier New" pitchFamily="49" charset="0"/>
              </a:rPr>
              <a:t>T0</a:t>
            </a:r>
            <a:endParaRPr lang="en-US" altLang="zh-CN" dirty="0">
              <a:latin typeface="Courier New" pitchFamily="49" charset="0"/>
            </a:endParaRPr>
          </a:p>
          <a:p>
            <a:pPr lvl="2"/>
            <a:r>
              <a:rPr lang="en-US" altLang="zh-CN" dirty="0">
                <a:latin typeface="Courier New" pitchFamily="49" charset="0"/>
              </a:rPr>
              <a:t>		</a:t>
            </a:r>
            <a:r>
              <a:rPr lang="en-US" altLang="zh-CN" dirty="0" err="1">
                <a:latin typeface="Courier New" pitchFamily="49" charset="0"/>
              </a:rPr>
              <a:t>LW</a:t>
            </a:r>
            <a:r>
              <a:rPr lang="en-US" altLang="zh-CN" dirty="0">
                <a:latin typeface="Courier New" pitchFamily="49" charset="0"/>
              </a:rPr>
              <a:t>	$</a:t>
            </a:r>
            <a:r>
              <a:rPr lang="en-US" altLang="zh-CN" dirty="0" err="1">
                <a:latin typeface="Courier New" pitchFamily="49" charset="0"/>
              </a:rPr>
              <a:t>S0</a:t>
            </a:r>
            <a:r>
              <a:rPr lang="en-US" altLang="zh-CN" dirty="0">
                <a:latin typeface="Courier New" pitchFamily="49" charset="0"/>
              </a:rPr>
              <a:t>, $</a:t>
            </a:r>
            <a:r>
              <a:rPr lang="en-US" altLang="zh-CN" dirty="0" err="1">
                <a:latin typeface="Courier New" pitchFamily="49" charset="0"/>
              </a:rPr>
              <a:t>S1</a:t>
            </a:r>
            <a:r>
              <a:rPr lang="en-US" altLang="zh-CN" dirty="0">
                <a:latin typeface="Courier New" pitchFamily="49" charset="0"/>
              </a:rPr>
              <a:t>(-123)</a:t>
            </a:r>
          </a:p>
          <a:p>
            <a:pPr lvl="2"/>
            <a:r>
              <a:rPr lang="en-US" altLang="zh-CN" dirty="0">
                <a:latin typeface="Courier New" pitchFamily="49" charset="0"/>
              </a:rPr>
              <a:t>		SW	$RA, $SP(123)</a:t>
            </a:r>
          </a:p>
          <a:p>
            <a:pPr lvl="2"/>
            <a:r>
              <a:rPr lang="en-US" altLang="zh-CN" dirty="0">
                <a:latin typeface="Courier New" pitchFamily="49" charset="0"/>
              </a:rPr>
              <a:t>For</a:t>
            </a:r>
            <a:r>
              <a:rPr lang="en-US" altLang="zh-CN" dirty="0" smtClean="0">
                <a:latin typeface="Courier New" pitchFamily="49" charset="0"/>
              </a:rPr>
              <a:t>:    </a:t>
            </a:r>
            <a:r>
              <a:rPr lang="en-US" altLang="zh-CN" dirty="0">
                <a:latin typeface="Courier New" pitchFamily="49" charset="0"/>
              </a:rPr>
              <a:t>	</a:t>
            </a:r>
            <a:r>
              <a:rPr lang="en-US" altLang="zh-CN" dirty="0" err="1" smtClean="0">
                <a:latin typeface="Courier New" pitchFamily="49" charset="0"/>
              </a:rPr>
              <a:t>BEQ</a:t>
            </a:r>
            <a:r>
              <a:rPr lang="en-US" altLang="zh-CN" dirty="0">
                <a:latin typeface="Courier New" pitchFamily="49" charset="0"/>
              </a:rPr>
              <a:t>	$</a:t>
            </a:r>
            <a:r>
              <a:rPr lang="en-US" altLang="zh-CN" dirty="0" err="1">
                <a:latin typeface="Courier New" pitchFamily="49" charset="0"/>
              </a:rPr>
              <a:t>T0</a:t>
            </a:r>
            <a:r>
              <a:rPr lang="en-US" altLang="zh-CN" dirty="0">
                <a:latin typeface="Courier New" pitchFamily="49" charset="0"/>
              </a:rPr>
              <a:t>, $</a:t>
            </a:r>
            <a:r>
              <a:rPr lang="en-US" altLang="zh-CN" dirty="0" err="1">
                <a:latin typeface="Courier New" pitchFamily="49" charset="0"/>
              </a:rPr>
              <a:t>T1</a:t>
            </a:r>
            <a:r>
              <a:rPr lang="en-US" altLang="zh-CN" dirty="0">
                <a:latin typeface="Courier New" pitchFamily="49" charset="0"/>
              </a:rPr>
              <a:t>, For</a:t>
            </a:r>
          </a:p>
          <a:p>
            <a:endParaRPr lang="en-US" altLang="zh-CN" dirty="0" smtClean="0"/>
          </a:p>
          <a:p>
            <a:r>
              <a:rPr lang="en-US" altLang="zh-CN" dirty="0" smtClean="0"/>
              <a:t>Un-assemble</a:t>
            </a:r>
            <a:endParaRPr lang="en-US" altLang="zh-CN" dirty="0"/>
          </a:p>
          <a:p>
            <a:pPr lvl="2"/>
            <a:r>
              <a:rPr lang="en-US" altLang="zh-CN" dirty="0">
                <a:latin typeface="Courier New" pitchFamily="49" charset="0"/>
              </a:rPr>
              <a:t>02488824</a:t>
            </a:r>
          </a:p>
          <a:p>
            <a:pPr lvl="2"/>
            <a:r>
              <a:rPr lang="en-US" altLang="zh-CN" dirty="0" err="1">
                <a:latin typeface="Courier New" pitchFamily="49" charset="0"/>
              </a:rPr>
              <a:t>8E30FF85</a:t>
            </a:r>
            <a:endParaRPr lang="en-US" altLang="zh-CN" dirty="0">
              <a:latin typeface="Courier New" pitchFamily="49" charset="0"/>
            </a:endParaRPr>
          </a:p>
          <a:p>
            <a:pPr lvl="2"/>
            <a:r>
              <a:rPr lang="en-US" altLang="zh-CN" dirty="0" err="1">
                <a:latin typeface="Courier New" pitchFamily="49" charset="0"/>
              </a:rPr>
              <a:t>AFBF007B</a:t>
            </a:r>
            <a:endParaRPr lang="en-US" altLang="zh-CN" dirty="0">
              <a:latin typeface="Courier New" pitchFamily="49" charset="0"/>
            </a:endParaRPr>
          </a:p>
          <a:p>
            <a:pPr lvl="2"/>
            <a:r>
              <a:rPr lang="en-US" altLang="zh-CN" dirty="0" err="1">
                <a:latin typeface="Courier New" pitchFamily="49" charset="0"/>
              </a:rPr>
              <a:t>1109FFFF</a:t>
            </a:r>
            <a:endParaRPr lang="en-US" altLang="zh-CN" dirty="0">
              <a:latin typeface="Courier New" pitchFamily="49" charset="0"/>
            </a:endParaRPr>
          </a:p>
        </p:txBody>
      </p:sp>
      <p:sp>
        <p:nvSpPr>
          <p:cNvPr id="4" name="灯片编号占位符 5"/>
          <p:cNvSpPr>
            <a:spLocks noGrp="1"/>
          </p:cNvSpPr>
          <p:nvPr>
            <p:ph type="sldNum" sz="quarter" idx="4294967295"/>
          </p:nvPr>
        </p:nvSpPr>
        <p:spPr>
          <a:xfrm>
            <a:off x="8534400" y="6245225"/>
            <a:ext cx="2133600" cy="476250"/>
          </a:xfrm>
        </p:spPr>
        <p:txBody>
          <a:bodyPr/>
          <a:lstStyle/>
          <a:p>
            <a:fld id="{381DFF4C-1E0A-45FD-B318-C2B0EAA134D4}" type="slidenum">
              <a:rPr lang="zh-CN" altLang="en-US"/>
              <a:pPr/>
              <a:t>77</a:t>
            </a:fld>
            <a:endParaRPr lang="en-US" altLang="zh-CN"/>
          </a:p>
        </p:txBody>
      </p:sp>
    </p:spTree>
    <p:extLst>
      <p:ext uri="{BB962C8B-B14F-4D97-AF65-F5344CB8AC3E}">
        <p14:creationId xmlns:p14="http://schemas.microsoft.com/office/powerpoint/2010/main" val="4163166726"/>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8763000" y="6248400"/>
            <a:ext cx="1905000" cy="457200"/>
          </a:xfrm>
          <a:prstGeom prst="rect">
            <a:avLst/>
          </a:prstGeom>
        </p:spPr>
        <p:txBody>
          <a:bodyPr/>
          <a:lstStyle/>
          <a:p>
            <a:fld id="{65F164C4-E330-41F2-9181-E86E111DC445}" type="slidenum">
              <a:rPr lang="zh-CN" altLang="en-US"/>
              <a:pPr/>
              <a:t>78</a:t>
            </a:fld>
            <a:endParaRPr lang="en-US" altLang="zh-CN"/>
          </a:p>
        </p:txBody>
      </p:sp>
      <p:sp>
        <p:nvSpPr>
          <p:cNvPr id="1490946" name="Text Box 2"/>
          <p:cNvSpPr txBox="1">
            <a:spLocks noChangeArrowheads="1"/>
          </p:cNvSpPr>
          <p:nvPr/>
        </p:nvSpPr>
        <p:spPr bwMode="auto">
          <a:xfrm>
            <a:off x="6096001" y="214290"/>
            <a:ext cx="3679825" cy="579438"/>
          </a:xfrm>
          <a:prstGeom prst="rect">
            <a:avLst/>
          </a:prstGeom>
          <a:noFill/>
          <a:ln w="9525">
            <a:noFill/>
            <a:miter lim="800000"/>
            <a:headEnd/>
            <a:tailEnd/>
          </a:ln>
          <a:effectLst/>
        </p:spPr>
        <p:txBody>
          <a:bodyPr wrap="none">
            <a:spAutoFit/>
          </a:bodyPr>
          <a:lstStyle/>
          <a:p>
            <a:r>
              <a:rPr lang="en-US" altLang="zh-CN" sz="3200" dirty="0">
                <a:solidFill>
                  <a:srgbClr val="FF0000"/>
                </a:solidFill>
                <a:ea typeface="宋体" charset="-122"/>
              </a:rPr>
              <a:t>Control Instructions</a:t>
            </a:r>
          </a:p>
        </p:txBody>
      </p:sp>
      <p:sp>
        <p:nvSpPr>
          <p:cNvPr id="1490947" name="Text Box 3"/>
          <p:cNvSpPr txBox="1">
            <a:spLocks noChangeArrowheads="1"/>
          </p:cNvSpPr>
          <p:nvPr/>
        </p:nvSpPr>
        <p:spPr bwMode="auto">
          <a:xfrm>
            <a:off x="2238348" y="928671"/>
            <a:ext cx="2738430" cy="584775"/>
          </a:xfrm>
          <a:prstGeom prst="rect">
            <a:avLst/>
          </a:prstGeom>
          <a:noFill/>
          <a:ln w="9525">
            <a:noFill/>
            <a:miter lim="800000"/>
            <a:headEnd/>
            <a:tailEnd/>
          </a:ln>
          <a:effectLst/>
        </p:spPr>
        <p:txBody>
          <a:bodyPr wrap="square">
            <a:spAutoFit/>
          </a:bodyPr>
          <a:lstStyle/>
          <a:p>
            <a:pPr>
              <a:buClr>
                <a:srgbClr val="CC0000"/>
              </a:buClr>
              <a:buFontTx/>
              <a:buChar char="•"/>
            </a:pPr>
            <a:r>
              <a:rPr lang="zh-CN" altLang="en-US" sz="3200" dirty="0">
                <a:ea typeface="宋体" charset="-122"/>
              </a:rPr>
              <a:t> </a:t>
            </a:r>
            <a:r>
              <a:rPr lang="en-US" altLang="zh-CN" sz="3200" dirty="0">
                <a:ea typeface="宋体" charset="-122"/>
              </a:rPr>
              <a:t>J	LABEL</a:t>
            </a:r>
          </a:p>
        </p:txBody>
      </p:sp>
      <p:sp>
        <p:nvSpPr>
          <p:cNvPr id="1490948" name="Text Box 4"/>
          <p:cNvSpPr txBox="1">
            <a:spLocks noChangeArrowheads="1"/>
          </p:cNvSpPr>
          <p:nvPr/>
        </p:nvSpPr>
        <p:spPr bwMode="auto">
          <a:xfrm>
            <a:off x="6167439" y="3500438"/>
            <a:ext cx="4252917" cy="2000548"/>
          </a:xfrm>
          <a:prstGeom prst="rect">
            <a:avLst/>
          </a:prstGeom>
          <a:solidFill>
            <a:srgbClr val="FF0000">
              <a:alpha val="20000"/>
            </a:srgbClr>
          </a:solidFill>
          <a:ln w="19050">
            <a:solidFill>
              <a:srgbClr val="008080"/>
            </a:solidFill>
            <a:miter lim="800000"/>
            <a:headEnd/>
            <a:tailEnd/>
          </a:ln>
          <a:effectLst/>
        </p:spPr>
        <p:txBody>
          <a:bodyPr wrap="square">
            <a:spAutoFit/>
          </a:bodyPr>
          <a:lstStyle/>
          <a:p>
            <a:r>
              <a:rPr lang="zh-CN" altLang="en-US" sz="2400" dirty="0">
                <a:latin typeface="Courier New" pitchFamily="49" charset="0"/>
                <a:ea typeface="宋体" charset="-122"/>
              </a:rPr>
              <a:t>	</a:t>
            </a:r>
            <a:r>
              <a:rPr lang="en-US" altLang="zh-CN" sz="2400" dirty="0" err="1">
                <a:latin typeface="Courier New" pitchFamily="49" charset="0"/>
                <a:ea typeface="宋体" charset="-122"/>
              </a:rPr>
              <a:t>beq</a:t>
            </a:r>
            <a:r>
              <a:rPr lang="en-US" altLang="zh-CN" sz="2400" dirty="0">
                <a:latin typeface="Courier New" pitchFamily="49" charset="0"/>
                <a:ea typeface="宋体" charset="-122"/>
              </a:rPr>
              <a:t>	I, j, Equal</a:t>
            </a:r>
          </a:p>
          <a:p>
            <a:r>
              <a:rPr lang="en-US" altLang="zh-CN" sz="2400" dirty="0">
                <a:latin typeface="Courier New" pitchFamily="49" charset="0"/>
                <a:ea typeface="宋体" charset="-122"/>
              </a:rPr>
              <a:t>	sub	f, g, h</a:t>
            </a:r>
          </a:p>
          <a:p>
            <a:r>
              <a:rPr lang="en-US" altLang="zh-CN" sz="2400" dirty="0">
                <a:latin typeface="Courier New" pitchFamily="49" charset="0"/>
                <a:ea typeface="宋体" charset="-122"/>
              </a:rPr>
              <a:t>	</a:t>
            </a:r>
            <a:r>
              <a:rPr lang="en-US" altLang="zh-CN" sz="2400" b="1" dirty="0">
                <a:solidFill>
                  <a:srgbClr val="00B050"/>
                </a:solidFill>
                <a:latin typeface="Courier New" pitchFamily="49" charset="0"/>
                <a:ea typeface="宋体" charset="-122"/>
              </a:rPr>
              <a:t>j	Exit</a:t>
            </a:r>
          </a:p>
          <a:p>
            <a:r>
              <a:rPr lang="en-US" altLang="zh-CN" sz="2400" dirty="0">
                <a:latin typeface="Courier New" pitchFamily="49" charset="0"/>
                <a:ea typeface="宋体" charset="-122"/>
              </a:rPr>
              <a:t>Equal:	add	f, g, h</a:t>
            </a:r>
          </a:p>
          <a:p>
            <a:r>
              <a:rPr lang="en-US" altLang="zh-CN" sz="2400" dirty="0">
                <a:latin typeface="Courier New" pitchFamily="49" charset="0"/>
                <a:ea typeface="宋体" charset="-122"/>
              </a:rPr>
              <a:t>Exit:</a:t>
            </a:r>
          </a:p>
        </p:txBody>
      </p:sp>
      <p:sp>
        <p:nvSpPr>
          <p:cNvPr id="6" name="TextBox 5"/>
          <p:cNvSpPr txBox="1"/>
          <p:nvPr/>
        </p:nvSpPr>
        <p:spPr>
          <a:xfrm>
            <a:off x="2238348" y="4572008"/>
            <a:ext cx="3286148" cy="1631216"/>
          </a:xfrm>
          <a:prstGeom prst="rect">
            <a:avLst/>
          </a:prstGeom>
          <a:solidFill>
            <a:srgbClr val="FFCCFF"/>
          </a:solidFill>
          <a:ln>
            <a:solidFill>
              <a:schemeClr val="accent1">
                <a:lumMod val="50000"/>
              </a:schemeClr>
            </a:solidFill>
          </a:ln>
        </p:spPr>
        <p:txBody>
          <a:bodyPr wrap="square" rtlCol="0">
            <a:spAutoFit/>
          </a:bodyPr>
          <a:lstStyle/>
          <a:p>
            <a:pPr>
              <a:buClr>
                <a:srgbClr val="CC0000"/>
              </a:buClr>
            </a:pPr>
            <a:r>
              <a:rPr lang="en-US" altLang="zh-CN" sz="2000" dirty="0">
                <a:ea typeface="宋体" charset="-122"/>
              </a:rPr>
              <a:t>Convert to assembly:</a:t>
            </a:r>
          </a:p>
          <a:p>
            <a:pPr>
              <a:buClr>
                <a:srgbClr val="CC0000"/>
              </a:buClr>
            </a:pPr>
            <a:r>
              <a:rPr lang="en-US" altLang="zh-CN" sz="2000" dirty="0">
                <a:ea typeface="宋体" charset="-122"/>
              </a:rPr>
              <a:t>   if  (</a:t>
            </a:r>
            <a:r>
              <a:rPr lang="en-US" altLang="zh-CN" sz="2000" dirty="0" err="1">
                <a:ea typeface="宋体" charset="-122"/>
              </a:rPr>
              <a:t>i</a:t>
            </a:r>
            <a:r>
              <a:rPr lang="en-US" altLang="zh-CN" sz="2000" dirty="0">
                <a:ea typeface="宋体" charset="-122"/>
              </a:rPr>
              <a:t> == j)</a:t>
            </a:r>
          </a:p>
          <a:p>
            <a:pPr>
              <a:buClr>
                <a:srgbClr val="CC0000"/>
              </a:buClr>
            </a:pPr>
            <a:r>
              <a:rPr lang="en-US" altLang="zh-CN" sz="2000" dirty="0">
                <a:ea typeface="宋体" charset="-122"/>
              </a:rPr>
              <a:t>       f = </a:t>
            </a:r>
            <a:r>
              <a:rPr lang="en-US" altLang="zh-CN" sz="2000" dirty="0" err="1">
                <a:ea typeface="宋体" charset="-122"/>
              </a:rPr>
              <a:t>g+h</a:t>
            </a:r>
            <a:r>
              <a:rPr lang="en-US" altLang="zh-CN" sz="2000" dirty="0">
                <a:ea typeface="宋体" charset="-122"/>
              </a:rPr>
              <a:t>;</a:t>
            </a:r>
          </a:p>
          <a:p>
            <a:pPr>
              <a:buClr>
                <a:srgbClr val="CC0000"/>
              </a:buClr>
            </a:pPr>
            <a:r>
              <a:rPr lang="en-US" altLang="zh-CN" sz="2000" dirty="0">
                <a:ea typeface="宋体" charset="-122"/>
              </a:rPr>
              <a:t>   else</a:t>
            </a:r>
          </a:p>
          <a:p>
            <a:pPr>
              <a:buClr>
                <a:srgbClr val="CC0000"/>
              </a:buClr>
            </a:pPr>
            <a:r>
              <a:rPr lang="en-US" altLang="zh-CN" sz="2000" dirty="0">
                <a:ea typeface="宋体" charset="-122"/>
              </a:rPr>
              <a:t>       f = g-h;</a:t>
            </a:r>
            <a:endParaRPr lang="zh-CN" altLang="en-US" sz="2000" dirty="0"/>
          </a:p>
        </p:txBody>
      </p:sp>
      <p:grpSp>
        <p:nvGrpSpPr>
          <p:cNvPr id="7" name="Group 19"/>
          <p:cNvGrpSpPr>
            <a:grpSpLocks/>
          </p:cNvGrpSpPr>
          <p:nvPr/>
        </p:nvGrpSpPr>
        <p:grpSpPr bwMode="auto">
          <a:xfrm>
            <a:off x="1952596" y="1571612"/>
            <a:ext cx="3433762" cy="3060700"/>
            <a:chOff x="3651" y="663"/>
            <a:chExt cx="2163" cy="1928"/>
          </a:xfrm>
        </p:grpSpPr>
        <p:sp>
          <p:nvSpPr>
            <p:cNvPr id="8" name="AutoShape 9"/>
            <p:cNvSpPr>
              <a:spLocks noChangeArrowheads="1"/>
            </p:cNvSpPr>
            <p:nvPr/>
          </p:nvSpPr>
          <p:spPr bwMode="auto">
            <a:xfrm>
              <a:off x="4195" y="963"/>
              <a:ext cx="999" cy="408"/>
            </a:xfrm>
            <a:prstGeom prst="flowChartDecision">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sz="2000" i="1" dirty="0" err="1">
                  <a:solidFill>
                    <a:srgbClr val="000000"/>
                  </a:solidFill>
                </a:rPr>
                <a:t>i</a:t>
              </a:r>
              <a:r>
                <a:rPr lang="en-US" altLang="zh-CN" sz="2000" i="1" dirty="0">
                  <a:solidFill>
                    <a:srgbClr val="000000"/>
                  </a:solidFill>
                </a:rPr>
                <a:t>==j?</a:t>
              </a:r>
            </a:p>
          </p:txBody>
        </p:sp>
        <p:sp>
          <p:nvSpPr>
            <p:cNvPr id="9" name="AutoShape 10"/>
            <p:cNvSpPr>
              <a:spLocks noChangeArrowheads="1"/>
            </p:cNvSpPr>
            <p:nvPr/>
          </p:nvSpPr>
          <p:spPr bwMode="auto">
            <a:xfrm>
              <a:off x="3651" y="1525"/>
              <a:ext cx="771" cy="317"/>
            </a:xfrm>
            <a:prstGeom prst="flowChartProcess">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sz="2000" i="1" dirty="0">
                  <a:solidFill>
                    <a:srgbClr val="000000"/>
                  </a:solidFill>
                </a:rPr>
                <a:t>F=</a:t>
              </a:r>
              <a:r>
                <a:rPr lang="en-US" altLang="zh-CN" sz="2000" i="1" dirty="0" err="1">
                  <a:solidFill>
                    <a:srgbClr val="000000"/>
                  </a:solidFill>
                </a:rPr>
                <a:t>g+h</a:t>
              </a:r>
              <a:endParaRPr lang="en-US" altLang="zh-CN" sz="2000" i="1" dirty="0">
                <a:solidFill>
                  <a:srgbClr val="000000"/>
                </a:solidFill>
              </a:endParaRPr>
            </a:p>
          </p:txBody>
        </p:sp>
        <p:sp>
          <p:nvSpPr>
            <p:cNvPr id="10" name="AutoShape 11"/>
            <p:cNvSpPr>
              <a:spLocks noChangeArrowheads="1"/>
            </p:cNvSpPr>
            <p:nvPr/>
          </p:nvSpPr>
          <p:spPr bwMode="auto">
            <a:xfrm>
              <a:off x="4921" y="1525"/>
              <a:ext cx="771" cy="317"/>
            </a:xfrm>
            <a:prstGeom prst="flowChartProcess">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sz="2000" i="1">
                  <a:solidFill>
                    <a:srgbClr val="000000"/>
                  </a:solidFill>
                </a:rPr>
                <a:t>F=g - h</a:t>
              </a:r>
            </a:p>
          </p:txBody>
        </p:sp>
        <p:sp>
          <p:nvSpPr>
            <p:cNvPr id="11" name="Freeform 12"/>
            <p:cNvSpPr>
              <a:spLocks/>
            </p:cNvSpPr>
            <p:nvPr/>
          </p:nvSpPr>
          <p:spPr bwMode="auto">
            <a:xfrm>
              <a:off x="5193" y="1162"/>
              <a:ext cx="182" cy="363"/>
            </a:xfrm>
            <a:custGeom>
              <a:avLst/>
              <a:gdLst/>
              <a:ahLst/>
              <a:cxnLst>
                <a:cxn ang="0">
                  <a:pos x="0" y="0"/>
                </a:cxn>
                <a:cxn ang="0">
                  <a:pos x="272" y="0"/>
                </a:cxn>
                <a:cxn ang="0">
                  <a:pos x="272" y="363"/>
                </a:cxn>
              </a:cxnLst>
              <a:rect l="0" t="0" r="r" b="b"/>
              <a:pathLst>
                <a:path w="272" h="363">
                  <a:moveTo>
                    <a:pt x="0" y="0"/>
                  </a:moveTo>
                  <a:lnTo>
                    <a:pt x="272" y="0"/>
                  </a:lnTo>
                  <a:lnTo>
                    <a:pt x="272" y="363"/>
                  </a:lnTo>
                </a:path>
              </a:pathLst>
            </a:custGeom>
            <a:noFill/>
            <a:ln w="9525" cap="rnd" cmpd="sng">
              <a:solidFill>
                <a:srgbClr val="000000"/>
              </a:solidFill>
              <a:prstDash val="solid"/>
              <a:round/>
              <a:headEnd type="none" w="med" len="med"/>
              <a:tailEnd type="triangle" w="med" len="med"/>
            </a:ln>
            <a:effectLst/>
          </p:spPr>
          <p:txBody>
            <a:bodyPr/>
            <a:lstStyle/>
            <a:p>
              <a:endParaRPr lang="zh-CN" altLang="en-US"/>
            </a:p>
          </p:txBody>
        </p:sp>
        <p:sp>
          <p:nvSpPr>
            <p:cNvPr id="12" name="Freeform 13"/>
            <p:cNvSpPr>
              <a:spLocks/>
            </p:cNvSpPr>
            <p:nvPr/>
          </p:nvSpPr>
          <p:spPr bwMode="auto">
            <a:xfrm flipH="1">
              <a:off x="4013" y="1162"/>
              <a:ext cx="268" cy="363"/>
            </a:xfrm>
            <a:custGeom>
              <a:avLst/>
              <a:gdLst/>
              <a:ahLst/>
              <a:cxnLst>
                <a:cxn ang="0">
                  <a:pos x="0" y="0"/>
                </a:cxn>
                <a:cxn ang="0">
                  <a:pos x="272" y="0"/>
                </a:cxn>
                <a:cxn ang="0">
                  <a:pos x="272" y="363"/>
                </a:cxn>
              </a:cxnLst>
              <a:rect l="0" t="0" r="r" b="b"/>
              <a:pathLst>
                <a:path w="272" h="363">
                  <a:moveTo>
                    <a:pt x="0" y="0"/>
                  </a:moveTo>
                  <a:lnTo>
                    <a:pt x="272" y="0"/>
                  </a:lnTo>
                  <a:lnTo>
                    <a:pt x="272" y="363"/>
                  </a:lnTo>
                </a:path>
              </a:pathLst>
            </a:custGeom>
            <a:noFill/>
            <a:ln w="9525" cap="rnd" cmpd="sng">
              <a:solidFill>
                <a:srgbClr val="000000"/>
              </a:solidFill>
              <a:prstDash val="solid"/>
              <a:round/>
              <a:headEnd type="none" w="med" len="med"/>
              <a:tailEnd type="triangle" w="med" len="med"/>
            </a:ln>
            <a:effectLst/>
          </p:spPr>
          <p:txBody>
            <a:bodyPr/>
            <a:lstStyle/>
            <a:p>
              <a:r>
                <a:rPr lang="en-US" altLang="zh-CN" sz="2400" dirty="0"/>
                <a:t>Y</a:t>
              </a:r>
              <a:endParaRPr lang="zh-CN" altLang="en-US" dirty="0"/>
            </a:p>
          </p:txBody>
        </p:sp>
        <p:sp>
          <p:nvSpPr>
            <p:cNvPr id="13" name="Freeform 14"/>
            <p:cNvSpPr>
              <a:spLocks/>
            </p:cNvSpPr>
            <p:nvPr/>
          </p:nvSpPr>
          <p:spPr bwMode="auto">
            <a:xfrm>
              <a:off x="4014" y="1842"/>
              <a:ext cx="1315" cy="273"/>
            </a:xfrm>
            <a:custGeom>
              <a:avLst/>
              <a:gdLst/>
              <a:ahLst/>
              <a:cxnLst>
                <a:cxn ang="0">
                  <a:pos x="0" y="0"/>
                </a:cxn>
                <a:cxn ang="0">
                  <a:pos x="0" y="409"/>
                </a:cxn>
                <a:cxn ang="0">
                  <a:pos x="1179" y="409"/>
                </a:cxn>
                <a:cxn ang="0">
                  <a:pos x="1179" y="0"/>
                </a:cxn>
              </a:cxnLst>
              <a:rect l="0" t="0" r="r" b="b"/>
              <a:pathLst>
                <a:path w="1179" h="409">
                  <a:moveTo>
                    <a:pt x="0" y="0"/>
                  </a:moveTo>
                  <a:lnTo>
                    <a:pt x="0" y="409"/>
                  </a:lnTo>
                  <a:lnTo>
                    <a:pt x="1179" y="409"/>
                  </a:lnTo>
                  <a:lnTo>
                    <a:pt x="1179" y="0"/>
                  </a:lnTo>
                </a:path>
              </a:pathLst>
            </a:custGeom>
            <a:noFill/>
            <a:ln w="9525" cap="rnd" cmpd="sng">
              <a:solidFill>
                <a:srgbClr val="000000"/>
              </a:solidFill>
              <a:prstDash val="solid"/>
              <a:round/>
              <a:headEnd/>
              <a:tailEnd/>
            </a:ln>
            <a:effectLst/>
          </p:spPr>
          <p:txBody>
            <a:bodyPr/>
            <a:lstStyle/>
            <a:p>
              <a:endParaRPr lang="zh-CN" altLang="en-US"/>
            </a:p>
          </p:txBody>
        </p:sp>
        <p:sp>
          <p:nvSpPr>
            <p:cNvPr id="14" name="Line 15"/>
            <p:cNvSpPr>
              <a:spLocks noChangeShapeType="1"/>
            </p:cNvSpPr>
            <p:nvPr/>
          </p:nvSpPr>
          <p:spPr bwMode="auto">
            <a:xfrm>
              <a:off x="4649" y="2115"/>
              <a:ext cx="0" cy="408"/>
            </a:xfrm>
            <a:prstGeom prst="line">
              <a:avLst/>
            </a:prstGeom>
            <a:noFill/>
            <a:ln w="9525" cap="rnd">
              <a:solidFill>
                <a:srgbClr val="000000"/>
              </a:solidFill>
              <a:round/>
              <a:headEnd/>
              <a:tailEnd type="triangle" w="med" len="med"/>
            </a:ln>
            <a:effectLst/>
          </p:spPr>
          <p:txBody>
            <a:bodyPr/>
            <a:lstStyle/>
            <a:p>
              <a:endParaRPr lang="zh-CN" altLang="en-US"/>
            </a:p>
          </p:txBody>
        </p:sp>
        <p:sp>
          <p:nvSpPr>
            <p:cNvPr id="15" name="Line 16"/>
            <p:cNvSpPr>
              <a:spLocks noChangeShapeType="1"/>
            </p:cNvSpPr>
            <p:nvPr/>
          </p:nvSpPr>
          <p:spPr bwMode="auto">
            <a:xfrm>
              <a:off x="4694" y="663"/>
              <a:ext cx="0" cy="317"/>
            </a:xfrm>
            <a:prstGeom prst="line">
              <a:avLst/>
            </a:prstGeom>
            <a:noFill/>
            <a:ln w="9525" cap="rnd">
              <a:solidFill>
                <a:srgbClr val="000000"/>
              </a:solidFill>
              <a:round/>
              <a:headEnd/>
              <a:tailEnd type="triangle" w="med" len="med"/>
            </a:ln>
            <a:effectLst/>
          </p:spPr>
          <p:txBody>
            <a:bodyPr/>
            <a:lstStyle/>
            <a:p>
              <a:endParaRPr lang="zh-CN" altLang="en-US"/>
            </a:p>
          </p:txBody>
        </p:sp>
        <p:sp>
          <p:nvSpPr>
            <p:cNvPr id="16" name="Text Box 17"/>
            <p:cNvSpPr txBox="1">
              <a:spLocks noChangeArrowheads="1"/>
            </p:cNvSpPr>
            <p:nvPr/>
          </p:nvSpPr>
          <p:spPr bwMode="auto">
            <a:xfrm>
              <a:off x="5361" y="1158"/>
              <a:ext cx="453" cy="250"/>
            </a:xfrm>
            <a:prstGeom prst="rect">
              <a:avLst/>
            </a:prstGeom>
            <a:noFill/>
            <a:ln w="9525" cap="rnd" algn="ctr">
              <a:noFill/>
              <a:miter lim="800000"/>
              <a:headEnd/>
              <a:tailEnd/>
            </a:ln>
            <a:effectLst/>
          </p:spPr>
          <p:txBody>
            <a:bodyPr>
              <a:spAutoFit/>
            </a:bodyPr>
            <a:lstStyle/>
            <a:p>
              <a:pPr>
                <a:spcBef>
                  <a:spcPct val="50000"/>
                </a:spcBef>
              </a:pPr>
              <a:r>
                <a:rPr lang="en-US" altLang="zh-CN" sz="2000" b="1" i="1" dirty="0">
                  <a:solidFill>
                    <a:srgbClr val="000000"/>
                  </a:solidFill>
                  <a:latin typeface="Times New Roman" pitchFamily="18" charset="0"/>
                </a:rPr>
                <a:t>N</a:t>
              </a:r>
            </a:p>
          </p:txBody>
        </p:sp>
        <p:sp>
          <p:nvSpPr>
            <p:cNvPr id="17" name="Text Box 18"/>
            <p:cNvSpPr txBox="1">
              <a:spLocks noChangeArrowheads="1"/>
            </p:cNvSpPr>
            <p:nvPr/>
          </p:nvSpPr>
          <p:spPr bwMode="auto">
            <a:xfrm>
              <a:off x="4694" y="2341"/>
              <a:ext cx="453" cy="250"/>
            </a:xfrm>
            <a:prstGeom prst="rect">
              <a:avLst/>
            </a:prstGeom>
            <a:noFill/>
            <a:ln w="9525" cap="rnd" algn="ctr">
              <a:noFill/>
              <a:miter lim="800000"/>
              <a:headEnd/>
              <a:tailEnd/>
            </a:ln>
            <a:effectLst/>
          </p:spPr>
          <p:txBody>
            <a:bodyPr>
              <a:spAutoFit/>
            </a:bodyPr>
            <a:lstStyle/>
            <a:p>
              <a:pPr>
                <a:spcBef>
                  <a:spcPct val="50000"/>
                </a:spcBef>
              </a:pPr>
              <a:r>
                <a:rPr lang="en-US" altLang="zh-CN" sz="2000" b="1" i="1">
                  <a:solidFill>
                    <a:srgbClr val="000000"/>
                  </a:solidFill>
                  <a:latin typeface="Times New Roman" pitchFamily="18" charset="0"/>
                </a:rPr>
                <a:t>Exit</a:t>
              </a:r>
              <a:r>
                <a:rPr lang="en-US" altLang="zh-CN" sz="2000" b="1">
                  <a:solidFill>
                    <a:srgbClr val="000000"/>
                  </a:solidFill>
                  <a:latin typeface="Times New Roman" pitchFamily="18" charset="0"/>
                </a:rPr>
                <a:t>:</a:t>
              </a:r>
            </a:p>
          </p:txBody>
        </p:sp>
      </p:grpSp>
      <p:sp>
        <p:nvSpPr>
          <p:cNvPr id="18" name="矩形 17"/>
          <p:cNvSpPr/>
          <p:nvPr/>
        </p:nvSpPr>
        <p:spPr>
          <a:xfrm>
            <a:off x="6024562" y="1142984"/>
            <a:ext cx="3714776" cy="71438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3600" dirty="0" err="1">
                <a:solidFill>
                  <a:srgbClr val="0000FF"/>
                </a:solidFill>
              </a:rPr>
              <a:t>Ex2.10</a:t>
            </a:r>
            <a:endParaRPr lang="zh-CN" altLang="en-US" dirty="0">
              <a:solidFill>
                <a:srgbClr val="0000FF"/>
              </a:solidFill>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0948"/>
                                        </p:tgtEl>
                                        <p:attrNameLst>
                                          <p:attrName>style.visibility</p:attrName>
                                        </p:attrNameLst>
                                      </p:cBhvr>
                                      <p:to>
                                        <p:strVal val="visible"/>
                                      </p:to>
                                    </p:set>
                                    <p:anim calcmode="lin" valueType="num">
                                      <p:cBhvr additive="base">
                                        <p:cTn id="7" dur="3000" fill="hold"/>
                                        <p:tgtEl>
                                          <p:spTgt spid="1490948"/>
                                        </p:tgtEl>
                                        <p:attrNameLst>
                                          <p:attrName>ppt_x</p:attrName>
                                        </p:attrNameLst>
                                      </p:cBhvr>
                                      <p:tavLst>
                                        <p:tav tm="0">
                                          <p:val>
                                            <p:strVal val="#ppt_x"/>
                                          </p:val>
                                        </p:tav>
                                        <p:tav tm="100000">
                                          <p:val>
                                            <p:strVal val="#ppt_x"/>
                                          </p:val>
                                        </p:tav>
                                      </p:tavLst>
                                    </p:anim>
                                    <p:anim calcmode="lin" valueType="num">
                                      <p:cBhvr additive="base">
                                        <p:cTn id="8" dur="3000" fill="hold"/>
                                        <p:tgtEl>
                                          <p:spTgt spid="14909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to="" calcmode="lin" valueType="num">
                                      <p:cBhvr>
                                        <p:cTn id="13"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0948" grpId="0" animBg="1"/>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46" name="Rectangle 2"/>
          <p:cNvSpPr>
            <a:spLocks noGrp="1" noChangeArrowheads="1"/>
          </p:cNvSpPr>
          <p:nvPr>
            <p:ph type="title"/>
          </p:nvPr>
        </p:nvSpPr>
        <p:spPr/>
        <p:txBody>
          <a:bodyPr/>
          <a:lstStyle/>
          <a:p>
            <a:r>
              <a:rPr lang="en-US" altLang="zh-CN" dirty="0" smtClean="0"/>
              <a:t>Conditional  </a:t>
            </a:r>
            <a:r>
              <a:rPr lang="en-US" altLang="zh-CN" dirty="0"/>
              <a:t>branch</a:t>
            </a:r>
            <a:endParaRPr lang="zh-CN" altLang="en-US" dirty="0"/>
          </a:p>
        </p:txBody>
      </p:sp>
      <p:sp>
        <p:nvSpPr>
          <p:cNvPr id="1465347" name="Rectangle 3"/>
          <p:cNvSpPr>
            <a:spLocks noGrp="1" noChangeArrowheads="1"/>
          </p:cNvSpPr>
          <p:nvPr>
            <p:ph idx="1"/>
          </p:nvPr>
        </p:nvSpPr>
        <p:spPr/>
        <p:txBody>
          <a:bodyPr/>
          <a:lstStyle/>
          <a:p>
            <a:endParaRPr lang="zh-CN" altLang="en-US"/>
          </a:p>
        </p:txBody>
      </p:sp>
      <p:sp>
        <p:nvSpPr>
          <p:cNvPr id="25" name="灯片编号占位符 5"/>
          <p:cNvSpPr>
            <a:spLocks noGrp="1"/>
          </p:cNvSpPr>
          <p:nvPr>
            <p:ph type="sldNum" sz="quarter" idx="4294967295"/>
          </p:nvPr>
        </p:nvSpPr>
        <p:spPr>
          <a:xfrm>
            <a:off x="8534400" y="6245225"/>
            <a:ext cx="2133600" cy="476250"/>
          </a:xfrm>
        </p:spPr>
        <p:txBody>
          <a:bodyPr/>
          <a:lstStyle/>
          <a:p>
            <a:fld id="{DAD46BDF-3021-4765-8AB7-4269B6A6793A}" type="slidenum">
              <a:rPr lang="zh-CN" altLang="en-US"/>
              <a:pPr/>
              <a:t>79</a:t>
            </a:fld>
            <a:endParaRPr lang="en-US" altLang="zh-CN"/>
          </a:p>
        </p:txBody>
      </p:sp>
      <p:grpSp>
        <p:nvGrpSpPr>
          <p:cNvPr id="2" name="Group 4"/>
          <p:cNvGrpSpPr>
            <a:grpSpLocks/>
          </p:cNvGrpSpPr>
          <p:nvPr/>
        </p:nvGrpSpPr>
        <p:grpSpPr bwMode="auto">
          <a:xfrm>
            <a:off x="2514600" y="2057400"/>
            <a:ext cx="1944688" cy="3600450"/>
            <a:chOff x="1973" y="1661"/>
            <a:chExt cx="1225" cy="2268"/>
          </a:xfrm>
        </p:grpSpPr>
        <p:sp>
          <p:nvSpPr>
            <p:cNvPr id="1465349" name="Rectangle 5"/>
            <p:cNvSpPr>
              <a:spLocks noChangeArrowheads="1"/>
            </p:cNvSpPr>
            <p:nvPr/>
          </p:nvSpPr>
          <p:spPr bwMode="auto">
            <a:xfrm>
              <a:off x="1973" y="1661"/>
              <a:ext cx="1089" cy="408"/>
            </a:xfrm>
            <a:prstGeom prst="rect">
              <a:avLst/>
            </a:prstGeom>
            <a:solidFill>
              <a:srgbClr val="CCFFFF">
                <a:alpha val="50000"/>
              </a:srgbClr>
            </a:solidFill>
            <a:ln w="12700">
              <a:solidFill>
                <a:schemeClr val="tx1"/>
              </a:solidFill>
              <a:miter lim="800000"/>
              <a:headEnd/>
              <a:tailEnd/>
            </a:ln>
            <a:effectLst/>
          </p:spPr>
          <p:txBody>
            <a:bodyPr wrap="none" anchor="ctr"/>
            <a:lstStyle/>
            <a:p>
              <a:pPr algn="ctr"/>
              <a:r>
                <a:rPr lang="en-US" altLang="zh-CN" sz="1800" b="1">
                  <a:ea typeface="宋体" charset="-122"/>
                </a:rPr>
                <a:t>(1)</a:t>
              </a:r>
            </a:p>
          </p:txBody>
        </p:sp>
        <p:sp>
          <p:nvSpPr>
            <p:cNvPr id="1465350" name="AutoShape 6"/>
            <p:cNvSpPr>
              <a:spLocks noChangeArrowheads="1"/>
            </p:cNvSpPr>
            <p:nvPr/>
          </p:nvSpPr>
          <p:spPr bwMode="auto">
            <a:xfrm>
              <a:off x="1973" y="2296"/>
              <a:ext cx="1089" cy="363"/>
            </a:xfrm>
            <a:prstGeom prst="flowChartDecision">
              <a:avLst/>
            </a:prstGeom>
            <a:solidFill>
              <a:srgbClr val="FFCC99">
                <a:alpha val="50000"/>
              </a:srgbClr>
            </a:solidFill>
            <a:ln w="12700">
              <a:solidFill>
                <a:schemeClr val="tx1"/>
              </a:solidFill>
              <a:miter lim="800000"/>
              <a:headEnd/>
              <a:tailEnd/>
            </a:ln>
            <a:effectLst/>
          </p:spPr>
          <p:txBody>
            <a:bodyPr wrap="none" anchor="ctr"/>
            <a:lstStyle/>
            <a:p>
              <a:pPr algn="ctr" eaLnBrk="0" hangingPunct="0"/>
              <a:r>
                <a:rPr lang="en-US" altLang="zh-CN" sz="2400">
                  <a:latin typeface="Times New Roman" pitchFamily="18" charset="0"/>
                  <a:ea typeface="宋体" charset="-122"/>
                </a:rPr>
                <a:t>=</a:t>
              </a:r>
            </a:p>
          </p:txBody>
        </p:sp>
        <p:sp>
          <p:nvSpPr>
            <p:cNvPr id="1465351" name="Line 7"/>
            <p:cNvSpPr>
              <a:spLocks noChangeShapeType="1"/>
            </p:cNvSpPr>
            <p:nvPr/>
          </p:nvSpPr>
          <p:spPr bwMode="auto">
            <a:xfrm>
              <a:off x="2517" y="2070"/>
              <a:ext cx="0" cy="226"/>
            </a:xfrm>
            <a:prstGeom prst="line">
              <a:avLst/>
            </a:prstGeom>
            <a:noFill/>
            <a:ln w="12700">
              <a:solidFill>
                <a:schemeClr val="tx1"/>
              </a:solidFill>
              <a:round/>
              <a:headEnd/>
              <a:tailEnd type="triangle" w="med" len="med"/>
            </a:ln>
            <a:effectLst/>
          </p:spPr>
          <p:txBody>
            <a:bodyPr/>
            <a:lstStyle/>
            <a:p>
              <a:endParaRPr lang="zh-CN" altLang="en-US"/>
            </a:p>
          </p:txBody>
        </p:sp>
        <p:sp>
          <p:nvSpPr>
            <p:cNvPr id="1465352" name="Line 8"/>
            <p:cNvSpPr>
              <a:spLocks noChangeShapeType="1"/>
            </p:cNvSpPr>
            <p:nvPr/>
          </p:nvSpPr>
          <p:spPr bwMode="auto">
            <a:xfrm>
              <a:off x="3062" y="2478"/>
              <a:ext cx="136" cy="0"/>
            </a:xfrm>
            <a:prstGeom prst="line">
              <a:avLst/>
            </a:prstGeom>
            <a:noFill/>
            <a:ln w="12700">
              <a:solidFill>
                <a:schemeClr val="tx1"/>
              </a:solidFill>
              <a:round/>
              <a:headEnd/>
              <a:tailEnd/>
            </a:ln>
            <a:effectLst/>
          </p:spPr>
          <p:txBody>
            <a:bodyPr/>
            <a:lstStyle/>
            <a:p>
              <a:endParaRPr lang="zh-CN" altLang="en-US"/>
            </a:p>
          </p:txBody>
        </p:sp>
        <p:sp>
          <p:nvSpPr>
            <p:cNvPr id="1465353" name="Line 9"/>
            <p:cNvSpPr>
              <a:spLocks noChangeShapeType="1"/>
            </p:cNvSpPr>
            <p:nvPr/>
          </p:nvSpPr>
          <p:spPr bwMode="auto">
            <a:xfrm>
              <a:off x="2517" y="2659"/>
              <a:ext cx="0" cy="226"/>
            </a:xfrm>
            <a:prstGeom prst="line">
              <a:avLst/>
            </a:prstGeom>
            <a:noFill/>
            <a:ln w="12700">
              <a:solidFill>
                <a:schemeClr val="tx1"/>
              </a:solidFill>
              <a:round/>
              <a:headEnd/>
              <a:tailEnd type="triangle" w="med" len="med"/>
            </a:ln>
            <a:effectLst/>
          </p:spPr>
          <p:txBody>
            <a:bodyPr/>
            <a:lstStyle/>
            <a:p>
              <a:endParaRPr lang="zh-CN" altLang="en-US"/>
            </a:p>
          </p:txBody>
        </p:sp>
        <p:sp>
          <p:nvSpPr>
            <p:cNvPr id="1465354" name="Rectangle 10"/>
            <p:cNvSpPr>
              <a:spLocks noChangeArrowheads="1"/>
            </p:cNvSpPr>
            <p:nvPr/>
          </p:nvSpPr>
          <p:spPr bwMode="auto">
            <a:xfrm>
              <a:off x="1973" y="2886"/>
              <a:ext cx="1089" cy="408"/>
            </a:xfrm>
            <a:prstGeom prst="rect">
              <a:avLst/>
            </a:prstGeom>
            <a:solidFill>
              <a:srgbClr val="CCFFFF">
                <a:alpha val="50000"/>
              </a:srgbClr>
            </a:solidFill>
            <a:ln w="12700">
              <a:solidFill>
                <a:schemeClr val="tx1"/>
              </a:solidFill>
              <a:miter lim="800000"/>
              <a:headEnd/>
              <a:tailEnd/>
            </a:ln>
            <a:effectLst/>
          </p:spPr>
          <p:txBody>
            <a:bodyPr wrap="none" anchor="ctr"/>
            <a:lstStyle/>
            <a:p>
              <a:pPr algn="ctr"/>
              <a:r>
                <a:rPr lang="en-US" altLang="zh-CN" sz="1800" b="1">
                  <a:ea typeface="宋体" charset="-122"/>
                </a:rPr>
                <a:t>(2)</a:t>
              </a:r>
              <a:endParaRPr lang="zh-CN" altLang="en-US" sz="1800">
                <a:ea typeface="宋体" charset="-122"/>
              </a:endParaRPr>
            </a:p>
          </p:txBody>
        </p:sp>
        <p:sp>
          <p:nvSpPr>
            <p:cNvPr id="1465355" name="Line 11"/>
            <p:cNvSpPr>
              <a:spLocks noChangeShapeType="1"/>
            </p:cNvSpPr>
            <p:nvPr/>
          </p:nvSpPr>
          <p:spPr bwMode="auto">
            <a:xfrm>
              <a:off x="3198" y="2478"/>
              <a:ext cx="0" cy="907"/>
            </a:xfrm>
            <a:prstGeom prst="line">
              <a:avLst/>
            </a:prstGeom>
            <a:noFill/>
            <a:ln w="12700">
              <a:solidFill>
                <a:schemeClr val="tx1"/>
              </a:solidFill>
              <a:round/>
              <a:headEnd/>
              <a:tailEnd/>
            </a:ln>
            <a:effectLst/>
          </p:spPr>
          <p:txBody>
            <a:bodyPr/>
            <a:lstStyle/>
            <a:p>
              <a:endParaRPr lang="zh-CN" altLang="en-US"/>
            </a:p>
          </p:txBody>
        </p:sp>
        <p:sp>
          <p:nvSpPr>
            <p:cNvPr id="1465356" name="Line 12"/>
            <p:cNvSpPr>
              <a:spLocks noChangeShapeType="1"/>
            </p:cNvSpPr>
            <p:nvPr/>
          </p:nvSpPr>
          <p:spPr bwMode="auto">
            <a:xfrm>
              <a:off x="2517" y="3294"/>
              <a:ext cx="0" cy="226"/>
            </a:xfrm>
            <a:prstGeom prst="line">
              <a:avLst/>
            </a:prstGeom>
            <a:noFill/>
            <a:ln w="12700">
              <a:solidFill>
                <a:schemeClr val="tx1"/>
              </a:solidFill>
              <a:round/>
              <a:headEnd/>
              <a:tailEnd type="triangle" w="med" len="med"/>
            </a:ln>
            <a:effectLst/>
          </p:spPr>
          <p:txBody>
            <a:bodyPr/>
            <a:lstStyle/>
            <a:p>
              <a:endParaRPr lang="zh-CN" altLang="en-US"/>
            </a:p>
          </p:txBody>
        </p:sp>
        <p:sp>
          <p:nvSpPr>
            <p:cNvPr id="1465357" name="Rectangle 13"/>
            <p:cNvSpPr>
              <a:spLocks noChangeArrowheads="1"/>
            </p:cNvSpPr>
            <p:nvPr/>
          </p:nvSpPr>
          <p:spPr bwMode="auto">
            <a:xfrm>
              <a:off x="1973" y="3521"/>
              <a:ext cx="1089" cy="408"/>
            </a:xfrm>
            <a:prstGeom prst="rect">
              <a:avLst/>
            </a:prstGeom>
            <a:solidFill>
              <a:srgbClr val="CCFFFF">
                <a:alpha val="50000"/>
              </a:srgbClr>
            </a:solidFill>
            <a:ln w="12700">
              <a:solidFill>
                <a:schemeClr val="tx1"/>
              </a:solidFill>
              <a:miter lim="800000"/>
              <a:headEnd/>
              <a:tailEnd/>
            </a:ln>
            <a:effectLst/>
          </p:spPr>
          <p:txBody>
            <a:bodyPr wrap="none" anchor="ctr"/>
            <a:lstStyle/>
            <a:p>
              <a:pPr algn="ctr"/>
              <a:r>
                <a:rPr lang="en-US" altLang="zh-CN" sz="1800" b="1">
                  <a:ea typeface="宋体" charset="-122"/>
                </a:rPr>
                <a:t>(3)</a:t>
              </a:r>
            </a:p>
          </p:txBody>
        </p:sp>
        <p:sp>
          <p:nvSpPr>
            <p:cNvPr id="1465358" name="Line 14"/>
            <p:cNvSpPr>
              <a:spLocks noChangeShapeType="1"/>
            </p:cNvSpPr>
            <p:nvPr/>
          </p:nvSpPr>
          <p:spPr bwMode="auto">
            <a:xfrm flipH="1">
              <a:off x="2517" y="3385"/>
              <a:ext cx="681" cy="0"/>
            </a:xfrm>
            <a:prstGeom prst="line">
              <a:avLst/>
            </a:prstGeom>
            <a:noFill/>
            <a:ln w="12700">
              <a:solidFill>
                <a:schemeClr val="tx1"/>
              </a:solidFill>
              <a:round/>
              <a:headEnd/>
              <a:tailEnd type="triangle" w="med" len="med"/>
            </a:ln>
            <a:effectLst/>
          </p:spPr>
          <p:txBody>
            <a:bodyPr/>
            <a:lstStyle/>
            <a:p>
              <a:endParaRPr lang="zh-CN" altLang="en-US"/>
            </a:p>
          </p:txBody>
        </p:sp>
        <p:sp>
          <p:nvSpPr>
            <p:cNvPr id="1465359" name="Text Box 15"/>
            <p:cNvSpPr txBox="1">
              <a:spLocks noChangeArrowheads="1"/>
            </p:cNvSpPr>
            <p:nvPr/>
          </p:nvSpPr>
          <p:spPr bwMode="auto">
            <a:xfrm>
              <a:off x="2971" y="2296"/>
              <a:ext cx="208" cy="212"/>
            </a:xfrm>
            <a:prstGeom prst="rect">
              <a:avLst/>
            </a:prstGeom>
            <a:noFill/>
            <a:ln w="12700">
              <a:noFill/>
              <a:miter lim="800000"/>
              <a:headEnd/>
              <a:tailEnd/>
            </a:ln>
            <a:effectLst/>
          </p:spPr>
          <p:txBody>
            <a:bodyPr wrap="none">
              <a:spAutoFit/>
            </a:bodyPr>
            <a:lstStyle/>
            <a:p>
              <a:pPr eaLnBrk="0" hangingPunct="0"/>
              <a:r>
                <a:rPr lang="en-US" altLang="zh-CN" sz="1600" b="1">
                  <a:solidFill>
                    <a:srgbClr val="FF0000"/>
                  </a:solidFill>
                  <a:latin typeface="Times New Roman" pitchFamily="18" charset="0"/>
                  <a:ea typeface="宋体" charset="-122"/>
                </a:rPr>
                <a:t>Y</a:t>
              </a:r>
            </a:p>
          </p:txBody>
        </p:sp>
        <p:sp>
          <p:nvSpPr>
            <p:cNvPr id="1465360" name="Text Box 16"/>
            <p:cNvSpPr txBox="1">
              <a:spLocks noChangeArrowheads="1"/>
            </p:cNvSpPr>
            <p:nvPr/>
          </p:nvSpPr>
          <p:spPr bwMode="auto">
            <a:xfrm>
              <a:off x="2336" y="2614"/>
              <a:ext cx="208" cy="212"/>
            </a:xfrm>
            <a:prstGeom prst="rect">
              <a:avLst/>
            </a:prstGeom>
            <a:noFill/>
            <a:ln w="12700">
              <a:noFill/>
              <a:miter lim="800000"/>
              <a:headEnd/>
              <a:tailEnd/>
            </a:ln>
            <a:effectLst/>
          </p:spPr>
          <p:txBody>
            <a:bodyPr wrap="none">
              <a:spAutoFit/>
            </a:bodyPr>
            <a:lstStyle/>
            <a:p>
              <a:pPr eaLnBrk="0" hangingPunct="0"/>
              <a:r>
                <a:rPr lang="en-US" altLang="zh-CN" sz="1600" b="1">
                  <a:solidFill>
                    <a:srgbClr val="FF0000"/>
                  </a:solidFill>
                  <a:latin typeface="Times New Roman" pitchFamily="18" charset="0"/>
                  <a:ea typeface="宋体" charset="-122"/>
                </a:rPr>
                <a:t>N</a:t>
              </a:r>
            </a:p>
          </p:txBody>
        </p:sp>
      </p:grpSp>
      <p:grpSp>
        <p:nvGrpSpPr>
          <p:cNvPr id="3" name="Group 17"/>
          <p:cNvGrpSpPr>
            <a:grpSpLocks/>
          </p:cNvGrpSpPr>
          <p:nvPr/>
        </p:nvGrpSpPr>
        <p:grpSpPr bwMode="auto">
          <a:xfrm>
            <a:off x="5562600" y="2133600"/>
            <a:ext cx="838200" cy="3429000"/>
            <a:chOff x="2736" y="1344"/>
            <a:chExt cx="528" cy="2160"/>
          </a:xfrm>
        </p:grpSpPr>
        <p:sp>
          <p:nvSpPr>
            <p:cNvPr id="1465362" name="Rectangle 18"/>
            <p:cNvSpPr>
              <a:spLocks noChangeArrowheads="1"/>
            </p:cNvSpPr>
            <p:nvPr/>
          </p:nvSpPr>
          <p:spPr bwMode="auto">
            <a:xfrm>
              <a:off x="2832" y="1344"/>
              <a:ext cx="192" cy="2160"/>
            </a:xfrm>
            <a:prstGeom prst="rect">
              <a:avLst/>
            </a:prstGeom>
            <a:solidFill>
              <a:srgbClr val="C0C0C0"/>
            </a:solidFill>
            <a:ln w="9525">
              <a:solidFill>
                <a:schemeClr val="tx1"/>
              </a:solidFill>
              <a:miter lim="800000"/>
              <a:headEnd/>
              <a:tailEnd/>
            </a:ln>
            <a:effectLst/>
          </p:spPr>
          <p:txBody>
            <a:bodyPr wrap="none" anchor="ctr"/>
            <a:lstStyle/>
            <a:p>
              <a:endParaRPr lang="zh-CN" altLang="en-US"/>
            </a:p>
          </p:txBody>
        </p:sp>
        <p:sp>
          <p:nvSpPr>
            <p:cNvPr id="1465363" name="Rectangle 19"/>
            <p:cNvSpPr>
              <a:spLocks noChangeArrowheads="1"/>
            </p:cNvSpPr>
            <p:nvPr/>
          </p:nvSpPr>
          <p:spPr bwMode="auto">
            <a:xfrm>
              <a:off x="2832" y="1680"/>
              <a:ext cx="192" cy="384"/>
            </a:xfrm>
            <a:prstGeom prst="rect">
              <a:avLst/>
            </a:prstGeom>
            <a:solidFill>
              <a:srgbClr val="008000">
                <a:alpha val="20000"/>
              </a:srgbClr>
            </a:solidFill>
            <a:ln w="12700">
              <a:solidFill>
                <a:srgbClr val="FF0000"/>
              </a:solidFill>
              <a:miter lim="800000"/>
              <a:headEnd/>
              <a:tailEnd/>
            </a:ln>
            <a:effectLst/>
          </p:spPr>
          <p:txBody>
            <a:bodyPr wrap="none" anchor="ctr"/>
            <a:lstStyle/>
            <a:p>
              <a:pPr algn="ctr"/>
              <a:r>
                <a:rPr lang="en-US" altLang="zh-CN" sz="1600" b="1">
                  <a:ea typeface="宋体" charset="-122"/>
                </a:rPr>
                <a:t>(1)</a:t>
              </a:r>
            </a:p>
          </p:txBody>
        </p:sp>
        <p:sp>
          <p:nvSpPr>
            <p:cNvPr id="1465364" name="Rectangle 20"/>
            <p:cNvSpPr>
              <a:spLocks noChangeArrowheads="1"/>
            </p:cNvSpPr>
            <p:nvPr/>
          </p:nvSpPr>
          <p:spPr bwMode="auto">
            <a:xfrm>
              <a:off x="2832" y="2112"/>
              <a:ext cx="192" cy="384"/>
            </a:xfrm>
            <a:prstGeom prst="rect">
              <a:avLst/>
            </a:prstGeom>
            <a:solidFill>
              <a:srgbClr val="008000">
                <a:alpha val="20000"/>
              </a:srgbClr>
            </a:solidFill>
            <a:ln w="12700">
              <a:solidFill>
                <a:srgbClr val="FF0000"/>
              </a:solidFill>
              <a:miter lim="800000"/>
              <a:headEnd/>
              <a:tailEnd/>
            </a:ln>
            <a:effectLst/>
          </p:spPr>
          <p:txBody>
            <a:bodyPr wrap="none" anchor="ctr"/>
            <a:lstStyle/>
            <a:p>
              <a:pPr algn="ctr"/>
              <a:r>
                <a:rPr lang="en-US" altLang="zh-CN" sz="1600" b="1">
                  <a:ea typeface="宋体" charset="-122"/>
                </a:rPr>
                <a:t>(2)</a:t>
              </a:r>
            </a:p>
          </p:txBody>
        </p:sp>
        <p:sp>
          <p:nvSpPr>
            <p:cNvPr id="1465365" name="Rectangle 21"/>
            <p:cNvSpPr>
              <a:spLocks noChangeArrowheads="1"/>
            </p:cNvSpPr>
            <p:nvPr/>
          </p:nvSpPr>
          <p:spPr bwMode="auto">
            <a:xfrm>
              <a:off x="2832" y="2592"/>
              <a:ext cx="192" cy="576"/>
            </a:xfrm>
            <a:prstGeom prst="rect">
              <a:avLst/>
            </a:prstGeom>
            <a:solidFill>
              <a:srgbClr val="008000">
                <a:alpha val="20000"/>
              </a:srgbClr>
            </a:solidFill>
            <a:ln w="12700">
              <a:solidFill>
                <a:srgbClr val="FF0000"/>
              </a:solidFill>
              <a:miter lim="800000"/>
              <a:headEnd/>
              <a:tailEnd/>
            </a:ln>
            <a:effectLst/>
          </p:spPr>
          <p:txBody>
            <a:bodyPr wrap="none" anchor="ctr"/>
            <a:lstStyle/>
            <a:p>
              <a:pPr algn="ctr"/>
              <a:r>
                <a:rPr lang="en-US" altLang="zh-CN" sz="1600" b="1">
                  <a:ea typeface="宋体" charset="-122"/>
                </a:rPr>
                <a:t>(3)</a:t>
              </a:r>
            </a:p>
          </p:txBody>
        </p:sp>
        <p:sp>
          <p:nvSpPr>
            <p:cNvPr id="1465366" name="AutoShape 22"/>
            <p:cNvSpPr>
              <a:spLocks noChangeArrowheads="1"/>
            </p:cNvSpPr>
            <p:nvPr/>
          </p:nvSpPr>
          <p:spPr bwMode="auto">
            <a:xfrm>
              <a:off x="2736" y="2016"/>
              <a:ext cx="384" cy="144"/>
            </a:xfrm>
            <a:prstGeom prst="diamond">
              <a:avLst/>
            </a:prstGeom>
            <a:solidFill>
              <a:schemeClr val="accent1">
                <a:alpha val="39999"/>
              </a:schemeClr>
            </a:solidFill>
            <a:ln w="9525">
              <a:solidFill>
                <a:schemeClr val="tx1"/>
              </a:solidFill>
              <a:miter lim="800000"/>
              <a:headEnd/>
              <a:tailEnd/>
            </a:ln>
            <a:effectLst/>
          </p:spPr>
          <p:txBody>
            <a:bodyPr wrap="none" anchor="ctr"/>
            <a:lstStyle/>
            <a:p>
              <a:endParaRPr lang="zh-CN" altLang="en-US"/>
            </a:p>
          </p:txBody>
        </p:sp>
        <p:sp>
          <p:nvSpPr>
            <p:cNvPr id="1465367" name="AutoShape 23"/>
            <p:cNvSpPr>
              <a:spLocks noChangeArrowheads="1"/>
            </p:cNvSpPr>
            <p:nvPr/>
          </p:nvSpPr>
          <p:spPr bwMode="auto">
            <a:xfrm>
              <a:off x="3024" y="2016"/>
              <a:ext cx="240" cy="720"/>
            </a:xfrm>
            <a:prstGeom prst="curvedLeftArrow">
              <a:avLst>
                <a:gd name="adj1" fmla="val 60000"/>
                <a:gd name="adj2" fmla="val 120000"/>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grpSp>
      <p:sp>
        <p:nvSpPr>
          <p:cNvPr id="1465368" name="Rectangle 24"/>
          <p:cNvSpPr>
            <a:spLocks noChangeArrowheads="1"/>
          </p:cNvSpPr>
          <p:nvPr/>
        </p:nvSpPr>
        <p:spPr bwMode="auto">
          <a:xfrm>
            <a:off x="7010400" y="2895600"/>
            <a:ext cx="2971800" cy="1447800"/>
          </a:xfrm>
          <a:prstGeom prst="rect">
            <a:avLst/>
          </a:prstGeom>
          <a:solidFill>
            <a:srgbClr val="008080">
              <a:alpha val="39999"/>
            </a:srgbClr>
          </a:solidFill>
          <a:ln w="12700">
            <a:solidFill>
              <a:srgbClr val="800000"/>
            </a:solidFill>
            <a:miter lim="800000"/>
            <a:headEnd/>
            <a:tailEnd/>
          </a:ln>
          <a:effectLst/>
        </p:spPr>
        <p:txBody>
          <a:bodyPr wrap="none" anchor="ctr"/>
          <a:lstStyle/>
          <a:p>
            <a:r>
              <a:rPr lang="en-US" altLang="zh-CN" sz="1800" b="1" dirty="0">
                <a:solidFill>
                  <a:srgbClr val="F9301B"/>
                </a:solidFill>
                <a:ea typeface="宋体" charset="-122"/>
              </a:rPr>
              <a:t>(1)</a:t>
            </a:r>
            <a:r>
              <a:rPr lang="en-US" altLang="zh-CN" sz="1800" dirty="0">
                <a:ea typeface="宋体" charset="-122"/>
              </a:rPr>
              <a:t>    </a:t>
            </a:r>
            <a:r>
              <a:rPr lang="en-US" altLang="zh-CN" sz="1800" b="1" dirty="0" err="1">
                <a:ea typeface="宋体" charset="-122"/>
              </a:rPr>
              <a:t>beq</a:t>
            </a:r>
            <a:r>
              <a:rPr lang="en-US" altLang="zh-CN" sz="1800" b="1" dirty="0">
                <a:ea typeface="宋体" charset="-122"/>
              </a:rPr>
              <a:t>   $</a:t>
            </a:r>
            <a:r>
              <a:rPr lang="en-US" altLang="zh-CN" sz="1800" b="1" dirty="0" err="1">
                <a:ea typeface="宋体" charset="-122"/>
              </a:rPr>
              <a:t>s3</a:t>
            </a:r>
            <a:r>
              <a:rPr lang="en-US" altLang="zh-CN" sz="1800" b="1" dirty="0">
                <a:ea typeface="宋体" charset="-122"/>
              </a:rPr>
              <a:t>, $</a:t>
            </a:r>
            <a:r>
              <a:rPr lang="en-US" altLang="zh-CN" sz="1800" b="1" dirty="0" err="1">
                <a:ea typeface="宋体" charset="-122"/>
              </a:rPr>
              <a:t>s4</a:t>
            </a:r>
            <a:r>
              <a:rPr lang="en-US" altLang="zh-CN" sz="1800" b="1" dirty="0">
                <a:ea typeface="宋体" charset="-122"/>
              </a:rPr>
              <a:t>, Exit</a:t>
            </a:r>
          </a:p>
          <a:p>
            <a:r>
              <a:rPr lang="en-US" altLang="zh-CN" sz="1800" b="1" dirty="0">
                <a:solidFill>
                  <a:srgbClr val="F9301B"/>
                </a:solidFill>
                <a:ea typeface="宋体" charset="-122"/>
              </a:rPr>
              <a:t>(2)</a:t>
            </a:r>
            <a:r>
              <a:rPr lang="en-US" altLang="zh-CN" sz="1800" b="1" dirty="0">
                <a:ea typeface="宋体" charset="-122"/>
              </a:rPr>
              <a:t>    add   $</a:t>
            </a:r>
            <a:r>
              <a:rPr lang="en-US" altLang="zh-CN" sz="1800" b="1" dirty="0" err="1">
                <a:ea typeface="宋体" charset="-122"/>
              </a:rPr>
              <a:t>s0</a:t>
            </a:r>
            <a:r>
              <a:rPr lang="en-US" altLang="zh-CN" sz="1800" b="1" dirty="0">
                <a:ea typeface="宋体" charset="-122"/>
              </a:rPr>
              <a:t>, $</a:t>
            </a:r>
            <a:r>
              <a:rPr lang="en-US" altLang="zh-CN" sz="1800" b="1" dirty="0" err="1">
                <a:ea typeface="宋体" charset="-122"/>
              </a:rPr>
              <a:t>s1</a:t>
            </a:r>
            <a:r>
              <a:rPr lang="en-US" altLang="zh-CN" sz="1800" b="1" dirty="0">
                <a:ea typeface="宋体" charset="-122"/>
              </a:rPr>
              <a:t>, $</a:t>
            </a:r>
            <a:r>
              <a:rPr lang="en-US" altLang="zh-CN" sz="1800" b="1" dirty="0" err="1">
                <a:ea typeface="宋体" charset="-122"/>
              </a:rPr>
              <a:t>s2</a:t>
            </a:r>
            <a:endParaRPr lang="en-US" altLang="zh-CN" sz="1800" b="1" dirty="0">
              <a:ea typeface="宋体" charset="-122"/>
            </a:endParaRPr>
          </a:p>
          <a:p>
            <a:r>
              <a:rPr lang="en-US" altLang="zh-CN" sz="1800" b="1" dirty="0">
                <a:ea typeface="宋体" charset="-122"/>
              </a:rPr>
              <a:t>Exit: </a:t>
            </a:r>
            <a:r>
              <a:rPr lang="en-US" altLang="zh-CN" sz="1800" b="1" dirty="0">
                <a:solidFill>
                  <a:srgbClr val="F9301B"/>
                </a:solidFill>
                <a:ea typeface="宋体" charset="-122"/>
              </a:rPr>
              <a:t>(3)</a:t>
            </a:r>
            <a:endParaRPr lang="zh-CN" altLang="en-US" sz="1800" b="1" dirty="0">
              <a:solidFill>
                <a:srgbClr val="F9301B"/>
              </a:solidFill>
              <a:ea typeface="宋体" charset="-122"/>
            </a:endParaRPr>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415480" y="1628800"/>
            <a:ext cx="9217024" cy="3768733"/>
          </a:xfrm>
        </p:spPr>
        <p:txBody>
          <a:bodyPr/>
          <a:lstStyle/>
          <a:p>
            <a:r>
              <a:rPr lang="en-US" altLang="zh-CN" dirty="0" smtClean="0">
                <a:solidFill>
                  <a:srgbClr val="0000FF"/>
                </a:solidFill>
              </a:rPr>
              <a:t>If you are asked to design the </a:t>
            </a:r>
            <a:r>
              <a:rPr lang="en-US" altLang="zh-CN" dirty="0" smtClean="0">
                <a:solidFill>
                  <a:srgbClr val="FF0000"/>
                </a:solidFill>
              </a:rPr>
              <a:t>instruction set</a:t>
            </a:r>
            <a:r>
              <a:rPr lang="en-US" altLang="zh-CN" dirty="0" smtClean="0">
                <a:solidFill>
                  <a:srgbClr val="0000FF"/>
                </a:solidFill>
              </a:rPr>
              <a:t> of computer, what will be the </a:t>
            </a:r>
            <a:r>
              <a:rPr lang="en-US" altLang="zh-CN" dirty="0" smtClean="0"/>
              <a:t>main elements </a:t>
            </a:r>
            <a:r>
              <a:rPr lang="en-US" altLang="zh-CN" dirty="0" smtClean="0">
                <a:solidFill>
                  <a:srgbClr val="0000FF"/>
                </a:solidFill>
              </a:rPr>
              <a:t>?</a:t>
            </a:r>
            <a:endParaRPr lang="zh-CN" altLang="en-US" dirty="0">
              <a:solidFill>
                <a:srgbClr val="0000FF"/>
              </a:solidFill>
            </a:endParaRPr>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2"/>
          <p:cNvSpPr>
            <a:spLocks noGrp="1" noChangeArrowheads="1"/>
          </p:cNvSpPr>
          <p:nvPr>
            <p:ph type="title"/>
          </p:nvPr>
        </p:nvSpPr>
        <p:spPr/>
        <p:txBody>
          <a:bodyPr/>
          <a:lstStyle/>
          <a:p>
            <a:r>
              <a:rPr lang="en-US" altLang="zh-CN" dirty="0" err="1">
                <a:solidFill>
                  <a:srgbClr val="FF0000"/>
                </a:solidFill>
              </a:rPr>
              <a:t>BEQ</a:t>
            </a:r>
            <a:r>
              <a:rPr lang="en-US" altLang="zh-CN" dirty="0">
                <a:solidFill>
                  <a:srgbClr val="FF0000"/>
                </a:solidFill>
              </a:rPr>
              <a:t> </a:t>
            </a:r>
            <a:r>
              <a:rPr lang="en-US" altLang="zh-CN" dirty="0" smtClean="0">
                <a:solidFill>
                  <a:srgbClr val="FF0000"/>
                </a:solidFill>
              </a:rPr>
              <a:t>  &amp;   </a:t>
            </a:r>
            <a:r>
              <a:rPr lang="en-US" altLang="zh-CN" dirty="0" err="1" smtClean="0">
                <a:solidFill>
                  <a:srgbClr val="FF0000"/>
                </a:solidFill>
              </a:rPr>
              <a:t>BNE</a:t>
            </a:r>
            <a:endParaRPr lang="en-US" altLang="zh-CN" dirty="0">
              <a:solidFill>
                <a:srgbClr val="FF0000"/>
              </a:solidFill>
            </a:endParaRPr>
          </a:p>
        </p:txBody>
      </p:sp>
      <p:sp>
        <p:nvSpPr>
          <p:cNvPr id="1485827" name="Rectangle 3"/>
          <p:cNvSpPr>
            <a:spLocks noGrp="1" noChangeArrowheads="1"/>
          </p:cNvSpPr>
          <p:nvPr>
            <p:ph idx="1"/>
          </p:nvPr>
        </p:nvSpPr>
        <p:spPr/>
        <p:txBody>
          <a:bodyPr/>
          <a:lstStyle/>
          <a:p>
            <a:r>
              <a:rPr lang="en-US" altLang="zh-CN" err="1" smtClean="0">
                <a:solidFill>
                  <a:srgbClr val="0000FF"/>
                </a:solidFill>
              </a:rPr>
              <a:t>Beq</a:t>
            </a:r>
            <a:r>
              <a:rPr lang="en-US" altLang="zh-CN">
                <a:solidFill>
                  <a:srgbClr val="0000FF"/>
                </a:solidFill>
              </a:rPr>
              <a:t> </a:t>
            </a:r>
            <a:r>
              <a:rPr lang="en-US" altLang="zh-CN" smtClean="0">
                <a:solidFill>
                  <a:srgbClr val="0000FF"/>
                </a:solidFill>
              </a:rPr>
              <a:t>  $r1, </a:t>
            </a:r>
            <a:r>
              <a:rPr lang="en-US" altLang="zh-CN" dirty="0">
                <a:solidFill>
                  <a:srgbClr val="0000FF"/>
                </a:solidFill>
              </a:rPr>
              <a:t>$r2, Label</a:t>
            </a:r>
          </a:p>
          <a:p>
            <a:pPr lvl="1"/>
            <a:r>
              <a:rPr lang="en-US" altLang="zh-CN"/>
              <a:t>if</a:t>
            </a:r>
            <a:r>
              <a:rPr lang="en-US" altLang="zh-CN" smtClean="0"/>
              <a:t>($r1 </a:t>
            </a:r>
            <a:r>
              <a:rPr lang="en-US" altLang="zh-CN" dirty="0"/>
              <a:t>== $r2) </a:t>
            </a:r>
            <a:r>
              <a:rPr lang="en-US" altLang="zh-CN" dirty="0" err="1"/>
              <a:t>goto</a:t>
            </a:r>
            <a:r>
              <a:rPr lang="en-US" altLang="zh-CN" dirty="0"/>
              <a:t> Label</a:t>
            </a:r>
          </a:p>
          <a:p>
            <a:pPr lvl="2">
              <a:buNone/>
            </a:pPr>
            <a:r>
              <a:rPr lang="en-US" altLang="zh-CN" dirty="0" err="1" smtClean="0">
                <a:solidFill>
                  <a:srgbClr val="990000"/>
                </a:solidFill>
              </a:rPr>
              <a:t>goto</a:t>
            </a:r>
            <a:r>
              <a:rPr lang="en-US" altLang="zh-CN" dirty="0" smtClean="0">
                <a:solidFill>
                  <a:srgbClr val="990000"/>
                </a:solidFill>
              </a:rPr>
              <a:t> </a:t>
            </a:r>
            <a:r>
              <a:rPr lang="en-US" altLang="zh-CN" dirty="0">
                <a:solidFill>
                  <a:srgbClr val="990000"/>
                </a:solidFill>
              </a:rPr>
              <a:t>Label: PC=</a:t>
            </a:r>
            <a:r>
              <a:rPr lang="en-US" altLang="zh-CN" dirty="0" err="1">
                <a:solidFill>
                  <a:srgbClr val="990000"/>
                </a:solidFill>
              </a:rPr>
              <a:t>PC+4</a:t>
            </a:r>
            <a:r>
              <a:rPr lang="en-US" altLang="zh-CN" dirty="0">
                <a:solidFill>
                  <a:srgbClr val="990000"/>
                </a:solidFill>
              </a:rPr>
              <a:t>+(Label&lt;&lt;2)</a:t>
            </a:r>
          </a:p>
          <a:p>
            <a:pPr lvl="4">
              <a:buFont typeface="Times New Roman" pitchFamily="18" charset="0"/>
              <a:buNone/>
            </a:pPr>
            <a:r>
              <a:rPr lang="en-US" altLang="zh-CN" dirty="0">
                <a:solidFill>
                  <a:srgbClr val="008000"/>
                </a:solidFill>
                <a:latin typeface="Courier New" pitchFamily="49" charset="0"/>
              </a:rPr>
              <a:t>-- PC relative addressing</a:t>
            </a:r>
          </a:p>
          <a:p>
            <a:pPr lvl="4">
              <a:buFont typeface="Times New Roman" pitchFamily="18" charset="0"/>
              <a:buNone/>
            </a:pPr>
            <a:r>
              <a:rPr lang="en-US" altLang="zh-CN" dirty="0">
                <a:solidFill>
                  <a:srgbClr val="008000"/>
                </a:solidFill>
                <a:latin typeface="Courier New" pitchFamily="49" charset="0"/>
              </a:rPr>
              <a:t>-- $r: any register</a:t>
            </a:r>
          </a:p>
          <a:p>
            <a:endParaRPr lang="en-US" altLang="zh-CN" dirty="0" smtClean="0"/>
          </a:p>
          <a:p>
            <a:r>
              <a:rPr lang="en-US" altLang="zh-CN" err="1" smtClean="0">
                <a:solidFill>
                  <a:srgbClr val="0000FF"/>
                </a:solidFill>
              </a:rPr>
              <a:t>Bne</a:t>
            </a:r>
            <a:r>
              <a:rPr lang="en-US" altLang="zh-CN">
                <a:solidFill>
                  <a:srgbClr val="0000FF"/>
                </a:solidFill>
              </a:rPr>
              <a:t> </a:t>
            </a:r>
            <a:r>
              <a:rPr lang="en-US" altLang="zh-CN" smtClean="0">
                <a:solidFill>
                  <a:srgbClr val="0000FF"/>
                </a:solidFill>
              </a:rPr>
              <a:t>  $r1, </a:t>
            </a:r>
            <a:r>
              <a:rPr lang="en-US" altLang="zh-CN" dirty="0">
                <a:solidFill>
                  <a:srgbClr val="0000FF"/>
                </a:solidFill>
              </a:rPr>
              <a:t>$r2, Label</a:t>
            </a:r>
          </a:p>
          <a:p>
            <a:pPr lvl="1"/>
            <a:r>
              <a:rPr lang="en-US" altLang="zh-CN"/>
              <a:t>if</a:t>
            </a:r>
            <a:r>
              <a:rPr lang="en-US" altLang="zh-CN" smtClean="0"/>
              <a:t>($r1 </a:t>
            </a:r>
            <a:r>
              <a:rPr lang="en-US" altLang="zh-CN" dirty="0"/>
              <a:t>!= $r2) </a:t>
            </a:r>
            <a:r>
              <a:rPr lang="en-US" altLang="zh-CN" dirty="0" smtClean="0"/>
              <a:t> </a:t>
            </a:r>
            <a:r>
              <a:rPr lang="en-US" altLang="zh-CN" dirty="0" err="1" smtClean="0"/>
              <a:t>goto</a:t>
            </a:r>
            <a:r>
              <a:rPr lang="en-US" altLang="zh-CN" dirty="0" smtClean="0"/>
              <a:t>  Label</a:t>
            </a:r>
            <a:endParaRPr lang="en-US" altLang="zh-CN" dirty="0"/>
          </a:p>
          <a:p>
            <a:pPr lvl="2"/>
            <a:endParaRPr lang="en-US" altLang="zh-CN" dirty="0"/>
          </a:p>
          <a:p>
            <a:endParaRPr lang="en-US" altLang="zh-CN" dirty="0"/>
          </a:p>
        </p:txBody>
      </p:sp>
      <p:sp>
        <p:nvSpPr>
          <p:cNvPr id="4" name="灯片编号占位符 5"/>
          <p:cNvSpPr>
            <a:spLocks noGrp="1"/>
          </p:cNvSpPr>
          <p:nvPr>
            <p:ph type="sldNum" sz="quarter" idx="4294967295"/>
          </p:nvPr>
        </p:nvSpPr>
        <p:spPr>
          <a:xfrm>
            <a:off x="8534400" y="6245225"/>
            <a:ext cx="2133600" cy="476250"/>
          </a:xfrm>
        </p:spPr>
        <p:txBody>
          <a:bodyPr/>
          <a:lstStyle/>
          <a:p>
            <a:fld id="{6C363CB9-17BA-4716-A835-1E27C56F7779}" type="slidenum">
              <a:rPr lang="zh-CN" altLang="en-US"/>
              <a:pPr/>
              <a:t>80</a:t>
            </a:fld>
            <a:endParaRPr lang="en-US" altLang="zh-CN"/>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p:cNvSpPr>
            <a:spLocks noGrp="1" noChangeArrowheads="1"/>
          </p:cNvSpPr>
          <p:nvPr>
            <p:ph type="title"/>
          </p:nvPr>
        </p:nvSpPr>
        <p:spPr/>
        <p:txBody>
          <a:bodyPr/>
          <a:lstStyle/>
          <a:p>
            <a:r>
              <a:rPr lang="en-US" altLang="zh-CN" dirty="0" smtClean="0">
                <a:solidFill>
                  <a:srgbClr val="FF0000"/>
                </a:solidFill>
              </a:rPr>
              <a:t>If-Then-Else</a:t>
            </a:r>
            <a:endParaRPr lang="zh-CN" altLang="en-US" dirty="0">
              <a:solidFill>
                <a:srgbClr val="FF0000"/>
              </a:solidFill>
            </a:endParaRPr>
          </a:p>
        </p:txBody>
      </p:sp>
      <p:sp>
        <p:nvSpPr>
          <p:cNvPr id="1466371" name="Rectangle 3"/>
          <p:cNvSpPr>
            <a:spLocks noGrp="1" noChangeArrowheads="1"/>
          </p:cNvSpPr>
          <p:nvPr>
            <p:ph idx="1"/>
          </p:nvPr>
        </p:nvSpPr>
        <p:spPr/>
        <p:txBody>
          <a:bodyPr/>
          <a:lstStyle/>
          <a:p>
            <a:r>
              <a:rPr lang="en-US" altLang="zh-CN" dirty="0" err="1" smtClean="0">
                <a:solidFill>
                  <a:srgbClr val="0000FF"/>
                </a:solidFill>
              </a:rPr>
              <a:t>Ex2.11</a:t>
            </a:r>
            <a:endParaRPr lang="zh-CN" altLang="en-US" dirty="0">
              <a:solidFill>
                <a:srgbClr val="0000FF"/>
              </a:solidFill>
            </a:endParaRPr>
          </a:p>
        </p:txBody>
      </p:sp>
      <p:sp>
        <p:nvSpPr>
          <p:cNvPr id="31" name="灯片编号占位符 5"/>
          <p:cNvSpPr>
            <a:spLocks noGrp="1"/>
          </p:cNvSpPr>
          <p:nvPr>
            <p:ph type="sldNum" sz="quarter" idx="4294967295"/>
          </p:nvPr>
        </p:nvSpPr>
        <p:spPr>
          <a:xfrm>
            <a:off x="8534400" y="6245225"/>
            <a:ext cx="2133600" cy="476250"/>
          </a:xfrm>
        </p:spPr>
        <p:txBody>
          <a:bodyPr/>
          <a:lstStyle/>
          <a:p>
            <a:fld id="{39DC826A-D105-4128-8F03-698B21714BF0}" type="slidenum">
              <a:rPr lang="zh-CN" altLang="en-US"/>
              <a:pPr/>
              <a:t>81</a:t>
            </a:fld>
            <a:endParaRPr lang="en-US" altLang="zh-CN"/>
          </a:p>
        </p:txBody>
      </p:sp>
      <p:sp>
        <p:nvSpPr>
          <p:cNvPr id="1466387" name="Rectangle 19"/>
          <p:cNvSpPr>
            <a:spLocks noChangeArrowheads="1"/>
          </p:cNvSpPr>
          <p:nvPr/>
        </p:nvSpPr>
        <p:spPr bwMode="auto">
          <a:xfrm>
            <a:off x="6810380" y="1071546"/>
            <a:ext cx="3276600" cy="1928826"/>
          </a:xfrm>
          <a:prstGeom prst="rect">
            <a:avLst/>
          </a:prstGeom>
          <a:solidFill>
            <a:srgbClr val="008080">
              <a:alpha val="39999"/>
            </a:srgbClr>
          </a:solidFill>
          <a:ln w="12700">
            <a:solidFill>
              <a:srgbClr val="800000"/>
            </a:solidFill>
            <a:miter lim="800000"/>
            <a:headEnd/>
            <a:tailEnd/>
          </a:ln>
          <a:effectLst/>
        </p:spPr>
        <p:txBody>
          <a:bodyPr wrap="none" anchor="ctr"/>
          <a:lstStyle/>
          <a:p>
            <a:r>
              <a:rPr lang="en-US" altLang="zh-CN" sz="1800" b="1" dirty="0">
                <a:solidFill>
                  <a:srgbClr val="F9301B"/>
                </a:solidFill>
                <a:ea typeface="宋体" charset="-122"/>
              </a:rPr>
              <a:t>(1)</a:t>
            </a:r>
            <a:r>
              <a:rPr lang="en-US" altLang="zh-CN" sz="1800" dirty="0">
                <a:ea typeface="宋体" charset="-122"/>
              </a:rPr>
              <a:t>       </a:t>
            </a:r>
          </a:p>
          <a:p>
            <a:r>
              <a:rPr lang="en-US" altLang="zh-CN" sz="1800" b="1" dirty="0">
                <a:ea typeface="宋体" charset="-122"/>
              </a:rPr>
              <a:t>            </a:t>
            </a:r>
            <a:r>
              <a:rPr lang="en-US" altLang="zh-CN" sz="1800" b="1" dirty="0" err="1">
                <a:ea typeface="宋体" charset="-122"/>
              </a:rPr>
              <a:t>bne</a:t>
            </a:r>
            <a:r>
              <a:rPr lang="en-US" altLang="zh-CN" sz="1800" b="1" dirty="0">
                <a:ea typeface="宋体" charset="-122"/>
              </a:rPr>
              <a:t>   $</a:t>
            </a:r>
            <a:r>
              <a:rPr lang="en-US" altLang="zh-CN" sz="1800" b="1" dirty="0" err="1">
                <a:ea typeface="宋体" charset="-122"/>
              </a:rPr>
              <a:t>s3</a:t>
            </a:r>
            <a:r>
              <a:rPr lang="en-US" altLang="zh-CN" sz="1800" b="1" dirty="0">
                <a:ea typeface="宋体" charset="-122"/>
              </a:rPr>
              <a:t>, $</a:t>
            </a:r>
            <a:r>
              <a:rPr lang="en-US" altLang="zh-CN" sz="1800" b="1" dirty="0" err="1">
                <a:ea typeface="宋体" charset="-122"/>
              </a:rPr>
              <a:t>s4</a:t>
            </a:r>
            <a:r>
              <a:rPr lang="en-US" altLang="zh-CN" sz="1800" b="1" dirty="0">
                <a:ea typeface="宋体" charset="-122"/>
              </a:rPr>
              <a:t>,  Else</a:t>
            </a:r>
          </a:p>
          <a:p>
            <a:r>
              <a:rPr lang="en-US" altLang="zh-CN" sz="1800" b="1" dirty="0">
                <a:solidFill>
                  <a:srgbClr val="F9301B"/>
                </a:solidFill>
                <a:ea typeface="宋体" charset="-122"/>
              </a:rPr>
              <a:t>(2)      </a:t>
            </a:r>
            <a:r>
              <a:rPr lang="en-US" altLang="zh-CN" sz="1800" b="1" dirty="0">
                <a:ea typeface="宋体" charset="-122"/>
              </a:rPr>
              <a:t> add   $</a:t>
            </a:r>
            <a:r>
              <a:rPr lang="en-US" altLang="zh-CN" sz="1800" b="1" dirty="0" err="1">
                <a:ea typeface="宋体" charset="-122"/>
              </a:rPr>
              <a:t>s0</a:t>
            </a:r>
            <a:r>
              <a:rPr lang="en-US" altLang="zh-CN" sz="1800" b="1" dirty="0">
                <a:ea typeface="宋体" charset="-122"/>
              </a:rPr>
              <a:t>, $</a:t>
            </a:r>
            <a:r>
              <a:rPr lang="en-US" altLang="zh-CN" sz="1800" b="1" dirty="0" err="1">
                <a:ea typeface="宋体" charset="-122"/>
              </a:rPr>
              <a:t>s1</a:t>
            </a:r>
            <a:r>
              <a:rPr lang="en-US" altLang="zh-CN" sz="1800" b="1" dirty="0">
                <a:ea typeface="宋体" charset="-122"/>
              </a:rPr>
              <a:t>, $</a:t>
            </a:r>
            <a:r>
              <a:rPr lang="en-US" altLang="zh-CN" sz="1800" b="1" dirty="0" err="1">
                <a:ea typeface="宋体" charset="-122"/>
              </a:rPr>
              <a:t>s2</a:t>
            </a:r>
            <a:endParaRPr lang="en-US" altLang="zh-CN" sz="1800" b="1" dirty="0">
              <a:ea typeface="宋体" charset="-122"/>
            </a:endParaRPr>
          </a:p>
          <a:p>
            <a:r>
              <a:rPr lang="en-US" altLang="zh-CN" sz="1800" b="1" dirty="0">
                <a:ea typeface="宋体" charset="-122"/>
              </a:rPr>
              <a:t>            j        Exit</a:t>
            </a:r>
          </a:p>
          <a:p>
            <a:r>
              <a:rPr lang="en-US" altLang="zh-CN" sz="1800" b="1" dirty="0">
                <a:ea typeface="宋体" charset="-122"/>
              </a:rPr>
              <a:t>Else:   </a:t>
            </a:r>
            <a:r>
              <a:rPr lang="en-US" altLang="zh-CN" sz="1800" b="1" dirty="0">
                <a:solidFill>
                  <a:srgbClr val="F9301B"/>
                </a:solidFill>
                <a:ea typeface="宋体" charset="-122"/>
              </a:rPr>
              <a:t>(3)</a:t>
            </a:r>
            <a:r>
              <a:rPr lang="en-US" altLang="zh-CN" sz="1800" b="1" dirty="0">
                <a:ea typeface="宋体" charset="-122"/>
              </a:rPr>
              <a:t>sub   $</a:t>
            </a:r>
            <a:r>
              <a:rPr lang="en-US" altLang="zh-CN" sz="1800" b="1" dirty="0" err="1">
                <a:ea typeface="宋体" charset="-122"/>
              </a:rPr>
              <a:t>s0</a:t>
            </a:r>
            <a:r>
              <a:rPr lang="en-US" altLang="zh-CN" sz="1800" b="1" dirty="0">
                <a:ea typeface="宋体" charset="-122"/>
              </a:rPr>
              <a:t>, $</a:t>
            </a:r>
            <a:r>
              <a:rPr lang="en-US" altLang="zh-CN" sz="1800" b="1" dirty="0" err="1">
                <a:ea typeface="宋体" charset="-122"/>
              </a:rPr>
              <a:t>s1</a:t>
            </a:r>
            <a:r>
              <a:rPr lang="en-US" altLang="zh-CN" sz="1800" b="1" dirty="0">
                <a:ea typeface="宋体" charset="-122"/>
              </a:rPr>
              <a:t>, $</a:t>
            </a:r>
            <a:r>
              <a:rPr lang="en-US" altLang="zh-CN" sz="1800" b="1" dirty="0" err="1">
                <a:ea typeface="宋体" charset="-122"/>
              </a:rPr>
              <a:t>s2</a:t>
            </a:r>
            <a:endParaRPr lang="en-US" altLang="zh-CN" sz="1800" b="1" dirty="0">
              <a:ea typeface="宋体" charset="-122"/>
            </a:endParaRPr>
          </a:p>
          <a:p>
            <a:r>
              <a:rPr lang="en-US" altLang="zh-CN" sz="1800" b="1" dirty="0">
                <a:ea typeface="宋体" charset="-122"/>
              </a:rPr>
              <a:t>Exit:    </a:t>
            </a:r>
            <a:r>
              <a:rPr lang="en-US" altLang="zh-CN" sz="1800" b="1" dirty="0">
                <a:solidFill>
                  <a:srgbClr val="F9301B"/>
                </a:solidFill>
                <a:ea typeface="宋体" charset="-122"/>
              </a:rPr>
              <a:t>(4)</a:t>
            </a:r>
          </a:p>
        </p:txBody>
      </p:sp>
      <p:grpSp>
        <p:nvGrpSpPr>
          <p:cNvPr id="2" name="Group 32"/>
          <p:cNvGrpSpPr>
            <a:grpSpLocks/>
          </p:cNvGrpSpPr>
          <p:nvPr/>
        </p:nvGrpSpPr>
        <p:grpSpPr bwMode="auto">
          <a:xfrm>
            <a:off x="2133600" y="1828800"/>
            <a:ext cx="5048250" cy="4191000"/>
            <a:chOff x="384" y="1152"/>
            <a:chExt cx="3180" cy="2640"/>
          </a:xfrm>
        </p:grpSpPr>
        <p:sp>
          <p:nvSpPr>
            <p:cNvPr id="1466373" name="Rectangle 5"/>
            <p:cNvSpPr>
              <a:spLocks noChangeArrowheads="1"/>
            </p:cNvSpPr>
            <p:nvPr/>
          </p:nvSpPr>
          <p:spPr bwMode="auto">
            <a:xfrm>
              <a:off x="1248" y="1344"/>
              <a:ext cx="1089" cy="408"/>
            </a:xfrm>
            <a:prstGeom prst="rect">
              <a:avLst/>
            </a:prstGeom>
            <a:solidFill>
              <a:srgbClr val="CCFFFF">
                <a:alpha val="50000"/>
              </a:srgbClr>
            </a:solidFill>
            <a:ln w="12700">
              <a:solidFill>
                <a:schemeClr val="tx1"/>
              </a:solidFill>
              <a:miter lim="800000"/>
              <a:headEnd/>
              <a:tailEnd/>
            </a:ln>
            <a:effectLst/>
          </p:spPr>
          <p:txBody>
            <a:bodyPr wrap="none" anchor="ctr"/>
            <a:lstStyle/>
            <a:p>
              <a:pPr algn="ctr"/>
              <a:r>
                <a:rPr lang="en-US" altLang="zh-CN" sz="1800" b="1">
                  <a:ea typeface="宋体" charset="-122"/>
                </a:rPr>
                <a:t>(1)</a:t>
              </a:r>
            </a:p>
          </p:txBody>
        </p:sp>
        <p:sp>
          <p:nvSpPr>
            <p:cNvPr id="1466374" name="AutoShape 6"/>
            <p:cNvSpPr>
              <a:spLocks noChangeArrowheads="1"/>
            </p:cNvSpPr>
            <p:nvPr/>
          </p:nvSpPr>
          <p:spPr bwMode="auto">
            <a:xfrm>
              <a:off x="1248" y="1979"/>
              <a:ext cx="1089" cy="363"/>
            </a:xfrm>
            <a:prstGeom prst="flowChartDecision">
              <a:avLst/>
            </a:prstGeom>
            <a:solidFill>
              <a:srgbClr val="FFCC99">
                <a:alpha val="50000"/>
              </a:srgbClr>
            </a:solidFill>
            <a:ln w="12700">
              <a:solidFill>
                <a:schemeClr val="tx1"/>
              </a:solidFill>
              <a:miter lim="800000"/>
              <a:headEnd/>
              <a:tailEnd/>
            </a:ln>
            <a:effectLst/>
          </p:spPr>
          <p:txBody>
            <a:bodyPr wrap="none" anchor="ctr"/>
            <a:lstStyle/>
            <a:p>
              <a:pPr algn="ctr" eaLnBrk="0" hangingPunct="0"/>
              <a:r>
                <a:rPr lang="en-US" altLang="zh-CN" sz="2400" dirty="0">
                  <a:latin typeface="Times New Roman" pitchFamily="18" charset="0"/>
                  <a:ea typeface="宋体" charset="-122"/>
                </a:rPr>
                <a:t>&lt; &gt;?</a:t>
              </a:r>
            </a:p>
          </p:txBody>
        </p:sp>
        <p:sp>
          <p:nvSpPr>
            <p:cNvPr id="1466375" name="Line 7"/>
            <p:cNvSpPr>
              <a:spLocks noChangeShapeType="1"/>
            </p:cNvSpPr>
            <p:nvPr/>
          </p:nvSpPr>
          <p:spPr bwMode="auto">
            <a:xfrm>
              <a:off x="1792" y="1753"/>
              <a:ext cx="0" cy="226"/>
            </a:xfrm>
            <a:prstGeom prst="line">
              <a:avLst/>
            </a:prstGeom>
            <a:noFill/>
            <a:ln w="12700">
              <a:solidFill>
                <a:schemeClr val="tx1"/>
              </a:solidFill>
              <a:round/>
              <a:headEnd/>
              <a:tailEnd type="triangle" w="med" len="med"/>
            </a:ln>
            <a:effectLst/>
          </p:spPr>
          <p:txBody>
            <a:bodyPr/>
            <a:lstStyle/>
            <a:p>
              <a:endParaRPr lang="zh-CN" altLang="en-US"/>
            </a:p>
          </p:txBody>
        </p:sp>
        <p:sp>
          <p:nvSpPr>
            <p:cNvPr id="1466376" name="Line 8"/>
            <p:cNvSpPr>
              <a:spLocks noChangeShapeType="1"/>
            </p:cNvSpPr>
            <p:nvPr/>
          </p:nvSpPr>
          <p:spPr bwMode="auto">
            <a:xfrm flipV="1">
              <a:off x="2337" y="2160"/>
              <a:ext cx="680" cy="1"/>
            </a:xfrm>
            <a:prstGeom prst="line">
              <a:avLst/>
            </a:prstGeom>
            <a:noFill/>
            <a:ln w="12700">
              <a:solidFill>
                <a:schemeClr val="tx1"/>
              </a:solidFill>
              <a:round/>
              <a:headEnd/>
              <a:tailEnd/>
            </a:ln>
            <a:effectLst/>
          </p:spPr>
          <p:txBody>
            <a:bodyPr/>
            <a:lstStyle/>
            <a:p>
              <a:endParaRPr lang="zh-CN" altLang="en-US"/>
            </a:p>
          </p:txBody>
        </p:sp>
        <p:sp>
          <p:nvSpPr>
            <p:cNvPr id="1466377" name="Line 9"/>
            <p:cNvSpPr>
              <a:spLocks noChangeShapeType="1"/>
            </p:cNvSpPr>
            <p:nvPr/>
          </p:nvSpPr>
          <p:spPr bwMode="auto">
            <a:xfrm>
              <a:off x="1792" y="2342"/>
              <a:ext cx="0" cy="226"/>
            </a:xfrm>
            <a:prstGeom prst="line">
              <a:avLst/>
            </a:prstGeom>
            <a:noFill/>
            <a:ln w="12700">
              <a:solidFill>
                <a:schemeClr val="tx1"/>
              </a:solidFill>
              <a:round/>
              <a:headEnd/>
              <a:tailEnd type="triangle" w="med" len="med"/>
            </a:ln>
            <a:effectLst/>
          </p:spPr>
          <p:txBody>
            <a:bodyPr/>
            <a:lstStyle/>
            <a:p>
              <a:endParaRPr lang="zh-CN" altLang="en-US"/>
            </a:p>
          </p:txBody>
        </p:sp>
        <p:sp>
          <p:nvSpPr>
            <p:cNvPr id="1466378" name="Rectangle 10"/>
            <p:cNvSpPr>
              <a:spLocks noChangeArrowheads="1"/>
            </p:cNvSpPr>
            <p:nvPr/>
          </p:nvSpPr>
          <p:spPr bwMode="auto">
            <a:xfrm>
              <a:off x="1248" y="2569"/>
              <a:ext cx="1089" cy="408"/>
            </a:xfrm>
            <a:prstGeom prst="rect">
              <a:avLst/>
            </a:prstGeom>
            <a:solidFill>
              <a:srgbClr val="CCFFFF">
                <a:alpha val="50000"/>
              </a:srgbClr>
            </a:solidFill>
            <a:ln w="12700">
              <a:solidFill>
                <a:schemeClr val="tx1"/>
              </a:solidFill>
              <a:miter lim="800000"/>
              <a:headEnd/>
              <a:tailEnd/>
            </a:ln>
            <a:effectLst/>
          </p:spPr>
          <p:txBody>
            <a:bodyPr wrap="none" anchor="ctr"/>
            <a:lstStyle/>
            <a:p>
              <a:pPr algn="ctr"/>
              <a:r>
                <a:rPr lang="en-US" altLang="zh-CN" sz="1800" b="1" dirty="0">
                  <a:ea typeface="宋体" charset="-122"/>
                </a:rPr>
                <a:t>(2)</a:t>
              </a:r>
            </a:p>
          </p:txBody>
        </p:sp>
        <p:sp>
          <p:nvSpPr>
            <p:cNvPr id="1466379" name="Line 11"/>
            <p:cNvSpPr>
              <a:spLocks noChangeShapeType="1"/>
            </p:cNvSpPr>
            <p:nvPr/>
          </p:nvSpPr>
          <p:spPr bwMode="auto">
            <a:xfrm>
              <a:off x="3017" y="2977"/>
              <a:ext cx="0" cy="90"/>
            </a:xfrm>
            <a:prstGeom prst="line">
              <a:avLst/>
            </a:prstGeom>
            <a:noFill/>
            <a:ln w="12700">
              <a:solidFill>
                <a:schemeClr val="tx1"/>
              </a:solidFill>
              <a:round/>
              <a:headEnd/>
              <a:tailEnd/>
            </a:ln>
            <a:effectLst/>
          </p:spPr>
          <p:txBody>
            <a:bodyPr/>
            <a:lstStyle/>
            <a:p>
              <a:endParaRPr lang="zh-CN" altLang="en-US"/>
            </a:p>
          </p:txBody>
        </p:sp>
        <p:sp>
          <p:nvSpPr>
            <p:cNvPr id="1466380" name="Line 12"/>
            <p:cNvSpPr>
              <a:spLocks noChangeShapeType="1"/>
            </p:cNvSpPr>
            <p:nvPr/>
          </p:nvSpPr>
          <p:spPr bwMode="auto">
            <a:xfrm>
              <a:off x="1792" y="2977"/>
              <a:ext cx="0" cy="226"/>
            </a:xfrm>
            <a:prstGeom prst="line">
              <a:avLst/>
            </a:prstGeom>
            <a:noFill/>
            <a:ln w="12700">
              <a:solidFill>
                <a:schemeClr val="tx1"/>
              </a:solidFill>
              <a:round/>
              <a:headEnd/>
              <a:tailEnd type="triangle" w="med" len="med"/>
            </a:ln>
            <a:effectLst/>
          </p:spPr>
          <p:txBody>
            <a:bodyPr/>
            <a:lstStyle/>
            <a:p>
              <a:endParaRPr lang="zh-CN" altLang="en-US"/>
            </a:p>
          </p:txBody>
        </p:sp>
        <p:sp>
          <p:nvSpPr>
            <p:cNvPr id="1466381" name="Rectangle 13"/>
            <p:cNvSpPr>
              <a:spLocks noChangeArrowheads="1"/>
            </p:cNvSpPr>
            <p:nvPr/>
          </p:nvSpPr>
          <p:spPr bwMode="auto">
            <a:xfrm>
              <a:off x="1248" y="3204"/>
              <a:ext cx="1089" cy="408"/>
            </a:xfrm>
            <a:prstGeom prst="rect">
              <a:avLst/>
            </a:prstGeom>
            <a:solidFill>
              <a:srgbClr val="CCFFFF">
                <a:alpha val="50000"/>
              </a:srgbClr>
            </a:solidFill>
            <a:ln w="12700">
              <a:solidFill>
                <a:schemeClr val="tx1"/>
              </a:solidFill>
              <a:miter lim="800000"/>
              <a:headEnd/>
              <a:tailEnd/>
            </a:ln>
            <a:effectLst/>
          </p:spPr>
          <p:txBody>
            <a:bodyPr wrap="none" anchor="ctr"/>
            <a:lstStyle/>
            <a:p>
              <a:pPr algn="ctr"/>
              <a:r>
                <a:rPr lang="en-US" altLang="zh-CN" sz="1800" b="1">
                  <a:ea typeface="宋体" charset="-122"/>
                </a:rPr>
                <a:t>(4)</a:t>
              </a:r>
            </a:p>
          </p:txBody>
        </p:sp>
        <p:sp>
          <p:nvSpPr>
            <p:cNvPr id="1466382" name="Line 14"/>
            <p:cNvSpPr>
              <a:spLocks noChangeShapeType="1"/>
            </p:cNvSpPr>
            <p:nvPr/>
          </p:nvSpPr>
          <p:spPr bwMode="auto">
            <a:xfrm flipH="1">
              <a:off x="1792" y="3067"/>
              <a:ext cx="1225" cy="1"/>
            </a:xfrm>
            <a:prstGeom prst="line">
              <a:avLst/>
            </a:prstGeom>
            <a:noFill/>
            <a:ln w="12700">
              <a:solidFill>
                <a:schemeClr val="tx1"/>
              </a:solidFill>
              <a:round/>
              <a:headEnd/>
              <a:tailEnd type="triangle" w="med" len="med"/>
            </a:ln>
            <a:effectLst/>
          </p:spPr>
          <p:txBody>
            <a:bodyPr/>
            <a:lstStyle/>
            <a:p>
              <a:endParaRPr lang="zh-CN" altLang="en-US"/>
            </a:p>
          </p:txBody>
        </p:sp>
        <p:sp>
          <p:nvSpPr>
            <p:cNvPr id="1466383" name="Text Box 15"/>
            <p:cNvSpPr txBox="1">
              <a:spLocks noChangeArrowheads="1"/>
            </p:cNvSpPr>
            <p:nvPr/>
          </p:nvSpPr>
          <p:spPr bwMode="auto">
            <a:xfrm>
              <a:off x="2246" y="1979"/>
              <a:ext cx="208" cy="212"/>
            </a:xfrm>
            <a:prstGeom prst="rect">
              <a:avLst/>
            </a:prstGeom>
            <a:noFill/>
            <a:ln w="12700">
              <a:noFill/>
              <a:miter lim="800000"/>
              <a:headEnd/>
              <a:tailEnd/>
            </a:ln>
            <a:effectLst/>
          </p:spPr>
          <p:txBody>
            <a:bodyPr wrap="none">
              <a:spAutoFit/>
            </a:bodyPr>
            <a:lstStyle/>
            <a:p>
              <a:pPr eaLnBrk="0" hangingPunct="0"/>
              <a:r>
                <a:rPr lang="en-US" altLang="zh-CN" sz="1600" b="1">
                  <a:solidFill>
                    <a:srgbClr val="FF0000"/>
                  </a:solidFill>
                  <a:latin typeface="Times New Roman" pitchFamily="18" charset="0"/>
                  <a:ea typeface="宋体" charset="-122"/>
                </a:rPr>
                <a:t>Y</a:t>
              </a:r>
            </a:p>
          </p:txBody>
        </p:sp>
        <p:sp>
          <p:nvSpPr>
            <p:cNvPr id="1466384" name="Text Box 16"/>
            <p:cNvSpPr txBox="1">
              <a:spLocks noChangeArrowheads="1"/>
            </p:cNvSpPr>
            <p:nvPr/>
          </p:nvSpPr>
          <p:spPr bwMode="auto">
            <a:xfrm>
              <a:off x="1611" y="2297"/>
              <a:ext cx="208" cy="212"/>
            </a:xfrm>
            <a:prstGeom prst="rect">
              <a:avLst/>
            </a:prstGeom>
            <a:noFill/>
            <a:ln w="12700">
              <a:noFill/>
              <a:miter lim="800000"/>
              <a:headEnd/>
              <a:tailEnd/>
            </a:ln>
            <a:effectLst/>
          </p:spPr>
          <p:txBody>
            <a:bodyPr wrap="none">
              <a:spAutoFit/>
            </a:bodyPr>
            <a:lstStyle/>
            <a:p>
              <a:pPr eaLnBrk="0" hangingPunct="0"/>
              <a:r>
                <a:rPr lang="en-US" altLang="zh-CN" sz="1600" b="1">
                  <a:solidFill>
                    <a:srgbClr val="FF0000"/>
                  </a:solidFill>
                  <a:latin typeface="Times New Roman" pitchFamily="18" charset="0"/>
                  <a:ea typeface="宋体" charset="-122"/>
                </a:rPr>
                <a:t>N</a:t>
              </a:r>
            </a:p>
          </p:txBody>
        </p:sp>
        <p:sp>
          <p:nvSpPr>
            <p:cNvPr id="1466385" name="Line 17"/>
            <p:cNvSpPr>
              <a:spLocks noChangeShapeType="1"/>
            </p:cNvSpPr>
            <p:nvPr/>
          </p:nvSpPr>
          <p:spPr bwMode="auto">
            <a:xfrm>
              <a:off x="3017" y="2160"/>
              <a:ext cx="0" cy="408"/>
            </a:xfrm>
            <a:prstGeom prst="line">
              <a:avLst/>
            </a:prstGeom>
            <a:noFill/>
            <a:ln w="12700">
              <a:solidFill>
                <a:schemeClr val="tx1"/>
              </a:solidFill>
              <a:round/>
              <a:headEnd/>
              <a:tailEnd type="triangle" w="med" len="med"/>
            </a:ln>
            <a:effectLst/>
          </p:spPr>
          <p:txBody>
            <a:bodyPr/>
            <a:lstStyle/>
            <a:p>
              <a:endParaRPr lang="zh-CN" altLang="en-US"/>
            </a:p>
          </p:txBody>
        </p:sp>
        <p:sp>
          <p:nvSpPr>
            <p:cNvPr id="1466386" name="Rectangle 18"/>
            <p:cNvSpPr>
              <a:spLocks noChangeArrowheads="1"/>
            </p:cNvSpPr>
            <p:nvPr/>
          </p:nvSpPr>
          <p:spPr bwMode="auto">
            <a:xfrm>
              <a:off x="2475" y="2565"/>
              <a:ext cx="1089" cy="408"/>
            </a:xfrm>
            <a:prstGeom prst="rect">
              <a:avLst/>
            </a:prstGeom>
            <a:solidFill>
              <a:srgbClr val="CCFFFF">
                <a:alpha val="50000"/>
              </a:srgbClr>
            </a:solidFill>
            <a:ln w="12700">
              <a:solidFill>
                <a:schemeClr val="tx1"/>
              </a:solidFill>
              <a:miter lim="800000"/>
              <a:headEnd/>
              <a:tailEnd/>
            </a:ln>
            <a:effectLst/>
          </p:spPr>
          <p:txBody>
            <a:bodyPr wrap="none" anchor="ctr"/>
            <a:lstStyle/>
            <a:p>
              <a:pPr algn="ctr"/>
              <a:r>
                <a:rPr lang="en-US" altLang="zh-CN" sz="1800" b="1">
                  <a:ea typeface="宋体" charset="-122"/>
                </a:rPr>
                <a:t>(3)</a:t>
              </a:r>
            </a:p>
          </p:txBody>
        </p:sp>
        <p:grpSp>
          <p:nvGrpSpPr>
            <p:cNvPr id="3" name="Group 20"/>
            <p:cNvGrpSpPr>
              <a:grpSpLocks/>
            </p:cNvGrpSpPr>
            <p:nvPr/>
          </p:nvGrpSpPr>
          <p:grpSpPr bwMode="auto">
            <a:xfrm>
              <a:off x="384" y="1152"/>
              <a:ext cx="624" cy="2640"/>
              <a:chOff x="384" y="1152"/>
              <a:chExt cx="624" cy="2640"/>
            </a:xfrm>
          </p:grpSpPr>
          <p:sp>
            <p:nvSpPr>
              <p:cNvPr id="1466389" name="Rectangle 21"/>
              <p:cNvSpPr>
                <a:spLocks noChangeArrowheads="1"/>
              </p:cNvSpPr>
              <p:nvPr/>
            </p:nvSpPr>
            <p:spPr bwMode="auto">
              <a:xfrm>
                <a:off x="576" y="1152"/>
                <a:ext cx="192" cy="2640"/>
              </a:xfrm>
              <a:prstGeom prst="rect">
                <a:avLst/>
              </a:prstGeom>
              <a:solidFill>
                <a:srgbClr val="C0C0C0"/>
              </a:solidFill>
              <a:ln w="9525">
                <a:solidFill>
                  <a:schemeClr val="tx1"/>
                </a:solidFill>
                <a:miter lim="800000"/>
                <a:headEnd/>
                <a:tailEnd/>
              </a:ln>
              <a:effectLst/>
            </p:spPr>
            <p:txBody>
              <a:bodyPr wrap="none" anchor="ctr"/>
              <a:lstStyle/>
              <a:p>
                <a:endParaRPr lang="zh-CN" altLang="en-US"/>
              </a:p>
            </p:txBody>
          </p:sp>
          <p:sp>
            <p:nvSpPr>
              <p:cNvPr id="1466390" name="Rectangle 22"/>
              <p:cNvSpPr>
                <a:spLocks noChangeArrowheads="1"/>
              </p:cNvSpPr>
              <p:nvPr/>
            </p:nvSpPr>
            <p:spPr bwMode="auto">
              <a:xfrm>
                <a:off x="576" y="1488"/>
                <a:ext cx="192" cy="384"/>
              </a:xfrm>
              <a:prstGeom prst="rect">
                <a:avLst/>
              </a:prstGeom>
              <a:solidFill>
                <a:srgbClr val="008000">
                  <a:alpha val="20000"/>
                </a:srgbClr>
              </a:solidFill>
              <a:ln w="12700">
                <a:solidFill>
                  <a:srgbClr val="FF0000"/>
                </a:solidFill>
                <a:miter lim="800000"/>
                <a:headEnd/>
                <a:tailEnd/>
              </a:ln>
              <a:effectLst/>
            </p:spPr>
            <p:txBody>
              <a:bodyPr wrap="none" anchor="ctr"/>
              <a:lstStyle/>
              <a:p>
                <a:pPr algn="ctr"/>
                <a:r>
                  <a:rPr lang="en-US" altLang="zh-CN" sz="1600" b="1">
                    <a:ea typeface="宋体" charset="-122"/>
                  </a:rPr>
                  <a:t>(1)</a:t>
                </a:r>
              </a:p>
            </p:txBody>
          </p:sp>
          <p:sp>
            <p:nvSpPr>
              <p:cNvPr id="1466391" name="Rectangle 23"/>
              <p:cNvSpPr>
                <a:spLocks noChangeArrowheads="1"/>
              </p:cNvSpPr>
              <p:nvPr/>
            </p:nvSpPr>
            <p:spPr bwMode="auto">
              <a:xfrm>
                <a:off x="576" y="1920"/>
                <a:ext cx="192" cy="432"/>
              </a:xfrm>
              <a:prstGeom prst="rect">
                <a:avLst/>
              </a:prstGeom>
              <a:solidFill>
                <a:srgbClr val="008000">
                  <a:alpha val="20000"/>
                </a:srgbClr>
              </a:solidFill>
              <a:ln w="12700">
                <a:solidFill>
                  <a:srgbClr val="FF0000"/>
                </a:solidFill>
                <a:miter lim="800000"/>
                <a:headEnd/>
                <a:tailEnd/>
              </a:ln>
              <a:effectLst/>
            </p:spPr>
            <p:txBody>
              <a:bodyPr wrap="none" anchor="ctr"/>
              <a:lstStyle/>
              <a:p>
                <a:pPr algn="ctr"/>
                <a:r>
                  <a:rPr lang="en-US" altLang="zh-CN" sz="1600" b="1">
                    <a:ea typeface="宋体" charset="-122"/>
                  </a:rPr>
                  <a:t>(2)</a:t>
                </a:r>
              </a:p>
            </p:txBody>
          </p:sp>
          <p:sp>
            <p:nvSpPr>
              <p:cNvPr id="1466392" name="Rectangle 24"/>
              <p:cNvSpPr>
                <a:spLocks noChangeArrowheads="1"/>
              </p:cNvSpPr>
              <p:nvPr/>
            </p:nvSpPr>
            <p:spPr bwMode="auto">
              <a:xfrm>
                <a:off x="576" y="2400"/>
                <a:ext cx="192" cy="576"/>
              </a:xfrm>
              <a:prstGeom prst="rect">
                <a:avLst/>
              </a:prstGeom>
              <a:solidFill>
                <a:srgbClr val="008000">
                  <a:alpha val="20000"/>
                </a:srgbClr>
              </a:solidFill>
              <a:ln w="12700">
                <a:solidFill>
                  <a:srgbClr val="FF0000"/>
                </a:solidFill>
                <a:miter lim="800000"/>
                <a:headEnd/>
                <a:tailEnd/>
              </a:ln>
              <a:effectLst/>
            </p:spPr>
            <p:txBody>
              <a:bodyPr wrap="none" anchor="ctr"/>
              <a:lstStyle/>
              <a:p>
                <a:pPr algn="ctr"/>
                <a:r>
                  <a:rPr lang="en-US" altLang="zh-CN" sz="1600" b="1">
                    <a:ea typeface="宋体" charset="-122"/>
                  </a:rPr>
                  <a:t>(3)</a:t>
                </a:r>
              </a:p>
            </p:txBody>
          </p:sp>
          <p:sp>
            <p:nvSpPr>
              <p:cNvPr id="1466393" name="AutoShape 25"/>
              <p:cNvSpPr>
                <a:spLocks noChangeArrowheads="1"/>
              </p:cNvSpPr>
              <p:nvPr/>
            </p:nvSpPr>
            <p:spPr bwMode="auto">
              <a:xfrm>
                <a:off x="480" y="1824"/>
                <a:ext cx="384" cy="144"/>
              </a:xfrm>
              <a:prstGeom prst="diamond">
                <a:avLst/>
              </a:prstGeom>
              <a:solidFill>
                <a:schemeClr val="accent1">
                  <a:alpha val="39999"/>
                </a:schemeClr>
              </a:solidFill>
              <a:ln w="9525">
                <a:solidFill>
                  <a:schemeClr val="tx1"/>
                </a:solidFill>
                <a:miter lim="800000"/>
                <a:headEnd/>
                <a:tailEnd/>
              </a:ln>
              <a:effectLst/>
            </p:spPr>
            <p:txBody>
              <a:bodyPr wrap="none" anchor="ctr"/>
              <a:lstStyle/>
              <a:p>
                <a:endParaRPr lang="zh-CN" altLang="en-US"/>
              </a:p>
            </p:txBody>
          </p:sp>
          <p:sp>
            <p:nvSpPr>
              <p:cNvPr id="1466394" name="AutoShape 26"/>
              <p:cNvSpPr>
                <a:spLocks noChangeArrowheads="1"/>
              </p:cNvSpPr>
              <p:nvPr/>
            </p:nvSpPr>
            <p:spPr bwMode="auto">
              <a:xfrm>
                <a:off x="384" y="2304"/>
                <a:ext cx="192" cy="816"/>
              </a:xfrm>
              <a:prstGeom prst="curvedRightArrow">
                <a:avLst>
                  <a:gd name="adj1" fmla="val 63553"/>
                  <a:gd name="adj2" fmla="val 148553"/>
                  <a:gd name="adj3" fmla="val 28644"/>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66395" name="AutoShape 27"/>
              <p:cNvSpPr>
                <a:spLocks noChangeArrowheads="1"/>
              </p:cNvSpPr>
              <p:nvPr/>
            </p:nvSpPr>
            <p:spPr bwMode="auto">
              <a:xfrm>
                <a:off x="768" y="1824"/>
                <a:ext cx="240" cy="720"/>
              </a:xfrm>
              <a:prstGeom prst="curvedLeftArrow">
                <a:avLst>
                  <a:gd name="adj1" fmla="val 60000"/>
                  <a:gd name="adj2" fmla="val 120000"/>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66396" name="Rectangle 28"/>
              <p:cNvSpPr>
                <a:spLocks noChangeArrowheads="1"/>
              </p:cNvSpPr>
              <p:nvPr/>
            </p:nvSpPr>
            <p:spPr bwMode="auto">
              <a:xfrm>
                <a:off x="576" y="2976"/>
                <a:ext cx="192" cy="576"/>
              </a:xfrm>
              <a:prstGeom prst="rect">
                <a:avLst/>
              </a:prstGeom>
              <a:solidFill>
                <a:srgbClr val="008000">
                  <a:alpha val="20000"/>
                </a:srgbClr>
              </a:solidFill>
              <a:ln w="12700">
                <a:solidFill>
                  <a:srgbClr val="FF0000"/>
                </a:solidFill>
                <a:miter lim="800000"/>
                <a:headEnd/>
                <a:tailEnd/>
              </a:ln>
              <a:effectLst/>
            </p:spPr>
            <p:txBody>
              <a:bodyPr wrap="none" anchor="ctr"/>
              <a:lstStyle/>
              <a:p>
                <a:pPr algn="ctr"/>
                <a:r>
                  <a:rPr lang="en-US" altLang="zh-CN" sz="1600" b="1">
                    <a:ea typeface="宋体" charset="-122"/>
                  </a:rPr>
                  <a:t>(4)</a:t>
                </a:r>
              </a:p>
            </p:txBody>
          </p:sp>
        </p:grpSp>
        <p:sp>
          <p:nvSpPr>
            <p:cNvPr id="1466397" name="Text Box 29"/>
            <p:cNvSpPr txBox="1">
              <a:spLocks noChangeArrowheads="1"/>
            </p:cNvSpPr>
            <p:nvPr/>
          </p:nvSpPr>
          <p:spPr bwMode="auto">
            <a:xfrm>
              <a:off x="864" y="1680"/>
              <a:ext cx="208" cy="212"/>
            </a:xfrm>
            <a:prstGeom prst="rect">
              <a:avLst/>
            </a:prstGeom>
            <a:noFill/>
            <a:ln w="12700">
              <a:noFill/>
              <a:miter lim="800000"/>
              <a:headEnd/>
              <a:tailEnd/>
            </a:ln>
            <a:effectLst/>
          </p:spPr>
          <p:txBody>
            <a:bodyPr wrap="none">
              <a:spAutoFit/>
            </a:bodyPr>
            <a:lstStyle/>
            <a:p>
              <a:pPr eaLnBrk="0" hangingPunct="0"/>
              <a:r>
                <a:rPr lang="en-US" altLang="zh-CN" sz="1600" b="1">
                  <a:solidFill>
                    <a:srgbClr val="FF0000"/>
                  </a:solidFill>
                  <a:latin typeface="Times New Roman" pitchFamily="18" charset="0"/>
                  <a:ea typeface="宋体" charset="-122"/>
                </a:rPr>
                <a:t>Y</a:t>
              </a:r>
            </a:p>
          </p:txBody>
        </p:sp>
        <p:sp>
          <p:nvSpPr>
            <p:cNvPr id="1466399" name="Text Box 31"/>
            <p:cNvSpPr txBox="1">
              <a:spLocks noChangeArrowheads="1"/>
            </p:cNvSpPr>
            <p:nvPr/>
          </p:nvSpPr>
          <p:spPr bwMode="auto">
            <a:xfrm>
              <a:off x="432" y="1200"/>
              <a:ext cx="586" cy="212"/>
            </a:xfrm>
            <a:prstGeom prst="rect">
              <a:avLst/>
            </a:prstGeom>
            <a:noFill/>
            <a:ln w="12700">
              <a:noFill/>
              <a:miter lim="800000"/>
              <a:headEnd/>
              <a:tailEnd/>
            </a:ln>
            <a:effectLst/>
          </p:spPr>
          <p:txBody>
            <a:bodyPr wrap="none">
              <a:spAutoFit/>
            </a:bodyPr>
            <a:lstStyle/>
            <a:p>
              <a:pPr eaLnBrk="0" hangingPunct="0"/>
              <a:r>
                <a:rPr lang="en-US" altLang="zh-CN" sz="1600" b="1">
                  <a:solidFill>
                    <a:schemeClr val="accent2"/>
                  </a:solidFill>
                  <a:latin typeface="Times New Roman" pitchFamily="18" charset="0"/>
                  <a:ea typeface="宋体" charset="-122"/>
                </a:rPr>
                <a:t>Memory</a:t>
              </a:r>
            </a:p>
          </p:txBody>
        </p:sp>
      </p:grpSp>
    </p:spTree>
  </p:cSld>
  <p:clrMapOvr>
    <a:masterClrMapping/>
  </p:clrMapOvr>
  <p:transition spd="med">
    <p:random/>
    <p:sndAc>
      <p:stSnd>
        <p:snd r:embed="rId2" name="chimes.wav"/>
      </p:stSnd>
    </p:sndAc>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778" name="Rectangle 2"/>
          <p:cNvSpPr>
            <a:spLocks noGrp="1" noChangeArrowheads="1"/>
          </p:cNvSpPr>
          <p:nvPr>
            <p:ph type="title"/>
          </p:nvPr>
        </p:nvSpPr>
        <p:spPr/>
        <p:txBody>
          <a:bodyPr/>
          <a:lstStyle/>
          <a:p>
            <a:r>
              <a:rPr lang="en-US" altLang="zh-CN" dirty="0" err="1" smtClean="0">
                <a:solidFill>
                  <a:srgbClr val="FF0000"/>
                </a:solidFill>
              </a:rPr>
              <a:t>SLT</a:t>
            </a:r>
            <a:r>
              <a:rPr lang="en-US" altLang="zh-CN" dirty="0" smtClean="0">
                <a:solidFill>
                  <a:srgbClr val="FF0000"/>
                </a:solidFill>
              </a:rPr>
              <a:t>:   set  less than</a:t>
            </a:r>
            <a:endParaRPr lang="en-US" altLang="zh-CN" dirty="0">
              <a:solidFill>
                <a:srgbClr val="FF0000"/>
              </a:solidFill>
            </a:endParaRPr>
          </a:p>
        </p:txBody>
      </p:sp>
      <p:sp>
        <p:nvSpPr>
          <p:cNvPr id="1483779" name="Rectangle 3"/>
          <p:cNvSpPr>
            <a:spLocks noGrp="1" noChangeArrowheads="1"/>
          </p:cNvSpPr>
          <p:nvPr>
            <p:ph idx="1"/>
          </p:nvPr>
        </p:nvSpPr>
        <p:spPr>
          <a:xfrm>
            <a:off x="1981200" y="1219200"/>
            <a:ext cx="8153400" cy="1781172"/>
          </a:xfrm>
        </p:spPr>
        <p:txBody>
          <a:bodyPr/>
          <a:lstStyle/>
          <a:p>
            <a:r>
              <a:rPr lang="en-US" altLang="zh-CN" sz="3600" dirty="0">
                <a:solidFill>
                  <a:srgbClr val="FF0000"/>
                </a:solidFill>
              </a:rPr>
              <a:t>Most Popular Compare Operation</a:t>
            </a:r>
          </a:p>
          <a:p>
            <a:r>
              <a:rPr lang="en-US" altLang="zh-CN" sz="3600" dirty="0">
                <a:solidFill>
                  <a:srgbClr val="0000FF"/>
                </a:solidFill>
              </a:rPr>
              <a:t>SLT  $rd</a:t>
            </a:r>
            <a:r>
              <a:rPr lang="en-US" altLang="zh-CN" sz="3600">
                <a:solidFill>
                  <a:srgbClr val="0000FF"/>
                </a:solidFill>
              </a:rPr>
              <a:t>, </a:t>
            </a:r>
            <a:r>
              <a:rPr lang="en-US" altLang="zh-CN" sz="3600" smtClean="0">
                <a:solidFill>
                  <a:srgbClr val="0000FF"/>
                </a:solidFill>
              </a:rPr>
              <a:t>$r1, </a:t>
            </a:r>
            <a:r>
              <a:rPr lang="en-US" altLang="zh-CN" sz="3600" dirty="0">
                <a:solidFill>
                  <a:srgbClr val="0000FF"/>
                </a:solidFill>
              </a:rPr>
              <a:t>$r2</a:t>
            </a:r>
          </a:p>
          <a:p>
            <a:pPr lvl="1"/>
            <a:r>
              <a:rPr lang="en-US" altLang="zh-CN" sz="3200"/>
              <a:t>if</a:t>
            </a:r>
            <a:r>
              <a:rPr lang="en-US" altLang="zh-CN" sz="3200" smtClean="0"/>
              <a:t>($r1 </a:t>
            </a:r>
            <a:r>
              <a:rPr lang="en-US" altLang="zh-CN" sz="3200" dirty="0"/>
              <a:t>&lt; $r2) $rd = 1;    else  $rd = 0;</a:t>
            </a:r>
            <a:endParaRPr lang="en-US" altLang="zh-CN" dirty="0"/>
          </a:p>
          <a:p>
            <a:endParaRPr lang="en-US" altLang="zh-CN" dirty="0"/>
          </a:p>
        </p:txBody>
      </p:sp>
      <p:graphicFrame>
        <p:nvGraphicFramePr>
          <p:cNvPr id="1483923" name="Group 147"/>
          <p:cNvGraphicFramePr>
            <a:graphicFrameLocks noGrp="1"/>
          </p:cNvGraphicFramePr>
          <p:nvPr/>
        </p:nvGraphicFramePr>
        <p:xfrm>
          <a:off x="1881160" y="4500570"/>
          <a:ext cx="8367713" cy="1066800"/>
        </p:xfrm>
        <a:graphic>
          <a:graphicData uri="http://schemas.openxmlformats.org/drawingml/2006/table">
            <a:tbl>
              <a:tblPr/>
              <a:tblGrid>
                <a:gridCol w="331788"/>
                <a:gridCol w="258763"/>
                <a:gridCol w="260350"/>
                <a:gridCol w="258762"/>
                <a:gridCol w="260350"/>
                <a:gridCol w="260350"/>
                <a:gridCol w="258763"/>
                <a:gridCol w="260350"/>
                <a:gridCol w="258762"/>
                <a:gridCol w="260350"/>
                <a:gridCol w="260350"/>
                <a:gridCol w="258763"/>
                <a:gridCol w="260350"/>
                <a:gridCol w="258762"/>
                <a:gridCol w="260350"/>
                <a:gridCol w="258763"/>
                <a:gridCol w="258762"/>
                <a:gridCol w="260350"/>
                <a:gridCol w="257175"/>
                <a:gridCol w="260350"/>
                <a:gridCol w="260350"/>
                <a:gridCol w="257175"/>
                <a:gridCol w="260350"/>
                <a:gridCol w="257175"/>
                <a:gridCol w="260350"/>
                <a:gridCol w="260350"/>
                <a:gridCol w="257175"/>
                <a:gridCol w="260350"/>
                <a:gridCol w="257175"/>
                <a:gridCol w="257175"/>
                <a:gridCol w="257175"/>
                <a:gridCol w="260350"/>
              </a:tblGrid>
              <a:tr h="2428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dirty="0" smtClean="0">
                          <a:ln>
                            <a:noFill/>
                          </a:ln>
                          <a:solidFill>
                            <a:srgbClr val="990000"/>
                          </a:solidFill>
                          <a:effectLst/>
                          <a:latin typeface="Courier New" pitchFamily="49"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gridSpan="6">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OP:6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Rs:5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Rt:5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Rd:5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Shamt:5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990000"/>
                          </a:solidFill>
                          <a:effectLst/>
                          <a:latin typeface="Courier New" pitchFamily="49" charset="0"/>
                          <a:ea typeface="宋体" charset="-122"/>
                        </a:rPr>
                        <a:t>Func:6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6063">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0000FF"/>
                          </a:solidFill>
                          <a:effectLst/>
                          <a:latin typeface="Courier New" pitchFamily="49" charset="0"/>
                          <a:ea typeface="宋体"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0000FF"/>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0000FF"/>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0000FF"/>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0000FF"/>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600" b="1" i="0" u="none" strike="noStrike" cap="none" normalizeH="0" baseline="0" smtClean="0">
                          <a:ln>
                            <a:noFill/>
                          </a:ln>
                          <a:solidFill>
                            <a:srgbClr val="0000FF"/>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6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2000" b="1" i="0" u="none" strike="noStrike" cap="none" normalizeH="0" baseline="0" dirty="0" smtClean="0">
                          <a:ln>
                            <a:noFill/>
                          </a:ln>
                          <a:solidFill>
                            <a:schemeClr val="accent2"/>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2000" b="1" i="0" u="none" strike="noStrike" cap="none" normalizeH="0" baseline="0" dirty="0" smtClean="0">
                          <a:ln>
                            <a:noFill/>
                          </a:ln>
                          <a:solidFill>
                            <a:schemeClr val="accent2"/>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2000" b="1" i="0" u="none" strike="noStrike" cap="none" normalizeH="0" baseline="0" dirty="0" smtClean="0">
                          <a:ln>
                            <a:noFill/>
                          </a:ln>
                          <a:solidFill>
                            <a:schemeClr val="accent2"/>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2000" b="1" i="0" u="none" strike="noStrike" cap="none" normalizeH="0" baseline="0" dirty="0" smtClean="0">
                          <a:ln>
                            <a:noFill/>
                          </a:ln>
                          <a:solidFill>
                            <a:schemeClr val="accent2"/>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2000" b="1" i="0" u="none" strike="noStrike" cap="none" normalizeH="0" baseline="0" dirty="0" smtClean="0">
                          <a:ln>
                            <a:noFill/>
                          </a:ln>
                          <a:solidFill>
                            <a:schemeClr val="accent2"/>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2000" b="1" i="0" u="none" strike="noStrike" cap="none" normalizeH="0" baseline="0" dirty="0" smtClean="0">
                          <a:ln>
                            <a:noFill/>
                          </a:ln>
                          <a:solidFill>
                            <a:schemeClr val="accent2"/>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83919" name="Rectangle 143"/>
          <p:cNvSpPr>
            <a:spLocks noChangeArrowheads="1"/>
          </p:cNvSpPr>
          <p:nvPr/>
        </p:nvSpPr>
        <p:spPr bwMode="auto">
          <a:xfrm>
            <a:off x="2843163" y="3662378"/>
            <a:ext cx="3098925" cy="523220"/>
          </a:xfrm>
          <a:prstGeom prst="rect">
            <a:avLst/>
          </a:prstGeom>
          <a:noFill/>
          <a:ln w="9525">
            <a:noFill/>
            <a:miter lim="800000"/>
            <a:headEnd/>
            <a:tailEnd/>
          </a:ln>
          <a:effectLst/>
        </p:spPr>
        <p:txBody>
          <a:bodyPr wrap="none">
            <a:spAutoFit/>
          </a:bodyPr>
          <a:lstStyle/>
          <a:p>
            <a:r>
              <a:rPr lang="en-US" altLang="zh-CN" sz="2800" dirty="0" err="1">
                <a:ea typeface="宋体" charset="-122"/>
              </a:rPr>
              <a:t>slt</a:t>
            </a:r>
            <a:r>
              <a:rPr lang="en-US" altLang="zh-CN" sz="2800" dirty="0">
                <a:ea typeface="宋体" charset="-122"/>
              </a:rPr>
              <a:t>     $</a:t>
            </a:r>
            <a:r>
              <a:rPr lang="en-US" altLang="zh-CN" sz="2800" dirty="0" err="1">
                <a:ea typeface="宋体" charset="-122"/>
              </a:rPr>
              <a:t>t0</a:t>
            </a:r>
            <a:r>
              <a:rPr lang="en-US" altLang="zh-CN" sz="2800" dirty="0">
                <a:ea typeface="宋体" charset="-122"/>
              </a:rPr>
              <a:t>, $</a:t>
            </a:r>
            <a:r>
              <a:rPr lang="en-US" altLang="zh-CN" sz="2800" dirty="0" err="1">
                <a:ea typeface="宋体" charset="-122"/>
              </a:rPr>
              <a:t>s1</a:t>
            </a:r>
            <a:r>
              <a:rPr lang="en-US" altLang="zh-CN" sz="2800" dirty="0">
                <a:ea typeface="宋体" charset="-122"/>
              </a:rPr>
              <a:t>, $</a:t>
            </a:r>
            <a:r>
              <a:rPr lang="en-US" altLang="zh-CN" sz="2800" dirty="0" err="1">
                <a:ea typeface="宋体" charset="-122"/>
              </a:rPr>
              <a:t>s2</a:t>
            </a:r>
            <a:endParaRPr lang="zh-CN" altLang="en-US" sz="2800" dirty="0">
              <a:ea typeface="宋体" charset="-122"/>
            </a:endParaRPr>
          </a:p>
        </p:txBody>
      </p:sp>
      <p:sp>
        <p:nvSpPr>
          <p:cNvPr id="1483920" name="Line 144"/>
          <p:cNvSpPr>
            <a:spLocks noChangeShapeType="1"/>
          </p:cNvSpPr>
          <p:nvPr/>
        </p:nvSpPr>
        <p:spPr bwMode="auto">
          <a:xfrm>
            <a:off x="3933796" y="4119570"/>
            <a:ext cx="2438400" cy="762000"/>
          </a:xfrm>
          <a:prstGeom prst="line">
            <a:avLst/>
          </a:prstGeom>
          <a:noFill/>
          <a:ln w="9525">
            <a:solidFill>
              <a:schemeClr val="tx1"/>
            </a:solidFill>
            <a:round/>
            <a:headEnd/>
            <a:tailEnd type="triangle" w="med" len="med"/>
          </a:ln>
          <a:effectLst/>
        </p:spPr>
        <p:txBody>
          <a:bodyPr/>
          <a:lstStyle/>
          <a:p>
            <a:endParaRPr lang="zh-CN" altLang="en-US"/>
          </a:p>
        </p:txBody>
      </p:sp>
      <p:sp>
        <p:nvSpPr>
          <p:cNvPr id="1483921" name="Line 145"/>
          <p:cNvSpPr>
            <a:spLocks noChangeShapeType="1"/>
          </p:cNvSpPr>
          <p:nvPr/>
        </p:nvSpPr>
        <p:spPr bwMode="auto">
          <a:xfrm flipH="1">
            <a:off x="3857596" y="4119570"/>
            <a:ext cx="685800" cy="762000"/>
          </a:xfrm>
          <a:prstGeom prst="line">
            <a:avLst/>
          </a:prstGeom>
          <a:noFill/>
          <a:ln w="9525">
            <a:solidFill>
              <a:schemeClr val="tx1"/>
            </a:solidFill>
            <a:round/>
            <a:headEnd/>
            <a:tailEnd type="triangle" w="med" len="med"/>
          </a:ln>
          <a:effectLst/>
        </p:spPr>
        <p:txBody>
          <a:bodyPr/>
          <a:lstStyle/>
          <a:p>
            <a:endParaRPr lang="zh-CN" altLang="en-US"/>
          </a:p>
        </p:txBody>
      </p:sp>
      <p:sp>
        <p:nvSpPr>
          <p:cNvPr id="1483922" name="Line 146"/>
          <p:cNvSpPr>
            <a:spLocks noChangeShapeType="1"/>
          </p:cNvSpPr>
          <p:nvPr/>
        </p:nvSpPr>
        <p:spPr bwMode="auto">
          <a:xfrm flipH="1">
            <a:off x="5152996" y="4119570"/>
            <a:ext cx="609600" cy="762000"/>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397" name="Rectangle 5"/>
          <p:cNvSpPr>
            <a:spLocks noGrp="1" noChangeArrowheads="1"/>
          </p:cNvSpPr>
          <p:nvPr>
            <p:ph type="title"/>
          </p:nvPr>
        </p:nvSpPr>
        <p:spPr>
          <a:noFill/>
          <a:ln/>
        </p:spPr>
        <p:txBody>
          <a:bodyPr vert="horz" wrap="square" lIns="90488" tIns="44450" rIns="90488" bIns="44450" numCol="1" anchor="ctr" anchorCtr="0" compatLnSpc="1">
            <a:prstTxWarp prst="textNoShape">
              <a:avLst/>
            </a:prstTxWarp>
          </a:bodyPr>
          <a:lstStyle/>
          <a:p>
            <a:r>
              <a:rPr lang="en-US" altLang="zh-CN" dirty="0">
                <a:solidFill>
                  <a:srgbClr val="0000FF"/>
                </a:solidFill>
              </a:rPr>
              <a:t>Control Flow</a:t>
            </a:r>
          </a:p>
        </p:txBody>
      </p:sp>
      <p:sp>
        <p:nvSpPr>
          <p:cNvPr id="1467394" name="Rectangle 2"/>
          <p:cNvSpPr>
            <a:spLocks noGrp="1" noChangeArrowheads="1"/>
          </p:cNvSpPr>
          <p:nvPr>
            <p:ph idx="1"/>
          </p:nvPr>
        </p:nvSpPr>
        <p:spPr>
          <a:xfrm>
            <a:off x="1952596" y="1000108"/>
            <a:ext cx="8153400" cy="1905000"/>
          </a:xfrm>
          <a:noFill/>
          <a:ln/>
        </p:spPr>
        <p:txBody>
          <a:bodyPr vert="horz" wrap="square" lIns="90488" tIns="44450" rIns="90488" bIns="44450" numCol="1" anchor="t" anchorCtr="0" compatLnSpc="1">
            <a:prstTxWarp prst="textNoShape">
              <a:avLst/>
            </a:prstTxWarp>
          </a:bodyPr>
          <a:lstStyle/>
          <a:p>
            <a:pPr>
              <a:lnSpc>
                <a:spcPct val="90000"/>
              </a:lnSpc>
            </a:pPr>
            <a:r>
              <a:rPr lang="en-US" altLang="zh-CN" dirty="0"/>
              <a:t>if ($</a:t>
            </a:r>
            <a:r>
              <a:rPr lang="en-US" altLang="zh-CN" dirty="0" err="1"/>
              <a:t>s1</a:t>
            </a:r>
            <a:r>
              <a:rPr lang="en-US" altLang="zh-CN" dirty="0"/>
              <a:t> &lt; $</a:t>
            </a:r>
            <a:r>
              <a:rPr lang="en-US" altLang="zh-CN" dirty="0" err="1"/>
              <a:t>s2</a:t>
            </a:r>
            <a:r>
              <a:rPr lang="en-US" altLang="zh-CN" dirty="0"/>
              <a:t>) then</a:t>
            </a:r>
          </a:p>
          <a:p>
            <a:pPr>
              <a:lnSpc>
                <a:spcPct val="90000"/>
              </a:lnSpc>
              <a:buFont typeface="Arial" charset="0"/>
              <a:buNone/>
            </a:pPr>
            <a:r>
              <a:rPr lang="en-US" altLang="zh-CN" dirty="0"/>
              <a:t>		…(1)</a:t>
            </a:r>
          </a:p>
          <a:p>
            <a:pPr>
              <a:lnSpc>
                <a:spcPct val="90000"/>
              </a:lnSpc>
              <a:buFont typeface="Arial" charset="0"/>
              <a:buNone/>
            </a:pPr>
            <a:r>
              <a:rPr lang="en-US" altLang="zh-CN" dirty="0"/>
              <a:t>	else</a:t>
            </a:r>
          </a:p>
          <a:p>
            <a:pPr>
              <a:lnSpc>
                <a:spcPct val="90000"/>
              </a:lnSpc>
              <a:buFont typeface="Arial" charset="0"/>
              <a:buNone/>
            </a:pPr>
            <a:r>
              <a:rPr lang="en-US" altLang="zh-CN" dirty="0"/>
              <a:t>		…(2)</a:t>
            </a:r>
          </a:p>
        </p:txBody>
      </p:sp>
      <p:sp>
        <p:nvSpPr>
          <p:cNvPr id="23" name="灯片编号占位符 5"/>
          <p:cNvSpPr>
            <a:spLocks noGrp="1"/>
          </p:cNvSpPr>
          <p:nvPr>
            <p:ph type="sldNum" sz="quarter" idx="4294967295"/>
          </p:nvPr>
        </p:nvSpPr>
        <p:spPr>
          <a:xfrm>
            <a:off x="8534400" y="6245225"/>
            <a:ext cx="2133600" cy="476250"/>
          </a:xfrm>
        </p:spPr>
        <p:txBody>
          <a:bodyPr/>
          <a:lstStyle/>
          <a:p>
            <a:fld id="{1E984D23-AB01-4201-AC4C-D965D57312D1}" type="slidenum">
              <a:rPr lang="zh-CN" altLang="en-US"/>
              <a:pPr/>
              <a:t>83</a:t>
            </a:fld>
            <a:endParaRPr lang="en-US" altLang="zh-CN"/>
          </a:p>
        </p:txBody>
      </p:sp>
      <p:sp>
        <p:nvSpPr>
          <p:cNvPr id="1467395" name="Rectangle 3"/>
          <p:cNvSpPr>
            <a:spLocks noChangeArrowheads="1"/>
          </p:cNvSpPr>
          <p:nvPr/>
        </p:nvSpPr>
        <p:spPr bwMode="auto">
          <a:xfrm>
            <a:off x="1749426" y="312739"/>
            <a:ext cx="1954213" cy="477837"/>
          </a:xfrm>
          <a:prstGeom prst="rect">
            <a:avLst/>
          </a:prstGeom>
          <a:noFill/>
          <a:ln w="12700">
            <a:noFill/>
            <a:miter lim="800000"/>
            <a:headEnd/>
            <a:tailEnd/>
          </a:ln>
          <a:effectLst/>
        </p:spPr>
        <p:txBody>
          <a:bodyPr wrap="none" anchor="ctr"/>
          <a:lstStyle/>
          <a:p>
            <a:endParaRPr lang="zh-CN" altLang="en-US"/>
          </a:p>
        </p:txBody>
      </p:sp>
      <p:sp>
        <p:nvSpPr>
          <p:cNvPr id="1467396" name="Rectangle 4"/>
          <p:cNvSpPr>
            <a:spLocks noChangeArrowheads="1"/>
          </p:cNvSpPr>
          <p:nvPr/>
        </p:nvSpPr>
        <p:spPr bwMode="auto">
          <a:xfrm>
            <a:off x="10191751" y="6430964"/>
            <a:ext cx="250825" cy="388937"/>
          </a:xfrm>
          <a:prstGeom prst="rect">
            <a:avLst/>
          </a:prstGeom>
          <a:noFill/>
          <a:ln w="12700">
            <a:noFill/>
            <a:miter lim="800000"/>
            <a:headEnd/>
            <a:tailEnd/>
          </a:ln>
          <a:effectLst/>
        </p:spPr>
        <p:txBody>
          <a:bodyPr wrap="none" lIns="19050" tIns="26988" rIns="19050" bIns="26988"/>
          <a:lstStyle/>
          <a:p>
            <a:pPr defTabSz="904875" eaLnBrk="0" hangingPunct="0">
              <a:lnSpc>
                <a:spcPts val="2100"/>
              </a:lnSpc>
            </a:pPr>
            <a:r>
              <a:rPr lang="en-US" altLang="zh-CN" sz="1800">
                <a:solidFill>
                  <a:srgbClr val="000000"/>
                </a:solidFill>
                <a:ea typeface="宋体" charset="-122"/>
              </a:rPr>
              <a:t>2</a:t>
            </a:r>
          </a:p>
        </p:txBody>
      </p:sp>
      <p:sp>
        <p:nvSpPr>
          <p:cNvPr id="1467398" name="AutoShape 6"/>
          <p:cNvSpPr>
            <a:spLocks noChangeArrowheads="1"/>
          </p:cNvSpPr>
          <p:nvPr/>
        </p:nvSpPr>
        <p:spPr bwMode="auto">
          <a:xfrm>
            <a:off x="5791200" y="1857364"/>
            <a:ext cx="4876800" cy="3136900"/>
          </a:xfrm>
          <a:prstGeom prst="roundRect">
            <a:avLst>
              <a:gd name="adj" fmla="val 5352"/>
            </a:avLst>
          </a:prstGeom>
          <a:solidFill>
            <a:srgbClr val="0000FF">
              <a:alpha val="20000"/>
            </a:srgbClr>
          </a:solidFill>
          <a:ln w="12700">
            <a:solidFill>
              <a:srgbClr val="FF0000"/>
            </a:solidFill>
            <a:round/>
            <a:headEnd/>
            <a:tailEnd/>
          </a:ln>
          <a:effectLst/>
        </p:spPr>
        <p:txBody>
          <a:bodyPr lIns="90488" tIns="44450" rIns="90488" bIns="44450"/>
          <a:lstStyle/>
          <a:p>
            <a:pPr marL="342900" indent="-342900">
              <a:spcBef>
                <a:spcPct val="20000"/>
              </a:spcBef>
              <a:buClr>
                <a:srgbClr val="FF0000"/>
              </a:buClr>
            </a:pPr>
            <a:r>
              <a:rPr lang="zh-CN" altLang="en-US" sz="2400" b="1">
                <a:latin typeface="Courier New" pitchFamily="49" charset="0"/>
                <a:ea typeface="宋体" charset="-122"/>
              </a:rPr>
              <a:t>		</a:t>
            </a:r>
            <a:r>
              <a:rPr lang="en-US" altLang="zh-CN" sz="2400" b="1">
                <a:latin typeface="Courier New" pitchFamily="49" charset="0"/>
                <a:ea typeface="宋体" charset="-122"/>
              </a:rPr>
              <a:t>Slt	$t0, $s1, $s2</a:t>
            </a:r>
          </a:p>
          <a:p>
            <a:pPr marL="342900" indent="-342900">
              <a:spcBef>
                <a:spcPct val="20000"/>
              </a:spcBef>
              <a:buClr>
                <a:srgbClr val="FF0000"/>
              </a:buClr>
            </a:pPr>
            <a:r>
              <a:rPr lang="en-US" altLang="zh-CN" sz="2400" b="1">
                <a:latin typeface="Courier New" pitchFamily="49" charset="0"/>
                <a:ea typeface="宋体" charset="-122"/>
              </a:rPr>
              <a:t>		</a:t>
            </a:r>
            <a:r>
              <a:rPr lang="en-US" altLang="zh-CN" sz="2400" b="1">
                <a:solidFill>
                  <a:srgbClr val="FF0000"/>
                </a:solidFill>
                <a:latin typeface="Courier New" pitchFamily="49" charset="0"/>
                <a:ea typeface="宋体" charset="-122"/>
              </a:rPr>
              <a:t>bne</a:t>
            </a:r>
            <a:r>
              <a:rPr lang="en-US" altLang="zh-CN" sz="2400" b="1">
                <a:latin typeface="Courier New" pitchFamily="49" charset="0"/>
                <a:ea typeface="宋体" charset="-122"/>
              </a:rPr>
              <a:t>	$t0, $zero, (1)</a:t>
            </a:r>
          </a:p>
          <a:p>
            <a:pPr marL="342900" indent="-342900">
              <a:spcBef>
                <a:spcPct val="20000"/>
              </a:spcBef>
              <a:buClr>
                <a:srgbClr val="FF0000"/>
              </a:buClr>
            </a:pPr>
            <a:r>
              <a:rPr lang="en-US" altLang="zh-CN" sz="2400" b="1">
                <a:latin typeface="Courier New" pitchFamily="49" charset="0"/>
                <a:ea typeface="宋体" charset="-122"/>
              </a:rPr>
              <a:t>			…(2)</a:t>
            </a:r>
          </a:p>
          <a:p>
            <a:pPr marL="342900" indent="-342900">
              <a:spcBef>
                <a:spcPct val="20000"/>
              </a:spcBef>
              <a:buClr>
                <a:srgbClr val="FF0000"/>
              </a:buClr>
            </a:pPr>
            <a:r>
              <a:rPr lang="en-US" altLang="zh-CN" sz="2400" b="1">
                <a:latin typeface="Courier New" pitchFamily="49" charset="0"/>
                <a:ea typeface="宋体" charset="-122"/>
              </a:rPr>
              <a:t>		j	exit</a:t>
            </a:r>
          </a:p>
          <a:p>
            <a:pPr marL="342900" indent="-342900">
              <a:spcBef>
                <a:spcPct val="20000"/>
              </a:spcBef>
              <a:buClr>
                <a:srgbClr val="FF0000"/>
              </a:buClr>
            </a:pPr>
            <a:r>
              <a:rPr lang="en-US" altLang="zh-CN" sz="2400" b="1">
                <a:latin typeface="Courier New" pitchFamily="49" charset="0"/>
                <a:ea typeface="宋体" charset="-122"/>
              </a:rPr>
              <a:t>(1)		…(1)</a:t>
            </a:r>
          </a:p>
          <a:p>
            <a:pPr marL="342900" indent="-342900">
              <a:spcBef>
                <a:spcPct val="20000"/>
              </a:spcBef>
              <a:buClr>
                <a:srgbClr val="FF0000"/>
              </a:buClr>
            </a:pPr>
            <a:r>
              <a:rPr lang="en-US" altLang="zh-CN" sz="2400" b="1">
                <a:latin typeface="Courier New" pitchFamily="49" charset="0"/>
                <a:ea typeface="宋体" charset="-122"/>
              </a:rPr>
              <a:t>Exit:</a:t>
            </a:r>
          </a:p>
          <a:p>
            <a:pPr marL="342900" indent="-342900">
              <a:spcBef>
                <a:spcPct val="20000"/>
              </a:spcBef>
              <a:buClr>
                <a:srgbClr val="FF0000"/>
              </a:buClr>
            </a:pPr>
            <a:r>
              <a:rPr lang="en-US" altLang="zh-CN" sz="2400" b="1">
                <a:latin typeface="Courier New" pitchFamily="49" charset="0"/>
                <a:ea typeface="宋体" charset="-122"/>
              </a:rPr>
              <a:t>		……</a:t>
            </a:r>
          </a:p>
        </p:txBody>
      </p:sp>
      <p:sp>
        <p:nvSpPr>
          <p:cNvPr id="1467399" name="Line 7"/>
          <p:cNvSpPr>
            <a:spLocks noChangeShapeType="1"/>
          </p:cNvSpPr>
          <p:nvPr/>
        </p:nvSpPr>
        <p:spPr bwMode="auto">
          <a:xfrm>
            <a:off x="3881422" y="1500174"/>
            <a:ext cx="1928826" cy="1000132"/>
          </a:xfrm>
          <a:prstGeom prst="line">
            <a:avLst/>
          </a:prstGeom>
          <a:noFill/>
          <a:ln w="127000">
            <a:solidFill>
              <a:srgbClr val="FF6600"/>
            </a:solidFill>
            <a:round/>
            <a:headEnd/>
            <a:tailEnd type="triangle" w="med" len="med"/>
          </a:ln>
          <a:effectLst/>
        </p:spPr>
        <p:txBody>
          <a:bodyPr/>
          <a:lstStyle/>
          <a:p>
            <a:endParaRPr lang="zh-CN" altLang="en-US"/>
          </a:p>
        </p:txBody>
      </p:sp>
      <p:grpSp>
        <p:nvGrpSpPr>
          <p:cNvPr id="2" name="Group 8"/>
          <p:cNvGrpSpPr>
            <a:grpSpLocks/>
          </p:cNvGrpSpPr>
          <p:nvPr/>
        </p:nvGrpSpPr>
        <p:grpSpPr bwMode="auto">
          <a:xfrm>
            <a:off x="2595538" y="3071810"/>
            <a:ext cx="2592388" cy="2736850"/>
            <a:chOff x="476" y="2296"/>
            <a:chExt cx="1633" cy="1724"/>
          </a:xfrm>
        </p:grpSpPr>
        <p:sp>
          <p:nvSpPr>
            <p:cNvPr id="1467401" name="Rectangle 9"/>
            <p:cNvSpPr>
              <a:spLocks noChangeArrowheads="1"/>
            </p:cNvSpPr>
            <p:nvPr/>
          </p:nvSpPr>
          <p:spPr bwMode="auto">
            <a:xfrm>
              <a:off x="476" y="2296"/>
              <a:ext cx="769" cy="310"/>
            </a:xfrm>
            <a:prstGeom prst="rect">
              <a:avLst/>
            </a:prstGeom>
            <a:solidFill>
              <a:srgbClr val="CCFFFF">
                <a:alpha val="50000"/>
              </a:srgbClr>
            </a:solidFill>
            <a:ln w="12700">
              <a:solidFill>
                <a:schemeClr val="tx1"/>
              </a:solidFill>
              <a:miter lim="800000"/>
              <a:headEnd/>
              <a:tailEnd/>
            </a:ln>
            <a:effectLst/>
          </p:spPr>
          <p:txBody>
            <a:bodyPr wrap="none" anchor="ctr"/>
            <a:lstStyle/>
            <a:p>
              <a:endParaRPr lang="zh-CN" altLang="en-US"/>
            </a:p>
          </p:txBody>
        </p:sp>
        <p:sp>
          <p:nvSpPr>
            <p:cNvPr id="1467402" name="AutoShape 10"/>
            <p:cNvSpPr>
              <a:spLocks noChangeArrowheads="1"/>
            </p:cNvSpPr>
            <p:nvPr/>
          </p:nvSpPr>
          <p:spPr bwMode="auto">
            <a:xfrm>
              <a:off x="476" y="2779"/>
              <a:ext cx="769" cy="275"/>
            </a:xfrm>
            <a:prstGeom prst="flowChartDecision">
              <a:avLst/>
            </a:prstGeom>
            <a:solidFill>
              <a:srgbClr val="FFCC99">
                <a:alpha val="50000"/>
              </a:srgbClr>
            </a:solidFill>
            <a:ln w="12700">
              <a:solidFill>
                <a:schemeClr val="tx1"/>
              </a:solidFill>
              <a:miter lim="800000"/>
              <a:headEnd/>
              <a:tailEnd/>
            </a:ln>
            <a:effectLst/>
          </p:spPr>
          <p:txBody>
            <a:bodyPr wrap="none" anchor="ctr"/>
            <a:lstStyle/>
            <a:p>
              <a:pPr algn="ctr" eaLnBrk="0" hangingPunct="0"/>
              <a:r>
                <a:rPr lang="en-US" altLang="zh-CN" sz="2400">
                  <a:latin typeface="Times New Roman" pitchFamily="18" charset="0"/>
                  <a:ea typeface="宋体" charset="-122"/>
                </a:rPr>
                <a:t>&lt;</a:t>
              </a:r>
            </a:p>
          </p:txBody>
        </p:sp>
        <p:sp>
          <p:nvSpPr>
            <p:cNvPr id="1467403" name="Line 11"/>
            <p:cNvSpPr>
              <a:spLocks noChangeShapeType="1"/>
            </p:cNvSpPr>
            <p:nvPr/>
          </p:nvSpPr>
          <p:spPr bwMode="auto">
            <a:xfrm>
              <a:off x="860" y="2606"/>
              <a:ext cx="0" cy="173"/>
            </a:xfrm>
            <a:prstGeom prst="line">
              <a:avLst/>
            </a:prstGeom>
            <a:noFill/>
            <a:ln w="12700">
              <a:solidFill>
                <a:schemeClr val="tx1"/>
              </a:solidFill>
              <a:round/>
              <a:headEnd/>
              <a:tailEnd type="triangle" w="med" len="med"/>
            </a:ln>
            <a:effectLst/>
          </p:spPr>
          <p:txBody>
            <a:bodyPr/>
            <a:lstStyle/>
            <a:p>
              <a:endParaRPr lang="zh-CN" altLang="en-US"/>
            </a:p>
          </p:txBody>
        </p:sp>
        <p:sp>
          <p:nvSpPr>
            <p:cNvPr id="1467404" name="Line 12"/>
            <p:cNvSpPr>
              <a:spLocks noChangeShapeType="1"/>
            </p:cNvSpPr>
            <p:nvPr/>
          </p:nvSpPr>
          <p:spPr bwMode="auto">
            <a:xfrm flipV="1">
              <a:off x="1245" y="2917"/>
              <a:ext cx="480" cy="0"/>
            </a:xfrm>
            <a:prstGeom prst="line">
              <a:avLst/>
            </a:prstGeom>
            <a:noFill/>
            <a:ln w="12700">
              <a:solidFill>
                <a:schemeClr val="tx1"/>
              </a:solidFill>
              <a:round/>
              <a:headEnd/>
              <a:tailEnd/>
            </a:ln>
            <a:effectLst/>
          </p:spPr>
          <p:txBody>
            <a:bodyPr/>
            <a:lstStyle/>
            <a:p>
              <a:endParaRPr lang="zh-CN" altLang="en-US"/>
            </a:p>
          </p:txBody>
        </p:sp>
        <p:sp>
          <p:nvSpPr>
            <p:cNvPr id="1467405" name="Line 13"/>
            <p:cNvSpPr>
              <a:spLocks noChangeShapeType="1"/>
            </p:cNvSpPr>
            <p:nvPr/>
          </p:nvSpPr>
          <p:spPr bwMode="auto">
            <a:xfrm>
              <a:off x="860" y="3054"/>
              <a:ext cx="0" cy="173"/>
            </a:xfrm>
            <a:prstGeom prst="line">
              <a:avLst/>
            </a:prstGeom>
            <a:noFill/>
            <a:ln w="12700">
              <a:solidFill>
                <a:schemeClr val="tx1"/>
              </a:solidFill>
              <a:round/>
              <a:headEnd/>
              <a:tailEnd type="triangle" w="med" len="med"/>
            </a:ln>
            <a:effectLst/>
          </p:spPr>
          <p:txBody>
            <a:bodyPr/>
            <a:lstStyle/>
            <a:p>
              <a:endParaRPr lang="zh-CN" altLang="en-US"/>
            </a:p>
          </p:txBody>
        </p:sp>
        <p:sp>
          <p:nvSpPr>
            <p:cNvPr id="1467406" name="Rectangle 14"/>
            <p:cNvSpPr>
              <a:spLocks noChangeArrowheads="1"/>
            </p:cNvSpPr>
            <p:nvPr/>
          </p:nvSpPr>
          <p:spPr bwMode="auto">
            <a:xfrm>
              <a:off x="476" y="3227"/>
              <a:ext cx="769" cy="310"/>
            </a:xfrm>
            <a:prstGeom prst="rect">
              <a:avLst/>
            </a:prstGeom>
            <a:solidFill>
              <a:srgbClr val="CCFFFF">
                <a:alpha val="50000"/>
              </a:srgbClr>
            </a:solidFill>
            <a:ln w="12700">
              <a:solidFill>
                <a:schemeClr val="tx1"/>
              </a:solidFill>
              <a:miter lim="800000"/>
              <a:headEnd/>
              <a:tailEnd/>
            </a:ln>
            <a:effectLst/>
          </p:spPr>
          <p:txBody>
            <a:bodyPr wrap="none" anchor="ctr"/>
            <a:lstStyle/>
            <a:p>
              <a:pPr algn="ctr" eaLnBrk="0" hangingPunct="0"/>
              <a:r>
                <a:rPr lang="en-US" altLang="zh-CN" sz="1800">
                  <a:latin typeface="Times New Roman" pitchFamily="18" charset="0"/>
                  <a:ea typeface="宋体" charset="-122"/>
                </a:rPr>
                <a:t>(2)</a:t>
              </a:r>
            </a:p>
          </p:txBody>
        </p:sp>
        <p:sp>
          <p:nvSpPr>
            <p:cNvPr id="1467407" name="Line 15"/>
            <p:cNvSpPr>
              <a:spLocks noChangeShapeType="1"/>
            </p:cNvSpPr>
            <p:nvPr/>
          </p:nvSpPr>
          <p:spPr bwMode="auto">
            <a:xfrm>
              <a:off x="1725" y="3537"/>
              <a:ext cx="0" cy="68"/>
            </a:xfrm>
            <a:prstGeom prst="line">
              <a:avLst/>
            </a:prstGeom>
            <a:noFill/>
            <a:ln w="12700">
              <a:solidFill>
                <a:schemeClr val="tx1"/>
              </a:solidFill>
              <a:round/>
              <a:headEnd/>
              <a:tailEnd/>
            </a:ln>
            <a:effectLst/>
          </p:spPr>
          <p:txBody>
            <a:bodyPr/>
            <a:lstStyle/>
            <a:p>
              <a:endParaRPr lang="zh-CN" altLang="en-US"/>
            </a:p>
          </p:txBody>
        </p:sp>
        <p:sp>
          <p:nvSpPr>
            <p:cNvPr id="1467408" name="Line 16"/>
            <p:cNvSpPr>
              <a:spLocks noChangeShapeType="1"/>
            </p:cNvSpPr>
            <p:nvPr/>
          </p:nvSpPr>
          <p:spPr bwMode="auto">
            <a:xfrm>
              <a:off x="860" y="3537"/>
              <a:ext cx="0" cy="173"/>
            </a:xfrm>
            <a:prstGeom prst="line">
              <a:avLst/>
            </a:prstGeom>
            <a:noFill/>
            <a:ln w="12700">
              <a:solidFill>
                <a:schemeClr val="tx1"/>
              </a:solidFill>
              <a:round/>
              <a:headEnd/>
              <a:tailEnd type="triangle" w="med" len="med"/>
            </a:ln>
            <a:effectLst/>
          </p:spPr>
          <p:txBody>
            <a:bodyPr/>
            <a:lstStyle/>
            <a:p>
              <a:endParaRPr lang="zh-CN" altLang="en-US"/>
            </a:p>
          </p:txBody>
        </p:sp>
        <p:sp>
          <p:nvSpPr>
            <p:cNvPr id="1467409" name="Rectangle 17"/>
            <p:cNvSpPr>
              <a:spLocks noChangeArrowheads="1"/>
            </p:cNvSpPr>
            <p:nvPr/>
          </p:nvSpPr>
          <p:spPr bwMode="auto">
            <a:xfrm>
              <a:off x="476" y="3710"/>
              <a:ext cx="769" cy="310"/>
            </a:xfrm>
            <a:prstGeom prst="rect">
              <a:avLst/>
            </a:prstGeom>
            <a:solidFill>
              <a:srgbClr val="CCFFFF">
                <a:alpha val="50000"/>
              </a:srgbClr>
            </a:solidFill>
            <a:ln w="12700">
              <a:solidFill>
                <a:schemeClr val="tx1"/>
              </a:solidFill>
              <a:miter lim="800000"/>
              <a:headEnd/>
              <a:tailEnd/>
            </a:ln>
            <a:effectLst/>
          </p:spPr>
          <p:txBody>
            <a:bodyPr wrap="none" anchor="ctr"/>
            <a:lstStyle/>
            <a:p>
              <a:endParaRPr lang="zh-CN" altLang="en-US"/>
            </a:p>
          </p:txBody>
        </p:sp>
        <p:sp>
          <p:nvSpPr>
            <p:cNvPr id="1467410" name="Line 18"/>
            <p:cNvSpPr>
              <a:spLocks noChangeShapeType="1"/>
            </p:cNvSpPr>
            <p:nvPr/>
          </p:nvSpPr>
          <p:spPr bwMode="auto">
            <a:xfrm flipH="1">
              <a:off x="860" y="3605"/>
              <a:ext cx="865" cy="2"/>
            </a:xfrm>
            <a:prstGeom prst="line">
              <a:avLst/>
            </a:prstGeom>
            <a:noFill/>
            <a:ln w="12700">
              <a:solidFill>
                <a:schemeClr val="tx1"/>
              </a:solidFill>
              <a:round/>
              <a:headEnd/>
              <a:tailEnd type="triangle" w="med" len="med"/>
            </a:ln>
            <a:effectLst/>
          </p:spPr>
          <p:txBody>
            <a:bodyPr/>
            <a:lstStyle/>
            <a:p>
              <a:endParaRPr lang="zh-CN" altLang="en-US"/>
            </a:p>
          </p:txBody>
        </p:sp>
        <p:sp>
          <p:nvSpPr>
            <p:cNvPr id="1467411" name="Text Box 19"/>
            <p:cNvSpPr txBox="1">
              <a:spLocks noChangeArrowheads="1"/>
            </p:cNvSpPr>
            <p:nvPr/>
          </p:nvSpPr>
          <p:spPr bwMode="auto">
            <a:xfrm>
              <a:off x="1111" y="2750"/>
              <a:ext cx="186" cy="173"/>
            </a:xfrm>
            <a:prstGeom prst="rect">
              <a:avLst/>
            </a:prstGeom>
            <a:noFill/>
            <a:ln w="12700">
              <a:noFill/>
              <a:miter lim="800000"/>
              <a:headEnd/>
              <a:tailEnd/>
            </a:ln>
            <a:effectLst/>
          </p:spPr>
          <p:txBody>
            <a:bodyPr wrap="none">
              <a:spAutoFit/>
            </a:bodyPr>
            <a:lstStyle/>
            <a:p>
              <a:pPr eaLnBrk="0" hangingPunct="0"/>
              <a:r>
                <a:rPr lang="en-US" altLang="zh-CN" sz="1200" b="1">
                  <a:solidFill>
                    <a:srgbClr val="FF0000"/>
                  </a:solidFill>
                  <a:latin typeface="Times New Roman" pitchFamily="18" charset="0"/>
                  <a:ea typeface="宋体" charset="-122"/>
                </a:rPr>
                <a:t>Y</a:t>
              </a:r>
            </a:p>
          </p:txBody>
        </p:sp>
        <p:sp>
          <p:nvSpPr>
            <p:cNvPr id="1467412" name="Text Box 20"/>
            <p:cNvSpPr txBox="1">
              <a:spLocks noChangeArrowheads="1"/>
            </p:cNvSpPr>
            <p:nvPr/>
          </p:nvSpPr>
          <p:spPr bwMode="auto">
            <a:xfrm>
              <a:off x="703" y="3022"/>
              <a:ext cx="186" cy="174"/>
            </a:xfrm>
            <a:prstGeom prst="rect">
              <a:avLst/>
            </a:prstGeom>
            <a:noFill/>
            <a:ln w="12700">
              <a:noFill/>
              <a:miter lim="800000"/>
              <a:headEnd/>
              <a:tailEnd/>
            </a:ln>
            <a:effectLst/>
          </p:spPr>
          <p:txBody>
            <a:bodyPr wrap="none">
              <a:spAutoFit/>
            </a:bodyPr>
            <a:lstStyle/>
            <a:p>
              <a:pPr eaLnBrk="0" hangingPunct="0"/>
              <a:r>
                <a:rPr lang="en-US" altLang="zh-CN" sz="1200" b="1">
                  <a:solidFill>
                    <a:srgbClr val="FF0000"/>
                  </a:solidFill>
                  <a:latin typeface="Times New Roman" pitchFamily="18" charset="0"/>
                  <a:ea typeface="宋体" charset="-122"/>
                </a:rPr>
                <a:t>N</a:t>
              </a:r>
            </a:p>
          </p:txBody>
        </p:sp>
        <p:sp>
          <p:nvSpPr>
            <p:cNvPr id="1467413" name="Line 21"/>
            <p:cNvSpPr>
              <a:spLocks noChangeShapeType="1"/>
            </p:cNvSpPr>
            <p:nvPr/>
          </p:nvSpPr>
          <p:spPr bwMode="auto">
            <a:xfrm>
              <a:off x="1725" y="2917"/>
              <a:ext cx="0" cy="310"/>
            </a:xfrm>
            <a:prstGeom prst="line">
              <a:avLst/>
            </a:prstGeom>
            <a:noFill/>
            <a:ln w="12700">
              <a:solidFill>
                <a:schemeClr val="tx1"/>
              </a:solidFill>
              <a:round/>
              <a:headEnd/>
              <a:tailEnd type="triangle" w="med" len="med"/>
            </a:ln>
            <a:effectLst/>
          </p:spPr>
          <p:txBody>
            <a:bodyPr/>
            <a:lstStyle/>
            <a:p>
              <a:endParaRPr lang="zh-CN" altLang="en-US"/>
            </a:p>
          </p:txBody>
        </p:sp>
        <p:sp>
          <p:nvSpPr>
            <p:cNvPr id="1467414" name="Rectangle 22"/>
            <p:cNvSpPr>
              <a:spLocks noChangeArrowheads="1"/>
            </p:cNvSpPr>
            <p:nvPr/>
          </p:nvSpPr>
          <p:spPr bwMode="auto">
            <a:xfrm>
              <a:off x="1340" y="3227"/>
              <a:ext cx="769" cy="310"/>
            </a:xfrm>
            <a:prstGeom prst="rect">
              <a:avLst/>
            </a:prstGeom>
            <a:solidFill>
              <a:srgbClr val="CCFFFF">
                <a:alpha val="50000"/>
              </a:srgbClr>
            </a:solidFill>
            <a:ln w="12700">
              <a:solidFill>
                <a:schemeClr val="tx1"/>
              </a:solidFill>
              <a:miter lim="800000"/>
              <a:headEnd/>
              <a:tailEnd/>
            </a:ln>
            <a:effectLst/>
          </p:spPr>
          <p:txBody>
            <a:bodyPr wrap="none" anchor="ctr"/>
            <a:lstStyle/>
            <a:p>
              <a:pPr algn="ctr" eaLnBrk="0" hangingPunct="0"/>
              <a:r>
                <a:rPr lang="en-US" altLang="zh-CN" sz="1800">
                  <a:latin typeface="Times New Roman" pitchFamily="18" charset="0"/>
                  <a:ea typeface="宋体" charset="-122"/>
                </a:rPr>
                <a:t>(1)</a:t>
              </a:r>
            </a:p>
          </p:txBody>
        </p:sp>
      </p:gr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467398"/>
                                        </p:tgtEl>
                                        <p:attrNameLst>
                                          <p:attrName>style.visibility</p:attrName>
                                        </p:attrNameLst>
                                      </p:cBhvr>
                                      <p:to>
                                        <p:strVal val="visible"/>
                                      </p:to>
                                    </p:set>
                                    <p:anim calcmode="lin" valueType="num">
                                      <p:cBhvr additive="base">
                                        <p:cTn id="7" dur="2000" fill="hold"/>
                                        <p:tgtEl>
                                          <p:spTgt spid="1467398"/>
                                        </p:tgtEl>
                                        <p:attrNameLst>
                                          <p:attrName>ppt_x</p:attrName>
                                        </p:attrNameLst>
                                      </p:cBhvr>
                                      <p:tavLst>
                                        <p:tav tm="0">
                                          <p:val>
                                            <p:strVal val="0-#ppt_w/2"/>
                                          </p:val>
                                        </p:tav>
                                        <p:tav tm="100000">
                                          <p:val>
                                            <p:strVal val="#ppt_x"/>
                                          </p:val>
                                        </p:tav>
                                      </p:tavLst>
                                    </p:anim>
                                    <p:anim calcmode="lin" valueType="num">
                                      <p:cBhvr additive="base">
                                        <p:cTn id="8" dur="2000" fill="hold"/>
                                        <p:tgtEl>
                                          <p:spTgt spid="1467398"/>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467399"/>
                                        </p:tgtEl>
                                        <p:attrNameLst>
                                          <p:attrName>style.visibility</p:attrName>
                                        </p:attrNameLst>
                                      </p:cBhvr>
                                      <p:to>
                                        <p:strVal val="visible"/>
                                      </p:to>
                                    </p:set>
                                    <p:anim calcmode="lin" valueType="num">
                                      <p:cBhvr additive="base">
                                        <p:cTn id="11" dur="2000" fill="hold"/>
                                        <p:tgtEl>
                                          <p:spTgt spid="1467399"/>
                                        </p:tgtEl>
                                        <p:attrNameLst>
                                          <p:attrName>ppt_x</p:attrName>
                                        </p:attrNameLst>
                                      </p:cBhvr>
                                      <p:tavLst>
                                        <p:tav tm="0">
                                          <p:val>
                                            <p:strVal val="0-#ppt_w/2"/>
                                          </p:val>
                                        </p:tav>
                                        <p:tav tm="100000">
                                          <p:val>
                                            <p:strVal val="#ppt_x"/>
                                          </p:val>
                                        </p:tav>
                                      </p:tavLst>
                                    </p:anim>
                                    <p:anim calcmode="lin" valueType="num">
                                      <p:cBhvr additive="base">
                                        <p:cTn id="12" dur="2000" fill="hold"/>
                                        <p:tgtEl>
                                          <p:spTgt spid="146739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7398" grpId="0" animBg="1"/>
      <p:bldP spid="146739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5" name="Rectangle 5"/>
          <p:cNvSpPr>
            <a:spLocks noGrp="1" noChangeArrowheads="1"/>
          </p:cNvSpPr>
          <p:nvPr>
            <p:ph type="title"/>
          </p:nvPr>
        </p:nvSpPr>
        <p:spPr>
          <a:noFill/>
          <a:ln/>
        </p:spPr>
        <p:txBody>
          <a:bodyPr vert="horz" wrap="square" lIns="90488" tIns="44450" rIns="90488" bIns="44450" numCol="1" anchor="ctr" anchorCtr="0" compatLnSpc="1">
            <a:prstTxWarp prst="textNoShape">
              <a:avLst/>
            </a:prstTxWarp>
          </a:bodyPr>
          <a:lstStyle/>
          <a:p>
            <a:r>
              <a:rPr lang="en-US" altLang="zh-CN" dirty="0"/>
              <a:t>Control Flow</a:t>
            </a:r>
          </a:p>
        </p:txBody>
      </p:sp>
      <p:sp>
        <p:nvSpPr>
          <p:cNvPr id="1469442" name="Rectangle 2"/>
          <p:cNvSpPr>
            <a:spLocks noGrp="1" noChangeArrowheads="1"/>
          </p:cNvSpPr>
          <p:nvPr>
            <p:ph idx="1"/>
          </p:nvPr>
        </p:nvSpPr>
        <p:spPr>
          <a:xfrm>
            <a:off x="1981200" y="1219200"/>
            <a:ext cx="8153400" cy="1752600"/>
          </a:xfrm>
          <a:noFill/>
          <a:ln/>
        </p:spPr>
        <p:txBody>
          <a:bodyPr vert="horz" wrap="square" lIns="90488" tIns="44450" rIns="90488" bIns="44450" numCol="1" anchor="t" anchorCtr="0" compatLnSpc="1">
            <a:prstTxWarp prst="textNoShape">
              <a:avLst/>
            </a:prstTxWarp>
          </a:bodyPr>
          <a:lstStyle/>
          <a:p>
            <a:pPr>
              <a:lnSpc>
                <a:spcPct val="80000"/>
              </a:lnSpc>
            </a:pPr>
            <a:r>
              <a:rPr lang="en-US" altLang="zh-CN"/>
              <a:t>if ($s1 &gt; $s2) then</a:t>
            </a:r>
          </a:p>
          <a:p>
            <a:pPr>
              <a:lnSpc>
                <a:spcPct val="80000"/>
              </a:lnSpc>
              <a:buFont typeface="Arial" charset="0"/>
              <a:buNone/>
            </a:pPr>
            <a:r>
              <a:rPr lang="en-US" altLang="zh-CN"/>
              <a:t>		…(1)</a:t>
            </a:r>
          </a:p>
          <a:p>
            <a:pPr>
              <a:lnSpc>
                <a:spcPct val="80000"/>
              </a:lnSpc>
              <a:buFont typeface="Arial" charset="0"/>
              <a:buNone/>
            </a:pPr>
            <a:r>
              <a:rPr lang="en-US" altLang="zh-CN"/>
              <a:t>	else</a:t>
            </a:r>
          </a:p>
          <a:p>
            <a:pPr>
              <a:lnSpc>
                <a:spcPct val="80000"/>
              </a:lnSpc>
              <a:buFont typeface="Arial" charset="0"/>
              <a:buNone/>
            </a:pPr>
            <a:r>
              <a:rPr lang="en-US" altLang="zh-CN"/>
              <a:t>		…(2)</a:t>
            </a:r>
          </a:p>
          <a:p>
            <a:pPr>
              <a:lnSpc>
                <a:spcPct val="80000"/>
              </a:lnSpc>
            </a:pPr>
            <a:endParaRPr lang="en-US" altLang="zh-CN"/>
          </a:p>
        </p:txBody>
      </p:sp>
      <p:sp>
        <p:nvSpPr>
          <p:cNvPr id="1469443" name="Rectangle 3"/>
          <p:cNvSpPr>
            <a:spLocks noChangeArrowheads="1"/>
          </p:cNvSpPr>
          <p:nvPr/>
        </p:nvSpPr>
        <p:spPr bwMode="auto">
          <a:xfrm>
            <a:off x="1749426" y="312739"/>
            <a:ext cx="1954213" cy="477837"/>
          </a:xfrm>
          <a:prstGeom prst="rect">
            <a:avLst/>
          </a:prstGeom>
          <a:noFill/>
          <a:ln w="12700">
            <a:noFill/>
            <a:miter lim="800000"/>
            <a:headEnd/>
            <a:tailEnd/>
          </a:ln>
          <a:effectLst/>
        </p:spPr>
        <p:txBody>
          <a:bodyPr wrap="none" anchor="ctr"/>
          <a:lstStyle/>
          <a:p>
            <a:endParaRPr lang="zh-CN" altLang="en-US"/>
          </a:p>
        </p:txBody>
      </p:sp>
      <p:sp>
        <p:nvSpPr>
          <p:cNvPr id="1469444" name="Rectangle 4"/>
          <p:cNvSpPr>
            <a:spLocks noChangeArrowheads="1"/>
          </p:cNvSpPr>
          <p:nvPr/>
        </p:nvSpPr>
        <p:spPr bwMode="auto">
          <a:xfrm>
            <a:off x="10191751" y="6430964"/>
            <a:ext cx="250825" cy="388937"/>
          </a:xfrm>
          <a:prstGeom prst="rect">
            <a:avLst/>
          </a:prstGeom>
          <a:noFill/>
          <a:ln w="12700">
            <a:noFill/>
            <a:miter lim="800000"/>
            <a:headEnd/>
            <a:tailEnd/>
          </a:ln>
          <a:effectLst/>
        </p:spPr>
        <p:txBody>
          <a:bodyPr wrap="none" lIns="19050" tIns="26988" rIns="19050" bIns="26988"/>
          <a:lstStyle/>
          <a:p>
            <a:pPr defTabSz="904875" eaLnBrk="0" hangingPunct="0">
              <a:lnSpc>
                <a:spcPts val="2100"/>
              </a:lnSpc>
            </a:pPr>
            <a:r>
              <a:rPr lang="en-US" altLang="zh-CN" sz="1800">
                <a:solidFill>
                  <a:srgbClr val="000000"/>
                </a:solidFill>
                <a:ea typeface="宋体" charset="-122"/>
              </a:rPr>
              <a:t>2</a:t>
            </a:r>
          </a:p>
        </p:txBody>
      </p:sp>
      <p:sp>
        <p:nvSpPr>
          <p:cNvPr id="1469446" name="AutoShape 6"/>
          <p:cNvSpPr>
            <a:spLocks noChangeArrowheads="1"/>
          </p:cNvSpPr>
          <p:nvPr/>
        </p:nvSpPr>
        <p:spPr bwMode="auto">
          <a:xfrm>
            <a:off x="5181600" y="2349500"/>
            <a:ext cx="5257800" cy="3365500"/>
          </a:xfrm>
          <a:prstGeom prst="roundRect">
            <a:avLst>
              <a:gd name="adj" fmla="val 5352"/>
            </a:avLst>
          </a:prstGeom>
          <a:solidFill>
            <a:srgbClr val="0000FF">
              <a:alpha val="20000"/>
            </a:srgbClr>
          </a:solidFill>
          <a:ln w="12700">
            <a:solidFill>
              <a:srgbClr val="FF0000"/>
            </a:solidFill>
            <a:round/>
            <a:headEnd/>
            <a:tailEnd/>
          </a:ln>
          <a:effectLst/>
        </p:spPr>
        <p:txBody>
          <a:bodyPr lIns="90488" tIns="44450" rIns="90488" bIns="44450"/>
          <a:lstStyle/>
          <a:p>
            <a:pPr marL="342900" indent="-342900">
              <a:spcBef>
                <a:spcPct val="20000"/>
              </a:spcBef>
              <a:buClr>
                <a:srgbClr val="FF0000"/>
              </a:buClr>
            </a:pPr>
            <a:r>
              <a:rPr lang="zh-CN" altLang="en-US" sz="2400" b="1" dirty="0">
                <a:latin typeface="Courier New" pitchFamily="49" charset="0"/>
                <a:ea typeface="宋体" charset="-122"/>
              </a:rPr>
              <a:t>		</a:t>
            </a:r>
            <a:r>
              <a:rPr lang="en-US" altLang="zh-CN" sz="2400" b="1" dirty="0" err="1">
                <a:latin typeface="Courier New" pitchFamily="49" charset="0"/>
                <a:ea typeface="宋体" charset="-122"/>
              </a:rPr>
              <a:t>Slt</a:t>
            </a:r>
            <a:r>
              <a:rPr lang="en-US" altLang="zh-CN" sz="2400" b="1" dirty="0">
                <a:latin typeface="Courier New" pitchFamily="49" charset="0"/>
                <a:ea typeface="宋体" charset="-122"/>
              </a:rPr>
              <a:t>	$</a:t>
            </a:r>
            <a:r>
              <a:rPr lang="en-US" altLang="zh-CN" sz="2400" b="1" dirty="0" err="1">
                <a:latin typeface="Courier New" pitchFamily="49" charset="0"/>
                <a:ea typeface="宋体" charset="-122"/>
              </a:rPr>
              <a:t>t0</a:t>
            </a:r>
            <a:r>
              <a:rPr lang="en-US" altLang="zh-CN" sz="2400" b="1" dirty="0">
                <a:latin typeface="Courier New" pitchFamily="49" charset="0"/>
                <a:ea typeface="宋体" charset="-122"/>
              </a:rPr>
              <a:t>, </a:t>
            </a:r>
            <a:r>
              <a:rPr lang="en-US" altLang="zh-CN" sz="2400" b="1" dirty="0">
                <a:solidFill>
                  <a:srgbClr val="FFFF00"/>
                </a:solidFill>
                <a:latin typeface="Courier New" pitchFamily="49" charset="0"/>
                <a:ea typeface="宋体" charset="-122"/>
              </a:rPr>
              <a:t>$</a:t>
            </a:r>
            <a:r>
              <a:rPr lang="en-US" altLang="zh-CN" sz="2400" b="1" dirty="0" err="1">
                <a:solidFill>
                  <a:srgbClr val="FFFF00"/>
                </a:solidFill>
                <a:latin typeface="Courier New" pitchFamily="49" charset="0"/>
                <a:ea typeface="宋体" charset="-122"/>
              </a:rPr>
              <a:t>s2</a:t>
            </a:r>
            <a:r>
              <a:rPr lang="en-US" altLang="zh-CN" sz="2400" b="1" dirty="0">
                <a:solidFill>
                  <a:srgbClr val="FFFF00"/>
                </a:solidFill>
                <a:latin typeface="Courier New" pitchFamily="49" charset="0"/>
                <a:ea typeface="宋体" charset="-122"/>
              </a:rPr>
              <a:t>, $</a:t>
            </a:r>
            <a:r>
              <a:rPr lang="en-US" altLang="zh-CN" sz="2400" b="1" dirty="0" err="1">
                <a:solidFill>
                  <a:srgbClr val="FFFF00"/>
                </a:solidFill>
                <a:latin typeface="Courier New" pitchFamily="49" charset="0"/>
                <a:ea typeface="宋体" charset="-122"/>
              </a:rPr>
              <a:t>s1</a:t>
            </a:r>
            <a:endParaRPr lang="en-US" altLang="zh-CN" sz="2400" b="1" dirty="0">
              <a:solidFill>
                <a:srgbClr val="FFFF00"/>
              </a:solidFill>
              <a:latin typeface="Courier New" pitchFamily="49" charset="0"/>
              <a:ea typeface="宋体" charset="-122"/>
            </a:endParaRPr>
          </a:p>
          <a:p>
            <a:pPr marL="342900" indent="-342900">
              <a:spcBef>
                <a:spcPct val="20000"/>
              </a:spcBef>
              <a:buClr>
                <a:srgbClr val="FF0000"/>
              </a:buClr>
            </a:pPr>
            <a:r>
              <a:rPr lang="en-US" altLang="zh-CN" sz="2400" b="1" dirty="0">
                <a:latin typeface="Courier New" pitchFamily="49" charset="0"/>
                <a:ea typeface="宋体" charset="-122"/>
              </a:rPr>
              <a:t>		</a:t>
            </a:r>
            <a:r>
              <a:rPr lang="en-US" altLang="zh-CN" sz="2400" b="1" dirty="0" err="1">
                <a:solidFill>
                  <a:srgbClr val="FF0000"/>
                </a:solidFill>
                <a:latin typeface="Courier New" pitchFamily="49" charset="0"/>
                <a:ea typeface="宋体" charset="-122"/>
              </a:rPr>
              <a:t>bne</a:t>
            </a:r>
            <a:r>
              <a:rPr lang="en-US" altLang="zh-CN" sz="2400" b="1" dirty="0">
                <a:latin typeface="Courier New" pitchFamily="49" charset="0"/>
                <a:ea typeface="宋体" charset="-122"/>
              </a:rPr>
              <a:t>	$</a:t>
            </a:r>
            <a:r>
              <a:rPr lang="en-US" altLang="zh-CN" sz="2400" b="1" dirty="0" err="1">
                <a:latin typeface="Courier New" pitchFamily="49" charset="0"/>
                <a:ea typeface="宋体" charset="-122"/>
              </a:rPr>
              <a:t>t0</a:t>
            </a:r>
            <a:r>
              <a:rPr lang="en-US" altLang="zh-CN" sz="2400" b="1" dirty="0">
                <a:latin typeface="Courier New" pitchFamily="49" charset="0"/>
                <a:ea typeface="宋体" charset="-122"/>
              </a:rPr>
              <a:t>, $zero, (1)</a:t>
            </a:r>
          </a:p>
          <a:p>
            <a:pPr marL="342900" indent="-342900">
              <a:spcBef>
                <a:spcPct val="20000"/>
              </a:spcBef>
              <a:buClr>
                <a:srgbClr val="FF0000"/>
              </a:buClr>
            </a:pPr>
            <a:r>
              <a:rPr lang="en-US" altLang="zh-CN" sz="2400" b="1" dirty="0">
                <a:latin typeface="Courier New" pitchFamily="49" charset="0"/>
                <a:ea typeface="宋体" charset="-122"/>
              </a:rPr>
              <a:t>			…(2)</a:t>
            </a:r>
          </a:p>
          <a:p>
            <a:pPr marL="342900" indent="-342900">
              <a:spcBef>
                <a:spcPct val="20000"/>
              </a:spcBef>
              <a:buClr>
                <a:srgbClr val="FF0000"/>
              </a:buClr>
            </a:pPr>
            <a:r>
              <a:rPr lang="en-US" altLang="zh-CN" sz="2400" b="1" dirty="0">
                <a:latin typeface="Courier New" pitchFamily="49" charset="0"/>
                <a:ea typeface="宋体" charset="-122"/>
              </a:rPr>
              <a:t>		j	exit</a:t>
            </a:r>
          </a:p>
          <a:p>
            <a:pPr marL="342900" indent="-342900">
              <a:spcBef>
                <a:spcPct val="20000"/>
              </a:spcBef>
              <a:buClr>
                <a:srgbClr val="FF0000"/>
              </a:buClr>
            </a:pPr>
            <a:r>
              <a:rPr lang="en-US" altLang="zh-CN" sz="2400" b="1" dirty="0">
                <a:latin typeface="Courier New" pitchFamily="49" charset="0"/>
                <a:ea typeface="宋体" charset="-122"/>
              </a:rPr>
              <a:t>(1)		…(1)</a:t>
            </a:r>
          </a:p>
          <a:p>
            <a:pPr marL="342900" indent="-342900">
              <a:spcBef>
                <a:spcPct val="20000"/>
              </a:spcBef>
              <a:buClr>
                <a:srgbClr val="FF0000"/>
              </a:buClr>
            </a:pPr>
            <a:r>
              <a:rPr lang="en-US" altLang="zh-CN" sz="2400" b="1" dirty="0">
                <a:latin typeface="Courier New" pitchFamily="49" charset="0"/>
                <a:ea typeface="宋体" charset="-122"/>
              </a:rPr>
              <a:t>Exit:</a:t>
            </a:r>
          </a:p>
          <a:p>
            <a:pPr marL="342900" indent="-342900">
              <a:spcBef>
                <a:spcPct val="20000"/>
              </a:spcBef>
              <a:buClr>
                <a:srgbClr val="FF0000"/>
              </a:buClr>
            </a:pPr>
            <a:r>
              <a:rPr lang="en-US" altLang="zh-CN" sz="2400" b="1" dirty="0">
                <a:latin typeface="Courier New" pitchFamily="49" charset="0"/>
                <a:ea typeface="宋体" charset="-122"/>
              </a:rPr>
              <a:t>		……</a:t>
            </a:r>
          </a:p>
        </p:txBody>
      </p:sp>
      <p:sp>
        <p:nvSpPr>
          <p:cNvPr id="1469447" name="Line 7"/>
          <p:cNvSpPr>
            <a:spLocks noChangeShapeType="1"/>
          </p:cNvSpPr>
          <p:nvPr/>
        </p:nvSpPr>
        <p:spPr bwMode="auto">
          <a:xfrm>
            <a:off x="3935413" y="2133601"/>
            <a:ext cx="1511300" cy="720725"/>
          </a:xfrm>
          <a:prstGeom prst="line">
            <a:avLst/>
          </a:prstGeom>
          <a:noFill/>
          <a:ln w="127000">
            <a:solidFill>
              <a:srgbClr val="FF6600"/>
            </a:solidFill>
            <a:round/>
            <a:headEnd/>
            <a:tailEnd type="triangle" w="med" len="med"/>
          </a:ln>
          <a:effectLst/>
        </p:spPr>
        <p:txBody>
          <a:bodyPr/>
          <a:lstStyle/>
          <a:p>
            <a:endParaRPr lang="zh-CN" altLang="en-US"/>
          </a:p>
        </p:txBody>
      </p:sp>
      <p:grpSp>
        <p:nvGrpSpPr>
          <p:cNvPr id="2" name="Group 8"/>
          <p:cNvGrpSpPr>
            <a:grpSpLocks/>
          </p:cNvGrpSpPr>
          <p:nvPr/>
        </p:nvGrpSpPr>
        <p:grpSpPr bwMode="auto">
          <a:xfrm>
            <a:off x="2286000" y="3352800"/>
            <a:ext cx="2592388" cy="2736850"/>
            <a:chOff x="476" y="2296"/>
            <a:chExt cx="1633" cy="1724"/>
          </a:xfrm>
        </p:grpSpPr>
        <p:sp>
          <p:nvSpPr>
            <p:cNvPr id="1469449" name="Rectangle 9"/>
            <p:cNvSpPr>
              <a:spLocks noChangeArrowheads="1"/>
            </p:cNvSpPr>
            <p:nvPr/>
          </p:nvSpPr>
          <p:spPr bwMode="auto">
            <a:xfrm>
              <a:off x="476" y="2296"/>
              <a:ext cx="769" cy="310"/>
            </a:xfrm>
            <a:prstGeom prst="rect">
              <a:avLst/>
            </a:prstGeom>
            <a:solidFill>
              <a:srgbClr val="CCFFFF">
                <a:alpha val="50000"/>
              </a:srgbClr>
            </a:solidFill>
            <a:ln w="12700">
              <a:solidFill>
                <a:schemeClr val="tx1"/>
              </a:solidFill>
              <a:miter lim="800000"/>
              <a:headEnd/>
              <a:tailEnd/>
            </a:ln>
            <a:effectLst/>
          </p:spPr>
          <p:txBody>
            <a:bodyPr wrap="none" anchor="ctr"/>
            <a:lstStyle/>
            <a:p>
              <a:endParaRPr lang="zh-CN" altLang="en-US"/>
            </a:p>
          </p:txBody>
        </p:sp>
        <p:sp>
          <p:nvSpPr>
            <p:cNvPr id="1469450" name="AutoShape 10"/>
            <p:cNvSpPr>
              <a:spLocks noChangeArrowheads="1"/>
            </p:cNvSpPr>
            <p:nvPr/>
          </p:nvSpPr>
          <p:spPr bwMode="auto">
            <a:xfrm>
              <a:off x="476" y="2779"/>
              <a:ext cx="769" cy="275"/>
            </a:xfrm>
            <a:prstGeom prst="flowChartDecision">
              <a:avLst/>
            </a:prstGeom>
            <a:solidFill>
              <a:srgbClr val="FFCC99">
                <a:alpha val="50000"/>
              </a:srgbClr>
            </a:solidFill>
            <a:ln w="12700">
              <a:solidFill>
                <a:schemeClr val="tx1"/>
              </a:solidFill>
              <a:miter lim="800000"/>
              <a:headEnd/>
              <a:tailEnd/>
            </a:ln>
            <a:effectLst/>
          </p:spPr>
          <p:txBody>
            <a:bodyPr wrap="none" anchor="ctr"/>
            <a:lstStyle/>
            <a:p>
              <a:pPr algn="ctr" eaLnBrk="0" hangingPunct="0"/>
              <a:r>
                <a:rPr lang="en-US" altLang="zh-CN" sz="2400">
                  <a:latin typeface="Times New Roman" pitchFamily="18" charset="0"/>
                  <a:ea typeface="宋体" charset="-122"/>
                </a:rPr>
                <a:t>&gt;</a:t>
              </a:r>
            </a:p>
          </p:txBody>
        </p:sp>
        <p:sp>
          <p:nvSpPr>
            <p:cNvPr id="1469451" name="Line 11"/>
            <p:cNvSpPr>
              <a:spLocks noChangeShapeType="1"/>
            </p:cNvSpPr>
            <p:nvPr/>
          </p:nvSpPr>
          <p:spPr bwMode="auto">
            <a:xfrm>
              <a:off x="860" y="2606"/>
              <a:ext cx="0" cy="173"/>
            </a:xfrm>
            <a:prstGeom prst="line">
              <a:avLst/>
            </a:prstGeom>
            <a:noFill/>
            <a:ln w="12700">
              <a:solidFill>
                <a:schemeClr val="tx1"/>
              </a:solidFill>
              <a:round/>
              <a:headEnd/>
              <a:tailEnd type="triangle" w="med" len="med"/>
            </a:ln>
            <a:effectLst/>
          </p:spPr>
          <p:txBody>
            <a:bodyPr/>
            <a:lstStyle/>
            <a:p>
              <a:endParaRPr lang="zh-CN" altLang="en-US"/>
            </a:p>
          </p:txBody>
        </p:sp>
        <p:sp>
          <p:nvSpPr>
            <p:cNvPr id="1469452" name="Line 12"/>
            <p:cNvSpPr>
              <a:spLocks noChangeShapeType="1"/>
            </p:cNvSpPr>
            <p:nvPr/>
          </p:nvSpPr>
          <p:spPr bwMode="auto">
            <a:xfrm flipV="1">
              <a:off x="1245" y="2917"/>
              <a:ext cx="480" cy="0"/>
            </a:xfrm>
            <a:prstGeom prst="line">
              <a:avLst/>
            </a:prstGeom>
            <a:noFill/>
            <a:ln w="12700">
              <a:solidFill>
                <a:schemeClr val="tx1"/>
              </a:solidFill>
              <a:round/>
              <a:headEnd/>
              <a:tailEnd/>
            </a:ln>
            <a:effectLst/>
          </p:spPr>
          <p:txBody>
            <a:bodyPr/>
            <a:lstStyle/>
            <a:p>
              <a:endParaRPr lang="zh-CN" altLang="en-US"/>
            </a:p>
          </p:txBody>
        </p:sp>
        <p:sp>
          <p:nvSpPr>
            <p:cNvPr id="1469453" name="Line 13"/>
            <p:cNvSpPr>
              <a:spLocks noChangeShapeType="1"/>
            </p:cNvSpPr>
            <p:nvPr/>
          </p:nvSpPr>
          <p:spPr bwMode="auto">
            <a:xfrm>
              <a:off x="860" y="3054"/>
              <a:ext cx="0" cy="173"/>
            </a:xfrm>
            <a:prstGeom prst="line">
              <a:avLst/>
            </a:prstGeom>
            <a:noFill/>
            <a:ln w="12700">
              <a:solidFill>
                <a:schemeClr val="tx1"/>
              </a:solidFill>
              <a:round/>
              <a:headEnd/>
              <a:tailEnd type="triangle" w="med" len="med"/>
            </a:ln>
            <a:effectLst/>
          </p:spPr>
          <p:txBody>
            <a:bodyPr/>
            <a:lstStyle/>
            <a:p>
              <a:endParaRPr lang="zh-CN" altLang="en-US"/>
            </a:p>
          </p:txBody>
        </p:sp>
        <p:sp>
          <p:nvSpPr>
            <p:cNvPr id="1469454" name="Rectangle 14"/>
            <p:cNvSpPr>
              <a:spLocks noChangeArrowheads="1"/>
            </p:cNvSpPr>
            <p:nvPr/>
          </p:nvSpPr>
          <p:spPr bwMode="auto">
            <a:xfrm>
              <a:off x="476" y="3227"/>
              <a:ext cx="769" cy="310"/>
            </a:xfrm>
            <a:prstGeom prst="rect">
              <a:avLst/>
            </a:prstGeom>
            <a:solidFill>
              <a:srgbClr val="CCFFFF">
                <a:alpha val="50000"/>
              </a:srgbClr>
            </a:solidFill>
            <a:ln w="12700">
              <a:solidFill>
                <a:schemeClr val="tx1"/>
              </a:solidFill>
              <a:miter lim="800000"/>
              <a:headEnd/>
              <a:tailEnd/>
            </a:ln>
            <a:effectLst/>
          </p:spPr>
          <p:txBody>
            <a:bodyPr wrap="none" anchor="ctr"/>
            <a:lstStyle/>
            <a:p>
              <a:pPr algn="ctr" eaLnBrk="0" hangingPunct="0"/>
              <a:r>
                <a:rPr lang="en-US" altLang="zh-CN" sz="1800">
                  <a:latin typeface="Times New Roman" pitchFamily="18" charset="0"/>
                  <a:ea typeface="宋体" charset="-122"/>
                </a:rPr>
                <a:t>(2)</a:t>
              </a:r>
            </a:p>
          </p:txBody>
        </p:sp>
        <p:sp>
          <p:nvSpPr>
            <p:cNvPr id="1469455" name="Line 15"/>
            <p:cNvSpPr>
              <a:spLocks noChangeShapeType="1"/>
            </p:cNvSpPr>
            <p:nvPr/>
          </p:nvSpPr>
          <p:spPr bwMode="auto">
            <a:xfrm>
              <a:off x="1725" y="3537"/>
              <a:ext cx="0" cy="68"/>
            </a:xfrm>
            <a:prstGeom prst="line">
              <a:avLst/>
            </a:prstGeom>
            <a:noFill/>
            <a:ln w="12700">
              <a:solidFill>
                <a:schemeClr val="tx1"/>
              </a:solidFill>
              <a:round/>
              <a:headEnd/>
              <a:tailEnd/>
            </a:ln>
            <a:effectLst/>
          </p:spPr>
          <p:txBody>
            <a:bodyPr/>
            <a:lstStyle/>
            <a:p>
              <a:endParaRPr lang="zh-CN" altLang="en-US"/>
            </a:p>
          </p:txBody>
        </p:sp>
        <p:sp>
          <p:nvSpPr>
            <p:cNvPr id="1469456" name="Line 16"/>
            <p:cNvSpPr>
              <a:spLocks noChangeShapeType="1"/>
            </p:cNvSpPr>
            <p:nvPr/>
          </p:nvSpPr>
          <p:spPr bwMode="auto">
            <a:xfrm>
              <a:off x="860" y="3537"/>
              <a:ext cx="0" cy="173"/>
            </a:xfrm>
            <a:prstGeom prst="line">
              <a:avLst/>
            </a:prstGeom>
            <a:noFill/>
            <a:ln w="12700">
              <a:solidFill>
                <a:schemeClr val="tx1"/>
              </a:solidFill>
              <a:round/>
              <a:headEnd/>
              <a:tailEnd type="triangle" w="med" len="med"/>
            </a:ln>
            <a:effectLst/>
          </p:spPr>
          <p:txBody>
            <a:bodyPr/>
            <a:lstStyle/>
            <a:p>
              <a:endParaRPr lang="zh-CN" altLang="en-US"/>
            </a:p>
          </p:txBody>
        </p:sp>
        <p:sp>
          <p:nvSpPr>
            <p:cNvPr id="1469457" name="Rectangle 17"/>
            <p:cNvSpPr>
              <a:spLocks noChangeArrowheads="1"/>
            </p:cNvSpPr>
            <p:nvPr/>
          </p:nvSpPr>
          <p:spPr bwMode="auto">
            <a:xfrm>
              <a:off x="476" y="3710"/>
              <a:ext cx="769" cy="310"/>
            </a:xfrm>
            <a:prstGeom prst="rect">
              <a:avLst/>
            </a:prstGeom>
            <a:solidFill>
              <a:srgbClr val="CCFFFF">
                <a:alpha val="50000"/>
              </a:srgbClr>
            </a:solidFill>
            <a:ln w="12700">
              <a:solidFill>
                <a:schemeClr val="tx1"/>
              </a:solidFill>
              <a:miter lim="800000"/>
              <a:headEnd/>
              <a:tailEnd/>
            </a:ln>
            <a:effectLst/>
          </p:spPr>
          <p:txBody>
            <a:bodyPr wrap="none" anchor="ctr"/>
            <a:lstStyle/>
            <a:p>
              <a:endParaRPr lang="zh-CN" altLang="en-US"/>
            </a:p>
          </p:txBody>
        </p:sp>
        <p:sp>
          <p:nvSpPr>
            <p:cNvPr id="1469458" name="Line 18"/>
            <p:cNvSpPr>
              <a:spLocks noChangeShapeType="1"/>
            </p:cNvSpPr>
            <p:nvPr/>
          </p:nvSpPr>
          <p:spPr bwMode="auto">
            <a:xfrm flipH="1">
              <a:off x="860" y="3605"/>
              <a:ext cx="865" cy="2"/>
            </a:xfrm>
            <a:prstGeom prst="line">
              <a:avLst/>
            </a:prstGeom>
            <a:noFill/>
            <a:ln w="12700">
              <a:solidFill>
                <a:schemeClr val="tx1"/>
              </a:solidFill>
              <a:round/>
              <a:headEnd/>
              <a:tailEnd type="triangle" w="med" len="med"/>
            </a:ln>
            <a:effectLst/>
          </p:spPr>
          <p:txBody>
            <a:bodyPr/>
            <a:lstStyle/>
            <a:p>
              <a:endParaRPr lang="zh-CN" altLang="en-US"/>
            </a:p>
          </p:txBody>
        </p:sp>
        <p:sp>
          <p:nvSpPr>
            <p:cNvPr id="1469459" name="Text Box 19"/>
            <p:cNvSpPr txBox="1">
              <a:spLocks noChangeArrowheads="1"/>
            </p:cNvSpPr>
            <p:nvPr/>
          </p:nvSpPr>
          <p:spPr bwMode="auto">
            <a:xfrm>
              <a:off x="1111" y="2750"/>
              <a:ext cx="186" cy="173"/>
            </a:xfrm>
            <a:prstGeom prst="rect">
              <a:avLst/>
            </a:prstGeom>
            <a:noFill/>
            <a:ln w="12700">
              <a:noFill/>
              <a:miter lim="800000"/>
              <a:headEnd/>
              <a:tailEnd/>
            </a:ln>
            <a:effectLst/>
          </p:spPr>
          <p:txBody>
            <a:bodyPr wrap="none">
              <a:spAutoFit/>
            </a:bodyPr>
            <a:lstStyle/>
            <a:p>
              <a:pPr eaLnBrk="0" hangingPunct="0"/>
              <a:r>
                <a:rPr lang="en-US" altLang="zh-CN" sz="1200" b="1">
                  <a:solidFill>
                    <a:srgbClr val="FF0000"/>
                  </a:solidFill>
                  <a:latin typeface="Times New Roman" pitchFamily="18" charset="0"/>
                  <a:ea typeface="宋体" charset="-122"/>
                </a:rPr>
                <a:t>Y</a:t>
              </a:r>
            </a:p>
          </p:txBody>
        </p:sp>
        <p:sp>
          <p:nvSpPr>
            <p:cNvPr id="1469460" name="Text Box 20"/>
            <p:cNvSpPr txBox="1">
              <a:spLocks noChangeArrowheads="1"/>
            </p:cNvSpPr>
            <p:nvPr/>
          </p:nvSpPr>
          <p:spPr bwMode="auto">
            <a:xfrm>
              <a:off x="703" y="3022"/>
              <a:ext cx="186" cy="174"/>
            </a:xfrm>
            <a:prstGeom prst="rect">
              <a:avLst/>
            </a:prstGeom>
            <a:noFill/>
            <a:ln w="12700">
              <a:noFill/>
              <a:miter lim="800000"/>
              <a:headEnd/>
              <a:tailEnd/>
            </a:ln>
            <a:effectLst/>
          </p:spPr>
          <p:txBody>
            <a:bodyPr wrap="none">
              <a:spAutoFit/>
            </a:bodyPr>
            <a:lstStyle/>
            <a:p>
              <a:pPr eaLnBrk="0" hangingPunct="0"/>
              <a:r>
                <a:rPr lang="en-US" altLang="zh-CN" sz="1200" b="1">
                  <a:solidFill>
                    <a:srgbClr val="FF0000"/>
                  </a:solidFill>
                  <a:latin typeface="Times New Roman" pitchFamily="18" charset="0"/>
                  <a:ea typeface="宋体" charset="-122"/>
                </a:rPr>
                <a:t>N</a:t>
              </a:r>
            </a:p>
          </p:txBody>
        </p:sp>
        <p:sp>
          <p:nvSpPr>
            <p:cNvPr id="1469461" name="Line 21"/>
            <p:cNvSpPr>
              <a:spLocks noChangeShapeType="1"/>
            </p:cNvSpPr>
            <p:nvPr/>
          </p:nvSpPr>
          <p:spPr bwMode="auto">
            <a:xfrm>
              <a:off x="1725" y="2917"/>
              <a:ext cx="0" cy="310"/>
            </a:xfrm>
            <a:prstGeom prst="line">
              <a:avLst/>
            </a:prstGeom>
            <a:noFill/>
            <a:ln w="12700">
              <a:solidFill>
                <a:schemeClr val="tx1"/>
              </a:solidFill>
              <a:round/>
              <a:headEnd/>
              <a:tailEnd type="triangle" w="med" len="med"/>
            </a:ln>
            <a:effectLst/>
          </p:spPr>
          <p:txBody>
            <a:bodyPr/>
            <a:lstStyle/>
            <a:p>
              <a:endParaRPr lang="zh-CN" altLang="en-US"/>
            </a:p>
          </p:txBody>
        </p:sp>
        <p:sp>
          <p:nvSpPr>
            <p:cNvPr id="1469462" name="Rectangle 22"/>
            <p:cNvSpPr>
              <a:spLocks noChangeArrowheads="1"/>
            </p:cNvSpPr>
            <p:nvPr/>
          </p:nvSpPr>
          <p:spPr bwMode="auto">
            <a:xfrm>
              <a:off x="1340" y="3227"/>
              <a:ext cx="769" cy="310"/>
            </a:xfrm>
            <a:prstGeom prst="rect">
              <a:avLst/>
            </a:prstGeom>
            <a:solidFill>
              <a:srgbClr val="CCFFFF">
                <a:alpha val="50000"/>
              </a:srgbClr>
            </a:solidFill>
            <a:ln w="12700">
              <a:solidFill>
                <a:schemeClr val="tx1"/>
              </a:solidFill>
              <a:miter lim="800000"/>
              <a:headEnd/>
              <a:tailEnd/>
            </a:ln>
            <a:effectLst/>
          </p:spPr>
          <p:txBody>
            <a:bodyPr wrap="none" anchor="ctr"/>
            <a:lstStyle/>
            <a:p>
              <a:pPr algn="ctr" eaLnBrk="0" hangingPunct="0"/>
              <a:r>
                <a:rPr lang="en-US" altLang="zh-CN" sz="1800">
                  <a:latin typeface="Times New Roman" pitchFamily="18" charset="0"/>
                  <a:ea typeface="宋体" charset="-122"/>
                </a:rPr>
                <a:t>(1)</a:t>
              </a:r>
            </a:p>
          </p:txBody>
        </p:sp>
      </p:grpSp>
    </p:spTree>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469446"/>
                                        </p:tgtEl>
                                        <p:attrNameLst>
                                          <p:attrName>style.visibility</p:attrName>
                                        </p:attrNameLst>
                                      </p:cBhvr>
                                      <p:to>
                                        <p:strVal val="visible"/>
                                      </p:to>
                                    </p:set>
                                    <p:anim calcmode="lin" valueType="num">
                                      <p:cBhvr additive="base">
                                        <p:cTn id="7" dur="2000" fill="hold"/>
                                        <p:tgtEl>
                                          <p:spTgt spid="1469446"/>
                                        </p:tgtEl>
                                        <p:attrNameLst>
                                          <p:attrName>ppt_x</p:attrName>
                                        </p:attrNameLst>
                                      </p:cBhvr>
                                      <p:tavLst>
                                        <p:tav tm="0">
                                          <p:val>
                                            <p:strVal val="1+#ppt_w/2"/>
                                          </p:val>
                                        </p:tav>
                                        <p:tav tm="100000">
                                          <p:val>
                                            <p:strVal val="#ppt_x"/>
                                          </p:val>
                                        </p:tav>
                                      </p:tavLst>
                                    </p:anim>
                                    <p:anim calcmode="lin" valueType="num">
                                      <p:cBhvr additive="base">
                                        <p:cTn id="8" dur="2000" fill="hold"/>
                                        <p:tgtEl>
                                          <p:spTgt spid="146944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1469447"/>
                                        </p:tgtEl>
                                        <p:attrNameLst>
                                          <p:attrName>style.visibility</p:attrName>
                                        </p:attrNameLst>
                                      </p:cBhvr>
                                      <p:to>
                                        <p:strVal val="visible"/>
                                      </p:to>
                                    </p:set>
                                    <p:anim calcmode="lin" valueType="num">
                                      <p:cBhvr additive="base">
                                        <p:cTn id="13" dur="1000" fill="hold"/>
                                        <p:tgtEl>
                                          <p:spTgt spid="1469447"/>
                                        </p:tgtEl>
                                        <p:attrNameLst>
                                          <p:attrName>ppt_x</p:attrName>
                                        </p:attrNameLst>
                                      </p:cBhvr>
                                      <p:tavLst>
                                        <p:tav tm="0">
                                          <p:val>
                                            <p:strVal val="0-#ppt_w/2"/>
                                          </p:val>
                                        </p:tav>
                                        <p:tav tm="100000">
                                          <p:val>
                                            <p:strVal val="#ppt_x"/>
                                          </p:val>
                                        </p:tav>
                                      </p:tavLst>
                                    </p:anim>
                                    <p:anim calcmode="lin" valueType="num">
                                      <p:cBhvr additive="base">
                                        <p:cTn id="14" dur="1000" fill="hold"/>
                                        <p:tgtEl>
                                          <p:spTgt spid="14694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9446" grpId="0" animBg="1"/>
      <p:bldP spid="146944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538" name="Rectangle 2"/>
          <p:cNvSpPr>
            <a:spLocks noGrp="1" noChangeArrowheads="1"/>
          </p:cNvSpPr>
          <p:nvPr>
            <p:ph type="title"/>
          </p:nvPr>
        </p:nvSpPr>
        <p:spPr/>
        <p:txBody>
          <a:bodyPr/>
          <a:lstStyle/>
          <a:p>
            <a:r>
              <a:rPr lang="en-US" altLang="zh-CN" dirty="0" err="1">
                <a:solidFill>
                  <a:srgbClr val="FF0000"/>
                </a:solidFill>
              </a:rPr>
              <a:t>SLT</a:t>
            </a:r>
            <a:endParaRPr lang="en-US" altLang="zh-CN" dirty="0">
              <a:solidFill>
                <a:srgbClr val="FF0000"/>
              </a:solidFill>
            </a:endParaRPr>
          </a:p>
        </p:txBody>
      </p:sp>
      <p:sp>
        <p:nvSpPr>
          <p:cNvPr id="1473539" name="Rectangle 3"/>
          <p:cNvSpPr>
            <a:spLocks noGrp="1" noChangeArrowheads="1"/>
          </p:cNvSpPr>
          <p:nvPr>
            <p:ph idx="1"/>
          </p:nvPr>
        </p:nvSpPr>
        <p:spPr>
          <a:xfrm>
            <a:off x="2024034" y="857232"/>
            <a:ext cx="8153400" cy="5181600"/>
          </a:xfrm>
        </p:spPr>
        <p:txBody>
          <a:bodyPr/>
          <a:lstStyle/>
          <a:p>
            <a:pPr>
              <a:lnSpc>
                <a:spcPct val="90000"/>
              </a:lnSpc>
            </a:pPr>
            <a:r>
              <a:rPr lang="en-US" altLang="zh-CN" sz="2400" b="1" dirty="0">
                <a:latin typeface="Courier New" pitchFamily="49" charset="0"/>
              </a:rPr>
              <a:t>SLT $rd</a:t>
            </a:r>
            <a:r>
              <a:rPr lang="en-US" altLang="zh-CN" sz="2400" b="1">
                <a:latin typeface="Courier New" pitchFamily="49" charset="0"/>
              </a:rPr>
              <a:t>, </a:t>
            </a:r>
            <a:r>
              <a:rPr lang="en-US" altLang="zh-CN" sz="2400" b="1" smtClean="0">
                <a:latin typeface="Courier New" pitchFamily="49" charset="0"/>
              </a:rPr>
              <a:t>$r1, </a:t>
            </a:r>
            <a:r>
              <a:rPr lang="en-US" altLang="zh-CN" sz="2400" b="1" dirty="0">
                <a:latin typeface="Courier New" pitchFamily="49" charset="0"/>
              </a:rPr>
              <a:t>$r2</a:t>
            </a:r>
          </a:p>
          <a:p>
            <a:pPr lvl="1">
              <a:lnSpc>
                <a:spcPct val="90000"/>
              </a:lnSpc>
            </a:pPr>
            <a:r>
              <a:rPr lang="en-US" altLang="zh-CN" sz="2000" b="1" dirty="0">
                <a:latin typeface="Courier New" pitchFamily="49" charset="0"/>
              </a:rPr>
              <a:t>if($</a:t>
            </a:r>
            <a:r>
              <a:rPr lang="en-US" altLang="zh-CN" sz="2000" b="1" dirty="0" err="1">
                <a:latin typeface="Courier New" pitchFamily="49" charset="0"/>
              </a:rPr>
              <a:t>rs</a:t>
            </a:r>
            <a:r>
              <a:rPr lang="en-US" altLang="zh-CN" sz="2000" b="1" dirty="0">
                <a:latin typeface="Courier New" pitchFamily="49" charset="0"/>
              </a:rPr>
              <a:t>&lt;$</a:t>
            </a:r>
            <a:r>
              <a:rPr lang="en-US" altLang="zh-CN" sz="2000" b="1" dirty="0" err="1">
                <a:latin typeface="Courier New" pitchFamily="49" charset="0"/>
              </a:rPr>
              <a:t>rt</a:t>
            </a:r>
            <a:r>
              <a:rPr lang="en-US" altLang="zh-CN" sz="2000" b="1" dirty="0">
                <a:latin typeface="Courier New" pitchFamily="49" charset="0"/>
              </a:rPr>
              <a:t>)$rd=1; else $rd=0;</a:t>
            </a:r>
          </a:p>
          <a:p>
            <a:pPr>
              <a:lnSpc>
                <a:spcPct val="90000"/>
              </a:lnSpc>
            </a:pPr>
            <a:endParaRPr lang="en-US" altLang="zh-CN" sz="2400" b="1" dirty="0">
              <a:latin typeface="Courier New" pitchFamily="49" charset="0"/>
            </a:endParaRPr>
          </a:p>
          <a:p>
            <a:pPr>
              <a:lnSpc>
                <a:spcPct val="90000"/>
              </a:lnSpc>
            </a:pPr>
            <a:r>
              <a:rPr lang="en-US" altLang="zh-CN" sz="2400" b="1">
                <a:latin typeface="Courier New" pitchFamily="49" charset="0"/>
              </a:rPr>
              <a:t>if</a:t>
            </a:r>
            <a:r>
              <a:rPr lang="en-US" altLang="zh-CN" sz="2400" b="1" smtClean="0">
                <a:latin typeface="Courier New" pitchFamily="49" charset="0"/>
              </a:rPr>
              <a:t>($r1 </a:t>
            </a:r>
            <a:r>
              <a:rPr lang="en-US" altLang="zh-CN" sz="2400" b="1" dirty="0">
                <a:latin typeface="Courier New" pitchFamily="49" charset="0"/>
              </a:rPr>
              <a:t>&lt; $r2)</a:t>
            </a:r>
            <a:r>
              <a:rPr lang="en-US" altLang="zh-CN" sz="2400" b="1" dirty="0" err="1">
                <a:latin typeface="Courier New" pitchFamily="49" charset="0"/>
              </a:rPr>
              <a:t>goto</a:t>
            </a:r>
            <a:r>
              <a:rPr lang="en-US" altLang="zh-CN" sz="2400" b="1" dirty="0">
                <a:latin typeface="Courier New" pitchFamily="49" charset="0"/>
              </a:rPr>
              <a:t> </a:t>
            </a:r>
            <a:r>
              <a:rPr lang="en-US" altLang="zh-CN" sz="2400" b="1" dirty="0" err="1">
                <a:latin typeface="Courier New" pitchFamily="49" charset="0"/>
              </a:rPr>
              <a:t>lable</a:t>
            </a:r>
            <a:endParaRPr lang="en-US" altLang="zh-CN" sz="2400" b="1" dirty="0">
              <a:latin typeface="Courier New" pitchFamily="49" charset="0"/>
            </a:endParaRPr>
          </a:p>
          <a:p>
            <a:pPr lvl="1">
              <a:lnSpc>
                <a:spcPct val="90000"/>
              </a:lnSpc>
            </a:pPr>
            <a:r>
              <a:rPr lang="en-US" altLang="zh-CN" sz="2000" b="1" err="1">
                <a:solidFill>
                  <a:srgbClr val="0000FF"/>
                </a:solidFill>
                <a:latin typeface="Courier New" pitchFamily="49" charset="0"/>
              </a:rPr>
              <a:t>Blt</a:t>
            </a:r>
            <a:r>
              <a:rPr lang="en-US" altLang="zh-CN" sz="2000" b="1">
                <a:latin typeface="Courier New" pitchFamily="49" charset="0"/>
              </a:rPr>
              <a:t> </a:t>
            </a:r>
            <a:r>
              <a:rPr lang="en-US" altLang="zh-CN" sz="2000" b="1" smtClean="0">
                <a:latin typeface="Courier New" pitchFamily="49" charset="0"/>
              </a:rPr>
              <a:t>$r1, </a:t>
            </a:r>
            <a:r>
              <a:rPr lang="en-US" altLang="zh-CN" sz="2000" b="1" dirty="0">
                <a:latin typeface="Courier New" pitchFamily="49" charset="0"/>
              </a:rPr>
              <a:t>$r2, label</a:t>
            </a:r>
          </a:p>
          <a:p>
            <a:pPr lvl="1">
              <a:lnSpc>
                <a:spcPct val="90000"/>
              </a:lnSpc>
            </a:pPr>
            <a:endParaRPr lang="en-US" altLang="zh-CN" sz="2000" b="1" dirty="0">
              <a:latin typeface="Courier New" pitchFamily="49" charset="0"/>
            </a:endParaRPr>
          </a:p>
          <a:p>
            <a:pPr>
              <a:lnSpc>
                <a:spcPct val="90000"/>
              </a:lnSpc>
            </a:pPr>
            <a:r>
              <a:rPr lang="en-US" altLang="zh-CN" sz="2400" b="1">
                <a:latin typeface="Courier New" pitchFamily="49" charset="0"/>
              </a:rPr>
              <a:t>if</a:t>
            </a:r>
            <a:r>
              <a:rPr lang="en-US" altLang="zh-CN" sz="2400" b="1" smtClean="0">
                <a:latin typeface="Courier New" pitchFamily="49" charset="0"/>
              </a:rPr>
              <a:t>($r1 </a:t>
            </a:r>
            <a:r>
              <a:rPr lang="en-US" altLang="zh-CN" sz="2400" b="1" dirty="0">
                <a:latin typeface="Courier New" pitchFamily="49" charset="0"/>
              </a:rPr>
              <a:t>&gt; $r2)</a:t>
            </a:r>
            <a:r>
              <a:rPr lang="en-US" altLang="zh-CN" sz="2400" b="1" dirty="0" err="1">
                <a:latin typeface="Courier New" pitchFamily="49" charset="0"/>
              </a:rPr>
              <a:t>goto</a:t>
            </a:r>
            <a:r>
              <a:rPr lang="en-US" altLang="zh-CN" sz="2400" b="1" dirty="0">
                <a:latin typeface="Courier New" pitchFamily="49" charset="0"/>
              </a:rPr>
              <a:t> </a:t>
            </a:r>
            <a:r>
              <a:rPr lang="en-US" altLang="zh-CN" sz="2400" b="1" dirty="0" err="1">
                <a:latin typeface="Courier New" pitchFamily="49" charset="0"/>
              </a:rPr>
              <a:t>lable</a:t>
            </a:r>
            <a:endParaRPr lang="en-US" altLang="zh-CN" sz="2400" b="1" dirty="0">
              <a:latin typeface="Courier New" pitchFamily="49" charset="0"/>
            </a:endParaRPr>
          </a:p>
          <a:p>
            <a:pPr lvl="1">
              <a:lnSpc>
                <a:spcPct val="90000"/>
              </a:lnSpc>
            </a:pPr>
            <a:r>
              <a:rPr lang="en-US" altLang="zh-CN" sz="2000" b="1" err="1">
                <a:solidFill>
                  <a:srgbClr val="0000FF"/>
                </a:solidFill>
                <a:latin typeface="Courier New" pitchFamily="49" charset="0"/>
              </a:rPr>
              <a:t>Bgt</a:t>
            </a:r>
            <a:r>
              <a:rPr lang="en-US" altLang="zh-CN" sz="2000" b="1">
                <a:latin typeface="Courier New" pitchFamily="49" charset="0"/>
              </a:rPr>
              <a:t> </a:t>
            </a:r>
            <a:r>
              <a:rPr lang="en-US" altLang="zh-CN" sz="2000" b="1" smtClean="0">
                <a:latin typeface="Courier New" pitchFamily="49" charset="0"/>
              </a:rPr>
              <a:t>$r1, </a:t>
            </a:r>
            <a:r>
              <a:rPr lang="en-US" altLang="zh-CN" sz="2000" b="1" dirty="0">
                <a:latin typeface="Courier New" pitchFamily="49" charset="0"/>
              </a:rPr>
              <a:t>$r2, label</a:t>
            </a:r>
          </a:p>
          <a:p>
            <a:pPr lvl="1">
              <a:lnSpc>
                <a:spcPct val="90000"/>
              </a:lnSpc>
            </a:pPr>
            <a:endParaRPr lang="en-US" altLang="zh-CN" sz="2000" b="1" dirty="0">
              <a:latin typeface="Courier New" pitchFamily="49" charset="0"/>
            </a:endParaRPr>
          </a:p>
          <a:p>
            <a:pPr>
              <a:lnSpc>
                <a:spcPct val="90000"/>
              </a:lnSpc>
            </a:pPr>
            <a:r>
              <a:rPr lang="en-US" altLang="zh-CN" sz="2400" b="1">
                <a:latin typeface="Courier New" pitchFamily="49" charset="0"/>
              </a:rPr>
              <a:t>if</a:t>
            </a:r>
            <a:r>
              <a:rPr lang="en-US" altLang="zh-CN" sz="2400" b="1" smtClean="0">
                <a:latin typeface="Courier New" pitchFamily="49" charset="0"/>
              </a:rPr>
              <a:t>($r1&lt;=$</a:t>
            </a:r>
            <a:r>
              <a:rPr lang="en-US" altLang="zh-CN" sz="2400" b="1" dirty="0">
                <a:latin typeface="Courier New" pitchFamily="49" charset="0"/>
              </a:rPr>
              <a:t>r2)</a:t>
            </a:r>
            <a:r>
              <a:rPr lang="en-US" altLang="zh-CN" sz="2400" b="1" dirty="0" err="1">
                <a:latin typeface="Courier New" pitchFamily="49" charset="0"/>
              </a:rPr>
              <a:t>goto</a:t>
            </a:r>
            <a:r>
              <a:rPr lang="en-US" altLang="zh-CN" sz="2400" b="1" dirty="0">
                <a:latin typeface="Courier New" pitchFamily="49" charset="0"/>
              </a:rPr>
              <a:t> </a:t>
            </a:r>
            <a:r>
              <a:rPr lang="en-US" altLang="zh-CN" sz="2400" b="1" dirty="0" err="1">
                <a:latin typeface="Courier New" pitchFamily="49" charset="0"/>
              </a:rPr>
              <a:t>lable</a:t>
            </a:r>
            <a:endParaRPr lang="en-US" altLang="zh-CN" sz="2400" b="1" dirty="0">
              <a:latin typeface="Courier New" pitchFamily="49" charset="0"/>
            </a:endParaRPr>
          </a:p>
          <a:p>
            <a:pPr lvl="1">
              <a:lnSpc>
                <a:spcPct val="90000"/>
              </a:lnSpc>
            </a:pPr>
            <a:r>
              <a:rPr lang="en-US" altLang="zh-CN" sz="2000" b="1" err="1">
                <a:solidFill>
                  <a:srgbClr val="0000FF"/>
                </a:solidFill>
                <a:latin typeface="Courier New" pitchFamily="49" charset="0"/>
              </a:rPr>
              <a:t>Ble</a:t>
            </a:r>
            <a:r>
              <a:rPr lang="en-US" altLang="zh-CN" sz="2000" b="1">
                <a:latin typeface="Courier New" pitchFamily="49" charset="0"/>
              </a:rPr>
              <a:t> </a:t>
            </a:r>
            <a:r>
              <a:rPr lang="en-US" altLang="zh-CN" sz="2000" b="1" smtClean="0">
                <a:latin typeface="Courier New" pitchFamily="49" charset="0"/>
              </a:rPr>
              <a:t>$r1, </a:t>
            </a:r>
            <a:r>
              <a:rPr lang="en-US" altLang="zh-CN" sz="2000" b="1" dirty="0">
                <a:latin typeface="Courier New" pitchFamily="49" charset="0"/>
              </a:rPr>
              <a:t>$r2, label</a:t>
            </a:r>
          </a:p>
          <a:p>
            <a:pPr lvl="1">
              <a:lnSpc>
                <a:spcPct val="90000"/>
              </a:lnSpc>
            </a:pPr>
            <a:endParaRPr lang="en-US" altLang="zh-CN" sz="2000" b="1" dirty="0">
              <a:latin typeface="Courier New" pitchFamily="49" charset="0"/>
            </a:endParaRPr>
          </a:p>
          <a:p>
            <a:pPr>
              <a:lnSpc>
                <a:spcPct val="90000"/>
              </a:lnSpc>
            </a:pPr>
            <a:r>
              <a:rPr lang="en-US" altLang="zh-CN" sz="2400" b="1">
                <a:latin typeface="Courier New" pitchFamily="49" charset="0"/>
              </a:rPr>
              <a:t>if</a:t>
            </a:r>
            <a:r>
              <a:rPr lang="en-US" altLang="zh-CN" sz="2400" b="1" smtClean="0">
                <a:latin typeface="Courier New" pitchFamily="49" charset="0"/>
              </a:rPr>
              <a:t>($r1&gt;=$</a:t>
            </a:r>
            <a:r>
              <a:rPr lang="en-US" altLang="zh-CN" sz="2400" b="1" dirty="0">
                <a:latin typeface="Courier New" pitchFamily="49" charset="0"/>
              </a:rPr>
              <a:t>r2)</a:t>
            </a:r>
            <a:r>
              <a:rPr lang="en-US" altLang="zh-CN" sz="2400" b="1" dirty="0" err="1">
                <a:latin typeface="Courier New" pitchFamily="49" charset="0"/>
              </a:rPr>
              <a:t>goto</a:t>
            </a:r>
            <a:r>
              <a:rPr lang="en-US" altLang="zh-CN" sz="2400" b="1" dirty="0">
                <a:latin typeface="Courier New" pitchFamily="49" charset="0"/>
              </a:rPr>
              <a:t> </a:t>
            </a:r>
            <a:r>
              <a:rPr lang="en-US" altLang="zh-CN" sz="2400" b="1" dirty="0" err="1">
                <a:latin typeface="Courier New" pitchFamily="49" charset="0"/>
              </a:rPr>
              <a:t>lable</a:t>
            </a:r>
            <a:endParaRPr lang="en-US" altLang="zh-CN" sz="2400" b="1" dirty="0">
              <a:latin typeface="Courier New" pitchFamily="49" charset="0"/>
            </a:endParaRPr>
          </a:p>
          <a:p>
            <a:pPr lvl="1">
              <a:lnSpc>
                <a:spcPct val="90000"/>
              </a:lnSpc>
            </a:pPr>
            <a:r>
              <a:rPr lang="en-US" altLang="zh-CN" sz="2000" b="1" err="1">
                <a:solidFill>
                  <a:srgbClr val="0000FF"/>
                </a:solidFill>
                <a:latin typeface="Courier New" pitchFamily="49" charset="0"/>
              </a:rPr>
              <a:t>Bge</a:t>
            </a:r>
            <a:r>
              <a:rPr lang="en-US" altLang="zh-CN" sz="2000" b="1">
                <a:latin typeface="Courier New" pitchFamily="49" charset="0"/>
              </a:rPr>
              <a:t> </a:t>
            </a:r>
            <a:r>
              <a:rPr lang="en-US" altLang="zh-CN" sz="2000" b="1" smtClean="0">
                <a:latin typeface="Courier New" pitchFamily="49" charset="0"/>
              </a:rPr>
              <a:t>$r1, </a:t>
            </a:r>
            <a:r>
              <a:rPr lang="en-US" altLang="zh-CN" sz="2000" b="1" dirty="0">
                <a:latin typeface="Courier New" pitchFamily="49" charset="0"/>
              </a:rPr>
              <a:t>$r2, label</a:t>
            </a:r>
            <a:endParaRPr lang="zh-CN" altLang="en-US" sz="2000" b="1" dirty="0">
              <a:latin typeface="Courier New" pitchFamily="49" charset="0"/>
            </a:endParaRPr>
          </a:p>
        </p:txBody>
      </p:sp>
      <p:sp>
        <p:nvSpPr>
          <p:cNvPr id="9" name="灯片编号占位符 5"/>
          <p:cNvSpPr>
            <a:spLocks noGrp="1"/>
          </p:cNvSpPr>
          <p:nvPr>
            <p:ph type="sldNum" sz="quarter" idx="4294967295"/>
          </p:nvPr>
        </p:nvSpPr>
        <p:spPr>
          <a:xfrm>
            <a:off x="8534400" y="6245225"/>
            <a:ext cx="2133600" cy="476250"/>
          </a:xfrm>
        </p:spPr>
        <p:txBody>
          <a:bodyPr/>
          <a:lstStyle/>
          <a:p>
            <a:fld id="{309DD8E1-AB16-4173-9C84-1B61683BFAD4}" type="slidenum">
              <a:rPr lang="zh-CN" altLang="en-US"/>
              <a:pPr/>
              <a:t>85</a:t>
            </a:fld>
            <a:endParaRPr lang="en-US" altLang="zh-CN"/>
          </a:p>
        </p:txBody>
      </p:sp>
      <p:sp>
        <p:nvSpPr>
          <p:cNvPr id="1473540" name="AutoShape 4"/>
          <p:cNvSpPr>
            <a:spLocks noChangeArrowheads="1"/>
          </p:cNvSpPr>
          <p:nvPr/>
        </p:nvSpPr>
        <p:spPr bwMode="auto">
          <a:xfrm>
            <a:off x="7696200" y="2214554"/>
            <a:ext cx="2971800" cy="685800"/>
          </a:xfrm>
          <a:prstGeom prst="wedgeRectCallout">
            <a:avLst>
              <a:gd name="adj1" fmla="val -117523"/>
              <a:gd name="adj2" fmla="val -6019"/>
            </a:avLst>
          </a:prstGeom>
          <a:solidFill>
            <a:srgbClr val="00FF00">
              <a:alpha val="20000"/>
            </a:srgbClr>
          </a:solidFill>
          <a:ln w="9525">
            <a:solidFill>
              <a:srgbClr val="FF6600"/>
            </a:solidFill>
            <a:miter lim="800000"/>
            <a:headEnd/>
            <a:tailEnd/>
          </a:ln>
          <a:effectLst/>
        </p:spPr>
        <p:txBody>
          <a:bodyPr/>
          <a:lstStyle/>
          <a:p>
            <a:r>
              <a:rPr lang="en-US" altLang="zh-CN" sz="2000" dirty="0">
                <a:ea typeface="宋体" charset="-122"/>
              </a:rPr>
              <a:t>SLT </a:t>
            </a:r>
            <a:r>
              <a:rPr lang="en-US" altLang="zh-CN" sz="2000" dirty="0">
                <a:solidFill>
                  <a:srgbClr val="FF0000"/>
                </a:solidFill>
                <a:ea typeface="宋体" charset="-122"/>
              </a:rPr>
              <a:t>$at</a:t>
            </a:r>
            <a:r>
              <a:rPr lang="en-US" altLang="zh-CN" sz="2000">
                <a:ea typeface="宋体" charset="-122"/>
              </a:rPr>
              <a:t>, </a:t>
            </a:r>
            <a:r>
              <a:rPr lang="en-US" altLang="zh-CN" sz="2000" smtClean="0">
                <a:ea typeface="宋体" charset="-122"/>
              </a:rPr>
              <a:t>$r1, </a:t>
            </a:r>
            <a:r>
              <a:rPr lang="en-US" altLang="zh-CN" sz="2000" dirty="0">
                <a:ea typeface="宋体" charset="-122"/>
              </a:rPr>
              <a:t>$r2</a:t>
            </a:r>
          </a:p>
          <a:p>
            <a:r>
              <a:rPr lang="en-US" altLang="zh-CN" sz="2000" dirty="0" err="1">
                <a:ea typeface="宋体" charset="-122"/>
              </a:rPr>
              <a:t>Bne</a:t>
            </a:r>
            <a:r>
              <a:rPr lang="en-US" altLang="zh-CN" sz="2000" dirty="0">
                <a:ea typeface="宋体" charset="-122"/>
              </a:rPr>
              <a:t> </a:t>
            </a:r>
            <a:r>
              <a:rPr lang="en-US" altLang="zh-CN" sz="2000" dirty="0">
                <a:solidFill>
                  <a:srgbClr val="FF0000"/>
                </a:solidFill>
                <a:ea typeface="宋体" charset="-122"/>
              </a:rPr>
              <a:t>$at</a:t>
            </a:r>
            <a:r>
              <a:rPr lang="en-US" altLang="zh-CN" sz="2000" dirty="0">
                <a:ea typeface="宋体" charset="-122"/>
              </a:rPr>
              <a:t>, $zero, label</a:t>
            </a:r>
          </a:p>
        </p:txBody>
      </p:sp>
      <p:sp>
        <p:nvSpPr>
          <p:cNvPr id="1473541" name="AutoShape 5"/>
          <p:cNvSpPr>
            <a:spLocks noChangeArrowheads="1"/>
          </p:cNvSpPr>
          <p:nvPr/>
        </p:nvSpPr>
        <p:spPr bwMode="auto">
          <a:xfrm>
            <a:off x="7696200" y="3071810"/>
            <a:ext cx="2971800" cy="685800"/>
          </a:xfrm>
          <a:prstGeom prst="wedgeRectCallout">
            <a:avLst>
              <a:gd name="adj1" fmla="val -118750"/>
              <a:gd name="adj2" fmla="val 18056"/>
            </a:avLst>
          </a:prstGeom>
          <a:solidFill>
            <a:srgbClr val="00FF00">
              <a:alpha val="20000"/>
            </a:srgbClr>
          </a:solidFill>
          <a:ln w="9525">
            <a:solidFill>
              <a:srgbClr val="FF6600"/>
            </a:solidFill>
            <a:miter lim="800000"/>
            <a:headEnd/>
            <a:tailEnd/>
          </a:ln>
          <a:effectLst/>
        </p:spPr>
        <p:txBody>
          <a:bodyPr/>
          <a:lstStyle/>
          <a:p>
            <a:r>
              <a:rPr lang="en-US" altLang="zh-CN" sz="2000" dirty="0">
                <a:ea typeface="宋体" charset="-122"/>
              </a:rPr>
              <a:t>SLT </a:t>
            </a:r>
            <a:r>
              <a:rPr lang="en-US" altLang="zh-CN" sz="2000" dirty="0">
                <a:solidFill>
                  <a:srgbClr val="FF0000"/>
                </a:solidFill>
                <a:ea typeface="宋体" charset="-122"/>
              </a:rPr>
              <a:t>$at</a:t>
            </a:r>
            <a:r>
              <a:rPr lang="en-US" altLang="zh-CN" sz="2000" dirty="0">
                <a:ea typeface="宋体" charset="-122"/>
              </a:rPr>
              <a:t>, $r2</a:t>
            </a:r>
            <a:r>
              <a:rPr lang="en-US" altLang="zh-CN" sz="2000">
                <a:ea typeface="宋体" charset="-122"/>
              </a:rPr>
              <a:t>, </a:t>
            </a:r>
            <a:r>
              <a:rPr lang="en-US" altLang="zh-CN" sz="2000" smtClean="0">
                <a:ea typeface="宋体" charset="-122"/>
              </a:rPr>
              <a:t>$r1</a:t>
            </a:r>
            <a:endParaRPr lang="en-US" altLang="zh-CN" sz="2000" dirty="0">
              <a:ea typeface="宋体" charset="-122"/>
            </a:endParaRPr>
          </a:p>
          <a:p>
            <a:r>
              <a:rPr lang="en-US" altLang="zh-CN" sz="2000" dirty="0" err="1">
                <a:ea typeface="宋体" charset="-122"/>
              </a:rPr>
              <a:t>Bne</a:t>
            </a:r>
            <a:r>
              <a:rPr lang="en-US" altLang="zh-CN" sz="2000" dirty="0">
                <a:ea typeface="宋体" charset="-122"/>
              </a:rPr>
              <a:t> </a:t>
            </a:r>
            <a:r>
              <a:rPr lang="en-US" altLang="zh-CN" sz="2000" dirty="0">
                <a:solidFill>
                  <a:srgbClr val="FF0000"/>
                </a:solidFill>
                <a:ea typeface="宋体" charset="-122"/>
              </a:rPr>
              <a:t>$at</a:t>
            </a:r>
            <a:r>
              <a:rPr lang="en-US" altLang="zh-CN" sz="2000" dirty="0">
                <a:ea typeface="宋体" charset="-122"/>
              </a:rPr>
              <a:t>, $zero, label</a:t>
            </a:r>
          </a:p>
        </p:txBody>
      </p:sp>
      <p:sp>
        <p:nvSpPr>
          <p:cNvPr id="1473542" name="AutoShape 6"/>
          <p:cNvSpPr>
            <a:spLocks noChangeArrowheads="1"/>
          </p:cNvSpPr>
          <p:nvPr/>
        </p:nvSpPr>
        <p:spPr bwMode="auto">
          <a:xfrm>
            <a:off x="7696200" y="4071942"/>
            <a:ext cx="2971800" cy="685800"/>
          </a:xfrm>
          <a:prstGeom prst="wedgeRectCallout">
            <a:avLst>
              <a:gd name="adj1" fmla="val -119500"/>
              <a:gd name="adj2" fmla="val 24306"/>
            </a:avLst>
          </a:prstGeom>
          <a:solidFill>
            <a:srgbClr val="00FF00">
              <a:alpha val="20000"/>
            </a:srgbClr>
          </a:solidFill>
          <a:ln w="9525">
            <a:solidFill>
              <a:srgbClr val="FF6600"/>
            </a:solidFill>
            <a:miter lim="800000"/>
            <a:headEnd/>
            <a:tailEnd/>
          </a:ln>
          <a:effectLst/>
        </p:spPr>
        <p:txBody>
          <a:bodyPr/>
          <a:lstStyle/>
          <a:p>
            <a:r>
              <a:rPr lang="en-US" altLang="zh-CN" sz="2000" dirty="0">
                <a:ea typeface="宋体" charset="-122"/>
              </a:rPr>
              <a:t>SLT </a:t>
            </a:r>
            <a:r>
              <a:rPr lang="en-US" altLang="zh-CN" sz="2000" dirty="0">
                <a:solidFill>
                  <a:srgbClr val="FF0000"/>
                </a:solidFill>
                <a:ea typeface="宋体" charset="-122"/>
              </a:rPr>
              <a:t>$at</a:t>
            </a:r>
            <a:r>
              <a:rPr lang="en-US" altLang="zh-CN" sz="2000" dirty="0">
                <a:ea typeface="宋体" charset="-122"/>
              </a:rPr>
              <a:t>, $r2</a:t>
            </a:r>
            <a:r>
              <a:rPr lang="en-US" altLang="zh-CN" sz="2000">
                <a:ea typeface="宋体" charset="-122"/>
              </a:rPr>
              <a:t>, </a:t>
            </a:r>
            <a:r>
              <a:rPr lang="en-US" altLang="zh-CN" sz="2000" smtClean="0">
                <a:ea typeface="宋体" charset="-122"/>
              </a:rPr>
              <a:t>$r1</a:t>
            </a:r>
            <a:endParaRPr lang="en-US" altLang="zh-CN" sz="2000" dirty="0">
              <a:ea typeface="宋体" charset="-122"/>
            </a:endParaRPr>
          </a:p>
          <a:p>
            <a:r>
              <a:rPr lang="en-US" altLang="zh-CN" sz="2000" dirty="0" err="1">
                <a:ea typeface="宋体" charset="-122"/>
              </a:rPr>
              <a:t>Beq</a:t>
            </a:r>
            <a:r>
              <a:rPr lang="en-US" altLang="zh-CN" sz="2000" dirty="0">
                <a:ea typeface="宋体" charset="-122"/>
              </a:rPr>
              <a:t> </a:t>
            </a:r>
            <a:r>
              <a:rPr lang="en-US" altLang="zh-CN" sz="2000" dirty="0">
                <a:solidFill>
                  <a:srgbClr val="FF0000"/>
                </a:solidFill>
                <a:ea typeface="宋体" charset="-122"/>
              </a:rPr>
              <a:t>$at</a:t>
            </a:r>
            <a:r>
              <a:rPr lang="en-US" altLang="zh-CN" sz="2000" dirty="0">
                <a:ea typeface="宋体" charset="-122"/>
              </a:rPr>
              <a:t>, $zero, label</a:t>
            </a:r>
          </a:p>
        </p:txBody>
      </p:sp>
      <p:sp>
        <p:nvSpPr>
          <p:cNvPr id="1473543" name="AutoShape 7"/>
          <p:cNvSpPr>
            <a:spLocks noChangeArrowheads="1"/>
          </p:cNvSpPr>
          <p:nvPr/>
        </p:nvSpPr>
        <p:spPr bwMode="auto">
          <a:xfrm>
            <a:off x="7696200" y="4929198"/>
            <a:ext cx="2971800" cy="685800"/>
          </a:xfrm>
          <a:prstGeom prst="wedgeRectCallout">
            <a:avLst>
              <a:gd name="adj1" fmla="val -121528"/>
              <a:gd name="adj2" fmla="val 41898"/>
            </a:avLst>
          </a:prstGeom>
          <a:solidFill>
            <a:srgbClr val="00FF00">
              <a:alpha val="20000"/>
            </a:srgbClr>
          </a:solidFill>
          <a:ln w="9525">
            <a:solidFill>
              <a:srgbClr val="FF6600"/>
            </a:solidFill>
            <a:miter lim="800000"/>
            <a:headEnd/>
            <a:tailEnd/>
          </a:ln>
          <a:effectLst/>
        </p:spPr>
        <p:txBody>
          <a:bodyPr/>
          <a:lstStyle/>
          <a:p>
            <a:r>
              <a:rPr lang="en-US" altLang="zh-CN" sz="2000" dirty="0">
                <a:ea typeface="宋体" charset="-122"/>
              </a:rPr>
              <a:t>SLT </a:t>
            </a:r>
            <a:r>
              <a:rPr lang="en-US" altLang="zh-CN" sz="2000" dirty="0">
                <a:solidFill>
                  <a:srgbClr val="FF0000"/>
                </a:solidFill>
                <a:ea typeface="宋体" charset="-122"/>
              </a:rPr>
              <a:t>$at</a:t>
            </a:r>
            <a:r>
              <a:rPr lang="en-US" altLang="zh-CN" sz="2000">
                <a:ea typeface="宋体" charset="-122"/>
              </a:rPr>
              <a:t>, </a:t>
            </a:r>
            <a:r>
              <a:rPr lang="en-US" altLang="zh-CN" sz="2000" smtClean="0">
                <a:ea typeface="宋体" charset="-122"/>
              </a:rPr>
              <a:t>$r1, </a:t>
            </a:r>
            <a:r>
              <a:rPr lang="en-US" altLang="zh-CN" sz="2000" dirty="0">
                <a:ea typeface="宋体" charset="-122"/>
              </a:rPr>
              <a:t>$r2</a:t>
            </a:r>
          </a:p>
          <a:p>
            <a:r>
              <a:rPr lang="en-US" altLang="zh-CN" sz="2000" dirty="0" err="1">
                <a:ea typeface="宋体" charset="-122"/>
              </a:rPr>
              <a:t>Beq</a:t>
            </a:r>
            <a:r>
              <a:rPr lang="en-US" altLang="zh-CN" sz="2000" dirty="0">
                <a:ea typeface="宋体" charset="-122"/>
              </a:rPr>
              <a:t> </a:t>
            </a:r>
            <a:r>
              <a:rPr lang="en-US" altLang="zh-CN" sz="2000" dirty="0">
                <a:solidFill>
                  <a:srgbClr val="FF0000"/>
                </a:solidFill>
                <a:ea typeface="宋体" charset="-122"/>
              </a:rPr>
              <a:t>$at</a:t>
            </a:r>
            <a:r>
              <a:rPr lang="en-US" altLang="zh-CN" sz="2000" dirty="0">
                <a:ea typeface="宋体" charset="-122"/>
              </a:rPr>
              <a:t>, $zero, label</a:t>
            </a:r>
          </a:p>
        </p:txBody>
      </p:sp>
      <p:sp>
        <p:nvSpPr>
          <p:cNvPr id="1473544" name="AutoShape 8"/>
          <p:cNvSpPr>
            <a:spLocks noChangeArrowheads="1"/>
          </p:cNvSpPr>
          <p:nvPr/>
        </p:nvSpPr>
        <p:spPr bwMode="auto">
          <a:xfrm>
            <a:off x="7686652" y="642918"/>
            <a:ext cx="2981348" cy="1066800"/>
          </a:xfrm>
          <a:prstGeom prst="cloudCallout">
            <a:avLst>
              <a:gd name="adj1" fmla="val -115577"/>
              <a:gd name="adj2" fmla="val 155990"/>
            </a:avLst>
          </a:prstGeom>
          <a:solidFill>
            <a:srgbClr val="0000FF">
              <a:alpha val="20000"/>
            </a:srgbClr>
          </a:solidFill>
          <a:ln w="12700">
            <a:solidFill>
              <a:srgbClr val="FF0000"/>
            </a:solidFill>
            <a:round/>
            <a:headEnd/>
            <a:tailEnd/>
          </a:ln>
          <a:effectLst/>
        </p:spPr>
        <p:txBody>
          <a:bodyPr/>
          <a:lstStyle/>
          <a:p>
            <a:pPr algn="ctr"/>
            <a:r>
              <a:rPr lang="en-US" altLang="zh-CN" sz="2000" b="1" dirty="0">
                <a:solidFill>
                  <a:srgbClr val="FF0000"/>
                </a:solidFill>
                <a:latin typeface="Lucida Calligraphy" pitchFamily="66" charset="0"/>
                <a:ea typeface="宋体" charset="-122"/>
              </a:rPr>
              <a:t>Pseudo</a:t>
            </a:r>
          </a:p>
          <a:p>
            <a:pPr algn="ctr"/>
            <a:r>
              <a:rPr lang="en-US" altLang="zh-CN" sz="2000" b="1" dirty="0">
                <a:solidFill>
                  <a:srgbClr val="FF0000"/>
                </a:solidFill>
                <a:latin typeface="Lucida Calligraphy" pitchFamily="66" charset="0"/>
                <a:ea typeface="宋体" charset="-122"/>
              </a:rPr>
              <a:t>instruction</a:t>
            </a:r>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35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473541"/>
                                        </p:tgtEl>
                                        <p:attrNameLst>
                                          <p:attrName>style.visibility</p:attrName>
                                        </p:attrNameLst>
                                      </p:cBhvr>
                                      <p:to>
                                        <p:strVal val="visible"/>
                                      </p:to>
                                    </p:set>
                                    <p:animEffect transition="in" filter="dissolve">
                                      <p:cBhvr>
                                        <p:cTn id="11" dur="500"/>
                                        <p:tgtEl>
                                          <p:spTgt spid="1473541"/>
                                        </p:tgtEl>
                                      </p:cBhvr>
                                    </p:animEffect>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grpId="0" nodeType="clickEffect">
                                  <p:stCondLst>
                                    <p:cond delay="0"/>
                                  </p:stCondLst>
                                  <p:childTnLst>
                                    <p:set>
                                      <p:cBhvr>
                                        <p:cTn id="15" dur="1" fill="hold">
                                          <p:stCondLst>
                                            <p:cond delay="0"/>
                                          </p:stCondLst>
                                        </p:cTn>
                                        <p:tgtEl>
                                          <p:spTgt spid="1473542"/>
                                        </p:tgtEl>
                                        <p:attrNameLst>
                                          <p:attrName>style.visibility</p:attrName>
                                        </p:attrNameLst>
                                      </p:cBhvr>
                                      <p:to>
                                        <p:strVal val="visible"/>
                                      </p:to>
                                    </p:set>
                                    <p:animEffect transition="in" filter="wedge">
                                      <p:cBhvr>
                                        <p:cTn id="16" dur="2000"/>
                                        <p:tgtEl>
                                          <p:spTgt spid="147354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473543"/>
                                        </p:tgtEl>
                                        <p:attrNameLst>
                                          <p:attrName>style.visibility</p:attrName>
                                        </p:attrNameLst>
                                      </p:cBhvr>
                                      <p:to>
                                        <p:strVal val="visible"/>
                                      </p:to>
                                    </p:set>
                                    <p:animEffect transition="in" filter="randombar(horizontal)">
                                      <p:cBhvr>
                                        <p:cTn id="21" dur="500"/>
                                        <p:tgtEl>
                                          <p:spTgt spid="147354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473544"/>
                                        </p:tgtEl>
                                        <p:attrNameLst>
                                          <p:attrName>style.visibility</p:attrName>
                                        </p:attrNameLst>
                                      </p:cBhvr>
                                      <p:to>
                                        <p:strVal val="visible"/>
                                      </p:to>
                                    </p:set>
                                    <p:anim calcmode="lin" valueType="num">
                                      <p:cBhvr additive="base">
                                        <p:cTn id="26" dur="500" fill="hold"/>
                                        <p:tgtEl>
                                          <p:spTgt spid="1473544"/>
                                        </p:tgtEl>
                                        <p:attrNameLst>
                                          <p:attrName>ppt_x</p:attrName>
                                        </p:attrNameLst>
                                      </p:cBhvr>
                                      <p:tavLst>
                                        <p:tav tm="0">
                                          <p:val>
                                            <p:strVal val="#ppt_x"/>
                                          </p:val>
                                        </p:tav>
                                        <p:tav tm="100000">
                                          <p:val>
                                            <p:strVal val="#ppt_x"/>
                                          </p:val>
                                        </p:tav>
                                      </p:tavLst>
                                    </p:anim>
                                    <p:anim calcmode="lin" valueType="num">
                                      <p:cBhvr additive="base">
                                        <p:cTn id="27" dur="500" fill="hold"/>
                                        <p:tgtEl>
                                          <p:spTgt spid="14735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3540" grpId="0" animBg="1"/>
      <p:bldP spid="1473541" grpId="0" animBg="1"/>
      <p:bldP spid="1473542" grpId="0" animBg="1"/>
      <p:bldP spid="1473543" grpId="0" animBg="1"/>
      <p:bldP spid="147354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514" name="Rectangle 2"/>
          <p:cNvSpPr>
            <a:spLocks noGrp="1" noChangeArrowheads="1"/>
          </p:cNvSpPr>
          <p:nvPr>
            <p:ph type="title"/>
          </p:nvPr>
        </p:nvSpPr>
        <p:spPr/>
        <p:txBody>
          <a:bodyPr/>
          <a:lstStyle/>
          <a:p>
            <a:r>
              <a:rPr lang="en-US" altLang="zh-CN" dirty="0">
                <a:solidFill>
                  <a:srgbClr val="FF0000"/>
                </a:solidFill>
              </a:rPr>
              <a:t>Pseudo instruction </a:t>
            </a:r>
          </a:p>
        </p:txBody>
      </p:sp>
      <p:sp>
        <p:nvSpPr>
          <p:cNvPr id="1472515" name="Rectangle 3"/>
          <p:cNvSpPr>
            <a:spLocks noGrp="1" noChangeArrowheads="1"/>
          </p:cNvSpPr>
          <p:nvPr>
            <p:ph idx="1"/>
          </p:nvPr>
        </p:nvSpPr>
        <p:spPr>
          <a:xfrm>
            <a:off x="1881158" y="1000108"/>
            <a:ext cx="8229600" cy="4038600"/>
          </a:xfrm>
        </p:spPr>
        <p:txBody>
          <a:bodyPr/>
          <a:lstStyle/>
          <a:p>
            <a:r>
              <a:rPr lang="en-US" altLang="zh-CN" dirty="0"/>
              <a:t>These instructions </a:t>
            </a:r>
            <a:r>
              <a:rPr lang="en-US" altLang="zh-CN" dirty="0">
                <a:solidFill>
                  <a:srgbClr val="0000FF"/>
                </a:solidFill>
              </a:rPr>
              <a:t>need not be implemented in hardware</a:t>
            </a:r>
            <a:r>
              <a:rPr lang="en-US" altLang="zh-CN" dirty="0"/>
              <a:t>; however, their appearance in assembly language </a:t>
            </a:r>
            <a:r>
              <a:rPr lang="en-US" altLang="zh-CN" dirty="0">
                <a:solidFill>
                  <a:srgbClr val="FF0000"/>
                </a:solidFill>
              </a:rPr>
              <a:t>simplifies translation and programming.</a:t>
            </a:r>
          </a:p>
          <a:p>
            <a:pPr lvl="1"/>
            <a:r>
              <a:rPr lang="en-US" altLang="zh-CN" dirty="0"/>
              <a:t>When considering performance you should count real instructions.</a:t>
            </a:r>
          </a:p>
          <a:p>
            <a:r>
              <a:rPr lang="en-US" altLang="zh-CN" dirty="0"/>
              <a:t>e.g. ( $r</a:t>
            </a:r>
            <a:r>
              <a:rPr lang="en-US" altLang="zh-CN"/>
              <a:t>, </a:t>
            </a:r>
            <a:r>
              <a:rPr lang="en-US" altLang="zh-CN" smtClean="0"/>
              <a:t>$r1, </a:t>
            </a:r>
            <a:r>
              <a:rPr lang="en-US" altLang="zh-CN" dirty="0"/>
              <a:t>$r2: any register)</a:t>
            </a:r>
          </a:p>
          <a:p>
            <a:pPr lvl="1"/>
            <a:r>
              <a:rPr lang="en-US" altLang="zh-CN"/>
              <a:t>Move  </a:t>
            </a:r>
            <a:r>
              <a:rPr lang="en-US" altLang="zh-CN" smtClean="0"/>
              <a:t>$r1, </a:t>
            </a:r>
            <a:r>
              <a:rPr lang="en-US" altLang="zh-CN" dirty="0"/>
              <a:t>$</a:t>
            </a:r>
            <a:r>
              <a:rPr lang="en-US" altLang="zh-CN"/>
              <a:t>r2    </a:t>
            </a:r>
            <a:r>
              <a:rPr lang="en-US" altLang="zh-CN" smtClean="0"/>
              <a:t>//$r1=$</a:t>
            </a:r>
            <a:r>
              <a:rPr lang="en-US" altLang="zh-CN" dirty="0"/>
              <a:t>r2</a:t>
            </a:r>
          </a:p>
          <a:p>
            <a:endParaRPr lang="en-US" altLang="zh-CN" dirty="0"/>
          </a:p>
          <a:p>
            <a:pPr lvl="1"/>
            <a:r>
              <a:rPr lang="en-US" altLang="zh-CN" dirty="0" err="1"/>
              <a:t>Beqz</a:t>
            </a:r>
            <a:r>
              <a:rPr lang="en-US" altLang="zh-CN" dirty="0"/>
              <a:t>  $r, label</a:t>
            </a:r>
          </a:p>
          <a:p>
            <a:endParaRPr lang="en-US" altLang="zh-CN" dirty="0"/>
          </a:p>
          <a:p>
            <a:pPr lvl="1"/>
            <a:r>
              <a:rPr lang="en-US" altLang="zh-CN" dirty="0"/>
              <a:t>……</a:t>
            </a:r>
          </a:p>
        </p:txBody>
      </p:sp>
      <p:sp>
        <p:nvSpPr>
          <p:cNvPr id="1472516" name="Text Box 4"/>
          <p:cNvSpPr txBox="1">
            <a:spLocks noChangeArrowheads="1"/>
          </p:cNvSpPr>
          <p:nvPr/>
        </p:nvSpPr>
        <p:spPr bwMode="auto">
          <a:xfrm>
            <a:off x="7170738" y="4286257"/>
            <a:ext cx="3497263" cy="466725"/>
          </a:xfrm>
          <a:prstGeom prst="rect">
            <a:avLst/>
          </a:prstGeom>
          <a:noFill/>
          <a:ln w="9525">
            <a:solidFill>
              <a:srgbClr val="CC0000"/>
            </a:solidFill>
            <a:miter lim="800000"/>
            <a:headEnd/>
            <a:tailEnd/>
          </a:ln>
          <a:effectLst/>
        </p:spPr>
        <p:txBody>
          <a:bodyPr>
            <a:spAutoFit/>
          </a:bodyPr>
          <a:lstStyle/>
          <a:p>
            <a:pPr>
              <a:buClr>
                <a:srgbClr val="CC0000"/>
              </a:buClr>
            </a:pPr>
            <a:r>
              <a:rPr lang="en-US" altLang="zh-CN" sz="2400">
                <a:solidFill>
                  <a:schemeClr val="accent2"/>
                </a:solidFill>
                <a:ea typeface="宋体" charset="-122"/>
              </a:rPr>
              <a:t>Add </a:t>
            </a:r>
            <a:r>
              <a:rPr lang="en-US" altLang="zh-CN" sz="2400" smtClean="0">
                <a:solidFill>
                  <a:schemeClr val="accent2"/>
                </a:solidFill>
                <a:ea typeface="宋体" charset="-122"/>
              </a:rPr>
              <a:t>$r1, </a:t>
            </a:r>
            <a:r>
              <a:rPr lang="en-US" altLang="zh-CN" sz="2400" dirty="0">
                <a:solidFill>
                  <a:schemeClr val="accent2"/>
                </a:solidFill>
                <a:ea typeface="宋体" charset="-122"/>
              </a:rPr>
              <a:t>$r2, $zero</a:t>
            </a:r>
          </a:p>
        </p:txBody>
      </p:sp>
      <p:sp>
        <p:nvSpPr>
          <p:cNvPr id="1472517" name="Text Box 5"/>
          <p:cNvSpPr txBox="1">
            <a:spLocks noChangeArrowheads="1"/>
          </p:cNvSpPr>
          <p:nvPr/>
        </p:nvSpPr>
        <p:spPr bwMode="auto">
          <a:xfrm>
            <a:off x="7170738" y="5286389"/>
            <a:ext cx="3497263" cy="466725"/>
          </a:xfrm>
          <a:prstGeom prst="rect">
            <a:avLst/>
          </a:prstGeom>
          <a:noFill/>
          <a:ln w="9525">
            <a:solidFill>
              <a:srgbClr val="CC0000"/>
            </a:solidFill>
            <a:miter lim="800000"/>
            <a:headEnd/>
            <a:tailEnd/>
          </a:ln>
          <a:effectLst/>
        </p:spPr>
        <p:txBody>
          <a:bodyPr>
            <a:spAutoFit/>
          </a:bodyPr>
          <a:lstStyle/>
          <a:p>
            <a:pPr>
              <a:buClr>
                <a:srgbClr val="CC0000"/>
              </a:buClr>
            </a:pPr>
            <a:r>
              <a:rPr lang="en-US" altLang="zh-CN" sz="2400" dirty="0" err="1">
                <a:solidFill>
                  <a:schemeClr val="accent2"/>
                </a:solidFill>
                <a:ea typeface="宋体" charset="-122"/>
              </a:rPr>
              <a:t>Beq</a:t>
            </a:r>
            <a:r>
              <a:rPr lang="en-US" altLang="zh-CN" sz="2400" dirty="0">
                <a:solidFill>
                  <a:schemeClr val="accent2"/>
                </a:solidFill>
                <a:ea typeface="宋体" charset="-122"/>
              </a:rPr>
              <a:t> $r, $zero, label</a:t>
            </a:r>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472516"/>
                                        </p:tgtEl>
                                        <p:attrNameLst>
                                          <p:attrName>style.visibility</p:attrName>
                                        </p:attrNameLst>
                                      </p:cBhvr>
                                      <p:to>
                                        <p:strVal val="visible"/>
                                      </p:to>
                                    </p:set>
                                    <p:anim calcmode="lin" valueType="num">
                                      <p:cBhvr additive="base">
                                        <p:cTn id="7" dur="5000" fill="hold"/>
                                        <p:tgtEl>
                                          <p:spTgt spid="1472516"/>
                                        </p:tgtEl>
                                        <p:attrNameLst>
                                          <p:attrName>ppt_x</p:attrName>
                                        </p:attrNameLst>
                                      </p:cBhvr>
                                      <p:tavLst>
                                        <p:tav tm="0">
                                          <p:val>
                                            <p:strVal val="0-#ppt_w/2"/>
                                          </p:val>
                                        </p:tav>
                                        <p:tav tm="100000">
                                          <p:val>
                                            <p:strVal val="#ppt_x"/>
                                          </p:val>
                                        </p:tav>
                                      </p:tavLst>
                                    </p:anim>
                                    <p:anim calcmode="lin" valueType="num">
                                      <p:cBhvr additive="base">
                                        <p:cTn id="8" dur="5000" fill="hold"/>
                                        <p:tgtEl>
                                          <p:spTgt spid="147251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472517"/>
                                        </p:tgtEl>
                                        <p:attrNameLst>
                                          <p:attrName>style.visibility</p:attrName>
                                        </p:attrNameLst>
                                      </p:cBhvr>
                                      <p:to>
                                        <p:strVal val="visible"/>
                                      </p:to>
                                    </p:set>
                                    <p:anim calcmode="lin" valueType="num">
                                      <p:cBhvr additive="base">
                                        <p:cTn id="13" dur="5000" fill="hold"/>
                                        <p:tgtEl>
                                          <p:spTgt spid="1472517"/>
                                        </p:tgtEl>
                                        <p:attrNameLst>
                                          <p:attrName>ppt_x</p:attrName>
                                        </p:attrNameLst>
                                      </p:cBhvr>
                                      <p:tavLst>
                                        <p:tav tm="0">
                                          <p:val>
                                            <p:strVal val="1+#ppt_w/2"/>
                                          </p:val>
                                        </p:tav>
                                        <p:tav tm="100000">
                                          <p:val>
                                            <p:strVal val="#ppt_x"/>
                                          </p:val>
                                        </p:tav>
                                      </p:tavLst>
                                    </p:anim>
                                    <p:anim calcmode="lin" valueType="num">
                                      <p:cBhvr additive="base">
                                        <p:cTn id="14" dur="5000" fill="hold"/>
                                        <p:tgtEl>
                                          <p:spTgt spid="14725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2516" grpId="0" animBg="1"/>
      <p:bldP spid="147251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p:txBody>
          <a:bodyPr/>
          <a:lstStyle/>
          <a:p>
            <a:r>
              <a:rPr lang="en-US" altLang="zh-CN" dirty="0">
                <a:solidFill>
                  <a:srgbClr val="FF0000"/>
                </a:solidFill>
              </a:rPr>
              <a:t>I-Type</a:t>
            </a:r>
            <a:endParaRPr lang="zh-CN" altLang="en-US" dirty="0">
              <a:solidFill>
                <a:srgbClr val="FF0000"/>
              </a:solidFill>
            </a:endParaRPr>
          </a:p>
        </p:txBody>
      </p:sp>
      <p:sp>
        <p:nvSpPr>
          <p:cNvPr id="1458179" name="Rectangle 3"/>
          <p:cNvSpPr>
            <a:spLocks noGrp="1" noChangeArrowheads="1"/>
          </p:cNvSpPr>
          <p:nvPr>
            <p:ph idx="1"/>
          </p:nvPr>
        </p:nvSpPr>
        <p:spPr>
          <a:xfrm>
            <a:off x="1981200" y="1219200"/>
            <a:ext cx="8153400" cy="4495816"/>
          </a:xfrm>
        </p:spPr>
        <p:txBody>
          <a:bodyPr/>
          <a:lstStyle/>
          <a:p>
            <a:pPr>
              <a:lnSpc>
                <a:spcPct val="80000"/>
              </a:lnSpc>
            </a:pPr>
            <a:r>
              <a:rPr lang="en-US" altLang="zh-CN" dirty="0"/>
              <a:t>This group includes instructions with an </a:t>
            </a:r>
            <a:r>
              <a:rPr lang="en-US" altLang="zh-CN" dirty="0">
                <a:solidFill>
                  <a:srgbClr val="FF0000"/>
                </a:solidFill>
              </a:rPr>
              <a:t>immediate operand</a:t>
            </a:r>
            <a:endParaRPr lang="en-US" altLang="zh-CN" dirty="0"/>
          </a:p>
          <a:p>
            <a:pPr lvl="1">
              <a:lnSpc>
                <a:spcPct val="80000"/>
              </a:lnSpc>
            </a:pPr>
            <a:r>
              <a:rPr lang="en-US" altLang="zh-CN" dirty="0"/>
              <a:t>branch instructions </a:t>
            </a:r>
          </a:p>
          <a:p>
            <a:pPr lvl="1">
              <a:lnSpc>
                <a:spcPct val="80000"/>
              </a:lnSpc>
            </a:pPr>
            <a:r>
              <a:rPr lang="en-US" altLang="zh-CN" dirty="0"/>
              <a:t>load and store instructions</a:t>
            </a:r>
          </a:p>
          <a:p>
            <a:pPr>
              <a:lnSpc>
                <a:spcPct val="80000"/>
              </a:lnSpc>
            </a:pPr>
            <a:endParaRPr lang="en-US" altLang="zh-CN" dirty="0"/>
          </a:p>
          <a:p>
            <a:pPr>
              <a:lnSpc>
                <a:spcPct val="80000"/>
              </a:lnSpc>
            </a:pPr>
            <a:r>
              <a:rPr lang="en-US" altLang="zh-CN" dirty="0"/>
              <a:t>In the MIPS architecture, all memory accesses are handled by the main processor, so coprocessor load and store instructions are included in this group. </a:t>
            </a:r>
          </a:p>
          <a:p>
            <a:pPr>
              <a:lnSpc>
                <a:spcPct val="80000"/>
              </a:lnSpc>
            </a:pPr>
            <a:endParaRPr lang="en-US" altLang="zh-CN" dirty="0"/>
          </a:p>
          <a:p>
            <a:pPr>
              <a:lnSpc>
                <a:spcPct val="80000"/>
              </a:lnSpc>
            </a:pPr>
            <a:r>
              <a:rPr lang="en-US" altLang="zh-CN" dirty="0"/>
              <a:t>All </a:t>
            </a:r>
            <a:r>
              <a:rPr lang="en-US" altLang="zh-CN" dirty="0" err="1"/>
              <a:t>opcodes</a:t>
            </a:r>
            <a:r>
              <a:rPr lang="en-US" altLang="zh-CN" dirty="0"/>
              <a:t> except 000000</a:t>
            </a:r>
            <a:r>
              <a:rPr lang="en-US" altLang="zh-CN" dirty="0">
                <a:solidFill>
                  <a:srgbClr val="0070C0"/>
                </a:solidFill>
              </a:rPr>
              <a:t>, </a:t>
            </a:r>
            <a:r>
              <a:rPr lang="en-US" altLang="zh-CN" dirty="0" err="1">
                <a:solidFill>
                  <a:srgbClr val="0070C0"/>
                </a:solidFill>
              </a:rPr>
              <a:t>00001x</a:t>
            </a:r>
            <a:r>
              <a:rPr lang="en-US" altLang="zh-CN" dirty="0"/>
              <a:t>, and </a:t>
            </a:r>
            <a:r>
              <a:rPr lang="en-US" altLang="zh-CN" dirty="0" err="1">
                <a:solidFill>
                  <a:srgbClr val="0070C0"/>
                </a:solidFill>
              </a:rPr>
              <a:t>0100xx</a:t>
            </a:r>
            <a:r>
              <a:rPr lang="en-US" altLang="zh-CN" dirty="0"/>
              <a:t> are used for I-type instructions.</a:t>
            </a:r>
            <a:endParaRPr lang="zh-CN" altLang="en-US" dirty="0"/>
          </a:p>
        </p:txBody>
      </p:sp>
      <p:sp>
        <p:nvSpPr>
          <p:cNvPr id="4" name="灯片编号占位符 5"/>
          <p:cNvSpPr>
            <a:spLocks noGrp="1"/>
          </p:cNvSpPr>
          <p:nvPr>
            <p:ph type="sldNum" sz="quarter" idx="4294967295"/>
          </p:nvPr>
        </p:nvSpPr>
        <p:spPr>
          <a:xfrm>
            <a:off x="8534400" y="6245225"/>
            <a:ext cx="2133600" cy="476250"/>
          </a:xfrm>
        </p:spPr>
        <p:txBody>
          <a:bodyPr/>
          <a:lstStyle/>
          <a:p>
            <a:fld id="{E811221F-6252-4BEC-8118-1A5DF06641E9}" type="slidenum">
              <a:rPr lang="zh-CN" altLang="en-US"/>
              <a:pPr/>
              <a:t>87</a:t>
            </a:fld>
            <a:endParaRPr lang="en-US" altLang="zh-CN"/>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202" name="Rectangle 2"/>
          <p:cNvSpPr>
            <a:spLocks noGrp="1" noChangeArrowheads="1"/>
          </p:cNvSpPr>
          <p:nvPr>
            <p:ph type="title"/>
          </p:nvPr>
        </p:nvSpPr>
        <p:spPr/>
        <p:txBody>
          <a:bodyPr/>
          <a:lstStyle/>
          <a:p>
            <a:r>
              <a:rPr lang="en-US" altLang="zh-CN" dirty="0">
                <a:solidFill>
                  <a:srgbClr val="FF0000"/>
                </a:solidFill>
              </a:rPr>
              <a:t>I-type Instruction</a:t>
            </a:r>
          </a:p>
        </p:txBody>
      </p:sp>
      <p:sp>
        <p:nvSpPr>
          <p:cNvPr id="1459203" name="Rectangle 3"/>
          <p:cNvSpPr>
            <a:spLocks noGrp="1" noChangeArrowheads="1"/>
          </p:cNvSpPr>
          <p:nvPr>
            <p:ph type="body" sz="half" idx="1"/>
          </p:nvPr>
        </p:nvSpPr>
        <p:spPr>
          <a:xfrm>
            <a:off x="1981200" y="1219200"/>
            <a:ext cx="8153400" cy="709602"/>
          </a:xfrm>
        </p:spPr>
        <p:txBody>
          <a:bodyPr/>
          <a:lstStyle/>
          <a:p>
            <a:r>
              <a:rPr lang="en-US" altLang="zh-CN" dirty="0"/>
              <a:t>I: immediate</a:t>
            </a:r>
          </a:p>
          <a:p>
            <a:pPr lvl="1"/>
            <a:r>
              <a:rPr lang="en-US" altLang="zh-CN" dirty="0" err="1">
                <a:solidFill>
                  <a:srgbClr val="0000FF"/>
                </a:solidFill>
              </a:rPr>
              <a:t>ALU</a:t>
            </a:r>
            <a:r>
              <a:rPr lang="en-US" altLang="zh-CN" dirty="0">
                <a:solidFill>
                  <a:srgbClr val="0000FF"/>
                </a:solidFill>
              </a:rPr>
              <a:t> Register-Immediate  operation</a:t>
            </a:r>
          </a:p>
        </p:txBody>
      </p:sp>
      <p:graphicFrame>
        <p:nvGraphicFramePr>
          <p:cNvPr id="1459204" name="Group 4"/>
          <p:cNvGraphicFramePr>
            <a:graphicFrameLocks noGrp="1"/>
          </p:cNvGraphicFramePr>
          <p:nvPr>
            <p:ph sz="half" idx="2"/>
          </p:nvPr>
        </p:nvGraphicFramePr>
        <p:xfrm>
          <a:off x="1981201" y="4048116"/>
          <a:ext cx="8296275" cy="822960"/>
        </p:xfrm>
        <a:graphic>
          <a:graphicData uri="http://schemas.openxmlformats.org/drawingml/2006/table">
            <a:tbl>
              <a:tblPr/>
              <a:tblGrid>
                <a:gridCol w="260350"/>
                <a:gridCol w="258763"/>
                <a:gridCol w="260350"/>
                <a:gridCol w="258762"/>
                <a:gridCol w="260350"/>
                <a:gridCol w="260350"/>
                <a:gridCol w="258763"/>
                <a:gridCol w="260350"/>
                <a:gridCol w="258762"/>
                <a:gridCol w="260350"/>
                <a:gridCol w="260350"/>
                <a:gridCol w="258763"/>
                <a:gridCol w="260350"/>
                <a:gridCol w="258762"/>
                <a:gridCol w="260350"/>
                <a:gridCol w="258763"/>
                <a:gridCol w="258762"/>
                <a:gridCol w="260350"/>
                <a:gridCol w="257175"/>
                <a:gridCol w="260350"/>
                <a:gridCol w="260350"/>
                <a:gridCol w="257175"/>
                <a:gridCol w="260350"/>
                <a:gridCol w="257175"/>
                <a:gridCol w="260350"/>
                <a:gridCol w="260350"/>
                <a:gridCol w="257175"/>
                <a:gridCol w="260350"/>
                <a:gridCol w="257175"/>
                <a:gridCol w="257175"/>
                <a:gridCol w="257175"/>
                <a:gridCol w="260350"/>
              </a:tblGrid>
              <a:tr h="2428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gridSpan="6">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OP:6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Rs:5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Rd:5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16">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Data:16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6063">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4" name="灯片编号占位符 6"/>
          <p:cNvSpPr>
            <a:spLocks noGrp="1"/>
          </p:cNvSpPr>
          <p:nvPr>
            <p:ph type="sldNum" sz="quarter" idx="4294967295"/>
          </p:nvPr>
        </p:nvSpPr>
        <p:spPr>
          <a:xfrm>
            <a:off x="8534400" y="6245225"/>
            <a:ext cx="2133600" cy="476250"/>
          </a:xfrm>
        </p:spPr>
        <p:txBody>
          <a:bodyPr/>
          <a:lstStyle/>
          <a:p>
            <a:fld id="{25BDCABD-8FF6-4C01-AD43-9D6D61F48C8B}" type="slidenum">
              <a:rPr lang="zh-CN" altLang="en-US"/>
              <a:pPr/>
              <a:t>88</a:t>
            </a:fld>
            <a:endParaRPr lang="en-US" altLang="zh-CN"/>
          </a:p>
        </p:txBody>
      </p:sp>
      <p:grpSp>
        <p:nvGrpSpPr>
          <p:cNvPr id="12" name="组合 11"/>
          <p:cNvGrpSpPr/>
          <p:nvPr/>
        </p:nvGrpSpPr>
        <p:grpSpPr>
          <a:xfrm>
            <a:off x="3024166" y="2500306"/>
            <a:ext cx="5324492" cy="2038352"/>
            <a:chOff x="1142976" y="3786190"/>
            <a:chExt cx="5324492" cy="2038352"/>
          </a:xfrm>
        </p:grpSpPr>
        <p:sp>
          <p:nvSpPr>
            <p:cNvPr id="1459338" name="Rectangle 138"/>
            <p:cNvSpPr>
              <a:spLocks noChangeArrowheads="1"/>
            </p:cNvSpPr>
            <p:nvPr/>
          </p:nvSpPr>
          <p:spPr bwMode="auto">
            <a:xfrm>
              <a:off x="1142976" y="3786190"/>
              <a:ext cx="2885726" cy="461665"/>
            </a:xfrm>
            <a:prstGeom prst="rect">
              <a:avLst/>
            </a:prstGeom>
            <a:noFill/>
            <a:ln w="9525">
              <a:noFill/>
              <a:miter lim="800000"/>
              <a:headEnd/>
              <a:tailEnd/>
            </a:ln>
            <a:effectLst/>
          </p:spPr>
          <p:txBody>
            <a:bodyPr wrap="none">
              <a:spAutoFit/>
            </a:bodyPr>
            <a:lstStyle/>
            <a:p>
              <a:r>
                <a:rPr lang="en-US" altLang="zh-CN" sz="2400" dirty="0" err="1">
                  <a:ea typeface="宋体" charset="-122"/>
                </a:rPr>
                <a:t>addi</a:t>
              </a:r>
              <a:r>
                <a:rPr lang="en-US" altLang="zh-CN" sz="2400" dirty="0">
                  <a:ea typeface="宋体" charset="-122"/>
                </a:rPr>
                <a:t>    $</a:t>
              </a:r>
              <a:r>
                <a:rPr lang="en-US" altLang="zh-CN" sz="2400" dirty="0" err="1">
                  <a:ea typeface="宋体" charset="-122"/>
                </a:rPr>
                <a:t>t0</a:t>
              </a:r>
              <a:r>
                <a:rPr lang="en-US" altLang="zh-CN" sz="2400" dirty="0">
                  <a:ea typeface="宋体" charset="-122"/>
                </a:rPr>
                <a:t>,  $</a:t>
              </a:r>
              <a:r>
                <a:rPr lang="en-US" altLang="zh-CN" sz="2400" dirty="0" err="1">
                  <a:ea typeface="宋体" charset="-122"/>
                </a:rPr>
                <a:t>s1</a:t>
              </a:r>
              <a:r>
                <a:rPr lang="en-US" altLang="zh-CN" sz="2400" dirty="0">
                  <a:ea typeface="宋体" charset="-122"/>
                </a:rPr>
                <a:t>,  #4</a:t>
              </a:r>
              <a:endParaRPr lang="zh-CN" altLang="en-US" sz="2400" dirty="0">
                <a:ea typeface="宋体" charset="-122"/>
              </a:endParaRPr>
            </a:p>
          </p:txBody>
        </p:sp>
        <p:sp>
          <p:nvSpPr>
            <p:cNvPr id="1459339" name="Line 139"/>
            <p:cNvSpPr>
              <a:spLocks noChangeShapeType="1"/>
            </p:cNvSpPr>
            <p:nvPr/>
          </p:nvSpPr>
          <p:spPr bwMode="auto">
            <a:xfrm flipH="1">
              <a:off x="2571736" y="4143380"/>
              <a:ext cx="347658" cy="1500198"/>
            </a:xfrm>
            <a:prstGeom prst="line">
              <a:avLst/>
            </a:prstGeom>
            <a:noFill/>
            <a:ln w="9525">
              <a:solidFill>
                <a:schemeClr val="tx1"/>
              </a:solidFill>
              <a:round/>
              <a:headEnd/>
              <a:tailEnd type="triangle" w="med" len="med"/>
            </a:ln>
            <a:effectLst/>
          </p:spPr>
          <p:txBody>
            <a:bodyPr/>
            <a:lstStyle/>
            <a:p>
              <a:endParaRPr lang="zh-CN" altLang="en-US"/>
            </a:p>
          </p:txBody>
        </p:sp>
        <p:sp>
          <p:nvSpPr>
            <p:cNvPr id="1459340" name="Line 140"/>
            <p:cNvSpPr>
              <a:spLocks noChangeShapeType="1"/>
            </p:cNvSpPr>
            <p:nvPr/>
          </p:nvSpPr>
          <p:spPr bwMode="auto">
            <a:xfrm>
              <a:off x="2133600" y="4114800"/>
              <a:ext cx="1371600" cy="1600200"/>
            </a:xfrm>
            <a:prstGeom prst="line">
              <a:avLst/>
            </a:prstGeom>
            <a:noFill/>
            <a:ln w="9525">
              <a:solidFill>
                <a:schemeClr val="tx1"/>
              </a:solidFill>
              <a:round/>
              <a:headEnd/>
              <a:tailEnd type="triangle" w="med" len="med"/>
            </a:ln>
            <a:effectLst/>
          </p:spPr>
          <p:txBody>
            <a:bodyPr/>
            <a:lstStyle/>
            <a:p>
              <a:endParaRPr lang="zh-CN" altLang="en-US"/>
            </a:p>
          </p:txBody>
        </p:sp>
        <p:sp>
          <p:nvSpPr>
            <p:cNvPr id="1459341" name="Line 141"/>
            <p:cNvSpPr>
              <a:spLocks noChangeShapeType="1"/>
            </p:cNvSpPr>
            <p:nvPr/>
          </p:nvSpPr>
          <p:spPr bwMode="auto">
            <a:xfrm>
              <a:off x="3571868" y="4071942"/>
              <a:ext cx="2895600" cy="1752600"/>
            </a:xfrm>
            <a:prstGeom prst="line">
              <a:avLst/>
            </a:prstGeom>
            <a:noFill/>
            <a:ln w="9525">
              <a:solidFill>
                <a:schemeClr val="tx1"/>
              </a:solidFill>
              <a:round/>
              <a:headEnd/>
              <a:tailEnd type="triangle" w="med" len="med"/>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202" name="Rectangle 2"/>
          <p:cNvSpPr>
            <a:spLocks noGrp="1" noChangeArrowheads="1"/>
          </p:cNvSpPr>
          <p:nvPr>
            <p:ph type="title"/>
          </p:nvPr>
        </p:nvSpPr>
        <p:spPr/>
        <p:txBody>
          <a:bodyPr/>
          <a:lstStyle/>
          <a:p>
            <a:r>
              <a:rPr lang="en-US" altLang="zh-CN" dirty="0">
                <a:solidFill>
                  <a:srgbClr val="FF0000"/>
                </a:solidFill>
              </a:rPr>
              <a:t>I-type Instruction</a:t>
            </a:r>
          </a:p>
        </p:txBody>
      </p:sp>
      <p:sp>
        <p:nvSpPr>
          <p:cNvPr id="1459203" name="Rectangle 3"/>
          <p:cNvSpPr>
            <a:spLocks noGrp="1" noChangeArrowheads="1"/>
          </p:cNvSpPr>
          <p:nvPr>
            <p:ph type="body" sz="half" idx="1"/>
          </p:nvPr>
        </p:nvSpPr>
        <p:spPr>
          <a:xfrm>
            <a:off x="1981200" y="1219200"/>
            <a:ext cx="8153400" cy="1209668"/>
          </a:xfrm>
        </p:spPr>
        <p:txBody>
          <a:bodyPr/>
          <a:lstStyle/>
          <a:p>
            <a:r>
              <a:rPr lang="en-US" altLang="zh-CN" dirty="0"/>
              <a:t>I: immediate</a:t>
            </a:r>
          </a:p>
          <a:p>
            <a:pPr lvl="1"/>
            <a:r>
              <a:rPr lang="en-US" altLang="zh-CN" dirty="0" err="1"/>
              <a:t>Lw</a:t>
            </a:r>
            <a:r>
              <a:rPr lang="en-US" altLang="zh-CN" dirty="0"/>
              <a:t>/</a:t>
            </a:r>
            <a:r>
              <a:rPr lang="en-US" altLang="zh-CN" dirty="0" err="1"/>
              <a:t>Sw</a:t>
            </a:r>
            <a:r>
              <a:rPr lang="en-US" altLang="zh-CN" dirty="0"/>
              <a:t>  instruction</a:t>
            </a:r>
          </a:p>
          <a:p>
            <a:pPr lvl="1">
              <a:buNone/>
            </a:pPr>
            <a:endParaRPr lang="en-US" altLang="zh-CN" dirty="0"/>
          </a:p>
        </p:txBody>
      </p:sp>
      <p:graphicFrame>
        <p:nvGraphicFramePr>
          <p:cNvPr id="1459204" name="Group 4"/>
          <p:cNvGraphicFramePr>
            <a:graphicFrameLocks noGrp="1"/>
          </p:cNvGraphicFramePr>
          <p:nvPr>
            <p:ph sz="half" idx="2"/>
          </p:nvPr>
        </p:nvGraphicFramePr>
        <p:xfrm>
          <a:off x="1981201" y="4048116"/>
          <a:ext cx="8296275" cy="822960"/>
        </p:xfrm>
        <a:graphic>
          <a:graphicData uri="http://schemas.openxmlformats.org/drawingml/2006/table">
            <a:tbl>
              <a:tblPr/>
              <a:tblGrid>
                <a:gridCol w="260350"/>
                <a:gridCol w="258763"/>
                <a:gridCol w="260350"/>
                <a:gridCol w="258762"/>
                <a:gridCol w="260350"/>
                <a:gridCol w="260350"/>
                <a:gridCol w="258763"/>
                <a:gridCol w="260350"/>
                <a:gridCol w="258762"/>
                <a:gridCol w="260350"/>
                <a:gridCol w="260350"/>
                <a:gridCol w="258763"/>
                <a:gridCol w="260350"/>
                <a:gridCol w="258762"/>
                <a:gridCol w="260350"/>
                <a:gridCol w="258763"/>
                <a:gridCol w="258762"/>
                <a:gridCol w="260350"/>
                <a:gridCol w="257175"/>
                <a:gridCol w="260350"/>
                <a:gridCol w="260350"/>
                <a:gridCol w="257175"/>
                <a:gridCol w="260350"/>
                <a:gridCol w="257175"/>
                <a:gridCol w="260350"/>
                <a:gridCol w="260350"/>
                <a:gridCol w="257175"/>
                <a:gridCol w="260350"/>
                <a:gridCol w="257175"/>
                <a:gridCol w="257175"/>
                <a:gridCol w="257175"/>
                <a:gridCol w="260350"/>
              </a:tblGrid>
              <a:tr h="2428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gridSpan="6">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OP:6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Rs:5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Rd:5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16">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Data:16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6063">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4" name="灯片编号占位符 6"/>
          <p:cNvSpPr>
            <a:spLocks noGrp="1"/>
          </p:cNvSpPr>
          <p:nvPr>
            <p:ph type="sldNum" sz="quarter" idx="4294967295"/>
          </p:nvPr>
        </p:nvSpPr>
        <p:spPr>
          <a:xfrm>
            <a:off x="8534400" y="6245225"/>
            <a:ext cx="2133600" cy="476250"/>
          </a:xfrm>
        </p:spPr>
        <p:txBody>
          <a:bodyPr/>
          <a:lstStyle/>
          <a:p>
            <a:fld id="{25BDCABD-8FF6-4C01-AD43-9D6D61F48C8B}" type="slidenum">
              <a:rPr lang="zh-CN" altLang="en-US"/>
              <a:pPr/>
              <a:t>89</a:t>
            </a:fld>
            <a:endParaRPr lang="en-US" altLang="zh-CN"/>
          </a:p>
        </p:txBody>
      </p:sp>
      <p:grpSp>
        <p:nvGrpSpPr>
          <p:cNvPr id="3" name="组合 18"/>
          <p:cNvGrpSpPr/>
          <p:nvPr/>
        </p:nvGrpSpPr>
        <p:grpSpPr>
          <a:xfrm>
            <a:off x="3524232" y="2643182"/>
            <a:ext cx="4000528" cy="1857388"/>
            <a:chOff x="2071670" y="3929066"/>
            <a:chExt cx="4000528" cy="1857388"/>
          </a:xfrm>
        </p:grpSpPr>
        <p:sp>
          <p:nvSpPr>
            <p:cNvPr id="1459343" name="Rectangle 143"/>
            <p:cNvSpPr>
              <a:spLocks noChangeArrowheads="1"/>
            </p:cNvSpPr>
            <p:nvPr/>
          </p:nvSpPr>
          <p:spPr bwMode="auto">
            <a:xfrm>
              <a:off x="2071670" y="3929066"/>
              <a:ext cx="2372765" cy="461665"/>
            </a:xfrm>
            <a:prstGeom prst="rect">
              <a:avLst/>
            </a:prstGeom>
            <a:noFill/>
            <a:ln w="9525">
              <a:noFill/>
              <a:miter lim="800000"/>
              <a:headEnd/>
              <a:tailEnd/>
            </a:ln>
            <a:effectLst/>
          </p:spPr>
          <p:txBody>
            <a:bodyPr wrap="none">
              <a:spAutoFit/>
            </a:bodyPr>
            <a:lstStyle/>
            <a:p>
              <a:r>
                <a:rPr lang="en-US" altLang="zh-CN" sz="2400" dirty="0" err="1">
                  <a:ea typeface="宋体" charset="-122"/>
                </a:rPr>
                <a:t>lw</a:t>
              </a:r>
              <a:r>
                <a:rPr lang="en-US" altLang="zh-CN" sz="2400" dirty="0">
                  <a:ea typeface="宋体" charset="-122"/>
                </a:rPr>
                <a:t>     $</a:t>
              </a:r>
              <a:r>
                <a:rPr lang="en-US" altLang="zh-CN" sz="2400" dirty="0" err="1">
                  <a:ea typeface="宋体" charset="-122"/>
                </a:rPr>
                <a:t>t0</a:t>
              </a:r>
              <a:r>
                <a:rPr lang="en-US" altLang="zh-CN" sz="2400" dirty="0">
                  <a:ea typeface="宋体" charset="-122"/>
                </a:rPr>
                <a:t>, 0($</a:t>
              </a:r>
              <a:r>
                <a:rPr lang="en-US" altLang="zh-CN" sz="2400" dirty="0" err="1">
                  <a:ea typeface="宋体" charset="-122"/>
                </a:rPr>
                <a:t>s1</a:t>
              </a:r>
              <a:r>
                <a:rPr lang="en-US" altLang="zh-CN" sz="2400" dirty="0">
                  <a:ea typeface="宋体" charset="-122"/>
                </a:rPr>
                <a:t>)</a:t>
              </a:r>
              <a:endParaRPr lang="zh-CN" altLang="en-US" sz="2400" dirty="0">
                <a:ea typeface="宋体" charset="-122"/>
              </a:endParaRPr>
            </a:p>
          </p:txBody>
        </p:sp>
        <p:cxnSp>
          <p:nvCxnSpPr>
            <p:cNvPr id="14" name="直接箭头连接符 13"/>
            <p:cNvCxnSpPr/>
            <p:nvPr/>
          </p:nvCxnSpPr>
          <p:spPr>
            <a:xfrm rot="5400000">
              <a:off x="2643174" y="4286256"/>
              <a:ext cx="1428760" cy="14287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16200000" flipH="1">
              <a:off x="2750331" y="4607727"/>
              <a:ext cx="1500198" cy="8572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500430" y="4214818"/>
              <a:ext cx="2571768" cy="150019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r>
              <a:rPr lang="en-US" altLang="zh-CN" sz="4000"/>
              <a:t>Contents of Chapter 2</a:t>
            </a:r>
          </a:p>
        </p:txBody>
      </p:sp>
      <p:sp>
        <p:nvSpPr>
          <p:cNvPr id="9219" name="Rectangle 3"/>
          <p:cNvSpPr>
            <a:spLocks noGrp="1" noRot="1" noChangeArrowheads="1"/>
          </p:cNvSpPr>
          <p:nvPr>
            <p:ph idx="1"/>
          </p:nvPr>
        </p:nvSpPr>
        <p:spPr>
          <a:xfrm>
            <a:off x="1271464" y="1142984"/>
            <a:ext cx="9649072" cy="4643470"/>
          </a:xfrm>
        </p:spPr>
        <p:txBody>
          <a:bodyPr/>
          <a:lstStyle/>
          <a:p>
            <a:pPr>
              <a:lnSpc>
                <a:spcPct val="80000"/>
              </a:lnSpc>
              <a:buFont typeface="Monotype Sorts" pitchFamily="2" charset="2"/>
              <a:buNone/>
            </a:pPr>
            <a:r>
              <a:rPr lang="en-US" altLang="zh-CN" dirty="0"/>
              <a:t>2.1 Introduction</a:t>
            </a:r>
          </a:p>
          <a:p>
            <a:pPr>
              <a:lnSpc>
                <a:spcPct val="80000"/>
              </a:lnSpc>
              <a:buFont typeface="Monotype Sorts" pitchFamily="2" charset="2"/>
              <a:buNone/>
            </a:pPr>
            <a:r>
              <a:rPr lang="en-US" altLang="zh-CN" dirty="0"/>
              <a:t>2.2 </a:t>
            </a:r>
            <a:r>
              <a:rPr lang="en-US" altLang="zh-CN" dirty="0">
                <a:solidFill>
                  <a:srgbClr val="0000FF"/>
                </a:solidFill>
              </a:rPr>
              <a:t>Operations</a:t>
            </a:r>
            <a:r>
              <a:rPr lang="en-US" altLang="zh-CN" dirty="0"/>
              <a:t> of the Computer Hardware</a:t>
            </a:r>
          </a:p>
          <a:p>
            <a:pPr>
              <a:lnSpc>
                <a:spcPct val="80000"/>
              </a:lnSpc>
              <a:buFont typeface="Monotype Sorts" pitchFamily="2" charset="2"/>
              <a:buNone/>
            </a:pPr>
            <a:r>
              <a:rPr lang="en-US" altLang="zh-CN" dirty="0"/>
              <a:t>2.3 </a:t>
            </a:r>
            <a:r>
              <a:rPr lang="en-US" altLang="zh-CN" dirty="0">
                <a:solidFill>
                  <a:srgbClr val="0000FF"/>
                </a:solidFill>
              </a:rPr>
              <a:t>Operands</a:t>
            </a:r>
            <a:r>
              <a:rPr lang="en-US" altLang="zh-CN" dirty="0"/>
              <a:t> of the Computer Hardware</a:t>
            </a:r>
          </a:p>
          <a:p>
            <a:pPr>
              <a:lnSpc>
                <a:spcPct val="80000"/>
              </a:lnSpc>
              <a:buFont typeface="Monotype Sorts" pitchFamily="2" charset="2"/>
              <a:buNone/>
            </a:pPr>
            <a:r>
              <a:rPr lang="en-US" altLang="zh-CN" dirty="0"/>
              <a:t>2.4 </a:t>
            </a:r>
            <a:r>
              <a:rPr lang="en-US" altLang="zh-CN" u="sng" dirty="0">
                <a:solidFill>
                  <a:srgbClr val="00B050"/>
                </a:solidFill>
              </a:rPr>
              <a:t>Signed and Unsigned Numbers</a:t>
            </a:r>
          </a:p>
          <a:p>
            <a:pPr>
              <a:lnSpc>
                <a:spcPct val="80000"/>
              </a:lnSpc>
              <a:buFont typeface="Monotype Sorts" pitchFamily="2" charset="2"/>
              <a:buNone/>
            </a:pPr>
            <a:r>
              <a:rPr lang="en-US" altLang="zh-CN" dirty="0" smtClean="0"/>
              <a:t>2.5 </a:t>
            </a:r>
            <a:r>
              <a:rPr lang="en-US" altLang="zh-CN" dirty="0"/>
              <a:t>Representing Instructions in the Computer</a:t>
            </a:r>
          </a:p>
          <a:p>
            <a:pPr>
              <a:lnSpc>
                <a:spcPct val="80000"/>
              </a:lnSpc>
              <a:buFont typeface="Monotype Sorts" pitchFamily="2" charset="2"/>
              <a:buNone/>
            </a:pPr>
            <a:r>
              <a:rPr lang="en-US" altLang="zh-CN" dirty="0"/>
              <a:t>2.6 Logical Operations</a:t>
            </a:r>
          </a:p>
          <a:p>
            <a:pPr>
              <a:lnSpc>
                <a:spcPct val="80000"/>
              </a:lnSpc>
              <a:buFont typeface="Monotype Sorts" pitchFamily="2" charset="2"/>
              <a:buNone/>
            </a:pPr>
            <a:r>
              <a:rPr lang="en-US" altLang="zh-CN" dirty="0"/>
              <a:t>2.7 Instructions </a:t>
            </a:r>
            <a:r>
              <a:rPr lang="en-US" altLang="zh-CN" dirty="0">
                <a:solidFill>
                  <a:srgbClr val="0000FF"/>
                </a:solidFill>
              </a:rPr>
              <a:t>for Making Decisions</a:t>
            </a:r>
          </a:p>
          <a:p>
            <a:pPr>
              <a:lnSpc>
                <a:spcPct val="80000"/>
              </a:lnSpc>
              <a:buFont typeface="Monotype Sorts" pitchFamily="2" charset="2"/>
              <a:buNone/>
            </a:pPr>
            <a:r>
              <a:rPr lang="en-US" altLang="zh-CN" dirty="0"/>
              <a:t>2.8 Supporting Procedures in Computer Hardware</a:t>
            </a:r>
          </a:p>
          <a:p>
            <a:pPr>
              <a:lnSpc>
                <a:spcPct val="80000"/>
              </a:lnSpc>
              <a:buFont typeface="Monotype Sorts" pitchFamily="2" charset="2"/>
              <a:buNone/>
            </a:pPr>
            <a:r>
              <a:rPr lang="en-US" altLang="zh-CN" dirty="0">
                <a:solidFill>
                  <a:schemeClr val="tx1">
                    <a:lumMod val="65000"/>
                    <a:lumOff val="35000"/>
                  </a:schemeClr>
                </a:solidFill>
              </a:rPr>
              <a:t>2.9 </a:t>
            </a:r>
            <a:r>
              <a:rPr lang="en-US" altLang="zh-CN" dirty="0" smtClean="0">
                <a:solidFill>
                  <a:schemeClr val="tx1">
                    <a:lumMod val="65000"/>
                    <a:lumOff val="35000"/>
                  </a:schemeClr>
                </a:solidFill>
              </a:rPr>
              <a:t>Communicating </a:t>
            </a:r>
            <a:r>
              <a:rPr lang="en-US" altLang="zh-CN" dirty="0">
                <a:solidFill>
                  <a:schemeClr val="tx1">
                    <a:lumMod val="65000"/>
                    <a:lumOff val="35000"/>
                  </a:schemeClr>
                </a:solidFill>
              </a:rPr>
              <a:t>with People</a:t>
            </a:r>
          </a:p>
          <a:p>
            <a:pPr>
              <a:lnSpc>
                <a:spcPct val="80000"/>
              </a:lnSpc>
              <a:buFont typeface="Monotype Sorts" pitchFamily="2" charset="2"/>
              <a:buNone/>
            </a:pPr>
            <a:r>
              <a:rPr lang="en-US" altLang="zh-CN" dirty="0"/>
              <a:t>2.10 MIPS </a:t>
            </a:r>
            <a:r>
              <a:rPr lang="en-US" altLang="zh-CN" dirty="0">
                <a:solidFill>
                  <a:srgbClr val="0000FF"/>
                </a:solidFill>
              </a:rPr>
              <a:t>Addressing</a:t>
            </a:r>
            <a:r>
              <a:rPr lang="en-US" altLang="zh-CN" dirty="0"/>
              <a:t> for 32-bit </a:t>
            </a:r>
            <a:r>
              <a:rPr lang="en-US" altLang="zh-CN" dirty="0" err="1"/>
              <a:t>Immediates</a:t>
            </a:r>
            <a:r>
              <a:rPr lang="en-US" altLang="zh-CN" dirty="0"/>
              <a:t> and Addresses</a:t>
            </a:r>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202" name="Rectangle 2"/>
          <p:cNvSpPr>
            <a:spLocks noGrp="1" noChangeArrowheads="1"/>
          </p:cNvSpPr>
          <p:nvPr>
            <p:ph type="title"/>
          </p:nvPr>
        </p:nvSpPr>
        <p:spPr>
          <a:xfrm>
            <a:off x="3024166" y="0"/>
            <a:ext cx="7391400" cy="1143000"/>
          </a:xfrm>
        </p:spPr>
        <p:txBody>
          <a:bodyPr/>
          <a:lstStyle/>
          <a:p>
            <a:r>
              <a:rPr lang="en-US" altLang="zh-CN" dirty="0">
                <a:solidFill>
                  <a:srgbClr val="FF0000"/>
                </a:solidFill>
              </a:rPr>
              <a:t>I-type Instruction</a:t>
            </a:r>
          </a:p>
        </p:txBody>
      </p:sp>
      <p:sp>
        <p:nvSpPr>
          <p:cNvPr id="1459203" name="Rectangle 3"/>
          <p:cNvSpPr>
            <a:spLocks noGrp="1" noChangeArrowheads="1"/>
          </p:cNvSpPr>
          <p:nvPr>
            <p:ph type="body" sz="half" idx="1"/>
          </p:nvPr>
        </p:nvSpPr>
        <p:spPr>
          <a:xfrm>
            <a:off x="1981200" y="1219200"/>
            <a:ext cx="8153400" cy="1352544"/>
          </a:xfrm>
        </p:spPr>
        <p:txBody>
          <a:bodyPr/>
          <a:lstStyle/>
          <a:p>
            <a:r>
              <a:rPr lang="en-US" altLang="zh-CN" dirty="0"/>
              <a:t>I: immediate</a:t>
            </a:r>
          </a:p>
          <a:p>
            <a:pPr lvl="1"/>
            <a:r>
              <a:rPr lang="en-US" altLang="zh-CN" dirty="0" err="1"/>
              <a:t>Lw</a:t>
            </a:r>
            <a:r>
              <a:rPr lang="en-US" altLang="zh-CN" dirty="0"/>
              <a:t>/</a:t>
            </a:r>
            <a:r>
              <a:rPr lang="en-US" altLang="zh-CN" dirty="0" err="1"/>
              <a:t>Sw</a:t>
            </a:r>
            <a:r>
              <a:rPr lang="en-US" altLang="zh-CN" dirty="0"/>
              <a:t>  instruction</a:t>
            </a:r>
          </a:p>
          <a:p>
            <a:pPr lvl="1"/>
            <a:r>
              <a:rPr lang="en-US" altLang="zh-CN" dirty="0"/>
              <a:t>Notice that </a:t>
            </a:r>
            <a:r>
              <a:rPr lang="en-US" altLang="zh-CN" dirty="0" err="1">
                <a:solidFill>
                  <a:srgbClr val="0000FF"/>
                </a:solidFill>
              </a:rPr>
              <a:t>sw</a:t>
            </a:r>
            <a:r>
              <a:rPr lang="en-US" altLang="zh-CN" dirty="0"/>
              <a:t> has </a:t>
            </a:r>
            <a:r>
              <a:rPr lang="en-US" altLang="zh-CN" dirty="0">
                <a:solidFill>
                  <a:srgbClr val="FF0000"/>
                </a:solidFill>
              </a:rPr>
              <a:t>NO</a:t>
            </a:r>
            <a:r>
              <a:rPr lang="en-US" altLang="zh-CN" dirty="0">
                <a:solidFill>
                  <a:srgbClr val="0000FF"/>
                </a:solidFill>
              </a:rPr>
              <a:t> destination register</a:t>
            </a:r>
          </a:p>
          <a:p>
            <a:endParaRPr lang="en-US" altLang="zh-CN" dirty="0"/>
          </a:p>
        </p:txBody>
      </p:sp>
      <p:graphicFrame>
        <p:nvGraphicFramePr>
          <p:cNvPr id="1459204" name="Group 4"/>
          <p:cNvGraphicFramePr>
            <a:graphicFrameLocks noGrp="1"/>
          </p:cNvGraphicFramePr>
          <p:nvPr>
            <p:ph sz="half" idx="2"/>
          </p:nvPr>
        </p:nvGraphicFramePr>
        <p:xfrm>
          <a:off x="1881159" y="4500570"/>
          <a:ext cx="8296275" cy="822960"/>
        </p:xfrm>
        <a:graphic>
          <a:graphicData uri="http://schemas.openxmlformats.org/drawingml/2006/table">
            <a:tbl>
              <a:tblPr/>
              <a:tblGrid>
                <a:gridCol w="260350"/>
                <a:gridCol w="258763"/>
                <a:gridCol w="260350"/>
                <a:gridCol w="258762"/>
                <a:gridCol w="260350"/>
                <a:gridCol w="260350"/>
                <a:gridCol w="258763"/>
                <a:gridCol w="260350"/>
                <a:gridCol w="258762"/>
                <a:gridCol w="260350"/>
                <a:gridCol w="260350"/>
                <a:gridCol w="258763"/>
                <a:gridCol w="260350"/>
                <a:gridCol w="258762"/>
                <a:gridCol w="260350"/>
                <a:gridCol w="258763"/>
                <a:gridCol w="258762"/>
                <a:gridCol w="260350"/>
                <a:gridCol w="257175"/>
                <a:gridCol w="260350"/>
                <a:gridCol w="260350"/>
                <a:gridCol w="257175"/>
                <a:gridCol w="260350"/>
                <a:gridCol w="257175"/>
                <a:gridCol w="260350"/>
                <a:gridCol w="260350"/>
                <a:gridCol w="257175"/>
                <a:gridCol w="260350"/>
                <a:gridCol w="257175"/>
                <a:gridCol w="257175"/>
                <a:gridCol w="257175"/>
                <a:gridCol w="260350"/>
              </a:tblGrid>
              <a:tr h="2428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gridSpan="6">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OP:6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Rs:5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Rd:5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16">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Data:16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6063">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dirty="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4" name="灯片编号占位符 6"/>
          <p:cNvSpPr>
            <a:spLocks noGrp="1"/>
          </p:cNvSpPr>
          <p:nvPr>
            <p:ph type="sldNum" sz="quarter" idx="4294967295"/>
          </p:nvPr>
        </p:nvSpPr>
        <p:spPr>
          <a:xfrm>
            <a:off x="8534400" y="6245225"/>
            <a:ext cx="2133600" cy="476250"/>
          </a:xfrm>
        </p:spPr>
        <p:txBody>
          <a:bodyPr/>
          <a:lstStyle/>
          <a:p>
            <a:fld id="{25BDCABD-8FF6-4C01-AD43-9D6D61F48C8B}" type="slidenum">
              <a:rPr lang="zh-CN" altLang="en-US"/>
              <a:pPr/>
              <a:t>90</a:t>
            </a:fld>
            <a:endParaRPr lang="en-US" altLang="zh-CN"/>
          </a:p>
        </p:txBody>
      </p:sp>
      <p:grpSp>
        <p:nvGrpSpPr>
          <p:cNvPr id="4" name="组合 25"/>
          <p:cNvGrpSpPr/>
          <p:nvPr/>
        </p:nvGrpSpPr>
        <p:grpSpPr>
          <a:xfrm>
            <a:off x="3381356" y="2857496"/>
            <a:ext cx="4214842" cy="2000264"/>
            <a:chOff x="1928794" y="3714752"/>
            <a:chExt cx="4214842" cy="2000264"/>
          </a:xfrm>
        </p:grpSpPr>
        <p:sp>
          <p:nvSpPr>
            <p:cNvPr id="1459342" name="Rectangle 142"/>
            <p:cNvSpPr>
              <a:spLocks noChangeArrowheads="1"/>
            </p:cNvSpPr>
            <p:nvPr/>
          </p:nvSpPr>
          <p:spPr bwMode="auto">
            <a:xfrm>
              <a:off x="1928794" y="3714752"/>
              <a:ext cx="2840842" cy="523220"/>
            </a:xfrm>
            <a:prstGeom prst="rect">
              <a:avLst/>
            </a:prstGeom>
            <a:noFill/>
            <a:ln w="9525">
              <a:noFill/>
              <a:miter lim="800000"/>
              <a:headEnd/>
              <a:tailEnd/>
            </a:ln>
            <a:effectLst/>
          </p:spPr>
          <p:txBody>
            <a:bodyPr wrap="none">
              <a:spAutoFit/>
            </a:bodyPr>
            <a:lstStyle/>
            <a:p>
              <a:r>
                <a:rPr lang="en-US" altLang="zh-CN" sz="2800" dirty="0" err="1">
                  <a:ea typeface="宋体" charset="-122"/>
                </a:rPr>
                <a:t>sw</a:t>
              </a:r>
              <a:r>
                <a:rPr lang="en-US" altLang="zh-CN" sz="2800" dirty="0">
                  <a:ea typeface="宋体" charset="-122"/>
                </a:rPr>
                <a:t>     $</a:t>
              </a:r>
              <a:r>
                <a:rPr lang="en-US" altLang="zh-CN" sz="2800" dirty="0" err="1">
                  <a:ea typeface="宋体" charset="-122"/>
                </a:rPr>
                <a:t>t0</a:t>
              </a:r>
              <a:r>
                <a:rPr lang="en-US" altLang="zh-CN" sz="2800" dirty="0">
                  <a:ea typeface="宋体" charset="-122"/>
                </a:rPr>
                <a:t>, 0($</a:t>
              </a:r>
              <a:r>
                <a:rPr lang="en-US" altLang="zh-CN" sz="2800" dirty="0" err="1">
                  <a:ea typeface="宋体" charset="-122"/>
                </a:rPr>
                <a:t>s1</a:t>
              </a:r>
              <a:r>
                <a:rPr lang="en-US" altLang="zh-CN" sz="2800" dirty="0">
                  <a:ea typeface="宋体" charset="-122"/>
                </a:rPr>
                <a:t>)</a:t>
              </a:r>
              <a:endParaRPr lang="zh-CN" altLang="en-US" sz="2800" dirty="0">
                <a:ea typeface="宋体" charset="-122"/>
              </a:endParaRPr>
            </a:p>
          </p:txBody>
        </p:sp>
        <p:cxnSp>
          <p:nvCxnSpPr>
            <p:cNvPr id="21" name="直接箭头连接符 20"/>
            <p:cNvCxnSpPr/>
            <p:nvPr/>
          </p:nvCxnSpPr>
          <p:spPr>
            <a:xfrm rot="5400000">
              <a:off x="2714612" y="4143380"/>
              <a:ext cx="1500198" cy="150019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16200000" flipH="1">
              <a:off x="2857488" y="4500570"/>
              <a:ext cx="1500198" cy="78581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714744" y="4143380"/>
              <a:ext cx="2428892" cy="157163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202" name="Rectangle 2"/>
          <p:cNvSpPr>
            <a:spLocks noGrp="1" noChangeArrowheads="1"/>
          </p:cNvSpPr>
          <p:nvPr>
            <p:ph type="title"/>
          </p:nvPr>
        </p:nvSpPr>
        <p:spPr/>
        <p:txBody>
          <a:bodyPr/>
          <a:lstStyle/>
          <a:p>
            <a:r>
              <a:rPr lang="en-US" altLang="zh-CN" dirty="0">
                <a:solidFill>
                  <a:srgbClr val="FF0000"/>
                </a:solidFill>
              </a:rPr>
              <a:t>I-type Instruction</a:t>
            </a:r>
          </a:p>
        </p:txBody>
      </p:sp>
      <p:sp>
        <p:nvSpPr>
          <p:cNvPr id="1459203" name="Rectangle 3"/>
          <p:cNvSpPr>
            <a:spLocks noGrp="1" noChangeArrowheads="1"/>
          </p:cNvSpPr>
          <p:nvPr>
            <p:ph type="body" sz="half" idx="1"/>
          </p:nvPr>
        </p:nvSpPr>
        <p:spPr>
          <a:xfrm>
            <a:off x="1981200" y="1219200"/>
            <a:ext cx="8153400" cy="709602"/>
          </a:xfrm>
        </p:spPr>
        <p:txBody>
          <a:bodyPr/>
          <a:lstStyle/>
          <a:p>
            <a:r>
              <a:rPr lang="en-US" altLang="zh-CN" dirty="0"/>
              <a:t>I: immediate</a:t>
            </a:r>
          </a:p>
          <a:p>
            <a:pPr lvl="1"/>
            <a:r>
              <a:rPr lang="en-US" altLang="zh-CN" dirty="0" err="1"/>
              <a:t>Beq</a:t>
            </a:r>
            <a:r>
              <a:rPr lang="en-US" altLang="zh-CN" dirty="0"/>
              <a:t>,  </a:t>
            </a:r>
            <a:r>
              <a:rPr lang="en-US" altLang="zh-CN" dirty="0" err="1"/>
              <a:t>Bne</a:t>
            </a:r>
            <a:endParaRPr lang="en-US" altLang="zh-CN" dirty="0"/>
          </a:p>
        </p:txBody>
      </p:sp>
      <p:graphicFrame>
        <p:nvGraphicFramePr>
          <p:cNvPr id="1459204" name="Group 4"/>
          <p:cNvGraphicFramePr>
            <a:graphicFrameLocks noGrp="1"/>
          </p:cNvGraphicFramePr>
          <p:nvPr>
            <p:ph sz="half" idx="2"/>
            <p:extLst>
              <p:ext uri="{D42A27DB-BD31-4B8C-83A1-F6EECF244321}">
                <p14:modId xmlns:p14="http://schemas.microsoft.com/office/powerpoint/2010/main" val="570847706"/>
              </p:ext>
            </p:extLst>
          </p:nvPr>
        </p:nvGraphicFramePr>
        <p:xfrm>
          <a:off x="1981201" y="4048116"/>
          <a:ext cx="8296275" cy="822960"/>
        </p:xfrm>
        <a:graphic>
          <a:graphicData uri="http://schemas.openxmlformats.org/drawingml/2006/table">
            <a:tbl>
              <a:tblPr/>
              <a:tblGrid>
                <a:gridCol w="260350"/>
                <a:gridCol w="258763"/>
                <a:gridCol w="260350"/>
                <a:gridCol w="258762"/>
                <a:gridCol w="260350"/>
                <a:gridCol w="260350"/>
                <a:gridCol w="258763"/>
                <a:gridCol w="260350"/>
                <a:gridCol w="258762"/>
                <a:gridCol w="260350"/>
                <a:gridCol w="260350"/>
                <a:gridCol w="258763"/>
                <a:gridCol w="260350"/>
                <a:gridCol w="258762"/>
                <a:gridCol w="260350"/>
                <a:gridCol w="258763"/>
                <a:gridCol w="258762"/>
                <a:gridCol w="260350"/>
                <a:gridCol w="257175"/>
                <a:gridCol w="260350"/>
                <a:gridCol w="260350"/>
                <a:gridCol w="257175"/>
                <a:gridCol w="260350"/>
                <a:gridCol w="257175"/>
                <a:gridCol w="260350"/>
                <a:gridCol w="260350"/>
                <a:gridCol w="257175"/>
                <a:gridCol w="260350"/>
                <a:gridCol w="257175"/>
                <a:gridCol w="257175"/>
                <a:gridCol w="257175"/>
                <a:gridCol w="260350"/>
              </a:tblGrid>
              <a:tr h="2428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dirty="0" smtClean="0">
                          <a:ln>
                            <a:noFill/>
                          </a:ln>
                          <a:solidFill>
                            <a:srgbClr val="990000"/>
                          </a:solidFill>
                          <a:effectLst/>
                          <a:latin typeface="Courier New" pitchFamily="49"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gridSpan="6">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OP:6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Rs:5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dirty="0" smtClean="0">
                          <a:ln>
                            <a:noFill/>
                          </a:ln>
                          <a:solidFill>
                            <a:srgbClr val="990000"/>
                          </a:solidFill>
                          <a:effectLst/>
                          <a:latin typeface="Courier New" pitchFamily="49" charset="0"/>
                          <a:ea typeface="宋体" charset="-122"/>
                        </a:rPr>
                        <a:t>Rt:5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16">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Data:16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6063">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4" name="灯片编号占位符 6"/>
          <p:cNvSpPr>
            <a:spLocks noGrp="1"/>
          </p:cNvSpPr>
          <p:nvPr>
            <p:ph type="sldNum" sz="quarter" idx="4294967295"/>
          </p:nvPr>
        </p:nvSpPr>
        <p:spPr>
          <a:xfrm>
            <a:off x="8534400" y="6245225"/>
            <a:ext cx="2133600" cy="476250"/>
          </a:xfrm>
        </p:spPr>
        <p:txBody>
          <a:bodyPr/>
          <a:lstStyle/>
          <a:p>
            <a:fld id="{25BDCABD-8FF6-4C01-AD43-9D6D61F48C8B}" type="slidenum">
              <a:rPr lang="zh-CN" altLang="en-US"/>
              <a:pPr/>
              <a:t>91</a:t>
            </a:fld>
            <a:endParaRPr lang="en-US" altLang="zh-CN"/>
          </a:p>
        </p:txBody>
      </p:sp>
      <p:sp>
        <p:nvSpPr>
          <p:cNvPr id="1459338" name="Rectangle 138"/>
          <p:cNvSpPr>
            <a:spLocks noChangeArrowheads="1"/>
          </p:cNvSpPr>
          <p:nvPr/>
        </p:nvSpPr>
        <p:spPr bwMode="auto">
          <a:xfrm>
            <a:off x="2798573" y="2364659"/>
            <a:ext cx="2783134" cy="461665"/>
          </a:xfrm>
          <a:prstGeom prst="rect">
            <a:avLst/>
          </a:prstGeom>
          <a:noFill/>
          <a:ln w="9525">
            <a:noFill/>
            <a:miter lim="800000"/>
            <a:headEnd/>
            <a:tailEnd/>
          </a:ln>
          <a:effectLst/>
        </p:spPr>
        <p:txBody>
          <a:bodyPr wrap="none">
            <a:spAutoFit/>
          </a:bodyPr>
          <a:lstStyle/>
          <a:p>
            <a:r>
              <a:rPr lang="en-US" altLang="zh-CN" sz="2400" dirty="0" err="1">
                <a:ea typeface="宋体" charset="-122"/>
              </a:rPr>
              <a:t>beq</a:t>
            </a:r>
            <a:r>
              <a:rPr lang="en-US" altLang="zh-CN" sz="2400" dirty="0">
                <a:ea typeface="宋体" charset="-122"/>
              </a:rPr>
              <a:t>    $</a:t>
            </a:r>
            <a:r>
              <a:rPr lang="en-US" altLang="zh-CN" sz="2400" dirty="0" err="1">
                <a:ea typeface="宋体" charset="-122"/>
              </a:rPr>
              <a:t>t0</a:t>
            </a:r>
            <a:r>
              <a:rPr lang="en-US" altLang="zh-CN" sz="2400" dirty="0">
                <a:ea typeface="宋体" charset="-122"/>
              </a:rPr>
              <a:t>, $</a:t>
            </a:r>
            <a:r>
              <a:rPr lang="en-US" altLang="zh-CN" sz="2400" dirty="0" err="1">
                <a:ea typeface="宋体" charset="-122"/>
              </a:rPr>
              <a:t>s1</a:t>
            </a:r>
            <a:r>
              <a:rPr lang="en-US" altLang="zh-CN" sz="2400" dirty="0">
                <a:ea typeface="宋体" charset="-122"/>
              </a:rPr>
              <a:t>, exit</a:t>
            </a:r>
            <a:endParaRPr lang="zh-CN" altLang="en-US" sz="2400" dirty="0">
              <a:ea typeface="宋体" charset="-122"/>
            </a:endParaRPr>
          </a:p>
        </p:txBody>
      </p:sp>
      <p:sp>
        <p:nvSpPr>
          <p:cNvPr id="1459339" name="Line 139"/>
          <p:cNvSpPr>
            <a:spLocks noChangeShapeType="1"/>
          </p:cNvSpPr>
          <p:nvPr/>
        </p:nvSpPr>
        <p:spPr bwMode="auto">
          <a:xfrm>
            <a:off x="3863753" y="2721848"/>
            <a:ext cx="360040" cy="1681162"/>
          </a:xfrm>
          <a:prstGeom prst="line">
            <a:avLst/>
          </a:prstGeom>
          <a:noFill/>
          <a:ln w="9525">
            <a:solidFill>
              <a:schemeClr val="tx1"/>
            </a:solidFill>
            <a:round/>
            <a:headEnd/>
            <a:tailEnd type="triangle" w="med" len="med"/>
          </a:ln>
          <a:effectLst/>
        </p:spPr>
        <p:txBody>
          <a:bodyPr/>
          <a:lstStyle/>
          <a:p>
            <a:endParaRPr lang="zh-CN" altLang="en-US"/>
          </a:p>
        </p:txBody>
      </p:sp>
      <p:sp>
        <p:nvSpPr>
          <p:cNvPr id="1459340" name="Line 140"/>
          <p:cNvSpPr>
            <a:spLocks noChangeShapeType="1"/>
          </p:cNvSpPr>
          <p:nvPr/>
        </p:nvSpPr>
        <p:spPr bwMode="auto">
          <a:xfrm>
            <a:off x="4574991" y="2721848"/>
            <a:ext cx="585806" cy="1571620"/>
          </a:xfrm>
          <a:prstGeom prst="line">
            <a:avLst/>
          </a:prstGeom>
          <a:noFill/>
          <a:ln w="9525">
            <a:solidFill>
              <a:schemeClr val="tx1"/>
            </a:solidFill>
            <a:round/>
            <a:headEnd/>
            <a:tailEnd type="triangle" w="med" len="med"/>
          </a:ln>
          <a:effectLst/>
        </p:spPr>
        <p:txBody>
          <a:bodyPr/>
          <a:lstStyle/>
          <a:p>
            <a:endParaRPr lang="zh-CN" altLang="en-US"/>
          </a:p>
        </p:txBody>
      </p:sp>
      <p:sp>
        <p:nvSpPr>
          <p:cNvPr id="1459341" name="Line 141"/>
          <p:cNvSpPr>
            <a:spLocks noChangeShapeType="1"/>
          </p:cNvSpPr>
          <p:nvPr/>
        </p:nvSpPr>
        <p:spPr bwMode="auto">
          <a:xfrm>
            <a:off x="5227465" y="2650410"/>
            <a:ext cx="2895600" cy="1752600"/>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202" name="Rectangle 2"/>
          <p:cNvSpPr>
            <a:spLocks noGrp="1" noChangeArrowheads="1"/>
          </p:cNvSpPr>
          <p:nvPr>
            <p:ph type="title"/>
          </p:nvPr>
        </p:nvSpPr>
        <p:spPr/>
        <p:txBody>
          <a:bodyPr/>
          <a:lstStyle/>
          <a:p>
            <a:r>
              <a:rPr lang="en-US" altLang="zh-CN"/>
              <a:t>I-type Instruction</a:t>
            </a:r>
          </a:p>
        </p:txBody>
      </p:sp>
      <p:sp>
        <p:nvSpPr>
          <p:cNvPr id="1459203" name="Rectangle 3"/>
          <p:cNvSpPr>
            <a:spLocks noGrp="1" noChangeArrowheads="1"/>
          </p:cNvSpPr>
          <p:nvPr>
            <p:ph type="body" sz="half" idx="1"/>
          </p:nvPr>
        </p:nvSpPr>
        <p:spPr>
          <a:xfrm>
            <a:off x="1981200" y="1219200"/>
            <a:ext cx="8153400" cy="709602"/>
          </a:xfrm>
        </p:spPr>
        <p:txBody>
          <a:bodyPr/>
          <a:lstStyle/>
          <a:p>
            <a:r>
              <a:rPr lang="en-US" altLang="zh-CN" dirty="0"/>
              <a:t>I: immediate</a:t>
            </a:r>
          </a:p>
        </p:txBody>
      </p:sp>
      <p:graphicFrame>
        <p:nvGraphicFramePr>
          <p:cNvPr id="1459204" name="Group 4"/>
          <p:cNvGraphicFramePr>
            <a:graphicFrameLocks noGrp="1"/>
          </p:cNvGraphicFramePr>
          <p:nvPr>
            <p:ph sz="half" idx="2"/>
          </p:nvPr>
        </p:nvGraphicFramePr>
        <p:xfrm>
          <a:off x="1981201" y="4048116"/>
          <a:ext cx="8296275" cy="822960"/>
        </p:xfrm>
        <a:graphic>
          <a:graphicData uri="http://schemas.openxmlformats.org/drawingml/2006/table">
            <a:tbl>
              <a:tblPr/>
              <a:tblGrid>
                <a:gridCol w="260350"/>
                <a:gridCol w="258763"/>
                <a:gridCol w="260350"/>
                <a:gridCol w="258762"/>
                <a:gridCol w="260350"/>
                <a:gridCol w="260350"/>
                <a:gridCol w="258763"/>
                <a:gridCol w="260350"/>
                <a:gridCol w="258762"/>
                <a:gridCol w="260350"/>
                <a:gridCol w="260350"/>
                <a:gridCol w="258763"/>
                <a:gridCol w="260350"/>
                <a:gridCol w="258762"/>
                <a:gridCol w="260350"/>
                <a:gridCol w="258763"/>
                <a:gridCol w="258762"/>
                <a:gridCol w="260350"/>
                <a:gridCol w="257175"/>
                <a:gridCol w="260350"/>
                <a:gridCol w="260350"/>
                <a:gridCol w="257175"/>
                <a:gridCol w="260350"/>
                <a:gridCol w="257175"/>
                <a:gridCol w="260350"/>
                <a:gridCol w="260350"/>
                <a:gridCol w="257175"/>
                <a:gridCol w="260350"/>
                <a:gridCol w="257175"/>
                <a:gridCol w="257175"/>
                <a:gridCol w="257175"/>
                <a:gridCol w="260350"/>
              </a:tblGrid>
              <a:tr h="2428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gridSpan="6">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OP:6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Rs:5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Rd:5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16">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r>
                        <a:rPr kumimoji="0" lang="en-US" altLang="zh-CN" sz="1200" b="1" i="0" u="none" strike="noStrike" cap="none" normalizeH="0" baseline="0" smtClean="0">
                          <a:ln>
                            <a:noFill/>
                          </a:ln>
                          <a:solidFill>
                            <a:srgbClr val="990000"/>
                          </a:solidFill>
                          <a:effectLst/>
                          <a:latin typeface="Courier New" pitchFamily="49" charset="0"/>
                          <a:ea typeface="宋体" charset="-122"/>
                        </a:rPr>
                        <a:t>Data:16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6063">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 typeface="Arial" charset="0"/>
                        <a:buNone/>
                        <a:tabLst/>
                      </a:pPr>
                      <a:endParaRPr kumimoji="0" lang="zh-CN" altLang="en-US" sz="1200" b="1" i="0" u="none" strike="noStrike" cap="none" normalizeH="0" baseline="0" smtClean="0">
                        <a:ln>
                          <a:noFill/>
                        </a:ln>
                        <a:solidFill>
                          <a:srgbClr val="990000"/>
                        </a:solidFill>
                        <a:effectLst/>
                        <a:latin typeface="Courier New" pitchFamily="49"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4" name="灯片编号占位符 6"/>
          <p:cNvSpPr>
            <a:spLocks noGrp="1"/>
          </p:cNvSpPr>
          <p:nvPr>
            <p:ph type="sldNum" sz="quarter" idx="4294967295"/>
          </p:nvPr>
        </p:nvSpPr>
        <p:spPr>
          <a:xfrm>
            <a:off x="8534400" y="6245225"/>
            <a:ext cx="2133600" cy="476250"/>
          </a:xfrm>
        </p:spPr>
        <p:txBody>
          <a:bodyPr/>
          <a:lstStyle/>
          <a:p>
            <a:fld id="{25BDCABD-8FF6-4C01-AD43-9D6D61F48C8B}" type="slidenum">
              <a:rPr lang="zh-CN" altLang="en-US"/>
              <a:pPr/>
              <a:t>92</a:t>
            </a:fld>
            <a:endParaRPr lang="en-US" altLang="zh-CN"/>
          </a:p>
        </p:txBody>
      </p:sp>
      <p:grpSp>
        <p:nvGrpSpPr>
          <p:cNvPr id="2" name="组合 11"/>
          <p:cNvGrpSpPr/>
          <p:nvPr/>
        </p:nvGrpSpPr>
        <p:grpSpPr>
          <a:xfrm>
            <a:off x="5814064" y="858446"/>
            <a:ext cx="5324492" cy="2038352"/>
            <a:chOff x="1142976" y="3786190"/>
            <a:chExt cx="5324492" cy="2038352"/>
          </a:xfrm>
        </p:grpSpPr>
        <p:sp>
          <p:nvSpPr>
            <p:cNvPr id="1459338" name="Rectangle 138"/>
            <p:cNvSpPr>
              <a:spLocks noChangeArrowheads="1"/>
            </p:cNvSpPr>
            <p:nvPr/>
          </p:nvSpPr>
          <p:spPr bwMode="auto">
            <a:xfrm>
              <a:off x="1142976" y="3786190"/>
              <a:ext cx="2783134" cy="461665"/>
            </a:xfrm>
            <a:prstGeom prst="rect">
              <a:avLst/>
            </a:prstGeom>
            <a:noFill/>
            <a:ln w="9525">
              <a:noFill/>
              <a:miter lim="800000"/>
              <a:headEnd/>
              <a:tailEnd/>
            </a:ln>
            <a:effectLst/>
          </p:spPr>
          <p:txBody>
            <a:bodyPr wrap="none">
              <a:spAutoFit/>
            </a:bodyPr>
            <a:lstStyle/>
            <a:p>
              <a:r>
                <a:rPr lang="en-US" altLang="zh-CN" sz="2400" dirty="0" err="1">
                  <a:ea typeface="宋体" charset="-122"/>
                </a:rPr>
                <a:t>beq</a:t>
              </a:r>
              <a:r>
                <a:rPr lang="en-US" altLang="zh-CN" sz="2400" dirty="0">
                  <a:ea typeface="宋体" charset="-122"/>
                </a:rPr>
                <a:t>    $</a:t>
              </a:r>
              <a:r>
                <a:rPr lang="en-US" altLang="zh-CN" sz="2400" dirty="0" err="1">
                  <a:ea typeface="宋体" charset="-122"/>
                </a:rPr>
                <a:t>t0</a:t>
              </a:r>
              <a:r>
                <a:rPr lang="en-US" altLang="zh-CN" sz="2400" dirty="0">
                  <a:ea typeface="宋体" charset="-122"/>
                </a:rPr>
                <a:t>, $</a:t>
              </a:r>
              <a:r>
                <a:rPr lang="en-US" altLang="zh-CN" sz="2400" dirty="0" err="1">
                  <a:ea typeface="宋体" charset="-122"/>
                </a:rPr>
                <a:t>s1</a:t>
              </a:r>
              <a:r>
                <a:rPr lang="en-US" altLang="zh-CN" sz="2400" dirty="0">
                  <a:ea typeface="宋体" charset="-122"/>
                </a:rPr>
                <a:t>, exit</a:t>
              </a:r>
              <a:endParaRPr lang="zh-CN" altLang="en-US" sz="2400" dirty="0">
                <a:ea typeface="宋体" charset="-122"/>
              </a:endParaRPr>
            </a:p>
          </p:txBody>
        </p:sp>
        <p:sp>
          <p:nvSpPr>
            <p:cNvPr id="1459339" name="Line 139"/>
            <p:cNvSpPr>
              <a:spLocks noChangeShapeType="1"/>
            </p:cNvSpPr>
            <p:nvPr/>
          </p:nvSpPr>
          <p:spPr bwMode="auto">
            <a:xfrm flipH="1">
              <a:off x="2571736" y="4143380"/>
              <a:ext cx="347658" cy="1500198"/>
            </a:xfrm>
            <a:prstGeom prst="line">
              <a:avLst/>
            </a:prstGeom>
            <a:noFill/>
            <a:ln w="9525">
              <a:solidFill>
                <a:schemeClr val="tx1"/>
              </a:solidFill>
              <a:round/>
              <a:headEnd/>
              <a:tailEnd type="triangle" w="med" len="med"/>
            </a:ln>
            <a:effectLst/>
          </p:spPr>
          <p:txBody>
            <a:bodyPr/>
            <a:lstStyle/>
            <a:p>
              <a:endParaRPr lang="zh-CN" altLang="en-US"/>
            </a:p>
          </p:txBody>
        </p:sp>
        <p:sp>
          <p:nvSpPr>
            <p:cNvPr id="1459340" name="Line 140"/>
            <p:cNvSpPr>
              <a:spLocks noChangeShapeType="1"/>
            </p:cNvSpPr>
            <p:nvPr/>
          </p:nvSpPr>
          <p:spPr bwMode="auto">
            <a:xfrm>
              <a:off x="2133600" y="4114800"/>
              <a:ext cx="1371600" cy="1600200"/>
            </a:xfrm>
            <a:prstGeom prst="line">
              <a:avLst/>
            </a:prstGeom>
            <a:noFill/>
            <a:ln w="9525">
              <a:solidFill>
                <a:schemeClr val="tx1"/>
              </a:solidFill>
              <a:round/>
              <a:headEnd/>
              <a:tailEnd type="triangle" w="med" len="med"/>
            </a:ln>
            <a:effectLst/>
          </p:spPr>
          <p:txBody>
            <a:bodyPr/>
            <a:lstStyle/>
            <a:p>
              <a:endParaRPr lang="zh-CN" altLang="en-US"/>
            </a:p>
          </p:txBody>
        </p:sp>
        <p:sp>
          <p:nvSpPr>
            <p:cNvPr id="1459341" name="Line 141"/>
            <p:cNvSpPr>
              <a:spLocks noChangeShapeType="1"/>
            </p:cNvSpPr>
            <p:nvPr/>
          </p:nvSpPr>
          <p:spPr bwMode="auto">
            <a:xfrm>
              <a:off x="3571868" y="4071942"/>
              <a:ext cx="2895600" cy="1752600"/>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3" name="组合 18"/>
          <p:cNvGrpSpPr/>
          <p:nvPr/>
        </p:nvGrpSpPr>
        <p:grpSpPr>
          <a:xfrm>
            <a:off x="3452794" y="2643182"/>
            <a:ext cx="4000528" cy="1857388"/>
            <a:chOff x="2071670" y="3929066"/>
            <a:chExt cx="4000528" cy="1857388"/>
          </a:xfrm>
        </p:grpSpPr>
        <p:sp>
          <p:nvSpPr>
            <p:cNvPr id="1459343" name="Rectangle 143"/>
            <p:cNvSpPr>
              <a:spLocks noChangeArrowheads="1"/>
            </p:cNvSpPr>
            <p:nvPr/>
          </p:nvSpPr>
          <p:spPr bwMode="auto">
            <a:xfrm>
              <a:off x="2071670" y="3929066"/>
              <a:ext cx="2372765" cy="461665"/>
            </a:xfrm>
            <a:prstGeom prst="rect">
              <a:avLst/>
            </a:prstGeom>
            <a:noFill/>
            <a:ln w="9525">
              <a:noFill/>
              <a:miter lim="800000"/>
              <a:headEnd/>
              <a:tailEnd/>
            </a:ln>
            <a:effectLst/>
          </p:spPr>
          <p:txBody>
            <a:bodyPr wrap="none">
              <a:spAutoFit/>
            </a:bodyPr>
            <a:lstStyle/>
            <a:p>
              <a:r>
                <a:rPr lang="en-US" altLang="zh-CN" sz="2400" dirty="0" err="1">
                  <a:ea typeface="宋体" charset="-122"/>
                </a:rPr>
                <a:t>lw</a:t>
              </a:r>
              <a:r>
                <a:rPr lang="en-US" altLang="zh-CN" sz="2400" dirty="0">
                  <a:ea typeface="宋体" charset="-122"/>
                </a:rPr>
                <a:t>     $</a:t>
              </a:r>
              <a:r>
                <a:rPr lang="en-US" altLang="zh-CN" sz="2400" dirty="0" err="1">
                  <a:ea typeface="宋体" charset="-122"/>
                </a:rPr>
                <a:t>t0</a:t>
              </a:r>
              <a:r>
                <a:rPr lang="en-US" altLang="zh-CN" sz="2400" dirty="0">
                  <a:ea typeface="宋体" charset="-122"/>
                </a:rPr>
                <a:t>, 0($</a:t>
              </a:r>
              <a:r>
                <a:rPr lang="en-US" altLang="zh-CN" sz="2400" dirty="0" err="1">
                  <a:ea typeface="宋体" charset="-122"/>
                </a:rPr>
                <a:t>s1</a:t>
              </a:r>
              <a:r>
                <a:rPr lang="en-US" altLang="zh-CN" sz="2400" dirty="0">
                  <a:ea typeface="宋体" charset="-122"/>
                </a:rPr>
                <a:t>)</a:t>
              </a:r>
              <a:endParaRPr lang="zh-CN" altLang="en-US" sz="2400" dirty="0">
                <a:ea typeface="宋体" charset="-122"/>
              </a:endParaRPr>
            </a:p>
          </p:txBody>
        </p:sp>
        <p:cxnSp>
          <p:nvCxnSpPr>
            <p:cNvPr id="14" name="直接箭头连接符 13"/>
            <p:cNvCxnSpPr/>
            <p:nvPr/>
          </p:nvCxnSpPr>
          <p:spPr>
            <a:xfrm rot="5400000">
              <a:off x="2643174" y="4286256"/>
              <a:ext cx="1428760" cy="14287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16200000" flipH="1">
              <a:off x="2750331" y="4607727"/>
              <a:ext cx="1500198" cy="8572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500430" y="4214818"/>
              <a:ext cx="2571768" cy="150019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组合 25"/>
          <p:cNvGrpSpPr/>
          <p:nvPr/>
        </p:nvGrpSpPr>
        <p:grpSpPr>
          <a:xfrm>
            <a:off x="3246445" y="2500306"/>
            <a:ext cx="4214842" cy="2000264"/>
            <a:chOff x="1928794" y="3714752"/>
            <a:chExt cx="4214842" cy="2000264"/>
          </a:xfrm>
        </p:grpSpPr>
        <p:sp>
          <p:nvSpPr>
            <p:cNvPr id="1459342" name="Rectangle 142"/>
            <p:cNvSpPr>
              <a:spLocks noChangeArrowheads="1"/>
            </p:cNvSpPr>
            <p:nvPr/>
          </p:nvSpPr>
          <p:spPr bwMode="auto">
            <a:xfrm>
              <a:off x="1928794" y="3714752"/>
              <a:ext cx="2840842" cy="523220"/>
            </a:xfrm>
            <a:prstGeom prst="rect">
              <a:avLst/>
            </a:prstGeom>
            <a:noFill/>
            <a:ln w="9525">
              <a:noFill/>
              <a:miter lim="800000"/>
              <a:headEnd/>
              <a:tailEnd/>
            </a:ln>
            <a:effectLst/>
          </p:spPr>
          <p:txBody>
            <a:bodyPr wrap="none">
              <a:spAutoFit/>
            </a:bodyPr>
            <a:lstStyle/>
            <a:p>
              <a:r>
                <a:rPr lang="en-US" altLang="zh-CN" sz="2800" dirty="0" err="1">
                  <a:ea typeface="宋体" charset="-122"/>
                </a:rPr>
                <a:t>sw</a:t>
              </a:r>
              <a:r>
                <a:rPr lang="en-US" altLang="zh-CN" sz="2800" dirty="0">
                  <a:ea typeface="宋体" charset="-122"/>
                </a:rPr>
                <a:t>     $</a:t>
              </a:r>
              <a:r>
                <a:rPr lang="en-US" altLang="zh-CN" sz="2800" dirty="0" err="1">
                  <a:ea typeface="宋体" charset="-122"/>
                </a:rPr>
                <a:t>t0</a:t>
              </a:r>
              <a:r>
                <a:rPr lang="en-US" altLang="zh-CN" sz="2800" dirty="0">
                  <a:ea typeface="宋体" charset="-122"/>
                </a:rPr>
                <a:t>, 0($</a:t>
              </a:r>
              <a:r>
                <a:rPr lang="en-US" altLang="zh-CN" sz="2800" dirty="0" err="1">
                  <a:ea typeface="宋体" charset="-122"/>
                </a:rPr>
                <a:t>s1</a:t>
              </a:r>
              <a:r>
                <a:rPr lang="en-US" altLang="zh-CN" sz="2800" dirty="0">
                  <a:ea typeface="宋体" charset="-122"/>
                </a:rPr>
                <a:t>)</a:t>
              </a:r>
              <a:endParaRPr lang="zh-CN" altLang="en-US" sz="2800" dirty="0">
                <a:ea typeface="宋体" charset="-122"/>
              </a:endParaRPr>
            </a:p>
          </p:txBody>
        </p:sp>
        <p:cxnSp>
          <p:nvCxnSpPr>
            <p:cNvPr id="21" name="直接箭头连接符 20"/>
            <p:cNvCxnSpPr/>
            <p:nvPr/>
          </p:nvCxnSpPr>
          <p:spPr>
            <a:xfrm rot="5400000">
              <a:off x="2714612" y="4143380"/>
              <a:ext cx="1500198" cy="150019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16200000" flipH="1">
              <a:off x="2857488" y="4500570"/>
              <a:ext cx="1500198" cy="78581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714744" y="4143380"/>
              <a:ext cx="2428892" cy="157163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238612" y="0"/>
            <a:ext cx="6115064" cy="928670"/>
          </a:xfrm>
        </p:spPr>
        <p:txBody>
          <a:bodyPr/>
          <a:lstStyle/>
          <a:p>
            <a:r>
              <a:rPr lang="en-US" altLang="zh-CN" dirty="0"/>
              <a:t>Ex 2.11</a:t>
            </a:r>
            <a:r>
              <a:rPr lang="en-US" altLang="zh-CN" sz="2800" dirty="0"/>
              <a:t> </a:t>
            </a:r>
            <a:r>
              <a:rPr lang="en-US" altLang="zh-CN" dirty="0"/>
              <a:t>Supports </a:t>
            </a:r>
            <a:r>
              <a:rPr lang="en-US" altLang="zh-CN" dirty="0" err="1"/>
              <a:t>LOOPs</a:t>
            </a:r>
            <a:endParaRPr lang="zh-CN" altLang="en-US" dirty="0"/>
          </a:p>
        </p:txBody>
      </p:sp>
      <p:sp>
        <p:nvSpPr>
          <p:cNvPr id="125955" name="Rectangle 3"/>
          <p:cNvSpPr>
            <a:spLocks noGrp="1" noRot="1" noChangeArrowheads="1"/>
          </p:cNvSpPr>
          <p:nvPr>
            <p:ph idx="1"/>
          </p:nvPr>
        </p:nvSpPr>
        <p:spPr>
          <a:xfrm>
            <a:off x="2024034" y="785794"/>
            <a:ext cx="8229600" cy="5429288"/>
          </a:xfrm>
        </p:spPr>
        <p:txBody>
          <a:bodyPr/>
          <a:lstStyle/>
          <a:p>
            <a:r>
              <a:rPr lang="en-US" altLang="zh-CN" sz="2400" dirty="0"/>
              <a:t>Compiling a loop with variable array index</a:t>
            </a:r>
          </a:p>
          <a:p>
            <a:pPr>
              <a:buFont typeface="Wingdings" pitchFamily="2" charset="2"/>
              <a:buNone/>
            </a:pPr>
            <a:r>
              <a:rPr lang="en-US" altLang="zh-CN" sz="2000" dirty="0"/>
              <a:t>         ( Assume: g ~ j ---- $</a:t>
            </a:r>
            <a:r>
              <a:rPr lang="en-US" altLang="zh-CN" sz="2000" dirty="0" err="1"/>
              <a:t>s1</a:t>
            </a:r>
            <a:r>
              <a:rPr lang="en-US" altLang="zh-CN" sz="2000" dirty="0"/>
              <a:t> ~ $</a:t>
            </a:r>
            <a:r>
              <a:rPr lang="en-US" altLang="zh-CN" sz="2000" dirty="0" err="1"/>
              <a:t>s4</a:t>
            </a:r>
            <a:r>
              <a:rPr lang="en-US" altLang="zh-CN" sz="2000" dirty="0"/>
              <a:t>      base of A[</a:t>
            </a:r>
            <a:r>
              <a:rPr lang="en-US" altLang="zh-CN" sz="2000" dirty="0" err="1"/>
              <a:t>i</a:t>
            </a:r>
            <a:r>
              <a:rPr lang="en-US" altLang="zh-CN" sz="2000" dirty="0"/>
              <a:t>] ---- $</a:t>
            </a:r>
            <a:r>
              <a:rPr lang="en-US" altLang="zh-CN" sz="2000" dirty="0" err="1"/>
              <a:t>s5</a:t>
            </a:r>
            <a:r>
              <a:rPr lang="en-US" altLang="zh-CN" sz="2000" dirty="0"/>
              <a:t>)</a:t>
            </a:r>
            <a:endParaRPr lang="en-US" altLang="zh-CN" dirty="0"/>
          </a:p>
          <a:p>
            <a:pPr lvl="1"/>
            <a:r>
              <a:rPr lang="en-US" altLang="zh-CN" dirty="0">
                <a:solidFill>
                  <a:srgbClr val="0000FF"/>
                </a:solidFill>
              </a:rPr>
              <a:t> C code:</a:t>
            </a:r>
          </a:p>
          <a:p>
            <a:pPr lvl="1">
              <a:buFont typeface="Wingdings" pitchFamily="2" charset="2"/>
              <a:buNone/>
            </a:pPr>
            <a:r>
              <a:rPr lang="en-US" altLang="zh-CN" sz="2000" dirty="0">
                <a:latin typeface="Times New Roman" pitchFamily="18" charset="0"/>
              </a:rPr>
              <a:t>        Loop:      g  =  g  +  A[</a:t>
            </a:r>
            <a:r>
              <a:rPr lang="en-US" altLang="zh-CN" sz="2000" dirty="0" err="1">
                <a:latin typeface="Times New Roman" pitchFamily="18" charset="0"/>
              </a:rPr>
              <a:t>i</a:t>
            </a:r>
            <a:r>
              <a:rPr lang="en-US" altLang="zh-CN" sz="2000" dirty="0">
                <a:latin typeface="Times New Roman" pitchFamily="18" charset="0"/>
              </a:rPr>
              <a:t>] ;         // A is an array of 100 words</a:t>
            </a:r>
          </a:p>
          <a:p>
            <a:pPr lvl="1">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i</a:t>
            </a:r>
            <a:r>
              <a:rPr lang="en-US" altLang="zh-CN" sz="2000" dirty="0">
                <a:latin typeface="Times New Roman" pitchFamily="18" charset="0"/>
              </a:rPr>
              <a:t>  =   </a:t>
            </a:r>
            <a:r>
              <a:rPr lang="en-US" altLang="zh-CN" sz="2000" dirty="0" err="1">
                <a:latin typeface="Times New Roman" pitchFamily="18" charset="0"/>
              </a:rPr>
              <a:t>i</a:t>
            </a:r>
            <a:r>
              <a:rPr lang="en-US" altLang="zh-CN" sz="2000" dirty="0">
                <a:latin typeface="Times New Roman" pitchFamily="18" charset="0"/>
              </a:rPr>
              <a:t>  +  j ;</a:t>
            </a:r>
          </a:p>
          <a:p>
            <a:pPr lvl="1">
              <a:buFont typeface="Wingdings" pitchFamily="2" charset="2"/>
              <a:buNone/>
            </a:pPr>
            <a:r>
              <a:rPr lang="en-US" altLang="zh-CN" sz="2000" dirty="0">
                <a:latin typeface="Times New Roman" pitchFamily="18" charset="0"/>
              </a:rPr>
              <a:t>                        if ( </a:t>
            </a:r>
            <a:r>
              <a:rPr lang="en-US" altLang="zh-CN" sz="2000" dirty="0" err="1">
                <a:latin typeface="Times New Roman" pitchFamily="18" charset="0"/>
              </a:rPr>
              <a:t>i</a:t>
            </a:r>
            <a:r>
              <a:rPr lang="en-US" altLang="zh-CN" sz="2000" dirty="0">
                <a:latin typeface="Times New Roman" pitchFamily="18" charset="0"/>
              </a:rPr>
              <a:t>  !=  h )    </a:t>
            </a:r>
            <a:r>
              <a:rPr lang="en-US" altLang="zh-CN" sz="2000" dirty="0" err="1">
                <a:latin typeface="Times New Roman" pitchFamily="18" charset="0"/>
              </a:rPr>
              <a:t>goto</a:t>
            </a:r>
            <a:r>
              <a:rPr lang="en-US" altLang="zh-CN" sz="2000" dirty="0">
                <a:latin typeface="Times New Roman" pitchFamily="18" charset="0"/>
              </a:rPr>
              <a:t>  Loop ;</a:t>
            </a:r>
          </a:p>
          <a:p>
            <a:pPr lvl="1"/>
            <a:r>
              <a:rPr lang="en-US" altLang="zh-CN" dirty="0">
                <a:solidFill>
                  <a:srgbClr val="0000FF"/>
                </a:solidFill>
              </a:rPr>
              <a:t> MIPS assembly code:</a:t>
            </a:r>
          </a:p>
          <a:p>
            <a:pPr lvl="1">
              <a:buFont typeface="Wingdings" pitchFamily="2" charset="2"/>
              <a:buNone/>
            </a:pPr>
            <a:r>
              <a:rPr lang="en-US" altLang="zh-CN" sz="2000" dirty="0">
                <a:latin typeface="Times New Roman" pitchFamily="18" charset="0"/>
              </a:rPr>
              <a:t>       Loop:       add    $</a:t>
            </a:r>
            <a:r>
              <a:rPr lang="en-US" altLang="zh-CN" sz="2000" dirty="0" err="1">
                <a:latin typeface="Times New Roman" pitchFamily="18" charset="0"/>
              </a:rPr>
              <a:t>t1</a:t>
            </a:r>
            <a:r>
              <a:rPr lang="en-US" altLang="zh-CN" sz="2000" dirty="0">
                <a:latin typeface="Times New Roman" pitchFamily="18" charset="0"/>
              </a:rPr>
              <a:t>, $</a:t>
            </a:r>
            <a:r>
              <a:rPr lang="en-US" altLang="zh-CN" sz="2000" dirty="0" err="1">
                <a:latin typeface="Times New Roman" pitchFamily="18" charset="0"/>
              </a:rPr>
              <a:t>s3</a:t>
            </a:r>
            <a:r>
              <a:rPr lang="en-US" altLang="zh-CN" sz="2000" dirty="0">
                <a:latin typeface="Times New Roman" pitchFamily="18" charset="0"/>
              </a:rPr>
              <a:t>, $</a:t>
            </a:r>
            <a:r>
              <a:rPr lang="en-US" altLang="zh-CN" sz="2000" dirty="0" err="1">
                <a:latin typeface="Times New Roman" pitchFamily="18" charset="0"/>
              </a:rPr>
              <a:t>s3</a:t>
            </a:r>
            <a:r>
              <a:rPr lang="en-US" altLang="zh-CN" sz="2000" dirty="0">
                <a:latin typeface="Times New Roman" pitchFamily="18" charset="0"/>
              </a:rPr>
              <a:t>       # temp </a:t>
            </a:r>
            <a:r>
              <a:rPr lang="en-US" altLang="zh-CN" sz="2000" dirty="0" err="1">
                <a:latin typeface="Times New Roman" pitchFamily="18" charset="0"/>
              </a:rPr>
              <a:t>reg</a:t>
            </a:r>
            <a:r>
              <a:rPr lang="en-US" altLang="zh-CN" sz="2000" dirty="0">
                <a:latin typeface="Times New Roman" pitchFamily="18" charset="0"/>
              </a:rPr>
              <a:t> $</a:t>
            </a:r>
            <a:r>
              <a:rPr lang="en-US" altLang="zh-CN" sz="2000" dirty="0" err="1">
                <a:latin typeface="Times New Roman" pitchFamily="18" charset="0"/>
              </a:rPr>
              <a:t>t1</a:t>
            </a:r>
            <a:r>
              <a:rPr lang="en-US" altLang="zh-CN" sz="2000" dirty="0">
                <a:latin typeface="Times New Roman" pitchFamily="18" charset="0"/>
              </a:rPr>
              <a:t>  =  2  *  </a:t>
            </a:r>
            <a:r>
              <a:rPr lang="en-US" altLang="zh-CN" sz="2000" dirty="0" err="1">
                <a:latin typeface="Times New Roman" pitchFamily="18" charset="0"/>
              </a:rPr>
              <a:t>i</a:t>
            </a:r>
            <a:endParaRPr lang="en-US" altLang="zh-CN" sz="2000" dirty="0">
              <a:latin typeface="Times New Roman" pitchFamily="18" charset="0"/>
            </a:endParaRPr>
          </a:p>
          <a:p>
            <a:pPr lvl="1">
              <a:buFont typeface="Wingdings" pitchFamily="2" charset="2"/>
              <a:buNone/>
            </a:pPr>
            <a:r>
              <a:rPr lang="en-US" altLang="zh-CN" sz="2000" dirty="0">
                <a:latin typeface="Times New Roman" pitchFamily="18" charset="0"/>
              </a:rPr>
              <a:t>                        add    $</a:t>
            </a:r>
            <a:r>
              <a:rPr lang="en-US" altLang="zh-CN" sz="2000" dirty="0" err="1">
                <a:latin typeface="Times New Roman" pitchFamily="18" charset="0"/>
              </a:rPr>
              <a:t>t1</a:t>
            </a:r>
            <a:r>
              <a:rPr lang="en-US" altLang="zh-CN" sz="2000" dirty="0">
                <a:latin typeface="Times New Roman" pitchFamily="18" charset="0"/>
              </a:rPr>
              <a:t>, $</a:t>
            </a:r>
            <a:r>
              <a:rPr lang="en-US" altLang="zh-CN" sz="2000" dirty="0" err="1">
                <a:latin typeface="Times New Roman" pitchFamily="18" charset="0"/>
              </a:rPr>
              <a:t>t1</a:t>
            </a:r>
            <a:r>
              <a:rPr lang="en-US" altLang="zh-CN" sz="2000" dirty="0">
                <a:latin typeface="Times New Roman" pitchFamily="18" charset="0"/>
              </a:rPr>
              <a:t>, $</a:t>
            </a:r>
            <a:r>
              <a:rPr lang="en-US" altLang="zh-CN" sz="2000" dirty="0" err="1">
                <a:latin typeface="Times New Roman" pitchFamily="18" charset="0"/>
              </a:rPr>
              <a:t>t1</a:t>
            </a:r>
            <a:r>
              <a:rPr lang="en-US" altLang="zh-CN" sz="2000" dirty="0">
                <a:latin typeface="Times New Roman" pitchFamily="18" charset="0"/>
              </a:rPr>
              <a:t>        # temp </a:t>
            </a:r>
            <a:r>
              <a:rPr lang="en-US" altLang="zh-CN" sz="2000" dirty="0" err="1">
                <a:latin typeface="Times New Roman" pitchFamily="18" charset="0"/>
              </a:rPr>
              <a:t>reg</a:t>
            </a:r>
            <a:r>
              <a:rPr lang="en-US" altLang="zh-CN" sz="2000" dirty="0">
                <a:latin typeface="Times New Roman" pitchFamily="18" charset="0"/>
              </a:rPr>
              <a:t> $</a:t>
            </a:r>
            <a:r>
              <a:rPr lang="en-US" altLang="zh-CN" sz="2000" dirty="0" err="1">
                <a:latin typeface="Times New Roman" pitchFamily="18" charset="0"/>
              </a:rPr>
              <a:t>t1</a:t>
            </a:r>
            <a:r>
              <a:rPr lang="en-US" altLang="zh-CN" sz="2000" dirty="0">
                <a:latin typeface="Times New Roman" pitchFamily="18" charset="0"/>
              </a:rPr>
              <a:t>  =  4  *  </a:t>
            </a:r>
            <a:r>
              <a:rPr lang="en-US" altLang="zh-CN" sz="2000" dirty="0" err="1">
                <a:latin typeface="Times New Roman" pitchFamily="18" charset="0"/>
              </a:rPr>
              <a:t>i</a:t>
            </a:r>
            <a:endParaRPr lang="en-US" altLang="zh-CN" sz="2000" dirty="0">
              <a:latin typeface="Times New Roman" pitchFamily="18" charset="0"/>
            </a:endParaRPr>
          </a:p>
          <a:p>
            <a:pPr lvl="1">
              <a:buFont typeface="Wingdings" pitchFamily="2" charset="2"/>
              <a:buNone/>
            </a:pPr>
            <a:r>
              <a:rPr lang="en-US" altLang="zh-CN" sz="2000" dirty="0">
                <a:latin typeface="Times New Roman" pitchFamily="18" charset="0"/>
              </a:rPr>
              <a:t>                        add    $</a:t>
            </a:r>
            <a:r>
              <a:rPr lang="en-US" altLang="zh-CN" sz="2000" dirty="0" err="1">
                <a:latin typeface="Times New Roman" pitchFamily="18" charset="0"/>
              </a:rPr>
              <a:t>t1</a:t>
            </a:r>
            <a:r>
              <a:rPr lang="en-US" altLang="zh-CN" sz="2000" dirty="0">
                <a:latin typeface="Times New Roman" pitchFamily="18" charset="0"/>
              </a:rPr>
              <a:t>, $</a:t>
            </a:r>
            <a:r>
              <a:rPr lang="en-US" altLang="zh-CN" sz="2000" dirty="0" err="1">
                <a:latin typeface="Times New Roman" pitchFamily="18" charset="0"/>
              </a:rPr>
              <a:t>t1</a:t>
            </a:r>
            <a:r>
              <a:rPr lang="en-US" altLang="zh-CN" sz="2000" dirty="0">
                <a:latin typeface="Times New Roman" pitchFamily="18" charset="0"/>
              </a:rPr>
              <a:t>, $</a:t>
            </a:r>
            <a:r>
              <a:rPr lang="en-US" altLang="zh-CN" sz="2000" dirty="0" err="1">
                <a:latin typeface="Times New Roman" pitchFamily="18" charset="0"/>
              </a:rPr>
              <a:t>s5</a:t>
            </a:r>
            <a:r>
              <a:rPr lang="en-US" altLang="zh-CN" sz="2000" dirty="0">
                <a:latin typeface="Times New Roman" pitchFamily="18" charset="0"/>
              </a:rPr>
              <a:t>        # $</a:t>
            </a:r>
            <a:r>
              <a:rPr lang="en-US" altLang="zh-CN" sz="2000" dirty="0" err="1">
                <a:latin typeface="Times New Roman" pitchFamily="18" charset="0"/>
              </a:rPr>
              <a:t>t1</a:t>
            </a:r>
            <a:r>
              <a:rPr lang="en-US" altLang="zh-CN" sz="2000" dirty="0">
                <a:latin typeface="Times New Roman" pitchFamily="18" charset="0"/>
              </a:rPr>
              <a:t>  =  address of A[</a:t>
            </a:r>
            <a:r>
              <a:rPr lang="en-US" altLang="zh-CN" sz="2000" dirty="0" err="1">
                <a:latin typeface="Times New Roman" pitchFamily="18" charset="0"/>
              </a:rPr>
              <a:t>i</a:t>
            </a:r>
            <a:r>
              <a:rPr lang="en-US" altLang="zh-CN" sz="2000" dirty="0">
                <a:latin typeface="Times New Roman" pitchFamily="18" charset="0"/>
              </a:rPr>
              <a:t>]</a:t>
            </a:r>
          </a:p>
          <a:p>
            <a:pPr lvl="1">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lw</a:t>
            </a:r>
            <a:r>
              <a:rPr lang="en-US" altLang="zh-CN" sz="2000" dirty="0">
                <a:latin typeface="Times New Roman" pitchFamily="18" charset="0"/>
              </a:rPr>
              <a:t>      $</a:t>
            </a:r>
            <a:r>
              <a:rPr lang="en-US" altLang="zh-CN" sz="2000" dirty="0" err="1">
                <a:latin typeface="Times New Roman" pitchFamily="18" charset="0"/>
              </a:rPr>
              <a:t>t0</a:t>
            </a:r>
            <a:r>
              <a:rPr lang="en-US" altLang="zh-CN" sz="2000" dirty="0">
                <a:latin typeface="Times New Roman" pitchFamily="18" charset="0"/>
              </a:rPr>
              <a:t>, 0($</a:t>
            </a:r>
            <a:r>
              <a:rPr lang="en-US" altLang="zh-CN" sz="2000" dirty="0" err="1">
                <a:latin typeface="Times New Roman" pitchFamily="18" charset="0"/>
              </a:rPr>
              <a:t>t1</a:t>
            </a:r>
            <a:r>
              <a:rPr lang="en-US" altLang="zh-CN" sz="2000" dirty="0">
                <a:latin typeface="Times New Roman" pitchFamily="18" charset="0"/>
              </a:rPr>
              <a:t>)            # temp </a:t>
            </a:r>
            <a:r>
              <a:rPr lang="en-US" altLang="zh-CN" sz="2000" dirty="0" err="1">
                <a:latin typeface="Times New Roman" pitchFamily="18" charset="0"/>
              </a:rPr>
              <a:t>reg</a:t>
            </a:r>
            <a:r>
              <a:rPr lang="en-US" altLang="zh-CN" sz="2000" dirty="0">
                <a:latin typeface="Times New Roman" pitchFamily="18" charset="0"/>
              </a:rPr>
              <a:t> $</a:t>
            </a:r>
            <a:r>
              <a:rPr lang="en-US" altLang="zh-CN" sz="2000" dirty="0" err="1">
                <a:latin typeface="Times New Roman" pitchFamily="18" charset="0"/>
              </a:rPr>
              <a:t>t0</a:t>
            </a:r>
            <a:r>
              <a:rPr lang="en-US" altLang="zh-CN" sz="2000" dirty="0">
                <a:latin typeface="Times New Roman" pitchFamily="18" charset="0"/>
              </a:rPr>
              <a:t>  =  A[</a:t>
            </a:r>
            <a:r>
              <a:rPr lang="en-US" altLang="zh-CN" sz="2000" dirty="0" err="1">
                <a:latin typeface="Times New Roman" pitchFamily="18" charset="0"/>
              </a:rPr>
              <a:t>i</a:t>
            </a:r>
            <a:r>
              <a:rPr lang="en-US" altLang="zh-CN" sz="2000" dirty="0">
                <a:latin typeface="Times New Roman" pitchFamily="18" charset="0"/>
              </a:rPr>
              <a:t>]</a:t>
            </a:r>
          </a:p>
          <a:p>
            <a:pPr lvl="1">
              <a:buFont typeface="Wingdings" pitchFamily="2" charset="2"/>
              <a:buNone/>
            </a:pPr>
            <a:r>
              <a:rPr lang="en-US" altLang="zh-CN" sz="2000" dirty="0">
                <a:latin typeface="Times New Roman" pitchFamily="18" charset="0"/>
              </a:rPr>
              <a:t>                        add    $</a:t>
            </a:r>
            <a:r>
              <a:rPr lang="en-US" altLang="zh-CN" sz="2000" dirty="0" err="1">
                <a:latin typeface="Times New Roman" pitchFamily="18" charset="0"/>
              </a:rPr>
              <a:t>s1</a:t>
            </a:r>
            <a:r>
              <a:rPr lang="en-US" altLang="zh-CN" sz="2000" dirty="0">
                <a:latin typeface="Times New Roman" pitchFamily="18" charset="0"/>
              </a:rPr>
              <a:t>, $</a:t>
            </a:r>
            <a:r>
              <a:rPr lang="en-US" altLang="zh-CN" sz="2000" dirty="0" err="1">
                <a:latin typeface="Times New Roman" pitchFamily="18" charset="0"/>
              </a:rPr>
              <a:t>s1</a:t>
            </a:r>
            <a:r>
              <a:rPr lang="en-US" altLang="zh-CN" sz="2000" dirty="0">
                <a:latin typeface="Times New Roman" pitchFamily="18" charset="0"/>
              </a:rPr>
              <a:t>, $</a:t>
            </a:r>
            <a:r>
              <a:rPr lang="en-US" altLang="zh-CN" sz="2000" dirty="0" err="1">
                <a:latin typeface="Times New Roman" pitchFamily="18" charset="0"/>
              </a:rPr>
              <a:t>t0</a:t>
            </a:r>
            <a:r>
              <a:rPr lang="en-US" altLang="zh-CN" sz="2000" dirty="0">
                <a:latin typeface="Times New Roman" pitchFamily="18" charset="0"/>
              </a:rPr>
              <a:t>        # g  =  g  +  A[</a:t>
            </a:r>
            <a:r>
              <a:rPr lang="en-US" altLang="zh-CN" sz="2000" dirty="0" err="1">
                <a:latin typeface="Times New Roman" pitchFamily="18" charset="0"/>
              </a:rPr>
              <a:t>i</a:t>
            </a:r>
            <a:r>
              <a:rPr lang="en-US" altLang="zh-CN" sz="2000" dirty="0">
                <a:latin typeface="Times New Roman" pitchFamily="18" charset="0"/>
              </a:rPr>
              <a:t>]</a:t>
            </a:r>
          </a:p>
          <a:p>
            <a:pPr lvl="1">
              <a:buFont typeface="Wingdings" pitchFamily="2" charset="2"/>
              <a:buNone/>
            </a:pPr>
            <a:r>
              <a:rPr lang="en-US" altLang="zh-CN" sz="2000" dirty="0"/>
              <a:t>                    </a:t>
            </a:r>
            <a:r>
              <a:rPr lang="en-US" altLang="zh-CN" sz="2000" dirty="0">
                <a:latin typeface="Times New Roman" pitchFamily="18" charset="0"/>
              </a:rPr>
              <a:t>add    $s3, $s3, $s4         #  </a:t>
            </a:r>
            <a:r>
              <a:rPr lang="en-US" altLang="zh-CN" sz="2000" dirty="0" err="1">
                <a:latin typeface="Times New Roman" pitchFamily="18" charset="0"/>
              </a:rPr>
              <a:t>i</a:t>
            </a:r>
            <a:r>
              <a:rPr lang="en-US" altLang="zh-CN" sz="2000" dirty="0">
                <a:latin typeface="Times New Roman" pitchFamily="18" charset="0"/>
              </a:rPr>
              <a:t>  =   </a:t>
            </a:r>
            <a:r>
              <a:rPr lang="en-US" altLang="zh-CN" sz="2000" dirty="0" err="1">
                <a:latin typeface="Times New Roman" pitchFamily="18" charset="0"/>
              </a:rPr>
              <a:t>i</a:t>
            </a:r>
            <a:r>
              <a:rPr lang="en-US" altLang="zh-CN" sz="2000" dirty="0">
                <a:latin typeface="Times New Roman" pitchFamily="18" charset="0"/>
              </a:rPr>
              <a:t>  +  j</a:t>
            </a:r>
          </a:p>
          <a:p>
            <a:pPr lvl="1">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bne</a:t>
            </a:r>
            <a:r>
              <a:rPr lang="en-US" altLang="zh-CN" sz="2000" dirty="0">
                <a:latin typeface="Times New Roman" pitchFamily="18" charset="0"/>
              </a:rPr>
              <a:t>    $</a:t>
            </a:r>
            <a:r>
              <a:rPr lang="en-US" altLang="zh-CN" sz="2000" dirty="0" err="1">
                <a:latin typeface="Times New Roman" pitchFamily="18" charset="0"/>
              </a:rPr>
              <a:t>s3</a:t>
            </a:r>
            <a:r>
              <a:rPr lang="en-US" altLang="zh-CN" sz="2000" dirty="0">
                <a:latin typeface="Times New Roman" pitchFamily="18" charset="0"/>
              </a:rPr>
              <a:t>, $</a:t>
            </a:r>
            <a:r>
              <a:rPr lang="en-US" altLang="zh-CN" sz="2000" dirty="0" err="1">
                <a:latin typeface="Times New Roman" pitchFamily="18" charset="0"/>
              </a:rPr>
              <a:t>s2</a:t>
            </a:r>
            <a:r>
              <a:rPr lang="en-US" altLang="zh-CN" sz="2000" dirty="0">
                <a:latin typeface="Times New Roman" pitchFamily="18" charset="0"/>
              </a:rPr>
              <a:t>, Loop      # go to Loop  if  </a:t>
            </a:r>
            <a:r>
              <a:rPr lang="en-US" altLang="zh-CN" sz="2000" dirty="0" err="1">
                <a:latin typeface="Times New Roman" pitchFamily="18" charset="0"/>
              </a:rPr>
              <a:t>i</a:t>
            </a:r>
            <a:r>
              <a:rPr lang="en-US" altLang="zh-CN" sz="2000" dirty="0">
                <a:latin typeface="Times New Roman" pitchFamily="18" charset="0"/>
              </a:rPr>
              <a:t>  !=  h</a:t>
            </a:r>
            <a:endParaRPr lang="en-US" altLang="zh-CN" sz="2000" dirty="0"/>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763000" y="6248400"/>
            <a:ext cx="1905000" cy="457200"/>
          </a:xfrm>
          <a:prstGeom prst="rect">
            <a:avLst/>
          </a:prstGeom>
        </p:spPr>
        <p:txBody>
          <a:bodyPr/>
          <a:lstStyle/>
          <a:p>
            <a:fld id="{31E609F9-C0D9-46C5-9BA7-B6ECFC0605F6}" type="slidenum">
              <a:rPr lang="zh-CN" altLang="en-US"/>
              <a:pPr/>
              <a:t>94</a:t>
            </a:fld>
            <a:endParaRPr lang="en-US" altLang="zh-CN"/>
          </a:p>
        </p:txBody>
      </p:sp>
      <p:sp>
        <p:nvSpPr>
          <p:cNvPr id="1235970" name="Text Box 2"/>
          <p:cNvSpPr txBox="1">
            <a:spLocks noChangeArrowheads="1"/>
          </p:cNvSpPr>
          <p:nvPr/>
        </p:nvSpPr>
        <p:spPr bwMode="auto">
          <a:xfrm>
            <a:off x="4310050" y="214291"/>
            <a:ext cx="5786478" cy="646331"/>
          </a:xfrm>
          <a:prstGeom prst="rect">
            <a:avLst/>
          </a:prstGeom>
          <a:noFill/>
          <a:ln w="9525">
            <a:noFill/>
            <a:miter lim="800000"/>
            <a:headEnd/>
            <a:tailEnd/>
          </a:ln>
          <a:effectLst/>
        </p:spPr>
        <p:txBody>
          <a:bodyPr wrap="square">
            <a:spAutoFit/>
          </a:bodyPr>
          <a:lstStyle/>
          <a:p>
            <a:r>
              <a:rPr lang="en-US" altLang="zh-CN" sz="3600" dirty="0" err="1">
                <a:solidFill>
                  <a:srgbClr val="FF0000"/>
                </a:solidFill>
                <a:ea typeface="宋体" charset="-122"/>
              </a:rPr>
              <a:t>Ex2.12</a:t>
            </a:r>
            <a:r>
              <a:rPr lang="en-US" altLang="zh-CN" sz="3600" dirty="0">
                <a:solidFill>
                  <a:srgbClr val="FF0000"/>
                </a:solidFill>
                <a:ea typeface="宋体" charset="-122"/>
              </a:rPr>
              <a:t> While  statement</a:t>
            </a:r>
          </a:p>
        </p:txBody>
      </p:sp>
      <p:sp>
        <p:nvSpPr>
          <p:cNvPr id="1235972" name="Text Box 4"/>
          <p:cNvSpPr txBox="1">
            <a:spLocks noChangeArrowheads="1"/>
          </p:cNvSpPr>
          <p:nvPr/>
        </p:nvSpPr>
        <p:spPr bwMode="auto">
          <a:xfrm>
            <a:off x="2041525" y="1563688"/>
            <a:ext cx="5104282" cy="3539430"/>
          </a:xfrm>
          <a:prstGeom prst="rect">
            <a:avLst/>
          </a:prstGeom>
          <a:noFill/>
          <a:ln w="9525">
            <a:noFill/>
            <a:miter lim="800000"/>
            <a:headEnd/>
            <a:tailEnd/>
          </a:ln>
          <a:effectLst/>
        </p:spPr>
        <p:txBody>
          <a:bodyPr wrap="none">
            <a:spAutoFit/>
          </a:bodyPr>
          <a:lstStyle/>
          <a:p>
            <a:pPr>
              <a:buClr>
                <a:srgbClr val="CC0000"/>
              </a:buClr>
            </a:pPr>
            <a:r>
              <a:rPr lang="en-US" altLang="zh-CN" sz="2800" dirty="0">
                <a:ea typeface="宋体" charset="-122"/>
              </a:rPr>
              <a:t>Convert to assembly:</a:t>
            </a:r>
          </a:p>
          <a:p>
            <a:pPr>
              <a:buClr>
                <a:srgbClr val="CC0000"/>
              </a:buClr>
            </a:pPr>
            <a:endParaRPr lang="en-US" altLang="zh-CN" sz="2800" dirty="0">
              <a:ea typeface="宋体" charset="-122"/>
            </a:endParaRPr>
          </a:p>
          <a:p>
            <a:pPr>
              <a:buClr>
                <a:srgbClr val="CC0000"/>
              </a:buClr>
            </a:pPr>
            <a:r>
              <a:rPr lang="en-US" altLang="zh-CN" sz="2800" dirty="0">
                <a:ea typeface="宋体" charset="-122"/>
              </a:rPr>
              <a:t>  while   (save[</a:t>
            </a:r>
            <a:r>
              <a:rPr lang="en-US" altLang="zh-CN" sz="2800" dirty="0" err="1">
                <a:ea typeface="宋体" charset="-122"/>
              </a:rPr>
              <a:t>i</a:t>
            </a:r>
            <a:r>
              <a:rPr lang="en-US" altLang="zh-CN" sz="2800" dirty="0">
                <a:ea typeface="宋体" charset="-122"/>
              </a:rPr>
              <a:t>] &lt;&gt; k)</a:t>
            </a:r>
          </a:p>
          <a:p>
            <a:pPr>
              <a:buClr>
                <a:srgbClr val="CC0000"/>
              </a:buClr>
            </a:pPr>
            <a:r>
              <a:rPr lang="en-US" altLang="zh-CN" sz="2800" dirty="0">
                <a:ea typeface="宋体" charset="-122"/>
              </a:rPr>
              <a:t>       </a:t>
            </a:r>
            <a:r>
              <a:rPr lang="en-US" altLang="zh-CN" sz="2800" dirty="0" err="1">
                <a:ea typeface="宋体" charset="-122"/>
              </a:rPr>
              <a:t>i</a:t>
            </a:r>
            <a:r>
              <a:rPr lang="en-US" altLang="zh-CN" sz="2800" dirty="0">
                <a:ea typeface="宋体" charset="-122"/>
              </a:rPr>
              <a:t> += 1;</a:t>
            </a:r>
          </a:p>
          <a:p>
            <a:pPr>
              <a:buClr>
                <a:srgbClr val="CC0000"/>
              </a:buClr>
            </a:pPr>
            <a:endParaRPr lang="en-US" altLang="zh-CN" sz="2800" dirty="0">
              <a:ea typeface="宋体" charset="-122"/>
            </a:endParaRPr>
          </a:p>
          <a:p>
            <a:pPr>
              <a:buClr>
                <a:srgbClr val="CC0000"/>
              </a:buClr>
            </a:pPr>
            <a:endParaRPr lang="en-US" altLang="zh-CN" sz="2800" dirty="0">
              <a:ea typeface="宋体" charset="-122"/>
            </a:endParaRPr>
          </a:p>
          <a:p>
            <a:pPr>
              <a:buClr>
                <a:srgbClr val="CC0000"/>
              </a:buClr>
            </a:pPr>
            <a:r>
              <a:rPr lang="en-US" altLang="zh-CN" sz="2800" dirty="0">
                <a:ea typeface="宋体" charset="-122"/>
              </a:rPr>
              <a:t> </a:t>
            </a:r>
            <a:r>
              <a:rPr lang="en-US" altLang="zh-CN" sz="2800" dirty="0" err="1">
                <a:ea typeface="宋体" charset="-122"/>
              </a:rPr>
              <a:t>i</a:t>
            </a:r>
            <a:r>
              <a:rPr lang="en-US" altLang="zh-CN" sz="2800" dirty="0">
                <a:ea typeface="宋体" charset="-122"/>
              </a:rPr>
              <a:t> and k are in $</a:t>
            </a:r>
            <a:r>
              <a:rPr lang="en-US" altLang="zh-CN" sz="2800" dirty="0" err="1">
                <a:ea typeface="宋体" charset="-122"/>
              </a:rPr>
              <a:t>s3</a:t>
            </a:r>
            <a:r>
              <a:rPr lang="en-US" altLang="zh-CN" sz="2800" dirty="0">
                <a:ea typeface="宋体" charset="-122"/>
              </a:rPr>
              <a:t> and $</a:t>
            </a:r>
            <a:r>
              <a:rPr lang="en-US" altLang="zh-CN" sz="2800" dirty="0" err="1">
                <a:ea typeface="宋体" charset="-122"/>
              </a:rPr>
              <a:t>s5</a:t>
            </a:r>
            <a:r>
              <a:rPr lang="en-US" altLang="zh-CN" sz="2800" dirty="0">
                <a:ea typeface="宋体" charset="-122"/>
              </a:rPr>
              <a:t> and</a:t>
            </a:r>
          </a:p>
          <a:p>
            <a:pPr>
              <a:buClr>
                <a:srgbClr val="CC0000"/>
              </a:buClr>
            </a:pPr>
            <a:r>
              <a:rPr lang="en-US" altLang="zh-CN" sz="2800" dirty="0">
                <a:ea typeface="宋体" charset="-122"/>
              </a:rPr>
              <a:t> base of array save[] is in $</a:t>
            </a:r>
            <a:r>
              <a:rPr lang="en-US" altLang="zh-CN" sz="2800" dirty="0" err="1">
                <a:ea typeface="宋体" charset="-122"/>
              </a:rPr>
              <a:t>s6</a:t>
            </a:r>
            <a:endParaRPr lang="en-US" altLang="zh-CN" sz="2800" dirty="0">
              <a:ea typeface="宋体" charset="-122"/>
            </a:endParaRPr>
          </a:p>
        </p:txBody>
      </p:sp>
    </p:spTree>
  </p:cSld>
  <p:clrMapOvr>
    <a:masterClrMapping/>
  </p:clrMapOvr>
  <p:transition spd="med">
    <p:random/>
    <p:sndAc>
      <p:stSnd>
        <p:snd r:embed="rId3" name="chimes.wav"/>
      </p:stSnd>
    </p:sndAc>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8763000" y="6248400"/>
            <a:ext cx="1905000" cy="457200"/>
          </a:xfrm>
          <a:prstGeom prst="rect">
            <a:avLst/>
          </a:prstGeom>
        </p:spPr>
        <p:txBody>
          <a:bodyPr/>
          <a:lstStyle/>
          <a:p>
            <a:fld id="{1F973E49-E8F4-40BE-890B-5B4B49DE30F2}" type="slidenum">
              <a:rPr lang="zh-CN" altLang="en-US"/>
              <a:pPr/>
              <a:t>95</a:t>
            </a:fld>
            <a:endParaRPr lang="en-US" altLang="zh-CN"/>
          </a:p>
        </p:txBody>
      </p:sp>
      <p:sp>
        <p:nvSpPr>
          <p:cNvPr id="1262594" name="Text Box 2"/>
          <p:cNvSpPr txBox="1">
            <a:spLocks noChangeArrowheads="1"/>
          </p:cNvSpPr>
          <p:nvPr/>
        </p:nvSpPr>
        <p:spPr bwMode="auto">
          <a:xfrm>
            <a:off x="5524496" y="0"/>
            <a:ext cx="3863558" cy="707886"/>
          </a:xfrm>
          <a:prstGeom prst="rect">
            <a:avLst/>
          </a:prstGeom>
          <a:noFill/>
          <a:ln w="9525">
            <a:noFill/>
            <a:miter lim="800000"/>
            <a:headEnd/>
            <a:tailEnd/>
          </a:ln>
          <a:effectLst/>
        </p:spPr>
        <p:txBody>
          <a:bodyPr wrap="none">
            <a:spAutoFit/>
          </a:bodyPr>
          <a:lstStyle/>
          <a:p>
            <a:r>
              <a:rPr lang="en-US" altLang="zh-CN" sz="4000" dirty="0">
                <a:solidFill>
                  <a:srgbClr val="FF0000"/>
                </a:solidFill>
                <a:ea typeface="宋体" charset="-122"/>
              </a:rPr>
              <a:t>While statement</a:t>
            </a:r>
          </a:p>
        </p:txBody>
      </p:sp>
      <p:sp>
        <p:nvSpPr>
          <p:cNvPr id="1262596" name="Text Box 4"/>
          <p:cNvSpPr txBox="1">
            <a:spLocks noChangeArrowheads="1"/>
          </p:cNvSpPr>
          <p:nvPr/>
        </p:nvSpPr>
        <p:spPr bwMode="auto">
          <a:xfrm>
            <a:off x="1881160" y="1071546"/>
            <a:ext cx="8572559" cy="1938992"/>
          </a:xfrm>
          <a:prstGeom prst="rect">
            <a:avLst/>
          </a:prstGeom>
          <a:noFill/>
          <a:ln w="9525">
            <a:noFill/>
            <a:miter lim="800000"/>
            <a:headEnd/>
            <a:tailEnd/>
          </a:ln>
          <a:effectLst/>
        </p:spPr>
        <p:txBody>
          <a:bodyPr wrap="square">
            <a:spAutoFit/>
          </a:bodyPr>
          <a:lstStyle/>
          <a:p>
            <a:pPr>
              <a:buClr>
                <a:srgbClr val="CC0000"/>
              </a:buClr>
            </a:pPr>
            <a:r>
              <a:rPr lang="en-US" altLang="zh-CN" sz="2400" dirty="0">
                <a:ea typeface="宋体" charset="-122"/>
              </a:rPr>
              <a:t>Convert to assembly:</a:t>
            </a:r>
          </a:p>
          <a:p>
            <a:pPr>
              <a:buClr>
                <a:srgbClr val="CC0000"/>
              </a:buClr>
            </a:pPr>
            <a:endParaRPr lang="en-US" altLang="zh-CN" sz="2400" dirty="0">
              <a:ea typeface="宋体" charset="-122"/>
            </a:endParaRPr>
          </a:p>
          <a:p>
            <a:pPr>
              <a:buClr>
                <a:srgbClr val="CC0000"/>
              </a:buClr>
            </a:pPr>
            <a:r>
              <a:rPr lang="en-US" altLang="zh-CN" sz="2400" dirty="0">
                <a:ea typeface="宋体" charset="-122"/>
              </a:rPr>
              <a:t>  while   (</a:t>
            </a:r>
            <a:r>
              <a:rPr lang="en-US" altLang="zh-CN" sz="2400" dirty="0" err="1">
                <a:ea typeface="宋体" charset="-122"/>
              </a:rPr>
              <a:t>sa</a:t>
            </a:r>
            <a:r>
              <a:rPr lang="en-US" altLang="zh-CN" sz="2400" dirty="0">
                <a:ea typeface="宋体" charset="-122"/>
              </a:rPr>
              <a:t>[</a:t>
            </a:r>
            <a:r>
              <a:rPr lang="en-US" altLang="zh-CN" sz="2400" dirty="0" err="1">
                <a:ea typeface="宋体" charset="-122"/>
              </a:rPr>
              <a:t>i</a:t>
            </a:r>
            <a:r>
              <a:rPr lang="en-US" altLang="zh-CN" sz="2400" dirty="0">
                <a:ea typeface="宋体" charset="-122"/>
              </a:rPr>
              <a:t>] &lt;&gt; k)                     </a:t>
            </a:r>
            <a:r>
              <a:rPr lang="en-US" altLang="zh-CN" sz="2400" dirty="0" err="1">
                <a:ea typeface="宋体" charset="-122"/>
              </a:rPr>
              <a:t>i</a:t>
            </a:r>
            <a:r>
              <a:rPr lang="en-US" altLang="zh-CN" sz="2400" dirty="0">
                <a:ea typeface="宋体" charset="-122"/>
              </a:rPr>
              <a:t> :   $</a:t>
            </a:r>
            <a:r>
              <a:rPr lang="en-US" altLang="zh-CN" sz="2400" dirty="0" err="1">
                <a:ea typeface="宋体" charset="-122"/>
              </a:rPr>
              <a:t>s3</a:t>
            </a:r>
            <a:r>
              <a:rPr lang="en-US" altLang="zh-CN" sz="2400" dirty="0">
                <a:ea typeface="宋体" charset="-122"/>
              </a:rPr>
              <a:t> </a:t>
            </a:r>
          </a:p>
          <a:p>
            <a:pPr>
              <a:buClr>
                <a:srgbClr val="CC0000"/>
              </a:buClr>
            </a:pPr>
            <a:r>
              <a:rPr lang="en-US" altLang="zh-CN" sz="2400" dirty="0">
                <a:ea typeface="宋体" charset="-122"/>
              </a:rPr>
              <a:t>       </a:t>
            </a:r>
            <a:r>
              <a:rPr lang="en-US" altLang="zh-CN" sz="2400" dirty="0" err="1">
                <a:ea typeface="宋体" charset="-122"/>
              </a:rPr>
              <a:t>i</a:t>
            </a:r>
            <a:r>
              <a:rPr lang="en-US" altLang="zh-CN" sz="2400" dirty="0">
                <a:ea typeface="宋体" charset="-122"/>
              </a:rPr>
              <a:t> += 1;                                  k :   $</a:t>
            </a:r>
            <a:r>
              <a:rPr lang="en-US" altLang="zh-CN" sz="2400" dirty="0" err="1">
                <a:ea typeface="宋体" charset="-122"/>
              </a:rPr>
              <a:t>s5</a:t>
            </a:r>
            <a:r>
              <a:rPr lang="en-US" altLang="zh-CN" sz="2400" dirty="0">
                <a:ea typeface="宋体" charset="-122"/>
              </a:rPr>
              <a:t> </a:t>
            </a:r>
          </a:p>
          <a:p>
            <a:pPr>
              <a:buClr>
                <a:srgbClr val="CC0000"/>
              </a:buClr>
            </a:pPr>
            <a:r>
              <a:rPr lang="en-US" altLang="zh-CN" sz="2400" dirty="0">
                <a:ea typeface="宋体" charset="-122"/>
              </a:rPr>
              <a:t>                                                   Sa[] :  base of array is in $</a:t>
            </a:r>
            <a:r>
              <a:rPr lang="en-US" altLang="zh-CN" sz="2400" dirty="0" err="1">
                <a:ea typeface="宋体" charset="-122"/>
              </a:rPr>
              <a:t>s6</a:t>
            </a:r>
            <a:endParaRPr lang="en-US" altLang="zh-CN" sz="2400" dirty="0">
              <a:ea typeface="宋体" charset="-122"/>
            </a:endParaRPr>
          </a:p>
        </p:txBody>
      </p:sp>
      <p:sp>
        <p:nvSpPr>
          <p:cNvPr id="1262597" name="Text Box 5"/>
          <p:cNvSpPr txBox="1">
            <a:spLocks noChangeArrowheads="1"/>
          </p:cNvSpPr>
          <p:nvPr/>
        </p:nvSpPr>
        <p:spPr bwMode="auto">
          <a:xfrm>
            <a:off x="1952596" y="3214686"/>
            <a:ext cx="8286808" cy="2677656"/>
          </a:xfrm>
          <a:prstGeom prst="rect">
            <a:avLst/>
          </a:prstGeom>
          <a:noFill/>
          <a:ln w="9525">
            <a:solidFill>
              <a:srgbClr val="CC0000"/>
            </a:solidFill>
            <a:miter lim="800000"/>
            <a:headEnd/>
            <a:tailEnd/>
          </a:ln>
          <a:effectLst/>
        </p:spPr>
        <p:txBody>
          <a:bodyPr wrap="square">
            <a:spAutoFit/>
          </a:bodyPr>
          <a:lstStyle/>
          <a:p>
            <a:pPr>
              <a:buClr>
                <a:srgbClr val="CC0000"/>
              </a:buClr>
            </a:pPr>
            <a:r>
              <a:rPr lang="en-US" altLang="zh-CN" sz="2400" dirty="0">
                <a:solidFill>
                  <a:schemeClr val="accent2"/>
                </a:solidFill>
                <a:ea typeface="宋体" charset="-122"/>
              </a:rPr>
              <a:t>Loop:  </a:t>
            </a:r>
            <a:r>
              <a:rPr lang="en-US" altLang="zh-CN" sz="2400" dirty="0" err="1">
                <a:solidFill>
                  <a:schemeClr val="accent2"/>
                </a:solidFill>
                <a:ea typeface="宋体" charset="-122"/>
              </a:rPr>
              <a:t>sll</a:t>
            </a:r>
            <a:r>
              <a:rPr lang="en-US" altLang="zh-CN" sz="2400" dirty="0">
                <a:solidFill>
                  <a:schemeClr val="accent2"/>
                </a:solidFill>
                <a:ea typeface="宋体" charset="-122"/>
              </a:rPr>
              <a:t>      $</a:t>
            </a:r>
            <a:r>
              <a:rPr lang="en-US" altLang="zh-CN" sz="2400" dirty="0" err="1">
                <a:solidFill>
                  <a:schemeClr val="accent2"/>
                </a:solidFill>
                <a:ea typeface="宋体" charset="-122"/>
              </a:rPr>
              <a:t>t1</a:t>
            </a:r>
            <a:r>
              <a:rPr lang="en-US" altLang="zh-CN" sz="2400" dirty="0">
                <a:solidFill>
                  <a:schemeClr val="accent2"/>
                </a:solidFill>
                <a:ea typeface="宋体" charset="-122"/>
              </a:rPr>
              <a:t>, $</a:t>
            </a:r>
            <a:r>
              <a:rPr lang="en-US" altLang="zh-CN" sz="2400" dirty="0" err="1">
                <a:solidFill>
                  <a:schemeClr val="accent2"/>
                </a:solidFill>
                <a:ea typeface="宋体" charset="-122"/>
              </a:rPr>
              <a:t>s3</a:t>
            </a:r>
            <a:r>
              <a:rPr lang="en-US" altLang="zh-CN" sz="2400" dirty="0">
                <a:solidFill>
                  <a:schemeClr val="accent2"/>
                </a:solidFill>
                <a:ea typeface="宋体" charset="-122"/>
              </a:rPr>
              <a:t>, 2           ; </a:t>
            </a:r>
            <a:r>
              <a:rPr lang="en-US" altLang="zh-CN" sz="2400" dirty="0" err="1">
                <a:solidFill>
                  <a:schemeClr val="accent2"/>
                </a:solidFill>
                <a:ea typeface="宋体" charset="-122"/>
              </a:rPr>
              <a:t>t1</a:t>
            </a:r>
            <a:r>
              <a:rPr lang="en-US" altLang="zh-CN" sz="2400" dirty="0" err="1">
                <a:solidFill>
                  <a:schemeClr val="accent2"/>
                </a:solidFill>
                <a:ea typeface="宋体" charset="-122"/>
                <a:sym typeface="Wingdings" pitchFamily="2" charset="2"/>
              </a:rPr>
              <a:t></a:t>
            </a:r>
            <a:r>
              <a:rPr lang="en-US" altLang="zh-CN" sz="2400" dirty="0" err="1">
                <a:solidFill>
                  <a:schemeClr val="accent2"/>
                </a:solidFill>
                <a:ea typeface="宋体" charset="-122"/>
              </a:rPr>
              <a:t>i</a:t>
            </a:r>
            <a:r>
              <a:rPr lang="en-US" altLang="zh-CN" sz="2400" dirty="0">
                <a:solidFill>
                  <a:schemeClr val="accent2"/>
                </a:solidFill>
                <a:ea typeface="宋体" charset="-122"/>
              </a:rPr>
              <a:t>*4</a:t>
            </a:r>
          </a:p>
          <a:p>
            <a:pPr>
              <a:buClr>
                <a:srgbClr val="CC0000"/>
              </a:buClr>
            </a:pPr>
            <a:r>
              <a:rPr lang="en-US" altLang="zh-CN" sz="2400" dirty="0">
                <a:solidFill>
                  <a:schemeClr val="accent2"/>
                </a:solidFill>
                <a:ea typeface="宋体" charset="-122"/>
              </a:rPr>
              <a:t>           add    $</a:t>
            </a:r>
            <a:r>
              <a:rPr lang="en-US" altLang="zh-CN" sz="2400" dirty="0" err="1">
                <a:solidFill>
                  <a:schemeClr val="accent2"/>
                </a:solidFill>
                <a:ea typeface="宋体" charset="-122"/>
              </a:rPr>
              <a:t>t1</a:t>
            </a:r>
            <a:r>
              <a:rPr lang="en-US" altLang="zh-CN" sz="2400" dirty="0">
                <a:solidFill>
                  <a:schemeClr val="accent2"/>
                </a:solidFill>
                <a:ea typeface="宋体" charset="-122"/>
              </a:rPr>
              <a:t>, $</a:t>
            </a:r>
            <a:r>
              <a:rPr lang="en-US" altLang="zh-CN" sz="2400" dirty="0" err="1">
                <a:solidFill>
                  <a:schemeClr val="accent2"/>
                </a:solidFill>
                <a:ea typeface="宋体" charset="-122"/>
              </a:rPr>
              <a:t>t1</a:t>
            </a:r>
            <a:r>
              <a:rPr lang="en-US" altLang="zh-CN" sz="2400" dirty="0">
                <a:solidFill>
                  <a:schemeClr val="accent2"/>
                </a:solidFill>
                <a:ea typeface="宋体" charset="-122"/>
              </a:rPr>
              <a:t>, $</a:t>
            </a:r>
            <a:r>
              <a:rPr lang="en-US" altLang="zh-CN" sz="2400" dirty="0" err="1">
                <a:solidFill>
                  <a:schemeClr val="accent2"/>
                </a:solidFill>
                <a:ea typeface="宋体" charset="-122"/>
              </a:rPr>
              <a:t>s6</a:t>
            </a:r>
            <a:r>
              <a:rPr lang="en-US" altLang="zh-CN" sz="2400" dirty="0">
                <a:solidFill>
                  <a:schemeClr val="accent2"/>
                </a:solidFill>
                <a:ea typeface="宋体" charset="-122"/>
              </a:rPr>
              <a:t>	     ; </a:t>
            </a:r>
            <a:r>
              <a:rPr lang="en-US" altLang="zh-CN" sz="2400" dirty="0" err="1">
                <a:solidFill>
                  <a:schemeClr val="accent2"/>
                </a:solidFill>
                <a:ea typeface="宋体" charset="-122"/>
              </a:rPr>
              <a:t>t1</a:t>
            </a:r>
            <a:r>
              <a:rPr lang="en-US" altLang="zh-CN" sz="2400" dirty="0">
                <a:solidFill>
                  <a:schemeClr val="accent2"/>
                </a:solidFill>
                <a:ea typeface="宋体" charset="-122"/>
              </a:rPr>
              <a:t> </a:t>
            </a:r>
            <a:r>
              <a:rPr lang="en-US" altLang="zh-CN" sz="2400" dirty="0">
                <a:solidFill>
                  <a:schemeClr val="accent2"/>
                </a:solidFill>
                <a:ea typeface="宋体" charset="-122"/>
                <a:sym typeface="Wingdings" pitchFamily="2" charset="2"/>
              </a:rPr>
              <a:t></a:t>
            </a:r>
            <a:r>
              <a:rPr lang="en-US" altLang="zh-CN" sz="2400" dirty="0">
                <a:solidFill>
                  <a:schemeClr val="accent2"/>
                </a:solidFill>
                <a:ea typeface="宋体" charset="-122"/>
              </a:rPr>
              <a:t> </a:t>
            </a:r>
            <a:r>
              <a:rPr lang="en-US" altLang="zh-CN" sz="2400" dirty="0" err="1">
                <a:solidFill>
                  <a:schemeClr val="accent2"/>
                </a:solidFill>
                <a:ea typeface="宋体" charset="-122"/>
              </a:rPr>
              <a:t>sa</a:t>
            </a:r>
            <a:r>
              <a:rPr lang="en-US" altLang="zh-CN" sz="2400" dirty="0">
                <a:solidFill>
                  <a:schemeClr val="accent2"/>
                </a:solidFill>
                <a:ea typeface="宋体" charset="-122"/>
              </a:rPr>
              <a:t>[</a:t>
            </a:r>
            <a:r>
              <a:rPr lang="en-US" altLang="zh-CN" sz="2400" dirty="0" err="1">
                <a:solidFill>
                  <a:schemeClr val="accent2"/>
                </a:solidFill>
                <a:ea typeface="宋体" charset="-122"/>
              </a:rPr>
              <a:t>i</a:t>
            </a:r>
            <a:r>
              <a:rPr lang="en-US" altLang="zh-CN" sz="2400" dirty="0">
                <a:solidFill>
                  <a:schemeClr val="accent2"/>
                </a:solidFill>
                <a:ea typeface="宋体" charset="-122"/>
              </a:rPr>
              <a:t>] address</a:t>
            </a:r>
          </a:p>
          <a:p>
            <a:pPr>
              <a:buClr>
                <a:srgbClr val="CC0000"/>
              </a:buClr>
            </a:pPr>
            <a:r>
              <a:rPr lang="en-US" altLang="zh-CN" sz="2400" dirty="0">
                <a:solidFill>
                  <a:schemeClr val="accent2"/>
                </a:solidFill>
                <a:ea typeface="宋体" charset="-122"/>
              </a:rPr>
              <a:t>           </a:t>
            </a:r>
            <a:r>
              <a:rPr lang="en-US" altLang="zh-CN" sz="2400" dirty="0" err="1">
                <a:solidFill>
                  <a:schemeClr val="accent2"/>
                </a:solidFill>
                <a:ea typeface="宋体" charset="-122"/>
              </a:rPr>
              <a:t>lw</a:t>
            </a:r>
            <a:r>
              <a:rPr lang="en-US" altLang="zh-CN" sz="2400" dirty="0">
                <a:solidFill>
                  <a:schemeClr val="accent2"/>
                </a:solidFill>
                <a:ea typeface="宋体" charset="-122"/>
              </a:rPr>
              <a:t>      $</a:t>
            </a:r>
            <a:r>
              <a:rPr lang="en-US" altLang="zh-CN" sz="2400" dirty="0" err="1">
                <a:solidFill>
                  <a:schemeClr val="accent2"/>
                </a:solidFill>
                <a:ea typeface="宋体" charset="-122"/>
              </a:rPr>
              <a:t>t0</a:t>
            </a:r>
            <a:r>
              <a:rPr lang="en-US" altLang="zh-CN" sz="2400" dirty="0">
                <a:solidFill>
                  <a:schemeClr val="accent2"/>
                </a:solidFill>
                <a:ea typeface="宋体" charset="-122"/>
              </a:rPr>
              <a:t>, 0($</a:t>
            </a:r>
            <a:r>
              <a:rPr lang="en-US" altLang="zh-CN" sz="2400" dirty="0" err="1">
                <a:solidFill>
                  <a:schemeClr val="accent2"/>
                </a:solidFill>
                <a:ea typeface="宋体" charset="-122"/>
              </a:rPr>
              <a:t>t1</a:t>
            </a:r>
            <a:r>
              <a:rPr lang="en-US" altLang="zh-CN" sz="2400" dirty="0">
                <a:solidFill>
                  <a:schemeClr val="accent2"/>
                </a:solidFill>
                <a:ea typeface="宋体" charset="-122"/>
              </a:rPr>
              <a:t>)           ; </a:t>
            </a:r>
            <a:r>
              <a:rPr lang="en-US" altLang="zh-CN" sz="2400" dirty="0" err="1">
                <a:solidFill>
                  <a:schemeClr val="accent2"/>
                </a:solidFill>
                <a:ea typeface="宋体" charset="-122"/>
              </a:rPr>
              <a:t>t0</a:t>
            </a:r>
            <a:r>
              <a:rPr lang="en-US" altLang="zh-CN" sz="2400" dirty="0">
                <a:solidFill>
                  <a:schemeClr val="accent2"/>
                </a:solidFill>
                <a:ea typeface="宋体" charset="-122"/>
              </a:rPr>
              <a:t> </a:t>
            </a:r>
            <a:r>
              <a:rPr lang="en-US" altLang="zh-CN" sz="2400" dirty="0">
                <a:solidFill>
                  <a:schemeClr val="accent2"/>
                </a:solidFill>
                <a:ea typeface="宋体" charset="-122"/>
                <a:sym typeface="Wingdings" pitchFamily="2" charset="2"/>
              </a:rPr>
              <a:t> </a:t>
            </a:r>
            <a:r>
              <a:rPr lang="en-US" altLang="zh-CN" sz="2400" dirty="0" err="1">
                <a:solidFill>
                  <a:schemeClr val="accent2"/>
                </a:solidFill>
                <a:ea typeface="宋体" charset="-122"/>
                <a:sym typeface="Wingdings" pitchFamily="2" charset="2"/>
              </a:rPr>
              <a:t>sa</a:t>
            </a:r>
            <a:r>
              <a:rPr lang="en-US" altLang="zh-CN" sz="2400" dirty="0">
                <a:solidFill>
                  <a:schemeClr val="accent2"/>
                </a:solidFill>
                <a:ea typeface="宋体" charset="-122"/>
                <a:sym typeface="Wingdings" pitchFamily="2" charset="2"/>
              </a:rPr>
              <a:t>[</a:t>
            </a:r>
            <a:r>
              <a:rPr lang="en-US" altLang="zh-CN" sz="2400" dirty="0" err="1">
                <a:solidFill>
                  <a:schemeClr val="accent2"/>
                </a:solidFill>
                <a:ea typeface="宋体" charset="-122"/>
                <a:sym typeface="Wingdings" pitchFamily="2" charset="2"/>
              </a:rPr>
              <a:t>i</a:t>
            </a:r>
            <a:r>
              <a:rPr lang="en-US" altLang="zh-CN" sz="2400" dirty="0">
                <a:solidFill>
                  <a:schemeClr val="accent2"/>
                </a:solidFill>
                <a:ea typeface="宋体" charset="-122"/>
                <a:sym typeface="Wingdings" pitchFamily="2" charset="2"/>
              </a:rPr>
              <a:t>]</a:t>
            </a:r>
            <a:r>
              <a:rPr lang="en-US" altLang="zh-CN" sz="2400" dirty="0">
                <a:solidFill>
                  <a:schemeClr val="accent2"/>
                </a:solidFill>
                <a:ea typeface="宋体" charset="-122"/>
              </a:rPr>
              <a:t> </a:t>
            </a:r>
          </a:p>
          <a:p>
            <a:pPr>
              <a:buClr>
                <a:srgbClr val="CC0000"/>
              </a:buClr>
            </a:pPr>
            <a:r>
              <a:rPr lang="en-US" altLang="zh-CN" sz="2400" dirty="0">
                <a:solidFill>
                  <a:schemeClr val="accent2"/>
                </a:solidFill>
                <a:ea typeface="宋体" charset="-122"/>
              </a:rPr>
              <a:t>           </a:t>
            </a:r>
            <a:r>
              <a:rPr lang="en-US" altLang="zh-CN" sz="2400" dirty="0" err="1">
                <a:solidFill>
                  <a:schemeClr val="accent2"/>
                </a:solidFill>
                <a:ea typeface="宋体" charset="-122"/>
              </a:rPr>
              <a:t>beq</a:t>
            </a:r>
            <a:r>
              <a:rPr lang="en-US" altLang="zh-CN" sz="2400" dirty="0">
                <a:solidFill>
                  <a:schemeClr val="accent2"/>
                </a:solidFill>
                <a:ea typeface="宋体" charset="-122"/>
              </a:rPr>
              <a:t>    $</a:t>
            </a:r>
            <a:r>
              <a:rPr lang="en-US" altLang="zh-CN" sz="2400" dirty="0" err="1">
                <a:solidFill>
                  <a:schemeClr val="accent2"/>
                </a:solidFill>
                <a:ea typeface="宋体" charset="-122"/>
              </a:rPr>
              <a:t>t0</a:t>
            </a:r>
            <a:r>
              <a:rPr lang="en-US" altLang="zh-CN" sz="2400" dirty="0">
                <a:solidFill>
                  <a:schemeClr val="accent2"/>
                </a:solidFill>
                <a:ea typeface="宋体" charset="-122"/>
              </a:rPr>
              <a:t>, $</a:t>
            </a:r>
            <a:r>
              <a:rPr lang="en-US" altLang="zh-CN" sz="2400" dirty="0" err="1">
                <a:solidFill>
                  <a:schemeClr val="accent2"/>
                </a:solidFill>
                <a:ea typeface="宋体" charset="-122"/>
              </a:rPr>
              <a:t>s5</a:t>
            </a:r>
            <a:r>
              <a:rPr lang="en-US" altLang="zh-CN" sz="2400" dirty="0">
                <a:solidFill>
                  <a:schemeClr val="accent2"/>
                </a:solidFill>
                <a:ea typeface="宋体" charset="-122"/>
              </a:rPr>
              <a:t>, Exit      ; </a:t>
            </a:r>
            <a:r>
              <a:rPr lang="en-US" altLang="zh-CN" sz="2400" dirty="0" err="1">
                <a:solidFill>
                  <a:schemeClr val="accent2"/>
                </a:solidFill>
                <a:ea typeface="宋体" charset="-122"/>
              </a:rPr>
              <a:t>sa</a:t>
            </a:r>
            <a:r>
              <a:rPr lang="en-US" altLang="zh-CN" sz="2400" dirty="0">
                <a:solidFill>
                  <a:schemeClr val="accent2"/>
                </a:solidFill>
                <a:ea typeface="宋体" charset="-122"/>
              </a:rPr>
              <a:t>[</a:t>
            </a:r>
            <a:r>
              <a:rPr lang="en-US" altLang="zh-CN" sz="2400" dirty="0" err="1">
                <a:solidFill>
                  <a:schemeClr val="accent2"/>
                </a:solidFill>
                <a:ea typeface="宋体" charset="-122"/>
              </a:rPr>
              <a:t>i</a:t>
            </a:r>
            <a:r>
              <a:rPr lang="en-US" altLang="zh-CN" sz="2400" dirty="0">
                <a:solidFill>
                  <a:schemeClr val="accent2"/>
                </a:solidFill>
                <a:ea typeface="宋体" charset="-122"/>
              </a:rPr>
              <a:t>] == K,  go Exit</a:t>
            </a:r>
          </a:p>
          <a:p>
            <a:pPr>
              <a:buClr>
                <a:srgbClr val="CC0000"/>
              </a:buClr>
            </a:pPr>
            <a:r>
              <a:rPr lang="en-US" altLang="zh-CN" sz="2400" dirty="0">
                <a:solidFill>
                  <a:schemeClr val="accent2"/>
                </a:solidFill>
                <a:ea typeface="宋体" charset="-122"/>
              </a:rPr>
              <a:t>           </a:t>
            </a:r>
            <a:r>
              <a:rPr lang="en-US" altLang="zh-CN" sz="2400" dirty="0" err="1">
                <a:solidFill>
                  <a:schemeClr val="accent2"/>
                </a:solidFill>
                <a:ea typeface="宋体" charset="-122"/>
              </a:rPr>
              <a:t>addi</a:t>
            </a:r>
            <a:r>
              <a:rPr lang="en-US" altLang="zh-CN" sz="2400" dirty="0">
                <a:solidFill>
                  <a:schemeClr val="accent2"/>
                </a:solidFill>
                <a:ea typeface="宋体" charset="-122"/>
              </a:rPr>
              <a:t>   $</a:t>
            </a:r>
            <a:r>
              <a:rPr lang="en-US" altLang="zh-CN" sz="2400" dirty="0" err="1">
                <a:solidFill>
                  <a:schemeClr val="accent2"/>
                </a:solidFill>
                <a:ea typeface="宋体" charset="-122"/>
              </a:rPr>
              <a:t>s3</a:t>
            </a:r>
            <a:r>
              <a:rPr lang="en-US" altLang="zh-CN" sz="2400" dirty="0">
                <a:solidFill>
                  <a:schemeClr val="accent2"/>
                </a:solidFill>
                <a:ea typeface="宋体" charset="-122"/>
              </a:rPr>
              <a:t>, $</a:t>
            </a:r>
            <a:r>
              <a:rPr lang="en-US" altLang="zh-CN" sz="2400" dirty="0" err="1">
                <a:solidFill>
                  <a:schemeClr val="accent2"/>
                </a:solidFill>
                <a:ea typeface="宋体" charset="-122"/>
              </a:rPr>
              <a:t>s3</a:t>
            </a:r>
            <a:r>
              <a:rPr lang="en-US" altLang="zh-CN" sz="2400" dirty="0">
                <a:solidFill>
                  <a:schemeClr val="accent2"/>
                </a:solidFill>
                <a:ea typeface="宋体" charset="-122"/>
              </a:rPr>
              <a:t>, 1         ;  </a:t>
            </a:r>
            <a:r>
              <a:rPr lang="en-US" altLang="zh-CN" sz="2400" dirty="0" err="1">
                <a:solidFill>
                  <a:schemeClr val="accent2"/>
                </a:solidFill>
                <a:ea typeface="宋体" charset="-122"/>
              </a:rPr>
              <a:t>i</a:t>
            </a:r>
            <a:r>
              <a:rPr lang="en-US" altLang="zh-CN" sz="2400" dirty="0" err="1">
                <a:solidFill>
                  <a:schemeClr val="accent2"/>
                </a:solidFill>
                <a:ea typeface="宋体" charset="-122"/>
                <a:sym typeface="Wingdings" pitchFamily="2" charset="2"/>
              </a:rPr>
              <a:t>i+1</a:t>
            </a:r>
            <a:endParaRPr lang="en-US" altLang="zh-CN" sz="2400" dirty="0">
              <a:solidFill>
                <a:schemeClr val="accent2"/>
              </a:solidFill>
              <a:ea typeface="宋体" charset="-122"/>
            </a:endParaRPr>
          </a:p>
          <a:p>
            <a:pPr>
              <a:buClr>
                <a:srgbClr val="CC0000"/>
              </a:buClr>
            </a:pPr>
            <a:r>
              <a:rPr lang="en-US" altLang="zh-CN" sz="2400" dirty="0">
                <a:solidFill>
                  <a:schemeClr val="accent2"/>
                </a:solidFill>
                <a:ea typeface="宋体" charset="-122"/>
              </a:rPr>
              <a:t>           j         Loop</a:t>
            </a:r>
          </a:p>
          <a:p>
            <a:pPr>
              <a:buClr>
                <a:srgbClr val="CC0000"/>
              </a:buClr>
            </a:pPr>
            <a:r>
              <a:rPr lang="en-US" altLang="zh-CN" sz="2400" dirty="0">
                <a:solidFill>
                  <a:schemeClr val="accent2"/>
                </a:solidFill>
                <a:ea typeface="宋体" charset="-122"/>
              </a:rPr>
              <a:t>Exit:</a:t>
            </a:r>
          </a:p>
        </p:txBody>
      </p:sp>
    </p:spTree>
  </p:cSld>
  <p:clrMapOvr>
    <a:masterClrMapping/>
  </p:clrMapOvr>
  <p:transition spd="med">
    <p:random/>
    <p:sndAc>
      <p:stSnd>
        <p:snd r:embed="rId3" name="chimes.wav"/>
      </p:stSnd>
    </p:sndAc>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For, do while, while</a:t>
            </a:r>
            <a:endParaRPr lang="zh-CN" altLang="en-US" dirty="0"/>
          </a:p>
        </p:txBody>
      </p:sp>
      <p:sp>
        <p:nvSpPr>
          <p:cNvPr id="3" name="内容占位符 2"/>
          <p:cNvSpPr>
            <a:spLocks noGrp="1"/>
          </p:cNvSpPr>
          <p:nvPr>
            <p:ph idx="1"/>
          </p:nvPr>
        </p:nvSpPr>
        <p:spPr>
          <a:xfrm>
            <a:off x="1981201" y="1142985"/>
            <a:ext cx="2530475" cy="4914916"/>
          </a:xfrm>
        </p:spPr>
        <p:txBody>
          <a:bodyPr/>
          <a:lstStyle/>
          <a:p>
            <a:pPr>
              <a:defRPr/>
            </a:pPr>
            <a:r>
              <a:rPr lang="en-US" altLang="zh-CN" sz="1600" b="1" dirty="0">
                <a:solidFill>
                  <a:srgbClr val="C00000"/>
                </a:solidFill>
              </a:rPr>
              <a:t>C code</a:t>
            </a:r>
          </a:p>
          <a:p>
            <a:pPr marL="0" indent="0">
              <a:buNone/>
              <a:defRPr/>
            </a:pPr>
            <a:r>
              <a:rPr lang="en-US" altLang="zh-CN" sz="1600" dirty="0"/>
              <a:t>For (i=0;i&lt;100;i++</a:t>
            </a:r>
            <a:r>
              <a:rPr lang="zh-CN" altLang="en-US" sz="1600" dirty="0"/>
              <a:t>）</a:t>
            </a:r>
            <a:endParaRPr lang="en-US" altLang="zh-CN" sz="1600" dirty="0"/>
          </a:p>
          <a:p>
            <a:pPr marL="457200" lvl="1" indent="0">
              <a:buNone/>
              <a:defRPr/>
            </a:pPr>
            <a:r>
              <a:rPr lang="en-US" altLang="zh-CN" sz="1400" dirty="0"/>
              <a:t>xxx</a:t>
            </a:r>
            <a:r>
              <a:rPr lang="zh-CN" altLang="en-US" sz="1400" dirty="0"/>
              <a:t>（</a:t>
            </a:r>
            <a:r>
              <a:rPr lang="en-US" altLang="zh-CN" sz="1400" dirty="0"/>
              <a:t>1</a:t>
            </a:r>
            <a:r>
              <a:rPr lang="zh-CN" altLang="en-US" sz="1400" dirty="0"/>
              <a:t>行汇编）</a:t>
            </a:r>
            <a:endParaRPr lang="en-US" altLang="zh-CN" sz="1400" dirty="0"/>
          </a:p>
          <a:p>
            <a:pPr marL="457200" lvl="1" indent="0">
              <a:buNone/>
              <a:defRPr/>
            </a:pPr>
            <a:endParaRPr lang="en-US" altLang="zh-CN" sz="1400" dirty="0"/>
          </a:p>
          <a:p>
            <a:pPr>
              <a:defRPr/>
            </a:pPr>
            <a:r>
              <a:rPr lang="en-US" altLang="zh-CN" sz="1600" b="1" dirty="0">
                <a:solidFill>
                  <a:srgbClr val="0070C0"/>
                </a:solidFill>
              </a:rPr>
              <a:t>MIPS code</a:t>
            </a:r>
          </a:p>
          <a:p>
            <a:pPr>
              <a:defRPr/>
            </a:pPr>
            <a:r>
              <a:rPr lang="en-US" altLang="zh-CN" sz="1600" dirty="0"/>
              <a:t> ADD  </a:t>
            </a:r>
            <a:r>
              <a:rPr lang="en-US" altLang="zh-CN" sz="1600" dirty="0" err="1"/>
              <a:t>R4</a:t>
            </a:r>
            <a:r>
              <a:rPr lang="en-US" altLang="zh-CN" sz="1600" dirty="0"/>
              <a:t>, </a:t>
            </a:r>
            <a:r>
              <a:rPr lang="en-US" altLang="zh-CN" sz="1600" dirty="0" err="1"/>
              <a:t>R0</a:t>
            </a:r>
            <a:r>
              <a:rPr lang="en-US" altLang="zh-CN" sz="1600" dirty="0"/>
              <a:t>, </a:t>
            </a:r>
            <a:r>
              <a:rPr lang="en-US" altLang="zh-CN" sz="1600" dirty="0" err="1"/>
              <a:t>R0</a:t>
            </a:r>
            <a:endParaRPr lang="en-US" altLang="zh-CN" sz="1600" dirty="0"/>
          </a:p>
          <a:p>
            <a:pPr marL="0" indent="0">
              <a:buNone/>
              <a:defRPr/>
            </a:pPr>
            <a:r>
              <a:rPr lang="en-US" altLang="zh-CN" sz="1600" dirty="0"/>
              <a:t>LOOP: </a:t>
            </a:r>
            <a:r>
              <a:rPr lang="en-US" altLang="zh-CN" sz="1600" dirty="0" err="1"/>
              <a:t>SLT</a:t>
            </a:r>
            <a:r>
              <a:rPr lang="en-US" altLang="zh-CN" sz="1600" dirty="0"/>
              <a:t>  </a:t>
            </a:r>
            <a:r>
              <a:rPr lang="en-US" altLang="zh-CN" sz="1600" dirty="0" err="1"/>
              <a:t>R3</a:t>
            </a:r>
            <a:r>
              <a:rPr lang="en-US" altLang="zh-CN" sz="1600" dirty="0"/>
              <a:t>, </a:t>
            </a:r>
            <a:r>
              <a:rPr lang="en-US" altLang="zh-CN" sz="1600" dirty="0" err="1"/>
              <a:t>R4</a:t>
            </a:r>
            <a:r>
              <a:rPr lang="en-US" altLang="zh-CN" sz="1600" dirty="0"/>
              <a:t>, 100</a:t>
            </a:r>
          </a:p>
          <a:p>
            <a:pPr marL="0" indent="0">
              <a:buNone/>
              <a:defRPr/>
            </a:pPr>
            <a:r>
              <a:rPr lang="en-US" altLang="zh-CN" sz="1600" dirty="0" err="1"/>
              <a:t>BEQ</a:t>
            </a:r>
            <a:r>
              <a:rPr lang="en-US" altLang="zh-CN" sz="1600" dirty="0"/>
              <a:t>   </a:t>
            </a:r>
            <a:r>
              <a:rPr lang="en-US" altLang="zh-CN" sz="1600" dirty="0" err="1"/>
              <a:t>R3</a:t>
            </a:r>
            <a:r>
              <a:rPr lang="en-US" altLang="zh-CN" sz="1600" dirty="0"/>
              <a:t>, </a:t>
            </a:r>
            <a:r>
              <a:rPr lang="en-US" altLang="zh-CN" sz="1600" dirty="0" err="1"/>
              <a:t>R0</a:t>
            </a:r>
            <a:r>
              <a:rPr lang="en-US" altLang="zh-CN" sz="1600" dirty="0"/>
              <a:t>, exit</a:t>
            </a:r>
          </a:p>
          <a:p>
            <a:pPr marL="0" indent="0">
              <a:buNone/>
              <a:defRPr/>
            </a:pPr>
            <a:r>
              <a:rPr lang="en-US" altLang="zh-CN" sz="1600" dirty="0"/>
              <a:t>Xxx</a:t>
            </a:r>
          </a:p>
          <a:p>
            <a:pPr marL="0" indent="0">
              <a:buNone/>
              <a:defRPr/>
            </a:pPr>
            <a:r>
              <a:rPr lang="en-US" altLang="zh-CN" sz="1600" dirty="0"/>
              <a:t>ADD  </a:t>
            </a:r>
            <a:r>
              <a:rPr lang="en-US" altLang="zh-CN" sz="1600" dirty="0" err="1"/>
              <a:t>R4</a:t>
            </a:r>
            <a:r>
              <a:rPr lang="en-US" altLang="zh-CN" sz="1600" dirty="0"/>
              <a:t>, </a:t>
            </a:r>
            <a:r>
              <a:rPr lang="en-US" altLang="zh-CN" sz="1600" dirty="0" err="1"/>
              <a:t>R4</a:t>
            </a:r>
            <a:r>
              <a:rPr lang="en-US" altLang="zh-CN" sz="1600" dirty="0"/>
              <a:t>, #1</a:t>
            </a:r>
          </a:p>
          <a:p>
            <a:pPr marL="0" indent="0">
              <a:buNone/>
              <a:defRPr/>
            </a:pPr>
            <a:r>
              <a:rPr lang="en-US" altLang="zh-CN" sz="1600" dirty="0"/>
              <a:t>J   LOOP</a:t>
            </a:r>
          </a:p>
          <a:p>
            <a:pPr marL="0" indent="0">
              <a:buNone/>
              <a:defRPr/>
            </a:pPr>
            <a:r>
              <a:rPr lang="en-US" altLang="zh-CN" sz="1600" dirty="0"/>
              <a:t>Exit:</a:t>
            </a:r>
          </a:p>
          <a:p>
            <a:pPr>
              <a:defRPr/>
            </a:pPr>
            <a:r>
              <a:rPr lang="en-US" altLang="zh-CN" sz="1600" dirty="0"/>
              <a:t>100</a:t>
            </a:r>
            <a:r>
              <a:rPr lang="zh-CN" altLang="en-US" sz="1600" dirty="0"/>
              <a:t>次循环运行，运行时间</a:t>
            </a:r>
            <a:r>
              <a:rPr lang="en-US" altLang="zh-CN" sz="1600" dirty="0"/>
              <a:t>=1+5*100+2</a:t>
            </a:r>
          </a:p>
          <a:p>
            <a:pPr>
              <a:defRPr/>
            </a:pPr>
            <a:endParaRPr lang="en-US" altLang="zh-CN" sz="1600" dirty="0"/>
          </a:p>
        </p:txBody>
      </p:sp>
      <p:sp>
        <p:nvSpPr>
          <p:cNvPr id="5" name="内容占位符 2"/>
          <p:cNvSpPr txBox="1">
            <a:spLocks/>
          </p:cNvSpPr>
          <p:nvPr/>
        </p:nvSpPr>
        <p:spPr bwMode="auto">
          <a:xfrm>
            <a:off x="4583114" y="1142985"/>
            <a:ext cx="3106737" cy="4843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lvl1pPr marL="342900" indent="-342900" algn="l" rtl="0" eaLnBrk="0" fontAlgn="base" hangingPunct="0">
              <a:spcBef>
                <a:spcPct val="20000"/>
              </a:spcBef>
              <a:spcAft>
                <a:spcPct val="0"/>
              </a:spcAft>
              <a:buClr>
                <a:schemeClr val="bg2"/>
              </a:buClr>
              <a:buSzPct val="75000"/>
              <a:buFont typeface="Wingdings" pitchFamily="2" charset="2"/>
              <a:buChar char="p"/>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000">
                <a:solidFill>
                  <a:schemeClr val="tx1"/>
                </a:solidFill>
                <a:latin typeface="+mn-lt"/>
                <a:ea typeface="宋体" pitchFamily="2" charset="-122"/>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a:solidFill>
                  <a:schemeClr val="tx1"/>
                </a:solidFill>
                <a:latin typeface="+mn-lt"/>
                <a:ea typeface="宋体" pitchFamily="2" charset="-122"/>
              </a:defRPr>
            </a:lvl3pPr>
            <a:lvl4pPr marL="1600200" indent="-228600" algn="l" rtl="0" eaLnBrk="0" fontAlgn="base" hangingPunct="0">
              <a:spcBef>
                <a:spcPct val="20000"/>
              </a:spcBef>
              <a:spcAft>
                <a:spcPct val="0"/>
              </a:spcAft>
              <a:buClr>
                <a:schemeClr val="bg2"/>
              </a:buClr>
              <a:buFont typeface="Wingdings" pitchFamily="2" charset="2"/>
              <a:buChar char="§"/>
              <a:defRPr sz="16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5pPr>
            <a:lvl6pPr marL="25146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6pPr>
            <a:lvl7pPr marL="29718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7pPr>
            <a:lvl8pPr marL="34290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8pPr>
            <a:lvl9pPr marL="38862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9pPr>
          </a:lstStyle>
          <a:p>
            <a:pPr>
              <a:defRPr/>
            </a:pPr>
            <a:r>
              <a:rPr lang="en-US" altLang="zh-CN" sz="1600" b="1" dirty="0">
                <a:solidFill>
                  <a:srgbClr val="C00000"/>
                </a:solidFill>
              </a:rPr>
              <a:t>C code</a:t>
            </a:r>
          </a:p>
          <a:p>
            <a:pPr marL="0" indent="0">
              <a:buNone/>
              <a:defRPr/>
            </a:pPr>
            <a:r>
              <a:rPr lang="en-US" altLang="zh-CN" sz="1600" dirty="0"/>
              <a:t>i=0;</a:t>
            </a:r>
          </a:p>
          <a:p>
            <a:pPr marL="0" indent="0">
              <a:buNone/>
              <a:defRPr/>
            </a:pPr>
            <a:r>
              <a:rPr lang="en-US" altLang="zh-CN" sz="1600" dirty="0"/>
              <a:t>Do</a:t>
            </a:r>
            <a:r>
              <a:rPr lang="zh-CN" altLang="en-US" sz="1600" dirty="0"/>
              <a:t> </a:t>
            </a:r>
            <a:r>
              <a:rPr lang="en-US" altLang="zh-CN" sz="1600" dirty="0"/>
              <a:t>{</a:t>
            </a:r>
          </a:p>
          <a:p>
            <a:pPr marL="457200" lvl="1" indent="0">
              <a:buNone/>
              <a:defRPr/>
            </a:pPr>
            <a:r>
              <a:rPr lang="en-US" altLang="zh-CN" sz="1400" dirty="0"/>
              <a:t>xxx</a:t>
            </a:r>
            <a:r>
              <a:rPr lang="zh-CN" altLang="en-US" sz="1400" dirty="0"/>
              <a:t>（</a:t>
            </a:r>
            <a:r>
              <a:rPr lang="en-US" altLang="zh-CN" sz="1400" dirty="0"/>
              <a:t>1</a:t>
            </a:r>
            <a:r>
              <a:rPr lang="zh-CN" altLang="en-US" sz="1400" dirty="0"/>
              <a:t>行汇编）</a:t>
            </a:r>
            <a:endParaRPr lang="en-US" altLang="zh-CN" sz="1400" dirty="0"/>
          </a:p>
          <a:p>
            <a:pPr marL="457200" lvl="1" indent="0">
              <a:buNone/>
              <a:defRPr/>
            </a:pPr>
            <a:r>
              <a:rPr lang="en-US" altLang="zh-CN" sz="1400" dirty="0"/>
              <a:t>i++;</a:t>
            </a:r>
          </a:p>
          <a:p>
            <a:pPr marL="457200" lvl="1" indent="-457200">
              <a:buNone/>
              <a:defRPr/>
            </a:pPr>
            <a:r>
              <a:rPr lang="en-US" altLang="zh-CN" sz="1400" dirty="0"/>
              <a:t>} while (</a:t>
            </a:r>
            <a:r>
              <a:rPr lang="en-US" altLang="zh-CN" sz="1400" dirty="0" err="1"/>
              <a:t>i</a:t>
            </a:r>
            <a:r>
              <a:rPr lang="en-US" altLang="zh-CN" sz="1400" dirty="0"/>
              <a:t>&lt;100);</a:t>
            </a:r>
          </a:p>
          <a:p>
            <a:pPr marL="457200" lvl="1" indent="-457200">
              <a:buNone/>
              <a:defRPr/>
            </a:pPr>
            <a:endParaRPr lang="en-US" altLang="zh-CN" sz="1400" dirty="0"/>
          </a:p>
          <a:p>
            <a:pPr>
              <a:defRPr/>
            </a:pPr>
            <a:r>
              <a:rPr lang="en-US" altLang="zh-CN" sz="1600" b="1" dirty="0">
                <a:solidFill>
                  <a:srgbClr val="0070C0"/>
                </a:solidFill>
              </a:rPr>
              <a:t>MIPS code</a:t>
            </a:r>
          </a:p>
          <a:p>
            <a:pPr marL="0" indent="0">
              <a:buNone/>
              <a:defRPr/>
            </a:pPr>
            <a:r>
              <a:rPr lang="en-US" altLang="zh-CN" sz="1600" dirty="0"/>
              <a:t>ADD  </a:t>
            </a:r>
            <a:r>
              <a:rPr lang="en-US" altLang="zh-CN" sz="1600" dirty="0" err="1"/>
              <a:t>R4</a:t>
            </a:r>
            <a:r>
              <a:rPr lang="en-US" altLang="zh-CN" sz="1600" dirty="0"/>
              <a:t>, </a:t>
            </a:r>
            <a:r>
              <a:rPr lang="en-US" altLang="zh-CN" sz="1600" dirty="0" err="1"/>
              <a:t>R0</a:t>
            </a:r>
            <a:r>
              <a:rPr lang="en-US" altLang="zh-CN" sz="1600" dirty="0"/>
              <a:t>, </a:t>
            </a:r>
            <a:r>
              <a:rPr lang="en-US" altLang="zh-CN" sz="1600" dirty="0" err="1"/>
              <a:t>R0</a:t>
            </a:r>
            <a:endParaRPr lang="en-US" altLang="zh-CN" sz="1600" dirty="0"/>
          </a:p>
          <a:p>
            <a:pPr marL="0" indent="0">
              <a:buNone/>
              <a:defRPr/>
            </a:pPr>
            <a:r>
              <a:rPr lang="en-US" altLang="zh-CN" sz="1600" dirty="0"/>
              <a:t>LOOP: Xxx</a:t>
            </a:r>
          </a:p>
          <a:p>
            <a:pPr marL="0" indent="0">
              <a:buNone/>
              <a:defRPr/>
            </a:pPr>
            <a:r>
              <a:rPr lang="en-US" altLang="zh-CN" sz="1600" dirty="0"/>
              <a:t>Add </a:t>
            </a:r>
            <a:r>
              <a:rPr lang="en-US" altLang="zh-CN" sz="1600" dirty="0" err="1"/>
              <a:t>R4</a:t>
            </a:r>
            <a:r>
              <a:rPr lang="en-US" altLang="zh-CN" sz="1600" dirty="0"/>
              <a:t>, </a:t>
            </a:r>
            <a:r>
              <a:rPr lang="en-US" altLang="zh-CN" sz="1600" dirty="0" err="1"/>
              <a:t>R4</a:t>
            </a:r>
            <a:r>
              <a:rPr lang="en-US" altLang="zh-CN" sz="1600" dirty="0"/>
              <a:t>, #1</a:t>
            </a:r>
          </a:p>
          <a:p>
            <a:pPr marL="0" indent="0">
              <a:buNone/>
              <a:defRPr/>
            </a:pPr>
            <a:r>
              <a:rPr lang="en-US" altLang="zh-CN" sz="1600" dirty="0" err="1"/>
              <a:t>SLT</a:t>
            </a:r>
            <a:r>
              <a:rPr lang="en-US" altLang="zh-CN" sz="1600" dirty="0"/>
              <a:t>  </a:t>
            </a:r>
            <a:r>
              <a:rPr lang="en-US" altLang="zh-CN" sz="1600" dirty="0" err="1"/>
              <a:t>R3</a:t>
            </a:r>
            <a:r>
              <a:rPr lang="en-US" altLang="zh-CN" sz="1600" dirty="0"/>
              <a:t>, 99, </a:t>
            </a:r>
            <a:r>
              <a:rPr lang="en-US" altLang="zh-CN" sz="1600" dirty="0" err="1"/>
              <a:t>R4</a:t>
            </a:r>
            <a:endParaRPr lang="en-US" altLang="zh-CN" sz="1600" dirty="0"/>
          </a:p>
          <a:p>
            <a:pPr marL="0" indent="0">
              <a:buNone/>
              <a:defRPr/>
            </a:pPr>
            <a:r>
              <a:rPr lang="en-US" altLang="zh-CN" sz="1600" dirty="0" err="1"/>
              <a:t>BEQ</a:t>
            </a:r>
            <a:r>
              <a:rPr lang="en-US" altLang="zh-CN" sz="1600" dirty="0"/>
              <a:t>  </a:t>
            </a:r>
            <a:r>
              <a:rPr lang="en-US" altLang="zh-CN" sz="1600" dirty="0" err="1"/>
              <a:t>R3</a:t>
            </a:r>
            <a:r>
              <a:rPr lang="en-US" altLang="zh-CN" sz="1600" dirty="0"/>
              <a:t>, </a:t>
            </a:r>
            <a:r>
              <a:rPr lang="en-US" altLang="zh-CN" sz="1600" dirty="0" err="1"/>
              <a:t>R0</a:t>
            </a:r>
            <a:r>
              <a:rPr lang="en-US" altLang="zh-CN" sz="1600" dirty="0"/>
              <a:t>,  LOOP</a:t>
            </a:r>
          </a:p>
          <a:p>
            <a:pPr marL="0" indent="0">
              <a:buNone/>
              <a:defRPr/>
            </a:pPr>
            <a:r>
              <a:rPr lang="en-US" altLang="zh-CN" sz="1600" dirty="0"/>
              <a:t>Exit:</a:t>
            </a:r>
          </a:p>
          <a:p>
            <a:pPr>
              <a:defRPr/>
            </a:pPr>
            <a:r>
              <a:rPr lang="en-US" altLang="zh-CN" sz="1600" dirty="0"/>
              <a:t>100</a:t>
            </a:r>
            <a:r>
              <a:rPr lang="zh-CN" altLang="en-US" sz="1600" dirty="0"/>
              <a:t>次循环运行，运行时间</a:t>
            </a:r>
            <a:r>
              <a:rPr lang="en-US" altLang="zh-CN" sz="1600" dirty="0"/>
              <a:t>=1+4*100</a:t>
            </a:r>
          </a:p>
          <a:p>
            <a:pPr>
              <a:defRPr/>
            </a:pPr>
            <a:endParaRPr lang="en-US" altLang="zh-CN" sz="1600" dirty="0"/>
          </a:p>
        </p:txBody>
      </p:sp>
      <p:sp>
        <p:nvSpPr>
          <p:cNvPr id="6" name="内容占位符 2"/>
          <p:cNvSpPr txBox="1">
            <a:spLocks/>
          </p:cNvSpPr>
          <p:nvPr/>
        </p:nvSpPr>
        <p:spPr bwMode="auto">
          <a:xfrm>
            <a:off x="7535864" y="1071547"/>
            <a:ext cx="3106737" cy="4914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lvl1pPr marL="342900" indent="-342900" algn="l" rtl="0" eaLnBrk="0" fontAlgn="base" hangingPunct="0">
              <a:spcBef>
                <a:spcPct val="20000"/>
              </a:spcBef>
              <a:spcAft>
                <a:spcPct val="0"/>
              </a:spcAft>
              <a:buClr>
                <a:schemeClr val="bg2"/>
              </a:buClr>
              <a:buSzPct val="75000"/>
              <a:buFont typeface="Wingdings" pitchFamily="2" charset="2"/>
              <a:buChar char="p"/>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000">
                <a:solidFill>
                  <a:schemeClr val="tx1"/>
                </a:solidFill>
                <a:latin typeface="+mn-lt"/>
                <a:ea typeface="宋体" pitchFamily="2" charset="-122"/>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a:solidFill>
                  <a:schemeClr val="tx1"/>
                </a:solidFill>
                <a:latin typeface="+mn-lt"/>
                <a:ea typeface="宋体" pitchFamily="2" charset="-122"/>
              </a:defRPr>
            </a:lvl3pPr>
            <a:lvl4pPr marL="1600200" indent="-228600" algn="l" rtl="0" eaLnBrk="0" fontAlgn="base" hangingPunct="0">
              <a:spcBef>
                <a:spcPct val="20000"/>
              </a:spcBef>
              <a:spcAft>
                <a:spcPct val="0"/>
              </a:spcAft>
              <a:buClr>
                <a:schemeClr val="bg2"/>
              </a:buClr>
              <a:buFont typeface="Wingdings" pitchFamily="2" charset="2"/>
              <a:buChar char="§"/>
              <a:defRPr sz="16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5pPr>
            <a:lvl6pPr marL="25146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6pPr>
            <a:lvl7pPr marL="29718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7pPr>
            <a:lvl8pPr marL="34290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8pPr>
            <a:lvl9pPr marL="38862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9pPr>
          </a:lstStyle>
          <a:p>
            <a:pPr>
              <a:defRPr/>
            </a:pPr>
            <a:r>
              <a:rPr lang="en-US" altLang="zh-CN" sz="1600" b="1" dirty="0">
                <a:solidFill>
                  <a:srgbClr val="C00000"/>
                </a:solidFill>
              </a:rPr>
              <a:t>C code</a:t>
            </a:r>
          </a:p>
          <a:p>
            <a:pPr marL="0" indent="0">
              <a:buNone/>
              <a:defRPr/>
            </a:pPr>
            <a:r>
              <a:rPr lang="en-US" altLang="zh-CN" sz="1600" dirty="0"/>
              <a:t>i=0;</a:t>
            </a:r>
          </a:p>
          <a:p>
            <a:pPr marL="0" indent="0">
              <a:buNone/>
              <a:defRPr/>
            </a:pPr>
            <a:r>
              <a:rPr lang="en-US" altLang="zh-CN" sz="1600" dirty="0"/>
              <a:t>while</a:t>
            </a:r>
            <a:r>
              <a:rPr lang="zh-CN" altLang="en-US" sz="1600" dirty="0"/>
              <a:t> </a:t>
            </a:r>
            <a:r>
              <a:rPr lang="en-US" altLang="zh-CN" sz="1600" dirty="0"/>
              <a:t>(i&lt;100); {</a:t>
            </a:r>
          </a:p>
          <a:p>
            <a:pPr marL="457200" lvl="1" indent="0">
              <a:buNone/>
              <a:defRPr/>
            </a:pPr>
            <a:r>
              <a:rPr lang="en-US" altLang="zh-CN" sz="1400" dirty="0"/>
              <a:t>xxx</a:t>
            </a:r>
            <a:r>
              <a:rPr lang="zh-CN" altLang="en-US" sz="1400" dirty="0"/>
              <a:t>（</a:t>
            </a:r>
            <a:r>
              <a:rPr lang="en-US" altLang="zh-CN" sz="1400" dirty="0"/>
              <a:t>1</a:t>
            </a:r>
            <a:r>
              <a:rPr lang="zh-CN" altLang="en-US" sz="1400" dirty="0"/>
              <a:t>行汇编）</a:t>
            </a:r>
            <a:endParaRPr lang="en-US" altLang="zh-CN" sz="1400" dirty="0"/>
          </a:p>
          <a:p>
            <a:pPr marL="457200" lvl="1" indent="0">
              <a:buNone/>
              <a:defRPr/>
            </a:pPr>
            <a:r>
              <a:rPr lang="en-US" altLang="zh-CN" sz="1400" dirty="0"/>
              <a:t>i++;</a:t>
            </a:r>
          </a:p>
          <a:p>
            <a:pPr marL="457200" lvl="1" indent="-457200">
              <a:buNone/>
              <a:defRPr/>
            </a:pPr>
            <a:r>
              <a:rPr lang="en-US" altLang="zh-CN" sz="1400" dirty="0"/>
              <a:t>} </a:t>
            </a:r>
          </a:p>
          <a:p>
            <a:pPr marL="457200" lvl="1" indent="-457200">
              <a:buNone/>
              <a:defRPr/>
            </a:pPr>
            <a:endParaRPr lang="en-US" altLang="zh-CN" sz="1400" dirty="0"/>
          </a:p>
          <a:p>
            <a:pPr>
              <a:defRPr/>
            </a:pPr>
            <a:r>
              <a:rPr lang="en-US" altLang="zh-CN" sz="1600" b="1" dirty="0">
                <a:solidFill>
                  <a:srgbClr val="0070C0"/>
                </a:solidFill>
              </a:rPr>
              <a:t>MIPS code</a:t>
            </a:r>
          </a:p>
          <a:p>
            <a:pPr marL="0" indent="0">
              <a:buNone/>
              <a:defRPr/>
            </a:pPr>
            <a:r>
              <a:rPr lang="en-US" altLang="zh-CN" sz="1600" dirty="0"/>
              <a:t>ADD  </a:t>
            </a:r>
            <a:r>
              <a:rPr lang="en-US" altLang="zh-CN" sz="1600" dirty="0" err="1"/>
              <a:t>R4</a:t>
            </a:r>
            <a:r>
              <a:rPr lang="en-US" altLang="zh-CN" sz="1600" dirty="0"/>
              <a:t>, </a:t>
            </a:r>
            <a:r>
              <a:rPr lang="en-US" altLang="zh-CN" sz="1600" dirty="0" err="1"/>
              <a:t>R0</a:t>
            </a:r>
            <a:r>
              <a:rPr lang="en-US" altLang="zh-CN" sz="1600" dirty="0"/>
              <a:t>, </a:t>
            </a:r>
            <a:r>
              <a:rPr lang="en-US" altLang="zh-CN" sz="1600" dirty="0" err="1"/>
              <a:t>R0</a:t>
            </a:r>
            <a:endParaRPr lang="en-US" altLang="zh-CN" sz="1600" dirty="0"/>
          </a:p>
          <a:p>
            <a:pPr marL="0" indent="0">
              <a:buNone/>
              <a:defRPr/>
            </a:pPr>
            <a:r>
              <a:rPr lang="en-US" altLang="zh-CN" sz="1600" dirty="0"/>
              <a:t>LOOP:  </a:t>
            </a:r>
            <a:r>
              <a:rPr lang="en-US" altLang="zh-CN" sz="1600" dirty="0" err="1"/>
              <a:t>SLT</a:t>
            </a:r>
            <a:r>
              <a:rPr lang="en-US" altLang="zh-CN" sz="1600" dirty="0"/>
              <a:t> </a:t>
            </a:r>
            <a:r>
              <a:rPr lang="en-US" altLang="zh-CN" sz="1600" dirty="0" err="1"/>
              <a:t>R3</a:t>
            </a:r>
            <a:r>
              <a:rPr lang="en-US" altLang="zh-CN" sz="1600" dirty="0"/>
              <a:t>, </a:t>
            </a:r>
            <a:r>
              <a:rPr lang="en-US" altLang="zh-CN" sz="1600" dirty="0" err="1"/>
              <a:t>R4</a:t>
            </a:r>
            <a:r>
              <a:rPr lang="en-US" altLang="zh-CN" sz="1600" dirty="0"/>
              <a:t>, 100</a:t>
            </a:r>
          </a:p>
          <a:p>
            <a:pPr marL="0" indent="0">
              <a:buNone/>
              <a:defRPr/>
            </a:pPr>
            <a:r>
              <a:rPr lang="en-US" altLang="zh-CN" sz="1600" dirty="0" err="1"/>
              <a:t>BEQ</a:t>
            </a:r>
            <a:r>
              <a:rPr lang="en-US" altLang="zh-CN" sz="1600" dirty="0"/>
              <a:t>  </a:t>
            </a:r>
            <a:r>
              <a:rPr lang="en-US" altLang="zh-CN" sz="1600" dirty="0" err="1"/>
              <a:t>R3</a:t>
            </a:r>
            <a:r>
              <a:rPr lang="en-US" altLang="zh-CN" sz="1600" dirty="0"/>
              <a:t>, </a:t>
            </a:r>
            <a:r>
              <a:rPr lang="en-US" altLang="zh-CN" sz="1600" dirty="0" err="1"/>
              <a:t>R0</a:t>
            </a:r>
            <a:r>
              <a:rPr lang="en-US" altLang="zh-CN" sz="1600" dirty="0"/>
              <a:t>,  exit</a:t>
            </a:r>
          </a:p>
          <a:p>
            <a:pPr marL="0" indent="0">
              <a:buNone/>
              <a:defRPr/>
            </a:pPr>
            <a:r>
              <a:rPr lang="en-US" altLang="zh-CN" sz="1600" dirty="0"/>
              <a:t>LOOP: Xxx</a:t>
            </a:r>
          </a:p>
          <a:p>
            <a:pPr marL="0" indent="0">
              <a:buNone/>
              <a:defRPr/>
            </a:pPr>
            <a:r>
              <a:rPr lang="en-US" altLang="zh-CN" sz="1600" dirty="0"/>
              <a:t>Add   </a:t>
            </a:r>
            <a:r>
              <a:rPr lang="en-US" altLang="zh-CN" sz="1600" dirty="0" err="1"/>
              <a:t>R4</a:t>
            </a:r>
            <a:r>
              <a:rPr lang="en-US" altLang="zh-CN" sz="1600" dirty="0"/>
              <a:t>, </a:t>
            </a:r>
            <a:r>
              <a:rPr lang="en-US" altLang="zh-CN" sz="1600" dirty="0" err="1"/>
              <a:t>R4</a:t>
            </a:r>
            <a:r>
              <a:rPr lang="en-US" altLang="zh-CN" sz="1600" dirty="0"/>
              <a:t>, #1</a:t>
            </a:r>
          </a:p>
          <a:p>
            <a:pPr marL="0" indent="0">
              <a:buNone/>
              <a:defRPr/>
            </a:pPr>
            <a:r>
              <a:rPr lang="en-US" altLang="zh-CN" sz="1600" dirty="0"/>
              <a:t>J LOOP</a:t>
            </a:r>
          </a:p>
          <a:p>
            <a:pPr marL="0" indent="0">
              <a:buNone/>
              <a:defRPr/>
            </a:pPr>
            <a:r>
              <a:rPr lang="en-US" altLang="zh-CN" sz="1600" dirty="0"/>
              <a:t>Exit:</a:t>
            </a:r>
          </a:p>
          <a:p>
            <a:pPr>
              <a:defRPr/>
            </a:pPr>
            <a:r>
              <a:rPr lang="en-US" altLang="zh-CN" sz="1600" dirty="0"/>
              <a:t>100</a:t>
            </a:r>
            <a:r>
              <a:rPr lang="zh-CN" altLang="en-US" sz="1600" dirty="0"/>
              <a:t>次循环运行，运行时间</a:t>
            </a:r>
            <a:r>
              <a:rPr lang="en-US" altLang="zh-CN" sz="1600" dirty="0"/>
              <a:t>=1+5*100+2</a:t>
            </a:r>
          </a:p>
          <a:p>
            <a:pPr>
              <a:defRPr/>
            </a:pPr>
            <a:endParaRPr lang="en-US" altLang="zh-CN" sz="1600" dirty="0"/>
          </a:p>
        </p:txBody>
      </p:sp>
      <p:sp>
        <p:nvSpPr>
          <p:cNvPr id="86022" name="TextBox 6"/>
          <p:cNvSpPr txBox="1">
            <a:spLocks noChangeArrowheads="1"/>
          </p:cNvSpPr>
          <p:nvPr/>
        </p:nvSpPr>
        <p:spPr bwMode="auto">
          <a:xfrm>
            <a:off x="1738282" y="5572140"/>
            <a:ext cx="4906962" cy="646112"/>
          </a:xfrm>
          <a:prstGeom prst="rect">
            <a:avLst/>
          </a:prstGeom>
          <a:noFill/>
          <a:ln w="9525">
            <a:noFill/>
            <a:miter lim="800000"/>
            <a:headEnd/>
            <a:tailEnd/>
          </a:ln>
        </p:spPr>
        <p:txBody>
          <a:bodyPr>
            <a:spAutoFit/>
          </a:bodyPr>
          <a:lstStyle/>
          <a:p>
            <a:pPr>
              <a:buFont typeface="Wingdings" pitchFamily="2" charset="2"/>
              <a:buNone/>
            </a:pPr>
            <a:r>
              <a:rPr lang="zh-CN" altLang="en-US" sz="1800" b="1" dirty="0">
                <a:solidFill>
                  <a:srgbClr val="FF0066"/>
                </a:solidFill>
              </a:rPr>
              <a:t>虽然直接从</a:t>
            </a:r>
            <a:r>
              <a:rPr lang="en-US" altLang="zh-CN" sz="1800" b="1" dirty="0">
                <a:solidFill>
                  <a:srgbClr val="FF0066"/>
                </a:solidFill>
              </a:rPr>
              <a:t>C</a:t>
            </a:r>
            <a:r>
              <a:rPr lang="zh-CN" altLang="en-US" sz="1800" b="1" dirty="0">
                <a:solidFill>
                  <a:srgbClr val="FF0066"/>
                </a:solidFill>
              </a:rPr>
              <a:t>翻译到汇编，性能有差距，然而通过编译技术可以实现相同的性能优化</a:t>
            </a:r>
          </a:p>
        </p:txBody>
      </p:sp>
    </p:spTree>
    <p:extLst>
      <p:ext uri="{BB962C8B-B14F-4D97-AF65-F5344CB8AC3E}">
        <p14:creationId xmlns:p14="http://schemas.microsoft.com/office/powerpoint/2010/main" val="2394239028"/>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09720" y="1357298"/>
            <a:ext cx="8429652" cy="2308324"/>
          </a:xfrm>
          <a:prstGeom prst="rect">
            <a:avLst/>
          </a:prstGeom>
        </p:spPr>
        <p:txBody>
          <a:bodyPr wrap="square">
            <a:spAutoFit/>
          </a:bodyPr>
          <a:lstStyle/>
          <a:p>
            <a:pPr lvl="1"/>
            <a:r>
              <a:rPr lang="en-US" altLang="zh-CN" sz="2400" dirty="0">
                <a:latin typeface="Times New Roman" pitchFamily="18" charset="0"/>
              </a:rPr>
              <a:t>switch ( k )  {</a:t>
            </a:r>
          </a:p>
          <a:p>
            <a:pPr lvl="1">
              <a:buFont typeface="Wingdings" pitchFamily="2" charset="2"/>
              <a:buNone/>
            </a:pPr>
            <a:r>
              <a:rPr lang="en-US" altLang="zh-CN" sz="2400" dirty="0">
                <a:latin typeface="Times New Roman" pitchFamily="18" charset="0"/>
              </a:rPr>
              <a:t>                          case  0 :    f  =  </a:t>
            </a:r>
            <a:r>
              <a:rPr lang="en-US" altLang="zh-CN" sz="2400" dirty="0" err="1">
                <a:latin typeface="Times New Roman" pitchFamily="18" charset="0"/>
              </a:rPr>
              <a:t>i</a:t>
            </a:r>
            <a:r>
              <a:rPr lang="en-US" altLang="zh-CN" sz="2400" dirty="0">
                <a:latin typeface="Times New Roman" pitchFamily="18" charset="0"/>
              </a:rPr>
              <a:t>  +  j ;  break ;    /*  k  =  0  */</a:t>
            </a:r>
          </a:p>
          <a:p>
            <a:pPr lvl="1">
              <a:buFont typeface="Wingdings" pitchFamily="2" charset="2"/>
              <a:buNone/>
            </a:pPr>
            <a:r>
              <a:rPr lang="en-US" altLang="zh-CN" sz="2400" dirty="0">
                <a:latin typeface="Times New Roman" pitchFamily="18" charset="0"/>
              </a:rPr>
              <a:t>                          case  1 :    f  =  g +  h ;  break ;   /*  k  =  1  */</a:t>
            </a:r>
          </a:p>
          <a:p>
            <a:pPr lvl="1">
              <a:buFont typeface="Wingdings" pitchFamily="2" charset="2"/>
              <a:buNone/>
            </a:pPr>
            <a:r>
              <a:rPr lang="en-US" altLang="zh-CN" sz="2400" dirty="0">
                <a:latin typeface="Times New Roman" pitchFamily="18" charset="0"/>
              </a:rPr>
              <a:t>                          case  2 :    f  =  g  -  h ;  break ;   /*  k  =  2  */</a:t>
            </a:r>
          </a:p>
          <a:p>
            <a:pPr lvl="1">
              <a:buFont typeface="Wingdings" pitchFamily="2" charset="2"/>
              <a:buNone/>
            </a:pPr>
            <a:r>
              <a:rPr lang="en-US" altLang="zh-CN" sz="2400" dirty="0">
                <a:latin typeface="Times New Roman" pitchFamily="18" charset="0"/>
              </a:rPr>
              <a:t>                          case  3 :    f  =  </a:t>
            </a:r>
            <a:r>
              <a:rPr lang="en-US" altLang="zh-CN" sz="2400" dirty="0" err="1">
                <a:latin typeface="Times New Roman" pitchFamily="18" charset="0"/>
              </a:rPr>
              <a:t>i</a:t>
            </a:r>
            <a:r>
              <a:rPr lang="en-US" altLang="zh-CN" sz="2400" dirty="0">
                <a:latin typeface="Times New Roman" pitchFamily="18" charset="0"/>
              </a:rPr>
              <a:t>  -  j ;  break ;    /*  k  =  3  */</a:t>
            </a:r>
          </a:p>
          <a:p>
            <a:pPr lvl="1">
              <a:buFont typeface="Wingdings" pitchFamily="2" charset="2"/>
              <a:buNone/>
            </a:pPr>
            <a:r>
              <a:rPr lang="en-US" altLang="zh-CN" sz="2400" dirty="0">
                <a:latin typeface="Times New Roman" pitchFamily="18" charset="0"/>
              </a:rPr>
              <a:t> }</a:t>
            </a:r>
          </a:p>
        </p:txBody>
      </p:sp>
      <p:sp>
        <p:nvSpPr>
          <p:cNvPr id="3" name="标题 2"/>
          <p:cNvSpPr>
            <a:spLocks noGrp="1"/>
          </p:cNvSpPr>
          <p:nvPr>
            <p:ph type="title"/>
          </p:nvPr>
        </p:nvSpPr>
        <p:spPr/>
        <p:txBody>
          <a:bodyPr/>
          <a:lstStyle/>
          <a:p>
            <a:r>
              <a:rPr lang="en-US" altLang="zh-CN" dirty="0" smtClean="0">
                <a:solidFill>
                  <a:srgbClr val="FF0000"/>
                </a:solidFill>
              </a:rPr>
              <a:t>2.14  Case/Switch</a:t>
            </a:r>
            <a:r>
              <a:rPr lang="en-US" altLang="zh-CN" dirty="0" smtClean="0"/>
              <a:t> </a:t>
            </a:r>
            <a:endParaRPr lang="zh-CN" altLang="en-US" dirty="0"/>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35" name="Rectangle 23"/>
          <p:cNvSpPr>
            <a:spLocks noGrp="1" noRot="1" noChangeArrowheads="1"/>
          </p:cNvSpPr>
          <p:nvPr>
            <p:ph type="title"/>
          </p:nvPr>
        </p:nvSpPr>
        <p:spPr>
          <a:xfrm>
            <a:off x="4381488" y="0"/>
            <a:ext cx="6286512" cy="801666"/>
          </a:xfrm>
        </p:spPr>
        <p:txBody>
          <a:bodyPr>
            <a:normAutofit fontScale="90000"/>
          </a:bodyPr>
          <a:lstStyle/>
          <a:p>
            <a:r>
              <a:rPr lang="en-US" altLang="zh-CN" dirty="0">
                <a:solidFill>
                  <a:srgbClr val="FF0066"/>
                </a:solidFill>
              </a:rPr>
              <a:t>JR  instruction </a:t>
            </a:r>
            <a:r>
              <a:rPr lang="en-US" altLang="zh-CN" dirty="0" smtClean="0">
                <a:solidFill>
                  <a:srgbClr val="FF0066"/>
                </a:solidFill>
              </a:rPr>
              <a:t/>
            </a:r>
            <a:br>
              <a:rPr lang="en-US" altLang="zh-CN" dirty="0" smtClean="0">
                <a:solidFill>
                  <a:srgbClr val="FF0066"/>
                </a:solidFill>
              </a:rPr>
            </a:br>
            <a:r>
              <a:rPr lang="en-US" altLang="zh-CN" dirty="0" smtClean="0">
                <a:solidFill>
                  <a:srgbClr val="FF0066"/>
                </a:solidFill>
              </a:rPr>
              <a:t>&amp; </a:t>
            </a:r>
            <a:r>
              <a:rPr lang="en-US" altLang="zh-CN" sz="3200" dirty="0">
                <a:solidFill>
                  <a:srgbClr val="FF0066"/>
                </a:solidFill>
              </a:rPr>
              <a:t>jump address table</a:t>
            </a:r>
          </a:p>
        </p:txBody>
      </p:sp>
      <p:sp>
        <p:nvSpPr>
          <p:cNvPr id="269314" name="Rectangle 2"/>
          <p:cNvSpPr>
            <a:spLocks noGrp="1" noRot="1" noChangeArrowheads="1"/>
          </p:cNvSpPr>
          <p:nvPr>
            <p:ph type="body" sz="half" idx="1"/>
          </p:nvPr>
        </p:nvSpPr>
        <p:spPr>
          <a:xfrm>
            <a:off x="1881159" y="1071547"/>
            <a:ext cx="8253413" cy="4194175"/>
          </a:xfrm>
        </p:spPr>
        <p:txBody>
          <a:bodyPr/>
          <a:lstStyle/>
          <a:p>
            <a:r>
              <a:rPr lang="en-US" altLang="zh-CN" b="1" dirty="0">
                <a:ea typeface="宋体" pitchFamily="2" charset="-122"/>
              </a:rPr>
              <a:t>Jump with register content</a:t>
            </a:r>
            <a:r>
              <a:rPr lang="en-US" altLang="zh-CN" dirty="0"/>
              <a:t> </a:t>
            </a:r>
            <a:endParaRPr lang="en-US" altLang="zh-CN" sz="2400" dirty="0">
              <a:latin typeface="Times New Roman" pitchFamily="18" charset="0"/>
            </a:endParaRPr>
          </a:p>
          <a:p>
            <a:pPr>
              <a:buFont typeface="Wingdings" pitchFamily="2" charset="2"/>
              <a:buNone/>
            </a:pPr>
            <a:r>
              <a:rPr lang="en-US" altLang="zh-CN" b="1" dirty="0">
                <a:solidFill>
                  <a:srgbClr val="FF0066"/>
                </a:solidFill>
                <a:latin typeface="Arial Black" pitchFamily="34" charset="0"/>
              </a:rPr>
              <a:t>		</a:t>
            </a:r>
            <a:r>
              <a:rPr lang="en-US" altLang="zh-CN" b="1" dirty="0" err="1">
                <a:solidFill>
                  <a:srgbClr val="FF0066"/>
                </a:solidFill>
                <a:latin typeface="Arial Black" pitchFamily="34" charset="0"/>
              </a:rPr>
              <a:t>jr</a:t>
            </a:r>
            <a:r>
              <a:rPr lang="en-US" altLang="zh-CN" b="1" dirty="0">
                <a:solidFill>
                  <a:srgbClr val="FF0066"/>
                </a:solidFill>
                <a:latin typeface="Arial Black" pitchFamily="34" charset="0"/>
              </a:rPr>
              <a:t> $r </a:t>
            </a:r>
          </a:p>
          <a:p>
            <a:r>
              <a:rPr lang="en-US" altLang="zh-CN" b="1" dirty="0">
                <a:ea typeface="宋体" pitchFamily="2" charset="-122"/>
              </a:rPr>
              <a:t>jump address table</a:t>
            </a:r>
          </a:p>
        </p:txBody>
      </p:sp>
      <p:graphicFrame>
        <p:nvGraphicFramePr>
          <p:cNvPr id="269391" name="Group 79"/>
          <p:cNvGraphicFramePr>
            <a:graphicFrameLocks noGrp="1"/>
          </p:cNvGraphicFramePr>
          <p:nvPr>
            <p:ph sz="half" idx="2"/>
          </p:nvPr>
        </p:nvGraphicFramePr>
        <p:xfrm>
          <a:off x="2711451" y="3575050"/>
          <a:ext cx="2665413" cy="2743200"/>
        </p:xfrm>
        <a:graphic>
          <a:graphicData uri="http://schemas.openxmlformats.org/drawingml/2006/table">
            <a:tbl>
              <a:tblPr/>
              <a:tblGrid>
                <a:gridCol w="788988"/>
                <a:gridCol w="1876425"/>
              </a:tblGrid>
              <a:tr h="438150">
                <a:tc>
                  <a:txBody>
                    <a:body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0" i="0" u="none" strike="noStrike" cap="none" normalizeH="0" baseline="0" smtClean="0">
                        <a:ln>
                          <a:noFill/>
                        </a:ln>
                        <a:solidFill>
                          <a:srgbClr val="000000"/>
                        </a:solidFill>
                        <a:effectLst/>
                        <a:latin typeface="Arial" pitchFamily="34" charset="0"/>
                        <a:ea typeface="Arial Unicode MS" pitchFamily="34" charset="-122"/>
                        <a:cs typeface="Arial Unicode MS" pitchFamily="34"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宋体" pitchFamily="2"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000000"/>
                          </a:solidFill>
                          <a:effectLst/>
                          <a:latin typeface="Arial" pitchFamily="34" charset="0"/>
                          <a:ea typeface="Arial Unicode MS" pitchFamily="34" charset="-122"/>
                          <a:cs typeface="Arial Unicode MS" pitchFamily="34" charset="-122"/>
                        </a:rPr>
                        <a:t>K=0</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Unicode MS" pitchFamily="34" charset="-122"/>
                        </a:rPr>
                        <a:t>P1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000000"/>
                          </a:solidFill>
                          <a:effectLst/>
                          <a:latin typeface="Arial" pitchFamily="34" charset="0"/>
                          <a:ea typeface="Arial Unicode MS" pitchFamily="34" charset="-122"/>
                          <a:cs typeface="Arial Unicode MS" pitchFamily="34" charset="-122"/>
                        </a:rPr>
                        <a:t>K=1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Unicode MS" pitchFamily="34" charset="-122"/>
                        </a:rPr>
                        <a:t>P2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000000"/>
                          </a:solidFill>
                          <a:effectLst/>
                          <a:latin typeface="Arial" pitchFamily="34" charset="0"/>
                          <a:ea typeface="Arial Unicode MS" pitchFamily="34" charset="-122"/>
                          <a:cs typeface="Arial Unicode MS" pitchFamily="34" charset="-122"/>
                        </a:rPr>
                        <a:t>K=2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Unicode MS" pitchFamily="34" charset="-122"/>
                        </a:rPr>
                        <a:t>P3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rgbClr val="000000"/>
                          </a:solidFill>
                          <a:effectLst/>
                          <a:latin typeface="Arial" pitchFamily="34" charset="0"/>
                          <a:ea typeface="Arial Unicode MS" pitchFamily="34" charset="-122"/>
                          <a:cs typeface="Arial Unicode MS" pitchFamily="34" charset="-122"/>
                        </a:rPr>
                        <a:t>K=3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Unicode MS" pitchFamily="34" charset="-122"/>
                        </a:rPr>
                        <a:t>P4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0" i="0" u="none" strike="noStrike" cap="none" normalizeH="0" baseline="0" smtClean="0">
                        <a:ln>
                          <a:noFill/>
                        </a:ln>
                        <a:solidFill>
                          <a:srgbClr val="000000"/>
                        </a:solidFill>
                        <a:effectLst/>
                        <a:latin typeface="Arial" pitchFamily="34" charset="0"/>
                        <a:ea typeface="Arial Unicode MS" pitchFamily="34" charset="-122"/>
                        <a:cs typeface="Arial Unicode MS" pitchFamily="34" charset="-122"/>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0" i="0" u="none" strike="noStrike" cap="none" normalizeH="0" baseline="0" smtClean="0">
                        <a:ln>
                          <a:noFill/>
                        </a:ln>
                        <a:solidFill>
                          <a:schemeClr val="tx1"/>
                        </a:solidFill>
                        <a:effectLst/>
                        <a:latin typeface="Arial" pitchFamily="34" charset="0"/>
                        <a:ea typeface="宋体" pitchFamily="2"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69374" name="Line 62"/>
          <p:cNvSpPr>
            <a:spLocks noChangeShapeType="1"/>
          </p:cNvSpPr>
          <p:nvPr/>
        </p:nvSpPr>
        <p:spPr bwMode="auto">
          <a:xfrm>
            <a:off x="2568575" y="4068763"/>
            <a:ext cx="935038" cy="0"/>
          </a:xfrm>
          <a:prstGeom prst="line">
            <a:avLst/>
          </a:prstGeom>
          <a:noFill/>
          <a:ln w="9525" cap="rnd">
            <a:solidFill>
              <a:srgbClr val="007A77"/>
            </a:solidFill>
            <a:round/>
            <a:headEnd/>
            <a:tailEnd type="triangle" w="med" len="med"/>
          </a:ln>
          <a:effectLst/>
        </p:spPr>
        <p:txBody>
          <a:bodyPr/>
          <a:lstStyle/>
          <a:p>
            <a:endParaRPr lang="zh-CN" altLang="en-US"/>
          </a:p>
        </p:txBody>
      </p:sp>
      <p:sp>
        <p:nvSpPr>
          <p:cNvPr id="269375" name="Rectangle 63"/>
          <p:cNvSpPr>
            <a:spLocks noChangeArrowheads="1"/>
          </p:cNvSpPr>
          <p:nvPr/>
        </p:nvSpPr>
        <p:spPr bwMode="auto">
          <a:xfrm>
            <a:off x="2063751" y="3860801"/>
            <a:ext cx="550863" cy="396875"/>
          </a:xfrm>
          <a:prstGeom prst="rect">
            <a:avLst/>
          </a:prstGeom>
          <a:noFill/>
          <a:ln w="9525" cap="rnd" algn="ctr">
            <a:noFill/>
            <a:miter lim="800000"/>
            <a:headEnd/>
            <a:tailEnd/>
          </a:ln>
          <a:effectLst/>
        </p:spPr>
        <p:txBody>
          <a:bodyPr wrap="none">
            <a:spAutoFit/>
          </a:bodyPr>
          <a:lstStyle/>
          <a:p>
            <a:r>
              <a:rPr lang="en-US" altLang="zh-CN" sz="2000" b="1">
                <a:solidFill>
                  <a:srgbClr val="000000"/>
                </a:solidFill>
              </a:rPr>
              <a:t>$t4</a:t>
            </a:r>
          </a:p>
        </p:txBody>
      </p:sp>
      <p:graphicFrame>
        <p:nvGraphicFramePr>
          <p:cNvPr id="269487" name="Group 175"/>
          <p:cNvGraphicFramePr>
            <a:graphicFrameLocks noGrp="1"/>
          </p:cNvGraphicFramePr>
          <p:nvPr/>
        </p:nvGraphicFramePr>
        <p:xfrm>
          <a:off x="6456364" y="1125538"/>
          <a:ext cx="3602037" cy="5565648"/>
        </p:xfrm>
        <a:graphic>
          <a:graphicData uri="http://schemas.openxmlformats.org/drawingml/2006/table">
            <a:tbl>
              <a:tblPr/>
              <a:tblGrid>
                <a:gridCol w="1439862"/>
                <a:gridCol w="2162175"/>
              </a:tblGrid>
              <a:tr h="414338">
                <a:tc>
                  <a:txBody>
                    <a:body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0" i="0" u="none" strike="noStrike" cap="none" normalizeH="0" baseline="0" dirty="0" smtClean="0">
                        <a:ln>
                          <a:noFill/>
                        </a:ln>
                        <a:solidFill>
                          <a:srgbClr val="000000"/>
                        </a:solidFill>
                        <a:effectLst/>
                        <a:latin typeface="Arial" pitchFamily="34" charset="0"/>
                        <a:ea typeface="Arial Unicode MS" pitchFamily="34" charset="-122"/>
                        <a:cs typeface="Arial Unicode MS" pitchFamily="34"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Unicode MS"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r" defTabSz="914400" rtl="0" eaLnBrk="1" fontAlgn="t"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Unicode MS" pitchFamily="34" charset="-122"/>
                        </a:rPr>
                        <a:t>P1 address</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itchFamily="2" charset="2"/>
                        <a:buNone/>
                        <a:tabLst/>
                      </a:pPr>
                      <a:endParaRPr kumimoji="0" lang="en-US" altLang="zh-CN" sz="1000" b="0" i="0" u="none" strike="noStrike" cap="none" normalizeH="0" baseline="0" smtClean="0">
                        <a:ln>
                          <a:noFill/>
                        </a:ln>
                        <a:solidFill>
                          <a:schemeClr val="tx1"/>
                        </a:solidFill>
                        <a:effectLst/>
                        <a:latin typeface="Arial" pitchFamily="34" charset="0"/>
                        <a:ea typeface="宋体" pitchFamily="2" charset="-122"/>
                        <a:cs typeface="Arial Unicode MS" pitchFamily="34" charset="-122"/>
                      </a:endParaRPr>
                    </a:p>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Unicode MS" pitchFamily="34" charset="-122"/>
                        </a:rPr>
                        <a:t>Program 1</a:t>
                      </a:r>
                      <a:endParaRPr kumimoji="0" lang="en-US" altLang="zh-CN" sz="1000" b="0" i="0" u="none" strike="noStrike" cap="none" normalizeH="0" baseline="0" smtClean="0">
                        <a:ln>
                          <a:noFill/>
                        </a:ln>
                        <a:solidFill>
                          <a:schemeClr val="tx1"/>
                        </a:solidFill>
                        <a:effectLst/>
                        <a:latin typeface="Arial" pitchFamily="34" charset="0"/>
                        <a:ea typeface="宋体" pitchFamily="2"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r" defTabSz="914400" rtl="0" eaLnBrk="1" fontAlgn="t"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Arial Unicode MS" pitchFamily="34"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Unicode MS"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4225">
                <a:tc>
                  <a:txBody>
                    <a:bodyPr/>
                    <a:lstStyle/>
                    <a:p>
                      <a:pPr marL="0" marR="0" lvl="0" indent="0" algn="r" defTabSz="914400" rtl="0" eaLnBrk="1" fontAlgn="t"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Unicode MS" pitchFamily="34" charset="-122"/>
                        </a:rPr>
                        <a:t>P2 address</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itchFamily="2" charset="2"/>
                        <a:buNone/>
                        <a:tabLst/>
                      </a:pPr>
                      <a:endParaRPr kumimoji="0" lang="en-US" altLang="zh-CN" sz="1000" b="0" i="0" u="none" strike="noStrike" cap="none" normalizeH="0" baseline="0" smtClean="0">
                        <a:ln>
                          <a:noFill/>
                        </a:ln>
                        <a:solidFill>
                          <a:schemeClr val="tx1"/>
                        </a:solidFill>
                        <a:effectLst/>
                        <a:latin typeface="Arial" pitchFamily="34" charset="0"/>
                        <a:ea typeface="宋体" pitchFamily="2" charset="-122"/>
                        <a:cs typeface="Arial Unicode MS" pitchFamily="34" charset="-122"/>
                      </a:endParaRPr>
                    </a:p>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Unicode MS" pitchFamily="34" charset="-122"/>
                        </a:rPr>
                        <a:t>Program 2</a:t>
                      </a:r>
                    </a:p>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itchFamily="2" charset="2"/>
                        <a:buNone/>
                        <a:tabLst/>
                      </a:pPr>
                      <a:endParaRPr kumimoji="0" lang="en-US" altLang="zh-CN" sz="1000" b="0" i="0" u="none" strike="noStrike" cap="none" normalizeH="0" baseline="0" smtClean="0">
                        <a:ln>
                          <a:noFill/>
                        </a:ln>
                        <a:solidFill>
                          <a:schemeClr val="tx1"/>
                        </a:solidFill>
                        <a:effectLst/>
                        <a:latin typeface="Arial" pitchFamily="34" charset="0"/>
                        <a:ea typeface="宋体" pitchFamily="2"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r" defTabSz="914400" rtl="0" eaLnBrk="1" fontAlgn="t"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Arial Unicode MS" pitchFamily="34"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Unicode MS"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4225">
                <a:tc>
                  <a:txBody>
                    <a:bodyPr/>
                    <a:lstStyle/>
                    <a:p>
                      <a:pPr marL="0" marR="0" lvl="0" indent="0" algn="r" defTabSz="914400" rtl="0" eaLnBrk="1" fontAlgn="t"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Unicode MS" pitchFamily="34" charset="-122"/>
                        </a:rPr>
                        <a:t>P3 address</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itchFamily="2" charset="2"/>
                        <a:buNone/>
                        <a:tabLst/>
                      </a:pPr>
                      <a:endParaRPr kumimoji="0" lang="en-US" altLang="zh-CN" sz="1000" b="0" i="0" u="none" strike="noStrike" cap="none" normalizeH="0" baseline="0" smtClean="0">
                        <a:ln>
                          <a:noFill/>
                        </a:ln>
                        <a:solidFill>
                          <a:schemeClr val="tx1"/>
                        </a:solidFill>
                        <a:effectLst/>
                        <a:latin typeface="Arial" pitchFamily="34" charset="0"/>
                        <a:ea typeface="宋体" pitchFamily="2" charset="-122"/>
                        <a:cs typeface="Arial Unicode MS" pitchFamily="34" charset="-122"/>
                      </a:endParaRPr>
                    </a:p>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Unicode MS" pitchFamily="34" charset="-122"/>
                        </a:rPr>
                        <a:t>Program 3</a:t>
                      </a:r>
                    </a:p>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itchFamily="2" charset="2"/>
                        <a:buNone/>
                        <a:tabLst/>
                      </a:pPr>
                      <a:endParaRPr kumimoji="0" lang="en-US" altLang="zh-CN" sz="1000" b="0" i="0" u="none" strike="noStrike" cap="none" normalizeH="0" baseline="0" smtClean="0">
                        <a:ln>
                          <a:noFill/>
                        </a:ln>
                        <a:solidFill>
                          <a:schemeClr val="tx1"/>
                        </a:solidFill>
                        <a:effectLst/>
                        <a:latin typeface="Arial" pitchFamily="34" charset="0"/>
                        <a:ea typeface="宋体" pitchFamily="2"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r" defTabSz="914400" rtl="0" eaLnBrk="1" fontAlgn="t"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0" i="0" u="none" strike="noStrike" cap="none" normalizeH="0" baseline="0" smtClean="0">
                        <a:ln>
                          <a:noFill/>
                        </a:ln>
                        <a:solidFill>
                          <a:srgbClr val="000000"/>
                        </a:solidFill>
                        <a:effectLst/>
                        <a:latin typeface="Arial" pitchFamily="34" charset="0"/>
                        <a:ea typeface="Arial Unicode MS" pitchFamily="34" charset="-122"/>
                        <a:cs typeface="Arial Unicode MS" pitchFamily="34"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Unicode MS" pitchFamily="34" charset="-122"/>
                        </a:rPr>
                        <a:t>…………</a:t>
                      </a:r>
                      <a:endParaRPr kumimoji="0" lang="en-US" altLang="zh-CN" sz="1000" b="0" i="0" u="none" strike="noStrike" cap="none" normalizeH="0" baseline="0" smtClean="0">
                        <a:ln>
                          <a:noFill/>
                        </a:ln>
                        <a:solidFill>
                          <a:schemeClr val="tx1"/>
                        </a:solidFill>
                        <a:effectLst/>
                        <a:latin typeface="Arial" pitchFamily="34" charset="0"/>
                        <a:ea typeface="宋体" pitchFamily="2"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r" defTabSz="914400" rtl="0" eaLnBrk="1" fontAlgn="t"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Arial Unicode MS" pitchFamily="34" charset="-122"/>
                        </a:rPr>
                        <a:t>P4 address</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itchFamily="2" charset="2"/>
                        <a:buNone/>
                        <a:tabLst/>
                      </a:pPr>
                      <a:endParaRPr kumimoji="0" lang="en-US" altLang="zh-CN" sz="1000" b="0" i="0" u="none" strike="noStrike" cap="none" normalizeH="0" baseline="0" smtClean="0">
                        <a:ln>
                          <a:noFill/>
                        </a:ln>
                        <a:solidFill>
                          <a:schemeClr val="tx1"/>
                        </a:solidFill>
                        <a:effectLst/>
                        <a:latin typeface="Arial" pitchFamily="34" charset="0"/>
                        <a:ea typeface="宋体" pitchFamily="2" charset="-122"/>
                        <a:cs typeface="Arial Unicode MS" pitchFamily="34" charset="-122"/>
                      </a:endParaRPr>
                    </a:p>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Unicode MS" pitchFamily="34" charset="-122"/>
                        </a:rPr>
                        <a:t>Program 3</a:t>
                      </a:r>
                    </a:p>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itchFamily="2" charset="2"/>
                        <a:buNone/>
                        <a:tabLst/>
                      </a:pPr>
                      <a:endParaRPr kumimoji="0" lang="en-US" altLang="zh-CN" sz="1000" b="0" i="0" u="none" strike="noStrike" cap="none" normalizeH="0" baseline="0" smtClean="0">
                        <a:ln>
                          <a:noFill/>
                        </a:ln>
                        <a:solidFill>
                          <a:schemeClr val="tx1"/>
                        </a:solidFill>
                        <a:effectLst/>
                        <a:latin typeface="Arial" pitchFamily="34" charset="0"/>
                        <a:ea typeface="宋体" pitchFamily="2" charset="-122"/>
                        <a:cs typeface="Arial Unicode MS"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0" i="0" u="none" strike="noStrike" cap="none" normalizeH="0" baseline="0" dirty="0" smtClean="0">
                        <a:ln>
                          <a:noFill/>
                        </a:ln>
                        <a:solidFill>
                          <a:srgbClr val="000000"/>
                        </a:solidFill>
                        <a:effectLst/>
                        <a:latin typeface="Arial" pitchFamily="34" charset="0"/>
                        <a:ea typeface="Arial Unicode MS" pitchFamily="34" charset="-122"/>
                        <a:cs typeface="Arial Unicode MS" pitchFamily="34" charset="-122"/>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cs typeface="Arial Unicode MS"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69492" name="Freeform 180"/>
          <p:cNvSpPr>
            <a:spLocks/>
          </p:cNvSpPr>
          <p:nvPr/>
        </p:nvSpPr>
        <p:spPr bwMode="auto">
          <a:xfrm>
            <a:off x="5249863" y="1484314"/>
            <a:ext cx="2647950" cy="2808287"/>
          </a:xfrm>
          <a:custGeom>
            <a:avLst/>
            <a:gdLst/>
            <a:ahLst/>
            <a:cxnLst>
              <a:cxn ang="0">
                <a:pos x="0" y="1769"/>
              </a:cxn>
              <a:cxn ang="0">
                <a:pos x="907" y="862"/>
              </a:cxn>
              <a:cxn ang="0">
                <a:pos x="1406" y="136"/>
              </a:cxn>
              <a:cxn ang="0">
                <a:pos x="2223" y="46"/>
              </a:cxn>
            </a:cxnLst>
            <a:rect l="0" t="0" r="r" b="b"/>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cmpd="sng">
            <a:solidFill>
              <a:srgbClr val="FF0000"/>
            </a:solidFill>
            <a:prstDash val="solid"/>
            <a:round/>
            <a:headEnd type="oval" w="med" len="med"/>
            <a:tailEnd type="triangle" w="med" len="med"/>
          </a:ln>
          <a:effectLst/>
        </p:spPr>
        <p:txBody>
          <a:bodyPr/>
          <a:lstStyle/>
          <a:p>
            <a:endParaRPr lang="zh-CN" altLang="en-US"/>
          </a:p>
        </p:txBody>
      </p:sp>
      <p:sp>
        <p:nvSpPr>
          <p:cNvPr id="269493" name="Freeform 181"/>
          <p:cNvSpPr>
            <a:spLocks/>
          </p:cNvSpPr>
          <p:nvPr/>
        </p:nvSpPr>
        <p:spPr bwMode="auto">
          <a:xfrm>
            <a:off x="5303839" y="2708276"/>
            <a:ext cx="2592387" cy="2016125"/>
          </a:xfrm>
          <a:custGeom>
            <a:avLst/>
            <a:gdLst/>
            <a:ahLst/>
            <a:cxnLst>
              <a:cxn ang="0">
                <a:pos x="0" y="1769"/>
              </a:cxn>
              <a:cxn ang="0">
                <a:pos x="907" y="862"/>
              </a:cxn>
              <a:cxn ang="0">
                <a:pos x="1406" y="136"/>
              </a:cxn>
              <a:cxn ang="0">
                <a:pos x="2223" y="46"/>
              </a:cxn>
            </a:cxnLst>
            <a:rect l="0" t="0" r="r" b="b"/>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cmpd="sng">
            <a:solidFill>
              <a:srgbClr val="FF0000"/>
            </a:solidFill>
            <a:prstDash val="solid"/>
            <a:round/>
            <a:headEnd type="oval" w="med" len="med"/>
            <a:tailEnd type="triangle" w="med" len="med"/>
          </a:ln>
          <a:effectLst/>
        </p:spPr>
        <p:txBody>
          <a:bodyPr/>
          <a:lstStyle/>
          <a:p>
            <a:endParaRPr lang="zh-CN" altLang="en-US"/>
          </a:p>
        </p:txBody>
      </p:sp>
      <p:sp>
        <p:nvSpPr>
          <p:cNvPr id="269494" name="Freeform 182"/>
          <p:cNvSpPr>
            <a:spLocks/>
          </p:cNvSpPr>
          <p:nvPr/>
        </p:nvSpPr>
        <p:spPr bwMode="auto">
          <a:xfrm>
            <a:off x="5286376" y="4005264"/>
            <a:ext cx="2538413" cy="1152525"/>
          </a:xfrm>
          <a:custGeom>
            <a:avLst/>
            <a:gdLst/>
            <a:ahLst/>
            <a:cxnLst>
              <a:cxn ang="0">
                <a:pos x="0" y="1769"/>
              </a:cxn>
              <a:cxn ang="0">
                <a:pos x="907" y="862"/>
              </a:cxn>
              <a:cxn ang="0">
                <a:pos x="1406" y="136"/>
              </a:cxn>
              <a:cxn ang="0">
                <a:pos x="2223" y="46"/>
              </a:cxn>
            </a:cxnLst>
            <a:rect l="0" t="0" r="r" b="b"/>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cmpd="sng">
            <a:solidFill>
              <a:srgbClr val="FF0000"/>
            </a:solidFill>
            <a:prstDash val="solid"/>
            <a:round/>
            <a:headEnd type="oval" w="med" len="med"/>
            <a:tailEnd type="triangle" w="med" len="med"/>
          </a:ln>
          <a:effectLst/>
        </p:spPr>
        <p:txBody>
          <a:bodyPr/>
          <a:lstStyle/>
          <a:p>
            <a:endParaRPr lang="zh-CN" altLang="en-US"/>
          </a:p>
        </p:txBody>
      </p:sp>
      <p:sp>
        <p:nvSpPr>
          <p:cNvPr id="269495" name="Freeform 183"/>
          <p:cNvSpPr>
            <a:spLocks/>
          </p:cNvSpPr>
          <p:nvPr/>
        </p:nvSpPr>
        <p:spPr bwMode="auto">
          <a:xfrm>
            <a:off x="5249863" y="5373689"/>
            <a:ext cx="2647950" cy="287337"/>
          </a:xfrm>
          <a:custGeom>
            <a:avLst/>
            <a:gdLst/>
            <a:ahLst/>
            <a:cxnLst>
              <a:cxn ang="0">
                <a:pos x="0" y="1769"/>
              </a:cxn>
              <a:cxn ang="0">
                <a:pos x="907" y="862"/>
              </a:cxn>
              <a:cxn ang="0">
                <a:pos x="1406" y="136"/>
              </a:cxn>
              <a:cxn ang="0">
                <a:pos x="2223" y="46"/>
              </a:cxn>
            </a:cxnLst>
            <a:rect l="0" t="0" r="r" b="b"/>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cmpd="sng">
            <a:solidFill>
              <a:srgbClr val="FF0000"/>
            </a:solidFill>
            <a:prstDash val="solid"/>
            <a:round/>
            <a:headEnd type="oval" w="med" len="med"/>
            <a:tailEnd type="triangle" w="med" len="med"/>
          </a:ln>
          <a:effectLst/>
        </p:spPr>
        <p:txBody>
          <a:bodyPr/>
          <a:lstStyle/>
          <a:p>
            <a:endParaRPr lang="zh-CN" altLang="en-US"/>
          </a:p>
        </p:txBody>
      </p:sp>
      <p:sp>
        <p:nvSpPr>
          <p:cNvPr id="269496" name="Rectangle 184"/>
          <p:cNvSpPr>
            <a:spLocks noChangeArrowheads="1"/>
          </p:cNvSpPr>
          <p:nvPr/>
        </p:nvSpPr>
        <p:spPr bwMode="auto">
          <a:xfrm>
            <a:off x="2711450" y="2781300"/>
            <a:ext cx="2495550" cy="457200"/>
          </a:xfrm>
          <a:prstGeom prst="rect">
            <a:avLst/>
          </a:prstGeom>
          <a:noFill/>
          <a:ln w="9525" cap="rnd" algn="ctr">
            <a:noFill/>
            <a:miter lim="800000"/>
            <a:headEnd/>
            <a:tailEnd/>
          </a:ln>
          <a:effectLst/>
        </p:spPr>
        <p:txBody>
          <a:bodyPr>
            <a:spAutoFit/>
          </a:bodyPr>
          <a:lstStyle/>
          <a:p>
            <a:r>
              <a:rPr lang="en-US" altLang="zh-CN" sz="2400" b="1">
                <a:solidFill>
                  <a:srgbClr val="FF0066"/>
                </a:solidFill>
              </a:rPr>
              <a:t>$r←$t4+4*K</a:t>
            </a:r>
          </a:p>
        </p:txBody>
      </p:sp>
      <p:sp>
        <p:nvSpPr>
          <p:cNvPr id="269498" name="Freeform 186"/>
          <p:cNvSpPr>
            <a:spLocks/>
          </p:cNvSpPr>
          <p:nvPr/>
        </p:nvSpPr>
        <p:spPr bwMode="auto">
          <a:xfrm>
            <a:off x="1824039" y="3141663"/>
            <a:ext cx="2111375" cy="1884362"/>
          </a:xfrm>
          <a:custGeom>
            <a:avLst/>
            <a:gdLst/>
            <a:ahLst/>
            <a:cxnLst>
              <a:cxn ang="0">
                <a:pos x="1330" y="0"/>
              </a:cxn>
              <a:cxn ang="0">
                <a:pos x="1058" y="227"/>
              </a:cxn>
              <a:cxn ang="0">
                <a:pos x="378" y="318"/>
              </a:cxn>
              <a:cxn ang="0">
                <a:pos x="151" y="408"/>
              </a:cxn>
              <a:cxn ang="0">
                <a:pos x="15" y="1043"/>
              </a:cxn>
              <a:cxn ang="0">
                <a:pos x="60" y="1316"/>
              </a:cxn>
              <a:cxn ang="0">
                <a:pos x="287" y="1361"/>
              </a:cxn>
              <a:cxn ang="0">
                <a:pos x="514" y="1361"/>
              </a:cxn>
            </a:cxnLst>
            <a:rect l="0" t="0" r="r" b="b"/>
            <a:pathLst>
              <a:path w="1330" h="1369">
                <a:moveTo>
                  <a:pt x="1330" y="0"/>
                </a:moveTo>
                <a:cubicBezTo>
                  <a:pt x="1273" y="87"/>
                  <a:pt x="1217" y="174"/>
                  <a:pt x="1058" y="227"/>
                </a:cubicBezTo>
                <a:cubicBezTo>
                  <a:pt x="899" y="280"/>
                  <a:pt x="529" y="288"/>
                  <a:pt x="378" y="318"/>
                </a:cubicBezTo>
                <a:cubicBezTo>
                  <a:pt x="227" y="348"/>
                  <a:pt x="211" y="287"/>
                  <a:pt x="151" y="408"/>
                </a:cubicBezTo>
                <a:cubicBezTo>
                  <a:pt x="91" y="529"/>
                  <a:pt x="30" y="892"/>
                  <a:pt x="15" y="1043"/>
                </a:cubicBezTo>
                <a:cubicBezTo>
                  <a:pt x="0" y="1194"/>
                  <a:pt x="15" y="1263"/>
                  <a:pt x="60" y="1316"/>
                </a:cubicBezTo>
                <a:cubicBezTo>
                  <a:pt x="105" y="1369"/>
                  <a:pt x="211" y="1353"/>
                  <a:pt x="287" y="1361"/>
                </a:cubicBezTo>
                <a:cubicBezTo>
                  <a:pt x="363" y="1369"/>
                  <a:pt x="438" y="1365"/>
                  <a:pt x="514" y="1361"/>
                </a:cubicBezTo>
              </a:path>
            </a:pathLst>
          </a:custGeom>
          <a:noFill/>
          <a:ln w="9525" cap="rnd" cmpd="sng">
            <a:solidFill>
              <a:srgbClr val="FF0000"/>
            </a:solidFill>
            <a:prstDash val="solid"/>
            <a:round/>
            <a:headEnd type="oval" w="med" len="med"/>
            <a:tailEnd type="triangle" w="med" len="med"/>
          </a:ln>
          <a:effectLst/>
        </p:spPr>
        <p:txBody>
          <a:bodyPr/>
          <a:lstStyle/>
          <a:p>
            <a:endParaRPr lang="zh-CN" altLang="en-US"/>
          </a:p>
        </p:txBody>
      </p:sp>
      <p:sp>
        <p:nvSpPr>
          <p:cNvPr id="269499" name="AutoShape 187"/>
          <p:cNvSpPr>
            <a:spLocks/>
          </p:cNvSpPr>
          <p:nvPr/>
        </p:nvSpPr>
        <p:spPr bwMode="auto">
          <a:xfrm>
            <a:off x="2640014" y="4294188"/>
            <a:ext cx="142875" cy="1439862"/>
          </a:xfrm>
          <a:prstGeom prst="leftBrace">
            <a:avLst>
              <a:gd name="adj1" fmla="val 83981"/>
              <a:gd name="adj2" fmla="val 50000"/>
            </a:avLst>
          </a:prstGeom>
          <a:noFill/>
          <a:ln w="9525" cap="rnd">
            <a:solidFill>
              <a:srgbClr val="FF0000"/>
            </a:solidFill>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Rot="1" noChangeArrowheads="1"/>
          </p:cNvSpPr>
          <p:nvPr>
            <p:ph idx="1"/>
          </p:nvPr>
        </p:nvSpPr>
        <p:spPr>
          <a:xfrm>
            <a:off x="2809852" y="44451"/>
            <a:ext cx="7750198" cy="3744913"/>
          </a:xfrm>
        </p:spPr>
        <p:txBody>
          <a:bodyPr>
            <a:normAutofit lnSpcReduction="10000"/>
          </a:bodyPr>
          <a:lstStyle/>
          <a:p>
            <a:pPr lvl="1" algn="ctr">
              <a:buNone/>
            </a:pPr>
            <a:r>
              <a:rPr lang="en-US" altLang="zh-CN" dirty="0"/>
              <a:t> MIPS assembly code:</a:t>
            </a:r>
          </a:p>
          <a:p>
            <a:pPr lvl="1">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slt</a:t>
            </a:r>
            <a:r>
              <a:rPr lang="en-US" altLang="zh-CN" sz="2000" dirty="0">
                <a:latin typeface="Times New Roman" pitchFamily="18" charset="0"/>
              </a:rPr>
              <a:t>     $</a:t>
            </a:r>
            <a:r>
              <a:rPr lang="en-US" altLang="zh-CN" sz="2000" dirty="0" err="1">
                <a:latin typeface="Times New Roman" pitchFamily="18" charset="0"/>
              </a:rPr>
              <a:t>t3</a:t>
            </a:r>
            <a:r>
              <a:rPr lang="en-US" altLang="zh-CN" sz="2000" dirty="0">
                <a:latin typeface="Times New Roman" pitchFamily="18" charset="0"/>
              </a:rPr>
              <a:t>, $</a:t>
            </a:r>
            <a:r>
              <a:rPr lang="en-US" altLang="zh-CN" sz="2000" dirty="0" err="1">
                <a:latin typeface="Times New Roman" pitchFamily="18" charset="0"/>
              </a:rPr>
              <a:t>s5</a:t>
            </a:r>
            <a:r>
              <a:rPr lang="en-US" altLang="zh-CN" sz="2000" dirty="0">
                <a:latin typeface="Times New Roman" pitchFamily="18" charset="0"/>
              </a:rPr>
              <a:t>, $zero          # test if  k  &lt;  0        </a:t>
            </a:r>
          </a:p>
          <a:p>
            <a:pPr lvl="1">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bne</a:t>
            </a:r>
            <a:r>
              <a:rPr lang="en-US" altLang="zh-CN" sz="2000" dirty="0">
                <a:latin typeface="Times New Roman" pitchFamily="18" charset="0"/>
              </a:rPr>
              <a:t>   $</a:t>
            </a:r>
            <a:r>
              <a:rPr lang="en-US" altLang="zh-CN" sz="2000" dirty="0" err="1">
                <a:latin typeface="Times New Roman" pitchFamily="18" charset="0"/>
              </a:rPr>
              <a:t>t3</a:t>
            </a:r>
            <a:r>
              <a:rPr lang="en-US" altLang="zh-CN" sz="2000" dirty="0">
                <a:latin typeface="Times New Roman" pitchFamily="18" charset="0"/>
              </a:rPr>
              <a:t>, $zero, Exit        # if  k  &lt;  0,  go to Exit</a:t>
            </a:r>
          </a:p>
          <a:p>
            <a:pPr lvl="1">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slt</a:t>
            </a:r>
            <a:r>
              <a:rPr lang="en-US" altLang="zh-CN" sz="2000" dirty="0">
                <a:latin typeface="Times New Roman" pitchFamily="18" charset="0"/>
              </a:rPr>
              <a:t>     $</a:t>
            </a:r>
            <a:r>
              <a:rPr lang="en-US" altLang="zh-CN" sz="2000" dirty="0" err="1">
                <a:latin typeface="Times New Roman" pitchFamily="18" charset="0"/>
              </a:rPr>
              <a:t>t3</a:t>
            </a:r>
            <a:r>
              <a:rPr lang="en-US" altLang="zh-CN" sz="2000" dirty="0">
                <a:latin typeface="Times New Roman" pitchFamily="18" charset="0"/>
              </a:rPr>
              <a:t>, $</a:t>
            </a:r>
            <a:r>
              <a:rPr lang="en-US" altLang="zh-CN" sz="2000" dirty="0" err="1">
                <a:latin typeface="Times New Roman" pitchFamily="18" charset="0"/>
              </a:rPr>
              <a:t>s5</a:t>
            </a:r>
            <a:r>
              <a:rPr lang="en-US" altLang="zh-CN" sz="2000" dirty="0">
                <a:latin typeface="Times New Roman" pitchFamily="18" charset="0"/>
              </a:rPr>
              <a:t>, $</a:t>
            </a:r>
            <a:r>
              <a:rPr lang="en-US" altLang="zh-CN" sz="2000" dirty="0" err="1">
                <a:latin typeface="Times New Roman" pitchFamily="18" charset="0"/>
              </a:rPr>
              <a:t>t2</a:t>
            </a:r>
            <a:r>
              <a:rPr lang="en-US" altLang="zh-CN" sz="2000" dirty="0">
                <a:latin typeface="Times New Roman" pitchFamily="18" charset="0"/>
              </a:rPr>
              <a:t>             # test if  k  &lt;  4</a:t>
            </a:r>
          </a:p>
          <a:p>
            <a:pPr lvl="1">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beq</a:t>
            </a:r>
            <a:r>
              <a:rPr lang="en-US" altLang="zh-CN" sz="2000" dirty="0">
                <a:latin typeface="Times New Roman" pitchFamily="18" charset="0"/>
              </a:rPr>
              <a:t>   $</a:t>
            </a:r>
            <a:r>
              <a:rPr lang="en-US" altLang="zh-CN" sz="2000" dirty="0" err="1">
                <a:latin typeface="Times New Roman" pitchFamily="18" charset="0"/>
              </a:rPr>
              <a:t>t3</a:t>
            </a:r>
            <a:r>
              <a:rPr lang="en-US" altLang="zh-CN" sz="2000" dirty="0">
                <a:latin typeface="Times New Roman" pitchFamily="18" charset="0"/>
              </a:rPr>
              <a:t>, $zero, Exit        # if  k  &gt;=  4,  go to Exit</a:t>
            </a:r>
          </a:p>
          <a:p>
            <a:pPr lvl="1">
              <a:buFont typeface="Wingdings" pitchFamily="2" charset="2"/>
              <a:buNone/>
            </a:pPr>
            <a:r>
              <a:rPr lang="en-US" altLang="zh-CN" sz="2000" dirty="0">
                <a:latin typeface="Times New Roman" pitchFamily="18" charset="0"/>
              </a:rPr>
              <a:t>                  add   $</a:t>
            </a:r>
            <a:r>
              <a:rPr lang="en-US" altLang="zh-CN" sz="2000" dirty="0" err="1">
                <a:latin typeface="Times New Roman" pitchFamily="18" charset="0"/>
              </a:rPr>
              <a:t>t1</a:t>
            </a:r>
            <a:r>
              <a:rPr lang="en-US" altLang="zh-CN" sz="2000" dirty="0">
                <a:latin typeface="Times New Roman" pitchFamily="18" charset="0"/>
              </a:rPr>
              <a:t>, $</a:t>
            </a:r>
            <a:r>
              <a:rPr lang="en-US" altLang="zh-CN" sz="2000" dirty="0" err="1">
                <a:latin typeface="Times New Roman" pitchFamily="18" charset="0"/>
              </a:rPr>
              <a:t>s5</a:t>
            </a:r>
            <a:r>
              <a:rPr lang="en-US" altLang="zh-CN" sz="2000" dirty="0">
                <a:latin typeface="Times New Roman" pitchFamily="18" charset="0"/>
              </a:rPr>
              <a:t>, $</a:t>
            </a:r>
            <a:r>
              <a:rPr lang="en-US" altLang="zh-CN" sz="2000" dirty="0" err="1">
                <a:latin typeface="Times New Roman" pitchFamily="18" charset="0"/>
              </a:rPr>
              <a:t>s5</a:t>
            </a:r>
            <a:r>
              <a:rPr lang="en-US" altLang="zh-CN" sz="2000" dirty="0">
                <a:latin typeface="Times New Roman" pitchFamily="18" charset="0"/>
              </a:rPr>
              <a:t>            # temp </a:t>
            </a:r>
            <a:r>
              <a:rPr lang="en-US" altLang="zh-CN" sz="2000" dirty="0" err="1">
                <a:latin typeface="Times New Roman" pitchFamily="18" charset="0"/>
              </a:rPr>
              <a:t>reg</a:t>
            </a:r>
            <a:r>
              <a:rPr lang="en-US" altLang="zh-CN" sz="2000" dirty="0">
                <a:latin typeface="Times New Roman" pitchFamily="18" charset="0"/>
              </a:rPr>
              <a:t> $</a:t>
            </a:r>
            <a:r>
              <a:rPr lang="en-US" altLang="zh-CN" sz="2000" dirty="0" err="1">
                <a:latin typeface="Times New Roman" pitchFamily="18" charset="0"/>
              </a:rPr>
              <a:t>t1</a:t>
            </a:r>
            <a:r>
              <a:rPr lang="en-US" altLang="zh-CN" sz="2000" dirty="0">
                <a:latin typeface="Times New Roman" pitchFamily="18" charset="0"/>
              </a:rPr>
              <a:t>  =  2  *  k (0&lt;=k&lt;=3)</a:t>
            </a:r>
          </a:p>
          <a:p>
            <a:pPr lvl="1">
              <a:buFont typeface="Wingdings" pitchFamily="2" charset="2"/>
              <a:buNone/>
            </a:pPr>
            <a:r>
              <a:rPr lang="en-US" altLang="zh-CN" sz="2000" dirty="0">
                <a:latin typeface="Times New Roman" pitchFamily="18" charset="0"/>
              </a:rPr>
              <a:t>                  add   $</a:t>
            </a:r>
            <a:r>
              <a:rPr lang="en-US" altLang="zh-CN" sz="2000" dirty="0" err="1">
                <a:latin typeface="Times New Roman" pitchFamily="18" charset="0"/>
              </a:rPr>
              <a:t>t1</a:t>
            </a:r>
            <a:r>
              <a:rPr lang="en-US" altLang="zh-CN" sz="2000" dirty="0">
                <a:latin typeface="Times New Roman" pitchFamily="18" charset="0"/>
              </a:rPr>
              <a:t>, $</a:t>
            </a:r>
            <a:r>
              <a:rPr lang="en-US" altLang="zh-CN" sz="2000" dirty="0" err="1">
                <a:latin typeface="Times New Roman" pitchFamily="18" charset="0"/>
              </a:rPr>
              <a:t>t1</a:t>
            </a:r>
            <a:r>
              <a:rPr lang="en-US" altLang="zh-CN" sz="2000" dirty="0">
                <a:latin typeface="Times New Roman" pitchFamily="18" charset="0"/>
              </a:rPr>
              <a:t>, $</a:t>
            </a:r>
            <a:r>
              <a:rPr lang="en-US" altLang="zh-CN" sz="2000" dirty="0" err="1">
                <a:latin typeface="Times New Roman" pitchFamily="18" charset="0"/>
              </a:rPr>
              <a:t>t1</a:t>
            </a:r>
            <a:r>
              <a:rPr lang="en-US" altLang="zh-CN" sz="2000" dirty="0">
                <a:latin typeface="Times New Roman" pitchFamily="18" charset="0"/>
              </a:rPr>
              <a:t>             # temp </a:t>
            </a:r>
            <a:r>
              <a:rPr lang="en-US" altLang="zh-CN" sz="2000" dirty="0" err="1">
                <a:latin typeface="Times New Roman" pitchFamily="18" charset="0"/>
              </a:rPr>
              <a:t>reg</a:t>
            </a:r>
            <a:r>
              <a:rPr lang="en-US" altLang="zh-CN" sz="2000" dirty="0">
                <a:latin typeface="Times New Roman" pitchFamily="18" charset="0"/>
              </a:rPr>
              <a:t> $</a:t>
            </a:r>
            <a:r>
              <a:rPr lang="en-US" altLang="zh-CN" sz="2000" dirty="0" err="1">
                <a:latin typeface="Times New Roman" pitchFamily="18" charset="0"/>
              </a:rPr>
              <a:t>t1</a:t>
            </a:r>
            <a:r>
              <a:rPr lang="en-US" altLang="zh-CN" sz="2000" dirty="0">
                <a:latin typeface="Times New Roman" pitchFamily="18" charset="0"/>
              </a:rPr>
              <a:t>  =  4  *  k</a:t>
            </a:r>
          </a:p>
          <a:p>
            <a:pPr lvl="1">
              <a:buFont typeface="Wingdings" pitchFamily="2" charset="2"/>
              <a:buNone/>
            </a:pPr>
            <a:r>
              <a:rPr lang="en-US" altLang="zh-CN" sz="2000" dirty="0">
                <a:latin typeface="Times New Roman" pitchFamily="18" charset="0"/>
              </a:rPr>
              <a:t>                  add   $</a:t>
            </a:r>
            <a:r>
              <a:rPr lang="en-US" altLang="zh-CN" sz="2000" dirty="0" err="1">
                <a:latin typeface="Times New Roman" pitchFamily="18" charset="0"/>
              </a:rPr>
              <a:t>t1</a:t>
            </a:r>
            <a:r>
              <a:rPr lang="en-US" altLang="zh-CN" sz="2000" dirty="0">
                <a:latin typeface="Times New Roman" pitchFamily="18" charset="0"/>
              </a:rPr>
              <a:t>, $</a:t>
            </a:r>
            <a:r>
              <a:rPr lang="en-US" altLang="zh-CN" sz="2000" dirty="0" err="1">
                <a:latin typeface="Times New Roman" pitchFamily="18" charset="0"/>
              </a:rPr>
              <a:t>t1</a:t>
            </a:r>
            <a:r>
              <a:rPr lang="en-US" altLang="zh-CN" sz="2000" dirty="0">
                <a:latin typeface="Times New Roman" pitchFamily="18" charset="0"/>
              </a:rPr>
              <a:t>, </a:t>
            </a:r>
            <a:r>
              <a:rPr lang="en-US" altLang="zh-CN" sz="2000" dirty="0">
                <a:solidFill>
                  <a:srgbClr val="0000FF"/>
                </a:solidFill>
                <a:latin typeface="Times New Roman" pitchFamily="18" charset="0"/>
              </a:rPr>
              <a:t>$</a:t>
            </a:r>
            <a:r>
              <a:rPr lang="en-US" altLang="zh-CN" sz="2000" dirty="0" err="1">
                <a:solidFill>
                  <a:srgbClr val="0000FF"/>
                </a:solidFill>
                <a:latin typeface="Times New Roman" pitchFamily="18" charset="0"/>
              </a:rPr>
              <a:t>t4</a:t>
            </a:r>
            <a:r>
              <a:rPr lang="en-US" altLang="zh-CN" sz="2000" dirty="0">
                <a:latin typeface="Times New Roman" pitchFamily="18" charset="0"/>
              </a:rPr>
              <a:t>             # $</a:t>
            </a:r>
            <a:r>
              <a:rPr lang="en-US" altLang="zh-CN" sz="2000" dirty="0" err="1">
                <a:latin typeface="Times New Roman" pitchFamily="18" charset="0"/>
              </a:rPr>
              <a:t>t1</a:t>
            </a:r>
            <a:r>
              <a:rPr lang="en-US" altLang="zh-CN" sz="2000" dirty="0">
                <a:latin typeface="Times New Roman" pitchFamily="18" charset="0"/>
              </a:rPr>
              <a:t>  =  address of </a:t>
            </a:r>
            <a:r>
              <a:rPr lang="en-US" altLang="zh-CN" sz="2000" dirty="0" err="1">
                <a:latin typeface="Times New Roman" pitchFamily="18" charset="0"/>
              </a:rPr>
              <a:t>JumpTable</a:t>
            </a:r>
            <a:r>
              <a:rPr lang="en-US" altLang="zh-CN" sz="2000" dirty="0">
                <a:latin typeface="Times New Roman" pitchFamily="18" charset="0"/>
              </a:rPr>
              <a:t>[k]</a:t>
            </a:r>
          </a:p>
          <a:p>
            <a:pPr lvl="1">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lw</a:t>
            </a:r>
            <a:r>
              <a:rPr lang="en-US" altLang="zh-CN" sz="2000" dirty="0">
                <a:latin typeface="Times New Roman" pitchFamily="18" charset="0"/>
              </a:rPr>
              <a:t>    $</a:t>
            </a:r>
            <a:r>
              <a:rPr lang="en-US" altLang="zh-CN" sz="2000" dirty="0" err="1">
                <a:latin typeface="Times New Roman" pitchFamily="18" charset="0"/>
              </a:rPr>
              <a:t>t0</a:t>
            </a:r>
            <a:r>
              <a:rPr lang="en-US" altLang="zh-CN" sz="2000" dirty="0">
                <a:latin typeface="Times New Roman" pitchFamily="18" charset="0"/>
              </a:rPr>
              <a:t>, 0($</a:t>
            </a:r>
            <a:r>
              <a:rPr lang="en-US" altLang="zh-CN" sz="2000" dirty="0" err="1">
                <a:latin typeface="Times New Roman" pitchFamily="18" charset="0"/>
              </a:rPr>
              <a:t>t1</a:t>
            </a:r>
            <a:r>
              <a:rPr lang="en-US" altLang="zh-CN" sz="2000" dirty="0">
                <a:latin typeface="Times New Roman" pitchFamily="18" charset="0"/>
              </a:rPr>
              <a:t>)                 # temp </a:t>
            </a:r>
            <a:r>
              <a:rPr lang="en-US" altLang="zh-CN" sz="2000" dirty="0" err="1">
                <a:latin typeface="Times New Roman" pitchFamily="18" charset="0"/>
              </a:rPr>
              <a:t>reg</a:t>
            </a:r>
            <a:r>
              <a:rPr lang="en-US" altLang="zh-CN" sz="2000" dirty="0">
                <a:latin typeface="Times New Roman" pitchFamily="18" charset="0"/>
              </a:rPr>
              <a:t> $</a:t>
            </a:r>
            <a:r>
              <a:rPr lang="en-US" altLang="zh-CN" sz="2000" dirty="0" err="1">
                <a:latin typeface="Times New Roman" pitchFamily="18" charset="0"/>
              </a:rPr>
              <a:t>t0</a:t>
            </a:r>
            <a:r>
              <a:rPr lang="en-US" altLang="zh-CN" sz="2000" dirty="0">
                <a:latin typeface="Times New Roman" pitchFamily="18" charset="0"/>
              </a:rPr>
              <a:t>  =  </a:t>
            </a:r>
            <a:r>
              <a:rPr lang="en-US" altLang="zh-CN" sz="2000" dirty="0" err="1">
                <a:latin typeface="Times New Roman" pitchFamily="18" charset="0"/>
              </a:rPr>
              <a:t>JumpTable</a:t>
            </a:r>
            <a:r>
              <a:rPr lang="en-US" altLang="zh-CN" sz="2000" dirty="0">
                <a:latin typeface="Times New Roman" pitchFamily="18" charset="0"/>
              </a:rPr>
              <a:t>[k]</a:t>
            </a:r>
          </a:p>
          <a:p>
            <a:pPr lvl="1">
              <a:buFont typeface="Wingdings" pitchFamily="2" charset="2"/>
              <a:buNone/>
            </a:pPr>
            <a:r>
              <a:rPr lang="en-US" altLang="zh-CN" sz="2000" dirty="0">
                <a:latin typeface="Times New Roman" pitchFamily="18" charset="0"/>
              </a:rPr>
              <a:t>                  </a:t>
            </a:r>
            <a:r>
              <a:rPr lang="en-US" altLang="zh-CN" sz="2000" dirty="0" err="1">
                <a:latin typeface="Times New Roman" pitchFamily="18" charset="0"/>
              </a:rPr>
              <a:t>jr</a:t>
            </a:r>
            <a:r>
              <a:rPr lang="en-US" altLang="zh-CN" sz="2000" dirty="0">
                <a:latin typeface="Times New Roman" pitchFamily="18" charset="0"/>
              </a:rPr>
              <a:t>      $</a:t>
            </a:r>
            <a:r>
              <a:rPr lang="en-US" altLang="zh-CN" sz="2000" dirty="0" err="1">
                <a:latin typeface="Times New Roman" pitchFamily="18" charset="0"/>
              </a:rPr>
              <a:t>t0</a:t>
            </a:r>
            <a:r>
              <a:rPr lang="en-US" altLang="zh-CN" sz="2000" dirty="0">
                <a:latin typeface="Times New Roman" pitchFamily="18" charset="0"/>
              </a:rPr>
              <a:t>                            # jump based on register $</a:t>
            </a:r>
            <a:r>
              <a:rPr lang="en-US" altLang="zh-CN" sz="2000" dirty="0" err="1">
                <a:latin typeface="Times New Roman" pitchFamily="18" charset="0"/>
              </a:rPr>
              <a:t>t0</a:t>
            </a:r>
            <a:endParaRPr lang="en-US" altLang="zh-CN" sz="2000" dirty="0">
              <a:solidFill>
                <a:srgbClr val="FF0066"/>
              </a:solidFill>
            </a:endParaRPr>
          </a:p>
        </p:txBody>
      </p:sp>
      <p:sp>
        <p:nvSpPr>
          <p:cNvPr id="11" name="页脚占位符 4"/>
          <p:cNvSpPr>
            <a:spLocks noGrp="1"/>
          </p:cNvSpPr>
          <p:nvPr>
            <p:ph type="ftr" sz="quarter" idx="4294967295"/>
          </p:nvPr>
        </p:nvSpPr>
        <p:spPr>
          <a:xfrm>
            <a:off x="1524000" y="6245225"/>
            <a:ext cx="2895600" cy="476250"/>
          </a:xfrm>
        </p:spPr>
        <p:txBody>
          <a:bodyPr/>
          <a:lstStyle/>
          <a:p>
            <a:r>
              <a:rPr lang="en-US" altLang="zh-CN"/>
              <a:t>2.6    Instructions for making decisions</a:t>
            </a:r>
          </a:p>
        </p:txBody>
      </p:sp>
      <p:sp>
        <p:nvSpPr>
          <p:cNvPr id="126980" name="Rectangle 4"/>
          <p:cNvSpPr>
            <a:spLocks noChangeArrowheads="1"/>
          </p:cNvSpPr>
          <p:nvPr/>
        </p:nvSpPr>
        <p:spPr bwMode="auto">
          <a:xfrm>
            <a:off x="3721101" y="4076701"/>
            <a:ext cx="6911975" cy="2447925"/>
          </a:xfrm>
          <a:prstGeom prst="rect">
            <a:avLst/>
          </a:prstGeom>
          <a:solidFill>
            <a:schemeClr val="hlink"/>
          </a:solidFill>
          <a:ln w="9525" cap="rnd" algn="ctr">
            <a:noFill/>
            <a:miter lim="800000"/>
            <a:headEnd/>
            <a:tailEnd/>
          </a:ln>
          <a:effectLst/>
        </p:spPr>
        <p:txBody>
          <a:bodyPr wrap="none" anchor="ctr"/>
          <a:lstStyle/>
          <a:p>
            <a:r>
              <a:rPr lang="en-US" altLang="zh-CN" sz="1800" b="1">
                <a:solidFill>
                  <a:srgbClr val="000000"/>
                </a:solidFill>
              </a:rPr>
              <a:t>L0:    add    $s0, $s3, $s4         # k  =  0  so  f  gets  i  +  j</a:t>
            </a:r>
          </a:p>
          <a:p>
            <a:pPr lvl="1"/>
            <a:r>
              <a:rPr lang="en-US" altLang="zh-CN" sz="1800" b="1">
                <a:solidFill>
                  <a:srgbClr val="000000"/>
                </a:solidFill>
              </a:rPr>
              <a:t>   j        Exit                         # end of this case so go to Exit </a:t>
            </a:r>
          </a:p>
          <a:p>
            <a:r>
              <a:rPr lang="en-US" altLang="zh-CN" sz="1800" b="1">
                <a:solidFill>
                  <a:srgbClr val="000000"/>
                </a:solidFill>
              </a:rPr>
              <a:t>L1:    add    $s0, $s1, $s2         # k  =  1  so  f  gets  g  +  h</a:t>
            </a:r>
          </a:p>
          <a:p>
            <a:pPr lvl="1"/>
            <a:r>
              <a:rPr lang="en-US" altLang="zh-CN" sz="1800" b="1">
                <a:solidFill>
                  <a:srgbClr val="000000"/>
                </a:solidFill>
              </a:rPr>
              <a:t>   j        Exit                         # end of this case so go to Exit </a:t>
            </a:r>
          </a:p>
          <a:p>
            <a:r>
              <a:rPr lang="en-US" altLang="zh-CN" sz="1800" b="1">
                <a:solidFill>
                  <a:srgbClr val="000000"/>
                </a:solidFill>
              </a:rPr>
              <a:t>L2:    sub    $s0, $s1, $s2         # k  =  2  so  f  gets  g  -  h</a:t>
            </a:r>
          </a:p>
          <a:p>
            <a:pPr lvl="1"/>
            <a:r>
              <a:rPr lang="en-US" altLang="zh-CN" sz="1800" b="1">
                <a:solidFill>
                  <a:srgbClr val="000000"/>
                </a:solidFill>
              </a:rPr>
              <a:t>   j        Exit                         # end of this case so go to Exit </a:t>
            </a:r>
          </a:p>
          <a:p>
            <a:r>
              <a:rPr lang="en-US" altLang="zh-CN" sz="1800" b="1">
                <a:solidFill>
                  <a:srgbClr val="000000"/>
                </a:solidFill>
              </a:rPr>
              <a:t>L3:    sub    $s0, $s3, $s4         # k  =  3  so  f  gets  i  -  j</a:t>
            </a:r>
          </a:p>
          <a:p>
            <a:pPr lvl="1"/>
            <a:r>
              <a:rPr lang="en-US" altLang="zh-CN" sz="1800" b="1">
                <a:solidFill>
                  <a:srgbClr val="000000"/>
                </a:solidFill>
              </a:rPr>
              <a:t>             Exit:                      # end of  switch statement</a:t>
            </a:r>
          </a:p>
        </p:txBody>
      </p:sp>
      <p:sp>
        <p:nvSpPr>
          <p:cNvPr id="126981" name="Rectangle 5"/>
          <p:cNvSpPr>
            <a:spLocks noChangeArrowheads="1"/>
          </p:cNvSpPr>
          <p:nvPr/>
        </p:nvSpPr>
        <p:spPr bwMode="auto">
          <a:xfrm>
            <a:off x="1524000" y="3867150"/>
            <a:ext cx="2266950" cy="641350"/>
          </a:xfrm>
          <a:prstGeom prst="rect">
            <a:avLst/>
          </a:prstGeom>
          <a:noFill/>
          <a:ln w="9525" cap="rnd" algn="ctr">
            <a:noFill/>
            <a:miter lim="800000"/>
            <a:headEnd/>
            <a:tailEnd/>
          </a:ln>
          <a:effectLst/>
        </p:spPr>
        <p:txBody>
          <a:bodyPr wrap="none">
            <a:spAutoFit/>
          </a:bodyPr>
          <a:lstStyle/>
          <a:p>
            <a:r>
              <a:rPr lang="en-US" altLang="zh-CN" sz="1800" b="1" i="1" dirty="0">
                <a:solidFill>
                  <a:srgbClr val="FF0066"/>
                </a:solidFill>
              </a:rPr>
              <a:t>jump address table</a:t>
            </a:r>
          </a:p>
          <a:p>
            <a:r>
              <a:rPr lang="en-US" altLang="zh-CN" sz="1800" dirty="0"/>
              <a:t>  $</a:t>
            </a:r>
            <a:r>
              <a:rPr lang="en-US" altLang="zh-CN" sz="1800" dirty="0" err="1"/>
              <a:t>t1</a:t>
            </a:r>
            <a:r>
              <a:rPr lang="en-US" altLang="zh-CN" sz="1800" dirty="0"/>
              <a:t>= </a:t>
            </a:r>
            <a:r>
              <a:rPr lang="en-US" altLang="zh-CN" sz="1800" dirty="0">
                <a:solidFill>
                  <a:srgbClr val="0000FF"/>
                </a:solidFill>
              </a:rPr>
              <a:t>$</a:t>
            </a:r>
            <a:r>
              <a:rPr lang="en-US" altLang="zh-CN" sz="1800" dirty="0" err="1">
                <a:solidFill>
                  <a:srgbClr val="0000FF"/>
                </a:solidFill>
              </a:rPr>
              <a:t>t4</a:t>
            </a:r>
            <a:r>
              <a:rPr lang="en-US" altLang="zh-CN" sz="1800" dirty="0" err="1"/>
              <a:t>+4</a:t>
            </a:r>
            <a:r>
              <a:rPr lang="en-US" altLang="zh-CN" sz="1800" dirty="0"/>
              <a:t> </a:t>
            </a:r>
            <a:r>
              <a:rPr lang="en-US" altLang="zh-CN" dirty="0">
                <a:solidFill>
                  <a:srgbClr val="000000"/>
                </a:solidFill>
              </a:rPr>
              <a:t>*</a:t>
            </a:r>
            <a:r>
              <a:rPr lang="en-US" altLang="zh-CN" dirty="0"/>
              <a:t> </a:t>
            </a:r>
            <a:r>
              <a:rPr lang="en-US" altLang="zh-CN" sz="1800" dirty="0"/>
              <a:t>k:</a:t>
            </a:r>
          </a:p>
        </p:txBody>
      </p:sp>
      <p:sp>
        <p:nvSpPr>
          <p:cNvPr id="126982" name="Text Box 6"/>
          <p:cNvSpPr txBox="1">
            <a:spLocks noChangeArrowheads="1"/>
          </p:cNvSpPr>
          <p:nvPr/>
        </p:nvSpPr>
        <p:spPr bwMode="auto">
          <a:xfrm>
            <a:off x="1524000" y="4468814"/>
            <a:ext cx="1873250" cy="1877437"/>
          </a:xfrm>
          <a:prstGeom prst="rect">
            <a:avLst/>
          </a:prstGeom>
          <a:solidFill>
            <a:schemeClr val="bg2"/>
          </a:solidFill>
          <a:ln w="9525" cap="rnd" algn="ctr">
            <a:noFill/>
            <a:miter lim="800000"/>
            <a:headEnd/>
            <a:tailEnd/>
          </a:ln>
          <a:effectLst/>
        </p:spPr>
        <p:txBody>
          <a:bodyPr>
            <a:spAutoFit/>
          </a:bodyPr>
          <a:lstStyle/>
          <a:p>
            <a:pPr algn="ctr">
              <a:spcBef>
                <a:spcPct val="60000"/>
              </a:spcBef>
            </a:pPr>
            <a:r>
              <a:rPr lang="en-US" altLang="zh-CN" sz="2000"/>
              <a:t>L0:address</a:t>
            </a:r>
          </a:p>
          <a:p>
            <a:pPr algn="ctr">
              <a:spcBef>
                <a:spcPct val="60000"/>
              </a:spcBef>
            </a:pPr>
            <a:r>
              <a:rPr lang="en-US" altLang="zh-CN" sz="2000"/>
              <a:t>L1:address</a:t>
            </a:r>
          </a:p>
          <a:p>
            <a:pPr algn="ctr">
              <a:spcBef>
                <a:spcPct val="60000"/>
              </a:spcBef>
            </a:pPr>
            <a:r>
              <a:rPr lang="en-US" altLang="zh-CN" sz="2000"/>
              <a:t>L2: address</a:t>
            </a:r>
          </a:p>
          <a:p>
            <a:pPr algn="ctr">
              <a:spcBef>
                <a:spcPct val="60000"/>
              </a:spcBef>
            </a:pPr>
            <a:r>
              <a:rPr lang="en-US" altLang="zh-CN" sz="2000"/>
              <a:t>L3:address</a:t>
            </a:r>
          </a:p>
        </p:txBody>
      </p:sp>
      <p:sp>
        <p:nvSpPr>
          <p:cNvPr id="126983" name="Freeform 7"/>
          <p:cNvSpPr>
            <a:spLocks/>
          </p:cNvSpPr>
          <p:nvPr/>
        </p:nvSpPr>
        <p:spPr bwMode="auto">
          <a:xfrm>
            <a:off x="2495550" y="3500438"/>
            <a:ext cx="1814500" cy="576262"/>
          </a:xfrm>
          <a:custGeom>
            <a:avLst/>
            <a:gdLst/>
            <a:ahLst/>
            <a:cxnLst>
              <a:cxn ang="0">
                <a:pos x="726" y="46"/>
              </a:cxn>
              <a:cxn ang="0">
                <a:pos x="318" y="91"/>
              </a:cxn>
              <a:cxn ang="0">
                <a:pos x="0" y="590"/>
              </a:cxn>
            </a:cxnLst>
            <a:rect l="0" t="0" r="r" b="b"/>
            <a:pathLst>
              <a:path w="726" h="590">
                <a:moveTo>
                  <a:pt x="726" y="46"/>
                </a:moveTo>
                <a:cubicBezTo>
                  <a:pt x="582" y="23"/>
                  <a:pt x="439" y="0"/>
                  <a:pt x="318" y="91"/>
                </a:cubicBezTo>
                <a:cubicBezTo>
                  <a:pt x="197" y="182"/>
                  <a:pt x="53" y="507"/>
                  <a:pt x="0" y="590"/>
                </a:cubicBezTo>
              </a:path>
            </a:pathLst>
          </a:custGeom>
          <a:noFill/>
          <a:ln w="38100" cap="flat" cmpd="sng">
            <a:solidFill>
              <a:schemeClr val="tx1"/>
            </a:solidFill>
            <a:prstDash val="sysDot"/>
            <a:round/>
            <a:headEnd type="none" w="med" len="med"/>
            <a:tailEnd type="triangle" w="med" len="med"/>
          </a:ln>
          <a:effectLst/>
        </p:spPr>
        <p:txBody>
          <a:bodyPr/>
          <a:lstStyle/>
          <a:p>
            <a:endParaRPr lang="zh-CN" altLang="en-US"/>
          </a:p>
        </p:txBody>
      </p:sp>
      <p:sp>
        <p:nvSpPr>
          <p:cNvPr id="126984" name="Freeform 8"/>
          <p:cNvSpPr>
            <a:spLocks/>
          </p:cNvSpPr>
          <p:nvPr/>
        </p:nvSpPr>
        <p:spPr bwMode="auto">
          <a:xfrm>
            <a:off x="4799013" y="3644901"/>
            <a:ext cx="360362" cy="504825"/>
          </a:xfrm>
          <a:custGeom>
            <a:avLst/>
            <a:gdLst/>
            <a:ahLst/>
            <a:cxnLst>
              <a:cxn ang="0">
                <a:pos x="8" y="0"/>
              </a:cxn>
              <a:cxn ang="0">
                <a:pos x="325" y="91"/>
              </a:cxn>
              <a:cxn ang="0">
                <a:pos x="53" y="272"/>
              </a:cxn>
              <a:cxn ang="0">
                <a:pos x="8" y="318"/>
              </a:cxn>
            </a:cxnLst>
            <a:rect l="0" t="0" r="r" b="b"/>
            <a:pathLst>
              <a:path w="332" h="318">
                <a:moveTo>
                  <a:pt x="8" y="0"/>
                </a:moveTo>
                <a:cubicBezTo>
                  <a:pt x="163" y="23"/>
                  <a:pt x="318" y="46"/>
                  <a:pt x="325" y="91"/>
                </a:cubicBezTo>
                <a:cubicBezTo>
                  <a:pt x="332" y="136"/>
                  <a:pt x="106" y="234"/>
                  <a:pt x="53" y="272"/>
                </a:cubicBezTo>
                <a:cubicBezTo>
                  <a:pt x="0" y="310"/>
                  <a:pt x="4" y="314"/>
                  <a:pt x="8" y="318"/>
                </a:cubicBezTo>
              </a:path>
            </a:pathLst>
          </a:custGeom>
          <a:noFill/>
          <a:ln w="57150" cap="rnd" cmpd="sng">
            <a:solidFill>
              <a:srgbClr val="FF0000"/>
            </a:solidFill>
            <a:prstDash val="solid"/>
            <a:round/>
            <a:headEnd type="none" w="med" len="med"/>
            <a:tailEnd type="triangle" w="med" len="med"/>
          </a:ln>
          <a:effectLst/>
        </p:spPr>
        <p:txBody>
          <a:bodyPr/>
          <a:lstStyle/>
          <a:p>
            <a:endParaRPr lang="zh-CN" altLang="en-US"/>
          </a:p>
        </p:txBody>
      </p:sp>
      <p:sp>
        <p:nvSpPr>
          <p:cNvPr id="126985" name="Line 9"/>
          <p:cNvSpPr>
            <a:spLocks noChangeShapeType="1"/>
          </p:cNvSpPr>
          <p:nvPr/>
        </p:nvSpPr>
        <p:spPr bwMode="auto">
          <a:xfrm>
            <a:off x="3144838" y="5229225"/>
            <a:ext cx="647700" cy="0"/>
          </a:xfrm>
          <a:prstGeom prst="line">
            <a:avLst/>
          </a:prstGeom>
          <a:noFill/>
          <a:ln w="76200" cap="rnd">
            <a:solidFill>
              <a:srgbClr val="FF0000"/>
            </a:solidFill>
            <a:round/>
            <a:headEnd/>
            <a:tailEnd type="triangle" w="med" len="med"/>
          </a:ln>
          <a:effectLst/>
        </p:spPr>
        <p:txBody>
          <a:bodyPr/>
          <a:lstStyle/>
          <a:p>
            <a:endParaRPr lang="zh-CN" altLang="en-US"/>
          </a:p>
        </p:txBody>
      </p:sp>
      <p:sp>
        <p:nvSpPr>
          <p:cNvPr id="126986" name="Rectangle 10"/>
          <p:cNvSpPr>
            <a:spLocks noChangeArrowheads="1"/>
          </p:cNvSpPr>
          <p:nvPr/>
        </p:nvSpPr>
        <p:spPr bwMode="auto">
          <a:xfrm>
            <a:off x="4167175" y="428605"/>
            <a:ext cx="5688013" cy="1439863"/>
          </a:xfrm>
          <a:prstGeom prst="rect">
            <a:avLst/>
          </a:prstGeom>
          <a:noFill/>
          <a:ln w="9525" algn="ctr">
            <a:solidFill>
              <a:srgbClr val="FF0000"/>
            </a:solidFill>
            <a:prstDash val="dashDot"/>
            <a:miter lim="800000"/>
            <a:headEnd/>
            <a:tailEnd/>
          </a:ln>
          <a:effectLst/>
        </p:spPr>
        <p:txBody>
          <a:bodyPr wrap="none" anchor="ctr"/>
          <a:lstStyle/>
          <a:p>
            <a:endParaRPr lang="zh-CN" altLang="en-US"/>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3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4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ZJU_CS">
  <a:themeElements>
    <a:clrScheme name="ZJU_C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ZJU_CS">
      <a:majorFont>
        <a:latin typeface="Arial"/>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ZJU_C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ZJU_C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ZJU_C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ZJU_C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ZJU_C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ZJU_C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ZJU_C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ZJU_C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ZJU_C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ZJU_C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ZJU_C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ZJU_C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_ZJU_CS">
  <a:themeElements>
    <a:clrScheme name="ZJU_C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ZJU_CS">
      <a:majorFont>
        <a:latin typeface="Arial"/>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ZJU_C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ZJU_C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ZJU_C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ZJU_C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ZJU_C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ZJU_C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ZJU_C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ZJU_C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ZJU_C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ZJU_C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ZJU_C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ZJU_C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2_ZJU_CS">
  <a:themeElements>
    <a:clrScheme name="ZJU_C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ZJU_CS">
      <a:majorFont>
        <a:latin typeface="Arial"/>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ZJU_C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ZJU_C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ZJU_C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ZJU_C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ZJU_C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ZJU_C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ZJU_C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ZJU_C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ZJU_C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ZJU_C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ZJU_C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ZJU_C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母版2">
  <a:themeElements>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母版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母版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母版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母版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母版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母版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母版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母版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母版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母版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母版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母版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母版2">
  <a:themeElements>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母版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母版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母版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母版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母版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母版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母版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母版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母版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母版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母版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母版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CDESIGNL</Template>
  <TotalTime>10573</TotalTime>
  <Words>9683</Words>
  <Application>Microsoft Office PowerPoint</Application>
  <PresentationFormat>宽屏</PresentationFormat>
  <Paragraphs>2566</Paragraphs>
  <Slides>122</Slides>
  <Notes>43</Notes>
  <HiddenSlides>0</HiddenSlides>
  <MMClips>0</MMClips>
  <ScaleCrop>false</ScaleCrop>
  <HeadingPairs>
    <vt:vector size="8" baseType="variant">
      <vt:variant>
        <vt:lpstr>已用的字体</vt:lpstr>
      </vt:variant>
      <vt:variant>
        <vt:i4>17</vt:i4>
      </vt:variant>
      <vt:variant>
        <vt:lpstr>主题</vt:lpstr>
      </vt:variant>
      <vt:variant>
        <vt:i4>16</vt:i4>
      </vt:variant>
      <vt:variant>
        <vt:lpstr>嵌入 OLE 服务器</vt:lpstr>
      </vt:variant>
      <vt:variant>
        <vt:i4>1</vt:i4>
      </vt:variant>
      <vt:variant>
        <vt:lpstr>幻灯片标题</vt:lpstr>
      </vt:variant>
      <vt:variant>
        <vt:i4>122</vt:i4>
      </vt:variant>
    </vt:vector>
  </HeadingPairs>
  <TitlesOfParts>
    <vt:vector size="156" baseType="lpstr">
      <vt:lpstr>Arial Unicode MS</vt:lpstr>
      <vt:lpstr>GungsuhChe</vt:lpstr>
      <vt:lpstr>Helvetica-Narrow</vt:lpstr>
      <vt:lpstr>Monotype Sorts</vt:lpstr>
      <vt:lpstr>楷体_GB2312</vt:lpstr>
      <vt:lpstr>宋体</vt:lpstr>
      <vt:lpstr>Arial</vt:lpstr>
      <vt:lpstr>Arial Black</vt:lpstr>
      <vt:lpstr>Arial Rounded MT Bold</vt:lpstr>
      <vt:lpstr>Calibri</vt:lpstr>
      <vt:lpstr>Comic Sans MS</vt:lpstr>
      <vt:lpstr>Courier New</vt:lpstr>
      <vt:lpstr>Franklin Gothic Demi</vt:lpstr>
      <vt:lpstr>Impact</vt:lpstr>
      <vt:lpstr>Lucida Calligraphy</vt:lpstr>
      <vt:lpstr>Times New Roman</vt:lpstr>
      <vt:lpstr>Wingdings</vt:lpstr>
      <vt:lpstr>自定义设计方案</vt:lpstr>
      <vt:lpstr>母版2</vt:lpstr>
      <vt:lpstr>Default Design</vt:lpstr>
      <vt:lpstr>诗情画意</vt:lpstr>
      <vt:lpstr>1_Default Design</vt:lpstr>
      <vt:lpstr>1_诗情画意</vt:lpstr>
      <vt:lpstr>2_Default Design</vt:lpstr>
      <vt:lpstr>1_自定义设计方案</vt:lpstr>
      <vt:lpstr>1_母版2</vt:lpstr>
      <vt:lpstr>3_Default Design</vt:lpstr>
      <vt:lpstr>3_诗情画意</vt:lpstr>
      <vt:lpstr>4_诗情画意</vt:lpstr>
      <vt:lpstr>Office 主题</vt:lpstr>
      <vt:lpstr>ZJU_CS</vt:lpstr>
      <vt:lpstr>1_ZJU_CS</vt:lpstr>
      <vt:lpstr>2_ZJU_CS</vt:lpstr>
      <vt:lpstr>公式</vt:lpstr>
      <vt:lpstr>PowerPoint 演示文稿</vt:lpstr>
      <vt:lpstr>Chapter  2 Instructions: Language of the Computer  </vt:lpstr>
      <vt:lpstr>PowerPoint 演示文稿</vt:lpstr>
      <vt:lpstr>2.1  Introduction</vt:lpstr>
      <vt:lpstr>MIPS  &amp; ARM  &amp;  RISC V</vt:lpstr>
      <vt:lpstr>Von Neumann’ Computer</vt:lpstr>
      <vt:lpstr>Four Design Principles</vt:lpstr>
      <vt:lpstr>PowerPoint 演示文稿</vt:lpstr>
      <vt:lpstr>Contents of Chapter 2</vt:lpstr>
      <vt:lpstr>PowerPoint 演示文稿</vt:lpstr>
      <vt:lpstr>2.2    Operations of the Computer Hardware</vt:lpstr>
      <vt:lpstr>PowerPoint 演示文稿</vt:lpstr>
      <vt:lpstr>Assembly code</vt:lpstr>
      <vt:lpstr>PowerPoint 演示文稿</vt:lpstr>
      <vt:lpstr>Ex 2.2  Compiling a complex C statement</vt:lpstr>
      <vt:lpstr>2.3 Operands of the Computer Hardware</vt:lpstr>
      <vt:lpstr>PowerPoint 演示文稿</vt:lpstr>
      <vt:lpstr>MIPS Register Conventions</vt:lpstr>
      <vt:lpstr>Memory operands</vt:lpstr>
      <vt:lpstr>PowerPoint 演示文稿</vt:lpstr>
      <vt:lpstr>PowerPoint 演示文稿</vt:lpstr>
      <vt:lpstr>PowerPoint 演示文稿</vt:lpstr>
      <vt:lpstr>Ex2.4    Compiling with an operand is in memory</vt:lpstr>
      <vt:lpstr>PowerPoint 演示文稿</vt:lpstr>
      <vt:lpstr>Byte addressing vs.    word  addressing</vt:lpstr>
      <vt:lpstr>Memory Alignment:                each variable stores at a word address</vt:lpstr>
      <vt:lpstr>Ex2.5    Compiling using load and store</vt:lpstr>
      <vt:lpstr>Ex2.6    Compiling using a variable array index</vt:lpstr>
      <vt:lpstr>What if many variables ?</vt:lpstr>
      <vt:lpstr>PowerPoint 演示文稿</vt:lpstr>
      <vt:lpstr>PowerPoint 演示文稿</vt:lpstr>
      <vt:lpstr>PowerPoint 演示文稿</vt:lpstr>
      <vt:lpstr>PowerPoint 演示文稿</vt:lpstr>
      <vt:lpstr>PowerPoint 演示文稿</vt:lpstr>
      <vt:lpstr>PowerPoint 演示文稿</vt:lpstr>
      <vt:lpstr>3.2  Signed and Unsigned Numbers  Possible Representations</vt:lpstr>
      <vt:lpstr>Numbers and their representation</vt:lpstr>
      <vt:lpstr>Numbers and their representation</vt:lpstr>
      <vt:lpstr>Endianness/byte order</vt:lpstr>
      <vt:lpstr>Signed number representation</vt:lpstr>
      <vt:lpstr>Number types</vt:lpstr>
      <vt:lpstr>Number formats</vt:lpstr>
      <vt:lpstr>Two's Complement Operations</vt:lpstr>
      <vt:lpstr>2's complement for n=3</vt:lpstr>
      <vt:lpstr>If x&lt;0, how to know its IxI  ?</vt:lpstr>
      <vt:lpstr>Why  use 2’s  complement ?  -----natural way to present</vt:lpstr>
      <vt:lpstr>Another good thing for 2’s complement</vt:lpstr>
      <vt:lpstr>More common: use of 2's complement---- negatives have one additional number</vt:lpstr>
      <vt:lpstr>sign extension     (lbu  vs.  lb)</vt:lpstr>
      <vt:lpstr>Compare operations </vt:lpstr>
      <vt:lpstr>Example for Compare</vt:lpstr>
      <vt:lpstr>Effects of Overflow</vt:lpstr>
      <vt:lpstr>PowerPoint 演示文稿</vt:lpstr>
      <vt:lpstr>Instructions  Encoding (3 formats)</vt:lpstr>
      <vt:lpstr>R-type Instruction</vt:lpstr>
      <vt:lpstr>PowerPoint 演示文稿</vt:lpstr>
      <vt:lpstr>          Representing Instruction </vt:lpstr>
      <vt:lpstr>PowerPoint 演示文稿</vt:lpstr>
      <vt:lpstr>Ex2.8  Translating assembly into machine instruction</vt:lpstr>
      <vt:lpstr>PowerPoint 演示文稿</vt:lpstr>
      <vt:lpstr>PowerPoint 演示文稿</vt:lpstr>
      <vt:lpstr>PowerPoint 演示文稿</vt:lpstr>
      <vt:lpstr>MIPS operands, assembly and machine language  p67</vt:lpstr>
      <vt:lpstr>PowerPoint 演示文稿</vt:lpstr>
      <vt:lpstr>SLL (shift Left Logical)</vt:lpstr>
      <vt:lpstr>And operator  </vt:lpstr>
      <vt:lpstr>OR operator</vt:lpstr>
      <vt:lpstr>NOR operator</vt:lpstr>
      <vt:lpstr>   MIPS operands   p71</vt:lpstr>
      <vt:lpstr>2.7  Instr. For Making Decision</vt:lpstr>
      <vt:lpstr>Control Instructions</vt:lpstr>
      <vt:lpstr>Control Instructions</vt:lpstr>
      <vt:lpstr>Example 2.9</vt:lpstr>
      <vt:lpstr>Control Instructions</vt:lpstr>
      <vt:lpstr>J: Jump instruction</vt:lpstr>
      <vt:lpstr>J-type</vt:lpstr>
      <vt:lpstr>Exercise</vt:lpstr>
      <vt:lpstr>PowerPoint 演示文稿</vt:lpstr>
      <vt:lpstr>Conditional  branch</vt:lpstr>
      <vt:lpstr>BEQ   &amp;   BNE</vt:lpstr>
      <vt:lpstr>If-Then-Else</vt:lpstr>
      <vt:lpstr>SLT:   set  less than</vt:lpstr>
      <vt:lpstr>Control Flow</vt:lpstr>
      <vt:lpstr>Control Flow</vt:lpstr>
      <vt:lpstr>SLT</vt:lpstr>
      <vt:lpstr>Pseudo instruction </vt:lpstr>
      <vt:lpstr>I-Type</vt:lpstr>
      <vt:lpstr>I-type Instruction</vt:lpstr>
      <vt:lpstr>I-type Instruction</vt:lpstr>
      <vt:lpstr>I-type Instruction</vt:lpstr>
      <vt:lpstr>I-type Instruction</vt:lpstr>
      <vt:lpstr>I-type Instruction</vt:lpstr>
      <vt:lpstr>Ex 2.11 Supports LOOPs</vt:lpstr>
      <vt:lpstr>PowerPoint 演示文稿</vt:lpstr>
      <vt:lpstr>PowerPoint 演示文稿</vt:lpstr>
      <vt:lpstr>For, do while, while</vt:lpstr>
      <vt:lpstr>2.14  Case/Switch </vt:lpstr>
      <vt:lpstr>JR  instruction  &amp; jump address table</vt:lpstr>
      <vt:lpstr>PowerPoint 演示文稿</vt:lpstr>
      <vt:lpstr>2.8   Supporting Procedures   in Computer Hardware</vt:lpstr>
      <vt:lpstr>PowerPoint 演示文稿</vt:lpstr>
      <vt:lpstr>PowerPoint 演示文稿</vt:lpstr>
      <vt:lpstr>PowerPoint 演示文稿</vt:lpstr>
      <vt:lpstr>PowerPoint 演示文稿</vt:lpstr>
      <vt:lpstr>PowerPoint 演示文稿</vt:lpstr>
      <vt:lpstr>Saves on Stack</vt:lpstr>
      <vt:lpstr>PowerPoint 演示文稿</vt:lpstr>
      <vt:lpstr>PowerPoint 演示文稿</vt:lpstr>
      <vt:lpstr>PowerPoint 演示文稿</vt:lpstr>
      <vt:lpstr>PowerPoint 演示文稿</vt:lpstr>
      <vt:lpstr>PowerPoint 演示文稿</vt:lpstr>
      <vt:lpstr>Disadvantages of recursion</vt:lpstr>
      <vt:lpstr>Stack allocation before, during and after procedure call </vt:lpstr>
      <vt:lpstr>PowerPoint 演示文稿</vt:lpstr>
      <vt:lpstr>PowerPoint 演示文稿</vt:lpstr>
      <vt:lpstr>Memory Organization</vt:lpstr>
      <vt:lpstr>data</vt:lpstr>
      <vt:lpstr>MIPS operands</vt:lpstr>
      <vt:lpstr>MIPS assembly language p89</vt:lpstr>
      <vt:lpstr>MIPS machine language</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Language of the Machine</dc:title>
  <dc:creator>sqs</dc:creator>
  <cp:lastModifiedBy>jiangxh</cp:lastModifiedBy>
  <cp:revision>860</cp:revision>
  <dcterms:created xsi:type="dcterms:W3CDTF">2003-07-12T07:22:17Z</dcterms:created>
  <dcterms:modified xsi:type="dcterms:W3CDTF">2020-03-09T04:44:34Z</dcterms:modified>
</cp:coreProperties>
</file>