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1" r:id="rId2"/>
    <p:sldMasterId id="2147483761" r:id="rId3"/>
  </p:sldMasterIdLst>
  <p:notesMasterIdLst>
    <p:notesMasterId r:id="rId77"/>
  </p:notesMasterIdLst>
  <p:handoutMasterIdLst>
    <p:handoutMasterId r:id="rId78"/>
  </p:handoutMasterIdLst>
  <p:sldIdLst>
    <p:sldId id="336" r:id="rId4"/>
    <p:sldId id="575" r:id="rId5"/>
    <p:sldId id="451" r:id="rId6"/>
    <p:sldId id="579" r:id="rId7"/>
    <p:sldId id="620" r:id="rId8"/>
    <p:sldId id="621" r:id="rId9"/>
    <p:sldId id="661" r:id="rId10"/>
    <p:sldId id="624" r:id="rId11"/>
    <p:sldId id="625" r:id="rId12"/>
    <p:sldId id="626" r:id="rId13"/>
    <p:sldId id="662" r:id="rId14"/>
    <p:sldId id="663" r:id="rId15"/>
    <p:sldId id="664" r:id="rId16"/>
    <p:sldId id="665" r:id="rId17"/>
    <p:sldId id="666" r:id="rId18"/>
    <p:sldId id="667" r:id="rId19"/>
    <p:sldId id="658" r:id="rId20"/>
    <p:sldId id="659" r:id="rId21"/>
    <p:sldId id="660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99" r:id="rId35"/>
    <p:sldId id="707" r:id="rId36"/>
    <p:sldId id="708" r:id="rId37"/>
    <p:sldId id="709" r:id="rId38"/>
    <p:sldId id="710" r:id="rId39"/>
    <p:sldId id="711" r:id="rId40"/>
    <p:sldId id="712" r:id="rId41"/>
    <p:sldId id="713" r:id="rId42"/>
    <p:sldId id="714" r:id="rId43"/>
    <p:sldId id="681" r:id="rId44"/>
    <p:sldId id="682" r:id="rId45"/>
    <p:sldId id="683" r:id="rId46"/>
    <p:sldId id="684" r:id="rId47"/>
    <p:sldId id="598" r:id="rId48"/>
    <p:sldId id="698" r:id="rId49"/>
    <p:sldId id="706" r:id="rId50"/>
    <p:sldId id="685" r:id="rId51"/>
    <p:sldId id="700" r:id="rId52"/>
    <p:sldId id="701" r:id="rId53"/>
    <p:sldId id="702" r:id="rId54"/>
    <p:sldId id="703" r:id="rId55"/>
    <p:sldId id="704" r:id="rId56"/>
    <p:sldId id="692" r:id="rId57"/>
    <p:sldId id="694" r:id="rId58"/>
    <p:sldId id="695" r:id="rId59"/>
    <p:sldId id="696" r:id="rId60"/>
    <p:sldId id="608" r:id="rId61"/>
    <p:sldId id="609" r:id="rId62"/>
    <p:sldId id="610" r:id="rId63"/>
    <p:sldId id="611" r:id="rId64"/>
    <p:sldId id="612" r:id="rId65"/>
    <p:sldId id="613" r:id="rId66"/>
    <p:sldId id="614" r:id="rId67"/>
    <p:sldId id="615" r:id="rId68"/>
    <p:sldId id="616" r:id="rId69"/>
    <p:sldId id="617" r:id="rId70"/>
    <p:sldId id="618" r:id="rId71"/>
    <p:sldId id="619" r:id="rId72"/>
    <p:sldId id="566" r:id="rId73"/>
    <p:sldId id="567" r:id="rId74"/>
    <p:sldId id="568" r:id="rId75"/>
    <p:sldId id="565" r:id="rId76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chemeClr val="hlink"/>
      </a:buClr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hlink"/>
      </a:buClr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hlink"/>
      </a:buClr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hlink"/>
      </a:buClr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hlink"/>
      </a:buClr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CFDAFF"/>
    <a:srgbClr val="FFCCFF"/>
    <a:srgbClr val="FF0000"/>
    <a:srgbClr val="000000"/>
    <a:srgbClr val="FF3300"/>
    <a:srgbClr val="A3DAFF"/>
    <a:srgbClr val="BBCBFF"/>
    <a:srgbClr val="A5A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2" autoAdjust="0"/>
    <p:restoredTop sz="87356" autoAdjust="0"/>
  </p:normalViewPr>
  <p:slideViewPr>
    <p:cSldViewPr>
      <p:cViewPr varScale="1">
        <p:scale>
          <a:sx n="79" d="100"/>
          <a:sy n="79" d="100"/>
        </p:scale>
        <p:origin x="1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ClrTx/>
              <a:defRPr sz="1300"/>
            </a:lvl1pPr>
          </a:lstStyle>
          <a:p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300"/>
            </a:lvl1pPr>
          </a:lstStyle>
          <a:p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ClrTx/>
              <a:defRPr sz="1300"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300"/>
            </a:lvl1pPr>
          </a:lstStyle>
          <a:p>
            <a:fld id="{06354539-CE45-4EFE-B137-77E59F834F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99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ClrTx/>
              <a:defRPr sz="1300"/>
            </a:lvl1pPr>
          </a:lstStyle>
          <a:p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3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ClrTx/>
              <a:defRPr sz="13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300"/>
            </a:lvl1pPr>
          </a:lstStyle>
          <a:p>
            <a:fld id="{EBADF7BA-8CF4-4F81-BE0D-0527143A7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10963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1.1    Introduction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41ED1-BA9A-4203-BBAB-D258CF660BC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6088" cy="3824288"/>
          </a:xfrm>
          <a:ln w="12700" cap="flat">
            <a:solidFill>
              <a:schemeClr val="tx1"/>
            </a:solidFill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ln/>
        </p:spPr>
        <p:txBody>
          <a:bodyPr lIns="99724" tIns="49862" rIns="99724" bIns="49862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23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BE92B-3BE2-4268-B259-2F1E0FEB06D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ED63-0E9A-42DB-A976-D8AA32A3B2F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B55D6-7DAB-4C4F-B16B-7DFC46125AE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A18CA-4B9B-403A-A27D-04C2FED6DF9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AA3FD-E6DD-48E0-8749-EC2C48F52271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01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BCB13-39D9-411F-93CA-22F3F59EBFC2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0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BC226-6F34-49A3-B304-070164C8ED4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1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8D2B2-2974-4BF4-A6D4-EBECF4127C90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78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FC3A7-A9C8-4E9F-B1B1-85FDF761DD3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2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58F1A-9BA8-48D6-AC30-510C904311D5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9602D-CE51-432B-99BD-34454C049910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67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8A9D6-ECDA-4E3D-A4A1-9181AA4D224B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62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EA3F2-1B43-4564-8125-AEC4E393832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42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51BE0-9B04-4E1F-AA7C-0A7D77C38FCA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9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7B142-1B85-417A-B682-8C4901CCC11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44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7D87E-889A-40DC-A6AB-D6F8B0A2D85D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4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0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7BD70-F897-418B-BE1C-6C557B9094DF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ADF7BA-8CF4-4F81-BE0D-0527143A71C0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43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09F18-2F48-4C75-9DB8-88F2456299EF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6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83F0-CFEB-45ED-AA5D-404891C5764B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74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ADF7BA-8CF4-4F81-BE0D-0527143A71C0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07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D267C-710C-47A7-A1A2-18E03338E2F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28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DB8F0-05CC-4C9F-A4E4-4475600F23D6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1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A2E80-6A66-4BC6-9F0B-929DAC4F82D1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2563C-B0FB-443F-BD47-683C5567CFD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1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ADF7BA-8CF4-4F81-BE0D-0527143A71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45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6BF8A-B09B-4C8A-AA26-01B6501BCB7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40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3A5EC-1423-4FE7-A123-CA1D0BA68D02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1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4F04D-83D8-4C3E-B486-3EA03D0572F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400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2020/3/23</a:t>
            </a:fld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AD8B667-8699-459D-853F-A17A71841E7C}" type="slidenum">
              <a:rPr lang="en-US" altLang="zh-CN" smtClean="0"/>
              <a:pPr/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 userDrawn="1"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464" y="0"/>
            <a:ext cx="1063266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7B92D8AC-6FB5-4907-AE0D-3C1A693724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400" dirty="0" err="1" smtClean="0">
                <a:solidFill>
                  <a:schemeClr val="bg1"/>
                </a:solidFill>
              </a:rPr>
              <a:t>ComputerOrganization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chemeClr val="bg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985" y="147629"/>
            <a:ext cx="964463" cy="833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ransition spd="med">
    <p:random/>
    <p:sndAc>
      <p:stSnd>
        <p:snd r:embed="rId14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link_object.pdf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IPS_instruction_set.pdf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83432" y="1273357"/>
            <a:ext cx="5374216" cy="1752600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Computer </a:t>
            </a:r>
            <a:br>
              <a:rPr lang="en-US" altLang="zh-CN" sz="4800" b="1" dirty="0">
                <a:solidFill>
                  <a:srgbClr val="FF0000"/>
                </a:solidFill>
              </a:rPr>
            </a:br>
            <a:r>
              <a:rPr lang="en-US" altLang="zh-CN" sz="4800" b="1" dirty="0">
                <a:solidFill>
                  <a:srgbClr val="FF0000"/>
                </a:solidFill>
              </a:rPr>
              <a:t>Organization &amp; Design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559496" y="3861048"/>
            <a:ext cx="51768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ClrTx/>
            </a:pPr>
            <a:r>
              <a:rPr lang="en-US" altLang="zh-CN" sz="3600" b="1" dirty="0">
                <a:solidFill>
                  <a:srgbClr val="0070C0"/>
                </a:solidFill>
              </a:rPr>
              <a:t>Hardware Software Interface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449929" y="5604080"/>
            <a:ext cx="5286412" cy="5847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buClrTx/>
            </a:pPr>
            <a:r>
              <a:rPr kumimoji="1" lang="en-US" altLang="zh-CN" sz="3200" b="1" dirty="0" err="1">
                <a:latin typeface="Helvetica-Narrow" pitchFamily="34" charset="0"/>
                <a:ea typeface="楷体_GB2312" pitchFamily="49" charset="-122"/>
              </a:rPr>
              <a:t>Xiaohong</a:t>
            </a:r>
            <a:r>
              <a:rPr kumimoji="1" lang="en-US" altLang="zh-CN" sz="3200" b="1" dirty="0">
                <a:latin typeface="Helvetica-Narrow" pitchFamily="34" charset="0"/>
                <a:ea typeface="楷体_GB2312" pitchFamily="49" charset="-122"/>
              </a:rPr>
              <a:t> Jiang</a:t>
            </a:r>
            <a:endParaRPr kumimoji="1" lang="zh-CN" altLang="en-US" sz="3200" b="1" dirty="0">
              <a:latin typeface="Helvetica-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utoUpdateAnimBg="0"/>
      <p:bldP spid="2109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     Larger Constants?</a:t>
            </a:r>
            <a:endParaRPr lang="en-US" altLang="zh-CN" b="1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282" y="928671"/>
            <a:ext cx="86868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960096" y="2325532"/>
            <a:ext cx="3024336" cy="1195762"/>
            <a:chOff x="5436096" y="2325532"/>
            <a:chExt cx="3024336" cy="1195762"/>
          </a:xfrm>
        </p:grpSpPr>
        <p:sp>
          <p:nvSpPr>
            <p:cNvPr id="2" name="椭圆 1"/>
            <p:cNvSpPr/>
            <p:nvPr/>
          </p:nvSpPr>
          <p:spPr>
            <a:xfrm>
              <a:off x="5436096" y="2873222"/>
              <a:ext cx="3024336" cy="64807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48264" y="2325532"/>
              <a:ext cx="1096425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Why?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66"/>
                </a:solidFill>
              </a:rPr>
              <a:t>Addressing in branches and jumps</a:t>
            </a:r>
            <a:endParaRPr lang="zh-CN" altLang="en-US" sz="3600" dirty="0"/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For jumps: J-format</a:t>
            </a:r>
            <a:endParaRPr lang="en-US" altLang="zh-CN" dirty="0">
              <a:solidFill>
                <a:srgbClr val="0066FF"/>
              </a:solidFill>
            </a:endParaRPr>
          </a:p>
          <a:p>
            <a:pPr lvl="2"/>
            <a:r>
              <a:rPr lang="en-US" altLang="zh-CN" sz="2000" dirty="0">
                <a:latin typeface="Times New Roman" pitchFamily="18" charset="0"/>
              </a:rPr>
              <a:t>j       10000              #  go to location  10000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u="sng" dirty="0">
                <a:latin typeface="Times New Roman" pitchFamily="18" charset="0"/>
              </a:rPr>
              <a:t>|        2      |                              10000                                   |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6 bits                                   26 bits  </a:t>
            </a:r>
          </a:p>
          <a:p>
            <a:pPr lvl="2"/>
            <a:r>
              <a:rPr lang="en-US" altLang="zh-CN" dirty="0"/>
              <a:t> Pseudo-direct </a:t>
            </a:r>
            <a:r>
              <a:rPr lang="en-US" altLang="zh-CN" dirty="0" smtClean="0"/>
              <a:t>addressing </a:t>
            </a:r>
          </a:p>
          <a:p>
            <a:pPr marL="914400" lvl="2" indent="0">
              <a:buNone/>
            </a:pPr>
            <a:r>
              <a:rPr lang="en-US" altLang="zh-CN" sz="1800" dirty="0"/>
              <a:t>26 bits of the instruction concatenated with the upper 4 bits of PC</a:t>
            </a:r>
          </a:p>
          <a:p>
            <a:r>
              <a:rPr lang="en-US" altLang="zh-CN" dirty="0" smtClean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For branches: </a:t>
            </a:r>
            <a:endParaRPr lang="en-US" altLang="zh-CN" dirty="0">
              <a:solidFill>
                <a:srgbClr val="0066FF"/>
              </a:solidFill>
            </a:endParaRPr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bne</a:t>
            </a:r>
            <a:r>
              <a:rPr lang="en-US" altLang="zh-CN" dirty="0">
                <a:latin typeface="Times New Roman" pitchFamily="18" charset="0"/>
              </a:rPr>
              <a:t>   $</a:t>
            </a:r>
            <a:r>
              <a:rPr lang="en-US" altLang="zh-CN" dirty="0" err="1">
                <a:latin typeface="Times New Roman" pitchFamily="18" charset="0"/>
              </a:rPr>
              <a:t>s0</a:t>
            </a:r>
            <a:r>
              <a:rPr lang="en-US" altLang="zh-CN" dirty="0">
                <a:latin typeface="Times New Roman" pitchFamily="18" charset="0"/>
              </a:rPr>
              <a:t>, $</a:t>
            </a:r>
            <a:r>
              <a:rPr lang="en-US" altLang="zh-CN" dirty="0" err="1">
                <a:latin typeface="Times New Roman" pitchFamily="18" charset="0"/>
              </a:rPr>
              <a:t>s1</a:t>
            </a:r>
            <a:r>
              <a:rPr lang="en-US" altLang="zh-CN" dirty="0">
                <a:latin typeface="Times New Roman" pitchFamily="18" charset="0"/>
              </a:rPr>
              <a:t>, Exit  #  go to Exit  if  $</a:t>
            </a:r>
            <a:r>
              <a:rPr lang="en-US" altLang="zh-CN" dirty="0" err="1">
                <a:latin typeface="Times New Roman" pitchFamily="18" charset="0"/>
              </a:rPr>
              <a:t>s0</a:t>
            </a:r>
            <a:r>
              <a:rPr lang="en-US" altLang="zh-CN" dirty="0">
                <a:latin typeface="Times New Roman" pitchFamily="18" charset="0"/>
              </a:rPr>
              <a:t>  !=  $</a:t>
            </a:r>
            <a:r>
              <a:rPr lang="en-US" altLang="zh-CN" dirty="0" err="1">
                <a:latin typeface="Times New Roman" pitchFamily="18" charset="0"/>
              </a:rPr>
              <a:t>s1</a:t>
            </a:r>
            <a:endParaRPr lang="en-US" altLang="zh-CN" dirty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u="sng" dirty="0">
                <a:latin typeface="Times New Roman" pitchFamily="18" charset="0"/>
              </a:rPr>
              <a:t>|        5      |     16     |     17     |                   Exit                  |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6 bits       5 bits       5 bits                   16 bits</a:t>
            </a:r>
            <a:endParaRPr lang="en-US" altLang="zh-CN" dirty="0">
              <a:latin typeface="Times New Roman" pitchFamily="18" charset="0"/>
            </a:endParaRPr>
          </a:p>
          <a:p>
            <a:pPr lvl="2"/>
            <a:r>
              <a:rPr lang="en-US" altLang="zh-CN" dirty="0"/>
              <a:t> PC-relative addressing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1800" dirty="0"/>
              <a:t>     PC = (PC + 4) + Branch address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EA2D438B-3D0F-4501-80D1-46D6979653AB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 2.20  Show branch offset in machine</a:t>
            </a:r>
            <a:endParaRPr lang="zh-CN" altLang="en-US" sz="3600" dirty="0"/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FF"/>
                </a:solidFill>
              </a:rPr>
              <a:t>C </a:t>
            </a:r>
            <a:r>
              <a:rPr lang="en-US" altLang="zh-CN" dirty="0">
                <a:solidFill>
                  <a:srgbClr val="0066FF"/>
                </a:solidFill>
              </a:rPr>
              <a:t>language: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while (save[</a:t>
            </a:r>
            <a:r>
              <a:rPr lang="en-US" altLang="zh-CN" dirty="0" err="1"/>
              <a:t>i</a:t>
            </a:r>
            <a:r>
              <a:rPr lang="en-US" altLang="zh-CN" dirty="0"/>
              <a:t>]==k) 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i+j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>
                <a:solidFill>
                  <a:srgbClr val="0066FF"/>
                </a:solidFill>
              </a:rPr>
              <a:t>MIPS assembler code in Example 2.12: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Loop:       add 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        # temp </a:t>
            </a:r>
            <a:r>
              <a:rPr lang="en-US" altLang="zh-CN" sz="2000" dirty="0" err="1">
                <a:latin typeface="Times New Roman" pitchFamily="18" charset="0"/>
              </a:rPr>
              <a:t>reg</a:t>
            </a:r>
            <a:r>
              <a:rPr lang="en-US" altLang="zh-CN" sz="2000" dirty="0">
                <a:latin typeface="Times New Roman" pitchFamily="18" charset="0"/>
              </a:rPr>
              <a:t>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=  2  *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    add 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      # temp </a:t>
            </a:r>
            <a:r>
              <a:rPr lang="en-US" altLang="zh-CN" sz="2000" dirty="0" err="1">
                <a:latin typeface="Times New Roman" pitchFamily="18" charset="0"/>
              </a:rPr>
              <a:t>reg</a:t>
            </a:r>
            <a:r>
              <a:rPr lang="en-US" altLang="zh-CN" sz="2000" dirty="0">
                <a:latin typeface="Times New Roman" pitchFamily="18" charset="0"/>
              </a:rPr>
              <a:t>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=  4  *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    add 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s6</a:t>
            </a:r>
            <a:r>
              <a:rPr lang="en-US" altLang="zh-CN" sz="2000" dirty="0">
                <a:latin typeface="Times New Roman" pitchFamily="18" charset="0"/>
              </a:rPr>
              <a:t>       #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=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address</a:t>
            </a:r>
            <a:r>
              <a:rPr lang="en-US" altLang="zh-CN" sz="2000" dirty="0">
                <a:latin typeface="Times New Roman" pitchFamily="18" charset="0"/>
              </a:rPr>
              <a:t> of save[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0($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)          # temp </a:t>
            </a:r>
            <a:r>
              <a:rPr lang="en-US" altLang="zh-CN" sz="2000" dirty="0" err="1">
                <a:latin typeface="Times New Roman" pitchFamily="18" charset="0"/>
              </a:rPr>
              <a:t>reg</a:t>
            </a:r>
            <a:r>
              <a:rPr lang="en-US" altLang="zh-CN" sz="2000" dirty="0">
                <a:latin typeface="Times New Roman" pitchFamily="18" charset="0"/>
              </a:rPr>
              <a:t>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  =  save[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    </a:t>
            </a:r>
            <a:r>
              <a:rPr lang="en-US" altLang="zh-CN" sz="2000" dirty="0" err="1">
                <a:latin typeface="Times New Roman" pitchFamily="18" charset="0"/>
              </a:rPr>
              <a:t>bne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s5</a:t>
            </a:r>
            <a:r>
              <a:rPr lang="en-US" altLang="zh-CN" sz="2000" dirty="0">
                <a:latin typeface="Times New Roman" pitchFamily="18" charset="0"/>
              </a:rPr>
              <a:t>, Exit      # go to Exit  if  save[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 !=  k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            </a:t>
            </a:r>
            <a:r>
              <a:rPr lang="en-US" altLang="zh-CN" sz="2000" dirty="0">
                <a:latin typeface="Times New Roman" pitchFamily="18" charset="0"/>
              </a:rPr>
              <a:t>add   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s4</a:t>
            </a:r>
            <a:r>
              <a:rPr lang="en-US" altLang="zh-CN" sz="2000" dirty="0">
                <a:latin typeface="Times New Roman" pitchFamily="18" charset="0"/>
              </a:rPr>
              <a:t>      #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= 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+  j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    j         Loop                  # go to Loop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Exit:</a:t>
            </a:r>
            <a:endParaRPr lang="en-US" altLang="zh-CN" sz="2000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C676DA36-915D-4C75-8479-F21EA48E98F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524100" y="5643578"/>
            <a:ext cx="6726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000" dirty="0"/>
              <a:t>Assume:   $</a:t>
            </a:r>
            <a:r>
              <a:rPr lang="en-US" altLang="zh-CN" sz="2000" dirty="0" err="1"/>
              <a:t>s6</a:t>
            </a:r>
            <a:r>
              <a:rPr lang="en-US" altLang="zh-CN" sz="2000" dirty="0"/>
              <a:t>  save the starting address of  array save .</a:t>
            </a:r>
          </a:p>
          <a:p>
            <a:pPr>
              <a:buFont typeface="Arial" charset="0"/>
              <a:buChar char="•"/>
            </a:pPr>
            <a:r>
              <a:rPr lang="en-US" altLang="zh-CN" sz="2000" dirty="0"/>
              <a:t>                 $</a:t>
            </a:r>
            <a:r>
              <a:rPr lang="en-US" altLang="zh-CN" sz="2000" dirty="0" err="1"/>
              <a:t>s5</a:t>
            </a:r>
            <a:r>
              <a:rPr lang="en-US" altLang="zh-CN" sz="2000" dirty="0"/>
              <a:t>  keep the  value of  K.  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0"/>
            <a:ext cx="10632669" cy="114298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1384" y="980728"/>
            <a:ext cx="11070167" cy="4886325"/>
          </a:xfrm>
        </p:spPr>
        <p:txBody>
          <a:bodyPr/>
          <a:lstStyle/>
          <a:p>
            <a:pPr lvl="1"/>
            <a:r>
              <a:rPr lang="en-US" altLang="zh-CN" dirty="0"/>
              <a:t> Assembled instructions and their addresses: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80000    </a:t>
            </a:r>
            <a:r>
              <a:rPr lang="en-US" altLang="zh-CN" sz="2000" u="sng" dirty="0">
                <a:latin typeface="Times New Roman" pitchFamily="18" charset="0"/>
              </a:rPr>
              <a:t>|        0      |     19     |     19     |     9       |       0     |       32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80004    </a:t>
            </a:r>
            <a:r>
              <a:rPr lang="en-US" altLang="zh-CN" sz="2000" u="sng" dirty="0">
                <a:latin typeface="Times New Roman" pitchFamily="18" charset="0"/>
              </a:rPr>
              <a:t>|        0      |      9      |      9      |     9       |       0     |       32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80008    </a:t>
            </a:r>
            <a:r>
              <a:rPr lang="en-US" altLang="zh-CN" sz="2000" u="sng" dirty="0">
                <a:latin typeface="Times New Roman" pitchFamily="18" charset="0"/>
              </a:rPr>
              <a:t>|        0      |      9      |     22     |     9       |       0     |       32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80012    </a:t>
            </a:r>
            <a:r>
              <a:rPr lang="en-US" altLang="zh-CN" sz="2000" u="sng" dirty="0">
                <a:latin typeface="Times New Roman" pitchFamily="18" charset="0"/>
              </a:rPr>
              <a:t>|       35     |      9      |      8      |                     0                  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b="1" dirty="0">
                <a:solidFill>
                  <a:srgbClr val="FF0066"/>
                </a:solidFill>
                <a:latin typeface="Times New Roman" pitchFamily="18" charset="0"/>
              </a:rPr>
              <a:t>80016</a:t>
            </a: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en-US" altLang="zh-CN" sz="2000" u="sng" dirty="0">
                <a:latin typeface="Times New Roman" pitchFamily="18" charset="0"/>
              </a:rPr>
              <a:t>|        5      |      8      |     21     |               </a:t>
            </a:r>
            <a:r>
              <a:rPr lang="en-US" altLang="zh-CN" sz="2000" b="1" u="sng" dirty="0">
                <a:latin typeface="Times New Roman" pitchFamily="18" charset="0"/>
              </a:rPr>
              <a:t> </a:t>
            </a:r>
            <a:r>
              <a:rPr lang="en-US" altLang="zh-CN" sz="2000" b="1" u="sng" dirty="0">
                <a:solidFill>
                  <a:srgbClr val="FF0066"/>
                </a:solidFill>
                <a:latin typeface="Times New Roman" pitchFamily="18" charset="0"/>
              </a:rPr>
              <a:t>2</a:t>
            </a:r>
            <a:r>
              <a:rPr lang="en-US" altLang="zh-CN" sz="2000" b="1" u="sng" dirty="0">
                <a:latin typeface="Times New Roman" pitchFamily="18" charset="0"/>
              </a:rPr>
              <a:t>     </a:t>
            </a:r>
            <a:r>
              <a:rPr lang="en-US" altLang="zh-CN" sz="2000" u="sng" dirty="0">
                <a:latin typeface="Times New Roman" pitchFamily="18" charset="0"/>
              </a:rPr>
              <a:t>(</a:t>
            </a:r>
            <a:r>
              <a:rPr lang="en-US" altLang="zh-CN" sz="2000" b="1" u="sng" dirty="0">
                <a:latin typeface="Times New Roman" pitchFamily="18" charset="0"/>
              </a:rPr>
              <a:t>8) </a:t>
            </a:r>
            <a:r>
              <a:rPr lang="en-US" altLang="zh-CN" sz="2000" u="sng" dirty="0">
                <a:latin typeface="Times New Roman" pitchFamily="18" charset="0"/>
              </a:rPr>
              <a:t>            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80020</a:t>
            </a: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en-US" altLang="zh-CN" sz="2000" u="sng" dirty="0">
                <a:latin typeface="Times New Roman" pitchFamily="18" charset="0"/>
              </a:rPr>
              <a:t>|        0      |     19     |     20     |     19     |       0     |       32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80024    </a:t>
            </a:r>
            <a:r>
              <a:rPr lang="en-US" altLang="zh-CN" sz="2000" u="sng" dirty="0">
                <a:latin typeface="Times New Roman" pitchFamily="18" charset="0"/>
              </a:rPr>
              <a:t>|        2      |                             </a:t>
            </a:r>
            <a:r>
              <a:rPr lang="en-US" altLang="zh-CN" sz="2000" b="1" u="sng" dirty="0">
                <a:solidFill>
                  <a:srgbClr val="FF0066"/>
                </a:solidFill>
                <a:latin typeface="Times New Roman" pitchFamily="18" charset="0"/>
              </a:rPr>
              <a:t>20000</a:t>
            </a:r>
            <a:r>
              <a:rPr lang="en-US" altLang="zh-CN" sz="2000" u="sng" dirty="0">
                <a:latin typeface="Times New Roman" pitchFamily="18" charset="0"/>
              </a:rPr>
              <a:t>              (80000)          |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b="1" dirty="0">
                <a:latin typeface="Times New Roman" pitchFamily="18" charset="0"/>
              </a:rPr>
              <a:t>80028</a:t>
            </a:r>
            <a:r>
              <a:rPr lang="en-US" altLang="zh-CN" sz="2000" dirty="0">
                <a:latin typeface="Times New Roman" pitchFamily="18" charset="0"/>
              </a:rPr>
              <a:t>          </a:t>
            </a:r>
            <a:r>
              <a:rPr lang="en-US" altLang="zh-CN" sz="2000" b="1" dirty="0">
                <a:latin typeface="Times New Roman" pitchFamily="18" charset="0"/>
              </a:rPr>
              <a:t>. . .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</a:t>
            </a:r>
          </a:p>
          <a:p>
            <a:pPr lvl="1"/>
            <a:r>
              <a:rPr lang="en-US" altLang="zh-CN" dirty="0"/>
              <a:t> Modification: </a:t>
            </a:r>
          </a:p>
          <a:p>
            <a:pPr lvl="2"/>
            <a:r>
              <a:rPr lang="en-US" altLang="zh-CN" sz="2000" dirty="0"/>
              <a:t> All MIPS instructions are 4 bytes long</a:t>
            </a:r>
          </a:p>
          <a:p>
            <a:pPr lvl="2"/>
            <a:r>
              <a:rPr lang="en-US" altLang="zh-CN" sz="2000" dirty="0"/>
              <a:t> PC-relative addressing refers to the number of words</a:t>
            </a:r>
          </a:p>
          <a:p>
            <a:pPr lvl="2"/>
            <a:r>
              <a:rPr lang="en-US" altLang="zh-CN" sz="2000" dirty="0"/>
              <a:t> The address field at 80016 above should be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 instead of 8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830EAFB5-BC14-4F65-B4D8-3DE6FCECFD6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695772" y="1439248"/>
            <a:ext cx="647700" cy="2509838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1800" b="1" dirty="0">
                <a:solidFill>
                  <a:srgbClr val="FF0066"/>
                </a:solidFill>
              </a:rPr>
              <a:t>add</a:t>
            </a:r>
          </a:p>
          <a:p>
            <a:pPr>
              <a:spcBef>
                <a:spcPct val="30000"/>
              </a:spcBef>
            </a:pPr>
            <a:r>
              <a:rPr lang="en-US" altLang="zh-CN" sz="1800" b="1" dirty="0">
                <a:solidFill>
                  <a:srgbClr val="FF0066"/>
                </a:solidFill>
              </a:rPr>
              <a:t>add</a:t>
            </a:r>
          </a:p>
          <a:p>
            <a:pPr>
              <a:spcBef>
                <a:spcPct val="30000"/>
              </a:spcBef>
            </a:pPr>
            <a:r>
              <a:rPr lang="en-US" altLang="zh-CN" sz="1800" b="1" dirty="0">
                <a:solidFill>
                  <a:srgbClr val="FF0066"/>
                </a:solidFill>
              </a:rPr>
              <a:t>add</a:t>
            </a:r>
          </a:p>
          <a:p>
            <a:pPr>
              <a:spcBef>
                <a:spcPct val="30000"/>
              </a:spcBef>
            </a:pPr>
            <a:r>
              <a:rPr lang="en-US" altLang="zh-CN" sz="1800" b="1" dirty="0" err="1">
                <a:solidFill>
                  <a:srgbClr val="FF0066"/>
                </a:solidFill>
              </a:rPr>
              <a:t>Lw</a:t>
            </a:r>
            <a:endParaRPr lang="en-US" altLang="zh-CN" sz="1800" b="1" dirty="0">
              <a:solidFill>
                <a:srgbClr val="FF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1800" b="1" dirty="0" err="1">
                <a:solidFill>
                  <a:srgbClr val="FF0066"/>
                </a:solidFill>
              </a:rPr>
              <a:t>bne</a:t>
            </a:r>
            <a:endParaRPr lang="en-US" altLang="zh-CN" sz="1800" b="1" dirty="0">
              <a:solidFill>
                <a:srgbClr val="FF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1800" b="1" dirty="0">
                <a:solidFill>
                  <a:srgbClr val="FF0066"/>
                </a:solidFill>
              </a:rPr>
              <a:t>add</a:t>
            </a:r>
          </a:p>
          <a:p>
            <a:pPr>
              <a:spcBef>
                <a:spcPct val="30000"/>
              </a:spcBef>
            </a:pPr>
            <a:r>
              <a:rPr lang="en-US" altLang="zh-CN" sz="1800" b="1" dirty="0">
                <a:solidFill>
                  <a:srgbClr val="FF0066"/>
                </a:solidFill>
              </a:rPr>
              <a:t>j</a:t>
            </a:r>
          </a:p>
        </p:txBody>
      </p:sp>
      <p:sp>
        <p:nvSpPr>
          <p:cNvPr id="145413" name="AutoShape 5"/>
          <p:cNvSpPr>
            <a:spLocks noChangeArrowheads="1"/>
          </p:cNvSpPr>
          <p:nvPr/>
        </p:nvSpPr>
        <p:spPr bwMode="auto">
          <a:xfrm>
            <a:off x="4583832" y="4233110"/>
            <a:ext cx="4651400" cy="504825"/>
          </a:xfrm>
          <a:prstGeom prst="wedgeEllipseCallout">
            <a:avLst>
              <a:gd name="adj1" fmla="val 15347"/>
              <a:gd name="adj2" fmla="val -300379"/>
            </a:avLst>
          </a:prstGeom>
          <a:noFill/>
          <a:ln w="9525" cap="rnd" algn="ctr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 b="1" dirty="0" err="1"/>
              <a:t>PC+4+offset</a:t>
            </a:r>
            <a:r>
              <a:rPr lang="en-US" altLang="zh-CN" sz="2000" b="1" dirty="0"/>
              <a:t>=80020 + 8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814928" y="191231"/>
            <a:ext cx="4535542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</a:rPr>
              <a:t>How about PC </a:t>
            </a:r>
            <a:r>
              <a:rPr lang="en-US" altLang="zh-CN" sz="2400" b="1" dirty="0">
                <a:latin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</a:rPr>
              <a:t> is larger than 16 bits ?</a:t>
            </a:r>
            <a:endParaRPr lang="zh-CN" altLang="en-US" sz="18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</a:rPr>
              <a:t>Branching far away</a:t>
            </a:r>
            <a:endParaRPr lang="zh-CN" altLang="en-US" dirty="0"/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1384" y="1052736"/>
            <a:ext cx="11070167" cy="4886325"/>
          </a:xfrm>
        </p:spPr>
        <p:txBody>
          <a:bodyPr/>
          <a:lstStyle/>
          <a:p>
            <a:r>
              <a:rPr lang="en-US" altLang="zh-CN" sz="2800" dirty="0"/>
              <a:t>Example 2.21</a:t>
            </a:r>
            <a:endParaRPr lang="en-US" altLang="zh-CN" sz="2400" b="1" dirty="0">
              <a:solidFill>
                <a:srgbClr val="FF0066"/>
              </a:solidFill>
            </a:endParaRPr>
          </a:p>
          <a:p>
            <a:pPr lvl="1"/>
            <a:r>
              <a:rPr lang="en-US" altLang="zh-CN" dirty="0"/>
              <a:t> Given a branch: 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</a:t>
            </a:r>
            <a:r>
              <a:rPr lang="en-US" altLang="zh-CN" dirty="0" err="1" smtClean="0">
                <a:latin typeface="Times New Roman" pitchFamily="18" charset="0"/>
              </a:rPr>
              <a:t>beq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$</a:t>
            </a:r>
            <a:r>
              <a:rPr lang="en-US" altLang="zh-CN" dirty="0" err="1">
                <a:latin typeface="Times New Roman" pitchFamily="18" charset="0"/>
              </a:rPr>
              <a:t>s0</a:t>
            </a:r>
            <a:r>
              <a:rPr lang="en-US" altLang="zh-CN" dirty="0">
                <a:latin typeface="Times New Roman" pitchFamily="18" charset="0"/>
              </a:rPr>
              <a:t>, $</a:t>
            </a:r>
            <a:r>
              <a:rPr lang="en-US" altLang="zh-CN" dirty="0" err="1">
                <a:latin typeface="Times New Roman" pitchFamily="18" charset="0"/>
              </a:rPr>
              <a:t>s1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</a:rPr>
              <a:t>L1</a:t>
            </a:r>
            <a:r>
              <a:rPr lang="en-US" altLang="zh-CN" sz="3600" dirty="0"/>
              <a:t> 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0058400" y="6245225"/>
            <a:ext cx="2133600" cy="476250"/>
          </a:xfrm>
        </p:spPr>
        <p:txBody>
          <a:bodyPr/>
          <a:lstStyle/>
          <a:p>
            <a:fld id="{CF95B90F-3AFD-445A-A5C7-F6945E36DE8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55440" y="4604217"/>
            <a:ext cx="85011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66"/>
                </a:solidFill>
              </a:rPr>
              <a:t>While  branch target is far away</a:t>
            </a:r>
          </a:p>
          <a:p>
            <a:pPr lvl="1">
              <a:buFont typeface="Wingdings" pitchFamily="2" charset="2"/>
              <a:buChar char="u"/>
            </a:pPr>
            <a:r>
              <a:rPr lang="en-US" altLang="zh-CN" sz="2000" b="1" dirty="0">
                <a:solidFill>
                  <a:srgbClr val="0066FF"/>
                </a:solidFill>
              </a:rPr>
              <a:t>Inserts an unconditional jump to target</a:t>
            </a:r>
          </a:p>
          <a:p>
            <a:pPr lvl="1">
              <a:buFont typeface="Wingdings" pitchFamily="2" charset="2"/>
              <a:buChar char="u"/>
            </a:pPr>
            <a:r>
              <a:rPr lang="en-US" altLang="zh-CN" sz="2000" b="1" dirty="0">
                <a:solidFill>
                  <a:srgbClr val="0066FF"/>
                </a:solidFill>
              </a:rPr>
              <a:t>Invert the condition so that the branch decides</a:t>
            </a:r>
            <a:r>
              <a:rPr lang="en-US" altLang="zh-CN" sz="4000" b="1" dirty="0">
                <a:solidFill>
                  <a:srgbClr val="0066FF"/>
                </a:solidFill>
              </a:rPr>
              <a:t> </a:t>
            </a:r>
            <a:r>
              <a:rPr lang="en-US" altLang="zh-CN" sz="2000" b="1" dirty="0">
                <a:solidFill>
                  <a:srgbClr val="0066FF"/>
                </a:solidFill>
              </a:rPr>
              <a:t>whether to skip the jump</a:t>
            </a:r>
          </a:p>
        </p:txBody>
      </p:sp>
      <p:sp>
        <p:nvSpPr>
          <p:cNvPr id="7" name="矩形 6"/>
          <p:cNvSpPr/>
          <p:nvPr/>
        </p:nvSpPr>
        <p:spPr>
          <a:xfrm>
            <a:off x="551384" y="2724608"/>
            <a:ext cx="8429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sz="2400" dirty="0"/>
              <a:t>Rewrite it to offer a much greater branching distance:</a:t>
            </a:r>
            <a:endParaRPr lang="en-US" altLang="zh-CN" dirty="0"/>
          </a:p>
          <a:p>
            <a:pPr lvl="2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 </a:t>
            </a:r>
            <a:r>
              <a:rPr lang="en-US" altLang="zh-CN" sz="3200" dirty="0" err="1">
                <a:latin typeface="Times New Roman" pitchFamily="18" charset="0"/>
              </a:rPr>
              <a:t>bne</a:t>
            </a:r>
            <a:r>
              <a:rPr lang="en-US" altLang="zh-CN" sz="3200" dirty="0">
                <a:latin typeface="Times New Roman" pitchFamily="18" charset="0"/>
              </a:rPr>
              <a:t>    $</a:t>
            </a:r>
            <a:r>
              <a:rPr lang="en-US" altLang="zh-CN" sz="3200" dirty="0" err="1">
                <a:latin typeface="Times New Roman" pitchFamily="18" charset="0"/>
              </a:rPr>
              <a:t>s0</a:t>
            </a:r>
            <a:r>
              <a:rPr lang="en-US" altLang="zh-CN" sz="3200" dirty="0">
                <a:latin typeface="Times New Roman" pitchFamily="18" charset="0"/>
              </a:rPr>
              <a:t>, $</a:t>
            </a:r>
            <a:r>
              <a:rPr lang="en-US" altLang="zh-CN" sz="3200" dirty="0" err="1">
                <a:latin typeface="Times New Roman" pitchFamily="18" charset="0"/>
              </a:rPr>
              <a:t>s1</a:t>
            </a:r>
            <a:r>
              <a:rPr lang="en-US" altLang="zh-CN" sz="3200" dirty="0">
                <a:latin typeface="Times New Roman" pitchFamily="18" charset="0"/>
              </a:rPr>
              <a:t>, </a:t>
            </a:r>
            <a:r>
              <a:rPr lang="en-US" altLang="zh-CN" sz="3200" dirty="0" err="1">
                <a:latin typeface="Times New Roman" pitchFamily="18" charset="0"/>
              </a:rPr>
              <a:t>L2</a:t>
            </a:r>
            <a:endParaRPr lang="en-US" altLang="zh-CN" sz="3200" dirty="0"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3200" dirty="0">
                <a:latin typeface="Times New Roman" pitchFamily="18" charset="0"/>
              </a:rPr>
              <a:t>      j         </a:t>
            </a:r>
            <a:r>
              <a:rPr lang="en-US" altLang="zh-CN" sz="3200" dirty="0" err="1">
                <a:latin typeface="Times New Roman" pitchFamily="18" charset="0"/>
              </a:rPr>
              <a:t>L1</a:t>
            </a:r>
            <a:endParaRPr lang="en-US" altLang="zh-CN" sz="3200" dirty="0"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3200" dirty="0" err="1">
                <a:latin typeface="Times New Roman" pitchFamily="18" charset="0"/>
              </a:rPr>
              <a:t>L2</a:t>
            </a:r>
            <a:r>
              <a:rPr lang="en-US" altLang="zh-CN" sz="3200" dirty="0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66FF"/>
                </a:solidFill>
              </a:rPr>
              <a:t>MIPS addressing mode summary</a:t>
            </a:r>
            <a:endParaRPr lang="zh-CN" altLang="en-US" sz="3200" dirty="0">
              <a:solidFill>
                <a:srgbClr val="0066FF"/>
              </a:solidFill>
            </a:endParaRPr>
          </a:p>
        </p:txBody>
      </p:sp>
      <p:sp>
        <p:nvSpPr>
          <p:cNvPr id="2355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Register addressing:	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	</a:t>
            </a:r>
            <a:r>
              <a:rPr lang="en-US" altLang="zh-CN" b="1" dirty="0">
                <a:solidFill>
                  <a:srgbClr val="FF0066"/>
                </a:solidFill>
              </a:rPr>
              <a:t>add $</a:t>
            </a:r>
            <a:r>
              <a:rPr lang="en-US" altLang="zh-CN" b="1" dirty="0" err="1">
                <a:solidFill>
                  <a:srgbClr val="FF0066"/>
                </a:solidFill>
              </a:rPr>
              <a:t>s0</a:t>
            </a:r>
            <a:r>
              <a:rPr lang="en-US" altLang="zh-CN" b="1" dirty="0">
                <a:solidFill>
                  <a:srgbClr val="FF0066"/>
                </a:solidFill>
              </a:rPr>
              <a:t>, $</a:t>
            </a:r>
            <a:r>
              <a:rPr lang="en-US" altLang="zh-CN" b="1" dirty="0" err="1">
                <a:solidFill>
                  <a:srgbClr val="FF0066"/>
                </a:solidFill>
              </a:rPr>
              <a:t>s0</a:t>
            </a:r>
            <a:r>
              <a:rPr lang="en-US" altLang="zh-CN" b="1" dirty="0">
                <a:solidFill>
                  <a:srgbClr val="FF0066"/>
                </a:solidFill>
              </a:rPr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$</a:t>
            </a:r>
            <a:r>
              <a:rPr lang="en-US" altLang="zh-CN" b="1" dirty="0" err="1">
                <a:solidFill>
                  <a:srgbClr val="0000FF"/>
                </a:solidFill>
              </a:rPr>
              <a:t>s0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 Base or displacement addressing: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66"/>
                </a:solidFill>
              </a:rPr>
              <a:t>lw</a:t>
            </a:r>
            <a:r>
              <a:rPr lang="en-US" altLang="zh-CN" b="1" dirty="0">
                <a:solidFill>
                  <a:srgbClr val="FF0066"/>
                </a:solidFill>
              </a:rPr>
              <a:t>  $</a:t>
            </a:r>
            <a:r>
              <a:rPr lang="en-US" altLang="zh-CN" b="1" dirty="0" err="1">
                <a:solidFill>
                  <a:srgbClr val="FF0066"/>
                </a:solidFill>
              </a:rPr>
              <a:t>s1</a:t>
            </a:r>
            <a:r>
              <a:rPr lang="en-US" altLang="zh-CN" b="1" dirty="0">
                <a:solidFill>
                  <a:srgbClr val="FF0066"/>
                </a:solidFill>
              </a:rPr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0($</a:t>
            </a:r>
            <a:r>
              <a:rPr lang="en-US" altLang="zh-CN" b="1" dirty="0" err="1">
                <a:solidFill>
                  <a:srgbClr val="0000FF"/>
                </a:solidFill>
              </a:rPr>
              <a:t>s0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Immediate addressing: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66"/>
                </a:solidFill>
              </a:rPr>
              <a:t>addi</a:t>
            </a:r>
            <a:r>
              <a:rPr lang="en-US" altLang="zh-CN" b="1" dirty="0">
                <a:solidFill>
                  <a:srgbClr val="FF0066"/>
                </a:solidFill>
              </a:rPr>
              <a:t> $</a:t>
            </a:r>
            <a:r>
              <a:rPr lang="en-US" altLang="zh-CN" b="1" dirty="0" err="1">
                <a:solidFill>
                  <a:srgbClr val="FF0066"/>
                </a:solidFill>
              </a:rPr>
              <a:t>s0,$s0</a:t>
            </a:r>
            <a:r>
              <a:rPr lang="en-US" altLang="zh-CN" b="1" dirty="0">
                <a:solidFill>
                  <a:srgbClr val="FF0066"/>
                </a:solidFill>
              </a:rPr>
              <a:t>, 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PC-relative addressing: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66"/>
                </a:solidFill>
              </a:rPr>
              <a:t>beq</a:t>
            </a:r>
            <a:r>
              <a:rPr lang="en-US" altLang="zh-CN" b="1" dirty="0">
                <a:solidFill>
                  <a:srgbClr val="FF0066"/>
                </a:solidFill>
              </a:rPr>
              <a:t> $</a:t>
            </a:r>
            <a:r>
              <a:rPr lang="en-US" altLang="zh-CN" b="1" dirty="0" err="1">
                <a:solidFill>
                  <a:srgbClr val="FF0066"/>
                </a:solidFill>
              </a:rPr>
              <a:t>s0,$s1</a:t>
            </a:r>
            <a:r>
              <a:rPr lang="en-US" altLang="zh-CN" b="1" dirty="0">
                <a:solidFill>
                  <a:srgbClr val="FF0066"/>
                </a:solidFill>
              </a:rPr>
              <a:t>, </a:t>
            </a:r>
            <a:r>
              <a:rPr lang="en-US" altLang="zh-CN" b="1" dirty="0" err="1">
                <a:solidFill>
                  <a:srgbClr val="FF0066"/>
                </a:solidFill>
              </a:rPr>
              <a:t>L1</a:t>
            </a:r>
            <a:r>
              <a:rPr lang="en-US" altLang="zh-CN" b="1" dirty="0">
                <a:solidFill>
                  <a:srgbClr val="FF0066"/>
                </a:solidFill>
              </a:rPr>
              <a:t>      </a:t>
            </a:r>
            <a:r>
              <a:rPr lang="en-US" altLang="zh-CN" b="1" dirty="0" err="1">
                <a:solidFill>
                  <a:srgbClr val="0000FF"/>
                </a:solidFill>
              </a:rPr>
              <a:t>PC+4+L1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Pseudodirect</a:t>
            </a:r>
            <a:r>
              <a:rPr lang="en-US" altLang="zh-CN" dirty="0"/>
              <a:t> addressing:	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				</a:t>
            </a:r>
            <a:r>
              <a:rPr lang="en-US" altLang="zh-CN" b="1" dirty="0">
                <a:solidFill>
                  <a:srgbClr val="FF0066"/>
                </a:solidFill>
              </a:rPr>
              <a:t>j  </a:t>
            </a:r>
            <a:r>
              <a:rPr lang="en-US" altLang="zh-CN" b="1" dirty="0" err="1">
                <a:solidFill>
                  <a:srgbClr val="FF0066"/>
                </a:solidFill>
              </a:rPr>
              <a:t>Address1</a:t>
            </a:r>
            <a:r>
              <a:rPr lang="en-US" altLang="zh-CN" b="1" dirty="0">
                <a:solidFill>
                  <a:srgbClr val="FF0066"/>
                </a:solidFill>
              </a:rPr>
              <a:t>     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66"/>
                </a:solidFill>
              </a:rPr>
              <a:t>                                     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</a:rPr>
              <a:t>PC+4</a:t>
            </a:r>
            <a:r>
              <a:rPr lang="en-US" altLang="zh-CN" b="1" dirty="0" smtClean="0">
                <a:solidFill>
                  <a:srgbClr val="0000FF"/>
                </a:solidFill>
              </a:rPr>
              <a:t>](31..28) ##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Address1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98CAB905-CF26-4AA5-95F8-9D67D2880D0B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solidFill>
                  <a:srgbClr val="0066FF"/>
                </a:solidFill>
              </a:rPr>
              <a:t>Five MIPS addressing modes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2D7EDD7E-CE4E-4611-9A3A-D0E11B3D584B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147460" name="Picture 4" descr="f03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650" y="857232"/>
            <a:ext cx="7488238" cy="55578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Ex 2.22     </a:t>
            </a:r>
            <a:r>
              <a:rPr lang="en-US" altLang="zh-CN" sz="3200" dirty="0">
                <a:solidFill>
                  <a:srgbClr val="FF0066"/>
                </a:solidFill>
              </a:rPr>
              <a:t>Decoding machine code</a:t>
            </a:r>
            <a:endParaRPr lang="zh-CN" altLang="en-US" sz="3200" dirty="0"/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7051" y="1034325"/>
            <a:ext cx="11070167" cy="48863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66FF"/>
                </a:solidFill>
              </a:rPr>
              <a:t>  Machine instruction</a:t>
            </a:r>
          </a:p>
          <a:p>
            <a:pPr>
              <a:buNone/>
            </a:pPr>
            <a:r>
              <a:rPr lang="en-US" altLang="zh-CN" sz="1800" b="1" i="1" dirty="0">
                <a:latin typeface="Times New Roman" pitchFamily="18" charset="0"/>
              </a:rPr>
              <a:t>       ( Bits:        31    28   26                                                                           5       2   0  )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0000 0000 1010 1111  1000 0000 0010 </a:t>
            </a:r>
            <a:r>
              <a:rPr lang="en-US" altLang="zh-CN" dirty="0" smtClean="0">
                <a:latin typeface="Times New Roman" pitchFamily="18" charset="0"/>
              </a:rPr>
              <a:t>0000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55FE1ACF-A8CC-43E2-BC5C-D44D5F28A4D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2095472" y="2285993"/>
            <a:ext cx="8215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FF"/>
                </a:solidFill>
              </a:rPr>
              <a:t>Decoding</a:t>
            </a:r>
          </a:p>
          <a:p>
            <a:pPr lvl="2"/>
            <a:r>
              <a:rPr lang="en-US" altLang="zh-CN" sz="2400" dirty="0"/>
              <a:t> Determine the operation from </a:t>
            </a:r>
            <a:r>
              <a:rPr lang="en-US" altLang="zh-CN" sz="2400" dirty="0" err="1"/>
              <a:t>opcode</a:t>
            </a:r>
            <a:endParaRPr lang="en-US" altLang="zh-CN" sz="2400" dirty="0"/>
          </a:p>
          <a:p>
            <a:pPr lvl="2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op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</a:rPr>
              <a:t> 000000          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R-format instruction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op        </a:t>
            </a:r>
            <a:r>
              <a:rPr lang="en-US" altLang="zh-CN" sz="2400" dirty="0" err="1">
                <a:latin typeface="Times New Roman" pitchFamily="18" charset="0"/>
              </a:rPr>
              <a:t>rs</a:t>
            </a:r>
            <a:r>
              <a:rPr lang="en-US" altLang="zh-CN" sz="2400" dirty="0">
                <a:latin typeface="Times New Roman" pitchFamily="18" charset="0"/>
              </a:rPr>
              <a:t>          </a:t>
            </a:r>
            <a:r>
              <a:rPr lang="en-US" altLang="zh-CN" sz="2400" dirty="0" err="1">
                <a:latin typeface="Times New Roman" pitchFamily="18" charset="0"/>
              </a:rPr>
              <a:t>rt</a:t>
            </a:r>
            <a:r>
              <a:rPr lang="en-US" altLang="zh-CN" sz="2400" dirty="0">
                <a:latin typeface="Times New Roman" pitchFamily="18" charset="0"/>
              </a:rPr>
              <a:t>          rd      </a:t>
            </a:r>
            <a:r>
              <a:rPr lang="en-US" altLang="zh-CN" sz="2400" dirty="0" err="1">
                <a:latin typeface="Times New Roman" pitchFamily="18" charset="0"/>
              </a:rPr>
              <a:t>shamt</a:t>
            </a:r>
            <a:r>
              <a:rPr lang="en-US" altLang="zh-CN" sz="2400" dirty="0">
                <a:latin typeface="Times New Roman" pitchFamily="18" charset="0"/>
              </a:rPr>
              <a:t>     </a:t>
            </a:r>
            <a:r>
              <a:rPr lang="en-US" altLang="zh-CN" sz="2400" dirty="0" err="1">
                <a:latin typeface="Times New Roman" pitchFamily="18" charset="0"/>
              </a:rPr>
              <a:t>funct</a:t>
            </a:r>
            <a:endParaRPr lang="en-US" altLang="zh-CN" sz="2400" dirty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dirty="0">
                <a:latin typeface="Times New Roman" pitchFamily="18" charset="0"/>
              </a:rPr>
              <a:t>    </a:t>
            </a:r>
            <a:r>
              <a:rPr lang="en-US" altLang="zh-CN" sz="2400" u="sng" dirty="0">
                <a:latin typeface="Times New Roman" pitchFamily="18" charset="0"/>
              </a:rPr>
              <a:t>|  000000  |  00101  |  01111  |  10000  |  00000  |  100000  |</a:t>
            </a:r>
            <a:endParaRPr lang="en-US" altLang="zh-CN" sz="3600" u="sng" dirty="0"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2400" dirty="0"/>
              <a:t>                      5        15        16                         add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dirty="0"/>
              <a:t>Determine other fields</a:t>
            </a:r>
          </a:p>
          <a:p>
            <a:pPr lvl="2"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rs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: $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a1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;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rt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: $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t7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;    rd: $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	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P88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400" dirty="0"/>
              <a:t> Show the assembly instruction</a:t>
            </a:r>
          </a:p>
          <a:p>
            <a:pPr lvl="2"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add  $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,  $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a1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,  $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t7</a:t>
            </a:r>
            <a:r>
              <a:rPr lang="en-US" altLang="zh-CN" sz="2400" dirty="0"/>
              <a:t>  (Note: add </a:t>
            </a:r>
            <a:r>
              <a:rPr lang="en-US" altLang="zh-CN" sz="2400" dirty="0" err="1"/>
              <a:t>rd,rs,rt</a:t>
            </a:r>
            <a:r>
              <a:rPr lang="en-US" altLang="zh-CN" sz="2400" dirty="0"/>
              <a:t>)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051" y="3068960"/>
            <a:ext cx="2220725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$zero	          0	</a:t>
            </a:r>
          </a:p>
          <a:p>
            <a:r>
              <a:rPr lang="en-US" altLang="zh-CN" dirty="0"/>
              <a:t>$at	          1	</a:t>
            </a:r>
          </a:p>
          <a:p>
            <a:r>
              <a:rPr lang="en-US" altLang="zh-CN" dirty="0"/>
              <a:t>$v0-$v1	</a:t>
            </a:r>
            <a:r>
              <a:rPr lang="en-US" altLang="zh-CN" dirty="0" smtClean="0"/>
              <a:t>       2-3</a:t>
            </a:r>
            <a:r>
              <a:rPr lang="en-US" altLang="zh-CN" dirty="0"/>
              <a:t>	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$a0-$a3	</a:t>
            </a:r>
            <a:r>
              <a:rPr lang="en-US" altLang="zh-CN" dirty="0" smtClean="0">
                <a:solidFill>
                  <a:srgbClr val="0000FF"/>
                </a:solidFill>
              </a:rPr>
              <a:t>       4-7</a:t>
            </a:r>
            <a:r>
              <a:rPr lang="en-US" altLang="zh-CN" dirty="0"/>
              <a:t>	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$t0-$t7	</a:t>
            </a:r>
            <a:r>
              <a:rPr lang="en-US" altLang="zh-CN" dirty="0" smtClean="0">
                <a:solidFill>
                  <a:srgbClr val="0000FF"/>
                </a:solidFill>
              </a:rPr>
              <a:t>       8-15</a:t>
            </a:r>
            <a:r>
              <a:rPr lang="en-US" altLang="zh-CN" dirty="0">
                <a:solidFill>
                  <a:srgbClr val="0000FF"/>
                </a:solidFill>
              </a:rPr>
              <a:t>	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$s0-$s7        </a:t>
            </a:r>
            <a:r>
              <a:rPr lang="en-US" altLang="zh-CN" dirty="0" smtClean="0">
                <a:solidFill>
                  <a:srgbClr val="0000FF"/>
                </a:solidFill>
              </a:rPr>
              <a:t>  16-23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$t8-$t9	</a:t>
            </a:r>
            <a:r>
              <a:rPr lang="en-US" altLang="zh-CN" dirty="0" smtClean="0">
                <a:solidFill>
                  <a:srgbClr val="0000FF"/>
                </a:solidFill>
              </a:rPr>
              <a:t>      24-25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$k0-$k1	</a:t>
            </a:r>
            <a:r>
              <a:rPr lang="en-US" altLang="zh-CN" dirty="0" smtClean="0"/>
              <a:t>      26-27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gp</a:t>
            </a:r>
            <a:r>
              <a:rPr lang="en-US" altLang="zh-CN" dirty="0" smtClean="0"/>
              <a:t>	           28	</a:t>
            </a:r>
          </a:p>
          <a:p>
            <a:r>
              <a:rPr lang="en-US" altLang="zh-CN" dirty="0" smtClean="0"/>
              <a:t>$</a:t>
            </a:r>
            <a:r>
              <a:rPr lang="en-US" altLang="zh-CN" dirty="0"/>
              <a:t>sp	          29	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fp</a:t>
            </a:r>
            <a:r>
              <a:rPr lang="en-US" altLang="zh-CN" dirty="0"/>
              <a:t>	          30	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ra</a:t>
            </a:r>
            <a:r>
              <a:rPr lang="en-US" altLang="zh-CN" dirty="0"/>
              <a:t>	          31	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1464" y="0"/>
            <a:ext cx="10632669" cy="692696"/>
          </a:xfrm>
        </p:spPr>
        <p:txBody>
          <a:bodyPr/>
          <a:lstStyle/>
          <a:p>
            <a:r>
              <a:rPr lang="en-US" altLang="zh-CN" sz="2800" b="0" dirty="0">
                <a:solidFill>
                  <a:srgbClr val="FF0000"/>
                </a:solidFill>
              </a:rPr>
              <a:t>Summary of MIPS architecture in Chapter 2   </a:t>
            </a:r>
            <a:r>
              <a:rPr lang="en-US" altLang="zh-CN" sz="2000" dirty="0" err="1">
                <a:solidFill>
                  <a:srgbClr val="FF0000"/>
                </a:solidFill>
              </a:rPr>
              <a:t>P105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2714" y="486925"/>
            <a:ext cx="11070167" cy="4886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MIPS instruction format</a:t>
            </a:r>
            <a:endParaRPr lang="en-US" altLang="zh-CN" dirty="0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b="1" u="sng" dirty="0"/>
              <a:t>|  Name   |                       Fields                       |           Comments        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Field size | 6 bits| 5 bits| 5 bits| 5 bits| 5 bits| 6 bits| All MIPS instructions 32 bits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R-format  |   op  |   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rs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  |   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rt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  |    rd   |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shamt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funct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| Arithmetic instruction format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I-format   |   op  |   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rs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  |   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rt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  | address/immediate |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Transfer,branch,imm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. format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J-format   |   op  |               target address                | Jump instruction format         |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MIPS operands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</a:t>
            </a:r>
            <a:r>
              <a:rPr lang="en-US" altLang="zh-CN" sz="2000" b="1" u="sng" dirty="0"/>
              <a:t>|  Name      |                                        Example                                          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32 registers |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s0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~$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s7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t0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~$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t9,$zero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a0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~$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a3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v0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~$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v1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gp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fp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gp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ra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, $at 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| </a:t>
            </a:r>
            <a:r>
              <a:rPr lang="en-US" altLang="zh-CN" sz="2000" u="sng" dirty="0" err="1">
                <a:latin typeface="Times New Roman" pitchFamily="18" charset="0"/>
                <a:ea typeface="隶书" pitchFamily="49" charset="-122"/>
              </a:rPr>
              <a:t>Mem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words |          Memory[0], Memory[4], </a:t>
            </a:r>
            <a:r>
              <a:rPr lang="en-US" altLang="zh-CN" sz="2000" b="1" u="sng" dirty="0">
                <a:latin typeface="Times New Roman" pitchFamily="18" charset="0"/>
                <a:ea typeface="隶书" pitchFamily="49" charset="-122"/>
              </a:rPr>
              <a:t>. . .</a:t>
            </a:r>
            <a:r>
              <a:rPr lang="en-US" altLang="zh-CN" sz="2000" u="sng" dirty="0">
                <a:latin typeface="Times New Roman" pitchFamily="18" charset="0"/>
                <a:ea typeface="隶书" pitchFamily="49" charset="-122"/>
              </a:rPr>
              <a:t>  , Memory[4294967292]            |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66FF"/>
                </a:solidFill>
              </a:rPr>
              <a:t> MIPS assembly language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ALU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add                         </a:t>
            </a:r>
            <a:r>
              <a:rPr lang="en-US" altLang="zh-CN" sz="2000" dirty="0">
                <a:latin typeface="Times New Roman" pitchFamily="18" charset="0"/>
              </a:rPr>
              <a:t>add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endParaRPr lang="en-US" altLang="zh-CN" sz="2000" dirty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subtract                  </a:t>
            </a:r>
            <a:r>
              <a:rPr lang="en-US" altLang="zh-CN" sz="2000" dirty="0">
                <a:latin typeface="Times New Roman" pitchFamily="18" charset="0"/>
              </a:rPr>
              <a:t>sub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endParaRPr lang="en-US" altLang="zh-CN" sz="2000" dirty="0"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add immediate       </a:t>
            </a:r>
            <a:r>
              <a:rPr lang="en-US" altLang="zh-CN" sz="2000" dirty="0" err="1">
                <a:latin typeface="Times New Roman" pitchFamily="18" charset="0"/>
              </a:rPr>
              <a:t>addi</a:t>
            </a:r>
            <a:r>
              <a:rPr lang="en-US" altLang="zh-CN" sz="2000" dirty="0">
                <a:latin typeface="Times New Roman" pitchFamily="18" charset="0"/>
              </a:rPr>
              <a:t>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, -3  (Note: </a:t>
            </a:r>
            <a:r>
              <a:rPr lang="en-US" altLang="zh-CN" sz="2000" dirty="0" err="1">
                <a:latin typeface="Times New Roman" pitchFamily="18" charset="0"/>
              </a:rPr>
              <a:t>subi</a:t>
            </a:r>
            <a:r>
              <a:rPr lang="en-US" altLang="zh-CN" sz="2000" dirty="0">
                <a:latin typeface="Times New Roman" pitchFamily="18" charset="0"/>
              </a:rPr>
              <a:t> does not exist)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09A73F6E-6A6F-4976-9B6E-27D376E0EBC6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4486" y="332656"/>
            <a:ext cx="11070167" cy="4886325"/>
          </a:xfrm>
        </p:spPr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en-US" altLang="zh-CN" sz="2400" dirty="0"/>
              <a:t>Data transfer</a:t>
            </a:r>
          </a:p>
          <a:p>
            <a:pPr lvl="2"/>
            <a:r>
              <a:rPr lang="en-US" altLang="zh-CN" sz="2000" dirty="0"/>
              <a:t> load word                       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100($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  <a:p>
            <a:pPr lvl="2"/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Arial Unicode MS" pitchFamily="34" charset="-122"/>
              </a:rPr>
              <a:t>store word                             </a:t>
            </a:r>
            <a:r>
              <a:rPr lang="en-US" altLang="zh-CN" sz="2000" dirty="0" smtClean="0">
                <a:latin typeface="Arial Unicode MS" pitchFamily="34" charset="-122"/>
              </a:rPr>
              <a:t>      </a:t>
            </a:r>
            <a:r>
              <a:rPr lang="en-US" altLang="zh-CN" sz="2000" dirty="0" err="1">
                <a:latin typeface="Times New Roman" pitchFamily="18" charset="0"/>
              </a:rPr>
              <a:t>sw</a:t>
            </a:r>
            <a:r>
              <a:rPr lang="en-US" altLang="zh-CN" sz="2000" dirty="0">
                <a:latin typeface="Times New Roman" pitchFamily="18" charset="0"/>
              </a:rPr>
              <a:t>      $s1, 100($s2)</a:t>
            </a:r>
          </a:p>
          <a:p>
            <a:pPr lvl="2"/>
            <a:r>
              <a:rPr lang="en-US" altLang="zh-CN" sz="2000" dirty="0"/>
              <a:t> load byte                                  </a:t>
            </a:r>
            <a:r>
              <a:rPr lang="en-US" altLang="zh-CN" sz="2000" dirty="0">
                <a:latin typeface="Times New Roman" pitchFamily="18" charset="0"/>
              </a:rPr>
              <a:t>lb     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100($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  <a:p>
            <a:pPr lvl="2"/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Arial Unicode MS" pitchFamily="34" charset="-122"/>
              </a:rPr>
              <a:t>store byte                                 </a:t>
            </a:r>
            <a:r>
              <a:rPr lang="en-US" altLang="zh-CN" sz="2000" dirty="0" smtClean="0">
                <a:latin typeface="Arial Unicode MS" pitchFamily="34" charset="-122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sb</a:t>
            </a:r>
            <a:r>
              <a:rPr lang="en-US" altLang="zh-CN" sz="2000" dirty="0" smtClean="0">
                <a:latin typeface="Times New Roman" pitchFamily="18" charset="0"/>
              </a:rPr>
              <a:t>       </a:t>
            </a:r>
            <a:r>
              <a:rPr lang="en-US" altLang="zh-CN" sz="2000" dirty="0">
                <a:latin typeface="Times New Roman" pitchFamily="18" charset="0"/>
              </a:rPr>
              <a:t>$s1, 100($s2)</a:t>
            </a:r>
          </a:p>
          <a:p>
            <a:pPr lvl="2"/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Arial Unicode MS" pitchFamily="34" charset="-122"/>
              </a:rPr>
              <a:t>load upper immediate              </a:t>
            </a:r>
            <a:r>
              <a:rPr lang="en-US" altLang="zh-CN" sz="2000" dirty="0" smtClean="0">
                <a:latin typeface="Arial Unicode MS" pitchFamily="34" charset="-122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lui</a:t>
            </a: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>
                <a:latin typeface="Times New Roman" pitchFamily="18" charset="0"/>
              </a:rPr>
              <a:t>$s1, 100</a:t>
            </a:r>
          </a:p>
          <a:p>
            <a:pPr lvl="1"/>
            <a:r>
              <a:rPr lang="en-US" altLang="zh-CN" sz="2400" dirty="0"/>
              <a:t> Conditional branch</a:t>
            </a:r>
          </a:p>
          <a:p>
            <a:pPr lvl="2"/>
            <a:r>
              <a:rPr lang="en-US" altLang="zh-CN" sz="2000" dirty="0"/>
              <a:t> branch on equal  </a:t>
            </a:r>
            <a:r>
              <a:rPr lang="en-US" altLang="zh-CN" sz="2000" dirty="0">
                <a:latin typeface="Times New Roman" pitchFamily="18" charset="0"/>
              </a:rPr>
              <a:t>                       </a:t>
            </a: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beq</a:t>
            </a: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</a:rPr>
              <a:t>$s1, $s2, 25</a:t>
            </a:r>
          </a:p>
          <a:p>
            <a:pPr lvl="2"/>
            <a:r>
              <a:rPr lang="en-US" altLang="zh-CN" sz="2000" dirty="0"/>
              <a:t> branch on not equal  </a:t>
            </a: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dirty="0" err="1">
                <a:latin typeface="Times New Roman" pitchFamily="18" charset="0"/>
              </a:rPr>
              <a:t>bne</a:t>
            </a:r>
            <a:r>
              <a:rPr lang="en-US" altLang="zh-CN" sz="2000" dirty="0">
                <a:latin typeface="Times New Roman" pitchFamily="18" charset="0"/>
              </a:rPr>
              <a:t>    $s1, $s2, 25</a:t>
            </a:r>
          </a:p>
          <a:p>
            <a:pPr lvl="2"/>
            <a:r>
              <a:rPr lang="en-US" altLang="zh-CN" sz="2000" dirty="0"/>
              <a:t> set on less than                      </a:t>
            </a:r>
            <a:r>
              <a:rPr lang="en-US" altLang="zh-CN" sz="2000" dirty="0" smtClean="0"/>
              <a:t>   </a:t>
            </a:r>
            <a:r>
              <a:rPr lang="en-US" altLang="zh-CN" sz="2000" dirty="0" err="1">
                <a:latin typeface="Times New Roman" pitchFamily="18" charset="0"/>
              </a:rPr>
              <a:t>slt</a:t>
            </a:r>
            <a:r>
              <a:rPr lang="en-US" altLang="zh-CN" sz="2000" dirty="0">
                <a:latin typeface="Times New Roman" pitchFamily="18" charset="0"/>
              </a:rPr>
              <a:t>      $s1, $s2, $s3</a:t>
            </a:r>
          </a:p>
          <a:p>
            <a:pPr lvl="2"/>
            <a:r>
              <a:rPr lang="en-US" altLang="zh-CN" sz="2000" dirty="0"/>
              <a:t> set on less than immediate    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>
                <a:latin typeface="Times New Roman" pitchFamily="18" charset="0"/>
              </a:rPr>
              <a:t>slti</a:t>
            </a:r>
            <a:r>
              <a:rPr lang="en-US" altLang="zh-CN" sz="2000" dirty="0" smtClean="0">
                <a:latin typeface="Times New Roman" pitchFamily="18" charset="0"/>
              </a:rPr>
              <a:t>     </a:t>
            </a:r>
            <a:r>
              <a:rPr lang="en-US" altLang="zh-CN" sz="2000" dirty="0">
                <a:latin typeface="Times New Roman" pitchFamily="18" charset="0"/>
              </a:rPr>
              <a:t>$s1, $s2, 100 </a:t>
            </a:r>
            <a:endParaRPr lang="en-US" altLang="zh-CN" sz="2000" dirty="0"/>
          </a:p>
          <a:p>
            <a:pPr lvl="1"/>
            <a:r>
              <a:rPr lang="en-US" altLang="zh-CN" sz="2400" dirty="0"/>
              <a:t> Unconditional jump</a:t>
            </a:r>
          </a:p>
          <a:p>
            <a:pPr lvl="2"/>
            <a:r>
              <a:rPr lang="en-US" altLang="zh-CN" sz="2000" dirty="0"/>
              <a:t> jump                                         </a:t>
            </a:r>
            <a:r>
              <a:rPr lang="en-US" altLang="zh-CN" dirty="0"/>
              <a:t> </a:t>
            </a:r>
            <a:r>
              <a:rPr lang="en-US" altLang="zh-CN" sz="2000" dirty="0" smtClean="0">
                <a:latin typeface="Times New Roman" pitchFamily="18" charset="0"/>
              </a:rPr>
              <a:t>j      </a:t>
            </a:r>
            <a:r>
              <a:rPr lang="en-US" altLang="zh-CN" sz="2000" dirty="0">
                <a:latin typeface="Times New Roman" pitchFamily="18" charset="0"/>
              </a:rPr>
              <a:t>2500</a:t>
            </a:r>
          </a:p>
          <a:p>
            <a:pPr lvl="2"/>
            <a:r>
              <a:rPr lang="en-US" altLang="zh-CN" sz="2000" dirty="0"/>
              <a:t> jump register                            </a:t>
            </a:r>
            <a:r>
              <a:rPr lang="en-US" altLang="zh-CN" sz="2000" dirty="0" err="1">
                <a:latin typeface="Times New Roman" pitchFamily="18" charset="0"/>
              </a:rPr>
              <a:t>jr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ra</a:t>
            </a:r>
            <a:endParaRPr lang="en-US" altLang="zh-CN" sz="2000" dirty="0">
              <a:latin typeface="Times New Roman" pitchFamily="18" charset="0"/>
            </a:endParaRPr>
          </a:p>
          <a:p>
            <a:pPr lvl="2"/>
            <a:r>
              <a:rPr lang="en-US" altLang="zh-CN" sz="2000" dirty="0"/>
              <a:t> jump and link                          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jal</a:t>
            </a: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</a:rPr>
              <a:t>2500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1BD00290-8349-4C44-849F-4577185F9081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Text Box 2"/>
          <p:cNvSpPr txBox="1">
            <a:spLocks noChangeArrowheads="1"/>
          </p:cNvSpPr>
          <p:nvPr/>
        </p:nvSpPr>
        <p:spPr bwMode="auto">
          <a:xfrm>
            <a:off x="1343471" y="271671"/>
            <a:ext cx="30975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Recap</a:t>
            </a:r>
          </a:p>
        </p:txBody>
      </p:sp>
      <p:sp>
        <p:nvSpPr>
          <p:cNvPr id="1316868" name="Text Box 4"/>
          <p:cNvSpPr txBox="1">
            <a:spLocks noChangeArrowheads="1"/>
          </p:cNvSpPr>
          <p:nvPr/>
        </p:nvSpPr>
        <p:spPr bwMode="auto">
          <a:xfrm>
            <a:off x="1355103" y="1268760"/>
            <a:ext cx="845840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The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jal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instruction is used to jump to the procedure and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save the current PC (+4) into the return address register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Arguments are passed in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a0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-$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a3</a:t>
            </a:r>
            <a:r>
              <a:rPr lang="en-US" altLang="zh-CN" sz="2400" dirty="0">
                <a:ea typeface="宋体" charset="-122"/>
              </a:rPr>
              <a:t>; return values in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v0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-$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v1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Since the </a:t>
            </a:r>
            <a:r>
              <a:rPr lang="en-US" altLang="zh-CN" sz="2400" dirty="0" err="1">
                <a:ea typeface="宋体" charset="-122"/>
              </a:rPr>
              <a:t>callee</a:t>
            </a:r>
            <a:r>
              <a:rPr lang="en-US" altLang="zh-CN" sz="2400" dirty="0">
                <a:ea typeface="宋体" charset="-122"/>
              </a:rPr>
              <a:t> may over-write the caller’s registers,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relevant values may have to be copied into memory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Each procedure may also require memory space for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local variables –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a stack </a:t>
            </a:r>
            <a:r>
              <a:rPr lang="en-US" altLang="zh-CN" sz="2400" dirty="0">
                <a:ea typeface="宋体" charset="-122"/>
              </a:rPr>
              <a:t>is used to organize the memory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needs for each procedure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on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Principle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/>
              <a:t>It’s </a:t>
            </a:r>
            <a:r>
              <a:rPr lang="en-US" altLang="zh-CN" sz="2400" dirty="0">
                <a:solidFill>
                  <a:srgbClr val="0000FF"/>
                </a:solidFill>
              </a:rPr>
              <a:t>not requisite </a:t>
            </a:r>
            <a:r>
              <a:rPr lang="en-US" altLang="zh-CN" sz="2400" dirty="0"/>
              <a:t>to obey the conventions</a:t>
            </a:r>
            <a:endParaRPr lang="zh-CN" altLang="en-US" sz="2400" dirty="0"/>
          </a:p>
          <a:p>
            <a:r>
              <a:rPr lang="en-US" altLang="zh-CN" sz="2800" dirty="0"/>
              <a:t>Example</a:t>
            </a:r>
            <a:endParaRPr lang="zh-CN" altLang="en-US" sz="2800" dirty="0"/>
          </a:p>
          <a:p>
            <a:pPr lvl="1"/>
            <a:r>
              <a:rPr lang="en-US" altLang="zh-CN" sz="2400" dirty="0"/>
              <a:t>Jump back  from  procedure instead of using </a:t>
            </a:r>
            <a:r>
              <a:rPr lang="en-US" altLang="zh-CN" sz="2400" dirty="0" err="1">
                <a:solidFill>
                  <a:srgbClr val="0000FF"/>
                </a:solidFill>
              </a:rPr>
              <a:t>Jr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ra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Jump into or out of a procedure directly.</a:t>
            </a:r>
          </a:p>
          <a:p>
            <a:r>
              <a:rPr lang="en-US" altLang="zh-CN" sz="2800" dirty="0">
                <a:solidFill>
                  <a:srgbClr val="0000FF"/>
                </a:solidFill>
              </a:rPr>
              <a:t>What could you do if there are more than  4 parameters for the procedure?</a:t>
            </a:r>
            <a:endParaRPr lang="zh-CN" altLang="en-US" sz="28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66910" y="4500571"/>
            <a:ext cx="8229600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buClrTx/>
              <a:buFont typeface="+mj-ea"/>
              <a:buAutoNum type="circleNumDbPlain"/>
              <a:defRPr/>
            </a:pPr>
            <a:r>
              <a:rPr lang="en-US" altLang="zh-CN" sz="2800" kern="0" dirty="0">
                <a:latin typeface="+mn-lt"/>
                <a:ea typeface="+mn-ea"/>
              </a:rPr>
              <a:t>Push the parameters into the stack before </a:t>
            </a:r>
            <a:r>
              <a:rPr lang="en-US" altLang="zh-CN" sz="2800" kern="0" dirty="0" err="1">
                <a:latin typeface="+mn-lt"/>
                <a:ea typeface="+mn-ea"/>
              </a:rPr>
              <a:t>Jal</a:t>
            </a:r>
            <a:r>
              <a:rPr lang="en-US" altLang="zh-CN" sz="2800" kern="0" dirty="0">
                <a:latin typeface="+mn-lt"/>
                <a:ea typeface="+mn-ea"/>
              </a:rPr>
              <a:t> and then pop it out in the procedure.</a:t>
            </a:r>
          </a:p>
          <a:p>
            <a:pPr marL="514350" indent="-514350">
              <a:spcBef>
                <a:spcPct val="20000"/>
              </a:spcBef>
              <a:buClrTx/>
              <a:buFont typeface="+mj-ea"/>
              <a:buAutoNum type="circleNumDbPlain"/>
              <a:defRPr/>
            </a:pPr>
            <a:r>
              <a:rPr lang="en-US" altLang="zh-CN" sz="2800" kern="0" dirty="0">
                <a:latin typeface="+mn-lt"/>
                <a:ea typeface="+mn-ea"/>
              </a:rPr>
              <a:t>Use free register to transfer the parameter</a:t>
            </a:r>
            <a:endParaRPr lang="zh-CN" alt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  <a:ea typeface="宋体" charset="-122"/>
              </a:rPr>
              <a:t>Compilers &amp; the SPIM </a:t>
            </a:r>
            <a:r>
              <a:rPr lang="en-US" altLang="zh-CN" dirty="0" smtClean="0">
                <a:solidFill>
                  <a:srgbClr val="CC0000"/>
                </a:solidFill>
                <a:ea typeface="宋体" charset="-122"/>
              </a:rPr>
              <a:t>Simulator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9482D1E-6FA7-4410-8F2B-C79A7F396DE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404932" name="Text Box 4"/>
          <p:cNvSpPr txBox="1">
            <a:spLocks noChangeArrowheads="1"/>
          </p:cNvSpPr>
          <p:nvPr/>
        </p:nvSpPr>
        <p:spPr bwMode="auto">
          <a:xfrm>
            <a:off x="1282544" y="1073289"/>
            <a:ext cx="826444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SPIM</a:t>
            </a:r>
            <a:r>
              <a:rPr lang="en-US" altLang="zh-CN" sz="2400" dirty="0">
                <a:ea typeface="宋体" charset="-122"/>
              </a:rPr>
              <a:t> is a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simulator</a:t>
            </a:r>
            <a:r>
              <a:rPr lang="en-US" altLang="zh-CN" sz="2400" dirty="0">
                <a:ea typeface="宋体" charset="-122"/>
              </a:rPr>
              <a:t> that reads in an assembly program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and models its behavior on a MIPS processor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Note that a “MIPS add instruction” will eventually be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converted to an add instruction for the host computer’s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architecture – this translation happens under the hood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To simplify the programmer’s task, it accepts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pseudo-instructions, large constants, constants in 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decimal/hex formats, labels, etc.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The simulator allows us to inspect register/memory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values to confirm that our program is behaving correctly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DECA467-F015-4A93-8F21-BC21B7C2A6D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406978" name="Text Box 2"/>
          <p:cNvSpPr txBox="1">
            <a:spLocks noChangeArrowheads="1"/>
          </p:cNvSpPr>
          <p:nvPr/>
        </p:nvSpPr>
        <p:spPr bwMode="auto">
          <a:xfrm>
            <a:off x="1415480" y="281773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Example</a:t>
            </a:r>
          </a:p>
        </p:txBody>
      </p:sp>
      <p:sp>
        <p:nvSpPr>
          <p:cNvPr id="1406980" name="Text Box 4"/>
          <p:cNvSpPr txBox="1">
            <a:spLocks noChangeArrowheads="1"/>
          </p:cNvSpPr>
          <p:nvPr/>
        </p:nvSpPr>
        <p:spPr bwMode="auto">
          <a:xfrm>
            <a:off x="2057400" y="1447800"/>
            <a:ext cx="7943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This simple program (similar to what we’ve written in class) will run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on 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 (a “main” label is introduced so 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 knows where to start)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main:</a:t>
            </a:r>
          </a:p>
          <a:p>
            <a:pPr>
              <a:buClr>
                <a:srgbClr val="CC0000"/>
              </a:buClr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addi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   $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t0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, $zero, 5</a:t>
            </a:r>
          </a:p>
          <a:p>
            <a:pPr>
              <a:buClr>
                <a:srgbClr val="CC0000"/>
              </a:buClr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addi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   $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t1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, $zero, 7</a:t>
            </a:r>
          </a:p>
          <a:p>
            <a:pPr>
              <a:buClr>
                <a:srgbClr val="CC0000"/>
              </a:buClr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    add    $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t2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, $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t0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,   $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t1</a:t>
            </a:r>
            <a:endParaRPr lang="en-US" altLang="zh-CN" sz="2000" dirty="0">
              <a:solidFill>
                <a:srgbClr val="0000FF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If we inspect the contents of $</a:t>
            </a:r>
            <a:r>
              <a:rPr lang="en-US" altLang="zh-CN" sz="2000" dirty="0" err="1">
                <a:ea typeface="宋体" charset="-122"/>
              </a:rPr>
              <a:t>t2</a:t>
            </a:r>
            <a:r>
              <a:rPr lang="en-US" altLang="zh-CN" sz="2000" dirty="0">
                <a:ea typeface="宋体" charset="-122"/>
              </a:rPr>
              <a:t>, we’ll find the number 12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080C43B-A784-41A0-AC2B-2C4C7DC28E6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409026" name="Text Box 2"/>
          <p:cNvSpPr txBox="1">
            <a:spLocks noChangeArrowheads="1"/>
          </p:cNvSpPr>
          <p:nvPr/>
        </p:nvSpPr>
        <p:spPr bwMode="auto">
          <a:xfrm>
            <a:off x="1430710" y="223803"/>
            <a:ext cx="2732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User Interface</a:t>
            </a:r>
          </a:p>
        </p:txBody>
      </p:sp>
      <p:sp>
        <p:nvSpPr>
          <p:cNvPr id="1409028" name="Text Box 4"/>
          <p:cNvSpPr txBox="1">
            <a:spLocks noChangeArrowheads="1"/>
          </p:cNvSpPr>
          <p:nvPr/>
        </p:nvSpPr>
        <p:spPr bwMode="auto">
          <a:xfrm>
            <a:off x="6810380" y="2057400"/>
            <a:ext cx="3214710" cy="156966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main: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</a:t>
            </a:r>
            <a:r>
              <a:rPr lang="en-US" altLang="zh-CN" sz="2400" dirty="0" err="1">
                <a:ea typeface="宋体" charset="-122"/>
              </a:rPr>
              <a:t>addi</a:t>
            </a:r>
            <a:r>
              <a:rPr lang="en-US" altLang="zh-CN" sz="2400" dirty="0">
                <a:ea typeface="宋体" charset="-122"/>
              </a:rPr>
              <a:t>   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</a:rPr>
              <a:t>, $zero, 5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</a:t>
            </a:r>
            <a:r>
              <a:rPr lang="en-US" altLang="zh-CN" sz="2400" dirty="0" err="1">
                <a:ea typeface="宋体" charset="-122"/>
              </a:rPr>
              <a:t>addi</a:t>
            </a:r>
            <a:r>
              <a:rPr lang="en-US" altLang="zh-CN" sz="2400" dirty="0">
                <a:ea typeface="宋体" charset="-122"/>
              </a:rPr>
              <a:t>   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, $zero, 7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add    $</a:t>
            </a:r>
            <a:r>
              <a:rPr lang="en-US" altLang="zh-CN" sz="2400" dirty="0" err="1">
                <a:ea typeface="宋体" charset="-122"/>
              </a:rPr>
              <a:t>t2</a:t>
            </a:r>
            <a:r>
              <a:rPr lang="en-US" altLang="zh-CN" sz="2400" dirty="0">
                <a:ea typeface="宋体" charset="-122"/>
              </a:rPr>
              <a:t>, 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</a:rPr>
              <a:t>, $</a:t>
            </a:r>
            <a:r>
              <a:rPr lang="en-US" altLang="zh-CN" sz="2400" dirty="0" err="1">
                <a:ea typeface="宋体" charset="-122"/>
              </a:rPr>
              <a:t>t1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409029" name="Text Box 5"/>
          <p:cNvSpPr txBox="1">
            <a:spLocks noChangeArrowheads="1"/>
          </p:cNvSpPr>
          <p:nvPr/>
        </p:nvSpPr>
        <p:spPr bwMode="auto">
          <a:xfrm>
            <a:off x="7223126" y="1611314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File add.s</a:t>
            </a:r>
          </a:p>
        </p:txBody>
      </p:sp>
      <p:sp>
        <p:nvSpPr>
          <p:cNvPr id="1409030" name="Text Box 6"/>
          <p:cNvSpPr txBox="1">
            <a:spLocks noChangeArrowheads="1"/>
          </p:cNvSpPr>
          <p:nvPr/>
        </p:nvSpPr>
        <p:spPr bwMode="auto">
          <a:xfrm>
            <a:off x="2524101" y="928671"/>
            <a:ext cx="343715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 err="1">
                <a:ea typeface="宋体" charset="-122"/>
              </a:rPr>
              <a:t>rajeev@trust</a:t>
            </a:r>
            <a:r>
              <a:rPr lang="en-US" altLang="zh-CN" sz="2000" dirty="0">
                <a:ea typeface="宋体" charset="-122"/>
              </a:rPr>
              <a:t> &gt; </a:t>
            </a:r>
            <a:r>
              <a:rPr lang="en-US" altLang="zh-CN" sz="2000" dirty="0" err="1">
                <a:ea typeface="宋体" charset="-122"/>
              </a:rPr>
              <a:t>spim</a:t>
            </a: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read “</a:t>
            </a:r>
            <a:r>
              <a:rPr lang="en-US" altLang="zh-CN" sz="2000" dirty="0" err="1">
                <a:ea typeface="宋体" charset="-122"/>
              </a:rPr>
              <a:t>add.s</a:t>
            </a:r>
            <a:r>
              <a:rPr lang="en-US" altLang="zh-CN" sz="2000" dirty="0">
                <a:ea typeface="宋体" charset="-122"/>
              </a:rPr>
              <a:t>”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run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print $10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Reg</a:t>
            </a:r>
            <a:r>
              <a:rPr lang="en-US" altLang="zh-CN" sz="2000" dirty="0">
                <a:ea typeface="宋体" charset="-122"/>
              </a:rPr>
              <a:t>  10 = </a:t>
            </a:r>
            <a:r>
              <a:rPr lang="en-US" altLang="zh-CN" sz="2000" dirty="0" err="1">
                <a:ea typeface="宋体" charset="-122"/>
              </a:rPr>
              <a:t>0x0000000c</a:t>
            </a:r>
            <a:r>
              <a:rPr lang="en-US" altLang="zh-CN" sz="2000" dirty="0">
                <a:ea typeface="宋体" charset="-122"/>
              </a:rPr>
              <a:t> (12)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reinitialize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read “</a:t>
            </a:r>
            <a:r>
              <a:rPr lang="en-US" altLang="zh-CN" sz="2000" dirty="0" err="1">
                <a:ea typeface="宋体" charset="-122"/>
              </a:rPr>
              <a:t>add.s</a:t>
            </a:r>
            <a:r>
              <a:rPr lang="en-US" altLang="zh-CN" sz="2000" dirty="0">
                <a:ea typeface="宋体" charset="-122"/>
              </a:rPr>
              <a:t>”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step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print $8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Reg</a:t>
            </a:r>
            <a:r>
              <a:rPr lang="en-US" altLang="zh-CN" sz="2000" dirty="0">
                <a:ea typeface="宋体" charset="-122"/>
              </a:rPr>
              <a:t> 8 = </a:t>
            </a:r>
            <a:r>
              <a:rPr lang="en-US" altLang="zh-CN" sz="2000" dirty="0" err="1">
                <a:ea typeface="宋体" charset="-122"/>
              </a:rPr>
              <a:t>0x00000005</a:t>
            </a:r>
            <a:r>
              <a:rPr lang="en-US" altLang="zh-CN" sz="2000" dirty="0">
                <a:ea typeface="宋体" charset="-122"/>
              </a:rPr>
              <a:t>  (5)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print $9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Reg</a:t>
            </a:r>
            <a:r>
              <a:rPr lang="en-US" altLang="zh-CN" sz="2000" dirty="0">
                <a:ea typeface="宋体" charset="-122"/>
              </a:rPr>
              <a:t> 9 = </a:t>
            </a:r>
            <a:r>
              <a:rPr lang="en-US" altLang="zh-CN" sz="2000" dirty="0" err="1">
                <a:ea typeface="宋体" charset="-122"/>
              </a:rPr>
              <a:t>0x00000000</a:t>
            </a:r>
            <a:r>
              <a:rPr lang="en-US" altLang="zh-CN" sz="2000" dirty="0">
                <a:ea typeface="宋体" charset="-122"/>
              </a:rPr>
              <a:t>  (0)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step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print $9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  </a:t>
            </a:r>
            <a:r>
              <a:rPr lang="en-US" altLang="zh-CN" sz="2000" dirty="0" err="1">
                <a:ea typeface="宋体" charset="-122"/>
              </a:rPr>
              <a:t>Reg</a:t>
            </a:r>
            <a:r>
              <a:rPr lang="en-US" altLang="zh-CN" sz="2000" dirty="0">
                <a:ea typeface="宋体" charset="-122"/>
              </a:rPr>
              <a:t> 9 = </a:t>
            </a:r>
            <a:r>
              <a:rPr lang="en-US" altLang="zh-CN" sz="2000" dirty="0" err="1">
                <a:ea typeface="宋体" charset="-122"/>
              </a:rPr>
              <a:t>0x00000007</a:t>
            </a:r>
            <a:r>
              <a:rPr lang="en-US" altLang="zh-CN" sz="2000" dirty="0">
                <a:ea typeface="宋体" charset="-122"/>
              </a:rPr>
              <a:t>  (7)</a:t>
            </a:r>
          </a:p>
          <a:p>
            <a:pPr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)  exit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31127AD-43B5-45F2-85D1-09059D3FB92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411074" name="Text Box 2"/>
          <p:cNvSpPr txBox="1">
            <a:spLocks noChangeArrowheads="1"/>
          </p:cNvSpPr>
          <p:nvPr/>
        </p:nvSpPr>
        <p:spPr bwMode="auto">
          <a:xfrm>
            <a:off x="6453191" y="214290"/>
            <a:ext cx="1966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Directives</a:t>
            </a:r>
          </a:p>
        </p:txBody>
      </p:sp>
      <p:sp>
        <p:nvSpPr>
          <p:cNvPr id="1411076" name="Text Box 4"/>
          <p:cNvSpPr txBox="1">
            <a:spLocks noChangeArrowheads="1"/>
          </p:cNvSpPr>
          <p:nvPr/>
        </p:nvSpPr>
        <p:spPr bwMode="auto">
          <a:xfrm>
            <a:off x="2178023" y="1517634"/>
            <a:ext cx="2571750" cy="4064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.text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.globl main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main: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addi   $t0, $zero, 5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addi   $t1, $zero, 7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add    $t2, $t0, $t1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…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jal       swap_proc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jr        $ra</a:t>
            </a:r>
          </a:p>
          <a:p>
            <a:pPr>
              <a:buClr>
                <a:srgbClr val="CC0000"/>
              </a:buClr>
            </a:pPr>
            <a:endParaRPr lang="en-US" altLang="zh-CN" sz="200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.globl swap_proc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swap_proc: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 …</a:t>
            </a:r>
          </a:p>
        </p:txBody>
      </p:sp>
      <p:sp>
        <p:nvSpPr>
          <p:cNvPr id="1411077" name="Text Box 5"/>
          <p:cNvSpPr txBox="1">
            <a:spLocks noChangeArrowheads="1"/>
          </p:cNvSpPr>
          <p:nvPr/>
        </p:nvSpPr>
        <p:spPr bwMode="auto">
          <a:xfrm>
            <a:off x="2238349" y="1071547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File </a:t>
            </a:r>
            <a:r>
              <a:rPr lang="en-US" altLang="zh-CN" sz="2000" dirty="0" err="1">
                <a:ea typeface="宋体" charset="-122"/>
              </a:rPr>
              <a:t>add.s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6705600" y="1676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Stack</a:t>
            </a:r>
          </a:p>
          <a:p>
            <a:pPr algn="ctr"/>
            <a:endParaRPr lang="en-US" altLang="zh-CN" sz="2000">
              <a:ea typeface="宋体" charset="-122"/>
            </a:endParaRPr>
          </a:p>
          <a:p>
            <a:pPr algn="ctr"/>
            <a:endParaRPr lang="en-US" altLang="zh-CN" sz="2000">
              <a:ea typeface="宋体" charset="-122"/>
            </a:endParaRPr>
          </a:p>
          <a:p>
            <a:pPr algn="ctr"/>
            <a:r>
              <a:rPr lang="en-US" altLang="zh-CN" sz="2000">
                <a:ea typeface="宋体" charset="-122"/>
              </a:rPr>
              <a:t>Dynamic data (heap)</a:t>
            </a:r>
          </a:p>
        </p:txBody>
      </p:sp>
      <p:sp>
        <p:nvSpPr>
          <p:cNvPr id="1411079" name="Rectangle 7"/>
          <p:cNvSpPr>
            <a:spLocks noChangeArrowheads="1"/>
          </p:cNvSpPr>
          <p:nvPr/>
        </p:nvSpPr>
        <p:spPr bwMode="auto">
          <a:xfrm>
            <a:off x="6705600" y="2895600"/>
            <a:ext cx="2590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Static data (globals)</a:t>
            </a:r>
          </a:p>
        </p:txBody>
      </p:sp>
      <p:sp>
        <p:nvSpPr>
          <p:cNvPr id="1411080" name="Rectangle 8"/>
          <p:cNvSpPr>
            <a:spLocks noChangeArrowheads="1"/>
          </p:cNvSpPr>
          <p:nvPr/>
        </p:nvSpPr>
        <p:spPr bwMode="auto">
          <a:xfrm>
            <a:off x="6705600" y="3429000"/>
            <a:ext cx="25908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Text (instructions)</a:t>
            </a:r>
          </a:p>
        </p:txBody>
      </p:sp>
      <p:sp>
        <p:nvSpPr>
          <p:cNvPr id="1411081" name="Line 9"/>
          <p:cNvSpPr>
            <a:spLocks noChangeShapeType="1"/>
          </p:cNvSpPr>
          <p:nvPr/>
        </p:nvSpPr>
        <p:spPr bwMode="auto">
          <a:xfrm>
            <a:off x="8077200" y="1981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1082" name="Line 10"/>
          <p:cNvSpPr>
            <a:spLocks noChangeShapeType="1"/>
          </p:cNvSpPr>
          <p:nvPr/>
        </p:nvSpPr>
        <p:spPr bwMode="auto">
          <a:xfrm flipV="1">
            <a:off x="8077200" y="2362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1083" name="Line 11"/>
          <p:cNvSpPr>
            <a:spLocks noChangeShapeType="1"/>
          </p:cNvSpPr>
          <p:nvPr/>
        </p:nvSpPr>
        <p:spPr bwMode="auto">
          <a:xfrm>
            <a:off x="2881290" y="1714488"/>
            <a:ext cx="3748110" cy="171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1084" name="Line 12"/>
          <p:cNvSpPr>
            <a:spLocks noChangeShapeType="1"/>
          </p:cNvSpPr>
          <p:nvPr/>
        </p:nvSpPr>
        <p:spPr bwMode="auto">
          <a:xfrm flipV="1">
            <a:off x="4238612" y="4572000"/>
            <a:ext cx="1019188" cy="214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1085" name="Text Box 13"/>
          <p:cNvSpPr txBox="1">
            <a:spLocks noChangeArrowheads="1"/>
          </p:cNvSpPr>
          <p:nvPr/>
        </p:nvSpPr>
        <p:spPr bwMode="auto">
          <a:xfrm>
            <a:off x="5165726" y="4354514"/>
            <a:ext cx="410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This function is visible to other files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B490A8F-09DD-4779-9330-093B5FDF26C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413122" name="Text Box 2"/>
          <p:cNvSpPr txBox="1">
            <a:spLocks noChangeArrowheads="1"/>
          </p:cNvSpPr>
          <p:nvPr/>
        </p:nvSpPr>
        <p:spPr bwMode="auto">
          <a:xfrm>
            <a:off x="1296208" y="201606"/>
            <a:ext cx="1966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Directives</a:t>
            </a:r>
          </a:p>
        </p:txBody>
      </p:sp>
      <p:sp>
        <p:nvSpPr>
          <p:cNvPr id="1413124" name="Text Box 4"/>
          <p:cNvSpPr txBox="1">
            <a:spLocks noChangeArrowheads="1"/>
          </p:cNvSpPr>
          <p:nvPr/>
        </p:nvSpPr>
        <p:spPr bwMode="auto">
          <a:xfrm>
            <a:off x="2095473" y="1428736"/>
            <a:ext cx="2913063" cy="43688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.data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.word 5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.word 7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.byte  25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.asciiz  “the answer is”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.text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.globl main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main: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lw       $t0, 0($gp)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lw       $t1, 4($gp)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add    $t2, $t0, $t1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…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jal       swap_proc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jr        $ra</a:t>
            </a:r>
          </a:p>
        </p:txBody>
      </p:sp>
      <p:sp>
        <p:nvSpPr>
          <p:cNvPr id="1413125" name="Text Box 5"/>
          <p:cNvSpPr txBox="1">
            <a:spLocks noChangeArrowheads="1"/>
          </p:cNvSpPr>
          <p:nvPr/>
        </p:nvSpPr>
        <p:spPr bwMode="auto">
          <a:xfrm>
            <a:off x="2155798" y="982649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File add.s</a:t>
            </a:r>
          </a:p>
        </p:txBody>
      </p:sp>
      <p:sp>
        <p:nvSpPr>
          <p:cNvPr id="1413126" name="Rectangle 6"/>
          <p:cNvSpPr>
            <a:spLocks noChangeArrowheads="1"/>
          </p:cNvSpPr>
          <p:nvPr/>
        </p:nvSpPr>
        <p:spPr bwMode="auto">
          <a:xfrm>
            <a:off x="6705600" y="1676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Stack</a:t>
            </a:r>
          </a:p>
          <a:p>
            <a:pPr algn="ctr"/>
            <a:endParaRPr lang="en-US" altLang="zh-CN" sz="2000">
              <a:ea typeface="宋体" charset="-122"/>
            </a:endParaRPr>
          </a:p>
          <a:p>
            <a:pPr algn="ctr"/>
            <a:endParaRPr lang="en-US" altLang="zh-CN" sz="2000">
              <a:ea typeface="宋体" charset="-122"/>
            </a:endParaRPr>
          </a:p>
          <a:p>
            <a:pPr algn="ctr"/>
            <a:r>
              <a:rPr lang="en-US" altLang="zh-CN" sz="2000">
                <a:ea typeface="宋体" charset="-122"/>
              </a:rPr>
              <a:t>Dynamic data (heap)</a:t>
            </a:r>
          </a:p>
        </p:txBody>
      </p:sp>
      <p:sp>
        <p:nvSpPr>
          <p:cNvPr id="1413127" name="Rectangle 7"/>
          <p:cNvSpPr>
            <a:spLocks noChangeArrowheads="1"/>
          </p:cNvSpPr>
          <p:nvPr/>
        </p:nvSpPr>
        <p:spPr bwMode="auto">
          <a:xfrm>
            <a:off x="6705600" y="2895600"/>
            <a:ext cx="2590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Static data (globals)</a:t>
            </a:r>
          </a:p>
        </p:txBody>
      </p:sp>
      <p:sp>
        <p:nvSpPr>
          <p:cNvPr id="1413128" name="Rectangle 8"/>
          <p:cNvSpPr>
            <a:spLocks noChangeArrowheads="1"/>
          </p:cNvSpPr>
          <p:nvPr/>
        </p:nvSpPr>
        <p:spPr bwMode="auto">
          <a:xfrm>
            <a:off x="6705600" y="3429000"/>
            <a:ext cx="25908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Text (instructions)</a:t>
            </a:r>
          </a:p>
        </p:txBody>
      </p:sp>
      <p:sp>
        <p:nvSpPr>
          <p:cNvPr id="1413129" name="Line 9"/>
          <p:cNvSpPr>
            <a:spLocks noChangeShapeType="1"/>
          </p:cNvSpPr>
          <p:nvPr/>
        </p:nvSpPr>
        <p:spPr bwMode="auto">
          <a:xfrm>
            <a:off x="8077200" y="1981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3130" name="Line 10"/>
          <p:cNvSpPr>
            <a:spLocks noChangeShapeType="1"/>
          </p:cNvSpPr>
          <p:nvPr/>
        </p:nvSpPr>
        <p:spPr bwMode="auto">
          <a:xfrm flipV="1">
            <a:off x="8077200" y="2362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3131" name="Line 11"/>
          <p:cNvSpPr>
            <a:spLocks noChangeShapeType="1"/>
          </p:cNvSpPr>
          <p:nvPr/>
        </p:nvSpPr>
        <p:spPr bwMode="auto">
          <a:xfrm>
            <a:off x="2881290" y="1643050"/>
            <a:ext cx="3748110" cy="12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7B7907A-6CEF-4027-9FDD-AF8742CA7AAB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415170" name="Text Box 2"/>
          <p:cNvSpPr txBox="1">
            <a:spLocks noChangeArrowheads="1"/>
          </p:cNvSpPr>
          <p:nvPr/>
        </p:nvSpPr>
        <p:spPr bwMode="auto">
          <a:xfrm>
            <a:off x="1271464" y="212103"/>
            <a:ext cx="1379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Labels</a:t>
            </a:r>
          </a:p>
        </p:txBody>
      </p:sp>
      <p:sp>
        <p:nvSpPr>
          <p:cNvPr id="1415172" name="Text Box 4"/>
          <p:cNvSpPr txBox="1">
            <a:spLocks noChangeArrowheads="1"/>
          </p:cNvSpPr>
          <p:nvPr/>
        </p:nvSpPr>
        <p:spPr bwMode="auto">
          <a:xfrm>
            <a:off x="2166910" y="1357298"/>
            <a:ext cx="3263900" cy="43688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.data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in1   .word 5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in2   .word 7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c1    .byte  25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str    .asciiz  “the answer is”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.text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.globl main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main: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lw       $t0, in1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lw       $t1, in2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add    $t2, $t0, $t1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…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jal       swap_proc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jr        $ra</a:t>
            </a:r>
          </a:p>
        </p:txBody>
      </p:sp>
      <p:sp>
        <p:nvSpPr>
          <p:cNvPr id="1415173" name="Text Box 5"/>
          <p:cNvSpPr txBox="1">
            <a:spLocks noChangeArrowheads="1"/>
          </p:cNvSpPr>
          <p:nvPr/>
        </p:nvSpPr>
        <p:spPr bwMode="auto">
          <a:xfrm>
            <a:off x="2227236" y="911211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File add.s</a:t>
            </a:r>
          </a:p>
        </p:txBody>
      </p:sp>
      <p:sp>
        <p:nvSpPr>
          <p:cNvPr id="1415174" name="Rectangle 6"/>
          <p:cNvSpPr>
            <a:spLocks noChangeArrowheads="1"/>
          </p:cNvSpPr>
          <p:nvPr/>
        </p:nvSpPr>
        <p:spPr bwMode="auto">
          <a:xfrm>
            <a:off x="6705600" y="1676400"/>
            <a:ext cx="2590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Stack</a:t>
            </a:r>
          </a:p>
          <a:p>
            <a:pPr algn="ctr"/>
            <a:endParaRPr lang="en-US" altLang="zh-CN" sz="2000">
              <a:ea typeface="宋体" charset="-122"/>
            </a:endParaRPr>
          </a:p>
          <a:p>
            <a:pPr algn="ctr"/>
            <a:endParaRPr lang="en-US" altLang="zh-CN" sz="2000">
              <a:ea typeface="宋体" charset="-122"/>
            </a:endParaRPr>
          </a:p>
          <a:p>
            <a:pPr algn="ctr"/>
            <a:r>
              <a:rPr lang="en-US" altLang="zh-CN" sz="2000">
                <a:ea typeface="宋体" charset="-122"/>
              </a:rPr>
              <a:t>Dynamic data (heap)</a:t>
            </a:r>
          </a:p>
        </p:txBody>
      </p:sp>
      <p:sp>
        <p:nvSpPr>
          <p:cNvPr id="1415175" name="Rectangle 7"/>
          <p:cNvSpPr>
            <a:spLocks noChangeArrowheads="1"/>
          </p:cNvSpPr>
          <p:nvPr/>
        </p:nvSpPr>
        <p:spPr bwMode="auto">
          <a:xfrm>
            <a:off x="6705600" y="2895600"/>
            <a:ext cx="2590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Static data (globals)</a:t>
            </a:r>
          </a:p>
        </p:txBody>
      </p:sp>
      <p:sp>
        <p:nvSpPr>
          <p:cNvPr id="1415176" name="Rectangle 8"/>
          <p:cNvSpPr>
            <a:spLocks noChangeArrowheads="1"/>
          </p:cNvSpPr>
          <p:nvPr/>
        </p:nvSpPr>
        <p:spPr bwMode="auto">
          <a:xfrm>
            <a:off x="6705600" y="3429000"/>
            <a:ext cx="25908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Text (instructions)</a:t>
            </a:r>
          </a:p>
        </p:txBody>
      </p:sp>
      <p:sp>
        <p:nvSpPr>
          <p:cNvPr id="1415177" name="Line 9"/>
          <p:cNvSpPr>
            <a:spLocks noChangeShapeType="1"/>
          </p:cNvSpPr>
          <p:nvPr/>
        </p:nvSpPr>
        <p:spPr bwMode="auto">
          <a:xfrm>
            <a:off x="8077200" y="1981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5178" name="Line 10"/>
          <p:cNvSpPr>
            <a:spLocks noChangeShapeType="1"/>
          </p:cNvSpPr>
          <p:nvPr/>
        </p:nvSpPr>
        <p:spPr bwMode="auto">
          <a:xfrm flipV="1">
            <a:off x="8077200" y="2362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5179" name="Line 11"/>
          <p:cNvSpPr>
            <a:spLocks noChangeShapeType="1"/>
          </p:cNvSpPr>
          <p:nvPr/>
        </p:nvSpPr>
        <p:spPr bwMode="auto">
          <a:xfrm>
            <a:off x="3238480" y="1500174"/>
            <a:ext cx="3390920" cy="1395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327F7DD-C9D4-40A4-963F-95AED672124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417218" name="Text Box 2"/>
          <p:cNvSpPr txBox="1">
            <a:spLocks noChangeArrowheads="1"/>
          </p:cNvSpPr>
          <p:nvPr/>
        </p:nvSpPr>
        <p:spPr bwMode="auto">
          <a:xfrm>
            <a:off x="1271464" y="249974"/>
            <a:ext cx="2439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CC0000"/>
                </a:solidFill>
                <a:ea typeface="宋体" charset="-122"/>
              </a:rPr>
              <a:t>Endian-ness</a:t>
            </a:r>
            <a:endParaRPr lang="en-US" altLang="zh-CN" sz="3200" dirty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417220" name="Text Box 4"/>
          <p:cNvSpPr txBox="1">
            <a:spLocks noChangeArrowheads="1"/>
          </p:cNvSpPr>
          <p:nvPr/>
        </p:nvSpPr>
        <p:spPr bwMode="auto">
          <a:xfrm>
            <a:off x="1881158" y="1000108"/>
            <a:ext cx="924644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Two major formats for transferring values between registers and memory</a:t>
            </a:r>
          </a:p>
          <a:p>
            <a:pPr>
              <a:buClr>
                <a:srgbClr val="CC0000"/>
              </a:buClr>
            </a:pPr>
            <a:endParaRPr lang="en-US" altLang="zh-CN" sz="2000" b="1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Memory:  </a:t>
            </a:r>
            <a:r>
              <a:rPr lang="en-US" altLang="zh-CN" sz="2000" b="1" dirty="0">
                <a:ea typeface="宋体" charset="-122"/>
              </a:rPr>
              <a:t>low address  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45   </a:t>
            </a: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7b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  87  </a:t>
            </a:r>
            <a:r>
              <a:rPr lang="en-US" altLang="zh-CN" sz="2000" b="1" dirty="0" err="1">
                <a:solidFill>
                  <a:srgbClr val="0000FF"/>
                </a:solidFill>
                <a:ea typeface="宋体" charset="-122"/>
              </a:rPr>
              <a:t>7f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en-US" altLang="zh-CN" sz="2000" b="1" dirty="0">
                <a:ea typeface="宋体" charset="-122"/>
              </a:rPr>
              <a:t>high address</a:t>
            </a:r>
          </a:p>
          <a:p>
            <a:pPr>
              <a:buClr>
                <a:srgbClr val="CC0000"/>
              </a:buClr>
            </a:pPr>
            <a:endParaRPr lang="en-US" altLang="zh-CN" sz="2000" b="1" dirty="0">
              <a:solidFill>
                <a:schemeClr val="accent2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000" b="1" dirty="0">
              <a:solidFill>
                <a:schemeClr val="accent2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Little-endian register</a:t>
            </a:r>
            <a:r>
              <a:rPr lang="en-US" altLang="zh-CN" sz="2000" b="1" dirty="0">
                <a:ea typeface="宋体" charset="-122"/>
              </a:rPr>
              <a:t>: the first byte read goes in the low end of the register</a:t>
            </a: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               Register:   </a:t>
            </a:r>
            <a:r>
              <a:rPr lang="en-US" altLang="zh-CN" sz="2000" b="1" dirty="0" err="1">
                <a:ea typeface="宋体" charset="-122"/>
              </a:rPr>
              <a:t>7f</a:t>
            </a:r>
            <a:r>
              <a:rPr lang="en-US" altLang="zh-CN" sz="2000" b="1" dirty="0">
                <a:ea typeface="宋体" charset="-122"/>
              </a:rPr>
              <a:t>   87  </a:t>
            </a:r>
            <a:r>
              <a:rPr lang="en-US" altLang="zh-CN" sz="2000" b="1" dirty="0" err="1">
                <a:ea typeface="宋体" charset="-122"/>
              </a:rPr>
              <a:t>7b</a:t>
            </a:r>
            <a:r>
              <a:rPr lang="en-US" altLang="zh-CN" sz="2000" b="1" dirty="0">
                <a:ea typeface="宋体" charset="-122"/>
              </a:rPr>
              <a:t>  45</a:t>
            </a: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 Most-significant bit                        Least-significant bit</a:t>
            </a:r>
          </a:p>
          <a:p>
            <a:pPr>
              <a:buClr>
                <a:srgbClr val="CC0000"/>
              </a:buClr>
            </a:pPr>
            <a:endParaRPr lang="en-US" altLang="zh-CN" sz="2000" b="1" dirty="0">
              <a:ea typeface="宋体" charset="-122"/>
            </a:endParaRPr>
          </a:p>
          <a:p>
            <a:pPr>
              <a:buClr>
                <a:srgbClr val="CC0000"/>
              </a:buClr>
            </a:pPr>
            <a:endParaRPr lang="en-US" altLang="zh-CN" sz="2000" b="1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Big-endian register</a:t>
            </a:r>
            <a:r>
              <a:rPr lang="en-US" altLang="zh-CN" sz="2000" b="1" dirty="0">
                <a:ea typeface="宋体" charset="-122"/>
              </a:rPr>
              <a:t>: the first byte read goes in the big end of the register</a:t>
            </a: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                Register:   45  </a:t>
            </a:r>
            <a:r>
              <a:rPr lang="en-US" altLang="zh-CN" sz="2000" b="1" dirty="0" err="1">
                <a:ea typeface="宋体" charset="-122"/>
              </a:rPr>
              <a:t>7b</a:t>
            </a:r>
            <a:r>
              <a:rPr lang="en-US" altLang="zh-CN" sz="2000" b="1" dirty="0">
                <a:ea typeface="宋体" charset="-122"/>
              </a:rPr>
              <a:t>  87  </a:t>
            </a:r>
            <a:r>
              <a:rPr lang="en-US" altLang="zh-CN" sz="2000" b="1" dirty="0" err="1">
                <a:ea typeface="宋体" charset="-122"/>
              </a:rPr>
              <a:t>7f</a:t>
            </a:r>
            <a:endParaRPr lang="en-US" altLang="zh-CN" sz="2000" b="1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 Most-significant bit                         Least-significant bit</a:t>
            </a:r>
          </a:p>
        </p:txBody>
      </p:sp>
      <p:sp>
        <p:nvSpPr>
          <p:cNvPr id="1417221" name="Line 5"/>
          <p:cNvSpPr>
            <a:spLocks noChangeShapeType="1"/>
          </p:cNvSpPr>
          <p:nvPr/>
        </p:nvSpPr>
        <p:spPr bwMode="auto">
          <a:xfrm flipV="1">
            <a:off x="41910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7222" name="Line 6"/>
          <p:cNvSpPr>
            <a:spLocks noChangeShapeType="1"/>
          </p:cNvSpPr>
          <p:nvPr/>
        </p:nvSpPr>
        <p:spPr bwMode="auto">
          <a:xfrm flipV="1">
            <a:off x="41910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7223" name="Line 7"/>
          <p:cNvSpPr>
            <a:spLocks noChangeShapeType="1"/>
          </p:cNvSpPr>
          <p:nvPr/>
        </p:nvSpPr>
        <p:spPr bwMode="auto">
          <a:xfrm flipH="1" flipV="1">
            <a:off x="5715000" y="3657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17224" name="Line 8"/>
          <p:cNvSpPr>
            <a:spLocks noChangeShapeType="1"/>
          </p:cNvSpPr>
          <p:nvPr/>
        </p:nvSpPr>
        <p:spPr bwMode="auto">
          <a:xfrm flipH="1" flipV="1">
            <a:off x="57912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7BECB60-B12F-4034-A9B9-3875421DA2E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419266" name="Text Box 2"/>
          <p:cNvSpPr txBox="1">
            <a:spLocks noChangeArrowheads="1"/>
          </p:cNvSpPr>
          <p:nvPr/>
        </p:nvSpPr>
        <p:spPr bwMode="auto">
          <a:xfrm>
            <a:off x="1415480" y="188640"/>
            <a:ext cx="2554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System Calls</a:t>
            </a:r>
          </a:p>
        </p:txBody>
      </p:sp>
      <p:sp>
        <p:nvSpPr>
          <p:cNvPr id="1419268" name="Text Box 4"/>
          <p:cNvSpPr txBox="1">
            <a:spLocks noChangeArrowheads="1"/>
          </p:cNvSpPr>
          <p:nvPr/>
        </p:nvSpPr>
        <p:spPr bwMode="auto">
          <a:xfrm>
            <a:off x="1055440" y="1225264"/>
            <a:ext cx="86501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a typeface="宋体" charset="-122"/>
              </a:rPr>
              <a:t>SPIM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provides some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OS services</a:t>
            </a:r>
            <a:r>
              <a:rPr lang="en-US" altLang="zh-CN" sz="2400" dirty="0">
                <a:ea typeface="宋体" charset="-122"/>
              </a:rPr>
              <a:t>: most useful are 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operations for I/O: read, write, file open, file close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The arguments for the </a:t>
            </a:r>
            <a:r>
              <a:rPr lang="en-US" altLang="zh-CN" sz="2400" dirty="0" err="1">
                <a:ea typeface="宋体" charset="-122"/>
              </a:rPr>
              <a:t>syscall</a:t>
            </a:r>
            <a:r>
              <a:rPr lang="en-US" altLang="zh-CN" sz="2400" dirty="0">
                <a:ea typeface="宋体" charset="-122"/>
              </a:rPr>
              <a:t> are placed in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-$</a:t>
            </a:r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a3</a:t>
            </a:r>
            <a:endParaRPr lang="en-US" altLang="zh-CN" sz="2400" dirty="0">
              <a:solidFill>
                <a:srgbClr val="0000FF"/>
              </a:solidFill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The type of </a:t>
            </a:r>
            <a:r>
              <a:rPr lang="en-US" altLang="zh-CN" sz="2400" dirty="0" err="1">
                <a:ea typeface="宋体" charset="-122"/>
              </a:rPr>
              <a:t>syscall</a:t>
            </a:r>
            <a:r>
              <a:rPr lang="en-US" altLang="zh-CN" sz="2400" dirty="0">
                <a:ea typeface="宋体" charset="-122"/>
              </a:rPr>
              <a:t> is identified by placing the appropriate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number in $</a:t>
            </a:r>
            <a:r>
              <a:rPr lang="en-US" altLang="zh-CN" sz="2400" dirty="0" err="1">
                <a:ea typeface="宋体" charset="-122"/>
              </a:rPr>
              <a:t>v0</a:t>
            </a:r>
            <a:r>
              <a:rPr lang="en-US" altLang="zh-CN" sz="2400" dirty="0">
                <a:ea typeface="宋体" charset="-122"/>
              </a:rPr>
              <a:t> ( </a:t>
            </a:r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li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  $</a:t>
            </a:r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v0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, 1–10</a:t>
            </a:r>
            <a:r>
              <a:rPr lang="en-US" altLang="zh-CN" sz="2400" dirty="0">
                <a:ea typeface="宋体" charset="-122"/>
              </a:rPr>
              <a:t>), “1-10” means one of  the 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OS service ID number 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for example:   1 for </a:t>
            </a:r>
            <a:r>
              <a:rPr lang="en-US" altLang="zh-CN" sz="2400" dirty="0" err="1">
                <a:ea typeface="宋体" charset="-122"/>
              </a:rPr>
              <a:t>print_int</a:t>
            </a:r>
            <a:r>
              <a:rPr lang="en-US" altLang="zh-CN" sz="2400" dirty="0">
                <a:ea typeface="宋体" charset="-122"/>
              </a:rPr>
              <a:t>, 4 for </a:t>
            </a:r>
            <a:r>
              <a:rPr lang="en-US" altLang="zh-CN" sz="2400" dirty="0" err="1">
                <a:ea typeface="宋体" charset="-122"/>
              </a:rPr>
              <a:t>print_string</a:t>
            </a:r>
            <a:r>
              <a:rPr lang="en-US" altLang="zh-CN" sz="2400" dirty="0">
                <a:ea typeface="宋体" charset="-122"/>
              </a:rPr>
              <a:t>, 5 for </a:t>
            </a:r>
            <a:r>
              <a:rPr lang="en-US" altLang="zh-CN" sz="2400" dirty="0" err="1">
                <a:ea typeface="宋体" charset="-122"/>
              </a:rPr>
              <a:t>read_int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$</a:t>
            </a:r>
            <a:r>
              <a:rPr lang="en-US" altLang="zh-CN" sz="2400" dirty="0" err="1">
                <a:ea typeface="宋体" charset="-122"/>
              </a:rPr>
              <a:t>v0</a:t>
            </a:r>
            <a:r>
              <a:rPr lang="en-US" altLang="zh-CN" sz="2400" dirty="0">
                <a:ea typeface="宋体" charset="-122"/>
              </a:rPr>
              <a:t> is also used for the </a:t>
            </a:r>
            <a:r>
              <a:rPr lang="en-US" altLang="zh-CN" sz="2400" dirty="0" err="1">
                <a:ea typeface="宋体" charset="-122"/>
              </a:rPr>
              <a:t>syscall’s</a:t>
            </a:r>
            <a:r>
              <a:rPr lang="en-US" altLang="zh-CN" sz="2400" dirty="0">
                <a:ea typeface="宋体" charset="-122"/>
              </a:rPr>
              <a:t> return value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call </a:t>
            </a:r>
            <a:endParaRPr lang="zh-CN" altLang="en-US" dirty="0"/>
          </a:p>
        </p:txBody>
      </p:sp>
      <p:pic>
        <p:nvPicPr>
          <p:cNvPr id="607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415480" y="1142984"/>
            <a:ext cx="9577064" cy="48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68994" y="2492896"/>
            <a:ext cx="2590800" cy="2289132"/>
            <a:chOff x="4524364" y="3425868"/>
            <a:chExt cx="2590800" cy="2289132"/>
          </a:xfrm>
        </p:grpSpPr>
        <p:sp>
          <p:nvSpPr>
            <p:cNvPr id="1329157" name="Rectangle 5"/>
            <p:cNvSpPr>
              <a:spLocks noChangeArrowheads="1"/>
            </p:cNvSpPr>
            <p:nvPr/>
          </p:nvSpPr>
          <p:spPr bwMode="auto">
            <a:xfrm>
              <a:off x="4524364" y="3425868"/>
              <a:ext cx="25908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ea typeface="宋体" charset="-122"/>
                </a:rPr>
                <a:t>Stack</a:t>
              </a:r>
            </a:p>
            <a:p>
              <a:pPr algn="ctr"/>
              <a:endParaRPr lang="en-US" altLang="zh-CN" sz="2000" dirty="0">
                <a:ea typeface="宋体" charset="-122"/>
              </a:endParaRPr>
            </a:p>
            <a:p>
              <a:pPr algn="ctr"/>
              <a:endParaRPr lang="en-US" altLang="zh-CN" sz="2000" dirty="0">
                <a:ea typeface="宋体" charset="-122"/>
              </a:endParaRPr>
            </a:p>
            <a:p>
              <a:pPr algn="ctr"/>
              <a:r>
                <a:rPr lang="en-US" altLang="zh-CN" sz="2000" dirty="0">
                  <a:ea typeface="宋体" charset="-122"/>
                </a:rPr>
                <a:t>Dynamic data (heap)</a:t>
              </a:r>
            </a:p>
          </p:txBody>
        </p:sp>
        <p:sp>
          <p:nvSpPr>
            <p:cNvPr id="1329158" name="Rectangle 6"/>
            <p:cNvSpPr>
              <a:spLocks noChangeArrowheads="1"/>
            </p:cNvSpPr>
            <p:nvPr/>
          </p:nvSpPr>
          <p:spPr bwMode="auto">
            <a:xfrm>
              <a:off x="4524364" y="4648200"/>
              <a:ext cx="2590800" cy="533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charset="-122"/>
                </a:rPr>
                <a:t>Static data (globals)</a:t>
              </a:r>
            </a:p>
          </p:txBody>
        </p:sp>
        <p:sp>
          <p:nvSpPr>
            <p:cNvPr id="1329159" name="Rectangle 7"/>
            <p:cNvSpPr>
              <a:spLocks noChangeArrowheads="1"/>
            </p:cNvSpPr>
            <p:nvPr/>
          </p:nvSpPr>
          <p:spPr bwMode="auto">
            <a:xfrm>
              <a:off x="4524364" y="5181600"/>
              <a:ext cx="2590800" cy="533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charset="-122"/>
                </a:rPr>
                <a:t>Text (instructions)</a:t>
              </a:r>
            </a:p>
          </p:txBody>
        </p:sp>
        <p:sp>
          <p:nvSpPr>
            <p:cNvPr id="1329160" name="Line 8"/>
            <p:cNvSpPr>
              <a:spLocks noChangeShapeType="1"/>
            </p:cNvSpPr>
            <p:nvPr/>
          </p:nvSpPr>
          <p:spPr bwMode="auto">
            <a:xfrm>
              <a:off x="5895964" y="37338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9161" name="Line 9"/>
            <p:cNvSpPr>
              <a:spLocks noChangeShapeType="1"/>
            </p:cNvSpPr>
            <p:nvPr/>
          </p:nvSpPr>
          <p:spPr bwMode="auto">
            <a:xfrm flipV="1">
              <a:off x="5895964" y="41148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18361"/>
            <a:ext cx="10632669" cy="1142984"/>
          </a:xfrm>
        </p:spPr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  <a:ea typeface="宋体" charset="-122"/>
              </a:rPr>
              <a:t>Memory </a:t>
            </a:r>
            <a:r>
              <a:rPr lang="en-US" altLang="zh-CN" dirty="0" smtClean="0">
                <a:solidFill>
                  <a:srgbClr val="CC0000"/>
                </a:solidFill>
                <a:ea typeface="宋体" charset="-122"/>
              </a:rPr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947365"/>
            <a:ext cx="8080658" cy="4886325"/>
          </a:xfrm>
        </p:spPr>
        <p:txBody>
          <a:bodyPr/>
          <a:lstStyle/>
          <a:p>
            <a:pPr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charset="-122"/>
              </a:rPr>
              <a:t>The space allocated on stack by a procedure is termed the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activation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record </a:t>
            </a:r>
            <a:r>
              <a:rPr lang="en-US" altLang="zh-CN" sz="2400" dirty="0">
                <a:ea typeface="宋体" charset="-122"/>
              </a:rPr>
              <a:t>(includes saved values and data local to the procedure) </a:t>
            </a:r>
            <a:endParaRPr lang="en-US" altLang="zh-CN" sz="2400" dirty="0" smtClean="0">
              <a:ea typeface="宋体" charset="-122"/>
            </a:endParaRPr>
          </a:p>
          <a:p>
            <a:pPr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ea typeface="宋体" charset="-122"/>
              </a:rPr>
              <a:t> frame pointer </a:t>
            </a:r>
            <a:r>
              <a:rPr lang="en-US" altLang="zh-CN" sz="2400" dirty="0">
                <a:ea typeface="宋体" charset="-122"/>
              </a:rPr>
              <a:t>points to the start of the record and stack pointer points to the 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end – variable addresses are specified relative to $</a:t>
            </a:r>
            <a:r>
              <a:rPr lang="en-US" altLang="zh-CN" sz="2400" dirty="0" err="1">
                <a:ea typeface="宋体" charset="-122"/>
              </a:rPr>
              <a:t>fp</a:t>
            </a:r>
            <a:r>
              <a:rPr lang="en-US" altLang="zh-CN" sz="2400" dirty="0">
                <a:ea typeface="宋体" charset="-122"/>
              </a:rPr>
              <a:t> as $</a:t>
            </a:r>
            <a:r>
              <a:rPr lang="en-US" altLang="zh-CN" sz="2400" dirty="0" err="1">
                <a:ea typeface="宋体" charset="-122"/>
              </a:rPr>
              <a:t>sp</a:t>
            </a:r>
            <a:r>
              <a:rPr lang="en-US" altLang="zh-CN" sz="2400" dirty="0">
                <a:ea typeface="宋体" charset="-122"/>
              </a:rPr>
              <a:t> may 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change during the execution of the </a:t>
            </a:r>
            <a:r>
              <a:rPr lang="en-US" altLang="zh-CN" sz="2400" dirty="0" smtClean="0">
                <a:ea typeface="宋体" charset="-122"/>
              </a:rPr>
              <a:t>procedure</a:t>
            </a:r>
          </a:p>
          <a:p>
            <a:pPr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$</a:t>
            </a:r>
            <a:r>
              <a:rPr lang="en-US" altLang="zh-CN" sz="2400" dirty="0" err="1" smtClean="0">
                <a:ea typeface="宋体" charset="-122"/>
              </a:rPr>
              <a:t>gp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points to area in memory that saves global </a:t>
            </a:r>
            <a:r>
              <a:rPr lang="en-US" altLang="zh-CN" sz="2400" dirty="0" smtClean="0">
                <a:ea typeface="宋体" charset="-122"/>
              </a:rPr>
              <a:t>variables</a:t>
            </a:r>
          </a:p>
          <a:p>
            <a:pPr>
              <a:buClr>
                <a:srgbClr val="CC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ea typeface="宋体" charset="-122"/>
              </a:rPr>
              <a:t>Dynamically </a:t>
            </a:r>
            <a:r>
              <a:rPr lang="en-US" altLang="zh-CN" sz="2400" dirty="0">
                <a:ea typeface="宋体" charset="-122"/>
              </a:rPr>
              <a:t>allocated storage (with </a:t>
            </a:r>
            <a:r>
              <a:rPr lang="en-US" altLang="zh-CN" sz="2400" dirty="0" err="1">
                <a:ea typeface="宋体" charset="-122"/>
              </a:rPr>
              <a:t>malloc</a:t>
            </a:r>
            <a:r>
              <a:rPr lang="en-US" altLang="zh-CN" sz="2400" dirty="0">
                <a:ea typeface="宋体" charset="-122"/>
              </a:rPr>
              <a:t>()) is placed on the heap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ED55421-CB58-4BEE-8C33-184D033DA67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421314" name="Text Box 2"/>
          <p:cNvSpPr txBox="1">
            <a:spLocks noChangeArrowheads="1"/>
          </p:cNvSpPr>
          <p:nvPr/>
        </p:nvSpPr>
        <p:spPr bwMode="auto">
          <a:xfrm>
            <a:off x="1415480" y="224657"/>
            <a:ext cx="422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Example Print Routine</a:t>
            </a:r>
          </a:p>
        </p:txBody>
      </p:sp>
      <p:sp>
        <p:nvSpPr>
          <p:cNvPr id="1421316" name="Text Box 4"/>
          <p:cNvSpPr txBox="1">
            <a:spLocks noChangeArrowheads="1"/>
          </p:cNvSpPr>
          <p:nvPr/>
        </p:nvSpPr>
        <p:spPr bwMode="auto">
          <a:xfrm>
            <a:off x="1199456" y="1196752"/>
            <a:ext cx="825738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.data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str</a:t>
            </a:r>
            <a:r>
              <a:rPr lang="en-US" altLang="zh-CN" sz="2000" dirty="0">
                <a:ea typeface="宋体" charset="-122"/>
              </a:rPr>
              <a:t>:     .</a:t>
            </a:r>
            <a:r>
              <a:rPr lang="en-US" altLang="zh-CN" sz="2000" dirty="0" err="1">
                <a:ea typeface="宋体" charset="-122"/>
              </a:rPr>
              <a:t>asciiz</a:t>
            </a:r>
            <a:r>
              <a:rPr lang="en-US" altLang="zh-CN" sz="2000" dirty="0">
                <a:ea typeface="宋体" charset="-122"/>
              </a:rPr>
              <a:t>   “the answer is ”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.text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4               # load immediate; 4 is the code for </a:t>
            </a:r>
            <a:r>
              <a:rPr lang="en-US" altLang="zh-CN" sz="2000" dirty="0" err="1">
                <a:ea typeface="宋体" charset="-122"/>
              </a:rPr>
              <a:t>print_string</a:t>
            </a: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la     $</a:t>
            </a:r>
            <a:r>
              <a:rPr lang="en-US" altLang="zh-CN" sz="2000" dirty="0" err="1">
                <a:ea typeface="宋体" charset="-122"/>
              </a:rPr>
              <a:t>a0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str</a:t>
            </a:r>
            <a:r>
              <a:rPr lang="en-US" altLang="zh-CN" sz="2000" dirty="0">
                <a:ea typeface="宋体" charset="-122"/>
              </a:rPr>
              <a:t>            #  the </a:t>
            </a:r>
            <a:r>
              <a:rPr lang="en-US" altLang="zh-CN" sz="2000" dirty="0" err="1">
                <a:ea typeface="宋体" charset="-122"/>
              </a:rPr>
              <a:t>print_string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expects the string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                          #  address as the argument; 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la</a:t>
            </a:r>
            <a:r>
              <a:rPr lang="en-US" altLang="zh-CN" sz="2000" b="1" dirty="0">
                <a:ea typeface="宋体" charset="-122"/>
              </a:rPr>
              <a:t> is the instruction</a:t>
            </a:r>
          </a:p>
          <a:p>
            <a:pPr>
              <a:buClr>
                <a:srgbClr val="CC0000"/>
              </a:buClr>
            </a:pPr>
            <a:r>
              <a:rPr lang="en-US" altLang="zh-CN" sz="2000" b="1" dirty="0">
                <a:ea typeface="宋体" charset="-122"/>
              </a:rPr>
              <a:t>                                   #  to load the address of the operand (</a:t>
            </a:r>
            <a:r>
              <a:rPr lang="en-US" altLang="zh-CN" sz="2000" b="1" dirty="0" err="1">
                <a:ea typeface="宋体" charset="-122"/>
              </a:rPr>
              <a:t>str</a:t>
            </a:r>
            <a:r>
              <a:rPr lang="en-US" altLang="zh-CN" sz="2000" b="1" dirty="0">
                <a:ea typeface="宋体" charset="-122"/>
              </a:rPr>
              <a:t>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#  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 will now invoke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-4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1              #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-1 corresponds to </a:t>
            </a:r>
            <a:r>
              <a:rPr lang="en-US" altLang="zh-CN" sz="2000" dirty="0" err="1">
                <a:ea typeface="宋体" charset="-122"/>
              </a:rPr>
              <a:t>print_int</a:t>
            </a: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   $</a:t>
            </a:r>
            <a:r>
              <a:rPr lang="en-US" altLang="zh-CN" sz="2000" dirty="0" err="1">
                <a:ea typeface="宋体" charset="-122"/>
              </a:rPr>
              <a:t>a0</a:t>
            </a:r>
            <a:r>
              <a:rPr lang="en-US" altLang="zh-CN" sz="2000" dirty="0">
                <a:ea typeface="宋体" charset="-122"/>
              </a:rPr>
              <a:t>, 5              #  </a:t>
            </a:r>
            <a:r>
              <a:rPr lang="en-US" altLang="zh-CN" sz="2000" dirty="0" err="1">
                <a:ea typeface="宋体" charset="-122"/>
              </a:rPr>
              <a:t>print_int</a:t>
            </a:r>
            <a:r>
              <a:rPr lang="en-US" altLang="zh-CN" sz="2000" dirty="0">
                <a:ea typeface="宋体" charset="-122"/>
              </a:rPr>
              <a:t> expects the integer as its argument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#  </a:t>
            </a:r>
            <a:r>
              <a:rPr lang="en-US" altLang="zh-CN" sz="2000" dirty="0" err="1">
                <a:ea typeface="宋体" charset="-122"/>
              </a:rPr>
              <a:t>SPIM</a:t>
            </a:r>
            <a:r>
              <a:rPr lang="en-US" altLang="zh-CN" sz="2000" dirty="0">
                <a:ea typeface="宋体" charset="-122"/>
              </a:rPr>
              <a:t> will now invoke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-1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67EA2B8-38A0-4635-B6CA-AD58E9F0AA2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423362" name="Text Box 2"/>
          <p:cNvSpPr txBox="1">
            <a:spLocks noChangeArrowheads="1"/>
          </p:cNvSpPr>
          <p:nvPr/>
        </p:nvSpPr>
        <p:spPr bwMode="auto">
          <a:xfrm>
            <a:off x="6381753" y="21429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Example</a:t>
            </a:r>
          </a:p>
        </p:txBody>
      </p:sp>
      <p:sp>
        <p:nvSpPr>
          <p:cNvPr id="1423364" name="Text Box 4"/>
          <p:cNvSpPr txBox="1">
            <a:spLocks noChangeArrowheads="1"/>
          </p:cNvSpPr>
          <p:nvPr/>
        </p:nvSpPr>
        <p:spPr bwMode="auto">
          <a:xfrm>
            <a:off x="1055440" y="1484784"/>
            <a:ext cx="7951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Write an assembly program to prompt the user for two numbers and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print the sum of the two numbers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710E9A8-3ABE-4CED-9F46-5DC12B5090C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425410" name="Text Box 2"/>
          <p:cNvSpPr txBox="1">
            <a:spLocks noChangeArrowheads="1"/>
          </p:cNvSpPr>
          <p:nvPr/>
        </p:nvSpPr>
        <p:spPr bwMode="auto">
          <a:xfrm>
            <a:off x="1271464" y="153065"/>
            <a:ext cx="54372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Answer for Example  </a:t>
            </a:r>
          </a:p>
        </p:txBody>
      </p:sp>
      <p:sp>
        <p:nvSpPr>
          <p:cNvPr id="1425412" name="Text Box 4"/>
          <p:cNvSpPr txBox="1">
            <a:spLocks noChangeArrowheads="1"/>
          </p:cNvSpPr>
          <p:nvPr/>
        </p:nvSpPr>
        <p:spPr bwMode="auto">
          <a:xfrm>
            <a:off x="1952596" y="725648"/>
            <a:ext cx="835837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000" dirty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.text                                              </a:t>
            </a:r>
            <a:r>
              <a:rPr lang="en-US" altLang="zh-CN" sz="2000" dirty="0" smtClean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.data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.</a:t>
            </a:r>
            <a:r>
              <a:rPr lang="en-US" altLang="zh-CN" sz="2000" dirty="0" err="1">
                <a:ea typeface="宋体" charset="-122"/>
              </a:rPr>
              <a:t>globl</a:t>
            </a:r>
            <a:r>
              <a:rPr lang="en-US" altLang="zh-CN" sz="2000" dirty="0">
                <a:ea typeface="宋体" charset="-122"/>
              </a:rPr>
              <a:t> main                                </a:t>
            </a:r>
            <a:r>
              <a:rPr lang="en-US" altLang="zh-CN" sz="2000" dirty="0" smtClean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str1:  .</a:t>
            </a:r>
            <a:r>
              <a:rPr lang="en-US" altLang="zh-CN" sz="2000" dirty="0" err="1">
                <a:ea typeface="宋体" charset="-122"/>
              </a:rPr>
              <a:t>asciiz</a:t>
            </a:r>
            <a:r>
              <a:rPr lang="en-US" altLang="zh-CN" sz="2000" dirty="0">
                <a:ea typeface="宋体" charset="-122"/>
              </a:rPr>
              <a:t>  “Enter 2 numbers:”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main:                                         </a:t>
            </a:r>
            <a:r>
              <a:rPr lang="en-US" altLang="zh-CN" sz="2000" dirty="0" smtClean="0">
                <a:ea typeface="宋体" charset="-122"/>
              </a:rPr>
              <a:t>   </a:t>
            </a:r>
            <a:r>
              <a:rPr lang="en-US" altLang="zh-CN" sz="2000" dirty="0">
                <a:ea typeface="宋体" charset="-122"/>
              </a:rPr>
              <a:t>str2:  .</a:t>
            </a:r>
            <a:r>
              <a:rPr lang="en-US" altLang="zh-CN" sz="2000" dirty="0" err="1">
                <a:ea typeface="宋体" charset="-122"/>
              </a:rPr>
              <a:t>asciiz</a:t>
            </a:r>
            <a:r>
              <a:rPr lang="en-US" altLang="zh-CN" sz="2000" dirty="0">
                <a:ea typeface="宋体" charset="-122"/>
              </a:rPr>
              <a:t>  “The sum is ”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4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la  $</a:t>
            </a:r>
            <a:r>
              <a:rPr lang="en-US" altLang="zh-CN" sz="2000" dirty="0" err="1">
                <a:ea typeface="宋体" charset="-122"/>
              </a:rPr>
              <a:t>a0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str1</a:t>
            </a: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           </a:t>
            </a:r>
            <a:r>
              <a:rPr lang="en-US" altLang="zh-CN" sz="2000" dirty="0" smtClean="0">
                <a:ea typeface="宋体" charset="-122"/>
              </a:rPr>
              <a:t>   # </a:t>
            </a:r>
            <a:r>
              <a:rPr lang="en-US" altLang="zh-CN" sz="2000" dirty="0">
                <a:ea typeface="宋体" charset="-122"/>
              </a:rPr>
              <a:t>print str1 on screen 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5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              # read in 1</a:t>
            </a:r>
            <a:r>
              <a:rPr lang="en-US" altLang="zh-CN" sz="2000" baseline="30000" dirty="0">
                <a:ea typeface="宋体" charset="-122"/>
              </a:rPr>
              <a:t>st  </a:t>
            </a:r>
            <a:r>
              <a:rPr lang="en-US" altLang="zh-CN" sz="2000" dirty="0">
                <a:ea typeface="宋体" charset="-122"/>
              </a:rPr>
              <a:t>integer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add  $</a:t>
            </a:r>
            <a:r>
              <a:rPr lang="en-US" altLang="zh-CN" sz="2000" dirty="0" err="1">
                <a:ea typeface="宋体" charset="-122"/>
              </a:rPr>
              <a:t>t0</a:t>
            </a:r>
            <a:r>
              <a:rPr lang="en-US" altLang="zh-CN" sz="2000" dirty="0">
                <a:ea typeface="宋体" charset="-122"/>
              </a:rPr>
              <a:t>,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$zero              # $</a:t>
            </a:r>
            <a:r>
              <a:rPr lang="en-US" altLang="zh-CN" sz="2000" dirty="0" err="1">
                <a:ea typeface="宋体" charset="-122"/>
              </a:rPr>
              <a:t>t0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  <a:sym typeface="Wingdings" pitchFamily="2" charset="2"/>
              </a:rPr>
              <a:t> 1</a:t>
            </a:r>
            <a:r>
              <a:rPr lang="en-US" altLang="zh-CN" sz="2000" baseline="30000" dirty="0">
                <a:ea typeface="宋体" charset="-122"/>
                <a:sym typeface="Wingdings" pitchFamily="2" charset="2"/>
              </a:rPr>
              <a:t>st</a:t>
            </a:r>
            <a:r>
              <a:rPr lang="en-US" altLang="zh-CN" sz="2000" dirty="0">
                <a:ea typeface="宋体" charset="-122"/>
                <a:sym typeface="Wingdings" pitchFamily="2" charset="2"/>
              </a:rPr>
              <a:t> input integer</a:t>
            </a: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5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              # read in  2</a:t>
            </a:r>
            <a:r>
              <a:rPr lang="en-US" altLang="zh-CN" sz="2000" baseline="30000" dirty="0">
                <a:ea typeface="宋体" charset="-122"/>
              </a:rPr>
              <a:t>nd</a:t>
            </a:r>
            <a:r>
              <a:rPr lang="en-US" altLang="zh-CN" sz="2000" dirty="0">
                <a:ea typeface="宋体" charset="-122"/>
              </a:rPr>
              <a:t> integer                            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add  $</a:t>
            </a:r>
            <a:r>
              <a:rPr lang="en-US" altLang="zh-CN" sz="2000" dirty="0" err="1">
                <a:ea typeface="宋体" charset="-122"/>
              </a:rPr>
              <a:t>t1</a:t>
            </a:r>
            <a:r>
              <a:rPr lang="en-US" altLang="zh-CN" sz="2000" dirty="0">
                <a:ea typeface="宋体" charset="-122"/>
              </a:rPr>
              <a:t>,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$zero              # $</a:t>
            </a:r>
            <a:r>
              <a:rPr lang="en-US" altLang="zh-CN" sz="2000" dirty="0" err="1">
                <a:ea typeface="宋体" charset="-122"/>
              </a:rPr>
              <a:t>t1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  <a:sym typeface="Wingdings" pitchFamily="2" charset="2"/>
              </a:rPr>
              <a:t> 2</a:t>
            </a:r>
            <a:r>
              <a:rPr lang="en-US" altLang="zh-CN" sz="2000" baseline="30000" dirty="0">
                <a:ea typeface="宋体" charset="-122"/>
                <a:sym typeface="Wingdings" pitchFamily="2" charset="2"/>
              </a:rPr>
              <a:t>nd</a:t>
            </a:r>
            <a:r>
              <a:rPr lang="en-US" altLang="zh-CN" sz="2000" dirty="0">
                <a:ea typeface="宋体" charset="-122"/>
                <a:sym typeface="Wingdings" pitchFamily="2" charset="2"/>
              </a:rPr>
              <a:t> input integer</a:t>
            </a: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4       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la  $</a:t>
            </a:r>
            <a:r>
              <a:rPr lang="en-US" altLang="zh-CN" sz="2000" dirty="0" err="1">
                <a:ea typeface="宋体" charset="-122"/>
              </a:rPr>
              <a:t>a0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str2</a:t>
            </a:r>
            <a:r>
              <a:rPr lang="en-US" altLang="zh-CN" sz="2000" dirty="0">
                <a:ea typeface="宋体" charset="-122"/>
              </a:rPr>
              <a:t>         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             # print </a:t>
            </a:r>
            <a:r>
              <a:rPr lang="en-US" altLang="zh-CN" sz="2000" dirty="0" err="1">
                <a:ea typeface="宋体" charset="-122"/>
              </a:rPr>
              <a:t>str2</a:t>
            </a:r>
            <a:r>
              <a:rPr lang="en-US" altLang="zh-CN" sz="2000" dirty="0">
                <a:ea typeface="宋体" charset="-122"/>
              </a:rPr>
              <a:t> on screen 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li</a:t>
            </a:r>
            <a:r>
              <a:rPr lang="en-US" altLang="zh-CN" sz="2000" dirty="0">
                <a:ea typeface="宋体" charset="-122"/>
              </a:rPr>
              <a:t>    $</a:t>
            </a:r>
            <a:r>
              <a:rPr lang="en-US" altLang="zh-CN" sz="2000" dirty="0" err="1">
                <a:ea typeface="宋体" charset="-122"/>
              </a:rPr>
              <a:t>v0</a:t>
            </a:r>
            <a:r>
              <a:rPr lang="en-US" altLang="zh-CN" sz="2000" dirty="0">
                <a:ea typeface="宋体" charset="-122"/>
              </a:rPr>
              <a:t>, 1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add  $</a:t>
            </a:r>
            <a:r>
              <a:rPr lang="en-US" altLang="zh-CN" sz="2000" dirty="0" err="1">
                <a:ea typeface="宋体" charset="-122"/>
              </a:rPr>
              <a:t>a0</a:t>
            </a:r>
            <a:r>
              <a:rPr lang="en-US" altLang="zh-CN" sz="2000" dirty="0">
                <a:ea typeface="宋体" charset="-122"/>
              </a:rPr>
              <a:t>, $</a:t>
            </a:r>
            <a:r>
              <a:rPr lang="en-US" altLang="zh-CN" sz="2000" dirty="0" err="1">
                <a:ea typeface="宋体" charset="-122"/>
              </a:rPr>
              <a:t>t1</a:t>
            </a:r>
            <a:r>
              <a:rPr lang="en-US" altLang="zh-CN" sz="2000" dirty="0">
                <a:ea typeface="宋体" charset="-122"/>
              </a:rPr>
              <a:t>, $</a:t>
            </a:r>
            <a:r>
              <a:rPr lang="en-US" altLang="zh-CN" sz="2000" dirty="0" err="1">
                <a:ea typeface="宋体" charset="-122"/>
              </a:rPr>
              <a:t>t0</a:t>
            </a:r>
            <a:r>
              <a:rPr lang="en-US" altLang="zh-CN" sz="2000" dirty="0">
                <a:ea typeface="宋体" charset="-122"/>
              </a:rPr>
              <a:t>                        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syscall</a:t>
            </a:r>
            <a:r>
              <a:rPr lang="en-US" altLang="zh-CN" sz="2000" dirty="0">
                <a:ea typeface="宋体" charset="-122"/>
              </a:rPr>
              <a:t>                                  # print  $</a:t>
            </a:r>
            <a:r>
              <a:rPr lang="en-US" altLang="zh-CN" sz="2000" dirty="0" err="1">
                <a:ea typeface="宋体" charset="-122"/>
              </a:rPr>
              <a:t>t0</a:t>
            </a:r>
            <a:r>
              <a:rPr lang="en-US" altLang="zh-CN" sz="2000" dirty="0">
                <a:ea typeface="宋体" charset="-122"/>
              </a:rPr>
              <a:t>+$</a:t>
            </a:r>
            <a:r>
              <a:rPr lang="en-US" altLang="zh-CN" sz="2000" dirty="0" err="1">
                <a:ea typeface="宋体" charset="-122"/>
              </a:rPr>
              <a:t>t1</a:t>
            </a:r>
            <a:r>
              <a:rPr lang="en-US" altLang="zh-CN" sz="2000" dirty="0">
                <a:ea typeface="宋体" charset="-122"/>
              </a:rPr>
              <a:t> on screen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Text Box 2"/>
          <p:cNvSpPr txBox="1">
            <a:spLocks noChangeArrowheads="1"/>
          </p:cNvSpPr>
          <p:nvPr/>
        </p:nvSpPr>
        <p:spPr bwMode="auto">
          <a:xfrm>
            <a:off x="1147658" y="132759"/>
            <a:ext cx="86107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2.12    Translating and starting a Program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339396" name="Rectangle 4"/>
          <p:cNvSpPr>
            <a:spLocks noChangeArrowheads="1"/>
          </p:cNvSpPr>
          <p:nvPr/>
        </p:nvSpPr>
        <p:spPr bwMode="auto">
          <a:xfrm>
            <a:off x="2024034" y="92867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ea typeface="宋体" charset="-122"/>
              </a:rPr>
              <a:t>C Program</a:t>
            </a:r>
          </a:p>
        </p:txBody>
      </p:sp>
      <p:sp>
        <p:nvSpPr>
          <p:cNvPr id="1339397" name="Rectangle 5"/>
          <p:cNvSpPr>
            <a:spLocks noChangeArrowheads="1"/>
          </p:cNvSpPr>
          <p:nvPr/>
        </p:nvSpPr>
        <p:spPr bwMode="auto">
          <a:xfrm>
            <a:off x="2862234" y="2224070"/>
            <a:ext cx="3048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ea typeface="宋体" charset="-122"/>
              </a:rPr>
              <a:t>Assembly language program</a:t>
            </a:r>
          </a:p>
        </p:txBody>
      </p:sp>
      <p:sp>
        <p:nvSpPr>
          <p:cNvPr id="1339398" name="Rectangle 6"/>
          <p:cNvSpPr>
            <a:spLocks noChangeArrowheads="1"/>
          </p:cNvSpPr>
          <p:nvPr/>
        </p:nvSpPr>
        <p:spPr bwMode="auto">
          <a:xfrm>
            <a:off x="2176434" y="3443270"/>
            <a:ext cx="3581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ea typeface="宋体" charset="-122"/>
              </a:rPr>
              <a:t>Object: machine language module</a:t>
            </a:r>
          </a:p>
        </p:txBody>
      </p:sp>
      <p:sp>
        <p:nvSpPr>
          <p:cNvPr id="1339399" name="Rectangle 7"/>
          <p:cNvSpPr>
            <a:spLocks noChangeArrowheads="1"/>
          </p:cNvSpPr>
          <p:nvPr/>
        </p:nvSpPr>
        <p:spPr bwMode="auto">
          <a:xfrm>
            <a:off x="5910234" y="3443270"/>
            <a:ext cx="441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ea typeface="宋体" charset="-122"/>
              </a:rPr>
              <a:t>Object: library routine (machine language)</a:t>
            </a:r>
          </a:p>
        </p:txBody>
      </p:sp>
      <p:sp>
        <p:nvSpPr>
          <p:cNvPr id="1339400" name="Rectangle 8"/>
          <p:cNvSpPr>
            <a:spLocks noChangeArrowheads="1"/>
          </p:cNvSpPr>
          <p:nvPr/>
        </p:nvSpPr>
        <p:spPr bwMode="auto">
          <a:xfrm>
            <a:off x="4310034" y="4662470"/>
            <a:ext cx="426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ea typeface="宋体" charset="-122"/>
              </a:rPr>
              <a:t>Executable: machine language program</a:t>
            </a:r>
          </a:p>
        </p:txBody>
      </p:sp>
      <p:sp>
        <p:nvSpPr>
          <p:cNvPr id="1339401" name="Rectangle 9"/>
          <p:cNvSpPr>
            <a:spLocks noChangeArrowheads="1"/>
          </p:cNvSpPr>
          <p:nvPr/>
        </p:nvSpPr>
        <p:spPr bwMode="auto">
          <a:xfrm>
            <a:off x="6443634" y="588167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>
                <a:ea typeface="宋体" charset="-122"/>
              </a:rPr>
              <a:t>Memory</a:t>
            </a:r>
          </a:p>
        </p:txBody>
      </p:sp>
      <p:sp>
        <p:nvSpPr>
          <p:cNvPr id="1339402" name="Oval 10"/>
          <p:cNvSpPr>
            <a:spLocks noChangeArrowheads="1"/>
          </p:cNvSpPr>
          <p:nvPr/>
        </p:nvSpPr>
        <p:spPr bwMode="auto">
          <a:xfrm>
            <a:off x="2862234" y="1538270"/>
            <a:ext cx="1295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Compiler</a:t>
            </a:r>
          </a:p>
        </p:txBody>
      </p:sp>
      <p:sp>
        <p:nvSpPr>
          <p:cNvPr id="1339403" name="Oval 11"/>
          <p:cNvSpPr>
            <a:spLocks noChangeArrowheads="1"/>
          </p:cNvSpPr>
          <p:nvPr/>
        </p:nvSpPr>
        <p:spPr bwMode="auto">
          <a:xfrm>
            <a:off x="3624234" y="2833670"/>
            <a:ext cx="1295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Assembler</a:t>
            </a:r>
          </a:p>
        </p:txBody>
      </p:sp>
      <p:sp>
        <p:nvSpPr>
          <p:cNvPr id="1339404" name="Oval 12"/>
          <p:cNvSpPr>
            <a:spLocks noChangeArrowheads="1"/>
          </p:cNvSpPr>
          <p:nvPr/>
        </p:nvSpPr>
        <p:spPr bwMode="auto">
          <a:xfrm>
            <a:off x="4767234" y="4052870"/>
            <a:ext cx="1295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Linker</a:t>
            </a:r>
          </a:p>
        </p:txBody>
      </p:sp>
      <p:sp>
        <p:nvSpPr>
          <p:cNvPr id="1339405" name="Oval 13"/>
          <p:cNvSpPr>
            <a:spLocks noChangeArrowheads="1"/>
          </p:cNvSpPr>
          <p:nvPr/>
        </p:nvSpPr>
        <p:spPr bwMode="auto">
          <a:xfrm>
            <a:off x="5605434" y="5272070"/>
            <a:ext cx="1295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>
                <a:ea typeface="宋体" charset="-122"/>
              </a:rPr>
              <a:t>Loader</a:t>
            </a:r>
          </a:p>
        </p:txBody>
      </p:sp>
      <p:sp>
        <p:nvSpPr>
          <p:cNvPr id="1339406" name="Line 14"/>
          <p:cNvSpPr>
            <a:spLocks noChangeShapeType="1"/>
          </p:cNvSpPr>
          <p:nvPr/>
        </p:nvSpPr>
        <p:spPr bwMode="auto">
          <a:xfrm>
            <a:off x="2709834" y="138587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07" name="Line 15"/>
          <p:cNvSpPr>
            <a:spLocks noChangeShapeType="1"/>
          </p:cNvSpPr>
          <p:nvPr/>
        </p:nvSpPr>
        <p:spPr bwMode="auto">
          <a:xfrm>
            <a:off x="3700434" y="199547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08" name="Line 16"/>
          <p:cNvSpPr>
            <a:spLocks noChangeShapeType="1"/>
          </p:cNvSpPr>
          <p:nvPr/>
        </p:nvSpPr>
        <p:spPr bwMode="auto">
          <a:xfrm>
            <a:off x="4005234" y="268127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09" name="Line 17"/>
          <p:cNvSpPr>
            <a:spLocks noChangeShapeType="1"/>
          </p:cNvSpPr>
          <p:nvPr/>
        </p:nvSpPr>
        <p:spPr bwMode="auto">
          <a:xfrm>
            <a:off x="4310034" y="329087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10" name="Line 18"/>
          <p:cNvSpPr>
            <a:spLocks noChangeShapeType="1"/>
          </p:cNvSpPr>
          <p:nvPr/>
        </p:nvSpPr>
        <p:spPr bwMode="auto">
          <a:xfrm>
            <a:off x="4691034" y="390047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11" name="Line 19"/>
          <p:cNvSpPr>
            <a:spLocks noChangeShapeType="1"/>
          </p:cNvSpPr>
          <p:nvPr/>
        </p:nvSpPr>
        <p:spPr bwMode="auto">
          <a:xfrm flipH="1">
            <a:off x="5757834" y="390047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12" name="Line 20"/>
          <p:cNvSpPr>
            <a:spLocks noChangeShapeType="1"/>
          </p:cNvSpPr>
          <p:nvPr/>
        </p:nvSpPr>
        <p:spPr bwMode="auto">
          <a:xfrm>
            <a:off x="5453034" y="451007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13" name="Line 21"/>
          <p:cNvSpPr>
            <a:spLocks noChangeShapeType="1"/>
          </p:cNvSpPr>
          <p:nvPr/>
        </p:nvSpPr>
        <p:spPr bwMode="auto">
          <a:xfrm>
            <a:off x="5910234" y="511967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14" name="Line 22"/>
          <p:cNvSpPr>
            <a:spLocks noChangeShapeType="1"/>
          </p:cNvSpPr>
          <p:nvPr/>
        </p:nvSpPr>
        <p:spPr bwMode="auto">
          <a:xfrm>
            <a:off x="6519834" y="572927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9415" name="Text Box 23"/>
          <p:cNvSpPr txBox="1">
            <a:spLocks noChangeArrowheads="1"/>
          </p:cNvSpPr>
          <p:nvPr/>
        </p:nvSpPr>
        <p:spPr bwMode="auto">
          <a:xfrm>
            <a:off x="3532159" y="939784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x.c</a:t>
            </a:r>
          </a:p>
        </p:txBody>
      </p:sp>
      <p:sp>
        <p:nvSpPr>
          <p:cNvPr id="1339416" name="Text Box 24"/>
          <p:cNvSpPr txBox="1">
            <a:spLocks noChangeArrowheads="1"/>
          </p:cNvSpPr>
          <p:nvPr/>
        </p:nvSpPr>
        <p:spPr bwMode="auto">
          <a:xfrm>
            <a:off x="6062634" y="2224071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x.s</a:t>
            </a:r>
          </a:p>
        </p:txBody>
      </p:sp>
      <p:sp>
        <p:nvSpPr>
          <p:cNvPr id="1339417" name="Text Box 25"/>
          <p:cNvSpPr txBox="1">
            <a:spLocks noChangeArrowheads="1"/>
          </p:cNvSpPr>
          <p:nvPr/>
        </p:nvSpPr>
        <p:spPr bwMode="auto">
          <a:xfrm>
            <a:off x="1795434" y="3062271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x.o</a:t>
            </a:r>
          </a:p>
        </p:txBody>
      </p:sp>
      <p:sp>
        <p:nvSpPr>
          <p:cNvPr id="1339418" name="Text Box 26"/>
          <p:cNvSpPr txBox="1">
            <a:spLocks noChangeArrowheads="1"/>
          </p:cNvSpPr>
          <p:nvPr/>
        </p:nvSpPr>
        <p:spPr bwMode="auto">
          <a:xfrm>
            <a:off x="8577235" y="2986071"/>
            <a:ext cx="1127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x.a, x.so</a:t>
            </a:r>
          </a:p>
        </p:txBody>
      </p:sp>
      <p:sp>
        <p:nvSpPr>
          <p:cNvPr id="1339419" name="Text Box 27"/>
          <p:cNvSpPr txBox="1">
            <a:spLocks noChangeArrowheads="1"/>
          </p:cNvSpPr>
          <p:nvPr/>
        </p:nvSpPr>
        <p:spPr bwMode="auto">
          <a:xfrm>
            <a:off x="8653435" y="4738671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a.out</a:t>
            </a:r>
          </a:p>
        </p:txBody>
      </p:sp>
      <p:sp>
        <p:nvSpPr>
          <p:cNvPr id="27" name="Rectangle 3"/>
          <p:cNvSpPr txBox="1">
            <a:spLocks noRot="1" noChangeArrowheads="1"/>
          </p:cNvSpPr>
          <p:nvPr/>
        </p:nvSpPr>
        <p:spPr>
          <a:xfrm>
            <a:off x="5727700" y="1214423"/>
            <a:ext cx="4940300" cy="5873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Tx/>
              <a:defRPr/>
            </a:pPr>
            <a:r>
              <a:rPr lang="en-US" altLang="zh-CN" sz="3200" b="1" kern="0">
                <a:latin typeface="+mn-lt"/>
                <a:ea typeface="+mn-ea"/>
              </a:rPr>
              <a:t>A translation hierarchy</a:t>
            </a:r>
            <a:endParaRPr lang="en-US" altLang="zh-CN" sz="3200" b="1" kern="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Text Box 2"/>
          <p:cNvSpPr txBox="1">
            <a:spLocks noChangeArrowheads="1"/>
          </p:cNvSpPr>
          <p:nvPr/>
        </p:nvSpPr>
        <p:spPr bwMode="auto">
          <a:xfrm>
            <a:off x="1487488" y="286517"/>
            <a:ext cx="3500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Role of Assembler</a:t>
            </a:r>
          </a:p>
        </p:txBody>
      </p:sp>
      <p:sp>
        <p:nvSpPr>
          <p:cNvPr id="1341444" name="Text Box 4"/>
          <p:cNvSpPr txBox="1">
            <a:spLocks noChangeArrowheads="1"/>
          </p:cNvSpPr>
          <p:nvPr/>
        </p:nvSpPr>
        <p:spPr bwMode="auto">
          <a:xfrm>
            <a:off x="1487488" y="1249398"/>
            <a:ext cx="800105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Convert pseudo-instructions into actual hardware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  instructions</a:t>
            </a:r>
            <a:r>
              <a:rPr lang="en-US" altLang="zh-CN" sz="2400" dirty="0">
                <a:ea typeface="宋体" charset="-122"/>
              </a:rPr>
              <a:t> – pseudo-</a:t>
            </a:r>
            <a:r>
              <a:rPr lang="en-US" altLang="zh-CN" sz="2400" dirty="0" err="1">
                <a:ea typeface="宋体" charset="-122"/>
              </a:rPr>
              <a:t>instrs</a:t>
            </a:r>
            <a:r>
              <a:rPr lang="en-US" altLang="zh-CN" sz="2400" dirty="0">
                <a:ea typeface="宋体" charset="-122"/>
              </a:rPr>
              <a:t> make it easier to program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in assembly – examples: “move”, “</a:t>
            </a:r>
            <a:r>
              <a:rPr lang="en-US" altLang="zh-CN" sz="2400" dirty="0" err="1">
                <a:ea typeface="宋体" charset="-122"/>
              </a:rPr>
              <a:t>blt</a:t>
            </a:r>
            <a:r>
              <a:rPr lang="en-US" altLang="zh-CN" sz="2400" dirty="0">
                <a:ea typeface="宋体" charset="-122"/>
              </a:rPr>
              <a:t>”, 32-bit immediate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operands, etc. 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Convert assembly instructions into machine instructions </a:t>
            </a:r>
          </a:p>
          <a:p>
            <a:pPr lvl="1"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宋体" charset="-122"/>
              </a:rPr>
              <a:t>   a separate object file (</a:t>
            </a:r>
            <a:r>
              <a:rPr lang="en-US" altLang="zh-CN" sz="2400" dirty="0" err="1">
                <a:ea typeface="宋体" charset="-122"/>
              </a:rPr>
              <a:t>x.o</a:t>
            </a:r>
            <a:r>
              <a:rPr lang="en-US" altLang="zh-CN" sz="2400" dirty="0">
                <a:ea typeface="宋体" charset="-122"/>
              </a:rPr>
              <a:t>) is created for each C file (</a:t>
            </a:r>
            <a:r>
              <a:rPr lang="en-US" altLang="zh-CN" sz="2400" dirty="0" err="1">
                <a:ea typeface="宋体" charset="-122"/>
              </a:rPr>
              <a:t>x.c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 lvl="1"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宋体" charset="-122"/>
              </a:rPr>
              <a:t>   compute the actual values for instruction labels </a:t>
            </a:r>
          </a:p>
          <a:p>
            <a:pPr lvl="1"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宋体" charset="-122"/>
              </a:rPr>
              <a:t>   maintain info on external references and debugging information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Text Box 2"/>
          <p:cNvSpPr txBox="1">
            <a:spLocks noChangeArrowheads="1"/>
          </p:cNvSpPr>
          <p:nvPr/>
        </p:nvSpPr>
        <p:spPr bwMode="auto">
          <a:xfrm>
            <a:off x="1415480" y="300823"/>
            <a:ext cx="2687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Role of Linker</a:t>
            </a:r>
          </a:p>
        </p:txBody>
      </p:sp>
      <p:sp>
        <p:nvSpPr>
          <p:cNvPr id="1343492" name="Text Box 4"/>
          <p:cNvSpPr txBox="1">
            <a:spLocks noChangeArrowheads="1"/>
          </p:cNvSpPr>
          <p:nvPr/>
        </p:nvSpPr>
        <p:spPr bwMode="auto">
          <a:xfrm>
            <a:off x="1127448" y="1340768"/>
            <a:ext cx="830868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Stitches different object files into a single executable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zh-CN" sz="2400" dirty="0">
              <a:ea typeface="宋体" charset="-122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宋体" charset="-122"/>
              </a:rPr>
              <a:t>patch internal and external references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0070C0"/>
                </a:solidFill>
                <a:ea typeface="宋体" charset="-122"/>
              </a:rPr>
              <a:t> determine addresses of data and instruction labels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0070C0"/>
                </a:solidFill>
                <a:ea typeface="宋体" charset="-122"/>
              </a:rPr>
              <a:t> organize code and data modules in memory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Some libraries (DLLs) are dynamically linked – the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executable points to dummy routines – these dummy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routines call the dynamic linker-loader so they can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update the executable to jump to the correct routine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D0F0138-914E-4626-A233-CABB3C44CDE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27458" name="Text Box 2"/>
          <p:cNvSpPr txBox="1">
            <a:spLocks noChangeArrowheads="1"/>
          </p:cNvSpPr>
          <p:nvPr/>
        </p:nvSpPr>
        <p:spPr bwMode="auto">
          <a:xfrm>
            <a:off x="1285978" y="222951"/>
            <a:ext cx="3478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Compilation Steps</a:t>
            </a:r>
          </a:p>
        </p:txBody>
      </p:sp>
      <p:sp>
        <p:nvSpPr>
          <p:cNvPr id="1427460" name="Text Box 4"/>
          <p:cNvSpPr txBox="1">
            <a:spLocks noChangeArrowheads="1"/>
          </p:cNvSpPr>
          <p:nvPr/>
        </p:nvSpPr>
        <p:spPr bwMode="auto">
          <a:xfrm>
            <a:off x="1881159" y="1071547"/>
            <a:ext cx="857478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The front-end: </a:t>
            </a:r>
            <a:r>
              <a:rPr lang="en-US" altLang="zh-CN" sz="2400" dirty="0">
                <a:ea typeface="宋体" charset="-122"/>
              </a:rPr>
              <a:t>deals mostly with language specific actions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Scanning: reads characters and breaks them into tokens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Parsing: checks syntax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Semantic analysis: makes sure operations/types are</a:t>
            </a:r>
          </a:p>
          <a:p>
            <a:pPr lvl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   meaningful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Intermediate representation: simple instructions,</a:t>
            </a:r>
          </a:p>
          <a:p>
            <a:pPr lvl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   infinite registers, makes few assumptions about hw</a:t>
            </a:r>
          </a:p>
          <a:p>
            <a:pPr lvl="1">
              <a:buClr>
                <a:schemeClr val="accent2"/>
              </a:buClr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The back-end:</a:t>
            </a:r>
            <a:r>
              <a:rPr lang="en-US" altLang="zh-CN" sz="2400" dirty="0">
                <a:ea typeface="宋体" charset="-122"/>
              </a:rPr>
              <a:t> optimizations and code generation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Local optimizations: within a basic block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Global optimizations: across basic blocks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宋体" charset="-122"/>
              </a:rPr>
              <a:t> Register allocation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9A86E41-4AF9-465C-A126-C3CD7DC2920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29506" name="Text Box 2"/>
          <p:cNvSpPr txBox="1">
            <a:spLocks noChangeArrowheads="1"/>
          </p:cNvSpPr>
          <p:nvPr/>
        </p:nvSpPr>
        <p:spPr bwMode="auto">
          <a:xfrm>
            <a:off x="1487488" y="297727"/>
            <a:ext cx="36471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Compiler: Dataflow</a:t>
            </a:r>
          </a:p>
        </p:txBody>
      </p:sp>
      <p:sp>
        <p:nvSpPr>
          <p:cNvPr id="1429508" name="Text Box 4"/>
          <p:cNvSpPr txBox="1">
            <a:spLocks noChangeArrowheads="1"/>
          </p:cNvSpPr>
          <p:nvPr/>
        </p:nvSpPr>
        <p:spPr bwMode="auto">
          <a:xfrm>
            <a:off x="1055440" y="1265720"/>
            <a:ext cx="892899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Control flow graph: </a:t>
            </a:r>
            <a:r>
              <a:rPr lang="en-US" altLang="zh-CN" sz="2400" dirty="0">
                <a:ea typeface="宋体" charset="-122"/>
              </a:rPr>
              <a:t>each box represents a basic block and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arcs represent potential jumps between instructions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For each block, the compiler computes values that were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defined (written to) and used (read from)</a:t>
            </a:r>
          </a:p>
          <a:p>
            <a:pPr>
              <a:buClr>
                <a:srgbClr val="CC0000"/>
              </a:buClr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Such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dataflow analysis </a:t>
            </a:r>
            <a:r>
              <a:rPr lang="en-US" altLang="zh-CN" sz="2400" dirty="0">
                <a:ea typeface="宋体" charset="-122"/>
              </a:rPr>
              <a:t>is key to several optimizations: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for example, moving code around, eliminating dead code,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removing redundant computations, etc.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7D7B5F7-7B74-4AFA-841E-37FE308074E8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431554" name="Text Box 2"/>
          <p:cNvSpPr txBox="1">
            <a:spLocks noChangeArrowheads="1"/>
          </p:cNvSpPr>
          <p:nvPr/>
        </p:nvSpPr>
        <p:spPr bwMode="auto">
          <a:xfrm>
            <a:off x="1415480" y="207667"/>
            <a:ext cx="5447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Compiler: Register Allocation</a:t>
            </a:r>
          </a:p>
        </p:txBody>
      </p:sp>
      <p:sp>
        <p:nvSpPr>
          <p:cNvPr id="1431556" name="Text Box 4"/>
          <p:cNvSpPr txBox="1">
            <a:spLocks noChangeArrowheads="1"/>
          </p:cNvSpPr>
          <p:nvPr/>
        </p:nvSpPr>
        <p:spPr bwMode="auto">
          <a:xfrm>
            <a:off x="1127448" y="1187310"/>
            <a:ext cx="816451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The </a:t>
            </a:r>
            <a:r>
              <a:rPr lang="en-US" altLang="zh-CN" sz="2000" dirty="0" err="1">
                <a:ea typeface="宋体" charset="-122"/>
              </a:rPr>
              <a:t>IR</a:t>
            </a:r>
            <a:r>
              <a:rPr lang="en-US" altLang="zh-CN" sz="2000" dirty="0">
                <a:ea typeface="宋体" charset="-122"/>
              </a:rPr>
              <a:t> contains infinite virtual registers – these must be mapped to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the architecture’s finite set of registers (say, 32 registers)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000" dirty="0">
                <a:ea typeface="宋体" charset="-122"/>
              </a:rPr>
              <a:t> For each virtual register, its live range is computed (the range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between which the register is defined and used)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000" dirty="0">
                <a:ea typeface="宋体" charset="-122"/>
              </a:rPr>
              <a:t> We must now assign one of 32 colors to each virtual register so that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intersecting live ranges are colored differently – can be mapped to the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famous graph coloring problem 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000" dirty="0">
                <a:ea typeface="宋体" charset="-122"/>
              </a:rPr>
              <a:t> If this is not possible, some values will have to be temporarily spilled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to memory and restored (this is equivalent to breaking a single live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range into smaller live ranges)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7A35F63-AA69-44CC-88D4-2476DAA927F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433602" name="Text Box 2"/>
          <p:cNvSpPr txBox="1">
            <a:spLocks noChangeArrowheads="1"/>
          </p:cNvSpPr>
          <p:nvPr/>
        </p:nvSpPr>
        <p:spPr bwMode="auto">
          <a:xfrm>
            <a:off x="1559496" y="312652"/>
            <a:ext cx="75365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Compiler: High-Level Optimizations</a:t>
            </a:r>
          </a:p>
        </p:txBody>
      </p:sp>
      <p:sp>
        <p:nvSpPr>
          <p:cNvPr id="1433604" name="Text Box 4"/>
          <p:cNvSpPr txBox="1">
            <a:spLocks noChangeArrowheads="1"/>
          </p:cNvSpPr>
          <p:nvPr/>
        </p:nvSpPr>
        <p:spPr bwMode="auto">
          <a:xfrm>
            <a:off x="920817" y="1268414"/>
            <a:ext cx="81692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High-level optimizations </a:t>
            </a:r>
            <a:r>
              <a:rPr lang="en-US" altLang="zh-CN" sz="2400" dirty="0">
                <a:ea typeface="宋体" charset="-122"/>
              </a:rPr>
              <a:t>are usually 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hardware independent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Procedure </a:t>
            </a:r>
            <a:r>
              <a:rPr lang="en-US" altLang="zh-CN" sz="2400" dirty="0" err="1">
                <a:ea typeface="宋体" charset="-122"/>
              </a:rPr>
              <a:t>inlining</a:t>
            </a: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Loop unrolling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 Loop interchange, blocking (more on this later when we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study cache/memory organization)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/>
              <a:t>2.9    Communicating with   People Beyond Numbers  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ASCII </a:t>
            </a:r>
            <a:r>
              <a:rPr lang="en-US" altLang="zh-CN" sz="2000" dirty="0"/>
              <a:t>( American Standard Code for Information Interchange )</a:t>
            </a:r>
          </a:p>
          <a:p>
            <a:r>
              <a:rPr lang="en-US" altLang="zh-CN" dirty="0"/>
              <a:t> Instructions for moving bytes in MIPS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Load byte ( lb ):  </a:t>
            </a:r>
            <a:r>
              <a:rPr lang="en-US" altLang="zh-CN" sz="2000" dirty="0"/>
              <a:t>lb   $</a:t>
            </a:r>
            <a:r>
              <a:rPr lang="en-US" altLang="zh-CN" sz="2000" dirty="0" err="1"/>
              <a:t>t0</a:t>
            </a:r>
            <a:r>
              <a:rPr lang="en-US" altLang="zh-CN" sz="2000" dirty="0"/>
              <a:t>, 0($sp)  # read byte from source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Store byte ( </a:t>
            </a:r>
            <a:r>
              <a:rPr lang="en-US" altLang="zh-CN" sz="2400" dirty="0" err="1">
                <a:solidFill>
                  <a:srgbClr val="0066FF"/>
                </a:solidFill>
              </a:rPr>
              <a:t>sb</a:t>
            </a:r>
            <a:r>
              <a:rPr lang="en-US" altLang="zh-CN" sz="2400" dirty="0">
                <a:solidFill>
                  <a:srgbClr val="0066FF"/>
                </a:solidFill>
              </a:rPr>
              <a:t> ): </a:t>
            </a:r>
            <a:r>
              <a:rPr lang="en-US" altLang="zh-CN" sz="2000" dirty="0" err="1"/>
              <a:t>sb</a:t>
            </a:r>
            <a:r>
              <a:rPr lang="en-US" altLang="zh-CN" sz="2000" dirty="0"/>
              <a:t>   $</a:t>
            </a:r>
            <a:r>
              <a:rPr lang="en-US" altLang="zh-CN" sz="2000" dirty="0" err="1"/>
              <a:t>t0</a:t>
            </a:r>
            <a:r>
              <a:rPr lang="en-US" altLang="zh-CN" sz="2000" dirty="0"/>
              <a:t>, 0($sp)  # write byte to destination</a:t>
            </a:r>
          </a:p>
          <a:p>
            <a:r>
              <a:rPr lang="en-US" altLang="zh-CN" sz="2400" dirty="0"/>
              <a:t> Three choices for representing a string</a:t>
            </a:r>
          </a:p>
          <a:p>
            <a:pPr lvl="1"/>
            <a:r>
              <a:rPr lang="en-US" altLang="zh-CN" sz="2000" dirty="0"/>
              <a:t> Place the length of the string in the first position</a:t>
            </a:r>
          </a:p>
          <a:p>
            <a:pPr lvl="1"/>
            <a:r>
              <a:rPr lang="en-US" altLang="zh-CN" sz="2000" dirty="0"/>
              <a:t> An accompanying variable has the length</a:t>
            </a:r>
          </a:p>
          <a:p>
            <a:pPr lvl="1"/>
            <a:r>
              <a:rPr lang="en-US" altLang="zh-CN" sz="2000" dirty="0"/>
              <a:t> A character in the  last position to mark the end of a string</a:t>
            </a:r>
          </a:p>
          <a:p>
            <a:r>
              <a:rPr lang="en-US" altLang="zh-CN" sz="2400" dirty="0"/>
              <a:t> C uses the third choice</a:t>
            </a:r>
          </a:p>
          <a:p>
            <a:pPr lvl="1"/>
            <a:r>
              <a:rPr lang="en-US" altLang="zh-CN" sz="2000" dirty="0"/>
              <a:t> Terminate a string with a byte whose value is 0 ( null in ASCII )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635EC342-80CE-411C-867D-102A64D56B14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E769563-0D0B-40E5-9D46-3A33D5845885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435650" name="Text Box 2"/>
          <p:cNvSpPr txBox="1">
            <a:spLocks noChangeArrowheads="1"/>
          </p:cNvSpPr>
          <p:nvPr/>
        </p:nvSpPr>
        <p:spPr bwMode="auto">
          <a:xfrm>
            <a:off x="1415480" y="292497"/>
            <a:ext cx="7588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Compiler: Low-Level Optimizations</a:t>
            </a:r>
          </a:p>
        </p:txBody>
      </p:sp>
      <p:sp>
        <p:nvSpPr>
          <p:cNvPr id="1435652" name="Text Box 4"/>
          <p:cNvSpPr txBox="1">
            <a:spLocks noChangeArrowheads="1"/>
          </p:cNvSpPr>
          <p:nvPr/>
        </p:nvSpPr>
        <p:spPr bwMode="auto">
          <a:xfrm>
            <a:off x="1127448" y="1556792"/>
            <a:ext cx="764386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Common sub-expression elimination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Constant propagation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Copy propagation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Dead store/code elimination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Code motion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Induction variable elimination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Strength reduction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800" dirty="0">
                <a:ea typeface="宋体" charset="-122"/>
              </a:rPr>
              <a:t> Pipeline scheduling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Start a C program in a file on disk to run</a:t>
            </a:r>
          </a:p>
        </p:txBody>
      </p:sp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Compiling</a:t>
            </a:r>
          </a:p>
          <a:p>
            <a:pPr lvl="1"/>
            <a:r>
              <a:rPr lang="en-US" altLang="zh-CN" sz="1800" dirty="0"/>
              <a:t> C program  </a:t>
            </a:r>
            <a:r>
              <a:rPr lang="en-US" altLang="zh-CN" sz="1800" dirty="0">
                <a:sym typeface="Wingdings" pitchFamily="2" charset="2"/>
              </a:rPr>
              <a:t>  assembly language program</a:t>
            </a:r>
            <a:endParaRPr lang="en-US" altLang="zh-CN" sz="1800" dirty="0"/>
          </a:p>
          <a:p>
            <a:r>
              <a:rPr lang="en-US" altLang="zh-CN" sz="2000" b="1" dirty="0"/>
              <a:t> Assembling</a:t>
            </a:r>
          </a:p>
          <a:p>
            <a:pPr lvl="1"/>
            <a:r>
              <a:rPr lang="en-US" altLang="zh-CN" sz="1800" dirty="0"/>
              <a:t> Assembly language program </a:t>
            </a:r>
            <a:r>
              <a:rPr lang="en-US" altLang="zh-CN" sz="1800" dirty="0">
                <a:sym typeface="Wingdings" pitchFamily="2" charset="2"/>
              </a:rPr>
              <a:t>  machine language module</a:t>
            </a:r>
          </a:p>
          <a:p>
            <a:pPr lvl="1"/>
            <a:r>
              <a:rPr lang="en-US" altLang="zh-CN" sz="1800" dirty="0" err="1">
                <a:solidFill>
                  <a:srgbClr val="FF0000"/>
                </a:solidFill>
              </a:rPr>
              <a:t>pseudoinstructions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move $</a:t>
            </a:r>
            <a:r>
              <a:rPr lang="en-US" altLang="zh-CN" sz="1600" dirty="0" err="1">
                <a:solidFill>
                  <a:srgbClr val="FF0000"/>
                </a:solidFill>
              </a:rPr>
              <a:t>t0,$t1</a:t>
            </a:r>
            <a:r>
              <a:rPr lang="en-US" altLang="zh-CN" sz="1600" dirty="0">
                <a:solidFill>
                  <a:srgbClr val="FF0000"/>
                </a:solidFill>
              </a:rPr>
              <a:t>		# register </a:t>
            </a:r>
            <a:r>
              <a:rPr lang="en-US" altLang="zh-CN" sz="1600" dirty="0" err="1">
                <a:solidFill>
                  <a:srgbClr val="FF0000"/>
                </a:solidFill>
              </a:rPr>
              <a:t>St0</a:t>
            </a:r>
            <a:r>
              <a:rPr lang="en-US" altLang="zh-CN" sz="1600" dirty="0">
                <a:solidFill>
                  <a:srgbClr val="FF0000"/>
                </a:solidFill>
              </a:rPr>
              <a:t> gets register $</a:t>
            </a:r>
            <a:r>
              <a:rPr lang="en-US" altLang="zh-CN" sz="1600" dirty="0" err="1">
                <a:solidFill>
                  <a:srgbClr val="FF0000"/>
                </a:solidFill>
              </a:rPr>
              <a:t>t1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 dirty="0"/>
              <a:t>add $</a:t>
            </a:r>
            <a:r>
              <a:rPr lang="en-US" altLang="zh-CN" sz="1600" dirty="0" err="1"/>
              <a:t>t0,$zero</a:t>
            </a:r>
            <a:r>
              <a:rPr lang="en-US" altLang="zh-CN" sz="1600" dirty="0"/>
              <a:t>, $</a:t>
            </a:r>
            <a:r>
              <a:rPr lang="en-US" altLang="zh-CN" sz="1600" dirty="0" err="1"/>
              <a:t>t1</a:t>
            </a:r>
            <a:r>
              <a:rPr lang="en-US" altLang="zh-CN" sz="1600" dirty="0"/>
              <a:t> 	 # register </a:t>
            </a:r>
            <a:r>
              <a:rPr lang="en-US" altLang="zh-CN" sz="1600" dirty="0" err="1"/>
              <a:t>St0</a:t>
            </a:r>
            <a:r>
              <a:rPr lang="en-US" altLang="zh-CN" sz="1600" dirty="0"/>
              <a:t> gets </a:t>
            </a:r>
            <a:r>
              <a:rPr lang="en-US" altLang="zh-CN" sz="1600" dirty="0" err="1"/>
              <a:t>0+register</a:t>
            </a:r>
            <a:r>
              <a:rPr lang="en-US" altLang="zh-CN" sz="1600" dirty="0"/>
              <a:t> $</a:t>
            </a:r>
            <a:r>
              <a:rPr lang="en-US" altLang="zh-CN" sz="1600" dirty="0" err="1"/>
              <a:t>t1</a:t>
            </a:r>
            <a:endParaRPr lang="en-US" altLang="zh-CN" sz="1600" dirty="0"/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Symbol table</a:t>
            </a:r>
          </a:p>
          <a:p>
            <a:pPr lvl="2"/>
            <a:r>
              <a:rPr lang="en-US" altLang="zh-CN" sz="2000" dirty="0"/>
              <a:t>A table that matches name of </a:t>
            </a:r>
            <a:r>
              <a:rPr lang="en-US" altLang="zh-CN" sz="2000" dirty="0" err="1"/>
              <a:t>lables</a:t>
            </a:r>
            <a:r>
              <a:rPr lang="en-US" altLang="zh-CN" sz="2000" dirty="0"/>
              <a:t> to the addresses of the memory words that instructions occupy.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82476231-5184-4966-B554-0891A9FFBE8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2581" name="AutoShape 5"/>
          <p:cNvSpPr>
            <a:spLocks noChangeArrowheads="1"/>
          </p:cNvSpPr>
          <p:nvPr/>
        </p:nvSpPr>
        <p:spPr bwMode="auto">
          <a:xfrm>
            <a:off x="8434388" y="908050"/>
            <a:ext cx="2233612" cy="936774"/>
          </a:xfrm>
          <a:prstGeom prst="cloudCallout">
            <a:avLst>
              <a:gd name="adj1" fmla="val -55403"/>
              <a:gd name="adj2" fmla="val 149560"/>
            </a:avLst>
          </a:prstGeom>
          <a:noFill/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object file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Object file of UNIX (six distinct pieces)</a:t>
            </a:r>
            <a:endParaRPr lang="zh-CN" altLang="en-US" dirty="0"/>
          </a:p>
        </p:txBody>
      </p:sp>
      <p:sp>
        <p:nvSpPr>
          <p:cNvPr id="242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9416" y="1082645"/>
            <a:ext cx="4176464" cy="4988243"/>
          </a:xfrm>
        </p:spPr>
        <p:txBody>
          <a:bodyPr/>
          <a:lstStyle/>
          <a:p>
            <a:r>
              <a:rPr lang="en-US" altLang="zh-CN" sz="2200" dirty="0"/>
              <a:t>object file header</a:t>
            </a:r>
            <a:r>
              <a:rPr lang="en-US" altLang="zh-CN" sz="2200" dirty="0">
                <a:latin typeface="Arial Unicode MS"/>
              </a:rPr>
              <a:t>—</a:t>
            </a:r>
            <a:r>
              <a:rPr lang="en-US" altLang="zh-CN" sz="2200" dirty="0">
                <a:solidFill>
                  <a:srgbClr val="FF0000"/>
                </a:solidFill>
              </a:rPr>
              <a:t>size </a:t>
            </a:r>
            <a:r>
              <a:rPr lang="en-US" altLang="zh-CN" sz="2200" dirty="0"/>
              <a:t>and </a:t>
            </a:r>
            <a:r>
              <a:rPr lang="en-US" altLang="zh-CN" sz="2200" dirty="0">
                <a:solidFill>
                  <a:srgbClr val="FF0000"/>
                </a:solidFill>
              </a:rPr>
              <a:t>position</a:t>
            </a:r>
            <a:r>
              <a:rPr lang="en-US" altLang="zh-CN" sz="2200" dirty="0"/>
              <a:t> of the other pieces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Text</a:t>
            </a:r>
            <a:r>
              <a:rPr lang="en-US" altLang="zh-CN" sz="2200" dirty="0"/>
              <a:t> segment </a:t>
            </a:r>
          </a:p>
          <a:p>
            <a:r>
              <a:rPr lang="en-US" altLang="zh-CN" sz="2200" dirty="0">
                <a:solidFill>
                  <a:srgbClr val="FF0000"/>
                </a:solidFill>
              </a:rPr>
              <a:t>static data segment</a:t>
            </a:r>
            <a:r>
              <a:rPr lang="en-US" altLang="zh-CN" sz="2200" dirty="0"/>
              <a:t> and </a:t>
            </a:r>
            <a:r>
              <a:rPr lang="en-US" altLang="zh-CN" sz="2200" dirty="0">
                <a:solidFill>
                  <a:srgbClr val="0000FF"/>
                </a:solidFill>
              </a:rPr>
              <a:t>dynamic data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The relocation information</a:t>
            </a:r>
            <a:r>
              <a:rPr lang="en-US" altLang="zh-CN" sz="2000" dirty="0"/>
              <a:t> ----</a:t>
            </a:r>
            <a:r>
              <a:rPr lang="en-US" altLang="zh-CN" sz="2000" dirty="0">
                <a:solidFill>
                  <a:srgbClr val="FF0000"/>
                </a:solidFill>
              </a:rPr>
              <a:t>identifies absolute addresses</a:t>
            </a:r>
            <a:r>
              <a:rPr lang="en-US" altLang="zh-CN" sz="2000" dirty="0"/>
              <a:t> of instruction and data words when the program is loaded into memory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Symbol table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Debugging information</a:t>
            </a:r>
            <a:endParaRPr lang="en-US" altLang="zh-CN" sz="2000" dirty="0"/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FFFA48D-1DDC-4E26-8C8E-1F607FEB8399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24282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7452"/>
              </p:ext>
            </p:extLst>
          </p:nvPr>
        </p:nvGraphicFramePr>
        <p:xfrm>
          <a:off x="5519936" y="980728"/>
          <a:ext cx="5616575" cy="5090160"/>
        </p:xfrm>
        <a:graphic>
          <a:graphicData uri="http://schemas.openxmlformats.org/drawingml/2006/table">
            <a:tbl>
              <a:tblPr/>
              <a:tblGrid>
                <a:gridCol w="1439863"/>
                <a:gridCol w="1368425"/>
                <a:gridCol w="1512887"/>
                <a:gridCol w="1295400"/>
              </a:tblGrid>
              <a:tr h="25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Object file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Procedure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Text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20</a:t>
                      </a:r>
                      <a:r>
                        <a:rPr kumimoji="0" lang="en-US" altLang="zh-CN" sz="1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Text segment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 $a0, 0($gp)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jal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segment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Relocation information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Dependency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Symbol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Linking</a:t>
            </a:r>
            <a:endParaRPr lang="zh-CN" altLang="en-US" dirty="0"/>
          </a:p>
        </p:txBody>
      </p:sp>
      <p:sp>
        <p:nvSpPr>
          <p:cNvPr id="2437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32330" y="1014415"/>
            <a:ext cx="11070167" cy="4886325"/>
          </a:xfrm>
        </p:spPr>
        <p:txBody>
          <a:bodyPr/>
          <a:lstStyle/>
          <a:p>
            <a:pPr lvl="1"/>
            <a:r>
              <a:rPr lang="en-US" altLang="zh-CN" sz="1800" dirty="0"/>
              <a:t>Object modules(including library routine) </a:t>
            </a:r>
            <a:r>
              <a:rPr lang="en-US" altLang="zh-CN" sz="1800" dirty="0">
                <a:sym typeface="Wingdings" pitchFamily="2" charset="2"/>
              </a:rPr>
              <a:t>  </a:t>
            </a:r>
            <a:r>
              <a:rPr lang="en-US" altLang="zh-CN" sz="1800" b="1" dirty="0">
                <a:solidFill>
                  <a:srgbClr val="FF0066"/>
                </a:solidFill>
                <a:sym typeface="Wingdings" pitchFamily="2" charset="2"/>
              </a:rPr>
              <a:t>executable program</a:t>
            </a:r>
          </a:p>
          <a:p>
            <a:pPr lvl="1"/>
            <a:r>
              <a:rPr lang="en-US" altLang="zh-CN" sz="1800" b="1" dirty="0"/>
              <a:t>3 step of Link</a:t>
            </a:r>
          </a:p>
          <a:p>
            <a:pPr lvl="2"/>
            <a:r>
              <a:rPr lang="en-US" altLang="zh-CN" sz="1600" dirty="0"/>
              <a:t> </a:t>
            </a:r>
            <a:r>
              <a:rPr lang="en-US" altLang="zh-CN" sz="2000" dirty="0"/>
              <a:t>Place code and data modules symbolically in memory</a:t>
            </a:r>
          </a:p>
          <a:p>
            <a:pPr lvl="2"/>
            <a:r>
              <a:rPr lang="en-US" altLang="zh-CN" sz="2000" dirty="0"/>
              <a:t> Determine the addresses of data and instruction labels</a:t>
            </a:r>
          </a:p>
          <a:p>
            <a:pPr lvl="2"/>
            <a:r>
              <a:rPr lang="en-US" altLang="zh-CN" sz="2000" dirty="0"/>
              <a:t> Patch both the internal and external references (</a:t>
            </a:r>
            <a:r>
              <a:rPr lang="en-US" altLang="zh-CN" sz="2000" b="1" dirty="0">
                <a:solidFill>
                  <a:srgbClr val="FF0066"/>
                </a:solidFill>
              </a:rPr>
              <a:t>Address of invoke</a:t>
            </a:r>
            <a:r>
              <a:rPr lang="en-US" altLang="zh-CN" sz="2000" dirty="0"/>
              <a:t>)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65C13D69-7696-4B57-B835-2F69452C454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43723" name="Freeform 11"/>
          <p:cNvSpPr>
            <a:spLocks/>
          </p:cNvSpPr>
          <p:nvPr/>
        </p:nvSpPr>
        <p:spPr bwMode="auto">
          <a:xfrm>
            <a:off x="6218239" y="5619750"/>
            <a:ext cx="24653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3" y="0"/>
              </a:cxn>
              <a:cxn ang="0">
                <a:pos x="0" y="0"/>
              </a:cxn>
            </a:cxnLst>
            <a:rect l="0" t="0" r="r" b="b"/>
            <a:pathLst>
              <a:path w="1553">
                <a:moveTo>
                  <a:pt x="0" y="0"/>
                </a:moveTo>
                <a:lnTo>
                  <a:pt x="15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6167501" y="2978150"/>
            <a:ext cx="5124450" cy="3305175"/>
            <a:chOff x="2101" y="2210"/>
            <a:chExt cx="3228" cy="2082"/>
          </a:xfrm>
        </p:grpSpPr>
        <p:grpSp>
          <p:nvGrpSpPr>
            <p:cNvPr id="3" name="Group 143"/>
            <p:cNvGrpSpPr>
              <a:grpSpLocks/>
            </p:cNvGrpSpPr>
            <p:nvPr/>
          </p:nvGrpSpPr>
          <p:grpSpPr bwMode="auto">
            <a:xfrm>
              <a:off x="2101" y="2210"/>
              <a:ext cx="3228" cy="2082"/>
              <a:chOff x="1292" y="2024"/>
              <a:chExt cx="3228" cy="2082"/>
            </a:xfrm>
          </p:grpSpPr>
          <p:sp>
            <p:nvSpPr>
              <p:cNvPr id="243718" name="Freeform 6"/>
              <p:cNvSpPr>
                <a:spLocks/>
              </p:cNvSpPr>
              <p:nvPr/>
            </p:nvSpPr>
            <p:spPr bwMode="auto">
              <a:xfrm>
                <a:off x="2971" y="2109"/>
                <a:ext cx="1549" cy="1865"/>
              </a:xfrm>
              <a:custGeom>
                <a:avLst/>
                <a:gdLst/>
                <a:ahLst/>
                <a:cxnLst>
                  <a:cxn ang="0">
                    <a:pos x="1549" y="1868"/>
                  </a:cxn>
                  <a:cxn ang="0">
                    <a:pos x="1549" y="0"/>
                  </a:cxn>
                  <a:cxn ang="0">
                    <a:pos x="0" y="0"/>
                  </a:cxn>
                  <a:cxn ang="0">
                    <a:pos x="0" y="1870"/>
                  </a:cxn>
                  <a:cxn ang="0">
                    <a:pos x="1549" y="1870"/>
                  </a:cxn>
                  <a:cxn ang="0">
                    <a:pos x="1549" y="1870"/>
                  </a:cxn>
                  <a:cxn ang="0">
                    <a:pos x="1549" y="1868"/>
                  </a:cxn>
                </a:cxnLst>
                <a:rect l="0" t="0" r="r" b="b"/>
                <a:pathLst>
                  <a:path w="1549" h="1870">
                    <a:moveTo>
                      <a:pt x="1549" y="1868"/>
                    </a:moveTo>
                    <a:lnTo>
                      <a:pt x="1549" y="0"/>
                    </a:lnTo>
                    <a:lnTo>
                      <a:pt x="0" y="0"/>
                    </a:lnTo>
                    <a:lnTo>
                      <a:pt x="0" y="1870"/>
                    </a:lnTo>
                    <a:lnTo>
                      <a:pt x="1549" y="1870"/>
                    </a:lnTo>
                    <a:lnTo>
                      <a:pt x="1549" y="1870"/>
                    </a:lnTo>
                    <a:lnTo>
                      <a:pt x="1549" y="1868"/>
                    </a:lnTo>
                    <a:close/>
                  </a:path>
                </a:pathLst>
              </a:custGeom>
              <a:solidFill>
                <a:srgbClr val="F7C5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719" name="Freeform 7"/>
              <p:cNvSpPr>
                <a:spLocks/>
              </p:cNvSpPr>
              <p:nvPr/>
            </p:nvSpPr>
            <p:spPr bwMode="auto">
              <a:xfrm>
                <a:off x="2971" y="2109"/>
                <a:ext cx="1549" cy="1870"/>
              </a:xfrm>
              <a:custGeom>
                <a:avLst/>
                <a:gdLst/>
                <a:ahLst/>
                <a:cxnLst>
                  <a:cxn ang="0">
                    <a:pos x="1549" y="1868"/>
                  </a:cxn>
                  <a:cxn ang="0">
                    <a:pos x="1549" y="0"/>
                  </a:cxn>
                  <a:cxn ang="0">
                    <a:pos x="0" y="0"/>
                  </a:cxn>
                  <a:cxn ang="0">
                    <a:pos x="0" y="1870"/>
                  </a:cxn>
                  <a:cxn ang="0">
                    <a:pos x="1549" y="1870"/>
                  </a:cxn>
                  <a:cxn ang="0">
                    <a:pos x="1549" y="1870"/>
                  </a:cxn>
                </a:cxnLst>
                <a:rect l="0" t="0" r="r" b="b"/>
                <a:pathLst>
                  <a:path w="1549" h="1870">
                    <a:moveTo>
                      <a:pt x="1549" y="1868"/>
                    </a:moveTo>
                    <a:lnTo>
                      <a:pt x="1549" y="0"/>
                    </a:lnTo>
                    <a:lnTo>
                      <a:pt x="0" y="0"/>
                    </a:lnTo>
                    <a:lnTo>
                      <a:pt x="0" y="1870"/>
                    </a:lnTo>
                    <a:lnTo>
                      <a:pt x="1549" y="1870"/>
                    </a:lnTo>
                    <a:lnTo>
                      <a:pt x="1549" y="1870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724" name="Line 12"/>
              <p:cNvSpPr>
                <a:spLocks noChangeShapeType="1"/>
              </p:cNvSpPr>
              <p:nvPr/>
            </p:nvSpPr>
            <p:spPr bwMode="auto">
              <a:xfrm>
                <a:off x="2957" y="3339"/>
                <a:ext cx="155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740" name="Rectangle 28"/>
              <p:cNvSpPr>
                <a:spLocks noChangeArrowheads="1"/>
              </p:cNvSpPr>
              <p:nvPr/>
            </p:nvSpPr>
            <p:spPr bwMode="auto">
              <a:xfrm>
                <a:off x="2709" y="3933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0</a:t>
                </a:r>
                <a:endParaRPr lang="en-US" altLang="zh-CN" sz="1800"/>
              </a:p>
            </p:txBody>
          </p:sp>
          <p:sp>
            <p:nvSpPr>
              <p:cNvPr id="243797" name="Freeform 85"/>
              <p:cNvSpPr>
                <a:spLocks/>
              </p:cNvSpPr>
              <p:nvPr/>
            </p:nvSpPr>
            <p:spPr bwMode="auto">
              <a:xfrm>
                <a:off x="2957" y="3326"/>
                <a:ext cx="1553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3" y="3"/>
                  </a:cxn>
                  <a:cxn ang="0">
                    <a:pos x="0" y="0"/>
                  </a:cxn>
                </a:cxnLst>
                <a:rect l="0" t="0" r="r" b="b"/>
                <a:pathLst>
                  <a:path w="1553" h="3">
                    <a:moveTo>
                      <a:pt x="0" y="0"/>
                    </a:moveTo>
                    <a:lnTo>
                      <a:pt x="155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798" name="Line 86"/>
              <p:cNvSpPr>
                <a:spLocks noChangeShapeType="1"/>
              </p:cNvSpPr>
              <p:nvPr/>
            </p:nvSpPr>
            <p:spPr bwMode="auto">
              <a:xfrm>
                <a:off x="2957" y="3022"/>
                <a:ext cx="1553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814" name="Freeform 102"/>
              <p:cNvSpPr>
                <a:spLocks/>
              </p:cNvSpPr>
              <p:nvPr/>
            </p:nvSpPr>
            <p:spPr bwMode="auto">
              <a:xfrm>
                <a:off x="2957" y="3757"/>
                <a:ext cx="1553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22"/>
                  </a:cxn>
                  <a:cxn ang="0">
                    <a:pos x="1553" y="222"/>
                  </a:cxn>
                  <a:cxn ang="0">
                    <a:pos x="155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553" h="222">
                    <a:moveTo>
                      <a:pt x="0" y="0"/>
                    </a:moveTo>
                    <a:lnTo>
                      <a:pt x="4" y="222"/>
                    </a:lnTo>
                    <a:lnTo>
                      <a:pt x="1553" y="222"/>
                    </a:lnTo>
                    <a:lnTo>
                      <a:pt x="1553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815" name="Freeform 103"/>
              <p:cNvSpPr>
                <a:spLocks/>
              </p:cNvSpPr>
              <p:nvPr/>
            </p:nvSpPr>
            <p:spPr bwMode="auto">
              <a:xfrm>
                <a:off x="2966" y="3757"/>
                <a:ext cx="1553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22"/>
                  </a:cxn>
                  <a:cxn ang="0">
                    <a:pos x="1553" y="222"/>
                  </a:cxn>
                  <a:cxn ang="0">
                    <a:pos x="1553" y="2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553" h="222">
                    <a:moveTo>
                      <a:pt x="0" y="0"/>
                    </a:moveTo>
                    <a:lnTo>
                      <a:pt x="4" y="222"/>
                    </a:lnTo>
                    <a:lnTo>
                      <a:pt x="1553" y="222"/>
                    </a:lnTo>
                    <a:lnTo>
                      <a:pt x="1553" y="2"/>
                    </a:lnTo>
                    <a:lnTo>
                      <a:pt x="4" y="2"/>
                    </a:lnTo>
                    <a:lnTo>
                      <a:pt x="4" y="2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22"/>
              <p:cNvGrpSpPr>
                <a:grpSpLocks/>
              </p:cNvGrpSpPr>
              <p:nvPr/>
            </p:nvGrpSpPr>
            <p:grpSpPr bwMode="auto">
              <a:xfrm>
                <a:off x="1565" y="2024"/>
                <a:ext cx="1397" cy="218"/>
                <a:chOff x="1565" y="2024"/>
                <a:chExt cx="1397" cy="218"/>
              </a:xfrm>
            </p:grpSpPr>
            <p:sp>
              <p:nvSpPr>
                <p:cNvPr id="243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565" y="2069"/>
                  <a:ext cx="23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00"/>
                      </a:solidFill>
                    </a:rPr>
                    <a:t>$sp</a:t>
                  </a:r>
                  <a:endParaRPr lang="en-US" altLang="zh-CN" sz="1800"/>
                </a:p>
              </p:txBody>
            </p:sp>
            <p:sp>
              <p:nvSpPr>
                <p:cNvPr id="243789" name="Rectangle 77"/>
                <p:cNvSpPr>
                  <a:spLocks noChangeArrowheads="1"/>
                </p:cNvSpPr>
                <p:nvPr/>
              </p:nvSpPr>
              <p:spPr bwMode="auto">
                <a:xfrm>
                  <a:off x="2336" y="2024"/>
                  <a:ext cx="62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00"/>
                      </a:solidFill>
                    </a:rPr>
                    <a:t>7fff fffc</a:t>
                  </a:r>
                  <a:r>
                    <a:rPr lang="en-US" altLang="zh-CN" sz="1800" baseline="-25000">
                      <a:solidFill>
                        <a:srgbClr val="000000"/>
                      </a:solidFill>
                    </a:rPr>
                    <a:t>hex</a:t>
                  </a:r>
                  <a:r>
                    <a:rPr lang="en-US" altLang="zh-CN" sz="1800">
                      <a:solidFill>
                        <a:srgbClr val="000000"/>
                      </a:solidFill>
                    </a:rPr>
                    <a:t> </a:t>
                  </a:r>
                  <a:endParaRPr lang="en-US" altLang="zh-CN" sz="1800"/>
                </a:p>
              </p:txBody>
            </p:sp>
            <p:sp>
              <p:nvSpPr>
                <p:cNvPr id="243824" name="Freeform 112"/>
                <p:cNvSpPr>
                  <a:spLocks/>
                </p:cNvSpPr>
                <p:nvPr/>
              </p:nvSpPr>
              <p:spPr bwMode="auto">
                <a:xfrm>
                  <a:off x="2222" y="2102"/>
                  <a:ext cx="69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0"/>
                    </a:cxn>
                    <a:cxn ang="0">
                      <a:pos x="69" y="2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40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69" y="2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825" name="Line 113"/>
                <p:cNvSpPr>
                  <a:spLocks noChangeShapeType="1"/>
                </p:cNvSpPr>
                <p:nvPr/>
              </p:nvSpPr>
              <p:spPr bwMode="auto">
                <a:xfrm>
                  <a:off x="1882" y="2115"/>
                  <a:ext cx="381" cy="8"/>
                </a:xfrm>
                <a:prstGeom prst="line">
                  <a:avLst/>
                </a:prstGeom>
                <a:noFill/>
                <a:ln w="25400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23"/>
              <p:cNvGrpSpPr>
                <a:grpSpLocks/>
              </p:cNvGrpSpPr>
              <p:nvPr/>
            </p:nvGrpSpPr>
            <p:grpSpPr bwMode="auto">
              <a:xfrm>
                <a:off x="1292" y="3022"/>
                <a:ext cx="1645" cy="218"/>
                <a:chOff x="1565" y="2024"/>
                <a:chExt cx="1645" cy="218"/>
              </a:xfrm>
            </p:grpSpPr>
            <p:sp>
              <p:nvSpPr>
                <p:cNvPr id="2438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65" y="2069"/>
                  <a:ext cx="24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00"/>
                      </a:solidFill>
                    </a:rPr>
                    <a:t>$gp</a:t>
                  </a:r>
                  <a:endParaRPr lang="en-US" altLang="zh-CN" sz="1800"/>
                </a:p>
              </p:txBody>
            </p:sp>
            <p:sp>
              <p:nvSpPr>
                <p:cNvPr id="2438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336" y="2024"/>
                  <a:ext cx="87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00"/>
                      </a:solidFill>
                    </a:rPr>
                    <a:t>1000 8000</a:t>
                  </a:r>
                  <a:r>
                    <a:rPr lang="en-US" altLang="zh-CN" sz="1800" baseline="-25000">
                      <a:solidFill>
                        <a:srgbClr val="000000"/>
                      </a:solidFill>
                    </a:rPr>
                    <a:t>hex</a:t>
                  </a:r>
                  <a:r>
                    <a:rPr lang="en-US" altLang="zh-CN" sz="1800">
                      <a:solidFill>
                        <a:srgbClr val="000000"/>
                      </a:solidFill>
                    </a:rPr>
                    <a:t> </a:t>
                  </a:r>
                  <a:endParaRPr lang="en-US" altLang="zh-CN" sz="1800"/>
                </a:p>
              </p:txBody>
            </p:sp>
            <p:sp>
              <p:nvSpPr>
                <p:cNvPr id="243838" name="Freeform 126"/>
                <p:cNvSpPr>
                  <a:spLocks/>
                </p:cNvSpPr>
                <p:nvPr/>
              </p:nvSpPr>
              <p:spPr bwMode="auto">
                <a:xfrm>
                  <a:off x="2222" y="2102"/>
                  <a:ext cx="69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0"/>
                    </a:cxn>
                    <a:cxn ang="0">
                      <a:pos x="69" y="2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40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69" y="2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839" name="Line 127"/>
                <p:cNvSpPr>
                  <a:spLocks noChangeShapeType="1"/>
                </p:cNvSpPr>
                <p:nvPr/>
              </p:nvSpPr>
              <p:spPr bwMode="auto">
                <a:xfrm>
                  <a:off x="1882" y="2115"/>
                  <a:ext cx="381" cy="8"/>
                </a:xfrm>
                <a:prstGeom prst="line">
                  <a:avLst/>
                </a:prstGeom>
                <a:noFill/>
                <a:ln w="25400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8"/>
              <p:cNvGrpSpPr>
                <a:grpSpLocks/>
              </p:cNvGrpSpPr>
              <p:nvPr/>
            </p:nvGrpSpPr>
            <p:grpSpPr bwMode="auto">
              <a:xfrm>
                <a:off x="1292" y="3657"/>
                <a:ext cx="1645" cy="218"/>
                <a:chOff x="1565" y="2024"/>
                <a:chExt cx="1645" cy="218"/>
              </a:xfrm>
            </p:grpSpPr>
            <p:sp>
              <p:nvSpPr>
                <p:cNvPr id="24384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565" y="2069"/>
                  <a:ext cx="20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00"/>
                      </a:solidFill>
                    </a:rPr>
                    <a:t>PC</a:t>
                  </a:r>
                  <a:endParaRPr lang="en-US" altLang="zh-CN" sz="1800"/>
                </a:p>
              </p:txBody>
            </p:sp>
            <p:sp>
              <p:nvSpPr>
                <p:cNvPr id="243842" name="Rectangle 130"/>
                <p:cNvSpPr>
                  <a:spLocks noChangeArrowheads="1"/>
                </p:cNvSpPr>
                <p:nvPr/>
              </p:nvSpPr>
              <p:spPr bwMode="auto">
                <a:xfrm>
                  <a:off x="2336" y="2024"/>
                  <a:ext cx="87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00"/>
                      </a:solidFill>
                    </a:rPr>
                    <a:t>0040 0000</a:t>
                  </a:r>
                  <a:r>
                    <a:rPr lang="en-US" altLang="zh-CN" sz="1800" baseline="-25000">
                      <a:solidFill>
                        <a:srgbClr val="000000"/>
                      </a:solidFill>
                    </a:rPr>
                    <a:t>hex</a:t>
                  </a:r>
                  <a:r>
                    <a:rPr lang="en-US" altLang="zh-CN" sz="1800">
                      <a:solidFill>
                        <a:srgbClr val="000000"/>
                      </a:solidFill>
                    </a:rPr>
                    <a:t> </a:t>
                  </a:r>
                  <a:endParaRPr lang="en-US" altLang="zh-CN" sz="1800"/>
                </a:p>
              </p:txBody>
            </p:sp>
            <p:sp>
              <p:nvSpPr>
                <p:cNvPr id="243843" name="Freeform 131"/>
                <p:cNvSpPr>
                  <a:spLocks/>
                </p:cNvSpPr>
                <p:nvPr/>
              </p:nvSpPr>
              <p:spPr bwMode="auto">
                <a:xfrm>
                  <a:off x="2222" y="2102"/>
                  <a:ext cx="69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0"/>
                    </a:cxn>
                    <a:cxn ang="0">
                      <a:pos x="69" y="2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9" h="40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69" y="2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844" name="Line 132"/>
                <p:cNvSpPr>
                  <a:spLocks noChangeShapeType="1"/>
                </p:cNvSpPr>
                <p:nvPr/>
              </p:nvSpPr>
              <p:spPr bwMode="auto">
                <a:xfrm>
                  <a:off x="1882" y="2115"/>
                  <a:ext cx="381" cy="8"/>
                </a:xfrm>
                <a:prstGeom prst="line">
                  <a:avLst/>
                </a:prstGeom>
                <a:noFill/>
                <a:ln w="25400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3847" name="Rectangle 135"/>
              <p:cNvSpPr>
                <a:spLocks noChangeArrowheads="1"/>
              </p:cNvSpPr>
              <p:nvPr/>
            </p:nvSpPr>
            <p:spPr bwMode="auto">
              <a:xfrm>
                <a:off x="3379" y="2795"/>
                <a:ext cx="8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Dynamic data</a:t>
                </a:r>
                <a:endParaRPr lang="en-US" altLang="zh-CN" sz="1800"/>
              </a:p>
            </p:txBody>
          </p:sp>
          <p:sp>
            <p:nvSpPr>
              <p:cNvPr id="243850" name="Rectangle 138"/>
              <p:cNvSpPr>
                <a:spLocks noChangeArrowheads="1"/>
              </p:cNvSpPr>
              <p:nvPr/>
            </p:nvSpPr>
            <p:spPr bwMode="auto">
              <a:xfrm>
                <a:off x="3470" y="2160"/>
                <a:ext cx="3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Stack</a:t>
                </a:r>
                <a:endParaRPr lang="en-US" altLang="zh-CN" sz="1800"/>
              </a:p>
            </p:txBody>
          </p:sp>
          <p:sp>
            <p:nvSpPr>
              <p:cNvPr id="243851" name="Rectangle 139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6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Static data</a:t>
                </a:r>
                <a:endParaRPr lang="en-US" altLang="zh-CN" sz="1800"/>
              </a:p>
            </p:txBody>
          </p:sp>
          <p:sp>
            <p:nvSpPr>
              <p:cNvPr id="243852" name="Rectangle 140"/>
              <p:cNvSpPr>
                <a:spLocks noChangeArrowheads="1"/>
              </p:cNvSpPr>
              <p:nvPr/>
            </p:nvSpPr>
            <p:spPr bwMode="auto">
              <a:xfrm>
                <a:off x="3515" y="3793"/>
                <a:ext cx="61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Reserved</a:t>
                </a:r>
                <a:endParaRPr lang="en-US" altLang="zh-CN" sz="1800"/>
              </a:p>
            </p:txBody>
          </p:sp>
          <p:sp>
            <p:nvSpPr>
              <p:cNvPr id="243853" name="Rectangle 141"/>
              <p:cNvSpPr>
                <a:spLocks noChangeArrowheads="1"/>
              </p:cNvSpPr>
              <p:nvPr/>
            </p:nvSpPr>
            <p:spPr bwMode="auto">
              <a:xfrm>
                <a:off x="3560" y="3475"/>
                <a:ext cx="26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Text</a:t>
                </a:r>
                <a:endParaRPr lang="en-US" altLang="zh-CN" sz="1800"/>
              </a:p>
            </p:txBody>
          </p:sp>
          <p:sp>
            <p:nvSpPr>
              <p:cNvPr id="243854" name="Rectangle 142"/>
              <p:cNvSpPr>
                <a:spLocks noChangeArrowheads="1"/>
              </p:cNvSpPr>
              <p:nvPr/>
            </p:nvSpPr>
            <p:spPr bwMode="auto">
              <a:xfrm>
                <a:off x="2091" y="3249"/>
                <a:ext cx="83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000000"/>
                    </a:solidFill>
                  </a:rPr>
                  <a:t>1000 0000</a:t>
                </a:r>
                <a:r>
                  <a:rPr lang="en-US" altLang="zh-CN" sz="1800" baseline="-25000">
                    <a:solidFill>
                      <a:srgbClr val="000000"/>
                    </a:solidFill>
                  </a:rPr>
                  <a:t>hex</a:t>
                </a:r>
              </a:p>
            </p:txBody>
          </p:sp>
        </p:grpSp>
        <p:sp>
          <p:nvSpPr>
            <p:cNvPr id="243856" name="Line 144"/>
            <p:cNvSpPr>
              <a:spLocks noChangeShapeType="1"/>
            </p:cNvSpPr>
            <p:nvPr/>
          </p:nvSpPr>
          <p:spPr bwMode="auto">
            <a:xfrm>
              <a:off x="4468" y="2522"/>
              <a:ext cx="0" cy="18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57" name="Line 145"/>
            <p:cNvSpPr>
              <a:spLocks noChangeShapeType="1"/>
            </p:cNvSpPr>
            <p:nvPr/>
          </p:nvSpPr>
          <p:spPr bwMode="auto">
            <a:xfrm flipV="1">
              <a:off x="4468" y="2795"/>
              <a:ext cx="0" cy="181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858" name="Text Box 146"/>
          <p:cNvSpPr txBox="1">
            <a:spLocks noChangeArrowheads="1"/>
          </p:cNvSpPr>
          <p:nvPr/>
        </p:nvSpPr>
        <p:spPr bwMode="auto">
          <a:xfrm>
            <a:off x="1847850" y="3357564"/>
            <a:ext cx="3240088" cy="396875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hlinkClick r:id="rId3" action="ppaction://hlinkfile" tooltip="Example of Compile &amp; Linking"/>
              </a:rPr>
              <a:t>Link object file A &amp; B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243861" name="Text Box 149"/>
          <p:cNvSpPr txBox="1">
            <a:spLocks noChangeArrowheads="1"/>
          </p:cNvSpPr>
          <p:nvPr/>
        </p:nvSpPr>
        <p:spPr bwMode="auto">
          <a:xfrm>
            <a:off x="2208213" y="3860800"/>
            <a:ext cx="4464050" cy="9144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0000000000000000 0111111111111111	 + </a:t>
            </a:r>
            <a:r>
              <a:rPr lang="en-US" altLang="zh-CN" sz="2000" b="1">
                <a:solidFill>
                  <a:srgbClr val="FF3300"/>
                </a:solidFill>
              </a:rPr>
              <a:t>2</a:t>
            </a:r>
            <a:r>
              <a:rPr lang="en-US" altLang="zh-CN" sz="2000" b="1" baseline="30000">
                <a:solidFill>
                  <a:srgbClr val="FF3300"/>
                </a:solidFill>
              </a:rPr>
              <a:t>15</a:t>
            </a:r>
            <a:endParaRPr lang="en-US" altLang="zh-CN" b="1">
              <a:solidFill>
                <a:srgbClr val="FF3300"/>
              </a:solidFill>
            </a:endParaRPr>
          </a:p>
          <a:p>
            <a:r>
              <a:rPr lang="en-US" altLang="zh-CN" b="1">
                <a:solidFill>
                  <a:srgbClr val="000000"/>
                </a:solidFill>
              </a:rPr>
              <a:t>0001000000000000 1000000000000000</a:t>
            </a:r>
          </a:p>
          <a:p>
            <a:r>
              <a:rPr lang="en-US" altLang="zh-CN" b="1">
                <a:solidFill>
                  <a:srgbClr val="FF3300"/>
                </a:solidFill>
              </a:rPr>
              <a:t>1111111111111111 1000000000000000	</a:t>
            </a:r>
            <a:r>
              <a:rPr lang="en-US" altLang="zh-CN" sz="2000" b="1">
                <a:solidFill>
                  <a:srgbClr val="FF3300"/>
                </a:solidFill>
              </a:rPr>
              <a:t>-2</a:t>
            </a:r>
            <a:r>
              <a:rPr lang="en-US" altLang="zh-CN" sz="2000" b="1" baseline="30000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243862" name="Freeform 150"/>
          <p:cNvSpPr>
            <a:spLocks/>
          </p:cNvSpPr>
          <p:nvPr/>
        </p:nvSpPr>
        <p:spPr bwMode="auto">
          <a:xfrm rot="-1043210">
            <a:off x="5684838" y="4071939"/>
            <a:ext cx="1008062" cy="865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363"/>
              </a:cxn>
            </a:cxnLst>
            <a:rect l="0" t="0" r="r" b="b"/>
            <a:pathLst>
              <a:path w="408" h="363">
                <a:moveTo>
                  <a:pt x="0" y="0"/>
                </a:moveTo>
                <a:cubicBezTo>
                  <a:pt x="102" y="37"/>
                  <a:pt x="204" y="75"/>
                  <a:pt x="272" y="136"/>
                </a:cubicBezTo>
                <a:cubicBezTo>
                  <a:pt x="340" y="197"/>
                  <a:pt x="374" y="280"/>
                  <a:pt x="408" y="363"/>
                </a:cubicBezTo>
              </a:path>
            </a:pathLst>
          </a:custGeom>
          <a:noFill/>
          <a:ln w="9525" cap="rnd" cmpd="sng">
            <a:solidFill>
              <a:srgbClr val="FF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3863" name="Line 151"/>
          <p:cNvSpPr>
            <a:spLocks noChangeShapeType="1"/>
          </p:cNvSpPr>
          <p:nvPr/>
        </p:nvSpPr>
        <p:spPr bwMode="auto">
          <a:xfrm>
            <a:off x="1524000" y="4797425"/>
            <a:ext cx="43561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3864" name="Rectangle 152"/>
          <p:cNvSpPr>
            <a:spLocks noChangeArrowheads="1"/>
          </p:cNvSpPr>
          <p:nvPr/>
        </p:nvSpPr>
        <p:spPr bwMode="auto">
          <a:xfrm>
            <a:off x="1828800" y="4432301"/>
            <a:ext cx="331788" cy="396875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43865" name="Rectangle 153"/>
          <p:cNvSpPr>
            <a:spLocks noChangeArrowheads="1"/>
          </p:cNvSpPr>
          <p:nvPr/>
        </p:nvSpPr>
        <p:spPr bwMode="auto">
          <a:xfrm>
            <a:off x="2208213" y="4868863"/>
            <a:ext cx="3382962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0001000000000000 0000000000000000</a:t>
            </a:r>
          </a:p>
        </p:txBody>
      </p:sp>
      <p:sp>
        <p:nvSpPr>
          <p:cNvPr id="243866" name="Oval 154"/>
          <p:cNvSpPr>
            <a:spLocks noChangeArrowheads="1"/>
          </p:cNvSpPr>
          <p:nvPr/>
        </p:nvSpPr>
        <p:spPr bwMode="auto">
          <a:xfrm>
            <a:off x="2598739" y="3644900"/>
            <a:ext cx="142875" cy="1728788"/>
          </a:xfrm>
          <a:prstGeom prst="ellipse">
            <a:avLst/>
          </a:prstGeom>
          <a:noFill/>
          <a:ln w="9525" cap="rnd" algn="ctr">
            <a:solidFill>
              <a:srgbClr val="007A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dirty="0"/>
              <a:t> </a:t>
            </a:r>
            <a:r>
              <a:rPr lang="en-US" altLang="zh-CN" dirty="0" smtClean="0"/>
              <a:t>Loading</a:t>
            </a:r>
            <a:endParaRPr lang="en-US" altLang="zh-CN" dirty="0"/>
          </a:p>
        </p:txBody>
      </p:sp>
      <p:sp>
        <p:nvSpPr>
          <p:cNvPr id="1689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400" dirty="0"/>
              <a:t>Determine size of text and data segments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Create an address space large enough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Copy instructions and data from executable file to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Copy parameters (if any) to the main program onto the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Initialize registers and set $sp to the first free location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Jump to a start-up routine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2457552D-6A89-475A-A987-C8DA9192999D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/>
              <a:t>2.13    A C Sort Example </a:t>
            </a:r>
            <a:r>
              <a:rPr lang="en-US" altLang="zh-CN" sz="3200" dirty="0" smtClean="0"/>
              <a:t>to </a:t>
            </a:r>
            <a:r>
              <a:rPr lang="en-US" altLang="zh-CN" sz="3200" dirty="0"/>
              <a:t>Put it All Together</a:t>
            </a:r>
          </a:p>
        </p:txBody>
      </p:sp>
      <p:sp>
        <p:nvSpPr>
          <p:cNvPr id="155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3 steps </a:t>
            </a:r>
            <a:r>
              <a:rPr lang="en-US" altLang="zh-CN" dirty="0"/>
              <a:t>for translating C procedures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Allocate registers</a:t>
            </a:r>
            <a:r>
              <a:rPr lang="en-US" altLang="zh-CN" dirty="0"/>
              <a:t> to program variables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Produce code </a:t>
            </a:r>
            <a:r>
              <a:rPr lang="en-US" altLang="zh-CN" dirty="0"/>
              <a:t>for the body of the procedures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Preserve registe</a:t>
            </a:r>
            <a:r>
              <a:rPr lang="en-US" altLang="zh-CN" dirty="0"/>
              <a:t>rs across the  procedures </a:t>
            </a:r>
            <a:r>
              <a:rPr lang="en-US" altLang="zh-CN" dirty="0" smtClean="0"/>
              <a:t>invocation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CE90DA7D-6F5D-4871-9104-12B21366F8C8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 Procedure </a:t>
            </a:r>
            <a:r>
              <a:rPr lang="en-US" altLang="zh-CN" i="1" dirty="0" smtClean="0"/>
              <a:t>swap    </a:t>
            </a:r>
            <a:r>
              <a:rPr lang="en-US" altLang="zh-CN" dirty="0" smtClean="0"/>
              <a:t>(C code)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swap (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  v[  ] ,   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  k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  temp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temp  =  v[ k ]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v[ k ] =  v[ k + 1 ]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v[ k + 1 ]  =  temp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CC39625-D87D-4FAC-8F27-A6C429DEDB48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347586" name="Text Box 2"/>
          <p:cNvSpPr txBox="1">
            <a:spLocks noChangeArrowheads="1"/>
          </p:cNvSpPr>
          <p:nvPr/>
        </p:nvSpPr>
        <p:spPr bwMode="auto">
          <a:xfrm>
            <a:off x="1271903" y="158725"/>
            <a:ext cx="62150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The swap Procedure </a:t>
            </a:r>
            <a:r>
              <a:rPr lang="en-US" altLang="zh-CN" sz="3200" dirty="0">
                <a:ea typeface="宋体" charset="-122"/>
              </a:rPr>
              <a:t>swap (v, j);</a:t>
            </a:r>
            <a:endParaRPr lang="en-US" altLang="zh-CN" sz="3200" dirty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347588" name="Text Box 4"/>
          <p:cNvSpPr txBox="1">
            <a:spLocks noChangeArrowheads="1"/>
          </p:cNvSpPr>
          <p:nvPr/>
        </p:nvSpPr>
        <p:spPr bwMode="auto">
          <a:xfrm>
            <a:off x="767408" y="1268414"/>
            <a:ext cx="885828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000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charset="-122"/>
              </a:rPr>
              <a:t>Register allocation: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solidFill>
                  <a:srgbClr val="00B0F0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00B0F0"/>
                </a:solidFill>
                <a:ea typeface="宋体" charset="-122"/>
              </a:rPr>
              <a:t>a0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dirty="0">
                <a:solidFill>
                  <a:srgbClr val="00B0F0"/>
                </a:solidFill>
                <a:ea typeface="宋体" charset="-122"/>
              </a:rPr>
              <a:t>$</a:t>
            </a:r>
            <a:r>
              <a:rPr lang="en-US" altLang="zh-CN" sz="2400" dirty="0" err="1">
                <a:solidFill>
                  <a:srgbClr val="00B0F0"/>
                </a:solidFill>
                <a:ea typeface="宋体" charset="-122"/>
              </a:rPr>
              <a:t>a1</a:t>
            </a:r>
            <a:r>
              <a:rPr lang="en-US" altLang="zh-CN" sz="2400" dirty="0">
                <a:solidFill>
                  <a:srgbClr val="00B0F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for the two arguments,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</a:rPr>
              <a:t> for the temp variable – no need for saves and restore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altLang="zh-CN" sz="2400" dirty="0">
                <a:ea typeface="宋体" charset="-122"/>
              </a:rPr>
              <a:t>this is a leaf procedure (won’t need to reuse $</a:t>
            </a:r>
            <a:r>
              <a:rPr lang="en-US" altLang="zh-CN" sz="2400" dirty="0" err="1">
                <a:ea typeface="宋体" charset="-122"/>
              </a:rPr>
              <a:t>a0</a:t>
            </a:r>
            <a:r>
              <a:rPr lang="en-US" altLang="zh-CN" sz="2400" dirty="0">
                <a:ea typeface="宋体" charset="-122"/>
              </a:rPr>
              <a:t> and $</a:t>
            </a:r>
            <a:r>
              <a:rPr lang="en-US" altLang="zh-CN" sz="2400" dirty="0" err="1">
                <a:ea typeface="宋体" charset="-122"/>
              </a:rPr>
              <a:t>a1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swap:    </a:t>
            </a:r>
            <a:r>
              <a:rPr lang="en-US" altLang="zh-CN" sz="2400" dirty="0" err="1">
                <a:ea typeface="宋体" charset="-122"/>
              </a:rPr>
              <a:t>sll</a:t>
            </a:r>
            <a:r>
              <a:rPr lang="en-US" altLang="zh-CN" sz="2400" dirty="0">
                <a:ea typeface="宋体" charset="-122"/>
              </a:rPr>
              <a:t>     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, $</a:t>
            </a:r>
            <a:r>
              <a:rPr lang="en-US" altLang="zh-CN" sz="2400" dirty="0" err="1">
                <a:ea typeface="宋体" charset="-122"/>
              </a:rPr>
              <a:t>a1</a:t>
            </a:r>
            <a:r>
              <a:rPr lang="en-US" altLang="zh-CN" sz="2400" dirty="0">
                <a:ea typeface="宋体" charset="-122"/>
              </a:rPr>
              <a:t>, 2                ;$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 err="1">
                <a:ea typeface="宋体" charset="-122"/>
                <a:sym typeface="Wingdings" pitchFamily="2" charset="2"/>
              </a:rPr>
              <a:t></a:t>
            </a:r>
            <a:r>
              <a:rPr lang="en-US" altLang="zh-CN" sz="2400" dirty="0" err="1">
                <a:ea typeface="宋体" charset="-122"/>
              </a:rPr>
              <a:t>j</a:t>
            </a:r>
            <a:r>
              <a:rPr lang="en-US" altLang="zh-CN" sz="2400" dirty="0">
                <a:ea typeface="宋体" charset="-122"/>
              </a:rPr>
              <a:t>*4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         add   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, $</a:t>
            </a:r>
            <a:r>
              <a:rPr lang="en-US" altLang="zh-CN" sz="2400" dirty="0" err="1">
                <a:ea typeface="宋体" charset="-122"/>
              </a:rPr>
              <a:t>a0</a:t>
            </a:r>
            <a:r>
              <a:rPr lang="en-US" altLang="zh-CN" sz="2400" dirty="0">
                <a:ea typeface="宋体" charset="-122"/>
              </a:rPr>
              <a:t>, 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             ;$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 err="1">
                <a:ea typeface="宋体" charset="-122"/>
                <a:sym typeface="Wingdings" pitchFamily="2" charset="2"/>
              </a:rPr>
              <a:t>v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[j]</a:t>
            </a:r>
            <a:r>
              <a:rPr lang="zh-CN" altLang="en-US" sz="2400" dirty="0">
                <a:ea typeface="宋体" charset="-122"/>
                <a:sym typeface="Wingdings" pitchFamily="2" charset="2"/>
              </a:rPr>
              <a:t> 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address = v +  </a:t>
            </a:r>
            <a:r>
              <a:rPr lang="en-US" altLang="zh-CN" sz="2400" dirty="0">
                <a:ea typeface="宋体" charset="-122"/>
              </a:rPr>
              <a:t>j*4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          </a:t>
            </a:r>
            <a:r>
              <a:rPr lang="en-US" altLang="zh-CN" sz="2400" dirty="0" err="1">
                <a:ea typeface="宋体" charset="-122"/>
              </a:rPr>
              <a:t>lw</a:t>
            </a:r>
            <a:r>
              <a:rPr lang="en-US" altLang="zh-CN" sz="2400" dirty="0">
                <a:ea typeface="宋体" charset="-122"/>
              </a:rPr>
              <a:t>     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</a:rPr>
              <a:t>, 0($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)                ; 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</a:t>
            </a:r>
            <a:r>
              <a:rPr lang="en-US" altLang="zh-CN" sz="2400" dirty="0">
                <a:ea typeface="宋体" charset="-122"/>
              </a:rPr>
              <a:t> v[j]</a:t>
            </a: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          </a:t>
            </a:r>
            <a:r>
              <a:rPr lang="en-US" altLang="zh-CN" sz="2400" dirty="0" err="1">
                <a:ea typeface="宋体" charset="-122"/>
              </a:rPr>
              <a:t>lw</a:t>
            </a:r>
            <a:r>
              <a:rPr lang="en-US" altLang="zh-CN" sz="2400" dirty="0">
                <a:ea typeface="宋体" charset="-122"/>
              </a:rPr>
              <a:t>     $</a:t>
            </a:r>
            <a:r>
              <a:rPr lang="en-US" altLang="zh-CN" sz="2400" dirty="0" err="1">
                <a:ea typeface="宋体" charset="-122"/>
              </a:rPr>
              <a:t>t2</a:t>
            </a:r>
            <a:r>
              <a:rPr lang="en-US" altLang="zh-CN" sz="2400" dirty="0">
                <a:ea typeface="宋体" charset="-122"/>
              </a:rPr>
              <a:t>, 4($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)                ; $</a:t>
            </a:r>
            <a:r>
              <a:rPr lang="en-US" altLang="zh-CN" sz="2400" dirty="0" err="1">
                <a:ea typeface="宋体" charset="-122"/>
              </a:rPr>
              <a:t>t2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 v[</a:t>
            </a:r>
            <a:r>
              <a:rPr lang="en-US" altLang="zh-CN" sz="2400" dirty="0" err="1">
                <a:ea typeface="宋体" charset="-122"/>
                <a:sym typeface="Wingdings" pitchFamily="2" charset="2"/>
              </a:rPr>
              <a:t>j+1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]</a:t>
            </a: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         </a:t>
            </a:r>
            <a:r>
              <a:rPr lang="en-US" altLang="zh-CN" sz="2400" dirty="0" err="1">
                <a:ea typeface="宋体" charset="-122"/>
              </a:rPr>
              <a:t>sw</a:t>
            </a:r>
            <a:r>
              <a:rPr lang="en-US" altLang="zh-CN" sz="2400" dirty="0">
                <a:ea typeface="宋体" charset="-122"/>
              </a:rPr>
              <a:t>     $</a:t>
            </a:r>
            <a:r>
              <a:rPr lang="en-US" altLang="zh-CN" sz="2400" dirty="0" err="1">
                <a:ea typeface="宋体" charset="-122"/>
              </a:rPr>
              <a:t>t2</a:t>
            </a:r>
            <a:r>
              <a:rPr lang="en-US" altLang="zh-CN" sz="2400" dirty="0">
                <a:ea typeface="宋体" charset="-122"/>
              </a:rPr>
              <a:t>, 0($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)                ; v[j]  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 $</a:t>
            </a:r>
            <a:r>
              <a:rPr lang="en-US" altLang="zh-CN" sz="2400" dirty="0" err="1">
                <a:ea typeface="宋体" charset="-122"/>
                <a:sym typeface="Wingdings" pitchFamily="2" charset="2"/>
              </a:rPr>
              <a:t>t2</a:t>
            </a: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         </a:t>
            </a:r>
            <a:r>
              <a:rPr lang="en-US" altLang="zh-CN" sz="2400" dirty="0" err="1">
                <a:ea typeface="宋体" charset="-122"/>
              </a:rPr>
              <a:t>sw</a:t>
            </a:r>
            <a:r>
              <a:rPr lang="en-US" altLang="zh-CN" sz="2400" dirty="0">
                <a:ea typeface="宋体" charset="-122"/>
              </a:rPr>
              <a:t>     $</a:t>
            </a:r>
            <a:r>
              <a:rPr lang="en-US" altLang="zh-CN" sz="2400" dirty="0" err="1">
                <a:ea typeface="宋体" charset="-122"/>
              </a:rPr>
              <a:t>t0</a:t>
            </a:r>
            <a:r>
              <a:rPr lang="en-US" altLang="zh-CN" sz="2400" dirty="0">
                <a:ea typeface="宋体" charset="-122"/>
              </a:rPr>
              <a:t>, 4($</a:t>
            </a:r>
            <a:r>
              <a:rPr lang="en-US" altLang="zh-CN" sz="2400" dirty="0" err="1">
                <a:ea typeface="宋体" charset="-122"/>
              </a:rPr>
              <a:t>t1</a:t>
            </a:r>
            <a:r>
              <a:rPr lang="en-US" altLang="zh-CN" sz="2400" dirty="0">
                <a:ea typeface="宋体" charset="-122"/>
              </a:rPr>
              <a:t>)                ; v[</a:t>
            </a:r>
            <a:r>
              <a:rPr lang="en-US" altLang="zh-CN" sz="2400" dirty="0" err="1">
                <a:ea typeface="宋体" charset="-122"/>
              </a:rPr>
              <a:t>j+1</a:t>
            </a:r>
            <a:r>
              <a:rPr lang="en-US" altLang="zh-CN" sz="2400" dirty="0">
                <a:ea typeface="宋体" charset="-122"/>
              </a:rPr>
              <a:t>] 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$</a:t>
            </a:r>
            <a:r>
              <a:rPr lang="en-US" altLang="zh-CN" sz="2400" dirty="0" err="1">
                <a:ea typeface="宋体" charset="-122"/>
                <a:sym typeface="Wingdings" pitchFamily="2" charset="2"/>
              </a:rPr>
              <a:t>t0</a:t>
            </a:r>
            <a:endParaRPr lang="en-US" altLang="zh-CN" sz="2400" dirty="0"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400" dirty="0">
                <a:ea typeface="宋体" charset="-122"/>
              </a:rPr>
              <a:t>              </a:t>
            </a:r>
            <a:r>
              <a:rPr lang="en-US" altLang="zh-CN" sz="2400" dirty="0" err="1">
                <a:ea typeface="宋体" charset="-122"/>
              </a:rPr>
              <a:t>jr</a:t>
            </a:r>
            <a:r>
              <a:rPr lang="en-US" altLang="zh-CN" sz="2400" dirty="0">
                <a:ea typeface="宋体" charset="-122"/>
              </a:rPr>
              <a:t>      $</a:t>
            </a:r>
            <a:r>
              <a:rPr lang="en-US" altLang="zh-CN" sz="2400" dirty="0" err="1">
                <a:ea typeface="宋体" charset="-122"/>
              </a:rPr>
              <a:t>ra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774643"/>
            <a:ext cx="41392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Why   use $</a:t>
            </a:r>
            <a:r>
              <a:rPr lang="en-US" altLang="zh-CN" sz="2000" b="1" dirty="0" err="1"/>
              <a:t>a0</a:t>
            </a:r>
            <a:r>
              <a:rPr lang="en-US" altLang="zh-CN" sz="2000" b="1" dirty="0"/>
              <a:t>, $</a:t>
            </a:r>
            <a:r>
              <a:rPr lang="en-US" altLang="zh-CN" sz="2000" b="1" dirty="0" err="1"/>
              <a:t>a1</a:t>
            </a:r>
            <a:r>
              <a:rPr lang="en-US" altLang="zh-CN" sz="2000" b="1" dirty="0"/>
              <a:t>  for  V and j ?</a:t>
            </a:r>
            <a:endParaRPr lang="zh-CN" altLang="en-US" b="1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871F2FA-3D16-4CC2-B18A-92021D4DBCF0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345538" name="Text Box 2"/>
          <p:cNvSpPr txBox="1">
            <a:spLocks noChangeArrowheads="1"/>
          </p:cNvSpPr>
          <p:nvPr/>
        </p:nvSpPr>
        <p:spPr bwMode="auto">
          <a:xfrm>
            <a:off x="1262704" y="244883"/>
            <a:ext cx="4560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Full Example – Sort in C</a:t>
            </a:r>
          </a:p>
        </p:txBody>
      </p:sp>
      <p:sp>
        <p:nvSpPr>
          <p:cNvPr id="1345541" name="Text Box 5"/>
          <p:cNvSpPr txBox="1">
            <a:spLocks noChangeArrowheads="1"/>
          </p:cNvSpPr>
          <p:nvPr/>
        </p:nvSpPr>
        <p:spPr bwMode="auto">
          <a:xfrm>
            <a:off x="1881158" y="857232"/>
            <a:ext cx="4833938" cy="28448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void sort (int v[], int n)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{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int i, j;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for (i=0; i&lt;n; i+=1) {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    for (j=i-1; j&gt;=0 &amp;&amp; v[j] &gt; v[j+1]; j-=1) {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          swap (v,j);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    }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  }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}</a:t>
            </a:r>
          </a:p>
        </p:txBody>
      </p:sp>
      <p:sp>
        <p:nvSpPr>
          <p:cNvPr id="1345542" name="Text Box 6"/>
          <p:cNvSpPr txBox="1">
            <a:spLocks noChangeArrowheads="1"/>
          </p:cNvSpPr>
          <p:nvPr/>
        </p:nvSpPr>
        <p:spPr bwMode="auto">
          <a:xfrm>
            <a:off x="1881159" y="3857628"/>
            <a:ext cx="2771775" cy="22352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void swap (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v[],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k)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{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temp;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temp = v[k];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v[k] = v[</a:t>
            </a:r>
            <a:r>
              <a:rPr lang="en-US" altLang="zh-CN" sz="2000" dirty="0" err="1">
                <a:ea typeface="宋体" charset="-122"/>
              </a:rPr>
              <a:t>k+1</a:t>
            </a:r>
            <a:r>
              <a:rPr lang="en-US" altLang="zh-CN" sz="2000" dirty="0">
                <a:ea typeface="宋体" charset="-122"/>
              </a:rPr>
              <a:t>];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    v[</a:t>
            </a:r>
            <a:r>
              <a:rPr lang="en-US" altLang="zh-CN" sz="2000" dirty="0" err="1">
                <a:ea typeface="宋体" charset="-122"/>
              </a:rPr>
              <a:t>k+1</a:t>
            </a:r>
            <a:r>
              <a:rPr lang="en-US" altLang="zh-CN" sz="2000" dirty="0">
                <a:ea typeface="宋体" charset="-122"/>
              </a:rPr>
              <a:t>] = temp;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ea typeface="宋体" charset="-122"/>
              </a:rPr>
              <a:t>}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/>
        </p:nvGraphicFramePr>
        <p:xfrm>
          <a:off x="9024958" y="1714489"/>
          <a:ext cx="1103312" cy="2808289"/>
        </p:xfrm>
        <a:graphic>
          <a:graphicData uri="http://schemas.openxmlformats.org/drawingml/2006/table">
            <a:tbl>
              <a:tblPr/>
              <a:tblGrid>
                <a:gridCol w="110331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V[0]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V[1]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V[2]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V[n-1]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45"/>
          <p:cNvSpPr>
            <a:spLocks noChangeArrowheads="1"/>
          </p:cNvSpPr>
          <p:nvPr/>
        </p:nvSpPr>
        <p:spPr bwMode="auto">
          <a:xfrm>
            <a:off x="8809058" y="2003414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6"/>
          <p:cNvSpPr>
            <a:spLocks noChangeArrowheads="1"/>
          </p:cNvSpPr>
          <p:nvPr/>
        </p:nvSpPr>
        <p:spPr bwMode="auto">
          <a:xfrm flipH="1" flipV="1">
            <a:off x="10106045" y="1858951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7513658" y="1714488"/>
            <a:ext cx="1655762" cy="366712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If V[0]&gt; V[1]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 </a:t>
            </a:r>
            <a:r>
              <a:rPr lang="en-US" altLang="zh-CN" i="1" dirty="0" smtClean="0">
                <a:solidFill>
                  <a:srgbClr val="FF0000"/>
                </a:solidFill>
              </a:rPr>
              <a:t>sort</a:t>
            </a:r>
            <a:endParaRPr lang="zh-CN" altLang="en-US" dirty="0"/>
          </a:p>
        </p:txBody>
      </p:sp>
      <p:sp>
        <p:nvSpPr>
          <p:cNvPr id="1699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C code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sort (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   v[  ] ,   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   n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  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,  j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for (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 =  0 ;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 &lt;  n ;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+ =  1 )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    for ( j  = 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 -  1 ; j  &gt;=  0  &amp;&amp;  v[j]  &gt;  v[</a:t>
            </a:r>
            <a:r>
              <a:rPr lang="en-US" altLang="zh-CN" sz="2000" b="1" dirty="0" err="1">
                <a:latin typeface="Times New Roman" pitchFamily="18" charset="0"/>
              </a:rPr>
              <a:t>j+1</a:t>
            </a:r>
            <a:r>
              <a:rPr lang="en-US" altLang="zh-CN" sz="2000" b="1" dirty="0">
                <a:latin typeface="Times New Roman" pitchFamily="18" charset="0"/>
              </a:rPr>
              <a:t>] ; j- =   1 )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             swap ( v ,  j )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}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Register allocation</a:t>
            </a:r>
            <a:r>
              <a:rPr lang="en-US" altLang="zh-CN" sz="2400" b="1" dirty="0"/>
              <a:t> for </a:t>
            </a:r>
            <a:r>
              <a:rPr lang="en-US" altLang="zh-CN" sz="2400" b="1" i="1" dirty="0"/>
              <a:t>sort</a:t>
            </a:r>
            <a:endParaRPr lang="en-US" altLang="zh-CN" b="1" i="1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i="1" dirty="0"/>
              <a:t>     </a:t>
            </a:r>
            <a:r>
              <a:rPr lang="en-US" altLang="zh-CN" b="1" dirty="0">
                <a:latin typeface="Times New Roman" pitchFamily="18" charset="0"/>
              </a:rPr>
              <a:t>v ---- $</a:t>
            </a:r>
            <a:r>
              <a:rPr lang="en-US" altLang="zh-CN" b="1" dirty="0" err="1">
                <a:latin typeface="Times New Roman" pitchFamily="18" charset="0"/>
              </a:rPr>
              <a:t>a0</a:t>
            </a:r>
            <a:r>
              <a:rPr lang="en-US" altLang="zh-CN" b="1" dirty="0">
                <a:latin typeface="Times New Roman" pitchFamily="18" charset="0"/>
              </a:rPr>
              <a:t>      n ---- $</a:t>
            </a:r>
            <a:r>
              <a:rPr lang="en-US" altLang="zh-CN" b="1" dirty="0" err="1">
                <a:latin typeface="Times New Roman" pitchFamily="18" charset="0"/>
              </a:rPr>
              <a:t>a1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---- $</a:t>
            </a:r>
            <a:r>
              <a:rPr lang="en-US" altLang="zh-CN" b="1" dirty="0" err="1">
                <a:latin typeface="Times New Roman" pitchFamily="18" charset="0"/>
              </a:rPr>
              <a:t>s0</a:t>
            </a:r>
            <a:r>
              <a:rPr lang="en-US" altLang="zh-CN" b="1" dirty="0">
                <a:latin typeface="Times New Roman" pitchFamily="18" charset="0"/>
              </a:rPr>
              <a:t>      j ---- $</a:t>
            </a:r>
            <a:r>
              <a:rPr lang="en-US" altLang="zh-CN" b="1" dirty="0" err="1">
                <a:latin typeface="Times New Roman" pitchFamily="18" charset="0"/>
              </a:rPr>
              <a:t>s1</a:t>
            </a:r>
            <a:endParaRPr lang="en-US" altLang="zh-CN" b="1" dirty="0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Passing parameters</a:t>
            </a:r>
            <a:r>
              <a:rPr lang="en-US" altLang="zh-CN" sz="2400" b="1" dirty="0"/>
              <a:t> in </a:t>
            </a:r>
            <a:r>
              <a:rPr lang="en-US" altLang="zh-CN" sz="2400" b="1" i="1" dirty="0"/>
              <a:t>sort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Preserving registers</a:t>
            </a:r>
            <a:r>
              <a:rPr lang="en-US" altLang="zh-CN" sz="2400" b="1" dirty="0"/>
              <a:t> in </a:t>
            </a:r>
            <a:r>
              <a:rPr lang="en-US" altLang="zh-CN" sz="2400" b="1" i="1" dirty="0"/>
              <a:t>sort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i="1" dirty="0">
                <a:latin typeface="Times New Roman" pitchFamily="18" charset="0"/>
              </a:rPr>
              <a:t>      </a:t>
            </a:r>
            <a:r>
              <a:rPr lang="en-US" altLang="zh-CN" b="1" dirty="0">
                <a:latin typeface="Times New Roman" pitchFamily="18" charset="0"/>
              </a:rPr>
              <a:t>$</a:t>
            </a:r>
            <a:r>
              <a:rPr lang="en-US" altLang="zh-CN" b="1" dirty="0" err="1">
                <a:latin typeface="Times New Roman" pitchFamily="18" charset="0"/>
              </a:rPr>
              <a:t>ra</a:t>
            </a:r>
            <a:r>
              <a:rPr lang="en-US" altLang="zh-CN" b="1" dirty="0">
                <a:latin typeface="Times New Roman" pitchFamily="18" charset="0"/>
              </a:rPr>
              <a:t> ,  $</a:t>
            </a:r>
            <a:r>
              <a:rPr lang="en-US" altLang="zh-CN" b="1" dirty="0" err="1">
                <a:latin typeface="Times New Roman" pitchFamily="18" charset="0"/>
              </a:rPr>
              <a:t>s0</a:t>
            </a:r>
            <a:r>
              <a:rPr lang="en-US" altLang="zh-CN" b="1" dirty="0">
                <a:latin typeface="Times New Roman" pitchFamily="18" charset="0"/>
              </a:rPr>
              <a:t>, $</a:t>
            </a:r>
            <a:r>
              <a:rPr lang="en-US" altLang="zh-CN" b="1" dirty="0" err="1">
                <a:latin typeface="Times New Roman" pitchFamily="18" charset="0"/>
              </a:rPr>
              <a:t>s1</a:t>
            </a:r>
            <a:r>
              <a:rPr lang="en-US" altLang="zh-CN" b="1" dirty="0">
                <a:latin typeface="Times New Roman" pitchFamily="18" charset="0"/>
              </a:rPr>
              <a:t>, $</a:t>
            </a:r>
            <a:r>
              <a:rPr lang="en-US" altLang="zh-CN" b="1" dirty="0" err="1">
                <a:latin typeface="Times New Roman" pitchFamily="18" charset="0"/>
              </a:rPr>
              <a:t>s2</a:t>
            </a:r>
            <a:r>
              <a:rPr lang="en-US" altLang="zh-CN" b="1" dirty="0">
                <a:latin typeface="Times New Roman" pitchFamily="18" charset="0"/>
              </a:rPr>
              <a:t>, $</a:t>
            </a:r>
            <a:r>
              <a:rPr lang="en-US" altLang="zh-CN" b="1" dirty="0" err="1">
                <a:latin typeface="Times New Roman" pitchFamily="18" charset="0"/>
              </a:rPr>
              <a:t>s3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66B55068-56E5-4EC2-8965-57E775A00D5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8401050" y="836613"/>
            <a:ext cx="1295400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70028" name="Group 44"/>
          <p:cNvGraphicFramePr>
            <a:graphicFrameLocks noGrp="1"/>
          </p:cNvGraphicFramePr>
          <p:nvPr/>
        </p:nvGraphicFramePr>
        <p:xfrm>
          <a:off x="9336088" y="836614"/>
          <a:ext cx="1103312" cy="2808289"/>
        </p:xfrm>
        <a:graphic>
          <a:graphicData uri="http://schemas.openxmlformats.org/drawingml/2006/table">
            <a:tbl>
              <a:tblPr/>
              <a:tblGrid>
                <a:gridCol w="110331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V[n-1]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029" name="AutoShape 45"/>
          <p:cNvSpPr>
            <a:spLocks noChangeArrowheads="1"/>
          </p:cNvSpPr>
          <p:nvPr/>
        </p:nvSpPr>
        <p:spPr bwMode="auto">
          <a:xfrm>
            <a:off x="9120188" y="1125539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30" name="AutoShape 46"/>
          <p:cNvSpPr>
            <a:spLocks noChangeArrowheads="1"/>
          </p:cNvSpPr>
          <p:nvPr/>
        </p:nvSpPr>
        <p:spPr bwMode="auto">
          <a:xfrm flipH="1" flipV="1">
            <a:off x="10417175" y="981076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7810512" y="928670"/>
            <a:ext cx="1655762" cy="366712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FF0000"/>
                </a:solidFill>
              </a:rPr>
              <a:t>If V[0]&gt; V[1]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1" name="Line 3"/>
          <p:cNvSpPr>
            <a:spLocks noChangeShapeType="1"/>
          </p:cNvSpPr>
          <p:nvPr/>
        </p:nvSpPr>
        <p:spPr bwMode="auto">
          <a:xfrm>
            <a:off x="1905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252" name="Text Box 4"/>
          <p:cNvSpPr txBox="1">
            <a:spLocks noChangeArrowheads="1"/>
          </p:cNvSpPr>
          <p:nvPr/>
        </p:nvSpPr>
        <p:spPr bwMode="auto">
          <a:xfrm>
            <a:off x="2024034" y="1428736"/>
            <a:ext cx="3246438" cy="28448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Convert to assembly:</a:t>
            </a:r>
          </a:p>
          <a:p>
            <a:pPr>
              <a:buClr>
                <a:srgbClr val="CC0000"/>
              </a:buClr>
            </a:pP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strcpy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(char x[], char y[])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{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=0;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while  ((x[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] = y[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]) != `\0’)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+= 1;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return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4034" y="4429132"/>
            <a:ext cx="3286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Assuming: </a:t>
            </a:r>
          </a:p>
          <a:p>
            <a:endParaRPr lang="en-US" altLang="zh-CN" sz="1800" dirty="0"/>
          </a:p>
          <a:p>
            <a:r>
              <a:rPr lang="en-US" altLang="zh-CN" sz="1800" dirty="0"/>
              <a:t>$</a:t>
            </a:r>
            <a:r>
              <a:rPr lang="en-US" altLang="zh-CN" sz="1800" dirty="0" err="1"/>
              <a:t>a1</a:t>
            </a:r>
            <a:r>
              <a:rPr lang="en-US" altLang="zh-CN" sz="1800" dirty="0"/>
              <a:t>:   starting address  of  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</a:p>
          <a:p>
            <a:r>
              <a:rPr lang="en-US" altLang="zh-CN" sz="1800" dirty="0"/>
              <a:t>$</a:t>
            </a:r>
            <a:r>
              <a:rPr lang="en-US" altLang="zh-CN" sz="1800" dirty="0" err="1"/>
              <a:t>a0</a:t>
            </a:r>
            <a:r>
              <a:rPr lang="en-US" altLang="zh-CN" sz="1800" dirty="0"/>
              <a:t>:   starting address of  x[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</a:p>
          <a:p>
            <a:endParaRPr lang="en-US" altLang="zh-CN" sz="1800" dirty="0"/>
          </a:p>
          <a:p>
            <a:r>
              <a:rPr lang="en-US" altLang="zh-CN" sz="1800" dirty="0"/>
              <a:t>$</a:t>
            </a:r>
            <a:r>
              <a:rPr lang="en-US" altLang="zh-CN" sz="1800" dirty="0" err="1"/>
              <a:t>s0</a:t>
            </a:r>
            <a:r>
              <a:rPr lang="en-US" altLang="zh-CN" sz="1800" dirty="0"/>
              <a:t>:   </a:t>
            </a:r>
            <a:r>
              <a:rPr lang="en-US" altLang="zh-CN" sz="1800" dirty="0" err="1"/>
              <a:t>i</a:t>
            </a: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-112759"/>
            <a:ext cx="10632669" cy="1142984"/>
          </a:xfrm>
        </p:spPr>
        <p:txBody>
          <a:bodyPr/>
          <a:lstStyle/>
          <a:p>
            <a:r>
              <a:rPr lang="en-US" altLang="zh-CN" dirty="0">
                <a:solidFill>
                  <a:srgbClr val="CC0000"/>
                </a:solidFill>
                <a:ea typeface="宋体" charset="-122"/>
              </a:rPr>
              <a:t>Example </a:t>
            </a:r>
            <a:r>
              <a:rPr lang="en-US" altLang="zh-CN" dirty="0" smtClean="0">
                <a:solidFill>
                  <a:srgbClr val="CC0000"/>
                </a:solidFill>
                <a:ea typeface="宋体" charset="-122"/>
              </a:rPr>
              <a:t>2.17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3200" dirty="0">
                <a:solidFill>
                  <a:srgbClr val="0000FF"/>
                </a:solidFill>
              </a:rPr>
              <a:t>Code for the procedure </a:t>
            </a:r>
            <a:r>
              <a:rPr lang="en-US" altLang="zh-CN" sz="3200" i="1" dirty="0">
                <a:solidFill>
                  <a:srgbClr val="0000FF"/>
                </a:solidFill>
              </a:rPr>
              <a:t>sort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Saving registers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sort:       </a:t>
            </a:r>
            <a:r>
              <a:rPr lang="en-US" altLang="zh-CN" sz="1800" dirty="0" err="1">
                <a:latin typeface="Times New Roman" pitchFamily="18" charset="0"/>
              </a:rPr>
              <a:t>addi</a:t>
            </a:r>
            <a:r>
              <a:rPr lang="en-US" altLang="zh-CN" sz="1800" dirty="0">
                <a:latin typeface="Times New Roman" pitchFamily="18" charset="0"/>
              </a:rPr>
              <a:t>   $sp, $sp, -20       # make room on stack for 5 registers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            </a:t>
            </a:r>
            <a:r>
              <a:rPr lang="en-US" altLang="zh-CN" sz="1800" dirty="0" err="1">
                <a:latin typeface="Times New Roman" pitchFamily="18" charset="0"/>
              </a:rPr>
              <a:t>sw</a:t>
            </a:r>
            <a:r>
              <a:rPr lang="en-US" altLang="zh-CN" sz="1800" dirty="0">
                <a:latin typeface="Times New Roman" pitchFamily="18" charset="0"/>
              </a:rPr>
              <a:t>     $</a:t>
            </a:r>
            <a:r>
              <a:rPr lang="en-US" altLang="zh-CN" sz="1800" dirty="0" err="1">
                <a:latin typeface="Times New Roman" pitchFamily="18" charset="0"/>
              </a:rPr>
              <a:t>ra</a:t>
            </a:r>
            <a:r>
              <a:rPr lang="en-US" altLang="zh-CN" sz="1800" dirty="0">
                <a:latin typeface="Times New Roman" pitchFamily="18" charset="0"/>
              </a:rPr>
              <a:t>, 16($sp)        # save $</a:t>
            </a:r>
            <a:r>
              <a:rPr lang="en-US" altLang="zh-CN" sz="1800" dirty="0" err="1">
                <a:latin typeface="Times New Roman" pitchFamily="18" charset="0"/>
              </a:rPr>
              <a:t>ra</a:t>
            </a:r>
            <a:r>
              <a:rPr lang="en-US" altLang="zh-CN" sz="1800" dirty="0">
                <a:latin typeface="Times New Roman" pitchFamily="18" charset="0"/>
              </a:rPr>
              <a:t> on stack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            </a:t>
            </a:r>
            <a:r>
              <a:rPr lang="en-US" altLang="zh-CN" sz="1800" dirty="0" err="1">
                <a:latin typeface="Times New Roman" pitchFamily="18" charset="0"/>
              </a:rPr>
              <a:t>sw</a:t>
            </a:r>
            <a:r>
              <a:rPr lang="en-US" altLang="zh-CN" sz="1800" dirty="0">
                <a:latin typeface="Times New Roman" pitchFamily="18" charset="0"/>
              </a:rPr>
              <a:t>     $</a:t>
            </a:r>
            <a:r>
              <a:rPr lang="en-US" altLang="zh-CN" sz="1800" dirty="0" err="1">
                <a:latin typeface="Times New Roman" pitchFamily="18" charset="0"/>
              </a:rPr>
              <a:t>s3</a:t>
            </a:r>
            <a:r>
              <a:rPr lang="en-US" altLang="zh-CN" sz="1800" dirty="0">
                <a:latin typeface="Times New Roman" pitchFamily="18" charset="0"/>
              </a:rPr>
              <a:t>, 12($sp)       # save $</a:t>
            </a:r>
            <a:r>
              <a:rPr lang="en-US" altLang="zh-CN" sz="1800" dirty="0" err="1">
                <a:latin typeface="Times New Roman" pitchFamily="18" charset="0"/>
              </a:rPr>
              <a:t>s3</a:t>
            </a:r>
            <a:r>
              <a:rPr lang="en-US" altLang="zh-CN" sz="1800" dirty="0">
                <a:latin typeface="Times New Roman" pitchFamily="18" charset="0"/>
              </a:rPr>
              <a:t> on stack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            </a:t>
            </a:r>
            <a:r>
              <a:rPr lang="en-US" altLang="zh-CN" sz="1800" dirty="0" err="1">
                <a:latin typeface="Times New Roman" pitchFamily="18" charset="0"/>
              </a:rPr>
              <a:t>sw</a:t>
            </a:r>
            <a:r>
              <a:rPr lang="en-US" altLang="zh-CN" sz="1800" dirty="0">
                <a:latin typeface="Times New Roman" pitchFamily="18" charset="0"/>
              </a:rPr>
              <a:t>     $</a:t>
            </a:r>
            <a:r>
              <a:rPr lang="en-US" altLang="zh-CN" sz="1800" dirty="0" err="1">
                <a:latin typeface="Times New Roman" pitchFamily="18" charset="0"/>
              </a:rPr>
              <a:t>s2</a:t>
            </a:r>
            <a:r>
              <a:rPr lang="en-US" altLang="zh-CN" sz="1800" dirty="0">
                <a:latin typeface="Times New Roman" pitchFamily="18" charset="0"/>
              </a:rPr>
              <a:t>,  8($sp)        # save $</a:t>
            </a:r>
            <a:r>
              <a:rPr lang="en-US" altLang="zh-CN" sz="1800" dirty="0" err="1">
                <a:latin typeface="Times New Roman" pitchFamily="18" charset="0"/>
              </a:rPr>
              <a:t>s2</a:t>
            </a:r>
            <a:r>
              <a:rPr lang="en-US" altLang="zh-CN" sz="1800" dirty="0">
                <a:latin typeface="Times New Roman" pitchFamily="18" charset="0"/>
              </a:rPr>
              <a:t> on stack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            </a:t>
            </a:r>
            <a:r>
              <a:rPr lang="en-US" altLang="zh-CN" sz="1800" dirty="0" err="1">
                <a:latin typeface="Times New Roman" pitchFamily="18" charset="0"/>
              </a:rPr>
              <a:t>sw</a:t>
            </a:r>
            <a:r>
              <a:rPr lang="en-US" altLang="zh-CN" sz="1800" dirty="0">
                <a:latin typeface="Times New Roman" pitchFamily="18" charset="0"/>
              </a:rPr>
              <a:t>     $</a:t>
            </a:r>
            <a:r>
              <a:rPr lang="en-US" altLang="zh-CN" sz="1800" dirty="0" err="1">
                <a:latin typeface="Times New Roman" pitchFamily="18" charset="0"/>
              </a:rPr>
              <a:t>s1</a:t>
            </a:r>
            <a:r>
              <a:rPr lang="en-US" altLang="zh-CN" sz="1800" dirty="0">
                <a:latin typeface="Times New Roman" pitchFamily="18" charset="0"/>
              </a:rPr>
              <a:t>,  4($sp)        # save $</a:t>
            </a:r>
            <a:r>
              <a:rPr lang="en-US" altLang="zh-CN" sz="1800" dirty="0" err="1">
                <a:latin typeface="Times New Roman" pitchFamily="18" charset="0"/>
              </a:rPr>
              <a:t>s1</a:t>
            </a:r>
            <a:r>
              <a:rPr lang="en-US" altLang="zh-CN" sz="1800" dirty="0">
                <a:latin typeface="Times New Roman" pitchFamily="18" charset="0"/>
              </a:rPr>
              <a:t> on stack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            </a:t>
            </a:r>
            <a:r>
              <a:rPr lang="en-US" altLang="zh-CN" sz="1800" dirty="0" err="1">
                <a:latin typeface="Times New Roman" pitchFamily="18" charset="0"/>
              </a:rPr>
              <a:t>sw</a:t>
            </a:r>
            <a:r>
              <a:rPr lang="en-US" altLang="zh-CN" sz="1800" dirty="0">
                <a:latin typeface="Times New Roman" pitchFamily="18" charset="0"/>
              </a:rPr>
              <a:t>     $</a:t>
            </a:r>
            <a:r>
              <a:rPr lang="en-US" altLang="zh-CN" sz="1800" dirty="0" err="1">
                <a:latin typeface="Times New Roman" pitchFamily="18" charset="0"/>
              </a:rPr>
              <a:t>s0</a:t>
            </a:r>
            <a:r>
              <a:rPr lang="en-US" altLang="zh-CN" sz="1800" dirty="0">
                <a:latin typeface="Times New Roman" pitchFamily="18" charset="0"/>
              </a:rPr>
              <a:t>,  0($sp)        # save $</a:t>
            </a:r>
            <a:r>
              <a:rPr lang="en-US" altLang="zh-CN" sz="1800" dirty="0" err="1">
                <a:latin typeface="Times New Roman" pitchFamily="18" charset="0"/>
              </a:rPr>
              <a:t>s0</a:t>
            </a:r>
            <a:r>
              <a:rPr lang="en-US" altLang="zh-CN" sz="1800" dirty="0">
                <a:latin typeface="Times New Roman" pitchFamily="18" charset="0"/>
              </a:rPr>
              <a:t> on stack </a:t>
            </a:r>
          </a:p>
          <a:p>
            <a:pPr lvl="2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Procedure body{Outer loop   {Inner loop}   }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Restoring registers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>
                <a:latin typeface="Times New Roman" pitchFamily="18" charset="0"/>
              </a:rPr>
              <a:t>exit1</a:t>
            </a:r>
            <a:r>
              <a:rPr lang="en-US" altLang="zh-CN" sz="2000" dirty="0">
                <a:latin typeface="Times New Roman" pitchFamily="18" charset="0"/>
              </a:rPr>
              <a:t>: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s0</a:t>
            </a:r>
            <a:r>
              <a:rPr lang="en-US" altLang="zh-CN" sz="2000" dirty="0">
                <a:latin typeface="Times New Roman" pitchFamily="18" charset="0"/>
              </a:rPr>
              <a:t>,  0($sp)               # restore $</a:t>
            </a:r>
            <a:r>
              <a:rPr lang="en-US" altLang="zh-CN" sz="2000" dirty="0" err="1">
                <a:latin typeface="Times New Roman" pitchFamily="18" charset="0"/>
              </a:rPr>
              <a:t>s0</a:t>
            </a:r>
            <a:r>
              <a:rPr lang="en-US" altLang="zh-CN" sz="2000" dirty="0">
                <a:latin typeface="Times New Roman" pitchFamily="18" charset="0"/>
              </a:rPr>
              <a:t> from stack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 4($sp)               # restore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 from stack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,  8($sp)               # restore 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 from stack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, 12($sp)              # restore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 from stack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ra</a:t>
            </a:r>
            <a:r>
              <a:rPr lang="en-US" altLang="zh-CN" sz="2000" dirty="0">
                <a:latin typeface="Times New Roman" pitchFamily="18" charset="0"/>
              </a:rPr>
              <a:t>, 16($sp)              # restore $</a:t>
            </a:r>
            <a:r>
              <a:rPr lang="en-US" altLang="zh-CN" sz="2000" dirty="0" err="1">
                <a:latin typeface="Times New Roman" pitchFamily="18" charset="0"/>
              </a:rPr>
              <a:t>ra</a:t>
            </a:r>
            <a:r>
              <a:rPr lang="en-US" altLang="zh-CN" sz="2000" dirty="0">
                <a:latin typeface="Times New Roman" pitchFamily="18" charset="0"/>
              </a:rPr>
              <a:t> from stack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addi</a:t>
            </a:r>
            <a:r>
              <a:rPr lang="en-US" altLang="zh-CN" sz="2000" dirty="0">
                <a:latin typeface="Times New Roman" pitchFamily="18" charset="0"/>
              </a:rPr>
              <a:t>  $sp, $sp, 20              # restore stack pointer</a:t>
            </a:r>
            <a:endParaRPr lang="en-US" altLang="zh-CN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Procedure return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jr</a:t>
            </a:r>
            <a:r>
              <a:rPr lang="en-US" altLang="zh-CN" sz="2000" dirty="0">
                <a:latin typeface="Times New Roman" pitchFamily="18" charset="0"/>
              </a:rPr>
              <a:t>        $</a:t>
            </a:r>
            <a:r>
              <a:rPr lang="en-US" altLang="zh-CN" sz="2000" dirty="0" err="1">
                <a:latin typeface="Times New Roman" pitchFamily="18" charset="0"/>
              </a:rPr>
              <a:t>ra</a:t>
            </a:r>
            <a:r>
              <a:rPr lang="en-US" altLang="zh-CN" sz="2000" dirty="0">
                <a:latin typeface="Times New Roman" pitchFamily="18" charset="0"/>
              </a:rPr>
              <a:t>                           # return to calling routine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8E6341D8-F74F-4912-BB16-57DC0D6C63E8}" type="slidenum">
              <a:rPr lang="en-US" altLang="zh-CN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99456" y="-64024"/>
            <a:ext cx="10632669" cy="1142984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Code for Procedure body</a:t>
            </a:r>
            <a:endParaRPr lang="zh-CN" altLang="en-US" dirty="0"/>
          </a:p>
        </p:txBody>
      </p:sp>
      <p:sp>
        <p:nvSpPr>
          <p:cNvPr id="2375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761958" y="1054306"/>
            <a:ext cx="11070167" cy="4886325"/>
          </a:xfrm>
        </p:spPr>
        <p:txBody>
          <a:bodyPr/>
          <a:lstStyle/>
          <a:p>
            <a:pPr lvl="3"/>
            <a:r>
              <a:rPr lang="en-US" altLang="zh-CN" b="1" dirty="0">
                <a:solidFill>
                  <a:srgbClr val="FF0000"/>
                </a:solidFill>
              </a:rPr>
              <a:t>Outer loop</a:t>
            </a:r>
            <a:r>
              <a:rPr lang="en-US" altLang="zh-CN" b="1" dirty="0">
                <a:solidFill>
                  <a:srgbClr val="FF0000"/>
                </a:solidFill>
                <a:latin typeface="Arial Unicode MS"/>
              </a:rPr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first for loop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for (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=  0 ;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&lt;  n ;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+ =  1 )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Move parameters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move  $</a:t>
            </a:r>
            <a:r>
              <a:rPr lang="en-US" altLang="zh-CN" dirty="0" err="1">
                <a:latin typeface="Times New Roman" pitchFamily="18" charset="0"/>
              </a:rPr>
              <a:t>s2</a:t>
            </a:r>
            <a:r>
              <a:rPr lang="en-US" altLang="zh-CN" dirty="0">
                <a:latin typeface="Times New Roman" pitchFamily="18" charset="0"/>
              </a:rPr>
              <a:t>, $</a:t>
            </a:r>
            <a:r>
              <a:rPr lang="en-US" altLang="zh-CN" dirty="0" err="1">
                <a:latin typeface="Times New Roman" pitchFamily="18" charset="0"/>
              </a:rPr>
              <a:t>a0</a:t>
            </a:r>
            <a:r>
              <a:rPr lang="en-US" altLang="zh-CN" dirty="0">
                <a:latin typeface="Times New Roman" pitchFamily="18" charset="0"/>
              </a:rPr>
              <a:t>         #  $</a:t>
            </a:r>
            <a:r>
              <a:rPr lang="en-US" altLang="zh-CN" dirty="0" err="1">
                <a:latin typeface="Times New Roman" pitchFamily="18" charset="0"/>
              </a:rPr>
              <a:t>s2</a:t>
            </a:r>
            <a:r>
              <a:rPr lang="en-US" altLang="zh-CN" dirty="0">
                <a:latin typeface="Times New Roman" pitchFamily="18" charset="0"/>
              </a:rPr>
              <a:t> ← $</a:t>
            </a:r>
            <a:r>
              <a:rPr lang="en-US" altLang="zh-CN" dirty="0" err="1">
                <a:latin typeface="Times New Roman" pitchFamily="18" charset="0"/>
              </a:rPr>
              <a:t>a0</a:t>
            </a:r>
            <a:r>
              <a:rPr lang="en-US" altLang="zh-CN" dirty="0">
                <a:latin typeface="Times New Roman" pitchFamily="18" charset="0"/>
              </a:rPr>
              <a:t> ($</a:t>
            </a:r>
            <a:r>
              <a:rPr lang="en-US" altLang="zh-CN" dirty="0" err="1">
                <a:latin typeface="Times New Roman" pitchFamily="18" charset="0"/>
              </a:rPr>
              <a:t>a0</a:t>
            </a:r>
            <a:r>
              <a:rPr lang="en-US" altLang="zh-CN" dirty="0">
                <a:latin typeface="Times New Roman" pitchFamily="18" charset="0"/>
              </a:rPr>
              <a:t>: base address,  v)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itchFamily="18" charset="0"/>
              </a:rPr>
              <a:t>move  $</a:t>
            </a:r>
            <a:r>
              <a:rPr lang="en-US" altLang="zh-CN" dirty="0" err="1">
                <a:latin typeface="Times New Roman" pitchFamily="18" charset="0"/>
              </a:rPr>
              <a:t>s3</a:t>
            </a:r>
            <a:r>
              <a:rPr lang="en-US" altLang="zh-CN" dirty="0">
                <a:latin typeface="Times New Roman" pitchFamily="18" charset="0"/>
              </a:rPr>
              <a:t>, $</a:t>
            </a:r>
            <a:r>
              <a:rPr lang="en-US" altLang="zh-CN" dirty="0" err="1">
                <a:latin typeface="Times New Roman" pitchFamily="18" charset="0"/>
              </a:rPr>
              <a:t>a1</a:t>
            </a:r>
            <a:r>
              <a:rPr lang="en-US" altLang="zh-CN" dirty="0">
                <a:latin typeface="Times New Roman" pitchFamily="18" charset="0"/>
              </a:rPr>
              <a:t>         #  $</a:t>
            </a:r>
            <a:r>
              <a:rPr lang="en-US" altLang="zh-CN" dirty="0" err="1">
                <a:latin typeface="Times New Roman" pitchFamily="18" charset="0"/>
              </a:rPr>
              <a:t>s3</a:t>
            </a:r>
            <a:r>
              <a:rPr lang="en-US" altLang="zh-CN" dirty="0">
                <a:latin typeface="Times New Roman" pitchFamily="18" charset="0"/>
              </a:rPr>
              <a:t> ← $</a:t>
            </a:r>
            <a:r>
              <a:rPr lang="en-US" altLang="zh-CN" dirty="0" err="1">
                <a:latin typeface="Times New Roman" pitchFamily="18" charset="0"/>
              </a:rPr>
              <a:t>a1</a:t>
            </a:r>
            <a:r>
              <a:rPr lang="en-US" altLang="zh-CN" dirty="0">
                <a:latin typeface="Times New Roman" pitchFamily="18" charset="0"/>
              </a:rPr>
              <a:t> ($</a:t>
            </a:r>
            <a:r>
              <a:rPr lang="en-US" altLang="zh-CN" dirty="0" err="1">
                <a:latin typeface="Times New Roman" pitchFamily="18" charset="0"/>
              </a:rPr>
              <a:t>a1</a:t>
            </a:r>
            <a:r>
              <a:rPr lang="en-US" altLang="zh-CN" dirty="0">
                <a:latin typeface="Times New Roman" pitchFamily="18" charset="0"/>
              </a:rPr>
              <a:t>: array size, n )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Outer loop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>
                <a:latin typeface="Times New Roman" pitchFamily="18" charset="0"/>
              </a:rPr>
              <a:t>move  $</a:t>
            </a:r>
            <a:r>
              <a:rPr lang="en-US" altLang="zh-CN" dirty="0" err="1">
                <a:latin typeface="Times New Roman" pitchFamily="18" charset="0"/>
              </a:rPr>
              <a:t>s0</a:t>
            </a:r>
            <a:r>
              <a:rPr lang="en-US" altLang="zh-CN" dirty="0">
                <a:latin typeface="Times New Roman" pitchFamily="18" charset="0"/>
              </a:rPr>
              <a:t>, $zero              #  $</a:t>
            </a:r>
            <a:r>
              <a:rPr lang="en-US" altLang="zh-CN" dirty="0" err="1">
                <a:latin typeface="Times New Roman" pitchFamily="18" charset="0"/>
              </a:rPr>
              <a:t>s0</a:t>
            </a:r>
            <a:r>
              <a:rPr lang="en-US" altLang="zh-CN" dirty="0">
                <a:latin typeface="Times New Roman" pitchFamily="18" charset="0"/>
              </a:rPr>
              <a:t> ← $zero ( 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= 0)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</a:rPr>
              <a:t>for1tst</a:t>
            </a:r>
            <a:r>
              <a:rPr lang="en-US" altLang="zh-CN" sz="2000" dirty="0">
                <a:latin typeface="Times New Roman" pitchFamily="18" charset="0"/>
              </a:rPr>
              <a:t>:    </a:t>
            </a:r>
            <a:r>
              <a:rPr lang="en-US" altLang="zh-CN" sz="2000" dirty="0" err="1">
                <a:latin typeface="Times New Roman" pitchFamily="18" charset="0"/>
              </a:rPr>
              <a:t>slt</a:t>
            </a:r>
            <a:r>
              <a:rPr lang="en-US" altLang="zh-CN" sz="2000" dirty="0">
                <a:latin typeface="Times New Roman" pitchFamily="18" charset="0"/>
              </a:rPr>
              <a:t>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               # test  if  $</a:t>
            </a:r>
            <a:r>
              <a:rPr lang="en-US" altLang="zh-CN" sz="2000" dirty="0" err="1">
                <a:latin typeface="Times New Roman" pitchFamily="18" charset="0"/>
              </a:rPr>
              <a:t>s0</a:t>
            </a:r>
            <a:r>
              <a:rPr lang="en-US" altLang="zh-CN" sz="2000" dirty="0">
                <a:latin typeface="Times New Roman" pitchFamily="18" charset="0"/>
              </a:rPr>
              <a:t> &gt;= $</a:t>
            </a:r>
            <a:r>
              <a:rPr lang="en-US" altLang="zh-CN" sz="2000" dirty="0" err="1">
                <a:latin typeface="Times New Roman" pitchFamily="18" charset="0"/>
              </a:rPr>
              <a:t>s3</a:t>
            </a:r>
            <a:r>
              <a:rPr lang="en-US" altLang="zh-CN" sz="2000" dirty="0">
                <a:latin typeface="Times New Roman" pitchFamily="18" charset="0"/>
              </a:rPr>
              <a:t> (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&gt;= n)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 err="1">
                <a:latin typeface="Times New Roman" pitchFamily="18" charset="0"/>
              </a:rPr>
              <a:t>beq</a:t>
            </a:r>
            <a:r>
              <a:rPr lang="en-US" altLang="zh-CN" dirty="0">
                <a:latin typeface="Times New Roman" pitchFamily="18" charset="0"/>
              </a:rPr>
              <a:t>   $</a:t>
            </a:r>
            <a:r>
              <a:rPr lang="en-US" altLang="zh-CN" dirty="0" err="1">
                <a:latin typeface="Times New Roman" pitchFamily="18" charset="0"/>
              </a:rPr>
              <a:t>t0</a:t>
            </a:r>
            <a:r>
              <a:rPr lang="en-US" altLang="zh-CN" dirty="0">
                <a:latin typeface="Times New Roman" pitchFamily="18" charset="0"/>
              </a:rPr>
              <a:t>, $zero, </a:t>
            </a:r>
            <a:r>
              <a:rPr lang="en-US" altLang="zh-CN" dirty="0" err="1">
                <a:latin typeface="Times New Roman" pitchFamily="18" charset="0"/>
              </a:rPr>
              <a:t>exit1</a:t>
            </a:r>
            <a:r>
              <a:rPr lang="en-US" altLang="zh-CN" dirty="0">
                <a:latin typeface="Times New Roman" pitchFamily="18" charset="0"/>
              </a:rPr>
              <a:t>      # go to </a:t>
            </a:r>
            <a:r>
              <a:rPr lang="en-US" altLang="zh-CN" dirty="0" err="1">
                <a:latin typeface="Times New Roman" pitchFamily="18" charset="0"/>
              </a:rPr>
              <a:t>exit1</a:t>
            </a:r>
            <a:r>
              <a:rPr lang="en-US" altLang="zh-CN" dirty="0">
                <a:latin typeface="Times New Roman" pitchFamily="18" charset="0"/>
              </a:rPr>
              <a:t>  if $</a:t>
            </a:r>
            <a:r>
              <a:rPr lang="en-US" altLang="zh-CN" dirty="0" err="1">
                <a:latin typeface="Times New Roman" pitchFamily="18" charset="0"/>
              </a:rPr>
              <a:t>s0</a:t>
            </a:r>
            <a:r>
              <a:rPr lang="en-US" altLang="zh-CN" dirty="0">
                <a:latin typeface="Times New Roman" pitchFamily="18" charset="0"/>
              </a:rPr>
              <a:t> &gt;= $</a:t>
            </a:r>
            <a:r>
              <a:rPr lang="en-US" altLang="zh-CN" dirty="0" err="1">
                <a:latin typeface="Times New Roman" pitchFamily="18" charset="0"/>
              </a:rPr>
              <a:t>s3</a:t>
            </a:r>
            <a:r>
              <a:rPr lang="en-US" altLang="zh-CN" dirty="0">
                <a:latin typeface="Times New Roman" pitchFamily="18" charset="0"/>
              </a:rPr>
              <a:t>  (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&gt;= n)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………………</a:t>
            </a:r>
          </a:p>
          <a:p>
            <a:pPr lvl="3"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body of first for loop is second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loop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………………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sz="2000" dirty="0" err="1">
                <a:latin typeface="Times New Roman" pitchFamily="18" charset="0"/>
              </a:rPr>
              <a:t>exit2</a:t>
            </a:r>
            <a:r>
              <a:rPr lang="en-US" altLang="zh-CN" sz="2000" dirty="0">
                <a:latin typeface="Times New Roman" pitchFamily="18" charset="0"/>
              </a:rPr>
              <a:t>:   </a:t>
            </a:r>
            <a:r>
              <a:rPr lang="en-US" altLang="zh-CN" sz="2000" dirty="0" err="1">
                <a:latin typeface="Times New Roman" pitchFamily="18" charset="0"/>
              </a:rPr>
              <a:t>addi</a:t>
            </a:r>
            <a:r>
              <a:rPr lang="en-US" altLang="zh-CN" sz="2000" dirty="0">
                <a:latin typeface="Times New Roman" pitchFamily="18" charset="0"/>
              </a:rPr>
              <a:t>  $</a:t>
            </a:r>
            <a:r>
              <a:rPr lang="en-US" altLang="zh-CN" sz="2000" dirty="0" err="1">
                <a:latin typeface="Times New Roman" pitchFamily="18" charset="0"/>
              </a:rPr>
              <a:t>s0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s0</a:t>
            </a:r>
            <a:r>
              <a:rPr lang="en-US" altLang="zh-CN" sz="2000" dirty="0">
                <a:latin typeface="Times New Roman" pitchFamily="18" charset="0"/>
              </a:rPr>
              <a:t>, 1           #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=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+ 1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               j     </a:t>
            </a:r>
            <a:r>
              <a:rPr lang="en-US" altLang="zh-CN" sz="2000" dirty="0" err="1">
                <a:latin typeface="Times New Roman" pitchFamily="18" charset="0"/>
              </a:rPr>
              <a:t>for1tst</a:t>
            </a:r>
            <a:r>
              <a:rPr lang="en-US" altLang="zh-CN" sz="2000" dirty="0">
                <a:latin typeface="Times New Roman" pitchFamily="18" charset="0"/>
              </a:rPr>
              <a:t>                   #   jump to test of outer loop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itchFamily="18" charset="0"/>
              </a:rPr>
              <a:t>exit1</a:t>
            </a:r>
            <a:r>
              <a:rPr lang="en-US" altLang="zh-CN" sz="2000" dirty="0">
                <a:latin typeface="Times New Roman" pitchFamily="18" charset="0"/>
              </a:rPr>
              <a:t>: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114F9A75-F2B0-42F1-AF7A-BADFFE49194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37571" name="Freeform 3"/>
          <p:cNvSpPr>
            <a:spLocks/>
          </p:cNvSpPr>
          <p:nvPr/>
        </p:nvSpPr>
        <p:spPr bwMode="auto">
          <a:xfrm>
            <a:off x="2435225" y="4076700"/>
            <a:ext cx="2940050" cy="2089150"/>
          </a:xfrm>
          <a:custGeom>
            <a:avLst/>
            <a:gdLst/>
            <a:ahLst/>
            <a:cxnLst>
              <a:cxn ang="0">
                <a:pos x="1852" y="0"/>
              </a:cxn>
              <a:cxn ang="0">
                <a:pos x="1399" y="136"/>
              </a:cxn>
              <a:cxn ang="0">
                <a:pos x="219" y="408"/>
              </a:cxn>
              <a:cxn ang="0">
                <a:pos x="83" y="817"/>
              </a:cxn>
            </a:cxnLst>
            <a:rect l="0" t="0" r="r" b="b"/>
            <a:pathLst>
              <a:path w="1852" h="817">
                <a:moveTo>
                  <a:pt x="1852" y="0"/>
                </a:moveTo>
                <a:cubicBezTo>
                  <a:pt x="1761" y="34"/>
                  <a:pt x="1671" y="68"/>
                  <a:pt x="1399" y="136"/>
                </a:cubicBezTo>
                <a:cubicBezTo>
                  <a:pt x="1127" y="204"/>
                  <a:pt x="438" y="295"/>
                  <a:pt x="219" y="408"/>
                </a:cubicBezTo>
                <a:cubicBezTo>
                  <a:pt x="0" y="521"/>
                  <a:pt x="106" y="749"/>
                  <a:pt x="83" y="8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Inner loop--</a:t>
            </a:r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908720"/>
            <a:ext cx="11070167" cy="4886325"/>
          </a:xfrm>
        </p:spPr>
        <p:txBody>
          <a:bodyPr/>
          <a:lstStyle/>
          <a:p>
            <a:pPr lvl="3"/>
            <a:r>
              <a:rPr lang="en-US" altLang="zh-CN" sz="2200" b="1" dirty="0">
                <a:latin typeface="Times New Roman" pitchFamily="18" charset="0"/>
              </a:rPr>
              <a:t>second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loop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is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body</a:t>
            </a:r>
            <a:r>
              <a:rPr lang="en-US" altLang="zh-CN" sz="2200" b="1" dirty="0">
                <a:latin typeface="Times New Roman" pitchFamily="18" charset="0"/>
              </a:rPr>
              <a:t> of first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zh-CN" sz="2200" b="1" dirty="0">
                <a:latin typeface="Times New Roman" pitchFamily="18" charset="0"/>
              </a:rPr>
              <a:t> loop</a:t>
            </a:r>
            <a:endParaRPr lang="en-US" altLang="zh-CN" sz="22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800" dirty="0" smtClean="0">
                <a:latin typeface="Times New Roman" pitchFamily="18" charset="0"/>
              </a:rPr>
              <a:t>         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       </a:t>
            </a:r>
            <a:r>
              <a:rPr lang="en-US" altLang="zh-CN" sz="1800" dirty="0" err="1" smtClean="0">
                <a:latin typeface="Times New Roman" pitchFamily="18" charset="0"/>
              </a:rPr>
              <a:t>addi</a:t>
            </a:r>
            <a:r>
              <a:rPr lang="en-US" altLang="zh-CN" sz="1800" dirty="0" smtClean="0">
                <a:latin typeface="Times New Roman" pitchFamily="18" charset="0"/>
              </a:rPr>
              <a:t>  </a:t>
            </a:r>
            <a:r>
              <a:rPr lang="en-US" altLang="zh-CN" sz="1800" dirty="0">
                <a:latin typeface="Times New Roman" pitchFamily="18" charset="0"/>
              </a:rPr>
              <a:t>$s1, $s0, -1        	                # j = </a:t>
            </a:r>
            <a:r>
              <a:rPr lang="en-US" altLang="zh-CN" sz="1800" dirty="0" err="1">
                <a:latin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</a:rPr>
              <a:t> - 1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         </a:t>
            </a:r>
            <a:r>
              <a:rPr lang="en-US" altLang="zh-CN" sz="1800" dirty="0" err="1">
                <a:latin typeface="Times New Roman" pitchFamily="18" charset="0"/>
              </a:rPr>
              <a:t>for2tst</a:t>
            </a:r>
            <a:r>
              <a:rPr lang="en-US" altLang="zh-CN" sz="1800" dirty="0">
                <a:latin typeface="Times New Roman" pitchFamily="18" charset="0"/>
              </a:rPr>
              <a:t>:     </a:t>
            </a:r>
            <a:r>
              <a:rPr lang="en-US" altLang="zh-CN" sz="1800" dirty="0" err="1">
                <a:latin typeface="Times New Roman" pitchFamily="18" charset="0"/>
              </a:rPr>
              <a:t>slti</a:t>
            </a:r>
            <a:r>
              <a:rPr lang="en-US" altLang="zh-CN" sz="1800" dirty="0">
                <a:latin typeface="Times New Roman" pitchFamily="18" charset="0"/>
              </a:rPr>
              <a:t>  $</a:t>
            </a:r>
            <a:r>
              <a:rPr lang="en-US" altLang="zh-CN" sz="1800" dirty="0" err="1">
                <a:latin typeface="Times New Roman" pitchFamily="18" charset="0"/>
              </a:rPr>
              <a:t>t0</a:t>
            </a:r>
            <a:r>
              <a:rPr lang="en-US" altLang="zh-CN" sz="1800" dirty="0">
                <a:latin typeface="Times New Roman" pitchFamily="18" charset="0"/>
              </a:rPr>
              <a:t>, $</a:t>
            </a:r>
            <a:r>
              <a:rPr lang="en-US" altLang="zh-CN" sz="1800" dirty="0" err="1">
                <a:latin typeface="Times New Roman" pitchFamily="18" charset="0"/>
              </a:rPr>
              <a:t>s1</a:t>
            </a:r>
            <a:r>
              <a:rPr lang="en-US" altLang="zh-CN" sz="1800" dirty="0">
                <a:latin typeface="Times New Roman" pitchFamily="18" charset="0"/>
              </a:rPr>
              <a:t>, 0                       	# test  if  j &lt; 0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</a:t>
            </a:r>
            <a:r>
              <a:rPr lang="en-US" altLang="zh-CN" sz="2000" dirty="0" err="1">
                <a:latin typeface="Times New Roman" pitchFamily="18" charset="0"/>
              </a:rPr>
              <a:t>bne</a:t>
            </a:r>
            <a:r>
              <a:rPr lang="en-US" altLang="zh-CN" sz="2000" dirty="0">
                <a:latin typeface="Times New Roman" pitchFamily="18" charset="0"/>
              </a:rPr>
              <a:t>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$zero, </a:t>
            </a:r>
            <a:r>
              <a:rPr lang="en-US" altLang="zh-CN" sz="2000" dirty="0" err="1">
                <a:latin typeface="Times New Roman" pitchFamily="18" charset="0"/>
              </a:rPr>
              <a:t>exit2</a:t>
            </a:r>
            <a:r>
              <a:rPr lang="en-US" altLang="zh-CN" sz="2000" dirty="0">
                <a:latin typeface="Times New Roman" pitchFamily="18" charset="0"/>
              </a:rPr>
              <a:t>  	# go to </a:t>
            </a:r>
            <a:r>
              <a:rPr lang="en-US" altLang="zh-CN" sz="2000" dirty="0" err="1">
                <a:latin typeface="Times New Roman" pitchFamily="18" charset="0"/>
              </a:rPr>
              <a:t>exit2</a:t>
            </a:r>
            <a:r>
              <a:rPr lang="en-US" altLang="zh-CN" sz="2000" dirty="0">
                <a:latin typeface="Times New Roman" pitchFamily="18" charset="0"/>
              </a:rPr>
              <a:t>  if  j &lt; 0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</a:t>
            </a:r>
            <a:r>
              <a:rPr lang="en-US" altLang="zh-CN" sz="2000" dirty="0" err="1">
                <a:latin typeface="Times New Roman" pitchFamily="18" charset="0"/>
              </a:rPr>
              <a:t>sll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2       	 	#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= j * 4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       add   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s2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      	#   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 = the address of v[j]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, 0($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)            	#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 = v[j]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</a:t>
            </a:r>
            <a:r>
              <a:rPr lang="en-US" altLang="zh-CN" sz="2000" dirty="0" err="1">
                <a:latin typeface="Times New Roman" pitchFamily="18" charset="0"/>
              </a:rPr>
              <a:t>lw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t4</a:t>
            </a:r>
            <a:r>
              <a:rPr lang="en-US" altLang="zh-CN" sz="2000" dirty="0">
                <a:latin typeface="Times New Roman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sz="2000" dirty="0">
                <a:latin typeface="Times New Roman" pitchFamily="18" charset="0"/>
              </a:rPr>
              <a:t>($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)            	#  $</a:t>
            </a:r>
            <a:r>
              <a:rPr lang="en-US" altLang="zh-CN" sz="2000" dirty="0" err="1">
                <a:latin typeface="Times New Roman" pitchFamily="18" charset="0"/>
              </a:rPr>
              <a:t>t4</a:t>
            </a:r>
            <a:r>
              <a:rPr lang="en-US" altLang="zh-CN" sz="2000" dirty="0">
                <a:latin typeface="Times New Roman" pitchFamily="18" charset="0"/>
              </a:rPr>
              <a:t> = v[j + 1]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</a:t>
            </a:r>
            <a:r>
              <a:rPr lang="en-US" altLang="zh-CN" sz="2000" dirty="0" err="1">
                <a:latin typeface="Times New Roman" pitchFamily="18" charset="0"/>
              </a:rPr>
              <a:t>slt</a:t>
            </a:r>
            <a:r>
              <a:rPr lang="en-US" altLang="zh-CN" sz="2000" dirty="0">
                <a:latin typeface="Times New Roman" pitchFamily="18" charset="0"/>
              </a:rPr>
              <a:t>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t4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           	#  test  if  v[</a:t>
            </a:r>
            <a:r>
              <a:rPr lang="en-US" altLang="zh-CN" sz="2000" dirty="0" err="1">
                <a:latin typeface="Times New Roman" pitchFamily="18" charset="0"/>
              </a:rPr>
              <a:t>j+1</a:t>
            </a:r>
            <a:r>
              <a:rPr lang="en-US" altLang="zh-CN" sz="2000" dirty="0">
                <a:latin typeface="Times New Roman" pitchFamily="18" charset="0"/>
              </a:rPr>
              <a:t>]&gt;=v[j]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>
                <a:latin typeface="Times New Roman" pitchFamily="18" charset="0"/>
              </a:rPr>
              <a:t>beq</a:t>
            </a:r>
            <a:r>
              <a:rPr lang="en-US" altLang="zh-CN" sz="2000" dirty="0">
                <a:latin typeface="Times New Roman" pitchFamily="18" charset="0"/>
              </a:rPr>
              <a:t>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$zero, </a:t>
            </a:r>
            <a:r>
              <a:rPr lang="en-US" altLang="zh-CN" sz="2000" dirty="0" err="1">
                <a:latin typeface="Times New Roman" pitchFamily="18" charset="0"/>
              </a:rPr>
              <a:t>exit2</a:t>
            </a:r>
            <a:r>
              <a:rPr lang="en-US" altLang="zh-CN" sz="2000" dirty="0">
                <a:latin typeface="Times New Roman" pitchFamily="18" charset="0"/>
              </a:rPr>
              <a:t>  	#  go to </a:t>
            </a:r>
            <a:r>
              <a:rPr lang="en-US" altLang="zh-CN" sz="2000" dirty="0" err="1">
                <a:latin typeface="Times New Roman" pitchFamily="18" charset="0"/>
              </a:rPr>
              <a:t>exit2</a:t>
            </a:r>
            <a:r>
              <a:rPr lang="en-US" altLang="zh-CN" sz="2000" dirty="0">
                <a:latin typeface="Times New Roman" pitchFamily="18" charset="0"/>
              </a:rPr>
              <a:t> if  v[</a:t>
            </a:r>
            <a:r>
              <a:rPr lang="en-US" altLang="zh-CN" sz="2000" dirty="0" err="1">
                <a:latin typeface="Times New Roman" pitchFamily="18" charset="0"/>
              </a:rPr>
              <a:t>j+1</a:t>
            </a:r>
            <a:r>
              <a:rPr lang="en-US" altLang="zh-CN" sz="2000" dirty="0">
                <a:latin typeface="Times New Roman" pitchFamily="18" charset="0"/>
              </a:rPr>
              <a:t>]&gt;=v[j]</a:t>
            </a:r>
          </a:p>
          <a:p>
            <a:pPr lvl="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itchFamily="18" charset="0"/>
              </a:rPr>
              <a:t>………………</a:t>
            </a:r>
          </a:p>
          <a:p>
            <a:pPr lvl="3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body of first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zh-CN" b="1" dirty="0">
                <a:latin typeface="Times New Roman" pitchFamily="18" charset="0"/>
              </a:rPr>
              <a:t> loop 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endParaRPr lang="zh-CN" altLang="en-US" sz="1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itchFamily="18" charset="0"/>
              </a:rPr>
              <a:t>	    </a:t>
            </a:r>
            <a:r>
              <a:rPr lang="en-US" altLang="zh-CN" sz="2000" b="1" dirty="0">
                <a:latin typeface="Times New Roman" pitchFamily="18" charset="0"/>
              </a:rPr>
              <a:t>………………</a:t>
            </a:r>
            <a:r>
              <a:rPr lang="en-US" altLang="zh-CN" sz="2000" dirty="0"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 	     </a:t>
            </a:r>
            <a:r>
              <a:rPr lang="en-US" altLang="zh-CN" sz="2000" dirty="0" err="1">
                <a:latin typeface="Times New Roman" pitchFamily="18" charset="0"/>
              </a:rPr>
              <a:t>addi</a:t>
            </a:r>
            <a:r>
              <a:rPr lang="en-US" altLang="zh-CN" sz="2000" dirty="0">
                <a:latin typeface="Times New Roman" pitchFamily="18" charset="0"/>
              </a:rPr>
              <a:t> 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s1</a:t>
            </a:r>
            <a:r>
              <a:rPr lang="en-US" altLang="zh-CN" sz="2000" dirty="0">
                <a:latin typeface="Times New Roman" pitchFamily="18" charset="0"/>
              </a:rPr>
              <a:t>, -1                      #    j = j - 1 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         j       </a:t>
            </a:r>
            <a:r>
              <a:rPr lang="en-US" altLang="zh-CN" sz="2000" dirty="0" err="1">
                <a:latin typeface="Times New Roman" pitchFamily="18" charset="0"/>
              </a:rPr>
              <a:t>for2tst</a:t>
            </a:r>
            <a:r>
              <a:rPr lang="en-US" altLang="zh-CN" sz="2000" dirty="0">
                <a:latin typeface="Times New Roman" pitchFamily="18" charset="0"/>
              </a:rPr>
              <a:t>                               # jump to test of inner loop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latin typeface="Times New Roman" pitchFamily="18" charset="0"/>
              </a:rPr>
              <a:t>exit2</a:t>
            </a:r>
            <a:r>
              <a:rPr lang="en-US" altLang="zh-CN" sz="1800" dirty="0">
                <a:latin typeface="Times New Roman" pitchFamily="18" charset="0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69551C89-9D96-4E6E-AC56-539710E5243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72036" name="Freeform 4"/>
          <p:cNvSpPr>
            <a:spLocks/>
          </p:cNvSpPr>
          <p:nvPr/>
        </p:nvSpPr>
        <p:spPr bwMode="auto">
          <a:xfrm>
            <a:off x="2435225" y="4500570"/>
            <a:ext cx="3160709" cy="1665280"/>
          </a:xfrm>
          <a:custGeom>
            <a:avLst/>
            <a:gdLst/>
            <a:ahLst/>
            <a:cxnLst>
              <a:cxn ang="0">
                <a:pos x="1852" y="0"/>
              </a:cxn>
              <a:cxn ang="0">
                <a:pos x="1399" y="136"/>
              </a:cxn>
              <a:cxn ang="0">
                <a:pos x="219" y="408"/>
              </a:cxn>
              <a:cxn ang="0">
                <a:pos x="83" y="817"/>
              </a:cxn>
            </a:cxnLst>
            <a:rect l="0" t="0" r="r" b="b"/>
            <a:pathLst>
              <a:path w="1852" h="817">
                <a:moveTo>
                  <a:pt x="1852" y="0"/>
                </a:moveTo>
                <a:cubicBezTo>
                  <a:pt x="1761" y="34"/>
                  <a:pt x="1671" y="68"/>
                  <a:pt x="1399" y="136"/>
                </a:cubicBezTo>
                <a:cubicBezTo>
                  <a:pt x="1127" y="204"/>
                  <a:pt x="438" y="295"/>
                  <a:pt x="219" y="408"/>
                </a:cubicBezTo>
                <a:cubicBezTo>
                  <a:pt x="0" y="521"/>
                  <a:pt x="106" y="749"/>
                  <a:pt x="83" y="8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52184" y="831782"/>
            <a:ext cx="42958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sort </a:t>
            </a:r>
            <a:r>
              <a:rPr lang="en-US" altLang="zh-CN" sz="2000" b="1" dirty="0">
                <a:latin typeface="Times New Roman" pitchFamily="18" charset="0"/>
              </a:rPr>
              <a:t>(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   v[  ] ,   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   n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  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,  j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for (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 =  0 ;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 &lt;  n ; </a:t>
            </a:r>
            <a:r>
              <a:rPr lang="en-US" altLang="zh-CN" sz="2000" b="1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+ =  1 )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for ( j  =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 -  1 ; </a:t>
            </a:r>
            <a:endParaRPr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             j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&gt;=  0  &amp;&amp;  v[j]  &gt;  v[j+1]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             j-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=   1 )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</a:rPr>
              <a:t>swap ( v ,  j )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3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79376" y="836712"/>
            <a:ext cx="11070167" cy="4886325"/>
          </a:xfrm>
        </p:spPr>
        <p:txBody>
          <a:bodyPr/>
          <a:lstStyle/>
          <a:p>
            <a:pPr lvl="3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body of first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loop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Pass parameters and call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</a:t>
            </a:r>
            <a:r>
              <a:rPr lang="en-US" altLang="zh-CN" b="1" i="1" dirty="0">
                <a:latin typeface="Times New Roman" pitchFamily="18" charset="0"/>
              </a:rPr>
              <a:t>move</a:t>
            </a:r>
            <a:r>
              <a:rPr lang="en-US" altLang="zh-CN" dirty="0">
                <a:latin typeface="Times New Roman" pitchFamily="18" charset="0"/>
              </a:rPr>
              <a:t>  $</a:t>
            </a:r>
            <a:r>
              <a:rPr lang="en-US" altLang="zh-CN" dirty="0" err="1">
                <a:latin typeface="Times New Roman" pitchFamily="18" charset="0"/>
              </a:rPr>
              <a:t>a0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$</a:t>
            </a:r>
            <a:r>
              <a:rPr lang="en-US" altLang="zh-CN" b="1" i="1" dirty="0" err="1">
                <a:latin typeface="Times New Roman" pitchFamily="18" charset="0"/>
              </a:rPr>
              <a:t>s2</a:t>
            </a:r>
            <a:r>
              <a:rPr lang="en-US" altLang="zh-CN" dirty="0">
                <a:latin typeface="Times New Roman" pitchFamily="18" charset="0"/>
              </a:rPr>
              <a:t>       #   $</a:t>
            </a:r>
            <a:r>
              <a:rPr lang="en-US" altLang="zh-CN" dirty="0" err="1">
                <a:latin typeface="Times New Roman" pitchFamily="18" charset="0"/>
              </a:rPr>
              <a:t>a0</a:t>
            </a:r>
            <a:r>
              <a:rPr lang="en-US" altLang="zh-CN" dirty="0">
                <a:latin typeface="Times New Roman" pitchFamily="18" charset="0"/>
              </a:rPr>
              <a:t>←$</a:t>
            </a:r>
            <a:r>
              <a:rPr lang="en-US" altLang="zh-CN" dirty="0" err="1">
                <a:latin typeface="Times New Roman" pitchFamily="18" charset="0"/>
              </a:rPr>
              <a:t>s2</a:t>
            </a:r>
            <a:r>
              <a:rPr lang="en-US" altLang="zh-CN" dirty="0">
                <a:latin typeface="Times New Roman" pitchFamily="18" charset="0"/>
              </a:rPr>
              <a:t> ($</a:t>
            </a:r>
            <a:r>
              <a:rPr lang="en-US" altLang="zh-CN" dirty="0" err="1">
                <a:latin typeface="Times New Roman" pitchFamily="18" charset="0"/>
              </a:rPr>
              <a:t>s2</a:t>
            </a:r>
            <a:r>
              <a:rPr lang="en-US" altLang="zh-CN" dirty="0">
                <a:latin typeface="Times New Roman" pitchFamily="18" charset="0"/>
              </a:rPr>
              <a:t> : </a:t>
            </a:r>
            <a:r>
              <a:rPr lang="en-US" altLang="zh-CN" dirty="0" smtClean="0">
                <a:latin typeface="Times New Roman" pitchFamily="18" charset="0"/>
              </a:rPr>
              <a:t> v 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</a:t>
            </a:r>
            <a:r>
              <a:rPr lang="en-US" altLang="zh-CN" b="1" i="1" dirty="0">
                <a:latin typeface="Times New Roman" pitchFamily="18" charset="0"/>
              </a:rPr>
              <a:t>move</a:t>
            </a:r>
            <a:r>
              <a:rPr lang="en-US" altLang="zh-CN" dirty="0">
                <a:latin typeface="Times New Roman" pitchFamily="18" charset="0"/>
              </a:rPr>
              <a:t>  $</a:t>
            </a:r>
            <a:r>
              <a:rPr lang="en-US" altLang="zh-CN" dirty="0" err="1">
                <a:latin typeface="Times New Roman" pitchFamily="18" charset="0"/>
              </a:rPr>
              <a:t>a1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$</a:t>
            </a:r>
            <a:r>
              <a:rPr lang="en-US" altLang="zh-CN" dirty="0" err="1">
                <a:latin typeface="Times New Roman" pitchFamily="18" charset="0"/>
              </a:rPr>
              <a:t>s1</a:t>
            </a:r>
            <a:r>
              <a:rPr lang="en-US" altLang="zh-CN" dirty="0">
                <a:latin typeface="Times New Roman" pitchFamily="18" charset="0"/>
              </a:rPr>
              <a:t>       #   $</a:t>
            </a:r>
            <a:r>
              <a:rPr lang="en-US" altLang="zh-CN" dirty="0" err="1">
                <a:latin typeface="Times New Roman" pitchFamily="18" charset="0"/>
              </a:rPr>
              <a:t>a1</a:t>
            </a:r>
            <a:r>
              <a:rPr lang="en-US" altLang="zh-CN" dirty="0">
                <a:latin typeface="Times New Roman" pitchFamily="18" charset="0"/>
              </a:rPr>
              <a:t>←$</a:t>
            </a:r>
            <a:r>
              <a:rPr lang="en-US" altLang="zh-CN" dirty="0" err="1">
                <a:latin typeface="Times New Roman" pitchFamily="18" charset="0"/>
              </a:rPr>
              <a:t>s1</a:t>
            </a:r>
            <a:r>
              <a:rPr lang="en-US" altLang="zh-CN" dirty="0">
                <a:latin typeface="Times New Roman" pitchFamily="18" charset="0"/>
              </a:rPr>
              <a:t> ($</a:t>
            </a:r>
            <a:r>
              <a:rPr lang="en-US" altLang="zh-CN" dirty="0" err="1">
                <a:latin typeface="Times New Roman" pitchFamily="18" charset="0"/>
              </a:rPr>
              <a:t>a1</a:t>
            </a:r>
            <a:r>
              <a:rPr lang="en-US" altLang="zh-CN" dirty="0">
                <a:latin typeface="Times New Roman" pitchFamily="18" charset="0"/>
              </a:rPr>
              <a:t>← j)  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Call function swap(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v[],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k)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</a:t>
            </a:r>
            <a:r>
              <a:rPr lang="en-US" altLang="zh-CN" dirty="0" err="1">
                <a:latin typeface="Times New Roman" pitchFamily="18" charset="0"/>
              </a:rPr>
              <a:t>jal</a:t>
            </a:r>
            <a:r>
              <a:rPr lang="en-US" altLang="zh-CN" dirty="0">
                <a:latin typeface="Times New Roman" pitchFamily="18" charset="0"/>
              </a:rPr>
              <a:t>   swap    	 # ($</a:t>
            </a:r>
            <a:r>
              <a:rPr lang="en-US" altLang="zh-CN" dirty="0" err="1">
                <a:latin typeface="Times New Roman" pitchFamily="18" charset="0"/>
              </a:rPr>
              <a:t>a0</a:t>
            </a:r>
            <a:r>
              <a:rPr lang="en-US" altLang="zh-CN" dirty="0">
                <a:latin typeface="Times New Roman" pitchFamily="18" charset="0"/>
              </a:rPr>
              <a:t> might be changed in swap)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Notice: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b="1" dirty="0" err="1"/>
              <a:t>1.Why</a:t>
            </a:r>
            <a:r>
              <a:rPr lang="en-US" altLang="zh-CN" sz="2000" b="1" dirty="0"/>
              <a:t> are $</a:t>
            </a:r>
            <a:r>
              <a:rPr lang="en-US" altLang="zh-CN" sz="2000" b="1" dirty="0" err="1"/>
              <a:t>a0</a:t>
            </a:r>
            <a:r>
              <a:rPr lang="en-US" altLang="zh-CN" sz="2000" b="1" dirty="0"/>
              <a:t> and $</a:t>
            </a:r>
            <a:r>
              <a:rPr lang="en-US" altLang="zh-CN" sz="2000" b="1" dirty="0" err="1"/>
              <a:t>a1</a:t>
            </a:r>
            <a:r>
              <a:rPr lang="en-US" altLang="zh-CN" sz="2000" b="1" dirty="0"/>
              <a:t> saved?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$</a:t>
            </a:r>
            <a:r>
              <a:rPr lang="en-US" altLang="zh-CN" sz="2000" dirty="0" err="1"/>
              <a:t>a0</a:t>
            </a:r>
            <a:r>
              <a:rPr lang="en-US" altLang="zh-CN" sz="2000" dirty="0"/>
              <a:t> is the base of the array v. $</a:t>
            </a:r>
            <a:r>
              <a:rPr lang="en-US" altLang="zh-CN" sz="2000" dirty="0" err="1"/>
              <a:t>a0</a:t>
            </a:r>
            <a:r>
              <a:rPr lang="en-US" altLang="zh-CN" sz="2000" dirty="0"/>
              <a:t> will be used repeatedly and might be(actually not here) changed by the procedure swap.</a:t>
            </a:r>
            <a:br>
              <a:rPr lang="en-US" altLang="zh-CN" sz="2000" dirty="0"/>
            </a:br>
            <a:r>
              <a:rPr lang="en-US" altLang="zh-CN" sz="2000" dirty="0"/>
              <a:t>	$</a:t>
            </a:r>
            <a:r>
              <a:rPr lang="en-US" altLang="zh-CN" sz="2000" dirty="0" err="1"/>
              <a:t>a1</a:t>
            </a:r>
            <a:r>
              <a:rPr lang="en-US" altLang="zh-CN" sz="2000" dirty="0"/>
              <a:t> is the size of the array v.  $</a:t>
            </a:r>
            <a:r>
              <a:rPr lang="en-US" altLang="zh-CN" sz="2000" dirty="0" err="1"/>
              <a:t>a1</a:t>
            </a:r>
            <a:r>
              <a:rPr lang="en-US" altLang="zh-CN" sz="2000" dirty="0"/>
              <a:t> will be used repeatedly and changed before the procedure swap is called.</a:t>
            </a:r>
            <a:br>
              <a:rPr lang="en-US" altLang="zh-CN" sz="2000" dirty="0"/>
            </a:b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b="1" dirty="0" err="1"/>
              <a:t>2.Why</a:t>
            </a:r>
            <a:r>
              <a:rPr lang="en-US" altLang="zh-CN" sz="2000" b="1" dirty="0"/>
              <a:t> are they not pushed to stack?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Register variable is faster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2F58F99A-64C8-43AF-9503-2757B307251C}" type="slidenum">
              <a:rPr lang="en-US" altLang="zh-CN"/>
              <a:pPr/>
              <a:t>53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Text Box 2"/>
          <p:cNvSpPr txBox="1">
            <a:spLocks noChangeArrowheads="1"/>
          </p:cNvSpPr>
          <p:nvPr/>
        </p:nvSpPr>
        <p:spPr bwMode="auto">
          <a:xfrm>
            <a:off x="1415481" y="214290"/>
            <a:ext cx="798092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Relative Performance</a:t>
            </a:r>
          </a:p>
        </p:txBody>
      </p:sp>
      <p:sp>
        <p:nvSpPr>
          <p:cNvPr id="1357828" name="Text Box 4"/>
          <p:cNvSpPr txBox="1">
            <a:spLocks noChangeArrowheads="1"/>
          </p:cNvSpPr>
          <p:nvPr/>
        </p:nvSpPr>
        <p:spPr bwMode="auto">
          <a:xfrm>
            <a:off x="2238349" y="1000109"/>
            <a:ext cx="72548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Gcc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optimization       Relative      Cycles     Instruction         CPI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                           performance                     count</a:t>
            </a:r>
          </a:p>
          <a:p>
            <a:pPr>
              <a:buClr>
                <a:srgbClr val="CC0000"/>
              </a:buClr>
            </a:pP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none           </a:t>
            </a:r>
            <a:r>
              <a:rPr lang="en-US" altLang="zh-CN" sz="2000" dirty="0">
                <a:ea typeface="宋体" charset="-122"/>
              </a:rPr>
              <a:t>            1.00          </a:t>
            </a:r>
            <a:r>
              <a:rPr lang="en-US" altLang="zh-CN" sz="2000" dirty="0" err="1">
                <a:ea typeface="宋体" charset="-122"/>
              </a:rPr>
              <a:t>159B</a:t>
            </a:r>
            <a:r>
              <a:rPr lang="en-US" altLang="zh-CN" sz="2000" dirty="0">
                <a:ea typeface="宋体" charset="-122"/>
              </a:rPr>
              <a:t>         </a:t>
            </a:r>
            <a:r>
              <a:rPr lang="en-US" altLang="zh-CN" sz="2000" dirty="0" err="1">
                <a:ea typeface="宋体" charset="-122"/>
              </a:rPr>
              <a:t>115B</a:t>
            </a:r>
            <a:r>
              <a:rPr lang="en-US" altLang="zh-CN" sz="2000" dirty="0">
                <a:ea typeface="宋体" charset="-122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1.38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  </a:t>
            </a:r>
            <a:r>
              <a:rPr lang="en-US" altLang="zh-CN" sz="2000" dirty="0" err="1">
                <a:solidFill>
                  <a:srgbClr val="CC0000"/>
                </a:solidFill>
                <a:ea typeface="宋体" charset="-122"/>
              </a:rPr>
              <a:t>O1</a:t>
            </a: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                   </a:t>
            </a:r>
            <a:r>
              <a:rPr lang="en-US" altLang="zh-CN" sz="2000" dirty="0">
                <a:ea typeface="宋体" charset="-122"/>
              </a:rPr>
              <a:t>2.37            </a:t>
            </a:r>
            <a:r>
              <a:rPr lang="en-US" altLang="zh-CN" sz="2000" dirty="0" err="1">
                <a:ea typeface="宋体" charset="-122"/>
              </a:rPr>
              <a:t>67B</a:t>
            </a:r>
            <a:r>
              <a:rPr lang="en-US" altLang="zh-CN" sz="2000" dirty="0">
                <a:ea typeface="宋体" charset="-122"/>
              </a:rPr>
              <a:t>            </a:t>
            </a:r>
            <a:r>
              <a:rPr lang="en-US" altLang="zh-CN" sz="2000" b="1" dirty="0" err="1">
                <a:solidFill>
                  <a:srgbClr val="FF0000"/>
                </a:solidFill>
                <a:ea typeface="宋体" charset="-122"/>
              </a:rPr>
              <a:t>37B</a:t>
            </a:r>
            <a:r>
              <a:rPr lang="en-US" altLang="zh-CN" sz="2000" dirty="0">
                <a:ea typeface="宋体" charset="-122"/>
              </a:rPr>
              <a:t>              1.79</a:t>
            </a:r>
            <a:endParaRPr lang="en-US" altLang="zh-CN" sz="2000" dirty="0">
              <a:solidFill>
                <a:srgbClr val="CC0000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  </a:t>
            </a:r>
            <a:r>
              <a:rPr lang="en-US" altLang="zh-CN" sz="2000" dirty="0" err="1">
                <a:solidFill>
                  <a:srgbClr val="CC0000"/>
                </a:solidFill>
                <a:ea typeface="宋体" charset="-122"/>
              </a:rPr>
              <a:t>O2</a:t>
            </a: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                   </a:t>
            </a:r>
            <a:r>
              <a:rPr lang="en-US" altLang="zh-CN" sz="2000" dirty="0">
                <a:ea typeface="宋体" charset="-122"/>
              </a:rPr>
              <a:t>2.38            </a:t>
            </a:r>
            <a:r>
              <a:rPr lang="en-US" altLang="zh-CN" sz="2000" dirty="0" err="1">
                <a:ea typeface="宋体" charset="-122"/>
              </a:rPr>
              <a:t>67B</a:t>
            </a:r>
            <a:r>
              <a:rPr lang="en-US" altLang="zh-CN" sz="2000" dirty="0">
                <a:ea typeface="宋体" charset="-122"/>
              </a:rPr>
              <a:t>            </a:t>
            </a:r>
            <a:r>
              <a:rPr lang="en-US" altLang="zh-CN" sz="2000" dirty="0" err="1">
                <a:ea typeface="宋体" charset="-122"/>
              </a:rPr>
              <a:t>40B</a:t>
            </a:r>
            <a:r>
              <a:rPr lang="en-US" altLang="zh-CN" sz="2000" dirty="0">
                <a:ea typeface="宋体" charset="-122"/>
              </a:rPr>
              <a:t>              1.66</a:t>
            </a:r>
            <a:endParaRPr lang="en-US" altLang="zh-CN" sz="2000" dirty="0">
              <a:solidFill>
                <a:srgbClr val="CC0000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  </a:t>
            </a:r>
            <a:r>
              <a:rPr lang="en-US" altLang="zh-CN" sz="2000" dirty="0" err="1">
                <a:solidFill>
                  <a:srgbClr val="CC0000"/>
                </a:solidFill>
                <a:ea typeface="宋体" charset="-122"/>
              </a:rPr>
              <a:t>O3</a:t>
            </a: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                       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2.41</a:t>
            </a:r>
            <a:r>
              <a:rPr lang="en-US" altLang="zh-CN" sz="2000" dirty="0">
                <a:ea typeface="宋体" charset="-122"/>
              </a:rPr>
              <a:t>            </a:t>
            </a:r>
            <a:r>
              <a:rPr lang="en-US" altLang="zh-CN" sz="2000" dirty="0" err="1">
                <a:ea typeface="宋体" charset="-122"/>
              </a:rPr>
              <a:t>66B</a:t>
            </a:r>
            <a:r>
              <a:rPr lang="en-US" altLang="zh-CN" sz="2000" dirty="0">
                <a:ea typeface="宋体" charset="-122"/>
              </a:rPr>
              <a:t>            </a:t>
            </a:r>
            <a:r>
              <a:rPr lang="en-US" altLang="zh-CN" sz="2000" dirty="0" err="1">
                <a:ea typeface="宋体" charset="-122"/>
              </a:rPr>
              <a:t>45B</a:t>
            </a:r>
            <a:r>
              <a:rPr lang="en-US" altLang="zh-CN" sz="2000" dirty="0">
                <a:ea typeface="宋体" charset="-122"/>
              </a:rPr>
              <a:t>              1.46</a:t>
            </a:r>
            <a:endParaRPr lang="en-US" altLang="zh-CN" sz="2000" dirty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357829" name="Line 5"/>
          <p:cNvSpPr>
            <a:spLocks noChangeShapeType="1"/>
          </p:cNvSpPr>
          <p:nvPr/>
        </p:nvSpPr>
        <p:spPr bwMode="auto">
          <a:xfrm>
            <a:off x="2314548" y="17621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7830" name="Line 6"/>
          <p:cNvSpPr>
            <a:spLocks noChangeShapeType="1"/>
          </p:cNvSpPr>
          <p:nvPr/>
        </p:nvSpPr>
        <p:spPr bwMode="auto">
          <a:xfrm>
            <a:off x="4371948" y="1000108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7831" name="Text Box 7"/>
          <p:cNvSpPr txBox="1">
            <a:spLocks noChangeArrowheads="1"/>
          </p:cNvSpPr>
          <p:nvPr/>
        </p:nvSpPr>
        <p:spPr bwMode="auto">
          <a:xfrm>
            <a:off x="2095472" y="3643314"/>
            <a:ext cx="7945438" cy="163121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Tx/>
              <a:buChar char="•"/>
            </a:pPr>
            <a:r>
              <a:rPr lang="zh-CN" altLang="en-US" sz="20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A Java interpreter has relative performance of 0.12, while the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Jave just-in-time compiler has relative performance of 2.13</a:t>
            </a:r>
          </a:p>
          <a:p>
            <a:pPr>
              <a:buClr>
                <a:srgbClr val="CC0000"/>
              </a:buClr>
            </a:pPr>
            <a:endParaRPr lang="en-US" altLang="zh-CN" sz="2000">
              <a:ea typeface="宋体" charset="-12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zh-CN" sz="2000">
                <a:ea typeface="宋体" charset="-122"/>
              </a:rPr>
              <a:t> Note that the quicksort algorithm is about three orders of</a:t>
            </a:r>
          </a:p>
          <a:p>
            <a:pPr>
              <a:buClr>
                <a:srgbClr val="CC0000"/>
              </a:buClr>
            </a:pPr>
            <a:r>
              <a:rPr lang="en-US" altLang="zh-CN" sz="2000">
                <a:ea typeface="宋体" charset="-122"/>
              </a:rPr>
              <a:t>  magnitude faster than the bubble sort algorithm (for 100K elements)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   2.14   Arrays versus Pointers    </a:t>
            </a: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Array version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</a:t>
            </a:r>
            <a:r>
              <a:rPr lang="en-US" altLang="zh-CN" sz="2000" dirty="0" err="1">
                <a:latin typeface="Times New Roman" pitchFamily="18" charset="0"/>
              </a:rPr>
              <a:t>clear1</a:t>
            </a:r>
            <a:r>
              <a:rPr lang="en-US" altLang="zh-CN" sz="2000" dirty="0">
                <a:latin typeface="Times New Roman" pitchFamily="18" charset="0"/>
              </a:rPr>
              <a:t> (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  array[ ], 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size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for (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=  0 ;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&lt;  size ;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=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+  1 )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        array[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] = 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} 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 Pointer version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</a:rPr>
              <a:t>clear2</a:t>
            </a:r>
            <a:r>
              <a:rPr lang="en-US" altLang="zh-CN" sz="2000" dirty="0">
                <a:latin typeface="Times New Roman" pitchFamily="18" charset="0"/>
              </a:rPr>
              <a:t> (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*array,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size 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{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   *p;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for ( p  =  &amp;array[0] ;  p  &lt;  &amp;array[size] ;  p  =  p  +  1 )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 *p  =  0;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Assembly code(</a:t>
            </a:r>
            <a:r>
              <a:rPr lang="en-US" altLang="zh-CN" sz="3200" dirty="0">
                <a:solidFill>
                  <a:srgbClr val="FF0000"/>
                </a:solidFill>
              </a:rPr>
              <a:t>array version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Assembly code for clear-1 procedure</a:t>
            </a:r>
            <a:endParaRPr lang="en-US" altLang="zh-CN" sz="2400" dirty="0"/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move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 $zero           # 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= 0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</a:rPr>
              <a:t>loop1</a:t>
            </a:r>
            <a:r>
              <a:rPr lang="en-US" altLang="zh-CN" sz="2000" dirty="0">
                <a:latin typeface="Times New Roman" pitchFamily="18" charset="0"/>
              </a:rPr>
              <a:t>:  </a:t>
            </a:r>
            <a:r>
              <a:rPr lang="en-US" altLang="zh-CN" sz="2000" dirty="0" err="1">
                <a:latin typeface="Times New Roman" pitchFamily="18" charset="0"/>
              </a:rPr>
              <a:t>sll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2               #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=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* 4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add   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a0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        #    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 = address of array[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]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sw</a:t>
            </a:r>
            <a:r>
              <a:rPr lang="en-US" altLang="zh-CN" sz="2000" dirty="0">
                <a:latin typeface="Times New Roman" pitchFamily="18" charset="0"/>
              </a:rPr>
              <a:t>    $zero, 0($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)          #   array[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] = 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addi</a:t>
            </a:r>
            <a:r>
              <a:rPr lang="en-US" altLang="zh-CN" sz="2000" dirty="0">
                <a:latin typeface="Times New Roman" pitchFamily="18" charset="0"/>
              </a:rPr>
              <a:t>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1              # 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=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+1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slt</a:t>
            </a:r>
            <a:r>
              <a:rPr lang="en-US" altLang="zh-CN" sz="2000" dirty="0">
                <a:latin typeface="Times New Roman" pitchFamily="18" charset="0"/>
              </a:rPr>
              <a:t>    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a1</a:t>
            </a:r>
            <a:r>
              <a:rPr lang="en-US" altLang="zh-CN" sz="2000" dirty="0">
                <a:latin typeface="Times New Roman" pitchFamily="18" charset="0"/>
              </a:rPr>
              <a:t>          #   test if 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&lt;  size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bne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, $zero, </a:t>
            </a:r>
            <a:r>
              <a:rPr lang="en-US" altLang="zh-CN" sz="2000" dirty="0" err="1">
                <a:latin typeface="Times New Roman" pitchFamily="18" charset="0"/>
              </a:rPr>
              <a:t>loop1</a:t>
            </a:r>
            <a:r>
              <a:rPr lang="en-US" altLang="zh-CN" sz="2000" dirty="0">
                <a:latin typeface="Times New Roman" pitchFamily="18" charset="0"/>
              </a:rPr>
              <a:t>   # if ( </a:t>
            </a:r>
            <a:r>
              <a:rPr lang="en-US" altLang="zh-CN" sz="2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&lt;  size ) go to  </a:t>
            </a:r>
            <a:r>
              <a:rPr lang="en-US" altLang="zh-CN" sz="2000" dirty="0" err="1">
                <a:latin typeface="Times New Roman" pitchFamily="18" charset="0"/>
              </a:rPr>
              <a:t>loop1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	     </a:t>
            </a:r>
            <a:r>
              <a:rPr lang="en-US" altLang="zh-CN" sz="2000" dirty="0" err="1">
                <a:latin typeface="Times New Roman" pitchFamily="18" charset="0"/>
              </a:rPr>
              <a:t>jr</a:t>
            </a:r>
            <a:r>
              <a:rPr lang="en-US" altLang="zh-CN" sz="2000" dirty="0">
                <a:latin typeface="Times New Roman" pitchFamily="18" charset="0"/>
              </a:rPr>
              <a:t>    $</a:t>
            </a:r>
            <a:r>
              <a:rPr lang="en-US" altLang="zh-CN" sz="2000" dirty="0" err="1">
                <a:latin typeface="Times New Roman" pitchFamily="18" charset="0"/>
              </a:rPr>
              <a:t>ra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</a:t>
            </a:r>
            <a:r>
              <a:rPr lang="en-US" altLang="zh-CN" sz="2400" dirty="0">
                <a:latin typeface="Arial Unicode MS" pitchFamily="34" charset="-122"/>
              </a:rPr>
              <a:t>This code works as long as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size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</a:rPr>
              <a:t>is greater than 0.</a:t>
            </a:r>
            <a:br>
              <a:rPr lang="en-US" altLang="zh-CN" sz="2400" dirty="0">
                <a:latin typeface="Arial Unicode MS" pitchFamily="34" charset="-122"/>
              </a:rPr>
            </a:br>
            <a:r>
              <a:rPr lang="en-US" altLang="zh-CN" sz="2400" dirty="0">
                <a:latin typeface="Arial Unicode MS" pitchFamily="34" charset="-122"/>
              </a:rPr>
              <a:t>(In this case, the loop will be executed once even though the value of the size parameter is invalid. Actually, </a:t>
            </a:r>
            <a:r>
              <a:rPr lang="en-US" altLang="zh-CN" sz="2400" dirty="0">
                <a:solidFill>
                  <a:srgbClr val="0070C0"/>
                </a:solidFill>
                <a:latin typeface="Arial Unicode MS" pitchFamily="34" charset="-122"/>
              </a:rPr>
              <a:t>size &gt;0 must be checked at first</a:t>
            </a:r>
            <a:r>
              <a:rPr lang="en-US" altLang="zh-CN" sz="2400" dirty="0">
                <a:latin typeface="Arial Unicode MS" pitchFamily="34" charset="-122"/>
              </a:rPr>
              <a:t>)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245225"/>
            <a:ext cx="3860800" cy="476250"/>
          </a:xfrm>
        </p:spPr>
        <p:txBody>
          <a:bodyPr/>
          <a:lstStyle/>
          <a:p>
            <a:r>
              <a:rPr lang="en-US" altLang="zh-CN"/>
              <a:t>2.13    Arrays versus Pointers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Assembly code ( </a:t>
            </a:r>
            <a:r>
              <a:rPr lang="en-US" altLang="zh-CN" sz="2800" dirty="0">
                <a:solidFill>
                  <a:srgbClr val="FF0000"/>
                </a:solidFill>
              </a:rPr>
              <a:t>pointer version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Assembly code for clear-2 procedure</a:t>
            </a:r>
            <a:endParaRPr lang="en-US" altLang="zh-CN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move   </a:t>
            </a:r>
            <a:r>
              <a:rPr lang="en-US" altLang="zh-CN" sz="2000" b="1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CN" sz="2000" b="1" dirty="0" err="1">
                <a:solidFill>
                  <a:srgbClr val="FF0066"/>
                </a:solidFill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a0</a:t>
            </a:r>
            <a:r>
              <a:rPr lang="en-US" altLang="zh-CN" sz="2000" dirty="0">
                <a:latin typeface="Times New Roman" pitchFamily="18" charset="0"/>
              </a:rPr>
              <a:t>	    #   p  =  the start address of the array[]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	     </a:t>
            </a:r>
            <a:r>
              <a:rPr lang="en-US" altLang="zh-CN" sz="2000" dirty="0" err="1">
                <a:latin typeface="Times New Roman" pitchFamily="18" charset="0"/>
              </a:rPr>
              <a:t>sll</a:t>
            </a:r>
            <a:r>
              <a:rPr lang="en-US" altLang="zh-CN" sz="2000" dirty="0">
                <a:latin typeface="Times New Roman" pitchFamily="18" charset="0"/>
              </a:rPr>
              <a:t>    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, 2	    #   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= size * 4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add      </a:t>
            </a:r>
            <a:r>
              <a:rPr lang="en-US" altLang="zh-CN" sz="2000" b="1" dirty="0">
                <a:solidFill>
                  <a:srgbClr val="FF0066"/>
                </a:solidFill>
                <a:latin typeface="Times New Roman" pitchFamily="18" charset="0"/>
              </a:rPr>
              <a:t>$</a:t>
            </a:r>
            <a:r>
              <a:rPr lang="en-US" altLang="zh-CN" sz="2000" b="1" dirty="0" err="1">
                <a:solidFill>
                  <a:srgbClr val="FF0066"/>
                </a:solidFill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a0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t1</a:t>
            </a:r>
            <a:r>
              <a:rPr lang="en-US" altLang="zh-CN" sz="2000" dirty="0">
                <a:latin typeface="Times New Roman" pitchFamily="18" charset="0"/>
              </a:rPr>
              <a:t>      	    #    </a:t>
            </a:r>
            <a:r>
              <a:rPr lang="en-US" altLang="zh-CN" sz="2000" b="1" dirty="0">
                <a:latin typeface="Times New Roman" pitchFamily="18" charset="0"/>
              </a:rPr>
              <a:t>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 =</a:t>
            </a:r>
            <a:r>
              <a:rPr lang="en-US" altLang="zh-CN" sz="2000" b="1" dirty="0">
                <a:latin typeface="Times New Roman" pitchFamily="18" charset="0"/>
              </a:rPr>
              <a:t> &amp;array[size](</a:t>
            </a:r>
            <a:r>
              <a:rPr lang="en-US" altLang="zh-CN" sz="2000" dirty="0">
                <a:latin typeface="Times New Roman" pitchFamily="18" charset="0"/>
              </a:rPr>
              <a:t>address of array[size] 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>
                <a:latin typeface="Times New Roman" pitchFamily="18" charset="0"/>
              </a:rPr>
              <a:t>loop2</a:t>
            </a:r>
            <a:r>
              <a:rPr lang="en-US" altLang="zh-CN" sz="2000" dirty="0">
                <a:latin typeface="Times New Roman" pitchFamily="18" charset="0"/>
              </a:rPr>
              <a:t>:  </a:t>
            </a:r>
            <a:r>
              <a:rPr lang="en-US" altLang="zh-CN" sz="2000" dirty="0" err="1">
                <a:latin typeface="Times New Roman" pitchFamily="18" charset="0"/>
              </a:rPr>
              <a:t>sw</a:t>
            </a:r>
            <a:r>
              <a:rPr lang="en-US" altLang="zh-CN" sz="2000" dirty="0">
                <a:latin typeface="Times New Roman" pitchFamily="18" charset="0"/>
              </a:rPr>
              <a:t>       $zero, 0($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)          #   Memory[ p ]  =  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addi</a:t>
            </a:r>
            <a:r>
              <a:rPr lang="en-US" altLang="zh-CN" sz="2000" dirty="0">
                <a:latin typeface="Times New Roman" pitchFamily="18" charset="0"/>
              </a:rPr>
              <a:t>    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4              #   p  =  p  +  4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slt</a:t>
            </a:r>
            <a:r>
              <a:rPr lang="en-US" altLang="zh-CN" sz="2000" dirty="0">
                <a:latin typeface="Times New Roman" pitchFamily="18" charset="0"/>
              </a:rPr>
              <a:t>      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t0</a:t>
            </a:r>
            <a:r>
              <a:rPr lang="en-US" altLang="zh-CN" sz="2000" dirty="0">
                <a:latin typeface="Times New Roman" pitchFamily="18" charset="0"/>
              </a:rPr>
              <a:t>, $</a:t>
            </a:r>
            <a:r>
              <a:rPr lang="en-US" altLang="zh-CN" sz="2000" dirty="0" err="1">
                <a:latin typeface="Times New Roman" pitchFamily="18" charset="0"/>
              </a:rPr>
              <a:t>t2</a:t>
            </a:r>
            <a:r>
              <a:rPr lang="en-US" altLang="zh-CN" sz="2000" dirty="0">
                <a:latin typeface="Times New Roman" pitchFamily="18" charset="0"/>
              </a:rPr>
              <a:t>           # 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  =  (p  &lt;  &amp;array[size]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          </a:t>
            </a:r>
            <a:r>
              <a:rPr lang="en-US" altLang="zh-CN" sz="2000" dirty="0" err="1">
                <a:latin typeface="Times New Roman" pitchFamily="18" charset="0"/>
              </a:rPr>
              <a:t>bne</a:t>
            </a:r>
            <a:r>
              <a:rPr lang="en-US" altLang="zh-CN" sz="2000" dirty="0">
                <a:latin typeface="Times New Roman" pitchFamily="18" charset="0"/>
              </a:rPr>
              <a:t>      $</a:t>
            </a:r>
            <a:r>
              <a:rPr lang="en-US" altLang="zh-CN" sz="2000" dirty="0" err="1">
                <a:latin typeface="Times New Roman" pitchFamily="18" charset="0"/>
              </a:rPr>
              <a:t>t3</a:t>
            </a:r>
            <a:r>
              <a:rPr lang="en-US" altLang="zh-CN" sz="2000" dirty="0">
                <a:latin typeface="Times New Roman" pitchFamily="18" charset="0"/>
              </a:rPr>
              <a:t>, $zero, </a:t>
            </a:r>
            <a:r>
              <a:rPr lang="en-US" altLang="zh-CN" sz="2000" dirty="0" err="1">
                <a:latin typeface="Times New Roman" pitchFamily="18" charset="0"/>
              </a:rPr>
              <a:t>loop2</a:t>
            </a:r>
            <a:r>
              <a:rPr lang="en-US" altLang="zh-CN" sz="2000" dirty="0">
                <a:latin typeface="Times New Roman" pitchFamily="18" charset="0"/>
              </a:rPr>
              <a:t>   # if ( p  &lt;  &amp;array[size] )  go to  </a:t>
            </a:r>
            <a:r>
              <a:rPr lang="en-US" altLang="zh-CN" sz="2000" dirty="0" err="1">
                <a:latin typeface="Times New Roman" pitchFamily="18" charset="0"/>
              </a:rPr>
              <a:t>loop2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		     </a:t>
            </a:r>
            <a:r>
              <a:rPr lang="en-US" altLang="zh-CN" sz="2000" dirty="0" err="1">
                <a:latin typeface="Times New Roman" pitchFamily="18" charset="0"/>
              </a:rPr>
              <a:t>jr</a:t>
            </a:r>
            <a:r>
              <a:rPr lang="en-US" altLang="zh-CN" sz="2000" dirty="0">
                <a:latin typeface="Times New Roman" pitchFamily="18" charset="0"/>
              </a:rPr>
              <a:t>         $</a:t>
            </a:r>
            <a:r>
              <a:rPr lang="en-US" altLang="zh-CN" sz="2000" dirty="0" err="1">
                <a:latin typeface="Times New Roman" pitchFamily="18" charset="0"/>
              </a:rPr>
              <a:t>ra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</a:rPr>
              <a:t>This code works as long as </a:t>
            </a:r>
            <a:r>
              <a:rPr lang="en-US" altLang="zh-CN" b="1" dirty="0">
                <a:latin typeface="Times New Roman" pitchFamily="18" charset="0"/>
              </a:rPr>
              <a:t>size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</a:rPr>
              <a:t> is greater than 0.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sz="2800" dirty="0"/>
              <a:t>Compare the two versions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Array version has the </a:t>
            </a:r>
            <a:r>
              <a:rPr lang="en-US" altLang="zh-CN" sz="2400" dirty="0">
                <a:latin typeface="Arial Unicode MS"/>
              </a:rPr>
              <a:t>“</a:t>
            </a:r>
            <a:r>
              <a:rPr lang="en-US" altLang="zh-CN" sz="2400" dirty="0"/>
              <a:t>multiply</a:t>
            </a:r>
            <a:r>
              <a:rPr lang="en-US" altLang="zh-CN" sz="2400" dirty="0">
                <a:latin typeface="Arial Unicode MS"/>
              </a:rPr>
              <a:t>”</a:t>
            </a:r>
            <a:r>
              <a:rPr lang="en-US" altLang="zh-CN" sz="2400" dirty="0"/>
              <a:t> and add inside loop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Pointer version reduces instructions/iteration from 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For modern compliers, both ways are the same.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245225"/>
            <a:ext cx="3860800" cy="476250"/>
          </a:xfrm>
        </p:spPr>
        <p:txBody>
          <a:bodyPr/>
          <a:lstStyle/>
          <a:p>
            <a:r>
              <a:rPr lang="en-US" altLang="zh-CN"/>
              <a:t>2.13    Arrays versus Pointers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2.16    Real Stuff: IA-32 Instructions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latin typeface="Times New Roman" pitchFamily="18" charset="0"/>
              </a:rPr>
              <a:t>The Intel IA-32</a:t>
            </a:r>
          </a:p>
          <a:p>
            <a:pPr lvl="1"/>
            <a:r>
              <a:rPr lang="en-US" altLang="zh-CN" sz="2400" b="1" dirty="0">
                <a:latin typeface="Times New Roman" pitchFamily="18" charset="0"/>
              </a:rPr>
              <a:t>1978    </a:t>
            </a:r>
            <a:r>
              <a:rPr lang="en-US" altLang="zh-CN" sz="2400" b="1" dirty="0" err="1">
                <a:latin typeface="Times New Roman" pitchFamily="18" charset="0"/>
              </a:rPr>
              <a:t>intel</a:t>
            </a:r>
            <a:r>
              <a:rPr lang="en-US" altLang="zh-CN" sz="2400" b="1" dirty="0">
                <a:latin typeface="Times New Roman" pitchFamily="18" charset="0"/>
              </a:rPr>
              <a:t> 8086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16-bit architecture 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Is not considered a general-purpose register</a:t>
            </a:r>
          </a:p>
          <a:p>
            <a:pPr lvl="1"/>
            <a:r>
              <a:rPr lang="en-US" altLang="zh-CN" sz="2400" b="1" dirty="0">
                <a:latin typeface="Times New Roman" pitchFamily="18" charset="0"/>
              </a:rPr>
              <a:t>1980   </a:t>
            </a:r>
            <a:r>
              <a:rPr lang="en-US" altLang="zh-CN" sz="2400" b="1" dirty="0" err="1">
                <a:latin typeface="Times New Roman" pitchFamily="18" charset="0"/>
              </a:rPr>
              <a:t>intel</a:t>
            </a:r>
            <a:r>
              <a:rPr lang="en-US" altLang="zh-CN" sz="2400" b="1" dirty="0">
                <a:latin typeface="Times New Roman" pitchFamily="18" charset="0"/>
              </a:rPr>
              <a:t> 8087 floating-point coprocessor</a:t>
            </a:r>
          </a:p>
          <a:p>
            <a:pPr lvl="1"/>
            <a:r>
              <a:rPr lang="en-US" altLang="zh-CN" sz="2400" b="1" dirty="0">
                <a:latin typeface="Times New Roman" pitchFamily="18" charset="0"/>
              </a:rPr>
              <a:t>1982  80286 extended the 8086 architecture by 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Increasing Address Space to 24 bits 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Manipulate the protection model</a:t>
            </a:r>
          </a:p>
          <a:p>
            <a:pPr lvl="1"/>
            <a:r>
              <a:rPr lang="en-US" altLang="zh-CN" sz="2400" b="1" dirty="0">
                <a:latin typeface="Times New Roman" pitchFamily="18" charset="0"/>
              </a:rPr>
              <a:t>1985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80386</a:t>
            </a:r>
            <a:r>
              <a:rPr lang="en-US" altLang="zh-CN" sz="2400" b="1" dirty="0">
                <a:latin typeface="Times New Roman" pitchFamily="18" charset="0"/>
              </a:rPr>
              <a:t> extended the 80286 architecture 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32-bit architecture with 32-bit registers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32-bit address space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Add paging support in addition to segmented addressing</a:t>
            </a:r>
          </a:p>
          <a:p>
            <a:pPr lvl="2"/>
            <a:r>
              <a:rPr lang="en-US" altLang="zh-CN" sz="2000" b="1" dirty="0">
                <a:latin typeface="Times New Roman" pitchFamily="18" charset="0"/>
              </a:rPr>
              <a:t>Nearly a general-purpose register machine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12B78420-675A-49BB-BF65-B80155E94EFA}" type="slidenum">
              <a:rPr lang="en-US" altLang="zh-CN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1384" y="908720"/>
            <a:ext cx="11070167" cy="48863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sz="2400" dirty="0"/>
              <a:t>1989~95 Higher performance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80486 in 1989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Pentium in 1992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Pentium Pro in 1995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1997 Expand Pentium and Pentium Pro with MMX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1999 Expand Pentium with SSE(</a:t>
            </a:r>
            <a:r>
              <a:rPr lang="en-US" altLang="zh-CN" sz="2400" dirty="0" err="1"/>
              <a:t>SIMD</a:t>
            </a:r>
            <a:r>
              <a:rPr lang="en-US" altLang="zh-CN" sz="2400" dirty="0"/>
              <a:t>) as Pentium III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8 separate registers ,double their width to 128 bits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Add a single-precision floating-point data type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4 32-bit floating-point operations can be performed in parallel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Cache </a:t>
            </a:r>
            <a:r>
              <a:rPr lang="en-US" altLang="zh-CN" sz="2000" dirty="0" err="1"/>
              <a:t>prefetch</a:t>
            </a:r>
            <a:r>
              <a:rPr lang="en-US" altLang="zh-CN" sz="2000" dirty="0"/>
              <a:t> instructions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2001 Intel Pentium 4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2003 A company other than Intel enhanced the IA-32 architecture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AMD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Executing all IA-32 instructions with 64-bit Address space &amp; data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2004 Intel capitulates and embraces </a:t>
            </a:r>
            <a:r>
              <a:rPr lang="en-US" altLang="zh-CN" sz="2400" b="1" dirty="0" err="1"/>
              <a:t>AMD64</a:t>
            </a:r>
            <a:endParaRPr lang="en-US" altLang="zh-CN" sz="2400" b="1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D56A3560-6FC6-4BCF-8DBD-AA7FD2A22455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Text Box 2"/>
          <p:cNvSpPr txBox="1">
            <a:spLocks noChangeArrowheads="1"/>
          </p:cNvSpPr>
          <p:nvPr/>
        </p:nvSpPr>
        <p:spPr bwMode="auto">
          <a:xfrm>
            <a:off x="1343472" y="197648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ea typeface="宋体" charset="-122"/>
              </a:rPr>
              <a:t>Example</a:t>
            </a:r>
          </a:p>
        </p:txBody>
      </p:sp>
      <p:sp>
        <p:nvSpPr>
          <p:cNvPr id="1335300" name="Text Box 4"/>
          <p:cNvSpPr txBox="1">
            <a:spLocks noChangeArrowheads="1"/>
          </p:cNvSpPr>
          <p:nvPr/>
        </p:nvSpPr>
        <p:spPr bwMode="auto">
          <a:xfrm>
            <a:off x="1952596" y="928670"/>
            <a:ext cx="3246438" cy="28448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Convert to assembly:</a:t>
            </a:r>
          </a:p>
          <a:p>
            <a:pPr>
              <a:buClr>
                <a:srgbClr val="CC0000"/>
              </a:buClr>
            </a:pP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strcpy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(char x[], char y[])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{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=0;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while  ((x[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] = y[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]) != `\0’)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++;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return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i</a:t>
            </a:r>
            <a:endParaRPr lang="en-US" altLang="zh-CN" sz="2000" dirty="0">
              <a:solidFill>
                <a:schemeClr val="accent2"/>
              </a:solidFill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}</a:t>
            </a:r>
          </a:p>
        </p:txBody>
      </p:sp>
      <p:sp>
        <p:nvSpPr>
          <p:cNvPr id="1335301" name="Text Box 5"/>
          <p:cNvSpPr txBox="1">
            <a:spLocks noChangeArrowheads="1"/>
          </p:cNvSpPr>
          <p:nvPr/>
        </p:nvSpPr>
        <p:spPr bwMode="auto">
          <a:xfrm>
            <a:off x="5595934" y="928671"/>
            <a:ext cx="4648200" cy="440120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strcpy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: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addi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$sp, $sp, -4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sw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0($sp)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add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$zero, $zero</a:t>
            </a:r>
          </a:p>
          <a:p>
            <a:pPr>
              <a:buClr>
                <a:srgbClr val="CC0000"/>
              </a:buClr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L1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:	add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t1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a1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lb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t2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0($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t1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add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t3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a0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sb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t2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0($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t3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addi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1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bne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t2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$zero,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L1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addi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v0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-1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lw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s0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, 0($sp)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addi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$sp, $sp, 4</a:t>
            </a:r>
          </a:p>
          <a:p>
            <a:pPr>
              <a:buClr>
                <a:srgbClr val="CC0000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jr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	$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ra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4034" y="4429132"/>
            <a:ext cx="3286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Assuming: </a:t>
            </a:r>
          </a:p>
          <a:p>
            <a:endParaRPr lang="en-US" altLang="zh-CN" sz="1800" dirty="0"/>
          </a:p>
          <a:p>
            <a:r>
              <a:rPr lang="en-US" altLang="zh-CN" sz="1800" dirty="0"/>
              <a:t>$</a:t>
            </a:r>
            <a:r>
              <a:rPr lang="en-US" altLang="zh-CN" sz="1800" dirty="0" err="1"/>
              <a:t>a1</a:t>
            </a:r>
            <a:r>
              <a:rPr lang="en-US" altLang="zh-CN" sz="1800" dirty="0"/>
              <a:t>:   starting address  of  y[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</a:p>
          <a:p>
            <a:r>
              <a:rPr lang="en-US" altLang="zh-CN" sz="1800" dirty="0"/>
              <a:t>$</a:t>
            </a:r>
            <a:r>
              <a:rPr lang="en-US" altLang="zh-CN" sz="1800" dirty="0" err="1"/>
              <a:t>a0</a:t>
            </a:r>
            <a:r>
              <a:rPr lang="en-US" altLang="zh-CN" sz="1800" dirty="0"/>
              <a:t>:   starting address of  x[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</a:p>
          <a:p>
            <a:endParaRPr lang="en-US" altLang="zh-CN" sz="1800" dirty="0"/>
          </a:p>
          <a:p>
            <a:r>
              <a:rPr lang="en-US" altLang="zh-CN" sz="1800" dirty="0"/>
              <a:t>$</a:t>
            </a:r>
            <a:r>
              <a:rPr lang="en-US" altLang="zh-CN" sz="1800" dirty="0" err="1"/>
              <a:t>s0</a:t>
            </a:r>
            <a:r>
              <a:rPr lang="en-US" altLang="zh-CN" sz="1800" dirty="0"/>
              <a:t>:   </a:t>
            </a:r>
            <a:r>
              <a:rPr lang="en-US" altLang="zh-CN" sz="1800" dirty="0" err="1"/>
              <a:t>i</a:t>
            </a:r>
            <a:endParaRPr lang="zh-CN" altLang="en-US" sz="1800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00" grpId="0" animBg="1"/>
      <p:bldP spid="1335301" grpId="0" build="p" animBg="1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9618" name="Rectangle 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80x86</a:t>
            </a:r>
            <a:r>
              <a:rPr lang="en-US" altLang="zh-CN" sz="2800" dirty="0"/>
              <a:t> registers and data addressing modes</a:t>
            </a:r>
          </a:p>
          <a:p>
            <a:pPr lvl="2"/>
            <a:r>
              <a:rPr lang="en-US" altLang="zh-CN" sz="2000" dirty="0"/>
              <a:t> 80386 extended all 16-bit registers but segment ones to 32 bits</a:t>
            </a:r>
          </a:p>
          <a:p>
            <a:pPr lvl="2"/>
            <a:r>
              <a:rPr lang="en-US" altLang="zh-CN" sz="2000" dirty="0"/>
              <a:t> </a:t>
            </a:r>
            <a:r>
              <a:rPr lang="en-US" altLang="zh-CN" sz="2000" dirty="0" err="1"/>
              <a:t>GPR</a:t>
            </a:r>
            <a:r>
              <a:rPr lang="en-US" altLang="zh-CN" sz="2000" dirty="0"/>
              <a:t> ( general-purpose register )</a:t>
            </a:r>
          </a:p>
          <a:p>
            <a:pPr lvl="2"/>
            <a:r>
              <a:rPr lang="en-US" altLang="zh-CN" sz="2000" dirty="0"/>
              <a:t> Addressing modes</a:t>
            </a:r>
          </a:p>
          <a:p>
            <a:pPr lvl="3"/>
            <a:r>
              <a:rPr lang="en-US" altLang="zh-CN" sz="1800" b="1" dirty="0"/>
              <a:t> Register indirect </a:t>
            </a:r>
          </a:p>
          <a:p>
            <a:pPr lvl="3"/>
            <a:r>
              <a:rPr lang="en-US" altLang="zh-CN" sz="1800" b="1" dirty="0"/>
              <a:t> Based mode with 8- or 32-bit displacement</a:t>
            </a:r>
          </a:p>
          <a:p>
            <a:pPr lvl="3"/>
            <a:r>
              <a:rPr lang="en-US" altLang="zh-CN" sz="1800" b="1" dirty="0"/>
              <a:t> Base plus scaled index</a:t>
            </a:r>
          </a:p>
          <a:p>
            <a:pPr lvl="3"/>
            <a:r>
              <a:rPr lang="en-US" altLang="zh-CN" sz="1800" b="1" dirty="0"/>
              <a:t> Base plus scaled index with 8- or 32-bit displacement</a:t>
            </a:r>
          </a:p>
          <a:p>
            <a:r>
              <a:rPr lang="en-US" altLang="zh-CN" sz="2800" dirty="0" err="1"/>
              <a:t>80x86</a:t>
            </a:r>
            <a:r>
              <a:rPr lang="en-US" altLang="zh-CN" sz="2800" dirty="0"/>
              <a:t> integer operations</a:t>
            </a:r>
          </a:p>
          <a:p>
            <a:pPr lvl="2"/>
            <a:r>
              <a:rPr lang="en-US" altLang="zh-CN" sz="2000" dirty="0"/>
              <a:t> Data movement instructions</a:t>
            </a:r>
          </a:p>
          <a:p>
            <a:pPr lvl="2"/>
            <a:r>
              <a:rPr lang="en-US" altLang="zh-CN" sz="2000" dirty="0"/>
              <a:t> Arithmetic and logic instructions</a:t>
            </a:r>
          </a:p>
          <a:p>
            <a:pPr lvl="2"/>
            <a:r>
              <a:rPr lang="en-US" altLang="zh-CN" sz="2000" dirty="0"/>
              <a:t> Control flow</a:t>
            </a:r>
          </a:p>
          <a:p>
            <a:pPr lvl="2"/>
            <a:r>
              <a:rPr lang="en-US" altLang="zh-CN" sz="2000" dirty="0"/>
              <a:t> String instructions 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6B16FF45-2D9C-4DEE-900B-F7B567D97CCA}" type="slidenum">
              <a:rPr lang="en-US" altLang="zh-CN"/>
              <a:pPr/>
              <a:t>60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</a:rPr>
              <a:t>IA-32 Register and Data Addressing Modes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5B51850A-61BB-4590-BE79-E8E10D98A992}" type="slidenum">
              <a:rPr lang="en-US" altLang="zh-CN"/>
              <a:pPr/>
              <a:t>61</a:t>
            </a:fld>
            <a:endParaRPr lang="en-US" altLang="zh-CN"/>
          </a:p>
        </p:txBody>
      </p:sp>
      <p:pic>
        <p:nvPicPr>
          <p:cNvPr id="175108" name="Picture 4" descr="f03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0513" y="836614"/>
            <a:ext cx="5040312" cy="5400675"/>
          </a:xfrm>
          <a:prstGeom prst="rect">
            <a:avLst/>
          </a:prstGeom>
          <a:noFill/>
        </p:spPr>
      </p:pic>
      <p:graphicFrame>
        <p:nvGraphicFramePr>
          <p:cNvPr id="175469" name="Group 365"/>
          <p:cNvGraphicFramePr>
            <a:graphicFrameLocks noGrp="1"/>
          </p:cNvGraphicFramePr>
          <p:nvPr/>
        </p:nvGraphicFramePr>
        <p:xfrm>
          <a:off x="6816726" y="1125538"/>
          <a:ext cx="3736975" cy="4724400"/>
        </p:xfrm>
        <a:graphic>
          <a:graphicData uri="http://schemas.openxmlformats.org/drawingml/2006/table">
            <a:tbl>
              <a:tblPr/>
              <a:tblGrid>
                <a:gridCol w="928688"/>
                <a:gridCol w="930275"/>
                <a:gridCol w="1878012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The 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Arguments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Temporaries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Saved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Framer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Instruction types for </a:t>
            </a:r>
            <a:r>
              <a:rPr lang="en-US" altLang="zh-CN" sz="2800" dirty="0" err="1">
                <a:solidFill>
                  <a:srgbClr val="0000FF"/>
                </a:solidFill>
              </a:rPr>
              <a:t>ALU</a:t>
            </a:r>
            <a:r>
              <a:rPr lang="en-US" altLang="zh-CN" sz="2800" dirty="0">
                <a:solidFill>
                  <a:srgbClr val="0000FF"/>
                </a:solidFill>
              </a:rPr>
              <a:t> &amp; data transfer</a:t>
            </a:r>
            <a:r>
              <a:rPr lang="en-US" altLang="zh-CN" sz="3200" b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55919581-7FB6-4A1C-93B9-5D5D6C351998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183677" name="Group 381"/>
          <p:cNvGraphicFramePr>
            <a:graphicFrameLocks noGrp="1"/>
          </p:cNvGraphicFramePr>
          <p:nvPr/>
        </p:nvGraphicFramePr>
        <p:xfrm>
          <a:off x="1771650" y="1500174"/>
          <a:ext cx="8896350" cy="4064002"/>
        </p:xfrm>
        <a:graphic>
          <a:graphicData uri="http://schemas.openxmlformats.org/drawingml/2006/table">
            <a:tbl>
              <a:tblPr/>
              <a:tblGrid>
                <a:gridCol w="4576763"/>
                <a:gridCol w="4319587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Source/destination operand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Second source 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Some typical IA-32 Integer Operations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92B8A80D-D80A-4912-AD68-26D4C0B0A869}" type="slidenum">
              <a:rPr lang="en-US" altLang="zh-CN"/>
              <a:pPr/>
              <a:t>63</a:t>
            </a:fld>
            <a:endParaRPr lang="en-US" altLang="zh-CN"/>
          </a:p>
        </p:txBody>
      </p:sp>
      <p:pic>
        <p:nvPicPr>
          <p:cNvPr id="240643" name="Picture 3" descr="f03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1000108"/>
            <a:ext cx="7549180" cy="520384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Typical </a:t>
            </a:r>
            <a:r>
              <a:rPr lang="en-US" altLang="zh-CN" sz="2800" dirty="0" err="1">
                <a:solidFill>
                  <a:schemeClr val="tx1"/>
                </a:solidFill>
              </a:rPr>
              <a:t>80x86</a:t>
            </a:r>
            <a:r>
              <a:rPr lang="en-US" altLang="zh-CN" sz="2800" dirty="0">
                <a:solidFill>
                  <a:schemeClr val="tx1"/>
                </a:solidFill>
              </a:rPr>
              <a:t> instruction format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752A6BB5-4489-47EE-A15A-A136AB37AE19}" type="slidenum">
              <a:rPr lang="en-US" altLang="zh-CN"/>
              <a:pPr/>
              <a:t>64</a:t>
            </a:fld>
            <a:endParaRPr lang="en-US" altLang="zh-CN"/>
          </a:p>
        </p:txBody>
      </p:sp>
      <p:pic>
        <p:nvPicPr>
          <p:cNvPr id="178180" name="Picture 4" descr="f03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450" y="981075"/>
            <a:ext cx="6985000" cy="5137150"/>
          </a:xfrm>
          <a:prstGeom prst="rect">
            <a:avLst/>
          </a:prstGeom>
          <a:noFill/>
        </p:spPr>
      </p:pic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6383338" y="1341438"/>
            <a:ext cx="1008062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1Byte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9048751" y="2205038"/>
            <a:ext cx="1008063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5Bytes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7032626" y="3141663"/>
            <a:ext cx="1008063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3Bytes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4583113" y="4149725"/>
            <a:ext cx="1008062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1Bytes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8975726" y="4941888"/>
            <a:ext cx="1008063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5Bytes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9696451" y="5788025"/>
            <a:ext cx="1008063" cy="304800"/>
          </a:xfrm>
          <a:prstGeom prst="rect">
            <a:avLst/>
          </a:prstGeom>
          <a:noFill/>
          <a:ln w="9525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6Bytes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2.18    Concluding Remarks</a:t>
            </a:r>
          </a:p>
        </p:txBody>
      </p:sp>
      <p:sp>
        <p:nvSpPr>
          <p:cNvPr id="1658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Two principles of stored-program computers</a:t>
            </a:r>
          </a:p>
          <a:p>
            <a:pPr lvl="1"/>
            <a:r>
              <a:rPr lang="en-US" altLang="zh-CN" b="1" i="1" dirty="0"/>
              <a:t> Use instructions as numbers</a:t>
            </a:r>
          </a:p>
          <a:p>
            <a:pPr lvl="1"/>
            <a:r>
              <a:rPr lang="en-US" altLang="zh-CN" b="1" i="1" dirty="0"/>
              <a:t> Use alterable memory for programs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 Four design principles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altLang="zh-CN" b="1" i="1" dirty="0"/>
              <a:t> Simplicity favors regularity</a:t>
            </a:r>
          </a:p>
          <a:p>
            <a:pPr lvl="1"/>
            <a:r>
              <a:rPr lang="en-US" altLang="zh-CN" b="1" i="1" dirty="0"/>
              <a:t> Smaller is faster</a:t>
            </a:r>
          </a:p>
          <a:p>
            <a:pPr lvl="1"/>
            <a:r>
              <a:rPr lang="en-US" altLang="zh-CN" b="1" i="1" dirty="0"/>
              <a:t> Make the common case fast</a:t>
            </a:r>
          </a:p>
          <a:p>
            <a:pPr lvl="1"/>
            <a:r>
              <a:rPr lang="en-US" altLang="zh-CN" b="1" i="1" dirty="0"/>
              <a:t> Good design demands good compromises</a:t>
            </a:r>
          </a:p>
          <a:p>
            <a:r>
              <a:rPr lang="en-US" altLang="zh-CN" b="1" dirty="0">
                <a:hlinkClick r:id="rId3" action="ppaction://hlinkfile"/>
              </a:rPr>
              <a:t>MIPS instruction set</a:t>
            </a:r>
            <a:endParaRPr lang="en-US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E02CC81C-200C-4DF8-BFF0-8C3908F2A6FF}" type="slidenum">
              <a:rPr lang="en-US" altLang="zh-CN"/>
              <a:pPr/>
              <a:t>65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2.19 History of Instruction Set Development</a:t>
            </a:r>
            <a:r>
              <a:rPr lang="en-US" altLang="zh-CN" dirty="0"/>
              <a:t> 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2800" dirty="0"/>
              <a:t>Accumulator Architectures</a:t>
            </a:r>
          </a:p>
          <a:p>
            <a:pPr lvl="1"/>
            <a:r>
              <a:rPr lang="en-US" altLang="zh-CN" sz="2400" dirty="0"/>
              <a:t> Only 1 register for arithmetic instructions: </a:t>
            </a:r>
            <a:r>
              <a:rPr lang="en-US" altLang="zh-CN" sz="2400" i="1" dirty="0"/>
              <a:t>accumulator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/>
              <a:t> Memory-based operand-addressing mode</a:t>
            </a:r>
          </a:p>
          <a:p>
            <a:r>
              <a:rPr lang="en-US" altLang="zh-CN" sz="2800" dirty="0"/>
              <a:t> Example 2.23</a:t>
            </a:r>
            <a:r>
              <a:rPr lang="en-US" altLang="zh-CN" sz="2000" dirty="0"/>
              <a:t>    </a:t>
            </a:r>
            <a:r>
              <a:rPr lang="en-US" altLang="zh-CN" sz="1800" dirty="0"/>
              <a:t>Compiling C code to accumulator</a:t>
            </a:r>
            <a:r>
              <a:rPr lang="en-US" altLang="zh-CN" sz="2000" dirty="0"/>
              <a:t> instructions</a:t>
            </a:r>
          </a:p>
          <a:p>
            <a:pPr lvl="1"/>
            <a:r>
              <a:rPr lang="en-US" altLang="zh-CN" sz="2400" dirty="0"/>
              <a:t> C code:   </a:t>
            </a:r>
            <a:r>
              <a:rPr lang="en-US" altLang="zh-CN" sz="1800" dirty="0">
                <a:latin typeface="Times New Roman" pitchFamily="18" charset="0"/>
              </a:rPr>
              <a:t>A  =  B  +  C </a:t>
            </a:r>
            <a:r>
              <a:rPr lang="en-US" altLang="zh-CN" sz="1800" b="1" dirty="0">
                <a:latin typeface="Times New Roman" pitchFamily="18" charset="0"/>
              </a:rPr>
              <a:t>;</a:t>
            </a:r>
          </a:p>
          <a:p>
            <a:pPr lvl="1"/>
            <a:r>
              <a:rPr lang="en-US" altLang="zh-CN" sz="2400" dirty="0">
                <a:latin typeface="Times New Roman" pitchFamily="18" charset="0"/>
              </a:rPr>
              <a:t> A</a:t>
            </a:r>
            <a:r>
              <a:rPr lang="en-US" altLang="zh-CN" sz="2400" dirty="0"/>
              <a:t>ccumulator instructions: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load   </a:t>
            </a:r>
            <a:r>
              <a:rPr lang="en-US" altLang="zh-CN" sz="2000" dirty="0" err="1">
                <a:latin typeface="Times New Roman" pitchFamily="18" charset="0"/>
              </a:rPr>
              <a:t>AddressB</a:t>
            </a:r>
            <a:r>
              <a:rPr lang="en-US" altLang="zh-CN" sz="2000" dirty="0">
                <a:latin typeface="Times New Roman" pitchFamily="18" charset="0"/>
              </a:rPr>
              <a:t>      # Acc = Memory[</a:t>
            </a:r>
            <a:r>
              <a:rPr lang="en-US" altLang="zh-CN" sz="2000" dirty="0" err="1">
                <a:latin typeface="Times New Roman" pitchFamily="18" charset="0"/>
              </a:rPr>
              <a:t>AddressB</a:t>
            </a:r>
            <a:r>
              <a:rPr lang="en-US" altLang="zh-CN" sz="2000" dirty="0">
                <a:latin typeface="Times New Roman" pitchFamily="18" charset="0"/>
              </a:rPr>
              <a:t>], or Acc  =  B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add    </a:t>
            </a:r>
            <a:r>
              <a:rPr lang="en-US" altLang="zh-CN" sz="2000" dirty="0" err="1">
                <a:latin typeface="Times New Roman" pitchFamily="18" charset="0"/>
              </a:rPr>
              <a:t>AddressC</a:t>
            </a:r>
            <a:r>
              <a:rPr lang="en-US" altLang="zh-CN" sz="2000" dirty="0">
                <a:latin typeface="Times New Roman" pitchFamily="18" charset="0"/>
              </a:rPr>
              <a:t>      # Acc = Acc + Memory[</a:t>
            </a:r>
            <a:r>
              <a:rPr lang="en-US" altLang="zh-CN" sz="2000" dirty="0" err="1">
                <a:latin typeface="Times New Roman" pitchFamily="18" charset="0"/>
              </a:rPr>
              <a:t>AddressC</a:t>
            </a:r>
            <a:r>
              <a:rPr lang="en-US" altLang="zh-CN" sz="2000" dirty="0">
                <a:latin typeface="Times New Roman" pitchFamily="18" charset="0"/>
              </a:rPr>
              <a:t>], or Acc = B + C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store  </a:t>
            </a:r>
            <a:r>
              <a:rPr lang="en-US" altLang="zh-CN" sz="2000" dirty="0" err="1">
                <a:latin typeface="Times New Roman" pitchFamily="18" charset="0"/>
              </a:rPr>
              <a:t>AddressA</a:t>
            </a:r>
            <a:r>
              <a:rPr lang="en-US" altLang="zh-CN" sz="2000" dirty="0">
                <a:latin typeface="Times New Roman" pitchFamily="18" charset="0"/>
              </a:rPr>
              <a:t>      # Memory[</a:t>
            </a:r>
            <a:r>
              <a:rPr lang="en-US" altLang="zh-CN" sz="2000" dirty="0" err="1">
                <a:latin typeface="Times New Roman" pitchFamily="18" charset="0"/>
              </a:rPr>
              <a:t>AddressA</a:t>
            </a:r>
            <a:r>
              <a:rPr lang="en-US" altLang="zh-CN" sz="2000" dirty="0">
                <a:latin typeface="Times New Roman" pitchFamily="18" charset="0"/>
              </a:rPr>
              <a:t>] = Acc, or A = B + C</a:t>
            </a:r>
          </a:p>
          <a:p>
            <a:r>
              <a:rPr lang="en-US" altLang="zh-CN" sz="2800" dirty="0"/>
              <a:t> Extended Accumulator Architectures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2AA863A5-1157-481C-B50F-D44BE4B00899}" type="slidenum">
              <a:rPr lang="en-US" altLang="zh-CN"/>
              <a:pPr/>
              <a:t>66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General-Purpose Register Architectures</a:t>
            </a:r>
            <a:endParaRPr lang="zh-CN" altLang="en-US" dirty="0"/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3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400" dirty="0"/>
              <a:t>Register-memory architecture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/>
              <a:t> 80386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/>
              <a:t> IBM 360</a:t>
            </a:r>
          </a:p>
          <a:p>
            <a:pPr lvl="1">
              <a:spcBef>
                <a:spcPts val="300"/>
              </a:spcBef>
            </a:pPr>
            <a:r>
              <a:rPr lang="en-US" altLang="zh-CN" sz="2400" dirty="0"/>
              <a:t> Load-store or register-register architecture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/>
              <a:t> CDC 6600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/>
              <a:t> MIPS</a:t>
            </a:r>
          </a:p>
          <a:p>
            <a:pPr lvl="1">
              <a:spcBef>
                <a:spcPts val="300"/>
              </a:spcBef>
            </a:pPr>
            <a:r>
              <a:rPr lang="en-US" altLang="zh-CN" sz="2400" dirty="0"/>
              <a:t> </a:t>
            </a:r>
            <a:r>
              <a:rPr lang="en-US" altLang="zh-CN" sz="2400" dirty="0" err="1"/>
              <a:t>DEC</a:t>
            </a:r>
            <a:r>
              <a:rPr lang="en-US" altLang="zh-CN" sz="2400" dirty="0" err="1">
                <a:latin typeface="Arial Unicode MS"/>
              </a:rPr>
              <a:t>’</a:t>
            </a:r>
            <a:r>
              <a:rPr lang="en-US" altLang="zh-CN" sz="2400" dirty="0" err="1"/>
              <a:t>s</a:t>
            </a:r>
            <a:r>
              <a:rPr lang="en-US" altLang="zh-CN" sz="2400" dirty="0"/>
              <a:t> VAX architecture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/>
              <a:t> Allow any combination of registers and memory operands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/>
              <a:t> Memory-memory architecture</a:t>
            </a:r>
          </a:p>
          <a:p>
            <a:pPr>
              <a:spcBef>
                <a:spcPts val="300"/>
              </a:spcBef>
            </a:pPr>
            <a:r>
              <a:rPr lang="en-US" altLang="zh-CN" sz="2800" dirty="0"/>
              <a:t> Example 2.24 </a:t>
            </a:r>
            <a:r>
              <a:rPr lang="en-US" altLang="zh-CN" sz="1800" dirty="0"/>
              <a:t>Compiling C code to memory-memory</a:t>
            </a:r>
            <a:r>
              <a:rPr lang="en-US" altLang="zh-CN" sz="2000" dirty="0"/>
              <a:t> instructions</a:t>
            </a:r>
          </a:p>
          <a:p>
            <a:pPr lvl="1">
              <a:spcBef>
                <a:spcPts val="300"/>
              </a:spcBef>
            </a:pPr>
            <a:r>
              <a:rPr lang="en-US" altLang="zh-CN" sz="2400" dirty="0"/>
              <a:t> C code:   </a:t>
            </a:r>
            <a:r>
              <a:rPr lang="en-US" altLang="zh-CN" sz="1800" dirty="0">
                <a:latin typeface="Times New Roman" pitchFamily="18" charset="0"/>
              </a:rPr>
              <a:t>A  =  B  +  C;</a:t>
            </a:r>
          </a:p>
          <a:p>
            <a:pPr lvl="1">
              <a:spcBef>
                <a:spcPts val="300"/>
              </a:spcBef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/>
              <a:t>instructions:</a:t>
            </a:r>
          </a:p>
          <a:p>
            <a:pPr lvl="2">
              <a:spcBef>
                <a:spcPts val="3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   add       </a:t>
            </a:r>
            <a:r>
              <a:rPr lang="en-US" altLang="zh-CN" sz="2000" dirty="0" err="1">
                <a:latin typeface="Times New Roman" pitchFamily="18" charset="0"/>
              </a:rPr>
              <a:t>AddressA</a:t>
            </a:r>
            <a:r>
              <a:rPr lang="en-US" altLang="zh-CN" sz="2000" dirty="0">
                <a:latin typeface="Times New Roman" pitchFamily="18" charset="0"/>
              </a:rPr>
              <a:t>,   </a:t>
            </a:r>
            <a:r>
              <a:rPr lang="en-US" altLang="zh-CN" sz="2000" dirty="0" err="1">
                <a:latin typeface="Times New Roman" pitchFamily="18" charset="0"/>
              </a:rPr>
              <a:t>AddressB</a:t>
            </a:r>
            <a:r>
              <a:rPr lang="en-US" altLang="zh-CN" sz="2000" dirty="0">
                <a:latin typeface="Times New Roman" pitchFamily="18" charset="0"/>
              </a:rPr>
              <a:t>,  </a:t>
            </a:r>
            <a:r>
              <a:rPr lang="en-US" altLang="zh-CN" sz="2000" dirty="0" err="1">
                <a:latin typeface="Times New Roman" pitchFamily="18" charset="0"/>
              </a:rPr>
              <a:t>AddressC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4F458D29-4391-4E3A-ACD7-FCD8D4EEED0B}" type="slidenum">
              <a:rPr lang="en-US" altLang="zh-CN"/>
              <a:pPr/>
              <a:t>67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Compact Code and Stack Architectures</a:t>
            </a:r>
            <a:endParaRPr lang="zh-CN" altLang="en-US" dirty="0"/>
          </a:p>
        </p:txBody>
      </p:sp>
      <p:sp>
        <p:nvSpPr>
          <p:cNvPr id="1648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  Variable-length instructions</a:t>
            </a:r>
          </a:p>
          <a:p>
            <a:pPr lvl="2"/>
            <a:r>
              <a:rPr lang="en-US" altLang="zh-CN" sz="2000" dirty="0"/>
              <a:t> To match the varying operand specifications</a:t>
            </a:r>
          </a:p>
          <a:p>
            <a:pPr lvl="2"/>
            <a:r>
              <a:rPr lang="en-US" altLang="zh-CN" sz="2000" dirty="0"/>
              <a:t> To minimize code size</a:t>
            </a:r>
          </a:p>
          <a:p>
            <a:pPr lvl="1"/>
            <a:r>
              <a:rPr lang="en-US" altLang="zh-CN" sz="2400" dirty="0"/>
              <a:t> Stack model of execution</a:t>
            </a:r>
          </a:p>
          <a:p>
            <a:pPr lvl="2"/>
            <a:r>
              <a:rPr lang="en-US" altLang="zh-CN" sz="2000" dirty="0"/>
              <a:t> All registers are </a:t>
            </a:r>
            <a:r>
              <a:rPr lang="en-US" altLang="zh-CN" sz="2000" dirty="0" err="1"/>
              <a:t>abandoned,so</a:t>
            </a:r>
            <a:r>
              <a:rPr lang="en-US" altLang="zh-CN" sz="2000" dirty="0"/>
              <a:t> the instructions are short.</a:t>
            </a:r>
          </a:p>
          <a:p>
            <a:pPr lvl="2"/>
            <a:r>
              <a:rPr lang="en-US" altLang="zh-CN" sz="2000" dirty="0"/>
              <a:t> Push, pop</a:t>
            </a:r>
          </a:p>
          <a:p>
            <a:r>
              <a:rPr lang="en-US" altLang="zh-CN" sz="2800" dirty="0"/>
              <a:t> Example 2.25</a:t>
            </a:r>
            <a:r>
              <a:rPr lang="en-US" altLang="zh-CN" sz="2000" dirty="0"/>
              <a:t>    Compiling C code to stack instructions</a:t>
            </a:r>
            <a:endParaRPr lang="en-US" altLang="zh-CN" sz="2800" dirty="0"/>
          </a:p>
          <a:p>
            <a:pPr lvl="1"/>
            <a:r>
              <a:rPr lang="en-US" altLang="zh-CN" sz="2400" dirty="0"/>
              <a:t> C code:   </a:t>
            </a:r>
            <a:r>
              <a:rPr lang="en-US" altLang="zh-CN" sz="1800" dirty="0">
                <a:latin typeface="Times New Roman" pitchFamily="18" charset="0"/>
              </a:rPr>
              <a:t>A  =  B  +  C;</a:t>
            </a:r>
          </a:p>
          <a:p>
            <a:pPr lvl="1"/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Arial Unicode MS" pitchFamily="34" charset="-122"/>
              </a:rPr>
              <a:t>Stack</a:t>
            </a:r>
            <a:r>
              <a:rPr lang="en-US" altLang="zh-CN" sz="2400" dirty="0"/>
              <a:t> instructions: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push    </a:t>
            </a:r>
            <a:r>
              <a:rPr lang="en-US" altLang="zh-CN" sz="2000" dirty="0" err="1">
                <a:latin typeface="Times New Roman" pitchFamily="18" charset="0"/>
              </a:rPr>
              <a:t>AddressC</a:t>
            </a:r>
            <a:r>
              <a:rPr lang="en-US" altLang="zh-CN" sz="2000" dirty="0">
                <a:latin typeface="Times New Roman" pitchFamily="18" charset="0"/>
              </a:rPr>
              <a:t>    # Top = </a:t>
            </a:r>
            <a:r>
              <a:rPr lang="en-US" altLang="zh-CN" sz="2000" dirty="0" err="1">
                <a:latin typeface="Times New Roman" pitchFamily="18" charset="0"/>
              </a:rPr>
              <a:t>Top+4</a:t>
            </a:r>
            <a:r>
              <a:rPr lang="en-US" altLang="zh-CN" sz="2000" dirty="0">
                <a:latin typeface="Times New Roman" pitchFamily="18" charset="0"/>
              </a:rPr>
              <a:t>; Stack[Top]=Memory[</a:t>
            </a:r>
            <a:r>
              <a:rPr lang="en-US" altLang="zh-CN" sz="2000" dirty="0" err="1">
                <a:latin typeface="Times New Roman" pitchFamily="18" charset="0"/>
              </a:rPr>
              <a:t>AddressC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push    </a:t>
            </a:r>
            <a:r>
              <a:rPr lang="en-US" altLang="zh-CN" sz="2000" dirty="0" err="1">
                <a:latin typeface="Times New Roman" pitchFamily="18" charset="0"/>
              </a:rPr>
              <a:t>AddressB</a:t>
            </a:r>
            <a:r>
              <a:rPr lang="en-US" altLang="zh-CN" sz="2000" dirty="0">
                <a:latin typeface="Times New Roman" pitchFamily="18" charset="0"/>
              </a:rPr>
              <a:t>    # Top = </a:t>
            </a:r>
            <a:r>
              <a:rPr lang="en-US" altLang="zh-CN" sz="2000" dirty="0" err="1">
                <a:latin typeface="Times New Roman" pitchFamily="18" charset="0"/>
              </a:rPr>
              <a:t>Top+4</a:t>
            </a:r>
            <a:r>
              <a:rPr lang="en-US" altLang="zh-CN" sz="2000" dirty="0">
                <a:latin typeface="Times New Roman" pitchFamily="18" charset="0"/>
              </a:rPr>
              <a:t>; Stack[Top]=Memory[</a:t>
            </a:r>
            <a:r>
              <a:rPr lang="en-US" altLang="zh-CN" sz="2000" dirty="0" err="1">
                <a:latin typeface="Times New Roman" pitchFamily="18" charset="0"/>
              </a:rPr>
              <a:t>AddressB</a:t>
            </a:r>
            <a:r>
              <a:rPr lang="en-US" altLang="zh-CN" sz="2000" dirty="0">
                <a:latin typeface="Times New Roman" pitchFamily="18" charset="0"/>
              </a:rPr>
              <a:t>]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add               # Stack[Top-4]= Stack[Top]+Stack[Top-4];</a:t>
            </a:r>
            <a:r>
              <a:rPr lang="en-US" altLang="zh-CN" sz="2000" b="1" dirty="0">
                <a:latin typeface="Times New Roman" pitchFamily="18" charset="0"/>
              </a:rPr>
              <a:t>Top=Top-4</a:t>
            </a:r>
            <a:r>
              <a:rPr lang="en-US" altLang="zh-CN" sz="2000" dirty="0">
                <a:latin typeface="Times New Roman" pitchFamily="18" charset="0"/>
              </a:rPr>
              <a:t>;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pop      </a:t>
            </a:r>
            <a:r>
              <a:rPr lang="en-US" altLang="zh-CN" sz="2000" dirty="0" err="1">
                <a:latin typeface="Times New Roman" pitchFamily="18" charset="0"/>
              </a:rPr>
              <a:t>AddressA</a:t>
            </a:r>
            <a:r>
              <a:rPr lang="en-US" altLang="zh-CN" sz="2000" dirty="0">
                <a:latin typeface="Times New Roman" pitchFamily="18" charset="0"/>
              </a:rPr>
              <a:t>   # </a:t>
            </a:r>
            <a:r>
              <a:rPr lang="en-US" altLang="zh-CN" sz="2000" dirty="0" err="1">
                <a:latin typeface="Times New Roman" pitchFamily="18" charset="0"/>
              </a:rPr>
              <a:t>Memoryp</a:t>
            </a:r>
            <a:r>
              <a:rPr lang="en-US" altLang="zh-CN" sz="2000" dirty="0">
                <a:latin typeface="Times New Roman" pitchFamily="18" charset="0"/>
              </a:rPr>
              <a:t>[</a:t>
            </a:r>
            <a:r>
              <a:rPr lang="en-US" altLang="zh-CN" sz="2000" dirty="0" err="1">
                <a:latin typeface="Times New Roman" pitchFamily="18" charset="0"/>
              </a:rPr>
              <a:t>AddressA</a:t>
            </a:r>
            <a:r>
              <a:rPr lang="en-US" altLang="zh-CN" sz="2000" dirty="0">
                <a:latin typeface="Times New Roman" pitchFamily="18" charset="0"/>
              </a:rPr>
              <a:t>]=Stack[Top]; Top=Top-4;</a:t>
            </a:r>
            <a:endParaRPr lang="en-US" altLang="zh-CN" sz="2000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51A70676-34BA-4F82-9206-7094C9E4C608}" type="slidenum">
              <a:rPr lang="en-US" altLang="zh-CN"/>
              <a:pPr/>
              <a:t>68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02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High-Level-Language Computer Architecture</a:t>
            </a:r>
          </a:p>
          <a:p>
            <a:pPr lvl="1"/>
            <a:r>
              <a:rPr lang="en-US" altLang="zh-CN" sz="2400" dirty="0"/>
              <a:t> Goal: hardware more like programming languages</a:t>
            </a:r>
          </a:p>
          <a:p>
            <a:pPr lvl="1"/>
            <a:r>
              <a:rPr lang="en-US" altLang="zh-CN" sz="2400" dirty="0"/>
              <a:t> Finally failed</a:t>
            </a:r>
          </a:p>
          <a:p>
            <a:r>
              <a:rPr lang="en-US" altLang="zh-CN" sz="28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Reduced Instruction Set Computer Architecture </a:t>
            </a:r>
            <a:r>
              <a:rPr lang="en-US" altLang="zh-CN" sz="2000" dirty="0">
                <a:solidFill>
                  <a:srgbClr val="0000FF"/>
                </a:solidFill>
              </a:rPr>
              <a:t>(RISC )</a:t>
            </a:r>
          </a:p>
          <a:p>
            <a:pPr lvl="1"/>
            <a:r>
              <a:rPr lang="en-US" altLang="zh-CN" sz="2400" dirty="0"/>
              <a:t> Fixed instruction lengths</a:t>
            </a:r>
          </a:p>
          <a:p>
            <a:pPr lvl="1"/>
            <a:r>
              <a:rPr lang="en-US" altLang="zh-CN" sz="2400" dirty="0"/>
              <a:t> Load-store instruction sets</a:t>
            </a:r>
          </a:p>
          <a:p>
            <a:pPr lvl="1"/>
            <a:r>
              <a:rPr lang="en-US" altLang="zh-CN" sz="2400" dirty="0"/>
              <a:t> Limited addressing modes</a:t>
            </a:r>
          </a:p>
          <a:p>
            <a:pPr lvl="1"/>
            <a:r>
              <a:rPr lang="en-US" altLang="zh-CN" sz="2400" dirty="0"/>
              <a:t> Limited operations</a:t>
            </a:r>
          </a:p>
          <a:p>
            <a:pPr lvl="1"/>
            <a:r>
              <a:rPr lang="en-US" altLang="zh-CN" sz="2400" dirty="0"/>
              <a:t> MIPS, Sun SPARC, Hewlett-Packard PA-RISC</a:t>
            </a:r>
          </a:p>
          <a:p>
            <a:pPr lvl="1"/>
            <a:r>
              <a:rPr lang="en-US" altLang="zh-CN" sz="2400" dirty="0"/>
              <a:t> IBM PowerPC, DEC Alpha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1464" y="-16888"/>
            <a:ext cx="10632669" cy="1142984"/>
          </a:xfrm>
        </p:spPr>
        <p:txBody>
          <a:bodyPr/>
          <a:lstStyle/>
          <a:p>
            <a:r>
              <a:rPr lang="en-US" altLang="zh-CN" sz="3200" dirty="0"/>
              <a:t>2.10    MIPS Addressing for 32-Bit Immediate and Addresses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1384" y="1597025"/>
            <a:ext cx="11070167" cy="4886325"/>
          </a:xfrm>
        </p:spPr>
        <p:txBody>
          <a:bodyPr/>
          <a:lstStyle/>
          <a:p>
            <a:r>
              <a:rPr lang="en-US" altLang="zh-CN" b="1" dirty="0">
                <a:solidFill>
                  <a:srgbClr val="FF0066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32-Bit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Immediate addressing</a:t>
            </a:r>
          </a:p>
          <a:p>
            <a:pPr lvl="1"/>
            <a:r>
              <a:rPr lang="en-US" altLang="zh-CN" dirty="0"/>
              <a:t> most constants is short and fit into 16-bit field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How to deal with immediate longer than 16 bits?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44F30964-C168-43C7-B033-9BA9F3E050CE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Static data segment</a:t>
            </a:r>
            <a:endParaRPr lang="zh-CN" altLang="en-US" dirty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全局区（静态区）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全局变量和静态变量的存储是放在一块的</a:t>
            </a:r>
            <a:endParaRPr lang="en-US" altLang="zh-CN" sz="2400" dirty="0"/>
          </a:p>
          <a:p>
            <a:pPr lvl="1"/>
            <a:r>
              <a:rPr lang="zh-CN" altLang="en-US" sz="2400" dirty="0"/>
              <a:t>初始化的全局变量和静态变量在一块区域</a:t>
            </a:r>
            <a:endParaRPr lang="en-US" altLang="zh-CN" sz="2400" dirty="0"/>
          </a:p>
          <a:p>
            <a:pPr lvl="1"/>
            <a:r>
              <a:rPr lang="zh-CN" altLang="en-US" sz="2400" dirty="0"/>
              <a:t>未初始化的全局变量和未初始化的静态变量在相邻的另一块区域</a:t>
            </a:r>
            <a:endParaRPr lang="en-US" altLang="zh-CN" sz="2400" dirty="0"/>
          </a:p>
          <a:p>
            <a:pPr lvl="1"/>
            <a:r>
              <a:rPr lang="zh-CN" altLang="en-US" sz="2400" dirty="0"/>
              <a:t>程序结束后有系统释放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文字常量区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常量字符串就是放在这里的。</a:t>
            </a:r>
            <a:endParaRPr lang="en-US" altLang="zh-CN" sz="2400" dirty="0"/>
          </a:p>
          <a:p>
            <a:pPr lvl="1"/>
            <a:r>
              <a:rPr lang="zh-CN" altLang="en-US" sz="2400" dirty="0"/>
              <a:t>程序结束后由系统释放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TEXT segment</a:t>
            </a:r>
            <a:endParaRPr lang="zh-CN" altLang="en-US" dirty="0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代码段</a:t>
            </a:r>
            <a:endParaRPr lang="en-US" altLang="zh-CN" smtClean="0"/>
          </a:p>
          <a:p>
            <a:r>
              <a:rPr lang="zh-CN" altLang="en-US" smtClean="0"/>
              <a:t>程序代码区</a:t>
            </a:r>
            <a:r>
              <a:rPr lang="en-US" altLang="zh-CN" smtClean="0"/>
              <a:t>—</a:t>
            </a:r>
            <a:r>
              <a:rPr lang="zh-CN" altLang="en-US" smtClean="0"/>
              <a:t>存放函数体的二进制代码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Segment fault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segfault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 out of memory	</a:t>
            </a:r>
          </a:p>
          <a:p>
            <a:pPr lvl="1"/>
            <a:r>
              <a:rPr lang="en-US" altLang="zh-CN" dirty="0" smtClean="0"/>
              <a:t>Heap</a:t>
            </a:r>
            <a:r>
              <a:rPr lang="zh-CN" altLang="en-US" dirty="0" smtClean="0"/>
              <a:t>指针遇到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越界访问内存</a:t>
            </a:r>
            <a:endParaRPr lang="en-US" altLang="zh-CN" dirty="0" smtClean="0"/>
          </a:p>
          <a:p>
            <a:r>
              <a:rPr lang="en-US" altLang="zh-CN" dirty="0" smtClean="0"/>
              <a:t>non-existent address </a:t>
            </a:r>
          </a:p>
          <a:p>
            <a:r>
              <a:rPr lang="en-US" altLang="zh-CN" dirty="0" smtClean="0"/>
              <a:t>a buffer overflow</a:t>
            </a:r>
          </a:p>
          <a:p>
            <a:r>
              <a:rPr lang="en-US" altLang="zh-CN" dirty="0" smtClean="0"/>
              <a:t>using uninitialized pointers</a:t>
            </a:r>
          </a:p>
          <a:p>
            <a:r>
              <a:rPr lang="en-US" altLang="zh-CN" dirty="0" smtClean="0"/>
              <a:t>…</a:t>
            </a:r>
            <a:endParaRPr lang="zh-CN" altLang="en-US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variable</a:t>
            </a:r>
            <a:endParaRPr lang="zh-CN" altLang="en-US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#define PI  3</a:t>
            </a:r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不是变量，不能取地址，不能赋值</a:t>
            </a:r>
            <a:endParaRPr lang="en-US" altLang="zh-CN" sz="1600" dirty="0"/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是一个符号</a:t>
            </a:r>
            <a:endParaRPr lang="en-US" altLang="zh-CN" sz="1600" dirty="0"/>
          </a:p>
          <a:p>
            <a:pPr lvl="1"/>
            <a:r>
              <a:rPr lang="zh-CN" altLang="en-US" sz="1600" dirty="0"/>
              <a:t>汇编中直接用数值</a:t>
            </a:r>
            <a:endParaRPr lang="en-US" altLang="zh-CN" sz="1600" dirty="0"/>
          </a:p>
          <a:p>
            <a:r>
              <a:rPr lang="en-US" altLang="zh-CN" sz="1800" b="1" dirty="0">
                <a:solidFill>
                  <a:srgbClr val="0070C0"/>
                </a:solidFill>
              </a:rPr>
              <a:t>Const </a:t>
            </a:r>
            <a:r>
              <a:rPr lang="en-US" altLang="zh-CN" sz="1800" b="1" dirty="0" err="1">
                <a:solidFill>
                  <a:srgbClr val="0070C0"/>
                </a:solidFill>
              </a:rPr>
              <a:t>int</a:t>
            </a:r>
            <a:r>
              <a:rPr lang="en-US" altLang="zh-CN" sz="1800" b="1" dirty="0">
                <a:solidFill>
                  <a:srgbClr val="0070C0"/>
                </a:solidFill>
              </a:rPr>
              <a:t> PI=3</a:t>
            </a:r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是变量，能取地址，不能赋值</a:t>
            </a:r>
            <a:endParaRPr lang="en-US" altLang="zh-CN" sz="1600" dirty="0"/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是一个符号，等同于变量地址</a:t>
            </a:r>
            <a:endParaRPr lang="en-US" altLang="zh-CN" sz="1600" dirty="0"/>
          </a:p>
          <a:p>
            <a:pPr lvl="1"/>
            <a:r>
              <a:rPr lang="zh-CN" altLang="en-US" sz="1600" dirty="0"/>
              <a:t>汇编中直接用变量地址</a:t>
            </a:r>
            <a:endParaRPr lang="en-US" altLang="zh-CN" sz="1600" dirty="0"/>
          </a:p>
          <a:p>
            <a:r>
              <a:rPr lang="en-US" altLang="zh-CN" sz="1800" b="1" dirty="0" err="1">
                <a:solidFill>
                  <a:srgbClr val="0070C0"/>
                </a:solidFill>
              </a:rPr>
              <a:t>int</a:t>
            </a:r>
            <a:r>
              <a:rPr lang="en-US" altLang="zh-CN" sz="1800" b="1" dirty="0">
                <a:solidFill>
                  <a:srgbClr val="0070C0"/>
                </a:solidFill>
              </a:rPr>
              <a:t> PI=3;  </a:t>
            </a:r>
            <a:r>
              <a:rPr lang="zh-CN" altLang="en-US" sz="1800" b="1" dirty="0">
                <a:solidFill>
                  <a:srgbClr val="0070C0"/>
                </a:solidFill>
              </a:rPr>
              <a:t>或者 </a:t>
            </a:r>
            <a:r>
              <a:rPr lang="en-US" altLang="zh-CN" sz="1800" b="1" dirty="0">
                <a:solidFill>
                  <a:srgbClr val="0070C0"/>
                </a:solidFill>
              </a:rPr>
              <a:t>auto </a:t>
            </a:r>
            <a:r>
              <a:rPr lang="en-US" altLang="zh-CN" sz="1800" b="1" dirty="0" err="1">
                <a:solidFill>
                  <a:srgbClr val="0070C0"/>
                </a:solidFill>
              </a:rPr>
              <a:t>int</a:t>
            </a:r>
            <a:r>
              <a:rPr lang="en-US" altLang="zh-CN" sz="1800" b="1" dirty="0">
                <a:solidFill>
                  <a:srgbClr val="0070C0"/>
                </a:solidFill>
              </a:rPr>
              <a:t> PI=3;</a:t>
            </a:r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是变量，能取地址，能赋值</a:t>
            </a:r>
            <a:endParaRPr lang="en-US" altLang="zh-CN" sz="1600" dirty="0"/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是一个符号，等同于变量地址</a:t>
            </a:r>
            <a:endParaRPr lang="en-US" altLang="zh-CN" sz="1600" dirty="0"/>
          </a:p>
          <a:p>
            <a:pPr lvl="1"/>
            <a:r>
              <a:rPr lang="zh-CN" altLang="en-US" sz="1600" dirty="0"/>
              <a:t>汇编中直接用变量地址</a:t>
            </a:r>
            <a:endParaRPr lang="en-US" altLang="zh-CN" sz="1600" dirty="0"/>
          </a:p>
          <a:p>
            <a:r>
              <a:rPr lang="en-US" altLang="zh-CN" sz="1800" b="1" dirty="0" err="1">
                <a:solidFill>
                  <a:srgbClr val="0070C0"/>
                </a:solidFill>
              </a:rPr>
              <a:t>Registor</a:t>
            </a:r>
            <a:r>
              <a:rPr lang="en-US" altLang="zh-CN" sz="1800" b="1" dirty="0">
                <a:solidFill>
                  <a:srgbClr val="0070C0"/>
                </a:solidFill>
              </a:rPr>
              <a:t> </a:t>
            </a:r>
            <a:r>
              <a:rPr lang="en-US" altLang="zh-CN" sz="1800" b="1" dirty="0" err="1">
                <a:solidFill>
                  <a:srgbClr val="0070C0"/>
                </a:solidFill>
              </a:rPr>
              <a:t>int</a:t>
            </a:r>
            <a:r>
              <a:rPr lang="en-US" altLang="zh-CN" sz="1800" b="1" dirty="0">
                <a:solidFill>
                  <a:srgbClr val="0070C0"/>
                </a:solidFill>
              </a:rPr>
              <a:t> PI=3</a:t>
            </a:r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是变量，在寄存器中不能取地址，能赋值</a:t>
            </a:r>
            <a:endParaRPr lang="en-US" altLang="zh-CN" sz="1600" dirty="0"/>
          </a:p>
          <a:p>
            <a:pPr lvl="1"/>
            <a:r>
              <a:rPr lang="en-US" altLang="zh-CN" sz="1600" dirty="0"/>
              <a:t>PI</a:t>
            </a:r>
            <a:r>
              <a:rPr lang="zh-CN" altLang="en-US" sz="1600" dirty="0"/>
              <a:t>是一个符号，等同于寄存器号</a:t>
            </a:r>
            <a:endParaRPr lang="en-US" altLang="zh-CN" sz="1600" dirty="0"/>
          </a:p>
          <a:p>
            <a:pPr lvl="1"/>
            <a:r>
              <a:rPr lang="zh-CN" altLang="en-US" sz="1600" dirty="0"/>
              <a:t>汇编中直接用寄存器号</a:t>
            </a:r>
            <a:endParaRPr lang="en-US" altLang="zh-CN" sz="1600" dirty="0"/>
          </a:p>
          <a:p>
            <a:endParaRPr lang="zh-CN" altLang="en-US" sz="1800" dirty="0"/>
          </a:p>
        </p:txBody>
      </p:sp>
      <p:sp>
        <p:nvSpPr>
          <p:cNvPr id="84996" name="内容占位符 2"/>
          <p:cNvSpPr txBox="1">
            <a:spLocks/>
          </p:cNvSpPr>
          <p:nvPr/>
        </p:nvSpPr>
        <p:spPr bwMode="auto">
          <a:xfrm>
            <a:off x="6096000" y="1000108"/>
            <a:ext cx="45720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 marL="342900" indent="-342900" eaLnBrk="0" hangingPunct="0">
              <a:buFont typeface="Wingdings" pitchFamily="2" charset="2"/>
              <a:buChar char="p"/>
            </a:pPr>
            <a:r>
              <a:rPr lang="en-US" altLang="zh-CN" sz="1800" dirty="0">
                <a:latin typeface="Verdana" pitchFamily="34" charset="0"/>
                <a:ea typeface="楷体_GB2312" pitchFamily="49" charset="-122"/>
              </a:rPr>
              <a:t>PI</a:t>
            </a: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存储在符号表中，无存储空间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从高级语言翻译到汇编时直接替代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en-US" altLang="zh-CN" sz="1800" dirty="0">
                <a:latin typeface="Verdana" pitchFamily="34" charset="0"/>
                <a:ea typeface="楷体_GB2312" pitchFamily="49" charset="-122"/>
              </a:rPr>
              <a:t>PI</a:t>
            </a: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有存储空间，在内存的数据段中，静态分配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在符号表中是常量变量，指向存储空间，不能修改值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en-US" altLang="zh-CN" sz="1800" dirty="0">
                <a:latin typeface="Verdana" pitchFamily="34" charset="0"/>
                <a:ea typeface="楷体_GB2312" pitchFamily="49" charset="-122"/>
              </a:rPr>
              <a:t>PI</a:t>
            </a: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有存储空间，在内存的栈中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随着</a:t>
            </a:r>
            <a:r>
              <a:rPr lang="en-US" altLang="zh-CN" sz="1800" dirty="0">
                <a:latin typeface="Verdana" pitchFamily="34" charset="0"/>
                <a:ea typeface="楷体_GB2312" pitchFamily="49" charset="-122"/>
              </a:rPr>
              <a:t>PI</a:t>
            </a: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所在函数进入运行，动态分配，从栈中指定一个空间给</a:t>
            </a:r>
            <a:r>
              <a:rPr lang="en-US" altLang="zh-CN" sz="1800" dirty="0">
                <a:latin typeface="Verdana" pitchFamily="34" charset="0"/>
                <a:ea typeface="楷体_GB2312" pitchFamily="49" charset="-122"/>
              </a:rPr>
              <a:t>PI</a:t>
            </a: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变量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在符号表中是常量变量，指向存储空间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en-US" altLang="zh-CN" sz="1800" dirty="0">
                <a:latin typeface="Verdana" pitchFamily="34" charset="0"/>
                <a:ea typeface="楷体_GB2312" pitchFamily="49" charset="-122"/>
              </a:rPr>
              <a:t>PI</a:t>
            </a: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无存储空间，直接在寄存器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  <a:p>
            <a:pPr marL="342900" indent="-342900" eaLnBrk="0" hangingPunct="0">
              <a:buFont typeface="Wingdings" pitchFamily="2" charset="2"/>
              <a:buChar char="p"/>
            </a:pPr>
            <a:r>
              <a:rPr lang="zh-CN" altLang="en-US" sz="1800" dirty="0">
                <a:latin typeface="Verdana" pitchFamily="34" charset="0"/>
                <a:ea typeface="楷体_GB2312" pitchFamily="49" charset="-122"/>
              </a:rPr>
              <a:t>在符号表中是寄存器变量，指向寄存器</a:t>
            </a:r>
            <a:endParaRPr lang="en-US" altLang="zh-CN" sz="1800" dirty="0">
              <a:latin typeface="Verdana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Large Constants</a:t>
            </a:r>
            <a:endParaRPr lang="zh-CN" altLang="en-US"/>
          </a:p>
        </p:txBody>
      </p:sp>
      <p:sp>
        <p:nvSpPr>
          <p:cNvPr id="150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Immediate instructions can only specify 16-bit constants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The </a:t>
            </a:r>
            <a:r>
              <a:rPr lang="en-US" altLang="zh-CN" sz="2400" b="1" dirty="0" err="1">
                <a:solidFill>
                  <a:srgbClr val="FF0000"/>
                </a:solidFill>
              </a:rPr>
              <a:t>lui</a:t>
            </a:r>
            <a:r>
              <a:rPr lang="en-US" altLang="zh-CN" sz="2400" dirty="0"/>
              <a:t> instruction is used to store a 16-bit constant into the upper 16 bits of a register… thus, two immediate instructions are used to specify a 32-bit constant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 The destination PC-address in a conditional branch is specified as a 16-bit constant, relative to the current PC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A jump (j) instruction can specify a 26-bit constant; if more bits are required, the jump-register (</a:t>
            </a:r>
            <a:r>
              <a:rPr lang="en-US" altLang="zh-CN" sz="2400" dirty="0" err="1"/>
              <a:t>jr</a:t>
            </a:r>
            <a:r>
              <a:rPr lang="en-US" altLang="zh-CN" sz="2400" dirty="0"/>
              <a:t>) instruction is used</a:t>
            </a:r>
            <a:endParaRPr lang="zh-CN" altLang="en-US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5853C1AB-64CC-4D05-BF85-C39BE0404D5F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Load Upper Immediate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765175"/>
            <a:ext cx="914400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11025</TotalTime>
  <Words>5746</Words>
  <Application>Microsoft Office PowerPoint</Application>
  <PresentationFormat>宽屏</PresentationFormat>
  <Paragraphs>1089</Paragraphs>
  <Slides>73</Slides>
  <Notes>30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Arial Unicode MS</vt:lpstr>
      <vt:lpstr>Helvetica-Narrow</vt:lpstr>
      <vt:lpstr>楷体_GB2312</vt:lpstr>
      <vt:lpstr>隶书</vt:lpstr>
      <vt:lpstr>宋体</vt:lpstr>
      <vt:lpstr>Arial</vt:lpstr>
      <vt:lpstr>Comic Sans MS</vt:lpstr>
      <vt:lpstr>Courier New</vt:lpstr>
      <vt:lpstr>Impact</vt:lpstr>
      <vt:lpstr>Times New Roman</vt:lpstr>
      <vt:lpstr>Verdana</vt:lpstr>
      <vt:lpstr>Wingdings</vt:lpstr>
      <vt:lpstr>自定义设计方案</vt:lpstr>
      <vt:lpstr>母版2</vt:lpstr>
      <vt:lpstr>ZJU_CS</vt:lpstr>
      <vt:lpstr>PowerPoint 演示文稿</vt:lpstr>
      <vt:lpstr>PowerPoint 演示文稿</vt:lpstr>
      <vt:lpstr>Memory Organization</vt:lpstr>
      <vt:lpstr>2.9    Communicating with   People Beyond Numbers  </vt:lpstr>
      <vt:lpstr>Example 2.17</vt:lpstr>
      <vt:lpstr>PowerPoint 演示文稿</vt:lpstr>
      <vt:lpstr>2.10    MIPS Addressing for 32-Bit Immediate and Addresses</vt:lpstr>
      <vt:lpstr>Large Constants</vt:lpstr>
      <vt:lpstr>Load Upper Immediate</vt:lpstr>
      <vt:lpstr>     Larger Constants?</vt:lpstr>
      <vt:lpstr>Addressing in branches and jumps</vt:lpstr>
      <vt:lpstr>Ex 2.20  Show branch offset in machine</vt:lpstr>
      <vt:lpstr>PowerPoint 演示文稿</vt:lpstr>
      <vt:lpstr>Branching far away</vt:lpstr>
      <vt:lpstr>MIPS addressing mode summary</vt:lpstr>
      <vt:lpstr>Five MIPS addressing modes</vt:lpstr>
      <vt:lpstr>Ex 2.22     Decoding machine code</vt:lpstr>
      <vt:lpstr>Summary of MIPS architecture in Chapter 2   P105</vt:lpstr>
      <vt:lpstr>PowerPoint 演示文稿</vt:lpstr>
      <vt:lpstr>Tips on Assembler</vt:lpstr>
      <vt:lpstr>Compilers &amp; the SPIM Simulator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call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Start a C program in a file on disk to run</vt:lpstr>
      <vt:lpstr>Object file of UNIX (six distinct pieces)</vt:lpstr>
      <vt:lpstr>Linking</vt:lpstr>
      <vt:lpstr> Loading</vt:lpstr>
      <vt:lpstr>2.13    A C Sort Example to Put it All Together</vt:lpstr>
      <vt:lpstr>PowerPoint 演示文稿</vt:lpstr>
      <vt:lpstr>PowerPoint 演示文稿</vt:lpstr>
      <vt:lpstr>PowerPoint 演示文稿</vt:lpstr>
      <vt:lpstr>Procedure sort</vt:lpstr>
      <vt:lpstr> Code for the procedure sort</vt:lpstr>
      <vt:lpstr>Code for Procedure body</vt:lpstr>
      <vt:lpstr> Inner loop-- </vt:lpstr>
      <vt:lpstr>PowerPoint 演示文稿</vt:lpstr>
      <vt:lpstr>PowerPoint 演示文稿</vt:lpstr>
      <vt:lpstr>   2.14   Arrays versus Pointers    </vt:lpstr>
      <vt:lpstr>Assembly code(array version)</vt:lpstr>
      <vt:lpstr>Assembly code ( pointer version)</vt:lpstr>
      <vt:lpstr>2.16    Real Stuff: IA-32 Instructions</vt:lpstr>
      <vt:lpstr>PowerPoint 演示文稿</vt:lpstr>
      <vt:lpstr>PowerPoint 演示文稿</vt:lpstr>
      <vt:lpstr>IA-32 Register and Data Addressing Modes</vt:lpstr>
      <vt:lpstr>Instruction types for ALU &amp; data transfer </vt:lpstr>
      <vt:lpstr>Some typical IA-32 Integer Operations</vt:lpstr>
      <vt:lpstr>Typical 80x86 instruction format</vt:lpstr>
      <vt:lpstr>2.18    Concluding Remarks</vt:lpstr>
      <vt:lpstr>2.19 History of Instruction Set Development </vt:lpstr>
      <vt:lpstr>General-Purpose Register Architectures</vt:lpstr>
      <vt:lpstr>Compact Code and Stack Architectures</vt:lpstr>
      <vt:lpstr>PowerPoint 演示文稿</vt:lpstr>
      <vt:lpstr>Static data segment</vt:lpstr>
      <vt:lpstr>TEXT segment</vt:lpstr>
      <vt:lpstr>Segment fault（segfault）</vt:lpstr>
      <vt:lpstr>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Instructions: Language of the Machine</dc:title>
  <dc:creator>sqs</dc:creator>
  <cp:lastModifiedBy>jiangxh</cp:lastModifiedBy>
  <cp:revision>826</cp:revision>
  <dcterms:created xsi:type="dcterms:W3CDTF">2003-07-12T07:22:17Z</dcterms:created>
  <dcterms:modified xsi:type="dcterms:W3CDTF">2020-03-23T02:07:52Z</dcterms:modified>
</cp:coreProperties>
</file>