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4" r:id="rId2"/>
    <p:sldMasterId id="2147483836" r:id="rId3"/>
    <p:sldMasterId id="2147483848" r:id="rId4"/>
    <p:sldMasterId id="2147483862" r:id="rId5"/>
    <p:sldMasterId id="2147483877" r:id="rId6"/>
    <p:sldMasterId id="2147483892" r:id="rId7"/>
  </p:sldMasterIdLst>
  <p:notesMasterIdLst>
    <p:notesMasterId r:id="rId89"/>
  </p:notesMasterIdLst>
  <p:handoutMasterIdLst>
    <p:handoutMasterId r:id="rId90"/>
  </p:handoutMasterIdLst>
  <p:sldIdLst>
    <p:sldId id="256" r:id="rId8"/>
    <p:sldId id="401" r:id="rId9"/>
    <p:sldId id="425" r:id="rId10"/>
    <p:sldId id="303" r:id="rId11"/>
    <p:sldId id="402" r:id="rId12"/>
    <p:sldId id="403" r:id="rId13"/>
    <p:sldId id="404" r:id="rId14"/>
    <p:sldId id="435" r:id="rId15"/>
    <p:sldId id="436" r:id="rId16"/>
    <p:sldId id="439" r:id="rId17"/>
    <p:sldId id="406" r:id="rId18"/>
    <p:sldId id="407" r:id="rId19"/>
    <p:sldId id="409" r:id="rId20"/>
    <p:sldId id="410" r:id="rId21"/>
    <p:sldId id="431" r:id="rId22"/>
    <p:sldId id="430" r:id="rId23"/>
    <p:sldId id="433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97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426" r:id="rId63"/>
    <p:sldId id="441" r:id="rId64"/>
    <p:sldId id="350" r:id="rId65"/>
    <p:sldId id="427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429" r:id="rId81"/>
    <p:sldId id="365" r:id="rId82"/>
    <p:sldId id="366" r:id="rId83"/>
    <p:sldId id="367" r:id="rId84"/>
    <p:sldId id="368" r:id="rId85"/>
    <p:sldId id="440" r:id="rId86"/>
    <p:sldId id="399" r:id="rId87"/>
    <p:sldId id="398" r:id="rId88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4660"/>
  </p:normalViewPr>
  <p:slideViewPr>
    <p:cSldViewPr>
      <p:cViewPr varScale="1">
        <p:scale>
          <a:sx n="87" d="100"/>
          <a:sy n="87" d="100"/>
        </p:scale>
        <p:origin x="7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E21366-01B2-42AB-8A1E-5BFEB51B1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1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023547C-F29E-4B62-8096-F3293722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5960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1.1    Introduction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0BF72A-7945-4C2E-B5E5-6B93EB0FF5BD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18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0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96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34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58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831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4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051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001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49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</p:spPr>
        <p:txBody>
          <a:bodyPr lIns="98017" tIns="48148" rIns="98017" bIns="48148"/>
          <a:lstStyle/>
          <a:p>
            <a:endParaRPr lang="zh-CN" altLang="zh-CN" smtClean="0">
              <a:ea typeface="宋体" charset="-122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49593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95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7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1.1    Introduction</a:t>
            </a: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502A1D-DC08-4A66-8C53-0871D831112C}" type="slidenum">
              <a:rPr lang="en-US" altLang="zh-CN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66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83941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87512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47938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18325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97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96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1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4E71-1DD3-4879-A4F4-431843713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89347-B6C8-4493-A460-1822A0FE09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D93F-B5BE-472F-8623-B780A6AF98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C2DA-525B-47DB-8F00-91A2E2CCB1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86476"/>
            <a:ext cx="581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749C-79D2-42B5-8C1E-B8D2907A0E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smtClean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 smtClean="0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2B0F3-54C5-4431-8C44-4D8320E71D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37C1F-F1CF-4B2F-85D0-7E85BAD86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F9F0-4A45-4580-A7DF-4AD6062E45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417254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</a:rPr>
              <a:t>Computer</a:t>
            </a:r>
            <a:r>
              <a:rPr lang="en-US" altLang="zh-CN" sz="1800" b="0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191251" y="6429396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 smtClean="0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7448" y="0"/>
            <a:ext cx="10776685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 userDrawn="1"/>
        </p:nvSpPr>
        <p:spPr bwMode="auto">
          <a:xfrm>
            <a:off x="952465" y="6357959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800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chemeClr val="bg1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0459" y="214291"/>
            <a:ext cx="864981" cy="6944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ransition spd="med">
    <p:random/>
    <p:sndAc>
      <p:stSnd>
        <p:snd r:embed="rId14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Relationship Id="rId5" Type="http://schemas.openxmlformats.org/officeDocument/2006/relationships/slide" Target="slide36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0" y="1196976"/>
            <a:ext cx="8820150" cy="2232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/>
              <a:t>Computer </a:t>
            </a:r>
            <a:br>
              <a:rPr lang="en-US" altLang="zh-CN" b="0" dirty="0" smtClean="0"/>
            </a:br>
            <a:r>
              <a:rPr lang="en-US" altLang="zh-CN" b="0" dirty="0" smtClean="0"/>
              <a:t>Organization &amp; Design</a:t>
            </a:r>
            <a:br>
              <a:rPr lang="en-US" altLang="zh-CN" b="0" dirty="0" smtClean="0"/>
            </a:br>
            <a:r>
              <a:rPr lang="en-US" altLang="zh-CN" sz="4400" dirty="0"/>
              <a:t>—</a:t>
            </a:r>
            <a:r>
              <a:rPr lang="en-US" altLang="zh-CN" sz="3200" dirty="0"/>
              <a:t>The Hardware/</a:t>
            </a:r>
            <a:br>
              <a:rPr lang="en-US" altLang="zh-CN" sz="3200" dirty="0"/>
            </a:br>
            <a:r>
              <a:rPr lang="en-US" altLang="zh-CN" sz="3200" dirty="0"/>
              <a:t>Software 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4826" y="3933825"/>
            <a:ext cx="4892679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err="1" smtClean="0"/>
              <a:t>Chapt3_1</a:t>
            </a:r>
            <a:endParaRPr lang="en-US" altLang="zh-CN" b="1" dirty="0" smtClean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214290"/>
            <a:ext cx="7740352" cy="92867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Signed number representation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idea: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Positive and negative numbers</a:t>
            </a:r>
          </a:p>
          <a:p>
            <a:pPr lvl="1"/>
            <a:r>
              <a:rPr lang="en-US" altLang="zh-CN" dirty="0" smtClean="0"/>
              <a:t>Take one bit (e.g. 31) as the </a:t>
            </a:r>
            <a:r>
              <a:rPr lang="en-US" altLang="zh-CN" b="1" dirty="0" smtClean="0">
                <a:solidFill>
                  <a:srgbClr val="FF3300"/>
                </a:solidFill>
              </a:rPr>
              <a:t>sign bit</a:t>
            </a:r>
          </a:p>
          <a:p>
            <a:pPr lvl="2"/>
            <a:r>
              <a:rPr lang="en-US" altLang="zh-CN" dirty="0" smtClean="0"/>
              <a:t>Problem</a:t>
            </a:r>
          </a:p>
          <a:p>
            <a:pPr lvl="2"/>
            <a:r>
              <a:rPr lang="en-US" altLang="zh-CN" b="1" dirty="0" smtClean="0">
                <a:solidFill>
                  <a:srgbClr val="FF3300"/>
                </a:solidFill>
              </a:rPr>
              <a:t>0</a:t>
            </a:r>
            <a:r>
              <a:rPr lang="en-US" altLang="zh-CN" dirty="0" smtClean="0"/>
              <a:t> 0000000 = 0 	positive zero!</a:t>
            </a:r>
          </a:p>
          <a:p>
            <a:pPr lvl="2"/>
            <a:r>
              <a:rPr lang="en-US" altLang="zh-CN" b="1" dirty="0" smtClean="0">
                <a:solidFill>
                  <a:srgbClr val="FF3300"/>
                </a:solidFill>
              </a:rPr>
              <a:t>1 </a:t>
            </a:r>
            <a:r>
              <a:rPr lang="en-US" altLang="zh-CN" dirty="0" smtClean="0"/>
              <a:t>0000000 = 0 	negative zero!</a:t>
            </a:r>
          </a:p>
          <a:p>
            <a:pPr lvl="1"/>
            <a:r>
              <a:rPr lang="en-US" altLang="zh-CN" dirty="0" smtClean="0"/>
              <a:t>Each comparison to 0 requires two steps</a:t>
            </a:r>
          </a:p>
          <a:p>
            <a:r>
              <a:rPr lang="en-US" altLang="zh-CN" dirty="0" smtClean="0"/>
              <a:t>1's complement</a:t>
            </a:r>
          </a:p>
          <a:p>
            <a:r>
              <a:rPr lang="en-US" altLang="zh-CN" dirty="0" smtClean="0"/>
              <a:t>2's complement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2729" y="214291"/>
            <a:ext cx="7413647" cy="6588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Number types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052514"/>
            <a:ext cx="8001000" cy="51847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Integer numbers, unsigned</a:t>
            </a:r>
          </a:p>
          <a:p>
            <a:pPr lvl="1" eaLnBrk="1" hangingPunct="1"/>
            <a:r>
              <a:rPr lang="en-US" altLang="zh-CN" dirty="0"/>
              <a:t>Address calculations</a:t>
            </a:r>
          </a:p>
          <a:p>
            <a:pPr lvl="1" eaLnBrk="1" hangingPunct="1"/>
            <a:r>
              <a:rPr lang="en-US" altLang="zh-CN" dirty="0"/>
              <a:t>Numbers that can only be positive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Signed numbers</a:t>
            </a:r>
          </a:p>
          <a:p>
            <a:pPr lvl="1" eaLnBrk="1" hangingPunct="1"/>
            <a:r>
              <a:rPr lang="en-US" altLang="zh-CN" dirty="0"/>
              <a:t>Positive</a:t>
            </a:r>
          </a:p>
          <a:p>
            <a:pPr lvl="1" eaLnBrk="1" hangingPunct="1"/>
            <a:r>
              <a:rPr lang="en-US" altLang="zh-CN" dirty="0"/>
              <a:t>Negative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Floating point numbers</a:t>
            </a:r>
          </a:p>
          <a:p>
            <a:pPr lvl="1" eaLnBrk="1" hangingPunct="1"/>
            <a:r>
              <a:rPr lang="en-US" altLang="zh-CN" dirty="0"/>
              <a:t>numeric calculations</a:t>
            </a:r>
          </a:p>
          <a:p>
            <a:pPr lvl="1" eaLnBrk="1" hangingPunct="1"/>
            <a:r>
              <a:rPr lang="en-US" altLang="zh-CN" dirty="0"/>
              <a:t>Different grades of precision</a:t>
            </a:r>
          </a:p>
          <a:p>
            <a:pPr lvl="2" eaLnBrk="1" hangingPunct="1"/>
            <a:r>
              <a:rPr lang="en-US" altLang="zh-CN" dirty="0"/>
              <a:t>Singe precision (IEEE)</a:t>
            </a:r>
          </a:p>
          <a:p>
            <a:pPr lvl="2" eaLnBrk="1" hangingPunct="1"/>
            <a:r>
              <a:rPr lang="en-US" altLang="zh-CN" dirty="0"/>
              <a:t>Double precision (IEEE)</a:t>
            </a:r>
          </a:p>
          <a:p>
            <a:pPr lvl="2" eaLnBrk="1" hangingPunct="1"/>
            <a:r>
              <a:rPr lang="en-US" altLang="zh-CN" dirty="0"/>
              <a:t>Quadruple precision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2729" y="214291"/>
            <a:ext cx="7342209" cy="73025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Number formats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071546"/>
            <a:ext cx="8540750" cy="5143536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cs typeface="Arial" charset="0"/>
              </a:rPr>
              <a:t>Sign and magnitude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cs typeface="Arial" charset="0"/>
              </a:rPr>
              <a:t>2's complement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cs typeface="Arial" charset="0"/>
              </a:rPr>
              <a:t>1's complement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		</a:t>
            </a:r>
            <a:r>
              <a:rPr lang="en-US" altLang="zh-CN" dirty="0">
                <a:cs typeface="Arial" charset="0"/>
              </a:rPr>
              <a:t>similar to 2's complement, + 0 &amp; - 0</a:t>
            </a:r>
            <a:endParaRPr lang="en-US" altLang="zh-CN" dirty="0" smtClean="0"/>
          </a:p>
          <a:p>
            <a:pPr eaLnBrk="1" hangingPunct="1"/>
            <a:r>
              <a:rPr lang="en-US" altLang="zh-CN" sz="2400" dirty="0">
                <a:cs typeface="Arial" charset="0"/>
              </a:rPr>
              <a:t>Biased notation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cs typeface="Arial" charset="0"/>
              </a:rPr>
              <a:t>		</a:t>
            </a:r>
            <a:r>
              <a:rPr lang="en-US" altLang="zh-CN" sz="2400" dirty="0">
                <a:cs typeface="Arial" charset="0"/>
              </a:rPr>
              <a:t>1000 0000 = minimal negative value(-2</a:t>
            </a:r>
            <a:r>
              <a:rPr lang="en-US" altLang="zh-CN" sz="2400" baseline="30000" dirty="0">
                <a:cs typeface="Arial" charset="0"/>
              </a:rPr>
              <a:t>7</a:t>
            </a:r>
            <a:r>
              <a:rPr lang="en-US" altLang="zh-CN" sz="2400" dirty="0">
                <a:cs typeface="Arial" charset="0"/>
              </a:rPr>
              <a:t>)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cs typeface="Arial" charset="0"/>
              </a:rPr>
              <a:t>		0111 1111 = maximal positive value (2</a:t>
            </a:r>
            <a:r>
              <a:rPr lang="en-US" altLang="zh-CN" sz="2400" baseline="30000" dirty="0">
                <a:cs typeface="Arial" charset="0"/>
              </a:rPr>
              <a:t>7</a:t>
            </a:r>
            <a:r>
              <a:rPr lang="en-US" altLang="zh-CN" sz="2400" dirty="0">
                <a:cs typeface="Arial" charset="0"/>
              </a:rPr>
              <a:t>-1</a:t>
            </a:r>
            <a:r>
              <a:rPr lang="en-US" altLang="zh-CN" dirty="0" smtClean="0">
                <a:cs typeface="Arial" charset="0"/>
              </a:rPr>
              <a:t>)</a:t>
            </a:r>
            <a:endParaRPr lang="en-US" altLang="zh-CN" dirty="0" smtClean="0"/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cs typeface="Arial" charset="0"/>
              </a:rPr>
              <a:t>Representation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200" dirty="0">
                <a:cs typeface="Arial" charset="0"/>
              </a:rPr>
              <a:t>Binary</a:t>
            </a:r>
            <a:endParaRPr lang="en-US" altLang="zh-CN" sz="2200" dirty="0"/>
          </a:p>
          <a:p>
            <a:pPr lvl="1" eaLnBrk="1" hangingPunct="1"/>
            <a:r>
              <a:rPr lang="en-US" altLang="zh-CN" sz="2200" dirty="0">
                <a:cs typeface="Arial" charset="0"/>
              </a:rPr>
              <a:t>Decimal</a:t>
            </a:r>
            <a:endParaRPr lang="en-US" altLang="zh-CN" sz="2200" dirty="0"/>
          </a:p>
          <a:p>
            <a:pPr lvl="1" eaLnBrk="1" hangingPunct="1"/>
            <a:r>
              <a:rPr lang="en-US" altLang="zh-CN" sz="2200" dirty="0">
                <a:cs typeface="Arial" charset="0"/>
              </a:rPr>
              <a:t>Hexadecimal</a:t>
            </a:r>
            <a:endParaRPr lang="en-US" altLang="zh-CN" sz="22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24166" y="214291"/>
            <a:ext cx="7291410" cy="8032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Two's Complement Operations</a:t>
            </a:r>
          </a:p>
        </p:txBody>
      </p:sp>
      <p:sp>
        <p:nvSpPr>
          <p:cNvPr id="2662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388" y="1195389"/>
            <a:ext cx="8964612" cy="5113337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Negating a two's complement number: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				invert all bits and add 1 with end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/>
              <a:t>remember:  </a:t>
            </a:r>
            <a:r>
              <a:rPr lang="en-US" altLang="zh-CN" sz="2000" dirty="0">
                <a:latin typeface="Arial Unicode MS" pitchFamily="34" charset="-122"/>
              </a:rPr>
              <a:t>“</a:t>
            </a:r>
            <a:r>
              <a:rPr lang="en-US" altLang="zh-CN" sz="2000" dirty="0"/>
              <a:t>negate</a:t>
            </a:r>
            <a:r>
              <a:rPr lang="en-US" altLang="zh-CN" sz="2000" dirty="0">
                <a:latin typeface="Arial Unicode MS" pitchFamily="34" charset="-122"/>
              </a:rPr>
              <a:t>”</a:t>
            </a:r>
            <a:r>
              <a:rPr lang="en-US" altLang="zh-CN" sz="2000" dirty="0"/>
              <a:t> and </a:t>
            </a:r>
            <a:r>
              <a:rPr lang="en-US" altLang="zh-CN" sz="2000" dirty="0">
                <a:latin typeface="Arial Unicode MS" pitchFamily="34" charset="-122"/>
              </a:rPr>
              <a:t>“</a:t>
            </a:r>
            <a:r>
              <a:rPr lang="en-US" altLang="zh-CN" sz="2000" dirty="0"/>
              <a:t>invert</a:t>
            </a:r>
            <a:r>
              <a:rPr lang="en-US" altLang="zh-CN" sz="2000" dirty="0">
                <a:latin typeface="Arial Unicode MS" pitchFamily="34" charset="-122"/>
              </a:rPr>
              <a:t>”</a:t>
            </a:r>
            <a:r>
              <a:rPr lang="en-US" altLang="zh-CN" sz="2000" dirty="0"/>
              <a:t> are quite different!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000" b="1" dirty="0">
                <a:solidFill>
                  <a:srgbClr val="0000FF"/>
                </a:solidFill>
              </a:rPr>
              <a:t>Defining</a:t>
            </a:r>
            <a:r>
              <a:rPr lang="en-US" altLang="zh-CN" sz="2000" b="1" dirty="0">
                <a:solidFill>
                  <a:srgbClr val="0000FF"/>
                </a:solidFill>
              </a:rPr>
              <a:t> :</a:t>
            </a:r>
            <a:r>
              <a:rPr lang="en-US" altLang="zh-CN" sz="2400" b="1" dirty="0"/>
              <a:t> </a:t>
            </a:r>
            <a:r>
              <a:rPr lang="en-US" altLang="zh-CN" sz="1600" b="1" dirty="0" err="1"/>
              <a:t>Assume:</a:t>
            </a:r>
            <a:r>
              <a:rPr lang="en-US" altLang="zh-CN" sz="1600" b="1" i="1" dirty="0" err="1">
                <a:latin typeface="Comic Sans MS" pitchFamily="66" charset="0"/>
              </a:rPr>
              <a:t>x</a:t>
            </a:r>
            <a:r>
              <a:rPr lang="zh-CN" altLang="en-US" sz="1600" b="1" dirty="0"/>
              <a:t>＝</a:t>
            </a:r>
            <a:r>
              <a:rPr lang="en-US" altLang="zh-CN" sz="1600" b="1" dirty="0"/>
              <a:t>±</a:t>
            </a:r>
            <a:r>
              <a:rPr lang="en-US" altLang="zh-CN" sz="1600" b="1" dirty="0" err="1"/>
              <a:t>0.x</a:t>
            </a:r>
            <a:r>
              <a:rPr lang="en-US" altLang="zh-CN" sz="1600" b="1" baseline="-25000" dirty="0" err="1"/>
              <a:t>-1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/>
              <a:t>-</a:t>
            </a:r>
            <a:r>
              <a:rPr lang="zh-CN" altLang="en-US" sz="1600" b="1" baseline="-25000" dirty="0"/>
              <a:t>２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-</a:t>
            </a:r>
            <a:r>
              <a:rPr lang="zh-CN" altLang="en-US" sz="1600" b="1" baseline="-25000" dirty="0"/>
              <a:t>３</a:t>
            </a:r>
            <a:r>
              <a:rPr lang="en-US" altLang="zh-CN" sz="1600" b="1" dirty="0">
                <a:latin typeface="Arial Unicode MS" pitchFamily="34" charset="-122"/>
              </a:rPr>
              <a:t>…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-m  </a:t>
            </a:r>
            <a:r>
              <a:rPr lang="en-US" altLang="zh-CN" sz="1600" b="1" dirty="0"/>
              <a:t>OR  </a:t>
            </a:r>
            <a:r>
              <a:rPr lang="en-US" altLang="zh-CN" sz="1600" b="1" baseline="-25000" dirty="0"/>
              <a:t> </a:t>
            </a:r>
            <a:r>
              <a:rPr lang="en-US" altLang="zh-CN" sz="1600" b="1" i="1" dirty="0">
                <a:latin typeface="Comic Sans MS" pitchFamily="66" charset="0"/>
              </a:rPr>
              <a:t>x</a:t>
            </a:r>
            <a:r>
              <a:rPr lang="zh-CN" altLang="en-US" sz="1600" b="1" dirty="0"/>
              <a:t>＝</a:t>
            </a:r>
            <a:r>
              <a:rPr lang="en-US" altLang="zh-CN" sz="1600" b="1" dirty="0"/>
              <a:t>±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</a:t>
            </a:r>
            <a:r>
              <a:rPr lang="en-US" altLang="zh-CN" sz="1600" b="1" baseline="-30000" dirty="0" err="1">
                <a:latin typeface="Times New Roman" pitchFamily="18" charset="0"/>
              </a:rPr>
              <a:t>1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－２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－３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</a:t>
            </a:r>
            <a:r>
              <a:rPr lang="en-US" altLang="zh-CN" sz="1600" b="1" baseline="-30000" dirty="0">
                <a:latin typeface="Times New Roman" pitchFamily="18" charset="0"/>
              </a:rPr>
              <a:t>4</a:t>
            </a:r>
            <a:r>
              <a:rPr lang="en-US" altLang="zh-CN" sz="1600" b="1" dirty="0">
                <a:latin typeface="Arial Unicode MS" pitchFamily="34" charset="-122"/>
              </a:rPr>
              <a:t>…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endParaRPr lang="en-US" altLang="zh-CN" sz="2400" b="1" baseline="-250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/>
              <a:t>			</a:t>
            </a:r>
            <a:br>
              <a:rPr lang="en-US" altLang="zh-CN" sz="2400" b="1" dirty="0"/>
            </a:br>
            <a:r>
              <a:rPr lang="en-US" altLang="zh-CN" sz="2400" b="1" dirty="0"/>
              <a:t>	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r>
              <a:rPr lang="en-US" altLang="zh-CN" sz="2000" dirty="0"/>
              <a:t>Converting n bit numbers into numbers with more than n bits: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800" dirty="0"/>
              <a:t>MIPS 16 bit immediate gets converted to 32 bits for arithmetic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800" dirty="0"/>
              <a:t>copy the most significant bit (the sign bit) into the other bits</a:t>
            </a:r>
            <a:br>
              <a:rPr lang="en-US" altLang="zh-CN" sz="1800" dirty="0"/>
            </a:br>
            <a:r>
              <a:rPr lang="en-US" altLang="zh-CN" sz="2000" b="1" dirty="0">
                <a:latin typeface="Courier New" pitchFamily="49" charset="0"/>
              </a:rPr>
              <a:t>		0010  -&gt; 0000 0010</a:t>
            </a:r>
            <a:br>
              <a:rPr lang="en-US" altLang="zh-CN" sz="2000" b="1" dirty="0">
                <a:latin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</a:rPr>
              <a:t>		1010  -&gt; 1111 1010</a:t>
            </a:r>
            <a:endParaRPr lang="en-US" altLang="zh-CN" sz="2000" b="1" dirty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00450" y="3068638"/>
            <a:ext cx="4419600" cy="685800"/>
            <a:chOff x="5440" y="7460"/>
            <a:chExt cx="4200" cy="700"/>
          </a:xfrm>
        </p:grpSpPr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5440" y="7460"/>
              <a:ext cx="4200" cy="7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solidFill>
                    <a:srgbClr val="000000"/>
                  </a:solidFill>
                  <a:ea typeface="Arial Unicode MS" pitchFamily="34" charset="-122"/>
                </a:rPr>
                <a:t>          </a:t>
              </a:r>
              <a:r>
                <a:rPr lang="zh-CN" altLang="en-US" sz="2200" dirty="0">
                  <a:solidFill>
                    <a:srgbClr val="000000"/>
                  </a:solidFill>
                  <a:ea typeface="Arial Unicode MS" pitchFamily="34" charset="-122"/>
                </a:rPr>
                <a:t>Ｘ		</a:t>
              </a:r>
              <a:r>
                <a:rPr lang="en-US" altLang="zh-CN" sz="2200" dirty="0" err="1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0≤X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&lt;1</a:t>
              </a:r>
            </a:p>
            <a:p>
              <a:pPr algn="just"/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２＋Ｘ＝</a:t>
              </a:r>
              <a:r>
                <a:rPr lang="en-US" altLang="zh-CN" sz="2200" dirty="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－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Ｘ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en-US" altLang="zh-CN" sz="2200" dirty="0">
                  <a:solidFill>
                    <a:srgbClr val="000000"/>
                  </a:solidFill>
                  <a:ea typeface="Arial Unicode MS" pitchFamily="34" charset="-122"/>
                </a:rPr>
                <a:t>	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-</a:t>
              </a:r>
              <a:r>
                <a:rPr lang="en-US" altLang="zh-CN" sz="2200" dirty="0" err="1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1≤X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&lt;0</a:t>
              </a:r>
            </a:p>
          </p:txBody>
        </p:sp>
        <p:sp>
          <p:nvSpPr>
            <p:cNvPr id="26636" name="AutoShape 10"/>
            <p:cNvSpPr>
              <a:spLocks/>
            </p:cNvSpPr>
            <p:nvPr/>
          </p:nvSpPr>
          <p:spPr bwMode="auto">
            <a:xfrm>
              <a:off x="5440" y="7460"/>
              <a:ext cx="140" cy="7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75050" y="3843339"/>
            <a:ext cx="5354638" cy="738187"/>
            <a:chOff x="5440" y="7460"/>
            <a:chExt cx="4200" cy="700"/>
          </a:xfrm>
        </p:grpSpPr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5440" y="7460"/>
              <a:ext cx="4200" cy="700"/>
            </a:xfrm>
            <a:prstGeom prst="rect">
              <a:avLst/>
            </a:prstGeom>
            <a:solidFill>
              <a:srgbClr val="FFC97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           </a:t>
              </a:r>
              <a:r>
                <a:rPr lang="zh-CN" altLang="en-US" sz="2200">
                  <a:solidFill>
                    <a:srgbClr val="000000"/>
                  </a:solidFill>
                  <a:ea typeface="Arial Unicode MS" pitchFamily="34" charset="-122"/>
                </a:rPr>
                <a:t>Ｘ			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0≤X&lt;2</a:t>
              </a:r>
              <a:r>
                <a:rPr lang="en-US" altLang="zh-CN" sz="2200" baseline="300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n</a:t>
              </a:r>
            </a:p>
            <a:p>
              <a:pPr algn="just"/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2200" baseline="30000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＋Ｘ＝</a:t>
              </a:r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2200" baseline="30000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－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Ｘ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   	 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-2</a:t>
              </a:r>
              <a:r>
                <a:rPr lang="en-US" altLang="zh-CN" sz="2200" baseline="300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n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≤X&lt;0</a:t>
              </a:r>
            </a:p>
          </p:txBody>
        </p:sp>
        <p:sp>
          <p:nvSpPr>
            <p:cNvPr id="26634" name="AutoShape 16"/>
            <p:cNvSpPr>
              <a:spLocks/>
            </p:cNvSpPr>
            <p:nvPr/>
          </p:nvSpPr>
          <p:spPr bwMode="auto">
            <a:xfrm>
              <a:off x="5440" y="7460"/>
              <a:ext cx="140" cy="7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</a:endParaRPr>
            </a:p>
          </p:txBody>
        </p:sp>
      </p:grp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8804276" y="3149600"/>
            <a:ext cx="15629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zh-CN" sz="2400" i="1" dirty="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</a:rPr>
              <a:t>fraction</a:t>
            </a:r>
            <a:endParaRPr lang="en-US" altLang="zh-CN" sz="2400" i="1" dirty="0">
              <a:solidFill>
                <a:srgbClr val="000000"/>
              </a:solidFill>
              <a:latin typeface="Comic Sans MS" pitchFamily="66" charset="0"/>
              <a:ea typeface="Arial Unicode MS" pitchFamily="34" charset="-122"/>
            </a:endParaRPr>
          </a:p>
        </p:txBody>
      </p: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8975725" y="4005263"/>
            <a:ext cx="151288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</a:rPr>
              <a:t>integer</a:t>
            </a:r>
          </a:p>
        </p:txBody>
      </p:sp>
      <p:sp>
        <p:nvSpPr>
          <p:cNvPr id="26632" name="Rectangle 20"/>
          <p:cNvSpPr>
            <a:spLocks noChangeArrowheads="1"/>
          </p:cNvSpPr>
          <p:nvPr/>
        </p:nvSpPr>
        <p:spPr bwMode="auto">
          <a:xfrm>
            <a:off x="2317750" y="3573464"/>
            <a:ext cx="144270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Arial Unicode MS" pitchFamily="34" charset="-122"/>
              </a:rPr>
              <a:t>[X]</a:t>
            </a:r>
            <a:r>
              <a:rPr lang="en-US" altLang="zh-CN" baseline="-25000">
                <a:solidFill>
                  <a:srgbClr val="000000"/>
                </a:solidFill>
                <a:ea typeface="Arial Unicode MS" pitchFamily="34" charset="-122"/>
              </a:rPr>
              <a:t>C</a:t>
            </a:r>
            <a:r>
              <a:rPr lang="zh-CN" altLang="en-US">
                <a:solidFill>
                  <a:srgbClr val="000000"/>
                </a:solidFill>
                <a:ea typeface="Arial Unicode MS" pitchFamily="34" charset="-122"/>
              </a:rPr>
              <a:t>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24365" y="214290"/>
            <a:ext cx="5913449" cy="7318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2's complement for n=3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52596" y="1357299"/>
            <a:ext cx="8540750" cy="4194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Only one representation for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All numbers less than zero  has  the </a:t>
            </a:r>
            <a:r>
              <a:rPr lang="en-US" altLang="zh-CN" sz="2000" dirty="0" err="1"/>
              <a:t>MSB</a:t>
            </a:r>
            <a:r>
              <a:rPr lang="en-US" altLang="zh-CN" sz="2000" dirty="0"/>
              <a:t>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One more negative number than positive number</a:t>
            </a:r>
          </a:p>
        </p:txBody>
      </p:sp>
      <p:pic>
        <p:nvPicPr>
          <p:cNvPr id="27652" name="Picture 4" descr="2's comple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472" y="1142984"/>
            <a:ext cx="828675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1524000" y="2565400"/>
            <a:ext cx="3779838" cy="2579688"/>
            <a:chOff x="0" y="2565400"/>
            <a:chExt cx="3779838" cy="2579688"/>
          </a:xfrm>
        </p:grpSpPr>
        <p:sp>
          <p:nvSpPr>
            <p:cNvPr id="27653" name="AutoShape 7"/>
            <p:cNvSpPr>
              <a:spLocks noChangeArrowheads="1"/>
            </p:cNvSpPr>
            <p:nvPr/>
          </p:nvSpPr>
          <p:spPr bwMode="auto">
            <a:xfrm>
              <a:off x="0" y="2565400"/>
              <a:ext cx="2555875" cy="1506542"/>
            </a:xfrm>
            <a:prstGeom prst="wedgeRoundRectCallout">
              <a:avLst>
                <a:gd name="adj1" fmla="val 66376"/>
                <a:gd name="adj2" fmla="val 98758"/>
                <a:gd name="adj3" fmla="val 16667"/>
              </a:avLst>
            </a:prstGeom>
            <a:solidFill>
              <a:srgbClr val="FFC979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ctr"/>
            <a:lstStyle/>
            <a:p>
              <a:pPr algn="ctr"/>
              <a:endParaRPr lang="zh-CN" altLang="zh-CN">
                <a:ea typeface="Arial Unicode MS" pitchFamily="34" charset="-122"/>
              </a:endParaRPr>
            </a:p>
          </p:txBody>
        </p:sp>
        <p:sp>
          <p:nvSpPr>
            <p:cNvPr id="27654" name="Rectangle 8"/>
            <p:cNvSpPr>
              <a:spLocks noChangeArrowheads="1"/>
            </p:cNvSpPr>
            <p:nvPr/>
          </p:nvSpPr>
          <p:spPr bwMode="auto">
            <a:xfrm>
              <a:off x="214282" y="2643182"/>
              <a:ext cx="2532051" cy="1363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altLang="zh-CN" sz="1800" dirty="0" err="1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＋Ｘ＝</a:t>
              </a:r>
              <a:r>
                <a:rPr lang="en-US" altLang="zh-CN" sz="1800" dirty="0" err="1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-|</a:t>
              </a:r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Ｘ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</a:p>
            <a:p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＝ </a:t>
              </a:r>
              <a:r>
                <a:rPr lang="en-US" altLang="zh-CN" sz="1800" dirty="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1800" baseline="30000" dirty="0">
                  <a:solidFill>
                    <a:srgbClr val="000000"/>
                  </a:solidFill>
                  <a:ea typeface="Arial Unicode MS" pitchFamily="34" charset="-122"/>
                </a:rPr>
                <a:t>4 </a:t>
              </a:r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－</a:t>
              </a:r>
              <a:r>
                <a:rPr lang="en-US" altLang="zh-CN" sz="1800" dirty="0">
                  <a:solidFill>
                    <a:srgbClr val="000000"/>
                  </a:solidFill>
                  <a:ea typeface="Arial Unicode MS" pitchFamily="34" charset="-122"/>
                </a:rPr>
                <a:t>8 </a:t>
              </a:r>
            </a:p>
            <a:p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＝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(10000-1000)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2</a:t>
              </a:r>
            </a:p>
            <a:p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＝ </a:t>
              </a:r>
              <a:r>
                <a:rPr lang="en-US" altLang="zh-CN" sz="1800" dirty="0">
                  <a:solidFill>
                    <a:srgbClr val="FF3300"/>
                  </a:solidFill>
                  <a:latin typeface="宋体" pitchFamily="2" charset="-122"/>
                  <a:ea typeface="Arial Unicode MS" pitchFamily="34" charset="-122"/>
                </a:rPr>
                <a:t>0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1000</a:t>
              </a:r>
            </a:p>
          </p:txBody>
        </p:sp>
        <p:sp>
          <p:nvSpPr>
            <p:cNvPr id="27655" name="Freeform 9"/>
            <p:cNvSpPr>
              <a:spLocks/>
            </p:cNvSpPr>
            <p:nvPr/>
          </p:nvSpPr>
          <p:spPr bwMode="auto">
            <a:xfrm>
              <a:off x="2916238" y="4724400"/>
              <a:ext cx="863600" cy="420688"/>
            </a:xfrm>
            <a:custGeom>
              <a:avLst/>
              <a:gdLst>
                <a:gd name="T0" fmla="*/ 0 w 544"/>
                <a:gd name="T1" fmla="*/ 0 h 265"/>
                <a:gd name="T2" fmla="*/ 360362 w 544"/>
                <a:gd name="T3" fmla="*/ 360363 h 265"/>
                <a:gd name="T4" fmla="*/ 863600 w 544"/>
                <a:gd name="T5" fmla="*/ 360363 h 265"/>
                <a:gd name="T6" fmla="*/ 0 60000 65536"/>
                <a:gd name="T7" fmla="*/ 0 60000 65536"/>
                <a:gd name="T8" fmla="*/ 0 60000 65536"/>
                <a:gd name="T9" fmla="*/ 0 w 544"/>
                <a:gd name="T10" fmla="*/ 0 h 265"/>
                <a:gd name="T11" fmla="*/ 544 w 544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265">
                  <a:moveTo>
                    <a:pt x="0" y="0"/>
                  </a:moveTo>
                  <a:cubicBezTo>
                    <a:pt x="68" y="94"/>
                    <a:pt x="136" y="189"/>
                    <a:pt x="227" y="227"/>
                  </a:cubicBezTo>
                  <a:cubicBezTo>
                    <a:pt x="318" y="265"/>
                    <a:pt x="431" y="246"/>
                    <a:pt x="544" y="227"/>
                  </a:cubicBezTo>
                </a:path>
              </a:pathLst>
            </a:custGeom>
            <a:noFill/>
            <a:ln w="38100" cap="flat" cmpd="sng">
              <a:solidFill>
                <a:srgbClr val="FFC97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24034" y="1785927"/>
            <a:ext cx="8286776" cy="31085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Ex2</a:t>
            </a:r>
            <a:r>
              <a:rPr lang="en-US" dirty="0"/>
              <a:t>:  37:    0 0 1 0 0 1 0  1</a:t>
            </a:r>
            <a:endParaRPr lang="zh-CN" altLang="en-US" dirty="0"/>
          </a:p>
          <a:p>
            <a:r>
              <a:rPr lang="en-US" dirty="0"/>
              <a:t>                   1  1 0 1 1 0 1 0 </a:t>
            </a:r>
            <a:endParaRPr lang="zh-CN" altLang="en-US" dirty="0"/>
          </a:p>
          <a:p>
            <a:r>
              <a:rPr lang="en-US" dirty="0"/>
              <a:t>                   1  1 1  1 1 1 1  1</a:t>
            </a:r>
            <a:endParaRPr lang="zh-CN" altLang="en-US" dirty="0"/>
          </a:p>
          <a:p>
            <a:r>
              <a:rPr lang="en-US" dirty="0"/>
              <a:t>                                      + 1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1101 1011 (-37)</a:t>
            </a:r>
            <a:endParaRPr lang="zh-CN" altLang="en-US" dirty="0"/>
          </a:p>
          <a:p>
            <a:r>
              <a:rPr lang="en-US" dirty="0"/>
              <a:t>                   0 0 0 0 0 0 0 0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67174" y="2285992"/>
            <a:ext cx="4786346" cy="1571636"/>
            <a:chOff x="2643174" y="2285992"/>
            <a:chExt cx="4786346" cy="1571636"/>
          </a:xfrm>
        </p:grpSpPr>
        <p:sp>
          <p:nvSpPr>
            <p:cNvPr id="10" name="矩形 9"/>
            <p:cNvSpPr/>
            <p:nvPr/>
          </p:nvSpPr>
          <p:spPr bwMode="auto">
            <a:xfrm>
              <a:off x="2643174" y="2285992"/>
              <a:ext cx="2786082" cy="500066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643438" y="3357562"/>
              <a:ext cx="2786082" cy="500066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5410200" y="2453640"/>
              <a:ext cx="947750" cy="689608"/>
            </a:xfrm>
            <a:custGeom>
              <a:avLst/>
              <a:gdLst>
                <a:gd name="connsiteX0" fmla="*/ 0 w 955040"/>
                <a:gd name="connsiteY0" fmla="*/ 0 h 792480"/>
                <a:gd name="connsiteX1" fmla="*/ 807720 w 955040"/>
                <a:gd name="connsiteY1" fmla="*/ 243840 h 792480"/>
                <a:gd name="connsiteX2" fmla="*/ 883920 w 955040"/>
                <a:gd name="connsiteY2" fmla="*/ 792480 h 792480"/>
                <a:gd name="connsiteX3" fmla="*/ 883920 w 955040"/>
                <a:gd name="connsiteY3" fmla="*/ 79248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040" h="792480">
                  <a:moveTo>
                    <a:pt x="0" y="0"/>
                  </a:moveTo>
                  <a:cubicBezTo>
                    <a:pt x="330200" y="55880"/>
                    <a:pt x="660400" y="111760"/>
                    <a:pt x="807720" y="243840"/>
                  </a:cubicBezTo>
                  <a:cubicBezTo>
                    <a:pt x="955040" y="375920"/>
                    <a:pt x="883920" y="792480"/>
                    <a:pt x="883920" y="792480"/>
                  </a:cubicBezTo>
                  <a:lnTo>
                    <a:pt x="883920" y="792480"/>
                  </a:lnTo>
                </a:path>
              </a:pathLst>
            </a:cu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6143636" y="3214686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x&lt;0, how to know its </a:t>
            </a:r>
            <a:r>
              <a:rPr lang="en-US" altLang="zh-CN" dirty="0" err="1" smtClean="0"/>
              <a:t>IxI</a:t>
            </a:r>
            <a:r>
              <a:rPr lang="en-US" altLang="zh-CN" dirty="0" smtClean="0"/>
              <a:t> 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4034" y="1785927"/>
            <a:ext cx="8286776" cy="31085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Ex2</a:t>
            </a:r>
            <a:r>
              <a:rPr lang="en-US" dirty="0"/>
              <a:t>:  -37:    1 1 0 1 1 0 1 1 </a:t>
            </a:r>
            <a:endParaRPr lang="zh-CN" altLang="en-US" dirty="0"/>
          </a:p>
          <a:p>
            <a:r>
              <a:rPr lang="en-US" dirty="0"/>
              <a:t>                   0 0 1 00 1 0 0 </a:t>
            </a:r>
            <a:endParaRPr lang="zh-CN" altLang="en-US" dirty="0"/>
          </a:p>
          <a:p>
            <a:r>
              <a:rPr lang="en-US" dirty="0"/>
              <a:t>                   1  1 1  1 1 1 1 1</a:t>
            </a:r>
            <a:endParaRPr lang="zh-CN" altLang="en-US" dirty="0"/>
          </a:p>
          <a:p>
            <a:r>
              <a:rPr lang="en-US" dirty="0"/>
              <a:t>                                     + 1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00100101 (37)</a:t>
            </a:r>
            <a:endParaRPr lang="zh-CN" altLang="en-US" dirty="0"/>
          </a:p>
          <a:p>
            <a:r>
              <a:rPr lang="en-US" dirty="0"/>
              <a:t>                   0 0 0 0 0 0 0 0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167174" y="2285992"/>
            <a:ext cx="4714908" cy="1571636"/>
            <a:chOff x="2643174" y="2285992"/>
            <a:chExt cx="4714908" cy="1571636"/>
          </a:xfrm>
        </p:grpSpPr>
        <p:sp>
          <p:nvSpPr>
            <p:cNvPr id="6" name="矩形 5"/>
            <p:cNvSpPr/>
            <p:nvPr/>
          </p:nvSpPr>
          <p:spPr bwMode="auto">
            <a:xfrm>
              <a:off x="2643174" y="2285992"/>
              <a:ext cx="2786082" cy="500066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643438" y="3357562"/>
              <a:ext cx="2714644" cy="500066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5410200" y="2453640"/>
              <a:ext cx="947750" cy="689608"/>
            </a:xfrm>
            <a:custGeom>
              <a:avLst/>
              <a:gdLst>
                <a:gd name="connsiteX0" fmla="*/ 0 w 955040"/>
                <a:gd name="connsiteY0" fmla="*/ 0 h 792480"/>
                <a:gd name="connsiteX1" fmla="*/ 807720 w 955040"/>
                <a:gd name="connsiteY1" fmla="*/ 243840 h 792480"/>
                <a:gd name="connsiteX2" fmla="*/ 883920 w 955040"/>
                <a:gd name="connsiteY2" fmla="*/ 792480 h 792480"/>
                <a:gd name="connsiteX3" fmla="*/ 883920 w 955040"/>
                <a:gd name="connsiteY3" fmla="*/ 79248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040" h="792480">
                  <a:moveTo>
                    <a:pt x="0" y="0"/>
                  </a:moveTo>
                  <a:cubicBezTo>
                    <a:pt x="330200" y="55880"/>
                    <a:pt x="660400" y="111760"/>
                    <a:pt x="807720" y="243840"/>
                  </a:cubicBezTo>
                  <a:cubicBezTo>
                    <a:pt x="955040" y="375920"/>
                    <a:pt x="883920" y="792480"/>
                    <a:pt x="883920" y="792480"/>
                  </a:cubicBezTo>
                  <a:lnTo>
                    <a:pt x="883920" y="792480"/>
                  </a:lnTo>
                </a:path>
              </a:pathLst>
            </a:cu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6143636" y="3214686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 use 2’s  complement ?</a:t>
            </a:r>
            <a:br>
              <a:rPr lang="en-US" altLang="zh-CN" dirty="0" smtClean="0"/>
            </a:br>
            <a:r>
              <a:rPr lang="en-US" sz="2400" dirty="0"/>
              <a:t> -----</a:t>
            </a:r>
            <a:r>
              <a:rPr lang="en-US" sz="2400" dirty="0">
                <a:solidFill>
                  <a:srgbClr val="0000FF"/>
                </a:solidFill>
              </a:rPr>
              <a:t>natural way to present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35" y="1285861"/>
            <a:ext cx="8302625" cy="4886325"/>
          </a:xfrm>
        </p:spPr>
        <p:txBody>
          <a:bodyPr/>
          <a:lstStyle/>
          <a:p>
            <a:r>
              <a:rPr lang="en-US" sz="2400" dirty="0" err="1"/>
              <a:t>Ex1</a:t>
            </a:r>
            <a:r>
              <a:rPr lang="en-US" sz="2400" dirty="0"/>
              <a:t>:   one sign bit     1’s </a:t>
            </a:r>
            <a:r>
              <a:rPr lang="en-US" sz="2400" dirty="0" err="1"/>
              <a:t>comlement</a:t>
            </a:r>
            <a:r>
              <a:rPr lang="en-US" sz="2400" dirty="0"/>
              <a:t>      2’s complement</a:t>
            </a:r>
          </a:p>
          <a:p>
            <a:pPr lvl="1">
              <a:buNone/>
            </a:pPr>
            <a:r>
              <a:rPr lang="en-US" sz="2000" dirty="0"/>
              <a:t>  +5          0 1 0 1                  0 1 0 1                  </a:t>
            </a:r>
            <a:r>
              <a:rPr lang="en-US" sz="2000" dirty="0">
                <a:solidFill>
                  <a:srgbClr val="0000FF"/>
                </a:solidFill>
              </a:rPr>
              <a:t>0101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sz="2000" dirty="0"/>
              <a:t>  -5          1  1 0 1                  1 0 1 0                  </a:t>
            </a:r>
            <a:r>
              <a:rPr lang="en-US" sz="2000" dirty="0">
                <a:solidFill>
                  <a:srgbClr val="0000FF"/>
                </a:solidFill>
              </a:rPr>
              <a:t>1011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sz="2000" dirty="0"/>
              <a:t>   0           0 0 1 0(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)             1 1  1 1 (-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)           </a:t>
            </a:r>
            <a:r>
              <a:rPr lang="en-US" sz="2000" dirty="0">
                <a:solidFill>
                  <a:srgbClr val="0000FF"/>
                </a:solidFill>
              </a:rPr>
              <a:t>0000 (</a:t>
            </a:r>
            <a:r>
              <a:rPr lang="en-US" sz="2000" dirty="0">
                <a:solidFill>
                  <a:srgbClr val="FF0000"/>
                </a:solidFill>
              </a:rPr>
              <a:t>good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  <a:endParaRPr lang="zh-CN" altLang="en-US" sz="2000" dirty="0">
              <a:solidFill>
                <a:srgbClr val="0000FF"/>
              </a:solidFill>
            </a:endParaRPr>
          </a:p>
          <a:p>
            <a:endParaRPr lang="en-US" altLang="zh-CN" sz="2400" dirty="0"/>
          </a:p>
          <a:p>
            <a:r>
              <a:rPr lang="en-US" altLang="zh-CN" dirty="0" smtClean="0"/>
              <a:t>Problem for 1’s complement</a:t>
            </a:r>
          </a:p>
          <a:p>
            <a:pPr lvl="1">
              <a:buNone/>
            </a:pPr>
            <a:r>
              <a:rPr lang="en-US" sz="2000" dirty="0"/>
              <a:t>  0001 0011     19 </a:t>
            </a:r>
          </a:p>
          <a:p>
            <a:pPr lvl="1">
              <a:buNone/>
            </a:pPr>
            <a:r>
              <a:rPr lang="en-US" sz="2000" dirty="0"/>
              <a:t>− 1111  1100     −3</a:t>
            </a:r>
          </a:p>
          <a:p>
            <a:pPr lvl="1">
              <a:buNone/>
            </a:pPr>
            <a:r>
              <a:rPr lang="en-US" sz="2000" dirty="0"/>
              <a:t>1 0001 0111     23      —An end-around borrow is produced. </a:t>
            </a:r>
          </a:p>
          <a:p>
            <a:pPr lvl="1">
              <a:buNone/>
            </a:pPr>
            <a:r>
              <a:rPr lang="en-US" sz="2000" dirty="0"/>
              <a:t>− 0000 0001      1      —Subtract end-around borrow from result.</a:t>
            </a:r>
          </a:p>
          <a:p>
            <a:pPr lvl="1">
              <a:buNone/>
            </a:pPr>
            <a:r>
              <a:rPr lang="en-US" sz="2000" dirty="0"/>
              <a:t>   0001 0110    22      —The correct result (19 − (−3) = 22). 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381224" y="4429132"/>
            <a:ext cx="214314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67570" y="4429132"/>
            <a:ext cx="214314" cy="2857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Another good thing for 2’s complement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 smtClean="0">
                <a:solidFill>
                  <a:srgbClr val="0000FF"/>
                </a:solidFill>
              </a:rPr>
              <a:t>don’t need subtraction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EX:</a:t>
            </a:r>
          </a:p>
          <a:p>
            <a:pPr>
              <a:buNone/>
            </a:pPr>
            <a:r>
              <a:rPr lang="en-US" altLang="zh-CN" dirty="0" smtClean="0"/>
              <a:t>   1’s complement                      2’s complement</a:t>
            </a:r>
          </a:p>
          <a:p>
            <a:pPr lvl="1">
              <a:buNone/>
            </a:pPr>
            <a:r>
              <a:rPr lang="en-US" sz="2000" dirty="0"/>
              <a:t>-------------------------                         --------------------------</a:t>
            </a:r>
          </a:p>
          <a:p>
            <a:pPr lvl="1">
              <a:buNone/>
            </a:pPr>
            <a:r>
              <a:rPr lang="en-US" sz="2000" dirty="0"/>
              <a:t>  0001 0011     19                                       0001 0011        19 </a:t>
            </a:r>
          </a:p>
          <a:p>
            <a:pPr lvl="1">
              <a:buNone/>
            </a:pPr>
            <a:r>
              <a:rPr lang="en-US" sz="2000" dirty="0"/>
              <a:t>− 1111  1100     −3                                    +  1111  1101        -3</a:t>
            </a:r>
          </a:p>
          <a:p>
            <a:pPr lvl="1">
              <a:buNone/>
            </a:pPr>
            <a:r>
              <a:rPr lang="en-US" sz="2000" dirty="0"/>
              <a:t>1 0001 0111     23                                    1 0001 0000       16</a:t>
            </a:r>
          </a:p>
          <a:p>
            <a:pPr lvl="1">
              <a:buNone/>
            </a:pPr>
            <a:r>
              <a:rPr lang="en-US" sz="2000" dirty="0"/>
              <a:t>− 0000 0001      1</a:t>
            </a:r>
          </a:p>
          <a:p>
            <a:pPr lvl="1">
              <a:buNone/>
            </a:pPr>
            <a:r>
              <a:rPr lang="en-US" sz="2000" dirty="0"/>
              <a:t>   0001 0110    22 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480" y="214290"/>
            <a:ext cx="6178562" cy="1000132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More common: use of 2's complement---- negatives have one additional number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41512" y="1500174"/>
            <a:ext cx="8726488" cy="445928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(0000 0000 0000 0000 0000 0000 0000 0000)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2</a:t>
            </a:r>
            <a:r>
              <a:rPr lang="en-US" altLang="zh-CN" sz="1800" b="1" dirty="0">
                <a:solidFill>
                  <a:srgbClr val="FF3300"/>
                </a:solidFill>
              </a:rPr>
              <a:t>	=(0)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10</a:t>
            </a:r>
            <a:r>
              <a:rPr lang="en-US" altLang="zh-CN" sz="1800" b="1" dirty="0">
                <a:solidFill>
                  <a:srgbClr val="FF3300"/>
                </a:solidFill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(0000 0000 0000 0000 0000 0000 0000 0001)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=(1)</a:t>
            </a:r>
            <a:r>
              <a:rPr lang="en-US" altLang="zh-CN" sz="1800" b="1" baseline="-25000" dirty="0"/>
              <a:t>10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baseline="-25000" dirty="0">
                <a:latin typeface="宋体" pitchFamily="2" charset="-122"/>
              </a:rPr>
              <a:t>…………				 	………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1800" b="1" baseline="-25000" dirty="0">
              <a:latin typeface="宋体" pitchFamily="2" charset="-12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(0111 1111 1111 1111 1111 1111 1111 1101)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=( 2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645)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(0111 1111 1111 1111 1111 1111 1111 1110)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=( 2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646)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(0111 1111 1111 1111 1111 1111 1111 1111)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2</a:t>
            </a:r>
            <a:r>
              <a:rPr lang="en-US" altLang="zh-CN" sz="1800" b="1" dirty="0">
                <a:solidFill>
                  <a:srgbClr val="FF3300"/>
                </a:solidFill>
              </a:rPr>
              <a:t>	=( 2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147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483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647)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10</a:t>
            </a:r>
            <a:r>
              <a:rPr lang="en-US" altLang="zh-CN" sz="1800" b="1" dirty="0">
                <a:solidFill>
                  <a:srgbClr val="FF3300"/>
                </a:solidFill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(1000 0000 0000 0000 0000 0000 0000 0000)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2</a:t>
            </a:r>
            <a:r>
              <a:rPr lang="en-US" altLang="zh-CN" sz="1800" b="1" dirty="0">
                <a:solidFill>
                  <a:srgbClr val="FF3300"/>
                </a:solidFill>
              </a:rPr>
              <a:t>	=(-2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147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483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648)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10</a:t>
            </a:r>
            <a:r>
              <a:rPr lang="en-US" altLang="zh-CN" sz="1800" b="1" dirty="0"/>
              <a:t> </a:t>
            </a:r>
            <a:endParaRPr lang="en-US" altLang="zh-CN" sz="1800" b="1" baseline="-25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(1000 0000 0000 0000 0000 0000 0000 0001)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647)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  <a:endParaRPr lang="en-US" altLang="zh-CN" sz="1800" b="1" baseline="-25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(1000 0000 0000 0000 0000 0000 0000 0010)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	=(-2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646)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baseline="-25000" dirty="0">
                <a:latin typeface="宋体" pitchFamily="2" charset="-122"/>
              </a:rPr>
              <a:t>…………				 	………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1800" b="1" baseline="-25000" dirty="0">
              <a:latin typeface="宋体" pitchFamily="2" charset="-12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(1111 1111 1111 1111 1111 1111 1111 1101)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=(-3)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(1111 1111 1111 1111 1111 1111 1111 1110)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=(-2)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(1111 1111 1111 1111 1111 1111 1111 1111)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=(-1)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749426" y="312739"/>
            <a:ext cx="28559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2970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167042" y="1"/>
            <a:ext cx="7199332" cy="1127147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400" dirty="0">
                <a:solidFill>
                  <a:srgbClr val="0000FF"/>
                </a:solidFill>
              </a:rPr>
              <a:t>sign extension   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lbu</a:t>
            </a:r>
            <a:r>
              <a:rPr lang="en-US" altLang="zh-CN" dirty="0" smtClean="0">
                <a:solidFill>
                  <a:srgbClr val="0000FF"/>
                </a:solidFill>
              </a:rPr>
              <a:t>  vs.  lb)</a:t>
            </a:r>
            <a:endParaRPr lang="en-US" altLang="zh-CN" sz="4400" dirty="0">
              <a:solidFill>
                <a:srgbClr val="0000FF"/>
              </a:solidFill>
            </a:endParaRP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81158" y="1285861"/>
            <a:ext cx="8501122" cy="4891087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cs typeface="Arial" charset="0"/>
              </a:rPr>
              <a:t>Sign Extension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cs typeface="Arial" charset="0"/>
              </a:rPr>
              <a:t>		e.g. 16 bit numbers to 32 bit numbers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cs typeface="Arial" charset="0"/>
              </a:rPr>
              <a:t>Required for operations with registers(32 bits) and immediate operands (16 bits)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cs typeface="Arial" charset="0"/>
              </a:rPr>
              <a:t>Sign extension</a:t>
            </a:r>
            <a:endParaRPr lang="en-US" altLang="zh-CN" sz="2400" dirty="0"/>
          </a:p>
          <a:p>
            <a:pPr lvl="1" eaLnBrk="1" hangingPunct="1"/>
            <a:r>
              <a:rPr lang="en-US" altLang="zh-CN" dirty="0">
                <a:cs typeface="Arial" charset="0"/>
              </a:rPr>
              <a:t>Take the lower 16 bits as they are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cs typeface="Arial" charset="0"/>
              </a:rPr>
              <a:t>Copy the highest bit to the remaining 16 bits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cs typeface="Arial" charset="0"/>
              </a:rPr>
              <a:t>0000 0000 0000 0010 </a:t>
            </a:r>
            <a:r>
              <a:rPr lang="en-US" altLang="zh-CN" b="1" dirty="0">
                <a:cs typeface="Arial" charset="0"/>
              </a:rPr>
              <a:t>→</a:t>
            </a:r>
            <a:r>
              <a:rPr lang="en-US" altLang="zh-CN" dirty="0">
                <a:cs typeface="Arial" charset="0"/>
              </a:rPr>
              <a:t> 2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cs typeface="Arial" charset="0"/>
              </a:rPr>
              <a:t>	</a:t>
            </a:r>
            <a:r>
              <a:rPr lang="en-US" altLang="zh-CN" dirty="0">
                <a:solidFill>
                  <a:srgbClr val="FF3300"/>
                </a:solidFill>
                <a:cs typeface="Arial" charset="0"/>
              </a:rPr>
              <a:t>0000 0000 0000 0000</a:t>
            </a:r>
            <a:r>
              <a:rPr lang="en-US" altLang="zh-CN" dirty="0">
                <a:cs typeface="Arial" charset="0"/>
              </a:rPr>
              <a:t> 0000 0000 0000 0010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cs typeface="Arial" charset="0"/>
              </a:rPr>
              <a:t>1111 1111 1111 1110 </a:t>
            </a:r>
            <a:r>
              <a:rPr lang="en-US" altLang="zh-CN" b="1" dirty="0">
                <a:cs typeface="Arial" charset="0"/>
              </a:rPr>
              <a:t>→</a:t>
            </a:r>
            <a:r>
              <a:rPr lang="en-US" altLang="zh-CN" dirty="0">
                <a:cs typeface="Arial" charset="0"/>
              </a:rPr>
              <a:t> -2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cs typeface="Arial" charset="0"/>
              </a:rPr>
              <a:t>	</a:t>
            </a:r>
            <a:r>
              <a:rPr lang="en-US" altLang="zh-CN" dirty="0">
                <a:solidFill>
                  <a:srgbClr val="FF3300"/>
                </a:solidFill>
                <a:cs typeface="Arial" charset="0"/>
              </a:rPr>
              <a:t>1111 1111 1111 1111</a:t>
            </a:r>
            <a:r>
              <a:rPr lang="en-US" altLang="zh-CN" dirty="0">
                <a:cs typeface="Arial" charset="0"/>
              </a:rPr>
              <a:t> 1111 1111 1111 1110</a:t>
            </a: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484784"/>
            <a:ext cx="8686800" cy="476886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3.1</a:t>
            </a:r>
            <a:r>
              <a:rPr lang="en-US" altLang="zh-CN" sz="2400" b="1" dirty="0">
                <a:solidFill>
                  <a:srgbClr val="0070C0"/>
                </a:solidFill>
                <a:hlinkClick r:id="rId3" action="ppaction://hlinksldjump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Introduction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3.2 Signed and Unsigned Numbers-Possible</a:t>
            </a:r>
            <a:r>
              <a:rPr lang="en-US" altLang="zh-CN" sz="2400" b="1" dirty="0">
                <a:solidFill>
                  <a:srgbClr val="0070C0"/>
                </a:solidFill>
                <a:hlinkClick r:id="rId4" action="ppaction://hlinksldjump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      Representations</a:t>
            </a:r>
            <a:endParaRPr lang="en-US" altLang="zh-CN" sz="2400" b="1" dirty="0">
              <a:solidFill>
                <a:srgbClr val="0070C0"/>
              </a:solidFill>
              <a:hlinkClick r:id="rId5" action="ppaction://hlinksldjump"/>
            </a:endParaRPr>
          </a:p>
          <a:p>
            <a:r>
              <a:rPr lang="en-US" altLang="zh-CN" sz="2400" b="1" dirty="0">
                <a:solidFill>
                  <a:srgbClr val="0070C0"/>
                </a:solidFill>
              </a:rPr>
              <a:t>3.3 Arithmetic--Addition &amp; subtraction and </a:t>
            </a:r>
            <a:r>
              <a:rPr lang="en-US" altLang="zh-CN" sz="2400" b="1" dirty="0" err="1">
                <a:solidFill>
                  <a:srgbClr val="0070C0"/>
                </a:solidFill>
              </a:rPr>
              <a:t>ALU</a:t>
            </a:r>
            <a:endParaRPr lang="en-US" altLang="zh-CN" sz="2400" b="1" dirty="0">
              <a:solidFill>
                <a:srgbClr val="0070C0"/>
              </a:solidFill>
              <a:hlinkClick r:id="rId5" action="ppaction://hlinksldjump"/>
            </a:endParaRPr>
          </a:p>
          <a:p>
            <a:r>
              <a:rPr lang="en-US" altLang="zh-CN" sz="2400" b="1" dirty="0">
                <a:solidFill>
                  <a:srgbClr val="0070C0"/>
                </a:solidFill>
              </a:rPr>
              <a:t>3.4 Multiplication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3.5 Division </a:t>
            </a:r>
            <a:endParaRPr lang="en-US" altLang="zh-CN" sz="2400" b="1" dirty="0">
              <a:solidFill>
                <a:srgbClr val="0070C0"/>
              </a:solidFill>
              <a:hlinkClick r:id="rId5" action="ppaction://hlinksldjump"/>
            </a:endParaRPr>
          </a:p>
          <a:p>
            <a:r>
              <a:rPr lang="en-US" altLang="zh-CN" sz="2400" b="1" dirty="0">
                <a:solidFill>
                  <a:srgbClr val="0070C0"/>
                </a:solidFill>
              </a:rPr>
              <a:t>3.6 Floating point numbers</a:t>
            </a:r>
            <a:endParaRPr lang="en-US" altLang="zh-CN" sz="2400" b="1" dirty="0">
              <a:solidFill>
                <a:srgbClr val="0070C0"/>
              </a:solidFill>
              <a:hlinkClick r:id="rId5" action="ppaction://hlinksldjump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Compare operations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Different compare operations required for both number types</a:t>
            </a:r>
          </a:p>
          <a:p>
            <a:pPr lvl="1" eaLnBrk="1" hangingPunct="1"/>
            <a:r>
              <a:rPr lang="en-US" altLang="zh-CN" sz="2800" b="1" dirty="0"/>
              <a:t>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</a:t>
            </a:r>
            <a:r>
              <a:rPr lang="en-US" altLang="zh-CN" sz="2400" dirty="0"/>
              <a:t> Set when less than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slti</a:t>
            </a:r>
            <a:r>
              <a:rPr lang="en-US" altLang="zh-CN" sz="2400" dirty="0"/>
              <a:t> Set when less than immediate</a:t>
            </a:r>
          </a:p>
          <a:p>
            <a:pPr lvl="1" eaLnBrk="1" hangingPunct="1"/>
            <a:r>
              <a:rPr lang="en-US" altLang="zh-CN" sz="2800" b="1" dirty="0"/>
              <a:t>Unsigned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sltu</a:t>
            </a:r>
            <a:r>
              <a:rPr lang="en-US" altLang="zh-CN" sz="2400" dirty="0"/>
              <a:t> Set when less than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sltiu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Set when less than immediate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52927" y="214290"/>
            <a:ext cx="5984887" cy="857256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Example for Compare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142985"/>
            <a:ext cx="8540750" cy="46815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Register $</a:t>
            </a:r>
            <a:r>
              <a:rPr lang="en-US" altLang="zh-CN" sz="2400" dirty="0" err="1"/>
              <a:t>s0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1</a:t>
            </a:r>
            <a:r>
              <a:rPr lang="en-US" altLang="zh-CN" sz="2400" dirty="0"/>
              <a:t>111 1111 1111 1111 1111 1111 1111 1111</a:t>
            </a:r>
          </a:p>
          <a:p>
            <a:pPr eaLnBrk="1" hangingPunct="1"/>
            <a:r>
              <a:rPr lang="en-US" altLang="zh-CN" sz="2400" dirty="0"/>
              <a:t>Register $</a:t>
            </a:r>
            <a:r>
              <a:rPr lang="en-US" altLang="zh-CN" sz="2400" dirty="0" err="1"/>
              <a:t>s1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0</a:t>
            </a:r>
            <a:r>
              <a:rPr lang="en-US" altLang="zh-CN" sz="2400" dirty="0"/>
              <a:t>000 0000 0000 0000 0000 0000 0000 0001</a:t>
            </a:r>
          </a:p>
          <a:p>
            <a:pPr eaLnBrk="1" hangingPunct="1"/>
            <a:r>
              <a:rPr lang="en-US" altLang="zh-CN" sz="2400" dirty="0"/>
              <a:t>Compared Operations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</a:t>
            </a:r>
            <a:r>
              <a:rPr lang="en-US" altLang="zh-CN" sz="2400" dirty="0"/>
              <a:t>  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s1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sltu</a:t>
            </a:r>
            <a:r>
              <a:rPr lang="en-US" altLang="zh-CN" sz="2400" dirty="0"/>
              <a:t> 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s1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 = 1    (-1 &lt;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 = 0    (</a:t>
            </a:r>
            <a:r>
              <a:rPr lang="en-US" altLang="zh-CN" sz="2400" dirty="0" err="1"/>
              <a:t>4,294,967,295</a:t>
            </a:r>
            <a:r>
              <a:rPr lang="en-US" altLang="zh-CN" sz="2400" baseline="-25000" dirty="0" err="1"/>
              <a:t>ten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1</a:t>
            </a:r>
            <a:r>
              <a:rPr lang="en-US" altLang="zh-CN" sz="2400" baseline="-25000" dirty="0" err="1"/>
              <a:t>ten</a:t>
            </a:r>
            <a:r>
              <a:rPr lang="en-US" altLang="zh-CN" sz="2400" dirty="0"/>
              <a:t>)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2024035" y="3571877"/>
            <a:ext cx="1031875" cy="1296987"/>
          </a:xfrm>
          <a:custGeom>
            <a:avLst/>
            <a:gdLst>
              <a:gd name="T0" fmla="*/ 948808 w 559"/>
              <a:gd name="T1" fmla="*/ 1491 h 870"/>
              <a:gd name="T2" fmla="*/ 446715 w 559"/>
              <a:gd name="T3" fmla="*/ 135662 h 870"/>
              <a:gd name="T4" fmla="*/ 27689 w 559"/>
              <a:gd name="T5" fmla="*/ 812480 h 870"/>
              <a:gd name="T6" fmla="*/ 278735 w 559"/>
              <a:gd name="T7" fmla="*/ 1217975 h 870"/>
              <a:gd name="T8" fmla="*/ 1031875 w 559"/>
              <a:gd name="T9" fmla="*/ 1285061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"/>
              <a:gd name="T16" fmla="*/ 0 h 870"/>
              <a:gd name="T17" fmla="*/ 559 w 559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" h="870">
                <a:moveTo>
                  <a:pt x="514" y="1"/>
                </a:moveTo>
                <a:cubicBezTo>
                  <a:pt x="419" y="0"/>
                  <a:pt x="325" y="0"/>
                  <a:pt x="242" y="91"/>
                </a:cubicBezTo>
                <a:cubicBezTo>
                  <a:pt x="159" y="182"/>
                  <a:pt x="30" y="424"/>
                  <a:pt x="15" y="545"/>
                </a:cubicBezTo>
                <a:cubicBezTo>
                  <a:pt x="0" y="666"/>
                  <a:pt x="60" y="764"/>
                  <a:pt x="151" y="817"/>
                </a:cubicBezTo>
                <a:cubicBezTo>
                  <a:pt x="242" y="870"/>
                  <a:pt x="400" y="866"/>
                  <a:pt x="559" y="86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1749" name="Freeform 6"/>
          <p:cNvSpPr>
            <a:spLocks/>
          </p:cNvSpPr>
          <p:nvPr/>
        </p:nvSpPr>
        <p:spPr bwMode="auto">
          <a:xfrm>
            <a:off x="5381620" y="4071942"/>
            <a:ext cx="642942" cy="1143008"/>
          </a:xfrm>
          <a:custGeom>
            <a:avLst/>
            <a:gdLst>
              <a:gd name="T0" fmla="*/ 0 w 393"/>
              <a:gd name="T1" fmla="*/ 0 h 590"/>
              <a:gd name="T2" fmla="*/ 288925 w 393"/>
              <a:gd name="T3" fmla="*/ 288925 h 590"/>
              <a:gd name="T4" fmla="*/ 576263 w 393"/>
              <a:gd name="T5" fmla="*/ 649287 h 590"/>
              <a:gd name="T6" fmla="*/ 576263 w 393"/>
              <a:gd name="T7" fmla="*/ 936625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93"/>
              <a:gd name="T13" fmla="*/ 0 h 590"/>
              <a:gd name="T14" fmla="*/ 393 w 393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" h="590">
                <a:moveTo>
                  <a:pt x="0" y="0"/>
                </a:moveTo>
                <a:cubicBezTo>
                  <a:pt x="61" y="57"/>
                  <a:pt x="122" y="114"/>
                  <a:pt x="182" y="182"/>
                </a:cubicBezTo>
                <a:cubicBezTo>
                  <a:pt x="242" y="250"/>
                  <a:pt x="333" y="341"/>
                  <a:pt x="363" y="409"/>
                </a:cubicBezTo>
                <a:cubicBezTo>
                  <a:pt x="393" y="477"/>
                  <a:pt x="378" y="533"/>
                  <a:pt x="363" y="59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749426" y="312739"/>
            <a:ext cx="28559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277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024430" y="81558"/>
            <a:ext cx="5257808" cy="113191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Effects of Overflow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52596" y="1428737"/>
            <a:ext cx="8382000" cy="4465637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An </a:t>
            </a:r>
            <a:r>
              <a:rPr lang="en-US" altLang="zh-CN" dirty="0">
                <a:solidFill>
                  <a:srgbClr val="0000FF"/>
                </a:solidFill>
              </a:rPr>
              <a:t>exception (interrupt) </a:t>
            </a:r>
            <a:r>
              <a:rPr lang="en-US" altLang="zh-CN" dirty="0"/>
              <a:t>occurs</a:t>
            </a:r>
          </a:p>
          <a:p>
            <a:pPr lvl="1" eaLnBrk="1" hangingPunct="1"/>
            <a:r>
              <a:rPr lang="en-US" altLang="zh-CN" dirty="0"/>
              <a:t>Control jumps to predefined address for exception</a:t>
            </a:r>
          </a:p>
          <a:p>
            <a:pPr lvl="1" eaLnBrk="1" hangingPunct="1"/>
            <a:r>
              <a:rPr lang="en-US" altLang="zh-CN" dirty="0"/>
              <a:t>Interrupted address is saved for possible resumption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Don't always want to detect overflow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latin typeface="Arial Unicode MS" pitchFamily="34" charset="-122"/>
              </a:rPr>
              <a:t>—</a:t>
            </a:r>
            <a:r>
              <a:rPr lang="en-US" altLang="zh-CN" dirty="0"/>
              <a:t> </a:t>
            </a:r>
            <a:r>
              <a:rPr lang="en-US" altLang="zh-CN" sz="2000" dirty="0"/>
              <a:t>new MIPS instructions:  </a:t>
            </a:r>
            <a:r>
              <a:rPr lang="en-US" altLang="zh-CN" sz="2000" dirty="0" err="1">
                <a:latin typeface="Courier New" pitchFamily="49" charset="0"/>
              </a:rPr>
              <a:t>addu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addiu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subu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note:   </a:t>
            </a:r>
            <a:r>
              <a:rPr lang="en-US" altLang="zh-CN" b="1" dirty="0" err="1">
                <a:latin typeface="Courier New" pitchFamily="49" charset="0"/>
              </a:rPr>
              <a:t>addiu</a:t>
            </a:r>
            <a:r>
              <a:rPr lang="en-US" altLang="zh-CN" b="1" i="1" dirty="0">
                <a:latin typeface="Times New Roman" pitchFamily="18" charset="0"/>
              </a:rPr>
              <a:t>  still sign-extends!</a:t>
            </a:r>
            <a:br>
              <a:rPr lang="en-US" altLang="zh-CN" b="1" i="1" dirty="0">
                <a:latin typeface="Times New Roman" pitchFamily="18" charset="0"/>
              </a:rPr>
            </a:br>
            <a:r>
              <a:rPr lang="en-US" altLang="zh-CN" b="1" i="1" dirty="0">
                <a:latin typeface="Times New Roman" pitchFamily="18" charset="0"/>
              </a:rPr>
              <a:t>note:   </a:t>
            </a:r>
            <a:r>
              <a:rPr lang="en-US" altLang="zh-CN" b="1" dirty="0" err="1">
                <a:latin typeface="Courier New" pitchFamily="49" charset="0"/>
              </a:rPr>
              <a:t>sltu</a:t>
            </a:r>
            <a:r>
              <a:rPr lang="en-US" altLang="zh-CN" b="1" i="1" dirty="0">
                <a:latin typeface="Times New Roman" pitchFamily="18" charset="0"/>
              </a:rPr>
              <a:t>,  </a:t>
            </a:r>
            <a:r>
              <a:rPr lang="en-US" altLang="zh-CN" b="1" dirty="0" err="1">
                <a:latin typeface="Courier New" pitchFamily="49" charset="0"/>
              </a:rPr>
              <a:t>sltiu</a:t>
            </a:r>
            <a:r>
              <a:rPr lang="en-US" altLang="zh-CN" b="1" i="1" dirty="0">
                <a:latin typeface="Times New Roman" pitchFamily="18" charset="0"/>
              </a:rPr>
              <a:t>  for unsigned comparisons</a:t>
            </a: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           3.3 Arithmetic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59496" y="1268414"/>
            <a:ext cx="10037722" cy="48863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Addition and Subtraction</a:t>
            </a:r>
          </a:p>
          <a:p>
            <a:pPr eaLnBrk="1" hangingPunct="1"/>
            <a:r>
              <a:rPr lang="en-US" altLang="zh-CN" dirty="0" smtClean="0"/>
              <a:t>Logical operations</a:t>
            </a:r>
          </a:p>
          <a:p>
            <a:pPr eaLnBrk="1" hangingPunct="1"/>
            <a:r>
              <a:rPr lang="en-US" altLang="zh-CN" dirty="0" smtClean="0"/>
              <a:t>Constructing a simple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Multiplication</a:t>
            </a:r>
          </a:p>
          <a:p>
            <a:pPr eaLnBrk="1" hangingPunct="1"/>
            <a:r>
              <a:rPr lang="en-US" altLang="zh-CN" dirty="0" smtClean="0"/>
              <a:t>Division</a:t>
            </a:r>
          </a:p>
          <a:p>
            <a:pPr eaLnBrk="1" hangingPunct="1"/>
            <a:r>
              <a:rPr lang="en-US" altLang="zh-CN" dirty="0" smtClean="0"/>
              <a:t>Floating point arithmetic</a:t>
            </a:r>
          </a:p>
          <a:p>
            <a:pPr eaLnBrk="1" hangingPunct="1"/>
            <a:r>
              <a:rPr lang="en-US" altLang="zh-CN" dirty="0" smtClean="0"/>
              <a:t>Adding all parts to get an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Addition &amp; subtraction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92313" y="1484314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/>
              <a:t>Adding bit by bit, carries -&gt; next digit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/>
              <a:t>Subtraction</a:t>
            </a:r>
          </a:p>
          <a:p>
            <a:pPr lvl="1" eaLnBrk="1" hangingPunct="1"/>
            <a:r>
              <a:rPr lang="en-US" altLang="zh-CN" dirty="0"/>
              <a:t>Directly</a:t>
            </a:r>
          </a:p>
          <a:p>
            <a:pPr lvl="1" eaLnBrk="1" hangingPunct="1"/>
            <a:r>
              <a:rPr lang="en-US" altLang="zh-CN" dirty="0"/>
              <a:t>Addition of 2's complement</a:t>
            </a:r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34820" name="Picture 4" descr="addsub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276" y="2276476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addsu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1451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 descr="addsub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6364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3300"/>
                </a:solidFill>
              </a:rPr>
              <a:t>              </a:t>
            </a:r>
            <a:r>
              <a:rPr lang="en-US" altLang="zh-CN" dirty="0" smtClean="0">
                <a:solidFill>
                  <a:srgbClr val="0000FF"/>
                </a:solidFill>
              </a:rPr>
              <a:t>Overflow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1813" y="1224552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sum of two numbers can exceed any representation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2200" dirty="0"/>
              <a:t>The difference of two numbers can exceed any </a:t>
            </a:r>
            <a:r>
              <a:rPr lang="en-US" altLang="zh-CN" sz="2200" dirty="0" smtClean="0"/>
              <a:t>representation</a:t>
            </a:r>
          </a:p>
          <a:p>
            <a:pPr eaLnBrk="1" hangingPunct="1"/>
            <a:endParaRPr lang="en-US" altLang="zh-CN" sz="2200" dirty="0"/>
          </a:p>
          <a:p>
            <a:pPr eaLnBrk="1" hangingPunct="1"/>
            <a:r>
              <a:rPr lang="en-US" altLang="zh-CN" sz="2400" dirty="0"/>
              <a:t>2's complement: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2400" dirty="0"/>
              <a:t>Numbers change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sign and size</a:t>
            </a:r>
          </a:p>
        </p:txBody>
      </p:sp>
      <p:pic>
        <p:nvPicPr>
          <p:cNvPr id="35844" name="Picture 4" descr="overf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2539" y="1712571"/>
            <a:ext cx="2982912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overf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5638" y="4365626"/>
            <a:ext cx="2982912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792539" y="2558983"/>
            <a:ext cx="358775" cy="5048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929313" y="4340226"/>
            <a:ext cx="285750" cy="13684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7608889" y="4437063"/>
            <a:ext cx="358775" cy="3603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7896226" y="4797426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608889" y="5229226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512" y="0"/>
            <a:ext cx="8964488" cy="113191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Overflow conditions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512" y="1285860"/>
            <a:ext cx="8964488" cy="5000660"/>
          </a:xfrm>
        </p:spPr>
        <p:txBody>
          <a:bodyPr/>
          <a:lstStyle/>
          <a:p>
            <a:pPr eaLnBrk="1" hangingPunct="1"/>
            <a:r>
              <a:rPr lang="en-US" altLang="zh-CN" dirty="0"/>
              <a:t>General overflow conditions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Reaction on overflow</a:t>
            </a:r>
          </a:p>
          <a:p>
            <a:pPr lvl="1" eaLnBrk="1" hangingPunct="1"/>
            <a:r>
              <a:rPr lang="en-US" altLang="zh-CN" dirty="0"/>
              <a:t>Ignore ?</a:t>
            </a:r>
          </a:p>
          <a:p>
            <a:pPr lvl="1" eaLnBrk="1" hangingPunct="1"/>
            <a:r>
              <a:rPr lang="en-US" altLang="zh-CN" dirty="0"/>
              <a:t>Reaction of the OS</a:t>
            </a:r>
          </a:p>
          <a:p>
            <a:pPr lvl="1" eaLnBrk="1" hangingPunct="1"/>
            <a:r>
              <a:rPr lang="en-US" altLang="zh-CN" dirty="0"/>
              <a:t>Signaling to application (</a:t>
            </a:r>
            <a:r>
              <a:rPr lang="en-US" altLang="zh-CN" dirty="0" err="1"/>
              <a:t>Ada</a:t>
            </a:r>
            <a:r>
              <a:rPr lang="en-US" altLang="zh-CN" dirty="0"/>
              <a:t>, Fortran,...)</a:t>
            </a:r>
          </a:p>
        </p:txBody>
      </p:sp>
      <p:pic>
        <p:nvPicPr>
          <p:cNvPr id="36868" name="Picture 4" descr="overf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802" y="2143117"/>
            <a:ext cx="4754562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3300"/>
                </a:solidFill>
              </a:rPr>
              <a:t>   Overflow process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52596" y="1357298"/>
            <a:ext cx="8540750" cy="442915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Hardware detection in the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Generation of an exception (interrupt)</a:t>
            </a:r>
          </a:p>
          <a:p>
            <a:pPr eaLnBrk="1" hangingPunct="1"/>
            <a:r>
              <a:rPr lang="en-US" altLang="zh-CN" dirty="0" smtClean="0"/>
              <a:t>Save the instruction address (not PC) in special register </a:t>
            </a:r>
            <a:r>
              <a:rPr lang="en-US" altLang="zh-CN" dirty="0" err="1" smtClean="0">
                <a:solidFill>
                  <a:srgbClr val="FF3300"/>
                </a:solidFill>
              </a:rPr>
              <a:t>EPC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dirty="0" smtClean="0"/>
              <a:t>Jump to specific routine in OS</a:t>
            </a:r>
          </a:p>
          <a:p>
            <a:pPr lvl="1" eaLnBrk="1" hangingPunct="1"/>
            <a:r>
              <a:rPr lang="en-US" altLang="zh-CN" dirty="0" smtClean="0"/>
              <a:t>Correct &amp; return to program</a:t>
            </a:r>
          </a:p>
          <a:p>
            <a:pPr lvl="1" eaLnBrk="1" hangingPunct="1"/>
            <a:r>
              <a:rPr lang="en-US" altLang="zh-CN" dirty="0" smtClean="0"/>
              <a:t>Return to program with error code</a:t>
            </a:r>
          </a:p>
          <a:p>
            <a:pPr lvl="1" eaLnBrk="1" hangingPunct="1"/>
            <a:r>
              <a:rPr lang="en-US" altLang="zh-CN" dirty="0" smtClean="0"/>
              <a:t>Abort program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3300"/>
                </a:solidFill>
              </a:rPr>
              <a:t>Which instructions cause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Overflow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388" y="1285861"/>
            <a:ext cx="8964613" cy="4681537"/>
          </a:xfrm>
        </p:spPr>
        <p:txBody>
          <a:bodyPr/>
          <a:lstStyle/>
          <a:p>
            <a:pPr eaLnBrk="1" hangingPunct="1"/>
            <a:r>
              <a:rPr lang="en-US" altLang="zh-CN" sz="2200" b="1" dirty="0"/>
              <a:t>Overflows in signed arithmetic instructions cause exceptions: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add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add immediate (</a:t>
            </a:r>
            <a:r>
              <a:rPr lang="en-US" altLang="zh-CN" dirty="0" err="1" smtClean="0">
                <a:solidFill>
                  <a:srgbClr val="0000FF"/>
                </a:solidFill>
              </a:rPr>
              <a:t>addi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subtract (sub)</a:t>
            </a:r>
          </a:p>
          <a:p>
            <a:pPr eaLnBrk="1" hangingPunct="1"/>
            <a:r>
              <a:rPr lang="en-US" altLang="zh-CN" sz="2000" b="1" dirty="0"/>
              <a:t>Overflows in unsigned arithmetic instructions </a:t>
            </a:r>
            <a:r>
              <a:rPr lang="en-US" altLang="zh-CN" sz="2000" b="1" u="sng" dirty="0">
                <a:solidFill>
                  <a:srgbClr val="FF3300"/>
                </a:solidFill>
              </a:rPr>
              <a:t>don</a:t>
            </a:r>
            <a:r>
              <a:rPr lang="en-US" altLang="zh-CN" sz="2000" b="1" u="sng" dirty="0">
                <a:solidFill>
                  <a:srgbClr val="FF3300"/>
                </a:solidFill>
                <a:latin typeface="Arial Unicode MS" pitchFamily="34" charset="-122"/>
              </a:rPr>
              <a:t>’</a:t>
            </a:r>
            <a:r>
              <a:rPr lang="en-US" altLang="zh-CN" sz="2000" b="1" u="sng" dirty="0">
                <a:solidFill>
                  <a:srgbClr val="FF3300"/>
                </a:solidFill>
              </a:rPr>
              <a:t>t </a:t>
            </a:r>
            <a:r>
              <a:rPr lang="en-US" altLang="zh-CN" sz="2000" b="1" dirty="0"/>
              <a:t>cause exceptions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add unsigned (</a:t>
            </a:r>
            <a:r>
              <a:rPr lang="en-US" altLang="zh-CN" dirty="0" err="1" smtClean="0">
                <a:solidFill>
                  <a:srgbClr val="000000"/>
                </a:solidFill>
              </a:rPr>
              <a:t>addu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add immediate unsigned (</a:t>
            </a:r>
            <a:r>
              <a:rPr lang="en-US" altLang="zh-CN" dirty="0" err="1" smtClean="0">
                <a:solidFill>
                  <a:srgbClr val="000000"/>
                </a:solidFill>
              </a:rPr>
              <a:t>addiu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Subtract unsigned (</a:t>
            </a:r>
            <a:r>
              <a:rPr lang="en-US" altLang="zh-CN" dirty="0" err="1" smtClean="0">
                <a:solidFill>
                  <a:srgbClr val="000000"/>
                </a:solidFill>
              </a:rPr>
              <a:t>subu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altLang="zh-CN" dirty="0" smtClean="0"/>
              <a:t>Handle with care!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New MIPS instructions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472" y="1285861"/>
            <a:ext cx="8108950" cy="4194175"/>
          </a:xfrm>
        </p:spPr>
        <p:txBody>
          <a:bodyPr/>
          <a:lstStyle/>
          <a:p>
            <a:pPr eaLnBrk="1" hangingPunct="1"/>
            <a:r>
              <a:rPr lang="en-US" altLang="zh-CN" dirty="0"/>
              <a:t>Byte instructions</a:t>
            </a:r>
          </a:p>
          <a:p>
            <a:pPr lvl="1" eaLnBrk="1" hangingPunct="1"/>
            <a:r>
              <a:rPr lang="en-US" altLang="zh-CN" b="1" dirty="0" err="1">
                <a:solidFill>
                  <a:srgbClr val="FF3300"/>
                </a:solidFill>
              </a:rPr>
              <a:t>lbu</a:t>
            </a:r>
            <a:r>
              <a:rPr lang="en-US" altLang="zh-CN" dirty="0"/>
              <a:t>: load byte unsigned</a:t>
            </a:r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Fills the remaining bits with </a:t>
            </a:r>
            <a:r>
              <a:rPr lang="en-US" altLang="zh-CN" b="1" dirty="0">
                <a:solidFill>
                  <a:srgbClr val="FF3300"/>
                </a:solidFill>
              </a:rPr>
              <a:t>'0'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Lb</a:t>
            </a:r>
            <a:r>
              <a:rPr lang="en-US" altLang="zh-CN" dirty="0"/>
              <a:t>: load byte (signed)</a:t>
            </a:r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Extends the highest bit into the remaining 24 bits</a:t>
            </a:r>
          </a:p>
          <a:p>
            <a:pPr eaLnBrk="1" hangingPunct="1"/>
            <a:r>
              <a:rPr lang="en-US" altLang="zh-CN" dirty="0"/>
              <a:t>Set instructions for conditional branches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sltu</a:t>
            </a:r>
            <a:r>
              <a:rPr lang="en-US" altLang="zh-CN" dirty="0"/>
              <a:t>: set on less than unsigned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sltiu</a:t>
            </a:r>
            <a:r>
              <a:rPr lang="en-US" altLang="zh-CN" dirty="0"/>
              <a:t>: set on less than unsigned immediate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3.1 Introduction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71464" y="1214422"/>
            <a:ext cx="9396536" cy="5000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Computer words are composed of bits; </a:t>
            </a:r>
            <a:br>
              <a:rPr lang="en-US" altLang="zh-CN" sz="2400" b="1" dirty="0"/>
            </a:br>
            <a:r>
              <a:rPr lang="en-US" altLang="zh-CN" sz="2000" b="1" dirty="0"/>
              <a:t>		     thus words can be represented as </a:t>
            </a:r>
            <a:r>
              <a:rPr lang="en-US" altLang="zh-CN" sz="2000" b="1" dirty="0">
                <a:solidFill>
                  <a:srgbClr val="0000FF"/>
                </a:solidFill>
              </a:rPr>
              <a:t>binary numbers</a:t>
            </a:r>
            <a:r>
              <a:rPr lang="en-US" altLang="zh-CN" sz="2000" b="1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Simplified to contain only: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memory-reference instructions:  </a:t>
            </a:r>
            <a:r>
              <a:rPr lang="en-US" altLang="zh-CN" sz="2000" dirty="0" err="1">
                <a:latin typeface="Courier New" pitchFamily="49" charset="0"/>
              </a:rPr>
              <a:t>lw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sw</a:t>
            </a:r>
            <a:r>
              <a:rPr lang="en-US" altLang="zh-CN" sz="2000" dirty="0">
                <a:latin typeface="Courier New" pitchFamily="49" charset="0"/>
              </a:rPr>
              <a:t>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arithmetic-logical instructions:  </a:t>
            </a:r>
            <a:r>
              <a:rPr lang="en-US" altLang="zh-CN" sz="2000" dirty="0">
                <a:latin typeface="Courier New" pitchFamily="49" charset="0"/>
              </a:rPr>
              <a:t>add, sub, and, or, </a:t>
            </a:r>
            <a:r>
              <a:rPr lang="en-US" altLang="zh-CN" sz="2000" dirty="0" err="1">
                <a:latin typeface="Courier New" pitchFamily="49" charset="0"/>
              </a:rPr>
              <a:t>slt</a:t>
            </a:r>
            <a:endParaRPr lang="en-US" altLang="zh-CN" sz="20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control flow instructions:  </a:t>
            </a:r>
            <a:r>
              <a:rPr lang="en-US" altLang="zh-CN" sz="2000" dirty="0" err="1">
                <a:latin typeface="Courier New" pitchFamily="49" charset="0"/>
              </a:rPr>
              <a:t>beq</a:t>
            </a:r>
            <a:r>
              <a:rPr lang="en-US" altLang="zh-CN" sz="2000" dirty="0">
                <a:latin typeface="Courier New" pitchFamily="49" charset="0"/>
              </a:rPr>
              <a:t>, 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Generic 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program counter (PC) to supply instruction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get the instruction from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read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instruction to decide exactly what to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All instructions use the </a:t>
            </a:r>
            <a:r>
              <a:rPr lang="en-US" altLang="zh-CN" sz="2400" b="1" dirty="0" err="1"/>
              <a:t>ALU</a:t>
            </a:r>
            <a:r>
              <a:rPr lang="en-US" altLang="zh-CN" sz="2400" b="1" dirty="0"/>
              <a:t> after reading the registers</a:t>
            </a:r>
            <a:br>
              <a:rPr lang="en-US" altLang="zh-CN" sz="2400" b="1" dirty="0"/>
            </a:br>
            <a:r>
              <a:rPr lang="en-US" altLang="zh-CN" sz="2400" b="1" dirty="0"/>
              <a:t>	</a:t>
            </a:r>
            <a:r>
              <a:rPr lang="en-US" altLang="zh-CN" sz="2000" b="1" dirty="0">
                <a:solidFill>
                  <a:srgbClr val="FF3300"/>
                </a:solidFill>
              </a:rPr>
              <a:t>Why?</a:t>
            </a:r>
            <a:r>
              <a:rPr lang="en-US" altLang="zh-CN" sz="2000" b="1" dirty="0"/>
              <a:t>  memory-reference?  arithmetic? control flow?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   Logical operations</a:t>
            </a:r>
            <a:r>
              <a:rPr lang="en-US" altLang="zh-CN" dirty="0" smtClean="0">
                <a:solidFill>
                  <a:srgbClr val="0000FF"/>
                </a:solidFill>
              </a:rPr>
              <a:t>	</a:t>
            </a:r>
            <a:endParaRPr lang="en-US" altLang="zh-CN" dirty="0" smtClean="0">
              <a:solidFill>
                <a:srgbClr val="FF3300"/>
              </a:solidFill>
            </a:endParaRP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52596" y="1285861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Logical shift operations</a:t>
            </a:r>
          </a:p>
          <a:p>
            <a:pPr lvl="1" eaLnBrk="1" hangingPunct="1"/>
            <a:r>
              <a:rPr lang="en-US" altLang="zh-CN" dirty="0"/>
              <a:t>right (</a:t>
            </a:r>
            <a:r>
              <a:rPr lang="en-US" altLang="zh-CN" dirty="0" err="1"/>
              <a:t>srl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dirty="0"/>
              <a:t>left (</a:t>
            </a:r>
            <a:r>
              <a:rPr lang="en-US" altLang="zh-CN" dirty="0" err="1"/>
              <a:t>sll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The machine instruction for the instruction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sll</a:t>
            </a:r>
            <a:r>
              <a:rPr lang="en-US" altLang="zh-CN" sz="2400" dirty="0">
                <a:solidFill>
                  <a:srgbClr val="0000FF"/>
                </a:solidFill>
              </a:rPr>
              <a:t> $</a:t>
            </a:r>
            <a:r>
              <a:rPr lang="en-US" altLang="zh-CN" sz="2400" dirty="0" err="1">
                <a:solidFill>
                  <a:srgbClr val="0000FF"/>
                </a:solidFill>
              </a:rPr>
              <a:t>t2</a:t>
            </a:r>
            <a:r>
              <a:rPr lang="en-US" altLang="zh-CN" sz="2400" dirty="0">
                <a:solidFill>
                  <a:srgbClr val="0000FF"/>
                </a:solidFill>
              </a:rPr>
              <a:t>, $</a:t>
            </a:r>
            <a:r>
              <a:rPr lang="en-US" altLang="zh-CN" sz="2400" dirty="0" err="1">
                <a:solidFill>
                  <a:srgbClr val="0000FF"/>
                </a:solidFill>
              </a:rPr>
              <a:t>s0</a:t>
            </a:r>
            <a:r>
              <a:rPr lang="en-US" altLang="zh-CN" sz="2400" dirty="0">
                <a:solidFill>
                  <a:srgbClr val="0000FF"/>
                </a:solidFill>
              </a:rPr>
              <a:t>, 3 (</a:t>
            </a:r>
            <a:r>
              <a:rPr lang="en-US" altLang="zh-CN" sz="2400" dirty="0" err="1">
                <a:solidFill>
                  <a:srgbClr val="0000FF"/>
                </a:solidFill>
              </a:rPr>
              <a:t>sll</a:t>
            </a:r>
            <a:r>
              <a:rPr lang="en-US" altLang="zh-CN" sz="2400" dirty="0">
                <a:solidFill>
                  <a:srgbClr val="0000FF"/>
                </a:solidFill>
              </a:rPr>
              <a:t>  rd, </a:t>
            </a:r>
            <a:r>
              <a:rPr lang="en-US" altLang="zh-CN" sz="2400" dirty="0" err="1">
                <a:solidFill>
                  <a:srgbClr val="0000FF"/>
                </a:solidFill>
              </a:rPr>
              <a:t>rt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Example: </a:t>
            </a:r>
            <a:r>
              <a:rPr lang="en-US" altLang="zh-CN" dirty="0" err="1"/>
              <a:t>sll</a:t>
            </a:r>
            <a:r>
              <a:rPr lang="en-US" altLang="zh-CN" dirty="0"/>
              <a:t> $</a:t>
            </a:r>
            <a:r>
              <a:rPr lang="en-US" altLang="zh-CN" dirty="0" err="1"/>
              <a:t>t2</a:t>
            </a:r>
            <a:r>
              <a:rPr lang="en-US" altLang="zh-CN" dirty="0"/>
              <a:t>, $</a:t>
            </a:r>
            <a:r>
              <a:rPr lang="en-US" altLang="zh-CN" dirty="0" err="1"/>
              <a:t>s0</a:t>
            </a:r>
            <a:r>
              <a:rPr lang="en-US" altLang="zh-CN" dirty="0"/>
              <a:t>, 3</a:t>
            </a:r>
          </a:p>
          <a:p>
            <a:pPr lvl="1" eaLnBrk="1" hangingPunct="1"/>
            <a:r>
              <a:rPr lang="en-US" altLang="zh-CN" dirty="0"/>
              <a:t>$</a:t>
            </a:r>
            <a:r>
              <a:rPr lang="en-US" altLang="zh-CN" dirty="0" err="1"/>
              <a:t>s0</a:t>
            </a:r>
            <a:r>
              <a:rPr lang="en-US" altLang="zh-CN" dirty="0"/>
              <a:t>: 0000 0000 0000 0000 1100 1000 0000 1111</a:t>
            </a:r>
          </a:p>
          <a:p>
            <a:pPr lvl="1" eaLnBrk="1" hangingPunct="1"/>
            <a:r>
              <a:rPr lang="en-US" altLang="zh-CN" dirty="0"/>
              <a:t>$</a:t>
            </a:r>
            <a:r>
              <a:rPr lang="en-US" altLang="zh-CN" dirty="0" err="1"/>
              <a:t>t2</a:t>
            </a:r>
            <a:r>
              <a:rPr lang="en-US" altLang="zh-CN" dirty="0"/>
              <a:t>: 0000 0000 0000 0110 0100 0000 0111 1</a:t>
            </a:r>
            <a:r>
              <a:rPr lang="en-US" altLang="zh-CN" dirty="0">
                <a:solidFill>
                  <a:srgbClr val="FF3300"/>
                </a:solidFill>
              </a:rPr>
              <a:t>000</a:t>
            </a:r>
          </a:p>
        </p:txBody>
      </p:sp>
      <p:graphicFrame>
        <p:nvGraphicFramePr>
          <p:cNvPr id="429085" name="Group 29"/>
          <p:cNvGraphicFramePr>
            <a:graphicFrameLocks noGrp="1"/>
          </p:cNvGraphicFramePr>
          <p:nvPr/>
        </p:nvGraphicFramePr>
        <p:xfrm>
          <a:off x="2881291" y="3714752"/>
          <a:ext cx="6681787" cy="909320"/>
        </p:xfrm>
        <a:graphic>
          <a:graphicData uri="http://schemas.openxmlformats.org/drawingml/2006/table">
            <a:tbl>
              <a:tblPr/>
              <a:tblGrid>
                <a:gridCol w="1054100"/>
                <a:gridCol w="1054100"/>
                <a:gridCol w="1054100"/>
                <a:gridCol w="1054100"/>
                <a:gridCol w="1063625"/>
                <a:gridCol w="140176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Shamt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Adr/funct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16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7" name="Rectangle 30"/>
          <p:cNvSpPr>
            <a:spLocks noChangeArrowheads="1"/>
          </p:cNvSpPr>
          <p:nvPr/>
        </p:nvSpPr>
        <p:spPr bwMode="auto">
          <a:xfrm>
            <a:off x="4440238" y="2133601"/>
            <a:ext cx="21688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i="1">
                <a:solidFill>
                  <a:srgbClr val="000000"/>
                </a:solidFill>
                <a:ea typeface="Arial Unicode MS" pitchFamily="34" charset="-122"/>
              </a:rPr>
              <a:t>Filled with '0'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87488" y="142853"/>
            <a:ext cx="8878888" cy="854075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Logical operations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8" y="1071546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sz="2400" dirty="0" err="1">
                <a:solidFill>
                  <a:srgbClr val="0000FF"/>
                </a:solidFill>
              </a:rPr>
              <a:t>AND</a:t>
            </a:r>
            <a:r>
              <a:rPr lang="en-US" altLang="zh-CN" sz="2400" b="1" dirty="0" err="1"/>
              <a:t>→</a:t>
            </a:r>
            <a:r>
              <a:rPr lang="en-US" altLang="zh-CN" sz="2400" dirty="0" err="1"/>
              <a:t>bit</a:t>
            </a:r>
            <a:r>
              <a:rPr lang="en-US" altLang="zh-CN" sz="2400" dirty="0"/>
              <a:t>-wise AND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and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OR</a:t>
            </a:r>
            <a:r>
              <a:rPr lang="en-US" altLang="zh-CN" sz="2400" dirty="0"/>
              <a:t> </a:t>
            </a:r>
            <a:r>
              <a:rPr lang="en-US" altLang="zh-CN" sz="2400" b="1" dirty="0"/>
              <a:t>→</a:t>
            </a:r>
            <a:r>
              <a:rPr lang="en-US" altLang="zh-CN" sz="2400" dirty="0"/>
              <a:t>bit-wise OR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or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/>
              <a:t>and  $</a:t>
            </a:r>
            <a:r>
              <a:rPr lang="en-US" altLang="zh-CN" dirty="0"/>
              <a:t>3, $10, $16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or    $4, $10, $16</a:t>
            </a:r>
          </a:p>
          <a:p>
            <a:pPr lvl="1" eaLnBrk="1" hangingPunct="1"/>
            <a:r>
              <a:rPr lang="en-US" altLang="zh-CN" dirty="0" err="1"/>
              <a:t>R16</a:t>
            </a:r>
            <a:r>
              <a:rPr lang="en-US" altLang="zh-CN" dirty="0"/>
              <a:t>: 0000 0000 0000 0000 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00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000 0000 </a:t>
            </a:r>
            <a:r>
              <a:rPr lang="en-US" altLang="zh-CN" dirty="0">
                <a:solidFill>
                  <a:srgbClr val="0000FF"/>
                </a:solidFill>
              </a:rPr>
              <a:t>1111</a:t>
            </a:r>
          </a:p>
          <a:p>
            <a:pPr lvl="1" eaLnBrk="1" hangingPunct="1"/>
            <a:r>
              <a:rPr lang="en-US" altLang="zh-CN" dirty="0" err="1"/>
              <a:t>R10</a:t>
            </a:r>
            <a:r>
              <a:rPr lang="en-US" altLang="zh-CN" dirty="0"/>
              <a:t>: 0000 0000 0000 0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0 0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00 0000 0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</a:t>
            </a:r>
          </a:p>
          <a:p>
            <a:pPr lvl="1" eaLnBrk="1" hangingPunct="1"/>
            <a:r>
              <a:rPr lang="en-US" altLang="zh-CN" dirty="0" err="1"/>
              <a:t>R3</a:t>
            </a:r>
            <a:r>
              <a:rPr lang="en-US" altLang="zh-CN" dirty="0"/>
              <a:t>:  0000 0000 0000 0000 0100 0000 0000 1000</a:t>
            </a:r>
          </a:p>
          <a:p>
            <a:pPr lvl="1" eaLnBrk="1" hangingPunct="1"/>
            <a:r>
              <a:rPr lang="en-US" altLang="zh-CN" dirty="0" err="1"/>
              <a:t>R4</a:t>
            </a:r>
            <a:r>
              <a:rPr lang="en-US" altLang="zh-CN" dirty="0"/>
              <a:t>:  0000 0000 0000 0110  1100  1000  0111  1111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Constructing </a:t>
            </a:r>
            <a:r>
              <a:rPr lang="en-US" altLang="zh-CN" dirty="0"/>
              <a:t>an ALU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Step by step</a:t>
            </a:r>
            <a:r>
              <a:rPr lang="en-US" altLang="zh-CN" dirty="0"/>
              <a:t>: </a:t>
            </a:r>
            <a:r>
              <a:rPr lang="en-US" altLang="zh-CN" sz="2400" dirty="0"/>
              <a:t>build a single bit </a:t>
            </a:r>
            <a:r>
              <a:rPr lang="en-US" altLang="zh-CN" sz="2400" dirty="0" err="1"/>
              <a:t>ALU</a:t>
            </a:r>
            <a:r>
              <a:rPr lang="en-US" altLang="zh-CN" sz="2400" dirty="0"/>
              <a:t> and expand it to the desired width</a:t>
            </a:r>
            <a:endParaRPr lang="en-US" altLang="zh-CN" dirty="0"/>
          </a:p>
          <a:p>
            <a:r>
              <a:rPr lang="en-US" altLang="zh-CN" dirty="0"/>
              <a:t>First function: logic AND and OR</a:t>
            </a:r>
          </a:p>
        </p:txBody>
      </p:sp>
      <p:pic>
        <p:nvPicPr>
          <p:cNvPr id="15364" name="Picture 5" descr="and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1" y="2819401"/>
            <a:ext cx="4778375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half adder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idx="1"/>
          </p:nvPr>
        </p:nvSpPr>
        <p:spPr>
          <a:xfrm>
            <a:off x="1271464" y="1268414"/>
            <a:ext cx="10325754" cy="4886325"/>
          </a:xfrm>
        </p:spPr>
        <p:txBody>
          <a:bodyPr/>
          <a:lstStyle/>
          <a:p>
            <a:r>
              <a:rPr lang="en-US" altLang="zh-CN" dirty="0" smtClean="0"/>
              <a:t>Sum = a b + a b</a:t>
            </a:r>
          </a:p>
          <a:p>
            <a:r>
              <a:rPr lang="en-US" altLang="zh-CN" dirty="0" smtClean="0"/>
              <a:t>Carry = a b</a:t>
            </a:r>
          </a:p>
        </p:txBody>
      </p:sp>
      <p:pic>
        <p:nvPicPr>
          <p:cNvPr id="16388" name="Picture 4" descr="halfad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108" y="2643182"/>
            <a:ext cx="4800600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371964" y="142873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595802" y="135729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full adder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idx="1"/>
          </p:nvPr>
        </p:nvSpPr>
        <p:spPr>
          <a:xfrm>
            <a:off x="2024034" y="1142984"/>
            <a:ext cx="8229600" cy="5072098"/>
          </a:xfrm>
        </p:spPr>
        <p:txBody>
          <a:bodyPr/>
          <a:lstStyle/>
          <a:p>
            <a:r>
              <a:rPr lang="en-US" altLang="zh-CN" dirty="0"/>
              <a:t>Accepts a carry in</a:t>
            </a:r>
          </a:p>
          <a:p>
            <a:r>
              <a:rPr lang="en-US" altLang="zh-CN" dirty="0"/>
              <a:t>Sum = A </a:t>
            </a:r>
            <a:r>
              <a:rPr lang="en-US" altLang="zh-CN" dirty="0" err="1"/>
              <a:t>xor</a:t>
            </a:r>
            <a:r>
              <a:rPr lang="en-US" altLang="zh-CN" dirty="0"/>
              <a:t> B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CarryIn</a:t>
            </a:r>
            <a:endParaRPr lang="en-US" altLang="zh-CN" dirty="0"/>
          </a:p>
          <a:p>
            <a:r>
              <a:rPr lang="en-US" altLang="zh-CN" dirty="0" err="1"/>
              <a:t>CarryOut</a:t>
            </a:r>
            <a:r>
              <a:rPr lang="en-US" altLang="zh-CN" dirty="0"/>
              <a:t> = B </a:t>
            </a:r>
            <a:r>
              <a:rPr lang="en-US" altLang="zh-CN" dirty="0" err="1"/>
              <a:t>CarryIn</a:t>
            </a:r>
            <a:r>
              <a:rPr lang="en-US" altLang="zh-CN" dirty="0"/>
              <a:t> + A </a:t>
            </a:r>
            <a:r>
              <a:rPr lang="en-US" altLang="zh-CN" dirty="0" err="1"/>
              <a:t>CarryIn</a:t>
            </a:r>
            <a:r>
              <a:rPr lang="en-US" altLang="zh-CN" dirty="0"/>
              <a:t> + A B</a:t>
            </a:r>
          </a:p>
        </p:txBody>
      </p:sp>
      <p:graphicFrame>
        <p:nvGraphicFramePr>
          <p:cNvPr id="285801" name="Group 105"/>
          <p:cNvGraphicFramePr>
            <a:graphicFrameLocks noGrp="1"/>
          </p:cNvGraphicFramePr>
          <p:nvPr/>
        </p:nvGraphicFramePr>
        <p:xfrm>
          <a:off x="2381224" y="2786058"/>
          <a:ext cx="7239000" cy="3327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219200"/>
                <a:gridCol w="1219200"/>
                <a:gridCol w="1143000"/>
                <a:gridCol w="1524000"/>
              </a:tblGrid>
              <a:tr h="30956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Inputs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Outputs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Comments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(two)</a:t>
                      </a: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CarryIn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CarryOut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Sum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0+0+0=00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0+0+1=01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0+1+0=01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0+1+1=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1+0+0=01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1+0+1=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1+1+0=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1+1+1=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Full adder</a:t>
            </a:r>
          </a:p>
        </p:txBody>
      </p:sp>
      <p:sp>
        <p:nvSpPr>
          <p:cNvPr id="18435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Full adder in 2-level design</a:t>
            </a:r>
          </a:p>
        </p:txBody>
      </p:sp>
      <p:pic>
        <p:nvPicPr>
          <p:cNvPr id="18436" name="Picture 4" descr="fullad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114550"/>
            <a:ext cx="640080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 bit ALU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ALU</a:t>
            </a:r>
          </a:p>
          <a:p>
            <a:pPr lvl="1"/>
            <a:r>
              <a:rPr lang="en-US" altLang="zh-CN" smtClean="0">
                <a:ea typeface="宋体" charset="-122"/>
              </a:rPr>
              <a:t>AND</a:t>
            </a:r>
          </a:p>
          <a:p>
            <a:pPr lvl="1"/>
            <a:r>
              <a:rPr lang="en-US" altLang="zh-CN" smtClean="0">
                <a:ea typeface="宋体" charset="-122"/>
              </a:rPr>
              <a:t>OR</a:t>
            </a:r>
          </a:p>
          <a:p>
            <a:pPr lvl="1"/>
            <a:r>
              <a:rPr lang="en-US" altLang="zh-CN" smtClean="0">
                <a:ea typeface="宋体" charset="-122"/>
              </a:rPr>
              <a:t>ADD</a:t>
            </a:r>
          </a:p>
          <a:p>
            <a:r>
              <a:rPr lang="en-US" altLang="zh-CN" smtClean="0"/>
              <a:t>Cascade Element</a:t>
            </a:r>
          </a:p>
        </p:txBody>
      </p:sp>
      <p:pic>
        <p:nvPicPr>
          <p:cNvPr id="19460" name="Picture 4" descr="bit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175" y="1462088"/>
            <a:ext cx="40401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7739074" y="1285860"/>
            <a:ext cx="107157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88" y="0"/>
            <a:ext cx="5900750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Basic 32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048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Inputs parallel</a:t>
            </a:r>
          </a:p>
          <a:p>
            <a:r>
              <a:rPr lang="en-US" altLang="zh-CN" dirty="0" smtClean="0"/>
              <a:t>Carry is cascaded</a:t>
            </a:r>
          </a:p>
          <a:p>
            <a:r>
              <a:rPr lang="en-US" altLang="zh-CN" dirty="0" smtClean="0"/>
              <a:t>Ripple carry adder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行波进位加法器</a:t>
            </a:r>
            <a:endParaRPr lang="en-US" altLang="zh-CN" dirty="0" smtClean="0"/>
          </a:p>
          <a:p>
            <a:r>
              <a:rPr lang="en-US" altLang="zh-CN" dirty="0" smtClean="0"/>
              <a:t>Slow, but simple</a:t>
            </a:r>
          </a:p>
          <a:p>
            <a:r>
              <a:rPr lang="en-US" altLang="zh-CN" dirty="0" smtClean="0"/>
              <a:t>1st Carry In = 0</a:t>
            </a:r>
          </a:p>
        </p:txBody>
      </p:sp>
      <p:pic>
        <p:nvPicPr>
          <p:cNvPr id="20484" name="Picture 4" descr="wr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6" y="1000108"/>
            <a:ext cx="2755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Extended 1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1507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Subtraction</a:t>
            </a:r>
          </a:p>
          <a:p>
            <a:pPr>
              <a:buFontTx/>
              <a:buNone/>
            </a:pPr>
            <a:r>
              <a:rPr lang="en-US" altLang="zh-CN" dirty="0" smtClean="0"/>
              <a:t>		a - b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a-b = a + (~</a:t>
            </a:r>
            <a:r>
              <a:rPr lang="en-US" altLang="zh-CN" dirty="0" err="1" smtClean="0">
                <a:ea typeface="宋体" charset="-122"/>
              </a:rPr>
              <a:t>b+1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          =a + (-b)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Inverting b</a:t>
            </a:r>
          </a:p>
          <a:p>
            <a:pPr lvl="1"/>
            <a:r>
              <a:rPr lang="en-US" altLang="zh-CN" dirty="0" smtClean="0">
                <a:ea typeface="宋体" charset="-122"/>
              </a:rPr>
              <a:t>1st </a:t>
            </a:r>
            <a:r>
              <a:rPr lang="en-US" altLang="zh-CN" dirty="0" err="1" smtClean="0">
                <a:ea typeface="宋体" charset="-122"/>
              </a:rPr>
              <a:t>CarryIn</a:t>
            </a:r>
            <a:r>
              <a:rPr lang="en-US" altLang="zh-CN" dirty="0" smtClean="0">
                <a:ea typeface="宋体" charset="-122"/>
              </a:rPr>
              <a:t>= 1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  <p:pic>
        <p:nvPicPr>
          <p:cNvPr id="21508" name="Picture 4" descr="ext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1" y="1700213"/>
            <a:ext cx="4808955" cy="40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6310314" y="150017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24364" y="274638"/>
            <a:ext cx="5686436" cy="796908"/>
          </a:xfrm>
        </p:spPr>
        <p:txBody>
          <a:bodyPr/>
          <a:lstStyle/>
          <a:p>
            <a:r>
              <a:rPr lang="en-US" altLang="zh-CN" dirty="0" smtClean="0"/>
              <a:t>Extended 1 bit </a:t>
            </a:r>
            <a:r>
              <a:rPr lang="en-US" altLang="zh-CN" dirty="0" err="1" smtClean="0"/>
              <a:t>ALU</a:t>
            </a:r>
            <a:r>
              <a:rPr lang="en-US" altLang="zh-CN" dirty="0" smtClean="0"/>
              <a:t> with NOR</a:t>
            </a:r>
            <a:endParaRPr lang="zh-CN" altLang="en-US" dirty="0"/>
          </a:p>
        </p:txBody>
      </p:sp>
      <p:pic>
        <p:nvPicPr>
          <p:cNvPr id="1259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485898" y="1643050"/>
            <a:ext cx="5182103" cy="42144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1881159" y="1571612"/>
            <a:ext cx="4041775" cy="43084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NOR</a:t>
            </a:r>
          </a:p>
          <a:p>
            <a:pPr>
              <a:buNone/>
            </a:pPr>
            <a:r>
              <a:rPr lang="en-US" altLang="zh-CN" dirty="0" smtClean="0"/>
              <a:t>~(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  </a:t>
            </a:r>
            <a:r>
              <a:rPr lang="en-US" altLang="zh-CN" dirty="0" smtClean="0">
                <a:solidFill>
                  <a:srgbClr val="0000FF"/>
                </a:solidFill>
              </a:rPr>
              <a:t>=</a:t>
            </a:r>
            <a:r>
              <a:rPr lang="en-US" altLang="zh-CN" b="1" dirty="0" smtClean="0">
                <a:solidFill>
                  <a:srgbClr val="FF0000"/>
                </a:solidFill>
              </a:rPr>
              <a:t> ~a </a:t>
            </a:r>
            <a:r>
              <a:rPr lang="en-US" altLang="zh-CN" dirty="0" smtClean="0"/>
              <a:t>· ~b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Inverting A </a:t>
            </a:r>
          </a:p>
          <a:p>
            <a:r>
              <a:rPr lang="en-US" altLang="zh-CN" dirty="0" smtClean="0"/>
              <a:t>Using the same and gate.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ALU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Add</a:t>
            </a:r>
          </a:p>
          <a:p>
            <a:pPr lvl="1"/>
            <a:r>
              <a:rPr lang="en-US" altLang="zh-CN" dirty="0" smtClean="0"/>
              <a:t>And, Or,  Nor </a:t>
            </a:r>
          </a:p>
          <a:p>
            <a:pPr lvl="1"/>
            <a:r>
              <a:rPr lang="en-US" altLang="zh-CN" dirty="0" smtClean="0"/>
              <a:t>Sub </a:t>
            </a:r>
          </a:p>
          <a:p>
            <a:pPr lvl="1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524628" y="150017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3.1 Introduction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idx="1"/>
          </p:nvPr>
        </p:nvSpPr>
        <p:spPr>
          <a:xfrm>
            <a:off x="1271464" y="1214422"/>
            <a:ext cx="9139332" cy="5105400"/>
          </a:xfrm>
        </p:spPr>
        <p:txBody>
          <a:bodyPr/>
          <a:lstStyle/>
          <a:p>
            <a:r>
              <a:rPr lang="en-US" altLang="zh-CN" sz="2400" dirty="0"/>
              <a:t>Computer words are composed of bits; thus words can be represented as binary numbers.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What about </a:t>
            </a:r>
            <a:r>
              <a:rPr lang="en-US" altLang="zh-CN" sz="2400" dirty="0">
                <a:solidFill>
                  <a:srgbClr val="0070C0"/>
                </a:solidFill>
              </a:rPr>
              <a:t>fractions and other real numbers</a:t>
            </a:r>
            <a:r>
              <a:rPr lang="en-US" altLang="zh-CN" sz="2400" dirty="0"/>
              <a:t>?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What happen if an operations creates a </a:t>
            </a:r>
            <a:r>
              <a:rPr lang="en-US" altLang="zh-CN" sz="2400" dirty="0">
                <a:solidFill>
                  <a:srgbClr val="0070C0"/>
                </a:solidFill>
              </a:rPr>
              <a:t>number bigger than can be represented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And underlying these questions is a mystery: How does hardware really </a:t>
            </a:r>
            <a:r>
              <a:rPr lang="en-US" altLang="zh-CN" sz="2400" dirty="0">
                <a:solidFill>
                  <a:srgbClr val="0070C0"/>
                </a:solidFill>
              </a:rPr>
              <a:t>multiply or divide numbers?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95802" y="277814"/>
            <a:ext cx="5786478" cy="79373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Extended 1 bit </a:t>
            </a:r>
            <a:r>
              <a:rPr lang="en-US" altLang="zh-CN" sz="3200" dirty="0" err="1"/>
              <a:t>ALU</a:t>
            </a:r>
            <a:r>
              <a:rPr lang="en-US" altLang="zh-CN" sz="3200" dirty="0"/>
              <a:t> to </a:t>
            </a:r>
            <a:br>
              <a:rPr lang="en-US" altLang="zh-CN" sz="3200" dirty="0"/>
            </a:br>
            <a:r>
              <a:rPr lang="en-US" altLang="zh-CN" sz="3200" dirty="0"/>
              <a:t>MIPS </a:t>
            </a:r>
            <a:r>
              <a:rPr lang="en-US" altLang="zh-CN" sz="3200" dirty="0" err="1"/>
              <a:t>ALU</a:t>
            </a:r>
            <a:endParaRPr lang="en-US" altLang="zh-CN" sz="3200" dirty="0"/>
          </a:p>
        </p:txBody>
      </p:sp>
      <p:sp>
        <p:nvSpPr>
          <p:cNvPr id="22531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Functions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AND</a:t>
            </a:r>
          </a:p>
          <a:p>
            <a:pPr lvl="1"/>
            <a:r>
              <a:rPr lang="en-US" altLang="zh-CN" sz="2000" dirty="0">
                <a:ea typeface="宋体" charset="-122"/>
              </a:rPr>
              <a:t>OR</a:t>
            </a:r>
          </a:p>
          <a:p>
            <a:pPr lvl="1"/>
            <a:r>
              <a:rPr lang="en-US" altLang="zh-CN" sz="2000" dirty="0">
                <a:ea typeface="宋体" charset="-122"/>
              </a:rPr>
              <a:t>Add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</a:t>
            </a:r>
          </a:p>
          <a:p>
            <a:r>
              <a:rPr lang="en-US" altLang="zh-CN" sz="2400" dirty="0"/>
              <a:t>Missing: comparison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Slt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  rd, 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rs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rt</a:t>
            </a:r>
            <a:endParaRPr lang="en-US" altLang="zh-CN" sz="2000" b="1" dirty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If </a:t>
            </a:r>
            <a:r>
              <a:rPr lang="en-US" altLang="zh-CN" sz="2000" dirty="0" err="1">
                <a:ea typeface="宋体" charset="-122"/>
              </a:rPr>
              <a:t>rs</a:t>
            </a:r>
            <a:r>
              <a:rPr lang="en-US" altLang="zh-CN" sz="2000" dirty="0">
                <a:ea typeface="宋体" charset="-122"/>
              </a:rPr>
              <a:t> &lt; </a:t>
            </a:r>
            <a:r>
              <a:rPr lang="en-US" altLang="zh-CN" sz="2000" dirty="0" err="1">
                <a:ea typeface="宋体" charset="-122"/>
              </a:rPr>
              <a:t>rt</a:t>
            </a:r>
            <a:r>
              <a:rPr lang="en-US" altLang="zh-CN" sz="2000" dirty="0">
                <a:ea typeface="宋体" charset="-122"/>
              </a:rPr>
              <a:t>, rd=1, else rd=0</a:t>
            </a:r>
          </a:p>
          <a:p>
            <a:pPr lvl="1"/>
            <a:r>
              <a:rPr lang="en-US" altLang="zh-CN" sz="2000" dirty="0">
                <a:ea typeface="宋体" charset="-122"/>
              </a:rPr>
              <a:t>All bits = 0 except the least significant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Subtraction (</a:t>
            </a:r>
            <a:r>
              <a:rPr lang="en-US" altLang="zh-CN" sz="2000" dirty="0" err="1">
                <a:ea typeface="宋体" charset="-122"/>
              </a:rPr>
              <a:t>rs</a:t>
            </a:r>
            <a:r>
              <a:rPr lang="en-US" altLang="zh-CN" sz="2000" dirty="0">
                <a:ea typeface="宋体" charset="-122"/>
              </a:rPr>
              <a:t> - </a:t>
            </a:r>
            <a:r>
              <a:rPr lang="en-US" altLang="zh-CN" sz="2000" dirty="0" err="1">
                <a:ea typeface="宋体" charset="-122"/>
              </a:rPr>
              <a:t>rt</a:t>
            </a:r>
            <a:r>
              <a:rPr lang="en-US" altLang="zh-CN" sz="2000" dirty="0">
                <a:ea typeface="宋体" charset="-122"/>
              </a:rPr>
              <a:t>), if the result is negative -&gt; </a:t>
            </a:r>
            <a:r>
              <a:rPr lang="en-US" altLang="zh-CN" sz="2000" dirty="0" err="1">
                <a:ea typeface="宋体" charset="-122"/>
              </a:rPr>
              <a:t>rs</a:t>
            </a:r>
            <a:r>
              <a:rPr lang="en-US" altLang="zh-CN" sz="2000" dirty="0">
                <a:ea typeface="宋体" charset="-122"/>
              </a:rPr>
              <a:t> &lt; </a:t>
            </a:r>
            <a:r>
              <a:rPr lang="en-US" altLang="zh-CN" sz="2000" dirty="0" err="1">
                <a:ea typeface="宋体" charset="-122"/>
              </a:rPr>
              <a:t>rt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Use of sign bit as indicator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Extended 1 bit ALU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idx="1"/>
          </p:nvPr>
        </p:nvSpPr>
        <p:spPr>
          <a:xfrm>
            <a:off x="1952596" y="1214423"/>
            <a:ext cx="8229600" cy="4768865"/>
          </a:xfrm>
        </p:spPr>
        <p:txBody>
          <a:bodyPr/>
          <a:lstStyle/>
          <a:p>
            <a:r>
              <a:rPr lang="en-US" altLang="zh-CN" sz="2400" dirty="0" err="1"/>
              <a:t>ALU</a:t>
            </a:r>
            <a:r>
              <a:rPr lang="en-US" altLang="zh-CN" sz="2400" dirty="0"/>
              <a:t> bit with input for Less data</a:t>
            </a:r>
          </a:p>
        </p:txBody>
      </p:sp>
      <p:pic>
        <p:nvPicPr>
          <p:cNvPr id="23556" name="Picture 4" descr="ex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8778" y="1571613"/>
            <a:ext cx="4929222" cy="42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5595934" y="4572008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Most significant bit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for comparison</a:t>
            </a:r>
          </a:p>
          <a:p>
            <a:r>
              <a:rPr lang="en-US" altLang="zh-CN" dirty="0"/>
              <a:t>Overflow detect</a:t>
            </a:r>
          </a:p>
        </p:txBody>
      </p:sp>
      <p:pic>
        <p:nvPicPr>
          <p:cNvPr id="24580" name="Picture 4" descr="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69" y="857232"/>
            <a:ext cx="49037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6524628" y="4714884"/>
            <a:ext cx="192882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239272" y="4786322"/>
            <a:ext cx="857256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Complete ALU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Input</a:t>
            </a:r>
          </a:p>
          <a:p>
            <a:pPr lvl="1"/>
            <a:r>
              <a:rPr lang="en-US" altLang="zh-CN" sz="2000" dirty="0">
                <a:ea typeface="宋体" charset="-122"/>
              </a:rPr>
              <a:t>A</a:t>
            </a:r>
          </a:p>
          <a:p>
            <a:pPr lvl="1"/>
            <a:r>
              <a:rPr lang="en-US" altLang="zh-CN" sz="2000" dirty="0">
                <a:ea typeface="宋体" charset="-122"/>
              </a:rPr>
              <a:t>B</a:t>
            </a:r>
          </a:p>
          <a:p>
            <a:r>
              <a:rPr lang="en-US" altLang="zh-CN" sz="2400" dirty="0"/>
              <a:t>Control lines</a:t>
            </a:r>
          </a:p>
          <a:p>
            <a:pPr lvl="1"/>
            <a:r>
              <a:rPr lang="en-US" altLang="zh-CN" sz="2000" dirty="0">
                <a:ea typeface="宋体" charset="-122"/>
              </a:rPr>
              <a:t>Operation</a:t>
            </a:r>
          </a:p>
          <a:p>
            <a:pPr lvl="1"/>
            <a:r>
              <a:rPr lang="en-US" altLang="zh-CN" sz="2000" dirty="0" err="1">
                <a:ea typeface="宋体" charset="-122"/>
              </a:rPr>
              <a:t>Binvert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 err="1">
                <a:ea typeface="宋体" charset="-122"/>
              </a:rPr>
              <a:t>Carryin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Output</a:t>
            </a:r>
          </a:p>
          <a:p>
            <a:pPr lvl="1"/>
            <a:r>
              <a:rPr lang="en-US" altLang="zh-CN" sz="2000" dirty="0">
                <a:ea typeface="宋体" charset="-122"/>
              </a:rPr>
              <a:t>Result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Overflow</a:t>
            </a:r>
          </a:p>
        </p:txBody>
      </p:sp>
      <p:pic>
        <p:nvPicPr>
          <p:cNvPr id="25604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5934" y="1357298"/>
            <a:ext cx="350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Complete ALU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idx="1"/>
          </p:nvPr>
        </p:nvSpPr>
        <p:spPr>
          <a:xfrm>
            <a:off x="1524000" y="1142985"/>
            <a:ext cx="8229600" cy="4768865"/>
          </a:xfrm>
        </p:spPr>
        <p:txBody>
          <a:bodyPr/>
          <a:lstStyle/>
          <a:p>
            <a:r>
              <a:rPr lang="en-US" altLang="zh-CN" dirty="0"/>
              <a:t>Add a Zero detector</a:t>
            </a:r>
          </a:p>
        </p:txBody>
      </p:sp>
      <p:pic>
        <p:nvPicPr>
          <p:cNvPr id="26628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5934" y="1142984"/>
            <a:ext cx="480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8167702" y="2571744"/>
            <a:ext cx="2214578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95802" y="81558"/>
            <a:ext cx="5686436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ALU</a:t>
            </a:r>
            <a:r>
              <a:rPr lang="en-US" altLang="zh-CN" dirty="0"/>
              <a:t> symbol &amp; control</a:t>
            </a:r>
          </a:p>
        </p:txBody>
      </p:sp>
      <p:sp>
        <p:nvSpPr>
          <p:cNvPr id="27651" name="AutoShape 3"/>
          <p:cNvSpPr>
            <a:spLocks noGrp="1" noChangeArrowheads="1"/>
          </p:cNvSpPr>
          <p:nvPr>
            <p:ph idx="1"/>
          </p:nvPr>
        </p:nvSpPr>
        <p:spPr>
          <a:xfrm>
            <a:off x="1881158" y="1071546"/>
            <a:ext cx="8382000" cy="4114800"/>
          </a:xfrm>
        </p:spPr>
        <p:txBody>
          <a:bodyPr/>
          <a:lstStyle/>
          <a:p>
            <a:r>
              <a:rPr lang="en-US" altLang="zh-CN" dirty="0" smtClean="0"/>
              <a:t>Function table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Symbol of the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</p:txBody>
      </p:sp>
      <p:graphicFrame>
        <p:nvGraphicFramePr>
          <p:cNvPr id="295969" name="Group 33"/>
          <p:cNvGraphicFramePr>
            <a:graphicFrameLocks noGrp="1"/>
          </p:cNvGraphicFramePr>
          <p:nvPr/>
        </p:nvGraphicFramePr>
        <p:xfrm>
          <a:off x="4667240" y="2214554"/>
          <a:ext cx="5486400" cy="19964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142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Control Lines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Function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Add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 on less than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75" name="Picture 34" descr="alusy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6911" y="2071679"/>
            <a:ext cx="22637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Speed considerations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8113"/>
            <a:ext cx="8382000" cy="4114800"/>
          </a:xfrm>
        </p:spPr>
        <p:txBody>
          <a:bodyPr/>
          <a:lstStyle/>
          <a:p>
            <a:r>
              <a:rPr lang="en-US" altLang="zh-CN" dirty="0" smtClean="0"/>
              <a:t>Previously used: ripple carry adder</a:t>
            </a:r>
          </a:p>
          <a:p>
            <a:r>
              <a:rPr lang="en-US" altLang="zh-CN" dirty="0" smtClean="0"/>
              <a:t>Delay for the sum: two units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Delay for the carry: two - three units</a:t>
            </a:r>
          </a:p>
        </p:txBody>
      </p:sp>
      <p:pic>
        <p:nvPicPr>
          <p:cNvPr id="28676" name="Picture 4" descr="del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1" y="2474914"/>
            <a:ext cx="26066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delay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1" y="4379913"/>
            <a:ext cx="356552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Speed considerations</a:t>
            </a:r>
          </a:p>
        </p:txBody>
      </p:sp>
      <p:sp>
        <p:nvSpPr>
          <p:cNvPr id="29699" name="AutoShape 3"/>
          <p:cNvSpPr>
            <a:spLocks noGrp="1" noChangeArrowheads="1"/>
          </p:cNvSpPr>
          <p:nvPr>
            <p:ph idx="1"/>
          </p:nvPr>
        </p:nvSpPr>
        <p:spPr>
          <a:xfrm>
            <a:off x="1809720" y="1357299"/>
            <a:ext cx="3786214" cy="4573587"/>
          </a:xfrm>
        </p:spPr>
        <p:txBody>
          <a:bodyPr/>
          <a:lstStyle/>
          <a:p>
            <a:r>
              <a:rPr lang="en-US" altLang="zh-CN" dirty="0"/>
              <a:t>Delay of one adder</a:t>
            </a:r>
          </a:p>
          <a:p>
            <a:pPr lvl="1"/>
            <a:r>
              <a:rPr lang="en-US" altLang="zh-CN" dirty="0">
                <a:ea typeface="宋体" charset="-122"/>
              </a:rPr>
              <a:t>2 time units</a:t>
            </a:r>
          </a:p>
          <a:p>
            <a:r>
              <a:rPr lang="en-US" altLang="zh-CN" dirty="0"/>
              <a:t>Total delay for</a:t>
            </a:r>
          </a:p>
          <a:p>
            <a:pPr>
              <a:buFontTx/>
              <a:buNone/>
            </a:pPr>
            <a:r>
              <a:rPr lang="en-US" altLang="zh-CN" dirty="0"/>
              <a:t>	stages: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2n</a:t>
            </a:r>
            <a:r>
              <a:rPr lang="en-US" altLang="zh-CN" dirty="0">
                <a:solidFill>
                  <a:srgbClr val="0000FF"/>
                </a:solidFill>
              </a:rPr>
              <a:t> unit delays</a:t>
            </a:r>
          </a:p>
          <a:p>
            <a:r>
              <a:rPr lang="en-US" altLang="zh-CN" dirty="0"/>
              <a:t>Not appropriate for</a:t>
            </a:r>
          </a:p>
          <a:p>
            <a:pPr>
              <a:buFontTx/>
              <a:buNone/>
            </a:pPr>
            <a:r>
              <a:rPr lang="en-US" altLang="zh-CN" dirty="0"/>
              <a:t>	high speed application</a:t>
            </a:r>
          </a:p>
        </p:txBody>
      </p:sp>
      <p:pic>
        <p:nvPicPr>
          <p:cNvPr id="29700" name="Picture 4" descr="delay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8810" y="1428737"/>
            <a:ext cx="47244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Fast adders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idx="1"/>
          </p:nvPr>
        </p:nvSpPr>
        <p:spPr>
          <a:xfrm>
            <a:off x="1981200" y="1357299"/>
            <a:ext cx="8686800" cy="4768865"/>
          </a:xfrm>
        </p:spPr>
        <p:txBody>
          <a:bodyPr/>
          <a:lstStyle/>
          <a:p>
            <a:r>
              <a:rPr lang="en-US" altLang="zh-CN" dirty="0"/>
              <a:t>All functions can be represented in </a:t>
            </a:r>
            <a:r>
              <a:rPr lang="en-US" altLang="zh-CN" dirty="0">
                <a:solidFill>
                  <a:srgbClr val="0000FF"/>
                </a:solidFill>
              </a:rPr>
              <a:t>2-level logic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But:</a:t>
            </a:r>
          </a:p>
          <a:p>
            <a:pPr lvl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number of inputs </a:t>
            </a:r>
            <a:r>
              <a:rPr lang="en-US" altLang="zh-CN" dirty="0">
                <a:ea typeface="宋体" charset="-122"/>
              </a:rPr>
              <a:t>of the gates would drastically rise</a:t>
            </a:r>
          </a:p>
          <a:p>
            <a:r>
              <a:rPr lang="en-US" altLang="zh-CN" dirty="0"/>
              <a:t>Target:</a:t>
            </a:r>
          </a:p>
          <a:p>
            <a:pPr>
              <a:buFontTx/>
              <a:buNone/>
            </a:pPr>
            <a:r>
              <a:rPr lang="en-US" altLang="zh-CN" dirty="0"/>
              <a:t>	    Optimum between speed and size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Fast adders</a:t>
            </a:r>
          </a:p>
        </p:txBody>
      </p:sp>
      <p:sp>
        <p:nvSpPr>
          <p:cNvPr id="31747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Carry look-ahead adder</a:t>
            </a:r>
          </a:p>
          <a:p>
            <a:pPr lvl="1"/>
            <a:r>
              <a:rPr lang="en-US" altLang="zh-CN" dirty="0">
                <a:ea typeface="宋体" charset="-122"/>
              </a:rPr>
              <a:t>Calculating the carries before the sum is ready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Carry skip adder</a:t>
            </a:r>
            <a:r>
              <a:rPr lang="zh-CN" altLang="en-US" dirty="0">
                <a:solidFill>
                  <a:srgbClr val="0000FF"/>
                </a:solidFill>
              </a:rPr>
              <a:t>（进位跳跃加法器）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ea typeface="宋体" charset="-122"/>
              </a:rPr>
              <a:t>Accelerating the carry calculation by skipping some blocks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Carry select adder</a:t>
            </a:r>
            <a:r>
              <a:rPr lang="zh-CN" altLang="en-US" dirty="0">
                <a:solidFill>
                  <a:srgbClr val="0000FF"/>
                </a:solidFill>
              </a:rPr>
              <a:t>（进位选择加法器）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ea typeface="宋体" charset="-122"/>
              </a:rPr>
              <a:t>Calculate two results and use the correct one</a:t>
            </a:r>
          </a:p>
          <a:p>
            <a:r>
              <a:rPr lang="en-US" altLang="zh-CN" dirty="0" smtClean="0"/>
              <a:t>...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24364" y="214291"/>
            <a:ext cx="6143636" cy="6588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Numbers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71464" y="1142984"/>
            <a:ext cx="9221882" cy="5143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Bits are just bits (no inherent meaning)</a:t>
            </a:r>
            <a:r>
              <a:rPr lang="en-US" altLang="zh-CN" sz="2400" dirty="0">
                <a:latin typeface="Arial Unicode MS" pitchFamily="34" charset="-122"/>
              </a:rPr>
              <a:t>—</a:t>
            </a:r>
            <a:r>
              <a:rPr lang="en-US" altLang="zh-CN" sz="2400" dirty="0"/>
              <a:t> conventions define relationship between bits and numbers</a:t>
            </a:r>
            <a:br>
              <a:rPr lang="en-US" altLang="zh-CN" sz="2400" dirty="0"/>
            </a:b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Binary numbers (base 2)</a:t>
            </a:r>
            <a:br>
              <a:rPr lang="en-US" altLang="zh-CN" sz="2400" dirty="0"/>
            </a:br>
            <a:r>
              <a:rPr lang="en-US" altLang="zh-CN" sz="2400" dirty="0"/>
              <a:t>0000 0001 0010 0011 0100 0101 0110 0111 1000 1001...</a:t>
            </a:r>
            <a:br>
              <a:rPr lang="en-US" altLang="zh-CN" sz="2400" dirty="0"/>
            </a:br>
            <a:r>
              <a:rPr lang="en-US" altLang="zh-CN" sz="2400" dirty="0"/>
              <a:t>decimal:  0...</a:t>
            </a:r>
            <a:r>
              <a:rPr lang="en-US" altLang="zh-CN" sz="2400" dirty="0" err="1"/>
              <a:t>2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-1</a:t>
            </a:r>
            <a:br>
              <a:rPr lang="en-US" altLang="zh-CN" sz="2400" dirty="0"/>
            </a:b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Of course it gets more complicated:</a:t>
            </a:r>
            <a:br>
              <a:rPr lang="en-US" altLang="zh-CN" sz="2400" dirty="0"/>
            </a:br>
            <a:r>
              <a:rPr lang="en-US" altLang="zh-CN" sz="2400" dirty="0"/>
              <a:t>	numbers are</a:t>
            </a:r>
            <a:r>
              <a:rPr lang="en-US" altLang="zh-CN" sz="2400" dirty="0">
                <a:solidFill>
                  <a:srgbClr val="0000FF"/>
                </a:solidFill>
              </a:rPr>
              <a:t> finite </a:t>
            </a:r>
            <a:r>
              <a:rPr lang="en-US" altLang="zh-CN" sz="2400" dirty="0"/>
              <a:t>(overflow)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fractions and real numbers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negative</a:t>
            </a:r>
            <a:r>
              <a:rPr lang="en-US" altLang="zh-CN" sz="2400" dirty="0"/>
              <a:t> numbers</a:t>
            </a:r>
            <a:br>
              <a:rPr lang="en-US" altLang="zh-CN" sz="2400" dirty="0"/>
            </a:br>
            <a:r>
              <a:rPr lang="en-US" altLang="zh-CN" sz="2000" dirty="0">
                <a:solidFill>
                  <a:srgbClr val="FF3300"/>
                </a:solidFill>
              </a:rPr>
              <a:t>e.g., no MIPS </a:t>
            </a:r>
            <a:r>
              <a:rPr lang="en-US" altLang="zh-CN" sz="2000" dirty="0" err="1">
                <a:solidFill>
                  <a:srgbClr val="FF3300"/>
                </a:solidFill>
              </a:rPr>
              <a:t>subi</a:t>
            </a:r>
            <a:r>
              <a:rPr lang="en-US" altLang="zh-CN" sz="2000" dirty="0">
                <a:solidFill>
                  <a:srgbClr val="FF3300"/>
                </a:solidFill>
              </a:rPr>
              <a:t> instruction; </a:t>
            </a:r>
            <a:r>
              <a:rPr lang="en-US" altLang="zh-CN" sz="2000" dirty="0" err="1">
                <a:solidFill>
                  <a:srgbClr val="FF3300"/>
                </a:solidFill>
              </a:rPr>
              <a:t>addi</a:t>
            </a:r>
            <a:r>
              <a:rPr lang="en-US" altLang="zh-CN" sz="2000" dirty="0">
                <a:solidFill>
                  <a:srgbClr val="FF3300"/>
                </a:solidFill>
              </a:rPr>
              <a:t> can add a negative number)</a:t>
            </a:r>
            <a:br>
              <a:rPr lang="en-US" altLang="zh-CN" sz="2000" dirty="0">
                <a:solidFill>
                  <a:srgbClr val="FF3300"/>
                </a:solidFill>
              </a:rPr>
            </a:br>
            <a:endParaRPr lang="en-US" altLang="zh-CN" sz="2000" dirty="0">
              <a:solidFill>
                <a:srgbClr val="FF3300"/>
              </a:solidFill>
            </a:endParaRPr>
          </a:p>
          <a:p>
            <a:r>
              <a:rPr lang="en-US" altLang="zh-CN" sz="2400" dirty="0"/>
              <a:t>How does hardware really </a:t>
            </a:r>
            <a:r>
              <a:rPr lang="en-US" altLang="zh-CN" sz="2400" dirty="0">
                <a:solidFill>
                  <a:srgbClr val="0000FF"/>
                </a:solidFill>
              </a:rPr>
              <a:t>multiply or divide numbers?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look ahead adder (</a:t>
            </a:r>
            <a:r>
              <a:rPr lang="en-US" altLang="zh-CN" dirty="0" err="1">
                <a:solidFill>
                  <a:srgbClr val="0000FF"/>
                </a:solidFill>
              </a:rPr>
              <a:t>CLA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2771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Separation of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add operation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carry calculation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Factorization</a:t>
            </a:r>
          </a:p>
          <a:p>
            <a:pPr lvl="1"/>
            <a:r>
              <a:rPr lang="en-US" altLang="zh-CN" dirty="0" err="1" smtClean="0">
                <a:ea typeface="宋体" charset="-122"/>
              </a:rPr>
              <a:t>Ci+1</a:t>
            </a:r>
            <a:r>
              <a:rPr lang="en-US" altLang="zh-CN" dirty="0" smtClean="0">
                <a:ea typeface="宋体" charset="-122"/>
              </a:rPr>
              <a:t>   = (bi * </a:t>
            </a:r>
            <a:r>
              <a:rPr lang="en-US" altLang="zh-CN" dirty="0" err="1" smtClean="0">
                <a:ea typeface="宋体" charset="-122"/>
              </a:rPr>
              <a:t>ci</a:t>
            </a:r>
            <a:r>
              <a:rPr lang="en-US" altLang="zh-CN" dirty="0" smtClean="0">
                <a:ea typeface="宋体" charset="-122"/>
              </a:rPr>
              <a:t>) + (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* </a:t>
            </a:r>
            <a:r>
              <a:rPr lang="en-US" altLang="zh-CN" dirty="0" err="1" smtClean="0">
                <a:ea typeface="宋体" charset="-122"/>
              </a:rPr>
              <a:t>ci</a:t>
            </a:r>
            <a:r>
              <a:rPr lang="en-US" altLang="zh-CN" dirty="0" smtClean="0">
                <a:ea typeface="宋体" charset="-122"/>
              </a:rPr>
              <a:t>) + (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* bi)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		     =(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* bi) + (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+ bi) * </a:t>
            </a:r>
            <a:r>
              <a:rPr lang="en-US" altLang="zh-CN" dirty="0" err="1" smtClean="0">
                <a:ea typeface="宋体" charset="-122"/>
              </a:rPr>
              <a:t>ci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Generate  </a:t>
            </a:r>
            <a:r>
              <a:rPr lang="en-US" altLang="zh-CN" dirty="0" err="1" smtClean="0">
                <a:ea typeface="宋体" charset="-122"/>
              </a:rPr>
              <a:t>gi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* bi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Propagate pi = 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+ bi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dirty="0"/>
              <a:t>arry </a:t>
            </a:r>
            <a:r>
              <a:rPr lang="en-US" altLang="zh-CN" dirty="0" smtClean="0">
                <a:solidFill>
                  <a:srgbClr val="0000FF"/>
                </a:solidFill>
              </a:rPr>
              <a:t>L</a:t>
            </a:r>
            <a:r>
              <a:rPr lang="en-US" altLang="zh-CN" dirty="0" smtClean="0"/>
              <a:t>ook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head adder</a:t>
            </a:r>
            <a:r>
              <a:rPr lang="en-US" altLang="zh-CN" dirty="0" smtClean="0">
                <a:solidFill>
                  <a:srgbClr val="0000FF"/>
                </a:solidFill>
              </a:rPr>
              <a:t>(CLA)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超前进位加法器</a:t>
            </a:r>
            <a:endParaRPr lang="en-US" altLang="zh-CN" dirty="0"/>
          </a:p>
        </p:txBody>
      </p:sp>
      <p:sp>
        <p:nvSpPr>
          <p:cNvPr id="3379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74788"/>
            <a:ext cx="8382000" cy="4383104"/>
          </a:xfrm>
        </p:spPr>
        <p:txBody>
          <a:bodyPr/>
          <a:lstStyle/>
          <a:p>
            <a:r>
              <a:rPr lang="en-US" altLang="zh-CN" dirty="0" err="1" smtClean="0"/>
              <a:t>Ci+1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gi</a:t>
            </a:r>
            <a:r>
              <a:rPr lang="en-US" altLang="zh-CN" dirty="0" smtClean="0"/>
              <a:t> + pi * </a:t>
            </a:r>
            <a:r>
              <a:rPr lang="en-US" altLang="zh-CN" dirty="0" err="1" smtClean="0"/>
              <a:t>ci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Carry generate: </a:t>
            </a:r>
            <a:r>
              <a:rPr lang="en-US" altLang="zh-CN" dirty="0" err="1" smtClean="0">
                <a:solidFill>
                  <a:srgbClr val="0000FF"/>
                </a:solidFill>
              </a:rPr>
              <a:t>gi</a:t>
            </a:r>
            <a:r>
              <a:rPr lang="en-US" altLang="zh-CN" dirty="0" smtClean="0">
                <a:solidFill>
                  <a:srgbClr val="0000FF"/>
                </a:solidFill>
              </a:rPr>
              <a:t> = </a:t>
            </a:r>
            <a:r>
              <a:rPr lang="en-US" altLang="zh-CN" dirty="0" err="1" smtClean="0">
                <a:solidFill>
                  <a:srgbClr val="0000FF"/>
                </a:solidFill>
              </a:rPr>
              <a:t>ai</a:t>
            </a:r>
            <a:r>
              <a:rPr lang="en-US" altLang="zh-CN" dirty="0" smtClean="0">
                <a:solidFill>
                  <a:srgbClr val="0000FF"/>
                </a:solidFill>
              </a:rPr>
              <a:t> * bi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If a and b are '1' -&gt;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	we always have a carryout 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independent  of  </a:t>
            </a:r>
            <a:r>
              <a:rPr lang="en-US" altLang="zh-CN" dirty="0" err="1" smtClean="0">
                <a:solidFill>
                  <a:srgbClr val="0000FF"/>
                </a:solidFill>
                <a:ea typeface="宋体" charset="-122"/>
              </a:rPr>
              <a:t>ci</a:t>
            </a:r>
            <a:endParaRPr lang="en-US" altLang="zh-CN" dirty="0" smtClean="0">
              <a:solidFill>
                <a:srgbClr val="0000FF"/>
              </a:solidFill>
              <a:ea typeface="宋体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Carry propagate: pi = </a:t>
            </a:r>
            <a:r>
              <a:rPr lang="en-US" altLang="zh-CN" dirty="0" err="1" smtClean="0">
                <a:solidFill>
                  <a:srgbClr val="0000FF"/>
                </a:solidFill>
              </a:rPr>
              <a:t>ai</a:t>
            </a:r>
            <a:r>
              <a:rPr lang="en-US" altLang="zh-CN" dirty="0" smtClean="0">
                <a:solidFill>
                  <a:srgbClr val="0000FF"/>
                </a:solidFill>
              </a:rPr>
              <a:t>+ bi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If only one of a and b is '1' -&gt;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	the carry out depends on the carry in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pi propagates the carry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Four bit carry look ahead adder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84313"/>
            <a:ext cx="8382000" cy="4114800"/>
          </a:xfrm>
        </p:spPr>
        <p:txBody>
          <a:bodyPr/>
          <a:lstStyle/>
          <a:p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c3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c4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g3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g3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g2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COMMENT:</a:t>
            </a:r>
          </a:p>
          <a:p>
            <a:pPr>
              <a:buFontTx/>
              <a:buNone/>
            </a:pPr>
            <a:r>
              <a:rPr lang="en-US" altLang="zh-CN" sz="2000" dirty="0"/>
              <a:t>		This kind of adder will be faster than the ripple carry adder, and smaller than the adder with the tow-level logic.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PROBLEM:</a:t>
            </a:r>
          </a:p>
          <a:p>
            <a:pPr>
              <a:buFontTx/>
              <a:buNone/>
            </a:pPr>
            <a:r>
              <a:rPr lang="en-US" altLang="zh-CN" sz="2000" dirty="0"/>
              <a:t>		If the number of the adder bits is very large, then this kind of adder will be too large. So we must seek more efficient ways.</a:t>
            </a:r>
          </a:p>
          <a:p>
            <a:pPr>
              <a:buFontTx/>
              <a:buNone/>
            </a:pPr>
            <a:endParaRPr lang="en-US" altLang="zh-CN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Four bit carry look ahead adder</a:t>
            </a:r>
          </a:p>
        </p:txBody>
      </p:sp>
      <p:sp>
        <p:nvSpPr>
          <p:cNvPr id="35843" name="AutoShape 3"/>
          <p:cNvSpPr>
            <a:spLocks noGrp="1" noChangeArrowheads="1"/>
          </p:cNvSpPr>
          <p:nvPr>
            <p:ph idx="1"/>
          </p:nvPr>
        </p:nvSpPr>
        <p:spPr>
          <a:xfrm>
            <a:off x="1905000" y="1331913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Let</a:t>
            </a:r>
            <a:r>
              <a:rPr lang="en-US" altLang="zh-CN" sz="1800" dirty="0">
                <a:latin typeface="Times New Roman" pitchFamily="18" charset="0"/>
              </a:rPr>
              <a:t>’</a:t>
            </a:r>
            <a:r>
              <a:rPr lang="en-US" altLang="zh-CN" sz="1800" dirty="0"/>
              <a:t>s consider a 16-bit adder.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Divide 16 bits into 4 groups. Each group has 4 bits.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As we know: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    </a:t>
            </a:r>
            <a:r>
              <a:rPr lang="en-US" altLang="zh-CN" sz="1800" dirty="0" err="1">
                <a:solidFill>
                  <a:srgbClr val="0000FF"/>
                </a:solidFill>
              </a:rPr>
              <a:t>c4</a:t>
            </a:r>
            <a:r>
              <a:rPr lang="en-US" altLang="zh-CN" sz="1800" dirty="0">
                <a:solidFill>
                  <a:srgbClr val="0000FF"/>
                </a:solidFill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</a:rPr>
              <a:t>g3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00FF"/>
                </a:solidFill>
              </a:rPr>
              <a:t>p3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g2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00FF"/>
                </a:solidFill>
              </a:rPr>
              <a:t>p3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g1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00FF"/>
                </a:solidFill>
              </a:rPr>
              <a:t>p3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g0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B0F0"/>
                </a:solidFill>
              </a:rPr>
              <a:t>p3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p2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p0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c0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So,we</a:t>
            </a:r>
            <a:r>
              <a:rPr lang="en-US" altLang="zh-CN" sz="1800" dirty="0"/>
              <a:t> can get the following: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c8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g7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g6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g5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g4</a:t>
            </a:r>
            <a:r>
              <a:rPr lang="en-US" altLang="zh-CN" sz="1800" dirty="0"/>
              <a:t> + </a:t>
            </a:r>
            <a:r>
              <a:rPr lang="en-US" altLang="zh-CN" sz="1800" dirty="0" err="1">
                <a:solidFill>
                  <a:srgbClr val="00B0F0"/>
                </a:solidFill>
              </a:rPr>
              <a:t>p7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p6</a:t>
            </a:r>
            <a:r>
              <a:rPr lang="en-US" altLang="zh-CN" sz="1800" dirty="0">
                <a:solidFill>
                  <a:srgbClr val="00B0F0"/>
                </a:solidFill>
              </a:rPr>
              <a:t>*5*</a:t>
            </a:r>
            <a:r>
              <a:rPr lang="en-US" altLang="zh-CN" sz="1800" dirty="0" err="1">
                <a:solidFill>
                  <a:srgbClr val="00B0F0"/>
                </a:solidFill>
              </a:rPr>
              <a:t>p4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c4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c12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g11+p11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g10+p11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g9+p11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p9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g8+p</a:t>
            </a:r>
            <a:r>
              <a:rPr lang="en-US" altLang="zh-CN" sz="1800" dirty="0" err="1">
                <a:solidFill>
                  <a:srgbClr val="00B0F0"/>
                </a:solidFill>
              </a:rPr>
              <a:t>11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p10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p9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p8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c8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c16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g15+p15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g14+p15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g13+p15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g12+p</a:t>
            </a:r>
            <a:r>
              <a:rPr lang="en-US" altLang="zh-CN" sz="1800" dirty="0" err="1">
                <a:solidFill>
                  <a:srgbClr val="00B0F0"/>
                </a:solidFill>
              </a:rPr>
              <a:t>15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p14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p13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p12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c12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Assume:   	</a:t>
            </a:r>
            <a:r>
              <a:rPr lang="en-US" altLang="zh-CN" sz="1800" dirty="0" err="1"/>
              <a:t>G0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g3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g2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g1</a:t>
            </a:r>
            <a:r>
              <a:rPr lang="en-US" altLang="zh-CN" sz="1800" dirty="0"/>
              <a:t> +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g0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 			</a:t>
            </a:r>
            <a:r>
              <a:rPr lang="en-US" altLang="zh-CN" sz="1800" dirty="0" err="1"/>
              <a:t>G1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g7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g6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g5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g4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G2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g11+p11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g10+p11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g9+p11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p9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g8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G3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g15+p15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g14+p15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g13+p15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g12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P0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p0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P1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p5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p4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p11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p9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p8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p15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p13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p12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Four bit carry look ahead adder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idx="1"/>
          </p:nvPr>
        </p:nvSpPr>
        <p:spPr>
          <a:xfrm>
            <a:off x="1981200" y="1357299"/>
            <a:ext cx="8686800" cy="476886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/>
              <a:t>Then we get: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G0+P0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c0</a:t>
            </a:r>
            <a:r>
              <a:rPr lang="en-US" altLang="zh-CN" sz="2000" dirty="0"/>
              <a:t> ;          </a:t>
            </a:r>
            <a:r>
              <a:rPr lang="en-US" altLang="zh-CN" sz="2000" dirty="0" err="1"/>
              <a:t>c8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 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c12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c8</a:t>
            </a:r>
            <a:r>
              <a:rPr lang="en-US" altLang="zh-CN" sz="2000" dirty="0"/>
              <a:t> ;        </a:t>
            </a:r>
            <a:r>
              <a:rPr lang="en-US" altLang="zh-CN" sz="2000" dirty="0" err="1"/>
              <a:t>c16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c12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Assume:   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c8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c12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c16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Then:</a:t>
            </a:r>
          </a:p>
          <a:p>
            <a:pPr>
              <a:buFontTx/>
              <a:buNone/>
            </a:pPr>
            <a:r>
              <a:rPr lang="en-US" altLang="zh-CN" sz="2000" dirty="0"/>
              <a:t>	      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G0+P0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c0</a:t>
            </a:r>
            <a:r>
              <a:rPr lang="en-US" altLang="zh-CN" sz="2000" dirty="0"/>
              <a:t> ;         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</a:t>
            </a:r>
          </a:p>
          <a:p>
            <a:pPr>
              <a:buFontTx/>
              <a:buNone/>
            </a:pPr>
            <a:r>
              <a:rPr lang="en-US" altLang="zh-CN" sz="2000" dirty="0"/>
              <a:t>	      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;        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err="1"/>
              <a:t>And,we</a:t>
            </a:r>
            <a:r>
              <a:rPr lang="en-US" altLang="zh-CN" sz="2000" dirty="0"/>
              <a:t> can further get:</a:t>
            </a:r>
          </a:p>
          <a:p>
            <a:pPr>
              <a:buFontTx/>
              <a:buNone/>
            </a:pP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;</a:t>
            </a:r>
          </a:p>
          <a:p>
            <a:pPr>
              <a:buFontTx/>
              <a:buNone/>
            </a:pPr>
            <a:r>
              <a:rPr lang="en-US" altLang="zh-CN" sz="2000" dirty="0" err="1"/>
              <a:t>C2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G2+P3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P3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Hybrid </a:t>
            </a:r>
            <a:r>
              <a:rPr lang="en-US" altLang="zh-CN" dirty="0" err="1">
                <a:solidFill>
                  <a:srgbClr val="0000FF"/>
                </a:solidFill>
              </a:rPr>
              <a:t>CLA</a:t>
            </a:r>
            <a:r>
              <a:rPr lang="en-US" altLang="zh-CN" dirty="0">
                <a:solidFill>
                  <a:srgbClr val="0000FF"/>
                </a:solidFill>
              </a:rPr>
              <a:t> + Ripple carry</a:t>
            </a:r>
          </a:p>
        </p:txBody>
      </p:sp>
      <p:sp>
        <p:nvSpPr>
          <p:cNvPr id="37891" name="AutoShape 3"/>
          <p:cNvSpPr>
            <a:spLocks noGrp="1" noChangeArrowheads="1"/>
          </p:cNvSpPr>
          <p:nvPr>
            <p:ph idx="1"/>
          </p:nvPr>
        </p:nvSpPr>
        <p:spPr>
          <a:xfrm>
            <a:off x="1881158" y="1142984"/>
            <a:ext cx="8382000" cy="4114800"/>
          </a:xfrm>
        </p:spPr>
        <p:txBody>
          <a:bodyPr/>
          <a:lstStyle/>
          <a:p>
            <a:r>
              <a:rPr lang="en-US" altLang="zh-CN" sz="2400" dirty="0" err="1"/>
              <a:t>Realisation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>
                <a:ea typeface="宋体" charset="-122"/>
              </a:rPr>
              <a:t>Ripple carry adders and</a:t>
            </a:r>
          </a:p>
          <a:p>
            <a:pPr lvl="1"/>
            <a:r>
              <a:rPr lang="en-US" altLang="zh-CN" sz="2000" dirty="0">
                <a:ea typeface="宋体" charset="-122"/>
              </a:rPr>
              <a:t>Carry look ahead logic</a:t>
            </a:r>
          </a:p>
          <a:p>
            <a:pPr>
              <a:buFontTx/>
              <a:buNone/>
            </a:pPr>
            <a:endParaRPr lang="en-US" altLang="zh-CN" dirty="0" smtClean="0"/>
          </a:p>
        </p:txBody>
      </p:sp>
      <p:pic>
        <p:nvPicPr>
          <p:cNvPr id="37892" name="Picture 4" descr="delay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2428869"/>
            <a:ext cx="7361238" cy="336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16" y="214290"/>
            <a:ext cx="5386398" cy="762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Carry-Skip Adders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863391" y="1124744"/>
            <a:ext cx="8358246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With </a:t>
            </a:r>
            <a:r>
              <a:rPr lang="en-US" altLang="zh-CN" sz="2400" dirty="0" err="1"/>
              <a:t>CMOS</a:t>
            </a:r>
            <a:r>
              <a:rPr lang="en-US" altLang="zh-CN" sz="2400" dirty="0"/>
              <a:t> Implementation – Carry Skip </a:t>
            </a:r>
            <a:r>
              <a:rPr lang="en-US" altLang="zh-CN" sz="2400" dirty="0"/>
              <a:t>Adder’s speed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Comparable to </a:t>
            </a:r>
            <a:r>
              <a:rPr lang="en-US" altLang="zh-CN" sz="2400" dirty="0" err="1"/>
              <a:t>CLA</a:t>
            </a:r>
            <a:endParaRPr lang="en-US" altLang="zh-CN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Less Area/Power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Based on Observation that Carry Process Can “Skip” Stage</a:t>
            </a:r>
            <a:br>
              <a:rPr lang="en-US" altLang="zh-CN" sz="2400" dirty="0"/>
            </a:br>
            <a:r>
              <a:rPr lang="en-US" altLang="zh-CN" sz="2400" dirty="0"/>
              <a:t>	for Which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 </a:t>
            </a:r>
            <a:r>
              <a:rPr lang="en-US" altLang="zh-CN" sz="2400" dirty="0">
                <a:sym typeface="Symbol" pitchFamily="18" charset="2"/>
              </a:rPr>
              <a:t> 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 (that is </a:t>
            </a:r>
            <a:r>
              <a:rPr lang="en-US" altLang="zh-CN" sz="2400" i="1" dirty="0">
                <a:sym typeface="Symbol" pitchFamily="18" charset="2"/>
              </a:rPr>
              <a:t>p</a:t>
            </a:r>
            <a:r>
              <a:rPr lang="en-US" altLang="zh-CN" sz="2400" baseline="-25000" dirty="0">
                <a:sym typeface="Symbol" pitchFamily="18" charset="2"/>
              </a:rPr>
              <a:t>i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i="1" dirty="0" err="1">
                <a:sym typeface="Symbol" pitchFamily="18" charset="2"/>
              </a:rPr>
              <a:t>x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 err="1">
                <a:sym typeface="Symbol" pitchFamily="18" charset="2"/>
              </a:rPr>
              <a:t>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baseline="-250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= 1)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Adder of 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 stages Divided into Stages of Selected Lengths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         With </a:t>
            </a:r>
            <a:r>
              <a:rPr lang="en-US" altLang="zh-CN" sz="2400" dirty="0">
                <a:sym typeface="Symbol" pitchFamily="18" charset="2"/>
              </a:rPr>
              <a:t>Simple Ripple Carry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Each Group Generates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“Group Carry-Propagate”=1 if all </a:t>
            </a:r>
            <a:r>
              <a:rPr lang="en-US" altLang="zh-CN" sz="24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=1</a:t>
            </a:r>
            <a:b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</a:t>
            </a:r>
            <a:r>
              <a:rPr lang="en-US" altLang="zh-CN" sz="2400" dirty="0">
                <a:sym typeface="Symbol" pitchFamily="18" charset="2"/>
              </a:rPr>
              <a:t>This Signal Allows Incoming Carry to “Skip” Stages within</a:t>
            </a:r>
            <a:br>
              <a:rPr lang="en-US" altLang="zh-CN" sz="2400" dirty="0"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Group </a:t>
            </a:r>
            <a:r>
              <a:rPr lang="en-US" altLang="zh-CN" sz="2400" dirty="0">
                <a:sym typeface="Symbol" pitchFamily="18" charset="2"/>
              </a:rPr>
              <a:t>and Generate Carry-out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it mean if </a:t>
            </a:r>
            <a:r>
              <a:rPr lang="en-US" altLang="zh-CN" u="sng" dirty="0" smtClean="0">
                <a:solidFill>
                  <a:srgbClr val="0000FF"/>
                </a:solidFill>
              </a:rPr>
              <a:t>ALL Pi = 1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9536" y="1268761"/>
            <a:ext cx="82237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c1 = g0 + (p0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c2 = g1 + p1*c1 = g1 + (p1 * g0) + (p1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c3 = g2 + p2*c2 = g2 + (p2 * g1) + (p2 * p1 * g0) + (p2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19536" y="3429000"/>
            <a:ext cx="602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gi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* </a:t>
            </a:r>
            <a:r>
              <a:rPr lang="en-US" altLang="zh-CN" dirty="0">
                <a:solidFill>
                  <a:srgbClr val="0000FF"/>
                </a:solidFill>
              </a:rPr>
              <a:t>bi             pi=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+ bi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9537" y="4266185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Pi = 1 then it can be know that  </a:t>
            </a:r>
            <a:r>
              <a:rPr lang="en-US" altLang="zh-CN" dirty="0" err="1"/>
              <a:t>Gi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40965" y="5103371"/>
            <a:ext cx="8223726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So, </a:t>
            </a:r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             </a:t>
            </a:r>
            <a:r>
              <a:rPr lang="en-US" altLang="zh-CN" sz="2000" dirty="0">
                <a:solidFill>
                  <a:srgbClr val="FF0000"/>
                </a:solidFill>
              </a:rPr>
              <a:t>= c0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675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skip adder</a:t>
            </a:r>
          </a:p>
        </p:txBody>
      </p:sp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Accelerating the carry by skipping the interior blocks</a:t>
            </a:r>
          </a:p>
          <a:p>
            <a:r>
              <a:rPr lang="en-US" altLang="zh-CN" sz="2400" dirty="0"/>
              <a:t>Optimal speed with no-equal distribution of block length</a:t>
            </a:r>
          </a:p>
        </p:txBody>
      </p:sp>
      <p:pic>
        <p:nvPicPr>
          <p:cNvPr id="38916" name="Picture 4" descr="ad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2786058"/>
            <a:ext cx="7086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64" y="0"/>
            <a:ext cx="5457836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Fixed Block Width Carry-Skip Adders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8038" y="1503364"/>
            <a:ext cx="8062912" cy="464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881158" y="5214950"/>
            <a:ext cx="142876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749426" y="312739"/>
            <a:ext cx="37957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2150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952728" y="81558"/>
            <a:ext cx="7715272" cy="113191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solidFill>
                  <a:srgbClr val="0000FF"/>
                </a:solidFill>
              </a:rPr>
              <a:t>3.2  Signed and Unsigned Numbers  Possible Representations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357299"/>
            <a:ext cx="9055318" cy="476886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dirty="0"/>
              <a:t>    Sign Magnitude:         One's Complement     </a:t>
            </a:r>
            <a:r>
              <a:rPr lang="en-US" altLang="zh-CN" sz="2000" dirty="0">
                <a:solidFill>
                  <a:srgbClr val="0000FF"/>
                </a:solidFill>
              </a:rPr>
              <a:t>Two's Complement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2400" dirty="0">
                <a:solidFill>
                  <a:srgbClr val="FF3300"/>
                </a:solidFill>
              </a:rPr>
              <a:t>000 = +0		000 = +0		000 = +0</a:t>
            </a:r>
            <a:br>
              <a:rPr lang="en-US" altLang="zh-CN" sz="2400" dirty="0">
                <a:solidFill>
                  <a:srgbClr val="FF3300"/>
                </a:solidFill>
              </a:rPr>
            </a:br>
            <a:r>
              <a:rPr lang="en-US" altLang="zh-CN" sz="2400" dirty="0"/>
              <a:t>	001 = +1		001 = +1		001 = +1</a:t>
            </a:r>
            <a:br>
              <a:rPr lang="en-US" altLang="zh-CN" sz="2400" dirty="0"/>
            </a:br>
            <a:r>
              <a:rPr lang="en-US" altLang="zh-CN" sz="2400" dirty="0"/>
              <a:t>	010 = +2		010 = +2		010 = +2</a:t>
            </a:r>
            <a:br>
              <a:rPr lang="en-US" altLang="zh-CN" sz="2400" dirty="0"/>
            </a:br>
            <a:r>
              <a:rPr lang="en-US" altLang="zh-CN" sz="2400" dirty="0"/>
              <a:t>	011 = +3		011 = +3		011 = +3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3300"/>
                </a:solidFill>
              </a:rPr>
              <a:t>100 = -0</a:t>
            </a:r>
            <a:r>
              <a:rPr lang="en-US" altLang="zh-CN" sz="2400" dirty="0"/>
              <a:t>		100 = -3		100 = -4</a:t>
            </a:r>
            <a:br>
              <a:rPr lang="en-US" altLang="zh-CN" sz="2400" dirty="0"/>
            </a:br>
            <a:r>
              <a:rPr lang="en-US" altLang="zh-CN" sz="2400" dirty="0"/>
              <a:t>	101 = -1		101 = -2		101 = -3</a:t>
            </a:r>
            <a:br>
              <a:rPr lang="en-US" altLang="zh-CN" sz="2400" dirty="0"/>
            </a:br>
            <a:r>
              <a:rPr lang="en-US" altLang="zh-CN" sz="2400" dirty="0"/>
              <a:t>	110 = -2		110 = -1		110 = -2</a:t>
            </a:r>
            <a:br>
              <a:rPr lang="en-US" altLang="zh-CN" sz="2400" dirty="0"/>
            </a:br>
            <a:r>
              <a:rPr lang="en-US" altLang="zh-CN" sz="2400" dirty="0"/>
              <a:t>	111 = -3		</a:t>
            </a:r>
            <a:r>
              <a:rPr lang="en-US" altLang="zh-CN" sz="2400" dirty="0">
                <a:solidFill>
                  <a:srgbClr val="FF3300"/>
                </a:solidFill>
              </a:rPr>
              <a:t>111 = -0</a:t>
            </a:r>
            <a:r>
              <a:rPr lang="en-US" altLang="zh-CN" sz="2400" dirty="0"/>
              <a:t>		111 = -1</a:t>
            </a:r>
          </a:p>
          <a:p>
            <a:pPr eaLnBrk="1" hangingPunct="1"/>
            <a:r>
              <a:rPr lang="en-US" altLang="zh-CN" dirty="0"/>
              <a:t>Issues:   number of zeros, ease of operations</a:t>
            </a:r>
          </a:p>
          <a:p>
            <a:pPr eaLnBrk="1" hangingPunct="1"/>
            <a:r>
              <a:rPr lang="en-US" altLang="zh-CN" b="1" dirty="0">
                <a:solidFill>
                  <a:srgbClr val="FF3300"/>
                </a:solidFill>
              </a:rPr>
              <a:t>Which one is best?  Why? </a:t>
            </a: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</a:t>
            </a:r>
            <a:r>
              <a:rPr lang="en-US" altLang="zh-CN" dirty="0" smtClean="0">
                <a:solidFill>
                  <a:srgbClr val="0000FF"/>
                </a:solidFill>
              </a:rPr>
              <a:t>Select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</a:rPr>
              <a:t>dder </a:t>
            </a:r>
            <a:r>
              <a:rPr lang="en-US" altLang="zh-CN" dirty="0">
                <a:solidFill>
                  <a:srgbClr val="0000FF"/>
                </a:solidFill>
              </a:rPr>
              <a:t>(CSA)</a:t>
            </a:r>
          </a:p>
        </p:txBody>
      </p:sp>
      <p:pic>
        <p:nvPicPr>
          <p:cNvPr id="39939" name="Picture 4" descr="add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596" y="1500174"/>
            <a:ext cx="85011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Carry </a:t>
            </a:r>
            <a:r>
              <a:rPr lang="en-US" altLang="zh-CN" dirty="0" smtClean="0"/>
              <a:t>Select </a:t>
            </a:r>
            <a:r>
              <a:rPr lang="en-US" altLang="zh-CN" dirty="0"/>
              <a:t>A</a:t>
            </a:r>
            <a:r>
              <a:rPr lang="en-US" altLang="zh-CN" dirty="0" smtClean="0"/>
              <a:t>dder</a:t>
            </a:r>
            <a:endParaRPr lang="en-US" altLang="zh-CN" dirty="0"/>
          </a:p>
        </p:txBody>
      </p:sp>
      <p:sp>
        <p:nvSpPr>
          <p:cNvPr id="40963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mtClean="0"/>
              <a:t>Carry selection by nibbles</a:t>
            </a:r>
          </a:p>
        </p:txBody>
      </p:sp>
      <p:pic>
        <p:nvPicPr>
          <p:cNvPr id="40964" name="Picture 4" descr="add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48" y="2143116"/>
            <a:ext cx="815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3.3 </a:t>
            </a:r>
            <a:r>
              <a:rPr lang="en-US" altLang="zh-CN" dirty="0"/>
              <a:t>Multiplication</a:t>
            </a:r>
          </a:p>
        </p:txBody>
      </p:sp>
      <p:sp>
        <p:nvSpPr>
          <p:cNvPr id="41987" name="AutoShap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Binary multiplication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	Multiplicand * Multiplier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1000 * 1001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1000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</a:t>
            </a:r>
            <a:r>
              <a:rPr lang="en-US" altLang="zh-CN" sz="2400" u="sng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1001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1000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_</a:t>
            </a:r>
            <a:r>
              <a:rPr lang="en-US" altLang="zh-CN" sz="2400" u="sng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1000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_____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Product 1001000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Look at </a:t>
            </a:r>
            <a:r>
              <a:rPr lang="en-US" altLang="zh-CN" sz="2400" dirty="0">
                <a:solidFill>
                  <a:srgbClr val="0000FF"/>
                </a:solidFill>
              </a:rPr>
              <a:t>current bit </a:t>
            </a:r>
            <a:r>
              <a:rPr lang="en-US" altLang="zh-CN" sz="2400" dirty="0"/>
              <a:t>position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If multiplier is 1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then add multiplicand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Else add 0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shift multiplicand left by 1 bit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Multiplier </a:t>
            </a:r>
            <a:r>
              <a:rPr lang="en-US" altLang="zh-CN" dirty="0" err="1" smtClean="0"/>
              <a:t>V1</a:t>
            </a:r>
            <a:endParaRPr lang="en-US" altLang="zh-CN" dirty="0"/>
          </a:p>
        </p:txBody>
      </p:sp>
      <p:sp>
        <p:nvSpPr>
          <p:cNvPr id="43011" name="AutoShape 3"/>
          <p:cNvSpPr>
            <a:spLocks noGrp="1" noChangeArrowheads="1"/>
          </p:cNvSpPr>
          <p:nvPr>
            <p:ph idx="1"/>
          </p:nvPr>
        </p:nvSpPr>
        <p:spPr>
          <a:xfrm>
            <a:off x="1809720" y="1142984"/>
            <a:ext cx="8382000" cy="4114800"/>
          </a:xfrm>
        </p:spPr>
        <p:txBody>
          <a:bodyPr/>
          <a:lstStyle/>
          <a:p>
            <a:r>
              <a:rPr lang="en-US" altLang="zh-CN" sz="2400" dirty="0"/>
              <a:t>32 bits: multiplier</a:t>
            </a:r>
          </a:p>
          <a:p>
            <a:r>
              <a:rPr lang="en-US" altLang="zh-CN" sz="2400" dirty="0"/>
              <a:t>64 bits: multiplicand, product, </a:t>
            </a:r>
            <a:r>
              <a:rPr lang="en-US" altLang="zh-CN" sz="2400" dirty="0" err="1"/>
              <a:t>ALU</a:t>
            </a:r>
            <a:endParaRPr lang="en-US" altLang="zh-CN" sz="2400" dirty="0"/>
          </a:p>
          <a:p>
            <a:r>
              <a:rPr lang="en-US" altLang="zh-CN" sz="2400" dirty="0"/>
              <a:t>0010*0011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2624138" y="2428868"/>
            <a:ext cx="7143750" cy="3725862"/>
            <a:chOff x="1100138" y="2798763"/>
            <a:chExt cx="7143750" cy="3725862"/>
          </a:xfrm>
        </p:grpSpPr>
        <p:grpSp>
          <p:nvGrpSpPr>
            <p:cNvPr id="43012" name="Group 135"/>
            <p:cNvGrpSpPr>
              <a:grpSpLocks/>
            </p:cNvGrpSpPr>
            <p:nvPr/>
          </p:nvGrpSpPr>
          <p:grpSpPr bwMode="auto">
            <a:xfrm>
              <a:off x="1100138" y="2798763"/>
              <a:ext cx="6931025" cy="3725862"/>
              <a:chOff x="693" y="1259"/>
              <a:chExt cx="4366" cy="2347"/>
            </a:xfrm>
          </p:grpSpPr>
          <p:sp>
            <p:nvSpPr>
              <p:cNvPr id="43016" name="Freeform 6"/>
              <p:cNvSpPr>
                <a:spLocks/>
              </p:cNvSpPr>
              <p:nvPr/>
            </p:nvSpPr>
            <p:spPr bwMode="auto">
              <a:xfrm>
                <a:off x="2892" y="3180"/>
                <a:ext cx="59" cy="63"/>
              </a:xfrm>
              <a:custGeom>
                <a:avLst/>
                <a:gdLst>
                  <a:gd name="T0" fmla="*/ 59 w 59"/>
                  <a:gd name="T1" fmla="*/ 60 h 63"/>
                  <a:gd name="T2" fmla="*/ 59 w 59"/>
                  <a:gd name="T3" fmla="*/ 0 h 63"/>
                  <a:gd name="T4" fmla="*/ 0 w 59"/>
                  <a:gd name="T5" fmla="*/ 33 h 63"/>
                  <a:gd name="T6" fmla="*/ 59 w 59"/>
                  <a:gd name="T7" fmla="*/ 63 h 63"/>
                  <a:gd name="T8" fmla="*/ 59 w 59"/>
                  <a:gd name="T9" fmla="*/ 63 h 63"/>
                  <a:gd name="T10" fmla="*/ 59 w 59"/>
                  <a:gd name="T11" fmla="*/ 60 h 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63">
                    <a:moveTo>
                      <a:pt x="59" y="60"/>
                    </a:moveTo>
                    <a:lnTo>
                      <a:pt x="59" y="0"/>
                    </a:lnTo>
                    <a:lnTo>
                      <a:pt x="0" y="33"/>
                    </a:lnTo>
                    <a:lnTo>
                      <a:pt x="59" y="63"/>
                    </a:lnTo>
                    <a:lnTo>
                      <a:pt x="59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7" name="Freeform 7"/>
              <p:cNvSpPr>
                <a:spLocks/>
              </p:cNvSpPr>
              <p:nvPr/>
            </p:nvSpPr>
            <p:spPr bwMode="auto">
              <a:xfrm>
                <a:off x="2930" y="3210"/>
                <a:ext cx="21" cy="3"/>
              </a:xfrm>
              <a:custGeom>
                <a:avLst/>
                <a:gdLst>
                  <a:gd name="T0" fmla="*/ 0 w 21"/>
                  <a:gd name="T1" fmla="*/ 0 h 3"/>
                  <a:gd name="T2" fmla="*/ 21 w 21"/>
                  <a:gd name="T3" fmla="*/ 3 h 3"/>
                  <a:gd name="T4" fmla="*/ 0 w 21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3">
                    <a:moveTo>
                      <a:pt x="0" y="0"/>
                    </a:moveTo>
                    <a:lnTo>
                      <a:pt x="2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8" name="Rectangle 8"/>
              <p:cNvSpPr>
                <a:spLocks noChangeArrowheads="1"/>
              </p:cNvSpPr>
              <p:nvPr/>
            </p:nvSpPr>
            <p:spPr bwMode="auto">
              <a:xfrm>
                <a:off x="1654" y="2421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43019" name="Rectangle 9"/>
              <p:cNvSpPr>
                <a:spLocks noChangeArrowheads="1"/>
              </p:cNvSpPr>
              <p:nvPr/>
            </p:nvSpPr>
            <p:spPr bwMode="auto">
              <a:xfrm>
                <a:off x="1721" y="2421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43020" name="Rectangle 10"/>
              <p:cNvSpPr>
                <a:spLocks noChangeArrowheads="1"/>
              </p:cNvSpPr>
              <p:nvPr/>
            </p:nvSpPr>
            <p:spPr bwMode="auto">
              <a:xfrm>
                <a:off x="1784" y="2421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-</a:t>
                </a:r>
                <a:endParaRPr lang="en-US" altLang="zh-CN"/>
              </a:p>
            </p:txBody>
          </p:sp>
          <p:sp>
            <p:nvSpPr>
              <p:cNvPr id="43021" name="Rectangle 11"/>
              <p:cNvSpPr>
                <a:spLocks noChangeArrowheads="1"/>
              </p:cNvSpPr>
              <p:nvPr/>
            </p:nvSpPr>
            <p:spPr bwMode="auto">
              <a:xfrm>
                <a:off x="1822" y="2421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022" name="Rectangle 12"/>
              <p:cNvSpPr>
                <a:spLocks noChangeArrowheads="1"/>
              </p:cNvSpPr>
              <p:nvPr/>
            </p:nvSpPr>
            <p:spPr bwMode="auto">
              <a:xfrm>
                <a:off x="1889" y="2421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23" name="Rectangle 13"/>
              <p:cNvSpPr>
                <a:spLocks noChangeArrowheads="1"/>
              </p:cNvSpPr>
              <p:nvPr/>
            </p:nvSpPr>
            <p:spPr bwMode="auto">
              <a:xfrm>
                <a:off x="1913" y="2421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24" name="Rectangle 14"/>
              <p:cNvSpPr>
                <a:spLocks noChangeArrowheads="1"/>
              </p:cNvSpPr>
              <p:nvPr/>
            </p:nvSpPr>
            <p:spPr bwMode="auto">
              <a:xfrm>
                <a:off x="1948" y="2421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025" name="Rectangle 15"/>
              <p:cNvSpPr>
                <a:spLocks noChangeArrowheads="1"/>
              </p:cNvSpPr>
              <p:nvPr/>
            </p:nvSpPr>
            <p:spPr bwMode="auto">
              <a:xfrm>
                <a:off x="1980" y="2421"/>
                <a:ext cx="8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43026" name="Rectangle 16"/>
              <p:cNvSpPr>
                <a:spLocks noChangeArrowheads="1"/>
              </p:cNvSpPr>
              <p:nvPr/>
            </p:nvSpPr>
            <p:spPr bwMode="auto">
              <a:xfrm>
                <a:off x="2057" y="2421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27" name="Rectangle 17"/>
              <p:cNvSpPr>
                <a:spLocks noChangeArrowheads="1"/>
              </p:cNvSpPr>
              <p:nvPr/>
            </p:nvSpPr>
            <p:spPr bwMode="auto">
              <a:xfrm>
                <a:off x="2124" y="2421"/>
                <a:ext cx="8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28" name="Freeform 18"/>
              <p:cNvSpPr>
                <a:spLocks/>
              </p:cNvSpPr>
              <p:nvPr/>
            </p:nvSpPr>
            <p:spPr bwMode="auto">
              <a:xfrm>
                <a:off x="1892" y="2877"/>
                <a:ext cx="60" cy="64"/>
              </a:xfrm>
              <a:custGeom>
                <a:avLst/>
                <a:gdLst>
                  <a:gd name="T0" fmla="*/ 56 w 60"/>
                  <a:gd name="T1" fmla="*/ 0 h 64"/>
                  <a:gd name="T2" fmla="*/ 0 w 60"/>
                  <a:gd name="T3" fmla="*/ 4 h 64"/>
                  <a:gd name="T4" fmla="*/ 28 w 60"/>
                  <a:gd name="T5" fmla="*/ 64 h 64"/>
                  <a:gd name="T6" fmla="*/ 60 w 60"/>
                  <a:gd name="T7" fmla="*/ 4 h 64"/>
                  <a:gd name="T8" fmla="*/ 60 w 60"/>
                  <a:gd name="T9" fmla="*/ 4 h 64"/>
                  <a:gd name="T10" fmla="*/ 56 w 60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56" y="0"/>
                    </a:moveTo>
                    <a:lnTo>
                      <a:pt x="0" y="4"/>
                    </a:lnTo>
                    <a:lnTo>
                      <a:pt x="28" y="64"/>
                    </a:lnTo>
                    <a:lnTo>
                      <a:pt x="60" y="4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9" name="Line 19"/>
              <p:cNvSpPr>
                <a:spLocks noChangeShapeType="1"/>
              </p:cNvSpPr>
              <p:nvPr/>
            </p:nvSpPr>
            <p:spPr bwMode="auto">
              <a:xfrm flipV="1">
                <a:off x="1920" y="2672"/>
                <a:ext cx="1" cy="228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0" name="Freeform 20"/>
              <p:cNvSpPr>
                <a:spLocks/>
              </p:cNvSpPr>
              <p:nvPr/>
            </p:nvSpPr>
            <p:spPr bwMode="auto">
              <a:xfrm>
                <a:off x="2317" y="2107"/>
                <a:ext cx="59" cy="64"/>
              </a:xfrm>
              <a:custGeom>
                <a:avLst/>
                <a:gdLst>
                  <a:gd name="T0" fmla="*/ 56 w 59"/>
                  <a:gd name="T1" fmla="*/ 0 h 64"/>
                  <a:gd name="T2" fmla="*/ 0 w 59"/>
                  <a:gd name="T3" fmla="*/ 4 h 64"/>
                  <a:gd name="T4" fmla="*/ 28 w 59"/>
                  <a:gd name="T5" fmla="*/ 64 h 64"/>
                  <a:gd name="T6" fmla="*/ 59 w 59"/>
                  <a:gd name="T7" fmla="*/ 4 h 64"/>
                  <a:gd name="T8" fmla="*/ 59 w 59"/>
                  <a:gd name="T9" fmla="*/ 4 h 64"/>
                  <a:gd name="T10" fmla="*/ 56 w 59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64">
                    <a:moveTo>
                      <a:pt x="56" y="0"/>
                    </a:moveTo>
                    <a:lnTo>
                      <a:pt x="0" y="4"/>
                    </a:lnTo>
                    <a:lnTo>
                      <a:pt x="28" y="64"/>
                    </a:lnTo>
                    <a:lnTo>
                      <a:pt x="59" y="4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" name="Line 21"/>
              <p:cNvSpPr>
                <a:spLocks noChangeShapeType="1"/>
              </p:cNvSpPr>
              <p:nvPr/>
            </p:nvSpPr>
            <p:spPr bwMode="auto">
              <a:xfrm flipV="1">
                <a:off x="2345" y="1760"/>
                <a:ext cx="1" cy="37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" name="Freeform 22"/>
              <p:cNvSpPr>
                <a:spLocks/>
              </p:cNvSpPr>
              <p:nvPr/>
            </p:nvSpPr>
            <p:spPr bwMode="auto">
              <a:xfrm>
                <a:off x="1468" y="2107"/>
                <a:ext cx="56" cy="64"/>
              </a:xfrm>
              <a:custGeom>
                <a:avLst/>
                <a:gdLst>
                  <a:gd name="T0" fmla="*/ 56 w 56"/>
                  <a:gd name="T1" fmla="*/ 0 h 64"/>
                  <a:gd name="T2" fmla="*/ 0 w 56"/>
                  <a:gd name="T3" fmla="*/ 4 h 64"/>
                  <a:gd name="T4" fmla="*/ 28 w 56"/>
                  <a:gd name="T5" fmla="*/ 64 h 64"/>
                  <a:gd name="T6" fmla="*/ 56 w 56"/>
                  <a:gd name="T7" fmla="*/ 4 h 64"/>
                  <a:gd name="T8" fmla="*/ 56 w 56"/>
                  <a:gd name="T9" fmla="*/ 4 h 64"/>
                  <a:gd name="T10" fmla="*/ 56 w 56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64">
                    <a:moveTo>
                      <a:pt x="56" y="0"/>
                    </a:moveTo>
                    <a:lnTo>
                      <a:pt x="0" y="4"/>
                    </a:lnTo>
                    <a:lnTo>
                      <a:pt x="28" y="64"/>
                    </a:lnTo>
                    <a:lnTo>
                      <a:pt x="56" y="4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" name="Freeform 23"/>
              <p:cNvSpPr>
                <a:spLocks/>
              </p:cNvSpPr>
              <p:nvPr/>
            </p:nvSpPr>
            <p:spPr bwMode="auto">
              <a:xfrm>
                <a:off x="2429" y="2395"/>
                <a:ext cx="60" cy="60"/>
              </a:xfrm>
              <a:custGeom>
                <a:avLst/>
                <a:gdLst>
                  <a:gd name="T0" fmla="*/ 56 w 60"/>
                  <a:gd name="T1" fmla="*/ 60 h 60"/>
                  <a:gd name="T2" fmla="*/ 60 w 60"/>
                  <a:gd name="T3" fmla="*/ 0 h 60"/>
                  <a:gd name="T4" fmla="*/ 0 w 60"/>
                  <a:gd name="T5" fmla="*/ 30 h 60"/>
                  <a:gd name="T6" fmla="*/ 60 w 60"/>
                  <a:gd name="T7" fmla="*/ 60 h 60"/>
                  <a:gd name="T8" fmla="*/ 60 w 60"/>
                  <a:gd name="T9" fmla="*/ 60 h 60"/>
                  <a:gd name="T10" fmla="*/ 56 w 60"/>
                  <a:gd name="T11" fmla="*/ 6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56" y="60"/>
                    </a:moveTo>
                    <a:lnTo>
                      <a:pt x="60" y="0"/>
                    </a:lnTo>
                    <a:lnTo>
                      <a:pt x="0" y="30"/>
                    </a:lnTo>
                    <a:lnTo>
                      <a:pt x="60" y="60"/>
                    </a:lnTo>
                    <a:lnTo>
                      <a:pt x="56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" name="Freeform 24"/>
              <p:cNvSpPr>
                <a:spLocks/>
              </p:cNvSpPr>
              <p:nvPr/>
            </p:nvSpPr>
            <p:spPr bwMode="auto">
              <a:xfrm>
                <a:off x="2464" y="2421"/>
                <a:ext cx="25" cy="4"/>
              </a:xfrm>
              <a:custGeom>
                <a:avLst/>
                <a:gdLst>
                  <a:gd name="T0" fmla="*/ 0 w 25"/>
                  <a:gd name="T1" fmla="*/ 0 h 4"/>
                  <a:gd name="T2" fmla="*/ 25 w 25"/>
                  <a:gd name="T3" fmla="*/ 4 h 4"/>
                  <a:gd name="T4" fmla="*/ 0 w 25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Freeform 25"/>
              <p:cNvSpPr>
                <a:spLocks/>
              </p:cNvSpPr>
              <p:nvPr/>
            </p:nvSpPr>
            <p:spPr bwMode="auto">
              <a:xfrm>
                <a:off x="2464" y="2421"/>
                <a:ext cx="954" cy="542"/>
              </a:xfrm>
              <a:custGeom>
                <a:avLst/>
                <a:gdLst>
                  <a:gd name="T0" fmla="*/ 0 w 954"/>
                  <a:gd name="T1" fmla="*/ 0 h 542"/>
                  <a:gd name="T2" fmla="*/ 954 w 954"/>
                  <a:gd name="T3" fmla="*/ 4 h 542"/>
                  <a:gd name="T4" fmla="*/ 954 w 954"/>
                  <a:gd name="T5" fmla="*/ 542 h 5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54" h="542">
                    <a:moveTo>
                      <a:pt x="0" y="0"/>
                    </a:moveTo>
                    <a:lnTo>
                      <a:pt x="954" y="4"/>
                    </a:lnTo>
                    <a:lnTo>
                      <a:pt x="954" y="542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" name="Rectangle 26"/>
              <p:cNvSpPr>
                <a:spLocks noChangeArrowheads="1"/>
              </p:cNvSpPr>
              <p:nvPr/>
            </p:nvSpPr>
            <p:spPr bwMode="auto">
              <a:xfrm>
                <a:off x="3428" y="3064"/>
                <a:ext cx="8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3037" name="Rectangle 27"/>
              <p:cNvSpPr>
                <a:spLocks noChangeArrowheads="1"/>
              </p:cNvSpPr>
              <p:nvPr/>
            </p:nvSpPr>
            <p:spPr bwMode="auto">
              <a:xfrm>
                <a:off x="3512" y="3064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038" name="Rectangle 28"/>
              <p:cNvSpPr>
                <a:spLocks noChangeArrowheads="1"/>
              </p:cNvSpPr>
              <p:nvPr/>
            </p:nvSpPr>
            <p:spPr bwMode="auto">
              <a:xfrm>
                <a:off x="3576" y="3064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43039" name="Rectangle 29"/>
              <p:cNvSpPr>
                <a:spLocks noChangeArrowheads="1"/>
              </p:cNvSpPr>
              <p:nvPr/>
            </p:nvSpPr>
            <p:spPr bwMode="auto">
              <a:xfrm>
                <a:off x="3642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40" name="Rectangle 30"/>
              <p:cNvSpPr>
                <a:spLocks noChangeArrowheads="1"/>
              </p:cNvSpPr>
              <p:nvPr/>
            </p:nvSpPr>
            <p:spPr bwMode="auto">
              <a:xfrm>
                <a:off x="3674" y="3064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41" name="Rectangle 31"/>
              <p:cNvSpPr>
                <a:spLocks noChangeArrowheads="1"/>
              </p:cNvSpPr>
              <p:nvPr/>
            </p:nvSpPr>
            <p:spPr bwMode="auto">
              <a:xfrm>
                <a:off x="3712" y="3064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042" name="Rectangle 32"/>
              <p:cNvSpPr>
                <a:spLocks noChangeArrowheads="1"/>
              </p:cNvSpPr>
              <p:nvPr/>
            </p:nvSpPr>
            <p:spPr bwMode="auto">
              <a:xfrm>
                <a:off x="3779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43" name="Rectangle 33"/>
              <p:cNvSpPr>
                <a:spLocks noChangeArrowheads="1"/>
              </p:cNvSpPr>
              <p:nvPr/>
            </p:nvSpPr>
            <p:spPr bwMode="auto">
              <a:xfrm>
                <a:off x="3804" y="3064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044" name="Rectangle 34"/>
              <p:cNvSpPr>
                <a:spLocks noChangeArrowheads="1"/>
              </p:cNvSpPr>
              <p:nvPr/>
            </p:nvSpPr>
            <p:spPr bwMode="auto">
              <a:xfrm>
                <a:off x="3835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45" name="Rectangle 35"/>
              <p:cNvSpPr>
                <a:spLocks noChangeArrowheads="1"/>
              </p:cNvSpPr>
              <p:nvPr/>
            </p:nvSpPr>
            <p:spPr bwMode="auto">
              <a:xfrm>
                <a:off x="3870" y="3064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046" name="Rectangle 36"/>
              <p:cNvSpPr>
                <a:spLocks noChangeArrowheads="1"/>
              </p:cNvSpPr>
              <p:nvPr/>
            </p:nvSpPr>
            <p:spPr bwMode="auto">
              <a:xfrm>
                <a:off x="3933" y="3064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047" name="Rectangle 37"/>
              <p:cNvSpPr>
                <a:spLocks noChangeArrowheads="1"/>
              </p:cNvSpPr>
              <p:nvPr/>
            </p:nvSpPr>
            <p:spPr bwMode="auto">
              <a:xfrm>
                <a:off x="3993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48" name="Freeform 38"/>
              <p:cNvSpPr>
                <a:spLocks/>
              </p:cNvSpPr>
              <p:nvPr/>
            </p:nvSpPr>
            <p:spPr bwMode="auto">
              <a:xfrm>
                <a:off x="3264" y="2903"/>
                <a:ext cx="929" cy="467"/>
              </a:xfrm>
              <a:custGeom>
                <a:avLst/>
                <a:gdLst>
                  <a:gd name="T0" fmla="*/ 929 w 929"/>
                  <a:gd name="T1" fmla="*/ 232 h 467"/>
                  <a:gd name="T2" fmla="*/ 925 w 929"/>
                  <a:gd name="T3" fmla="*/ 198 h 467"/>
                  <a:gd name="T4" fmla="*/ 908 w 929"/>
                  <a:gd name="T5" fmla="*/ 161 h 467"/>
                  <a:gd name="T6" fmla="*/ 880 w 929"/>
                  <a:gd name="T7" fmla="*/ 127 h 467"/>
                  <a:gd name="T8" fmla="*/ 841 w 929"/>
                  <a:gd name="T9" fmla="*/ 98 h 467"/>
                  <a:gd name="T10" fmla="*/ 792 w 929"/>
                  <a:gd name="T11" fmla="*/ 71 h 467"/>
                  <a:gd name="T12" fmla="*/ 739 w 929"/>
                  <a:gd name="T13" fmla="*/ 45 h 467"/>
                  <a:gd name="T14" fmla="*/ 680 w 929"/>
                  <a:gd name="T15" fmla="*/ 27 h 467"/>
                  <a:gd name="T16" fmla="*/ 613 w 929"/>
                  <a:gd name="T17" fmla="*/ 12 h 467"/>
                  <a:gd name="T18" fmla="*/ 540 w 929"/>
                  <a:gd name="T19" fmla="*/ 4 h 467"/>
                  <a:gd name="T20" fmla="*/ 466 w 929"/>
                  <a:gd name="T21" fmla="*/ 0 h 467"/>
                  <a:gd name="T22" fmla="*/ 389 w 929"/>
                  <a:gd name="T23" fmla="*/ 4 h 467"/>
                  <a:gd name="T24" fmla="*/ 319 w 929"/>
                  <a:gd name="T25" fmla="*/ 12 h 467"/>
                  <a:gd name="T26" fmla="*/ 252 w 929"/>
                  <a:gd name="T27" fmla="*/ 27 h 467"/>
                  <a:gd name="T28" fmla="*/ 189 w 929"/>
                  <a:gd name="T29" fmla="*/ 45 h 467"/>
                  <a:gd name="T30" fmla="*/ 136 w 929"/>
                  <a:gd name="T31" fmla="*/ 71 h 467"/>
                  <a:gd name="T32" fmla="*/ 87 w 929"/>
                  <a:gd name="T33" fmla="*/ 98 h 467"/>
                  <a:gd name="T34" fmla="*/ 52 w 929"/>
                  <a:gd name="T35" fmla="*/ 127 h 467"/>
                  <a:gd name="T36" fmla="*/ 24 w 929"/>
                  <a:gd name="T37" fmla="*/ 161 h 467"/>
                  <a:gd name="T38" fmla="*/ 3 w 929"/>
                  <a:gd name="T39" fmla="*/ 198 h 467"/>
                  <a:gd name="T40" fmla="*/ 0 w 929"/>
                  <a:gd name="T41" fmla="*/ 236 h 467"/>
                  <a:gd name="T42" fmla="*/ 3 w 929"/>
                  <a:gd name="T43" fmla="*/ 273 h 467"/>
                  <a:gd name="T44" fmla="*/ 24 w 929"/>
                  <a:gd name="T45" fmla="*/ 310 h 467"/>
                  <a:gd name="T46" fmla="*/ 52 w 929"/>
                  <a:gd name="T47" fmla="*/ 340 h 467"/>
                  <a:gd name="T48" fmla="*/ 87 w 929"/>
                  <a:gd name="T49" fmla="*/ 374 h 467"/>
                  <a:gd name="T50" fmla="*/ 136 w 929"/>
                  <a:gd name="T51" fmla="*/ 400 h 467"/>
                  <a:gd name="T52" fmla="*/ 189 w 929"/>
                  <a:gd name="T53" fmla="*/ 423 h 467"/>
                  <a:gd name="T54" fmla="*/ 252 w 929"/>
                  <a:gd name="T55" fmla="*/ 441 h 467"/>
                  <a:gd name="T56" fmla="*/ 319 w 929"/>
                  <a:gd name="T57" fmla="*/ 456 h 467"/>
                  <a:gd name="T58" fmla="*/ 389 w 929"/>
                  <a:gd name="T59" fmla="*/ 464 h 467"/>
                  <a:gd name="T60" fmla="*/ 466 w 929"/>
                  <a:gd name="T61" fmla="*/ 467 h 467"/>
                  <a:gd name="T62" fmla="*/ 540 w 929"/>
                  <a:gd name="T63" fmla="*/ 464 h 467"/>
                  <a:gd name="T64" fmla="*/ 613 w 929"/>
                  <a:gd name="T65" fmla="*/ 456 h 467"/>
                  <a:gd name="T66" fmla="*/ 680 w 929"/>
                  <a:gd name="T67" fmla="*/ 441 h 467"/>
                  <a:gd name="T68" fmla="*/ 739 w 929"/>
                  <a:gd name="T69" fmla="*/ 423 h 467"/>
                  <a:gd name="T70" fmla="*/ 792 w 929"/>
                  <a:gd name="T71" fmla="*/ 400 h 467"/>
                  <a:gd name="T72" fmla="*/ 841 w 929"/>
                  <a:gd name="T73" fmla="*/ 374 h 467"/>
                  <a:gd name="T74" fmla="*/ 880 w 929"/>
                  <a:gd name="T75" fmla="*/ 340 h 467"/>
                  <a:gd name="T76" fmla="*/ 908 w 929"/>
                  <a:gd name="T77" fmla="*/ 310 h 467"/>
                  <a:gd name="T78" fmla="*/ 925 w 929"/>
                  <a:gd name="T79" fmla="*/ 273 h 467"/>
                  <a:gd name="T80" fmla="*/ 929 w 929"/>
                  <a:gd name="T81" fmla="*/ 236 h 467"/>
                  <a:gd name="T82" fmla="*/ 929 w 929"/>
                  <a:gd name="T83" fmla="*/ 236 h 4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29" h="467">
                    <a:moveTo>
                      <a:pt x="929" y="232"/>
                    </a:moveTo>
                    <a:lnTo>
                      <a:pt x="925" y="198"/>
                    </a:lnTo>
                    <a:lnTo>
                      <a:pt x="908" y="161"/>
                    </a:lnTo>
                    <a:lnTo>
                      <a:pt x="880" y="127"/>
                    </a:lnTo>
                    <a:lnTo>
                      <a:pt x="841" y="98"/>
                    </a:lnTo>
                    <a:lnTo>
                      <a:pt x="792" y="71"/>
                    </a:lnTo>
                    <a:lnTo>
                      <a:pt x="739" y="45"/>
                    </a:lnTo>
                    <a:lnTo>
                      <a:pt x="680" y="27"/>
                    </a:lnTo>
                    <a:lnTo>
                      <a:pt x="613" y="12"/>
                    </a:lnTo>
                    <a:lnTo>
                      <a:pt x="540" y="4"/>
                    </a:lnTo>
                    <a:lnTo>
                      <a:pt x="466" y="0"/>
                    </a:lnTo>
                    <a:lnTo>
                      <a:pt x="389" y="4"/>
                    </a:lnTo>
                    <a:lnTo>
                      <a:pt x="319" y="12"/>
                    </a:lnTo>
                    <a:lnTo>
                      <a:pt x="252" y="27"/>
                    </a:lnTo>
                    <a:lnTo>
                      <a:pt x="189" y="45"/>
                    </a:lnTo>
                    <a:lnTo>
                      <a:pt x="136" y="71"/>
                    </a:lnTo>
                    <a:lnTo>
                      <a:pt x="87" y="98"/>
                    </a:lnTo>
                    <a:lnTo>
                      <a:pt x="52" y="127"/>
                    </a:lnTo>
                    <a:lnTo>
                      <a:pt x="24" y="161"/>
                    </a:lnTo>
                    <a:lnTo>
                      <a:pt x="3" y="198"/>
                    </a:lnTo>
                    <a:lnTo>
                      <a:pt x="0" y="236"/>
                    </a:lnTo>
                    <a:lnTo>
                      <a:pt x="3" y="273"/>
                    </a:lnTo>
                    <a:lnTo>
                      <a:pt x="24" y="310"/>
                    </a:lnTo>
                    <a:lnTo>
                      <a:pt x="52" y="340"/>
                    </a:lnTo>
                    <a:lnTo>
                      <a:pt x="87" y="374"/>
                    </a:lnTo>
                    <a:lnTo>
                      <a:pt x="136" y="400"/>
                    </a:lnTo>
                    <a:lnTo>
                      <a:pt x="189" y="423"/>
                    </a:lnTo>
                    <a:lnTo>
                      <a:pt x="252" y="441"/>
                    </a:lnTo>
                    <a:lnTo>
                      <a:pt x="319" y="456"/>
                    </a:lnTo>
                    <a:lnTo>
                      <a:pt x="389" y="464"/>
                    </a:lnTo>
                    <a:lnTo>
                      <a:pt x="466" y="467"/>
                    </a:lnTo>
                    <a:lnTo>
                      <a:pt x="540" y="464"/>
                    </a:lnTo>
                    <a:lnTo>
                      <a:pt x="613" y="456"/>
                    </a:lnTo>
                    <a:lnTo>
                      <a:pt x="680" y="441"/>
                    </a:lnTo>
                    <a:lnTo>
                      <a:pt x="739" y="423"/>
                    </a:lnTo>
                    <a:lnTo>
                      <a:pt x="792" y="400"/>
                    </a:lnTo>
                    <a:lnTo>
                      <a:pt x="841" y="374"/>
                    </a:lnTo>
                    <a:lnTo>
                      <a:pt x="880" y="340"/>
                    </a:lnTo>
                    <a:lnTo>
                      <a:pt x="908" y="310"/>
                    </a:lnTo>
                    <a:lnTo>
                      <a:pt x="925" y="273"/>
                    </a:lnTo>
                    <a:lnTo>
                      <a:pt x="929" y="236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Freeform 39"/>
              <p:cNvSpPr>
                <a:spLocks/>
              </p:cNvSpPr>
              <p:nvPr/>
            </p:nvSpPr>
            <p:spPr bwMode="auto">
              <a:xfrm>
                <a:off x="3832" y="2238"/>
                <a:ext cx="964" cy="374"/>
              </a:xfrm>
              <a:custGeom>
                <a:avLst/>
                <a:gdLst>
                  <a:gd name="T0" fmla="*/ 964 w 964"/>
                  <a:gd name="T1" fmla="*/ 370 h 374"/>
                  <a:gd name="T2" fmla="*/ 964 w 964"/>
                  <a:gd name="T3" fmla="*/ 0 h 374"/>
                  <a:gd name="T4" fmla="*/ 0 w 964"/>
                  <a:gd name="T5" fmla="*/ 0 h 374"/>
                  <a:gd name="T6" fmla="*/ 0 w 964"/>
                  <a:gd name="T7" fmla="*/ 374 h 374"/>
                  <a:gd name="T8" fmla="*/ 964 w 964"/>
                  <a:gd name="T9" fmla="*/ 374 h 374"/>
                  <a:gd name="T10" fmla="*/ 964 w 964"/>
                  <a:gd name="T11" fmla="*/ 374 h 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64" h="374">
                    <a:moveTo>
                      <a:pt x="964" y="370"/>
                    </a:moveTo>
                    <a:lnTo>
                      <a:pt x="964" y="0"/>
                    </a:lnTo>
                    <a:lnTo>
                      <a:pt x="0" y="0"/>
                    </a:lnTo>
                    <a:lnTo>
                      <a:pt x="0" y="374"/>
                    </a:lnTo>
                    <a:lnTo>
                      <a:pt x="964" y="37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Rectangle 40"/>
              <p:cNvSpPr>
                <a:spLocks noChangeArrowheads="1"/>
              </p:cNvSpPr>
              <p:nvPr/>
            </p:nvSpPr>
            <p:spPr bwMode="auto">
              <a:xfrm>
                <a:off x="4077" y="2275"/>
                <a:ext cx="10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43051" name="Rectangle 41"/>
              <p:cNvSpPr>
                <a:spLocks noChangeArrowheads="1"/>
              </p:cNvSpPr>
              <p:nvPr/>
            </p:nvSpPr>
            <p:spPr bwMode="auto">
              <a:xfrm>
                <a:off x="4175" y="227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52" name="Rectangle 42"/>
              <p:cNvSpPr>
                <a:spLocks noChangeArrowheads="1"/>
              </p:cNvSpPr>
              <p:nvPr/>
            </p:nvSpPr>
            <p:spPr bwMode="auto">
              <a:xfrm>
                <a:off x="4238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53" name="Rectangle 43"/>
              <p:cNvSpPr>
                <a:spLocks noChangeArrowheads="1"/>
              </p:cNvSpPr>
              <p:nvPr/>
            </p:nvSpPr>
            <p:spPr bwMode="auto">
              <a:xfrm>
                <a:off x="4266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54" name="Rectangle 44"/>
              <p:cNvSpPr>
                <a:spLocks noChangeArrowheads="1"/>
              </p:cNvSpPr>
              <p:nvPr/>
            </p:nvSpPr>
            <p:spPr bwMode="auto">
              <a:xfrm>
                <a:off x="4298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55" name="Rectangle 45"/>
              <p:cNvSpPr>
                <a:spLocks noChangeArrowheads="1"/>
              </p:cNvSpPr>
              <p:nvPr/>
            </p:nvSpPr>
            <p:spPr bwMode="auto">
              <a:xfrm>
                <a:off x="4323" y="227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3056" name="Rectangle 46"/>
              <p:cNvSpPr>
                <a:spLocks noChangeArrowheads="1"/>
              </p:cNvSpPr>
              <p:nvPr/>
            </p:nvSpPr>
            <p:spPr bwMode="auto">
              <a:xfrm>
                <a:off x="4389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57" name="Rectangle 47"/>
              <p:cNvSpPr>
                <a:spLocks noChangeArrowheads="1"/>
              </p:cNvSpPr>
              <p:nvPr/>
            </p:nvSpPr>
            <p:spPr bwMode="auto">
              <a:xfrm>
                <a:off x="4414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58" name="Rectangle 48"/>
              <p:cNvSpPr>
                <a:spLocks noChangeArrowheads="1"/>
              </p:cNvSpPr>
              <p:nvPr/>
            </p:nvSpPr>
            <p:spPr bwMode="auto">
              <a:xfrm>
                <a:off x="4442" y="2275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059" name="Rectangle 49"/>
              <p:cNvSpPr>
                <a:spLocks noChangeArrowheads="1"/>
              </p:cNvSpPr>
              <p:nvPr/>
            </p:nvSpPr>
            <p:spPr bwMode="auto">
              <a:xfrm>
                <a:off x="4505" y="2275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60" name="Rectangle 50"/>
              <p:cNvSpPr>
                <a:spLocks noChangeArrowheads="1"/>
              </p:cNvSpPr>
              <p:nvPr/>
            </p:nvSpPr>
            <p:spPr bwMode="auto">
              <a:xfrm>
                <a:off x="4235" y="2425"/>
                <a:ext cx="6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061" name="Rectangle 51"/>
              <p:cNvSpPr>
                <a:spLocks noChangeArrowheads="1"/>
              </p:cNvSpPr>
              <p:nvPr/>
            </p:nvSpPr>
            <p:spPr bwMode="auto">
              <a:xfrm>
                <a:off x="4312" y="242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h</a:t>
                </a:r>
                <a:endParaRPr lang="en-US" altLang="zh-CN"/>
              </a:p>
            </p:txBody>
          </p:sp>
          <p:sp>
            <p:nvSpPr>
              <p:cNvPr id="43062" name="Rectangle 52"/>
              <p:cNvSpPr>
                <a:spLocks noChangeArrowheads="1"/>
              </p:cNvSpPr>
              <p:nvPr/>
            </p:nvSpPr>
            <p:spPr bwMode="auto">
              <a:xfrm>
                <a:off x="4379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63" name="Rectangle 53"/>
              <p:cNvSpPr>
                <a:spLocks noChangeArrowheads="1"/>
              </p:cNvSpPr>
              <p:nvPr/>
            </p:nvSpPr>
            <p:spPr bwMode="auto">
              <a:xfrm>
                <a:off x="4403" y="2425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43064" name="Rectangle 54"/>
              <p:cNvSpPr>
                <a:spLocks noChangeArrowheads="1"/>
              </p:cNvSpPr>
              <p:nvPr/>
            </p:nvSpPr>
            <p:spPr bwMode="auto">
              <a:xfrm>
                <a:off x="4435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65" name="Rectangle 55"/>
              <p:cNvSpPr>
                <a:spLocks noChangeArrowheads="1"/>
              </p:cNvSpPr>
              <p:nvPr/>
            </p:nvSpPr>
            <p:spPr bwMode="auto">
              <a:xfrm>
                <a:off x="4466" y="2425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066" name="Rectangle 56"/>
              <p:cNvSpPr>
                <a:spLocks noChangeArrowheads="1"/>
              </p:cNvSpPr>
              <p:nvPr/>
            </p:nvSpPr>
            <p:spPr bwMode="auto">
              <a:xfrm>
                <a:off x="4501" y="2425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67" name="Rectangle 57"/>
              <p:cNvSpPr>
                <a:spLocks noChangeArrowheads="1"/>
              </p:cNvSpPr>
              <p:nvPr/>
            </p:nvSpPr>
            <p:spPr bwMode="auto">
              <a:xfrm>
                <a:off x="4540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68" name="Rectangle 58"/>
              <p:cNvSpPr>
                <a:spLocks noChangeArrowheads="1"/>
              </p:cNvSpPr>
              <p:nvPr/>
            </p:nvSpPr>
            <p:spPr bwMode="auto">
              <a:xfrm>
                <a:off x="4565" y="242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43069" name="Rectangle 59"/>
              <p:cNvSpPr>
                <a:spLocks noChangeArrowheads="1"/>
              </p:cNvSpPr>
              <p:nvPr/>
            </p:nvSpPr>
            <p:spPr bwMode="auto">
              <a:xfrm>
                <a:off x="4631" y="242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h</a:t>
                </a:r>
                <a:endParaRPr lang="en-US" altLang="zh-CN"/>
              </a:p>
            </p:txBody>
          </p:sp>
          <p:sp>
            <p:nvSpPr>
              <p:cNvPr id="43070" name="Rectangle 60"/>
              <p:cNvSpPr>
                <a:spLocks noChangeArrowheads="1"/>
              </p:cNvSpPr>
              <p:nvPr/>
            </p:nvSpPr>
            <p:spPr bwMode="auto">
              <a:xfrm>
                <a:off x="4694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71" name="Freeform 61"/>
              <p:cNvSpPr>
                <a:spLocks/>
              </p:cNvSpPr>
              <p:nvPr/>
            </p:nvSpPr>
            <p:spPr bwMode="auto">
              <a:xfrm>
                <a:off x="956" y="2952"/>
                <a:ext cx="1929" cy="374"/>
              </a:xfrm>
              <a:custGeom>
                <a:avLst/>
                <a:gdLst>
                  <a:gd name="T0" fmla="*/ 1929 w 1929"/>
                  <a:gd name="T1" fmla="*/ 370 h 374"/>
                  <a:gd name="T2" fmla="*/ 1929 w 1929"/>
                  <a:gd name="T3" fmla="*/ 0 h 374"/>
                  <a:gd name="T4" fmla="*/ 0 w 1929"/>
                  <a:gd name="T5" fmla="*/ 0 h 374"/>
                  <a:gd name="T6" fmla="*/ 0 w 1929"/>
                  <a:gd name="T7" fmla="*/ 374 h 374"/>
                  <a:gd name="T8" fmla="*/ 1929 w 1929"/>
                  <a:gd name="T9" fmla="*/ 374 h 374"/>
                  <a:gd name="T10" fmla="*/ 1929 w 1929"/>
                  <a:gd name="T11" fmla="*/ 374 h 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29" h="374">
                    <a:moveTo>
                      <a:pt x="1929" y="370"/>
                    </a:moveTo>
                    <a:lnTo>
                      <a:pt x="1929" y="0"/>
                    </a:lnTo>
                    <a:lnTo>
                      <a:pt x="0" y="0"/>
                    </a:lnTo>
                    <a:lnTo>
                      <a:pt x="0" y="374"/>
                    </a:lnTo>
                    <a:lnTo>
                      <a:pt x="1929" y="37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Rectangle 62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6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3073" name="Rectangle 63"/>
              <p:cNvSpPr>
                <a:spLocks noChangeArrowheads="1"/>
              </p:cNvSpPr>
              <p:nvPr/>
            </p:nvSpPr>
            <p:spPr bwMode="auto">
              <a:xfrm>
                <a:off x="1805" y="2989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74" name="Rectangle 64"/>
              <p:cNvSpPr>
                <a:spLocks noChangeArrowheads="1"/>
              </p:cNvSpPr>
              <p:nvPr/>
            </p:nvSpPr>
            <p:spPr bwMode="auto">
              <a:xfrm>
                <a:off x="1843" y="2989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075" name="Rectangle 65"/>
              <p:cNvSpPr>
                <a:spLocks noChangeArrowheads="1"/>
              </p:cNvSpPr>
              <p:nvPr/>
            </p:nvSpPr>
            <p:spPr bwMode="auto">
              <a:xfrm>
                <a:off x="1910" y="2989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43076" name="Rectangle 66"/>
              <p:cNvSpPr>
                <a:spLocks noChangeArrowheads="1"/>
              </p:cNvSpPr>
              <p:nvPr/>
            </p:nvSpPr>
            <p:spPr bwMode="auto">
              <a:xfrm>
                <a:off x="1973" y="2989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77" name="Rectangle 67"/>
              <p:cNvSpPr>
                <a:spLocks noChangeArrowheads="1"/>
              </p:cNvSpPr>
              <p:nvPr/>
            </p:nvSpPr>
            <p:spPr bwMode="auto">
              <a:xfrm>
                <a:off x="2040" y="2989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3078" name="Rectangle 68"/>
              <p:cNvSpPr>
                <a:spLocks noChangeArrowheads="1"/>
              </p:cNvSpPr>
              <p:nvPr/>
            </p:nvSpPr>
            <p:spPr bwMode="auto">
              <a:xfrm>
                <a:off x="2096" y="2989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79" name="Rectangle 69"/>
              <p:cNvSpPr>
                <a:spLocks noChangeArrowheads="1"/>
              </p:cNvSpPr>
              <p:nvPr/>
            </p:nvSpPr>
            <p:spPr bwMode="auto">
              <a:xfrm>
                <a:off x="2555" y="3139"/>
                <a:ext cx="11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43080" name="Rectangle 70"/>
              <p:cNvSpPr>
                <a:spLocks noChangeArrowheads="1"/>
              </p:cNvSpPr>
              <p:nvPr/>
            </p:nvSpPr>
            <p:spPr bwMode="auto">
              <a:xfrm>
                <a:off x="2667" y="3139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81" name="Rectangle 71"/>
              <p:cNvSpPr>
                <a:spLocks noChangeArrowheads="1"/>
              </p:cNvSpPr>
              <p:nvPr/>
            </p:nvSpPr>
            <p:spPr bwMode="auto">
              <a:xfrm>
                <a:off x="2706" y="3139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82" name="Rectangle 72"/>
              <p:cNvSpPr>
                <a:spLocks noChangeArrowheads="1"/>
              </p:cNvSpPr>
              <p:nvPr/>
            </p:nvSpPr>
            <p:spPr bwMode="auto">
              <a:xfrm>
                <a:off x="2730" y="3139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83" name="Rectangle 73"/>
              <p:cNvSpPr>
                <a:spLocks noChangeArrowheads="1"/>
              </p:cNvSpPr>
              <p:nvPr/>
            </p:nvSpPr>
            <p:spPr bwMode="auto">
              <a:xfrm>
                <a:off x="2766" y="3139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084" name="Freeform 74"/>
              <p:cNvSpPr>
                <a:spLocks/>
              </p:cNvSpPr>
              <p:nvPr/>
            </p:nvSpPr>
            <p:spPr bwMode="auto">
              <a:xfrm>
                <a:off x="1209" y="2178"/>
                <a:ext cx="1423" cy="494"/>
              </a:xfrm>
              <a:custGeom>
                <a:avLst/>
                <a:gdLst>
                  <a:gd name="T0" fmla="*/ 1423 w 1423"/>
                  <a:gd name="T1" fmla="*/ 0 h 494"/>
                  <a:gd name="T2" fmla="*/ 848 w 1423"/>
                  <a:gd name="T3" fmla="*/ 0 h 494"/>
                  <a:gd name="T4" fmla="*/ 711 w 1423"/>
                  <a:gd name="T5" fmla="*/ 157 h 494"/>
                  <a:gd name="T6" fmla="*/ 575 w 1423"/>
                  <a:gd name="T7" fmla="*/ 0 h 494"/>
                  <a:gd name="T8" fmla="*/ 0 w 1423"/>
                  <a:gd name="T9" fmla="*/ 0 h 494"/>
                  <a:gd name="T10" fmla="*/ 434 w 1423"/>
                  <a:gd name="T11" fmla="*/ 494 h 494"/>
                  <a:gd name="T12" fmla="*/ 988 w 1423"/>
                  <a:gd name="T13" fmla="*/ 494 h 494"/>
                  <a:gd name="T14" fmla="*/ 1423 w 1423"/>
                  <a:gd name="T15" fmla="*/ 0 h 494"/>
                  <a:gd name="T16" fmla="*/ 1423 w 1423"/>
                  <a:gd name="T17" fmla="*/ 0 h 4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23" h="494">
                    <a:moveTo>
                      <a:pt x="1423" y="0"/>
                    </a:moveTo>
                    <a:lnTo>
                      <a:pt x="848" y="0"/>
                    </a:lnTo>
                    <a:lnTo>
                      <a:pt x="711" y="157"/>
                    </a:lnTo>
                    <a:lnTo>
                      <a:pt x="575" y="0"/>
                    </a:lnTo>
                    <a:lnTo>
                      <a:pt x="0" y="0"/>
                    </a:lnTo>
                    <a:lnTo>
                      <a:pt x="434" y="494"/>
                    </a:lnTo>
                    <a:lnTo>
                      <a:pt x="988" y="494"/>
                    </a:lnTo>
                    <a:lnTo>
                      <a:pt x="1423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5" name="Freeform 75"/>
              <p:cNvSpPr>
                <a:spLocks/>
              </p:cNvSpPr>
              <p:nvPr/>
            </p:nvSpPr>
            <p:spPr bwMode="auto">
              <a:xfrm>
                <a:off x="1380" y="1386"/>
                <a:ext cx="1929" cy="374"/>
              </a:xfrm>
              <a:custGeom>
                <a:avLst/>
                <a:gdLst>
                  <a:gd name="T0" fmla="*/ 1929 w 1929"/>
                  <a:gd name="T1" fmla="*/ 370 h 374"/>
                  <a:gd name="T2" fmla="*/ 1929 w 1929"/>
                  <a:gd name="T3" fmla="*/ 0 h 374"/>
                  <a:gd name="T4" fmla="*/ 0 w 1929"/>
                  <a:gd name="T5" fmla="*/ 0 h 374"/>
                  <a:gd name="T6" fmla="*/ 0 w 1929"/>
                  <a:gd name="T7" fmla="*/ 374 h 374"/>
                  <a:gd name="T8" fmla="*/ 1929 w 1929"/>
                  <a:gd name="T9" fmla="*/ 374 h 374"/>
                  <a:gd name="T10" fmla="*/ 1929 w 1929"/>
                  <a:gd name="T11" fmla="*/ 374 h 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29" h="374">
                    <a:moveTo>
                      <a:pt x="1929" y="370"/>
                    </a:moveTo>
                    <a:lnTo>
                      <a:pt x="1929" y="0"/>
                    </a:lnTo>
                    <a:lnTo>
                      <a:pt x="0" y="0"/>
                    </a:lnTo>
                    <a:lnTo>
                      <a:pt x="0" y="374"/>
                    </a:lnTo>
                    <a:lnTo>
                      <a:pt x="1929" y="37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6" name="Rectangle 76"/>
              <p:cNvSpPr>
                <a:spLocks noChangeArrowheads="1"/>
              </p:cNvSpPr>
              <p:nvPr/>
            </p:nvSpPr>
            <p:spPr bwMode="auto">
              <a:xfrm>
                <a:off x="2036" y="1423"/>
                <a:ext cx="10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43087" name="Rectangle 77"/>
              <p:cNvSpPr>
                <a:spLocks noChangeArrowheads="1"/>
              </p:cNvSpPr>
              <p:nvPr/>
            </p:nvSpPr>
            <p:spPr bwMode="auto">
              <a:xfrm>
                <a:off x="2134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88" name="Rectangle 78"/>
              <p:cNvSpPr>
                <a:spLocks noChangeArrowheads="1"/>
              </p:cNvSpPr>
              <p:nvPr/>
            </p:nvSpPr>
            <p:spPr bwMode="auto">
              <a:xfrm>
                <a:off x="2197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89" name="Rectangle 79"/>
              <p:cNvSpPr>
                <a:spLocks noChangeArrowheads="1"/>
              </p:cNvSpPr>
              <p:nvPr/>
            </p:nvSpPr>
            <p:spPr bwMode="auto">
              <a:xfrm>
                <a:off x="2226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90" name="Rectangle 80"/>
              <p:cNvSpPr>
                <a:spLocks noChangeArrowheads="1"/>
              </p:cNvSpPr>
              <p:nvPr/>
            </p:nvSpPr>
            <p:spPr bwMode="auto">
              <a:xfrm>
                <a:off x="2257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91" name="Rectangle 81"/>
              <p:cNvSpPr>
                <a:spLocks noChangeArrowheads="1"/>
              </p:cNvSpPr>
              <p:nvPr/>
            </p:nvSpPr>
            <p:spPr bwMode="auto">
              <a:xfrm>
                <a:off x="2282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3092" name="Rectangle 82"/>
              <p:cNvSpPr>
                <a:spLocks noChangeArrowheads="1"/>
              </p:cNvSpPr>
              <p:nvPr/>
            </p:nvSpPr>
            <p:spPr bwMode="auto">
              <a:xfrm>
                <a:off x="2348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93" name="Rectangle 83"/>
              <p:cNvSpPr>
                <a:spLocks noChangeArrowheads="1"/>
              </p:cNvSpPr>
              <p:nvPr/>
            </p:nvSpPr>
            <p:spPr bwMode="auto">
              <a:xfrm>
                <a:off x="2373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94" name="Rectangle 84"/>
              <p:cNvSpPr>
                <a:spLocks noChangeArrowheads="1"/>
              </p:cNvSpPr>
              <p:nvPr/>
            </p:nvSpPr>
            <p:spPr bwMode="auto">
              <a:xfrm>
                <a:off x="2401" y="1423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3095" name="Rectangle 85"/>
              <p:cNvSpPr>
                <a:spLocks noChangeArrowheads="1"/>
              </p:cNvSpPr>
              <p:nvPr/>
            </p:nvSpPr>
            <p:spPr bwMode="auto">
              <a:xfrm>
                <a:off x="2457" y="1423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43096" name="Rectangle 86"/>
              <p:cNvSpPr>
                <a:spLocks noChangeArrowheads="1"/>
              </p:cNvSpPr>
              <p:nvPr/>
            </p:nvSpPr>
            <p:spPr bwMode="auto">
              <a:xfrm>
                <a:off x="2524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43097" name="Rectangle 87"/>
              <p:cNvSpPr>
                <a:spLocks noChangeArrowheads="1"/>
              </p:cNvSpPr>
              <p:nvPr/>
            </p:nvSpPr>
            <p:spPr bwMode="auto">
              <a:xfrm>
                <a:off x="2587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43098" name="Rectangle 88"/>
              <p:cNvSpPr>
                <a:spLocks noChangeArrowheads="1"/>
              </p:cNvSpPr>
              <p:nvPr/>
            </p:nvSpPr>
            <p:spPr bwMode="auto">
              <a:xfrm>
                <a:off x="2808" y="1573"/>
                <a:ext cx="6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099" name="Rectangle 89"/>
              <p:cNvSpPr>
                <a:spLocks noChangeArrowheads="1"/>
              </p:cNvSpPr>
              <p:nvPr/>
            </p:nvSpPr>
            <p:spPr bwMode="auto">
              <a:xfrm>
                <a:off x="2885" y="157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h</a:t>
                </a:r>
                <a:endParaRPr lang="en-US" altLang="zh-CN"/>
              </a:p>
            </p:txBody>
          </p:sp>
          <p:sp>
            <p:nvSpPr>
              <p:cNvPr id="43100" name="Rectangle 90"/>
              <p:cNvSpPr>
                <a:spLocks noChangeArrowheads="1"/>
              </p:cNvSpPr>
              <p:nvPr/>
            </p:nvSpPr>
            <p:spPr bwMode="auto">
              <a:xfrm>
                <a:off x="2951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01" name="Rectangle 91"/>
              <p:cNvSpPr>
                <a:spLocks noChangeArrowheads="1"/>
              </p:cNvSpPr>
              <p:nvPr/>
            </p:nvSpPr>
            <p:spPr bwMode="auto">
              <a:xfrm>
                <a:off x="2976" y="1573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43102" name="Rectangle 92"/>
              <p:cNvSpPr>
                <a:spLocks noChangeArrowheads="1"/>
              </p:cNvSpPr>
              <p:nvPr/>
            </p:nvSpPr>
            <p:spPr bwMode="auto">
              <a:xfrm>
                <a:off x="3011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03" name="Rectangle 93"/>
              <p:cNvSpPr>
                <a:spLocks noChangeArrowheads="1"/>
              </p:cNvSpPr>
              <p:nvPr/>
            </p:nvSpPr>
            <p:spPr bwMode="auto">
              <a:xfrm>
                <a:off x="3043" y="1573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04" name="Rectangle 94"/>
              <p:cNvSpPr>
                <a:spLocks noChangeArrowheads="1"/>
              </p:cNvSpPr>
              <p:nvPr/>
            </p:nvSpPr>
            <p:spPr bwMode="auto">
              <a:xfrm>
                <a:off x="3074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105" name="Rectangle 95"/>
              <p:cNvSpPr>
                <a:spLocks noChangeArrowheads="1"/>
              </p:cNvSpPr>
              <p:nvPr/>
            </p:nvSpPr>
            <p:spPr bwMode="auto">
              <a:xfrm>
                <a:off x="3099" y="1573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106" name="Rectangle 96"/>
              <p:cNvSpPr>
                <a:spLocks noChangeArrowheads="1"/>
              </p:cNvSpPr>
              <p:nvPr/>
            </p:nvSpPr>
            <p:spPr bwMode="auto">
              <a:xfrm>
                <a:off x="3165" y="1573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43107" name="Rectangle 97"/>
              <p:cNvSpPr>
                <a:spLocks noChangeArrowheads="1"/>
              </p:cNvSpPr>
              <p:nvPr/>
            </p:nvSpPr>
            <p:spPr bwMode="auto">
              <a:xfrm>
                <a:off x="3197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08" name="Freeform 98"/>
              <p:cNvSpPr>
                <a:spLocks/>
              </p:cNvSpPr>
              <p:nvPr/>
            </p:nvSpPr>
            <p:spPr bwMode="auto">
              <a:xfrm>
                <a:off x="3320" y="1614"/>
                <a:ext cx="56" cy="64"/>
              </a:xfrm>
              <a:custGeom>
                <a:avLst/>
                <a:gdLst>
                  <a:gd name="T0" fmla="*/ 56 w 56"/>
                  <a:gd name="T1" fmla="*/ 60 h 64"/>
                  <a:gd name="T2" fmla="*/ 56 w 56"/>
                  <a:gd name="T3" fmla="*/ 0 h 64"/>
                  <a:gd name="T4" fmla="*/ 0 w 56"/>
                  <a:gd name="T5" fmla="*/ 34 h 64"/>
                  <a:gd name="T6" fmla="*/ 56 w 56"/>
                  <a:gd name="T7" fmla="*/ 64 h 64"/>
                  <a:gd name="T8" fmla="*/ 56 w 56"/>
                  <a:gd name="T9" fmla="*/ 64 h 64"/>
                  <a:gd name="T10" fmla="*/ 56 w 56"/>
                  <a:gd name="T11" fmla="*/ 6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64">
                    <a:moveTo>
                      <a:pt x="56" y="60"/>
                    </a:moveTo>
                    <a:lnTo>
                      <a:pt x="56" y="0"/>
                    </a:lnTo>
                    <a:lnTo>
                      <a:pt x="0" y="34"/>
                    </a:lnTo>
                    <a:lnTo>
                      <a:pt x="56" y="64"/>
                    </a:lnTo>
                    <a:lnTo>
                      <a:pt x="56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9" name="Freeform 99"/>
              <p:cNvSpPr>
                <a:spLocks/>
              </p:cNvSpPr>
              <p:nvPr/>
            </p:nvSpPr>
            <p:spPr bwMode="auto">
              <a:xfrm>
                <a:off x="3355" y="1644"/>
                <a:ext cx="21" cy="4"/>
              </a:xfrm>
              <a:custGeom>
                <a:avLst/>
                <a:gdLst>
                  <a:gd name="T0" fmla="*/ 0 w 21"/>
                  <a:gd name="T1" fmla="*/ 0 h 4"/>
                  <a:gd name="T2" fmla="*/ 21 w 21"/>
                  <a:gd name="T3" fmla="*/ 4 h 4"/>
                  <a:gd name="T4" fmla="*/ 0 w 21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0" y="0"/>
                    </a:moveTo>
                    <a:lnTo>
                      <a:pt x="2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0" name="Freeform 100"/>
              <p:cNvSpPr>
                <a:spLocks/>
              </p:cNvSpPr>
              <p:nvPr/>
            </p:nvSpPr>
            <p:spPr bwMode="auto">
              <a:xfrm>
                <a:off x="3355" y="1644"/>
                <a:ext cx="217" cy="1274"/>
              </a:xfrm>
              <a:custGeom>
                <a:avLst/>
                <a:gdLst>
                  <a:gd name="T0" fmla="*/ 0 w 217"/>
                  <a:gd name="T1" fmla="*/ 0 h 1274"/>
                  <a:gd name="T2" fmla="*/ 217 w 217"/>
                  <a:gd name="T3" fmla="*/ 4 h 1274"/>
                  <a:gd name="T4" fmla="*/ 217 w 217"/>
                  <a:gd name="T5" fmla="*/ 1274 h 1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" h="1274">
                    <a:moveTo>
                      <a:pt x="0" y="0"/>
                    </a:moveTo>
                    <a:lnTo>
                      <a:pt x="217" y="4"/>
                    </a:lnTo>
                    <a:lnTo>
                      <a:pt x="217" y="1274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1" name="Freeform 101"/>
              <p:cNvSpPr>
                <a:spLocks/>
              </p:cNvSpPr>
              <p:nvPr/>
            </p:nvSpPr>
            <p:spPr bwMode="auto">
              <a:xfrm>
                <a:off x="4172" y="3030"/>
                <a:ext cx="56" cy="64"/>
              </a:xfrm>
              <a:custGeom>
                <a:avLst/>
                <a:gdLst>
                  <a:gd name="T0" fmla="*/ 56 w 56"/>
                  <a:gd name="T1" fmla="*/ 60 h 64"/>
                  <a:gd name="T2" fmla="*/ 56 w 56"/>
                  <a:gd name="T3" fmla="*/ 0 h 64"/>
                  <a:gd name="T4" fmla="*/ 0 w 56"/>
                  <a:gd name="T5" fmla="*/ 30 h 64"/>
                  <a:gd name="T6" fmla="*/ 56 w 56"/>
                  <a:gd name="T7" fmla="*/ 64 h 64"/>
                  <a:gd name="T8" fmla="*/ 56 w 56"/>
                  <a:gd name="T9" fmla="*/ 64 h 64"/>
                  <a:gd name="T10" fmla="*/ 56 w 56"/>
                  <a:gd name="T11" fmla="*/ 6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64">
                    <a:moveTo>
                      <a:pt x="56" y="60"/>
                    </a:moveTo>
                    <a:lnTo>
                      <a:pt x="56" y="0"/>
                    </a:lnTo>
                    <a:lnTo>
                      <a:pt x="0" y="30"/>
                    </a:lnTo>
                    <a:lnTo>
                      <a:pt x="56" y="64"/>
                    </a:lnTo>
                    <a:lnTo>
                      <a:pt x="56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2" name="Freeform 102"/>
              <p:cNvSpPr>
                <a:spLocks/>
              </p:cNvSpPr>
              <p:nvPr/>
            </p:nvSpPr>
            <p:spPr bwMode="auto">
              <a:xfrm>
                <a:off x="4207" y="2612"/>
                <a:ext cx="414" cy="448"/>
              </a:xfrm>
              <a:custGeom>
                <a:avLst/>
                <a:gdLst>
                  <a:gd name="T0" fmla="*/ 0 w 414"/>
                  <a:gd name="T1" fmla="*/ 448 h 448"/>
                  <a:gd name="T2" fmla="*/ 414 w 414"/>
                  <a:gd name="T3" fmla="*/ 448 h 448"/>
                  <a:gd name="T4" fmla="*/ 414 w 414"/>
                  <a:gd name="T5" fmla="*/ 0 h 4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4" h="448">
                    <a:moveTo>
                      <a:pt x="0" y="448"/>
                    </a:moveTo>
                    <a:lnTo>
                      <a:pt x="414" y="448"/>
                    </a:lnTo>
                    <a:lnTo>
                      <a:pt x="414" y="0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3" name="Line 103"/>
              <p:cNvSpPr>
                <a:spLocks noChangeShapeType="1"/>
              </p:cNvSpPr>
              <p:nvPr/>
            </p:nvSpPr>
            <p:spPr bwMode="auto">
              <a:xfrm>
                <a:off x="2941" y="3210"/>
                <a:ext cx="347" cy="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4" name="Freeform 104"/>
              <p:cNvSpPr>
                <a:spLocks/>
              </p:cNvSpPr>
              <p:nvPr/>
            </p:nvSpPr>
            <p:spPr bwMode="auto">
              <a:xfrm>
                <a:off x="4806" y="2466"/>
                <a:ext cx="57" cy="64"/>
              </a:xfrm>
              <a:custGeom>
                <a:avLst/>
                <a:gdLst>
                  <a:gd name="T0" fmla="*/ 57 w 57"/>
                  <a:gd name="T1" fmla="*/ 64 h 64"/>
                  <a:gd name="T2" fmla="*/ 57 w 57"/>
                  <a:gd name="T3" fmla="*/ 0 h 64"/>
                  <a:gd name="T4" fmla="*/ 0 w 57"/>
                  <a:gd name="T5" fmla="*/ 34 h 64"/>
                  <a:gd name="T6" fmla="*/ 57 w 57"/>
                  <a:gd name="T7" fmla="*/ 64 h 64"/>
                  <a:gd name="T8" fmla="*/ 57 w 57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64">
                    <a:moveTo>
                      <a:pt x="57" y="64"/>
                    </a:moveTo>
                    <a:lnTo>
                      <a:pt x="57" y="0"/>
                    </a:lnTo>
                    <a:lnTo>
                      <a:pt x="0" y="34"/>
                    </a:lnTo>
                    <a:lnTo>
                      <a:pt x="57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5" name="Freeform 105"/>
              <p:cNvSpPr>
                <a:spLocks/>
              </p:cNvSpPr>
              <p:nvPr/>
            </p:nvSpPr>
            <p:spPr bwMode="auto">
              <a:xfrm>
                <a:off x="4842" y="2496"/>
                <a:ext cx="21" cy="4"/>
              </a:xfrm>
              <a:custGeom>
                <a:avLst/>
                <a:gdLst>
                  <a:gd name="T0" fmla="*/ 0 w 21"/>
                  <a:gd name="T1" fmla="*/ 0 h 4"/>
                  <a:gd name="T2" fmla="*/ 21 w 21"/>
                  <a:gd name="T3" fmla="*/ 4 h 4"/>
                  <a:gd name="T4" fmla="*/ 0 w 21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0" y="0"/>
                    </a:moveTo>
                    <a:lnTo>
                      <a:pt x="2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6" name="Freeform 106"/>
              <p:cNvSpPr>
                <a:spLocks/>
              </p:cNvSpPr>
              <p:nvPr/>
            </p:nvSpPr>
            <p:spPr bwMode="auto">
              <a:xfrm>
                <a:off x="4168" y="2496"/>
                <a:ext cx="891" cy="714"/>
              </a:xfrm>
              <a:custGeom>
                <a:avLst/>
                <a:gdLst>
                  <a:gd name="T0" fmla="*/ 674 w 891"/>
                  <a:gd name="T1" fmla="*/ 0 h 714"/>
                  <a:gd name="T2" fmla="*/ 891 w 891"/>
                  <a:gd name="T3" fmla="*/ 0 h 714"/>
                  <a:gd name="T4" fmla="*/ 891 w 891"/>
                  <a:gd name="T5" fmla="*/ 714 h 714"/>
                  <a:gd name="T6" fmla="*/ 0 w 891"/>
                  <a:gd name="T7" fmla="*/ 714 h 7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91" h="714">
                    <a:moveTo>
                      <a:pt x="674" y="0"/>
                    </a:moveTo>
                    <a:lnTo>
                      <a:pt x="891" y="0"/>
                    </a:lnTo>
                    <a:lnTo>
                      <a:pt x="891" y="714"/>
                    </a:lnTo>
                    <a:lnTo>
                      <a:pt x="0" y="714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7" name="Freeform 107"/>
              <p:cNvSpPr>
                <a:spLocks/>
              </p:cNvSpPr>
              <p:nvPr/>
            </p:nvSpPr>
            <p:spPr bwMode="auto">
              <a:xfrm>
                <a:off x="693" y="1902"/>
                <a:ext cx="1227" cy="1704"/>
              </a:xfrm>
              <a:custGeom>
                <a:avLst/>
                <a:gdLst>
                  <a:gd name="T0" fmla="*/ 803 w 1227"/>
                  <a:gd name="T1" fmla="*/ 228 h 1704"/>
                  <a:gd name="T2" fmla="*/ 803 w 1227"/>
                  <a:gd name="T3" fmla="*/ 0 h 1704"/>
                  <a:gd name="T4" fmla="*/ 0 w 1227"/>
                  <a:gd name="T5" fmla="*/ 0 h 1704"/>
                  <a:gd name="T6" fmla="*/ 0 w 1227"/>
                  <a:gd name="T7" fmla="*/ 1704 h 1704"/>
                  <a:gd name="T8" fmla="*/ 1227 w 1227"/>
                  <a:gd name="T9" fmla="*/ 1704 h 1704"/>
                  <a:gd name="T10" fmla="*/ 1227 w 1227"/>
                  <a:gd name="T11" fmla="*/ 1424 h 17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27" h="1704">
                    <a:moveTo>
                      <a:pt x="803" y="228"/>
                    </a:moveTo>
                    <a:lnTo>
                      <a:pt x="803" y="0"/>
                    </a:lnTo>
                    <a:lnTo>
                      <a:pt x="0" y="0"/>
                    </a:lnTo>
                    <a:lnTo>
                      <a:pt x="0" y="1704"/>
                    </a:lnTo>
                    <a:lnTo>
                      <a:pt x="1227" y="1704"/>
                    </a:lnTo>
                    <a:lnTo>
                      <a:pt x="1227" y="1424"/>
                    </a:lnTo>
                  </a:path>
                </a:pathLst>
              </a:custGeom>
              <a:noFill/>
              <a:ln w="396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8" name="Freeform 108"/>
              <p:cNvSpPr>
                <a:spLocks/>
              </p:cNvSpPr>
              <p:nvPr/>
            </p:nvSpPr>
            <p:spPr bwMode="auto">
              <a:xfrm>
                <a:off x="4386" y="2111"/>
                <a:ext cx="59" cy="64"/>
              </a:xfrm>
              <a:custGeom>
                <a:avLst/>
                <a:gdLst>
                  <a:gd name="T0" fmla="*/ 0 w 59"/>
                  <a:gd name="T1" fmla="*/ 0 h 64"/>
                  <a:gd name="T2" fmla="*/ 0 w 59"/>
                  <a:gd name="T3" fmla="*/ 64 h 64"/>
                  <a:gd name="T4" fmla="*/ 59 w 59"/>
                  <a:gd name="T5" fmla="*/ 34 h 64"/>
                  <a:gd name="T6" fmla="*/ 0 w 59"/>
                  <a:gd name="T7" fmla="*/ 0 h 64"/>
                  <a:gd name="T8" fmla="*/ 0 w 59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64">
                    <a:moveTo>
                      <a:pt x="0" y="0"/>
                    </a:moveTo>
                    <a:lnTo>
                      <a:pt x="0" y="64"/>
                    </a:lnTo>
                    <a:lnTo>
                      <a:pt x="59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9" name="Freeform 109"/>
              <p:cNvSpPr>
                <a:spLocks/>
              </p:cNvSpPr>
              <p:nvPr/>
            </p:nvSpPr>
            <p:spPr bwMode="auto">
              <a:xfrm>
                <a:off x="4386" y="2141"/>
                <a:ext cx="21" cy="4"/>
              </a:xfrm>
              <a:custGeom>
                <a:avLst/>
                <a:gdLst>
                  <a:gd name="T0" fmla="*/ 21 w 21"/>
                  <a:gd name="T1" fmla="*/ 0 h 4"/>
                  <a:gd name="T2" fmla="*/ 0 w 21"/>
                  <a:gd name="T3" fmla="*/ 4 h 4"/>
                  <a:gd name="T4" fmla="*/ 21 w 21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21" y="0"/>
                    </a:move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0" name="Line 110"/>
              <p:cNvSpPr>
                <a:spLocks noChangeShapeType="1"/>
              </p:cNvSpPr>
              <p:nvPr/>
            </p:nvSpPr>
            <p:spPr bwMode="auto">
              <a:xfrm flipH="1">
                <a:off x="4182" y="2141"/>
                <a:ext cx="225" cy="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1" name="Freeform 111"/>
              <p:cNvSpPr>
                <a:spLocks/>
              </p:cNvSpPr>
              <p:nvPr/>
            </p:nvSpPr>
            <p:spPr bwMode="auto">
              <a:xfrm>
                <a:off x="2215" y="1259"/>
                <a:ext cx="60" cy="64"/>
              </a:xfrm>
              <a:custGeom>
                <a:avLst/>
                <a:gdLst>
                  <a:gd name="T0" fmla="*/ 56 w 60"/>
                  <a:gd name="T1" fmla="*/ 0 h 64"/>
                  <a:gd name="T2" fmla="*/ 60 w 60"/>
                  <a:gd name="T3" fmla="*/ 64 h 64"/>
                  <a:gd name="T4" fmla="*/ 0 w 60"/>
                  <a:gd name="T5" fmla="*/ 34 h 64"/>
                  <a:gd name="T6" fmla="*/ 60 w 60"/>
                  <a:gd name="T7" fmla="*/ 0 h 64"/>
                  <a:gd name="T8" fmla="*/ 60 w 60"/>
                  <a:gd name="T9" fmla="*/ 0 h 64"/>
                  <a:gd name="T10" fmla="*/ 56 w 60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56" y="0"/>
                    </a:moveTo>
                    <a:lnTo>
                      <a:pt x="60" y="64"/>
                    </a:lnTo>
                    <a:lnTo>
                      <a:pt x="0" y="34"/>
                    </a:lnTo>
                    <a:lnTo>
                      <a:pt x="60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2" name="Freeform 112"/>
              <p:cNvSpPr>
                <a:spLocks/>
              </p:cNvSpPr>
              <p:nvPr/>
            </p:nvSpPr>
            <p:spPr bwMode="auto">
              <a:xfrm>
                <a:off x="2250" y="1289"/>
                <a:ext cx="25" cy="4"/>
              </a:xfrm>
              <a:custGeom>
                <a:avLst/>
                <a:gdLst>
                  <a:gd name="T0" fmla="*/ 0 w 25"/>
                  <a:gd name="T1" fmla="*/ 0 h 4"/>
                  <a:gd name="T2" fmla="*/ 25 w 25"/>
                  <a:gd name="T3" fmla="*/ 4 h 4"/>
                  <a:gd name="T4" fmla="*/ 0 w 25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3" name="Line 113"/>
              <p:cNvSpPr>
                <a:spLocks noChangeShapeType="1"/>
              </p:cNvSpPr>
              <p:nvPr/>
            </p:nvSpPr>
            <p:spPr bwMode="auto">
              <a:xfrm>
                <a:off x="2250" y="1289"/>
                <a:ext cx="228" cy="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4" name="Rectangle 114"/>
              <p:cNvSpPr>
                <a:spLocks noChangeArrowheads="1"/>
              </p:cNvSpPr>
              <p:nvPr/>
            </p:nvSpPr>
            <p:spPr bwMode="auto">
              <a:xfrm>
                <a:off x="2404" y="1790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43125" name="Rectangle 115"/>
              <p:cNvSpPr>
                <a:spLocks noChangeArrowheads="1"/>
              </p:cNvSpPr>
              <p:nvPr/>
            </p:nvSpPr>
            <p:spPr bwMode="auto">
              <a:xfrm>
                <a:off x="2467" y="1790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43126" name="Rectangle 116"/>
              <p:cNvSpPr>
                <a:spLocks noChangeArrowheads="1"/>
              </p:cNvSpPr>
              <p:nvPr/>
            </p:nvSpPr>
            <p:spPr bwMode="auto">
              <a:xfrm>
                <a:off x="2534" y="1790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27" name="Rectangle 117"/>
              <p:cNvSpPr>
                <a:spLocks noChangeArrowheads="1"/>
              </p:cNvSpPr>
              <p:nvPr/>
            </p:nvSpPr>
            <p:spPr bwMode="auto">
              <a:xfrm>
                <a:off x="2566" y="1790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128" name="Rectangle 118"/>
              <p:cNvSpPr>
                <a:spLocks noChangeArrowheads="1"/>
              </p:cNvSpPr>
              <p:nvPr/>
            </p:nvSpPr>
            <p:spPr bwMode="auto">
              <a:xfrm>
                <a:off x="2629" y="1790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29" name="Rectangle 119"/>
              <p:cNvSpPr>
                <a:spLocks noChangeArrowheads="1"/>
              </p:cNvSpPr>
              <p:nvPr/>
            </p:nvSpPr>
            <p:spPr bwMode="auto">
              <a:xfrm>
                <a:off x="2657" y="1790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30" name="Rectangle 120"/>
              <p:cNvSpPr>
                <a:spLocks noChangeArrowheads="1"/>
              </p:cNvSpPr>
              <p:nvPr/>
            </p:nvSpPr>
            <p:spPr bwMode="auto">
              <a:xfrm>
                <a:off x="2688" y="1790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131" name="Rectangle 121"/>
              <p:cNvSpPr>
                <a:spLocks noChangeArrowheads="1"/>
              </p:cNvSpPr>
              <p:nvPr/>
            </p:nvSpPr>
            <p:spPr bwMode="auto">
              <a:xfrm>
                <a:off x="1977" y="335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43132" name="Rectangle 122"/>
              <p:cNvSpPr>
                <a:spLocks noChangeArrowheads="1"/>
              </p:cNvSpPr>
              <p:nvPr/>
            </p:nvSpPr>
            <p:spPr bwMode="auto">
              <a:xfrm>
                <a:off x="2043" y="335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43133" name="Rectangle 123"/>
              <p:cNvSpPr>
                <a:spLocks noChangeArrowheads="1"/>
              </p:cNvSpPr>
              <p:nvPr/>
            </p:nvSpPr>
            <p:spPr bwMode="auto">
              <a:xfrm>
                <a:off x="2110" y="3355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34" name="Rectangle 124"/>
              <p:cNvSpPr>
                <a:spLocks noChangeArrowheads="1"/>
              </p:cNvSpPr>
              <p:nvPr/>
            </p:nvSpPr>
            <p:spPr bwMode="auto">
              <a:xfrm>
                <a:off x="2141" y="335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135" name="Rectangle 125"/>
              <p:cNvSpPr>
                <a:spLocks noChangeArrowheads="1"/>
              </p:cNvSpPr>
              <p:nvPr/>
            </p:nvSpPr>
            <p:spPr bwMode="auto">
              <a:xfrm>
                <a:off x="2204" y="335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36" name="Rectangle 126"/>
              <p:cNvSpPr>
                <a:spLocks noChangeArrowheads="1"/>
              </p:cNvSpPr>
              <p:nvPr/>
            </p:nvSpPr>
            <p:spPr bwMode="auto">
              <a:xfrm>
                <a:off x="2233" y="335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37" name="Rectangle 127"/>
              <p:cNvSpPr>
                <a:spLocks noChangeArrowheads="1"/>
              </p:cNvSpPr>
              <p:nvPr/>
            </p:nvSpPr>
            <p:spPr bwMode="auto">
              <a:xfrm>
                <a:off x="2264" y="3355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138" name="Rectangle 128"/>
              <p:cNvSpPr>
                <a:spLocks noChangeArrowheads="1"/>
              </p:cNvSpPr>
              <p:nvPr/>
            </p:nvSpPr>
            <p:spPr bwMode="auto">
              <a:xfrm>
                <a:off x="4130" y="2642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43139" name="Rectangle 129"/>
              <p:cNvSpPr>
                <a:spLocks noChangeArrowheads="1"/>
              </p:cNvSpPr>
              <p:nvPr/>
            </p:nvSpPr>
            <p:spPr bwMode="auto">
              <a:xfrm>
                <a:off x="4196" y="2642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43140" name="Rectangle 130"/>
              <p:cNvSpPr>
                <a:spLocks noChangeArrowheads="1"/>
              </p:cNvSpPr>
              <p:nvPr/>
            </p:nvSpPr>
            <p:spPr bwMode="auto">
              <a:xfrm>
                <a:off x="4259" y="2642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41" name="Rectangle 131"/>
              <p:cNvSpPr>
                <a:spLocks noChangeArrowheads="1"/>
              </p:cNvSpPr>
              <p:nvPr/>
            </p:nvSpPr>
            <p:spPr bwMode="auto">
              <a:xfrm>
                <a:off x="4294" y="2642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142" name="Rectangle 132"/>
              <p:cNvSpPr>
                <a:spLocks noChangeArrowheads="1"/>
              </p:cNvSpPr>
              <p:nvPr/>
            </p:nvSpPr>
            <p:spPr bwMode="auto">
              <a:xfrm>
                <a:off x="4358" y="2642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43" name="Rectangle 133"/>
              <p:cNvSpPr>
                <a:spLocks noChangeArrowheads="1"/>
              </p:cNvSpPr>
              <p:nvPr/>
            </p:nvSpPr>
            <p:spPr bwMode="auto">
              <a:xfrm>
                <a:off x="4386" y="2642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44" name="Rectangle 134"/>
              <p:cNvSpPr>
                <a:spLocks noChangeArrowheads="1"/>
              </p:cNvSpPr>
              <p:nvPr/>
            </p:nvSpPr>
            <p:spPr bwMode="auto">
              <a:xfrm>
                <a:off x="4417" y="2642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sp>
          <p:nvSpPr>
            <p:cNvPr id="43013" name="Text Box 136"/>
            <p:cNvSpPr txBox="1">
              <a:spLocks noChangeArrowheads="1"/>
            </p:cNvSpPr>
            <p:nvPr/>
          </p:nvSpPr>
          <p:spPr bwMode="auto">
            <a:xfrm>
              <a:off x="2197100" y="5707063"/>
              <a:ext cx="19431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0000 0110</a:t>
              </a:r>
            </a:p>
          </p:txBody>
        </p:sp>
        <p:sp>
          <p:nvSpPr>
            <p:cNvPr id="43014" name="Text Box 137"/>
            <p:cNvSpPr txBox="1">
              <a:spLocks noChangeArrowheads="1"/>
            </p:cNvSpPr>
            <p:nvPr/>
          </p:nvSpPr>
          <p:spPr bwMode="auto">
            <a:xfrm>
              <a:off x="7235825" y="3857625"/>
              <a:ext cx="1008063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/>
                <a:t>0011</a:t>
              </a:r>
            </a:p>
          </p:txBody>
        </p:sp>
        <p:sp>
          <p:nvSpPr>
            <p:cNvPr id="43015" name="Text Box 138"/>
            <p:cNvSpPr txBox="1">
              <a:spLocks noChangeArrowheads="1"/>
            </p:cNvSpPr>
            <p:nvPr/>
          </p:nvSpPr>
          <p:spPr bwMode="auto">
            <a:xfrm>
              <a:off x="2555875" y="3217863"/>
              <a:ext cx="1943100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800" dirty="0"/>
                <a:t>0000 0010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1</a:t>
            </a:r>
          </a:p>
        </p:txBody>
      </p:sp>
      <p:sp>
        <p:nvSpPr>
          <p:cNvPr id="4403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30325"/>
            <a:ext cx="8382000" cy="4114800"/>
          </a:xfrm>
        </p:spPr>
        <p:txBody>
          <a:bodyPr/>
          <a:lstStyle/>
          <a:p>
            <a:r>
              <a:rPr lang="en-US" altLang="zh-CN" sz="2400" dirty="0"/>
              <a:t>Requires 32 iterations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Addition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Shift</a:t>
            </a:r>
          </a:p>
          <a:p>
            <a:pPr lvl="1"/>
            <a:r>
              <a:rPr lang="en-US" altLang="zh-CN" sz="2000" dirty="0">
                <a:ea typeface="宋体" charset="-122"/>
              </a:rPr>
              <a:t>Comparison</a:t>
            </a:r>
          </a:p>
          <a:p>
            <a:r>
              <a:rPr lang="en-US" altLang="zh-CN" sz="2400" dirty="0"/>
              <a:t>Almost 100 cycles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Very big, Too slow!</a:t>
            </a:r>
          </a:p>
        </p:txBody>
      </p:sp>
      <p:pic>
        <p:nvPicPr>
          <p:cNvPr id="4403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914400"/>
            <a:ext cx="396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2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30325"/>
            <a:ext cx="8382000" cy="4114800"/>
          </a:xfrm>
        </p:spPr>
        <p:txBody>
          <a:bodyPr/>
          <a:lstStyle/>
          <a:p>
            <a:r>
              <a:rPr lang="en-US" altLang="zh-CN" smtClean="0"/>
              <a:t>Real addition is performed only with 32 bits</a:t>
            </a:r>
          </a:p>
          <a:p>
            <a:r>
              <a:rPr lang="en-US" altLang="zh-CN" smtClean="0"/>
              <a:t>Least significant bits of the product don't change</a:t>
            </a:r>
          </a:p>
          <a:p>
            <a:r>
              <a:rPr lang="en-US" altLang="zh-CN" smtClean="0"/>
              <a:t>New idea:</a:t>
            </a:r>
          </a:p>
          <a:p>
            <a:pPr lvl="1"/>
            <a:r>
              <a:rPr lang="en-US" altLang="zh-CN" smtClean="0">
                <a:ea typeface="宋体" charset="-122"/>
              </a:rPr>
              <a:t>Don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t shift the multiplicand</a:t>
            </a:r>
          </a:p>
          <a:p>
            <a:pPr lvl="1"/>
            <a:r>
              <a:rPr lang="en-US" altLang="zh-CN" smtClean="0">
                <a:ea typeface="宋体" charset="-122"/>
              </a:rPr>
              <a:t>Instead,shift the product</a:t>
            </a:r>
          </a:p>
          <a:p>
            <a:pPr lvl="1"/>
            <a:r>
              <a:rPr lang="en-US" altLang="zh-CN" smtClean="0">
                <a:ea typeface="宋体" charset="-122"/>
              </a:rPr>
              <a:t>Shift the multiplier</a:t>
            </a:r>
          </a:p>
          <a:p>
            <a:r>
              <a:rPr lang="en-US" altLang="zh-CN" smtClean="0"/>
              <a:t>ALU reduced to 32 bits!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2</a:t>
            </a:r>
          </a:p>
        </p:txBody>
      </p:sp>
      <p:sp>
        <p:nvSpPr>
          <p:cNvPr id="46083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Diagram of the </a:t>
            </a:r>
            <a:r>
              <a:rPr lang="en-US" altLang="zh-CN" sz="2400" dirty="0" err="1"/>
              <a:t>V2</a:t>
            </a:r>
            <a:r>
              <a:rPr lang="en-US" altLang="zh-CN" sz="2400" dirty="0"/>
              <a:t> multiplier</a:t>
            </a:r>
          </a:p>
          <a:p>
            <a:r>
              <a:rPr lang="en-US" altLang="zh-CN" sz="2400" dirty="0"/>
              <a:t>Only left half of product register is changed</a:t>
            </a:r>
          </a:p>
        </p:txBody>
      </p:sp>
      <p:pic>
        <p:nvPicPr>
          <p:cNvPr id="4608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371725"/>
            <a:ext cx="7391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2</a:t>
            </a:r>
          </a:p>
        </p:txBody>
      </p:sp>
      <p:sp>
        <p:nvSpPr>
          <p:cNvPr id="47107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12875"/>
            <a:ext cx="8382000" cy="4114800"/>
          </a:xfrm>
        </p:spPr>
        <p:txBody>
          <a:bodyPr/>
          <a:lstStyle/>
          <a:p>
            <a:r>
              <a:rPr lang="en-US" altLang="zh-CN" sz="2400" dirty="0"/>
              <a:t>Addition performed</a:t>
            </a:r>
          </a:p>
          <a:p>
            <a:pPr>
              <a:buFontTx/>
              <a:buNone/>
            </a:pPr>
            <a:r>
              <a:rPr lang="en-US" altLang="zh-CN" sz="2400" dirty="0"/>
              <a:t>	only on left half of</a:t>
            </a:r>
          </a:p>
          <a:p>
            <a:pPr>
              <a:buFontTx/>
              <a:buNone/>
            </a:pPr>
            <a:r>
              <a:rPr lang="en-US" altLang="zh-CN" sz="2400" dirty="0"/>
              <a:t>	product register</a:t>
            </a:r>
          </a:p>
          <a:p>
            <a:r>
              <a:rPr lang="en-US" altLang="zh-CN" sz="2400" dirty="0"/>
              <a:t>Shift of product register</a:t>
            </a:r>
          </a:p>
        </p:txBody>
      </p:sp>
      <p:pic>
        <p:nvPicPr>
          <p:cNvPr id="47108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1123950"/>
            <a:ext cx="434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Revised 4-bit example</a:t>
            </a:r>
          </a:p>
        </p:txBody>
      </p:sp>
      <p:sp>
        <p:nvSpPr>
          <p:cNvPr id="48131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27150"/>
            <a:ext cx="894715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 Multiplicand x multiplier: 0001 x 0111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Multiplicand:	0001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Multiplier:  </a:t>
            </a:r>
            <a:r>
              <a:rPr lang="en-US" altLang="zh-CN" sz="1800" u="sng"/>
              <a:t>    0111</a:t>
            </a:r>
            <a:r>
              <a:rPr lang="en-US" altLang="zh-CN" sz="1800"/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	              00000000       #Initial value for the 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00010000       #After adding 0001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	              00001000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00011000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00001100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        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00011100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00001110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0000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00001110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00000111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</a:t>
            </a:r>
            <a:r>
              <a:rPr lang="en-US" altLang="zh-CN" sz="1800" u="sng"/>
              <a:t>        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40014" y="2838450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495551" y="3789363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495551" y="4652963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495551" y="5589588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sp>
        <p:nvSpPr>
          <p:cNvPr id="4915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mtClean="0"/>
              <a:t>Further optimization</a:t>
            </a:r>
          </a:p>
          <a:p>
            <a:r>
              <a:rPr lang="en-US" altLang="zh-CN" smtClean="0"/>
              <a:t>At the initial state the product register contains only '0'</a:t>
            </a:r>
          </a:p>
          <a:p>
            <a:r>
              <a:rPr lang="en-US" altLang="zh-CN" smtClean="0"/>
              <a:t>The lower 32 bits are simply shifted out</a:t>
            </a:r>
          </a:p>
          <a:p>
            <a:r>
              <a:rPr lang="en-US" altLang="zh-CN" smtClean="0"/>
              <a:t>Idea:</a:t>
            </a:r>
          </a:p>
          <a:p>
            <a:pPr>
              <a:buFontTx/>
              <a:buNone/>
            </a:pPr>
            <a:r>
              <a:rPr lang="en-US" altLang="zh-CN" smtClean="0"/>
              <a:t>	use these lower 32 bits for the multiplier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Numbers and their representation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81158" y="1142985"/>
            <a:ext cx="85407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Number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Radix based systems are dominating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decimal, octal, binary,</a:t>
            </a:r>
            <a:r>
              <a:rPr lang="en-US" altLang="zh-CN" dirty="0">
                <a:latin typeface="Arial Unicode MS" pitchFamily="34" charset="-122"/>
              </a:rPr>
              <a:t>…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       </a:t>
            </a:r>
            <a:endParaRPr lang="en-US" altLang="zh-CN" sz="3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</a:pPr>
            <a:endParaRPr lang="en-US" altLang="zh-CN" sz="1600" b="1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/>
              <a:t>b</a:t>
            </a:r>
            <a:r>
              <a:rPr lang="en-US" altLang="zh-CN" dirty="0"/>
              <a:t>: value of the digit, </a:t>
            </a:r>
            <a:r>
              <a:rPr lang="en-US" altLang="zh-CN" b="1" i="1" dirty="0"/>
              <a:t>k</a:t>
            </a:r>
            <a:r>
              <a:rPr lang="en-US" altLang="zh-CN" dirty="0"/>
              <a:t>: radix, </a:t>
            </a:r>
            <a:r>
              <a:rPr lang="en-US" altLang="zh-CN" b="1" i="1" dirty="0"/>
              <a:t>n</a:t>
            </a:r>
            <a:r>
              <a:rPr lang="en-US" altLang="zh-CN" dirty="0"/>
              <a:t>: digits left of radix point, </a:t>
            </a:r>
            <a:r>
              <a:rPr lang="en-US" altLang="zh-CN" b="1" i="1" dirty="0"/>
              <a:t>m</a:t>
            </a:r>
            <a:r>
              <a:rPr lang="en-US" altLang="zh-CN" dirty="0"/>
              <a:t>: digits right of radix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Alternatives, e.g. Roman numbers (or Letter)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Decimal (k=10) </a:t>
            </a:r>
            <a:r>
              <a:rPr lang="en-US" altLang="zh-CN" sz="2400" dirty="0"/>
              <a:t>-- used by humans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Binary  (k=2) </a:t>
            </a:r>
            <a:r>
              <a:rPr lang="en-US" altLang="zh-CN" sz="2400" dirty="0"/>
              <a:t>-- used by computers</a:t>
            </a:r>
          </a:p>
        </p:txBody>
      </p:sp>
      <p:graphicFrame>
        <p:nvGraphicFramePr>
          <p:cNvPr id="406536" name="Object 8"/>
          <p:cNvGraphicFramePr>
            <a:graphicFrameLocks noChangeAspect="1"/>
          </p:cNvGraphicFramePr>
          <p:nvPr/>
        </p:nvGraphicFramePr>
        <p:xfrm>
          <a:off x="4810117" y="3143248"/>
          <a:ext cx="26050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4" imgW="1282700" imgH="508000" progId="Equation.3">
                  <p:embed/>
                </p:oleObj>
              </mc:Choice>
              <mc:Fallback>
                <p:oleObj name="公式" r:id="rId4" imgW="12827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17" y="3143248"/>
                        <a:ext cx="2605087" cy="10223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2238349" y="2143116"/>
            <a:ext cx="8228013" cy="9638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</a:rPr>
              <a:t>0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≤b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</a:rPr>
              <a:t>≤K</a:t>
            </a:r>
            <a:endParaRPr lang="en-US" altLang="zh-CN" sz="2400" dirty="0">
              <a:solidFill>
                <a:srgbClr val="000000"/>
              </a:solidFill>
              <a:ea typeface="Arial Unicode MS" pitchFamily="34" charset="-122"/>
            </a:endParaRPr>
          </a:p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(N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)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2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…A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0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ea typeface="GungsuhChe" pitchFamily="49" charset="-127"/>
              </a:rPr>
              <a:t>•</a:t>
            </a:r>
            <a:r>
              <a:rPr lang="en-US" altLang="zh-CN" sz="2400" baseline="-30000" dirty="0">
                <a:solidFill>
                  <a:srgbClr val="FF3300"/>
                </a:solidFill>
                <a:latin typeface="宋体" pitchFamily="2" charset="-122"/>
                <a:ea typeface="Arial Unicode MS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-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-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２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A…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A 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–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m+1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– m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)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k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3381357" y="3071811"/>
            <a:ext cx="9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ea typeface="Arial Unicode MS" pitchFamily="34" charset="-122"/>
              </a:rPr>
              <a:t>MSB</a:t>
            </a:r>
            <a:endParaRPr lang="en-US" altLang="zh-CN" sz="2000" dirty="0">
              <a:solidFill>
                <a:srgbClr val="FF0000"/>
              </a:solidFill>
              <a:ea typeface="Arial Unicode MS" pitchFamily="34" charset="-122"/>
            </a:endParaRPr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9096396" y="3071811"/>
            <a:ext cx="88426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ea typeface="Arial Unicode MS" pitchFamily="34" charset="-122"/>
              </a:rPr>
              <a:t>LSB</a:t>
            </a:r>
            <a:endParaRPr lang="en-US" altLang="zh-CN" sz="2000" dirty="0">
              <a:solidFill>
                <a:srgbClr val="FF0000"/>
              </a:solidFill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pic>
        <p:nvPicPr>
          <p:cNvPr id="5017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4747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sp>
        <p:nvSpPr>
          <p:cNvPr id="51203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30325"/>
            <a:ext cx="8382000" cy="4114800"/>
          </a:xfrm>
        </p:spPr>
        <p:txBody>
          <a:bodyPr/>
          <a:lstStyle/>
          <a:p>
            <a:r>
              <a:rPr lang="en-US" altLang="zh-CN" sz="2400" dirty="0"/>
              <a:t>Set product</a:t>
            </a:r>
          </a:p>
          <a:p>
            <a:pPr>
              <a:buFontTx/>
              <a:buNone/>
            </a:pPr>
            <a:r>
              <a:rPr lang="en-US" altLang="zh-CN" sz="2400" dirty="0"/>
              <a:t>	register to '0'</a:t>
            </a:r>
          </a:p>
          <a:p>
            <a:r>
              <a:rPr lang="en-US" altLang="zh-CN" sz="2400" dirty="0"/>
              <a:t>Load lower</a:t>
            </a:r>
          </a:p>
          <a:p>
            <a:pPr>
              <a:buFontTx/>
              <a:buNone/>
            </a:pPr>
            <a:r>
              <a:rPr lang="en-US" altLang="zh-CN" sz="2400" dirty="0"/>
              <a:t>	bits of product</a:t>
            </a:r>
          </a:p>
          <a:p>
            <a:pPr>
              <a:buFontTx/>
              <a:buNone/>
            </a:pPr>
            <a:r>
              <a:rPr lang="en-US" altLang="zh-CN" sz="2400" dirty="0"/>
              <a:t>	register with</a:t>
            </a:r>
          </a:p>
          <a:p>
            <a:pPr>
              <a:buFontTx/>
              <a:buNone/>
            </a:pPr>
            <a:r>
              <a:rPr lang="en-US" altLang="zh-CN" sz="2400" dirty="0"/>
              <a:t>	multiplier</a:t>
            </a:r>
          </a:p>
          <a:p>
            <a:r>
              <a:rPr lang="en-US" altLang="zh-CN" sz="2400" dirty="0"/>
              <a:t>Test least</a:t>
            </a:r>
          </a:p>
          <a:p>
            <a:pPr>
              <a:buFontTx/>
              <a:buNone/>
            </a:pPr>
            <a:r>
              <a:rPr lang="en-US" altLang="zh-CN" sz="2400" dirty="0"/>
              <a:t>	significant bit</a:t>
            </a:r>
          </a:p>
          <a:p>
            <a:pPr>
              <a:buFontTx/>
              <a:buNone/>
            </a:pPr>
            <a:r>
              <a:rPr lang="en-US" altLang="zh-CN" sz="2400" dirty="0"/>
              <a:t>	of product</a:t>
            </a:r>
          </a:p>
          <a:p>
            <a:pPr>
              <a:buFontTx/>
              <a:buNone/>
            </a:pPr>
            <a:r>
              <a:rPr lang="en-US" altLang="zh-CN" sz="2400" dirty="0"/>
              <a:t>	register</a:t>
            </a:r>
          </a:p>
        </p:txBody>
      </p:sp>
      <p:pic>
        <p:nvPicPr>
          <p:cNvPr id="5120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990600"/>
            <a:ext cx="480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Example</a:t>
            </a:r>
          </a:p>
        </p:txBody>
      </p:sp>
      <p:sp>
        <p:nvSpPr>
          <p:cNvPr id="52227" name="AutoShape 4"/>
          <p:cNvSpPr>
            <a:spLocks noChangeArrowheads="1"/>
          </p:cNvSpPr>
          <p:nvPr/>
        </p:nvSpPr>
        <p:spPr bwMode="auto">
          <a:xfrm>
            <a:off x="1703388" y="1279525"/>
            <a:ext cx="8964612" cy="50292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Multiplicand x multiplier: 0001 x 0111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Multiplicand:	0001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Multiplier:  </a:t>
            </a:r>
            <a:r>
              <a:rPr lang="en-US" altLang="zh-CN" sz="1800" u="sng"/>
              <a:t>    0111</a:t>
            </a:r>
            <a:r>
              <a:rPr lang="en-US" altLang="zh-CN" sz="1800"/>
              <a:t> 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	              0000011</a:t>
            </a:r>
            <a:r>
              <a:rPr lang="en-US" altLang="zh-CN" sz="1800" u="sng"/>
              <a:t>1</a:t>
            </a:r>
            <a:r>
              <a:rPr lang="en-US" altLang="zh-CN" sz="1800"/>
              <a:t>       #Initial value for the product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00010111       #After adding 0001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	              0000101</a:t>
            </a:r>
            <a:r>
              <a:rPr lang="en-US" altLang="zh-CN" sz="1800" u="sng"/>
              <a:t>1</a:t>
            </a:r>
            <a:r>
              <a:rPr lang="en-US" altLang="zh-CN" sz="1800"/>
              <a:t>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00011011    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0000110</a:t>
            </a:r>
            <a:r>
              <a:rPr lang="en-US" altLang="zh-CN" sz="1800" u="sng"/>
              <a:t>1</a:t>
            </a:r>
            <a:r>
              <a:rPr lang="en-US" altLang="zh-CN" sz="1800"/>
              <a:t>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        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00011100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0000111</a:t>
            </a:r>
            <a:r>
              <a:rPr lang="en-US" altLang="zh-CN" sz="1800" u="sng"/>
              <a:t>0</a:t>
            </a:r>
            <a:r>
              <a:rPr lang="en-US" altLang="zh-CN" sz="1800"/>
              <a:t>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0000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00001110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00000111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</a:t>
            </a:r>
            <a:r>
              <a:rPr lang="en-US" altLang="zh-CN" sz="1800" u="sng"/>
              <a:t>        </a:t>
            </a:r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>
            <a:off x="3000376" y="2967038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52229" name="Line 7"/>
          <p:cNvSpPr>
            <a:spLocks noChangeShapeType="1"/>
          </p:cNvSpPr>
          <p:nvPr/>
        </p:nvSpPr>
        <p:spPr bwMode="auto">
          <a:xfrm>
            <a:off x="2927351" y="3932238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2927351" y="4797425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>
            <a:off x="3000376" y="5732463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Signed multiplication</a:t>
            </a:r>
          </a:p>
        </p:txBody>
      </p:sp>
      <p:sp>
        <p:nvSpPr>
          <p:cNvPr id="53251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30325"/>
            <a:ext cx="8382000" cy="4114800"/>
          </a:xfrm>
        </p:spPr>
        <p:txBody>
          <a:bodyPr/>
          <a:lstStyle/>
          <a:p>
            <a:r>
              <a:rPr lang="en-US" altLang="zh-CN" sz="2400" dirty="0"/>
              <a:t>Basic approach:</a:t>
            </a:r>
          </a:p>
          <a:p>
            <a:pPr lvl="1"/>
            <a:r>
              <a:rPr lang="en-US" altLang="zh-CN" sz="2000" dirty="0">
                <a:ea typeface="宋体" charset="-122"/>
              </a:rPr>
              <a:t>Store the signs of the operands</a:t>
            </a:r>
          </a:p>
          <a:p>
            <a:pPr lvl="1"/>
            <a:r>
              <a:rPr lang="en-US" altLang="zh-CN" sz="2000" dirty="0">
                <a:ea typeface="宋体" charset="-122"/>
              </a:rPr>
              <a:t>Convert signed numbers to unsigned numbers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charset="-122"/>
              </a:rPr>
              <a:t>	(most significant bit (</a:t>
            </a:r>
            <a:r>
              <a:rPr lang="en-US" altLang="zh-CN" sz="2000" dirty="0" err="1">
                <a:ea typeface="宋体" charset="-122"/>
              </a:rPr>
              <a:t>MSB</a:t>
            </a:r>
            <a:r>
              <a:rPr lang="en-US" altLang="zh-CN" sz="2000" dirty="0">
                <a:ea typeface="宋体" charset="-122"/>
              </a:rPr>
              <a:t>) = 0)</a:t>
            </a:r>
          </a:p>
          <a:p>
            <a:pPr lvl="1"/>
            <a:r>
              <a:rPr lang="en-US" altLang="zh-CN" sz="2000" dirty="0">
                <a:ea typeface="宋体" charset="-122"/>
              </a:rPr>
              <a:t>Perform multiplication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If sign bits of operands are equal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charset="-122"/>
              </a:rPr>
              <a:t>		sign bit = 0, else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charset="-122"/>
              </a:rPr>
              <a:t>		sign bit = 1</a:t>
            </a:r>
          </a:p>
          <a:p>
            <a:r>
              <a:rPr lang="en-US" altLang="zh-CN" sz="2400" dirty="0"/>
              <a:t>Improved method:</a:t>
            </a:r>
          </a:p>
          <a:p>
            <a:pPr>
              <a:buFontTx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Booth's Algorithm</a:t>
            </a:r>
          </a:p>
          <a:p>
            <a:pPr>
              <a:buFontTx/>
              <a:buNone/>
            </a:pPr>
            <a:r>
              <a:rPr lang="en-US" altLang="zh-CN" sz="2400" dirty="0"/>
              <a:t>	Assumption: addition and subtraction are available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24364" y="214291"/>
            <a:ext cx="6143637" cy="803275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0000FF"/>
                </a:solidFill>
              </a:rPr>
              <a:t>Booth’s Principle </a:t>
            </a:r>
            <a:br>
              <a:rPr lang="en-US" altLang="zh-CN" sz="3200" dirty="0">
                <a:solidFill>
                  <a:srgbClr val="0000FF"/>
                </a:solidFill>
              </a:rPr>
            </a:br>
            <a:r>
              <a:rPr lang="en-US" altLang="zh-CN" sz="2800" dirty="0">
                <a:solidFill>
                  <a:srgbClr val="0000FF"/>
                </a:solidFill>
              </a:rPr>
              <a:t>-- Decomposable multiplication</a:t>
            </a:r>
            <a:endParaRPr lang="en-US" altLang="zh-CN" sz="3200" dirty="0">
              <a:solidFill>
                <a:srgbClr val="0000FF"/>
              </a:solidFill>
            </a:endParaRP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428737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Assumes</a:t>
            </a:r>
            <a:r>
              <a:rPr lang="zh-CN" altLang="en-US" dirty="0" smtClean="0"/>
              <a:t>： </a:t>
            </a:r>
            <a:r>
              <a:rPr lang="en-US" altLang="zh-CN" dirty="0" smtClean="0">
                <a:latin typeface="Comic Sans MS" pitchFamily="66" charset="0"/>
              </a:rPr>
              <a:t>Z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y×10111100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2400" b="1" dirty="0">
                <a:latin typeface="Comic Sans MS" pitchFamily="66" charset="0"/>
              </a:rPr>
              <a:t>Z</a:t>
            </a:r>
            <a:r>
              <a:rPr lang="en-US" altLang="zh-CN" sz="2400" dirty="0"/>
              <a:t>=y(10000000+</a:t>
            </a:r>
            <a:r>
              <a:rPr lang="en-US" altLang="zh-CN" sz="2400" b="1" dirty="0">
                <a:solidFill>
                  <a:srgbClr val="CC3300"/>
                </a:solidFill>
              </a:rPr>
              <a:t>111100+100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100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1000000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100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 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</a:t>
            </a:r>
            <a:r>
              <a:rPr lang="en-US" altLang="zh-CN" sz="2400" dirty="0" err="1"/>
              <a:t>y×2</a:t>
            </a:r>
            <a:r>
              <a:rPr lang="en-US" altLang="zh-CN" sz="2400" baseline="30000" dirty="0" err="1"/>
              <a:t>7</a:t>
            </a:r>
            <a:r>
              <a:rPr lang="en-US" altLang="zh-CN" sz="2400" dirty="0" err="1"/>
              <a:t>+y×</a:t>
            </a:r>
            <a:r>
              <a:rPr lang="en-US" altLang="zh-CN" sz="2400" b="1" dirty="0" err="1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 err="1">
                <a:solidFill>
                  <a:srgbClr val="CC3300"/>
                </a:solidFill>
              </a:rPr>
              <a:t>6</a:t>
            </a:r>
            <a:r>
              <a:rPr lang="en-US" altLang="zh-CN" sz="2400" dirty="0" err="1"/>
              <a:t>+</a:t>
            </a:r>
            <a:r>
              <a:rPr lang="en-US" altLang="zh-CN" sz="1600" dirty="0" err="1"/>
              <a:t>0×2</a:t>
            </a:r>
            <a:r>
              <a:rPr lang="en-US" altLang="zh-CN" sz="1600" baseline="30000" dirty="0" err="1"/>
              <a:t>5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4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3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b="1" i="1" dirty="0"/>
              <a:t>-</a:t>
            </a:r>
            <a:r>
              <a:rPr lang="en-US" altLang="zh-CN" sz="2400" b="1" i="1" dirty="0" err="1"/>
              <a:t>y×2</a:t>
            </a:r>
            <a:r>
              <a:rPr lang="en-US" altLang="zh-CN" sz="2400" b="1" i="1" baseline="30000" dirty="0" err="1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8759826" y="5097463"/>
            <a:ext cx="1152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831264" y="5013326"/>
            <a:ext cx="108108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ea typeface="Arial Unicode MS" pitchFamily="34" charset="-122"/>
              </a:rPr>
              <a:t>Only shift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232401" y="5097463"/>
            <a:ext cx="25193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375275" y="5026025"/>
            <a:ext cx="21605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Only shift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863976" y="5097463"/>
            <a:ext cx="11525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4151314" y="5026025"/>
            <a:ext cx="936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a typeface="Arial Unicode MS" pitchFamily="34" charset="-122"/>
              </a:rPr>
              <a:t>add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7751764" y="5084763"/>
            <a:ext cx="865187" cy="12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7824789" y="5026025"/>
            <a:ext cx="10810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sub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2928939" y="5602289"/>
            <a:ext cx="748823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   1       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01             111                   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10       </a:t>
            </a:r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00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600826" y="609282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4367214" y="6092825"/>
            <a:ext cx="5048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Idea: If you have a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 at first '1' in multiplier</a:t>
            </a:r>
          </a:p>
          <a:p>
            <a:pPr lvl="1"/>
            <a:r>
              <a:rPr lang="en-US" altLang="zh-CN" sz="2000" dirty="0">
                <a:ea typeface="宋体" charset="-122"/>
              </a:rPr>
              <a:t>shift for the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add where prior step had last '1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‘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Result:</a:t>
            </a:r>
          </a:p>
          <a:p>
            <a:pPr lvl="1"/>
            <a:r>
              <a:rPr lang="en-US" altLang="zh-CN" sz="2000" dirty="0">
                <a:ea typeface="宋体" charset="-122"/>
              </a:rPr>
              <a:t>Possibly less additions and more shifts</a:t>
            </a:r>
          </a:p>
          <a:p>
            <a:pPr lvl="1"/>
            <a:r>
              <a:rPr lang="en-US" altLang="zh-CN" sz="2000" dirty="0">
                <a:ea typeface="宋体" charset="-122"/>
              </a:rPr>
              <a:t>Faster, if shifts are faster than additions</a:t>
            </a:r>
          </a:p>
        </p:txBody>
      </p:sp>
      <p:pic>
        <p:nvPicPr>
          <p:cNvPr id="54276" name="Picture 4" descr="boo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1" y="3214687"/>
            <a:ext cx="432117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5299" name="AutoShape 3"/>
          <p:cNvSpPr>
            <a:spLocks noGrp="1" noChangeArrowheads="1"/>
          </p:cNvSpPr>
          <p:nvPr>
            <p:ph idx="1"/>
          </p:nvPr>
        </p:nvSpPr>
        <p:spPr>
          <a:xfrm>
            <a:off x="1905000" y="1258888"/>
            <a:ext cx="8382000" cy="4114800"/>
          </a:xfrm>
        </p:spPr>
        <p:txBody>
          <a:bodyPr/>
          <a:lstStyle/>
          <a:p>
            <a:r>
              <a:rPr lang="en-US" altLang="zh-CN" smtClean="0"/>
              <a:t>Example</a:t>
            </a:r>
          </a:p>
          <a:p>
            <a:r>
              <a:rPr lang="en-US" altLang="zh-CN" smtClean="0"/>
              <a:t>Logic required identifying the run</a:t>
            </a:r>
          </a:p>
        </p:txBody>
      </p:sp>
      <p:pic>
        <p:nvPicPr>
          <p:cNvPr id="55300" name="Picture 4" descr="booth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487614"/>
            <a:ext cx="7620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6323" name="AutoShape 3"/>
          <p:cNvSpPr>
            <a:spLocks noGrp="1" noChangeArrowheads="1"/>
          </p:cNvSpPr>
          <p:nvPr>
            <p:ph idx="1"/>
          </p:nvPr>
        </p:nvSpPr>
        <p:spPr>
          <a:xfrm>
            <a:off x="2024034" y="1071546"/>
            <a:ext cx="8229600" cy="52149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Analysis of two consecutive bits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Action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1 0 	</a:t>
            </a: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subtract </a:t>
            </a:r>
            <a:r>
              <a:rPr lang="en-US" altLang="zh-CN" sz="2000" dirty="0">
                <a:ea typeface="宋体" charset="-122"/>
              </a:rPr>
              <a:t>multiplicand from left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1 1 	no arithmetic operation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0 1 	</a:t>
            </a: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add</a:t>
            </a:r>
            <a:r>
              <a:rPr lang="en-US" altLang="zh-CN" sz="2000" dirty="0">
                <a:ea typeface="宋体" charset="-122"/>
              </a:rPr>
              <a:t> multiplicand to left half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0 0 	no arithmetic operation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Bit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 = '0'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Arithmetic shift right: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keeps the leftmost bit constant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no change of sign bit !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pic>
        <p:nvPicPr>
          <p:cNvPr id="56324" name="Picture 4" descr="boot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547" y="1643050"/>
            <a:ext cx="5464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Example with negative numbers</a:t>
            </a:r>
          </a:p>
        </p:txBody>
      </p:sp>
      <p:sp>
        <p:nvSpPr>
          <p:cNvPr id="57347" name="AutoShape 3"/>
          <p:cNvSpPr>
            <a:spLocks noGrp="1" noChangeArrowheads="1"/>
          </p:cNvSpPr>
          <p:nvPr>
            <p:ph idx="1"/>
          </p:nvPr>
        </p:nvSpPr>
        <p:spPr>
          <a:xfrm>
            <a:off x="1952596" y="1071547"/>
            <a:ext cx="8229600" cy="785818"/>
          </a:xfrm>
        </p:spPr>
        <p:txBody>
          <a:bodyPr/>
          <a:lstStyle/>
          <a:p>
            <a:r>
              <a:rPr lang="en-US" altLang="zh-CN" sz="2000" dirty="0"/>
              <a:t>2 * (-3) = - 6</a:t>
            </a:r>
          </a:p>
          <a:p>
            <a:r>
              <a:rPr lang="en-US" altLang="zh-CN" sz="2000" dirty="0"/>
              <a:t>0010 * 1101 = 1111 1010</a:t>
            </a:r>
          </a:p>
        </p:txBody>
      </p:sp>
      <p:graphicFrame>
        <p:nvGraphicFramePr>
          <p:cNvPr id="5" name="Group 190"/>
          <p:cNvGraphicFramePr>
            <a:graphicFrameLocks noGrp="1"/>
          </p:cNvGraphicFramePr>
          <p:nvPr/>
        </p:nvGraphicFramePr>
        <p:xfrm>
          <a:off x="1631950" y="1844675"/>
          <a:ext cx="8955088" cy="4546600"/>
        </p:xfrm>
        <a:graphic>
          <a:graphicData uri="http://schemas.openxmlformats.org/drawingml/2006/table">
            <a:tbl>
              <a:tblPr/>
              <a:tblGrid>
                <a:gridCol w="1524000"/>
                <a:gridCol w="3732213"/>
                <a:gridCol w="1819275"/>
                <a:gridCol w="187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iteration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1.b:01→Prod=Prod+Mcand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1.d: 11 → no operation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1111 1010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Oval 169"/>
          <p:cNvSpPr>
            <a:spLocks noChangeArrowheads="1"/>
          </p:cNvSpPr>
          <p:nvPr/>
        </p:nvSpPr>
        <p:spPr bwMode="auto">
          <a:xfrm>
            <a:off x="10025091" y="2273300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7" name="Oval 170"/>
          <p:cNvSpPr>
            <a:spLocks noChangeArrowheads="1"/>
          </p:cNvSpPr>
          <p:nvPr/>
        </p:nvSpPr>
        <p:spPr bwMode="auto">
          <a:xfrm>
            <a:off x="10025091" y="3176589"/>
            <a:ext cx="468313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8" name="Oval 179"/>
          <p:cNvSpPr>
            <a:spLocks noChangeArrowheads="1"/>
          </p:cNvSpPr>
          <p:nvPr/>
        </p:nvSpPr>
        <p:spPr bwMode="auto">
          <a:xfrm>
            <a:off x="10025091" y="4098925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9" name="Oval 182"/>
          <p:cNvSpPr>
            <a:spLocks noChangeArrowheads="1"/>
          </p:cNvSpPr>
          <p:nvPr/>
        </p:nvSpPr>
        <p:spPr bwMode="auto">
          <a:xfrm>
            <a:off x="10025090" y="5008564"/>
            <a:ext cx="468312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13 * (-11) = - 143     -13= +10011</a:t>
            </a:r>
            <a:br>
              <a:rPr lang="en-US" altLang="zh-CN" sz="3200" dirty="0"/>
            </a:br>
            <a:r>
              <a:rPr lang="en-US" altLang="zh-CN" sz="2400" dirty="0"/>
              <a:t>01101 * 10101 = 11011 10001-</a:t>
            </a:r>
            <a:r>
              <a:rPr lang="en-US" altLang="zh-CN" sz="2400"/>
              <a:t>-&gt;00100 01111 </a:t>
            </a:r>
            <a:endParaRPr lang="zh-CN" altLang="en-US" sz="2400" dirty="0"/>
          </a:p>
        </p:txBody>
      </p:sp>
      <p:graphicFrame>
        <p:nvGraphicFramePr>
          <p:cNvPr id="4" name="Group 190"/>
          <p:cNvGraphicFramePr>
            <a:graphicFrameLocks noGrp="1"/>
          </p:cNvGraphicFramePr>
          <p:nvPr>
            <p:ph idx="1"/>
          </p:nvPr>
        </p:nvGraphicFramePr>
        <p:xfrm>
          <a:off x="1524000" y="1071546"/>
          <a:ext cx="8955088" cy="4357720"/>
        </p:xfrm>
        <a:graphic>
          <a:graphicData uri="http://schemas.openxmlformats.org/drawingml/2006/table">
            <a:tbl>
              <a:tblPr/>
              <a:tblGrid>
                <a:gridCol w="747688"/>
                <a:gridCol w="3786214"/>
                <a:gridCol w="1928826"/>
                <a:gridCol w="2492360"/>
              </a:tblGrid>
              <a:tr h="435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35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00000 1010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10011 10101 0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11001 1101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1.b:01→Prod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Prod+Mcand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00110 11010 1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00011 0110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10110 01101 0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11011 0011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1.d:01→Prod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Prod+Mcand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01000 00110 1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00100 0001</a:t>
                      </a:r>
                      <a:r>
                        <a:rPr kumimoji="0" lang="en-US" altLang="zh-CN" sz="20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24000" y="5461276"/>
          <a:ext cx="8929720" cy="8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857652"/>
                <a:gridCol w="1857388"/>
                <a:gridCol w="2500332"/>
              </a:tblGrid>
              <a:tr h="4290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1.e:10→Prod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10111 00011 0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11011 10001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Numbers and </a:t>
            </a:r>
            <a:r>
              <a:rPr lang="en-US" altLang="zh-CN" dirty="0" smtClean="0"/>
              <a:t>their representation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3" y="1341439"/>
            <a:ext cx="7785100" cy="4194175"/>
          </a:xfrm>
        </p:spPr>
        <p:txBody>
          <a:bodyPr/>
          <a:lstStyle/>
          <a:p>
            <a:r>
              <a:rPr lang="en-US" altLang="zh-CN" dirty="0" smtClean="0"/>
              <a:t>Representation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ASCII </a:t>
            </a:r>
            <a:r>
              <a:rPr lang="en-US" altLang="zh-CN" dirty="0" smtClean="0"/>
              <a:t>- text characters</a:t>
            </a:r>
          </a:p>
          <a:p>
            <a:pPr lvl="2"/>
            <a:r>
              <a:rPr lang="en-US" altLang="zh-CN" dirty="0" smtClean="0"/>
              <a:t>Easy read and write of numbers</a:t>
            </a:r>
          </a:p>
          <a:p>
            <a:pPr lvl="2"/>
            <a:r>
              <a:rPr lang="en-US" altLang="zh-CN" dirty="0" smtClean="0"/>
              <a:t>Complex arithmetic (character wise)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Binary number</a:t>
            </a:r>
          </a:p>
          <a:p>
            <a:pPr lvl="2"/>
            <a:r>
              <a:rPr lang="en-US" altLang="zh-CN" dirty="0" smtClean="0"/>
              <a:t>Natural form for computers</a:t>
            </a:r>
          </a:p>
          <a:p>
            <a:pPr lvl="2"/>
            <a:r>
              <a:rPr lang="en-US" altLang="zh-CN" dirty="0" smtClean="0"/>
              <a:t>Requires formatting routines for I/O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Faster Multiplication </a:t>
            </a:r>
            <a:endParaRPr lang="zh-CN" altLang="en-US" dirty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285861"/>
            <a:ext cx="9017000" cy="3519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END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Endianness</a:t>
            </a:r>
            <a:r>
              <a:rPr lang="en-US" altLang="zh-CN" dirty="0" smtClean="0"/>
              <a:t>/byte order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 end</a:t>
            </a:r>
            <a:r>
              <a:rPr lang="zh-CN" altLang="en-US" dirty="0"/>
              <a:t>：</a:t>
            </a:r>
            <a:r>
              <a:rPr lang="en-US" altLang="zh-CN" dirty="0"/>
              <a:t>Leftmost</a:t>
            </a:r>
          </a:p>
          <a:p>
            <a:pPr lvl="1"/>
            <a:r>
              <a:rPr lang="en-US" altLang="zh-CN" dirty="0" err="1"/>
              <a:t>Mips</a:t>
            </a:r>
            <a:r>
              <a:rPr lang="zh-CN" altLang="en-US" dirty="0"/>
              <a:t>，</a:t>
            </a:r>
            <a:r>
              <a:rPr lang="en-US" altLang="zh-CN" dirty="0" err="1"/>
              <a:t>powerpc</a:t>
            </a:r>
            <a:endParaRPr lang="en-US" altLang="zh-CN" dirty="0"/>
          </a:p>
          <a:p>
            <a:pPr lvl="1"/>
            <a:r>
              <a:rPr lang="en-US" altLang="zh-CN" dirty="0"/>
              <a:t>01 02  = 258</a:t>
            </a:r>
          </a:p>
          <a:p>
            <a:r>
              <a:rPr lang="en-US" altLang="zh-CN" dirty="0"/>
              <a:t>Little end</a:t>
            </a:r>
            <a:r>
              <a:rPr lang="zh-CN" altLang="en-US" dirty="0"/>
              <a:t>：</a:t>
            </a:r>
            <a:r>
              <a:rPr lang="en-US" altLang="zh-CN" dirty="0"/>
              <a:t>Rightmost</a:t>
            </a:r>
          </a:p>
          <a:p>
            <a:pPr lvl="1"/>
            <a:r>
              <a:rPr lang="en-US" altLang="zh-CN" dirty="0" err="1"/>
              <a:t>X86</a:t>
            </a:r>
            <a:r>
              <a:rPr lang="zh-CN" altLang="en-US" dirty="0">
                <a:solidFill>
                  <a:srgbClr val="FF0000"/>
                </a:solidFill>
              </a:rPr>
              <a:t>， </a:t>
            </a:r>
            <a:r>
              <a:rPr lang="en-US" altLang="zh-CN" dirty="0">
                <a:solidFill>
                  <a:srgbClr val="FF0000"/>
                </a:solidFill>
              </a:rPr>
              <a:t>ARM</a:t>
            </a:r>
          </a:p>
          <a:p>
            <a:pPr lvl="1"/>
            <a:r>
              <a:rPr lang="en-US" altLang="zh-CN" dirty="0"/>
              <a:t>01 02  = 513</a:t>
            </a:r>
          </a:p>
          <a:p>
            <a:r>
              <a:rPr lang="en-US" altLang="zh-CN" dirty="0"/>
              <a:t>Bi-</a:t>
            </a:r>
            <a:r>
              <a:rPr lang="en-US" altLang="zh-CN" dirty="0" err="1"/>
              <a:t>endian</a:t>
            </a:r>
            <a:endParaRPr lang="en-US" altLang="zh-CN" dirty="0"/>
          </a:p>
          <a:p>
            <a:pPr lvl="1"/>
            <a:r>
              <a:rPr lang="en-US" altLang="zh-CN" dirty="0"/>
              <a:t>ARM</a:t>
            </a:r>
            <a:r>
              <a:rPr lang="zh-CN" altLang="en-US" dirty="0"/>
              <a:t>，</a:t>
            </a:r>
            <a:r>
              <a:rPr lang="en-US" altLang="zh-CN" dirty="0"/>
              <a:t>PowerPC, Alpha, SPARC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9601" y="1557338"/>
            <a:ext cx="3152775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4326</TotalTime>
  <Words>2499</Words>
  <Application>Microsoft Office PowerPoint</Application>
  <PresentationFormat>宽屏</PresentationFormat>
  <Paragraphs>942</Paragraphs>
  <Slides>81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8" baseType="lpstr">
      <vt:lpstr>Arial Unicode MS</vt:lpstr>
      <vt:lpstr>GungsuhChe</vt:lpstr>
      <vt:lpstr>宋体</vt:lpstr>
      <vt:lpstr>Arial</vt:lpstr>
      <vt:lpstr>Comic Sans MS</vt:lpstr>
      <vt:lpstr>Courier New</vt:lpstr>
      <vt:lpstr>Symbol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ZJU_CS</vt:lpstr>
      <vt:lpstr>公式</vt:lpstr>
      <vt:lpstr>Computer  Organization &amp; Design —The Hardware/ Software Interface</vt:lpstr>
      <vt:lpstr>Contents</vt:lpstr>
      <vt:lpstr>3.1 Introduction</vt:lpstr>
      <vt:lpstr>3.1 Introduction</vt:lpstr>
      <vt:lpstr>Numbers</vt:lpstr>
      <vt:lpstr>3.2  Signed and Unsigned Numbers  Possible Representations</vt:lpstr>
      <vt:lpstr>Numbers and their representation</vt:lpstr>
      <vt:lpstr>Numbers and their representation</vt:lpstr>
      <vt:lpstr>Endianness/byte order</vt:lpstr>
      <vt:lpstr>Signed number representation</vt:lpstr>
      <vt:lpstr>Number types</vt:lpstr>
      <vt:lpstr>Number formats</vt:lpstr>
      <vt:lpstr>Two's Complement Operations</vt:lpstr>
      <vt:lpstr>2's complement for n=3</vt:lpstr>
      <vt:lpstr>If x&lt;0, how to know its IxI  ?</vt:lpstr>
      <vt:lpstr>Why  use 2’s  complement ?  -----natural way to present</vt:lpstr>
      <vt:lpstr>Another good thing for 2’s complement</vt:lpstr>
      <vt:lpstr>More common: use of 2's complement---- negatives have one additional number</vt:lpstr>
      <vt:lpstr>sign extension     (lbu  vs.  lb)</vt:lpstr>
      <vt:lpstr>Compare operations </vt:lpstr>
      <vt:lpstr>Example for Compare</vt:lpstr>
      <vt:lpstr>Effects of Overflow</vt:lpstr>
      <vt:lpstr>           3.3 Arithmetic</vt:lpstr>
      <vt:lpstr>Addition &amp; subtraction</vt:lpstr>
      <vt:lpstr>              Overflow</vt:lpstr>
      <vt:lpstr>Overflow conditions</vt:lpstr>
      <vt:lpstr>   Overflow process</vt:lpstr>
      <vt:lpstr>Which instructions cause Overflow</vt:lpstr>
      <vt:lpstr>New MIPS instructions</vt:lpstr>
      <vt:lpstr>   Logical operations </vt:lpstr>
      <vt:lpstr>Logical operations</vt:lpstr>
      <vt:lpstr>Constructing an ALU</vt:lpstr>
      <vt:lpstr>A half adder</vt:lpstr>
      <vt:lpstr>A full adder</vt:lpstr>
      <vt:lpstr>Full adder</vt:lpstr>
      <vt:lpstr>1 bit ALU</vt:lpstr>
      <vt:lpstr>Basic 32 bit ALU</vt:lpstr>
      <vt:lpstr>Extended 1 bit ALU</vt:lpstr>
      <vt:lpstr>Extended 1 bit ALU with NOR</vt:lpstr>
      <vt:lpstr>Extended 1 bit ALU to  MIPS ALU</vt:lpstr>
      <vt:lpstr>Extended 1 bit ALU</vt:lpstr>
      <vt:lpstr>Most significant bit</vt:lpstr>
      <vt:lpstr>Complete ALU</vt:lpstr>
      <vt:lpstr>Complete ALU</vt:lpstr>
      <vt:lpstr>ALU symbol &amp; control</vt:lpstr>
      <vt:lpstr>Speed considerations</vt:lpstr>
      <vt:lpstr>Speed considerations</vt:lpstr>
      <vt:lpstr>Fast adders</vt:lpstr>
      <vt:lpstr>Fast adders</vt:lpstr>
      <vt:lpstr>Carry look ahead adder (CLA)</vt:lpstr>
      <vt:lpstr>Carry Look Ahead adder(CLA) 超前进位加法器</vt:lpstr>
      <vt:lpstr>Four bit carry look ahead adder</vt:lpstr>
      <vt:lpstr>Four bit carry look ahead adder</vt:lpstr>
      <vt:lpstr>Four bit carry look ahead adder</vt:lpstr>
      <vt:lpstr>Hybrid CLA + Ripple carry</vt:lpstr>
      <vt:lpstr>Carry-Skip Adders</vt:lpstr>
      <vt:lpstr>What does it mean if ALL Pi = 1 ?</vt:lpstr>
      <vt:lpstr>Carry skip adder</vt:lpstr>
      <vt:lpstr>Fixed Block Width Carry-Skip Adders</vt:lpstr>
      <vt:lpstr>Carry Select Adder (CSA)</vt:lpstr>
      <vt:lpstr>Carry Select Adder</vt:lpstr>
      <vt:lpstr>3.3 Multiplication</vt:lpstr>
      <vt:lpstr>Multiplier V1</vt:lpstr>
      <vt:lpstr>Multiplier V 1</vt:lpstr>
      <vt:lpstr>Multiplier V 2</vt:lpstr>
      <vt:lpstr>Multiplier V 2</vt:lpstr>
      <vt:lpstr>Multiplier V 2</vt:lpstr>
      <vt:lpstr>Revised 4-bit example</vt:lpstr>
      <vt:lpstr>Multiplier V 3</vt:lpstr>
      <vt:lpstr>Multiplier V 3</vt:lpstr>
      <vt:lpstr>Multiplier V 3</vt:lpstr>
      <vt:lpstr>Example</vt:lpstr>
      <vt:lpstr>Signed multiplication</vt:lpstr>
      <vt:lpstr>Booth’s Principle  -- Decomposable multiplication</vt:lpstr>
      <vt:lpstr>Booth's Algorithm</vt:lpstr>
      <vt:lpstr>Booth's Algorithm</vt:lpstr>
      <vt:lpstr>Booth's Algorithm</vt:lpstr>
      <vt:lpstr>Example with negative numbers</vt:lpstr>
      <vt:lpstr>13 * (-11) = - 143     -13= +10011 01101 * 10101 = 11011 10001--&gt;00100 01111 </vt:lpstr>
      <vt:lpstr>Faster Multiplication 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jiangxh</cp:lastModifiedBy>
  <cp:revision>589</cp:revision>
  <dcterms:created xsi:type="dcterms:W3CDTF">2003-07-12T07:22:17Z</dcterms:created>
  <dcterms:modified xsi:type="dcterms:W3CDTF">2020-03-23T02:47:03Z</dcterms:modified>
</cp:coreProperties>
</file>