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66" r:id="rId2"/>
    <p:sldMasterId id="2147483878" r:id="rId3"/>
    <p:sldMasterId id="2147483890" r:id="rId4"/>
    <p:sldMasterId id="2147483904" r:id="rId5"/>
    <p:sldMasterId id="2147483919" r:id="rId6"/>
  </p:sldMasterIdLst>
  <p:notesMasterIdLst>
    <p:notesMasterId r:id="rId77"/>
  </p:notesMasterIdLst>
  <p:handoutMasterIdLst>
    <p:handoutMasterId r:id="rId78"/>
  </p:handoutMasterIdLst>
  <p:sldIdLst>
    <p:sldId id="256" r:id="rId7"/>
    <p:sldId id="440" r:id="rId8"/>
    <p:sldId id="302" r:id="rId9"/>
    <p:sldId id="303" r:id="rId10"/>
    <p:sldId id="304" r:id="rId11"/>
    <p:sldId id="412" r:id="rId12"/>
    <p:sldId id="306" r:id="rId13"/>
    <p:sldId id="307" r:id="rId14"/>
    <p:sldId id="416" r:id="rId15"/>
    <p:sldId id="417" r:id="rId16"/>
    <p:sldId id="418" r:id="rId17"/>
    <p:sldId id="419" r:id="rId18"/>
    <p:sldId id="420" r:id="rId19"/>
    <p:sldId id="421" r:id="rId20"/>
    <p:sldId id="423" r:id="rId21"/>
    <p:sldId id="424" r:id="rId22"/>
    <p:sldId id="425" r:id="rId23"/>
    <p:sldId id="426" r:id="rId24"/>
    <p:sldId id="308" r:id="rId25"/>
    <p:sldId id="427" r:id="rId26"/>
    <p:sldId id="428" r:id="rId27"/>
    <p:sldId id="432" r:id="rId28"/>
    <p:sldId id="433" r:id="rId29"/>
    <p:sldId id="429" r:id="rId30"/>
    <p:sldId id="430" r:id="rId31"/>
    <p:sldId id="431" r:id="rId32"/>
    <p:sldId id="439" r:id="rId33"/>
    <p:sldId id="413" r:id="rId34"/>
    <p:sldId id="310" r:id="rId35"/>
    <p:sldId id="311" r:id="rId36"/>
    <p:sldId id="312" r:id="rId37"/>
    <p:sldId id="434" r:id="rId38"/>
    <p:sldId id="435" r:id="rId39"/>
    <p:sldId id="436" r:id="rId40"/>
    <p:sldId id="320" r:id="rId41"/>
    <p:sldId id="414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2" r:id="rId52"/>
    <p:sldId id="333" r:id="rId53"/>
    <p:sldId id="334" r:id="rId54"/>
    <p:sldId id="335" r:id="rId55"/>
    <p:sldId id="441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437" r:id="rId66"/>
    <p:sldId id="438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415" r:id="rId75"/>
    <p:sldId id="301" r:id="rId76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43" autoAdjust="0"/>
  </p:normalViewPr>
  <p:slideViewPr>
    <p:cSldViewPr>
      <p:cViewPr varScale="1">
        <p:scale>
          <a:sx n="86" d="100"/>
          <a:sy n="86" d="100"/>
        </p:scale>
        <p:origin x="96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4.xml"/><Relationship Id="rId3" Type="http://schemas.openxmlformats.org/officeDocument/2006/relationships/slide" Target="slides/slide11.xml"/><Relationship Id="rId7" Type="http://schemas.openxmlformats.org/officeDocument/2006/relationships/slide" Target="slides/slide15.xml"/><Relationship Id="rId12" Type="http://schemas.openxmlformats.org/officeDocument/2006/relationships/slide" Target="slides/slide21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6" Type="http://schemas.openxmlformats.org/officeDocument/2006/relationships/slide" Target="slides/slide14.xml"/><Relationship Id="rId11" Type="http://schemas.openxmlformats.org/officeDocument/2006/relationships/slide" Target="slides/slide20.xml"/><Relationship Id="rId5" Type="http://schemas.openxmlformats.org/officeDocument/2006/relationships/slide" Target="slides/slide13.xml"/><Relationship Id="rId15" Type="http://schemas.openxmlformats.org/officeDocument/2006/relationships/slide" Target="slides/slide26.xml"/><Relationship Id="rId10" Type="http://schemas.openxmlformats.org/officeDocument/2006/relationships/slide" Target="slides/slide18.xml"/><Relationship Id="rId4" Type="http://schemas.openxmlformats.org/officeDocument/2006/relationships/slide" Target="slides/slide12.xml"/><Relationship Id="rId9" Type="http://schemas.openxmlformats.org/officeDocument/2006/relationships/slide" Target="slides/slide17.xml"/><Relationship Id="rId14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47869F6-BC7C-407C-9FF7-CE344D9178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74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3E89B62-3C8A-41E6-97BA-D74FEA094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77642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8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67055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1800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51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10052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869509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8313" cy="38354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218" y="4859666"/>
            <a:ext cx="5202867" cy="4607352"/>
          </a:xfrm>
          <a:noFill/>
        </p:spPr>
        <p:txBody>
          <a:bodyPr lIns="97512" tIns="48756" rIns="97512" bIns="48756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08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177880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2316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328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203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06485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034579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9047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208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235479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19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24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066016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640027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2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340722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226389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29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046454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61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1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1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659290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32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052901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33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096932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1.1    Introduction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3FCE12-F657-4EB9-A084-ECE844A94D30}" type="slidenum">
              <a:rPr lang="en-US" altLang="zh-CN" smtClean="0">
                <a:latin typeface="Arial" pitchFamily="34" charset="0"/>
              </a:rPr>
              <a:pPr/>
              <a:t>70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0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0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75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88912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79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43319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81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17600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83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41947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85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24256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E7CC4-940C-455F-ACB3-E3B0CAE6A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0E8C-B8E9-46A5-9A7A-C3D7CA19D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51D4-81CD-4A88-9DBC-5CAEC0C57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1A5BD-765F-43FF-B920-B6A9D9430C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CD7D7-CB1B-4CB3-9FA2-297C950FEC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9E49-BE0A-46A6-8554-25630DC67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smtClean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 smtClean="0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F4DA-3A8B-4EF6-8A8F-FBE499E473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FFE8-4D2E-406E-8526-506A0E891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2B0A-7D3A-472E-82E3-E9556C5F22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 smtClean="0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Excel_97-2003____1.xls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Excel_97-2003____2.xls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Excel_97-2003____3.xls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0" y="1196976"/>
            <a:ext cx="8820150" cy="2232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0" smtClean="0"/>
              <a:t>Computer </a:t>
            </a:r>
            <a:br>
              <a:rPr lang="en-US" altLang="zh-CN" b="0" smtClean="0"/>
            </a:br>
            <a:r>
              <a:rPr lang="en-US" altLang="zh-CN" b="0" smtClean="0"/>
              <a:t>Organization &amp; Design</a:t>
            </a:r>
            <a:br>
              <a:rPr lang="en-US" altLang="zh-CN" b="0" smtClean="0"/>
            </a:br>
            <a:r>
              <a:rPr lang="en-US" altLang="zh-CN" sz="4400" b="0"/>
              <a:t>—</a:t>
            </a:r>
            <a:r>
              <a:rPr lang="en-US" altLang="zh-CN" sz="3200" b="0"/>
              <a:t>The Hardware/Software 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1" y="3929066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Chapter 4-1   </a:t>
            </a:r>
            <a:r>
              <a:rPr lang="en-US" altLang="zh-CN" b="1" dirty="0" smtClean="0"/>
              <a:t>Processor  Design   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51054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多路开关：有若干个输入，由控制端决定那一路输入将输出。</a:t>
            </a:r>
          </a:p>
          <a:p>
            <a:pPr lvl="1"/>
            <a:r>
              <a:rPr lang="zh-CN" altLang="en-US" sz="2000" dirty="0"/>
              <a:t>经常是多路并行。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MUX</a:t>
            </a:r>
          </a:p>
        </p:txBody>
      </p:sp>
      <p:graphicFrame>
        <p:nvGraphicFramePr>
          <p:cNvPr id="178199" name="Group 23"/>
          <p:cNvGraphicFramePr>
            <a:graphicFrameLocks noGrp="1"/>
          </p:cNvGraphicFramePr>
          <p:nvPr/>
        </p:nvGraphicFramePr>
        <p:xfrm>
          <a:off x="2971800" y="2133600"/>
          <a:ext cx="1930400" cy="109728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8195" name="Object 19"/>
          <p:cNvGraphicFramePr>
            <a:graphicFrameLocks noChangeAspect="1"/>
          </p:cNvGraphicFramePr>
          <p:nvPr/>
        </p:nvGraphicFramePr>
        <p:xfrm>
          <a:off x="6477000" y="2895600"/>
          <a:ext cx="28956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0" name="BMP 图象" r:id="rId5" imgW="1394581" imgH="1257409" progId="PBrush">
                  <p:embed/>
                </p:oleObj>
              </mc:Choice>
              <mc:Fallback>
                <p:oleObj name="BMP 图象" r:id="rId5" imgW="1394581" imgH="125740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95600"/>
                        <a:ext cx="28956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6" name="Object 20"/>
          <p:cNvGraphicFramePr>
            <a:graphicFrameLocks noChangeAspect="1"/>
          </p:cNvGraphicFramePr>
          <p:nvPr/>
        </p:nvGraphicFramePr>
        <p:xfrm>
          <a:off x="2640013" y="3357563"/>
          <a:ext cx="23939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1" name="BMP 图象" r:id="rId7" imgW="1295238" imgH="1607619" progId="PBrush">
                  <p:embed/>
                </p:oleObj>
              </mc:Choice>
              <mc:Fallback>
                <p:oleObj name="BMP 图象" r:id="rId7" imgW="1295238" imgH="160761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357563"/>
                        <a:ext cx="23939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458200" cy="51054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Half adder</a:t>
            </a:r>
            <a:r>
              <a:rPr lang="zh-CN" altLang="en-US" sz="2400" dirty="0"/>
              <a:t>：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Full adder</a:t>
            </a:r>
            <a:r>
              <a:rPr lang="zh-CN" altLang="en-US" sz="2400" dirty="0"/>
              <a:t>：</a:t>
            </a:r>
            <a:r>
              <a:rPr lang="en-US" altLang="zh-CN" sz="2400" dirty="0"/>
              <a:t>S=</a:t>
            </a:r>
            <a:r>
              <a:rPr lang="en-US" altLang="zh-CN" sz="2400" dirty="0" err="1"/>
              <a:t>A+B</a:t>
            </a:r>
            <a:endParaRPr lang="en-US" altLang="zh-CN" sz="2400" dirty="0"/>
          </a:p>
          <a:p>
            <a:pPr lvl="1"/>
            <a:r>
              <a:rPr lang="en-US" altLang="zh-CN" sz="2000" dirty="0"/>
              <a:t>Input: A, B, </a:t>
            </a:r>
            <a:r>
              <a:rPr lang="en-US" altLang="zh-CN" sz="2000" dirty="0" err="1"/>
              <a:t>C0</a:t>
            </a:r>
            <a:r>
              <a:rPr lang="en-US" altLang="zh-CN" sz="2000" dirty="0"/>
              <a:t>.  Output: Sum, </a:t>
            </a:r>
            <a:r>
              <a:rPr lang="en-US" altLang="zh-CN" sz="2000" dirty="0" err="1"/>
              <a:t>CarryOut</a:t>
            </a:r>
            <a:endParaRPr lang="en-US" altLang="zh-CN" sz="2000" dirty="0"/>
          </a:p>
          <a:p>
            <a:pPr lvl="1"/>
            <a:r>
              <a:rPr lang="en-US" altLang="zh-CN" sz="2000" dirty="0"/>
              <a:t>S = A </a:t>
            </a:r>
            <a:r>
              <a:rPr lang="en-US" altLang="zh-CN" sz="2000" dirty="0">
                <a:latin typeface="宋体" pitchFamily="2" charset="-122"/>
              </a:rPr>
              <a:t>⊕</a:t>
            </a:r>
            <a:r>
              <a:rPr lang="en-US" altLang="zh-CN" sz="2000" dirty="0"/>
              <a:t> B </a:t>
            </a:r>
            <a:r>
              <a:rPr lang="en-US" altLang="zh-CN" sz="2000" dirty="0">
                <a:latin typeface="宋体" pitchFamily="2" charset="-122"/>
              </a:rPr>
              <a:t>⊕ </a:t>
            </a:r>
            <a:r>
              <a:rPr lang="en-US" altLang="zh-CN" sz="2000" dirty="0"/>
              <a:t>C</a:t>
            </a:r>
            <a:endParaRPr lang="en-US" altLang="zh-CN" sz="1600" dirty="0"/>
          </a:p>
          <a:p>
            <a:pPr lvl="1"/>
            <a:r>
              <a:rPr lang="en-US" altLang="zh-CN" sz="2000" dirty="0" err="1"/>
              <a:t>C</a:t>
            </a:r>
            <a:r>
              <a:rPr lang="en-US" altLang="zh-CN" sz="2000" baseline="-25000" dirty="0" err="1"/>
              <a:t>+1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cs typeface="Arial" pitchFamily="34" charset="0"/>
              </a:rPr>
              <a:t>•</a:t>
            </a:r>
            <a:r>
              <a:rPr lang="en-US" altLang="zh-CN" sz="2000" dirty="0" err="1"/>
              <a:t>B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B</a:t>
            </a:r>
            <a:r>
              <a:rPr lang="en-US" altLang="zh-CN" sz="2000" dirty="0" err="1">
                <a:cs typeface="Arial" pitchFamily="34" charset="0"/>
              </a:rPr>
              <a:t>•</a:t>
            </a:r>
            <a:r>
              <a:rPr lang="en-US" altLang="zh-CN" sz="2000" dirty="0" err="1"/>
              <a:t>C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C</a:t>
            </a:r>
            <a:r>
              <a:rPr lang="en-US" altLang="zh-CN" sz="2000" dirty="0" err="1">
                <a:cs typeface="Arial" pitchFamily="34" charset="0"/>
              </a:rPr>
              <a:t>•A</a:t>
            </a:r>
            <a:endParaRPr lang="en-US" altLang="zh-CN" sz="2000" dirty="0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Adder</a:t>
            </a:r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7772400" y="3886200"/>
          <a:ext cx="22098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6" name="BMP 图象" r:id="rId5" imgW="1295238" imgH="1173582" progId="PBrush">
                  <p:embed/>
                </p:oleObj>
              </mc:Choice>
              <mc:Fallback>
                <p:oleObj name="BMP 图象" r:id="rId5" imgW="1295238" imgH="1173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886200"/>
                        <a:ext cx="22098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322" name="Group 98"/>
          <p:cNvGraphicFramePr>
            <a:graphicFrameLocks noGrp="1"/>
          </p:cNvGraphicFramePr>
          <p:nvPr/>
        </p:nvGraphicFramePr>
        <p:xfrm>
          <a:off x="3581400" y="1828800"/>
          <a:ext cx="3886200" cy="1097280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23" name="Group 99"/>
          <p:cNvGraphicFramePr>
            <a:graphicFrameLocks noGrp="1"/>
          </p:cNvGraphicFramePr>
          <p:nvPr/>
        </p:nvGraphicFramePr>
        <p:xfrm>
          <a:off x="2362200" y="4572000"/>
          <a:ext cx="4724400" cy="1837690"/>
        </p:xfrm>
        <a:graphic>
          <a:graphicData uri="http://schemas.openxmlformats.org/drawingml/2006/table">
            <a:tbl>
              <a:tblPr/>
              <a:tblGrid>
                <a:gridCol w="525463"/>
                <a:gridCol w="523875"/>
                <a:gridCol w="525462"/>
                <a:gridCol w="525463"/>
                <a:gridCol w="523875"/>
                <a:gridCol w="525462"/>
                <a:gridCol w="525463"/>
                <a:gridCol w="523875"/>
                <a:gridCol w="525462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51054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位串行进位加法器：</a:t>
            </a:r>
            <a:r>
              <a:rPr lang="en-US" altLang="zh-CN" sz="2400" dirty="0"/>
              <a:t>S=</a:t>
            </a:r>
            <a:r>
              <a:rPr lang="en-US" altLang="zh-CN" sz="2400" dirty="0" err="1"/>
              <a:t>A+B</a:t>
            </a:r>
            <a:endParaRPr lang="en-US" altLang="zh-CN" sz="2400" dirty="0"/>
          </a:p>
          <a:p>
            <a:pPr lvl="1"/>
            <a:r>
              <a:rPr lang="zh-CN" altLang="en-US" sz="2000" dirty="0"/>
              <a:t>各位串行进行。</a:t>
            </a:r>
          </a:p>
          <a:p>
            <a:pPr lvl="1"/>
            <a:r>
              <a:rPr lang="zh-CN" altLang="en-US" sz="2000" dirty="0"/>
              <a:t>同时根据结果产生各种标记状态。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串行进位加法器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1809720" y="2643182"/>
          <a:ext cx="510540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0" name="BMP 图象" r:id="rId5" imgW="3238781" imgH="2057578" progId="PBrush">
                  <p:embed/>
                </p:oleObj>
              </mc:Choice>
              <mc:Fallback>
                <p:oleObj name="BMP 图象" r:id="rId5" imgW="3238781" imgH="205757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0" y="2643182"/>
                        <a:ext cx="510540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8888" y="908051"/>
            <a:ext cx="2786062" cy="2786063"/>
            <a:chOff x="1701" y="1680"/>
            <a:chExt cx="1755" cy="1755"/>
          </a:xfrm>
        </p:grpSpPr>
        <p:sp>
          <p:nvSpPr>
            <p:cNvPr id="182279" name="Freeform 7"/>
            <p:cNvSpPr>
              <a:spLocks/>
            </p:cNvSpPr>
            <p:nvPr/>
          </p:nvSpPr>
          <p:spPr bwMode="auto">
            <a:xfrm>
              <a:off x="2278" y="1680"/>
              <a:ext cx="618" cy="1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80" name="Line 8"/>
            <p:cNvSpPr>
              <a:spLocks noChangeShapeType="1"/>
            </p:cNvSpPr>
            <p:nvPr/>
          </p:nvSpPr>
          <p:spPr bwMode="auto">
            <a:xfrm>
              <a:off x="2906" y="2437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1" name="Line 9"/>
            <p:cNvSpPr>
              <a:spLocks noChangeShapeType="1"/>
            </p:cNvSpPr>
            <p:nvPr/>
          </p:nvSpPr>
          <p:spPr bwMode="auto">
            <a:xfrm>
              <a:off x="1728" y="2024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2" name="Text Box 10"/>
            <p:cNvSpPr txBox="1">
              <a:spLocks noChangeArrowheads="1"/>
            </p:cNvSpPr>
            <p:nvPr/>
          </p:nvSpPr>
          <p:spPr bwMode="auto">
            <a:xfrm>
              <a:off x="2531" y="2279"/>
              <a:ext cx="2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+</a:t>
              </a:r>
            </a:p>
          </p:txBody>
        </p:sp>
        <p:sp>
          <p:nvSpPr>
            <p:cNvPr id="182283" name="Text Box 11"/>
            <p:cNvSpPr txBox="1">
              <a:spLocks noChangeArrowheads="1"/>
            </p:cNvSpPr>
            <p:nvPr/>
          </p:nvSpPr>
          <p:spPr bwMode="auto">
            <a:xfrm>
              <a:off x="2608" y="3067"/>
              <a:ext cx="724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 b="1">
                  <a:solidFill>
                    <a:srgbClr val="FF9966"/>
                  </a:solidFill>
                </a:rPr>
                <a:t>Operation</a:t>
              </a:r>
            </a:p>
          </p:txBody>
        </p:sp>
        <p:sp>
          <p:nvSpPr>
            <p:cNvPr id="182284" name="Text Box 12"/>
            <p:cNvSpPr txBox="1">
              <a:spLocks noChangeArrowheads="1"/>
            </p:cNvSpPr>
            <p:nvPr/>
          </p:nvSpPr>
          <p:spPr bwMode="auto">
            <a:xfrm>
              <a:off x="1701" y="1842"/>
              <a:ext cx="29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</a:t>
              </a:r>
            </a:p>
          </p:txBody>
        </p:sp>
        <p:sp>
          <p:nvSpPr>
            <p:cNvPr id="182285" name="Text Box 13"/>
            <p:cNvSpPr txBox="1">
              <a:spLocks noChangeArrowheads="1"/>
            </p:cNvSpPr>
            <p:nvPr/>
          </p:nvSpPr>
          <p:spPr bwMode="auto">
            <a:xfrm>
              <a:off x="2880" y="2256"/>
              <a:ext cx="56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 b="1"/>
                <a:t>S=A+B</a:t>
              </a:r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2064" y="1979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7" name="Text Box 15"/>
            <p:cNvSpPr txBox="1">
              <a:spLocks noChangeArrowheads="1"/>
            </p:cNvSpPr>
            <p:nvPr/>
          </p:nvSpPr>
          <p:spPr bwMode="auto">
            <a:xfrm>
              <a:off x="1973" y="1842"/>
              <a:ext cx="278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32</a:t>
              </a:r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1728" y="2886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9" name="Text Box 17"/>
            <p:cNvSpPr txBox="1">
              <a:spLocks noChangeArrowheads="1"/>
            </p:cNvSpPr>
            <p:nvPr/>
          </p:nvSpPr>
          <p:spPr bwMode="auto">
            <a:xfrm>
              <a:off x="1704" y="2704"/>
              <a:ext cx="28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B</a:t>
              </a:r>
            </a:p>
          </p:txBody>
        </p:sp>
        <p:sp>
          <p:nvSpPr>
            <p:cNvPr id="182290" name="Line 18"/>
            <p:cNvSpPr>
              <a:spLocks noChangeShapeType="1"/>
            </p:cNvSpPr>
            <p:nvPr/>
          </p:nvSpPr>
          <p:spPr bwMode="auto">
            <a:xfrm>
              <a:off x="2064" y="2841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1" name="Text Box 19"/>
            <p:cNvSpPr txBox="1">
              <a:spLocks noChangeArrowheads="1"/>
            </p:cNvSpPr>
            <p:nvPr/>
          </p:nvSpPr>
          <p:spPr bwMode="auto">
            <a:xfrm>
              <a:off x="1973" y="2704"/>
              <a:ext cx="278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32</a:t>
              </a:r>
            </a:p>
          </p:txBody>
        </p:sp>
        <p:sp>
          <p:nvSpPr>
            <p:cNvPr id="182292" name="Line 20"/>
            <p:cNvSpPr>
              <a:spLocks noChangeShapeType="1"/>
            </p:cNvSpPr>
            <p:nvPr/>
          </p:nvSpPr>
          <p:spPr bwMode="auto">
            <a:xfrm flipV="1">
              <a:off x="2653" y="2931"/>
              <a:ext cx="0" cy="49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293" name="AutoShape 21"/>
          <p:cNvSpPr>
            <a:spLocks noChangeArrowheads="1"/>
          </p:cNvSpPr>
          <p:nvPr/>
        </p:nvSpPr>
        <p:spPr bwMode="auto">
          <a:xfrm>
            <a:off x="7391400" y="3933826"/>
            <a:ext cx="1873250" cy="1439863"/>
          </a:xfrm>
          <a:custGeom>
            <a:avLst/>
            <a:gdLst>
              <a:gd name="G0" fmla="+- 9257 0 0"/>
              <a:gd name="G1" fmla="+- 17719 0 0"/>
              <a:gd name="G2" fmla="+- 7787 0 0"/>
              <a:gd name="G3" fmla="*/ 9257 1 2"/>
              <a:gd name="G4" fmla="+- G3 10800 0"/>
              <a:gd name="G5" fmla="+- 21600 9257 17719"/>
              <a:gd name="G6" fmla="+- 17719 7787 0"/>
              <a:gd name="G7" fmla="*/ G6 1 2"/>
              <a:gd name="G8" fmla="*/ 17719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719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787 h 21600"/>
              <a:gd name="T4" fmla="*/ 0 w 21600"/>
              <a:gd name="T5" fmla="*/ 18808 h 21600"/>
              <a:gd name="T6" fmla="*/ 8860 w 21600"/>
              <a:gd name="T7" fmla="*/ 21600 h 21600"/>
              <a:gd name="T8" fmla="*/ 17719 w 21600"/>
              <a:gd name="T9" fmla="*/ 15546 h 21600"/>
              <a:gd name="T10" fmla="*/ 21600 w 21600"/>
              <a:gd name="T11" fmla="*/ 778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787"/>
                </a:lnTo>
                <a:lnTo>
                  <a:pt x="13138" y="7787"/>
                </a:lnTo>
                <a:lnTo>
                  <a:pt x="13138" y="16016"/>
                </a:lnTo>
                <a:lnTo>
                  <a:pt x="0" y="16016"/>
                </a:lnTo>
                <a:lnTo>
                  <a:pt x="0" y="21600"/>
                </a:lnTo>
                <a:lnTo>
                  <a:pt x="17719" y="21600"/>
                </a:lnTo>
                <a:lnTo>
                  <a:pt x="17719" y="7787"/>
                </a:lnTo>
                <a:lnTo>
                  <a:pt x="21600" y="7787"/>
                </a:lnTo>
                <a:close/>
              </a:path>
            </a:pathLst>
          </a:custGeom>
          <a:solidFill>
            <a:srgbClr val="FF6600">
              <a:alpha val="8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4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51054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32-bit Adder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Adder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224338" y="2667001"/>
            <a:ext cx="2786062" cy="2786063"/>
            <a:chOff x="1701" y="1680"/>
            <a:chExt cx="1755" cy="1755"/>
          </a:xfrm>
        </p:grpSpPr>
        <p:sp>
          <p:nvSpPr>
            <p:cNvPr id="184326" name="Freeform 6"/>
            <p:cNvSpPr>
              <a:spLocks/>
            </p:cNvSpPr>
            <p:nvPr/>
          </p:nvSpPr>
          <p:spPr bwMode="auto">
            <a:xfrm>
              <a:off x="2278" y="1680"/>
              <a:ext cx="618" cy="1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27" name="Line 7"/>
            <p:cNvSpPr>
              <a:spLocks noChangeShapeType="1"/>
            </p:cNvSpPr>
            <p:nvPr/>
          </p:nvSpPr>
          <p:spPr bwMode="auto">
            <a:xfrm>
              <a:off x="2906" y="2437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29" name="Line 9"/>
            <p:cNvSpPr>
              <a:spLocks noChangeShapeType="1"/>
            </p:cNvSpPr>
            <p:nvPr/>
          </p:nvSpPr>
          <p:spPr bwMode="auto">
            <a:xfrm>
              <a:off x="1728" y="2024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0" name="Text Box 10"/>
            <p:cNvSpPr txBox="1">
              <a:spLocks noChangeArrowheads="1"/>
            </p:cNvSpPr>
            <p:nvPr/>
          </p:nvSpPr>
          <p:spPr bwMode="auto">
            <a:xfrm>
              <a:off x="2531" y="2279"/>
              <a:ext cx="266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+</a:t>
              </a:r>
            </a:p>
          </p:txBody>
        </p:sp>
        <p:sp>
          <p:nvSpPr>
            <p:cNvPr id="184331" name="Text Box 11"/>
            <p:cNvSpPr txBox="1">
              <a:spLocks noChangeArrowheads="1"/>
            </p:cNvSpPr>
            <p:nvPr/>
          </p:nvSpPr>
          <p:spPr bwMode="auto">
            <a:xfrm>
              <a:off x="2608" y="3067"/>
              <a:ext cx="724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600" b="1">
                  <a:solidFill>
                    <a:srgbClr val="FF9966"/>
                  </a:solidFill>
                </a:rPr>
                <a:t>Operation</a:t>
              </a:r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1701" y="1842"/>
              <a:ext cx="29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</a:t>
              </a:r>
            </a:p>
          </p:txBody>
        </p:sp>
        <p:sp>
          <p:nvSpPr>
            <p:cNvPr id="184334" name="Text Box 14"/>
            <p:cNvSpPr txBox="1">
              <a:spLocks noChangeArrowheads="1"/>
            </p:cNvSpPr>
            <p:nvPr/>
          </p:nvSpPr>
          <p:spPr bwMode="auto">
            <a:xfrm>
              <a:off x="2880" y="2256"/>
              <a:ext cx="56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 b="1"/>
                <a:t>S=A+B</a:t>
              </a:r>
            </a:p>
          </p:txBody>
        </p:sp>
        <p:sp>
          <p:nvSpPr>
            <p:cNvPr id="184335" name="Line 15"/>
            <p:cNvSpPr>
              <a:spLocks noChangeShapeType="1"/>
            </p:cNvSpPr>
            <p:nvPr/>
          </p:nvSpPr>
          <p:spPr bwMode="auto">
            <a:xfrm>
              <a:off x="2064" y="1979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36" name="Text Box 16"/>
            <p:cNvSpPr txBox="1">
              <a:spLocks noChangeArrowheads="1"/>
            </p:cNvSpPr>
            <p:nvPr/>
          </p:nvSpPr>
          <p:spPr bwMode="auto">
            <a:xfrm>
              <a:off x="1973" y="1842"/>
              <a:ext cx="278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32</a:t>
              </a:r>
            </a:p>
          </p:txBody>
        </p:sp>
        <p:sp>
          <p:nvSpPr>
            <p:cNvPr id="184339" name="Line 19"/>
            <p:cNvSpPr>
              <a:spLocks noChangeShapeType="1"/>
            </p:cNvSpPr>
            <p:nvPr/>
          </p:nvSpPr>
          <p:spPr bwMode="auto">
            <a:xfrm>
              <a:off x="1728" y="2886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0" name="Text Box 20"/>
            <p:cNvSpPr txBox="1">
              <a:spLocks noChangeArrowheads="1"/>
            </p:cNvSpPr>
            <p:nvPr/>
          </p:nvSpPr>
          <p:spPr bwMode="auto">
            <a:xfrm>
              <a:off x="1704" y="2704"/>
              <a:ext cx="28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B</a:t>
              </a:r>
            </a:p>
          </p:txBody>
        </p:sp>
        <p:sp>
          <p:nvSpPr>
            <p:cNvPr id="184341" name="Line 21"/>
            <p:cNvSpPr>
              <a:spLocks noChangeShapeType="1"/>
            </p:cNvSpPr>
            <p:nvPr/>
          </p:nvSpPr>
          <p:spPr bwMode="auto">
            <a:xfrm>
              <a:off x="2064" y="2841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1973" y="2704"/>
              <a:ext cx="278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32</a:t>
              </a:r>
            </a:p>
          </p:txBody>
        </p:sp>
        <p:sp>
          <p:nvSpPr>
            <p:cNvPr id="184343" name="Line 23"/>
            <p:cNvSpPr>
              <a:spLocks noChangeShapeType="1"/>
            </p:cNvSpPr>
            <p:nvPr/>
          </p:nvSpPr>
          <p:spPr bwMode="auto">
            <a:xfrm flipV="1">
              <a:off x="2653" y="2931"/>
              <a:ext cx="0" cy="49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071546"/>
            <a:ext cx="8458200" cy="51054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算术逻辑运算器</a:t>
            </a:r>
            <a:r>
              <a:rPr lang="en-US" altLang="zh-CN" sz="2400" dirty="0" err="1"/>
              <a:t>ALU</a:t>
            </a:r>
            <a:r>
              <a:rPr lang="zh-CN" altLang="en-US" sz="2400" dirty="0"/>
              <a:t>：即运算器</a:t>
            </a:r>
          </a:p>
          <a:p>
            <a:pPr lvl="1"/>
            <a:r>
              <a:rPr lang="en-US" altLang="zh-CN" sz="2000" dirty="0"/>
              <a:t>5 Operations</a:t>
            </a:r>
          </a:p>
          <a:p>
            <a:pPr lvl="1"/>
            <a:r>
              <a:rPr lang="en-US" altLang="zh-CN" sz="2000" dirty="0"/>
              <a:t>“Set on less than”</a:t>
            </a:r>
            <a:r>
              <a:rPr lang="zh-CN" altLang="en-US" sz="2000" dirty="0"/>
              <a:t>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if A&lt;B then Result=1</a:t>
            </a:r>
            <a:r>
              <a:rPr lang="zh-CN" altLang="en-US" sz="2000" dirty="0"/>
              <a:t>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else Result=0</a:t>
            </a:r>
            <a:r>
              <a:rPr lang="zh-CN" altLang="en-US" sz="2000" dirty="0"/>
              <a:t>。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ALU</a:t>
            </a:r>
          </a:p>
        </p:txBody>
      </p:sp>
      <p:graphicFrame>
        <p:nvGraphicFramePr>
          <p:cNvPr id="186588" name="Group 220"/>
          <p:cNvGraphicFramePr>
            <a:graphicFrameLocks noGrp="1"/>
          </p:cNvGraphicFramePr>
          <p:nvPr/>
        </p:nvGraphicFramePr>
        <p:xfrm>
          <a:off x="6881818" y="1357298"/>
          <a:ext cx="3429024" cy="2194560"/>
        </p:xfrm>
        <a:graphic>
          <a:graphicData uri="http://schemas.openxmlformats.org/drawingml/2006/table">
            <a:tbl>
              <a:tblPr/>
              <a:tblGrid>
                <a:gridCol w="1769142"/>
                <a:gridCol w="1659882"/>
              </a:tblGrid>
              <a:tr h="32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Slt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992313" y="3500437"/>
            <a:ext cx="4318001" cy="2632074"/>
            <a:chOff x="158" y="2387"/>
            <a:chExt cx="2359" cy="1658"/>
          </a:xfrm>
        </p:grpSpPr>
        <p:sp>
          <p:nvSpPr>
            <p:cNvPr id="186466" name="Rectangle 98"/>
            <p:cNvSpPr>
              <a:spLocks noChangeArrowheads="1"/>
            </p:cNvSpPr>
            <p:nvPr/>
          </p:nvSpPr>
          <p:spPr bwMode="auto">
            <a:xfrm>
              <a:off x="158" y="3657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Less</a:t>
              </a:r>
            </a:p>
          </p:txBody>
        </p:sp>
        <p:sp>
          <p:nvSpPr>
            <p:cNvPr id="186467" name="Rectangle 99"/>
            <p:cNvSpPr>
              <a:spLocks noChangeArrowheads="1"/>
            </p:cNvSpPr>
            <p:nvPr/>
          </p:nvSpPr>
          <p:spPr bwMode="auto">
            <a:xfrm>
              <a:off x="884" y="2387"/>
              <a:ext cx="51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EB7500"/>
                  </a:solidFill>
                  <a:latin typeface="Arial" pitchFamily="34" charset="0"/>
                </a:rPr>
                <a:t>Binvert</a:t>
              </a:r>
              <a:endParaRPr lang="en-US" altLang="zh-CN" sz="1200" b="1"/>
            </a:p>
          </p:txBody>
        </p:sp>
        <p:sp>
          <p:nvSpPr>
            <p:cNvPr id="186468" name="Rectangle 100"/>
            <p:cNvSpPr>
              <a:spLocks noChangeArrowheads="1"/>
            </p:cNvSpPr>
            <p:nvPr/>
          </p:nvSpPr>
          <p:spPr bwMode="auto">
            <a:xfrm>
              <a:off x="1927" y="2387"/>
              <a:ext cx="59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EB7500"/>
                  </a:solidFill>
                  <a:latin typeface="Arial" pitchFamily="34" charset="0"/>
                </a:rPr>
                <a:t>Operation</a:t>
              </a:r>
              <a:endParaRPr lang="en-US" altLang="zh-CN" sz="1200" b="1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945" y="3228"/>
              <a:ext cx="40" cy="3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2"/>
                </a:cxn>
                <a:cxn ang="0">
                  <a:pos x="19" y="33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0"/>
                </a:cxn>
              </a:cxnLst>
              <a:rect l="0" t="0" r="r" b="b"/>
              <a:pathLst>
                <a:path w="38" h="33">
                  <a:moveTo>
                    <a:pt x="38" y="0"/>
                  </a:moveTo>
                  <a:lnTo>
                    <a:pt x="0" y="2"/>
                  </a:lnTo>
                  <a:lnTo>
                    <a:pt x="19" y="33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0" name="Line 102"/>
            <p:cNvSpPr>
              <a:spLocks noChangeShapeType="1"/>
            </p:cNvSpPr>
            <p:nvPr/>
          </p:nvSpPr>
          <p:spPr bwMode="auto">
            <a:xfrm flipV="1">
              <a:off x="965" y="2413"/>
              <a:ext cx="1" cy="819"/>
            </a:xfrm>
            <a:prstGeom prst="line">
              <a:avLst/>
            </a:prstGeom>
            <a:noFill/>
            <a:ln w="14288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1418" y="2691"/>
              <a:ext cx="254" cy="192"/>
            </a:xfrm>
            <a:custGeom>
              <a:avLst/>
              <a:gdLst/>
              <a:ahLst/>
              <a:cxnLst>
                <a:cxn ang="0">
                  <a:pos x="147" y="167"/>
                </a:cxn>
                <a:cxn ang="0">
                  <a:pos x="166" y="167"/>
                </a:cxn>
                <a:cxn ang="0">
                  <a:pos x="180" y="163"/>
                </a:cxn>
                <a:cxn ang="0">
                  <a:pos x="194" y="157"/>
                </a:cxn>
                <a:cxn ang="0">
                  <a:pos x="208" y="152"/>
                </a:cxn>
                <a:cxn ang="0">
                  <a:pos x="220" y="142"/>
                </a:cxn>
                <a:cxn ang="0">
                  <a:pos x="229" y="133"/>
                </a:cxn>
                <a:cxn ang="0">
                  <a:pos x="239" y="123"/>
                </a:cxn>
                <a:cxn ang="0">
                  <a:pos x="244" y="110"/>
                </a:cxn>
                <a:cxn ang="0">
                  <a:pos x="248" y="98"/>
                </a:cxn>
                <a:cxn ang="0">
                  <a:pos x="248" y="85"/>
                </a:cxn>
                <a:cxn ang="0">
                  <a:pos x="248" y="71"/>
                </a:cxn>
                <a:cxn ang="0">
                  <a:pos x="244" y="58"/>
                </a:cxn>
                <a:cxn ang="0">
                  <a:pos x="239" y="46"/>
                </a:cxn>
                <a:cxn ang="0">
                  <a:pos x="229" y="35"/>
                </a:cxn>
                <a:cxn ang="0">
                  <a:pos x="220" y="25"/>
                </a:cxn>
                <a:cxn ang="0">
                  <a:pos x="208" y="16"/>
                </a:cxn>
                <a:cxn ang="0">
                  <a:pos x="194" y="10"/>
                </a:cxn>
                <a:cxn ang="0">
                  <a:pos x="180" y="4"/>
                </a:cxn>
                <a:cxn ang="0">
                  <a:pos x="166" y="2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0" y="167"/>
                </a:cxn>
                <a:cxn ang="0">
                  <a:pos x="149" y="167"/>
                </a:cxn>
                <a:cxn ang="0">
                  <a:pos x="149" y="167"/>
                </a:cxn>
              </a:cxnLst>
              <a:rect l="0" t="0" r="r" b="b"/>
              <a:pathLst>
                <a:path w="248" h="167">
                  <a:moveTo>
                    <a:pt x="147" y="167"/>
                  </a:moveTo>
                  <a:lnTo>
                    <a:pt x="166" y="167"/>
                  </a:lnTo>
                  <a:lnTo>
                    <a:pt x="180" y="163"/>
                  </a:lnTo>
                  <a:lnTo>
                    <a:pt x="194" y="157"/>
                  </a:lnTo>
                  <a:lnTo>
                    <a:pt x="208" y="152"/>
                  </a:lnTo>
                  <a:lnTo>
                    <a:pt x="220" y="142"/>
                  </a:lnTo>
                  <a:lnTo>
                    <a:pt x="229" y="133"/>
                  </a:lnTo>
                  <a:lnTo>
                    <a:pt x="239" y="123"/>
                  </a:lnTo>
                  <a:lnTo>
                    <a:pt x="244" y="110"/>
                  </a:lnTo>
                  <a:lnTo>
                    <a:pt x="248" y="98"/>
                  </a:lnTo>
                  <a:lnTo>
                    <a:pt x="248" y="85"/>
                  </a:lnTo>
                  <a:lnTo>
                    <a:pt x="248" y="71"/>
                  </a:lnTo>
                  <a:lnTo>
                    <a:pt x="244" y="58"/>
                  </a:lnTo>
                  <a:lnTo>
                    <a:pt x="239" y="46"/>
                  </a:lnTo>
                  <a:lnTo>
                    <a:pt x="229" y="35"/>
                  </a:lnTo>
                  <a:lnTo>
                    <a:pt x="220" y="25"/>
                  </a:lnTo>
                  <a:lnTo>
                    <a:pt x="208" y="16"/>
                  </a:lnTo>
                  <a:lnTo>
                    <a:pt x="194" y="10"/>
                  </a:lnTo>
                  <a:lnTo>
                    <a:pt x="180" y="4"/>
                  </a:lnTo>
                  <a:lnTo>
                    <a:pt x="166" y="2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149" y="167"/>
                  </a:lnTo>
                  <a:lnTo>
                    <a:pt x="149" y="16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1391" y="2940"/>
              <a:ext cx="294" cy="191"/>
            </a:xfrm>
            <a:custGeom>
              <a:avLst/>
              <a:gdLst/>
              <a:ahLst/>
              <a:cxnLst>
                <a:cxn ang="0">
                  <a:pos x="29" y="84"/>
                </a:cxn>
                <a:cxn ang="0">
                  <a:pos x="29" y="96"/>
                </a:cxn>
                <a:cxn ang="0">
                  <a:pos x="26" y="105"/>
                </a:cxn>
                <a:cxn ang="0">
                  <a:pos x="26" y="113"/>
                </a:cxn>
                <a:cxn ang="0">
                  <a:pos x="24" y="121"/>
                </a:cxn>
                <a:cxn ang="0">
                  <a:pos x="24" y="128"/>
                </a:cxn>
                <a:cxn ang="0">
                  <a:pos x="22" y="134"/>
                </a:cxn>
                <a:cxn ang="0">
                  <a:pos x="17" y="142"/>
                </a:cxn>
                <a:cxn ang="0">
                  <a:pos x="12" y="147"/>
                </a:cxn>
                <a:cxn ang="0">
                  <a:pos x="7" y="157"/>
                </a:cxn>
                <a:cxn ang="0">
                  <a:pos x="0" y="165"/>
                </a:cxn>
                <a:cxn ang="0">
                  <a:pos x="5" y="165"/>
                </a:cxn>
                <a:cxn ang="0">
                  <a:pos x="17" y="165"/>
                </a:cxn>
                <a:cxn ang="0">
                  <a:pos x="33" y="167"/>
                </a:cxn>
                <a:cxn ang="0">
                  <a:pos x="52" y="167"/>
                </a:cxn>
                <a:cxn ang="0">
                  <a:pos x="76" y="167"/>
                </a:cxn>
                <a:cxn ang="0">
                  <a:pos x="100" y="165"/>
                </a:cxn>
                <a:cxn ang="0">
                  <a:pos x="123" y="165"/>
                </a:cxn>
                <a:cxn ang="0">
                  <a:pos x="142" y="165"/>
                </a:cxn>
                <a:cxn ang="0">
                  <a:pos x="161" y="163"/>
                </a:cxn>
                <a:cxn ang="0">
                  <a:pos x="173" y="161"/>
                </a:cxn>
                <a:cxn ang="0">
                  <a:pos x="192" y="155"/>
                </a:cxn>
                <a:cxn ang="0">
                  <a:pos x="211" y="149"/>
                </a:cxn>
                <a:cxn ang="0">
                  <a:pos x="225" y="142"/>
                </a:cxn>
                <a:cxn ang="0">
                  <a:pos x="239" y="132"/>
                </a:cxn>
                <a:cxn ang="0">
                  <a:pos x="253" y="124"/>
                </a:cxn>
                <a:cxn ang="0">
                  <a:pos x="263" y="115"/>
                </a:cxn>
                <a:cxn ang="0">
                  <a:pos x="272" y="105"/>
                </a:cxn>
                <a:cxn ang="0">
                  <a:pos x="279" y="98"/>
                </a:cxn>
                <a:cxn ang="0">
                  <a:pos x="284" y="90"/>
                </a:cxn>
                <a:cxn ang="0">
                  <a:pos x="286" y="82"/>
                </a:cxn>
                <a:cxn ang="0">
                  <a:pos x="284" y="77"/>
                </a:cxn>
                <a:cxn ang="0">
                  <a:pos x="279" y="67"/>
                </a:cxn>
                <a:cxn ang="0">
                  <a:pos x="272" y="59"/>
                </a:cxn>
                <a:cxn ang="0">
                  <a:pos x="263" y="50"/>
                </a:cxn>
                <a:cxn ang="0">
                  <a:pos x="253" y="42"/>
                </a:cxn>
                <a:cxn ang="0">
                  <a:pos x="239" y="32"/>
                </a:cxn>
                <a:cxn ang="0">
                  <a:pos x="225" y="23"/>
                </a:cxn>
                <a:cxn ang="0">
                  <a:pos x="211" y="15"/>
                </a:cxn>
                <a:cxn ang="0">
                  <a:pos x="192" y="9"/>
                </a:cxn>
                <a:cxn ang="0">
                  <a:pos x="173" y="4"/>
                </a:cxn>
                <a:cxn ang="0">
                  <a:pos x="161" y="2"/>
                </a:cxn>
                <a:cxn ang="0">
                  <a:pos x="142" y="0"/>
                </a:cxn>
                <a:cxn ang="0">
                  <a:pos x="123" y="0"/>
                </a:cxn>
                <a:cxn ang="0">
                  <a:pos x="100" y="0"/>
                </a:cxn>
                <a:cxn ang="0">
                  <a:pos x="76" y="0"/>
                </a:cxn>
                <a:cxn ang="0">
                  <a:pos x="52" y="0"/>
                </a:cxn>
                <a:cxn ang="0">
                  <a:pos x="33" y="0"/>
                </a:cxn>
                <a:cxn ang="0">
                  <a:pos x="17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7" y="9"/>
                </a:cxn>
                <a:cxn ang="0">
                  <a:pos x="12" y="17"/>
                </a:cxn>
                <a:cxn ang="0">
                  <a:pos x="17" y="25"/>
                </a:cxn>
                <a:cxn ang="0">
                  <a:pos x="22" y="32"/>
                </a:cxn>
                <a:cxn ang="0">
                  <a:pos x="24" y="40"/>
                </a:cxn>
                <a:cxn ang="0">
                  <a:pos x="24" y="48"/>
                </a:cxn>
                <a:cxn ang="0">
                  <a:pos x="26" y="55"/>
                </a:cxn>
                <a:cxn ang="0">
                  <a:pos x="26" y="63"/>
                </a:cxn>
                <a:cxn ang="0">
                  <a:pos x="29" y="75"/>
                </a:cxn>
                <a:cxn ang="0">
                  <a:pos x="29" y="84"/>
                </a:cxn>
                <a:cxn ang="0">
                  <a:pos x="29" y="84"/>
                </a:cxn>
              </a:cxnLst>
              <a:rect l="0" t="0" r="r" b="b"/>
              <a:pathLst>
                <a:path w="286" h="167">
                  <a:moveTo>
                    <a:pt x="29" y="84"/>
                  </a:moveTo>
                  <a:lnTo>
                    <a:pt x="29" y="96"/>
                  </a:lnTo>
                  <a:lnTo>
                    <a:pt x="26" y="105"/>
                  </a:lnTo>
                  <a:lnTo>
                    <a:pt x="26" y="113"/>
                  </a:lnTo>
                  <a:lnTo>
                    <a:pt x="24" y="121"/>
                  </a:lnTo>
                  <a:lnTo>
                    <a:pt x="24" y="128"/>
                  </a:lnTo>
                  <a:lnTo>
                    <a:pt x="22" y="134"/>
                  </a:lnTo>
                  <a:lnTo>
                    <a:pt x="17" y="142"/>
                  </a:lnTo>
                  <a:lnTo>
                    <a:pt x="12" y="147"/>
                  </a:lnTo>
                  <a:lnTo>
                    <a:pt x="7" y="157"/>
                  </a:lnTo>
                  <a:lnTo>
                    <a:pt x="0" y="165"/>
                  </a:lnTo>
                  <a:lnTo>
                    <a:pt x="5" y="165"/>
                  </a:lnTo>
                  <a:lnTo>
                    <a:pt x="17" y="165"/>
                  </a:lnTo>
                  <a:lnTo>
                    <a:pt x="33" y="167"/>
                  </a:lnTo>
                  <a:lnTo>
                    <a:pt x="52" y="167"/>
                  </a:lnTo>
                  <a:lnTo>
                    <a:pt x="76" y="167"/>
                  </a:lnTo>
                  <a:lnTo>
                    <a:pt x="100" y="165"/>
                  </a:lnTo>
                  <a:lnTo>
                    <a:pt x="123" y="165"/>
                  </a:lnTo>
                  <a:lnTo>
                    <a:pt x="142" y="165"/>
                  </a:lnTo>
                  <a:lnTo>
                    <a:pt x="161" y="163"/>
                  </a:lnTo>
                  <a:lnTo>
                    <a:pt x="173" y="161"/>
                  </a:lnTo>
                  <a:lnTo>
                    <a:pt x="192" y="155"/>
                  </a:lnTo>
                  <a:lnTo>
                    <a:pt x="211" y="149"/>
                  </a:lnTo>
                  <a:lnTo>
                    <a:pt x="225" y="142"/>
                  </a:lnTo>
                  <a:lnTo>
                    <a:pt x="239" y="132"/>
                  </a:lnTo>
                  <a:lnTo>
                    <a:pt x="253" y="124"/>
                  </a:lnTo>
                  <a:lnTo>
                    <a:pt x="263" y="115"/>
                  </a:lnTo>
                  <a:lnTo>
                    <a:pt x="272" y="105"/>
                  </a:lnTo>
                  <a:lnTo>
                    <a:pt x="279" y="98"/>
                  </a:lnTo>
                  <a:lnTo>
                    <a:pt x="284" y="90"/>
                  </a:lnTo>
                  <a:lnTo>
                    <a:pt x="286" y="82"/>
                  </a:lnTo>
                  <a:lnTo>
                    <a:pt x="284" y="77"/>
                  </a:lnTo>
                  <a:lnTo>
                    <a:pt x="279" y="67"/>
                  </a:lnTo>
                  <a:lnTo>
                    <a:pt x="272" y="59"/>
                  </a:lnTo>
                  <a:lnTo>
                    <a:pt x="263" y="50"/>
                  </a:lnTo>
                  <a:lnTo>
                    <a:pt x="253" y="42"/>
                  </a:lnTo>
                  <a:lnTo>
                    <a:pt x="239" y="32"/>
                  </a:lnTo>
                  <a:lnTo>
                    <a:pt x="225" y="23"/>
                  </a:lnTo>
                  <a:lnTo>
                    <a:pt x="211" y="15"/>
                  </a:lnTo>
                  <a:lnTo>
                    <a:pt x="192" y="9"/>
                  </a:lnTo>
                  <a:lnTo>
                    <a:pt x="173" y="4"/>
                  </a:lnTo>
                  <a:lnTo>
                    <a:pt x="161" y="2"/>
                  </a:lnTo>
                  <a:lnTo>
                    <a:pt x="142" y="0"/>
                  </a:lnTo>
                  <a:lnTo>
                    <a:pt x="123" y="0"/>
                  </a:lnTo>
                  <a:lnTo>
                    <a:pt x="100" y="0"/>
                  </a:lnTo>
                  <a:lnTo>
                    <a:pt x="76" y="0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7" y="9"/>
                  </a:lnTo>
                  <a:lnTo>
                    <a:pt x="12" y="17"/>
                  </a:lnTo>
                  <a:lnTo>
                    <a:pt x="17" y="25"/>
                  </a:lnTo>
                  <a:lnTo>
                    <a:pt x="22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26" y="55"/>
                  </a:lnTo>
                  <a:lnTo>
                    <a:pt x="26" y="63"/>
                  </a:lnTo>
                  <a:lnTo>
                    <a:pt x="29" y="75"/>
                  </a:lnTo>
                  <a:lnTo>
                    <a:pt x="29" y="84"/>
                  </a:lnTo>
                  <a:lnTo>
                    <a:pt x="29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1372" y="2706"/>
              <a:ext cx="4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40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0" y="32"/>
                  </a:lnTo>
                  <a:lnTo>
                    <a:pt x="40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4" name="Line 106"/>
            <p:cNvSpPr>
              <a:spLocks noChangeShapeType="1"/>
            </p:cNvSpPr>
            <p:nvPr/>
          </p:nvSpPr>
          <p:spPr bwMode="auto">
            <a:xfrm flipH="1">
              <a:off x="404" y="2723"/>
              <a:ext cx="983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1372" y="2827"/>
              <a:ext cx="4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40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0" y="33"/>
                  </a:lnTo>
                  <a:lnTo>
                    <a:pt x="4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6" name="Line 108"/>
            <p:cNvSpPr>
              <a:spLocks noChangeShapeType="1"/>
            </p:cNvSpPr>
            <p:nvPr/>
          </p:nvSpPr>
          <p:spPr bwMode="auto">
            <a:xfrm flipH="1">
              <a:off x="1676" y="2786"/>
              <a:ext cx="19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1362" y="2955"/>
              <a:ext cx="40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4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0" y="33"/>
                  </a:lnTo>
                  <a:lnTo>
                    <a:pt x="4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8" name="Line 110"/>
            <p:cNvSpPr>
              <a:spLocks noChangeShapeType="1"/>
            </p:cNvSpPr>
            <p:nvPr/>
          </p:nvSpPr>
          <p:spPr bwMode="auto">
            <a:xfrm flipH="1">
              <a:off x="1166" y="2973"/>
              <a:ext cx="21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1362" y="3077"/>
              <a:ext cx="40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40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0" y="32"/>
                  </a:lnTo>
                  <a:lnTo>
                    <a:pt x="40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0" name="Line 112"/>
            <p:cNvSpPr>
              <a:spLocks noChangeShapeType="1"/>
            </p:cNvSpPr>
            <p:nvPr/>
          </p:nvSpPr>
          <p:spPr bwMode="auto">
            <a:xfrm flipH="1">
              <a:off x="1226" y="3093"/>
              <a:ext cx="151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1" name="Line 113"/>
            <p:cNvSpPr>
              <a:spLocks noChangeShapeType="1"/>
            </p:cNvSpPr>
            <p:nvPr/>
          </p:nvSpPr>
          <p:spPr bwMode="auto">
            <a:xfrm flipH="1">
              <a:off x="1685" y="3034"/>
              <a:ext cx="181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1814" y="2677"/>
              <a:ext cx="312" cy="1156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2" y="59"/>
                </a:cxn>
                <a:cxn ang="0">
                  <a:pos x="7" y="48"/>
                </a:cxn>
                <a:cxn ang="0">
                  <a:pos x="12" y="38"/>
                </a:cxn>
                <a:cxn ang="0">
                  <a:pos x="19" y="29"/>
                </a:cxn>
                <a:cxn ang="0">
                  <a:pos x="28" y="21"/>
                </a:cxn>
                <a:cxn ang="0">
                  <a:pos x="38" y="13"/>
                </a:cxn>
                <a:cxn ang="0">
                  <a:pos x="50" y="7"/>
                </a:cxn>
                <a:cxn ang="0">
                  <a:pos x="64" y="4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104" y="0"/>
                </a:cxn>
                <a:cxn ang="0">
                  <a:pos x="118" y="4"/>
                </a:cxn>
                <a:cxn ang="0">
                  <a:pos x="132" y="7"/>
                </a:cxn>
                <a:cxn ang="0">
                  <a:pos x="144" y="13"/>
                </a:cxn>
                <a:cxn ang="0">
                  <a:pos x="153" y="21"/>
                </a:cxn>
                <a:cxn ang="0">
                  <a:pos x="163" y="29"/>
                </a:cxn>
                <a:cxn ang="0">
                  <a:pos x="170" y="38"/>
                </a:cxn>
                <a:cxn ang="0">
                  <a:pos x="175" y="48"/>
                </a:cxn>
                <a:cxn ang="0">
                  <a:pos x="177" y="59"/>
                </a:cxn>
                <a:cxn ang="0">
                  <a:pos x="179" y="71"/>
                </a:cxn>
                <a:cxn ang="0">
                  <a:pos x="179" y="933"/>
                </a:cxn>
                <a:cxn ang="0">
                  <a:pos x="177" y="945"/>
                </a:cxn>
                <a:cxn ang="0">
                  <a:pos x="175" y="956"/>
                </a:cxn>
                <a:cxn ang="0">
                  <a:pos x="170" y="966"/>
                </a:cxn>
                <a:cxn ang="0">
                  <a:pos x="163" y="975"/>
                </a:cxn>
                <a:cxn ang="0">
                  <a:pos x="153" y="985"/>
                </a:cxn>
                <a:cxn ang="0">
                  <a:pos x="144" y="991"/>
                </a:cxn>
                <a:cxn ang="0">
                  <a:pos x="132" y="998"/>
                </a:cxn>
                <a:cxn ang="0">
                  <a:pos x="118" y="1002"/>
                </a:cxn>
                <a:cxn ang="0">
                  <a:pos x="104" y="1004"/>
                </a:cxn>
                <a:cxn ang="0">
                  <a:pos x="90" y="1006"/>
                </a:cxn>
                <a:cxn ang="0">
                  <a:pos x="76" y="1004"/>
                </a:cxn>
                <a:cxn ang="0">
                  <a:pos x="64" y="1002"/>
                </a:cxn>
                <a:cxn ang="0">
                  <a:pos x="50" y="998"/>
                </a:cxn>
                <a:cxn ang="0">
                  <a:pos x="38" y="991"/>
                </a:cxn>
                <a:cxn ang="0">
                  <a:pos x="28" y="985"/>
                </a:cxn>
                <a:cxn ang="0">
                  <a:pos x="19" y="975"/>
                </a:cxn>
                <a:cxn ang="0">
                  <a:pos x="12" y="966"/>
                </a:cxn>
                <a:cxn ang="0">
                  <a:pos x="7" y="956"/>
                </a:cxn>
                <a:cxn ang="0">
                  <a:pos x="2" y="945"/>
                </a:cxn>
                <a:cxn ang="0">
                  <a:pos x="2" y="933"/>
                </a:cxn>
                <a:cxn ang="0">
                  <a:pos x="2" y="71"/>
                </a:cxn>
                <a:cxn ang="0">
                  <a:pos x="2" y="71"/>
                </a:cxn>
              </a:cxnLst>
              <a:rect l="0" t="0" r="r" b="b"/>
              <a:pathLst>
                <a:path w="179" h="1006">
                  <a:moveTo>
                    <a:pt x="0" y="71"/>
                  </a:moveTo>
                  <a:lnTo>
                    <a:pt x="2" y="59"/>
                  </a:lnTo>
                  <a:lnTo>
                    <a:pt x="7" y="48"/>
                  </a:lnTo>
                  <a:lnTo>
                    <a:pt x="12" y="38"/>
                  </a:lnTo>
                  <a:lnTo>
                    <a:pt x="19" y="29"/>
                  </a:lnTo>
                  <a:lnTo>
                    <a:pt x="28" y="21"/>
                  </a:lnTo>
                  <a:lnTo>
                    <a:pt x="38" y="13"/>
                  </a:lnTo>
                  <a:lnTo>
                    <a:pt x="50" y="7"/>
                  </a:lnTo>
                  <a:lnTo>
                    <a:pt x="64" y="4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04" y="0"/>
                  </a:lnTo>
                  <a:lnTo>
                    <a:pt x="118" y="4"/>
                  </a:lnTo>
                  <a:lnTo>
                    <a:pt x="132" y="7"/>
                  </a:lnTo>
                  <a:lnTo>
                    <a:pt x="144" y="13"/>
                  </a:lnTo>
                  <a:lnTo>
                    <a:pt x="153" y="21"/>
                  </a:lnTo>
                  <a:lnTo>
                    <a:pt x="163" y="29"/>
                  </a:lnTo>
                  <a:lnTo>
                    <a:pt x="170" y="38"/>
                  </a:lnTo>
                  <a:lnTo>
                    <a:pt x="175" y="48"/>
                  </a:lnTo>
                  <a:lnTo>
                    <a:pt x="177" y="59"/>
                  </a:lnTo>
                  <a:lnTo>
                    <a:pt x="179" y="71"/>
                  </a:lnTo>
                  <a:lnTo>
                    <a:pt x="179" y="933"/>
                  </a:lnTo>
                  <a:lnTo>
                    <a:pt x="177" y="945"/>
                  </a:lnTo>
                  <a:lnTo>
                    <a:pt x="175" y="956"/>
                  </a:lnTo>
                  <a:lnTo>
                    <a:pt x="170" y="966"/>
                  </a:lnTo>
                  <a:lnTo>
                    <a:pt x="163" y="975"/>
                  </a:lnTo>
                  <a:lnTo>
                    <a:pt x="153" y="985"/>
                  </a:lnTo>
                  <a:lnTo>
                    <a:pt x="144" y="991"/>
                  </a:lnTo>
                  <a:lnTo>
                    <a:pt x="132" y="998"/>
                  </a:lnTo>
                  <a:lnTo>
                    <a:pt x="118" y="1002"/>
                  </a:lnTo>
                  <a:lnTo>
                    <a:pt x="104" y="1004"/>
                  </a:lnTo>
                  <a:lnTo>
                    <a:pt x="90" y="1006"/>
                  </a:lnTo>
                  <a:lnTo>
                    <a:pt x="76" y="1004"/>
                  </a:lnTo>
                  <a:lnTo>
                    <a:pt x="64" y="1002"/>
                  </a:lnTo>
                  <a:lnTo>
                    <a:pt x="50" y="998"/>
                  </a:lnTo>
                  <a:lnTo>
                    <a:pt x="38" y="991"/>
                  </a:lnTo>
                  <a:lnTo>
                    <a:pt x="28" y="985"/>
                  </a:lnTo>
                  <a:lnTo>
                    <a:pt x="19" y="975"/>
                  </a:lnTo>
                  <a:lnTo>
                    <a:pt x="12" y="966"/>
                  </a:lnTo>
                  <a:lnTo>
                    <a:pt x="7" y="956"/>
                  </a:lnTo>
                  <a:lnTo>
                    <a:pt x="2" y="945"/>
                  </a:lnTo>
                  <a:lnTo>
                    <a:pt x="2" y="933"/>
                  </a:lnTo>
                  <a:lnTo>
                    <a:pt x="2" y="71"/>
                  </a:lnTo>
                  <a:lnTo>
                    <a:pt x="2" y="7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4" name="Line 116"/>
            <p:cNvSpPr>
              <a:spLocks noChangeShapeType="1"/>
            </p:cNvSpPr>
            <p:nvPr/>
          </p:nvSpPr>
          <p:spPr bwMode="auto">
            <a:xfrm flipH="1">
              <a:off x="2205" y="3242"/>
              <a:ext cx="15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 type="stealth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5" name="Line 117"/>
            <p:cNvSpPr>
              <a:spLocks noChangeShapeType="1"/>
            </p:cNvSpPr>
            <p:nvPr/>
          </p:nvSpPr>
          <p:spPr bwMode="auto">
            <a:xfrm flipV="1">
              <a:off x="1958" y="2402"/>
              <a:ext cx="1" cy="235"/>
            </a:xfrm>
            <a:prstGeom prst="line">
              <a:avLst/>
            </a:prstGeom>
            <a:noFill/>
            <a:ln w="14288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1939" y="2634"/>
              <a:ext cx="41" cy="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2"/>
                </a:cxn>
                <a:cxn ang="0">
                  <a:pos x="19" y="33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8" y="0"/>
                </a:cxn>
              </a:cxnLst>
              <a:rect l="0" t="0" r="r" b="b"/>
              <a:pathLst>
                <a:path w="40" h="33">
                  <a:moveTo>
                    <a:pt x="38" y="0"/>
                  </a:moveTo>
                  <a:lnTo>
                    <a:pt x="0" y="2"/>
                  </a:lnTo>
                  <a:lnTo>
                    <a:pt x="19" y="3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1207" y="3077"/>
              <a:ext cx="41" cy="36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24" y="32"/>
                </a:cxn>
                <a:cxn ang="0">
                  <a:pos x="26" y="32"/>
                </a:cxn>
                <a:cxn ang="0">
                  <a:pos x="28" y="30"/>
                </a:cxn>
                <a:cxn ang="0">
                  <a:pos x="31" y="30"/>
                </a:cxn>
                <a:cxn ang="0">
                  <a:pos x="33" y="28"/>
                </a:cxn>
                <a:cxn ang="0">
                  <a:pos x="35" y="27"/>
                </a:cxn>
                <a:cxn ang="0">
                  <a:pos x="38" y="25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7"/>
                </a:cxn>
                <a:cxn ang="0">
                  <a:pos x="38" y="13"/>
                </a:cxn>
                <a:cxn ang="0">
                  <a:pos x="38" y="11"/>
                </a:cxn>
                <a:cxn ang="0">
                  <a:pos x="38" y="9"/>
                </a:cxn>
                <a:cxn ang="0">
                  <a:pos x="35" y="7"/>
                </a:cxn>
                <a:cxn ang="0">
                  <a:pos x="33" y="5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5"/>
                </a:cxn>
                <a:cxn ang="0">
                  <a:pos x="2" y="27"/>
                </a:cxn>
                <a:cxn ang="0">
                  <a:pos x="5" y="28"/>
                </a:cxn>
                <a:cxn ang="0">
                  <a:pos x="7" y="30"/>
                </a:cxn>
                <a:cxn ang="0">
                  <a:pos x="9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9" y="32"/>
                </a:cxn>
                <a:cxn ang="0">
                  <a:pos x="19" y="32"/>
                </a:cxn>
              </a:cxnLst>
              <a:rect l="0" t="0" r="r" b="b"/>
              <a:pathLst>
                <a:path w="40" h="32">
                  <a:moveTo>
                    <a:pt x="19" y="32"/>
                  </a:moveTo>
                  <a:lnTo>
                    <a:pt x="24" y="32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1" y="30"/>
                  </a:lnTo>
                  <a:lnTo>
                    <a:pt x="33" y="28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8" y="11"/>
                  </a:lnTo>
                  <a:lnTo>
                    <a:pt x="38" y="9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9" y="32"/>
                  </a:lnTo>
                  <a:lnTo>
                    <a:pt x="1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1146" y="2706"/>
              <a:ext cx="41" cy="37"/>
            </a:xfrm>
            <a:custGeom>
              <a:avLst/>
              <a:gdLst/>
              <a:ahLst/>
              <a:cxnLst>
                <a:cxn ang="0">
                  <a:pos x="19" y="30"/>
                </a:cxn>
                <a:cxn ang="0">
                  <a:pos x="23" y="32"/>
                </a:cxn>
                <a:cxn ang="0">
                  <a:pos x="26" y="30"/>
                </a:cxn>
                <a:cxn ang="0">
                  <a:pos x="28" y="30"/>
                </a:cxn>
                <a:cxn ang="0">
                  <a:pos x="31" y="28"/>
                </a:cxn>
                <a:cxn ang="0">
                  <a:pos x="33" y="27"/>
                </a:cxn>
                <a:cxn ang="0">
                  <a:pos x="35" y="25"/>
                </a:cxn>
                <a:cxn ang="0">
                  <a:pos x="38" y="23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7"/>
                </a:cxn>
                <a:cxn ang="0">
                  <a:pos x="38" y="13"/>
                </a:cxn>
                <a:cxn ang="0">
                  <a:pos x="38" y="11"/>
                </a:cxn>
                <a:cxn ang="0">
                  <a:pos x="38" y="9"/>
                </a:cxn>
                <a:cxn ang="0">
                  <a:pos x="35" y="7"/>
                </a:cxn>
                <a:cxn ang="0">
                  <a:pos x="33" y="5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3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9" y="30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19" y="30"/>
                </a:cxn>
              </a:cxnLst>
              <a:rect l="0" t="0" r="r" b="b"/>
              <a:pathLst>
                <a:path w="40" h="32">
                  <a:moveTo>
                    <a:pt x="19" y="30"/>
                  </a:moveTo>
                  <a:lnTo>
                    <a:pt x="23" y="32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31" y="28"/>
                  </a:lnTo>
                  <a:lnTo>
                    <a:pt x="33" y="27"/>
                  </a:lnTo>
                  <a:lnTo>
                    <a:pt x="35" y="25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8" y="11"/>
                  </a:lnTo>
                  <a:lnTo>
                    <a:pt x="38" y="9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1492" y="3328"/>
              <a:ext cx="78" cy="8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19"/>
                </a:cxn>
                <a:cxn ang="0">
                  <a:pos x="52" y="19"/>
                </a:cxn>
                <a:cxn ang="0">
                  <a:pos x="52" y="25"/>
                </a:cxn>
                <a:cxn ang="0">
                  <a:pos x="28" y="25"/>
                </a:cxn>
                <a:cxn ang="0">
                  <a:pos x="28" y="42"/>
                </a:cxn>
                <a:cxn ang="0">
                  <a:pos x="23" y="42"/>
                </a:cxn>
                <a:cxn ang="0">
                  <a:pos x="23" y="25"/>
                </a:cxn>
                <a:cxn ang="0">
                  <a:pos x="0" y="25"/>
                </a:cxn>
                <a:cxn ang="0">
                  <a:pos x="0" y="19"/>
                </a:cxn>
                <a:cxn ang="0">
                  <a:pos x="23" y="19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8" y="0"/>
                </a:cxn>
              </a:cxnLst>
              <a:rect l="0" t="0" r="r" b="b"/>
              <a:pathLst>
                <a:path w="52" h="42">
                  <a:moveTo>
                    <a:pt x="28" y="0"/>
                  </a:moveTo>
                  <a:lnTo>
                    <a:pt x="28" y="19"/>
                  </a:lnTo>
                  <a:lnTo>
                    <a:pt x="52" y="19"/>
                  </a:lnTo>
                  <a:lnTo>
                    <a:pt x="52" y="25"/>
                  </a:lnTo>
                  <a:lnTo>
                    <a:pt x="28" y="25"/>
                  </a:lnTo>
                  <a:lnTo>
                    <a:pt x="28" y="42"/>
                  </a:lnTo>
                  <a:lnTo>
                    <a:pt x="23" y="42"/>
                  </a:lnTo>
                  <a:lnTo>
                    <a:pt x="23" y="25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23" y="19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0" name="Line 122"/>
            <p:cNvSpPr>
              <a:spLocks noChangeShapeType="1"/>
            </p:cNvSpPr>
            <p:nvPr/>
          </p:nvSpPr>
          <p:spPr bwMode="auto">
            <a:xfrm flipH="1" flipV="1">
              <a:off x="1649" y="3366"/>
              <a:ext cx="21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1379" y="3286"/>
              <a:ext cx="4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40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0" y="32"/>
                  </a:lnTo>
                  <a:lnTo>
                    <a:pt x="4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1379" y="3433"/>
              <a:ext cx="4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4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0" y="33"/>
                  </a:lnTo>
                  <a:lnTo>
                    <a:pt x="4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3" name="Line 125"/>
            <p:cNvSpPr>
              <a:spLocks noChangeShapeType="1"/>
            </p:cNvSpPr>
            <p:nvPr/>
          </p:nvSpPr>
          <p:spPr bwMode="auto">
            <a:xfrm flipH="1">
              <a:off x="1044" y="3450"/>
              <a:ext cx="350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1226" y="2846"/>
              <a:ext cx="161" cy="607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0"/>
                </a:cxn>
                <a:cxn ang="0">
                  <a:pos x="0" y="528"/>
                </a:cxn>
              </a:cxnLst>
              <a:rect l="0" t="0" r="r" b="b"/>
              <a:pathLst>
                <a:path w="156" h="528">
                  <a:moveTo>
                    <a:pt x="156" y="0"/>
                  </a:moveTo>
                  <a:lnTo>
                    <a:pt x="0" y="0"/>
                  </a:lnTo>
                  <a:lnTo>
                    <a:pt x="0" y="52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1207" y="3433"/>
              <a:ext cx="41" cy="37"/>
            </a:xfrm>
            <a:custGeom>
              <a:avLst/>
              <a:gdLst/>
              <a:ahLst/>
              <a:cxnLst>
                <a:cxn ang="0">
                  <a:pos x="19" y="33"/>
                </a:cxn>
                <a:cxn ang="0">
                  <a:pos x="24" y="33"/>
                </a:cxn>
                <a:cxn ang="0">
                  <a:pos x="26" y="33"/>
                </a:cxn>
                <a:cxn ang="0">
                  <a:pos x="28" y="31"/>
                </a:cxn>
                <a:cxn ang="0">
                  <a:pos x="31" y="29"/>
                </a:cxn>
                <a:cxn ang="0">
                  <a:pos x="33" y="29"/>
                </a:cxn>
                <a:cxn ang="0">
                  <a:pos x="35" y="27"/>
                </a:cxn>
                <a:cxn ang="0">
                  <a:pos x="38" y="25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38" y="10"/>
                </a:cxn>
                <a:cxn ang="0">
                  <a:pos x="35" y="8"/>
                </a:cxn>
                <a:cxn ang="0">
                  <a:pos x="33" y="6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5"/>
                </a:cxn>
                <a:cxn ang="0">
                  <a:pos x="2" y="27"/>
                </a:cxn>
                <a:cxn ang="0">
                  <a:pos x="5" y="29"/>
                </a:cxn>
                <a:cxn ang="0">
                  <a:pos x="7" y="29"/>
                </a:cxn>
                <a:cxn ang="0">
                  <a:pos x="9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9" y="33"/>
                </a:cxn>
                <a:cxn ang="0">
                  <a:pos x="19" y="33"/>
                </a:cxn>
              </a:cxnLst>
              <a:rect l="0" t="0" r="r" b="b"/>
              <a:pathLst>
                <a:path w="40" h="33">
                  <a:moveTo>
                    <a:pt x="19" y="33"/>
                  </a:moveTo>
                  <a:lnTo>
                    <a:pt x="24" y="33"/>
                  </a:lnTo>
                  <a:lnTo>
                    <a:pt x="26" y="33"/>
                  </a:lnTo>
                  <a:lnTo>
                    <a:pt x="28" y="31"/>
                  </a:lnTo>
                  <a:lnTo>
                    <a:pt x="31" y="29"/>
                  </a:lnTo>
                  <a:lnTo>
                    <a:pt x="33" y="29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35" y="8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7" y="29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9" y="33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1166" y="2723"/>
              <a:ext cx="221" cy="5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06"/>
                </a:cxn>
                <a:cxn ang="0">
                  <a:pos x="215" y="506"/>
                </a:cxn>
              </a:cxnLst>
              <a:rect l="0" t="0" r="r" b="b"/>
              <a:pathLst>
                <a:path w="215" h="506">
                  <a:moveTo>
                    <a:pt x="0" y="0"/>
                  </a:moveTo>
                  <a:lnTo>
                    <a:pt x="0" y="506"/>
                  </a:lnTo>
                  <a:lnTo>
                    <a:pt x="215" y="50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1146" y="2955"/>
              <a:ext cx="41" cy="38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3" y="33"/>
                </a:cxn>
                <a:cxn ang="0">
                  <a:pos x="26" y="31"/>
                </a:cxn>
                <a:cxn ang="0">
                  <a:pos x="28" y="31"/>
                </a:cxn>
                <a:cxn ang="0">
                  <a:pos x="31" y="29"/>
                </a:cxn>
                <a:cxn ang="0">
                  <a:pos x="33" y="27"/>
                </a:cxn>
                <a:cxn ang="0">
                  <a:pos x="35" y="25"/>
                </a:cxn>
                <a:cxn ang="0">
                  <a:pos x="38" y="23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6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38" y="8"/>
                </a:cxn>
                <a:cxn ang="0">
                  <a:pos x="35" y="6"/>
                </a:cxn>
                <a:cxn ang="0">
                  <a:pos x="33" y="4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3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5" y="27"/>
                </a:cxn>
                <a:cxn ang="0">
                  <a:pos x="7" y="29"/>
                </a:cxn>
                <a:cxn ang="0">
                  <a:pos x="9" y="31"/>
                </a:cxn>
                <a:cxn ang="0">
                  <a:pos x="14" y="31"/>
                </a:cxn>
                <a:cxn ang="0">
                  <a:pos x="16" y="33"/>
                </a:cxn>
                <a:cxn ang="0">
                  <a:pos x="19" y="33"/>
                </a:cxn>
                <a:cxn ang="0">
                  <a:pos x="19" y="33"/>
                </a:cxn>
                <a:cxn ang="0">
                  <a:pos x="19" y="31"/>
                </a:cxn>
              </a:cxnLst>
              <a:rect l="0" t="0" r="r" b="b"/>
              <a:pathLst>
                <a:path w="40" h="33">
                  <a:moveTo>
                    <a:pt x="19" y="31"/>
                  </a:moveTo>
                  <a:lnTo>
                    <a:pt x="23" y="33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5" y="25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5" y="6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9" y="31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1547" y="2511"/>
              <a:ext cx="199" cy="724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577"/>
                </a:cxn>
                <a:cxn ang="0">
                  <a:pos x="0" y="577"/>
                </a:cxn>
                <a:cxn ang="0">
                  <a:pos x="0" y="631"/>
                </a:cxn>
              </a:cxnLst>
              <a:rect l="0" t="0" r="r" b="b"/>
              <a:pathLst>
                <a:path w="193" h="631">
                  <a:moveTo>
                    <a:pt x="193" y="0"/>
                  </a:moveTo>
                  <a:lnTo>
                    <a:pt x="193" y="577"/>
                  </a:lnTo>
                  <a:lnTo>
                    <a:pt x="0" y="577"/>
                  </a:lnTo>
                  <a:lnTo>
                    <a:pt x="0" y="63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1525" y="3226"/>
              <a:ext cx="41" cy="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"/>
                </a:cxn>
                <a:cxn ang="0">
                  <a:pos x="22" y="33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40" y="0"/>
                </a:cxn>
              </a:cxnLst>
              <a:rect l="0" t="0" r="r" b="b"/>
              <a:pathLst>
                <a:path w="40" h="33">
                  <a:moveTo>
                    <a:pt x="40" y="0"/>
                  </a:moveTo>
                  <a:lnTo>
                    <a:pt x="0" y="2"/>
                  </a:lnTo>
                  <a:lnTo>
                    <a:pt x="22" y="3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0" name="Rectangle 132"/>
            <p:cNvSpPr>
              <a:spLocks noChangeArrowheads="1"/>
            </p:cNvSpPr>
            <p:nvPr/>
          </p:nvSpPr>
          <p:spPr bwMode="auto">
            <a:xfrm>
              <a:off x="1429" y="2387"/>
              <a:ext cx="4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CarryIn</a:t>
              </a:r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1525" y="3961"/>
              <a:ext cx="41" cy="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0"/>
                </a:cxn>
                <a:cxn ang="0">
                  <a:pos x="22" y="33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0" h="33">
                  <a:moveTo>
                    <a:pt x="40" y="0"/>
                  </a:moveTo>
                  <a:lnTo>
                    <a:pt x="0" y="0"/>
                  </a:lnTo>
                  <a:lnTo>
                    <a:pt x="22" y="33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2" name="Line 134"/>
            <p:cNvSpPr>
              <a:spLocks noChangeShapeType="1"/>
            </p:cNvSpPr>
            <p:nvPr/>
          </p:nvSpPr>
          <p:spPr bwMode="auto">
            <a:xfrm flipV="1">
              <a:off x="1543" y="3488"/>
              <a:ext cx="4" cy="4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1413" y="3258"/>
              <a:ext cx="230" cy="220"/>
            </a:xfrm>
            <a:custGeom>
              <a:avLst/>
              <a:gdLst/>
              <a:ahLst/>
              <a:cxnLst>
                <a:cxn ang="0">
                  <a:pos x="234" y="191"/>
                </a:cxn>
                <a:cxn ang="0">
                  <a:pos x="237" y="0"/>
                </a:cxn>
                <a:cxn ang="0">
                  <a:pos x="0" y="0"/>
                </a:cxn>
                <a:cxn ang="0">
                  <a:pos x="0" y="191"/>
                </a:cxn>
                <a:cxn ang="0">
                  <a:pos x="237" y="191"/>
                </a:cxn>
                <a:cxn ang="0">
                  <a:pos x="237" y="191"/>
                </a:cxn>
              </a:cxnLst>
              <a:rect l="0" t="0" r="r" b="b"/>
              <a:pathLst>
                <a:path w="237" h="191">
                  <a:moveTo>
                    <a:pt x="234" y="191"/>
                  </a:moveTo>
                  <a:lnTo>
                    <a:pt x="237" y="0"/>
                  </a:lnTo>
                  <a:lnTo>
                    <a:pt x="0" y="0"/>
                  </a:lnTo>
                  <a:lnTo>
                    <a:pt x="0" y="191"/>
                  </a:lnTo>
                  <a:lnTo>
                    <a:pt x="237" y="191"/>
                  </a:lnTo>
                  <a:lnTo>
                    <a:pt x="237" y="19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612" y="3475"/>
              <a:ext cx="140" cy="143"/>
            </a:xfrm>
            <a:custGeom>
              <a:avLst/>
              <a:gdLst/>
              <a:ahLst/>
              <a:cxnLst>
                <a:cxn ang="0">
                  <a:pos x="133" y="61"/>
                </a:cxn>
                <a:cxn ang="0">
                  <a:pos x="0" y="125"/>
                </a:cxn>
                <a:cxn ang="0">
                  <a:pos x="0" y="0"/>
                </a:cxn>
                <a:cxn ang="0">
                  <a:pos x="135" y="61"/>
                </a:cxn>
                <a:cxn ang="0">
                  <a:pos x="135" y="61"/>
                </a:cxn>
              </a:cxnLst>
              <a:rect l="0" t="0" r="r" b="b"/>
              <a:pathLst>
                <a:path w="135" h="125">
                  <a:moveTo>
                    <a:pt x="133" y="61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135" y="61"/>
                  </a:lnTo>
                  <a:lnTo>
                    <a:pt x="135" y="6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766" y="3530"/>
              <a:ext cx="37" cy="34"/>
            </a:xfrm>
            <a:custGeom>
              <a:avLst/>
              <a:gdLst/>
              <a:ahLst/>
              <a:cxnLst>
                <a:cxn ang="0">
                  <a:pos x="17" y="29"/>
                </a:cxn>
                <a:cxn ang="0">
                  <a:pos x="21" y="29"/>
                </a:cxn>
                <a:cxn ang="0">
                  <a:pos x="24" y="29"/>
                </a:cxn>
                <a:cxn ang="0">
                  <a:pos x="26" y="27"/>
                </a:cxn>
                <a:cxn ang="0">
                  <a:pos x="29" y="27"/>
                </a:cxn>
                <a:cxn ang="0">
                  <a:pos x="31" y="25"/>
                </a:cxn>
                <a:cxn ang="0">
                  <a:pos x="33" y="23"/>
                </a:cxn>
                <a:cxn ang="0">
                  <a:pos x="33" y="21"/>
                </a:cxn>
                <a:cxn ang="0">
                  <a:pos x="36" y="19"/>
                </a:cxn>
                <a:cxn ang="0">
                  <a:pos x="36" y="17"/>
                </a:cxn>
                <a:cxn ang="0">
                  <a:pos x="36" y="13"/>
                </a:cxn>
                <a:cxn ang="0">
                  <a:pos x="36" y="12"/>
                </a:cxn>
                <a:cxn ang="0">
                  <a:pos x="36" y="10"/>
                </a:cxn>
                <a:cxn ang="0">
                  <a:pos x="33" y="8"/>
                </a:cxn>
                <a:cxn ang="0">
                  <a:pos x="33" y="6"/>
                </a:cxn>
                <a:cxn ang="0">
                  <a:pos x="31" y="4"/>
                </a:cxn>
                <a:cxn ang="0">
                  <a:pos x="29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7" y="2"/>
                </a:cxn>
                <a:cxn ang="0">
                  <a:pos x="5" y="4"/>
                </a:cxn>
                <a:cxn ang="0">
                  <a:pos x="3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5" y="25"/>
                </a:cxn>
                <a:cxn ang="0">
                  <a:pos x="7" y="27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4" y="29"/>
                </a:cxn>
                <a:cxn ang="0">
                  <a:pos x="17" y="29"/>
                </a:cxn>
                <a:cxn ang="0">
                  <a:pos x="17" y="29"/>
                </a:cxn>
              </a:cxnLst>
              <a:rect l="0" t="0" r="r" b="b"/>
              <a:pathLst>
                <a:path w="36" h="29">
                  <a:moveTo>
                    <a:pt x="17" y="29"/>
                  </a:moveTo>
                  <a:lnTo>
                    <a:pt x="21" y="29"/>
                  </a:lnTo>
                  <a:lnTo>
                    <a:pt x="24" y="29"/>
                  </a:lnTo>
                  <a:lnTo>
                    <a:pt x="26" y="27"/>
                  </a:lnTo>
                  <a:lnTo>
                    <a:pt x="29" y="27"/>
                  </a:lnTo>
                  <a:lnTo>
                    <a:pt x="31" y="25"/>
                  </a:lnTo>
                  <a:lnTo>
                    <a:pt x="33" y="23"/>
                  </a:lnTo>
                  <a:lnTo>
                    <a:pt x="33" y="21"/>
                  </a:lnTo>
                  <a:lnTo>
                    <a:pt x="36" y="19"/>
                  </a:lnTo>
                  <a:lnTo>
                    <a:pt x="36" y="17"/>
                  </a:lnTo>
                  <a:lnTo>
                    <a:pt x="36" y="13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33" y="8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10" y="27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7" y="29"/>
                  </a:lnTo>
                  <a:lnTo>
                    <a:pt x="17" y="2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543" y="3382"/>
              <a:ext cx="69" cy="165"/>
            </a:xfrm>
            <a:custGeom>
              <a:avLst/>
              <a:gdLst/>
              <a:ahLst/>
              <a:cxnLst>
                <a:cxn ang="0">
                  <a:pos x="68" y="141"/>
                </a:cxn>
                <a:cxn ang="0">
                  <a:pos x="0" y="143"/>
                </a:cxn>
                <a:cxn ang="0">
                  <a:pos x="0" y="0"/>
                </a:cxn>
              </a:cxnLst>
              <a:rect l="0" t="0" r="r" b="b"/>
              <a:pathLst>
                <a:path w="68" h="143">
                  <a:moveTo>
                    <a:pt x="68" y="141"/>
                  </a:moveTo>
                  <a:lnTo>
                    <a:pt x="0" y="143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873" y="3272"/>
              <a:ext cx="182" cy="38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" y="59"/>
                </a:cxn>
                <a:cxn ang="0">
                  <a:pos x="5" y="48"/>
                </a:cxn>
                <a:cxn ang="0">
                  <a:pos x="12" y="38"/>
                </a:cxn>
                <a:cxn ang="0">
                  <a:pos x="19" y="29"/>
                </a:cxn>
                <a:cxn ang="0">
                  <a:pos x="26" y="21"/>
                </a:cxn>
                <a:cxn ang="0">
                  <a:pos x="38" y="13"/>
                </a:cxn>
                <a:cxn ang="0">
                  <a:pos x="50" y="7"/>
                </a:cxn>
                <a:cxn ang="0">
                  <a:pos x="62" y="2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104" y="0"/>
                </a:cxn>
                <a:cxn ang="0">
                  <a:pos x="118" y="2"/>
                </a:cxn>
                <a:cxn ang="0">
                  <a:pos x="130" y="7"/>
                </a:cxn>
                <a:cxn ang="0">
                  <a:pos x="142" y="13"/>
                </a:cxn>
                <a:cxn ang="0">
                  <a:pos x="151" y="21"/>
                </a:cxn>
                <a:cxn ang="0">
                  <a:pos x="161" y="29"/>
                </a:cxn>
                <a:cxn ang="0">
                  <a:pos x="168" y="38"/>
                </a:cxn>
                <a:cxn ang="0">
                  <a:pos x="175" y="48"/>
                </a:cxn>
                <a:cxn ang="0">
                  <a:pos x="177" y="59"/>
                </a:cxn>
                <a:cxn ang="0">
                  <a:pos x="177" y="71"/>
                </a:cxn>
                <a:cxn ang="0">
                  <a:pos x="177" y="262"/>
                </a:cxn>
                <a:cxn ang="0">
                  <a:pos x="177" y="274"/>
                </a:cxn>
                <a:cxn ang="0">
                  <a:pos x="175" y="285"/>
                </a:cxn>
                <a:cxn ang="0">
                  <a:pos x="168" y="295"/>
                </a:cxn>
                <a:cxn ang="0">
                  <a:pos x="161" y="305"/>
                </a:cxn>
                <a:cxn ang="0">
                  <a:pos x="151" y="314"/>
                </a:cxn>
                <a:cxn ang="0">
                  <a:pos x="142" y="320"/>
                </a:cxn>
                <a:cxn ang="0">
                  <a:pos x="130" y="326"/>
                </a:cxn>
                <a:cxn ang="0">
                  <a:pos x="118" y="331"/>
                </a:cxn>
                <a:cxn ang="0">
                  <a:pos x="104" y="333"/>
                </a:cxn>
                <a:cxn ang="0">
                  <a:pos x="90" y="335"/>
                </a:cxn>
                <a:cxn ang="0">
                  <a:pos x="76" y="333"/>
                </a:cxn>
                <a:cxn ang="0">
                  <a:pos x="62" y="331"/>
                </a:cxn>
                <a:cxn ang="0">
                  <a:pos x="50" y="326"/>
                </a:cxn>
                <a:cxn ang="0">
                  <a:pos x="38" y="320"/>
                </a:cxn>
                <a:cxn ang="0">
                  <a:pos x="26" y="314"/>
                </a:cxn>
                <a:cxn ang="0">
                  <a:pos x="19" y="305"/>
                </a:cxn>
                <a:cxn ang="0">
                  <a:pos x="12" y="295"/>
                </a:cxn>
                <a:cxn ang="0">
                  <a:pos x="5" y="285"/>
                </a:cxn>
                <a:cxn ang="0">
                  <a:pos x="3" y="274"/>
                </a:cxn>
                <a:cxn ang="0">
                  <a:pos x="0" y="262"/>
                </a:cxn>
                <a:cxn ang="0">
                  <a:pos x="0" y="71"/>
                </a:cxn>
                <a:cxn ang="0">
                  <a:pos x="0" y="71"/>
                </a:cxn>
              </a:cxnLst>
              <a:rect l="0" t="0" r="r" b="b"/>
              <a:pathLst>
                <a:path w="177" h="335">
                  <a:moveTo>
                    <a:pt x="0" y="71"/>
                  </a:moveTo>
                  <a:lnTo>
                    <a:pt x="3" y="59"/>
                  </a:lnTo>
                  <a:lnTo>
                    <a:pt x="5" y="48"/>
                  </a:lnTo>
                  <a:lnTo>
                    <a:pt x="12" y="38"/>
                  </a:lnTo>
                  <a:lnTo>
                    <a:pt x="19" y="29"/>
                  </a:lnTo>
                  <a:lnTo>
                    <a:pt x="26" y="21"/>
                  </a:lnTo>
                  <a:lnTo>
                    <a:pt x="38" y="13"/>
                  </a:lnTo>
                  <a:lnTo>
                    <a:pt x="50" y="7"/>
                  </a:lnTo>
                  <a:lnTo>
                    <a:pt x="62" y="2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30" y="7"/>
                  </a:lnTo>
                  <a:lnTo>
                    <a:pt x="142" y="13"/>
                  </a:lnTo>
                  <a:lnTo>
                    <a:pt x="151" y="21"/>
                  </a:lnTo>
                  <a:lnTo>
                    <a:pt x="161" y="29"/>
                  </a:lnTo>
                  <a:lnTo>
                    <a:pt x="168" y="38"/>
                  </a:lnTo>
                  <a:lnTo>
                    <a:pt x="175" y="48"/>
                  </a:lnTo>
                  <a:lnTo>
                    <a:pt x="177" y="59"/>
                  </a:lnTo>
                  <a:lnTo>
                    <a:pt x="177" y="71"/>
                  </a:lnTo>
                  <a:lnTo>
                    <a:pt x="177" y="262"/>
                  </a:lnTo>
                  <a:lnTo>
                    <a:pt x="177" y="274"/>
                  </a:lnTo>
                  <a:lnTo>
                    <a:pt x="175" y="285"/>
                  </a:lnTo>
                  <a:lnTo>
                    <a:pt x="168" y="295"/>
                  </a:lnTo>
                  <a:lnTo>
                    <a:pt x="161" y="305"/>
                  </a:lnTo>
                  <a:lnTo>
                    <a:pt x="151" y="314"/>
                  </a:lnTo>
                  <a:lnTo>
                    <a:pt x="142" y="320"/>
                  </a:lnTo>
                  <a:lnTo>
                    <a:pt x="130" y="326"/>
                  </a:lnTo>
                  <a:lnTo>
                    <a:pt x="118" y="331"/>
                  </a:lnTo>
                  <a:lnTo>
                    <a:pt x="104" y="333"/>
                  </a:lnTo>
                  <a:lnTo>
                    <a:pt x="90" y="335"/>
                  </a:lnTo>
                  <a:lnTo>
                    <a:pt x="76" y="333"/>
                  </a:lnTo>
                  <a:lnTo>
                    <a:pt x="62" y="331"/>
                  </a:lnTo>
                  <a:lnTo>
                    <a:pt x="50" y="326"/>
                  </a:lnTo>
                  <a:lnTo>
                    <a:pt x="38" y="320"/>
                  </a:lnTo>
                  <a:lnTo>
                    <a:pt x="26" y="314"/>
                  </a:lnTo>
                  <a:lnTo>
                    <a:pt x="19" y="305"/>
                  </a:lnTo>
                  <a:lnTo>
                    <a:pt x="12" y="295"/>
                  </a:lnTo>
                  <a:lnTo>
                    <a:pt x="5" y="285"/>
                  </a:lnTo>
                  <a:lnTo>
                    <a:pt x="3" y="274"/>
                  </a:lnTo>
                  <a:lnTo>
                    <a:pt x="0" y="262"/>
                  </a:lnTo>
                  <a:lnTo>
                    <a:pt x="0" y="71"/>
                  </a:lnTo>
                  <a:lnTo>
                    <a:pt x="0" y="7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8" name="Line 140"/>
            <p:cNvSpPr>
              <a:spLocks noChangeShapeType="1"/>
            </p:cNvSpPr>
            <p:nvPr/>
          </p:nvSpPr>
          <p:spPr bwMode="auto">
            <a:xfrm flipH="1">
              <a:off x="421" y="3380"/>
              <a:ext cx="452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9" name="Line 141"/>
            <p:cNvSpPr>
              <a:spLocks noChangeShapeType="1"/>
            </p:cNvSpPr>
            <p:nvPr/>
          </p:nvSpPr>
          <p:spPr bwMode="auto">
            <a:xfrm>
              <a:off x="803" y="3545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523" y="3362"/>
              <a:ext cx="42" cy="37"/>
            </a:xfrm>
            <a:custGeom>
              <a:avLst/>
              <a:gdLst/>
              <a:ahLst/>
              <a:cxnLst>
                <a:cxn ang="0">
                  <a:pos x="19" y="33"/>
                </a:cxn>
                <a:cxn ang="0">
                  <a:pos x="24" y="33"/>
                </a:cxn>
                <a:cxn ang="0">
                  <a:pos x="26" y="31"/>
                </a:cxn>
                <a:cxn ang="0">
                  <a:pos x="28" y="31"/>
                </a:cxn>
                <a:cxn ang="0">
                  <a:pos x="31" y="29"/>
                </a:cxn>
                <a:cxn ang="0">
                  <a:pos x="33" y="27"/>
                </a:cxn>
                <a:cxn ang="0">
                  <a:pos x="35" y="25"/>
                </a:cxn>
                <a:cxn ang="0">
                  <a:pos x="38" y="23"/>
                </a:cxn>
                <a:cxn ang="0">
                  <a:pos x="38" y="21"/>
                </a:cxn>
                <a:cxn ang="0">
                  <a:pos x="40" y="20"/>
                </a:cxn>
                <a:cxn ang="0">
                  <a:pos x="40" y="18"/>
                </a:cxn>
                <a:cxn ang="0">
                  <a:pos x="40" y="14"/>
                </a:cxn>
                <a:cxn ang="0">
                  <a:pos x="38" y="12"/>
                </a:cxn>
                <a:cxn ang="0">
                  <a:pos x="38" y="10"/>
                </a:cxn>
                <a:cxn ang="0">
                  <a:pos x="35" y="8"/>
                </a:cxn>
                <a:cxn ang="0">
                  <a:pos x="33" y="6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7" y="27"/>
                </a:cxn>
                <a:cxn ang="0">
                  <a:pos x="9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7" y="33"/>
                </a:cxn>
                <a:cxn ang="0">
                  <a:pos x="19" y="33"/>
                </a:cxn>
                <a:cxn ang="0">
                  <a:pos x="19" y="33"/>
                </a:cxn>
              </a:cxnLst>
              <a:rect l="0" t="0" r="r" b="b"/>
              <a:pathLst>
                <a:path w="40" h="33">
                  <a:moveTo>
                    <a:pt x="19" y="33"/>
                  </a:moveTo>
                  <a:lnTo>
                    <a:pt x="24" y="33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5" y="25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4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35" y="8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1820" y="3704"/>
              <a:ext cx="4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3"/>
                </a:cxn>
                <a:cxn ang="0">
                  <a:pos x="40" y="17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2" y="33"/>
                  </a:lnTo>
                  <a:lnTo>
                    <a:pt x="40" y="17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12" name="Line 144"/>
            <p:cNvSpPr>
              <a:spLocks noChangeShapeType="1"/>
            </p:cNvSpPr>
            <p:nvPr/>
          </p:nvSpPr>
          <p:spPr bwMode="auto">
            <a:xfrm flipH="1">
              <a:off x="408" y="3720"/>
              <a:ext cx="1429" cy="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476" y="2567"/>
              <a:ext cx="1729" cy="1322"/>
            </a:xfrm>
            <a:custGeom>
              <a:avLst/>
              <a:gdLst/>
              <a:ahLst/>
              <a:cxnLst>
                <a:cxn ang="0">
                  <a:pos x="1597" y="1148"/>
                </a:cxn>
                <a:cxn ang="0">
                  <a:pos x="1597" y="0"/>
                </a:cxn>
                <a:cxn ang="0">
                  <a:pos x="0" y="0"/>
                </a:cxn>
                <a:cxn ang="0">
                  <a:pos x="0" y="1150"/>
                </a:cxn>
                <a:cxn ang="0">
                  <a:pos x="1597" y="1150"/>
                </a:cxn>
                <a:cxn ang="0">
                  <a:pos x="1597" y="1150"/>
                </a:cxn>
              </a:cxnLst>
              <a:rect l="0" t="0" r="r" b="b"/>
              <a:pathLst>
                <a:path w="1597" h="1150">
                  <a:moveTo>
                    <a:pt x="1597" y="1148"/>
                  </a:moveTo>
                  <a:lnTo>
                    <a:pt x="1597" y="0"/>
                  </a:lnTo>
                  <a:lnTo>
                    <a:pt x="0" y="0"/>
                  </a:lnTo>
                  <a:lnTo>
                    <a:pt x="0" y="1150"/>
                  </a:lnTo>
                  <a:lnTo>
                    <a:pt x="1597" y="1150"/>
                  </a:lnTo>
                  <a:lnTo>
                    <a:pt x="1597" y="115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14" name="Rectangle 146"/>
            <p:cNvSpPr>
              <a:spLocks noChangeArrowheads="1"/>
            </p:cNvSpPr>
            <p:nvPr/>
          </p:nvSpPr>
          <p:spPr bwMode="auto">
            <a:xfrm>
              <a:off x="1526" y="3929"/>
              <a:ext cx="48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CarryOut</a:t>
              </a:r>
            </a:p>
          </p:txBody>
        </p:sp>
        <p:sp>
          <p:nvSpPr>
            <p:cNvPr id="186515" name="Rectangle 147"/>
            <p:cNvSpPr>
              <a:spLocks noChangeArrowheads="1"/>
            </p:cNvSpPr>
            <p:nvPr/>
          </p:nvSpPr>
          <p:spPr bwMode="auto">
            <a:xfrm>
              <a:off x="2205" y="3107"/>
              <a:ext cx="3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Result</a:t>
              </a:r>
            </a:p>
          </p:txBody>
        </p:sp>
        <p:sp>
          <p:nvSpPr>
            <p:cNvPr id="186516" name="Rectangle 148"/>
            <p:cNvSpPr>
              <a:spLocks noChangeArrowheads="1"/>
            </p:cNvSpPr>
            <p:nvPr/>
          </p:nvSpPr>
          <p:spPr bwMode="auto">
            <a:xfrm>
              <a:off x="245" y="2682"/>
              <a:ext cx="20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6517" name="Rectangle 149"/>
            <p:cNvSpPr>
              <a:spLocks noChangeArrowheads="1"/>
            </p:cNvSpPr>
            <p:nvPr/>
          </p:nvSpPr>
          <p:spPr bwMode="auto">
            <a:xfrm>
              <a:off x="245" y="3330"/>
              <a:ext cx="20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6518" name="Rectangle 150"/>
            <p:cNvSpPr>
              <a:spLocks noChangeArrowheads="1"/>
            </p:cNvSpPr>
            <p:nvPr/>
          </p:nvSpPr>
          <p:spPr bwMode="auto">
            <a:xfrm>
              <a:off x="1882" y="2750"/>
              <a:ext cx="16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400" b="1" dirty="0">
                  <a:solidFill>
                    <a:srgbClr val="1D01EB"/>
                  </a:solidFill>
                </a:rPr>
                <a:t>00</a:t>
              </a:r>
            </a:p>
          </p:txBody>
        </p:sp>
        <p:sp>
          <p:nvSpPr>
            <p:cNvPr id="186519" name="Rectangle 151"/>
            <p:cNvSpPr>
              <a:spLocks noChangeArrowheads="1"/>
            </p:cNvSpPr>
            <p:nvPr/>
          </p:nvSpPr>
          <p:spPr bwMode="auto">
            <a:xfrm>
              <a:off x="1891" y="2997"/>
              <a:ext cx="19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400" b="1" dirty="0">
                  <a:solidFill>
                    <a:srgbClr val="1D01EB"/>
                  </a:solidFill>
                </a:rPr>
                <a:t>01</a:t>
              </a:r>
            </a:p>
          </p:txBody>
        </p:sp>
        <p:sp>
          <p:nvSpPr>
            <p:cNvPr id="186520" name="Rectangle 152"/>
            <p:cNvSpPr>
              <a:spLocks noChangeArrowheads="1"/>
            </p:cNvSpPr>
            <p:nvPr/>
          </p:nvSpPr>
          <p:spPr bwMode="auto">
            <a:xfrm>
              <a:off x="1891" y="3319"/>
              <a:ext cx="19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400" b="1" dirty="0">
                  <a:solidFill>
                    <a:srgbClr val="1D01EB"/>
                  </a:solidFill>
                </a:rPr>
                <a:t>10</a:t>
              </a:r>
            </a:p>
          </p:txBody>
        </p:sp>
        <p:sp>
          <p:nvSpPr>
            <p:cNvPr id="186521" name="Rectangle 153"/>
            <p:cNvSpPr>
              <a:spLocks noChangeArrowheads="1"/>
            </p:cNvSpPr>
            <p:nvPr/>
          </p:nvSpPr>
          <p:spPr bwMode="auto">
            <a:xfrm>
              <a:off x="1891" y="3645"/>
              <a:ext cx="19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400" b="1" dirty="0">
                  <a:solidFill>
                    <a:srgbClr val="1D01EB"/>
                  </a:solidFill>
                </a:rPr>
                <a:t>11</a:t>
              </a:r>
            </a:p>
          </p:txBody>
        </p:sp>
        <p:sp>
          <p:nvSpPr>
            <p:cNvPr id="186522" name="Rectangle 154"/>
            <p:cNvSpPr>
              <a:spLocks noChangeArrowheads="1"/>
            </p:cNvSpPr>
            <p:nvPr/>
          </p:nvSpPr>
          <p:spPr bwMode="auto">
            <a:xfrm>
              <a:off x="903" y="3305"/>
              <a:ext cx="1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1D01EB"/>
                  </a:solidFill>
                </a:rPr>
                <a:t>0</a:t>
              </a:r>
            </a:p>
          </p:txBody>
        </p:sp>
        <p:sp>
          <p:nvSpPr>
            <p:cNvPr id="186523" name="Rectangle 155"/>
            <p:cNvSpPr>
              <a:spLocks noChangeArrowheads="1"/>
            </p:cNvSpPr>
            <p:nvPr/>
          </p:nvSpPr>
          <p:spPr bwMode="auto">
            <a:xfrm>
              <a:off x="903" y="3486"/>
              <a:ext cx="1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1D01EB"/>
                  </a:solidFill>
                </a:rPr>
                <a:t>1</a:t>
              </a:r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6743701" y="3644901"/>
            <a:ext cx="2786063" cy="2778125"/>
            <a:chOff x="3107" y="2205"/>
            <a:chExt cx="1755" cy="1750"/>
          </a:xfrm>
        </p:grpSpPr>
        <p:sp>
          <p:nvSpPr>
            <p:cNvPr id="186584" name="Text Box 216"/>
            <p:cNvSpPr txBox="1">
              <a:spLocks noChangeArrowheads="1"/>
            </p:cNvSpPr>
            <p:nvPr/>
          </p:nvSpPr>
          <p:spPr bwMode="auto">
            <a:xfrm>
              <a:off x="4038" y="3475"/>
              <a:ext cx="22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FF9966"/>
                  </a:solidFill>
                </a:rPr>
                <a:t>3</a:t>
              </a:r>
            </a:p>
          </p:txBody>
        </p:sp>
        <p:sp>
          <p:nvSpPr>
            <p:cNvPr id="186569" name="Freeform 201"/>
            <p:cNvSpPr>
              <a:spLocks/>
            </p:cNvSpPr>
            <p:nvPr/>
          </p:nvSpPr>
          <p:spPr bwMode="auto">
            <a:xfrm>
              <a:off x="3684" y="2205"/>
              <a:ext cx="618" cy="1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70" name="Line 202"/>
            <p:cNvSpPr>
              <a:spLocks noChangeShapeType="1"/>
            </p:cNvSpPr>
            <p:nvPr/>
          </p:nvSpPr>
          <p:spPr bwMode="auto">
            <a:xfrm>
              <a:off x="4312" y="2962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1" name="Line 203"/>
            <p:cNvSpPr>
              <a:spLocks noChangeShapeType="1"/>
            </p:cNvSpPr>
            <p:nvPr/>
          </p:nvSpPr>
          <p:spPr bwMode="auto">
            <a:xfrm>
              <a:off x="3134" y="2549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2" name="Text Box 204"/>
            <p:cNvSpPr txBox="1">
              <a:spLocks noChangeArrowheads="1"/>
            </p:cNvSpPr>
            <p:nvPr/>
          </p:nvSpPr>
          <p:spPr bwMode="auto">
            <a:xfrm>
              <a:off x="3779" y="2879"/>
              <a:ext cx="58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b="1" dirty="0" err="1">
                  <a:solidFill>
                    <a:srgbClr val="0000FF"/>
                  </a:solidFill>
                </a:rPr>
                <a:t>ALU</a:t>
              </a:r>
              <a:endParaRPr lang="en-US" altLang="zh-CN" sz="1800" b="1" dirty="0">
                <a:solidFill>
                  <a:srgbClr val="0000FF"/>
                </a:solidFill>
              </a:endParaRPr>
            </a:p>
          </p:txBody>
        </p:sp>
        <p:sp>
          <p:nvSpPr>
            <p:cNvPr id="186573" name="Text Box 205"/>
            <p:cNvSpPr txBox="1">
              <a:spLocks noChangeArrowheads="1"/>
            </p:cNvSpPr>
            <p:nvPr/>
          </p:nvSpPr>
          <p:spPr bwMode="auto">
            <a:xfrm>
              <a:off x="4014" y="3599"/>
              <a:ext cx="80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b="1" dirty="0">
                  <a:solidFill>
                    <a:srgbClr val="FF9966"/>
                  </a:solidFill>
                </a:rPr>
                <a:t>Operation</a:t>
              </a:r>
            </a:p>
          </p:txBody>
        </p:sp>
        <p:sp>
          <p:nvSpPr>
            <p:cNvPr id="186574" name="Text Box 206"/>
            <p:cNvSpPr txBox="1">
              <a:spLocks noChangeArrowheads="1"/>
            </p:cNvSpPr>
            <p:nvPr/>
          </p:nvSpPr>
          <p:spPr bwMode="auto">
            <a:xfrm>
              <a:off x="3107" y="2367"/>
              <a:ext cx="29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A</a:t>
              </a:r>
            </a:p>
          </p:txBody>
        </p:sp>
        <p:sp>
          <p:nvSpPr>
            <p:cNvPr id="186575" name="Text Box 207"/>
            <p:cNvSpPr txBox="1">
              <a:spLocks noChangeArrowheads="1"/>
            </p:cNvSpPr>
            <p:nvPr/>
          </p:nvSpPr>
          <p:spPr bwMode="auto">
            <a:xfrm>
              <a:off x="4286" y="2781"/>
              <a:ext cx="56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 b="1"/>
                <a:t>Result</a:t>
              </a:r>
            </a:p>
          </p:txBody>
        </p:sp>
        <p:sp>
          <p:nvSpPr>
            <p:cNvPr id="186576" name="Line 208"/>
            <p:cNvSpPr>
              <a:spLocks noChangeShapeType="1"/>
            </p:cNvSpPr>
            <p:nvPr/>
          </p:nvSpPr>
          <p:spPr bwMode="auto">
            <a:xfrm>
              <a:off x="3470" y="2504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7" name="Text Box 209"/>
            <p:cNvSpPr txBox="1">
              <a:spLocks noChangeArrowheads="1"/>
            </p:cNvSpPr>
            <p:nvPr/>
          </p:nvSpPr>
          <p:spPr bwMode="auto">
            <a:xfrm>
              <a:off x="3379" y="2367"/>
              <a:ext cx="278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32</a:t>
              </a:r>
            </a:p>
          </p:txBody>
        </p:sp>
        <p:sp>
          <p:nvSpPr>
            <p:cNvPr id="186578" name="Line 210"/>
            <p:cNvSpPr>
              <a:spLocks noChangeShapeType="1"/>
            </p:cNvSpPr>
            <p:nvPr/>
          </p:nvSpPr>
          <p:spPr bwMode="auto">
            <a:xfrm>
              <a:off x="3134" y="3411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9" name="Text Box 211"/>
            <p:cNvSpPr txBox="1">
              <a:spLocks noChangeArrowheads="1"/>
            </p:cNvSpPr>
            <p:nvPr/>
          </p:nvSpPr>
          <p:spPr bwMode="auto">
            <a:xfrm>
              <a:off x="3110" y="3229"/>
              <a:ext cx="28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/>
                <a:t>B</a:t>
              </a:r>
            </a:p>
          </p:txBody>
        </p:sp>
        <p:sp>
          <p:nvSpPr>
            <p:cNvPr id="186580" name="Line 212"/>
            <p:cNvSpPr>
              <a:spLocks noChangeShapeType="1"/>
            </p:cNvSpPr>
            <p:nvPr/>
          </p:nvSpPr>
          <p:spPr bwMode="auto">
            <a:xfrm>
              <a:off x="3470" y="3366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81" name="Text Box 213"/>
            <p:cNvSpPr txBox="1">
              <a:spLocks noChangeArrowheads="1"/>
            </p:cNvSpPr>
            <p:nvPr/>
          </p:nvSpPr>
          <p:spPr bwMode="auto">
            <a:xfrm>
              <a:off x="3379" y="3229"/>
              <a:ext cx="278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b="1"/>
                <a:t>32</a:t>
              </a:r>
            </a:p>
          </p:txBody>
        </p:sp>
        <p:sp>
          <p:nvSpPr>
            <p:cNvPr id="186582" name="Line 214"/>
            <p:cNvSpPr>
              <a:spLocks noChangeShapeType="1"/>
            </p:cNvSpPr>
            <p:nvPr/>
          </p:nvSpPr>
          <p:spPr bwMode="auto">
            <a:xfrm flipV="1">
              <a:off x="4059" y="3456"/>
              <a:ext cx="0" cy="49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83" name="Line 215"/>
            <p:cNvSpPr>
              <a:spLocks noChangeShapeType="1"/>
            </p:cNvSpPr>
            <p:nvPr/>
          </p:nvSpPr>
          <p:spPr bwMode="auto">
            <a:xfrm>
              <a:off x="4014" y="3567"/>
              <a:ext cx="90" cy="9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ALU Control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196975"/>
            <a:ext cx="8382000" cy="42672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ALUop</a:t>
            </a:r>
            <a:r>
              <a:rPr lang="zh-CN" altLang="en-US"/>
              <a:t>与</a:t>
            </a:r>
            <a:r>
              <a:rPr lang="en-US" altLang="zh-CN"/>
              <a:t>Func</a:t>
            </a:r>
            <a:r>
              <a:rPr lang="zh-CN" altLang="en-US"/>
              <a:t>联合对</a:t>
            </a:r>
            <a:r>
              <a:rPr lang="en-US" altLang="zh-CN"/>
              <a:t>ALU</a:t>
            </a:r>
            <a:r>
              <a:rPr lang="zh-CN" altLang="en-US"/>
              <a:t>的控制</a:t>
            </a:r>
          </a:p>
        </p:txBody>
      </p:sp>
      <p:graphicFrame>
        <p:nvGraphicFramePr>
          <p:cNvPr id="1904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71800" y="2514600"/>
          <a:ext cx="6324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4" name="Worksheet" r:id="rId5" imgW="5915520" imgH="2346480" progId="Excel.Sheet.8">
                  <p:embed/>
                </p:oleObj>
              </mc:Choice>
              <mc:Fallback>
                <p:oleObj name="Worksheet" r:id="rId5" imgW="5915520" imgH="2346480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6324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ALU Control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214422"/>
            <a:ext cx="4002088" cy="50292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/>
              <a:t>ALU</a:t>
            </a:r>
            <a:r>
              <a:rPr lang="zh-CN" altLang="en-US" sz="2000" dirty="0"/>
              <a:t>控制：</a:t>
            </a:r>
          </a:p>
          <a:p>
            <a:pPr lvl="1"/>
            <a:r>
              <a:rPr lang="en-US" altLang="zh-CN" sz="2000" dirty="0" err="1"/>
              <a:t>ALU</a:t>
            </a:r>
            <a:r>
              <a:rPr lang="zh-CN" altLang="en-US" sz="2000" dirty="0"/>
              <a:t>由</a:t>
            </a:r>
            <a:r>
              <a:rPr lang="en-US" altLang="zh-CN" sz="2000" dirty="0" err="1"/>
              <a:t>ALUcontrol</a:t>
            </a:r>
            <a:r>
              <a:rPr lang="zh-CN" altLang="en-US" sz="2000" dirty="0"/>
              <a:t>控制：</a:t>
            </a:r>
            <a:r>
              <a:rPr lang="en-US" altLang="zh-CN" sz="2000" dirty="0" err="1"/>
              <a:t>ALUcontrol</a:t>
            </a:r>
            <a:r>
              <a:rPr lang="zh-CN" altLang="en-US" sz="2000" dirty="0"/>
              <a:t>由</a:t>
            </a:r>
            <a:r>
              <a:rPr lang="en-US" altLang="zh-CN" sz="2000" dirty="0" err="1"/>
              <a:t>ALUop</a:t>
            </a:r>
            <a:r>
              <a:rPr lang="zh-CN" altLang="en-US" sz="2000" dirty="0"/>
              <a:t>和指令的低</a:t>
            </a:r>
            <a:r>
              <a:rPr lang="en-US" altLang="zh-CN" sz="2000" dirty="0"/>
              <a:t>6</a:t>
            </a:r>
            <a:r>
              <a:rPr lang="zh-CN" altLang="en-US" sz="2000" dirty="0"/>
              <a:t>位</a:t>
            </a:r>
            <a:r>
              <a:rPr lang="en-US" altLang="zh-CN" sz="2000" dirty="0"/>
              <a:t>(5-0)</a:t>
            </a:r>
            <a:r>
              <a:rPr lang="zh-CN" altLang="en-US" sz="2000" dirty="0"/>
              <a:t>联合产生</a:t>
            </a:r>
            <a:r>
              <a:rPr lang="en-US" altLang="zh-CN" sz="2000" dirty="0" err="1"/>
              <a:t>ALU</a:t>
            </a:r>
            <a:r>
              <a:rPr lang="zh-CN" altLang="en-US" sz="2000" dirty="0"/>
              <a:t>控制码。</a:t>
            </a:r>
          </a:p>
          <a:p>
            <a:pPr lvl="1"/>
            <a:r>
              <a:rPr lang="zh-CN" altLang="en-US" sz="2000" dirty="0"/>
              <a:t>这样的好处在于分级控制，对于用的最多的加、减操作，系统只需给出两位的</a:t>
            </a:r>
            <a:r>
              <a:rPr lang="en-US" altLang="zh-CN" sz="2000" dirty="0" err="1"/>
              <a:t>ALUop</a:t>
            </a:r>
            <a:r>
              <a:rPr lang="zh-CN" altLang="en-US" sz="2000" dirty="0"/>
              <a:t>即可</a:t>
            </a:r>
            <a:r>
              <a:rPr lang="zh-CN" altLang="en-US" sz="1800" dirty="0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24694" y="1714489"/>
            <a:ext cx="2590800" cy="3643313"/>
            <a:chOff x="2112" y="1680"/>
            <a:chExt cx="1632" cy="2295"/>
          </a:xfrm>
        </p:grpSpPr>
        <p:sp>
          <p:nvSpPr>
            <p:cNvPr id="192517" name="Rectangle 5"/>
            <p:cNvSpPr>
              <a:spLocks noChangeArrowheads="1"/>
            </p:cNvSpPr>
            <p:nvPr/>
          </p:nvSpPr>
          <p:spPr bwMode="auto">
            <a:xfrm>
              <a:off x="3371" y="2312"/>
              <a:ext cx="373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altLang="zh-CN" sz="1600" b="1">
                  <a:solidFill>
                    <a:srgbClr val="000000"/>
                  </a:solidFill>
                </a:rPr>
                <a:t>Result</a:t>
              </a:r>
            </a:p>
          </p:txBody>
        </p:sp>
        <p:sp>
          <p:nvSpPr>
            <p:cNvPr id="192518" name="Line 6"/>
            <p:cNvSpPr>
              <a:spLocks noChangeShapeType="1"/>
            </p:cNvSpPr>
            <p:nvPr/>
          </p:nvSpPr>
          <p:spPr bwMode="auto">
            <a:xfrm flipV="1">
              <a:off x="2954" y="2654"/>
              <a:ext cx="1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/>
            <p:cNvSpPr>
              <a:spLocks noChangeArrowheads="1"/>
            </p:cNvSpPr>
            <p:nvPr/>
          </p:nvSpPr>
          <p:spPr bwMode="auto">
            <a:xfrm>
              <a:off x="3017" y="2654"/>
              <a:ext cx="6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EB7500"/>
                  </a:solidFill>
                  <a:latin typeface="Arial" pitchFamily="34" charset="0"/>
                </a:rPr>
                <a:t>Operation</a:t>
              </a:r>
              <a:endParaRPr lang="en-US" altLang="zh-CN" sz="1200"/>
            </a:p>
          </p:txBody>
        </p:sp>
        <p:sp>
          <p:nvSpPr>
            <p:cNvPr id="192520" name="Rectangle 8"/>
            <p:cNvSpPr>
              <a:spLocks noChangeArrowheads="1"/>
            </p:cNvSpPr>
            <p:nvPr/>
          </p:nvSpPr>
          <p:spPr bwMode="auto">
            <a:xfrm>
              <a:off x="2954" y="3821"/>
              <a:ext cx="5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FF6600"/>
                  </a:solidFill>
                </a:rPr>
                <a:t>ALUop</a:t>
              </a:r>
            </a:p>
          </p:txBody>
        </p:sp>
        <p:sp>
          <p:nvSpPr>
            <p:cNvPr id="192521" name="Freeform 9"/>
            <p:cNvSpPr>
              <a:spLocks/>
            </p:cNvSpPr>
            <p:nvPr/>
          </p:nvSpPr>
          <p:spPr bwMode="auto">
            <a:xfrm>
              <a:off x="2593" y="1680"/>
              <a:ext cx="598" cy="1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 useBgFill="1">
          <p:nvSpPr>
            <p:cNvPr id="192522" name="Oval 10"/>
            <p:cNvSpPr>
              <a:spLocks noChangeArrowheads="1"/>
            </p:cNvSpPr>
            <p:nvPr/>
          </p:nvSpPr>
          <p:spPr bwMode="auto">
            <a:xfrm>
              <a:off x="2701" y="2908"/>
              <a:ext cx="607" cy="716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r>
                <a:rPr lang="en-US" altLang="zh-CN" sz="1800" b="1" dirty="0" err="1"/>
                <a:t>ALU</a:t>
              </a:r>
              <a:endParaRPr lang="en-US" altLang="zh-CN" sz="1800" b="1" dirty="0"/>
            </a:p>
            <a:p>
              <a:pPr>
                <a:buNone/>
              </a:pPr>
              <a:r>
                <a:rPr lang="en-US" altLang="zh-CN" sz="1800" b="1" dirty="0"/>
                <a:t>control</a:t>
              </a:r>
            </a:p>
          </p:txBody>
        </p:sp>
        <p:sp>
          <p:nvSpPr>
            <p:cNvPr id="192523" name="Rectangle 11"/>
            <p:cNvSpPr>
              <a:spLocks noChangeArrowheads="1"/>
            </p:cNvSpPr>
            <p:nvPr/>
          </p:nvSpPr>
          <p:spPr bwMode="auto">
            <a:xfrm>
              <a:off x="2228" y="3125"/>
              <a:ext cx="36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400" b="1" dirty="0" err="1">
                  <a:solidFill>
                    <a:srgbClr val="000000"/>
                  </a:solidFill>
                  <a:latin typeface="Arial" pitchFamily="34" charset="0"/>
                </a:rPr>
                <a:t>Func</a:t>
              </a:r>
              <a:endParaRPr lang="en-US" altLang="zh-CN" sz="1400" b="1" dirty="0">
                <a:solidFill>
                  <a:srgbClr val="000000"/>
                </a:solidFill>
                <a:latin typeface="Arial" pitchFamily="34" charset="0"/>
              </a:endParaRPr>
            </a:p>
            <a:p>
              <a:r>
                <a:rPr lang="en-US" altLang="zh-CN" sz="1400" b="1" dirty="0">
                  <a:solidFill>
                    <a:srgbClr val="000000"/>
                  </a:solidFill>
                  <a:latin typeface="Arial" pitchFamily="34" charset="0"/>
                </a:rPr>
                <a:t>[5-0]</a:t>
              </a:r>
              <a:endParaRPr lang="en-US" altLang="zh-CN" sz="1400" b="1" dirty="0"/>
            </a:p>
          </p:txBody>
        </p:sp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>
              <a:off x="2269" y="3260"/>
              <a:ext cx="4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 flipH="1" flipV="1">
              <a:off x="2954" y="3633"/>
              <a:ext cx="1" cy="30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>
              <a:off x="2828" y="2807"/>
              <a:ext cx="245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112" y="1725"/>
              <a:ext cx="502" cy="406"/>
              <a:chOff x="1968" y="1680"/>
              <a:chExt cx="654" cy="432"/>
            </a:xfrm>
          </p:grpSpPr>
          <p:sp>
            <p:nvSpPr>
              <p:cNvPr id="192528" name="Line 16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65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529" name="Line 17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10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530" name="Rectangle 18"/>
              <p:cNvSpPr>
                <a:spLocks noChangeArrowheads="1"/>
              </p:cNvSpPr>
              <p:nvPr/>
            </p:nvSpPr>
            <p:spPr bwMode="auto">
              <a:xfrm>
                <a:off x="2208" y="1931"/>
                <a:ext cx="31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altLang="zh-CN" sz="1400" b="1">
                    <a:solidFill>
                      <a:srgbClr val="000000"/>
                    </a:solidFill>
                  </a:rPr>
                  <a:t>32</a:t>
                </a:r>
              </a:p>
            </p:txBody>
          </p:sp>
          <p:sp>
            <p:nvSpPr>
              <p:cNvPr id="192531" name="Rectangle 1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32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192532" name="Rectangle 20"/>
            <p:cNvSpPr>
              <a:spLocks noChangeArrowheads="1"/>
            </p:cNvSpPr>
            <p:nvPr/>
          </p:nvSpPr>
          <p:spPr bwMode="auto">
            <a:xfrm>
              <a:off x="2803" y="2222"/>
              <a:ext cx="302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buNone/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Arial" pitchFamily="34" charset="0"/>
                </a:rPr>
                <a:t>ALU</a:t>
              </a:r>
              <a:endParaRPr lang="en-US" altLang="zh-CN" sz="20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2533" name="Line 21"/>
            <p:cNvSpPr>
              <a:spLocks noChangeShapeType="1"/>
            </p:cNvSpPr>
            <p:nvPr/>
          </p:nvSpPr>
          <p:spPr bwMode="auto">
            <a:xfrm flipV="1">
              <a:off x="3192" y="2267"/>
              <a:ext cx="47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214" y="2222"/>
              <a:ext cx="432" cy="273"/>
              <a:chOff x="1093" y="3655"/>
              <a:chExt cx="371" cy="303"/>
            </a:xfrm>
          </p:grpSpPr>
          <p:sp>
            <p:nvSpPr>
              <p:cNvPr id="192535" name="Line 23"/>
              <p:cNvSpPr>
                <a:spLocks noChangeShapeType="1"/>
              </p:cNvSpPr>
              <p:nvPr/>
            </p:nvSpPr>
            <p:spPr bwMode="auto">
              <a:xfrm flipH="1">
                <a:off x="1185" y="3655"/>
                <a:ext cx="78" cy="1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536" name="Rectangle 24"/>
              <p:cNvSpPr>
                <a:spLocks noChangeArrowheads="1"/>
              </p:cNvSpPr>
              <p:nvPr/>
            </p:nvSpPr>
            <p:spPr bwMode="auto">
              <a:xfrm>
                <a:off x="1093" y="3784"/>
                <a:ext cx="37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altLang="zh-CN" sz="1400" b="1">
                    <a:solidFill>
                      <a:srgbClr val="000000"/>
                    </a:solidFill>
                  </a:rPr>
                  <a:t>32</a:t>
                </a:r>
              </a:p>
            </p:txBody>
          </p:sp>
        </p:grpSp>
        <p:sp>
          <p:nvSpPr>
            <p:cNvPr id="192537" name="Text Box 25"/>
            <p:cNvSpPr txBox="1">
              <a:spLocks noChangeArrowheads="1"/>
            </p:cNvSpPr>
            <p:nvPr/>
          </p:nvSpPr>
          <p:spPr bwMode="auto">
            <a:xfrm>
              <a:off x="3044" y="2756"/>
              <a:ext cx="22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3</a:t>
              </a:r>
            </a:p>
          </p:txBody>
        </p:sp>
        <p:sp>
          <p:nvSpPr>
            <p:cNvPr id="192538" name="Line 26"/>
            <p:cNvSpPr>
              <a:spLocks noChangeShapeType="1"/>
            </p:cNvSpPr>
            <p:nvPr/>
          </p:nvSpPr>
          <p:spPr bwMode="auto">
            <a:xfrm flipV="1">
              <a:off x="2890" y="3720"/>
              <a:ext cx="191" cy="15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9" name="Text Box 27"/>
            <p:cNvSpPr txBox="1">
              <a:spLocks noChangeArrowheads="1"/>
            </p:cNvSpPr>
            <p:nvPr/>
          </p:nvSpPr>
          <p:spPr bwMode="auto">
            <a:xfrm>
              <a:off x="2678" y="3663"/>
              <a:ext cx="285" cy="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FF6600"/>
                  </a:solidFill>
                </a:rPr>
                <a:t>2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2112" y="2402"/>
              <a:ext cx="502" cy="407"/>
              <a:chOff x="1968" y="1680"/>
              <a:chExt cx="654" cy="432"/>
            </a:xfrm>
          </p:grpSpPr>
          <p:sp>
            <p:nvSpPr>
              <p:cNvPr id="192541" name="Line 29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65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542" name="Line 30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10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543" name="Rectangle 31"/>
              <p:cNvSpPr>
                <a:spLocks noChangeArrowheads="1"/>
              </p:cNvSpPr>
              <p:nvPr/>
            </p:nvSpPr>
            <p:spPr bwMode="auto">
              <a:xfrm>
                <a:off x="2208" y="1931"/>
                <a:ext cx="31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altLang="zh-CN" sz="1400" b="1">
                    <a:solidFill>
                      <a:srgbClr val="000000"/>
                    </a:solidFill>
                  </a:rPr>
                  <a:t>32</a:t>
                </a:r>
              </a:p>
            </p:txBody>
          </p:sp>
          <p:sp>
            <p:nvSpPr>
              <p:cNvPr id="192544" name="Rectangle 32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32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defTabSz="904875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192545" name="Line 33"/>
            <p:cNvSpPr>
              <a:spLocks noChangeShapeType="1"/>
            </p:cNvSpPr>
            <p:nvPr/>
          </p:nvSpPr>
          <p:spPr bwMode="auto">
            <a:xfrm>
              <a:off x="3174" y="2086"/>
              <a:ext cx="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6" name="Rectangle 34"/>
            <p:cNvSpPr>
              <a:spLocks noChangeArrowheads="1"/>
            </p:cNvSpPr>
            <p:nvPr/>
          </p:nvSpPr>
          <p:spPr bwMode="auto">
            <a:xfrm>
              <a:off x="2858" y="2043"/>
              <a:ext cx="35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Arial" pitchFamily="34" charset="0"/>
                </a:rPr>
                <a:t>zero</a:t>
              </a:r>
              <a:endParaRPr lang="en-US" altLang="zh-CN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20" y="1142984"/>
            <a:ext cx="8458200" cy="1714512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Register</a:t>
            </a:r>
          </a:p>
          <a:p>
            <a:pPr lvl="1"/>
            <a:r>
              <a:rPr lang="en-US" altLang="zh-CN" dirty="0"/>
              <a:t>State element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Can be </a:t>
            </a:r>
            <a:r>
              <a:rPr lang="en-US" altLang="zh-CN" dirty="0" err="1">
                <a:solidFill>
                  <a:srgbClr val="000000"/>
                </a:solidFill>
              </a:rPr>
              <a:t>controled</a:t>
            </a:r>
            <a:r>
              <a:rPr lang="en-US" altLang="zh-CN" dirty="0">
                <a:solidFill>
                  <a:srgbClr val="000000"/>
                </a:solidFill>
              </a:rPr>
              <a:t> by </a:t>
            </a:r>
            <a:r>
              <a:rPr lang="en-US" altLang="zh-CN" dirty="0">
                <a:solidFill>
                  <a:srgbClr val="FF6600"/>
                </a:solidFill>
              </a:rPr>
              <a:t>Write</a:t>
            </a:r>
            <a:r>
              <a:rPr lang="en-US" altLang="zh-CN" dirty="0">
                <a:solidFill>
                  <a:srgbClr val="000000"/>
                </a:solidFill>
              </a:rPr>
              <a:t> signal.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REGISTER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38363" y="3863973"/>
            <a:ext cx="2000250" cy="1587500"/>
            <a:chOff x="1750" y="2592"/>
            <a:chExt cx="1260" cy="1000"/>
          </a:xfrm>
        </p:grpSpPr>
        <p:sp useBgFill="1">
          <p:nvSpPr>
            <p:cNvPr id="176134" name="Rectangle 6"/>
            <p:cNvSpPr>
              <a:spLocks noChangeArrowheads="1"/>
            </p:cNvSpPr>
            <p:nvPr/>
          </p:nvSpPr>
          <p:spPr bwMode="auto">
            <a:xfrm>
              <a:off x="2160" y="2592"/>
              <a:ext cx="336" cy="7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2496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>
              <a:off x="1776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2064" y="3398"/>
              <a:ext cx="67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Register</a:t>
              </a:r>
            </a:p>
          </p:txBody>
        </p:sp>
        <p:sp>
          <p:nvSpPr>
            <p:cNvPr id="176138" name="Text Box 10"/>
            <p:cNvSpPr txBox="1">
              <a:spLocks noChangeArrowheads="1"/>
            </p:cNvSpPr>
            <p:nvPr/>
          </p:nvSpPr>
          <p:spPr bwMode="auto">
            <a:xfrm>
              <a:off x="1750" y="2813"/>
              <a:ext cx="362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</a:t>
              </a:r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2496" y="2813"/>
              <a:ext cx="51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Out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52927" y="3143250"/>
            <a:ext cx="1928813" cy="2379663"/>
            <a:chOff x="443" y="2112"/>
            <a:chExt cx="1215" cy="1499"/>
          </a:xfrm>
        </p:grpSpPr>
        <p:sp useBgFill="1"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864" y="2592"/>
              <a:ext cx="336" cy="7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120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76144" name="Text Box 16"/>
            <p:cNvSpPr txBox="1">
              <a:spLocks noChangeArrowheads="1"/>
            </p:cNvSpPr>
            <p:nvPr/>
          </p:nvSpPr>
          <p:spPr bwMode="auto">
            <a:xfrm>
              <a:off x="768" y="3417"/>
              <a:ext cx="620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Register</a:t>
              </a:r>
            </a:p>
          </p:txBody>
        </p:sp>
        <p:sp>
          <p:nvSpPr>
            <p:cNvPr id="176145" name="Text Box 17"/>
            <p:cNvSpPr txBox="1">
              <a:spLocks noChangeArrowheads="1"/>
            </p:cNvSpPr>
            <p:nvPr/>
          </p:nvSpPr>
          <p:spPr bwMode="auto">
            <a:xfrm>
              <a:off x="443" y="2832"/>
              <a:ext cx="37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</a:t>
              </a:r>
            </a:p>
          </p:txBody>
        </p:sp>
        <p:sp>
          <p:nvSpPr>
            <p:cNvPr id="176146" name="Text Box 18"/>
            <p:cNvSpPr txBox="1">
              <a:spLocks noChangeArrowheads="1"/>
            </p:cNvSpPr>
            <p:nvPr/>
          </p:nvSpPr>
          <p:spPr bwMode="auto">
            <a:xfrm>
              <a:off x="1200" y="2832"/>
              <a:ext cx="45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Out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816" y="2112"/>
              <a:ext cx="442" cy="480"/>
              <a:chOff x="816" y="2112"/>
              <a:chExt cx="442" cy="480"/>
            </a:xfrm>
          </p:grpSpPr>
          <p:sp>
            <p:nvSpPr>
              <p:cNvPr id="176148" name="Line 20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9" name="Text Box 21"/>
              <p:cNvSpPr txBox="1">
                <a:spLocks noChangeArrowheads="1"/>
              </p:cNvSpPr>
              <p:nvPr/>
            </p:nvSpPr>
            <p:spPr bwMode="auto">
              <a:xfrm>
                <a:off x="816" y="2112"/>
                <a:ext cx="44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rgbClr val="FF6600"/>
                    </a:solidFill>
                  </a:rPr>
                  <a:t>Write</a:t>
                </a:r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239290" y="3643314"/>
            <a:ext cx="3928677" cy="1852503"/>
            <a:chOff x="2975" y="2640"/>
            <a:chExt cx="2065" cy="899"/>
          </a:xfrm>
        </p:grpSpPr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>
              <a:off x="3168" y="321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2" name="Line 24"/>
            <p:cNvSpPr>
              <a:spLocks noChangeShapeType="1"/>
            </p:cNvSpPr>
            <p:nvPr/>
          </p:nvSpPr>
          <p:spPr bwMode="auto">
            <a:xfrm flipV="1">
              <a:off x="3552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>
              <a:off x="3552" y="292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4" name="Line 26"/>
            <p:cNvSpPr>
              <a:spLocks noChangeShapeType="1"/>
            </p:cNvSpPr>
            <p:nvPr/>
          </p:nvSpPr>
          <p:spPr bwMode="auto">
            <a:xfrm>
              <a:off x="4176" y="321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 flipV="1">
              <a:off x="4176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6" name="Line 28"/>
            <p:cNvSpPr>
              <a:spLocks noChangeShapeType="1"/>
            </p:cNvSpPr>
            <p:nvPr/>
          </p:nvSpPr>
          <p:spPr bwMode="auto">
            <a:xfrm flipV="1">
              <a:off x="4800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>
              <a:off x="4800" y="292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 flipH="1">
              <a:off x="3552" y="2784"/>
              <a:ext cx="528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9" name="Text Box 31"/>
            <p:cNvSpPr txBox="1">
              <a:spLocks noChangeArrowheads="1"/>
            </p:cNvSpPr>
            <p:nvPr/>
          </p:nvSpPr>
          <p:spPr bwMode="auto">
            <a:xfrm>
              <a:off x="3936" y="2640"/>
              <a:ext cx="912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FF0000"/>
                  </a:solidFill>
                </a:rPr>
                <a:t>Read</a:t>
              </a:r>
              <a:r>
                <a:rPr lang="zh-CN" altLang="en-US" sz="1400">
                  <a:solidFill>
                    <a:srgbClr val="FF0000"/>
                  </a:solidFill>
                </a:rPr>
                <a:t>：</a:t>
              </a:r>
            </a:p>
            <a:p>
              <a:pPr algn="l"/>
              <a:r>
                <a:rPr lang="en-US" altLang="zh-CN" sz="1400">
                  <a:solidFill>
                    <a:srgbClr val="FF0000"/>
                  </a:solidFill>
                </a:rPr>
                <a:t>Out=Register</a:t>
              </a:r>
            </a:p>
          </p:txBody>
        </p:sp>
        <p:sp>
          <p:nvSpPr>
            <p:cNvPr id="176160" name="Text Box 32"/>
            <p:cNvSpPr txBox="1">
              <a:spLocks noChangeArrowheads="1"/>
            </p:cNvSpPr>
            <p:nvPr/>
          </p:nvSpPr>
          <p:spPr bwMode="auto">
            <a:xfrm>
              <a:off x="3840" y="3264"/>
              <a:ext cx="864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FF0000"/>
                  </a:solidFill>
                </a:rPr>
                <a:t>Write</a:t>
              </a:r>
              <a:r>
                <a:rPr lang="zh-CN" altLang="en-US" sz="1400">
                  <a:solidFill>
                    <a:srgbClr val="FF0000"/>
                  </a:solidFill>
                </a:rPr>
                <a:t>：</a:t>
              </a:r>
            </a:p>
            <a:p>
              <a:pPr algn="l"/>
              <a:r>
                <a:rPr lang="en-US" altLang="zh-CN" sz="1400">
                  <a:solidFill>
                    <a:srgbClr val="FF0000"/>
                  </a:solidFill>
                </a:rPr>
                <a:t>Register=In</a:t>
              </a:r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V="1">
              <a:off x="3936" y="3072"/>
              <a:ext cx="240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>
              <a:off x="4128" y="2784"/>
              <a:ext cx="672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>
              <a:off x="3360" y="3312"/>
              <a:ext cx="24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4" name="Text Box 36"/>
            <p:cNvSpPr txBox="1">
              <a:spLocks noChangeArrowheads="1"/>
            </p:cNvSpPr>
            <p:nvPr/>
          </p:nvSpPr>
          <p:spPr bwMode="auto">
            <a:xfrm>
              <a:off x="2975" y="3072"/>
              <a:ext cx="481" cy="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FF6600"/>
                  </a:solidFill>
                </a:rPr>
                <a:t>Clock cycle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597" y="1214422"/>
            <a:ext cx="8124825" cy="37211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存储器：</a:t>
            </a:r>
          </a:p>
          <a:p>
            <a:pPr lvl="1"/>
            <a:r>
              <a:rPr lang="zh-CN" altLang="en-US" sz="2000" dirty="0"/>
              <a:t>可分为指令存储器与数据存储器；</a:t>
            </a:r>
          </a:p>
          <a:p>
            <a:pPr lvl="1"/>
            <a:r>
              <a:rPr lang="zh-CN" altLang="en-US" sz="2000" dirty="0"/>
              <a:t>指令存储器设为只读；输入指令地址，输出指令。</a:t>
            </a:r>
          </a:p>
          <a:p>
            <a:pPr lvl="1"/>
            <a:r>
              <a:rPr lang="zh-CN" altLang="en-US" sz="2000" dirty="0"/>
              <a:t>数据存储器可以读写，由</a:t>
            </a:r>
            <a:r>
              <a:rPr lang="en-US" altLang="zh-CN" sz="2000" dirty="0" err="1"/>
              <a:t>MemRead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MemWrite</a:t>
            </a:r>
            <a:r>
              <a:rPr lang="zh-CN" altLang="en-US" sz="2000" dirty="0"/>
              <a:t>控制。按地址读出数据输出，或将写数据写入地址所指存储器单元。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Memory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124200" y="3810001"/>
            <a:ext cx="2438400" cy="1709738"/>
            <a:chOff x="1008" y="2400"/>
            <a:chExt cx="1536" cy="1077"/>
          </a:xfrm>
        </p:grpSpPr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1" name="Line 7"/>
            <p:cNvSpPr>
              <a:spLocks noChangeShapeType="1"/>
            </p:cNvSpPr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3" name="Text Box 9"/>
            <p:cNvSpPr txBox="1">
              <a:spLocks noChangeArrowheads="1"/>
            </p:cNvSpPr>
            <p:nvPr/>
          </p:nvSpPr>
          <p:spPr bwMode="auto">
            <a:xfrm>
              <a:off x="1575" y="2835"/>
              <a:ext cx="71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</p:txBody>
        </p:sp>
        <p:sp>
          <p:nvSpPr>
            <p:cNvPr id="200714" name="Text Box 10"/>
            <p:cNvSpPr txBox="1">
              <a:spLocks noChangeArrowheads="1"/>
            </p:cNvSpPr>
            <p:nvPr/>
          </p:nvSpPr>
          <p:spPr bwMode="auto">
            <a:xfrm>
              <a:off x="1344" y="2496"/>
              <a:ext cx="726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  <a:p>
              <a:pPr algn="l"/>
              <a:r>
                <a:rPr lang="en-US" altLang="zh-CN" sz="1400" dirty="0"/>
                <a:t>Address</a:t>
              </a:r>
            </a:p>
          </p:txBody>
        </p:sp>
        <p:sp>
          <p:nvSpPr>
            <p:cNvPr id="200715" name="Text Box 11"/>
            <p:cNvSpPr txBox="1">
              <a:spLocks noChangeArrowheads="1"/>
            </p:cNvSpPr>
            <p:nvPr/>
          </p:nvSpPr>
          <p:spPr bwMode="auto">
            <a:xfrm>
              <a:off x="1395" y="3120"/>
              <a:ext cx="717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959600" y="3143251"/>
            <a:ext cx="2438400" cy="3022600"/>
            <a:chOff x="3216" y="1969"/>
            <a:chExt cx="1536" cy="1904"/>
          </a:xfrm>
        </p:grpSpPr>
        <p:sp>
          <p:nvSpPr>
            <p:cNvPr id="200717" name="Rectangle 13"/>
            <p:cNvSpPr>
              <a:spLocks noChangeArrowheads="1"/>
            </p:cNvSpPr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Text Box 17"/>
            <p:cNvSpPr txBox="1">
              <a:spLocks noChangeArrowheads="1"/>
            </p:cNvSpPr>
            <p:nvPr/>
          </p:nvSpPr>
          <p:spPr bwMode="auto">
            <a:xfrm>
              <a:off x="3696" y="1969"/>
              <a:ext cx="82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MemWrite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3887" y="2689"/>
              <a:ext cx="530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data</a:t>
              </a:r>
            </a:p>
          </p:txBody>
        </p:sp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3552" y="2496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/>
                <a:t>Address</a:t>
              </a:r>
            </a:p>
          </p:txBody>
        </p:sp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3887" y="3094"/>
              <a:ext cx="680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6" name="Text Box 22"/>
            <p:cNvSpPr txBox="1">
              <a:spLocks noChangeArrowheads="1"/>
            </p:cNvSpPr>
            <p:nvPr/>
          </p:nvSpPr>
          <p:spPr bwMode="auto">
            <a:xfrm>
              <a:off x="3552" y="2976"/>
              <a:ext cx="515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Write</a:t>
              </a:r>
            </a:p>
            <a:p>
              <a:pPr algn="l"/>
              <a:r>
                <a:rPr lang="en-US" altLang="zh-CN" sz="1400" dirty="0"/>
                <a:t>data</a:t>
              </a:r>
            </a:p>
          </p:txBody>
        </p:sp>
        <p:sp>
          <p:nvSpPr>
            <p:cNvPr id="200727" name="Line 23"/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8" name="Text Box 24"/>
            <p:cNvSpPr txBox="1">
              <a:spLocks noChangeArrowheads="1"/>
            </p:cNvSpPr>
            <p:nvPr/>
          </p:nvSpPr>
          <p:spPr bwMode="auto">
            <a:xfrm>
              <a:off x="3696" y="3679"/>
              <a:ext cx="77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MemRead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 </a:t>
            </a:r>
            <a:r>
              <a:rPr lang="zh-CN" altLang="en-US" dirty="0" smtClean="0"/>
              <a:t>触发器</a:t>
            </a:r>
            <a:endParaRPr lang="en-US" altLang="zh-CN" dirty="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7248525" y="4005263"/>
            <a:ext cx="1854200" cy="1636712"/>
            <a:chOff x="4080" y="2736"/>
            <a:chExt cx="1168" cy="1031"/>
          </a:xfrm>
        </p:grpSpPr>
        <p:sp>
          <p:nvSpPr>
            <p:cNvPr id="11372" name="Freeform 5"/>
            <p:cNvSpPr>
              <a:spLocks/>
            </p:cNvSpPr>
            <p:nvPr/>
          </p:nvSpPr>
          <p:spPr bwMode="auto">
            <a:xfrm>
              <a:off x="4233" y="2736"/>
              <a:ext cx="778" cy="1031"/>
            </a:xfrm>
            <a:custGeom>
              <a:avLst/>
              <a:gdLst>
                <a:gd name="T0" fmla="*/ 10 w 778"/>
                <a:gd name="T1" fmla="*/ 0 h 1031"/>
                <a:gd name="T2" fmla="*/ 7 w 778"/>
                <a:gd name="T3" fmla="*/ 0 h 1031"/>
                <a:gd name="T4" fmla="*/ 4 w 778"/>
                <a:gd name="T5" fmla="*/ 3 h 1031"/>
                <a:gd name="T6" fmla="*/ 0 w 778"/>
                <a:gd name="T7" fmla="*/ 7 h 1031"/>
                <a:gd name="T8" fmla="*/ 0 w 778"/>
                <a:gd name="T9" fmla="*/ 1024 h 1031"/>
                <a:gd name="T10" fmla="*/ 4 w 778"/>
                <a:gd name="T11" fmla="*/ 1027 h 1031"/>
                <a:gd name="T12" fmla="*/ 7 w 778"/>
                <a:gd name="T13" fmla="*/ 1031 h 1031"/>
                <a:gd name="T14" fmla="*/ 772 w 778"/>
                <a:gd name="T15" fmla="*/ 1031 h 1031"/>
                <a:gd name="T16" fmla="*/ 775 w 778"/>
                <a:gd name="T17" fmla="*/ 1027 h 1031"/>
                <a:gd name="T18" fmla="*/ 778 w 778"/>
                <a:gd name="T19" fmla="*/ 1024 h 1031"/>
                <a:gd name="T20" fmla="*/ 778 w 778"/>
                <a:gd name="T21" fmla="*/ 7 h 1031"/>
                <a:gd name="T22" fmla="*/ 775 w 778"/>
                <a:gd name="T23" fmla="*/ 3 h 1031"/>
                <a:gd name="T24" fmla="*/ 772 w 778"/>
                <a:gd name="T25" fmla="*/ 0 h 1031"/>
                <a:gd name="T26" fmla="*/ 768 w 778"/>
                <a:gd name="T27" fmla="*/ 0 h 1031"/>
                <a:gd name="T28" fmla="*/ 10 w 778"/>
                <a:gd name="T29" fmla="*/ 0 h 1031"/>
                <a:gd name="T30" fmla="*/ 10 w 778"/>
                <a:gd name="T31" fmla="*/ 20 h 1031"/>
                <a:gd name="T32" fmla="*/ 768 w 778"/>
                <a:gd name="T33" fmla="*/ 20 h 1031"/>
                <a:gd name="T34" fmla="*/ 758 w 778"/>
                <a:gd name="T35" fmla="*/ 10 h 1031"/>
                <a:gd name="T36" fmla="*/ 758 w 778"/>
                <a:gd name="T37" fmla="*/ 1021 h 1031"/>
                <a:gd name="T38" fmla="*/ 768 w 778"/>
                <a:gd name="T39" fmla="*/ 1010 h 1031"/>
                <a:gd name="T40" fmla="*/ 10 w 778"/>
                <a:gd name="T41" fmla="*/ 1010 h 1031"/>
                <a:gd name="T42" fmla="*/ 20 w 778"/>
                <a:gd name="T43" fmla="*/ 1021 h 1031"/>
                <a:gd name="T44" fmla="*/ 20 w 778"/>
                <a:gd name="T45" fmla="*/ 10 h 1031"/>
                <a:gd name="T46" fmla="*/ 10 w 778"/>
                <a:gd name="T47" fmla="*/ 20 h 1031"/>
                <a:gd name="T48" fmla="*/ 10 w 778"/>
                <a:gd name="T49" fmla="*/ 0 h 10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78" h="1031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24"/>
                  </a:lnTo>
                  <a:lnTo>
                    <a:pt x="4" y="1027"/>
                  </a:lnTo>
                  <a:lnTo>
                    <a:pt x="7" y="1031"/>
                  </a:lnTo>
                  <a:lnTo>
                    <a:pt x="772" y="1031"/>
                  </a:lnTo>
                  <a:lnTo>
                    <a:pt x="775" y="1027"/>
                  </a:lnTo>
                  <a:lnTo>
                    <a:pt x="778" y="1024"/>
                  </a:lnTo>
                  <a:lnTo>
                    <a:pt x="778" y="7"/>
                  </a:lnTo>
                  <a:lnTo>
                    <a:pt x="775" y="3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768" y="20"/>
                  </a:lnTo>
                  <a:lnTo>
                    <a:pt x="758" y="10"/>
                  </a:lnTo>
                  <a:lnTo>
                    <a:pt x="758" y="1021"/>
                  </a:lnTo>
                  <a:lnTo>
                    <a:pt x="768" y="1010"/>
                  </a:lnTo>
                  <a:lnTo>
                    <a:pt x="10" y="1010"/>
                  </a:lnTo>
                  <a:lnTo>
                    <a:pt x="20" y="1021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Rectangle 6"/>
            <p:cNvSpPr>
              <a:spLocks noChangeArrowheads="1"/>
            </p:cNvSpPr>
            <p:nvPr/>
          </p:nvSpPr>
          <p:spPr bwMode="auto">
            <a:xfrm>
              <a:off x="4338" y="3453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 dirty="0">
                  <a:solidFill>
                    <a:srgbClr val="000000"/>
                  </a:solidFill>
                  <a:latin typeface="Swiss 721 SWA"/>
                </a:rPr>
                <a:t>C</a:t>
              </a:r>
              <a:endParaRPr lang="en-US" altLang="zh-CN" sz="3200" i="1" baseline="-25000" dirty="0"/>
            </a:p>
          </p:txBody>
        </p:sp>
        <p:sp>
          <p:nvSpPr>
            <p:cNvPr id="11374" name="Rectangle 7"/>
            <p:cNvSpPr>
              <a:spLocks noChangeArrowheads="1"/>
            </p:cNvSpPr>
            <p:nvPr/>
          </p:nvSpPr>
          <p:spPr bwMode="auto">
            <a:xfrm>
              <a:off x="4338" y="2879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Swiss 721 SWA"/>
                </a:rPr>
                <a:t>D</a:t>
              </a:r>
              <a:endParaRPr lang="en-US" altLang="zh-CN" sz="3200" i="1" baseline="-25000"/>
            </a:p>
          </p:txBody>
        </p:sp>
        <p:sp>
          <p:nvSpPr>
            <p:cNvPr id="11375" name="Rectangle 8"/>
            <p:cNvSpPr>
              <a:spLocks noChangeArrowheads="1"/>
            </p:cNvSpPr>
            <p:nvPr/>
          </p:nvSpPr>
          <p:spPr bwMode="auto">
            <a:xfrm>
              <a:off x="4781" y="2884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Swiss 721 SWA"/>
                </a:rPr>
                <a:t>Q</a:t>
              </a:r>
              <a:endParaRPr lang="en-US" altLang="zh-CN" sz="3200" i="1" baseline="-25000"/>
            </a:p>
          </p:txBody>
        </p:sp>
        <p:sp>
          <p:nvSpPr>
            <p:cNvPr id="11376" name="Rectangle 9"/>
            <p:cNvSpPr>
              <a:spLocks noChangeArrowheads="1"/>
            </p:cNvSpPr>
            <p:nvPr/>
          </p:nvSpPr>
          <p:spPr bwMode="auto">
            <a:xfrm>
              <a:off x="4789" y="3436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Swiss 721 SWA"/>
                </a:rPr>
                <a:t>Q</a:t>
              </a:r>
              <a:endParaRPr lang="en-US" altLang="zh-CN" sz="3200" i="1" baseline="-25000"/>
            </a:p>
          </p:txBody>
        </p:sp>
        <p:sp>
          <p:nvSpPr>
            <p:cNvPr id="11377" name="Freeform 10"/>
            <p:cNvSpPr>
              <a:spLocks/>
            </p:cNvSpPr>
            <p:nvPr/>
          </p:nvSpPr>
          <p:spPr bwMode="auto">
            <a:xfrm>
              <a:off x="4080" y="29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9 h 10"/>
                <a:gd name="T6" fmla="*/ 168 w 168"/>
                <a:gd name="T7" fmla="*/ 9 h 10"/>
                <a:gd name="T8" fmla="*/ 168 w 168"/>
                <a:gd name="T9" fmla="*/ 4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4 h 10"/>
                <a:gd name="T18" fmla="*/ 0 w 168"/>
                <a:gd name="T19" fmla="*/ 9 h 10"/>
                <a:gd name="T20" fmla="*/ 2 w 168"/>
                <a:gd name="T21" fmla="*/ 9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9"/>
                  </a:lnTo>
                  <a:lnTo>
                    <a:pt x="168" y="9"/>
                  </a:lnTo>
                  <a:lnTo>
                    <a:pt x="168" y="4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Freeform 11"/>
            <p:cNvSpPr>
              <a:spLocks/>
            </p:cNvSpPr>
            <p:nvPr/>
          </p:nvSpPr>
          <p:spPr bwMode="auto">
            <a:xfrm>
              <a:off x="4080" y="35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8 h 10"/>
                <a:gd name="T6" fmla="*/ 168 w 168"/>
                <a:gd name="T7" fmla="*/ 8 h 10"/>
                <a:gd name="T8" fmla="*/ 168 w 168"/>
                <a:gd name="T9" fmla="*/ 3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3 h 10"/>
                <a:gd name="T18" fmla="*/ 0 w 168"/>
                <a:gd name="T19" fmla="*/ 8 h 10"/>
                <a:gd name="T20" fmla="*/ 2 w 168"/>
                <a:gd name="T21" fmla="*/ 8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68" y="3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2"/>
            <p:cNvSpPr>
              <a:spLocks noChangeShapeType="1"/>
            </p:cNvSpPr>
            <p:nvPr/>
          </p:nvSpPr>
          <p:spPr bwMode="auto">
            <a:xfrm>
              <a:off x="4992" y="29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3"/>
            <p:cNvSpPr>
              <a:spLocks noChangeShapeType="1"/>
            </p:cNvSpPr>
            <p:nvPr/>
          </p:nvSpPr>
          <p:spPr bwMode="auto">
            <a:xfrm>
              <a:off x="5096" y="353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Oval 14"/>
            <p:cNvSpPr>
              <a:spLocks noChangeArrowheads="1"/>
            </p:cNvSpPr>
            <p:nvPr/>
          </p:nvSpPr>
          <p:spPr bwMode="auto">
            <a:xfrm>
              <a:off x="5000" y="3488"/>
              <a:ext cx="88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5702300" y="1511300"/>
            <a:ext cx="4686300" cy="1981200"/>
            <a:chOff x="2632" y="952"/>
            <a:chExt cx="2952" cy="1248"/>
          </a:xfrm>
        </p:grpSpPr>
        <p:sp>
          <p:nvSpPr>
            <p:cNvPr id="11313" name="Rectangle 16"/>
            <p:cNvSpPr>
              <a:spLocks noChangeArrowheads="1"/>
            </p:cNvSpPr>
            <p:nvPr/>
          </p:nvSpPr>
          <p:spPr bwMode="auto">
            <a:xfrm>
              <a:off x="2649" y="952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Swiss 721 SWA"/>
                </a:rPr>
                <a:t>D</a:t>
              </a:r>
              <a:endParaRPr lang="en-US" altLang="zh-CN"/>
            </a:p>
          </p:txBody>
        </p:sp>
        <p:sp>
          <p:nvSpPr>
            <p:cNvPr id="11314" name="Freeform 17"/>
            <p:cNvSpPr>
              <a:spLocks/>
            </p:cNvSpPr>
            <p:nvPr/>
          </p:nvSpPr>
          <p:spPr bwMode="auto">
            <a:xfrm>
              <a:off x="4742" y="1077"/>
              <a:ext cx="140" cy="262"/>
            </a:xfrm>
            <a:custGeom>
              <a:avLst/>
              <a:gdLst>
                <a:gd name="T0" fmla="*/ 6 w 140"/>
                <a:gd name="T1" fmla="*/ 0 h 262"/>
                <a:gd name="T2" fmla="*/ 0 w 140"/>
                <a:gd name="T3" fmla="*/ 6 h 262"/>
                <a:gd name="T4" fmla="*/ 3 w 140"/>
                <a:gd name="T5" fmla="*/ 15 h 262"/>
                <a:gd name="T6" fmla="*/ 25 w 140"/>
                <a:gd name="T7" fmla="*/ 18 h 262"/>
                <a:gd name="T8" fmla="*/ 48 w 140"/>
                <a:gd name="T9" fmla="*/ 26 h 262"/>
                <a:gd name="T10" fmla="*/ 58 w 140"/>
                <a:gd name="T11" fmla="*/ 30 h 262"/>
                <a:gd name="T12" fmla="*/ 65 w 140"/>
                <a:gd name="T13" fmla="*/ 33 h 262"/>
                <a:gd name="T14" fmla="*/ 76 w 140"/>
                <a:gd name="T15" fmla="*/ 40 h 262"/>
                <a:gd name="T16" fmla="*/ 83 w 140"/>
                <a:gd name="T17" fmla="*/ 46 h 262"/>
                <a:gd name="T18" fmla="*/ 95 w 140"/>
                <a:gd name="T19" fmla="*/ 58 h 262"/>
                <a:gd name="T20" fmla="*/ 101 w 140"/>
                <a:gd name="T21" fmla="*/ 69 h 262"/>
                <a:gd name="T22" fmla="*/ 107 w 140"/>
                <a:gd name="T23" fmla="*/ 76 h 262"/>
                <a:gd name="T24" fmla="*/ 112 w 140"/>
                <a:gd name="T25" fmla="*/ 87 h 262"/>
                <a:gd name="T26" fmla="*/ 116 w 140"/>
                <a:gd name="T27" fmla="*/ 97 h 262"/>
                <a:gd name="T28" fmla="*/ 120 w 140"/>
                <a:gd name="T29" fmla="*/ 125 h 262"/>
                <a:gd name="T30" fmla="*/ 122 w 140"/>
                <a:gd name="T31" fmla="*/ 130 h 262"/>
                <a:gd name="T32" fmla="*/ 120 w 140"/>
                <a:gd name="T33" fmla="*/ 147 h 262"/>
                <a:gd name="T34" fmla="*/ 113 w 140"/>
                <a:gd name="T35" fmla="*/ 170 h 262"/>
                <a:gd name="T36" fmla="*/ 109 w 140"/>
                <a:gd name="T37" fmla="*/ 180 h 262"/>
                <a:gd name="T38" fmla="*/ 106 w 140"/>
                <a:gd name="T39" fmla="*/ 188 h 262"/>
                <a:gd name="T40" fmla="*/ 98 w 140"/>
                <a:gd name="T41" fmla="*/ 198 h 262"/>
                <a:gd name="T42" fmla="*/ 92 w 140"/>
                <a:gd name="T43" fmla="*/ 205 h 262"/>
                <a:gd name="T44" fmla="*/ 80 w 140"/>
                <a:gd name="T45" fmla="*/ 217 h 262"/>
                <a:gd name="T46" fmla="*/ 70 w 140"/>
                <a:gd name="T47" fmla="*/ 223 h 262"/>
                <a:gd name="T48" fmla="*/ 62 w 140"/>
                <a:gd name="T49" fmla="*/ 229 h 262"/>
                <a:gd name="T50" fmla="*/ 52 w 140"/>
                <a:gd name="T51" fmla="*/ 234 h 262"/>
                <a:gd name="T52" fmla="*/ 42 w 140"/>
                <a:gd name="T53" fmla="*/ 238 h 262"/>
                <a:gd name="T54" fmla="*/ 13 w 140"/>
                <a:gd name="T55" fmla="*/ 243 h 262"/>
                <a:gd name="T56" fmla="*/ 9 w 140"/>
                <a:gd name="T57" fmla="*/ 244 h 262"/>
                <a:gd name="T58" fmla="*/ 3 w 140"/>
                <a:gd name="T59" fmla="*/ 247 h 262"/>
                <a:gd name="T60" fmla="*/ 0 w 140"/>
                <a:gd name="T61" fmla="*/ 256 h 262"/>
                <a:gd name="T62" fmla="*/ 6 w 140"/>
                <a:gd name="T63" fmla="*/ 262 h 262"/>
                <a:gd name="T64" fmla="*/ 10 w 140"/>
                <a:gd name="T65" fmla="*/ 262 h 262"/>
                <a:gd name="T66" fmla="*/ 28 w 140"/>
                <a:gd name="T67" fmla="*/ 260 h 262"/>
                <a:gd name="T68" fmla="*/ 54 w 140"/>
                <a:gd name="T69" fmla="*/ 253 h 262"/>
                <a:gd name="T70" fmla="*/ 64 w 140"/>
                <a:gd name="T71" fmla="*/ 249 h 262"/>
                <a:gd name="T72" fmla="*/ 77 w 140"/>
                <a:gd name="T73" fmla="*/ 243 h 262"/>
                <a:gd name="T74" fmla="*/ 85 w 140"/>
                <a:gd name="T75" fmla="*/ 235 h 262"/>
                <a:gd name="T76" fmla="*/ 98 w 140"/>
                <a:gd name="T77" fmla="*/ 226 h 262"/>
                <a:gd name="T78" fmla="*/ 104 w 140"/>
                <a:gd name="T79" fmla="*/ 220 h 262"/>
                <a:gd name="T80" fmla="*/ 113 w 140"/>
                <a:gd name="T81" fmla="*/ 207 h 262"/>
                <a:gd name="T82" fmla="*/ 120 w 140"/>
                <a:gd name="T83" fmla="*/ 199 h 262"/>
                <a:gd name="T84" fmla="*/ 126 w 140"/>
                <a:gd name="T85" fmla="*/ 186 h 262"/>
                <a:gd name="T86" fmla="*/ 131 w 140"/>
                <a:gd name="T87" fmla="*/ 176 h 262"/>
                <a:gd name="T88" fmla="*/ 138 w 140"/>
                <a:gd name="T89" fmla="*/ 150 h 262"/>
                <a:gd name="T90" fmla="*/ 140 w 140"/>
                <a:gd name="T91" fmla="*/ 133 h 262"/>
                <a:gd name="T92" fmla="*/ 138 w 140"/>
                <a:gd name="T93" fmla="*/ 122 h 262"/>
                <a:gd name="T94" fmla="*/ 134 w 140"/>
                <a:gd name="T95" fmla="*/ 91 h 262"/>
                <a:gd name="T96" fmla="*/ 129 w 140"/>
                <a:gd name="T97" fmla="*/ 81 h 262"/>
                <a:gd name="T98" fmla="*/ 125 w 140"/>
                <a:gd name="T99" fmla="*/ 70 h 262"/>
                <a:gd name="T100" fmla="*/ 116 w 140"/>
                <a:gd name="T101" fmla="*/ 57 h 262"/>
                <a:gd name="T102" fmla="*/ 110 w 140"/>
                <a:gd name="T103" fmla="*/ 46 h 262"/>
                <a:gd name="T104" fmla="*/ 100 w 140"/>
                <a:gd name="T105" fmla="*/ 39 h 262"/>
                <a:gd name="T106" fmla="*/ 92 w 140"/>
                <a:gd name="T107" fmla="*/ 29 h 262"/>
                <a:gd name="T108" fmla="*/ 82 w 140"/>
                <a:gd name="T109" fmla="*/ 23 h 262"/>
                <a:gd name="T110" fmla="*/ 68 w 140"/>
                <a:gd name="T111" fmla="*/ 14 h 262"/>
                <a:gd name="T112" fmla="*/ 58 w 140"/>
                <a:gd name="T113" fmla="*/ 9 h 262"/>
                <a:gd name="T114" fmla="*/ 48 w 140"/>
                <a:gd name="T115" fmla="*/ 5 h 262"/>
                <a:gd name="T116" fmla="*/ 9 w 140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2" y="23"/>
                  </a:lnTo>
                  <a:lnTo>
                    <a:pt x="48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2"/>
                  </a:lnTo>
                  <a:lnTo>
                    <a:pt x="65" y="33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6" y="73"/>
                  </a:lnTo>
                  <a:lnTo>
                    <a:pt x="107" y="76"/>
                  </a:lnTo>
                  <a:lnTo>
                    <a:pt x="109" y="81"/>
                  </a:lnTo>
                  <a:lnTo>
                    <a:pt x="112" y="87"/>
                  </a:lnTo>
                  <a:lnTo>
                    <a:pt x="113" y="91"/>
                  </a:lnTo>
                  <a:lnTo>
                    <a:pt x="116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2" y="133"/>
                  </a:lnTo>
                  <a:lnTo>
                    <a:pt x="122" y="130"/>
                  </a:lnTo>
                  <a:lnTo>
                    <a:pt x="120" y="136"/>
                  </a:lnTo>
                  <a:lnTo>
                    <a:pt x="120" y="147"/>
                  </a:lnTo>
                  <a:lnTo>
                    <a:pt x="116" y="164"/>
                  </a:lnTo>
                  <a:lnTo>
                    <a:pt x="113" y="170"/>
                  </a:lnTo>
                  <a:lnTo>
                    <a:pt x="112" y="174"/>
                  </a:lnTo>
                  <a:lnTo>
                    <a:pt x="109" y="180"/>
                  </a:lnTo>
                  <a:lnTo>
                    <a:pt x="107" y="185"/>
                  </a:lnTo>
                  <a:lnTo>
                    <a:pt x="106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6" y="220"/>
                  </a:lnTo>
                  <a:lnTo>
                    <a:pt x="70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8" y="235"/>
                  </a:lnTo>
                  <a:lnTo>
                    <a:pt x="42" y="238"/>
                  </a:lnTo>
                  <a:lnTo>
                    <a:pt x="25" y="243"/>
                  </a:lnTo>
                  <a:lnTo>
                    <a:pt x="13" y="243"/>
                  </a:lnTo>
                  <a:lnTo>
                    <a:pt x="8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6"/>
                  </a:lnTo>
                  <a:lnTo>
                    <a:pt x="54" y="253"/>
                  </a:lnTo>
                  <a:lnTo>
                    <a:pt x="58" y="252"/>
                  </a:lnTo>
                  <a:lnTo>
                    <a:pt x="64" y="249"/>
                  </a:lnTo>
                  <a:lnTo>
                    <a:pt x="68" y="247"/>
                  </a:lnTo>
                  <a:lnTo>
                    <a:pt x="77" y="243"/>
                  </a:lnTo>
                  <a:lnTo>
                    <a:pt x="82" y="238"/>
                  </a:lnTo>
                  <a:lnTo>
                    <a:pt x="85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100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6" y="204"/>
                  </a:lnTo>
                  <a:lnTo>
                    <a:pt x="120" y="199"/>
                  </a:lnTo>
                  <a:lnTo>
                    <a:pt x="125" y="191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1" y="176"/>
                  </a:lnTo>
                  <a:lnTo>
                    <a:pt x="134" y="170"/>
                  </a:lnTo>
                  <a:lnTo>
                    <a:pt x="138" y="150"/>
                  </a:lnTo>
                  <a:lnTo>
                    <a:pt x="138" y="139"/>
                  </a:lnTo>
                  <a:lnTo>
                    <a:pt x="140" y="133"/>
                  </a:lnTo>
                  <a:lnTo>
                    <a:pt x="140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4" y="91"/>
                  </a:lnTo>
                  <a:lnTo>
                    <a:pt x="131" y="85"/>
                  </a:lnTo>
                  <a:lnTo>
                    <a:pt x="129" y="81"/>
                  </a:lnTo>
                  <a:lnTo>
                    <a:pt x="126" y="75"/>
                  </a:lnTo>
                  <a:lnTo>
                    <a:pt x="125" y="70"/>
                  </a:lnTo>
                  <a:lnTo>
                    <a:pt x="120" y="61"/>
                  </a:lnTo>
                  <a:lnTo>
                    <a:pt x="116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9"/>
                  </a:lnTo>
                  <a:lnTo>
                    <a:pt x="98" y="35"/>
                  </a:lnTo>
                  <a:lnTo>
                    <a:pt x="92" y="29"/>
                  </a:lnTo>
                  <a:lnTo>
                    <a:pt x="85" y="26"/>
                  </a:lnTo>
                  <a:lnTo>
                    <a:pt x="82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4" y="12"/>
                  </a:lnTo>
                  <a:lnTo>
                    <a:pt x="58" y="9"/>
                  </a:lnTo>
                  <a:lnTo>
                    <a:pt x="54" y="8"/>
                  </a:lnTo>
                  <a:lnTo>
                    <a:pt x="48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18"/>
            <p:cNvSpPr>
              <a:spLocks/>
            </p:cNvSpPr>
            <p:nvPr/>
          </p:nvSpPr>
          <p:spPr bwMode="auto">
            <a:xfrm>
              <a:off x="4576" y="1077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19"/>
            <p:cNvSpPr>
              <a:spLocks/>
            </p:cNvSpPr>
            <p:nvPr/>
          </p:nvSpPr>
          <p:spPr bwMode="auto">
            <a:xfrm>
              <a:off x="4576" y="1321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20"/>
            <p:cNvSpPr>
              <a:spLocks/>
            </p:cNvSpPr>
            <p:nvPr/>
          </p:nvSpPr>
          <p:spPr bwMode="auto">
            <a:xfrm>
              <a:off x="4576" y="1077"/>
              <a:ext cx="18" cy="262"/>
            </a:xfrm>
            <a:custGeom>
              <a:avLst/>
              <a:gdLst>
                <a:gd name="T0" fmla="*/ 18 w 18"/>
                <a:gd name="T1" fmla="*/ 9 h 262"/>
                <a:gd name="T2" fmla="*/ 18 w 18"/>
                <a:gd name="T3" fmla="*/ 6 h 262"/>
                <a:gd name="T4" fmla="*/ 15 w 18"/>
                <a:gd name="T5" fmla="*/ 3 h 262"/>
                <a:gd name="T6" fmla="*/ 12 w 18"/>
                <a:gd name="T7" fmla="*/ 0 h 262"/>
                <a:gd name="T8" fmla="*/ 6 w 18"/>
                <a:gd name="T9" fmla="*/ 0 h 262"/>
                <a:gd name="T10" fmla="*/ 3 w 18"/>
                <a:gd name="T11" fmla="*/ 3 h 262"/>
                <a:gd name="T12" fmla="*/ 0 w 18"/>
                <a:gd name="T13" fmla="*/ 6 h 262"/>
                <a:gd name="T14" fmla="*/ 0 w 18"/>
                <a:gd name="T15" fmla="*/ 256 h 262"/>
                <a:gd name="T16" fmla="*/ 3 w 18"/>
                <a:gd name="T17" fmla="*/ 259 h 262"/>
                <a:gd name="T18" fmla="*/ 6 w 18"/>
                <a:gd name="T19" fmla="*/ 262 h 262"/>
                <a:gd name="T20" fmla="*/ 12 w 18"/>
                <a:gd name="T21" fmla="*/ 262 h 262"/>
                <a:gd name="T22" fmla="*/ 15 w 18"/>
                <a:gd name="T23" fmla="*/ 259 h 262"/>
                <a:gd name="T24" fmla="*/ 18 w 18"/>
                <a:gd name="T25" fmla="*/ 256 h 262"/>
                <a:gd name="T26" fmla="*/ 18 w 18"/>
                <a:gd name="T27" fmla="*/ 253 h 262"/>
                <a:gd name="T28" fmla="*/ 18 w 18"/>
                <a:gd name="T29" fmla="*/ 9 h 2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2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12" y="262"/>
                  </a:lnTo>
                  <a:lnTo>
                    <a:pt x="15" y="259"/>
                  </a:lnTo>
                  <a:lnTo>
                    <a:pt x="18" y="256"/>
                  </a:lnTo>
                  <a:lnTo>
                    <a:pt x="18" y="25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21"/>
            <p:cNvSpPr>
              <a:spLocks/>
            </p:cNvSpPr>
            <p:nvPr/>
          </p:nvSpPr>
          <p:spPr bwMode="auto">
            <a:xfrm>
              <a:off x="4861" y="1174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59 h 77"/>
                <a:gd name="T22" fmla="*/ 76 w 79"/>
                <a:gd name="T23" fmla="*/ 55 h 77"/>
                <a:gd name="T24" fmla="*/ 79 w 79"/>
                <a:gd name="T25" fmla="*/ 50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4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1 h 77"/>
                <a:gd name="T42" fmla="*/ 16 w 79"/>
                <a:gd name="T43" fmla="*/ 7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7 h 77"/>
                <a:gd name="T78" fmla="*/ 62 w 79"/>
                <a:gd name="T79" fmla="*/ 46 h 77"/>
                <a:gd name="T80" fmla="*/ 53 w 79"/>
                <a:gd name="T81" fmla="*/ 56 h 77"/>
                <a:gd name="T82" fmla="*/ 56 w 79"/>
                <a:gd name="T83" fmla="*/ 53 h 77"/>
                <a:gd name="T84" fmla="*/ 50 w 79"/>
                <a:gd name="T85" fmla="*/ 59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59 h 77"/>
                <a:gd name="T92" fmla="*/ 28 w 79"/>
                <a:gd name="T93" fmla="*/ 56 h 77"/>
                <a:gd name="T94" fmla="*/ 24 w 79"/>
                <a:gd name="T95" fmla="*/ 53 h 77"/>
                <a:gd name="T96" fmla="*/ 24 w 79"/>
                <a:gd name="T97" fmla="*/ 53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0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2"/>
                  </a:lnTo>
                  <a:lnTo>
                    <a:pt x="73" y="61"/>
                  </a:lnTo>
                  <a:lnTo>
                    <a:pt x="73" y="59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3"/>
                  </a:lnTo>
                  <a:lnTo>
                    <a:pt x="77" y="52"/>
                  </a:lnTo>
                  <a:lnTo>
                    <a:pt x="79" y="50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0"/>
                  </a:lnTo>
                  <a:lnTo>
                    <a:pt x="64" y="7"/>
                  </a:lnTo>
                  <a:lnTo>
                    <a:pt x="61" y="4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7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3" y="56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3"/>
                  </a:lnTo>
                  <a:lnTo>
                    <a:pt x="55" y="53"/>
                  </a:lnTo>
                  <a:lnTo>
                    <a:pt x="47" y="61"/>
                  </a:lnTo>
                  <a:lnTo>
                    <a:pt x="50" y="59"/>
                  </a:lnTo>
                  <a:lnTo>
                    <a:pt x="50" y="56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59"/>
                  </a:lnTo>
                  <a:lnTo>
                    <a:pt x="39" y="59"/>
                  </a:lnTo>
                  <a:lnTo>
                    <a:pt x="34" y="64"/>
                  </a:lnTo>
                  <a:lnTo>
                    <a:pt x="44" y="62"/>
                  </a:lnTo>
                  <a:lnTo>
                    <a:pt x="39" y="59"/>
                  </a:lnTo>
                  <a:lnTo>
                    <a:pt x="33" y="59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6"/>
                  </a:lnTo>
                  <a:lnTo>
                    <a:pt x="28" y="59"/>
                  </a:lnTo>
                  <a:lnTo>
                    <a:pt x="31" y="61"/>
                  </a:lnTo>
                  <a:lnTo>
                    <a:pt x="24" y="53"/>
                  </a:lnTo>
                  <a:lnTo>
                    <a:pt x="22" y="53"/>
                  </a:lnTo>
                  <a:lnTo>
                    <a:pt x="24" y="55"/>
                  </a:lnTo>
                  <a:lnTo>
                    <a:pt x="24" y="53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22"/>
            <p:cNvSpPr>
              <a:spLocks/>
            </p:cNvSpPr>
            <p:nvPr/>
          </p:nvSpPr>
          <p:spPr bwMode="auto">
            <a:xfrm>
              <a:off x="4742" y="1760"/>
              <a:ext cx="140" cy="261"/>
            </a:xfrm>
            <a:custGeom>
              <a:avLst/>
              <a:gdLst>
                <a:gd name="T0" fmla="*/ 6 w 140"/>
                <a:gd name="T1" fmla="*/ 0 h 261"/>
                <a:gd name="T2" fmla="*/ 0 w 140"/>
                <a:gd name="T3" fmla="*/ 5 h 261"/>
                <a:gd name="T4" fmla="*/ 3 w 140"/>
                <a:gd name="T5" fmla="*/ 14 h 261"/>
                <a:gd name="T6" fmla="*/ 25 w 140"/>
                <a:gd name="T7" fmla="*/ 17 h 261"/>
                <a:gd name="T8" fmla="*/ 48 w 140"/>
                <a:gd name="T9" fmla="*/ 25 h 261"/>
                <a:gd name="T10" fmla="*/ 58 w 140"/>
                <a:gd name="T11" fmla="*/ 29 h 261"/>
                <a:gd name="T12" fmla="*/ 65 w 140"/>
                <a:gd name="T13" fmla="*/ 32 h 261"/>
                <a:gd name="T14" fmla="*/ 76 w 140"/>
                <a:gd name="T15" fmla="*/ 40 h 261"/>
                <a:gd name="T16" fmla="*/ 83 w 140"/>
                <a:gd name="T17" fmla="*/ 46 h 261"/>
                <a:gd name="T18" fmla="*/ 95 w 140"/>
                <a:gd name="T19" fmla="*/ 57 h 261"/>
                <a:gd name="T20" fmla="*/ 101 w 140"/>
                <a:gd name="T21" fmla="*/ 68 h 261"/>
                <a:gd name="T22" fmla="*/ 107 w 140"/>
                <a:gd name="T23" fmla="*/ 75 h 261"/>
                <a:gd name="T24" fmla="*/ 112 w 140"/>
                <a:gd name="T25" fmla="*/ 86 h 261"/>
                <a:gd name="T26" fmla="*/ 116 w 140"/>
                <a:gd name="T27" fmla="*/ 96 h 261"/>
                <a:gd name="T28" fmla="*/ 120 w 140"/>
                <a:gd name="T29" fmla="*/ 124 h 261"/>
                <a:gd name="T30" fmla="*/ 122 w 140"/>
                <a:gd name="T31" fmla="*/ 129 h 261"/>
                <a:gd name="T32" fmla="*/ 120 w 140"/>
                <a:gd name="T33" fmla="*/ 147 h 261"/>
                <a:gd name="T34" fmla="*/ 113 w 140"/>
                <a:gd name="T35" fmla="*/ 169 h 261"/>
                <a:gd name="T36" fmla="*/ 109 w 140"/>
                <a:gd name="T37" fmla="*/ 179 h 261"/>
                <a:gd name="T38" fmla="*/ 106 w 140"/>
                <a:gd name="T39" fmla="*/ 187 h 261"/>
                <a:gd name="T40" fmla="*/ 98 w 140"/>
                <a:gd name="T41" fmla="*/ 197 h 261"/>
                <a:gd name="T42" fmla="*/ 92 w 140"/>
                <a:gd name="T43" fmla="*/ 205 h 261"/>
                <a:gd name="T44" fmla="*/ 80 w 140"/>
                <a:gd name="T45" fmla="*/ 216 h 261"/>
                <a:gd name="T46" fmla="*/ 70 w 140"/>
                <a:gd name="T47" fmla="*/ 222 h 261"/>
                <a:gd name="T48" fmla="*/ 62 w 140"/>
                <a:gd name="T49" fmla="*/ 228 h 261"/>
                <a:gd name="T50" fmla="*/ 52 w 140"/>
                <a:gd name="T51" fmla="*/ 233 h 261"/>
                <a:gd name="T52" fmla="*/ 42 w 140"/>
                <a:gd name="T53" fmla="*/ 237 h 261"/>
                <a:gd name="T54" fmla="*/ 13 w 140"/>
                <a:gd name="T55" fmla="*/ 242 h 261"/>
                <a:gd name="T56" fmla="*/ 9 w 140"/>
                <a:gd name="T57" fmla="*/ 243 h 261"/>
                <a:gd name="T58" fmla="*/ 3 w 140"/>
                <a:gd name="T59" fmla="*/ 246 h 261"/>
                <a:gd name="T60" fmla="*/ 0 w 140"/>
                <a:gd name="T61" fmla="*/ 255 h 261"/>
                <a:gd name="T62" fmla="*/ 6 w 140"/>
                <a:gd name="T63" fmla="*/ 261 h 261"/>
                <a:gd name="T64" fmla="*/ 10 w 140"/>
                <a:gd name="T65" fmla="*/ 261 h 261"/>
                <a:gd name="T66" fmla="*/ 28 w 140"/>
                <a:gd name="T67" fmla="*/ 260 h 261"/>
                <a:gd name="T68" fmla="*/ 54 w 140"/>
                <a:gd name="T69" fmla="*/ 252 h 261"/>
                <a:gd name="T70" fmla="*/ 64 w 140"/>
                <a:gd name="T71" fmla="*/ 248 h 261"/>
                <a:gd name="T72" fmla="*/ 77 w 140"/>
                <a:gd name="T73" fmla="*/ 242 h 261"/>
                <a:gd name="T74" fmla="*/ 85 w 140"/>
                <a:gd name="T75" fmla="*/ 234 h 261"/>
                <a:gd name="T76" fmla="*/ 98 w 140"/>
                <a:gd name="T77" fmla="*/ 225 h 261"/>
                <a:gd name="T78" fmla="*/ 104 w 140"/>
                <a:gd name="T79" fmla="*/ 219 h 261"/>
                <a:gd name="T80" fmla="*/ 113 w 140"/>
                <a:gd name="T81" fmla="*/ 206 h 261"/>
                <a:gd name="T82" fmla="*/ 120 w 140"/>
                <a:gd name="T83" fmla="*/ 199 h 261"/>
                <a:gd name="T84" fmla="*/ 126 w 140"/>
                <a:gd name="T85" fmla="*/ 185 h 261"/>
                <a:gd name="T86" fmla="*/ 131 w 140"/>
                <a:gd name="T87" fmla="*/ 175 h 261"/>
                <a:gd name="T88" fmla="*/ 138 w 140"/>
                <a:gd name="T89" fmla="*/ 150 h 261"/>
                <a:gd name="T90" fmla="*/ 140 w 140"/>
                <a:gd name="T91" fmla="*/ 132 h 261"/>
                <a:gd name="T92" fmla="*/ 138 w 140"/>
                <a:gd name="T93" fmla="*/ 121 h 261"/>
                <a:gd name="T94" fmla="*/ 134 w 140"/>
                <a:gd name="T95" fmla="*/ 90 h 261"/>
                <a:gd name="T96" fmla="*/ 129 w 140"/>
                <a:gd name="T97" fmla="*/ 80 h 261"/>
                <a:gd name="T98" fmla="*/ 125 w 140"/>
                <a:gd name="T99" fmla="*/ 69 h 261"/>
                <a:gd name="T100" fmla="*/ 116 w 140"/>
                <a:gd name="T101" fmla="*/ 56 h 261"/>
                <a:gd name="T102" fmla="*/ 110 w 140"/>
                <a:gd name="T103" fmla="*/ 46 h 261"/>
                <a:gd name="T104" fmla="*/ 100 w 140"/>
                <a:gd name="T105" fmla="*/ 38 h 261"/>
                <a:gd name="T106" fmla="*/ 92 w 140"/>
                <a:gd name="T107" fmla="*/ 28 h 261"/>
                <a:gd name="T108" fmla="*/ 82 w 140"/>
                <a:gd name="T109" fmla="*/ 22 h 261"/>
                <a:gd name="T110" fmla="*/ 68 w 140"/>
                <a:gd name="T111" fmla="*/ 13 h 261"/>
                <a:gd name="T112" fmla="*/ 58 w 140"/>
                <a:gd name="T113" fmla="*/ 8 h 261"/>
                <a:gd name="T114" fmla="*/ 48 w 140"/>
                <a:gd name="T115" fmla="*/ 4 h 261"/>
                <a:gd name="T116" fmla="*/ 9 w 140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" h="261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5" y="17"/>
                  </a:lnTo>
                  <a:lnTo>
                    <a:pt x="42" y="22"/>
                  </a:lnTo>
                  <a:lnTo>
                    <a:pt x="48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4"/>
                  </a:lnTo>
                  <a:lnTo>
                    <a:pt x="95" y="57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6" y="72"/>
                  </a:lnTo>
                  <a:lnTo>
                    <a:pt x="107" y="75"/>
                  </a:lnTo>
                  <a:lnTo>
                    <a:pt x="109" y="80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16" y="96"/>
                  </a:lnTo>
                  <a:lnTo>
                    <a:pt x="120" y="112"/>
                  </a:lnTo>
                  <a:lnTo>
                    <a:pt x="120" y="124"/>
                  </a:lnTo>
                  <a:lnTo>
                    <a:pt x="122" y="132"/>
                  </a:lnTo>
                  <a:lnTo>
                    <a:pt x="122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6" y="163"/>
                  </a:lnTo>
                  <a:lnTo>
                    <a:pt x="113" y="169"/>
                  </a:lnTo>
                  <a:lnTo>
                    <a:pt x="112" y="173"/>
                  </a:lnTo>
                  <a:lnTo>
                    <a:pt x="109" y="179"/>
                  </a:lnTo>
                  <a:lnTo>
                    <a:pt x="107" y="184"/>
                  </a:lnTo>
                  <a:lnTo>
                    <a:pt x="106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6"/>
                  </a:lnTo>
                  <a:lnTo>
                    <a:pt x="76" y="219"/>
                  </a:lnTo>
                  <a:lnTo>
                    <a:pt x="70" y="222"/>
                  </a:lnTo>
                  <a:lnTo>
                    <a:pt x="65" y="227"/>
                  </a:lnTo>
                  <a:lnTo>
                    <a:pt x="62" y="228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8" y="234"/>
                  </a:lnTo>
                  <a:lnTo>
                    <a:pt x="42" y="237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8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5"/>
                  </a:lnTo>
                  <a:lnTo>
                    <a:pt x="54" y="252"/>
                  </a:lnTo>
                  <a:lnTo>
                    <a:pt x="58" y="251"/>
                  </a:lnTo>
                  <a:lnTo>
                    <a:pt x="64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85" y="234"/>
                  </a:lnTo>
                  <a:lnTo>
                    <a:pt x="92" y="231"/>
                  </a:lnTo>
                  <a:lnTo>
                    <a:pt x="98" y="225"/>
                  </a:lnTo>
                  <a:lnTo>
                    <a:pt x="100" y="221"/>
                  </a:lnTo>
                  <a:lnTo>
                    <a:pt x="104" y="219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6" y="203"/>
                  </a:lnTo>
                  <a:lnTo>
                    <a:pt x="120" y="199"/>
                  </a:lnTo>
                  <a:lnTo>
                    <a:pt x="125" y="190"/>
                  </a:lnTo>
                  <a:lnTo>
                    <a:pt x="126" y="185"/>
                  </a:lnTo>
                  <a:lnTo>
                    <a:pt x="129" y="179"/>
                  </a:lnTo>
                  <a:lnTo>
                    <a:pt x="131" y="175"/>
                  </a:lnTo>
                  <a:lnTo>
                    <a:pt x="134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38" y="121"/>
                  </a:lnTo>
                  <a:lnTo>
                    <a:pt x="138" y="109"/>
                  </a:lnTo>
                  <a:lnTo>
                    <a:pt x="134" y="90"/>
                  </a:lnTo>
                  <a:lnTo>
                    <a:pt x="131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5" y="69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5" y="25"/>
                  </a:lnTo>
                  <a:lnTo>
                    <a:pt x="82" y="22"/>
                  </a:lnTo>
                  <a:lnTo>
                    <a:pt x="77" y="17"/>
                  </a:lnTo>
                  <a:lnTo>
                    <a:pt x="68" y="13"/>
                  </a:lnTo>
                  <a:lnTo>
                    <a:pt x="64" y="11"/>
                  </a:lnTo>
                  <a:lnTo>
                    <a:pt x="58" y="8"/>
                  </a:lnTo>
                  <a:lnTo>
                    <a:pt x="54" y="7"/>
                  </a:lnTo>
                  <a:lnTo>
                    <a:pt x="48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23"/>
            <p:cNvSpPr>
              <a:spLocks/>
            </p:cNvSpPr>
            <p:nvPr/>
          </p:nvSpPr>
          <p:spPr bwMode="auto">
            <a:xfrm>
              <a:off x="4576" y="1760"/>
              <a:ext cx="200" cy="17"/>
            </a:xfrm>
            <a:custGeom>
              <a:avLst/>
              <a:gdLst>
                <a:gd name="T0" fmla="*/ 191 w 200"/>
                <a:gd name="T1" fmla="*/ 17 h 17"/>
                <a:gd name="T2" fmla="*/ 194 w 200"/>
                <a:gd name="T3" fmla="*/ 17 h 17"/>
                <a:gd name="T4" fmla="*/ 197 w 200"/>
                <a:gd name="T5" fmla="*/ 14 h 17"/>
                <a:gd name="T6" fmla="*/ 200 w 200"/>
                <a:gd name="T7" fmla="*/ 11 h 17"/>
                <a:gd name="T8" fmla="*/ 200 w 200"/>
                <a:gd name="T9" fmla="*/ 5 h 17"/>
                <a:gd name="T10" fmla="*/ 197 w 200"/>
                <a:gd name="T11" fmla="*/ 2 h 17"/>
                <a:gd name="T12" fmla="*/ 194 w 200"/>
                <a:gd name="T13" fmla="*/ 0 h 17"/>
                <a:gd name="T14" fmla="*/ 6 w 200"/>
                <a:gd name="T15" fmla="*/ 0 h 17"/>
                <a:gd name="T16" fmla="*/ 3 w 200"/>
                <a:gd name="T17" fmla="*/ 2 h 17"/>
                <a:gd name="T18" fmla="*/ 0 w 200"/>
                <a:gd name="T19" fmla="*/ 5 h 17"/>
                <a:gd name="T20" fmla="*/ 0 w 200"/>
                <a:gd name="T21" fmla="*/ 11 h 17"/>
                <a:gd name="T22" fmla="*/ 3 w 200"/>
                <a:gd name="T23" fmla="*/ 14 h 17"/>
                <a:gd name="T24" fmla="*/ 6 w 200"/>
                <a:gd name="T25" fmla="*/ 17 h 17"/>
                <a:gd name="T26" fmla="*/ 9 w 200"/>
                <a:gd name="T27" fmla="*/ 17 h 17"/>
                <a:gd name="T28" fmla="*/ 191 w 2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7">
                  <a:moveTo>
                    <a:pt x="191" y="17"/>
                  </a:moveTo>
                  <a:lnTo>
                    <a:pt x="194" y="17"/>
                  </a:lnTo>
                  <a:lnTo>
                    <a:pt x="197" y="14"/>
                  </a:lnTo>
                  <a:lnTo>
                    <a:pt x="200" y="11"/>
                  </a:lnTo>
                  <a:lnTo>
                    <a:pt x="200" y="5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24"/>
            <p:cNvSpPr>
              <a:spLocks/>
            </p:cNvSpPr>
            <p:nvPr/>
          </p:nvSpPr>
          <p:spPr bwMode="auto">
            <a:xfrm>
              <a:off x="4576" y="2005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25"/>
            <p:cNvSpPr>
              <a:spLocks/>
            </p:cNvSpPr>
            <p:nvPr/>
          </p:nvSpPr>
          <p:spPr bwMode="auto">
            <a:xfrm>
              <a:off x="4576" y="1760"/>
              <a:ext cx="18" cy="263"/>
            </a:xfrm>
            <a:custGeom>
              <a:avLst/>
              <a:gdLst>
                <a:gd name="T0" fmla="*/ 18 w 18"/>
                <a:gd name="T1" fmla="*/ 8 h 263"/>
                <a:gd name="T2" fmla="*/ 18 w 18"/>
                <a:gd name="T3" fmla="*/ 5 h 263"/>
                <a:gd name="T4" fmla="*/ 15 w 18"/>
                <a:gd name="T5" fmla="*/ 2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2 h 263"/>
                <a:gd name="T12" fmla="*/ 0 w 18"/>
                <a:gd name="T13" fmla="*/ 5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8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8"/>
                  </a:moveTo>
                  <a:lnTo>
                    <a:pt x="18" y="5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Freeform 26"/>
            <p:cNvSpPr>
              <a:spLocks/>
            </p:cNvSpPr>
            <p:nvPr/>
          </p:nvSpPr>
          <p:spPr bwMode="auto">
            <a:xfrm>
              <a:off x="4861" y="1856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60 h 77"/>
                <a:gd name="T22" fmla="*/ 76 w 79"/>
                <a:gd name="T23" fmla="*/ 55 h 77"/>
                <a:gd name="T24" fmla="*/ 79 w 79"/>
                <a:gd name="T25" fmla="*/ 51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5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2 h 77"/>
                <a:gd name="T42" fmla="*/ 16 w 79"/>
                <a:gd name="T43" fmla="*/ 8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8 h 77"/>
                <a:gd name="T78" fmla="*/ 62 w 79"/>
                <a:gd name="T79" fmla="*/ 46 h 77"/>
                <a:gd name="T80" fmla="*/ 53 w 79"/>
                <a:gd name="T81" fmla="*/ 57 h 77"/>
                <a:gd name="T82" fmla="*/ 56 w 79"/>
                <a:gd name="T83" fmla="*/ 54 h 77"/>
                <a:gd name="T84" fmla="*/ 50 w 79"/>
                <a:gd name="T85" fmla="*/ 60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60 h 77"/>
                <a:gd name="T92" fmla="*/ 28 w 79"/>
                <a:gd name="T93" fmla="*/ 57 h 77"/>
                <a:gd name="T94" fmla="*/ 24 w 79"/>
                <a:gd name="T95" fmla="*/ 54 h 77"/>
                <a:gd name="T96" fmla="*/ 24 w 79"/>
                <a:gd name="T97" fmla="*/ 54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1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3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4"/>
                  </a:lnTo>
                  <a:lnTo>
                    <a:pt x="77" y="52"/>
                  </a:lnTo>
                  <a:lnTo>
                    <a:pt x="79" y="51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1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2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8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4"/>
                  </a:lnTo>
                  <a:lnTo>
                    <a:pt x="55" y="55"/>
                  </a:lnTo>
                  <a:lnTo>
                    <a:pt x="53" y="57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4"/>
                  </a:lnTo>
                  <a:lnTo>
                    <a:pt x="55" y="54"/>
                  </a:lnTo>
                  <a:lnTo>
                    <a:pt x="47" y="61"/>
                  </a:lnTo>
                  <a:lnTo>
                    <a:pt x="50" y="60"/>
                  </a:lnTo>
                  <a:lnTo>
                    <a:pt x="50" y="57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60"/>
                  </a:lnTo>
                  <a:lnTo>
                    <a:pt x="39" y="60"/>
                  </a:lnTo>
                  <a:lnTo>
                    <a:pt x="34" y="64"/>
                  </a:lnTo>
                  <a:lnTo>
                    <a:pt x="44" y="63"/>
                  </a:lnTo>
                  <a:lnTo>
                    <a:pt x="39" y="60"/>
                  </a:lnTo>
                  <a:lnTo>
                    <a:pt x="33" y="60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8" y="60"/>
                  </a:lnTo>
                  <a:lnTo>
                    <a:pt x="31" y="61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4" y="54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8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Freeform 27"/>
            <p:cNvSpPr>
              <a:spLocks/>
            </p:cNvSpPr>
            <p:nvPr/>
          </p:nvSpPr>
          <p:spPr bwMode="auto">
            <a:xfrm>
              <a:off x="4928" y="1193"/>
              <a:ext cx="463" cy="18"/>
            </a:xfrm>
            <a:custGeom>
              <a:avLst/>
              <a:gdLst>
                <a:gd name="T0" fmla="*/ 9 w 463"/>
                <a:gd name="T1" fmla="*/ 0 h 18"/>
                <a:gd name="T2" fmla="*/ 6 w 463"/>
                <a:gd name="T3" fmla="*/ 0 h 18"/>
                <a:gd name="T4" fmla="*/ 3 w 463"/>
                <a:gd name="T5" fmla="*/ 3 h 18"/>
                <a:gd name="T6" fmla="*/ 0 w 463"/>
                <a:gd name="T7" fmla="*/ 6 h 18"/>
                <a:gd name="T8" fmla="*/ 0 w 463"/>
                <a:gd name="T9" fmla="*/ 12 h 18"/>
                <a:gd name="T10" fmla="*/ 3 w 463"/>
                <a:gd name="T11" fmla="*/ 15 h 18"/>
                <a:gd name="T12" fmla="*/ 6 w 463"/>
                <a:gd name="T13" fmla="*/ 18 h 18"/>
                <a:gd name="T14" fmla="*/ 457 w 463"/>
                <a:gd name="T15" fmla="*/ 18 h 18"/>
                <a:gd name="T16" fmla="*/ 460 w 463"/>
                <a:gd name="T17" fmla="*/ 15 h 18"/>
                <a:gd name="T18" fmla="*/ 463 w 463"/>
                <a:gd name="T19" fmla="*/ 12 h 18"/>
                <a:gd name="T20" fmla="*/ 463 w 463"/>
                <a:gd name="T21" fmla="*/ 6 h 18"/>
                <a:gd name="T22" fmla="*/ 460 w 463"/>
                <a:gd name="T23" fmla="*/ 3 h 18"/>
                <a:gd name="T24" fmla="*/ 457 w 463"/>
                <a:gd name="T25" fmla="*/ 0 h 18"/>
                <a:gd name="T26" fmla="*/ 454 w 463"/>
                <a:gd name="T27" fmla="*/ 0 h 18"/>
                <a:gd name="T28" fmla="*/ 9 w 463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457" y="18"/>
                  </a:lnTo>
                  <a:lnTo>
                    <a:pt x="460" y="15"/>
                  </a:lnTo>
                  <a:lnTo>
                    <a:pt x="463" y="12"/>
                  </a:lnTo>
                  <a:lnTo>
                    <a:pt x="463" y="6"/>
                  </a:lnTo>
                  <a:lnTo>
                    <a:pt x="460" y="3"/>
                  </a:lnTo>
                  <a:lnTo>
                    <a:pt x="457" y="0"/>
                  </a:lnTo>
                  <a:lnTo>
                    <a:pt x="4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28"/>
            <p:cNvSpPr>
              <a:spLocks/>
            </p:cNvSpPr>
            <p:nvPr/>
          </p:nvSpPr>
          <p:spPr bwMode="auto">
            <a:xfrm>
              <a:off x="4928" y="1890"/>
              <a:ext cx="520" cy="18"/>
            </a:xfrm>
            <a:custGeom>
              <a:avLst/>
              <a:gdLst>
                <a:gd name="T0" fmla="*/ 9 w 520"/>
                <a:gd name="T1" fmla="*/ 0 h 18"/>
                <a:gd name="T2" fmla="*/ 6 w 520"/>
                <a:gd name="T3" fmla="*/ 0 h 18"/>
                <a:gd name="T4" fmla="*/ 3 w 520"/>
                <a:gd name="T5" fmla="*/ 3 h 18"/>
                <a:gd name="T6" fmla="*/ 0 w 520"/>
                <a:gd name="T7" fmla="*/ 6 h 18"/>
                <a:gd name="T8" fmla="*/ 0 w 520"/>
                <a:gd name="T9" fmla="*/ 12 h 18"/>
                <a:gd name="T10" fmla="*/ 3 w 520"/>
                <a:gd name="T11" fmla="*/ 15 h 18"/>
                <a:gd name="T12" fmla="*/ 6 w 520"/>
                <a:gd name="T13" fmla="*/ 18 h 18"/>
                <a:gd name="T14" fmla="*/ 514 w 520"/>
                <a:gd name="T15" fmla="*/ 18 h 18"/>
                <a:gd name="T16" fmla="*/ 517 w 520"/>
                <a:gd name="T17" fmla="*/ 15 h 18"/>
                <a:gd name="T18" fmla="*/ 520 w 520"/>
                <a:gd name="T19" fmla="*/ 12 h 18"/>
                <a:gd name="T20" fmla="*/ 520 w 520"/>
                <a:gd name="T21" fmla="*/ 6 h 18"/>
                <a:gd name="T22" fmla="*/ 517 w 520"/>
                <a:gd name="T23" fmla="*/ 3 h 18"/>
                <a:gd name="T24" fmla="*/ 514 w 520"/>
                <a:gd name="T25" fmla="*/ 0 h 18"/>
                <a:gd name="T26" fmla="*/ 511 w 520"/>
                <a:gd name="T27" fmla="*/ 0 h 18"/>
                <a:gd name="T28" fmla="*/ 9 w 520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14" y="18"/>
                  </a:lnTo>
                  <a:lnTo>
                    <a:pt x="517" y="15"/>
                  </a:lnTo>
                  <a:lnTo>
                    <a:pt x="520" y="12"/>
                  </a:lnTo>
                  <a:lnTo>
                    <a:pt x="520" y="6"/>
                  </a:lnTo>
                  <a:lnTo>
                    <a:pt x="517" y="3"/>
                  </a:lnTo>
                  <a:lnTo>
                    <a:pt x="514" y="0"/>
                  </a:lnTo>
                  <a:lnTo>
                    <a:pt x="511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Freeform 29"/>
            <p:cNvSpPr>
              <a:spLocks/>
            </p:cNvSpPr>
            <p:nvPr/>
          </p:nvSpPr>
          <p:spPr bwMode="auto">
            <a:xfrm>
              <a:off x="4204" y="1110"/>
              <a:ext cx="381" cy="18"/>
            </a:xfrm>
            <a:custGeom>
              <a:avLst/>
              <a:gdLst>
                <a:gd name="T0" fmla="*/ 372 w 381"/>
                <a:gd name="T1" fmla="*/ 18 h 18"/>
                <a:gd name="T2" fmla="*/ 375 w 381"/>
                <a:gd name="T3" fmla="*/ 18 h 18"/>
                <a:gd name="T4" fmla="*/ 378 w 381"/>
                <a:gd name="T5" fmla="*/ 15 h 18"/>
                <a:gd name="T6" fmla="*/ 381 w 381"/>
                <a:gd name="T7" fmla="*/ 12 h 18"/>
                <a:gd name="T8" fmla="*/ 381 w 381"/>
                <a:gd name="T9" fmla="*/ 6 h 18"/>
                <a:gd name="T10" fmla="*/ 378 w 381"/>
                <a:gd name="T11" fmla="*/ 3 h 18"/>
                <a:gd name="T12" fmla="*/ 375 w 381"/>
                <a:gd name="T13" fmla="*/ 0 h 18"/>
                <a:gd name="T14" fmla="*/ 6 w 381"/>
                <a:gd name="T15" fmla="*/ 0 h 18"/>
                <a:gd name="T16" fmla="*/ 3 w 381"/>
                <a:gd name="T17" fmla="*/ 3 h 18"/>
                <a:gd name="T18" fmla="*/ 0 w 381"/>
                <a:gd name="T19" fmla="*/ 6 h 18"/>
                <a:gd name="T20" fmla="*/ 0 w 381"/>
                <a:gd name="T21" fmla="*/ 12 h 18"/>
                <a:gd name="T22" fmla="*/ 3 w 381"/>
                <a:gd name="T23" fmla="*/ 15 h 18"/>
                <a:gd name="T24" fmla="*/ 6 w 381"/>
                <a:gd name="T25" fmla="*/ 18 h 18"/>
                <a:gd name="T26" fmla="*/ 9 w 381"/>
                <a:gd name="T27" fmla="*/ 18 h 18"/>
                <a:gd name="T28" fmla="*/ 372 w 381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18">
                  <a:moveTo>
                    <a:pt x="372" y="18"/>
                  </a:moveTo>
                  <a:lnTo>
                    <a:pt x="375" y="18"/>
                  </a:lnTo>
                  <a:lnTo>
                    <a:pt x="378" y="15"/>
                  </a:lnTo>
                  <a:lnTo>
                    <a:pt x="381" y="12"/>
                  </a:lnTo>
                  <a:lnTo>
                    <a:pt x="381" y="6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Freeform 30"/>
            <p:cNvSpPr>
              <a:spLocks/>
            </p:cNvSpPr>
            <p:nvPr/>
          </p:nvSpPr>
          <p:spPr bwMode="auto">
            <a:xfrm>
              <a:off x="4204" y="1974"/>
              <a:ext cx="381" cy="17"/>
            </a:xfrm>
            <a:custGeom>
              <a:avLst/>
              <a:gdLst>
                <a:gd name="T0" fmla="*/ 372 w 381"/>
                <a:gd name="T1" fmla="*/ 17 h 17"/>
                <a:gd name="T2" fmla="*/ 375 w 381"/>
                <a:gd name="T3" fmla="*/ 17 h 17"/>
                <a:gd name="T4" fmla="*/ 378 w 381"/>
                <a:gd name="T5" fmla="*/ 14 h 17"/>
                <a:gd name="T6" fmla="*/ 381 w 381"/>
                <a:gd name="T7" fmla="*/ 11 h 17"/>
                <a:gd name="T8" fmla="*/ 381 w 381"/>
                <a:gd name="T9" fmla="*/ 5 h 17"/>
                <a:gd name="T10" fmla="*/ 378 w 381"/>
                <a:gd name="T11" fmla="*/ 2 h 17"/>
                <a:gd name="T12" fmla="*/ 375 w 381"/>
                <a:gd name="T13" fmla="*/ 0 h 17"/>
                <a:gd name="T14" fmla="*/ 6 w 381"/>
                <a:gd name="T15" fmla="*/ 0 h 17"/>
                <a:gd name="T16" fmla="*/ 3 w 381"/>
                <a:gd name="T17" fmla="*/ 2 h 17"/>
                <a:gd name="T18" fmla="*/ 0 w 381"/>
                <a:gd name="T19" fmla="*/ 5 h 17"/>
                <a:gd name="T20" fmla="*/ 0 w 381"/>
                <a:gd name="T21" fmla="*/ 11 h 17"/>
                <a:gd name="T22" fmla="*/ 3 w 381"/>
                <a:gd name="T23" fmla="*/ 14 h 17"/>
                <a:gd name="T24" fmla="*/ 6 w 381"/>
                <a:gd name="T25" fmla="*/ 17 h 17"/>
                <a:gd name="T26" fmla="*/ 9 w 381"/>
                <a:gd name="T27" fmla="*/ 17 h 17"/>
                <a:gd name="T28" fmla="*/ 372 w 381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17">
                  <a:moveTo>
                    <a:pt x="372" y="17"/>
                  </a:moveTo>
                  <a:lnTo>
                    <a:pt x="375" y="17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7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31"/>
            <p:cNvSpPr>
              <a:spLocks/>
            </p:cNvSpPr>
            <p:nvPr/>
          </p:nvSpPr>
          <p:spPr bwMode="auto">
            <a:xfrm>
              <a:off x="5012" y="1193"/>
              <a:ext cx="18" cy="213"/>
            </a:xfrm>
            <a:custGeom>
              <a:avLst/>
              <a:gdLst>
                <a:gd name="T0" fmla="*/ 18 w 18"/>
                <a:gd name="T1" fmla="*/ 9 h 213"/>
                <a:gd name="T2" fmla="*/ 18 w 18"/>
                <a:gd name="T3" fmla="*/ 6 h 213"/>
                <a:gd name="T4" fmla="*/ 15 w 18"/>
                <a:gd name="T5" fmla="*/ 3 h 213"/>
                <a:gd name="T6" fmla="*/ 12 w 18"/>
                <a:gd name="T7" fmla="*/ 0 h 213"/>
                <a:gd name="T8" fmla="*/ 6 w 18"/>
                <a:gd name="T9" fmla="*/ 0 h 213"/>
                <a:gd name="T10" fmla="*/ 3 w 18"/>
                <a:gd name="T11" fmla="*/ 3 h 213"/>
                <a:gd name="T12" fmla="*/ 0 w 18"/>
                <a:gd name="T13" fmla="*/ 6 h 213"/>
                <a:gd name="T14" fmla="*/ 0 w 18"/>
                <a:gd name="T15" fmla="*/ 207 h 213"/>
                <a:gd name="T16" fmla="*/ 3 w 18"/>
                <a:gd name="T17" fmla="*/ 210 h 213"/>
                <a:gd name="T18" fmla="*/ 6 w 18"/>
                <a:gd name="T19" fmla="*/ 213 h 213"/>
                <a:gd name="T20" fmla="*/ 12 w 18"/>
                <a:gd name="T21" fmla="*/ 213 h 213"/>
                <a:gd name="T22" fmla="*/ 15 w 18"/>
                <a:gd name="T23" fmla="*/ 210 h 213"/>
                <a:gd name="T24" fmla="*/ 18 w 18"/>
                <a:gd name="T25" fmla="*/ 207 h 213"/>
                <a:gd name="T26" fmla="*/ 18 w 18"/>
                <a:gd name="T27" fmla="*/ 204 h 213"/>
                <a:gd name="T28" fmla="*/ 18 w 18"/>
                <a:gd name="T29" fmla="*/ 9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1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07"/>
                  </a:lnTo>
                  <a:lnTo>
                    <a:pt x="3" y="210"/>
                  </a:lnTo>
                  <a:lnTo>
                    <a:pt x="6" y="213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8" y="207"/>
                  </a:lnTo>
                  <a:lnTo>
                    <a:pt x="18" y="20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32"/>
            <p:cNvSpPr>
              <a:spLocks/>
            </p:cNvSpPr>
            <p:nvPr/>
          </p:nvSpPr>
          <p:spPr bwMode="auto">
            <a:xfrm>
              <a:off x="5012" y="1667"/>
              <a:ext cx="18" cy="241"/>
            </a:xfrm>
            <a:custGeom>
              <a:avLst/>
              <a:gdLst>
                <a:gd name="T0" fmla="*/ 0 w 18"/>
                <a:gd name="T1" fmla="*/ 232 h 241"/>
                <a:gd name="T2" fmla="*/ 0 w 18"/>
                <a:gd name="T3" fmla="*/ 235 h 241"/>
                <a:gd name="T4" fmla="*/ 3 w 18"/>
                <a:gd name="T5" fmla="*/ 238 h 241"/>
                <a:gd name="T6" fmla="*/ 6 w 18"/>
                <a:gd name="T7" fmla="*/ 241 h 241"/>
                <a:gd name="T8" fmla="*/ 12 w 18"/>
                <a:gd name="T9" fmla="*/ 241 h 241"/>
                <a:gd name="T10" fmla="*/ 15 w 18"/>
                <a:gd name="T11" fmla="*/ 238 h 241"/>
                <a:gd name="T12" fmla="*/ 18 w 18"/>
                <a:gd name="T13" fmla="*/ 235 h 241"/>
                <a:gd name="T14" fmla="*/ 18 w 18"/>
                <a:gd name="T15" fmla="*/ 6 h 241"/>
                <a:gd name="T16" fmla="*/ 15 w 18"/>
                <a:gd name="T17" fmla="*/ 3 h 241"/>
                <a:gd name="T18" fmla="*/ 12 w 18"/>
                <a:gd name="T19" fmla="*/ 0 h 241"/>
                <a:gd name="T20" fmla="*/ 6 w 18"/>
                <a:gd name="T21" fmla="*/ 0 h 241"/>
                <a:gd name="T22" fmla="*/ 3 w 18"/>
                <a:gd name="T23" fmla="*/ 3 h 241"/>
                <a:gd name="T24" fmla="*/ 0 w 18"/>
                <a:gd name="T25" fmla="*/ 6 h 241"/>
                <a:gd name="T26" fmla="*/ 0 w 18"/>
                <a:gd name="T27" fmla="*/ 9 h 241"/>
                <a:gd name="T28" fmla="*/ 0 w 18"/>
                <a:gd name="T29" fmla="*/ 232 h 2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41">
                  <a:moveTo>
                    <a:pt x="0" y="232"/>
                  </a:moveTo>
                  <a:lnTo>
                    <a:pt x="0" y="235"/>
                  </a:lnTo>
                  <a:lnTo>
                    <a:pt x="3" y="238"/>
                  </a:lnTo>
                  <a:lnTo>
                    <a:pt x="6" y="241"/>
                  </a:lnTo>
                  <a:lnTo>
                    <a:pt x="12" y="241"/>
                  </a:lnTo>
                  <a:lnTo>
                    <a:pt x="15" y="238"/>
                  </a:lnTo>
                  <a:lnTo>
                    <a:pt x="18" y="235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33"/>
            <p:cNvSpPr>
              <a:spLocks/>
            </p:cNvSpPr>
            <p:nvPr/>
          </p:nvSpPr>
          <p:spPr bwMode="auto">
            <a:xfrm>
              <a:off x="4427" y="1276"/>
              <a:ext cx="158" cy="18"/>
            </a:xfrm>
            <a:custGeom>
              <a:avLst/>
              <a:gdLst>
                <a:gd name="T0" fmla="*/ 149 w 158"/>
                <a:gd name="T1" fmla="*/ 18 h 18"/>
                <a:gd name="T2" fmla="*/ 152 w 158"/>
                <a:gd name="T3" fmla="*/ 18 h 18"/>
                <a:gd name="T4" fmla="*/ 155 w 158"/>
                <a:gd name="T5" fmla="*/ 15 h 18"/>
                <a:gd name="T6" fmla="*/ 158 w 158"/>
                <a:gd name="T7" fmla="*/ 12 h 18"/>
                <a:gd name="T8" fmla="*/ 158 w 158"/>
                <a:gd name="T9" fmla="*/ 6 h 18"/>
                <a:gd name="T10" fmla="*/ 155 w 158"/>
                <a:gd name="T11" fmla="*/ 3 h 18"/>
                <a:gd name="T12" fmla="*/ 152 w 158"/>
                <a:gd name="T13" fmla="*/ 0 h 18"/>
                <a:gd name="T14" fmla="*/ 6 w 158"/>
                <a:gd name="T15" fmla="*/ 0 h 18"/>
                <a:gd name="T16" fmla="*/ 3 w 158"/>
                <a:gd name="T17" fmla="*/ 3 h 18"/>
                <a:gd name="T18" fmla="*/ 0 w 158"/>
                <a:gd name="T19" fmla="*/ 6 h 18"/>
                <a:gd name="T20" fmla="*/ 0 w 158"/>
                <a:gd name="T21" fmla="*/ 12 h 18"/>
                <a:gd name="T22" fmla="*/ 3 w 158"/>
                <a:gd name="T23" fmla="*/ 15 h 18"/>
                <a:gd name="T24" fmla="*/ 6 w 158"/>
                <a:gd name="T25" fmla="*/ 18 h 18"/>
                <a:gd name="T26" fmla="*/ 9 w 158"/>
                <a:gd name="T27" fmla="*/ 18 h 18"/>
                <a:gd name="T28" fmla="*/ 149 w 158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8">
                  <a:moveTo>
                    <a:pt x="149" y="18"/>
                  </a:moveTo>
                  <a:lnTo>
                    <a:pt x="152" y="18"/>
                  </a:lnTo>
                  <a:lnTo>
                    <a:pt x="155" y="15"/>
                  </a:lnTo>
                  <a:lnTo>
                    <a:pt x="158" y="12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34"/>
            <p:cNvSpPr>
              <a:spLocks/>
            </p:cNvSpPr>
            <p:nvPr/>
          </p:nvSpPr>
          <p:spPr bwMode="auto">
            <a:xfrm>
              <a:off x="4427" y="1276"/>
              <a:ext cx="18" cy="130"/>
            </a:xfrm>
            <a:custGeom>
              <a:avLst/>
              <a:gdLst>
                <a:gd name="T0" fmla="*/ 18 w 18"/>
                <a:gd name="T1" fmla="*/ 9 h 130"/>
                <a:gd name="T2" fmla="*/ 18 w 18"/>
                <a:gd name="T3" fmla="*/ 6 h 130"/>
                <a:gd name="T4" fmla="*/ 15 w 18"/>
                <a:gd name="T5" fmla="*/ 3 h 130"/>
                <a:gd name="T6" fmla="*/ 12 w 18"/>
                <a:gd name="T7" fmla="*/ 0 h 130"/>
                <a:gd name="T8" fmla="*/ 6 w 18"/>
                <a:gd name="T9" fmla="*/ 0 h 130"/>
                <a:gd name="T10" fmla="*/ 3 w 18"/>
                <a:gd name="T11" fmla="*/ 3 h 130"/>
                <a:gd name="T12" fmla="*/ 0 w 18"/>
                <a:gd name="T13" fmla="*/ 6 h 130"/>
                <a:gd name="T14" fmla="*/ 0 w 18"/>
                <a:gd name="T15" fmla="*/ 124 h 130"/>
                <a:gd name="T16" fmla="*/ 3 w 18"/>
                <a:gd name="T17" fmla="*/ 127 h 130"/>
                <a:gd name="T18" fmla="*/ 6 w 18"/>
                <a:gd name="T19" fmla="*/ 130 h 130"/>
                <a:gd name="T20" fmla="*/ 12 w 18"/>
                <a:gd name="T21" fmla="*/ 130 h 130"/>
                <a:gd name="T22" fmla="*/ 15 w 18"/>
                <a:gd name="T23" fmla="*/ 127 h 130"/>
                <a:gd name="T24" fmla="*/ 18 w 18"/>
                <a:gd name="T25" fmla="*/ 124 h 130"/>
                <a:gd name="T26" fmla="*/ 18 w 18"/>
                <a:gd name="T27" fmla="*/ 121 h 130"/>
                <a:gd name="T28" fmla="*/ 18 w 18"/>
                <a:gd name="T29" fmla="*/ 9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13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3" y="127"/>
                  </a:lnTo>
                  <a:lnTo>
                    <a:pt x="6" y="130"/>
                  </a:lnTo>
                  <a:lnTo>
                    <a:pt x="12" y="130"/>
                  </a:lnTo>
                  <a:lnTo>
                    <a:pt x="15" y="127"/>
                  </a:lnTo>
                  <a:lnTo>
                    <a:pt x="18" y="124"/>
                  </a:lnTo>
                  <a:lnTo>
                    <a:pt x="18" y="121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35"/>
            <p:cNvSpPr>
              <a:spLocks/>
            </p:cNvSpPr>
            <p:nvPr/>
          </p:nvSpPr>
          <p:spPr bwMode="auto">
            <a:xfrm>
              <a:off x="4427" y="1806"/>
              <a:ext cx="158" cy="17"/>
            </a:xfrm>
            <a:custGeom>
              <a:avLst/>
              <a:gdLst>
                <a:gd name="T0" fmla="*/ 149 w 158"/>
                <a:gd name="T1" fmla="*/ 17 h 17"/>
                <a:gd name="T2" fmla="*/ 152 w 158"/>
                <a:gd name="T3" fmla="*/ 17 h 17"/>
                <a:gd name="T4" fmla="*/ 155 w 158"/>
                <a:gd name="T5" fmla="*/ 14 h 17"/>
                <a:gd name="T6" fmla="*/ 158 w 158"/>
                <a:gd name="T7" fmla="*/ 11 h 17"/>
                <a:gd name="T8" fmla="*/ 158 w 158"/>
                <a:gd name="T9" fmla="*/ 6 h 17"/>
                <a:gd name="T10" fmla="*/ 155 w 158"/>
                <a:gd name="T11" fmla="*/ 3 h 17"/>
                <a:gd name="T12" fmla="*/ 152 w 158"/>
                <a:gd name="T13" fmla="*/ 0 h 17"/>
                <a:gd name="T14" fmla="*/ 6 w 158"/>
                <a:gd name="T15" fmla="*/ 0 h 17"/>
                <a:gd name="T16" fmla="*/ 3 w 158"/>
                <a:gd name="T17" fmla="*/ 3 h 17"/>
                <a:gd name="T18" fmla="*/ 0 w 158"/>
                <a:gd name="T19" fmla="*/ 6 h 17"/>
                <a:gd name="T20" fmla="*/ 0 w 158"/>
                <a:gd name="T21" fmla="*/ 11 h 17"/>
                <a:gd name="T22" fmla="*/ 3 w 158"/>
                <a:gd name="T23" fmla="*/ 14 h 17"/>
                <a:gd name="T24" fmla="*/ 6 w 158"/>
                <a:gd name="T25" fmla="*/ 17 h 17"/>
                <a:gd name="T26" fmla="*/ 9 w 158"/>
                <a:gd name="T27" fmla="*/ 17 h 17"/>
                <a:gd name="T28" fmla="*/ 149 w 15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7">
                  <a:moveTo>
                    <a:pt x="149" y="17"/>
                  </a:moveTo>
                  <a:lnTo>
                    <a:pt x="152" y="17"/>
                  </a:lnTo>
                  <a:lnTo>
                    <a:pt x="155" y="14"/>
                  </a:lnTo>
                  <a:lnTo>
                    <a:pt x="158" y="11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36"/>
            <p:cNvSpPr>
              <a:spLocks/>
            </p:cNvSpPr>
            <p:nvPr/>
          </p:nvSpPr>
          <p:spPr bwMode="auto">
            <a:xfrm>
              <a:off x="4427" y="1694"/>
              <a:ext cx="18" cy="129"/>
            </a:xfrm>
            <a:custGeom>
              <a:avLst/>
              <a:gdLst>
                <a:gd name="T0" fmla="*/ 0 w 18"/>
                <a:gd name="T1" fmla="*/ 120 h 129"/>
                <a:gd name="T2" fmla="*/ 0 w 18"/>
                <a:gd name="T3" fmla="*/ 123 h 129"/>
                <a:gd name="T4" fmla="*/ 3 w 18"/>
                <a:gd name="T5" fmla="*/ 126 h 129"/>
                <a:gd name="T6" fmla="*/ 6 w 18"/>
                <a:gd name="T7" fmla="*/ 129 h 129"/>
                <a:gd name="T8" fmla="*/ 12 w 18"/>
                <a:gd name="T9" fmla="*/ 129 h 129"/>
                <a:gd name="T10" fmla="*/ 15 w 18"/>
                <a:gd name="T11" fmla="*/ 126 h 129"/>
                <a:gd name="T12" fmla="*/ 18 w 18"/>
                <a:gd name="T13" fmla="*/ 123 h 129"/>
                <a:gd name="T14" fmla="*/ 18 w 18"/>
                <a:gd name="T15" fmla="*/ 6 h 129"/>
                <a:gd name="T16" fmla="*/ 15 w 18"/>
                <a:gd name="T17" fmla="*/ 3 h 129"/>
                <a:gd name="T18" fmla="*/ 12 w 18"/>
                <a:gd name="T19" fmla="*/ 0 h 129"/>
                <a:gd name="T20" fmla="*/ 6 w 18"/>
                <a:gd name="T21" fmla="*/ 0 h 129"/>
                <a:gd name="T22" fmla="*/ 3 w 18"/>
                <a:gd name="T23" fmla="*/ 3 h 129"/>
                <a:gd name="T24" fmla="*/ 0 w 18"/>
                <a:gd name="T25" fmla="*/ 6 h 129"/>
                <a:gd name="T26" fmla="*/ 0 w 18"/>
                <a:gd name="T27" fmla="*/ 9 h 129"/>
                <a:gd name="T28" fmla="*/ 0 w 18"/>
                <a:gd name="T29" fmla="*/ 12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129">
                  <a:moveTo>
                    <a:pt x="0" y="120"/>
                  </a:moveTo>
                  <a:lnTo>
                    <a:pt x="0" y="123"/>
                  </a:lnTo>
                  <a:lnTo>
                    <a:pt x="3" y="126"/>
                  </a:lnTo>
                  <a:lnTo>
                    <a:pt x="6" y="129"/>
                  </a:lnTo>
                  <a:lnTo>
                    <a:pt x="12" y="129"/>
                  </a:lnTo>
                  <a:lnTo>
                    <a:pt x="15" y="126"/>
                  </a:lnTo>
                  <a:lnTo>
                    <a:pt x="18" y="123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37"/>
            <p:cNvSpPr>
              <a:spLocks/>
            </p:cNvSpPr>
            <p:nvPr/>
          </p:nvSpPr>
          <p:spPr bwMode="auto">
            <a:xfrm>
              <a:off x="4427" y="1388"/>
              <a:ext cx="603" cy="324"/>
            </a:xfrm>
            <a:custGeom>
              <a:avLst/>
              <a:gdLst>
                <a:gd name="T0" fmla="*/ 599 w 603"/>
                <a:gd name="T1" fmla="*/ 16 h 324"/>
                <a:gd name="T2" fmla="*/ 602 w 603"/>
                <a:gd name="T3" fmla="*/ 13 h 324"/>
                <a:gd name="T4" fmla="*/ 603 w 603"/>
                <a:gd name="T5" fmla="*/ 12 h 324"/>
                <a:gd name="T6" fmla="*/ 603 w 603"/>
                <a:gd name="T7" fmla="*/ 7 h 324"/>
                <a:gd name="T8" fmla="*/ 602 w 603"/>
                <a:gd name="T9" fmla="*/ 4 h 324"/>
                <a:gd name="T10" fmla="*/ 599 w 603"/>
                <a:gd name="T11" fmla="*/ 1 h 324"/>
                <a:gd name="T12" fmla="*/ 597 w 603"/>
                <a:gd name="T13" fmla="*/ 0 h 324"/>
                <a:gd name="T14" fmla="*/ 593 w 603"/>
                <a:gd name="T15" fmla="*/ 0 h 324"/>
                <a:gd name="T16" fmla="*/ 590 w 603"/>
                <a:gd name="T17" fmla="*/ 1 h 324"/>
                <a:gd name="T18" fmla="*/ 5 w 603"/>
                <a:gd name="T19" fmla="*/ 308 h 324"/>
                <a:gd name="T20" fmla="*/ 2 w 603"/>
                <a:gd name="T21" fmla="*/ 311 h 324"/>
                <a:gd name="T22" fmla="*/ 0 w 603"/>
                <a:gd name="T23" fmla="*/ 312 h 324"/>
                <a:gd name="T24" fmla="*/ 0 w 603"/>
                <a:gd name="T25" fmla="*/ 317 h 324"/>
                <a:gd name="T26" fmla="*/ 2 w 603"/>
                <a:gd name="T27" fmla="*/ 319 h 324"/>
                <a:gd name="T28" fmla="*/ 5 w 603"/>
                <a:gd name="T29" fmla="*/ 322 h 324"/>
                <a:gd name="T30" fmla="*/ 6 w 603"/>
                <a:gd name="T31" fmla="*/ 324 h 324"/>
                <a:gd name="T32" fmla="*/ 11 w 603"/>
                <a:gd name="T33" fmla="*/ 324 h 324"/>
                <a:gd name="T34" fmla="*/ 14 w 603"/>
                <a:gd name="T35" fmla="*/ 322 h 324"/>
                <a:gd name="T36" fmla="*/ 599 w 603"/>
                <a:gd name="T37" fmla="*/ 16 h 3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3" h="324">
                  <a:moveTo>
                    <a:pt x="599" y="16"/>
                  </a:moveTo>
                  <a:lnTo>
                    <a:pt x="602" y="13"/>
                  </a:lnTo>
                  <a:lnTo>
                    <a:pt x="603" y="12"/>
                  </a:lnTo>
                  <a:lnTo>
                    <a:pt x="603" y="7"/>
                  </a:lnTo>
                  <a:lnTo>
                    <a:pt x="602" y="4"/>
                  </a:lnTo>
                  <a:lnTo>
                    <a:pt x="599" y="1"/>
                  </a:lnTo>
                  <a:lnTo>
                    <a:pt x="597" y="0"/>
                  </a:lnTo>
                  <a:lnTo>
                    <a:pt x="593" y="0"/>
                  </a:lnTo>
                  <a:lnTo>
                    <a:pt x="590" y="1"/>
                  </a:lnTo>
                  <a:lnTo>
                    <a:pt x="5" y="308"/>
                  </a:lnTo>
                  <a:lnTo>
                    <a:pt x="2" y="311"/>
                  </a:lnTo>
                  <a:lnTo>
                    <a:pt x="0" y="312"/>
                  </a:lnTo>
                  <a:lnTo>
                    <a:pt x="0" y="317"/>
                  </a:lnTo>
                  <a:lnTo>
                    <a:pt x="2" y="319"/>
                  </a:lnTo>
                  <a:lnTo>
                    <a:pt x="5" y="322"/>
                  </a:lnTo>
                  <a:lnTo>
                    <a:pt x="6" y="324"/>
                  </a:lnTo>
                  <a:lnTo>
                    <a:pt x="11" y="324"/>
                  </a:lnTo>
                  <a:lnTo>
                    <a:pt x="14" y="322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Freeform 38"/>
            <p:cNvSpPr>
              <a:spLocks/>
            </p:cNvSpPr>
            <p:nvPr/>
          </p:nvSpPr>
          <p:spPr bwMode="auto">
            <a:xfrm>
              <a:off x="4427" y="1388"/>
              <a:ext cx="602" cy="297"/>
            </a:xfrm>
            <a:custGeom>
              <a:avLst/>
              <a:gdLst>
                <a:gd name="T0" fmla="*/ 14 w 602"/>
                <a:gd name="T1" fmla="*/ 1 h 297"/>
                <a:gd name="T2" fmla="*/ 11 w 602"/>
                <a:gd name="T3" fmla="*/ 0 h 297"/>
                <a:gd name="T4" fmla="*/ 6 w 602"/>
                <a:gd name="T5" fmla="*/ 0 h 297"/>
                <a:gd name="T6" fmla="*/ 5 w 602"/>
                <a:gd name="T7" fmla="*/ 1 h 297"/>
                <a:gd name="T8" fmla="*/ 2 w 602"/>
                <a:gd name="T9" fmla="*/ 3 h 297"/>
                <a:gd name="T10" fmla="*/ 2 w 602"/>
                <a:gd name="T11" fmla="*/ 4 h 297"/>
                <a:gd name="T12" fmla="*/ 0 w 602"/>
                <a:gd name="T13" fmla="*/ 7 h 297"/>
                <a:gd name="T14" fmla="*/ 0 w 602"/>
                <a:gd name="T15" fmla="*/ 12 h 297"/>
                <a:gd name="T16" fmla="*/ 2 w 602"/>
                <a:gd name="T17" fmla="*/ 13 h 297"/>
                <a:gd name="T18" fmla="*/ 3 w 602"/>
                <a:gd name="T19" fmla="*/ 16 h 297"/>
                <a:gd name="T20" fmla="*/ 5 w 602"/>
                <a:gd name="T21" fmla="*/ 16 h 297"/>
                <a:gd name="T22" fmla="*/ 588 w 602"/>
                <a:gd name="T23" fmla="*/ 296 h 297"/>
                <a:gd name="T24" fmla="*/ 591 w 602"/>
                <a:gd name="T25" fmla="*/ 297 h 297"/>
                <a:gd name="T26" fmla="*/ 596 w 602"/>
                <a:gd name="T27" fmla="*/ 297 h 297"/>
                <a:gd name="T28" fmla="*/ 597 w 602"/>
                <a:gd name="T29" fmla="*/ 296 h 297"/>
                <a:gd name="T30" fmla="*/ 600 w 602"/>
                <a:gd name="T31" fmla="*/ 294 h 297"/>
                <a:gd name="T32" fmla="*/ 600 w 602"/>
                <a:gd name="T33" fmla="*/ 293 h 297"/>
                <a:gd name="T34" fmla="*/ 602 w 602"/>
                <a:gd name="T35" fmla="*/ 290 h 297"/>
                <a:gd name="T36" fmla="*/ 602 w 602"/>
                <a:gd name="T37" fmla="*/ 285 h 297"/>
                <a:gd name="T38" fmla="*/ 600 w 602"/>
                <a:gd name="T39" fmla="*/ 284 h 297"/>
                <a:gd name="T40" fmla="*/ 599 w 602"/>
                <a:gd name="T41" fmla="*/ 281 h 297"/>
                <a:gd name="T42" fmla="*/ 597 w 602"/>
                <a:gd name="T43" fmla="*/ 281 h 297"/>
                <a:gd name="T44" fmla="*/ 14 w 602"/>
                <a:gd name="T45" fmla="*/ 1 h 2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2" h="297">
                  <a:moveTo>
                    <a:pt x="14" y="1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88" y="296"/>
                  </a:lnTo>
                  <a:lnTo>
                    <a:pt x="591" y="297"/>
                  </a:lnTo>
                  <a:lnTo>
                    <a:pt x="596" y="297"/>
                  </a:lnTo>
                  <a:lnTo>
                    <a:pt x="597" y="296"/>
                  </a:lnTo>
                  <a:lnTo>
                    <a:pt x="600" y="294"/>
                  </a:lnTo>
                  <a:lnTo>
                    <a:pt x="600" y="293"/>
                  </a:lnTo>
                  <a:lnTo>
                    <a:pt x="602" y="290"/>
                  </a:lnTo>
                  <a:lnTo>
                    <a:pt x="602" y="285"/>
                  </a:lnTo>
                  <a:lnTo>
                    <a:pt x="600" y="284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6" name="Group 39"/>
            <p:cNvGrpSpPr>
              <a:grpSpLocks/>
            </p:cNvGrpSpPr>
            <p:nvPr/>
          </p:nvGrpSpPr>
          <p:grpSpPr bwMode="auto">
            <a:xfrm>
              <a:off x="4984" y="1165"/>
              <a:ext cx="72" cy="73"/>
              <a:chOff x="4984" y="1165"/>
              <a:chExt cx="72" cy="73"/>
            </a:xfrm>
          </p:grpSpPr>
          <p:sp>
            <p:nvSpPr>
              <p:cNvPr id="11370" name="Oval 40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1" name="Freeform 41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7" name="Oval 42"/>
            <p:cNvSpPr>
              <a:spLocks noChangeArrowheads="1"/>
            </p:cNvSpPr>
            <p:nvPr/>
          </p:nvSpPr>
          <p:spPr bwMode="auto">
            <a:xfrm>
              <a:off x="4993" y="1871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43"/>
            <p:cNvSpPr>
              <a:spLocks/>
            </p:cNvSpPr>
            <p:nvPr/>
          </p:nvSpPr>
          <p:spPr bwMode="auto">
            <a:xfrm>
              <a:off x="4984" y="1862"/>
              <a:ext cx="72" cy="71"/>
            </a:xfrm>
            <a:custGeom>
              <a:avLst/>
              <a:gdLst>
                <a:gd name="T0" fmla="*/ 2 w 72"/>
                <a:gd name="T1" fmla="*/ 48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60 h 71"/>
                <a:gd name="T18" fmla="*/ 64 w 72"/>
                <a:gd name="T19" fmla="*/ 57 h 71"/>
                <a:gd name="T20" fmla="*/ 67 w 72"/>
                <a:gd name="T21" fmla="*/ 54 h 71"/>
                <a:gd name="T22" fmla="*/ 67 w 72"/>
                <a:gd name="T23" fmla="*/ 54 h 71"/>
                <a:gd name="T24" fmla="*/ 69 w 72"/>
                <a:gd name="T25" fmla="*/ 42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5 h 71"/>
                <a:gd name="T34" fmla="*/ 54 w 72"/>
                <a:gd name="T35" fmla="*/ 5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8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2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7 h 71"/>
                <a:gd name="T84" fmla="*/ 37 w 72"/>
                <a:gd name="T85" fmla="*/ 54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1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60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7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66" y="54"/>
                  </a:lnTo>
                  <a:lnTo>
                    <a:pt x="67" y="54"/>
                  </a:lnTo>
                  <a:lnTo>
                    <a:pt x="70" y="48"/>
                  </a:lnTo>
                  <a:lnTo>
                    <a:pt x="72" y="46"/>
                  </a:lnTo>
                  <a:lnTo>
                    <a:pt x="69" y="42"/>
                  </a:lnTo>
                  <a:lnTo>
                    <a:pt x="64" y="45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5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2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9" y="48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1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4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1"/>
                  </a:lnTo>
                  <a:lnTo>
                    <a:pt x="42" y="54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Rectangle 44"/>
            <p:cNvSpPr>
              <a:spLocks noChangeArrowheads="1"/>
            </p:cNvSpPr>
            <p:nvPr/>
          </p:nvSpPr>
          <p:spPr bwMode="auto">
            <a:xfrm>
              <a:off x="5439" y="112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Swiss 721 SWA"/>
                </a:rPr>
                <a:t>Q</a:t>
              </a:r>
              <a:endParaRPr lang="en-US" altLang="zh-CN"/>
            </a:p>
          </p:txBody>
        </p:sp>
        <p:sp>
          <p:nvSpPr>
            <p:cNvPr id="11340" name="Freeform 45"/>
            <p:cNvSpPr>
              <a:spLocks/>
            </p:cNvSpPr>
            <p:nvPr/>
          </p:nvSpPr>
          <p:spPr bwMode="auto">
            <a:xfrm>
              <a:off x="4019" y="979"/>
              <a:ext cx="139" cy="262"/>
            </a:xfrm>
            <a:custGeom>
              <a:avLst/>
              <a:gdLst>
                <a:gd name="T0" fmla="*/ 6 w 139"/>
                <a:gd name="T1" fmla="*/ 0 h 262"/>
                <a:gd name="T2" fmla="*/ 0 w 139"/>
                <a:gd name="T3" fmla="*/ 6 h 262"/>
                <a:gd name="T4" fmla="*/ 3 w 139"/>
                <a:gd name="T5" fmla="*/ 15 h 262"/>
                <a:gd name="T6" fmla="*/ 25 w 139"/>
                <a:gd name="T7" fmla="*/ 18 h 262"/>
                <a:gd name="T8" fmla="*/ 47 w 139"/>
                <a:gd name="T9" fmla="*/ 26 h 262"/>
                <a:gd name="T10" fmla="*/ 58 w 139"/>
                <a:gd name="T11" fmla="*/ 30 h 262"/>
                <a:gd name="T12" fmla="*/ 65 w 139"/>
                <a:gd name="T13" fmla="*/ 33 h 262"/>
                <a:gd name="T14" fmla="*/ 75 w 139"/>
                <a:gd name="T15" fmla="*/ 40 h 262"/>
                <a:gd name="T16" fmla="*/ 83 w 139"/>
                <a:gd name="T17" fmla="*/ 46 h 262"/>
                <a:gd name="T18" fmla="*/ 95 w 139"/>
                <a:gd name="T19" fmla="*/ 58 h 262"/>
                <a:gd name="T20" fmla="*/ 101 w 139"/>
                <a:gd name="T21" fmla="*/ 69 h 262"/>
                <a:gd name="T22" fmla="*/ 107 w 139"/>
                <a:gd name="T23" fmla="*/ 76 h 262"/>
                <a:gd name="T24" fmla="*/ 111 w 139"/>
                <a:gd name="T25" fmla="*/ 86 h 262"/>
                <a:gd name="T26" fmla="*/ 115 w 139"/>
                <a:gd name="T27" fmla="*/ 97 h 262"/>
                <a:gd name="T28" fmla="*/ 120 w 139"/>
                <a:gd name="T29" fmla="*/ 125 h 262"/>
                <a:gd name="T30" fmla="*/ 121 w 139"/>
                <a:gd name="T31" fmla="*/ 130 h 262"/>
                <a:gd name="T32" fmla="*/ 120 w 139"/>
                <a:gd name="T33" fmla="*/ 147 h 262"/>
                <a:gd name="T34" fmla="*/ 113 w 139"/>
                <a:gd name="T35" fmla="*/ 170 h 262"/>
                <a:gd name="T36" fmla="*/ 108 w 139"/>
                <a:gd name="T37" fmla="*/ 180 h 262"/>
                <a:gd name="T38" fmla="*/ 105 w 139"/>
                <a:gd name="T39" fmla="*/ 188 h 262"/>
                <a:gd name="T40" fmla="*/ 98 w 139"/>
                <a:gd name="T41" fmla="*/ 198 h 262"/>
                <a:gd name="T42" fmla="*/ 92 w 139"/>
                <a:gd name="T43" fmla="*/ 205 h 262"/>
                <a:gd name="T44" fmla="*/ 80 w 139"/>
                <a:gd name="T45" fmla="*/ 217 h 262"/>
                <a:gd name="T46" fmla="*/ 69 w 139"/>
                <a:gd name="T47" fmla="*/ 223 h 262"/>
                <a:gd name="T48" fmla="*/ 62 w 139"/>
                <a:gd name="T49" fmla="*/ 229 h 262"/>
                <a:gd name="T50" fmla="*/ 52 w 139"/>
                <a:gd name="T51" fmla="*/ 234 h 262"/>
                <a:gd name="T52" fmla="*/ 41 w 139"/>
                <a:gd name="T53" fmla="*/ 238 h 262"/>
                <a:gd name="T54" fmla="*/ 13 w 139"/>
                <a:gd name="T55" fmla="*/ 242 h 262"/>
                <a:gd name="T56" fmla="*/ 9 w 139"/>
                <a:gd name="T57" fmla="*/ 244 h 262"/>
                <a:gd name="T58" fmla="*/ 3 w 139"/>
                <a:gd name="T59" fmla="*/ 247 h 262"/>
                <a:gd name="T60" fmla="*/ 0 w 139"/>
                <a:gd name="T61" fmla="*/ 256 h 262"/>
                <a:gd name="T62" fmla="*/ 6 w 139"/>
                <a:gd name="T63" fmla="*/ 262 h 262"/>
                <a:gd name="T64" fmla="*/ 10 w 139"/>
                <a:gd name="T65" fmla="*/ 262 h 262"/>
                <a:gd name="T66" fmla="*/ 28 w 139"/>
                <a:gd name="T67" fmla="*/ 260 h 262"/>
                <a:gd name="T68" fmla="*/ 53 w 139"/>
                <a:gd name="T69" fmla="*/ 253 h 262"/>
                <a:gd name="T70" fmla="*/ 63 w 139"/>
                <a:gd name="T71" fmla="*/ 248 h 262"/>
                <a:gd name="T72" fmla="*/ 77 w 139"/>
                <a:gd name="T73" fmla="*/ 242 h 262"/>
                <a:gd name="T74" fmla="*/ 84 w 139"/>
                <a:gd name="T75" fmla="*/ 235 h 262"/>
                <a:gd name="T76" fmla="*/ 98 w 139"/>
                <a:gd name="T77" fmla="*/ 226 h 262"/>
                <a:gd name="T78" fmla="*/ 104 w 139"/>
                <a:gd name="T79" fmla="*/ 220 h 262"/>
                <a:gd name="T80" fmla="*/ 113 w 139"/>
                <a:gd name="T81" fmla="*/ 207 h 262"/>
                <a:gd name="T82" fmla="*/ 120 w 139"/>
                <a:gd name="T83" fmla="*/ 199 h 262"/>
                <a:gd name="T84" fmla="*/ 126 w 139"/>
                <a:gd name="T85" fmla="*/ 186 h 262"/>
                <a:gd name="T86" fmla="*/ 130 w 139"/>
                <a:gd name="T87" fmla="*/ 176 h 262"/>
                <a:gd name="T88" fmla="*/ 138 w 139"/>
                <a:gd name="T89" fmla="*/ 150 h 262"/>
                <a:gd name="T90" fmla="*/ 139 w 139"/>
                <a:gd name="T91" fmla="*/ 133 h 262"/>
                <a:gd name="T92" fmla="*/ 138 w 139"/>
                <a:gd name="T93" fmla="*/ 122 h 262"/>
                <a:gd name="T94" fmla="*/ 133 w 139"/>
                <a:gd name="T95" fmla="*/ 91 h 262"/>
                <a:gd name="T96" fmla="*/ 129 w 139"/>
                <a:gd name="T97" fmla="*/ 80 h 262"/>
                <a:gd name="T98" fmla="*/ 124 w 139"/>
                <a:gd name="T99" fmla="*/ 70 h 262"/>
                <a:gd name="T100" fmla="*/ 115 w 139"/>
                <a:gd name="T101" fmla="*/ 57 h 262"/>
                <a:gd name="T102" fmla="*/ 110 w 139"/>
                <a:gd name="T103" fmla="*/ 46 h 262"/>
                <a:gd name="T104" fmla="*/ 99 w 139"/>
                <a:gd name="T105" fmla="*/ 39 h 262"/>
                <a:gd name="T106" fmla="*/ 92 w 139"/>
                <a:gd name="T107" fmla="*/ 28 h 262"/>
                <a:gd name="T108" fmla="*/ 81 w 139"/>
                <a:gd name="T109" fmla="*/ 23 h 262"/>
                <a:gd name="T110" fmla="*/ 68 w 139"/>
                <a:gd name="T111" fmla="*/ 14 h 262"/>
                <a:gd name="T112" fmla="*/ 58 w 139"/>
                <a:gd name="T113" fmla="*/ 9 h 262"/>
                <a:gd name="T114" fmla="*/ 47 w 139"/>
                <a:gd name="T115" fmla="*/ 5 h 262"/>
                <a:gd name="T116" fmla="*/ 9 w 139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9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3"/>
                  </a:lnTo>
                  <a:lnTo>
                    <a:pt x="47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1"/>
                  </a:lnTo>
                  <a:lnTo>
                    <a:pt x="65" y="33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1"/>
                  </a:lnTo>
                  <a:lnTo>
                    <a:pt x="115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3"/>
                  </a:lnTo>
                  <a:lnTo>
                    <a:pt x="121" y="130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4"/>
                  </a:lnTo>
                  <a:lnTo>
                    <a:pt x="113" y="170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5"/>
                  </a:lnTo>
                  <a:lnTo>
                    <a:pt x="105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6"/>
                  </a:lnTo>
                  <a:lnTo>
                    <a:pt x="53" y="253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7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5" y="204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6"/>
                  </a:lnTo>
                  <a:lnTo>
                    <a:pt x="133" y="170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3"/>
                  </a:lnTo>
                  <a:lnTo>
                    <a:pt x="139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1"/>
                  </a:lnTo>
                  <a:lnTo>
                    <a:pt x="130" y="85"/>
                  </a:lnTo>
                  <a:lnTo>
                    <a:pt x="129" y="80"/>
                  </a:lnTo>
                  <a:lnTo>
                    <a:pt x="126" y="75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9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6"/>
                  </a:lnTo>
                  <a:lnTo>
                    <a:pt x="81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Freeform 46"/>
            <p:cNvSpPr>
              <a:spLocks/>
            </p:cNvSpPr>
            <p:nvPr/>
          </p:nvSpPr>
          <p:spPr bwMode="auto">
            <a:xfrm>
              <a:off x="3851" y="979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Freeform 47"/>
            <p:cNvSpPr>
              <a:spLocks/>
            </p:cNvSpPr>
            <p:nvPr/>
          </p:nvSpPr>
          <p:spPr bwMode="auto">
            <a:xfrm>
              <a:off x="3851" y="1224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Freeform 48"/>
            <p:cNvSpPr>
              <a:spLocks/>
            </p:cNvSpPr>
            <p:nvPr/>
          </p:nvSpPr>
          <p:spPr bwMode="auto">
            <a:xfrm>
              <a:off x="3851" y="979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Freeform 49"/>
            <p:cNvSpPr>
              <a:spLocks/>
            </p:cNvSpPr>
            <p:nvPr/>
          </p:nvSpPr>
          <p:spPr bwMode="auto">
            <a:xfrm>
              <a:off x="4137" y="1076"/>
              <a:ext cx="78" cy="77"/>
            </a:xfrm>
            <a:custGeom>
              <a:avLst/>
              <a:gdLst>
                <a:gd name="T0" fmla="*/ 2 w 78"/>
                <a:gd name="T1" fmla="*/ 52 h 77"/>
                <a:gd name="T2" fmla="*/ 6 w 78"/>
                <a:gd name="T3" fmla="*/ 61 h 77"/>
                <a:gd name="T4" fmla="*/ 8 w 78"/>
                <a:gd name="T5" fmla="*/ 62 h 77"/>
                <a:gd name="T6" fmla="*/ 17 w 78"/>
                <a:gd name="T7" fmla="*/ 71 h 77"/>
                <a:gd name="T8" fmla="*/ 20 w 78"/>
                <a:gd name="T9" fmla="*/ 74 h 77"/>
                <a:gd name="T10" fmla="*/ 26 w 78"/>
                <a:gd name="T11" fmla="*/ 76 h 77"/>
                <a:gd name="T12" fmla="*/ 45 w 78"/>
                <a:gd name="T13" fmla="*/ 76 h 77"/>
                <a:gd name="T14" fmla="*/ 52 w 78"/>
                <a:gd name="T15" fmla="*/ 76 h 77"/>
                <a:gd name="T16" fmla="*/ 61 w 78"/>
                <a:gd name="T17" fmla="*/ 71 h 77"/>
                <a:gd name="T18" fmla="*/ 61 w 78"/>
                <a:gd name="T19" fmla="*/ 71 h 77"/>
                <a:gd name="T20" fmla="*/ 70 w 78"/>
                <a:gd name="T21" fmla="*/ 62 h 77"/>
                <a:gd name="T22" fmla="*/ 67 w 78"/>
                <a:gd name="T23" fmla="*/ 64 h 77"/>
                <a:gd name="T24" fmla="*/ 76 w 78"/>
                <a:gd name="T25" fmla="*/ 53 h 77"/>
                <a:gd name="T26" fmla="*/ 78 w 78"/>
                <a:gd name="T27" fmla="*/ 43 h 77"/>
                <a:gd name="T28" fmla="*/ 78 w 78"/>
                <a:gd name="T29" fmla="*/ 27 h 77"/>
                <a:gd name="T30" fmla="*/ 75 w 78"/>
                <a:gd name="T31" fmla="*/ 22 h 77"/>
                <a:gd name="T32" fmla="*/ 69 w 78"/>
                <a:gd name="T33" fmla="*/ 15 h 77"/>
                <a:gd name="T34" fmla="*/ 67 w 78"/>
                <a:gd name="T35" fmla="*/ 10 h 77"/>
                <a:gd name="T36" fmla="*/ 61 w 78"/>
                <a:gd name="T37" fmla="*/ 7 h 77"/>
                <a:gd name="T38" fmla="*/ 55 w 78"/>
                <a:gd name="T39" fmla="*/ 1 h 77"/>
                <a:gd name="T40" fmla="*/ 27 w 78"/>
                <a:gd name="T41" fmla="*/ 0 h 77"/>
                <a:gd name="T42" fmla="*/ 21 w 78"/>
                <a:gd name="T43" fmla="*/ 3 h 77"/>
                <a:gd name="T44" fmla="*/ 11 w 78"/>
                <a:gd name="T45" fmla="*/ 10 h 77"/>
                <a:gd name="T46" fmla="*/ 3 w 78"/>
                <a:gd name="T47" fmla="*/ 21 h 77"/>
                <a:gd name="T48" fmla="*/ 0 w 78"/>
                <a:gd name="T49" fmla="*/ 27 h 77"/>
                <a:gd name="T50" fmla="*/ 18 w 78"/>
                <a:gd name="T51" fmla="*/ 33 h 77"/>
                <a:gd name="T52" fmla="*/ 21 w 78"/>
                <a:gd name="T53" fmla="*/ 27 h 77"/>
                <a:gd name="T54" fmla="*/ 23 w 78"/>
                <a:gd name="T55" fmla="*/ 22 h 77"/>
                <a:gd name="T56" fmla="*/ 27 w 78"/>
                <a:gd name="T57" fmla="*/ 21 h 77"/>
                <a:gd name="T58" fmla="*/ 33 w 78"/>
                <a:gd name="T59" fmla="*/ 18 h 77"/>
                <a:gd name="T60" fmla="*/ 47 w 78"/>
                <a:gd name="T61" fmla="*/ 19 h 77"/>
                <a:gd name="T62" fmla="*/ 49 w 78"/>
                <a:gd name="T63" fmla="*/ 18 h 77"/>
                <a:gd name="T64" fmla="*/ 57 w 78"/>
                <a:gd name="T65" fmla="*/ 25 h 77"/>
                <a:gd name="T66" fmla="*/ 54 w 78"/>
                <a:gd name="T67" fmla="*/ 22 h 77"/>
                <a:gd name="T68" fmla="*/ 57 w 78"/>
                <a:gd name="T69" fmla="*/ 25 h 77"/>
                <a:gd name="T70" fmla="*/ 58 w 78"/>
                <a:gd name="T71" fmla="*/ 31 h 77"/>
                <a:gd name="T72" fmla="*/ 63 w 78"/>
                <a:gd name="T73" fmla="*/ 43 h 77"/>
                <a:gd name="T74" fmla="*/ 60 w 78"/>
                <a:gd name="T75" fmla="*/ 44 h 77"/>
                <a:gd name="T76" fmla="*/ 57 w 78"/>
                <a:gd name="T77" fmla="*/ 49 h 77"/>
                <a:gd name="T78" fmla="*/ 54 w 78"/>
                <a:gd name="T79" fmla="*/ 53 h 77"/>
                <a:gd name="T80" fmla="*/ 55 w 78"/>
                <a:gd name="T81" fmla="*/ 55 h 77"/>
                <a:gd name="T82" fmla="*/ 54 w 78"/>
                <a:gd name="T83" fmla="*/ 53 h 77"/>
                <a:gd name="T84" fmla="*/ 49 w 78"/>
                <a:gd name="T85" fmla="*/ 56 h 77"/>
                <a:gd name="T86" fmla="*/ 45 w 78"/>
                <a:gd name="T87" fmla="*/ 59 h 77"/>
                <a:gd name="T88" fmla="*/ 44 w 78"/>
                <a:gd name="T89" fmla="*/ 62 h 77"/>
                <a:gd name="T90" fmla="*/ 32 w 78"/>
                <a:gd name="T91" fmla="*/ 58 h 77"/>
                <a:gd name="T92" fmla="*/ 26 w 78"/>
                <a:gd name="T93" fmla="*/ 56 h 77"/>
                <a:gd name="T94" fmla="*/ 23 w 78"/>
                <a:gd name="T95" fmla="*/ 53 h 77"/>
                <a:gd name="T96" fmla="*/ 26 w 78"/>
                <a:gd name="T97" fmla="*/ 56 h 77"/>
                <a:gd name="T98" fmla="*/ 18 w 78"/>
                <a:gd name="T99" fmla="*/ 49 h 77"/>
                <a:gd name="T100" fmla="*/ 20 w 78"/>
                <a:gd name="T101" fmla="*/ 46 h 77"/>
                <a:gd name="T102" fmla="*/ 0 w 78"/>
                <a:gd name="T103" fmla="*/ 38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8" h="77">
                  <a:moveTo>
                    <a:pt x="0" y="38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2" y="55"/>
                  </a:lnTo>
                  <a:lnTo>
                    <a:pt x="3" y="56"/>
                  </a:lnTo>
                  <a:lnTo>
                    <a:pt x="6" y="61"/>
                  </a:lnTo>
                  <a:lnTo>
                    <a:pt x="8" y="61"/>
                  </a:lnTo>
                  <a:lnTo>
                    <a:pt x="5" y="59"/>
                  </a:lnTo>
                  <a:lnTo>
                    <a:pt x="8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15" y="68"/>
                  </a:lnTo>
                  <a:lnTo>
                    <a:pt x="12" y="67"/>
                  </a:lnTo>
                  <a:lnTo>
                    <a:pt x="20" y="74"/>
                  </a:lnTo>
                  <a:lnTo>
                    <a:pt x="23" y="74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7" y="77"/>
                  </a:lnTo>
                  <a:lnTo>
                    <a:pt x="35" y="77"/>
                  </a:lnTo>
                  <a:lnTo>
                    <a:pt x="45" y="76"/>
                  </a:lnTo>
                  <a:lnTo>
                    <a:pt x="44" y="77"/>
                  </a:lnTo>
                  <a:lnTo>
                    <a:pt x="51" y="77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5" y="74"/>
                  </a:lnTo>
                  <a:lnTo>
                    <a:pt x="61" y="71"/>
                  </a:lnTo>
                  <a:lnTo>
                    <a:pt x="64" y="67"/>
                  </a:lnTo>
                  <a:lnTo>
                    <a:pt x="60" y="71"/>
                  </a:lnTo>
                  <a:lnTo>
                    <a:pt x="61" y="71"/>
                  </a:lnTo>
                  <a:lnTo>
                    <a:pt x="63" y="70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2" y="59"/>
                  </a:lnTo>
                  <a:lnTo>
                    <a:pt x="67" y="64"/>
                  </a:lnTo>
                  <a:lnTo>
                    <a:pt x="72" y="61"/>
                  </a:lnTo>
                  <a:lnTo>
                    <a:pt x="75" y="55"/>
                  </a:lnTo>
                  <a:lnTo>
                    <a:pt x="76" y="53"/>
                  </a:lnTo>
                  <a:lnTo>
                    <a:pt x="76" y="52"/>
                  </a:lnTo>
                  <a:lnTo>
                    <a:pt x="78" y="50"/>
                  </a:lnTo>
                  <a:lnTo>
                    <a:pt x="78" y="43"/>
                  </a:lnTo>
                  <a:lnTo>
                    <a:pt x="76" y="44"/>
                  </a:lnTo>
                  <a:lnTo>
                    <a:pt x="78" y="34"/>
                  </a:lnTo>
                  <a:lnTo>
                    <a:pt x="78" y="27"/>
                  </a:lnTo>
                  <a:lnTo>
                    <a:pt x="76" y="25"/>
                  </a:lnTo>
                  <a:lnTo>
                    <a:pt x="76" y="24"/>
                  </a:lnTo>
                  <a:lnTo>
                    <a:pt x="75" y="22"/>
                  </a:lnTo>
                  <a:lnTo>
                    <a:pt x="75" y="19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67" y="10"/>
                  </a:lnTo>
                  <a:lnTo>
                    <a:pt x="63" y="7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6"/>
                  </a:lnTo>
                  <a:lnTo>
                    <a:pt x="57" y="3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5" y="7"/>
                  </a:lnTo>
                  <a:lnTo>
                    <a:pt x="11" y="10"/>
                  </a:lnTo>
                  <a:lnTo>
                    <a:pt x="8" y="15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19"/>
                  </a:lnTo>
                  <a:lnTo>
                    <a:pt x="49" y="19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9" y="19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2"/>
                  </a:lnTo>
                  <a:lnTo>
                    <a:pt x="52" y="21"/>
                  </a:lnTo>
                  <a:lnTo>
                    <a:pt x="54" y="22"/>
                  </a:lnTo>
                  <a:lnTo>
                    <a:pt x="57" y="27"/>
                  </a:lnTo>
                  <a:lnTo>
                    <a:pt x="61" y="30"/>
                  </a:lnTo>
                  <a:lnTo>
                    <a:pt x="57" y="25"/>
                  </a:lnTo>
                  <a:lnTo>
                    <a:pt x="57" y="28"/>
                  </a:lnTo>
                  <a:lnTo>
                    <a:pt x="58" y="30"/>
                  </a:lnTo>
                  <a:lnTo>
                    <a:pt x="58" y="31"/>
                  </a:lnTo>
                  <a:lnTo>
                    <a:pt x="60" y="33"/>
                  </a:lnTo>
                  <a:lnTo>
                    <a:pt x="60" y="37"/>
                  </a:lnTo>
                  <a:lnTo>
                    <a:pt x="63" y="43"/>
                  </a:lnTo>
                  <a:lnTo>
                    <a:pt x="64" y="33"/>
                  </a:lnTo>
                  <a:lnTo>
                    <a:pt x="60" y="37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7" y="49"/>
                  </a:lnTo>
                  <a:lnTo>
                    <a:pt x="60" y="49"/>
                  </a:lnTo>
                  <a:lnTo>
                    <a:pt x="61" y="46"/>
                  </a:lnTo>
                  <a:lnTo>
                    <a:pt x="54" y="53"/>
                  </a:lnTo>
                  <a:lnTo>
                    <a:pt x="54" y="55"/>
                  </a:lnTo>
                  <a:lnTo>
                    <a:pt x="52" y="56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5" y="53"/>
                  </a:lnTo>
                  <a:lnTo>
                    <a:pt x="54" y="53"/>
                  </a:lnTo>
                  <a:lnTo>
                    <a:pt x="47" y="61"/>
                  </a:lnTo>
                  <a:lnTo>
                    <a:pt x="49" y="59"/>
                  </a:lnTo>
                  <a:lnTo>
                    <a:pt x="49" y="56"/>
                  </a:lnTo>
                  <a:lnTo>
                    <a:pt x="48" y="58"/>
                  </a:lnTo>
                  <a:lnTo>
                    <a:pt x="47" y="58"/>
                  </a:lnTo>
                  <a:lnTo>
                    <a:pt x="45" y="59"/>
                  </a:lnTo>
                  <a:lnTo>
                    <a:pt x="38" y="59"/>
                  </a:lnTo>
                  <a:lnTo>
                    <a:pt x="33" y="64"/>
                  </a:lnTo>
                  <a:lnTo>
                    <a:pt x="44" y="62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30" y="61"/>
                  </a:lnTo>
                  <a:lnTo>
                    <a:pt x="27" y="56"/>
                  </a:lnTo>
                  <a:lnTo>
                    <a:pt x="23" y="53"/>
                  </a:lnTo>
                  <a:lnTo>
                    <a:pt x="21" y="52"/>
                  </a:lnTo>
                  <a:lnTo>
                    <a:pt x="23" y="55"/>
                  </a:lnTo>
                  <a:lnTo>
                    <a:pt x="26" y="56"/>
                  </a:lnTo>
                  <a:lnTo>
                    <a:pt x="23" y="53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Freeform 50"/>
            <p:cNvSpPr>
              <a:spLocks/>
            </p:cNvSpPr>
            <p:nvPr/>
          </p:nvSpPr>
          <p:spPr bwMode="auto">
            <a:xfrm>
              <a:off x="4019" y="1843"/>
              <a:ext cx="139" cy="261"/>
            </a:xfrm>
            <a:custGeom>
              <a:avLst/>
              <a:gdLst>
                <a:gd name="T0" fmla="*/ 6 w 139"/>
                <a:gd name="T1" fmla="*/ 0 h 261"/>
                <a:gd name="T2" fmla="*/ 0 w 139"/>
                <a:gd name="T3" fmla="*/ 6 h 261"/>
                <a:gd name="T4" fmla="*/ 3 w 139"/>
                <a:gd name="T5" fmla="*/ 15 h 261"/>
                <a:gd name="T6" fmla="*/ 25 w 139"/>
                <a:gd name="T7" fmla="*/ 18 h 261"/>
                <a:gd name="T8" fmla="*/ 47 w 139"/>
                <a:gd name="T9" fmla="*/ 25 h 261"/>
                <a:gd name="T10" fmla="*/ 58 w 139"/>
                <a:gd name="T11" fmla="*/ 29 h 261"/>
                <a:gd name="T12" fmla="*/ 65 w 139"/>
                <a:gd name="T13" fmla="*/ 32 h 261"/>
                <a:gd name="T14" fmla="*/ 75 w 139"/>
                <a:gd name="T15" fmla="*/ 40 h 261"/>
                <a:gd name="T16" fmla="*/ 83 w 139"/>
                <a:gd name="T17" fmla="*/ 46 h 261"/>
                <a:gd name="T18" fmla="*/ 95 w 139"/>
                <a:gd name="T19" fmla="*/ 58 h 261"/>
                <a:gd name="T20" fmla="*/ 101 w 139"/>
                <a:gd name="T21" fmla="*/ 68 h 261"/>
                <a:gd name="T22" fmla="*/ 107 w 139"/>
                <a:gd name="T23" fmla="*/ 76 h 261"/>
                <a:gd name="T24" fmla="*/ 111 w 139"/>
                <a:gd name="T25" fmla="*/ 86 h 261"/>
                <a:gd name="T26" fmla="*/ 115 w 139"/>
                <a:gd name="T27" fmla="*/ 96 h 261"/>
                <a:gd name="T28" fmla="*/ 120 w 139"/>
                <a:gd name="T29" fmla="*/ 125 h 261"/>
                <a:gd name="T30" fmla="*/ 121 w 139"/>
                <a:gd name="T31" fmla="*/ 129 h 261"/>
                <a:gd name="T32" fmla="*/ 120 w 139"/>
                <a:gd name="T33" fmla="*/ 147 h 261"/>
                <a:gd name="T34" fmla="*/ 113 w 139"/>
                <a:gd name="T35" fmla="*/ 169 h 261"/>
                <a:gd name="T36" fmla="*/ 108 w 139"/>
                <a:gd name="T37" fmla="*/ 180 h 261"/>
                <a:gd name="T38" fmla="*/ 105 w 139"/>
                <a:gd name="T39" fmla="*/ 187 h 261"/>
                <a:gd name="T40" fmla="*/ 98 w 139"/>
                <a:gd name="T41" fmla="*/ 197 h 261"/>
                <a:gd name="T42" fmla="*/ 92 w 139"/>
                <a:gd name="T43" fmla="*/ 205 h 261"/>
                <a:gd name="T44" fmla="*/ 80 w 139"/>
                <a:gd name="T45" fmla="*/ 217 h 261"/>
                <a:gd name="T46" fmla="*/ 69 w 139"/>
                <a:gd name="T47" fmla="*/ 223 h 261"/>
                <a:gd name="T48" fmla="*/ 62 w 139"/>
                <a:gd name="T49" fmla="*/ 229 h 261"/>
                <a:gd name="T50" fmla="*/ 52 w 139"/>
                <a:gd name="T51" fmla="*/ 233 h 261"/>
                <a:gd name="T52" fmla="*/ 41 w 139"/>
                <a:gd name="T53" fmla="*/ 238 h 261"/>
                <a:gd name="T54" fmla="*/ 13 w 139"/>
                <a:gd name="T55" fmla="*/ 242 h 261"/>
                <a:gd name="T56" fmla="*/ 9 w 139"/>
                <a:gd name="T57" fmla="*/ 243 h 261"/>
                <a:gd name="T58" fmla="*/ 3 w 139"/>
                <a:gd name="T59" fmla="*/ 246 h 261"/>
                <a:gd name="T60" fmla="*/ 0 w 139"/>
                <a:gd name="T61" fmla="*/ 255 h 261"/>
                <a:gd name="T62" fmla="*/ 6 w 139"/>
                <a:gd name="T63" fmla="*/ 261 h 261"/>
                <a:gd name="T64" fmla="*/ 10 w 139"/>
                <a:gd name="T65" fmla="*/ 261 h 261"/>
                <a:gd name="T66" fmla="*/ 28 w 139"/>
                <a:gd name="T67" fmla="*/ 260 h 261"/>
                <a:gd name="T68" fmla="*/ 53 w 139"/>
                <a:gd name="T69" fmla="*/ 252 h 261"/>
                <a:gd name="T70" fmla="*/ 63 w 139"/>
                <a:gd name="T71" fmla="*/ 248 h 261"/>
                <a:gd name="T72" fmla="*/ 77 w 139"/>
                <a:gd name="T73" fmla="*/ 242 h 261"/>
                <a:gd name="T74" fmla="*/ 84 w 139"/>
                <a:gd name="T75" fmla="*/ 235 h 261"/>
                <a:gd name="T76" fmla="*/ 98 w 139"/>
                <a:gd name="T77" fmla="*/ 226 h 261"/>
                <a:gd name="T78" fmla="*/ 104 w 139"/>
                <a:gd name="T79" fmla="*/ 220 h 261"/>
                <a:gd name="T80" fmla="*/ 113 w 139"/>
                <a:gd name="T81" fmla="*/ 206 h 261"/>
                <a:gd name="T82" fmla="*/ 120 w 139"/>
                <a:gd name="T83" fmla="*/ 199 h 261"/>
                <a:gd name="T84" fmla="*/ 126 w 139"/>
                <a:gd name="T85" fmla="*/ 186 h 261"/>
                <a:gd name="T86" fmla="*/ 130 w 139"/>
                <a:gd name="T87" fmla="*/ 175 h 261"/>
                <a:gd name="T88" fmla="*/ 138 w 139"/>
                <a:gd name="T89" fmla="*/ 150 h 261"/>
                <a:gd name="T90" fmla="*/ 139 w 139"/>
                <a:gd name="T91" fmla="*/ 132 h 261"/>
                <a:gd name="T92" fmla="*/ 138 w 139"/>
                <a:gd name="T93" fmla="*/ 122 h 261"/>
                <a:gd name="T94" fmla="*/ 133 w 139"/>
                <a:gd name="T95" fmla="*/ 90 h 261"/>
                <a:gd name="T96" fmla="*/ 129 w 139"/>
                <a:gd name="T97" fmla="*/ 80 h 261"/>
                <a:gd name="T98" fmla="*/ 124 w 139"/>
                <a:gd name="T99" fmla="*/ 70 h 261"/>
                <a:gd name="T100" fmla="*/ 115 w 139"/>
                <a:gd name="T101" fmla="*/ 56 h 261"/>
                <a:gd name="T102" fmla="*/ 110 w 139"/>
                <a:gd name="T103" fmla="*/ 46 h 261"/>
                <a:gd name="T104" fmla="*/ 99 w 139"/>
                <a:gd name="T105" fmla="*/ 38 h 261"/>
                <a:gd name="T106" fmla="*/ 92 w 139"/>
                <a:gd name="T107" fmla="*/ 28 h 261"/>
                <a:gd name="T108" fmla="*/ 81 w 139"/>
                <a:gd name="T109" fmla="*/ 22 h 261"/>
                <a:gd name="T110" fmla="*/ 68 w 139"/>
                <a:gd name="T111" fmla="*/ 13 h 261"/>
                <a:gd name="T112" fmla="*/ 58 w 139"/>
                <a:gd name="T113" fmla="*/ 9 h 261"/>
                <a:gd name="T114" fmla="*/ 47 w 139"/>
                <a:gd name="T115" fmla="*/ 4 h 261"/>
                <a:gd name="T116" fmla="*/ 9 w 139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9" h="261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2"/>
                  </a:lnTo>
                  <a:lnTo>
                    <a:pt x="47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0"/>
                  </a:lnTo>
                  <a:lnTo>
                    <a:pt x="115" y="96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1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3"/>
                  </a:lnTo>
                  <a:lnTo>
                    <a:pt x="113" y="169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4"/>
                  </a:lnTo>
                  <a:lnTo>
                    <a:pt x="105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7"/>
                  </a:lnTo>
                  <a:lnTo>
                    <a:pt x="62" y="229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5"/>
                  </a:lnTo>
                  <a:lnTo>
                    <a:pt x="53" y="252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1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5" y="203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5"/>
                  </a:lnTo>
                  <a:lnTo>
                    <a:pt x="133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2"/>
                  </a:lnTo>
                  <a:lnTo>
                    <a:pt x="139" y="129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0"/>
                  </a:lnTo>
                  <a:lnTo>
                    <a:pt x="130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77" y="18"/>
                  </a:lnTo>
                  <a:lnTo>
                    <a:pt x="68" y="13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7"/>
                  </a:lnTo>
                  <a:lnTo>
                    <a:pt x="47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Freeform 51"/>
            <p:cNvSpPr>
              <a:spLocks/>
            </p:cNvSpPr>
            <p:nvPr/>
          </p:nvSpPr>
          <p:spPr bwMode="auto">
            <a:xfrm>
              <a:off x="3851" y="1843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Freeform 52"/>
            <p:cNvSpPr>
              <a:spLocks/>
            </p:cNvSpPr>
            <p:nvPr/>
          </p:nvSpPr>
          <p:spPr bwMode="auto">
            <a:xfrm>
              <a:off x="3851" y="2088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Freeform 53"/>
            <p:cNvSpPr>
              <a:spLocks/>
            </p:cNvSpPr>
            <p:nvPr/>
          </p:nvSpPr>
          <p:spPr bwMode="auto">
            <a:xfrm>
              <a:off x="3851" y="1843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Freeform 54"/>
            <p:cNvSpPr>
              <a:spLocks/>
            </p:cNvSpPr>
            <p:nvPr/>
          </p:nvSpPr>
          <p:spPr bwMode="auto">
            <a:xfrm>
              <a:off x="4137" y="1939"/>
              <a:ext cx="78" cy="79"/>
            </a:xfrm>
            <a:custGeom>
              <a:avLst/>
              <a:gdLst>
                <a:gd name="T0" fmla="*/ 2 w 78"/>
                <a:gd name="T1" fmla="*/ 54 h 79"/>
                <a:gd name="T2" fmla="*/ 6 w 78"/>
                <a:gd name="T3" fmla="*/ 63 h 79"/>
                <a:gd name="T4" fmla="*/ 8 w 78"/>
                <a:gd name="T5" fmla="*/ 64 h 79"/>
                <a:gd name="T6" fmla="*/ 17 w 78"/>
                <a:gd name="T7" fmla="*/ 73 h 79"/>
                <a:gd name="T8" fmla="*/ 20 w 78"/>
                <a:gd name="T9" fmla="*/ 76 h 79"/>
                <a:gd name="T10" fmla="*/ 26 w 78"/>
                <a:gd name="T11" fmla="*/ 78 h 79"/>
                <a:gd name="T12" fmla="*/ 45 w 78"/>
                <a:gd name="T13" fmla="*/ 78 h 79"/>
                <a:gd name="T14" fmla="*/ 52 w 78"/>
                <a:gd name="T15" fmla="*/ 78 h 79"/>
                <a:gd name="T16" fmla="*/ 61 w 78"/>
                <a:gd name="T17" fmla="*/ 73 h 79"/>
                <a:gd name="T18" fmla="*/ 61 w 78"/>
                <a:gd name="T19" fmla="*/ 73 h 79"/>
                <a:gd name="T20" fmla="*/ 70 w 78"/>
                <a:gd name="T21" fmla="*/ 64 h 79"/>
                <a:gd name="T22" fmla="*/ 67 w 78"/>
                <a:gd name="T23" fmla="*/ 66 h 79"/>
                <a:gd name="T24" fmla="*/ 76 w 78"/>
                <a:gd name="T25" fmla="*/ 55 h 79"/>
                <a:gd name="T26" fmla="*/ 78 w 78"/>
                <a:gd name="T27" fmla="*/ 45 h 79"/>
                <a:gd name="T28" fmla="*/ 78 w 78"/>
                <a:gd name="T29" fmla="*/ 27 h 79"/>
                <a:gd name="T30" fmla="*/ 75 w 78"/>
                <a:gd name="T31" fmla="*/ 23 h 79"/>
                <a:gd name="T32" fmla="*/ 72 w 78"/>
                <a:gd name="T33" fmla="*/ 18 h 79"/>
                <a:gd name="T34" fmla="*/ 60 w 78"/>
                <a:gd name="T35" fmla="*/ 6 h 79"/>
                <a:gd name="T36" fmla="*/ 55 w 78"/>
                <a:gd name="T37" fmla="*/ 3 h 79"/>
                <a:gd name="T38" fmla="*/ 51 w 78"/>
                <a:gd name="T39" fmla="*/ 0 h 79"/>
                <a:gd name="T40" fmla="*/ 24 w 78"/>
                <a:gd name="T41" fmla="*/ 2 h 79"/>
                <a:gd name="T42" fmla="*/ 12 w 78"/>
                <a:gd name="T43" fmla="*/ 11 h 79"/>
                <a:gd name="T44" fmla="*/ 5 w 78"/>
                <a:gd name="T45" fmla="*/ 18 h 79"/>
                <a:gd name="T46" fmla="*/ 3 w 78"/>
                <a:gd name="T47" fmla="*/ 21 h 79"/>
                <a:gd name="T48" fmla="*/ 0 w 78"/>
                <a:gd name="T49" fmla="*/ 27 h 79"/>
                <a:gd name="T50" fmla="*/ 18 w 78"/>
                <a:gd name="T51" fmla="*/ 33 h 79"/>
                <a:gd name="T52" fmla="*/ 21 w 78"/>
                <a:gd name="T53" fmla="*/ 27 h 79"/>
                <a:gd name="T54" fmla="*/ 23 w 78"/>
                <a:gd name="T55" fmla="*/ 24 h 79"/>
                <a:gd name="T56" fmla="*/ 26 w 78"/>
                <a:gd name="T57" fmla="*/ 21 h 79"/>
                <a:gd name="T58" fmla="*/ 32 w 78"/>
                <a:gd name="T59" fmla="*/ 20 h 79"/>
                <a:gd name="T60" fmla="*/ 45 w 78"/>
                <a:gd name="T61" fmla="*/ 18 h 79"/>
                <a:gd name="T62" fmla="*/ 49 w 78"/>
                <a:gd name="T63" fmla="*/ 21 h 79"/>
                <a:gd name="T64" fmla="*/ 54 w 78"/>
                <a:gd name="T65" fmla="*/ 24 h 79"/>
                <a:gd name="T66" fmla="*/ 54 w 78"/>
                <a:gd name="T67" fmla="*/ 24 h 79"/>
                <a:gd name="T68" fmla="*/ 57 w 78"/>
                <a:gd name="T69" fmla="*/ 29 h 79"/>
                <a:gd name="T70" fmla="*/ 60 w 78"/>
                <a:gd name="T71" fmla="*/ 33 h 79"/>
                <a:gd name="T72" fmla="*/ 64 w 78"/>
                <a:gd name="T73" fmla="*/ 35 h 79"/>
                <a:gd name="T74" fmla="*/ 58 w 78"/>
                <a:gd name="T75" fmla="*/ 48 h 79"/>
                <a:gd name="T76" fmla="*/ 60 w 78"/>
                <a:gd name="T77" fmla="*/ 51 h 79"/>
                <a:gd name="T78" fmla="*/ 54 w 78"/>
                <a:gd name="T79" fmla="*/ 57 h 79"/>
                <a:gd name="T80" fmla="*/ 57 w 78"/>
                <a:gd name="T81" fmla="*/ 54 h 79"/>
                <a:gd name="T82" fmla="*/ 47 w 78"/>
                <a:gd name="T83" fmla="*/ 63 h 79"/>
                <a:gd name="T84" fmla="*/ 48 w 78"/>
                <a:gd name="T85" fmla="*/ 60 h 79"/>
                <a:gd name="T86" fmla="*/ 38 w 78"/>
                <a:gd name="T87" fmla="*/ 61 h 79"/>
                <a:gd name="T88" fmla="*/ 38 w 78"/>
                <a:gd name="T89" fmla="*/ 61 h 79"/>
                <a:gd name="T90" fmla="*/ 30 w 78"/>
                <a:gd name="T91" fmla="*/ 60 h 79"/>
                <a:gd name="T92" fmla="*/ 30 w 78"/>
                <a:gd name="T93" fmla="*/ 63 h 79"/>
                <a:gd name="T94" fmla="*/ 21 w 78"/>
                <a:gd name="T95" fmla="*/ 54 h 79"/>
                <a:gd name="T96" fmla="*/ 23 w 78"/>
                <a:gd name="T97" fmla="*/ 55 h 79"/>
                <a:gd name="T98" fmla="*/ 21 w 78"/>
                <a:gd name="T99" fmla="*/ 52 h 79"/>
                <a:gd name="T100" fmla="*/ 18 w 78"/>
                <a:gd name="T101" fmla="*/ 46 h 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8" h="79">
                  <a:moveTo>
                    <a:pt x="0" y="40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3" y="58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5" y="61"/>
                  </a:lnTo>
                  <a:lnTo>
                    <a:pt x="8" y="64"/>
                  </a:lnTo>
                  <a:lnTo>
                    <a:pt x="11" y="69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20" y="76"/>
                  </a:lnTo>
                  <a:lnTo>
                    <a:pt x="23" y="76"/>
                  </a:lnTo>
                  <a:lnTo>
                    <a:pt x="24" y="78"/>
                  </a:lnTo>
                  <a:lnTo>
                    <a:pt x="26" y="78"/>
                  </a:lnTo>
                  <a:lnTo>
                    <a:pt x="27" y="79"/>
                  </a:lnTo>
                  <a:lnTo>
                    <a:pt x="35" y="79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51" y="79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6"/>
                  </a:lnTo>
                  <a:lnTo>
                    <a:pt x="61" y="73"/>
                  </a:lnTo>
                  <a:lnTo>
                    <a:pt x="64" y="69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3" y="72"/>
                  </a:lnTo>
                  <a:lnTo>
                    <a:pt x="67" y="69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72" y="61"/>
                  </a:lnTo>
                  <a:lnTo>
                    <a:pt x="67" y="66"/>
                  </a:lnTo>
                  <a:lnTo>
                    <a:pt x="72" y="63"/>
                  </a:lnTo>
                  <a:lnTo>
                    <a:pt x="75" y="57"/>
                  </a:lnTo>
                  <a:lnTo>
                    <a:pt x="76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78" y="45"/>
                  </a:lnTo>
                  <a:lnTo>
                    <a:pt x="76" y="46"/>
                  </a:lnTo>
                  <a:lnTo>
                    <a:pt x="78" y="36"/>
                  </a:lnTo>
                  <a:lnTo>
                    <a:pt x="78" y="27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7" y="14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5" y="18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18" y="40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24"/>
                  </a:lnTo>
                  <a:lnTo>
                    <a:pt x="27" y="21"/>
                  </a:lnTo>
                  <a:lnTo>
                    <a:pt x="30" y="17"/>
                  </a:lnTo>
                  <a:lnTo>
                    <a:pt x="26" y="21"/>
                  </a:lnTo>
                  <a:lnTo>
                    <a:pt x="29" y="21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4" y="23"/>
                  </a:lnTo>
                  <a:lnTo>
                    <a:pt x="54" y="24"/>
                  </a:lnTo>
                  <a:lnTo>
                    <a:pt x="61" y="32"/>
                  </a:lnTo>
                  <a:lnTo>
                    <a:pt x="60" y="29"/>
                  </a:lnTo>
                  <a:lnTo>
                    <a:pt x="57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0" y="39"/>
                  </a:lnTo>
                  <a:lnTo>
                    <a:pt x="63" y="45"/>
                  </a:lnTo>
                  <a:lnTo>
                    <a:pt x="64" y="35"/>
                  </a:lnTo>
                  <a:lnTo>
                    <a:pt x="60" y="39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8" y="49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4" y="55"/>
                  </a:lnTo>
                  <a:lnTo>
                    <a:pt x="54" y="57"/>
                  </a:lnTo>
                  <a:lnTo>
                    <a:pt x="52" y="58"/>
                  </a:lnTo>
                  <a:lnTo>
                    <a:pt x="55" y="57"/>
                  </a:lnTo>
                  <a:lnTo>
                    <a:pt x="57" y="54"/>
                  </a:lnTo>
                  <a:lnTo>
                    <a:pt x="55" y="55"/>
                  </a:lnTo>
                  <a:lnTo>
                    <a:pt x="54" y="55"/>
                  </a:lnTo>
                  <a:lnTo>
                    <a:pt x="47" y="63"/>
                  </a:lnTo>
                  <a:lnTo>
                    <a:pt x="49" y="61"/>
                  </a:lnTo>
                  <a:lnTo>
                    <a:pt x="49" y="58"/>
                  </a:lnTo>
                  <a:lnTo>
                    <a:pt x="48" y="60"/>
                  </a:lnTo>
                  <a:lnTo>
                    <a:pt x="47" y="60"/>
                  </a:lnTo>
                  <a:lnTo>
                    <a:pt x="45" y="61"/>
                  </a:lnTo>
                  <a:lnTo>
                    <a:pt x="38" y="61"/>
                  </a:lnTo>
                  <a:lnTo>
                    <a:pt x="33" y="66"/>
                  </a:lnTo>
                  <a:lnTo>
                    <a:pt x="44" y="64"/>
                  </a:lnTo>
                  <a:lnTo>
                    <a:pt x="38" y="61"/>
                  </a:lnTo>
                  <a:lnTo>
                    <a:pt x="33" y="61"/>
                  </a:lnTo>
                  <a:lnTo>
                    <a:pt x="32" y="60"/>
                  </a:lnTo>
                  <a:lnTo>
                    <a:pt x="30" y="60"/>
                  </a:lnTo>
                  <a:lnTo>
                    <a:pt x="29" y="58"/>
                  </a:lnTo>
                  <a:lnTo>
                    <a:pt x="26" y="58"/>
                  </a:lnTo>
                  <a:lnTo>
                    <a:pt x="30" y="63"/>
                  </a:lnTo>
                  <a:lnTo>
                    <a:pt x="27" y="58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26" y="58"/>
                  </a:lnTo>
                  <a:lnTo>
                    <a:pt x="23" y="55"/>
                  </a:lnTo>
                  <a:lnTo>
                    <a:pt x="20" y="51"/>
                  </a:lnTo>
                  <a:lnTo>
                    <a:pt x="18" y="51"/>
                  </a:lnTo>
                  <a:lnTo>
                    <a:pt x="21" y="52"/>
                  </a:lnTo>
                  <a:lnTo>
                    <a:pt x="20" y="51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55"/>
            <p:cNvSpPr>
              <a:spLocks/>
            </p:cNvSpPr>
            <p:nvPr/>
          </p:nvSpPr>
          <p:spPr bwMode="auto">
            <a:xfrm>
              <a:off x="3564" y="1193"/>
              <a:ext cx="296" cy="18"/>
            </a:xfrm>
            <a:custGeom>
              <a:avLst/>
              <a:gdLst>
                <a:gd name="T0" fmla="*/ 287 w 296"/>
                <a:gd name="T1" fmla="*/ 18 h 18"/>
                <a:gd name="T2" fmla="*/ 290 w 296"/>
                <a:gd name="T3" fmla="*/ 18 h 18"/>
                <a:gd name="T4" fmla="*/ 293 w 296"/>
                <a:gd name="T5" fmla="*/ 15 h 18"/>
                <a:gd name="T6" fmla="*/ 296 w 296"/>
                <a:gd name="T7" fmla="*/ 12 h 18"/>
                <a:gd name="T8" fmla="*/ 296 w 296"/>
                <a:gd name="T9" fmla="*/ 6 h 18"/>
                <a:gd name="T10" fmla="*/ 293 w 296"/>
                <a:gd name="T11" fmla="*/ 3 h 18"/>
                <a:gd name="T12" fmla="*/ 290 w 296"/>
                <a:gd name="T13" fmla="*/ 0 h 18"/>
                <a:gd name="T14" fmla="*/ 6 w 296"/>
                <a:gd name="T15" fmla="*/ 0 h 18"/>
                <a:gd name="T16" fmla="*/ 3 w 296"/>
                <a:gd name="T17" fmla="*/ 3 h 18"/>
                <a:gd name="T18" fmla="*/ 0 w 296"/>
                <a:gd name="T19" fmla="*/ 6 h 18"/>
                <a:gd name="T20" fmla="*/ 0 w 296"/>
                <a:gd name="T21" fmla="*/ 12 h 18"/>
                <a:gd name="T22" fmla="*/ 3 w 296"/>
                <a:gd name="T23" fmla="*/ 15 h 18"/>
                <a:gd name="T24" fmla="*/ 6 w 296"/>
                <a:gd name="T25" fmla="*/ 18 h 18"/>
                <a:gd name="T26" fmla="*/ 9 w 296"/>
                <a:gd name="T27" fmla="*/ 18 h 18"/>
                <a:gd name="T28" fmla="*/ 287 w 29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6" h="18">
                  <a:moveTo>
                    <a:pt x="287" y="18"/>
                  </a:move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8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56"/>
            <p:cNvSpPr>
              <a:spLocks/>
            </p:cNvSpPr>
            <p:nvPr/>
          </p:nvSpPr>
          <p:spPr bwMode="auto">
            <a:xfrm>
              <a:off x="3564" y="1193"/>
              <a:ext cx="18" cy="715"/>
            </a:xfrm>
            <a:custGeom>
              <a:avLst/>
              <a:gdLst>
                <a:gd name="T0" fmla="*/ 18 w 18"/>
                <a:gd name="T1" fmla="*/ 9 h 715"/>
                <a:gd name="T2" fmla="*/ 18 w 18"/>
                <a:gd name="T3" fmla="*/ 6 h 715"/>
                <a:gd name="T4" fmla="*/ 15 w 18"/>
                <a:gd name="T5" fmla="*/ 3 h 715"/>
                <a:gd name="T6" fmla="*/ 12 w 18"/>
                <a:gd name="T7" fmla="*/ 0 h 715"/>
                <a:gd name="T8" fmla="*/ 6 w 18"/>
                <a:gd name="T9" fmla="*/ 0 h 715"/>
                <a:gd name="T10" fmla="*/ 3 w 18"/>
                <a:gd name="T11" fmla="*/ 3 h 715"/>
                <a:gd name="T12" fmla="*/ 0 w 18"/>
                <a:gd name="T13" fmla="*/ 6 h 715"/>
                <a:gd name="T14" fmla="*/ 0 w 18"/>
                <a:gd name="T15" fmla="*/ 709 h 715"/>
                <a:gd name="T16" fmla="*/ 3 w 18"/>
                <a:gd name="T17" fmla="*/ 712 h 715"/>
                <a:gd name="T18" fmla="*/ 6 w 18"/>
                <a:gd name="T19" fmla="*/ 715 h 715"/>
                <a:gd name="T20" fmla="*/ 12 w 18"/>
                <a:gd name="T21" fmla="*/ 715 h 715"/>
                <a:gd name="T22" fmla="*/ 15 w 18"/>
                <a:gd name="T23" fmla="*/ 712 h 715"/>
                <a:gd name="T24" fmla="*/ 18 w 18"/>
                <a:gd name="T25" fmla="*/ 709 h 715"/>
                <a:gd name="T26" fmla="*/ 18 w 18"/>
                <a:gd name="T27" fmla="*/ 706 h 715"/>
                <a:gd name="T28" fmla="*/ 18 w 18"/>
                <a:gd name="T29" fmla="*/ 9 h 7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71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09"/>
                  </a:lnTo>
                  <a:lnTo>
                    <a:pt x="3" y="712"/>
                  </a:lnTo>
                  <a:lnTo>
                    <a:pt x="6" y="715"/>
                  </a:lnTo>
                  <a:lnTo>
                    <a:pt x="12" y="715"/>
                  </a:lnTo>
                  <a:lnTo>
                    <a:pt x="15" y="712"/>
                  </a:lnTo>
                  <a:lnTo>
                    <a:pt x="18" y="709"/>
                  </a:lnTo>
                  <a:lnTo>
                    <a:pt x="18" y="70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Freeform 57"/>
            <p:cNvSpPr>
              <a:spLocks/>
            </p:cNvSpPr>
            <p:nvPr/>
          </p:nvSpPr>
          <p:spPr bwMode="auto">
            <a:xfrm>
              <a:off x="3564" y="1890"/>
              <a:ext cx="296" cy="18"/>
            </a:xfrm>
            <a:custGeom>
              <a:avLst/>
              <a:gdLst>
                <a:gd name="T0" fmla="*/ 9 w 296"/>
                <a:gd name="T1" fmla="*/ 0 h 18"/>
                <a:gd name="T2" fmla="*/ 6 w 296"/>
                <a:gd name="T3" fmla="*/ 0 h 18"/>
                <a:gd name="T4" fmla="*/ 3 w 296"/>
                <a:gd name="T5" fmla="*/ 3 h 18"/>
                <a:gd name="T6" fmla="*/ 0 w 296"/>
                <a:gd name="T7" fmla="*/ 6 h 18"/>
                <a:gd name="T8" fmla="*/ 0 w 296"/>
                <a:gd name="T9" fmla="*/ 12 h 18"/>
                <a:gd name="T10" fmla="*/ 3 w 296"/>
                <a:gd name="T11" fmla="*/ 15 h 18"/>
                <a:gd name="T12" fmla="*/ 6 w 296"/>
                <a:gd name="T13" fmla="*/ 18 h 18"/>
                <a:gd name="T14" fmla="*/ 290 w 296"/>
                <a:gd name="T15" fmla="*/ 18 h 18"/>
                <a:gd name="T16" fmla="*/ 293 w 296"/>
                <a:gd name="T17" fmla="*/ 15 h 18"/>
                <a:gd name="T18" fmla="*/ 296 w 296"/>
                <a:gd name="T19" fmla="*/ 12 h 18"/>
                <a:gd name="T20" fmla="*/ 296 w 296"/>
                <a:gd name="T21" fmla="*/ 6 h 18"/>
                <a:gd name="T22" fmla="*/ 293 w 296"/>
                <a:gd name="T23" fmla="*/ 3 h 18"/>
                <a:gd name="T24" fmla="*/ 290 w 296"/>
                <a:gd name="T25" fmla="*/ 0 h 18"/>
                <a:gd name="T26" fmla="*/ 287 w 296"/>
                <a:gd name="T27" fmla="*/ 0 h 18"/>
                <a:gd name="T28" fmla="*/ 9 w 296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6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2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Oval 58"/>
            <p:cNvSpPr>
              <a:spLocks noChangeArrowheads="1"/>
            </p:cNvSpPr>
            <p:nvPr/>
          </p:nvSpPr>
          <p:spPr bwMode="auto">
            <a:xfrm>
              <a:off x="3543" y="1513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Freeform 59"/>
            <p:cNvSpPr>
              <a:spLocks/>
            </p:cNvSpPr>
            <p:nvPr/>
          </p:nvSpPr>
          <p:spPr bwMode="auto">
            <a:xfrm>
              <a:off x="3534" y="1504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59 h 71"/>
                <a:gd name="T18" fmla="*/ 64 w 72"/>
                <a:gd name="T19" fmla="*/ 56 h 71"/>
                <a:gd name="T20" fmla="*/ 67 w 72"/>
                <a:gd name="T21" fmla="*/ 53 h 71"/>
                <a:gd name="T22" fmla="*/ 67 w 72"/>
                <a:gd name="T23" fmla="*/ 53 h 71"/>
                <a:gd name="T24" fmla="*/ 69 w 72"/>
                <a:gd name="T25" fmla="*/ 41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4 h 71"/>
                <a:gd name="T34" fmla="*/ 54 w 72"/>
                <a:gd name="T35" fmla="*/ 4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9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1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6 h 71"/>
                <a:gd name="T84" fmla="*/ 37 w 72"/>
                <a:gd name="T85" fmla="*/ 53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1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6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2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59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6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3"/>
                  </a:lnTo>
                  <a:lnTo>
                    <a:pt x="69" y="52"/>
                  </a:lnTo>
                  <a:lnTo>
                    <a:pt x="66" y="53"/>
                  </a:lnTo>
                  <a:lnTo>
                    <a:pt x="67" y="53"/>
                  </a:lnTo>
                  <a:lnTo>
                    <a:pt x="70" y="47"/>
                  </a:lnTo>
                  <a:lnTo>
                    <a:pt x="72" y="46"/>
                  </a:lnTo>
                  <a:lnTo>
                    <a:pt x="69" y="41"/>
                  </a:lnTo>
                  <a:lnTo>
                    <a:pt x="64" y="44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4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1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1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51" y="46"/>
                  </a:lnTo>
                  <a:lnTo>
                    <a:pt x="49" y="47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0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3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0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3"/>
                  </a:lnTo>
                  <a:lnTo>
                    <a:pt x="30" y="56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3"/>
                  </a:lnTo>
                  <a:lnTo>
                    <a:pt x="30" y="53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Rectangle 60"/>
            <p:cNvSpPr>
              <a:spLocks noChangeArrowheads="1"/>
            </p:cNvSpPr>
            <p:nvPr/>
          </p:nvSpPr>
          <p:spPr bwMode="auto">
            <a:xfrm>
              <a:off x="2632" y="1447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Swiss 721 SWA"/>
                </a:rPr>
                <a:t>C</a:t>
              </a:r>
              <a:endParaRPr lang="en-US" altLang="zh-CN"/>
            </a:p>
          </p:txBody>
        </p:sp>
        <p:sp>
          <p:nvSpPr>
            <p:cNvPr id="11356" name="Freeform 61"/>
            <p:cNvSpPr>
              <a:spLocks/>
            </p:cNvSpPr>
            <p:nvPr/>
          </p:nvSpPr>
          <p:spPr bwMode="auto">
            <a:xfrm>
              <a:off x="2784" y="1025"/>
              <a:ext cx="1076" cy="18"/>
            </a:xfrm>
            <a:custGeom>
              <a:avLst/>
              <a:gdLst>
                <a:gd name="T0" fmla="*/ 1067 w 1076"/>
                <a:gd name="T1" fmla="*/ 18 h 18"/>
                <a:gd name="T2" fmla="*/ 1070 w 1076"/>
                <a:gd name="T3" fmla="*/ 18 h 18"/>
                <a:gd name="T4" fmla="*/ 1073 w 1076"/>
                <a:gd name="T5" fmla="*/ 15 h 18"/>
                <a:gd name="T6" fmla="*/ 1076 w 1076"/>
                <a:gd name="T7" fmla="*/ 12 h 18"/>
                <a:gd name="T8" fmla="*/ 1076 w 1076"/>
                <a:gd name="T9" fmla="*/ 6 h 18"/>
                <a:gd name="T10" fmla="*/ 1073 w 1076"/>
                <a:gd name="T11" fmla="*/ 3 h 18"/>
                <a:gd name="T12" fmla="*/ 1070 w 1076"/>
                <a:gd name="T13" fmla="*/ 0 h 18"/>
                <a:gd name="T14" fmla="*/ 6 w 1076"/>
                <a:gd name="T15" fmla="*/ 0 h 18"/>
                <a:gd name="T16" fmla="*/ 3 w 1076"/>
                <a:gd name="T17" fmla="*/ 3 h 18"/>
                <a:gd name="T18" fmla="*/ 0 w 1076"/>
                <a:gd name="T19" fmla="*/ 6 h 18"/>
                <a:gd name="T20" fmla="*/ 0 w 1076"/>
                <a:gd name="T21" fmla="*/ 12 h 18"/>
                <a:gd name="T22" fmla="*/ 3 w 1076"/>
                <a:gd name="T23" fmla="*/ 15 h 18"/>
                <a:gd name="T24" fmla="*/ 6 w 1076"/>
                <a:gd name="T25" fmla="*/ 18 h 18"/>
                <a:gd name="T26" fmla="*/ 9 w 1076"/>
                <a:gd name="T27" fmla="*/ 18 h 18"/>
                <a:gd name="T28" fmla="*/ 1067 w 107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76" h="18">
                  <a:moveTo>
                    <a:pt x="1067" y="18"/>
                  </a:moveTo>
                  <a:lnTo>
                    <a:pt x="1070" y="18"/>
                  </a:lnTo>
                  <a:lnTo>
                    <a:pt x="1073" y="15"/>
                  </a:lnTo>
                  <a:lnTo>
                    <a:pt x="1076" y="12"/>
                  </a:lnTo>
                  <a:lnTo>
                    <a:pt x="1076" y="6"/>
                  </a:lnTo>
                  <a:lnTo>
                    <a:pt x="1073" y="3"/>
                  </a:lnTo>
                  <a:lnTo>
                    <a:pt x="10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06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7" name="Freeform 62"/>
            <p:cNvSpPr>
              <a:spLocks/>
            </p:cNvSpPr>
            <p:nvPr/>
          </p:nvSpPr>
          <p:spPr bwMode="auto">
            <a:xfrm>
              <a:off x="2790" y="1530"/>
              <a:ext cx="770" cy="17"/>
            </a:xfrm>
            <a:custGeom>
              <a:avLst/>
              <a:gdLst>
                <a:gd name="T0" fmla="*/ 761 w 770"/>
                <a:gd name="T1" fmla="*/ 17 h 17"/>
                <a:gd name="T2" fmla="*/ 764 w 770"/>
                <a:gd name="T3" fmla="*/ 17 h 17"/>
                <a:gd name="T4" fmla="*/ 767 w 770"/>
                <a:gd name="T5" fmla="*/ 15 h 17"/>
                <a:gd name="T6" fmla="*/ 770 w 770"/>
                <a:gd name="T7" fmla="*/ 12 h 17"/>
                <a:gd name="T8" fmla="*/ 770 w 770"/>
                <a:gd name="T9" fmla="*/ 6 h 17"/>
                <a:gd name="T10" fmla="*/ 767 w 770"/>
                <a:gd name="T11" fmla="*/ 3 h 17"/>
                <a:gd name="T12" fmla="*/ 764 w 770"/>
                <a:gd name="T13" fmla="*/ 0 h 17"/>
                <a:gd name="T14" fmla="*/ 6 w 770"/>
                <a:gd name="T15" fmla="*/ 0 h 17"/>
                <a:gd name="T16" fmla="*/ 3 w 770"/>
                <a:gd name="T17" fmla="*/ 3 h 17"/>
                <a:gd name="T18" fmla="*/ 0 w 770"/>
                <a:gd name="T19" fmla="*/ 6 h 17"/>
                <a:gd name="T20" fmla="*/ 0 w 770"/>
                <a:gd name="T21" fmla="*/ 12 h 17"/>
                <a:gd name="T22" fmla="*/ 3 w 770"/>
                <a:gd name="T23" fmla="*/ 15 h 17"/>
                <a:gd name="T24" fmla="*/ 6 w 770"/>
                <a:gd name="T25" fmla="*/ 17 h 17"/>
                <a:gd name="T26" fmla="*/ 9 w 770"/>
                <a:gd name="T27" fmla="*/ 17 h 17"/>
                <a:gd name="T28" fmla="*/ 761 w 77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70" h="17">
                  <a:moveTo>
                    <a:pt x="761" y="17"/>
                  </a:moveTo>
                  <a:lnTo>
                    <a:pt x="764" y="17"/>
                  </a:lnTo>
                  <a:lnTo>
                    <a:pt x="767" y="15"/>
                  </a:lnTo>
                  <a:lnTo>
                    <a:pt x="770" y="12"/>
                  </a:lnTo>
                  <a:lnTo>
                    <a:pt x="770" y="6"/>
                  </a:lnTo>
                  <a:lnTo>
                    <a:pt x="767" y="3"/>
                  </a:lnTo>
                  <a:lnTo>
                    <a:pt x="76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76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8" name="Freeform 63"/>
            <p:cNvSpPr>
              <a:spLocks/>
            </p:cNvSpPr>
            <p:nvPr/>
          </p:nvSpPr>
          <p:spPr bwMode="auto">
            <a:xfrm>
              <a:off x="3508" y="2057"/>
              <a:ext cx="352" cy="18"/>
            </a:xfrm>
            <a:custGeom>
              <a:avLst/>
              <a:gdLst>
                <a:gd name="T0" fmla="*/ 8 w 352"/>
                <a:gd name="T1" fmla="*/ 0 h 18"/>
                <a:gd name="T2" fmla="*/ 6 w 352"/>
                <a:gd name="T3" fmla="*/ 0 h 18"/>
                <a:gd name="T4" fmla="*/ 3 w 352"/>
                <a:gd name="T5" fmla="*/ 3 h 18"/>
                <a:gd name="T6" fmla="*/ 0 w 352"/>
                <a:gd name="T7" fmla="*/ 6 h 18"/>
                <a:gd name="T8" fmla="*/ 0 w 352"/>
                <a:gd name="T9" fmla="*/ 12 h 18"/>
                <a:gd name="T10" fmla="*/ 3 w 352"/>
                <a:gd name="T11" fmla="*/ 15 h 18"/>
                <a:gd name="T12" fmla="*/ 6 w 352"/>
                <a:gd name="T13" fmla="*/ 18 h 18"/>
                <a:gd name="T14" fmla="*/ 346 w 352"/>
                <a:gd name="T15" fmla="*/ 18 h 18"/>
                <a:gd name="T16" fmla="*/ 349 w 352"/>
                <a:gd name="T17" fmla="*/ 15 h 18"/>
                <a:gd name="T18" fmla="*/ 352 w 352"/>
                <a:gd name="T19" fmla="*/ 12 h 18"/>
                <a:gd name="T20" fmla="*/ 352 w 352"/>
                <a:gd name="T21" fmla="*/ 6 h 18"/>
                <a:gd name="T22" fmla="*/ 349 w 352"/>
                <a:gd name="T23" fmla="*/ 3 h 18"/>
                <a:gd name="T24" fmla="*/ 346 w 352"/>
                <a:gd name="T25" fmla="*/ 0 h 18"/>
                <a:gd name="T26" fmla="*/ 343 w 352"/>
                <a:gd name="T27" fmla="*/ 0 h 18"/>
                <a:gd name="T28" fmla="*/ 8 w 352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52" h="18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46" y="18"/>
                  </a:lnTo>
                  <a:lnTo>
                    <a:pt x="349" y="15"/>
                  </a:lnTo>
                  <a:lnTo>
                    <a:pt x="352" y="12"/>
                  </a:lnTo>
                  <a:lnTo>
                    <a:pt x="352" y="6"/>
                  </a:lnTo>
                  <a:lnTo>
                    <a:pt x="349" y="3"/>
                  </a:lnTo>
                  <a:lnTo>
                    <a:pt x="346" y="0"/>
                  </a:lnTo>
                  <a:lnTo>
                    <a:pt x="34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9" name="Group 64"/>
            <p:cNvGrpSpPr>
              <a:grpSpLocks/>
            </p:cNvGrpSpPr>
            <p:nvPr/>
          </p:nvGrpSpPr>
          <p:grpSpPr bwMode="auto">
            <a:xfrm>
              <a:off x="5464" y="1792"/>
              <a:ext cx="120" cy="184"/>
              <a:chOff x="5464" y="1792"/>
              <a:chExt cx="120" cy="184"/>
            </a:xfrm>
          </p:grpSpPr>
          <p:sp>
            <p:nvSpPr>
              <p:cNvPr id="11368" name="Rectangle 65"/>
              <p:cNvSpPr>
                <a:spLocks noChangeArrowheads="1"/>
              </p:cNvSpPr>
              <p:nvPr/>
            </p:nvSpPr>
            <p:spPr bwMode="auto">
              <a:xfrm>
                <a:off x="5467" y="1792"/>
                <a:ext cx="77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900">
                    <a:solidFill>
                      <a:srgbClr val="000000"/>
                    </a:solidFill>
                    <a:latin typeface="Swiss 721 SWA"/>
                  </a:rPr>
                  <a:t>Q</a:t>
                </a:r>
                <a:endParaRPr lang="en-US" altLang="zh-CN"/>
              </a:p>
            </p:txBody>
          </p:sp>
          <p:sp>
            <p:nvSpPr>
              <p:cNvPr id="11369" name="Line 66"/>
              <p:cNvSpPr>
                <a:spLocks noChangeShapeType="1"/>
              </p:cNvSpPr>
              <p:nvPr/>
            </p:nvSpPr>
            <p:spPr bwMode="auto">
              <a:xfrm>
                <a:off x="5464" y="1800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60" name="Group 67"/>
            <p:cNvGrpSpPr>
              <a:grpSpLocks noChangeAspect="1"/>
            </p:cNvGrpSpPr>
            <p:nvPr/>
          </p:nvGrpSpPr>
          <p:grpSpPr bwMode="auto">
            <a:xfrm>
              <a:off x="3224" y="1912"/>
              <a:ext cx="288" cy="288"/>
              <a:chOff x="1968" y="1507"/>
              <a:chExt cx="480" cy="480"/>
            </a:xfrm>
          </p:grpSpPr>
          <p:sp>
            <p:nvSpPr>
              <p:cNvPr id="11366" name="AutoShape 68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" name="Oval 69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1" name="Line 70"/>
            <p:cNvSpPr>
              <a:spLocks noChangeShapeType="1"/>
            </p:cNvSpPr>
            <p:nvPr/>
          </p:nvSpPr>
          <p:spPr bwMode="auto">
            <a:xfrm flipH="1">
              <a:off x="2952" y="208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Line 71"/>
            <p:cNvSpPr>
              <a:spLocks noChangeShapeType="1"/>
            </p:cNvSpPr>
            <p:nvPr/>
          </p:nvSpPr>
          <p:spPr bwMode="auto">
            <a:xfrm>
              <a:off x="2960" y="1032"/>
              <a:ext cx="0" cy="1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63" name="Group 72"/>
            <p:cNvGrpSpPr>
              <a:grpSpLocks/>
            </p:cNvGrpSpPr>
            <p:nvPr/>
          </p:nvGrpSpPr>
          <p:grpSpPr bwMode="auto">
            <a:xfrm>
              <a:off x="2920" y="989"/>
              <a:ext cx="72" cy="73"/>
              <a:chOff x="4984" y="1165"/>
              <a:chExt cx="72" cy="73"/>
            </a:xfrm>
          </p:grpSpPr>
          <p:sp>
            <p:nvSpPr>
              <p:cNvPr id="11364" name="Oval 73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5" name="Freeform 74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69" name="Text Box 75"/>
          <p:cNvSpPr txBox="1">
            <a:spLocks noChangeArrowheads="1"/>
          </p:cNvSpPr>
          <p:nvPr/>
        </p:nvSpPr>
        <p:spPr bwMode="auto">
          <a:xfrm>
            <a:off x="7024694" y="5715017"/>
            <a:ext cx="2897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Symbol of Latch</a:t>
            </a:r>
            <a:endParaRPr lang="zh-CN" altLang="en-US" dirty="0"/>
          </a:p>
        </p:txBody>
      </p:sp>
      <p:graphicFrame>
        <p:nvGraphicFramePr>
          <p:cNvPr id="269388" name="Group 76"/>
          <p:cNvGraphicFramePr>
            <a:graphicFrameLocks noGrp="1"/>
          </p:cNvGraphicFramePr>
          <p:nvPr/>
        </p:nvGraphicFramePr>
        <p:xfrm>
          <a:off x="2524100" y="3643314"/>
          <a:ext cx="3271838" cy="2072640"/>
        </p:xfrm>
        <a:graphic>
          <a:graphicData uri="http://schemas.openxmlformats.org/drawingml/2006/table">
            <a:tbl>
              <a:tblPr/>
              <a:tblGrid>
                <a:gridCol w="565150"/>
                <a:gridCol w="566738"/>
                <a:gridCol w="213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Q(t + 1)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Q=1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9551" name="Group 239"/>
          <p:cNvGraphicFramePr>
            <a:graphicFrameLocks noGrp="1"/>
          </p:cNvGraphicFramePr>
          <p:nvPr/>
        </p:nvGraphicFramePr>
        <p:xfrm>
          <a:off x="2495551" y="1628776"/>
          <a:ext cx="3046413" cy="1657351"/>
        </p:xfrm>
        <a:graphic>
          <a:graphicData uri="http://schemas.openxmlformats.org/drawingml/2006/table">
            <a:tbl>
              <a:tblPr/>
              <a:tblGrid>
                <a:gridCol w="287338"/>
                <a:gridCol w="349250"/>
                <a:gridCol w="379412"/>
                <a:gridCol w="423863"/>
                <a:gridCol w="16065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Q(t + 1)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0" name="Text Box 234"/>
          <p:cNvSpPr txBox="1">
            <a:spLocks noChangeArrowheads="1"/>
          </p:cNvSpPr>
          <p:nvPr/>
        </p:nvSpPr>
        <p:spPr bwMode="auto">
          <a:xfrm>
            <a:off x="7105650" y="1243013"/>
            <a:ext cx="503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>
                <a:latin typeface="Arial" pitchFamily="34" charset="0"/>
              </a:rPr>
              <a:t>S</a:t>
            </a:r>
          </a:p>
        </p:txBody>
      </p:sp>
      <p:sp>
        <p:nvSpPr>
          <p:cNvPr id="11311" name="Text Box 235"/>
          <p:cNvSpPr txBox="1">
            <a:spLocks noChangeArrowheads="1"/>
          </p:cNvSpPr>
          <p:nvPr/>
        </p:nvSpPr>
        <p:spPr bwMode="auto">
          <a:xfrm>
            <a:off x="7105650" y="3213100"/>
            <a:ext cx="503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>
                <a:latin typeface="Arial" pitchFamily="34" charset="0"/>
              </a:rPr>
              <a:t>R</a:t>
            </a:r>
          </a:p>
        </p:txBody>
      </p:sp>
      <p:sp>
        <p:nvSpPr>
          <p:cNvPr id="11312" name="Text Box 240"/>
          <p:cNvSpPr txBox="1">
            <a:spLocks noChangeArrowheads="1"/>
          </p:cNvSpPr>
          <p:nvPr/>
        </p:nvSpPr>
        <p:spPr bwMode="auto">
          <a:xfrm>
            <a:off x="2666977" y="5786455"/>
            <a:ext cx="2897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Truth table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</a:t>
            </a:r>
            <a:r>
              <a:rPr lang="en-US" altLang="zh-CN" dirty="0" smtClean="0"/>
              <a:t>-term test </a:t>
            </a:r>
            <a:r>
              <a:rPr lang="zh-CN" altLang="en-US" dirty="0" smtClean="0"/>
              <a:t>：　</a:t>
            </a:r>
            <a:r>
              <a:rPr lang="en-US" altLang="zh-CN" dirty="0" smtClean="0"/>
              <a:t>May</a:t>
            </a:r>
            <a:r>
              <a:rPr lang="zh-CN" altLang="en-US" dirty="0" smtClean="0"/>
              <a:t>９</a:t>
            </a:r>
            <a:endParaRPr lang="en-US" altLang="zh-CN" dirty="0" smtClean="0"/>
          </a:p>
          <a:p>
            <a:r>
              <a:rPr lang="en-US" altLang="zh-CN" dirty="0" smtClean="0"/>
              <a:t>Contents</a:t>
            </a:r>
            <a:r>
              <a:rPr lang="zh-CN" altLang="en-US" dirty="0" smtClean="0"/>
              <a:t>：　</a:t>
            </a:r>
            <a:r>
              <a:rPr lang="en-US" altLang="zh-CN" dirty="0" smtClean="0"/>
              <a:t>start  to  single-cycle CPU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47348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596" y="1142985"/>
            <a:ext cx="8229600" cy="1928826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Register File</a:t>
            </a:r>
            <a:r>
              <a:rPr lang="zh-CN" altLang="en-US" sz="2400" dirty="0"/>
              <a:t>：</a:t>
            </a:r>
          </a:p>
          <a:p>
            <a:pPr lvl="1"/>
            <a:r>
              <a:rPr lang="en-US" altLang="zh-CN" sz="2000" dirty="0"/>
              <a:t>32 32-bit Registers</a:t>
            </a:r>
            <a:r>
              <a:rPr lang="zh-CN" altLang="en-US" sz="2000" dirty="0"/>
              <a:t>；</a:t>
            </a:r>
          </a:p>
          <a:p>
            <a:pPr lvl="1"/>
            <a:r>
              <a:rPr lang="en-US" altLang="zh-CN" sz="2000" dirty="0"/>
              <a:t>Input: 2 32-bit;</a:t>
            </a:r>
          </a:p>
          <a:p>
            <a:pPr lvl="1"/>
            <a:r>
              <a:rPr lang="en-US" altLang="zh-CN" sz="2000" dirty="0"/>
              <a:t>Output: 32-bit data, 32-bit register number;</a:t>
            </a:r>
          </a:p>
          <a:p>
            <a:pPr lvl="1"/>
            <a:r>
              <a:rPr lang="en-US" altLang="zh-CN" sz="2000" dirty="0"/>
              <a:t>Register write control</a:t>
            </a:r>
            <a:r>
              <a:rPr lang="zh-CN" altLang="en-US" sz="2000" dirty="0"/>
              <a:t>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Register File</a:t>
            </a:r>
          </a:p>
        </p:txBody>
      </p:sp>
      <p:pic>
        <p:nvPicPr>
          <p:cNvPr id="194568" name="Picture 8" descr="reg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21" y="3286125"/>
            <a:ext cx="2879725" cy="2581275"/>
          </a:xfrm>
          <a:prstGeom prst="rect">
            <a:avLst/>
          </a:prstGeom>
          <a:noFill/>
        </p:spPr>
      </p:pic>
      <p:pic>
        <p:nvPicPr>
          <p:cNvPr id="194569" name="Picture 9" descr="regf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3976" y="3000373"/>
            <a:ext cx="5534025" cy="34766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Register File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071547"/>
            <a:ext cx="8786842" cy="4768865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Write Register:  </a:t>
            </a:r>
          </a:p>
          <a:p>
            <a:pPr lvl="1"/>
            <a:r>
              <a:rPr lang="en-US" altLang="zh-CN" sz="2000" dirty="0"/>
              <a:t>we still use the real clock to determine when to write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09853" y="2071678"/>
            <a:ext cx="5714453" cy="3962400"/>
            <a:chOff x="1056" y="1164"/>
            <a:chExt cx="3483" cy="2504"/>
          </a:xfrm>
        </p:grpSpPr>
        <p:sp>
          <p:nvSpPr>
            <p:cNvPr id="196613" name="Freeform 5"/>
            <p:cNvSpPr>
              <a:spLocks/>
            </p:cNvSpPr>
            <p:nvPr/>
          </p:nvSpPr>
          <p:spPr bwMode="auto">
            <a:xfrm>
              <a:off x="1967" y="1164"/>
              <a:ext cx="2433" cy="2504"/>
            </a:xfrm>
            <a:custGeom>
              <a:avLst/>
              <a:gdLst/>
              <a:ahLst/>
              <a:cxnLst>
                <a:cxn ang="0">
                  <a:pos x="2430" y="2501"/>
                </a:cxn>
                <a:cxn ang="0">
                  <a:pos x="2433" y="0"/>
                </a:cxn>
                <a:cxn ang="0">
                  <a:pos x="0" y="0"/>
                </a:cxn>
                <a:cxn ang="0">
                  <a:pos x="0" y="2504"/>
                </a:cxn>
                <a:cxn ang="0">
                  <a:pos x="2433" y="2504"/>
                </a:cxn>
                <a:cxn ang="0">
                  <a:pos x="2433" y="2504"/>
                </a:cxn>
              </a:cxnLst>
              <a:rect l="0" t="0" r="r" b="b"/>
              <a:pathLst>
                <a:path w="2433" h="2504">
                  <a:moveTo>
                    <a:pt x="2430" y="2501"/>
                  </a:moveTo>
                  <a:lnTo>
                    <a:pt x="2433" y="0"/>
                  </a:lnTo>
                  <a:lnTo>
                    <a:pt x="0" y="0"/>
                  </a:lnTo>
                  <a:lnTo>
                    <a:pt x="0" y="2504"/>
                  </a:lnTo>
                  <a:lnTo>
                    <a:pt x="2433" y="2504"/>
                  </a:lnTo>
                  <a:lnTo>
                    <a:pt x="2433" y="250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4" name="Freeform 6"/>
            <p:cNvSpPr>
              <a:spLocks/>
            </p:cNvSpPr>
            <p:nvPr/>
          </p:nvSpPr>
          <p:spPr bwMode="auto">
            <a:xfrm>
              <a:off x="2066" y="1443"/>
              <a:ext cx="447" cy="1096"/>
            </a:xfrm>
            <a:custGeom>
              <a:avLst/>
              <a:gdLst/>
              <a:ahLst/>
              <a:cxnLst>
                <a:cxn ang="0">
                  <a:pos x="0" y="1093"/>
                </a:cxn>
                <a:cxn ang="0">
                  <a:pos x="0" y="0"/>
                </a:cxn>
                <a:cxn ang="0">
                  <a:pos x="447" y="0"/>
                </a:cxn>
                <a:cxn ang="0">
                  <a:pos x="447" y="1096"/>
                </a:cxn>
                <a:cxn ang="0">
                  <a:pos x="0" y="1096"/>
                </a:cxn>
                <a:cxn ang="0">
                  <a:pos x="0" y="1096"/>
                </a:cxn>
              </a:cxnLst>
              <a:rect l="0" t="0" r="r" b="b"/>
              <a:pathLst>
                <a:path w="447" h="1096">
                  <a:moveTo>
                    <a:pt x="0" y="1093"/>
                  </a:moveTo>
                  <a:lnTo>
                    <a:pt x="0" y="0"/>
                  </a:lnTo>
                  <a:lnTo>
                    <a:pt x="447" y="0"/>
                  </a:lnTo>
                  <a:lnTo>
                    <a:pt x="447" y="1096"/>
                  </a:lnTo>
                  <a:lnTo>
                    <a:pt x="0" y="1096"/>
                  </a:lnTo>
                  <a:lnTo>
                    <a:pt x="0" y="109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5" name="Freeform 7"/>
            <p:cNvSpPr>
              <a:spLocks/>
            </p:cNvSpPr>
            <p:nvPr/>
          </p:nvSpPr>
          <p:spPr bwMode="auto">
            <a:xfrm>
              <a:off x="2015" y="1965"/>
              <a:ext cx="46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46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6" h="52">
                  <a:moveTo>
                    <a:pt x="0" y="0"/>
                  </a:moveTo>
                  <a:lnTo>
                    <a:pt x="0" y="52"/>
                  </a:lnTo>
                  <a:lnTo>
                    <a:pt x="46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 flipH="1">
              <a:off x="1747" y="1990"/>
              <a:ext cx="284" cy="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7" name="Freeform 9"/>
            <p:cNvSpPr>
              <a:spLocks/>
            </p:cNvSpPr>
            <p:nvPr/>
          </p:nvSpPr>
          <p:spPr bwMode="auto">
            <a:xfrm>
              <a:off x="3625" y="1419"/>
              <a:ext cx="673" cy="428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8"/>
                </a:cxn>
                <a:cxn ang="0">
                  <a:pos x="3" y="428"/>
                </a:cxn>
                <a:cxn ang="0">
                  <a:pos x="3" y="428"/>
                </a:cxn>
              </a:cxnLst>
              <a:rect l="0" t="0" r="r" b="b"/>
              <a:pathLst>
                <a:path w="673" h="428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8"/>
                  </a:lnTo>
                  <a:lnTo>
                    <a:pt x="3" y="428"/>
                  </a:lnTo>
                  <a:lnTo>
                    <a:pt x="3" y="42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8" name="Freeform 10"/>
            <p:cNvSpPr>
              <a:spLocks/>
            </p:cNvSpPr>
            <p:nvPr/>
          </p:nvSpPr>
          <p:spPr bwMode="auto">
            <a:xfrm>
              <a:off x="3625" y="1847"/>
              <a:ext cx="673" cy="425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5"/>
                </a:cxn>
                <a:cxn ang="0">
                  <a:pos x="3" y="425"/>
                </a:cxn>
                <a:cxn ang="0">
                  <a:pos x="3" y="425"/>
                </a:cxn>
              </a:cxnLst>
              <a:rect l="0" t="0" r="r" b="b"/>
              <a:pathLst>
                <a:path w="673" h="425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5"/>
                  </a:lnTo>
                  <a:lnTo>
                    <a:pt x="3" y="425"/>
                  </a:lnTo>
                  <a:lnTo>
                    <a:pt x="3" y="42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3744" y="1584"/>
              <a:ext cx="48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 dirty="0"/>
                <a:t>Register  </a:t>
              </a:r>
            </a:p>
          </p:txBody>
        </p:sp>
        <p:sp>
          <p:nvSpPr>
            <p:cNvPr id="196620" name="Freeform 12"/>
            <p:cNvSpPr>
              <a:spLocks/>
            </p:cNvSpPr>
            <p:nvPr/>
          </p:nvSpPr>
          <p:spPr bwMode="auto">
            <a:xfrm>
              <a:off x="3625" y="2272"/>
              <a:ext cx="673" cy="428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8"/>
                </a:cxn>
                <a:cxn ang="0">
                  <a:pos x="3" y="428"/>
                </a:cxn>
                <a:cxn ang="0">
                  <a:pos x="3" y="428"/>
                </a:cxn>
              </a:cxnLst>
              <a:rect l="0" t="0" r="r" b="b"/>
              <a:pathLst>
                <a:path w="673" h="428">
                  <a:moveTo>
                    <a:pt x="0" y="428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8"/>
                  </a:lnTo>
                  <a:lnTo>
                    <a:pt x="3" y="428"/>
                  </a:lnTo>
                  <a:lnTo>
                    <a:pt x="3" y="42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1" name="Freeform 13"/>
            <p:cNvSpPr>
              <a:spLocks/>
            </p:cNvSpPr>
            <p:nvPr/>
          </p:nvSpPr>
          <p:spPr bwMode="auto">
            <a:xfrm>
              <a:off x="3625" y="2700"/>
              <a:ext cx="673" cy="428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8"/>
                </a:cxn>
                <a:cxn ang="0">
                  <a:pos x="3" y="428"/>
                </a:cxn>
                <a:cxn ang="0">
                  <a:pos x="3" y="428"/>
                </a:cxn>
              </a:cxnLst>
              <a:rect l="0" t="0" r="r" b="b"/>
              <a:pathLst>
                <a:path w="673" h="428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8"/>
                  </a:lnTo>
                  <a:lnTo>
                    <a:pt x="3" y="428"/>
                  </a:lnTo>
                  <a:lnTo>
                    <a:pt x="3" y="42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2" name="Freeform 14"/>
            <p:cNvSpPr>
              <a:spLocks/>
            </p:cNvSpPr>
            <p:nvPr/>
          </p:nvSpPr>
          <p:spPr bwMode="auto">
            <a:xfrm>
              <a:off x="3242" y="2688"/>
              <a:ext cx="212" cy="200"/>
            </a:xfrm>
            <a:custGeom>
              <a:avLst/>
              <a:gdLst/>
              <a:ahLst/>
              <a:cxnLst>
                <a:cxn ang="0">
                  <a:pos x="126" y="197"/>
                </a:cxn>
                <a:cxn ang="0">
                  <a:pos x="142" y="197"/>
                </a:cxn>
                <a:cxn ang="0">
                  <a:pos x="156" y="194"/>
                </a:cxn>
                <a:cxn ang="0">
                  <a:pos x="166" y="188"/>
                </a:cxn>
                <a:cxn ang="0">
                  <a:pos x="177" y="179"/>
                </a:cxn>
                <a:cxn ang="0">
                  <a:pos x="188" y="170"/>
                </a:cxn>
                <a:cxn ang="0">
                  <a:pos x="196" y="157"/>
                </a:cxn>
                <a:cxn ang="0">
                  <a:pos x="204" y="145"/>
                </a:cxn>
                <a:cxn ang="0">
                  <a:pos x="209" y="130"/>
                </a:cxn>
                <a:cxn ang="0">
                  <a:pos x="212" y="115"/>
                </a:cxn>
                <a:cxn ang="0">
                  <a:pos x="212" y="100"/>
                </a:cxn>
                <a:cxn ang="0">
                  <a:pos x="212" y="85"/>
                </a:cxn>
                <a:cxn ang="0">
                  <a:pos x="209" y="69"/>
                </a:cxn>
                <a:cxn ang="0">
                  <a:pos x="204" y="54"/>
                </a:cxn>
                <a:cxn ang="0">
                  <a:pos x="196" y="42"/>
                </a:cxn>
                <a:cxn ang="0">
                  <a:pos x="188" y="30"/>
                </a:cxn>
                <a:cxn ang="0">
                  <a:pos x="177" y="21"/>
                </a:cxn>
                <a:cxn ang="0">
                  <a:pos x="166" y="12"/>
                </a:cxn>
                <a:cxn ang="0">
                  <a:pos x="156" y="6"/>
                </a:cxn>
                <a:cxn ang="0">
                  <a:pos x="142" y="3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126" y="200"/>
                </a:cxn>
                <a:cxn ang="0">
                  <a:pos x="126" y="200"/>
                </a:cxn>
              </a:cxnLst>
              <a:rect l="0" t="0" r="r" b="b"/>
              <a:pathLst>
                <a:path w="212" h="200">
                  <a:moveTo>
                    <a:pt x="126" y="197"/>
                  </a:moveTo>
                  <a:lnTo>
                    <a:pt x="142" y="197"/>
                  </a:lnTo>
                  <a:lnTo>
                    <a:pt x="156" y="194"/>
                  </a:lnTo>
                  <a:lnTo>
                    <a:pt x="166" y="188"/>
                  </a:lnTo>
                  <a:lnTo>
                    <a:pt x="177" y="179"/>
                  </a:lnTo>
                  <a:lnTo>
                    <a:pt x="188" y="170"/>
                  </a:lnTo>
                  <a:lnTo>
                    <a:pt x="196" y="157"/>
                  </a:lnTo>
                  <a:lnTo>
                    <a:pt x="204" y="145"/>
                  </a:lnTo>
                  <a:lnTo>
                    <a:pt x="209" y="130"/>
                  </a:lnTo>
                  <a:lnTo>
                    <a:pt x="212" y="115"/>
                  </a:lnTo>
                  <a:lnTo>
                    <a:pt x="212" y="100"/>
                  </a:lnTo>
                  <a:lnTo>
                    <a:pt x="212" y="85"/>
                  </a:lnTo>
                  <a:lnTo>
                    <a:pt x="209" y="69"/>
                  </a:lnTo>
                  <a:lnTo>
                    <a:pt x="204" y="54"/>
                  </a:lnTo>
                  <a:lnTo>
                    <a:pt x="196" y="42"/>
                  </a:lnTo>
                  <a:lnTo>
                    <a:pt x="188" y="30"/>
                  </a:lnTo>
                  <a:lnTo>
                    <a:pt x="177" y="21"/>
                  </a:lnTo>
                  <a:lnTo>
                    <a:pt x="166" y="12"/>
                  </a:lnTo>
                  <a:lnTo>
                    <a:pt x="156" y="6"/>
                  </a:lnTo>
                  <a:lnTo>
                    <a:pt x="142" y="3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126" y="200"/>
                  </a:lnTo>
                  <a:lnTo>
                    <a:pt x="126" y="20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 flipH="1">
              <a:off x="3457" y="2788"/>
              <a:ext cx="1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4" name="Rectangle 16"/>
            <p:cNvSpPr>
              <a:spLocks noChangeArrowheads="1"/>
            </p:cNvSpPr>
            <p:nvPr/>
          </p:nvSpPr>
          <p:spPr bwMode="auto">
            <a:xfrm>
              <a:off x="3677" y="2727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 flipH="1">
              <a:off x="3143" y="2724"/>
              <a:ext cx="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6" name="Freeform 18"/>
            <p:cNvSpPr>
              <a:spLocks/>
            </p:cNvSpPr>
            <p:nvPr/>
          </p:nvSpPr>
          <p:spPr bwMode="auto">
            <a:xfrm>
              <a:off x="3242" y="3112"/>
              <a:ext cx="212" cy="201"/>
            </a:xfrm>
            <a:custGeom>
              <a:avLst/>
              <a:gdLst/>
              <a:ahLst/>
              <a:cxnLst>
                <a:cxn ang="0">
                  <a:pos x="126" y="201"/>
                </a:cxn>
                <a:cxn ang="0">
                  <a:pos x="142" y="198"/>
                </a:cxn>
                <a:cxn ang="0">
                  <a:pos x="156" y="195"/>
                </a:cxn>
                <a:cxn ang="0">
                  <a:pos x="166" y="189"/>
                </a:cxn>
                <a:cxn ang="0">
                  <a:pos x="177" y="183"/>
                </a:cxn>
                <a:cxn ang="0">
                  <a:pos x="188" y="170"/>
                </a:cxn>
                <a:cxn ang="0">
                  <a:pos x="196" y="161"/>
                </a:cxn>
                <a:cxn ang="0">
                  <a:pos x="204" y="146"/>
                </a:cxn>
                <a:cxn ang="0">
                  <a:pos x="209" y="134"/>
                </a:cxn>
                <a:cxn ang="0">
                  <a:pos x="212" y="116"/>
                </a:cxn>
                <a:cxn ang="0">
                  <a:pos x="212" y="101"/>
                </a:cxn>
                <a:cxn ang="0">
                  <a:pos x="212" y="85"/>
                </a:cxn>
                <a:cxn ang="0">
                  <a:pos x="209" y="70"/>
                </a:cxn>
                <a:cxn ang="0">
                  <a:pos x="204" y="55"/>
                </a:cxn>
                <a:cxn ang="0">
                  <a:pos x="196" y="43"/>
                </a:cxn>
                <a:cxn ang="0">
                  <a:pos x="188" y="31"/>
                </a:cxn>
                <a:cxn ang="0">
                  <a:pos x="177" y="22"/>
                </a:cxn>
                <a:cxn ang="0">
                  <a:pos x="166" y="13"/>
                </a:cxn>
                <a:cxn ang="0">
                  <a:pos x="156" y="7"/>
                </a:cxn>
                <a:cxn ang="0">
                  <a:pos x="142" y="3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201"/>
                </a:cxn>
                <a:cxn ang="0">
                  <a:pos x="126" y="201"/>
                </a:cxn>
                <a:cxn ang="0">
                  <a:pos x="126" y="201"/>
                </a:cxn>
              </a:cxnLst>
              <a:rect l="0" t="0" r="r" b="b"/>
              <a:pathLst>
                <a:path w="212" h="201">
                  <a:moveTo>
                    <a:pt x="126" y="201"/>
                  </a:moveTo>
                  <a:lnTo>
                    <a:pt x="142" y="198"/>
                  </a:lnTo>
                  <a:lnTo>
                    <a:pt x="156" y="195"/>
                  </a:lnTo>
                  <a:lnTo>
                    <a:pt x="166" y="189"/>
                  </a:lnTo>
                  <a:lnTo>
                    <a:pt x="177" y="183"/>
                  </a:lnTo>
                  <a:lnTo>
                    <a:pt x="188" y="170"/>
                  </a:lnTo>
                  <a:lnTo>
                    <a:pt x="196" y="161"/>
                  </a:lnTo>
                  <a:lnTo>
                    <a:pt x="204" y="146"/>
                  </a:lnTo>
                  <a:lnTo>
                    <a:pt x="209" y="134"/>
                  </a:lnTo>
                  <a:lnTo>
                    <a:pt x="212" y="116"/>
                  </a:lnTo>
                  <a:lnTo>
                    <a:pt x="212" y="101"/>
                  </a:lnTo>
                  <a:lnTo>
                    <a:pt x="212" y="85"/>
                  </a:lnTo>
                  <a:lnTo>
                    <a:pt x="209" y="70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8" y="31"/>
                  </a:lnTo>
                  <a:lnTo>
                    <a:pt x="177" y="22"/>
                  </a:lnTo>
                  <a:lnTo>
                    <a:pt x="166" y="13"/>
                  </a:lnTo>
                  <a:lnTo>
                    <a:pt x="156" y="7"/>
                  </a:lnTo>
                  <a:lnTo>
                    <a:pt x="142" y="3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26" y="201"/>
                  </a:lnTo>
                  <a:lnTo>
                    <a:pt x="126" y="20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7" name="Line 19"/>
            <p:cNvSpPr>
              <a:spLocks noChangeShapeType="1"/>
            </p:cNvSpPr>
            <p:nvPr/>
          </p:nvSpPr>
          <p:spPr bwMode="auto">
            <a:xfrm flipH="1">
              <a:off x="3457" y="3213"/>
              <a:ext cx="1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8" name="Rectangle 20"/>
            <p:cNvSpPr>
              <a:spLocks noChangeArrowheads="1"/>
            </p:cNvSpPr>
            <p:nvPr/>
          </p:nvSpPr>
          <p:spPr bwMode="auto">
            <a:xfrm>
              <a:off x="3677" y="3152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29" name="Freeform 21"/>
            <p:cNvSpPr>
              <a:spLocks/>
            </p:cNvSpPr>
            <p:nvPr/>
          </p:nvSpPr>
          <p:spPr bwMode="auto">
            <a:xfrm>
              <a:off x="1747" y="1279"/>
              <a:ext cx="1495" cy="1870"/>
            </a:xfrm>
            <a:custGeom>
              <a:avLst/>
              <a:gdLst/>
              <a:ahLst/>
              <a:cxnLst>
                <a:cxn ang="0">
                  <a:pos x="1495" y="1870"/>
                </a:cxn>
                <a:cxn ang="0">
                  <a:pos x="1396" y="1870"/>
                </a:cxn>
                <a:cxn ang="0">
                  <a:pos x="1396" y="0"/>
                </a:cxn>
                <a:cxn ang="0">
                  <a:pos x="0" y="0"/>
                </a:cxn>
              </a:cxnLst>
              <a:rect l="0" t="0" r="r" b="b"/>
              <a:pathLst>
                <a:path w="1495" h="1870">
                  <a:moveTo>
                    <a:pt x="1495" y="1870"/>
                  </a:moveTo>
                  <a:lnTo>
                    <a:pt x="1396" y="1870"/>
                  </a:lnTo>
                  <a:lnTo>
                    <a:pt x="1396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3677" y="2979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/>
            </a:p>
          </p:txBody>
        </p:sp>
        <p:sp>
          <p:nvSpPr>
            <p:cNvPr id="196631" name="Rectangle 23"/>
            <p:cNvSpPr>
              <a:spLocks noChangeArrowheads="1"/>
            </p:cNvSpPr>
            <p:nvPr/>
          </p:nvSpPr>
          <p:spPr bwMode="auto">
            <a:xfrm>
              <a:off x="3677" y="3404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/>
            </a:p>
          </p:txBody>
        </p:sp>
        <p:sp>
          <p:nvSpPr>
            <p:cNvPr id="196632" name="Freeform 24"/>
            <p:cNvSpPr>
              <a:spLocks/>
            </p:cNvSpPr>
            <p:nvPr/>
          </p:nvSpPr>
          <p:spPr bwMode="auto">
            <a:xfrm>
              <a:off x="3625" y="3128"/>
              <a:ext cx="673" cy="425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5"/>
                </a:cxn>
                <a:cxn ang="0">
                  <a:pos x="3" y="425"/>
                </a:cxn>
                <a:cxn ang="0">
                  <a:pos x="3" y="425"/>
                </a:cxn>
              </a:cxnLst>
              <a:rect l="0" t="0" r="r" b="b"/>
              <a:pathLst>
                <a:path w="673" h="425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5"/>
                  </a:lnTo>
                  <a:lnTo>
                    <a:pt x="3" y="425"/>
                  </a:lnTo>
                  <a:lnTo>
                    <a:pt x="3" y="42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3" name="Freeform 25"/>
            <p:cNvSpPr>
              <a:spLocks/>
            </p:cNvSpPr>
            <p:nvPr/>
          </p:nvSpPr>
          <p:spPr bwMode="auto">
            <a:xfrm>
              <a:off x="3952" y="2478"/>
              <a:ext cx="19" cy="18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9" y="9"/>
                </a:cxn>
                <a:cxn ang="0">
                  <a:pos x="19" y="9"/>
                </a:cxn>
                <a:cxn ang="0">
                  <a:pos x="16" y="9"/>
                </a:cxn>
              </a:cxnLst>
              <a:rect l="0" t="0" r="r" b="b"/>
              <a:pathLst>
                <a:path w="19" h="18">
                  <a:moveTo>
                    <a:pt x="16" y="9"/>
                  </a:moveTo>
                  <a:lnTo>
                    <a:pt x="16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4" name="Freeform 26"/>
            <p:cNvSpPr>
              <a:spLocks/>
            </p:cNvSpPr>
            <p:nvPr/>
          </p:nvSpPr>
          <p:spPr bwMode="auto">
            <a:xfrm>
              <a:off x="3952" y="2414"/>
              <a:ext cx="19" cy="19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3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4" y="19"/>
                </a:cxn>
                <a:cxn ang="0">
                  <a:pos x="14" y="19"/>
                </a:cxn>
                <a:cxn ang="0">
                  <a:pos x="16" y="19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9" y="10"/>
                </a:cxn>
                <a:cxn ang="0">
                  <a:pos x="19" y="10"/>
                </a:cxn>
                <a:cxn ang="0">
                  <a:pos x="16" y="10"/>
                </a:cxn>
              </a:cxnLst>
              <a:rect l="0" t="0" r="r" b="b"/>
              <a:pathLst>
                <a:path w="19" h="19">
                  <a:moveTo>
                    <a:pt x="16" y="10"/>
                  </a:moveTo>
                  <a:lnTo>
                    <a:pt x="16" y="10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5" name="Freeform 27"/>
            <p:cNvSpPr>
              <a:spLocks/>
            </p:cNvSpPr>
            <p:nvPr/>
          </p:nvSpPr>
          <p:spPr bwMode="auto">
            <a:xfrm>
              <a:off x="3952" y="2542"/>
              <a:ext cx="19" cy="18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9" y="9"/>
                </a:cxn>
                <a:cxn ang="0">
                  <a:pos x="19" y="9"/>
                </a:cxn>
                <a:cxn ang="0">
                  <a:pos x="16" y="9"/>
                </a:cxn>
              </a:cxnLst>
              <a:rect l="0" t="0" r="r" b="b"/>
              <a:pathLst>
                <a:path w="19" h="18">
                  <a:moveTo>
                    <a:pt x="16" y="9"/>
                  </a:moveTo>
                  <a:lnTo>
                    <a:pt x="16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4111" y="3273"/>
              <a:ext cx="63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1200" dirty="0"/>
            </a:p>
          </p:txBody>
        </p:sp>
        <p:sp>
          <p:nvSpPr>
            <p:cNvPr id="196637" name="Freeform 29"/>
            <p:cNvSpPr>
              <a:spLocks/>
            </p:cNvSpPr>
            <p:nvPr/>
          </p:nvSpPr>
          <p:spPr bwMode="auto">
            <a:xfrm>
              <a:off x="3574" y="3015"/>
              <a:ext cx="49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2"/>
                </a:cxn>
                <a:cxn ang="0">
                  <a:pos x="49" y="25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lnTo>
                    <a:pt x="3" y="52"/>
                  </a:lnTo>
                  <a:lnTo>
                    <a:pt x="49" y="25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8" name="Freeform 30"/>
            <p:cNvSpPr>
              <a:spLocks/>
            </p:cNvSpPr>
            <p:nvPr/>
          </p:nvSpPr>
          <p:spPr bwMode="auto">
            <a:xfrm>
              <a:off x="3574" y="3440"/>
              <a:ext cx="49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2"/>
                </a:cxn>
                <a:cxn ang="0">
                  <a:pos x="49" y="2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lnTo>
                    <a:pt x="3" y="52"/>
                  </a:lnTo>
                  <a:lnTo>
                    <a:pt x="49" y="24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9" name="Line 31"/>
            <p:cNvSpPr>
              <a:spLocks noChangeShapeType="1"/>
            </p:cNvSpPr>
            <p:nvPr/>
          </p:nvSpPr>
          <p:spPr bwMode="auto">
            <a:xfrm flipH="1">
              <a:off x="3041" y="3040"/>
              <a:ext cx="54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0" name="Freeform 32"/>
            <p:cNvSpPr>
              <a:spLocks/>
            </p:cNvSpPr>
            <p:nvPr/>
          </p:nvSpPr>
          <p:spPr bwMode="auto">
            <a:xfrm>
              <a:off x="3041" y="1759"/>
              <a:ext cx="544" cy="1705"/>
            </a:xfrm>
            <a:custGeom>
              <a:avLst/>
              <a:gdLst/>
              <a:ahLst/>
              <a:cxnLst>
                <a:cxn ang="0">
                  <a:pos x="0" y="1705"/>
                </a:cxn>
                <a:cxn ang="0">
                  <a:pos x="0" y="0"/>
                </a:cxn>
                <a:cxn ang="0">
                  <a:pos x="544" y="0"/>
                </a:cxn>
              </a:cxnLst>
              <a:rect l="0" t="0" r="r" b="b"/>
              <a:pathLst>
                <a:path w="544" h="1705">
                  <a:moveTo>
                    <a:pt x="0" y="1705"/>
                  </a:moveTo>
                  <a:lnTo>
                    <a:pt x="0" y="0"/>
                  </a:lnTo>
                  <a:lnTo>
                    <a:pt x="544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1" name="Freeform 33"/>
            <p:cNvSpPr>
              <a:spLocks/>
            </p:cNvSpPr>
            <p:nvPr/>
          </p:nvSpPr>
          <p:spPr bwMode="auto">
            <a:xfrm>
              <a:off x="3242" y="1407"/>
              <a:ext cx="212" cy="200"/>
            </a:xfrm>
            <a:custGeom>
              <a:avLst/>
              <a:gdLst/>
              <a:ahLst/>
              <a:cxnLst>
                <a:cxn ang="0">
                  <a:pos x="126" y="200"/>
                </a:cxn>
                <a:cxn ang="0">
                  <a:pos x="142" y="197"/>
                </a:cxn>
                <a:cxn ang="0">
                  <a:pos x="156" y="194"/>
                </a:cxn>
                <a:cxn ang="0">
                  <a:pos x="166" y="188"/>
                </a:cxn>
                <a:cxn ang="0">
                  <a:pos x="177" y="182"/>
                </a:cxn>
                <a:cxn ang="0">
                  <a:pos x="188" y="170"/>
                </a:cxn>
                <a:cxn ang="0">
                  <a:pos x="196" y="161"/>
                </a:cxn>
                <a:cxn ang="0">
                  <a:pos x="204" y="146"/>
                </a:cxn>
                <a:cxn ang="0">
                  <a:pos x="209" y="133"/>
                </a:cxn>
                <a:cxn ang="0">
                  <a:pos x="212" y="118"/>
                </a:cxn>
                <a:cxn ang="0">
                  <a:pos x="212" y="100"/>
                </a:cxn>
                <a:cxn ang="0">
                  <a:pos x="212" y="85"/>
                </a:cxn>
                <a:cxn ang="0">
                  <a:pos x="209" y="70"/>
                </a:cxn>
                <a:cxn ang="0">
                  <a:pos x="204" y="55"/>
                </a:cxn>
                <a:cxn ang="0">
                  <a:pos x="196" y="42"/>
                </a:cxn>
                <a:cxn ang="0">
                  <a:pos x="188" y="30"/>
                </a:cxn>
                <a:cxn ang="0">
                  <a:pos x="177" y="21"/>
                </a:cxn>
                <a:cxn ang="0">
                  <a:pos x="166" y="12"/>
                </a:cxn>
                <a:cxn ang="0">
                  <a:pos x="156" y="6"/>
                </a:cxn>
                <a:cxn ang="0">
                  <a:pos x="142" y="3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126" y="200"/>
                </a:cxn>
                <a:cxn ang="0">
                  <a:pos x="126" y="200"/>
                </a:cxn>
              </a:cxnLst>
              <a:rect l="0" t="0" r="r" b="b"/>
              <a:pathLst>
                <a:path w="212" h="200">
                  <a:moveTo>
                    <a:pt x="126" y="200"/>
                  </a:moveTo>
                  <a:lnTo>
                    <a:pt x="142" y="197"/>
                  </a:lnTo>
                  <a:lnTo>
                    <a:pt x="156" y="194"/>
                  </a:lnTo>
                  <a:lnTo>
                    <a:pt x="166" y="188"/>
                  </a:lnTo>
                  <a:lnTo>
                    <a:pt x="177" y="182"/>
                  </a:lnTo>
                  <a:lnTo>
                    <a:pt x="188" y="170"/>
                  </a:lnTo>
                  <a:lnTo>
                    <a:pt x="196" y="161"/>
                  </a:lnTo>
                  <a:lnTo>
                    <a:pt x="204" y="146"/>
                  </a:lnTo>
                  <a:lnTo>
                    <a:pt x="209" y="133"/>
                  </a:lnTo>
                  <a:lnTo>
                    <a:pt x="212" y="118"/>
                  </a:lnTo>
                  <a:lnTo>
                    <a:pt x="212" y="100"/>
                  </a:lnTo>
                  <a:lnTo>
                    <a:pt x="212" y="85"/>
                  </a:lnTo>
                  <a:lnTo>
                    <a:pt x="209" y="70"/>
                  </a:lnTo>
                  <a:lnTo>
                    <a:pt x="204" y="55"/>
                  </a:lnTo>
                  <a:lnTo>
                    <a:pt x="196" y="42"/>
                  </a:lnTo>
                  <a:lnTo>
                    <a:pt x="188" y="30"/>
                  </a:lnTo>
                  <a:lnTo>
                    <a:pt x="177" y="21"/>
                  </a:lnTo>
                  <a:lnTo>
                    <a:pt x="166" y="12"/>
                  </a:lnTo>
                  <a:lnTo>
                    <a:pt x="156" y="6"/>
                  </a:lnTo>
                  <a:lnTo>
                    <a:pt x="142" y="3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126" y="200"/>
                  </a:lnTo>
                  <a:lnTo>
                    <a:pt x="126" y="20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2" name="Line 34"/>
            <p:cNvSpPr>
              <a:spLocks noChangeShapeType="1"/>
            </p:cNvSpPr>
            <p:nvPr/>
          </p:nvSpPr>
          <p:spPr bwMode="auto">
            <a:xfrm flipH="1">
              <a:off x="3457" y="1507"/>
              <a:ext cx="1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3" name="Rectangle 35"/>
            <p:cNvSpPr>
              <a:spLocks noChangeArrowheads="1"/>
            </p:cNvSpPr>
            <p:nvPr/>
          </p:nvSpPr>
          <p:spPr bwMode="auto">
            <a:xfrm>
              <a:off x="3677" y="1446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44" name="Freeform 36"/>
            <p:cNvSpPr>
              <a:spLocks/>
            </p:cNvSpPr>
            <p:nvPr/>
          </p:nvSpPr>
          <p:spPr bwMode="auto">
            <a:xfrm>
              <a:off x="3242" y="1835"/>
              <a:ext cx="212" cy="197"/>
            </a:xfrm>
            <a:custGeom>
              <a:avLst/>
              <a:gdLst/>
              <a:ahLst/>
              <a:cxnLst>
                <a:cxn ang="0">
                  <a:pos x="126" y="197"/>
                </a:cxn>
                <a:cxn ang="0">
                  <a:pos x="142" y="197"/>
                </a:cxn>
                <a:cxn ang="0">
                  <a:pos x="156" y="191"/>
                </a:cxn>
                <a:cxn ang="0">
                  <a:pos x="166" y="185"/>
                </a:cxn>
                <a:cxn ang="0">
                  <a:pos x="177" y="179"/>
                </a:cxn>
                <a:cxn ang="0">
                  <a:pos x="188" y="167"/>
                </a:cxn>
                <a:cxn ang="0">
                  <a:pos x="196" y="158"/>
                </a:cxn>
                <a:cxn ang="0">
                  <a:pos x="204" y="142"/>
                </a:cxn>
                <a:cxn ang="0">
                  <a:pos x="209" y="130"/>
                </a:cxn>
                <a:cxn ang="0">
                  <a:pos x="212" y="115"/>
                </a:cxn>
                <a:cxn ang="0">
                  <a:pos x="212" y="97"/>
                </a:cxn>
                <a:cxn ang="0">
                  <a:pos x="212" y="82"/>
                </a:cxn>
                <a:cxn ang="0">
                  <a:pos x="209" y="67"/>
                </a:cxn>
                <a:cxn ang="0">
                  <a:pos x="204" y="51"/>
                </a:cxn>
                <a:cxn ang="0">
                  <a:pos x="196" y="39"/>
                </a:cxn>
                <a:cxn ang="0">
                  <a:pos x="188" y="27"/>
                </a:cxn>
                <a:cxn ang="0">
                  <a:pos x="177" y="18"/>
                </a:cxn>
                <a:cxn ang="0">
                  <a:pos x="166" y="9"/>
                </a:cxn>
                <a:cxn ang="0">
                  <a:pos x="156" y="3"/>
                </a:cxn>
                <a:cxn ang="0">
                  <a:pos x="142" y="0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197"/>
                </a:cxn>
                <a:cxn ang="0">
                  <a:pos x="126" y="197"/>
                </a:cxn>
                <a:cxn ang="0">
                  <a:pos x="126" y="197"/>
                </a:cxn>
              </a:cxnLst>
              <a:rect l="0" t="0" r="r" b="b"/>
              <a:pathLst>
                <a:path w="212" h="197">
                  <a:moveTo>
                    <a:pt x="126" y="197"/>
                  </a:moveTo>
                  <a:lnTo>
                    <a:pt x="142" y="197"/>
                  </a:lnTo>
                  <a:lnTo>
                    <a:pt x="156" y="191"/>
                  </a:lnTo>
                  <a:lnTo>
                    <a:pt x="166" y="185"/>
                  </a:lnTo>
                  <a:lnTo>
                    <a:pt x="177" y="179"/>
                  </a:lnTo>
                  <a:lnTo>
                    <a:pt x="188" y="167"/>
                  </a:lnTo>
                  <a:lnTo>
                    <a:pt x="196" y="158"/>
                  </a:lnTo>
                  <a:lnTo>
                    <a:pt x="204" y="142"/>
                  </a:lnTo>
                  <a:lnTo>
                    <a:pt x="209" y="130"/>
                  </a:lnTo>
                  <a:lnTo>
                    <a:pt x="212" y="115"/>
                  </a:lnTo>
                  <a:lnTo>
                    <a:pt x="212" y="97"/>
                  </a:lnTo>
                  <a:lnTo>
                    <a:pt x="212" y="82"/>
                  </a:lnTo>
                  <a:lnTo>
                    <a:pt x="209" y="67"/>
                  </a:lnTo>
                  <a:lnTo>
                    <a:pt x="204" y="51"/>
                  </a:lnTo>
                  <a:lnTo>
                    <a:pt x="196" y="39"/>
                  </a:lnTo>
                  <a:lnTo>
                    <a:pt x="188" y="27"/>
                  </a:lnTo>
                  <a:lnTo>
                    <a:pt x="177" y="18"/>
                  </a:lnTo>
                  <a:lnTo>
                    <a:pt x="166" y="9"/>
                  </a:lnTo>
                  <a:lnTo>
                    <a:pt x="156" y="3"/>
                  </a:lnTo>
                  <a:lnTo>
                    <a:pt x="142" y="0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197"/>
                  </a:lnTo>
                  <a:lnTo>
                    <a:pt x="126" y="197"/>
                  </a:lnTo>
                  <a:lnTo>
                    <a:pt x="126" y="19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5" name="Line 37"/>
            <p:cNvSpPr>
              <a:spLocks noChangeShapeType="1"/>
            </p:cNvSpPr>
            <p:nvPr/>
          </p:nvSpPr>
          <p:spPr bwMode="auto">
            <a:xfrm flipH="1">
              <a:off x="3457" y="1932"/>
              <a:ext cx="16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6" name="Rectangle 38"/>
            <p:cNvSpPr>
              <a:spLocks noChangeArrowheads="1"/>
            </p:cNvSpPr>
            <p:nvPr/>
          </p:nvSpPr>
          <p:spPr bwMode="auto">
            <a:xfrm>
              <a:off x="3677" y="1871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47" name="Rectangle 39"/>
            <p:cNvSpPr>
              <a:spLocks noChangeArrowheads="1"/>
            </p:cNvSpPr>
            <p:nvPr/>
          </p:nvSpPr>
          <p:spPr bwMode="auto">
            <a:xfrm>
              <a:off x="3663" y="1718"/>
              <a:ext cx="4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 dirty="0"/>
            </a:p>
          </p:txBody>
        </p:sp>
        <p:sp>
          <p:nvSpPr>
            <p:cNvPr id="196648" name="Rectangle 40"/>
            <p:cNvSpPr>
              <a:spLocks noChangeArrowheads="1"/>
            </p:cNvSpPr>
            <p:nvPr/>
          </p:nvSpPr>
          <p:spPr bwMode="auto">
            <a:xfrm>
              <a:off x="3677" y="2126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/>
            </a:p>
          </p:txBody>
        </p:sp>
        <p:sp>
          <p:nvSpPr>
            <p:cNvPr id="196649" name="Freeform 41"/>
            <p:cNvSpPr>
              <a:spLocks/>
            </p:cNvSpPr>
            <p:nvPr/>
          </p:nvSpPr>
          <p:spPr bwMode="auto">
            <a:xfrm>
              <a:off x="3574" y="1735"/>
              <a:ext cx="49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1"/>
                </a:cxn>
                <a:cxn ang="0">
                  <a:pos x="49" y="2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1">
                  <a:moveTo>
                    <a:pt x="0" y="0"/>
                  </a:moveTo>
                  <a:lnTo>
                    <a:pt x="3" y="51"/>
                  </a:lnTo>
                  <a:lnTo>
                    <a:pt x="49" y="24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0" name="Freeform 42"/>
            <p:cNvSpPr>
              <a:spLocks/>
            </p:cNvSpPr>
            <p:nvPr/>
          </p:nvSpPr>
          <p:spPr bwMode="auto">
            <a:xfrm>
              <a:off x="3574" y="2160"/>
              <a:ext cx="49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1"/>
                </a:cxn>
                <a:cxn ang="0">
                  <a:pos x="49" y="2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1">
                  <a:moveTo>
                    <a:pt x="0" y="0"/>
                  </a:moveTo>
                  <a:lnTo>
                    <a:pt x="3" y="51"/>
                  </a:lnTo>
                  <a:lnTo>
                    <a:pt x="49" y="24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1" name="Line 43"/>
            <p:cNvSpPr>
              <a:spLocks noChangeShapeType="1"/>
            </p:cNvSpPr>
            <p:nvPr/>
          </p:nvSpPr>
          <p:spPr bwMode="auto">
            <a:xfrm flipH="1">
              <a:off x="3041" y="2184"/>
              <a:ext cx="54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2" name="Line 44"/>
            <p:cNvSpPr>
              <a:spLocks noChangeShapeType="1"/>
            </p:cNvSpPr>
            <p:nvPr/>
          </p:nvSpPr>
          <p:spPr bwMode="auto">
            <a:xfrm flipH="1">
              <a:off x="3143" y="1443"/>
              <a:ext cx="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3" name="Line 45"/>
            <p:cNvSpPr>
              <a:spLocks noChangeShapeType="1"/>
            </p:cNvSpPr>
            <p:nvPr/>
          </p:nvSpPr>
          <p:spPr bwMode="auto">
            <a:xfrm flipH="1">
              <a:off x="3143" y="1868"/>
              <a:ext cx="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4" name="Freeform 46"/>
            <p:cNvSpPr>
              <a:spLocks/>
            </p:cNvSpPr>
            <p:nvPr/>
          </p:nvSpPr>
          <p:spPr bwMode="auto">
            <a:xfrm>
              <a:off x="2513" y="1729"/>
              <a:ext cx="729" cy="267"/>
            </a:xfrm>
            <a:custGeom>
              <a:avLst/>
              <a:gdLst/>
              <a:ahLst/>
              <a:cxnLst>
                <a:cxn ang="0">
                  <a:pos x="729" y="264"/>
                </a:cxn>
                <a:cxn ang="0">
                  <a:pos x="330" y="267"/>
                </a:cxn>
                <a:cxn ang="0">
                  <a:pos x="330" y="0"/>
                </a:cxn>
                <a:cxn ang="0">
                  <a:pos x="0" y="0"/>
                </a:cxn>
              </a:cxnLst>
              <a:rect l="0" t="0" r="r" b="b"/>
              <a:pathLst>
                <a:path w="729" h="267">
                  <a:moveTo>
                    <a:pt x="729" y="264"/>
                  </a:moveTo>
                  <a:lnTo>
                    <a:pt x="330" y="267"/>
                  </a:ln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5" name="Freeform 47"/>
            <p:cNvSpPr>
              <a:spLocks/>
            </p:cNvSpPr>
            <p:nvPr/>
          </p:nvSpPr>
          <p:spPr bwMode="auto">
            <a:xfrm>
              <a:off x="3122" y="1419"/>
              <a:ext cx="43" cy="49"/>
            </a:xfrm>
            <a:custGeom>
              <a:avLst/>
              <a:gdLst/>
              <a:ahLst/>
              <a:cxnLst>
                <a:cxn ang="0">
                  <a:pos x="21" y="49"/>
                </a:cxn>
                <a:cxn ang="0">
                  <a:pos x="26" y="49"/>
                </a:cxn>
                <a:cxn ang="0">
                  <a:pos x="29" y="49"/>
                </a:cxn>
                <a:cxn ang="0">
                  <a:pos x="32" y="49"/>
                </a:cxn>
                <a:cxn ang="0">
                  <a:pos x="34" y="46"/>
                </a:cxn>
                <a:cxn ang="0">
                  <a:pos x="37" y="43"/>
                </a:cxn>
                <a:cxn ang="0">
                  <a:pos x="40" y="40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3" y="30"/>
                </a:cxn>
                <a:cxn ang="0">
                  <a:pos x="43" y="24"/>
                </a:cxn>
                <a:cxn ang="0">
                  <a:pos x="43" y="21"/>
                </a:cxn>
                <a:cxn ang="0">
                  <a:pos x="43" y="18"/>
                </a:cxn>
                <a:cxn ang="0">
                  <a:pos x="43" y="12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4" y="3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3"/>
                </a:cxn>
                <a:cxn ang="0">
                  <a:pos x="2" y="36"/>
                </a:cxn>
                <a:cxn ang="0">
                  <a:pos x="2" y="40"/>
                </a:cxn>
                <a:cxn ang="0">
                  <a:pos x="5" y="43"/>
                </a:cxn>
                <a:cxn ang="0">
                  <a:pos x="8" y="46"/>
                </a:cxn>
                <a:cxn ang="0">
                  <a:pos x="10" y="49"/>
                </a:cxn>
                <a:cxn ang="0">
                  <a:pos x="16" y="49"/>
                </a:cxn>
                <a:cxn ang="0">
                  <a:pos x="18" y="49"/>
                </a:cxn>
                <a:cxn ang="0">
                  <a:pos x="21" y="49"/>
                </a:cxn>
                <a:cxn ang="0">
                  <a:pos x="21" y="49"/>
                </a:cxn>
              </a:cxnLst>
              <a:rect l="0" t="0" r="r" b="b"/>
              <a:pathLst>
                <a:path w="43" h="49">
                  <a:moveTo>
                    <a:pt x="21" y="49"/>
                  </a:moveTo>
                  <a:lnTo>
                    <a:pt x="26" y="49"/>
                  </a:lnTo>
                  <a:lnTo>
                    <a:pt x="29" y="49"/>
                  </a:lnTo>
                  <a:lnTo>
                    <a:pt x="32" y="49"/>
                  </a:lnTo>
                  <a:lnTo>
                    <a:pt x="34" y="46"/>
                  </a:lnTo>
                  <a:lnTo>
                    <a:pt x="37" y="43"/>
                  </a:lnTo>
                  <a:lnTo>
                    <a:pt x="40" y="40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4"/>
                  </a:lnTo>
                  <a:lnTo>
                    <a:pt x="43" y="21"/>
                  </a:lnTo>
                  <a:lnTo>
                    <a:pt x="43" y="18"/>
                  </a:lnTo>
                  <a:lnTo>
                    <a:pt x="43" y="12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8" y="46"/>
                  </a:lnTo>
                  <a:lnTo>
                    <a:pt x="10" y="49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6" name="Freeform 48"/>
            <p:cNvSpPr>
              <a:spLocks/>
            </p:cNvSpPr>
            <p:nvPr/>
          </p:nvSpPr>
          <p:spPr bwMode="auto">
            <a:xfrm>
              <a:off x="3122" y="2700"/>
              <a:ext cx="43" cy="48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26" y="48"/>
                </a:cxn>
                <a:cxn ang="0">
                  <a:pos x="29" y="48"/>
                </a:cxn>
                <a:cxn ang="0">
                  <a:pos x="32" y="45"/>
                </a:cxn>
                <a:cxn ang="0">
                  <a:pos x="34" y="45"/>
                </a:cxn>
                <a:cxn ang="0">
                  <a:pos x="37" y="42"/>
                </a:cxn>
                <a:cxn ang="0">
                  <a:pos x="40" y="39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3" y="27"/>
                </a:cxn>
                <a:cxn ang="0">
                  <a:pos x="43" y="24"/>
                </a:cxn>
                <a:cxn ang="0">
                  <a:pos x="43" y="21"/>
                </a:cxn>
                <a:cxn ang="0">
                  <a:pos x="43" y="15"/>
                </a:cxn>
                <a:cxn ang="0">
                  <a:pos x="43" y="12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4" y="3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2" y="12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2" y="36"/>
                </a:cxn>
                <a:cxn ang="0">
                  <a:pos x="2" y="39"/>
                </a:cxn>
                <a:cxn ang="0">
                  <a:pos x="5" y="42"/>
                </a:cxn>
                <a:cxn ang="0">
                  <a:pos x="8" y="45"/>
                </a:cxn>
                <a:cxn ang="0">
                  <a:pos x="10" y="45"/>
                </a:cxn>
                <a:cxn ang="0">
                  <a:pos x="16" y="48"/>
                </a:cxn>
                <a:cxn ang="0">
                  <a:pos x="18" y="48"/>
                </a:cxn>
                <a:cxn ang="0">
                  <a:pos x="21" y="48"/>
                </a:cxn>
                <a:cxn ang="0">
                  <a:pos x="21" y="48"/>
                </a:cxn>
              </a:cxnLst>
              <a:rect l="0" t="0" r="r" b="b"/>
              <a:pathLst>
                <a:path w="43" h="48">
                  <a:moveTo>
                    <a:pt x="21" y="48"/>
                  </a:moveTo>
                  <a:lnTo>
                    <a:pt x="26" y="48"/>
                  </a:lnTo>
                  <a:lnTo>
                    <a:pt x="29" y="48"/>
                  </a:lnTo>
                  <a:lnTo>
                    <a:pt x="32" y="45"/>
                  </a:lnTo>
                  <a:lnTo>
                    <a:pt x="34" y="45"/>
                  </a:lnTo>
                  <a:lnTo>
                    <a:pt x="37" y="42"/>
                  </a:lnTo>
                  <a:lnTo>
                    <a:pt x="40" y="39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3" y="21"/>
                  </a:lnTo>
                  <a:lnTo>
                    <a:pt x="43" y="15"/>
                  </a:lnTo>
                  <a:lnTo>
                    <a:pt x="43" y="12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5" y="42"/>
                  </a:lnTo>
                  <a:lnTo>
                    <a:pt x="8" y="45"/>
                  </a:lnTo>
                  <a:lnTo>
                    <a:pt x="10" y="45"/>
                  </a:lnTo>
                  <a:lnTo>
                    <a:pt x="16" y="48"/>
                  </a:lnTo>
                  <a:lnTo>
                    <a:pt x="18" y="48"/>
                  </a:lnTo>
                  <a:lnTo>
                    <a:pt x="21" y="48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7" name="Line 49"/>
            <p:cNvSpPr>
              <a:spLocks noChangeShapeType="1"/>
            </p:cNvSpPr>
            <p:nvPr/>
          </p:nvSpPr>
          <p:spPr bwMode="auto">
            <a:xfrm flipH="1">
              <a:off x="1747" y="3464"/>
              <a:ext cx="183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8" name="Freeform 50"/>
            <p:cNvSpPr>
              <a:spLocks/>
            </p:cNvSpPr>
            <p:nvPr/>
          </p:nvSpPr>
          <p:spPr bwMode="auto">
            <a:xfrm>
              <a:off x="2513" y="2254"/>
              <a:ext cx="729" cy="597"/>
            </a:xfrm>
            <a:custGeom>
              <a:avLst/>
              <a:gdLst/>
              <a:ahLst/>
              <a:cxnLst>
                <a:cxn ang="0">
                  <a:pos x="729" y="594"/>
                </a:cxn>
                <a:cxn ang="0">
                  <a:pos x="429" y="597"/>
                </a:cxn>
                <a:cxn ang="0">
                  <a:pos x="429" y="0"/>
                </a:cxn>
                <a:cxn ang="0">
                  <a:pos x="0" y="0"/>
                </a:cxn>
              </a:cxnLst>
              <a:rect l="0" t="0" r="r" b="b"/>
              <a:pathLst>
                <a:path w="729" h="597">
                  <a:moveTo>
                    <a:pt x="729" y="594"/>
                  </a:moveTo>
                  <a:lnTo>
                    <a:pt x="429" y="597"/>
                  </a:ln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9" name="Freeform 51"/>
            <p:cNvSpPr>
              <a:spLocks/>
            </p:cNvSpPr>
            <p:nvPr/>
          </p:nvSpPr>
          <p:spPr bwMode="auto">
            <a:xfrm>
              <a:off x="2513" y="2411"/>
              <a:ext cx="729" cy="865"/>
            </a:xfrm>
            <a:custGeom>
              <a:avLst/>
              <a:gdLst/>
              <a:ahLst/>
              <a:cxnLst>
                <a:cxn ang="0">
                  <a:pos x="729" y="862"/>
                </a:cxn>
                <a:cxn ang="0">
                  <a:pos x="330" y="865"/>
                </a:cxn>
                <a:cxn ang="0">
                  <a:pos x="330" y="0"/>
                </a:cxn>
                <a:cxn ang="0">
                  <a:pos x="0" y="0"/>
                </a:cxn>
              </a:cxnLst>
              <a:rect l="0" t="0" r="r" b="b"/>
              <a:pathLst>
                <a:path w="729" h="865">
                  <a:moveTo>
                    <a:pt x="729" y="862"/>
                  </a:moveTo>
                  <a:lnTo>
                    <a:pt x="330" y="865"/>
                  </a:ln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0" name="Rectangle 52"/>
            <p:cNvSpPr>
              <a:spLocks noChangeArrowheads="1"/>
            </p:cNvSpPr>
            <p:nvPr/>
          </p:nvSpPr>
          <p:spPr bwMode="auto">
            <a:xfrm>
              <a:off x="2356" y="1492"/>
              <a:ext cx="14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zh-CN" sz="1200" dirty="0"/>
            </a:p>
          </p:txBody>
        </p:sp>
        <p:sp>
          <p:nvSpPr>
            <p:cNvPr id="196661" name="Rectangle 53"/>
            <p:cNvSpPr>
              <a:spLocks noChangeArrowheads="1"/>
            </p:cNvSpPr>
            <p:nvPr/>
          </p:nvSpPr>
          <p:spPr bwMode="auto">
            <a:xfrm>
              <a:off x="2356" y="1673"/>
              <a:ext cx="14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zh-CN" sz="1200" dirty="0"/>
            </a:p>
          </p:txBody>
        </p:sp>
        <p:sp>
          <p:nvSpPr>
            <p:cNvPr id="196662" name="Rectangle 54"/>
            <p:cNvSpPr>
              <a:spLocks noChangeArrowheads="1"/>
            </p:cNvSpPr>
            <p:nvPr/>
          </p:nvSpPr>
          <p:spPr bwMode="auto">
            <a:xfrm>
              <a:off x="2269" y="2169"/>
              <a:ext cx="23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n-1</a:t>
              </a:r>
              <a:endParaRPr lang="en-US" altLang="zh-CN" sz="1200" dirty="0"/>
            </a:p>
          </p:txBody>
        </p:sp>
        <p:sp>
          <p:nvSpPr>
            <p:cNvPr id="196663" name="Rectangle 55"/>
            <p:cNvSpPr>
              <a:spLocks noChangeArrowheads="1"/>
            </p:cNvSpPr>
            <p:nvPr/>
          </p:nvSpPr>
          <p:spPr bwMode="auto">
            <a:xfrm>
              <a:off x="2356" y="2350"/>
              <a:ext cx="14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 altLang="zh-CN" sz="1200" dirty="0"/>
            </a:p>
          </p:txBody>
        </p:sp>
        <p:sp>
          <p:nvSpPr>
            <p:cNvPr id="196664" name="Freeform 56"/>
            <p:cNvSpPr>
              <a:spLocks/>
            </p:cNvSpPr>
            <p:nvPr/>
          </p:nvSpPr>
          <p:spPr bwMode="auto">
            <a:xfrm>
              <a:off x="2586" y="1984"/>
              <a:ext cx="16" cy="18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5" y="15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3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5" name="Freeform 57"/>
            <p:cNvSpPr>
              <a:spLocks/>
            </p:cNvSpPr>
            <p:nvPr/>
          </p:nvSpPr>
          <p:spPr bwMode="auto">
            <a:xfrm>
              <a:off x="2586" y="1920"/>
              <a:ext cx="16" cy="18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6" name="Freeform 58"/>
            <p:cNvSpPr>
              <a:spLocks/>
            </p:cNvSpPr>
            <p:nvPr/>
          </p:nvSpPr>
          <p:spPr bwMode="auto">
            <a:xfrm>
              <a:off x="2586" y="2044"/>
              <a:ext cx="16" cy="21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3" y="6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5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15"/>
                </a:cxn>
                <a:cxn ang="0">
                  <a:pos x="16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6" y="9"/>
                </a:cxn>
              </a:cxnLst>
              <a:rect l="0" t="0" r="r" b="b"/>
              <a:pathLst>
                <a:path w="16" h="21">
                  <a:moveTo>
                    <a:pt x="16" y="9"/>
                  </a:moveTo>
                  <a:lnTo>
                    <a:pt x="16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7" name="Freeform 59"/>
            <p:cNvSpPr>
              <a:spLocks/>
            </p:cNvSpPr>
            <p:nvPr/>
          </p:nvSpPr>
          <p:spPr bwMode="auto">
            <a:xfrm>
              <a:off x="3020" y="2160"/>
              <a:ext cx="45" cy="51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27" y="51"/>
                </a:cxn>
                <a:cxn ang="0">
                  <a:pos x="29" y="48"/>
                </a:cxn>
                <a:cxn ang="0">
                  <a:pos x="32" y="48"/>
                </a:cxn>
                <a:cxn ang="0">
                  <a:pos x="35" y="45"/>
                </a:cxn>
                <a:cxn ang="0">
                  <a:pos x="37" y="42"/>
                </a:cxn>
                <a:cxn ang="0">
                  <a:pos x="40" y="39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5" y="30"/>
                </a:cxn>
                <a:cxn ang="0">
                  <a:pos x="45" y="24"/>
                </a:cxn>
                <a:cxn ang="0">
                  <a:pos x="45" y="21"/>
                </a:cxn>
                <a:cxn ang="0">
                  <a:pos x="43" y="18"/>
                </a:cxn>
                <a:cxn ang="0">
                  <a:pos x="43" y="15"/>
                </a:cxn>
                <a:cxn ang="0">
                  <a:pos x="40" y="12"/>
                </a:cxn>
                <a:cxn ang="0">
                  <a:pos x="37" y="9"/>
                </a:cxn>
                <a:cxn ang="0">
                  <a:pos x="35" y="6"/>
                </a:cxn>
                <a:cxn ang="0">
                  <a:pos x="32" y="3"/>
                </a:cxn>
                <a:cxn ang="0">
                  <a:pos x="29" y="3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1" y="6"/>
                </a:cxn>
                <a:cxn ang="0">
                  <a:pos x="8" y="9"/>
                </a:cxn>
                <a:cxn ang="0">
                  <a:pos x="5" y="12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3" y="33"/>
                </a:cxn>
                <a:cxn ang="0">
                  <a:pos x="3" y="36"/>
                </a:cxn>
                <a:cxn ang="0">
                  <a:pos x="5" y="39"/>
                </a:cxn>
                <a:cxn ang="0">
                  <a:pos x="8" y="42"/>
                </a:cxn>
                <a:cxn ang="0">
                  <a:pos x="11" y="45"/>
                </a:cxn>
                <a:cxn ang="0">
                  <a:pos x="13" y="48"/>
                </a:cxn>
                <a:cxn ang="0">
                  <a:pos x="16" y="48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1" y="51"/>
                </a:cxn>
                <a:cxn ang="0">
                  <a:pos x="21" y="48"/>
                </a:cxn>
              </a:cxnLst>
              <a:rect l="0" t="0" r="r" b="b"/>
              <a:pathLst>
                <a:path w="45" h="51">
                  <a:moveTo>
                    <a:pt x="21" y="48"/>
                  </a:moveTo>
                  <a:lnTo>
                    <a:pt x="27" y="51"/>
                  </a:lnTo>
                  <a:lnTo>
                    <a:pt x="29" y="48"/>
                  </a:lnTo>
                  <a:lnTo>
                    <a:pt x="32" y="48"/>
                  </a:lnTo>
                  <a:lnTo>
                    <a:pt x="35" y="45"/>
                  </a:lnTo>
                  <a:lnTo>
                    <a:pt x="37" y="42"/>
                  </a:lnTo>
                  <a:lnTo>
                    <a:pt x="40" y="39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3" y="15"/>
                  </a:lnTo>
                  <a:lnTo>
                    <a:pt x="40" y="12"/>
                  </a:lnTo>
                  <a:lnTo>
                    <a:pt x="37" y="9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9" y="3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8" y="9"/>
                  </a:lnTo>
                  <a:lnTo>
                    <a:pt x="5" y="12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3" y="33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3" y="48"/>
                  </a:lnTo>
                  <a:lnTo>
                    <a:pt x="16" y="48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1" y="5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8" name="Freeform 60"/>
            <p:cNvSpPr>
              <a:spLocks/>
            </p:cNvSpPr>
            <p:nvPr/>
          </p:nvSpPr>
          <p:spPr bwMode="auto">
            <a:xfrm>
              <a:off x="3020" y="3015"/>
              <a:ext cx="45" cy="52"/>
            </a:xfrm>
            <a:custGeom>
              <a:avLst/>
              <a:gdLst/>
              <a:ahLst/>
              <a:cxnLst>
                <a:cxn ang="0">
                  <a:pos x="21" y="49"/>
                </a:cxn>
                <a:cxn ang="0">
                  <a:pos x="27" y="49"/>
                </a:cxn>
                <a:cxn ang="0">
                  <a:pos x="29" y="49"/>
                </a:cxn>
                <a:cxn ang="0">
                  <a:pos x="32" y="49"/>
                </a:cxn>
                <a:cxn ang="0">
                  <a:pos x="35" y="46"/>
                </a:cxn>
                <a:cxn ang="0">
                  <a:pos x="37" y="43"/>
                </a:cxn>
                <a:cxn ang="0">
                  <a:pos x="40" y="40"/>
                </a:cxn>
                <a:cxn ang="0">
                  <a:pos x="43" y="37"/>
                </a:cxn>
                <a:cxn ang="0">
                  <a:pos x="43" y="34"/>
                </a:cxn>
                <a:cxn ang="0">
                  <a:pos x="45" y="31"/>
                </a:cxn>
                <a:cxn ang="0">
                  <a:pos x="45" y="25"/>
                </a:cxn>
                <a:cxn ang="0">
                  <a:pos x="45" y="22"/>
                </a:cxn>
                <a:cxn ang="0">
                  <a:pos x="43" y="19"/>
                </a:cxn>
                <a:cxn ang="0">
                  <a:pos x="43" y="12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5" y="6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3" y="3"/>
                </a:cxn>
                <a:cxn ang="0">
                  <a:pos x="11" y="6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3" y="12"/>
                </a:cxn>
                <a:cxn ang="0">
                  <a:pos x="3" y="19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5" y="40"/>
                </a:cxn>
                <a:cxn ang="0">
                  <a:pos x="8" y="43"/>
                </a:cxn>
                <a:cxn ang="0">
                  <a:pos x="11" y="46"/>
                </a:cxn>
                <a:cxn ang="0">
                  <a:pos x="13" y="49"/>
                </a:cxn>
                <a:cxn ang="0">
                  <a:pos x="16" y="49"/>
                </a:cxn>
                <a:cxn ang="0">
                  <a:pos x="19" y="49"/>
                </a:cxn>
                <a:cxn ang="0">
                  <a:pos x="21" y="52"/>
                </a:cxn>
                <a:cxn ang="0">
                  <a:pos x="21" y="52"/>
                </a:cxn>
                <a:cxn ang="0">
                  <a:pos x="21" y="49"/>
                </a:cxn>
              </a:cxnLst>
              <a:rect l="0" t="0" r="r" b="b"/>
              <a:pathLst>
                <a:path w="45" h="52">
                  <a:moveTo>
                    <a:pt x="21" y="49"/>
                  </a:moveTo>
                  <a:lnTo>
                    <a:pt x="27" y="49"/>
                  </a:lnTo>
                  <a:lnTo>
                    <a:pt x="29" y="49"/>
                  </a:lnTo>
                  <a:lnTo>
                    <a:pt x="32" y="49"/>
                  </a:lnTo>
                  <a:lnTo>
                    <a:pt x="35" y="46"/>
                  </a:lnTo>
                  <a:lnTo>
                    <a:pt x="37" y="43"/>
                  </a:lnTo>
                  <a:lnTo>
                    <a:pt x="40" y="40"/>
                  </a:lnTo>
                  <a:lnTo>
                    <a:pt x="43" y="37"/>
                  </a:lnTo>
                  <a:lnTo>
                    <a:pt x="43" y="34"/>
                  </a:lnTo>
                  <a:lnTo>
                    <a:pt x="45" y="31"/>
                  </a:lnTo>
                  <a:lnTo>
                    <a:pt x="45" y="25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3" y="12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5" y="40"/>
                  </a:lnTo>
                  <a:lnTo>
                    <a:pt x="8" y="43"/>
                  </a:lnTo>
                  <a:lnTo>
                    <a:pt x="11" y="46"/>
                  </a:lnTo>
                  <a:lnTo>
                    <a:pt x="13" y="49"/>
                  </a:lnTo>
                  <a:lnTo>
                    <a:pt x="16" y="49"/>
                  </a:lnTo>
                  <a:lnTo>
                    <a:pt x="19" y="49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9" name="Freeform 61"/>
            <p:cNvSpPr>
              <a:spLocks/>
            </p:cNvSpPr>
            <p:nvPr/>
          </p:nvSpPr>
          <p:spPr bwMode="auto">
            <a:xfrm>
              <a:off x="3020" y="3440"/>
              <a:ext cx="45" cy="52"/>
            </a:xfrm>
            <a:custGeom>
              <a:avLst/>
              <a:gdLst/>
              <a:ahLst/>
              <a:cxnLst>
                <a:cxn ang="0">
                  <a:pos x="21" y="49"/>
                </a:cxn>
                <a:cxn ang="0">
                  <a:pos x="27" y="52"/>
                </a:cxn>
                <a:cxn ang="0">
                  <a:pos x="29" y="49"/>
                </a:cxn>
                <a:cxn ang="0">
                  <a:pos x="32" y="49"/>
                </a:cxn>
                <a:cxn ang="0">
                  <a:pos x="35" y="46"/>
                </a:cxn>
                <a:cxn ang="0">
                  <a:pos x="37" y="43"/>
                </a:cxn>
                <a:cxn ang="0">
                  <a:pos x="40" y="40"/>
                </a:cxn>
                <a:cxn ang="0">
                  <a:pos x="43" y="37"/>
                </a:cxn>
                <a:cxn ang="0">
                  <a:pos x="43" y="34"/>
                </a:cxn>
                <a:cxn ang="0">
                  <a:pos x="45" y="31"/>
                </a:cxn>
                <a:cxn ang="0">
                  <a:pos x="45" y="24"/>
                </a:cxn>
                <a:cxn ang="0">
                  <a:pos x="45" y="21"/>
                </a:cxn>
                <a:cxn ang="0">
                  <a:pos x="43" y="18"/>
                </a:cxn>
                <a:cxn ang="0">
                  <a:pos x="43" y="15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5" y="6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3" y="3"/>
                </a:cxn>
                <a:cxn ang="0">
                  <a:pos x="11" y="6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5" y="40"/>
                </a:cxn>
                <a:cxn ang="0">
                  <a:pos x="8" y="43"/>
                </a:cxn>
                <a:cxn ang="0">
                  <a:pos x="11" y="46"/>
                </a:cxn>
                <a:cxn ang="0">
                  <a:pos x="13" y="49"/>
                </a:cxn>
                <a:cxn ang="0">
                  <a:pos x="16" y="49"/>
                </a:cxn>
                <a:cxn ang="0">
                  <a:pos x="19" y="52"/>
                </a:cxn>
                <a:cxn ang="0">
                  <a:pos x="21" y="52"/>
                </a:cxn>
                <a:cxn ang="0">
                  <a:pos x="21" y="52"/>
                </a:cxn>
                <a:cxn ang="0">
                  <a:pos x="21" y="49"/>
                </a:cxn>
              </a:cxnLst>
              <a:rect l="0" t="0" r="r" b="b"/>
              <a:pathLst>
                <a:path w="45" h="52">
                  <a:moveTo>
                    <a:pt x="21" y="49"/>
                  </a:moveTo>
                  <a:lnTo>
                    <a:pt x="27" y="52"/>
                  </a:lnTo>
                  <a:lnTo>
                    <a:pt x="29" y="49"/>
                  </a:lnTo>
                  <a:lnTo>
                    <a:pt x="32" y="49"/>
                  </a:lnTo>
                  <a:lnTo>
                    <a:pt x="35" y="46"/>
                  </a:lnTo>
                  <a:lnTo>
                    <a:pt x="37" y="43"/>
                  </a:lnTo>
                  <a:lnTo>
                    <a:pt x="40" y="40"/>
                  </a:lnTo>
                  <a:lnTo>
                    <a:pt x="43" y="37"/>
                  </a:lnTo>
                  <a:lnTo>
                    <a:pt x="43" y="34"/>
                  </a:lnTo>
                  <a:lnTo>
                    <a:pt x="45" y="31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3" y="15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5" y="40"/>
                  </a:lnTo>
                  <a:lnTo>
                    <a:pt x="8" y="43"/>
                  </a:lnTo>
                  <a:lnTo>
                    <a:pt x="11" y="46"/>
                  </a:lnTo>
                  <a:lnTo>
                    <a:pt x="13" y="49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0" name="Line 62"/>
            <p:cNvSpPr>
              <a:spLocks noChangeShapeType="1"/>
            </p:cNvSpPr>
            <p:nvPr/>
          </p:nvSpPr>
          <p:spPr bwMode="auto">
            <a:xfrm flipH="1">
              <a:off x="2513" y="1568"/>
              <a:ext cx="729" cy="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1" name="Freeform 63"/>
            <p:cNvSpPr>
              <a:spLocks/>
            </p:cNvSpPr>
            <p:nvPr/>
          </p:nvSpPr>
          <p:spPr bwMode="auto">
            <a:xfrm>
              <a:off x="3122" y="1844"/>
              <a:ext cx="43" cy="52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26" y="52"/>
                </a:cxn>
                <a:cxn ang="0">
                  <a:pos x="29" y="48"/>
                </a:cxn>
                <a:cxn ang="0">
                  <a:pos x="32" y="48"/>
                </a:cxn>
                <a:cxn ang="0">
                  <a:pos x="34" y="45"/>
                </a:cxn>
                <a:cxn ang="0">
                  <a:pos x="37" y="42"/>
                </a:cxn>
                <a:cxn ang="0">
                  <a:pos x="40" y="39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3" y="30"/>
                </a:cxn>
                <a:cxn ang="0">
                  <a:pos x="43" y="27"/>
                </a:cxn>
                <a:cxn ang="0">
                  <a:pos x="43" y="21"/>
                </a:cxn>
                <a:cxn ang="0">
                  <a:pos x="43" y="18"/>
                </a:cxn>
                <a:cxn ang="0">
                  <a:pos x="43" y="15"/>
                </a:cxn>
                <a:cxn ang="0">
                  <a:pos x="40" y="12"/>
                </a:cxn>
                <a:cxn ang="0">
                  <a:pos x="37" y="9"/>
                </a:cxn>
                <a:cxn ang="0">
                  <a:pos x="34" y="6"/>
                </a:cxn>
                <a:cxn ang="0">
                  <a:pos x="32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3"/>
                </a:cxn>
                <a:cxn ang="0">
                  <a:pos x="10" y="3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2" y="12"/>
                </a:cxn>
                <a:cxn ang="0">
                  <a:pos x="2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3"/>
                </a:cxn>
                <a:cxn ang="0">
                  <a:pos x="2" y="36"/>
                </a:cxn>
                <a:cxn ang="0">
                  <a:pos x="2" y="39"/>
                </a:cxn>
                <a:cxn ang="0">
                  <a:pos x="5" y="42"/>
                </a:cxn>
                <a:cxn ang="0">
                  <a:pos x="8" y="45"/>
                </a:cxn>
                <a:cxn ang="0">
                  <a:pos x="10" y="48"/>
                </a:cxn>
                <a:cxn ang="0">
                  <a:pos x="16" y="48"/>
                </a:cxn>
                <a:cxn ang="0">
                  <a:pos x="18" y="52"/>
                </a:cxn>
                <a:cxn ang="0">
                  <a:pos x="21" y="52"/>
                </a:cxn>
                <a:cxn ang="0">
                  <a:pos x="21" y="52"/>
                </a:cxn>
                <a:cxn ang="0">
                  <a:pos x="21" y="48"/>
                </a:cxn>
              </a:cxnLst>
              <a:rect l="0" t="0" r="r" b="b"/>
              <a:pathLst>
                <a:path w="43" h="52">
                  <a:moveTo>
                    <a:pt x="21" y="48"/>
                  </a:moveTo>
                  <a:lnTo>
                    <a:pt x="26" y="52"/>
                  </a:lnTo>
                  <a:lnTo>
                    <a:pt x="29" y="48"/>
                  </a:lnTo>
                  <a:lnTo>
                    <a:pt x="32" y="48"/>
                  </a:lnTo>
                  <a:lnTo>
                    <a:pt x="34" y="45"/>
                  </a:lnTo>
                  <a:lnTo>
                    <a:pt x="37" y="42"/>
                  </a:lnTo>
                  <a:lnTo>
                    <a:pt x="40" y="39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7"/>
                  </a:lnTo>
                  <a:lnTo>
                    <a:pt x="43" y="21"/>
                  </a:lnTo>
                  <a:lnTo>
                    <a:pt x="43" y="18"/>
                  </a:lnTo>
                  <a:lnTo>
                    <a:pt x="43" y="15"/>
                  </a:lnTo>
                  <a:lnTo>
                    <a:pt x="40" y="12"/>
                  </a:lnTo>
                  <a:lnTo>
                    <a:pt x="37" y="9"/>
                  </a:lnTo>
                  <a:lnTo>
                    <a:pt x="34" y="6"/>
                  </a:lnTo>
                  <a:lnTo>
                    <a:pt x="32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0" y="3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5" y="42"/>
                  </a:lnTo>
                  <a:lnTo>
                    <a:pt x="8" y="45"/>
                  </a:lnTo>
                  <a:lnTo>
                    <a:pt x="10" y="48"/>
                  </a:lnTo>
                  <a:lnTo>
                    <a:pt x="16" y="48"/>
                  </a:lnTo>
                  <a:lnTo>
                    <a:pt x="18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2" name="Rectangle 64"/>
            <p:cNvSpPr>
              <a:spLocks noChangeArrowheads="1"/>
            </p:cNvSpPr>
            <p:nvPr/>
          </p:nvSpPr>
          <p:spPr bwMode="auto">
            <a:xfrm>
              <a:off x="3744" y="2016"/>
              <a:ext cx="48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Register 1</a:t>
              </a:r>
            </a:p>
          </p:txBody>
        </p:sp>
        <p:sp>
          <p:nvSpPr>
            <p:cNvPr id="196673" name="Rectangle 65"/>
            <p:cNvSpPr>
              <a:spLocks noChangeArrowheads="1"/>
            </p:cNvSpPr>
            <p:nvPr/>
          </p:nvSpPr>
          <p:spPr bwMode="auto">
            <a:xfrm>
              <a:off x="3744" y="2801"/>
              <a:ext cx="79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Register n-1</a:t>
              </a:r>
            </a:p>
          </p:txBody>
        </p:sp>
        <p:sp>
          <p:nvSpPr>
            <p:cNvPr id="196674" name="Rectangle 66"/>
            <p:cNvSpPr>
              <a:spLocks noChangeArrowheads="1"/>
            </p:cNvSpPr>
            <p:nvPr/>
          </p:nvSpPr>
          <p:spPr bwMode="auto">
            <a:xfrm>
              <a:off x="3793" y="3253"/>
              <a:ext cx="74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Register n</a:t>
              </a:r>
            </a:p>
          </p:txBody>
        </p:sp>
        <p:sp>
          <p:nvSpPr>
            <p:cNvPr id="196675" name="Rectangle 67"/>
            <p:cNvSpPr>
              <a:spLocks noChangeArrowheads="1"/>
            </p:cNvSpPr>
            <p:nvPr/>
          </p:nvSpPr>
          <p:spPr bwMode="auto">
            <a:xfrm>
              <a:off x="1056" y="192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Register number</a:t>
              </a:r>
            </a:p>
          </p:txBody>
        </p:sp>
        <p:sp>
          <p:nvSpPr>
            <p:cNvPr id="196676" name="Rectangle 68"/>
            <p:cNvSpPr>
              <a:spLocks noChangeArrowheads="1"/>
            </p:cNvSpPr>
            <p:nvPr/>
          </p:nvSpPr>
          <p:spPr bwMode="auto">
            <a:xfrm>
              <a:off x="1200" y="3408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Register data</a:t>
              </a:r>
            </a:p>
          </p:txBody>
        </p:sp>
        <p:sp>
          <p:nvSpPr>
            <p:cNvPr id="196677" name="Rectangle 69"/>
            <p:cNvSpPr>
              <a:spLocks noChangeArrowheads="1"/>
            </p:cNvSpPr>
            <p:nvPr/>
          </p:nvSpPr>
          <p:spPr bwMode="auto">
            <a:xfrm>
              <a:off x="1268" y="1176"/>
              <a:ext cx="4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Write</a:t>
              </a:r>
            </a:p>
          </p:txBody>
        </p:sp>
        <p:sp>
          <p:nvSpPr>
            <p:cNvPr id="196678" name="Rectangle 70"/>
            <p:cNvSpPr>
              <a:spLocks noChangeArrowheads="1"/>
            </p:cNvSpPr>
            <p:nvPr/>
          </p:nvSpPr>
          <p:spPr bwMode="auto">
            <a:xfrm>
              <a:off x="2112" y="1898"/>
              <a:ext cx="63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decoder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 File</a:t>
            </a:r>
            <a:endParaRPr lang="zh-CN" altLang="en-US" dirty="0"/>
          </a:p>
        </p:txBody>
      </p:sp>
      <p:pic>
        <p:nvPicPr>
          <p:cNvPr id="173058" name="Picture 2" descr="D:\SFU_CMPT_499\Lab\lecture-exercise\MIPSCPU\regfile-tgif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95476" y="1142985"/>
            <a:ext cx="7443862" cy="50900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0" y="-261610"/>
            <a:ext cx="425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4435" name="AutoShape 3"/>
          <p:cNvSpPr>
            <a:spLocks noGrp="1" noChangeArrowheads="1"/>
          </p:cNvSpPr>
          <p:nvPr>
            <p:ph idx="1"/>
          </p:nvPr>
        </p:nvSpPr>
        <p:spPr>
          <a:xfrm>
            <a:off x="4524364" y="1"/>
            <a:ext cx="6143636" cy="1008063"/>
          </a:xfrm>
        </p:spPr>
        <p:txBody>
          <a:bodyPr anchor="b"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3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32×32bits</a:t>
            </a:r>
            <a:r>
              <a:rPr lang="zh-CN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寄存器组硬件描述 </a:t>
            </a:r>
          </a:p>
        </p:txBody>
      </p:sp>
      <p:sp>
        <p:nvSpPr>
          <p:cNvPr id="6" name="矩形 5"/>
          <p:cNvSpPr/>
          <p:nvPr/>
        </p:nvSpPr>
        <p:spPr>
          <a:xfrm>
            <a:off x="1738282" y="1071547"/>
            <a:ext cx="864399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Module </a:t>
            </a:r>
            <a:r>
              <a:rPr lang="en-US" altLang="zh-CN" sz="1600" dirty="0" err="1"/>
              <a:t>regs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rst,reg_Rd_addr_A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reg_Rt_addr_B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reg_Wt_addr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wdata</a:t>
            </a:r>
            <a:r>
              <a:rPr lang="en-US" altLang="zh-CN" sz="1600" dirty="0"/>
              <a:t>, we, </a:t>
            </a:r>
            <a:r>
              <a:rPr lang="en-US" altLang="zh-CN" sz="1600" dirty="0" err="1"/>
              <a:t>rdata_A</a:t>
            </a:r>
            <a:r>
              <a:rPr lang="en-US" altLang="zh-CN" sz="1600" dirty="0"/>
              <a:t>,   </a:t>
            </a:r>
            <a:r>
              <a:rPr lang="en-US" altLang="zh-CN" sz="1600" dirty="0" err="1"/>
              <a:t>rdata_B</a:t>
            </a:r>
            <a:r>
              <a:rPr lang="en-US" altLang="zh-CN" sz="1600" dirty="0"/>
              <a:t>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US" altLang="zh-CN" sz="800" dirty="0"/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    input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, we;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    input [4:0] </a:t>
            </a:r>
            <a:r>
              <a:rPr lang="en-US" altLang="zh-CN" sz="1600" dirty="0" err="1"/>
              <a:t>reg_Rd_addr_A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reg_Rt_addr_B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reg_Wt_addr</a:t>
            </a:r>
            <a:r>
              <a:rPr lang="en-US" altLang="zh-CN" sz="1600" dirty="0"/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    input [31:0] </a:t>
            </a:r>
            <a:r>
              <a:rPr lang="en-US" altLang="zh-CN" sz="1600" dirty="0" err="1"/>
              <a:t>wdata</a:t>
            </a:r>
            <a:r>
              <a:rPr lang="en-US" altLang="zh-CN" sz="1600" dirty="0"/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    output [31:0] </a:t>
            </a:r>
            <a:r>
              <a:rPr lang="en-US" altLang="zh-CN" sz="1600" dirty="0" err="1"/>
              <a:t>rdata_A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rdata_B</a:t>
            </a:r>
            <a:r>
              <a:rPr lang="en-US" altLang="zh-CN" sz="1600" dirty="0"/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[31:0] register [1:31]; 				// </a:t>
            </a:r>
            <a:r>
              <a:rPr lang="en-US" altLang="zh-CN" sz="1600" dirty="0" err="1"/>
              <a:t>r1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r31</a:t>
            </a:r>
            <a:endParaRPr lang="en-US" altLang="zh-CN" sz="1600" dirty="0"/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    integer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assign </a:t>
            </a:r>
            <a:r>
              <a:rPr lang="en-US" altLang="zh-CN" sz="1600" dirty="0" err="1"/>
              <a:t>rdata_A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reg_Rd_addr_A</a:t>
            </a:r>
            <a:r>
              <a:rPr lang="en-US" altLang="zh-CN" sz="1600" dirty="0"/>
              <a:t> == 0)? 0 : register[</a:t>
            </a:r>
            <a:r>
              <a:rPr lang="en-US" altLang="zh-CN" sz="1600" dirty="0" err="1"/>
              <a:t>reg_Rd_addr_A</a:t>
            </a:r>
            <a:r>
              <a:rPr lang="en-US" altLang="zh-CN" sz="1600" dirty="0"/>
              <a:t>]; // 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assign </a:t>
            </a:r>
            <a:r>
              <a:rPr lang="en-US" altLang="zh-CN" sz="1600" dirty="0" err="1"/>
              <a:t>rdata_B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reg_Rt_addr_B</a:t>
            </a:r>
            <a:r>
              <a:rPr lang="en-US" altLang="zh-CN" sz="1600" dirty="0"/>
              <a:t> == 0)? 0 : register[</a:t>
            </a:r>
            <a:r>
              <a:rPr lang="en-US" altLang="zh-CN" sz="1600" dirty="0" err="1"/>
              <a:t>reg_Rt_addr_B</a:t>
            </a:r>
            <a:r>
              <a:rPr lang="en-US" altLang="zh-CN" sz="1600" dirty="0"/>
              <a:t>];   // 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always @(</a:t>
            </a:r>
            <a:r>
              <a:rPr lang="en-US" altLang="zh-CN" sz="1600" dirty="0" err="1"/>
              <a:t>posedge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 or </a:t>
            </a:r>
            <a:r>
              <a:rPr lang="en-US" altLang="zh-CN" sz="1600" dirty="0" err="1"/>
              <a:t>posedge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)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      begin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if (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==1) 	 begin 			// reset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&lt;32;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</a:t>
            </a:r>
            <a:r>
              <a:rPr lang="en-US" altLang="zh-CN" sz="1600" dirty="0" err="1"/>
              <a:t>i+1</a:t>
            </a:r>
            <a:r>
              <a:rPr lang="en-US" altLang="zh-CN" sz="1600" dirty="0"/>
              <a:t>)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    register[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&lt;= 0;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end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else begin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     if ((</a:t>
            </a:r>
            <a:r>
              <a:rPr lang="en-US" altLang="zh-CN" sz="1600" dirty="0" err="1"/>
              <a:t>reg_Wt_addr</a:t>
            </a:r>
            <a:r>
              <a:rPr lang="en-US" altLang="zh-CN" sz="1600" dirty="0"/>
              <a:t> != 0) &amp;&amp; (we == 1)) 	// 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     register[</a:t>
            </a:r>
            <a:r>
              <a:rPr lang="en-US" altLang="zh-CN" sz="1600" dirty="0" err="1"/>
              <a:t>reg_Wt_addr</a:t>
            </a:r>
            <a:r>
              <a:rPr lang="en-US" altLang="zh-CN" sz="1600" dirty="0"/>
              <a:t>] &lt;= </a:t>
            </a:r>
            <a:r>
              <a:rPr lang="en-US" altLang="zh-CN" sz="1600" dirty="0" err="1"/>
              <a:t>wdata</a:t>
            </a:r>
            <a:r>
              <a:rPr lang="en-US" altLang="zh-CN" sz="1600" dirty="0"/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	end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/>
              <a:t>	end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600" dirty="0" err="1"/>
              <a:t>endmodule</a:t>
            </a:r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32</a:t>
            </a:r>
            <a:r>
              <a:rPr lang="zh-CN" altLang="en-US"/>
              <a:t>个</a:t>
            </a:r>
            <a:r>
              <a:rPr lang="en-US" altLang="zh-CN"/>
              <a:t>Register</a:t>
            </a:r>
            <a:r>
              <a:rPr lang="zh-CN" altLang="en-US"/>
              <a:t>的功用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寄存器组有</a:t>
            </a:r>
            <a:r>
              <a:rPr lang="en-US" altLang="zh-CN" sz="2800" dirty="0"/>
              <a:t>32</a:t>
            </a:r>
            <a:r>
              <a:rPr lang="zh-CN" altLang="en-US" sz="2800" dirty="0"/>
              <a:t>个</a:t>
            </a:r>
            <a:r>
              <a:rPr lang="en-US" altLang="zh-CN" sz="2800" dirty="0"/>
              <a:t>32</a:t>
            </a:r>
            <a:r>
              <a:rPr lang="zh-CN" altLang="en-US" sz="2800" dirty="0"/>
              <a:t>位寄存器，其功用分配如下表：</a:t>
            </a:r>
          </a:p>
        </p:txBody>
      </p:sp>
      <p:graphicFrame>
        <p:nvGraphicFramePr>
          <p:cNvPr id="1986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95601" y="2057400"/>
          <a:ext cx="67341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2" name="Worksheet" r:id="rId5" imgW="6826680" imgH="3477960" progId="Excel.Sheet.8">
                  <p:embed/>
                </p:oleObj>
              </mc:Choice>
              <mc:Fallback>
                <p:oleObj name="Worksheet" r:id="rId5" imgW="6826680" imgH="3477960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057400"/>
                        <a:ext cx="67341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21" y="1000108"/>
            <a:ext cx="8339139" cy="3649662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Sign Extend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/>
              <a:t>16</a:t>
            </a:r>
            <a:r>
              <a:rPr lang="zh-CN" altLang="en-US" sz="2000" dirty="0"/>
              <a:t>位的补码表示的有符号立即数，扩展为</a:t>
            </a:r>
            <a:r>
              <a:rPr lang="en-US" altLang="zh-CN" sz="2000" dirty="0"/>
              <a:t>32</a:t>
            </a:r>
            <a:r>
              <a:rPr lang="zh-CN" altLang="en-US" sz="2000" dirty="0"/>
              <a:t>位。</a:t>
            </a:r>
          </a:p>
          <a:p>
            <a:pPr lvl="1"/>
            <a:r>
              <a:rPr lang="zh-CN" altLang="en-US" sz="2000" dirty="0"/>
              <a:t>方法：只需重复符号位即可。</a:t>
            </a:r>
          </a:p>
          <a:p>
            <a:r>
              <a:rPr lang="en-US" altLang="zh-CN" sz="2400" dirty="0"/>
              <a:t>Shift</a:t>
            </a:r>
            <a:r>
              <a:rPr lang="zh-CN" altLang="en-US" sz="2400" dirty="0"/>
              <a:t>：</a:t>
            </a:r>
          </a:p>
          <a:p>
            <a:pPr lvl="1"/>
            <a:r>
              <a:rPr lang="en-US" altLang="zh-CN" sz="2000" dirty="0"/>
              <a:t>Shift 2 bits left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/>
              <a:t>方法：将输入高移</a:t>
            </a:r>
            <a:r>
              <a:rPr lang="en-US" altLang="zh-CN" sz="2000" dirty="0"/>
              <a:t>2</a:t>
            </a:r>
            <a:r>
              <a:rPr lang="zh-CN" altLang="en-US" sz="2000" dirty="0"/>
              <a:t>位接输出，输出的低两位接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The other elements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738282" y="3429000"/>
            <a:ext cx="2286000" cy="1524000"/>
            <a:chOff x="890" y="2352"/>
            <a:chExt cx="1440" cy="960"/>
          </a:xfrm>
        </p:grpSpPr>
        <p:sp useBgFill="1">
          <p:nvSpPr>
            <p:cNvPr id="202758" name="Oval 6"/>
            <p:cNvSpPr>
              <a:spLocks noChangeArrowheads="1"/>
            </p:cNvSpPr>
            <p:nvPr/>
          </p:nvSpPr>
          <p:spPr bwMode="auto">
            <a:xfrm>
              <a:off x="1344" y="2352"/>
              <a:ext cx="480" cy="96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1008" y="28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>
              <a:off x="1824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1" name="Line 9"/>
            <p:cNvSpPr>
              <a:spLocks noChangeShapeType="1"/>
            </p:cNvSpPr>
            <p:nvPr/>
          </p:nvSpPr>
          <p:spPr bwMode="auto">
            <a:xfrm>
              <a:off x="1104" y="2784"/>
              <a:ext cx="96" cy="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890" y="2622"/>
              <a:ext cx="45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FF6600"/>
                  </a:solidFill>
                </a:rPr>
                <a:t>16</a:t>
              </a:r>
            </a:p>
          </p:txBody>
        </p:sp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1920" y="2784"/>
              <a:ext cx="96" cy="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4" name="Text Box 12"/>
            <p:cNvSpPr txBox="1">
              <a:spLocks noChangeArrowheads="1"/>
            </p:cNvSpPr>
            <p:nvPr/>
          </p:nvSpPr>
          <p:spPr bwMode="auto">
            <a:xfrm>
              <a:off x="1872" y="2622"/>
              <a:ext cx="45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FF6600"/>
                  </a:solidFill>
                </a:rPr>
                <a:t>32</a:t>
              </a:r>
            </a:p>
          </p:txBody>
        </p:sp>
        <p:sp>
          <p:nvSpPr>
            <p:cNvPr id="202765" name="Text Box 13"/>
            <p:cNvSpPr txBox="1">
              <a:spLocks noChangeArrowheads="1"/>
            </p:cNvSpPr>
            <p:nvPr/>
          </p:nvSpPr>
          <p:spPr bwMode="auto">
            <a:xfrm>
              <a:off x="1344" y="2688"/>
              <a:ext cx="581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Sign</a:t>
              </a:r>
            </a:p>
            <a:p>
              <a:r>
                <a:rPr lang="en-US" altLang="zh-CN" sz="1400" b="1" dirty="0"/>
                <a:t>extend</a:t>
              </a:r>
            </a:p>
          </p:txBody>
        </p:sp>
      </p:grpSp>
      <p:grpSp>
        <p:nvGrpSpPr>
          <p:cNvPr id="4" name="Group 140"/>
          <p:cNvGrpSpPr>
            <a:grpSpLocks/>
          </p:cNvGrpSpPr>
          <p:nvPr/>
        </p:nvGrpSpPr>
        <p:grpSpPr bwMode="auto">
          <a:xfrm>
            <a:off x="3667108" y="4000504"/>
            <a:ext cx="1993900" cy="2141538"/>
            <a:chOff x="1170" y="2795"/>
            <a:chExt cx="1256" cy="1349"/>
          </a:xfrm>
        </p:grpSpPr>
        <p:sp>
          <p:nvSpPr>
            <p:cNvPr id="202811" name="Line 59"/>
            <p:cNvSpPr>
              <a:spLocks noChangeShapeType="1"/>
            </p:cNvSpPr>
            <p:nvPr/>
          </p:nvSpPr>
          <p:spPr bwMode="auto">
            <a:xfrm>
              <a:off x="1474" y="3521"/>
              <a:ext cx="2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>
              <a:off x="1474" y="3612"/>
              <a:ext cx="2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>
              <a:off x="1474" y="3748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1474" y="3838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1474" y="3929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1474" y="402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17" name="Text Box 65"/>
            <p:cNvSpPr txBox="1">
              <a:spLocks noChangeArrowheads="1"/>
            </p:cNvSpPr>
            <p:nvPr/>
          </p:nvSpPr>
          <p:spPr bwMode="auto">
            <a:xfrm>
              <a:off x="1170" y="3475"/>
              <a:ext cx="349" cy="6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900" dirty="0" err="1"/>
                <a:t>D15</a:t>
              </a:r>
              <a:endParaRPr lang="en-US" altLang="zh-CN" sz="900" dirty="0"/>
            </a:p>
            <a:p>
              <a:r>
                <a:rPr lang="en-US" altLang="zh-CN" sz="900" dirty="0" err="1"/>
                <a:t>D14</a:t>
              </a:r>
              <a:endParaRPr lang="en-US" altLang="zh-CN" sz="900" dirty="0"/>
            </a:p>
            <a:p>
              <a:r>
                <a:rPr lang="en-US" altLang="zh-CN" sz="900" dirty="0"/>
                <a:t>.</a:t>
              </a:r>
            </a:p>
            <a:p>
              <a:r>
                <a:rPr lang="en-US" altLang="zh-CN" sz="900" dirty="0"/>
                <a:t>.</a:t>
              </a:r>
            </a:p>
            <a:p>
              <a:r>
                <a:rPr lang="en-US" altLang="zh-CN" sz="900" dirty="0"/>
                <a:t>.</a:t>
              </a:r>
            </a:p>
            <a:p>
              <a:r>
                <a:rPr lang="en-US" altLang="zh-CN" sz="900" dirty="0" err="1"/>
                <a:t>D00</a:t>
              </a:r>
              <a:endParaRPr lang="en-US" altLang="zh-CN" sz="900" dirty="0"/>
            </a:p>
          </p:txBody>
        </p:sp>
        <p:sp>
          <p:nvSpPr>
            <p:cNvPr id="202818" name="Text Box 66"/>
            <p:cNvSpPr txBox="1">
              <a:spLocks noChangeArrowheads="1"/>
            </p:cNvSpPr>
            <p:nvPr/>
          </p:nvSpPr>
          <p:spPr bwMode="auto">
            <a:xfrm>
              <a:off x="2154" y="2795"/>
              <a:ext cx="272" cy="1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800" dirty="0" err="1"/>
                <a:t>D31</a:t>
              </a:r>
              <a:endParaRPr lang="en-US" altLang="zh-CN" sz="800" dirty="0"/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endParaRPr lang="en-US" altLang="zh-CN" sz="800" dirty="0"/>
            </a:p>
            <a:p>
              <a:r>
                <a:rPr lang="en-US" altLang="zh-CN" sz="800" dirty="0"/>
                <a:t>.</a:t>
              </a:r>
            </a:p>
            <a:p>
              <a:endParaRPr lang="en-US" altLang="zh-CN" sz="800" dirty="0"/>
            </a:p>
            <a:p>
              <a:r>
                <a:rPr lang="en-US" altLang="zh-CN" sz="800" dirty="0" err="1"/>
                <a:t>D16</a:t>
              </a:r>
              <a:endParaRPr lang="en-US" altLang="zh-CN" sz="800" dirty="0"/>
            </a:p>
            <a:p>
              <a:r>
                <a:rPr lang="en-US" altLang="zh-CN" sz="800" dirty="0" err="1"/>
                <a:t>D15</a:t>
              </a:r>
              <a:endParaRPr lang="en-US" altLang="zh-CN" sz="800" dirty="0"/>
            </a:p>
            <a:p>
              <a:r>
                <a:rPr lang="en-US" altLang="zh-CN" sz="800" dirty="0" err="1"/>
                <a:t>D14</a:t>
              </a:r>
              <a:endParaRPr lang="en-US" altLang="zh-CN" sz="800" dirty="0"/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 err="1"/>
                <a:t>D00</a:t>
              </a:r>
              <a:endParaRPr lang="en-US" altLang="zh-CN" sz="800" dirty="0"/>
            </a:p>
          </p:txBody>
        </p:sp>
        <p:sp>
          <p:nvSpPr>
            <p:cNvPr id="202819" name="Rectangle 67"/>
            <p:cNvSpPr>
              <a:spLocks noChangeArrowheads="1"/>
            </p:cNvSpPr>
            <p:nvPr/>
          </p:nvSpPr>
          <p:spPr bwMode="auto">
            <a:xfrm>
              <a:off x="1700" y="2795"/>
              <a:ext cx="318" cy="1315"/>
            </a:xfrm>
            <a:prstGeom prst="rect">
              <a:avLst/>
            </a:prstGeom>
            <a:solidFill>
              <a:srgbClr val="CCFFCC">
                <a:alpha val="60001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>
              <a:off x="2018" y="3521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1" name="Line 69"/>
            <p:cNvSpPr>
              <a:spLocks noChangeShapeType="1"/>
            </p:cNvSpPr>
            <p:nvPr/>
          </p:nvSpPr>
          <p:spPr bwMode="auto">
            <a:xfrm>
              <a:off x="2018" y="3612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2" name="Line 70"/>
            <p:cNvSpPr>
              <a:spLocks noChangeShapeType="1"/>
            </p:cNvSpPr>
            <p:nvPr/>
          </p:nvSpPr>
          <p:spPr bwMode="auto">
            <a:xfrm flipV="1">
              <a:off x="2018" y="3748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3" name="Line 71"/>
            <p:cNvSpPr>
              <a:spLocks noChangeShapeType="1"/>
            </p:cNvSpPr>
            <p:nvPr/>
          </p:nvSpPr>
          <p:spPr bwMode="auto">
            <a:xfrm flipV="1">
              <a:off x="2018" y="3838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4" name="Line 72"/>
            <p:cNvSpPr>
              <a:spLocks noChangeShapeType="1"/>
            </p:cNvSpPr>
            <p:nvPr/>
          </p:nvSpPr>
          <p:spPr bwMode="auto">
            <a:xfrm flipV="1">
              <a:off x="2018" y="3929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5" name="Line 73"/>
            <p:cNvSpPr>
              <a:spLocks noChangeShapeType="1"/>
            </p:cNvSpPr>
            <p:nvPr/>
          </p:nvSpPr>
          <p:spPr bwMode="auto">
            <a:xfrm flipV="1">
              <a:off x="2018" y="4020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6" name="Line 74"/>
            <p:cNvSpPr>
              <a:spLocks noChangeShapeType="1"/>
            </p:cNvSpPr>
            <p:nvPr/>
          </p:nvSpPr>
          <p:spPr bwMode="auto">
            <a:xfrm>
              <a:off x="2018" y="2885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7" name="Line 75"/>
            <p:cNvSpPr>
              <a:spLocks noChangeShapeType="1"/>
            </p:cNvSpPr>
            <p:nvPr/>
          </p:nvSpPr>
          <p:spPr bwMode="auto">
            <a:xfrm>
              <a:off x="2018" y="2976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8" name="Line 76"/>
            <p:cNvSpPr>
              <a:spLocks noChangeShapeType="1"/>
            </p:cNvSpPr>
            <p:nvPr/>
          </p:nvSpPr>
          <p:spPr bwMode="auto">
            <a:xfrm>
              <a:off x="2018" y="3158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29" name="Line 77"/>
            <p:cNvSpPr>
              <a:spLocks noChangeShapeType="1"/>
            </p:cNvSpPr>
            <p:nvPr/>
          </p:nvSpPr>
          <p:spPr bwMode="auto">
            <a:xfrm>
              <a:off x="2018" y="324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0" name="Line 78"/>
            <p:cNvSpPr>
              <a:spLocks noChangeShapeType="1"/>
            </p:cNvSpPr>
            <p:nvPr/>
          </p:nvSpPr>
          <p:spPr bwMode="auto">
            <a:xfrm>
              <a:off x="2018" y="333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1" name="Line 79"/>
            <p:cNvSpPr>
              <a:spLocks noChangeShapeType="1"/>
            </p:cNvSpPr>
            <p:nvPr/>
          </p:nvSpPr>
          <p:spPr bwMode="auto">
            <a:xfrm>
              <a:off x="2018" y="343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2" name="Line 80"/>
            <p:cNvSpPr>
              <a:spLocks noChangeShapeType="1"/>
            </p:cNvSpPr>
            <p:nvPr/>
          </p:nvSpPr>
          <p:spPr bwMode="auto">
            <a:xfrm>
              <a:off x="1700" y="361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3" name="Line 81"/>
            <p:cNvSpPr>
              <a:spLocks noChangeShapeType="1"/>
            </p:cNvSpPr>
            <p:nvPr/>
          </p:nvSpPr>
          <p:spPr bwMode="auto">
            <a:xfrm flipV="1">
              <a:off x="1836" y="2886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4" name="Line 82"/>
            <p:cNvSpPr>
              <a:spLocks noChangeShapeType="1"/>
            </p:cNvSpPr>
            <p:nvPr/>
          </p:nvSpPr>
          <p:spPr bwMode="auto">
            <a:xfrm>
              <a:off x="1836" y="2886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5" name="Line 83"/>
            <p:cNvSpPr>
              <a:spLocks noChangeShapeType="1"/>
            </p:cNvSpPr>
            <p:nvPr/>
          </p:nvSpPr>
          <p:spPr bwMode="auto">
            <a:xfrm>
              <a:off x="1836" y="2976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6" name="Line 84"/>
            <p:cNvSpPr>
              <a:spLocks noChangeShapeType="1"/>
            </p:cNvSpPr>
            <p:nvPr/>
          </p:nvSpPr>
          <p:spPr bwMode="auto">
            <a:xfrm>
              <a:off x="1836" y="3158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7" name="Line 85"/>
            <p:cNvSpPr>
              <a:spLocks noChangeShapeType="1"/>
            </p:cNvSpPr>
            <p:nvPr/>
          </p:nvSpPr>
          <p:spPr bwMode="auto">
            <a:xfrm>
              <a:off x="1836" y="324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8" name="Line 86"/>
            <p:cNvSpPr>
              <a:spLocks noChangeShapeType="1"/>
            </p:cNvSpPr>
            <p:nvPr/>
          </p:nvSpPr>
          <p:spPr bwMode="auto">
            <a:xfrm>
              <a:off x="1836" y="333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39" name="Line 87"/>
            <p:cNvSpPr>
              <a:spLocks noChangeShapeType="1"/>
            </p:cNvSpPr>
            <p:nvPr/>
          </p:nvSpPr>
          <p:spPr bwMode="auto">
            <a:xfrm>
              <a:off x="1836" y="343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40" name="Line 88"/>
            <p:cNvSpPr>
              <a:spLocks noChangeShapeType="1"/>
            </p:cNvSpPr>
            <p:nvPr/>
          </p:nvSpPr>
          <p:spPr bwMode="auto">
            <a:xfrm>
              <a:off x="1701" y="3748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41" name="Line 89"/>
            <p:cNvSpPr>
              <a:spLocks noChangeShapeType="1"/>
            </p:cNvSpPr>
            <p:nvPr/>
          </p:nvSpPr>
          <p:spPr bwMode="auto">
            <a:xfrm>
              <a:off x="1701" y="3838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42" name="Line 90"/>
            <p:cNvSpPr>
              <a:spLocks noChangeShapeType="1"/>
            </p:cNvSpPr>
            <p:nvPr/>
          </p:nvSpPr>
          <p:spPr bwMode="auto">
            <a:xfrm>
              <a:off x="1701" y="3929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43" name="Line 91"/>
            <p:cNvSpPr>
              <a:spLocks noChangeShapeType="1"/>
            </p:cNvSpPr>
            <p:nvPr/>
          </p:nvSpPr>
          <p:spPr bwMode="auto">
            <a:xfrm>
              <a:off x="1701" y="4020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44" name="Line 92"/>
            <p:cNvSpPr>
              <a:spLocks noChangeShapeType="1"/>
            </p:cNvSpPr>
            <p:nvPr/>
          </p:nvSpPr>
          <p:spPr bwMode="auto">
            <a:xfrm>
              <a:off x="1700" y="3521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38876" y="3429000"/>
            <a:ext cx="1524000" cy="1524000"/>
            <a:chOff x="3216" y="2400"/>
            <a:chExt cx="960" cy="960"/>
          </a:xfrm>
        </p:grpSpPr>
        <p:sp useBgFill="1">
          <p:nvSpPr>
            <p:cNvPr id="202767" name="Oval 15"/>
            <p:cNvSpPr>
              <a:spLocks noChangeArrowheads="1"/>
            </p:cNvSpPr>
            <p:nvPr/>
          </p:nvSpPr>
          <p:spPr bwMode="auto">
            <a:xfrm>
              <a:off x="3504" y="2400"/>
              <a:ext cx="384" cy="96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>
              <a:off x="3216" y="28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3888" y="28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0" name="Text Box 18"/>
            <p:cNvSpPr txBox="1">
              <a:spLocks noChangeArrowheads="1"/>
            </p:cNvSpPr>
            <p:nvPr/>
          </p:nvSpPr>
          <p:spPr bwMode="auto">
            <a:xfrm>
              <a:off x="3504" y="2736"/>
              <a:ext cx="566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Shift</a:t>
              </a:r>
            </a:p>
            <a:p>
              <a:r>
                <a:rPr lang="en-US" altLang="zh-CN" sz="1400" b="1" dirty="0"/>
                <a:t>left 2</a:t>
              </a:r>
            </a:p>
          </p:txBody>
        </p:sp>
      </p:grp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7951795" y="4081459"/>
            <a:ext cx="2144713" cy="2179638"/>
            <a:chOff x="3781" y="2750"/>
            <a:chExt cx="1351" cy="1373"/>
          </a:xfrm>
        </p:grpSpPr>
        <p:sp>
          <p:nvSpPr>
            <p:cNvPr id="202780" name="Text Box 28"/>
            <p:cNvSpPr txBox="1">
              <a:spLocks noChangeArrowheads="1"/>
            </p:cNvSpPr>
            <p:nvPr/>
          </p:nvSpPr>
          <p:spPr bwMode="auto">
            <a:xfrm>
              <a:off x="4740" y="2750"/>
              <a:ext cx="392" cy="1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800" dirty="0" err="1"/>
                <a:t>D31</a:t>
              </a:r>
              <a:endParaRPr lang="en-US" altLang="zh-CN" sz="800" dirty="0"/>
            </a:p>
            <a:p>
              <a:r>
                <a:rPr lang="en-US" altLang="zh-CN" sz="800" dirty="0" err="1"/>
                <a:t>D30</a:t>
              </a:r>
              <a:endParaRPr lang="en-US" altLang="zh-CN" sz="800" dirty="0"/>
            </a:p>
            <a:p>
              <a:r>
                <a:rPr lang="en-US" altLang="zh-CN" sz="800" dirty="0" err="1"/>
                <a:t>D29</a:t>
              </a:r>
              <a:endParaRPr lang="en-US" altLang="zh-CN" sz="800" dirty="0"/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endParaRPr lang="en-US" altLang="zh-CN" sz="800" dirty="0"/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 err="1"/>
                <a:t>D02</a:t>
              </a:r>
              <a:endParaRPr lang="en-US" altLang="zh-CN" sz="800" dirty="0"/>
            </a:p>
            <a:p>
              <a:r>
                <a:rPr lang="en-US" altLang="zh-CN" sz="800" dirty="0" err="1"/>
                <a:t>D01</a:t>
              </a:r>
              <a:endParaRPr lang="en-US" altLang="zh-CN" sz="800" dirty="0"/>
            </a:p>
            <a:p>
              <a:r>
                <a:rPr lang="en-US" altLang="zh-CN" sz="800" dirty="0" err="1"/>
                <a:t>D00</a:t>
              </a:r>
              <a:endParaRPr lang="en-US" altLang="zh-CN" sz="800" dirty="0"/>
            </a:p>
          </p:txBody>
        </p:sp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4285" y="2750"/>
              <a:ext cx="318" cy="1315"/>
            </a:xfrm>
            <a:prstGeom prst="rect">
              <a:avLst/>
            </a:prstGeom>
            <a:solidFill>
              <a:srgbClr val="CCFFCC">
                <a:alpha val="60001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2" name="Line 30"/>
            <p:cNvSpPr>
              <a:spLocks noChangeShapeType="1"/>
            </p:cNvSpPr>
            <p:nvPr/>
          </p:nvSpPr>
          <p:spPr bwMode="auto">
            <a:xfrm flipV="1">
              <a:off x="4603" y="3475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3" name="Line 31"/>
            <p:cNvSpPr>
              <a:spLocks noChangeShapeType="1"/>
            </p:cNvSpPr>
            <p:nvPr/>
          </p:nvSpPr>
          <p:spPr bwMode="auto">
            <a:xfrm flipV="1">
              <a:off x="4603" y="3566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4" name="Line 32"/>
            <p:cNvSpPr>
              <a:spLocks noChangeShapeType="1"/>
            </p:cNvSpPr>
            <p:nvPr/>
          </p:nvSpPr>
          <p:spPr bwMode="auto">
            <a:xfrm>
              <a:off x="4604" y="3702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4604" y="379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6" name="Line 34"/>
            <p:cNvSpPr>
              <a:spLocks noChangeShapeType="1"/>
            </p:cNvSpPr>
            <p:nvPr/>
          </p:nvSpPr>
          <p:spPr bwMode="auto">
            <a:xfrm>
              <a:off x="4604" y="3884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7" name="Line 35"/>
            <p:cNvSpPr>
              <a:spLocks noChangeShapeType="1"/>
            </p:cNvSpPr>
            <p:nvPr/>
          </p:nvSpPr>
          <p:spPr bwMode="auto">
            <a:xfrm>
              <a:off x="4604" y="3974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02788" name="Line 36"/>
            <p:cNvSpPr>
              <a:spLocks noChangeShapeType="1"/>
            </p:cNvSpPr>
            <p:nvPr/>
          </p:nvSpPr>
          <p:spPr bwMode="auto">
            <a:xfrm>
              <a:off x="4603" y="284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9" name="Line 37"/>
            <p:cNvSpPr>
              <a:spLocks noChangeShapeType="1"/>
            </p:cNvSpPr>
            <p:nvPr/>
          </p:nvSpPr>
          <p:spPr bwMode="auto">
            <a:xfrm>
              <a:off x="4603" y="2931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0" name="Line 38"/>
            <p:cNvSpPr>
              <a:spLocks noChangeShapeType="1"/>
            </p:cNvSpPr>
            <p:nvPr/>
          </p:nvSpPr>
          <p:spPr bwMode="auto">
            <a:xfrm>
              <a:off x="4604" y="3022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1" name="Line 39"/>
            <p:cNvSpPr>
              <a:spLocks noChangeShapeType="1"/>
            </p:cNvSpPr>
            <p:nvPr/>
          </p:nvSpPr>
          <p:spPr bwMode="auto">
            <a:xfrm flipV="1">
              <a:off x="4603" y="3203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2" name="Line 40"/>
            <p:cNvSpPr>
              <a:spLocks noChangeShapeType="1"/>
            </p:cNvSpPr>
            <p:nvPr/>
          </p:nvSpPr>
          <p:spPr bwMode="auto">
            <a:xfrm>
              <a:off x="4603" y="329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3" name="Line 41"/>
            <p:cNvSpPr>
              <a:spLocks noChangeShapeType="1"/>
            </p:cNvSpPr>
            <p:nvPr/>
          </p:nvSpPr>
          <p:spPr bwMode="auto">
            <a:xfrm>
              <a:off x="4603" y="3385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0" name="Line 118"/>
            <p:cNvSpPr>
              <a:spLocks noChangeShapeType="1"/>
            </p:cNvSpPr>
            <p:nvPr/>
          </p:nvSpPr>
          <p:spPr bwMode="auto">
            <a:xfrm>
              <a:off x="4014" y="3475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1" name="Line 119"/>
            <p:cNvSpPr>
              <a:spLocks noChangeShapeType="1"/>
            </p:cNvSpPr>
            <p:nvPr/>
          </p:nvSpPr>
          <p:spPr bwMode="auto">
            <a:xfrm>
              <a:off x="4014" y="3566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2" name="Line 120"/>
            <p:cNvSpPr>
              <a:spLocks noChangeShapeType="1"/>
            </p:cNvSpPr>
            <p:nvPr/>
          </p:nvSpPr>
          <p:spPr bwMode="auto">
            <a:xfrm flipV="1">
              <a:off x="4014" y="3701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3" name="Line 121"/>
            <p:cNvSpPr>
              <a:spLocks noChangeShapeType="1"/>
            </p:cNvSpPr>
            <p:nvPr/>
          </p:nvSpPr>
          <p:spPr bwMode="auto">
            <a:xfrm flipV="1">
              <a:off x="4014" y="3792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4" name="Line 122"/>
            <p:cNvSpPr>
              <a:spLocks noChangeShapeType="1"/>
            </p:cNvSpPr>
            <p:nvPr/>
          </p:nvSpPr>
          <p:spPr bwMode="auto">
            <a:xfrm flipV="1">
              <a:off x="4014" y="3883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5" name="Line 123"/>
            <p:cNvSpPr>
              <a:spLocks noChangeShapeType="1"/>
            </p:cNvSpPr>
            <p:nvPr/>
          </p:nvSpPr>
          <p:spPr bwMode="auto">
            <a:xfrm flipV="1">
              <a:off x="4014" y="3973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6" name="Line 124"/>
            <p:cNvSpPr>
              <a:spLocks noChangeShapeType="1"/>
            </p:cNvSpPr>
            <p:nvPr/>
          </p:nvSpPr>
          <p:spPr bwMode="auto">
            <a:xfrm flipV="1">
              <a:off x="4014" y="2839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7" name="Line 125"/>
            <p:cNvSpPr>
              <a:spLocks noChangeShapeType="1"/>
            </p:cNvSpPr>
            <p:nvPr/>
          </p:nvSpPr>
          <p:spPr bwMode="auto">
            <a:xfrm flipV="1">
              <a:off x="4014" y="2930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8" name="Line 126"/>
            <p:cNvSpPr>
              <a:spLocks noChangeShapeType="1"/>
            </p:cNvSpPr>
            <p:nvPr/>
          </p:nvSpPr>
          <p:spPr bwMode="auto">
            <a:xfrm flipV="1">
              <a:off x="4014" y="3021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79" name="Line 127"/>
            <p:cNvSpPr>
              <a:spLocks noChangeShapeType="1"/>
            </p:cNvSpPr>
            <p:nvPr/>
          </p:nvSpPr>
          <p:spPr bwMode="auto">
            <a:xfrm>
              <a:off x="4014" y="3203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0" name="Line 128"/>
            <p:cNvSpPr>
              <a:spLocks noChangeShapeType="1"/>
            </p:cNvSpPr>
            <p:nvPr/>
          </p:nvSpPr>
          <p:spPr bwMode="auto">
            <a:xfrm flipV="1">
              <a:off x="4014" y="3293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1" name="Line 129"/>
            <p:cNvSpPr>
              <a:spLocks noChangeShapeType="1"/>
            </p:cNvSpPr>
            <p:nvPr/>
          </p:nvSpPr>
          <p:spPr bwMode="auto">
            <a:xfrm flipV="1">
              <a:off x="4014" y="3384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2" name="Text Box 130"/>
            <p:cNvSpPr txBox="1">
              <a:spLocks noChangeArrowheads="1"/>
            </p:cNvSpPr>
            <p:nvPr/>
          </p:nvSpPr>
          <p:spPr bwMode="auto">
            <a:xfrm>
              <a:off x="3781" y="2750"/>
              <a:ext cx="278" cy="13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800" dirty="0" err="1"/>
                <a:t>D31</a:t>
              </a:r>
              <a:endParaRPr lang="en-US" altLang="zh-CN" sz="800" dirty="0"/>
            </a:p>
            <a:p>
              <a:r>
                <a:rPr lang="en-US" altLang="zh-CN" sz="800" dirty="0" err="1"/>
                <a:t>D30</a:t>
              </a:r>
              <a:endParaRPr lang="en-US" altLang="zh-CN" sz="800" dirty="0"/>
            </a:p>
            <a:p>
              <a:r>
                <a:rPr lang="en-US" altLang="zh-CN" sz="800" dirty="0" err="1"/>
                <a:t>D29</a:t>
              </a:r>
              <a:endParaRPr lang="en-US" altLang="zh-CN" sz="800" dirty="0"/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endParaRPr lang="en-US" altLang="zh-CN" sz="800" dirty="0"/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/>
                <a:t>.</a:t>
              </a:r>
            </a:p>
            <a:p>
              <a:r>
                <a:rPr lang="en-US" altLang="zh-CN" sz="800" dirty="0" err="1"/>
                <a:t>D02</a:t>
              </a:r>
              <a:endParaRPr lang="en-US" altLang="zh-CN" sz="800" dirty="0"/>
            </a:p>
            <a:p>
              <a:r>
                <a:rPr lang="en-US" altLang="zh-CN" sz="800" dirty="0" err="1"/>
                <a:t>D01</a:t>
              </a:r>
              <a:endParaRPr lang="en-US" altLang="zh-CN" sz="800" dirty="0"/>
            </a:p>
            <a:p>
              <a:r>
                <a:rPr lang="en-US" altLang="zh-CN" sz="1000" dirty="0" err="1"/>
                <a:t>D00</a:t>
              </a:r>
              <a:endParaRPr lang="en-US" altLang="zh-CN" sz="1000" dirty="0"/>
            </a:p>
          </p:txBody>
        </p:sp>
        <p:sp>
          <p:nvSpPr>
            <p:cNvPr id="202883" name="Line 131"/>
            <p:cNvSpPr>
              <a:spLocks noChangeShapeType="1"/>
            </p:cNvSpPr>
            <p:nvPr/>
          </p:nvSpPr>
          <p:spPr bwMode="auto">
            <a:xfrm flipV="1">
              <a:off x="4286" y="3793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4" name="Line 132"/>
            <p:cNvSpPr>
              <a:spLocks noChangeShapeType="1"/>
            </p:cNvSpPr>
            <p:nvPr/>
          </p:nvSpPr>
          <p:spPr bwMode="auto">
            <a:xfrm flipV="1">
              <a:off x="4286" y="3702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5" name="Line 133"/>
            <p:cNvSpPr>
              <a:spLocks noChangeShapeType="1"/>
            </p:cNvSpPr>
            <p:nvPr/>
          </p:nvSpPr>
          <p:spPr bwMode="auto">
            <a:xfrm flipV="1">
              <a:off x="4286" y="2931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6" name="Line 134"/>
            <p:cNvSpPr>
              <a:spLocks noChangeShapeType="1"/>
            </p:cNvSpPr>
            <p:nvPr/>
          </p:nvSpPr>
          <p:spPr bwMode="auto">
            <a:xfrm flipV="1">
              <a:off x="4286" y="2840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02887" name="Line 135"/>
            <p:cNvSpPr>
              <a:spLocks noChangeShapeType="1"/>
            </p:cNvSpPr>
            <p:nvPr/>
          </p:nvSpPr>
          <p:spPr bwMode="auto">
            <a:xfrm flipV="1">
              <a:off x="4286" y="3294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8" name="Line 136"/>
            <p:cNvSpPr>
              <a:spLocks noChangeShapeType="1"/>
            </p:cNvSpPr>
            <p:nvPr/>
          </p:nvSpPr>
          <p:spPr bwMode="auto">
            <a:xfrm flipV="1">
              <a:off x="4286" y="3203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89" name="Line 137"/>
            <p:cNvSpPr>
              <a:spLocks noChangeShapeType="1"/>
            </p:cNvSpPr>
            <p:nvPr/>
          </p:nvSpPr>
          <p:spPr bwMode="auto">
            <a:xfrm flipV="1">
              <a:off x="4286" y="3385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Simple Implementation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1214423"/>
            <a:ext cx="8229600" cy="4768865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Include the functional units we need for each instruction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996114" y="4778376"/>
            <a:ext cx="289085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1800" b="1" i="1"/>
              <a:t>Why do we need this stuff?</a:t>
            </a:r>
          </a:p>
        </p:txBody>
      </p:sp>
      <p:pic>
        <p:nvPicPr>
          <p:cNvPr id="204805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752600"/>
            <a:ext cx="44958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04806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714488"/>
            <a:ext cx="3314728" cy="211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57401" y="3886201"/>
            <a:ext cx="4724401" cy="2205038"/>
            <a:chOff x="255" y="2393"/>
            <a:chExt cx="2976" cy="138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55" y="2393"/>
              <a:ext cx="2976" cy="1389"/>
              <a:chOff x="255" y="2393"/>
              <a:chExt cx="2976" cy="1389"/>
            </a:xfrm>
          </p:grpSpPr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 flipV="1">
                <a:off x="2739" y="2422"/>
                <a:ext cx="2" cy="179"/>
              </a:xfrm>
              <a:prstGeom prst="line">
                <a:avLst/>
              </a:prstGeom>
              <a:noFill/>
              <a:ln w="20638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0" name="Rectangle 10"/>
              <p:cNvSpPr>
                <a:spLocks noChangeArrowheads="1"/>
              </p:cNvSpPr>
              <p:nvPr/>
            </p:nvSpPr>
            <p:spPr bwMode="auto">
              <a:xfrm>
                <a:off x="2794" y="2393"/>
                <a:ext cx="1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11" name="Rectangle 11"/>
              <p:cNvSpPr>
                <a:spLocks noChangeArrowheads="1"/>
              </p:cNvSpPr>
              <p:nvPr/>
            </p:nvSpPr>
            <p:spPr bwMode="auto">
              <a:xfrm>
                <a:off x="2844" y="2393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L</a:t>
                </a:r>
                <a:endParaRPr lang="en-US" altLang="zh-CN" sz="1200"/>
              </a:p>
            </p:txBody>
          </p:sp>
          <p:sp>
            <p:nvSpPr>
              <p:cNvPr id="204812" name="Rectangle 12"/>
              <p:cNvSpPr>
                <a:spLocks noChangeArrowheads="1"/>
              </p:cNvSpPr>
              <p:nvPr/>
            </p:nvSpPr>
            <p:spPr bwMode="auto">
              <a:xfrm>
                <a:off x="2883" y="2393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U</a:t>
                </a:r>
                <a:endParaRPr lang="en-US" altLang="zh-CN" sz="1200"/>
              </a:p>
            </p:txBody>
          </p:sp>
          <p:sp>
            <p:nvSpPr>
              <p:cNvPr id="204813" name="Rectangle 13"/>
              <p:cNvSpPr>
                <a:spLocks noChangeArrowheads="1"/>
              </p:cNvSpPr>
              <p:nvPr/>
            </p:nvSpPr>
            <p:spPr bwMode="auto">
              <a:xfrm>
                <a:off x="2937" y="2393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 </a:t>
                </a:r>
                <a:endParaRPr lang="en-US" altLang="zh-CN" sz="1200"/>
              </a:p>
            </p:txBody>
          </p:sp>
          <p:sp>
            <p:nvSpPr>
              <p:cNvPr id="204814" name="Rectangle 14"/>
              <p:cNvSpPr>
                <a:spLocks noChangeArrowheads="1"/>
              </p:cNvSpPr>
              <p:nvPr/>
            </p:nvSpPr>
            <p:spPr bwMode="auto">
              <a:xfrm>
                <a:off x="2959" y="2393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c</a:t>
                </a:r>
                <a:endParaRPr lang="en-US" altLang="zh-CN" sz="1200"/>
              </a:p>
            </p:txBody>
          </p:sp>
          <p:sp>
            <p:nvSpPr>
              <p:cNvPr id="204815" name="Rectangle 15"/>
              <p:cNvSpPr>
                <a:spLocks noChangeArrowheads="1"/>
              </p:cNvSpPr>
              <p:nvPr/>
            </p:nvSpPr>
            <p:spPr bwMode="auto">
              <a:xfrm>
                <a:off x="2991" y="2393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o</a:t>
                </a:r>
                <a:endParaRPr lang="en-US" altLang="zh-CN" sz="1200"/>
              </a:p>
            </p:txBody>
          </p:sp>
          <p:sp>
            <p:nvSpPr>
              <p:cNvPr id="204816" name="Rectangle 16"/>
              <p:cNvSpPr>
                <a:spLocks noChangeArrowheads="1"/>
              </p:cNvSpPr>
              <p:nvPr/>
            </p:nvSpPr>
            <p:spPr bwMode="auto">
              <a:xfrm>
                <a:off x="3034" y="2393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n</a:t>
                </a:r>
                <a:endParaRPr lang="en-US" altLang="zh-CN" sz="1200"/>
              </a:p>
            </p:txBody>
          </p:sp>
          <p:sp>
            <p:nvSpPr>
              <p:cNvPr id="204817" name="Rectangle 17"/>
              <p:cNvSpPr>
                <a:spLocks noChangeArrowheads="1"/>
              </p:cNvSpPr>
              <p:nvPr/>
            </p:nvSpPr>
            <p:spPr bwMode="auto">
              <a:xfrm>
                <a:off x="3074" y="2393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18" name="Rectangle 18"/>
              <p:cNvSpPr>
                <a:spLocks noChangeArrowheads="1"/>
              </p:cNvSpPr>
              <p:nvPr/>
            </p:nvSpPr>
            <p:spPr bwMode="auto">
              <a:xfrm>
                <a:off x="3094" y="2393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19" name="Rectangle 19"/>
              <p:cNvSpPr>
                <a:spLocks noChangeArrowheads="1"/>
              </p:cNvSpPr>
              <p:nvPr/>
            </p:nvSpPr>
            <p:spPr bwMode="auto">
              <a:xfrm>
                <a:off x="3118" y="2393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o</a:t>
                </a:r>
                <a:endParaRPr lang="en-US" altLang="zh-CN" sz="1200"/>
              </a:p>
            </p:txBody>
          </p:sp>
          <p:sp>
            <p:nvSpPr>
              <p:cNvPr id="204820" name="Rectangle 20"/>
              <p:cNvSpPr>
                <a:spLocks noChangeArrowheads="1"/>
              </p:cNvSpPr>
              <p:nvPr/>
            </p:nvSpPr>
            <p:spPr bwMode="auto">
              <a:xfrm>
                <a:off x="3159" y="2393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l</a:t>
                </a:r>
                <a:endParaRPr lang="en-US" altLang="zh-CN" sz="1200"/>
              </a:p>
            </p:txBody>
          </p:sp>
          <p:sp>
            <p:nvSpPr>
              <p:cNvPr id="204821" name="Line 21"/>
              <p:cNvSpPr>
                <a:spLocks noChangeShapeType="1"/>
              </p:cNvSpPr>
              <p:nvPr/>
            </p:nvSpPr>
            <p:spPr bwMode="auto">
              <a:xfrm flipV="1">
                <a:off x="1228" y="3395"/>
                <a:ext cx="1" cy="181"/>
              </a:xfrm>
              <a:prstGeom prst="line">
                <a:avLst/>
              </a:prstGeom>
              <a:noFill/>
              <a:ln w="11113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2" name="Rectangle 22"/>
              <p:cNvSpPr>
                <a:spLocks noChangeArrowheads="1"/>
              </p:cNvSpPr>
              <p:nvPr/>
            </p:nvSpPr>
            <p:spPr bwMode="auto">
              <a:xfrm>
                <a:off x="1278" y="3438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23" name="Rectangle 23"/>
              <p:cNvSpPr>
                <a:spLocks noChangeArrowheads="1"/>
              </p:cNvSpPr>
              <p:nvPr/>
            </p:nvSpPr>
            <p:spPr bwMode="auto">
              <a:xfrm>
                <a:off x="1331" y="343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24" name="Rectangle 24"/>
              <p:cNvSpPr>
                <a:spLocks noChangeArrowheads="1"/>
              </p:cNvSpPr>
              <p:nvPr/>
            </p:nvSpPr>
            <p:spPr bwMode="auto">
              <a:xfrm>
                <a:off x="1371" y="343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g</a:t>
                </a:r>
                <a:endParaRPr lang="en-US" altLang="zh-CN" sz="1200"/>
              </a:p>
            </p:txBody>
          </p:sp>
          <p:sp>
            <p:nvSpPr>
              <p:cNvPr id="204825" name="Rectangle 25"/>
              <p:cNvSpPr>
                <a:spLocks noChangeArrowheads="1"/>
              </p:cNvSpPr>
              <p:nvPr/>
            </p:nvSpPr>
            <p:spPr bwMode="auto">
              <a:xfrm>
                <a:off x="1413" y="3438"/>
                <a:ext cx="13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W</a:t>
                </a:r>
                <a:endParaRPr lang="en-US" altLang="zh-CN" sz="1200"/>
              </a:p>
            </p:txBody>
          </p:sp>
          <p:sp>
            <p:nvSpPr>
              <p:cNvPr id="204826" name="Rectangle 26"/>
              <p:cNvSpPr>
                <a:spLocks noChangeArrowheads="1"/>
              </p:cNvSpPr>
              <p:nvPr/>
            </p:nvSpPr>
            <p:spPr bwMode="auto">
              <a:xfrm>
                <a:off x="1481" y="3438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27" name="Rectangle 27"/>
              <p:cNvSpPr>
                <a:spLocks noChangeArrowheads="1"/>
              </p:cNvSpPr>
              <p:nvPr/>
            </p:nvSpPr>
            <p:spPr bwMode="auto">
              <a:xfrm>
                <a:off x="1504" y="3438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828" name="Rectangle 28"/>
              <p:cNvSpPr>
                <a:spLocks noChangeArrowheads="1"/>
              </p:cNvSpPr>
              <p:nvPr/>
            </p:nvSpPr>
            <p:spPr bwMode="auto">
              <a:xfrm>
                <a:off x="1522" y="343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29" name="Rectangle 29"/>
              <p:cNvSpPr>
                <a:spLocks noChangeArrowheads="1"/>
              </p:cNvSpPr>
              <p:nvPr/>
            </p:nvSpPr>
            <p:spPr bwMode="auto">
              <a:xfrm>
                <a:off x="1539" y="343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EB75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30" name="Line 30"/>
              <p:cNvSpPr>
                <a:spLocks noChangeShapeType="1"/>
              </p:cNvSpPr>
              <p:nvPr/>
            </p:nvSpPr>
            <p:spPr bwMode="auto">
              <a:xfrm flipH="1">
                <a:off x="1638" y="2678"/>
                <a:ext cx="139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1" name="Freeform 31"/>
              <p:cNvSpPr>
                <a:spLocks/>
              </p:cNvSpPr>
              <p:nvPr/>
            </p:nvSpPr>
            <p:spPr bwMode="auto">
              <a:xfrm>
                <a:off x="778" y="3022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2" name="Freeform 32"/>
              <p:cNvSpPr>
                <a:spLocks/>
              </p:cNvSpPr>
              <p:nvPr/>
            </p:nvSpPr>
            <p:spPr bwMode="auto">
              <a:xfrm>
                <a:off x="778" y="2538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3" name="Freeform 33"/>
              <p:cNvSpPr>
                <a:spLocks/>
              </p:cNvSpPr>
              <p:nvPr/>
            </p:nvSpPr>
            <p:spPr bwMode="auto">
              <a:xfrm>
                <a:off x="778" y="3264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4" name="Freeform 34"/>
              <p:cNvSpPr>
                <a:spLocks/>
              </p:cNvSpPr>
              <p:nvPr/>
            </p:nvSpPr>
            <p:spPr bwMode="auto">
              <a:xfrm>
                <a:off x="1764" y="3143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5" name="Freeform 35"/>
              <p:cNvSpPr>
                <a:spLocks/>
              </p:cNvSpPr>
              <p:nvPr/>
            </p:nvSpPr>
            <p:spPr bwMode="auto">
              <a:xfrm>
                <a:off x="1764" y="2659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6" name="Freeform 36"/>
              <p:cNvSpPr>
                <a:spLocks/>
              </p:cNvSpPr>
              <p:nvPr/>
            </p:nvSpPr>
            <p:spPr bwMode="auto">
              <a:xfrm>
                <a:off x="778" y="2780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7" name="Freeform 37"/>
              <p:cNvSpPr>
                <a:spLocks/>
              </p:cNvSpPr>
              <p:nvPr/>
            </p:nvSpPr>
            <p:spPr bwMode="auto">
              <a:xfrm>
                <a:off x="821" y="2448"/>
                <a:ext cx="817" cy="949"/>
              </a:xfrm>
              <a:custGeom>
                <a:avLst/>
                <a:gdLst/>
                <a:ahLst/>
                <a:cxnLst>
                  <a:cxn ang="0">
                    <a:pos x="814" y="947"/>
                  </a:cxn>
                  <a:cxn ang="0">
                    <a:pos x="817" y="0"/>
                  </a:cxn>
                  <a:cxn ang="0">
                    <a:pos x="0" y="0"/>
                  </a:cxn>
                  <a:cxn ang="0">
                    <a:pos x="0" y="949"/>
                  </a:cxn>
                  <a:cxn ang="0">
                    <a:pos x="817" y="949"/>
                  </a:cxn>
                  <a:cxn ang="0">
                    <a:pos x="817" y="949"/>
                  </a:cxn>
                  <a:cxn ang="0">
                    <a:pos x="814" y="947"/>
                  </a:cxn>
                </a:cxnLst>
                <a:rect l="0" t="0" r="r" b="b"/>
                <a:pathLst>
                  <a:path w="817" h="949">
                    <a:moveTo>
                      <a:pt x="814" y="947"/>
                    </a:moveTo>
                    <a:lnTo>
                      <a:pt x="817" y="0"/>
                    </a:lnTo>
                    <a:lnTo>
                      <a:pt x="0" y="0"/>
                    </a:lnTo>
                    <a:lnTo>
                      <a:pt x="0" y="949"/>
                    </a:lnTo>
                    <a:lnTo>
                      <a:pt x="817" y="949"/>
                    </a:lnTo>
                    <a:lnTo>
                      <a:pt x="817" y="949"/>
                    </a:lnTo>
                    <a:lnTo>
                      <a:pt x="814" y="9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8" name="Freeform 38"/>
              <p:cNvSpPr>
                <a:spLocks/>
              </p:cNvSpPr>
              <p:nvPr/>
            </p:nvSpPr>
            <p:spPr bwMode="auto">
              <a:xfrm>
                <a:off x="821" y="2448"/>
                <a:ext cx="817" cy="949"/>
              </a:xfrm>
              <a:custGeom>
                <a:avLst/>
                <a:gdLst/>
                <a:ahLst/>
                <a:cxnLst>
                  <a:cxn ang="0">
                    <a:pos x="814" y="947"/>
                  </a:cxn>
                  <a:cxn ang="0">
                    <a:pos x="817" y="0"/>
                  </a:cxn>
                  <a:cxn ang="0">
                    <a:pos x="0" y="0"/>
                  </a:cxn>
                  <a:cxn ang="0">
                    <a:pos x="0" y="949"/>
                  </a:cxn>
                  <a:cxn ang="0">
                    <a:pos x="817" y="949"/>
                  </a:cxn>
                  <a:cxn ang="0">
                    <a:pos x="817" y="949"/>
                  </a:cxn>
                </a:cxnLst>
                <a:rect l="0" t="0" r="r" b="b"/>
                <a:pathLst>
                  <a:path w="817" h="949">
                    <a:moveTo>
                      <a:pt x="814" y="947"/>
                    </a:moveTo>
                    <a:lnTo>
                      <a:pt x="817" y="0"/>
                    </a:lnTo>
                    <a:lnTo>
                      <a:pt x="0" y="0"/>
                    </a:lnTo>
                    <a:lnTo>
                      <a:pt x="0" y="949"/>
                    </a:lnTo>
                    <a:lnTo>
                      <a:pt x="817" y="949"/>
                    </a:lnTo>
                    <a:lnTo>
                      <a:pt x="817" y="949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9" name="Rectangle 39"/>
              <p:cNvSpPr>
                <a:spLocks noChangeArrowheads="1"/>
              </p:cNvSpPr>
              <p:nvPr/>
            </p:nvSpPr>
            <p:spPr bwMode="auto">
              <a:xfrm>
                <a:off x="1087" y="2874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40" name="Rectangle 40"/>
              <p:cNvSpPr>
                <a:spLocks noChangeArrowheads="1"/>
              </p:cNvSpPr>
              <p:nvPr/>
            </p:nvSpPr>
            <p:spPr bwMode="auto">
              <a:xfrm>
                <a:off x="1139" y="28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41" name="Rectangle 41"/>
              <p:cNvSpPr>
                <a:spLocks noChangeArrowheads="1"/>
              </p:cNvSpPr>
              <p:nvPr/>
            </p:nvSpPr>
            <p:spPr bwMode="auto">
              <a:xfrm>
                <a:off x="1179" y="28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g</a:t>
                </a:r>
                <a:endParaRPr lang="en-US" altLang="zh-CN" sz="1200"/>
              </a:p>
            </p:txBody>
          </p:sp>
          <p:sp>
            <p:nvSpPr>
              <p:cNvPr id="204842" name="Rectangle 42"/>
              <p:cNvSpPr>
                <a:spLocks noChangeArrowheads="1"/>
              </p:cNvSpPr>
              <p:nvPr/>
            </p:nvSpPr>
            <p:spPr bwMode="auto">
              <a:xfrm>
                <a:off x="1222" y="2874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843" name="Rectangle 43"/>
              <p:cNvSpPr>
                <a:spLocks noChangeArrowheads="1"/>
              </p:cNvSpPr>
              <p:nvPr/>
            </p:nvSpPr>
            <p:spPr bwMode="auto">
              <a:xfrm>
                <a:off x="1237" y="2874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844" name="Rectangle 44"/>
              <p:cNvSpPr>
                <a:spLocks noChangeArrowheads="1"/>
              </p:cNvSpPr>
              <p:nvPr/>
            </p:nvSpPr>
            <p:spPr bwMode="auto">
              <a:xfrm>
                <a:off x="1274" y="287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45" name="Rectangle 45"/>
              <p:cNvSpPr>
                <a:spLocks noChangeArrowheads="1"/>
              </p:cNvSpPr>
              <p:nvPr/>
            </p:nvSpPr>
            <p:spPr bwMode="auto">
              <a:xfrm>
                <a:off x="1291" y="28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46" name="Rectangle 46"/>
              <p:cNvSpPr>
                <a:spLocks noChangeArrowheads="1"/>
              </p:cNvSpPr>
              <p:nvPr/>
            </p:nvSpPr>
            <p:spPr bwMode="auto">
              <a:xfrm>
                <a:off x="1335" y="2874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47" name="Rectangle 47"/>
              <p:cNvSpPr>
                <a:spLocks noChangeArrowheads="1"/>
              </p:cNvSpPr>
              <p:nvPr/>
            </p:nvSpPr>
            <p:spPr bwMode="auto">
              <a:xfrm>
                <a:off x="1359" y="2874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848" name="Rectangle 48"/>
              <p:cNvSpPr>
                <a:spLocks noChangeArrowheads="1"/>
              </p:cNvSpPr>
              <p:nvPr/>
            </p:nvSpPr>
            <p:spPr bwMode="auto">
              <a:xfrm>
                <a:off x="867" y="2954"/>
                <a:ext cx="13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W</a:t>
                </a:r>
                <a:endParaRPr lang="en-US" altLang="zh-CN" sz="1200"/>
              </a:p>
            </p:txBody>
          </p:sp>
          <p:sp>
            <p:nvSpPr>
              <p:cNvPr id="204849" name="Rectangle 49"/>
              <p:cNvSpPr>
                <a:spLocks noChangeArrowheads="1"/>
              </p:cNvSpPr>
              <p:nvPr/>
            </p:nvSpPr>
            <p:spPr bwMode="auto">
              <a:xfrm>
                <a:off x="936" y="2954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50" name="Rectangle 50"/>
              <p:cNvSpPr>
                <a:spLocks noChangeArrowheads="1"/>
              </p:cNvSpPr>
              <p:nvPr/>
            </p:nvSpPr>
            <p:spPr bwMode="auto">
              <a:xfrm>
                <a:off x="960" y="2954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851" name="Rectangle 51"/>
              <p:cNvSpPr>
                <a:spLocks noChangeArrowheads="1"/>
              </p:cNvSpPr>
              <p:nvPr/>
            </p:nvSpPr>
            <p:spPr bwMode="auto">
              <a:xfrm>
                <a:off x="976" y="295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52" name="Rectangle 52"/>
              <p:cNvSpPr>
                <a:spLocks noChangeArrowheads="1"/>
              </p:cNvSpPr>
              <p:nvPr/>
            </p:nvSpPr>
            <p:spPr bwMode="auto">
              <a:xfrm>
                <a:off x="993" y="295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53" name="Rectangle 53"/>
              <p:cNvSpPr>
                <a:spLocks noChangeArrowheads="1"/>
              </p:cNvSpPr>
              <p:nvPr/>
            </p:nvSpPr>
            <p:spPr bwMode="auto">
              <a:xfrm>
                <a:off x="1064" y="2954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854" name="Rectangle 54"/>
              <p:cNvSpPr>
                <a:spLocks noChangeArrowheads="1"/>
              </p:cNvSpPr>
              <p:nvPr/>
            </p:nvSpPr>
            <p:spPr bwMode="auto">
              <a:xfrm>
                <a:off x="867" y="3034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55" name="Rectangle 55"/>
              <p:cNvSpPr>
                <a:spLocks noChangeArrowheads="1"/>
              </p:cNvSpPr>
              <p:nvPr/>
            </p:nvSpPr>
            <p:spPr bwMode="auto">
              <a:xfrm>
                <a:off x="889" y="303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56" name="Rectangle 56"/>
              <p:cNvSpPr>
                <a:spLocks noChangeArrowheads="1"/>
              </p:cNvSpPr>
              <p:nvPr/>
            </p:nvSpPr>
            <p:spPr bwMode="auto">
              <a:xfrm>
                <a:off x="931" y="303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g</a:t>
                </a:r>
                <a:endParaRPr lang="en-US" altLang="zh-CN" sz="1200"/>
              </a:p>
            </p:txBody>
          </p:sp>
          <p:sp>
            <p:nvSpPr>
              <p:cNvPr id="204857" name="Rectangle 57"/>
              <p:cNvSpPr>
                <a:spLocks noChangeArrowheads="1"/>
              </p:cNvSpPr>
              <p:nvPr/>
            </p:nvSpPr>
            <p:spPr bwMode="auto">
              <a:xfrm>
                <a:off x="971" y="3034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858" name="Rectangle 58"/>
              <p:cNvSpPr>
                <a:spLocks noChangeArrowheads="1"/>
              </p:cNvSpPr>
              <p:nvPr/>
            </p:nvSpPr>
            <p:spPr bwMode="auto">
              <a:xfrm>
                <a:off x="989" y="3034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859" name="Rectangle 59"/>
              <p:cNvSpPr>
                <a:spLocks noChangeArrowheads="1"/>
              </p:cNvSpPr>
              <p:nvPr/>
            </p:nvSpPr>
            <p:spPr bwMode="auto">
              <a:xfrm>
                <a:off x="1023" y="303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60" name="Rectangle 60"/>
              <p:cNvSpPr>
                <a:spLocks noChangeArrowheads="1"/>
              </p:cNvSpPr>
              <p:nvPr/>
            </p:nvSpPr>
            <p:spPr bwMode="auto">
              <a:xfrm>
                <a:off x="1043" y="303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61" name="Rectangle 61"/>
              <p:cNvSpPr>
                <a:spLocks noChangeArrowheads="1"/>
              </p:cNvSpPr>
              <p:nvPr/>
            </p:nvSpPr>
            <p:spPr bwMode="auto">
              <a:xfrm>
                <a:off x="1084" y="3034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62" name="Rectangle 62"/>
              <p:cNvSpPr>
                <a:spLocks noChangeArrowheads="1"/>
              </p:cNvSpPr>
              <p:nvPr/>
            </p:nvSpPr>
            <p:spPr bwMode="auto">
              <a:xfrm>
                <a:off x="1455" y="2591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63" name="Rectangle 63"/>
              <p:cNvSpPr>
                <a:spLocks noChangeArrowheads="1"/>
              </p:cNvSpPr>
              <p:nvPr/>
            </p:nvSpPr>
            <p:spPr bwMode="auto">
              <a:xfrm>
                <a:off x="1507" y="2591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64" name="Rectangle 64"/>
              <p:cNvSpPr>
                <a:spLocks noChangeArrowheads="1"/>
              </p:cNvSpPr>
              <p:nvPr/>
            </p:nvSpPr>
            <p:spPr bwMode="auto">
              <a:xfrm>
                <a:off x="1548" y="2591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65" name="Rectangle 65"/>
              <p:cNvSpPr>
                <a:spLocks noChangeArrowheads="1"/>
              </p:cNvSpPr>
              <p:nvPr/>
            </p:nvSpPr>
            <p:spPr bwMode="auto">
              <a:xfrm>
                <a:off x="1588" y="2591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866" name="Rectangle 66"/>
              <p:cNvSpPr>
                <a:spLocks noChangeArrowheads="1"/>
              </p:cNvSpPr>
              <p:nvPr/>
            </p:nvSpPr>
            <p:spPr bwMode="auto">
              <a:xfrm>
                <a:off x="1659" y="2591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867" name="Rectangle 67"/>
              <p:cNvSpPr>
                <a:spLocks noChangeArrowheads="1"/>
              </p:cNvSpPr>
              <p:nvPr/>
            </p:nvSpPr>
            <p:spPr bwMode="auto">
              <a:xfrm>
                <a:off x="1412" y="2671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868" name="Rectangle 68"/>
              <p:cNvSpPr>
                <a:spLocks noChangeArrowheads="1"/>
              </p:cNvSpPr>
              <p:nvPr/>
            </p:nvSpPr>
            <p:spPr bwMode="auto">
              <a:xfrm>
                <a:off x="1452" y="2671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69" name="Rectangle 69"/>
              <p:cNvSpPr>
                <a:spLocks noChangeArrowheads="1"/>
              </p:cNvSpPr>
              <p:nvPr/>
            </p:nvSpPr>
            <p:spPr bwMode="auto">
              <a:xfrm>
                <a:off x="1494" y="267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70" name="Rectangle 70"/>
              <p:cNvSpPr>
                <a:spLocks noChangeArrowheads="1"/>
              </p:cNvSpPr>
              <p:nvPr/>
            </p:nvSpPr>
            <p:spPr bwMode="auto">
              <a:xfrm>
                <a:off x="1513" y="2671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71" name="Rectangle 71"/>
              <p:cNvSpPr>
                <a:spLocks noChangeArrowheads="1"/>
              </p:cNvSpPr>
              <p:nvPr/>
            </p:nvSpPr>
            <p:spPr bwMode="auto">
              <a:xfrm>
                <a:off x="1555" y="267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endParaRPr lang="en-US" altLang="zh-CN" sz="1200"/>
              </a:p>
            </p:txBody>
          </p:sp>
          <p:sp>
            <p:nvSpPr>
              <p:cNvPr id="204872" name="Rectangle 72"/>
              <p:cNvSpPr>
                <a:spLocks noChangeArrowheads="1"/>
              </p:cNvSpPr>
              <p:nvPr/>
            </p:nvSpPr>
            <p:spPr bwMode="auto">
              <a:xfrm>
                <a:off x="1573" y="2671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 altLang="zh-CN" sz="1200"/>
              </a:p>
            </p:txBody>
          </p:sp>
          <p:sp>
            <p:nvSpPr>
              <p:cNvPr id="204873" name="Rectangle 73"/>
              <p:cNvSpPr>
                <a:spLocks noChangeArrowheads="1"/>
              </p:cNvSpPr>
              <p:nvPr/>
            </p:nvSpPr>
            <p:spPr bwMode="auto">
              <a:xfrm>
                <a:off x="1455" y="3075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74" name="Rectangle 74"/>
              <p:cNvSpPr>
                <a:spLocks noChangeArrowheads="1"/>
              </p:cNvSpPr>
              <p:nvPr/>
            </p:nvSpPr>
            <p:spPr bwMode="auto">
              <a:xfrm>
                <a:off x="1507" y="307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75" name="Rectangle 75"/>
              <p:cNvSpPr>
                <a:spLocks noChangeArrowheads="1"/>
              </p:cNvSpPr>
              <p:nvPr/>
            </p:nvSpPr>
            <p:spPr bwMode="auto">
              <a:xfrm>
                <a:off x="1548" y="307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76" name="Rectangle 76"/>
              <p:cNvSpPr>
                <a:spLocks noChangeArrowheads="1"/>
              </p:cNvSpPr>
              <p:nvPr/>
            </p:nvSpPr>
            <p:spPr bwMode="auto">
              <a:xfrm>
                <a:off x="1588" y="307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877" name="Rectangle 77"/>
              <p:cNvSpPr>
                <a:spLocks noChangeArrowheads="1"/>
              </p:cNvSpPr>
              <p:nvPr/>
            </p:nvSpPr>
            <p:spPr bwMode="auto">
              <a:xfrm>
                <a:off x="1659" y="3075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878" name="Rectangle 78"/>
              <p:cNvSpPr>
                <a:spLocks noChangeArrowheads="1"/>
              </p:cNvSpPr>
              <p:nvPr/>
            </p:nvSpPr>
            <p:spPr bwMode="auto">
              <a:xfrm>
                <a:off x="1412" y="315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879" name="Rectangle 79"/>
              <p:cNvSpPr>
                <a:spLocks noChangeArrowheads="1"/>
              </p:cNvSpPr>
              <p:nvPr/>
            </p:nvSpPr>
            <p:spPr bwMode="auto">
              <a:xfrm>
                <a:off x="1452" y="315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80" name="Rectangle 80"/>
              <p:cNvSpPr>
                <a:spLocks noChangeArrowheads="1"/>
              </p:cNvSpPr>
              <p:nvPr/>
            </p:nvSpPr>
            <p:spPr bwMode="auto">
              <a:xfrm>
                <a:off x="1494" y="315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81" name="Rectangle 81"/>
              <p:cNvSpPr>
                <a:spLocks noChangeArrowheads="1"/>
              </p:cNvSpPr>
              <p:nvPr/>
            </p:nvSpPr>
            <p:spPr bwMode="auto">
              <a:xfrm>
                <a:off x="1513" y="315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82" name="Rectangle 82"/>
              <p:cNvSpPr>
                <a:spLocks noChangeArrowheads="1"/>
              </p:cNvSpPr>
              <p:nvPr/>
            </p:nvSpPr>
            <p:spPr bwMode="auto">
              <a:xfrm>
                <a:off x="1555" y="315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endParaRPr lang="en-US" altLang="zh-CN" sz="1200"/>
              </a:p>
            </p:txBody>
          </p:sp>
          <p:sp>
            <p:nvSpPr>
              <p:cNvPr id="204883" name="Rectangle 83"/>
              <p:cNvSpPr>
                <a:spLocks noChangeArrowheads="1"/>
              </p:cNvSpPr>
              <p:nvPr/>
            </p:nvSpPr>
            <p:spPr bwMode="auto">
              <a:xfrm>
                <a:off x="1573" y="315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  <a:endParaRPr lang="en-US" altLang="zh-CN" sz="1200"/>
              </a:p>
            </p:txBody>
          </p:sp>
          <p:sp>
            <p:nvSpPr>
              <p:cNvPr id="204884" name="Rectangle 84"/>
              <p:cNvSpPr>
                <a:spLocks noChangeArrowheads="1"/>
              </p:cNvSpPr>
              <p:nvPr/>
            </p:nvSpPr>
            <p:spPr bwMode="auto">
              <a:xfrm>
                <a:off x="865" y="2470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85" name="Rectangle 85"/>
              <p:cNvSpPr>
                <a:spLocks noChangeArrowheads="1"/>
              </p:cNvSpPr>
              <p:nvPr/>
            </p:nvSpPr>
            <p:spPr bwMode="auto">
              <a:xfrm>
                <a:off x="917" y="247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86" name="Rectangle 86"/>
              <p:cNvSpPr>
                <a:spLocks noChangeArrowheads="1"/>
              </p:cNvSpPr>
              <p:nvPr/>
            </p:nvSpPr>
            <p:spPr bwMode="auto">
              <a:xfrm>
                <a:off x="958" y="247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887" name="Rectangle 87"/>
              <p:cNvSpPr>
                <a:spLocks noChangeArrowheads="1"/>
              </p:cNvSpPr>
              <p:nvPr/>
            </p:nvSpPr>
            <p:spPr bwMode="auto">
              <a:xfrm>
                <a:off x="998" y="247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888" name="Rectangle 88"/>
              <p:cNvSpPr>
                <a:spLocks noChangeArrowheads="1"/>
              </p:cNvSpPr>
              <p:nvPr/>
            </p:nvSpPr>
            <p:spPr bwMode="auto">
              <a:xfrm>
                <a:off x="1069" y="2470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889" name="Rectangle 89"/>
              <p:cNvSpPr>
                <a:spLocks noChangeArrowheads="1"/>
              </p:cNvSpPr>
              <p:nvPr/>
            </p:nvSpPr>
            <p:spPr bwMode="auto">
              <a:xfrm>
                <a:off x="867" y="2550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90" name="Rectangle 90"/>
              <p:cNvSpPr>
                <a:spLocks noChangeArrowheads="1"/>
              </p:cNvSpPr>
              <p:nvPr/>
            </p:nvSpPr>
            <p:spPr bwMode="auto">
              <a:xfrm>
                <a:off x="889" y="255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91" name="Rectangle 91"/>
              <p:cNvSpPr>
                <a:spLocks noChangeArrowheads="1"/>
              </p:cNvSpPr>
              <p:nvPr/>
            </p:nvSpPr>
            <p:spPr bwMode="auto">
              <a:xfrm>
                <a:off x="931" y="255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g</a:t>
                </a:r>
                <a:endParaRPr lang="en-US" altLang="zh-CN" sz="1200"/>
              </a:p>
            </p:txBody>
          </p:sp>
          <p:sp>
            <p:nvSpPr>
              <p:cNvPr id="204892" name="Rectangle 92"/>
              <p:cNvSpPr>
                <a:spLocks noChangeArrowheads="1"/>
              </p:cNvSpPr>
              <p:nvPr/>
            </p:nvSpPr>
            <p:spPr bwMode="auto">
              <a:xfrm>
                <a:off x="971" y="2550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893" name="Rectangle 93"/>
              <p:cNvSpPr>
                <a:spLocks noChangeArrowheads="1"/>
              </p:cNvSpPr>
              <p:nvPr/>
            </p:nvSpPr>
            <p:spPr bwMode="auto">
              <a:xfrm>
                <a:off x="989" y="2550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894" name="Rectangle 94"/>
              <p:cNvSpPr>
                <a:spLocks noChangeArrowheads="1"/>
              </p:cNvSpPr>
              <p:nvPr/>
            </p:nvSpPr>
            <p:spPr bwMode="auto">
              <a:xfrm>
                <a:off x="1023" y="2550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895" name="Rectangle 95"/>
              <p:cNvSpPr>
                <a:spLocks noChangeArrowheads="1"/>
              </p:cNvSpPr>
              <p:nvPr/>
            </p:nvSpPr>
            <p:spPr bwMode="auto">
              <a:xfrm>
                <a:off x="1043" y="255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896" name="Rectangle 96"/>
              <p:cNvSpPr>
                <a:spLocks noChangeArrowheads="1"/>
              </p:cNvSpPr>
              <p:nvPr/>
            </p:nvSpPr>
            <p:spPr bwMode="auto">
              <a:xfrm>
                <a:off x="1084" y="2550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897" name="Rectangle 97"/>
              <p:cNvSpPr>
                <a:spLocks noChangeArrowheads="1"/>
              </p:cNvSpPr>
              <p:nvPr/>
            </p:nvSpPr>
            <p:spPr bwMode="auto">
              <a:xfrm>
                <a:off x="1108" y="2550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endParaRPr lang="en-US" altLang="zh-CN" sz="1200"/>
              </a:p>
            </p:txBody>
          </p:sp>
          <p:sp>
            <p:nvSpPr>
              <p:cNvPr id="204898" name="Rectangle 98"/>
              <p:cNvSpPr>
                <a:spLocks noChangeArrowheads="1"/>
              </p:cNvSpPr>
              <p:nvPr/>
            </p:nvSpPr>
            <p:spPr bwMode="auto">
              <a:xfrm>
                <a:off x="1127" y="255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 altLang="zh-CN" sz="1200"/>
              </a:p>
            </p:txBody>
          </p:sp>
          <p:sp>
            <p:nvSpPr>
              <p:cNvPr id="204899" name="Rectangle 99"/>
              <p:cNvSpPr>
                <a:spLocks noChangeArrowheads="1"/>
              </p:cNvSpPr>
              <p:nvPr/>
            </p:nvSpPr>
            <p:spPr bwMode="auto">
              <a:xfrm>
                <a:off x="865" y="2712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00" name="Rectangle 100"/>
              <p:cNvSpPr>
                <a:spLocks noChangeArrowheads="1"/>
              </p:cNvSpPr>
              <p:nvPr/>
            </p:nvSpPr>
            <p:spPr bwMode="auto">
              <a:xfrm>
                <a:off x="917" y="2712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01" name="Rectangle 101"/>
              <p:cNvSpPr>
                <a:spLocks noChangeArrowheads="1"/>
              </p:cNvSpPr>
              <p:nvPr/>
            </p:nvSpPr>
            <p:spPr bwMode="auto">
              <a:xfrm>
                <a:off x="958" y="2712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02" name="Rectangle 102"/>
              <p:cNvSpPr>
                <a:spLocks noChangeArrowheads="1"/>
              </p:cNvSpPr>
              <p:nvPr/>
            </p:nvSpPr>
            <p:spPr bwMode="auto">
              <a:xfrm>
                <a:off x="998" y="2712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903" name="Rectangle 103"/>
              <p:cNvSpPr>
                <a:spLocks noChangeArrowheads="1"/>
              </p:cNvSpPr>
              <p:nvPr/>
            </p:nvSpPr>
            <p:spPr bwMode="auto">
              <a:xfrm>
                <a:off x="1069" y="2712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904" name="Rectangle 104"/>
              <p:cNvSpPr>
                <a:spLocks noChangeArrowheads="1"/>
              </p:cNvSpPr>
              <p:nvPr/>
            </p:nvSpPr>
            <p:spPr bwMode="auto">
              <a:xfrm>
                <a:off x="867" y="2792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05" name="Rectangle 105"/>
              <p:cNvSpPr>
                <a:spLocks noChangeArrowheads="1"/>
              </p:cNvSpPr>
              <p:nvPr/>
            </p:nvSpPr>
            <p:spPr bwMode="auto">
              <a:xfrm>
                <a:off x="889" y="2792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06" name="Rectangle 106"/>
              <p:cNvSpPr>
                <a:spLocks noChangeArrowheads="1"/>
              </p:cNvSpPr>
              <p:nvPr/>
            </p:nvSpPr>
            <p:spPr bwMode="auto">
              <a:xfrm>
                <a:off x="931" y="2792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g</a:t>
                </a:r>
                <a:endParaRPr lang="en-US" altLang="zh-CN" sz="1200"/>
              </a:p>
            </p:txBody>
          </p:sp>
          <p:sp>
            <p:nvSpPr>
              <p:cNvPr id="204907" name="Rectangle 107"/>
              <p:cNvSpPr>
                <a:spLocks noChangeArrowheads="1"/>
              </p:cNvSpPr>
              <p:nvPr/>
            </p:nvSpPr>
            <p:spPr bwMode="auto">
              <a:xfrm>
                <a:off x="971" y="2792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908" name="Rectangle 108"/>
              <p:cNvSpPr>
                <a:spLocks noChangeArrowheads="1"/>
              </p:cNvSpPr>
              <p:nvPr/>
            </p:nvSpPr>
            <p:spPr bwMode="auto">
              <a:xfrm>
                <a:off x="989" y="2792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909" name="Rectangle 109"/>
              <p:cNvSpPr>
                <a:spLocks noChangeArrowheads="1"/>
              </p:cNvSpPr>
              <p:nvPr/>
            </p:nvSpPr>
            <p:spPr bwMode="auto">
              <a:xfrm>
                <a:off x="1023" y="2792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10" name="Rectangle 110"/>
              <p:cNvSpPr>
                <a:spLocks noChangeArrowheads="1"/>
              </p:cNvSpPr>
              <p:nvPr/>
            </p:nvSpPr>
            <p:spPr bwMode="auto">
              <a:xfrm>
                <a:off x="1043" y="2792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11" name="Rectangle 111"/>
              <p:cNvSpPr>
                <a:spLocks noChangeArrowheads="1"/>
              </p:cNvSpPr>
              <p:nvPr/>
            </p:nvSpPr>
            <p:spPr bwMode="auto">
              <a:xfrm>
                <a:off x="1084" y="2792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12" name="Rectangle 112"/>
              <p:cNvSpPr>
                <a:spLocks noChangeArrowheads="1"/>
              </p:cNvSpPr>
              <p:nvPr/>
            </p:nvSpPr>
            <p:spPr bwMode="auto">
              <a:xfrm>
                <a:off x="1108" y="2792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endParaRPr lang="en-US" altLang="zh-CN" sz="1200"/>
              </a:p>
            </p:txBody>
          </p:sp>
          <p:sp>
            <p:nvSpPr>
              <p:cNvPr id="204913" name="Rectangle 113"/>
              <p:cNvSpPr>
                <a:spLocks noChangeArrowheads="1"/>
              </p:cNvSpPr>
              <p:nvPr/>
            </p:nvSpPr>
            <p:spPr bwMode="auto">
              <a:xfrm>
                <a:off x="1127" y="2792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  <a:endParaRPr lang="en-US" altLang="zh-CN" sz="1200"/>
              </a:p>
            </p:txBody>
          </p:sp>
          <p:sp>
            <p:nvSpPr>
              <p:cNvPr id="204914" name="Line 114"/>
              <p:cNvSpPr>
                <a:spLocks noChangeShapeType="1"/>
              </p:cNvSpPr>
              <p:nvPr/>
            </p:nvSpPr>
            <p:spPr bwMode="auto">
              <a:xfrm flipH="1">
                <a:off x="654" y="3041"/>
                <a:ext cx="139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5" name="Line 115"/>
              <p:cNvSpPr>
                <a:spLocks noChangeShapeType="1"/>
              </p:cNvSpPr>
              <p:nvPr/>
            </p:nvSpPr>
            <p:spPr bwMode="auto">
              <a:xfrm>
                <a:off x="651" y="2557"/>
                <a:ext cx="138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6" name="Line 116"/>
              <p:cNvSpPr>
                <a:spLocks noChangeShapeType="1"/>
              </p:cNvSpPr>
              <p:nvPr/>
            </p:nvSpPr>
            <p:spPr bwMode="auto">
              <a:xfrm>
                <a:off x="651" y="2799"/>
                <a:ext cx="142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7" name="Line 117"/>
              <p:cNvSpPr>
                <a:spLocks noChangeShapeType="1"/>
              </p:cNvSpPr>
              <p:nvPr/>
            </p:nvSpPr>
            <p:spPr bwMode="auto">
              <a:xfrm>
                <a:off x="651" y="3283"/>
                <a:ext cx="142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8" name="Rectangle 118"/>
              <p:cNvSpPr>
                <a:spLocks noChangeArrowheads="1"/>
              </p:cNvSpPr>
              <p:nvPr/>
            </p:nvSpPr>
            <p:spPr bwMode="auto">
              <a:xfrm>
                <a:off x="867" y="3196"/>
                <a:ext cx="13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W</a:t>
                </a:r>
                <a:endParaRPr lang="en-US" altLang="zh-CN" sz="1200"/>
              </a:p>
            </p:txBody>
          </p:sp>
          <p:sp>
            <p:nvSpPr>
              <p:cNvPr id="204919" name="Rectangle 119"/>
              <p:cNvSpPr>
                <a:spLocks noChangeArrowheads="1"/>
              </p:cNvSpPr>
              <p:nvPr/>
            </p:nvSpPr>
            <p:spPr bwMode="auto">
              <a:xfrm>
                <a:off x="936" y="319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20" name="Rectangle 120"/>
              <p:cNvSpPr>
                <a:spLocks noChangeArrowheads="1"/>
              </p:cNvSpPr>
              <p:nvPr/>
            </p:nvSpPr>
            <p:spPr bwMode="auto">
              <a:xfrm>
                <a:off x="960" y="3196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921" name="Rectangle 121"/>
              <p:cNvSpPr>
                <a:spLocks noChangeArrowheads="1"/>
              </p:cNvSpPr>
              <p:nvPr/>
            </p:nvSpPr>
            <p:spPr bwMode="auto">
              <a:xfrm>
                <a:off x="976" y="319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22" name="Rectangle 122"/>
              <p:cNvSpPr>
                <a:spLocks noChangeArrowheads="1"/>
              </p:cNvSpPr>
              <p:nvPr/>
            </p:nvSpPr>
            <p:spPr bwMode="auto">
              <a:xfrm>
                <a:off x="993" y="3196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23" name="Rectangle 123"/>
              <p:cNvSpPr>
                <a:spLocks noChangeArrowheads="1"/>
              </p:cNvSpPr>
              <p:nvPr/>
            </p:nvSpPr>
            <p:spPr bwMode="auto">
              <a:xfrm>
                <a:off x="1064" y="3196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924" name="Rectangle 124"/>
              <p:cNvSpPr>
                <a:spLocks noChangeArrowheads="1"/>
              </p:cNvSpPr>
              <p:nvPr/>
            </p:nvSpPr>
            <p:spPr bwMode="auto">
              <a:xfrm>
                <a:off x="866" y="3276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925" name="Rectangle 125"/>
              <p:cNvSpPr>
                <a:spLocks noChangeArrowheads="1"/>
              </p:cNvSpPr>
              <p:nvPr/>
            </p:nvSpPr>
            <p:spPr bwMode="auto">
              <a:xfrm>
                <a:off x="906" y="3276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26" name="Rectangle 126"/>
              <p:cNvSpPr>
                <a:spLocks noChangeArrowheads="1"/>
              </p:cNvSpPr>
              <p:nvPr/>
            </p:nvSpPr>
            <p:spPr bwMode="auto">
              <a:xfrm>
                <a:off x="947" y="327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27" name="Rectangle 127"/>
              <p:cNvSpPr>
                <a:spLocks noChangeArrowheads="1"/>
              </p:cNvSpPr>
              <p:nvPr/>
            </p:nvSpPr>
            <p:spPr bwMode="auto">
              <a:xfrm>
                <a:off x="965" y="3276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28" name="Freeform 128"/>
              <p:cNvSpPr>
                <a:spLocks/>
              </p:cNvSpPr>
              <p:nvPr/>
            </p:nvSpPr>
            <p:spPr bwMode="auto">
              <a:xfrm>
                <a:off x="1638" y="3162"/>
                <a:ext cx="134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"/>
                  </a:cxn>
                  <a:cxn ang="0">
                    <a:pos x="15" y="3"/>
                  </a:cxn>
                  <a:cxn ang="0">
                    <a:pos x="30" y="3"/>
                  </a:cxn>
                  <a:cxn ang="0">
                    <a:pos x="47" y="3"/>
                  </a:cxn>
                  <a:cxn ang="0">
                    <a:pos x="67" y="3"/>
                  </a:cxn>
                  <a:cxn ang="0">
                    <a:pos x="87" y="3"/>
                  </a:cxn>
                  <a:cxn ang="0">
                    <a:pos x="106" y="3"/>
                  </a:cxn>
                  <a:cxn ang="0">
                    <a:pos x="121" y="3"/>
                  </a:cxn>
                  <a:cxn ang="0">
                    <a:pos x="130" y="3"/>
                  </a:cxn>
                  <a:cxn ang="0">
                    <a:pos x="134" y="3"/>
                  </a:cxn>
                </a:cxnLst>
                <a:rect l="0" t="0" r="r" b="b"/>
                <a:pathLst>
                  <a:path w="134" h="3">
                    <a:moveTo>
                      <a:pt x="0" y="0"/>
                    </a:moveTo>
                    <a:lnTo>
                      <a:pt x="4" y="3"/>
                    </a:lnTo>
                    <a:lnTo>
                      <a:pt x="15" y="3"/>
                    </a:lnTo>
                    <a:lnTo>
                      <a:pt x="30" y="3"/>
                    </a:lnTo>
                    <a:lnTo>
                      <a:pt x="47" y="3"/>
                    </a:lnTo>
                    <a:lnTo>
                      <a:pt x="67" y="3"/>
                    </a:lnTo>
                    <a:lnTo>
                      <a:pt x="87" y="3"/>
                    </a:lnTo>
                    <a:lnTo>
                      <a:pt x="106" y="3"/>
                    </a:lnTo>
                    <a:lnTo>
                      <a:pt x="121" y="3"/>
                    </a:lnTo>
                    <a:lnTo>
                      <a:pt x="130" y="3"/>
                    </a:lnTo>
                    <a:lnTo>
                      <a:pt x="134" y="3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9" name="Line 129"/>
              <p:cNvSpPr>
                <a:spLocks noChangeShapeType="1"/>
              </p:cNvSpPr>
              <p:nvPr/>
            </p:nvSpPr>
            <p:spPr bwMode="auto">
              <a:xfrm flipH="1">
                <a:off x="2415" y="2678"/>
                <a:ext cx="137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0" name="Freeform 130"/>
              <p:cNvSpPr>
                <a:spLocks/>
              </p:cNvSpPr>
              <p:nvPr/>
            </p:nvSpPr>
            <p:spPr bwMode="auto">
              <a:xfrm>
                <a:off x="2541" y="3143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1" name="Freeform 131"/>
              <p:cNvSpPr>
                <a:spLocks/>
              </p:cNvSpPr>
              <p:nvPr/>
            </p:nvSpPr>
            <p:spPr bwMode="auto">
              <a:xfrm>
                <a:off x="2541" y="2659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2" name="Freeform 132"/>
              <p:cNvSpPr>
                <a:spLocks/>
              </p:cNvSpPr>
              <p:nvPr/>
            </p:nvSpPr>
            <p:spPr bwMode="auto">
              <a:xfrm>
                <a:off x="3159" y="2954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3" name="Line 133"/>
              <p:cNvSpPr>
                <a:spLocks noChangeShapeType="1"/>
              </p:cNvSpPr>
              <p:nvPr/>
            </p:nvSpPr>
            <p:spPr bwMode="auto">
              <a:xfrm>
                <a:off x="3031" y="2974"/>
                <a:ext cx="139" cy="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4" name="Freeform 134"/>
              <p:cNvSpPr>
                <a:spLocks/>
              </p:cNvSpPr>
              <p:nvPr/>
            </p:nvSpPr>
            <p:spPr bwMode="auto">
              <a:xfrm>
                <a:off x="2580" y="2516"/>
                <a:ext cx="455" cy="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29"/>
                  </a:cxn>
                  <a:cxn ang="0">
                    <a:pos x="76" y="407"/>
                  </a:cxn>
                  <a:cxn ang="0">
                    <a:pos x="2" y="484"/>
                  </a:cxn>
                  <a:cxn ang="0">
                    <a:pos x="2" y="813"/>
                  </a:cxn>
                  <a:cxn ang="0">
                    <a:pos x="455" y="564"/>
                  </a:cxn>
                  <a:cxn ang="0">
                    <a:pos x="455" y="249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55" h="813">
                    <a:moveTo>
                      <a:pt x="0" y="0"/>
                    </a:moveTo>
                    <a:lnTo>
                      <a:pt x="2" y="329"/>
                    </a:lnTo>
                    <a:lnTo>
                      <a:pt x="76" y="407"/>
                    </a:lnTo>
                    <a:lnTo>
                      <a:pt x="2" y="484"/>
                    </a:lnTo>
                    <a:lnTo>
                      <a:pt x="2" y="813"/>
                    </a:lnTo>
                    <a:lnTo>
                      <a:pt x="455" y="564"/>
                    </a:lnTo>
                    <a:lnTo>
                      <a:pt x="455" y="249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5" name="Freeform 135"/>
              <p:cNvSpPr>
                <a:spLocks/>
              </p:cNvSpPr>
              <p:nvPr/>
            </p:nvSpPr>
            <p:spPr bwMode="auto">
              <a:xfrm>
                <a:off x="2580" y="2516"/>
                <a:ext cx="455" cy="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29"/>
                  </a:cxn>
                  <a:cxn ang="0">
                    <a:pos x="76" y="407"/>
                  </a:cxn>
                  <a:cxn ang="0">
                    <a:pos x="2" y="484"/>
                  </a:cxn>
                  <a:cxn ang="0">
                    <a:pos x="2" y="813"/>
                  </a:cxn>
                  <a:cxn ang="0">
                    <a:pos x="455" y="564"/>
                  </a:cxn>
                  <a:cxn ang="0">
                    <a:pos x="455" y="24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55" h="813">
                    <a:moveTo>
                      <a:pt x="0" y="0"/>
                    </a:moveTo>
                    <a:lnTo>
                      <a:pt x="2" y="329"/>
                    </a:lnTo>
                    <a:lnTo>
                      <a:pt x="76" y="407"/>
                    </a:lnTo>
                    <a:lnTo>
                      <a:pt x="2" y="484"/>
                    </a:lnTo>
                    <a:lnTo>
                      <a:pt x="2" y="813"/>
                    </a:lnTo>
                    <a:lnTo>
                      <a:pt x="455" y="564"/>
                    </a:lnTo>
                    <a:lnTo>
                      <a:pt x="455" y="249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6" name="Rectangle 136"/>
              <p:cNvSpPr>
                <a:spLocks noChangeArrowheads="1"/>
              </p:cNvSpPr>
              <p:nvPr/>
            </p:nvSpPr>
            <p:spPr bwMode="auto">
              <a:xfrm>
                <a:off x="2901" y="2894"/>
                <a:ext cx="1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37" name="Rectangle 137"/>
              <p:cNvSpPr>
                <a:spLocks noChangeArrowheads="1"/>
              </p:cNvSpPr>
              <p:nvPr/>
            </p:nvSpPr>
            <p:spPr bwMode="auto">
              <a:xfrm>
                <a:off x="2949" y="289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L</a:t>
                </a:r>
                <a:endParaRPr lang="en-US" altLang="zh-CN" sz="1200"/>
              </a:p>
            </p:txBody>
          </p:sp>
          <p:sp>
            <p:nvSpPr>
              <p:cNvPr id="204938" name="Rectangle 138"/>
              <p:cNvSpPr>
                <a:spLocks noChangeArrowheads="1"/>
              </p:cNvSpPr>
              <p:nvPr/>
            </p:nvSpPr>
            <p:spPr bwMode="auto">
              <a:xfrm>
                <a:off x="2989" y="2894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U</a:t>
                </a:r>
                <a:endParaRPr lang="en-US" altLang="zh-CN" sz="1200"/>
              </a:p>
            </p:txBody>
          </p:sp>
          <p:sp>
            <p:nvSpPr>
              <p:cNvPr id="204939" name="Rectangle 139"/>
              <p:cNvSpPr>
                <a:spLocks noChangeArrowheads="1"/>
              </p:cNvSpPr>
              <p:nvPr/>
            </p:nvSpPr>
            <p:spPr bwMode="auto">
              <a:xfrm>
                <a:off x="3072" y="2894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940" name="Rectangle 140"/>
              <p:cNvSpPr>
                <a:spLocks noChangeArrowheads="1"/>
              </p:cNvSpPr>
              <p:nvPr/>
            </p:nvSpPr>
            <p:spPr bwMode="auto">
              <a:xfrm>
                <a:off x="2845" y="2974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41" name="Rectangle 141"/>
              <p:cNvSpPr>
                <a:spLocks noChangeArrowheads="1"/>
              </p:cNvSpPr>
              <p:nvPr/>
            </p:nvSpPr>
            <p:spPr bwMode="auto">
              <a:xfrm>
                <a:off x="2867" y="29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42" name="Rectangle 142"/>
              <p:cNvSpPr>
                <a:spLocks noChangeArrowheads="1"/>
              </p:cNvSpPr>
              <p:nvPr/>
            </p:nvSpPr>
            <p:spPr bwMode="auto">
              <a:xfrm>
                <a:off x="2911" y="2974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943" name="Rectangle 143"/>
              <p:cNvSpPr>
                <a:spLocks noChangeArrowheads="1"/>
              </p:cNvSpPr>
              <p:nvPr/>
            </p:nvSpPr>
            <p:spPr bwMode="auto">
              <a:xfrm>
                <a:off x="2945" y="29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u</a:t>
                </a:r>
                <a:endParaRPr lang="en-US" altLang="zh-CN" sz="1200"/>
              </a:p>
            </p:txBody>
          </p:sp>
          <p:sp>
            <p:nvSpPr>
              <p:cNvPr id="204944" name="Rectangle 144"/>
              <p:cNvSpPr>
                <a:spLocks noChangeArrowheads="1"/>
              </p:cNvSpPr>
              <p:nvPr/>
            </p:nvSpPr>
            <p:spPr bwMode="auto">
              <a:xfrm>
                <a:off x="2987" y="2974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l</a:t>
                </a:r>
                <a:endParaRPr lang="en-US" altLang="zh-CN" sz="1200"/>
              </a:p>
            </p:txBody>
          </p:sp>
          <p:sp>
            <p:nvSpPr>
              <p:cNvPr id="204945" name="Rectangle 145"/>
              <p:cNvSpPr>
                <a:spLocks noChangeArrowheads="1"/>
              </p:cNvSpPr>
              <p:nvPr/>
            </p:nvSpPr>
            <p:spPr bwMode="auto">
              <a:xfrm>
                <a:off x="3002" y="297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46" name="Rectangle 146"/>
              <p:cNvSpPr>
                <a:spLocks noChangeArrowheads="1"/>
              </p:cNvSpPr>
              <p:nvPr/>
            </p:nvSpPr>
            <p:spPr bwMode="auto">
              <a:xfrm>
                <a:off x="2688" y="2874"/>
                <a:ext cx="1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47" name="Rectangle 147"/>
              <p:cNvSpPr>
                <a:spLocks noChangeArrowheads="1"/>
              </p:cNvSpPr>
              <p:nvPr/>
            </p:nvSpPr>
            <p:spPr bwMode="auto">
              <a:xfrm>
                <a:off x="2736" y="28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L</a:t>
                </a:r>
                <a:endParaRPr lang="en-US" altLang="zh-CN" sz="1200"/>
              </a:p>
            </p:txBody>
          </p:sp>
          <p:sp>
            <p:nvSpPr>
              <p:cNvPr id="204948" name="Rectangle 148"/>
              <p:cNvSpPr>
                <a:spLocks noChangeArrowheads="1"/>
              </p:cNvSpPr>
              <p:nvPr/>
            </p:nvSpPr>
            <p:spPr bwMode="auto">
              <a:xfrm>
                <a:off x="2776" y="2874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U</a:t>
                </a:r>
                <a:endParaRPr lang="en-US" altLang="zh-CN" sz="1200"/>
              </a:p>
            </p:txBody>
          </p:sp>
          <p:sp>
            <p:nvSpPr>
              <p:cNvPr id="204949" name="Freeform 149"/>
              <p:cNvSpPr>
                <a:spLocks/>
              </p:cNvSpPr>
              <p:nvPr/>
            </p:nvSpPr>
            <p:spPr bwMode="auto">
              <a:xfrm>
                <a:off x="556" y="2468"/>
                <a:ext cx="74" cy="665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69" y="0"/>
                  </a:cxn>
                  <a:cxn ang="0">
                    <a:pos x="63" y="2"/>
                  </a:cxn>
                  <a:cxn ang="0">
                    <a:pos x="58" y="5"/>
                  </a:cxn>
                  <a:cxn ang="0">
                    <a:pos x="52" y="7"/>
                  </a:cxn>
                  <a:cxn ang="0">
                    <a:pos x="48" y="12"/>
                  </a:cxn>
                  <a:cxn ang="0">
                    <a:pos x="45" y="17"/>
                  </a:cxn>
                  <a:cxn ang="0">
                    <a:pos x="41" y="22"/>
                  </a:cxn>
                  <a:cxn ang="0">
                    <a:pos x="39" y="29"/>
                  </a:cxn>
                  <a:cxn ang="0">
                    <a:pos x="39" y="34"/>
                  </a:cxn>
                  <a:cxn ang="0">
                    <a:pos x="37" y="41"/>
                  </a:cxn>
                  <a:cxn ang="0">
                    <a:pos x="37" y="293"/>
                  </a:cxn>
                  <a:cxn ang="0">
                    <a:pos x="37" y="297"/>
                  </a:cxn>
                  <a:cxn ang="0">
                    <a:pos x="34" y="305"/>
                  </a:cxn>
                  <a:cxn ang="0">
                    <a:pos x="32" y="312"/>
                  </a:cxn>
                  <a:cxn ang="0">
                    <a:pos x="30" y="317"/>
                  </a:cxn>
                  <a:cxn ang="0">
                    <a:pos x="26" y="322"/>
                  </a:cxn>
                  <a:cxn ang="0">
                    <a:pos x="21" y="324"/>
                  </a:cxn>
                  <a:cxn ang="0">
                    <a:pos x="17" y="329"/>
                  </a:cxn>
                  <a:cxn ang="0">
                    <a:pos x="13" y="331"/>
                  </a:cxn>
                  <a:cxn ang="0">
                    <a:pos x="6" y="334"/>
                  </a:cxn>
                  <a:cxn ang="0">
                    <a:pos x="0" y="334"/>
                  </a:cxn>
                  <a:cxn ang="0">
                    <a:pos x="6" y="334"/>
                  </a:cxn>
                  <a:cxn ang="0">
                    <a:pos x="13" y="336"/>
                  </a:cxn>
                  <a:cxn ang="0">
                    <a:pos x="17" y="339"/>
                  </a:cxn>
                  <a:cxn ang="0">
                    <a:pos x="21" y="341"/>
                  </a:cxn>
                  <a:cxn ang="0">
                    <a:pos x="26" y="346"/>
                  </a:cxn>
                  <a:cxn ang="0">
                    <a:pos x="30" y="351"/>
                  </a:cxn>
                  <a:cxn ang="0">
                    <a:pos x="32" y="356"/>
                  </a:cxn>
                  <a:cxn ang="0">
                    <a:pos x="34" y="360"/>
                  </a:cxn>
                  <a:cxn ang="0">
                    <a:pos x="37" y="368"/>
                  </a:cxn>
                  <a:cxn ang="0">
                    <a:pos x="37" y="375"/>
                  </a:cxn>
                  <a:cxn ang="0">
                    <a:pos x="37" y="624"/>
                  </a:cxn>
                  <a:cxn ang="0">
                    <a:pos x="39" y="631"/>
                  </a:cxn>
                  <a:cxn ang="0">
                    <a:pos x="39" y="639"/>
                  </a:cxn>
                  <a:cxn ang="0">
                    <a:pos x="41" y="644"/>
                  </a:cxn>
                  <a:cxn ang="0">
                    <a:pos x="45" y="648"/>
                  </a:cxn>
                  <a:cxn ang="0">
                    <a:pos x="48" y="653"/>
                  </a:cxn>
                  <a:cxn ang="0">
                    <a:pos x="52" y="658"/>
                  </a:cxn>
                  <a:cxn ang="0">
                    <a:pos x="58" y="661"/>
                  </a:cxn>
                  <a:cxn ang="0">
                    <a:pos x="63" y="663"/>
                  </a:cxn>
                  <a:cxn ang="0">
                    <a:pos x="69" y="665"/>
                  </a:cxn>
                  <a:cxn ang="0">
                    <a:pos x="74" y="665"/>
                  </a:cxn>
                </a:cxnLst>
                <a:rect l="0" t="0" r="r" b="b"/>
                <a:pathLst>
                  <a:path w="74" h="665">
                    <a:moveTo>
                      <a:pt x="74" y="0"/>
                    </a:moveTo>
                    <a:lnTo>
                      <a:pt x="69" y="0"/>
                    </a:lnTo>
                    <a:lnTo>
                      <a:pt x="63" y="2"/>
                    </a:lnTo>
                    <a:lnTo>
                      <a:pt x="58" y="5"/>
                    </a:lnTo>
                    <a:lnTo>
                      <a:pt x="52" y="7"/>
                    </a:lnTo>
                    <a:lnTo>
                      <a:pt x="48" y="12"/>
                    </a:lnTo>
                    <a:lnTo>
                      <a:pt x="45" y="17"/>
                    </a:lnTo>
                    <a:lnTo>
                      <a:pt x="41" y="22"/>
                    </a:lnTo>
                    <a:lnTo>
                      <a:pt x="39" y="29"/>
                    </a:lnTo>
                    <a:lnTo>
                      <a:pt x="39" y="34"/>
                    </a:lnTo>
                    <a:lnTo>
                      <a:pt x="37" y="41"/>
                    </a:lnTo>
                    <a:lnTo>
                      <a:pt x="37" y="293"/>
                    </a:lnTo>
                    <a:lnTo>
                      <a:pt x="37" y="297"/>
                    </a:lnTo>
                    <a:lnTo>
                      <a:pt x="34" y="305"/>
                    </a:lnTo>
                    <a:lnTo>
                      <a:pt x="32" y="312"/>
                    </a:lnTo>
                    <a:lnTo>
                      <a:pt x="30" y="317"/>
                    </a:lnTo>
                    <a:lnTo>
                      <a:pt x="26" y="322"/>
                    </a:lnTo>
                    <a:lnTo>
                      <a:pt x="21" y="324"/>
                    </a:lnTo>
                    <a:lnTo>
                      <a:pt x="17" y="329"/>
                    </a:lnTo>
                    <a:lnTo>
                      <a:pt x="13" y="331"/>
                    </a:lnTo>
                    <a:lnTo>
                      <a:pt x="6" y="334"/>
                    </a:lnTo>
                    <a:lnTo>
                      <a:pt x="0" y="334"/>
                    </a:lnTo>
                    <a:lnTo>
                      <a:pt x="6" y="334"/>
                    </a:lnTo>
                    <a:lnTo>
                      <a:pt x="13" y="336"/>
                    </a:lnTo>
                    <a:lnTo>
                      <a:pt x="17" y="339"/>
                    </a:lnTo>
                    <a:lnTo>
                      <a:pt x="21" y="341"/>
                    </a:lnTo>
                    <a:lnTo>
                      <a:pt x="26" y="346"/>
                    </a:lnTo>
                    <a:lnTo>
                      <a:pt x="30" y="351"/>
                    </a:lnTo>
                    <a:lnTo>
                      <a:pt x="32" y="356"/>
                    </a:lnTo>
                    <a:lnTo>
                      <a:pt x="34" y="360"/>
                    </a:lnTo>
                    <a:lnTo>
                      <a:pt x="37" y="368"/>
                    </a:lnTo>
                    <a:lnTo>
                      <a:pt x="37" y="375"/>
                    </a:lnTo>
                    <a:lnTo>
                      <a:pt x="37" y="624"/>
                    </a:lnTo>
                    <a:lnTo>
                      <a:pt x="39" y="631"/>
                    </a:lnTo>
                    <a:lnTo>
                      <a:pt x="39" y="639"/>
                    </a:lnTo>
                    <a:lnTo>
                      <a:pt x="41" y="644"/>
                    </a:lnTo>
                    <a:lnTo>
                      <a:pt x="45" y="648"/>
                    </a:lnTo>
                    <a:lnTo>
                      <a:pt x="48" y="653"/>
                    </a:lnTo>
                    <a:lnTo>
                      <a:pt x="52" y="658"/>
                    </a:lnTo>
                    <a:lnTo>
                      <a:pt x="58" y="661"/>
                    </a:lnTo>
                    <a:lnTo>
                      <a:pt x="63" y="663"/>
                    </a:lnTo>
                    <a:lnTo>
                      <a:pt x="69" y="665"/>
                    </a:lnTo>
                    <a:lnTo>
                      <a:pt x="74" y="66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0" name="Freeform 150"/>
              <p:cNvSpPr>
                <a:spLocks/>
              </p:cNvSpPr>
              <p:nvPr/>
            </p:nvSpPr>
            <p:spPr bwMode="auto">
              <a:xfrm>
                <a:off x="556" y="3162"/>
                <a:ext cx="74" cy="245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69" y="3"/>
                  </a:cxn>
                  <a:cxn ang="0">
                    <a:pos x="63" y="3"/>
                  </a:cxn>
                  <a:cxn ang="0">
                    <a:pos x="58" y="5"/>
                  </a:cxn>
                  <a:cxn ang="0">
                    <a:pos x="52" y="10"/>
                  </a:cxn>
                  <a:cxn ang="0">
                    <a:pos x="48" y="15"/>
                  </a:cxn>
                  <a:cxn ang="0">
                    <a:pos x="45" y="20"/>
                  </a:cxn>
                  <a:cxn ang="0">
                    <a:pos x="41" y="25"/>
                  </a:cxn>
                  <a:cxn ang="0">
                    <a:pos x="39" y="29"/>
                  </a:cxn>
                  <a:cxn ang="0">
                    <a:pos x="39" y="37"/>
                  </a:cxn>
                  <a:cxn ang="0">
                    <a:pos x="37" y="44"/>
                  </a:cxn>
                  <a:cxn ang="0">
                    <a:pos x="37" y="83"/>
                  </a:cxn>
                  <a:cxn ang="0">
                    <a:pos x="37" y="88"/>
                  </a:cxn>
                  <a:cxn ang="0">
                    <a:pos x="34" y="95"/>
                  </a:cxn>
                  <a:cxn ang="0">
                    <a:pos x="32" y="102"/>
                  </a:cxn>
                  <a:cxn ang="0">
                    <a:pos x="30" y="107"/>
                  </a:cxn>
                  <a:cxn ang="0">
                    <a:pos x="26" y="112"/>
                  </a:cxn>
                  <a:cxn ang="0">
                    <a:pos x="21" y="114"/>
                  </a:cxn>
                  <a:cxn ang="0">
                    <a:pos x="17" y="119"/>
                  </a:cxn>
                  <a:cxn ang="0">
                    <a:pos x="13" y="121"/>
                  </a:cxn>
                  <a:cxn ang="0">
                    <a:pos x="6" y="124"/>
                  </a:cxn>
                  <a:cxn ang="0">
                    <a:pos x="0" y="124"/>
                  </a:cxn>
                  <a:cxn ang="0">
                    <a:pos x="6" y="124"/>
                  </a:cxn>
                  <a:cxn ang="0">
                    <a:pos x="13" y="126"/>
                  </a:cxn>
                  <a:cxn ang="0">
                    <a:pos x="17" y="129"/>
                  </a:cxn>
                  <a:cxn ang="0">
                    <a:pos x="21" y="131"/>
                  </a:cxn>
                  <a:cxn ang="0">
                    <a:pos x="26" y="136"/>
                  </a:cxn>
                  <a:cxn ang="0">
                    <a:pos x="30" y="141"/>
                  </a:cxn>
                  <a:cxn ang="0">
                    <a:pos x="32" y="146"/>
                  </a:cxn>
                  <a:cxn ang="0">
                    <a:pos x="34" y="150"/>
                  </a:cxn>
                  <a:cxn ang="0">
                    <a:pos x="37" y="158"/>
                  </a:cxn>
                  <a:cxn ang="0">
                    <a:pos x="37" y="165"/>
                  </a:cxn>
                  <a:cxn ang="0">
                    <a:pos x="37" y="204"/>
                  </a:cxn>
                  <a:cxn ang="0">
                    <a:pos x="39" y="209"/>
                  </a:cxn>
                  <a:cxn ang="0">
                    <a:pos x="39" y="216"/>
                  </a:cxn>
                  <a:cxn ang="0">
                    <a:pos x="41" y="223"/>
                  </a:cxn>
                  <a:cxn ang="0">
                    <a:pos x="45" y="228"/>
                  </a:cxn>
                  <a:cxn ang="0">
                    <a:pos x="48" y="233"/>
                  </a:cxn>
                  <a:cxn ang="0">
                    <a:pos x="52" y="235"/>
                  </a:cxn>
                  <a:cxn ang="0">
                    <a:pos x="58" y="240"/>
                  </a:cxn>
                  <a:cxn ang="0">
                    <a:pos x="63" y="242"/>
                  </a:cxn>
                  <a:cxn ang="0">
                    <a:pos x="69" y="245"/>
                  </a:cxn>
                  <a:cxn ang="0">
                    <a:pos x="74" y="245"/>
                  </a:cxn>
                </a:cxnLst>
                <a:rect l="0" t="0" r="r" b="b"/>
                <a:pathLst>
                  <a:path w="74" h="245">
                    <a:moveTo>
                      <a:pt x="74" y="0"/>
                    </a:moveTo>
                    <a:lnTo>
                      <a:pt x="69" y="3"/>
                    </a:lnTo>
                    <a:lnTo>
                      <a:pt x="63" y="3"/>
                    </a:lnTo>
                    <a:lnTo>
                      <a:pt x="58" y="5"/>
                    </a:lnTo>
                    <a:lnTo>
                      <a:pt x="52" y="10"/>
                    </a:lnTo>
                    <a:lnTo>
                      <a:pt x="48" y="15"/>
                    </a:lnTo>
                    <a:lnTo>
                      <a:pt x="45" y="20"/>
                    </a:lnTo>
                    <a:lnTo>
                      <a:pt x="41" y="25"/>
                    </a:lnTo>
                    <a:lnTo>
                      <a:pt x="39" y="29"/>
                    </a:lnTo>
                    <a:lnTo>
                      <a:pt x="39" y="37"/>
                    </a:lnTo>
                    <a:lnTo>
                      <a:pt x="37" y="44"/>
                    </a:lnTo>
                    <a:lnTo>
                      <a:pt x="37" y="83"/>
                    </a:lnTo>
                    <a:lnTo>
                      <a:pt x="37" y="88"/>
                    </a:lnTo>
                    <a:lnTo>
                      <a:pt x="34" y="95"/>
                    </a:lnTo>
                    <a:lnTo>
                      <a:pt x="32" y="102"/>
                    </a:lnTo>
                    <a:lnTo>
                      <a:pt x="30" y="107"/>
                    </a:lnTo>
                    <a:lnTo>
                      <a:pt x="26" y="112"/>
                    </a:lnTo>
                    <a:lnTo>
                      <a:pt x="21" y="114"/>
                    </a:lnTo>
                    <a:lnTo>
                      <a:pt x="17" y="119"/>
                    </a:lnTo>
                    <a:lnTo>
                      <a:pt x="13" y="121"/>
                    </a:lnTo>
                    <a:lnTo>
                      <a:pt x="6" y="124"/>
                    </a:lnTo>
                    <a:lnTo>
                      <a:pt x="0" y="124"/>
                    </a:lnTo>
                    <a:lnTo>
                      <a:pt x="6" y="124"/>
                    </a:lnTo>
                    <a:lnTo>
                      <a:pt x="13" y="126"/>
                    </a:lnTo>
                    <a:lnTo>
                      <a:pt x="17" y="129"/>
                    </a:lnTo>
                    <a:lnTo>
                      <a:pt x="21" y="131"/>
                    </a:lnTo>
                    <a:lnTo>
                      <a:pt x="26" y="136"/>
                    </a:lnTo>
                    <a:lnTo>
                      <a:pt x="30" y="141"/>
                    </a:lnTo>
                    <a:lnTo>
                      <a:pt x="32" y="146"/>
                    </a:lnTo>
                    <a:lnTo>
                      <a:pt x="34" y="150"/>
                    </a:lnTo>
                    <a:lnTo>
                      <a:pt x="37" y="158"/>
                    </a:lnTo>
                    <a:lnTo>
                      <a:pt x="37" y="165"/>
                    </a:lnTo>
                    <a:lnTo>
                      <a:pt x="37" y="204"/>
                    </a:lnTo>
                    <a:lnTo>
                      <a:pt x="39" y="209"/>
                    </a:lnTo>
                    <a:lnTo>
                      <a:pt x="39" y="216"/>
                    </a:lnTo>
                    <a:lnTo>
                      <a:pt x="41" y="223"/>
                    </a:lnTo>
                    <a:lnTo>
                      <a:pt x="45" y="228"/>
                    </a:lnTo>
                    <a:lnTo>
                      <a:pt x="48" y="233"/>
                    </a:lnTo>
                    <a:lnTo>
                      <a:pt x="52" y="235"/>
                    </a:lnTo>
                    <a:lnTo>
                      <a:pt x="58" y="240"/>
                    </a:lnTo>
                    <a:lnTo>
                      <a:pt x="63" y="242"/>
                    </a:lnTo>
                    <a:lnTo>
                      <a:pt x="69" y="245"/>
                    </a:lnTo>
                    <a:lnTo>
                      <a:pt x="74" y="24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1" name="Rectangle 151"/>
              <p:cNvSpPr>
                <a:spLocks noChangeArrowheads="1"/>
              </p:cNvSpPr>
              <p:nvPr/>
            </p:nvSpPr>
            <p:spPr bwMode="auto">
              <a:xfrm>
                <a:off x="384" y="3237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952" name="Rectangle 152"/>
              <p:cNvSpPr>
                <a:spLocks noChangeArrowheads="1"/>
              </p:cNvSpPr>
              <p:nvPr/>
            </p:nvSpPr>
            <p:spPr bwMode="auto">
              <a:xfrm>
                <a:off x="436" y="3237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53" name="Rectangle 153"/>
              <p:cNvSpPr>
                <a:spLocks noChangeArrowheads="1"/>
              </p:cNvSpPr>
              <p:nvPr/>
            </p:nvSpPr>
            <p:spPr bwMode="auto">
              <a:xfrm>
                <a:off x="477" y="323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54" name="Rectangle 154"/>
              <p:cNvSpPr>
                <a:spLocks noChangeArrowheads="1"/>
              </p:cNvSpPr>
              <p:nvPr/>
            </p:nvSpPr>
            <p:spPr bwMode="auto">
              <a:xfrm>
                <a:off x="495" y="3237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55" name="Freeform 155"/>
              <p:cNvSpPr>
                <a:spLocks/>
              </p:cNvSpPr>
              <p:nvPr/>
            </p:nvSpPr>
            <p:spPr bwMode="auto">
              <a:xfrm>
                <a:off x="1827" y="2589"/>
                <a:ext cx="74" cy="6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3" y="2"/>
                  </a:cxn>
                  <a:cxn ang="0">
                    <a:pos x="17" y="5"/>
                  </a:cxn>
                  <a:cxn ang="0">
                    <a:pos x="22" y="7"/>
                  </a:cxn>
                  <a:cxn ang="0">
                    <a:pos x="26" y="12"/>
                  </a:cxn>
                  <a:cxn ang="0">
                    <a:pos x="30" y="17"/>
                  </a:cxn>
                  <a:cxn ang="0">
                    <a:pos x="33" y="22"/>
                  </a:cxn>
                  <a:cxn ang="0">
                    <a:pos x="35" y="29"/>
                  </a:cxn>
                  <a:cxn ang="0">
                    <a:pos x="37" y="34"/>
                  </a:cxn>
                  <a:cxn ang="0">
                    <a:pos x="37" y="41"/>
                  </a:cxn>
                  <a:cxn ang="0">
                    <a:pos x="37" y="293"/>
                  </a:cxn>
                  <a:cxn ang="0">
                    <a:pos x="39" y="297"/>
                  </a:cxn>
                  <a:cxn ang="0">
                    <a:pos x="39" y="305"/>
                  </a:cxn>
                  <a:cxn ang="0">
                    <a:pos x="41" y="312"/>
                  </a:cxn>
                  <a:cxn ang="0">
                    <a:pos x="46" y="317"/>
                  </a:cxn>
                  <a:cxn ang="0">
                    <a:pos x="48" y="322"/>
                  </a:cxn>
                  <a:cxn ang="0">
                    <a:pos x="52" y="324"/>
                  </a:cxn>
                  <a:cxn ang="0">
                    <a:pos x="59" y="329"/>
                  </a:cxn>
                  <a:cxn ang="0">
                    <a:pos x="63" y="331"/>
                  </a:cxn>
                  <a:cxn ang="0">
                    <a:pos x="70" y="334"/>
                  </a:cxn>
                  <a:cxn ang="0">
                    <a:pos x="74" y="334"/>
                  </a:cxn>
                  <a:cxn ang="0">
                    <a:pos x="70" y="334"/>
                  </a:cxn>
                  <a:cxn ang="0">
                    <a:pos x="63" y="336"/>
                  </a:cxn>
                  <a:cxn ang="0">
                    <a:pos x="59" y="339"/>
                  </a:cxn>
                  <a:cxn ang="0">
                    <a:pos x="52" y="341"/>
                  </a:cxn>
                  <a:cxn ang="0">
                    <a:pos x="48" y="346"/>
                  </a:cxn>
                  <a:cxn ang="0">
                    <a:pos x="46" y="351"/>
                  </a:cxn>
                  <a:cxn ang="0">
                    <a:pos x="41" y="356"/>
                  </a:cxn>
                  <a:cxn ang="0">
                    <a:pos x="39" y="360"/>
                  </a:cxn>
                  <a:cxn ang="0">
                    <a:pos x="39" y="368"/>
                  </a:cxn>
                  <a:cxn ang="0">
                    <a:pos x="37" y="375"/>
                  </a:cxn>
                  <a:cxn ang="0">
                    <a:pos x="37" y="624"/>
                  </a:cxn>
                  <a:cxn ang="0">
                    <a:pos x="37" y="631"/>
                  </a:cxn>
                  <a:cxn ang="0">
                    <a:pos x="35" y="639"/>
                  </a:cxn>
                  <a:cxn ang="0">
                    <a:pos x="33" y="644"/>
                  </a:cxn>
                  <a:cxn ang="0">
                    <a:pos x="30" y="648"/>
                  </a:cxn>
                  <a:cxn ang="0">
                    <a:pos x="26" y="653"/>
                  </a:cxn>
                  <a:cxn ang="0">
                    <a:pos x="22" y="658"/>
                  </a:cxn>
                  <a:cxn ang="0">
                    <a:pos x="17" y="661"/>
                  </a:cxn>
                  <a:cxn ang="0">
                    <a:pos x="13" y="663"/>
                  </a:cxn>
                  <a:cxn ang="0">
                    <a:pos x="6" y="665"/>
                  </a:cxn>
                  <a:cxn ang="0">
                    <a:pos x="0" y="665"/>
                  </a:cxn>
                </a:cxnLst>
                <a:rect l="0" t="0" r="r" b="b"/>
                <a:pathLst>
                  <a:path w="74" h="665">
                    <a:moveTo>
                      <a:pt x="0" y="0"/>
                    </a:moveTo>
                    <a:lnTo>
                      <a:pt x="6" y="0"/>
                    </a:lnTo>
                    <a:lnTo>
                      <a:pt x="13" y="2"/>
                    </a:lnTo>
                    <a:lnTo>
                      <a:pt x="17" y="5"/>
                    </a:lnTo>
                    <a:lnTo>
                      <a:pt x="22" y="7"/>
                    </a:lnTo>
                    <a:lnTo>
                      <a:pt x="26" y="12"/>
                    </a:lnTo>
                    <a:lnTo>
                      <a:pt x="30" y="17"/>
                    </a:lnTo>
                    <a:lnTo>
                      <a:pt x="33" y="22"/>
                    </a:lnTo>
                    <a:lnTo>
                      <a:pt x="35" y="29"/>
                    </a:lnTo>
                    <a:lnTo>
                      <a:pt x="37" y="34"/>
                    </a:lnTo>
                    <a:lnTo>
                      <a:pt x="37" y="41"/>
                    </a:lnTo>
                    <a:lnTo>
                      <a:pt x="37" y="293"/>
                    </a:lnTo>
                    <a:lnTo>
                      <a:pt x="39" y="297"/>
                    </a:lnTo>
                    <a:lnTo>
                      <a:pt x="39" y="305"/>
                    </a:lnTo>
                    <a:lnTo>
                      <a:pt x="41" y="312"/>
                    </a:lnTo>
                    <a:lnTo>
                      <a:pt x="46" y="317"/>
                    </a:lnTo>
                    <a:lnTo>
                      <a:pt x="48" y="322"/>
                    </a:lnTo>
                    <a:lnTo>
                      <a:pt x="52" y="324"/>
                    </a:lnTo>
                    <a:lnTo>
                      <a:pt x="59" y="329"/>
                    </a:lnTo>
                    <a:lnTo>
                      <a:pt x="63" y="331"/>
                    </a:lnTo>
                    <a:lnTo>
                      <a:pt x="70" y="334"/>
                    </a:lnTo>
                    <a:lnTo>
                      <a:pt x="74" y="334"/>
                    </a:lnTo>
                    <a:lnTo>
                      <a:pt x="70" y="334"/>
                    </a:lnTo>
                    <a:lnTo>
                      <a:pt x="63" y="336"/>
                    </a:lnTo>
                    <a:lnTo>
                      <a:pt x="59" y="339"/>
                    </a:lnTo>
                    <a:lnTo>
                      <a:pt x="52" y="341"/>
                    </a:lnTo>
                    <a:lnTo>
                      <a:pt x="48" y="346"/>
                    </a:lnTo>
                    <a:lnTo>
                      <a:pt x="46" y="351"/>
                    </a:lnTo>
                    <a:lnTo>
                      <a:pt x="41" y="356"/>
                    </a:lnTo>
                    <a:lnTo>
                      <a:pt x="39" y="360"/>
                    </a:lnTo>
                    <a:lnTo>
                      <a:pt x="39" y="368"/>
                    </a:lnTo>
                    <a:lnTo>
                      <a:pt x="37" y="375"/>
                    </a:lnTo>
                    <a:lnTo>
                      <a:pt x="37" y="624"/>
                    </a:lnTo>
                    <a:lnTo>
                      <a:pt x="37" y="631"/>
                    </a:lnTo>
                    <a:lnTo>
                      <a:pt x="35" y="639"/>
                    </a:lnTo>
                    <a:lnTo>
                      <a:pt x="33" y="644"/>
                    </a:lnTo>
                    <a:lnTo>
                      <a:pt x="30" y="648"/>
                    </a:lnTo>
                    <a:lnTo>
                      <a:pt x="26" y="653"/>
                    </a:lnTo>
                    <a:lnTo>
                      <a:pt x="22" y="658"/>
                    </a:lnTo>
                    <a:lnTo>
                      <a:pt x="17" y="661"/>
                    </a:lnTo>
                    <a:lnTo>
                      <a:pt x="13" y="663"/>
                    </a:lnTo>
                    <a:lnTo>
                      <a:pt x="6" y="665"/>
                    </a:lnTo>
                    <a:lnTo>
                      <a:pt x="0" y="66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6" name="Rectangle 156"/>
              <p:cNvSpPr>
                <a:spLocks noChangeArrowheads="1"/>
              </p:cNvSpPr>
              <p:nvPr/>
            </p:nvSpPr>
            <p:spPr bwMode="auto">
              <a:xfrm>
                <a:off x="1951" y="2874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  <a:endParaRPr lang="en-US" altLang="zh-CN" sz="1200"/>
              </a:p>
            </p:txBody>
          </p:sp>
          <p:sp>
            <p:nvSpPr>
              <p:cNvPr id="204957" name="Rectangle 157"/>
              <p:cNvSpPr>
                <a:spLocks noChangeArrowheads="1"/>
              </p:cNvSpPr>
              <p:nvPr/>
            </p:nvSpPr>
            <p:spPr bwMode="auto">
              <a:xfrm>
                <a:off x="2003" y="28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58" name="Rectangle 158"/>
              <p:cNvSpPr>
                <a:spLocks noChangeArrowheads="1"/>
              </p:cNvSpPr>
              <p:nvPr/>
            </p:nvSpPr>
            <p:spPr bwMode="auto">
              <a:xfrm>
                <a:off x="2044" y="287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59" name="Rectangle 159"/>
              <p:cNvSpPr>
                <a:spLocks noChangeArrowheads="1"/>
              </p:cNvSpPr>
              <p:nvPr/>
            </p:nvSpPr>
            <p:spPr bwMode="auto">
              <a:xfrm>
                <a:off x="2064" y="2874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60" name="Rectangle 160"/>
              <p:cNvSpPr>
                <a:spLocks noChangeArrowheads="1"/>
              </p:cNvSpPr>
              <p:nvPr/>
            </p:nvSpPr>
            <p:spPr bwMode="auto">
              <a:xfrm>
                <a:off x="255" y="2705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61" name="Rectangle 161"/>
              <p:cNvSpPr>
                <a:spLocks noChangeArrowheads="1"/>
              </p:cNvSpPr>
              <p:nvPr/>
            </p:nvSpPr>
            <p:spPr bwMode="auto">
              <a:xfrm>
                <a:off x="307" y="270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62" name="Rectangle 162"/>
              <p:cNvSpPr>
                <a:spLocks noChangeArrowheads="1"/>
              </p:cNvSpPr>
              <p:nvPr/>
            </p:nvSpPr>
            <p:spPr bwMode="auto">
              <a:xfrm>
                <a:off x="348" y="270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g</a:t>
                </a:r>
                <a:endParaRPr lang="en-US" altLang="zh-CN" sz="1200"/>
              </a:p>
            </p:txBody>
          </p:sp>
          <p:sp>
            <p:nvSpPr>
              <p:cNvPr id="204963" name="Rectangle 163"/>
              <p:cNvSpPr>
                <a:spLocks noChangeArrowheads="1"/>
              </p:cNvSpPr>
              <p:nvPr/>
            </p:nvSpPr>
            <p:spPr bwMode="auto">
              <a:xfrm>
                <a:off x="390" y="2705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964" name="Rectangle 164"/>
              <p:cNvSpPr>
                <a:spLocks noChangeArrowheads="1"/>
              </p:cNvSpPr>
              <p:nvPr/>
            </p:nvSpPr>
            <p:spPr bwMode="auto">
              <a:xfrm>
                <a:off x="405" y="2705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965" name="Rectangle 165"/>
              <p:cNvSpPr>
                <a:spLocks noChangeArrowheads="1"/>
              </p:cNvSpPr>
              <p:nvPr/>
            </p:nvSpPr>
            <p:spPr bwMode="auto">
              <a:xfrm>
                <a:off x="442" y="2705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66" name="Rectangle 166"/>
              <p:cNvSpPr>
                <a:spLocks noChangeArrowheads="1"/>
              </p:cNvSpPr>
              <p:nvPr/>
            </p:nvSpPr>
            <p:spPr bwMode="auto">
              <a:xfrm>
                <a:off x="460" y="270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67" name="Rectangle 167"/>
              <p:cNvSpPr>
                <a:spLocks noChangeArrowheads="1"/>
              </p:cNvSpPr>
              <p:nvPr/>
            </p:nvSpPr>
            <p:spPr bwMode="auto">
              <a:xfrm>
                <a:off x="503" y="2705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68" name="Rectangle 168"/>
              <p:cNvSpPr>
                <a:spLocks noChangeArrowheads="1"/>
              </p:cNvSpPr>
              <p:nvPr/>
            </p:nvSpPr>
            <p:spPr bwMode="auto">
              <a:xfrm>
                <a:off x="555" y="2705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1200"/>
              </a:p>
            </p:txBody>
          </p:sp>
          <p:sp>
            <p:nvSpPr>
              <p:cNvPr id="204969" name="Rectangle 169"/>
              <p:cNvSpPr>
                <a:spLocks noChangeArrowheads="1"/>
              </p:cNvSpPr>
              <p:nvPr/>
            </p:nvSpPr>
            <p:spPr bwMode="auto">
              <a:xfrm>
                <a:off x="256" y="2799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n</a:t>
                </a:r>
                <a:endParaRPr lang="en-US" altLang="zh-CN" sz="1200"/>
              </a:p>
            </p:txBody>
          </p:sp>
          <p:sp>
            <p:nvSpPr>
              <p:cNvPr id="204970" name="Rectangle 170"/>
              <p:cNvSpPr>
                <a:spLocks noChangeArrowheads="1"/>
              </p:cNvSpPr>
              <p:nvPr/>
            </p:nvSpPr>
            <p:spPr bwMode="auto">
              <a:xfrm>
                <a:off x="295" y="2799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u</a:t>
                </a:r>
                <a:endParaRPr lang="en-US" altLang="zh-CN" sz="1200"/>
              </a:p>
            </p:txBody>
          </p:sp>
          <p:sp>
            <p:nvSpPr>
              <p:cNvPr id="204971" name="Rectangle 171"/>
              <p:cNvSpPr>
                <a:spLocks noChangeArrowheads="1"/>
              </p:cNvSpPr>
              <p:nvPr/>
            </p:nvSpPr>
            <p:spPr bwMode="auto">
              <a:xfrm>
                <a:off x="335" y="2799"/>
                <a:ext cx="12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m</a:t>
                </a:r>
                <a:endParaRPr lang="en-US" altLang="zh-CN" sz="1200"/>
              </a:p>
            </p:txBody>
          </p:sp>
          <p:sp>
            <p:nvSpPr>
              <p:cNvPr id="204972" name="Rectangle 172"/>
              <p:cNvSpPr>
                <a:spLocks noChangeArrowheads="1"/>
              </p:cNvSpPr>
              <p:nvPr/>
            </p:nvSpPr>
            <p:spPr bwMode="auto">
              <a:xfrm>
                <a:off x="398" y="2799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b</a:t>
                </a:r>
                <a:endParaRPr lang="en-US" altLang="zh-CN" sz="1200"/>
              </a:p>
            </p:txBody>
          </p:sp>
          <p:sp>
            <p:nvSpPr>
              <p:cNvPr id="204973" name="Rectangle 173"/>
              <p:cNvSpPr>
                <a:spLocks noChangeArrowheads="1"/>
              </p:cNvSpPr>
              <p:nvPr/>
            </p:nvSpPr>
            <p:spPr bwMode="auto">
              <a:xfrm>
                <a:off x="436" y="2799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74" name="Rectangle 174"/>
              <p:cNvSpPr>
                <a:spLocks noChangeArrowheads="1"/>
              </p:cNvSpPr>
              <p:nvPr/>
            </p:nvSpPr>
            <p:spPr bwMode="auto">
              <a:xfrm>
                <a:off x="479" y="2799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75" name="Rectangle 175"/>
              <p:cNvSpPr>
                <a:spLocks noChangeArrowheads="1"/>
              </p:cNvSpPr>
              <p:nvPr/>
            </p:nvSpPr>
            <p:spPr bwMode="auto">
              <a:xfrm>
                <a:off x="503" y="2799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976" name="Rectangle 176"/>
              <p:cNvSpPr>
                <a:spLocks noChangeArrowheads="1"/>
              </p:cNvSpPr>
              <p:nvPr/>
            </p:nvSpPr>
            <p:spPr bwMode="auto">
              <a:xfrm>
                <a:off x="1050" y="368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77" name="Rectangle 177"/>
              <p:cNvSpPr>
                <a:spLocks noChangeArrowheads="1"/>
              </p:cNvSpPr>
              <p:nvPr/>
            </p:nvSpPr>
            <p:spPr bwMode="auto">
              <a:xfrm>
                <a:off x="1093" y="3685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.</a:t>
                </a:r>
                <a:endParaRPr lang="en-US" altLang="zh-CN" sz="1200"/>
              </a:p>
            </p:txBody>
          </p:sp>
          <p:sp>
            <p:nvSpPr>
              <p:cNvPr id="204978" name="Rectangle 178"/>
              <p:cNvSpPr>
                <a:spLocks noChangeArrowheads="1"/>
              </p:cNvSpPr>
              <p:nvPr/>
            </p:nvSpPr>
            <p:spPr bwMode="auto">
              <a:xfrm>
                <a:off x="1113" y="3685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endParaRPr lang="en-US" altLang="zh-CN" sz="1200"/>
              </a:p>
            </p:txBody>
          </p:sp>
          <p:sp>
            <p:nvSpPr>
              <p:cNvPr id="204979" name="Rectangle 179"/>
              <p:cNvSpPr>
                <a:spLocks noChangeArrowheads="1"/>
              </p:cNvSpPr>
              <p:nvPr/>
            </p:nvSpPr>
            <p:spPr bwMode="auto">
              <a:xfrm>
                <a:off x="1130" y="3685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80" name="Rectangle 180"/>
              <p:cNvSpPr>
                <a:spLocks noChangeArrowheads="1"/>
              </p:cNvSpPr>
              <p:nvPr/>
            </p:nvSpPr>
            <p:spPr bwMode="auto">
              <a:xfrm>
                <a:off x="1183" y="368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81" name="Rectangle 181"/>
              <p:cNvSpPr>
                <a:spLocks noChangeArrowheads="1"/>
              </p:cNvSpPr>
              <p:nvPr/>
            </p:nvSpPr>
            <p:spPr bwMode="auto">
              <a:xfrm>
                <a:off x="1225" y="368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g</a:t>
                </a:r>
                <a:endParaRPr lang="en-US" altLang="zh-CN" sz="1200"/>
              </a:p>
            </p:txBody>
          </p:sp>
          <p:sp>
            <p:nvSpPr>
              <p:cNvPr id="204982" name="Rectangle 182"/>
              <p:cNvSpPr>
                <a:spLocks noChangeArrowheads="1"/>
              </p:cNvSpPr>
              <p:nvPr/>
            </p:nvSpPr>
            <p:spPr bwMode="auto">
              <a:xfrm>
                <a:off x="1265" y="3685"/>
                <a:ext cx="7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i</a:t>
                </a:r>
                <a:endParaRPr lang="en-US" altLang="zh-CN" sz="1200"/>
              </a:p>
            </p:txBody>
          </p:sp>
          <p:sp>
            <p:nvSpPr>
              <p:cNvPr id="204983" name="Rectangle 183"/>
              <p:cNvSpPr>
                <a:spLocks noChangeArrowheads="1"/>
              </p:cNvSpPr>
              <p:nvPr/>
            </p:nvSpPr>
            <p:spPr bwMode="auto">
              <a:xfrm>
                <a:off x="1282" y="3685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984" name="Rectangle 184"/>
              <p:cNvSpPr>
                <a:spLocks noChangeArrowheads="1"/>
              </p:cNvSpPr>
              <p:nvPr/>
            </p:nvSpPr>
            <p:spPr bwMode="auto">
              <a:xfrm>
                <a:off x="1317" y="3685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t</a:t>
                </a:r>
                <a:endParaRPr lang="en-US" altLang="zh-CN" sz="1200"/>
              </a:p>
            </p:txBody>
          </p:sp>
          <p:sp>
            <p:nvSpPr>
              <p:cNvPr id="204985" name="Rectangle 185"/>
              <p:cNvSpPr>
                <a:spLocks noChangeArrowheads="1"/>
              </p:cNvSpPr>
              <p:nvPr/>
            </p:nvSpPr>
            <p:spPr bwMode="auto">
              <a:xfrm>
                <a:off x="1337" y="368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4986" name="Rectangle 186"/>
              <p:cNvSpPr>
                <a:spLocks noChangeArrowheads="1"/>
              </p:cNvSpPr>
              <p:nvPr/>
            </p:nvSpPr>
            <p:spPr bwMode="auto">
              <a:xfrm>
                <a:off x="1378" y="3685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4987" name="Rectangle 187"/>
              <p:cNvSpPr>
                <a:spLocks noChangeArrowheads="1"/>
              </p:cNvSpPr>
              <p:nvPr/>
            </p:nvSpPr>
            <p:spPr bwMode="auto">
              <a:xfrm>
                <a:off x="1402" y="3685"/>
                <a:ext cx="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  <a:endParaRPr lang="en-US" altLang="zh-CN" sz="1200"/>
              </a:p>
            </p:txBody>
          </p:sp>
          <p:sp>
            <p:nvSpPr>
              <p:cNvPr id="204988" name="Line 188"/>
              <p:cNvSpPr>
                <a:spLocks noChangeShapeType="1"/>
              </p:cNvSpPr>
              <p:nvPr/>
            </p:nvSpPr>
            <p:spPr bwMode="auto">
              <a:xfrm flipH="1">
                <a:off x="2415" y="3162"/>
                <a:ext cx="137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9" name="Rectangle 189"/>
              <p:cNvSpPr>
                <a:spLocks noChangeArrowheads="1"/>
              </p:cNvSpPr>
              <p:nvPr/>
            </p:nvSpPr>
            <p:spPr bwMode="auto">
              <a:xfrm>
                <a:off x="2716" y="368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b</a:t>
                </a:r>
                <a:endParaRPr lang="en-US" altLang="zh-CN" sz="1200"/>
              </a:p>
            </p:txBody>
          </p:sp>
          <p:sp>
            <p:nvSpPr>
              <p:cNvPr id="204990" name="Rectangle 190"/>
              <p:cNvSpPr>
                <a:spLocks noChangeArrowheads="1"/>
              </p:cNvSpPr>
              <p:nvPr/>
            </p:nvSpPr>
            <p:spPr bwMode="auto">
              <a:xfrm>
                <a:off x="2758" y="3685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.</a:t>
                </a:r>
                <a:endParaRPr lang="en-US" altLang="zh-CN" sz="1200"/>
              </a:p>
            </p:txBody>
          </p:sp>
          <p:sp>
            <p:nvSpPr>
              <p:cNvPr id="204991" name="Rectangle 191"/>
              <p:cNvSpPr>
                <a:spLocks noChangeArrowheads="1"/>
              </p:cNvSpPr>
              <p:nvPr/>
            </p:nvSpPr>
            <p:spPr bwMode="auto">
              <a:xfrm>
                <a:off x="2778" y="3685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  <a:endParaRPr lang="en-US" altLang="zh-CN" sz="1200"/>
              </a:p>
            </p:txBody>
          </p:sp>
          <p:sp>
            <p:nvSpPr>
              <p:cNvPr id="204992" name="Rectangle 192"/>
              <p:cNvSpPr>
                <a:spLocks noChangeArrowheads="1"/>
              </p:cNvSpPr>
              <p:nvPr/>
            </p:nvSpPr>
            <p:spPr bwMode="auto">
              <a:xfrm>
                <a:off x="2797" y="3685"/>
                <a:ext cx="1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1200"/>
              </a:p>
            </p:txBody>
          </p:sp>
          <p:sp>
            <p:nvSpPr>
              <p:cNvPr id="204993" name="Rectangle 193"/>
              <p:cNvSpPr>
                <a:spLocks noChangeArrowheads="1"/>
              </p:cNvSpPr>
              <p:nvPr/>
            </p:nvSpPr>
            <p:spPr bwMode="auto">
              <a:xfrm>
                <a:off x="2844" y="368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L</a:t>
                </a:r>
                <a:endParaRPr lang="en-US" altLang="zh-CN" sz="1200"/>
              </a:p>
            </p:txBody>
          </p:sp>
          <p:sp>
            <p:nvSpPr>
              <p:cNvPr id="204994" name="Rectangle 194"/>
              <p:cNvSpPr>
                <a:spLocks noChangeArrowheads="1"/>
              </p:cNvSpPr>
              <p:nvPr/>
            </p:nvSpPr>
            <p:spPr bwMode="auto">
              <a:xfrm>
                <a:off x="2885" y="3685"/>
                <a:ext cx="11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U</a:t>
                </a:r>
                <a:endParaRPr lang="en-US" altLang="zh-CN" sz="1200"/>
              </a:p>
            </p:txBody>
          </p:sp>
          <p:sp>
            <p:nvSpPr>
              <p:cNvPr id="204995" name="Freeform 195"/>
              <p:cNvSpPr>
                <a:spLocks/>
              </p:cNvSpPr>
              <p:nvPr/>
            </p:nvSpPr>
            <p:spPr bwMode="auto">
              <a:xfrm>
                <a:off x="3039" y="2840"/>
                <a:ext cx="10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" y="0"/>
                  </a:cxn>
                  <a:cxn ang="0">
                    <a:pos x="0" y="0"/>
                  </a:cxn>
                </a:cxnLst>
                <a:rect l="0" t="0" r="r" b="b"/>
                <a:pathLst>
                  <a:path w="107">
                    <a:moveTo>
                      <a:pt x="0" y="0"/>
                    </a:move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6" name="Line 196"/>
              <p:cNvSpPr>
                <a:spLocks noChangeShapeType="1"/>
              </p:cNvSpPr>
              <p:nvPr/>
            </p:nvSpPr>
            <p:spPr bwMode="auto">
              <a:xfrm>
                <a:off x="3039" y="2840"/>
                <a:ext cx="107" cy="1"/>
              </a:xfrm>
              <a:prstGeom prst="line">
                <a:avLst/>
              </a:prstGeom>
              <a:noFill/>
              <a:ln w="14288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7" name="Freeform 197"/>
              <p:cNvSpPr>
                <a:spLocks/>
              </p:cNvSpPr>
              <p:nvPr/>
            </p:nvSpPr>
            <p:spPr bwMode="auto">
              <a:xfrm>
                <a:off x="3137" y="2824"/>
                <a:ext cx="33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"/>
                  </a:cxn>
                  <a:cxn ang="0">
                    <a:pos x="33" y="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3" h="36">
                    <a:moveTo>
                      <a:pt x="0" y="0"/>
                    </a:moveTo>
                    <a:lnTo>
                      <a:pt x="0" y="36"/>
                    </a:lnTo>
                    <a:lnTo>
                      <a:pt x="33" y="1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8" name="Freeform 198"/>
              <p:cNvSpPr>
                <a:spLocks/>
              </p:cNvSpPr>
              <p:nvPr/>
            </p:nvSpPr>
            <p:spPr bwMode="auto">
              <a:xfrm>
                <a:off x="3137" y="2824"/>
                <a:ext cx="33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"/>
                  </a:cxn>
                  <a:cxn ang="0">
                    <a:pos x="33" y="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3" h="36">
                    <a:moveTo>
                      <a:pt x="0" y="0"/>
                    </a:moveTo>
                    <a:lnTo>
                      <a:pt x="0" y="36"/>
                    </a:lnTo>
                    <a:lnTo>
                      <a:pt x="33" y="16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66666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9" name="Rectangle 199"/>
              <p:cNvSpPr>
                <a:spLocks noChangeArrowheads="1"/>
              </p:cNvSpPr>
              <p:nvPr/>
            </p:nvSpPr>
            <p:spPr bwMode="auto">
              <a:xfrm>
                <a:off x="2887" y="2780"/>
                <a:ext cx="10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666666"/>
                    </a:solidFill>
                    <a:latin typeface="Arial" pitchFamily="34" charset="0"/>
                  </a:rPr>
                  <a:t>Z</a:t>
                </a:r>
                <a:endParaRPr lang="en-US" altLang="zh-CN" sz="1200"/>
              </a:p>
            </p:txBody>
          </p:sp>
          <p:sp>
            <p:nvSpPr>
              <p:cNvPr id="205000" name="Rectangle 200"/>
              <p:cNvSpPr>
                <a:spLocks noChangeArrowheads="1"/>
              </p:cNvSpPr>
              <p:nvPr/>
            </p:nvSpPr>
            <p:spPr bwMode="auto">
              <a:xfrm>
                <a:off x="2930" y="278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666666"/>
                    </a:solidFill>
                    <a:latin typeface="Arial" pitchFamily="34" charset="0"/>
                  </a:rPr>
                  <a:t>e</a:t>
                </a:r>
                <a:endParaRPr lang="en-US" altLang="zh-CN" sz="1200"/>
              </a:p>
            </p:txBody>
          </p:sp>
          <p:sp>
            <p:nvSpPr>
              <p:cNvPr id="205001" name="Rectangle 201"/>
              <p:cNvSpPr>
                <a:spLocks noChangeArrowheads="1"/>
              </p:cNvSpPr>
              <p:nvPr/>
            </p:nvSpPr>
            <p:spPr bwMode="auto">
              <a:xfrm>
                <a:off x="2974" y="2780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666666"/>
                    </a:solidFill>
                    <a:latin typeface="Arial" pitchFamily="34" charset="0"/>
                  </a:rPr>
                  <a:t>r</a:t>
                </a:r>
                <a:endParaRPr lang="en-US" altLang="zh-CN" sz="1200"/>
              </a:p>
            </p:txBody>
          </p:sp>
          <p:sp>
            <p:nvSpPr>
              <p:cNvPr id="205002" name="Rectangle 202"/>
              <p:cNvSpPr>
                <a:spLocks noChangeArrowheads="1"/>
              </p:cNvSpPr>
              <p:nvPr/>
            </p:nvSpPr>
            <p:spPr bwMode="auto">
              <a:xfrm>
                <a:off x="2996" y="2780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666666"/>
                    </a:solidFill>
                    <a:latin typeface="Arial" pitchFamily="34" charset="0"/>
                  </a:rPr>
                  <a:t>o</a:t>
                </a:r>
                <a:endParaRPr lang="en-US" altLang="zh-CN" sz="1200"/>
              </a:p>
            </p:txBody>
          </p:sp>
          <p:sp>
            <p:nvSpPr>
              <p:cNvPr id="205003" name="Line 203"/>
              <p:cNvSpPr>
                <a:spLocks noChangeShapeType="1"/>
              </p:cNvSpPr>
              <p:nvPr/>
            </p:nvSpPr>
            <p:spPr bwMode="auto">
              <a:xfrm>
                <a:off x="695" y="2765"/>
                <a:ext cx="61" cy="6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4" name="Rectangle 204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en-US" altLang="zh-CN" sz="1200"/>
              </a:p>
            </p:txBody>
          </p:sp>
          <p:sp>
            <p:nvSpPr>
              <p:cNvPr id="205005" name="Line 205"/>
              <p:cNvSpPr>
                <a:spLocks noChangeShapeType="1"/>
              </p:cNvSpPr>
              <p:nvPr/>
            </p:nvSpPr>
            <p:spPr bwMode="auto">
              <a:xfrm>
                <a:off x="693" y="3010"/>
                <a:ext cx="59" cy="6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6" name="Rectangle 206"/>
              <p:cNvSpPr>
                <a:spLocks noChangeArrowheads="1"/>
              </p:cNvSpPr>
              <p:nvPr/>
            </p:nvSpPr>
            <p:spPr bwMode="auto">
              <a:xfrm>
                <a:off x="720" y="2935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en-US" altLang="zh-CN" sz="1200"/>
              </a:p>
            </p:txBody>
          </p:sp>
          <p:sp>
            <p:nvSpPr>
              <p:cNvPr id="205007" name="Line 207"/>
              <p:cNvSpPr>
                <a:spLocks noChangeShapeType="1"/>
              </p:cNvSpPr>
              <p:nvPr/>
            </p:nvSpPr>
            <p:spPr bwMode="auto">
              <a:xfrm>
                <a:off x="695" y="2523"/>
                <a:ext cx="59" cy="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8" name="Rectangle 208"/>
              <p:cNvSpPr>
                <a:spLocks noChangeArrowheads="1"/>
              </p:cNvSpPr>
              <p:nvPr/>
            </p:nvSpPr>
            <p:spPr bwMode="auto">
              <a:xfrm>
                <a:off x="720" y="2448"/>
                <a:ext cx="9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en-US" altLang="zh-CN" sz="1200"/>
              </a:p>
            </p:txBody>
          </p:sp>
        </p:grpSp>
        <p:sp>
          <p:nvSpPr>
            <p:cNvPr id="205009" name="Rectangle 209"/>
            <p:cNvSpPr>
              <a:spLocks noChangeArrowheads="1"/>
            </p:cNvSpPr>
            <p:nvPr/>
          </p:nvSpPr>
          <p:spPr bwMode="auto">
            <a:xfrm>
              <a:off x="2670" y="2453"/>
              <a:ext cx="9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EB7500"/>
                  </a:solidFill>
                  <a:latin typeface="Arial" pitchFamily="34" charset="0"/>
                </a:rPr>
                <a:t>3</a:t>
              </a:r>
              <a:endParaRPr lang="en-US" altLang="zh-CN" sz="1200"/>
            </a:p>
          </p:txBody>
        </p:sp>
        <p:sp>
          <p:nvSpPr>
            <p:cNvPr id="205010" name="Line 210"/>
            <p:cNvSpPr>
              <a:spLocks noChangeShapeType="1"/>
            </p:cNvSpPr>
            <p:nvPr/>
          </p:nvSpPr>
          <p:spPr bwMode="auto">
            <a:xfrm>
              <a:off x="2711" y="2480"/>
              <a:ext cx="61" cy="65"/>
            </a:xfrm>
            <a:prstGeom prst="line">
              <a:avLst/>
            </a:prstGeom>
            <a:noFill/>
            <a:ln w="14288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矩形 333"/>
          <p:cNvSpPr/>
          <p:nvPr/>
        </p:nvSpPr>
        <p:spPr>
          <a:xfrm>
            <a:off x="3075709" y="1454727"/>
            <a:ext cx="6182591" cy="4364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prstClr val="white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>
            <a:off x="3274288" y="1454727"/>
            <a:ext cx="598401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Opcode   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 panose="020F0502020204030204"/>
              </a:rPr>
              <a:t>rs</a:t>
            </a: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      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 panose="020F0502020204030204"/>
              </a:rPr>
              <a:t>rt</a:t>
            </a: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      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  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 panose="020F0502020204030204"/>
              </a:rPr>
              <a:t>shamt</a:t>
            </a: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       function</a:t>
            </a:r>
            <a:endParaRPr lang="zh-CN" altLang="en-US" sz="18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38" name="直接连接符 337"/>
          <p:cNvCxnSpPr/>
          <p:nvPr/>
        </p:nvCxnSpPr>
        <p:spPr>
          <a:xfrm>
            <a:off x="6161810" y="1454727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7062355" y="1454727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7945583" y="1454727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4326082" y="1454727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/>
          <p:nvPr/>
        </p:nvCxnSpPr>
        <p:spPr>
          <a:xfrm>
            <a:off x="5209310" y="1454727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文本框 343"/>
          <p:cNvSpPr txBox="1"/>
          <p:nvPr/>
        </p:nvSpPr>
        <p:spPr>
          <a:xfrm>
            <a:off x="891426" y="1521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R type</a:t>
            </a:r>
            <a:endParaRPr lang="zh-CN" altLang="en-US" sz="18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3075709" y="3030681"/>
            <a:ext cx="6182591" cy="4364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prstClr val="white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3274288" y="3030681"/>
            <a:ext cx="598401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Opcode   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 panose="020F0502020204030204"/>
              </a:rPr>
              <a:t>rs</a:t>
            </a: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      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Calibri" panose="020F0502020204030204"/>
              </a:rPr>
              <a:t>rt</a:t>
            </a: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                                immediate        </a:t>
            </a:r>
            <a:endParaRPr lang="zh-CN" altLang="en-US" sz="18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49" name="直接连接符 348"/>
          <p:cNvCxnSpPr/>
          <p:nvPr/>
        </p:nvCxnSpPr>
        <p:spPr>
          <a:xfrm>
            <a:off x="6161810" y="3030681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/>
          <p:nvPr/>
        </p:nvCxnSpPr>
        <p:spPr>
          <a:xfrm>
            <a:off x="4326082" y="3030681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/>
          <p:nvPr/>
        </p:nvCxnSpPr>
        <p:spPr>
          <a:xfrm>
            <a:off x="5209310" y="3030681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/>
          <p:cNvSpPr txBox="1"/>
          <p:nvPr/>
        </p:nvSpPr>
        <p:spPr>
          <a:xfrm>
            <a:off x="891426" y="309776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I type</a:t>
            </a:r>
            <a:endParaRPr lang="zh-CN" altLang="en-US" sz="18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3075709" y="4606635"/>
            <a:ext cx="6182591" cy="4364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800" smtClean="0">
              <a:solidFill>
                <a:prstClr val="white"/>
              </a:solidFill>
            </a:endParaRPr>
          </a:p>
        </p:txBody>
      </p:sp>
      <p:sp>
        <p:nvSpPr>
          <p:cNvPr id="356" name="文本框 355"/>
          <p:cNvSpPr txBox="1"/>
          <p:nvPr/>
        </p:nvSpPr>
        <p:spPr>
          <a:xfrm>
            <a:off x="3274288" y="4606635"/>
            <a:ext cx="598401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Opcode                                      Address    </a:t>
            </a:r>
            <a:endParaRPr lang="zh-CN" altLang="en-US" sz="18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8" name="直接连接符 357"/>
          <p:cNvCxnSpPr/>
          <p:nvPr/>
        </p:nvCxnSpPr>
        <p:spPr>
          <a:xfrm>
            <a:off x="4326082" y="4606635"/>
            <a:ext cx="0" cy="436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本框 359"/>
          <p:cNvSpPr txBox="1"/>
          <p:nvPr/>
        </p:nvSpPr>
        <p:spPr>
          <a:xfrm>
            <a:off x="965164" y="467372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prstClr val="black"/>
                </a:solidFill>
                <a:latin typeface="Calibri" panose="020F0502020204030204"/>
              </a:rPr>
              <a:t>J   type</a:t>
            </a:r>
            <a:endParaRPr lang="zh-CN" altLang="en-US" sz="18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3483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65" y="295275"/>
            <a:ext cx="5964249" cy="9731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12291" name="AutoShape 3"/>
          <p:cNvSpPr>
            <a:spLocks noGrp="1" noChangeArrowheads="1"/>
          </p:cNvSpPr>
          <p:nvPr>
            <p:ph idx="1"/>
          </p:nvPr>
        </p:nvSpPr>
        <p:spPr>
          <a:xfrm>
            <a:off x="1703388" y="1285860"/>
            <a:ext cx="8964612" cy="4591050"/>
          </a:xfrm>
        </p:spPr>
        <p:txBody>
          <a:bodyPr/>
          <a:lstStyle/>
          <a:p>
            <a:r>
              <a:rPr lang="en-US" altLang="zh-CN" sz="2400" dirty="0"/>
              <a:t>4.1 Introduction </a:t>
            </a:r>
          </a:p>
          <a:p>
            <a:r>
              <a:rPr lang="en-US" altLang="zh-CN" sz="2400" dirty="0"/>
              <a:t>4.2 Logic Design Conventions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4.3 Building a </a:t>
            </a:r>
            <a:r>
              <a:rPr lang="en-US" altLang="zh-CN" sz="2400" b="1" dirty="0" err="1">
                <a:solidFill>
                  <a:srgbClr val="FF0000"/>
                </a:solidFill>
              </a:rPr>
              <a:t>datapath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4.4 A Simple Implementation Scheme</a:t>
            </a:r>
          </a:p>
          <a:p>
            <a:r>
              <a:rPr lang="en-US" altLang="zh-CN" sz="2400" dirty="0"/>
              <a:t>4.5 An Overview of Pipelining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Instruction </a:t>
            </a:r>
            <a:r>
              <a:rPr lang="en-US" altLang="zh-CN" dirty="0"/>
              <a:t>fetching three elements</a:t>
            </a:r>
          </a:p>
        </p:txBody>
      </p:sp>
      <p:grpSp>
        <p:nvGrpSpPr>
          <p:cNvPr id="13315" name="Group 140"/>
          <p:cNvGrpSpPr>
            <a:grpSpLocks/>
          </p:cNvGrpSpPr>
          <p:nvPr/>
        </p:nvGrpSpPr>
        <p:grpSpPr bwMode="auto">
          <a:xfrm>
            <a:off x="6383339" y="2565401"/>
            <a:ext cx="720725" cy="1800225"/>
            <a:chOff x="521" y="1888"/>
            <a:chExt cx="245" cy="557"/>
          </a:xfrm>
        </p:grpSpPr>
        <p:sp>
          <p:nvSpPr>
            <p:cNvPr id="13372" name="Freeform 76"/>
            <p:cNvSpPr>
              <a:spLocks/>
            </p:cNvSpPr>
            <p:nvPr/>
          </p:nvSpPr>
          <p:spPr bwMode="auto">
            <a:xfrm>
              <a:off x="521" y="1888"/>
              <a:ext cx="200" cy="557"/>
            </a:xfrm>
            <a:custGeom>
              <a:avLst/>
              <a:gdLst>
                <a:gd name="T0" fmla="*/ 197 w 200"/>
                <a:gd name="T1" fmla="*/ 557 h 557"/>
                <a:gd name="T2" fmla="*/ 200 w 200"/>
                <a:gd name="T3" fmla="*/ 0 h 557"/>
                <a:gd name="T4" fmla="*/ 0 w 200"/>
                <a:gd name="T5" fmla="*/ 0 h 557"/>
                <a:gd name="T6" fmla="*/ 0 w 200"/>
                <a:gd name="T7" fmla="*/ 557 h 557"/>
                <a:gd name="T8" fmla="*/ 200 w 200"/>
                <a:gd name="T9" fmla="*/ 557 h 557"/>
                <a:gd name="T10" fmla="*/ 200 w 200"/>
                <a:gd name="T11" fmla="*/ 55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0" h="557">
                  <a:moveTo>
                    <a:pt x="197" y="55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200" y="55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Rectangle 78"/>
            <p:cNvSpPr>
              <a:spLocks noChangeArrowheads="1"/>
            </p:cNvSpPr>
            <p:nvPr/>
          </p:nvSpPr>
          <p:spPr bwMode="auto">
            <a:xfrm>
              <a:off x="539" y="2115"/>
              <a:ext cx="227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PC</a:t>
              </a:r>
              <a:endParaRPr lang="en-US" altLang="zh-CN" sz="1800"/>
            </a:p>
          </p:txBody>
        </p:sp>
      </p:grpSp>
      <p:sp>
        <p:nvSpPr>
          <p:cNvPr id="13316" name="Rectangle 92"/>
          <p:cNvSpPr>
            <a:spLocks noChangeArrowheads="1"/>
          </p:cNvSpPr>
          <p:nvPr/>
        </p:nvSpPr>
        <p:spPr bwMode="auto">
          <a:xfrm>
            <a:off x="3451226" y="3663951"/>
            <a:ext cx="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/>
          </a:p>
        </p:txBody>
      </p:sp>
      <p:sp>
        <p:nvSpPr>
          <p:cNvPr id="13317" name="Rectangle 103"/>
          <p:cNvSpPr>
            <a:spLocks noChangeArrowheads="1"/>
          </p:cNvSpPr>
          <p:nvPr/>
        </p:nvSpPr>
        <p:spPr bwMode="auto">
          <a:xfrm>
            <a:off x="3036889" y="2613026"/>
            <a:ext cx="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/>
          </a:p>
        </p:txBody>
      </p:sp>
      <p:grpSp>
        <p:nvGrpSpPr>
          <p:cNvPr id="13318" name="Group 146"/>
          <p:cNvGrpSpPr>
            <a:grpSpLocks/>
          </p:cNvGrpSpPr>
          <p:nvPr/>
        </p:nvGrpSpPr>
        <p:grpSpPr bwMode="auto">
          <a:xfrm>
            <a:off x="2063750" y="2420939"/>
            <a:ext cx="3270250" cy="1997075"/>
            <a:chOff x="340" y="1525"/>
            <a:chExt cx="2060" cy="1258"/>
          </a:xfrm>
        </p:grpSpPr>
        <p:sp>
          <p:nvSpPr>
            <p:cNvPr id="13329" name="Line 126"/>
            <p:cNvSpPr>
              <a:spLocks noChangeShapeType="1"/>
            </p:cNvSpPr>
            <p:nvPr/>
          </p:nvSpPr>
          <p:spPr bwMode="auto">
            <a:xfrm>
              <a:off x="340" y="1797"/>
              <a:ext cx="31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79"/>
            <p:cNvSpPr>
              <a:spLocks/>
            </p:cNvSpPr>
            <p:nvPr/>
          </p:nvSpPr>
          <p:spPr bwMode="auto">
            <a:xfrm>
              <a:off x="654" y="1538"/>
              <a:ext cx="1193" cy="1245"/>
            </a:xfrm>
            <a:custGeom>
              <a:avLst/>
              <a:gdLst>
                <a:gd name="T0" fmla="*/ 1193 w 1193"/>
                <a:gd name="T1" fmla="*/ 1245 h 1245"/>
                <a:gd name="T2" fmla="*/ 1193 w 1193"/>
                <a:gd name="T3" fmla="*/ 0 h 1245"/>
                <a:gd name="T4" fmla="*/ 0 w 1193"/>
                <a:gd name="T5" fmla="*/ 0 h 1245"/>
                <a:gd name="T6" fmla="*/ 0 w 1193"/>
                <a:gd name="T7" fmla="*/ 1245 h 1245"/>
                <a:gd name="T8" fmla="*/ 1193 w 1193"/>
                <a:gd name="T9" fmla="*/ 1245 h 1245"/>
                <a:gd name="T10" fmla="*/ 1193 w 1193"/>
                <a:gd name="T11" fmla="*/ 1245 h 1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3" h="1245">
                  <a:moveTo>
                    <a:pt x="1193" y="1245"/>
                  </a:moveTo>
                  <a:lnTo>
                    <a:pt x="1193" y="0"/>
                  </a:lnTo>
                  <a:lnTo>
                    <a:pt x="0" y="0"/>
                  </a:lnTo>
                  <a:lnTo>
                    <a:pt x="0" y="1245"/>
                  </a:lnTo>
                  <a:lnTo>
                    <a:pt x="1193" y="12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80"/>
            <p:cNvSpPr>
              <a:spLocks/>
            </p:cNvSpPr>
            <p:nvPr/>
          </p:nvSpPr>
          <p:spPr bwMode="auto">
            <a:xfrm>
              <a:off x="654" y="1525"/>
              <a:ext cx="1193" cy="1245"/>
            </a:xfrm>
            <a:custGeom>
              <a:avLst/>
              <a:gdLst>
                <a:gd name="T0" fmla="*/ 1193 w 1193"/>
                <a:gd name="T1" fmla="*/ 1245 h 1245"/>
                <a:gd name="T2" fmla="*/ 1193 w 1193"/>
                <a:gd name="T3" fmla="*/ 0 h 1245"/>
                <a:gd name="T4" fmla="*/ 0 w 1193"/>
                <a:gd name="T5" fmla="*/ 0 h 1245"/>
                <a:gd name="T6" fmla="*/ 0 w 1193"/>
                <a:gd name="T7" fmla="*/ 1245 h 1245"/>
                <a:gd name="T8" fmla="*/ 1193 w 1193"/>
                <a:gd name="T9" fmla="*/ 1245 h 1245"/>
                <a:gd name="T10" fmla="*/ 1193 w 1193"/>
                <a:gd name="T11" fmla="*/ 1245 h 1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3" h="1245">
                  <a:moveTo>
                    <a:pt x="1193" y="1245"/>
                  </a:moveTo>
                  <a:lnTo>
                    <a:pt x="1193" y="0"/>
                  </a:lnTo>
                  <a:lnTo>
                    <a:pt x="0" y="0"/>
                  </a:lnTo>
                  <a:lnTo>
                    <a:pt x="0" y="1245"/>
                  </a:lnTo>
                  <a:lnTo>
                    <a:pt x="1193" y="124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Rectangle 81"/>
            <p:cNvSpPr>
              <a:spLocks noChangeArrowheads="1"/>
            </p:cNvSpPr>
            <p:nvPr/>
          </p:nvSpPr>
          <p:spPr bwMode="auto">
            <a:xfrm>
              <a:off x="728" y="2308"/>
              <a:ext cx="3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3333" name="Rectangle 82"/>
            <p:cNvSpPr>
              <a:spLocks noChangeArrowheads="1"/>
            </p:cNvSpPr>
            <p:nvPr/>
          </p:nvSpPr>
          <p:spPr bwMode="auto">
            <a:xfrm>
              <a:off x="756" y="230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813" y="2308"/>
              <a:ext cx="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3335" name="Rectangle 84"/>
            <p:cNvSpPr>
              <a:spLocks noChangeArrowheads="1"/>
            </p:cNvSpPr>
            <p:nvPr/>
          </p:nvSpPr>
          <p:spPr bwMode="auto">
            <a:xfrm>
              <a:off x="868" y="2308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3336" name="Rectangle 85"/>
            <p:cNvSpPr>
              <a:spLocks noChangeArrowheads="1"/>
            </p:cNvSpPr>
            <p:nvPr/>
          </p:nvSpPr>
          <p:spPr bwMode="auto">
            <a:xfrm>
              <a:off x="896" y="2308"/>
              <a:ext cx="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3337" name="Rectangle 86"/>
            <p:cNvSpPr>
              <a:spLocks noChangeArrowheads="1"/>
            </p:cNvSpPr>
            <p:nvPr/>
          </p:nvSpPr>
          <p:spPr bwMode="auto">
            <a:xfrm>
              <a:off x="931" y="230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3338" name="Rectangle 87"/>
            <p:cNvSpPr>
              <a:spLocks noChangeArrowheads="1"/>
            </p:cNvSpPr>
            <p:nvPr/>
          </p:nvSpPr>
          <p:spPr bwMode="auto">
            <a:xfrm>
              <a:off x="992" y="2308"/>
              <a:ext cx="4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13339" name="Rectangle 88"/>
            <p:cNvSpPr>
              <a:spLocks noChangeArrowheads="1"/>
            </p:cNvSpPr>
            <p:nvPr/>
          </p:nvSpPr>
          <p:spPr bwMode="auto">
            <a:xfrm>
              <a:off x="1046" y="2308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3340" name="Rectangle 89"/>
            <p:cNvSpPr>
              <a:spLocks noChangeArrowheads="1"/>
            </p:cNvSpPr>
            <p:nvPr/>
          </p:nvSpPr>
          <p:spPr bwMode="auto">
            <a:xfrm>
              <a:off x="1074" y="2308"/>
              <a:ext cx="2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3341" name="Rectangle 90"/>
            <p:cNvSpPr>
              <a:spLocks noChangeArrowheads="1"/>
            </p:cNvSpPr>
            <p:nvPr/>
          </p:nvSpPr>
          <p:spPr bwMode="auto">
            <a:xfrm>
              <a:off x="1097" y="230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13342" name="Rectangle 91"/>
            <p:cNvSpPr>
              <a:spLocks noChangeArrowheads="1"/>
            </p:cNvSpPr>
            <p:nvPr/>
          </p:nvSpPr>
          <p:spPr bwMode="auto">
            <a:xfrm>
              <a:off x="1157" y="230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3343" name="Rectangle 93"/>
            <p:cNvSpPr>
              <a:spLocks noChangeArrowheads="1"/>
            </p:cNvSpPr>
            <p:nvPr/>
          </p:nvSpPr>
          <p:spPr bwMode="auto">
            <a:xfrm>
              <a:off x="798" y="2432"/>
              <a:ext cx="8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344" name="Rectangle 94"/>
            <p:cNvSpPr>
              <a:spLocks noChangeArrowheads="1"/>
            </p:cNvSpPr>
            <p:nvPr/>
          </p:nvSpPr>
          <p:spPr bwMode="auto">
            <a:xfrm>
              <a:off x="883" y="2432"/>
              <a:ext cx="4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345" name="Rectangle 95"/>
            <p:cNvSpPr>
              <a:spLocks noChangeArrowheads="1"/>
            </p:cNvSpPr>
            <p:nvPr/>
          </p:nvSpPr>
          <p:spPr bwMode="auto">
            <a:xfrm>
              <a:off x="944" y="2432"/>
              <a:ext cx="8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346" name="Rectangle 96"/>
            <p:cNvSpPr>
              <a:spLocks noChangeArrowheads="1"/>
            </p:cNvSpPr>
            <p:nvPr/>
          </p:nvSpPr>
          <p:spPr bwMode="auto">
            <a:xfrm>
              <a:off x="1033" y="2432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13347" name="Rectangle 97"/>
            <p:cNvSpPr>
              <a:spLocks noChangeArrowheads="1"/>
            </p:cNvSpPr>
            <p:nvPr/>
          </p:nvSpPr>
          <p:spPr bwMode="auto">
            <a:xfrm>
              <a:off x="1090" y="2432"/>
              <a:ext cx="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3348" name="Rectangle 98"/>
            <p:cNvSpPr>
              <a:spLocks noChangeArrowheads="1"/>
            </p:cNvSpPr>
            <p:nvPr/>
          </p:nvSpPr>
          <p:spPr bwMode="auto">
            <a:xfrm>
              <a:off x="1125" y="243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3349" name="Rectangle 99"/>
            <p:cNvSpPr>
              <a:spLocks noChangeArrowheads="1"/>
            </p:cNvSpPr>
            <p:nvPr/>
          </p:nvSpPr>
          <p:spPr bwMode="auto">
            <a:xfrm>
              <a:off x="702" y="1646"/>
              <a:ext cx="7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3350" name="Rectangle 100"/>
            <p:cNvSpPr>
              <a:spLocks noChangeArrowheads="1"/>
            </p:cNvSpPr>
            <p:nvPr/>
          </p:nvSpPr>
          <p:spPr bwMode="auto">
            <a:xfrm>
              <a:off x="778" y="1646"/>
              <a:ext cx="4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351" name="Rectangle 101"/>
            <p:cNvSpPr>
              <a:spLocks noChangeArrowheads="1"/>
            </p:cNvSpPr>
            <p:nvPr/>
          </p:nvSpPr>
          <p:spPr bwMode="auto">
            <a:xfrm>
              <a:off x="836" y="1646"/>
              <a:ext cx="4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3352" name="Rectangle 102"/>
            <p:cNvSpPr>
              <a:spLocks noChangeArrowheads="1"/>
            </p:cNvSpPr>
            <p:nvPr/>
          </p:nvSpPr>
          <p:spPr bwMode="auto">
            <a:xfrm>
              <a:off x="896" y="164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3353" name="Rectangle 104"/>
            <p:cNvSpPr>
              <a:spLocks noChangeArrowheads="1"/>
            </p:cNvSpPr>
            <p:nvPr/>
          </p:nvSpPr>
          <p:spPr bwMode="auto">
            <a:xfrm>
              <a:off x="702" y="1751"/>
              <a:ext cx="4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3354" name="Rectangle 105"/>
            <p:cNvSpPr>
              <a:spLocks noChangeArrowheads="1"/>
            </p:cNvSpPr>
            <p:nvPr/>
          </p:nvSpPr>
          <p:spPr bwMode="auto">
            <a:xfrm>
              <a:off x="759" y="1751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3355" name="Rectangle 106"/>
            <p:cNvSpPr>
              <a:spLocks noChangeArrowheads="1"/>
            </p:cNvSpPr>
            <p:nvPr/>
          </p:nvSpPr>
          <p:spPr bwMode="auto">
            <a:xfrm>
              <a:off x="820" y="1751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3356" name="Rectangle 107"/>
            <p:cNvSpPr>
              <a:spLocks noChangeArrowheads="1"/>
            </p:cNvSpPr>
            <p:nvPr/>
          </p:nvSpPr>
          <p:spPr bwMode="auto">
            <a:xfrm>
              <a:off x="877" y="1751"/>
              <a:ext cx="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3357" name="Rectangle 108"/>
            <p:cNvSpPr>
              <a:spLocks noChangeArrowheads="1"/>
            </p:cNvSpPr>
            <p:nvPr/>
          </p:nvSpPr>
          <p:spPr bwMode="auto">
            <a:xfrm>
              <a:off x="912" y="1751"/>
              <a:ext cx="4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358" name="Rectangle 109"/>
            <p:cNvSpPr>
              <a:spLocks noChangeArrowheads="1"/>
            </p:cNvSpPr>
            <p:nvPr/>
          </p:nvSpPr>
          <p:spPr bwMode="auto">
            <a:xfrm>
              <a:off x="973" y="1751"/>
              <a:ext cx="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3359" name="Rectangle 110"/>
            <p:cNvSpPr>
              <a:spLocks noChangeArrowheads="1"/>
            </p:cNvSpPr>
            <p:nvPr/>
          </p:nvSpPr>
          <p:spPr bwMode="auto">
            <a:xfrm>
              <a:off x="1023" y="1751"/>
              <a:ext cx="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3360" name="Rectangle 111"/>
            <p:cNvSpPr>
              <a:spLocks noChangeArrowheads="1"/>
            </p:cNvSpPr>
            <p:nvPr/>
          </p:nvSpPr>
          <p:spPr bwMode="auto">
            <a:xfrm>
              <a:off x="1310" y="2098"/>
              <a:ext cx="3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3361" name="Rectangle 112"/>
            <p:cNvSpPr>
              <a:spLocks noChangeArrowheads="1"/>
            </p:cNvSpPr>
            <p:nvPr/>
          </p:nvSpPr>
          <p:spPr bwMode="auto">
            <a:xfrm>
              <a:off x="1342" y="209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3362" name="Rectangle 113"/>
            <p:cNvSpPr>
              <a:spLocks noChangeArrowheads="1"/>
            </p:cNvSpPr>
            <p:nvPr/>
          </p:nvSpPr>
          <p:spPr bwMode="auto">
            <a:xfrm>
              <a:off x="1399" y="2098"/>
              <a:ext cx="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3363" name="Rectangle 114"/>
            <p:cNvSpPr>
              <a:spLocks noChangeArrowheads="1"/>
            </p:cNvSpPr>
            <p:nvPr/>
          </p:nvSpPr>
          <p:spPr bwMode="auto">
            <a:xfrm>
              <a:off x="1453" y="2098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3364" name="Rectangle 115"/>
            <p:cNvSpPr>
              <a:spLocks noChangeArrowheads="1"/>
            </p:cNvSpPr>
            <p:nvPr/>
          </p:nvSpPr>
          <p:spPr bwMode="auto">
            <a:xfrm>
              <a:off x="1482" y="2098"/>
              <a:ext cx="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3365" name="Rectangle 116"/>
            <p:cNvSpPr>
              <a:spLocks noChangeArrowheads="1"/>
            </p:cNvSpPr>
            <p:nvPr/>
          </p:nvSpPr>
          <p:spPr bwMode="auto">
            <a:xfrm>
              <a:off x="1517" y="209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3366" name="Rectangle 117"/>
            <p:cNvSpPr>
              <a:spLocks noChangeArrowheads="1"/>
            </p:cNvSpPr>
            <p:nvPr/>
          </p:nvSpPr>
          <p:spPr bwMode="auto">
            <a:xfrm>
              <a:off x="1577" y="2098"/>
              <a:ext cx="4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13367" name="Rectangle 118"/>
            <p:cNvSpPr>
              <a:spLocks noChangeArrowheads="1"/>
            </p:cNvSpPr>
            <p:nvPr/>
          </p:nvSpPr>
          <p:spPr bwMode="auto">
            <a:xfrm>
              <a:off x="1628" y="2098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3368" name="Rectangle 119"/>
            <p:cNvSpPr>
              <a:spLocks noChangeArrowheads="1"/>
            </p:cNvSpPr>
            <p:nvPr/>
          </p:nvSpPr>
          <p:spPr bwMode="auto">
            <a:xfrm>
              <a:off x="1660" y="2098"/>
              <a:ext cx="2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3369" name="Rectangle 120"/>
            <p:cNvSpPr>
              <a:spLocks noChangeArrowheads="1"/>
            </p:cNvSpPr>
            <p:nvPr/>
          </p:nvSpPr>
          <p:spPr bwMode="auto">
            <a:xfrm>
              <a:off x="1682" y="209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13370" name="Rectangle 121"/>
            <p:cNvSpPr>
              <a:spLocks noChangeArrowheads="1"/>
            </p:cNvSpPr>
            <p:nvPr/>
          </p:nvSpPr>
          <p:spPr bwMode="auto">
            <a:xfrm>
              <a:off x="1742" y="209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3371" name="Line 137"/>
            <p:cNvSpPr>
              <a:spLocks noChangeShapeType="1"/>
            </p:cNvSpPr>
            <p:nvPr/>
          </p:nvSpPr>
          <p:spPr bwMode="auto">
            <a:xfrm>
              <a:off x="1859" y="2167"/>
              <a:ext cx="54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8115301" y="2349501"/>
            <a:ext cx="1839913" cy="2201863"/>
            <a:chOff x="4152" y="1480"/>
            <a:chExt cx="1159" cy="1387"/>
          </a:xfrm>
        </p:grpSpPr>
        <p:sp>
          <p:nvSpPr>
            <p:cNvPr id="13325" name="Line 123"/>
            <p:cNvSpPr>
              <a:spLocks noChangeShapeType="1"/>
            </p:cNvSpPr>
            <p:nvPr/>
          </p:nvSpPr>
          <p:spPr bwMode="auto">
            <a:xfrm flipH="1">
              <a:off x="4152" y="2550"/>
              <a:ext cx="428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131"/>
            <p:cNvSpPr>
              <a:spLocks/>
            </p:cNvSpPr>
            <p:nvPr/>
          </p:nvSpPr>
          <p:spPr bwMode="auto">
            <a:xfrm>
              <a:off x="4584" y="1480"/>
              <a:ext cx="727" cy="1387"/>
            </a:xfrm>
            <a:custGeom>
              <a:avLst/>
              <a:gdLst>
                <a:gd name="T0" fmla="*/ 0 w 347"/>
                <a:gd name="T1" fmla="*/ 0 h 1070"/>
                <a:gd name="T2" fmla="*/ 0 w 347"/>
                <a:gd name="T3" fmla="*/ 561 h 1070"/>
                <a:gd name="T4" fmla="*/ 233 w 347"/>
                <a:gd name="T5" fmla="*/ 697 h 1070"/>
                <a:gd name="T6" fmla="*/ 0 w 347"/>
                <a:gd name="T7" fmla="*/ 830 h 1070"/>
                <a:gd name="T8" fmla="*/ 0 w 347"/>
                <a:gd name="T9" fmla="*/ 1387 h 1070"/>
                <a:gd name="T10" fmla="*/ 727 w 347"/>
                <a:gd name="T11" fmla="*/ 966 h 1070"/>
                <a:gd name="T12" fmla="*/ 727 w 347"/>
                <a:gd name="T13" fmla="*/ 429 h 1070"/>
                <a:gd name="T14" fmla="*/ 0 w 347"/>
                <a:gd name="T15" fmla="*/ 4 h 1070"/>
                <a:gd name="T16" fmla="*/ 0 w 347"/>
                <a:gd name="T17" fmla="*/ 4 h 10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7" h="1070">
                  <a:moveTo>
                    <a:pt x="0" y="0"/>
                  </a:moveTo>
                  <a:lnTo>
                    <a:pt x="0" y="433"/>
                  </a:lnTo>
                  <a:lnTo>
                    <a:pt x="111" y="538"/>
                  </a:lnTo>
                  <a:lnTo>
                    <a:pt x="0" y="640"/>
                  </a:lnTo>
                  <a:lnTo>
                    <a:pt x="0" y="1070"/>
                  </a:lnTo>
                  <a:lnTo>
                    <a:pt x="347" y="745"/>
                  </a:lnTo>
                  <a:lnTo>
                    <a:pt x="347" y="33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Rectangle 132"/>
            <p:cNvSpPr>
              <a:spLocks noChangeArrowheads="1"/>
            </p:cNvSpPr>
            <p:nvPr/>
          </p:nvSpPr>
          <p:spPr bwMode="auto">
            <a:xfrm>
              <a:off x="4856" y="2135"/>
              <a:ext cx="40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</a:rPr>
                <a:t>Add Sum</a:t>
              </a:r>
              <a:endParaRPr lang="en-US" altLang="zh-CN"/>
            </a:p>
          </p:txBody>
        </p:sp>
        <p:sp>
          <p:nvSpPr>
            <p:cNvPr id="13328" name="Line 141"/>
            <p:cNvSpPr>
              <a:spLocks noChangeShapeType="1"/>
            </p:cNvSpPr>
            <p:nvPr/>
          </p:nvSpPr>
          <p:spPr bwMode="auto">
            <a:xfrm>
              <a:off x="4204" y="1870"/>
              <a:ext cx="3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0" name="Line 142"/>
          <p:cNvSpPr>
            <a:spLocks noChangeShapeType="1"/>
          </p:cNvSpPr>
          <p:nvPr/>
        </p:nvSpPr>
        <p:spPr bwMode="auto">
          <a:xfrm>
            <a:off x="5808664" y="3429000"/>
            <a:ext cx="574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143"/>
          <p:cNvSpPr>
            <a:spLocks noChangeShapeType="1"/>
          </p:cNvSpPr>
          <p:nvPr/>
        </p:nvSpPr>
        <p:spPr bwMode="auto">
          <a:xfrm>
            <a:off x="6959601" y="3429000"/>
            <a:ext cx="574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147"/>
          <p:cNvSpPr txBox="1">
            <a:spLocks noChangeArrowheads="1"/>
          </p:cNvSpPr>
          <p:nvPr/>
        </p:nvSpPr>
        <p:spPr bwMode="auto">
          <a:xfrm>
            <a:off x="1847851" y="5438776"/>
            <a:ext cx="28797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Instruction memory</a:t>
            </a:r>
          </a:p>
        </p:txBody>
      </p:sp>
      <p:sp>
        <p:nvSpPr>
          <p:cNvPr id="13323" name="Text Box 148"/>
          <p:cNvSpPr txBox="1">
            <a:spLocks noChangeArrowheads="1"/>
          </p:cNvSpPr>
          <p:nvPr/>
        </p:nvSpPr>
        <p:spPr bwMode="auto">
          <a:xfrm>
            <a:off x="5375276" y="5438776"/>
            <a:ext cx="28797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Program counter</a:t>
            </a:r>
          </a:p>
        </p:txBody>
      </p:sp>
      <p:sp>
        <p:nvSpPr>
          <p:cNvPr id="13324" name="Text Box 149"/>
          <p:cNvSpPr txBox="1">
            <a:spLocks noChangeArrowheads="1"/>
          </p:cNvSpPr>
          <p:nvPr/>
        </p:nvSpPr>
        <p:spPr bwMode="auto">
          <a:xfrm>
            <a:off x="8328026" y="5438776"/>
            <a:ext cx="20161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Adder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51" y="295275"/>
            <a:ext cx="6178563" cy="9731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5123" name="AutoShape 3"/>
          <p:cNvSpPr>
            <a:spLocks noGrp="1" noChangeArrowheads="1"/>
          </p:cNvSpPr>
          <p:nvPr>
            <p:ph idx="1"/>
          </p:nvPr>
        </p:nvSpPr>
        <p:spPr>
          <a:xfrm>
            <a:off x="1703388" y="1357298"/>
            <a:ext cx="8964612" cy="4857784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4.1 Introduction </a:t>
            </a:r>
          </a:p>
          <a:p>
            <a:r>
              <a:rPr lang="en-US" altLang="zh-CN" sz="2400" dirty="0"/>
              <a:t>4.2 Logic Design Conventions</a:t>
            </a:r>
          </a:p>
          <a:p>
            <a:r>
              <a:rPr lang="en-US" altLang="zh-CN" sz="2400" dirty="0"/>
              <a:t>4.3 Building a </a:t>
            </a:r>
            <a:r>
              <a:rPr lang="en-US" altLang="zh-CN" sz="2400" dirty="0" err="1"/>
              <a:t>datapath</a:t>
            </a:r>
            <a:endParaRPr lang="en-US" altLang="zh-CN" sz="2400" dirty="0"/>
          </a:p>
          <a:p>
            <a:r>
              <a:rPr lang="en-US" altLang="zh-CN" sz="2400" dirty="0"/>
              <a:t>4.4 A Simple Implementation Scheme</a:t>
            </a:r>
          </a:p>
          <a:p>
            <a:pPr lvl="1"/>
            <a:r>
              <a:rPr lang="en-US" altLang="zh-CN" sz="2000" dirty="0"/>
              <a:t>Single cycle CPU </a:t>
            </a:r>
          </a:p>
          <a:p>
            <a:pPr lvl="1"/>
            <a:r>
              <a:rPr lang="en-US" altLang="zh-CN" sz="2000" dirty="0"/>
              <a:t>Multiple cycle CPU </a:t>
            </a:r>
          </a:p>
          <a:p>
            <a:r>
              <a:rPr lang="en-US" altLang="zh-CN" sz="2400" dirty="0"/>
              <a:t>4.5 An Overview of Pipelining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Instruction </a:t>
            </a:r>
            <a:r>
              <a:rPr lang="en-US" altLang="zh-CN" dirty="0"/>
              <a:t>fetching unit</a:t>
            </a:r>
          </a:p>
        </p:txBody>
      </p:sp>
      <p:sp>
        <p:nvSpPr>
          <p:cNvPr id="14339" name="Freeform 3"/>
          <p:cNvSpPr>
            <a:spLocks/>
          </p:cNvSpPr>
          <p:nvPr/>
        </p:nvSpPr>
        <p:spPr bwMode="auto">
          <a:xfrm>
            <a:off x="3722688" y="3475039"/>
            <a:ext cx="317500" cy="884237"/>
          </a:xfrm>
          <a:custGeom>
            <a:avLst/>
            <a:gdLst>
              <a:gd name="T0" fmla="*/ 312738 w 200"/>
              <a:gd name="T1" fmla="*/ 884237 h 557"/>
              <a:gd name="T2" fmla="*/ 317500 w 200"/>
              <a:gd name="T3" fmla="*/ 0 h 557"/>
              <a:gd name="T4" fmla="*/ 0 w 200"/>
              <a:gd name="T5" fmla="*/ 0 h 557"/>
              <a:gd name="T6" fmla="*/ 0 w 200"/>
              <a:gd name="T7" fmla="*/ 884237 h 557"/>
              <a:gd name="T8" fmla="*/ 317500 w 200"/>
              <a:gd name="T9" fmla="*/ 884237 h 557"/>
              <a:gd name="T10" fmla="*/ 317500 w 200"/>
              <a:gd name="T11" fmla="*/ 884237 h 557"/>
              <a:gd name="T12" fmla="*/ 312738 w 200"/>
              <a:gd name="T13" fmla="*/ 884237 h 5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0" h="557">
                <a:moveTo>
                  <a:pt x="197" y="557"/>
                </a:moveTo>
                <a:lnTo>
                  <a:pt x="200" y="0"/>
                </a:lnTo>
                <a:lnTo>
                  <a:pt x="0" y="0"/>
                </a:lnTo>
                <a:lnTo>
                  <a:pt x="0" y="557"/>
                </a:lnTo>
                <a:lnTo>
                  <a:pt x="200" y="557"/>
                </a:lnTo>
                <a:lnTo>
                  <a:pt x="197" y="5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Freeform 4"/>
          <p:cNvSpPr>
            <a:spLocks/>
          </p:cNvSpPr>
          <p:nvPr/>
        </p:nvSpPr>
        <p:spPr bwMode="auto">
          <a:xfrm>
            <a:off x="3722688" y="3475039"/>
            <a:ext cx="317500" cy="884237"/>
          </a:xfrm>
          <a:custGeom>
            <a:avLst/>
            <a:gdLst>
              <a:gd name="T0" fmla="*/ 312738 w 200"/>
              <a:gd name="T1" fmla="*/ 884237 h 557"/>
              <a:gd name="T2" fmla="*/ 317500 w 200"/>
              <a:gd name="T3" fmla="*/ 0 h 557"/>
              <a:gd name="T4" fmla="*/ 0 w 200"/>
              <a:gd name="T5" fmla="*/ 0 h 557"/>
              <a:gd name="T6" fmla="*/ 0 w 200"/>
              <a:gd name="T7" fmla="*/ 884237 h 557"/>
              <a:gd name="T8" fmla="*/ 317500 w 200"/>
              <a:gd name="T9" fmla="*/ 884237 h 557"/>
              <a:gd name="T10" fmla="*/ 317500 w 200"/>
              <a:gd name="T11" fmla="*/ 884237 h 5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557">
                <a:moveTo>
                  <a:pt x="197" y="557"/>
                </a:moveTo>
                <a:lnTo>
                  <a:pt x="200" y="0"/>
                </a:lnTo>
                <a:lnTo>
                  <a:pt x="0" y="0"/>
                </a:lnTo>
                <a:lnTo>
                  <a:pt x="0" y="557"/>
                </a:lnTo>
                <a:lnTo>
                  <a:pt x="200" y="557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71900" y="3817939"/>
            <a:ext cx="9297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883025" y="3817939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4605339" y="3560764"/>
            <a:ext cx="1893887" cy="1976437"/>
          </a:xfrm>
          <a:custGeom>
            <a:avLst/>
            <a:gdLst>
              <a:gd name="T0" fmla="*/ 1893887 w 1193"/>
              <a:gd name="T1" fmla="*/ 1976437 h 1245"/>
              <a:gd name="T2" fmla="*/ 1893887 w 1193"/>
              <a:gd name="T3" fmla="*/ 0 h 1245"/>
              <a:gd name="T4" fmla="*/ 0 w 1193"/>
              <a:gd name="T5" fmla="*/ 0 h 1245"/>
              <a:gd name="T6" fmla="*/ 0 w 1193"/>
              <a:gd name="T7" fmla="*/ 1976437 h 1245"/>
              <a:gd name="T8" fmla="*/ 1893887 w 1193"/>
              <a:gd name="T9" fmla="*/ 1976437 h 1245"/>
              <a:gd name="T10" fmla="*/ 1893887 w 1193"/>
              <a:gd name="T11" fmla="*/ 1976437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3" h="1245">
                <a:moveTo>
                  <a:pt x="1193" y="1245"/>
                </a:moveTo>
                <a:lnTo>
                  <a:pt x="1193" y="0"/>
                </a:lnTo>
                <a:lnTo>
                  <a:pt x="0" y="0"/>
                </a:lnTo>
                <a:lnTo>
                  <a:pt x="0" y="1245"/>
                </a:lnTo>
                <a:lnTo>
                  <a:pt x="1193" y="124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4605339" y="3560764"/>
            <a:ext cx="1893887" cy="1976437"/>
          </a:xfrm>
          <a:custGeom>
            <a:avLst/>
            <a:gdLst>
              <a:gd name="T0" fmla="*/ 1893887 w 1193"/>
              <a:gd name="T1" fmla="*/ 1976437 h 1245"/>
              <a:gd name="T2" fmla="*/ 1893887 w 1193"/>
              <a:gd name="T3" fmla="*/ 0 h 1245"/>
              <a:gd name="T4" fmla="*/ 0 w 1193"/>
              <a:gd name="T5" fmla="*/ 0 h 1245"/>
              <a:gd name="T6" fmla="*/ 0 w 1193"/>
              <a:gd name="T7" fmla="*/ 1976437 h 1245"/>
              <a:gd name="T8" fmla="*/ 1893887 w 1193"/>
              <a:gd name="T9" fmla="*/ 1976437 h 1245"/>
              <a:gd name="T10" fmla="*/ 1893887 w 1193"/>
              <a:gd name="T11" fmla="*/ 1976437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3" h="1245">
                <a:moveTo>
                  <a:pt x="1193" y="1245"/>
                </a:moveTo>
                <a:lnTo>
                  <a:pt x="1193" y="0"/>
                </a:lnTo>
                <a:lnTo>
                  <a:pt x="0" y="0"/>
                </a:lnTo>
                <a:lnTo>
                  <a:pt x="0" y="1245"/>
                </a:lnTo>
                <a:lnTo>
                  <a:pt x="1193" y="124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22813" y="4783139"/>
            <a:ext cx="561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67263" y="4783139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857750" y="4783139"/>
            <a:ext cx="641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945063" y="4783139"/>
            <a:ext cx="464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989513" y="4783139"/>
            <a:ext cx="561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045075" y="4783139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141913" y="4783139"/>
            <a:ext cx="737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227638" y="4783139"/>
            <a:ext cx="464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272088" y="4783139"/>
            <a:ext cx="464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308600" y="4783139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403850" y="4783139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494339" y="4783139"/>
            <a:ext cx="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833938" y="4979989"/>
            <a:ext cx="12984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968875" y="4979989"/>
            <a:ext cx="737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065713" y="4979989"/>
            <a:ext cx="12984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207000" y="4979989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5297488" y="4979989"/>
            <a:ext cx="561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5353050" y="4979989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y</a:t>
            </a:r>
            <a:endParaRPr lang="en-US" altLang="zh-CN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681538" y="3732214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802188" y="3732214"/>
            <a:ext cx="737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894263" y="3732214"/>
            <a:ext cx="737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989513" y="3732214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5080001" y="3732214"/>
            <a:ext cx="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zh-CN" altLang="zh-CN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681538" y="3898901"/>
            <a:ext cx="737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4772025" y="3898901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868863" y="3898901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959350" y="3898901"/>
            <a:ext cx="561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014913" y="3898901"/>
            <a:ext cx="737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5111750" y="3898901"/>
            <a:ext cx="641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5191125" y="3898901"/>
            <a:ext cx="641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5646738" y="4449764"/>
            <a:ext cx="561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5697538" y="4449764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788025" y="4449764"/>
            <a:ext cx="641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873750" y="4449764"/>
            <a:ext cx="464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919788" y="4449764"/>
            <a:ext cx="561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5975350" y="4449764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6070600" y="4449764"/>
            <a:ext cx="737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6151563" y="4449764"/>
            <a:ext cx="464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6202363" y="4449764"/>
            <a:ext cx="464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237288" y="4449764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332538" y="4449764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14386" name="Freeform 50"/>
          <p:cNvSpPr>
            <a:spLocks/>
          </p:cNvSpPr>
          <p:nvPr/>
        </p:nvSpPr>
        <p:spPr bwMode="auto">
          <a:xfrm>
            <a:off x="4227514" y="2293939"/>
            <a:ext cx="2586037" cy="1620837"/>
          </a:xfrm>
          <a:custGeom>
            <a:avLst/>
            <a:gdLst>
              <a:gd name="T0" fmla="*/ 2586037 w 1629"/>
              <a:gd name="T1" fmla="*/ 0 h 1021"/>
              <a:gd name="T2" fmla="*/ 0 w 1629"/>
              <a:gd name="T3" fmla="*/ 4762 h 1021"/>
              <a:gd name="T4" fmla="*/ 0 w 1629"/>
              <a:gd name="T5" fmla="*/ 1620837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9" h="1021">
                <a:moveTo>
                  <a:pt x="1629" y="0"/>
                </a:moveTo>
                <a:lnTo>
                  <a:pt x="0" y="3"/>
                </a:lnTo>
                <a:lnTo>
                  <a:pt x="0" y="1021"/>
                </a:lnTo>
              </a:path>
            </a:pathLst>
          </a:custGeom>
          <a:noFill/>
          <a:ln w="349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6499226" y="3303588"/>
            <a:ext cx="314325" cy="476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8" name="Freeform 52"/>
          <p:cNvSpPr>
            <a:spLocks/>
          </p:cNvSpPr>
          <p:nvPr/>
        </p:nvSpPr>
        <p:spPr bwMode="auto">
          <a:xfrm>
            <a:off x="6783389" y="2252664"/>
            <a:ext cx="85725" cy="85725"/>
          </a:xfrm>
          <a:custGeom>
            <a:avLst/>
            <a:gdLst>
              <a:gd name="T0" fmla="*/ 0 w 54"/>
              <a:gd name="T1" fmla="*/ 0 h 54"/>
              <a:gd name="T2" fmla="*/ 0 w 54"/>
              <a:gd name="T3" fmla="*/ 85725 h 54"/>
              <a:gd name="T4" fmla="*/ 85725 w 54"/>
              <a:gd name="T5" fmla="*/ 46038 h 54"/>
              <a:gd name="T6" fmla="*/ 0 w 54"/>
              <a:gd name="T7" fmla="*/ 0 h 54"/>
              <a:gd name="T8" fmla="*/ 0 w 54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0" y="54"/>
                </a:lnTo>
                <a:lnTo>
                  <a:pt x="54" y="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9" name="Freeform 53"/>
          <p:cNvSpPr>
            <a:spLocks/>
          </p:cNvSpPr>
          <p:nvPr/>
        </p:nvSpPr>
        <p:spPr bwMode="auto">
          <a:xfrm>
            <a:off x="6783389" y="3263901"/>
            <a:ext cx="85725" cy="85725"/>
          </a:xfrm>
          <a:custGeom>
            <a:avLst/>
            <a:gdLst>
              <a:gd name="T0" fmla="*/ 0 w 54"/>
              <a:gd name="T1" fmla="*/ 0 h 54"/>
              <a:gd name="T2" fmla="*/ 0 w 54"/>
              <a:gd name="T3" fmla="*/ 85725 h 54"/>
              <a:gd name="T4" fmla="*/ 85725 w 54"/>
              <a:gd name="T5" fmla="*/ 44450 h 54"/>
              <a:gd name="T6" fmla="*/ 0 w 54"/>
              <a:gd name="T7" fmla="*/ 0 h 54"/>
              <a:gd name="T8" fmla="*/ 0 w 54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0" y="54"/>
                </a:lnTo>
                <a:lnTo>
                  <a:pt x="54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5426" y="3914775"/>
            <a:ext cx="504825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1" name="Freeform 55"/>
          <p:cNvSpPr>
            <a:spLocks/>
          </p:cNvSpPr>
          <p:nvPr/>
        </p:nvSpPr>
        <p:spPr bwMode="auto">
          <a:xfrm>
            <a:off x="4510089" y="3875089"/>
            <a:ext cx="85725" cy="85725"/>
          </a:xfrm>
          <a:custGeom>
            <a:avLst/>
            <a:gdLst>
              <a:gd name="T0" fmla="*/ 0 w 54"/>
              <a:gd name="T1" fmla="*/ 0 h 54"/>
              <a:gd name="T2" fmla="*/ 4763 w 54"/>
              <a:gd name="T3" fmla="*/ 85725 h 54"/>
              <a:gd name="T4" fmla="*/ 85725 w 54"/>
              <a:gd name="T5" fmla="*/ 44450 h 54"/>
              <a:gd name="T6" fmla="*/ 4763 w 54"/>
              <a:gd name="T7" fmla="*/ 0 h 54"/>
              <a:gd name="T8" fmla="*/ 4763 w 54"/>
              <a:gd name="T9" fmla="*/ 0 h 54"/>
              <a:gd name="T10" fmla="*/ 0 w 54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3" y="54"/>
                </a:lnTo>
                <a:lnTo>
                  <a:pt x="54" y="28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2" name="Freeform 56"/>
          <p:cNvSpPr>
            <a:spLocks/>
          </p:cNvSpPr>
          <p:nvPr/>
        </p:nvSpPr>
        <p:spPr bwMode="auto">
          <a:xfrm>
            <a:off x="3468689" y="1768475"/>
            <a:ext cx="4333875" cy="2146300"/>
          </a:xfrm>
          <a:custGeom>
            <a:avLst/>
            <a:gdLst>
              <a:gd name="T0" fmla="*/ 187325 w 2730"/>
              <a:gd name="T1" fmla="*/ 2146300 h 1352"/>
              <a:gd name="T2" fmla="*/ 0 w 2730"/>
              <a:gd name="T3" fmla="*/ 2146300 h 1352"/>
              <a:gd name="T4" fmla="*/ 0 w 2730"/>
              <a:gd name="T5" fmla="*/ 0 h 1352"/>
              <a:gd name="T6" fmla="*/ 4333875 w 2730"/>
              <a:gd name="T7" fmla="*/ 0 h 1352"/>
              <a:gd name="T8" fmla="*/ 4333875 w 2730"/>
              <a:gd name="T9" fmla="*/ 1030288 h 1352"/>
              <a:gd name="T10" fmla="*/ 3960813 w 2730"/>
              <a:gd name="T11" fmla="*/ 1030288 h 1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30" h="1352">
                <a:moveTo>
                  <a:pt x="118" y="1352"/>
                </a:moveTo>
                <a:lnTo>
                  <a:pt x="0" y="1352"/>
                </a:lnTo>
                <a:lnTo>
                  <a:pt x="0" y="0"/>
                </a:lnTo>
                <a:lnTo>
                  <a:pt x="2730" y="0"/>
                </a:lnTo>
                <a:lnTo>
                  <a:pt x="2730" y="649"/>
                </a:lnTo>
                <a:lnTo>
                  <a:pt x="2495" y="649"/>
                </a:lnTo>
              </a:path>
            </a:pathLst>
          </a:custGeom>
          <a:noFill/>
          <a:ln w="349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3" name="Freeform 57"/>
          <p:cNvSpPr>
            <a:spLocks/>
          </p:cNvSpPr>
          <p:nvPr/>
        </p:nvSpPr>
        <p:spPr bwMode="auto">
          <a:xfrm>
            <a:off x="3625851" y="3875089"/>
            <a:ext cx="85725" cy="85725"/>
          </a:xfrm>
          <a:custGeom>
            <a:avLst/>
            <a:gdLst>
              <a:gd name="T0" fmla="*/ 0 w 54"/>
              <a:gd name="T1" fmla="*/ 0 h 54"/>
              <a:gd name="T2" fmla="*/ 4763 w 54"/>
              <a:gd name="T3" fmla="*/ 85725 h 54"/>
              <a:gd name="T4" fmla="*/ 85725 w 54"/>
              <a:gd name="T5" fmla="*/ 44450 h 54"/>
              <a:gd name="T6" fmla="*/ 4763 w 54"/>
              <a:gd name="T7" fmla="*/ 0 h 54"/>
              <a:gd name="T8" fmla="*/ 4763 w 54"/>
              <a:gd name="T9" fmla="*/ 0 h 54"/>
              <a:gd name="T10" fmla="*/ 0 w 54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3" y="54"/>
                </a:lnTo>
                <a:lnTo>
                  <a:pt x="54" y="28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6332538" y="3206751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4</a:t>
            </a:r>
            <a:endParaRPr lang="en-US" altLang="zh-CN"/>
          </a:p>
        </p:txBody>
      </p:sp>
      <p:sp>
        <p:nvSpPr>
          <p:cNvPr id="14395" name="Freeform 59"/>
          <p:cNvSpPr>
            <a:spLocks/>
          </p:cNvSpPr>
          <p:nvPr/>
        </p:nvSpPr>
        <p:spPr bwMode="auto">
          <a:xfrm>
            <a:off x="6878638" y="1949451"/>
            <a:ext cx="550862" cy="1698625"/>
          </a:xfrm>
          <a:custGeom>
            <a:avLst/>
            <a:gdLst>
              <a:gd name="T0" fmla="*/ 0 w 347"/>
              <a:gd name="T1" fmla="*/ 0 h 1070"/>
              <a:gd name="T2" fmla="*/ 0 w 347"/>
              <a:gd name="T3" fmla="*/ 687388 h 1070"/>
              <a:gd name="T4" fmla="*/ 176212 w 347"/>
              <a:gd name="T5" fmla="*/ 854075 h 1070"/>
              <a:gd name="T6" fmla="*/ 0 w 347"/>
              <a:gd name="T7" fmla="*/ 1016000 h 1070"/>
              <a:gd name="T8" fmla="*/ 0 w 347"/>
              <a:gd name="T9" fmla="*/ 1698625 h 1070"/>
              <a:gd name="T10" fmla="*/ 550862 w 347"/>
              <a:gd name="T11" fmla="*/ 1182688 h 1070"/>
              <a:gd name="T12" fmla="*/ 550862 w 347"/>
              <a:gd name="T13" fmla="*/ 525463 h 1070"/>
              <a:gd name="T14" fmla="*/ 0 w 347"/>
              <a:gd name="T15" fmla="*/ 4763 h 1070"/>
              <a:gd name="T16" fmla="*/ 0 w 347"/>
              <a:gd name="T17" fmla="*/ 4763 h 10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7" h="1070">
                <a:moveTo>
                  <a:pt x="0" y="0"/>
                </a:moveTo>
                <a:lnTo>
                  <a:pt x="0" y="433"/>
                </a:lnTo>
                <a:lnTo>
                  <a:pt x="111" y="538"/>
                </a:lnTo>
                <a:lnTo>
                  <a:pt x="0" y="640"/>
                </a:lnTo>
                <a:lnTo>
                  <a:pt x="0" y="1070"/>
                </a:lnTo>
                <a:lnTo>
                  <a:pt x="347" y="745"/>
                </a:lnTo>
                <a:lnTo>
                  <a:pt x="347" y="331"/>
                </a:lnTo>
                <a:lnTo>
                  <a:pt x="0" y="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7096125" y="2701926"/>
            <a:ext cx="1202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7207250" y="2701926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14398" name="Rectangle 62"/>
          <p:cNvSpPr>
            <a:spLocks noChangeArrowheads="1"/>
          </p:cNvSpPr>
          <p:nvPr/>
        </p:nvSpPr>
        <p:spPr bwMode="auto">
          <a:xfrm>
            <a:off x="7297738" y="2701926"/>
            <a:ext cx="833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14399" name="Freeform 63"/>
          <p:cNvSpPr>
            <a:spLocks/>
          </p:cNvSpPr>
          <p:nvPr/>
        </p:nvSpPr>
        <p:spPr bwMode="auto">
          <a:xfrm>
            <a:off x="4186238" y="3875089"/>
            <a:ext cx="80962" cy="85725"/>
          </a:xfrm>
          <a:custGeom>
            <a:avLst/>
            <a:gdLst>
              <a:gd name="T0" fmla="*/ 41275 w 51"/>
              <a:gd name="T1" fmla="*/ 80963 h 54"/>
              <a:gd name="T2" fmla="*/ 46037 w 51"/>
              <a:gd name="T3" fmla="*/ 85725 h 54"/>
              <a:gd name="T4" fmla="*/ 55562 w 51"/>
              <a:gd name="T5" fmla="*/ 80963 h 54"/>
              <a:gd name="T6" fmla="*/ 60325 w 51"/>
              <a:gd name="T7" fmla="*/ 80963 h 54"/>
              <a:gd name="T8" fmla="*/ 66675 w 51"/>
              <a:gd name="T9" fmla="*/ 74613 h 54"/>
              <a:gd name="T10" fmla="*/ 71437 w 51"/>
              <a:gd name="T11" fmla="*/ 69850 h 54"/>
              <a:gd name="T12" fmla="*/ 76200 w 51"/>
              <a:gd name="T13" fmla="*/ 65088 h 54"/>
              <a:gd name="T14" fmla="*/ 76200 w 51"/>
              <a:gd name="T15" fmla="*/ 60325 h 54"/>
              <a:gd name="T16" fmla="*/ 80962 w 51"/>
              <a:gd name="T17" fmla="*/ 55563 h 54"/>
              <a:gd name="T18" fmla="*/ 80962 w 51"/>
              <a:gd name="T19" fmla="*/ 50800 h 54"/>
              <a:gd name="T20" fmla="*/ 80962 w 51"/>
              <a:gd name="T21" fmla="*/ 39688 h 54"/>
              <a:gd name="T22" fmla="*/ 80962 w 51"/>
              <a:gd name="T23" fmla="*/ 34925 h 54"/>
              <a:gd name="T24" fmla="*/ 80962 w 51"/>
              <a:gd name="T25" fmla="*/ 30163 h 54"/>
              <a:gd name="T26" fmla="*/ 76200 w 51"/>
              <a:gd name="T27" fmla="*/ 25400 h 54"/>
              <a:gd name="T28" fmla="*/ 76200 w 51"/>
              <a:gd name="T29" fmla="*/ 19050 h 54"/>
              <a:gd name="T30" fmla="*/ 71437 w 51"/>
              <a:gd name="T31" fmla="*/ 14288 h 54"/>
              <a:gd name="T32" fmla="*/ 66675 w 51"/>
              <a:gd name="T33" fmla="*/ 9525 h 54"/>
              <a:gd name="T34" fmla="*/ 60325 w 51"/>
              <a:gd name="T35" fmla="*/ 4763 h 54"/>
              <a:gd name="T36" fmla="*/ 55562 w 51"/>
              <a:gd name="T37" fmla="*/ 4763 h 54"/>
              <a:gd name="T38" fmla="*/ 46037 w 51"/>
              <a:gd name="T39" fmla="*/ 0 h 54"/>
              <a:gd name="T40" fmla="*/ 41275 w 51"/>
              <a:gd name="T41" fmla="*/ 0 h 54"/>
              <a:gd name="T42" fmla="*/ 36512 w 51"/>
              <a:gd name="T43" fmla="*/ 0 h 54"/>
              <a:gd name="T44" fmla="*/ 25400 w 51"/>
              <a:gd name="T45" fmla="*/ 4763 h 54"/>
              <a:gd name="T46" fmla="*/ 20637 w 51"/>
              <a:gd name="T47" fmla="*/ 4763 h 54"/>
              <a:gd name="T48" fmla="*/ 15875 w 51"/>
              <a:gd name="T49" fmla="*/ 9525 h 54"/>
              <a:gd name="T50" fmla="*/ 11112 w 51"/>
              <a:gd name="T51" fmla="*/ 14288 h 54"/>
              <a:gd name="T52" fmla="*/ 4762 w 51"/>
              <a:gd name="T53" fmla="*/ 19050 h 54"/>
              <a:gd name="T54" fmla="*/ 4762 w 51"/>
              <a:gd name="T55" fmla="*/ 25400 h 54"/>
              <a:gd name="T56" fmla="*/ 0 w 51"/>
              <a:gd name="T57" fmla="*/ 30163 h 54"/>
              <a:gd name="T58" fmla="*/ 0 w 51"/>
              <a:gd name="T59" fmla="*/ 34925 h 54"/>
              <a:gd name="T60" fmla="*/ 0 w 51"/>
              <a:gd name="T61" fmla="*/ 39688 h 54"/>
              <a:gd name="T62" fmla="*/ 0 w 51"/>
              <a:gd name="T63" fmla="*/ 50800 h 54"/>
              <a:gd name="T64" fmla="*/ 0 w 51"/>
              <a:gd name="T65" fmla="*/ 55563 h 54"/>
              <a:gd name="T66" fmla="*/ 4762 w 51"/>
              <a:gd name="T67" fmla="*/ 60325 h 54"/>
              <a:gd name="T68" fmla="*/ 4762 w 51"/>
              <a:gd name="T69" fmla="*/ 65088 h 54"/>
              <a:gd name="T70" fmla="*/ 11112 w 51"/>
              <a:gd name="T71" fmla="*/ 69850 h 54"/>
              <a:gd name="T72" fmla="*/ 15875 w 51"/>
              <a:gd name="T73" fmla="*/ 74613 h 54"/>
              <a:gd name="T74" fmla="*/ 20637 w 51"/>
              <a:gd name="T75" fmla="*/ 80963 h 54"/>
              <a:gd name="T76" fmla="*/ 25400 w 51"/>
              <a:gd name="T77" fmla="*/ 80963 h 54"/>
              <a:gd name="T78" fmla="*/ 36512 w 51"/>
              <a:gd name="T79" fmla="*/ 85725 h 54"/>
              <a:gd name="T80" fmla="*/ 41275 w 51"/>
              <a:gd name="T81" fmla="*/ 85725 h 54"/>
              <a:gd name="T82" fmla="*/ 41275 w 51"/>
              <a:gd name="T83" fmla="*/ 85725 h 54"/>
              <a:gd name="T84" fmla="*/ 41275 w 51"/>
              <a:gd name="T85" fmla="*/ 80963 h 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1" h="54">
                <a:moveTo>
                  <a:pt x="26" y="51"/>
                </a:moveTo>
                <a:lnTo>
                  <a:pt x="29" y="54"/>
                </a:lnTo>
                <a:lnTo>
                  <a:pt x="35" y="51"/>
                </a:lnTo>
                <a:lnTo>
                  <a:pt x="38" y="51"/>
                </a:lnTo>
                <a:lnTo>
                  <a:pt x="42" y="47"/>
                </a:lnTo>
                <a:lnTo>
                  <a:pt x="45" y="44"/>
                </a:lnTo>
                <a:lnTo>
                  <a:pt x="48" y="41"/>
                </a:lnTo>
                <a:lnTo>
                  <a:pt x="48" y="38"/>
                </a:lnTo>
                <a:lnTo>
                  <a:pt x="51" y="35"/>
                </a:lnTo>
                <a:lnTo>
                  <a:pt x="51" y="32"/>
                </a:lnTo>
                <a:lnTo>
                  <a:pt x="51" y="25"/>
                </a:lnTo>
                <a:lnTo>
                  <a:pt x="51" y="22"/>
                </a:lnTo>
                <a:lnTo>
                  <a:pt x="51" y="19"/>
                </a:lnTo>
                <a:lnTo>
                  <a:pt x="48" y="16"/>
                </a:lnTo>
                <a:lnTo>
                  <a:pt x="48" y="12"/>
                </a:lnTo>
                <a:lnTo>
                  <a:pt x="45" y="9"/>
                </a:lnTo>
                <a:lnTo>
                  <a:pt x="42" y="6"/>
                </a:lnTo>
                <a:lnTo>
                  <a:pt x="38" y="3"/>
                </a:lnTo>
                <a:lnTo>
                  <a:pt x="35" y="3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16" y="3"/>
                </a:lnTo>
                <a:lnTo>
                  <a:pt x="13" y="3"/>
                </a:lnTo>
                <a:lnTo>
                  <a:pt x="10" y="6"/>
                </a:lnTo>
                <a:lnTo>
                  <a:pt x="7" y="9"/>
                </a:lnTo>
                <a:lnTo>
                  <a:pt x="3" y="12"/>
                </a:lnTo>
                <a:lnTo>
                  <a:pt x="3" y="16"/>
                </a:lnTo>
                <a:lnTo>
                  <a:pt x="0" y="19"/>
                </a:lnTo>
                <a:lnTo>
                  <a:pt x="0" y="22"/>
                </a:lnTo>
                <a:lnTo>
                  <a:pt x="0" y="25"/>
                </a:lnTo>
                <a:lnTo>
                  <a:pt x="0" y="32"/>
                </a:lnTo>
                <a:lnTo>
                  <a:pt x="0" y="35"/>
                </a:lnTo>
                <a:lnTo>
                  <a:pt x="3" y="38"/>
                </a:lnTo>
                <a:lnTo>
                  <a:pt x="3" y="41"/>
                </a:lnTo>
                <a:lnTo>
                  <a:pt x="7" y="44"/>
                </a:lnTo>
                <a:lnTo>
                  <a:pt x="10" y="47"/>
                </a:lnTo>
                <a:lnTo>
                  <a:pt x="13" y="51"/>
                </a:lnTo>
                <a:lnTo>
                  <a:pt x="16" y="51"/>
                </a:lnTo>
                <a:lnTo>
                  <a:pt x="23" y="54"/>
                </a:lnTo>
                <a:lnTo>
                  <a:pt x="26" y="54"/>
                </a:lnTo>
                <a:lnTo>
                  <a:pt x="26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0" name="Freeform 64"/>
          <p:cNvSpPr>
            <a:spLocks/>
          </p:cNvSpPr>
          <p:nvPr/>
        </p:nvSpPr>
        <p:spPr bwMode="auto">
          <a:xfrm>
            <a:off x="7339014" y="4506914"/>
            <a:ext cx="85725" cy="85725"/>
          </a:xfrm>
          <a:custGeom>
            <a:avLst/>
            <a:gdLst>
              <a:gd name="T0" fmla="*/ 0 w 54"/>
              <a:gd name="T1" fmla="*/ 0 h 54"/>
              <a:gd name="T2" fmla="*/ 4763 w 54"/>
              <a:gd name="T3" fmla="*/ 85725 h 54"/>
              <a:gd name="T4" fmla="*/ 85725 w 54"/>
              <a:gd name="T5" fmla="*/ 39688 h 54"/>
              <a:gd name="T6" fmla="*/ 4763 w 54"/>
              <a:gd name="T7" fmla="*/ 0 h 54"/>
              <a:gd name="T8" fmla="*/ 4763 w 54"/>
              <a:gd name="T9" fmla="*/ 0 h 54"/>
              <a:gd name="T10" fmla="*/ 0 w 54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3" y="54"/>
                </a:lnTo>
                <a:lnTo>
                  <a:pt x="54" y="25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>
            <a:off x="6499225" y="4546600"/>
            <a:ext cx="85883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7608889" y="3933825"/>
            <a:ext cx="2232025" cy="12954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4000">
                <a:solidFill>
                  <a:srgbClr val="FF3300"/>
                </a:solidFill>
              </a:rPr>
              <a:t>CPU</a:t>
            </a:r>
          </a:p>
        </p:txBody>
      </p:sp>
      <p:sp>
        <p:nvSpPr>
          <p:cNvPr id="14403" name="Freeform 67"/>
          <p:cNvSpPr>
            <a:spLocks/>
          </p:cNvSpPr>
          <p:nvPr/>
        </p:nvSpPr>
        <p:spPr bwMode="auto">
          <a:xfrm>
            <a:off x="1787525" y="1041401"/>
            <a:ext cx="8509000" cy="4860925"/>
          </a:xfrm>
          <a:custGeom>
            <a:avLst/>
            <a:gdLst>
              <a:gd name="T0" fmla="*/ 1284288 w 5360"/>
              <a:gd name="T1" fmla="*/ 3467100 h 3062"/>
              <a:gd name="T2" fmla="*/ 2076450 w 5360"/>
              <a:gd name="T3" fmla="*/ 3611563 h 3062"/>
              <a:gd name="T4" fmla="*/ 2508250 w 5360"/>
              <a:gd name="T5" fmla="*/ 3467100 h 3062"/>
              <a:gd name="T6" fmla="*/ 2724150 w 5360"/>
              <a:gd name="T7" fmla="*/ 2171700 h 3062"/>
              <a:gd name="T8" fmla="*/ 3948113 w 5360"/>
              <a:gd name="T9" fmla="*/ 2316163 h 3062"/>
              <a:gd name="T10" fmla="*/ 4668838 w 5360"/>
              <a:gd name="T11" fmla="*/ 2387600 h 3062"/>
              <a:gd name="T12" fmla="*/ 4956175 w 5360"/>
              <a:gd name="T13" fmla="*/ 2603500 h 3062"/>
              <a:gd name="T14" fmla="*/ 5461000 w 5360"/>
              <a:gd name="T15" fmla="*/ 3035300 h 3062"/>
              <a:gd name="T16" fmla="*/ 5676900 w 5360"/>
              <a:gd name="T17" fmla="*/ 3467100 h 3062"/>
              <a:gd name="T18" fmla="*/ 5748338 w 5360"/>
              <a:gd name="T19" fmla="*/ 4692650 h 3062"/>
              <a:gd name="T20" fmla="*/ 7764463 w 5360"/>
              <a:gd name="T21" fmla="*/ 4475163 h 3062"/>
              <a:gd name="T22" fmla="*/ 8340725 w 5360"/>
              <a:gd name="T23" fmla="*/ 3756025 h 3062"/>
              <a:gd name="T24" fmla="*/ 8340725 w 5360"/>
              <a:gd name="T25" fmla="*/ 2819400 h 3062"/>
              <a:gd name="T26" fmla="*/ 7332663 w 5360"/>
              <a:gd name="T27" fmla="*/ 947738 h 3062"/>
              <a:gd name="T28" fmla="*/ 4956175 w 5360"/>
              <a:gd name="T29" fmla="*/ 227013 h 3062"/>
              <a:gd name="T30" fmla="*/ 779463 w 5360"/>
              <a:gd name="T31" fmla="*/ 300038 h 3062"/>
              <a:gd name="T32" fmla="*/ 276225 w 5360"/>
              <a:gd name="T33" fmla="*/ 2027238 h 3062"/>
              <a:gd name="T34" fmla="*/ 708025 w 5360"/>
              <a:gd name="T35" fmla="*/ 3108325 h 3062"/>
              <a:gd name="T36" fmla="*/ 1284288 w 5360"/>
              <a:gd name="T37" fmla="*/ 3467100 h 30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360" h="3062">
                <a:moveTo>
                  <a:pt x="809" y="2184"/>
                </a:moveTo>
                <a:cubicBezTo>
                  <a:pt x="953" y="2237"/>
                  <a:pt x="1180" y="2275"/>
                  <a:pt x="1308" y="2275"/>
                </a:cubicBezTo>
                <a:cubicBezTo>
                  <a:pt x="1436" y="2275"/>
                  <a:pt x="1512" y="2335"/>
                  <a:pt x="1580" y="2184"/>
                </a:cubicBezTo>
                <a:cubicBezTo>
                  <a:pt x="1648" y="2033"/>
                  <a:pt x="1565" y="1489"/>
                  <a:pt x="1716" y="1368"/>
                </a:cubicBezTo>
                <a:cubicBezTo>
                  <a:pt x="1867" y="1247"/>
                  <a:pt x="2283" y="1436"/>
                  <a:pt x="2487" y="1459"/>
                </a:cubicBezTo>
                <a:cubicBezTo>
                  <a:pt x="2691" y="1482"/>
                  <a:pt x="2835" y="1474"/>
                  <a:pt x="2941" y="1504"/>
                </a:cubicBezTo>
                <a:cubicBezTo>
                  <a:pt x="3047" y="1534"/>
                  <a:pt x="3039" y="1572"/>
                  <a:pt x="3122" y="1640"/>
                </a:cubicBezTo>
                <a:cubicBezTo>
                  <a:pt x="3205" y="1708"/>
                  <a:pt x="3364" y="1821"/>
                  <a:pt x="3440" y="1912"/>
                </a:cubicBezTo>
                <a:cubicBezTo>
                  <a:pt x="3516" y="2003"/>
                  <a:pt x="3546" y="2010"/>
                  <a:pt x="3576" y="2184"/>
                </a:cubicBezTo>
                <a:cubicBezTo>
                  <a:pt x="3606" y="2358"/>
                  <a:pt x="3402" y="2850"/>
                  <a:pt x="3621" y="2956"/>
                </a:cubicBezTo>
                <a:cubicBezTo>
                  <a:pt x="3840" y="3062"/>
                  <a:pt x="4619" y="2917"/>
                  <a:pt x="4891" y="2819"/>
                </a:cubicBezTo>
                <a:cubicBezTo>
                  <a:pt x="5163" y="2721"/>
                  <a:pt x="5194" y="2540"/>
                  <a:pt x="5254" y="2366"/>
                </a:cubicBezTo>
                <a:cubicBezTo>
                  <a:pt x="5314" y="2192"/>
                  <a:pt x="5360" y="2071"/>
                  <a:pt x="5254" y="1776"/>
                </a:cubicBezTo>
                <a:cubicBezTo>
                  <a:pt x="5148" y="1481"/>
                  <a:pt x="4974" y="869"/>
                  <a:pt x="4619" y="597"/>
                </a:cubicBezTo>
                <a:cubicBezTo>
                  <a:pt x="4264" y="325"/>
                  <a:pt x="3810" y="211"/>
                  <a:pt x="3122" y="143"/>
                </a:cubicBezTo>
                <a:cubicBezTo>
                  <a:pt x="2434" y="75"/>
                  <a:pt x="982" y="0"/>
                  <a:pt x="491" y="189"/>
                </a:cubicBezTo>
                <a:cubicBezTo>
                  <a:pt x="0" y="378"/>
                  <a:pt x="181" y="982"/>
                  <a:pt x="174" y="1277"/>
                </a:cubicBezTo>
                <a:cubicBezTo>
                  <a:pt x="167" y="1572"/>
                  <a:pt x="333" y="1807"/>
                  <a:pt x="446" y="1958"/>
                </a:cubicBezTo>
                <a:cubicBezTo>
                  <a:pt x="559" y="2109"/>
                  <a:pt x="665" y="2131"/>
                  <a:pt x="809" y="2184"/>
                </a:cubicBezTo>
                <a:close/>
              </a:path>
            </a:pathLst>
          </a:custGeom>
          <a:noFill/>
          <a:ln w="127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749426" y="312739"/>
            <a:ext cx="420846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More Implementation Details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258888"/>
            <a:ext cx="83820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Abstract / Simplified View: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pic>
        <p:nvPicPr>
          <p:cNvPr id="15365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868488"/>
            <a:ext cx="78486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343400" y="1752600"/>
            <a:ext cx="3429000" cy="2743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4" name="Freeform 266"/>
          <p:cNvSpPr>
            <a:spLocks/>
          </p:cNvSpPr>
          <p:nvPr/>
        </p:nvSpPr>
        <p:spPr bwMode="auto">
          <a:xfrm>
            <a:off x="2279650" y="1700214"/>
            <a:ext cx="1944688" cy="4200525"/>
          </a:xfrm>
          <a:custGeom>
            <a:avLst/>
            <a:gdLst/>
            <a:ahLst/>
            <a:cxnLst>
              <a:cxn ang="0">
                <a:pos x="0" y="3016"/>
              </a:cxn>
              <a:cxn ang="0">
                <a:pos x="227" y="2971"/>
              </a:cxn>
              <a:cxn ang="0">
                <a:pos x="227" y="2245"/>
              </a:cxn>
              <a:cxn ang="0">
                <a:pos x="363" y="340"/>
              </a:cxn>
              <a:cxn ang="0">
                <a:pos x="1225" y="204"/>
              </a:cxn>
            </a:cxnLst>
            <a:rect l="0" t="0" r="r" b="b"/>
            <a:pathLst>
              <a:path w="1225" h="3099">
                <a:moveTo>
                  <a:pt x="0" y="3016"/>
                </a:moveTo>
                <a:cubicBezTo>
                  <a:pt x="94" y="3057"/>
                  <a:pt x="189" y="3099"/>
                  <a:pt x="227" y="2971"/>
                </a:cubicBezTo>
                <a:cubicBezTo>
                  <a:pt x="265" y="2843"/>
                  <a:pt x="204" y="2683"/>
                  <a:pt x="227" y="2245"/>
                </a:cubicBezTo>
                <a:cubicBezTo>
                  <a:pt x="250" y="1807"/>
                  <a:pt x="197" y="680"/>
                  <a:pt x="363" y="340"/>
                </a:cubicBezTo>
                <a:cubicBezTo>
                  <a:pt x="529" y="0"/>
                  <a:pt x="877" y="102"/>
                  <a:pt x="1225" y="204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88913"/>
            <a:ext cx="8540750" cy="227012"/>
          </a:xfrm>
        </p:spPr>
        <p:txBody>
          <a:bodyPr/>
          <a:lstStyle/>
          <a:p>
            <a:pPr algn="l"/>
            <a:r>
              <a:rPr lang="en-US" altLang="zh-CN"/>
              <a:t>R type Instruction &amp; Data stream</a:t>
            </a:r>
          </a:p>
        </p:txBody>
      </p:sp>
      <p:grpSp>
        <p:nvGrpSpPr>
          <p:cNvPr id="2" name="Group 297"/>
          <p:cNvGrpSpPr>
            <a:grpSpLocks/>
          </p:cNvGrpSpPr>
          <p:nvPr/>
        </p:nvGrpSpPr>
        <p:grpSpPr bwMode="auto">
          <a:xfrm>
            <a:off x="1589088" y="711200"/>
            <a:ext cx="954088" cy="5526088"/>
            <a:chOff x="15" y="395"/>
            <a:chExt cx="601" cy="3481"/>
          </a:xfrm>
        </p:grpSpPr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 rot="5400000">
              <a:off x="31" y="515"/>
              <a:ext cx="569" cy="3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/>
                <a:t>op(6)</a:t>
              </a:r>
            </a:p>
          </p:txBody>
        </p:sp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 rot="5400000">
              <a:off x="31" y="1085"/>
              <a:ext cx="569" cy="3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6600"/>
                  </a:solidFill>
                </a:rPr>
                <a:t>rs(5)</a:t>
              </a:r>
            </a:p>
          </p:txBody>
        </p:sp>
        <p:sp>
          <p:nvSpPr>
            <p:cNvPr id="104457" name="Text Box 9"/>
            <p:cNvSpPr txBox="1">
              <a:spLocks noChangeArrowheads="1"/>
            </p:cNvSpPr>
            <p:nvPr/>
          </p:nvSpPr>
          <p:spPr bwMode="auto">
            <a:xfrm rot="5400000">
              <a:off x="31" y="1645"/>
              <a:ext cx="570" cy="3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6600"/>
                  </a:solidFill>
                </a:rPr>
                <a:t>rt(5)</a:t>
              </a:r>
            </a:p>
          </p:txBody>
        </p:sp>
        <p:sp>
          <p:nvSpPr>
            <p:cNvPr id="104458" name="Text Box 10"/>
            <p:cNvSpPr txBox="1">
              <a:spLocks noChangeArrowheads="1"/>
            </p:cNvSpPr>
            <p:nvPr/>
          </p:nvSpPr>
          <p:spPr bwMode="auto">
            <a:xfrm rot="5400000">
              <a:off x="31" y="2214"/>
              <a:ext cx="570" cy="3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6600"/>
                  </a:solidFill>
                </a:rPr>
                <a:t>rd(5)</a:t>
              </a:r>
            </a:p>
          </p:txBody>
        </p:sp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 rot="5400000">
              <a:off x="32" y="2650"/>
              <a:ext cx="568" cy="60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/>
                <a:t>shamt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 rot="5400000">
              <a:off x="-2" y="3258"/>
              <a:ext cx="635" cy="60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/>
                <a:t>func(6)</a:t>
              </a:r>
            </a:p>
          </p:txBody>
        </p:sp>
      </p:grp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3595688" y="3043238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rs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3576638" y="3686175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rt</a:t>
            </a: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3595688" y="4267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 rot="1496058">
            <a:off x="2782888" y="2565400"/>
            <a:ext cx="11430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21-25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 rot="1201325">
            <a:off x="2767013" y="3281363"/>
            <a:ext cx="11430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16-20</a:t>
            </a:r>
          </a:p>
        </p:txBody>
      </p:sp>
      <p:sp>
        <p:nvSpPr>
          <p:cNvPr id="104471" name="Text Box 23"/>
          <p:cNvSpPr txBox="1">
            <a:spLocks noChangeArrowheads="1"/>
          </p:cNvSpPr>
          <p:nvPr/>
        </p:nvSpPr>
        <p:spPr bwMode="auto">
          <a:xfrm rot="1236582">
            <a:off x="2693988" y="3857625"/>
            <a:ext cx="11430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11-15</a:t>
            </a:r>
          </a:p>
        </p:txBody>
      </p:sp>
      <p:graphicFrame>
        <p:nvGraphicFramePr>
          <p:cNvPr id="104746" name="Group 298"/>
          <p:cNvGraphicFramePr>
            <a:graphicFrameLocks noGrp="1"/>
          </p:cNvGraphicFramePr>
          <p:nvPr/>
        </p:nvGraphicFramePr>
        <p:xfrm>
          <a:off x="7913688" y="1236663"/>
          <a:ext cx="2646362" cy="2413000"/>
        </p:xfrm>
        <a:graphic>
          <a:graphicData uri="http://schemas.openxmlformats.org/drawingml/2006/table">
            <a:tbl>
              <a:tblPr/>
              <a:tblGrid>
                <a:gridCol w="1058862"/>
                <a:gridCol w="501650"/>
                <a:gridCol w="10858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687" name="Rectangle 239"/>
          <p:cNvSpPr>
            <a:spLocks noChangeArrowheads="1"/>
          </p:cNvSpPr>
          <p:nvPr/>
        </p:nvSpPr>
        <p:spPr bwMode="auto">
          <a:xfrm>
            <a:off x="4008439" y="2997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04688" name="Text Box 240"/>
          <p:cNvSpPr txBox="1">
            <a:spLocks noChangeArrowheads="1"/>
          </p:cNvSpPr>
          <p:nvPr/>
        </p:nvSpPr>
        <p:spPr bwMode="auto">
          <a:xfrm>
            <a:off x="3935413" y="3068638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Read reg. address1</a:t>
            </a:r>
          </a:p>
        </p:txBody>
      </p:sp>
      <p:sp>
        <p:nvSpPr>
          <p:cNvPr id="104690" name="Text Box 242"/>
          <p:cNvSpPr txBox="1">
            <a:spLocks noChangeArrowheads="1"/>
          </p:cNvSpPr>
          <p:nvPr/>
        </p:nvSpPr>
        <p:spPr bwMode="auto">
          <a:xfrm>
            <a:off x="3935413" y="3717925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Read reg. address2</a:t>
            </a:r>
          </a:p>
        </p:txBody>
      </p:sp>
      <p:sp>
        <p:nvSpPr>
          <p:cNvPr id="104691" name="Text Box 243"/>
          <p:cNvSpPr txBox="1">
            <a:spLocks noChangeArrowheads="1"/>
          </p:cNvSpPr>
          <p:nvPr/>
        </p:nvSpPr>
        <p:spPr bwMode="auto">
          <a:xfrm>
            <a:off x="3935413" y="4292600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Write reg. address</a:t>
            </a:r>
          </a:p>
        </p:txBody>
      </p:sp>
      <p:sp>
        <p:nvSpPr>
          <p:cNvPr id="104692" name="Text Box 244"/>
          <p:cNvSpPr txBox="1">
            <a:spLocks noChangeArrowheads="1"/>
          </p:cNvSpPr>
          <p:nvPr/>
        </p:nvSpPr>
        <p:spPr bwMode="auto">
          <a:xfrm>
            <a:off x="3935413" y="4868863"/>
            <a:ext cx="1223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Write data</a:t>
            </a:r>
          </a:p>
        </p:txBody>
      </p:sp>
      <p:sp>
        <p:nvSpPr>
          <p:cNvPr id="104693" name="Text Box 245"/>
          <p:cNvSpPr txBox="1">
            <a:spLocks noChangeArrowheads="1"/>
          </p:cNvSpPr>
          <p:nvPr/>
        </p:nvSpPr>
        <p:spPr bwMode="auto">
          <a:xfrm>
            <a:off x="4872038" y="3429000"/>
            <a:ext cx="1223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/>
              <a:t>Read data1</a:t>
            </a:r>
          </a:p>
        </p:txBody>
      </p:sp>
      <p:sp>
        <p:nvSpPr>
          <p:cNvPr id="104694" name="Text Box 246"/>
          <p:cNvSpPr txBox="1">
            <a:spLocks noChangeArrowheads="1"/>
          </p:cNvSpPr>
          <p:nvPr/>
        </p:nvSpPr>
        <p:spPr bwMode="auto">
          <a:xfrm>
            <a:off x="4727576" y="4605338"/>
            <a:ext cx="13684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/>
              <a:t>Read data2</a:t>
            </a:r>
          </a:p>
        </p:txBody>
      </p:sp>
      <p:sp>
        <p:nvSpPr>
          <p:cNvPr id="104695" name="Freeform 247"/>
          <p:cNvSpPr>
            <a:spLocks/>
          </p:cNvSpPr>
          <p:nvPr/>
        </p:nvSpPr>
        <p:spPr bwMode="auto">
          <a:xfrm>
            <a:off x="6888164" y="3213100"/>
            <a:ext cx="1152525" cy="1944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9"/>
              </a:cxn>
              <a:cxn ang="0">
                <a:pos x="91" y="590"/>
              </a:cxn>
              <a:cxn ang="0">
                <a:pos x="0" y="726"/>
              </a:cxn>
              <a:cxn ang="0">
                <a:pos x="0" y="1225"/>
              </a:cxn>
              <a:cxn ang="0">
                <a:pos x="726" y="862"/>
              </a:cxn>
              <a:cxn ang="0">
                <a:pos x="726" y="363"/>
              </a:cxn>
              <a:cxn ang="0">
                <a:pos x="0" y="0"/>
              </a:cxn>
            </a:cxnLst>
            <a:rect l="0" t="0" r="r" b="b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696" name="Text Box 248"/>
          <p:cNvSpPr txBox="1">
            <a:spLocks noChangeArrowheads="1"/>
          </p:cNvSpPr>
          <p:nvPr/>
        </p:nvSpPr>
        <p:spPr bwMode="auto">
          <a:xfrm>
            <a:off x="7015163" y="4278313"/>
            <a:ext cx="1143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ALU result</a:t>
            </a:r>
          </a:p>
        </p:txBody>
      </p:sp>
      <p:sp>
        <p:nvSpPr>
          <p:cNvPr id="104697" name="Text Box 249"/>
          <p:cNvSpPr txBox="1">
            <a:spLocks noChangeArrowheads="1"/>
          </p:cNvSpPr>
          <p:nvPr/>
        </p:nvSpPr>
        <p:spPr bwMode="auto">
          <a:xfrm>
            <a:off x="7535863" y="3705225"/>
            <a:ext cx="5762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3366CC"/>
                </a:solidFill>
              </a:rPr>
              <a:t>Zero   </a:t>
            </a:r>
            <a:endParaRPr lang="en-US" altLang="zh-CN" sz="1600"/>
          </a:p>
        </p:txBody>
      </p:sp>
      <p:sp>
        <p:nvSpPr>
          <p:cNvPr id="104698" name="Text Box 250"/>
          <p:cNvSpPr txBox="1">
            <a:spLocks noChangeArrowheads="1"/>
          </p:cNvSpPr>
          <p:nvPr/>
        </p:nvSpPr>
        <p:spPr bwMode="auto">
          <a:xfrm>
            <a:off x="7027902" y="3644900"/>
            <a:ext cx="553998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104699" name="Line 251"/>
          <p:cNvSpPr>
            <a:spLocks noChangeShapeType="1"/>
          </p:cNvSpPr>
          <p:nvPr/>
        </p:nvSpPr>
        <p:spPr bwMode="auto">
          <a:xfrm>
            <a:off x="7464425" y="2636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00" name="Line 252"/>
          <p:cNvSpPr>
            <a:spLocks noChangeShapeType="1"/>
          </p:cNvSpPr>
          <p:nvPr/>
        </p:nvSpPr>
        <p:spPr bwMode="auto">
          <a:xfrm>
            <a:off x="7319963" y="2925764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01" name="Text Box 253"/>
          <p:cNvSpPr txBox="1">
            <a:spLocks noChangeArrowheads="1"/>
          </p:cNvSpPr>
          <p:nvPr/>
        </p:nvSpPr>
        <p:spPr bwMode="auto">
          <a:xfrm>
            <a:off x="7104063" y="2924175"/>
            <a:ext cx="457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702" name="Line 254"/>
          <p:cNvSpPr>
            <a:spLocks noChangeShapeType="1"/>
          </p:cNvSpPr>
          <p:nvPr/>
        </p:nvSpPr>
        <p:spPr bwMode="auto">
          <a:xfrm>
            <a:off x="8040689" y="386080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04" name="Freeform 256"/>
          <p:cNvSpPr>
            <a:spLocks/>
          </p:cNvSpPr>
          <p:nvPr/>
        </p:nvSpPr>
        <p:spPr bwMode="auto">
          <a:xfrm>
            <a:off x="3575050" y="4437063"/>
            <a:ext cx="4897438" cy="1439862"/>
          </a:xfrm>
          <a:custGeom>
            <a:avLst/>
            <a:gdLst/>
            <a:ahLst/>
            <a:cxnLst>
              <a:cxn ang="0">
                <a:pos x="2813" y="0"/>
              </a:cxn>
              <a:cxn ang="0">
                <a:pos x="3085" y="0"/>
              </a:cxn>
              <a:cxn ang="0">
                <a:pos x="3085" y="907"/>
              </a:cxn>
              <a:cxn ang="0">
                <a:pos x="0" y="907"/>
              </a:cxn>
              <a:cxn ang="0">
                <a:pos x="0" y="408"/>
              </a:cxn>
              <a:cxn ang="0">
                <a:pos x="273" y="408"/>
              </a:cxn>
            </a:cxnLst>
            <a:rect l="0" t="0" r="r" b="b"/>
            <a:pathLst>
              <a:path w="3085" h="907">
                <a:moveTo>
                  <a:pt x="2813" y="0"/>
                </a:moveTo>
                <a:lnTo>
                  <a:pt x="3085" y="0"/>
                </a:lnTo>
                <a:lnTo>
                  <a:pt x="3085" y="907"/>
                </a:lnTo>
                <a:lnTo>
                  <a:pt x="0" y="907"/>
                </a:lnTo>
                <a:lnTo>
                  <a:pt x="0" y="408"/>
                </a:lnTo>
                <a:lnTo>
                  <a:pt x="273" y="4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05" name="Line 257"/>
          <p:cNvSpPr>
            <a:spLocks noChangeShapeType="1"/>
          </p:cNvSpPr>
          <p:nvPr/>
        </p:nvSpPr>
        <p:spPr bwMode="auto">
          <a:xfrm>
            <a:off x="6024563" y="3644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06" name="Line 258"/>
          <p:cNvSpPr>
            <a:spLocks noChangeShapeType="1"/>
          </p:cNvSpPr>
          <p:nvPr/>
        </p:nvSpPr>
        <p:spPr bwMode="auto">
          <a:xfrm>
            <a:off x="6024563" y="479742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07" name="Line 259"/>
          <p:cNvSpPr>
            <a:spLocks noChangeShapeType="1"/>
          </p:cNvSpPr>
          <p:nvPr/>
        </p:nvSpPr>
        <p:spPr bwMode="auto">
          <a:xfrm flipV="1">
            <a:off x="5016500" y="2420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08" name="Text Box 260"/>
          <p:cNvSpPr txBox="1">
            <a:spLocks noChangeArrowheads="1"/>
          </p:cNvSpPr>
          <p:nvPr/>
        </p:nvSpPr>
        <p:spPr bwMode="auto">
          <a:xfrm>
            <a:off x="5016500" y="2565401"/>
            <a:ext cx="12954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RegWrite</a:t>
            </a:r>
          </a:p>
        </p:txBody>
      </p:sp>
      <p:sp>
        <p:nvSpPr>
          <p:cNvPr id="104709" name="Text Box 261"/>
          <p:cNvSpPr txBox="1">
            <a:spLocks noChangeArrowheads="1"/>
          </p:cNvSpPr>
          <p:nvPr/>
        </p:nvSpPr>
        <p:spPr bwMode="auto">
          <a:xfrm>
            <a:off x="6096001" y="1557339"/>
            <a:ext cx="1800225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ALU operation</a:t>
            </a:r>
          </a:p>
        </p:txBody>
      </p:sp>
      <p:sp>
        <p:nvSpPr>
          <p:cNvPr id="104710" name="Freeform 262"/>
          <p:cNvSpPr>
            <a:spLocks/>
          </p:cNvSpPr>
          <p:nvPr/>
        </p:nvSpPr>
        <p:spPr bwMode="auto">
          <a:xfrm>
            <a:off x="2279651" y="1989138"/>
            <a:ext cx="1368425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590" y="317"/>
              </a:cxn>
              <a:cxn ang="0">
                <a:pos x="862" y="363"/>
              </a:cxn>
            </a:cxnLst>
            <a:rect l="0" t="0" r="r" b="b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1" name="Freeform 263"/>
          <p:cNvSpPr>
            <a:spLocks/>
          </p:cNvSpPr>
          <p:nvPr/>
        </p:nvSpPr>
        <p:spPr bwMode="auto">
          <a:xfrm>
            <a:off x="2279651" y="2781301"/>
            <a:ext cx="1368425" cy="1152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590" y="317"/>
              </a:cxn>
              <a:cxn ang="0">
                <a:pos x="862" y="363"/>
              </a:cxn>
            </a:cxnLst>
            <a:rect l="0" t="0" r="r" b="b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5" name="Freeform 267"/>
          <p:cNvSpPr>
            <a:spLocks/>
          </p:cNvSpPr>
          <p:nvPr/>
        </p:nvSpPr>
        <p:spPr bwMode="auto">
          <a:xfrm>
            <a:off x="5880101" y="1989138"/>
            <a:ext cx="1584325" cy="6715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816" y="15"/>
              </a:cxn>
              <a:cxn ang="0">
                <a:pos x="1043" y="106"/>
              </a:cxn>
              <a:cxn ang="0">
                <a:pos x="1134" y="242"/>
              </a:cxn>
            </a:cxnLst>
            <a:rect l="0" t="0" r="r" b="b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1" name="Oval 13"/>
          <p:cNvSpPr>
            <a:spLocks noChangeArrowheads="1"/>
          </p:cNvSpPr>
          <p:nvPr/>
        </p:nvSpPr>
        <p:spPr bwMode="auto">
          <a:xfrm>
            <a:off x="4224339" y="1557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104738" name="Freeform 290"/>
          <p:cNvSpPr>
            <a:spLocks/>
          </p:cNvSpPr>
          <p:nvPr/>
        </p:nvSpPr>
        <p:spPr bwMode="auto">
          <a:xfrm>
            <a:off x="2279650" y="1039814"/>
            <a:ext cx="2736850" cy="5175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680" y="8"/>
              </a:cxn>
              <a:cxn ang="0">
                <a:pos x="1179" y="54"/>
              </a:cxn>
              <a:cxn ang="0">
                <a:pos x="1542" y="144"/>
              </a:cxn>
              <a:cxn ang="0">
                <a:pos x="1724" y="326"/>
              </a:cxn>
            </a:cxnLst>
            <a:rect l="0" t="0" r="r" b="b"/>
            <a:pathLst>
              <a:path w="1724" h="326">
                <a:moveTo>
                  <a:pt x="0" y="8"/>
                </a:moveTo>
                <a:cubicBezTo>
                  <a:pt x="242" y="4"/>
                  <a:pt x="484" y="0"/>
                  <a:pt x="680" y="8"/>
                </a:cubicBezTo>
                <a:cubicBezTo>
                  <a:pt x="876" y="16"/>
                  <a:pt x="1035" y="31"/>
                  <a:pt x="1179" y="54"/>
                </a:cubicBezTo>
                <a:cubicBezTo>
                  <a:pt x="1323" y="77"/>
                  <a:pt x="1451" y="99"/>
                  <a:pt x="1542" y="144"/>
                </a:cubicBezTo>
                <a:cubicBezTo>
                  <a:pt x="1633" y="189"/>
                  <a:pt x="1678" y="257"/>
                  <a:pt x="1724" y="32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47" name="AutoShape 299"/>
          <p:cNvSpPr>
            <a:spLocks noChangeArrowheads="1"/>
          </p:cNvSpPr>
          <p:nvPr/>
        </p:nvSpPr>
        <p:spPr bwMode="auto">
          <a:xfrm>
            <a:off x="3071814" y="4076701"/>
            <a:ext cx="287337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48" name="Freeform 300"/>
          <p:cNvSpPr>
            <a:spLocks/>
          </p:cNvSpPr>
          <p:nvPr/>
        </p:nvSpPr>
        <p:spPr bwMode="auto">
          <a:xfrm>
            <a:off x="2279651" y="4005263"/>
            <a:ext cx="1368425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136"/>
              </a:cxn>
              <a:cxn ang="0">
                <a:pos x="181" y="363"/>
              </a:cxn>
              <a:cxn ang="0">
                <a:pos x="363" y="408"/>
              </a:cxn>
              <a:cxn ang="0">
                <a:pos x="862" y="408"/>
              </a:cxn>
            </a:cxnLst>
            <a:rect l="0" t="0" r="r" b="b"/>
            <a:pathLst>
              <a:path w="862" h="415">
                <a:moveTo>
                  <a:pt x="0" y="0"/>
                </a:moveTo>
                <a:cubicBezTo>
                  <a:pt x="53" y="38"/>
                  <a:pt x="106" y="76"/>
                  <a:pt x="136" y="136"/>
                </a:cubicBezTo>
                <a:cubicBezTo>
                  <a:pt x="166" y="196"/>
                  <a:pt x="143" y="318"/>
                  <a:pt x="181" y="363"/>
                </a:cubicBezTo>
                <a:cubicBezTo>
                  <a:pt x="219" y="408"/>
                  <a:pt x="250" y="401"/>
                  <a:pt x="363" y="408"/>
                </a:cubicBezTo>
                <a:cubicBezTo>
                  <a:pt x="476" y="415"/>
                  <a:pt x="669" y="411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49" name="Text Box 301"/>
          <p:cNvSpPr txBox="1">
            <a:spLocks noChangeArrowheads="1"/>
          </p:cNvSpPr>
          <p:nvPr/>
        </p:nvSpPr>
        <p:spPr bwMode="auto">
          <a:xfrm>
            <a:off x="5735638" y="5373688"/>
            <a:ext cx="175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32bits data</a:t>
            </a:r>
            <a:endParaRPr lang="en-US" altLang="zh-CN" sz="2400"/>
          </a:p>
        </p:txBody>
      </p:sp>
      <p:sp>
        <p:nvSpPr>
          <p:cNvPr id="104750" name="AutoShape 302"/>
          <p:cNvSpPr>
            <a:spLocks noChangeArrowheads="1"/>
          </p:cNvSpPr>
          <p:nvPr/>
        </p:nvSpPr>
        <p:spPr bwMode="auto">
          <a:xfrm>
            <a:off x="8112125" y="3933826"/>
            <a:ext cx="287338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51" name="AutoShape 303"/>
          <p:cNvSpPr>
            <a:spLocks noChangeArrowheads="1"/>
          </p:cNvSpPr>
          <p:nvPr/>
        </p:nvSpPr>
        <p:spPr bwMode="auto">
          <a:xfrm>
            <a:off x="6456364" y="4581526"/>
            <a:ext cx="287337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88913"/>
            <a:ext cx="8540750" cy="227012"/>
          </a:xfrm>
        </p:spPr>
        <p:txBody>
          <a:bodyPr/>
          <a:lstStyle/>
          <a:p>
            <a:pPr algn="l"/>
            <a:r>
              <a:rPr lang="en-US" altLang="zh-CN"/>
              <a:t>I type Instruction &amp; Data stream</a:t>
            </a:r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3524250" y="2408238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rs</a:t>
            </a: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3505200" y="3051175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rt</a:t>
            </a:r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3524250" y="3632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rt</a:t>
            </a:r>
          </a:p>
        </p:txBody>
      </p:sp>
      <p:sp>
        <p:nvSpPr>
          <p:cNvPr id="344111" name="Rectangle 47"/>
          <p:cNvSpPr>
            <a:spLocks noChangeArrowheads="1"/>
          </p:cNvSpPr>
          <p:nvPr/>
        </p:nvSpPr>
        <p:spPr bwMode="auto">
          <a:xfrm>
            <a:off x="3937001" y="2362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344112" name="Text Box 48"/>
          <p:cNvSpPr txBox="1">
            <a:spLocks noChangeArrowheads="1"/>
          </p:cNvSpPr>
          <p:nvPr/>
        </p:nvSpPr>
        <p:spPr bwMode="auto">
          <a:xfrm>
            <a:off x="3863975" y="2433638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Read reg. address1</a:t>
            </a:r>
          </a:p>
        </p:txBody>
      </p:sp>
      <p:sp>
        <p:nvSpPr>
          <p:cNvPr id="344113" name="Text Box 49"/>
          <p:cNvSpPr txBox="1">
            <a:spLocks noChangeArrowheads="1"/>
          </p:cNvSpPr>
          <p:nvPr/>
        </p:nvSpPr>
        <p:spPr bwMode="auto">
          <a:xfrm>
            <a:off x="3863975" y="3082925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Read reg. address2</a:t>
            </a:r>
          </a:p>
        </p:txBody>
      </p:sp>
      <p:sp>
        <p:nvSpPr>
          <p:cNvPr id="344114" name="Text Box 50"/>
          <p:cNvSpPr txBox="1">
            <a:spLocks noChangeArrowheads="1"/>
          </p:cNvSpPr>
          <p:nvPr/>
        </p:nvSpPr>
        <p:spPr bwMode="auto">
          <a:xfrm>
            <a:off x="3863975" y="3657600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Write reg. address</a:t>
            </a:r>
          </a:p>
        </p:txBody>
      </p:sp>
      <p:sp>
        <p:nvSpPr>
          <p:cNvPr id="344115" name="Text Box 51"/>
          <p:cNvSpPr txBox="1">
            <a:spLocks noChangeArrowheads="1"/>
          </p:cNvSpPr>
          <p:nvPr/>
        </p:nvSpPr>
        <p:spPr bwMode="auto">
          <a:xfrm>
            <a:off x="3863976" y="4233863"/>
            <a:ext cx="1223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Write data</a:t>
            </a:r>
          </a:p>
        </p:txBody>
      </p:sp>
      <p:sp>
        <p:nvSpPr>
          <p:cNvPr id="344116" name="Text Box 52"/>
          <p:cNvSpPr txBox="1">
            <a:spLocks noChangeArrowheads="1"/>
          </p:cNvSpPr>
          <p:nvPr/>
        </p:nvSpPr>
        <p:spPr bwMode="auto">
          <a:xfrm>
            <a:off x="4800601" y="2794000"/>
            <a:ext cx="1223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/>
              <a:t>Read data1</a:t>
            </a:r>
          </a:p>
        </p:txBody>
      </p:sp>
      <p:sp>
        <p:nvSpPr>
          <p:cNvPr id="344117" name="Text Box 53"/>
          <p:cNvSpPr txBox="1">
            <a:spLocks noChangeArrowheads="1"/>
          </p:cNvSpPr>
          <p:nvPr/>
        </p:nvSpPr>
        <p:spPr bwMode="auto">
          <a:xfrm>
            <a:off x="4656139" y="3970338"/>
            <a:ext cx="13684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/>
              <a:t>Read data2</a:t>
            </a:r>
          </a:p>
        </p:txBody>
      </p:sp>
      <p:sp>
        <p:nvSpPr>
          <p:cNvPr id="344118" name="Freeform 54"/>
          <p:cNvSpPr>
            <a:spLocks/>
          </p:cNvSpPr>
          <p:nvPr/>
        </p:nvSpPr>
        <p:spPr bwMode="auto">
          <a:xfrm>
            <a:off x="6816726" y="2578100"/>
            <a:ext cx="1152525" cy="1944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9"/>
              </a:cxn>
              <a:cxn ang="0">
                <a:pos x="91" y="590"/>
              </a:cxn>
              <a:cxn ang="0">
                <a:pos x="0" y="726"/>
              </a:cxn>
              <a:cxn ang="0">
                <a:pos x="0" y="1225"/>
              </a:cxn>
              <a:cxn ang="0">
                <a:pos x="726" y="862"/>
              </a:cxn>
              <a:cxn ang="0">
                <a:pos x="726" y="363"/>
              </a:cxn>
              <a:cxn ang="0">
                <a:pos x="0" y="0"/>
              </a:cxn>
            </a:cxnLst>
            <a:rect l="0" t="0" r="r" b="b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19" name="Text Box 55"/>
          <p:cNvSpPr txBox="1">
            <a:spLocks noChangeArrowheads="1"/>
          </p:cNvSpPr>
          <p:nvPr/>
        </p:nvSpPr>
        <p:spPr bwMode="auto">
          <a:xfrm>
            <a:off x="6943725" y="3643313"/>
            <a:ext cx="1143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ALU result</a:t>
            </a:r>
          </a:p>
        </p:txBody>
      </p:sp>
      <p:sp>
        <p:nvSpPr>
          <p:cNvPr id="344120" name="Text Box 56"/>
          <p:cNvSpPr txBox="1">
            <a:spLocks noChangeArrowheads="1"/>
          </p:cNvSpPr>
          <p:nvPr/>
        </p:nvSpPr>
        <p:spPr bwMode="auto">
          <a:xfrm>
            <a:off x="7464426" y="3070225"/>
            <a:ext cx="576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3366CC"/>
                </a:solidFill>
              </a:rPr>
              <a:t>Zero   </a:t>
            </a:r>
            <a:endParaRPr lang="en-US" altLang="zh-CN" sz="1600"/>
          </a:p>
        </p:txBody>
      </p:sp>
      <p:sp>
        <p:nvSpPr>
          <p:cNvPr id="344121" name="Text Box 57"/>
          <p:cNvSpPr txBox="1">
            <a:spLocks noChangeArrowheads="1"/>
          </p:cNvSpPr>
          <p:nvPr/>
        </p:nvSpPr>
        <p:spPr bwMode="auto">
          <a:xfrm>
            <a:off x="6956465" y="3009900"/>
            <a:ext cx="553998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344122" name="Line 58"/>
          <p:cNvSpPr>
            <a:spLocks noChangeShapeType="1"/>
          </p:cNvSpPr>
          <p:nvPr/>
        </p:nvSpPr>
        <p:spPr bwMode="auto">
          <a:xfrm>
            <a:off x="7392988" y="2001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23" name="Line 59"/>
          <p:cNvSpPr>
            <a:spLocks noChangeShapeType="1"/>
          </p:cNvSpPr>
          <p:nvPr/>
        </p:nvSpPr>
        <p:spPr bwMode="auto">
          <a:xfrm>
            <a:off x="7248525" y="2290764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7032625" y="2289175"/>
            <a:ext cx="457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4125" name="Line 61"/>
          <p:cNvSpPr>
            <a:spLocks noChangeShapeType="1"/>
          </p:cNvSpPr>
          <p:nvPr/>
        </p:nvSpPr>
        <p:spPr bwMode="auto">
          <a:xfrm>
            <a:off x="7969250" y="3802063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27" name="Line 63"/>
          <p:cNvSpPr>
            <a:spLocks noChangeShapeType="1"/>
          </p:cNvSpPr>
          <p:nvPr/>
        </p:nvSpPr>
        <p:spPr bwMode="auto">
          <a:xfrm>
            <a:off x="5953125" y="3009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29" name="Line 65"/>
          <p:cNvSpPr>
            <a:spLocks noChangeShapeType="1"/>
          </p:cNvSpPr>
          <p:nvPr/>
        </p:nvSpPr>
        <p:spPr bwMode="auto">
          <a:xfrm flipV="1">
            <a:off x="4945063" y="1785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30" name="Text Box 66"/>
          <p:cNvSpPr txBox="1">
            <a:spLocks noChangeArrowheads="1"/>
          </p:cNvSpPr>
          <p:nvPr/>
        </p:nvSpPr>
        <p:spPr bwMode="auto">
          <a:xfrm>
            <a:off x="4943475" y="1989139"/>
            <a:ext cx="12954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RegWrite</a:t>
            </a:r>
          </a:p>
        </p:txBody>
      </p:sp>
      <p:sp>
        <p:nvSpPr>
          <p:cNvPr id="344131" name="Text Box 67"/>
          <p:cNvSpPr txBox="1">
            <a:spLocks noChangeArrowheads="1"/>
          </p:cNvSpPr>
          <p:nvPr/>
        </p:nvSpPr>
        <p:spPr bwMode="auto">
          <a:xfrm>
            <a:off x="7535864" y="2205039"/>
            <a:ext cx="1800225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ALU operation</a:t>
            </a:r>
          </a:p>
        </p:txBody>
      </p:sp>
      <p:sp>
        <p:nvSpPr>
          <p:cNvPr id="344132" name="Freeform 68"/>
          <p:cNvSpPr>
            <a:spLocks/>
          </p:cNvSpPr>
          <p:nvPr/>
        </p:nvSpPr>
        <p:spPr bwMode="auto">
          <a:xfrm>
            <a:off x="2208214" y="1989139"/>
            <a:ext cx="1368425" cy="719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590" y="317"/>
              </a:cxn>
              <a:cxn ang="0">
                <a:pos x="862" y="363"/>
              </a:cxn>
            </a:cxnLst>
            <a:rect l="0" t="0" r="r" b="b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33" name="Freeform 69"/>
          <p:cNvSpPr>
            <a:spLocks/>
          </p:cNvSpPr>
          <p:nvPr/>
        </p:nvSpPr>
        <p:spPr bwMode="auto">
          <a:xfrm>
            <a:off x="2208214" y="2852739"/>
            <a:ext cx="1368425" cy="433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590" y="317"/>
              </a:cxn>
              <a:cxn ang="0">
                <a:pos x="862" y="363"/>
              </a:cxn>
            </a:cxnLst>
            <a:rect l="0" t="0" r="r" b="b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34" name="Freeform 70"/>
          <p:cNvSpPr>
            <a:spLocks/>
          </p:cNvSpPr>
          <p:nvPr/>
        </p:nvSpPr>
        <p:spPr bwMode="auto">
          <a:xfrm>
            <a:off x="5808664" y="1354138"/>
            <a:ext cx="1584325" cy="6715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816" y="15"/>
              </a:cxn>
              <a:cxn ang="0">
                <a:pos x="1043" y="106"/>
              </a:cxn>
              <a:cxn ang="0">
                <a:pos x="1134" y="242"/>
              </a:cxn>
            </a:cxnLst>
            <a:rect l="0" t="0" r="r" b="b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35" name="Oval 71"/>
          <p:cNvSpPr>
            <a:spLocks noChangeArrowheads="1"/>
          </p:cNvSpPr>
          <p:nvPr/>
        </p:nvSpPr>
        <p:spPr bwMode="auto">
          <a:xfrm>
            <a:off x="4152901" y="922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344136" name="Freeform 72"/>
          <p:cNvSpPr>
            <a:spLocks/>
          </p:cNvSpPr>
          <p:nvPr/>
        </p:nvSpPr>
        <p:spPr bwMode="auto">
          <a:xfrm>
            <a:off x="2208213" y="4797425"/>
            <a:ext cx="2303462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182"/>
              </a:cxn>
              <a:cxn ang="0">
                <a:pos x="590" y="318"/>
              </a:cxn>
              <a:cxn ang="0">
                <a:pos x="862" y="408"/>
              </a:cxn>
            </a:cxnLst>
            <a:rect l="0" t="0" r="r" b="b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38" name="Rectangle 74"/>
          <p:cNvSpPr>
            <a:spLocks noChangeArrowheads="1"/>
          </p:cNvSpPr>
          <p:nvPr/>
        </p:nvSpPr>
        <p:spPr bwMode="auto">
          <a:xfrm>
            <a:off x="8472489" y="3500438"/>
            <a:ext cx="1152525" cy="16557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39" name="Text Box 75"/>
          <p:cNvSpPr txBox="1">
            <a:spLocks noChangeArrowheads="1"/>
          </p:cNvSpPr>
          <p:nvPr/>
        </p:nvSpPr>
        <p:spPr bwMode="auto">
          <a:xfrm>
            <a:off x="8421688" y="3609975"/>
            <a:ext cx="1008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344140" name="Text Box 76"/>
          <p:cNvSpPr txBox="1">
            <a:spLocks noChangeArrowheads="1"/>
          </p:cNvSpPr>
          <p:nvPr/>
        </p:nvSpPr>
        <p:spPr bwMode="auto">
          <a:xfrm>
            <a:off x="8421689" y="4738688"/>
            <a:ext cx="1152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Write data</a:t>
            </a:r>
          </a:p>
        </p:txBody>
      </p:sp>
      <p:sp>
        <p:nvSpPr>
          <p:cNvPr id="344142" name="Freeform 78"/>
          <p:cNvSpPr>
            <a:spLocks/>
          </p:cNvSpPr>
          <p:nvPr/>
        </p:nvSpPr>
        <p:spPr bwMode="auto">
          <a:xfrm>
            <a:off x="5951538" y="4149726"/>
            <a:ext cx="2519362" cy="792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0"/>
              </a:cxn>
              <a:cxn ang="0">
                <a:pos x="136" y="499"/>
              </a:cxn>
              <a:cxn ang="0">
                <a:pos x="1587" y="499"/>
              </a:cxn>
            </a:cxnLst>
            <a:rect l="0" t="0" r="r" b="b"/>
            <a:pathLst>
              <a:path w="1587" h="499">
                <a:moveTo>
                  <a:pt x="0" y="0"/>
                </a:moveTo>
                <a:lnTo>
                  <a:pt x="136" y="0"/>
                </a:lnTo>
                <a:lnTo>
                  <a:pt x="136" y="499"/>
                </a:lnTo>
                <a:lnTo>
                  <a:pt x="1587" y="499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43" name="Text Box 79"/>
          <p:cNvSpPr txBox="1">
            <a:spLocks noChangeArrowheads="1"/>
          </p:cNvSpPr>
          <p:nvPr/>
        </p:nvSpPr>
        <p:spPr bwMode="auto">
          <a:xfrm>
            <a:off x="8472488" y="4149725"/>
            <a:ext cx="12239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/>
              <a:t>Read data</a:t>
            </a:r>
          </a:p>
        </p:txBody>
      </p:sp>
      <p:sp>
        <p:nvSpPr>
          <p:cNvPr id="344144" name="Oval 80"/>
          <p:cNvSpPr>
            <a:spLocks noChangeArrowheads="1"/>
          </p:cNvSpPr>
          <p:nvPr/>
        </p:nvSpPr>
        <p:spPr bwMode="auto">
          <a:xfrm>
            <a:off x="4511676" y="4797425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Sign 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extend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 rot="5400000">
            <a:off x="-884240" y="3198814"/>
            <a:ext cx="5618163" cy="465138"/>
            <a:chOff x="296" y="673"/>
            <a:chExt cx="3956" cy="293"/>
          </a:xfrm>
        </p:grpSpPr>
        <p:sp>
          <p:nvSpPr>
            <p:cNvPr id="344146" name="Text Box 82"/>
            <p:cNvSpPr txBox="1">
              <a:spLocks noChangeArrowheads="1"/>
            </p:cNvSpPr>
            <p:nvPr/>
          </p:nvSpPr>
          <p:spPr bwMode="auto">
            <a:xfrm>
              <a:off x="296" y="675"/>
              <a:ext cx="624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/>
                <a:t>op(6)</a:t>
              </a:r>
            </a:p>
          </p:txBody>
        </p:sp>
        <p:sp>
          <p:nvSpPr>
            <p:cNvPr id="344147" name="Text Box 83"/>
            <p:cNvSpPr txBox="1">
              <a:spLocks noChangeArrowheads="1"/>
            </p:cNvSpPr>
            <p:nvPr/>
          </p:nvSpPr>
          <p:spPr bwMode="auto">
            <a:xfrm>
              <a:off x="932" y="675"/>
              <a:ext cx="624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6600"/>
                  </a:solidFill>
                </a:rPr>
                <a:t>rs(5)</a:t>
              </a:r>
            </a:p>
          </p:txBody>
        </p:sp>
        <p:sp>
          <p:nvSpPr>
            <p:cNvPr id="344148" name="Text Box 84"/>
            <p:cNvSpPr txBox="1">
              <a:spLocks noChangeArrowheads="1"/>
            </p:cNvSpPr>
            <p:nvPr/>
          </p:nvSpPr>
          <p:spPr bwMode="auto">
            <a:xfrm>
              <a:off x="1547" y="673"/>
              <a:ext cx="624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6600"/>
                  </a:solidFill>
                </a:rPr>
                <a:t>rt(5)</a:t>
              </a:r>
            </a:p>
          </p:txBody>
        </p:sp>
        <p:sp>
          <p:nvSpPr>
            <p:cNvPr id="344149" name="Text Box 85"/>
            <p:cNvSpPr txBox="1">
              <a:spLocks noChangeArrowheads="1"/>
            </p:cNvSpPr>
            <p:nvPr/>
          </p:nvSpPr>
          <p:spPr bwMode="auto">
            <a:xfrm>
              <a:off x="2165" y="673"/>
              <a:ext cx="2087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6600"/>
                  </a:solidFill>
                </a:rPr>
                <a:t>Immediate data</a:t>
              </a:r>
            </a:p>
          </p:txBody>
        </p:sp>
      </p:grpSp>
      <p:sp>
        <p:nvSpPr>
          <p:cNvPr id="344150" name="Freeform 86"/>
          <p:cNvSpPr>
            <a:spLocks/>
          </p:cNvSpPr>
          <p:nvPr/>
        </p:nvSpPr>
        <p:spPr bwMode="auto">
          <a:xfrm>
            <a:off x="5303839" y="4149726"/>
            <a:ext cx="1512887" cy="1223963"/>
          </a:xfrm>
          <a:custGeom>
            <a:avLst/>
            <a:gdLst/>
            <a:ahLst/>
            <a:cxnLst>
              <a:cxn ang="0">
                <a:pos x="0" y="861"/>
              </a:cxn>
              <a:cxn ang="0">
                <a:pos x="680" y="861"/>
              </a:cxn>
              <a:cxn ang="0">
                <a:pos x="680" y="0"/>
              </a:cxn>
              <a:cxn ang="0">
                <a:pos x="953" y="0"/>
              </a:cxn>
            </a:cxnLst>
            <a:rect l="0" t="0" r="r" b="b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51" name="Text Box 87"/>
          <p:cNvSpPr txBox="1">
            <a:spLocks noChangeArrowheads="1"/>
          </p:cNvSpPr>
          <p:nvPr/>
        </p:nvSpPr>
        <p:spPr bwMode="auto">
          <a:xfrm>
            <a:off x="3503613" y="4797425"/>
            <a:ext cx="10668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0-15</a:t>
            </a:r>
          </a:p>
        </p:txBody>
      </p:sp>
      <p:sp>
        <p:nvSpPr>
          <p:cNvPr id="344152" name="Text Box 88"/>
          <p:cNvSpPr txBox="1">
            <a:spLocks noChangeArrowheads="1"/>
          </p:cNvSpPr>
          <p:nvPr/>
        </p:nvSpPr>
        <p:spPr bwMode="auto">
          <a:xfrm rot="1496058">
            <a:off x="2640013" y="2060575"/>
            <a:ext cx="11430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21-25</a:t>
            </a:r>
          </a:p>
        </p:txBody>
      </p:sp>
      <p:sp>
        <p:nvSpPr>
          <p:cNvPr id="344153" name="Text Box 89"/>
          <p:cNvSpPr txBox="1">
            <a:spLocks noChangeArrowheads="1"/>
          </p:cNvSpPr>
          <p:nvPr/>
        </p:nvSpPr>
        <p:spPr bwMode="auto">
          <a:xfrm rot="1201325">
            <a:off x="2351088" y="2565400"/>
            <a:ext cx="11430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16-20</a:t>
            </a:r>
          </a:p>
        </p:txBody>
      </p:sp>
      <p:sp>
        <p:nvSpPr>
          <p:cNvPr id="344155" name="Freeform 91"/>
          <p:cNvSpPr>
            <a:spLocks/>
          </p:cNvSpPr>
          <p:nvPr/>
        </p:nvSpPr>
        <p:spPr bwMode="auto">
          <a:xfrm>
            <a:off x="2640014" y="3068638"/>
            <a:ext cx="935037" cy="792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46"/>
              </a:cxn>
              <a:cxn ang="0">
                <a:pos x="181" y="272"/>
              </a:cxn>
              <a:cxn ang="0">
                <a:pos x="363" y="454"/>
              </a:cxn>
              <a:cxn ang="0">
                <a:pos x="589" y="545"/>
              </a:cxn>
            </a:cxnLst>
            <a:rect l="0" t="0" r="r" b="b"/>
            <a:pathLst>
              <a:path w="589" h="545">
                <a:moveTo>
                  <a:pt x="0" y="0"/>
                </a:moveTo>
                <a:cubicBezTo>
                  <a:pt x="7" y="0"/>
                  <a:pt x="15" y="1"/>
                  <a:pt x="45" y="46"/>
                </a:cubicBezTo>
                <a:cubicBezTo>
                  <a:pt x="75" y="91"/>
                  <a:pt x="128" y="204"/>
                  <a:pt x="181" y="272"/>
                </a:cubicBezTo>
                <a:cubicBezTo>
                  <a:pt x="234" y="340"/>
                  <a:pt x="295" y="409"/>
                  <a:pt x="363" y="454"/>
                </a:cubicBezTo>
                <a:cubicBezTo>
                  <a:pt x="431" y="499"/>
                  <a:pt x="510" y="522"/>
                  <a:pt x="589" y="54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57" name="Line 93"/>
          <p:cNvSpPr>
            <a:spLocks noChangeShapeType="1"/>
          </p:cNvSpPr>
          <p:nvPr/>
        </p:nvSpPr>
        <p:spPr bwMode="auto">
          <a:xfrm flipV="1">
            <a:off x="9191625" y="297180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58" name="Text Box 94"/>
          <p:cNvSpPr txBox="1">
            <a:spLocks noChangeArrowheads="1"/>
          </p:cNvSpPr>
          <p:nvPr/>
        </p:nvSpPr>
        <p:spPr bwMode="auto">
          <a:xfrm>
            <a:off x="9191625" y="3141664"/>
            <a:ext cx="12954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MenWrite</a:t>
            </a:r>
          </a:p>
        </p:txBody>
      </p:sp>
      <p:sp>
        <p:nvSpPr>
          <p:cNvPr id="344159" name="Line 95"/>
          <p:cNvSpPr>
            <a:spLocks noChangeShapeType="1"/>
          </p:cNvSpPr>
          <p:nvPr/>
        </p:nvSpPr>
        <p:spPr bwMode="auto">
          <a:xfrm>
            <a:off x="9191625" y="515778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60" name="Text Box 96"/>
          <p:cNvSpPr txBox="1">
            <a:spLocks noChangeArrowheads="1"/>
          </p:cNvSpPr>
          <p:nvPr/>
        </p:nvSpPr>
        <p:spPr bwMode="auto">
          <a:xfrm>
            <a:off x="9191625" y="5157789"/>
            <a:ext cx="12954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MenRead</a:t>
            </a:r>
          </a:p>
        </p:txBody>
      </p:sp>
      <p:sp>
        <p:nvSpPr>
          <p:cNvPr id="344161" name="Freeform 97"/>
          <p:cNvSpPr>
            <a:spLocks/>
          </p:cNvSpPr>
          <p:nvPr/>
        </p:nvSpPr>
        <p:spPr bwMode="auto">
          <a:xfrm>
            <a:off x="2135189" y="1028701"/>
            <a:ext cx="2016125" cy="384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63" y="15"/>
              </a:cxn>
              <a:cxn ang="0">
                <a:pos x="545" y="106"/>
              </a:cxn>
              <a:cxn ang="0">
                <a:pos x="771" y="197"/>
              </a:cxn>
              <a:cxn ang="0">
                <a:pos x="1270" y="242"/>
              </a:cxn>
            </a:cxnLst>
            <a:rect l="0" t="0" r="r" b="b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62" name="Line 98"/>
          <p:cNvSpPr>
            <a:spLocks noChangeShapeType="1"/>
          </p:cNvSpPr>
          <p:nvPr/>
        </p:nvSpPr>
        <p:spPr bwMode="auto">
          <a:xfrm>
            <a:off x="3935413" y="5229225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63" name="Text Box 99"/>
          <p:cNvSpPr txBox="1">
            <a:spLocks noChangeArrowheads="1"/>
          </p:cNvSpPr>
          <p:nvPr/>
        </p:nvSpPr>
        <p:spPr bwMode="auto">
          <a:xfrm>
            <a:off x="3719513" y="5373688"/>
            <a:ext cx="431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3300"/>
                </a:solidFill>
              </a:rPr>
              <a:t>16</a:t>
            </a:r>
            <a:endParaRPr lang="en-US" altLang="zh-CN" sz="1600" baseline="-25000">
              <a:solidFill>
                <a:srgbClr val="FF3300"/>
              </a:solidFill>
            </a:endParaRPr>
          </a:p>
        </p:txBody>
      </p:sp>
      <p:sp>
        <p:nvSpPr>
          <p:cNvPr id="344164" name="Text Box 100"/>
          <p:cNvSpPr txBox="1">
            <a:spLocks noChangeArrowheads="1"/>
          </p:cNvSpPr>
          <p:nvPr/>
        </p:nvSpPr>
        <p:spPr bwMode="auto">
          <a:xfrm>
            <a:off x="5519738" y="5013325"/>
            <a:ext cx="431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3300"/>
                </a:solidFill>
              </a:rPr>
              <a:t>32</a:t>
            </a:r>
            <a:endParaRPr lang="en-US" altLang="zh-CN" sz="1600" baseline="-25000">
              <a:solidFill>
                <a:srgbClr val="FF3300"/>
              </a:solidFill>
            </a:endParaRPr>
          </a:p>
        </p:txBody>
      </p:sp>
      <p:sp>
        <p:nvSpPr>
          <p:cNvPr id="344165" name="Line 101"/>
          <p:cNvSpPr>
            <a:spLocks noChangeShapeType="1"/>
          </p:cNvSpPr>
          <p:nvPr/>
        </p:nvSpPr>
        <p:spPr bwMode="auto">
          <a:xfrm>
            <a:off x="5880101" y="522922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66" name="Text Box 102"/>
          <p:cNvSpPr txBox="1">
            <a:spLocks noChangeArrowheads="1"/>
          </p:cNvSpPr>
          <p:nvPr/>
        </p:nvSpPr>
        <p:spPr bwMode="auto">
          <a:xfrm>
            <a:off x="6600825" y="5661025"/>
            <a:ext cx="175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32bits data</a:t>
            </a:r>
            <a:endParaRPr lang="en-US" altLang="zh-CN" sz="2400"/>
          </a:p>
        </p:txBody>
      </p:sp>
      <p:sp>
        <p:nvSpPr>
          <p:cNvPr id="344167" name="AutoShape 103"/>
          <p:cNvSpPr>
            <a:spLocks noChangeArrowheads="1"/>
          </p:cNvSpPr>
          <p:nvPr/>
        </p:nvSpPr>
        <p:spPr bwMode="auto">
          <a:xfrm>
            <a:off x="3000375" y="3500438"/>
            <a:ext cx="287338" cy="7921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68" name="Rectangle 104"/>
          <p:cNvSpPr>
            <a:spLocks noChangeArrowheads="1"/>
          </p:cNvSpPr>
          <p:nvPr/>
        </p:nvSpPr>
        <p:spPr bwMode="auto">
          <a:xfrm>
            <a:off x="2135188" y="6021388"/>
            <a:ext cx="8208962" cy="1471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chemeClr val="tx2"/>
                </a:solidFill>
              </a:rPr>
              <a:t>lw  $t0, 200($s2)</a:t>
            </a:r>
          </a:p>
          <a:p>
            <a:pPr marL="342900" indent="-342900"/>
            <a:r>
              <a:rPr lang="en-US" altLang="zh-CN">
                <a:solidFill>
                  <a:schemeClr val="tx2"/>
                </a:solidFill>
              </a:rPr>
              <a:t>if  $s2=1000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it  will  load  word in element  number 1200 to $t0</a:t>
            </a:r>
          </a:p>
        </p:txBody>
      </p:sp>
      <p:sp>
        <p:nvSpPr>
          <p:cNvPr id="344169" name="Rectangle 105"/>
          <p:cNvSpPr>
            <a:spLocks noChangeArrowheads="1"/>
          </p:cNvSpPr>
          <p:nvPr/>
        </p:nvSpPr>
        <p:spPr bwMode="auto">
          <a:xfrm>
            <a:off x="7967664" y="765175"/>
            <a:ext cx="273985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>
                <a:solidFill>
                  <a:srgbClr val="993300"/>
                </a:solidFill>
              </a:rPr>
              <a:t>Sw  $t0, 200($s2)</a:t>
            </a:r>
          </a:p>
        </p:txBody>
      </p:sp>
      <p:sp>
        <p:nvSpPr>
          <p:cNvPr id="344170" name="AutoShape 106"/>
          <p:cNvSpPr>
            <a:spLocks noChangeArrowheads="1"/>
          </p:cNvSpPr>
          <p:nvPr/>
        </p:nvSpPr>
        <p:spPr bwMode="auto">
          <a:xfrm>
            <a:off x="9767889" y="4149726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71" name="Freeform 107"/>
          <p:cNvSpPr>
            <a:spLocks/>
          </p:cNvSpPr>
          <p:nvPr/>
        </p:nvSpPr>
        <p:spPr bwMode="auto">
          <a:xfrm>
            <a:off x="3503613" y="4365626"/>
            <a:ext cx="6769100" cy="1655763"/>
          </a:xfrm>
          <a:custGeom>
            <a:avLst/>
            <a:gdLst/>
            <a:ahLst/>
            <a:cxnLst>
              <a:cxn ang="0">
                <a:pos x="3901" y="0"/>
              </a:cxn>
              <a:cxn ang="0">
                <a:pos x="4309" y="0"/>
              </a:cxn>
              <a:cxn ang="0">
                <a:pos x="4309" y="1043"/>
              </a:cxn>
              <a:cxn ang="0">
                <a:pos x="0" y="1043"/>
              </a:cxn>
              <a:cxn ang="0">
                <a:pos x="0" y="45"/>
              </a:cxn>
              <a:cxn ang="0">
                <a:pos x="272" y="45"/>
              </a:cxn>
            </a:cxnLst>
            <a:rect l="0" t="0" r="r" b="b"/>
            <a:pathLst>
              <a:path w="4309" h="1043">
                <a:moveTo>
                  <a:pt x="3901" y="0"/>
                </a:moveTo>
                <a:lnTo>
                  <a:pt x="4309" y="0"/>
                </a:lnTo>
                <a:lnTo>
                  <a:pt x="4309" y="1043"/>
                </a:lnTo>
                <a:lnTo>
                  <a:pt x="0" y="1043"/>
                </a:lnTo>
                <a:lnTo>
                  <a:pt x="0" y="45"/>
                </a:lnTo>
                <a:lnTo>
                  <a:pt x="272" y="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72" name="AutoShape 108"/>
          <p:cNvSpPr>
            <a:spLocks noChangeArrowheads="1"/>
          </p:cNvSpPr>
          <p:nvPr/>
        </p:nvSpPr>
        <p:spPr bwMode="auto">
          <a:xfrm>
            <a:off x="6456364" y="3573463"/>
            <a:ext cx="288925" cy="7921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173" name="Text Box 109"/>
          <p:cNvSpPr txBox="1">
            <a:spLocks noChangeArrowheads="1"/>
          </p:cNvSpPr>
          <p:nvPr/>
        </p:nvSpPr>
        <p:spPr bwMode="auto">
          <a:xfrm>
            <a:off x="8615364" y="4365625"/>
            <a:ext cx="936625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Memory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35" grpId="0" animBg="1" autoUpdateAnimBg="0"/>
      <p:bldP spid="34414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6" y="44450"/>
            <a:ext cx="8856663" cy="433388"/>
          </a:xfrm>
        </p:spPr>
        <p:txBody>
          <a:bodyPr/>
          <a:lstStyle/>
          <a:p>
            <a:pPr algn="l">
              <a:lnSpc>
                <a:spcPct val="65000"/>
              </a:lnSpc>
            </a:pPr>
            <a:r>
              <a:rPr lang="en-US" altLang="zh-CN" sz="3600"/>
              <a:t>I type Instruction &amp; Data stream of  </a:t>
            </a:r>
            <a:r>
              <a:rPr lang="en-US" altLang="zh-CN" sz="3600" i="1"/>
              <a:t>beq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524250" y="2408238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rs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3505200" y="3051175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rt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3524250" y="3632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rt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3937001" y="2362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3863975" y="2433638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Read reg. address1</a:t>
            </a:r>
          </a:p>
        </p:txBody>
      </p: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3863975" y="3082925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Read reg. address2</a:t>
            </a: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3863975" y="3657600"/>
            <a:ext cx="18732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Write reg. address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3863976" y="4233863"/>
            <a:ext cx="1223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Write data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4800601" y="2794000"/>
            <a:ext cx="1223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/>
              <a:t>Read data1</a:t>
            </a:r>
          </a:p>
        </p:txBody>
      </p:sp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4656139" y="3970338"/>
            <a:ext cx="13684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/>
              <a:t>Read data2</a:t>
            </a:r>
          </a:p>
        </p:txBody>
      </p:sp>
      <p:sp>
        <p:nvSpPr>
          <p:cNvPr id="346125" name="Freeform 13"/>
          <p:cNvSpPr>
            <a:spLocks/>
          </p:cNvSpPr>
          <p:nvPr/>
        </p:nvSpPr>
        <p:spPr bwMode="auto">
          <a:xfrm>
            <a:off x="6816726" y="2636839"/>
            <a:ext cx="1152525" cy="1944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9"/>
              </a:cxn>
              <a:cxn ang="0">
                <a:pos x="91" y="590"/>
              </a:cxn>
              <a:cxn ang="0">
                <a:pos x="0" y="726"/>
              </a:cxn>
              <a:cxn ang="0">
                <a:pos x="0" y="1225"/>
              </a:cxn>
              <a:cxn ang="0">
                <a:pos x="726" y="862"/>
              </a:cxn>
              <a:cxn ang="0">
                <a:pos x="726" y="363"/>
              </a:cxn>
              <a:cxn ang="0">
                <a:pos x="0" y="0"/>
              </a:cxn>
            </a:cxnLst>
            <a:rect l="0" t="0" r="r" b="b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26" name="Text Box 14"/>
          <p:cNvSpPr txBox="1">
            <a:spLocks noChangeArrowheads="1"/>
          </p:cNvSpPr>
          <p:nvPr/>
        </p:nvSpPr>
        <p:spPr bwMode="auto">
          <a:xfrm>
            <a:off x="6943725" y="3643313"/>
            <a:ext cx="1143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</a:rPr>
              <a:t>ALU result</a:t>
            </a:r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7464426" y="3070225"/>
            <a:ext cx="576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3366CC"/>
                </a:solidFill>
              </a:rPr>
              <a:t>Zero   </a:t>
            </a:r>
            <a:endParaRPr lang="en-US" altLang="zh-CN" sz="1600"/>
          </a:p>
        </p:txBody>
      </p:sp>
      <p:sp>
        <p:nvSpPr>
          <p:cNvPr id="346128" name="Text Box 16"/>
          <p:cNvSpPr txBox="1">
            <a:spLocks noChangeArrowheads="1"/>
          </p:cNvSpPr>
          <p:nvPr/>
        </p:nvSpPr>
        <p:spPr bwMode="auto">
          <a:xfrm>
            <a:off x="6956465" y="3009900"/>
            <a:ext cx="553998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7391400" y="2349501"/>
            <a:ext cx="0" cy="574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>
            <a:off x="7286625" y="2492376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1" name="Text Box 19"/>
          <p:cNvSpPr txBox="1">
            <a:spLocks noChangeArrowheads="1"/>
          </p:cNvSpPr>
          <p:nvPr/>
        </p:nvSpPr>
        <p:spPr bwMode="auto">
          <a:xfrm>
            <a:off x="7032625" y="2420938"/>
            <a:ext cx="457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>
            <a:off x="7104064" y="2060575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5953125" y="3009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 flipV="1">
            <a:off x="4945063" y="1785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5" name="Text Box 23"/>
          <p:cNvSpPr txBox="1">
            <a:spLocks noChangeArrowheads="1"/>
          </p:cNvSpPr>
          <p:nvPr/>
        </p:nvSpPr>
        <p:spPr bwMode="auto">
          <a:xfrm>
            <a:off x="4943475" y="1989139"/>
            <a:ext cx="12954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RegWrite</a:t>
            </a:r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7319963" y="2300288"/>
            <a:ext cx="1439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ALU operation</a:t>
            </a:r>
          </a:p>
        </p:txBody>
      </p:sp>
      <p:sp>
        <p:nvSpPr>
          <p:cNvPr id="346137" name="Freeform 25"/>
          <p:cNvSpPr>
            <a:spLocks/>
          </p:cNvSpPr>
          <p:nvPr/>
        </p:nvSpPr>
        <p:spPr bwMode="auto">
          <a:xfrm>
            <a:off x="2208214" y="1989139"/>
            <a:ext cx="1368425" cy="719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590" y="317"/>
              </a:cxn>
              <a:cxn ang="0">
                <a:pos x="862" y="363"/>
              </a:cxn>
            </a:cxnLst>
            <a:rect l="0" t="0" r="r" b="b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38" name="Freeform 26"/>
          <p:cNvSpPr>
            <a:spLocks/>
          </p:cNvSpPr>
          <p:nvPr/>
        </p:nvSpPr>
        <p:spPr bwMode="auto">
          <a:xfrm>
            <a:off x="2208214" y="2852739"/>
            <a:ext cx="1368425" cy="433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590" y="317"/>
              </a:cxn>
              <a:cxn ang="0">
                <a:pos x="862" y="363"/>
              </a:cxn>
            </a:cxnLst>
            <a:rect l="0" t="0" r="r" b="b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41" name="Freeform 29"/>
          <p:cNvSpPr>
            <a:spLocks/>
          </p:cNvSpPr>
          <p:nvPr/>
        </p:nvSpPr>
        <p:spPr bwMode="auto">
          <a:xfrm>
            <a:off x="2208213" y="4797425"/>
            <a:ext cx="2303462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182"/>
              </a:cxn>
              <a:cxn ang="0">
                <a:pos x="590" y="318"/>
              </a:cxn>
              <a:cxn ang="0">
                <a:pos x="862" y="408"/>
              </a:cxn>
            </a:cxnLst>
            <a:rect l="0" t="0" r="r" b="b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47" name="Oval 35"/>
          <p:cNvSpPr>
            <a:spLocks noChangeArrowheads="1"/>
          </p:cNvSpPr>
          <p:nvPr/>
        </p:nvSpPr>
        <p:spPr bwMode="auto">
          <a:xfrm>
            <a:off x="4511676" y="4797425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Sign 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extend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 rot="5400000">
            <a:off x="-884240" y="3198814"/>
            <a:ext cx="5618163" cy="465138"/>
            <a:chOff x="296" y="673"/>
            <a:chExt cx="3956" cy="293"/>
          </a:xfrm>
        </p:grpSpPr>
        <p:sp>
          <p:nvSpPr>
            <p:cNvPr id="346149" name="Text Box 37"/>
            <p:cNvSpPr txBox="1">
              <a:spLocks noChangeArrowheads="1"/>
            </p:cNvSpPr>
            <p:nvPr/>
          </p:nvSpPr>
          <p:spPr bwMode="auto">
            <a:xfrm>
              <a:off x="296" y="675"/>
              <a:ext cx="624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/>
                <a:t>op(6)</a:t>
              </a:r>
            </a:p>
          </p:txBody>
        </p:sp>
        <p:sp>
          <p:nvSpPr>
            <p:cNvPr id="346150" name="Text Box 38"/>
            <p:cNvSpPr txBox="1">
              <a:spLocks noChangeArrowheads="1"/>
            </p:cNvSpPr>
            <p:nvPr/>
          </p:nvSpPr>
          <p:spPr bwMode="auto">
            <a:xfrm>
              <a:off x="932" y="675"/>
              <a:ext cx="624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6600"/>
                  </a:solidFill>
                </a:rPr>
                <a:t>rs(5)</a:t>
              </a:r>
            </a:p>
          </p:txBody>
        </p:sp>
        <p:sp>
          <p:nvSpPr>
            <p:cNvPr id="346151" name="Text Box 39"/>
            <p:cNvSpPr txBox="1">
              <a:spLocks noChangeArrowheads="1"/>
            </p:cNvSpPr>
            <p:nvPr/>
          </p:nvSpPr>
          <p:spPr bwMode="auto">
            <a:xfrm>
              <a:off x="1547" y="673"/>
              <a:ext cx="624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6600"/>
                  </a:solidFill>
                </a:rPr>
                <a:t>rt(5)</a:t>
              </a:r>
            </a:p>
          </p:txBody>
        </p:sp>
        <p:sp>
          <p:nvSpPr>
            <p:cNvPr id="346152" name="Text Box 40"/>
            <p:cNvSpPr txBox="1">
              <a:spLocks noChangeArrowheads="1"/>
            </p:cNvSpPr>
            <p:nvPr/>
          </p:nvSpPr>
          <p:spPr bwMode="auto">
            <a:xfrm>
              <a:off x="2165" y="673"/>
              <a:ext cx="2087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6600"/>
                  </a:solidFill>
                </a:rPr>
                <a:t>offset</a:t>
              </a:r>
            </a:p>
          </p:txBody>
        </p:sp>
      </p:grpSp>
      <p:sp>
        <p:nvSpPr>
          <p:cNvPr id="346154" name="Text Box 42"/>
          <p:cNvSpPr txBox="1">
            <a:spLocks noChangeArrowheads="1"/>
          </p:cNvSpPr>
          <p:nvPr/>
        </p:nvSpPr>
        <p:spPr bwMode="auto">
          <a:xfrm>
            <a:off x="3503613" y="4797425"/>
            <a:ext cx="10668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0-15</a:t>
            </a:r>
          </a:p>
        </p:txBody>
      </p:sp>
      <p:sp>
        <p:nvSpPr>
          <p:cNvPr id="346155" name="Text Box 43"/>
          <p:cNvSpPr txBox="1">
            <a:spLocks noChangeArrowheads="1"/>
          </p:cNvSpPr>
          <p:nvPr/>
        </p:nvSpPr>
        <p:spPr bwMode="auto">
          <a:xfrm rot="1496058">
            <a:off x="2640013" y="2060575"/>
            <a:ext cx="11430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21-25</a:t>
            </a:r>
          </a:p>
        </p:txBody>
      </p:sp>
      <p:sp>
        <p:nvSpPr>
          <p:cNvPr id="346156" name="Text Box 44"/>
          <p:cNvSpPr txBox="1">
            <a:spLocks noChangeArrowheads="1"/>
          </p:cNvSpPr>
          <p:nvPr/>
        </p:nvSpPr>
        <p:spPr bwMode="auto">
          <a:xfrm rot="1201325">
            <a:off x="2351088" y="2565400"/>
            <a:ext cx="11430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>
                <a:solidFill>
                  <a:srgbClr val="FF3300"/>
                </a:solidFill>
              </a:rPr>
              <a:t>bit</a:t>
            </a:r>
            <a:r>
              <a:rPr lang="en-US" altLang="zh-CN" sz="2600" baseline="-25000">
                <a:solidFill>
                  <a:srgbClr val="FF3300"/>
                </a:solidFill>
              </a:rPr>
              <a:t>16-20</a:t>
            </a:r>
          </a:p>
        </p:txBody>
      </p:sp>
      <p:sp>
        <p:nvSpPr>
          <p:cNvPr id="346163" name="Line 51"/>
          <p:cNvSpPr>
            <a:spLocks noChangeShapeType="1"/>
          </p:cNvSpPr>
          <p:nvPr/>
        </p:nvSpPr>
        <p:spPr bwMode="auto">
          <a:xfrm>
            <a:off x="3935413" y="5229225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64" name="Text Box 52"/>
          <p:cNvSpPr txBox="1">
            <a:spLocks noChangeArrowheads="1"/>
          </p:cNvSpPr>
          <p:nvPr/>
        </p:nvSpPr>
        <p:spPr bwMode="auto">
          <a:xfrm>
            <a:off x="3719513" y="5373688"/>
            <a:ext cx="431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3300"/>
                </a:solidFill>
              </a:rPr>
              <a:t>16</a:t>
            </a:r>
            <a:endParaRPr lang="en-US" altLang="zh-CN" sz="1600" baseline="-25000">
              <a:solidFill>
                <a:srgbClr val="FF3300"/>
              </a:solidFill>
            </a:endParaRPr>
          </a:p>
        </p:txBody>
      </p:sp>
      <p:sp>
        <p:nvSpPr>
          <p:cNvPr id="346165" name="Text Box 53"/>
          <p:cNvSpPr txBox="1">
            <a:spLocks noChangeArrowheads="1"/>
          </p:cNvSpPr>
          <p:nvPr/>
        </p:nvSpPr>
        <p:spPr bwMode="auto">
          <a:xfrm>
            <a:off x="5519738" y="5013325"/>
            <a:ext cx="431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FF3300"/>
                </a:solidFill>
              </a:rPr>
              <a:t>32</a:t>
            </a:r>
            <a:endParaRPr lang="en-US" altLang="zh-CN" sz="1600" baseline="-25000">
              <a:solidFill>
                <a:srgbClr val="FF3300"/>
              </a:solidFill>
            </a:endParaRPr>
          </a:p>
        </p:txBody>
      </p:sp>
      <p:sp>
        <p:nvSpPr>
          <p:cNvPr id="346166" name="Line 54"/>
          <p:cNvSpPr>
            <a:spLocks noChangeShapeType="1"/>
          </p:cNvSpPr>
          <p:nvPr/>
        </p:nvSpPr>
        <p:spPr bwMode="auto">
          <a:xfrm>
            <a:off x="5880101" y="522922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68" name="AutoShape 56"/>
          <p:cNvSpPr>
            <a:spLocks noChangeArrowheads="1"/>
          </p:cNvSpPr>
          <p:nvPr/>
        </p:nvSpPr>
        <p:spPr bwMode="auto">
          <a:xfrm>
            <a:off x="3000375" y="3500438"/>
            <a:ext cx="287338" cy="7921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73" name="Freeform 61"/>
          <p:cNvSpPr>
            <a:spLocks/>
          </p:cNvSpPr>
          <p:nvPr/>
        </p:nvSpPr>
        <p:spPr bwMode="auto">
          <a:xfrm>
            <a:off x="7391400" y="836613"/>
            <a:ext cx="863600" cy="143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9"/>
              </a:cxn>
              <a:cxn ang="0">
                <a:pos x="91" y="590"/>
              </a:cxn>
              <a:cxn ang="0">
                <a:pos x="0" y="726"/>
              </a:cxn>
              <a:cxn ang="0">
                <a:pos x="0" y="1225"/>
              </a:cxn>
              <a:cxn ang="0">
                <a:pos x="726" y="862"/>
              </a:cxn>
              <a:cxn ang="0">
                <a:pos x="726" y="363"/>
              </a:cxn>
              <a:cxn ang="0">
                <a:pos x="0" y="0"/>
              </a:cxn>
            </a:cxnLst>
            <a:rect l="0" t="0" r="r" b="b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74" name="Freeform 62"/>
          <p:cNvSpPr>
            <a:spLocks/>
          </p:cNvSpPr>
          <p:nvPr/>
        </p:nvSpPr>
        <p:spPr bwMode="auto">
          <a:xfrm>
            <a:off x="5303838" y="2060576"/>
            <a:ext cx="1223962" cy="3313113"/>
          </a:xfrm>
          <a:custGeom>
            <a:avLst/>
            <a:gdLst/>
            <a:ahLst/>
            <a:cxnLst>
              <a:cxn ang="0">
                <a:pos x="0" y="2087"/>
              </a:cxn>
              <a:cxn ang="0">
                <a:pos x="680" y="2087"/>
              </a:cxn>
              <a:cxn ang="0">
                <a:pos x="680" y="0"/>
              </a:cxn>
              <a:cxn ang="0">
                <a:pos x="771" y="0"/>
              </a:cxn>
            </a:cxnLst>
            <a:rect l="0" t="0" r="r" b="b"/>
            <a:pathLst>
              <a:path w="771" h="2087">
                <a:moveTo>
                  <a:pt x="0" y="2087"/>
                </a:moveTo>
                <a:lnTo>
                  <a:pt x="680" y="2087"/>
                </a:lnTo>
                <a:lnTo>
                  <a:pt x="680" y="0"/>
                </a:lnTo>
                <a:lnTo>
                  <a:pt x="77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75" name="Oval 63"/>
          <p:cNvSpPr>
            <a:spLocks noChangeArrowheads="1"/>
          </p:cNvSpPr>
          <p:nvPr/>
        </p:nvSpPr>
        <p:spPr bwMode="auto">
          <a:xfrm>
            <a:off x="6527801" y="1484313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left 2</a:t>
            </a:r>
          </a:p>
        </p:txBody>
      </p:sp>
      <p:sp>
        <p:nvSpPr>
          <p:cNvPr id="346176" name="Line 64"/>
          <p:cNvSpPr>
            <a:spLocks noChangeShapeType="1"/>
          </p:cNvSpPr>
          <p:nvPr/>
        </p:nvSpPr>
        <p:spPr bwMode="auto">
          <a:xfrm>
            <a:off x="6096000" y="1125538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77" name="Text Box 65"/>
          <p:cNvSpPr txBox="1">
            <a:spLocks noChangeArrowheads="1"/>
          </p:cNvSpPr>
          <p:nvPr/>
        </p:nvSpPr>
        <p:spPr bwMode="auto">
          <a:xfrm>
            <a:off x="3143250" y="728664"/>
            <a:ext cx="3671888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PC+4 from instructiondatapath</a:t>
            </a:r>
          </a:p>
        </p:txBody>
      </p:sp>
      <p:sp>
        <p:nvSpPr>
          <p:cNvPr id="346178" name="AutoShape 66"/>
          <p:cNvSpPr>
            <a:spLocks noChangeArrowheads="1"/>
          </p:cNvSpPr>
          <p:nvPr/>
        </p:nvSpPr>
        <p:spPr bwMode="auto">
          <a:xfrm>
            <a:off x="8975726" y="981076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79" name="Text Box 67"/>
          <p:cNvSpPr txBox="1">
            <a:spLocks noChangeArrowheads="1"/>
          </p:cNvSpPr>
          <p:nvPr/>
        </p:nvSpPr>
        <p:spPr bwMode="auto">
          <a:xfrm>
            <a:off x="7459702" y="1196976"/>
            <a:ext cx="553998" cy="79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346180" name="Freeform 68"/>
          <p:cNvSpPr>
            <a:spLocks/>
          </p:cNvSpPr>
          <p:nvPr/>
        </p:nvSpPr>
        <p:spPr bwMode="auto">
          <a:xfrm>
            <a:off x="7032625" y="755651"/>
            <a:ext cx="1943100" cy="5048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0" y="0"/>
              </a:cxn>
              <a:cxn ang="0">
                <a:pos x="952" y="0"/>
              </a:cxn>
              <a:cxn ang="0">
                <a:pos x="952" y="454"/>
              </a:cxn>
              <a:cxn ang="0">
                <a:pos x="1224" y="454"/>
              </a:cxn>
            </a:cxnLst>
            <a:rect l="0" t="0" r="r" b="b"/>
            <a:pathLst>
              <a:path w="1224" h="454">
                <a:moveTo>
                  <a:pt x="0" y="318"/>
                </a:moveTo>
                <a:lnTo>
                  <a:pt x="0" y="0"/>
                </a:lnTo>
                <a:lnTo>
                  <a:pt x="952" y="0"/>
                </a:lnTo>
                <a:lnTo>
                  <a:pt x="952" y="454"/>
                </a:lnTo>
                <a:lnTo>
                  <a:pt x="1224" y="45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82" name="Line 70"/>
          <p:cNvSpPr>
            <a:spLocks noChangeShapeType="1"/>
          </p:cNvSpPr>
          <p:nvPr/>
        </p:nvSpPr>
        <p:spPr bwMode="auto">
          <a:xfrm>
            <a:off x="8256589" y="1557338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83" name="Oval 71"/>
          <p:cNvSpPr>
            <a:spLocks noChangeArrowheads="1"/>
          </p:cNvSpPr>
          <p:nvPr/>
        </p:nvSpPr>
        <p:spPr bwMode="auto">
          <a:xfrm>
            <a:off x="6997701" y="1085851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84" name="Line 72"/>
          <p:cNvSpPr>
            <a:spLocks noChangeShapeType="1"/>
          </p:cNvSpPr>
          <p:nvPr/>
        </p:nvSpPr>
        <p:spPr bwMode="auto">
          <a:xfrm>
            <a:off x="9264651" y="135413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85" name="Text Box 73"/>
          <p:cNvSpPr txBox="1">
            <a:spLocks noChangeArrowheads="1"/>
          </p:cNvSpPr>
          <p:nvPr/>
        </p:nvSpPr>
        <p:spPr bwMode="auto">
          <a:xfrm>
            <a:off x="9264651" y="1341439"/>
            <a:ext cx="936625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To PC</a:t>
            </a:r>
          </a:p>
        </p:txBody>
      </p:sp>
      <p:sp>
        <p:nvSpPr>
          <p:cNvPr id="346186" name="Freeform 74"/>
          <p:cNvSpPr>
            <a:spLocks/>
          </p:cNvSpPr>
          <p:nvPr/>
        </p:nvSpPr>
        <p:spPr bwMode="auto">
          <a:xfrm>
            <a:off x="7967664" y="1773238"/>
            <a:ext cx="1152525" cy="1511300"/>
          </a:xfrm>
          <a:custGeom>
            <a:avLst/>
            <a:gdLst/>
            <a:ahLst/>
            <a:cxnLst>
              <a:cxn ang="0">
                <a:pos x="0" y="952"/>
              </a:cxn>
              <a:cxn ang="0">
                <a:pos x="681" y="952"/>
              </a:cxn>
              <a:cxn ang="0">
                <a:pos x="681" y="0"/>
              </a:cxn>
            </a:cxnLst>
            <a:rect l="0" t="0" r="r" b="b"/>
            <a:pathLst>
              <a:path w="681" h="952">
                <a:moveTo>
                  <a:pt x="0" y="952"/>
                </a:moveTo>
                <a:lnTo>
                  <a:pt x="681" y="952"/>
                </a:lnTo>
                <a:lnTo>
                  <a:pt x="68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7" grpId="0" animBg="1" autoUpdateAnimBg="0"/>
      <p:bldP spid="34617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05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8925" y="1517651"/>
            <a:ext cx="9067800" cy="4575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98660" name="Freeform 4"/>
          <p:cNvSpPr>
            <a:spLocks/>
          </p:cNvSpPr>
          <p:nvPr/>
        </p:nvSpPr>
        <p:spPr bwMode="auto">
          <a:xfrm>
            <a:off x="4095750" y="3362325"/>
            <a:ext cx="6248400" cy="2514600"/>
          </a:xfrm>
          <a:custGeom>
            <a:avLst/>
            <a:gdLst>
              <a:gd name="T0" fmla="*/ 685800 w 3936"/>
              <a:gd name="T1" fmla="*/ 0 h 1584"/>
              <a:gd name="T2" fmla="*/ 1676400 w 3936"/>
              <a:gd name="T3" fmla="*/ 381000 h 1584"/>
              <a:gd name="T4" fmla="*/ 3810000 w 3936"/>
              <a:gd name="T5" fmla="*/ 381000 h 1584"/>
              <a:gd name="T6" fmla="*/ 3810000 w 3936"/>
              <a:gd name="T7" fmla="*/ 2209800 h 1584"/>
              <a:gd name="T8" fmla="*/ 5867400 w 3936"/>
              <a:gd name="T9" fmla="*/ 2209800 h 1584"/>
              <a:gd name="T10" fmla="*/ 5867400 w 3936"/>
              <a:gd name="T11" fmla="*/ 990600 h 1584"/>
              <a:gd name="T12" fmla="*/ 6248400 w 3936"/>
              <a:gd name="T13" fmla="*/ 990600 h 1584"/>
              <a:gd name="T14" fmla="*/ 6248400 w 3936"/>
              <a:gd name="T15" fmla="*/ 2514600 h 1584"/>
              <a:gd name="T16" fmla="*/ 0 w 3936"/>
              <a:gd name="T17" fmla="*/ 2514600 h 1584"/>
              <a:gd name="T18" fmla="*/ 0 w 3936"/>
              <a:gd name="T19" fmla="*/ 1143000 h 1584"/>
              <a:gd name="T20" fmla="*/ 304800 w 3936"/>
              <a:gd name="T21" fmla="*/ 1143000 h 1584"/>
              <a:gd name="T22" fmla="*/ 609600 w 3936"/>
              <a:gd name="T23" fmla="*/ 685800 h 15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36" h="1584">
                <a:moveTo>
                  <a:pt x="432" y="0"/>
                </a:moveTo>
                <a:lnTo>
                  <a:pt x="1056" y="240"/>
                </a:lnTo>
                <a:lnTo>
                  <a:pt x="2400" y="240"/>
                </a:lnTo>
                <a:lnTo>
                  <a:pt x="2400" y="1392"/>
                </a:lnTo>
                <a:lnTo>
                  <a:pt x="3696" y="1392"/>
                </a:lnTo>
                <a:lnTo>
                  <a:pt x="3696" y="624"/>
                </a:lnTo>
                <a:lnTo>
                  <a:pt x="3936" y="624"/>
                </a:lnTo>
                <a:lnTo>
                  <a:pt x="3936" y="1584"/>
                </a:lnTo>
                <a:lnTo>
                  <a:pt x="0" y="1584"/>
                </a:lnTo>
                <a:lnTo>
                  <a:pt x="0" y="720"/>
                </a:lnTo>
                <a:lnTo>
                  <a:pt x="192" y="720"/>
                </a:lnTo>
                <a:lnTo>
                  <a:pt x="384" y="432"/>
                </a:lnTo>
              </a:path>
            </a:pathLst>
          </a:custGeom>
          <a:noFill/>
          <a:ln w="57150" cap="flat" cmpd="sng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1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4381488" y="0"/>
            <a:ext cx="5953108" cy="1109642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200" dirty="0"/>
              <a:t>combine the implementation R-type and I type 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3733800" y="3286125"/>
            <a:ext cx="33528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Freeform 7"/>
          <p:cNvSpPr>
            <a:spLocks/>
          </p:cNvSpPr>
          <p:nvPr/>
        </p:nvSpPr>
        <p:spPr bwMode="auto">
          <a:xfrm>
            <a:off x="3505200" y="3819525"/>
            <a:ext cx="6934200" cy="1371600"/>
          </a:xfrm>
          <a:custGeom>
            <a:avLst/>
            <a:gdLst>
              <a:gd name="T0" fmla="*/ 0 w 4368"/>
              <a:gd name="T1" fmla="*/ 228600 h 864"/>
              <a:gd name="T2" fmla="*/ 0 w 4368"/>
              <a:gd name="T3" fmla="*/ 1371600 h 864"/>
              <a:gd name="T4" fmla="*/ 2667000 w 4368"/>
              <a:gd name="T5" fmla="*/ 1371600 h 864"/>
              <a:gd name="T6" fmla="*/ 2667000 w 4368"/>
              <a:gd name="T7" fmla="*/ 381000 h 864"/>
              <a:gd name="T8" fmla="*/ 3505200 w 4368"/>
              <a:gd name="T9" fmla="*/ 381000 h 864"/>
              <a:gd name="T10" fmla="*/ 4572000 w 4368"/>
              <a:gd name="T11" fmla="*/ 0 h 864"/>
              <a:gd name="T12" fmla="*/ 6934200 w 4368"/>
              <a:gd name="T13" fmla="*/ 304800 h 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68" h="864">
                <a:moveTo>
                  <a:pt x="0" y="144"/>
                </a:moveTo>
                <a:lnTo>
                  <a:pt x="0" y="864"/>
                </a:lnTo>
                <a:lnTo>
                  <a:pt x="1680" y="864"/>
                </a:lnTo>
                <a:lnTo>
                  <a:pt x="1680" y="240"/>
                </a:lnTo>
                <a:lnTo>
                  <a:pt x="2208" y="240"/>
                </a:lnTo>
                <a:lnTo>
                  <a:pt x="2880" y="0"/>
                </a:lnTo>
                <a:lnTo>
                  <a:pt x="4368" y="192"/>
                </a:lnTo>
              </a:path>
            </a:pathLst>
          </a:custGeom>
          <a:noFill/>
          <a:ln w="381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62" grpId="0" animBg="1"/>
      <p:bldP spid="1986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69" y="295275"/>
            <a:ext cx="5392745" cy="9731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24579" name="AutoShape 3"/>
          <p:cNvSpPr>
            <a:spLocks noGrp="1" noChangeArrowheads="1"/>
          </p:cNvSpPr>
          <p:nvPr>
            <p:ph idx="1"/>
          </p:nvPr>
        </p:nvSpPr>
        <p:spPr>
          <a:xfrm>
            <a:off x="1811338" y="1430338"/>
            <a:ext cx="8964612" cy="4591050"/>
          </a:xfrm>
        </p:spPr>
        <p:txBody>
          <a:bodyPr/>
          <a:lstStyle/>
          <a:p>
            <a:r>
              <a:rPr lang="en-US" altLang="zh-CN" sz="2400" dirty="0"/>
              <a:t>4.1 Introduction </a:t>
            </a:r>
          </a:p>
          <a:p>
            <a:r>
              <a:rPr lang="en-US" altLang="zh-CN" sz="2400" dirty="0"/>
              <a:t>4.2 Logic Design Conventions</a:t>
            </a:r>
          </a:p>
          <a:p>
            <a:r>
              <a:rPr lang="en-US" altLang="zh-CN" sz="2400" dirty="0"/>
              <a:t>4.3 Building a </a:t>
            </a:r>
            <a:r>
              <a:rPr lang="en-US" altLang="zh-CN" sz="2400" dirty="0" err="1"/>
              <a:t>datapath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4.4 A Simple Implementation Scheme</a:t>
            </a:r>
          </a:p>
          <a:p>
            <a:r>
              <a:rPr lang="en-US" altLang="zh-CN" sz="2400" dirty="0"/>
              <a:t>4.5 An Overview of Pipelining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F05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700213"/>
            <a:ext cx="89916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Building the Datapath</a:t>
            </a:r>
          </a:p>
        </p:txBody>
      </p:sp>
      <p:sp>
        <p:nvSpPr>
          <p:cNvPr id="25604" name="AutoShape 3"/>
          <p:cNvSpPr>
            <a:spLocks noGrp="1" noChangeArrowheads="1"/>
          </p:cNvSpPr>
          <p:nvPr>
            <p:ph idx="1"/>
          </p:nvPr>
        </p:nvSpPr>
        <p:spPr>
          <a:xfrm>
            <a:off x="1738282" y="1071547"/>
            <a:ext cx="8382000" cy="501637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dirty="0" smtClean="0"/>
              <a:t>Use multiplexors to stitch them together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919288" y="6165850"/>
            <a:ext cx="6337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Comic Sans MS" pitchFamily="66" charset="0"/>
              </a:rPr>
              <a:t>Note : control signals	Page 306 F4.15</a:t>
            </a:r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4800600" y="3998913"/>
            <a:ext cx="2873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0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4800600" y="4502151"/>
            <a:ext cx="287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1</a:t>
            </a: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8845550" y="2127251"/>
            <a:ext cx="287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0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8832850" y="2630488"/>
            <a:ext cx="2873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1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7032625" y="4070351"/>
            <a:ext cx="287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0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7032625" y="4502151"/>
            <a:ext cx="287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Control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idx="1"/>
          </p:nvPr>
        </p:nvSpPr>
        <p:spPr>
          <a:xfrm>
            <a:off x="1199456" y="836712"/>
            <a:ext cx="9174163" cy="22860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 err="1">
                <a:latin typeface="Times New Roman" pitchFamily="18" charset="0"/>
              </a:rPr>
              <a:t>Analyse</a:t>
            </a:r>
            <a:r>
              <a:rPr lang="en-US" altLang="zh-CN" sz="2400" dirty="0">
                <a:latin typeface="Times New Roman" pitchFamily="18" charset="0"/>
              </a:rPr>
              <a:t> for cause and effect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Information</a:t>
            </a:r>
            <a:r>
              <a:rPr lang="en-US" altLang="zh-CN" sz="1800" dirty="0"/>
              <a:t> comes from the 32 bits of the instruction  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Selecting the </a:t>
            </a:r>
            <a:r>
              <a:rPr lang="en-US" altLang="zh-CN" sz="1800" dirty="0">
                <a:solidFill>
                  <a:srgbClr val="FF0000"/>
                </a:solidFill>
              </a:rPr>
              <a:t>operations</a:t>
            </a:r>
            <a:r>
              <a:rPr lang="en-US" altLang="zh-CN" sz="1800" dirty="0"/>
              <a:t> to perform (</a:t>
            </a:r>
            <a:r>
              <a:rPr lang="en-US" altLang="zh-CN" sz="1800" dirty="0" err="1"/>
              <a:t>ALU</a:t>
            </a:r>
            <a:r>
              <a:rPr lang="en-US" altLang="zh-CN" sz="1800" dirty="0"/>
              <a:t>, read/write, etc.)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Controlling the </a:t>
            </a:r>
            <a:r>
              <a:rPr lang="en-US" altLang="zh-CN" sz="1800" dirty="0">
                <a:solidFill>
                  <a:srgbClr val="FF0000"/>
                </a:solidFill>
              </a:rPr>
              <a:t>flow of data</a:t>
            </a:r>
            <a:r>
              <a:rPr lang="en-US" altLang="zh-CN" sz="1800" dirty="0"/>
              <a:t> (multiplexor inputs)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/>
              <a:t>ALU's</a:t>
            </a:r>
            <a:r>
              <a:rPr lang="en-US" altLang="zh-CN" sz="1800" dirty="0"/>
              <a:t> operation based on </a:t>
            </a:r>
            <a:r>
              <a:rPr lang="en-US" altLang="zh-CN" sz="1800" dirty="0">
                <a:solidFill>
                  <a:srgbClr val="FF0000"/>
                </a:solidFill>
              </a:rPr>
              <a:t>instruction type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FF0000"/>
                </a:solidFill>
              </a:rPr>
              <a:t>function</a:t>
            </a:r>
            <a:r>
              <a:rPr lang="en-US" altLang="zh-CN" sz="1800" dirty="0"/>
              <a:t> code</a:t>
            </a:r>
            <a:br>
              <a:rPr lang="en-US" altLang="zh-CN" sz="1800" dirty="0"/>
            </a:br>
            <a:r>
              <a:rPr lang="en-US" altLang="zh-CN" sz="2000" dirty="0"/>
              <a:t>	</a:t>
            </a:r>
          </a:p>
        </p:txBody>
      </p:sp>
      <p:pic>
        <p:nvPicPr>
          <p:cNvPr id="26628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9616" y="3122712"/>
            <a:ext cx="5757862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Instruction Code			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5177572"/>
            <a:ext cx="10972800" cy="758193"/>
          </a:xfrm>
        </p:spPr>
        <p:txBody>
          <a:bodyPr/>
          <a:lstStyle/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jal</a:t>
            </a:r>
            <a:r>
              <a:rPr lang="en-US" altLang="zh-CN" sz="2000" dirty="0" smtClean="0"/>
              <a:t>      ??????                                              Address                                 </a:t>
            </a:r>
            <a:r>
              <a:rPr lang="en-US" altLang="zh-CN" sz="1600" dirty="0" smtClean="0"/>
              <a:t>r31</a:t>
            </a:r>
            <a:r>
              <a:rPr lang="en-US" altLang="zh-CN" sz="1600" dirty="0" smtClean="0">
                <a:sym typeface="Wingdings" panose="05000000000000000000" pitchFamily="2" charset="2"/>
              </a:rPr>
              <a:t>PC+4</a:t>
            </a:r>
            <a:endParaRPr lang="en-US" altLang="zh-CN" sz="16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lui</a:t>
            </a:r>
            <a:r>
              <a:rPr lang="en-US" altLang="zh-CN" sz="2000" dirty="0" smtClean="0"/>
              <a:t>      ??????     00000       </a:t>
            </a:r>
            <a:r>
              <a:rPr lang="en-US" altLang="zh-CN" sz="2000" dirty="0" err="1" smtClean="0"/>
              <a:t>rt</a:t>
            </a:r>
            <a:r>
              <a:rPr lang="en-US" altLang="zh-CN" sz="2000" dirty="0" smtClean="0"/>
              <a:t>                     immediate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shift    000000     00000       </a:t>
            </a:r>
            <a:r>
              <a:rPr lang="en-US" altLang="zh-CN" sz="2000" dirty="0" err="1" smtClean="0"/>
              <a:t>rt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rd</a:t>
            </a:r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shamt</a:t>
            </a:r>
            <a:r>
              <a:rPr lang="en-US" altLang="zh-CN" sz="2000" dirty="0" smtClean="0"/>
              <a:t>      ??????</a:t>
            </a:r>
            <a:endParaRPr lang="zh-CN" altLang="zh-CN" sz="2000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528" y="-99392"/>
            <a:ext cx="8572528" cy="5286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919288" y="152400"/>
            <a:ext cx="8139112" cy="755650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          4.1  Introduction</a:t>
            </a:r>
            <a:endParaRPr lang="en-US" altLang="zh-CN" dirty="0"/>
          </a:p>
        </p:txBody>
      </p:sp>
      <p:sp>
        <p:nvSpPr>
          <p:cNvPr id="6147" name="AutoShape 3"/>
          <p:cNvSpPr>
            <a:spLocks noGrp="1" noChangeArrowheads="1"/>
          </p:cNvSpPr>
          <p:nvPr>
            <p:ph idx="1"/>
          </p:nvPr>
        </p:nvSpPr>
        <p:spPr>
          <a:xfrm>
            <a:off x="1739901" y="1268413"/>
            <a:ext cx="8964613" cy="5683250"/>
          </a:xfrm>
          <a:prstGeom prst="roundRect">
            <a:avLst>
              <a:gd name="adj" fmla="val 12486"/>
            </a:avLst>
          </a:prstGeom>
        </p:spPr>
        <p:txBody>
          <a:bodyPr/>
          <a:lstStyle/>
          <a:p>
            <a:r>
              <a:rPr lang="en-US" altLang="zh-CN" sz="2400" dirty="0"/>
              <a:t>We‘ll look at an implementation of the MIPS</a:t>
            </a:r>
          </a:p>
          <a:p>
            <a:r>
              <a:rPr lang="en-US" altLang="zh-CN" sz="2400" dirty="0"/>
              <a:t>Simplified to contain only:</a:t>
            </a:r>
          </a:p>
          <a:p>
            <a:pPr lvl="1"/>
            <a:r>
              <a:rPr lang="en-US" altLang="zh-CN" sz="2000" dirty="0"/>
              <a:t>memory-reference instructions:  </a:t>
            </a:r>
            <a:r>
              <a:rPr lang="en-US" altLang="zh-CN" sz="2000" b="1" dirty="0" err="1">
                <a:solidFill>
                  <a:srgbClr val="0070C0"/>
                </a:solidFill>
              </a:rPr>
              <a:t>lw</a:t>
            </a:r>
            <a:r>
              <a:rPr lang="en-US" altLang="zh-CN" sz="2000" b="1" dirty="0">
                <a:solidFill>
                  <a:srgbClr val="0070C0"/>
                </a:solidFill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</a:rPr>
              <a:t>sw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altLang="zh-CN" sz="2000" dirty="0"/>
              <a:t>arithmetic-logical instructions:  </a:t>
            </a:r>
            <a:r>
              <a:rPr lang="en-US" altLang="zh-CN" sz="2000" b="1" dirty="0">
                <a:solidFill>
                  <a:srgbClr val="0070C0"/>
                </a:solidFill>
              </a:rPr>
              <a:t>add, sub, and, or, </a:t>
            </a:r>
            <a:r>
              <a:rPr lang="en-US" altLang="zh-CN" sz="2000" b="1" dirty="0" err="1">
                <a:solidFill>
                  <a:srgbClr val="0070C0"/>
                </a:solidFill>
              </a:rPr>
              <a:t>slt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dirty="0"/>
              <a:t>control flow instructions:  </a:t>
            </a:r>
            <a:r>
              <a:rPr lang="en-US" altLang="zh-CN" sz="2000" b="1" dirty="0" err="1">
                <a:solidFill>
                  <a:srgbClr val="0070C0"/>
                </a:solidFill>
              </a:rPr>
              <a:t>beq</a:t>
            </a:r>
            <a:r>
              <a:rPr lang="en-US" altLang="zh-CN" sz="2000" b="1" dirty="0">
                <a:solidFill>
                  <a:srgbClr val="0070C0"/>
                </a:solidFill>
              </a:rPr>
              <a:t>, j</a:t>
            </a:r>
          </a:p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Generic Implementation:</a:t>
            </a:r>
          </a:p>
          <a:p>
            <a:pPr lvl="1"/>
            <a:r>
              <a:rPr lang="en-US" altLang="zh-CN" sz="2000" dirty="0"/>
              <a:t>use the program counter (PC) to supply instruction address</a:t>
            </a:r>
          </a:p>
          <a:p>
            <a:pPr lvl="1"/>
            <a:r>
              <a:rPr lang="en-US" altLang="zh-CN" sz="2000" dirty="0"/>
              <a:t>get the instruction from memory</a:t>
            </a:r>
          </a:p>
          <a:p>
            <a:pPr lvl="1"/>
            <a:r>
              <a:rPr lang="en-US" altLang="zh-CN" sz="2000" dirty="0"/>
              <a:t>read registers</a:t>
            </a:r>
          </a:p>
          <a:p>
            <a:pPr lvl="1"/>
            <a:r>
              <a:rPr lang="en-US" altLang="zh-CN" sz="2000" dirty="0"/>
              <a:t>use the instruction to decide exactly what to do</a:t>
            </a:r>
          </a:p>
          <a:p>
            <a:pPr lvl="2"/>
            <a:endParaRPr lang="en-US" altLang="zh-CN" sz="14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67637" y="3071810"/>
            <a:ext cx="2808287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FF3300"/>
                </a:solidFill>
                <a:latin typeface="Arial" pitchFamily="34" charset="0"/>
              </a:rPr>
              <a:t>What are steps?</a:t>
            </a:r>
          </a:p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FF3300"/>
                </a:solidFill>
                <a:latin typeface="Arial" pitchFamily="34" charset="0"/>
              </a:rPr>
              <a:t>How many FUN.?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What should ALU do ?</a:t>
            </a:r>
          </a:p>
        </p:txBody>
      </p:sp>
      <p:sp>
        <p:nvSpPr>
          <p:cNvPr id="28674" name="AutoShape 2"/>
          <p:cNvSpPr>
            <a:spLocks noGrp="1" noChangeArrowheads="1"/>
          </p:cNvSpPr>
          <p:nvPr>
            <p:ph idx="1"/>
          </p:nvPr>
        </p:nvSpPr>
        <p:spPr>
          <a:xfrm>
            <a:off x="1774826" y="1125538"/>
            <a:ext cx="8520113" cy="532765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1800" dirty="0"/>
              <a:t>e.g.  what should the </a:t>
            </a:r>
            <a:r>
              <a:rPr lang="en-US" altLang="zh-CN" sz="1800" dirty="0" err="1"/>
              <a:t>ALU</a:t>
            </a:r>
            <a:r>
              <a:rPr lang="en-US" altLang="zh-CN" sz="1800" dirty="0"/>
              <a:t> do with these instructions</a:t>
            </a:r>
          </a:p>
          <a:p>
            <a:pPr>
              <a:lnSpc>
                <a:spcPct val="90000"/>
              </a:lnSpc>
            </a:pPr>
            <a:r>
              <a:rPr lang="en-US" altLang="zh-CN" sz="1800" dirty="0"/>
              <a:t>Example:  </a:t>
            </a:r>
            <a:r>
              <a:rPr lang="en-US" altLang="zh-CN" sz="1800" dirty="0" err="1"/>
              <a:t>lw</a:t>
            </a:r>
            <a:r>
              <a:rPr lang="en-US" altLang="zh-CN" sz="1800" dirty="0"/>
              <a:t> $1, 100($2)</a:t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     OP	  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	         </a:t>
            </a:r>
            <a:r>
              <a:rPr lang="en-US" altLang="zh-CN" sz="1800" dirty="0" err="1"/>
              <a:t>rt</a:t>
            </a:r>
            <a:r>
              <a:rPr lang="en-US" altLang="zh-CN" sz="1800" dirty="0"/>
              <a:t>       		16 bit displacement</a:t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	   </a:t>
            </a:r>
            <a:br>
              <a:rPr lang="en-US" altLang="zh-CN" sz="1800" dirty="0"/>
            </a:br>
            <a:endParaRPr lang="en-US" altLang="zh-CN" sz="180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70000"/>
              </a:lnSpc>
            </a:pPr>
            <a:r>
              <a:rPr lang="en-US" altLang="zh-CN" sz="1800" dirty="0" err="1"/>
              <a:t>ALU</a:t>
            </a:r>
            <a:r>
              <a:rPr lang="en-US" altLang="zh-CN" sz="1800" dirty="0"/>
              <a:t> control input</a:t>
            </a:r>
            <a:br>
              <a:rPr lang="en-US" altLang="zh-CN" sz="1800" dirty="0"/>
            </a:br>
            <a:endParaRPr lang="en-US" altLang="zh-CN" sz="18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1800" dirty="0"/>
              <a:t>	     3 -types	</a:t>
            </a: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endParaRPr lang="en-US" altLang="zh-CN" sz="1800" dirty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endParaRPr lang="en-US" altLang="zh-CN" sz="1800" dirty="0"/>
          </a:p>
          <a:p>
            <a:r>
              <a:rPr lang="en-US" altLang="zh-CN" sz="1800" dirty="0"/>
              <a:t>Why is the code for subtract 110 and not </a:t>
            </a:r>
            <a:r>
              <a:rPr lang="en-US" altLang="zh-CN" sz="1800" dirty="0">
                <a:solidFill>
                  <a:srgbClr val="FF0000"/>
                </a:solidFill>
              </a:rPr>
              <a:t>011</a:t>
            </a:r>
            <a:r>
              <a:rPr lang="en-US" altLang="zh-CN" sz="1800" dirty="0"/>
              <a:t>?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49426" y="312739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76" name="Group 53"/>
          <p:cNvGrpSpPr>
            <a:grpSpLocks/>
          </p:cNvGrpSpPr>
          <p:nvPr/>
        </p:nvGrpSpPr>
        <p:grpSpPr bwMode="auto">
          <a:xfrm>
            <a:off x="2251075" y="2487614"/>
            <a:ext cx="7778750" cy="339725"/>
            <a:chOff x="521" y="1298"/>
            <a:chExt cx="4900" cy="214"/>
          </a:xfrm>
        </p:grpSpPr>
        <p:sp>
          <p:nvSpPr>
            <p:cNvPr id="28723" name="Rectangle 5"/>
            <p:cNvSpPr>
              <a:spLocks noChangeArrowheads="1"/>
            </p:cNvSpPr>
            <p:nvPr/>
          </p:nvSpPr>
          <p:spPr bwMode="auto">
            <a:xfrm>
              <a:off x="521" y="1298"/>
              <a:ext cx="816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(100011)35</a:t>
              </a:r>
            </a:p>
          </p:txBody>
        </p:sp>
        <p:sp>
          <p:nvSpPr>
            <p:cNvPr id="28724" name="Rectangle 6"/>
            <p:cNvSpPr>
              <a:spLocks noChangeArrowheads="1"/>
            </p:cNvSpPr>
            <p:nvPr/>
          </p:nvSpPr>
          <p:spPr bwMode="auto">
            <a:xfrm>
              <a:off x="1338" y="1298"/>
              <a:ext cx="817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28725" name="Rectangle 7"/>
            <p:cNvSpPr>
              <a:spLocks noChangeArrowheads="1"/>
            </p:cNvSpPr>
            <p:nvPr/>
          </p:nvSpPr>
          <p:spPr bwMode="auto">
            <a:xfrm>
              <a:off x="2154" y="1298"/>
              <a:ext cx="816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8726" name="Rectangle 12"/>
            <p:cNvSpPr>
              <a:spLocks noChangeArrowheads="1"/>
            </p:cNvSpPr>
            <p:nvPr/>
          </p:nvSpPr>
          <p:spPr bwMode="auto">
            <a:xfrm>
              <a:off x="2971" y="1298"/>
              <a:ext cx="2450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/>
                <a:t>100</a:t>
              </a:r>
            </a:p>
          </p:txBody>
        </p:sp>
      </p:grpSp>
      <p:graphicFrame>
        <p:nvGraphicFramePr>
          <p:cNvPr id="201780" name="Group 52"/>
          <p:cNvGraphicFramePr>
            <a:graphicFrameLocks noGrp="1"/>
          </p:cNvGraphicFramePr>
          <p:nvPr/>
        </p:nvGraphicFramePr>
        <p:xfrm>
          <a:off x="7399338" y="3932238"/>
          <a:ext cx="3160712" cy="2377440"/>
        </p:xfrm>
        <a:graphic>
          <a:graphicData uri="http://schemas.openxmlformats.org/drawingml/2006/table">
            <a:tbl>
              <a:tblPr/>
              <a:tblGrid>
                <a:gridCol w="1309687"/>
                <a:gridCol w="582613"/>
                <a:gridCol w="126841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E5"/>
                    </a:solidFill>
                  </a:tcPr>
                </a:tc>
              </a:tr>
            </a:tbl>
          </a:graphicData>
        </a:graphic>
      </p:graphicFrame>
      <p:grpSp>
        <p:nvGrpSpPr>
          <p:cNvPr id="28708" name="Group 54"/>
          <p:cNvGrpSpPr>
            <a:grpSpLocks/>
          </p:cNvGrpSpPr>
          <p:nvPr/>
        </p:nvGrpSpPr>
        <p:grpSpPr bwMode="auto">
          <a:xfrm>
            <a:off x="2279650" y="2900364"/>
            <a:ext cx="7778750" cy="339725"/>
            <a:chOff x="521" y="1298"/>
            <a:chExt cx="4900" cy="214"/>
          </a:xfrm>
        </p:grpSpPr>
        <p:sp>
          <p:nvSpPr>
            <p:cNvPr id="28719" name="Rectangle 55"/>
            <p:cNvSpPr>
              <a:spLocks noChangeArrowheads="1"/>
            </p:cNvSpPr>
            <p:nvPr/>
          </p:nvSpPr>
          <p:spPr bwMode="auto">
            <a:xfrm>
              <a:off x="521" y="1298"/>
              <a:ext cx="816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(101011)43</a:t>
              </a:r>
            </a:p>
          </p:txBody>
        </p:sp>
        <p:sp>
          <p:nvSpPr>
            <p:cNvPr id="28720" name="Rectangle 56"/>
            <p:cNvSpPr>
              <a:spLocks noChangeArrowheads="1"/>
            </p:cNvSpPr>
            <p:nvPr/>
          </p:nvSpPr>
          <p:spPr bwMode="auto">
            <a:xfrm>
              <a:off x="1338" y="1298"/>
              <a:ext cx="817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28721" name="Rectangle 57"/>
            <p:cNvSpPr>
              <a:spLocks noChangeArrowheads="1"/>
            </p:cNvSpPr>
            <p:nvPr/>
          </p:nvSpPr>
          <p:spPr bwMode="auto">
            <a:xfrm>
              <a:off x="2154" y="1298"/>
              <a:ext cx="816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28722" name="Rectangle 58"/>
            <p:cNvSpPr>
              <a:spLocks noChangeArrowheads="1"/>
            </p:cNvSpPr>
            <p:nvPr/>
          </p:nvSpPr>
          <p:spPr bwMode="auto">
            <a:xfrm>
              <a:off x="2971" y="1298"/>
              <a:ext cx="2450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1800"/>
                <a:t>100</a:t>
              </a:r>
            </a:p>
          </p:txBody>
        </p:sp>
      </p:grpSp>
      <p:grpSp>
        <p:nvGrpSpPr>
          <p:cNvPr id="28709" name="Group 72"/>
          <p:cNvGrpSpPr>
            <a:grpSpLocks/>
          </p:cNvGrpSpPr>
          <p:nvPr/>
        </p:nvGrpSpPr>
        <p:grpSpPr bwMode="auto">
          <a:xfrm>
            <a:off x="2279650" y="3332163"/>
            <a:ext cx="7804150" cy="379412"/>
            <a:chOff x="431" y="1888"/>
            <a:chExt cx="4916" cy="239"/>
          </a:xfrm>
        </p:grpSpPr>
        <p:sp>
          <p:nvSpPr>
            <p:cNvPr id="28713" name="Text Box 65"/>
            <p:cNvSpPr txBox="1">
              <a:spLocks noChangeArrowheads="1"/>
            </p:cNvSpPr>
            <p:nvPr/>
          </p:nvSpPr>
          <p:spPr bwMode="auto">
            <a:xfrm>
              <a:off x="431" y="1888"/>
              <a:ext cx="81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000000(00)</a:t>
              </a:r>
            </a:p>
          </p:txBody>
        </p:sp>
        <p:sp>
          <p:nvSpPr>
            <p:cNvPr id="28714" name="Text Box 66"/>
            <p:cNvSpPr txBox="1">
              <a:spLocks noChangeArrowheads="1"/>
            </p:cNvSpPr>
            <p:nvPr/>
          </p:nvSpPr>
          <p:spPr bwMode="auto">
            <a:xfrm>
              <a:off x="1247" y="1888"/>
              <a:ext cx="817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/>
                <a:t>rs(5)</a:t>
              </a:r>
            </a:p>
          </p:txBody>
        </p:sp>
        <p:sp>
          <p:nvSpPr>
            <p:cNvPr id="28715" name="Text Box 67"/>
            <p:cNvSpPr txBox="1">
              <a:spLocks noChangeArrowheads="1"/>
            </p:cNvSpPr>
            <p:nvPr/>
          </p:nvSpPr>
          <p:spPr bwMode="auto">
            <a:xfrm>
              <a:off x="2064" y="1888"/>
              <a:ext cx="81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/>
                <a:t>rt(5)</a:t>
              </a:r>
            </a:p>
          </p:txBody>
        </p:sp>
        <p:sp>
          <p:nvSpPr>
            <p:cNvPr id="28716" name="Text Box 68"/>
            <p:cNvSpPr txBox="1">
              <a:spLocks noChangeArrowheads="1"/>
            </p:cNvSpPr>
            <p:nvPr/>
          </p:nvSpPr>
          <p:spPr bwMode="auto">
            <a:xfrm>
              <a:off x="2880" y="1888"/>
              <a:ext cx="775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/>
                <a:t>rd(5)</a:t>
              </a:r>
            </a:p>
          </p:txBody>
        </p:sp>
        <p:sp>
          <p:nvSpPr>
            <p:cNvPr id="28717" name="Text Box 69"/>
            <p:cNvSpPr txBox="1">
              <a:spLocks noChangeArrowheads="1"/>
            </p:cNvSpPr>
            <p:nvPr/>
          </p:nvSpPr>
          <p:spPr bwMode="auto">
            <a:xfrm>
              <a:off x="3660" y="1888"/>
              <a:ext cx="68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/>
                <a:t>shamt</a:t>
              </a:r>
            </a:p>
          </p:txBody>
        </p:sp>
        <p:sp>
          <p:nvSpPr>
            <p:cNvPr id="28718" name="Text Box 70"/>
            <p:cNvSpPr txBox="1">
              <a:spLocks noChangeArrowheads="1"/>
            </p:cNvSpPr>
            <p:nvPr/>
          </p:nvSpPr>
          <p:spPr bwMode="auto">
            <a:xfrm>
              <a:off x="4350" y="1888"/>
              <a:ext cx="997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func(6)</a:t>
              </a:r>
            </a:p>
          </p:txBody>
        </p:sp>
      </p:grpSp>
      <p:sp>
        <p:nvSpPr>
          <p:cNvPr id="28710" name="Rectangle 73"/>
          <p:cNvSpPr>
            <a:spLocks noChangeArrowheads="1"/>
          </p:cNvSpPr>
          <p:nvPr/>
        </p:nvSpPr>
        <p:spPr bwMode="auto">
          <a:xfrm>
            <a:off x="1784351" y="2416175"/>
            <a:ext cx="466725" cy="1250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40000"/>
              </a:spcBef>
              <a:buNone/>
            </a:pPr>
            <a:r>
              <a:rPr lang="en-US" altLang="zh-CN" sz="2000"/>
              <a:t>lw</a:t>
            </a:r>
          </a:p>
          <a:p>
            <a:pPr marL="342900" indent="-342900">
              <a:spcBef>
                <a:spcPct val="40000"/>
              </a:spcBef>
              <a:buNone/>
            </a:pPr>
            <a:r>
              <a:rPr lang="en-US" altLang="zh-CN" sz="2000"/>
              <a:t>sw</a:t>
            </a:r>
          </a:p>
          <a:p>
            <a:pPr marL="342900" indent="-342900">
              <a:spcBef>
                <a:spcPct val="40000"/>
              </a:spcBef>
              <a:buNone/>
            </a:pPr>
            <a:r>
              <a:rPr lang="en-US" altLang="zh-CN" sz="2000"/>
              <a:t>R</a:t>
            </a:r>
          </a:p>
        </p:txBody>
      </p:sp>
      <p:sp>
        <p:nvSpPr>
          <p:cNvPr id="28711" name="Rectangle 74"/>
          <p:cNvSpPr>
            <a:spLocks noChangeArrowheads="1"/>
          </p:cNvSpPr>
          <p:nvPr/>
        </p:nvSpPr>
        <p:spPr bwMode="auto">
          <a:xfrm>
            <a:off x="10069513" y="2416175"/>
            <a:ext cx="438150" cy="1250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40000"/>
              </a:spcBef>
              <a:buNone/>
            </a:pPr>
            <a:r>
              <a:rPr lang="en-US" altLang="zh-CN" sz="2000">
                <a:solidFill>
                  <a:srgbClr val="FF6600"/>
                </a:solidFill>
              </a:rPr>
              <a:t>00</a:t>
            </a:r>
          </a:p>
          <a:p>
            <a:pPr marL="342900" indent="-342900">
              <a:spcBef>
                <a:spcPct val="40000"/>
              </a:spcBef>
              <a:buNone/>
            </a:pPr>
            <a:r>
              <a:rPr lang="en-US" altLang="zh-CN" sz="2000">
                <a:solidFill>
                  <a:srgbClr val="FF6600"/>
                </a:solidFill>
              </a:rPr>
              <a:t>01</a:t>
            </a:r>
          </a:p>
          <a:p>
            <a:pPr marL="342900" indent="-342900">
              <a:spcBef>
                <a:spcPct val="40000"/>
              </a:spcBef>
              <a:buNone/>
            </a:pPr>
            <a:r>
              <a:rPr lang="en-US" altLang="zh-CN" sz="2000">
                <a:solidFill>
                  <a:srgbClr val="FF6600"/>
                </a:solidFill>
              </a:rPr>
              <a:t>10</a:t>
            </a:r>
          </a:p>
        </p:txBody>
      </p:sp>
      <p:sp>
        <p:nvSpPr>
          <p:cNvPr id="28712" name="Rectangle 75"/>
          <p:cNvSpPr>
            <a:spLocks noChangeArrowheads="1"/>
          </p:cNvSpPr>
          <p:nvPr/>
        </p:nvSpPr>
        <p:spPr bwMode="auto">
          <a:xfrm>
            <a:off x="9810750" y="2058988"/>
            <a:ext cx="965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>
                <a:solidFill>
                  <a:srgbClr val="FF6600"/>
                </a:solidFill>
              </a:rPr>
              <a:t>ALU op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Scheme of Controller</a:t>
            </a:r>
          </a:p>
        </p:txBody>
      </p:sp>
      <p:sp>
        <p:nvSpPr>
          <p:cNvPr id="29698" name="AutoShape 2"/>
          <p:cNvSpPr>
            <a:spLocks noGrp="1" noChangeArrowheads="1"/>
          </p:cNvSpPr>
          <p:nvPr>
            <p:ph idx="1"/>
          </p:nvPr>
        </p:nvSpPr>
        <p:spPr>
          <a:xfrm>
            <a:off x="1882776" y="1268414"/>
            <a:ext cx="8520113" cy="1584325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000"/>
              <a:t>2-level decoder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749426" y="312739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1" name="Group 55"/>
          <p:cNvGrpSpPr>
            <a:grpSpLocks/>
          </p:cNvGrpSpPr>
          <p:nvPr/>
        </p:nvGrpSpPr>
        <p:grpSpPr bwMode="auto">
          <a:xfrm>
            <a:off x="1811338" y="1701801"/>
            <a:ext cx="8310562" cy="4659313"/>
            <a:chOff x="113" y="981"/>
            <a:chExt cx="5235" cy="2935"/>
          </a:xfrm>
        </p:grpSpPr>
        <p:sp>
          <p:nvSpPr>
            <p:cNvPr id="29706" name="Rectangle 40"/>
            <p:cNvSpPr>
              <a:spLocks noChangeArrowheads="1"/>
            </p:cNvSpPr>
            <p:nvPr/>
          </p:nvSpPr>
          <p:spPr bwMode="auto">
            <a:xfrm>
              <a:off x="1474" y="1752"/>
              <a:ext cx="1158" cy="21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First</a:t>
              </a:r>
            </a:p>
            <a:p>
              <a:pPr marL="342900" indent="-342900">
                <a:buNone/>
              </a:pPr>
              <a:r>
                <a:rPr lang="en-US" altLang="zh-CN" dirty="0"/>
                <a:t>Main </a:t>
              </a:r>
            </a:p>
            <a:p>
              <a:pPr marL="342900" indent="-342900">
                <a:buNone/>
              </a:pPr>
              <a:r>
                <a:rPr lang="en-US" altLang="zh-CN" dirty="0"/>
                <a:t>decoder</a:t>
              </a:r>
            </a:p>
          </p:txBody>
        </p:sp>
        <p:sp>
          <p:nvSpPr>
            <p:cNvPr id="29707" name="Rectangle 41"/>
            <p:cNvSpPr>
              <a:spLocks noChangeArrowheads="1"/>
            </p:cNvSpPr>
            <p:nvPr/>
          </p:nvSpPr>
          <p:spPr bwMode="auto">
            <a:xfrm>
              <a:off x="3311" y="1706"/>
              <a:ext cx="1134" cy="99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/>
                <a:t>ALU </a:t>
              </a:r>
            </a:p>
            <a:p>
              <a:pPr marL="342900" indent="-342900">
                <a:buNone/>
              </a:pPr>
              <a:r>
                <a:rPr lang="en-US" altLang="zh-CN"/>
                <a:t>Decoder</a:t>
              </a:r>
            </a:p>
            <a:p>
              <a:pPr marL="342900" indent="-342900"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Second</a:t>
              </a:r>
            </a:p>
          </p:txBody>
        </p:sp>
        <p:sp>
          <p:nvSpPr>
            <p:cNvPr id="29708" name="Line 42"/>
            <p:cNvSpPr>
              <a:spLocks noChangeShapeType="1"/>
            </p:cNvSpPr>
            <p:nvPr/>
          </p:nvSpPr>
          <p:spPr bwMode="auto">
            <a:xfrm>
              <a:off x="2631" y="2205"/>
              <a:ext cx="68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43"/>
            <p:cNvSpPr>
              <a:spLocks noChangeShapeType="1"/>
            </p:cNvSpPr>
            <p:nvPr/>
          </p:nvSpPr>
          <p:spPr bwMode="auto">
            <a:xfrm>
              <a:off x="2631" y="3611"/>
              <a:ext cx="681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Rectangle 44"/>
            <p:cNvSpPr>
              <a:spLocks noChangeArrowheads="1"/>
            </p:cNvSpPr>
            <p:nvPr/>
          </p:nvSpPr>
          <p:spPr bwMode="auto">
            <a:xfrm>
              <a:off x="3307" y="3098"/>
              <a:ext cx="2041" cy="8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/>
                <a:t>Signals for Other </a:t>
              </a:r>
            </a:p>
            <a:p>
              <a:pPr marL="342900" indent="-342900">
                <a:buNone/>
              </a:pPr>
              <a:r>
                <a:rPr lang="en-US" altLang="zh-CN"/>
                <a:t>Components (7)</a:t>
              </a:r>
            </a:p>
          </p:txBody>
        </p:sp>
        <p:sp>
          <p:nvSpPr>
            <p:cNvPr id="29711" name="Freeform 52"/>
            <p:cNvSpPr>
              <a:spLocks/>
            </p:cNvSpPr>
            <p:nvPr/>
          </p:nvSpPr>
          <p:spPr bwMode="auto">
            <a:xfrm>
              <a:off x="2880" y="1207"/>
              <a:ext cx="681" cy="726"/>
            </a:xfrm>
            <a:custGeom>
              <a:avLst/>
              <a:gdLst>
                <a:gd name="T0" fmla="*/ 681 w 590"/>
                <a:gd name="T1" fmla="*/ 0 h 589"/>
                <a:gd name="T2" fmla="*/ 681 w 590"/>
                <a:gd name="T3" fmla="*/ 280 h 589"/>
                <a:gd name="T4" fmla="*/ 0 w 590"/>
                <a:gd name="T5" fmla="*/ 280 h 589"/>
                <a:gd name="T6" fmla="*/ 0 w 590"/>
                <a:gd name="T7" fmla="*/ 726 h 589"/>
                <a:gd name="T8" fmla="*/ 419 w 590"/>
                <a:gd name="T9" fmla="*/ 726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589">
                  <a:moveTo>
                    <a:pt x="590" y="0"/>
                  </a:moveTo>
                  <a:lnTo>
                    <a:pt x="590" y="227"/>
                  </a:lnTo>
                  <a:lnTo>
                    <a:pt x="0" y="227"/>
                  </a:lnTo>
                  <a:lnTo>
                    <a:pt x="0" y="589"/>
                  </a:lnTo>
                  <a:lnTo>
                    <a:pt x="363" y="589"/>
                  </a:lnTo>
                </a:path>
              </a:pathLst>
            </a:cu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Freeform 54"/>
            <p:cNvSpPr>
              <a:spLocks/>
            </p:cNvSpPr>
            <p:nvPr/>
          </p:nvSpPr>
          <p:spPr bwMode="auto">
            <a:xfrm>
              <a:off x="430" y="1253"/>
              <a:ext cx="1044" cy="1587"/>
            </a:xfrm>
            <a:custGeom>
              <a:avLst/>
              <a:gdLst>
                <a:gd name="T0" fmla="*/ 0 w 1044"/>
                <a:gd name="T1" fmla="*/ 0 h 1587"/>
                <a:gd name="T2" fmla="*/ 0 w 1044"/>
                <a:gd name="T3" fmla="*/ 1587 h 1587"/>
                <a:gd name="T4" fmla="*/ 1044 w 1044"/>
                <a:gd name="T5" fmla="*/ 1587 h 15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4" h="1587">
                  <a:moveTo>
                    <a:pt x="0" y="0"/>
                  </a:moveTo>
                  <a:lnTo>
                    <a:pt x="0" y="1587"/>
                  </a:lnTo>
                  <a:lnTo>
                    <a:pt x="1044" y="1587"/>
                  </a:lnTo>
                </a:path>
              </a:pathLst>
            </a:cu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3" name="Group 45"/>
            <p:cNvGrpSpPr>
              <a:grpSpLocks/>
            </p:cNvGrpSpPr>
            <p:nvPr/>
          </p:nvGrpSpPr>
          <p:grpSpPr bwMode="auto">
            <a:xfrm>
              <a:off x="113" y="981"/>
              <a:ext cx="3936" cy="333"/>
              <a:chOff x="288" y="908"/>
              <a:chExt cx="3936" cy="333"/>
            </a:xfrm>
          </p:grpSpPr>
          <p:sp>
            <p:nvSpPr>
              <p:cNvPr id="29714" name="Text Box 46"/>
              <p:cNvSpPr txBox="1">
                <a:spLocks noChangeArrowheads="1"/>
              </p:cNvSpPr>
              <p:nvPr/>
            </p:nvSpPr>
            <p:spPr bwMode="auto">
              <a:xfrm>
                <a:off x="288" y="911"/>
                <a:ext cx="624" cy="330"/>
              </a:xfrm>
              <a:prstGeom prst="rect">
                <a:avLst/>
              </a:prstGeom>
              <a:solidFill>
                <a:srgbClr val="FFE5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</a:rPr>
                  <a:t>op(6)</a:t>
                </a:r>
              </a:p>
            </p:txBody>
          </p:sp>
          <p:sp>
            <p:nvSpPr>
              <p:cNvPr id="29715" name="Text Box 47"/>
              <p:cNvSpPr txBox="1">
                <a:spLocks noChangeArrowheads="1"/>
              </p:cNvSpPr>
              <p:nvPr/>
            </p:nvSpPr>
            <p:spPr bwMode="auto">
              <a:xfrm>
                <a:off x="911" y="908"/>
                <a:ext cx="624" cy="330"/>
              </a:xfrm>
              <a:prstGeom prst="rect">
                <a:avLst/>
              </a:prstGeom>
              <a:solidFill>
                <a:srgbClr val="FFE5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/>
                  <a:t>rs(5)</a:t>
                </a:r>
              </a:p>
            </p:txBody>
          </p:sp>
          <p:sp>
            <p:nvSpPr>
              <p:cNvPr id="29716" name="Text Box 48"/>
              <p:cNvSpPr txBox="1">
                <a:spLocks noChangeArrowheads="1"/>
              </p:cNvSpPr>
              <p:nvPr/>
            </p:nvSpPr>
            <p:spPr bwMode="auto">
              <a:xfrm>
                <a:off x="1536" y="908"/>
                <a:ext cx="624" cy="330"/>
              </a:xfrm>
              <a:prstGeom prst="rect">
                <a:avLst/>
              </a:prstGeom>
              <a:solidFill>
                <a:srgbClr val="FFE5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/>
                  <a:t>rt(5)</a:t>
                </a:r>
              </a:p>
            </p:txBody>
          </p:sp>
          <p:sp>
            <p:nvSpPr>
              <p:cNvPr id="29717" name="Text Box 49"/>
              <p:cNvSpPr txBox="1">
                <a:spLocks noChangeArrowheads="1"/>
              </p:cNvSpPr>
              <p:nvPr/>
            </p:nvSpPr>
            <p:spPr bwMode="auto">
              <a:xfrm>
                <a:off x="2160" y="908"/>
                <a:ext cx="624" cy="330"/>
              </a:xfrm>
              <a:prstGeom prst="rect">
                <a:avLst/>
              </a:prstGeom>
              <a:solidFill>
                <a:srgbClr val="FFE5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/>
                  <a:t>rd(5)</a:t>
                </a:r>
              </a:p>
            </p:txBody>
          </p:sp>
          <p:sp>
            <p:nvSpPr>
              <p:cNvPr id="29718" name="Text Box 50"/>
              <p:cNvSpPr txBox="1">
                <a:spLocks noChangeArrowheads="1"/>
              </p:cNvSpPr>
              <p:nvPr/>
            </p:nvSpPr>
            <p:spPr bwMode="auto">
              <a:xfrm>
                <a:off x="2784" y="911"/>
                <a:ext cx="624" cy="296"/>
              </a:xfrm>
              <a:prstGeom prst="rect">
                <a:avLst/>
              </a:prstGeom>
              <a:solidFill>
                <a:srgbClr val="FFE5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/>
                  <a:t>shamt</a:t>
                </a:r>
              </a:p>
            </p:txBody>
          </p:sp>
          <p:sp>
            <p:nvSpPr>
              <p:cNvPr id="29719" name="Text Box 51"/>
              <p:cNvSpPr txBox="1">
                <a:spLocks noChangeArrowheads="1"/>
              </p:cNvSpPr>
              <p:nvPr/>
            </p:nvSpPr>
            <p:spPr bwMode="auto">
              <a:xfrm>
                <a:off x="3416" y="911"/>
                <a:ext cx="808" cy="330"/>
              </a:xfrm>
              <a:prstGeom prst="rect">
                <a:avLst/>
              </a:prstGeom>
              <a:solidFill>
                <a:srgbClr val="FFE5E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</a:rPr>
                  <a:t>func(6)</a:t>
                </a:r>
              </a:p>
            </p:txBody>
          </p:sp>
        </p:grpSp>
      </p:grpSp>
      <p:sp>
        <p:nvSpPr>
          <p:cNvPr id="29702" name="Rectangle 56"/>
          <p:cNvSpPr>
            <a:spLocks noChangeArrowheads="1"/>
          </p:cNvSpPr>
          <p:nvPr/>
        </p:nvSpPr>
        <p:spPr bwMode="auto">
          <a:xfrm>
            <a:off x="8845550" y="3068638"/>
            <a:ext cx="1930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/>
              <a:t>ALU operation(3)</a:t>
            </a:r>
          </a:p>
        </p:txBody>
      </p:sp>
      <p:sp>
        <p:nvSpPr>
          <p:cNvPr id="29703" name="Line 57"/>
          <p:cNvSpPr>
            <a:spLocks noChangeShapeType="1"/>
          </p:cNvSpPr>
          <p:nvPr/>
        </p:nvSpPr>
        <p:spPr bwMode="auto">
          <a:xfrm>
            <a:off x="8724901" y="3573463"/>
            <a:ext cx="1223963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Rectangle 59"/>
          <p:cNvSpPr>
            <a:spLocks noChangeArrowheads="1"/>
          </p:cNvSpPr>
          <p:nvPr/>
        </p:nvSpPr>
        <p:spPr bwMode="auto">
          <a:xfrm>
            <a:off x="5748338" y="3638551"/>
            <a:ext cx="12319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/>
              <a:t>ALU op(2)</a:t>
            </a:r>
          </a:p>
        </p:txBody>
      </p:sp>
      <p:sp>
        <p:nvSpPr>
          <p:cNvPr id="29705" name="Rectangle 60"/>
          <p:cNvSpPr>
            <a:spLocks noChangeArrowheads="1"/>
          </p:cNvSpPr>
          <p:nvPr/>
        </p:nvSpPr>
        <p:spPr bwMode="auto">
          <a:xfrm>
            <a:off x="1838326" y="4813301"/>
            <a:ext cx="2449513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SzTx/>
              <a:buNone/>
            </a:pPr>
            <a:r>
              <a:rPr lang="en-US" altLang="zh-CN" sz="1800"/>
              <a:t>instruction op code </a:t>
            </a:r>
          </a:p>
          <a:p>
            <a:pPr marL="342900" indent="-342900">
              <a:spcBef>
                <a:spcPct val="50000"/>
              </a:spcBef>
              <a:buSzTx/>
              <a:buNone/>
            </a:pPr>
            <a:r>
              <a:rPr lang="en-US" altLang="zh-CN" sz="1800"/>
              <a:t>(6)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The ALU control is where and other signals(7)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98675" y="1862139"/>
            <a:ext cx="8229600" cy="4573587"/>
          </a:xfrm>
        </p:spPr>
        <p:txBody>
          <a:bodyPr/>
          <a:lstStyle/>
          <a:p>
            <a:endParaRPr lang="zh-CN" altLang="zh-CN" smtClean="0"/>
          </a:p>
        </p:txBody>
      </p:sp>
      <p:pic>
        <p:nvPicPr>
          <p:cNvPr id="30724" name="Picture 4" descr="F05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4423"/>
            <a:ext cx="8991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Freeform 5"/>
          <p:cNvSpPr>
            <a:spLocks/>
          </p:cNvSpPr>
          <p:nvPr/>
        </p:nvSpPr>
        <p:spPr bwMode="auto">
          <a:xfrm>
            <a:off x="5524496" y="5286389"/>
            <a:ext cx="1828800" cy="504825"/>
          </a:xfrm>
          <a:custGeom>
            <a:avLst/>
            <a:gdLst>
              <a:gd name="T0" fmla="*/ 0 w 1152"/>
              <a:gd name="T1" fmla="*/ 504825 h 288"/>
              <a:gd name="T2" fmla="*/ 1676400 w 1152"/>
              <a:gd name="T3" fmla="*/ 504825 h 288"/>
              <a:gd name="T4" fmla="*/ 1676400 w 1152"/>
              <a:gd name="T5" fmla="*/ 0 h 288"/>
              <a:gd name="T6" fmla="*/ 1828800 w 115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288">
                <a:moveTo>
                  <a:pt x="0" y="288"/>
                </a:moveTo>
                <a:lnTo>
                  <a:pt x="1056" y="288"/>
                </a:lnTo>
                <a:lnTo>
                  <a:pt x="1056" y="0"/>
                </a:lnTo>
                <a:lnTo>
                  <a:pt x="1152" y="0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292976" y="6397625"/>
            <a:ext cx="561975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189788" y="4576763"/>
            <a:ext cx="304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194550" y="3976688"/>
            <a:ext cx="228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930775" y="3949701"/>
            <a:ext cx="287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0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18075" y="4452938"/>
            <a:ext cx="2873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1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9005889" y="1833563"/>
            <a:ext cx="2873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993189" y="2336801"/>
            <a:ext cx="2873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64" y="-171400"/>
            <a:ext cx="6143636" cy="1142984"/>
          </a:xfrm>
        </p:spPr>
        <p:txBody>
          <a:bodyPr/>
          <a:lstStyle/>
          <a:p>
            <a:pPr algn="l">
              <a:defRPr/>
            </a:pPr>
            <a:r>
              <a:rPr lang="en-US" altLang="zh-CN" sz="2800" dirty="0"/>
              <a:t>signals for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 	</a:t>
            </a:r>
            <a:br>
              <a:rPr lang="en-US" altLang="zh-CN" sz="2800" dirty="0"/>
            </a:br>
            <a:r>
              <a:rPr lang="en-US" altLang="zh-CN" sz="2800" dirty="0"/>
              <a:t>Defined 7+2 control (p. 307) f4.16</a:t>
            </a:r>
          </a:p>
        </p:txBody>
      </p:sp>
      <p:graphicFrame>
        <p:nvGraphicFramePr>
          <p:cNvPr id="227434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48913"/>
              </p:ext>
            </p:extLst>
          </p:nvPr>
        </p:nvGraphicFramePr>
        <p:xfrm>
          <a:off x="767408" y="992357"/>
          <a:ext cx="10585176" cy="5111627"/>
        </p:xfrm>
        <a:graphic>
          <a:graphicData uri="http://schemas.openxmlformats.org/drawingml/2006/table">
            <a:tbl>
              <a:tblPr/>
              <a:tblGrid>
                <a:gridCol w="1584176"/>
                <a:gridCol w="4248472"/>
                <a:gridCol w="4752528"/>
              </a:tblGrid>
              <a:tr h="3221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Signal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deasserted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asserted(=1)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48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RegDst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 register destination number from the rt(20:16) when 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 register destination number from the rd(15:11) when 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0097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RegWrite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destination input is written with the value on the Write data 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48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ALUScr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operand come from the second register file output (Read data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ALU operand is the sign-extended lower 16 bits of the instruction..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8077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PCSrc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replaced by the output of the adder that computers the value 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replaced by the output of the adder that computers the branch target.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MemRead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memory contents designated by the address input are put on the Read  data output.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48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MemWrite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memory contents designated by the address input are replaced by value on the Write data input.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3053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MemtoReg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register Write data input comes from the 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the register Write data input comes from the data memory.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Designing the ALU decoder (Second level)</a:t>
            </a:r>
          </a:p>
        </p:txBody>
      </p:sp>
      <p:sp>
        <p:nvSpPr>
          <p:cNvPr id="32770" name="AutoShape 3"/>
          <p:cNvSpPr>
            <a:spLocks noGrp="1" noChangeArrowheads="1"/>
          </p:cNvSpPr>
          <p:nvPr>
            <p:ph idx="1"/>
          </p:nvPr>
        </p:nvSpPr>
        <p:spPr>
          <a:xfrm>
            <a:off x="1738282" y="1071546"/>
            <a:ext cx="83820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000" dirty="0"/>
              <a:t>Must describe hardware to compute 3-bit </a:t>
            </a:r>
            <a:r>
              <a:rPr lang="en-US" altLang="zh-CN" sz="2000" dirty="0" err="1"/>
              <a:t>ALU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conrol</a:t>
            </a:r>
            <a:r>
              <a:rPr lang="en-US" altLang="zh-CN" sz="2000" dirty="0"/>
              <a:t> input</a:t>
            </a:r>
          </a:p>
        </p:txBody>
      </p:sp>
      <p:graphicFrame>
        <p:nvGraphicFramePr>
          <p:cNvPr id="206013" name="Group 189"/>
          <p:cNvGraphicFramePr>
            <a:graphicFrameLocks noGrp="1"/>
          </p:cNvGraphicFramePr>
          <p:nvPr/>
        </p:nvGraphicFramePr>
        <p:xfrm>
          <a:off x="1881158" y="1785927"/>
          <a:ext cx="8388350" cy="3786213"/>
        </p:xfrm>
        <a:graphic>
          <a:graphicData uri="http://schemas.openxmlformats.org/drawingml/2006/table">
            <a:tbl>
              <a:tblPr/>
              <a:tblGrid>
                <a:gridCol w="1247775"/>
                <a:gridCol w="882650"/>
                <a:gridCol w="1854200"/>
                <a:gridCol w="1212850"/>
                <a:gridCol w="1787525"/>
                <a:gridCol w="1403350"/>
              </a:tblGrid>
              <a:tr h="764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opcode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Desired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 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 control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</a:tr>
              <a:tr h="3836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6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Beq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6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6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749426" y="312739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Truth Table for </a:t>
            </a:r>
            <a:r>
              <a:rPr lang="en-US" altLang="zh-CN" sz="3200" dirty="0" err="1"/>
              <a:t>ALU</a:t>
            </a:r>
            <a:r>
              <a:rPr lang="en-US" altLang="zh-CN" sz="3200" dirty="0"/>
              <a:t> decoder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33795" name="AutoShape 3"/>
          <p:cNvSpPr>
            <a:spLocks noGrp="1" noChangeArrowheads="1"/>
          </p:cNvSpPr>
          <p:nvPr>
            <p:ph idx="1"/>
          </p:nvPr>
        </p:nvSpPr>
        <p:spPr>
          <a:xfrm>
            <a:off x="1749426" y="952809"/>
            <a:ext cx="8382000" cy="10795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000" dirty="0"/>
              <a:t>Describe it using a truth table (can turn into gates):</a:t>
            </a:r>
            <a:endParaRPr lang="en-US" altLang="zh-CN" dirty="0" smtClean="0"/>
          </a:p>
        </p:txBody>
      </p:sp>
      <p:graphicFrame>
        <p:nvGraphicFramePr>
          <p:cNvPr id="3379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619807"/>
              </p:ext>
            </p:extLst>
          </p:nvPr>
        </p:nvGraphicFramePr>
        <p:xfrm>
          <a:off x="2344738" y="1492559"/>
          <a:ext cx="6980237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工作表" r:id="rId4" imgW="4733925" imgH="2371649" progId="Excel.Sheet.8">
                  <p:embed/>
                </p:oleObj>
              </mc:Choice>
              <mc:Fallback>
                <p:oleObj name="工作表" r:id="rId4" imgW="4733925" imgH="2371649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492559"/>
                        <a:ext cx="6980237" cy="324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AutoShape 6"/>
          <p:cNvSpPr>
            <a:spLocks noChangeArrowheads="1"/>
          </p:cNvSpPr>
          <p:nvPr/>
        </p:nvSpPr>
        <p:spPr bwMode="auto">
          <a:xfrm>
            <a:off x="413366" y="3154983"/>
            <a:ext cx="1371600" cy="533400"/>
          </a:xfrm>
          <a:prstGeom prst="wedgeRectCallout">
            <a:avLst>
              <a:gd name="adj1" fmla="val 126770"/>
              <a:gd name="adj2" fmla="val -119722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00B050"/>
                </a:solidFill>
              </a:rPr>
              <a:t>don’t care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4859339" y="2146610"/>
            <a:ext cx="1081087" cy="2592387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00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89840"/>
              </p:ext>
            </p:extLst>
          </p:nvPr>
        </p:nvGraphicFramePr>
        <p:xfrm>
          <a:off x="2279576" y="4836324"/>
          <a:ext cx="69850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6" imgW="3441700" imgH="736600" progId="Equation.3">
                  <p:embed/>
                </p:oleObj>
              </mc:Choice>
              <mc:Fallback>
                <p:oleObj name="公式" r:id="rId6" imgW="3441700" imgH="7366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836324"/>
                        <a:ext cx="698500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6" grpId="0" animBg="1" autoUpdateAnimBg="0"/>
      <p:bldP spid="22528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2542" y="-232580"/>
            <a:ext cx="8533979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**</a:t>
            </a:r>
            <a:r>
              <a:rPr lang="en-US" altLang="zh-CN" sz="3200" dirty="0"/>
              <a:t>The ALU control signals-</a:t>
            </a:r>
            <a:r>
              <a:rPr lang="en-US" altLang="zh-CN" sz="3200" dirty="0" smtClean="0"/>
              <a:t>--logic </a:t>
            </a:r>
            <a:r>
              <a:rPr lang="en-US" altLang="zh-CN" sz="3200" dirty="0"/>
              <a:t>circuit</a:t>
            </a:r>
          </a:p>
        </p:txBody>
      </p:sp>
      <p:pic>
        <p:nvPicPr>
          <p:cNvPr id="34819" name="Picture 3" descr="C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1428736"/>
            <a:ext cx="5465763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208213" y="4437063"/>
          <a:ext cx="50403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公式" r:id="rId5" imgW="2032000" imgH="685800" progId="Equation.3">
                  <p:embed/>
                </p:oleObj>
              </mc:Choice>
              <mc:Fallback>
                <p:oleObj name="公式" r:id="rId5" imgW="20320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437063"/>
                        <a:ext cx="5040312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308" name="Group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40063"/>
              </p:ext>
            </p:extLst>
          </p:nvPr>
        </p:nvGraphicFramePr>
        <p:xfrm>
          <a:off x="9954547" y="1221900"/>
          <a:ext cx="1414485" cy="1463040"/>
        </p:xfrm>
        <a:graphic>
          <a:graphicData uri="http://schemas.openxmlformats.org/drawingml/2006/table">
            <a:tbl>
              <a:tblPr/>
              <a:tblGrid>
                <a:gridCol w="365504"/>
                <a:gridCol w="322890"/>
                <a:gridCol w="311416"/>
                <a:gridCol w="414675"/>
              </a:tblGrid>
              <a:tr h="316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8" name="Oval 33"/>
          <p:cNvSpPr>
            <a:spLocks noChangeArrowheads="1"/>
          </p:cNvSpPr>
          <p:nvPr/>
        </p:nvSpPr>
        <p:spPr bwMode="auto">
          <a:xfrm>
            <a:off x="10603834" y="1150462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Text Box 393"/>
          <p:cNvSpPr txBox="1">
            <a:spLocks noChangeArrowheads="1"/>
          </p:cNvSpPr>
          <p:nvPr/>
        </p:nvSpPr>
        <p:spPr bwMode="auto">
          <a:xfrm>
            <a:off x="9163972" y="785338"/>
            <a:ext cx="18002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       F</a:t>
            </a:r>
            <a:r>
              <a:rPr kumimoji="1" lang="en-US" altLang="zh-CN" sz="2000" baseline="-25000">
                <a:latin typeface="Arial" pitchFamily="34" charset="0"/>
              </a:rPr>
              <a:t>1</a:t>
            </a: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3</a:t>
            </a: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2</a:t>
            </a:r>
          </a:p>
        </p:txBody>
      </p:sp>
      <p:sp>
        <p:nvSpPr>
          <p:cNvPr id="34850" name="Line 394"/>
          <p:cNvSpPr>
            <a:spLocks noChangeShapeType="1"/>
          </p:cNvSpPr>
          <p:nvPr/>
        </p:nvSpPr>
        <p:spPr bwMode="auto">
          <a:xfrm>
            <a:off x="9595772" y="1006000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Text Box 395"/>
          <p:cNvSpPr txBox="1">
            <a:spLocks noChangeArrowheads="1"/>
          </p:cNvSpPr>
          <p:nvPr/>
        </p:nvSpPr>
        <p:spPr bwMode="auto">
          <a:xfrm>
            <a:off x="11397584" y="645638"/>
            <a:ext cx="574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1</a:t>
            </a:r>
          </a:p>
        </p:txBody>
      </p:sp>
      <p:sp>
        <p:nvSpPr>
          <p:cNvPr id="34852" name="Line 396"/>
          <p:cNvSpPr>
            <a:spLocks noChangeShapeType="1"/>
          </p:cNvSpPr>
          <p:nvPr/>
        </p:nvSpPr>
        <p:spPr bwMode="auto">
          <a:xfrm flipV="1">
            <a:off x="11395996" y="1006000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8312" name="Group 4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7755"/>
              </p:ext>
            </p:extLst>
          </p:nvPr>
        </p:nvGraphicFramePr>
        <p:xfrm>
          <a:off x="7930411" y="3063408"/>
          <a:ext cx="1370012" cy="1463040"/>
        </p:xfrm>
        <a:graphic>
          <a:graphicData uri="http://schemas.openxmlformats.org/drawingml/2006/table">
            <a:tbl>
              <a:tblPr/>
              <a:tblGrid>
                <a:gridCol w="354012"/>
                <a:gridCol w="311150"/>
                <a:gridCol w="301625"/>
                <a:gridCol w="403225"/>
              </a:tblGrid>
              <a:tr h="2519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0" name="Oval 426"/>
          <p:cNvSpPr>
            <a:spLocks noChangeArrowheads="1"/>
          </p:cNvSpPr>
          <p:nvPr/>
        </p:nvSpPr>
        <p:spPr bwMode="auto">
          <a:xfrm>
            <a:off x="7787536" y="3423771"/>
            <a:ext cx="1655762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81" name="Text Box 427"/>
          <p:cNvSpPr txBox="1">
            <a:spLocks noChangeArrowheads="1"/>
          </p:cNvSpPr>
          <p:nvPr/>
        </p:nvSpPr>
        <p:spPr bwMode="auto">
          <a:xfrm>
            <a:off x="7139837" y="2626847"/>
            <a:ext cx="18002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       F</a:t>
            </a:r>
            <a:r>
              <a:rPr kumimoji="1" lang="en-US" altLang="zh-CN" sz="2000" baseline="-25000">
                <a:latin typeface="Arial" pitchFamily="34" charset="0"/>
              </a:rPr>
              <a:t>1</a:t>
            </a: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3</a:t>
            </a: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2</a:t>
            </a:r>
          </a:p>
        </p:txBody>
      </p:sp>
      <p:sp>
        <p:nvSpPr>
          <p:cNvPr id="34882" name="Line 428"/>
          <p:cNvSpPr>
            <a:spLocks noChangeShapeType="1"/>
          </p:cNvSpPr>
          <p:nvPr/>
        </p:nvSpPr>
        <p:spPr bwMode="auto">
          <a:xfrm>
            <a:off x="7571637" y="2847508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83" name="Text Box 429"/>
          <p:cNvSpPr txBox="1">
            <a:spLocks noChangeArrowheads="1"/>
          </p:cNvSpPr>
          <p:nvPr/>
        </p:nvSpPr>
        <p:spPr bwMode="auto">
          <a:xfrm>
            <a:off x="9589349" y="2703047"/>
            <a:ext cx="574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000" dirty="0">
                <a:latin typeface="Arial" pitchFamily="34" charset="0"/>
              </a:rPr>
              <a:t>F</a:t>
            </a:r>
            <a:r>
              <a:rPr kumimoji="1" lang="en-US" altLang="zh-CN" sz="20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34884" name="Line 430"/>
          <p:cNvSpPr>
            <a:spLocks noChangeShapeType="1"/>
          </p:cNvSpPr>
          <p:nvPr/>
        </p:nvSpPr>
        <p:spPr bwMode="auto">
          <a:xfrm flipV="1">
            <a:off x="9300423" y="2955459"/>
            <a:ext cx="503238" cy="57626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85" name="Line 441"/>
          <p:cNvSpPr>
            <a:spLocks noChangeShapeType="1"/>
          </p:cNvSpPr>
          <p:nvPr/>
        </p:nvSpPr>
        <p:spPr bwMode="auto">
          <a:xfrm>
            <a:off x="11540458" y="287766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8314" name="Group 4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2552"/>
              </p:ext>
            </p:extLst>
          </p:nvPr>
        </p:nvGraphicFramePr>
        <p:xfrm>
          <a:off x="10299841" y="4603116"/>
          <a:ext cx="1370013" cy="1463040"/>
        </p:xfrm>
        <a:graphic>
          <a:graphicData uri="http://schemas.openxmlformats.org/drawingml/2006/table">
            <a:tbl>
              <a:tblPr/>
              <a:tblGrid>
                <a:gridCol w="354013"/>
                <a:gridCol w="311150"/>
                <a:gridCol w="301625"/>
                <a:gridCol w="403225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13" name="Oval 471"/>
          <p:cNvSpPr>
            <a:spLocks noChangeArrowheads="1"/>
          </p:cNvSpPr>
          <p:nvPr/>
        </p:nvSpPr>
        <p:spPr bwMode="auto">
          <a:xfrm>
            <a:off x="10661790" y="4603117"/>
            <a:ext cx="647700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4" name="Text Box 472"/>
          <p:cNvSpPr txBox="1">
            <a:spLocks noChangeArrowheads="1"/>
          </p:cNvSpPr>
          <p:nvPr/>
        </p:nvSpPr>
        <p:spPr bwMode="auto">
          <a:xfrm>
            <a:off x="9509266" y="4166554"/>
            <a:ext cx="18002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       F</a:t>
            </a:r>
            <a:r>
              <a:rPr kumimoji="1" lang="en-US" altLang="zh-CN" sz="2000" baseline="-25000">
                <a:latin typeface="Arial" pitchFamily="34" charset="0"/>
              </a:rPr>
              <a:t>1</a:t>
            </a: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3</a:t>
            </a: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2</a:t>
            </a:r>
          </a:p>
        </p:txBody>
      </p:sp>
      <p:sp>
        <p:nvSpPr>
          <p:cNvPr id="34915" name="Line 473"/>
          <p:cNvSpPr>
            <a:spLocks noChangeShapeType="1"/>
          </p:cNvSpPr>
          <p:nvPr/>
        </p:nvSpPr>
        <p:spPr bwMode="auto">
          <a:xfrm>
            <a:off x="9941065" y="4387216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6" name="Text Box 474"/>
          <p:cNvSpPr txBox="1">
            <a:spLocks noChangeArrowheads="1"/>
          </p:cNvSpPr>
          <p:nvPr/>
        </p:nvSpPr>
        <p:spPr bwMode="auto">
          <a:xfrm>
            <a:off x="9553576" y="4760914"/>
            <a:ext cx="574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0</a:t>
            </a:r>
          </a:p>
        </p:txBody>
      </p:sp>
      <p:sp>
        <p:nvSpPr>
          <p:cNvPr id="34917" name="Line 475"/>
          <p:cNvSpPr>
            <a:spLocks noChangeShapeType="1"/>
          </p:cNvSpPr>
          <p:nvPr/>
        </p:nvSpPr>
        <p:spPr bwMode="auto">
          <a:xfrm flipV="1">
            <a:off x="11093590" y="4315778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8" name="Oval 477"/>
          <p:cNvSpPr>
            <a:spLocks noChangeArrowheads="1"/>
          </p:cNvSpPr>
          <p:nvPr/>
        </p:nvSpPr>
        <p:spPr bwMode="auto">
          <a:xfrm>
            <a:off x="10014090" y="5323841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9" name="Text Box 478"/>
          <p:cNvSpPr txBox="1">
            <a:spLocks noChangeArrowheads="1"/>
          </p:cNvSpPr>
          <p:nvPr/>
        </p:nvSpPr>
        <p:spPr bwMode="auto">
          <a:xfrm>
            <a:off x="11741291" y="4531679"/>
            <a:ext cx="5746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000">
                <a:latin typeface="Arial" pitchFamily="34" charset="0"/>
              </a:rPr>
              <a:t>F</a:t>
            </a:r>
            <a:r>
              <a:rPr kumimoji="1" lang="en-US" altLang="zh-CN" sz="2000" baseline="-25000">
                <a:latin typeface="Arial" pitchFamily="34" charset="0"/>
              </a:rPr>
              <a:t>3</a:t>
            </a:r>
          </a:p>
        </p:txBody>
      </p:sp>
      <p:sp>
        <p:nvSpPr>
          <p:cNvPr id="34920" name="Line 479"/>
          <p:cNvSpPr>
            <a:spLocks noChangeShapeType="1"/>
          </p:cNvSpPr>
          <p:nvPr/>
        </p:nvSpPr>
        <p:spPr bwMode="auto">
          <a:xfrm flipV="1">
            <a:off x="11814316" y="5036503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Designing the Main Control Unit (First level)</a:t>
            </a:r>
          </a:p>
        </p:txBody>
      </p:sp>
      <p:sp>
        <p:nvSpPr>
          <p:cNvPr id="3584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Control Unit function</a:t>
            </a:r>
          </a:p>
          <a:p>
            <a:pPr lvl="1"/>
            <a:r>
              <a:rPr lang="en-US" altLang="zh-CN" dirty="0" err="1" smtClean="0"/>
              <a:t>ALU</a:t>
            </a:r>
            <a:r>
              <a:rPr lang="en-US" altLang="zh-CN" dirty="0" smtClean="0"/>
              <a:t> op (2)</a:t>
            </a:r>
          </a:p>
          <a:p>
            <a:pPr lvl="1"/>
            <a:r>
              <a:rPr lang="en-US" altLang="zh-CN" dirty="0" smtClean="0"/>
              <a:t>Divided 7 control signals into 2 groups</a:t>
            </a:r>
          </a:p>
          <a:p>
            <a:pPr lvl="2"/>
            <a:r>
              <a:rPr lang="en-US" altLang="zh-CN" dirty="0" smtClean="0"/>
              <a:t>4 </a:t>
            </a:r>
            <a:r>
              <a:rPr lang="en-US" altLang="zh-CN" dirty="0" err="1" smtClean="0"/>
              <a:t>Mux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 R/W</a:t>
            </a:r>
            <a:endParaRPr lang="en-US" altLang="zh-CN" sz="2800" dirty="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5029200" y="3581400"/>
            <a:ext cx="1219200" cy="190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/>
              <a:t>ALU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/>
              <a:t>control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4495800" y="4511675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711450" y="3978275"/>
            <a:ext cx="1936750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/>
              <a:t>Instruction op code (6)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6172200" y="3962400"/>
            <a:ext cx="6096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858000" y="3657600"/>
            <a:ext cx="18288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/>
              <a:t>ALU op (2)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248400" y="449580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172200" y="510540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858000" y="4267200"/>
            <a:ext cx="18288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/>
              <a:t>Mux (4)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781800" y="4953000"/>
            <a:ext cx="18288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/>
              <a:t>R/W (3)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graphicFrame>
        <p:nvGraphicFramePr>
          <p:cNvPr id="3686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09786" y="4857760"/>
          <a:ext cx="7454900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工作表" r:id="rId4" imgW="7454900" imgH="1458913" progId="Excel.Sheet.8">
                  <p:embed/>
                </p:oleObj>
              </mc:Choice>
              <mc:Fallback>
                <p:oleObj name="工作表" r:id="rId4" imgW="7454900" imgH="1458913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4857760"/>
                        <a:ext cx="7454900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254001"/>
            <a:ext cx="8229600" cy="4791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238480" y="0"/>
            <a:ext cx="467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itchFamily="34" charset="0"/>
              </a:rPr>
              <a:t>Truth Table for Main decoder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Circuitry of main Controller</a:t>
            </a:r>
          </a:p>
        </p:txBody>
      </p:sp>
      <p:sp>
        <p:nvSpPr>
          <p:cNvPr id="37891" name="AutoShape 3"/>
          <p:cNvSpPr>
            <a:spLocks noGrp="1" noChangeArrowheads="1"/>
          </p:cNvSpPr>
          <p:nvPr>
            <p:ph idx="1"/>
          </p:nvPr>
        </p:nvSpPr>
        <p:spPr>
          <a:xfrm>
            <a:off x="1809720" y="1000108"/>
            <a:ext cx="83820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400" dirty="0"/>
              <a:t>Simple combinational logic (truth tables)</a:t>
            </a:r>
          </a:p>
          <a:p>
            <a:pPr lvl="1">
              <a:buFontTx/>
              <a:buNone/>
            </a:pPr>
            <a:endParaRPr lang="en-US" altLang="zh-CN" sz="2400" dirty="0"/>
          </a:p>
        </p:txBody>
      </p:sp>
      <p:pic>
        <p:nvPicPr>
          <p:cNvPr id="3789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4516" y="1503998"/>
            <a:ext cx="474345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213038" name="Group 46"/>
          <p:cNvGraphicFramePr>
            <a:graphicFrameLocks noGrp="1"/>
          </p:cNvGraphicFramePr>
          <p:nvPr/>
        </p:nvGraphicFramePr>
        <p:xfrm>
          <a:off x="7319964" y="1773238"/>
          <a:ext cx="2789237" cy="2092960"/>
        </p:xfrm>
        <a:graphic>
          <a:graphicData uri="http://schemas.openxmlformats.org/drawingml/2006/table">
            <a:tbl>
              <a:tblPr/>
              <a:tblGrid>
                <a:gridCol w="996950"/>
                <a:gridCol w="1136650"/>
                <a:gridCol w="6556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9" name="Text Box 47"/>
          <p:cNvSpPr txBox="1">
            <a:spLocks noChangeArrowheads="1"/>
          </p:cNvSpPr>
          <p:nvPr/>
        </p:nvSpPr>
        <p:spPr bwMode="auto">
          <a:xfrm>
            <a:off x="8167703" y="4500571"/>
            <a:ext cx="1944687" cy="119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1800" dirty="0">
                <a:latin typeface="Arial" pitchFamily="34" charset="0"/>
              </a:rPr>
              <a:t>L/S 	00</a:t>
            </a:r>
          </a:p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1800" dirty="0" err="1">
                <a:latin typeface="Arial" pitchFamily="34" charset="0"/>
              </a:rPr>
              <a:t>beq</a:t>
            </a:r>
            <a:r>
              <a:rPr kumimoji="1" lang="en-US" altLang="zh-CN" sz="1800" dirty="0">
                <a:latin typeface="Arial" pitchFamily="34" charset="0"/>
              </a:rPr>
              <a:t>	01</a:t>
            </a:r>
          </a:p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1800" dirty="0">
                <a:latin typeface="Arial" pitchFamily="34" charset="0"/>
              </a:rPr>
              <a:t>R-type	10</a:t>
            </a:r>
          </a:p>
        </p:txBody>
      </p:sp>
      <p:sp>
        <p:nvSpPr>
          <p:cNvPr id="37920" name="Freeform 49"/>
          <p:cNvSpPr>
            <a:spLocks/>
          </p:cNvSpPr>
          <p:nvPr/>
        </p:nvSpPr>
        <p:spPr bwMode="auto">
          <a:xfrm>
            <a:off x="7091363" y="5805488"/>
            <a:ext cx="1092200" cy="588962"/>
          </a:xfrm>
          <a:custGeom>
            <a:avLst/>
            <a:gdLst>
              <a:gd name="T0" fmla="*/ 15829 w 552"/>
              <a:gd name="T1" fmla="*/ 215900 h 371"/>
              <a:gd name="T2" fmla="*/ 193905 w 552"/>
              <a:gd name="T3" fmla="*/ 288925 h 371"/>
              <a:gd name="T4" fmla="*/ 284922 w 552"/>
              <a:gd name="T5" fmla="*/ 431800 h 371"/>
              <a:gd name="T6" fmla="*/ 193905 w 552"/>
              <a:gd name="T7" fmla="*/ 504825 h 371"/>
              <a:gd name="T8" fmla="*/ 15829 w 552"/>
              <a:gd name="T9" fmla="*/ 576263 h 371"/>
              <a:gd name="T10" fmla="*/ 284922 w 552"/>
              <a:gd name="T11" fmla="*/ 431800 h 371"/>
              <a:gd name="T12" fmla="*/ 1092200 w 552"/>
              <a:gd name="T13" fmla="*/ 0 h 3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2" h="371">
                <a:moveTo>
                  <a:pt x="8" y="136"/>
                </a:moveTo>
                <a:cubicBezTo>
                  <a:pt x="41" y="147"/>
                  <a:pt x="75" y="159"/>
                  <a:pt x="98" y="182"/>
                </a:cubicBezTo>
                <a:cubicBezTo>
                  <a:pt x="121" y="205"/>
                  <a:pt x="144" y="249"/>
                  <a:pt x="144" y="272"/>
                </a:cubicBezTo>
                <a:cubicBezTo>
                  <a:pt x="144" y="295"/>
                  <a:pt x="121" y="303"/>
                  <a:pt x="98" y="318"/>
                </a:cubicBezTo>
                <a:cubicBezTo>
                  <a:pt x="75" y="333"/>
                  <a:pt x="0" y="371"/>
                  <a:pt x="8" y="363"/>
                </a:cubicBezTo>
                <a:cubicBezTo>
                  <a:pt x="16" y="355"/>
                  <a:pt x="53" y="332"/>
                  <a:pt x="144" y="272"/>
                </a:cubicBezTo>
                <a:cubicBezTo>
                  <a:pt x="235" y="212"/>
                  <a:pt x="484" y="45"/>
                  <a:pt x="552" y="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An abstract view of the implementation of MIPS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076" y="1357298"/>
            <a:ext cx="8797925" cy="4824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1024337" y="1213468"/>
            <a:ext cx="4206708" cy="5023844"/>
          </a:xfrm>
          <a:prstGeom prst="roundRect">
            <a:avLst>
              <a:gd name="adj" fmla="val 9499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84" y="81558"/>
            <a:ext cx="7867667" cy="539130"/>
          </a:xfrm>
        </p:spPr>
        <p:txBody>
          <a:bodyPr/>
          <a:lstStyle/>
          <a:p>
            <a:r>
              <a:rPr lang="en-US" altLang="zh-CN" dirty="0" smtClean="0"/>
              <a:t>Controller Implementation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472" y="1916832"/>
            <a:ext cx="983548" cy="396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And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35360" y="2420888"/>
            <a:ext cx="1008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178304" y="661603"/>
            <a:ext cx="5891321" cy="4539797"/>
          </a:xfrm>
        </p:spPr>
        <p:txBody>
          <a:bodyPr/>
          <a:lstStyle/>
          <a:p>
            <a:r>
              <a:rPr lang="en-US" altLang="zh-CN" sz="2800" dirty="0" err="1" smtClean="0"/>
              <a:t>SrcB</a:t>
            </a:r>
            <a:r>
              <a:rPr lang="en-US" altLang="zh-CN" sz="2800" dirty="0" smtClean="0"/>
              <a:t>=</a:t>
            </a:r>
          </a:p>
          <a:p>
            <a:r>
              <a:rPr lang="en-US" altLang="zh-CN" sz="2800" dirty="0" err="1" smtClean="0"/>
              <a:t>MRead</a:t>
            </a:r>
            <a:r>
              <a:rPr lang="en-US" altLang="zh-CN" sz="2800" dirty="0" smtClean="0"/>
              <a:t>=LW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+LH+LB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800" dirty="0" err="1" smtClean="0"/>
              <a:t>MWrite</a:t>
            </a:r>
            <a:r>
              <a:rPr lang="en-US" altLang="zh-CN" sz="2800" dirty="0" smtClean="0"/>
              <a:t>=SW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+SH+SB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800" dirty="0" smtClean="0"/>
              <a:t>M2Reg=LW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+LH+LB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800" dirty="0" err="1" smtClean="0"/>
              <a:t>RegDes</a:t>
            </a:r>
            <a:r>
              <a:rPr lang="en-US" altLang="zh-CN" sz="2800" dirty="0" smtClean="0"/>
              <a:t>=ALURI+LW+LUI   (</a:t>
            </a:r>
            <a:r>
              <a:rPr lang="en-US" altLang="zh-CN" sz="2800" dirty="0" err="1" smtClean="0"/>
              <a:t>rt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err="1" smtClean="0"/>
              <a:t>Wreg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ALURR+ALURI+Load</a:t>
            </a:r>
            <a:endParaRPr lang="en-US" altLang="zh-CN" sz="2800" dirty="0" smtClean="0"/>
          </a:p>
          <a:p>
            <a:r>
              <a:rPr lang="en-US" altLang="zh-CN" sz="2800" dirty="0" smtClean="0"/>
              <a:t>+</a:t>
            </a:r>
            <a:r>
              <a:rPr lang="en-US" altLang="zh-CN" sz="2800" dirty="0" err="1" smtClean="0"/>
              <a:t>JAL+LUI+shift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/>
              <a:t>=</a:t>
            </a:r>
            <a:r>
              <a:rPr lang="en-US" altLang="zh-CN" sz="2800" dirty="0" smtClean="0"/>
              <a:t>~(Branch + J + JR + Store)</a:t>
            </a:r>
          </a:p>
          <a:p>
            <a:r>
              <a:rPr lang="en-US" altLang="zh-CN" sz="2800" dirty="0" smtClean="0"/>
              <a:t>Taken=</a:t>
            </a:r>
            <a:r>
              <a:rPr lang="en-US" altLang="zh-CN" sz="2800" dirty="0" err="1" smtClean="0"/>
              <a:t>Beq</a:t>
            </a:r>
            <a:r>
              <a:rPr lang="en-US" altLang="zh-CN" sz="2800" dirty="0" smtClean="0"/>
              <a:t>*Zero + </a:t>
            </a:r>
            <a:r>
              <a:rPr lang="en-US" altLang="zh-CN" sz="2800" dirty="0" err="1" smtClean="0"/>
              <a:t>Bne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~Zero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SrcA</a:t>
            </a:r>
            <a:r>
              <a:rPr lang="en-US" altLang="zh-CN" sz="2800" dirty="0" smtClean="0"/>
              <a:t>=SLL + SRL = shift</a:t>
            </a:r>
            <a:endParaRPr lang="en-US" altLang="zh-CN" sz="2800" dirty="0" smtClean="0"/>
          </a:p>
          <a:p>
            <a:r>
              <a:rPr lang="en-US" altLang="zh-CN" sz="2800" dirty="0" smtClean="0"/>
              <a:t>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35360" y="4077072"/>
            <a:ext cx="1008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336861" y="2132856"/>
            <a:ext cx="1341121" cy="2664296"/>
            <a:chOff x="2639616" y="2132856"/>
            <a:chExt cx="720080" cy="266429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639616" y="2132856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639616" y="2424403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639616" y="27089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639616" y="29969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39616" y="328498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639616" y="364502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639616" y="3936571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39616" y="4221088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39616" y="45091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39616" y="47971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2410010" y="1770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err="1" smtClean="0"/>
              <a:t>ALUop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48144" y="20525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opcode6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2228" y="37417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Func6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75961" y="1916832"/>
            <a:ext cx="998676" cy="396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Or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418781" y="209842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ALU-R-R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780" y="24018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ALU-R-I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444103" y="2715950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LW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65259" y="300046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W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73222" y="33693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BEQ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65277" y="3653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BNE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54268" y="392770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J</a:t>
            </a:r>
            <a:endParaRPr lang="en-US" altLang="zh-CN" sz="18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2442757" y="42056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JAL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434812" y="4534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JR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2325613" y="5085184"/>
            <a:ext cx="1341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354407" y="5517232"/>
            <a:ext cx="1341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434812" y="4837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LUI</a:t>
            </a:r>
            <a:endParaRPr lang="en-US" altLang="zh-CN" sz="18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2455580" y="523541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SHIFT</a:t>
            </a:r>
            <a:endParaRPr lang="en-US" altLang="zh-CN" sz="1800" dirty="0" smtClean="0"/>
          </a:p>
        </p:txBody>
      </p:sp>
      <p:grpSp>
        <p:nvGrpSpPr>
          <p:cNvPr id="42" name="组合 41"/>
          <p:cNvGrpSpPr/>
          <p:nvPr/>
        </p:nvGrpSpPr>
        <p:grpSpPr>
          <a:xfrm>
            <a:off x="4699603" y="2167245"/>
            <a:ext cx="1108365" cy="2664296"/>
            <a:chOff x="2639616" y="2132856"/>
            <a:chExt cx="720080" cy="2664296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639616" y="2132856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39616" y="2424403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39616" y="27089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639616" y="29969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639616" y="328498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639616" y="364502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639616" y="3936571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39616" y="4221088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39616" y="45091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639616" y="47971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2404369" y="1143158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322228" y="5185619"/>
            <a:ext cx="1008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7003" y="48776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Zero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80176" y="1112675"/>
            <a:ext cx="395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ALURI+LW+SW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+SHIFT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2655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749426" y="312739"/>
            <a:ext cx="43719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800"/>
              </a:lnSpc>
              <a:spcBef>
                <a:spcPct val="0"/>
              </a:spcBef>
              <a:buSzTx/>
              <a:buNone/>
              <a:tabLst>
                <a:tab pos="904875" algn="l"/>
                <a:tab pos="1809750" algn="l"/>
                <a:tab pos="2716213" algn="l"/>
                <a:tab pos="3621088" algn="l"/>
                <a:tab pos="4525963" algn="l"/>
                <a:tab pos="5430838" algn="l"/>
                <a:tab pos="6337300" algn="l"/>
              </a:tabLst>
            </a:pPr>
            <a:r>
              <a:rPr lang="en-US" altLang="zh-CN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Our Simple Control Structure</a:t>
            </a:r>
          </a:p>
        </p:txBody>
      </p:sp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1517650" y="1203325"/>
            <a:ext cx="9431338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/>
              <a:t>All of the logic is </a:t>
            </a:r>
            <a:r>
              <a:rPr lang="en-US" altLang="zh-CN" sz="1800">
                <a:solidFill>
                  <a:srgbClr val="FF0000"/>
                </a:solidFill>
              </a:rPr>
              <a:t>combinational</a:t>
            </a:r>
          </a:p>
          <a:p>
            <a:pPr>
              <a:lnSpc>
                <a:spcPct val="120000"/>
              </a:lnSpc>
            </a:pPr>
            <a:r>
              <a:rPr lang="en-US" altLang="zh-CN" sz="1800"/>
              <a:t>We wait for everything to settle down, and the right thing to be done</a:t>
            </a:r>
          </a:p>
          <a:p>
            <a:pPr lvl="1">
              <a:lnSpc>
                <a:spcPct val="120000"/>
              </a:lnSpc>
            </a:pPr>
            <a:r>
              <a:rPr lang="en-US" altLang="zh-CN" sz="1800"/>
              <a:t>ALU might not produce right answer?  </a:t>
            </a:r>
            <a:r>
              <a:rPr lang="en-US" altLang="zh-CN" sz="1800">
                <a:solidFill>
                  <a:srgbClr val="FF3300"/>
                </a:solidFill>
              </a:rPr>
              <a:t>right away</a:t>
            </a:r>
          </a:p>
          <a:p>
            <a:pPr lvl="1">
              <a:lnSpc>
                <a:spcPct val="120000"/>
              </a:lnSpc>
            </a:pPr>
            <a:r>
              <a:rPr lang="en-US" altLang="zh-CN" sz="1800"/>
              <a:t>we use write signals along with </a:t>
            </a:r>
            <a:r>
              <a:rPr lang="en-US" altLang="zh-CN" sz="1800">
                <a:solidFill>
                  <a:srgbClr val="FF3300"/>
                </a:solidFill>
              </a:rPr>
              <a:t>clock</a:t>
            </a:r>
            <a:r>
              <a:rPr lang="en-US" altLang="zh-CN" sz="1800"/>
              <a:t> to determine when to write</a:t>
            </a:r>
          </a:p>
          <a:p>
            <a:pPr>
              <a:lnSpc>
                <a:spcPct val="120000"/>
              </a:lnSpc>
            </a:pPr>
            <a:r>
              <a:rPr lang="en-US" altLang="zh-CN" sz="1800"/>
              <a:t>Cycle time determined by length of the </a:t>
            </a:r>
            <a:r>
              <a:rPr lang="en-US" altLang="zh-CN" sz="1800">
                <a:solidFill>
                  <a:srgbClr val="FF3300"/>
                </a:solidFill>
              </a:rPr>
              <a:t>longest path</a:t>
            </a:r>
            <a:endParaRPr lang="en-US" altLang="zh-CN" sz="2000">
              <a:solidFill>
                <a:srgbClr val="FF3300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590801" y="6096001"/>
            <a:ext cx="801520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i="1"/>
              <a:t>We are ignoring some details like setup and hold times</a:t>
            </a:r>
          </a:p>
        </p:txBody>
      </p:sp>
      <p:pic>
        <p:nvPicPr>
          <p:cNvPr id="38918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657600"/>
            <a:ext cx="49530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8919" name="Text Box 77"/>
          <p:cNvSpPr txBox="1">
            <a:spLocks noChangeArrowheads="1"/>
          </p:cNvSpPr>
          <p:nvPr/>
        </p:nvSpPr>
        <p:spPr bwMode="auto">
          <a:xfrm>
            <a:off x="3863976" y="4724401"/>
            <a:ext cx="1800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Instruction </a:t>
            </a:r>
            <a:r>
              <a:rPr kumimoji="1" lang="en-US" altLang="zh-CN" sz="1800" i="1">
                <a:solidFill>
                  <a:srgbClr val="FF3300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38920" name="Text Box 78"/>
          <p:cNvSpPr txBox="1">
            <a:spLocks noChangeArrowheads="1"/>
          </p:cNvSpPr>
          <p:nvPr/>
        </p:nvSpPr>
        <p:spPr bwMode="auto">
          <a:xfrm>
            <a:off x="7032625" y="4652963"/>
            <a:ext cx="21605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1800">
                <a:latin typeface="Arial" pitchFamily="34" charset="0"/>
              </a:rPr>
              <a:t>Instruction </a:t>
            </a:r>
            <a:r>
              <a:rPr kumimoji="1" lang="en-US" altLang="zh-CN" sz="1800" i="1">
                <a:solidFill>
                  <a:srgbClr val="FF3300"/>
                </a:solidFill>
                <a:latin typeface="Arial" pitchFamily="34" charset="0"/>
              </a:rPr>
              <a:t>n+1</a:t>
            </a:r>
          </a:p>
        </p:txBody>
      </p:sp>
      <p:sp>
        <p:nvSpPr>
          <p:cNvPr id="38921" name="Line 79"/>
          <p:cNvSpPr>
            <a:spLocks noChangeShapeType="1"/>
          </p:cNvSpPr>
          <p:nvPr/>
        </p:nvSpPr>
        <p:spPr bwMode="auto">
          <a:xfrm flipV="1">
            <a:off x="4611688" y="5300663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Line 80"/>
          <p:cNvSpPr>
            <a:spLocks noChangeShapeType="1"/>
          </p:cNvSpPr>
          <p:nvPr/>
        </p:nvSpPr>
        <p:spPr bwMode="auto">
          <a:xfrm flipV="1">
            <a:off x="8040688" y="5300663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11113"/>
            <a:ext cx="8447088" cy="393700"/>
          </a:xfrm>
        </p:spPr>
        <p:txBody>
          <a:bodyPr/>
          <a:lstStyle/>
          <a:p>
            <a:pPr>
              <a:defRPr/>
            </a:pPr>
            <a:r>
              <a:rPr lang="en-US" altLang="zh-CN" sz="2000">
                <a:solidFill>
                  <a:srgbClr val="FF3300"/>
                </a:solidFill>
              </a:rPr>
              <a:t>The simple Datapath with the control unit</a:t>
            </a: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774825" y="692151"/>
            <a:ext cx="8821738" cy="6049963"/>
          </a:xfrm>
          <a:prstGeom prst="rect">
            <a:avLst/>
          </a:prstGeom>
          <a:solidFill>
            <a:srgbClr val="FFFFFF">
              <a:alpha val="8392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2495551" y="2422525"/>
            <a:ext cx="936625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2424113" y="24939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address</a:t>
            </a:r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2640014" y="3141664"/>
            <a:ext cx="865187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Instruction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[31-0] </a:t>
            </a:r>
          </a:p>
        </p:txBody>
      </p:sp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2495550" y="3646489"/>
            <a:ext cx="865188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Instruction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5303839" y="3213100"/>
            <a:ext cx="1296987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Rectangle 12"/>
          <p:cNvSpPr>
            <a:spLocks noChangeArrowheads="1"/>
          </p:cNvSpPr>
          <p:nvPr/>
        </p:nvSpPr>
        <p:spPr bwMode="auto">
          <a:xfrm>
            <a:off x="5232401" y="324167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1</a:t>
            </a:r>
          </a:p>
        </p:txBody>
      </p:sp>
      <p:sp>
        <p:nvSpPr>
          <p:cNvPr id="39946" name="Rectangle 13"/>
          <p:cNvSpPr>
            <a:spLocks noChangeArrowheads="1"/>
          </p:cNvSpPr>
          <p:nvPr/>
        </p:nvSpPr>
        <p:spPr bwMode="auto">
          <a:xfrm>
            <a:off x="5232401" y="38179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2</a:t>
            </a:r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5232401" y="44370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</a:t>
            </a:r>
          </a:p>
        </p:txBody>
      </p:sp>
      <p:sp>
        <p:nvSpPr>
          <p:cNvPr id="39948" name="Rectangle 15"/>
          <p:cNvSpPr>
            <a:spLocks noChangeArrowheads="1"/>
          </p:cNvSpPr>
          <p:nvPr/>
        </p:nvSpPr>
        <p:spPr bwMode="auto">
          <a:xfrm>
            <a:off x="5232401" y="48704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39949" name="Rectangle 16"/>
          <p:cNvSpPr>
            <a:spLocks noChangeArrowheads="1"/>
          </p:cNvSpPr>
          <p:nvPr/>
        </p:nvSpPr>
        <p:spPr bwMode="auto">
          <a:xfrm>
            <a:off x="6096001" y="3502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1</a:t>
            </a:r>
          </a:p>
        </p:txBody>
      </p:sp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6096001" y="43656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2</a:t>
            </a:r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5807075" y="50133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Registers</a:t>
            </a:r>
          </a:p>
        </p:txBody>
      </p:sp>
      <p:sp>
        <p:nvSpPr>
          <p:cNvPr id="39952" name="Freeform 19"/>
          <p:cNvSpPr>
            <a:spLocks/>
          </p:cNvSpPr>
          <p:nvPr/>
        </p:nvSpPr>
        <p:spPr bwMode="auto">
          <a:xfrm>
            <a:off x="7608888" y="3284539"/>
            <a:ext cx="863600" cy="1728787"/>
          </a:xfrm>
          <a:custGeom>
            <a:avLst/>
            <a:gdLst>
              <a:gd name="T0" fmla="*/ 0 w 635"/>
              <a:gd name="T1" fmla="*/ 199419 h 1179"/>
              <a:gd name="T2" fmla="*/ 0 w 635"/>
              <a:gd name="T3" fmla="*/ 598257 h 1179"/>
              <a:gd name="T4" fmla="*/ 246160 w 635"/>
              <a:gd name="T5" fmla="*/ 797676 h 1179"/>
              <a:gd name="T6" fmla="*/ 61200 w 635"/>
              <a:gd name="T7" fmla="*/ 1130530 h 1179"/>
              <a:gd name="T8" fmla="*/ 61200 w 635"/>
              <a:gd name="T9" fmla="*/ 1529368 h 1179"/>
              <a:gd name="T10" fmla="*/ 61200 w 635"/>
              <a:gd name="T11" fmla="*/ 1728787 h 1179"/>
              <a:gd name="T12" fmla="*/ 863600 w 635"/>
              <a:gd name="T13" fmla="*/ 1263965 h 1179"/>
              <a:gd name="T14" fmla="*/ 863600 w 635"/>
              <a:gd name="T15" fmla="*/ 332854 h 1179"/>
              <a:gd name="T16" fmla="*/ 0 w 635"/>
              <a:gd name="T17" fmla="*/ 0 h 1179"/>
              <a:gd name="T18" fmla="*/ 0 w 635"/>
              <a:gd name="T19" fmla="*/ 19941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8832851" y="3933825"/>
            <a:ext cx="938213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Rectangle 21"/>
          <p:cNvSpPr>
            <a:spLocks noChangeArrowheads="1"/>
          </p:cNvSpPr>
          <p:nvPr/>
        </p:nvSpPr>
        <p:spPr bwMode="auto">
          <a:xfrm>
            <a:off x="8759826" y="40052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Address</a:t>
            </a:r>
          </a:p>
        </p:txBody>
      </p:sp>
      <p:sp>
        <p:nvSpPr>
          <p:cNvPr id="39955" name="Rectangle 23"/>
          <p:cNvSpPr>
            <a:spLocks noChangeArrowheads="1"/>
          </p:cNvSpPr>
          <p:nvPr/>
        </p:nvSpPr>
        <p:spPr bwMode="auto">
          <a:xfrm>
            <a:off x="8905875" y="47974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Data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39956" name="Rectangle 24"/>
          <p:cNvSpPr>
            <a:spLocks noChangeArrowheads="1"/>
          </p:cNvSpPr>
          <p:nvPr/>
        </p:nvSpPr>
        <p:spPr bwMode="auto">
          <a:xfrm>
            <a:off x="9266238" y="42211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data</a:t>
            </a:r>
          </a:p>
        </p:txBody>
      </p:sp>
      <p:sp>
        <p:nvSpPr>
          <p:cNvPr id="39957" name="Rectangle 25"/>
          <p:cNvSpPr>
            <a:spLocks noChangeArrowheads="1"/>
          </p:cNvSpPr>
          <p:nvPr/>
        </p:nvSpPr>
        <p:spPr bwMode="auto">
          <a:xfrm>
            <a:off x="8832851" y="515778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39958" name="Freeform 26"/>
          <p:cNvSpPr>
            <a:spLocks/>
          </p:cNvSpPr>
          <p:nvPr/>
        </p:nvSpPr>
        <p:spPr bwMode="auto">
          <a:xfrm>
            <a:off x="7751763" y="474663"/>
            <a:ext cx="1079500" cy="1154112"/>
          </a:xfrm>
          <a:custGeom>
            <a:avLst/>
            <a:gdLst>
              <a:gd name="T0" fmla="*/ 0 w 635"/>
              <a:gd name="T1" fmla="*/ 133129 h 1179"/>
              <a:gd name="T2" fmla="*/ 0 w 635"/>
              <a:gd name="T3" fmla="*/ 399387 h 1179"/>
              <a:gd name="T4" fmla="*/ 307700 w 635"/>
              <a:gd name="T5" fmla="*/ 532516 h 1179"/>
              <a:gd name="T6" fmla="*/ 76500 w 635"/>
              <a:gd name="T7" fmla="*/ 754725 h 1179"/>
              <a:gd name="T8" fmla="*/ 76500 w 635"/>
              <a:gd name="T9" fmla="*/ 1020983 h 1179"/>
              <a:gd name="T10" fmla="*/ 76500 w 635"/>
              <a:gd name="T11" fmla="*/ 1154112 h 1179"/>
              <a:gd name="T12" fmla="*/ 1079500 w 635"/>
              <a:gd name="T13" fmla="*/ 843804 h 1179"/>
              <a:gd name="T14" fmla="*/ 1079500 w 635"/>
              <a:gd name="T15" fmla="*/ 222208 h 1179"/>
              <a:gd name="T16" fmla="*/ 0 w 635"/>
              <a:gd name="T17" fmla="*/ 0 h 1179"/>
              <a:gd name="T18" fmla="*/ 0 w 635"/>
              <a:gd name="T19" fmla="*/ 13312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9" name="Freeform 27"/>
          <p:cNvSpPr>
            <a:spLocks/>
          </p:cNvSpPr>
          <p:nvPr/>
        </p:nvSpPr>
        <p:spPr bwMode="auto">
          <a:xfrm>
            <a:off x="2927350" y="908051"/>
            <a:ext cx="503238" cy="936625"/>
          </a:xfrm>
          <a:custGeom>
            <a:avLst/>
            <a:gdLst>
              <a:gd name="T0" fmla="*/ 0 w 635"/>
              <a:gd name="T1" fmla="*/ 108042 h 1179"/>
              <a:gd name="T2" fmla="*/ 0 w 635"/>
              <a:gd name="T3" fmla="*/ 324125 h 1179"/>
              <a:gd name="T4" fmla="*/ 143443 w 635"/>
              <a:gd name="T5" fmla="*/ 432166 h 1179"/>
              <a:gd name="T6" fmla="*/ 35663 w 635"/>
              <a:gd name="T7" fmla="*/ 612500 h 1179"/>
              <a:gd name="T8" fmla="*/ 35663 w 635"/>
              <a:gd name="T9" fmla="*/ 828583 h 1179"/>
              <a:gd name="T10" fmla="*/ 35663 w 635"/>
              <a:gd name="T11" fmla="*/ 936625 h 1179"/>
              <a:gd name="T12" fmla="*/ 503238 w 635"/>
              <a:gd name="T13" fmla="*/ 684793 h 1179"/>
              <a:gd name="T14" fmla="*/ 503238 w 635"/>
              <a:gd name="T15" fmla="*/ 180334 h 1179"/>
              <a:gd name="T16" fmla="*/ 0 w 635"/>
              <a:gd name="T17" fmla="*/ 0 h 1179"/>
              <a:gd name="T18" fmla="*/ 0 w 635"/>
              <a:gd name="T19" fmla="*/ 108042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60" name="Group 39"/>
          <p:cNvGrpSpPr>
            <a:grpSpLocks/>
          </p:cNvGrpSpPr>
          <p:nvPr/>
        </p:nvGrpSpPr>
        <p:grpSpPr bwMode="auto">
          <a:xfrm>
            <a:off x="4656138" y="4078288"/>
            <a:ext cx="360362" cy="1008062"/>
            <a:chOff x="2064" y="2886"/>
            <a:chExt cx="227" cy="635"/>
          </a:xfrm>
        </p:grpSpPr>
        <p:sp>
          <p:nvSpPr>
            <p:cNvPr id="40105" name="Freeform 34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6" name="Rectangle 38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grpSp>
        <p:nvGrpSpPr>
          <p:cNvPr id="39961" name="Group 40"/>
          <p:cNvGrpSpPr>
            <a:grpSpLocks/>
          </p:cNvGrpSpPr>
          <p:nvPr/>
        </p:nvGrpSpPr>
        <p:grpSpPr bwMode="auto">
          <a:xfrm>
            <a:off x="7031038" y="4294188"/>
            <a:ext cx="360362" cy="1008062"/>
            <a:chOff x="2064" y="2886"/>
            <a:chExt cx="227" cy="635"/>
          </a:xfrm>
        </p:grpSpPr>
        <p:sp>
          <p:nvSpPr>
            <p:cNvPr id="40103" name="Freeform 41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4" name="Rectangle 42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grpSp>
        <p:nvGrpSpPr>
          <p:cNvPr id="39962" name="Group 43"/>
          <p:cNvGrpSpPr>
            <a:grpSpLocks/>
          </p:cNvGrpSpPr>
          <p:nvPr/>
        </p:nvGrpSpPr>
        <p:grpSpPr bwMode="auto">
          <a:xfrm>
            <a:off x="9983788" y="3933826"/>
            <a:ext cx="360362" cy="1008063"/>
            <a:chOff x="2064" y="2886"/>
            <a:chExt cx="227" cy="635"/>
          </a:xfrm>
        </p:grpSpPr>
        <p:sp>
          <p:nvSpPr>
            <p:cNvPr id="40101" name="Freeform 44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2" name="Rectangle 45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grpSp>
        <p:nvGrpSpPr>
          <p:cNvPr id="39963" name="Group 46"/>
          <p:cNvGrpSpPr>
            <a:grpSpLocks/>
          </p:cNvGrpSpPr>
          <p:nvPr/>
        </p:nvGrpSpPr>
        <p:grpSpPr bwMode="auto">
          <a:xfrm>
            <a:off x="9264651" y="403225"/>
            <a:ext cx="360363" cy="1081088"/>
            <a:chOff x="2064" y="2886"/>
            <a:chExt cx="227" cy="635"/>
          </a:xfrm>
        </p:grpSpPr>
        <p:sp>
          <p:nvSpPr>
            <p:cNvPr id="40099" name="Freeform 47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0" name="Rectangle 48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39964" name="Rectangle 49"/>
          <p:cNvSpPr>
            <a:spLocks noChangeArrowheads="1"/>
          </p:cNvSpPr>
          <p:nvPr/>
        </p:nvSpPr>
        <p:spPr bwMode="auto">
          <a:xfrm>
            <a:off x="7751763" y="39338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39965" name="Rectangle 50"/>
          <p:cNvSpPr>
            <a:spLocks noChangeArrowheads="1"/>
          </p:cNvSpPr>
          <p:nvPr/>
        </p:nvSpPr>
        <p:spPr bwMode="auto">
          <a:xfrm>
            <a:off x="7967663" y="41497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39966" name="Rectangle 51"/>
          <p:cNvSpPr>
            <a:spLocks noChangeArrowheads="1"/>
          </p:cNvSpPr>
          <p:nvPr/>
        </p:nvSpPr>
        <p:spPr bwMode="auto">
          <a:xfrm>
            <a:off x="7967663" y="37179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Zero</a:t>
            </a:r>
          </a:p>
        </p:txBody>
      </p:sp>
      <p:sp>
        <p:nvSpPr>
          <p:cNvPr id="39967" name="Rectangle 53"/>
          <p:cNvSpPr>
            <a:spLocks noChangeArrowheads="1"/>
          </p:cNvSpPr>
          <p:nvPr/>
        </p:nvSpPr>
        <p:spPr bwMode="auto">
          <a:xfrm>
            <a:off x="7896226" y="835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39968" name="Rectangle 54"/>
          <p:cNvSpPr>
            <a:spLocks noChangeArrowheads="1"/>
          </p:cNvSpPr>
          <p:nvPr/>
        </p:nvSpPr>
        <p:spPr bwMode="auto">
          <a:xfrm>
            <a:off x="832802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39969" name="Oval 55"/>
          <p:cNvSpPr>
            <a:spLocks noChangeArrowheads="1"/>
          </p:cNvSpPr>
          <p:nvPr/>
        </p:nvSpPr>
        <p:spPr bwMode="auto">
          <a:xfrm>
            <a:off x="7319963" y="5445125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ALU</a:t>
            </a:r>
          </a:p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39970" name="Oval 56"/>
          <p:cNvSpPr>
            <a:spLocks noChangeArrowheads="1"/>
          </p:cNvSpPr>
          <p:nvPr/>
        </p:nvSpPr>
        <p:spPr bwMode="auto">
          <a:xfrm>
            <a:off x="4367214" y="1557339"/>
            <a:ext cx="865187" cy="1584325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4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39971" name="Rectangle 57"/>
          <p:cNvSpPr>
            <a:spLocks noChangeArrowheads="1"/>
          </p:cNvSpPr>
          <p:nvPr/>
        </p:nvSpPr>
        <p:spPr bwMode="auto">
          <a:xfrm>
            <a:off x="2998788" y="11969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39972" name="Line 58"/>
          <p:cNvSpPr>
            <a:spLocks noChangeShapeType="1"/>
          </p:cNvSpPr>
          <p:nvPr/>
        </p:nvSpPr>
        <p:spPr bwMode="auto">
          <a:xfrm flipH="1">
            <a:off x="5016500" y="4581525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3" name="Rectangle 59"/>
          <p:cNvSpPr>
            <a:spLocks noChangeArrowheads="1"/>
          </p:cNvSpPr>
          <p:nvPr/>
        </p:nvSpPr>
        <p:spPr bwMode="auto">
          <a:xfrm>
            <a:off x="1847851" y="2205039"/>
            <a:ext cx="360363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2000"/>
              <a:t>pc</a:t>
            </a:r>
          </a:p>
        </p:txBody>
      </p:sp>
      <p:sp>
        <p:nvSpPr>
          <p:cNvPr id="39974" name="Line 60"/>
          <p:cNvSpPr>
            <a:spLocks noChangeShapeType="1"/>
          </p:cNvSpPr>
          <p:nvPr/>
        </p:nvSpPr>
        <p:spPr bwMode="auto">
          <a:xfrm>
            <a:off x="2208214" y="26384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5" name="Freeform 61"/>
          <p:cNvSpPr>
            <a:spLocks/>
          </p:cNvSpPr>
          <p:nvPr/>
        </p:nvSpPr>
        <p:spPr bwMode="auto">
          <a:xfrm>
            <a:off x="2279650" y="1125538"/>
            <a:ext cx="647700" cy="1511300"/>
          </a:xfrm>
          <a:custGeom>
            <a:avLst/>
            <a:gdLst>
              <a:gd name="T0" fmla="*/ 0 w 363"/>
              <a:gd name="T1" fmla="*/ 1511300 h 1724"/>
              <a:gd name="T2" fmla="*/ 0 w 363"/>
              <a:gd name="T3" fmla="*/ 0 h 1724"/>
              <a:gd name="T4" fmla="*/ 647700 w 363"/>
              <a:gd name="T5" fmla="*/ 0 h 17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724">
                <a:moveTo>
                  <a:pt x="0" y="1724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6" name="Line 62"/>
          <p:cNvSpPr>
            <a:spLocks noChangeShapeType="1"/>
          </p:cNvSpPr>
          <p:nvPr/>
        </p:nvSpPr>
        <p:spPr bwMode="auto">
          <a:xfrm>
            <a:off x="2566988" y="1555750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7" name="Rectangle 63"/>
          <p:cNvSpPr>
            <a:spLocks noChangeArrowheads="1"/>
          </p:cNvSpPr>
          <p:nvPr/>
        </p:nvSpPr>
        <p:spPr bwMode="auto">
          <a:xfrm>
            <a:off x="2351088" y="14128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39978" name="Oval 64"/>
          <p:cNvSpPr>
            <a:spLocks noChangeArrowheads="1"/>
          </p:cNvSpPr>
          <p:nvPr/>
        </p:nvSpPr>
        <p:spPr bwMode="auto">
          <a:xfrm>
            <a:off x="5448300" y="5446713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/>
              <a:t>Sign</a:t>
            </a:r>
          </a:p>
          <a:p>
            <a:pPr marL="342900" indent="-342900">
              <a:buNone/>
            </a:pPr>
            <a:r>
              <a:rPr lang="en-US" altLang="zh-CN" sz="1200"/>
              <a:t>extend</a:t>
            </a:r>
          </a:p>
        </p:txBody>
      </p:sp>
      <p:sp>
        <p:nvSpPr>
          <p:cNvPr id="39979" name="Freeform 67"/>
          <p:cNvSpPr>
            <a:spLocks/>
          </p:cNvSpPr>
          <p:nvPr/>
        </p:nvSpPr>
        <p:spPr bwMode="auto">
          <a:xfrm>
            <a:off x="3792538" y="2349501"/>
            <a:ext cx="1655762" cy="3529013"/>
          </a:xfrm>
          <a:custGeom>
            <a:avLst/>
            <a:gdLst>
              <a:gd name="T0" fmla="*/ 620341 w 1089"/>
              <a:gd name="T1" fmla="*/ 0 h 2223"/>
              <a:gd name="T2" fmla="*/ 0 w 1089"/>
              <a:gd name="T3" fmla="*/ 0 h 2223"/>
              <a:gd name="T4" fmla="*/ 0 w 1089"/>
              <a:gd name="T5" fmla="*/ 3529013 h 2223"/>
              <a:gd name="T6" fmla="*/ 1655762 w 1089"/>
              <a:gd name="T7" fmla="*/ 3529013 h 22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2223">
                <a:moveTo>
                  <a:pt x="408" y="0"/>
                </a:moveTo>
                <a:lnTo>
                  <a:pt x="0" y="0"/>
                </a:lnTo>
                <a:lnTo>
                  <a:pt x="0" y="2223"/>
                </a:lnTo>
                <a:lnTo>
                  <a:pt x="1089" y="22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0" name="Line 68"/>
          <p:cNvSpPr>
            <a:spLocks noChangeShapeType="1"/>
          </p:cNvSpPr>
          <p:nvPr/>
        </p:nvSpPr>
        <p:spPr bwMode="auto">
          <a:xfrm>
            <a:off x="3432176" y="3284538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1" name="Oval 70"/>
          <p:cNvSpPr>
            <a:spLocks noChangeArrowheads="1"/>
          </p:cNvSpPr>
          <p:nvPr/>
        </p:nvSpPr>
        <p:spPr bwMode="auto">
          <a:xfrm flipH="1">
            <a:off x="3778251" y="3270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2" name="Line 71"/>
          <p:cNvSpPr>
            <a:spLocks noChangeShapeType="1"/>
          </p:cNvSpPr>
          <p:nvPr/>
        </p:nvSpPr>
        <p:spPr bwMode="auto">
          <a:xfrm>
            <a:off x="3792538" y="4941888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3" name="Oval 72"/>
          <p:cNvSpPr>
            <a:spLocks noChangeArrowheads="1"/>
          </p:cNvSpPr>
          <p:nvPr/>
        </p:nvSpPr>
        <p:spPr bwMode="auto">
          <a:xfrm flipH="1">
            <a:off x="3767139" y="49164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4" name="Line 73"/>
          <p:cNvSpPr>
            <a:spLocks noChangeShapeType="1"/>
          </p:cNvSpPr>
          <p:nvPr/>
        </p:nvSpPr>
        <p:spPr bwMode="auto">
          <a:xfrm>
            <a:off x="3792538" y="3933825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5" name="Oval 74"/>
          <p:cNvSpPr>
            <a:spLocks noChangeArrowheads="1"/>
          </p:cNvSpPr>
          <p:nvPr/>
        </p:nvSpPr>
        <p:spPr bwMode="auto">
          <a:xfrm flipH="1">
            <a:off x="3767139" y="3905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6" name="Line 75"/>
          <p:cNvSpPr>
            <a:spLocks noChangeShapeType="1"/>
          </p:cNvSpPr>
          <p:nvPr/>
        </p:nvSpPr>
        <p:spPr bwMode="auto">
          <a:xfrm>
            <a:off x="3792538" y="342900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7" name="Oval 76"/>
          <p:cNvSpPr>
            <a:spLocks noChangeArrowheads="1"/>
          </p:cNvSpPr>
          <p:nvPr/>
        </p:nvSpPr>
        <p:spPr bwMode="auto">
          <a:xfrm flipH="1">
            <a:off x="3762376" y="34004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8" name="Freeform 77"/>
          <p:cNvSpPr>
            <a:spLocks/>
          </p:cNvSpPr>
          <p:nvPr/>
        </p:nvSpPr>
        <p:spPr bwMode="auto">
          <a:xfrm>
            <a:off x="4295776" y="3933826"/>
            <a:ext cx="360363" cy="360363"/>
          </a:xfrm>
          <a:custGeom>
            <a:avLst/>
            <a:gdLst>
              <a:gd name="T0" fmla="*/ 0 w 227"/>
              <a:gd name="T1" fmla="*/ 0 h 227"/>
              <a:gd name="T2" fmla="*/ 0 w 227"/>
              <a:gd name="T3" fmla="*/ 360363 h 227"/>
              <a:gd name="T4" fmla="*/ 360363 w 227"/>
              <a:gd name="T5" fmla="*/ 360363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27">
                <a:moveTo>
                  <a:pt x="0" y="0"/>
                </a:moveTo>
                <a:lnTo>
                  <a:pt x="0" y="227"/>
                </a:lnTo>
                <a:lnTo>
                  <a:pt x="227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9" name="Oval 78"/>
          <p:cNvSpPr>
            <a:spLocks noChangeArrowheads="1"/>
          </p:cNvSpPr>
          <p:nvPr/>
        </p:nvSpPr>
        <p:spPr bwMode="auto">
          <a:xfrm flipH="1">
            <a:off x="4270376" y="39195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90" name="Oval 80"/>
          <p:cNvSpPr>
            <a:spLocks noChangeArrowheads="1"/>
          </p:cNvSpPr>
          <p:nvPr/>
        </p:nvSpPr>
        <p:spPr bwMode="auto">
          <a:xfrm flipH="1">
            <a:off x="4832351" y="585311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91" name="Rectangle 81"/>
          <p:cNvSpPr>
            <a:spLocks noChangeArrowheads="1"/>
          </p:cNvSpPr>
          <p:nvPr/>
        </p:nvSpPr>
        <p:spPr bwMode="auto">
          <a:xfrm>
            <a:off x="2927351" y="20605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[31-26] </a:t>
            </a:r>
          </a:p>
        </p:txBody>
      </p:sp>
      <p:sp>
        <p:nvSpPr>
          <p:cNvPr id="39992" name="Rectangle 82"/>
          <p:cNvSpPr>
            <a:spLocks noChangeArrowheads="1"/>
          </p:cNvSpPr>
          <p:nvPr/>
        </p:nvSpPr>
        <p:spPr bwMode="auto">
          <a:xfrm>
            <a:off x="3789363" y="3170239"/>
            <a:ext cx="137001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[25-21] </a:t>
            </a:r>
          </a:p>
        </p:txBody>
      </p:sp>
      <p:sp>
        <p:nvSpPr>
          <p:cNvPr id="39993" name="Rectangle 83"/>
          <p:cNvSpPr>
            <a:spLocks noChangeArrowheads="1"/>
          </p:cNvSpPr>
          <p:nvPr/>
        </p:nvSpPr>
        <p:spPr bwMode="auto">
          <a:xfrm>
            <a:off x="3719513" y="37020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[20-16] </a:t>
            </a:r>
          </a:p>
        </p:txBody>
      </p:sp>
      <p:sp>
        <p:nvSpPr>
          <p:cNvPr id="39994" name="Rectangle 84"/>
          <p:cNvSpPr>
            <a:spLocks noChangeArrowheads="1"/>
          </p:cNvSpPr>
          <p:nvPr/>
        </p:nvSpPr>
        <p:spPr bwMode="auto">
          <a:xfrm>
            <a:off x="3717926" y="501332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[15-11] </a:t>
            </a:r>
          </a:p>
        </p:txBody>
      </p:sp>
      <p:sp>
        <p:nvSpPr>
          <p:cNvPr id="39995" name="Rectangle 85"/>
          <p:cNvSpPr>
            <a:spLocks noChangeArrowheads="1"/>
          </p:cNvSpPr>
          <p:nvPr/>
        </p:nvSpPr>
        <p:spPr bwMode="auto">
          <a:xfrm>
            <a:off x="3717926" y="56324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[15-0] </a:t>
            </a:r>
          </a:p>
        </p:txBody>
      </p:sp>
      <p:sp>
        <p:nvSpPr>
          <p:cNvPr id="39996" name="Line 86"/>
          <p:cNvSpPr>
            <a:spLocks noChangeShapeType="1"/>
          </p:cNvSpPr>
          <p:nvPr/>
        </p:nvSpPr>
        <p:spPr bwMode="auto">
          <a:xfrm>
            <a:off x="5230814" y="5734050"/>
            <a:ext cx="73025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97" name="Rectangle 87"/>
          <p:cNvSpPr>
            <a:spLocks noChangeArrowheads="1"/>
          </p:cNvSpPr>
          <p:nvPr/>
        </p:nvSpPr>
        <p:spPr bwMode="auto">
          <a:xfrm>
            <a:off x="5159376" y="55181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16</a:t>
            </a:r>
          </a:p>
        </p:txBody>
      </p:sp>
      <p:sp>
        <p:nvSpPr>
          <p:cNvPr id="39998" name="Rectangle 88"/>
          <p:cNvSpPr>
            <a:spLocks noChangeArrowheads="1"/>
          </p:cNvSpPr>
          <p:nvPr/>
        </p:nvSpPr>
        <p:spPr bwMode="auto">
          <a:xfrm>
            <a:off x="6167438" y="55165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32</a:t>
            </a:r>
          </a:p>
        </p:txBody>
      </p:sp>
      <p:sp>
        <p:nvSpPr>
          <p:cNvPr id="39999" name="Line 90"/>
          <p:cNvSpPr>
            <a:spLocks noChangeShapeType="1"/>
          </p:cNvSpPr>
          <p:nvPr/>
        </p:nvSpPr>
        <p:spPr bwMode="auto">
          <a:xfrm>
            <a:off x="6240463" y="5734050"/>
            <a:ext cx="144462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0" name="Line 91"/>
          <p:cNvSpPr>
            <a:spLocks noChangeShapeType="1"/>
          </p:cNvSpPr>
          <p:nvPr/>
        </p:nvSpPr>
        <p:spPr bwMode="auto">
          <a:xfrm>
            <a:off x="6816725" y="5157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1" name="Oval 92"/>
          <p:cNvSpPr>
            <a:spLocks noChangeArrowheads="1"/>
          </p:cNvSpPr>
          <p:nvPr/>
        </p:nvSpPr>
        <p:spPr bwMode="auto">
          <a:xfrm flipH="1">
            <a:off x="6805614" y="51323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2" name="Line 93"/>
          <p:cNvSpPr>
            <a:spLocks noChangeShapeType="1"/>
          </p:cNvSpPr>
          <p:nvPr/>
        </p:nvSpPr>
        <p:spPr bwMode="auto">
          <a:xfrm>
            <a:off x="7391401" y="472440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3" name="Freeform 94"/>
          <p:cNvSpPr>
            <a:spLocks/>
          </p:cNvSpPr>
          <p:nvPr/>
        </p:nvSpPr>
        <p:spPr bwMode="auto">
          <a:xfrm>
            <a:off x="7967663" y="4652963"/>
            <a:ext cx="360362" cy="1223962"/>
          </a:xfrm>
          <a:custGeom>
            <a:avLst/>
            <a:gdLst>
              <a:gd name="T0" fmla="*/ 0 w 91"/>
              <a:gd name="T1" fmla="*/ 1223962 h 635"/>
              <a:gd name="T2" fmla="*/ 360362 w 91"/>
              <a:gd name="T3" fmla="*/ 1223962 h 635"/>
              <a:gd name="T4" fmla="*/ 360362 w 91"/>
              <a:gd name="T5" fmla="*/ 0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635">
                <a:moveTo>
                  <a:pt x="0" y="635"/>
                </a:moveTo>
                <a:lnTo>
                  <a:pt x="91" y="635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4" name="Oval 101"/>
          <p:cNvSpPr>
            <a:spLocks noChangeArrowheads="1"/>
          </p:cNvSpPr>
          <p:nvPr/>
        </p:nvSpPr>
        <p:spPr bwMode="auto">
          <a:xfrm flipH="1">
            <a:off x="6718301" y="5921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5" name="Oval 102"/>
          <p:cNvSpPr>
            <a:spLocks noChangeArrowheads="1"/>
          </p:cNvSpPr>
          <p:nvPr/>
        </p:nvSpPr>
        <p:spPr bwMode="auto">
          <a:xfrm flipH="1">
            <a:off x="2251076" y="26082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6" name="Line 105"/>
          <p:cNvSpPr>
            <a:spLocks noChangeShapeType="1"/>
          </p:cNvSpPr>
          <p:nvPr/>
        </p:nvSpPr>
        <p:spPr bwMode="auto">
          <a:xfrm>
            <a:off x="6600826" y="3644900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7" name="Line 106"/>
          <p:cNvSpPr>
            <a:spLocks noChangeShapeType="1"/>
          </p:cNvSpPr>
          <p:nvPr/>
        </p:nvSpPr>
        <p:spPr bwMode="auto">
          <a:xfrm>
            <a:off x="6600825" y="45085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8" name="Freeform 107"/>
          <p:cNvSpPr>
            <a:spLocks/>
          </p:cNvSpPr>
          <p:nvPr/>
        </p:nvSpPr>
        <p:spPr bwMode="auto">
          <a:xfrm>
            <a:off x="5232401" y="2420938"/>
            <a:ext cx="2447925" cy="4176712"/>
          </a:xfrm>
          <a:custGeom>
            <a:avLst/>
            <a:gdLst>
              <a:gd name="T0" fmla="*/ 2447925 w 1542"/>
              <a:gd name="T1" fmla="*/ 3897446 h 2722"/>
              <a:gd name="T2" fmla="*/ 2447925 w 1542"/>
              <a:gd name="T3" fmla="*/ 4176712 h 2722"/>
              <a:gd name="T4" fmla="*/ 1511300 w 1542"/>
              <a:gd name="T5" fmla="*/ 4176712 h 2722"/>
              <a:gd name="T6" fmla="*/ 1511300 w 1542"/>
              <a:gd name="T7" fmla="*/ 0 h 2722"/>
              <a:gd name="T8" fmla="*/ 0 w 1542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2722">
                <a:moveTo>
                  <a:pt x="1542" y="2540"/>
                </a:moveTo>
                <a:lnTo>
                  <a:pt x="1542" y="2722"/>
                </a:lnTo>
                <a:lnTo>
                  <a:pt x="952" y="2722"/>
                </a:lnTo>
                <a:lnTo>
                  <a:pt x="952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9" name="Rectangle 108"/>
          <p:cNvSpPr>
            <a:spLocks noChangeArrowheads="1"/>
          </p:cNvSpPr>
          <p:nvPr/>
        </p:nvSpPr>
        <p:spPr bwMode="auto">
          <a:xfrm>
            <a:off x="5305425" y="1555751"/>
            <a:ext cx="1150938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RegDst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Branch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MemtoRead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ALUOp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ALUSrc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RegWrite </a:t>
            </a:r>
          </a:p>
        </p:txBody>
      </p:sp>
      <p:sp>
        <p:nvSpPr>
          <p:cNvPr id="40010" name="Freeform 109"/>
          <p:cNvSpPr>
            <a:spLocks/>
          </p:cNvSpPr>
          <p:nvPr/>
        </p:nvSpPr>
        <p:spPr bwMode="auto">
          <a:xfrm>
            <a:off x="6672264" y="4508500"/>
            <a:ext cx="2160587" cy="865188"/>
          </a:xfrm>
          <a:custGeom>
            <a:avLst/>
            <a:gdLst>
              <a:gd name="T0" fmla="*/ 0 w 1315"/>
              <a:gd name="T1" fmla="*/ 0 h 545"/>
              <a:gd name="T2" fmla="*/ 0 w 1315"/>
              <a:gd name="T3" fmla="*/ 865188 h 545"/>
              <a:gd name="T4" fmla="*/ 2160587 w 1315"/>
              <a:gd name="T5" fmla="*/ 865188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545">
                <a:moveTo>
                  <a:pt x="0" y="0"/>
                </a:moveTo>
                <a:lnTo>
                  <a:pt x="0" y="545"/>
                </a:lnTo>
                <a:lnTo>
                  <a:pt x="1315" y="5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1" name="Line 110"/>
          <p:cNvSpPr>
            <a:spLocks noChangeShapeType="1"/>
          </p:cNvSpPr>
          <p:nvPr/>
        </p:nvSpPr>
        <p:spPr bwMode="auto">
          <a:xfrm>
            <a:off x="8472488" y="4149725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2" name="Freeform 111"/>
          <p:cNvSpPr>
            <a:spLocks/>
          </p:cNvSpPr>
          <p:nvPr/>
        </p:nvSpPr>
        <p:spPr bwMode="auto">
          <a:xfrm>
            <a:off x="8616950" y="4149725"/>
            <a:ext cx="1366838" cy="1727200"/>
          </a:xfrm>
          <a:custGeom>
            <a:avLst/>
            <a:gdLst>
              <a:gd name="T0" fmla="*/ 0 w 861"/>
              <a:gd name="T1" fmla="*/ 0 h 1088"/>
              <a:gd name="T2" fmla="*/ 0 w 861"/>
              <a:gd name="T3" fmla="*/ 1727200 h 1088"/>
              <a:gd name="T4" fmla="*/ 1223963 w 861"/>
              <a:gd name="T5" fmla="*/ 1727200 h 1088"/>
              <a:gd name="T6" fmla="*/ 1223963 w 861"/>
              <a:gd name="T7" fmla="*/ 647700 h 1088"/>
              <a:gd name="T8" fmla="*/ 1366838 w 861"/>
              <a:gd name="T9" fmla="*/ 64770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1" h="1088">
                <a:moveTo>
                  <a:pt x="0" y="0"/>
                </a:moveTo>
                <a:lnTo>
                  <a:pt x="0" y="1088"/>
                </a:lnTo>
                <a:lnTo>
                  <a:pt x="771" y="1088"/>
                </a:lnTo>
                <a:lnTo>
                  <a:pt x="771" y="408"/>
                </a:lnTo>
                <a:lnTo>
                  <a:pt x="86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3" name="Line 112"/>
          <p:cNvSpPr>
            <a:spLocks noChangeShapeType="1"/>
          </p:cNvSpPr>
          <p:nvPr/>
        </p:nvSpPr>
        <p:spPr bwMode="auto">
          <a:xfrm>
            <a:off x="9767888" y="42926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4" name="Oval 113"/>
          <p:cNvSpPr>
            <a:spLocks noChangeArrowheads="1"/>
          </p:cNvSpPr>
          <p:nvPr/>
        </p:nvSpPr>
        <p:spPr bwMode="auto">
          <a:xfrm flipH="1">
            <a:off x="6643689" y="44799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5" name="Freeform 114"/>
          <p:cNvSpPr>
            <a:spLocks/>
          </p:cNvSpPr>
          <p:nvPr/>
        </p:nvSpPr>
        <p:spPr bwMode="auto">
          <a:xfrm>
            <a:off x="4872039" y="5876925"/>
            <a:ext cx="2447925" cy="647700"/>
          </a:xfrm>
          <a:custGeom>
            <a:avLst/>
            <a:gdLst>
              <a:gd name="T0" fmla="*/ 0 w 1542"/>
              <a:gd name="T1" fmla="*/ 0 h 408"/>
              <a:gd name="T2" fmla="*/ 0 w 1542"/>
              <a:gd name="T3" fmla="*/ 647700 h 408"/>
              <a:gd name="T4" fmla="*/ 2160588 w 1542"/>
              <a:gd name="T5" fmla="*/ 647700 h 408"/>
              <a:gd name="T6" fmla="*/ 2160588 w 1542"/>
              <a:gd name="T7" fmla="*/ 0 h 408"/>
              <a:gd name="T8" fmla="*/ 2447925 w 154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408">
                <a:moveTo>
                  <a:pt x="0" y="0"/>
                </a:moveTo>
                <a:lnTo>
                  <a:pt x="0" y="408"/>
                </a:lnTo>
                <a:lnTo>
                  <a:pt x="1361" y="408"/>
                </a:lnTo>
                <a:lnTo>
                  <a:pt x="1361" y="0"/>
                </a:lnTo>
                <a:lnTo>
                  <a:pt x="15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6" name="Rectangle 115"/>
          <p:cNvSpPr>
            <a:spLocks noChangeArrowheads="1"/>
          </p:cNvSpPr>
          <p:nvPr/>
        </p:nvSpPr>
        <p:spPr bwMode="auto">
          <a:xfrm>
            <a:off x="5330826" y="6265864"/>
            <a:ext cx="137001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[5-0] </a:t>
            </a:r>
          </a:p>
        </p:txBody>
      </p:sp>
      <p:sp>
        <p:nvSpPr>
          <p:cNvPr id="40017" name="Freeform 116"/>
          <p:cNvSpPr>
            <a:spLocks/>
          </p:cNvSpPr>
          <p:nvPr/>
        </p:nvSpPr>
        <p:spPr bwMode="auto">
          <a:xfrm>
            <a:off x="5087938" y="2997200"/>
            <a:ext cx="792162" cy="215900"/>
          </a:xfrm>
          <a:custGeom>
            <a:avLst/>
            <a:gdLst>
              <a:gd name="T0" fmla="*/ 0 w 499"/>
              <a:gd name="T1" fmla="*/ 0 h 136"/>
              <a:gd name="T2" fmla="*/ 792162 w 499"/>
              <a:gd name="T3" fmla="*/ 0 h 136"/>
              <a:gd name="T4" fmla="*/ 792162 w 499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8" name="Freeform 117"/>
          <p:cNvSpPr>
            <a:spLocks/>
          </p:cNvSpPr>
          <p:nvPr/>
        </p:nvSpPr>
        <p:spPr bwMode="auto">
          <a:xfrm>
            <a:off x="5159376" y="2781300"/>
            <a:ext cx="2016125" cy="1511300"/>
          </a:xfrm>
          <a:custGeom>
            <a:avLst/>
            <a:gdLst>
              <a:gd name="T0" fmla="*/ 0 w 1270"/>
              <a:gd name="T1" fmla="*/ 0 h 952"/>
              <a:gd name="T2" fmla="*/ 2016125 w 1270"/>
              <a:gd name="T3" fmla="*/ 0 h 952"/>
              <a:gd name="T4" fmla="*/ 2016125 w 1270"/>
              <a:gd name="T5" fmla="*/ 1511300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0" h="952">
                <a:moveTo>
                  <a:pt x="0" y="0"/>
                </a:moveTo>
                <a:lnTo>
                  <a:pt x="1270" y="0"/>
                </a:lnTo>
                <a:lnTo>
                  <a:pt x="1270" y="952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19" name="Freeform 119"/>
          <p:cNvSpPr>
            <a:spLocks/>
          </p:cNvSpPr>
          <p:nvPr/>
        </p:nvSpPr>
        <p:spPr bwMode="auto">
          <a:xfrm>
            <a:off x="5232400" y="2636839"/>
            <a:ext cx="4032250" cy="1296987"/>
          </a:xfrm>
          <a:custGeom>
            <a:avLst/>
            <a:gdLst>
              <a:gd name="T0" fmla="*/ 0 w 2585"/>
              <a:gd name="T1" fmla="*/ 0 h 817"/>
              <a:gd name="T2" fmla="*/ 4032250 w 2585"/>
              <a:gd name="T3" fmla="*/ 0 h 817"/>
              <a:gd name="T4" fmla="*/ 4032250 w 2585"/>
              <a:gd name="T5" fmla="*/ 1296987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5" h="817">
                <a:moveTo>
                  <a:pt x="0" y="0"/>
                </a:moveTo>
                <a:lnTo>
                  <a:pt x="2585" y="0"/>
                </a:lnTo>
                <a:lnTo>
                  <a:pt x="2585" y="81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0" name="Freeform 120"/>
          <p:cNvSpPr>
            <a:spLocks/>
          </p:cNvSpPr>
          <p:nvPr/>
        </p:nvSpPr>
        <p:spPr bwMode="auto">
          <a:xfrm>
            <a:off x="5232400" y="2276475"/>
            <a:ext cx="4967288" cy="1657350"/>
          </a:xfrm>
          <a:custGeom>
            <a:avLst/>
            <a:gdLst>
              <a:gd name="T0" fmla="*/ 0 w 3129"/>
              <a:gd name="T1" fmla="*/ 0 h 1044"/>
              <a:gd name="T2" fmla="*/ 4967288 w 3129"/>
              <a:gd name="T3" fmla="*/ 0 h 1044"/>
              <a:gd name="T4" fmla="*/ 4967288 w 3129"/>
              <a:gd name="T5" fmla="*/ 1657350 h 10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9" h="1044">
                <a:moveTo>
                  <a:pt x="0" y="0"/>
                </a:moveTo>
                <a:lnTo>
                  <a:pt x="3129" y="0"/>
                </a:lnTo>
                <a:lnTo>
                  <a:pt x="3129" y="1044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1" name="Freeform 121"/>
          <p:cNvSpPr>
            <a:spLocks/>
          </p:cNvSpPr>
          <p:nvPr/>
        </p:nvSpPr>
        <p:spPr bwMode="auto">
          <a:xfrm>
            <a:off x="5232401" y="2060576"/>
            <a:ext cx="5400675" cy="3960813"/>
          </a:xfrm>
          <a:custGeom>
            <a:avLst/>
            <a:gdLst>
              <a:gd name="T0" fmla="*/ 0 w 3402"/>
              <a:gd name="T1" fmla="*/ 0 h 2495"/>
              <a:gd name="T2" fmla="*/ 5400675 w 3402"/>
              <a:gd name="T3" fmla="*/ 0 h 2495"/>
              <a:gd name="T4" fmla="*/ 5400675 w 3402"/>
              <a:gd name="T5" fmla="*/ 3960813 h 2495"/>
              <a:gd name="T6" fmla="*/ 4103688 w 3402"/>
              <a:gd name="T7" fmla="*/ 3960813 h 2495"/>
              <a:gd name="T8" fmla="*/ 4103688 w 3402"/>
              <a:gd name="T9" fmla="*/ 3455988 h 2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2" h="2495">
                <a:moveTo>
                  <a:pt x="0" y="0"/>
                </a:moveTo>
                <a:lnTo>
                  <a:pt x="3402" y="0"/>
                </a:lnTo>
                <a:lnTo>
                  <a:pt x="3402" y="2495"/>
                </a:lnTo>
                <a:lnTo>
                  <a:pt x="2585" y="2495"/>
                </a:lnTo>
                <a:lnTo>
                  <a:pt x="2585" y="217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2" name="Line 122"/>
          <p:cNvSpPr>
            <a:spLocks noChangeShapeType="1"/>
          </p:cNvSpPr>
          <p:nvPr/>
        </p:nvSpPr>
        <p:spPr bwMode="auto">
          <a:xfrm>
            <a:off x="5159376" y="1844675"/>
            <a:ext cx="3673475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23" name="Group 126"/>
          <p:cNvGrpSpPr>
            <a:grpSpLocks/>
          </p:cNvGrpSpPr>
          <p:nvPr/>
        </p:nvGrpSpPr>
        <p:grpSpPr bwMode="auto">
          <a:xfrm>
            <a:off x="8832850" y="1485900"/>
            <a:ext cx="503238" cy="503238"/>
            <a:chOff x="4740" y="981"/>
            <a:chExt cx="317" cy="317"/>
          </a:xfrm>
        </p:grpSpPr>
        <p:sp>
          <p:nvSpPr>
            <p:cNvPr id="40097" name="Oval 124"/>
            <p:cNvSpPr>
              <a:spLocks noChangeArrowheads="1"/>
            </p:cNvSpPr>
            <p:nvPr/>
          </p:nvSpPr>
          <p:spPr bwMode="auto">
            <a:xfrm>
              <a:off x="4784" y="981"/>
              <a:ext cx="273" cy="3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8" name="Freeform 125"/>
            <p:cNvSpPr>
              <a:spLocks/>
            </p:cNvSpPr>
            <p:nvPr/>
          </p:nvSpPr>
          <p:spPr bwMode="auto">
            <a:xfrm>
              <a:off x="4740" y="981"/>
              <a:ext cx="180" cy="317"/>
            </a:xfrm>
            <a:custGeom>
              <a:avLst/>
              <a:gdLst>
                <a:gd name="T0" fmla="*/ 180 w 181"/>
                <a:gd name="T1" fmla="*/ 0 h 363"/>
                <a:gd name="T2" fmla="*/ 0 w 181"/>
                <a:gd name="T3" fmla="*/ 0 h 363"/>
                <a:gd name="T4" fmla="*/ 0 w 181"/>
                <a:gd name="T5" fmla="*/ 317 h 363"/>
                <a:gd name="T6" fmla="*/ 180 w 181"/>
                <a:gd name="T7" fmla="*/ 317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24" name="Freeform 127"/>
          <p:cNvSpPr>
            <a:spLocks/>
          </p:cNvSpPr>
          <p:nvPr/>
        </p:nvSpPr>
        <p:spPr bwMode="auto">
          <a:xfrm>
            <a:off x="8472488" y="1628775"/>
            <a:ext cx="360362" cy="2160588"/>
          </a:xfrm>
          <a:custGeom>
            <a:avLst/>
            <a:gdLst>
              <a:gd name="T0" fmla="*/ 0 w 363"/>
              <a:gd name="T1" fmla="*/ 2160588 h 1361"/>
              <a:gd name="T2" fmla="*/ 270023 w 363"/>
              <a:gd name="T3" fmla="*/ 2160588 h 1361"/>
              <a:gd name="T4" fmla="*/ 270023 w 363"/>
              <a:gd name="T5" fmla="*/ 0 h 1361"/>
              <a:gd name="T6" fmla="*/ 360362 w 363"/>
              <a:gd name="T7" fmla="*/ 0 h 13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1361">
                <a:moveTo>
                  <a:pt x="0" y="1361"/>
                </a:moveTo>
                <a:lnTo>
                  <a:pt x="272" y="1361"/>
                </a:lnTo>
                <a:lnTo>
                  <a:pt x="272" y="0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5" name="Freeform 128"/>
          <p:cNvSpPr>
            <a:spLocks/>
          </p:cNvSpPr>
          <p:nvPr/>
        </p:nvSpPr>
        <p:spPr bwMode="auto">
          <a:xfrm>
            <a:off x="5159375" y="4365626"/>
            <a:ext cx="5329238" cy="2303463"/>
          </a:xfrm>
          <a:custGeom>
            <a:avLst/>
            <a:gdLst>
              <a:gd name="T0" fmla="*/ 5184775 w 3357"/>
              <a:gd name="T1" fmla="*/ 0 h 1451"/>
              <a:gd name="T2" fmla="*/ 5329238 w 3357"/>
              <a:gd name="T3" fmla="*/ 0 h 1451"/>
              <a:gd name="T4" fmla="*/ 5329238 w 3357"/>
              <a:gd name="T5" fmla="*/ 2303463 h 1451"/>
              <a:gd name="T6" fmla="*/ 0 w 3357"/>
              <a:gd name="T7" fmla="*/ 2303463 h 1451"/>
              <a:gd name="T8" fmla="*/ 0 w 3357"/>
              <a:gd name="T9" fmla="*/ 647700 h 1451"/>
              <a:gd name="T10" fmla="*/ 144463 w 3357"/>
              <a:gd name="T11" fmla="*/ 64770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57" h="1451">
                <a:moveTo>
                  <a:pt x="3266" y="0"/>
                </a:moveTo>
                <a:lnTo>
                  <a:pt x="3357" y="0"/>
                </a:lnTo>
                <a:lnTo>
                  <a:pt x="3357" y="1451"/>
                </a:lnTo>
                <a:lnTo>
                  <a:pt x="0" y="1451"/>
                </a:lnTo>
                <a:lnTo>
                  <a:pt x="0" y="408"/>
                </a:lnTo>
                <a:lnTo>
                  <a:pt x="9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6" name="Freeform 129"/>
          <p:cNvSpPr>
            <a:spLocks/>
          </p:cNvSpPr>
          <p:nvPr/>
        </p:nvSpPr>
        <p:spPr bwMode="auto">
          <a:xfrm>
            <a:off x="6096000" y="1341439"/>
            <a:ext cx="1079500" cy="4535487"/>
          </a:xfrm>
          <a:custGeom>
            <a:avLst/>
            <a:gdLst>
              <a:gd name="T0" fmla="*/ 0 w 680"/>
              <a:gd name="T1" fmla="*/ 4535487 h 2857"/>
              <a:gd name="T2" fmla="*/ 720725 w 680"/>
              <a:gd name="T3" fmla="*/ 4535487 h 2857"/>
              <a:gd name="T4" fmla="*/ 720725 w 680"/>
              <a:gd name="T5" fmla="*/ 0 h 2857"/>
              <a:gd name="T6" fmla="*/ 1079500 w 6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2857">
                <a:moveTo>
                  <a:pt x="0" y="2857"/>
                </a:moveTo>
                <a:lnTo>
                  <a:pt x="454" y="2857"/>
                </a:lnTo>
                <a:lnTo>
                  <a:pt x="454" y="0"/>
                </a:lnTo>
                <a:lnTo>
                  <a:pt x="68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7" name="Line 131"/>
          <p:cNvSpPr>
            <a:spLocks noChangeShapeType="1"/>
          </p:cNvSpPr>
          <p:nvPr/>
        </p:nvSpPr>
        <p:spPr bwMode="auto">
          <a:xfrm>
            <a:off x="6743701" y="620713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8" name="Freeform 132"/>
          <p:cNvSpPr>
            <a:spLocks/>
          </p:cNvSpPr>
          <p:nvPr/>
        </p:nvSpPr>
        <p:spPr bwMode="auto">
          <a:xfrm>
            <a:off x="9336088" y="1484313"/>
            <a:ext cx="144462" cy="215900"/>
          </a:xfrm>
          <a:custGeom>
            <a:avLst/>
            <a:gdLst>
              <a:gd name="T0" fmla="*/ 0 w 91"/>
              <a:gd name="T1" fmla="*/ 215900 h 226"/>
              <a:gd name="T2" fmla="*/ 144462 w 91"/>
              <a:gd name="T3" fmla="*/ 215900 h 226"/>
              <a:gd name="T4" fmla="*/ 144462 w 91"/>
              <a:gd name="T5" fmla="*/ 0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26">
                <a:moveTo>
                  <a:pt x="0" y="226"/>
                </a:moveTo>
                <a:lnTo>
                  <a:pt x="91" y="226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9" name="Line 133"/>
          <p:cNvSpPr>
            <a:spLocks noChangeShapeType="1"/>
          </p:cNvSpPr>
          <p:nvPr/>
        </p:nvSpPr>
        <p:spPr bwMode="auto">
          <a:xfrm>
            <a:off x="7535864" y="14128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0" name="Freeform 135"/>
          <p:cNvSpPr>
            <a:spLocks/>
          </p:cNvSpPr>
          <p:nvPr/>
        </p:nvSpPr>
        <p:spPr bwMode="auto">
          <a:xfrm>
            <a:off x="4008439" y="1412876"/>
            <a:ext cx="1800225" cy="4176713"/>
          </a:xfrm>
          <a:custGeom>
            <a:avLst/>
            <a:gdLst>
              <a:gd name="T0" fmla="*/ 827739 w 1679"/>
              <a:gd name="T1" fmla="*/ 3671888 h 2631"/>
              <a:gd name="T2" fmla="*/ 827739 w 1679"/>
              <a:gd name="T3" fmla="*/ 4176713 h 2631"/>
              <a:gd name="T4" fmla="*/ 0 w 1679"/>
              <a:gd name="T5" fmla="*/ 4176713 h 2631"/>
              <a:gd name="T6" fmla="*/ 0 w 1679"/>
              <a:gd name="T7" fmla="*/ 0 h 2631"/>
              <a:gd name="T8" fmla="*/ 1800225 w 1679"/>
              <a:gd name="T9" fmla="*/ 0 h 2631"/>
              <a:gd name="T10" fmla="*/ 1800225 w 1679"/>
              <a:gd name="T11" fmla="*/ 287338 h 2631"/>
              <a:gd name="T12" fmla="*/ 1021807 w 1679"/>
              <a:gd name="T13" fmla="*/ 287338 h 2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9" h="2631">
                <a:moveTo>
                  <a:pt x="772" y="2313"/>
                </a:moveTo>
                <a:lnTo>
                  <a:pt x="772" y="2631"/>
                </a:lnTo>
                <a:lnTo>
                  <a:pt x="0" y="2631"/>
                </a:lnTo>
                <a:lnTo>
                  <a:pt x="0" y="0"/>
                </a:lnTo>
                <a:lnTo>
                  <a:pt x="1679" y="0"/>
                </a:lnTo>
                <a:lnTo>
                  <a:pt x="1679" y="181"/>
                </a:lnTo>
                <a:lnTo>
                  <a:pt x="953" y="181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0713" name="Group 313"/>
          <p:cNvGraphicFramePr>
            <a:graphicFrameLocks noGrp="1"/>
          </p:cNvGraphicFramePr>
          <p:nvPr/>
        </p:nvGraphicFramePr>
        <p:xfrm>
          <a:off x="1579563" y="47974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4475"/>
                <a:gridCol w="242888"/>
                <a:gridCol w="544512"/>
                <a:gridCol w="512763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shamt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0760" name="Group 360"/>
          <p:cNvGraphicFramePr>
            <a:graphicFrameLocks noGrp="1"/>
          </p:cNvGraphicFramePr>
          <p:nvPr/>
        </p:nvGraphicFramePr>
        <p:xfrm>
          <a:off x="1579563" y="54451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9238"/>
                <a:gridCol w="1295400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0763" name="Group 363"/>
          <p:cNvGraphicFramePr>
            <a:graphicFrameLocks noGrp="1"/>
          </p:cNvGraphicFramePr>
          <p:nvPr/>
        </p:nvGraphicFramePr>
        <p:xfrm>
          <a:off x="1579563" y="6040438"/>
          <a:ext cx="2139950" cy="630810"/>
        </p:xfrm>
        <a:graphic>
          <a:graphicData uri="http://schemas.openxmlformats.org/drawingml/2006/table">
            <a:tbl>
              <a:tblPr/>
              <a:tblGrid>
                <a:gridCol w="336550"/>
                <a:gridCol w="1803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Jump-type 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72" name="Oval 52"/>
          <p:cNvSpPr>
            <a:spLocks noChangeArrowheads="1"/>
          </p:cNvSpPr>
          <p:nvPr/>
        </p:nvSpPr>
        <p:spPr bwMode="auto">
          <a:xfrm>
            <a:off x="7177089" y="981075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0073" name="Oval 364"/>
          <p:cNvSpPr>
            <a:spLocks noChangeArrowheads="1"/>
          </p:cNvSpPr>
          <p:nvPr/>
        </p:nvSpPr>
        <p:spPr bwMode="auto">
          <a:xfrm>
            <a:off x="4008439" y="476250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0074" name="Freeform 365"/>
          <p:cNvSpPr>
            <a:spLocks/>
          </p:cNvSpPr>
          <p:nvPr/>
        </p:nvSpPr>
        <p:spPr bwMode="auto">
          <a:xfrm>
            <a:off x="3648076" y="836614"/>
            <a:ext cx="360363" cy="2447925"/>
          </a:xfrm>
          <a:custGeom>
            <a:avLst/>
            <a:gdLst>
              <a:gd name="T0" fmla="*/ 0 w 227"/>
              <a:gd name="T1" fmla="*/ 2447925 h 1497"/>
              <a:gd name="T2" fmla="*/ 0 w 227"/>
              <a:gd name="T3" fmla="*/ 0 h 1497"/>
              <a:gd name="T4" fmla="*/ 360363 w 227"/>
              <a:gd name="T5" fmla="*/ 0 h 14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497">
                <a:moveTo>
                  <a:pt x="0" y="1497"/>
                </a:move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75" name="Line 366"/>
          <p:cNvSpPr>
            <a:spLocks noChangeShapeType="1"/>
          </p:cNvSpPr>
          <p:nvPr/>
        </p:nvSpPr>
        <p:spPr bwMode="auto">
          <a:xfrm>
            <a:off x="3719514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76" name="Rectangle 367"/>
          <p:cNvSpPr>
            <a:spLocks noChangeArrowheads="1"/>
          </p:cNvSpPr>
          <p:nvPr/>
        </p:nvSpPr>
        <p:spPr bwMode="auto">
          <a:xfrm>
            <a:off x="364807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26</a:t>
            </a:r>
          </a:p>
        </p:txBody>
      </p:sp>
      <p:sp>
        <p:nvSpPr>
          <p:cNvPr id="40077" name="Rectangle 368"/>
          <p:cNvSpPr>
            <a:spLocks noChangeArrowheads="1"/>
          </p:cNvSpPr>
          <p:nvPr/>
        </p:nvSpPr>
        <p:spPr bwMode="auto">
          <a:xfrm>
            <a:off x="2640013" y="4762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[25-0] </a:t>
            </a:r>
          </a:p>
        </p:txBody>
      </p:sp>
      <p:sp>
        <p:nvSpPr>
          <p:cNvPr id="40078" name="Freeform 370"/>
          <p:cNvSpPr>
            <a:spLocks/>
          </p:cNvSpPr>
          <p:nvPr/>
        </p:nvSpPr>
        <p:spPr bwMode="auto">
          <a:xfrm>
            <a:off x="8832850" y="1052514"/>
            <a:ext cx="503238" cy="288925"/>
          </a:xfrm>
          <a:custGeom>
            <a:avLst/>
            <a:gdLst>
              <a:gd name="T0" fmla="*/ 0 w 317"/>
              <a:gd name="T1" fmla="*/ 0 h 182"/>
              <a:gd name="T2" fmla="*/ 215900 w 317"/>
              <a:gd name="T3" fmla="*/ 0 h 182"/>
              <a:gd name="T4" fmla="*/ 215900 w 317"/>
              <a:gd name="T5" fmla="*/ 288925 h 182"/>
              <a:gd name="T6" fmla="*/ 503238 w 317"/>
              <a:gd name="T7" fmla="*/ 288925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182">
                <a:moveTo>
                  <a:pt x="0" y="0"/>
                </a:moveTo>
                <a:lnTo>
                  <a:pt x="136" y="0"/>
                </a:lnTo>
                <a:lnTo>
                  <a:pt x="136" y="182"/>
                </a:lnTo>
                <a:lnTo>
                  <a:pt x="317" y="18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79" name="Freeform 371"/>
          <p:cNvSpPr>
            <a:spLocks/>
          </p:cNvSpPr>
          <p:nvPr/>
        </p:nvSpPr>
        <p:spPr bwMode="auto">
          <a:xfrm>
            <a:off x="3432176" y="404814"/>
            <a:ext cx="5832475" cy="936625"/>
          </a:xfrm>
          <a:custGeom>
            <a:avLst/>
            <a:gdLst>
              <a:gd name="T0" fmla="*/ 0 w 3674"/>
              <a:gd name="T1" fmla="*/ 936625 h 590"/>
              <a:gd name="T2" fmla="*/ 3311525 w 3674"/>
              <a:gd name="T3" fmla="*/ 936625 h 590"/>
              <a:gd name="T4" fmla="*/ 3311525 w 3674"/>
              <a:gd name="T5" fmla="*/ 0 h 590"/>
              <a:gd name="T6" fmla="*/ 5616575 w 3674"/>
              <a:gd name="T7" fmla="*/ 0 h 590"/>
              <a:gd name="T8" fmla="*/ 5616575 w 3674"/>
              <a:gd name="T9" fmla="*/ 215900 h 590"/>
              <a:gd name="T10" fmla="*/ 5832475 w 3674"/>
              <a:gd name="T11" fmla="*/ 21590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74" h="590">
                <a:moveTo>
                  <a:pt x="0" y="590"/>
                </a:moveTo>
                <a:lnTo>
                  <a:pt x="2086" y="590"/>
                </a:lnTo>
                <a:lnTo>
                  <a:pt x="2086" y="0"/>
                </a:lnTo>
                <a:lnTo>
                  <a:pt x="3538" y="0"/>
                </a:lnTo>
                <a:lnTo>
                  <a:pt x="3538" y="136"/>
                </a:lnTo>
                <a:lnTo>
                  <a:pt x="3674" y="13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80" name="Group 372"/>
          <p:cNvGrpSpPr>
            <a:grpSpLocks/>
          </p:cNvGrpSpPr>
          <p:nvPr/>
        </p:nvGrpSpPr>
        <p:grpSpPr bwMode="auto">
          <a:xfrm>
            <a:off x="9912351" y="403225"/>
            <a:ext cx="360363" cy="1081088"/>
            <a:chOff x="2064" y="2886"/>
            <a:chExt cx="227" cy="635"/>
          </a:xfrm>
        </p:grpSpPr>
        <p:sp>
          <p:nvSpPr>
            <p:cNvPr id="40095" name="Freeform 373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6" name="Rectangle 374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0081" name="Freeform 376"/>
          <p:cNvSpPr>
            <a:spLocks/>
          </p:cNvSpPr>
          <p:nvPr/>
        </p:nvSpPr>
        <p:spPr bwMode="auto">
          <a:xfrm>
            <a:off x="4511676" y="260351"/>
            <a:ext cx="5400675" cy="576263"/>
          </a:xfrm>
          <a:custGeom>
            <a:avLst/>
            <a:gdLst>
              <a:gd name="T0" fmla="*/ 0 w 3402"/>
              <a:gd name="T1" fmla="*/ 576263 h 363"/>
              <a:gd name="T2" fmla="*/ 2089150 w 3402"/>
              <a:gd name="T3" fmla="*/ 576263 h 363"/>
              <a:gd name="T4" fmla="*/ 2089150 w 3402"/>
              <a:gd name="T5" fmla="*/ 0 h 363"/>
              <a:gd name="T6" fmla="*/ 5256213 w 3402"/>
              <a:gd name="T7" fmla="*/ 0 h 363"/>
              <a:gd name="T8" fmla="*/ 5256213 w 3402"/>
              <a:gd name="T9" fmla="*/ 360363 h 363"/>
              <a:gd name="T10" fmla="*/ 5400675 w 3402"/>
              <a:gd name="T11" fmla="*/ 360363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2" h="363">
                <a:moveTo>
                  <a:pt x="0" y="363"/>
                </a:moveTo>
                <a:lnTo>
                  <a:pt x="1316" y="363"/>
                </a:lnTo>
                <a:lnTo>
                  <a:pt x="1316" y="0"/>
                </a:lnTo>
                <a:lnTo>
                  <a:pt x="3311" y="0"/>
                </a:lnTo>
                <a:lnTo>
                  <a:pt x="3311" y="227"/>
                </a:lnTo>
                <a:lnTo>
                  <a:pt x="3402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82" name="Freeform 377"/>
          <p:cNvSpPr>
            <a:spLocks/>
          </p:cNvSpPr>
          <p:nvPr/>
        </p:nvSpPr>
        <p:spPr bwMode="auto">
          <a:xfrm>
            <a:off x="1631951" y="44450"/>
            <a:ext cx="8856663" cy="2592388"/>
          </a:xfrm>
          <a:custGeom>
            <a:avLst/>
            <a:gdLst>
              <a:gd name="T0" fmla="*/ 8640763 w 5579"/>
              <a:gd name="T1" fmla="*/ 936625 h 1633"/>
              <a:gd name="T2" fmla="*/ 8856663 w 5579"/>
              <a:gd name="T3" fmla="*/ 936625 h 1633"/>
              <a:gd name="T4" fmla="*/ 8856663 w 5579"/>
              <a:gd name="T5" fmla="*/ 0 h 1633"/>
              <a:gd name="T6" fmla="*/ 0 w 5579"/>
              <a:gd name="T7" fmla="*/ 0 h 1633"/>
              <a:gd name="T8" fmla="*/ 0 w 5579"/>
              <a:gd name="T9" fmla="*/ 2592388 h 1633"/>
              <a:gd name="T10" fmla="*/ 215900 w 5579"/>
              <a:gd name="T11" fmla="*/ 2592388 h 1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9" h="1633">
                <a:moveTo>
                  <a:pt x="5443" y="590"/>
                </a:moveTo>
                <a:lnTo>
                  <a:pt x="5579" y="590"/>
                </a:lnTo>
                <a:lnTo>
                  <a:pt x="5579" y="0"/>
                </a:lnTo>
                <a:lnTo>
                  <a:pt x="0" y="0"/>
                </a:lnTo>
                <a:lnTo>
                  <a:pt x="0" y="1633"/>
                </a:lnTo>
                <a:lnTo>
                  <a:pt x="136" y="163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83" name="Freeform 380"/>
          <p:cNvSpPr>
            <a:spLocks/>
          </p:cNvSpPr>
          <p:nvPr/>
        </p:nvSpPr>
        <p:spPr bwMode="auto">
          <a:xfrm>
            <a:off x="9625014" y="981076"/>
            <a:ext cx="287337" cy="360363"/>
          </a:xfrm>
          <a:custGeom>
            <a:avLst/>
            <a:gdLst>
              <a:gd name="T0" fmla="*/ 0 w 181"/>
              <a:gd name="T1" fmla="*/ 0 h 227"/>
              <a:gd name="T2" fmla="*/ 142875 w 181"/>
              <a:gd name="T3" fmla="*/ 0 h 227"/>
              <a:gd name="T4" fmla="*/ 142875 w 181"/>
              <a:gd name="T5" fmla="*/ 360363 h 227"/>
              <a:gd name="T6" fmla="*/ 287337 w 181"/>
              <a:gd name="T7" fmla="*/ 360363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27">
                <a:moveTo>
                  <a:pt x="0" y="0"/>
                </a:moveTo>
                <a:lnTo>
                  <a:pt x="90" y="0"/>
                </a:lnTo>
                <a:lnTo>
                  <a:pt x="90" y="227"/>
                </a:lnTo>
                <a:lnTo>
                  <a:pt x="181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84" name="Freeform 382"/>
          <p:cNvSpPr>
            <a:spLocks/>
          </p:cNvSpPr>
          <p:nvPr/>
        </p:nvSpPr>
        <p:spPr bwMode="auto">
          <a:xfrm>
            <a:off x="4943476" y="1484314"/>
            <a:ext cx="5184775" cy="649287"/>
          </a:xfrm>
          <a:custGeom>
            <a:avLst/>
            <a:gdLst>
              <a:gd name="T0" fmla="*/ 0 w 3266"/>
              <a:gd name="T1" fmla="*/ 144462 h 409"/>
              <a:gd name="T2" fmla="*/ 360363 w 3266"/>
              <a:gd name="T3" fmla="*/ 0 h 409"/>
              <a:gd name="T4" fmla="*/ 2089150 w 3266"/>
              <a:gd name="T5" fmla="*/ 0 h 409"/>
              <a:gd name="T6" fmla="*/ 2089150 w 3266"/>
              <a:gd name="T7" fmla="*/ 649287 h 409"/>
              <a:gd name="T8" fmla="*/ 5184775 w 3266"/>
              <a:gd name="T9" fmla="*/ 649287 h 409"/>
              <a:gd name="T10" fmla="*/ 5184775 w 3266"/>
              <a:gd name="T11" fmla="*/ 0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6" h="409">
                <a:moveTo>
                  <a:pt x="0" y="91"/>
                </a:moveTo>
                <a:lnTo>
                  <a:pt x="227" y="0"/>
                </a:lnTo>
                <a:lnTo>
                  <a:pt x="1316" y="0"/>
                </a:lnTo>
                <a:lnTo>
                  <a:pt x="1316" y="409"/>
                </a:lnTo>
                <a:lnTo>
                  <a:pt x="3266" y="409"/>
                </a:lnTo>
                <a:lnTo>
                  <a:pt x="3266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85" name="Rectangle 383"/>
          <p:cNvSpPr>
            <a:spLocks noChangeArrowheads="1"/>
          </p:cNvSpPr>
          <p:nvPr/>
        </p:nvSpPr>
        <p:spPr bwMode="auto">
          <a:xfrm>
            <a:off x="9623426" y="15573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jump</a:t>
            </a:r>
          </a:p>
        </p:txBody>
      </p:sp>
      <p:sp>
        <p:nvSpPr>
          <p:cNvPr id="40086" name="Rectangle 384"/>
          <p:cNvSpPr>
            <a:spLocks noChangeArrowheads="1"/>
          </p:cNvSpPr>
          <p:nvPr/>
        </p:nvSpPr>
        <p:spPr bwMode="auto">
          <a:xfrm>
            <a:off x="5013326" y="5492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jump  address[31-0] </a:t>
            </a:r>
          </a:p>
        </p:txBody>
      </p:sp>
      <p:sp>
        <p:nvSpPr>
          <p:cNvPr id="40087" name="Line 385"/>
          <p:cNvSpPr>
            <a:spLocks noChangeShapeType="1"/>
          </p:cNvSpPr>
          <p:nvPr/>
        </p:nvSpPr>
        <p:spPr bwMode="auto">
          <a:xfrm>
            <a:off x="4654551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88" name="Rectangle 386"/>
          <p:cNvSpPr>
            <a:spLocks noChangeArrowheads="1"/>
          </p:cNvSpPr>
          <p:nvPr/>
        </p:nvSpPr>
        <p:spPr bwMode="auto">
          <a:xfrm>
            <a:off x="4583113" y="908050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28</a:t>
            </a:r>
          </a:p>
        </p:txBody>
      </p:sp>
      <p:sp>
        <p:nvSpPr>
          <p:cNvPr id="40089" name="Freeform 387"/>
          <p:cNvSpPr>
            <a:spLocks/>
          </p:cNvSpPr>
          <p:nvPr/>
        </p:nvSpPr>
        <p:spPr bwMode="auto">
          <a:xfrm>
            <a:off x="4440238" y="836614"/>
            <a:ext cx="576262" cy="504825"/>
          </a:xfrm>
          <a:custGeom>
            <a:avLst/>
            <a:gdLst>
              <a:gd name="T0" fmla="*/ 0 w 499"/>
              <a:gd name="T1" fmla="*/ 504825 h 318"/>
              <a:gd name="T2" fmla="*/ 0 w 499"/>
              <a:gd name="T3" fmla="*/ 360363 h 318"/>
              <a:gd name="T4" fmla="*/ 576262 w 499"/>
              <a:gd name="T5" fmla="*/ 360363 h 318"/>
              <a:gd name="T6" fmla="*/ 576262 w 499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318">
                <a:moveTo>
                  <a:pt x="0" y="318"/>
                </a:moveTo>
                <a:lnTo>
                  <a:pt x="0" y="227"/>
                </a:lnTo>
                <a:lnTo>
                  <a:pt x="499" y="227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90" name="Oval 388"/>
          <p:cNvSpPr>
            <a:spLocks noChangeArrowheads="1"/>
          </p:cNvSpPr>
          <p:nvPr/>
        </p:nvSpPr>
        <p:spPr bwMode="auto">
          <a:xfrm flipH="1">
            <a:off x="4987926" y="808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91" name="Oval 389"/>
          <p:cNvSpPr>
            <a:spLocks noChangeArrowheads="1"/>
          </p:cNvSpPr>
          <p:nvPr/>
        </p:nvSpPr>
        <p:spPr bwMode="auto">
          <a:xfrm flipH="1">
            <a:off x="4425951" y="1316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92" name="Rectangle 390"/>
          <p:cNvSpPr>
            <a:spLocks noChangeArrowheads="1"/>
          </p:cNvSpPr>
          <p:nvPr/>
        </p:nvSpPr>
        <p:spPr bwMode="auto">
          <a:xfrm>
            <a:off x="4943476" y="9080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PC+4[31-28] </a:t>
            </a:r>
          </a:p>
        </p:txBody>
      </p:sp>
      <p:sp>
        <p:nvSpPr>
          <p:cNvPr id="40093" name="Oval 391"/>
          <p:cNvSpPr>
            <a:spLocks noChangeArrowheads="1"/>
          </p:cNvSpPr>
          <p:nvPr/>
        </p:nvSpPr>
        <p:spPr bwMode="auto">
          <a:xfrm flipH="1">
            <a:off x="3617914" y="32559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94" name="Oval 392"/>
          <p:cNvSpPr>
            <a:spLocks noChangeArrowheads="1"/>
          </p:cNvSpPr>
          <p:nvPr/>
        </p:nvSpPr>
        <p:spPr bwMode="auto">
          <a:xfrm flipH="1">
            <a:off x="8586789" y="41211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103"/>
          <p:cNvSpPr>
            <a:spLocks noChangeShapeType="1"/>
          </p:cNvSpPr>
          <p:nvPr/>
        </p:nvSpPr>
        <p:spPr bwMode="auto">
          <a:xfrm>
            <a:off x="7535864" y="14128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Line 160"/>
          <p:cNvSpPr>
            <a:spLocks noChangeShapeType="1"/>
          </p:cNvSpPr>
          <p:nvPr/>
        </p:nvSpPr>
        <p:spPr bwMode="auto">
          <a:xfrm>
            <a:off x="3719514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174"/>
          <p:cNvSpPr>
            <a:spLocks noChangeShapeType="1"/>
          </p:cNvSpPr>
          <p:nvPr/>
        </p:nvSpPr>
        <p:spPr bwMode="auto">
          <a:xfrm>
            <a:off x="4654551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Freeform 91"/>
          <p:cNvSpPr>
            <a:spLocks/>
          </p:cNvSpPr>
          <p:nvPr/>
        </p:nvSpPr>
        <p:spPr bwMode="auto">
          <a:xfrm>
            <a:off x="5232400" y="2636839"/>
            <a:ext cx="4032250" cy="1296987"/>
          </a:xfrm>
          <a:custGeom>
            <a:avLst/>
            <a:gdLst>
              <a:gd name="T0" fmla="*/ 0 w 2585"/>
              <a:gd name="T1" fmla="*/ 0 h 817"/>
              <a:gd name="T2" fmla="*/ 4032250 w 2585"/>
              <a:gd name="T3" fmla="*/ 0 h 817"/>
              <a:gd name="T4" fmla="*/ 4032250 w 2585"/>
              <a:gd name="T5" fmla="*/ 1296987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5" h="817">
                <a:moveTo>
                  <a:pt x="0" y="0"/>
                </a:moveTo>
                <a:lnTo>
                  <a:pt x="2585" y="0"/>
                </a:lnTo>
                <a:lnTo>
                  <a:pt x="2585" y="81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Freeform 93"/>
          <p:cNvSpPr>
            <a:spLocks/>
          </p:cNvSpPr>
          <p:nvPr/>
        </p:nvSpPr>
        <p:spPr bwMode="auto">
          <a:xfrm>
            <a:off x="5232401" y="2060576"/>
            <a:ext cx="5400675" cy="3960813"/>
          </a:xfrm>
          <a:custGeom>
            <a:avLst/>
            <a:gdLst>
              <a:gd name="T0" fmla="*/ 0 w 3402"/>
              <a:gd name="T1" fmla="*/ 0 h 2495"/>
              <a:gd name="T2" fmla="*/ 5400675 w 3402"/>
              <a:gd name="T3" fmla="*/ 0 h 2495"/>
              <a:gd name="T4" fmla="*/ 5400675 w 3402"/>
              <a:gd name="T5" fmla="*/ 3960813 h 2495"/>
              <a:gd name="T6" fmla="*/ 4103688 w 3402"/>
              <a:gd name="T7" fmla="*/ 3960813 h 2495"/>
              <a:gd name="T8" fmla="*/ 4103688 w 3402"/>
              <a:gd name="T9" fmla="*/ 3455988 h 2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2" h="2495">
                <a:moveTo>
                  <a:pt x="0" y="0"/>
                </a:moveTo>
                <a:lnTo>
                  <a:pt x="3402" y="0"/>
                </a:lnTo>
                <a:lnTo>
                  <a:pt x="3402" y="2495"/>
                </a:lnTo>
                <a:lnTo>
                  <a:pt x="2585" y="2495"/>
                </a:lnTo>
                <a:lnTo>
                  <a:pt x="2585" y="217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Rectangle 18"/>
          <p:cNvSpPr>
            <a:spLocks noChangeArrowheads="1"/>
          </p:cNvSpPr>
          <p:nvPr/>
        </p:nvSpPr>
        <p:spPr bwMode="auto">
          <a:xfrm>
            <a:off x="8759826" y="40052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Address</a:t>
            </a:r>
          </a:p>
        </p:txBody>
      </p:sp>
      <p:sp>
        <p:nvSpPr>
          <p:cNvPr id="40968" name="Rectangle 19"/>
          <p:cNvSpPr>
            <a:spLocks noChangeArrowheads="1"/>
          </p:cNvSpPr>
          <p:nvPr/>
        </p:nvSpPr>
        <p:spPr bwMode="auto">
          <a:xfrm>
            <a:off x="8905875" y="47974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Data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0969" name="Rectangle 20"/>
          <p:cNvSpPr>
            <a:spLocks noChangeArrowheads="1"/>
          </p:cNvSpPr>
          <p:nvPr/>
        </p:nvSpPr>
        <p:spPr bwMode="auto">
          <a:xfrm>
            <a:off x="9266238" y="42211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data</a:t>
            </a:r>
          </a:p>
        </p:txBody>
      </p:sp>
      <p:sp>
        <p:nvSpPr>
          <p:cNvPr id="40970" name="Rectangle 21"/>
          <p:cNvSpPr>
            <a:spLocks noChangeArrowheads="1"/>
          </p:cNvSpPr>
          <p:nvPr/>
        </p:nvSpPr>
        <p:spPr bwMode="auto">
          <a:xfrm>
            <a:off x="8832851" y="515778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0971" name="Rectangle 39"/>
          <p:cNvSpPr>
            <a:spLocks noChangeArrowheads="1"/>
          </p:cNvSpPr>
          <p:nvPr/>
        </p:nvSpPr>
        <p:spPr bwMode="auto">
          <a:xfrm>
            <a:off x="7896226" y="835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0972" name="Rectangle 40"/>
          <p:cNvSpPr>
            <a:spLocks noChangeArrowheads="1"/>
          </p:cNvSpPr>
          <p:nvPr/>
        </p:nvSpPr>
        <p:spPr bwMode="auto">
          <a:xfrm>
            <a:off x="832802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0973" name="Line 72"/>
          <p:cNvSpPr>
            <a:spLocks noChangeShapeType="1"/>
          </p:cNvSpPr>
          <p:nvPr/>
        </p:nvSpPr>
        <p:spPr bwMode="auto">
          <a:xfrm>
            <a:off x="6816725" y="5157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Freeform 82"/>
          <p:cNvSpPr>
            <a:spLocks/>
          </p:cNvSpPr>
          <p:nvPr/>
        </p:nvSpPr>
        <p:spPr bwMode="auto">
          <a:xfrm>
            <a:off x="6672263" y="4508500"/>
            <a:ext cx="2087562" cy="865188"/>
          </a:xfrm>
          <a:custGeom>
            <a:avLst/>
            <a:gdLst>
              <a:gd name="T0" fmla="*/ 0 w 1315"/>
              <a:gd name="T1" fmla="*/ 0 h 545"/>
              <a:gd name="T2" fmla="*/ 0 w 1315"/>
              <a:gd name="T3" fmla="*/ 865188 h 545"/>
              <a:gd name="T4" fmla="*/ 2087562 w 1315"/>
              <a:gd name="T5" fmla="*/ 865188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545">
                <a:moveTo>
                  <a:pt x="0" y="0"/>
                </a:moveTo>
                <a:lnTo>
                  <a:pt x="0" y="545"/>
                </a:lnTo>
                <a:lnTo>
                  <a:pt x="1315" y="5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83"/>
          <p:cNvSpPr>
            <a:spLocks noChangeShapeType="1"/>
          </p:cNvSpPr>
          <p:nvPr/>
        </p:nvSpPr>
        <p:spPr bwMode="auto">
          <a:xfrm>
            <a:off x="8472488" y="4149725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85"/>
          <p:cNvSpPr>
            <a:spLocks noChangeShapeType="1"/>
          </p:cNvSpPr>
          <p:nvPr/>
        </p:nvSpPr>
        <p:spPr bwMode="auto">
          <a:xfrm>
            <a:off x="9767888" y="42926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71"/>
          <p:cNvSpPr>
            <a:spLocks noChangeShapeType="1"/>
          </p:cNvSpPr>
          <p:nvPr/>
        </p:nvSpPr>
        <p:spPr bwMode="auto">
          <a:xfrm>
            <a:off x="6240463" y="5734050"/>
            <a:ext cx="144462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Freeform 100"/>
          <p:cNvSpPr>
            <a:spLocks/>
          </p:cNvSpPr>
          <p:nvPr/>
        </p:nvSpPr>
        <p:spPr bwMode="auto">
          <a:xfrm>
            <a:off x="6096000" y="1341439"/>
            <a:ext cx="1079500" cy="4535487"/>
          </a:xfrm>
          <a:custGeom>
            <a:avLst/>
            <a:gdLst>
              <a:gd name="T0" fmla="*/ 0 w 680"/>
              <a:gd name="T1" fmla="*/ 4535487 h 2857"/>
              <a:gd name="T2" fmla="*/ 720725 w 680"/>
              <a:gd name="T3" fmla="*/ 4535487 h 2857"/>
              <a:gd name="T4" fmla="*/ 720725 w 680"/>
              <a:gd name="T5" fmla="*/ 0 h 2857"/>
              <a:gd name="T6" fmla="*/ 1079500 w 6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2857">
                <a:moveTo>
                  <a:pt x="0" y="2857"/>
                </a:moveTo>
                <a:lnTo>
                  <a:pt x="454" y="2857"/>
                </a:lnTo>
                <a:lnTo>
                  <a:pt x="454" y="0"/>
                </a:lnTo>
                <a:lnTo>
                  <a:pt x="68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101"/>
          <p:cNvSpPr>
            <a:spLocks noChangeShapeType="1"/>
          </p:cNvSpPr>
          <p:nvPr/>
        </p:nvSpPr>
        <p:spPr bwMode="auto">
          <a:xfrm>
            <a:off x="6743701" y="620713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Freeform 159"/>
          <p:cNvSpPr>
            <a:spLocks/>
          </p:cNvSpPr>
          <p:nvPr/>
        </p:nvSpPr>
        <p:spPr bwMode="auto">
          <a:xfrm>
            <a:off x="3648076" y="836614"/>
            <a:ext cx="360363" cy="2447925"/>
          </a:xfrm>
          <a:custGeom>
            <a:avLst/>
            <a:gdLst>
              <a:gd name="T0" fmla="*/ 0 w 227"/>
              <a:gd name="T1" fmla="*/ 2447925 h 1497"/>
              <a:gd name="T2" fmla="*/ 0 w 227"/>
              <a:gd name="T3" fmla="*/ 0 h 1497"/>
              <a:gd name="T4" fmla="*/ 360363 w 227"/>
              <a:gd name="T5" fmla="*/ 0 h 14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497">
                <a:moveTo>
                  <a:pt x="0" y="1497"/>
                </a:move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Freeform 163"/>
          <p:cNvSpPr>
            <a:spLocks/>
          </p:cNvSpPr>
          <p:nvPr/>
        </p:nvSpPr>
        <p:spPr bwMode="auto">
          <a:xfrm>
            <a:off x="8832850" y="1052514"/>
            <a:ext cx="503238" cy="288925"/>
          </a:xfrm>
          <a:custGeom>
            <a:avLst/>
            <a:gdLst>
              <a:gd name="T0" fmla="*/ 0 w 317"/>
              <a:gd name="T1" fmla="*/ 0 h 182"/>
              <a:gd name="T2" fmla="*/ 215900 w 317"/>
              <a:gd name="T3" fmla="*/ 0 h 182"/>
              <a:gd name="T4" fmla="*/ 215900 w 317"/>
              <a:gd name="T5" fmla="*/ 288925 h 182"/>
              <a:gd name="T6" fmla="*/ 503238 w 317"/>
              <a:gd name="T7" fmla="*/ 288925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182">
                <a:moveTo>
                  <a:pt x="0" y="0"/>
                </a:moveTo>
                <a:lnTo>
                  <a:pt x="136" y="0"/>
                </a:lnTo>
                <a:lnTo>
                  <a:pt x="136" y="182"/>
                </a:lnTo>
                <a:lnTo>
                  <a:pt x="317" y="18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Freeform 168"/>
          <p:cNvSpPr>
            <a:spLocks/>
          </p:cNvSpPr>
          <p:nvPr/>
        </p:nvSpPr>
        <p:spPr bwMode="auto">
          <a:xfrm>
            <a:off x="4511676" y="260351"/>
            <a:ext cx="5400675" cy="576263"/>
          </a:xfrm>
          <a:custGeom>
            <a:avLst/>
            <a:gdLst>
              <a:gd name="T0" fmla="*/ 0 w 3402"/>
              <a:gd name="T1" fmla="*/ 576263 h 363"/>
              <a:gd name="T2" fmla="*/ 2089150 w 3402"/>
              <a:gd name="T3" fmla="*/ 576263 h 363"/>
              <a:gd name="T4" fmla="*/ 2089150 w 3402"/>
              <a:gd name="T5" fmla="*/ 0 h 363"/>
              <a:gd name="T6" fmla="*/ 5256213 w 3402"/>
              <a:gd name="T7" fmla="*/ 0 h 363"/>
              <a:gd name="T8" fmla="*/ 5256213 w 3402"/>
              <a:gd name="T9" fmla="*/ 360363 h 363"/>
              <a:gd name="T10" fmla="*/ 5400675 w 3402"/>
              <a:gd name="T11" fmla="*/ 360363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2" h="363">
                <a:moveTo>
                  <a:pt x="0" y="363"/>
                </a:moveTo>
                <a:lnTo>
                  <a:pt x="1316" y="363"/>
                </a:lnTo>
                <a:lnTo>
                  <a:pt x="1316" y="0"/>
                </a:lnTo>
                <a:lnTo>
                  <a:pt x="3311" y="0"/>
                </a:lnTo>
                <a:lnTo>
                  <a:pt x="3311" y="227"/>
                </a:lnTo>
                <a:lnTo>
                  <a:pt x="3402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Freeform 176"/>
          <p:cNvSpPr>
            <a:spLocks/>
          </p:cNvSpPr>
          <p:nvPr/>
        </p:nvSpPr>
        <p:spPr bwMode="auto">
          <a:xfrm>
            <a:off x="4440238" y="836614"/>
            <a:ext cx="576262" cy="504825"/>
          </a:xfrm>
          <a:custGeom>
            <a:avLst/>
            <a:gdLst>
              <a:gd name="T0" fmla="*/ 0 w 499"/>
              <a:gd name="T1" fmla="*/ 504825 h 318"/>
              <a:gd name="T2" fmla="*/ 0 w 499"/>
              <a:gd name="T3" fmla="*/ 360363 h 318"/>
              <a:gd name="T4" fmla="*/ 576262 w 499"/>
              <a:gd name="T5" fmla="*/ 360363 h 318"/>
              <a:gd name="T6" fmla="*/ 576262 w 499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318">
                <a:moveTo>
                  <a:pt x="0" y="318"/>
                </a:moveTo>
                <a:lnTo>
                  <a:pt x="0" y="227"/>
                </a:lnTo>
                <a:lnTo>
                  <a:pt x="499" y="227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Freeform 60"/>
          <p:cNvSpPr>
            <a:spLocks/>
          </p:cNvSpPr>
          <p:nvPr/>
        </p:nvSpPr>
        <p:spPr bwMode="auto">
          <a:xfrm>
            <a:off x="4295776" y="3933826"/>
            <a:ext cx="360363" cy="360363"/>
          </a:xfrm>
          <a:custGeom>
            <a:avLst/>
            <a:gdLst>
              <a:gd name="T0" fmla="*/ 0 w 227"/>
              <a:gd name="T1" fmla="*/ 0 h 227"/>
              <a:gd name="T2" fmla="*/ 0 w 227"/>
              <a:gd name="T3" fmla="*/ 360363 h 227"/>
              <a:gd name="T4" fmla="*/ 360363 w 227"/>
              <a:gd name="T5" fmla="*/ 360363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27">
                <a:moveTo>
                  <a:pt x="0" y="0"/>
                </a:moveTo>
                <a:lnTo>
                  <a:pt x="0" y="227"/>
                </a:lnTo>
                <a:lnTo>
                  <a:pt x="227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Rectangle 17"/>
          <p:cNvSpPr>
            <a:spLocks noChangeArrowheads="1"/>
          </p:cNvSpPr>
          <p:nvPr/>
        </p:nvSpPr>
        <p:spPr bwMode="auto">
          <a:xfrm>
            <a:off x="8832851" y="3933825"/>
            <a:ext cx="938213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Freeform 22"/>
          <p:cNvSpPr>
            <a:spLocks/>
          </p:cNvSpPr>
          <p:nvPr/>
        </p:nvSpPr>
        <p:spPr bwMode="auto">
          <a:xfrm>
            <a:off x="7751763" y="474663"/>
            <a:ext cx="1079500" cy="1154112"/>
          </a:xfrm>
          <a:custGeom>
            <a:avLst/>
            <a:gdLst>
              <a:gd name="T0" fmla="*/ 0 w 635"/>
              <a:gd name="T1" fmla="*/ 133129 h 1179"/>
              <a:gd name="T2" fmla="*/ 0 w 635"/>
              <a:gd name="T3" fmla="*/ 399387 h 1179"/>
              <a:gd name="T4" fmla="*/ 307700 w 635"/>
              <a:gd name="T5" fmla="*/ 532516 h 1179"/>
              <a:gd name="T6" fmla="*/ 76500 w 635"/>
              <a:gd name="T7" fmla="*/ 754725 h 1179"/>
              <a:gd name="T8" fmla="*/ 76500 w 635"/>
              <a:gd name="T9" fmla="*/ 1020983 h 1179"/>
              <a:gd name="T10" fmla="*/ 76500 w 635"/>
              <a:gd name="T11" fmla="*/ 1154112 h 1179"/>
              <a:gd name="T12" fmla="*/ 1079500 w 635"/>
              <a:gd name="T13" fmla="*/ 843804 h 1179"/>
              <a:gd name="T14" fmla="*/ 1079500 w 635"/>
              <a:gd name="T15" fmla="*/ 222208 h 1179"/>
              <a:gd name="T16" fmla="*/ 0 w 635"/>
              <a:gd name="T17" fmla="*/ 0 h 1179"/>
              <a:gd name="T18" fmla="*/ 0 w 635"/>
              <a:gd name="T19" fmla="*/ 13312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Oval 157"/>
          <p:cNvSpPr>
            <a:spLocks noChangeArrowheads="1"/>
          </p:cNvSpPr>
          <p:nvPr/>
        </p:nvSpPr>
        <p:spPr bwMode="auto">
          <a:xfrm>
            <a:off x="7177089" y="981075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0988" name="Oval 158"/>
          <p:cNvSpPr>
            <a:spLocks noChangeArrowheads="1"/>
          </p:cNvSpPr>
          <p:nvPr/>
        </p:nvSpPr>
        <p:spPr bwMode="auto">
          <a:xfrm>
            <a:off x="4008439" y="476250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0989" name="Rectangle 161"/>
          <p:cNvSpPr>
            <a:spLocks noChangeArrowheads="1"/>
          </p:cNvSpPr>
          <p:nvPr/>
        </p:nvSpPr>
        <p:spPr bwMode="auto">
          <a:xfrm>
            <a:off x="364807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26</a:t>
            </a:r>
          </a:p>
        </p:txBody>
      </p:sp>
      <p:sp>
        <p:nvSpPr>
          <p:cNvPr id="40990" name="Rectangle 162"/>
          <p:cNvSpPr>
            <a:spLocks noChangeArrowheads="1"/>
          </p:cNvSpPr>
          <p:nvPr/>
        </p:nvSpPr>
        <p:spPr bwMode="auto">
          <a:xfrm>
            <a:off x="2640013" y="4762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[25-0] </a:t>
            </a:r>
          </a:p>
        </p:txBody>
      </p:sp>
      <p:sp>
        <p:nvSpPr>
          <p:cNvPr id="40991" name="Rectangle 173"/>
          <p:cNvSpPr>
            <a:spLocks noChangeArrowheads="1"/>
          </p:cNvSpPr>
          <p:nvPr/>
        </p:nvSpPr>
        <p:spPr bwMode="auto">
          <a:xfrm>
            <a:off x="5013326" y="5492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jump  address[31-0] </a:t>
            </a:r>
          </a:p>
        </p:txBody>
      </p:sp>
      <p:sp>
        <p:nvSpPr>
          <p:cNvPr id="40992" name="Rectangle 175"/>
          <p:cNvSpPr>
            <a:spLocks noChangeArrowheads="1"/>
          </p:cNvSpPr>
          <p:nvPr/>
        </p:nvSpPr>
        <p:spPr bwMode="auto">
          <a:xfrm>
            <a:off x="4583113" y="908050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28</a:t>
            </a:r>
          </a:p>
        </p:txBody>
      </p:sp>
      <p:sp>
        <p:nvSpPr>
          <p:cNvPr id="40993" name="Rectangle 179"/>
          <p:cNvSpPr>
            <a:spLocks noChangeArrowheads="1"/>
          </p:cNvSpPr>
          <p:nvPr/>
        </p:nvSpPr>
        <p:spPr bwMode="auto">
          <a:xfrm>
            <a:off x="4943476" y="9080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PC+4[31-28] </a:t>
            </a:r>
          </a:p>
        </p:txBody>
      </p:sp>
      <p:sp>
        <p:nvSpPr>
          <p:cNvPr id="40994" name="Oval 50"/>
          <p:cNvSpPr>
            <a:spLocks noChangeArrowheads="1"/>
          </p:cNvSpPr>
          <p:nvPr/>
        </p:nvSpPr>
        <p:spPr bwMode="auto">
          <a:xfrm>
            <a:off x="5448300" y="5446713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/>
              <a:t>Sign</a:t>
            </a:r>
          </a:p>
          <a:p>
            <a:pPr marL="342900" indent="-342900">
              <a:buNone/>
            </a:pPr>
            <a:r>
              <a:rPr lang="en-US" altLang="zh-CN" sz="1200"/>
              <a:t>extend</a:t>
            </a:r>
          </a:p>
        </p:txBody>
      </p:sp>
      <p:sp>
        <p:nvSpPr>
          <p:cNvPr id="40995" name="Rectangle 67"/>
          <p:cNvSpPr>
            <a:spLocks noChangeArrowheads="1"/>
          </p:cNvSpPr>
          <p:nvPr/>
        </p:nvSpPr>
        <p:spPr bwMode="auto">
          <a:xfrm>
            <a:off x="3717926" y="56324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[15-0] </a:t>
            </a:r>
          </a:p>
        </p:txBody>
      </p:sp>
      <p:sp>
        <p:nvSpPr>
          <p:cNvPr id="40996" name="Rectangle 69"/>
          <p:cNvSpPr>
            <a:spLocks noChangeArrowheads="1"/>
          </p:cNvSpPr>
          <p:nvPr/>
        </p:nvSpPr>
        <p:spPr bwMode="auto">
          <a:xfrm>
            <a:off x="5159376" y="55181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16</a:t>
            </a:r>
          </a:p>
        </p:txBody>
      </p:sp>
      <p:sp>
        <p:nvSpPr>
          <p:cNvPr id="40997" name="Rectangle 70"/>
          <p:cNvSpPr>
            <a:spLocks noChangeArrowheads="1"/>
          </p:cNvSpPr>
          <p:nvPr/>
        </p:nvSpPr>
        <p:spPr bwMode="auto">
          <a:xfrm>
            <a:off x="6167438" y="55165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32</a:t>
            </a:r>
          </a:p>
        </p:txBody>
      </p:sp>
      <p:graphicFrame>
        <p:nvGraphicFramePr>
          <p:cNvPr id="231551" name="Group 127"/>
          <p:cNvGraphicFramePr>
            <a:graphicFrameLocks noGrp="1"/>
          </p:cNvGraphicFramePr>
          <p:nvPr/>
        </p:nvGraphicFramePr>
        <p:xfrm>
          <a:off x="1579563" y="54451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9238"/>
                <a:gridCol w="1295400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569" name="Group 145"/>
          <p:cNvGraphicFramePr>
            <a:graphicFrameLocks noGrp="1"/>
          </p:cNvGraphicFramePr>
          <p:nvPr/>
        </p:nvGraphicFramePr>
        <p:xfrm>
          <a:off x="1579563" y="6040438"/>
          <a:ext cx="2139950" cy="630810"/>
        </p:xfrm>
        <a:graphic>
          <a:graphicData uri="http://schemas.openxmlformats.org/drawingml/2006/table">
            <a:tbl>
              <a:tblPr/>
              <a:tblGrid>
                <a:gridCol w="336550"/>
                <a:gridCol w="1803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Jump-type 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21" name="Rectangle 3"/>
          <p:cNvSpPr>
            <a:spLocks noChangeArrowheads="1"/>
          </p:cNvSpPr>
          <p:nvPr/>
        </p:nvSpPr>
        <p:spPr bwMode="auto">
          <a:xfrm>
            <a:off x="1558926" y="44451"/>
            <a:ext cx="9109075" cy="6697663"/>
          </a:xfrm>
          <a:prstGeom prst="rect">
            <a:avLst/>
          </a:prstGeom>
          <a:solidFill>
            <a:srgbClr val="FFFFFF">
              <a:alpha val="74901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2" name="Rectangle 4"/>
          <p:cNvSpPr>
            <a:spLocks noChangeArrowheads="1"/>
          </p:cNvSpPr>
          <p:nvPr/>
        </p:nvSpPr>
        <p:spPr bwMode="auto">
          <a:xfrm>
            <a:off x="2495551" y="2422525"/>
            <a:ext cx="936625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3" name="Rectangle 5"/>
          <p:cNvSpPr>
            <a:spLocks noChangeArrowheads="1"/>
          </p:cNvSpPr>
          <p:nvPr/>
        </p:nvSpPr>
        <p:spPr bwMode="auto">
          <a:xfrm>
            <a:off x="2424113" y="24939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address</a:t>
            </a:r>
          </a:p>
        </p:txBody>
      </p:sp>
      <p:sp>
        <p:nvSpPr>
          <p:cNvPr id="41024" name="Rectangle 6"/>
          <p:cNvSpPr>
            <a:spLocks noChangeArrowheads="1"/>
          </p:cNvSpPr>
          <p:nvPr/>
        </p:nvSpPr>
        <p:spPr bwMode="auto">
          <a:xfrm>
            <a:off x="2640014" y="3141664"/>
            <a:ext cx="865187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Instruction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[31-0] </a:t>
            </a:r>
          </a:p>
        </p:txBody>
      </p:sp>
      <p:sp>
        <p:nvSpPr>
          <p:cNvPr id="41025" name="Rectangle 7"/>
          <p:cNvSpPr>
            <a:spLocks noChangeArrowheads="1"/>
          </p:cNvSpPr>
          <p:nvPr/>
        </p:nvSpPr>
        <p:spPr bwMode="auto">
          <a:xfrm>
            <a:off x="2495550" y="3646489"/>
            <a:ext cx="865188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Instruction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1026" name="Rectangle 8"/>
          <p:cNvSpPr>
            <a:spLocks noChangeArrowheads="1"/>
          </p:cNvSpPr>
          <p:nvPr/>
        </p:nvSpPr>
        <p:spPr bwMode="auto">
          <a:xfrm>
            <a:off x="5303839" y="3213100"/>
            <a:ext cx="1296987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7" name="Rectangle 9"/>
          <p:cNvSpPr>
            <a:spLocks noChangeArrowheads="1"/>
          </p:cNvSpPr>
          <p:nvPr/>
        </p:nvSpPr>
        <p:spPr bwMode="auto">
          <a:xfrm>
            <a:off x="5232401" y="324167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1</a:t>
            </a:r>
          </a:p>
        </p:txBody>
      </p:sp>
      <p:sp>
        <p:nvSpPr>
          <p:cNvPr id="41028" name="Rectangle 10"/>
          <p:cNvSpPr>
            <a:spLocks noChangeArrowheads="1"/>
          </p:cNvSpPr>
          <p:nvPr/>
        </p:nvSpPr>
        <p:spPr bwMode="auto">
          <a:xfrm>
            <a:off x="5232401" y="38179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2</a:t>
            </a:r>
          </a:p>
        </p:txBody>
      </p:sp>
      <p:sp>
        <p:nvSpPr>
          <p:cNvPr id="41029" name="Rectangle 11"/>
          <p:cNvSpPr>
            <a:spLocks noChangeArrowheads="1"/>
          </p:cNvSpPr>
          <p:nvPr/>
        </p:nvSpPr>
        <p:spPr bwMode="auto">
          <a:xfrm>
            <a:off x="5232401" y="44370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</a:t>
            </a:r>
          </a:p>
        </p:txBody>
      </p:sp>
      <p:sp>
        <p:nvSpPr>
          <p:cNvPr id="41030" name="Rectangle 12"/>
          <p:cNvSpPr>
            <a:spLocks noChangeArrowheads="1"/>
          </p:cNvSpPr>
          <p:nvPr/>
        </p:nvSpPr>
        <p:spPr bwMode="auto">
          <a:xfrm>
            <a:off x="5232401" y="48704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1031" name="Rectangle 13"/>
          <p:cNvSpPr>
            <a:spLocks noChangeArrowheads="1"/>
          </p:cNvSpPr>
          <p:nvPr/>
        </p:nvSpPr>
        <p:spPr bwMode="auto">
          <a:xfrm>
            <a:off x="6096001" y="3502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1</a:t>
            </a:r>
          </a:p>
        </p:txBody>
      </p:sp>
      <p:sp>
        <p:nvSpPr>
          <p:cNvPr id="41032" name="Rectangle 14"/>
          <p:cNvSpPr>
            <a:spLocks noChangeArrowheads="1"/>
          </p:cNvSpPr>
          <p:nvPr/>
        </p:nvSpPr>
        <p:spPr bwMode="auto">
          <a:xfrm>
            <a:off x="6096001" y="43656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2</a:t>
            </a:r>
          </a:p>
        </p:txBody>
      </p:sp>
      <p:sp>
        <p:nvSpPr>
          <p:cNvPr id="41033" name="Rectangle 15"/>
          <p:cNvSpPr>
            <a:spLocks noChangeArrowheads="1"/>
          </p:cNvSpPr>
          <p:nvPr/>
        </p:nvSpPr>
        <p:spPr bwMode="auto">
          <a:xfrm>
            <a:off x="5807075" y="50133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Registers</a:t>
            </a:r>
          </a:p>
        </p:txBody>
      </p:sp>
      <p:sp>
        <p:nvSpPr>
          <p:cNvPr id="41034" name="Freeform 16"/>
          <p:cNvSpPr>
            <a:spLocks/>
          </p:cNvSpPr>
          <p:nvPr/>
        </p:nvSpPr>
        <p:spPr bwMode="auto">
          <a:xfrm>
            <a:off x="7608888" y="3284539"/>
            <a:ext cx="863600" cy="1728787"/>
          </a:xfrm>
          <a:custGeom>
            <a:avLst/>
            <a:gdLst>
              <a:gd name="T0" fmla="*/ 0 w 635"/>
              <a:gd name="T1" fmla="*/ 199419 h 1179"/>
              <a:gd name="T2" fmla="*/ 0 w 635"/>
              <a:gd name="T3" fmla="*/ 598257 h 1179"/>
              <a:gd name="T4" fmla="*/ 246160 w 635"/>
              <a:gd name="T5" fmla="*/ 797676 h 1179"/>
              <a:gd name="T6" fmla="*/ 61200 w 635"/>
              <a:gd name="T7" fmla="*/ 1130530 h 1179"/>
              <a:gd name="T8" fmla="*/ 61200 w 635"/>
              <a:gd name="T9" fmla="*/ 1529368 h 1179"/>
              <a:gd name="T10" fmla="*/ 61200 w 635"/>
              <a:gd name="T11" fmla="*/ 1728787 h 1179"/>
              <a:gd name="T12" fmla="*/ 863600 w 635"/>
              <a:gd name="T13" fmla="*/ 1263965 h 1179"/>
              <a:gd name="T14" fmla="*/ 863600 w 635"/>
              <a:gd name="T15" fmla="*/ 332854 h 1179"/>
              <a:gd name="T16" fmla="*/ 0 w 635"/>
              <a:gd name="T17" fmla="*/ 0 h 1179"/>
              <a:gd name="T18" fmla="*/ 0 w 635"/>
              <a:gd name="T19" fmla="*/ 19941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5" name="Freeform 23"/>
          <p:cNvSpPr>
            <a:spLocks/>
          </p:cNvSpPr>
          <p:nvPr/>
        </p:nvSpPr>
        <p:spPr bwMode="auto">
          <a:xfrm>
            <a:off x="2927350" y="908051"/>
            <a:ext cx="503238" cy="936625"/>
          </a:xfrm>
          <a:custGeom>
            <a:avLst/>
            <a:gdLst>
              <a:gd name="T0" fmla="*/ 0 w 635"/>
              <a:gd name="T1" fmla="*/ 108042 h 1179"/>
              <a:gd name="T2" fmla="*/ 0 w 635"/>
              <a:gd name="T3" fmla="*/ 324125 h 1179"/>
              <a:gd name="T4" fmla="*/ 143443 w 635"/>
              <a:gd name="T5" fmla="*/ 432166 h 1179"/>
              <a:gd name="T6" fmla="*/ 35663 w 635"/>
              <a:gd name="T7" fmla="*/ 612500 h 1179"/>
              <a:gd name="T8" fmla="*/ 35663 w 635"/>
              <a:gd name="T9" fmla="*/ 828583 h 1179"/>
              <a:gd name="T10" fmla="*/ 35663 w 635"/>
              <a:gd name="T11" fmla="*/ 936625 h 1179"/>
              <a:gd name="T12" fmla="*/ 503238 w 635"/>
              <a:gd name="T13" fmla="*/ 684793 h 1179"/>
              <a:gd name="T14" fmla="*/ 503238 w 635"/>
              <a:gd name="T15" fmla="*/ 180334 h 1179"/>
              <a:gd name="T16" fmla="*/ 0 w 635"/>
              <a:gd name="T17" fmla="*/ 0 h 1179"/>
              <a:gd name="T18" fmla="*/ 0 w 635"/>
              <a:gd name="T19" fmla="*/ 108042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36" name="Group 24"/>
          <p:cNvGrpSpPr>
            <a:grpSpLocks/>
          </p:cNvGrpSpPr>
          <p:nvPr/>
        </p:nvGrpSpPr>
        <p:grpSpPr bwMode="auto">
          <a:xfrm>
            <a:off x="4656138" y="4078288"/>
            <a:ext cx="360362" cy="1008062"/>
            <a:chOff x="2064" y="2886"/>
            <a:chExt cx="227" cy="635"/>
          </a:xfrm>
        </p:grpSpPr>
        <p:sp>
          <p:nvSpPr>
            <p:cNvPr id="41130" name="Freeform 25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1" name="Rectangle 26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grpSp>
        <p:nvGrpSpPr>
          <p:cNvPr id="41037" name="Group 27"/>
          <p:cNvGrpSpPr>
            <a:grpSpLocks/>
          </p:cNvGrpSpPr>
          <p:nvPr/>
        </p:nvGrpSpPr>
        <p:grpSpPr bwMode="auto">
          <a:xfrm>
            <a:off x="7031038" y="4294188"/>
            <a:ext cx="360362" cy="1008062"/>
            <a:chOff x="2064" y="2886"/>
            <a:chExt cx="227" cy="635"/>
          </a:xfrm>
        </p:grpSpPr>
        <p:sp>
          <p:nvSpPr>
            <p:cNvPr id="41128" name="Freeform 28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9" name="Rectangle 29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grpSp>
        <p:nvGrpSpPr>
          <p:cNvPr id="41038" name="Group 30"/>
          <p:cNvGrpSpPr>
            <a:grpSpLocks/>
          </p:cNvGrpSpPr>
          <p:nvPr/>
        </p:nvGrpSpPr>
        <p:grpSpPr bwMode="auto">
          <a:xfrm>
            <a:off x="9983788" y="3933826"/>
            <a:ext cx="360362" cy="1008063"/>
            <a:chOff x="2064" y="2886"/>
            <a:chExt cx="227" cy="635"/>
          </a:xfrm>
        </p:grpSpPr>
        <p:sp>
          <p:nvSpPr>
            <p:cNvPr id="41126" name="Freeform 31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7" name="Rectangle 32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grpSp>
        <p:nvGrpSpPr>
          <p:cNvPr id="41039" name="Group 33"/>
          <p:cNvGrpSpPr>
            <a:grpSpLocks/>
          </p:cNvGrpSpPr>
          <p:nvPr/>
        </p:nvGrpSpPr>
        <p:grpSpPr bwMode="auto">
          <a:xfrm>
            <a:off x="9264651" y="403225"/>
            <a:ext cx="360363" cy="1081088"/>
            <a:chOff x="2064" y="2886"/>
            <a:chExt cx="227" cy="635"/>
          </a:xfrm>
        </p:grpSpPr>
        <p:sp>
          <p:nvSpPr>
            <p:cNvPr id="41124" name="Freeform 34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5" name="Rectangle 35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1040" name="Rectangle 36"/>
          <p:cNvSpPr>
            <a:spLocks noChangeArrowheads="1"/>
          </p:cNvSpPr>
          <p:nvPr/>
        </p:nvSpPr>
        <p:spPr bwMode="auto">
          <a:xfrm>
            <a:off x="7751763" y="39338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41041" name="Rectangle 37"/>
          <p:cNvSpPr>
            <a:spLocks noChangeArrowheads="1"/>
          </p:cNvSpPr>
          <p:nvPr/>
        </p:nvSpPr>
        <p:spPr bwMode="auto">
          <a:xfrm>
            <a:off x="7967663" y="41497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1042" name="Rectangle 38"/>
          <p:cNvSpPr>
            <a:spLocks noChangeArrowheads="1"/>
          </p:cNvSpPr>
          <p:nvPr/>
        </p:nvSpPr>
        <p:spPr bwMode="auto">
          <a:xfrm>
            <a:off x="7967663" y="37179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Zero</a:t>
            </a:r>
          </a:p>
        </p:txBody>
      </p:sp>
      <p:sp>
        <p:nvSpPr>
          <p:cNvPr id="41043" name="Oval 41"/>
          <p:cNvSpPr>
            <a:spLocks noChangeArrowheads="1"/>
          </p:cNvSpPr>
          <p:nvPr/>
        </p:nvSpPr>
        <p:spPr bwMode="auto">
          <a:xfrm>
            <a:off x="7319963" y="5445125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ALU</a:t>
            </a:r>
          </a:p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1044" name="Oval 42"/>
          <p:cNvSpPr>
            <a:spLocks noChangeArrowheads="1"/>
          </p:cNvSpPr>
          <p:nvPr/>
        </p:nvSpPr>
        <p:spPr bwMode="auto">
          <a:xfrm>
            <a:off x="4367214" y="1557339"/>
            <a:ext cx="865187" cy="1584325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4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1045" name="Rectangle 43"/>
          <p:cNvSpPr>
            <a:spLocks noChangeArrowheads="1"/>
          </p:cNvSpPr>
          <p:nvPr/>
        </p:nvSpPr>
        <p:spPr bwMode="auto">
          <a:xfrm>
            <a:off x="2998788" y="11969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1046" name="Line 44"/>
          <p:cNvSpPr>
            <a:spLocks noChangeShapeType="1"/>
          </p:cNvSpPr>
          <p:nvPr/>
        </p:nvSpPr>
        <p:spPr bwMode="auto">
          <a:xfrm flipH="1">
            <a:off x="5016500" y="4581525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7" name="Rectangle 45"/>
          <p:cNvSpPr>
            <a:spLocks noChangeArrowheads="1"/>
          </p:cNvSpPr>
          <p:nvPr/>
        </p:nvSpPr>
        <p:spPr bwMode="auto">
          <a:xfrm>
            <a:off x="1847851" y="2205039"/>
            <a:ext cx="360363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2000"/>
              <a:t>pc</a:t>
            </a:r>
          </a:p>
        </p:txBody>
      </p:sp>
      <p:sp>
        <p:nvSpPr>
          <p:cNvPr id="41048" name="Line 46"/>
          <p:cNvSpPr>
            <a:spLocks noChangeShapeType="1"/>
          </p:cNvSpPr>
          <p:nvPr/>
        </p:nvSpPr>
        <p:spPr bwMode="auto">
          <a:xfrm>
            <a:off x="2208214" y="26384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9" name="Freeform 47"/>
          <p:cNvSpPr>
            <a:spLocks/>
          </p:cNvSpPr>
          <p:nvPr/>
        </p:nvSpPr>
        <p:spPr bwMode="auto">
          <a:xfrm>
            <a:off x="2279650" y="1125538"/>
            <a:ext cx="647700" cy="1511300"/>
          </a:xfrm>
          <a:custGeom>
            <a:avLst/>
            <a:gdLst>
              <a:gd name="T0" fmla="*/ 0 w 363"/>
              <a:gd name="T1" fmla="*/ 1511300 h 1724"/>
              <a:gd name="T2" fmla="*/ 0 w 363"/>
              <a:gd name="T3" fmla="*/ 0 h 1724"/>
              <a:gd name="T4" fmla="*/ 647700 w 363"/>
              <a:gd name="T5" fmla="*/ 0 h 17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724">
                <a:moveTo>
                  <a:pt x="0" y="1724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0" name="Line 48"/>
          <p:cNvSpPr>
            <a:spLocks noChangeShapeType="1"/>
          </p:cNvSpPr>
          <p:nvPr/>
        </p:nvSpPr>
        <p:spPr bwMode="auto">
          <a:xfrm>
            <a:off x="2566988" y="1555750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1" name="Rectangle 49"/>
          <p:cNvSpPr>
            <a:spLocks noChangeArrowheads="1"/>
          </p:cNvSpPr>
          <p:nvPr/>
        </p:nvSpPr>
        <p:spPr bwMode="auto">
          <a:xfrm>
            <a:off x="2351088" y="14128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41052" name="Freeform 51"/>
          <p:cNvSpPr>
            <a:spLocks/>
          </p:cNvSpPr>
          <p:nvPr/>
        </p:nvSpPr>
        <p:spPr bwMode="auto">
          <a:xfrm>
            <a:off x="3792538" y="2349501"/>
            <a:ext cx="1655762" cy="3529013"/>
          </a:xfrm>
          <a:custGeom>
            <a:avLst/>
            <a:gdLst>
              <a:gd name="T0" fmla="*/ 620341 w 1089"/>
              <a:gd name="T1" fmla="*/ 0 h 2223"/>
              <a:gd name="T2" fmla="*/ 0 w 1089"/>
              <a:gd name="T3" fmla="*/ 0 h 2223"/>
              <a:gd name="T4" fmla="*/ 0 w 1089"/>
              <a:gd name="T5" fmla="*/ 3529013 h 2223"/>
              <a:gd name="T6" fmla="*/ 1655762 w 1089"/>
              <a:gd name="T7" fmla="*/ 3529013 h 22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2223">
                <a:moveTo>
                  <a:pt x="408" y="0"/>
                </a:moveTo>
                <a:lnTo>
                  <a:pt x="0" y="0"/>
                </a:lnTo>
                <a:lnTo>
                  <a:pt x="0" y="2223"/>
                </a:lnTo>
                <a:lnTo>
                  <a:pt x="1089" y="22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3" name="Line 52"/>
          <p:cNvSpPr>
            <a:spLocks noChangeShapeType="1"/>
          </p:cNvSpPr>
          <p:nvPr/>
        </p:nvSpPr>
        <p:spPr bwMode="auto">
          <a:xfrm>
            <a:off x="3432176" y="3284538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4" name="Oval 53"/>
          <p:cNvSpPr>
            <a:spLocks noChangeArrowheads="1"/>
          </p:cNvSpPr>
          <p:nvPr/>
        </p:nvSpPr>
        <p:spPr bwMode="auto">
          <a:xfrm flipH="1">
            <a:off x="3778251" y="3270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5" name="Line 54"/>
          <p:cNvSpPr>
            <a:spLocks noChangeShapeType="1"/>
          </p:cNvSpPr>
          <p:nvPr/>
        </p:nvSpPr>
        <p:spPr bwMode="auto">
          <a:xfrm>
            <a:off x="3792538" y="4941888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6" name="Oval 55"/>
          <p:cNvSpPr>
            <a:spLocks noChangeArrowheads="1"/>
          </p:cNvSpPr>
          <p:nvPr/>
        </p:nvSpPr>
        <p:spPr bwMode="auto">
          <a:xfrm flipH="1">
            <a:off x="3767139" y="49164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7" name="Line 56"/>
          <p:cNvSpPr>
            <a:spLocks noChangeShapeType="1"/>
          </p:cNvSpPr>
          <p:nvPr/>
        </p:nvSpPr>
        <p:spPr bwMode="auto">
          <a:xfrm>
            <a:off x="3792538" y="3933825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8" name="Oval 57"/>
          <p:cNvSpPr>
            <a:spLocks noChangeArrowheads="1"/>
          </p:cNvSpPr>
          <p:nvPr/>
        </p:nvSpPr>
        <p:spPr bwMode="auto">
          <a:xfrm flipH="1">
            <a:off x="3767139" y="3905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9" name="Line 58"/>
          <p:cNvSpPr>
            <a:spLocks noChangeShapeType="1"/>
          </p:cNvSpPr>
          <p:nvPr/>
        </p:nvSpPr>
        <p:spPr bwMode="auto">
          <a:xfrm>
            <a:off x="3792538" y="342900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0" name="Oval 59"/>
          <p:cNvSpPr>
            <a:spLocks noChangeArrowheads="1"/>
          </p:cNvSpPr>
          <p:nvPr/>
        </p:nvSpPr>
        <p:spPr bwMode="auto">
          <a:xfrm flipH="1">
            <a:off x="3762376" y="34004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1" name="Oval 61"/>
          <p:cNvSpPr>
            <a:spLocks noChangeArrowheads="1"/>
          </p:cNvSpPr>
          <p:nvPr/>
        </p:nvSpPr>
        <p:spPr bwMode="auto">
          <a:xfrm flipH="1">
            <a:off x="4270376" y="39195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" name="Oval 62"/>
          <p:cNvSpPr>
            <a:spLocks noChangeArrowheads="1"/>
          </p:cNvSpPr>
          <p:nvPr/>
        </p:nvSpPr>
        <p:spPr bwMode="auto">
          <a:xfrm flipH="1">
            <a:off x="4832351" y="585311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" name="Rectangle 63"/>
          <p:cNvSpPr>
            <a:spLocks noChangeArrowheads="1"/>
          </p:cNvSpPr>
          <p:nvPr/>
        </p:nvSpPr>
        <p:spPr bwMode="auto">
          <a:xfrm>
            <a:off x="2927351" y="20605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[31-26] </a:t>
            </a:r>
          </a:p>
        </p:txBody>
      </p:sp>
      <p:sp>
        <p:nvSpPr>
          <p:cNvPr id="41064" name="Rectangle 64"/>
          <p:cNvSpPr>
            <a:spLocks noChangeArrowheads="1"/>
          </p:cNvSpPr>
          <p:nvPr/>
        </p:nvSpPr>
        <p:spPr bwMode="auto">
          <a:xfrm>
            <a:off x="3789363" y="3170239"/>
            <a:ext cx="137001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[25-21] </a:t>
            </a:r>
          </a:p>
        </p:txBody>
      </p:sp>
      <p:sp>
        <p:nvSpPr>
          <p:cNvPr id="41065" name="Rectangle 65"/>
          <p:cNvSpPr>
            <a:spLocks noChangeArrowheads="1"/>
          </p:cNvSpPr>
          <p:nvPr/>
        </p:nvSpPr>
        <p:spPr bwMode="auto">
          <a:xfrm>
            <a:off x="3719513" y="37020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[20-16] </a:t>
            </a:r>
          </a:p>
        </p:txBody>
      </p:sp>
      <p:sp>
        <p:nvSpPr>
          <p:cNvPr id="41066" name="Rectangle 66"/>
          <p:cNvSpPr>
            <a:spLocks noChangeArrowheads="1"/>
          </p:cNvSpPr>
          <p:nvPr/>
        </p:nvSpPr>
        <p:spPr bwMode="auto">
          <a:xfrm>
            <a:off x="3717926" y="501332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[15-11] </a:t>
            </a:r>
          </a:p>
        </p:txBody>
      </p:sp>
      <p:sp>
        <p:nvSpPr>
          <p:cNvPr id="41067" name="Line 68"/>
          <p:cNvSpPr>
            <a:spLocks noChangeShapeType="1"/>
          </p:cNvSpPr>
          <p:nvPr/>
        </p:nvSpPr>
        <p:spPr bwMode="auto">
          <a:xfrm>
            <a:off x="5230814" y="5734050"/>
            <a:ext cx="73025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8" name="Oval 73"/>
          <p:cNvSpPr>
            <a:spLocks noChangeArrowheads="1"/>
          </p:cNvSpPr>
          <p:nvPr/>
        </p:nvSpPr>
        <p:spPr bwMode="auto">
          <a:xfrm flipH="1">
            <a:off x="6805614" y="51323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9" name="Line 74"/>
          <p:cNvSpPr>
            <a:spLocks noChangeShapeType="1"/>
          </p:cNvSpPr>
          <p:nvPr/>
        </p:nvSpPr>
        <p:spPr bwMode="auto">
          <a:xfrm>
            <a:off x="7391401" y="472440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0" name="Freeform 75"/>
          <p:cNvSpPr>
            <a:spLocks/>
          </p:cNvSpPr>
          <p:nvPr/>
        </p:nvSpPr>
        <p:spPr bwMode="auto">
          <a:xfrm>
            <a:off x="7967663" y="4652963"/>
            <a:ext cx="360362" cy="1223962"/>
          </a:xfrm>
          <a:custGeom>
            <a:avLst/>
            <a:gdLst>
              <a:gd name="T0" fmla="*/ 0 w 91"/>
              <a:gd name="T1" fmla="*/ 1223962 h 635"/>
              <a:gd name="T2" fmla="*/ 360362 w 91"/>
              <a:gd name="T3" fmla="*/ 1223962 h 635"/>
              <a:gd name="T4" fmla="*/ 360362 w 91"/>
              <a:gd name="T5" fmla="*/ 0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635">
                <a:moveTo>
                  <a:pt x="0" y="635"/>
                </a:moveTo>
                <a:lnTo>
                  <a:pt x="91" y="635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1" name="Oval 76"/>
          <p:cNvSpPr>
            <a:spLocks noChangeArrowheads="1"/>
          </p:cNvSpPr>
          <p:nvPr/>
        </p:nvSpPr>
        <p:spPr bwMode="auto">
          <a:xfrm flipH="1">
            <a:off x="6718301" y="5921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2" name="Oval 77"/>
          <p:cNvSpPr>
            <a:spLocks noChangeArrowheads="1"/>
          </p:cNvSpPr>
          <p:nvPr/>
        </p:nvSpPr>
        <p:spPr bwMode="auto">
          <a:xfrm flipH="1">
            <a:off x="2251076" y="26082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3" name="Line 78"/>
          <p:cNvSpPr>
            <a:spLocks noChangeShapeType="1"/>
          </p:cNvSpPr>
          <p:nvPr/>
        </p:nvSpPr>
        <p:spPr bwMode="auto">
          <a:xfrm>
            <a:off x="6600826" y="3644900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4" name="Line 79"/>
          <p:cNvSpPr>
            <a:spLocks noChangeShapeType="1"/>
          </p:cNvSpPr>
          <p:nvPr/>
        </p:nvSpPr>
        <p:spPr bwMode="auto">
          <a:xfrm>
            <a:off x="6600825" y="45085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5" name="Freeform 80"/>
          <p:cNvSpPr>
            <a:spLocks/>
          </p:cNvSpPr>
          <p:nvPr/>
        </p:nvSpPr>
        <p:spPr bwMode="auto">
          <a:xfrm>
            <a:off x="5232401" y="2420938"/>
            <a:ext cx="2447925" cy="4176712"/>
          </a:xfrm>
          <a:custGeom>
            <a:avLst/>
            <a:gdLst>
              <a:gd name="T0" fmla="*/ 2447925 w 1542"/>
              <a:gd name="T1" fmla="*/ 3897446 h 2722"/>
              <a:gd name="T2" fmla="*/ 2447925 w 1542"/>
              <a:gd name="T3" fmla="*/ 4176712 h 2722"/>
              <a:gd name="T4" fmla="*/ 1511300 w 1542"/>
              <a:gd name="T5" fmla="*/ 4176712 h 2722"/>
              <a:gd name="T6" fmla="*/ 1511300 w 1542"/>
              <a:gd name="T7" fmla="*/ 0 h 2722"/>
              <a:gd name="T8" fmla="*/ 0 w 1542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2722">
                <a:moveTo>
                  <a:pt x="1542" y="2540"/>
                </a:moveTo>
                <a:lnTo>
                  <a:pt x="1542" y="2722"/>
                </a:lnTo>
                <a:lnTo>
                  <a:pt x="952" y="2722"/>
                </a:lnTo>
                <a:lnTo>
                  <a:pt x="952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6" name="Rectangle 81"/>
          <p:cNvSpPr>
            <a:spLocks noChangeArrowheads="1"/>
          </p:cNvSpPr>
          <p:nvPr/>
        </p:nvSpPr>
        <p:spPr bwMode="auto">
          <a:xfrm>
            <a:off x="5305425" y="1555751"/>
            <a:ext cx="1150938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RegDst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Branch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MemtoRead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ALUOp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ALUSrc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RegWrite </a:t>
            </a:r>
          </a:p>
        </p:txBody>
      </p:sp>
      <p:sp>
        <p:nvSpPr>
          <p:cNvPr id="41077" name="Freeform 84"/>
          <p:cNvSpPr>
            <a:spLocks/>
          </p:cNvSpPr>
          <p:nvPr/>
        </p:nvSpPr>
        <p:spPr bwMode="auto">
          <a:xfrm>
            <a:off x="8616950" y="4149725"/>
            <a:ext cx="1366838" cy="1727200"/>
          </a:xfrm>
          <a:custGeom>
            <a:avLst/>
            <a:gdLst>
              <a:gd name="T0" fmla="*/ 0 w 861"/>
              <a:gd name="T1" fmla="*/ 0 h 1088"/>
              <a:gd name="T2" fmla="*/ 0 w 861"/>
              <a:gd name="T3" fmla="*/ 1727200 h 1088"/>
              <a:gd name="T4" fmla="*/ 1223963 w 861"/>
              <a:gd name="T5" fmla="*/ 1727200 h 1088"/>
              <a:gd name="T6" fmla="*/ 1223963 w 861"/>
              <a:gd name="T7" fmla="*/ 647700 h 1088"/>
              <a:gd name="T8" fmla="*/ 1366838 w 861"/>
              <a:gd name="T9" fmla="*/ 64770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1" h="1088">
                <a:moveTo>
                  <a:pt x="0" y="0"/>
                </a:moveTo>
                <a:lnTo>
                  <a:pt x="0" y="1088"/>
                </a:lnTo>
                <a:lnTo>
                  <a:pt x="771" y="1088"/>
                </a:lnTo>
                <a:lnTo>
                  <a:pt x="771" y="408"/>
                </a:lnTo>
                <a:lnTo>
                  <a:pt x="86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8" name="Oval 86"/>
          <p:cNvSpPr>
            <a:spLocks noChangeArrowheads="1"/>
          </p:cNvSpPr>
          <p:nvPr/>
        </p:nvSpPr>
        <p:spPr bwMode="auto">
          <a:xfrm flipH="1">
            <a:off x="6643689" y="44799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9" name="Freeform 87"/>
          <p:cNvSpPr>
            <a:spLocks/>
          </p:cNvSpPr>
          <p:nvPr/>
        </p:nvSpPr>
        <p:spPr bwMode="auto">
          <a:xfrm>
            <a:off x="4872039" y="5876925"/>
            <a:ext cx="2447925" cy="647700"/>
          </a:xfrm>
          <a:custGeom>
            <a:avLst/>
            <a:gdLst>
              <a:gd name="T0" fmla="*/ 0 w 1542"/>
              <a:gd name="T1" fmla="*/ 0 h 408"/>
              <a:gd name="T2" fmla="*/ 0 w 1542"/>
              <a:gd name="T3" fmla="*/ 647700 h 408"/>
              <a:gd name="T4" fmla="*/ 2160588 w 1542"/>
              <a:gd name="T5" fmla="*/ 647700 h 408"/>
              <a:gd name="T6" fmla="*/ 2160588 w 1542"/>
              <a:gd name="T7" fmla="*/ 0 h 408"/>
              <a:gd name="T8" fmla="*/ 2447925 w 154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408">
                <a:moveTo>
                  <a:pt x="0" y="0"/>
                </a:moveTo>
                <a:lnTo>
                  <a:pt x="0" y="408"/>
                </a:lnTo>
                <a:lnTo>
                  <a:pt x="1361" y="408"/>
                </a:lnTo>
                <a:lnTo>
                  <a:pt x="1361" y="0"/>
                </a:lnTo>
                <a:lnTo>
                  <a:pt x="15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0" name="Rectangle 88"/>
          <p:cNvSpPr>
            <a:spLocks noChangeArrowheads="1"/>
          </p:cNvSpPr>
          <p:nvPr/>
        </p:nvSpPr>
        <p:spPr bwMode="auto">
          <a:xfrm>
            <a:off x="5330826" y="6265864"/>
            <a:ext cx="137001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[5-0] </a:t>
            </a:r>
          </a:p>
        </p:txBody>
      </p:sp>
      <p:sp>
        <p:nvSpPr>
          <p:cNvPr id="41081" name="Freeform 89"/>
          <p:cNvSpPr>
            <a:spLocks/>
          </p:cNvSpPr>
          <p:nvPr/>
        </p:nvSpPr>
        <p:spPr bwMode="auto">
          <a:xfrm>
            <a:off x="5087938" y="2997200"/>
            <a:ext cx="792162" cy="215900"/>
          </a:xfrm>
          <a:custGeom>
            <a:avLst/>
            <a:gdLst>
              <a:gd name="T0" fmla="*/ 0 w 499"/>
              <a:gd name="T1" fmla="*/ 0 h 136"/>
              <a:gd name="T2" fmla="*/ 792162 w 499"/>
              <a:gd name="T3" fmla="*/ 0 h 136"/>
              <a:gd name="T4" fmla="*/ 792162 w 499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2" name="Freeform 90"/>
          <p:cNvSpPr>
            <a:spLocks/>
          </p:cNvSpPr>
          <p:nvPr/>
        </p:nvSpPr>
        <p:spPr bwMode="auto">
          <a:xfrm>
            <a:off x="5159376" y="2781300"/>
            <a:ext cx="2016125" cy="1511300"/>
          </a:xfrm>
          <a:custGeom>
            <a:avLst/>
            <a:gdLst>
              <a:gd name="T0" fmla="*/ 0 w 1270"/>
              <a:gd name="T1" fmla="*/ 0 h 952"/>
              <a:gd name="T2" fmla="*/ 2016125 w 1270"/>
              <a:gd name="T3" fmla="*/ 0 h 952"/>
              <a:gd name="T4" fmla="*/ 2016125 w 1270"/>
              <a:gd name="T5" fmla="*/ 1511300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0" h="952">
                <a:moveTo>
                  <a:pt x="0" y="0"/>
                </a:moveTo>
                <a:lnTo>
                  <a:pt x="1270" y="0"/>
                </a:lnTo>
                <a:lnTo>
                  <a:pt x="1270" y="952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3" name="Freeform 92"/>
          <p:cNvSpPr>
            <a:spLocks/>
          </p:cNvSpPr>
          <p:nvPr/>
        </p:nvSpPr>
        <p:spPr bwMode="auto">
          <a:xfrm>
            <a:off x="5232400" y="2276475"/>
            <a:ext cx="4967288" cy="1657350"/>
          </a:xfrm>
          <a:custGeom>
            <a:avLst/>
            <a:gdLst>
              <a:gd name="T0" fmla="*/ 0 w 3129"/>
              <a:gd name="T1" fmla="*/ 0 h 1044"/>
              <a:gd name="T2" fmla="*/ 4967288 w 3129"/>
              <a:gd name="T3" fmla="*/ 0 h 1044"/>
              <a:gd name="T4" fmla="*/ 4967288 w 3129"/>
              <a:gd name="T5" fmla="*/ 1657350 h 10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9" h="1044">
                <a:moveTo>
                  <a:pt x="0" y="0"/>
                </a:moveTo>
                <a:lnTo>
                  <a:pt x="3129" y="0"/>
                </a:lnTo>
                <a:lnTo>
                  <a:pt x="3129" y="1044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4" name="Line 94"/>
          <p:cNvSpPr>
            <a:spLocks noChangeShapeType="1"/>
          </p:cNvSpPr>
          <p:nvPr/>
        </p:nvSpPr>
        <p:spPr bwMode="auto">
          <a:xfrm>
            <a:off x="5159376" y="1844675"/>
            <a:ext cx="3673475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85" name="Group 95"/>
          <p:cNvGrpSpPr>
            <a:grpSpLocks/>
          </p:cNvGrpSpPr>
          <p:nvPr/>
        </p:nvGrpSpPr>
        <p:grpSpPr bwMode="auto">
          <a:xfrm>
            <a:off x="8832850" y="1485900"/>
            <a:ext cx="503238" cy="503238"/>
            <a:chOff x="4740" y="981"/>
            <a:chExt cx="317" cy="317"/>
          </a:xfrm>
        </p:grpSpPr>
        <p:sp>
          <p:nvSpPr>
            <p:cNvPr id="41122" name="Oval 96"/>
            <p:cNvSpPr>
              <a:spLocks noChangeArrowheads="1"/>
            </p:cNvSpPr>
            <p:nvPr/>
          </p:nvSpPr>
          <p:spPr bwMode="auto">
            <a:xfrm>
              <a:off x="4784" y="981"/>
              <a:ext cx="273" cy="3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3" name="Freeform 97"/>
            <p:cNvSpPr>
              <a:spLocks/>
            </p:cNvSpPr>
            <p:nvPr/>
          </p:nvSpPr>
          <p:spPr bwMode="auto">
            <a:xfrm>
              <a:off x="4740" y="981"/>
              <a:ext cx="180" cy="317"/>
            </a:xfrm>
            <a:custGeom>
              <a:avLst/>
              <a:gdLst>
                <a:gd name="T0" fmla="*/ 180 w 181"/>
                <a:gd name="T1" fmla="*/ 0 h 363"/>
                <a:gd name="T2" fmla="*/ 0 w 181"/>
                <a:gd name="T3" fmla="*/ 0 h 363"/>
                <a:gd name="T4" fmla="*/ 0 w 181"/>
                <a:gd name="T5" fmla="*/ 317 h 363"/>
                <a:gd name="T6" fmla="*/ 180 w 181"/>
                <a:gd name="T7" fmla="*/ 317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6" name="Freeform 98"/>
          <p:cNvSpPr>
            <a:spLocks/>
          </p:cNvSpPr>
          <p:nvPr/>
        </p:nvSpPr>
        <p:spPr bwMode="auto">
          <a:xfrm>
            <a:off x="8472488" y="1628775"/>
            <a:ext cx="360362" cy="2160588"/>
          </a:xfrm>
          <a:custGeom>
            <a:avLst/>
            <a:gdLst>
              <a:gd name="T0" fmla="*/ 0 w 363"/>
              <a:gd name="T1" fmla="*/ 2160588 h 1361"/>
              <a:gd name="T2" fmla="*/ 270023 w 363"/>
              <a:gd name="T3" fmla="*/ 2160588 h 1361"/>
              <a:gd name="T4" fmla="*/ 270023 w 363"/>
              <a:gd name="T5" fmla="*/ 0 h 1361"/>
              <a:gd name="T6" fmla="*/ 360362 w 363"/>
              <a:gd name="T7" fmla="*/ 0 h 13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1361">
                <a:moveTo>
                  <a:pt x="0" y="1361"/>
                </a:moveTo>
                <a:lnTo>
                  <a:pt x="272" y="1361"/>
                </a:lnTo>
                <a:lnTo>
                  <a:pt x="272" y="0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7" name="Freeform 99"/>
          <p:cNvSpPr>
            <a:spLocks/>
          </p:cNvSpPr>
          <p:nvPr/>
        </p:nvSpPr>
        <p:spPr bwMode="auto">
          <a:xfrm>
            <a:off x="5159375" y="4365626"/>
            <a:ext cx="5329238" cy="2303463"/>
          </a:xfrm>
          <a:custGeom>
            <a:avLst/>
            <a:gdLst>
              <a:gd name="T0" fmla="*/ 5184775 w 3357"/>
              <a:gd name="T1" fmla="*/ 0 h 1451"/>
              <a:gd name="T2" fmla="*/ 5329238 w 3357"/>
              <a:gd name="T3" fmla="*/ 0 h 1451"/>
              <a:gd name="T4" fmla="*/ 5329238 w 3357"/>
              <a:gd name="T5" fmla="*/ 2303463 h 1451"/>
              <a:gd name="T6" fmla="*/ 0 w 3357"/>
              <a:gd name="T7" fmla="*/ 2303463 h 1451"/>
              <a:gd name="T8" fmla="*/ 0 w 3357"/>
              <a:gd name="T9" fmla="*/ 647700 h 1451"/>
              <a:gd name="T10" fmla="*/ 144463 w 3357"/>
              <a:gd name="T11" fmla="*/ 64770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57" h="1451">
                <a:moveTo>
                  <a:pt x="3266" y="0"/>
                </a:moveTo>
                <a:lnTo>
                  <a:pt x="3357" y="0"/>
                </a:lnTo>
                <a:lnTo>
                  <a:pt x="3357" y="1451"/>
                </a:lnTo>
                <a:lnTo>
                  <a:pt x="0" y="1451"/>
                </a:lnTo>
                <a:lnTo>
                  <a:pt x="0" y="408"/>
                </a:lnTo>
                <a:lnTo>
                  <a:pt x="9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8" name="Freeform 102"/>
          <p:cNvSpPr>
            <a:spLocks/>
          </p:cNvSpPr>
          <p:nvPr/>
        </p:nvSpPr>
        <p:spPr bwMode="auto">
          <a:xfrm>
            <a:off x="9336088" y="1484313"/>
            <a:ext cx="144462" cy="215900"/>
          </a:xfrm>
          <a:custGeom>
            <a:avLst/>
            <a:gdLst>
              <a:gd name="T0" fmla="*/ 0 w 91"/>
              <a:gd name="T1" fmla="*/ 215900 h 226"/>
              <a:gd name="T2" fmla="*/ 144462 w 91"/>
              <a:gd name="T3" fmla="*/ 215900 h 226"/>
              <a:gd name="T4" fmla="*/ 144462 w 91"/>
              <a:gd name="T5" fmla="*/ 0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26">
                <a:moveTo>
                  <a:pt x="0" y="226"/>
                </a:moveTo>
                <a:lnTo>
                  <a:pt x="91" y="226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9" name="Freeform 104"/>
          <p:cNvSpPr>
            <a:spLocks/>
          </p:cNvSpPr>
          <p:nvPr/>
        </p:nvSpPr>
        <p:spPr bwMode="auto">
          <a:xfrm>
            <a:off x="4008439" y="1412876"/>
            <a:ext cx="1800225" cy="4176713"/>
          </a:xfrm>
          <a:custGeom>
            <a:avLst/>
            <a:gdLst>
              <a:gd name="T0" fmla="*/ 827739 w 1679"/>
              <a:gd name="T1" fmla="*/ 3671888 h 2631"/>
              <a:gd name="T2" fmla="*/ 827739 w 1679"/>
              <a:gd name="T3" fmla="*/ 4176713 h 2631"/>
              <a:gd name="T4" fmla="*/ 0 w 1679"/>
              <a:gd name="T5" fmla="*/ 4176713 h 2631"/>
              <a:gd name="T6" fmla="*/ 0 w 1679"/>
              <a:gd name="T7" fmla="*/ 0 h 2631"/>
              <a:gd name="T8" fmla="*/ 1800225 w 1679"/>
              <a:gd name="T9" fmla="*/ 0 h 2631"/>
              <a:gd name="T10" fmla="*/ 1800225 w 1679"/>
              <a:gd name="T11" fmla="*/ 287338 h 2631"/>
              <a:gd name="T12" fmla="*/ 1021807 w 1679"/>
              <a:gd name="T13" fmla="*/ 287338 h 2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9" h="2631">
                <a:moveTo>
                  <a:pt x="772" y="2313"/>
                </a:moveTo>
                <a:lnTo>
                  <a:pt x="772" y="2631"/>
                </a:lnTo>
                <a:lnTo>
                  <a:pt x="0" y="2631"/>
                </a:lnTo>
                <a:lnTo>
                  <a:pt x="0" y="0"/>
                </a:lnTo>
                <a:lnTo>
                  <a:pt x="1679" y="0"/>
                </a:lnTo>
                <a:lnTo>
                  <a:pt x="1679" y="181"/>
                </a:lnTo>
                <a:lnTo>
                  <a:pt x="953" y="181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1529" name="Group 105"/>
          <p:cNvGraphicFramePr>
            <a:graphicFrameLocks noGrp="1"/>
          </p:cNvGraphicFramePr>
          <p:nvPr/>
        </p:nvGraphicFramePr>
        <p:xfrm>
          <a:off x="1579563" y="47974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4475"/>
                <a:gridCol w="242888"/>
                <a:gridCol w="544512"/>
                <a:gridCol w="512763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shamt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08" name="Freeform 164"/>
          <p:cNvSpPr>
            <a:spLocks/>
          </p:cNvSpPr>
          <p:nvPr/>
        </p:nvSpPr>
        <p:spPr bwMode="auto">
          <a:xfrm>
            <a:off x="3432176" y="404814"/>
            <a:ext cx="5832475" cy="936625"/>
          </a:xfrm>
          <a:custGeom>
            <a:avLst/>
            <a:gdLst>
              <a:gd name="T0" fmla="*/ 0 w 3674"/>
              <a:gd name="T1" fmla="*/ 936625 h 590"/>
              <a:gd name="T2" fmla="*/ 3311525 w 3674"/>
              <a:gd name="T3" fmla="*/ 936625 h 590"/>
              <a:gd name="T4" fmla="*/ 3311525 w 3674"/>
              <a:gd name="T5" fmla="*/ 0 h 590"/>
              <a:gd name="T6" fmla="*/ 5616575 w 3674"/>
              <a:gd name="T7" fmla="*/ 0 h 590"/>
              <a:gd name="T8" fmla="*/ 5616575 w 3674"/>
              <a:gd name="T9" fmla="*/ 215900 h 590"/>
              <a:gd name="T10" fmla="*/ 5832475 w 3674"/>
              <a:gd name="T11" fmla="*/ 21590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74" h="590">
                <a:moveTo>
                  <a:pt x="0" y="590"/>
                </a:moveTo>
                <a:lnTo>
                  <a:pt x="2086" y="590"/>
                </a:lnTo>
                <a:lnTo>
                  <a:pt x="2086" y="0"/>
                </a:lnTo>
                <a:lnTo>
                  <a:pt x="3538" y="0"/>
                </a:lnTo>
                <a:lnTo>
                  <a:pt x="3538" y="136"/>
                </a:lnTo>
                <a:lnTo>
                  <a:pt x="3674" y="13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09" name="Group 165"/>
          <p:cNvGrpSpPr>
            <a:grpSpLocks/>
          </p:cNvGrpSpPr>
          <p:nvPr/>
        </p:nvGrpSpPr>
        <p:grpSpPr bwMode="auto">
          <a:xfrm>
            <a:off x="9912351" y="403225"/>
            <a:ext cx="360363" cy="1081088"/>
            <a:chOff x="2064" y="2886"/>
            <a:chExt cx="227" cy="635"/>
          </a:xfrm>
        </p:grpSpPr>
        <p:sp>
          <p:nvSpPr>
            <p:cNvPr id="41120" name="Freeform 166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1" name="Rectangle 167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1110" name="Freeform 169"/>
          <p:cNvSpPr>
            <a:spLocks/>
          </p:cNvSpPr>
          <p:nvPr/>
        </p:nvSpPr>
        <p:spPr bwMode="auto">
          <a:xfrm>
            <a:off x="1631951" y="44450"/>
            <a:ext cx="8856663" cy="2592388"/>
          </a:xfrm>
          <a:custGeom>
            <a:avLst/>
            <a:gdLst>
              <a:gd name="T0" fmla="*/ 8640763 w 5579"/>
              <a:gd name="T1" fmla="*/ 936625 h 1633"/>
              <a:gd name="T2" fmla="*/ 8856663 w 5579"/>
              <a:gd name="T3" fmla="*/ 936625 h 1633"/>
              <a:gd name="T4" fmla="*/ 8856663 w 5579"/>
              <a:gd name="T5" fmla="*/ 0 h 1633"/>
              <a:gd name="T6" fmla="*/ 0 w 5579"/>
              <a:gd name="T7" fmla="*/ 0 h 1633"/>
              <a:gd name="T8" fmla="*/ 0 w 5579"/>
              <a:gd name="T9" fmla="*/ 2592388 h 1633"/>
              <a:gd name="T10" fmla="*/ 215900 w 5579"/>
              <a:gd name="T11" fmla="*/ 2592388 h 1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9" h="1633">
                <a:moveTo>
                  <a:pt x="5443" y="590"/>
                </a:moveTo>
                <a:lnTo>
                  <a:pt x="5579" y="590"/>
                </a:lnTo>
                <a:lnTo>
                  <a:pt x="5579" y="0"/>
                </a:lnTo>
                <a:lnTo>
                  <a:pt x="0" y="0"/>
                </a:lnTo>
                <a:lnTo>
                  <a:pt x="0" y="1633"/>
                </a:lnTo>
                <a:lnTo>
                  <a:pt x="136" y="163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1" name="Freeform 170"/>
          <p:cNvSpPr>
            <a:spLocks/>
          </p:cNvSpPr>
          <p:nvPr/>
        </p:nvSpPr>
        <p:spPr bwMode="auto">
          <a:xfrm>
            <a:off x="9625014" y="981076"/>
            <a:ext cx="287337" cy="360363"/>
          </a:xfrm>
          <a:custGeom>
            <a:avLst/>
            <a:gdLst>
              <a:gd name="T0" fmla="*/ 0 w 181"/>
              <a:gd name="T1" fmla="*/ 0 h 227"/>
              <a:gd name="T2" fmla="*/ 142875 w 181"/>
              <a:gd name="T3" fmla="*/ 0 h 227"/>
              <a:gd name="T4" fmla="*/ 142875 w 181"/>
              <a:gd name="T5" fmla="*/ 360363 h 227"/>
              <a:gd name="T6" fmla="*/ 287337 w 181"/>
              <a:gd name="T7" fmla="*/ 360363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27">
                <a:moveTo>
                  <a:pt x="0" y="0"/>
                </a:moveTo>
                <a:lnTo>
                  <a:pt x="90" y="0"/>
                </a:lnTo>
                <a:lnTo>
                  <a:pt x="90" y="227"/>
                </a:lnTo>
                <a:lnTo>
                  <a:pt x="181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2" name="Freeform 171"/>
          <p:cNvSpPr>
            <a:spLocks/>
          </p:cNvSpPr>
          <p:nvPr/>
        </p:nvSpPr>
        <p:spPr bwMode="auto">
          <a:xfrm>
            <a:off x="4943476" y="1484314"/>
            <a:ext cx="5184775" cy="649287"/>
          </a:xfrm>
          <a:custGeom>
            <a:avLst/>
            <a:gdLst>
              <a:gd name="T0" fmla="*/ 0 w 3266"/>
              <a:gd name="T1" fmla="*/ 144462 h 409"/>
              <a:gd name="T2" fmla="*/ 360363 w 3266"/>
              <a:gd name="T3" fmla="*/ 0 h 409"/>
              <a:gd name="T4" fmla="*/ 2089150 w 3266"/>
              <a:gd name="T5" fmla="*/ 0 h 409"/>
              <a:gd name="T6" fmla="*/ 2089150 w 3266"/>
              <a:gd name="T7" fmla="*/ 649287 h 409"/>
              <a:gd name="T8" fmla="*/ 5184775 w 3266"/>
              <a:gd name="T9" fmla="*/ 649287 h 409"/>
              <a:gd name="T10" fmla="*/ 5184775 w 3266"/>
              <a:gd name="T11" fmla="*/ 0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6" h="409">
                <a:moveTo>
                  <a:pt x="0" y="91"/>
                </a:moveTo>
                <a:lnTo>
                  <a:pt x="227" y="0"/>
                </a:lnTo>
                <a:lnTo>
                  <a:pt x="1316" y="0"/>
                </a:lnTo>
                <a:lnTo>
                  <a:pt x="1316" y="409"/>
                </a:lnTo>
                <a:lnTo>
                  <a:pt x="3266" y="409"/>
                </a:lnTo>
                <a:lnTo>
                  <a:pt x="3266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3" name="Rectangle 172"/>
          <p:cNvSpPr>
            <a:spLocks noChangeArrowheads="1"/>
          </p:cNvSpPr>
          <p:nvPr/>
        </p:nvSpPr>
        <p:spPr bwMode="auto">
          <a:xfrm>
            <a:off x="9623426" y="15573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jump</a:t>
            </a:r>
          </a:p>
        </p:txBody>
      </p:sp>
      <p:sp>
        <p:nvSpPr>
          <p:cNvPr id="41114" name="Oval 177"/>
          <p:cNvSpPr>
            <a:spLocks noChangeArrowheads="1"/>
          </p:cNvSpPr>
          <p:nvPr/>
        </p:nvSpPr>
        <p:spPr bwMode="auto">
          <a:xfrm flipH="1">
            <a:off x="4987926" y="808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5" name="Oval 178"/>
          <p:cNvSpPr>
            <a:spLocks noChangeArrowheads="1"/>
          </p:cNvSpPr>
          <p:nvPr/>
        </p:nvSpPr>
        <p:spPr bwMode="auto">
          <a:xfrm flipH="1">
            <a:off x="4425951" y="1316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6" name="Oval 180"/>
          <p:cNvSpPr>
            <a:spLocks noChangeArrowheads="1"/>
          </p:cNvSpPr>
          <p:nvPr/>
        </p:nvSpPr>
        <p:spPr bwMode="auto">
          <a:xfrm flipH="1">
            <a:off x="3617914" y="32559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7" name="Rectangle 181"/>
          <p:cNvSpPr>
            <a:spLocks noChangeArrowheads="1"/>
          </p:cNvSpPr>
          <p:nvPr/>
        </p:nvSpPr>
        <p:spPr bwMode="auto">
          <a:xfrm>
            <a:off x="1558926" y="4502150"/>
            <a:ext cx="18133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>
                <a:solidFill>
                  <a:srgbClr val="FF3300"/>
                </a:solidFill>
              </a:rPr>
              <a:t>add sub and or slt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11113"/>
            <a:ext cx="8447088" cy="393700"/>
          </a:xfrm>
        </p:spPr>
        <p:txBody>
          <a:bodyPr/>
          <a:lstStyle/>
          <a:p>
            <a:pPr>
              <a:defRPr/>
            </a:pPr>
            <a:r>
              <a:rPr lang="en-US" altLang="zh-CN" sz="2000">
                <a:solidFill>
                  <a:srgbClr val="FF3300"/>
                </a:solidFill>
              </a:rPr>
              <a:t>The Datapath in operation for R-type</a:t>
            </a:r>
          </a:p>
        </p:txBody>
      </p:sp>
      <p:sp>
        <p:nvSpPr>
          <p:cNvPr id="41119" name="Line 182"/>
          <p:cNvSpPr>
            <a:spLocks noChangeShapeType="1"/>
          </p:cNvSpPr>
          <p:nvPr/>
        </p:nvSpPr>
        <p:spPr bwMode="auto">
          <a:xfrm>
            <a:off x="8472488" y="4149725"/>
            <a:ext cx="1444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103"/>
          <p:cNvSpPr>
            <a:spLocks noChangeShapeType="1"/>
          </p:cNvSpPr>
          <p:nvPr/>
        </p:nvSpPr>
        <p:spPr bwMode="auto">
          <a:xfrm>
            <a:off x="7535864" y="14128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Freeform 168"/>
          <p:cNvSpPr>
            <a:spLocks/>
          </p:cNvSpPr>
          <p:nvPr/>
        </p:nvSpPr>
        <p:spPr bwMode="auto">
          <a:xfrm>
            <a:off x="4511676" y="260351"/>
            <a:ext cx="5400675" cy="576263"/>
          </a:xfrm>
          <a:custGeom>
            <a:avLst/>
            <a:gdLst>
              <a:gd name="T0" fmla="*/ 0 w 3402"/>
              <a:gd name="T1" fmla="*/ 576263 h 363"/>
              <a:gd name="T2" fmla="*/ 2089150 w 3402"/>
              <a:gd name="T3" fmla="*/ 576263 h 363"/>
              <a:gd name="T4" fmla="*/ 2089150 w 3402"/>
              <a:gd name="T5" fmla="*/ 0 h 363"/>
              <a:gd name="T6" fmla="*/ 5256213 w 3402"/>
              <a:gd name="T7" fmla="*/ 0 h 363"/>
              <a:gd name="T8" fmla="*/ 5256213 w 3402"/>
              <a:gd name="T9" fmla="*/ 360363 h 363"/>
              <a:gd name="T10" fmla="*/ 5400675 w 3402"/>
              <a:gd name="T11" fmla="*/ 360363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2" h="363">
                <a:moveTo>
                  <a:pt x="0" y="363"/>
                </a:moveTo>
                <a:lnTo>
                  <a:pt x="1316" y="363"/>
                </a:lnTo>
                <a:lnTo>
                  <a:pt x="1316" y="0"/>
                </a:lnTo>
                <a:lnTo>
                  <a:pt x="3311" y="0"/>
                </a:lnTo>
                <a:lnTo>
                  <a:pt x="3311" y="227"/>
                </a:lnTo>
                <a:lnTo>
                  <a:pt x="3402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Freeform 159"/>
          <p:cNvSpPr>
            <a:spLocks/>
          </p:cNvSpPr>
          <p:nvPr/>
        </p:nvSpPr>
        <p:spPr bwMode="auto">
          <a:xfrm>
            <a:off x="3648076" y="836614"/>
            <a:ext cx="360363" cy="2447925"/>
          </a:xfrm>
          <a:custGeom>
            <a:avLst/>
            <a:gdLst>
              <a:gd name="T0" fmla="*/ 0 w 227"/>
              <a:gd name="T1" fmla="*/ 2447925 h 1497"/>
              <a:gd name="T2" fmla="*/ 0 w 227"/>
              <a:gd name="T3" fmla="*/ 0 h 1497"/>
              <a:gd name="T4" fmla="*/ 360363 w 227"/>
              <a:gd name="T5" fmla="*/ 0 h 14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497">
                <a:moveTo>
                  <a:pt x="0" y="1497"/>
                </a:move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160"/>
          <p:cNvSpPr>
            <a:spLocks noChangeShapeType="1"/>
          </p:cNvSpPr>
          <p:nvPr/>
        </p:nvSpPr>
        <p:spPr bwMode="auto">
          <a:xfrm>
            <a:off x="3719514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Rectangle 161"/>
          <p:cNvSpPr>
            <a:spLocks noChangeArrowheads="1"/>
          </p:cNvSpPr>
          <p:nvPr/>
        </p:nvSpPr>
        <p:spPr bwMode="auto">
          <a:xfrm>
            <a:off x="364807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26</a:t>
            </a:r>
          </a:p>
        </p:txBody>
      </p:sp>
      <p:sp>
        <p:nvSpPr>
          <p:cNvPr id="41991" name="Line 174"/>
          <p:cNvSpPr>
            <a:spLocks noChangeShapeType="1"/>
          </p:cNvSpPr>
          <p:nvPr/>
        </p:nvSpPr>
        <p:spPr bwMode="auto">
          <a:xfrm>
            <a:off x="4654551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Rectangle 175"/>
          <p:cNvSpPr>
            <a:spLocks noChangeArrowheads="1"/>
          </p:cNvSpPr>
          <p:nvPr/>
        </p:nvSpPr>
        <p:spPr bwMode="auto">
          <a:xfrm>
            <a:off x="4583113" y="908050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28</a:t>
            </a:r>
          </a:p>
        </p:txBody>
      </p:sp>
      <p:sp>
        <p:nvSpPr>
          <p:cNvPr id="41993" name="Line 54"/>
          <p:cNvSpPr>
            <a:spLocks noChangeShapeType="1"/>
          </p:cNvSpPr>
          <p:nvPr/>
        </p:nvSpPr>
        <p:spPr bwMode="auto">
          <a:xfrm>
            <a:off x="3792538" y="4941888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Rectangle 66"/>
          <p:cNvSpPr>
            <a:spLocks noChangeArrowheads="1"/>
          </p:cNvSpPr>
          <p:nvPr/>
        </p:nvSpPr>
        <p:spPr bwMode="auto">
          <a:xfrm>
            <a:off x="3717926" y="501332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[15-11] </a:t>
            </a:r>
          </a:p>
        </p:txBody>
      </p:sp>
      <p:sp>
        <p:nvSpPr>
          <p:cNvPr id="41995" name="Rectangle 21"/>
          <p:cNvSpPr>
            <a:spLocks noChangeArrowheads="1"/>
          </p:cNvSpPr>
          <p:nvPr/>
        </p:nvSpPr>
        <p:spPr bwMode="auto">
          <a:xfrm>
            <a:off x="8832851" y="515778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1996" name="Freeform 82"/>
          <p:cNvSpPr>
            <a:spLocks/>
          </p:cNvSpPr>
          <p:nvPr/>
        </p:nvSpPr>
        <p:spPr bwMode="auto">
          <a:xfrm>
            <a:off x="6672264" y="4508500"/>
            <a:ext cx="2160587" cy="865188"/>
          </a:xfrm>
          <a:custGeom>
            <a:avLst/>
            <a:gdLst>
              <a:gd name="T0" fmla="*/ 0 w 1315"/>
              <a:gd name="T1" fmla="*/ 0 h 545"/>
              <a:gd name="T2" fmla="*/ 0 w 1315"/>
              <a:gd name="T3" fmla="*/ 865188 h 545"/>
              <a:gd name="T4" fmla="*/ 2160587 w 1315"/>
              <a:gd name="T5" fmla="*/ 865188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545">
                <a:moveTo>
                  <a:pt x="0" y="0"/>
                </a:moveTo>
                <a:lnTo>
                  <a:pt x="0" y="545"/>
                </a:lnTo>
                <a:lnTo>
                  <a:pt x="1315" y="5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79"/>
          <p:cNvSpPr>
            <a:spLocks noChangeShapeType="1"/>
          </p:cNvSpPr>
          <p:nvPr/>
        </p:nvSpPr>
        <p:spPr bwMode="auto">
          <a:xfrm>
            <a:off x="6600825" y="45085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Freeform 100"/>
          <p:cNvSpPr>
            <a:spLocks/>
          </p:cNvSpPr>
          <p:nvPr/>
        </p:nvSpPr>
        <p:spPr bwMode="auto">
          <a:xfrm>
            <a:off x="6096000" y="1341439"/>
            <a:ext cx="1079500" cy="4535487"/>
          </a:xfrm>
          <a:custGeom>
            <a:avLst/>
            <a:gdLst>
              <a:gd name="T0" fmla="*/ 0 w 680"/>
              <a:gd name="T1" fmla="*/ 4535487 h 2857"/>
              <a:gd name="T2" fmla="*/ 720725 w 680"/>
              <a:gd name="T3" fmla="*/ 4535487 h 2857"/>
              <a:gd name="T4" fmla="*/ 720725 w 680"/>
              <a:gd name="T5" fmla="*/ 0 h 2857"/>
              <a:gd name="T6" fmla="*/ 1079500 w 6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2857">
                <a:moveTo>
                  <a:pt x="0" y="2857"/>
                </a:moveTo>
                <a:lnTo>
                  <a:pt x="454" y="2857"/>
                </a:lnTo>
                <a:lnTo>
                  <a:pt x="454" y="0"/>
                </a:lnTo>
                <a:lnTo>
                  <a:pt x="68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Freeform 22"/>
          <p:cNvSpPr>
            <a:spLocks/>
          </p:cNvSpPr>
          <p:nvPr/>
        </p:nvSpPr>
        <p:spPr bwMode="auto">
          <a:xfrm>
            <a:off x="7751763" y="474663"/>
            <a:ext cx="1079500" cy="1154112"/>
          </a:xfrm>
          <a:custGeom>
            <a:avLst/>
            <a:gdLst>
              <a:gd name="T0" fmla="*/ 0 w 635"/>
              <a:gd name="T1" fmla="*/ 133129 h 1179"/>
              <a:gd name="T2" fmla="*/ 0 w 635"/>
              <a:gd name="T3" fmla="*/ 399387 h 1179"/>
              <a:gd name="T4" fmla="*/ 307700 w 635"/>
              <a:gd name="T5" fmla="*/ 532516 h 1179"/>
              <a:gd name="T6" fmla="*/ 76500 w 635"/>
              <a:gd name="T7" fmla="*/ 754725 h 1179"/>
              <a:gd name="T8" fmla="*/ 76500 w 635"/>
              <a:gd name="T9" fmla="*/ 1020983 h 1179"/>
              <a:gd name="T10" fmla="*/ 76500 w 635"/>
              <a:gd name="T11" fmla="*/ 1154112 h 1179"/>
              <a:gd name="T12" fmla="*/ 1079500 w 635"/>
              <a:gd name="T13" fmla="*/ 843804 h 1179"/>
              <a:gd name="T14" fmla="*/ 1079500 w 635"/>
              <a:gd name="T15" fmla="*/ 222208 h 1179"/>
              <a:gd name="T16" fmla="*/ 0 w 635"/>
              <a:gd name="T17" fmla="*/ 0 h 1179"/>
              <a:gd name="T18" fmla="*/ 0 w 635"/>
              <a:gd name="T19" fmla="*/ 13312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Rectangle 39"/>
          <p:cNvSpPr>
            <a:spLocks noChangeArrowheads="1"/>
          </p:cNvSpPr>
          <p:nvPr/>
        </p:nvSpPr>
        <p:spPr bwMode="auto">
          <a:xfrm>
            <a:off x="7896226" y="835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2001" name="Rectangle 40"/>
          <p:cNvSpPr>
            <a:spLocks noChangeArrowheads="1"/>
          </p:cNvSpPr>
          <p:nvPr/>
        </p:nvSpPr>
        <p:spPr bwMode="auto">
          <a:xfrm>
            <a:off x="832802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2002" name="Line 101"/>
          <p:cNvSpPr>
            <a:spLocks noChangeShapeType="1"/>
          </p:cNvSpPr>
          <p:nvPr/>
        </p:nvSpPr>
        <p:spPr bwMode="auto">
          <a:xfrm>
            <a:off x="6743701" y="620713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Oval 157"/>
          <p:cNvSpPr>
            <a:spLocks noChangeArrowheads="1"/>
          </p:cNvSpPr>
          <p:nvPr/>
        </p:nvSpPr>
        <p:spPr bwMode="auto">
          <a:xfrm>
            <a:off x="7177089" y="981075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2004" name="Freeform 163"/>
          <p:cNvSpPr>
            <a:spLocks/>
          </p:cNvSpPr>
          <p:nvPr/>
        </p:nvSpPr>
        <p:spPr bwMode="auto">
          <a:xfrm>
            <a:off x="8832850" y="1052514"/>
            <a:ext cx="503238" cy="288925"/>
          </a:xfrm>
          <a:custGeom>
            <a:avLst/>
            <a:gdLst>
              <a:gd name="T0" fmla="*/ 0 w 317"/>
              <a:gd name="T1" fmla="*/ 0 h 182"/>
              <a:gd name="T2" fmla="*/ 215900 w 317"/>
              <a:gd name="T3" fmla="*/ 0 h 182"/>
              <a:gd name="T4" fmla="*/ 215900 w 317"/>
              <a:gd name="T5" fmla="*/ 288925 h 182"/>
              <a:gd name="T6" fmla="*/ 503238 w 317"/>
              <a:gd name="T7" fmla="*/ 288925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182">
                <a:moveTo>
                  <a:pt x="0" y="0"/>
                </a:moveTo>
                <a:lnTo>
                  <a:pt x="136" y="0"/>
                </a:lnTo>
                <a:lnTo>
                  <a:pt x="136" y="182"/>
                </a:lnTo>
                <a:lnTo>
                  <a:pt x="317" y="18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Rectangle 10"/>
          <p:cNvSpPr>
            <a:spLocks noChangeArrowheads="1"/>
          </p:cNvSpPr>
          <p:nvPr/>
        </p:nvSpPr>
        <p:spPr bwMode="auto">
          <a:xfrm>
            <a:off x="5232401" y="37893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2</a:t>
            </a:r>
          </a:p>
        </p:txBody>
      </p:sp>
      <p:sp>
        <p:nvSpPr>
          <p:cNvPr id="42006" name="Rectangle 14"/>
          <p:cNvSpPr>
            <a:spLocks noChangeArrowheads="1"/>
          </p:cNvSpPr>
          <p:nvPr/>
        </p:nvSpPr>
        <p:spPr bwMode="auto">
          <a:xfrm>
            <a:off x="6096001" y="43656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2</a:t>
            </a:r>
          </a:p>
        </p:txBody>
      </p:sp>
      <p:sp>
        <p:nvSpPr>
          <p:cNvPr id="42007" name="Line 56"/>
          <p:cNvSpPr>
            <a:spLocks noChangeShapeType="1"/>
          </p:cNvSpPr>
          <p:nvPr/>
        </p:nvSpPr>
        <p:spPr bwMode="auto">
          <a:xfrm>
            <a:off x="3792538" y="390525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Rectangle 65"/>
          <p:cNvSpPr>
            <a:spLocks noChangeArrowheads="1"/>
          </p:cNvSpPr>
          <p:nvPr/>
        </p:nvSpPr>
        <p:spPr bwMode="auto">
          <a:xfrm>
            <a:off x="3719513" y="3673475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[20-16] </a:t>
            </a:r>
          </a:p>
        </p:txBody>
      </p:sp>
      <p:sp>
        <p:nvSpPr>
          <p:cNvPr id="42009" name="Freeform 84"/>
          <p:cNvSpPr>
            <a:spLocks/>
          </p:cNvSpPr>
          <p:nvPr/>
        </p:nvSpPr>
        <p:spPr bwMode="auto">
          <a:xfrm>
            <a:off x="8616950" y="4149725"/>
            <a:ext cx="1366838" cy="1727200"/>
          </a:xfrm>
          <a:custGeom>
            <a:avLst/>
            <a:gdLst>
              <a:gd name="T0" fmla="*/ 0 w 861"/>
              <a:gd name="T1" fmla="*/ 0 h 1088"/>
              <a:gd name="T2" fmla="*/ 0 w 861"/>
              <a:gd name="T3" fmla="*/ 1727200 h 1088"/>
              <a:gd name="T4" fmla="*/ 1223963 w 861"/>
              <a:gd name="T5" fmla="*/ 1727200 h 1088"/>
              <a:gd name="T6" fmla="*/ 1223963 w 861"/>
              <a:gd name="T7" fmla="*/ 647700 h 1088"/>
              <a:gd name="T8" fmla="*/ 1366838 w 861"/>
              <a:gd name="T9" fmla="*/ 64770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1" h="1088">
                <a:moveTo>
                  <a:pt x="0" y="0"/>
                </a:moveTo>
                <a:lnTo>
                  <a:pt x="0" y="1088"/>
                </a:lnTo>
                <a:lnTo>
                  <a:pt x="771" y="1088"/>
                </a:lnTo>
                <a:lnTo>
                  <a:pt x="771" y="408"/>
                </a:lnTo>
                <a:lnTo>
                  <a:pt x="86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Freeform 87"/>
          <p:cNvSpPr>
            <a:spLocks/>
          </p:cNvSpPr>
          <p:nvPr/>
        </p:nvSpPr>
        <p:spPr bwMode="auto">
          <a:xfrm>
            <a:off x="4872039" y="5876925"/>
            <a:ext cx="2447925" cy="647700"/>
          </a:xfrm>
          <a:custGeom>
            <a:avLst/>
            <a:gdLst>
              <a:gd name="T0" fmla="*/ 0 w 1542"/>
              <a:gd name="T1" fmla="*/ 0 h 408"/>
              <a:gd name="T2" fmla="*/ 0 w 1542"/>
              <a:gd name="T3" fmla="*/ 647700 h 408"/>
              <a:gd name="T4" fmla="*/ 2160588 w 1542"/>
              <a:gd name="T5" fmla="*/ 647700 h 408"/>
              <a:gd name="T6" fmla="*/ 2160588 w 1542"/>
              <a:gd name="T7" fmla="*/ 0 h 408"/>
              <a:gd name="T8" fmla="*/ 2447925 w 154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408">
                <a:moveTo>
                  <a:pt x="0" y="0"/>
                </a:moveTo>
                <a:lnTo>
                  <a:pt x="0" y="408"/>
                </a:lnTo>
                <a:lnTo>
                  <a:pt x="1361" y="408"/>
                </a:lnTo>
                <a:lnTo>
                  <a:pt x="1361" y="0"/>
                </a:lnTo>
                <a:lnTo>
                  <a:pt x="15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Rectangle 88"/>
          <p:cNvSpPr>
            <a:spLocks noChangeArrowheads="1"/>
          </p:cNvSpPr>
          <p:nvPr/>
        </p:nvSpPr>
        <p:spPr bwMode="auto">
          <a:xfrm>
            <a:off x="5330826" y="6265864"/>
            <a:ext cx="137001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[5-0] </a:t>
            </a:r>
          </a:p>
        </p:txBody>
      </p:sp>
      <p:sp>
        <p:nvSpPr>
          <p:cNvPr id="42012" name="Oval 158"/>
          <p:cNvSpPr>
            <a:spLocks noChangeArrowheads="1"/>
          </p:cNvSpPr>
          <p:nvPr/>
        </p:nvSpPr>
        <p:spPr bwMode="auto">
          <a:xfrm>
            <a:off x="4008439" y="476250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2013" name="Rectangle 162"/>
          <p:cNvSpPr>
            <a:spLocks noChangeArrowheads="1"/>
          </p:cNvSpPr>
          <p:nvPr/>
        </p:nvSpPr>
        <p:spPr bwMode="auto">
          <a:xfrm>
            <a:off x="2640013" y="4762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[25-0] </a:t>
            </a:r>
          </a:p>
        </p:txBody>
      </p:sp>
      <p:sp>
        <p:nvSpPr>
          <p:cNvPr id="42014" name="Rectangle 173"/>
          <p:cNvSpPr>
            <a:spLocks noChangeArrowheads="1"/>
          </p:cNvSpPr>
          <p:nvPr/>
        </p:nvSpPr>
        <p:spPr bwMode="auto">
          <a:xfrm>
            <a:off x="5013326" y="5492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jump  address[31-0] </a:t>
            </a:r>
          </a:p>
        </p:txBody>
      </p:sp>
      <p:sp>
        <p:nvSpPr>
          <p:cNvPr id="42015" name="Freeform 176"/>
          <p:cNvSpPr>
            <a:spLocks/>
          </p:cNvSpPr>
          <p:nvPr/>
        </p:nvSpPr>
        <p:spPr bwMode="auto">
          <a:xfrm>
            <a:off x="4440238" y="836614"/>
            <a:ext cx="576262" cy="504825"/>
          </a:xfrm>
          <a:custGeom>
            <a:avLst/>
            <a:gdLst>
              <a:gd name="T0" fmla="*/ 0 w 499"/>
              <a:gd name="T1" fmla="*/ 504825 h 318"/>
              <a:gd name="T2" fmla="*/ 0 w 499"/>
              <a:gd name="T3" fmla="*/ 360363 h 318"/>
              <a:gd name="T4" fmla="*/ 576262 w 499"/>
              <a:gd name="T5" fmla="*/ 360363 h 318"/>
              <a:gd name="T6" fmla="*/ 576262 w 499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318">
                <a:moveTo>
                  <a:pt x="0" y="318"/>
                </a:moveTo>
                <a:lnTo>
                  <a:pt x="0" y="227"/>
                </a:lnTo>
                <a:lnTo>
                  <a:pt x="499" y="227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Rectangle 179"/>
          <p:cNvSpPr>
            <a:spLocks noChangeArrowheads="1"/>
          </p:cNvSpPr>
          <p:nvPr/>
        </p:nvSpPr>
        <p:spPr bwMode="auto">
          <a:xfrm>
            <a:off x="4943476" y="9080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PC+4[31-28] </a:t>
            </a:r>
          </a:p>
        </p:txBody>
      </p:sp>
      <p:graphicFrame>
        <p:nvGraphicFramePr>
          <p:cNvPr id="232553" name="Group 105"/>
          <p:cNvGraphicFramePr>
            <a:graphicFrameLocks noGrp="1"/>
          </p:cNvGraphicFramePr>
          <p:nvPr/>
        </p:nvGraphicFramePr>
        <p:xfrm>
          <a:off x="1579563" y="47974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4475"/>
                <a:gridCol w="242888"/>
                <a:gridCol w="544512"/>
                <a:gridCol w="512763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shamt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2593" name="Group 145"/>
          <p:cNvGraphicFramePr>
            <a:graphicFrameLocks noGrp="1"/>
          </p:cNvGraphicFramePr>
          <p:nvPr/>
        </p:nvGraphicFramePr>
        <p:xfrm>
          <a:off x="1579563" y="6040438"/>
          <a:ext cx="2139950" cy="630810"/>
        </p:xfrm>
        <a:graphic>
          <a:graphicData uri="http://schemas.openxmlformats.org/drawingml/2006/table">
            <a:tbl>
              <a:tblPr/>
              <a:tblGrid>
                <a:gridCol w="336550"/>
                <a:gridCol w="1803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Jump-type 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4" name="Rectangle 3"/>
          <p:cNvSpPr>
            <a:spLocks noChangeArrowheads="1"/>
          </p:cNvSpPr>
          <p:nvPr/>
        </p:nvSpPr>
        <p:spPr bwMode="auto">
          <a:xfrm>
            <a:off x="1558925" y="44451"/>
            <a:ext cx="9144000" cy="6913563"/>
          </a:xfrm>
          <a:prstGeom prst="rect">
            <a:avLst/>
          </a:prstGeom>
          <a:solidFill>
            <a:srgbClr val="FFFFFF">
              <a:alpha val="8392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Rectangle 4"/>
          <p:cNvSpPr>
            <a:spLocks noChangeArrowheads="1"/>
          </p:cNvSpPr>
          <p:nvPr/>
        </p:nvSpPr>
        <p:spPr bwMode="auto">
          <a:xfrm>
            <a:off x="2495551" y="2422525"/>
            <a:ext cx="936625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6" name="Rectangle 5"/>
          <p:cNvSpPr>
            <a:spLocks noChangeArrowheads="1"/>
          </p:cNvSpPr>
          <p:nvPr/>
        </p:nvSpPr>
        <p:spPr bwMode="auto">
          <a:xfrm>
            <a:off x="2424113" y="24939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address</a:t>
            </a:r>
          </a:p>
        </p:txBody>
      </p:sp>
      <p:sp>
        <p:nvSpPr>
          <p:cNvPr id="42047" name="Rectangle 6"/>
          <p:cNvSpPr>
            <a:spLocks noChangeArrowheads="1"/>
          </p:cNvSpPr>
          <p:nvPr/>
        </p:nvSpPr>
        <p:spPr bwMode="auto">
          <a:xfrm>
            <a:off x="2640014" y="3141664"/>
            <a:ext cx="865187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Instruction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[31-0] </a:t>
            </a:r>
          </a:p>
        </p:txBody>
      </p:sp>
      <p:sp>
        <p:nvSpPr>
          <p:cNvPr id="42048" name="Rectangle 7"/>
          <p:cNvSpPr>
            <a:spLocks noChangeArrowheads="1"/>
          </p:cNvSpPr>
          <p:nvPr/>
        </p:nvSpPr>
        <p:spPr bwMode="auto">
          <a:xfrm>
            <a:off x="2495550" y="3646489"/>
            <a:ext cx="865188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Instruction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2049" name="Rectangle 8"/>
          <p:cNvSpPr>
            <a:spLocks noChangeArrowheads="1"/>
          </p:cNvSpPr>
          <p:nvPr/>
        </p:nvSpPr>
        <p:spPr bwMode="auto">
          <a:xfrm>
            <a:off x="5303839" y="3213100"/>
            <a:ext cx="1296987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0" name="Rectangle 9"/>
          <p:cNvSpPr>
            <a:spLocks noChangeArrowheads="1"/>
          </p:cNvSpPr>
          <p:nvPr/>
        </p:nvSpPr>
        <p:spPr bwMode="auto">
          <a:xfrm>
            <a:off x="5232401" y="324167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1</a:t>
            </a:r>
          </a:p>
        </p:txBody>
      </p:sp>
      <p:sp>
        <p:nvSpPr>
          <p:cNvPr id="42051" name="Rectangle 11"/>
          <p:cNvSpPr>
            <a:spLocks noChangeArrowheads="1"/>
          </p:cNvSpPr>
          <p:nvPr/>
        </p:nvSpPr>
        <p:spPr bwMode="auto">
          <a:xfrm>
            <a:off x="5232401" y="44370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</a:t>
            </a:r>
          </a:p>
        </p:txBody>
      </p:sp>
      <p:sp>
        <p:nvSpPr>
          <p:cNvPr id="42052" name="Rectangle 12"/>
          <p:cNvSpPr>
            <a:spLocks noChangeArrowheads="1"/>
          </p:cNvSpPr>
          <p:nvPr/>
        </p:nvSpPr>
        <p:spPr bwMode="auto">
          <a:xfrm>
            <a:off x="5232401" y="48704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2053" name="Rectangle 13"/>
          <p:cNvSpPr>
            <a:spLocks noChangeArrowheads="1"/>
          </p:cNvSpPr>
          <p:nvPr/>
        </p:nvSpPr>
        <p:spPr bwMode="auto">
          <a:xfrm>
            <a:off x="6096001" y="3502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1</a:t>
            </a:r>
          </a:p>
        </p:txBody>
      </p:sp>
      <p:sp>
        <p:nvSpPr>
          <p:cNvPr id="42054" name="Rectangle 15"/>
          <p:cNvSpPr>
            <a:spLocks noChangeArrowheads="1"/>
          </p:cNvSpPr>
          <p:nvPr/>
        </p:nvSpPr>
        <p:spPr bwMode="auto">
          <a:xfrm>
            <a:off x="5807075" y="50133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Registers</a:t>
            </a:r>
          </a:p>
        </p:txBody>
      </p:sp>
      <p:sp>
        <p:nvSpPr>
          <p:cNvPr id="42055" name="Freeform 16"/>
          <p:cNvSpPr>
            <a:spLocks/>
          </p:cNvSpPr>
          <p:nvPr/>
        </p:nvSpPr>
        <p:spPr bwMode="auto">
          <a:xfrm>
            <a:off x="7608888" y="3284539"/>
            <a:ext cx="863600" cy="1728787"/>
          </a:xfrm>
          <a:custGeom>
            <a:avLst/>
            <a:gdLst>
              <a:gd name="T0" fmla="*/ 0 w 635"/>
              <a:gd name="T1" fmla="*/ 199419 h 1179"/>
              <a:gd name="T2" fmla="*/ 0 w 635"/>
              <a:gd name="T3" fmla="*/ 598257 h 1179"/>
              <a:gd name="T4" fmla="*/ 246160 w 635"/>
              <a:gd name="T5" fmla="*/ 797676 h 1179"/>
              <a:gd name="T6" fmla="*/ 61200 w 635"/>
              <a:gd name="T7" fmla="*/ 1130530 h 1179"/>
              <a:gd name="T8" fmla="*/ 61200 w 635"/>
              <a:gd name="T9" fmla="*/ 1529368 h 1179"/>
              <a:gd name="T10" fmla="*/ 61200 w 635"/>
              <a:gd name="T11" fmla="*/ 1728787 h 1179"/>
              <a:gd name="T12" fmla="*/ 863600 w 635"/>
              <a:gd name="T13" fmla="*/ 1263965 h 1179"/>
              <a:gd name="T14" fmla="*/ 863600 w 635"/>
              <a:gd name="T15" fmla="*/ 332854 h 1179"/>
              <a:gd name="T16" fmla="*/ 0 w 635"/>
              <a:gd name="T17" fmla="*/ 0 h 1179"/>
              <a:gd name="T18" fmla="*/ 0 w 635"/>
              <a:gd name="T19" fmla="*/ 19941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6" name="Rectangle 17"/>
          <p:cNvSpPr>
            <a:spLocks noChangeArrowheads="1"/>
          </p:cNvSpPr>
          <p:nvPr/>
        </p:nvSpPr>
        <p:spPr bwMode="auto">
          <a:xfrm>
            <a:off x="8832851" y="3933825"/>
            <a:ext cx="938213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Rectangle 18"/>
          <p:cNvSpPr>
            <a:spLocks noChangeArrowheads="1"/>
          </p:cNvSpPr>
          <p:nvPr/>
        </p:nvSpPr>
        <p:spPr bwMode="auto">
          <a:xfrm>
            <a:off x="8759826" y="40052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Address</a:t>
            </a:r>
          </a:p>
        </p:txBody>
      </p:sp>
      <p:sp>
        <p:nvSpPr>
          <p:cNvPr id="42058" name="Rectangle 19"/>
          <p:cNvSpPr>
            <a:spLocks noChangeArrowheads="1"/>
          </p:cNvSpPr>
          <p:nvPr/>
        </p:nvSpPr>
        <p:spPr bwMode="auto">
          <a:xfrm>
            <a:off x="8905875" y="47974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Data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2059" name="Rectangle 20"/>
          <p:cNvSpPr>
            <a:spLocks noChangeArrowheads="1"/>
          </p:cNvSpPr>
          <p:nvPr/>
        </p:nvSpPr>
        <p:spPr bwMode="auto">
          <a:xfrm>
            <a:off x="9266238" y="42211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data</a:t>
            </a:r>
          </a:p>
        </p:txBody>
      </p:sp>
      <p:sp>
        <p:nvSpPr>
          <p:cNvPr id="42060" name="Freeform 23"/>
          <p:cNvSpPr>
            <a:spLocks/>
          </p:cNvSpPr>
          <p:nvPr/>
        </p:nvSpPr>
        <p:spPr bwMode="auto">
          <a:xfrm>
            <a:off x="2927350" y="908051"/>
            <a:ext cx="503238" cy="936625"/>
          </a:xfrm>
          <a:custGeom>
            <a:avLst/>
            <a:gdLst>
              <a:gd name="T0" fmla="*/ 0 w 635"/>
              <a:gd name="T1" fmla="*/ 108042 h 1179"/>
              <a:gd name="T2" fmla="*/ 0 w 635"/>
              <a:gd name="T3" fmla="*/ 324125 h 1179"/>
              <a:gd name="T4" fmla="*/ 143443 w 635"/>
              <a:gd name="T5" fmla="*/ 432166 h 1179"/>
              <a:gd name="T6" fmla="*/ 35663 w 635"/>
              <a:gd name="T7" fmla="*/ 612500 h 1179"/>
              <a:gd name="T8" fmla="*/ 35663 w 635"/>
              <a:gd name="T9" fmla="*/ 828583 h 1179"/>
              <a:gd name="T10" fmla="*/ 35663 w 635"/>
              <a:gd name="T11" fmla="*/ 936625 h 1179"/>
              <a:gd name="T12" fmla="*/ 503238 w 635"/>
              <a:gd name="T13" fmla="*/ 684793 h 1179"/>
              <a:gd name="T14" fmla="*/ 503238 w 635"/>
              <a:gd name="T15" fmla="*/ 180334 h 1179"/>
              <a:gd name="T16" fmla="*/ 0 w 635"/>
              <a:gd name="T17" fmla="*/ 0 h 1179"/>
              <a:gd name="T18" fmla="*/ 0 w 635"/>
              <a:gd name="T19" fmla="*/ 108042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061" name="Group 24"/>
          <p:cNvGrpSpPr>
            <a:grpSpLocks/>
          </p:cNvGrpSpPr>
          <p:nvPr/>
        </p:nvGrpSpPr>
        <p:grpSpPr bwMode="auto">
          <a:xfrm>
            <a:off x="4656138" y="4078288"/>
            <a:ext cx="360362" cy="1008062"/>
            <a:chOff x="2064" y="2886"/>
            <a:chExt cx="227" cy="635"/>
          </a:xfrm>
        </p:grpSpPr>
        <p:sp>
          <p:nvSpPr>
            <p:cNvPr id="42156" name="Freeform 25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57" name="Rectangle 26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grpSp>
        <p:nvGrpSpPr>
          <p:cNvPr id="42062" name="Group 27"/>
          <p:cNvGrpSpPr>
            <a:grpSpLocks/>
          </p:cNvGrpSpPr>
          <p:nvPr/>
        </p:nvGrpSpPr>
        <p:grpSpPr bwMode="auto">
          <a:xfrm>
            <a:off x="7031038" y="4294188"/>
            <a:ext cx="360362" cy="1008062"/>
            <a:chOff x="2064" y="2886"/>
            <a:chExt cx="227" cy="635"/>
          </a:xfrm>
        </p:grpSpPr>
        <p:sp>
          <p:nvSpPr>
            <p:cNvPr id="42154" name="Freeform 28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55" name="Rectangle 29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grpSp>
        <p:nvGrpSpPr>
          <p:cNvPr id="42063" name="Group 30"/>
          <p:cNvGrpSpPr>
            <a:grpSpLocks/>
          </p:cNvGrpSpPr>
          <p:nvPr/>
        </p:nvGrpSpPr>
        <p:grpSpPr bwMode="auto">
          <a:xfrm>
            <a:off x="9983788" y="3933826"/>
            <a:ext cx="360362" cy="1008063"/>
            <a:chOff x="2064" y="2886"/>
            <a:chExt cx="227" cy="635"/>
          </a:xfrm>
        </p:grpSpPr>
        <p:sp>
          <p:nvSpPr>
            <p:cNvPr id="42152" name="Freeform 31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53" name="Rectangle 32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grpSp>
        <p:nvGrpSpPr>
          <p:cNvPr id="42064" name="Group 33"/>
          <p:cNvGrpSpPr>
            <a:grpSpLocks/>
          </p:cNvGrpSpPr>
          <p:nvPr/>
        </p:nvGrpSpPr>
        <p:grpSpPr bwMode="auto">
          <a:xfrm>
            <a:off x="9264651" y="403225"/>
            <a:ext cx="360363" cy="1081088"/>
            <a:chOff x="2064" y="2886"/>
            <a:chExt cx="227" cy="635"/>
          </a:xfrm>
        </p:grpSpPr>
        <p:sp>
          <p:nvSpPr>
            <p:cNvPr id="42150" name="Freeform 34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51" name="Rectangle 35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2065" name="Rectangle 36"/>
          <p:cNvSpPr>
            <a:spLocks noChangeArrowheads="1"/>
          </p:cNvSpPr>
          <p:nvPr/>
        </p:nvSpPr>
        <p:spPr bwMode="auto">
          <a:xfrm>
            <a:off x="7751763" y="39338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42066" name="Rectangle 37"/>
          <p:cNvSpPr>
            <a:spLocks noChangeArrowheads="1"/>
          </p:cNvSpPr>
          <p:nvPr/>
        </p:nvSpPr>
        <p:spPr bwMode="auto">
          <a:xfrm>
            <a:off x="7967663" y="41497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2067" name="Rectangle 38"/>
          <p:cNvSpPr>
            <a:spLocks noChangeArrowheads="1"/>
          </p:cNvSpPr>
          <p:nvPr/>
        </p:nvSpPr>
        <p:spPr bwMode="auto">
          <a:xfrm>
            <a:off x="7967663" y="37179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Zero</a:t>
            </a:r>
          </a:p>
        </p:txBody>
      </p:sp>
      <p:sp>
        <p:nvSpPr>
          <p:cNvPr id="42068" name="Oval 41"/>
          <p:cNvSpPr>
            <a:spLocks noChangeArrowheads="1"/>
          </p:cNvSpPr>
          <p:nvPr/>
        </p:nvSpPr>
        <p:spPr bwMode="auto">
          <a:xfrm>
            <a:off x="7319963" y="5445125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ALU</a:t>
            </a:r>
          </a:p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2069" name="Oval 42"/>
          <p:cNvSpPr>
            <a:spLocks noChangeArrowheads="1"/>
          </p:cNvSpPr>
          <p:nvPr/>
        </p:nvSpPr>
        <p:spPr bwMode="auto">
          <a:xfrm>
            <a:off x="4367214" y="1557339"/>
            <a:ext cx="865187" cy="1584325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4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2070" name="Rectangle 43"/>
          <p:cNvSpPr>
            <a:spLocks noChangeArrowheads="1"/>
          </p:cNvSpPr>
          <p:nvPr/>
        </p:nvSpPr>
        <p:spPr bwMode="auto">
          <a:xfrm>
            <a:off x="2998788" y="11969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2071" name="Line 44"/>
          <p:cNvSpPr>
            <a:spLocks noChangeShapeType="1"/>
          </p:cNvSpPr>
          <p:nvPr/>
        </p:nvSpPr>
        <p:spPr bwMode="auto">
          <a:xfrm flipH="1">
            <a:off x="5016500" y="4581525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2" name="Rectangle 45"/>
          <p:cNvSpPr>
            <a:spLocks noChangeArrowheads="1"/>
          </p:cNvSpPr>
          <p:nvPr/>
        </p:nvSpPr>
        <p:spPr bwMode="auto">
          <a:xfrm>
            <a:off x="1847851" y="2205039"/>
            <a:ext cx="360363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2000"/>
              <a:t>pc</a:t>
            </a:r>
          </a:p>
        </p:txBody>
      </p:sp>
      <p:sp>
        <p:nvSpPr>
          <p:cNvPr id="42073" name="Line 46"/>
          <p:cNvSpPr>
            <a:spLocks noChangeShapeType="1"/>
          </p:cNvSpPr>
          <p:nvPr/>
        </p:nvSpPr>
        <p:spPr bwMode="auto">
          <a:xfrm>
            <a:off x="2208214" y="26384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4" name="Freeform 47"/>
          <p:cNvSpPr>
            <a:spLocks/>
          </p:cNvSpPr>
          <p:nvPr/>
        </p:nvSpPr>
        <p:spPr bwMode="auto">
          <a:xfrm>
            <a:off x="2279650" y="1125538"/>
            <a:ext cx="647700" cy="1511300"/>
          </a:xfrm>
          <a:custGeom>
            <a:avLst/>
            <a:gdLst>
              <a:gd name="T0" fmla="*/ 0 w 363"/>
              <a:gd name="T1" fmla="*/ 1511300 h 1724"/>
              <a:gd name="T2" fmla="*/ 0 w 363"/>
              <a:gd name="T3" fmla="*/ 0 h 1724"/>
              <a:gd name="T4" fmla="*/ 647700 w 363"/>
              <a:gd name="T5" fmla="*/ 0 h 17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724">
                <a:moveTo>
                  <a:pt x="0" y="1724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5" name="Line 48"/>
          <p:cNvSpPr>
            <a:spLocks noChangeShapeType="1"/>
          </p:cNvSpPr>
          <p:nvPr/>
        </p:nvSpPr>
        <p:spPr bwMode="auto">
          <a:xfrm>
            <a:off x="2566988" y="1555750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6" name="Rectangle 49"/>
          <p:cNvSpPr>
            <a:spLocks noChangeArrowheads="1"/>
          </p:cNvSpPr>
          <p:nvPr/>
        </p:nvSpPr>
        <p:spPr bwMode="auto">
          <a:xfrm>
            <a:off x="2351088" y="14128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42077" name="Oval 50"/>
          <p:cNvSpPr>
            <a:spLocks noChangeArrowheads="1"/>
          </p:cNvSpPr>
          <p:nvPr/>
        </p:nvSpPr>
        <p:spPr bwMode="auto">
          <a:xfrm>
            <a:off x="5448300" y="5446713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/>
              <a:t>Sign</a:t>
            </a:r>
          </a:p>
          <a:p>
            <a:pPr marL="342900" indent="-342900">
              <a:buNone/>
            </a:pPr>
            <a:r>
              <a:rPr lang="en-US" altLang="zh-CN" sz="1200"/>
              <a:t>extend</a:t>
            </a:r>
          </a:p>
        </p:txBody>
      </p:sp>
      <p:sp>
        <p:nvSpPr>
          <p:cNvPr id="42078" name="Freeform 51"/>
          <p:cNvSpPr>
            <a:spLocks/>
          </p:cNvSpPr>
          <p:nvPr/>
        </p:nvSpPr>
        <p:spPr bwMode="auto">
          <a:xfrm>
            <a:off x="3792538" y="2349501"/>
            <a:ext cx="1655762" cy="3529013"/>
          </a:xfrm>
          <a:custGeom>
            <a:avLst/>
            <a:gdLst>
              <a:gd name="T0" fmla="*/ 620341 w 1089"/>
              <a:gd name="T1" fmla="*/ 0 h 2223"/>
              <a:gd name="T2" fmla="*/ 0 w 1089"/>
              <a:gd name="T3" fmla="*/ 0 h 2223"/>
              <a:gd name="T4" fmla="*/ 0 w 1089"/>
              <a:gd name="T5" fmla="*/ 3529013 h 2223"/>
              <a:gd name="T6" fmla="*/ 1655762 w 1089"/>
              <a:gd name="T7" fmla="*/ 3529013 h 22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2223">
                <a:moveTo>
                  <a:pt x="408" y="0"/>
                </a:moveTo>
                <a:lnTo>
                  <a:pt x="0" y="0"/>
                </a:lnTo>
                <a:lnTo>
                  <a:pt x="0" y="2223"/>
                </a:lnTo>
                <a:lnTo>
                  <a:pt x="1089" y="22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9" name="Line 52"/>
          <p:cNvSpPr>
            <a:spLocks noChangeShapeType="1"/>
          </p:cNvSpPr>
          <p:nvPr/>
        </p:nvSpPr>
        <p:spPr bwMode="auto">
          <a:xfrm>
            <a:off x="3432176" y="3284538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0" name="Oval 53"/>
          <p:cNvSpPr>
            <a:spLocks noChangeArrowheads="1"/>
          </p:cNvSpPr>
          <p:nvPr/>
        </p:nvSpPr>
        <p:spPr bwMode="auto">
          <a:xfrm flipH="1">
            <a:off x="3778251" y="3270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1" name="Oval 55"/>
          <p:cNvSpPr>
            <a:spLocks noChangeArrowheads="1"/>
          </p:cNvSpPr>
          <p:nvPr/>
        </p:nvSpPr>
        <p:spPr bwMode="auto">
          <a:xfrm flipH="1">
            <a:off x="3767139" y="49164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2" name="Oval 57"/>
          <p:cNvSpPr>
            <a:spLocks noChangeArrowheads="1"/>
          </p:cNvSpPr>
          <p:nvPr/>
        </p:nvSpPr>
        <p:spPr bwMode="auto">
          <a:xfrm flipH="1">
            <a:off x="3767139" y="3905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3" name="Line 58"/>
          <p:cNvSpPr>
            <a:spLocks noChangeShapeType="1"/>
          </p:cNvSpPr>
          <p:nvPr/>
        </p:nvSpPr>
        <p:spPr bwMode="auto">
          <a:xfrm>
            <a:off x="3792538" y="342900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4" name="Oval 59"/>
          <p:cNvSpPr>
            <a:spLocks noChangeArrowheads="1"/>
          </p:cNvSpPr>
          <p:nvPr/>
        </p:nvSpPr>
        <p:spPr bwMode="auto">
          <a:xfrm flipH="1">
            <a:off x="3762376" y="34004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5" name="Freeform 60"/>
          <p:cNvSpPr>
            <a:spLocks/>
          </p:cNvSpPr>
          <p:nvPr/>
        </p:nvSpPr>
        <p:spPr bwMode="auto">
          <a:xfrm>
            <a:off x="4295776" y="3933826"/>
            <a:ext cx="360363" cy="360363"/>
          </a:xfrm>
          <a:custGeom>
            <a:avLst/>
            <a:gdLst>
              <a:gd name="T0" fmla="*/ 0 w 227"/>
              <a:gd name="T1" fmla="*/ 0 h 227"/>
              <a:gd name="T2" fmla="*/ 0 w 227"/>
              <a:gd name="T3" fmla="*/ 360363 h 227"/>
              <a:gd name="T4" fmla="*/ 360363 w 227"/>
              <a:gd name="T5" fmla="*/ 360363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27">
                <a:moveTo>
                  <a:pt x="0" y="0"/>
                </a:moveTo>
                <a:lnTo>
                  <a:pt x="0" y="227"/>
                </a:lnTo>
                <a:lnTo>
                  <a:pt x="227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" name="Oval 61"/>
          <p:cNvSpPr>
            <a:spLocks noChangeArrowheads="1"/>
          </p:cNvSpPr>
          <p:nvPr/>
        </p:nvSpPr>
        <p:spPr bwMode="auto">
          <a:xfrm flipH="1">
            <a:off x="4270376" y="39195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" name="Oval 62"/>
          <p:cNvSpPr>
            <a:spLocks noChangeArrowheads="1"/>
          </p:cNvSpPr>
          <p:nvPr/>
        </p:nvSpPr>
        <p:spPr bwMode="auto">
          <a:xfrm flipH="1">
            <a:off x="4832351" y="585311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8" name="Rectangle 63"/>
          <p:cNvSpPr>
            <a:spLocks noChangeArrowheads="1"/>
          </p:cNvSpPr>
          <p:nvPr/>
        </p:nvSpPr>
        <p:spPr bwMode="auto">
          <a:xfrm>
            <a:off x="2927351" y="20605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[31-26] </a:t>
            </a:r>
          </a:p>
        </p:txBody>
      </p:sp>
      <p:sp>
        <p:nvSpPr>
          <p:cNvPr id="42089" name="Rectangle 64"/>
          <p:cNvSpPr>
            <a:spLocks noChangeArrowheads="1"/>
          </p:cNvSpPr>
          <p:nvPr/>
        </p:nvSpPr>
        <p:spPr bwMode="auto">
          <a:xfrm>
            <a:off x="3789363" y="3170239"/>
            <a:ext cx="137001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[25-21] </a:t>
            </a:r>
          </a:p>
        </p:txBody>
      </p:sp>
      <p:sp>
        <p:nvSpPr>
          <p:cNvPr id="42090" name="Rectangle 67"/>
          <p:cNvSpPr>
            <a:spLocks noChangeArrowheads="1"/>
          </p:cNvSpPr>
          <p:nvPr/>
        </p:nvSpPr>
        <p:spPr bwMode="auto">
          <a:xfrm>
            <a:off x="3717926" y="56324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[15-0] </a:t>
            </a:r>
          </a:p>
        </p:txBody>
      </p:sp>
      <p:sp>
        <p:nvSpPr>
          <p:cNvPr id="42091" name="Line 68"/>
          <p:cNvSpPr>
            <a:spLocks noChangeShapeType="1"/>
          </p:cNvSpPr>
          <p:nvPr/>
        </p:nvSpPr>
        <p:spPr bwMode="auto">
          <a:xfrm>
            <a:off x="5230814" y="5734050"/>
            <a:ext cx="73025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2" name="Rectangle 69"/>
          <p:cNvSpPr>
            <a:spLocks noChangeArrowheads="1"/>
          </p:cNvSpPr>
          <p:nvPr/>
        </p:nvSpPr>
        <p:spPr bwMode="auto">
          <a:xfrm>
            <a:off x="5159376" y="55181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16</a:t>
            </a:r>
          </a:p>
        </p:txBody>
      </p:sp>
      <p:sp>
        <p:nvSpPr>
          <p:cNvPr id="42093" name="Rectangle 70"/>
          <p:cNvSpPr>
            <a:spLocks noChangeArrowheads="1"/>
          </p:cNvSpPr>
          <p:nvPr/>
        </p:nvSpPr>
        <p:spPr bwMode="auto">
          <a:xfrm>
            <a:off x="6167438" y="55165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32</a:t>
            </a:r>
          </a:p>
        </p:txBody>
      </p:sp>
      <p:sp>
        <p:nvSpPr>
          <p:cNvPr id="42094" name="Line 71"/>
          <p:cNvSpPr>
            <a:spLocks noChangeShapeType="1"/>
          </p:cNvSpPr>
          <p:nvPr/>
        </p:nvSpPr>
        <p:spPr bwMode="auto">
          <a:xfrm>
            <a:off x="6240463" y="5734050"/>
            <a:ext cx="144462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5" name="Line 72"/>
          <p:cNvSpPr>
            <a:spLocks noChangeShapeType="1"/>
          </p:cNvSpPr>
          <p:nvPr/>
        </p:nvSpPr>
        <p:spPr bwMode="auto">
          <a:xfrm>
            <a:off x="6816725" y="5157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6" name="Oval 73"/>
          <p:cNvSpPr>
            <a:spLocks noChangeArrowheads="1"/>
          </p:cNvSpPr>
          <p:nvPr/>
        </p:nvSpPr>
        <p:spPr bwMode="auto">
          <a:xfrm flipH="1">
            <a:off x="6805614" y="51323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7" name="Line 74"/>
          <p:cNvSpPr>
            <a:spLocks noChangeShapeType="1"/>
          </p:cNvSpPr>
          <p:nvPr/>
        </p:nvSpPr>
        <p:spPr bwMode="auto">
          <a:xfrm>
            <a:off x="7391401" y="472440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8" name="Freeform 75"/>
          <p:cNvSpPr>
            <a:spLocks/>
          </p:cNvSpPr>
          <p:nvPr/>
        </p:nvSpPr>
        <p:spPr bwMode="auto">
          <a:xfrm>
            <a:off x="7967663" y="4652963"/>
            <a:ext cx="360362" cy="1223962"/>
          </a:xfrm>
          <a:custGeom>
            <a:avLst/>
            <a:gdLst>
              <a:gd name="T0" fmla="*/ 0 w 91"/>
              <a:gd name="T1" fmla="*/ 1223962 h 635"/>
              <a:gd name="T2" fmla="*/ 360362 w 91"/>
              <a:gd name="T3" fmla="*/ 1223962 h 635"/>
              <a:gd name="T4" fmla="*/ 360362 w 91"/>
              <a:gd name="T5" fmla="*/ 0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635">
                <a:moveTo>
                  <a:pt x="0" y="635"/>
                </a:moveTo>
                <a:lnTo>
                  <a:pt x="91" y="635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9" name="Oval 76"/>
          <p:cNvSpPr>
            <a:spLocks noChangeArrowheads="1"/>
          </p:cNvSpPr>
          <p:nvPr/>
        </p:nvSpPr>
        <p:spPr bwMode="auto">
          <a:xfrm flipH="1">
            <a:off x="6718301" y="5921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0" name="Oval 77"/>
          <p:cNvSpPr>
            <a:spLocks noChangeArrowheads="1"/>
          </p:cNvSpPr>
          <p:nvPr/>
        </p:nvSpPr>
        <p:spPr bwMode="auto">
          <a:xfrm flipH="1">
            <a:off x="2251076" y="26082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1" name="Line 78"/>
          <p:cNvSpPr>
            <a:spLocks noChangeShapeType="1"/>
          </p:cNvSpPr>
          <p:nvPr/>
        </p:nvSpPr>
        <p:spPr bwMode="auto">
          <a:xfrm>
            <a:off x="6600826" y="3644900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2" name="Freeform 80"/>
          <p:cNvSpPr>
            <a:spLocks/>
          </p:cNvSpPr>
          <p:nvPr/>
        </p:nvSpPr>
        <p:spPr bwMode="auto">
          <a:xfrm>
            <a:off x="5232401" y="2420938"/>
            <a:ext cx="2447925" cy="4176712"/>
          </a:xfrm>
          <a:custGeom>
            <a:avLst/>
            <a:gdLst>
              <a:gd name="T0" fmla="*/ 2447925 w 1542"/>
              <a:gd name="T1" fmla="*/ 3897446 h 2722"/>
              <a:gd name="T2" fmla="*/ 2447925 w 1542"/>
              <a:gd name="T3" fmla="*/ 4176712 h 2722"/>
              <a:gd name="T4" fmla="*/ 1511300 w 1542"/>
              <a:gd name="T5" fmla="*/ 4176712 h 2722"/>
              <a:gd name="T6" fmla="*/ 1511300 w 1542"/>
              <a:gd name="T7" fmla="*/ 0 h 2722"/>
              <a:gd name="T8" fmla="*/ 0 w 1542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2722">
                <a:moveTo>
                  <a:pt x="1542" y="2540"/>
                </a:moveTo>
                <a:lnTo>
                  <a:pt x="1542" y="2722"/>
                </a:lnTo>
                <a:lnTo>
                  <a:pt x="952" y="2722"/>
                </a:lnTo>
                <a:lnTo>
                  <a:pt x="952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3" name="Rectangle 81"/>
          <p:cNvSpPr>
            <a:spLocks noChangeArrowheads="1"/>
          </p:cNvSpPr>
          <p:nvPr/>
        </p:nvSpPr>
        <p:spPr bwMode="auto">
          <a:xfrm>
            <a:off x="5305425" y="1555751"/>
            <a:ext cx="1150938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RegDst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Branch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MemtoRead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ALUOp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ALUSrc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RegWrite </a:t>
            </a:r>
          </a:p>
        </p:txBody>
      </p:sp>
      <p:sp>
        <p:nvSpPr>
          <p:cNvPr id="42104" name="Line 83"/>
          <p:cNvSpPr>
            <a:spLocks noChangeShapeType="1"/>
          </p:cNvSpPr>
          <p:nvPr/>
        </p:nvSpPr>
        <p:spPr bwMode="auto">
          <a:xfrm>
            <a:off x="8472488" y="4149725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5" name="Line 85"/>
          <p:cNvSpPr>
            <a:spLocks noChangeShapeType="1"/>
          </p:cNvSpPr>
          <p:nvPr/>
        </p:nvSpPr>
        <p:spPr bwMode="auto">
          <a:xfrm>
            <a:off x="9767888" y="42926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6" name="Oval 86"/>
          <p:cNvSpPr>
            <a:spLocks noChangeArrowheads="1"/>
          </p:cNvSpPr>
          <p:nvPr/>
        </p:nvSpPr>
        <p:spPr bwMode="auto">
          <a:xfrm flipH="1">
            <a:off x="6643689" y="44799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7" name="Freeform 89"/>
          <p:cNvSpPr>
            <a:spLocks/>
          </p:cNvSpPr>
          <p:nvPr/>
        </p:nvSpPr>
        <p:spPr bwMode="auto">
          <a:xfrm>
            <a:off x="5087938" y="2997200"/>
            <a:ext cx="792162" cy="215900"/>
          </a:xfrm>
          <a:custGeom>
            <a:avLst/>
            <a:gdLst>
              <a:gd name="T0" fmla="*/ 0 w 499"/>
              <a:gd name="T1" fmla="*/ 0 h 136"/>
              <a:gd name="T2" fmla="*/ 792162 w 499"/>
              <a:gd name="T3" fmla="*/ 0 h 136"/>
              <a:gd name="T4" fmla="*/ 792162 w 499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8" name="Freeform 90"/>
          <p:cNvSpPr>
            <a:spLocks/>
          </p:cNvSpPr>
          <p:nvPr/>
        </p:nvSpPr>
        <p:spPr bwMode="auto">
          <a:xfrm>
            <a:off x="5159376" y="2781300"/>
            <a:ext cx="2016125" cy="1511300"/>
          </a:xfrm>
          <a:custGeom>
            <a:avLst/>
            <a:gdLst>
              <a:gd name="T0" fmla="*/ 0 w 1270"/>
              <a:gd name="T1" fmla="*/ 0 h 952"/>
              <a:gd name="T2" fmla="*/ 2016125 w 1270"/>
              <a:gd name="T3" fmla="*/ 0 h 952"/>
              <a:gd name="T4" fmla="*/ 2016125 w 1270"/>
              <a:gd name="T5" fmla="*/ 1511300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0" h="952">
                <a:moveTo>
                  <a:pt x="0" y="0"/>
                </a:moveTo>
                <a:lnTo>
                  <a:pt x="1270" y="0"/>
                </a:lnTo>
                <a:lnTo>
                  <a:pt x="1270" y="952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09" name="Freeform 92"/>
          <p:cNvSpPr>
            <a:spLocks/>
          </p:cNvSpPr>
          <p:nvPr/>
        </p:nvSpPr>
        <p:spPr bwMode="auto">
          <a:xfrm>
            <a:off x="5232400" y="2276475"/>
            <a:ext cx="4967288" cy="1657350"/>
          </a:xfrm>
          <a:custGeom>
            <a:avLst/>
            <a:gdLst>
              <a:gd name="T0" fmla="*/ 0 w 3129"/>
              <a:gd name="T1" fmla="*/ 0 h 1044"/>
              <a:gd name="T2" fmla="*/ 4967288 w 3129"/>
              <a:gd name="T3" fmla="*/ 0 h 1044"/>
              <a:gd name="T4" fmla="*/ 4967288 w 3129"/>
              <a:gd name="T5" fmla="*/ 1657350 h 10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9" h="1044">
                <a:moveTo>
                  <a:pt x="0" y="0"/>
                </a:moveTo>
                <a:lnTo>
                  <a:pt x="3129" y="0"/>
                </a:lnTo>
                <a:lnTo>
                  <a:pt x="3129" y="1044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10" name="Freeform 93"/>
          <p:cNvSpPr>
            <a:spLocks/>
          </p:cNvSpPr>
          <p:nvPr/>
        </p:nvSpPr>
        <p:spPr bwMode="auto">
          <a:xfrm>
            <a:off x="5232401" y="2060576"/>
            <a:ext cx="5400675" cy="3960813"/>
          </a:xfrm>
          <a:custGeom>
            <a:avLst/>
            <a:gdLst>
              <a:gd name="T0" fmla="*/ 0 w 3402"/>
              <a:gd name="T1" fmla="*/ 0 h 2495"/>
              <a:gd name="T2" fmla="*/ 5400675 w 3402"/>
              <a:gd name="T3" fmla="*/ 0 h 2495"/>
              <a:gd name="T4" fmla="*/ 5400675 w 3402"/>
              <a:gd name="T5" fmla="*/ 3960813 h 2495"/>
              <a:gd name="T6" fmla="*/ 4103688 w 3402"/>
              <a:gd name="T7" fmla="*/ 3960813 h 2495"/>
              <a:gd name="T8" fmla="*/ 4103688 w 3402"/>
              <a:gd name="T9" fmla="*/ 3455988 h 2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2" h="2495">
                <a:moveTo>
                  <a:pt x="0" y="0"/>
                </a:moveTo>
                <a:lnTo>
                  <a:pt x="3402" y="0"/>
                </a:lnTo>
                <a:lnTo>
                  <a:pt x="3402" y="2495"/>
                </a:lnTo>
                <a:lnTo>
                  <a:pt x="2585" y="2495"/>
                </a:lnTo>
                <a:lnTo>
                  <a:pt x="2585" y="217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11" name="Line 94"/>
          <p:cNvSpPr>
            <a:spLocks noChangeShapeType="1"/>
          </p:cNvSpPr>
          <p:nvPr/>
        </p:nvSpPr>
        <p:spPr bwMode="auto">
          <a:xfrm>
            <a:off x="5159376" y="1844675"/>
            <a:ext cx="3673475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112" name="Group 95"/>
          <p:cNvGrpSpPr>
            <a:grpSpLocks/>
          </p:cNvGrpSpPr>
          <p:nvPr/>
        </p:nvGrpSpPr>
        <p:grpSpPr bwMode="auto">
          <a:xfrm>
            <a:off x="8832850" y="1485900"/>
            <a:ext cx="503238" cy="503238"/>
            <a:chOff x="4740" y="981"/>
            <a:chExt cx="317" cy="317"/>
          </a:xfrm>
        </p:grpSpPr>
        <p:sp>
          <p:nvSpPr>
            <p:cNvPr id="42148" name="Oval 96"/>
            <p:cNvSpPr>
              <a:spLocks noChangeArrowheads="1"/>
            </p:cNvSpPr>
            <p:nvPr/>
          </p:nvSpPr>
          <p:spPr bwMode="auto">
            <a:xfrm>
              <a:off x="4784" y="981"/>
              <a:ext cx="273" cy="3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49" name="Freeform 97"/>
            <p:cNvSpPr>
              <a:spLocks/>
            </p:cNvSpPr>
            <p:nvPr/>
          </p:nvSpPr>
          <p:spPr bwMode="auto">
            <a:xfrm>
              <a:off x="4740" y="981"/>
              <a:ext cx="180" cy="317"/>
            </a:xfrm>
            <a:custGeom>
              <a:avLst/>
              <a:gdLst>
                <a:gd name="T0" fmla="*/ 180 w 181"/>
                <a:gd name="T1" fmla="*/ 0 h 363"/>
                <a:gd name="T2" fmla="*/ 0 w 181"/>
                <a:gd name="T3" fmla="*/ 0 h 363"/>
                <a:gd name="T4" fmla="*/ 0 w 181"/>
                <a:gd name="T5" fmla="*/ 317 h 363"/>
                <a:gd name="T6" fmla="*/ 180 w 181"/>
                <a:gd name="T7" fmla="*/ 317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113" name="Freeform 98"/>
          <p:cNvSpPr>
            <a:spLocks/>
          </p:cNvSpPr>
          <p:nvPr/>
        </p:nvSpPr>
        <p:spPr bwMode="auto">
          <a:xfrm>
            <a:off x="8472488" y="1628775"/>
            <a:ext cx="360362" cy="2160588"/>
          </a:xfrm>
          <a:custGeom>
            <a:avLst/>
            <a:gdLst>
              <a:gd name="T0" fmla="*/ 0 w 363"/>
              <a:gd name="T1" fmla="*/ 2160588 h 1361"/>
              <a:gd name="T2" fmla="*/ 270023 w 363"/>
              <a:gd name="T3" fmla="*/ 2160588 h 1361"/>
              <a:gd name="T4" fmla="*/ 270023 w 363"/>
              <a:gd name="T5" fmla="*/ 0 h 1361"/>
              <a:gd name="T6" fmla="*/ 360362 w 363"/>
              <a:gd name="T7" fmla="*/ 0 h 13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1361">
                <a:moveTo>
                  <a:pt x="0" y="1361"/>
                </a:moveTo>
                <a:lnTo>
                  <a:pt x="272" y="1361"/>
                </a:lnTo>
                <a:lnTo>
                  <a:pt x="272" y="0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14" name="Freeform 99"/>
          <p:cNvSpPr>
            <a:spLocks/>
          </p:cNvSpPr>
          <p:nvPr/>
        </p:nvSpPr>
        <p:spPr bwMode="auto">
          <a:xfrm>
            <a:off x="5159375" y="4365626"/>
            <a:ext cx="5329238" cy="2303463"/>
          </a:xfrm>
          <a:custGeom>
            <a:avLst/>
            <a:gdLst>
              <a:gd name="T0" fmla="*/ 5184775 w 3357"/>
              <a:gd name="T1" fmla="*/ 0 h 1451"/>
              <a:gd name="T2" fmla="*/ 5329238 w 3357"/>
              <a:gd name="T3" fmla="*/ 0 h 1451"/>
              <a:gd name="T4" fmla="*/ 5329238 w 3357"/>
              <a:gd name="T5" fmla="*/ 2303463 h 1451"/>
              <a:gd name="T6" fmla="*/ 0 w 3357"/>
              <a:gd name="T7" fmla="*/ 2303463 h 1451"/>
              <a:gd name="T8" fmla="*/ 0 w 3357"/>
              <a:gd name="T9" fmla="*/ 647700 h 1451"/>
              <a:gd name="T10" fmla="*/ 144463 w 3357"/>
              <a:gd name="T11" fmla="*/ 64770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57" h="1451">
                <a:moveTo>
                  <a:pt x="3266" y="0"/>
                </a:moveTo>
                <a:lnTo>
                  <a:pt x="3357" y="0"/>
                </a:lnTo>
                <a:lnTo>
                  <a:pt x="3357" y="1451"/>
                </a:lnTo>
                <a:lnTo>
                  <a:pt x="0" y="1451"/>
                </a:lnTo>
                <a:lnTo>
                  <a:pt x="0" y="408"/>
                </a:lnTo>
                <a:lnTo>
                  <a:pt x="9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15" name="Freeform 102"/>
          <p:cNvSpPr>
            <a:spLocks/>
          </p:cNvSpPr>
          <p:nvPr/>
        </p:nvSpPr>
        <p:spPr bwMode="auto">
          <a:xfrm>
            <a:off x="9336088" y="1484313"/>
            <a:ext cx="144462" cy="215900"/>
          </a:xfrm>
          <a:custGeom>
            <a:avLst/>
            <a:gdLst>
              <a:gd name="T0" fmla="*/ 0 w 91"/>
              <a:gd name="T1" fmla="*/ 215900 h 226"/>
              <a:gd name="T2" fmla="*/ 144462 w 91"/>
              <a:gd name="T3" fmla="*/ 215900 h 226"/>
              <a:gd name="T4" fmla="*/ 144462 w 91"/>
              <a:gd name="T5" fmla="*/ 0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26">
                <a:moveTo>
                  <a:pt x="0" y="226"/>
                </a:moveTo>
                <a:lnTo>
                  <a:pt x="91" y="226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16" name="Freeform 104"/>
          <p:cNvSpPr>
            <a:spLocks/>
          </p:cNvSpPr>
          <p:nvPr/>
        </p:nvSpPr>
        <p:spPr bwMode="auto">
          <a:xfrm>
            <a:off x="4008439" y="1412876"/>
            <a:ext cx="1800225" cy="4176713"/>
          </a:xfrm>
          <a:custGeom>
            <a:avLst/>
            <a:gdLst>
              <a:gd name="T0" fmla="*/ 827739 w 1679"/>
              <a:gd name="T1" fmla="*/ 3671888 h 2631"/>
              <a:gd name="T2" fmla="*/ 827739 w 1679"/>
              <a:gd name="T3" fmla="*/ 4176713 h 2631"/>
              <a:gd name="T4" fmla="*/ 0 w 1679"/>
              <a:gd name="T5" fmla="*/ 4176713 h 2631"/>
              <a:gd name="T6" fmla="*/ 0 w 1679"/>
              <a:gd name="T7" fmla="*/ 0 h 2631"/>
              <a:gd name="T8" fmla="*/ 1800225 w 1679"/>
              <a:gd name="T9" fmla="*/ 0 h 2631"/>
              <a:gd name="T10" fmla="*/ 1800225 w 1679"/>
              <a:gd name="T11" fmla="*/ 287338 h 2631"/>
              <a:gd name="T12" fmla="*/ 1021807 w 1679"/>
              <a:gd name="T13" fmla="*/ 287338 h 2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9" h="2631">
                <a:moveTo>
                  <a:pt x="772" y="2313"/>
                </a:moveTo>
                <a:lnTo>
                  <a:pt x="772" y="2631"/>
                </a:lnTo>
                <a:lnTo>
                  <a:pt x="0" y="2631"/>
                </a:lnTo>
                <a:lnTo>
                  <a:pt x="0" y="0"/>
                </a:lnTo>
                <a:lnTo>
                  <a:pt x="1679" y="0"/>
                </a:lnTo>
                <a:lnTo>
                  <a:pt x="1679" y="181"/>
                </a:lnTo>
                <a:lnTo>
                  <a:pt x="953" y="181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2575" name="Group 127"/>
          <p:cNvGraphicFramePr>
            <a:graphicFrameLocks noGrp="1"/>
          </p:cNvGraphicFramePr>
          <p:nvPr/>
        </p:nvGraphicFramePr>
        <p:xfrm>
          <a:off x="1579563" y="54451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9238"/>
                <a:gridCol w="1295400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131" name="Freeform 164"/>
          <p:cNvSpPr>
            <a:spLocks/>
          </p:cNvSpPr>
          <p:nvPr/>
        </p:nvSpPr>
        <p:spPr bwMode="auto">
          <a:xfrm>
            <a:off x="3432176" y="404814"/>
            <a:ext cx="5832475" cy="936625"/>
          </a:xfrm>
          <a:custGeom>
            <a:avLst/>
            <a:gdLst>
              <a:gd name="T0" fmla="*/ 0 w 3674"/>
              <a:gd name="T1" fmla="*/ 936625 h 590"/>
              <a:gd name="T2" fmla="*/ 3311525 w 3674"/>
              <a:gd name="T3" fmla="*/ 936625 h 590"/>
              <a:gd name="T4" fmla="*/ 3311525 w 3674"/>
              <a:gd name="T5" fmla="*/ 0 h 590"/>
              <a:gd name="T6" fmla="*/ 5616575 w 3674"/>
              <a:gd name="T7" fmla="*/ 0 h 590"/>
              <a:gd name="T8" fmla="*/ 5616575 w 3674"/>
              <a:gd name="T9" fmla="*/ 215900 h 590"/>
              <a:gd name="T10" fmla="*/ 5832475 w 3674"/>
              <a:gd name="T11" fmla="*/ 21590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74" h="590">
                <a:moveTo>
                  <a:pt x="0" y="590"/>
                </a:moveTo>
                <a:lnTo>
                  <a:pt x="2086" y="590"/>
                </a:lnTo>
                <a:lnTo>
                  <a:pt x="2086" y="0"/>
                </a:lnTo>
                <a:lnTo>
                  <a:pt x="3538" y="0"/>
                </a:lnTo>
                <a:lnTo>
                  <a:pt x="3538" y="136"/>
                </a:lnTo>
                <a:lnTo>
                  <a:pt x="3674" y="13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132" name="Group 165"/>
          <p:cNvGrpSpPr>
            <a:grpSpLocks/>
          </p:cNvGrpSpPr>
          <p:nvPr/>
        </p:nvGrpSpPr>
        <p:grpSpPr bwMode="auto">
          <a:xfrm>
            <a:off x="9912351" y="403225"/>
            <a:ext cx="360363" cy="1081088"/>
            <a:chOff x="2064" y="2886"/>
            <a:chExt cx="227" cy="635"/>
          </a:xfrm>
        </p:grpSpPr>
        <p:sp>
          <p:nvSpPr>
            <p:cNvPr id="42146" name="Freeform 166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47" name="Rectangle 167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2133" name="Freeform 169"/>
          <p:cNvSpPr>
            <a:spLocks/>
          </p:cNvSpPr>
          <p:nvPr/>
        </p:nvSpPr>
        <p:spPr bwMode="auto">
          <a:xfrm>
            <a:off x="1631951" y="44450"/>
            <a:ext cx="8856663" cy="2592388"/>
          </a:xfrm>
          <a:custGeom>
            <a:avLst/>
            <a:gdLst>
              <a:gd name="T0" fmla="*/ 8640763 w 5579"/>
              <a:gd name="T1" fmla="*/ 936625 h 1633"/>
              <a:gd name="T2" fmla="*/ 8856663 w 5579"/>
              <a:gd name="T3" fmla="*/ 936625 h 1633"/>
              <a:gd name="T4" fmla="*/ 8856663 w 5579"/>
              <a:gd name="T5" fmla="*/ 0 h 1633"/>
              <a:gd name="T6" fmla="*/ 0 w 5579"/>
              <a:gd name="T7" fmla="*/ 0 h 1633"/>
              <a:gd name="T8" fmla="*/ 0 w 5579"/>
              <a:gd name="T9" fmla="*/ 2592388 h 1633"/>
              <a:gd name="T10" fmla="*/ 215900 w 5579"/>
              <a:gd name="T11" fmla="*/ 2592388 h 1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9" h="1633">
                <a:moveTo>
                  <a:pt x="5443" y="590"/>
                </a:moveTo>
                <a:lnTo>
                  <a:pt x="5579" y="590"/>
                </a:lnTo>
                <a:lnTo>
                  <a:pt x="5579" y="0"/>
                </a:lnTo>
                <a:lnTo>
                  <a:pt x="0" y="0"/>
                </a:lnTo>
                <a:lnTo>
                  <a:pt x="0" y="1633"/>
                </a:lnTo>
                <a:lnTo>
                  <a:pt x="136" y="163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34" name="Freeform 171"/>
          <p:cNvSpPr>
            <a:spLocks/>
          </p:cNvSpPr>
          <p:nvPr/>
        </p:nvSpPr>
        <p:spPr bwMode="auto">
          <a:xfrm>
            <a:off x="4943476" y="1484314"/>
            <a:ext cx="5184775" cy="649287"/>
          </a:xfrm>
          <a:custGeom>
            <a:avLst/>
            <a:gdLst>
              <a:gd name="T0" fmla="*/ 0 w 3266"/>
              <a:gd name="T1" fmla="*/ 144462 h 409"/>
              <a:gd name="T2" fmla="*/ 360363 w 3266"/>
              <a:gd name="T3" fmla="*/ 0 h 409"/>
              <a:gd name="T4" fmla="*/ 2089150 w 3266"/>
              <a:gd name="T5" fmla="*/ 0 h 409"/>
              <a:gd name="T6" fmla="*/ 2089150 w 3266"/>
              <a:gd name="T7" fmla="*/ 649287 h 409"/>
              <a:gd name="T8" fmla="*/ 5184775 w 3266"/>
              <a:gd name="T9" fmla="*/ 649287 h 409"/>
              <a:gd name="T10" fmla="*/ 5184775 w 3266"/>
              <a:gd name="T11" fmla="*/ 0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6" h="409">
                <a:moveTo>
                  <a:pt x="0" y="91"/>
                </a:moveTo>
                <a:lnTo>
                  <a:pt x="227" y="0"/>
                </a:lnTo>
                <a:lnTo>
                  <a:pt x="1316" y="0"/>
                </a:lnTo>
                <a:lnTo>
                  <a:pt x="1316" y="409"/>
                </a:lnTo>
                <a:lnTo>
                  <a:pt x="3266" y="409"/>
                </a:lnTo>
                <a:lnTo>
                  <a:pt x="3266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35" name="Rectangle 172"/>
          <p:cNvSpPr>
            <a:spLocks noChangeArrowheads="1"/>
          </p:cNvSpPr>
          <p:nvPr/>
        </p:nvSpPr>
        <p:spPr bwMode="auto">
          <a:xfrm>
            <a:off x="9623426" y="15573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jump</a:t>
            </a:r>
          </a:p>
        </p:txBody>
      </p:sp>
      <p:sp>
        <p:nvSpPr>
          <p:cNvPr id="42136" name="Oval 177"/>
          <p:cNvSpPr>
            <a:spLocks noChangeArrowheads="1"/>
          </p:cNvSpPr>
          <p:nvPr/>
        </p:nvSpPr>
        <p:spPr bwMode="auto">
          <a:xfrm flipH="1">
            <a:off x="4987926" y="808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37" name="Oval 178"/>
          <p:cNvSpPr>
            <a:spLocks noChangeArrowheads="1"/>
          </p:cNvSpPr>
          <p:nvPr/>
        </p:nvSpPr>
        <p:spPr bwMode="auto">
          <a:xfrm flipH="1">
            <a:off x="4425951" y="1316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38" name="Oval 180"/>
          <p:cNvSpPr>
            <a:spLocks noChangeArrowheads="1"/>
          </p:cNvSpPr>
          <p:nvPr/>
        </p:nvSpPr>
        <p:spPr bwMode="auto">
          <a:xfrm flipH="1">
            <a:off x="3617914" y="32559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39" name="Oval 181"/>
          <p:cNvSpPr>
            <a:spLocks noChangeArrowheads="1"/>
          </p:cNvSpPr>
          <p:nvPr/>
        </p:nvSpPr>
        <p:spPr bwMode="auto">
          <a:xfrm flipH="1">
            <a:off x="8586789" y="41211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40" name="Rectangle 182"/>
          <p:cNvSpPr>
            <a:spLocks noChangeArrowheads="1"/>
          </p:cNvSpPr>
          <p:nvPr/>
        </p:nvSpPr>
        <p:spPr bwMode="auto">
          <a:xfrm>
            <a:off x="1558926" y="4502150"/>
            <a:ext cx="16273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>
                <a:solidFill>
                  <a:srgbClr val="FF3300"/>
                </a:solidFill>
              </a:rPr>
              <a:t>load instruction</a:t>
            </a:r>
          </a:p>
        </p:txBody>
      </p:sp>
      <p:sp>
        <p:nvSpPr>
          <p:cNvPr id="42141" name="Line 183"/>
          <p:cNvSpPr>
            <a:spLocks noChangeShapeType="1"/>
          </p:cNvSpPr>
          <p:nvPr/>
        </p:nvSpPr>
        <p:spPr bwMode="auto">
          <a:xfrm>
            <a:off x="3792539" y="3933825"/>
            <a:ext cx="503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42" name="Freeform 184"/>
          <p:cNvSpPr>
            <a:spLocks/>
          </p:cNvSpPr>
          <p:nvPr/>
        </p:nvSpPr>
        <p:spPr bwMode="auto">
          <a:xfrm>
            <a:off x="6096001" y="5157789"/>
            <a:ext cx="720725" cy="719137"/>
          </a:xfrm>
          <a:custGeom>
            <a:avLst/>
            <a:gdLst>
              <a:gd name="T0" fmla="*/ 0 w 454"/>
              <a:gd name="T1" fmla="*/ 719137 h 453"/>
              <a:gd name="T2" fmla="*/ 720725 w 454"/>
              <a:gd name="T3" fmla="*/ 719137 h 453"/>
              <a:gd name="T4" fmla="*/ 720725 w 454"/>
              <a:gd name="T5" fmla="*/ 0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453">
                <a:moveTo>
                  <a:pt x="0" y="453"/>
                </a:moveTo>
                <a:lnTo>
                  <a:pt x="454" y="453"/>
                </a:lnTo>
                <a:lnTo>
                  <a:pt x="45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43" name="Freeform 170"/>
          <p:cNvSpPr>
            <a:spLocks/>
          </p:cNvSpPr>
          <p:nvPr/>
        </p:nvSpPr>
        <p:spPr bwMode="auto">
          <a:xfrm>
            <a:off x="9625014" y="981076"/>
            <a:ext cx="287337" cy="360363"/>
          </a:xfrm>
          <a:custGeom>
            <a:avLst/>
            <a:gdLst>
              <a:gd name="T0" fmla="*/ 0 w 181"/>
              <a:gd name="T1" fmla="*/ 0 h 227"/>
              <a:gd name="T2" fmla="*/ 142875 w 181"/>
              <a:gd name="T3" fmla="*/ 0 h 227"/>
              <a:gd name="T4" fmla="*/ 142875 w 181"/>
              <a:gd name="T5" fmla="*/ 360363 h 227"/>
              <a:gd name="T6" fmla="*/ 287337 w 181"/>
              <a:gd name="T7" fmla="*/ 360363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27">
                <a:moveTo>
                  <a:pt x="0" y="0"/>
                </a:moveTo>
                <a:lnTo>
                  <a:pt x="90" y="0"/>
                </a:lnTo>
                <a:lnTo>
                  <a:pt x="90" y="227"/>
                </a:lnTo>
                <a:lnTo>
                  <a:pt x="181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11113"/>
            <a:ext cx="8447088" cy="393700"/>
          </a:xfrm>
        </p:spPr>
        <p:txBody>
          <a:bodyPr/>
          <a:lstStyle/>
          <a:p>
            <a:pPr>
              <a:defRPr/>
            </a:pPr>
            <a:r>
              <a:rPr lang="en-US" altLang="zh-CN" sz="2000">
                <a:solidFill>
                  <a:srgbClr val="FF3300"/>
                </a:solidFill>
              </a:rPr>
              <a:t>The Datapath in operation for load</a:t>
            </a:r>
          </a:p>
        </p:txBody>
      </p:sp>
      <p:sp>
        <p:nvSpPr>
          <p:cNvPr id="42145" name="Freeform 91"/>
          <p:cNvSpPr>
            <a:spLocks/>
          </p:cNvSpPr>
          <p:nvPr/>
        </p:nvSpPr>
        <p:spPr bwMode="auto">
          <a:xfrm>
            <a:off x="5232400" y="2636839"/>
            <a:ext cx="4032250" cy="1296987"/>
          </a:xfrm>
          <a:custGeom>
            <a:avLst/>
            <a:gdLst>
              <a:gd name="T0" fmla="*/ 0 w 2585"/>
              <a:gd name="T1" fmla="*/ 0 h 817"/>
              <a:gd name="T2" fmla="*/ 4032250 w 2585"/>
              <a:gd name="T3" fmla="*/ 0 h 817"/>
              <a:gd name="T4" fmla="*/ 4032250 w 2585"/>
              <a:gd name="T5" fmla="*/ 1296987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5" h="817">
                <a:moveTo>
                  <a:pt x="0" y="0"/>
                </a:moveTo>
                <a:lnTo>
                  <a:pt x="2585" y="0"/>
                </a:lnTo>
                <a:lnTo>
                  <a:pt x="2585" y="81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3"/>
          <p:cNvSpPr>
            <a:spLocks noChangeArrowheads="1"/>
          </p:cNvSpPr>
          <p:nvPr/>
        </p:nvSpPr>
        <p:spPr bwMode="auto">
          <a:xfrm>
            <a:off x="9266238" y="42211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data</a:t>
            </a:r>
          </a:p>
        </p:txBody>
      </p:sp>
      <p:grpSp>
        <p:nvGrpSpPr>
          <p:cNvPr id="43011" name="Group 91"/>
          <p:cNvGrpSpPr>
            <a:grpSpLocks/>
          </p:cNvGrpSpPr>
          <p:nvPr/>
        </p:nvGrpSpPr>
        <p:grpSpPr bwMode="auto">
          <a:xfrm>
            <a:off x="9983788" y="3933826"/>
            <a:ext cx="360362" cy="1008063"/>
            <a:chOff x="2064" y="2886"/>
            <a:chExt cx="227" cy="635"/>
          </a:xfrm>
        </p:grpSpPr>
        <p:sp>
          <p:nvSpPr>
            <p:cNvPr id="43180" name="Freeform 92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81" name="Rectangle 93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3012" name="Freeform 141"/>
          <p:cNvSpPr>
            <a:spLocks/>
          </p:cNvSpPr>
          <p:nvPr/>
        </p:nvSpPr>
        <p:spPr bwMode="auto">
          <a:xfrm>
            <a:off x="5232400" y="2276475"/>
            <a:ext cx="4967288" cy="1657350"/>
          </a:xfrm>
          <a:custGeom>
            <a:avLst/>
            <a:gdLst>
              <a:gd name="T0" fmla="*/ 0 w 3129"/>
              <a:gd name="T1" fmla="*/ 0 h 1044"/>
              <a:gd name="T2" fmla="*/ 4967288 w 3129"/>
              <a:gd name="T3" fmla="*/ 0 h 1044"/>
              <a:gd name="T4" fmla="*/ 4967288 w 3129"/>
              <a:gd name="T5" fmla="*/ 1657350 h 10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9" h="1044">
                <a:moveTo>
                  <a:pt x="0" y="0"/>
                </a:moveTo>
                <a:lnTo>
                  <a:pt x="3129" y="0"/>
                </a:lnTo>
                <a:lnTo>
                  <a:pt x="3129" y="1044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Line 14"/>
          <p:cNvSpPr>
            <a:spLocks noChangeShapeType="1"/>
          </p:cNvSpPr>
          <p:nvPr/>
        </p:nvSpPr>
        <p:spPr bwMode="auto">
          <a:xfrm>
            <a:off x="6600825" y="45085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75"/>
          <p:cNvSpPr>
            <a:spLocks noChangeArrowheads="1"/>
          </p:cNvSpPr>
          <p:nvPr/>
        </p:nvSpPr>
        <p:spPr bwMode="auto">
          <a:xfrm>
            <a:off x="5232401" y="44370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</a:t>
            </a:r>
          </a:p>
        </p:txBody>
      </p:sp>
      <p:sp>
        <p:nvSpPr>
          <p:cNvPr id="43015" name="Rectangle 76"/>
          <p:cNvSpPr>
            <a:spLocks noChangeArrowheads="1"/>
          </p:cNvSpPr>
          <p:nvPr/>
        </p:nvSpPr>
        <p:spPr bwMode="auto">
          <a:xfrm>
            <a:off x="5232401" y="48704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3016" name="Line 103"/>
          <p:cNvSpPr>
            <a:spLocks noChangeShapeType="1"/>
          </p:cNvSpPr>
          <p:nvPr/>
        </p:nvSpPr>
        <p:spPr bwMode="auto">
          <a:xfrm flipH="1">
            <a:off x="5016500" y="4581525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Freeform 148"/>
          <p:cNvSpPr>
            <a:spLocks/>
          </p:cNvSpPr>
          <p:nvPr/>
        </p:nvSpPr>
        <p:spPr bwMode="auto">
          <a:xfrm>
            <a:off x="5159375" y="4365626"/>
            <a:ext cx="5329238" cy="2303463"/>
          </a:xfrm>
          <a:custGeom>
            <a:avLst/>
            <a:gdLst>
              <a:gd name="T0" fmla="*/ 5184775 w 3357"/>
              <a:gd name="T1" fmla="*/ 0 h 1451"/>
              <a:gd name="T2" fmla="*/ 5329238 w 3357"/>
              <a:gd name="T3" fmla="*/ 0 h 1451"/>
              <a:gd name="T4" fmla="*/ 5329238 w 3357"/>
              <a:gd name="T5" fmla="*/ 2303463 h 1451"/>
              <a:gd name="T6" fmla="*/ 0 w 3357"/>
              <a:gd name="T7" fmla="*/ 2303463 h 1451"/>
              <a:gd name="T8" fmla="*/ 0 w 3357"/>
              <a:gd name="T9" fmla="*/ 647700 h 1451"/>
              <a:gd name="T10" fmla="*/ 144463 w 3357"/>
              <a:gd name="T11" fmla="*/ 64770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57" h="1451">
                <a:moveTo>
                  <a:pt x="3266" y="0"/>
                </a:moveTo>
                <a:lnTo>
                  <a:pt x="3357" y="0"/>
                </a:lnTo>
                <a:lnTo>
                  <a:pt x="3357" y="1451"/>
                </a:lnTo>
                <a:lnTo>
                  <a:pt x="0" y="1451"/>
                </a:lnTo>
                <a:lnTo>
                  <a:pt x="0" y="408"/>
                </a:lnTo>
                <a:lnTo>
                  <a:pt x="9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8" name="Group 85"/>
          <p:cNvGrpSpPr>
            <a:grpSpLocks/>
          </p:cNvGrpSpPr>
          <p:nvPr/>
        </p:nvGrpSpPr>
        <p:grpSpPr bwMode="auto">
          <a:xfrm>
            <a:off x="4656138" y="4078288"/>
            <a:ext cx="360362" cy="1008062"/>
            <a:chOff x="2064" y="2886"/>
            <a:chExt cx="227" cy="635"/>
          </a:xfrm>
        </p:grpSpPr>
        <p:sp>
          <p:nvSpPr>
            <p:cNvPr id="43178" name="Freeform 86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79" name="Rectangle 87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3019" name="Freeform 150"/>
          <p:cNvSpPr>
            <a:spLocks/>
          </p:cNvSpPr>
          <p:nvPr/>
        </p:nvSpPr>
        <p:spPr bwMode="auto">
          <a:xfrm>
            <a:off x="4008439" y="1412876"/>
            <a:ext cx="1800225" cy="4176713"/>
          </a:xfrm>
          <a:custGeom>
            <a:avLst/>
            <a:gdLst>
              <a:gd name="T0" fmla="*/ 827739 w 1679"/>
              <a:gd name="T1" fmla="*/ 3671888 h 2631"/>
              <a:gd name="T2" fmla="*/ 827739 w 1679"/>
              <a:gd name="T3" fmla="*/ 4176713 h 2631"/>
              <a:gd name="T4" fmla="*/ 0 w 1679"/>
              <a:gd name="T5" fmla="*/ 4176713 h 2631"/>
              <a:gd name="T6" fmla="*/ 0 w 1679"/>
              <a:gd name="T7" fmla="*/ 0 h 2631"/>
              <a:gd name="T8" fmla="*/ 1800225 w 1679"/>
              <a:gd name="T9" fmla="*/ 0 h 2631"/>
              <a:gd name="T10" fmla="*/ 1800225 w 1679"/>
              <a:gd name="T11" fmla="*/ 287338 h 2631"/>
              <a:gd name="T12" fmla="*/ 1021807 w 1679"/>
              <a:gd name="T13" fmla="*/ 287338 h 2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9" h="2631">
                <a:moveTo>
                  <a:pt x="772" y="2313"/>
                </a:moveTo>
                <a:lnTo>
                  <a:pt x="772" y="2631"/>
                </a:lnTo>
                <a:lnTo>
                  <a:pt x="0" y="2631"/>
                </a:lnTo>
                <a:lnTo>
                  <a:pt x="0" y="0"/>
                </a:lnTo>
                <a:lnTo>
                  <a:pt x="1679" y="0"/>
                </a:lnTo>
                <a:lnTo>
                  <a:pt x="1679" y="181"/>
                </a:lnTo>
                <a:lnTo>
                  <a:pt x="953" y="181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Freeform 117"/>
          <p:cNvSpPr>
            <a:spLocks/>
          </p:cNvSpPr>
          <p:nvPr/>
        </p:nvSpPr>
        <p:spPr bwMode="auto">
          <a:xfrm>
            <a:off x="4295776" y="3933826"/>
            <a:ext cx="360363" cy="360363"/>
          </a:xfrm>
          <a:custGeom>
            <a:avLst/>
            <a:gdLst>
              <a:gd name="T0" fmla="*/ 0 w 227"/>
              <a:gd name="T1" fmla="*/ 0 h 227"/>
              <a:gd name="T2" fmla="*/ 0 w 227"/>
              <a:gd name="T3" fmla="*/ 360363 h 227"/>
              <a:gd name="T4" fmla="*/ 360363 w 227"/>
              <a:gd name="T5" fmla="*/ 360363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27">
                <a:moveTo>
                  <a:pt x="0" y="0"/>
                </a:moveTo>
                <a:lnTo>
                  <a:pt x="0" y="227"/>
                </a:lnTo>
                <a:lnTo>
                  <a:pt x="227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2"/>
          <p:cNvSpPr>
            <a:spLocks noChangeShapeType="1"/>
          </p:cNvSpPr>
          <p:nvPr/>
        </p:nvSpPr>
        <p:spPr bwMode="auto">
          <a:xfrm>
            <a:off x="7535864" y="14128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Freeform 3"/>
          <p:cNvSpPr>
            <a:spLocks/>
          </p:cNvSpPr>
          <p:nvPr/>
        </p:nvSpPr>
        <p:spPr bwMode="auto">
          <a:xfrm>
            <a:off x="4511676" y="260351"/>
            <a:ext cx="5400675" cy="576263"/>
          </a:xfrm>
          <a:custGeom>
            <a:avLst/>
            <a:gdLst>
              <a:gd name="T0" fmla="*/ 0 w 3402"/>
              <a:gd name="T1" fmla="*/ 576263 h 363"/>
              <a:gd name="T2" fmla="*/ 2089150 w 3402"/>
              <a:gd name="T3" fmla="*/ 576263 h 363"/>
              <a:gd name="T4" fmla="*/ 2089150 w 3402"/>
              <a:gd name="T5" fmla="*/ 0 h 363"/>
              <a:gd name="T6" fmla="*/ 5256213 w 3402"/>
              <a:gd name="T7" fmla="*/ 0 h 363"/>
              <a:gd name="T8" fmla="*/ 5256213 w 3402"/>
              <a:gd name="T9" fmla="*/ 360363 h 363"/>
              <a:gd name="T10" fmla="*/ 5400675 w 3402"/>
              <a:gd name="T11" fmla="*/ 360363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2" h="363">
                <a:moveTo>
                  <a:pt x="0" y="363"/>
                </a:moveTo>
                <a:lnTo>
                  <a:pt x="1316" y="363"/>
                </a:lnTo>
                <a:lnTo>
                  <a:pt x="1316" y="0"/>
                </a:lnTo>
                <a:lnTo>
                  <a:pt x="3311" y="0"/>
                </a:lnTo>
                <a:lnTo>
                  <a:pt x="3311" y="227"/>
                </a:lnTo>
                <a:lnTo>
                  <a:pt x="3402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Freeform 5"/>
          <p:cNvSpPr>
            <a:spLocks/>
          </p:cNvSpPr>
          <p:nvPr/>
        </p:nvSpPr>
        <p:spPr bwMode="auto">
          <a:xfrm>
            <a:off x="3648076" y="836614"/>
            <a:ext cx="360363" cy="2447925"/>
          </a:xfrm>
          <a:custGeom>
            <a:avLst/>
            <a:gdLst>
              <a:gd name="T0" fmla="*/ 0 w 227"/>
              <a:gd name="T1" fmla="*/ 2447925 h 1497"/>
              <a:gd name="T2" fmla="*/ 0 w 227"/>
              <a:gd name="T3" fmla="*/ 0 h 1497"/>
              <a:gd name="T4" fmla="*/ 360363 w 227"/>
              <a:gd name="T5" fmla="*/ 0 h 14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497">
                <a:moveTo>
                  <a:pt x="0" y="1497"/>
                </a:move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6"/>
          <p:cNvSpPr>
            <a:spLocks noChangeShapeType="1"/>
          </p:cNvSpPr>
          <p:nvPr/>
        </p:nvSpPr>
        <p:spPr bwMode="auto">
          <a:xfrm>
            <a:off x="3719514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Rectangle 7"/>
          <p:cNvSpPr>
            <a:spLocks noChangeArrowheads="1"/>
          </p:cNvSpPr>
          <p:nvPr/>
        </p:nvSpPr>
        <p:spPr bwMode="auto">
          <a:xfrm>
            <a:off x="364807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26</a:t>
            </a:r>
          </a:p>
        </p:txBody>
      </p:sp>
      <p:sp>
        <p:nvSpPr>
          <p:cNvPr id="43026" name="Line 8"/>
          <p:cNvSpPr>
            <a:spLocks noChangeShapeType="1"/>
          </p:cNvSpPr>
          <p:nvPr/>
        </p:nvSpPr>
        <p:spPr bwMode="auto">
          <a:xfrm>
            <a:off x="4654551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7" name="Rectangle 9"/>
          <p:cNvSpPr>
            <a:spLocks noChangeArrowheads="1"/>
          </p:cNvSpPr>
          <p:nvPr/>
        </p:nvSpPr>
        <p:spPr bwMode="auto">
          <a:xfrm>
            <a:off x="4583113" y="908050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28</a:t>
            </a:r>
          </a:p>
        </p:txBody>
      </p:sp>
      <p:sp>
        <p:nvSpPr>
          <p:cNvPr id="43028" name="Line 10"/>
          <p:cNvSpPr>
            <a:spLocks noChangeShapeType="1"/>
          </p:cNvSpPr>
          <p:nvPr/>
        </p:nvSpPr>
        <p:spPr bwMode="auto">
          <a:xfrm>
            <a:off x="3792538" y="4941888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Rectangle 11"/>
          <p:cNvSpPr>
            <a:spLocks noChangeArrowheads="1"/>
          </p:cNvSpPr>
          <p:nvPr/>
        </p:nvSpPr>
        <p:spPr bwMode="auto">
          <a:xfrm>
            <a:off x="3717926" y="501332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[15-11] </a:t>
            </a:r>
          </a:p>
        </p:txBody>
      </p:sp>
      <p:sp>
        <p:nvSpPr>
          <p:cNvPr id="43030" name="Freeform 15"/>
          <p:cNvSpPr>
            <a:spLocks/>
          </p:cNvSpPr>
          <p:nvPr/>
        </p:nvSpPr>
        <p:spPr bwMode="auto">
          <a:xfrm>
            <a:off x="6096000" y="1341439"/>
            <a:ext cx="1079500" cy="4535487"/>
          </a:xfrm>
          <a:custGeom>
            <a:avLst/>
            <a:gdLst>
              <a:gd name="T0" fmla="*/ 0 w 680"/>
              <a:gd name="T1" fmla="*/ 4535487 h 2857"/>
              <a:gd name="T2" fmla="*/ 720725 w 680"/>
              <a:gd name="T3" fmla="*/ 4535487 h 2857"/>
              <a:gd name="T4" fmla="*/ 720725 w 680"/>
              <a:gd name="T5" fmla="*/ 0 h 2857"/>
              <a:gd name="T6" fmla="*/ 1079500 w 6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2857">
                <a:moveTo>
                  <a:pt x="0" y="2857"/>
                </a:moveTo>
                <a:lnTo>
                  <a:pt x="454" y="2857"/>
                </a:lnTo>
                <a:lnTo>
                  <a:pt x="454" y="0"/>
                </a:lnTo>
                <a:lnTo>
                  <a:pt x="68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Freeform 16"/>
          <p:cNvSpPr>
            <a:spLocks/>
          </p:cNvSpPr>
          <p:nvPr/>
        </p:nvSpPr>
        <p:spPr bwMode="auto">
          <a:xfrm>
            <a:off x="7751763" y="474663"/>
            <a:ext cx="1079500" cy="1154112"/>
          </a:xfrm>
          <a:custGeom>
            <a:avLst/>
            <a:gdLst>
              <a:gd name="T0" fmla="*/ 0 w 635"/>
              <a:gd name="T1" fmla="*/ 133129 h 1179"/>
              <a:gd name="T2" fmla="*/ 0 w 635"/>
              <a:gd name="T3" fmla="*/ 399387 h 1179"/>
              <a:gd name="T4" fmla="*/ 307700 w 635"/>
              <a:gd name="T5" fmla="*/ 532516 h 1179"/>
              <a:gd name="T6" fmla="*/ 76500 w 635"/>
              <a:gd name="T7" fmla="*/ 754725 h 1179"/>
              <a:gd name="T8" fmla="*/ 76500 w 635"/>
              <a:gd name="T9" fmla="*/ 1020983 h 1179"/>
              <a:gd name="T10" fmla="*/ 76500 w 635"/>
              <a:gd name="T11" fmla="*/ 1154112 h 1179"/>
              <a:gd name="T12" fmla="*/ 1079500 w 635"/>
              <a:gd name="T13" fmla="*/ 843804 h 1179"/>
              <a:gd name="T14" fmla="*/ 1079500 w 635"/>
              <a:gd name="T15" fmla="*/ 222208 h 1179"/>
              <a:gd name="T16" fmla="*/ 0 w 635"/>
              <a:gd name="T17" fmla="*/ 0 h 1179"/>
              <a:gd name="T18" fmla="*/ 0 w 635"/>
              <a:gd name="T19" fmla="*/ 13312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Rectangle 17"/>
          <p:cNvSpPr>
            <a:spLocks noChangeArrowheads="1"/>
          </p:cNvSpPr>
          <p:nvPr/>
        </p:nvSpPr>
        <p:spPr bwMode="auto">
          <a:xfrm>
            <a:off x="7896226" y="835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3033" name="Rectangle 18"/>
          <p:cNvSpPr>
            <a:spLocks noChangeArrowheads="1"/>
          </p:cNvSpPr>
          <p:nvPr/>
        </p:nvSpPr>
        <p:spPr bwMode="auto">
          <a:xfrm>
            <a:off x="832802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3034" name="Line 19"/>
          <p:cNvSpPr>
            <a:spLocks noChangeShapeType="1"/>
          </p:cNvSpPr>
          <p:nvPr/>
        </p:nvSpPr>
        <p:spPr bwMode="auto">
          <a:xfrm>
            <a:off x="6743701" y="620713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Oval 20"/>
          <p:cNvSpPr>
            <a:spLocks noChangeArrowheads="1"/>
          </p:cNvSpPr>
          <p:nvPr/>
        </p:nvSpPr>
        <p:spPr bwMode="auto">
          <a:xfrm>
            <a:off x="7177089" y="981075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3036" name="Freeform 21"/>
          <p:cNvSpPr>
            <a:spLocks/>
          </p:cNvSpPr>
          <p:nvPr/>
        </p:nvSpPr>
        <p:spPr bwMode="auto">
          <a:xfrm>
            <a:off x="8832850" y="1052514"/>
            <a:ext cx="503238" cy="288925"/>
          </a:xfrm>
          <a:custGeom>
            <a:avLst/>
            <a:gdLst>
              <a:gd name="T0" fmla="*/ 0 w 317"/>
              <a:gd name="T1" fmla="*/ 0 h 182"/>
              <a:gd name="T2" fmla="*/ 215900 w 317"/>
              <a:gd name="T3" fmla="*/ 0 h 182"/>
              <a:gd name="T4" fmla="*/ 215900 w 317"/>
              <a:gd name="T5" fmla="*/ 288925 h 182"/>
              <a:gd name="T6" fmla="*/ 503238 w 317"/>
              <a:gd name="T7" fmla="*/ 288925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182">
                <a:moveTo>
                  <a:pt x="0" y="0"/>
                </a:moveTo>
                <a:lnTo>
                  <a:pt x="136" y="0"/>
                </a:lnTo>
                <a:lnTo>
                  <a:pt x="136" y="182"/>
                </a:lnTo>
                <a:lnTo>
                  <a:pt x="317" y="18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Rectangle 23"/>
          <p:cNvSpPr>
            <a:spLocks noChangeArrowheads="1"/>
          </p:cNvSpPr>
          <p:nvPr/>
        </p:nvSpPr>
        <p:spPr bwMode="auto">
          <a:xfrm>
            <a:off x="6096001" y="43656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2</a:t>
            </a:r>
          </a:p>
        </p:txBody>
      </p:sp>
      <p:sp>
        <p:nvSpPr>
          <p:cNvPr id="43038" name="Freeform 26"/>
          <p:cNvSpPr>
            <a:spLocks/>
          </p:cNvSpPr>
          <p:nvPr/>
        </p:nvSpPr>
        <p:spPr bwMode="auto">
          <a:xfrm>
            <a:off x="8616950" y="4149725"/>
            <a:ext cx="1366838" cy="1727200"/>
          </a:xfrm>
          <a:custGeom>
            <a:avLst/>
            <a:gdLst>
              <a:gd name="T0" fmla="*/ 0 w 861"/>
              <a:gd name="T1" fmla="*/ 0 h 1088"/>
              <a:gd name="T2" fmla="*/ 0 w 861"/>
              <a:gd name="T3" fmla="*/ 1727200 h 1088"/>
              <a:gd name="T4" fmla="*/ 1223963 w 861"/>
              <a:gd name="T5" fmla="*/ 1727200 h 1088"/>
              <a:gd name="T6" fmla="*/ 1223963 w 861"/>
              <a:gd name="T7" fmla="*/ 647700 h 1088"/>
              <a:gd name="T8" fmla="*/ 1366838 w 861"/>
              <a:gd name="T9" fmla="*/ 64770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1" h="1088">
                <a:moveTo>
                  <a:pt x="0" y="0"/>
                </a:moveTo>
                <a:lnTo>
                  <a:pt x="0" y="1088"/>
                </a:lnTo>
                <a:lnTo>
                  <a:pt x="771" y="1088"/>
                </a:lnTo>
                <a:lnTo>
                  <a:pt x="771" y="408"/>
                </a:lnTo>
                <a:lnTo>
                  <a:pt x="86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9" name="Freeform 27"/>
          <p:cNvSpPr>
            <a:spLocks/>
          </p:cNvSpPr>
          <p:nvPr/>
        </p:nvSpPr>
        <p:spPr bwMode="auto">
          <a:xfrm>
            <a:off x="4872039" y="5876925"/>
            <a:ext cx="2447925" cy="647700"/>
          </a:xfrm>
          <a:custGeom>
            <a:avLst/>
            <a:gdLst>
              <a:gd name="T0" fmla="*/ 0 w 1542"/>
              <a:gd name="T1" fmla="*/ 0 h 408"/>
              <a:gd name="T2" fmla="*/ 0 w 1542"/>
              <a:gd name="T3" fmla="*/ 647700 h 408"/>
              <a:gd name="T4" fmla="*/ 2160588 w 1542"/>
              <a:gd name="T5" fmla="*/ 647700 h 408"/>
              <a:gd name="T6" fmla="*/ 2160588 w 1542"/>
              <a:gd name="T7" fmla="*/ 0 h 408"/>
              <a:gd name="T8" fmla="*/ 2447925 w 154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408">
                <a:moveTo>
                  <a:pt x="0" y="0"/>
                </a:moveTo>
                <a:lnTo>
                  <a:pt x="0" y="408"/>
                </a:lnTo>
                <a:lnTo>
                  <a:pt x="1361" y="408"/>
                </a:lnTo>
                <a:lnTo>
                  <a:pt x="1361" y="0"/>
                </a:lnTo>
                <a:lnTo>
                  <a:pt x="15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0" name="Rectangle 28"/>
          <p:cNvSpPr>
            <a:spLocks noChangeArrowheads="1"/>
          </p:cNvSpPr>
          <p:nvPr/>
        </p:nvSpPr>
        <p:spPr bwMode="auto">
          <a:xfrm>
            <a:off x="5330826" y="6265864"/>
            <a:ext cx="137001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[5-0] </a:t>
            </a:r>
          </a:p>
        </p:txBody>
      </p:sp>
      <p:sp>
        <p:nvSpPr>
          <p:cNvPr id="43041" name="Oval 29"/>
          <p:cNvSpPr>
            <a:spLocks noChangeArrowheads="1"/>
          </p:cNvSpPr>
          <p:nvPr/>
        </p:nvSpPr>
        <p:spPr bwMode="auto">
          <a:xfrm>
            <a:off x="4008439" y="476250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3042" name="Rectangle 30"/>
          <p:cNvSpPr>
            <a:spLocks noChangeArrowheads="1"/>
          </p:cNvSpPr>
          <p:nvPr/>
        </p:nvSpPr>
        <p:spPr bwMode="auto">
          <a:xfrm>
            <a:off x="2640013" y="4762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[25-0] </a:t>
            </a:r>
          </a:p>
        </p:txBody>
      </p:sp>
      <p:sp>
        <p:nvSpPr>
          <p:cNvPr id="43043" name="Rectangle 31"/>
          <p:cNvSpPr>
            <a:spLocks noChangeArrowheads="1"/>
          </p:cNvSpPr>
          <p:nvPr/>
        </p:nvSpPr>
        <p:spPr bwMode="auto">
          <a:xfrm>
            <a:off x="5013326" y="5492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jump  address[31-0] </a:t>
            </a:r>
          </a:p>
        </p:txBody>
      </p:sp>
      <p:sp>
        <p:nvSpPr>
          <p:cNvPr id="43044" name="Freeform 32"/>
          <p:cNvSpPr>
            <a:spLocks/>
          </p:cNvSpPr>
          <p:nvPr/>
        </p:nvSpPr>
        <p:spPr bwMode="auto">
          <a:xfrm>
            <a:off x="4440238" y="836614"/>
            <a:ext cx="576262" cy="504825"/>
          </a:xfrm>
          <a:custGeom>
            <a:avLst/>
            <a:gdLst>
              <a:gd name="T0" fmla="*/ 0 w 499"/>
              <a:gd name="T1" fmla="*/ 504825 h 318"/>
              <a:gd name="T2" fmla="*/ 0 w 499"/>
              <a:gd name="T3" fmla="*/ 360363 h 318"/>
              <a:gd name="T4" fmla="*/ 576262 w 499"/>
              <a:gd name="T5" fmla="*/ 360363 h 318"/>
              <a:gd name="T6" fmla="*/ 576262 w 499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318">
                <a:moveTo>
                  <a:pt x="0" y="318"/>
                </a:moveTo>
                <a:lnTo>
                  <a:pt x="0" y="227"/>
                </a:lnTo>
                <a:lnTo>
                  <a:pt x="499" y="227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5" name="Rectangle 33"/>
          <p:cNvSpPr>
            <a:spLocks noChangeArrowheads="1"/>
          </p:cNvSpPr>
          <p:nvPr/>
        </p:nvSpPr>
        <p:spPr bwMode="auto">
          <a:xfrm>
            <a:off x="4943476" y="9080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PC+4[31-28] </a:t>
            </a:r>
          </a:p>
        </p:txBody>
      </p:sp>
      <p:graphicFrame>
        <p:nvGraphicFramePr>
          <p:cNvPr id="233506" name="Group 34"/>
          <p:cNvGraphicFramePr>
            <a:graphicFrameLocks noGrp="1"/>
          </p:cNvGraphicFramePr>
          <p:nvPr/>
        </p:nvGraphicFramePr>
        <p:xfrm>
          <a:off x="1579563" y="47974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4475"/>
                <a:gridCol w="242888"/>
                <a:gridCol w="544512"/>
                <a:gridCol w="512763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shamt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8" name="Group 56"/>
          <p:cNvGraphicFramePr>
            <a:graphicFrameLocks noGrp="1"/>
          </p:cNvGraphicFramePr>
          <p:nvPr/>
        </p:nvGraphicFramePr>
        <p:xfrm>
          <a:off x="1579563" y="6040438"/>
          <a:ext cx="2139950" cy="630810"/>
        </p:xfrm>
        <a:graphic>
          <a:graphicData uri="http://schemas.openxmlformats.org/drawingml/2006/table">
            <a:tbl>
              <a:tblPr/>
              <a:tblGrid>
                <a:gridCol w="336550"/>
                <a:gridCol w="1803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Jump-type 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73" name="Rectangle 68"/>
          <p:cNvSpPr>
            <a:spLocks noChangeArrowheads="1"/>
          </p:cNvSpPr>
          <p:nvPr/>
        </p:nvSpPr>
        <p:spPr bwMode="auto">
          <a:xfrm>
            <a:off x="1489075" y="1"/>
            <a:ext cx="9144000" cy="6913563"/>
          </a:xfrm>
          <a:prstGeom prst="rect">
            <a:avLst/>
          </a:prstGeom>
          <a:solidFill>
            <a:srgbClr val="FFFFFF">
              <a:alpha val="8392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4" name="Rectangle 69"/>
          <p:cNvSpPr>
            <a:spLocks noChangeArrowheads="1"/>
          </p:cNvSpPr>
          <p:nvPr/>
        </p:nvSpPr>
        <p:spPr bwMode="auto">
          <a:xfrm>
            <a:off x="2495551" y="2422525"/>
            <a:ext cx="936625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5" name="Rectangle 70"/>
          <p:cNvSpPr>
            <a:spLocks noChangeArrowheads="1"/>
          </p:cNvSpPr>
          <p:nvPr/>
        </p:nvSpPr>
        <p:spPr bwMode="auto">
          <a:xfrm>
            <a:off x="2424113" y="24939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address</a:t>
            </a:r>
          </a:p>
        </p:txBody>
      </p:sp>
      <p:sp>
        <p:nvSpPr>
          <p:cNvPr id="43076" name="Rectangle 71"/>
          <p:cNvSpPr>
            <a:spLocks noChangeArrowheads="1"/>
          </p:cNvSpPr>
          <p:nvPr/>
        </p:nvSpPr>
        <p:spPr bwMode="auto">
          <a:xfrm>
            <a:off x="2640014" y="3141664"/>
            <a:ext cx="865187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Instruction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[31-0] </a:t>
            </a:r>
          </a:p>
        </p:txBody>
      </p:sp>
      <p:sp>
        <p:nvSpPr>
          <p:cNvPr id="43077" name="Rectangle 73"/>
          <p:cNvSpPr>
            <a:spLocks noChangeArrowheads="1"/>
          </p:cNvSpPr>
          <p:nvPr/>
        </p:nvSpPr>
        <p:spPr bwMode="auto">
          <a:xfrm>
            <a:off x="5303839" y="3213100"/>
            <a:ext cx="1296987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8" name="Rectangle 74"/>
          <p:cNvSpPr>
            <a:spLocks noChangeArrowheads="1"/>
          </p:cNvSpPr>
          <p:nvPr/>
        </p:nvSpPr>
        <p:spPr bwMode="auto">
          <a:xfrm>
            <a:off x="5232401" y="324167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1</a:t>
            </a:r>
          </a:p>
        </p:txBody>
      </p:sp>
      <p:sp>
        <p:nvSpPr>
          <p:cNvPr id="43079" name="Rectangle 77"/>
          <p:cNvSpPr>
            <a:spLocks noChangeArrowheads="1"/>
          </p:cNvSpPr>
          <p:nvPr/>
        </p:nvSpPr>
        <p:spPr bwMode="auto">
          <a:xfrm>
            <a:off x="6096001" y="3502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1</a:t>
            </a:r>
          </a:p>
        </p:txBody>
      </p:sp>
      <p:sp>
        <p:nvSpPr>
          <p:cNvPr id="43080" name="Rectangle 78"/>
          <p:cNvSpPr>
            <a:spLocks noChangeArrowheads="1"/>
          </p:cNvSpPr>
          <p:nvPr/>
        </p:nvSpPr>
        <p:spPr bwMode="auto">
          <a:xfrm>
            <a:off x="5807075" y="50133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Registers</a:t>
            </a:r>
          </a:p>
        </p:txBody>
      </p:sp>
      <p:sp>
        <p:nvSpPr>
          <p:cNvPr id="43081" name="Freeform 79"/>
          <p:cNvSpPr>
            <a:spLocks/>
          </p:cNvSpPr>
          <p:nvPr/>
        </p:nvSpPr>
        <p:spPr bwMode="auto">
          <a:xfrm>
            <a:off x="7608888" y="3284539"/>
            <a:ext cx="863600" cy="1728787"/>
          </a:xfrm>
          <a:custGeom>
            <a:avLst/>
            <a:gdLst>
              <a:gd name="T0" fmla="*/ 0 w 635"/>
              <a:gd name="T1" fmla="*/ 199419 h 1179"/>
              <a:gd name="T2" fmla="*/ 0 w 635"/>
              <a:gd name="T3" fmla="*/ 598257 h 1179"/>
              <a:gd name="T4" fmla="*/ 246160 w 635"/>
              <a:gd name="T5" fmla="*/ 797676 h 1179"/>
              <a:gd name="T6" fmla="*/ 61200 w 635"/>
              <a:gd name="T7" fmla="*/ 1130530 h 1179"/>
              <a:gd name="T8" fmla="*/ 61200 w 635"/>
              <a:gd name="T9" fmla="*/ 1529368 h 1179"/>
              <a:gd name="T10" fmla="*/ 61200 w 635"/>
              <a:gd name="T11" fmla="*/ 1728787 h 1179"/>
              <a:gd name="T12" fmla="*/ 863600 w 635"/>
              <a:gd name="T13" fmla="*/ 1263965 h 1179"/>
              <a:gd name="T14" fmla="*/ 863600 w 635"/>
              <a:gd name="T15" fmla="*/ 332854 h 1179"/>
              <a:gd name="T16" fmla="*/ 0 w 635"/>
              <a:gd name="T17" fmla="*/ 0 h 1179"/>
              <a:gd name="T18" fmla="*/ 0 w 635"/>
              <a:gd name="T19" fmla="*/ 19941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2" name="Rectangle 80"/>
          <p:cNvSpPr>
            <a:spLocks noChangeArrowheads="1"/>
          </p:cNvSpPr>
          <p:nvPr/>
        </p:nvSpPr>
        <p:spPr bwMode="auto">
          <a:xfrm>
            <a:off x="8832851" y="3933825"/>
            <a:ext cx="938213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3" name="Rectangle 82"/>
          <p:cNvSpPr>
            <a:spLocks noChangeArrowheads="1"/>
          </p:cNvSpPr>
          <p:nvPr/>
        </p:nvSpPr>
        <p:spPr bwMode="auto">
          <a:xfrm>
            <a:off x="8905875" y="47974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Data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3084" name="Freeform 84"/>
          <p:cNvSpPr>
            <a:spLocks/>
          </p:cNvSpPr>
          <p:nvPr/>
        </p:nvSpPr>
        <p:spPr bwMode="auto">
          <a:xfrm>
            <a:off x="2927350" y="908051"/>
            <a:ext cx="503238" cy="936625"/>
          </a:xfrm>
          <a:custGeom>
            <a:avLst/>
            <a:gdLst>
              <a:gd name="T0" fmla="*/ 0 w 635"/>
              <a:gd name="T1" fmla="*/ 108042 h 1179"/>
              <a:gd name="T2" fmla="*/ 0 w 635"/>
              <a:gd name="T3" fmla="*/ 324125 h 1179"/>
              <a:gd name="T4" fmla="*/ 143443 w 635"/>
              <a:gd name="T5" fmla="*/ 432166 h 1179"/>
              <a:gd name="T6" fmla="*/ 35663 w 635"/>
              <a:gd name="T7" fmla="*/ 612500 h 1179"/>
              <a:gd name="T8" fmla="*/ 35663 w 635"/>
              <a:gd name="T9" fmla="*/ 828583 h 1179"/>
              <a:gd name="T10" fmla="*/ 35663 w 635"/>
              <a:gd name="T11" fmla="*/ 936625 h 1179"/>
              <a:gd name="T12" fmla="*/ 503238 w 635"/>
              <a:gd name="T13" fmla="*/ 684793 h 1179"/>
              <a:gd name="T14" fmla="*/ 503238 w 635"/>
              <a:gd name="T15" fmla="*/ 180334 h 1179"/>
              <a:gd name="T16" fmla="*/ 0 w 635"/>
              <a:gd name="T17" fmla="*/ 0 h 1179"/>
              <a:gd name="T18" fmla="*/ 0 w 635"/>
              <a:gd name="T19" fmla="*/ 108042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85" name="Group 94"/>
          <p:cNvGrpSpPr>
            <a:grpSpLocks/>
          </p:cNvGrpSpPr>
          <p:nvPr/>
        </p:nvGrpSpPr>
        <p:grpSpPr bwMode="auto">
          <a:xfrm>
            <a:off x="9264651" y="403225"/>
            <a:ext cx="360363" cy="1081088"/>
            <a:chOff x="2064" y="2886"/>
            <a:chExt cx="227" cy="635"/>
          </a:xfrm>
        </p:grpSpPr>
        <p:sp>
          <p:nvSpPr>
            <p:cNvPr id="43176" name="Freeform 95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77" name="Rectangle 96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3086" name="Oval 101"/>
          <p:cNvSpPr>
            <a:spLocks noChangeArrowheads="1"/>
          </p:cNvSpPr>
          <p:nvPr/>
        </p:nvSpPr>
        <p:spPr bwMode="auto">
          <a:xfrm>
            <a:off x="4367214" y="1557339"/>
            <a:ext cx="865187" cy="1584325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4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3087" name="Rectangle 102"/>
          <p:cNvSpPr>
            <a:spLocks noChangeArrowheads="1"/>
          </p:cNvSpPr>
          <p:nvPr/>
        </p:nvSpPr>
        <p:spPr bwMode="auto">
          <a:xfrm>
            <a:off x="2998788" y="11969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3088" name="Rectangle 104"/>
          <p:cNvSpPr>
            <a:spLocks noChangeArrowheads="1"/>
          </p:cNvSpPr>
          <p:nvPr/>
        </p:nvSpPr>
        <p:spPr bwMode="auto">
          <a:xfrm>
            <a:off x="1847851" y="2205039"/>
            <a:ext cx="360363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2000"/>
              <a:t>pc</a:t>
            </a:r>
          </a:p>
        </p:txBody>
      </p:sp>
      <p:sp>
        <p:nvSpPr>
          <p:cNvPr id="43089" name="Line 105"/>
          <p:cNvSpPr>
            <a:spLocks noChangeShapeType="1"/>
          </p:cNvSpPr>
          <p:nvPr/>
        </p:nvSpPr>
        <p:spPr bwMode="auto">
          <a:xfrm>
            <a:off x="2208214" y="26384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0" name="Freeform 106"/>
          <p:cNvSpPr>
            <a:spLocks/>
          </p:cNvSpPr>
          <p:nvPr/>
        </p:nvSpPr>
        <p:spPr bwMode="auto">
          <a:xfrm>
            <a:off x="2279650" y="1125538"/>
            <a:ext cx="647700" cy="1511300"/>
          </a:xfrm>
          <a:custGeom>
            <a:avLst/>
            <a:gdLst>
              <a:gd name="T0" fmla="*/ 0 w 363"/>
              <a:gd name="T1" fmla="*/ 1511300 h 1724"/>
              <a:gd name="T2" fmla="*/ 0 w 363"/>
              <a:gd name="T3" fmla="*/ 0 h 1724"/>
              <a:gd name="T4" fmla="*/ 647700 w 363"/>
              <a:gd name="T5" fmla="*/ 0 h 17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724">
                <a:moveTo>
                  <a:pt x="0" y="1724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1" name="Line 107"/>
          <p:cNvSpPr>
            <a:spLocks noChangeShapeType="1"/>
          </p:cNvSpPr>
          <p:nvPr/>
        </p:nvSpPr>
        <p:spPr bwMode="auto">
          <a:xfrm>
            <a:off x="2566988" y="1555750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2" name="Rectangle 108"/>
          <p:cNvSpPr>
            <a:spLocks noChangeArrowheads="1"/>
          </p:cNvSpPr>
          <p:nvPr/>
        </p:nvSpPr>
        <p:spPr bwMode="auto">
          <a:xfrm>
            <a:off x="2351088" y="14128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43093" name="Oval 109"/>
          <p:cNvSpPr>
            <a:spLocks noChangeArrowheads="1"/>
          </p:cNvSpPr>
          <p:nvPr/>
        </p:nvSpPr>
        <p:spPr bwMode="auto">
          <a:xfrm>
            <a:off x="5448300" y="5446713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/>
              <a:t>Sign</a:t>
            </a:r>
          </a:p>
          <a:p>
            <a:pPr marL="342900" indent="-342900">
              <a:buNone/>
            </a:pPr>
            <a:r>
              <a:rPr lang="en-US" altLang="zh-CN" sz="1200"/>
              <a:t>extend</a:t>
            </a:r>
          </a:p>
        </p:txBody>
      </p:sp>
      <p:sp>
        <p:nvSpPr>
          <p:cNvPr id="43094" name="Freeform 110"/>
          <p:cNvSpPr>
            <a:spLocks/>
          </p:cNvSpPr>
          <p:nvPr/>
        </p:nvSpPr>
        <p:spPr bwMode="auto">
          <a:xfrm>
            <a:off x="3792538" y="2349501"/>
            <a:ext cx="1655762" cy="3529013"/>
          </a:xfrm>
          <a:custGeom>
            <a:avLst/>
            <a:gdLst>
              <a:gd name="T0" fmla="*/ 620341 w 1089"/>
              <a:gd name="T1" fmla="*/ 0 h 2223"/>
              <a:gd name="T2" fmla="*/ 0 w 1089"/>
              <a:gd name="T3" fmla="*/ 0 h 2223"/>
              <a:gd name="T4" fmla="*/ 0 w 1089"/>
              <a:gd name="T5" fmla="*/ 3529013 h 2223"/>
              <a:gd name="T6" fmla="*/ 1655762 w 1089"/>
              <a:gd name="T7" fmla="*/ 3529013 h 22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2223">
                <a:moveTo>
                  <a:pt x="408" y="0"/>
                </a:moveTo>
                <a:lnTo>
                  <a:pt x="0" y="0"/>
                </a:lnTo>
                <a:lnTo>
                  <a:pt x="0" y="2223"/>
                </a:lnTo>
                <a:lnTo>
                  <a:pt x="1089" y="22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5" name="Line 111"/>
          <p:cNvSpPr>
            <a:spLocks noChangeShapeType="1"/>
          </p:cNvSpPr>
          <p:nvPr/>
        </p:nvSpPr>
        <p:spPr bwMode="auto">
          <a:xfrm>
            <a:off x="3432176" y="3284538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6" name="Oval 112"/>
          <p:cNvSpPr>
            <a:spLocks noChangeArrowheads="1"/>
          </p:cNvSpPr>
          <p:nvPr/>
        </p:nvSpPr>
        <p:spPr bwMode="auto">
          <a:xfrm flipH="1">
            <a:off x="3778251" y="3270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7" name="Oval 113"/>
          <p:cNvSpPr>
            <a:spLocks noChangeArrowheads="1"/>
          </p:cNvSpPr>
          <p:nvPr/>
        </p:nvSpPr>
        <p:spPr bwMode="auto">
          <a:xfrm flipH="1">
            <a:off x="3767139" y="49164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8" name="Oval 116"/>
          <p:cNvSpPr>
            <a:spLocks noChangeArrowheads="1"/>
          </p:cNvSpPr>
          <p:nvPr/>
        </p:nvSpPr>
        <p:spPr bwMode="auto">
          <a:xfrm flipH="1">
            <a:off x="3762376" y="34004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99" name="Oval 119"/>
          <p:cNvSpPr>
            <a:spLocks noChangeArrowheads="1"/>
          </p:cNvSpPr>
          <p:nvPr/>
        </p:nvSpPr>
        <p:spPr bwMode="auto">
          <a:xfrm flipH="1">
            <a:off x="4832351" y="585311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00" name="Rectangle 120"/>
          <p:cNvSpPr>
            <a:spLocks noChangeArrowheads="1"/>
          </p:cNvSpPr>
          <p:nvPr/>
        </p:nvSpPr>
        <p:spPr bwMode="auto">
          <a:xfrm>
            <a:off x="2927351" y="20605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[31-26] </a:t>
            </a:r>
          </a:p>
        </p:txBody>
      </p:sp>
      <p:sp>
        <p:nvSpPr>
          <p:cNvPr id="43101" name="Rectangle 121"/>
          <p:cNvSpPr>
            <a:spLocks noChangeArrowheads="1"/>
          </p:cNvSpPr>
          <p:nvPr/>
        </p:nvSpPr>
        <p:spPr bwMode="auto">
          <a:xfrm>
            <a:off x="3789363" y="3170239"/>
            <a:ext cx="137001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[25-21] </a:t>
            </a:r>
          </a:p>
        </p:txBody>
      </p:sp>
      <p:sp>
        <p:nvSpPr>
          <p:cNvPr id="43102" name="Rectangle 122"/>
          <p:cNvSpPr>
            <a:spLocks noChangeArrowheads="1"/>
          </p:cNvSpPr>
          <p:nvPr/>
        </p:nvSpPr>
        <p:spPr bwMode="auto">
          <a:xfrm>
            <a:off x="3717926" y="56324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[15-0] </a:t>
            </a:r>
          </a:p>
        </p:txBody>
      </p:sp>
      <p:sp>
        <p:nvSpPr>
          <p:cNvPr id="43103" name="Line 123"/>
          <p:cNvSpPr>
            <a:spLocks noChangeShapeType="1"/>
          </p:cNvSpPr>
          <p:nvPr/>
        </p:nvSpPr>
        <p:spPr bwMode="auto">
          <a:xfrm>
            <a:off x="5230814" y="5734050"/>
            <a:ext cx="73025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04" name="Rectangle 124"/>
          <p:cNvSpPr>
            <a:spLocks noChangeArrowheads="1"/>
          </p:cNvSpPr>
          <p:nvPr/>
        </p:nvSpPr>
        <p:spPr bwMode="auto">
          <a:xfrm>
            <a:off x="5159376" y="55181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16</a:t>
            </a:r>
          </a:p>
        </p:txBody>
      </p:sp>
      <p:sp>
        <p:nvSpPr>
          <p:cNvPr id="43105" name="Rectangle 125"/>
          <p:cNvSpPr>
            <a:spLocks noChangeArrowheads="1"/>
          </p:cNvSpPr>
          <p:nvPr/>
        </p:nvSpPr>
        <p:spPr bwMode="auto">
          <a:xfrm>
            <a:off x="6167438" y="55165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32</a:t>
            </a:r>
          </a:p>
        </p:txBody>
      </p:sp>
      <p:sp>
        <p:nvSpPr>
          <p:cNvPr id="43106" name="Line 126"/>
          <p:cNvSpPr>
            <a:spLocks noChangeShapeType="1"/>
          </p:cNvSpPr>
          <p:nvPr/>
        </p:nvSpPr>
        <p:spPr bwMode="auto">
          <a:xfrm>
            <a:off x="6240463" y="5734050"/>
            <a:ext cx="144462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07" name="Oval 131"/>
          <p:cNvSpPr>
            <a:spLocks noChangeArrowheads="1"/>
          </p:cNvSpPr>
          <p:nvPr/>
        </p:nvSpPr>
        <p:spPr bwMode="auto">
          <a:xfrm flipH="1">
            <a:off x="6718301" y="5921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08" name="Oval 132"/>
          <p:cNvSpPr>
            <a:spLocks noChangeArrowheads="1"/>
          </p:cNvSpPr>
          <p:nvPr/>
        </p:nvSpPr>
        <p:spPr bwMode="auto">
          <a:xfrm flipH="1">
            <a:off x="2251076" y="26082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09" name="Line 133"/>
          <p:cNvSpPr>
            <a:spLocks noChangeShapeType="1"/>
          </p:cNvSpPr>
          <p:nvPr/>
        </p:nvSpPr>
        <p:spPr bwMode="auto">
          <a:xfrm>
            <a:off x="6600826" y="3644900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0" name="Freeform 134"/>
          <p:cNvSpPr>
            <a:spLocks/>
          </p:cNvSpPr>
          <p:nvPr/>
        </p:nvSpPr>
        <p:spPr bwMode="auto">
          <a:xfrm>
            <a:off x="5232401" y="2420938"/>
            <a:ext cx="2447925" cy="4176712"/>
          </a:xfrm>
          <a:custGeom>
            <a:avLst/>
            <a:gdLst>
              <a:gd name="T0" fmla="*/ 2447925 w 1542"/>
              <a:gd name="T1" fmla="*/ 3897446 h 2722"/>
              <a:gd name="T2" fmla="*/ 2447925 w 1542"/>
              <a:gd name="T3" fmla="*/ 4176712 h 2722"/>
              <a:gd name="T4" fmla="*/ 1511300 w 1542"/>
              <a:gd name="T5" fmla="*/ 4176712 h 2722"/>
              <a:gd name="T6" fmla="*/ 1511300 w 1542"/>
              <a:gd name="T7" fmla="*/ 0 h 2722"/>
              <a:gd name="T8" fmla="*/ 0 w 1542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2722">
                <a:moveTo>
                  <a:pt x="1542" y="2540"/>
                </a:moveTo>
                <a:lnTo>
                  <a:pt x="1542" y="2722"/>
                </a:lnTo>
                <a:lnTo>
                  <a:pt x="952" y="2722"/>
                </a:lnTo>
                <a:lnTo>
                  <a:pt x="952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1" name="Rectangle 135"/>
          <p:cNvSpPr>
            <a:spLocks noChangeArrowheads="1"/>
          </p:cNvSpPr>
          <p:nvPr/>
        </p:nvSpPr>
        <p:spPr bwMode="auto">
          <a:xfrm>
            <a:off x="5305425" y="1555751"/>
            <a:ext cx="1150938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RegDst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Branch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MemtoRead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ALUOp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ALUSrc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RegWrite </a:t>
            </a:r>
          </a:p>
        </p:txBody>
      </p:sp>
      <p:sp>
        <p:nvSpPr>
          <p:cNvPr id="43112" name="Line 137"/>
          <p:cNvSpPr>
            <a:spLocks noChangeShapeType="1"/>
          </p:cNvSpPr>
          <p:nvPr/>
        </p:nvSpPr>
        <p:spPr bwMode="auto">
          <a:xfrm>
            <a:off x="9767888" y="42926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3" name="Freeform 139"/>
          <p:cNvSpPr>
            <a:spLocks/>
          </p:cNvSpPr>
          <p:nvPr/>
        </p:nvSpPr>
        <p:spPr bwMode="auto">
          <a:xfrm>
            <a:off x="5087938" y="2997200"/>
            <a:ext cx="792162" cy="215900"/>
          </a:xfrm>
          <a:custGeom>
            <a:avLst/>
            <a:gdLst>
              <a:gd name="T0" fmla="*/ 0 w 499"/>
              <a:gd name="T1" fmla="*/ 0 h 136"/>
              <a:gd name="T2" fmla="*/ 792162 w 499"/>
              <a:gd name="T3" fmla="*/ 0 h 136"/>
              <a:gd name="T4" fmla="*/ 792162 w 499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4" name="Freeform 140"/>
          <p:cNvSpPr>
            <a:spLocks/>
          </p:cNvSpPr>
          <p:nvPr/>
        </p:nvSpPr>
        <p:spPr bwMode="auto">
          <a:xfrm>
            <a:off x="5159376" y="2781300"/>
            <a:ext cx="2016125" cy="1511300"/>
          </a:xfrm>
          <a:custGeom>
            <a:avLst/>
            <a:gdLst>
              <a:gd name="T0" fmla="*/ 0 w 1270"/>
              <a:gd name="T1" fmla="*/ 0 h 952"/>
              <a:gd name="T2" fmla="*/ 2016125 w 1270"/>
              <a:gd name="T3" fmla="*/ 0 h 952"/>
              <a:gd name="T4" fmla="*/ 2016125 w 1270"/>
              <a:gd name="T5" fmla="*/ 1511300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0" h="952">
                <a:moveTo>
                  <a:pt x="0" y="0"/>
                </a:moveTo>
                <a:lnTo>
                  <a:pt x="1270" y="0"/>
                </a:lnTo>
                <a:lnTo>
                  <a:pt x="1270" y="952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5" name="Freeform 142"/>
          <p:cNvSpPr>
            <a:spLocks/>
          </p:cNvSpPr>
          <p:nvPr/>
        </p:nvSpPr>
        <p:spPr bwMode="auto">
          <a:xfrm>
            <a:off x="5232401" y="2060576"/>
            <a:ext cx="5400675" cy="3960813"/>
          </a:xfrm>
          <a:custGeom>
            <a:avLst/>
            <a:gdLst>
              <a:gd name="T0" fmla="*/ 0 w 3402"/>
              <a:gd name="T1" fmla="*/ 0 h 2495"/>
              <a:gd name="T2" fmla="*/ 5400675 w 3402"/>
              <a:gd name="T3" fmla="*/ 0 h 2495"/>
              <a:gd name="T4" fmla="*/ 5400675 w 3402"/>
              <a:gd name="T5" fmla="*/ 3960813 h 2495"/>
              <a:gd name="T6" fmla="*/ 4103688 w 3402"/>
              <a:gd name="T7" fmla="*/ 3960813 h 2495"/>
              <a:gd name="T8" fmla="*/ 4103688 w 3402"/>
              <a:gd name="T9" fmla="*/ 3455988 h 2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2" h="2495">
                <a:moveTo>
                  <a:pt x="0" y="0"/>
                </a:moveTo>
                <a:lnTo>
                  <a:pt x="3402" y="0"/>
                </a:lnTo>
                <a:lnTo>
                  <a:pt x="3402" y="2495"/>
                </a:lnTo>
                <a:lnTo>
                  <a:pt x="2585" y="2495"/>
                </a:lnTo>
                <a:lnTo>
                  <a:pt x="2585" y="217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6" name="Line 143"/>
          <p:cNvSpPr>
            <a:spLocks noChangeShapeType="1"/>
          </p:cNvSpPr>
          <p:nvPr/>
        </p:nvSpPr>
        <p:spPr bwMode="auto">
          <a:xfrm>
            <a:off x="5159376" y="1844675"/>
            <a:ext cx="3673475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117" name="Group 144"/>
          <p:cNvGrpSpPr>
            <a:grpSpLocks/>
          </p:cNvGrpSpPr>
          <p:nvPr/>
        </p:nvGrpSpPr>
        <p:grpSpPr bwMode="auto">
          <a:xfrm>
            <a:off x="8832850" y="1485900"/>
            <a:ext cx="503238" cy="503238"/>
            <a:chOff x="4740" y="981"/>
            <a:chExt cx="317" cy="317"/>
          </a:xfrm>
        </p:grpSpPr>
        <p:sp>
          <p:nvSpPr>
            <p:cNvPr id="43174" name="Oval 145"/>
            <p:cNvSpPr>
              <a:spLocks noChangeArrowheads="1"/>
            </p:cNvSpPr>
            <p:nvPr/>
          </p:nvSpPr>
          <p:spPr bwMode="auto">
            <a:xfrm>
              <a:off x="4784" y="981"/>
              <a:ext cx="273" cy="3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75" name="Freeform 146"/>
            <p:cNvSpPr>
              <a:spLocks/>
            </p:cNvSpPr>
            <p:nvPr/>
          </p:nvSpPr>
          <p:spPr bwMode="auto">
            <a:xfrm>
              <a:off x="4740" y="981"/>
              <a:ext cx="180" cy="317"/>
            </a:xfrm>
            <a:custGeom>
              <a:avLst/>
              <a:gdLst>
                <a:gd name="T0" fmla="*/ 180 w 181"/>
                <a:gd name="T1" fmla="*/ 0 h 363"/>
                <a:gd name="T2" fmla="*/ 0 w 181"/>
                <a:gd name="T3" fmla="*/ 0 h 363"/>
                <a:gd name="T4" fmla="*/ 0 w 181"/>
                <a:gd name="T5" fmla="*/ 317 h 363"/>
                <a:gd name="T6" fmla="*/ 180 w 181"/>
                <a:gd name="T7" fmla="*/ 317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118" name="Freeform 147"/>
          <p:cNvSpPr>
            <a:spLocks/>
          </p:cNvSpPr>
          <p:nvPr/>
        </p:nvSpPr>
        <p:spPr bwMode="auto">
          <a:xfrm>
            <a:off x="8472488" y="1628775"/>
            <a:ext cx="360362" cy="2160588"/>
          </a:xfrm>
          <a:custGeom>
            <a:avLst/>
            <a:gdLst>
              <a:gd name="T0" fmla="*/ 0 w 363"/>
              <a:gd name="T1" fmla="*/ 2160588 h 1361"/>
              <a:gd name="T2" fmla="*/ 270023 w 363"/>
              <a:gd name="T3" fmla="*/ 2160588 h 1361"/>
              <a:gd name="T4" fmla="*/ 270023 w 363"/>
              <a:gd name="T5" fmla="*/ 0 h 1361"/>
              <a:gd name="T6" fmla="*/ 360362 w 363"/>
              <a:gd name="T7" fmla="*/ 0 h 13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1361">
                <a:moveTo>
                  <a:pt x="0" y="1361"/>
                </a:moveTo>
                <a:lnTo>
                  <a:pt x="272" y="1361"/>
                </a:lnTo>
                <a:lnTo>
                  <a:pt x="272" y="0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9" name="Freeform 149"/>
          <p:cNvSpPr>
            <a:spLocks/>
          </p:cNvSpPr>
          <p:nvPr/>
        </p:nvSpPr>
        <p:spPr bwMode="auto">
          <a:xfrm>
            <a:off x="9336088" y="1484313"/>
            <a:ext cx="144462" cy="215900"/>
          </a:xfrm>
          <a:custGeom>
            <a:avLst/>
            <a:gdLst>
              <a:gd name="T0" fmla="*/ 0 w 91"/>
              <a:gd name="T1" fmla="*/ 215900 h 226"/>
              <a:gd name="T2" fmla="*/ 144462 w 91"/>
              <a:gd name="T3" fmla="*/ 215900 h 226"/>
              <a:gd name="T4" fmla="*/ 144462 w 91"/>
              <a:gd name="T5" fmla="*/ 0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26">
                <a:moveTo>
                  <a:pt x="0" y="226"/>
                </a:moveTo>
                <a:lnTo>
                  <a:pt x="91" y="226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3623" name="Group 151"/>
          <p:cNvGraphicFramePr>
            <a:graphicFrameLocks noGrp="1"/>
          </p:cNvGraphicFramePr>
          <p:nvPr/>
        </p:nvGraphicFramePr>
        <p:xfrm>
          <a:off x="1579563" y="54451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9238"/>
                <a:gridCol w="1295400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34" name="Freeform 169"/>
          <p:cNvSpPr>
            <a:spLocks/>
          </p:cNvSpPr>
          <p:nvPr/>
        </p:nvSpPr>
        <p:spPr bwMode="auto">
          <a:xfrm>
            <a:off x="3432176" y="404814"/>
            <a:ext cx="5832475" cy="936625"/>
          </a:xfrm>
          <a:custGeom>
            <a:avLst/>
            <a:gdLst>
              <a:gd name="T0" fmla="*/ 0 w 3674"/>
              <a:gd name="T1" fmla="*/ 936625 h 590"/>
              <a:gd name="T2" fmla="*/ 3311525 w 3674"/>
              <a:gd name="T3" fmla="*/ 936625 h 590"/>
              <a:gd name="T4" fmla="*/ 3311525 w 3674"/>
              <a:gd name="T5" fmla="*/ 0 h 590"/>
              <a:gd name="T6" fmla="*/ 5616575 w 3674"/>
              <a:gd name="T7" fmla="*/ 0 h 590"/>
              <a:gd name="T8" fmla="*/ 5616575 w 3674"/>
              <a:gd name="T9" fmla="*/ 215900 h 590"/>
              <a:gd name="T10" fmla="*/ 5832475 w 3674"/>
              <a:gd name="T11" fmla="*/ 21590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74" h="590">
                <a:moveTo>
                  <a:pt x="0" y="590"/>
                </a:moveTo>
                <a:lnTo>
                  <a:pt x="2086" y="590"/>
                </a:lnTo>
                <a:lnTo>
                  <a:pt x="2086" y="0"/>
                </a:lnTo>
                <a:lnTo>
                  <a:pt x="3538" y="0"/>
                </a:lnTo>
                <a:lnTo>
                  <a:pt x="3538" y="136"/>
                </a:lnTo>
                <a:lnTo>
                  <a:pt x="3674" y="13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135" name="Group 170"/>
          <p:cNvGrpSpPr>
            <a:grpSpLocks/>
          </p:cNvGrpSpPr>
          <p:nvPr/>
        </p:nvGrpSpPr>
        <p:grpSpPr bwMode="auto">
          <a:xfrm>
            <a:off x="9912351" y="403225"/>
            <a:ext cx="360363" cy="1081088"/>
            <a:chOff x="2064" y="2886"/>
            <a:chExt cx="227" cy="635"/>
          </a:xfrm>
        </p:grpSpPr>
        <p:sp>
          <p:nvSpPr>
            <p:cNvPr id="43172" name="Freeform 171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73" name="Rectangle 172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3136" name="Freeform 173"/>
          <p:cNvSpPr>
            <a:spLocks/>
          </p:cNvSpPr>
          <p:nvPr/>
        </p:nvSpPr>
        <p:spPr bwMode="auto">
          <a:xfrm>
            <a:off x="1631951" y="44450"/>
            <a:ext cx="8856663" cy="2592388"/>
          </a:xfrm>
          <a:custGeom>
            <a:avLst/>
            <a:gdLst>
              <a:gd name="T0" fmla="*/ 8640763 w 5579"/>
              <a:gd name="T1" fmla="*/ 936625 h 1633"/>
              <a:gd name="T2" fmla="*/ 8856663 w 5579"/>
              <a:gd name="T3" fmla="*/ 936625 h 1633"/>
              <a:gd name="T4" fmla="*/ 8856663 w 5579"/>
              <a:gd name="T5" fmla="*/ 0 h 1633"/>
              <a:gd name="T6" fmla="*/ 0 w 5579"/>
              <a:gd name="T7" fmla="*/ 0 h 1633"/>
              <a:gd name="T8" fmla="*/ 0 w 5579"/>
              <a:gd name="T9" fmla="*/ 2592388 h 1633"/>
              <a:gd name="T10" fmla="*/ 215900 w 5579"/>
              <a:gd name="T11" fmla="*/ 2592388 h 1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9" h="1633">
                <a:moveTo>
                  <a:pt x="5443" y="590"/>
                </a:moveTo>
                <a:lnTo>
                  <a:pt x="5579" y="590"/>
                </a:lnTo>
                <a:lnTo>
                  <a:pt x="5579" y="0"/>
                </a:lnTo>
                <a:lnTo>
                  <a:pt x="0" y="0"/>
                </a:lnTo>
                <a:lnTo>
                  <a:pt x="0" y="1633"/>
                </a:lnTo>
                <a:lnTo>
                  <a:pt x="136" y="163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7" name="Freeform 174"/>
          <p:cNvSpPr>
            <a:spLocks/>
          </p:cNvSpPr>
          <p:nvPr/>
        </p:nvSpPr>
        <p:spPr bwMode="auto">
          <a:xfrm>
            <a:off x="4943476" y="1484314"/>
            <a:ext cx="5184775" cy="649287"/>
          </a:xfrm>
          <a:custGeom>
            <a:avLst/>
            <a:gdLst>
              <a:gd name="T0" fmla="*/ 0 w 3266"/>
              <a:gd name="T1" fmla="*/ 144462 h 409"/>
              <a:gd name="T2" fmla="*/ 360363 w 3266"/>
              <a:gd name="T3" fmla="*/ 0 h 409"/>
              <a:gd name="T4" fmla="*/ 2089150 w 3266"/>
              <a:gd name="T5" fmla="*/ 0 h 409"/>
              <a:gd name="T6" fmla="*/ 2089150 w 3266"/>
              <a:gd name="T7" fmla="*/ 649287 h 409"/>
              <a:gd name="T8" fmla="*/ 5184775 w 3266"/>
              <a:gd name="T9" fmla="*/ 649287 h 409"/>
              <a:gd name="T10" fmla="*/ 5184775 w 3266"/>
              <a:gd name="T11" fmla="*/ 0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6" h="409">
                <a:moveTo>
                  <a:pt x="0" y="91"/>
                </a:moveTo>
                <a:lnTo>
                  <a:pt x="227" y="0"/>
                </a:lnTo>
                <a:lnTo>
                  <a:pt x="1316" y="0"/>
                </a:lnTo>
                <a:lnTo>
                  <a:pt x="1316" y="409"/>
                </a:lnTo>
                <a:lnTo>
                  <a:pt x="3266" y="409"/>
                </a:lnTo>
                <a:lnTo>
                  <a:pt x="3266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8" name="Rectangle 175"/>
          <p:cNvSpPr>
            <a:spLocks noChangeArrowheads="1"/>
          </p:cNvSpPr>
          <p:nvPr/>
        </p:nvSpPr>
        <p:spPr bwMode="auto">
          <a:xfrm>
            <a:off x="9623426" y="15573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jump</a:t>
            </a:r>
          </a:p>
        </p:txBody>
      </p:sp>
      <p:sp>
        <p:nvSpPr>
          <p:cNvPr id="43139" name="Oval 176"/>
          <p:cNvSpPr>
            <a:spLocks noChangeArrowheads="1"/>
          </p:cNvSpPr>
          <p:nvPr/>
        </p:nvSpPr>
        <p:spPr bwMode="auto">
          <a:xfrm flipH="1">
            <a:off x="4987926" y="808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40" name="Oval 177"/>
          <p:cNvSpPr>
            <a:spLocks noChangeArrowheads="1"/>
          </p:cNvSpPr>
          <p:nvPr/>
        </p:nvSpPr>
        <p:spPr bwMode="auto">
          <a:xfrm flipH="1">
            <a:off x="4425951" y="1316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41" name="Oval 178"/>
          <p:cNvSpPr>
            <a:spLocks noChangeArrowheads="1"/>
          </p:cNvSpPr>
          <p:nvPr/>
        </p:nvSpPr>
        <p:spPr bwMode="auto">
          <a:xfrm flipH="1">
            <a:off x="3617914" y="32559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42" name="Rectangle 180"/>
          <p:cNvSpPr>
            <a:spLocks noChangeArrowheads="1"/>
          </p:cNvSpPr>
          <p:nvPr/>
        </p:nvSpPr>
        <p:spPr bwMode="auto">
          <a:xfrm>
            <a:off x="1558926" y="4502150"/>
            <a:ext cx="167866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>
                <a:solidFill>
                  <a:srgbClr val="FF3300"/>
                </a:solidFill>
              </a:rPr>
              <a:t>store instruction</a:t>
            </a:r>
          </a:p>
        </p:txBody>
      </p:sp>
      <p:sp>
        <p:nvSpPr>
          <p:cNvPr id="43143" name="Freeform 182"/>
          <p:cNvSpPr>
            <a:spLocks/>
          </p:cNvSpPr>
          <p:nvPr/>
        </p:nvSpPr>
        <p:spPr bwMode="auto">
          <a:xfrm>
            <a:off x="6096001" y="5157789"/>
            <a:ext cx="720725" cy="719137"/>
          </a:xfrm>
          <a:custGeom>
            <a:avLst/>
            <a:gdLst>
              <a:gd name="T0" fmla="*/ 0 w 454"/>
              <a:gd name="T1" fmla="*/ 719137 h 453"/>
              <a:gd name="T2" fmla="*/ 720725 w 454"/>
              <a:gd name="T3" fmla="*/ 719137 h 453"/>
              <a:gd name="T4" fmla="*/ 720725 w 454"/>
              <a:gd name="T5" fmla="*/ 0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453">
                <a:moveTo>
                  <a:pt x="0" y="453"/>
                </a:moveTo>
                <a:lnTo>
                  <a:pt x="454" y="453"/>
                </a:lnTo>
                <a:lnTo>
                  <a:pt x="45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44" name="Freeform 183"/>
          <p:cNvSpPr>
            <a:spLocks/>
          </p:cNvSpPr>
          <p:nvPr/>
        </p:nvSpPr>
        <p:spPr bwMode="auto">
          <a:xfrm>
            <a:off x="9625014" y="981076"/>
            <a:ext cx="287337" cy="360363"/>
          </a:xfrm>
          <a:custGeom>
            <a:avLst/>
            <a:gdLst>
              <a:gd name="T0" fmla="*/ 0 w 181"/>
              <a:gd name="T1" fmla="*/ 0 h 227"/>
              <a:gd name="T2" fmla="*/ 142875 w 181"/>
              <a:gd name="T3" fmla="*/ 0 h 227"/>
              <a:gd name="T4" fmla="*/ 142875 w 181"/>
              <a:gd name="T5" fmla="*/ 360363 h 227"/>
              <a:gd name="T6" fmla="*/ 287337 w 181"/>
              <a:gd name="T7" fmla="*/ 360363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27">
                <a:moveTo>
                  <a:pt x="0" y="0"/>
                </a:moveTo>
                <a:lnTo>
                  <a:pt x="90" y="0"/>
                </a:lnTo>
                <a:lnTo>
                  <a:pt x="90" y="227"/>
                </a:lnTo>
                <a:lnTo>
                  <a:pt x="181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656" name="Rectangle 184"/>
          <p:cNvSpPr>
            <a:spLocks noGrp="1" noChangeArrowheads="1"/>
          </p:cNvSpPr>
          <p:nvPr>
            <p:ph type="title"/>
          </p:nvPr>
        </p:nvSpPr>
        <p:spPr>
          <a:xfrm>
            <a:off x="1536700" y="11113"/>
            <a:ext cx="8447088" cy="393700"/>
          </a:xfrm>
        </p:spPr>
        <p:txBody>
          <a:bodyPr/>
          <a:lstStyle/>
          <a:p>
            <a:pPr>
              <a:defRPr/>
            </a:pPr>
            <a:r>
              <a:rPr lang="en-US" altLang="zh-CN" sz="2000">
                <a:solidFill>
                  <a:srgbClr val="FF3300"/>
                </a:solidFill>
              </a:rPr>
              <a:t>The Datapath in operation for SW</a:t>
            </a:r>
          </a:p>
        </p:txBody>
      </p:sp>
      <p:sp>
        <p:nvSpPr>
          <p:cNvPr id="43146" name="Rectangle 22"/>
          <p:cNvSpPr>
            <a:spLocks noChangeArrowheads="1"/>
          </p:cNvSpPr>
          <p:nvPr/>
        </p:nvSpPr>
        <p:spPr bwMode="auto">
          <a:xfrm>
            <a:off x="5232401" y="37893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2</a:t>
            </a:r>
          </a:p>
        </p:txBody>
      </p:sp>
      <p:sp>
        <p:nvSpPr>
          <p:cNvPr id="43147" name="Line 24"/>
          <p:cNvSpPr>
            <a:spLocks noChangeShapeType="1"/>
          </p:cNvSpPr>
          <p:nvPr/>
        </p:nvSpPr>
        <p:spPr bwMode="auto">
          <a:xfrm>
            <a:off x="3792538" y="3948113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48" name="Rectangle 25"/>
          <p:cNvSpPr>
            <a:spLocks noChangeArrowheads="1"/>
          </p:cNvSpPr>
          <p:nvPr/>
        </p:nvSpPr>
        <p:spPr bwMode="auto">
          <a:xfrm>
            <a:off x="3719513" y="3673475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[20-16] </a:t>
            </a:r>
          </a:p>
        </p:txBody>
      </p:sp>
      <p:sp>
        <p:nvSpPr>
          <p:cNvPr id="43149" name="Rectangle 72"/>
          <p:cNvSpPr>
            <a:spLocks noChangeArrowheads="1"/>
          </p:cNvSpPr>
          <p:nvPr/>
        </p:nvSpPr>
        <p:spPr bwMode="auto">
          <a:xfrm>
            <a:off x="2495550" y="3646489"/>
            <a:ext cx="865188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Instruction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3150" name="Oval 114"/>
          <p:cNvSpPr>
            <a:spLocks noChangeArrowheads="1"/>
          </p:cNvSpPr>
          <p:nvPr/>
        </p:nvSpPr>
        <p:spPr bwMode="auto">
          <a:xfrm flipH="1">
            <a:off x="3767139" y="3905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51" name="Line 115"/>
          <p:cNvSpPr>
            <a:spLocks noChangeShapeType="1"/>
          </p:cNvSpPr>
          <p:nvPr/>
        </p:nvSpPr>
        <p:spPr bwMode="auto">
          <a:xfrm>
            <a:off x="3792538" y="342900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52" name="Oval 118"/>
          <p:cNvSpPr>
            <a:spLocks noChangeArrowheads="1"/>
          </p:cNvSpPr>
          <p:nvPr/>
        </p:nvSpPr>
        <p:spPr bwMode="auto">
          <a:xfrm flipH="1">
            <a:off x="4270376" y="39195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53" name="Rectangle 12"/>
          <p:cNvSpPr>
            <a:spLocks noChangeArrowheads="1"/>
          </p:cNvSpPr>
          <p:nvPr/>
        </p:nvSpPr>
        <p:spPr bwMode="auto">
          <a:xfrm>
            <a:off x="8832851" y="515778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3154" name="Freeform 13"/>
          <p:cNvSpPr>
            <a:spLocks/>
          </p:cNvSpPr>
          <p:nvPr/>
        </p:nvSpPr>
        <p:spPr bwMode="auto">
          <a:xfrm>
            <a:off x="6672264" y="4508500"/>
            <a:ext cx="2160587" cy="865188"/>
          </a:xfrm>
          <a:custGeom>
            <a:avLst/>
            <a:gdLst>
              <a:gd name="T0" fmla="*/ 0 w 1315"/>
              <a:gd name="T1" fmla="*/ 0 h 545"/>
              <a:gd name="T2" fmla="*/ 0 w 1315"/>
              <a:gd name="T3" fmla="*/ 865188 h 545"/>
              <a:gd name="T4" fmla="*/ 2160587 w 1315"/>
              <a:gd name="T5" fmla="*/ 865188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545">
                <a:moveTo>
                  <a:pt x="0" y="0"/>
                </a:moveTo>
                <a:lnTo>
                  <a:pt x="0" y="545"/>
                </a:lnTo>
                <a:lnTo>
                  <a:pt x="1315" y="5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55" name="Rectangle 81"/>
          <p:cNvSpPr>
            <a:spLocks noChangeArrowheads="1"/>
          </p:cNvSpPr>
          <p:nvPr/>
        </p:nvSpPr>
        <p:spPr bwMode="auto">
          <a:xfrm>
            <a:off x="8759826" y="40052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Address</a:t>
            </a:r>
          </a:p>
        </p:txBody>
      </p:sp>
      <p:grpSp>
        <p:nvGrpSpPr>
          <p:cNvPr id="43156" name="Group 88"/>
          <p:cNvGrpSpPr>
            <a:grpSpLocks/>
          </p:cNvGrpSpPr>
          <p:nvPr/>
        </p:nvGrpSpPr>
        <p:grpSpPr bwMode="auto">
          <a:xfrm>
            <a:off x="7031038" y="4294188"/>
            <a:ext cx="360362" cy="1008062"/>
            <a:chOff x="2064" y="2886"/>
            <a:chExt cx="227" cy="635"/>
          </a:xfrm>
        </p:grpSpPr>
        <p:sp>
          <p:nvSpPr>
            <p:cNvPr id="43170" name="Freeform 89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71" name="Rectangle 90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3157" name="Rectangle 97"/>
          <p:cNvSpPr>
            <a:spLocks noChangeArrowheads="1"/>
          </p:cNvSpPr>
          <p:nvPr/>
        </p:nvSpPr>
        <p:spPr bwMode="auto">
          <a:xfrm>
            <a:off x="7751763" y="39338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43158" name="Rectangle 98"/>
          <p:cNvSpPr>
            <a:spLocks noChangeArrowheads="1"/>
          </p:cNvSpPr>
          <p:nvPr/>
        </p:nvSpPr>
        <p:spPr bwMode="auto">
          <a:xfrm>
            <a:off x="7967663" y="41497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3159" name="Rectangle 99"/>
          <p:cNvSpPr>
            <a:spLocks noChangeArrowheads="1"/>
          </p:cNvSpPr>
          <p:nvPr/>
        </p:nvSpPr>
        <p:spPr bwMode="auto">
          <a:xfrm>
            <a:off x="7967663" y="37179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Zero</a:t>
            </a:r>
          </a:p>
        </p:txBody>
      </p:sp>
      <p:sp>
        <p:nvSpPr>
          <p:cNvPr id="43160" name="Oval 100"/>
          <p:cNvSpPr>
            <a:spLocks noChangeArrowheads="1"/>
          </p:cNvSpPr>
          <p:nvPr/>
        </p:nvSpPr>
        <p:spPr bwMode="auto">
          <a:xfrm>
            <a:off x="7319963" y="5445125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ALU</a:t>
            </a:r>
          </a:p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3161" name="Line 129"/>
          <p:cNvSpPr>
            <a:spLocks noChangeShapeType="1"/>
          </p:cNvSpPr>
          <p:nvPr/>
        </p:nvSpPr>
        <p:spPr bwMode="auto">
          <a:xfrm>
            <a:off x="7391401" y="472440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2" name="Freeform 130"/>
          <p:cNvSpPr>
            <a:spLocks/>
          </p:cNvSpPr>
          <p:nvPr/>
        </p:nvSpPr>
        <p:spPr bwMode="auto">
          <a:xfrm>
            <a:off x="7967663" y="4652963"/>
            <a:ext cx="360362" cy="1223962"/>
          </a:xfrm>
          <a:custGeom>
            <a:avLst/>
            <a:gdLst>
              <a:gd name="T0" fmla="*/ 0 w 91"/>
              <a:gd name="T1" fmla="*/ 1223962 h 635"/>
              <a:gd name="T2" fmla="*/ 360362 w 91"/>
              <a:gd name="T3" fmla="*/ 1223962 h 635"/>
              <a:gd name="T4" fmla="*/ 360362 w 91"/>
              <a:gd name="T5" fmla="*/ 0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635">
                <a:moveTo>
                  <a:pt x="0" y="635"/>
                </a:moveTo>
                <a:lnTo>
                  <a:pt x="91" y="635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3" name="Line 136"/>
          <p:cNvSpPr>
            <a:spLocks noChangeShapeType="1"/>
          </p:cNvSpPr>
          <p:nvPr/>
        </p:nvSpPr>
        <p:spPr bwMode="auto">
          <a:xfrm>
            <a:off x="8472488" y="4149725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4" name="Oval 179"/>
          <p:cNvSpPr>
            <a:spLocks noChangeArrowheads="1"/>
          </p:cNvSpPr>
          <p:nvPr/>
        </p:nvSpPr>
        <p:spPr bwMode="auto">
          <a:xfrm flipH="1">
            <a:off x="8586789" y="41211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5" name="Line 127"/>
          <p:cNvSpPr>
            <a:spLocks noChangeShapeType="1"/>
          </p:cNvSpPr>
          <p:nvPr/>
        </p:nvSpPr>
        <p:spPr bwMode="auto">
          <a:xfrm>
            <a:off x="6816725" y="5157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6" name="Oval 128"/>
          <p:cNvSpPr>
            <a:spLocks noChangeArrowheads="1"/>
          </p:cNvSpPr>
          <p:nvPr/>
        </p:nvSpPr>
        <p:spPr bwMode="auto">
          <a:xfrm flipH="1">
            <a:off x="6805614" y="51323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7" name="Oval 138"/>
          <p:cNvSpPr>
            <a:spLocks noChangeArrowheads="1"/>
          </p:cNvSpPr>
          <p:nvPr/>
        </p:nvSpPr>
        <p:spPr bwMode="auto">
          <a:xfrm flipH="1">
            <a:off x="6643689" y="44799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8" name="Line 185"/>
          <p:cNvSpPr>
            <a:spLocks noChangeShapeType="1"/>
          </p:cNvSpPr>
          <p:nvPr/>
        </p:nvSpPr>
        <p:spPr bwMode="auto">
          <a:xfrm>
            <a:off x="6600825" y="4508500"/>
            <a:ext cx="71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9" name="Freeform 4"/>
          <p:cNvSpPr>
            <a:spLocks/>
          </p:cNvSpPr>
          <p:nvPr/>
        </p:nvSpPr>
        <p:spPr bwMode="auto">
          <a:xfrm>
            <a:off x="5232400" y="2636839"/>
            <a:ext cx="4032250" cy="1296987"/>
          </a:xfrm>
          <a:custGeom>
            <a:avLst/>
            <a:gdLst>
              <a:gd name="T0" fmla="*/ 0 w 2585"/>
              <a:gd name="T1" fmla="*/ 0 h 817"/>
              <a:gd name="T2" fmla="*/ 4032250 w 2585"/>
              <a:gd name="T3" fmla="*/ 0 h 817"/>
              <a:gd name="T4" fmla="*/ 4032250 w 2585"/>
              <a:gd name="T5" fmla="*/ 1296987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5" h="817">
                <a:moveTo>
                  <a:pt x="0" y="0"/>
                </a:moveTo>
                <a:lnTo>
                  <a:pt x="2585" y="0"/>
                </a:lnTo>
                <a:lnTo>
                  <a:pt x="2585" y="81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179"/>
          <p:cNvSpPr>
            <a:spLocks noChangeArrowheads="1"/>
          </p:cNvSpPr>
          <p:nvPr/>
        </p:nvSpPr>
        <p:spPr bwMode="auto">
          <a:xfrm flipH="1">
            <a:off x="8586789" y="41211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Freeform 120"/>
          <p:cNvSpPr>
            <a:spLocks/>
          </p:cNvSpPr>
          <p:nvPr/>
        </p:nvSpPr>
        <p:spPr bwMode="auto">
          <a:xfrm>
            <a:off x="5232401" y="2060576"/>
            <a:ext cx="5400675" cy="3960813"/>
          </a:xfrm>
          <a:custGeom>
            <a:avLst/>
            <a:gdLst>
              <a:gd name="T0" fmla="*/ 0 w 3402"/>
              <a:gd name="T1" fmla="*/ 0 h 2495"/>
              <a:gd name="T2" fmla="*/ 5400675 w 3402"/>
              <a:gd name="T3" fmla="*/ 0 h 2495"/>
              <a:gd name="T4" fmla="*/ 5400675 w 3402"/>
              <a:gd name="T5" fmla="*/ 3960813 h 2495"/>
              <a:gd name="T6" fmla="*/ 4103688 w 3402"/>
              <a:gd name="T7" fmla="*/ 3960813 h 2495"/>
              <a:gd name="T8" fmla="*/ 4103688 w 3402"/>
              <a:gd name="T9" fmla="*/ 3455988 h 2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2" h="2495">
                <a:moveTo>
                  <a:pt x="0" y="0"/>
                </a:moveTo>
                <a:lnTo>
                  <a:pt x="3402" y="0"/>
                </a:lnTo>
                <a:lnTo>
                  <a:pt x="3402" y="2495"/>
                </a:lnTo>
                <a:lnTo>
                  <a:pt x="2585" y="2495"/>
                </a:lnTo>
                <a:lnTo>
                  <a:pt x="2585" y="217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Freeform 167"/>
          <p:cNvSpPr>
            <a:spLocks/>
          </p:cNvSpPr>
          <p:nvPr/>
        </p:nvSpPr>
        <p:spPr bwMode="auto">
          <a:xfrm>
            <a:off x="6672264" y="4508500"/>
            <a:ext cx="2160587" cy="865188"/>
          </a:xfrm>
          <a:custGeom>
            <a:avLst/>
            <a:gdLst>
              <a:gd name="T0" fmla="*/ 0 w 1315"/>
              <a:gd name="T1" fmla="*/ 0 h 545"/>
              <a:gd name="T2" fmla="*/ 0 w 1315"/>
              <a:gd name="T3" fmla="*/ 865188 h 545"/>
              <a:gd name="T4" fmla="*/ 2160587 w 1315"/>
              <a:gd name="T5" fmla="*/ 865188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545">
                <a:moveTo>
                  <a:pt x="0" y="0"/>
                </a:moveTo>
                <a:lnTo>
                  <a:pt x="0" y="545"/>
                </a:lnTo>
                <a:lnTo>
                  <a:pt x="1315" y="5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Freeform 184"/>
          <p:cNvSpPr>
            <a:spLocks/>
          </p:cNvSpPr>
          <p:nvPr/>
        </p:nvSpPr>
        <p:spPr bwMode="auto">
          <a:xfrm>
            <a:off x="5232400" y="2636839"/>
            <a:ext cx="4032250" cy="1296987"/>
          </a:xfrm>
          <a:custGeom>
            <a:avLst/>
            <a:gdLst>
              <a:gd name="T0" fmla="*/ 0 w 2585"/>
              <a:gd name="T1" fmla="*/ 0 h 817"/>
              <a:gd name="T2" fmla="*/ 4032250 w 2585"/>
              <a:gd name="T3" fmla="*/ 0 h 817"/>
              <a:gd name="T4" fmla="*/ 4032250 w 2585"/>
              <a:gd name="T5" fmla="*/ 1296987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5" h="817">
                <a:moveTo>
                  <a:pt x="0" y="0"/>
                </a:moveTo>
                <a:lnTo>
                  <a:pt x="2585" y="0"/>
                </a:lnTo>
                <a:lnTo>
                  <a:pt x="2585" y="81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Rectangle 85"/>
          <p:cNvSpPr>
            <a:spLocks noChangeArrowheads="1"/>
          </p:cNvSpPr>
          <p:nvPr/>
        </p:nvSpPr>
        <p:spPr bwMode="auto">
          <a:xfrm>
            <a:off x="8832851" y="3933825"/>
            <a:ext cx="938213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Line 117"/>
          <p:cNvSpPr>
            <a:spLocks noChangeShapeType="1"/>
          </p:cNvSpPr>
          <p:nvPr/>
        </p:nvSpPr>
        <p:spPr bwMode="auto">
          <a:xfrm>
            <a:off x="9767888" y="42926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Rectangle 166"/>
          <p:cNvSpPr>
            <a:spLocks noChangeArrowheads="1"/>
          </p:cNvSpPr>
          <p:nvPr/>
        </p:nvSpPr>
        <p:spPr bwMode="auto">
          <a:xfrm>
            <a:off x="8832851" y="515778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4041" name="Rectangle 168"/>
          <p:cNvSpPr>
            <a:spLocks noChangeArrowheads="1"/>
          </p:cNvSpPr>
          <p:nvPr/>
        </p:nvSpPr>
        <p:spPr bwMode="auto">
          <a:xfrm>
            <a:off x="8759826" y="40052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Address</a:t>
            </a:r>
          </a:p>
        </p:txBody>
      </p:sp>
      <p:sp>
        <p:nvSpPr>
          <p:cNvPr id="44042" name="Line 178"/>
          <p:cNvSpPr>
            <a:spLocks noChangeShapeType="1"/>
          </p:cNvSpPr>
          <p:nvPr/>
        </p:nvSpPr>
        <p:spPr bwMode="auto">
          <a:xfrm>
            <a:off x="8472488" y="4149725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Rectangle 173"/>
          <p:cNvSpPr>
            <a:spLocks noChangeArrowheads="1"/>
          </p:cNvSpPr>
          <p:nvPr/>
        </p:nvSpPr>
        <p:spPr bwMode="auto">
          <a:xfrm>
            <a:off x="7967663" y="41497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4044" name="Rectangle 2"/>
          <p:cNvSpPr>
            <a:spLocks noChangeArrowheads="1"/>
          </p:cNvSpPr>
          <p:nvPr/>
        </p:nvSpPr>
        <p:spPr bwMode="auto">
          <a:xfrm>
            <a:off x="9266238" y="42211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data</a:t>
            </a:r>
          </a:p>
        </p:txBody>
      </p:sp>
      <p:grpSp>
        <p:nvGrpSpPr>
          <p:cNvPr id="44045" name="Group 3"/>
          <p:cNvGrpSpPr>
            <a:grpSpLocks/>
          </p:cNvGrpSpPr>
          <p:nvPr/>
        </p:nvGrpSpPr>
        <p:grpSpPr bwMode="auto">
          <a:xfrm>
            <a:off x="9983788" y="3933826"/>
            <a:ext cx="360362" cy="1008063"/>
            <a:chOff x="2064" y="2886"/>
            <a:chExt cx="227" cy="635"/>
          </a:xfrm>
        </p:grpSpPr>
        <p:sp>
          <p:nvSpPr>
            <p:cNvPr id="44202" name="Freeform 4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3" name="Rectangle 5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4046" name="Freeform 6"/>
          <p:cNvSpPr>
            <a:spLocks/>
          </p:cNvSpPr>
          <p:nvPr/>
        </p:nvSpPr>
        <p:spPr bwMode="auto">
          <a:xfrm>
            <a:off x="5232400" y="2276475"/>
            <a:ext cx="4967288" cy="1657350"/>
          </a:xfrm>
          <a:custGeom>
            <a:avLst/>
            <a:gdLst>
              <a:gd name="T0" fmla="*/ 0 w 3129"/>
              <a:gd name="T1" fmla="*/ 0 h 1044"/>
              <a:gd name="T2" fmla="*/ 4967288 w 3129"/>
              <a:gd name="T3" fmla="*/ 0 h 1044"/>
              <a:gd name="T4" fmla="*/ 4967288 w 3129"/>
              <a:gd name="T5" fmla="*/ 1657350 h 10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9" h="1044">
                <a:moveTo>
                  <a:pt x="0" y="0"/>
                </a:moveTo>
                <a:lnTo>
                  <a:pt x="3129" y="0"/>
                </a:lnTo>
                <a:lnTo>
                  <a:pt x="3129" y="1044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Rectangle 8"/>
          <p:cNvSpPr>
            <a:spLocks noChangeArrowheads="1"/>
          </p:cNvSpPr>
          <p:nvPr/>
        </p:nvSpPr>
        <p:spPr bwMode="auto">
          <a:xfrm>
            <a:off x="5232401" y="44370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</a:t>
            </a:r>
          </a:p>
        </p:txBody>
      </p:sp>
      <p:sp>
        <p:nvSpPr>
          <p:cNvPr id="44048" name="Rectangle 9"/>
          <p:cNvSpPr>
            <a:spLocks noChangeArrowheads="1"/>
          </p:cNvSpPr>
          <p:nvPr/>
        </p:nvSpPr>
        <p:spPr bwMode="auto">
          <a:xfrm>
            <a:off x="5232401" y="48704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4049" name="Line 10"/>
          <p:cNvSpPr>
            <a:spLocks noChangeShapeType="1"/>
          </p:cNvSpPr>
          <p:nvPr/>
        </p:nvSpPr>
        <p:spPr bwMode="auto">
          <a:xfrm flipH="1">
            <a:off x="5016500" y="4581525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Freeform 11"/>
          <p:cNvSpPr>
            <a:spLocks/>
          </p:cNvSpPr>
          <p:nvPr/>
        </p:nvSpPr>
        <p:spPr bwMode="auto">
          <a:xfrm>
            <a:off x="5159375" y="4365626"/>
            <a:ext cx="5329238" cy="2303463"/>
          </a:xfrm>
          <a:custGeom>
            <a:avLst/>
            <a:gdLst>
              <a:gd name="T0" fmla="*/ 5184775 w 3357"/>
              <a:gd name="T1" fmla="*/ 0 h 1451"/>
              <a:gd name="T2" fmla="*/ 5329238 w 3357"/>
              <a:gd name="T3" fmla="*/ 0 h 1451"/>
              <a:gd name="T4" fmla="*/ 5329238 w 3357"/>
              <a:gd name="T5" fmla="*/ 2303463 h 1451"/>
              <a:gd name="T6" fmla="*/ 0 w 3357"/>
              <a:gd name="T7" fmla="*/ 2303463 h 1451"/>
              <a:gd name="T8" fmla="*/ 0 w 3357"/>
              <a:gd name="T9" fmla="*/ 647700 h 1451"/>
              <a:gd name="T10" fmla="*/ 144463 w 3357"/>
              <a:gd name="T11" fmla="*/ 64770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57" h="1451">
                <a:moveTo>
                  <a:pt x="3266" y="0"/>
                </a:moveTo>
                <a:lnTo>
                  <a:pt x="3357" y="0"/>
                </a:lnTo>
                <a:lnTo>
                  <a:pt x="3357" y="1451"/>
                </a:lnTo>
                <a:lnTo>
                  <a:pt x="0" y="1451"/>
                </a:lnTo>
                <a:lnTo>
                  <a:pt x="0" y="408"/>
                </a:lnTo>
                <a:lnTo>
                  <a:pt x="9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51" name="Group 12"/>
          <p:cNvGrpSpPr>
            <a:grpSpLocks/>
          </p:cNvGrpSpPr>
          <p:nvPr/>
        </p:nvGrpSpPr>
        <p:grpSpPr bwMode="auto">
          <a:xfrm>
            <a:off x="4656138" y="4078288"/>
            <a:ext cx="360362" cy="1008062"/>
            <a:chOff x="2064" y="2886"/>
            <a:chExt cx="227" cy="635"/>
          </a:xfrm>
        </p:grpSpPr>
        <p:sp>
          <p:nvSpPr>
            <p:cNvPr id="44200" name="Freeform 13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1" name="Rectangle 14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4052" name="Freeform 15"/>
          <p:cNvSpPr>
            <a:spLocks/>
          </p:cNvSpPr>
          <p:nvPr/>
        </p:nvSpPr>
        <p:spPr bwMode="auto">
          <a:xfrm>
            <a:off x="4008439" y="1412876"/>
            <a:ext cx="1800225" cy="4176713"/>
          </a:xfrm>
          <a:custGeom>
            <a:avLst/>
            <a:gdLst>
              <a:gd name="T0" fmla="*/ 827739 w 1679"/>
              <a:gd name="T1" fmla="*/ 3671888 h 2631"/>
              <a:gd name="T2" fmla="*/ 827739 w 1679"/>
              <a:gd name="T3" fmla="*/ 4176713 h 2631"/>
              <a:gd name="T4" fmla="*/ 0 w 1679"/>
              <a:gd name="T5" fmla="*/ 4176713 h 2631"/>
              <a:gd name="T6" fmla="*/ 0 w 1679"/>
              <a:gd name="T7" fmla="*/ 0 h 2631"/>
              <a:gd name="T8" fmla="*/ 1800225 w 1679"/>
              <a:gd name="T9" fmla="*/ 0 h 2631"/>
              <a:gd name="T10" fmla="*/ 1800225 w 1679"/>
              <a:gd name="T11" fmla="*/ 287338 h 2631"/>
              <a:gd name="T12" fmla="*/ 1021807 w 1679"/>
              <a:gd name="T13" fmla="*/ 287338 h 2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9" h="2631">
                <a:moveTo>
                  <a:pt x="772" y="2313"/>
                </a:moveTo>
                <a:lnTo>
                  <a:pt x="772" y="2631"/>
                </a:lnTo>
                <a:lnTo>
                  <a:pt x="0" y="2631"/>
                </a:lnTo>
                <a:lnTo>
                  <a:pt x="0" y="0"/>
                </a:lnTo>
                <a:lnTo>
                  <a:pt x="1679" y="0"/>
                </a:lnTo>
                <a:lnTo>
                  <a:pt x="1679" y="181"/>
                </a:lnTo>
                <a:lnTo>
                  <a:pt x="953" y="181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Freeform 16"/>
          <p:cNvSpPr>
            <a:spLocks/>
          </p:cNvSpPr>
          <p:nvPr/>
        </p:nvSpPr>
        <p:spPr bwMode="auto">
          <a:xfrm>
            <a:off x="4295776" y="3933826"/>
            <a:ext cx="360363" cy="360363"/>
          </a:xfrm>
          <a:custGeom>
            <a:avLst/>
            <a:gdLst>
              <a:gd name="T0" fmla="*/ 0 w 227"/>
              <a:gd name="T1" fmla="*/ 0 h 227"/>
              <a:gd name="T2" fmla="*/ 0 w 227"/>
              <a:gd name="T3" fmla="*/ 360363 h 227"/>
              <a:gd name="T4" fmla="*/ 360363 w 227"/>
              <a:gd name="T5" fmla="*/ 360363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27">
                <a:moveTo>
                  <a:pt x="0" y="0"/>
                </a:moveTo>
                <a:lnTo>
                  <a:pt x="0" y="227"/>
                </a:lnTo>
                <a:lnTo>
                  <a:pt x="227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4" name="Freeform 18"/>
          <p:cNvSpPr>
            <a:spLocks/>
          </p:cNvSpPr>
          <p:nvPr/>
        </p:nvSpPr>
        <p:spPr bwMode="auto">
          <a:xfrm>
            <a:off x="4511676" y="260351"/>
            <a:ext cx="5400675" cy="576263"/>
          </a:xfrm>
          <a:custGeom>
            <a:avLst/>
            <a:gdLst>
              <a:gd name="T0" fmla="*/ 0 w 3402"/>
              <a:gd name="T1" fmla="*/ 576263 h 363"/>
              <a:gd name="T2" fmla="*/ 2089150 w 3402"/>
              <a:gd name="T3" fmla="*/ 576263 h 363"/>
              <a:gd name="T4" fmla="*/ 2089150 w 3402"/>
              <a:gd name="T5" fmla="*/ 0 h 363"/>
              <a:gd name="T6" fmla="*/ 5256213 w 3402"/>
              <a:gd name="T7" fmla="*/ 0 h 363"/>
              <a:gd name="T8" fmla="*/ 5256213 w 3402"/>
              <a:gd name="T9" fmla="*/ 360363 h 363"/>
              <a:gd name="T10" fmla="*/ 5400675 w 3402"/>
              <a:gd name="T11" fmla="*/ 360363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2" h="363">
                <a:moveTo>
                  <a:pt x="0" y="363"/>
                </a:moveTo>
                <a:lnTo>
                  <a:pt x="1316" y="363"/>
                </a:lnTo>
                <a:lnTo>
                  <a:pt x="1316" y="0"/>
                </a:lnTo>
                <a:lnTo>
                  <a:pt x="3311" y="0"/>
                </a:lnTo>
                <a:lnTo>
                  <a:pt x="3311" y="227"/>
                </a:lnTo>
                <a:lnTo>
                  <a:pt x="3402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Freeform 19"/>
          <p:cNvSpPr>
            <a:spLocks/>
          </p:cNvSpPr>
          <p:nvPr/>
        </p:nvSpPr>
        <p:spPr bwMode="auto">
          <a:xfrm>
            <a:off x="3648076" y="836614"/>
            <a:ext cx="360363" cy="2447925"/>
          </a:xfrm>
          <a:custGeom>
            <a:avLst/>
            <a:gdLst>
              <a:gd name="T0" fmla="*/ 0 w 227"/>
              <a:gd name="T1" fmla="*/ 2447925 h 1497"/>
              <a:gd name="T2" fmla="*/ 0 w 227"/>
              <a:gd name="T3" fmla="*/ 0 h 1497"/>
              <a:gd name="T4" fmla="*/ 360363 w 227"/>
              <a:gd name="T5" fmla="*/ 0 h 14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497">
                <a:moveTo>
                  <a:pt x="0" y="1497"/>
                </a:move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Line 20"/>
          <p:cNvSpPr>
            <a:spLocks noChangeShapeType="1"/>
          </p:cNvSpPr>
          <p:nvPr/>
        </p:nvSpPr>
        <p:spPr bwMode="auto">
          <a:xfrm>
            <a:off x="3719514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Rectangle 21"/>
          <p:cNvSpPr>
            <a:spLocks noChangeArrowheads="1"/>
          </p:cNvSpPr>
          <p:nvPr/>
        </p:nvSpPr>
        <p:spPr bwMode="auto">
          <a:xfrm>
            <a:off x="364807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26</a:t>
            </a:r>
          </a:p>
        </p:txBody>
      </p:sp>
      <p:sp>
        <p:nvSpPr>
          <p:cNvPr id="44058" name="Line 22"/>
          <p:cNvSpPr>
            <a:spLocks noChangeShapeType="1"/>
          </p:cNvSpPr>
          <p:nvPr/>
        </p:nvSpPr>
        <p:spPr bwMode="auto">
          <a:xfrm>
            <a:off x="4654551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Rectangle 23"/>
          <p:cNvSpPr>
            <a:spLocks noChangeArrowheads="1"/>
          </p:cNvSpPr>
          <p:nvPr/>
        </p:nvSpPr>
        <p:spPr bwMode="auto">
          <a:xfrm>
            <a:off x="4583113" y="908050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28</a:t>
            </a:r>
          </a:p>
        </p:txBody>
      </p:sp>
      <p:sp>
        <p:nvSpPr>
          <p:cNvPr id="44060" name="Line 24"/>
          <p:cNvSpPr>
            <a:spLocks noChangeShapeType="1"/>
          </p:cNvSpPr>
          <p:nvPr/>
        </p:nvSpPr>
        <p:spPr bwMode="auto">
          <a:xfrm>
            <a:off x="3792538" y="4941888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1" name="Rectangle 25"/>
          <p:cNvSpPr>
            <a:spLocks noChangeArrowheads="1"/>
          </p:cNvSpPr>
          <p:nvPr/>
        </p:nvSpPr>
        <p:spPr bwMode="auto">
          <a:xfrm>
            <a:off x="3717926" y="501332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[15-11] </a:t>
            </a:r>
          </a:p>
        </p:txBody>
      </p:sp>
      <p:sp>
        <p:nvSpPr>
          <p:cNvPr id="44062" name="Freeform 34"/>
          <p:cNvSpPr>
            <a:spLocks/>
          </p:cNvSpPr>
          <p:nvPr/>
        </p:nvSpPr>
        <p:spPr bwMode="auto">
          <a:xfrm>
            <a:off x="8616950" y="4149725"/>
            <a:ext cx="1366838" cy="1727200"/>
          </a:xfrm>
          <a:custGeom>
            <a:avLst/>
            <a:gdLst>
              <a:gd name="T0" fmla="*/ 0 w 861"/>
              <a:gd name="T1" fmla="*/ 0 h 1088"/>
              <a:gd name="T2" fmla="*/ 0 w 861"/>
              <a:gd name="T3" fmla="*/ 1727200 h 1088"/>
              <a:gd name="T4" fmla="*/ 1223963 w 861"/>
              <a:gd name="T5" fmla="*/ 1727200 h 1088"/>
              <a:gd name="T6" fmla="*/ 1223963 w 861"/>
              <a:gd name="T7" fmla="*/ 647700 h 1088"/>
              <a:gd name="T8" fmla="*/ 1366838 w 861"/>
              <a:gd name="T9" fmla="*/ 64770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1" h="1088">
                <a:moveTo>
                  <a:pt x="0" y="0"/>
                </a:moveTo>
                <a:lnTo>
                  <a:pt x="0" y="1088"/>
                </a:lnTo>
                <a:lnTo>
                  <a:pt x="771" y="1088"/>
                </a:lnTo>
                <a:lnTo>
                  <a:pt x="771" y="408"/>
                </a:lnTo>
                <a:lnTo>
                  <a:pt x="86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3" name="Freeform 35"/>
          <p:cNvSpPr>
            <a:spLocks/>
          </p:cNvSpPr>
          <p:nvPr/>
        </p:nvSpPr>
        <p:spPr bwMode="auto">
          <a:xfrm>
            <a:off x="4872039" y="5876925"/>
            <a:ext cx="2447925" cy="647700"/>
          </a:xfrm>
          <a:custGeom>
            <a:avLst/>
            <a:gdLst>
              <a:gd name="T0" fmla="*/ 0 w 1542"/>
              <a:gd name="T1" fmla="*/ 0 h 408"/>
              <a:gd name="T2" fmla="*/ 0 w 1542"/>
              <a:gd name="T3" fmla="*/ 647700 h 408"/>
              <a:gd name="T4" fmla="*/ 2160588 w 1542"/>
              <a:gd name="T5" fmla="*/ 647700 h 408"/>
              <a:gd name="T6" fmla="*/ 2160588 w 1542"/>
              <a:gd name="T7" fmla="*/ 0 h 408"/>
              <a:gd name="T8" fmla="*/ 2447925 w 154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408">
                <a:moveTo>
                  <a:pt x="0" y="0"/>
                </a:moveTo>
                <a:lnTo>
                  <a:pt x="0" y="408"/>
                </a:lnTo>
                <a:lnTo>
                  <a:pt x="1361" y="408"/>
                </a:lnTo>
                <a:lnTo>
                  <a:pt x="1361" y="0"/>
                </a:lnTo>
                <a:lnTo>
                  <a:pt x="15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4" name="Rectangle 36"/>
          <p:cNvSpPr>
            <a:spLocks noChangeArrowheads="1"/>
          </p:cNvSpPr>
          <p:nvPr/>
        </p:nvSpPr>
        <p:spPr bwMode="auto">
          <a:xfrm>
            <a:off x="5330826" y="6265864"/>
            <a:ext cx="137001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[5-0] </a:t>
            </a:r>
          </a:p>
        </p:txBody>
      </p:sp>
      <p:sp>
        <p:nvSpPr>
          <p:cNvPr id="44065" name="Oval 37"/>
          <p:cNvSpPr>
            <a:spLocks noChangeArrowheads="1"/>
          </p:cNvSpPr>
          <p:nvPr/>
        </p:nvSpPr>
        <p:spPr bwMode="auto">
          <a:xfrm>
            <a:off x="4008439" y="476250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4066" name="Rectangle 38"/>
          <p:cNvSpPr>
            <a:spLocks noChangeArrowheads="1"/>
          </p:cNvSpPr>
          <p:nvPr/>
        </p:nvSpPr>
        <p:spPr bwMode="auto">
          <a:xfrm>
            <a:off x="2640013" y="4762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[25-0] </a:t>
            </a:r>
          </a:p>
        </p:txBody>
      </p:sp>
      <p:sp>
        <p:nvSpPr>
          <p:cNvPr id="44067" name="Rectangle 39"/>
          <p:cNvSpPr>
            <a:spLocks noChangeArrowheads="1"/>
          </p:cNvSpPr>
          <p:nvPr/>
        </p:nvSpPr>
        <p:spPr bwMode="auto">
          <a:xfrm>
            <a:off x="5013326" y="5492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jump  address[31-0] </a:t>
            </a:r>
          </a:p>
        </p:txBody>
      </p:sp>
      <p:sp>
        <p:nvSpPr>
          <p:cNvPr id="44068" name="Freeform 40"/>
          <p:cNvSpPr>
            <a:spLocks/>
          </p:cNvSpPr>
          <p:nvPr/>
        </p:nvSpPr>
        <p:spPr bwMode="auto">
          <a:xfrm>
            <a:off x="4440238" y="836614"/>
            <a:ext cx="576262" cy="504825"/>
          </a:xfrm>
          <a:custGeom>
            <a:avLst/>
            <a:gdLst>
              <a:gd name="T0" fmla="*/ 0 w 499"/>
              <a:gd name="T1" fmla="*/ 504825 h 318"/>
              <a:gd name="T2" fmla="*/ 0 w 499"/>
              <a:gd name="T3" fmla="*/ 360363 h 318"/>
              <a:gd name="T4" fmla="*/ 576262 w 499"/>
              <a:gd name="T5" fmla="*/ 360363 h 318"/>
              <a:gd name="T6" fmla="*/ 576262 w 499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318">
                <a:moveTo>
                  <a:pt x="0" y="318"/>
                </a:moveTo>
                <a:lnTo>
                  <a:pt x="0" y="227"/>
                </a:lnTo>
                <a:lnTo>
                  <a:pt x="499" y="227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9" name="Rectangle 41"/>
          <p:cNvSpPr>
            <a:spLocks noChangeArrowheads="1"/>
          </p:cNvSpPr>
          <p:nvPr/>
        </p:nvSpPr>
        <p:spPr bwMode="auto">
          <a:xfrm>
            <a:off x="4943476" y="9080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PC+4[31-28] </a:t>
            </a:r>
          </a:p>
        </p:txBody>
      </p:sp>
      <p:graphicFrame>
        <p:nvGraphicFramePr>
          <p:cNvPr id="234538" name="Group 42"/>
          <p:cNvGraphicFramePr>
            <a:graphicFrameLocks noGrp="1"/>
          </p:cNvGraphicFramePr>
          <p:nvPr/>
        </p:nvGraphicFramePr>
        <p:xfrm>
          <a:off x="1579563" y="47974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4475"/>
                <a:gridCol w="242888"/>
                <a:gridCol w="544512"/>
                <a:gridCol w="512763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shamt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560" name="Group 64"/>
          <p:cNvGraphicFramePr>
            <a:graphicFrameLocks noGrp="1"/>
          </p:cNvGraphicFramePr>
          <p:nvPr/>
        </p:nvGraphicFramePr>
        <p:xfrm>
          <a:off x="1579563" y="6040438"/>
          <a:ext cx="2139950" cy="630810"/>
        </p:xfrm>
        <a:graphic>
          <a:graphicData uri="http://schemas.openxmlformats.org/drawingml/2006/table">
            <a:tbl>
              <a:tblPr/>
              <a:tblGrid>
                <a:gridCol w="336550"/>
                <a:gridCol w="1803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Jump-type 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97" name="Rectangle 76"/>
          <p:cNvSpPr>
            <a:spLocks noChangeArrowheads="1"/>
          </p:cNvSpPr>
          <p:nvPr/>
        </p:nvSpPr>
        <p:spPr bwMode="auto">
          <a:xfrm>
            <a:off x="1524000" y="-28575"/>
            <a:ext cx="9144000" cy="6913563"/>
          </a:xfrm>
          <a:prstGeom prst="rect">
            <a:avLst/>
          </a:prstGeom>
          <a:solidFill>
            <a:srgbClr val="FFFFFF">
              <a:alpha val="8392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8" name="Rectangle 77"/>
          <p:cNvSpPr>
            <a:spLocks noChangeArrowheads="1"/>
          </p:cNvSpPr>
          <p:nvPr/>
        </p:nvSpPr>
        <p:spPr bwMode="auto">
          <a:xfrm>
            <a:off x="2495551" y="2422525"/>
            <a:ext cx="936625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9" name="Rectangle 78"/>
          <p:cNvSpPr>
            <a:spLocks noChangeArrowheads="1"/>
          </p:cNvSpPr>
          <p:nvPr/>
        </p:nvSpPr>
        <p:spPr bwMode="auto">
          <a:xfrm>
            <a:off x="2424113" y="24939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address</a:t>
            </a:r>
          </a:p>
        </p:txBody>
      </p:sp>
      <p:sp>
        <p:nvSpPr>
          <p:cNvPr id="44100" name="Rectangle 79"/>
          <p:cNvSpPr>
            <a:spLocks noChangeArrowheads="1"/>
          </p:cNvSpPr>
          <p:nvPr/>
        </p:nvSpPr>
        <p:spPr bwMode="auto">
          <a:xfrm>
            <a:off x="2640014" y="3141664"/>
            <a:ext cx="865187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Instruction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[31-0] </a:t>
            </a:r>
          </a:p>
        </p:txBody>
      </p:sp>
      <p:sp>
        <p:nvSpPr>
          <p:cNvPr id="44101" name="Rectangle 80"/>
          <p:cNvSpPr>
            <a:spLocks noChangeArrowheads="1"/>
          </p:cNvSpPr>
          <p:nvPr/>
        </p:nvSpPr>
        <p:spPr bwMode="auto">
          <a:xfrm>
            <a:off x="5303839" y="3213100"/>
            <a:ext cx="1296987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2" name="Rectangle 81"/>
          <p:cNvSpPr>
            <a:spLocks noChangeArrowheads="1"/>
          </p:cNvSpPr>
          <p:nvPr/>
        </p:nvSpPr>
        <p:spPr bwMode="auto">
          <a:xfrm>
            <a:off x="5232401" y="324167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1</a:t>
            </a:r>
          </a:p>
        </p:txBody>
      </p:sp>
      <p:sp>
        <p:nvSpPr>
          <p:cNvPr id="44103" name="Rectangle 82"/>
          <p:cNvSpPr>
            <a:spLocks noChangeArrowheads="1"/>
          </p:cNvSpPr>
          <p:nvPr/>
        </p:nvSpPr>
        <p:spPr bwMode="auto">
          <a:xfrm>
            <a:off x="6096001" y="3502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1</a:t>
            </a:r>
          </a:p>
        </p:txBody>
      </p:sp>
      <p:sp>
        <p:nvSpPr>
          <p:cNvPr id="44104" name="Rectangle 83"/>
          <p:cNvSpPr>
            <a:spLocks noChangeArrowheads="1"/>
          </p:cNvSpPr>
          <p:nvPr/>
        </p:nvSpPr>
        <p:spPr bwMode="auto">
          <a:xfrm>
            <a:off x="5807075" y="50133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Registers</a:t>
            </a:r>
          </a:p>
        </p:txBody>
      </p:sp>
      <p:sp>
        <p:nvSpPr>
          <p:cNvPr id="44105" name="Freeform 84"/>
          <p:cNvSpPr>
            <a:spLocks/>
          </p:cNvSpPr>
          <p:nvPr/>
        </p:nvSpPr>
        <p:spPr bwMode="auto">
          <a:xfrm>
            <a:off x="7608888" y="3284539"/>
            <a:ext cx="863600" cy="1728787"/>
          </a:xfrm>
          <a:custGeom>
            <a:avLst/>
            <a:gdLst>
              <a:gd name="T0" fmla="*/ 0 w 635"/>
              <a:gd name="T1" fmla="*/ 199419 h 1179"/>
              <a:gd name="T2" fmla="*/ 0 w 635"/>
              <a:gd name="T3" fmla="*/ 598257 h 1179"/>
              <a:gd name="T4" fmla="*/ 246160 w 635"/>
              <a:gd name="T5" fmla="*/ 797676 h 1179"/>
              <a:gd name="T6" fmla="*/ 61200 w 635"/>
              <a:gd name="T7" fmla="*/ 1130530 h 1179"/>
              <a:gd name="T8" fmla="*/ 61200 w 635"/>
              <a:gd name="T9" fmla="*/ 1529368 h 1179"/>
              <a:gd name="T10" fmla="*/ 61200 w 635"/>
              <a:gd name="T11" fmla="*/ 1728787 h 1179"/>
              <a:gd name="T12" fmla="*/ 863600 w 635"/>
              <a:gd name="T13" fmla="*/ 1263965 h 1179"/>
              <a:gd name="T14" fmla="*/ 863600 w 635"/>
              <a:gd name="T15" fmla="*/ 332854 h 1179"/>
              <a:gd name="T16" fmla="*/ 0 w 635"/>
              <a:gd name="T17" fmla="*/ 0 h 1179"/>
              <a:gd name="T18" fmla="*/ 0 w 635"/>
              <a:gd name="T19" fmla="*/ 19941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6" name="Freeform 87"/>
          <p:cNvSpPr>
            <a:spLocks/>
          </p:cNvSpPr>
          <p:nvPr/>
        </p:nvSpPr>
        <p:spPr bwMode="auto">
          <a:xfrm>
            <a:off x="2927350" y="908051"/>
            <a:ext cx="503238" cy="936625"/>
          </a:xfrm>
          <a:custGeom>
            <a:avLst/>
            <a:gdLst>
              <a:gd name="T0" fmla="*/ 0 w 635"/>
              <a:gd name="T1" fmla="*/ 108042 h 1179"/>
              <a:gd name="T2" fmla="*/ 0 w 635"/>
              <a:gd name="T3" fmla="*/ 324125 h 1179"/>
              <a:gd name="T4" fmla="*/ 143443 w 635"/>
              <a:gd name="T5" fmla="*/ 432166 h 1179"/>
              <a:gd name="T6" fmla="*/ 35663 w 635"/>
              <a:gd name="T7" fmla="*/ 612500 h 1179"/>
              <a:gd name="T8" fmla="*/ 35663 w 635"/>
              <a:gd name="T9" fmla="*/ 828583 h 1179"/>
              <a:gd name="T10" fmla="*/ 35663 w 635"/>
              <a:gd name="T11" fmla="*/ 936625 h 1179"/>
              <a:gd name="T12" fmla="*/ 503238 w 635"/>
              <a:gd name="T13" fmla="*/ 684793 h 1179"/>
              <a:gd name="T14" fmla="*/ 503238 w 635"/>
              <a:gd name="T15" fmla="*/ 180334 h 1179"/>
              <a:gd name="T16" fmla="*/ 0 w 635"/>
              <a:gd name="T17" fmla="*/ 0 h 1179"/>
              <a:gd name="T18" fmla="*/ 0 w 635"/>
              <a:gd name="T19" fmla="*/ 108042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7" name="Oval 91"/>
          <p:cNvSpPr>
            <a:spLocks noChangeArrowheads="1"/>
          </p:cNvSpPr>
          <p:nvPr/>
        </p:nvSpPr>
        <p:spPr bwMode="auto">
          <a:xfrm>
            <a:off x="4367214" y="1557339"/>
            <a:ext cx="865187" cy="1584325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4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4108" name="Rectangle 92"/>
          <p:cNvSpPr>
            <a:spLocks noChangeArrowheads="1"/>
          </p:cNvSpPr>
          <p:nvPr/>
        </p:nvSpPr>
        <p:spPr bwMode="auto">
          <a:xfrm>
            <a:off x="2998788" y="11969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4109" name="Rectangle 93"/>
          <p:cNvSpPr>
            <a:spLocks noChangeArrowheads="1"/>
          </p:cNvSpPr>
          <p:nvPr/>
        </p:nvSpPr>
        <p:spPr bwMode="auto">
          <a:xfrm>
            <a:off x="1847851" y="2205039"/>
            <a:ext cx="360363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2000"/>
              <a:t>pc</a:t>
            </a:r>
          </a:p>
        </p:txBody>
      </p:sp>
      <p:sp>
        <p:nvSpPr>
          <p:cNvPr id="44110" name="Line 94"/>
          <p:cNvSpPr>
            <a:spLocks noChangeShapeType="1"/>
          </p:cNvSpPr>
          <p:nvPr/>
        </p:nvSpPr>
        <p:spPr bwMode="auto">
          <a:xfrm>
            <a:off x="2208214" y="26384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1" name="Freeform 95"/>
          <p:cNvSpPr>
            <a:spLocks/>
          </p:cNvSpPr>
          <p:nvPr/>
        </p:nvSpPr>
        <p:spPr bwMode="auto">
          <a:xfrm>
            <a:off x="2279650" y="1125538"/>
            <a:ext cx="647700" cy="1511300"/>
          </a:xfrm>
          <a:custGeom>
            <a:avLst/>
            <a:gdLst>
              <a:gd name="T0" fmla="*/ 0 w 363"/>
              <a:gd name="T1" fmla="*/ 1511300 h 1724"/>
              <a:gd name="T2" fmla="*/ 0 w 363"/>
              <a:gd name="T3" fmla="*/ 0 h 1724"/>
              <a:gd name="T4" fmla="*/ 647700 w 363"/>
              <a:gd name="T5" fmla="*/ 0 h 17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724">
                <a:moveTo>
                  <a:pt x="0" y="1724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2" name="Line 96"/>
          <p:cNvSpPr>
            <a:spLocks noChangeShapeType="1"/>
          </p:cNvSpPr>
          <p:nvPr/>
        </p:nvSpPr>
        <p:spPr bwMode="auto">
          <a:xfrm>
            <a:off x="2566988" y="1555750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3" name="Rectangle 97"/>
          <p:cNvSpPr>
            <a:spLocks noChangeArrowheads="1"/>
          </p:cNvSpPr>
          <p:nvPr/>
        </p:nvSpPr>
        <p:spPr bwMode="auto">
          <a:xfrm>
            <a:off x="2351088" y="14128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44114" name="Oval 98"/>
          <p:cNvSpPr>
            <a:spLocks noChangeArrowheads="1"/>
          </p:cNvSpPr>
          <p:nvPr/>
        </p:nvSpPr>
        <p:spPr bwMode="auto">
          <a:xfrm>
            <a:off x="5448300" y="5446713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/>
              <a:t>Sign</a:t>
            </a:r>
          </a:p>
          <a:p>
            <a:pPr marL="342900" indent="-342900">
              <a:buNone/>
            </a:pPr>
            <a:r>
              <a:rPr lang="en-US" altLang="zh-CN" sz="1200"/>
              <a:t>extend</a:t>
            </a:r>
          </a:p>
        </p:txBody>
      </p:sp>
      <p:sp>
        <p:nvSpPr>
          <p:cNvPr id="44115" name="Freeform 99"/>
          <p:cNvSpPr>
            <a:spLocks/>
          </p:cNvSpPr>
          <p:nvPr/>
        </p:nvSpPr>
        <p:spPr bwMode="auto">
          <a:xfrm>
            <a:off x="3792538" y="2349501"/>
            <a:ext cx="1655762" cy="3529013"/>
          </a:xfrm>
          <a:custGeom>
            <a:avLst/>
            <a:gdLst>
              <a:gd name="T0" fmla="*/ 620341 w 1089"/>
              <a:gd name="T1" fmla="*/ 0 h 2223"/>
              <a:gd name="T2" fmla="*/ 0 w 1089"/>
              <a:gd name="T3" fmla="*/ 0 h 2223"/>
              <a:gd name="T4" fmla="*/ 0 w 1089"/>
              <a:gd name="T5" fmla="*/ 3529013 h 2223"/>
              <a:gd name="T6" fmla="*/ 1655762 w 1089"/>
              <a:gd name="T7" fmla="*/ 3529013 h 22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2223">
                <a:moveTo>
                  <a:pt x="408" y="0"/>
                </a:moveTo>
                <a:lnTo>
                  <a:pt x="0" y="0"/>
                </a:lnTo>
                <a:lnTo>
                  <a:pt x="0" y="2223"/>
                </a:lnTo>
                <a:lnTo>
                  <a:pt x="1089" y="22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6" name="Line 100"/>
          <p:cNvSpPr>
            <a:spLocks noChangeShapeType="1"/>
          </p:cNvSpPr>
          <p:nvPr/>
        </p:nvSpPr>
        <p:spPr bwMode="auto">
          <a:xfrm>
            <a:off x="3432176" y="3284538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7" name="Oval 101"/>
          <p:cNvSpPr>
            <a:spLocks noChangeArrowheads="1"/>
          </p:cNvSpPr>
          <p:nvPr/>
        </p:nvSpPr>
        <p:spPr bwMode="auto">
          <a:xfrm flipH="1">
            <a:off x="3778251" y="3270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8" name="Oval 102"/>
          <p:cNvSpPr>
            <a:spLocks noChangeArrowheads="1"/>
          </p:cNvSpPr>
          <p:nvPr/>
        </p:nvSpPr>
        <p:spPr bwMode="auto">
          <a:xfrm flipH="1">
            <a:off x="3767139" y="49164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9" name="Oval 103"/>
          <p:cNvSpPr>
            <a:spLocks noChangeArrowheads="1"/>
          </p:cNvSpPr>
          <p:nvPr/>
        </p:nvSpPr>
        <p:spPr bwMode="auto">
          <a:xfrm flipH="1">
            <a:off x="3762376" y="34004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0" name="Oval 104"/>
          <p:cNvSpPr>
            <a:spLocks noChangeArrowheads="1"/>
          </p:cNvSpPr>
          <p:nvPr/>
        </p:nvSpPr>
        <p:spPr bwMode="auto">
          <a:xfrm flipH="1">
            <a:off x="4832351" y="585311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1" name="Rectangle 105"/>
          <p:cNvSpPr>
            <a:spLocks noChangeArrowheads="1"/>
          </p:cNvSpPr>
          <p:nvPr/>
        </p:nvSpPr>
        <p:spPr bwMode="auto">
          <a:xfrm>
            <a:off x="2927351" y="20605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[31-26] </a:t>
            </a:r>
          </a:p>
        </p:txBody>
      </p:sp>
      <p:sp>
        <p:nvSpPr>
          <p:cNvPr id="44122" name="Rectangle 106"/>
          <p:cNvSpPr>
            <a:spLocks noChangeArrowheads="1"/>
          </p:cNvSpPr>
          <p:nvPr/>
        </p:nvSpPr>
        <p:spPr bwMode="auto">
          <a:xfrm>
            <a:off x="3789363" y="3170239"/>
            <a:ext cx="137001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[25-21] </a:t>
            </a:r>
          </a:p>
        </p:txBody>
      </p:sp>
      <p:sp>
        <p:nvSpPr>
          <p:cNvPr id="44123" name="Rectangle 107"/>
          <p:cNvSpPr>
            <a:spLocks noChangeArrowheads="1"/>
          </p:cNvSpPr>
          <p:nvPr/>
        </p:nvSpPr>
        <p:spPr bwMode="auto">
          <a:xfrm>
            <a:off x="3717926" y="56324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[15-0] </a:t>
            </a:r>
          </a:p>
        </p:txBody>
      </p:sp>
      <p:sp>
        <p:nvSpPr>
          <p:cNvPr id="44124" name="Line 108"/>
          <p:cNvSpPr>
            <a:spLocks noChangeShapeType="1"/>
          </p:cNvSpPr>
          <p:nvPr/>
        </p:nvSpPr>
        <p:spPr bwMode="auto">
          <a:xfrm>
            <a:off x="5230814" y="5734050"/>
            <a:ext cx="73025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5" name="Rectangle 109"/>
          <p:cNvSpPr>
            <a:spLocks noChangeArrowheads="1"/>
          </p:cNvSpPr>
          <p:nvPr/>
        </p:nvSpPr>
        <p:spPr bwMode="auto">
          <a:xfrm>
            <a:off x="5159376" y="55181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16</a:t>
            </a:r>
          </a:p>
        </p:txBody>
      </p:sp>
      <p:sp>
        <p:nvSpPr>
          <p:cNvPr id="44126" name="Rectangle 110"/>
          <p:cNvSpPr>
            <a:spLocks noChangeArrowheads="1"/>
          </p:cNvSpPr>
          <p:nvPr/>
        </p:nvSpPr>
        <p:spPr bwMode="auto">
          <a:xfrm>
            <a:off x="6167438" y="55165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32</a:t>
            </a:r>
          </a:p>
        </p:txBody>
      </p:sp>
      <p:sp>
        <p:nvSpPr>
          <p:cNvPr id="44127" name="Line 111"/>
          <p:cNvSpPr>
            <a:spLocks noChangeShapeType="1"/>
          </p:cNvSpPr>
          <p:nvPr/>
        </p:nvSpPr>
        <p:spPr bwMode="auto">
          <a:xfrm>
            <a:off x="6240463" y="5734050"/>
            <a:ext cx="144462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8" name="Oval 113"/>
          <p:cNvSpPr>
            <a:spLocks noChangeArrowheads="1"/>
          </p:cNvSpPr>
          <p:nvPr/>
        </p:nvSpPr>
        <p:spPr bwMode="auto">
          <a:xfrm flipH="1">
            <a:off x="2251076" y="26082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9" name="Line 114"/>
          <p:cNvSpPr>
            <a:spLocks noChangeShapeType="1"/>
          </p:cNvSpPr>
          <p:nvPr/>
        </p:nvSpPr>
        <p:spPr bwMode="auto">
          <a:xfrm>
            <a:off x="6600826" y="3644900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0" name="Freeform 115"/>
          <p:cNvSpPr>
            <a:spLocks/>
          </p:cNvSpPr>
          <p:nvPr/>
        </p:nvSpPr>
        <p:spPr bwMode="auto">
          <a:xfrm>
            <a:off x="5232401" y="2420938"/>
            <a:ext cx="2447925" cy="4176712"/>
          </a:xfrm>
          <a:custGeom>
            <a:avLst/>
            <a:gdLst>
              <a:gd name="T0" fmla="*/ 2447925 w 1542"/>
              <a:gd name="T1" fmla="*/ 3897446 h 2722"/>
              <a:gd name="T2" fmla="*/ 2447925 w 1542"/>
              <a:gd name="T3" fmla="*/ 4176712 h 2722"/>
              <a:gd name="T4" fmla="*/ 1511300 w 1542"/>
              <a:gd name="T5" fmla="*/ 4176712 h 2722"/>
              <a:gd name="T6" fmla="*/ 1511300 w 1542"/>
              <a:gd name="T7" fmla="*/ 0 h 2722"/>
              <a:gd name="T8" fmla="*/ 0 w 1542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2722">
                <a:moveTo>
                  <a:pt x="1542" y="2540"/>
                </a:moveTo>
                <a:lnTo>
                  <a:pt x="1542" y="2722"/>
                </a:lnTo>
                <a:lnTo>
                  <a:pt x="952" y="2722"/>
                </a:lnTo>
                <a:lnTo>
                  <a:pt x="952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1" name="Rectangle 116"/>
          <p:cNvSpPr>
            <a:spLocks noChangeArrowheads="1"/>
          </p:cNvSpPr>
          <p:nvPr/>
        </p:nvSpPr>
        <p:spPr bwMode="auto">
          <a:xfrm>
            <a:off x="5305425" y="1555751"/>
            <a:ext cx="1150938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RegDst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Branch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MemtoRead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ALUOp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MemWrite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ALUSrc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RegWrite </a:t>
            </a:r>
          </a:p>
        </p:txBody>
      </p:sp>
      <p:sp>
        <p:nvSpPr>
          <p:cNvPr id="44132" name="Freeform 118"/>
          <p:cNvSpPr>
            <a:spLocks/>
          </p:cNvSpPr>
          <p:nvPr/>
        </p:nvSpPr>
        <p:spPr bwMode="auto">
          <a:xfrm>
            <a:off x="5087938" y="2997200"/>
            <a:ext cx="792162" cy="215900"/>
          </a:xfrm>
          <a:custGeom>
            <a:avLst/>
            <a:gdLst>
              <a:gd name="T0" fmla="*/ 0 w 499"/>
              <a:gd name="T1" fmla="*/ 0 h 136"/>
              <a:gd name="T2" fmla="*/ 792162 w 499"/>
              <a:gd name="T3" fmla="*/ 0 h 136"/>
              <a:gd name="T4" fmla="*/ 792162 w 499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3" name="Freeform 119"/>
          <p:cNvSpPr>
            <a:spLocks/>
          </p:cNvSpPr>
          <p:nvPr/>
        </p:nvSpPr>
        <p:spPr bwMode="auto">
          <a:xfrm>
            <a:off x="5159376" y="2781300"/>
            <a:ext cx="2016125" cy="1511300"/>
          </a:xfrm>
          <a:custGeom>
            <a:avLst/>
            <a:gdLst>
              <a:gd name="T0" fmla="*/ 0 w 1270"/>
              <a:gd name="T1" fmla="*/ 0 h 952"/>
              <a:gd name="T2" fmla="*/ 2016125 w 1270"/>
              <a:gd name="T3" fmla="*/ 0 h 952"/>
              <a:gd name="T4" fmla="*/ 2016125 w 1270"/>
              <a:gd name="T5" fmla="*/ 1511300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0" h="952">
                <a:moveTo>
                  <a:pt x="0" y="0"/>
                </a:moveTo>
                <a:lnTo>
                  <a:pt x="1270" y="0"/>
                </a:lnTo>
                <a:lnTo>
                  <a:pt x="1270" y="952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4" name="Line 121"/>
          <p:cNvSpPr>
            <a:spLocks noChangeShapeType="1"/>
          </p:cNvSpPr>
          <p:nvPr/>
        </p:nvSpPr>
        <p:spPr bwMode="auto">
          <a:xfrm>
            <a:off x="5159376" y="1844675"/>
            <a:ext cx="3673475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" name="Freeform 125"/>
          <p:cNvSpPr>
            <a:spLocks/>
          </p:cNvSpPr>
          <p:nvPr/>
        </p:nvSpPr>
        <p:spPr bwMode="auto">
          <a:xfrm>
            <a:off x="8472488" y="1628775"/>
            <a:ext cx="360362" cy="2160588"/>
          </a:xfrm>
          <a:custGeom>
            <a:avLst/>
            <a:gdLst>
              <a:gd name="T0" fmla="*/ 0 w 363"/>
              <a:gd name="T1" fmla="*/ 2160588 h 1361"/>
              <a:gd name="T2" fmla="*/ 270023 w 363"/>
              <a:gd name="T3" fmla="*/ 2160588 h 1361"/>
              <a:gd name="T4" fmla="*/ 270023 w 363"/>
              <a:gd name="T5" fmla="*/ 0 h 1361"/>
              <a:gd name="T6" fmla="*/ 360362 w 363"/>
              <a:gd name="T7" fmla="*/ 0 h 13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1361">
                <a:moveTo>
                  <a:pt x="0" y="1361"/>
                </a:moveTo>
                <a:lnTo>
                  <a:pt x="272" y="1361"/>
                </a:lnTo>
                <a:lnTo>
                  <a:pt x="272" y="0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4623" name="Group 127"/>
          <p:cNvGraphicFramePr>
            <a:graphicFrameLocks noGrp="1"/>
          </p:cNvGraphicFramePr>
          <p:nvPr/>
        </p:nvGraphicFramePr>
        <p:xfrm>
          <a:off x="1579563" y="54451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9238"/>
                <a:gridCol w="1295400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50" name="Freeform 145"/>
          <p:cNvSpPr>
            <a:spLocks/>
          </p:cNvSpPr>
          <p:nvPr/>
        </p:nvSpPr>
        <p:spPr bwMode="auto">
          <a:xfrm>
            <a:off x="3432176" y="404814"/>
            <a:ext cx="5832475" cy="936625"/>
          </a:xfrm>
          <a:custGeom>
            <a:avLst/>
            <a:gdLst>
              <a:gd name="T0" fmla="*/ 0 w 3674"/>
              <a:gd name="T1" fmla="*/ 936625 h 590"/>
              <a:gd name="T2" fmla="*/ 3311525 w 3674"/>
              <a:gd name="T3" fmla="*/ 936625 h 590"/>
              <a:gd name="T4" fmla="*/ 3311525 w 3674"/>
              <a:gd name="T5" fmla="*/ 0 h 590"/>
              <a:gd name="T6" fmla="*/ 5616575 w 3674"/>
              <a:gd name="T7" fmla="*/ 0 h 590"/>
              <a:gd name="T8" fmla="*/ 5616575 w 3674"/>
              <a:gd name="T9" fmla="*/ 215900 h 590"/>
              <a:gd name="T10" fmla="*/ 5832475 w 3674"/>
              <a:gd name="T11" fmla="*/ 21590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74" h="590">
                <a:moveTo>
                  <a:pt x="0" y="590"/>
                </a:moveTo>
                <a:lnTo>
                  <a:pt x="2086" y="590"/>
                </a:lnTo>
                <a:lnTo>
                  <a:pt x="2086" y="0"/>
                </a:lnTo>
                <a:lnTo>
                  <a:pt x="3538" y="0"/>
                </a:lnTo>
                <a:lnTo>
                  <a:pt x="3538" y="136"/>
                </a:lnTo>
                <a:lnTo>
                  <a:pt x="3674" y="13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151" name="Group 146"/>
          <p:cNvGrpSpPr>
            <a:grpSpLocks/>
          </p:cNvGrpSpPr>
          <p:nvPr/>
        </p:nvGrpSpPr>
        <p:grpSpPr bwMode="auto">
          <a:xfrm>
            <a:off x="9912351" y="403225"/>
            <a:ext cx="360363" cy="1081088"/>
            <a:chOff x="2064" y="2886"/>
            <a:chExt cx="227" cy="635"/>
          </a:xfrm>
        </p:grpSpPr>
        <p:sp>
          <p:nvSpPr>
            <p:cNvPr id="44198" name="Freeform 147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9" name="Rectangle 148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4152" name="Freeform 149"/>
          <p:cNvSpPr>
            <a:spLocks/>
          </p:cNvSpPr>
          <p:nvPr/>
        </p:nvSpPr>
        <p:spPr bwMode="auto">
          <a:xfrm>
            <a:off x="1631951" y="44450"/>
            <a:ext cx="8856663" cy="2592388"/>
          </a:xfrm>
          <a:custGeom>
            <a:avLst/>
            <a:gdLst>
              <a:gd name="T0" fmla="*/ 8640763 w 5579"/>
              <a:gd name="T1" fmla="*/ 936625 h 1633"/>
              <a:gd name="T2" fmla="*/ 8856663 w 5579"/>
              <a:gd name="T3" fmla="*/ 936625 h 1633"/>
              <a:gd name="T4" fmla="*/ 8856663 w 5579"/>
              <a:gd name="T5" fmla="*/ 0 h 1633"/>
              <a:gd name="T6" fmla="*/ 0 w 5579"/>
              <a:gd name="T7" fmla="*/ 0 h 1633"/>
              <a:gd name="T8" fmla="*/ 0 w 5579"/>
              <a:gd name="T9" fmla="*/ 2592388 h 1633"/>
              <a:gd name="T10" fmla="*/ 215900 w 5579"/>
              <a:gd name="T11" fmla="*/ 2592388 h 1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9" h="1633">
                <a:moveTo>
                  <a:pt x="5443" y="590"/>
                </a:moveTo>
                <a:lnTo>
                  <a:pt x="5579" y="590"/>
                </a:lnTo>
                <a:lnTo>
                  <a:pt x="5579" y="0"/>
                </a:lnTo>
                <a:lnTo>
                  <a:pt x="0" y="0"/>
                </a:lnTo>
                <a:lnTo>
                  <a:pt x="0" y="1633"/>
                </a:lnTo>
                <a:lnTo>
                  <a:pt x="136" y="163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Freeform 150"/>
          <p:cNvSpPr>
            <a:spLocks/>
          </p:cNvSpPr>
          <p:nvPr/>
        </p:nvSpPr>
        <p:spPr bwMode="auto">
          <a:xfrm>
            <a:off x="4943476" y="1484314"/>
            <a:ext cx="5184775" cy="649287"/>
          </a:xfrm>
          <a:custGeom>
            <a:avLst/>
            <a:gdLst>
              <a:gd name="T0" fmla="*/ 0 w 3266"/>
              <a:gd name="T1" fmla="*/ 144462 h 409"/>
              <a:gd name="T2" fmla="*/ 360363 w 3266"/>
              <a:gd name="T3" fmla="*/ 0 h 409"/>
              <a:gd name="T4" fmla="*/ 2089150 w 3266"/>
              <a:gd name="T5" fmla="*/ 0 h 409"/>
              <a:gd name="T6" fmla="*/ 2089150 w 3266"/>
              <a:gd name="T7" fmla="*/ 649287 h 409"/>
              <a:gd name="T8" fmla="*/ 5184775 w 3266"/>
              <a:gd name="T9" fmla="*/ 649287 h 409"/>
              <a:gd name="T10" fmla="*/ 5184775 w 3266"/>
              <a:gd name="T11" fmla="*/ 0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6" h="409">
                <a:moveTo>
                  <a:pt x="0" y="91"/>
                </a:moveTo>
                <a:lnTo>
                  <a:pt x="227" y="0"/>
                </a:lnTo>
                <a:lnTo>
                  <a:pt x="1316" y="0"/>
                </a:lnTo>
                <a:lnTo>
                  <a:pt x="1316" y="409"/>
                </a:lnTo>
                <a:lnTo>
                  <a:pt x="3266" y="409"/>
                </a:lnTo>
                <a:lnTo>
                  <a:pt x="3266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4" name="Rectangle 151"/>
          <p:cNvSpPr>
            <a:spLocks noChangeArrowheads="1"/>
          </p:cNvSpPr>
          <p:nvPr/>
        </p:nvSpPr>
        <p:spPr bwMode="auto">
          <a:xfrm>
            <a:off x="9623426" y="15573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jump</a:t>
            </a:r>
          </a:p>
        </p:txBody>
      </p:sp>
      <p:sp>
        <p:nvSpPr>
          <p:cNvPr id="44155" name="Oval 152"/>
          <p:cNvSpPr>
            <a:spLocks noChangeArrowheads="1"/>
          </p:cNvSpPr>
          <p:nvPr/>
        </p:nvSpPr>
        <p:spPr bwMode="auto">
          <a:xfrm flipH="1">
            <a:off x="4987926" y="808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6" name="Oval 153"/>
          <p:cNvSpPr>
            <a:spLocks noChangeArrowheads="1"/>
          </p:cNvSpPr>
          <p:nvPr/>
        </p:nvSpPr>
        <p:spPr bwMode="auto">
          <a:xfrm flipH="1">
            <a:off x="4425951" y="1316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7" name="Oval 154"/>
          <p:cNvSpPr>
            <a:spLocks noChangeArrowheads="1"/>
          </p:cNvSpPr>
          <p:nvPr/>
        </p:nvSpPr>
        <p:spPr bwMode="auto">
          <a:xfrm flipH="1">
            <a:off x="3617914" y="32559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8" name="Rectangle 155"/>
          <p:cNvSpPr>
            <a:spLocks noChangeArrowheads="1"/>
          </p:cNvSpPr>
          <p:nvPr/>
        </p:nvSpPr>
        <p:spPr bwMode="auto">
          <a:xfrm>
            <a:off x="1558925" y="4502150"/>
            <a:ext cx="15632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>
                <a:solidFill>
                  <a:srgbClr val="FF3300"/>
                </a:solidFill>
              </a:rPr>
              <a:t>beq instruction</a:t>
            </a:r>
          </a:p>
        </p:txBody>
      </p:sp>
      <p:sp>
        <p:nvSpPr>
          <p:cNvPr id="44159" name="Freeform 156"/>
          <p:cNvSpPr>
            <a:spLocks/>
          </p:cNvSpPr>
          <p:nvPr/>
        </p:nvSpPr>
        <p:spPr bwMode="auto">
          <a:xfrm>
            <a:off x="6096001" y="5157789"/>
            <a:ext cx="720725" cy="719137"/>
          </a:xfrm>
          <a:custGeom>
            <a:avLst/>
            <a:gdLst>
              <a:gd name="T0" fmla="*/ 0 w 454"/>
              <a:gd name="T1" fmla="*/ 719137 h 453"/>
              <a:gd name="T2" fmla="*/ 720725 w 454"/>
              <a:gd name="T3" fmla="*/ 719137 h 453"/>
              <a:gd name="T4" fmla="*/ 720725 w 454"/>
              <a:gd name="T5" fmla="*/ 0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453">
                <a:moveTo>
                  <a:pt x="0" y="453"/>
                </a:moveTo>
                <a:lnTo>
                  <a:pt x="454" y="453"/>
                </a:lnTo>
                <a:lnTo>
                  <a:pt x="45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60" name="Freeform 157"/>
          <p:cNvSpPr>
            <a:spLocks/>
          </p:cNvSpPr>
          <p:nvPr/>
        </p:nvSpPr>
        <p:spPr bwMode="auto">
          <a:xfrm>
            <a:off x="9625014" y="981076"/>
            <a:ext cx="287337" cy="360363"/>
          </a:xfrm>
          <a:custGeom>
            <a:avLst/>
            <a:gdLst>
              <a:gd name="T0" fmla="*/ 0 w 181"/>
              <a:gd name="T1" fmla="*/ 0 h 227"/>
              <a:gd name="T2" fmla="*/ 142875 w 181"/>
              <a:gd name="T3" fmla="*/ 0 h 227"/>
              <a:gd name="T4" fmla="*/ 142875 w 181"/>
              <a:gd name="T5" fmla="*/ 360363 h 227"/>
              <a:gd name="T6" fmla="*/ 287337 w 181"/>
              <a:gd name="T7" fmla="*/ 360363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27">
                <a:moveTo>
                  <a:pt x="0" y="0"/>
                </a:moveTo>
                <a:lnTo>
                  <a:pt x="90" y="0"/>
                </a:lnTo>
                <a:lnTo>
                  <a:pt x="90" y="227"/>
                </a:lnTo>
                <a:lnTo>
                  <a:pt x="181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654" name="Rectangle 158"/>
          <p:cNvSpPr>
            <a:spLocks noGrp="1" noChangeArrowheads="1"/>
          </p:cNvSpPr>
          <p:nvPr>
            <p:ph type="title"/>
          </p:nvPr>
        </p:nvSpPr>
        <p:spPr>
          <a:xfrm>
            <a:off x="1536700" y="11113"/>
            <a:ext cx="8447088" cy="393700"/>
          </a:xfrm>
        </p:spPr>
        <p:txBody>
          <a:bodyPr/>
          <a:lstStyle/>
          <a:p>
            <a:pPr>
              <a:defRPr/>
            </a:pPr>
            <a:r>
              <a:rPr lang="en-US" altLang="zh-CN" sz="2000">
                <a:solidFill>
                  <a:srgbClr val="FF3300"/>
                </a:solidFill>
              </a:rPr>
              <a:t>The Datapath in operation for BEQ</a:t>
            </a:r>
          </a:p>
        </p:txBody>
      </p:sp>
      <p:sp>
        <p:nvSpPr>
          <p:cNvPr id="44162" name="Rectangle 159"/>
          <p:cNvSpPr>
            <a:spLocks noChangeArrowheads="1"/>
          </p:cNvSpPr>
          <p:nvPr/>
        </p:nvSpPr>
        <p:spPr bwMode="auto">
          <a:xfrm>
            <a:off x="5232401" y="37893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2</a:t>
            </a:r>
          </a:p>
        </p:txBody>
      </p:sp>
      <p:sp>
        <p:nvSpPr>
          <p:cNvPr id="44163" name="Line 160"/>
          <p:cNvSpPr>
            <a:spLocks noChangeShapeType="1"/>
          </p:cNvSpPr>
          <p:nvPr/>
        </p:nvSpPr>
        <p:spPr bwMode="auto">
          <a:xfrm>
            <a:off x="3792538" y="3948113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64" name="Rectangle 161"/>
          <p:cNvSpPr>
            <a:spLocks noChangeArrowheads="1"/>
          </p:cNvSpPr>
          <p:nvPr/>
        </p:nvSpPr>
        <p:spPr bwMode="auto">
          <a:xfrm>
            <a:off x="3719513" y="3673475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[20-16] </a:t>
            </a:r>
          </a:p>
        </p:txBody>
      </p:sp>
      <p:sp>
        <p:nvSpPr>
          <p:cNvPr id="44165" name="Rectangle 162"/>
          <p:cNvSpPr>
            <a:spLocks noChangeArrowheads="1"/>
          </p:cNvSpPr>
          <p:nvPr/>
        </p:nvSpPr>
        <p:spPr bwMode="auto">
          <a:xfrm>
            <a:off x="2495550" y="3646489"/>
            <a:ext cx="865188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Instruction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4166" name="Oval 163"/>
          <p:cNvSpPr>
            <a:spLocks noChangeArrowheads="1"/>
          </p:cNvSpPr>
          <p:nvPr/>
        </p:nvSpPr>
        <p:spPr bwMode="auto">
          <a:xfrm flipH="1">
            <a:off x="3767139" y="3905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67" name="Line 164"/>
          <p:cNvSpPr>
            <a:spLocks noChangeShapeType="1"/>
          </p:cNvSpPr>
          <p:nvPr/>
        </p:nvSpPr>
        <p:spPr bwMode="auto">
          <a:xfrm>
            <a:off x="3792538" y="342900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68" name="Oval 165"/>
          <p:cNvSpPr>
            <a:spLocks noChangeArrowheads="1"/>
          </p:cNvSpPr>
          <p:nvPr/>
        </p:nvSpPr>
        <p:spPr bwMode="auto">
          <a:xfrm flipH="1">
            <a:off x="4270376" y="39195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169" name="Group 169"/>
          <p:cNvGrpSpPr>
            <a:grpSpLocks/>
          </p:cNvGrpSpPr>
          <p:nvPr/>
        </p:nvGrpSpPr>
        <p:grpSpPr bwMode="auto">
          <a:xfrm>
            <a:off x="7031038" y="4294188"/>
            <a:ext cx="360362" cy="1008062"/>
            <a:chOff x="2064" y="2886"/>
            <a:chExt cx="227" cy="635"/>
          </a:xfrm>
        </p:grpSpPr>
        <p:sp>
          <p:nvSpPr>
            <p:cNvPr id="44196" name="Freeform 170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7" name="Rectangle 171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4170" name="Rectangle 172"/>
          <p:cNvSpPr>
            <a:spLocks noChangeArrowheads="1"/>
          </p:cNvSpPr>
          <p:nvPr/>
        </p:nvSpPr>
        <p:spPr bwMode="auto">
          <a:xfrm>
            <a:off x="7751763" y="39338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44171" name="Oval 175"/>
          <p:cNvSpPr>
            <a:spLocks noChangeArrowheads="1"/>
          </p:cNvSpPr>
          <p:nvPr/>
        </p:nvSpPr>
        <p:spPr bwMode="auto">
          <a:xfrm>
            <a:off x="7319963" y="5445125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ALU</a:t>
            </a:r>
          </a:p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4172" name="Line 176"/>
          <p:cNvSpPr>
            <a:spLocks noChangeShapeType="1"/>
          </p:cNvSpPr>
          <p:nvPr/>
        </p:nvSpPr>
        <p:spPr bwMode="auto">
          <a:xfrm>
            <a:off x="7391401" y="472440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Freeform 177"/>
          <p:cNvSpPr>
            <a:spLocks/>
          </p:cNvSpPr>
          <p:nvPr/>
        </p:nvSpPr>
        <p:spPr bwMode="auto">
          <a:xfrm>
            <a:off x="7967663" y="4652963"/>
            <a:ext cx="360362" cy="1223962"/>
          </a:xfrm>
          <a:custGeom>
            <a:avLst/>
            <a:gdLst>
              <a:gd name="T0" fmla="*/ 0 w 91"/>
              <a:gd name="T1" fmla="*/ 1223962 h 635"/>
              <a:gd name="T2" fmla="*/ 360362 w 91"/>
              <a:gd name="T3" fmla="*/ 1223962 h 635"/>
              <a:gd name="T4" fmla="*/ 360362 w 91"/>
              <a:gd name="T5" fmla="*/ 0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635">
                <a:moveTo>
                  <a:pt x="0" y="635"/>
                </a:moveTo>
                <a:lnTo>
                  <a:pt x="91" y="635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4" name="Line 180"/>
          <p:cNvSpPr>
            <a:spLocks noChangeShapeType="1"/>
          </p:cNvSpPr>
          <p:nvPr/>
        </p:nvSpPr>
        <p:spPr bwMode="auto">
          <a:xfrm>
            <a:off x="6816725" y="5157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5" name="Oval 181"/>
          <p:cNvSpPr>
            <a:spLocks noChangeArrowheads="1"/>
          </p:cNvSpPr>
          <p:nvPr/>
        </p:nvSpPr>
        <p:spPr bwMode="auto">
          <a:xfrm flipH="1">
            <a:off x="6805614" y="51323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6" name="Line 17"/>
          <p:cNvSpPr>
            <a:spLocks noChangeShapeType="1"/>
          </p:cNvSpPr>
          <p:nvPr/>
        </p:nvSpPr>
        <p:spPr bwMode="auto">
          <a:xfrm>
            <a:off x="7535864" y="14128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Freeform 27"/>
          <p:cNvSpPr>
            <a:spLocks/>
          </p:cNvSpPr>
          <p:nvPr/>
        </p:nvSpPr>
        <p:spPr bwMode="auto">
          <a:xfrm>
            <a:off x="7751763" y="474663"/>
            <a:ext cx="1079500" cy="1154112"/>
          </a:xfrm>
          <a:custGeom>
            <a:avLst/>
            <a:gdLst>
              <a:gd name="T0" fmla="*/ 0 w 635"/>
              <a:gd name="T1" fmla="*/ 133129 h 1179"/>
              <a:gd name="T2" fmla="*/ 0 w 635"/>
              <a:gd name="T3" fmla="*/ 399387 h 1179"/>
              <a:gd name="T4" fmla="*/ 307700 w 635"/>
              <a:gd name="T5" fmla="*/ 532516 h 1179"/>
              <a:gd name="T6" fmla="*/ 76500 w 635"/>
              <a:gd name="T7" fmla="*/ 754725 h 1179"/>
              <a:gd name="T8" fmla="*/ 76500 w 635"/>
              <a:gd name="T9" fmla="*/ 1020983 h 1179"/>
              <a:gd name="T10" fmla="*/ 76500 w 635"/>
              <a:gd name="T11" fmla="*/ 1154112 h 1179"/>
              <a:gd name="T12" fmla="*/ 1079500 w 635"/>
              <a:gd name="T13" fmla="*/ 843804 h 1179"/>
              <a:gd name="T14" fmla="*/ 1079500 w 635"/>
              <a:gd name="T15" fmla="*/ 222208 h 1179"/>
              <a:gd name="T16" fmla="*/ 0 w 635"/>
              <a:gd name="T17" fmla="*/ 0 h 1179"/>
              <a:gd name="T18" fmla="*/ 0 w 635"/>
              <a:gd name="T19" fmla="*/ 13312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Rectangle 28"/>
          <p:cNvSpPr>
            <a:spLocks noChangeArrowheads="1"/>
          </p:cNvSpPr>
          <p:nvPr/>
        </p:nvSpPr>
        <p:spPr bwMode="auto">
          <a:xfrm>
            <a:off x="7896226" y="835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4179" name="Rectangle 29"/>
          <p:cNvSpPr>
            <a:spLocks noChangeArrowheads="1"/>
          </p:cNvSpPr>
          <p:nvPr/>
        </p:nvSpPr>
        <p:spPr bwMode="auto">
          <a:xfrm>
            <a:off x="832802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4180" name="Line 30"/>
          <p:cNvSpPr>
            <a:spLocks noChangeShapeType="1"/>
          </p:cNvSpPr>
          <p:nvPr/>
        </p:nvSpPr>
        <p:spPr bwMode="auto">
          <a:xfrm>
            <a:off x="6743701" y="620713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81" name="Oval 31"/>
          <p:cNvSpPr>
            <a:spLocks noChangeArrowheads="1"/>
          </p:cNvSpPr>
          <p:nvPr/>
        </p:nvSpPr>
        <p:spPr bwMode="auto">
          <a:xfrm>
            <a:off x="7177089" y="981075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4182" name="Freeform 32"/>
          <p:cNvSpPr>
            <a:spLocks/>
          </p:cNvSpPr>
          <p:nvPr/>
        </p:nvSpPr>
        <p:spPr bwMode="auto">
          <a:xfrm>
            <a:off x="8832850" y="1052514"/>
            <a:ext cx="503238" cy="288925"/>
          </a:xfrm>
          <a:custGeom>
            <a:avLst/>
            <a:gdLst>
              <a:gd name="T0" fmla="*/ 0 w 317"/>
              <a:gd name="T1" fmla="*/ 0 h 182"/>
              <a:gd name="T2" fmla="*/ 215900 w 317"/>
              <a:gd name="T3" fmla="*/ 0 h 182"/>
              <a:gd name="T4" fmla="*/ 215900 w 317"/>
              <a:gd name="T5" fmla="*/ 288925 h 182"/>
              <a:gd name="T6" fmla="*/ 503238 w 317"/>
              <a:gd name="T7" fmla="*/ 288925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182">
                <a:moveTo>
                  <a:pt x="0" y="0"/>
                </a:moveTo>
                <a:lnTo>
                  <a:pt x="136" y="0"/>
                </a:lnTo>
                <a:lnTo>
                  <a:pt x="136" y="182"/>
                </a:lnTo>
                <a:lnTo>
                  <a:pt x="317" y="18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183" name="Group 88"/>
          <p:cNvGrpSpPr>
            <a:grpSpLocks/>
          </p:cNvGrpSpPr>
          <p:nvPr/>
        </p:nvGrpSpPr>
        <p:grpSpPr bwMode="auto">
          <a:xfrm>
            <a:off x="9264651" y="403225"/>
            <a:ext cx="360363" cy="1081088"/>
            <a:chOff x="2064" y="2886"/>
            <a:chExt cx="227" cy="635"/>
          </a:xfrm>
        </p:grpSpPr>
        <p:sp>
          <p:nvSpPr>
            <p:cNvPr id="44194" name="Freeform 89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5" name="Rectangle 90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4184" name="Oval 112"/>
          <p:cNvSpPr>
            <a:spLocks noChangeArrowheads="1"/>
          </p:cNvSpPr>
          <p:nvPr/>
        </p:nvSpPr>
        <p:spPr bwMode="auto">
          <a:xfrm flipH="1">
            <a:off x="6718301" y="5921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185" name="Group 122"/>
          <p:cNvGrpSpPr>
            <a:grpSpLocks/>
          </p:cNvGrpSpPr>
          <p:nvPr/>
        </p:nvGrpSpPr>
        <p:grpSpPr bwMode="auto">
          <a:xfrm>
            <a:off x="8832850" y="1485900"/>
            <a:ext cx="503238" cy="503238"/>
            <a:chOff x="4740" y="981"/>
            <a:chExt cx="317" cy="317"/>
          </a:xfrm>
        </p:grpSpPr>
        <p:sp>
          <p:nvSpPr>
            <p:cNvPr id="44192" name="Oval 123"/>
            <p:cNvSpPr>
              <a:spLocks noChangeArrowheads="1"/>
            </p:cNvSpPr>
            <p:nvPr/>
          </p:nvSpPr>
          <p:spPr bwMode="auto">
            <a:xfrm>
              <a:off x="4784" y="981"/>
              <a:ext cx="273" cy="3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3" name="Freeform 124"/>
            <p:cNvSpPr>
              <a:spLocks/>
            </p:cNvSpPr>
            <p:nvPr/>
          </p:nvSpPr>
          <p:spPr bwMode="auto">
            <a:xfrm>
              <a:off x="4740" y="981"/>
              <a:ext cx="180" cy="317"/>
            </a:xfrm>
            <a:custGeom>
              <a:avLst/>
              <a:gdLst>
                <a:gd name="T0" fmla="*/ 180 w 181"/>
                <a:gd name="T1" fmla="*/ 0 h 363"/>
                <a:gd name="T2" fmla="*/ 0 w 181"/>
                <a:gd name="T3" fmla="*/ 0 h 363"/>
                <a:gd name="T4" fmla="*/ 0 w 181"/>
                <a:gd name="T5" fmla="*/ 317 h 363"/>
                <a:gd name="T6" fmla="*/ 180 w 181"/>
                <a:gd name="T7" fmla="*/ 317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86" name="Freeform 126"/>
          <p:cNvSpPr>
            <a:spLocks/>
          </p:cNvSpPr>
          <p:nvPr/>
        </p:nvSpPr>
        <p:spPr bwMode="auto">
          <a:xfrm>
            <a:off x="9336088" y="1484313"/>
            <a:ext cx="144462" cy="215900"/>
          </a:xfrm>
          <a:custGeom>
            <a:avLst/>
            <a:gdLst>
              <a:gd name="T0" fmla="*/ 0 w 91"/>
              <a:gd name="T1" fmla="*/ 215900 h 226"/>
              <a:gd name="T2" fmla="*/ 144462 w 91"/>
              <a:gd name="T3" fmla="*/ 215900 h 226"/>
              <a:gd name="T4" fmla="*/ 144462 w 91"/>
              <a:gd name="T5" fmla="*/ 0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26">
                <a:moveTo>
                  <a:pt x="0" y="226"/>
                </a:moveTo>
                <a:lnTo>
                  <a:pt x="91" y="226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87" name="Freeform 26"/>
          <p:cNvSpPr>
            <a:spLocks/>
          </p:cNvSpPr>
          <p:nvPr/>
        </p:nvSpPr>
        <p:spPr bwMode="auto">
          <a:xfrm>
            <a:off x="6096000" y="1341439"/>
            <a:ext cx="1079500" cy="4535487"/>
          </a:xfrm>
          <a:custGeom>
            <a:avLst/>
            <a:gdLst>
              <a:gd name="T0" fmla="*/ 0 w 680"/>
              <a:gd name="T1" fmla="*/ 4535487 h 2857"/>
              <a:gd name="T2" fmla="*/ 720725 w 680"/>
              <a:gd name="T3" fmla="*/ 4535487 h 2857"/>
              <a:gd name="T4" fmla="*/ 720725 w 680"/>
              <a:gd name="T5" fmla="*/ 0 h 2857"/>
              <a:gd name="T6" fmla="*/ 1079500 w 6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2857">
                <a:moveTo>
                  <a:pt x="0" y="2857"/>
                </a:moveTo>
                <a:lnTo>
                  <a:pt x="454" y="2857"/>
                </a:lnTo>
                <a:lnTo>
                  <a:pt x="454" y="0"/>
                </a:lnTo>
                <a:lnTo>
                  <a:pt x="68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88" name="Rectangle 86"/>
          <p:cNvSpPr>
            <a:spLocks noChangeArrowheads="1"/>
          </p:cNvSpPr>
          <p:nvPr/>
        </p:nvSpPr>
        <p:spPr bwMode="auto">
          <a:xfrm>
            <a:off x="8905875" y="47974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Data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4189" name="Line 7"/>
          <p:cNvSpPr>
            <a:spLocks noChangeShapeType="1"/>
          </p:cNvSpPr>
          <p:nvPr/>
        </p:nvSpPr>
        <p:spPr bwMode="auto">
          <a:xfrm>
            <a:off x="6600825" y="45085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90" name="Rectangle 33"/>
          <p:cNvSpPr>
            <a:spLocks noChangeArrowheads="1"/>
          </p:cNvSpPr>
          <p:nvPr/>
        </p:nvSpPr>
        <p:spPr bwMode="auto">
          <a:xfrm>
            <a:off x="6096001" y="43656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2</a:t>
            </a:r>
          </a:p>
        </p:txBody>
      </p:sp>
      <p:sp>
        <p:nvSpPr>
          <p:cNvPr id="44191" name="Rectangle 174"/>
          <p:cNvSpPr>
            <a:spLocks noChangeArrowheads="1"/>
          </p:cNvSpPr>
          <p:nvPr/>
        </p:nvSpPr>
        <p:spPr bwMode="auto">
          <a:xfrm>
            <a:off x="7967663" y="37179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Zero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 instruction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instruction format</a:t>
            </a:r>
          </a:p>
          <a:p>
            <a:pPr lvl="1"/>
            <a:r>
              <a:rPr lang="en-US" altLang="zh-CN" sz="2400"/>
              <a:t>j  Label</a:t>
            </a:r>
          </a:p>
          <a:p>
            <a:pPr lvl="1">
              <a:buFontTx/>
              <a:buNone/>
            </a:pPr>
            <a:r>
              <a:rPr lang="en-US" altLang="zh-CN" sz="2400"/>
              <a:t>  </a:t>
            </a:r>
          </a:p>
          <a:p>
            <a:pPr lvl="1">
              <a:buFontTx/>
              <a:buNone/>
            </a:pPr>
            <a:endParaRPr lang="en-US" altLang="zh-CN" sz="2400"/>
          </a:p>
          <a:p>
            <a:r>
              <a:rPr lang="en-US" altLang="zh-CN" smtClean="0"/>
              <a:t>Implementation</a:t>
            </a:r>
          </a:p>
          <a:p>
            <a:pPr lvl="1">
              <a:buFontTx/>
              <a:buNone/>
            </a:pPr>
            <a:r>
              <a:rPr lang="en-US" altLang="zh-CN"/>
              <a:t>	pc = pc</a:t>
            </a:r>
            <a:r>
              <a:rPr lang="en-US" altLang="zh-CN" baseline="-25000"/>
              <a:t>28~31</a:t>
            </a:r>
            <a:r>
              <a:rPr lang="en-US" altLang="zh-CN"/>
              <a:t> ## 26bits-address × 4</a:t>
            </a:r>
          </a:p>
          <a:p>
            <a:pPr lvl="1"/>
            <a:endParaRPr lang="en-US" altLang="zh-CN" sz="2400"/>
          </a:p>
        </p:txBody>
      </p:sp>
      <p:grpSp>
        <p:nvGrpSpPr>
          <p:cNvPr id="45060" name="Group 11"/>
          <p:cNvGrpSpPr>
            <a:grpSpLocks/>
          </p:cNvGrpSpPr>
          <p:nvPr/>
        </p:nvGrpSpPr>
        <p:grpSpPr bwMode="auto">
          <a:xfrm>
            <a:off x="2420938" y="2565400"/>
            <a:ext cx="7778750" cy="431800"/>
            <a:chOff x="385" y="2568"/>
            <a:chExt cx="4900" cy="214"/>
          </a:xfrm>
        </p:grpSpPr>
        <p:sp>
          <p:nvSpPr>
            <p:cNvPr id="45061" name="Rectangle 7"/>
            <p:cNvSpPr>
              <a:spLocks noChangeArrowheads="1"/>
            </p:cNvSpPr>
            <p:nvPr/>
          </p:nvSpPr>
          <p:spPr bwMode="auto">
            <a:xfrm>
              <a:off x="385" y="2568"/>
              <a:ext cx="816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(000010)2</a:t>
              </a:r>
            </a:p>
          </p:txBody>
        </p:sp>
        <p:sp>
          <p:nvSpPr>
            <p:cNvPr id="45062" name="Rectangle 10"/>
            <p:cNvSpPr>
              <a:spLocks noChangeArrowheads="1"/>
            </p:cNvSpPr>
            <p:nvPr/>
          </p:nvSpPr>
          <p:spPr bwMode="auto">
            <a:xfrm>
              <a:off x="1202" y="2568"/>
              <a:ext cx="4083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None/>
              </a:pPr>
              <a:r>
                <a:rPr lang="en-US" altLang="zh-CN" sz="2000"/>
                <a:t>26 bits address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162"/>
          <p:cNvSpPr>
            <a:spLocks noChangeArrowheads="1"/>
          </p:cNvSpPr>
          <p:nvPr/>
        </p:nvSpPr>
        <p:spPr bwMode="auto">
          <a:xfrm flipH="1">
            <a:off x="6805614" y="51323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Line 161"/>
          <p:cNvSpPr>
            <a:spLocks noChangeShapeType="1"/>
          </p:cNvSpPr>
          <p:nvPr/>
        </p:nvSpPr>
        <p:spPr bwMode="auto">
          <a:xfrm>
            <a:off x="6816725" y="5157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Rectangle 83"/>
          <p:cNvSpPr>
            <a:spLocks noChangeArrowheads="1"/>
          </p:cNvSpPr>
          <p:nvPr/>
        </p:nvSpPr>
        <p:spPr bwMode="auto">
          <a:xfrm>
            <a:off x="5807075" y="50133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Registers</a:t>
            </a:r>
          </a:p>
        </p:txBody>
      </p:sp>
      <p:sp>
        <p:nvSpPr>
          <p:cNvPr id="46085" name="Freeform 109"/>
          <p:cNvSpPr>
            <a:spLocks/>
          </p:cNvSpPr>
          <p:nvPr/>
        </p:nvSpPr>
        <p:spPr bwMode="auto">
          <a:xfrm>
            <a:off x="5232401" y="2420938"/>
            <a:ext cx="2447925" cy="4176712"/>
          </a:xfrm>
          <a:custGeom>
            <a:avLst/>
            <a:gdLst>
              <a:gd name="T0" fmla="*/ 2447925 w 1542"/>
              <a:gd name="T1" fmla="*/ 3897446 h 2722"/>
              <a:gd name="T2" fmla="*/ 2447925 w 1542"/>
              <a:gd name="T3" fmla="*/ 4176712 h 2722"/>
              <a:gd name="T4" fmla="*/ 1511300 w 1542"/>
              <a:gd name="T5" fmla="*/ 4176712 h 2722"/>
              <a:gd name="T6" fmla="*/ 1511300 w 1542"/>
              <a:gd name="T7" fmla="*/ 0 h 2722"/>
              <a:gd name="T8" fmla="*/ 0 w 1542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2722">
                <a:moveTo>
                  <a:pt x="1542" y="2540"/>
                </a:moveTo>
                <a:lnTo>
                  <a:pt x="1542" y="2722"/>
                </a:lnTo>
                <a:lnTo>
                  <a:pt x="952" y="2722"/>
                </a:lnTo>
                <a:lnTo>
                  <a:pt x="952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Freeform 144"/>
          <p:cNvSpPr>
            <a:spLocks/>
          </p:cNvSpPr>
          <p:nvPr/>
        </p:nvSpPr>
        <p:spPr bwMode="auto">
          <a:xfrm>
            <a:off x="6096001" y="5157789"/>
            <a:ext cx="720725" cy="719137"/>
          </a:xfrm>
          <a:custGeom>
            <a:avLst/>
            <a:gdLst>
              <a:gd name="T0" fmla="*/ 0 w 454"/>
              <a:gd name="T1" fmla="*/ 719137 h 453"/>
              <a:gd name="T2" fmla="*/ 720725 w 454"/>
              <a:gd name="T3" fmla="*/ 719137 h 453"/>
              <a:gd name="T4" fmla="*/ 720725 w 454"/>
              <a:gd name="T5" fmla="*/ 0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453">
                <a:moveTo>
                  <a:pt x="0" y="453"/>
                </a:moveTo>
                <a:lnTo>
                  <a:pt x="454" y="453"/>
                </a:lnTo>
                <a:lnTo>
                  <a:pt x="45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7" name="Group 154"/>
          <p:cNvGrpSpPr>
            <a:grpSpLocks/>
          </p:cNvGrpSpPr>
          <p:nvPr/>
        </p:nvGrpSpPr>
        <p:grpSpPr bwMode="auto">
          <a:xfrm>
            <a:off x="7031038" y="4294188"/>
            <a:ext cx="360362" cy="1008062"/>
            <a:chOff x="2064" y="2886"/>
            <a:chExt cx="227" cy="635"/>
          </a:xfrm>
        </p:grpSpPr>
        <p:sp>
          <p:nvSpPr>
            <p:cNvPr id="46251" name="Freeform 155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2" name="Rectangle 156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6088" name="Line 108"/>
          <p:cNvSpPr>
            <a:spLocks noChangeShapeType="1"/>
          </p:cNvSpPr>
          <p:nvPr/>
        </p:nvSpPr>
        <p:spPr bwMode="auto">
          <a:xfrm>
            <a:off x="6600826" y="3644900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Freeform 111"/>
          <p:cNvSpPr>
            <a:spLocks/>
          </p:cNvSpPr>
          <p:nvPr/>
        </p:nvSpPr>
        <p:spPr bwMode="auto">
          <a:xfrm>
            <a:off x="5087938" y="2997200"/>
            <a:ext cx="792162" cy="215900"/>
          </a:xfrm>
          <a:custGeom>
            <a:avLst/>
            <a:gdLst>
              <a:gd name="T0" fmla="*/ 0 w 499"/>
              <a:gd name="T1" fmla="*/ 0 h 136"/>
              <a:gd name="T2" fmla="*/ 792162 w 499"/>
              <a:gd name="T3" fmla="*/ 0 h 136"/>
              <a:gd name="T4" fmla="*/ 792162 w 499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Freeform 112"/>
          <p:cNvSpPr>
            <a:spLocks/>
          </p:cNvSpPr>
          <p:nvPr/>
        </p:nvSpPr>
        <p:spPr bwMode="auto">
          <a:xfrm>
            <a:off x="5159376" y="2781300"/>
            <a:ext cx="2016125" cy="1511300"/>
          </a:xfrm>
          <a:custGeom>
            <a:avLst/>
            <a:gdLst>
              <a:gd name="T0" fmla="*/ 0 w 1270"/>
              <a:gd name="T1" fmla="*/ 0 h 952"/>
              <a:gd name="T2" fmla="*/ 2016125 w 1270"/>
              <a:gd name="T3" fmla="*/ 0 h 952"/>
              <a:gd name="T4" fmla="*/ 2016125 w 1270"/>
              <a:gd name="T5" fmla="*/ 1511300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0" h="952">
                <a:moveTo>
                  <a:pt x="0" y="0"/>
                </a:moveTo>
                <a:lnTo>
                  <a:pt x="1270" y="0"/>
                </a:lnTo>
                <a:lnTo>
                  <a:pt x="1270" y="952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113"/>
          <p:cNvSpPr>
            <a:spLocks noChangeShapeType="1"/>
          </p:cNvSpPr>
          <p:nvPr/>
        </p:nvSpPr>
        <p:spPr bwMode="auto">
          <a:xfrm>
            <a:off x="5159376" y="1844675"/>
            <a:ext cx="3673475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Freeform 114"/>
          <p:cNvSpPr>
            <a:spLocks/>
          </p:cNvSpPr>
          <p:nvPr/>
        </p:nvSpPr>
        <p:spPr bwMode="auto">
          <a:xfrm>
            <a:off x="8472488" y="1628775"/>
            <a:ext cx="360362" cy="2160588"/>
          </a:xfrm>
          <a:custGeom>
            <a:avLst/>
            <a:gdLst>
              <a:gd name="T0" fmla="*/ 0 w 363"/>
              <a:gd name="T1" fmla="*/ 2160588 h 1361"/>
              <a:gd name="T2" fmla="*/ 270023 w 363"/>
              <a:gd name="T3" fmla="*/ 2160588 h 1361"/>
              <a:gd name="T4" fmla="*/ 270023 w 363"/>
              <a:gd name="T5" fmla="*/ 0 h 1361"/>
              <a:gd name="T6" fmla="*/ 360362 w 363"/>
              <a:gd name="T7" fmla="*/ 0 h 13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3" h="1361">
                <a:moveTo>
                  <a:pt x="0" y="1361"/>
                </a:moveTo>
                <a:lnTo>
                  <a:pt x="272" y="1361"/>
                </a:lnTo>
                <a:lnTo>
                  <a:pt x="272" y="0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Oval 158"/>
          <p:cNvSpPr>
            <a:spLocks noChangeArrowheads="1"/>
          </p:cNvSpPr>
          <p:nvPr/>
        </p:nvSpPr>
        <p:spPr bwMode="auto">
          <a:xfrm>
            <a:off x="7319963" y="5445125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ALU</a:t>
            </a:r>
          </a:p>
          <a:p>
            <a:pPr marL="342900" indent="-342900">
              <a:buNone/>
            </a:pPr>
            <a:r>
              <a:rPr lang="en-US" altLang="zh-CN" sz="12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6094" name="Line 159"/>
          <p:cNvSpPr>
            <a:spLocks noChangeShapeType="1"/>
          </p:cNvSpPr>
          <p:nvPr/>
        </p:nvSpPr>
        <p:spPr bwMode="auto">
          <a:xfrm>
            <a:off x="7391401" y="472440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Freeform 160"/>
          <p:cNvSpPr>
            <a:spLocks/>
          </p:cNvSpPr>
          <p:nvPr/>
        </p:nvSpPr>
        <p:spPr bwMode="auto">
          <a:xfrm>
            <a:off x="7967663" y="4652963"/>
            <a:ext cx="360362" cy="1223962"/>
          </a:xfrm>
          <a:custGeom>
            <a:avLst/>
            <a:gdLst>
              <a:gd name="T0" fmla="*/ 0 w 91"/>
              <a:gd name="T1" fmla="*/ 1223962 h 635"/>
              <a:gd name="T2" fmla="*/ 360362 w 91"/>
              <a:gd name="T3" fmla="*/ 1223962 h 635"/>
              <a:gd name="T4" fmla="*/ 360362 w 91"/>
              <a:gd name="T5" fmla="*/ 0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635">
                <a:moveTo>
                  <a:pt x="0" y="635"/>
                </a:moveTo>
                <a:lnTo>
                  <a:pt x="91" y="635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96" name="Group 170"/>
          <p:cNvGrpSpPr>
            <a:grpSpLocks/>
          </p:cNvGrpSpPr>
          <p:nvPr/>
        </p:nvGrpSpPr>
        <p:grpSpPr bwMode="auto">
          <a:xfrm>
            <a:off x="9264651" y="403225"/>
            <a:ext cx="360363" cy="1081088"/>
            <a:chOff x="2064" y="2886"/>
            <a:chExt cx="227" cy="635"/>
          </a:xfrm>
        </p:grpSpPr>
        <p:sp>
          <p:nvSpPr>
            <p:cNvPr id="46249" name="Freeform 171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0" name="Rectangle 172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6097" name="Oval 173"/>
          <p:cNvSpPr>
            <a:spLocks noChangeArrowheads="1"/>
          </p:cNvSpPr>
          <p:nvPr/>
        </p:nvSpPr>
        <p:spPr bwMode="auto">
          <a:xfrm flipH="1">
            <a:off x="6718301" y="5921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98" name="Group 174"/>
          <p:cNvGrpSpPr>
            <a:grpSpLocks/>
          </p:cNvGrpSpPr>
          <p:nvPr/>
        </p:nvGrpSpPr>
        <p:grpSpPr bwMode="auto">
          <a:xfrm>
            <a:off x="8832850" y="1485900"/>
            <a:ext cx="503238" cy="503238"/>
            <a:chOff x="4740" y="981"/>
            <a:chExt cx="317" cy="317"/>
          </a:xfrm>
        </p:grpSpPr>
        <p:sp>
          <p:nvSpPr>
            <p:cNvPr id="46247" name="Oval 175"/>
            <p:cNvSpPr>
              <a:spLocks noChangeArrowheads="1"/>
            </p:cNvSpPr>
            <p:nvPr/>
          </p:nvSpPr>
          <p:spPr bwMode="auto">
            <a:xfrm>
              <a:off x="4784" y="981"/>
              <a:ext cx="273" cy="3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8" name="Freeform 176"/>
            <p:cNvSpPr>
              <a:spLocks/>
            </p:cNvSpPr>
            <p:nvPr/>
          </p:nvSpPr>
          <p:spPr bwMode="auto">
            <a:xfrm>
              <a:off x="4740" y="981"/>
              <a:ext cx="180" cy="317"/>
            </a:xfrm>
            <a:custGeom>
              <a:avLst/>
              <a:gdLst>
                <a:gd name="T0" fmla="*/ 180 w 181"/>
                <a:gd name="T1" fmla="*/ 0 h 363"/>
                <a:gd name="T2" fmla="*/ 0 w 181"/>
                <a:gd name="T3" fmla="*/ 0 h 363"/>
                <a:gd name="T4" fmla="*/ 0 w 181"/>
                <a:gd name="T5" fmla="*/ 317 h 363"/>
                <a:gd name="T6" fmla="*/ 180 w 181"/>
                <a:gd name="T7" fmla="*/ 317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9" name="Freeform 177"/>
          <p:cNvSpPr>
            <a:spLocks/>
          </p:cNvSpPr>
          <p:nvPr/>
        </p:nvSpPr>
        <p:spPr bwMode="auto">
          <a:xfrm>
            <a:off x="9336088" y="1484313"/>
            <a:ext cx="144462" cy="215900"/>
          </a:xfrm>
          <a:custGeom>
            <a:avLst/>
            <a:gdLst>
              <a:gd name="T0" fmla="*/ 0 w 91"/>
              <a:gd name="T1" fmla="*/ 215900 h 226"/>
              <a:gd name="T2" fmla="*/ 144462 w 91"/>
              <a:gd name="T3" fmla="*/ 215900 h 226"/>
              <a:gd name="T4" fmla="*/ 144462 w 91"/>
              <a:gd name="T5" fmla="*/ 0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26">
                <a:moveTo>
                  <a:pt x="0" y="226"/>
                </a:moveTo>
                <a:lnTo>
                  <a:pt x="91" y="226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Line 180"/>
          <p:cNvSpPr>
            <a:spLocks noChangeShapeType="1"/>
          </p:cNvSpPr>
          <p:nvPr/>
        </p:nvSpPr>
        <p:spPr bwMode="auto">
          <a:xfrm>
            <a:off x="6600825" y="45085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Rectangle 181"/>
          <p:cNvSpPr>
            <a:spLocks noChangeArrowheads="1"/>
          </p:cNvSpPr>
          <p:nvPr/>
        </p:nvSpPr>
        <p:spPr bwMode="auto">
          <a:xfrm>
            <a:off x="6096001" y="43656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2</a:t>
            </a:r>
          </a:p>
        </p:txBody>
      </p:sp>
      <p:sp>
        <p:nvSpPr>
          <p:cNvPr id="46102" name="Rectangle 182"/>
          <p:cNvSpPr>
            <a:spLocks noChangeArrowheads="1"/>
          </p:cNvSpPr>
          <p:nvPr/>
        </p:nvSpPr>
        <p:spPr bwMode="auto">
          <a:xfrm>
            <a:off x="7967663" y="37179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Zero</a:t>
            </a:r>
          </a:p>
        </p:txBody>
      </p:sp>
      <p:sp>
        <p:nvSpPr>
          <p:cNvPr id="46103" name="Line 163"/>
          <p:cNvSpPr>
            <a:spLocks noChangeShapeType="1"/>
          </p:cNvSpPr>
          <p:nvPr/>
        </p:nvSpPr>
        <p:spPr bwMode="auto">
          <a:xfrm>
            <a:off x="7535864" y="14128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Rectangle 80"/>
          <p:cNvSpPr>
            <a:spLocks noChangeArrowheads="1"/>
          </p:cNvSpPr>
          <p:nvPr/>
        </p:nvSpPr>
        <p:spPr bwMode="auto">
          <a:xfrm>
            <a:off x="5303839" y="3213100"/>
            <a:ext cx="1296987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Rectangle 81"/>
          <p:cNvSpPr>
            <a:spLocks noChangeArrowheads="1"/>
          </p:cNvSpPr>
          <p:nvPr/>
        </p:nvSpPr>
        <p:spPr bwMode="auto">
          <a:xfrm>
            <a:off x="5232401" y="324167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1</a:t>
            </a:r>
          </a:p>
        </p:txBody>
      </p:sp>
      <p:sp>
        <p:nvSpPr>
          <p:cNvPr id="46106" name="Rectangle 82"/>
          <p:cNvSpPr>
            <a:spLocks noChangeArrowheads="1"/>
          </p:cNvSpPr>
          <p:nvPr/>
        </p:nvSpPr>
        <p:spPr bwMode="auto">
          <a:xfrm>
            <a:off x="6096001" y="3502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data 1</a:t>
            </a:r>
          </a:p>
        </p:txBody>
      </p:sp>
      <p:sp>
        <p:nvSpPr>
          <p:cNvPr id="46107" name="Oval 97"/>
          <p:cNvSpPr>
            <a:spLocks noChangeArrowheads="1"/>
          </p:cNvSpPr>
          <p:nvPr/>
        </p:nvSpPr>
        <p:spPr bwMode="auto">
          <a:xfrm flipH="1">
            <a:off x="3767139" y="49164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Oval 99"/>
          <p:cNvSpPr>
            <a:spLocks noChangeArrowheads="1"/>
          </p:cNvSpPr>
          <p:nvPr/>
        </p:nvSpPr>
        <p:spPr bwMode="auto">
          <a:xfrm flipH="1">
            <a:off x="4832351" y="585311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Line 106"/>
          <p:cNvSpPr>
            <a:spLocks noChangeShapeType="1"/>
          </p:cNvSpPr>
          <p:nvPr/>
        </p:nvSpPr>
        <p:spPr bwMode="auto">
          <a:xfrm>
            <a:off x="6240463" y="5734050"/>
            <a:ext cx="144462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Rectangle 147"/>
          <p:cNvSpPr>
            <a:spLocks noChangeArrowheads="1"/>
          </p:cNvSpPr>
          <p:nvPr/>
        </p:nvSpPr>
        <p:spPr bwMode="auto">
          <a:xfrm>
            <a:off x="5232401" y="37893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 2</a:t>
            </a:r>
          </a:p>
        </p:txBody>
      </p:sp>
      <p:sp>
        <p:nvSpPr>
          <p:cNvPr id="46111" name="Oval 151"/>
          <p:cNvSpPr>
            <a:spLocks noChangeArrowheads="1"/>
          </p:cNvSpPr>
          <p:nvPr/>
        </p:nvSpPr>
        <p:spPr bwMode="auto">
          <a:xfrm flipH="1">
            <a:off x="3767139" y="3905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Oval 153"/>
          <p:cNvSpPr>
            <a:spLocks noChangeArrowheads="1"/>
          </p:cNvSpPr>
          <p:nvPr/>
        </p:nvSpPr>
        <p:spPr bwMode="auto">
          <a:xfrm flipH="1">
            <a:off x="4270376" y="39195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3" name="Rectangle 165"/>
          <p:cNvSpPr>
            <a:spLocks noChangeArrowheads="1"/>
          </p:cNvSpPr>
          <p:nvPr/>
        </p:nvSpPr>
        <p:spPr bwMode="auto">
          <a:xfrm>
            <a:off x="7896226" y="835025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6114" name="Rectangle 166"/>
          <p:cNvSpPr>
            <a:spLocks noChangeArrowheads="1"/>
          </p:cNvSpPr>
          <p:nvPr/>
        </p:nvSpPr>
        <p:spPr bwMode="auto">
          <a:xfrm>
            <a:off x="832802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6115" name="Line 167"/>
          <p:cNvSpPr>
            <a:spLocks noChangeShapeType="1"/>
          </p:cNvSpPr>
          <p:nvPr/>
        </p:nvSpPr>
        <p:spPr bwMode="auto">
          <a:xfrm>
            <a:off x="6743701" y="620713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6" name="Rectangle 179"/>
          <p:cNvSpPr>
            <a:spLocks noChangeArrowheads="1"/>
          </p:cNvSpPr>
          <p:nvPr/>
        </p:nvSpPr>
        <p:spPr bwMode="auto">
          <a:xfrm>
            <a:off x="8905875" y="4797425"/>
            <a:ext cx="8651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Data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46117" name="Oval 98"/>
          <p:cNvSpPr>
            <a:spLocks noChangeArrowheads="1"/>
          </p:cNvSpPr>
          <p:nvPr/>
        </p:nvSpPr>
        <p:spPr bwMode="auto">
          <a:xfrm flipH="1">
            <a:off x="3762376" y="34004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8" name="Freeform 84"/>
          <p:cNvSpPr>
            <a:spLocks/>
          </p:cNvSpPr>
          <p:nvPr/>
        </p:nvSpPr>
        <p:spPr bwMode="auto">
          <a:xfrm>
            <a:off x="7608888" y="3284539"/>
            <a:ext cx="863600" cy="1728787"/>
          </a:xfrm>
          <a:custGeom>
            <a:avLst/>
            <a:gdLst>
              <a:gd name="T0" fmla="*/ 0 w 635"/>
              <a:gd name="T1" fmla="*/ 199419 h 1179"/>
              <a:gd name="T2" fmla="*/ 0 w 635"/>
              <a:gd name="T3" fmla="*/ 598257 h 1179"/>
              <a:gd name="T4" fmla="*/ 246160 w 635"/>
              <a:gd name="T5" fmla="*/ 797676 h 1179"/>
              <a:gd name="T6" fmla="*/ 61200 w 635"/>
              <a:gd name="T7" fmla="*/ 1130530 h 1179"/>
              <a:gd name="T8" fmla="*/ 61200 w 635"/>
              <a:gd name="T9" fmla="*/ 1529368 h 1179"/>
              <a:gd name="T10" fmla="*/ 61200 w 635"/>
              <a:gd name="T11" fmla="*/ 1728787 h 1179"/>
              <a:gd name="T12" fmla="*/ 863600 w 635"/>
              <a:gd name="T13" fmla="*/ 1263965 h 1179"/>
              <a:gd name="T14" fmla="*/ 863600 w 635"/>
              <a:gd name="T15" fmla="*/ 332854 h 1179"/>
              <a:gd name="T16" fmla="*/ 0 w 635"/>
              <a:gd name="T17" fmla="*/ 0 h 1179"/>
              <a:gd name="T18" fmla="*/ 0 w 635"/>
              <a:gd name="T19" fmla="*/ 19941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9" name="Oval 93"/>
          <p:cNvSpPr>
            <a:spLocks noChangeArrowheads="1"/>
          </p:cNvSpPr>
          <p:nvPr/>
        </p:nvSpPr>
        <p:spPr bwMode="auto">
          <a:xfrm>
            <a:off x="5448300" y="5446713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200"/>
              <a:t>Sign</a:t>
            </a:r>
          </a:p>
          <a:p>
            <a:pPr marL="342900" indent="-342900">
              <a:buNone/>
            </a:pPr>
            <a:r>
              <a:rPr lang="en-US" altLang="zh-CN" sz="1200"/>
              <a:t>extend</a:t>
            </a:r>
          </a:p>
        </p:txBody>
      </p:sp>
      <p:sp>
        <p:nvSpPr>
          <p:cNvPr id="46120" name="Freeform 94"/>
          <p:cNvSpPr>
            <a:spLocks/>
          </p:cNvSpPr>
          <p:nvPr/>
        </p:nvSpPr>
        <p:spPr bwMode="auto">
          <a:xfrm>
            <a:off x="3792538" y="2349501"/>
            <a:ext cx="1655762" cy="3529013"/>
          </a:xfrm>
          <a:custGeom>
            <a:avLst/>
            <a:gdLst>
              <a:gd name="T0" fmla="*/ 620341 w 1089"/>
              <a:gd name="T1" fmla="*/ 0 h 2223"/>
              <a:gd name="T2" fmla="*/ 0 w 1089"/>
              <a:gd name="T3" fmla="*/ 0 h 2223"/>
              <a:gd name="T4" fmla="*/ 0 w 1089"/>
              <a:gd name="T5" fmla="*/ 3529013 h 2223"/>
              <a:gd name="T6" fmla="*/ 1655762 w 1089"/>
              <a:gd name="T7" fmla="*/ 3529013 h 22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2223">
                <a:moveTo>
                  <a:pt x="408" y="0"/>
                </a:moveTo>
                <a:lnTo>
                  <a:pt x="0" y="0"/>
                </a:lnTo>
                <a:lnTo>
                  <a:pt x="0" y="2223"/>
                </a:lnTo>
                <a:lnTo>
                  <a:pt x="1089" y="22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1" name="Rectangle 101"/>
          <p:cNvSpPr>
            <a:spLocks noChangeArrowheads="1"/>
          </p:cNvSpPr>
          <p:nvPr/>
        </p:nvSpPr>
        <p:spPr bwMode="auto">
          <a:xfrm>
            <a:off x="3789363" y="3170239"/>
            <a:ext cx="137001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[25-21] </a:t>
            </a:r>
          </a:p>
        </p:txBody>
      </p:sp>
      <p:sp>
        <p:nvSpPr>
          <p:cNvPr id="46122" name="Rectangle 102"/>
          <p:cNvSpPr>
            <a:spLocks noChangeArrowheads="1"/>
          </p:cNvSpPr>
          <p:nvPr/>
        </p:nvSpPr>
        <p:spPr bwMode="auto">
          <a:xfrm>
            <a:off x="3717926" y="56324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[15-0] </a:t>
            </a:r>
          </a:p>
        </p:txBody>
      </p:sp>
      <p:sp>
        <p:nvSpPr>
          <p:cNvPr id="46123" name="Line 103"/>
          <p:cNvSpPr>
            <a:spLocks noChangeShapeType="1"/>
          </p:cNvSpPr>
          <p:nvPr/>
        </p:nvSpPr>
        <p:spPr bwMode="auto">
          <a:xfrm>
            <a:off x="5230814" y="5734050"/>
            <a:ext cx="73025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4" name="Rectangle 104"/>
          <p:cNvSpPr>
            <a:spLocks noChangeArrowheads="1"/>
          </p:cNvSpPr>
          <p:nvPr/>
        </p:nvSpPr>
        <p:spPr bwMode="auto">
          <a:xfrm>
            <a:off x="5159376" y="55181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16</a:t>
            </a:r>
          </a:p>
        </p:txBody>
      </p:sp>
      <p:sp>
        <p:nvSpPr>
          <p:cNvPr id="46125" name="Rectangle 105"/>
          <p:cNvSpPr>
            <a:spLocks noChangeArrowheads="1"/>
          </p:cNvSpPr>
          <p:nvPr/>
        </p:nvSpPr>
        <p:spPr bwMode="auto">
          <a:xfrm>
            <a:off x="6167438" y="55165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32</a:t>
            </a:r>
          </a:p>
        </p:txBody>
      </p:sp>
      <p:sp>
        <p:nvSpPr>
          <p:cNvPr id="46126" name="Freeform 133"/>
          <p:cNvSpPr>
            <a:spLocks/>
          </p:cNvSpPr>
          <p:nvPr/>
        </p:nvSpPr>
        <p:spPr bwMode="auto">
          <a:xfrm>
            <a:off x="3432176" y="404814"/>
            <a:ext cx="5832475" cy="936625"/>
          </a:xfrm>
          <a:custGeom>
            <a:avLst/>
            <a:gdLst>
              <a:gd name="T0" fmla="*/ 0 w 3674"/>
              <a:gd name="T1" fmla="*/ 936625 h 590"/>
              <a:gd name="T2" fmla="*/ 3311525 w 3674"/>
              <a:gd name="T3" fmla="*/ 936625 h 590"/>
              <a:gd name="T4" fmla="*/ 3311525 w 3674"/>
              <a:gd name="T5" fmla="*/ 0 h 590"/>
              <a:gd name="T6" fmla="*/ 5616575 w 3674"/>
              <a:gd name="T7" fmla="*/ 0 h 590"/>
              <a:gd name="T8" fmla="*/ 5616575 w 3674"/>
              <a:gd name="T9" fmla="*/ 215900 h 590"/>
              <a:gd name="T10" fmla="*/ 5832475 w 3674"/>
              <a:gd name="T11" fmla="*/ 21590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74" h="590">
                <a:moveTo>
                  <a:pt x="0" y="590"/>
                </a:moveTo>
                <a:lnTo>
                  <a:pt x="2086" y="590"/>
                </a:lnTo>
                <a:lnTo>
                  <a:pt x="2086" y="0"/>
                </a:lnTo>
                <a:lnTo>
                  <a:pt x="3538" y="0"/>
                </a:lnTo>
                <a:lnTo>
                  <a:pt x="3538" y="136"/>
                </a:lnTo>
                <a:lnTo>
                  <a:pt x="3674" y="13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7" name="Freeform 145"/>
          <p:cNvSpPr>
            <a:spLocks/>
          </p:cNvSpPr>
          <p:nvPr/>
        </p:nvSpPr>
        <p:spPr bwMode="auto">
          <a:xfrm>
            <a:off x="9625014" y="981076"/>
            <a:ext cx="287337" cy="360363"/>
          </a:xfrm>
          <a:custGeom>
            <a:avLst/>
            <a:gdLst>
              <a:gd name="T0" fmla="*/ 0 w 181"/>
              <a:gd name="T1" fmla="*/ 0 h 227"/>
              <a:gd name="T2" fmla="*/ 142875 w 181"/>
              <a:gd name="T3" fmla="*/ 0 h 227"/>
              <a:gd name="T4" fmla="*/ 142875 w 181"/>
              <a:gd name="T5" fmla="*/ 360363 h 227"/>
              <a:gd name="T6" fmla="*/ 287337 w 181"/>
              <a:gd name="T7" fmla="*/ 360363 h 2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27">
                <a:moveTo>
                  <a:pt x="0" y="0"/>
                </a:moveTo>
                <a:lnTo>
                  <a:pt x="90" y="0"/>
                </a:lnTo>
                <a:lnTo>
                  <a:pt x="90" y="227"/>
                </a:lnTo>
                <a:lnTo>
                  <a:pt x="181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8" name="Line 148"/>
          <p:cNvSpPr>
            <a:spLocks noChangeShapeType="1"/>
          </p:cNvSpPr>
          <p:nvPr/>
        </p:nvSpPr>
        <p:spPr bwMode="auto">
          <a:xfrm>
            <a:off x="3792538" y="3948113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9" name="Rectangle 149"/>
          <p:cNvSpPr>
            <a:spLocks noChangeArrowheads="1"/>
          </p:cNvSpPr>
          <p:nvPr/>
        </p:nvSpPr>
        <p:spPr bwMode="auto">
          <a:xfrm>
            <a:off x="3719513" y="3673475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[20-16] </a:t>
            </a:r>
          </a:p>
        </p:txBody>
      </p:sp>
      <p:sp>
        <p:nvSpPr>
          <p:cNvPr id="46130" name="Line 152"/>
          <p:cNvSpPr>
            <a:spLocks noChangeShapeType="1"/>
          </p:cNvSpPr>
          <p:nvPr/>
        </p:nvSpPr>
        <p:spPr bwMode="auto">
          <a:xfrm>
            <a:off x="3792538" y="342900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1" name="Rectangle 157"/>
          <p:cNvSpPr>
            <a:spLocks noChangeArrowheads="1"/>
          </p:cNvSpPr>
          <p:nvPr/>
        </p:nvSpPr>
        <p:spPr bwMode="auto">
          <a:xfrm>
            <a:off x="7751763" y="39338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46132" name="Freeform 164"/>
          <p:cNvSpPr>
            <a:spLocks/>
          </p:cNvSpPr>
          <p:nvPr/>
        </p:nvSpPr>
        <p:spPr bwMode="auto">
          <a:xfrm>
            <a:off x="7751763" y="474663"/>
            <a:ext cx="1079500" cy="1154112"/>
          </a:xfrm>
          <a:custGeom>
            <a:avLst/>
            <a:gdLst>
              <a:gd name="T0" fmla="*/ 0 w 635"/>
              <a:gd name="T1" fmla="*/ 133129 h 1179"/>
              <a:gd name="T2" fmla="*/ 0 w 635"/>
              <a:gd name="T3" fmla="*/ 399387 h 1179"/>
              <a:gd name="T4" fmla="*/ 307700 w 635"/>
              <a:gd name="T5" fmla="*/ 532516 h 1179"/>
              <a:gd name="T6" fmla="*/ 76500 w 635"/>
              <a:gd name="T7" fmla="*/ 754725 h 1179"/>
              <a:gd name="T8" fmla="*/ 76500 w 635"/>
              <a:gd name="T9" fmla="*/ 1020983 h 1179"/>
              <a:gd name="T10" fmla="*/ 76500 w 635"/>
              <a:gd name="T11" fmla="*/ 1154112 h 1179"/>
              <a:gd name="T12" fmla="*/ 1079500 w 635"/>
              <a:gd name="T13" fmla="*/ 843804 h 1179"/>
              <a:gd name="T14" fmla="*/ 1079500 w 635"/>
              <a:gd name="T15" fmla="*/ 222208 h 1179"/>
              <a:gd name="T16" fmla="*/ 0 w 635"/>
              <a:gd name="T17" fmla="*/ 0 h 1179"/>
              <a:gd name="T18" fmla="*/ 0 w 635"/>
              <a:gd name="T19" fmla="*/ 133129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3" name="Oval 168"/>
          <p:cNvSpPr>
            <a:spLocks noChangeArrowheads="1"/>
          </p:cNvSpPr>
          <p:nvPr/>
        </p:nvSpPr>
        <p:spPr bwMode="auto">
          <a:xfrm>
            <a:off x="7177089" y="981075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6134" name="Freeform 169"/>
          <p:cNvSpPr>
            <a:spLocks/>
          </p:cNvSpPr>
          <p:nvPr/>
        </p:nvSpPr>
        <p:spPr bwMode="auto">
          <a:xfrm>
            <a:off x="8832850" y="1052514"/>
            <a:ext cx="503238" cy="288925"/>
          </a:xfrm>
          <a:custGeom>
            <a:avLst/>
            <a:gdLst>
              <a:gd name="T0" fmla="*/ 0 w 317"/>
              <a:gd name="T1" fmla="*/ 0 h 182"/>
              <a:gd name="T2" fmla="*/ 215900 w 317"/>
              <a:gd name="T3" fmla="*/ 0 h 182"/>
              <a:gd name="T4" fmla="*/ 215900 w 317"/>
              <a:gd name="T5" fmla="*/ 288925 h 182"/>
              <a:gd name="T6" fmla="*/ 503238 w 317"/>
              <a:gd name="T7" fmla="*/ 288925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182">
                <a:moveTo>
                  <a:pt x="0" y="0"/>
                </a:moveTo>
                <a:lnTo>
                  <a:pt x="136" y="0"/>
                </a:lnTo>
                <a:lnTo>
                  <a:pt x="136" y="182"/>
                </a:lnTo>
                <a:lnTo>
                  <a:pt x="317" y="18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5" name="Freeform 178"/>
          <p:cNvSpPr>
            <a:spLocks/>
          </p:cNvSpPr>
          <p:nvPr/>
        </p:nvSpPr>
        <p:spPr bwMode="auto">
          <a:xfrm>
            <a:off x="6096000" y="1341439"/>
            <a:ext cx="1079500" cy="4535487"/>
          </a:xfrm>
          <a:custGeom>
            <a:avLst/>
            <a:gdLst>
              <a:gd name="T0" fmla="*/ 0 w 680"/>
              <a:gd name="T1" fmla="*/ 4535487 h 2857"/>
              <a:gd name="T2" fmla="*/ 720725 w 680"/>
              <a:gd name="T3" fmla="*/ 4535487 h 2857"/>
              <a:gd name="T4" fmla="*/ 720725 w 680"/>
              <a:gd name="T5" fmla="*/ 0 h 2857"/>
              <a:gd name="T6" fmla="*/ 1079500 w 6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2857">
                <a:moveTo>
                  <a:pt x="0" y="2857"/>
                </a:moveTo>
                <a:lnTo>
                  <a:pt x="454" y="2857"/>
                </a:lnTo>
                <a:lnTo>
                  <a:pt x="454" y="0"/>
                </a:lnTo>
                <a:lnTo>
                  <a:pt x="68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35" name="Group 115"/>
          <p:cNvGraphicFramePr>
            <a:graphicFrameLocks noGrp="1"/>
          </p:cNvGraphicFramePr>
          <p:nvPr/>
        </p:nvGraphicFramePr>
        <p:xfrm>
          <a:off x="1579563" y="54451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9238"/>
                <a:gridCol w="1295400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0" name="Oval 2"/>
          <p:cNvSpPr>
            <a:spLocks noChangeArrowheads="1"/>
          </p:cNvSpPr>
          <p:nvPr/>
        </p:nvSpPr>
        <p:spPr bwMode="auto">
          <a:xfrm flipH="1">
            <a:off x="8586789" y="41211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1" name="Freeform 3"/>
          <p:cNvSpPr>
            <a:spLocks/>
          </p:cNvSpPr>
          <p:nvPr/>
        </p:nvSpPr>
        <p:spPr bwMode="auto">
          <a:xfrm>
            <a:off x="5232401" y="2060576"/>
            <a:ext cx="5400675" cy="3960813"/>
          </a:xfrm>
          <a:custGeom>
            <a:avLst/>
            <a:gdLst>
              <a:gd name="T0" fmla="*/ 0 w 3402"/>
              <a:gd name="T1" fmla="*/ 0 h 2495"/>
              <a:gd name="T2" fmla="*/ 5400675 w 3402"/>
              <a:gd name="T3" fmla="*/ 0 h 2495"/>
              <a:gd name="T4" fmla="*/ 5400675 w 3402"/>
              <a:gd name="T5" fmla="*/ 3960813 h 2495"/>
              <a:gd name="T6" fmla="*/ 4103688 w 3402"/>
              <a:gd name="T7" fmla="*/ 3960813 h 2495"/>
              <a:gd name="T8" fmla="*/ 4103688 w 3402"/>
              <a:gd name="T9" fmla="*/ 3455988 h 2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2" h="2495">
                <a:moveTo>
                  <a:pt x="0" y="0"/>
                </a:moveTo>
                <a:lnTo>
                  <a:pt x="3402" y="0"/>
                </a:lnTo>
                <a:lnTo>
                  <a:pt x="3402" y="2495"/>
                </a:lnTo>
                <a:lnTo>
                  <a:pt x="2585" y="2495"/>
                </a:lnTo>
                <a:lnTo>
                  <a:pt x="2585" y="217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2" name="Freeform 4"/>
          <p:cNvSpPr>
            <a:spLocks/>
          </p:cNvSpPr>
          <p:nvPr/>
        </p:nvSpPr>
        <p:spPr bwMode="auto">
          <a:xfrm>
            <a:off x="6672264" y="4508500"/>
            <a:ext cx="2160587" cy="865188"/>
          </a:xfrm>
          <a:custGeom>
            <a:avLst/>
            <a:gdLst>
              <a:gd name="T0" fmla="*/ 0 w 1315"/>
              <a:gd name="T1" fmla="*/ 0 h 545"/>
              <a:gd name="T2" fmla="*/ 0 w 1315"/>
              <a:gd name="T3" fmla="*/ 865188 h 545"/>
              <a:gd name="T4" fmla="*/ 2160587 w 1315"/>
              <a:gd name="T5" fmla="*/ 865188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5" h="545">
                <a:moveTo>
                  <a:pt x="0" y="0"/>
                </a:moveTo>
                <a:lnTo>
                  <a:pt x="0" y="545"/>
                </a:lnTo>
                <a:lnTo>
                  <a:pt x="1315" y="5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3" name="Freeform 5"/>
          <p:cNvSpPr>
            <a:spLocks/>
          </p:cNvSpPr>
          <p:nvPr/>
        </p:nvSpPr>
        <p:spPr bwMode="auto">
          <a:xfrm>
            <a:off x="5232400" y="2636839"/>
            <a:ext cx="4032250" cy="1296987"/>
          </a:xfrm>
          <a:custGeom>
            <a:avLst/>
            <a:gdLst>
              <a:gd name="T0" fmla="*/ 0 w 2585"/>
              <a:gd name="T1" fmla="*/ 0 h 817"/>
              <a:gd name="T2" fmla="*/ 4032250 w 2585"/>
              <a:gd name="T3" fmla="*/ 0 h 817"/>
              <a:gd name="T4" fmla="*/ 4032250 w 2585"/>
              <a:gd name="T5" fmla="*/ 1296987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5" h="817">
                <a:moveTo>
                  <a:pt x="0" y="0"/>
                </a:moveTo>
                <a:lnTo>
                  <a:pt x="2585" y="0"/>
                </a:lnTo>
                <a:lnTo>
                  <a:pt x="2585" y="81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4" name="Rectangle 6"/>
          <p:cNvSpPr>
            <a:spLocks noChangeArrowheads="1"/>
          </p:cNvSpPr>
          <p:nvPr/>
        </p:nvSpPr>
        <p:spPr bwMode="auto">
          <a:xfrm>
            <a:off x="8832851" y="3933825"/>
            <a:ext cx="938213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5" name="Line 7"/>
          <p:cNvSpPr>
            <a:spLocks noChangeShapeType="1"/>
          </p:cNvSpPr>
          <p:nvPr/>
        </p:nvSpPr>
        <p:spPr bwMode="auto">
          <a:xfrm>
            <a:off x="9767888" y="42926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6" name="Rectangle 8"/>
          <p:cNvSpPr>
            <a:spLocks noChangeArrowheads="1"/>
          </p:cNvSpPr>
          <p:nvPr/>
        </p:nvSpPr>
        <p:spPr bwMode="auto">
          <a:xfrm>
            <a:off x="8832851" y="515778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6157" name="Rectangle 9"/>
          <p:cNvSpPr>
            <a:spLocks noChangeArrowheads="1"/>
          </p:cNvSpPr>
          <p:nvPr/>
        </p:nvSpPr>
        <p:spPr bwMode="auto">
          <a:xfrm>
            <a:off x="8759826" y="40052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Address</a:t>
            </a:r>
          </a:p>
        </p:txBody>
      </p:sp>
      <p:sp>
        <p:nvSpPr>
          <p:cNvPr id="46158" name="Line 10"/>
          <p:cNvSpPr>
            <a:spLocks noChangeShapeType="1"/>
          </p:cNvSpPr>
          <p:nvPr/>
        </p:nvSpPr>
        <p:spPr bwMode="auto">
          <a:xfrm>
            <a:off x="8472488" y="4149725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9" name="Rectangle 11"/>
          <p:cNvSpPr>
            <a:spLocks noChangeArrowheads="1"/>
          </p:cNvSpPr>
          <p:nvPr/>
        </p:nvSpPr>
        <p:spPr bwMode="auto">
          <a:xfrm>
            <a:off x="7967663" y="414972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ALU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46160" name="Rectangle 12"/>
          <p:cNvSpPr>
            <a:spLocks noChangeArrowheads="1"/>
          </p:cNvSpPr>
          <p:nvPr/>
        </p:nvSpPr>
        <p:spPr bwMode="auto">
          <a:xfrm>
            <a:off x="9266238" y="42211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data</a:t>
            </a:r>
          </a:p>
        </p:txBody>
      </p:sp>
      <p:grpSp>
        <p:nvGrpSpPr>
          <p:cNvPr id="46161" name="Group 13"/>
          <p:cNvGrpSpPr>
            <a:grpSpLocks/>
          </p:cNvGrpSpPr>
          <p:nvPr/>
        </p:nvGrpSpPr>
        <p:grpSpPr bwMode="auto">
          <a:xfrm>
            <a:off x="9983788" y="3933826"/>
            <a:ext cx="360362" cy="1008063"/>
            <a:chOff x="2064" y="2886"/>
            <a:chExt cx="227" cy="635"/>
          </a:xfrm>
        </p:grpSpPr>
        <p:sp>
          <p:nvSpPr>
            <p:cNvPr id="46245" name="Freeform 14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6" name="Rectangle 15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6162" name="Freeform 16"/>
          <p:cNvSpPr>
            <a:spLocks/>
          </p:cNvSpPr>
          <p:nvPr/>
        </p:nvSpPr>
        <p:spPr bwMode="auto">
          <a:xfrm>
            <a:off x="5232400" y="2276475"/>
            <a:ext cx="4967288" cy="1657350"/>
          </a:xfrm>
          <a:custGeom>
            <a:avLst/>
            <a:gdLst>
              <a:gd name="T0" fmla="*/ 0 w 3129"/>
              <a:gd name="T1" fmla="*/ 0 h 1044"/>
              <a:gd name="T2" fmla="*/ 4967288 w 3129"/>
              <a:gd name="T3" fmla="*/ 0 h 1044"/>
              <a:gd name="T4" fmla="*/ 4967288 w 3129"/>
              <a:gd name="T5" fmla="*/ 1657350 h 10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9" h="1044">
                <a:moveTo>
                  <a:pt x="0" y="0"/>
                </a:moveTo>
                <a:lnTo>
                  <a:pt x="3129" y="0"/>
                </a:lnTo>
                <a:lnTo>
                  <a:pt x="3129" y="1044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3" name="Rectangle 17"/>
          <p:cNvSpPr>
            <a:spLocks noChangeArrowheads="1"/>
          </p:cNvSpPr>
          <p:nvPr/>
        </p:nvSpPr>
        <p:spPr bwMode="auto">
          <a:xfrm>
            <a:off x="5232401" y="4437064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register</a:t>
            </a:r>
          </a:p>
        </p:txBody>
      </p:sp>
      <p:sp>
        <p:nvSpPr>
          <p:cNvPr id="46164" name="Rectangle 18"/>
          <p:cNvSpPr>
            <a:spLocks noChangeArrowheads="1"/>
          </p:cNvSpPr>
          <p:nvPr/>
        </p:nvSpPr>
        <p:spPr bwMode="auto">
          <a:xfrm>
            <a:off x="5232401" y="48704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data</a:t>
            </a:r>
          </a:p>
        </p:txBody>
      </p:sp>
      <p:sp>
        <p:nvSpPr>
          <p:cNvPr id="46165" name="Line 19"/>
          <p:cNvSpPr>
            <a:spLocks noChangeShapeType="1"/>
          </p:cNvSpPr>
          <p:nvPr/>
        </p:nvSpPr>
        <p:spPr bwMode="auto">
          <a:xfrm flipH="1">
            <a:off x="5016500" y="4581525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6" name="Freeform 20"/>
          <p:cNvSpPr>
            <a:spLocks/>
          </p:cNvSpPr>
          <p:nvPr/>
        </p:nvSpPr>
        <p:spPr bwMode="auto">
          <a:xfrm>
            <a:off x="5159375" y="4365626"/>
            <a:ext cx="5329238" cy="2303463"/>
          </a:xfrm>
          <a:custGeom>
            <a:avLst/>
            <a:gdLst>
              <a:gd name="T0" fmla="*/ 5184775 w 3357"/>
              <a:gd name="T1" fmla="*/ 0 h 1451"/>
              <a:gd name="T2" fmla="*/ 5329238 w 3357"/>
              <a:gd name="T3" fmla="*/ 0 h 1451"/>
              <a:gd name="T4" fmla="*/ 5329238 w 3357"/>
              <a:gd name="T5" fmla="*/ 2303463 h 1451"/>
              <a:gd name="T6" fmla="*/ 0 w 3357"/>
              <a:gd name="T7" fmla="*/ 2303463 h 1451"/>
              <a:gd name="T8" fmla="*/ 0 w 3357"/>
              <a:gd name="T9" fmla="*/ 647700 h 1451"/>
              <a:gd name="T10" fmla="*/ 144463 w 3357"/>
              <a:gd name="T11" fmla="*/ 64770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57" h="1451">
                <a:moveTo>
                  <a:pt x="3266" y="0"/>
                </a:moveTo>
                <a:lnTo>
                  <a:pt x="3357" y="0"/>
                </a:lnTo>
                <a:lnTo>
                  <a:pt x="3357" y="1451"/>
                </a:lnTo>
                <a:lnTo>
                  <a:pt x="0" y="1451"/>
                </a:lnTo>
                <a:lnTo>
                  <a:pt x="0" y="408"/>
                </a:lnTo>
                <a:lnTo>
                  <a:pt x="9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67" name="Group 21"/>
          <p:cNvGrpSpPr>
            <a:grpSpLocks/>
          </p:cNvGrpSpPr>
          <p:nvPr/>
        </p:nvGrpSpPr>
        <p:grpSpPr bwMode="auto">
          <a:xfrm>
            <a:off x="4656138" y="4078288"/>
            <a:ext cx="360362" cy="1008062"/>
            <a:chOff x="2064" y="2886"/>
            <a:chExt cx="227" cy="635"/>
          </a:xfrm>
        </p:grpSpPr>
        <p:sp>
          <p:nvSpPr>
            <p:cNvPr id="46243" name="Freeform 22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4" name="Rectangle 23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46168" name="Freeform 24"/>
          <p:cNvSpPr>
            <a:spLocks/>
          </p:cNvSpPr>
          <p:nvPr/>
        </p:nvSpPr>
        <p:spPr bwMode="auto">
          <a:xfrm>
            <a:off x="4008439" y="1412876"/>
            <a:ext cx="1800225" cy="4176713"/>
          </a:xfrm>
          <a:custGeom>
            <a:avLst/>
            <a:gdLst>
              <a:gd name="T0" fmla="*/ 827739 w 1679"/>
              <a:gd name="T1" fmla="*/ 3671888 h 2631"/>
              <a:gd name="T2" fmla="*/ 827739 w 1679"/>
              <a:gd name="T3" fmla="*/ 4176713 h 2631"/>
              <a:gd name="T4" fmla="*/ 0 w 1679"/>
              <a:gd name="T5" fmla="*/ 4176713 h 2631"/>
              <a:gd name="T6" fmla="*/ 0 w 1679"/>
              <a:gd name="T7" fmla="*/ 0 h 2631"/>
              <a:gd name="T8" fmla="*/ 1800225 w 1679"/>
              <a:gd name="T9" fmla="*/ 0 h 2631"/>
              <a:gd name="T10" fmla="*/ 1800225 w 1679"/>
              <a:gd name="T11" fmla="*/ 287338 h 2631"/>
              <a:gd name="T12" fmla="*/ 1021807 w 1679"/>
              <a:gd name="T13" fmla="*/ 287338 h 2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9" h="2631">
                <a:moveTo>
                  <a:pt x="772" y="2313"/>
                </a:moveTo>
                <a:lnTo>
                  <a:pt x="772" y="2631"/>
                </a:lnTo>
                <a:lnTo>
                  <a:pt x="0" y="2631"/>
                </a:lnTo>
                <a:lnTo>
                  <a:pt x="0" y="0"/>
                </a:lnTo>
                <a:lnTo>
                  <a:pt x="1679" y="0"/>
                </a:lnTo>
                <a:lnTo>
                  <a:pt x="1679" y="181"/>
                </a:lnTo>
                <a:lnTo>
                  <a:pt x="953" y="181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9" name="Freeform 25"/>
          <p:cNvSpPr>
            <a:spLocks/>
          </p:cNvSpPr>
          <p:nvPr/>
        </p:nvSpPr>
        <p:spPr bwMode="auto">
          <a:xfrm>
            <a:off x="4295776" y="3933826"/>
            <a:ext cx="360363" cy="360363"/>
          </a:xfrm>
          <a:custGeom>
            <a:avLst/>
            <a:gdLst>
              <a:gd name="T0" fmla="*/ 0 w 227"/>
              <a:gd name="T1" fmla="*/ 0 h 227"/>
              <a:gd name="T2" fmla="*/ 0 w 227"/>
              <a:gd name="T3" fmla="*/ 360363 h 227"/>
              <a:gd name="T4" fmla="*/ 360363 w 227"/>
              <a:gd name="T5" fmla="*/ 360363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27">
                <a:moveTo>
                  <a:pt x="0" y="0"/>
                </a:moveTo>
                <a:lnTo>
                  <a:pt x="0" y="227"/>
                </a:lnTo>
                <a:lnTo>
                  <a:pt x="227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0" name="Line 32"/>
          <p:cNvSpPr>
            <a:spLocks noChangeShapeType="1"/>
          </p:cNvSpPr>
          <p:nvPr/>
        </p:nvSpPr>
        <p:spPr bwMode="auto">
          <a:xfrm>
            <a:off x="3792538" y="4941888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1" name="Rectangle 33"/>
          <p:cNvSpPr>
            <a:spLocks noChangeArrowheads="1"/>
          </p:cNvSpPr>
          <p:nvPr/>
        </p:nvSpPr>
        <p:spPr bwMode="auto">
          <a:xfrm>
            <a:off x="3717926" y="501332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[15-11] </a:t>
            </a:r>
          </a:p>
        </p:txBody>
      </p:sp>
      <p:sp>
        <p:nvSpPr>
          <p:cNvPr id="46172" name="Freeform 34"/>
          <p:cNvSpPr>
            <a:spLocks/>
          </p:cNvSpPr>
          <p:nvPr/>
        </p:nvSpPr>
        <p:spPr bwMode="auto">
          <a:xfrm>
            <a:off x="8616950" y="4149725"/>
            <a:ext cx="1366838" cy="1727200"/>
          </a:xfrm>
          <a:custGeom>
            <a:avLst/>
            <a:gdLst>
              <a:gd name="T0" fmla="*/ 0 w 861"/>
              <a:gd name="T1" fmla="*/ 0 h 1088"/>
              <a:gd name="T2" fmla="*/ 0 w 861"/>
              <a:gd name="T3" fmla="*/ 1727200 h 1088"/>
              <a:gd name="T4" fmla="*/ 1223963 w 861"/>
              <a:gd name="T5" fmla="*/ 1727200 h 1088"/>
              <a:gd name="T6" fmla="*/ 1223963 w 861"/>
              <a:gd name="T7" fmla="*/ 647700 h 1088"/>
              <a:gd name="T8" fmla="*/ 1366838 w 861"/>
              <a:gd name="T9" fmla="*/ 64770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1" h="1088">
                <a:moveTo>
                  <a:pt x="0" y="0"/>
                </a:moveTo>
                <a:lnTo>
                  <a:pt x="0" y="1088"/>
                </a:lnTo>
                <a:lnTo>
                  <a:pt x="771" y="1088"/>
                </a:lnTo>
                <a:lnTo>
                  <a:pt x="771" y="408"/>
                </a:lnTo>
                <a:lnTo>
                  <a:pt x="86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3" name="Freeform 35"/>
          <p:cNvSpPr>
            <a:spLocks/>
          </p:cNvSpPr>
          <p:nvPr/>
        </p:nvSpPr>
        <p:spPr bwMode="auto">
          <a:xfrm>
            <a:off x="4872039" y="5876925"/>
            <a:ext cx="2447925" cy="647700"/>
          </a:xfrm>
          <a:custGeom>
            <a:avLst/>
            <a:gdLst>
              <a:gd name="T0" fmla="*/ 0 w 1542"/>
              <a:gd name="T1" fmla="*/ 0 h 408"/>
              <a:gd name="T2" fmla="*/ 0 w 1542"/>
              <a:gd name="T3" fmla="*/ 647700 h 408"/>
              <a:gd name="T4" fmla="*/ 2160588 w 1542"/>
              <a:gd name="T5" fmla="*/ 647700 h 408"/>
              <a:gd name="T6" fmla="*/ 2160588 w 1542"/>
              <a:gd name="T7" fmla="*/ 0 h 408"/>
              <a:gd name="T8" fmla="*/ 2447925 w 154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408">
                <a:moveTo>
                  <a:pt x="0" y="0"/>
                </a:moveTo>
                <a:lnTo>
                  <a:pt x="0" y="408"/>
                </a:lnTo>
                <a:lnTo>
                  <a:pt x="1361" y="408"/>
                </a:lnTo>
                <a:lnTo>
                  <a:pt x="1361" y="0"/>
                </a:lnTo>
                <a:lnTo>
                  <a:pt x="15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4" name="Rectangle 36"/>
          <p:cNvSpPr>
            <a:spLocks noChangeArrowheads="1"/>
          </p:cNvSpPr>
          <p:nvPr/>
        </p:nvSpPr>
        <p:spPr bwMode="auto">
          <a:xfrm>
            <a:off x="5330826" y="6265864"/>
            <a:ext cx="137001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[5-0] </a:t>
            </a:r>
          </a:p>
        </p:txBody>
      </p:sp>
      <p:graphicFrame>
        <p:nvGraphicFramePr>
          <p:cNvPr id="235562" name="Group 42"/>
          <p:cNvGraphicFramePr>
            <a:graphicFrameLocks noGrp="1"/>
          </p:cNvGraphicFramePr>
          <p:nvPr/>
        </p:nvGraphicFramePr>
        <p:xfrm>
          <a:off x="1579563" y="4797425"/>
          <a:ext cx="2139950" cy="647700"/>
        </p:xfrm>
        <a:graphic>
          <a:graphicData uri="http://schemas.openxmlformats.org/drawingml/2006/table">
            <a:tbl>
              <a:tblPr/>
              <a:tblGrid>
                <a:gridCol w="336550"/>
                <a:gridCol w="258762"/>
                <a:gridCol w="244475"/>
                <a:gridCol w="242888"/>
                <a:gridCol w="544512"/>
                <a:gridCol w="512763"/>
              </a:tblGrid>
              <a:tr h="323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rd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shamt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93" name="Rectangle 76"/>
          <p:cNvSpPr>
            <a:spLocks noChangeArrowheads="1"/>
          </p:cNvSpPr>
          <p:nvPr/>
        </p:nvSpPr>
        <p:spPr bwMode="auto">
          <a:xfrm>
            <a:off x="1560513" y="-26988"/>
            <a:ext cx="9144000" cy="6913563"/>
          </a:xfrm>
          <a:prstGeom prst="rect">
            <a:avLst/>
          </a:prstGeom>
          <a:solidFill>
            <a:srgbClr val="FFFFFF">
              <a:alpha val="8392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4" name="Rectangle 77"/>
          <p:cNvSpPr>
            <a:spLocks noChangeArrowheads="1"/>
          </p:cNvSpPr>
          <p:nvPr/>
        </p:nvSpPr>
        <p:spPr bwMode="auto">
          <a:xfrm>
            <a:off x="2495551" y="2422525"/>
            <a:ext cx="936625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5" name="Oval 86"/>
          <p:cNvSpPr>
            <a:spLocks noChangeArrowheads="1"/>
          </p:cNvSpPr>
          <p:nvPr/>
        </p:nvSpPr>
        <p:spPr bwMode="auto">
          <a:xfrm>
            <a:off x="4367214" y="1557339"/>
            <a:ext cx="865187" cy="1584325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4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46196" name="Rectangle 110"/>
          <p:cNvSpPr>
            <a:spLocks noChangeArrowheads="1"/>
          </p:cNvSpPr>
          <p:nvPr/>
        </p:nvSpPr>
        <p:spPr bwMode="auto">
          <a:xfrm>
            <a:off x="5305425" y="1555751"/>
            <a:ext cx="1150938" cy="136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RegDst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Branch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MemRead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MemtoRead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ALUOp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MemWrite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ALUSrc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0000"/>
                </a:solidFill>
              </a:rPr>
              <a:t>RegWrite </a:t>
            </a:r>
          </a:p>
        </p:txBody>
      </p:sp>
      <p:grpSp>
        <p:nvGrpSpPr>
          <p:cNvPr id="46197" name="Group 134"/>
          <p:cNvGrpSpPr>
            <a:grpSpLocks/>
          </p:cNvGrpSpPr>
          <p:nvPr/>
        </p:nvGrpSpPr>
        <p:grpSpPr bwMode="auto">
          <a:xfrm>
            <a:off x="9912351" y="403225"/>
            <a:ext cx="360363" cy="1081088"/>
            <a:chOff x="2064" y="2886"/>
            <a:chExt cx="227" cy="635"/>
          </a:xfrm>
        </p:grpSpPr>
        <p:sp>
          <p:nvSpPr>
            <p:cNvPr id="46241" name="Freeform 135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11 w 302"/>
                <a:gd name="T1" fmla="*/ 337 h 900"/>
                <a:gd name="T2" fmla="*/ 11 w 302"/>
                <a:gd name="T3" fmla="*/ 112 h 900"/>
                <a:gd name="T4" fmla="*/ 80 w 302"/>
                <a:gd name="T5" fmla="*/ 16 h 900"/>
                <a:gd name="T6" fmla="*/ 148 w 302"/>
                <a:gd name="T7" fmla="*/ 16 h 900"/>
                <a:gd name="T8" fmla="*/ 216 w 302"/>
                <a:gd name="T9" fmla="*/ 80 h 900"/>
                <a:gd name="T10" fmla="*/ 216 w 302"/>
                <a:gd name="T11" fmla="*/ 145 h 900"/>
                <a:gd name="T12" fmla="*/ 216 w 302"/>
                <a:gd name="T13" fmla="*/ 304 h 900"/>
                <a:gd name="T14" fmla="*/ 216 w 302"/>
                <a:gd name="T15" fmla="*/ 560 h 900"/>
                <a:gd name="T16" fmla="*/ 148 w 302"/>
                <a:gd name="T17" fmla="*/ 624 h 900"/>
                <a:gd name="T18" fmla="*/ 80 w 302"/>
                <a:gd name="T19" fmla="*/ 624 h 900"/>
                <a:gd name="T20" fmla="*/ 11 w 302"/>
                <a:gd name="T21" fmla="*/ 593 h 900"/>
                <a:gd name="T22" fmla="*/ 11 w 302"/>
                <a:gd name="T23" fmla="*/ 528 h 900"/>
                <a:gd name="T24" fmla="*/ 11 w 302"/>
                <a:gd name="T25" fmla="*/ 337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2" name="Rectangle 136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1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M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U</a:t>
              </a:r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marL="342900" indent="-342900">
                <a:spcBef>
                  <a:spcPct val="0"/>
                </a:spcBef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46198" name="Freeform 137"/>
          <p:cNvSpPr>
            <a:spLocks/>
          </p:cNvSpPr>
          <p:nvPr/>
        </p:nvSpPr>
        <p:spPr bwMode="auto">
          <a:xfrm>
            <a:off x="1631951" y="44450"/>
            <a:ext cx="8856663" cy="2592388"/>
          </a:xfrm>
          <a:custGeom>
            <a:avLst/>
            <a:gdLst>
              <a:gd name="T0" fmla="*/ 8640763 w 5579"/>
              <a:gd name="T1" fmla="*/ 936625 h 1633"/>
              <a:gd name="T2" fmla="*/ 8856663 w 5579"/>
              <a:gd name="T3" fmla="*/ 936625 h 1633"/>
              <a:gd name="T4" fmla="*/ 8856663 w 5579"/>
              <a:gd name="T5" fmla="*/ 0 h 1633"/>
              <a:gd name="T6" fmla="*/ 0 w 5579"/>
              <a:gd name="T7" fmla="*/ 0 h 1633"/>
              <a:gd name="T8" fmla="*/ 0 w 5579"/>
              <a:gd name="T9" fmla="*/ 2592388 h 1633"/>
              <a:gd name="T10" fmla="*/ 215900 w 5579"/>
              <a:gd name="T11" fmla="*/ 2592388 h 1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9" h="1633">
                <a:moveTo>
                  <a:pt x="5443" y="590"/>
                </a:moveTo>
                <a:lnTo>
                  <a:pt x="5579" y="590"/>
                </a:lnTo>
                <a:lnTo>
                  <a:pt x="5579" y="0"/>
                </a:lnTo>
                <a:lnTo>
                  <a:pt x="0" y="0"/>
                </a:lnTo>
                <a:lnTo>
                  <a:pt x="0" y="1633"/>
                </a:lnTo>
                <a:lnTo>
                  <a:pt x="136" y="163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9" name="Freeform 138"/>
          <p:cNvSpPr>
            <a:spLocks/>
          </p:cNvSpPr>
          <p:nvPr/>
        </p:nvSpPr>
        <p:spPr bwMode="auto">
          <a:xfrm>
            <a:off x="4943476" y="1484314"/>
            <a:ext cx="5184775" cy="649287"/>
          </a:xfrm>
          <a:custGeom>
            <a:avLst/>
            <a:gdLst>
              <a:gd name="T0" fmla="*/ 0 w 3266"/>
              <a:gd name="T1" fmla="*/ 144462 h 409"/>
              <a:gd name="T2" fmla="*/ 360363 w 3266"/>
              <a:gd name="T3" fmla="*/ 0 h 409"/>
              <a:gd name="T4" fmla="*/ 2089150 w 3266"/>
              <a:gd name="T5" fmla="*/ 0 h 409"/>
              <a:gd name="T6" fmla="*/ 2089150 w 3266"/>
              <a:gd name="T7" fmla="*/ 649287 h 409"/>
              <a:gd name="T8" fmla="*/ 5184775 w 3266"/>
              <a:gd name="T9" fmla="*/ 649287 h 409"/>
              <a:gd name="T10" fmla="*/ 5184775 w 3266"/>
              <a:gd name="T11" fmla="*/ 0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6" h="409">
                <a:moveTo>
                  <a:pt x="0" y="91"/>
                </a:moveTo>
                <a:lnTo>
                  <a:pt x="227" y="0"/>
                </a:lnTo>
                <a:lnTo>
                  <a:pt x="1316" y="0"/>
                </a:lnTo>
                <a:lnTo>
                  <a:pt x="1316" y="409"/>
                </a:lnTo>
                <a:lnTo>
                  <a:pt x="3266" y="409"/>
                </a:lnTo>
                <a:lnTo>
                  <a:pt x="3266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0" name="Rectangle 139"/>
          <p:cNvSpPr>
            <a:spLocks noChangeArrowheads="1"/>
          </p:cNvSpPr>
          <p:nvPr/>
        </p:nvSpPr>
        <p:spPr bwMode="auto">
          <a:xfrm>
            <a:off x="9623426" y="1557339"/>
            <a:ext cx="576263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3366CC"/>
                </a:solidFill>
              </a:rPr>
              <a:t>jump</a:t>
            </a:r>
          </a:p>
        </p:txBody>
      </p:sp>
      <p:sp>
        <p:nvSpPr>
          <p:cNvPr id="46201" name="Rectangle 143"/>
          <p:cNvSpPr>
            <a:spLocks noChangeArrowheads="1"/>
          </p:cNvSpPr>
          <p:nvPr/>
        </p:nvSpPr>
        <p:spPr bwMode="auto">
          <a:xfrm>
            <a:off x="1558926" y="4502150"/>
            <a:ext cx="1704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1800">
                <a:solidFill>
                  <a:srgbClr val="FF3300"/>
                </a:solidFill>
              </a:rPr>
              <a:t>jump instruction</a:t>
            </a:r>
          </a:p>
        </p:txBody>
      </p:sp>
      <p:sp>
        <p:nvSpPr>
          <p:cNvPr id="235666" name="Rectangle 146"/>
          <p:cNvSpPr>
            <a:spLocks noGrp="1" noChangeArrowheads="1"/>
          </p:cNvSpPr>
          <p:nvPr>
            <p:ph type="title"/>
          </p:nvPr>
        </p:nvSpPr>
        <p:spPr>
          <a:xfrm>
            <a:off x="1536700" y="11113"/>
            <a:ext cx="8447088" cy="393700"/>
          </a:xfrm>
        </p:spPr>
        <p:txBody>
          <a:bodyPr/>
          <a:lstStyle/>
          <a:p>
            <a:pPr>
              <a:defRPr/>
            </a:pPr>
            <a:r>
              <a:rPr lang="en-US" altLang="zh-CN" sz="2000">
                <a:solidFill>
                  <a:srgbClr val="FF3300"/>
                </a:solidFill>
              </a:rPr>
              <a:t>The Datapath in operation for j</a:t>
            </a:r>
          </a:p>
        </p:txBody>
      </p:sp>
      <p:sp>
        <p:nvSpPr>
          <p:cNvPr id="46203" name="Rectangle 150"/>
          <p:cNvSpPr>
            <a:spLocks noChangeArrowheads="1"/>
          </p:cNvSpPr>
          <p:nvPr/>
        </p:nvSpPr>
        <p:spPr bwMode="auto">
          <a:xfrm>
            <a:off x="2495550" y="3646489"/>
            <a:ext cx="865188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Instruction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graphicFrame>
        <p:nvGraphicFramePr>
          <p:cNvPr id="235584" name="Group 64"/>
          <p:cNvGraphicFramePr>
            <a:graphicFrameLocks noGrp="1"/>
          </p:cNvGraphicFramePr>
          <p:nvPr/>
        </p:nvGraphicFramePr>
        <p:xfrm>
          <a:off x="1579563" y="6040438"/>
          <a:ext cx="2139950" cy="630810"/>
        </p:xfrm>
        <a:graphic>
          <a:graphicData uri="http://schemas.openxmlformats.org/drawingml/2006/table">
            <a:tbl>
              <a:tblPr/>
              <a:tblGrid>
                <a:gridCol w="336550"/>
                <a:gridCol w="1803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Jump-type </a:t>
                      </a: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13" name="Line 30"/>
          <p:cNvSpPr>
            <a:spLocks noChangeShapeType="1"/>
          </p:cNvSpPr>
          <p:nvPr/>
        </p:nvSpPr>
        <p:spPr bwMode="auto">
          <a:xfrm>
            <a:off x="4654551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4" name="Rectangle 31"/>
          <p:cNvSpPr>
            <a:spLocks noChangeArrowheads="1"/>
          </p:cNvSpPr>
          <p:nvPr/>
        </p:nvSpPr>
        <p:spPr bwMode="auto">
          <a:xfrm>
            <a:off x="4583113" y="908050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28</a:t>
            </a:r>
          </a:p>
        </p:txBody>
      </p:sp>
      <p:sp>
        <p:nvSpPr>
          <p:cNvPr id="46215" name="Oval 37"/>
          <p:cNvSpPr>
            <a:spLocks noChangeArrowheads="1"/>
          </p:cNvSpPr>
          <p:nvPr/>
        </p:nvSpPr>
        <p:spPr bwMode="auto">
          <a:xfrm>
            <a:off x="4008439" y="476250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1000"/>
              <a:t>Shift</a:t>
            </a:r>
          </a:p>
          <a:p>
            <a:pPr marL="342900" indent="-342900"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46216" name="Rectangle 38"/>
          <p:cNvSpPr>
            <a:spLocks noChangeArrowheads="1"/>
          </p:cNvSpPr>
          <p:nvPr/>
        </p:nvSpPr>
        <p:spPr bwMode="auto">
          <a:xfrm>
            <a:off x="2640013" y="476250"/>
            <a:ext cx="13700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[25-0] </a:t>
            </a:r>
          </a:p>
        </p:txBody>
      </p:sp>
      <p:sp>
        <p:nvSpPr>
          <p:cNvPr id="46217" name="Rectangle 39"/>
          <p:cNvSpPr>
            <a:spLocks noChangeArrowheads="1"/>
          </p:cNvSpPr>
          <p:nvPr/>
        </p:nvSpPr>
        <p:spPr bwMode="auto">
          <a:xfrm>
            <a:off x="5013326" y="5492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jump  address[31-0] </a:t>
            </a:r>
          </a:p>
        </p:txBody>
      </p:sp>
      <p:sp>
        <p:nvSpPr>
          <p:cNvPr id="46218" name="Freeform 40"/>
          <p:cNvSpPr>
            <a:spLocks/>
          </p:cNvSpPr>
          <p:nvPr/>
        </p:nvSpPr>
        <p:spPr bwMode="auto">
          <a:xfrm>
            <a:off x="4440238" y="836614"/>
            <a:ext cx="576262" cy="504825"/>
          </a:xfrm>
          <a:custGeom>
            <a:avLst/>
            <a:gdLst>
              <a:gd name="T0" fmla="*/ 0 w 499"/>
              <a:gd name="T1" fmla="*/ 504825 h 318"/>
              <a:gd name="T2" fmla="*/ 0 w 499"/>
              <a:gd name="T3" fmla="*/ 360363 h 318"/>
              <a:gd name="T4" fmla="*/ 576262 w 499"/>
              <a:gd name="T5" fmla="*/ 360363 h 318"/>
              <a:gd name="T6" fmla="*/ 576262 w 499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318">
                <a:moveTo>
                  <a:pt x="0" y="318"/>
                </a:moveTo>
                <a:lnTo>
                  <a:pt x="0" y="227"/>
                </a:lnTo>
                <a:lnTo>
                  <a:pt x="499" y="227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9" name="Rectangle 41"/>
          <p:cNvSpPr>
            <a:spLocks noChangeArrowheads="1"/>
          </p:cNvSpPr>
          <p:nvPr/>
        </p:nvSpPr>
        <p:spPr bwMode="auto">
          <a:xfrm>
            <a:off x="4943476" y="908050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PC+4[31-28] </a:t>
            </a:r>
          </a:p>
        </p:txBody>
      </p:sp>
      <p:sp>
        <p:nvSpPr>
          <p:cNvPr id="46220" name="Oval 140"/>
          <p:cNvSpPr>
            <a:spLocks noChangeArrowheads="1"/>
          </p:cNvSpPr>
          <p:nvPr/>
        </p:nvSpPr>
        <p:spPr bwMode="auto">
          <a:xfrm flipH="1">
            <a:off x="4987926" y="808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21" name="Freeform 27"/>
          <p:cNvSpPr>
            <a:spLocks/>
          </p:cNvSpPr>
          <p:nvPr/>
        </p:nvSpPr>
        <p:spPr bwMode="auto">
          <a:xfrm>
            <a:off x="3648076" y="836614"/>
            <a:ext cx="360363" cy="2447925"/>
          </a:xfrm>
          <a:custGeom>
            <a:avLst/>
            <a:gdLst>
              <a:gd name="T0" fmla="*/ 0 w 227"/>
              <a:gd name="T1" fmla="*/ 2447925 h 1497"/>
              <a:gd name="T2" fmla="*/ 0 w 227"/>
              <a:gd name="T3" fmla="*/ 0 h 1497"/>
              <a:gd name="T4" fmla="*/ 360363 w 227"/>
              <a:gd name="T5" fmla="*/ 0 h 14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497">
                <a:moveTo>
                  <a:pt x="0" y="1497"/>
                </a:move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22" name="Rectangle 100"/>
          <p:cNvSpPr>
            <a:spLocks noChangeArrowheads="1"/>
          </p:cNvSpPr>
          <p:nvPr/>
        </p:nvSpPr>
        <p:spPr bwMode="auto">
          <a:xfrm>
            <a:off x="2927351" y="2060575"/>
            <a:ext cx="137001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Instruction [31-26] </a:t>
            </a:r>
          </a:p>
        </p:txBody>
      </p:sp>
      <p:sp>
        <p:nvSpPr>
          <p:cNvPr id="46223" name="Rectangle 29"/>
          <p:cNvSpPr>
            <a:spLocks noChangeArrowheads="1"/>
          </p:cNvSpPr>
          <p:nvPr/>
        </p:nvSpPr>
        <p:spPr bwMode="auto">
          <a:xfrm>
            <a:off x="3648076" y="908050"/>
            <a:ext cx="576263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26</a:t>
            </a:r>
          </a:p>
        </p:txBody>
      </p:sp>
      <p:sp>
        <p:nvSpPr>
          <p:cNvPr id="46224" name="Oval 141"/>
          <p:cNvSpPr>
            <a:spLocks noChangeArrowheads="1"/>
          </p:cNvSpPr>
          <p:nvPr/>
        </p:nvSpPr>
        <p:spPr bwMode="auto">
          <a:xfrm flipH="1">
            <a:off x="4425951" y="1316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25" name="Rectangle 78"/>
          <p:cNvSpPr>
            <a:spLocks noChangeArrowheads="1"/>
          </p:cNvSpPr>
          <p:nvPr/>
        </p:nvSpPr>
        <p:spPr bwMode="auto">
          <a:xfrm>
            <a:off x="2424113" y="2493964"/>
            <a:ext cx="5762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Read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/>
              <a:t> address</a:t>
            </a:r>
          </a:p>
        </p:txBody>
      </p:sp>
      <p:sp>
        <p:nvSpPr>
          <p:cNvPr id="46226" name="Rectangle 79"/>
          <p:cNvSpPr>
            <a:spLocks noChangeArrowheads="1"/>
          </p:cNvSpPr>
          <p:nvPr/>
        </p:nvSpPr>
        <p:spPr bwMode="auto">
          <a:xfrm>
            <a:off x="2640014" y="3141664"/>
            <a:ext cx="865187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Instruction</a:t>
            </a:r>
          </a:p>
          <a:p>
            <a:pPr marL="342900" indent="-342900" algn="r">
              <a:spcBef>
                <a:spcPct val="0"/>
              </a:spcBef>
              <a:buNone/>
            </a:pPr>
            <a:r>
              <a:rPr lang="en-US" altLang="zh-CN" sz="1200"/>
              <a:t>[31-0] </a:t>
            </a:r>
          </a:p>
        </p:txBody>
      </p:sp>
      <p:sp>
        <p:nvSpPr>
          <p:cNvPr id="46227" name="Freeform 85"/>
          <p:cNvSpPr>
            <a:spLocks/>
          </p:cNvSpPr>
          <p:nvPr/>
        </p:nvSpPr>
        <p:spPr bwMode="auto">
          <a:xfrm>
            <a:off x="2927350" y="908051"/>
            <a:ext cx="503238" cy="936625"/>
          </a:xfrm>
          <a:custGeom>
            <a:avLst/>
            <a:gdLst>
              <a:gd name="T0" fmla="*/ 0 w 635"/>
              <a:gd name="T1" fmla="*/ 108042 h 1179"/>
              <a:gd name="T2" fmla="*/ 0 w 635"/>
              <a:gd name="T3" fmla="*/ 324125 h 1179"/>
              <a:gd name="T4" fmla="*/ 143443 w 635"/>
              <a:gd name="T5" fmla="*/ 432166 h 1179"/>
              <a:gd name="T6" fmla="*/ 35663 w 635"/>
              <a:gd name="T7" fmla="*/ 612500 h 1179"/>
              <a:gd name="T8" fmla="*/ 35663 w 635"/>
              <a:gd name="T9" fmla="*/ 828583 h 1179"/>
              <a:gd name="T10" fmla="*/ 35663 w 635"/>
              <a:gd name="T11" fmla="*/ 936625 h 1179"/>
              <a:gd name="T12" fmla="*/ 503238 w 635"/>
              <a:gd name="T13" fmla="*/ 684793 h 1179"/>
              <a:gd name="T14" fmla="*/ 503238 w 635"/>
              <a:gd name="T15" fmla="*/ 180334 h 1179"/>
              <a:gd name="T16" fmla="*/ 0 w 635"/>
              <a:gd name="T17" fmla="*/ 0 h 1179"/>
              <a:gd name="T18" fmla="*/ 0 w 635"/>
              <a:gd name="T19" fmla="*/ 108042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28" name="Rectangle 87"/>
          <p:cNvSpPr>
            <a:spLocks noChangeArrowheads="1"/>
          </p:cNvSpPr>
          <p:nvPr/>
        </p:nvSpPr>
        <p:spPr bwMode="auto">
          <a:xfrm>
            <a:off x="2998788" y="11969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46229" name="Rectangle 88"/>
          <p:cNvSpPr>
            <a:spLocks noChangeArrowheads="1"/>
          </p:cNvSpPr>
          <p:nvPr/>
        </p:nvSpPr>
        <p:spPr bwMode="auto">
          <a:xfrm>
            <a:off x="1847851" y="2205039"/>
            <a:ext cx="360363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None/>
            </a:pPr>
            <a:r>
              <a:rPr lang="en-US" altLang="zh-CN" sz="2000"/>
              <a:t>pc</a:t>
            </a:r>
          </a:p>
        </p:txBody>
      </p:sp>
      <p:sp>
        <p:nvSpPr>
          <p:cNvPr id="46230" name="Line 89"/>
          <p:cNvSpPr>
            <a:spLocks noChangeShapeType="1"/>
          </p:cNvSpPr>
          <p:nvPr/>
        </p:nvSpPr>
        <p:spPr bwMode="auto">
          <a:xfrm>
            <a:off x="2208214" y="26384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1" name="Freeform 90"/>
          <p:cNvSpPr>
            <a:spLocks/>
          </p:cNvSpPr>
          <p:nvPr/>
        </p:nvSpPr>
        <p:spPr bwMode="auto">
          <a:xfrm>
            <a:off x="2279650" y="1125538"/>
            <a:ext cx="647700" cy="1511300"/>
          </a:xfrm>
          <a:custGeom>
            <a:avLst/>
            <a:gdLst>
              <a:gd name="T0" fmla="*/ 0 w 363"/>
              <a:gd name="T1" fmla="*/ 1511300 h 1724"/>
              <a:gd name="T2" fmla="*/ 0 w 363"/>
              <a:gd name="T3" fmla="*/ 0 h 1724"/>
              <a:gd name="T4" fmla="*/ 647700 w 363"/>
              <a:gd name="T5" fmla="*/ 0 h 17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724">
                <a:moveTo>
                  <a:pt x="0" y="1724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2" name="Line 91"/>
          <p:cNvSpPr>
            <a:spLocks noChangeShapeType="1"/>
          </p:cNvSpPr>
          <p:nvPr/>
        </p:nvSpPr>
        <p:spPr bwMode="auto">
          <a:xfrm>
            <a:off x="2566988" y="1555750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3" name="Rectangle 92"/>
          <p:cNvSpPr>
            <a:spLocks noChangeArrowheads="1"/>
          </p:cNvSpPr>
          <p:nvPr/>
        </p:nvSpPr>
        <p:spPr bwMode="auto">
          <a:xfrm>
            <a:off x="2351088" y="1412875"/>
            <a:ext cx="57626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46234" name="Line 95"/>
          <p:cNvSpPr>
            <a:spLocks noChangeShapeType="1"/>
          </p:cNvSpPr>
          <p:nvPr/>
        </p:nvSpPr>
        <p:spPr bwMode="auto">
          <a:xfrm>
            <a:off x="3432176" y="3284538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5" name="Oval 96"/>
          <p:cNvSpPr>
            <a:spLocks noChangeArrowheads="1"/>
          </p:cNvSpPr>
          <p:nvPr/>
        </p:nvSpPr>
        <p:spPr bwMode="auto">
          <a:xfrm flipH="1">
            <a:off x="3778251" y="3270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6" name="Oval 107"/>
          <p:cNvSpPr>
            <a:spLocks noChangeArrowheads="1"/>
          </p:cNvSpPr>
          <p:nvPr/>
        </p:nvSpPr>
        <p:spPr bwMode="auto">
          <a:xfrm flipH="1">
            <a:off x="2251076" y="26082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7" name="Oval 142"/>
          <p:cNvSpPr>
            <a:spLocks noChangeArrowheads="1"/>
          </p:cNvSpPr>
          <p:nvPr/>
        </p:nvSpPr>
        <p:spPr bwMode="auto">
          <a:xfrm flipH="1">
            <a:off x="3617914" y="32559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8" name="Line 28"/>
          <p:cNvSpPr>
            <a:spLocks noChangeShapeType="1"/>
          </p:cNvSpPr>
          <p:nvPr/>
        </p:nvSpPr>
        <p:spPr bwMode="auto">
          <a:xfrm>
            <a:off x="3719514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9" name="Freeform 183"/>
          <p:cNvSpPr>
            <a:spLocks/>
          </p:cNvSpPr>
          <p:nvPr/>
        </p:nvSpPr>
        <p:spPr bwMode="auto">
          <a:xfrm>
            <a:off x="3792539" y="2349500"/>
            <a:ext cx="574675" cy="935038"/>
          </a:xfrm>
          <a:custGeom>
            <a:avLst/>
            <a:gdLst>
              <a:gd name="T0" fmla="*/ 0 w 362"/>
              <a:gd name="T1" fmla="*/ 935038 h 589"/>
              <a:gd name="T2" fmla="*/ 0 w 362"/>
              <a:gd name="T3" fmla="*/ 0 h 589"/>
              <a:gd name="T4" fmla="*/ 574675 w 362"/>
              <a:gd name="T5" fmla="*/ 0 h 5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2" h="589">
                <a:moveTo>
                  <a:pt x="0" y="589"/>
                </a:moveTo>
                <a:lnTo>
                  <a:pt x="0" y="0"/>
                </a:lnTo>
                <a:lnTo>
                  <a:pt x="36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0" name="Freeform 26"/>
          <p:cNvSpPr>
            <a:spLocks/>
          </p:cNvSpPr>
          <p:nvPr/>
        </p:nvSpPr>
        <p:spPr bwMode="auto">
          <a:xfrm>
            <a:off x="4511676" y="260351"/>
            <a:ext cx="5400675" cy="576263"/>
          </a:xfrm>
          <a:custGeom>
            <a:avLst/>
            <a:gdLst>
              <a:gd name="T0" fmla="*/ 0 w 3402"/>
              <a:gd name="T1" fmla="*/ 576263 h 363"/>
              <a:gd name="T2" fmla="*/ 2089150 w 3402"/>
              <a:gd name="T3" fmla="*/ 576263 h 363"/>
              <a:gd name="T4" fmla="*/ 2089150 w 3402"/>
              <a:gd name="T5" fmla="*/ 0 h 363"/>
              <a:gd name="T6" fmla="*/ 5256213 w 3402"/>
              <a:gd name="T7" fmla="*/ 0 h 363"/>
              <a:gd name="T8" fmla="*/ 5256213 w 3402"/>
              <a:gd name="T9" fmla="*/ 360363 h 363"/>
              <a:gd name="T10" fmla="*/ 5400675 w 3402"/>
              <a:gd name="T11" fmla="*/ 360363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02" h="363">
                <a:moveTo>
                  <a:pt x="0" y="363"/>
                </a:moveTo>
                <a:lnTo>
                  <a:pt x="1316" y="363"/>
                </a:lnTo>
                <a:lnTo>
                  <a:pt x="1316" y="0"/>
                </a:lnTo>
                <a:lnTo>
                  <a:pt x="3311" y="0"/>
                </a:lnTo>
                <a:lnTo>
                  <a:pt x="3311" y="227"/>
                </a:lnTo>
                <a:lnTo>
                  <a:pt x="3402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Single Cycle Implementation performance for </a:t>
            </a:r>
            <a:r>
              <a:rPr lang="en-US" altLang="zh-CN" sz="3200" dirty="0" err="1"/>
              <a:t>lw</a:t>
            </a:r>
            <a:endParaRPr lang="en-US" altLang="zh-CN" sz="3200" dirty="0"/>
          </a:p>
        </p:txBody>
      </p:sp>
      <p:sp>
        <p:nvSpPr>
          <p:cNvPr id="47107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196975"/>
            <a:ext cx="8915400" cy="459105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000" dirty="0"/>
              <a:t>Calculate cycle time assuming negligible delays except:</a:t>
            </a:r>
          </a:p>
          <a:p>
            <a:pPr lvl="1"/>
            <a:r>
              <a:rPr lang="en-US" altLang="zh-CN" sz="1800" dirty="0"/>
              <a:t>memory (</a:t>
            </a:r>
            <a:r>
              <a:rPr lang="en-US" altLang="zh-CN" sz="1800" dirty="0" err="1"/>
              <a:t>2ns</a:t>
            </a:r>
            <a:r>
              <a:rPr lang="en-US" altLang="zh-CN" sz="1800" dirty="0"/>
              <a:t>), </a:t>
            </a:r>
            <a:r>
              <a:rPr lang="en-US" altLang="zh-CN" sz="1800" dirty="0" err="1"/>
              <a:t>ALU</a:t>
            </a:r>
            <a:r>
              <a:rPr lang="en-US" altLang="zh-CN" sz="1800" dirty="0"/>
              <a:t> and adders (</a:t>
            </a:r>
            <a:r>
              <a:rPr lang="en-US" altLang="zh-CN" sz="1800" dirty="0" err="1"/>
              <a:t>2ns</a:t>
            </a:r>
            <a:r>
              <a:rPr lang="en-US" altLang="zh-CN" sz="1800" dirty="0"/>
              <a:t>), register file access (</a:t>
            </a:r>
            <a:r>
              <a:rPr lang="en-US" altLang="zh-CN" sz="1800" dirty="0" err="1"/>
              <a:t>1ns</a:t>
            </a:r>
            <a:r>
              <a:rPr lang="en-US" altLang="zh-CN" sz="1800" dirty="0"/>
              <a:t>)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2782888" y="5929630"/>
            <a:ext cx="7921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 dirty="0" err="1">
                <a:latin typeface="Arial" pitchFamily="34" charset="0"/>
              </a:rPr>
              <a:t>2ns</a:t>
            </a:r>
            <a:endParaRPr kumimoji="1" lang="en-US" altLang="zh-CN" sz="2400" dirty="0">
              <a:latin typeface="Arial" pitchFamily="34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8688388" y="5929330"/>
            <a:ext cx="7921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 dirty="0" err="1">
                <a:latin typeface="Arial" pitchFamily="34" charset="0"/>
              </a:rPr>
              <a:t>2ns</a:t>
            </a:r>
            <a:endParaRPr kumimoji="1" lang="en-US" altLang="zh-CN" sz="2400" dirty="0">
              <a:latin typeface="Arial" pitchFamily="34" charset="0"/>
            </a:endParaRP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535863" y="5941716"/>
            <a:ext cx="7921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 dirty="0" err="1">
                <a:latin typeface="Arial" pitchFamily="34" charset="0"/>
              </a:rPr>
              <a:t>2ns</a:t>
            </a:r>
            <a:endParaRPr kumimoji="1" lang="en-US" altLang="zh-CN" sz="2400" dirty="0">
              <a:latin typeface="Arial" pitchFamily="34" charset="0"/>
            </a:endParaRP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5448301" y="5940108"/>
            <a:ext cx="13684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 dirty="0">
                <a:latin typeface="Arial" pitchFamily="34" charset="0"/>
              </a:rPr>
              <a:t>1+1=ns</a:t>
            </a:r>
          </a:p>
        </p:txBody>
      </p:sp>
      <p:pic>
        <p:nvPicPr>
          <p:cNvPr id="47112" name="Picture 1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2313" y="2060576"/>
            <a:ext cx="8424862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89" y="295275"/>
            <a:ext cx="6107125" cy="973138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Contents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idx="1"/>
          </p:nvPr>
        </p:nvSpPr>
        <p:spPr>
          <a:xfrm>
            <a:off x="1811338" y="1430338"/>
            <a:ext cx="8964612" cy="4591050"/>
          </a:xfrm>
        </p:spPr>
        <p:txBody>
          <a:bodyPr/>
          <a:lstStyle/>
          <a:p>
            <a:r>
              <a:rPr lang="en-US" altLang="zh-CN" sz="2400" dirty="0"/>
              <a:t>4.1 Introduction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4.2 Logic Design Conventions</a:t>
            </a:r>
          </a:p>
          <a:p>
            <a:r>
              <a:rPr lang="en-US" altLang="zh-CN" sz="2400" dirty="0"/>
              <a:t>4.3 Building a </a:t>
            </a:r>
            <a:r>
              <a:rPr lang="en-US" altLang="zh-CN" sz="2400" dirty="0" err="1"/>
              <a:t>datapath</a:t>
            </a:r>
            <a:endParaRPr lang="en-US" altLang="zh-CN" sz="2400" dirty="0"/>
          </a:p>
          <a:p>
            <a:r>
              <a:rPr lang="en-US" altLang="zh-CN" sz="2400" dirty="0"/>
              <a:t>4.4 A Simple Implementation Scheme</a:t>
            </a:r>
          </a:p>
          <a:p>
            <a:r>
              <a:rPr lang="en-US" altLang="zh-CN" sz="2400" dirty="0"/>
              <a:t>4.5 An Overview of Pipelining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The time sequence in single-cycle implementation</a:t>
            </a:r>
            <a:endParaRPr lang="zh-CN" altLang="en-US" sz="3200" dirty="0"/>
          </a:p>
        </p:txBody>
      </p:sp>
      <p:pic>
        <p:nvPicPr>
          <p:cNvPr id="4" name="Picture 2" descr="F051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20794" y="1158278"/>
            <a:ext cx="7875735" cy="37709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/>
          <p:nvPr/>
        </p:nvGrpSpPr>
        <p:grpSpPr>
          <a:xfrm flipV="1">
            <a:off x="2809852" y="5286388"/>
            <a:ext cx="6858048" cy="715968"/>
            <a:chOff x="1285852" y="5286388"/>
            <a:chExt cx="6858048" cy="715968"/>
          </a:xfrm>
        </p:grpSpPr>
        <p:cxnSp>
          <p:nvCxnSpPr>
            <p:cNvPr id="6" name="肘形连接符 5"/>
            <p:cNvCxnSpPr/>
            <p:nvPr/>
          </p:nvCxnSpPr>
          <p:spPr>
            <a:xfrm>
              <a:off x="1285852" y="5286388"/>
              <a:ext cx="1214446" cy="7143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428860" y="6000768"/>
              <a:ext cx="2214578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4642644" y="5286388"/>
              <a:ext cx="3501256" cy="715174"/>
              <a:chOff x="4642644" y="5286388"/>
              <a:chExt cx="3501256" cy="715174"/>
            </a:xfrm>
          </p:grpSpPr>
          <p:cxnSp>
            <p:nvCxnSpPr>
              <p:cNvPr id="12" name="肘形连接符 11"/>
              <p:cNvCxnSpPr/>
              <p:nvPr/>
            </p:nvCxnSpPr>
            <p:spPr>
              <a:xfrm>
                <a:off x="6500826" y="5286388"/>
                <a:ext cx="1643074" cy="71438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643438" y="5286388"/>
                <a:ext cx="2071702" cy="1588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4286248" y="5643578"/>
                <a:ext cx="714380" cy="1588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直接箭头连接符 19"/>
          <p:cNvCxnSpPr/>
          <p:nvPr/>
        </p:nvCxnSpPr>
        <p:spPr>
          <a:xfrm rot="5400000">
            <a:off x="3274199" y="5250669"/>
            <a:ext cx="571504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5671" y="485776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PC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ISE</a:t>
            </a:r>
            <a:r>
              <a:rPr lang="en-US" altLang="zh-CN" dirty="0" smtClean="0"/>
              <a:t> Block RAM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http://wenku.baidu.com/view/5231ba778e9951e79b892746.html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40" y="115888"/>
            <a:ext cx="5543560" cy="990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FF3300"/>
                </a:solidFill>
              </a:rPr>
              <a:t>**Performance  in Single Cycle Implementation</a:t>
            </a:r>
          </a:p>
        </p:txBody>
      </p:sp>
      <p:sp>
        <p:nvSpPr>
          <p:cNvPr id="48131" name="AutoShape 3"/>
          <p:cNvSpPr>
            <a:spLocks noGrp="1" noChangeArrowheads="1"/>
          </p:cNvSpPr>
          <p:nvPr>
            <p:ph idx="1"/>
          </p:nvPr>
        </p:nvSpPr>
        <p:spPr>
          <a:xfrm>
            <a:off x="1524000" y="1071546"/>
            <a:ext cx="8382000" cy="679450"/>
          </a:xfrm>
        </p:spPr>
        <p:txBody>
          <a:bodyPr/>
          <a:lstStyle/>
          <a:p>
            <a:r>
              <a:rPr lang="en-US" altLang="zh-CN" dirty="0" smtClean="0"/>
              <a:t>Let’s see the following table:</a:t>
            </a: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2095472" y="1643050"/>
          <a:ext cx="7924800" cy="224028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066800"/>
                <a:gridCol w="738188"/>
                <a:gridCol w="1177925"/>
                <a:gridCol w="1173162"/>
                <a:gridCol w="117792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class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memory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read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memory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write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Total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R-format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Jump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46" name="AutoShape 62"/>
          <p:cNvSpPr>
            <a:spLocks noChangeArrowheads="1"/>
          </p:cNvSpPr>
          <p:nvPr/>
        </p:nvSpPr>
        <p:spPr bwMode="auto">
          <a:xfrm>
            <a:off x="1905000" y="4114800"/>
            <a:ext cx="8458200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/>
          <a:lstStyle/>
          <a:p>
            <a:pPr marL="342900" indent="-342900" eaLnBrk="0" hangingPunct="0">
              <a:buFont typeface="Wingdings" pitchFamily="2" charset="2"/>
              <a:buChar char="p"/>
              <a:defRPr/>
            </a:pPr>
            <a:r>
              <a:rPr lang="en-US" altLang="zh-CN" sz="2400">
                <a:latin typeface="+mn-lt"/>
                <a:ea typeface="+mn-ea"/>
              </a:rPr>
              <a:t>The conclusion:</a:t>
            </a:r>
          </a:p>
          <a:p>
            <a:pPr marL="742950" lvl="1" indent="-285750" eaLnBrk="0" hangingPunct="0"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altLang="zh-CN" sz="2000" dirty="0">
                <a:latin typeface="+mn-lt"/>
              </a:rPr>
              <a:t>Different instructions needs different time.</a:t>
            </a:r>
          </a:p>
          <a:p>
            <a:pPr marL="742950" lvl="1" indent="-285750" eaLnBrk="0" hangingPunct="0">
              <a:buClr>
                <a:schemeClr val="tx2"/>
              </a:buClr>
              <a:buFont typeface="Wingdings" pitchFamily="2" charset="2"/>
              <a:buChar char="n"/>
              <a:defRPr/>
            </a:pPr>
            <a:r>
              <a:rPr lang="en-US" altLang="zh-CN" sz="2000" dirty="0">
                <a:latin typeface="+mn-lt"/>
              </a:rPr>
              <a:t>The clock cycle must meet the need of the slowest instruction.  So, some time will be wasted.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The CPU Performance Equation</a:t>
            </a:r>
          </a:p>
        </p:txBody>
      </p:sp>
      <p:sp>
        <p:nvSpPr>
          <p:cNvPr id="49155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z="2000">
              <a:latin typeface="MyriadMM_565_600_"/>
            </a:endParaRPr>
          </a:p>
          <a:p>
            <a:endParaRPr lang="en-US" altLang="zh-CN" smtClean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57339"/>
            <a:ext cx="8915400" cy="85248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5550" y="3141663"/>
            <a:ext cx="7239000" cy="12382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666976" y="4857760"/>
            <a:ext cx="7056438" cy="8239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4800" dirty="0"/>
              <a:t>CPU </a:t>
            </a:r>
            <a:r>
              <a:rPr lang="en-US" altLang="zh-CN" sz="4800" baseline="-25000" dirty="0"/>
              <a:t>time</a:t>
            </a:r>
            <a:r>
              <a:rPr lang="en-US" altLang="zh-CN" sz="4800" dirty="0"/>
              <a:t>=IC* CPI* CC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017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371600"/>
            <a:ext cx="6400800" cy="1066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590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35052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4572000"/>
            <a:ext cx="8763000" cy="9525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1203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341438"/>
            <a:ext cx="8382000" cy="5688012"/>
          </a:xfrm>
        </p:spPr>
        <p:txBody>
          <a:bodyPr/>
          <a:lstStyle/>
          <a:p>
            <a:r>
              <a:rPr lang="en-US" altLang="zh-CN" sz="2800" dirty="0">
                <a:latin typeface="Times-Roman"/>
              </a:rPr>
              <a:t>CPU performance is dependent upon three characteristics:</a:t>
            </a:r>
          </a:p>
          <a:p>
            <a:pPr lvl="1"/>
            <a:r>
              <a:rPr lang="en-US" altLang="zh-CN" sz="2000" dirty="0">
                <a:latin typeface="Times-Roman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-Roman"/>
              </a:rPr>
              <a:t>clock cycle ( CC )</a:t>
            </a:r>
          </a:p>
          <a:p>
            <a:pPr lvl="1"/>
            <a:r>
              <a:rPr lang="en-US" altLang="zh-CN" sz="2000" dirty="0">
                <a:latin typeface="Times-Roman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-Roman"/>
              </a:rPr>
              <a:t>clock cycles per instruction ( CPI )</a:t>
            </a:r>
          </a:p>
          <a:p>
            <a:pPr lvl="1"/>
            <a:r>
              <a:rPr lang="en-US" altLang="zh-CN" sz="2000" dirty="0">
                <a:latin typeface="Times-Roman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-Roman"/>
              </a:rPr>
              <a:t>and instruction count (IC ).</a:t>
            </a:r>
          </a:p>
          <a:p>
            <a:r>
              <a:rPr lang="en-US" altLang="zh-CN" sz="2400" dirty="0">
                <a:latin typeface="Times-Roman"/>
              </a:rPr>
              <a:t>It is difficult to change one parameter in complete isolation from others because the basic technologies involved in changing each characteristic are interdependent:</a:t>
            </a:r>
          </a:p>
          <a:p>
            <a:pPr lvl="1"/>
            <a:r>
              <a:rPr lang="en-US" altLang="zh-CN" sz="2000" i="1" dirty="0">
                <a:latin typeface="Times-Italic"/>
              </a:rPr>
              <a:t>Clock cycle time</a:t>
            </a:r>
            <a:r>
              <a:rPr lang="en-US" altLang="zh-CN" sz="2000" dirty="0">
                <a:latin typeface="Times-Roman"/>
              </a:rPr>
              <a:t>—Hardware technology and organization</a:t>
            </a:r>
            <a:endParaRPr lang="en-US" altLang="zh-CN" sz="2000" dirty="0">
              <a:latin typeface="Times-Italic"/>
            </a:endParaRPr>
          </a:p>
          <a:p>
            <a:pPr lvl="1"/>
            <a:r>
              <a:rPr lang="en-US" altLang="zh-CN" sz="2000" i="1" dirty="0">
                <a:latin typeface="Times-Italic"/>
              </a:rPr>
              <a:t>Clock cycle time</a:t>
            </a:r>
            <a:r>
              <a:rPr lang="en-US" altLang="zh-CN" sz="2000" dirty="0">
                <a:latin typeface="Times-Roman"/>
              </a:rPr>
              <a:t>—Hardware technology and organization</a:t>
            </a:r>
            <a:endParaRPr lang="en-US" altLang="zh-CN" sz="2000" dirty="0">
              <a:latin typeface="Times-Italic"/>
            </a:endParaRPr>
          </a:p>
          <a:p>
            <a:pPr lvl="1"/>
            <a:r>
              <a:rPr lang="en-US" altLang="zh-CN" sz="2000" i="1" dirty="0">
                <a:latin typeface="Times-Italic"/>
              </a:rPr>
              <a:t>Instruction count</a:t>
            </a:r>
            <a:r>
              <a:rPr lang="en-US" altLang="zh-CN" sz="2000" dirty="0">
                <a:latin typeface="Times-Roman"/>
              </a:rPr>
              <a:t>—Instruction set architecture and compiler technology</a:t>
            </a:r>
            <a:endParaRPr lang="en-US" altLang="zh-CN" sz="2000" dirty="0">
              <a:latin typeface="Times-Italic"/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MIPS (million instruction per second) </a:t>
            </a:r>
          </a:p>
        </p:txBody>
      </p:sp>
      <p:sp>
        <p:nvSpPr>
          <p:cNvPr id="52227" name="AutoShape 3"/>
          <p:cNvSpPr>
            <a:spLocks noGrp="1" noChangeArrowheads="1"/>
          </p:cNvSpPr>
          <p:nvPr>
            <p:ph idx="1"/>
          </p:nvPr>
        </p:nvSpPr>
        <p:spPr>
          <a:xfrm>
            <a:off x="1847850" y="3562350"/>
            <a:ext cx="8610600" cy="3322638"/>
          </a:xfrm>
        </p:spPr>
        <p:txBody>
          <a:bodyPr/>
          <a:lstStyle/>
          <a:p>
            <a:endParaRPr lang="en-US" altLang="zh-CN" sz="1600" i="1" dirty="0">
              <a:solidFill>
                <a:srgbClr val="000000"/>
              </a:solidFill>
              <a:latin typeface="Palatino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Palatino"/>
              </a:rPr>
              <a:t>Three  problems</a:t>
            </a:r>
            <a:r>
              <a:rPr lang="en-US" altLang="zh-CN" sz="1600" dirty="0">
                <a:latin typeface="Times-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Palatino"/>
              </a:rPr>
              <a:t>with MIPS:</a:t>
            </a:r>
            <a:endParaRPr lang="en-US" altLang="zh-CN" sz="1600" dirty="0">
              <a:latin typeface="Times-Roman"/>
            </a:endParaRPr>
          </a:p>
          <a:p>
            <a:pPr lvl="1"/>
            <a:r>
              <a:rPr lang="en-US" altLang="zh-CN" sz="2000" dirty="0">
                <a:latin typeface="Times-Roman"/>
              </a:rPr>
              <a:t>MIPS is dependent on the instruction set, making it difficult to compare MIPS of computers with different instruction sets.</a:t>
            </a:r>
          </a:p>
          <a:p>
            <a:pPr lvl="1"/>
            <a:r>
              <a:rPr lang="en-US" altLang="zh-CN" sz="2000" dirty="0">
                <a:latin typeface="ZapfDingbats"/>
              </a:rPr>
              <a:t> </a:t>
            </a:r>
            <a:r>
              <a:rPr lang="en-US" altLang="zh-CN" sz="2000" dirty="0">
                <a:latin typeface="Times-Roman"/>
              </a:rPr>
              <a:t>MIPS varies between programs on the same computer.</a:t>
            </a:r>
          </a:p>
          <a:p>
            <a:pPr lvl="1"/>
            <a:r>
              <a:rPr lang="en-US" altLang="zh-CN" sz="2000" dirty="0">
                <a:latin typeface="ZapfDingbats"/>
                <a:ea typeface="ZapfDingbats"/>
                <a:cs typeface="ZapfDingbats"/>
              </a:rPr>
              <a:t> </a:t>
            </a:r>
            <a:r>
              <a:rPr lang="en-US" altLang="zh-CN" sz="2000" dirty="0">
                <a:latin typeface="Times-Roman"/>
              </a:rPr>
              <a:t>Most importantly, MIPS can vary inversely to performance!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1285860"/>
            <a:ext cx="6072230" cy="104693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2662" y="2357431"/>
            <a:ext cx="5410200" cy="8112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85702" name="Group 6"/>
          <p:cNvGrpSpPr>
            <a:grpSpLocks/>
          </p:cNvGrpSpPr>
          <p:nvPr/>
        </p:nvGrpSpPr>
        <p:grpSpPr bwMode="auto">
          <a:xfrm>
            <a:off x="1881158" y="3286121"/>
            <a:ext cx="8693150" cy="523874"/>
            <a:chOff x="432" y="1824"/>
            <a:chExt cx="5476" cy="330"/>
          </a:xfrm>
        </p:grpSpPr>
        <p:grpSp>
          <p:nvGrpSpPr>
            <p:cNvPr id="52231" name="Group 7"/>
            <p:cNvGrpSpPr>
              <a:grpSpLocks/>
            </p:cNvGrpSpPr>
            <p:nvPr/>
          </p:nvGrpSpPr>
          <p:grpSpPr bwMode="auto">
            <a:xfrm>
              <a:off x="432" y="1872"/>
              <a:ext cx="240" cy="240"/>
              <a:chOff x="5040" y="1920"/>
              <a:chExt cx="240" cy="240"/>
            </a:xfrm>
          </p:grpSpPr>
          <p:sp>
            <p:nvSpPr>
              <p:cNvPr id="52233" name="Line 8"/>
              <p:cNvSpPr>
                <a:spLocks noChangeShapeType="1"/>
              </p:cNvSpPr>
              <p:nvPr/>
            </p:nvSpPr>
            <p:spPr bwMode="auto">
              <a:xfrm flipH="1">
                <a:off x="5040" y="1968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Line 9"/>
              <p:cNvSpPr>
                <a:spLocks noChangeShapeType="1"/>
              </p:cNvSpPr>
              <p:nvPr/>
            </p:nvSpPr>
            <p:spPr bwMode="auto">
              <a:xfrm>
                <a:off x="5040" y="1920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32" name="Rectangle 10"/>
            <p:cNvSpPr>
              <a:spLocks noChangeArrowheads="1"/>
            </p:cNvSpPr>
            <p:nvPr/>
          </p:nvSpPr>
          <p:spPr bwMode="auto">
            <a:xfrm>
              <a:off x="816" y="1824"/>
              <a:ext cx="5092" cy="33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i="1" dirty="0">
                  <a:solidFill>
                    <a:srgbClr val="FF0000"/>
                  </a:solidFill>
                  <a:latin typeface="Palatino"/>
                </a:rPr>
                <a:t>The bigger the MIPS, the faster the machine.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Single Cycle Problems</a:t>
            </a:r>
          </a:p>
        </p:txBody>
      </p:sp>
      <p:sp>
        <p:nvSpPr>
          <p:cNvPr id="53251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436688"/>
            <a:ext cx="8305800" cy="4800600"/>
          </a:xfrm>
        </p:spPr>
        <p:txBody>
          <a:bodyPr/>
          <a:lstStyle/>
          <a:p>
            <a:r>
              <a:rPr lang="en-US" altLang="zh-CN" sz="2800" dirty="0"/>
              <a:t>what if we had a more complicated instruction like floating point?  </a:t>
            </a:r>
          </a:p>
          <a:p>
            <a:pPr lvl="1"/>
            <a:r>
              <a:rPr lang="en-US" altLang="zh-CN" sz="2400" dirty="0"/>
              <a:t> If so, the  waste of time will be much more large.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wasteful of area</a:t>
            </a:r>
            <a:r>
              <a:rPr lang="en-US" altLang="zh-CN" sz="2800" dirty="0"/>
              <a:t>. The reason is the following:</a:t>
            </a:r>
          </a:p>
          <a:p>
            <a:pPr lvl="1"/>
            <a:r>
              <a:rPr lang="en-US" altLang="zh-CN" sz="2400" dirty="0"/>
              <a:t>Let’s see the instruction ‘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’. This instruction needs to use the </a:t>
            </a:r>
            <a:r>
              <a:rPr lang="en-US" altLang="zh-CN" sz="2400" dirty="0" err="1"/>
              <a:t>ALU</a:t>
            </a:r>
            <a:r>
              <a:rPr lang="en-US" altLang="zh-CN" sz="2400" dirty="0"/>
              <a:t> repeatedly. But, in the single cycle implementation, one </a:t>
            </a:r>
            <a:r>
              <a:rPr lang="en-US" altLang="zh-CN" sz="2400" dirty="0" err="1"/>
              <a:t>ALU</a:t>
            </a:r>
            <a:r>
              <a:rPr lang="en-US" altLang="zh-CN" sz="2400" dirty="0"/>
              <a:t> can be used only once in one clock cycle. </a:t>
            </a:r>
            <a:r>
              <a:rPr lang="en-US" altLang="zh-CN" sz="2400" dirty="0" err="1"/>
              <a:t>So,the</a:t>
            </a:r>
            <a:r>
              <a:rPr lang="en-US" altLang="zh-CN" sz="2400" dirty="0"/>
              <a:t> instruction ‘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’ will need many </a:t>
            </a:r>
            <a:r>
              <a:rPr lang="en-US" altLang="zh-CN" sz="2400" dirty="0" err="1"/>
              <a:t>ALUs</a:t>
            </a:r>
            <a:r>
              <a:rPr lang="en-US" altLang="zh-CN" sz="2400" dirty="0"/>
              <a:t>. The CPU will be very large.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36" y="515938"/>
            <a:ext cx="5888052" cy="609600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One Solution for Single Cycle Problems</a:t>
            </a:r>
          </a:p>
        </p:txBody>
      </p:sp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2024034" y="1285861"/>
            <a:ext cx="8229600" cy="4768865"/>
          </a:xfrm>
        </p:spPr>
        <p:txBody>
          <a:bodyPr/>
          <a:lstStyle/>
          <a:p>
            <a:r>
              <a:rPr lang="en-US" altLang="zh-CN" sz="2400" dirty="0"/>
              <a:t>One Solution:</a:t>
            </a:r>
          </a:p>
          <a:p>
            <a:pPr lvl="1"/>
            <a:r>
              <a:rPr lang="en-US" altLang="zh-CN" sz="2000" dirty="0"/>
              <a:t>Use a smaller cycle time</a:t>
            </a:r>
          </a:p>
          <a:p>
            <a:pPr lvl="1"/>
            <a:r>
              <a:rPr lang="en-US" altLang="zh-CN" sz="2000" dirty="0"/>
              <a:t>Let different instructions take different numbers of cycles</a:t>
            </a:r>
            <a:endParaRPr lang="en-US" altLang="zh-CN" sz="1800" dirty="0"/>
          </a:p>
          <a:p>
            <a:r>
              <a:rPr lang="en-US" altLang="zh-CN" sz="2400" dirty="0"/>
              <a:t>a </a:t>
            </a:r>
            <a:r>
              <a:rPr lang="en-US" altLang="zh-CN" sz="2400" dirty="0" err="1">
                <a:solidFill>
                  <a:srgbClr val="FF0000"/>
                </a:solidFill>
              </a:rPr>
              <a:t>Multicycle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datapath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endParaRPr lang="en-US" altLang="zh-CN" sz="2400" dirty="0"/>
          </a:p>
        </p:txBody>
      </p:sp>
      <p:pic>
        <p:nvPicPr>
          <p:cNvPr id="5427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28" y="3143249"/>
            <a:ext cx="6553200" cy="2740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65" y="295275"/>
            <a:ext cx="5964249" cy="9731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55299" name="AutoShape 3"/>
          <p:cNvSpPr>
            <a:spLocks noGrp="1" noChangeArrowheads="1"/>
          </p:cNvSpPr>
          <p:nvPr>
            <p:ph idx="1"/>
          </p:nvPr>
        </p:nvSpPr>
        <p:spPr>
          <a:xfrm>
            <a:off x="1811338" y="1430338"/>
            <a:ext cx="8964612" cy="3498860"/>
          </a:xfrm>
        </p:spPr>
        <p:txBody>
          <a:bodyPr/>
          <a:lstStyle/>
          <a:p>
            <a:r>
              <a:rPr lang="en-US" altLang="zh-CN" sz="2400" dirty="0"/>
              <a:t>4.1 Introduction </a:t>
            </a:r>
          </a:p>
          <a:p>
            <a:r>
              <a:rPr lang="en-US" altLang="zh-CN" sz="2400" dirty="0"/>
              <a:t>4.2 Logic Design Conventions</a:t>
            </a:r>
          </a:p>
          <a:p>
            <a:r>
              <a:rPr lang="en-US" altLang="zh-CN" sz="2400" dirty="0"/>
              <a:t>4.3 Building a </a:t>
            </a:r>
            <a:r>
              <a:rPr lang="en-US" altLang="zh-CN" sz="2400" dirty="0" err="1"/>
              <a:t>datapath</a:t>
            </a:r>
            <a:endParaRPr lang="en-US" altLang="zh-CN" sz="2400" dirty="0"/>
          </a:p>
          <a:p>
            <a:r>
              <a:rPr lang="en-US" altLang="zh-CN" sz="2400" dirty="0"/>
              <a:t>4.4 A Simple Implementation Scheme</a:t>
            </a:r>
          </a:p>
          <a:p>
            <a:r>
              <a:rPr lang="en-US" altLang="zh-CN" sz="2400" dirty="0">
                <a:solidFill>
                  <a:srgbClr val="FF3300"/>
                </a:solidFill>
                <a:latin typeface="Comic Sans MS" pitchFamily="66" charset="0"/>
              </a:rPr>
              <a:t>4.5  A </a:t>
            </a:r>
            <a:r>
              <a:rPr lang="en-US" altLang="zh-CN" sz="2400" dirty="0" err="1">
                <a:solidFill>
                  <a:srgbClr val="FF3300"/>
                </a:solidFill>
                <a:latin typeface="Comic Sans MS" pitchFamily="66" charset="0"/>
              </a:rPr>
              <a:t>Multicycle</a:t>
            </a:r>
            <a:r>
              <a:rPr lang="en-US" altLang="zh-CN" sz="2400" dirty="0">
                <a:solidFill>
                  <a:srgbClr val="FF3300"/>
                </a:solidFill>
                <a:latin typeface="Comic Sans MS" pitchFamily="66" charset="0"/>
              </a:rPr>
              <a:t> Implementation</a:t>
            </a:r>
          </a:p>
          <a:p>
            <a:r>
              <a:rPr lang="en-US" altLang="zh-CN" sz="2400" dirty="0">
                <a:latin typeface="Comic Sans MS" pitchFamily="66" charset="0"/>
              </a:rPr>
              <a:t>4.5  Microprogramming</a:t>
            </a:r>
          </a:p>
          <a:p>
            <a:r>
              <a:rPr lang="en-US" altLang="zh-CN" sz="2400" dirty="0">
                <a:latin typeface="Comic Sans MS" pitchFamily="66" charset="0"/>
              </a:rPr>
              <a:t>4.6  Exception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49425" y="312739"/>
            <a:ext cx="2279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State Elements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mtClean="0"/>
              <a:t>Unclocked vs. Clocked</a:t>
            </a:r>
          </a:p>
          <a:p>
            <a:r>
              <a:rPr lang="en-US" altLang="zh-CN" smtClean="0"/>
              <a:t>Clocks used in synchronous logic </a:t>
            </a:r>
          </a:p>
          <a:p>
            <a:pPr lvl="1"/>
            <a:r>
              <a:rPr lang="en-US" altLang="zh-CN" sz="2400"/>
              <a:t> when should an element that contains state be updated?</a:t>
            </a:r>
            <a:endParaRPr lang="en-US" altLang="zh-CN" smtClean="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155951" y="4670425"/>
            <a:ext cx="1438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79788" y="4646613"/>
            <a:ext cx="1090612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  <a:spcBef>
                <a:spcPct val="0"/>
              </a:spcBef>
              <a:buSzTx/>
              <a:buNone/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800">
                <a:solidFill>
                  <a:srgbClr val="000000"/>
                </a:solidFill>
              </a:rPr>
              <a:t>cycle time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733926" y="4008438"/>
            <a:ext cx="989013" cy="989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408613" y="4984750"/>
            <a:ext cx="1541462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  <a:spcBef>
                <a:spcPct val="0"/>
              </a:spcBef>
              <a:buSzTx/>
              <a:buNone/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800">
                <a:solidFill>
                  <a:srgbClr val="000000"/>
                </a:solidFill>
              </a:rPr>
              <a:t>rising edge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5635625" y="3306764"/>
            <a:ext cx="763588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423026" y="3179763"/>
            <a:ext cx="1528763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  <a:spcBef>
                <a:spcPct val="0"/>
              </a:spcBef>
              <a:buSzTx/>
              <a:buNone/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800">
                <a:solidFill>
                  <a:srgbClr val="000000"/>
                </a:solidFill>
              </a:rPr>
              <a:t>falling edge</a:t>
            </a:r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2666977" y="3784600"/>
            <a:ext cx="6308749" cy="433388"/>
          </a:xfrm>
          <a:custGeom>
            <a:avLst/>
            <a:gdLst>
              <a:gd name="T0" fmla="*/ 0 w 3946"/>
              <a:gd name="T1" fmla="*/ 433387 h 273"/>
              <a:gd name="T2" fmla="*/ 431800 w 3946"/>
              <a:gd name="T3" fmla="*/ 433387 h 273"/>
              <a:gd name="T4" fmla="*/ 431800 w 3946"/>
              <a:gd name="T5" fmla="*/ 0 h 273"/>
              <a:gd name="T6" fmla="*/ 1439863 w 3946"/>
              <a:gd name="T7" fmla="*/ 0 h 273"/>
              <a:gd name="T8" fmla="*/ 1439863 w 3946"/>
              <a:gd name="T9" fmla="*/ 433387 h 273"/>
              <a:gd name="T10" fmla="*/ 1871663 w 3946"/>
              <a:gd name="T11" fmla="*/ 433387 h 273"/>
              <a:gd name="T12" fmla="*/ 1871663 w 3946"/>
              <a:gd name="T13" fmla="*/ 0 h 273"/>
              <a:gd name="T14" fmla="*/ 2879725 w 3946"/>
              <a:gd name="T15" fmla="*/ 0 h 273"/>
              <a:gd name="T16" fmla="*/ 2879725 w 3946"/>
              <a:gd name="T17" fmla="*/ 433387 h 273"/>
              <a:gd name="T18" fmla="*/ 3384550 w 3946"/>
              <a:gd name="T19" fmla="*/ 433387 h 273"/>
              <a:gd name="T20" fmla="*/ 3384550 w 3946"/>
              <a:gd name="T21" fmla="*/ 0 h 273"/>
              <a:gd name="T22" fmla="*/ 4392613 w 3946"/>
              <a:gd name="T23" fmla="*/ 0 h 273"/>
              <a:gd name="T24" fmla="*/ 4392613 w 3946"/>
              <a:gd name="T25" fmla="*/ 433387 h 273"/>
              <a:gd name="T26" fmla="*/ 4824413 w 3946"/>
              <a:gd name="T27" fmla="*/ 433387 h 273"/>
              <a:gd name="T28" fmla="*/ 4824413 w 3946"/>
              <a:gd name="T29" fmla="*/ 0 h 273"/>
              <a:gd name="T30" fmla="*/ 5832475 w 3946"/>
              <a:gd name="T31" fmla="*/ 0 h 273"/>
              <a:gd name="T32" fmla="*/ 5832475 w 3946"/>
              <a:gd name="T33" fmla="*/ 433387 h 273"/>
              <a:gd name="T34" fmla="*/ 6264275 w 3946"/>
              <a:gd name="T35" fmla="*/ 433387 h 27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946" h="273">
                <a:moveTo>
                  <a:pt x="0" y="273"/>
                </a:moveTo>
                <a:lnTo>
                  <a:pt x="272" y="273"/>
                </a:lnTo>
                <a:lnTo>
                  <a:pt x="272" y="0"/>
                </a:lnTo>
                <a:lnTo>
                  <a:pt x="907" y="0"/>
                </a:lnTo>
                <a:lnTo>
                  <a:pt x="907" y="273"/>
                </a:lnTo>
                <a:lnTo>
                  <a:pt x="1179" y="273"/>
                </a:lnTo>
                <a:lnTo>
                  <a:pt x="1179" y="0"/>
                </a:lnTo>
                <a:lnTo>
                  <a:pt x="1814" y="0"/>
                </a:lnTo>
                <a:lnTo>
                  <a:pt x="1814" y="273"/>
                </a:lnTo>
                <a:lnTo>
                  <a:pt x="2132" y="273"/>
                </a:lnTo>
                <a:lnTo>
                  <a:pt x="2132" y="0"/>
                </a:lnTo>
                <a:lnTo>
                  <a:pt x="2767" y="0"/>
                </a:lnTo>
                <a:lnTo>
                  <a:pt x="2767" y="273"/>
                </a:lnTo>
                <a:lnTo>
                  <a:pt x="3039" y="273"/>
                </a:lnTo>
                <a:lnTo>
                  <a:pt x="3039" y="0"/>
                </a:lnTo>
                <a:lnTo>
                  <a:pt x="3674" y="0"/>
                </a:lnTo>
                <a:lnTo>
                  <a:pt x="3674" y="273"/>
                </a:lnTo>
                <a:lnTo>
                  <a:pt x="3946" y="273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END</a:t>
            </a:r>
          </a:p>
        </p:txBody>
      </p:sp>
      <p:sp>
        <p:nvSpPr>
          <p:cNvPr id="1136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Our Implementation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125538"/>
            <a:ext cx="83820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400" dirty="0"/>
              <a:t>An edge triggered methodology</a:t>
            </a:r>
          </a:p>
          <a:p>
            <a:r>
              <a:rPr lang="en-US" altLang="zh-CN" sz="2400" dirty="0"/>
              <a:t>Typical execution:</a:t>
            </a:r>
          </a:p>
          <a:p>
            <a:pPr lvl="1"/>
            <a:r>
              <a:rPr lang="en-US" altLang="zh-CN" sz="1800" dirty="0"/>
              <a:t>read contents of some state elements, </a:t>
            </a:r>
          </a:p>
          <a:p>
            <a:pPr lvl="1"/>
            <a:r>
              <a:rPr lang="en-US" altLang="zh-CN" sz="1800" dirty="0"/>
              <a:t>send values through some combinational logic</a:t>
            </a:r>
          </a:p>
          <a:p>
            <a:pPr lvl="1"/>
            <a:r>
              <a:rPr lang="en-US" altLang="zh-CN" sz="1800" dirty="0"/>
              <a:t>write results to one or more state elements</a:t>
            </a:r>
            <a:endParaRPr lang="en-US" altLang="zh-CN" sz="2000" dirty="0"/>
          </a:p>
        </p:txBody>
      </p:sp>
      <p:pic>
        <p:nvPicPr>
          <p:cNvPr id="1024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6" y="3549650"/>
            <a:ext cx="7162824" cy="24511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51054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Basic logic gate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lvl="1"/>
            <a:r>
              <a:rPr lang="en-US" altLang="zh-CN"/>
              <a:t>AND</a:t>
            </a:r>
            <a:r>
              <a:rPr lang="zh-CN" altLang="en-US"/>
              <a:t>：</a:t>
            </a:r>
            <a:r>
              <a:rPr lang="en-US" altLang="zh-CN"/>
              <a:t>S=A</a:t>
            </a:r>
            <a:r>
              <a:rPr lang="en-US" altLang="zh-CN">
                <a:cs typeface="Arial" pitchFamily="34" charset="0"/>
              </a:rPr>
              <a:t>•</a:t>
            </a:r>
            <a:r>
              <a:rPr lang="en-US" altLang="zh-CN"/>
              <a:t>B</a:t>
            </a:r>
          </a:p>
          <a:p>
            <a:pPr lvl="1"/>
            <a:r>
              <a:rPr lang="en-US" altLang="zh-CN"/>
              <a:t>OR  </a:t>
            </a:r>
            <a:r>
              <a:rPr lang="zh-CN" altLang="en-US"/>
              <a:t>：</a:t>
            </a:r>
            <a:r>
              <a:rPr lang="en-US" altLang="zh-CN"/>
              <a:t>S=A</a:t>
            </a:r>
            <a:r>
              <a:rPr lang="en-US" altLang="zh-CN">
                <a:cs typeface="Arial" pitchFamily="34" charset="0"/>
              </a:rPr>
              <a:t>+</a:t>
            </a:r>
            <a:r>
              <a:rPr lang="en-US" altLang="zh-CN"/>
              <a:t>B</a:t>
            </a:r>
          </a:p>
          <a:p>
            <a:pPr lvl="1"/>
            <a:r>
              <a:rPr lang="en-US" altLang="zh-CN"/>
              <a:t>NOT</a:t>
            </a:r>
            <a:r>
              <a:rPr lang="zh-CN" altLang="en-US"/>
              <a:t>：</a:t>
            </a:r>
            <a:r>
              <a:rPr lang="en-US" altLang="zh-CN"/>
              <a:t>S=~A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Basic elements</a:t>
            </a: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2057400" y="3421063"/>
          <a:ext cx="8001000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8" name="BMP 图象" r:id="rId5" imgW="4000847" imgH="1486029" progId="PBrush">
                  <p:embed/>
                </p:oleObj>
              </mc:Choice>
              <mc:Fallback>
                <p:oleObj name="BMP 图象" r:id="rId5" imgW="4000847" imgH="148602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21063"/>
                        <a:ext cx="8001000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6" name="Group 46"/>
          <p:cNvGraphicFramePr>
            <a:graphicFrameLocks noGrp="1"/>
          </p:cNvGraphicFramePr>
          <p:nvPr/>
        </p:nvGraphicFramePr>
        <p:xfrm>
          <a:off x="6705600" y="1600200"/>
          <a:ext cx="3048000" cy="1828800"/>
        </p:xfrm>
        <a:graphic>
          <a:graphicData uri="http://schemas.openxmlformats.org/drawingml/2006/table">
            <a:tbl>
              <a:tblPr/>
              <a:tblGrid>
                <a:gridCol w="577850"/>
                <a:gridCol w="579438"/>
                <a:gridCol w="581025"/>
                <a:gridCol w="674687"/>
                <a:gridCol w="6350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•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+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~A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5252</TotalTime>
  <Words>3686</Words>
  <Application>Microsoft Office PowerPoint</Application>
  <PresentationFormat>宽屏</PresentationFormat>
  <Paragraphs>1899</Paragraphs>
  <Slides>70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70</vt:i4>
      </vt:variant>
    </vt:vector>
  </HeadingPairs>
  <TitlesOfParts>
    <vt:vector size="94" baseType="lpstr">
      <vt:lpstr>Arial Unicode MS</vt:lpstr>
      <vt:lpstr>MyriadMM_565_600_</vt:lpstr>
      <vt:lpstr>Palatino</vt:lpstr>
      <vt:lpstr>Swiss 721 SWA</vt:lpstr>
      <vt:lpstr>Times-Italic</vt:lpstr>
      <vt:lpstr>Times-Roman</vt:lpstr>
      <vt:lpstr>ZapfDingbats</vt:lpstr>
      <vt:lpstr>宋体</vt:lpstr>
      <vt:lpstr>Arial</vt:lpstr>
      <vt:lpstr>Calibri</vt:lpstr>
      <vt:lpstr>Comic Sans MS</vt:lpstr>
      <vt:lpstr>Courier New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BMP 图象</vt:lpstr>
      <vt:lpstr>Worksheet</vt:lpstr>
      <vt:lpstr>工作表</vt:lpstr>
      <vt:lpstr>公式</vt:lpstr>
      <vt:lpstr>Computer  Organization &amp; Design —The Hardware/Software Interface</vt:lpstr>
      <vt:lpstr>重要通知</vt:lpstr>
      <vt:lpstr>Contents</vt:lpstr>
      <vt:lpstr>          4.1  Introduction</vt:lpstr>
      <vt:lpstr>An abstract view of the implementation of MIPS </vt:lpstr>
      <vt:lpstr>Contents</vt:lpstr>
      <vt:lpstr>State Elements</vt:lpstr>
      <vt:lpstr>Our Implementation</vt:lpstr>
      <vt:lpstr>Basic elements</vt:lpstr>
      <vt:lpstr>MUX</vt:lpstr>
      <vt:lpstr>Adder</vt:lpstr>
      <vt:lpstr>串行进位加法器</vt:lpstr>
      <vt:lpstr>Adder</vt:lpstr>
      <vt:lpstr>ALU</vt:lpstr>
      <vt:lpstr>ALU Control</vt:lpstr>
      <vt:lpstr>ALU Control</vt:lpstr>
      <vt:lpstr>REGISTER</vt:lpstr>
      <vt:lpstr>Memory</vt:lpstr>
      <vt:lpstr>D 触发器</vt:lpstr>
      <vt:lpstr>Register File</vt:lpstr>
      <vt:lpstr>Register File</vt:lpstr>
      <vt:lpstr>Register File</vt:lpstr>
      <vt:lpstr>PowerPoint 演示文稿</vt:lpstr>
      <vt:lpstr>32个Register的功用</vt:lpstr>
      <vt:lpstr>The other elements</vt:lpstr>
      <vt:lpstr>Simple Implementation</vt:lpstr>
      <vt:lpstr>Instruction  types</vt:lpstr>
      <vt:lpstr>Contents</vt:lpstr>
      <vt:lpstr>Instruction fetching three elements</vt:lpstr>
      <vt:lpstr>Instruction fetching unit</vt:lpstr>
      <vt:lpstr>More Implementation Details</vt:lpstr>
      <vt:lpstr>R type Instruction &amp; Data stream</vt:lpstr>
      <vt:lpstr>I type Instruction &amp; Data stream</vt:lpstr>
      <vt:lpstr>I type Instruction &amp; Data stream of  beq</vt:lpstr>
      <vt:lpstr>combine the implementation R-type and I type </vt:lpstr>
      <vt:lpstr>Contents</vt:lpstr>
      <vt:lpstr>Building the Datapath</vt:lpstr>
      <vt:lpstr>Control</vt:lpstr>
      <vt:lpstr>Instruction Code   </vt:lpstr>
      <vt:lpstr>What should ALU do ?</vt:lpstr>
      <vt:lpstr>Scheme of Controller</vt:lpstr>
      <vt:lpstr>The ALU control is where and other signals(7)</vt:lpstr>
      <vt:lpstr>signals for datapath   Defined 7+2 control (p. 307) f4.16</vt:lpstr>
      <vt:lpstr>Designing the ALU decoder (Second level)</vt:lpstr>
      <vt:lpstr>Truth Table for ALU decoder</vt:lpstr>
      <vt:lpstr>**The ALU control signals---logic circuit</vt:lpstr>
      <vt:lpstr>Designing the Main Control Unit (First level)</vt:lpstr>
      <vt:lpstr>PowerPoint 演示文稿</vt:lpstr>
      <vt:lpstr>Circuitry of main Controller</vt:lpstr>
      <vt:lpstr>Controller Implementation</vt:lpstr>
      <vt:lpstr>Our Simple Control Structure</vt:lpstr>
      <vt:lpstr>The simple Datapath with the control unit</vt:lpstr>
      <vt:lpstr>The Datapath in operation for R-type</vt:lpstr>
      <vt:lpstr>The Datapath in operation for load</vt:lpstr>
      <vt:lpstr>The Datapath in operation for SW</vt:lpstr>
      <vt:lpstr>The Datapath in operation for BEQ</vt:lpstr>
      <vt:lpstr>j instruction</vt:lpstr>
      <vt:lpstr>The Datapath in operation for j</vt:lpstr>
      <vt:lpstr>Single Cycle Implementation performance for lw</vt:lpstr>
      <vt:lpstr>The time sequence in single-cycle implementation</vt:lpstr>
      <vt:lpstr>ISE Block RAM design</vt:lpstr>
      <vt:lpstr>**Performance  in Single Cycle Implementation</vt:lpstr>
      <vt:lpstr>The CPU Performance Equation</vt:lpstr>
      <vt:lpstr>PowerPoint 演示文稿</vt:lpstr>
      <vt:lpstr>PowerPoint 演示文稿</vt:lpstr>
      <vt:lpstr>MIPS (million instruction per second) </vt:lpstr>
      <vt:lpstr>Single Cycle Problems</vt:lpstr>
      <vt:lpstr>One Solution for Single Cycle Problems</vt:lpstr>
      <vt:lpstr>contents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jiangxh</cp:lastModifiedBy>
  <cp:revision>643</cp:revision>
  <dcterms:created xsi:type="dcterms:W3CDTF">2003-07-12T07:22:17Z</dcterms:created>
  <dcterms:modified xsi:type="dcterms:W3CDTF">2020-04-20T07:44:52Z</dcterms:modified>
</cp:coreProperties>
</file>