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87" r:id="rId3"/>
    <p:sldMasterId id="2147483699" r:id="rId4"/>
    <p:sldMasterId id="2147483713" r:id="rId5"/>
    <p:sldMasterId id="2147483728" r:id="rId6"/>
  </p:sldMasterIdLst>
  <p:notesMasterIdLst>
    <p:notesMasterId r:id="rId82"/>
  </p:notesMasterIdLst>
  <p:sldIdLst>
    <p:sldId id="325" r:id="rId7"/>
    <p:sldId id="257" r:id="rId8"/>
    <p:sldId id="258" r:id="rId9"/>
    <p:sldId id="259" r:id="rId10"/>
    <p:sldId id="327" r:id="rId11"/>
    <p:sldId id="260" r:id="rId12"/>
    <p:sldId id="328" r:id="rId13"/>
    <p:sldId id="329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34" r:id="rId70"/>
    <p:sldId id="316" r:id="rId71"/>
    <p:sldId id="317" r:id="rId72"/>
    <p:sldId id="318" r:id="rId73"/>
    <p:sldId id="320" r:id="rId74"/>
    <p:sldId id="321" r:id="rId75"/>
    <p:sldId id="322" r:id="rId76"/>
    <p:sldId id="330" r:id="rId77"/>
    <p:sldId id="331" r:id="rId78"/>
    <p:sldId id="332" r:id="rId79"/>
    <p:sldId id="333" r:id="rId80"/>
    <p:sldId id="324" r:id="rId81"/>
  </p:sldIdLst>
  <p:sldSz cx="12192000" cy="6858000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5" autoAdjust="0"/>
    <p:restoredTop sz="94636" autoAdjust="0"/>
  </p:normalViewPr>
  <p:slideViewPr>
    <p:cSldViewPr>
      <p:cViewPr varScale="1">
        <p:scale>
          <a:sx n="82" d="100"/>
          <a:sy n="82" d="100"/>
        </p:scale>
        <p:origin x="126" y="4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slide" Target="slides/slide70.xml"/><Relationship Id="rId84" Type="http://schemas.openxmlformats.org/officeDocument/2006/relationships/viewProps" Target="viewProps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slide" Target="slides/slide68.xml"/><Relationship Id="rId79" Type="http://schemas.openxmlformats.org/officeDocument/2006/relationships/slide" Target="slides/slide73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77" Type="http://schemas.openxmlformats.org/officeDocument/2006/relationships/slide" Target="slides/slide7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80" Type="http://schemas.openxmlformats.org/officeDocument/2006/relationships/slide" Target="slides/slide74.xml"/><Relationship Id="rId85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81" Type="http://schemas.openxmlformats.org/officeDocument/2006/relationships/slide" Target="slides/slide75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AB8B38B-C517-4393-8D39-6568181C4561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4EC1BCD-E9B8-49D2-BA8D-B39AF322703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15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1.1    Introduction</a:t>
            </a:r>
          </a:p>
        </p:txBody>
      </p:sp>
      <p:sp>
        <p:nvSpPr>
          <p:cNvPr id="1157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7131F48-EDC6-4166-82D1-7462B453614C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157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22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61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582130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62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460145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63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318786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64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377912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6589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4099009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66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698598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67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829727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485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44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1.1    Introduction</a:t>
            </a:r>
          </a:p>
        </p:txBody>
      </p:sp>
      <p:sp>
        <p:nvSpPr>
          <p:cNvPr id="171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69A5324-E7D1-4C89-9B91-6B840ECEFA3C}" type="slidenum">
              <a:rPr lang="en-US" altLang="zh-CN" smtClean="0">
                <a:latin typeface="Arial" pitchFamily="34" charset="0"/>
              </a:rPr>
              <a:pPr/>
              <a:t>75</a:t>
            </a:fld>
            <a:endParaRPr lang="en-US" altLang="zh-CN" smtClean="0">
              <a:latin typeface="Arial" pitchFamily="34" charset="0"/>
            </a:endParaRPr>
          </a:p>
        </p:txBody>
      </p:sp>
      <p:sp>
        <p:nvSpPr>
          <p:cNvPr id="171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7101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4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53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44399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54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1202835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55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094101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56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881500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57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00316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587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115593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59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78449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 smtClean="0">
              <a:latin typeface="Arial" pitchFamily="34" charset="0"/>
            </a:endParaRPr>
          </a:p>
        </p:txBody>
      </p:sp>
      <p:sp>
        <p:nvSpPr>
          <p:cNvPr id="16077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94965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audio" Target="../media/audio1.wav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2100" y="0"/>
            <a:ext cx="10363200" cy="8445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143000"/>
            <a:ext cx="10896600" cy="4762500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4432300" y="6524625"/>
            <a:ext cx="4639733" cy="344488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>
          <a:xfrm>
            <a:off x="0" y="6400800"/>
            <a:ext cx="4368800" cy="457200"/>
          </a:xfrm>
        </p:spPr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6EC52-C345-48C0-AC65-01DB49285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81EB50-E33C-4630-81AC-D7831CF848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7F18D0-4322-469A-9E24-97ABEB7398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1" y="121442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34D8B-25E4-460D-99CD-72A219E13B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6712" y="121442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6712" y="185418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0480" y="121442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0480" y="185418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096F89-6BA1-4855-825B-46615653CE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A5D8F0-096B-4D6C-9C4D-F4367F481A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4ECF-E3F7-44D7-96FA-975EFF48A6A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A29E91-2B1C-4011-97A3-A25E2B8B39D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11303D-D08A-49E0-9F72-123243A3EE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834B4-21A2-4CC0-B0EC-C67028DD99C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A9D32C-6795-417B-B03A-DDC1B90C414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05CBF8-6B0C-4DC4-A363-FF759C41A8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49F931-0881-4852-9C5A-BCDB41AB84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564E30-1739-403B-907B-2139806D09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425017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7818" y="1600200"/>
            <a:ext cx="5427133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E551B-C2B4-477E-AEF1-C1FEC7C24D4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95ABE-ECCD-4B62-B9C1-9E291BEC287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2F4DE-B2D1-4EB9-A0A1-070F1F2266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B59FF-2783-4EDA-A34C-94E511123C9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2D049-70F0-4DD1-8307-41DDC73616B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C77660-B2BF-4316-B62F-F19E59DD81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CA088B-0E2A-488E-9EF3-40501555756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02700" y="274638"/>
            <a:ext cx="2762251" cy="3586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8"/>
            <a:ext cx="8089900" cy="3586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4685-EBD7-4DAA-A215-16CEB1ECD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00749" y="6429396"/>
            <a:ext cx="1714512" cy="4286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50263B-6185-48C7-B149-443ADD9A2F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4713-FF3D-4424-87A0-38E0DE0C413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7" name="Picture 256" descr="03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285" y="6286544"/>
            <a:ext cx="11279716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57" descr="eagle_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" y="6286544"/>
            <a:ext cx="912284" cy="571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灯片编号占位符 5"/>
          <p:cNvSpPr txBox="1">
            <a:spLocks/>
          </p:cNvSpPr>
          <p:nvPr/>
        </p:nvSpPr>
        <p:spPr bwMode="auto">
          <a:xfrm>
            <a:off x="6000749" y="6429396"/>
            <a:ext cx="1714512" cy="428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smtClean="0">
                <a:solidFill>
                  <a:schemeClr val="bg1"/>
                </a:solidFill>
              </a:rPr>
              <a:t>Architecture </a:t>
            </a:r>
            <a:r>
              <a:rPr lang="en-US" altLang="zh-CN" sz="1800" b="0" baseline="0" dirty="0" err="1" smtClean="0">
                <a:solidFill>
                  <a:schemeClr val="bg1"/>
                </a:solidFill>
              </a:rPr>
              <a:t>Lab_jxh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B9E01-C16F-4649-A4EF-BD5C70A2EE5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B114C-66A7-4EB6-B3FE-5DC607EE118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274638"/>
            <a:ext cx="9855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105839E-F177-4213-BB55-97ABE955935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51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23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1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B1F64-6D85-4AC5-8B2A-6E144C35D7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FE9E4-3DF1-484A-8472-28323113CB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09B91-8A5A-4658-818E-7DB8E43C5D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D572D2-FAE3-4C4D-8A83-FAA14E0D1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A22B02-BA5A-4051-A902-E0C5996A1A0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4C8399-028E-45CB-8927-DBA97B776E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A08D9A-9437-4EA3-ADA3-0510FB2D75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0DB15F-CDEC-4BE2-83E1-36EAA817E0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49618-56E0-4264-BD0D-45982F60B30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918" y="609601"/>
            <a:ext cx="2846916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2167" y="609601"/>
            <a:ext cx="8337551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26029-F3C9-43D6-B187-38DE4D1883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02167" y="1905001"/>
            <a:ext cx="11387667" cy="4194175"/>
          </a:xfrm>
        </p:spPr>
        <p:txBody>
          <a:bodyPr/>
          <a:lstStyle/>
          <a:p>
            <a:r>
              <a:rPr lang="zh-CN" altLang="en-US" smtClean="0"/>
              <a:t>单击图标添加表格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E53965A-DD0B-4F99-8EEE-F2D15EF283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09600"/>
            <a:ext cx="1138766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2168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1905001"/>
            <a:ext cx="5592233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CDA2D4B0-21C6-49A8-947E-D1644617103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2167" y="609601"/>
            <a:ext cx="11387667" cy="5489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2167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1" y="6245225"/>
            <a:ext cx="3052233" cy="476250"/>
          </a:xfrm>
        </p:spPr>
        <p:txBody>
          <a:bodyPr/>
          <a:lstStyle>
            <a:lvl1pPr>
              <a:defRPr/>
            </a:lvl1pPr>
          </a:lstStyle>
          <a:p>
            <a:fld id="{DF520633-AD61-46AC-9A52-6249CA64F4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D0212C-6AA0-4670-8000-46A54D017A7D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1" name="chimes.wav"/>
      </p:stSnd>
    </p:sndAc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984" y="81558"/>
            <a:ext cx="7867667" cy="1131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57298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3D0212C-6AA0-4670-8000-46A54D017A7D}" type="datetimeFigureOut">
              <a:rPr lang="zh-CN" altLang="en-US" smtClean="0"/>
              <a:pPr/>
              <a:t>2020/4/20</a:t>
            </a:fld>
            <a:endParaRPr lang="zh-CN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7DBF045-075D-435B-96DF-E99B3002257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90459" y="285728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 smtClean="0">
                <a:solidFill>
                  <a:schemeClr val="bg1"/>
                </a:solidFill>
              </a:rPr>
              <a:t>Organization_jxh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6762755" y="635795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 spd="med">
    <p:random/>
    <p:sndAc>
      <p:stSnd>
        <p:snd r:embed="rId16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12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121442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7B92D8AC-6FB5-4907-AE0D-3C1A6937242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600200"/>
            <a:ext cx="11055351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Tx/>
              <a:defRPr/>
            </a:lvl1pPr>
          </a:lstStyle>
          <a:p>
            <a:endParaRPr lang="en-US" altLang="zh-CN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Tx/>
              <a:defRPr/>
            </a:lvl1pPr>
          </a:lstStyle>
          <a:p>
            <a:fld id="{6A830C9D-C376-4D0A-BE9D-F16796CCB111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814918" y="4365626"/>
            <a:ext cx="10850033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Tx/>
              <a:buFontTx/>
              <a:buChar char="•"/>
            </a:pPr>
            <a:r>
              <a:rPr lang="zh-CN" altLang="en-US" sz="2400">
                <a:ea typeface="Arial Unicode MS" pitchFamily="34" charset="-122"/>
                <a:cs typeface="Arial Unicode MS" pitchFamily="34" charset="-122"/>
              </a:rPr>
              <a:t>单击此处编辑母版文本样式</a:t>
            </a:r>
          </a:p>
          <a:p>
            <a:pPr>
              <a:spcBef>
                <a:spcPct val="20000"/>
              </a:spcBef>
              <a:buClrTx/>
            </a:pPr>
            <a:endParaRPr lang="en-US" altLang="zh-CN" sz="2400">
              <a:ea typeface="Arial Unicode MS" pitchFamily="34" charset="-122"/>
              <a:cs typeface="Arial Unicode MS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35" y="0"/>
            <a:ext cx="7867667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</a:t>
            </a:r>
            <a:endParaRPr lang="en-US" altLang="zh-CN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12" y="928671"/>
            <a:ext cx="10972800" cy="4768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9DC9DB0-14F1-426C-A00E-451C377CB50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Picture 256" descr="03-1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12285" y="6308726"/>
            <a:ext cx="1127971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57" descr="eagle_blue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" y="6308726"/>
            <a:ext cx="91228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zju.bmp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490155" cy="8572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47715" y="6324546"/>
            <a:ext cx="5810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baseline="0" dirty="0" err="1" smtClean="0">
                <a:solidFill>
                  <a:schemeClr val="bg1"/>
                </a:solidFill>
              </a:rPr>
              <a:t>Organization_Instruction_jxh</a:t>
            </a:r>
            <a:endParaRPr lang="zh-CN" altLang="en-US" sz="1800" b="0" dirty="0">
              <a:solidFill>
                <a:schemeClr val="bg1"/>
              </a:solidFill>
            </a:endParaRPr>
          </a:p>
        </p:txBody>
      </p:sp>
      <p:sp>
        <p:nvSpPr>
          <p:cNvPr id="13" name="灯片编号占位符 5"/>
          <p:cNvSpPr txBox="1">
            <a:spLocks/>
          </p:cNvSpPr>
          <p:nvPr/>
        </p:nvSpPr>
        <p:spPr>
          <a:xfrm>
            <a:off x="5429245" y="6326528"/>
            <a:ext cx="1714512" cy="4286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2.</a:t>
            </a:r>
            <a:fld id="{523AB107-6101-439A-BA7F-80ADDA7E7EB6}" type="slidenum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ransition spd="med">
    <p:random/>
    <p:sndAc>
      <p:stSnd>
        <p:snd r:embed="rId15" name="chimes.wav"/>
      </p:stSnd>
    </p:sndAc>
  </p:transition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99FF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02167" y="609600"/>
            <a:ext cx="1138766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2167" y="1905001"/>
            <a:ext cx="11387667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2167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245225"/>
            <a:ext cx="305223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F82ABB-03CF-40B6-A6C0-B182921F2F7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0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09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0.emf"/><Relationship Id="rId5" Type="http://schemas.openxmlformats.org/officeDocument/2006/relationships/oleObject" Target="../embeddings/Microsoft_Excel_97-2003____1.xls"/><Relationship Id="rId4" Type="http://schemas.openxmlformats.org/officeDocument/2006/relationships/oleObject" Target="../embeddings/oleObject1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Excel_97-2003____2.xls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png"/><Relationship Id="rId4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Microsoft_Excel_97-2003____3.xls"/><Relationship Id="rId4" Type="http://schemas.openxmlformats.org/officeDocument/2006/relationships/oleObject" Target="../embeddings/oleObject7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audio" Target="../media/audio1.wav"/><Relationship Id="rId7" Type="http://schemas.openxmlformats.org/officeDocument/2006/relationships/oleObject" Target="../embeddings/Microsoft_Excel_97-2003____4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7.png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47850" y="1196976"/>
            <a:ext cx="8820150" cy="2232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b="0" smtClean="0"/>
              <a:t>Computer </a:t>
            </a:r>
            <a:br>
              <a:rPr lang="en-US" altLang="zh-CN" b="0" smtClean="0"/>
            </a:br>
            <a:r>
              <a:rPr lang="en-US" altLang="zh-CN" b="0" smtClean="0"/>
              <a:t>Organization &amp; Design</a:t>
            </a:r>
            <a:br>
              <a:rPr lang="en-US" altLang="zh-CN" b="0" smtClean="0"/>
            </a:br>
            <a:r>
              <a:rPr lang="en-US" altLang="zh-CN" sz="4400" b="0"/>
              <a:t>—</a:t>
            </a:r>
            <a:r>
              <a:rPr lang="en-US" altLang="zh-CN" sz="3200" b="0"/>
              <a:t>The Hardware/Software Interface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1" y="3929066"/>
            <a:ext cx="8569325" cy="175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/>
              <a:t>Chapter 4-2   Processor  Design    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 descr="F053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490663"/>
            <a:ext cx="8915400" cy="438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4381488" y="1"/>
            <a:ext cx="5602300" cy="119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 anchor="b"/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How does it control in </a:t>
            </a:r>
            <a:r>
              <a:rPr lang="en-US" altLang="zh-CN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Multicycle</a:t>
            </a: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Approach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12" y="44450"/>
            <a:ext cx="5133988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Control signals</a:t>
            </a:r>
          </a:p>
        </p:txBody>
      </p:sp>
      <p:graphicFrame>
        <p:nvGraphicFramePr>
          <p:cNvPr id="245763" name="Group 3"/>
          <p:cNvGraphicFramePr>
            <a:graphicFrameLocks noGrp="1"/>
          </p:cNvGraphicFramePr>
          <p:nvPr/>
        </p:nvGraphicFramePr>
        <p:xfrm>
          <a:off x="1631950" y="620714"/>
          <a:ext cx="9036050" cy="6162541"/>
        </p:xfrm>
        <a:graphic>
          <a:graphicData uri="http://schemas.openxmlformats.org/drawingml/2006/table">
            <a:tbl>
              <a:tblPr/>
              <a:tblGrid>
                <a:gridCol w="1534934"/>
                <a:gridCol w="3592128"/>
                <a:gridCol w="3908988"/>
              </a:tblGrid>
              <a:tr h="33750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Effect when </a:t>
                      </a:r>
                      <a:r>
                        <a:rPr kumimoji="1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deasserted</a:t>
                      </a: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(=0)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Effect when asserted(=1)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3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RegDst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Select register destination number from the rt(20:16) when WR.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Select register destination number from the rd(15:11) when WB.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5773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RegWrite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Register destination input is written with the value on the Write data input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ALUScrA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first ALU operand is the PC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first ALU operand come from the A register.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50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MemRead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Memory contents at the location specified by the address input is put on the Memory data out.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750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MemWrite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Memory contents at the location  specified by the address input are replaced by value on the Write data input.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3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MemtoReg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value fed to register Write data input comes from the ALUOut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value fed to the register Write data input comes from the MDA.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43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IorD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PC is used to supply the address to the memory unit.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ALUOut is used to supply the address to the memory unit.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93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IRWrite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output of memory is written into the IR.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PCWrite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is written;the source is controlled by PCSource.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PCWriteCond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None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PC is written if the zero output from the ALU is also active. 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4450"/>
            <a:ext cx="76200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/>
              <a:t>Control signals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/>
        </p:nvGraphicFramePr>
        <p:xfrm>
          <a:off x="1631951" y="788988"/>
          <a:ext cx="8856663" cy="5669126"/>
        </p:xfrm>
        <a:graphic>
          <a:graphicData uri="http://schemas.openxmlformats.org/drawingml/2006/table">
            <a:tbl>
              <a:tblPr/>
              <a:tblGrid>
                <a:gridCol w="2178050"/>
                <a:gridCol w="1130300"/>
                <a:gridCol w="5548313"/>
              </a:tblGrid>
              <a:tr h="3657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Signal name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Value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Effect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15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ALUOp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ALU performs an add operation.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ALU performs an subtract operation.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</a:t>
                      </a: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field of the instruction determines the </a:t>
                      </a:r>
                      <a:r>
                        <a:rPr kumimoji="1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ALUoperation</a:t>
                      </a:r>
                      <a:endParaRPr kumimoji="1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089">
                <a:tc rowSpan="4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ALUScrB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input to the ALU comes from the B register.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input to the ALU is the constant 4.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input to the ALU is the sign-extended, lower 16 bits of the IR.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second input to the ALU is the sign-extended, lower 16 bits of the IR shift 2 bits.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215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PCSource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Output of the ALU(PC+4) is sent to the PC for writing.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0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contents of ALUOut (the branch target address) are sent to the PC writing.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8229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The jump target address (IR[25:0]shifted left 2 bits and concatenated with PC+4[31:28]) is sent to the PC for writing.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AutoShape 1027"/>
          <p:cNvSpPr>
            <a:spLocks noGrp="1" noChangeArrowheads="1"/>
          </p:cNvSpPr>
          <p:nvPr>
            <p:ph idx="1"/>
          </p:nvPr>
        </p:nvSpPr>
        <p:spPr>
          <a:xfrm>
            <a:off x="2024034" y="1357299"/>
            <a:ext cx="8229600" cy="4768865"/>
          </a:xfrm>
        </p:spPr>
        <p:txBody>
          <a:bodyPr/>
          <a:lstStyle/>
          <a:p>
            <a:r>
              <a:rPr lang="en-US" altLang="zh-CN" sz="2800" dirty="0"/>
              <a:t>PC </a:t>
            </a:r>
            <a:r>
              <a:rPr lang="zh-CN" altLang="en-US" sz="2800" dirty="0"/>
              <a:t>的改变方式</a:t>
            </a:r>
            <a:endParaRPr lang="zh-CN" altLang="en-US" dirty="0" smtClean="0"/>
          </a:p>
          <a:p>
            <a:pPr marL="819150" lvl="1"/>
            <a:r>
              <a:rPr lang="en-US" altLang="zh-CN" sz="2400" dirty="0" err="1"/>
              <a:t>seq</a:t>
            </a:r>
            <a:r>
              <a:rPr lang="en-US" altLang="zh-CN" sz="2400" dirty="0"/>
              <a:t>:   	pc = pc + 4</a:t>
            </a:r>
          </a:p>
          <a:p>
            <a:pPr marL="819150" lvl="1"/>
            <a:r>
              <a:rPr lang="en-US" altLang="zh-CN" sz="2400" dirty="0" err="1"/>
              <a:t>beq</a:t>
            </a:r>
            <a:r>
              <a:rPr lang="zh-CN" altLang="en-US" sz="2400" dirty="0"/>
              <a:t>：   </a:t>
            </a:r>
            <a:r>
              <a:rPr lang="en-US" altLang="zh-CN" sz="2400" dirty="0"/>
              <a:t>pc = pc + offset * 4</a:t>
            </a:r>
          </a:p>
          <a:p>
            <a:pPr marL="819150" lvl="1"/>
            <a:r>
              <a:rPr lang="en-US" altLang="zh-CN" sz="2400" dirty="0"/>
              <a:t>j    </a:t>
            </a:r>
            <a:r>
              <a:rPr lang="zh-CN" altLang="en-US" sz="2400" dirty="0"/>
              <a:t>： 	</a:t>
            </a:r>
            <a:r>
              <a:rPr lang="en-US" altLang="zh-CN" sz="2400" dirty="0"/>
              <a:t>pc = </a:t>
            </a:r>
            <a:r>
              <a:rPr lang="en-US" altLang="zh-CN" sz="2400" dirty="0" err="1"/>
              <a:t>pc</a:t>
            </a:r>
            <a:r>
              <a:rPr lang="en-US" altLang="zh-CN" sz="2400" baseline="-25000" dirty="0" err="1"/>
              <a:t>31</a:t>
            </a:r>
            <a:r>
              <a:rPr lang="en-US" altLang="zh-CN" sz="2400" baseline="-25000" dirty="0"/>
              <a:t>-28</a:t>
            </a:r>
            <a:r>
              <a:rPr lang="en-US" altLang="zh-CN" sz="2400" dirty="0"/>
              <a:t> ## </a:t>
            </a:r>
            <a:r>
              <a:rPr lang="en-US" altLang="zh-CN" sz="2400" dirty="0" err="1"/>
              <a:t>IR</a:t>
            </a:r>
            <a:r>
              <a:rPr lang="en-US" altLang="zh-CN" sz="2400" baseline="-25000" dirty="0" err="1"/>
              <a:t>25</a:t>
            </a:r>
            <a:r>
              <a:rPr lang="en-US" altLang="zh-CN" sz="2400" baseline="-25000" dirty="0"/>
              <a:t>-0</a:t>
            </a:r>
            <a:r>
              <a:rPr lang="en-US" altLang="zh-CN" sz="2400" dirty="0"/>
              <a:t> &lt;&lt; 2</a:t>
            </a:r>
            <a:endParaRPr lang="en-US" altLang="zh-CN" dirty="0" smtClean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 descr="F05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50950"/>
            <a:ext cx="8961438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3731" name="Text Box 9"/>
          <p:cNvSpPr txBox="1">
            <a:spLocks noChangeArrowheads="1"/>
          </p:cNvSpPr>
          <p:nvPr/>
        </p:nvSpPr>
        <p:spPr bwMode="auto">
          <a:xfrm>
            <a:off x="5095868" y="1"/>
            <a:ext cx="5334000" cy="10064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 err="1"/>
              <a:t>seq</a:t>
            </a:r>
            <a:r>
              <a:rPr lang="en-US" altLang="zh-CN" sz="2000" dirty="0"/>
              <a:t>:   pc = pc + 4</a:t>
            </a: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 err="1"/>
              <a:t>beq</a:t>
            </a:r>
            <a:r>
              <a:rPr lang="zh-CN" altLang="en-US" sz="2000" dirty="0"/>
              <a:t>：</a:t>
            </a:r>
            <a:r>
              <a:rPr lang="en-US" altLang="zh-CN" sz="2000" dirty="0"/>
              <a:t>pc = pc + offset * 4</a:t>
            </a: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en-US" altLang="zh-CN" sz="2000" dirty="0"/>
              <a:t>j     </a:t>
            </a:r>
            <a:r>
              <a:rPr lang="zh-CN" altLang="en-US" sz="2000" dirty="0"/>
              <a:t>：</a:t>
            </a:r>
            <a:r>
              <a:rPr lang="en-US" altLang="zh-CN" sz="2000" dirty="0"/>
              <a:t>pc = </a:t>
            </a:r>
            <a:r>
              <a:rPr lang="en-US" altLang="zh-CN" sz="2000" dirty="0" err="1"/>
              <a:t>pc</a:t>
            </a:r>
            <a:r>
              <a:rPr lang="en-US" altLang="zh-CN" sz="2000" baseline="-25000" dirty="0" err="1"/>
              <a:t>31</a:t>
            </a:r>
            <a:r>
              <a:rPr lang="en-US" altLang="zh-CN" sz="2000" baseline="-25000" dirty="0"/>
              <a:t>-28</a:t>
            </a:r>
            <a:r>
              <a:rPr lang="en-US" altLang="zh-CN" sz="2000" dirty="0"/>
              <a:t> + </a:t>
            </a:r>
            <a:r>
              <a:rPr lang="en-US" altLang="zh-CN" sz="2000" dirty="0" err="1"/>
              <a:t>IR</a:t>
            </a:r>
            <a:r>
              <a:rPr lang="en-US" altLang="zh-CN" sz="2000" baseline="-25000" dirty="0" err="1"/>
              <a:t>25</a:t>
            </a:r>
            <a:r>
              <a:rPr lang="en-US" altLang="zh-CN" sz="2000" baseline="-25000" dirty="0"/>
              <a:t>-0</a:t>
            </a:r>
            <a:r>
              <a:rPr lang="en-US" altLang="zh-CN" sz="2000" dirty="0"/>
              <a:t> &lt;&lt; 2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1749425" y="312739"/>
            <a:ext cx="3144838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Five Execution Steps</a:t>
            </a:r>
          </a:p>
        </p:txBody>
      </p:sp>
      <p:sp>
        <p:nvSpPr>
          <p:cNvPr id="74755" name="AutoShape 3"/>
          <p:cNvSpPr>
            <a:spLocks noGrp="1" noChangeArrowheads="1"/>
          </p:cNvSpPr>
          <p:nvPr>
            <p:ph idx="1"/>
          </p:nvPr>
        </p:nvSpPr>
        <p:spPr>
          <a:xfrm>
            <a:off x="1919288" y="1196975"/>
            <a:ext cx="8229600" cy="4573588"/>
          </a:xfrm>
          <a:prstGeom prst="roundRect">
            <a:avLst>
              <a:gd name="adj" fmla="val 12486"/>
            </a:avLst>
          </a:prstGeom>
          <a:noFill/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IF:  </a:t>
            </a:r>
            <a:r>
              <a:rPr lang="en-US" altLang="zh-CN" b="1" dirty="0" smtClean="0"/>
              <a:t>Instruction Fetch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ID:  </a:t>
            </a:r>
            <a:r>
              <a:rPr lang="en-US" altLang="zh-CN" b="1" dirty="0" smtClean="0"/>
              <a:t>Instruction Decode and  Read Register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EX: </a:t>
            </a:r>
            <a:r>
              <a:rPr lang="en-US" altLang="zh-CN" b="1" dirty="0" smtClean="0"/>
              <a:t>Execution, Memory Address Computation, or Branch Completion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DM: </a:t>
            </a:r>
            <a:r>
              <a:rPr lang="en-US" altLang="zh-CN" b="1" dirty="0" smtClean="0"/>
              <a:t>Memory Access or R-type instruction completion</a:t>
            </a: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solidFill>
                  <a:srgbClr val="0070C0"/>
                </a:solidFill>
              </a:rPr>
              <a:t>WB: </a:t>
            </a:r>
            <a:r>
              <a:rPr lang="en-US" altLang="zh-CN" b="1" dirty="0" smtClean="0"/>
              <a:t>Write-back step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i="1" dirty="0" smtClean="0"/>
              <a:t>	</a:t>
            </a:r>
            <a:r>
              <a:rPr lang="en-US" altLang="zh-CN" sz="3400" i="1" dirty="0">
                <a:solidFill>
                  <a:srgbClr val="0070C0"/>
                </a:solidFill>
              </a:rPr>
              <a:t>INSTRUCTIONS TAKE FROM 3 - 5 CYCLES!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1749425" y="312739"/>
            <a:ext cx="4046538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Step 1:  Instruction Fetch</a:t>
            </a:r>
          </a:p>
        </p:txBody>
      </p:sp>
      <p:sp>
        <p:nvSpPr>
          <p:cNvPr id="75779" name="AutoShape 3"/>
          <p:cNvSpPr>
            <a:spLocks noGrp="1" noChangeArrowheads="1"/>
          </p:cNvSpPr>
          <p:nvPr>
            <p:ph idx="1"/>
          </p:nvPr>
        </p:nvSpPr>
        <p:spPr>
          <a:xfrm>
            <a:off x="1752600" y="1401763"/>
            <a:ext cx="8686800" cy="4114800"/>
          </a:xfrm>
          <a:prstGeom prst="roundRect">
            <a:avLst>
              <a:gd name="adj" fmla="val 12486"/>
            </a:avLst>
          </a:prstGeom>
          <a:noFill/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Use PC to get instruction and put it in the Instruction Register.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err="1" smtClean="0">
                <a:solidFill>
                  <a:srgbClr val="0070C0"/>
                </a:solidFill>
                <a:latin typeface="Courier New" pitchFamily="49" charset="0"/>
              </a:rPr>
              <a:t>IR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latin typeface="Courier New" pitchFamily="49" charset="0"/>
                <a:sym typeface="Wingdings" pitchFamily="2" charset="2"/>
              </a:rPr>
              <a:t>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</a:rPr>
              <a:t> Memory[PC]</a:t>
            </a:r>
            <a:r>
              <a:rPr lang="en-US" altLang="zh-CN" dirty="0" smtClean="0">
                <a:latin typeface="Courier New" pitchFamily="49" charset="0"/>
              </a:rPr>
              <a:t>;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sz="2000" dirty="0"/>
              <a:t>Increment the PC by 4 and put the result back in the PC.</a:t>
            </a:r>
          </a:p>
          <a:p>
            <a:pPr lvl="1">
              <a:lnSpc>
                <a:spcPct val="90000"/>
              </a:lnSpc>
            </a:pP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</a:rPr>
              <a:t>PC 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  <a:sym typeface="Wingdings" pitchFamily="2" charset="2"/>
              </a:rPr>
              <a:t></a:t>
            </a:r>
            <a:r>
              <a:rPr lang="en-US" altLang="zh-CN" b="1" dirty="0" smtClean="0">
                <a:solidFill>
                  <a:srgbClr val="0070C0"/>
                </a:solidFill>
                <a:latin typeface="Courier New" pitchFamily="49" charset="0"/>
              </a:rPr>
              <a:t> PC + 4</a:t>
            </a:r>
            <a:r>
              <a:rPr lang="en-US" altLang="zh-CN" dirty="0" smtClean="0">
                <a:latin typeface="Courier New" pitchFamily="49" charset="0"/>
              </a:rPr>
              <a:t>;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sz="2000" dirty="0"/>
              <a:t>Can be described simply using </a:t>
            </a:r>
            <a:r>
              <a:rPr lang="en-US" altLang="zh-CN" sz="2000" dirty="0" err="1"/>
              <a:t>RTL</a:t>
            </a:r>
            <a:r>
              <a:rPr lang="en-US" altLang="zh-CN" sz="2000" dirty="0"/>
              <a:t> "Register-Transfer Language"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600" dirty="0" err="1">
                <a:latin typeface="Courier New" pitchFamily="49" charset="0"/>
              </a:rPr>
              <a:t>IR</a:t>
            </a:r>
            <a:r>
              <a:rPr lang="en-US" altLang="zh-CN" sz="2600" dirty="0">
                <a:latin typeface="Courier New" pitchFamily="49" charset="0"/>
              </a:rPr>
              <a:t> = Memory[PC];</a:t>
            </a:r>
            <a:br>
              <a:rPr lang="en-US" altLang="zh-CN" sz="2600" dirty="0">
                <a:latin typeface="Courier New" pitchFamily="49" charset="0"/>
              </a:rPr>
            </a:br>
            <a:r>
              <a:rPr lang="en-US" altLang="zh-CN" sz="2600" dirty="0">
                <a:latin typeface="Courier New" pitchFamily="49" charset="0"/>
              </a:rPr>
              <a:t>	PC = PC + 4;</a:t>
            </a:r>
            <a:endParaRPr lang="en-US" altLang="zh-CN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</a:rPr>
              <a:t>Can we figure out the values of the control signals?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latin typeface="Times New Roman" pitchFamily="18" charset="0"/>
              </a:rPr>
              <a:t>What is the advantage of updating the PC now?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749426" y="312739"/>
            <a:ext cx="71151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title"/>
          </p:nvPr>
        </p:nvSpPr>
        <p:spPr>
          <a:xfrm>
            <a:off x="4238612" y="0"/>
            <a:ext cx="6124588" cy="1125538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sz="3200" dirty="0"/>
              <a:t>Step </a:t>
            </a:r>
            <a:r>
              <a:rPr lang="en-US" altLang="zh-CN" sz="3200" dirty="0"/>
              <a:t>2:  Instruction Decode and Register Fetch</a:t>
            </a:r>
          </a:p>
        </p:txBody>
      </p:sp>
      <p:sp>
        <p:nvSpPr>
          <p:cNvPr id="76803" name="AutoShape 3"/>
          <p:cNvSpPr>
            <a:spLocks noGrp="1" noChangeArrowheads="1"/>
          </p:cNvSpPr>
          <p:nvPr>
            <p:ph idx="1"/>
          </p:nvPr>
        </p:nvSpPr>
        <p:spPr>
          <a:xfrm>
            <a:off x="1809720" y="1357298"/>
            <a:ext cx="8472518" cy="4573588"/>
          </a:xfrm>
          <a:prstGeom prst="roundRect">
            <a:avLst>
              <a:gd name="adj" fmla="val 12486"/>
            </a:avLst>
          </a:prstGeom>
          <a:noFill/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Read registers </a:t>
            </a:r>
            <a:r>
              <a:rPr lang="en-US" altLang="zh-CN" dirty="0" err="1" smtClean="0">
                <a:solidFill>
                  <a:srgbClr val="0070C0"/>
                </a:solidFill>
              </a:rPr>
              <a:t>rs</a:t>
            </a:r>
            <a:r>
              <a:rPr lang="en-US" altLang="zh-CN" dirty="0" smtClean="0"/>
              <a:t> and </a:t>
            </a:r>
            <a:r>
              <a:rPr lang="en-US" altLang="zh-CN" dirty="0" err="1" smtClean="0">
                <a:solidFill>
                  <a:srgbClr val="0070C0"/>
                </a:solidFill>
              </a:rPr>
              <a:t>rt</a:t>
            </a:r>
            <a:r>
              <a:rPr lang="en-US" altLang="zh-CN" dirty="0" smtClean="0"/>
              <a:t> in case we need them</a:t>
            </a:r>
          </a:p>
          <a:p>
            <a:r>
              <a:rPr lang="en-US" altLang="zh-CN" dirty="0" smtClean="0"/>
              <a:t>Compute the </a:t>
            </a:r>
            <a:r>
              <a:rPr lang="en-US" altLang="zh-CN" dirty="0" smtClean="0">
                <a:solidFill>
                  <a:srgbClr val="0070C0"/>
                </a:solidFill>
              </a:rPr>
              <a:t>branch address</a:t>
            </a:r>
            <a:r>
              <a:rPr lang="en-US" altLang="zh-CN" dirty="0" smtClean="0"/>
              <a:t> in case the instruction is a branch</a:t>
            </a:r>
          </a:p>
          <a:p>
            <a:r>
              <a:rPr lang="en-US" altLang="zh-CN" dirty="0" err="1" smtClean="0"/>
              <a:t>RTL</a:t>
            </a:r>
            <a:r>
              <a:rPr lang="en-US" altLang="zh-CN" dirty="0" smtClean="0"/>
              <a:t>:</a:t>
            </a:r>
            <a:br>
              <a:rPr lang="en-US" altLang="zh-CN" dirty="0" smtClean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800" dirty="0">
                <a:latin typeface="Courier New" pitchFamily="49" charset="0"/>
              </a:rPr>
              <a:t>A = </a:t>
            </a:r>
            <a:r>
              <a:rPr lang="en-US" altLang="zh-CN" sz="2800" dirty="0" err="1">
                <a:latin typeface="Courier New" pitchFamily="49" charset="0"/>
              </a:rPr>
              <a:t>Reg</a:t>
            </a:r>
            <a:r>
              <a:rPr lang="en-US" altLang="zh-CN" sz="2800" dirty="0">
                <a:latin typeface="Courier New" pitchFamily="49" charset="0"/>
              </a:rPr>
              <a:t>[</a:t>
            </a:r>
            <a:r>
              <a:rPr lang="en-US" altLang="zh-CN" sz="2800" dirty="0" err="1">
                <a:latin typeface="Courier New" pitchFamily="49" charset="0"/>
              </a:rPr>
              <a:t>IR</a:t>
            </a:r>
            <a:r>
              <a:rPr lang="en-US" altLang="zh-CN" sz="2800" dirty="0">
                <a:latin typeface="Courier New" pitchFamily="49" charset="0"/>
              </a:rPr>
              <a:t>[25-21]];</a:t>
            </a:r>
            <a:br>
              <a:rPr lang="en-US" altLang="zh-CN" sz="2800" dirty="0">
                <a:latin typeface="Courier New" pitchFamily="49" charset="0"/>
              </a:rPr>
            </a:br>
            <a:r>
              <a:rPr lang="en-US" altLang="zh-CN" sz="2800" dirty="0">
                <a:latin typeface="Courier New" pitchFamily="49" charset="0"/>
              </a:rPr>
              <a:t>	B = </a:t>
            </a:r>
            <a:r>
              <a:rPr lang="en-US" altLang="zh-CN" sz="2800" dirty="0" err="1">
                <a:latin typeface="Courier New" pitchFamily="49" charset="0"/>
              </a:rPr>
              <a:t>Reg</a:t>
            </a:r>
            <a:r>
              <a:rPr lang="en-US" altLang="zh-CN" sz="2800" dirty="0">
                <a:latin typeface="Courier New" pitchFamily="49" charset="0"/>
              </a:rPr>
              <a:t>[</a:t>
            </a:r>
            <a:r>
              <a:rPr lang="en-US" altLang="zh-CN" sz="2800" dirty="0" err="1">
                <a:latin typeface="Courier New" pitchFamily="49" charset="0"/>
              </a:rPr>
              <a:t>IR</a:t>
            </a:r>
            <a:r>
              <a:rPr lang="en-US" altLang="zh-CN" sz="2800" dirty="0">
                <a:latin typeface="Courier New" pitchFamily="49" charset="0"/>
              </a:rPr>
              <a:t>[20-16]];</a:t>
            </a:r>
            <a:br>
              <a:rPr lang="en-US" altLang="zh-CN" sz="2800" dirty="0">
                <a:latin typeface="Courier New" pitchFamily="49" charset="0"/>
              </a:rPr>
            </a:br>
            <a:r>
              <a:rPr lang="en-US" altLang="zh-CN" sz="2800" dirty="0">
                <a:latin typeface="Courier New" pitchFamily="49" charset="0"/>
              </a:rPr>
              <a:t>	</a:t>
            </a:r>
            <a:r>
              <a:rPr lang="en-US" altLang="zh-CN" sz="2800" dirty="0" err="1">
                <a:latin typeface="Courier New" pitchFamily="49" charset="0"/>
              </a:rPr>
              <a:t>ALUOut</a:t>
            </a:r>
            <a:r>
              <a:rPr lang="en-US" altLang="zh-CN" sz="2800" dirty="0">
                <a:latin typeface="Courier New" pitchFamily="49" charset="0"/>
              </a:rPr>
              <a:t> = </a:t>
            </a:r>
            <a:r>
              <a:rPr lang="en-US" altLang="zh-CN" sz="2800" dirty="0" err="1">
                <a:latin typeface="Courier New" pitchFamily="49" charset="0"/>
              </a:rPr>
              <a:t>PC+sign</a:t>
            </a:r>
            <a:r>
              <a:rPr lang="en-US" altLang="zh-CN" sz="2800" dirty="0">
                <a:latin typeface="Courier New" pitchFamily="49" charset="0"/>
              </a:rPr>
              <a:t>-extend(</a:t>
            </a:r>
            <a:r>
              <a:rPr lang="en-US" altLang="zh-CN" sz="2800" dirty="0" err="1">
                <a:latin typeface="Courier New" pitchFamily="49" charset="0"/>
              </a:rPr>
              <a:t>IR</a:t>
            </a:r>
            <a:r>
              <a:rPr lang="en-US" altLang="zh-CN" sz="2800" dirty="0">
                <a:latin typeface="Courier New" pitchFamily="49" charset="0"/>
              </a:rPr>
              <a:t>[15-0])&lt;&lt; 2);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endParaRPr lang="en-US" altLang="zh-CN" sz="2000" dirty="0"/>
          </a:p>
          <a:p>
            <a:r>
              <a:rPr lang="en-US" altLang="zh-CN" dirty="0" smtClean="0"/>
              <a:t>We aren't setting any control lines based on the instruction type </a:t>
            </a:r>
            <a:br>
              <a:rPr lang="en-US" altLang="zh-CN" dirty="0" smtClean="0"/>
            </a:br>
            <a:r>
              <a:rPr lang="en-US" altLang="zh-CN" dirty="0" smtClean="0"/>
              <a:t>	(we are busy "decoding" it in our control logic)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749426" y="312739"/>
            <a:ext cx="477202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Step 3 (instruction dependent)</a:t>
            </a:r>
          </a:p>
        </p:txBody>
      </p:sp>
      <p:sp>
        <p:nvSpPr>
          <p:cNvPr id="77827" name="AutoShape 3"/>
          <p:cNvSpPr>
            <a:spLocks noGrp="1" noChangeArrowheads="1"/>
          </p:cNvSpPr>
          <p:nvPr>
            <p:ph idx="1"/>
          </p:nvPr>
        </p:nvSpPr>
        <p:spPr>
          <a:xfrm>
            <a:off x="1981200" y="1341439"/>
            <a:ext cx="8229600" cy="4573587"/>
          </a:xfrm>
          <a:prstGeom prst="roundRect">
            <a:avLst>
              <a:gd name="adj" fmla="val 12486"/>
            </a:avLst>
          </a:prstGeom>
          <a:noFill/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 err="1" smtClean="0"/>
              <a:t>ALU</a:t>
            </a:r>
            <a:r>
              <a:rPr lang="en-US" altLang="zh-CN" dirty="0" smtClean="0"/>
              <a:t> is performing one of three functions, based on instruction type</a:t>
            </a:r>
          </a:p>
          <a:p>
            <a:pPr>
              <a:lnSpc>
                <a:spcPct val="7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Memory Reference ( </a:t>
            </a:r>
            <a:r>
              <a:rPr lang="en-US" altLang="zh-CN" dirty="0" err="1" smtClean="0"/>
              <a:t>lw</a:t>
            </a:r>
            <a:r>
              <a:rPr lang="en-US" altLang="zh-CN" dirty="0" smtClean="0"/>
              <a:t> / </a:t>
            </a:r>
            <a:r>
              <a:rPr lang="en-US" altLang="zh-CN" dirty="0" err="1" smtClean="0"/>
              <a:t>sw</a:t>
            </a:r>
            <a:r>
              <a:rPr lang="en-US" altLang="zh-CN" dirty="0" smtClean="0"/>
              <a:t> ):</a:t>
            </a:r>
            <a:br>
              <a:rPr lang="en-US" altLang="zh-CN" dirty="0" smtClean="0"/>
            </a:br>
            <a:r>
              <a:rPr lang="en-US" altLang="zh-CN" dirty="0" smtClean="0">
                <a:latin typeface="Courier New" pitchFamily="49" charset="0"/>
              </a:rPr>
              <a:t>	</a:t>
            </a:r>
            <a:r>
              <a:rPr lang="en-US" altLang="zh-CN" dirty="0" err="1" smtClean="0">
                <a:latin typeface="Courier New" pitchFamily="49" charset="0"/>
              </a:rPr>
              <a:t>ALUOut</a:t>
            </a:r>
            <a:r>
              <a:rPr lang="en-US" altLang="zh-CN" dirty="0" smtClean="0">
                <a:latin typeface="Courier New" pitchFamily="49" charset="0"/>
              </a:rPr>
              <a:t> = A + sign-extend(</a:t>
            </a:r>
            <a:r>
              <a:rPr lang="en-US" altLang="zh-CN" dirty="0" err="1" smtClean="0">
                <a:latin typeface="Courier New" pitchFamily="49" charset="0"/>
              </a:rPr>
              <a:t>IR</a:t>
            </a:r>
            <a:r>
              <a:rPr lang="en-US" altLang="zh-CN" dirty="0" smtClean="0">
                <a:latin typeface="Courier New" pitchFamily="49" charset="0"/>
              </a:rPr>
              <a:t>[15-0]);</a:t>
            </a:r>
            <a:endParaRPr lang="en-US" altLang="zh-CN" dirty="0" smtClean="0"/>
          </a:p>
          <a:p>
            <a:pPr>
              <a:lnSpc>
                <a:spcPct val="40000"/>
              </a:lnSpc>
            </a:pP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R-type:</a:t>
            </a:r>
            <a:br>
              <a:rPr lang="en-US" altLang="zh-CN" dirty="0" smtClean="0"/>
            </a:br>
            <a:r>
              <a:rPr lang="en-US" altLang="zh-CN" dirty="0" smtClean="0">
                <a:latin typeface="Courier New" pitchFamily="49" charset="0"/>
              </a:rPr>
              <a:t>	</a:t>
            </a:r>
            <a:r>
              <a:rPr lang="en-US" altLang="zh-CN" dirty="0" err="1" smtClean="0">
                <a:latin typeface="Courier New" pitchFamily="49" charset="0"/>
              </a:rPr>
              <a:t>ALUOut</a:t>
            </a:r>
            <a:r>
              <a:rPr lang="en-US" altLang="zh-CN" dirty="0" smtClean="0">
                <a:latin typeface="Courier New" pitchFamily="49" charset="0"/>
              </a:rPr>
              <a:t> = A op B;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/>
              <a:t>Branch:</a:t>
            </a:r>
            <a:br>
              <a:rPr lang="en-US" altLang="zh-CN" dirty="0" smtClean="0"/>
            </a:br>
            <a:r>
              <a:rPr lang="en-US" altLang="zh-CN" dirty="0" smtClean="0">
                <a:latin typeface="Courier New" pitchFamily="49" charset="0"/>
              </a:rPr>
              <a:t>	if (A==B) PC = </a:t>
            </a:r>
            <a:r>
              <a:rPr lang="en-US" altLang="zh-CN" dirty="0" err="1" smtClean="0">
                <a:latin typeface="Courier New" pitchFamily="49" charset="0"/>
              </a:rPr>
              <a:t>ALUOut</a:t>
            </a:r>
            <a:r>
              <a:rPr lang="en-US" altLang="zh-CN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70000"/>
              </a:lnSpc>
            </a:pPr>
            <a:endParaRPr lang="en-US" altLang="zh-CN" dirty="0" smtClean="0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/>
              <a:t>jump: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 smtClean="0">
                <a:latin typeface="Courier New" pitchFamily="49" charset="0"/>
              </a:rPr>
              <a:t>		 pc = pc[31-28]&amp;&amp; </a:t>
            </a:r>
            <a:r>
              <a:rPr lang="en-US" altLang="zh-CN" dirty="0" err="1" smtClean="0">
                <a:latin typeface="Courier New" pitchFamily="49" charset="0"/>
              </a:rPr>
              <a:t>IR</a:t>
            </a:r>
            <a:r>
              <a:rPr lang="en-US" altLang="zh-CN" dirty="0" smtClean="0">
                <a:latin typeface="Courier New" pitchFamily="49" charset="0"/>
              </a:rPr>
              <a:t>[25-0]&lt;&lt;2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1749426" y="312739"/>
            <a:ext cx="52990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Step 4 (R-type or memory-access)</a:t>
            </a:r>
          </a:p>
        </p:txBody>
      </p:sp>
      <p:sp>
        <p:nvSpPr>
          <p:cNvPr id="78851" name="AutoShape 3"/>
          <p:cNvSpPr>
            <a:spLocks noGrp="1" noChangeArrowheads="1"/>
          </p:cNvSpPr>
          <p:nvPr>
            <p:ph idx="1"/>
          </p:nvPr>
        </p:nvSpPr>
        <p:spPr>
          <a:xfrm>
            <a:off x="1981200" y="1357299"/>
            <a:ext cx="8472518" cy="4768865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Loads and stores access memory</a:t>
            </a:r>
            <a:br>
              <a:rPr lang="en-US" altLang="zh-CN" sz="2000" dirty="0"/>
            </a:b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</a:rPr>
              <a:t>MDR</a:t>
            </a:r>
            <a:r>
              <a:rPr lang="en-US" altLang="zh-CN" sz="2000" dirty="0">
                <a:latin typeface="Courier New" pitchFamily="49" charset="0"/>
              </a:rPr>
              <a:t> = Memory[</a:t>
            </a:r>
            <a:r>
              <a:rPr lang="en-US" altLang="zh-CN" sz="2000" dirty="0" err="1">
                <a:solidFill>
                  <a:srgbClr val="3366CC"/>
                </a:solidFill>
                <a:latin typeface="Tahoma" pitchFamily="34" charset="0"/>
              </a:rPr>
              <a:t>ALUOut</a:t>
            </a:r>
            <a:r>
              <a:rPr lang="en-US" altLang="zh-CN" sz="2000" dirty="0">
                <a:latin typeface="Courier New" pitchFamily="49" charset="0"/>
              </a:rPr>
              <a:t>]; # for </a:t>
            </a:r>
            <a:r>
              <a:rPr lang="en-US" altLang="zh-CN" sz="2000" dirty="0" err="1">
                <a:latin typeface="Courier New" pitchFamily="49" charset="0"/>
              </a:rPr>
              <a:t>lw</a:t>
            </a:r>
            <a:endParaRPr lang="en-US" altLang="zh-CN" sz="20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000" dirty="0">
                <a:latin typeface="Courier New" pitchFamily="49" charset="0"/>
              </a:rPr>
              <a:t>   or</a:t>
            </a:r>
            <a:br>
              <a:rPr lang="en-US" altLang="zh-CN" sz="2000" dirty="0">
                <a:latin typeface="Courier New" pitchFamily="49" charset="0"/>
              </a:rPr>
            </a:br>
            <a:r>
              <a:rPr lang="en-US" altLang="zh-CN" sz="2000" dirty="0">
                <a:latin typeface="Courier New" pitchFamily="49" charset="0"/>
              </a:rPr>
              <a:t>	Memory[</a:t>
            </a:r>
            <a:r>
              <a:rPr lang="en-US" altLang="zh-CN" sz="2000" dirty="0" err="1">
                <a:solidFill>
                  <a:srgbClr val="3366CC"/>
                </a:solidFill>
                <a:latin typeface="Tahoma" pitchFamily="34" charset="0"/>
              </a:rPr>
              <a:t>ALUOut</a:t>
            </a:r>
            <a:r>
              <a:rPr lang="en-US" altLang="zh-CN" sz="2000" dirty="0">
                <a:latin typeface="Courier New" pitchFamily="49" charset="0"/>
              </a:rPr>
              <a:t>] = B;   </a:t>
            </a:r>
            <a:r>
              <a:rPr lang="en-US" altLang="zh-CN" sz="2000" dirty="0"/>
              <a:t># for   </a:t>
            </a:r>
            <a:r>
              <a:rPr lang="en-US" altLang="zh-CN" sz="2000" dirty="0" err="1"/>
              <a:t>sw</a:t>
            </a:r>
            <a:endParaRPr lang="en-US" altLang="zh-CN" sz="2000" dirty="0"/>
          </a:p>
          <a:p>
            <a:pPr>
              <a:lnSpc>
                <a:spcPct val="90000"/>
              </a:lnSpc>
            </a:pPr>
            <a:endParaRPr lang="en-US" altLang="zh-CN" sz="2000" dirty="0"/>
          </a:p>
          <a:p>
            <a:pPr>
              <a:lnSpc>
                <a:spcPct val="90000"/>
              </a:lnSpc>
            </a:pPr>
            <a:r>
              <a:rPr lang="en-US" altLang="zh-CN" sz="2000" dirty="0"/>
              <a:t>R-type instructions finish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>
                <a:latin typeface="Courier New" pitchFamily="49" charset="0"/>
              </a:rPr>
              <a:t>	</a:t>
            </a:r>
            <a:r>
              <a:rPr lang="en-US" altLang="zh-CN" sz="2000" dirty="0" err="1">
                <a:latin typeface="Courier New" pitchFamily="49" charset="0"/>
              </a:rPr>
              <a:t>Reg</a:t>
            </a:r>
            <a:r>
              <a:rPr lang="en-US" altLang="zh-CN" sz="2000" dirty="0">
                <a:latin typeface="Courier New" pitchFamily="49" charset="0"/>
              </a:rPr>
              <a:t>[rd]=</a:t>
            </a:r>
            <a:r>
              <a:rPr lang="en-US" altLang="zh-CN" sz="2000" dirty="0" err="1">
                <a:latin typeface="Courier New" pitchFamily="49" charset="0"/>
              </a:rPr>
              <a:t>Reg</a:t>
            </a:r>
            <a:r>
              <a:rPr lang="en-US" altLang="zh-CN" sz="2000" dirty="0">
                <a:latin typeface="Courier New" pitchFamily="49" charset="0"/>
              </a:rPr>
              <a:t>[ </a:t>
            </a:r>
            <a:r>
              <a:rPr lang="en-US" altLang="zh-CN" sz="2000" dirty="0" err="1">
                <a:solidFill>
                  <a:srgbClr val="3366CC"/>
                </a:solidFill>
                <a:latin typeface="Tahoma" pitchFamily="34" charset="0"/>
              </a:rPr>
              <a:t>IR</a:t>
            </a:r>
            <a:r>
              <a:rPr lang="en-US" altLang="zh-CN" sz="2000" dirty="0">
                <a:solidFill>
                  <a:srgbClr val="3366CC"/>
                </a:solidFill>
                <a:latin typeface="Tahoma" pitchFamily="34" charset="0"/>
              </a:rPr>
              <a:t>[15-11]</a:t>
            </a:r>
            <a:r>
              <a:rPr lang="en-US" altLang="zh-CN" sz="2000" dirty="0"/>
              <a:t> </a:t>
            </a:r>
            <a:r>
              <a:rPr lang="en-US" altLang="zh-CN" sz="2000" dirty="0">
                <a:latin typeface="Courier New" pitchFamily="49" charset="0"/>
              </a:rPr>
              <a:t>] = </a:t>
            </a:r>
            <a:r>
              <a:rPr lang="en-US" altLang="zh-CN" sz="2000" dirty="0" err="1">
                <a:latin typeface="Courier New" pitchFamily="49" charset="0"/>
              </a:rPr>
              <a:t>ALUOut</a:t>
            </a:r>
            <a:r>
              <a:rPr lang="en-US" altLang="zh-CN" sz="2000" dirty="0">
                <a:latin typeface="Courier New" pitchFamily="49" charset="0"/>
              </a:rPr>
              <a:t>;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sz="2000" i="1" dirty="0"/>
              <a:t>The write actually takes place </a:t>
            </a:r>
            <a:r>
              <a:rPr lang="en-US" altLang="zh-CN" sz="2000" b="1" i="1" dirty="0">
                <a:solidFill>
                  <a:srgbClr val="0070C0"/>
                </a:solidFill>
              </a:rPr>
              <a:t>at the end of the cycle on the edge</a:t>
            </a:r>
            <a:r>
              <a:rPr lang="en-US" altLang="zh-CN" sz="2000" b="1" dirty="0">
                <a:solidFill>
                  <a:srgbClr val="0070C0"/>
                </a:solidFill>
              </a:rPr>
              <a:t/>
            </a:r>
            <a:br>
              <a:rPr lang="en-US" altLang="zh-CN" sz="2000" b="1" dirty="0">
                <a:solidFill>
                  <a:srgbClr val="0070C0"/>
                </a:solidFill>
              </a:rPr>
            </a:br>
            <a:endParaRPr lang="en-US" altLang="zh-CN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1749425" y="312739"/>
            <a:ext cx="2343150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Multicycle</a:t>
            </a:r>
            <a:r>
              <a:rPr lang="en-US" altLang="zh-CN" dirty="0"/>
              <a:t> </a:t>
            </a:r>
            <a:r>
              <a:rPr lang="en-US" altLang="zh-CN" dirty="0" smtClean="0"/>
              <a:t> Approach</a:t>
            </a:r>
            <a:endParaRPr lang="en-US" altLang="zh-CN" dirty="0"/>
          </a:p>
        </p:txBody>
      </p:sp>
      <p:sp>
        <p:nvSpPr>
          <p:cNvPr id="64515" name="AutoShape 3"/>
          <p:cNvSpPr>
            <a:spLocks noGrp="1" noChangeArrowheads="1"/>
          </p:cNvSpPr>
          <p:nvPr>
            <p:ph idx="1"/>
          </p:nvPr>
        </p:nvSpPr>
        <p:spPr>
          <a:xfrm>
            <a:off x="1524000" y="1500174"/>
            <a:ext cx="8686800" cy="41148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dirty="0" smtClean="0"/>
              <a:t>We will be </a:t>
            </a:r>
            <a:r>
              <a:rPr lang="en-US" altLang="zh-CN" dirty="0" smtClean="0">
                <a:solidFill>
                  <a:srgbClr val="0070C0"/>
                </a:solidFill>
              </a:rPr>
              <a:t>reusing functional units</a:t>
            </a:r>
          </a:p>
          <a:p>
            <a:pPr lvl="1"/>
            <a:r>
              <a:rPr lang="en-US" altLang="zh-CN" sz="2400" dirty="0" err="1"/>
              <a:t>ALU</a:t>
            </a:r>
            <a:r>
              <a:rPr lang="en-US" altLang="zh-CN" sz="2400" dirty="0"/>
              <a:t> used to compute address and to increment PC</a:t>
            </a:r>
          </a:p>
          <a:p>
            <a:pPr lvl="1"/>
            <a:r>
              <a:rPr lang="en-US" altLang="zh-CN" sz="2400" dirty="0"/>
              <a:t>Memory used for instruction and data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We will use a </a:t>
            </a:r>
            <a:r>
              <a:rPr lang="en-US" altLang="zh-CN" dirty="0" smtClean="0">
                <a:solidFill>
                  <a:srgbClr val="0070C0"/>
                </a:solidFill>
              </a:rPr>
              <a:t>finite state machine </a:t>
            </a:r>
            <a:r>
              <a:rPr lang="en-US" altLang="zh-CN" dirty="0" smtClean="0"/>
              <a:t>for control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1749426" y="312739"/>
            <a:ext cx="235426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Write-back step (step 5)</a:t>
            </a:r>
          </a:p>
        </p:txBody>
      </p:sp>
      <p:sp>
        <p:nvSpPr>
          <p:cNvPr id="79875" name="AutoShape 3"/>
          <p:cNvSpPr>
            <a:spLocks noGrp="1" noChangeArrowheads="1"/>
          </p:cNvSpPr>
          <p:nvPr>
            <p:ph idx="1"/>
          </p:nvPr>
        </p:nvSpPr>
        <p:spPr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z="2800" dirty="0" err="1">
                <a:latin typeface="Courier New" pitchFamily="49" charset="0"/>
              </a:rPr>
              <a:t>lw</a:t>
            </a:r>
            <a:endParaRPr lang="en-US" altLang="zh-CN" sz="2800" dirty="0">
              <a:latin typeface="Courier New" pitchFamily="49" charset="0"/>
            </a:endParaRPr>
          </a:p>
          <a:p>
            <a:pPr lvl="1"/>
            <a:r>
              <a:rPr lang="en-US" altLang="zh-CN" sz="2400" dirty="0" err="1">
                <a:latin typeface="Courier New" pitchFamily="49" charset="0"/>
              </a:rPr>
              <a:t>Reg</a:t>
            </a:r>
            <a:r>
              <a:rPr lang="en-US" altLang="zh-CN" sz="2400" dirty="0">
                <a:latin typeface="Courier New" pitchFamily="49" charset="0"/>
              </a:rPr>
              <a:t>[</a:t>
            </a:r>
            <a:r>
              <a:rPr lang="en-US" altLang="zh-CN" sz="2400" dirty="0" err="1">
                <a:latin typeface="Courier New" pitchFamily="49" charset="0"/>
              </a:rPr>
              <a:t>rt</a:t>
            </a:r>
            <a:r>
              <a:rPr lang="en-US" altLang="zh-CN" sz="2400" dirty="0">
                <a:latin typeface="Courier New" pitchFamily="49" charset="0"/>
              </a:rPr>
              <a:t>]=</a:t>
            </a:r>
            <a:r>
              <a:rPr lang="en-US" altLang="zh-CN" sz="2400" dirty="0" err="1">
                <a:latin typeface="Courier New" pitchFamily="49" charset="0"/>
              </a:rPr>
              <a:t>Reg</a:t>
            </a:r>
            <a:r>
              <a:rPr lang="en-US" altLang="zh-CN" sz="2400" dirty="0">
                <a:latin typeface="Courier New" pitchFamily="49" charset="0"/>
              </a:rPr>
              <a:t>[</a:t>
            </a:r>
            <a:r>
              <a:rPr lang="en-US" altLang="zh-CN" sz="2400" dirty="0" err="1">
                <a:latin typeface="Courier New" pitchFamily="49" charset="0"/>
              </a:rPr>
              <a:t>IR</a:t>
            </a:r>
            <a:r>
              <a:rPr lang="en-US" altLang="zh-CN" sz="2400" dirty="0">
                <a:latin typeface="Courier New" pitchFamily="49" charset="0"/>
              </a:rPr>
              <a:t>[20-16]]= </a:t>
            </a:r>
            <a:r>
              <a:rPr lang="en-US" altLang="zh-CN" sz="2400" dirty="0" err="1">
                <a:latin typeface="Courier New" pitchFamily="49" charset="0"/>
              </a:rPr>
              <a:t>MDR</a:t>
            </a:r>
            <a:r>
              <a:rPr lang="en-US" altLang="zh-CN" sz="2400" dirty="0">
                <a:latin typeface="Courier New" pitchFamily="49" charset="0"/>
              </a:rPr>
              <a:t>;</a:t>
            </a:r>
            <a:br>
              <a:rPr lang="en-US" altLang="zh-CN" sz="2400" dirty="0">
                <a:latin typeface="Courier New" pitchFamily="49" charset="0"/>
              </a:rPr>
            </a:br>
            <a:endParaRPr lang="en-US" altLang="zh-CN" sz="24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altLang="zh-CN" i="1" dirty="0" smtClean="0">
                <a:latin typeface="Times New Roman" pitchFamily="18" charset="0"/>
              </a:rPr>
              <a:t>What about all the other instructions?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auto">
          <a:xfrm>
            <a:off x="1749426" y="312739"/>
            <a:ext cx="15906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Summary</a:t>
            </a:r>
            <a:endParaRPr lang="en-US" altLang="zh-CN" dirty="0"/>
          </a:p>
        </p:txBody>
      </p:sp>
      <p:graphicFrame>
        <p:nvGraphicFramePr>
          <p:cNvPr id="8090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38283" y="1285860"/>
          <a:ext cx="8747125" cy="4572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Worksheet" r:id="rId5" imgW="7924800" imgH="2886151" progId="Excel.Sheet.8">
                  <p:embed/>
                </p:oleObj>
              </mc:Choice>
              <mc:Fallback>
                <p:oleObj name="Worksheet" r:id="rId5" imgW="7924800" imgH="2886151" progId="Excel.Shee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283" y="1285860"/>
                        <a:ext cx="8747125" cy="45720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84" name="Rectangle 1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Simple Questions</a:t>
            </a:r>
          </a:p>
        </p:txBody>
      </p:sp>
      <p:sp>
        <p:nvSpPr>
          <p:cNvPr id="81922" name="AutoShape 2"/>
          <p:cNvSpPr>
            <a:spLocks noGrp="1" noChangeArrowheads="1"/>
          </p:cNvSpPr>
          <p:nvPr>
            <p:ph idx="1"/>
          </p:nvPr>
        </p:nvSpPr>
        <p:spPr>
          <a:xfrm>
            <a:off x="1752600" y="1071547"/>
            <a:ext cx="8382000" cy="3929090"/>
          </a:xfrm>
          <a:prstGeom prst="roundRect">
            <a:avLst>
              <a:gd name="adj" fmla="val 12486"/>
            </a:avLst>
          </a:prstGeom>
          <a:noFill/>
        </p:spPr>
        <p:txBody>
          <a:bodyPr>
            <a:normAutofit fontScale="92500" lnSpcReduction="10000"/>
          </a:bodyPr>
          <a:lstStyle/>
          <a:p>
            <a:r>
              <a:rPr lang="en-US" altLang="zh-CN" sz="2200" dirty="0"/>
              <a:t>How many cycles will it take to execute this code? (21)</a:t>
            </a:r>
            <a:br>
              <a:rPr lang="en-US" altLang="zh-CN" sz="2200" dirty="0"/>
            </a:br>
            <a:r>
              <a:rPr lang="en-US" altLang="zh-CN" sz="2200" dirty="0">
                <a:latin typeface="Courier New" pitchFamily="49" charset="0"/>
              </a:rPr>
              <a:t>		</a:t>
            </a:r>
            <a:r>
              <a:rPr lang="en-US" altLang="zh-CN" sz="2200" dirty="0" err="1">
                <a:latin typeface="Courier New" pitchFamily="49" charset="0"/>
              </a:rPr>
              <a:t>lw</a:t>
            </a:r>
            <a:r>
              <a:rPr lang="en-US" altLang="zh-CN" sz="2200" dirty="0">
                <a:latin typeface="Courier New" pitchFamily="49" charset="0"/>
              </a:rPr>
              <a:t> $</a:t>
            </a:r>
            <a:r>
              <a:rPr lang="en-US" altLang="zh-CN" sz="2200" dirty="0" err="1">
                <a:latin typeface="Courier New" pitchFamily="49" charset="0"/>
              </a:rPr>
              <a:t>t2</a:t>
            </a:r>
            <a:r>
              <a:rPr lang="en-US" altLang="zh-CN" sz="2200" dirty="0">
                <a:latin typeface="Courier New" pitchFamily="49" charset="0"/>
              </a:rPr>
              <a:t>, 0($</a:t>
            </a:r>
            <a:r>
              <a:rPr lang="en-US" altLang="zh-CN" sz="2200" dirty="0" err="1">
                <a:latin typeface="Courier New" pitchFamily="49" charset="0"/>
              </a:rPr>
              <a:t>t3</a:t>
            </a:r>
            <a:r>
              <a:rPr lang="en-US" altLang="zh-CN" sz="2200" dirty="0">
                <a:latin typeface="Courier New" pitchFamily="49" charset="0"/>
              </a:rPr>
              <a:t>)</a:t>
            </a:r>
            <a:br>
              <a:rPr lang="en-US" altLang="zh-CN" sz="2200" dirty="0">
                <a:latin typeface="Courier New" pitchFamily="49" charset="0"/>
              </a:rPr>
            </a:br>
            <a:r>
              <a:rPr lang="en-US" altLang="zh-CN" sz="2200" dirty="0">
                <a:latin typeface="Courier New" pitchFamily="49" charset="0"/>
              </a:rPr>
              <a:t>		</a:t>
            </a:r>
            <a:r>
              <a:rPr lang="en-US" altLang="zh-CN" sz="2200" dirty="0" err="1">
                <a:latin typeface="Courier New" pitchFamily="49" charset="0"/>
              </a:rPr>
              <a:t>lw</a:t>
            </a:r>
            <a:r>
              <a:rPr lang="en-US" altLang="zh-CN" sz="2200" dirty="0">
                <a:latin typeface="Courier New" pitchFamily="49" charset="0"/>
              </a:rPr>
              <a:t> $</a:t>
            </a:r>
            <a:r>
              <a:rPr lang="en-US" altLang="zh-CN" sz="2200" dirty="0" err="1">
                <a:latin typeface="Courier New" pitchFamily="49" charset="0"/>
              </a:rPr>
              <a:t>t3</a:t>
            </a:r>
            <a:r>
              <a:rPr lang="en-US" altLang="zh-CN" sz="2200" dirty="0">
                <a:latin typeface="Courier New" pitchFamily="49" charset="0"/>
              </a:rPr>
              <a:t>, 4($</a:t>
            </a:r>
            <a:r>
              <a:rPr lang="en-US" altLang="zh-CN" sz="2200" dirty="0" err="1">
                <a:latin typeface="Courier New" pitchFamily="49" charset="0"/>
              </a:rPr>
              <a:t>t3</a:t>
            </a:r>
            <a:r>
              <a:rPr lang="en-US" altLang="zh-CN" sz="2200" dirty="0">
                <a:latin typeface="Courier New" pitchFamily="49" charset="0"/>
              </a:rPr>
              <a:t>)</a:t>
            </a:r>
            <a:br>
              <a:rPr lang="en-US" altLang="zh-CN" sz="2200" dirty="0">
                <a:latin typeface="Courier New" pitchFamily="49" charset="0"/>
              </a:rPr>
            </a:br>
            <a:r>
              <a:rPr lang="en-US" altLang="zh-CN" sz="2200" dirty="0">
                <a:latin typeface="Courier New" pitchFamily="49" charset="0"/>
              </a:rPr>
              <a:t>		</a:t>
            </a:r>
            <a:r>
              <a:rPr lang="en-US" altLang="zh-CN" sz="2200" dirty="0" err="1">
                <a:latin typeface="Courier New" pitchFamily="49" charset="0"/>
              </a:rPr>
              <a:t>beq</a:t>
            </a:r>
            <a:r>
              <a:rPr lang="en-US" altLang="zh-CN" sz="2200" dirty="0">
                <a:latin typeface="Courier New" pitchFamily="49" charset="0"/>
              </a:rPr>
              <a:t> $</a:t>
            </a:r>
            <a:r>
              <a:rPr lang="en-US" altLang="zh-CN" sz="2200" dirty="0" err="1">
                <a:latin typeface="Courier New" pitchFamily="49" charset="0"/>
              </a:rPr>
              <a:t>t2</a:t>
            </a:r>
            <a:r>
              <a:rPr lang="en-US" altLang="zh-CN" sz="2200" dirty="0">
                <a:latin typeface="Courier New" pitchFamily="49" charset="0"/>
              </a:rPr>
              <a:t>, $</a:t>
            </a:r>
            <a:r>
              <a:rPr lang="en-US" altLang="zh-CN" sz="2200" dirty="0" err="1">
                <a:latin typeface="Courier New" pitchFamily="49" charset="0"/>
              </a:rPr>
              <a:t>t3</a:t>
            </a:r>
            <a:r>
              <a:rPr lang="en-US" altLang="zh-CN" sz="2200" dirty="0">
                <a:latin typeface="Courier New" pitchFamily="49" charset="0"/>
              </a:rPr>
              <a:t>, Label	#assume not</a:t>
            </a:r>
            <a:br>
              <a:rPr lang="en-US" altLang="zh-CN" sz="2200" dirty="0">
                <a:latin typeface="Courier New" pitchFamily="49" charset="0"/>
              </a:rPr>
            </a:br>
            <a:r>
              <a:rPr lang="en-US" altLang="zh-CN" sz="2200" dirty="0">
                <a:latin typeface="Courier New" pitchFamily="49" charset="0"/>
              </a:rPr>
              <a:t>		add $</a:t>
            </a:r>
            <a:r>
              <a:rPr lang="en-US" altLang="zh-CN" sz="2200" dirty="0" err="1">
                <a:latin typeface="Courier New" pitchFamily="49" charset="0"/>
              </a:rPr>
              <a:t>t5</a:t>
            </a:r>
            <a:r>
              <a:rPr lang="en-US" altLang="zh-CN" sz="2200" dirty="0">
                <a:latin typeface="Courier New" pitchFamily="49" charset="0"/>
              </a:rPr>
              <a:t>, $</a:t>
            </a:r>
            <a:r>
              <a:rPr lang="en-US" altLang="zh-CN" sz="2200" dirty="0" err="1">
                <a:latin typeface="Courier New" pitchFamily="49" charset="0"/>
              </a:rPr>
              <a:t>t2</a:t>
            </a:r>
            <a:r>
              <a:rPr lang="en-US" altLang="zh-CN" sz="2200" dirty="0">
                <a:latin typeface="Courier New" pitchFamily="49" charset="0"/>
              </a:rPr>
              <a:t>, $</a:t>
            </a:r>
            <a:r>
              <a:rPr lang="en-US" altLang="zh-CN" sz="2200" dirty="0" err="1">
                <a:latin typeface="Courier New" pitchFamily="49" charset="0"/>
              </a:rPr>
              <a:t>t3</a:t>
            </a:r>
            <a:r>
              <a:rPr lang="en-US" altLang="zh-CN" sz="2200" dirty="0">
                <a:latin typeface="Courier New" pitchFamily="49" charset="0"/>
              </a:rPr>
              <a:t/>
            </a:r>
            <a:br>
              <a:rPr lang="en-US" altLang="zh-CN" sz="2200" dirty="0">
                <a:latin typeface="Courier New" pitchFamily="49" charset="0"/>
              </a:rPr>
            </a:br>
            <a:r>
              <a:rPr lang="en-US" altLang="zh-CN" sz="2200" dirty="0">
                <a:latin typeface="Courier New" pitchFamily="49" charset="0"/>
              </a:rPr>
              <a:t>		</a:t>
            </a:r>
            <a:r>
              <a:rPr lang="en-US" altLang="zh-CN" sz="2200" dirty="0" err="1">
                <a:latin typeface="Courier New" pitchFamily="49" charset="0"/>
              </a:rPr>
              <a:t>sw</a:t>
            </a:r>
            <a:r>
              <a:rPr lang="en-US" altLang="zh-CN" sz="2200" dirty="0">
                <a:latin typeface="Courier New" pitchFamily="49" charset="0"/>
              </a:rPr>
              <a:t> $</a:t>
            </a:r>
            <a:r>
              <a:rPr lang="en-US" altLang="zh-CN" sz="2200" dirty="0" err="1">
                <a:latin typeface="Courier New" pitchFamily="49" charset="0"/>
              </a:rPr>
              <a:t>t5</a:t>
            </a:r>
            <a:r>
              <a:rPr lang="en-US" altLang="zh-CN" sz="2200" dirty="0">
                <a:latin typeface="Courier New" pitchFamily="49" charset="0"/>
              </a:rPr>
              <a:t>, 8($</a:t>
            </a:r>
            <a:r>
              <a:rPr lang="en-US" altLang="zh-CN" sz="2200" dirty="0" err="1">
                <a:latin typeface="Courier New" pitchFamily="49" charset="0"/>
              </a:rPr>
              <a:t>t3</a:t>
            </a:r>
            <a:r>
              <a:rPr lang="en-US" altLang="zh-CN" sz="2200" dirty="0">
                <a:latin typeface="Courier New" pitchFamily="49" charset="0"/>
              </a:rPr>
              <a:t>)</a:t>
            </a:r>
            <a:br>
              <a:rPr lang="en-US" altLang="zh-CN" sz="2200" dirty="0">
                <a:latin typeface="Courier New" pitchFamily="49" charset="0"/>
              </a:rPr>
            </a:br>
            <a:r>
              <a:rPr lang="en-US" altLang="zh-CN" sz="2200" dirty="0">
                <a:latin typeface="Courier New" pitchFamily="49" charset="0"/>
              </a:rPr>
              <a:t>Label:	...</a:t>
            </a:r>
          </a:p>
          <a:p>
            <a:r>
              <a:rPr lang="en-US" altLang="zh-CN" sz="2200" dirty="0"/>
              <a:t>What is going on during the 8th cycle of execution?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200" dirty="0"/>
              <a:t>In what cycle does the actual addition of </a:t>
            </a:r>
            <a:r>
              <a:rPr lang="en-US" altLang="zh-CN" sz="2200" dirty="0">
                <a:latin typeface="Courier New" pitchFamily="49" charset="0"/>
              </a:rPr>
              <a:t>$</a:t>
            </a:r>
            <a:r>
              <a:rPr lang="en-US" altLang="zh-CN" sz="2200" dirty="0" err="1">
                <a:latin typeface="Courier New" pitchFamily="49" charset="0"/>
              </a:rPr>
              <a:t>t2</a:t>
            </a:r>
            <a:r>
              <a:rPr lang="en-US" altLang="zh-CN" sz="2200" dirty="0">
                <a:latin typeface="Courier New" pitchFamily="49" charset="0"/>
              </a:rPr>
              <a:t> </a:t>
            </a:r>
            <a:r>
              <a:rPr lang="en-US" altLang="zh-CN" sz="2200" dirty="0"/>
              <a:t>and </a:t>
            </a:r>
            <a:r>
              <a:rPr lang="en-US" altLang="zh-CN" sz="2200" dirty="0">
                <a:latin typeface="Courier New" pitchFamily="49" charset="0"/>
              </a:rPr>
              <a:t>$</a:t>
            </a:r>
            <a:r>
              <a:rPr lang="en-US" altLang="zh-CN" sz="2200" dirty="0" err="1">
                <a:latin typeface="Courier New" pitchFamily="49" charset="0"/>
              </a:rPr>
              <a:t>t3</a:t>
            </a:r>
            <a:r>
              <a:rPr lang="en-US" altLang="zh-CN" sz="2200" dirty="0">
                <a:latin typeface="Courier New" pitchFamily="49" charset="0"/>
              </a:rPr>
              <a:t> </a:t>
            </a:r>
            <a:r>
              <a:rPr lang="en-US" altLang="zh-CN" sz="2200" dirty="0"/>
              <a:t>takes place?</a:t>
            </a:r>
          </a:p>
        </p:txBody>
      </p:sp>
      <p:sp>
        <p:nvSpPr>
          <p:cNvPr id="81923" name="Line 3"/>
          <p:cNvSpPr>
            <a:spLocks noChangeShapeType="1"/>
          </p:cNvSpPr>
          <p:nvPr/>
        </p:nvSpPr>
        <p:spPr bwMode="auto">
          <a:xfrm flipH="1">
            <a:off x="6773863" y="2500313"/>
            <a:ext cx="6651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51"/>
          <p:cNvGrpSpPr>
            <a:grpSpLocks/>
          </p:cNvGrpSpPr>
          <p:nvPr/>
        </p:nvGrpSpPr>
        <p:grpSpPr bwMode="auto">
          <a:xfrm>
            <a:off x="2667000" y="5638800"/>
            <a:ext cx="6738938" cy="249238"/>
            <a:chOff x="781" y="3355"/>
            <a:chExt cx="4245" cy="157"/>
          </a:xfrm>
        </p:grpSpPr>
        <p:grpSp>
          <p:nvGrpSpPr>
            <p:cNvPr id="3" name="Group 52"/>
            <p:cNvGrpSpPr>
              <a:grpSpLocks/>
            </p:cNvGrpSpPr>
            <p:nvPr/>
          </p:nvGrpSpPr>
          <p:grpSpPr bwMode="auto">
            <a:xfrm>
              <a:off x="781" y="3355"/>
              <a:ext cx="1405" cy="157"/>
              <a:chOff x="781" y="3355"/>
              <a:chExt cx="1405" cy="157"/>
            </a:xfrm>
          </p:grpSpPr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781" y="3355"/>
                <a:ext cx="174" cy="157"/>
                <a:chOff x="781" y="3355"/>
                <a:chExt cx="174" cy="157"/>
              </a:xfrm>
            </p:grpSpPr>
            <p:sp>
              <p:nvSpPr>
                <p:cNvPr id="82068" name="Line 4"/>
                <p:cNvSpPr>
                  <a:spLocks noChangeShapeType="1"/>
                </p:cNvSpPr>
                <p:nvPr/>
              </p:nvSpPr>
              <p:spPr bwMode="auto">
                <a:xfrm flipV="1">
                  <a:off x="781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69" name="Line 5"/>
                <p:cNvSpPr>
                  <a:spLocks noChangeShapeType="1"/>
                </p:cNvSpPr>
                <p:nvPr/>
              </p:nvSpPr>
              <p:spPr bwMode="auto">
                <a:xfrm>
                  <a:off x="790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70" name="Line 6"/>
                <p:cNvSpPr>
                  <a:spLocks noChangeShapeType="1"/>
                </p:cNvSpPr>
                <p:nvPr/>
              </p:nvSpPr>
              <p:spPr bwMode="auto">
                <a:xfrm>
                  <a:off x="868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71" name="Line 7"/>
                <p:cNvSpPr>
                  <a:spLocks noChangeShapeType="1"/>
                </p:cNvSpPr>
                <p:nvPr/>
              </p:nvSpPr>
              <p:spPr bwMode="auto">
                <a:xfrm>
                  <a:off x="877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72" name="Line 8"/>
                <p:cNvSpPr>
                  <a:spLocks noChangeShapeType="1"/>
                </p:cNvSpPr>
                <p:nvPr/>
              </p:nvSpPr>
              <p:spPr bwMode="auto">
                <a:xfrm>
                  <a:off x="955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955" y="3355"/>
                <a:ext cx="173" cy="157"/>
                <a:chOff x="955" y="3355"/>
                <a:chExt cx="173" cy="157"/>
              </a:xfrm>
            </p:grpSpPr>
            <p:sp>
              <p:nvSpPr>
                <p:cNvPr id="82063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955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64" name="Line 11"/>
                <p:cNvSpPr>
                  <a:spLocks noChangeShapeType="1"/>
                </p:cNvSpPr>
                <p:nvPr/>
              </p:nvSpPr>
              <p:spPr bwMode="auto">
                <a:xfrm>
                  <a:off x="964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65" name="Line 12"/>
                <p:cNvSpPr>
                  <a:spLocks noChangeShapeType="1"/>
                </p:cNvSpPr>
                <p:nvPr/>
              </p:nvSpPr>
              <p:spPr bwMode="auto">
                <a:xfrm>
                  <a:off x="1042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66" name="Line 13"/>
                <p:cNvSpPr>
                  <a:spLocks noChangeShapeType="1"/>
                </p:cNvSpPr>
                <p:nvPr/>
              </p:nvSpPr>
              <p:spPr bwMode="auto">
                <a:xfrm>
                  <a:off x="1051" y="3504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67" name="Line 14"/>
                <p:cNvSpPr>
                  <a:spLocks noChangeShapeType="1"/>
                </p:cNvSpPr>
                <p:nvPr/>
              </p:nvSpPr>
              <p:spPr bwMode="auto">
                <a:xfrm>
                  <a:off x="1128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" name="Group 21"/>
              <p:cNvGrpSpPr>
                <a:grpSpLocks/>
              </p:cNvGrpSpPr>
              <p:nvPr/>
            </p:nvGrpSpPr>
            <p:grpSpPr bwMode="auto">
              <a:xfrm>
                <a:off x="1128" y="3355"/>
                <a:ext cx="182" cy="157"/>
                <a:chOff x="1128" y="3355"/>
                <a:chExt cx="182" cy="157"/>
              </a:xfrm>
            </p:grpSpPr>
            <p:sp>
              <p:nvSpPr>
                <p:cNvPr id="82058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1128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59" name="Line 17"/>
                <p:cNvSpPr>
                  <a:spLocks noChangeShapeType="1"/>
                </p:cNvSpPr>
                <p:nvPr/>
              </p:nvSpPr>
              <p:spPr bwMode="auto">
                <a:xfrm>
                  <a:off x="1137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60" name="Line 18"/>
                <p:cNvSpPr>
                  <a:spLocks noChangeShapeType="1"/>
                </p:cNvSpPr>
                <p:nvPr/>
              </p:nvSpPr>
              <p:spPr bwMode="auto">
                <a:xfrm>
                  <a:off x="1215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61" name="Line 19"/>
                <p:cNvSpPr>
                  <a:spLocks noChangeShapeType="1"/>
                </p:cNvSpPr>
                <p:nvPr/>
              </p:nvSpPr>
              <p:spPr bwMode="auto">
                <a:xfrm>
                  <a:off x="1224" y="3504"/>
                  <a:ext cx="7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62" name="Line 20"/>
                <p:cNvSpPr>
                  <a:spLocks noChangeShapeType="1"/>
                </p:cNvSpPr>
                <p:nvPr/>
              </p:nvSpPr>
              <p:spPr bwMode="auto">
                <a:xfrm>
                  <a:off x="1310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" name="Group 27"/>
              <p:cNvGrpSpPr>
                <a:grpSpLocks/>
              </p:cNvGrpSpPr>
              <p:nvPr/>
            </p:nvGrpSpPr>
            <p:grpSpPr bwMode="auto">
              <a:xfrm>
                <a:off x="1310" y="3355"/>
                <a:ext cx="173" cy="157"/>
                <a:chOff x="1310" y="3355"/>
                <a:chExt cx="173" cy="157"/>
              </a:xfrm>
            </p:grpSpPr>
            <p:sp>
              <p:nvSpPr>
                <p:cNvPr id="8205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1310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54" name="Line 23"/>
                <p:cNvSpPr>
                  <a:spLocks noChangeShapeType="1"/>
                </p:cNvSpPr>
                <p:nvPr/>
              </p:nvSpPr>
              <p:spPr bwMode="auto">
                <a:xfrm>
                  <a:off x="1319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55" name="Line 24"/>
                <p:cNvSpPr>
                  <a:spLocks noChangeShapeType="1"/>
                </p:cNvSpPr>
                <p:nvPr/>
              </p:nvSpPr>
              <p:spPr bwMode="auto">
                <a:xfrm>
                  <a:off x="1397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56" name="Line 25"/>
                <p:cNvSpPr>
                  <a:spLocks noChangeShapeType="1"/>
                </p:cNvSpPr>
                <p:nvPr/>
              </p:nvSpPr>
              <p:spPr bwMode="auto">
                <a:xfrm>
                  <a:off x="1406" y="3504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57" name="Line 26"/>
                <p:cNvSpPr>
                  <a:spLocks noChangeShapeType="1"/>
                </p:cNvSpPr>
                <p:nvPr/>
              </p:nvSpPr>
              <p:spPr bwMode="auto">
                <a:xfrm>
                  <a:off x="1483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Group 33"/>
              <p:cNvGrpSpPr>
                <a:grpSpLocks/>
              </p:cNvGrpSpPr>
              <p:nvPr/>
            </p:nvGrpSpPr>
            <p:grpSpPr bwMode="auto">
              <a:xfrm>
                <a:off x="1483" y="3355"/>
                <a:ext cx="174" cy="157"/>
                <a:chOff x="1483" y="3355"/>
                <a:chExt cx="174" cy="157"/>
              </a:xfrm>
            </p:grpSpPr>
            <p:sp>
              <p:nvSpPr>
                <p:cNvPr id="82048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483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49" name="Line 29"/>
                <p:cNvSpPr>
                  <a:spLocks noChangeShapeType="1"/>
                </p:cNvSpPr>
                <p:nvPr/>
              </p:nvSpPr>
              <p:spPr bwMode="auto">
                <a:xfrm>
                  <a:off x="1492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50" name="Line 30"/>
                <p:cNvSpPr>
                  <a:spLocks noChangeShapeType="1"/>
                </p:cNvSpPr>
                <p:nvPr/>
              </p:nvSpPr>
              <p:spPr bwMode="auto">
                <a:xfrm>
                  <a:off x="1570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51" name="Line 31"/>
                <p:cNvSpPr>
                  <a:spLocks noChangeShapeType="1"/>
                </p:cNvSpPr>
                <p:nvPr/>
              </p:nvSpPr>
              <p:spPr bwMode="auto">
                <a:xfrm>
                  <a:off x="1579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52" name="Line 32"/>
                <p:cNvSpPr>
                  <a:spLocks noChangeShapeType="1"/>
                </p:cNvSpPr>
                <p:nvPr/>
              </p:nvSpPr>
              <p:spPr bwMode="auto">
                <a:xfrm>
                  <a:off x="1657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" name="Group 39"/>
              <p:cNvGrpSpPr>
                <a:grpSpLocks/>
              </p:cNvGrpSpPr>
              <p:nvPr/>
            </p:nvGrpSpPr>
            <p:grpSpPr bwMode="auto">
              <a:xfrm>
                <a:off x="1657" y="3355"/>
                <a:ext cx="181" cy="157"/>
                <a:chOff x="1657" y="3355"/>
                <a:chExt cx="181" cy="157"/>
              </a:xfrm>
            </p:grpSpPr>
            <p:sp>
              <p:nvSpPr>
                <p:cNvPr id="82043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1657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44" name="Line 35"/>
                <p:cNvSpPr>
                  <a:spLocks noChangeShapeType="1"/>
                </p:cNvSpPr>
                <p:nvPr/>
              </p:nvSpPr>
              <p:spPr bwMode="auto">
                <a:xfrm>
                  <a:off x="1666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45" name="Line 36"/>
                <p:cNvSpPr>
                  <a:spLocks noChangeShapeType="1"/>
                </p:cNvSpPr>
                <p:nvPr/>
              </p:nvSpPr>
              <p:spPr bwMode="auto">
                <a:xfrm>
                  <a:off x="1744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46" name="Line 37"/>
                <p:cNvSpPr>
                  <a:spLocks noChangeShapeType="1"/>
                </p:cNvSpPr>
                <p:nvPr/>
              </p:nvSpPr>
              <p:spPr bwMode="auto">
                <a:xfrm>
                  <a:off x="1753" y="3504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47" name="Line 38"/>
                <p:cNvSpPr>
                  <a:spLocks noChangeShapeType="1"/>
                </p:cNvSpPr>
                <p:nvPr/>
              </p:nvSpPr>
              <p:spPr bwMode="auto">
                <a:xfrm>
                  <a:off x="1838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45"/>
              <p:cNvGrpSpPr>
                <a:grpSpLocks/>
              </p:cNvGrpSpPr>
              <p:nvPr/>
            </p:nvGrpSpPr>
            <p:grpSpPr bwMode="auto">
              <a:xfrm>
                <a:off x="1838" y="3355"/>
                <a:ext cx="174" cy="157"/>
                <a:chOff x="1838" y="3355"/>
                <a:chExt cx="174" cy="157"/>
              </a:xfrm>
            </p:grpSpPr>
            <p:sp>
              <p:nvSpPr>
                <p:cNvPr id="82038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1838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39" name="Line 41"/>
                <p:cNvSpPr>
                  <a:spLocks noChangeShapeType="1"/>
                </p:cNvSpPr>
                <p:nvPr/>
              </p:nvSpPr>
              <p:spPr bwMode="auto">
                <a:xfrm>
                  <a:off x="1847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40" name="Line 42"/>
                <p:cNvSpPr>
                  <a:spLocks noChangeShapeType="1"/>
                </p:cNvSpPr>
                <p:nvPr/>
              </p:nvSpPr>
              <p:spPr bwMode="auto">
                <a:xfrm>
                  <a:off x="1925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41" name="Line 43"/>
                <p:cNvSpPr>
                  <a:spLocks noChangeShapeType="1"/>
                </p:cNvSpPr>
                <p:nvPr/>
              </p:nvSpPr>
              <p:spPr bwMode="auto">
                <a:xfrm>
                  <a:off x="1934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42" name="Line 44"/>
                <p:cNvSpPr>
                  <a:spLocks noChangeShapeType="1"/>
                </p:cNvSpPr>
                <p:nvPr/>
              </p:nvSpPr>
              <p:spPr bwMode="auto">
                <a:xfrm>
                  <a:off x="2012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" name="Group 51"/>
              <p:cNvGrpSpPr>
                <a:grpSpLocks/>
              </p:cNvGrpSpPr>
              <p:nvPr/>
            </p:nvGrpSpPr>
            <p:grpSpPr bwMode="auto">
              <a:xfrm>
                <a:off x="2012" y="3355"/>
                <a:ext cx="174" cy="157"/>
                <a:chOff x="2012" y="3355"/>
                <a:chExt cx="174" cy="157"/>
              </a:xfrm>
            </p:grpSpPr>
            <p:sp>
              <p:nvSpPr>
                <p:cNvPr id="82033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012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34" name="Line 47"/>
                <p:cNvSpPr>
                  <a:spLocks noChangeShapeType="1"/>
                </p:cNvSpPr>
                <p:nvPr/>
              </p:nvSpPr>
              <p:spPr bwMode="auto">
                <a:xfrm>
                  <a:off x="2021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35" name="Line 48"/>
                <p:cNvSpPr>
                  <a:spLocks noChangeShapeType="1"/>
                </p:cNvSpPr>
                <p:nvPr/>
              </p:nvSpPr>
              <p:spPr bwMode="auto">
                <a:xfrm>
                  <a:off x="2099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36" name="Line 49"/>
                <p:cNvSpPr>
                  <a:spLocks noChangeShapeType="1"/>
                </p:cNvSpPr>
                <p:nvPr/>
              </p:nvSpPr>
              <p:spPr bwMode="auto">
                <a:xfrm>
                  <a:off x="2108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37" name="Line 50"/>
                <p:cNvSpPr>
                  <a:spLocks noChangeShapeType="1"/>
                </p:cNvSpPr>
                <p:nvPr/>
              </p:nvSpPr>
              <p:spPr bwMode="auto">
                <a:xfrm>
                  <a:off x="2186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" name="Group 101"/>
            <p:cNvGrpSpPr>
              <a:grpSpLocks/>
            </p:cNvGrpSpPr>
            <p:nvPr/>
          </p:nvGrpSpPr>
          <p:grpSpPr bwMode="auto">
            <a:xfrm>
              <a:off x="2201" y="3355"/>
              <a:ext cx="1405" cy="157"/>
              <a:chOff x="2201" y="3355"/>
              <a:chExt cx="1405" cy="157"/>
            </a:xfrm>
          </p:grpSpPr>
          <p:grpSp>
            <p:nvGrpSpPr>
              <p:cNvPr id="13" name="Group 58"/>
              <p:cNvGrpSpPr>
                <a:grpSpLocks/>
              </p:cNvGrpSpPr>
              <p:nvPr/>
            </p:nvGrpSpPr>
            <p:grpSpPr bwMode="auto">
              <a:xfrm>
                <a:off x="2201" y="3355"/>
                <a:ext cx="174" cy="157"/>
                <a:chOff x="2201" y="3355"/>
                <a:chExt cx="174" cy="157"/>
              </a:xfrm>
            </p:grpSpPr>
            <p:sp>
              <p:nvSpPr>
                <p:cNvPr id="82020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201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21" name="Line 54"/>
                <p:cNvSpPr>
                  <a:spLocks noChangeShapeType="1"/>
                </p:cNvSpPr>
                <p:nvPr/>
              </p:nvSpPr>
              <p:spPr bwMode="auto">
                <a:xfrm>
                  <a:off x="2210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22" name="Line 55"/>
                <p:cNvSpPr>
                  <a:spLocks noChangeShapeType="1"/>
                </p:cNvSpPr>
                <p:nvPr/>
              </p:nvSpPr>
              <p:spPr bwMode="auto">
                <a:xfrm>
                  <a:off x="2288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23" name="Line 56"/>
                <p:cNvSpPr>
                  <a:spLocks noChangeShapeType="1"/>
                </p:cNvSpPr>
                <p:nvPr/>
              </p:nvSpPr>
              <p:spPr bwMode="auto">
                <a:xfrm>
                  <a:off x="2297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24" name="Line 57"/>
                <p:cNvSpPr>
                  <a:spLocks noChangeShapeType="1"/>
                </p:cNvSpPr>
                <p:nvPr/>
              </p:nvSpPr>
              <p:spPr bwMode="auto">
                <a:xfrm>
                  <a:off x="2375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" name="Group 64"/>
              <p:cNvGrpSpPr>
                <a:grpSpLocks/>
              </p:cNvGrpSpPr>
              <p:nvPr/>
            </p:nvGrpSpPr>
            <p:grpSpPr bwMode="auto">
              <a:xfrm>
                <a:off x="2375" y="3355"/>
                <a:ext cx="174" cy="157"/>
                <a:chOff x="2375" y="3355"/>
                <a:chExt cx="174" cy="157"/>
              </a:xfrm>
            </p:grpSpPr>
            <p:sp>
              <p:nvSpPr>
                <p:cNvPr id="82015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375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16" name="Line 60"/>
                <p:cNvSpPr>
                  <a:spLocks noChangeShapeType="1"/>
                </p:cNvSpPr>
                <p:nvPr/>
              </p:nvSpPr>
              <p:spPr bwMode="auto">
                <a:xfrm>
                  <a:off x="2384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17" name="Line 61"/>
                <p:cNvSpPr>
                  <a:spLocks noChangeShapeType="1"/>
                </p:cNvSpPr>
                <p:nvPr/>
              </p:nvSpPr>
              <p:spPr bwMode="auto">
                <a:xfrm>
                  <a:off x="2462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18" name="Line 62"/>
                <p:cNvSpPr>
                  <a:spLocks noChangeShapeType="1"/>
                </p:cNvSpPr>
                <p:nvPr/>
              </p:nvSpPr>
              <p:spPr bwMode="auto">
                <a:xfrm>
                  <a:off x="2471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19" name="Line 63"/>
                <p:cNvSpPr>
                  <a:spLocks noChangeShapeType="1"/>
                </p:cNvSpPr>
                <p:nvPr/>
              </p:nvSpPr>
              <p:spPr bwMode="auto">
                <a:xfrm>
                  <a:off x="2549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70"/>
              <p:cNvGrpSpPr>
                <a:grpSpLocks/>
              </p:cNvGrpSpPr>
              <p:nvPr/>
            </p:nvGrpSpPr>
            <p:grpSpPr bwMode="auto">
              <a:xfrm>
                <a:off x="2549" y="3355"/>
                <a:ext cx="181" cy="157"/>
                <a:chOff x="2549" y="3355"/>
                <a:chExt cx="181" cy="157"/>
              </a:xfrm>
            </p:grpSpPr>
            <p:sp>
              <p:nvSpPr>
                <p:cNvPr id="82010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549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11" name="Line 66"/>
                <p:cNvSpPr>
                  <a:spLocks noChangeShapeType="1"/>
                </p:cNvSpPr>
                <p:nvPr/>
              </p:nvSpPr>
              <p:spPr bwMode="auto">
                <a:xfrm>
                  <a:off x="2558" y="3362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12" name="Line 67"/>
                <p:cNvSpPr>
                  <a:spLocks noChangeShapeType="1"/>
                </p:cNvSpPr>
                <p:nvPr/>
              </p:nvSpPr>
              <p:spPr bwMode="auto">
                <a:xfrm>
                  <a:off x="2635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13" name="Line 68"/>
                <p:cNvSpPr>
                  <a:spLocks noChangeShapeType="1"/>
                </p:cNvSpPr>
                <p:nvPr/>
              </p:nvSpPr>
              <p:spPr bwMode="auto">
                <a:xfrm>
                  <a:off x="2644" y="3504"/>
                  <a:ext cx="7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14" name="Line 69"/>
                <p:cNvSpPr>
                  <a:spLocks noChangeShapeType="1"/>
                </p:cNvSpPr>
                <p:nvPr/>
              </p:nvSpPr>
              <p:spPr bwMode="auto">
                <a:xfrm>
                  <a:off x="2730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" name="Group 76"/>
              <p:cNvGrpSpPr>
                <a:grpSpLocks/>
              </p:cNvGrpSpPr>
              <p:nvPr/>
            </p:nvGrpSpPr>
            <p:grpSpPr bwMode="auto">
              <a:xfrm>
                <a:off x="2730" y="3355"/>
                <a:ext cx="174" cy="157"/>
                <a:chOff x="2730" y="3355"/>
                <a:chExt cx="174" cy="157"/>
              </a:xfrm>
            </p:grpSpPr>
            <p:sp>
              <p:nvSpPr>
                <p:cNvPr id="82005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730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06" name="Line 72"/>
                <p:cNvSpPr>
                  <a:spLocks noChangeShapeType="1"/>
                </p:cNvSpPr>
                <p:nvPr/>
              </p:nvSpPr>
              <p:spPr bwMode="auto">
                <a:xfrm>
                  <a:off x="2739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07" name="Line 73"/>
                <p:cNvSpPr>
                  <a:spLocks noChangeShapeType="1"/>
                </p:cNvSpPr>
                <p:nvPr/>
              </p:nvSpPr>
              <p:spPr bwMode="auto">
                <a:xfrm>
                  <a:off x="2817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08" name="Line 74"/>
                <p:cNvSpPr>
                  <a:spLocks noChangeShapeType="1"/>
                </p:cNvSpPr>
                <p:nvPr/>
              </p:nvSpPr>
              <p:spPr bwMode="auto">
                <a:xfrm>
                  <a:off x="2826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09" name="Line 75"/>
                <p:cNvSpPr>
                  <a:spLocks noChangeShapeType="1"/>
                </p:cNvSpPr>
                <p:nvPr/>
              </p:nvSpPr>
              <p:spPr bwMode="auto">
                <a:xfrm>
                  <a:off x="2904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" name="Group 82"/>
              <p:cNvGrpSpPr>
                <a:grpSpLocks/>
              </p:cNvGrpSpPr>
              <p:nvPr/>
            </p:nvGrpSpPr>
            <p:grpSpPr bwMode="auto">
              <a:xfrm>
                <a:off x="2904" y="3355"/>
                <a:ext cx="173" cy="157"/>
                <a:chOff x="2904" y="3355"/>
                <a:chExt cx="173" cy="157"/>
              </a:xfrm>
            </p:grpSpPr>
            <p:sp>
              <p:nvSpPr>
                <p:cNvPr id="82000" name="Line 77"/>
                <p:cNvSpPr>
                  <a:spLocks noChangeShapeType="1"/>
                </p:cNvSpPr>
                <p:nvPr/>
              </p:nvSpPr>
              <p:spPr bwMode="auto">
                <a:xfrm flipV="1">
                  <a:off x="2904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01" name="Line 78"/>
                <p:cNvSpPr>
                  <a:spLocks noChangeShapeType="1"/>
                </p:cNvSpPr>
                <p:nvPr/>
              </p:nvSpPr>
              <p:spPr bwMode="auto">
                <a:xfrm>
                  <a:off x="2913" y="3362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02" name="Line 79"/>
                <p:cNvSpPr>
                  <a:spLocks noChangeShapeType="1"/>
                </p:cNvSpPr>
                <p:nvPr/>
              </p:nvSpPr>
              <p:spPr bwMode="auto">
                <a:xfrm>
                  <a:off x="2990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03" name="Line 80"/>
                <p:cNvSpPr>
                  <a:spLocks noChangeShapeType="1"/>
                </p:cNvSpPr>
                <p:nvPr/>
              </p:nvSpPr>
              <p:spPr bwMode="auto">
                <a:xfrm>
                  <a:off x="2999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004" name="Line 81"/>
                <p:cNvSpPr>
                  <a:spLocks noChangeShapeType="1"/>
                </p:cNvSpPr>
                <p:nvPr/>
              </p:nvSpPr>
              <p:spPr bwMode="auto">
                <a:xfrm>
                  <a:off x="3077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8" name="Group 88"/>
              <p:cNvGrpSpPr>
                <a:grpSpLocks/>
              </p:cNvGrpSpPr>
              <p:nvPr/>
            </p:nvGrpSpPr>
            <p:grpSpPr bwMode="auto">
              <a:xfrm>
                <a:off x="3077" y="3355"/>
                <a:ext cx="182" cy="157"/>
                <a:chOff x="3077" y="3355"/>
                <a:chExt cx="182" cy="157"/>
              </a:xfrm>
            </p:grpSpPr>
            <p:sp>
              <p:nvSpPr>
                <p:cNvPr id="81995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3077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96" name="Line 84"/>
                <p:cNvSpPr>
                  <a:spLocks noChangeShapeType="1"/>
                </p:cNvSpPr>
                <p:nvPr/>
              </p:nvSpPr>
              <p:spPr bwMode="auto">
                <a:xfrm>
                  <a:off x="3086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97" name="Line 85"/>
                <p:cNvSpPr>
                  <a:spLocks noChangeShapeType="1"/>
                </p:cNvSpPr>
                <p:nvPr/>
              </p:nvSpPr>
              <p:spPr bwMode="auto">
                <a:xfrm>
                  <a:off x="3164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98" name="Line 86"/>
                <p:cNvSpPr>
                  <a:spLocks noChangeShapeType="1"/>
                </p:cNvSpPr>
                <p:nvPr/>
              </p:nvSpPr>
              <p:spPr bwMode="auto">
                <a:xfrm>
                  <a:off x="3173" y="3504"/>
                  <a:ext cx="7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99" name="Line 87"/>
                <p:cNvSpPr>
                  <a:spLocks noChangeShapeType="1"/>
                </p:cNvSpPr>
                <p:nvPr/>
              </p:nvSpPr>
              <p:spPr bwMode="auto">
                <a:xfrm>
                  <a:off x="3259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" name="Group 94"/>
              <p:cNvGrpSpPr>
                <a:grpSpLocks/>
              </p:cNvGrpSpPr>
              <p:nvPr/>
            </p:nvGrpSpPr>
            <p:grpSpPr bwMode="auto">
              <a:xfrm>
                <a:off x="3259" y="3355"/>
                <a:ext cx="173" cy="157"/>
                <a:chOff x="3259" y="3355"/>
                <a:chExt cx="173" cy="157"/>
              </a:xfrm>
            </p:grpSpPr>
            <p:sp>
              <p:nvSpPr>
                <p:cNvPr id="81990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3259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91" name="Line 90"/>
                <p:cNvSpPr>
                  <a:spLocks noChangeShapeType="1"/>
                </p:cNvSpPr>
                <p:nvPr/>
              </p:nvSpPr>
              <p:spPr bwMode="auto">
                <a:xfrm>
                  <a:off x="3268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92" name="Line 91"/>
                <p:cNvSpPr>
                  <a:spLocks noChangeShapeType="1"/>
                </p:cNvSpPr>
                <p:nvPr/>
              </p:nvSpPr>
              <p:spPr bwMode="auto">
                <a:xfrm>
                  <a:off x="3346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93" name="Line 92"/>
                <p:cNvSpPr>
                  <a:spLocks noChangeShapeType="1"/>
                </p:cNvSpPr>
                <p:nvPr/>
              </p:nvSpPr>
              <p:spPr bwMode="auto">
                <a:xfrm>
                  <a:off x="3355" y="3504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94" name="Line 93"/>
                <p:cNvSpPr>
                  <a:spLocks noChangeShapeType="1"/>
                </p:cNvSpPr>
                <p:nvPr/>
              </p:nvSpPr>
              <p:spPr bwMode="auto">
                <a:xfrm>
                  <a:off x="3432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0" name="Group 100"/>
              <p:cNvGrpSpPr>
                <a:grpSpLocks/>
              </p:cNvGrpSpPr>
              <p:nvPr/>
            </p:nvGrpSpPr>
            <p:grpSpPr bwMode="auto">
              <a:xfrm>
                <a:off x="3432" y="3355"/>
                <a:ext cx="174" cy="157"/>
                <a:chOff x="3432" y="3355"/>
                <a:chExt cx="174" cy="157"/>
              </a:xfrm>
            </p:grpSpPr>
            <p:sp>
              <p:nvSpPr>
                <p:cNvPr id="81985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432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86" name="Line 96"/>
                <p:cNvSpPr>
                  <a:spLocks noChangeShapeType="1"/>
                </p:cNvSpPr>
                <p:nvPr/>
              </p:nvSpPr>
              <p:spPr bwMode="auto">
                <a:xfrm>
                  <a:off x="3441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87" name="Line 97"/>
                <p:cNvSpPr>
                  <a:spLocks noChangeShapeType="1"/>
                </p:cNvSpPr>
                <p:nvPr/>
              </p:nvSpPr>
              <p:spPr bwMode="auto">
                <a:xfrm>
                  <a:off x="3519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88" name="Line 98"/>
                <p:cNvSpPr>
                  <a:spLocks noChangeShapeType="1"/>
                </p:cNvSpPr>
                <p:nvPr/>
              </p:nvSpPr>
              <p:spPr bwMode="auto">
                <a:xfrm>
                  <a:off x="3528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89" name="Line 99"/>
                <p:cNvSpPr>
                  <a:spLocks noChangeShapeType="1"/>
                </p:cNvSpPr>
                <p:nvPr/>
              </p:nvSpPr>
              <p:spPr bwMode="auto">
                <a:xfrm>
                  <a:off x="3606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1" name="Group 150"/>
            <p:cNvGrpSpPr>
              <a:grpSpLocks/>
            </p:cNvGrpSpPr>
            <p:nvPr/>
          </p:nvGrpSpPr>
          <p:grpSpPr bwMode="auto">
            <a:xfrm>
              <a:off x="3622" y="3355"/>
              <a:ext cx="1404" cy="157"/>
              <a:chOff x="3622" y="3355"/>
              <a:chExt cx="1404" cy="157"/>
            </a:xfrm>
          </p:grpSpPr>
          <p:grpSp>
            <p:nvGrpSpPr>
              <p:cNvPr id="22" name="Group 107"/>
              <p:cNvGrpSpPr>
                <a:grpSpLocks/>
              </p:cNvGrpSpPr>
              <p:nvPr/>
            </p:nvGrpSpPr>
            <p:grpSpPr bwMode="auto">
              <a:xfrm>
                <a:off x="3622" y="3355"/>
                <a:ext cx="173" cy="157"/>
                <a:chOff x="3622" y="3355"/>
                <a:chExt cx="173" cy="157"/>
              </a:xfrm>
            </p:grpSpPr>
            <p:sp>
              <p:nvSpPr>
                <p:cNvPr id="81972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3622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73" name="Line 103"/>
                <p:cNvSpPr>
                  <a:spLocks noChangeShapeType="1"/>
                </p:cNvSpPr>
                <p:nvPr/>
              </p:nvSpPr>
              <p:spPr bwMode="auto">
                <a:xfrm>
                  <a:off x="3631" y="3362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74" name="Line 104"/>
                <p:cNvSpPr>
                  <a:spLocks noChangeShapeType="1"/>
                </p:cNvSpPr>
                <p:nvPr/>
              </p:nvSpPr>
              <p:spPr bwMode="auto">
                <a:xfrm>
                  <a:off x="3708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75" name="Line 105"/>
                <p:cNvSpPr>
                  <a:spLocks noChangeShapeType="1"/>
                </p:cNvSpPr>
                <p:nvPr/>
              </p:nvSpPr>
              <p:spPr bwMode="auto">
                <a:xfrm>
                  <a:off x="3717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76" name="Line 106"/>
                <p:cNvSpPr>
                  <a:spLocks noChangeShapeType="1"/>
                </p:cNvSpPr>
                <p:nvPr/>
              </p:nvSpPr>
              <p:spPr bwMode="auto">
                <a:xfrm>
                  <a:off x="3795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113"/>
              <p:cNvGrpSpPr>
                <a:grpSpLocks/>
              </p:cNvGrpSpPr>
              <p:nvPr/>
            </p:nvGrpSpPr>
            <p:grpSpPr bwMode="auto">
              <a:xfrm>
                <a:off x="3795" y="3355"/>
                <a:ext cx="174" cy="157"/>
                <a:chOff x="3795" y="3355"/>
                <a:chExt cx="174" cy="157"/>
              </a:xfrm>
            </p:grpSpPr>
            <p:sp>
              <p:nvSpPr>
                <p:cNvPr id="81967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3795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68" name="Line 109"/>
                <p:cNvSpPr>
                  <a:spLocks noChangeShapeType="1"/>
                </p:cNvSpPr>
                <p:nvPr/>
              </p:nvSpPr>
              <p:spPr bwMode="auto">
                <a:xfrm>
                  <a:off x="3804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69" name="Line 110"/>
                <p:cNvSpPr>
                  <a:spLocks noChangeShapeType="1"/>
                </p:cNvSpPr>
                <p:nvPr/>
              </p:nvSpPr>
              <p:spPr bwMode="auto">
                <a:xfrm>
                  <a:off x="3882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70" name="Line 111"/>
                <p:cNvSpPr>
                  <a:spLocks noChangeShapeType="1"/>
                </p:cNvSpPr>
                <p:nvPr/>
              </p:nvSpPr>
              <p:spPr bwMode="auto">
                <a:xfrm>
                  <a:off x="3891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71" name="Line 112"/>
                <p:cNvSpPr>
                  <a:spLocks noChangeShapeType="1"/>
                </p:cNvSpPr>
                <p:nvPr/>
              </p:nvSpPr>
              <p:spPr bwMode="auto">
                <a:xfrm>
                  <a:off x="3969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119"/>
              <p:cNvGrpSpPr>
                <a:grpSpLocks/>
              </p:cNvGrpSpPr>
              <p:nvPr/>
            </p:nvGrpSpPr>
            <p:grpSpPr bwMode="auto">
              <a:xfrm>
                <a:off x="3969" y="3355"/>
                <a:ext cx="181" cy="157"/>
                <a:chOff x="3969" y="3355"/>
                <a:chExt cx="181" cy="157"/>
              </a:xfrm>
            </p:grpSpPr>
            <p:sp>
              <p:nvSpPr>
                <p:cNvPr id="81962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3969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63" name="Line 115"/>
                <p:cNvSpPr>
                  <a:spLocks noChangeShapeType="1"/>
                </p:cNvSpPr>
                <p:nvPr/>
              </p:nvSpPr>
              <p:spPr bwMode="auto">
                <a:xfrm>
                  <a:off x="3978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64" name="Line 116"/>
                <p:cNvSpPr>
                  <a:spLocks noChangeShapeType="1"/>
                </p:cNvSpPr>
                <p:nvPr/>
              </p:nvSpPr>
              <p:spPr bwMode="auto">
                <a:xfrm>
                  <a:off x="4056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65" name="Line 117"/>
                <p:cNvSpPr>
                  <a:spLocks noChangeShapeType="1"/>
                </p:cNvSpPr>
                <p:nvPr/>
              </p:nvSpPr>
              <p:spPr bwMode="auto">
                <a:xfrm>
                  <a:off x="4065" y="3504"/>
                  <a:ext cx="77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66" name="Line 118"/>
                <p:cNvSpPr>
                  <a:spLocks noChangeShapeType="1"/>
                </p:cNvSpPr>
                <p:nvPr/>
              </p:nvSpPr>
              <p:spPr bwMode="auto">
                <a:xfrm>
                  <a:off x="4150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125"/>
              <p:cNvGrpSpPr>
                <a:grpSpLocks/>
              </p:cNvGrpSpPr>
              <p:nvPr/>
            </p:nvGrpSpPr>
            <p:grpSpPr bwMode="auto">
              <a:xfrm>
                <a:off x="4150" y="3355"/>
                <a:ext cx="174" cy="157"/>
                <a:chOff x="4150" y="3355"/>
                <a:chExt cx="174" cy="157"/>
              </a:xfrm>
            </p:grpSpPr>
            <p:sp>
              <p:nvSpPr>
                <p:cNvPr id="81957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4150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58" name="Line 121"/>
                <p:cNvSpPr>
                  <a:spLocks noChangeShapeType="1"/>
                </p:cNvSpPr>
                <p:nvPr/>
              </p:nvSpPr>
              <p:spPr bwMode="auto">
                <a:xfrm>
                  <a:off x="4159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59" name="Line 122"/>
                <p:cNvSpPr>
                  <a:spLocks noChangeShapeType="1"/>
                </p:cNvSpPr>
                <p:nvPr/>
              </p:nvSpPr>
              <p:spPr bwMode="auto">
                <a:xfrm>
                  <a:off x="4237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60" name="Line 123"/>
                <p:cNvSpPr>
                  <a:spLocks noChangeShapeType="1"/>
                </p:cNvSpPr>
                <p:nvPr/>
              </p:nvSpPr>
              <p:spPr bwMode="auto">
                <a:xfrm>
                  <a:off x="4246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61" name="Line 124"/>
                <p:cNvSpPr>
                  <a:spLocks noChangeShapeType="1"/>
                </p:cNvSpPr>
                <p:nvPr/>
              </p:nvSpPr>
              <p:spPr bwMode="auto">
                <a:xfrm>
                  <a:off x="4324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131"/>
              <p:cNvGrpSpPr>
                <a:grpSpLocks/>
              </p:cNvGrpSpPr>
              <p:nvPr/>
            </p:nvGrpSpPr>
            <p:grpSpPr bwMode="auto">
              <a:xfrm>
                <a:off x="4324" y="3355"/>
                <a:ext cx="174" cy="157"/>
                <a:chOff x="4324" y="3355"/>
                <a:chExt cx="174" cy="157"/>
              </a:xfrm>
            </p:grpSpPr>
            <p:sp>
              <p:nvSpPr>
                <p:cNvPr id="81952" name="Line 126"/>
                <p:cNvSpPr>
                  <a:spLocks noChangeShapeType="1"/>
                </p:cNvSpPr>
                <p:nvPr/>
              </p:nvSpPr>
              <p:spPr bwMode="auto">
                <a:xfrm flipV="1">
                  <a:off x="4324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53" name="Line 127"/>
                <p:cNvSpPr>
                  <a:spLocks noChangeShapeType="1"/>
                </p:cNvSpPr>
                <p:nvPr/>
              </p:nvSpPr>
              <p:spPr bwMode="auto">
                <a:xfrm>
                  <a:off x="4333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54" name="Line 128"/>
                <p:cNvSpPr>
                  <a:spLocks noChangeShapeType="1"/>
                </p:cNvSpPr>
                <p:nvPr/>
              </p:nvSpPr>
              <p:spPr bwMode="auto">
                <a:xfrm>
                  <a:off x="4411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55" name="Line 129"/>
                <p:cNvSpPr>
                  <a:spLocks noChangeShapeType="1"/>
                </p:cNvSpPr>
                <p:nvPr/>
              </p:nvSpPr>
              <p:spPr bwMode="auto">
                <a:xfrm>
                  <a:off x="4420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56" name="Line 130"/>
                <p:cNvSpPr>
                  <a:spLocks noChangeShapeType="1"/>
                </p:cNvSpPr>
                <p:nvPr/>
              </p:nvSpPr>
              <p:spPr bwMode="auto">
                <a:xfrm>
                  <a:off x="4498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137"/>
              <p:cNvGrpSpPr>
                <a:grpSpLocks/>
              </p:cNvGrpSpPr>
              <p:nvPr/>
            </p:nvGrpSpPr>
            <p:grpSpPr bwMode="auto">
              <a:xfrm>
                <a:off x="4498" y="3355"/>
                <a:ext cx="181" cy="157"/>
                <a:chOff x="4498" y="3355"/>
                <a:chExt cx="181" cy="157"/>
              </a:xfrm>
            </p:grpSpPr>
            <p:sp>
              <p:nvSpPr>
                <p:cNvPr id="81947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4498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48" name="Line 133"/>
                <p:cNvSpPr>
                  <a:spLocks noChangeShapeType="1"/>
                </p:cNvSpPr>
                <p:nvPr/>
              </p:nvSpPr>
              <p:spPr bwMode="auto">
                <a:xfrm>
                  <a:off x="4507" y="3362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49" name="Line 134"/>
                <p:cNvSpPr>
                  <a:spLocks noChangeShapeType="1"/>
                </p:cNvSpPr>
                <p:nvPr/>
              </p:nvSpPr>
              <p:spPr bwMode="auto">
                <a:xfrm>
                  <a:off x="4584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50" name="Line 135"/>
                <p:cNvSpPr>
                  <a:spLocks noChangeShapeType="1"/>
                </p:cNvSpPr>
                <p:nvPr/>
              </p:nvSpPr>
              <p:spPr bwMode="auto">
                <a:xfrm>
                  <a:off x="4593" y="3504"/>
                  <a:ext cx="7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51" name="Line 136"/>
                <p:cNvSpPr>
                  <a:spLocks noChangeShapeType="1"/>
                </p:cNvSpPr>
                <p:nvPr/>
              </p:nvSpPr>
              <p:spPr bwMode="auto">
                <a:xfrm>
                  <a:off x="4679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143"/>
              <p:cNvGrpSpPr>
                <a:grpSpLocks/>
              </p:cNvGrpSpPr>
              <p:nvPr/>
            </p:nvGrpSpPr>
            <p:grpSpPr bwMode="auto">
              <a:xfrm>
                <a:off x="4679" y="3355"/>
                <a:ext cx="174" cy="157"/>
                <a:chOff x="4679" y="3355"/>
                <a:chExt cx="174" cy="157"/>
              </a:xfrm>
            </p:grpSpPr>
            <p:sp>
              <p:nvSpPr>
                <p:cNvPr id="81942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4679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43" name="Line 139"/>
                <p:cNvSpPr>
                  <a:spLocks noChangeShapeType="1"/>
                </p:cNvSpPr>
                <p:nvPr/>
              </p:nvSpPr>
              <p:spPr bwMode="auto">
                <a:xfrm>
                  <a:off x="4688" y="3362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44" name="Line 140"/>
                <p:cNvSpPr>
                  <a:spLocks noChangeShapeType="1"/>
                </p:cNvSpPr>
                <p:nvPr/>
              </p:nvSpPr>
              <p:spPr bwMode="auto">
                <a:xfrm>
                  <a:off x="4766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45" name="Line 141"/>
                <p:cNvSpPr>
                  <a:spLocks noChangeShapeType="1"/>
                </p:cNvSpPr>
                <p:nvPr/>
              </p:nvSpPr>
              <p:spPr bwMode="auto">
                <a:xfrm>
                  <a:off x="4775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46" name="Line 142"/>
                <p:cNvSpPr>
                  <a:spLocks noChangeShapeType="1"/>
                </p:cNvSpPr>
                <p:nvPr/>
              </p:nvSpPr>
              <p:spPr bwMode="auto">
                <a:xfrm>
                  <a:off x="4853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149"/>
              <p:cNvGrpSpPr>
                <a:grpSpLocks/>
              </p:cNvGrpSpPr>
              <p:nvPr/>
            </p:nvGrpSpPr>
            <p:grpSpPr bwMode="auto">
              <a:xfrm>
                <a:off x="4853" y="3355"/>
                <a:ext cx="173" cy="157"/>
                <a:chOff x="4853" y="3355"/>
                <a:chExt cx="173" cy="157"/>
              </a:xfrm>
            </p:grpSpPr>
            <p:sp>
              <p:nvSpPr>
                <p:cNvPr id="81937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4853" y="3355"/>
                  <a:ext cx="0" cy="15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8" name="Line 145"/>
                <p:cNvSpPr>
                  <a:spLocks noChangeShapeType="1"/>
                </p:cNvSpPr>
                <p:nvPr/>
              </p:nvSpPr>
              <p:spPr bwMode="auto">
                <a:xfrm>
                  <a:off x="4862" y="3362"/>
                  <a:ext cx="69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39" name="Line 146"/>
                <p:cNvSpPr>
                  <a:spLocks noChangeShapeType="1"/>
                </p:cNvSpPr>
                <p:nvPr/>
              </p:nvSpPr>
              <p:spPr bwMode="auto">
                <a:xfrm>
                  <a:off x="4939" y="3371"/>
                  <a:ext cx="0" cy="12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40" name="Line 147"/>
                <p:cNvSpPr>
                  <a:spLocks noChangeShapeType="1"/>
                </p:cNvSpPr>
                <p:nvPr/>
              </p:nvSpPr>
              <p:spPr bwMode="auto">
                <a:xfrm>
                  <a:off x="4948" y="3504"/>
                  <a:ext cx="7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941" name="Line 148"/>
                <p:cNvSpPr>
                  <a:spLocks noChangeShapeType="1"/>
                </p:cNvSpPr>
                <p:nvPr/>
              </p:nvSpPr>
              <p:spPr bwMode="auto">
                <a:xfrm>
                  <a:off x="5026" y="3504"/>
                  <a:ext cx="0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53" name="TextBox 152"/>
          <p:cNvSpPr txBox="1"/>
          <p:nvPr/>
        </p:nvSpPr>
        <p:spPr>
          <a:xfrm>
            <a:off x="2881290" y="3397818"/>
            <a:ext cx="614302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80000"/>
              </a:lnSpc>
            </a:pPr>
            <a:r>
              <a:rPr lang="en-US" altLang="zh-CN" sz="2800" dirty="0"/>
              <a:t>Answer: Calculating memory address</a:t>
            </a:r>
          </a:p>
          <a:p>
            <a:pPr marL="0" lvl="1">
              <a:lnSpc>
                <a:spcPct val="180000"/>
              </a:lnSpc>
            </a:pPr>
            <a:r>
              <a:rPr lang="en-US" altLang="zh-CN" sz="2800" dirty="0"/>
              <a:t>Answer:  </a:t>
            </a:r>
            <a:r>
              <a:rPr lang="en-US" altLang="zh-CN" sz="2800" dirty="0" err="1"/>
              <a:t>No.16</a:t>
            </a:r>
            <a:r>
              <a:rPr lang="en-US" altLang="zh-CN" sz="2800" dirty="0"/>
              <a:t>	</a:t>
            </a:r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1749425" y="312739"/>
            <a:ext cx="7716838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Implementing the Control</a:t>
            </a:r>
          </a:p>
        </p:txBody>
      </p:sp>
      <p:sp>
        <p:nvSpPr>
          <p:cNvPr id="82947" name="AutoShape 3"/>
          <p:cNvSpPr>
            <a:spLocks noGrp="1" noChangeArrowheads="1"/>
          </p:cNvSpPr>
          <p:nvPr>
            <p:ph idx="1"/>
          </p:nvPr>
        </p:nvSpPr>
        <p:spPr>
          <a:xfrm>
            <a:off x="1752600" y="1185863"/>
            <a:ext cx="8686800" cy="4114800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mtClean="0"/>
              <a:t>Value of control signals is dependent upon:</a:t>
            </a:r>
          </a:p>
          <a:p>
            <a:pPr lvl="1"/>
            <a:r>
              <a:rPr lang="en-US" altLang="zh-CN" sz="2400"/>
              <a:t>what instruction is being executed</a:t>
            </a:r>
          </a:p>
          <a:p>
            <a:pPr lvl="1"/>
            <a:r>
              <a:rPr lang="en-US" altLang="zh-CN" sz="2400"/>
              <a:t>which step is being performed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mtClean="0"/>
              <a:t>Let’s go over the main control unit in the single-cycle implementation.</a:t>
            </a:r>
          </a:p>
          <a:p>
            <a:endParaRPr lang="en-US" altLang="zh-CN" smtClean="0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AutoShape 6"/>
          <p:cNvSpPr>
            <a:spLocks noChangeArrowheads="1"/>
          </p:cNvSpPr>
          <p:nvPr/>
        </p:nvSpPr>
        <p:spPr bwMode="auto">
          <a:xfrm>
            <a:off x="1881158" y="1000108"/>
            <a:ext cx="8382000" cy="4114800"/>
          </a:xfrm>
          <a:prstGeom prst="roundRect">
            <a:avLst>
              <a:gd name="adj" fmla="val 12486"/>
            </a:avLst>
          </a:prstGeom>
          <a:noFill/>
          <a:ln w="12700">
            <a:noFill/>
            <a:round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buFont typeface="Wingdings" pitchFamily="2" charset="2"/>
              <a:buNone/>
            </a:pPr>
            <a:r>
              <a:rPr lang="en-US" altLang="zh-CN" sz="2400" dirty="0"/>
              <a:t>Main control unit in the single-cycle implementation</a:t>
            </a:r>
          </a:p>
          <a:p>
            <a:pPr marL="742950" lvl="1" indent="-285750"/>
            <a:endParaRPr lang="en-US" altLang="zh-CN" dirty="0"/>
          </a:p>
          <a:p>
            <a:pPr marL="742950" lvl="1" indent="-285750"/>
            <a:r>
              <a:rPr lang="en-US" altLang="zh-CN" dirty="0"/>
              <a:t>R-type      0</a:t>
            </a:r>
          </a:p>
          <a:p>
            <a:pPr marL="742950" lvl="1" indent="-285750"/>
            <a:r>
              <a:rPr lang="en-US" altLang="zh-CN" dirty="0" err="1"/>
              <a:t>lw</a:t>
            </a:r>
            <a:r>
              <a:rPr lang="en-US" altLang="zh-CN" dirty="0"/>
              <a:t>		35</a:t>
            </a:r>
          </a:p>
          <a:p>
            <a:pPr marL="742950" lvl="1" indent="-285750"/>
            <a:r>
              <a:rPr lang="en-US" altLang="zh-CN" dirty="0" err="1"/>
              <a:t>sw</a:t>
            </a:r>
            <a:r>
              <a:rPr lang="en-US" altLang="zh-CN" dirty="0"/>
              <a:t>		43</a:t>
            </a:r>
          </a:p>
          <a:p>
            <a:pPr marL="742950" lvl="1" indent="-285750"/>
            <a:r>
              <a:rPr lang="en-US" altLang="zh-CN" dirty="0" err="1"/>
              <a:t>beq</a:t>
            </a:r>
            <a:r>
              <a:rPr lang="en-US" altLang="zh-CN" dirty="0"/>
              <a:t>	4</a:t>
            </a:r>
          </a:p>
        </p:txBody>
      </p:sp>
      <p:pic>
        <p:nvPicPr>
          <p:cNvPr id="83971" name="Picture 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1554" y="1643050"/>
            <a:ext cx="4743450" cy="4724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75780" name="Rectangle 8"/>
          <p:cNvSpPr>
            <a:spLocks noChangeArrowheads="1"/>
          </p:cNvSpPr>
          <p:nvPr/>
        </p:nvSpPr>
        <p:spPr bwMode="auto">
          <a:xfrm>
            <a:off x="4595802" y="214291"/>
            <a:ext cx="5500726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 anchor="b"/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Review – Control unit </a:t>
            </a:r>
            <a:endParaRPr lang="en-US" altLang="zh-CN" sz="36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1027"/>
          <p:cNvSpPr>
            <a:spLocks noGrp="1" noChangeArrowheads="1"/>
          </p:cNvSpPr>
          <p:nvPr>
            <p:ph idx="1"/>
          </p:nvPr>
        </p:nvSpPr>
        <p:spPr>
          <a:xfrm>
            <a:off x="1752600" y="1412875"/>
            <a:ext cx="8382000" cy="50958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 err="1" smtClean="0"/>
              <a:t>Now,let’s</a:t>
            </a:r>
            <a:r>
              <a:rPr lang="en-US" altLang="zh-CN" dirty="0" smtClean="0"/>
              <a:t> look at the </a:t>
            </a:r>
            <a:r>
              <a:rPr lang="en-US" altLang="zh-CN" dirty="0" err="1" smtClean="0"/>
              <a:t>AlU</a:t>
            </a:r>
            <a:r>
              <a:rPr lang="en-US" altLang="zh-CN" dirty="0" smtClean="0"/>
              <a:t> control unit. It does not need to changed.</a:t>
            </a:r>
          </a:p>
        </p:txBody>
      </p:sp>
      <p:pic>
        <p:nvPicPr>
          <p:cNvPr id="84995" name="Picture 1028" descr="C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00" y="2143117"/>
            <a:ext cx="7086600" cy="376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4" name="Rectangle 1029"/>
          <p:cNvSpPr>
            <a:spLocks noChangeArrowheads="1"/>
          </p:cNvSpPr>
          <p:nvPr/>
        </p:nvSpPr>
        <p:spPr bwMode="auto">
          <a:xfrm>
            <a:off x="4595802" y="214291"/>
            <a:ext cx="578647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 anchor="b"/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Review – </a:t>
            </a:r>
            <a:r>
              <a:rPr lang="en-US" altLang="zh-CN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ALU</a:t>
            </a: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controller</a:t>
            </a:r>
            <a:endParaRPr lang="en-US" altLang="zh-CN" sz="36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3075"/>
          <p:cNvSpPr>
            <a:spLocks noGrp="1" noChangeArrowheads="1"/>
          </p:cNvSpPr>
          <p:nvPr>
            <p:ph idx="1"/>
          </p:nvPr>
        </p:nvSpPr>
        <p:spPr>
          <a:xfrm>
            <a:off x="1809720" y="1214422"/>
            <a:ext cx="8382000" cy="425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dirty="0" err="1"/>
              <a:t>So,the</a:t>
            </a:r>
            <a:r>
              <a:rPr lang="en-US" altLang="zh-CN" sz="2000" dirty="0"/>
              <a:t> following truth table remains the same.</a:t>
            </a:r>
          </a:p>
        </p:txBody>
      </p:sp>
      <p:graphicFrame>
        <p:nvGraphicFramePr>
          <p:cNvPr id="86019" name="Object 307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95538" y="1714488"/>
          <a:ext cx="70104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5" imgW="7156800" imgH="3513600" progId="Excel.Sheet.8">
                  <p:embed/>
                </p:oleObj>
              </mc:Choice>
              <mc:Fallback>
                <p:oleObj name="Worksheet" r:id="rId5" imgW="7156800" imgH="3513600" progId="Excel.Sheet.8">
                  <p:embed/>
                  <p:pic>
                    <p:nvPicPr>
                      <p:cNvPr id="0" name="Object 307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38" y="1714488"/>
                        <a:ext cx="7010400" cy="419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Rectangle 3077"/>
          <p:cNvSpPr>
            <a:spLocks noChangeArrowheads="1"/>
          </p:cNvSpPr>
          <p:nvPr/>
        </p:nvSpPr>
        <p:spPr bwMode="auto">
          <a:xfrm>
            <a:off x="4381488" y="260351"/>
            <a:ext cx="628651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 anchor="b"/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As same as the single-cycle</a:t>
            </a:r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</a:rPr>
              <a:t>Do something different in each cycle</a:t>
            </a:r>
          </a:p>
          <a:p>
            <a:r>
              <a:rPr lang="en-US" altLang="zh-CN" dirty="0" smtClean="0"/>
              <a:t>Two main ways to implement the control</a:t>
            </a:r>
          </a:p>
          <a:p>
            <a:pPr lvl="1"/>
            <a:r>
              <a:rPr lang="en-US" altLang="zh-CN" sz="2400" b="1" dirty="0">
                <a:solidFill>
                  <a:srgbClr val="0070C0"/>
                </a:solidFill>
              </a:rPr>
              <a:t>1. Finite state machine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/>
              <a:t>2. use microprogramming</a:t>
            </a:r>
          </a:p>
          <a:p>
            <a:pPr>
              <a:lnSpc>
                <a:spcPct val="110000"/>
              </a:lnSpc>
            </a:pPr>
            <a:r>
              <a:rPr lang="en-US" altLang="zh-CN" dirty="0" err="1" smtClean="0"/>
              <a:t>Next,we</a:t>
            </a:r>
            <a:r>
              <a:rPr lang="en-US" altLang="zh-CN" dirty="0" smtClean="0"/>
              <a:t> will discuss the first way.</a:t>
            </a:r>
          </a:p>
        </p:txBody>
      </p:sp>
      <p:sp>
        <p:nvSpPr>
          <p:cNvPr id="78851" name="Rectangle 1028"/>
          <p:cNvSpPr>
            <a:spLocks noChangeArrowheads="1"/>
          </p:cNvSpPr>
          <p:nvPr/>
        </p:nvSpPr>
        <p:spPr bwMode="auto">
          <a:xfrm>
            <a:off x="4595802" y="261938"/>
            <a:ext cx="6072199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 anchor="b"/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Difference in controller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 descr="F05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50950"/>
            <a:ext cx="8961438" cy="4921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Review:  Finite state machines</a:t>
            </a:r>
          </a:p>
        </p:txBody>
      </p:sp>
      <p:sp>
        <p:nvSpPr>
          <p:cNvPr id="89090" name="AutoShape 2"/>
          <p:cNvSpPr>
            <a:spLocks noGrp="1" noChangeArrowheads="1"/>
          </p:cNvSpPr>
          <p:nvPr>
            <p:ph idx="1"/>
          </p:nvPr>
        </p:nvSpPr>
        <p:spPr>
          <a:xfrm>
            <a:off x="1738282" y="1214423"/>
            <a:ext cx="8929718" cy="4573587"/>
          </a:xfrm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sz="2400" dirty="0">
                <a:solidFill>
                  <a:srgbClr val="0070C0"/>
                </a:solidFill>
              </a:rPr>
              <a:t>Finite state machines:</a:t>
            </a:r>
          </a:p>
          <a:p>
            <a:pPr lvl="1"/>
            <a:r>
              <a:rPr lang="en-US" altLang="zh-CN" sz="2000" dirty="0"/>
              <a:t>a set of states </a:t>
            </a:r>
          </a:p>
          <a:p>
            <a:pPr lvl="1"/>
            <a:r>
              <a:rPr lang="en-US" altLang="zh-CN" sz="2000" dirty="0"/>
              <a:t>next state function (determined by current state and the input)</a:t>
            </a:r>
          </a:p>
          <a:p>
            <a:pPr lvl="1"/>
            <a:r>
              <a:rPr lang="en-US" altLang="zh-CN" sz="2000" dirty="0"/>
              <a:t>output function (determined by current state and possibly input)</a:t>
            </a:r>
            <a:br>
              <a:rPr lang="en-US" altLang="zh-CN" sz="2000" dirty="0"/>
            </a:b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</p:txBody>
      </p:sp>
      <p:pic>
        <p:nvPicPr>
          <p:cNvPr id="89092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4100" y="3286124"/>
            <a:ext cx="7239000" cy="2933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905000"/>
            <a:ext cx="8610600" cy="3976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65539" name="Line 5"/>
          <p:cNvSpPr>
            <a:spLocks noChangeShapeType="1"/>
          </p:cNvSpPr>
          <p:nvPr/>
        </p:nvSpPr>
        <p:spPr bwMode="auto">
          <a:xfrm>
            <a:off x="3048000" y="4191000"/>
            <a:ext cx="6096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40" name="Line 6"/>
          <p:cNvSpPr>
            <a:spLocks noChangeShapeType="1"/>
          </p:cNvSpPr>
          <p:nvPr/>
        </p:nvSpPr>
        <p:spPr bwMode="auto">
          <a:xfrm>
            <a:off x="8826500" y="4178300"/>
            <a:ext cx="3048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Multi-cycle CPU </a:t>
            </a:r>
            <a:r>
              <a:rPr lang="en-US" altLang="zh-CN" dirty="0" err="1" smtClean="0"/>
              <a:t>datapath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8"/>
          <p:cNvSpPr>
            <a:spLocks noChangeArrowheads="1"/>
          </p:cNvSpPr>
          <p:nvPr/>
        </p:nvSpPr>
        <p:spPr bwMode="auto">
          <a:xfrm>
            <a:off x="4381488" y="152400"/>
            <a:ext cx="62865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 anchor="b"/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Instruction execute flow</a:t>
            </a:r>
          </a:p>
        </p:txBody>
      </p:sp>
      <p:sp>
        <p:nvSpPr>
          <p:cNvPr id="90115" name="Text Box 1029"/>
          <p:cNvSpPr txBox="1">
            <a:spLocks noChangeArrowheads="1"/>
          </p:cNvSpPr>
          <p:nvPr/>
        </p:nvSpPr>
        <p:spPr bwMode="auto">
          <a:xfrm>
            <a:off x="1738283" y="1357298"/>
            <a:ext cx="40687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Ref  </a:t>
            </a:r>
            <a:r>
              <a:rPr lang="en-US" altLang="zh-CN" dirty="0" err="1"/>
              <a:t>Fig5.31</a:t>
            </a:r>
            <a:r>
              <a:rPr lang="en-US" altLang="zh-CN" dirty="0"/>
              <a:t> (</a:t>
            </a:r>
            <a:r>
              <a:rPr lang="zh-CN" altLang="en-US" dirty="0"/>
              <a:t>中文版</a:t>
            </a:r>
            <a:r>
              <a:rPr lang="en-US" altLang="zh-CN" dirty="0" err="1"/>
              <a:t>p.216</a:t>
            </a:r>
            <a:r>
              <a:rPr lang="en-US" altLang="zh-CN" dirty="0"/>
              <a:t>)</a:t>
            </a:r>
          </a:p>
        </p:txBody>
      </p:sp>
      <p:sp>
        <p:nvSpPr>
          <p:cNvPr id="90116" name="AutoShape 1250"/>
          <p:cNvSpPr>
            <a:spLocks noChangeArrowheads="1"/>
          </p:cNvSpPr>
          <p:nvPr/>
        </p:nvSpPr>
        <p:spPr bwMode="auto">
          <a:xfrm>
            <a:off x="2566988" y="2636839"/>
            <a:ext cx="6985000" cy="936625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zh-CN"/>
              <a:t>Instruction fetch/decode and registerfetch</a:t>
            </a:r>
          </a:p>
          <a:p>
            <a:pPr marL="342900" indent="-342900"/>
            <a:r>
              <a:rPr lang="en-US" altLang="zh-CN"/>
              <a:t>Figure(5.32)</a:t>
            </a:r>
          </a:p>
        </p:txBody>
      </p:sp>
      <p:sp>
        <p:nvSpPr>
          <p:cNvPr id="90117" name="AutoShape 1251"/>
          <p:cNvSpPr>
            <a:spLocks noChangeArrowheads="1"/>
          </p:cNvSpPr>
          <p:nvPr/>
        </p:nvSpPr>
        <p:spPr bwMode="auto">
          <a:xfrm>
            <a:off x="1701800" y="4437064"/>
            <a:ext cx="1873250" cy="936625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</a:pPr>
            <a:r>
              <a:rPr lang="en-US" altLang="zh-CN" sz="2000"/>
              <a:t>Menory access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/>
              <a:t>instructions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/>
              <a:t>Figure(5.33)</a:t>
            </a:r>
          </a:p>
        </p:txBody>
      </p:sp>
      <p:sp>
        <p:nvSpPr>
          <p:cNvPr id="90118" name="AutoShape 1252"/>
          <p:cNvSpPr>
            <a:spLocks noChangeArrowheads="1"/>
          </p:cNvSpPr>
          <p:nvPr/>
        </p:nvSpPr>
        <p:spPr bwMode="auto">
          <a:xfrm>
            <a:off x="3648075" y="4437064"/>
            <a:ext cx="2160588" cy="936625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</a:pPr>
            <a:r>
              <a:rPr lang="en-US" altLang="zh-CN" sz="2000"/>
              <a:t>R-type instructions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/>
              <a:t>Figure(5.34)</a:t>
            </a:r>
          </a:p>
        </p:txBody>
      </p:sp>
      <p:sp>
        <p:nvSpPr>
          <p:cNvPr id="90119" name="AutoShape 1253"/>
          <p:cNvSpPr>
            <a:spLocks noChangeArrowheads="1"/>
          </p:cNvSpPr>
          <p:nvPr/>
        </p:nvSpPr>
        <p:spPr bwMode="auto">
          <a:xfrm>
            <a:off x="5880100" y="4437064"/>
            <a:ext cx="2160588" cy="936625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</a:pPr>
            <a:r>
              <a:rPr lang="en-US" altLang="zh-CN" sz="2000"/>
              <a:t>Branch instructions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/>
              <a:t>Figure(5.35)</a:t>
            </a:r>
          </a:p>
        </p:txBody>
      </p:sp>
      <p:sp>
        <p:nvSpPr>
          <p:cNvPr id="90120" name="AutoShape 1254"/>
          <p:cNvSpPr>
            <a:spLocks noChangeArrowheads="1"/>
          </p:cNvSpPr>
          <p:nvPr/>
        </p:nvSpPr>
        <p:spPr bwMode="auto">
          <a:xfrm>
            <a:off x="8112126" y="4437064"/>
            <a:ext cx="2016125" cy="936625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</a:pPr>
            <a:r>
              <a:rPr lang="en-US" altLang="zh-CN" sz="2000"/>
              <a:t>Jump instructions</a:t>
            </a:r>
          </a:p>
          <a:p>
            <a:pPr marL="342900" indent="-342900">
              <a:spcBef>
                <a:spcPct val="0"/>
              </a:spcBef>
            </a:pPr>
            <a:r>
              <a:rPr lang="en-US" altLang="zh-CN" sz="2000"/>
              <a:t>Figure(5.36)</a:t>
            </a:r>
          </a:p>
        </p:txBody>
      </p:sp>
      <p:sp>
        <p:nvSpPr>
          <p:cNvPr id="90121" name="Line 1255"/>
          <p:cNvSpPr>
            <a:spLocks noChangeShapeType="1"/>
          </p:cNvSpPr>
          <p:nvPr/>
        </p:nvSpPr>
        <p:spPr bwMode="auto">
          <a:xfrm>
            <a:off x="5880100" y="1700214"/>
            <a:ext cx="0" cy="9366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2" name="Text Box 1256"/>
          <p:cNvSpPr txBox="1">
            <a:spLocks noChangeArrowheads="1"/>
          </p:cNvSpPr>
          <p:nvPr/>
        </p:nvSpPr>
        <p:spPr bwMode="auto">
          <a:xfrm>
            <a:off x="5087938" y="1268413"/>
            <a:ext cx="16573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kumimoji="1" lang="en-US" altLang="zh-CN" sz="2400">
                <a:latin typeface="Arial" pitchFamily="34" charset="0"/>
              </a:rPr>
              <a:t>Start </a:t>
            </a:r>
          </a:p>
        </p:txBody>
      </p:sp>
      <p:sp>
        <p:nvSpPr>
          <p:cNvPr id="90123" name="Freeform 1257"/>
          <p:cNvSpPr>
            <a:spLocks/>
          </p:cNvSpPr>
          <p:nvPr/>
        </p:nvSpPr>
        <p:spPr bwMode="auto">
          <a:xfrm>
            <a:off x="2566988" y="4005263"/>
            <a:ext cx="6553200" cy="431800"/>
          </a:xfrm>
          <a:custGeom>
            <a:avLst/>
            <a:gdLst>
              <a:gd name="T0" fmla="*/ 0 w 4128"/>
              <a:gd name="T1" fmla="*/ 2147483647 h 181"/>
              <a:gd name="T2" fmla="*/ 0 w 4128"/>
              <a:gd name="T3" fmla="*/ 0 h 181"/>
              <a:gd name="T4" fmla="*/ 2147483647 w 4128"/>
              <a:gd name="T5" fmla="*/ 0 h 181"/>
              <a:gd name="T6" fmla="*/ 2147483647 w 4128"/>
              <a:gd name="T7" fmla="*/ 2147483647 h 18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28" h="181">
                <a:moveTo>
                  <a:pt x="0" y="181"/>
                </a:moveTo>
                <a:lnTo>
                  <a:pt x="0" y="0"/>
                </a:lnTo>
                <a:lnTo>
                  <a:pt x="4128" y="0"/>
                </a:lnTo>
                <a:lnTo>
                  <a:pt x="4128" y="181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4" name="Line 1258"/>
          <p:cNvSpPr>
            <a:spLocks noChangeShapeType="1"/>
          </p:cNvSpPr>
          <p:nvPr/>
        </p:nvSpPr>
        <p:spPr bwMode="auto">
          <a:xfrm>
            <a:off x="5880100" y="3573463"/>
            <a:ext cx="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5" name="Line 1259"/>
          <p:cNvSpPr>
            <a:spLocks noChangeShapeType="1"/>
          </p:cNvSpPr>
          <p:nvPr/>
        </p:nvSpPr>
        <p:spPr bwMode="auto">
          <a:xfrm>
            <a:off x="4656138" y="4005263"/>
            <a:ext cx="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6" name="Line 1260"/>
          <p:cNvSpPr>
            <a:spLocks noChangeShapeType="1"/>
          </p:cNvSpPr>
          <p:nvPr/>
        </p:nvSpPr>
        <p:spPr bwMode="auto">
          <a:xfrm>
            <a:off x="6888163" y="4005263"/>
            <a:ext cx="0" cy="431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7" name="Freeform 1261"/>
          <p:cNvSpPr>
            <a:spLocks/>
          </p:cNvSpPr>
          <p:nvPr/>
        </p:nvSpPr>
        <p:spPr bwMode="auto">
          <a:xfrm>
            <a:off x="2566989" y="2133600"/>
            <a:ext cx="7850187" cy="4103688"/>
          </a:xfrm>
          <a:custGeom>
            <a:avLst/>
            <a:gdLst>
              <a:gd name="T0" fmla="*/ 0 w 4945"/>
              <a:gd name="T1" fmla="*/ 2147483647 h 2585"/>
              <a:gd name="T2" fmla="*/ 0 w 4945"/>
              <a:gd name="T3" fmla="*/ 2147483647 h 2585"/>
              <a:gd name="T4" fmla="*/ 2147483647 w 4945"/>
              <a:gd name="T5" fmla="*/ 2147483647 h 2585"/>
              <a:gd name="T6" fmla="*/ 2147483647 w 4945"/>
              <a:gd name="T7" fmla="*/ 0 h 2585"/>
              <a:gd name="T8" fmla="*/ 2147483647 w 4945"/>
              <a:gd name="T9" fmla="*/ 0 h 25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45" h="2585">
                <a:moveTo>
                  <a:pt x="0" y="2041"/>
                </a:moveTo>
                <a:lnTo>
                  <a:pt x="0" y="2585"/>
                </a:lnTo>
                <a:lnTo>
                  <a:pt x="4945" y="2585"/>
                </a:lnTo>
                <a:lnTo>
                  <a:pt x="4945" y="0"/>
                </a:lnTo>
                <a:lnTo>
                  <a:pt x="2087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8" name="Line 1262"/>
          <p:cNvSpPr>
            <a:spLocks noChangeShapeType="1"/>
          </p:cNvSpPr>
          <p:nvPr/>
        </p:nvSpPr>
        <p:spPr bwMode="auto">
          <a:xfrm>
            <a:off x="4727575" y="5373688"/>
            <a:ext cx="0" cy="863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9" name="Line 1263"/>
          <p:cNvSpPr>
            <a:spLocks noChangeShapeType="1"/>
          </p:cNvSpPr>
          <p:nvPr/>
        </p:nvSpPr>
        <p:spPr bwMode="auto">
          <a:xfrm>
            <a:off x="7032625" y="5373688"/>
            <a:ext cx="0" cy="863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0" name="Line 1264"/>
          <p:cNvSpPr>
            <a:spLocks noChangeShapeType="1"/>
          </p:cNvSpPr>
          <p:nvPr/>
        </p:nvSpPr>
        <p:spPr bwMode="auto">
          <a:xfrm>
            <a:off x="9120188" y="5373688"/>
            <a:ext cx="0" cy="863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1" name="Line 1265"/>
          <p:cNvSpPr>
            <a:spLocks noChangeShapeType="1"/>
          </p:cNvSpPr>
          <p:nvPr/>
        </p:nvSpPr>
        <p:spPr bwMode="auto">
          <a:xfrm>
            <a:off x="2566988" y="5373688"/>
            <a:ext cx="0" cy="863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ChangeArrowheads="1"/>
          </p:cNvSpPr>
          <p:nvPr/>
        </p:nvSpPr>
        <p:spPr bwMode="auto">
          <a:xfrm>
            <a:off x="4310050" y="71415"/>
            <a:ext cx="6143668" cy="982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 anchor="b"/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Instruction fetch / decode and </a:t>
            </a:r>
            <a:r>
              <a:rPr lang="en-US" altLang="zh-CN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Read </a:t>
            </a:r>
            <a:r>
              <a:rPr lang="en-US" altLang="zh-CN" sz="36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Reg</a:t>
            </a:r>
            <a:endParaRPr lang="en-US" altLang="zh-CN" sz="36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91139" name="Rectangle 282"/>
          <p:cNvSpPr>
            <a:spLocks noChangeArrowheads="1"/>
          </p:cNvSpPr>
          <p:nvPr/>
        </p:nvSpPr>
        <p:spPr bwMode="auto">
          <a:xfrm>
            <a:off x="3797301" y="5264151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endParaRPr lang="zh-CN" altLang="zh-CN"/>
          </a:p>
        </p:txBody>
      </p:sp>
      <p:sp>
        <p:nvSpPr>
          <p:cNvPr id="91140" name="Rectangle 306"/>
          <p:cNvSpPr>
            <a:spLocks noChangeArrowheads="1"/>
          </p:cNvSpPr>
          <p:nvPr/>
        </p:nvSpPr>
        <p:spPr bwMode="auto">
          <a:xfrm>
            <a:off x="5303839" y="528637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endParaRPr lang="zh-CN" altLang="zh-CN"/>
          </a:p>
        </p:txBody>
      </p:sp>
      <p:sp>
        <p:nvSpPr>
          <p:cNvPr id="91141" name="Rectangle 330"/>
          <p:cNvSpPr>
            <a:spLocks noChangeArrowheads="1"/>
          </p:cNvSpPr>
          <p:nvPr/>
        </p:nvSpPr>
        <p:spPr bwMode="auto">
          <a:xfrm>
            <a:off x="8112126" y="528637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endParaRPr lang="zh-CN" altLang="zh-CN"/>
          </a:p>
        </p:txBody>
      </p:sp>
      <p:sp>
        <p:nvSpPr>
          <p:cNvPr id="91142" name="Rectangle 352"/>
          <p:cNvSpPr>
            <a:spLocks noChangeArrowheads="1"/>
          </p:cNvSpPr>
          <p:nvPr/>
        </p:nvSpPr>
        <p:spPr bwMode="auto">
          <a:xfrm>
            <a:off x="9591676" y="5286376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endParaRPr lang="zh-CN" altLang="zh-CN"/>
          </a:p>
        </p:txBody>
      </p:sp>
      <p:sp>
        <p:nvSpPr>
          <p:cNvPr id="91143" name="Rectangle 370"/>
          <p:cNvSpPr>
            <a:spLocks noChangeArrowheads="1"/>
          </p:cNvSpPr>
          <p:nvPr/>
        </p:nvSpPr>
        <p:spPr bwMode="auto">
          <a:xfrm>
            <a:off x="9156701" y="285273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endParaRPr lang="zh-CN" altLang="zh-CN"/>
          </a:p>
        </p:txBody>
      </p:sp>
      <p:sp>
        <p:nvSpPr>
          <p:cNvPr id="91145" name="AutoShape 4"/>
          <p:cNvSpPr>
            <a:spLocks noChangeAspect="1" noChangeArrowheads="1" noTextEdit="1"/>
          </p:cNvSpPr>
          <p:nvPr/>
        </p:nvSpPr>
        <p:spPr bwMode="auto">
          <a:xfrm>
            <a:off x="1809720" y="1142985"/>
            <a:ext cx="8305800" cy="471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307" name="Line 6"/>
          <p:cNvSpPr>
            <a:spLocks noChangeShapeType="1"/>
          </p:cNvSpPr>
          <p:nvPr/>
        </p:nvSpPr>
        <p:spPr bwMode="auto">
          <a:xfrm>
            <a:off x="9226520" y="3290871"/>
            <a:ext cx="1588" cy="164941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308" name="Line 7"/>
          <p:cNvSpPr>
            <a:spLocks noChangeShapeType="1"/>
          </p:cNvSpPr>
          <p:nvPr/>
        </p:nvSpPr>
        <p:spPr bwMode="auto">
          <a:xfrm flipH="1">
            <a:off x="2814609" y="2743183"/>
            <a:ext cx="5662613" cy="2214562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309" name="Line 8"/>
          <p:cNvSpPr>
            <a:spLocks noChangeShapeType="1"/>
          </p:cNvSpPr>
          <p:nvPr/>
        </p:nvSpPr>
        <p:spPr bwMode="auto">
          <a:xfrm flipH="1">
            <a:off x="4905346" y="3019409"/>
            <a:ext cx="3736975" cy="19383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310" name="Line 9"/>
          <p:cNvSpPr>
            <a:spLocks noChangeShapeType="1"/>
          </p:cNvSpPr>
          <p:nvPr/>
        </p:nvSpPr>
        <p:spPr bwMode="auto">
          <a:xfrm flipH="1">
            <a:off x="7577108" y="3213084"/>
            <a:ext cx="1335088" cy="17668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311" name="Freeform 10"/>
          <p:cNvSpPr>
            <a:spLocks/>
          </p:cNvSpPr>
          <p:nvPr/>
        </p:nvSpPr>
        <p:spPr bwMode="auto">
          <a:xfrm>
            <a:off x="8426421" y="1628758"/>
            <a:ext cx="1655763" cy="1655762"/>
          </a:xfrm>
          <a:custGeom>
            <a:avLst/>
            <a:gdLst>
              <a:gd name="T0" fmla="*/ 522 w 1043"/>
              <a:gd name="T1" fmla="*/ 1043 h 1043"/>
              <a:gd name="T2" fmla="*/ 605 w 1043"/>
              <a:gd name="T3" fmla="*/ 1036 h 1043"/>
              <a:gd name="T4" fmla="*/ 685 w 1043"/>
              <a:gd name="T5" fmla="*/ 1019 h 1043"/>
              <a:gd name="T6" fmla="*/ 762 w 1043"/>
              <a:gd name="T7" fmla="*/ 988 h 1043"/>
              <a:gd name="T8" fmla="*/ 828 w 1043"/>
              <a:gd name="T9" fmla="*/ 946 h 1043"/>
              <a:gd name="T10" fmla="*/ 890 w 1043"/>
              <a:gd name="T11" fmla="*/ 894 h 1043"/>
              <a:gd name="T12" fmla="*/ 942 w 1043"/>
              <a:gd name="T13" fmla="*/ 831 h 1043"/>
              <a:gd name="T14" fmla="*/ 984 w 1043"/>
              <a:gd name="T15" fmla="*/ 761 h 1043"/>
              <a:gd name="T16" fmla="*/ 1015 w 1043"/>
              <a:gd name="T17" fmla="*/ 688 h 1043"/>
              <a:gd name="T18" fmla="*/ 1036 w 1043"/>
              <a:gd name="T19" fmla="*/ 609 h 1043"/>
              <a:gd name="T20" fmla="*/ 1043 w 1043"/>
              <a:gd name="T21" fmla="*/ 522 h 1043"/>
              <a:gd name="T22" fmla="*/ 1036 w 1043"/>
              <a:gd name="T23" fmla="*/ 438 h 1043"/>
              <a:gd name="T24" fmla="*/ 1015 w 1043"/>
              <a:gd name="T25" fmla="*/ 358 h 1043"/>
              <a:gd name="T26" fmla="*/ 984 w 1043"/>
              <a:gd name="T27" fmla="*/ 285 h 1043"/>
              <a:gd name="T28" fmla="*/ 942 w 1043"/>
              <a:gd name="T29" fmla="*/ 216 h 1043"/>
              <a:gd name="T30" fmla="*/ 890 w 1043"/>
              <a:gd name="T31" fmla="*/ 153 h 1043"/>
              <a:gd name="T32" fmla="*/ 828 w 1043"/>
              <a:gd name="T33" fmla="*/ 101 h 1043"/>
              <a:gd name="T34" fmla="*/ 762 w 1043"/>
              <a:gd name="T35" fmla="*/ 59 h 1043"/>
              <a:gd name="T36" fmla="*/ 685 w 1043"/>
              <a:gd name="T37" fmla="*/ 28 h 1043"/>
              <a:gd name="T38" fmla="*/ 605 w 1043"/>
              <a:gd name="T39" fmla="*/ 7 h 1043"/>
              <a:gd name="T40" fmla="*/ 522 w 1043"/>
              <a:gd name="T41" fmla="*/ 0 h 1043"/>
              <a:gd name="T42" fmla="*/ 438 w 1043"/>
              <a:gd name="T43" fmla="*/ 7 h 1043"/>
              <a:gd name="T44" fmla="*/ 355 w 1043"/>
              <a:gd name="T45" fmla="*/ 28 h 1043"/>
              <a:gd name="T46" fmla="*/ 282 w 1043"/>
              <a:gd name="T47" fmla="*/ 59 h 1043"/>
              <a:gd name="T48" fmla="*/ 212 w 1043"/>
              <a:gd name="T49" fmla="*/ 101 h 1043"/>
              <a:gd name="T50" fmla="*/ 153 w 1043"/>
              <a:gd name="T51" fmla="*/ 153 h 1043"/>
              <a:gd name="T52" fmla="*/ 101 w 1043"/>
              <a:gd name="T53" fmla="*/ 216 h 1043"/>
              <a:gd name="T54" fmla="*/ 59 w 1043"/>
              <a:gd name="T55" fmla="*/ 285 h 1043"/>
              <a:gd name="T56" fmla="*/ 28 w 1043"/>
              <a:gd name="T57" fmla="*/ 358 h 1043"/>
              <a:gd name="T58" fmla="*/ 7 w 1043"/>
              <a:gd name="T59" fmla="*/ 438 h 1043"/>
              <a:gd name="T60" fmla="*/ 0 w 1043"/>
              <a:gd name="T61" fmla="*/ 522 h 1043"/>
              <a:gd name="T62" fmla="*/ 7 w 1043"/>
              <a:gd name="T63" fmla="*/ 609 h 1043"/>
              <a:gd name="T64" fmla="*/ 28 w 1043"/>
              <a:gd name="T65" fmla="*/ 688 h 1043"/>
              <a:gd name="T66" fmla="*/ 59 w 1043"/>
              <a:gd name="T67" fmla="*/ 761 h 1043"/>
              <a:gd name="T68" fmla="*/ 101 w 1043"/>
              <a:gd name="T69" fmla="*/ 831 h 1043"/>
              <a:gd name="T70" fmla="*/ 153 w 1043"/>
              <a:gd name="T71" fmla="*/ 894 h 1043"/>
              <a:gd name="T72" fmla="*/ 212 w 1043"/>
              <a:gd name="T73" fmla="*/ 946 h 1043"/>
              <a:gd name="T74" fmla="*/ 282 w 1043"/>
              <a:gd name="T75" fmla="*/ 988 h 1043"/>
              <a:gd name="T76" fmla="*/ 355 w 1043"/>
              <a:gd name="T77" fmla="*/ 1019 h 1043"/>
              <a:gd name="T78" fmla="*/ 438 w 1043"/>
              <a:gd name="T79" fmla="*/ 1036 h 1043"/>
              <a:gd name="T80" fmla="*/ 522 w 1043"/>
              <a:gd name="T81" fmla="*/ 1043 h 1043"/>
              <a:gd name="T82" fmla="*/ 522 w 1043"/>
              <a:gd name="T83" fmla="*/ 1043 h 1043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043" h="1043">
                <a:moveTo>
                  <a:pt x="522" y="1043"/>
                </a:moveTo>
                <a:lnTo>
                  <a:pt x="605" y="1036"/>
                </a:lnTo>
                <a:lnTo>
                  <a:pt x="685" y="1019"/>
                </a:lnTo>
                <a:lnTo>
                  <a:pt x="762" y="988"/>
                </a:lnTo>
                <a:lnTo>
                  <a:pt x="828" y="946"/>
                </a:lnTo>
                <a:lnTo>
                  <a:pt x="890" y="894"/>
                </a:lnTo>
                <a:lnTo>
                  <a:pt x="942" y="831"/>
                </a:lnTo>
                <a:lnTo>
                  <a:pt x="984" y="761"/>
                </a:lnTo>
                <a:lnTo>
                  <a:pt x="1015" y="688"/>
                </a:lnTo>
                <a:lnTo>
                  <a:pt x="1036" y="609"/>
                </a:lnTo>
                <a:lnTo>
                  <a:pt x="1043" y="522"/>
                </a:lnTo>
                <a:lnTo>
                  <a:pt x="1036" y="438"/>
                </a:lnTo>
                <a:lnTo>
                  <a:pt x="1015" y="358"/>
                </a:lnTo>
                <a:lnTo>
                  <a:pt x="984" y="285"/>
                </a:lnTo>
                <a:lnTo>
                  <a:pt x="942" y="216"/>
                </a:lnTo>
                <a:lnTo>
                  <a:pt x="890" y="153"/>
                </a:lnTo>
                <a:lnTo>
                  <a:pt x="828" y="101"/>
                </a:lnTo>
                <a:lnTo>
                  <a:pt x="762" y="59"/>
                </a:lnTo>
                <a:lnTo>
                  <a:pt x="685" y="28"/>
                </a:lnTo>
                <a:lnTo>
                  <a:pt x="605" y="7"/>
                </a:lnTo>
                <a:lnTo>
                  <a:pt x="522" y="0"/>
                </a:lnTo>
                <a:lnTo>
                  <a:pt x="438" y="7"/>
                </a:lnTo>
                <a:lnTo>
                  <a:pt x="355" y="28"/>
                </a:lnTo>
                <a:lnTo>
                  <a:pt x="282" y="59"/>
                </a:lnTo>
                <a:lnTo>
                  <a:pt x="212" y="101"/>
                </a:lnTo>
                <a:lnTo>
                  <a:pt x="153" y="153"/>
                </a:lnTo>
                <a:lnTo>
                  <a:pt x="101" y="216"/>
                </a:lnTo>
                <a:lnTo>
                  <a:pt x="59" y="285"/>
                </a:lnTo>
                <a:lnTo>
                  <a:pt x="28" y="358"/>
                </a:lnTo>
                <a:lnTo>
                  <a:pt x="7" y="438"/>
                </a:lnTo>
                <a:lnTo>
                  <a:pt x="0" y="522"/>
                </a:lnTo>
                <a:lnTo>
                  <a:pt x="7" y="609"/>
                </a:lnTo>
                <a:lnTo>
                  <a:pt x="28" y="688"/>
                </a:lnTo>
                <a:lnTo>
                  <a:pt x="59" y="761"/>
                </a:lnTo>
                <a:lnTo>
                  <a:pt x="101" y="831"/>
                </a:lnTo>
                <a:lnTo>
                  <a:pt x="153" y="894"/>
                </a:lnTo>
                <a:lnTo>
                  <a:pt x="212" y="946"/>
                </a:lnTo>
                <a:lnTo>
                  <a:pt x="282" y="988"/>
                </a:lnTo>
                <a:lnTo>
                  <a:pt x="355" y="1019"/>
                </a:lnTo>
                <a:lnTo>
                  <a:pt x="438" y="1036"/>
                </a:lnTo>
                <a:lnTo>
                  <a:pt x="522" y="1043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2" name="组合 371"/>
          <p:cNvGrpSpPr/>
          <p:nvPr/>
        </p:nvGrpSpPr>
        <p:grpSpPr>
          <a:xfrm>
            <a:off x="8677245" y="2152633"/>
            <a:ext cx="1165290" cy="713562"/>
            <a:chOff x="7153245" y="2152633"/>
            <a:chExt cx="1165290" cy="713562"/>
          </a:xfrm>
        </p:grpSpPr>
        <p:sp>
          <p:nvSpPr>
            <p:cNvPr id="91312" name="Rectangle 11"/>
            <p:cNvSpPr>
              <a:spLocks noChangeArrowheads="1"/>
            </p:cNvSpPr>
            <p:nvPr/>
          </p:nvSpPr>
          <p:spPr bwMode="auto">
            <a:xfrm>
              <a:off x="7213570" y="2152633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91313" name="Rectangle 12"/>
            <p:cNvSpPr>
              <a:spLocks noChangeArrowheads="1"/>
            </p:cNvSpPr>
            <p:nvPr/>
          </p:nvSpPr>
          <p:spPr bwMode="auto">
            <a:xfrm>
              <a:off x="7334220" y="2152633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91314" name="Rectangle 13"/>
            <p:cNvSpPr>
              <a:spLocks noChangeArrowheads="1"/>
            </p:cNvSpPr>
            <p:nvPr/>
          </p:nvSpPr>
          <p:spPr bwMode="auto">
            <a:xfrm>
              <a:off x="7440583" y="2152633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91315" name="Rectangle 14"/>
            <p:cNvSpPr>
              <a:spLocks noChangeArrowheads="1"/>
            </p:cNvSpPr>
            <p:nvPr/>
          </p:nvSpPr>
          <p:spPr bwMode="auto">
            <a:xfrm>
              <a:off x="7572345" y="2152633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91316" name="Rectangle 15"/>
            <p:cNvSpPr>
              <a:spLocks noChangeArrowheads="1"/>
            </p:cNvSpPr>
            <p:nvPr/>
          </p:nvSpPr>
          <p:spPr bwMode="auto">
            <a:xfrm>
              <a:off x="7694583" y="2152633"/>
              <a:ext cx="5931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91317" name="Rectangle 16"/>
            <p:cNvSpPr>
              <a:spLocks noChangeArrowheads="1"/>
            </p:cNvSpPr>
            <p:nvPr/>
          </p:nvSpPr>
          <p:spPr bwMode="auto">
            <a:xfrm>
              <a:off x="7756495" y="2152633"/>
              <a:ext cx="8976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91318" name="Rectangle 17"/>
            <p:cNvSpPr>
              <a:spLocks noChangeArrowheads="1"/>
            </p:cNvSpPr>
            <p:nvPr/>
          </p:nvSpPr>
          <p:spPr bwMode="auto">
            <a:xfrm>
              <a:off x="7848570" y="2152633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91319" name="Rectangle 18"/>
            <p:cNvSpPr>
              <a:spLocks noChangeArrowheads="1"/>
            </p:cNvSpPr>
            <p:nvPr/>
          </p:nvSpPr>
          <p:spPr bwMode="auto">
            <a:xfrm>
              <a:off x="7967633" y="2152633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20" name="Rectangle 19"/>
            <p:cNvSpPr>
              <a:spLocks noChangeArrowheads="1"/>
            </p:cNvSpPr>
            <p:nvPr/>
          </p:nvSpPr>
          <p:spPr bwMode="auto">
            <a:xfrm>
              <a:off x="8020020" y="2152633"/>
              <a:ext cx="1041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=</a:t>
              </a:r>
              <a:endParaRPr lang="en-US" altLang="zh-CN"/>
            </a:p>
          </p:txBody>
        </p:sp>
        <p:sp>
          <p:nvSpPr>
            <p:cNvPr id="91321" name="Rectangle 20"/>
            <p:cNvSpPr>
              <a:spLocks noChangeArrowheads="1"/>
            </p:cNvSpPr>
            <p:nvPr/>
          </p:nvSpPr>
          <p:spPr bwMode="auto">
            <a:xfrm>
              <a:off x="8127970" y="2152633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22" name="Rectangle 21"/>
            <p:cNvSpPr>
              <a:spLocks noChangeArrowheads="1"/>
            </p:cNvSpPr>
            <p:nvPr/>
          </p:nvSpPr>
          <p:spPr bwMode="auto">
            <a:xfrm>
              <a:off x="8177183" y="2152633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91323" name="Rectangle 22"/>
            <p:cNvSpPr>
              <a:spLocks noChangeArrowheads="1"/>
            </p:cNvSpPr>
            <p:nvPr/>
          </p:nvSpPr>
          <p:spPr bwMode="auto">
            <a:xfrm>
              <a:off x="8274020" y="215263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endParaRPr lang="zh-CN" altLang="zh-CN"/>
            </a:p>
          </p:txBody>
        </p:sp>
        <p:sp>
          <p:nvSpPr>
            <p:cNvPr id="91324" name="Rectangle 23"/>
            <p:cNvSpPr>
              <a:spLocks noChangeArrowheads="1"/>
            </p:cNvSpPr>
            <p:nvPr/>
          </p:nvSpPr>
          <p:spPr bwMode="auto">
            <a:xfrm>
              <a:off x="7153245" y="2368533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91325" name="Rectangle 24"/>
            <p:cNvSpPr>
              <a:spLocks noChangeArrowheads="1"/>
            </p:cNvSpPr>
            <p:nvPr/>
          </p:nvSpPr>
          <p:spPr bwMode="auto">
            <a:xfrm>
              <a:off x="7272308" y="2368533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91326" name="Rectangle 25"/>
            <p:cNvSpPr>
              <a:spLocks noChangeArrowheads="1"/>
            </p:cNvSpPr>
            <p:nvPr/>
          </p:nvSpPr>
          <p:spPr bwMode="auto">
            <a:xfrm>
              <a:off x="7378670" y="2368533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91327" name="Rectangle 26"/>
            <p:cNvSpPr>
              <a:spLocks noChangeArrowheads="1"/>
            </p:cNvSpPr>
            <p:nvPr/>
          </p:nvSpPr>
          <p:spPr bwMode="auto">
            <a:xfrm>
              <a:off x="7512020" y="2368533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91328" name="Rectangle 27"/>
            <p:cNvSpPr>
              <a:spLocks noChangeArrowheads="1"/>
            </p:cNvSpPr>
            <p:nvPr/>
          </p:nvSpPr>
          <p:spPr bwMode="auto">
            <a:xfrm>
              <a:off x="7632670" y="2368533"/>
              <a:ext cx="5931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91329" name="Rectangle 28"/>
            <p:cNvSpPr>
              <a:spLocks noChangeArrowheads="1"/>
            </p:cNvSpPr>
            <p:nvPr/>
          </p:nvSpPr>
          <p:spPr bwMode="auto">
            <a:xfrm>
              <a:off x="7696170" y="2368533"/>
              <a:ext cx="8976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 dirty="0">
                  <a:solidFill>
                    <a:srgbClr val="000000"/>
                  </a:solidFill>
                </a:rPr>
                <a:t>c</a:t>
              </a:r>
              <a:endParaRPr lang="en-US" altLang="zh-CN" dirty="0"/>
            </a:p>
          </p:txBody>
        </p:sp>
        <p:sp>
          <p:nvSpPr>
            <p:cNvPr id="91330" name="Rectangle 29"/>
            <p:cNvSpPr>
              <a:spLocks noChangeArrowheads="1"/>
            </p:cNvSpPr>
            <p:nvPr/>
          </p:nvSpPr>
          <p:spPr bwMode="auto">
            <a:xfrm>
              <a:off x="7788245" y="2368533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91331" name="Rectangle 30"/>
            <p:cNvSpPr>
              <a:spLocks noChangeArrowheads="1"/>
            </p:cNvSpPr>
            <p:nvPr/>
          </p:nvSpPr>
          <p:spPr bwMode="auto">
            <a:xfrm>
              <a:off x="7907308" y="2368533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32" name="Rectangle 31"/>
            <p:cNvSpPr>
              <a:spLocks noChangeArrowheads="1"/>
            </p:cNvSpPr>
            <p:nvPr/>
          </p:nvSpPr>
          <p:spPr bwMode="auto">
            <a:xfrm>
              <a:off x="7958108" y="2368533"/>
              <a:ext cx="1041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=</a:t>
              </a:r>
              <a:endParaRPr lang="en-US" altLang="zh-CN"/>
            </a:p>
          </p:txBody>
        </p:sp>
        <p:sp>
          <p:nvSpPr>
            <p:cNvPr id="91333" name="Rectangle 32"/>
            <p:cNvSpPr>
              <a:spLocks noChangeArrowheads="1"/>
            </p:cNvSpPr>
            <p:nvPr/>
          </p:nvSpPr>
          <p:spPr bwMode="auto">
            <a:xfrm>
              <a:off x="8067645" y="2368533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34" name="Rectangle 33"/>
            <p:cNvSpPr>
              <a:spLocks noChangeArrowheads="1"/>
            </p:cNvSpPr>
            <p:nvPr/>
          </p:nvSpPr>
          <p:spPr bwMode="auto">
            <a:xfrm>
              <a:off x="8116858" y="2368533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91335" name="Rectangle 34"/>
            <p:cNvSpPr>
              <a:spLocks noChangeArrowheads="1"/>
            </p:cNvSpPr>
            <p:nvPr/>
          </p:nvSpPr>
          <p:spPr bwMode="auto">
            <a:xfrm>
              <a:off x="8216870" y="2368533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91336" name="Rectangle 35"/>
            <p:cNvSpPr>
              <a:spLocks noChangeArrowheads="1"/>
            </p:cNvSpPr>
            <p:nvPr/>
          </p:nvSpPr>
          <p:spPr bwMode="auto">
            <a:xfrm>
              <a:off x="8318470" y="236853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endParaRPr lang="zh-CN" altLang="zh-CN"/>
            </a:p>
          </p:txBody>
        </p:sp>
        <p:sp>
          <p:nvSpPr>
            <p:cNvPr id="91337" name="Rectangle 36"/>
            <p:cNvSpPr>
              <a:spLocks noChangeArrowheads="1"/>
            </p:cNvSpPr>
            <p:nvPr/>
          </p:nvSpPr>
          <p:spPr bwMode="auto">
            <a:xfrm>
              <a:off x="7231033" y="2589196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91338" name="Rectangle 37"/>
            <p:cNvSpPr>
              <a:spLocks noChangeArrowheads="1"/>
            </p:cNvSpPr>
            <p:nvPr/>
          </p:nvSpPr>
          <p:spPr bwMode="auto">
            <a:xfrm>
              <a:off x="7350095" y="258919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91339" name="Rectangle 38"/>
            <p:cNvSpPr>
              <a:spLocks noChangeArrowheads="1"/>
            </p:cNvSpPr>
            <p:nvPr/>
          </p:nvSpPr>
          <p:spPr bwMode="auto">
            <a:xfrm>
              <a:off x="7456458" y="2589196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91340" name="Rectangle 39"/>
            <p:cNvSpPr>
              <a:spLocks noChangeArrowheads="1"/>
            </p:cNvSpPr>
            <p:nvPr/>
          </p:nvSpPr>
          <p:spPr bwMode="auto">
            <a:xfrm>
              <a:off x="7589808" y="2589196"/>
              <a:ext cx="13946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91341" name="Rectangle 40"/>
            <p:cNvSpPr>
              <a:spLocks noChangeArrowheads="1"/>
            </p:cNvSpPr>
            <p:nvPr/>
          </p:nvSpPr>
          <p:spPr bwMode="auto">
            <a:xfrm>
              <a:off x="7731095" y="258919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91342" name="Rectangle 41"/>
            <p:cNvSpPr>
              <a:spLocks noChangeArrowheads="1"/>
            </p:cNvSpPr>
            <p:nvPr/>
          </p:nvSpPr>
          <p:spPr bwMode="auto">
            <a:xfrm>
              <a:off x="7829520" y="2589196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43" name="Rectangle 42"/>
            <p:cNvSpPr>
              <a:spLocks noChangeArrowheads="1"/>
            </p:cNvSpPr>
            <p:nvPr/>
          </p:nvSpPr>
          <p:spPr bwMode="auto">
            <a:xfrm>
              <a:off x="7886670" y="2589196"/>
              <a:ext cx="1041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=</a:t>
              </a:r>
              <a:endParaRPr lang="en-US" altLang="zh-CN"/>
            </a:p>
          </p:txBody>
        </p:sp>
        <p:sp>
          <p:nvSpPr>
            <p:cNvPr id="91344" name="Rectangle 43"/>
            <p:cNvSpPr>
              <a:spLocks noChangeArrowheads="1"/>
            </p:cNvSpPr>
            <p:nvPr/>
          </p:nvSpPr>
          <p:spPr bwMode="auto">
            <a:xfrm>
              <a:off x="7989858" y="2589196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45" name="Rectangle 44"/>
            <p:cNvSpPr>
              <a:spLocks noChangeArrowheads="1"/>
            </p:cNvSpPr>
            <p:nvPr/>
          </p:nvSpPr>
          <p:spPr bwMode="auto">
            <a:xfrm>
              <a:off x="8040658" y="258919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91346" name="Rectangle 45"/>
            <p:cNvSpPr>
              <a:spLocks noChangeArrowheads="1"/>
            </p:cNvSpPr>
            <p:nvPr/>
          </p:nvSpPr>
          <p:spPr bwMode="auto">
            <a:xfrm>
              <a:off x="8145433" y="258919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91347" name="Rectangle 46"/>
            <p:cNvSpPr>
              <a:spLocks noChangeArrowheads="1"/>
            </p:cNvSpPr>
            <p:nvPr/>
          </p:nvSpPr>
          <p:spPr bwMode="auto">
            <a:xfrm>
              <a:off x="8240683" y="2589196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endParaRPr lang="zh-CN" altLang="zh-CN"/>
            </a:p>
          </p:txBody>
        </p:sp>
      </p:grpSp>
      <p:sp>
        <p:nvSpPr>
          <p:cNvPr id="91348" name="Rectangle 47"/>
          <p:cNvSpPr>
            <a:spLocks noChangeArrowheads="1"/>
          </p:cNvSpPr>
          <p:nvPr/>
        </p:nvSpPr>
        <p:spPr bwMode="auto">
          <a:xfrm>
            <a:off x="9234459" y="2809859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endParaRPr lang="zh-CN" altLang="zh-CN"/>
          </a:p>
        </p:txBody>
      </p:sp>
      <p:sp>
        <p:nvSpPr>
          <p:cNvPr id="91431" name="Freeform 130"/>
          <p:cNvSpPr>
            <a:spLocks/>
          </p:cNvSpPr>
          <p:nvPr/>
        </p:nvSpPr>
        <p:spPr bwMode="auto">
          <a:xfrm>
            <a:off x="4470370" y="1539859"/>
            <a:ext cx="1843088" cy="1838325"/>
          </a:xfrm>
          <a:custGeom>
            <a:avLst/>
            <a:gdLst>
              <a:gd name="T0" fmla="*/ 580 w 1161"/>
              <a:gd name="T1" fmla="*/ 1158 h 1158"/>
              <a:gd name="T2" fmla="*/ 674 w 1161"/>
              <a:gd name="T3" fmla="*/ 1151 h 1158"/>
              <a:gd name="T4" fmla="*/ 764 w 1161"/>
              <a:gd name="T5" fmla="*/ 1130 h 1158"/>
              <a:gd name="T6" fmla="*/ 844 w 1161"/>
              <a:gd name="T7" fmla="*/ 1096 h 1158"/>
              <a:gd name="T8" fmla="*/ 921 w 1161"/>
              <a:gd name="T9" fmla="*/ 1047 h 1158"/>
              <a:gd name="T10" fmla="*/ 990 w 1161"/>
              <a:gd name="T11" fmla="*/ 988 h 1158"/>
              <a:gd name="T12" fmla="*/ 1046 w 1161"/>
              <a:gd name="T13" fmla="*/ 922 h 1158"/>
              <a:gd name="T14" fmla="*/ 1095 w 1161"/>
              <a:gd name="T15" fmla="*/ 845 h 1158"/>
              <a:gd name="T16" fmla="*/ 1129 w 1161"/>
              <a:gd name="T17" fmla="*/ 762 h 1158"/>
              <a:gd name="T18" fmla="*/ 1150 w 1161"/>
              <a:gd name="T19" fmla="*/ 671 h 1158"/>
              <a:gd name="T20" fmla="*/ 1161 w 1161"/>
              <a:gd name="T21" fmla="*/ 578 h 1158"/>
              <a:gd name="T22" fmla="*/ 1150 w 1161"/>
              <a:gd name="T23" fmla="*/ 484 h 1158"/>
              <a:gd name="T24" fmla="*/ 1129 w 1161"/>
              <a:gd name="T25" fmla="*/ 397 h 1158"/>
              <a:gd name="T26" fmla="*/ 1095 w 1161"/>
              <a:gd name="T27" fmla="*/ 313 h 1158"/>
              <a:gd name="T28" fmla="*/ 1046 w 1161"/>
              <a:gd name="T29" fmla="*/ 237 h 1158"/>
              <a:gd name="T30" fmla="*/ 990 w 1161"/>
              <a:gd name="T31" fmla="*/ 171 h 1158"/>
              <a:gd name="T32" fmla="*/ 921 w 1161"/>
              <a:gd name="T33" fmla="*/ 112 h 1158"/>
              <a:gd name="T34" fmla="*/ 844 w 1161"/>
              <a:gd name="T35" fmla="*/ 63 h 1158"/>
              <a:gd name="T36" fmla="*/ 764 w 1161"/>
              <a:gd name="T37" fmla="*/ 28 h 1158"/>
              <a:gd name="T38" fmla="*/ 674 w 1161"/>
              <a:gd name="T39" fmla="*/ 7 h 1158"/>
              <a:gd name="T40" fmla="*/ 580 w 1161"/>
              <a:gd name="T41" fmla="*/ 0 h 1158"/>
              <a:gd name="T42" fmla="*/ 486 w 1161"/>
              <a:gd name="T43" fmla="*/ 7 h 1158"/>
              <a:gd name="T44" fmla="*/ 396 w 1161"/>
              <a:gd name="T45" fmla="*/ 28 h 1158"/>
              <a:gd name="T46" fmla="*/ 313 w 1161"/>
              <a:gd name="T47" fmla="*/ 63 h 1158"/>
              <a:gd name="T48" fmla="*/ 236 w 1161"/>
              <a:gd name="T49" fmla="*/ 112 h 1158"/>
              <a:gd name="T50" fmla="*/ 170 w 1161"/>
              <a:gd name="T51" fmla="*/ 171 h 1158"/>
              <a:gd name="T52" fmla="*/ 111 w 1161"/>
              <a:gd name="T53" fmla="*/ 237 h 1158"/>
              <a:gd name="T54" fmla="*/ 66 w 1161"/>
              <a:gd name="T55" fmla="*/ 313 h 1158"/>
              <a:gd name="T56" fmla="*/ 31 w 1161"/>
              <a:gd name="T57" fmla="*/ 397 h 1158"/>
              <a:gd name="T58" fmla="*/ 7 w 1161"/>
              <a:gd name="T59" fmla="*/ 484 h 1158"/>
              <a:gd name="T60" fmla="*/ 0 w 1161"/>
              <a:gd name="T61" fmla="*/ 578 h 1158"/>
              <a:gd name="T62" fmla="*/ 7 w 1161"/>
              <a:gd name="T63" fmla="*/ 671 h 1158"/>
              <a:gd name="T64" fmla="*/ 31 w 1161"/>
              <a:gd name="T65" fmla="*/ 762 h 1158"/>
              <a:gd name="T66" fmla="*/ 66 w 1161"/>
              <a:gd name="T67" fmla="*/ 845 h 1158"/>
              <a:gd name="T68" fmla="*/ 111 w 1161"/>
              <a:gd name="T69" fmla="*/ 922 h 1158"/>
              <a:gd name="T70" fmla="*/ 170 w 1161"/>
              <a:gd name="T71" fmla="*/ 988 h 1158"/>
              <a:gd name="T72" fmla="*/ 236 w 1161"/>
              <a:gd name="T73" fmla="*/ 1047 h 1158"/>
              <a:gd name="T74" fmla="*/ 313 w 1161"/>
              <a:gd name="T75" fmla="*/ 1096 h 1158"/>
              <a:gd name="T76" fmla="*/ 396 w 1161"/>
              <a:gd name="T77" fmla="*/ 1130 h 1158"/>
              <a:gd name="T78" fmla="*/ 486 w 1161"/>
              <a:gd name="T79" fmla="*/ 1151 h 1158"/>
              <a:gd name="T80" fmla="*/ 580 w 1161"/>
              <a:gd name="T81" fmla="*/ 1158 h 1158"/>
              <a:gd name="T82" fmla="*/ 580 w 1161"/>
              <a:gd name="T83" fmla="*/ 1158 h 115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161" h="1158">
                <a:moveTo>
                  <a:pt x="580" y="1158"/>
                </a:moveTo>
                <a:lnTo>
                  <a:pt x="674" y="1151"/>
                </a:lnTo>
                <a:lnTo>
                  <a:pt x="764" y="1130"/>
                </a:lnTo>
                <a:lnTo>
                  <a:pt x="844" y="1096"/>
                </a:lnTo>
                <a:lnTo>
                  <a:pt x="921" y="1047"/>
                </a:lnTo>
                <a:lnTo>
                  <a:pt x="990" y="988"/>
                </a:lnTo>
                <a:lnTo>
                  <a:pt x="1046" y="922"/>
                </a:lnTo>
                <a:lnTo>
                  <a:pt x="1095" y="845"/>
                </a:lnTo>
                <a:lnTo>
                  <a:pt x="1129" y="762"/>
                </a:lnTo>
                <a:lnTo>
                  <a:pt x="1150" y="671"/>
                </a:lnTo>
                <a:lnTo>
                  <a:pt x="1161" y="578"/>
                </a:lnTo>
                <a:lnTo>
                  <a:pt x="1150" y="484"/>
                </a:lnTo>
                <a:lnTo>
                  <a:pt x="1129" y="397"/>
                </a:lnTo>
                <a:lnTo>
                  <a:pt x="1095" y="313"/>
                </a:lnTo>
                <a:lnTo>
                  <a:pt x="1046" y="237"/>
                </a:lnTo>
                <a:lnTo>
                  <a:pt x="990" y="171"/>
                </a:lnTo>
                <a:lnTo>
                  <a:pt x="921" y="112"/>
                </a:lnTo>
                <a:lnTo>
                  <a:pt x="844" y="63"/>
                </a:lnTo>
                <a:lnTo>
                  <a:pt x="764" y="28"/>
                </a:lnTo>
                <a:lnTo>
                  <a:pt x="674" y="7"/>
                </a:lnTo>
                <a:lnTo>
                  <a:pt x="580" y="0"/>
                </a:lnTo>
                <a:lnTo>
                  <a:pt x="486" y="7"/>
                </a:lnTo>
                <a:lnTo>
                  <a:pt x="396" y="28"/>
                </a:lnTo>
                <a:lnTo>
                  <a:pt x="313" y="63"/>
                </a:lnTo>
                <a:lnTo>
                  <a:pt x="236" y="112"/>
                </a:lnTo>
                <a:lnTo>
                  <a:pt x="170" y="171"/>
                </a:lnTo>
                <a:lnTo>
                  <a:pt x="111" y="237"/>
                </a:lnTo>
                <a:lnTo>
                  <a:pt x="66" y="313"/>
                </a:lnTo>
                <a:lnTo>
                  <a:pt x="31" y="397"/>
                </a:lnTo>
                <a:lnTo>
                  <a:pt x="7" y="484"/>
                </a:lnTo>
                <a:lnTo>
                  <a:pt x="0" y="578"/>
                </a:lnTo>
                <a:lnTo>
                  <a:pt x="7" y="671"/>
                </a:lnTo>
                <a:lnTo>
                  <a:pt x="31" y="762"/>
                </a:lnTo>
                <a:lnTo>
                  <a:pt x="66" y="845"/>
                </a:lnTo>
                <a:lnTo>
                  <a:pt x="111" y="922"/>
                </a:lnTo>
                <a:lnTo>
                  <a:pt x="170" y="988"/>
                </a:lnTo>
                <a:lnTo>
                  <a:pt x="236" y="1047"/>
                </a:lnTo>
                <a:lnTo>
                  <a:pt x="313" y="1096"/>
                </a:lnTo>
                <a:lnTo>
                  <a:pt x="396" y="1130"/>
                </a:lnTo>
                <a:lnTo>
                  <a:pt x="486" y="1151"/>
                </a:lnTo>
                <a:lnTo>
                  <a:pt x="580" y="1158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432" name="Line 131"/>
          <p:cNvSpPr>
            <a:spLocks noChangeShapeType="1"/>
          </p:cNvSpPr>
          <p:nvPr/>
        </p:nvSpPr>
        <p:spPr bwMode="auto">
          <a:xfrm>
            <a:off x="6307109" y="2457434"/>
            <a:ext cx="2047875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433" name="Rectangle 132"/>
          <p:cNvSpPr>
            <a:spLocks noChangeArrowheads="1"/>
          </p:cNvSpPr>
          <p:nvPr/>
        </p:nvSpPr>
        <p:spPr bwMode="auto">
          <a:xfrm>
            <a:off x="5619720" y="129697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I</a:t>
            </a:r>
            <a:endParaRPr lang="en-US" altLang="zh-CN"/>
          </a:p>
        </p:txBody>
      </p:sp>
      <p:sp>
        <p:nvSpPr>
          <p:cNvPr id="91434" name="Rectangle 133"/>
          <p:cNvSpPr>
            <a:spLocks noChangeArrowheads="1"/>
          </p:cNvSpPr>
          <p:nvPr/>
        </p:nvSpPr>
        <p:spPr bwMode="auto">
          <a:xfrm>
            <a:off x="5673695" y="12969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n</a:t>
            </a:r>
            <a:endParaRPr lang="en-US" altLang="zh-CN"/>
          </a:p>
        </p:txBody>
      </p:sp>
      <p:sp>
        <p:nvSpPr>
          <p:cNvPr id="91435" name="Rectangle 134"/>
          <p:cNvSpPr>
            <a:spLocks noChangeArrowheads="1"/>
          </p:cNvSpPr>
          <p:nvPr/>
        </p:nvSpPr>
        <p:spPr bwMode="auto">
          <a:xfrm>
            <a:off x="5781645" y="1296971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s</a:t>
            </a:r>
            <a:endParaRPr lang="en-US" altLang="zh-CN"/>
          </a:p>
        </p:txBody>
      </p:sp>
      <p:sp>
        <p:nvSpPr>
          <p:cNvPr id="91436" name="Rectangle 135"/>
          <p:cNvSpPr>
            <a:spLocks noChangeArrowheads="1"/>
          </p:cNvSpPr>
          <p:nvPr/>
        </p:nvSpPr>
        <p:spPr bwMode="auto">
          <a:xfrm>
            <a:off x="5865783" y="129697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t</a:t>
            </a:r>
            <a:endParaRPr lang="en-US" altLang="zh-CN"/>
          </a:p>
        </p:txBody>
      </p:sp>
      <p:sp>
        <p:nvSpPr>
          <p:cNvPr id="91437" name="Rectangle 136"/>
          <p:cNvSpPr>
            <a:spLocks noChangeArrowheads="1"/>
          </p:cNvSpPr>
          <p:nvPr/>
        </p:nvSpPr>
        <p:spPr bwMode="auto">
          <a:xfrm>
            <a:off x="5922933" y="1296971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r</a:t>
            </a:r>
            <a:endParaRPr lang="en-US" altLang="zh-CN"/>
          </a:p>
        </p:txBody>
      </p:sp>
      <p:sp>
        <p:nvSpPr>
          <p:cNvPr id="91438" name="Rectangle 137"/>
          <p:cNvSpPr>
            <a:spLocks noChangeArrowheads="1"/>
          </p:cNvSpPr>
          <p:nvPr/>
        </p:nvSpPr>
        <p:spPr bwMode="auto">
          <a:xfrm>
            <a:off x="5981670" y="12969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u</a:t>
            </a:r>
            <a:endParaRPr lang="en-US" altLang="zh-CN"/>
          </a:p>
        </p:txBody>
      </p:sp>
      <p:sp>
        <p:nvSpPr>
          <p:cNvPr id="91439" name="Rectangle 138"/>
          <p:cNvSpPr>
            <a:spLocks noChangeArrowheads="1"/>
          </p:cNvSpPr>
          <p:nvPr/>
        </p:nvSpPr>
        <p:spPr bwMode="auto">
          <a:xfrm>
            <a:off x="6084858" y="1296971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c</a:t>
            </a:r>
            <a:endParaRPr lang="en-US" altLang="zh-CN"/>
          </a:p>
        </p:txBody>
      </p:sp>
      <p:sp>
        <p:nvSpPr>
          <p:cNvPr id="91440" name="Rectangle 139"/>
          <p:cNvSpPr>
            <a:spLocks noChangeArrowheads="1"/>
          </p:cNvSpPr>
          <p:nvPr/>
        </p:nvSpPr>
        <p:spPr bwMode="auto">
          <a:xfrm>
            <a:off x="6175345" y="129697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t</a:t>
            </a:r>
            <a:endParaRPr lang="en-US" altLang="zh-CN"/>
          </a:p>
        </p:txBody>
      </p:sp>
      <p:sp>
        <p:nvSpPr>
          <p:cNvPr id="91441" name="Rectangle 140"/>
          <p:cNvSpPr>
            <a:spLocks noChangeArrowheads="1"/>
          </p:cNvSpPr>
          <p:nvPr/>
        </p:nvSpPr>
        <p:spPr bwMode="auto">
          <a:xfrm>
            <a:off x="6221383" y="1296971"/>
            <a:ext cx="400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i</a:t>
            </a:r>
            <a:endParaRPr lang="en-US" altLang="zh-CN"/>
          </a:p>
        </p:txBody>
      </p:sp>
      <p:sp>
        <p:nvSpPr>
          <p:cNvPr id="91442" name="Rectangle 141"/>
          <p:cNvSpPr>
            <a:spLocks noChangeArrowheads="1"/>
          </p:cNvSpPr>
          <p:nvPr/>
        </p:nvSpPr>
        <p:spPr bwMode="auto">
          <a:xfrm>
            <a:off x="6267420" y="12969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o</a:t>
            </a:r>
            <a:endParaRPr lang="en-US" altLang="zh-CN"/>
          </a:p>
        </p:txBody>
      </p:sp>
      <p:sp>
        <p:nvSpPr>
          <p:cNvPr id="91443" name="Rectangle 142"/>
          <p:cNvSpPr>
            <a:spLocks noChangeArrowheads="1"/>
          </p:cNvSpPr>
          <p:nvPr/>
        </p:nvSpPr>
        <p:spPr bwMode="auto">
          <a:xfrm>
            <a:off x="6369020" y="12969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n</a:t>
            </a:r>
            <a:endParaRPr lang="en-US" altLang="zh-CN"/>
          </a:p>
        </p:txBody>
      </p:sp>
      <p:sp>
        <p:nvSpPr>
          <p:cNvPr id="91444" name="Rectangle 143"/>
          <p:cNvSpPr>
            <a:spLocks noChangeArrowheads="1"/>
          </p:cNvSpPr>
          <p:nvPr/>
        </p:nvSpPr>
        <p:spPr bwMode="auto">
          <a:xfrm>
            <a:off x="6473795" y="129697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 </a:t>
            </a:r>
            <a:endParaRPr lang="en-US" altLang="zh-CN"/>
          </a:p>
        </p:txBody>
      </p:sp>
      <p:sp>
        <p:nvSpPr>
          <p:cNvPr id="91445" name="Rectangle 144"/>
          <p:cNvSpPr>
            <a:spLocks noChangeArrowheads="1"/>
          </p:cNvSpPr>
          <p:nvPr/>
        </p:nvSpPr>
        <p:spPr bwMode="auto">
          <a:xfrm>
            <a:off x="6523008" y="129697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f</a:t>
            </a:r>
            <a:endParaRPr lang="en-US" altLang="zh-CN"/>
          </a:p>
        </p:txBody>
      </p:sp>
      <p:sp>
        <p:nvSpPr>
          <p:cNvPr id="91446" name="Rectangle 145"/>
          <p:cNvSpPr>
            <a:spLocks noChangeArrowheads="1"/>
          </p:cNvSpPr>
          <p:nvPr/>
        </p:nvSpPr>
        <p:spPr bwMode="auto">
          <a:xfrm>
            <a:off x="6570633" y="12969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e</a:t>
            </a:r>
            <a:endParaRPr lang="en-US" altLang="zh-CN"/>
          </a:p>
        </p:txBody>
      </p:sp>
      <p:sp>
        <p:nvSpPr>
          <p:cNvPr id="91447" name="Rectangle 146"/>
          <p:cNvSpPr>
            <a:spLocks noChangeArrowheads="1"/>
          </p:cNvSpPr>
          <p:nvPr/>
        </p:nvSpPr>
        <p:spPr bwMode="auto">
          <a:xfrm>
            <a:off x="6676995" y="129697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t</a:t>
            </a:r>
            <a:endParaRPr lang="en-US" altLang="zh-CN"/>
          </a:p>
        </p:txBody>
      </p:sp>
      <p:sp>
        <p:nvSpPr>
          <p:cNvPr id="91448" name="Rectangle 147"/>
          <p:cNvSpPr>
            <a:spLocks noChangeArrowheads="1"/>
          </p:cNvSpPr>
          <p:nvPr/>
        </p:nvSpPr>
        <p:spPr bwMode="auto">
          <a:xfrm>
            <a:off x="6730970" y="1296971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c</a:t>
            </a:r>
            <a:endParaRPr lang="en-US" altLang="zh-CN"/>
          </a:p>
        </p:txBody>
      </p:sp>
      <p:sp>
        <p:nvSpPr>
          <p:cNvPr id="91449" name="Rectangle 148"/>
          <p:cNvSpPr>
            <a:spLocks noChangeArrowheads="1"/>
          </p:cNvSpPr>
          <p:nvPr/>
        </p:nvSpPr>
        <p:spPr bwMode="auto">
          <a:xfrm>
            <a:off x="6821458" y="12969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h</a:t>
            </a:r>
            <a:endParaRPr lang="en-US" altLang="zh-CN"/>
          </a:p>
        </p:txBody>
      </p:sp>
      <p:sp>
        <p:nvSpPr>
          <p:cNvPr id="91450" name="Rectangle 149"/>
          <p:cNvSpPr>
            <a:spLocks noChangeArrowheads="1"/>
          </p:cNvSpPr>
          <p:nvPr/>
        </p:nvSpPr>
        <p:spPr bwMode="auto">
          <a:xfrm>
            <a:off x="8501033" y="11477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I</a:t>
            </a:r>
            <a:endParaRPr lang="en-US" altLang="zh-CN"/>
          </a:p>
        </p:txBody>
      </p:sp>
      <p:sp>
        <p:nvSpPr>
          <p:cNvPr id="91451" name="Rectangle 150"/>
          <p:cNvSpPr>
            <a:spLocks noChangeArrowheads="1"/>
          </p:cNvSpPr>
          <p:nvPr/>
        </p:nvSpPr>
        <p:spPr bwMode="auto">
          <a:xfrm>
            <a:off x="8553420" y="11477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n</a:t>
            </a:r>
            <a:endParaRPr lang="en-US" altLang="zh-CN"/>
          </a:p>
        </p:txBody>
      </p:sp>
      <p:sp>
        <p:nvSpPr>
          <p:cNvPr id="91452" name="Rectangle 151"/>
          <p:cNvSpPr>
            <a:spLocks noChangeArrowheads="1"/>
          </p:cNvSpPr>
          <p:nvPr/>
        </p:nvSpPr>
        <p:spPr bwMode="auto">
          <a:xfrm>
            <a:off x="8661370" y="1147746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s</a:t>
            </a:r>
            <a:endParaRPr lang="en-US" altLang="zh-CN"/>
          </a:p>
        </p:txBody>
      </p:sp>
      <p:sp>
        <p:nvSpPr>
          <p:cNvPr id="91453" name="Rectangle 152"/>
          <p:cNvSpPr>
            <a:spLocks noChangeArrowheads="1"/>
          </p:cNvSpPr>
          <p:nvPr/>
        </p:nvSpPr>
        <p:spPr bwMode="auto">
          <a:xfrm>
            <a:off x="8747095" y="11477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t</a:t>
            </a:r>
            <a:endParaRPr lang="en-US" altLang="zh-CN"/>
          </a:p>
        </p:txBody>
      </p:sp>
      <p:sp>
        <p:nvSpPr>
          <p:cNvPr id="91454" name="Rectangle 153"/>
          <p:cNvSpPr>
            <a:spLocks noChangeArrowheads="1"/>
          </p:cNvSpPr>
          <p:nvPr/>
        </p:nvSpPr>
        <p:spPr bwMode="auto">
          <a:xfrm>
            <a:off x="8804245" y="1147746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r</a:t>
            </a:r>
            <a:endParaRPr lang="en-US" altLang="zh-CN"/>
          </a:p>
        </p:txBody>
      </p:sp>
      <p:sp>
        <p:nvSpPr>
          <p:cNvPr id="91455" name="Rectangle 154"/>
          <p:cNvSpPr>
            <a:spLocks noChangeArrowheads="1"/>
          </p:cNvSpPr>
          <p:nvPr/>
        </p:nvSpPr>
        <p:spPr bwMode="auto">
          <a:xfrm>
            <a:off x="8862983" y="11477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u</a:t>
            </a:r>
            <a:endParaRPr lang="en-US" altLang="zh-CN"/>
          </a:p>
        </p:txBody>
      </p:sp>
      <p:sp>
        <p:nvSpPr>
          <p:cNvPr id="91456" name="Rectangle 155"/>
          <p:cNvSpPr>
            <a:spLocks noChangeArrowheads="1"/>
          </p:cNvSpPr>
          <p:nvPr/>
        </p:nvSpPr>
        <p:spPr bwMode="auto">
          <a:xfrm>
            <a:off x="8966170" y="1147746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c</a:t>
            </a:r>
            <a:endParaRPr lang="en-US" altLang="zh-CN"/>
          </a:p>
        </p:txBody>
      </p:sp>
      <p:sp>
        <p:nvSpPr>
          <p:cNvPr id="91457" name="Rectangle 156"/>
          <p:cNvSpPr>
            <a:spLocks noChangeArrowheads="1"/>
          </p:cNvSpPr>
          <p:nvPr/>
        </p:nvSpPr>
        <p:spPr bwMode="auto">
          <a:xfrm>
            <a:off x="9056658" y="11477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t</a:t>
            </a:r>
            <a:endParaRPr lang="en-US" altLang="zh-CN"/>
          </a:p>
        </p:txBody>
      </p:sp>
      <p:sp>
        <p:nvSpPr>
          <p:cNvPr id="91458" name="Rectangle 157"/>
          <p:cNvSpPr>
            <a:spLocks noChangeArrowheads="1"/>
          </p:cNvSpPr>
          <p:nvPr/>
        </p:nvSpPr>
        <p:spPr bwMode="auto">
          <a:xfrm>
            <a:off x="9102695" y="1147746"/>
            <a:ext cx="400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i</a:t>
            </a:r>
            <a:endParaRPr lang="en-US" altLang="zh-CN"/>
          </a:p>
        </p:txBody>
      </p:sp>
      <p:sp>
        <p:nvSpPr>
          <p:cNvPr id="91459" name="Rectangle 158"/>
          <p:cNvSpPr>
            <a:spLocks noChangeArrowheads="1"/>
          </p:cNvSpPr>
          <p:nvPr/>
        </p:nvSpPr>
        <p:spPr bwMode="auto">
          <a:xfrm>
            <a:off x="9142383" y="11477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o</a:t>
            </a:r>
            <a:endParaRPr lang="en-US" altLang="zh-CN"/>
          </a:p>
        </p:txBody>
      </p:sp>
      <p:sp>
        <p:nvSpPr>
          <p:cNvPr id="91460" name="Rectangle 159"/>
          <p:cNvSpPr>
            <a:spLocks noChangeArrowheads="1"/>
          </p:cNvSpPr>
          <p:nvPr/>
        </p:nvSpPr>
        <p:spPr bwMode="auto">
          <a:xfrm>
            <a:off x="9248745" y="11477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n</a:t>
            </a:r>
            <a:endParaRPr lang="en-US" altLang="zh-CN"/>
          </a:p>
        </p:txBody>
      </p:sp>
      <p:sp>
        <p:nvSpPr>
          <p:cNvPr id="91461" name="Rectangle 160"/>
          <p:cNvSpPr>
            <a:spLocks noChangeArrowheads="1"/>
          </p:cNvSpPr>
          <p:nvPr/>
        </p:nvSpPr>
        <p:spPr bwMode="auto">
          <a:xfrm>
            <a:off x="9353520" y="11477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 </a:t>
            </a:r>
            <a:endParaRPr lang="en-US" altLang="zh-CN"/>
          </a:p>
        </p:txBody>
      </p:sp>
      <p:sp>
        <p:nvSpPr>
          <p:cNvPr id="91462" name="Rectangle 161"/>
          <p:cNvSpPr>
            <a:spLocks noChangeArrowheads="1"/>
          </p:cNvSpPr>
          <p:nvPr/>
        </p:nvSpPr>
        <p:spPr bwMode="auto">
          <a:xfrm>
            <a:off x="9404320" y="11477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d</a:t>
            </a:r>
            <a:endParaRPr lang="en-US" altLang="zh-CN"/>
          </a:p>
        </p:txBody>
      </p:sp>
      <p:sp>
        <p:nvSpPr>
          <p:cNvPr id="91463" name="Rectangle 162"/>
          <p:cNvSpPr>
            <a:spLocks noChangeArrowheads="1"/>
          </p:cNvSpPr>
          <p:nvPr/>
        </p:nvSpPr>
        <p:spPr bwMode="auto">
          <a:xfrm>
            <a:off x="9501158" y="11477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e</a:t>
            </a:r>
            <a:endParaRPr lang="en-US" altLang="zh-CN"/>
          </a:p>
        </p:txBody>
      </p:sp>
      <p:sp>
        <p:nvSpPr>
          <p:cNvPr id="91464" name="Rectangle 163"/>
          <p:cNvSpPr>
            <a:spLocks noChangeArrowheads="1"/>
          </p:cNvSpPr>
          <p:nvPr/>
        </p:nvSpPr>
        <p:spPr bwMode="auto">
          <a:xfrm>
            <a:off x="9610695" y="1147746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c</a:t>
            </a:r>
            <a:endParaRPr lang="en-US" altLang="zh-CN"/>
          </a:p>
        </p:txBody>
      </p:sp>
      <p:sp>
        <p:nvSpPr>
          <p:cNvPr id="91465" name="Rectangle 164"/>
          <p:cNvSpPr>
            <a:spLocks noChangeArrowheads="1"/>
          </p:cNvSpPr>
          <p:nvPr/>
        </p:nvSpPr>
        <p:spPr bwMode="auto">
          <a:xfrm>
            <a:off x="9699595" y="11477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o</a:t>
            </a:r>
            <a:endParaRPr lang="en-US" altLang="zh-CN"/>
          </a:p>
        </p:txBody>
      </p:sp>
      <p:sp>
        <p:nvSpPr>
          <p:cNvPr id="91466" name="Rectangle 165"/>
          <p:cNvSpPr>
            <a:spLocks noChangeArrowheads="1"/>
          </p:cNvSpPr>
          <p:nvPr/>
        </p:nvSpPr>
        <p:spPr bwMode="auto">
          <a:xfrm>
            <a:off x="9801195" y="11477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d</a:t>
            </a:r>
            <a:endParaRPr lang="en-US" altLang="zh-CN"/>
          </a:p>
        </p:txBody>
      </p:sp>
      <p:sp>
        <p:nvSpPr>
          <p:cNvPr id="91467" name="Rectangle 166"/>
          <p:cNvSpPr>
            <a:spLocks noChangeArrowheads="1"/>
          </p:cNvSpPr>
          <p:nvPr/>
        </p:nvSpPr>
        <p:spPr bwMode="auto">
          <a:xfrm>
            <a:off x="9904383" y="11477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e</a:t>
            </a:r>
            <a:endParaRPr lang="en-US" altLang="zh-CN"/>
          </a:p>
        </p:txBody>
      </p:sp>
      <p:sp>
        <p:nvSpPr>
          <p:cNvPr id="91468" name="Rectangle 167"/>
          <p:cNvSpPr>
            <a:spLocks noChangeArrowheads="1"/>
          </p:cNvSpPr>
          <p:nvPr/>
        </p:nvSpPr>
        <p:spPr bwMode="auto">
          <a:xfrm>
            <a:off x="10005983" y="11477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/</a:t>
            </a:r>
            <a:endParaRPr lang="en-US" altLang="zh-CN"/>
          </a:p>
        </p:txBody>
      </p:sp>
      <p:sp>
        <p:nvSpPr>
          <p:cNvPr id="91469" name="Rectangle 168"/>
          <p:cNvSpPr>
            <a:spLocks noChangeArrowheads="1"/>
          </p:cNvSpPr>
          <p:nvPr/>
        </p:nvSpPr>
        <p:spPr bwMode="auto">
          <a:xfrm>
            <a:off x="10052021" y="1147747"/>
            <a:ext cx="6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endParaRPr lang="zh-CN" altLang="zh-CN"/>
          </a:p>
        </p:txBody>
      </p:sp>
      <p:sp>
        <p:nvSpPr>
          <p:cNvPr id="91470" name="Rectangle 169"/>
          <p:cNvSpPr>
            <a:spLocks noChangeArrowheads="1"/>
          </p:cNvSpPr>
          <p:nvPr/>
        </p:nvSpPr>
        <p:spPr bwMode="auto">
          <a:xfrm>
            <a:off x="8737570" y="1363646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R</a:t>
            </a:r>
            <a:endParaRPr lang="en-US" altLang="zh-CN"/>
          </a:p>
        </p:txBody>
      </p:sp>
      <p:sp>
        <p:nvSpPr>
          <p:cNvPr id="91471" name="Rectangle 170"/>
          <p:cNvSpPr>
            <a:spLocks noChangeArrowheads="1"/>
          </p:cNvSpPr>
          <p:nvPr/>
        </p:nvSpPr>
        <p:spPr bwMode="auto">
          <a:xfrm>
            <a:off x="8867745" y="13636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e</a:t>
            </a:r>
            <a:endParaRPr lang="en-US" altLang="zh-CN"/>
          </a:p>
        </p:txBody>
      </p:sp>
      <p:sp>
        <p:nvSpPr>
          <p:cNvPr id="91472" name="Rectangle 171"/>
          <p:cNvSpPr>
            <a:spLocks noChangeArrowheads="1"/>
          </p:cNvSpPr>
          <p:nvPr/>
        </p:nvSpPr>
        <p:spPr bwMode="auto">
          <a:xfrm>
            <a:off x="8974108" y="13636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g</a:t>
            </a:r>
            <a:endParaRPr lang="en-US" altLang="zh-CN"/>
          </a:p>
        </p:txBody>
      </p:sp>
      <p:sp>
        <p:nvSpPr>
          <p:cNvPr id="91473" name="Rectangle 172"/>
          <p:cNvSpPr>
            <a:spLocks noChangeArrowheads="1"/>
          </p:cNvSpPr>
          <p:nvPr/>
        </p:nvSpPr>
        <p:spPr bwMode="auto">
          <a:xfrm>
            <a:off x="9069358" y="1363646"/>
            <a:ext cx="400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i</a:t>
            </a:r>
            <a:endParaRPr lang="en-US" altLang="zh-CN"/>
          </a:p>
        </p:txBody>
      </p:sp>
      <p:sp>
        <p:nvSpPr>
          <p:cNvPr id="91474" name="Rectangle 173"/>
          <p:cNvSpPr>
            <a:spLocks noChangeArrowheads="1"/>
          </p:cNvSpPr>
          <p:nvPr/>
        </p:nvSpPr>
        <p:spPr bwMode="auto">
          <a:xfrm>
            <a:off x="9120158" y="1363646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s</a:t>
            </a:r>
            <a:endParaRPr lang="en-US" altLang="zh-CN"/>
          </a:p>
        </p:txBody>
      </p:sp>
      <p:sp>
        <p:nvSpPr>
          <p:cNvPr id="91475" name="Rectangle 174"/>
          <p:cNvSpPr>
            <a:spLocks noChangeArrowheads="1"/>
          </p:cNvSpPr>
          <p:nvPr/>
        </p:nvSpPr>
        <p:spPr bwMode="auto">
          <a:xfrm>
            <a:off x="9205883" y="13636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t</a:t>
            </a:r>
            <a:endParaRPr lang="en-US" altLang="zh-CN"/>
          </a:p>
        </p:txBody>
      </p:sp>
      <p:sp>
        <p:nvSpPr>
          <p:cNvPr id="91476" name="Rectangle 175"/>
          <p:cNvSpPr>
            <a:spLocks noChangeArrowheads="1"/>
          </p:cNvSpPr>
          <p:nvPr/>
        </p:nvSpPr>
        <p:spPr bwMode="auto">
          <a:xfrm>
            <a:off x="9258270" y="13636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e</a:t>
            </a:r>
            <a:endParaRPr lang="en-US" altLang="zh-CN"/>
          </a:p>
        </p:txBody>
      </p:sp>
      <p:sp>
        <p:nvSpPr>
          <p:cNvPr id="91477" name="Rectangle 176"/>
          <p:cNvSpPr>
            <a:spLocks noChangeArrowheads="1"/>
          </p:cNvSpPr>
          <p:nvPr/>
        </p:nvSpPr>
        <p:spPr bwMode="auto">
          <a:xfrm>
            <a:off x="9361458" y="1363646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r</a:t>
            </a:r>
            <a:endParaRPr lang="en-US" altLang="zh-CN"/>
          </a:p>
        </p:txBody>
      </p:sp>
      <p:sp>
        <p:nvSpPr>
          <p:cNvPr id="91478" name="Rectangle 177"/>
          <p:cNvSpPr>
            <a:spLocks noChangeArrowheads="1"/>
          </p:cNvSpPr>
          <p:nvPr/>
        </p:nvSpPr>
        <p:spPr bwMode="auto">
          <a:xfrm>
            <a:off x="9420195" y="13636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 </a:t>
            </a:r>
            <a:endParaRPr lang="en-US" altLang="zh-CN"/>
          </a:p>
        </p:txBody>
      </p:sp>
      <p:sp>
        <p:nvSpPr>
          <p:cNvPr id="91479" name="Rectangle 178"/>
          <p:cNvSpPr>
            <a:spLocks noChangeArrowheads="1"/>
          </p:cNvSpPr>
          <p:nvPr/>
        </p:nvSpPr>
        <p:spPr bwMode="auto">
          <a:xfrm>
            <a:off x="9475758" y="13636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f</a:t>
            </a:r>
            <a:endParaRPr lang="en-US" altLang="zh-CN"/>
          </a:p>
        </p:txBody>
      </p:sp>
      <p:sp>
        <p:nvSpPr>
          <p:cNvPr id="91480" name="Rectangle 179"/>
          <p:cNvSpPr>
            <a:spLocks noChangeArrowheads="1"/>
          </p:cNvSpPr>
          <p:nvPr/>
        </p:nvSpPr>
        <p:spPr bwMode="auto">
          <a:xfrm>
            <a:off x="9523383" y="13636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e</a:t>
            </a:r>
            <a:endParaRPr lang="en-US" altLang="zh-CN"/>
          </a:p>
        </p:txBody>
      </p:sp>
      <p:sp>
        <p:nvSpPr>
          <p:cNvPr id="91481" name="Rectangle 180"/>
          <p:cNvSpPr>
            <a:spLocks noChangeArrowheads="1"/>
          </p:cNvSpPr>
          <p:nvPr/>
        </p:nvSpPr>
        <p:spPr bwMode="auto">
          <a:xfrm>
            <a:off x="9624983" y="13636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t</a:t>
            </a:r>
            <a:endParaRPr lang="en-US" altLang="zh-CN"/>
          </a:p>
        </p:txBody>
      </p:sp>
      <p:sp>
        <p:nvSpPr>
          <p:cNvPr id="91482" name="Rectangle 181"/>
          <p:cNvSpPr>
            <a:spLocks noChangeArrowheads="1"/>
          </p:cNvSpPr>
          <p:nvPr/>
        </p:nvSpPr>
        <p:spPr bwMode="auto">
          <a:xfrm>
            <a:off x="9683720" y="1363646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c</a:t>
            </a:r>
            <a:endParaRPr lang="en-US" altLang="zh-CN"/>
          </a:p>
        </p:txBody>
      </p:sp>
      <p:sp>
        <p:nvSpPr>
          <p:cNvPr id="91483" name="Rectangle 182"/>
          <p:cNvSpPr>
            <a:spLocks noChangeArrowheads="1"/>
          </p:cNvSpPr>
          <p:nvPr/>
        </p:nvSpPr>
        <p:spPr bwMode="auto">
          <a:xfrm>
            <a:off x="9767858" y="13636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666666"/>
                </a:solidFill>
              </a:rPr>
              <a:t>h</a:t>
            </a:r>
            <a:endParaRPr lang="en-US" altLang="zh-CN"/>
          </a:p>
        </p:txBody>
      </p:sp>
      <p:sp>
        <p:nvSpPr>
          <p:cNvPr id="91484" name="Freeform 183"/>
          <p:cNvSpPr>
            <a:spLocks/>
          </p:cNvSpPr>
          <p:nvPr/>
        </p:nvSpPr>
        <p:spPr bwMode="auto">
          <a:xfrm>
            <a:off x="8321646" y="2412983"/>
            <a:ext cx="93663" cy="93662"/>
          </a:xfrm>
          <a:custGeom>
            <a:avLst/>
            <a:gdLst>
              <a:gd name="T0" fmla="*/ 0 w 59"/>
              <a:gd name="T1" fmla="*/ 0 h 59"/>
              <a:gd name="T2" fmla="*/ 0 w 59"/>
              <a:gd name="T3" fmla="*/ 59 h 59"/>
              <a:gd name="T4" fmla="*/ 59 w 59"/>
              <a:gd name="T5" fmla="*/ 28 h 59"/>
              <a:gd name="T6" fmla="*/ 0 w 59"/>
              <a:gd name="T7" fmla="*/ 0 h 59"/>
              <a:gd name="T8" fmla="*/ 0 w 59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" h="59">
                <a:moveTo>
                  <a:pt x="0" y="0"/>
                </a:moveTo>
                <a:lnTo>
                  <a:pt x="0" y="59"/>
                </a:lnTo>
                <a:lnTo>
                  <a:pt x="59" y="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485" name="Freeform 184"/>
          <p:cNvSpPr>
            <a:spLocks/>
          </p:cNvSpPr>
          <p:nvPr/>
        </p:nvSpPr>
        <p:spPr bwMode="auto">
          <a:xfrm>
            <a:off x="9182070" y="4918058"/>
            <a:ext cx="95250" cy="95250"/>
          </a:xfrm>
          <a:custGeom>
            <a:avLst/>
            <a:gdLst>
              <a:gd name="T0" fmla="*/ 60 w 60"/>
              <a:gd name="T1" fmla="*/ 0 h 60"/>
              <a:gd name="T2" fmla="*/ 0 w 60"/>
              <a:gd name="T3" fmla="*/ 0 h 60"/>
              <a:gd name="T4" fmla="*/ 32 w 60"/>
              <a:gd name="T5" fmla="*/ 60 h 60"/>
              <a:gd name="T6" fmla="*/ 60 w 60"/>
              <a:gd name="T7" fmla="*/ 0 h 60"/>
              <a:gd name="T8" fmla="*/ 60 w 60"/>
              <a:gd name="T9" fmla="*/ 0 h 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0" h="60">
                <a:moveTo>
                  <a:pt x="60" y="0"/>
                </a:moveTo>
                <a:lnTo>
                  <a:pt x="0" y="0"/>
                </a:lnTo>
                <a:lnTo>
                  <a:pt x="32" y="60"/>
                </a:lnTo>
                <a:lnTo>
                  <a:pt x="6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486" name="Freeform 185"/>
          <p:cNvSpPr>
            <a:spLocks/>
          </p:cNvSpPr>
          <p:nvPr/>
        </p:nvSpPr>
        <p:spPr bwMode="auto">
          <a:xfrm>
            <a:off x="7539009" y="4924409"/>
            <a:ext cx="93663" cy="98425"/>
          </a:xfrm>
          <a:custGeom>
            <a:avLst/>
            <a:gdLst>
              <a:gd name="T0" fmla="*/ 59 w 59"/>
              <a:gd name="T1" fmla="*/ 35 h 62"/>
              <a:gd name="T2" fmla="*/ 17 w 59"/>
              <a:gd name="T3" fmla="*/ 0 h 62"/>
              <a:gd name="T4" fmla="*/ 0 w 59"/>
              <a:gd name="T5" fmla="*/ 62 h 62"/>
              <a:gd name="T6" fmla="*/ 59 w 59"/>
              <a:gd name="T7" fmla="*/ 35 h 62"/>
              <a:gd name="T8" fmla="*/ 59 w 59"/>
              <a:gd name="T9" fmla="*/ 35 h 6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" h="62">
                <a:moveTo>
                  <a:pt x="59" y="35"/>
                </a:moveTo>
                <a:lnTo>
                  <a:pt x="17" y="0"/>
                </a:lnTo>
                <a:lnTo>
                  <a:pt x="0" y="62"/>
                </a:lnTo>
                <a:lnTo>
                  <a:pt x="59" y="35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487" name="Freeform 186"/>
          <p:cNvSpPr>
            <a:spLocks/>
          </p:cNvSpPr>
          <p:nvPr/>
        </p:nvSpPr>
        <p:spPr bwMode="auto">
          <a:xfrm>
            <a:off x="4856134" y="4895834"/>
            <a:ext cx="104775" cy="84137"/>
          </a:xfrm>
          <a:custGeom>
            <a:avLst/>
            <a:gdLst>
              <a:gd name="T0" fmla="*/ 63 w 66"/>
              <a:gd name="T1" fmla="*/ 53 h 53"/>
              <a:gd name="T2" fmla="*/ 38 w 66"/>
              <a:gd name="T3" fmla="*/ 0 h 53"/>
              <a:gd name="T4" fmla="*/ 0 w 66"/>
              <a:gd name="T5" fmla="*/ 53 h 53"/>
              <a:gd name="T6" fmla="*/ 66 w 66"/>
              <a:gd name="T7" fmla="*/ 53 h 53"/>
              <a:gd name="T8" fmla="*/ 66 w 66"/>
              <a:gd name="T9" fmla="*/ 53 h 53"/>
              <a:gd name="T10" fmla="*/ 63 w 66"/>
              <a:gd name="T11" fmla="*/ 53 h 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6" h="53">
                <a:moveTo>
                  <a:pt x="63" y="53"/>
                </a:moveTo>
                <a:lnTo>
                  <a:pt x="38" y="0"/>
                </a:lnTo>
                <a:lnTo>
                  <a:pt x="0" y="53"/>
                </a:lnTo>
                <a:lnTo>
                  <a:pt x="66" y="53"/>
                </a:lnTo>
                <a:lnTo>
                  <a:pt x="63" y="5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488" name="Freeform 187"/>
          <p:cNvSpPr>
            <a:spLocks/>
          </p:cNvSpPr>
          <p:nvPr/>
        </p:nvSpPr>
        <p:spPr bwMode="auto">
          <a:xfrm>
            <a:off x="2759046" y="4902183"/>
            <a:ext cx="104775" cy="82550"/>
          </a:xfrm>
          <a:custGeom>
            <a:avLst/>
            <a:gdLst>
              <a:gd name="T0" fmla="*/ 63 w 66"/>
              <a:gd name="T1" fmla="*/ 52 h 52"/>
              <a:gd name="T2" fmla="*/ 49 w 66"/>
              <a:gd name="T3" fmla="*/ 0 h 52"/>
              <a:gd name="T4" fmla="*/ 0 w 66"/>
              <a:gd name="T5" fmla="*/ 45 h 52"/>
              <a:gd name="T6" fmla="*/ 66 w 66"/>
              <a:gd name="T7" fmla="*/ 52 h 52"/>
              <a:gd name="T8" fmla="*/ 66 w 66"/>
              <a:gd name="T9" fmla="*/ 52 h 52"/>
              <a:gd name="T10" fmla="*/ 63 w 66"/>
              <a:gd name="T11" fmla="*/ 52 h 5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6" h="52">
                <a:moveTo>
                  <a:pt x="63" y="52"/>
                </a:moveTo>
                <a:lnTo>
                  <a:pt x="49" y="0"/>
                </a:lnTo>
                <a:lnTo>
                  <a:pt x="0" y="45"/>
                </a:lnTo>
                <a:lnTo>
                  <a:pt x="66" y="52"/>
                </a:lnTo>
                <a:lnTo>
                  <a:pt x="63" y="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489" name="Rectangle 188"/>
          <p:cNvSpPr>
            <a:spLocks noChangeArrowheads="1"/>
          </p:cNvSpPr>
          <p:nvPr/>
        </p:nvSpPr>
        <p:spPr bwMode="auto">
          <a:xfrm rot="20400000">
            <a:off x="3219180" y="4467437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490" name="Rectangle 189"/>
          <p:cNvSpPr>
            <a:spLocks noChangeArrowheads="1"/>
          </p:cNvSpPr>
          <p:nvPr/>
        </p:nvSpPr>
        <p:spPr bwMode="auto">
          <a:xfrm rot="20400000">
            <a:off x="3263583" y="4448387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(</a:t>
            </a:r>
            <a:endParaRPr lang="en-US" altLang="zh-CN"/>
          </a:p>
        </p:txBody>
      </p:sp>
      <p:sp>
        <p:nvSpPr>
          <p:cNvPr id="91491" name="Rectangle 190"/>
          <p:cNvSpPr>
            <a:spLocks noChangeArrowheads="1"/>
          </p:cNvSpPr>
          <p:nvPr/>
        </p:nvSpPr>
        <p:spPr bwMode="auto">
          <a:xfrm rot="20400000">
            <a:off x="3323521" y="4413462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O</a:t>
            </a:r>
            <a:endParaRPr lang="en-US" altLang="zh-CN"/>
          </a:p>
        </p:txBody>
      </p:sp>
      <p:sp>
        <p:nvSpPr>
          <p:cNvPr id="91492" name="Rectangle 191"/>
          <p:cNvSpPr>
            <a:spLocks noChangeArrowheads="1"/>
          </p:cNvSpPr>
          <p:nvPr/>
        </p:nvSpPr>
        <p:spPr bwMode="auto">
          <a:xfrm rot="20400000">
            <a:off x="3453890" y="437536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91493" name="Rectangle 192"/>
          <p:cNvSpPr>
            <a:spLocks noChangeArrowheads="1"/>
          </p:cNvSpPr>
          <p:nvPr/>
        </p:nvSpPr>
        <p:spPr bwMode="auto">
          <a:xfrm rot="20400000">
            <a:off x="3549380" y="4346787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494" name="Rectangle 193"/>
          <p:cNvSpPr>
            <a:spLocks noChangeArrowheads="1"/>
          </p:cNvSpPr>
          <p:nvPr/>
        </p:nvSpPr>
        <p:spPr bwMode="auto">
          <a:xfrm rot="20400000">
            <a:off x="3598329" y="4319799"/>
            <a:ext cx="1041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=</a:t>
            </a:r>
            <a:endParaRPr lang="en-US" altLang="zh-CN"/>
          </a:p>
        </p:txBody>
      </p:sp>
      <p:sp>
        <p:nvSpPr>
          <p:cNvPr id="91495" name="Rectangle 194"/>
          <p:cNvSpPr>
            <a:spLocks noChangeArrowheads="1"/>
          </p:cNvSpPr>
          <p:nvPr/>
        </p:nvSpPr>
        <p:spPr bwMode="auto">
          <a:xfrm rot="20400000">
            <a:off x="3698605" y="4291224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496" name="Rectangle 195"/>
          <p:cNvSpPr>
            <a:spLocks noChangeArrowheads="1"/>
          </p:cNvSpPr>
          <p:nvPr/>
        </p:nvSpPr>
        <p:spPr bwMode="auto">
          <a:xfrm rot="20400000">
            <a:off x="3749482" y="4278524"/>
            <a:ext cx="336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'</a:t>
            </a:r>
            <a:endParaRPr lang="en-US" altLang="zh-CN"/>
          </a:p>
        </p:txBody>
      </p:sp>
      <p:sp>
        <p:nvSpPr>
          <p:cNvPr id="91497" name="Rectangle 196"/>
          <p:cNvSpPr>
            <a:spLocks noChangeArrowheads="1"/>
          </p:cNvSpPr>
          <p:nvPr/>
        </p:nvSpPr>
        <p:spPr bwMode="auto">
          <a:xfrm rot="20400000">
            <a:off x="3779328" y="4254712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L</a:t>
            </a:r>
            <a:endParaRPr lang="en-US" altLang="zh-CN"/>
          </a:p>
        </p:txBody>
      </p:sp>
      <p:sp>
        <p:nvSpPr>
          <p:cNvPr id="91498" name="Rectangle 197"/>
          <p:cNvSpPr>
            <a:spLocks noChangeArrowheads="1"/>
          </p:cNvSpPr>
          <p:nvPr/>
        </p:nvSpPr>
        <p:spPr bwMode="auto">
          <a:xfrm rot="20400000">
            <a:off x="3883762" y="4205499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W</a:t>
            </a:r>
            <a:endParaRPr lang="en-US" altLang="zh-CN"/>
          </a:p>
        </p:txBody>
      </p:sp>
      <p:sp>
        <p:nvSpPr>
          <p:cNvPr id="91499" name="Rectangle 198"/>
          <p:cNvSpPr>
            <a:spLocks noChangeArrowheads="1"/>
          </p:cNvSpPr>
          <p:nvPr/>
        </p:nvSpPr>
        <p:spPr bwMode="auto">
          <a:xfrm rot="20400000">
            <a:off x="4043170" y="4173749"/>
            <a:ext cx="336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'</a:t>
            </a:r>
            <a:endParaRPr lang="en-US" altLang="zh-CN"/>
          </a:p>
        </p:txBody>
      </p:sp>
      <p:sp>
        <p:nvSpPr>
          <p:cNvPr id="91500" name="Rectangle 199"/>
          <p:cNvSpPr>
            <a:spLocks noChangeArrowheads="1"/>
          </p:cNvSpPr>
          <p:nvPr/>
        </p:nvSpPr>
        <p:spPr bwMode="auto">
          <a:xfrm rot="20400000">
            <a:off x="4074796" y="4156287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)</a:t>
            </a:r>
            <a:endParaRPr lang="en-US" altLang="zh-CN"/>
          </a:p>
        </p:txBody>
      </p:sp>
      <p:sp>
        <p:nvSpPr>
          <p:cNvPr id="91501" name="Rectangle 200"/>
          <p:cNvSpPr>
            <a:spLocks noChangeArrowheads="1"/>
          </p:cNvSpPr>
          <p:nvPr/>
        </p:nvSpPr>
        <p:spPr bwMode="auto">
          <a:xfrm rot="20400000">
            <a:off x="4128818" y="4137237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502" name="Rectangle 201"/>
          <p:cNvSpPr>
            <a:spLocks noChangeArrowheads="1"/>
          </p:cNvSpPr>
          <p:nvPr/>
        </p:nvSpPr>
        <p:spPr bwMode="auto">
          <a:xfrm rot="20400000">
            <a:off x="4174615" y="4111837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o</a:t>
            </a:r>
            <a:endParaRPr lang="en-US" altLang="zh-CN"/>
          </a:p>
        </p:txBody>
      </p:sp>
      <p:sp>
        <p:nvSpPr>
          <p:cNvPr id="91503" name="Rectangle 202"/>
          <p:cNvSpPr>
            <a:spLocks noChangeArrowheads="1"/>
          </p:cNvSpPr>
          <p:nvPr/>
        </p:nvSpPr>
        <p:spPr bwMode="auto">
          <a:xfrm rot="20400000">
            <a:off x="4274821" y="4078499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504" name="Rectangle 203"/>
          <p:cNvSpPr>
            <a:spLocks noChangeArrowheads="1"/>
          </p:cNvSpPr>
          <p:nvPr/>
        </p:nvSpPr>
        <p:spPr bwMode="auto">
          <a:xfrm rot="20400000">
            <a:off x="4333605" y="4065799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505" name="Rectangle 204"/>
          <p:cNvSpPr>
            <a:spLocks noChangeArrowheads="1"/>
          </p:cNvSpPr>
          <p:nvPr/>
        </p:nvSpPr>
        <p:spPr bwMode="auto">
          <a:xfrm rot="20400000">
            <a:off x="4379596" y="4040399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(</a:t>
            </a:r>
            <a:endParaRPr lang="en-US" altLang="zh-CN"/>
          </a:p>
        </p:txBody>
      </p:sp>
      <p:sp>
        <p:nvSpPr>
          <p:cNvPr id="91506" name="Rectangle 205"/>
          <p:cNvSpPr>
            <a:spLocks noChangeArrowheads="1"/>
          </p:cNvSpPr>
          <p:nvPr/>
        </p:nvSpPr>
        <p:spPr bwMode="auto">
          <a:xfrm rot="20400000">
            <a:off x="4437946" y="4010237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O</a:t>
            </a:r>
            <a:endParaRPr lang="en-US" altLang="zh-CN"/>
          </a:p>
        </p:txBody>
      </p:sp>
      <p:sp>
        <p:nvSpPr>
          <p:cNvPr id="91147" name="Rectangle 207"/>
          <p:cNvSpPr>
            <a:spLocks noChangeArrowheads="1"/>
          </p:cNvSpPr>
          <p:nvPr/>
        </p:nvSpPr>
        <p:spPr bwMode="auto">
          <a:xfrm rot="20400000">
            <a:off x="4568315" y="3967375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91148" name="Rectangle 208"/>
          <p:cNvSpPr>
            <a:spLocks noChangeArrowheads="1"/>
          </p:cNvSpPr>
          <p:nvPr/>
        </p:nvSpPr>
        <p:spPr bwMode="auto">
          <a:xfrm rot="20400000">
            <a:off x="4670155" y="3938800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149" name="Rectangle 209"/>
          <p:cNvSpPr>
            <a:spLocks noChangeArrowheads="1"/>
          </p:cNvSpPr>
          <p:nvPr/>
        </p:nvSpPr>
        <p:spPr bwMode="auto">
          <a:xfrm rot="20400000">
            <a:off x="4714341" y="3911812"/>
            <a:ext cx="1041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=</a:t>
            </a:r>
            <a:endParaRPr lang="en-US" altLang="zh-CN"/>
          </a:p>
        </p:txBody>
      </p:sp>
      <p:sp>
        <p:nvSpPr>
          <p:cNvPr id="91150" name="Rectangle 210"/>
          <p:cNvSpPr>
            <a:spLocks noChangeArrowheads="1"/>
          </p:cNvSpPr>
          <p:nvPr/>
        </p:nvSpPr>
        <p:spPr bwMode="auto">
          <a:xfrm rot="20400000">
            <a:off x="4819380" y="3888000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151" name="Rectangle 211"/>
          <p:cNvSpPr>
            <a:spLocks noChangeArrowheads="1"/>
          </p:cNvSpPr>
          <p:nvPr/>
        </p:nvSpPr>
        <p:spPr bwMode="auto">
          <a:xfrm rot="20400000">
            <a:off x="4865495" y="3868950"/>
            <a:ext cx="336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'</a:t>
            </a:r>
            <a:endParaRPr lang="en-US" altLang="zh-CN"/>
          </a:p>
        </p:txBody>
      </p:sp>
      <p:sp>
        <p:nvSpPr>
          <p:cNvPr id="91152" name="Rectangle 212"/>
          <p:cNvSpPr>
            <a:spLocks noChangeArrowheads="1"/>
          </p:cNvSpPr>
          <p:nvPr/>
        </p:nvSpPr>
        <p:spPr bwMode="auto">
          <a:xfrm rot="20400000">
            <a:off x="4895239" y="3841962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S</a:t>
            </a:r>
            <a:endParaRPr lang="en-US" altLang="zh-CN"/>
          </a:p>
        </p:txBody>
      </p:sp>
      <p:sp>
        <p:nvSpPr>
          <p:cNvPr id="91153" name="Rectangle 213"/>
          <p:cNvSpPr>
            <a:spLocks noChangeArrowheads="1"/>
          </p:cNvSpPr>
          <p:nvPr/>
        </p:nvSpPr>
        <p:spPr bwMode="auto">
          <a:xfrm rot="20400000">
            <a:off x="5020412" y="3791162"/>
            <a:ext cx="16991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W</a:t>
            </a:r>
            <a:endParaRPr lang="en-US" altLang="zh-CN"/>
          </a:p>
        </p:txBody>
      </p:sp>
      <p:sp>
        <p:nvSpPr>
          <p:cNvPr id="91154" name="Rectangle 214"/>
          <p:cNvSpPr>
            <a:spLocks noChangeArrowheads="1"/>
          </p:cNvSpPr>
          <p:nvPr/>
        </p:nvSpPr>
        <p:spPr bwMode="auto">
          <a:xfrm rot="20400000">
            <a:off x="5179820" y="3759412"/>
            <a:ext cx="336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'</a:t>
            </a:r>
            <a:endParaRPr lang="en-US" altLang="zh-CN"/>
          </a:p>
        </p:txBody>
      </p:sp>
      <p:sp>
        <p:nvSpPr>
          <p:cNvPr id="91155" name="Rectangle 215"/>
          <p:cNvSpPr>
            <a:spLocks noChangeArrowheads="1"/>
          </p:cNvSpPr>
          <p:nvPr/>
        </p:nvSpPr>
        <p:spPr bwMode="auto">
          <a:xfrm rot="20400000">
            <a:off x="5213033" y="3741950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)</a:t>
            </a:r>
            <a:endParaRPr lang="en-US" altLang="zh-CN"/>
          </a:p>
        </p:txBody>
      </p:sp>
      <p:sp>
        <p:nvSpPr>
          <p:cNvPr id="91156" name="Rectangle 216"/>
          <p:cNvSpPr>
            <a:spLocks noChangeArrowheads="1"/>
          </p:cNvSpPr>
          <p:nvPr/>
        </p:nvSpPr>
        <p:spPr bwMode="auto">
          <a:xfrm rot="19980000">
            <a:off x="6706871" y="3700675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(</a:t>
            </a:r>
            <a:endParaRPr lang="en-US" altLang="zh-CN"/>
          </a:p>
        </p:txBody>
      </p:sp>
      <p:sp>
        <p:nvSpPr>
          <p:cNvPr id="91157" name="Rectangle 217"/>
          <p:cNvSpPr>
            <a:spLocks noChangeArrowheads="1"/>
          </p:cNvSpPr>
          <p:nvPr/>
        </p:nvSpPr>
        <p:spPr bwMode="auto">
          <a:xfrm rot="19980000">
            <a:off x="6757284" y="365305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O</a:t>
            </a:r>
            <a:endParaRPr lang="en-US" altLang="zh-CN"/>
          </a:p>
        </p:txBody>
      </p:sp>
      <p:sp>
        <p:nvSpPr>
          <p:cNvPr id="91158" name="Rectangle 218"/>
          <p:cNvSpPr>
            <a:spLocks noChangeArrowheads="1"/>
          </p:cNvSpPr>
          <p:nvPr/>
        </p:nvSpPr>
        <p:spPr bwMode="auto">
          <a:xfrm rot="19980000">
            <a:off x="6884478" y="359590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91159" name="Rectangle 219"/>
          <p:cNvSpPr>
            <a:spLocks noChangeArrowheads="1"/>
          </p:cNvSpPr>
          <p:nvPr/>
        </p:nvSpPr>
        <p:spPr bwMode="auto">
          <a:xfrm rot="19980000">
            <a:off x="6979968" y="3564150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160" name="Rectangle 220"/>
          <p:cNvSpPr>
            <a:spLocks noChangeArrowheads="1"/>
          </p:cNvSpPr>
          <p:nvPr/>
        </p:nvSpPr>
        <p:spPr bwMode="auto">
          <a:xfrm rot="19980000">
            <a:off x="7022566" y="3530812"/>
            <a:ext cx="1041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=</a:t>
            </a:r>
            <a:endParaRPr lang="en-US" altLang="zh-CN"/>
          </a:p>
        </p:txBody>
      </p:sp>
      <p:sp>
        <p:nvSpPr>
          <p:cNvPr id="91161" name="Rectangle 221"/>
          <p:cNvSpPr>
            <a:spLocks noChangeArrowheads="1"/>
          </p:cNvSpPr>
          <p:nvPr/>
        </p:nvSpPr>
        <p:spPr bwMode="auto">
          <a:xfrm rot="19980000">
            <a:off x="7124430" y="3491125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162" name="Rectangle 222"/>
          <p:cNvSpPr>
            <a:spLocks noChangeArrowheads="1"/>
          </p:cNvSpPr>
          <p:nvPr/>
        </p:nvSpPr>
        <p:spPr bwMode="auto">
          <a:xfrm rot="19980000">
            <a:off x="7165317" y="3451437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163" name="Rectangle 223"/>
          <p:cNvSpPr>
            <a:spLocks noChangeArrowheads="1"/>
          </p:cNvSpPr>
          <p:nvPr/>
        </p:nvSpPr>
        <p:spPr bwMode="auto">
          <a:xfrm rot="19980000">
            <a:off x="7291071" y="3413337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-</a:t>
            </a:r>
            <a:endParaRPr lang="en-US" altLang="zh-CN"/>
          </a:p>
        </p:txBody>
      </p:sp>
      <p:sp>
        <p:nvSpPr>
          <p:cNvPr id="91164" name="Rectangle 224"/>
          <p:cNvSpPr>
            <a:spLocks noChangeArrowheads="1"/>
          </p:cNvSpPr>
          <p:nvPr/>
        </p:nvSpPr>
        <p:spPr bwMode="auto">
          <a:xfrm rot="19980000">
            <a:off x="7338743" y="3386350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t</a:t>
            </a:r>
            <a:endParaRPr lang="en-US" altLang="zh-CN"/>
          </a:p>
        </p:txBody>
      </p:sp>
      <p:sp>
        <p:nvSpPr>
          <p:cNvPr id="91165" name="Rectangle 225"/>
          <p:cNvSpPr>
            <a:spLocks noChangeArrowheads="1"/>
          </p:cNvSpPr>
          <p:nvPr/>
        </p:nvSpPr>
        <p:spPr bwMode="auto">
          <a:xfrm rot="19980000">
            <a:off x="7387761" y="3356187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y</a:t>
            </a:r>
            <a:endParaRPr lang="en-US" altLang="zh-CN"/>
          </a:p>
        </p:txBody>
      </p:sp>
      <p:sp>
        <p:nvSpPr>
          <p:cNvPr id="91166" name="Rectangle 226"/>
          <p:cNvSpPr>
            <a:spLocks noChangeArrowheads="1"/>
          </p:cNvSpPr>
          <p:nvPr/>
        </p:nvSpPr>
        <p:spPr bwMode="auto">
          <a:xfrm rot="19980000">
            <a:off x="7470265" y="331015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91167" name="Rectangle 227"/>
          <p:cNvSpPr>
            <a:spLocks noChangeArrowheads="1"/>
          </p:cNvSpPr>
          <p:nvPr/>
        </p:nvSpPr>
        <p:spPr bwMode="auto">
          <a:xfrm rot="19980000">
            <a:off x="7555990" y="3267287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168" name="Rectangle 228"/>
          <p:cNvSpPr>
            <a:spLocks noChangeArrowheads="1"/>
          </p:cNvSpPr>
          <p:nvPr/>
        </p:nvSpPr>
        <p:spPr bwMode="auto">
          <a:xfrm rot="19980000">
            <a:off x="7656196" y="3230775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)</a:t>
            </a:r>
            <a:endParaRPr lang="en-US" altLang="zh-CN"/>
          </a:p>
        </p:txBody>
      </p:sp>
      <p:sp>
        <p:nvSpPr>
          <p:cNvPr id="91169" name="Rectangle 229"/>
          <p:cNvSpPr>
            <a:spLocks noChangeArrowheads="1"/>
          </p:cNvSpPr>
          <p:nvPr/>
        </p:nvSpPr>
        <p:spPr bwMode="auto">
          <a:xfrm rot="18600000">
            <a:off x="7981633" y="3988012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(</a:t>
            </a:r>
            <a:endParaRPr lang="en-US" altLang="zh-CN"/>
          </a:p>
        </p:txBody>
      </p:sp>
      <p:sp>
        <p:nvSpPr>
          <p:cNvPr id="91170" name="Rectangle 230"/>
          <p:cNvSpPr>
            <a:spLocks noChangeArrowheads="1"/>
          </p:cNvSpPr>
          <p:nvPr/>
        </p:nvSpPr>
        <p:spPr bwMode="auto">
          <a:xfrm rot="18600000">
            <a:off x="8006645" y="391340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O</a:t>
            </a:r>
            <a:endParaRPr lang="en-US" altLang="zh-CN"/>
          </a:p>
        </p:txBody>
      </p:sp>
      <p:sp>
        <p:nvSpPr>
          <p:cNvPr id="91171" name="Rectangle 231"/>
          <p:cNvSpPr>
            <a:spLocks noChangeArrowheads="1"/>
          </p:cNvSpPr>
          <p:nvPr/>
        </p:nvSpPr>
        <p:spPr bwMode="auto">
          <a:xfrm rot="18600000">
            <a:off x="8106853" y="3818150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91172" name="Rectangle 232"/>
          <p:cNvSpPr>
            <a:spLocks noChangeArrowheads="1"/>
          </p:cNvSpPr>
          <p:nvPr/>
        </p:nvSpPr>
        <p:spPr bwMode="auto">
          <a:xfrm rot="18600000">
            <a:off x="8183292" y="3761000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173" name="Rectangle 233"/>
          <p:cNvSpPr>
            <a:spLocks noChangeArrowheads="1"/>
          </p:cNvSpPr>
          <p:nvPr/>
        </p:nvSpPr>
        <p:spPr bwMode="auto">
          <a:xfrm rot="18600000">
            <a:off x="8205254" y="3700675"/>
            <a:ext cx="1041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=</a:t>
            </a:r>
            <a:endParaRPr lang="en-US" altLang="zh-CN"/>
          </a:p>
        </p:txBody>
      </p:sp>
      <p:sp>
        <p:nvSpPr>
          <p:cNvPr id="91174" name="Rectangle 234"/>
          <p:cNvSpPr>
            <a:spLocks noChangeArrowheads="1"/>
          </p:cNvSpPr>
          <p:nvPr/>
        </p:nvSpPr>
        <p:spPr bwMode="auto">
          <a:xfrm rot="18600000">
            <a:off x="8281717" y="3638762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175" name="Rectangle 235"/>
          <p:cNvSpPr>
            <a:spLocks noChangeArrowheads="1"/>
          </p:cNvSpPr>
          <p:nvPr/>
        </p:nvSpPr>
        <p:spPr bwMode="auto">
          <a:xfrm rot="18600000">
            <a:off x="8316720" y="3608600"/>
            <a:ext cx="336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'</a:t>
            </a:r>
            <a:endParaRPr lang="en-US" altLang="zh-CN"/>
          </a:p>
        </p:txBody>
      </p:sp>
      <p:sp>
        <p:nvSpPr>
          <p:cNvPr id="91176" name="Rectangle 236"/>
          <p:cNvSpPr>
            <a:spLocks noChangeArrowheads="1"/>
          </p:cNvSpPr>
          <p:nvPr/>
        </p:nvSpPr>
        <p:spPr bwMode="auto">
          <a:xfrm rot="18600000">
            <a:off x="8324238" y="354510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91177" name="Rectangle 237"/>
          <p:cNvSpPr>
            <a:spLocks noChangeArrowheads="1"/>
          </p:cNvSpPr>
          <p:nvPr/>
        </p:nvSpPr>
        <p:spPr bwMode="auto">
          <a:xfrm rot="18600000">
            <a:off x="8406788" y="3449850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178" name="Rectangle 238"/>
          <p:cNvSpPr>
            <a:spLocks noChangeArrowheads="1"/>
          </p:cNvSpPr>
          <p:nvPr/>
        </p:nvSpPr>
        <p:spPr bwMode="auto">
          <a:xfrm rot="18600000">
            <a:off x="8481308" y="3348250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Q</a:t>
            </a:r>
            <a:endParaRPr lang="en-US" altLang="zh-CN"/>
          </a:p>
        </p:txBody>
      </p:sp>
      <p:sp>
        <p:nvSpPr>
          <p:cNvPr id="91179" name="Rectangle 239"/>
          <p:cNvSpPr>
            <a:spLocks noChangeArrowheads="1"/>
          </p:cNvSpPr>
          <p:nvPr/>
        </p:nvSpPr>
        <p:spPr bwMode="auto">
          <a:xfrm rot="18600000">
            <a:off x="8592945" y="3286337"/>
            <a:ext cx="336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'</a:t>
            </a:r>
            <a:endParaRPr lang="en-US" altLang="zh-CN"/>
          </a:p>
        </p:txBody>
      </p:sp>
      <p:sp>
        <p:nvSpPr>
          <p:cNvPr id="91180" name="Rectangle 240"/>
          <p:cNvSpPr>
            <a:spLocks noChangeArrowheads="1"/>
          </p:cNvSpPr>
          <p:nvPr/>
        </p:nvSpPr>
        <p:spPr bwMode="auto">
          <a:xfrm rot="18600000">
            <a:off x="8611871" y="3248237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)</a:t>
            </a:r>
            <a:endParaRPr lang="en-US" altLang="zh-CN"/>
          </a:p>
        </p:txBody>
      </p:sp>
      <p:sp>
        <p:nvSpPr>
          <p:cNvPr id="91181" name="Rectangle 241"/>
          <p:cNvSpPr>
            <a:spLocks noChangeArrowheads="1"/>
          </p:cNvSpPr>
          <p:nvPr/>
        </p:nvSpPr>
        <p:spPr bwMode="auto">
          <a:xfrm rot="16200000">
            <a:off x="9027796" y="4238837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(</a:t>
            </a:r>
            <a:endParaRPr lang="en-US" altLang="zh-CN"/>
          </a:p>
        </p:txBody>
      </p:sp>
      <p:sp>
        <p:nvSpPr>
          <p:cNvPr id="91182" name="Rectangle 242"/>
          <p:cNvSpPr>
            <a:spLocks noChangeArrowheads="1"/>
          </p:cNvSpPr>
          <p:nvPr/>
        </p:nvSpPr>
        <p:spPr bwMode="auto">
          <a:xfrm rot="16200000">
            <a:off x="8987720" y="4137237"/>
            <a:ext cx="1394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O</a:t>
            </a:r>
            <a:endParaRPr lang="en-US" altLang="zh-CN"/>
          </a:p>
        </p:txBody>
      </p:sp>
      <p:sp>
        <p:nvSpPr>
          <p:cNvPr id="91183" name="Rectangle 243"/>
          <p:cNvSpPr>
            <a:spLocks noChangeArrowheads="1"/>
          </p:cNvSpPr>
          <p:nvPr/>
        </p:nvSpPr>
        <p:spPr bwMode="auto">
          <a:xfrm rot="16200000">
            <a:off x="9008553" y="4016587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91184" name="Rectangle 244"/>
          <p:cNvSpPr>
            <a:spLocks noChangeArrowheads="1"/>
          </p:cNvSpPr>
          <p:nvPr/>
        </p:nvSpPr>
        <p:spPr bwMode="auto">
          <a:xfrm rot="16200000">
            <a:off x="9032604" y="3935625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185" name="Rectangle 245"/>
          <p:cNvSpPr>
            <a:spLocks noChangeArrowheads="1"/>
          </p:cNvSpPr>
          <p:nvPr/>
        </p:nvSpPr>
        <p:spPr bwMode="auto">
          <a:xfrm rot="16200000">
            <a:off x="9005354" y="3857837"/>
            <a:ext cx="10419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=</a:t>
            </a:r>
            <a:endParaRPr lang="en-US" altLang="zh-CN"/>
          </a:p>
        </p:txBody>
      </p:sp>
      <p:sp>
        <p:nvSpPr>
          <p:cNvPr id="91186" name="Rectangle 246"/>
          <p:cNvSpPr>
            <a:spLocks noChangeArrowheads="1"/>
          </p:cNvSpPr>
          <p:nvPr/>
        </p:nvSpPr>
        <p:spPr bwMode="auto">
          <a:xfrm rot="16200000">
            <a:off x="9032604" y="3778462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187" name="Rectangle 247"/>
          <p:cNvSpPr>
            <a:spLocks noChangeArrowheads="1"/>
          </p:cNvSpPr>
          <p:nvPr/>
        </p:nvSpPr>
        <p:spPr bwMode="auto">
          <a:xfrm rot="16200000">
            <a:off x="9040620" y="3737187"/>
            <a:ext cx="336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'</a:t>
            </a:r>
            <a:endParaRPr lang="en-US" altLang="zh-CN"/>
          </a:p>
        </p:txBody>
      </p:sp>
      <p:sp>
        <p:nvSpPr>
          <p:cNvPr id="91188" name="Rectangle 248"/>
          <p:cNvSpPr>
            <a:spLocks noChangeArrowheads="1"/>
          </p:cNvSpPr>
          <p:nvPr/>
        </p:nvSpPr>
        <p:spPr bwMode="auto">
          <a:xfrm rot="16200000">
            <a:off x="9013361" y="3665750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J</a:t>
            </a:r>
            <a:endParaRPr lang="en-US" altLang="zh-CN"/>
          </a:p>
        </p:txBody>
      </p:sp>
      <p:sp>
        <p:nvSpPr>
          <p:cNvPr id="91189" name="Rectangle 249"/>
          <p:cNvSpPr>
            <a:spLocks noChangeArrowheads="1"/>
          </p:cNvSpPr>
          <p:nvPr/>
        </p:nvSpPr>
        <p:spPr bwMode="auto">
          <a:xfrm rot="16200000">
            <a:off x="8982912" y="3546687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M</a:t>
            </a:r>
            <a:endParaRPr lang="en-US" altLang="zh-CN"/>
          </a:p>
        </p:txBody>
      </p:sp>
      <p:sp>
        <p:nvSpPr>
          <p:cNvPr id="91190" name="Rectangle 250"/>
          <p:cNvSpPr>
            <a:spLocks noChangeArrowheads="1"/>
          </p:cNvSpPr>
          <p:nvPr/>
        </p:nvSpPr>
        <p:spPr bwMode="auto">
          <a:xfrm rot="16200000">
            <a:off x="8997338" y="3410162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91191" name="Rectangle 251"/>
          <p:cNvSpPr>
            <a:spLocks noChangeArrowheads="1"/>
          </p:cNvSpPr>
          <p:nvPr/>
        </p:nvSpPr>
        <p:spPr bwMode="auto">
          <a:xfrm rot="16200000">
            <a:off x="9040620" y="3332375"/>
            <a:ext cx="3366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'</a:t>
            </a:r>
            <a:endParaRPr lang="en-US" altLang="zh-CN"/>
          </a:p>
        </p:txBody>
      </p:sp>
      <p:sp>
        <p:nvSpPr>
          <p:cNvPr id="91192" name="Rectangle 252"/>
          <p:cNvSpPr>
            <a:spLocks noChangeArrowheads="1"/>
          </p:cNvSpPr>
          <p:nvPr/>
        </p:nvSpPr>
        <p:spPr bwMode="auto">
          <a:xfrm rot="16200000">
            <a:off x="9027796" y="3279987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)</a:t>
            </a:r>
            <a:endParaRPr lang="en-US" altLang="zh-CN"/>
          </a:p>
        </p:txBody>
      </p:sp>
      <p:grpSp>
        <p:nvGrpSpPr>
          <p:cNvPr id="371" name="组合 370"/>
          <p:cNvGrpSpPr/>
          <p:nvPr/>
        </p:nvGrpSpPr>
        <p:grpSpPr>
          <a:xfrm>
            <a:off x="4706908" y="1501759"/>
            <a:ext cx="1363036" cy="1661656"/>
            <a:chOff x="3182908" y="1501759"/>
            <a:chExt cx="1363036" cy="1661656"/>
          </a:xfrm>
        </p:grpSpPr>
        <p:sp>
          <p:nvSpPr>
            <p:cNvPr id="91349" name="Rectangle 48"/>
            <p:cNvSpPr>
              <a:spLocks noChangeArrowheads="1"/>
            </p:cNvSpPr>
            <p:nvPr/>
          </p:nvSpPr>
          <p:spPr bwMode="auto">
            <a:xfrm>
              <a:off x="3506758" y="1662096"/>
              <a:ext cx="1490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 dirty="0">
                  <a:solidFill>
                    <a:srgbClr val="000000"/>
                  </a:solidFill>
                </a:rPr>
                <a:t>M</a:t>
              </a:r>
              <a:endParaRPr lang="en-US" altLang="zh-CN" dirty="0"/>
            </a:p>
          </p:txBody>
        </p:sp>
        <p:sp>
          <p:nvSpPr>
            <p:cNvPr id="91350" name="Rectangle 49"/>
            <p:cNvSpPr>
              <a:spLocks noChangeArrowheads="1"/>
            </p:cNvSpPr>
            <p:nvPr/>
          </p:nvSpPr>
          <p:spPr bwMode="auto">
            <a:xfrm>
              <a:off x="3655983" y="166209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91351" name="Rectangle 50"/>
            <p:cNvSpPr>
              <a:spLocks noChangeArrowheads="1"/>
            </p:cNvSpPr>
            <p:nvPr/>
          </p:nvSpPr>
          <p:spPr bwMode="auto">
            <a:xfrm>
              <a:off x="3760758" y="1662096"/>
              <a:ext cx="14908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91352" name="Rectangle 51"/>
            <p:cNvSpPr>
              <a:spLocks noChangeArrowheads="1"/>
            </p:cNvSpPr>
            <p:nvPr/>
          </p:nvSpPr>
          <p:spPr bwMode="auto">
            <a:xfrm>
              <a:off x="3913158" y="1662096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91353" name="Rectangle 52"/>
            <p:cNvSpPr>
              <a:spLocks noChangeArrowheads="1"/>
            </p:cNvSpPr>
            <p:nvPr/>
          </p:nvSpPr>
          <p:spPr bwMode="auto">
            <a:xfrm>
              <a:off x="4043333" y="166209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91354" name="Rectangle 53"/>
            <p:cNvSpPr>
              <a:spLocks noChangeArrowheads="1"/>
            </p:cNvSpPr>
            <p:nvPr/>
          </p:nvSpPr>
          <p:spPr bwMode="auto">
            <a:xfrm>
              <a:off x="4148108" y="166209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91355" name="Rectangle 54"/>
            <p:cNvSpPr>
              <a:spLocks noChangeArrowheads="1"/>
            </p:cNvSpPr>
            <p:nvPr/>
          </p:nvSpPr>
          <p:spPr bwMode="auto">
            <a:xfrm>
              <a:off x="4248120" y="166209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91356" name="Rectangle 55"/>
            <p:cNvSpPr>
              <a:spLocks noChangeArrowheads="1"/>
            </p:cNvSpPr>
            <p:nvPr/>
          </p:nvSpPr>
          <p:spPr bwMode="auto">
            <a:xfrm>
              <a:off x="4349720" y="1662096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endParaRPr lang="zh-CN" altLang="zh-CN"/>
            </a:p>
          </p:txBody>
        </p:sp>
        <p:sp>
          <p:nvSpPr>
            <p:cNvPr id="91357" name="Rectangle 56"/>
            <p:cNvSpPr>
              <a:spLocks noChangeArrowheads="1"/>
            </p:cNvSpPr>
            <p:nvPr/>
          </p:nvSpPr>
          <p:spPr bwMode="auto">
            <a:xfrm>
              <a:off x="3405158" y="1843071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91358" name="Rectangle 57"/>
            <p:cNvSpPr>
              <a:spLocks noChangeArrowheads="1"/>
            </p:cNvSpPr>
            <p:nvPr/>
          </p:nvSpPr>
          <p:spPr bwMode="auto">
            <a:xfrm>
              <a:off x="3525808" y="1843071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91359" name="Rectangle 58"/>
            <p:cNvSpPr>
              <a:spLocks noChangeArrowheads="1"/>
            </p:cNvSpPr>
            <p:nvPr/>
          </p:nvSpPr>
          <p:spPr bwMode="auto">
            <a:xfrm>
              <a:off x="3632170" y="1843071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91360" name="Rectangle 59"/>
            <p:cNvSpPr>
              <a:spLocks noChangeArrowheads="1"/>
            </p:cNvSpPr>
            <p:nvPr/>
          </p:nvSpPr>
          <p:spPr bwMode="auto">
            <a:xfrm>
              <a:off x="3763933" y="1843071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91361" name="Rectangle 60"/>
            <p:cNvSpPr>
              <a:spLocks noChangeArrowheads="1"/>
            </p:cNvSpPr>
            <p:nvPr/>
          </p:nvSpPr>
          <p:spPr bwMode="auto">
            <a:xfrm>
              <a:off x="3886170" y="1843071"/>
              <a:ext cx="5931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91362" name="Rectangle 61"/>
            <p:cNvSpPr>
              <a:spLocks noChangeArrowheads="1"/>
            </p:cNvSpPr>
            <p:nvPr/>
          </p:nvSpPr>
          <p:spPr bwMode="auto">
            <a:xfrm>
              <a:off x="3948083" y="1843071"/>
              <a:ext cx="8976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91363" name="Rectangle 62"/>
            <p:cNvSpPr>
              <a:spLocks noChangeArrowheads="1"/>
            </p:cNvSpPr>
            <p:nvPr/>
          </p:nvSpPr>
          <p:spPr bwMode="auto">
            <a:xfrm>
              <a:off x="4040158" y="1843071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91364" name="Rectangle 63"/>
            <p:cNvSpPr>
              <a:spLocks noChangeArrowheads="1"/>
            </p:cNvSpPr>
            <p:nvPr/>
          </p:nvSpPr>
          <p:spPr bwMode="auto">
            <a:xfrm>
              <a:off x="4160808" y="1843071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65" name="Rectangle 64"/>
            <p:cNvSpPr>
              <a:spLocks noChangeArrowheads="1"/>
            </p:cNvSpPr>
            <p:nvPr/>
          </p:nvSpPr>
          <p:spPr bwMode="auto">
            <a:xfrm>
              <a:off x="4211608" y="1843071"/>
              <a:ext cx="1041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=</a:t>
              </a:r>
              <a:endParaRPr lang="en-US" altLang="zh-CN"/>
            </a:p>
          </p:txBody>
        </p:sp>
        <p:sp>
          <p:nvSpPr>
            <p:cNvPr id="91366" name="Rectangle 65"/>
            <p:cNvSpPr>
              <a:spLocks noChangeArrowheads="1"/>
            </p:cNvSpPr>
            <p:nvPr/>
          </p:nvSpPr>
          <p:spPr bwMode="auto">
            <a:xfrm>
              <a:off x="4319558" y="1843071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67" name="Rectangle 66"/>
            <p:cNvSpPr>
              <a:spLocks noChangeArrowheads="1"/>
            </p:cNvSpPr>
            <p:nvPr/>
          </p:nvSpPr>
          <p:spPr bwMode="auto">
            <a:xfrm>
              <a:off x="4370358" y="1843071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91368" name="Rectangle 67"/>
            <p:cNvSpPr>
              <a:spLocks noChangeArrowheads="1"/>
            </p:cNvSpPr>
            <p:nvPr/>
          </p:nvSpPr>
          <p:spPr bwMode="auto">
            <a:xfrm>
              <a:off x="4471958" y="1843071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endParaRPr lang="zh-CN" altLang="zh-CN"/>
            </a:p>
          </p:txBody>
        </p:sp>
        <p:sp>
          <p:nvSpPr>
            <p:cNvPr id="91369" name="Rectangle 68"/>
            <p:cNvSpPr>
              <a:spLocks noChangeArrowheads="1"/>
            </p:cNvSpPr>
            <p:nvPr/>
          </p:nvSpPr>
          <p:spPr bwMode="auto">
            <a:xfrm>
              <a:off x="3578195" y="2031983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91370" name="Rectangle 69"/>
            <p:cNvSpPr>
              <a:spLocks noChangeArrowheads="1"/>
            </p:cNvSpPr>
            <p:nvPr/>
          </p:nvSpPr>
          <p:spPr bwMode="auto">
            <a:xfrm>
              <a:off x="3628995" y="2031983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91371" name="Rectangle 70"/>
            <p:cNvSpPr>
              <a:spLocks noChangeArrowheads="1"/>
            </p:cNvSpPr>
            <p:nvPr/>
          </p:nvSpPr>
          <p:spPr bwMode="auto">
            <a:xfrm>
              <a:off x="3736945" y="2031983"/>
              <a:ext cx="5931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91372" name="Rectangle 71"/>
            <p:cNvSpPr>
              <a:spLocks noChangeArrowheads="1"/>
            </p:cNvSpPr>
            <p:nvPr/>
          </p:nvSpPr>
          <p:spPr bwMode="auto">
            <a:xfrm>
              <a:off x="3797270" y="2031983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D</a:t>
              </a:r>
              <a:endParaRPr lang="en-US" altLang="zh-CN"/>
            </a:p>
          </p:txBody>
        </p:sp>
        <p:sp>
          <p:nvSpPr>
            <p:cNvPr id="91373" name="Rectangle 72"/>
            <p:cNvSpPr>
              <a:spLocks noChangeArrowheads="1"/>
            </p:cNvSpPr>
            <p:nvPr/>
          </p:nvSpPr>
          <p:spPr bwMode="auto">
            <a:xfrm>
              <a:off x="3929033" y="2031983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74" name="Rectangle 73"/>
            <p:cNvSpPr>
              <a:spLocks noChangeArrowheads="1"/>
            </p:cNvSpPr>
            <p:nvPr/>
          </p:nvSpPr>
          <p:spPr bwMode="auto">
            <a:xfrm>
              <a:off x="3979833" y="2031983"/>
              <a:ext cx="1041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=</a:t>
              </a:r>
              <a:endParaRPr lang="en-US" altLang="zh-CN"/>
            </a:p>
          </p:txBody>
        </p:sp>
        <p:sp>
          <p:nvSpPr>
            <p:cNvPr id="91375" name="Rectangle 74"/>
            <p:cNvSpPr>
              <a:spLocks noChangeArrowheads="1"/>
            </p:cNvSpPr>
            <p:nvPr/>
          </p:nvSpPr>
          <p:spPr bwMode="auto">
            <a:xfrm>
              <a:off x="4083020" y="2031983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76" name="Rectangle 75"/>
            <p:cNvSpPr>
              <a:spLocks noChangeArrowheads="1"/>
            </p:cNvSpPr>
            <p:nvPr/>
          </p:nvSpPr>
          <p:spPr bwMode="auto">
            <a:xfrm>
              <a:off x="4138583" y="2031983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91377" name="Rectangle 76"/>
            <p:cNvSpPr>
              <a:spLocks noChangeArrowheads="1"/>
            </p:cNvSpPr>
            <p:nvPr/>
          </p:nvSpPr>
          <p:spPr bwMode="auto">
            <a:xfrm>
              <a:off x="4233833" y="2031983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endParaRPr lang="zh-CN" altLang="zh-CN"/>
            </a:p>
          </p:txBody>
        </p:sp>
        <p:sp>
          <p:nvSpPr>
            <p:cNvPr id="91378" name="Rectangle 77"/>
            <p:cNvSpPr>
              <a:spLocks noChangeArrowheads="1"/>
            </p:cNvSpPr>
            <p:nvPr/>
          </p:nvSpPr>
          <p:spPr bwMode="auto">
            <a:xfrm>
              <a:off x="3621058" y="2212958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91379" name="Rectangle 78"/>
            <p:cNvSpPr>
              <a:spLocks noChangeArrowheads="1"/>
            </p:cNvSpPr>
            <p:nvPr/>
          </p:nvSpPr>
          <p:spPr bwMode="auto">
            <a:xfrm>
              <a:off x="3676620" y="2212958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91380" name="Rectangle 79"/>
            <p:cNvSpPr>
              <a:spLocks noChangeArrowheads="1"/>
            </p:cNvSpPr>
            <p:nvPr/>
          </p:nvSpPr>
          <p:spPr bwMode="auto">
            <a:xfrm>
              <a:off x="3819495" y="2212958"/>
              <a:ext cx="16991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91381" name="Rectangle 80"/>
            <p:cNvSpPr>
              <a:spLocks noChangeArrowheads="1"/>
            </p:cNvSpPr>
            <p:nvPr/>
          </p:nvSpPr>
          <p:spPr bwMode="auto">
            <a:xfrm>
              <a:off x="3979833" y="2212958"/>
              <a:ext cx="5931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91382" name="Rectangle 81"/>
            <p:cNvSpPr>
              <a:spLocks noChangeArrowheads="1"/>
            </p:cNvSpPr>
            <p:nvPr/>
          </p:nvSpPr>
          <p:spPr bwMode="auto">
            <a:xfrm>
              <a:off x="4035395" y="2212958"/>
              <a:ext cx="4007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91383" name="Rectangle 82"/>
            <p:cNvSpPr>
              <a:spLocks noChangeArrowheads="1"/>
            </p:cNvSpPr>
            <p:nvPr/>
          </p:nvSpPr>
          <p:spPr bwMode="auto">
            <a:xfrm>
              <a:off x="4083020" y="2212958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91384" name="Rectangle 83"/>
            <p:cNvSpPr>
              <a:spLocks noChangeArrowheads="1"/>
            </p:cNvSpPr>
            <p:nvPr/>
          </p:nvSpPr>
          <p:spPr bwMode="auto">
            <a:xfrm>
              <a:off x="4130645" y="2212958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91385" name="Rectangle 84"/>
            <p:cNvSpPr>
              <a:spLocks noChangeArrowheads="1"/>
            </p:cNvSpPr>
            <p:nvPr/>
          </p:nvSpPr>
          <p:spPr bwMode="auto">
            <a:xfrm>
              <a:off x="4233833" y="221295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endParaRPr lang="zh-CN" altLang="zh-CN"/>
            </a:p>
          </p:txBody>
        </p:sp>
        <p:sp>
          <p:nvSpPr>
            <p:cNvPr id="91386" name="Rectangle 85"/>
            <p:cNvSpPr>
              <a:spLocks noChangeArrowheads="1"/>
            </p:cNvSpPr>
            <p:nvPr/>
          </p:nvSpPr>
          <p:spPr bwMode="auto">
            <a:xfrm>
              <a:off x="3344833" y="2395521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91387" name="Rectangle 86"/>
            <p:cNvSpPr>
              <a:spLocks noChangeArrowheads="1"/>
            </p:cNvSpPr>
            <p:nvPr/>
          </p:nvSpPr>
          <p:spPr bwMode="auto">
            <a:xfrm>
              <a:off x="3465483" y="2395521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91388" name="Rectangle 87"/>
            <p:cNvSpPr>
              <a:spLocks noChangeArrowheads="1"/>
            </p:cNvSpPr>
            <p:nvPr/>
          </p:nvSpPr>
          <p:spPr bwMode="auto">
            <a:xfrm>
              <a:off x="3571845" y="2395521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91389" name="Rectangle 88"/>
            <p:cNvSpPr>
              <a:spLocks noChangeArrowheads="1"/>
            </p:cNvSpPr>
            <p:nvPr/>
          </p:nvSpPr>
          <p:spPr bwMode="auto">
            <a:xfrm>
              <a:off x="3703608" y="2395521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91390" name="Rectangle 89"/>
            <p:cNvSpPr>
              <a:spLocks noChangeArrowheads="1"/>
            </p:cNvSpPr>
            <p:nvPr/>
          </p:nvSpPr>
          <p:spPr bwMode="auto">
            <a:xfrm>
              <a:off x="3825845" y="2395521"/>
              <a:ext cx="5931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91391" name="Rectangle 90"/>
            <p:cNvSpPr>
              <a:spLocks noChangeArrowheads="1"/>
            </p:cNvSpPr>
            <p:nvPr/>
          </p:nvSpPr>
          <p:spPr bwMode="auto">
            <a:xfrm>
              <a:off x="3887758" y="2395521"/>
              <a:ext cx="8976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91392" name="Rectangle 91"/>
            <p:cNvSpPr>
              <a:spLocks noChangeArrowheads="1"/>
            </p:cNvSpPr>
            <p:nvPr/>
          </p:nvSpPr>
          <p:spPr bwMode="auto">
            <a:xfrm>
              <a:off x="3979833" y="2395521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91393" name="Rectangle 92"/>
            <p:cNvSpPr>
              <a:spLocks noChangeArrowheads="1"/>
            </p:cNvSpPr>
            <p:nvPr/>
          </p:nvSpPr>
          <p:spPr bwMode="auto">
            <a:xfrm>
              <a:off x="4098895" y="2395521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94" name="Rectangle 93"/>
            <p:cNvSpPr>
              <a:spLocks noChangeArrowheads="1"/>
            </p:cNvSpPr>
            <p:nvPr/>
          </p:nvSpPr>
          <p:spPr bwMode="auto">
            <a:xfrm>
              <a:off x="4151283" y="2395521"/>
              <a:ext cx="1041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=</a:t>
              </a:r>
              <a:endParaRPr lang="en-US" altLang="zh-CN"/>
            </a:p>
          </p:txBody>
        </p:sp>
        <p:sp>
          <p:nvSpPr>
            <p:cNvPr id="91395" name="Rectangle 94"/>
            <p:cNvSpPr>
              <a:spLocks noChangeArrowheads="1"/>
            </p:cNvSpPr>
            <p:nvPr/>
          </p:nvSpPr>
          <p:spPr bwMode="auto">
            <a:xfrm>
              <a:off x="4259233" y="2395521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396" name="Rectangle 95"/>
            <p:cNvSpPr>
              <a:spLocks noChangeArrowheads="1"/>
            </p:cNvSpPr>
            <p:nvPr/>
          </p:nvSpPr>
          <p:spPr bwMode="auto">
            <a:xfrm>
              <a:off x="4308445" y="2395521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91397" name="Rectangle 96"/>
            <p:cNvSpPr>
              <a:spLocks noChangeArrowheads="1"/>
            </p:cNvSpPr>
            <p:nvPr/>
          </p:nvSpPr>
          <p:spPr bwMode="auto">
            <a:xfrm>
              <a:off x="4414808" y="2395521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91398" name="Rectangle 97"/>
            <p:cNvSpPr>
              <a:spLocks noChangeArrowheads="1"/>
            </p:cNvSpPr>
            <p:nvPr/>
          </p:nvSpPr>
          <p:spPr bwMode="auto">
            <a:xfrm>
              <a:off x="4510058" y="2395521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endParaRPr lang="zh-CN" altLang="zh-CN"/>
            </a:p>
          </p:txBody>
        </p:sp>
        <p:sp>
          <p:nvSpPr>
            <p:cNvPr id="91399" name="Rectangle 98"/>
            <p:cNvSpPr>
              <a:spLocks noChangeArrowheads="1"/>
            </p:cNvSpPr>
            <p:nvPr/>
          </p:nvSpPr>
          <p:spPr bwMode="auto">
            <a:xfrm>
              <a:off x="3422620" y="2582846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91400" name="Rectangle 99"/>
            <p:cNvSpPr>
              <a:spLocks noChangeArrowheads="1"/>
            </p:cNvSpPr>
            <p:nvPr/>
          </p:nvSpPr>
          <p:spPr bwMode="auto">
            <a:xfrm>
              <a:off x="3541683" y="258284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91401" name="Rectangle 100"/>
            <p:cNvSpPr>
              <a:spLocks noChangeArrowheads="1"/>
            </p:cNvSpPr>
            <p:nvPr/>
          </p:nvSpPr>
          <p:spPr bwMode="auto">
            <a:xfrm>
              <a:off x="3648045" y="2582846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91402" name="Rectangle 101"/>
            <p:cNvSpPr>
              <a:spLocks noChangeArrowheads="1"/>
            </p:cNvSpPr>
            <p:nvPr/>
          </p:nvSpPr>
          <p:spPr bwMode="auto">
            <a:xfrm>
              <a:off x="3782983" y="2582846"/>
              <a:ext cx="13946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91403" name="Rectangle 102"/>
            <p:cNvSpPr>
              <a:spLocks noChangeArrowheads="1"/>
            </p:cNvSpPr>
            <p:nvPr/>
          </p:nvSpPr>
          <p:spPr bwMode="auto">
            <a:xfrm>
              <a:off x="3922683" y="258284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91404" name="Rectangle 103"/>
            <p:cNvSpPr>
              <a:spLocks noChangeArrowheads="1"/>
            </p:cNvSpPr>
            <p:nvPr/>
          </p:nvSpPr>
          <p:spPr bwMode="auto">
            <a:xfrm>
              <a:off x="4022695" y="2582846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405" name="Rectangle 104"/>
            <p:cNvSpPr>
              <a:spLocks noChangeArrowheads="1"/>
            </p:cNvSpPr>
            <p:nvPr/>
          </p:nvSpPr>
          <p:spPr bwMode="auto">
            <a:xfrm>
              <a:off x="4078258" y="2582846"/>
              <a:ext cx="1041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=</a:t>
              </a:r>
              <a:endParaRPr lang="en-US" altLang="zh-CN"/>
            </a:p>
          </p:txBody>
        </p:sp>
        <p:sp>
          <p:nvSpPr>
            <p:cNvPr id="91406" name="Rectangle 105"/>
            <p:cNvSpPr>
              <a:spLocks noChangeArrowheads="1"/>
            </p:cNvSpPr>
            <p:nvPr/>
          </p:nvSpPr>
          <p:spPr bwMode="auto">
            <a:xfrm>
              <a:off x="4183033" y="2582846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407" name="Rectangle 106"/>
            <p:cNvSpPr>
              <a:spLocks noChangeArrowheads="1"/>
            </p:cNvSpPr>
            <p:nvPr/>
          </p:nvSpPr>
          <p:spPr bwMode="auto">
            <a:xfrm>
              <a:off x="4232245" y="258284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91408" name="Rectangle 107"/>
            <p:cNvSpPr>
              <a:spLocks noChangeArrowheads="1"/>
            </p:cNvSpPr>
            <p:nvPr/>
          </p:nvSpPr>
          <p:spPr bwMode="auto">
            <a:xfrm>
              <a:off x="4337020" y="2582846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91409" name="Rectangle 108"/>
            <p:cNvSpPr>
              <a:spLocks noChangeArrowheads="1"/>
            </p:cNvSpPr>
            <p:nvPr/>
          </p:nvSpPr>
          <p:spPr bwMode="auto">
            <a:xfrm>
              <a:off x="4432270" y="2582846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endParaRPr lang="zh-CN" altLang="zh-CN"/>
            </a:p>
          </p:txBody>
        </p:sp>
        <p:sp>
          <p:nvSpPr>
            <p:cNvPr id="91410" name="Rectangle 109"/>
            <p:cNvSpPr>
              <a:spLocks noChangeArrowheads="1"/>
            </p:cNvSpPr>
            <p:nvPr/>
          </p:nvSpPr>
          <p:spPr bwMode="auto">
            <a:xfrm>
              <a:off x="3598833" y="2765408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91411" name="Rectangle 110"/>
            <p:cNvSpPr>
              <a:spLocks noChangeArrowheads="1"/>
            </p:cNvSpPr>
            <p:nvPr/>
          </p:nvSpPr>
          <p:spPr bwMode="auto">
            <a:xfrm>
              <a:off x="3721070" y="2765408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91412" name="Rectangle 111"/>
            <p:cNvSpPr>
              <a:spLocks noChangeArrowheads="1"/>
            </p:cNvSpPr>
            <p:nvPr/>
          </p:nvSpPr>
          <p:spPr bwMode="auto">
            <a:xfrm>
              <a:off x="3863945" y="2765408"/>
              <a:ext cx="16991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91413" name="Rectangle 112"/>
            <p:cNvSpPr>
              <a:spLocks noChangeArrowheads="1"/>
            </p:cNvSpPr>
            <p:nvPr/>
          </p:nvSpPr>
          <p:spPr bwMode="auto">
            <a:xfrm>
              <a:off x="4024283" y="2765408"/>
              <a:ext cx="5931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91414" name="Rectangle 113"/>
            <p:cNvSpPr>
              <a:spLocks noChangeArrowheads="1"/>
            </p:cNvSpPr>
            <p:nvPr/>
          </p:nvSpPr>
          <p:spPr bwMode="auto">
            <a:xfrm>
              <a:off x="4079845" y="2765408"/>
              <a:ext cx="4007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91415" name="Rectangle 114"/>
            <p:cNvSpPr>
              <a:spLocks noChangeArrowheads="1"/>
            </p:cNvSpPr>
            <p:nvPr/>
          </p:nvSpPr>
          <p:spPr bwMode="auto">
            <a:xfrm>
              <a:off x="4127470" y="2765408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91416" name="Rectangle 115"/>
            <p:cNvSpPr>
              <a:spLocks noChangeArrowheads="1"/>
            </p:cNvSpPr>
            <p:nvPr/>
          </p:nvSpPr>
          <p:spPr bwMode="auto">
            <a:xfrm>
              <a:off x="4175095" y="2765408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91417" name="Rectangle 116"/>
            <p:cNvSpPr>
              <a:spLocks noChangeArrowheads="1"/>
            </p:cNvSpPr>
            <p:nvPr/>
          </p:nvSpPr>
          <p:spPr bwMode="auto">
            <a:xfrm>
              <a:off x="4273520" y="2765408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endParaRPr lang="zh-CN" altLang="zh-CN"/>
            </a:p>
          </p:txBody>
        </p:sp>
        <p:sp>
          <p:nvSpPr>
            <p:cNvPr id="91418" name="Rectangle 117"/>
            <p:cNvSpPr>
              <a:spLocks noChangeArrowheads="1"/>
            </p:cNvSpPr>
            <p:nvPr/>
          </p:nvSpPr>
          <p:spPr bwMode="auto">
            <a:xfrm>
              <a:off x="3300383" y="2947971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91419" name="Rectangle 118"/>
            <p:cNvSpPr>
              <a:spLocks noChangeArrowheads="1"/>
            </p:cNvSpPr>
            <p:nvPr/>
          </p:nvSpPr>
          <p:spPr bwMode="auto">
            <a:xfrm>
              <a:off x="3422620" y="2947971"/>
              <a:ext cx="12984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91420" name="Rectangle 119"/>
            <p:cNvSpPr>
              <a:spLocks noChangeArrowheads="1"/>
            </p:cNvSpPr>
            <p:nvPr/>
          </p:nvSpPr>
          <p:spPr bwMode="auto">
            <a:xfrm>
              <a:off x="3554383" y="2947971"/>
              <a:ext cx="12022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91421" name="Rectangle 120"/>
            <p:cNvSpPr>
              <a:spLocks noChangeArrowheads="1"/>
            </p:cNvSpPr>
            <p:nvPr/>
          </p:nvSpPr>
          <p:spPr bwMode="auto">
            <a:xfrm>
              <a:off x="3678208" y="2947971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91422" name="Rectangle 121"/>
            <p:cNvSpPr>
              <a:spLocks noChangeArrowheads="1"/>
            </p:cNvSpPr>
            <p:nvPr/>
          </p:nvSpPr>
          <p:spPr bwMode="auto">
            <a:xfrm>
              <a:off x="3779808" y="2947971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 dirty="0">
                  <a:solidFill>
                    <a:srgbClr val="000000"/>
                  </a:solidFill>
                </a:rPr>
                <a:t>u</a:t>
              </a:r>
              <a:endParaRPr lang="en-US" altLang="zh-CN" dirty="0"/>
            </a:p>
          </p:txBody>
        </p:sp>
        <p:sp>
          <p:nvSpPr>
            <p:cNvPr id="91423" name="Rectangle 122"/>
            <p:cNvSpPr>
              <a:spLocks noChangeArrowheads="1"/>
            </p:cNvSpPr>
            <p:nvPr/>
          </p:nvSpPr>
          <p:spPr bwMode="auto">
            <a:xfrm>
              <a:off x="3886170" y="2947971"/>
              <a:ext cx="5931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91424" name="Rectangle 123"/>
            <p:cNvSpPr>
              <a:spLocks noChangeArrowheads="1"/>
            </p:cNvSpPr>
            <p:nvPr/>
          </p:nvSpPr>
          <p:spPr bwMode="auto">
            <a:xfrm>
              <a:off x="3948083" y="2947971"/>
              <a:ext cx="8976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91425" name="Rectangle 124"/>
            <p:cNvSpPr>
              <a:spLocks noChangeArrowheads="1"/>
            </p:cNvSpPr>
            <p:nvPr/>
          </p:nvSpPr>
          <p:spPr bwMode="auto">
            <a:xfrm>
              <a:off x="4036983" y="2947971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91426" name="Rectangle 125"/>
            <p:cNvSpPr>
              <a:spLocks noChangeArrowheads="1"/>
            </p:cNvSpPr>
            <p:nvPr/>
          </p:nvSpPr>
          <p:spPr bwMode="auto">
            <a:xfrm>
              <a:off x="4138583" y="2947971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427" name="Rectangle 126"/>
            <p:cNvSpPr>
              <a:spLocks noChangeArrowheads="1"/>
            </p:cNvSpPr>
            <p:nvPr/>
          </p:nvSpPr>
          <p:spPr bwMode="auto">
            <a:xfrm>
              <a:off x="4189383" y="2947971"/>
              <a:ext cx="10419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=</a:t>
              </a:r>
              <a:endParaRPr lang="en-US" altLang="zh-CN"/>
            </a:p>
          </p:txBody>
        </p:sp>
        <p:sp>
          <p:nvSpPr>
            <p:cNvPr id="91428" name="Rectangle 127"/>
            <p:cNvSpPr>
              <a:spLocks noChangeArrowheads="1"/>
            </p:cNvSpPr>
            <p:nvPr/>
          </p:nvSpPr>
          <p:spPr bwMode="auto">
            <a:xfrm>
              <a:off x="4298920" y="2947971"/>
              <a:ext cx="49694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91429" name="Rectangle 128"/>
            <p:cNvSpPr>
              <a:spLocks noChangeArrowheads="1"/>
            </p:cNvSpPr>
            <p:nvPr/>
          </p:nvSpPr>
          <p:spPr bwMode="auto">
            <a:xfrm>
              <a:off x="4348133" y="2947971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91430" name="Rectangle 129"/>
            <p:cNvSpPr>
              <a:spLocks noChangeArrowheads="1"/>
            </p:cNvSpPr>
            <p:nvPr/>
          </p:nvSpPr>
          <p:spPr bwMode="auto">
            <a:xfrm>
              <a:off x="4446558" y="2947971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91193" name="Rectangle 253"/>
            <p:cNvSpPr>
              <a:spLocks noChangeArrowheads="1"/>
            </p:cNvSpPr>
            <p:nvPr/>
          </p:nvSpPr>
          <p:spPr bwMode="auto">
            <a:xfrm>
              <a:off x="3182908" y="1501759"/>
              <a:ext cx="99386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</p:grpSp>
      <p:sp>
        <p:nvSpPr>
          <p:cNvPr id="91194" name="Rectangle 254"/>
          <p:cNvSpPr>
            <a:spLocks noChangeArrowheads="1"/>
          </p:cNvSpPr>
          <p:nvPr/>
        </p:nvSpPr>
        <p:spPr bwMode="auto">
          <a:xfrm>
            <a:off x="8504208" y="16779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1</a:t>
            </a:r>
            <a:endParaRPr lang="en-US" altLang="zh-CN"/>
          </a:p>
        </p:txBody>
      </p:sp>
      <p:sp>
        <p:nvSpPr>
          <p:cNvPr id="91195" name="Line 255"/>
          <p:cNvSpPr>
            <a:spLocks noChangeShapeType="1"/>
          </p:cNvSpPr>
          <p:nvPr/>
        </p:nvSpPr>
        <p:spPr bwMode="auto">
          <a:xfrm>
            <a:off x="3432146" y="2457435"/>
            <a:ext cx="97631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96" name="Freeform 256"/>
          <p:cNvSpPr>
            <a:spLocks/>
          </p:cNvSpPr>
          <p:nvPr/>
        </p:nvSpPr>
        <p:spPr bwMode="auto">
          <a:xfrm>
            <a:off x="4365596" y="2412984"/>
            <a:ext cx="93663" cy="93662"/>
          </a:xfrm>
          <a:custGeom>
            <a:avLst/>
            <a:gdLst>
              <a:gd name="T0" fmla="*/ 0 w 59"/>
              <a:gd name="T1" fmla="*/ 0 h 59"/>
              <a:gd name="T2" fmla="*/ 0 w 59"/>
              <a:gd name="T3" fmla="*/ 59 h 59"/>
              <a:gd name="T4" fmla="*/ 59 w 59"/>
              <a:gd name="T5" fmla="*/ 28 h 59"/>
              <a:gd name="T6" fmla="*/ 0 w 59"/>
              <a:gd name="T7" fmla="*/ 0 h 59"/>
              <a:gd name="T8" fmla="*/ 0 w 59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" h="59">
                <a:moveTo>
                  <a:pt x="0" y="0"/>
                </a:moveTo>
                <a:lnTo>
                  <a:pt x="0" y="59"/>
                </a:lnTo>
                <a:lnTo>
                  <a:pt x="59" y="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97" name="Rectangle 257"/>
          <p:cNvSpPr>
            <a:spLocks noChangeArrowheads="1"/>
          </p:cNvSpPr>
          <p:nvPr/>
        </p:nvSpPr>
        <p:spPr bwMode="auto">
          <a:xfrm>
            <a:off x="2998758" y="2357421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S</a:t>
            </a:r>
            <a:endParaRPr lang="en-US" altLang="zh-CN"/>
          </a:p>
        </p:txBody>
      </p:sp>
      <p:sp>
        <p:nvSpPr>
          <p:cNvPr id="91198" name="Rectangle 258"/>
          <p:cNvSpPr>
            <a:spLocks noChangeArrowheads="1"/>
          </p:cNvSpPr>
          <p:nvPr/>
        </p:nvSpPr>
        <p:spPr bwMode="auto">
          <a:xfrm>
            <a:off x="3117820" y="235742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t</a:t>
            </a:r>
            <a:endParaRPr lang="en-US" altLang="zh-CN"/>
          </a:p>
        </p:txBody>
      </p:sp>
      <p:sp>
        <p:nvSpPr>
          <p:cNvPr id="91199" name="Rectangle 259"/>
          <p:cNvSpPr>
            <a:spLocks noChangeArrowheads="1"/>
          </p:cNvSpPr>
          <p:nvPr/>
        </p:nvSpPr>
        <p:spPr bwMode="auto">
          <a:xfrm>
            <a:off x="3171795" y="235742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91200" name="Rectangle 260"/>
          <p:cNvSpPr>
            <a:spLocks noChangeArrowheads="1"/>
          </p:cNvSpPr>
          <p:nvPr/>
        </p:nvSpPr>
        <p:spPr bwMode="auto">
          <a:xfrm>
            <a:off x="3273395" y="2357421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201" name="Rectangle 261"/>
          <p:cNvSpPr>
            <a:spLocks noChangeArrowheads="1"/>
          </p:cNvSpPr>
          <p:nvPr/>
        </p:nvSpPr>
        <p:spPr bwMode="auto">
          <a:xfrm>
            <a:off x="3333720" y="235742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t</a:t>
            </a:r>
            <a:endParaRPr lang="en-US" altLang="zh-CN"/>
          </a:p>
        </p:txBody>
      </p:sp>
      <p:sp>
        <p:nvSpPr>
          <p:cNvPr id="91202" name="Rectangle 262"/>
          <p:cNvSpPr>
            <a:spLocks noChangeArrowheads="1"/>
          </p:cNvSpPr>
          <p:nvPr/>
        </p:nvSpPr>
        <p:spPr bwMode="auto">
          <a:xfrm>
            <a:off x="1935133" y="5033946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M</a:t>
            </a:r>
            <a:endParaRPr lang="en-US" altLang="zh-CN"/>
          </a:p>
        </p:txBody>
      </p:sp>
      <p:sp>
        <p:nvSpPr>
          <p:cNvPr id="91203" name="Rectangle 263"/>
          <p:cNvSpPr>
            <a:spLocks noChangeArrowheads="1"/>
          </p:cNvSpPr>
          <p:nvPr/>
        </p:nvSpPr>
        <p:spPr bwMode="auto">
          <a:xfrm>
            <a:off x="2079595" y="50339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204" name="Rectangle 264"/>
          <p:cNvSpPr>
            <a:spLocks noChangeArrowheads="1"/>
          </p:cNvSpPr>
          <p:nvPr/>
        </p:nvSpPr>
        <p:spPr bwMode="auto">
          <a:xfrm>
            <a:off x="2189133" y="5033946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m</a:t>
            </a:r>
            <a:endParaRPr lang="en-US" altLang="zh-CN"/>
          </a:p>
        </p:txBody>
      </p:sp>
      <p:sp>
        <p:nvSpPr>
          <p:cNvPr id="91205" name="Rectangle 265"/>
          <p:cNvSpPr>
            <a:spLocks noChangeArrowheads="1"/>
          </p:cNvSpPr>
          <p:nvPr/>
        </p:nvSpPr>
        <p:spPr bwMode="auto">
          <a:xfrm>
            <a:off x="2338358" y="50339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o</a:t>
            </a:r>
            <a:endParaRPr lang="en-US" altLang="zh-CN"/>
          </a:p>
        </p:txBody>
      </p:sp>
      <p:sp>
        <p:nvSpPr>
          <p:cNvPr id="91206" name="Rectangle 266"/>
          <p:cNvSpPr>
            <a:spLocks noChangeArrowheads="1"/>
          </p:cNvSpPr>
          <p:nvPr/>
        </p:nvSpPr>
        <p:spPr bwMode="auto">
          <a:xfrm>
            <a:off x="2439958" y="5033946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207" name="Rectangle 267"/>
          <p:cNvSpPr>
            <a:spLocks noChangeArrowheads="1"/>
          </p:cNvSpPr>
          <p:nvPr/>
        </p:nvSpPr>
        <p:spPr bwMode="auto">
          <a:xfrm>
            <a:off x="2500283" y="5033946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 dirty="0">
                <a:solidFill>
                  <a:srgbClr val="000000"/>
                </a:solidFill>
              </a:rPr>
              <a:t>y</a:t>
            </a:r>
            <a:endParaRPr lang="en-US" altLang="zh-CN" dirty="0"/>
          </a:p>
        </p:txBody>
      </p:sp>
      <p:sp>
        <p:nvSpPr>
          <p:cNvPr id="91208" name="Rectangle 268"/>
          <p:cNvSpPr>
            <a:spLocks noChangeArrowheads="1"/>
          </p:cNvSpPr>
          <p:nvPr/>
        </p:nvSpPr>
        <p:spPr bwMode="auto">
          <a:xfrm>
            <a:off x="2593945" y="50339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209" name="Rectangle 269"/>
          <p:cNvSpPr>
            <a:spLocks noChangeArrowheads="1"/>
          </p:cNvSpPr>
          <p:nvPr/>
        </p:nvSpPr>
        <p:spPr bwMode="auto">
          <a:xfrm>
            <a:off x="2644745" y="5033946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210" name="Rectangle 270"/>
          <p:cNvSpPr>
            <a:spLocks noChangeArrowheads="1"/>
          </p:cNvSpPr>
          <p:nvPr/>
        </p:nvSpPr>
        <p:spPr bwMode="auto">
          <a:xfrm>
            <a:off x="2701895" y="50339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211" name="Rectangle 271"/>
          <p:cNvSpPr>
            <a:spLocks noChangeArrowheads="1"/>
          </p:cNvSpPr>
          <p:nvPr/>
        </p:nvSpPr>
        <p:spPr bwMode="auto">
          <a:xfrm>
            <a:off x="2808258" y="50339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f</a:t>
            </a:r>
            <a:endParaRPr lang="en-US" altLang="zh-CN"/>
          </a:p>
        </p:txBody>
      </p:sp>
      <p:sp>
        <p:nvSpPr>
          <p:cNvPr id="91212" name="Rectangle 272"/>
          <p:cNvSpPr>
            <a:spLocks noChangeArrowheads="1"/>
          </p:cNvSpPr>
          <p:nvPr/>
        </p:nvSpPr>
        <p:spPr bwMode="auto">
          <a:xfrm>
            <a:off x="2857470" y="50339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213" name="Rectangle 273"/>
          <p:cNvSpPr>
            <a:spLocks noChangeArrowheads="1"/>
          </p:cNvSpPr>
          <p:nvPr/>
        </p:nvSpPr>
        <p:spPr bwMode="auto">
          <a:xfrm>
            <a:off x="2965420" y="5033946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214" name="Rectangle 274"/>
          <p:cNvSpPr>
            <a:spLocks noChangeArrowheads="1"/>
          </p:cNvSpPr>
          <p:nvPr/>
        </p:nvSpPr>
        <p:spPr bwMode="auto">
          <a:xfrm>
            <a:off x="3022570" y="50339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215" name="Rectangle 275"/>
          <p:cNvSpPr>
            <a:spLocks noChangeArrowheads="1"/>
          </p:cNvSpPr>
          <p:nvPr/>
        </p:nvSpPr>
        <p:spPr bwMode="auto">
          <a:xfrm>
            <a:off x="3124170" y="50339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n</a:t>
            </a:r>
            <a:endParaRPr lang="en-US" altLang="zh-CN"/>
          </a:p>
        </p:txBody>
      </p:sp>
      <p:sp>
        <p:nvSpPr>
          <p:cNvPr id="91216" name="Rectangle 276"/>
          <p:cNvSpPr>
            <a:spLocks noChangeArrowheads="1"/>
          </p:cNvSpPr>
          <p:nvPr/>
        </p:nvSpPr>
        <p:spPr bwMode="auto">
          <a:xfrm>
            <a:off x="3232120" y="5033946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91217" name="Rectangle 277"/>
          <p:cNvSpPr>
            <a:spLocks noChangeArrowheads="1"/>
          </p:cNvSpPr>
          <p:nvPr/>
        </p:nvSpPr>
        <p:spPr bwMode="auto">
          <a:xfrm>
            <a:off x="3314670" y="5033946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218" name="Rectangle 278"/>
          <p:cNvSpPr>
            <a:spLocks noChangeArrowheads="1"/>
          </p:cNvSpPr>
          <p:nvPr/>
        </p:nvSpPr>
        <p:spPr bwMode="auto">
          <a:xfrm>
            <a:off x="3421033" y="5033946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219" name="Rectangle 279"/>
          <p:cNvSpPr>
            <a:spLocks noChangeArrowheads="1"/>
          </p:cNvSpPr>
          <p:nvPr/>
        </p:nvSpPr>
        <p:spPr bwMode="auto">
          <a:xfrm>
            <a:off x="3473420" y="5033946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F</a:t>
            </a:r>
            <a:endParaRPr lang="en-US" altLang="zh-CN"/>
          </a:p>
        </p:txBody>
      </p:sp>
      <p:sp>
        <p:nvSpPr>
          <p:cNvPr id="91220" name="Rectangle 280"/>
          <p:cNvSpPr>
            <a:spLocks noChangeArrowheads="1"/>
          </p:cNvSpPr>
          <p:nvPr/>
        </p:nvSpPr>
        <p:spPr bwMode="auto">
          <a:xfrm>
            <a:off x="3582958" y="5033946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S</a:t>
            </a:r>
            <a:endParaRPr lang="en-US" altLang="zh-CN"/>
          </a:p>
        </p:txBody>
      </p:sp>
      <p:sp>
        <p:nvSpPr>
          <p:cNvPr id="91221" name="Rectangle 281"/>
          <p:cNvSpPr>
            <a:spLocks noChangeArrowheads="1"/>
          </p:cNvSpPr>
          <p:nvPr/>
        </p:nvSpPr>
        <p:spPr bwMode="auto">
          <a:xfrm>
            <a:off x="3711545" y="5033946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M</a:t>
            </a:r>
            <a:endParaRPr lang="en-US" altLang="zh-CN"/>
          </a:p>
        </p:txBody>
      </p:sp>
      <p:sp>
        <p:nvSpPr>
          <p:cNvPr id="91222" name="Rectangle 283"/>
          <p:cNvSpPr>
            <a:spLocks noChangeArrowheads="1"/>
          </p:cNvSpPr>
          <p:nvPr/>
        </p:nvSpPr>
        <p:spPr bwMode="auto">
          <a:xfrm>
            <a:off x="2341533" y="5216509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(</a:t>
            </a:r>
            <a:endParaRPr lang="en-US" altLang="zh-CN"/>
          </a:p>
        </p:txBody>
      </p:sp>
      <p:sp>
        <p:nvSpPr>
          <p:cNvPr id="91223" name="Rectangle 284"/>
          <p:cNvSpPr>
            <a:spLocks noChangeArrowheads="1"/>
          </p:cNvSpPr>
          <p:nvPr/>
        </p:nvSpPr>
        <p:spPr bwMode="auto">
          <a:xfrm>
            <a:off x="2401858" y="5216509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F</a:t>
            </a:r>
            <a:endParaRPr lang="en-US" altLang="zh-CN"/>
          </a:p>
        </p:txBody>
      </p:sp>
      <p:sp>
        <p:nvSpPr>
          <p:cNvPr id="91224" name="Rectangle 285"/>
          <p:cNvSpPr>
            <a:spLocks noChangeArrowheads="1"/>
          </p:cNvSpPr>
          <p:nvPr/>
        </p:nvSpPr>
        <p:spPr bwMode="auto">
          <a:xfrm>
            <a:off x="2512983" y="5216509"/>
            <a:ext cx="400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i</a:t>
            </a:r>
            <a:endParaRPr lang="en-US" altLang="zh-CN"/>
          </a:p>
        </p:txBody>
      </p:sp>
      <p:sp>
        <p:nvSpPr>
          <p:cNvPr id="91225" name="Rectangle 286"/>
          <p:cNvSpPr>
            <a:spLocks noChangeArrowheads="1"/>
          </p:cNvSpPr>
          <p:nvPr/>
        </p:nvSpPr>
        <p:spPr bwMode="auto">
          <a:xfrm>
            <a:off x="2555845" y="52165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g</a:t>
            </a:r>
            <a:endParaRPr lang="en-US" altLang="zh-CN"/>
          </a:p>
        </p:txBody>
      </p:sp>
      <p:sp>
        <p:nvSpPr>
          <p:cNvPr id="91226" name="Rectangle 287"/>
          <p:cNvSpPr>
            <a:spLocks noChangeArrowheads="1"/>
          </p:cNvSpPr>
          <p:nvPr/>
        </p:nvSpPr>
        <p:spPr bwMode="auto">
          <a:xfrm>
            <a:off x="2660620" y="52165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u</a:t>
            </a:r>
            <a:endParaRPr lang="en-US" altLang="zh-CN"/>
          </a:p>
        </p:txBody>
      </p:sp>
      <p:sp>
        <p:nvSpPr>
          <p:cNvPr id="91227" name="Rectangle 288"/>
          <p:cNvSpPr>
            <a:spLocks noChangeArrowheads="1"/>
          </p:cNvSpPr>
          <p:nvPr/>
        </p:nvSpPr>
        <p:spPr bwMode="auto">
          <a:xfrm>
            <a:off x="2760633" y="5216509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228" name="Rectangle 289"/>
          <p:cNvSpPr>
            <a:spLocks noChangeArrowheads="1"/>
          </p:cNvSpPr>
          <p:nvPr/>
        </p:nvSpPr>
        <p:spPr bwMode="auto">
          <a:xfrm>
            <a:off x="2817783" y="52165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229" name="Rectangle 290"/>
          <p:cNvSpPr>
            <a:spLocks noChangeArrowheads="1"/>
          </p:cNvSpPr>
          <p:nvPr/>
        </p:nvSpPr>
        <p:spPr bwMode="auto">
          <a:xfrm>
            <a:off x="2924145" y="5216509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230" name="Rectangle 291"/>
          <p:cNvSpPr>
            <a:spLocks noChangeArrowheads="1"/>
          </p:cNvSpPr>
          <p:nvPr/>
        </p:nvSpPr>
        <p:spPr bwMode="auto">
          <a:xfrm>
            <a:off x="2974945" y="52165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5</a:t>
            </a:r>
            <a:endParaRPr lang="en-US" altLang="zh-CN"/>
          </a:p>
        </p:txBody>
      </p:sp>
      <p:sp>
        <p:nvSpPr>
          <p:cNvPr id="91231" name="Rectangle 292"/>
          <p:cNvSpPr>
            <a:spLocks noChangeArrowheads="1"/>
          </p:cNvSpPr>
          <p:nvPr/>
        </p:nvSpPr>
        <p:spPr bwMode="auto">
          <a:xfrm>
            <a:off x="3079720" y="5216509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.</a:t>
            </a:r>
            <a:endParaRPr lang="en-US" altLang="zh-CN"/>
          </a:p>
        </p:txBody>
      </p:sp>
      <p:sp>
        <p:nvSpPr>
          <p:cNvPr id="91232" name="Rectangle 293"/>
          <p:cNvSpPr>
            <a:spLocks noChangeArrowheads="1"/>
          </p:cNvSpPr>
          <p:nvPr/>
        </p:nvSpPr>
        <p:spPr bwMode="auto">
          <a:xfrm>
            <a:off x="3128933" y="52165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3</a:t>
            </a:r>
            <a:endParaRPr lang="en-US" altLang="zh-CN"/>
          </a:p>
        </p:txBody>
      </p:sp>
      <p:sp>
        <p:nvSpPr>
          <p:cNvPr id="91233" name="Rectangle 294"/>
          <p:cNvSpPr>
            <a:spLocks noChangeArrowheads="1"/>
          </p:cNvSpPr>
          <p:nvPr/>
        </p:nvSpPr>
        <p:spPr bwMode="auto">
          <a:xfrm>
            <a:off x="3228945" y="5216509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3</a:t>
            </a:r>
            <a:endParaRPr lang="en-US" altLang="zh-CN"/>
          </a:p>
        </p:txBody>
      </p:sp>
      <p:sp>
        <p:nvSpPr>
          <p:cNvPr id="91234" name="Rectangle 295"/>
          <p:cNvSpPr>
            <a:spLocks noChangeArrowheads="1"/>
          </p:cNvSpPr>
          <p:nvPr/>
        </p:nvSpPr>
        <p:spPr bwMode="auto">
          <a:xfrm>
            <a:off x="3335308" y="5216509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)</a:t>
            </a:r>
            <a:endParaRPr lang="en-US" altLang="zh-CN"/>
          </a:p>
        </p:txBody>
      </p:sp>
      <p:sp>
        <p:nvSpPr>
          <p:cNvPr id="91235" name="Rectangle 296"/>
          <p:cNvSpPr>
            <a:spLocks noChangeArrowheads="1"/>
          </p:cNvSpPr>
          <p:nvPr/>
        </p:nvSpPr>
        <p:spPr bwMode="auto">
          <a:xfrm>
            <a:off x="4383058" y="5056171"/>
            <a:ext cx="1298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236" name="Rectangle 297"/>
          <p:cNvSpPr>
            <a:spLocks noChangeArrowheads="1"/>
          </p:cNvSpPr>
          <p:nvPr/>
        </p:nvSpPr>
        <p:spPr bwMode="auto">
          <a:xfrm>
            <a:off x="4516408" y="5056171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-</a:t>
            </a:r>
            <a:endParaRPr lang="en-US" altLang="zh-CN"/>
          </a:p>
        </p:txBody>
      </p:sp>
      <p:sp>
        <p:nvSpPr>
          <p:cNvPr id="91237" name="Rectangle 298"/>
          <p:cNvSpPr>
            <a:spLocks noChangeArrowheads="1"/>
          </p:cNvSpPr>
          <p:nvPr/>
        </p:nvSpPr>
        <p:spPr bwMode="auto">
          <a:xfrm>
            <a:off x="4579908" y="505617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t</a:t>
            </a:r>
            <a:endParaRPr lang="en-US" altLang="zh-CN"/>
          </a:p>
        </p:txBody>
      </p:sp>
      <p:sp>
        <p:nvSpPr>
          <p:cNvPr id="91238" name="Rectangle 299"/>
          <p:cNvSpPr>
            <a:spLocks noChangeArrowheads="1"/>
          </p:cNvSpPr>
          <p:nvPr/>
        </p:nvSpPr>
        <p:spPr bwMode="auto">
          <a:xfrm>
            <a:off x="4630708" y="5056171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y</a:t>
            </a:r>
            <a:endParaRPr lang="en-US" altLang="zh-CN"/>
          </a:p>
        </p:txBody>
      </p:sp>
      <p:sp>
        <p:nvSpPr>
          <p:cNvPr id="91239" name="Rectangle 300"/>
          <p:cNvSpPr>
            <a:spLocks noChangeArrowheads="1"/>
          </p:cNvSpPr>
          <p:nvPr/>
        </p:nvSpPr>
        <p:spPr bwMode="auto">
          <a:xfrm>
            <a:off x="4718020" y="50561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91240" name="Rectangle 301"/>
          <p:cNvSpPr>
            <a:spLocks noChangeArrowheads="1"/>
          </p:cNvSpPr>
          <p:nvPr/>
        </p:nvSpPr>
        <p:spPr bwMode="auto">
          <a:xfrm>
            <a:off x="4821208" y="50561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241" name="Rectangle 302"/>
          <p:cNvSpPr>
            <a:spLocks noChangeArrowheads="1"/>
          </p:cNvSpPr>
          <p:nvPr/>
        </p:nvSpPr>
        <p:spPr bwMode="auto">
          <a:xfrm>
            <a:off x="4927570" y="505617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242" name="Rectangle 303"/>
          <p:cNvSpPr>
            <a:spLocks noChangeArrowheads="1"/>
          </p:cNvSpPr>
          <p:nvPr/>
        </p:nvSpPr>
        <p:spPr bwMode="auto">
          <a:xfrm>
            <a:off x="4979958" y="5056171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F</a:t>
            </a:r>
            <a:endParaRPr lang="en-US" altLang="zh-CN"/>
          </a:p>
        </p:txBody>
      </p:sp>
      <p:sp>
        <p:nvSpPr>
          <p:cNvPr id="91243" name="Rectangle 304"/>
          <p:cNvSpPr>
            <a:spLocks noChangeArrowheads="1"/>
          </p:cNvSpPr>
          <p:nvPr/>
        </p:nvSpPr>
        <p:spPr bwMode="auto">
          <a:xfrm>
            <a:off x="5089495" y="5056171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S</a:t>
            </a:r>
            <a:endParaRPr lang="en-US" altLang="zh-CN"/>
          </a:p>
        </p:txBody>
      </p:sp>
      <p:sp>
        <p:nvSpPr>
          <p:cNvPr id="91244" name="Rectangle 305"/>
          <p:cNvSpPr>
            <a:spLocks noChangeArrowheads="1"/>
          </p:cNvSpPr>
          <p:nvPr/>
        </p:nvSpPr>
        <p:spPr bwMode="auto">
          <a:xfrm>
            <a:off x="5213320" y="5056171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M</a:t>
            </a:r>
            <a:endParaRPr lang="en-US" altLang="zh-CN"/>
          </a:p>
        </p:txBody>
      </p:sp>
      <p:sp>
        <p:nvSpPr>
          <p:cNvPr id="91245" name="Rectangle 307"/>
          <p:cNvSpPr>
            <a:spLocks noChangeArrowheads="1"/>
          </p:cNvSpPr>
          <p:nvPr/>
        </p:nvSpPr>
        <p:spPr bwMode="auto">
          <a:xfrm>
            <a:off x="4316383" y="5238734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(</a:t>
            </a:r>
            <a:endParaRPr lang="en-US" altLang="zh-CN"/>
          </a:p>
        </p:txBody>
      </p:sp>
      <p:sp>
        <p:nvSpPr>
          <p:cNvPr id="91246" name="Rectangle 308"/>
          <p:cNvSpPr>
            <a:spLocks noChangeArrowheads="1"/>
          </p:cNvSpPr>
          <p:nvPr/>
        </p:nvSpPr>
        <p:spPr bwMode="auto">
          <a:xfrm>
            <a:off x="4378295" y="5238734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F</a:t>
            </a:r>
            <a:endParaRPr lang="en-US" altLang="zh-CN"/>
          </a:p>
        </p:txBody>
      </p:sp>
      <p:sp>
        <p:nvSpPr>
          <p:cNvPr id="91247" name="Rectangle 309"/>
          <p:cNvSpPr>
            <a:spLocks noChangeArrowheads="1"/>
          </p:cNvSpPr>
          <p:nvPr/>
        </p:nvSpPr>
        <p:spPr bwMode="auto">
          <a:xfrm>
            <a:off x="4489420" y="5238734"/>
            <a:ext cx="400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i</a:t>
            </a:r>
            <a:endParaRPr lang="en-US" altLang="zh-CN"/>
          </a:p>
        </p:txBody>
      </p:sp>
      <p:sp>
        <p:nvSpPr>
          <p:cNvPr id="91248" name="Rectangle 310"/>
          <p:cNvSpPr>
            <a:spLocks noChangeArrowheads="1"/>
          </p:cNvSpPr>
          <p:nvPr/>
        </p:nvSpPr>
        <p:spPr bwMode="auto">
          <a:xfrm>
            <a:off x="4530695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g</a:t>
            </a:r>
            <a:endParaRPr lang="en-US" altLang="zh-CN"/>
          </a:p>
        </p:txBody>
      </p:sp>
      <p:sp>
        <p:nvSpPr>
          <p:cNvPr id="91249" name="Rectangle 311"/>
          <p:cNvSpPr>
            <a:spLocks noChangeArrowheads="1"/>
          </p:cNvSpPr>
          <p:nvPr/>
        </p:nvSpPr>
        <p:spPr bwMode="auto">
          <a:xfrm>
            <a:off x="4630708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u</a:t>
            </a:r>
            <a:endParaRPr lang="en-US" altLang="zh-CN"/>
          </a:p>
        </p:txBody>
      </p:sp>
      <p:sp>
        <p:nvSpPr>
          <p:cNvPr id="91250" name="Rectangle 312"/>
          <p:cNvSpPr>
            <a:spLocks noChangeArrowheads="1"/>
          </p:cNvSpPr>
          <p:nvPr/>
        </p:nvSpPr>
        <p:spPr bwMode="auto">
          <a:xfrm>
            <a:off x="4737070" y="5238734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251" name="Rectangle 313"/>
          <p:cNvSpPr>
            <a:spLocks noChangeArrowheads="1"/>
          </p:cNvSpPr>
          <p:nvPr/>
        </p:nvSpPr>
        <p:spPr bwMode="auto">
          <a:xfrm>
            <a:off x="4794220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252" name="Rectangle 314"/>
          <p:cNvSpPr>
            <a:spLocks noChangeArrowheads="1"/>
          </p:cNvSpPr>
          <p:nvPr/>
        </p:nvSpPr>
        <p:spPr bwMode="auto">
          <a:xfrm>
            <a:off x="4900583" y="5238734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253" name="Rectangle 315"/>
          <p:cNvSpPr>
            <a:spLocks noChangeArrowheads="1"/>
          </p:cNvSpPr>
          <p:nvPr/>
        </p:nvSpPr>
        <p:spPr bwMode="auto">
          <a:xfrm>
            <a:off x="4949795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5</a:t>
            </a:r>
            <a:endParaRPr lang="en-US" altLang="zh-CN"/>
          </a:p>
        </p:txBody>
      </p:sp>
      <p:sp>
        <p:nvSpPr>
          <p:cNvPr id="91254" name="Rectangle 316"/>
          <p:cNvSpPr>
            <a:spLocks noChangeArrowheads="1"/>
          </p:cNvSpPr>
          <p:nvPr/>
        </p:nvSpPr>
        <p:spPr bwMode="auto">
          <a:xfrm>
            <a:off x="5049808" y="5238734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.</a:t>
            </a:r>
            <a:endParaRPr lang="en-US" altLang="zh-CN"/>
          </a:p>
        </p:txBody>
      </p:sp>
      <p:sp>
        <p:nvSpPr>
          <p:cNvPr id="91255" name="Rectangle 317"/>
          <p:cNvSpPr>
            <a:spLocks noChangeArrowheads="1"/>
          </p:cNvSpPr>
          <p:nvPr/>
        </p:nvSpPr>
        <p:spPr bwMode="auto">
          <a:xfrm>
            <a:off x="5105370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3</a:t>
            </a:r>
            <a:endParaRPr lang="en-US" altLang="zh-CN"/>
          </a:p>
        </p:txBody>
      </p:sp>
      <p:sp>
        <p:nvSpPr>
          <p:cNvPr id="91256" name="Rectangle 318"/>
          <p:cNvSpPr>
            <a:spLocks noChangeArrowheads="1"/>
          </p:cNvSpPr>
          <p:nvPr/>
        </p:nvSpPr>
        <p:spPr bwMode="auto">
          <a:xfrm>
            <a:off x="5203795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4</a:t>
            </a:r>
            <a:endParaRPr lang="en-US" altLang="zh-CN"/>
          </a:p>
        </p:txBody>
      </p:sp>
      <p:sp>
        <p:nvSpPr>
          <p:cNvPr id="91257" name="Rectangle 319"/>
          <p:cNvSpPr>
            <a:spLocks noChangeArrowheads="1"/>
          </p:cNvSpPr>
          <p:nvPr/>
        </p:nvSpPr>
        <p:spPr bwMode="auto">
          <a:xfrm>
            <a:off x="5310158" y="5238734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)</a:t>
            </a:r>
            <a:endParaRPr lang="en-US" altLang="zh-CN"/>
          </a:p>
        </p:txBody>
      </p:sp>
      <p:sp>
        <p:nvSpPr>
          <p:cNvPr id="91258" name="Rectangle 320"/>
          <p:cNvSpPr>
            <a:spLocks noChangeArrowheads="1"/>
          </p:cNvSpPr>
          <p:nvPr/>
        </p:nvSpPr>
        <p:spPr bwMode="auto">
          <a:xfrm>
            <a:off x="7148483" y="5056171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91259" name="Rectangle 321"/>
          <p:cNvSpPr>
            <a:spLocks noChangeArrowheads="1"/>
          </p:cNvSpPr>
          <p:nvPr/>
        </p:nvSpPr>
        <p:spPr bwMode="auto">
          <a:xfrm>
            <a:off x="7275483" y="5056171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260" name="Rectangle 322"/>
          <p:cNvSpPr>
            <a:spLocks noChangeArrowheads="1"/>
          </p:cNvSpPr>
          <p:nvPr/>
        </p:nvSpPr>
        <p:spPr bwMode="auto">
          <a:xfrm>
            <a:off x="7332633" y="50561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91261" name="Rectangle 323"/>
          <p:cNvSpPr>
            <a:spLocks noChangeArrowheads="1"/>
          </p:cNvSpPr>
          <p:nvPr/>
        </p:nvSpPr>
        <p:spPr bwMode="auto">
          <a:xfrm>
            <a:off x="7434233" y="50561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n</a:t>
            </a:r>
            <a:endParaRPr lang="en-US" altLang="zh-CN"/>
          </a:p>
        </p:txBody>
      </p:sp>
      <p:sp>
        <p:nvSpPr>
          <p:cNvPr id="91262" name="Rectangle 324"/>
          <p:cNvSpPr>
            <a:spLocks noChangeArrowheads="1"/>
          </p:cNvSpPr>
          <p:nvPr/>
        </p:nvSpPr>
        <p:spPr bwMode="auto">
          <a:xfrm>
            <a:off x="7542183" y="5056171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c</a:t>
            </a:r>
            <a:endParaRPr lang="en-US" altLang="zh-CN"/>
          </a:p>
        </p:txBody>
      </p:sp>
      <p:sp>
        <p:nvSpPr>
          <p:cNvPr id="91263" name="Rectangle 325"/>
          <p:cNvSpPr>
            <a:spLocks noChangeArrowheads="1"/>
          </p:cNvSpPr>
          <p:nvPr/>
        </p:nvSpPr>
        <p:spPr bwMode="auto">
          <a:xfrm>
            <a:off x="7632670" y="50561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h</a:t>
            </a:r>
            <a:endParaRPr lang="en-US" altLang="zh-CN"/>
          </a:p>
        </p:txBody>
      </p:sp>
      <p:sp>
        <p:nvSpPr>
          <p:cNvPr id="91264" name="Rectangle 326"/>
          <p:cNvSpPr>
            <a:spLocks noChangeArrowheads="1"/>
          </p:cNvSpPr>
          <p:nvPr/>
        </p:nvSpPr>
        <p:spPr bwMode="auto">
          <a:xfrm>
            <a:off x="7731095" y="505617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265" name="Rectangle 327"/>
          <p:cNvSpPr>
            <a:spLocks noChangeArrowheads="1"/>
          </p:cNvSpPr>
          <p:nvPr/>
        </p:nvSpPr>
        <p:spPr bwMode="auto">
          <a:xfrm>
            <a:off x="7783483" y="5056171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F</a:t>
            </a:r>
            <a:endParaRPr lang="en-US" altLang="zh-CN"/>
          </a:p>
        </p:txBody>
      </p:sp>
      <p:sp>
        <p:nvSpPr>
          <p:cNvPr id="91266" name="Rectangle 328"/>
          <p:cNvSpPr>
            <a:spLocks noChangeArrowheads="1"/>
          </p:cNvSpPr>
          <p:nvPr/>
        </p:nvSpPr>
        <p:spPr bwMode="auto">
          <a:xfrm>
            <a:off x="7899370" y="5056171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S</a:t>
            </a:r>
            <a:endParaRPr lang="en-US" altLang="zh-CN"/>
          </a:p>
        </p:txBody>
      </p:sp>
      <p:sp>
        <p:nvSpPr>
          <p:cNvPr id="91267" name="Rectangle 329"/>
          <p:cNvSpPr>
            <a:spLocks noChangeArrowheads="1"/>
          </p:cNvSpPr>
          <p:nvPr/>
        </p:nvSpPr>
        <p:spPr bwMode="auto">
          <a:xfrm>
            <a:off x="8021608" y="5056171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M</a:t>
            </a:r>
            <a:endParaRPr lang="en-US" altLang="zh-CN"/>
          </a:p>
        </p:txBody>
      </p:sp>
      <p:sp>
        <p:nvSpPr>
          <p:cNvPr id="91268" name="Rectangle 331"/>
          <p:cNvSpPr>
            <a:spLocks noChangeArrowheads="1"/>
          </p:cNvSpPr>
          <p:nvPr/>
        </p:nvSpPr>
        <p:spPr bwMode="auto">
          <a:xfrm>
            <a:off x="7115145" y="5238734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(</a:t>
            </a:r>
            <a:endParaRPr lang="en-US" altLang="zh-CN"/>
          </a:p>
        </p:txBody>
      </p:sp>
      <p:sp>
        <p:nvSpPr>
          <p:cNvPr id="91269" name="Rectangle 332"/>
          <p:cNvSpPr>
            <a:spLocks noChangeArrowheads="1"/>
          </p:cNvSpPr>
          <p:nvPr/>
        </p:nvSpPr>
        <p:spPr bwMode="auto">
          <a:xfrm>
            <a:off x="7181820" y="5238734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F</a:t>
            </a:r>
            <a:endParaRPr lang="en-US" altLang="zh-CN"/>
          </a:p>
        </p:txBody>
      </p:sp>
      <p:sp>
        <p:nvSpPr>
          <p:cNvPr id="91270" name="Rectangle 333"/>
          <p:cNvSpPr>
            <a:spLocks noChangeArrowheads="1"/>
          </p:cNvSpPr>
          <p:nvPr/>
        </p:nvSpPr>
        <p:spPr bwMode="auto">
          <a:xfrm>
            <a:off x="7286595" y="5238734"/>
            <a:ext cx="400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i</a:t>
            </a:r>
            <a:endParaRPr lang="en-US" altLang="zh-CN"/>
          </a:p>
        </p:txBody>
      </p:sp>
      <p:sp>
        <p:nvSpPr>
          <p:cNvPr id="91271" name="Rectangle 334"/>
          <p:cNvSpPr>
            <a:spLocks noChangeArrowheads="1"/>
          </p:cNvSpPr>
          <p:nvPr/>
        </p:nvSpPr>
        <p:spPr bwMode="auto">
          <a:xfrm>
            <a:off x="7329458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g</a:t>
            </a:r>
            <a:endParaRPr lang="en-US" altLang="zh-CN"/>
          </a:p>
        </p:txBody>
      </p:sp>
      <p:sp>
        <p:nvSpPr>
          <p:cNvPr id="91272" name="Rectangle 335"/>
          <p:cNvSpPr>
            <a:spLocks noChangeArrowheads="1"/>
          </p:cNvSpPr>
          <p:nvPr/>
        </p:nvSpPr>
        <p:spPr bwMode="auto">
          <a:xfrm>
            <a:off x="7434233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u</a:t>
            </a:r>
            <a:endParaRPr lang="en-US" altLang="zh-CN"/>
          </a:p>
        </p:txBody>
      </p:sp>
      <p:sp>
        <p:nvSpPr>
          <p:cNvPr id="91273" name="Rectangle 336"/>
          <p:cNvSpPr>
            <a:spLocks noChangeArrowheads="1"/>
          </p:cNvSpPr>
          <p:nvPr/>
        </p:nvSpPr>
        <p:spPr bwMode="auto">
          <a:xfrm>
            <a:off x="7534245" y="5238734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274" name="Rectangle 337"/>
          <p:cNvSpPr>
            <a:spLocks noChangeArrowheads="1"/>
          </p:cNvSpPr>
          <p:nvPr/>
        </p:nvSpPr>
        <p:spPr bwMode="auto">
          <a:xfrm>
            <a:off x="7591395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275" name="Rectangle 338"/>
          <p:cNvSpPr>
            <a:spLocks noChangeArrowheads="1"/>
          </p:cNvSpPr>
          <p:nvPr/>
        </p:nvSpPr>
        <p:spPr bwMode="auto">
          <a:xfrm>
            <a:off x="7699345" y="5238734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276" name="Rectangle 339"/>
          <p:cNvSpPr>
            <a:spLocks noChangeArrowheads="1"/>
          </p:cNvSpPr>
          <p:nvPr/>
        </p:nvSpPr>
        <p:spPr bwMode="auto">
          <a:xfrm>
            <a:off x="7748558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5</a:t>
            </a:r>
            <a:endParaRPr lang="en-US" altLang="zh-CN"/>
          </a:p>
        </p:txBody>
      </p:sp>
      <p:sp>
        <p:nvSpPr>
          <p:cNvPr id="91277" name="Rectangle 340"/>
          <p:cNvSpPr>
            <a:spLocks noChangeArrowheads="1"/>
          </p:cNvSpPr>
          <p:nvPr/>
        </p:nvSpPr>
        <p:spPr bwMode="auto">
          <a:xfrm>
            <a:off x="7853333" y="5238734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.</a:t>
            </a:r>
            <a:endParaRPr lang="en-US" altLang="zh-CN"/>
          </a:p>
        </p:txBody>
      </p:sp>
      <p:sp>
        <p:nvSpPr>
          <p:cNvPr id="91278" name="Rectangle 341"/>
          <p:cNvSpPr>
            <a:spLocks noChangeArrowheads="1"/>
          </p:cNvSpPr>
          <p:nvPr/>
        </p:nvSpPr>
        <p:spPr bwMode="auto">
          <a:xfrm>
            <a:off x="7902545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3</a:t>
            </a:r>
            <a:endParaRPr lang="en-US" altLang="zh-CN"/>
          </a:p>
        </p:txBody>
      </p:sp>
      <p:sp>
        <p:nvSpPr>
          <p:cNvPr id="91279" name="Rectangle 342"/>
          <p:cNvSpPr>
            <a:spLocks noChangeArrowheads="1"/>
          </p:cNvSpPr>
          <p:nvPr/>
        </p:nvSpPr>
        <p:spPr bwMode="auto">
          <a:xfrm>
            <a:off x="8007320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5</a:t>
            </a:r>
            <a:endParaRPr lang="en-US" altLang="zh-CN"/>
          </a:p>
        </p:txBody>
      </p:sp>
      <p:sp>
        <p:nvSpPr>
          <p:cNvPr id="91280" name="Rectangle 343"/>
          <p:cNvSpPr>
            <a:spLocks noChangeArrowheads="1"/>
          </p:cNvSpPr>
          <p:nvPr/>
        </p:nvSpPr>
        <p:spPr bwMode="auto">
          <a:xfrm>
            <a:off x="8108920" y="5238734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)</a:t>
            </a:r>
            <a:endParaRPr lang="en-US" altLang="zh-CN"/>
          </a:p>
        </p:txBody>
      </p:sp>
      <p:sp>
        <p:nvSpPr>
          <p:cNvPr id="91281" name="Rectangle 344"/>
          <p:cNvSpPr>
            <a:spLocks noChangeArrowheads="1"/>
          </p:cNvSpPr>
          <p:nvPr/>
        </p:nvSpPr>
        <p:spPr bwMode="auto">
          <a:xfrm>
            <a:off x="8766145" y="5056171"/>
            <a:ext cx="8976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J</a:t>
            </a:r>
            <a:endParaRPr lang="en-US" altLang="zh-CN"/>
          </a:p>
        </p:txBody>
      </p:sp>
      <p:sp>
        <p:nvSpPr>
          <p:cNvPr id="91282" name="Rectangle 345"/>
          <p:cNvSpPr>
            <a:spLocks noChangeArrowheads="1"/>
          </p:cNvSpPr>
          <p:nvPr/>
        </p:nvSpPr>
        <p:spPr bwMode="auto">
          <a:xfrm>
            <a:off x="8858220" y="50561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u</a:t>
            </a:r>
            <a:endParaRPr lang="en-US" altLang="zh-CN"/>
          </a:p>
        </p:txBody>
      </p:sp>
      <p:sp>
        <p:nvSpPr>
          <p:cNvPr id="91283" name="Rectangle 346"/>
          <p:cNvSpPr>
            <a:spLocks noChangeArrowheads="1"/>
          </p:cNvSpPr>
          <p:nvPr/>
        </p:nvSpPr>
        <p:spPr bwMode="auto">
          <a:xfrm>
            <a:off x="8959820" y="5056171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m</a:t>
            </a:r>
            <a:endParaRPr lang="en-US" altLang="zh-CN"/>
          </a:p>
        </p:txBody>
      </p:sp>
      <p:sp>
        <p:nvSpPr>
          <p:cNvPr id="91284" name="Rectangle 347"/>
          <p:cNvSpPr>
            <a:spLocks noChangeArrowheads="1"/>
          </p:cNvSpPr>
          <p:nvPr/>
        </p:nvSpPr>
        <p:spPr bwMode="auto">
          <a:xfrm>
            <a:off x="9110633" y="5056171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p</a:t>
            </a:r>
            <a:endParaRPr lang="en-US" altLang="zh-CN"/>
          </a:p>
        </p:txBody>
      </p:sp>
      <p:sp>
        <p:nvSpPr>
          <p:cNvPr id="91285" name="Rectangle 348"/>
          <p:cNvSpPr>
            <a:spLocks noChangeArrowheads="1"/>
          </p:cNvSpPr>
          <p:nvPr/>
        </p:nvSpPr>
        <p:spPr bwMode="auto">
          <a:xfrm>
            <a:off x="9210645" y="5056171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286" name="Rectangle 349"/>
          <p:cNvSpPr>
            <a:spLocks noChangeArrowheads="1"/>
          </p:cNvSpPr>
          <p:nvPr/>
        </p:nvSpPr>
        <p:spPr bwMode="auto">
          <a:xfrm>
            <a:off x="9267795" y="5056171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F</a:t>
            </a:r>
            <a:endParaRPr lang="en-US" altLang="zh-CN"/>
          </a:p>
        </p:txBody>
      </p:sp>
      <p:sp>
        <p:nvSpPr>
          <p:cNvPr id="91287" name="Rectangle 350"/>
          <p:cNvSpPr>
            <a:spLocks noChangeArrowheads="1"/>
          </p:cNvSpPr>
          <p:nvPr/>
        </p:nvSpPr>
        <p:spPr bwMode="auto">
          <a:xfrm>
            <a:off x="9377333" y="5056171"/>
            <a:ext cx="12022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S</a:t>
            </a:r>
            <a:endParaRPr lang="en-US" altLang="zh-CN"/>
          </a:p>
        </p:txBody>
      </p:sp>
      <p:sp>
        <p:nvSpPr>
          <p:cNvPr id="91288" name="Rectangle 351"/>
          <p:cNvSpPr>
            <a:spLocks noChangeArrowheads="1"/>
          </p:cNvSpPr>
          <p:nvPr/>
        </p:nvSpPr>
        <p:spPr bwMode="auto">
          <a:xfrm>
            <a:off x="9501158" y="5056171"/>
            <a:ext cx="1490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M</a:t>
            </a:r>
            <a:endParaRPr lang="en-US" altLang="zh-CN"/>
          </a:p>
        </p:txBody>
      </p:sp>
      <p:sp>
        <p:nvSpPr>
          <p:cNvPr id="91289" name="Rectangle 353"/>
          <p:cNvSpPr>
            <a:spLocks noChangeArrowheads="1"/>
          </p:cNvSpPr>
          <p:nvPr/>
        </p:nvSpPr>
        <p:spPr bwMode="auto">
          <a:xfrm>
            <a:off x="8666133" y="5238734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(</a:t>
            </a:r>
            <a:endParaRPr lang="en-US" altLang="zh-CN"/>
          </a:p>
        </p:txBody>
      </p:sp>
      <p:sp>
        <p:nvSpPr>
          <p:cNvPr id="91290" name="Rectangle 354"/>
          <p:cNvSpPr>
            <a:spLocks noChangeArrowheads="1"/>
          </p:cNvSpPr>
          <p:nvPr/>
        </p:nvSpPr>
        <p:spPr bwMode="auto">
          <a:xfrm>
            <a:off x="8726458" y="5238734"/>
            <a:ext cx="10900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F</a:t>
            </a:r>
            <a:endParaRPr lang="en-US" altLang="zh-CN"/>
          </a:p>
        </p:txBody>
      </p:sp>
      <p:sp>
        <p:nvSpPr>
          <p:cNvPr id="91291" name="Rectangle 355"/>
          <p:cNvSpPr>
            <a:spLocks noChangeArrowheads="1"/>
          </p:cNvSpPr>
          <p:nvPr/>
        </p:nvSpPr>
        <p:spPr bwMode="auto">
          <a:xfrm>
            <a:off x="8832820" y="5238734"/>
            <a:ext cx="4007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i</a:t>
            </a:r>
            <a:endParaRPr lang="en-US" altLang="zh-CN"/>
          </a:p>
        </p:txBody>
      </p:sp>
      <p:sp>
        <p:nvSpPr>
          <p:cNvPr id="91292" name="Rectangle 356"/>
          <p:cNvSpPr>
            <a:spLocks noChangeArrowheads="1"/>
          </p:cNvSpPr>
          <p:nvPr/>
        </p:nvSpPr>
        <p:spPr bwMode="auto">
          <a:xfrm>
            <a:off x="8874095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g</a:t>
            </a:r>
            <a:endParaRPr lang="en-US" altLang="zh-CN"/>
          </a:p>
        </p:txBody>
      </p:sp>
      <p:sp>
        <p:nvSpPr>
          <p:cNvPr id="91293" name="Rectangle 357"/>
          <p:cNvSpPr>
            <a:spLocks noChangeArrowheads="1"/>
          </p:cNvSpPr>
          <p:nvPr/>
        </p:nvSpPr>
        <p:spPr bwMode="auto">
          <a:xfrm>
            <a:off x="8978870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u</a:t>
            </a:r>
            <a:endParaRPr lang="en-US" altLang="zh-CN"/>
          </a:p>
        </p:txBody>
      </p:sp>
      <p:sp>
        <p:nvSpPr>
          <p:cNvPr id="91294" name="Rectangle 358"/>
          <p:cNvSpPr>
            <a:spLocks noChangeArrowheads="1"/>
          </p:cNvSpPr>
          <p:nvPr/>
        </p:nvSpPr>
        <p:spPr bwMode="auto">
          <a:xfrm>
            <a:off x="9080470" y="5238734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r</a:t>
            </a:r>
            <a:endParaRPr lang="en-US" altLang="zh-CN"/>
          </a:p>
        </p:txBody>
      </p:sp>
      <p:sp>
        <p:nvSpPr>
          <p:cNvPr id="91295" name="Rectangle 359"/>
          <p:cNvSpPr>
            <a:spLocks noChangeArrowheads="1"/>
          </p:cNvSpPr>
          <p:nvPr/>
        </p:nvSpPr>
        <p:spPr bwMode="auto">
          <a:xfrm>
            <a:off x="9142383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e</a:t>
            </a:r>
            <a:endParaRPr lang="en-US" altLang="zh-CN"/>
          </a:p>
        </p:txBody>
      </p:sp>
      <p:sp>
        <p:nvSpPr>
          <p:cNvPr id="91296" name="Rectangle 360"/>
          <p:cNvSpPr>
            <a:spLocks noChangeArrowheads="1"/>
          </p:cNvSpPr>
          <p:nvPr/>
        </p:nvSpPr>
        <p:spPr bwMode="auto">
          <a:xfrm>
            <a:off x="9243983" y="5238734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 </a:t>
            </a:r>
            <a:endParaRPr lang="en-US" altLang="zh-CN"/>
          </a:p>
        </p:txBody>
      </p:sp>
      <p:sp>
        <p:nvSpPr>
          <p:cNvPr id="91297" name="Rectangle 361"/>
          <p:cNvSpPr>
            <a:spLocks noChangeArrowheads="1"/>
          </p:cNvSpPr>
          <p:nvPr/>
        </p:nvSpPr>
        <p:spPr bwMode="auto">
          <a:xfrm>
            <a:off x="9293195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5</a:t>
            </a:r>
            <a:endParaRPr lang="en-US" altLang="zh-CN"/>
          </a:p>
        </p:txBody>
      </p:sp>
      <p:sp>
        <p:nvSpPr>
          <p:cNvPr id="91298" name="Rectangle 362"/>
          <p:cNvSpPr>
            <a:spLocks noChangeArrowheads="1"/>
          </p:cNvSpPr>
          <p:nvPr/>
        </p:nvSpPr>
        <p:spPr bwMode="auto">
          <a:xfrm>
            <a:off x="9397970" y="5238734"/>
            <a:ext cx="4969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.</a:t>
            </a:r>
            <a:endParaRPr lang="en-US" altLang="zh-CN"/>
          </a:p>
        </p:txBody>
      </p:sp>
      <p:sp>
        <p:nvSpPr>
          <p:cNvPr id="91299" name="Rectangle 363"/>
          <p:cNvSpPr>
            <a:spLocks noChangeArrowheads="1"/>
          </p:cNvSpPr>
          <p:nvPr/>
        </p:nvSpPr>
        <p:spPr bwMode="auto">
          <a:xfrm>
            <a:off x="9448770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3</a:t>
            </a:r>
            <a:endParaRPr lang="en-US" altLang="zh-CN"/>
          </a:p>
        </p:txBody>
      </p:sp>
      <p:sp>
        <p:nvSpPr>
          <p:cNvPr id="91300" name="Rectangle 364"/>
          <p:cNvSpPr>
            <a:spLocks noChangeArrowheads="1"/>
          </p:cNvSpPr>
          <p:nvPr/>
        </p:nvSpPr>
        <p:spPr bwMode="auto">
          <a:xfrm>
            <a:off x="9553545" y="5238734"/>
            <a:ext cx="99386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6</a:t>
            </a:r>
            <a:endParaRPr lang="en-US" altLang="zh-CN"/>
          </a:p>
        </p:txBody>
      </p:sp>
      <p:sp>
        <p:nvSpPr>
          <p:cNvPr id="91301" name="Rectangle 365"/>
          <p:cNvSpPr>
            <a:spLocks noChangeArrowheads="1"/>
          </p:cNvSpPr>
          <p:nvPr/>
        </p:nvSpPr>
        <p:spPr bwMode="auto">
          <a:xfrm>
            <a:off x="9653558" y="5238734"/>
            <a:ext cx="5931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342900" indent="-342900"/>
            <a:r>
              <a:rPr lang="en-US" altLang="zh-CN" sz="1400">
                <a:solidFill>
                  <a:srgbClr val="000000"/>
                </a:solidFill>
              </a:rPr>
              <a:t>)</a:t>
            </a:r>
            <a:endParaRPr lang="en-US" altLang="zh-CN"/>
          </a:p>
        </p:txBody>
      </p:sp>
      <p:sp>
        <p:nvSpPr>
          <p:cNvPr id="91302" name="Line 366"/>
          <p:cNvSpPr>
            <a:spLocks noChangeShapeType="1"/>
          </p:cNvSpPr>
          <p:nvPr/>
        </p:nvSpPr>
        <p:spPr bwMode="auto">
          <a:xfrm>
            <a:off x="2803495" y="5530835"/>
            <a:ext cx="1588" cy="2936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303" name="Line 367"/>
          <p:cNvSpPr>
            <a:spLocks noChangeShapeType="1"/>
          </p:cNvSpPr>
          <p:nvPr/>
        </p:nvSpPr>
        <p:spPr bwMode="auto">
          <a:xfrm>
            <a:off x="4702146" y="5530835"/>
            <a:ext cx="4763" cy="2936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304" name="Line 368"/>
          <p:cNvSpPr>
            <a:spLocks noChangeShapeType="1"/>
          </p:cNvSpPr>
          <p:nvPr/>
        </p:nvSpPr>
        <p:spPr bwMode="auto">
          <a:xfrm>
            <a:off x="7588220" y="5530835"/>
            <a:ext cx="1588" cy="2936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305" name="Freeform 369"/>
          <p:cNvSpPr>
            <a:spLocks/>
          </p:cNvSpPr>
          <p:nvPr/>
        </p:nvSpPr>
        <p:spPr bwMode="auto">
          <a:xfrm>
            <a:off x="1825596" y="2892409"/>
            <a:ext cx="7396163" cy="2932112"/>
          </a:xfrm>
          <a:custGeom>
            <a:avLst/>
            <a:gdLst>
              <a:gd name="T0" fmla="*/ 4659 w 4659"/>
              <a:gd name="T1" fmla="*/ 1662 h 1847"/>
              <a:gd name="T2" fmla="*/ 4659 w 4659"/>
              <a:gd name="T3" fmla="*/ 1847 h 1847"/>
              <a:gd name="T4" fmla="*/ 0 w 4659"/>
              <a:gd name="T5" fmla="*/ 1847 h 1847"/>
              <a:gd name="T6" fmla="*/ 0 w 4659"/>
              <a:gd name="T7" fmla="*/ 0 h 1847"/>
              <a:gd name="T8" fmla="*/ 1680 w 4659"/>
              <a:gd name="T9" fmla="*/ 0 h 18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659" h="1847">
                <a:moveTo>
                  <a:pt x="4659" y="1662"/>
                </a:moveTo>
                <a:lnTo>
                  <a:pt x="4659" y="1847"/>
                </a:lnTo>
                <a:lnTo>
                  <a:pt x="0" y="1847"/>
                </a:lnTo>
                <a:lnTo>
                  <a:pt x="0" y="0"/>
                </a:lnTo>
                <a:lnTo>
                  <a:pt x="1680" y="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306" name="Freeform 371"/>
          <p:cNvSpPr>
            <a:spLocks/>
          </p:cNvSpPr>
          <p:nvPr/>
        </p:nvSpPr>
        <p:spPr bwMode="auto">
          <a:xfrm>
            <a:off x="4459259" y="2843196"/>
            <a:ext cx="93663" cy="93662"/>
          </a:xfrm>
          <a:custGeom>
            <a:avLst/>
            <a:gdLst>
              <a:gd name="T0" fmla="*/ 0 w 59"/>
              <a:gd name="T1" fmla="*/ 0 h 59"/>
              <a:gd name="T2" fmla="*/ 0 w 59"/>
              <a:gd name="T3" fmla="*/ 59 h 59"/>
              <a:gd name="T4" fmla="*/ 59 w 59"/>
              <a:gd name="T5" fmla="*/ 31 h 59"/>
              <a:gd name="T6" fmla="*/ 0 w 59"/>
              <a:gd name="T7" fmla="*/ 3 h 59"/>
              <a:gd name="T8" fmla="*/ 0 w 59"/>
              <a:gd name="T9" fmla="*/ 3 h 59"/>
              <a:gd name="T10" fmla="*/ 0 w 59"/>
              <a:gd name="T11" fmla="*/ 0 h 5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9" h="59">
                <a:moveTo>
                  <a:pt x="0" y="0"/>
                </a:moveTo>
                <a:lnTo>
                  <a:pt x="0" y="59"/>
                </a:lnTo>
                <a:lnTo>
                  <a:pt x="59" y="31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1524000" y="2500306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3600" b="1" i="1" dirty="0" err="1">
                <a:solidFill>
                  <a:srgbClr val="0070C0"/>
                </a:solidFill>
              </a:rPr>
              <a:t>lw</a:t>
            </a:r>
            <a:r>
              <a:rPr lang="en-US" altLang="zh-CN" sz="3600" b="1" dirty="0">
                <a:solidFill>
                  <a:srgbClr val="0070C0"/>
                </a:solidFill>
              </a:rPr>
              <a:t>  and  </a:t>
            </a:r>
            <a:r>
              <a:rPr lang="en-US" altLang="zh-CN" sz="3600" b="1" i="1" dirty="0" err="1">
                <a:solidFill>
                  <a:srgbClr val="0070C0"/>
                </a:solidFill>
              </a:rPr>
              <a:t>sw</a:t>
            </a:r>
            <a:endParaRPr lang="en-US" altLang="zh-CN" sz="3600" b="1" dirty="0">
              <a:solidFill>
                <a:srgbClr val="0070C0"/>
              </a:solidFill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524364" y="0"/>
            <a:ext cx="4578350" cy="6573838"/>
            <a:chOff x="1824" y="48"/>
            <a:chExt cx="2884" cy="4141"/>
          </a:xfrm>
          <a:solidFill>
            <a:schemeClr val="bg1"/>
          </a:solidFill>
        </p:grpSpPr>
        <p:sp>
          <p:nvSpPr>
            <p:cNvPr id="83972" name="AutoShape 4"/>
            <p:cNvSpPr>
              <a:spLocks noChangeAspect="1" noChangeArrowheads="1" noTextEdit="1"/>
            </p:cNvSpPr>
            <p:nvPr/>
          </p:nvSpPr>
          <p:spPr bwMode="auto">
            <a:xfrm>
              <a:off x="1824" y="48"/>
              <a:ext cx="2857" cy="414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3" name="Group 206"/>
            <p:cNvGrpSpPr>
              <a:grpSpLocks/>
            </p:cNvGrpSpPr>
            <p:nvPr/>
          </p:nvGrpSpPr>
          <p:grpSpPr bwMode="auto">
            <a:xfrm>
              <a:off x="1830" y="218"/>
              <a:ext cx="1956" cy="3956"/>
              <a:chOff x="1830" y="218"/>
              <a:chExt cx="1956" cy="3956"/>
            </a:xfrm>
            <a:grpFill/>
          </p:grpSpPr>
          <p:sp>
            <p:nvSpPr>
              <p:cNvPr id="84046" name="Freeform 6"/>
              <p:cNvSpPr>
                <a:spLocks/>
              </p:cNvSpPr>
              <p:nvPr/>
            </p:nvSpPr>
            <p:spPr bwMode="auto">
              <a:xfrm>
                <a:off x="2905" y="1985"/>
                <a:ext cx="879" cy="879"/>
              </a:xfrm>
              <a:custGeom>
                <a:avLst/>
                <a:gdLst>
                  <a:gd name="T0" fmla="*/ 437 w 879"/>
                  <a:gd name="T1" fmla="*/ 876 h 879"/>
                  <a:gd name="T2" fmla="*/ 510 w 879"/>
                  <a:gd name="T3" fmla="*/ 873 h 879"/>
                  <a:gd name="T4" fmla="*/ 578 w 879"/>
                  <a:gd name="T5" fmla="*/ 856 h 879"/>
                  <a:gd name="T6" fmla="*/ 642 w 879"/>
                  <a:gd name="T7" fmla="*/ 830 h 879"/>
                  <a:gd name="T8" fmla="*/ 698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8 h 879"/>
                  <a:gd name="T14" fmla="*/ 830 w 879"/>
                  <a:gd name="T15" fmla="*/ 639 h 879"/>
                  <a:gd name="T16" fmla="*/ 856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40 h 879"/>
                  <a:gd name="T22" fmla="*/ 873 w 879"/>
                  <a:gd name="T23" fmla="*/ 366 h 879"/>
                  <a:gd name="T24" fmla="*/ 856 w 879"/>
                  <a:gd name="T25" fmla="*/ 299 h 879"/>
                  <a:gd name="T26" fmla="*/ 830 w 879"/>
                  <a:gd name="T27" fmla="*/ 238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8 w 879"/>
                  <a:gd name="T33" fmla="*/ 82 h 879"/>
                  <a:gd name="T34" fmla="*/ 642 w 879"/>
                  <a:gd name="T35" fmla="*/ 47 h 879"/>
                  <a:gd name="T36" fmla="*/ 578 w 879"/>
                  <a:gd name="T37" fmla="*/ 21 h 879"/>
                  <a:gd name="T38" fmla="*/ 510 w 879"/>
                  <a:gd name="T39" fmla="*/ 3 h 879"/>
                  <a:gd name="T40" fmla="*/ 440 w 879"/>
                  <a:gd name="T41" fmla="*/ 0 h 879"/>
                  <a:gd name="T42" fmla="*/ 369 w 879"/>
                  <a:gd name="T43" fmla="*/ 3 h 879"/>
                  <a:gd name="T44" fmla="*/ 299 w 879"/>
                  <a:gd name="T45" fmla="*/ 21 h 879"/>
                  <a:gd name="T46" fmla="*/ 238 w 879"/>
                  <a:gd name="T47" fmla="*/ 47 h 879"/>
                  <a:gd name="T48" fmla="*/ 179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50 w 879"/>
                  <a:gd name="T55" fmla="*/ 238 h 879"/>
                  <a:gd name="T56" fmla="*/ 21 w 879"/>
                  <a:gd name="T57" fmla="*/ 299 h 879"/>
                  <a:gd name="T58" fmla="*/ 6 w 879"/>
                  <a:gd name="T59" fmla="*/ 366 h 879"/>
                  <a:gd name="T60" fmla="*/ 0 w 879"/>
                  <a:gd name="T61" fmla="*/ 440 h 879"/>
                  <a:gd name="T62" fmla="*/ 6 w 879"/>
                  <a:gd name="T63" fmla="*/ 510 h 879"/>
                  <a:gd name="T64" fmla="*/ 21 w 879"/>
                  <a:gd name="T65" fmla="*/ 577 h 879"/>
                  <a:gd name="T66" fmla="*/ 50 w 879"/>
                  <a:gd name="T67" fmla="*/ 639 h 879"/>
                  <a:gd name="T68" fmla="*/ 85 w 879"/>
                  <a:gd name="T69" fmla="*/ 698 h 879"/>
                  <a:gd name="T70" fmla="*/ 129 w 879"/>
                  <a:gd name="T71" fmla="*/ 750 h 879"/>
                  <a:gd name="T72" fmla="*/ 179 w 879"/>
                  <a:gd name="T73" fmla="*/ 794 h 879"/>
                  <a:gd name="T74" fmla="*/ 238 w 879"/>
                  <a:gd name="T75" fmla="*/ 830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40 w 879"/>
                  <a:gd name="T81" fmla="*/ 879 h 879"/>
                  <a:gd name="T82" fmla="*/ 440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879" h="879">
                    <a:moveTo>
                      <a:pt x="437" y="876"/>
                    </a:moveTo>
                    <a:lnTo>
                      <a:pt x="510" y="873"/>
                    </a:lnTo>
                    <a:lnTo>
                      <a:pt x="578" y="856"/>
                    </a:lnTo>
                    <a:lnTo>
                      <a:pt x="642" y="830"/>
                    </a:lnTo>
                    <a:lnTo>
                      <a:pt x="698" y="794"/>
                    </a:lnTo>
                    <a:lnTo>
                      <a:pt x="750" y="750"/>
                    </a:lnTo>
                    <a:lnTo>
                      <a:pt x="794" y="698"/>
                    </a:lnTo>
                    <a:lnTo>
                      <a:pt x="830" y="639"/>
                    </a:lnTo>
                    <a:lnTo>
                      <a:pt x="856" y="577"/>
                    </a:lnTo>
                    <a:lnTo>
                      <a:pt x="873" y="510"/>
                    </a:lnTo>
                    <a:lnTo>
                      <a:pt x="879" y="440"/>
                    </a:lnTo>
                    <a:lnTo>
                      <a:pt x="873" y="366"/>
                    </a:lnTo>
                    <a:lnTo>
                      <a:pt x="856" y="299"/>
                    </a:lnTo>
                    <a:lnTo>
                      <a:pt x="830" y="238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8" y="82"/>
                    </a:lnTo>
                    <a:lnTo>
                      <a:pt x="642" y="47"/>
                    </a:lnTo>
                    <a:lnTo>
                      <a:pt x="578" y="21"/>
                    </a:lnTo>
                    <a:lnTo>
                      <a:pt x="510" y="3"/>
                    </a:lnTo>
                    <a:lnTo>
                      <a:pt x="440" y="0"/>
                    </a:lnTo>
                    <a:lnTo>
                      <a:pt x="369" y="3"/>
                    </a:lnTo>
                    <a:lnTo>
                      <a:pt x="299" y="21"/>
                    </a:lnTo>
                    <a:lnTo>
                      <a:pt x="238" y="47"/>
                    </a:lnTo>
                    <a:lnTo>
                      <a:pt x="179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50" y="238"/>
                    </a:lnTo>
                    <a:lnTo>
                      <a:pt x="21" y="299"/>
                    </a:lnTo>
                    <a:lnTo>
                      <a:pt x="6" y="366"/>
                    </a:lnTo>
                    <a:lnTo>
                      <a:pt x="0" y="440"/>
                    </a:lnTo>
                    <a:lnTo>
                      <a:pt x="6" y="510"/>
                    </a:lnTo>
                    <a:lnTo>
                      <a:pt x="21" y="577"/>
                    </a:lnTo>
                    <a:lnTo>
                      <a:pt x="50" y="639"/>
                    </a:lnTo>
                    <a:lnTo>
                      <a:pt x="85" y="698"/>
                    </a:lnTo>
                    <a:lnTo>
                      <a:pt x="129" y="750"/>
                    </a:lnTo>
                    <a:lnTo>
                      <a:pt x="179" y="794"/>
                    </a:lnTo>
                    <a:lnTo>
                      <a:pt x="238" y="830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40" y="879"/>
                    </a:lnTo>
                  </a:path>
                </a:pathLst>
              </a:custGeom>
              <a:grp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047" name="Rectangle 7"/>
              <p:cNvSpPr>
                <a:spLocks noChangeArrowheads="1"/>
              </p:cNvSpPr>
              <p:nvPr/>
            </p:nvSpPr>
            <p:spPr bwMode="auto">
              <a:xfrm>
                <a:off x="3153" y="2331"/>
                <a:ext cx="8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4048" name="Rectangle 8"/>
              <p:cNvSpPr>
                <a:spLocks noChangeArrowheads="1"/>
              </p:cNvSpPr>
              <p:nvPr/>
            </p:nvSpPr>
            <p:spPr bwMode="auto">
              <a:xfrm>
                <a:off x="3232" y="2331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049" name="Rectangle 9"/>
              <p:cNvSpPr>
                <a:spLocks noChangeArrowheads="1"/>
              </p:cNvSpPr>
              <p:nvPr/>
            </p:nvSpPr>
            <p:spPr bwMode="auto">
              <a:xfrm>
                <a:off x="3288" y="2331"/>
                <a:ext cx="8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4050" name="Rectangle 10"/>
              <p:cNvSpPr>
                <a:spLocks noChangeArrowheads="1"/>
              </p:cNvSpPr>
              <p:nvPr/>
            </p:nvSpPr>
            <p:spPr bwMode="auto">
              <a:xfrm>
                <a:off x="3374" y="2331"/>
                <a:ext cx="9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84051" name="Rectangle 11"/>
              <p:cNvSpPr>
                <a:spLocks noChangeArrowheads="1"/>
              </p:cNvSpPr>
              <p:nvPr/>
            </p:nvSpPr>
            <p:spPr bwMode="auto">
              <a:xfrm>
                <a:off x="3460" y="2331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052" name="Rectangle 12"/>
              <p:cNvSpPr>
                <a:spLocks noChangeArrowheads="1"/>
              </p:cNvSpPr>
              <p:nvPr/>
            </p:nvSpPr>
            <p:spPr bwMode="auto">
              <a:xfrm>
                <a:off x="3490" y="2331"/>
                <a:ext cx="2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4053" name="Rectangle 13"/>
              <p:cNvSpPr>
                <a:spLocks noChangeArrowheads="1"/>
              </p:cNvSpPr>
              <p:nvPr/>
            </p:nvSpPr>
            <p:spPr bwMode="auto">
              <a:xfrm>
                <a:off x="3514" y="2331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84054" name="Rectangle 14"/>
              <p:cNvSpPr>
                <a:spLocks noChangeArrowheads="1"/>
              </p:cNvSpPr>
              <p:nvPr/>
            </p:nvSpPr>
            <p:spPr bwMode="auto">
              <a:xfrm>
                <a:off x="3540" y="2331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055" name="Rectangle 15"/>
              <p:cNvSpPr>
                <a:spLocks noChangeArrowheads="1"/>
              </p:cNvSpPr>
              <p:nvPr/>
            </p:nvSpPr>
            <p:spPr bwMode="auto">
              <a:xfrm>
                <a:off x="3595" y="2331"/>
                <a:ext cx="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endParaRPr lang="zh-CN" altLang="zh-CN"/>
              </a:p>
            </p:txBody>
          </p:sp>
          <p:sp>
            <p:nvSpPr>
              <p:cNvPr id="84056" name="Rectangle 16"/>
              <p:cNvSpPr>
                <a:spLocks noChangeArrowheads="1"/>
              </p:cNvSpPr>
              <p:nvPr/>
            </p:nvSpPr>
            <p:spPr bwMode="auto">
              <a:xfrm>
                <a:off x="3191" y="2448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4057" name="Rectangle 17"/>
              <p:cNvSpPr>
                <a:spLocks noChangeArrowheads="1"/>
              </p:cNvSpPr>
              <p:nvPr/>
            </p:nvSpPr>
            <p:spPr bwMode="auto">
              <a:xfrm>
                <a:off x="3217" y="2448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058" name="Rectangle 18"/>
              <p:cNvSpPr>
                <a:spLocks noChangeArrowheads="1"/>
              </p:cNvSpPr>
              <p:nvPr/>
            </p:nvSpPr>
            <p:spPr bwMode="auto">
              <a:xfrm>
                <a:off x="3275" y="2448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059" name="Rectangle 19"/>
              <p:cNvSpPr>
                <a:spLocks noChangeArrowheads="1"/>
              </p:cNvSpPr>
              <p:nvPr/>
            </p:nvSpPr>
            <p:spPr bwMode="auto">
              <a:xfrm>
                <a:off x="3307" y="2448"/>
                <a:ext cx="70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84060" name="Rectangle 20"/>
              <p:cNvSpPr>
                <a:spLocks noChangeArrowheads="1"/>
              </p:cNvSpPr>
              <p:nvPr/>
            </p:nvSpPr>
            <p:spPr bwMode="auto">
              <a:xfrm>
                <a:off x="3377" y="2448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061" name="Rectangle 21"/>
              <p:cNvSpPr>
                <a:spLocks noChangeArrowheads="1"/>
              </p:cNvSpPr>
              <p:nvPr/>
            </p:nvSpPr>
            <p:spPr bwMode="auto">
              <a:xfrm>
                <a:off x="3404" y="2448"/>
                <a:ext cx="5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=</a:t>
                </a:r>
                <a:endParaRPr lang="en-US" altLang="zh-CN"/>
              </a:p>
            </p:txBody>
          </p:sp>
          <p:sp>
            <p:nvSpPr>
              <p:cNvPr id="84062" name="Rectangle 22"/>
              <p:cNvSpPr>
                <a:spLocks noChangeArrowheads="1"/>
              </p:cNvSpPr>
              <p:nvPr/>
            </p:nvSpPr>
            <p:spPr bwMode="auto">
              <a:xfrm>
                <a:off x="3459" y="2448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063" name="Rectangle 23"/>
              <p:cNvSpPr>
                <a:spLocks noChangeArrowheads="1"/>
              </p:cNvSpPr>
              <p:nvPr/>
            </p:nvSpPr>
            <p:spPr bwMode="auto">
              <a:xfrm>
                <a:off x="3489" y="2448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84064" name="Freeform 24"/>
              <p:cNvSpPr>
                <a:spLocks/>
              </p:cNvSpPr>
              <p:nvPr/>
            </p:nvSpPr>
            <p:spPr bwMode="auto">
              <a:xfrm>
                <a:off x="1880" y="1985"/>
                <a:ext cx="879" cy="879"/>
              </a:xfrm>
              <a:custGeom>
                <a:avLst/>
                <a:gdLst>
                  <a:gd name="T0" fmla="*/ 436 w 879"/>
                  <a:gd name="T1" fmla="*/ 876 h 879"/>
                  <a:gd name="T2" fmla="*/ 510 w 879"/>
                  <a:gd name="T3" fmla="*/ 873 h 879"/>
                  <a:gd name="T4" fmla="*/ 577 w 879"/>
                  <a:gd name="T5" fmla="*/ 856 h 879"/>
                  <a:gd name="T6" fmla="*/ 641 w 879"/>
                  <a:gd name="T7" fmla="*/ 830 h 879"/>
                  <a:gd name="T8" fmla="*/ 697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8 h 879"/>
                  <a:gd name="T14" fmla="*/ 829 w 879"/>
                  <a:gd name="T15" fmla="*/ 639 h 879"/>
                  <a:gd name="T16" fmla="*/ 855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40 h 879"/>
                  <a:gd name="T22" fmla="*/ 873 w 879"/>
                  <a:gd name="T23" fmla="*/ 366 h 879"/>
                  <a:gd name="T24" fmla="*/ 855 w 879"/>
                  <a:gd name="T25" fmla="*/ 299 h 879"/>
                  <a:gd name="T26" fmla="*/ 829 w 879"/>
                  <a:gd name="T27" fmla="*/ 238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7 w 879"/>
                  <a:gd name="T33" fmla="*/ 82 h 879"/>
                  <a:gd name="T34" fmla="*/ 641 w 879"/>
                  <a:gd name="T35" fmla="*/ 47 h 879"/>
                  <a:gd name="T36" fmla="*/ 577 w 879"/>
                  <a:gd name="T37" fmla="*/ 21 h 879"/>
                  <a:gd name="T38" fmla="*/ 510 w 879"/>
                  <a:gd name="T39" fmla="*/ 3 h 879"/>
                  <a:gd name="T40" fmla="*/ 439 w 879"/>
                  <a:gd name="T41" fmla="*/ 0 h 879"/>
                  <a:gd name="T42" fmla="*/ 369 w 879"/>
                  <a:gd name="T43" fmla="*/ 3 h 879"/>
                  <a:gd name="T44" fmla="*/ 299 w 879"/>
                  <a:gd name="T45" fmla="*/ 21 h 879"/>
                  <a:gd name="T46" fmla="*/ 237 w 879"/>
                  <a:gd name="T47" fmla="*/ 47 h 879"/>
                  <a:gd name="T48" fmla="*/ 178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49 w 879"/>
                  <a:gd name="T55" fmla="*/ 238 h 879"/>
                  <a:gd name="T56" fmla="*/ 20 w 879"/>
                  <a:gd name="T57" fmla="*/ 299 h 879"/>
                  <a:gd name="T58" fmla="*/ 6 w 879"/>
                  <a:gd name="T59" fmla="*/ 366 h 879"/>
                  <a:gd name="T60" fmla="*/ 0 w 879"/>
                  <a:gd name="T61" fmla="*/ 440 h 879"/>
                  <a:gd name="T62" fmla="*/ 6 w 879"/>
                  <a:gd name="T63" fmla="*/ 510 h 879"/>
                  <a:gd name="T64" fmla="*/ 20 w 879"/>
                  <a:gd name="T65" fmla="*/ 577 h 879"/>
                  <a:gd name="T66" fmla="*/ 49 w 879"/>
                  <a:gd name="T67" fmla="*/ 639 h 879"/>
                  <a:gd name="T68" fmla="*/ 85 w 879"/>
                  <a:gd name="T69" fmla="*/ 698 h 879"/>
                  <a:gd name="T70" fmla="*/ 129 w 879"/>
                  <a:gd name="T71" fmla="*/ 750 h 879"/>
                  <a:gd name="T72" fmla="*/ 178 w 879"/>
                  <a:gd name="T73" fmla="*/ 794 h 879"/>
                  <a:gd name="T74" fmla="*/ 237 w 879"/>
                  <a:gd name="T75" fmla="*/ 830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39 w 879"/>
                  <a:gd name="T81" fmla="*/ 879 h 879"/>
                  <a:gd name="T82" fmla="*/ 439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879" h="879">
                    <a:moveTo>
                      <a:pt x="436" y="876"/>
                    </a:moveTo>
                    <a:lnTo>
                      <a:pt x="510" y="873"/>
                    </a:lnTo>
                    <a:lnTo>
                      <a:pt x="577" y="856"/>
                    </a:lnTo>
                    <a:lnTo>
                      <a:pt x="641" y="830"/>
                    </a:lnTo>
                    <a:lnTo>
                      <a:pt x="697" y="794"/>
                    </a:lnTo>
                    <a:lnTo>
                      <a:pt x="750" y="750"/>
                    </a:lnTo>
                    <a:lnTo>
                      <a:pt x="794" y="698"/>
                    </a:lnTo>
                    <a:lnTo>
                      <a:pt x="829" y="639"/>
                    </a:lnTo>
                    <a:lnTo>
                      <a:pt x="855" y="577"/>
                    </a:lnTo>
                    <a:lnTo>
                      <a:pt x="873" y="510"/>
                    </a:lnTo>
                    <a:lnTo>
                      <a:pt x="879" y="440"/>
                    </a:lnTo>
                    <a:lnTo>
                      <a:pt x="873" y="366"/>
                    </a:lnTo>
                    <a:lnTo>
                      <a:pt x="855" y="299"/>
                    </a:lnTo>
                    <a:lnTo>
                      <a:pt x="829" y="238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7" y="82"/>
                    </a:lnTo>
                    <a:lnTo>
                      <a:pt x="641" y="47"/>
                    </a:lnTo>
                    <a:lnTo>
                      <a:pt x="577" y="21"/>
                    </a:lnTo>
                    <a:lnTo>
                      <a:pt x="510" y="3"/>
                    </a:lnTo>
                    <a:lnTo>
                      <a:pt x="439" y="0"/>
                    </a:lnTo>
                    <a:lnTo>
                      <a:pt x="369" y="3"/>
                    </a:lnTo>
                    <a:lnTo>
                      <a:pt x="299" y="21"/>
                    </a:lnTo>
                    <a:lnTo>
                      <a:pt x="237" y="47"/>
                    </a:lnTo>
                    <a:lnTo>
                      <a:pt x="178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49" y="238"/>
                    </a:lnTo>
                    <a:lnTo>
                      <a:pt x="20" y="299"/>
                    </a:lnTo>
                    <a:lnTo>
                      <a:pt x="6" y="366"/>
                    </a:lnTo>
                    <a:lnTo>
                      <a:pt x="0" y="440"/>
                    </a:lnTo>
                    <a:lnTo>
                      <a:pt x="6" y="510"/>
                    </a:lnTo>
                    <a:lnTo>
                      <a:pt x="20" y="577"/>
                    </a:lnTo>
                    <a:lnTo>
                      <a:pt x="49" y="639"/>
                    </a:lnTo>
                    <a:lnTo>
                      <a:pt x="85" y="698"/>
                    </a:lnTo>
                    <a:lnTo>
                      <a:pt x="129" y="750"/>
                    </a:lnTo>
                    <a:lnTo>
                      <a:pt x="178" y="794"/>
                    </a:lnTo>
                    <a:lnTo>
                      <a:pt x="237" y="830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39" y="879"/>
                    </a:lnTo>
                  </a:path>
                </a:pathLst>
              </a:custGeom>
              <a:grp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065" name="Rectangle 25"/>
              <p:cNvSpPr>
                <a:spLocks noChangeArrowheads="1"/>
              </p:cNvSpPr>
              <p:nvPr/>
            </p:nvSpPr>
            <p:spPr bwMode="auto">
              <a:xfrm>
                <a:off x="2116" y="2275"/>
                <a:ext cx="8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4066" name="Rectangle 26"/>
              <p:cNvSpPr>
                <a:spLocks noChangeArrowheads="1"/>
              </p:cNvSpPr>
              <p:nvPr/>
            </p:nvSpPr>
            <p:spPr bwMode="auto">
              <a:xfrm>
                <a:off x="2192" y="2275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067" name="Rectangle 27"/>
              <p:cNvSpPr>
                <a:spLocks noChangeArrowheads="1"/>
              </p:cNvSpPr>
              <p:nvPr/>
            </p:nvSpPr>
            <p:spPr bwMode="auto">
              <a:xfrm>
                <a:off x="2250" y="2275"/>
                <a:ext cx="8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4068" name="Rectangle 28"/>
              <p:cNvSpPr>
                <a:spLocks noChangeArrowheads="1"/>
              </p:cNvSpPr>
              <p:nvPr/>
            </p:nvSpPr>
            <p:spPr bwMode="auto">
              <a:xfrm>
                <a:off x="2331" y="2275"/>
                <a:ext cx="70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069" name="Rectangle 29"/>
              <p:cNvSpPr>
                <a:spLocks noChangeArrowheads="1"/>
              </p:cNvSpPr>
              <p:nvPr/>
            </p:nvSpPr>
            <p:spPr bwMode="auto">
              <a:xfrm>
                <a:off x="2400" y="2275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070" name="Rectangle 30"/>
              <p:cNvSpPr>
                <a:spLocks noChangeArrowheads="1"/>
              </p:cNvSpPr>
              <p:nvPr/>
            </p:nvSpPr>
            <p:spPr bwMode="auto">
              <a:xfrm>
                <a:off x="2453" y="2275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4071" name="Rectangle 31"/>
              <p:cNvSpPr>
                <a:spLocks noChangeArrowheads="1"/>
              </p:cNvSpPr>
              <p:nvPr/>
            </p:nvSpPr>
            <p:spPr bwMode="auto">
              <a:xfrm>
                <a:off x="2510" y="2275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84072" name="Rectangle 32"/>
              <p:cNvSpPr>
                <a:spLocks noChangeArrowheads="1"/>
              </p:cNvSpPr>
              <p:nvPr/>
            </p:nvSpPr>
            <p:spPr bwMode="auto">
              <a:xfrm>
                <a:off x="2561" y="2275"/>
                <a:ext cx="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endParaRPr lang="zh-CN" altLang="zh-CN"/>
              </a:p>
            </p:txBody>
          </p:sp>
          <p:sp>
            <p:nvSpPr>
              <p:cNvPr id="84073" name="Rectangle 33"/>
              <p:cNvSpPr>
                <a:spLocks noChangeArrowheads="1"/>
              </p:cNvSpPr>
              <p:nvPr/>
            </p:nvSpPr>
            <p:spPr bwMode="auto">
              <a:xfrm>
                <a:off x="2154" y="2392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4074" name="Rectangle 34"/>
              <p:cNvSpPr>
                <a:spLocks noChangeArrowheads="1"/>
              </p:cNvSpPr>
              <p:nvPr/>
            </p:nvSpPr>
            <p:spPr bwMode="auto">
              <a:xfrm>
                <a:off x="2180" y="2392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075" name="Rectangle 35"/>
              <p:cNvSpPr>
                <a:spLocks noChangeArrowheads="1"/>
              </p:cNvSpPr>
              <p:nvPr/>
            </p:nvSpPr>
            <p:spPr bwMode="auto">
              <a:xfrm>
                <a:off x="2235" y="2392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076" name="Rectangle 36"/>
              <p:cNvSpPr>
                <a:spLocks noChangeArrowheads="1"/>
              </p:cNvSpPr>
              <p:nvPr/>
            </p:nvSpPr>
            <p:spPr bwMode="auto">
              <a:xfrm>
                <a:off x="2267" y="2392"/>
                <a:ext cx="70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84077" name="Rectangle 37"/>
              <p:cNvSpPr>
                <a:spLocks noChangeArrowheads="1"/>
              </p:cNvSpPr>
              <p:nvPr/>
            </p:nvSpPr>
            <p:spPr bwMode="auto">
              <a:xfrm>
                <a:off x="2339" y="2392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078" name="Rectangle 38"/>
              <p:cNvSpPr>
                <a:spLocks noChangeArrowheads="1"/>
              </p:cNvSpPr>
              <p:nvPr/>
            </p:nvSpPr>
            <p:spPr bwMode="auto">
              <a:xfrm>
                <a:off x="2367" y="2392"/>
                <a:ext cx="5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=</a:t>
                </a:r>
                <a:endParaRPr lang="en-US" altLang="zh-CN"/>
              </a:p>
            </p:txBody>
          </p:sp>
          <p:sp>
            <p:nvSpPr>
              <p:cNvPr id="84079" name="Rectangle 39"/>
              <p:cNvSpPr>
                <a:spLocks noChangeArrowheads="1"/>
              </p:cNvSpPr>
              <p:nvPr/>
            </p:nvSpPr>
            <p:spPr bwMode="auto">
              <a:xfrm>
                <a:off x="2421" y="2392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080" name="Rectangle 40"/>
              <p:cNvSpPr>
                <a:spLocks noChangeArrowheads="1"/>
              </p:cNvSpPr>
              <p:nvPr/>
            </p:nvSpPr>
            <p:spPr bwMode="auto">
              <a:xfrm>
                <a:off x="2449" y="2392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84081" name="Freeform 41"/>
              <p:cNvSpPr>
                <a:spLocks/>
              </p:cNvSpPr>
              <p:nvPr/>
            </p:nvSpPr>
            <p:spPr bwMode="auto">
              <a:xfrm>
                <a:off x="1880" y="520"/>
                <a:ext cx="879" cy="879"/>
              </a:xfrm>
              <a:custGeom>
                <a:avLst/>
                <a:gdLst>
                  <a:gd name="T0" fmla="*/ 436 w 879"/>
                  <a:gd name="T1" fmla="*/ 876 h 879"/>
                  <a:gd name="T2" fmla="*/ 510 w 879"/>
                  <a:gd name="T3" fmla="*/ 873 h 879"/>
                  <a:gd name="T4" fmla="*/ 577 w 879"/>
                  <a:gd name="T5" fmla="*/ 856 h 879"/>
                  <a:gd name="T6" fmla="*/ 641 w 879"/>
                  <a:gd name="T7" fmla="*/ 829 h 879"/>
                  <a:gd name="T8" fmla="*/ 697 w 879"/>
                  <a:gd name="T9" fmla="*/ 794 h 879"/>
                  <a:gd name="T10" fmla="*/ 750 w 879"/>
                  <a:gd name="T11" fmla="*/ 750 h 879"/>
                  <a:gd name="T12" fmla="*/ 794 w 879"/>
                  <a:gd name="T13" fmla="*/ 697 h 879"/>
                  <a:gd name="T14" fmla="*/ 829 w 879"/>
                  <a:gd name="T15" fmla="*/ 639 h 879"/>
                  <a:gd name="T16" fmla="*/ 855 w 879"/>
                  <a:gd name="T17" fmla="*/ 577 h 879"/>
                  <a:gd name="T18" fmla="*/ 873 w 879"/>
                  <a:gd name="T19" fmla="*/ 510 h 879"/>
                  <a:gd name="T20" fmla="*/ 879 w 879"/>
                  <a:gd name="T21" fmla="*/ 439 h 879"/>
                  <a:gd name="T22" fmla="*/ 873 w 879"/>
                  <a:gd name="T23" fmla="*/ 366 h 879"/>
                  <a:gd name="T24" fmla="*/ 855 w 879"/>
                  <a:gd name="T25" fmla="*/ 299 h 879"/>
                  <a:gd name="T26" fmla="*/ 829 w 879"/>
                  <a:gd name="T27" fmla="*/ 237 h 879"/>
                  <a:gd name="T28" fmla="*/ 794 w 879"/>
                  <a:gd name="T29" fmla="*/ 179 h 879"/>
                  <a:gd name="T30" fmla="*/ 750 w 879"/>
                  <a:gd name="T31" fmla="*/ 126 h 879"/>
                  <a:gd name="T32" fmla="*/ 697 w 879"/>
                  <a:gd name="T33" fmla="*/ 82 h 879"/>
                  <a:gd name="T34" fmla="*/ 641 w 879"/>
                  <a:gd name="T35" fmla="*/ 47 h 879"/>
                  <a:gd name="T36" fmla="*/ 577 w 879"/>
                  <a:gd name="T37" fmla="*/ 20 h 879"/>
                  <a:gd name="T38" fmla="*/ 510 w 879"/>
                  <a:gd name="T39" fmla="*/ 3 h 879"/>
                  <a:gd name="T40" fmla="*/ 439 w 879"/>
                  <a:gd name="T41" fmla="*/ 0 h 879"/>
                  <a:gd name="T42" fmla="*/ 369 w 879"/>
                  <a:gd name="T43" fmla="*/ 3 h 879"/>
                  <a:gd name="T44" fmla="*/ 299 w 879"/>
                  <a:gd name="T45" fmla="*/ 20 h 879"/>
                  <a:gd name="T46" fmla="*/ 237 w 879"/>
                  <a:gd name="T47" fmla="*/ 47 h 879"/>
                  <a:gd name="T48" fmla="*/ 178 w 879"/>
                  <a:gd name="T49" fmla="*/ 82 h 879"/>
                  <a:gd name="T50" fmla="*/ 129 w 879"/>
                  <a:gd name="T51" fmla="*/ 126 h 879"/>
                  <a:gd name="T52" fmla="*/ 85 w 879"/>
                  <a:gd name="T53" fmla="*/ 179 h 879"/>
                  <a:gd name="T54" fmla="*/ 49 w 879"/>
                  <a:gd name="T55" fmla="*/ 237 h 879"/>
                  <a:gd name="T56" fmla="*/ 20 w 879"/>
                  <a:gd name="T57" fmla="*/ 299 h 879"/>
                  <a:gd name="T58" fmla="*/ 6 w 879"/>
                  <a:gd name="T59" fmla="*/ 366 h 879"/>
                  <a:gd name="T60" fmla="*/ 0 w 879"/>
                  <a:gd name="T61" fmla="*/ 439 h 879"/>
                  <a:gd name="T62" fmla="*/ 6 w 879"/>
                  <a:gd name="T63" fmla="*/ 510 h 879"/>
                  <a:gd name="T64" fmla="*/ 20 w 879"/>
                  <a:gd name="T65" fmla="*/ 577 h 879"/>
                  <a:gd name="T66" fmla="*/ 49 w 879"/>
                  <a:gd name="T67" fmla="*/ 639 h 879"/>
                  <a:gd name="T68" fmla="*/ 85 w 879"/>
                  <a:gd name="T69" fmla="*/ 697 h 879"/>
                  <a:gd name="T70" fmla="*/ 129 w 879"/>
                  <a:gd name="T71" fmla="*/ 750 h 879"/>
                  <a:gd name="T72" fmla="*/ 178 w 879"/>
                  <a:gd name="T73" fmla="*/ 794 h 879"/>
                  <a:gd name="T74" fmla="*/ 237 w 879"/>
                  <a:gd name="T75" fmla="*/ 829 h 879"/>
                  <a:gd name="T76" fmla="*/ 299 w 879"/>
                  <a:gd name="T77" fmla="*/ 856 h 879"/>
                  <a:gd name="T78" fmla="*/ 369 w 879"/>
                  <a:gd name="T79" fmla="*/ 873 h 879"/>
                  <a:gd name="T80" fmla="*/ 439 w 879"/>
                  <a:gd name="T81" fmla="*/ 879 h 879"/>
                  <a:gd name="T82" fmla="*/ 439 w 879"/>
                  <a:gd name="T83" fmla="*/ 879 h 87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879" h="879">
                    <a:moveTo>
                      <a:pt x="436" y="876"/>
                    </a:moveTo>
                    <a:lnTo>
                      <a:pt x="510" y="873"/>
                    </a:lnTo>
                    <a:lnTo>
                      <a:pt x="577" y="856"/>
                    </a:lnTo>
                    <a:lnTo>
                      <a:pt x="641" y="829"/>
                    </a:lnTo>
                    <a:lnTo>
                      <a:pt x="697" y="794"/>
                    </a:lnTo>
                    <a:lnTo>
                      <a:pt x="750" y="750"/>
                    </a:lnTo>
                    <a:lnTo>
                      <a:pt x="794" y="697"/>
                    </a:lnTo>
                    <a:lnTo>
                      <a:pt x="829" y="639"/>
                    </a:lnTo>
                    <a:lnTo>
                      <a:pt x="855" y="577"/>
                    </a:lnTo>
                    <a:lnTo>
                      <a:pt x="873" y="510"/>
                    </a:lnTo>
                    <a:lnTo>
                      <a:pt x="879" y="439"/>
                    </a:lnTo>
                    <a:lnTo>
                      <a:pt x="873" y="366"/>
                    </a:lnTo>
                    <a:lnTo>
                      <a:pt x="855" y="299"/>
                    </a:lnTo>
                    <a:lnTo>
                      <a:pt x="829" y="237"/>
                    </a:lnTo>
                    <a:lnTo>
                      <a:pt x="794" y="179"/>
                    </a:lnTo>
                    <a:lnTo>
                      <a:pt x="750" y="126"/>
                    </a:lnTo>
                    <a:lnTo>
                      <a:pt x="697" y="82"/>
                    </a:lnTo>
                    <a:lnTo>
                      <a:pt x="641" y="47"/>
                    </a:lnTo>
                    <a:lnTo>
                      <a:pt x="577" y="20"/>
                    </a:lnTo>
                    <a:lnTo>
                      <a:pt x="510" y="3"/>
                    </a:lnTo>
                    <a:lnTo>
                      <a:pt x="439" y="0"/>
                    </a:lnTo>
                    <a:lnTo>
                      <a:pt x="369" y="3"/>
                    </a:lnTo>
                    <a:lnTo>
                      <a:pt x="299" y="20"/>
                    </a:lnTo>
                    <a:lnTo>
                      <a:pt x="237" y="47"/>
                    </a:lnTo>
                    <a:lnTo>
                      <a:pt x="178" y="82"/>
                    </a:lnTo>
                    <a:lnTo>
                      <a:pt x="129" y="126"/>
                    </a:lnTo>
                    <a:lnTo>
                      <a:pt x="85" y="179"/>
                    </a:lnTo>
                    <a:lnTo>
                      <a:pt x="49" y="237"/>
                    </a:lnTo>
                    <a:lnTo>
                      <a:pt x="20" y="299"/>
                    </a:lnTo>
                    <a:lnTo>
                      <a:pt x="6" y="366"/>
                    </a:lnTo>
                    <a:lnTo>
                      <a:pt x="0" y="439"/>
                    </a:lnTo>
                    <a:lnTo>
                      <a:pt x="6" y="510"/>
                    </a:lnTo>
                    <a:lnTo>
                      <a:pt x="20" y="577"/>
                    </a:lnTo>
                    <a:lnTo>
                      <a:pt x="49" y="639"/>
                    </a:lnTo>
                    <a:lnTo>
                      <a:pt x="85" y="697"/>
                    </a:lnTo>
                    <a:lnTo>
                      <a:pt x="129" y="750"/>
                    </a:lnTo>
                    <a:lnTo>
                      <a:pt x="178" y="794"/>
                    </a:lnTo>
                    <a:lnTo>
                      <a:pt x="237" y="829"/>
                    </a:lnTo>
                    <a:lnTo>
                      <a:pt x="299" y="856"/>
                    </a:lnTo>
                    <a:lnTo>
                      <a:pt x="369" y="873"/>
                    </a:lnTo>
                    <a:lnTo>
                      <a:pt x="439" y="879"/>
                    </a:lnTo>
                  </a:path>
                </a:pathLst>
              </a:custGeom>
              <a:grp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082" name="Rectangle 42"/>
              <p:cNvSpPr>
                <a:spLocks noChangeArrowheads="1"/>
              </p:cNvSpPr>
              <p:nvPr/>
            </p:nvSpPr>
            <p:spPr bwMode="auto">
              <a:xfrm>
                <a:off x="2074" y="757"/>
                <a:ext cx="65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4083" name="Rectangle 43"/>
              <p:cNvSpPr>
                <a:spLocks noChangeArrowheads="1"/>
              </p:cNvSpPr>
              <p:nvPr/>
            </p:nvSpPr>
            <p:spPr bwMode="auto">
              <a:xfrm>
                <a:off x="2138" y="757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84084" name="Rectangle 44"/>
              <p:cNvSpPr>
                <a:spLocks noChangeArrowheads="1"/>
              </p:cNvSpPr>
              <p:nvPr/>
            </p:nvSpPr>
            <p:spPr bwMode="auto">
              <a:xfrm>
                <a:off x="2194" y="757"/>
                <a:ext cx="70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84085" name="Rectangle 45"/>
              <p:cNvSpPr>
                <a:spLocks noChangeArrowheads="1"/>
              </p:cNvSpPr>
              <p:nvPr/>
            </p:nvSpPr>
            <p:spPr bwMode="auto">
              <a:xfrm>
                <a:off x="2264" y="757"/>
                <a:ext cx="65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4086" name="Rectangle 46"/>
              <p:cNvSpPr>
                <a:spLocks noChangeArrowheads="1"/>
              </p:cNvSpPr>
              <p:nvPr/>
            </p:nvSpPr>
            <p:spPr bwMode="auto">
              <a:xfrm>
                <a:off x="2329" y="757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087" name="Rectangle 47"/>
              <p:cNvSpPr>
                <a:spLocks noChangeArrowheads="1"/>
              </p:cNvSpPr>
              <p:nvPr/>
            </p:nvSpPr>
            <p:spPr bwMode="auto">
              <a:xfrm>
                <a:off x="2362" y="757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84088" name="Rectangle 48"/>
              <p:cNvSpPr>
                <a:spLocks noChangeArrowheads="1"/>
              </p:cNvSpPr>
              <p:nvPr/>
            </p:nvSpPr>
            <p:spPr bwMode="auto">
              <a:xfrm>
                <a:off x="2411" y="757"/>
                <a:ext cx="65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4089" name="Rectangle 49"/>
              <p:cNvSpPr>
                <a:spLocks noChangeArrowheads="1"/>
              </p:cNvSpPr>
              <p:nvPr/>
            </p:nvSpPr>
            <p:spPr bwMode="auto">
              <a:xfrm>
                <a:off x="2474" y="757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090" name="Rectangle 50"/>
              <p:cNvSpPr>
                <a:spLocks noChangeArrowheads="1"/>
              </p:cNvSpPr>
              <p:nvPr/>
            </p:nvSpPr>
            <p:spPr bwMode="auto">
              <a:xfrm>
                <a:off x="2501" y="757"/>
                <a:ext cx="5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=</a:t>
                </a:r>
                <a:endParaRPr lang="en-US" altLang="zh-CN"/>
              </a:p>
            </p:txBody>
          </p:sp>
          <p:sp>
            <p:nvSpPr>
              <p:cNvPr id="84091" name="Rectangle 51"/>
              <p:cNvSpPr>
                <a:spLocks noChangeArrowheads="1"/>
              </p:cNvSpPr>
              <p:nvPr/>
            </p:nvSpPr>
            <p:spPr bwMode="auto">
              <a:xfrm>
                <a:off x="2559" y="757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092" name="Rectangle 52"/>
              <p:cNvSpPr>
                <a:spLocks noChangeArrowheads="1"/>
              </p:cNvSpPr>
              <p:nvPr/>
            </p:nvSpPr>
            <p:spPr bwMode="auto">
              <a:xfrm>
                <a:off x="2586" y="757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84093" name="Rectangle 53"/>
              <p:cNvSpPr>
                <a:spLocks noChangeArrowheads="1"/>
              </p:cNvSpPr>
              <p:nvPr/>
            </p:nvSpPr>
            <p:spPr bwMode="auto">
              <a:xfrm>
                <a:off x="2637" y="757"/>
                <a:ext cx="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endParaRPr lang="zh-CN" altLang="zh-CN"/>
              </a:p>
            </p:txBody>
          </p:sp>
          <p:sp>
            <p:nvSpPr>
              <p:cNvPr id="84094" name="Rectangle 54"/>
              <p:cNvSpPr>
                <a:spLocks noChangeArrowheads="1"/>
              </p:cNvSpPr>
              <p:nvPr/>
            </p:nvSpPr>
            <p:spPr bwMode="auto">
              <a:xfrm>
                <a:off x="2041" y="874"/>
                <a:ext cx="65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4095" name="Rectangle 55"/>
              <p:cNvSpPr>
                <a:spLocks noChangeArrowheads="1"/>
              </p:cNvSpPr>
              <p:nvPr/>
            </p:nvSpPr>
            <p:spPr bwMode="auto">
              <a:xfrm>
                <a:off x="2106" y="874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84096" name="Rectangle 56"/>
              <p:cNvSpPr>
                <a:spLocks noChangeArrowheads="1"/>
              </p:cNvSpPr>
              <p:nvPr/>
            </p:nvSpPr>
            <p:spPr bwMode="auto">
              <a:xfrm>
                <a:off x="2162" y="874"/>
                <a:ext cx="70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84097" name="Rectangle 57"/>
              <p:cNvSpPr>
                <a:spLocks noChangeArrowheads="1"/>
              </p:cNvSpPr>
              <p:nvPr/>
            </p:nvSpPr>
            <p:spPr bwMode="auto">
              <a:xfrm>
                <a:off x="2232" y="874"/>
                <a:ext cx="65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4098" name="Rectangle 58"/>
              <p:cNvSpPr>
                <a:spLocks noChangeArrowheads="1"/>
              </p:cNvSpPr>
              <p:nvPr/>
            </p:nvSpPr>
            <p:spPr bwMode="auto">
              <a:xfrm>
                <a:off x="2296" y="874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099" name="Rectangle 59"/>
              <p:cNvSpPr>
                <a:spLocks noChangeArrowheads="1"/>
              </p:cNvSpPr>
              <p:nvPr/>
            </p:nvSpPr>
            <p:spPr bwMode="auto">
              <a:xfrm>
                <a:off x="2330" y="874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84100" name="Rectangle 60"/>
              <p:cNvSpPr>
                <a:spLocks noChangeArrowheads="1"/>
              </p:cNvSpPr>
              <p:nvPr/>
            </p:nvSpPr>
            <p:spPr bwMode="auto">
              <a:xfrm>
                <a:off x="2378" y="874"/>
                <a:ext cx="65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84101" name="Rectangle 61"/>
              <p:cNvSpPr>
                <a:spLocks noChangeArrowheads="1"/>
              </p:cNvSpPr>
              <p:nvPr/>
            </p:nvSpPr>
            <p:spPr bwMode="auto">
              <a:xfrm>
                <a:off x="2442" y="874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02" name="Rectangle 62"/>
              <p:cNvSpPr>
                <a:spLocks noChangeArrowheads="1"/>
              </p:cNvSpPr>
              <p:nvPr/>
            </p:nvSpPr>
            <p:spPr bwMode="auto">
              <a:xfrm>
                <a:off x="2469" y="874"/>
                <a:ext cx="5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=</a:t>
                </a:r>
                <a:endParaRPr lang="en-US" altLang="zh-CN"/>
              </a:p>
            </p:txBody>
          </p:sp>
          <p:sp>
            <p:nvSpPr>
              <p:cNvPr id="84103" name="Rectangle 63"/>
              <p:cNvSpPr>
                <a:spLocks noChangeArrowheads="1"/>
              </p:cNvSpPr>
              <p:nvPr/>
            </p:nvSpPr>
            <p:spPr bwMode="auto">
              <a:xfrm>
                <a:off x="2527" y="874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04" name="Rectangle 64"/>
              <p:cNvSpPr>
                <a:spLocks noChangeArrowheads="1"/>
              </p:cNvSpPr>
              <p:nvPr/>
            </p:nvSpPr>
            <p:spPr bwMode="auto">
              <a:xfrm>
                <a:off x="2554" y="874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84105" name="Rectangle 65"/>
              <p:cNvSpPr>
                <a:spLocks noChangeArrowheads="1"/>
              </p:cNvSpPr>
              <p:nvPr/>
            </p:nvSpPr>
            <p:spPr bwMode="auto">
              <a:xfrm>
                <a:off x="2607" y="874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84106" name="Rectangle 66"/>
              <p:cNvSpPr>
                <a:spLocks noChangeArrowheads="1"/>
              </p:cNvSpPr>
              <p:nvPr/>
            </p:nvSpPr>
            <p:spPr bwMode="auto">
              <a:xfrm>
                <a:off x="2661" y="874"/>
                <a:ext cx="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endParaRPr lang="zh-CN" altLang="zh-CN"/>
              </a:p>
            </p:txBody>
          </p:sp>
          <p:sp>
            <p:nvSpPr>
              <p:cNvPr id="84107" name="Rectangle 67"/>
              <p:cNvSpPr>
                <a:spLocks noChangeArrowheads="1"/>
              </p:cNvSpPr>
              <p:nvPr/>
            </p:nvSpPr>
            <p:spPr bwMode="auto">
              <a:xfrm>
                <a:off x="2082" y="992"/>
                <a:ext cx="65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4108" name="Rectangle 68"/>
              <p:cNvSpPr>
                <a:spLocks noChangeArrowheads="1"/>
              </p:cNvSpPr>
              <p:nvPr/>
            </p:nvSpPr>
            <p:spPr bwMode="auto">
              <a:xfrm>
                <a:off x="2147" y="992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84109" name="Rectangle 69"/>
              <p:cNvSpPr>
                <a:spLocks noChangeArrowheads="1"/>
              </p:cNvSpPr>
              <p:nvPr/>
            </p:nvSpPr>
            <p:spPr bwMode="auto">
              <a:xfrm>
                <a:off x="2203" y="992"/>
                <a:ext cx="70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84110" name="Rectangle 70"/>
              <p:cNvSpPr>
                <a:spLocks noChangeArrowheads="1"/>
              </p:cNvSpPr>
              <p:nvPr/>
            </p:nvSpPr>
            <p:spPr bwMode="auto">
              <a:xfrm>
                <a:off x="2273" y="992"/>
                <a:ext cx="76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111" name="Rectangle 71"/>
              <p:cNvSpPr>
                <a:spLocks noChangeArrowheads="1"/>
              </p:cNvSpPr>
              <p:nvPr/>
            </p:nvSpPr>
            <p:spPr bwMode="auto">
              <a:xfrm>
                <a:off x="2349" y="992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84112" name="Rectangle 72"/>
              <p:cNvSpPr>
                <a:spLocks noChangeArrowheads="1"/>
              </p:cNvSpPr>
              <p:nvPr/>
            </p:nvSpPr>
            <p:spPr bwMode="auto">
              <a:xfrm>
                <a:off x="2401" y="992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13" name="Rectangle 73"/>
              <p:cNvSpPr>
                <a:spLocks noChangeArrowheads="1"/>
              </p:cNvSpPr>
              <p:nvPr/>
            </p:nvSpPr>
            <p:spPr bwMode="auto">
              <a:xfrm>
                <a:off x="2428" y="992"/>
                <a:ext cx="5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=</a:t>
                </a:r>
                <a:endParaRPr lang="en-US" altLang="zh-CN"/>
              </a:p>
            </p:txBody>
          </p:sp>
          <p:sp>
            <p:nvSpPr>
              <p:cNvPr id="84114" name="Rectangle 74"/>
              <p:cNvSpPr>
                <a:spLocks noChangeArrowheads="1"/>
              </p:cNvSpPr>
              <p:nvPr/>
            </p:nvSpPr>
            <p:spPr bwMode="auto">
              <a:xfrm>
                <a:off x="2486" y="992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15" name="Rectangle 75"/>
              <p:cNvSpPr>
                <a:spLocks noChangeArrowheads="1"/>
              </p:cNvSpPr>
              <p:nvPr/>
            </p:nvSpPr>
            <p:spPr bwMode="auto">
              <a:xfrm>
                <a:off x="2513" y="992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84116" name="Rectangle 76"/>
              <p:cNvSpPr>
                <a:spLocks noChangeArrowheads="1"/>
              </p:cNvSpPr>
              <p:nvPr/>
            </p:nvSpPr>
            <p:spPr bwMode="auto">
              <a:xfrm>
                <a:off x="2569" y="992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84117" name="Rectangle 77"/>
              <p:cNvSpPr>
                <a:spLocks noChangeArrowheads="1"/>
              </p:cNvSpPr>
              <p:nvPr/>
            </p:nvSpPr>
            <p:spPr bwMode="auto">
              <a:xfrm>
                <a:off x="2138" y="3497"/>
                <a:ext cx="70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118" name="Rectangle 78"/>
              <p:cNvSpPr>
                <a:spLocks noChangeArrowheads="1"/>
              </p:cNvSpPr>
              <p:nvPr/>
            </p:nvSpPr>
            <p:spPr bwMode="auto">
              <a:xfrm>
                <a:off x="2206" y="3497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119" name="Rectangle 79"/>
              <p:cNvSpPr>
                <a:spLocks noChangeArrowheads="1"/>
              </p:cNvSpPr>
              <p:nvPr/>
            </p:nvSpPr>
            <p:spPr bwMode="auto">
              <a:xfrm>
                <a:off x="2264" y="3497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84120" name="Rectangle 80"/>
              <p:cNvSpPr>
                <a:spLocks noChangeArrowheads="1"/>
              </p:cNvSpPr>
              <p:nvPr/>
            </p:nvSpPr>
            <p:spPr bwMode="auto">
              <a:xfrm>
                <a:off x="2322" y="3497"/>
                <a:ext cx="9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84121" name="Rectangle 81"/>
              <p:cNvSpPr>
                <a:spLocks noChangeArrowheads="1"/>
              </p:cNvSpPr>
              <p:nvPr/>
            </p:nvSpPr>
            <p:spPr bwMode="auto">
              <a:xfrm>
                <a:off x="2411" y="3497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122" name="Rectangle 82"/>
              <p:cNvSpPr>
                <a:spLocks noChangeArrowheads="1"/>
              </p:cNvSpPr>
              <p:nvPr/>
            </p:nvSpPr>
            <p:spPr bwMode="auto">
              <a:xfrm>
                <a:off x="2441" y="3497"/>
                <a:ext cx="2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4123" name="Rectangle 83"/>
              <p:cNvSpPr>
                <a:spLocks noChangeArrowheads="1"/>
              </p:cNvSpPr>
              <p:nvPr/>
            </p:nvSpPr>
            <p:spPr bwMode="auto">
              <a:xfrm>
                <a:off x="2462" y="3497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84124" name="Rectangle 84"/>
              <p:cNvSpPr>
                <a:spLocks noChangeArrowheads="1"/>
              </p:cNvSpPr>
              <p:nvPr/>
            </p:nvSpPr>
            <p:spPr bwMode="auto">
              <a:xfrm>
                <a:off x="2491" y="3497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125" name="Rectangle 85"/>
              <p:cNvSpPr>
                <a:spLocks noChangeArrowheads="1"/>
              </p:cNvSpPr>
              <p:nvPr/>
            </p:nvSpPr>
            <p:spPr bwMode="auto">
              <a:xfrm>
                <a:off x="2543" y="3497"/>
                <a:ext cx="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endParaRPr lang="zh-CN" altLang="zh-CN"/>
              </a:p>
            </p:txBody>
          </p:sp>
          <p:sp>
            <p:nvSpPr>
              <p:cNvPr id="84126" name="Rectangle 86"/>
              <p:cNvSpPr>
                <a:spLocks noChangeArrowheads="1"/>
              </p:cNvSpPr>
              <p:nvPr/>
            </p:nvSpPr>
            <p:spPr bwMode="auto">
              <a:xfrm>
                <a:off x="2013" y="3614"/>
                <a:ext cx="8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4127" name="Rectangle 87"/>
              <p:cNvSpPr>
                <a:spLocks noChangeArrowheads="1"/>
              </p:cNvSpPr>
              <p:nvPr/>
            </p:nvSpPr>
            <p:spPr bwMode="auto">
              <a:xfrm>
                <a:off x="2092" y="3614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128" name="Rectangle 88"/>
              <p:cNvSpPr>
                <a:spLocks noChangeArrowheads="1"/>
              </p:cNvSpPr>
              <p:nvPr/>
            </p:nvSpPr>
            <p:spPr bwMode="auto">
              <a:xfrm>
                <a:off x="2148" y="3614"/>
                <a:ext cx="8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4129" name="Rectangle 89"/>
              <p:cNvSpPr>
                <a:spLocks noChangeArrowheads="1"/>
              </p:cNvSpPr>
              <p:nvPr/>
            </p:nvSpPr>
            <p:spPr bwMode="auto">
              <a:xfrm>
                <a:off x="2228" y="3614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84130" name="Rectangle 90"/>
              <p:cNvSpPr>
                <a:spLocks noChangeArrowheads="1"/>
              </p:cNvSpPr>
              <p:nvPr/>
            </p:nvSpPr>
            <p:spPr bwMode="auto">
              <a:xfrm>
                <a:off x="2253" y="3614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131" name="Rectangle 91"/>
              <p:cNvSpPr>
                <a:spLocks noChangeArrowheads="1"/>
              </p:cNvSpPr>
              <p:nvPr/>
            </p:nvSpPr>
            <p:spPr bwMode="auto">
              <a:xfrm>
                <a:off x="2311" y="3614"/>
                <a:ext cx="70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132" name="Rectangle 92"/>
              <p:cNvSpPr>
                <a:spLocks noChangeArrowheads="1"/>
              </p:cNvSpPr>
              <p:nvPr/>
            </p:nvSpPr>
            <p:spPr bwMode="auto">
              <a:xfrm>
                <a:off x="2379" y="3614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133" name="Rectangle 93"/>
              <p:cNvSpPr>
                <a:spLocks noChangeArrowheads="1"/>
              </p:cNvSpPr>
              <p:nvPr/>
            </p:nvSpPr>
            <p:spPr bwMode="auto">
              <a:xfrm>
                <a:off x="2434" y="3614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84134" name="Rectangle 94"/>
              <p:cNvSpPr>
                <a:spLocks noChangeArrowheads="1"/>
              </p:cNvSpPr>
              <p:nvPr/>
            </p:nvSpPr>
            <p:spPr bwMode="auto">
              <a:xfrm>
                <a:off x="2489" y="3614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35" name="Rectangle 95"/>
              <p:cNvSpPr>
                <a:spLocks noChangeArrowheads="1"/>
              </p:cNvSpPr>
              <p:nvPr/>
            </p:nvSpPr>
            <p:spPr bwMode="auto">
              <a:xfrm>
                <a:off x="2516" y="3614"/>
                <a:ext cx="5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=</a:t>
                </a:r>
                <a:endParaRPr lang="en-US" altLang="zh-CN"/>
              </a:p>
            </p:txBody>
          </p:sp>
          <p:sp>
            <p:nvSpPr>
              <p:cNvPr id="84136" name="Rectangle 96"/>
              <p:cNvSpPr>
                <a:spLocks noChangeArrowheads="1"/>
              </p:cNvSpPr>
              <p:nvPr/>
            </p:nvSpPr>
            <p:spPr bwMode="auto">
              <a:xfrm>
                <a:off x="2574" y="3614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37" name="Rectangle 97"/>
              <p:cNvSpPr>
                <a:spLocks noChangeArrowheads="1"/>
              </p:cNvSpPr>
              <p:nvPr/>
            </p:nvSpPr>
            <p:spPr bwMode="auto">
              <a:xfrm>
                <a:off x="2601" y="3614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84138" name="Rectangle 98"/>
              <p:cNvSpPr>
                <a:spLocks noChangeArrowheads="1"/>
              </p:cNvSpPr>
              <p:nvPr/>
            </p:nvSpPr>
            <p:spPr bwMode="auto">
              <a:xfrm>
                <a:off x="2652" y="3614"/>
                <a:ext cx="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endParaRPr lang="zh-CN" altLang="zh-CN"/>
              </a:p>
            </p:txBody>
          </p:sp>
          <p:sp>
            <p:nvSpPr>
              <p:cNvPr id="84139" name="Rectangle 99"/>
              <p:cNvSpPr>
                <a:spLocks noChangeArrowheads="1"/>
              </p:cNvSpPr>
              <p:nvPr/>
            </p:nvSpPr>
            <p:spPr bwMode="auto">
              <a:xfrm>
                <a:off x="2088" y="3729"/>
                <a:ext cx="70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140" name="Rectangle 100"/>
              <p:cNvSpPr>
                <a:spLocks noChangeArrowheads="1"/>
              </p:cNvSpPr>
              <p:nvPr/>
            </p:nvSpPr>
            <p:spPr bwMode="auto">
              <a:xfrm>
                <a:off x="2157" y="3729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141" name="Rectangle 101"/>
              <p:cNvSpPr>
                <a:spLocks noChangeArrowheads="1"/>
              </p:cNvSpPr>
              <p:nvPr/>
            </p:nvSpPr>
            <p:spPr bwMode="auto">
              <a:xfrm>
                <a:off x="2211" y="3729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g</a:t>
                </a:r>
                <a:endParaRPr lang="en-US" altLang="zh-CN"/>
              </a:p>
            </p:txBody>
          </p:sp>
          <p:sp>
            <p:nvSpPr>
              <p:cNvPr id="84142" name="Rectangle 102"/>
              <p:cNvSpPr>
                <a:spLocks noChangeArrowheads="1"/>
              </p:cNvSpPr>
              <p:nvPr/>
            </p:nvSpPr>
            <p:spPr bwMode="auto">
              <a:xfrm>
                <a:off x="2267" y="3729"/>
                <a:ext cx="70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84143" name="Rectangle 103"/>
              <p:cNvSpPr>
                <a:spLocks noChangeArrowheads="1"/>
              </p:cNvSpPr>
              <p:nvPr/>
            </p:nvSpPr>
            <p:spPr bwMode="auto">
              <a:xfrm>
                <a:off x="2338" y="3729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4144" name="Rectangle 104"/>
              <p:cNvSpPr>
                <a:spLocks noChangeArrowheads="1"/>
              </p:cNvSpPr>
              <p:nvPr/>
            </p:nvSpPr>
            <p:spPr bwMode="auto">
              <a:xfrm>
                <a:off x="2383" y="3729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84145" name="Rectangle 105"/>
              <p:cNvSpPr>
                <a:spLocks noChangeArrowheads="1"/>
              </p:cNvSpPr>
              <p:nvPr/>
            </p:nvSpPr>
            <p:spPr bwMode="auto">
              <a:xfrm>
                <a:off x="2413" y="3729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46" name="Rectangle 106"/>
              <p:cNvSpPr>
                <a:spLocks noChangeArrowheads="1"/>
              </p:cNvSpPr>
              <p:nvPr/>
            </p:nvSpPr>
            <p:spPr bwMode="auto">
              <a:xfrm>
                <a:off x="2440" y="3729"/>
                <a:ext cx="5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=</a:t>
                </a:r>
                <a:endParaRPr lang="en-US" altLang="zh-CN"/>
              </a:p>
            </p:txBody>
          </p:sp>
          <p:sp>
            <p:nvSpPr>
              <p:cNvPr id="84147" name="Rectangle 107"/>
              <p:cNvSpPr>
                <a:spLocks noChangeArrowheads="1"/>
              </p:cNvSpPr>
              <p:nvPr/>
            </p:nvSpPr>
            <p:spPr bwMode="auto">
              <a:xfrm>
                <a:off x="2495" y="3729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48" name="Rectangle 108"/>
              <p:cNvSpPr>
                <a:spLocks noChangeArrowheads="1"/>
              </p:cNvSpPr>
              <p:nvPr/>
            </p:nvSpPr>
            <p:spPr bwMode="auto">
              <a:xfrm>
                <a:off x="2525" y="3729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0</a:t>
                </a:r>
                <a:endParaRPr lang="en-US" altLang="zh-CN"/>
              </a:p>
            </p:txBody>
          </p:sp>
          <p:sp>
            <p:nvSpPr>
              <p:cNvPr id="84149" name="Freeform 109"/>
              <p:cNvSpPr>
                <a:spLocks/>
              </p:cNvSpPr>
              <p:nvPr/>
            </p:nvSpPr>
            <p:spPr bwMode="auto">
              <a:xfrm>
                <a:off x="1830" y="3198"/>
                <a:ext cx="976" cy="976"/>
              </a:xfrm>
              <a:custGeom>
                <a:avLst/>
                <a:gdLst>
                  <a:gd name="T0" fmla="*/ 486 w 976"/>
                  <a:gd name="T1" fmla="*/ 976 h 976"/>
                  <a:gd name="T2" fmla="*/ 568 w 976"/>
                  <a:gd name="T3" fmla="*/ 970 h 976"/>
                  <a:gd name="T4" fmla="*/ 645 w 976"/>
                  <a:gd name="T5" fmla="*/ 953 h 976"/>
                  <a:gd name="T6" fmla="*/ 712 w 976"/>
                  <a:gd name="T7" fmla="*/ 924 h 976"/>
                  <a:gd name="T8" fmla="*/ 776 w 976"/>
                  <a:gd name="T9" fmla="*/ 883 h 976"/>
                  <a:gd name="T10" fmla="*/ 835 w 976"/>
                  <a:gd name="T11" fmla="*/ 836 h 976"/>
                  <a:gd name="T12" fmla="*/ 882 w 976"/>
                  <a:gd name="T13" fmla="*/ 777 h 976"/>
                  <a:gd name="T14" fmla="*/ 923 w 976"/>
                  <a:gd name="T15" fmla="*/ 713 h 976"/>
                  <a:gd name="T16" fmla="*/ 952 w 976"/>
                  <a:gd name="T17" fmla="*/ 642 h 976"/>
                  <a:gd name="T18" fmla="*/ 970 w 976"/>
                  <a:gd name="T19" fmla="*/ 569 h 976"/>
                  <a:gd name="T20" fmla="*/ 976 w 976"/>
                  <a:gd name="T21" fmla="*/ 490 h 976"/>
                  <a:gd name="T22" fmla="*/ 970 w 976"/>
                  <a:gd name="T23" fmla="*/ 411 h 976"/>
                  <a:gd name="T24" fmla="*/ 952 w 976"/>
                  <a:gd name="T25" fmla="*/ 335 h 976"/>
                  <a:gd name="T26" fmla="*/ 923 w 976"/>
                  <a:gd name="T27" fmla="*/ 264 h 976"/>
                  <a:gd name="T28" fmla="*/ 882 w 976"/>
                  <a:gd name="T29" fmla="*/ 200 h 976"/>
                  <a:gd name="T30" fmla="*/ 835 w 976"/>
                  <a:gd name="T31" fmla="*/ 144 h 976"/>
                  <a:gd name="T32" fmla="*/ 776 w 976"/>
                  <a:gd name="T33" fmla="*/ 94 h 976"/>
                  <a:gd name="T34" fmla="*/ 712 w 976"/>
                  <a:gd name="T35" fmla="*/ 56 h 976"/>
                  <a:gd name="T36" fmla="*/ 645 w 976"/>
                  <a:gd name="T37" fmla="*/ 27 h 976"/>
                  <a:gd name="T38" fmla="*/ 568 w 976"/>
                  <a:gd name="T39" fmla="*/ 6 h 976"/>
                  <a:gd name="T40" fmla="*/ 489 w 976"/>
                  <a:gd name="T41" fmla="*/ 0 h 976"/>
                  <a:gd name="T42" fmla="*/ 410 w 976"/>
                  <a:gd name="T43" fmla="*/ 6 h 976"/>
                  <a:gd name="T44" fmla="*/ 334 w 976"/>
                  <a:gd name="T45" fmla="*/ 27 h 976"/>
                  <a:gd name="T46" fmla="*/ 264 w 976"/>
                  <a:gd name="T47" fmla="*/ 56 h 976"/>
                  <a:gd name="T48" fmla="*/ 199 w 976"/>
                  <a:gd name="T49" fmla="*/ 94 h 976"/>
                  <a:gd name="T50" fmla="*/ 143 w 976"/>
                  <a:gd name="T51" fmla="*/ 144 h 976"/>
                  <a:gd name="T52" fmla="*/ 94 w 976"/>
                  <a:gd name="T53" fmla="*/ 200 h 976"/>
                  <a:gd name="T54" fmla="*/ 56 w 976"/>
                  <a:gd name="T55" fmla="*/ 264 h 976"/>
                  <a:gd name="T56" fmla="*/ 26 w 976"/>
                  <a:gd name="T57" fmla="*/ 335 h 976"/>
                  <a:gd name="T58" fmla="*/ 6 w 976"/>
                  <a:gd name="T59" fmla="*/ 411 h 976"/>
                  <a:gd name="T60" fmla="*/ 0 w 976"/>
                  <a:gd name="T61" fmla="*/ 490 h 976"/>
                  <a:gd name="T62" fmla="*/ 6 w 976"/>
                  <a:gd name="T63" fmla="*/ 569 h 976"/>
                  <a:gd name="T64" fmla="*/ 26 w 976"/>
                  <a:gd name="T65" fmla="*/ 642 h 976"/>
                  <a:gd name="T66" fmla="*/ 56 w 976"/>
                  <a:gd name="T67" fmla="*/ 713 h 976"/>
                  <a:gd name="T68" fmla="*/ 94 w 976"/>
                  <a:gd name="T69" fmla="*/ 777 h 976"/>
                  <a:gd name="T70" fmla="*/ 143 w 976"/>
                  <a:gd name="T71" fmla="*/ 836 h 976"/>
                  <a:gd name="T72" fmla="*/ 199 w 976"/>
                  <a:gd name="T73" fmla="*/ 883 h 976"/>
                  <a:gd name="T74" fmla="*/ 264 w 976"/>
                  <a:gd name="T75" fmla="*/ 924 h 976"/>
                  <a:gd name="T76" fmla="*/ 334 w 976"/>
                  <a:gd name="T77" fmla="*/ 953 h 976"/>
                  <a:gd name="T78" fmla="*/ 410 w 976"/>
                  <a:gd name="T79" fmla="*/ 970 h 976"/>
                  <a:gd name="T80" fmla="*/ 489 w 976"/>
                  <a:gd name="T81" fmla="*/ 976 h 976"/>
                  <a:gd name="T82" fmla="*/ 489 w 976"/>
                  <a:gd name="T83" fmla="*/ 976 h 97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976" h="976">
                    <a:moveTo>
                      <a:pt x="486" y="976"/>
                    </a:moveTo>
                    <a:lnTo>
                      <a:pt x="568" y="970"/>
                    </a:lnTo>
                    <a:lnTo>
                      <a:pt x="645" y="953"/>
                    </a:lnTo>
                    <a:lnTo>
                      <a:pt x="712" y="924"/>
                    </a:lnTo>
                    <a:lnTo>
                      <a:pt x="776" y="883"/>
                    </a:lnTo>
                    <a:lnTo>
                      <a:pt x="835" y="836"/>
                    </a:lnTo>
                    <a:lnTo>
                      <a:pt x="882" y="777"/>
                    </a:lnTo>
                    <a:lnTo>
                      <a:pt x="923" y="713"/>
                    </a:lnTo>
                    <a:lnTo>
                      <a:pt x="952" y="642"/>
                    </a:lnTo>
                    <a:lnTo>
                      <a:pt x="970" y="569"/>
                    </a:lnTo>
                    <a:lnTo>
                      <a:pt x="976" y="490"/>
                    </a:lnTo>
                    <a:lnTo>
                      <a:pt x="970" y="411"/>
                    </a:lnTo>
                    <a:lnTo>
                      <a:pt x="952" y="335"/>
                    </a:lnTo>
                    <a:lnTo>
                      <a:pt x="923" y="264"/>
                    </a:lnTo>
                    <a:lnTo>
                      <a:pt x="882" y="200"/>
                    </a:lnTo>
                    <a:lnTo>
                      <a:pt x="835" y="144"/>
                    </a:lnTo>
                    <a:lnTo>
                      <a:pt x="776" y="94"/>
                    </a:lnTo>
                    <a:lnTo>
                      <a:pt x="712" y="56"/>
                    </a:lnTo>
                    <a:lnTo>
                      <a:pt x="645" y="27"/>
                    </a:lnTo>
                    <a:lnTo>
                      <a:pt x="568" y="6"/>
                    </a:lnTo>
                    <a:lnTo>
                      <a:pt x="489" y="0"/>
                    </a:lnTo>
                    <a:lnTo>
                      <a:pt x="410" y="6"/>
                    </a:lnTo>
                    <a:lnTo>
                      <a:pt x="334" y="27"/>
                    </a:lnTo>
                    <a:lnTo>
                      <a:pt x="264" y="56"/>
                    </a:lnTo>
                    <a:lnTo>
                      <a:pt x="199" y="94"/>
                    </a:lnTo>
                    <a:lnTo>
                      <a:pt x="143" y="144"/>
                    </a:lnTo>
                    <a:lnTo>
                      <a:pt x="94" y="200"/>
                    </a:lnTo>
                    <a:lnTo>
                      <a:pt x="56" y="264"/>
                    </a:lnTo>
                    <a:lnTo>
                      <a:pt x="26" y="335"/>
                    </a:lnTo>
                    <a:lnTo>
                      <a:pt x="6" y="411"/>
                    </a:lnTo>
                    <a:lnTo>
                      <a:pt x="0" y="490"/>
                    </a:lnTo>
                    <a:lnTo>
                      <a:pt x="6" y="569"/>
                    </a:lnTo>
                    <a:lnTo>
                      <a:pt x="26" y="642"/>
                    </a:lnTo>
                    <a:lnTo>
                      <a:pt x="56" y="713"/>
                    </a:lnTo>
                    <a:lnTo>
                      <a:pt x="94" y="777"/>
                    </a:lnTo>
                    <a:lnTo>
                      <a:pt x="143" y="836"/>
                    </a:lnTo>
                    <a:lnTo>
                      <a:pt x="199" y="883"/>
                    </a:lnTo>
                    <a:lnTo>
                      <a:pt x="264" y="924"/>
                    </a:lnTo>
                    <a:lnTo>
                      <a:pt x="334" y="953"/>
                    </a:lnTo>
                    <a:lnTo>
                      <a:pt x="410" y="970"/>
                    </a:lnTo>
                    <a:lnTo>
                      <a:pt x="489" y="976"/>
                    </a:lnTo>
                  </a:path>
                </a:pathLst>
              </a:custGeom>
              <a:grp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150" name="Line 110"/>
              <p:cNvSpPr>
                <a:spLocks noChangeShapeType="1"/>
              </p:cNvSpPr>
              <p:nvPr/>
            </p:nvSpPr>
            <p:spPr bwMode="auto">
              <a:xfrm>
                <a:off x="2316" y="1396"/>
                <a:ext cx="3" cy="566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151" name="Freeform 111"/>
              <p:cNvSpPr>
                <a:spLocks/>
              </p:cNvSpPr>
              <p:nvPr/>
            </p:nvSpPr>
            <p:spPr bwMode="auto">
              <a:xfrm>
                <a:off x="2293" y="3143"/>
                <a:ext cx="50" cy="50"/>
              </a:xfrm>
              <a:custGeom>
                <a:avLst/>
                <a:gdLst>
                  <a:gd name="T0" fmla="*/ 50 w 50"/>
                  <a:gd name="T1" fmla="*/ 0 h 50"/>
                  <a:gd name="T2" fmla="*/ 0 w 50"/>
                  <a:gd name="T3" fmla="*/ 0 h 50"/>
                  <a:gd name="T4" fmla="*/ 26 w 50"/>
                  <a:gd name="T5" fmla="*/ 50 h 50"/>
                  <a:gd name="T6" fmla="*/ 50 w 50"/>
                  <a:gd name="T7" fmla="*/ 0 h 50"/>
                  <a:gd name="T8" fmla="*/ 50 w 50"/>
                  <a:gd name="T9" fmla="*/ 0 h 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0" h="50">
                    <a:moveTo>
                      <a:pt x="50" y="0"/>
                    </a:moveTo>
                    <a:lnTo>
                      <a:pt x="0" y="0"/>
                    </a:lnTo>
                    <a:lnTo>
                      <a:pt x="26" y="50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152" name="Line 112"/>
              <p:cNvSpPr>
                <a:spLocks noChangeShapeType="1"/>
              </p:cNvSpPr>
              <p:nvPr/>
            </p:nvSpPr>
            <p:spPr bwMode="auto">
              <a:xfrm>
                <a:off x="2316" y="2861"/>
                <a:ext cx="3" cy="291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153" name="Rectangle 113"/>
              <p:cNvSpPr>
                <a:spLocks noChangeArrowheads="1"/>
              </p:cNvSpPr>
              <p:nvPr/>
            </p:nvSpPr>
            <p:spPr bwMode="auto">
              <a:xfrm>
                <a:off x="2502" y="400"/>
                <a:ext cx="8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4154" name="Rectangle 114"/>
              <p:cNvSpPr>
                <a:spLocks noChangeArrowheads="1"/>
              </p:cNvSpPr>
              <p:nvPr/>
            </p:nvSpPr>
            <p:spPr bwMode="auto">
              <a:xfrm>
                <a:off x="2579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155" name="Rectangle 115"/>
              <p:cNvSpPr>
                <a:spLocks noChangeArrowheads="1"/>
              </p:cNvSpPr>
              <p:nvPr/>
            </p:nvSpPr>
            <p:spPr bwMode="auto">
              <a:xfrm>
                <a:off x="2637" y="400"/>
                <a:ext cx="8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4156" name="Rectangle 116"/>
              <p:cNvSpPr>
                <a:spLocks noChangeArrowheads="1"/>
              </p:cNvSpPr>
              <p:nvPr/>
            </p:nvSpPr>
            <p:spPr bwMode="auto">
              <a:xfrm>
                <a:off x="2716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157" name="Rectangle 117"/>
              <p:cNvSpPr>
                <a:spLocks noChangeArrowheads="1"/>
              </p:cNvSpPr>
              <p:nvPr/>
            </p:nvSpPr>
            <p:spPr bwMode="auto">
              <a:xfrm>
                <a:off x="2771" y="400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158" name="Rectangle 118"/>
              <p:cNvSpPr>
                <a:spLocks noChangeArrowheads="1"/>
              </p:cNvSpPr>
              <p:nvPr/>
            </p:nvSpPr>
            <p:spPr bwMode="auto">
              <a:xfrm>
                <a:off x="2802" y="400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y</a:t>
                </a:r>
                <a:endParaRPr lang="en-US" altLang="zh-CN"/>
              </a:p>
            </p:txBody>
          </p:sp>
          <p:sp>
            <p:nvSpPr>
              <p:cNvPr id="84159" name="Rectangle 119"/>
              <p:cNvSpPr>
                <a:spLocks noChangeArrowheads="1"/>
              </p:cNvSpPr>
              <p:nvPr/>
            </p:nvSpPr>
            <p:spPr bwMode="auto">
              <a:xfrm>
                <a:off x="2852" y="400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60" name="Rectangle 120"/>
              <p:cNvSpPr>
                <a:spLocks noChangeArrowheads="1"/>
              </p:cNvSpPr>
              <p:nvPr/>
            </p:nvSpPr>
            <p:spPr bwMode="auto">
              <a:xfrm>
                <a:off x="2877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4161" name="Rectangle 121"/>
              <p:cNvSpPr>
                <a:spLocks noChangeArrowheads="1"/>
              </p:cNvSpPr>
              <p:nvPr/>
            </p:nvSpPr>
            <p:spPr bwMode="auto">
              <a:xfrm>
                <a:off x="2935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84162" name="Rectangle 122"/>
              <p:cNvSpPr>
                <a:spLocks noChangeArrowheads="1"/>
              </p:cNvSpPr>
              <p:nvPr/>
            </p:nvSpPr>
            <p:spPr bwMode="auto">
              <a:xfrm>
                <a:off x="2988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d</a:t>
                </a:r>
                <a:endParaRPr lang="en-US" altLang="zh-CN"/>
              </a:p>
            </p:txBody>
          </p:sp>
          <p:sp>
            <p:nvSpPr>
              <p:cNvPr id="84163" name="Rectangle 123"/>
              <p:cNvSpPr>
                <a:spLocks noChangeArrowheads="1"/>
              </p:cNvSpPr>
              <p:nvPr/>
            </p:nvSpPr>
            <p:spPr bwMode="auto">
              <a:xfrm>
                <a:off x="3044" y="400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164" name="Rectangle 124"/>
              <p:cNvSpPr>
                <a:spLocks noChangeArrowheads="1"/>
              </p:cNvSpPr>
              <p:nvPr/>
            </p:nvSpPr>
            <p:spPr bwMode="auto">
              <a:xfrm>
                <a:off x="3074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165" name="Rectangle 125"/>
              <p:cNvSpPr>
                <a:spLocks noChangeArrowheads="1"/>
              </p:cNvSpPr>
              <p:nvPr/>
            </p:nvSpPr>
            <p:spPr bwMode="auto">
              <a:xfrm>
                <a:off x="3130" y="400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4166" name="Rectangle 126"/>
              <p:cNvSpPr>
                <a:spLocks noChangeArrowheads="1"/>
              </p:cNvSpPr>
              <p:nvPr/>
            </p:nvSpPr>
            <p:spPr bwMode="auto">
              <a:xfrm>
                <a:off x="3179" y="400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4167" name="Rectangle 127"/>
              <p:cNvSpPr>
                <a:spLocks noChangeArrowheads="1"/>
              </p:cNvSpPr>
              <p:nvPr/>
            </p:nvSpPr>
            <p:spPr bwMode="auto">
              <a:xfrm>
                <a:off x="3227" y="400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68" name="Rectangle 128"/>
              <p:cNvSpPr>
                <a:spLocks noChangeArrowheads="1"/>
              </p:cNvSpPr>
              <p:nvPr/>
            </p:nvSpPr>
            <p:spPr bwMode="auto">
              <a:xfrm>
                <a:off x="3256" y="400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84169" name="Rectangle 129"/>
              <p:cNvSpPr>
                <a:spLocks noChangeArrowheads="1"/>
              </p:cNvSpPr>
              <p:nvPr/>
            </p:nvSpPr>
            <p:spPr bwMode="auto">
              <a:xfrm>
                <a:off x="3302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170" name="Rectangle 130"/>
              <p:cNvSpPr>
                <a:spLocks noChangeArrowheads="1"/>
              </p:cNvSpPr>
              <p:nvPr/>
            </p:nvSpPr>
            <p:spPr bwMode="auto">
              <a:xfrm>
                <a:off x="3358" y="400"/>
                <a:ext cx="8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4171" name="Rectangle 131"/>
              <p:cNvSpPr>
                <a:spLocks noChangeArrowheads="1"/>
              </p:cNvSpPr>
              <p:nvPr/>
            </p:nvSpPr>
            <p:spPr bwMode="auto">
              <a:xfrm>
                <a:off x="3439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84172" name="Rectangle 132"/>
              <p:cNvSpPr>
                <a:spLocks noChangeArrowheads="1"/>
              </p:cNvSpPr>
              <p:nvPr/>
            </p:nvSpPr>
            <p:spPr bwMode="auto">
              <a:xfrm>
                <a:off x="3492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u</a:t>
                </a:r>
                <a:endParaRPr lang="en-US" altLang="zh-CN"/>
              </a:p>
            </p:txBody>
          </p:sp>
          <p:sp>
            <p:nvSpPr>
              <p:cNvPr id="84173" name="Rectangle 133"/>
              <p:cNvSpPr>
                <a:spLocks noChangeArrowheads="1"/>
              </p:cNvSpPr>
              <p:nvPr/>
            </p:nvSpPr>
            <p:spPr bwMode="auto">
              <a:xfrm>
                <a:off x="3547" y="400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84174" name="Rectangle 134"/>
              <p:cNvSpPr>
                <a:spLocks noChangeArrowheads="1"/>
              </p:cNvSpPr>
              <p:nvPr/>
            </p:nvSpPr>
            <p:spPr bwMode="auto">
              <a:xfrm>
                <a:off x="3572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4175" name="Rectangle 135"/>
              <p:cNvSpPr>
                <a:spLocks noChangeArrowheads="1"/>
              </p:cNvSpPr>
              <p:nvPr/>
            </p:nvSpPr>
            <p:spPr bwMode="auto">
              <a:xfrm>
                <a:off x="3629" y="400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84176" name="Rectangle 136"/>
              <p:cNvSpPr>
                <a:spLocks noChangeArrowheads="1"/>
              </p:cNvSpPr>
              <p:nvPr/>
            </p:nvSpPr>
            <p:spPr bwMode="auto">
              <a:xfrm>
                <a:off x="3654" y="400"/>
                <a:ext cx="2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4177" name="Rectangle 137"/>
              <p:cNvSpPr>
                <a:spLocks noChangeArrowheads="1"/>
              </p:cNvSpPr>
              <p:nvPr/>
            </p:nvSpPr>
            <p:spPr bwMode="auto">
              <a:xfrm>
                <a:off x="3674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178" name="Rectangle 138"/>
              <p:cNvSpPr>
                <a:spLocks noChangeArrowheads="1"/>
              </p:cNvSpPr>
              <p:nvPr/>
            </p:nvSpPr>
            <p:spPr bwMode="auto">
              <a:xfrm>
                <a:off x="3732" y="400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84179" name="Rectangle 139"/>
              <p:cNvSpPr>
                <a:spLocks noChangeArrowheads="1"/>
              </p:cNvSpPr>
              <p:nvPr/>
            </p:nvSpPr>
            <p:spPr bwMode="auto">
              <a:xfrm>
                <a:off x="2390" y="218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84180" name="Rectangle 140"/>
              <p:cNvSpPr>
                <a:spLocks noChangeArrowheads="1"/>
              </p:cNvSpPr>
              <p:nvPr/>
            </p:nvSpPr>
            <p:spPr bwMode="auto">
              <a:xfrm>
                <a:off x="2422" y="218"/>
                <a:ext cx="76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181" name="Rectangle 141"/>
              <p:cNvSpPr>
                <a:spLocks noChangeArrowheads="1"/>
              </p:cNvSpPr>
              <p:nvPr/>
            </p:nvSpPr>
            <p:spPr bwMode="auto">
              <a:xfrm>
                <a:off x="2499" y="218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84182" name="Rectangle 142"/>
              <p:cNvSpPr>
                <a:spLocks noChangeArrowheads="1"/>
              </p:cNvSpPr>
              <p:nvPr/>
            </p:nvSpPr>
            <p:spPr bwMode="auto">
              <a:xfrm>
                <a:off x="2553" y="218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83" name="Rectangle 143"/>
              <p:cNvSpPr>
                <a:spLocks noChangeArrowheads="1"/>
              </p:cNvSpPr>
              <p:nvPr/>
            </p:nvSpPr>
            <p:spPr bwMode="auto">
              <a:xfrm>
                <a:off x="2581" y="218"/>
                <a:ext cx="5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=</a:t>
                </a:r>
                <a:endParaRPr lang="en-US" altLang="zh-CN"/>
              </a:p>
            </p:txBody>
          </p:sp>
          <p:sp>
            <p:nvSpPr>
              <p:cNvPr id="84184" name="Rectangle 144"/>
              <p:cNvSpPr>
                <a:spLocks noChangeArrowheads="1"/>
              </p:cNvSpPr>
              <p:nvPr/>
            </p:nvSpPr>
            <p:spPr bwMode="auto">
              <a:xfrm>
                <a:off x="2635" y="218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85" name="Rectangle 145"/>
              <p:cNvSpPr>
                <a:spLocks noChangeArrowheads="1"/>
              </p:cNvSpPr>
              <p:nvPr/>
            </p:nvSpPr>
            <p:spPr bwMode="auto">
              <a:xfrm>
                <a:off x="2665" y="218"/>
                <a:ext cx="1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'</a:t>
                </a:r>
                <a:endParaRPr lang="en-US" altLang="zh-CN"/>
              </a:p>
            </p:txBody>
          </p:sp>
          <p:sp>
            <p:nvSpPr>
              <p:cNvPr id="84186" name="Rectangle 146"/>
              <p:cNvSpPr>
                <a:spLocks noChangeArrowheads="1"/>
              </p:cNvSpPr>
              <p:nvPr/>
            </p:nvSpPr>
            <p:spPr bwMode="auto">
              <a:xfrm>
                <a:off x="2683" y="218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L</a:t>
                </a:r>
                <a:endParaRPr lang="en-US" altLang="zh-CN"/>
              </a:p>
            </p:txBody>
          </p:sp>
          <p:sp>
            <p:nvSpPr>
              <p:cNvPr id="84187" name="Rectangle 147"/>
              <p:cNvSpPr>
                <a:spLocks noChangeArrowheads="1"/>
              </p:cNvSpPr>
              <p:nvPr/>
            </p:nvSpPr>
            <p:spPr bwMode="auto">
              <a:xfrm>
                <a:off x="2741" y="218"/>
                <a:ext cx="9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84188" name="Rectangle 148"/>
              <p:cNvSpPr>
                <a:spLocks noChangeArrowheads="1"/>
              </p:cNvSpPr>
              <p:nvPr/>
            </p:nvSpPr>
            <p:spPr bwMode="auto">
              <a:xfrm>
                <a:off x="2829" y="218"/>
                <a:ext cx="1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'</a:t>
                </a:r>
                <a:endParaRPr lang="en-US" altLang="zh-CN"/>
              </a:p>
            </p:txBody>
          </p:sp>
          <p:sp>
            <p:nvSpPr>
              <p:cNvPr id="84189" name="Rectangle 149"/>
              <p:cNvSpPr>
                <a:spLocks noChangeArrowheads="1"/>
              </p:cNvSpPr>
              <p:nvPr/>
            </p:nvSpPr>
            <p:spPr bwMode="auto">
              <a:xfrm>
                <a:off x="2847" y="218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84190" name="Rectangle 150"/>
              <p:cNvSpPr>
                <a:spLocks noChangeArrowheads="1"/>
              </p:cNvSpPr>
              <p:nvPr/>
            </p:nvSpPr>
            <p:spPr bwMode="auto">
              <a:xfrm>
                <a:off x="2878" y="218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91" name="Rectangle 151"/>
              <p:cNvSpPr>
                <a:spLocks noChangeArrowheads="1"/>
              </p:cNvSpPr>
              <p:nvPr/>
            </p:nvSpPr>
            <p:spPr bwMode="auto">
              <a:xfrm>
                <a:off x="2904" y="218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192" name="Rectangle 152"/>
              <p:cNvSpPr>
                <a:spLocks noChangeArrowheads="1"/>
              </p:cNvSpPr>
              <p:nvPr/>
            </p:nvSpPr>
            <p:spPr bwMode="auto">
              <a:xfrm>
                <a:off x="2961" y="218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193" name="Rectangle 153"/>
              <p:cNvSpPr>
                <a:spLocks noChangeArrowheads="1"/>
              </p:cNvSpPr>
              <p:nvPr/>
            </p:nvSpPr>
            <p:spPr bwMode="auto">
              <a:xfrm>
                <a:off x="2993" y="218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94" name="Rectangle 154"/>
              <p:cNvSpPr>
                <a:spLocks noChangeArrowheads="1"/>
              </p:cNvSpPr>
              <p:nvPr/>
            </p:nvSpPr>
            <p:spPr bwMode="auto">
              <a:xfrm>
                <a:off x="3020" y="218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84195" name="Rectangle 155"/>
              <p:cNvSpPr>
                <a:spLocks noChangeArrowheads="1"/>
              </p:cNvSpPr>
              <p:nvPr/>
            </p:nvSpPr>
            <p:spPr bwMode="auto">
              <a:xfrm>
                <a:off x="3052" y="218"/>
                <a:ext cx="76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196" name="Rectangle 156"/>
              <p:cNvSpPr>
                <a:spLocks noChangeArrowheads="1"/>
              </p:cNvSpPr>
              <p:nvPr/>
            </p:nvSpPr>
            <p:spPr bwMode="auto">
              <a:xfrm>
                <a:off x="3129" y="218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84197" name="Rectangle 157"/>
              <p:cNvSpPr>
                <a:spLocks noChangeArrowheads="1"/>
              </p:cNvSpPr>
              <p:nvPr/>
            </p:nvSpPr>
            <p:spPr bwMode="auto">
              <a:xfrm>
                <a:off x="3183" y="218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198" name="Rectangle 158"/>
              <p:cNvSpPr>
                <a:spLocks noChangeArrowheads="1"/>
              </p:cNvSpPr>
              <p:nvPr/>
            </p:nvSpPr>
            <p:spPr bwMode="auto">
              <a:xfrm>
                <a:off x="3211" y="218"/>
                <a:ext cx="5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=</a:t>
                </a:r>
                <a:endParaRPr lang="en-US" altLang="zh-CN"/>
              </a:p>
            </p:txBody>
          </p:sp>
          <p:sp>
            <p:nvSpPr>
              <p:cNvPr id="84199" name="Rectangle 159"/>
              <p:cNvSpPr>
                <a:spLocks noChangeArrowheads="1"/>
              </p:cNvSpPr>
              <p:nvPr/>
            </p:nvSpPr>
            <p:spPr bwMode="auto">
              <a:xfrm>
                <a:off x="3268" y="218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200" name="Rectangle 160"/>
              <p:cNvSpPr>
                <a:spLocks noChangeArrowheads="1"/>
              </p:cNvSpPr>
              <p:nvPr/>
            </p:nvSpPr>
            <p:spPr bwMode="auto">
              <a:xfrm>
                <a:off x="3295" y="218"/>
                <a:ext cx="1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'</a:t>
                </a:r>
                <a:endParaRPr lang="en-US" altLang="zh-CN"/>
              </a:p>
            </p:txBody>
          </p:sp>
          <p:sp>
            <p:nvSpPr>
              <p:cNvPr id="84201" name="Rectangle 161"/>
              <p:cNvSpPr>
                <a:spLocks noChangeArrowheads="1"/>
              </p:cNvSpPr>
              <p:nvPr/>
            </p:nvSpPr>
            <p:spPr bwMode="auto">
              <a:xfrm>
                <a:off x="3313" y="218"/>
                <a:ext cx="65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4202" name="Rectangle 162"/>
              <p:cNvSpPr>
                <a:spLocks noChangeArrowheads="1"/>
              </p:cNvSpPr>
              <p:nvPr/>
            </p:nvSpPr>
            <p:spPr bwMode="auto">
              <a:xfrm>
                <a:off x="3383" y="218"/>
                <a:ext cx="9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84203" name="Rectangle 163"/>
              <p:cNvSpPr>
                <a:spLocks noChangeArrowheads="1"/>
              </p:cNvSpPr>
              <p:nvPr/>
            </p:nvSpPr>
            <p:spPr bwMode="auto">
              <a:xfrm>
                <a:off x="3470" y="218"/>
                <a:ext cx="1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'</a:t>
                </a:r>
                <a:endParaRPr lang="en-US" altLang="zh-CN"/>
              </a:p>
            </p:txBody>
          </p:sp>
          <p:sp>
            <p:nvSpPr>
              <p:cNvPr id="84204" name="Rectangle 164"/>
              <p:cNvSpPr>
                <a:spLocks noChangeArrowheads="1"/>
              </p:cNvSpPr>
              <p:nvPr/>
            </p:nvSpPr>
            <p:spPr bwMode="auto">
              <a:xfrm>
                <a:off x="3489" y="218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84205" name="Rectangle 165"/>
              <p:cNvSpPr>
                <a:spLocks noChangeArrowheads="1"/>
              </p:cNvSpPr>
              <p:nvPr/>
            </p:nvSpPr>
            <p:spPr bwMode="auto">
              <a:xfrm>
                <a:off x="2476" y="1756"/>
                <a:ext cx="8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4206" name="Rectangle 166"/>
              <p:cNvSpPr>
                <a:spLocks noChangeArrowheads="1"/>
              </p:cNvSpPr>
              <p:nvPr/>
            </p:nvSpPr>
            <p:spPr bwMode="auto">
              <a:xfrm>
                <a:off x="2555" y="1756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207" name="Rectangle 167"/>
              <p:cNvSpPr>
                <a:spLocks noChangeArrowheads="1"/>
              </p:cNvSpPr>
              <p:nvPr/>
            </p:nvSpPr>
            <p:spPr bwMode="auto">
              <a:xfrm>
                <a:off x="2614" y="1756"/>
                <a:ext cx="8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m</a:t>
                </a:r>
                <a:endParaRPr lang="en-US" altLang="zh-CN"/>
              </a:p>
            </p:txBody>
          </p:sp>
          <p:sp>
            <p:nvSpPr>
              <p:cNvPr id="84208" name="Rectangle 168"/>
              <p:cNvSpPr>
                <a:spLocks noChangeArrowheads="1"/>
              </p:cNvSpPr>
              <p:nvPr/>
            </p:nvSpPr>
            <p:spPr bwMode="auto">
              <a:xfrm>
                <a:off x="2690" y="1756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209" name="Rectangle 169"/>
              <p:cNvSpPr>
                <a:spLocks noChangeArrowheads="1"/>
              </p:cNvSpPr>
              <p:nvPr/>
            </p:nvSpPr>
            <p:spPr bwMode="auto">
              <a:xfrm>
                <a:off x="2748" y="1756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210" name="Rectangle 170"/>
              <p:cNvSpPr>
                <a:spLocks noChangeArrowheads="1"/>
              </p:cNvSpPr>
              <p:nvPr/>
            </p:nvSpPr>
            <p:spPr bwMode="auto">
              <a:xfrm>
                <a:off x="2779" y="1756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y</a:t>
                </a:r>
                <a:endParaRPr lang="en-US" altLang="zh-CN"/>
              </a:p>
            </p:txBody>
          </p:sp>
          <p:sp>
            <p:nvSpPr>
              <p:cNvPr id="84211" name="Rectangle 171"/>
              <p:cNvSpPr>
                <a:spLocks noChangeArrowheads="1"/>
              </p:cNvSpPr>
              <p:nvPr/>
            </p:nvSpPr>
            <p:spPr bwMode="auto">
              <a:xfrm>
                <a:off x="2828" y="1756"/>
                <a:ext cx="0" cy="17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endParaRPr lang="zh-CN" altLang="zh-CN"/>
              </a:p>
            </p:txBody>
          </p:sp>
          <p:sp>
            <p:nvSpPr>
              <p:cNvPr id="84212" name="Rectangle 172"/>
              <p:cNvSpPr>
                <a:spLocks noChangeArrowheads="1"/>
              </p:cNvSpPr>
              <p:nvPr/>
            </p:nvSpPr>
            <p:spPr bwMode="auto">
              <a:xfrm>
                <a:off x="2473" y="1871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4213" name="Rectangle 173"/>
              <p:cNvSpPr>
                <a:spLocks noChangeArrowheads="1"/>
              </p:cNvSpPr>
              <p:nvPr/>
            </p:nvSpPr>
            <p:spPr bwMode="auto">
              <a:xfrm>
                <a:off x="2532" y="1871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84214" name="Rectangle 174"/>
              <p:cNvSpPr>
                <a:spLocks noChangeArrowheads="1"/>
              </p:cNvSpPr>
              <p:nvPr/>
            </p:nvSpPr>
            <p:spPr bwMode="auto">
              <a:xfrm>
                <a:off x="2579" y="1871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84215" name="Rectangle 175"/>
              <p:cNvSpPr>
                <a:spLocks noChangeArrowheads="1"/>
              </p:cNvSpPr>
              <p:nvPr/>
            </p:nvSpPr>
            <p:spPr bwMode="auto">
              <a:xfrm>
                <a:off x="2625" y="1871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216" name="Rectangle 176"/>
              <p:cNvSpPr>
                <a:spLocks noChangeArrowheads="1"/>
              </p:cNvSpPr>
              <p:nvPr/>
            </p:nvSpPr>
            <p:spPr bwMode="auto">
              <a:xfrm>
                <a:off x="2684" y="1871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4217" name="Rectangle 177"/>
              <p:cNvSpPr>
                <a:spLocks noChangeArrowheads="1"/>
              </p:cNvSpPr>
              <p:nvPr/>
            </p:nvSpPr>
            <p:spPr bwMode="auto">
              <a:xfrm>
                <a:off x="2731" y="1871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4218" name="Rectangle 178"/>
              <p:cNvSpPr>
                <a:spLocks noChangeArrowheads="1"/>
              </p:cNvSpPr>
              <p:nvPr/>
            </p:nvSpPr>
            <p:spPr bwMode="auto">
              <a:xfrm>
                <a:off x="2448" y="3069"/>
                <a:ext cx="9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84219" name="Rectangle 179"/>
              <p:cNvSpPr>
                <a:spLocks noChangeArrowheads="1"/>
              </p:cNvSpPr>
              <p:nvPr/>
            </p:nvSpPr>
            <p:spPr bwMode="auto">
              <a:xfrm>
                <a:off x="2534" y="3069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r</a:t>
                </a:r>
                <a:endParaRPr lang="en-US" altLang="zh-CN"/>
              </a:p>
            </p:txBody>
          </p:sp>
          <p:sp>
            <p:nvSpPr>
              <p:cNvPr id="84220" name="Rectangle 180"/>
              <p:cNvSpPr>
                <a:spLocks noChangeArrowheads="1"/>
              </p:cNvSpPr>
              <p:nvPr/>
            </p:nvSpPr>
            <p:spPr bwMode="auto">
              <a:xfrm>
                <a:off x="2567" y="3069"/>
                <a:ext cx="21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84221" name="Rectangle 181"/>
              <p:cNvSpPr>
                <a:spLocks noChangeArrowheads="1"/>
              </p:cNvSpPr>
              <p:nvPr/>
            </p:nvSpPr>
            <p:spPr bwMode="auto">
              <a:xfrm>
                <a:off x="2588" y="3069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84222" name="Rectangle 182"/>
              <p:cNvSpPr>
                <a:spLocks noChangeArrowheads="1"/>
              </p:cNvSpPr>
              <p:nvPr/>
            </p:nvSpPr>
            <p:spPr bwMode="auto">
              <a:xfrm>
                <a:off x="2614" y="3069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223" name="Rectangle 183"/>
              <p:cNvSpPr>
                <a:spLocks noChangeArrowheads="1"/>
              </p:cNvSpPr>
              <p:nvPr/>
            </p:nvSpPr>
            <p:spPr bwMode="auto">
              <a:xfrm>
                <a:off x="2671" y="3069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-</a:t>
                </a:r>
                <a:endParaRPr lang="en-US" altLang="zh-CN"/>
              </a:p>
            </p:txBody>
          </p:sp>
          <p:sp>
            <p:nvSpPr>
              <p:cNvPr id="84224" name="Rectangle 184"/>
              <p:cNvSpPr>
                <a:spLocks noChangeArrowheads="1"/>
              </p:cNvSpPr>
              <p:nvPr/>
            </p:nvSpPr>
            <p:spPr bwMode="auto">
              <a:xfrm>
                <a:off x="2704" y="3069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b</a:t>
                </a:r>
                <a:endParaRPr lang="en-US" altLang="zh-CN"/>
              </a:p>
            </p:txBody>
          </p:sp>
          <p:sp>
            <p:nvSpPr>
              <p:cNvPr id="84225" name="Rectangle 185"/>
              <p:cNvSpPr>
                <a:spLocks noChangeArrowheads="1"/>
              </p:cNvSpPr>
              <p:nvPr/>
            </p:nvSpPr>
            <p:spPr bwMode="auto">
              <a:xfrm>
                <a:off x="2754" y="3069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84226" name="Rectangle 186"/>
              <p:cNvSpPr>
                <a:spLocks noChangeArrowheads="1"/>
              </p:cNvSpPr>
              <p:nvPr/>
            </p:nvSpPr>
            <p:spPr bwMode="auto">
              <a:xfrm>
                <a:off x="2813" y="3069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c</a:t>
                </a:r>
                <a:endParaRPr lang="en-US" altLang="zh-CN"/>
              </a:p>
            </p:txBody>
          </p:sp>
          <p:sp>
            <p:nvSpPr>
              <p:cNvPr id="84227" name="Rectangle 187"/>
              <p:cNvSpPr>
                <a:spLocks noChangeArrowheads="1"/>
              </p:cNvSpPr>
              <p:nvPr/>
            </p:nvSpPr>
            <p:spPr bwMode="auto">
              <a:xfrm>
                <a:off x="2863" y="3069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k</a:t>
                </a:r>
                <a:endParaRPr lang="en-US" altLang="zh-CN"/>
              </a:p>
            </p:txBody>
          </p:sp>
          <p:sp>
            <p:nvSpPr>
              <p:cNvPr id="84228" name="Rectangle 188"/>
              <p:cNvSpPr>
                <a:spLocks noChangeArrowheads="1"/>
              </p:cNvSpPr>
              <p:nvPr/>
            </p:nvSpPr>
            <p:spPr bwMode="auto">
              <a:xfrm>
                <a:off x="2908" y="3069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229" name="Rectangle 189"/>
              <p:cNvSpPr>
                <a:spLocks noChangeArrowheads="1"/>
              </p:cNvSpPr>
              <p:nvPr/>
            </p:nvSpPr>
            <p:spPr bwMode="auto">
              <a:xfrm>
                <a:off x="2936" y="3069"/>
                <a:ext cx="4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4230" name="Rectangle 190"/>
              <p:cNvSpPr>
                <a:spLocks noChangeArrowheads="1"/>
              </p:cNvSpPr>
              <p:nvPr/>
            </p:nvSpPr>
            <p:spPr bwMode="auto">
              <a:xfrm>
                <a:off x="2984" y="3069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84231" name="Rectangle 191"/>
              <p:cNvSpPr>
                <a:spLocks noChangeArrowheads="1"/>
              </p:cNvSpPr>
              <p:nvPr/>
            </p:nvSpPr>
            <p:spPr bwMode="auto">
              <a:xfrm>
                <a:off x="3009" y="3069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e</a:t>
                </a:r>
                <a:endParaRPr lang="en-US" altLang="zh-CN"/>
              </a:p>
            </p:txBody>
          </p:sp>
          <p:sp>
            <p:nvSpPr>
              <p:cNvPr id="84232" name="Rectangle 192"/>
              <p:cNvSpPr>
                <a:spLocks noChangeArrowheads="1"/>
              </p:cNvSpPr>
              <p:nvPr/>
            </p:nvSpPr>
            <p:spPr bwMode="auto">
              <a:xfrm>
                <a:off x="3067" y="3069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666666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84233" name="Line 193"/>
              <p:cNvSpPr>
                <a:spLocks noChangeShapeType="1"/>
              </p:cNvSpPr>
              <p:nvPr/>
            </p:nvSpPr>
            <p:spPr bwMode="auto">
              <a:xfrm>
                <a:off x="2630" y="1267"/>
                <a:ext cx="606" cy="695"/>
              </a:xfrm>
              <a:prstGeom prst="line">
                <a:avLst/>
              </a:prstGeom>
              <a:grpFill/>
              <a:ln w="190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4234" name="Rectangle 194"/>
              <p:cNvSpPr>
                <a:spLocks noChangeArrowheads="1"/>
              </p:cNvSpPr>
              <p:nvPr/>
            </p:nvSpPr>
            <p:spPr bwMode="auto">
              <a:xfrm rot="2880000">
                <a:off x="2816" y="1302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235" name="Rectangle 195"/>
              <p:cNvSpPr>
                <a:spLocks noChangeArrowheads="1"/>
              </p:cNvSpPr>
              <p:nvPr/>
            </p:nvSpPr>
            <p:spPr bwMode="auto">
              <a:xfrm rot="2880000">
                <a:off x="2834" y="1323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84236" name="Rectangle 196"/>
              <p:cNvSpPr>
                <a:spLocks noChangeArrowheads="1"/>
              </p:cNvSpPr>
              <p:nvPr/>
            </p:nvSpPr>
            <p:spPr bwMode="auto">
              <a:xfrm rot="2880000">
                <a:off x="2850" y="1364"/>
                <a:ext cx="76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O</a:t>
                </a:r>
                <a:endParaRPr lang="en-US" altLang="zh-CN"/>
              </a:p>
            </p:txBody>
          </p:sp>
          <p:sp>
            <p:nvSpPr>
              <p:cNvPr id="84237" name="Rectangle 197"/>
              <p:cNvSpPr>
                <a:spLocks noChangeArrowheads="1"/>
              </p:cNvSpPr>
              <p:nvPr/>
            </p:nvSpPr>
            <p:spPr bwMode="auto">
              <a:xfrm rot="2880000">
                <a:off x="2902" y="1414"/>
                <a:ext cx="54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p</a:t>
                </a:r>
                <a:endParaRPr lang="en-US" altLang="zh-CN"/>
              </a:p>
            </p:txBody>
          </p:sp>
          <p:sp>
            <p:nvSpPr>
              <p:cNvPr id="84238" name="Rectangle 198"/>
              <p:cNvSpPr>
                <a:spLocks noChangeArrowheads="1"/>
              </p:cNvSpPr>
              <p:nvPr/>
            </p:nvSpPr>
            <p:spPr bwMode="auto">
              <a:xfrm rot="2880000">
                <a:off x="2942" y="1446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239" name="Rectangle 199"/>
              <p:cNvSpPr>
                <a:spLocks noChangeArrowheads="1"/>
              </p:cNvSpPr>
              <p:nvPr/>
            </p:nvSpPr>
            <p:spPr bwMode="auto">
              <a:xfrm rot="2880000">
                <a:off x="2956" y="1476"/>
                <a:ext cx="5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=</a:t>
                </a:r>
                <a:endParaRPr lang="en-US" altLang="zh-CN"/>
              </a:p>
            </p:txBody>
          </p:sp>
          <p:sp>
            <p:nvSpPr>
              <p:cNvPr id="84240" name="Rectangle 200"/>
              <p:cNvSpPr>
                <a:spLocks noChangeArrowheads="1"/>
              </p:cNvSpPr>
              <p:nvPr/>
            </p:nvSpPr>
            <p:spPr bwMode="auto">
              <a:xfrm rot="2880000">
                <a:off x="2998" y="1507"/>
                <a:ext cx="27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 </a:t>
                </a:r>
                <a:endParaRPr lang="en-US" altLang="zh-CN"/>
              </a:p>
            </p:txBody>
          </p:sp>
          <p:sp>
            <p:nvSpPr>
              <p:cNvPr id="84241" name="Rectangle 201"/>
              <p:cNvSpPr>
                <a:spLocks noChangeArrowheads="1"/>
              </p:cNvSpPr>
              <p:nvPr/>
            </p:nvSpPr>
            <p:spPr bwMode="auto">
              <a:xfrm rot="2880000">
                <a:off x="3016" y="1523"/>
                <a:ext cx="1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'</a:t>
                </a:r>
                <a:endParaRPr lang="en-US" altLang="zh-CN"/>
              </a:p>
            </p:txBody>
          </p:sp>
          <p:sp>
            <p:nvSpPr>
              <p:cNvPr id="84242" name="Rectangle 202"/>
              <p:cNvSpPr>
                <a:spLocks noChangeArrowheads="1"/>
              </p:cNvSpPr>
              <p:nvPr/>
            </p:nvSpPr>
            <p:spPr bwMode="auto">
              <a:xfrm rot="2880000">
                <a:off x="3022" y="1555"/>
                <a:ext cx="65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S</a:t>
                </a:r>
                <a:endParaRPr lang="en-US" altLang="zh-CN"/>
              </a:p>
            </p:txBody>
          </p:sp>
          <p:sp>
            <p:nvSpPr>
              <p:cNvPr id="84243" name="Rectangle 203"/>
              <p:cNvSpPr>
                <a:spLocks noChangeArrowheads="1"/>
              </p:cNvSpPr>
              <p:nvPr/>
            </p:nvSpPr>
            <p:spPr bwMode="auto">
              <a:xfrm rot="2880000">
                <a:off x="3064" y="1620"/>
                <a:ext cx="9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84244" name="Rectangle 204"/>
              <p:cNvSpPr>
                <a:spLocks noChangeArrowheads="1"/>
              </p:cNvSpPr>
              <p:nvPr/>
            </p:nvSpPr>
            <p:spPr bwMode="auto">
              <a:xfrm rot="2880000">
                <a:off x="3130" y="1654"/>
                <a:ext cx="18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'</a:t>
                </a:r>
                <a:endParaRPr lang="en-US" altLang="zh-CN"/>
              </a:p>
            </p:txBody>
          </p:sp>
          <p:sp>
            <p:nvSpPr>
              <p:cNvPr id="84245" name="Rectangle 205"/>
              <p:cNvSpPr>
                <a:spLocks noChangeArrowheads="1"/>
              </p:cNvSpPr>
              <p:nvPr/>
            </p:nvSpPr>
            <p:spPr bwMode="auto">
              <a:xfrm rot="2880000">
                <a:off x="3142" y="1675"/>
                <a:ext cx="32" cy="11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marL="342900" indent="-342900">
                  <a:defRPr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</p:grpSp>
        <p:sp>
          <p:nvSpPr>
            <p:cNvPr id="83974" name="Rectangle 207"/>
            <p:cNvSpPr>
              <a:spLocks noChangeArrowheads="1"/>
            </p:cNvSpPr>
            <p:nvPr/>
          </p:nvSpPr>
          <p:spPr bwMode="auto">
            <a:xfrm rot="16200000">
              <a:off x="2216" y="1804"/>
              <a:ext cx="32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83975" name="Rectangle 208"/>
            <p:cNvSpPr>
              <a:spLocks noChangeArrowheads="1"/>
            </p:cNvSpPr>
            <p:nvPr/>
          </p:nvSpPr>
          <p:spPr bwMode="auto">
            <a:xfrm rot="16200000">
              <a:off x="2194" y="1752"/>
              <a:ext cx="76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83976" name="Rectangle 209"/>
            <p:cNvSpPr>
              <a:spLocks noChangeArrowheads="1"/>
            </p:cNvSpPr>
            <p:nvPr/>
          </p:nvSpPr>
          <p:spPr bwMode="auto">
            <a:xfrm rot="16200000">
              <a:off x="2205" y="1689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p</a:t>
              </a:r>
              <a:endParaRPr lang="en-US" altLang="zh-CN"/>
            </a:p>
          </p:txBody>
        </p:sp>
        <p:sp>
          <p:nvSpPr>
            <p:cNvPr id="83977" name="Rectangle 210"/>
            <p:cNvSpPr>
              <a:spLocks noChangeArrowheads="1"/>
            </p:cNvSpPr>
            <p:nvPr/>
          </p:nvSpPr>
          <p:spPr bwMode="auto">
            <a:xfrm rot="16200000">
              <a:off x="2218" y="1649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83978" name="Rectangle 211"/>
            <p:cNvSpPr>
              <a:spLocks noChangeArrowheads="1"/>
            </p:cNvSpPr>
            <p:nvPr/>
          </p:nvSpPr>
          <p:spPr bwMode="auto">
            <a:xfrm rot="16200000">
              <a:off x="2204" y="1606"/>
              <a:ext cx="5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=</a:t>
              </a:r>
              <a:endParaRPr lang="en-US" altLang="zh-CN"/>
            </a:p>
          </p:txBody>
        </p:sp>
        <p:sp>
          <p:nvSpPr>
            <p:cNvPr id="83979" name="Rectangle 212"/>
            <p:cNvSpPr>
              <a:spLocks noChangeArrowheads="1"/>
            </p:cNvSpPr>
            <p:nvPr/>
          </p:nvSpPr>
          <p:spPr bwMode="auto">
            <a:xfrm rot="16200000">
              <a:off x="2218" y="1564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83980" name="Rectangle 213"/>
            <p:cNvSpPr>
              <a:spLocks noChangeArrowheads="1"/>
            </p:cNvSpPr>
            <p:nvPr/>
          </p:nvSpPr>
          <p:spPr bwMode="auto">
            <a:xfrm rot="16200000">
              <a:off x="2223" y="1542"/>
              <a:ext cx="18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'</a:t>
              </a:r>
              <a:endParaRPr lang="en-US" altLang="zh-CN"/>
            </a:p>
          </p:txBody>
        </p:sp>
        <p:sp>
          <p:nvSpPr>
            <p:cNvPr id="83981" name="Rectangle 214"/>
            <p:cNvSpPr>
              <a:spLocks noChangeArrowheads="1"/>
            </p:cNvSpPr>
            <p:nvPr/>
          </p:nvSpPr>
          <p:spPr bwMode="auto">
            <a:xfrm rot="16200000">
              <a:off x="2205" y="1507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L</a:t>
              </a:r>
              <a:endParaRPr lang="en-US" altLang="zh-CN"/>
            </a:p>
          </p:txBody>
        </p:sp>
        <p:sp>
          <p:nvSpPr>
            <p:cNvPr id="83982" name="Rectangle 215"/>
            <p:cNvSpPr>
              <a:spLocks noChangeArrowheads="1"/>
            </p:cNvSpPr>
            <p:nvPr/>
          </p:nvSpPr>
          <p:spPr bwMode="auto">
            <a:xfrm rot="16200000">
              <a:off x="2186" y="1426"/>
              <a:ext cx="92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W</a:t>
              </a:r>
              <a:endParaRPr lang="en-US" altLang="zh-CN"/>
            </a:p>
          </p:txBody>
        </p:sp>
        <p:sp>
          <p:nvSpPr>
            <p:cNvPr id="83983" name="Rectangle 216"/>
            <p:cNvSpPr>
              <a:spLocks noChangeArrowheads="1"/>
            </p:cNvSpPr>
            <p:nvPr/>
          </p:nvSpPr>
          <p:spPr bwMode="auto">
            <a:xfrm rot="16200000">
              <a:off x="2223" y="1378"/>
              <a:ext cx="18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'</a:t>
              </a:r>
              <a:endParaRPr lang="en-US" altLang="zh-CN"/>
            </a:p>
          </p:txBody>
        </p:sp>
        <p:sp>
          <p:nvSpPr>
            <p:cNvPr id="83984" name="Rectangle 217"/>
            <p:cNvSpPr>
              <a:spLocks noChangeArrowheads="1"/>
            </p:cNvSpPr>
            <p:nvPr/>
          </p:nvSpPr>
          <p:spPr bwMode="auto">
            <a:xfrm rot="16200000">
              <a:off x="2216" y="1349"/>
              <a:ext cx="32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83985" name="Freeform 218"/>
            <p:cNvSpPr>
              <a:spLocks/>
            </p:cNvSpPr>
            <p:nvPr/>
          </p:nvSpPr>
          <p:spPr bwMode="auto">
            <a:xfrm>
              <a:off x="2293" y="1927"/>
              <a:ext cx="50" cy="49"/>
            </a:xfrm>
            <a:custGeom>
              <a:avLst/>
              <a:gdLst>
                <a:gd name="T0" fmla="*/ 50 w 50"/>
                <a:gd name="T1" fmla="*/ 0 h 49"/>
                <a:gd name="T2" fmla="*/ 0 w 50"/>
                <a:gd name="T3" fmla="*/ 2 h 49"/>
                <a:gd name="T4" fmla="*/ 26 w 50"/>
                <a:gd name="T5" fmla="*/ 49 h 49"/>
                <a:gd name="T6" fmla="*/ 50 w 50"/>
                <a:gd name="T7" fmla="*/ 2 h 49"/>
                <a:gd name="T8" fmla="*/ 50 w 50"/>
                <a:gd name="T9" fmla="*/ 2 h 49"/>
                <a:gd name="T10" fmla="*/ 50 w 50"/>
                <a:gd name="T11" fmla="*/ 0 h 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49">
                  <a:moveTo>
                    <a:pt x="50" y="0"/>
                  </a:moveTo>
                  <a:lnTo>
                    <a:pt x="0" y="2"/>
                  </a:lnTo>
                  <a:lnTo>
                    <a:pt x="26" y="49"/>
                  </a:lnTo>
                  <a:lnTo>
                    <a:pt x="50" y="2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86" name="Freeform 219"/>
            <p:cNvSpPr>
              <a:spLocks/>
            </p:cNvSpPr>
            <p:nvPr/>
          </p:nvSpPr>
          <p:spPr bwMode="auto">
            <a:xfrm>
              <a:off x="3207" y="1932"/>
              <a:ext cx="53" cy="53"/>
            </a:xfrm>
            <a:custGeom>
              <a:avLst/>
              <a:gdLst>
                <a:gd name="T0" fmla="*/ 35 w 53"/>
                <a:gd name="T1" fmla="*/ 0 h 53"/>
                <a:gd name="T2" fmla="*/ 0 w 53"/>
                <a:gd name="T3" fmla="*/ 36 h 53"/>
                <a:gd name="T4" fmla="*/ 53 w 53"/>
                <a:gd name="T5" fmla="*/ 53 h 53"/>
                <a:gd name="T6" fmla="*/ 38 w 53"/>
                <a:gd name="T7" fmla="*/ 3 h 53"/>
                <a:gd name="T8" fmla="*/ 38 w 53"/>
                <a:gd name="T9" fmla="*/ 3 h 53"/>
                <a:gd name="T10" fmla="*/ 35 w 53"/>
                <a:gd name="T11" fmla="*/ 0 h 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3" h="53">
                  <a:moveTo>
                    <a:pt x="35" y="0"/>
                  </a:moveTo>
                  <a:lnTo>
                    <a:pt x="0" y="36"/>
                  </a:lnTo>
                  <a:lnTo>
                    <a:pt x="53" y="53"/>
                  </a:lnTo>
                  <a:lnTo>
                    <a:pt x="38" y="3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87" name="Freeform 220"/>
            <p:cNvSpPr>
              <a:spLocks/>
            </p:cNvSpPr>
            <p:nvPr/>
          </p:nvSpPr>
          <p:spPr bwMode="auto">
            <a:xfrm>
              <a:off x="4016" y="3588"/>
              <a:ext cx="50" cy="50"/>
            </a:xfrm>
            <a:custGeom>
              <a:avLst/>
              <a:gdLst>
                <a:gd name="T0" fmla="*/ 0 w 50"/>
                <a:gd name="T1" fmla="*/ 0 h 50"/>
                <a:gd name="T2" fmla="*/ 3 w 50"/>
                <a:gd name="T3" fmla="*/ 50 h 50"/>
                <a:gd name="T4" fmla="*/ 50 w 50"/>
                <a:gd name="T5" fmla="*/ 24 h 50"/>
                <a:gd name="T6" fmla="*/ 0 w 50"/>
                <a:gd name="T7" fmla="*/ 3 h 50"/>
                <a:gd name="T8" fmla="*/ 0 w 50"/>
                <a:gd name="T9" fmla="*/ 3 h 50"/>
                <a:gd name="T10" fmla="*/ 0 w 50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50">
                  <a:moveTo>
                    <a:pt x="0" y="0"/>
                  </a:moveTo>
                  <a:lnTo>
                    <a:pt x="3" y="50"/>
                  </a:lnTo>
                  <a:lnTo>
                    <a:pt x="50" y="24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88" name="Rectangle 221"/>
            <p:cNvSpPr>
              <a:spLocks noChangeArrowheads="1"/>
            </p:cNvSpPr>
            <p:nvPr/>
          </p:nvSpPr>
          <p:spPr bwMode="auto">
            <a:xfrm>
              <a:off x="1956" y="3178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83989" name="Rectangle 222"/>
            <p:cNvSpPr>
              <a:spLocks noChangeArrowheads="1"/>
            </p:cNvSpPr>
            <p:nvPr/>
          </p:nvSpPr>
          <p:spPr bwMode="auto">
            <a:xfrm>
              <a:off x="1921" y="543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83990" name="Rectangle 223"/>
            <p:cNvSpPr>
              <a:spLocks noChangeArrowheads="1"/>
            </p:cNvSpPr>
            <p:nvPr/>
          </p:nvSpPr>
          <p:spPr bwMode="auto">
            <a:xfrm>
              <a:off x="2947" y="2008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83991" name="Rectangle 224"/>
            <p:cNvSpPr>
              <a:spLocks noChangeArrowheads="1"/>
            </p:cNvSpPr>
            <p:nvPr/>
          </p:nvSpPr>
          <p:spPr bwMode="auto">
            <a:xfrm>
              <a:off x="1921" y="2008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83992" name="Line 225"/>
            <p:cNvSpPr>
              <a:spLocks noChangeShapeType="1"/>
            </p:cNvSpPr>
            <p:nvPr/>
          </p:nvSpPr>
          <p:spPr bwMode="auto">
            <a:xfrm flipH="1">
              <a:off x="2806" y="3612"/>
              <a:ext cx="1224" cy="76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93" name="Freeform 226"/>
            <p:cNvSpPr>
              <a:spLocks/>
            </p:cNvSpPr>
            <p:nvPr/>
          </p:nvSpPr>
          <p:spPr bwMode="auto">
            <a:xfrm>
              <a:off x="2293" y="461"/>
              <a:ext cx="50" cy="50"/>
            </a:xfrm>
            <a:custGeom>
              <a:avLst/>
              <a:gdLst>
                <a:gd name="T0" fmla="*/ 50 w 50"/>
                <a:gd name="T1" fmla="*/ 0 h 50"/>
                <a:gd name="T2" fmla="*/ 0 w 50"/>
                <a:gd name="T3" fmla="*/ 3 h 50"/>
                <a:gd name="T4" fmla="*/ 26 w 50"/>
                <a:gd name="T5" fmla="*/ 50 h 50"/>
                <a:gd name="T6" fmla="*/ 50 w 50"/>
                <a:gd name="T7" fmla="*/ 3 h 50"/>
                <a:gd name="T8" fmla="*/ 50 w 50"/>
                <a:gd name="T9" fmla="*/ 3 h 50"/>
                <a:gd name="T10" fmla="*/ 50 w 50"/>
                <a:gd name="T11" fmla="*/ 0 h 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0" h="50">
                  <a:moveTo>
                    <a:pt x="50" y="0"/>
                  </a:moveTo>
                  <a:lnTo>
                    <a:pt x="0" y="3"/>
                  </a:lnTo>
                  <a:lnTo>
                    <a:pt x="26" y="50"/>
                  </a:lnTo>
                  <a:lnTo>
                    <a:pt x="50" y="3"/>
                  </a:lnTo>
                  <a:lnTo>
                    <a:pt x="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94" name="Line 227"/>
            <p:cNvSpPr>
              <a:spLocks noChangeShapeType="1"/>
            </p:cNvSpPr>
            <p:nvPr/>
          </p:nvSpPr>
          <p:spPr bwMode="auto">
            <a:xfrm>
              <a:off x="2316" y="189"/>
              <a:ext cx="3" cy="290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995" name="Rectangle 228"/>
            <p:cNvSpPr>
              <a:spLocks noChangeArrowheads="1"/>
            </p:cNvSpPr>
            <p:nvPr/>
          </p:nvSpPr>
          <p:spPr bwMode="auto">
            <a:xfrm>
              <a:off x="2067" y="48"/>
              <a:ext cx="60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83996" name="Rectangle 229"/>
            <p:cNvSpPr>
              <a:spLocks noChangeArrowheads="1"/>
            </p:cNvSpPr>
            <p:nvPr/>
          </p:nvSpPr>
          <p:spPr bwMode="auto">
            <a:xfrm>
              <a:off x="2126" y="48"/>
              <a:ext cx="32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83997" name="Rectangle 230"/>
            <p:cNvSpPr>
              <a:spLocks noChangeArrowheads="1"/>
            </p:cNvSpPr>
            <p:nvPr/>
          </p:nvSpPr>
          <p:spPr bwMode="auto">
            <a:xfrm>
              <a:off x="2160" y="48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83998" name="Rectangle 231"/>
            <p:cNvSpPr>
              <a:spLocks noChangeArrowheads="1"/>
            </p:cNvSpPr>
            <p:nvPr/>
          </p:nvSpPr>
          <p:spPr bwMode="auto">
            <a:xfrm>
              <a:off x="2215" y="48"/>
              <a:ext cx="81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83999" name="Rectangle 232"/>
            <p:cNvSpPr>
              <a:spLocks noChangeArrowheads="1"/>
            </p:cNvSpPr>
            <p:nvPr/>
          </p:nvSpPr>
          <p:spPr bwMode="auto">
            <a:xfrm>
              <a:off x="2295" y="48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84000" name="Rectangle 233"/>
            <p:cNvSpPr>
              <a:spLocks noChangeArrowheads="1"/>
            </p:cNvSpPr>
            <p:nvPr/>
          </p:nvSpPr>
          <p:spPr bwMode="auto">
            <a:xfrm>
              <a:off x="2324" y="48"/>
              <a:ext cx="48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84001" name="Rectangle 234"/>
            <p:cNvSpPr>
              <a:spLocks noChangeArrowheads="1"/>
            </p:cNvSpPr>
            <p:nvPr/>
          </p:nvSpPr>
          <p:spPr bwMode="auto">
            <a:xfrm>
              <a:off x="2372" y="48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84002" name="Rectangle 235"/>
            <p:cNvSpPr>
              <a:spLocks noChangeArrowheads="1"/>
            </p:cNvSpPr>
            <p:nvPr/>
          </p:nvSpPr>
          <p:spPr bwMode="auto">
            <a:xfrm>
              <a:off x="2397" y="48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84003" name="Rectangle 236"/>
            <p:cNvSpPr>
              <a:spLocks noChangeArrowheads="1"/>
            </p:cNvSpPr>
            <p:nvPr/>
          </p:nvSpPr>
          <p:spPr bwMode="auto">
            <a:xfrm>
              <a:off x="2454" y="48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84004" name="Rectangle 237"/>
            <p:cNvSpPr>
              <a:spLocks noChangeArrowheads="1"/>
            </p:cNvSpPr>
            <p:nvPr/>
          </p:nvSpPr>
          <p:spPr bwMode="auto">
            <a:xfrm>
              <a:off x="2479" y="48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84005" name="Rectangle 238"/>
            <p:cNvSpPr>
              <a:spLocks noChangeArrowheads="1"/>
            </p:cNvSpPr>
            <p:nvPr/>
          </p:nvSpPr>
          <p:spPr bwMode="auto">
            <a:xfrm>
              <a:off x="2533" y="48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84006" name="Rectangle 239"/>
            <p:cNvSpPr>
              <a:spLocks noChangeArrowheads="1"/>
            </p:cNvSpPr>
            <p:nvPr/>
          </p:nvSpPr>
          <p:spPr bwMode="auto">
            <a:xfrm>
              <a:off x="2563" y="48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84007" name="Rectangle 240"/>
            <p:cNvSpPr>
              <a:spLocks noChangeArrowheads="1"/>
            </p:cNvSpPr>
            <p:nvPr/>
          </p:nvSpPr>
          <p:spPr bwMode="auto">
            <a:xfrm>
              <a:off x="4206" y="3474"/>
              <a:ext cx="60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84008" name="Rectangle 241"/>
            <p:cNvSpPr>
              <a:spLocks noChangeArrowheads="1"/>
            </p:cNvSpPr>
            <p:nvPr/>
          </p:nvSpPr>
          <p:spPr bwMode="auto">
            <a:xfrm>
              <a:off x="4263" y="3474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84009" name="Rectangle 242"/>
            <p:cNvSpPr>
              <a:spLocks noChangeArrowheads="1"/>
            </p:cNvSpPr>
            <p:nvPr/>
          </p:nvSpPr>
          <p:spPr bwMode="auto">
            <a:xfrm>
              <a:off x="4320" y="3474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84010" name="Rectangle 243"/>
            <p:cNvSpPr>
              <a:spLocks noChangeArrowheads="1"/>
            </p:cNvSpPr>
            <p:nvPr/>
          </p:nvSpPr>
          <p:spPr bwMode="auto">
            <a:xfrm>
              <a:off x="4349" y="3474"/>
              <a:ext cx="48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84011" name="Rectangle 244"/>
            <p:cNvSpPr>
              <a:spLocks noChangeArrowheads="1"/>
            </p:cNvSpPr>
            <p:nvPr/>
          </p:nvSpPr>
          <p:spPr bwMode="auto">
            <a:xfrm>
              <a:off x="4396" y="3474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84012" name="Rectangle 245"/>
            <p:cNvSpPr>
              <a:spLocks noChangeArrowheads="1"/>
            </p:cNvSpPr>
            <p:nvPr/>
          </p:nvSpPr>
          <p:spPr bwMode="auto">
            <a:xfrm>
              <a:off x="4422" y="3474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84013" name="Rectangle 246"/>
            <p:cNvSpPr>
              <a:spLocks noChangeArrowheads="1"/>
            </p:cNvSpPr>
            <p:nvPr/>
          </p:nvSpPr>
          <p:spPr bwMode="auto">
            <a:xfrm>
              <a:off x="4475" y="3474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84014" name="Rectangle 247"/>
            <p:cNvSpPr>
              <a:spLocks noChangeArrowheads="1"/>
            </p:cNvSpPr>
            <p:nvPr/>
          </p:nvSpPr>
          <p:spPr bwMode="auto">
            <a:xfrm>
              <a:off x="4504" y="3474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84015" name="Rectangle 248"/>
            <p:cNvSpPr>
              <a:spLocks noChangeArrowheads="1"/>
            </p:cNvSpPr>
            <p:nvPr/>
          </p:nvSpPr>
          <p:spPr bwMode="auto">
            <a:xfrm>
              <a:off x="4557" y="3474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84016" name="Rectangle 249"/>
            <p:cNvSpPr>
              <a:spLocks noChangeArrowheads="1"/>
            </p:cNvSpPr>
            <p:nvPr/>
          </p:nvSpPr>
          <p:spPr bwMode="auto">
            <a:xfrm>
              <a:off x="4585" y="3474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84017" name="Rectangle 250"/>
            <p:cNvSpPr>
              <a:spLocks noChangeArrowheads="1"/>
            </p:cNvSpPr>
            <p:nvPr/>
          </p:nvSpPr>
          <p:spPr bwMode="auto">
            <a:xfrm>
              <a:off x="4639" y="3474"/>
              <a:ext cx="0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endParaRPr lang="zh-CN" altLang="zh-CN"/>
            </a:p>
          </p:txBody>
        </p:sp>
        <p:sp>
          <p:nvSpPr>
            <p:cNvPr id="84018" name="Rectangle 251"/>
            <p:cNvSpPr>
              <a:spLocks noChangeArrowheads="1"/>
            </p:cNvSpPr>
            <p:nvPr/>
          </p:nvSpPr>
          <p:spPr bwMode="auto">
            <a:xfrm>
              <a:off x="4151" y="3591"/>
              <a:ext cx="32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84019" name="Rectangle 252"/>
            <p:cNvSpPr>
              <a:spLocks noChangeArrowheads="1"/>
            </p:cNvSpPr>
            <p:nvPr/>
          </p:nvSpPr>
          <p:spPr bwMode="auto">
            <a:xfrm>
              <a:off x="4182" y="3591"/>
              <a:ext cx="60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F</a:t>
              </a:r>
              <a:endParaRPr lang="en-US" altLang="zh-CN"/>
            </a:p>
          </p:txBody>
        </p:sp>
        <p:sp>
          <p:nvSpPr>
            <p:cNvPr id="84020" name="Rectangle 253"/>
            <p:cNvSpPr>
              <a:spLocks noChangeArrowheads="1"/>
            </p:cNvSpPr>
            <p:nvPr/>
          </p:nvSpPr>
          <p:spPr bwMode="auto">
            <a:xfrm>
              <a:off x="4240" y="3591"/>
              <a:ext cx="21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i</a:t>
              </a:r>
              <a:endParaRPr lang="en-US" altLang="zh-CN"/>
            </a:p>
          </p:txBody>
        </p:sp>
        <p:sp>
          <p:nvSpPr>
            <p:cNvPr id="84021" name="Rectangle 254"/>
            <p:cNvSpPr>
              <a:spLocks noChangeArrowheads="1"/>
            </p:cNvSpPr>
            <p:nvPr/>
          </p:nvSpPr>
          <p:spPr bwMode="auto">
            <a:xfrm>
              <a:off x="4265" y="3591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g</a:t>
              </a:r>
              <a:endParaRPr lang="en-US" altLang="zh-CN"/>
            </a:p>
          </p:txBody>
        </p:sp>
        <p:sp>
          <p:nvSpPr>
            <p:cNvPr id="84022" name="Rectangle 255"/>
            <p:cNvSpPr>
              <a:spLocks noChangeArrowheads="1"/>
            </p:cNvSpPr>
            <p:nvPr/>
          </p:nvSpPr>
          <p:spPr bwMode="auto">
            <a:xfrm>
              <a:off x="4318" y="3591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u</a:t>
              </a:r>
              <a:endParaRPr lang="en-US" altLang="zh-CN"/>
            </a:p>
          </p:txBody>
        </p:sp>
        <p:sp>
          <p:nvSpPr>
            <p:cNvPr id="84023" name="Rectangle 256"/>
            <p:cNvSpPr>
              <a:spLocks noChangeArrowheads="1"/>
            </p:cNvSpPr>
            <p:nvPr/>
          </p:nvSpPr>
          <p:spPr bwMode="auto">
            <a:xfrm>
              <a:off x="4374" y="3591"/>
              <a:ext cx="32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84024" name="Rectangle 257"/>
            <p:cNvSpPr>
              <a:spLocks noChangeArrowheads="1"/>
            </p:cNvSpPr>
            <p:nvPr/>
          </p:nvSpPr>
          <p:spPr bwMode="auto">
            <a:xfrm>
              <a:off x="4404" y="3591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84025" name="Rectangle 258"/>
            <p:cNvSpPr>
              <a:spLocks noChangeArrowheads="1"/>
            </p:cNvSpPr>
            <p:nvPr/>
          </p:nvSpPr>
          <p:spPr bwMode="auto">
            <a:xfrm>
              <a:off x="4458" y="3591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84026" name="Rectangle 259"/>
            <p:cNvSpPr>
              <a:spLocks noChangeArrowheads="1"/>
            </p:cNvSpPr>
            <p:nvPr/>
          </p:nvSpPr>
          <p:spPr bwMode="auto">
            <a:xfrm>
              <a:off x="4488" y="3591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5</a:t>
              </a:r>
              <a:endParaRPr lang="en-US" altLang="zh-CN"/>
            </a:p>
          </p:txBody>
        </p:sp>
        <p:sp>
          <p:nvSpPr>
            <p:cNvPr id="84027" name="Rectangle 260"/>
            <p:cNvSpPr>
              <a:spLocks noChangeArrowheads="1"/>
            </p:cNvSpPr>
            <p:nvPr/>
          </p:nvSpPr>
          <p:spPr bwMode="auto">
            <a:xfrm>
              <a:off x="4540" y="3591"/>
              <a:ext cx="27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.</a:t>
              </a:r>
              <a:endParaRPr lang="en-US" altLang="zh-CN"/>
            </a:p>
          </p:txBody>
        </p:sp>
        <p:sp>
          <p:nvSpPr>
            <p:cNvPr id="84028" name="Rectangle 261"/>
            <p:cNvSpPr>
              <a:spLocks noChangeArrowheads="1"/>
            </p:cNvSpPr>
            <p:nvPr/>
          </p:nvSpPr>
          <p:spPr bwMode="auto">
            <a:xfrm>
              <a:off x="4567" y="3591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3</a:t>
              </a:r>
              <a:endParaRPr lang="en-US" altLang="zh-CN"/>
            </a:p>
          </p:txBody>
        </p:sp>
        <p:sp>
          <p:nvSpPr>
            <p:cNvPr id="84029" name="Rectangle 262"/>
            <p:cNvSpPr>
              <a:spLocks noChangeArrowheads="1"/>
            </p:cNvSpPr>
            <p:nvPr/>
          </p:nvSpPr>
          <p:spPr bwMode="auto">
            <a:xfrm>
              <a:off x="4623" y="3591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  <p:sp>
          <p:nvSpPr>
            <p:cNvPr id="84030" name="Rectangle 263"/>
            <p:cNvSpPr>
              <a:spLocks noChangeArrowheads="1"/>
            </p:cNvSpPr>
            <p:nvPr/>
          </p:nvSpPr>
          <p:spPr bwMode="auto">
            <a:xfrm>
              <a:off x="4676" y="3591"/>
              <a:ext cx="32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84031" name="Rectangle 264"/>
            <p:cNvSpPr>
              <a:spLocks noChangeArrowheads="1"/>
            </p:cNvSpPr>
            <p:nvPr/>
          </p:nvSpPr>
          <p:spPr bwMode="auto">
            <a:xfrm>
              <a:off x="3502" y="1756"/>
              <a:ext cx="81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84032" name="Rectangle 265"/>
            <p:cNvSpPr>
              <a:spLocks noChangeArrowheads="1"/>
            </p:cNvSpPr>
            <p:nvPr/>
          </p:nvSpPr>
          <p:spPr bwMode="auto">
            <a:xfrm>
              <a:off x="3581" y="1756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84033" name="Rectangle 266"/>
            <p:cNvSpPr>
              <a:spLocks noChangeArrowheads="1"/>
            </p:cNvSpPr>
            <p:nvPr/>
          </p:nvSpPr>
          <p:spPr bwMode="auto">
            <a:xfrm>
              <a:off x="3639" y="1756"/>
              <a:ext cx="81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m</a:t>
              </a:r>
              <a:endParaRPr lang="en-US" altLang="zh-CN"/>
            </a:p>
          </p:txBody>
        </p:sp>
        <p:sp>
          <p:nvSpPr>
            <p:cNvPr id="84034" name="Rectangle 267"/>
            <p:cNvSpPr>
              <a:spLocks noChangeArrowheads="1"/>
            </p:cNvSpPr>
            <p:nvPr/>
          </p:nvSpPr>
          <p:spPr bwMode="auto">
            <a:xfrm>
              <a:off x="3716" y="1756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o</a:t>
              </a:r>
              <a:endParaRPr lang="en-US" altLang="zh-CN"/>
            </a:p>
          </p:txBody>
        </p:sp>
        <p:sp>
          <p:nvSpPr>
            <p:cNvPr id="84035" name="Rectangle 268"/>
            <p:cNvSpPr>
              <a:spLocks noChangeArrowheads="1"/>
            </p:cNvSpPr>
            <p:nvPr/>
          </p:nvSpPr>
          <p:spPr bwMode="auto">
            <a:xfrm>
              <a:off x="3773" y="1756"/>
              <a:ext cx="32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r</a:t>
              </a:r>
              <a:endParaRPr lang="en-US" altLang="zh-CN"/>
            </a:p>
          </p:txBody>
        </p:sp>
        <p:sp>
          <p:nvSpPr>
            <p:cNvPr id="84036" name="Rectangle 269"/>
            <p:cNvSpPr>
              <a:spLocks noChangeArrowheads="1"/>
            </p:cNvSpPr>
            <p:nvPr/>
          </p:nvSpPr>
          <p:spPr bwMode="auto">
            <a:xfrm>
              <a:off x="3804" y="1756"/>
              <a:ext cx="48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y</a:t>
              </a:r>
              <a:endParaRPr lang="en-US" altLang="zh-CN"/>
            </a:p>
          </p:txBody>
        </p:sp>
        <p:sp>
          <p:nvSpPr>
            <p:cNvPr id="84037" name="Rectangle 270"/>
            <p:cNvSpPr>
              <a:spLocks noChangeArrowheads="1"/>
            </p:cNvSpPr>
            <p:nvPr/>
          </p:nvSpPr>
          <p:spPr bwMode="auto">
            <a:xfrm>
              <a:off x="3853" y="1756"/>
              <a:ext cx="0" cy="17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endParaRPr lang="zh-CN" altLang="zh-CN"/>
            </a:p>
          </p:txBody>
        </p:sp>
        <p:sp>
          <p:nvSpPr>
            <p:cNvPr id="84038" name="Rectangle 271"/>
            <p:cNvSpPr>
              <a:spLocks noChangeArrowheads="1"/>
            </p:cNvSpPr>
            <p:nvPr/>
          </p:nvSpPr>
          <p:spPr bwMode="auto">
            <a:xfrm>
              <a:off x="3499" y="1871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84039" name="Rectangle 272"/>
            <p:cNvSpPr>
              <a:spLocks noChangeArrowheads="1"/>
            </p:cNvSpPr>
            <p:nvPr/>
          </p:nvSpPr>
          <p:spPr bwMode="auto">
            <a:xfrm>
              <a:off x="3557" y="1871"/>
              <a:ext cx="48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84040" name="Rectangle 273"/>
            <p:cNvSpPr>
              <a:spLocks noChangeArrowheads="1"/>
            </p:cNvSpPr>
            <p:nvPr/>
          </p:nvSpPr>
          <p:spPr bwMode="auto">
            <a:xfrm>
              <a:off x="3604" y="1871"/>
              <a:ext cx="48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c</a:t>
              </a:r>
              <a:endParaRPr lang="en-US" altLang="zh-CN"/>
            </a:p>
          </p:txBody>
        </p:sp>
        <p:sp>
          <p:nvSpPr>
            <p:cNvPr id="84041" name="Rectangle 274"/>
            <p:cNvSpPr>
              <a:spLocks noChangeArrowheads="1"/>
            </p:cNvSpPr>
            <p:nvPr/>
          </p:nvSpPr>
          <p:spPr bwMode="auto">
            <a:xfrm>
              <a:off x="3651" y="1871"/>
              <a:ext cx="54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e</a:t>
              </a:r>
              <a:endParaRPr lang="en-US" altLang="zh-CN"/>
            </a:p>
          </p:txBody>
        </p:sp>
        <p:sp>
          <p:nvSpPr>
            <p:cNvPr id="84042" name="Rectangle 275"/>
            <p:cNvSpPr>
              <a:spLocks noChangeArrowheads="1"/>
            </p:cNvSpPr>
            <p:nvPr/>
          </p:nvSpPr>
          <p:spPr bwMode="auto">
            <a:xfrm>
              <a:off x="3710" y="1871"/>
              <a:ext cx="48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84043" name="Rectangle 276"/>
            <p:cNvSpPr>
              <a:spLocks noChangeArrowheads="1"/>
            </p:cNvSpPr>
            <p:nvPr/>
          </p:nvSpPr>
          <p:spPr bwMode="auto">
            <a:xfrm>
              <a:off x="3757" y="1871"/>
              <a:ext cx="48" cy="11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342900" indent="-342900">
                <a:defRPr/>
              </a:pPr>
              <a:r>
                <a:rPr lang="en-US" altLang="zh-CN" sz="1200">
                  <a:solidFill>
                    <a:srgbClr val="666666"/>
                  </a:solidFill>
                </a:rPr>
                <a:t>s</a:t>
              </a:r>
              <a:endParaRPr lang="en-US" altLang="zh-CN"/>
            </a:p>
          </p:txBody>
        </p:sp>
        <p:sp>
          <p:nvSpPr>
            <p:cNvPr id="84044" name="Line 277"/>
            <p:cNvSpPr>
              <a:spLocks noChangeShapeType="1"/>
            </p:cNvSpPr>
            <p:nvPr/>
          </p:nvSpPr>
          <p:spPr bwMode="auto">
            <a:xfrm>
              <a:off x="3655" y="2732"/>
              <a:ext cx="607" cy="695"/>
            </a:xfrm>
            <a:prstGeom prst="line">
              <a:avLst/>
            </a:prstGeom>
            <a:grpFill/>
            <a:ln w="1905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045" name="Freeform 278"/>
            <p:cNvSpPr>
              <a:spLocks/>
            </p:cNvSpPr>
            <p:nvPr/>
          </p:nvSpPr>
          <p:spPr bwMode="auto">
            <a:xfrm>
              <a:off x="4233" y="3398"/>
              <a:ext cx="52" cy="52"/>
            </a:xfrm>
            <a:custGeom>
              <a:avLst/>
              <a:gdLst>
                <a:gd name="T0" fmla="*/ 35 w 52"/>
                <a:gd name="T1" fmla="*/ 0 h 52"/>
                <a:gd name="T2" fmla="*/ 0 w 52"/>
                <a:gd name="T3" fmla="*/ 35 h 52"/>
                <a:gd name="T4" fmla="*/ 52 w 52"/>
                <a:gd name="T5" fmla="*/ 52 h 52"/>
                <a:gd name="T6" fmla="*/ 38 w 52"/>
                <a:gd name="T7" fmla="*/ 3 h 52"/>
                <a:gd name="T8" fmla="*/ 38 w 52"/>
                <a:gd name="T9" fmla="*/ 3 h 52"/>
                <a:gd name="T10" fmla="*/ 35 w 52"/>
                <a:gd name="T11" fmla="*/ 0 h 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2" h="52">
                  <a:moveTo>
                    <a:pt x="35" y="0"/>
                  </a:moveTo>
                  <a:lnTo>
                    <a:pt x="0" y="35"/>
                  </a:lnTo>
                  <a:lnTo>
                    <a:pt x="52" y="52"/>
                  </a:lnTo>
                  <a:lnTo>
                    <a:pt x="38" y="3"/>
                  </a:lnTo>
                  <a:lnTo>
                    <a:pt x="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1524000" y="235743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3200" b="1" i="1" dirty="0">
                <a:solidFill>
                  <a:srgbClr val="0070C0"/>
                </a:solidFill>
              </a:rPr>
              <a:t>R-type</a:t>
            </a:r>
            <a:endParaRPr lang="en-US" altLang="zh-CN" sz="3200" b="1" dirty="0">
              <a:solidFill>
                <a:srgbClr val="0070C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90950" y="0"/>
            <a:ext cx="5761038" cy="6532226"/>
            <a:chOff x="2266950" y="0"/>
            <a:chExt cx="5761038" cy="6532226"/>
          </a:xfrm>
        </p:grpSpPr>
        <p:sp>
          <p:nvSpPr>
            <p:cNvPr id="93187" name="Oval 278"/>
            <p:cNvSpPr>
              <a:spLocks noChangeArrowheads="1"/>
            </p:cNvSpPr>
            <p:nvPr/>
          </p:nvSpPr>
          <p:spPr bwMode="auto">
            <a:xfrm>
              <a:off x="2625725" y="1125538"/>
              <a:ext cx="2016125" cy="20161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zh-CN"/>
                <a:t>ALUSrcA=1</a:t>
              </a:r>
            </a:p>
            <a:p>
              <a:pPr marL="342900" indent="-342900"/>
              <a:r>
                <a:rPr lang="en-US" altLang="zh-CN"/>
                <a:t>ALUSrcB=00</a:t>
              </a:r>
            </a:p>
            <a:p>
              <a:pPr marL="342900" indent="-342900"/>
              <a:r>
                <a:rPr lang="en-US" altLang="zh-CN"/>
                <a:t>ALUOp=10</a:t>
              </a:r>
            </a:p>
          </p:txBody>
        </p:sp>
        <p:sp>
          <p:nvSpPr>
            <p:cNvPr id="93188" name="Oval 279"/>
            <p:cNvSpPr>
              <a:spLocks noChangeArrowheads="1"/>
            </p:cNvSpPr>
            <p:nvPr/>
          </p:nvSpPr>
          <p:spPr bwMode="auto">
            <a:xfrm>
              <a:off x="2625725" y="3860800"/>
              <a:ext cx="2016125" cy="20161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zh-CN"/>
                <a:t>RegDst=1</a:t>
              </a:r>
            </a:p>
            <a:p>
              <a:pPr marL="342900" indent="-342900"/>
              <a:r>
                <a:rPr lang="en-US" altLang="zh-CN"/>
                <a:t>RegWrite</a:t>
              </a:r>
            </a:p>
            <a:p>
              <a:pPr marL="342900" indent="-342900"/>
              <a:r>
                <a:rPr lang="en-US" altLang="zh-CN" sz="2000"/>
                <a:t>MemtoReg</a:t>
              </a:r>
              <a:r>
                <a:rPr lang="en-US" altLang="zh-CN"/>
                <a:t>=0</a:t>
              </a:r>
            </a:p>
          </p:txBody>
        </p:sp>
        <p:sp>
          <p:nvSpPr>
            <p:cNvPr id="93189" name="Line 280"/>
            <p:cNvSpPr>
              <a:spLocks noChangeShapeType="1"/>
            </p:cNvSpPr>
            <p:nvPr/>
          </p:nvSpPr>
          <p:spPr bwMode="auto">
            <a:xfrm>
              <a:off x="4498975" y="5589588"/>
              <a:ext cx="1008063" cy="431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0" name="Line 281"/>
            <p:cNvSpPr>
              <a:spLocks noChangeShapeType="1"/>
            </p:cNvSpPr>
            <p:nvPr/>
          </p:nvSpPr>
          <p:spPr bwMode="auto">
            <a:xfrm>
              <a:off x="3633788" y="3141663"/>
              <a:ext cx="0" cy="719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1" name="Line 282"/>
            <p:cNvSpPr>
              <a:spLocks noChangeShapeType="1"/>
            </p:cNvSpPr>
            <p:nvPr/>
          </p:nvSpPr>
          <p:spPr bwMode="auto">
            <a:xfrm>
              <a:off x="3633788" y="404813"/>
              <a:ext cx="0" cy="719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2" name="Text Box 283"/>
            <p:cNvSpPr txBox="1">
              <a:spLocks noChangeArrowheads="1"/>
            </p:cNvSpPr>
            <p:nvPr/>
          </p:nvSpPr>
          <p:spPr bwMode="auto">
            <a:xfrm>
              <a:off x="2554288" y="908050"/>
              <a:ext cx="792162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>
                  <a:latin typeface="Arial" pitchFamily="34" charset="0"/>
                </a:rPr>
                <a:t>6</a:t>
              </a:r>
            </a:p>
          </p:txBody>
        </p:sp>
        <p:sp>
          <p:nvSpPr>
            <p:cNvPr id="93193" name="Text Box 284"/>
            <p:cNvSpPr txBox="1">
              <a:spLocks noChangeArrowheads="1"/>
            </p:cNvSpPr>
            <p:nvPr/>
          </p:nvSpPr>
          <p:spPr bwMode="auto">
            <a:xfrm>
              <a:off x="2555875" y="3644900"/>
              <a:ext cx="792163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>
                  <a:latin typeface="Arial" pitchFamily="34" charset="0"/>
                </a:rPr>
                <a:t>7</a:t>
              </a:r>
            </a:p>
          </p:txBody>
        </p:sp>
        <p:sp>
          <p:nvSpPr>
            <p:cNvPr id="93194" name="Text Box 285"/>
            <p:cNvSpPr txBox="1">
              <a:spLocks noChangeArrowheads="1"/>
            </p:cNvSpPr>
            <p:nvPr/>
          </p:nvSpPr>
          <p:spPr bwMode="auto">
            <a:xfrm>
              <a:off x="2266950" y="0"/>
              <a:ext cx="3097213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>
                  <a:latin typeface="Arial" pitchFamily="34" charset="0"/>
                </a:rPr>
                <a:t>From stste 1</a:t>
              </a:r>
            </a:p>
          </p:txBody>
        </p:sp>
        <p:sp>
          <p:nvSpPr>
            <p:cNvPr id="93195" name="Text Box 286"/>
            <p:cNvSpPr txBox="1">
              <a:spLocks noChangeArrowheads="1"/>
            </p:cNvSpPr>
            <p:nvPr/>
          </p:nvSpPr>
          <p:spPr bwMode="auto">
            <a:xfrm>
              <a:off x="4930775" y="5516563"/>
              <a:ext cx="3097213" cy="1015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>
                  <a:latin typeface="Arial" pitchFamily="34" charset="0"/>
                </a:rPr>
                <a:t>To  stste 1</a:t>
              </a:r>
            </a:p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>
                  <a:latin typeface="Arial" pitchFamily="34" charset="0"/>
                </a:rPr>
                <a:t>(Figure 5.32)</a:t>
              </a:r>
            </a:p>
          </p:txBody>
        </p:sp>
        <p:sp>
          <p:nvSpPr>
            <p:cNvPr id="93196" name="Text Box 287"/>
            <p:cNvSpPr txBox="1">
              <a:spLocks noChangeArrowheads="1"/>
            </p:cNvSpPr>
            <p:nvPr/>
          </p:nvSpPr>
          <p:spPr bwMode="auto">
            <a:xfrm>
              <a:off x="2770188" y="620713"/>
              <a:ext cx="30972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000">
                  <a:latin typeface="Arial" pitchFamily="34" charset="0"/>
                </a:rPr>
                <a:t>Op=R-type</a:t>
              </a:r>
            </a:p>
          </p:txBody>
        </p:sp>
        <p:sp>
          <p:nvSpPr>
            <p:cNvPr id="93197" name="Text Box 288"/>
            <p:cNvSpPr txBox="1">
              <a:spLocks noChangeArrowheads="1"/>
            </p:cNvSpPr>
            <p:nvPr/>
          </p:nvSpPr>
          <p:spPr bwMode="auto">
            <a:xfrm>
              <a:off x="3849688" y="1484313"/>
              <a:ext cx="30972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Arial" pitchFamily="34" charset="0"/>
                </a:rPr>
                <a:t>Execution</a:t>
              </a:r>
            </a:p>
          </p:txBody>
        </p:sp>
        <p:sp>
          <p:nvSpPr>
            <p:cNvPr id="93198" name="Text Box 289"/>
            <p:cNvSpPr txBox="1">
              <a:spLocks noChangeArrowheads="1"/>
            </p:cNvSpPr>
            <p:nvPr/>
          </p:nvSpPr>
          <p:spPr bwMode="auto">
            <a:xfrm>
              <a:off x="4352925" y="4508500"/>
              <a:ext cx="3097213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Arial" pitchFamily="34" charset="0"/>
                </a:rPr>
                <a:t>R-type completion</a:t>
              </a:r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4810116" y="152400"/>
            <a:ext cx="4562484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3200" b="1" i="1" dirty="0">
                <a:solidFill>
                  <a:srgbClr val="0070C0"/>
                </a:solidFill>
              </a:rPr>
              <a:t>Branch </a:t>
            </a:r>
            <a:endParaRPr lang="en-US" altLang="zh-CN" sz="3200" b="1" dirty="0">
              <a:solidFill>
                <a:srgbClr val="0070C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595670" y="1285861"/>
            <a:ext cx="5956318" cy="4947901"/>
            <a:chOff x="2071670" y="1285860"/>
            <a:chExt cx="5956318" cy="4947901"/>
          </a:xfrm>
        </p:grpSpPr>
        <p:sp>
          <p:nvSpPr>
            <p:cNvPr id="94211" name="Oval 3"/>
            <p:cNvSpPr>
              <a:spLocks noChangeArrowheads="1"/>
            </p:cNvSpPr>
            <p:nvPr/>
          </p:nvSpPr>
          <p:spPr bwMode="auto">
            <a:xfrm>
              <a:off x="2071670" y="2416155"/>
              <a:ext cx="2808288" cy="266382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zh-CN" sz="2000"/>
                <a:t>ALUSrcA=1</a:t>
              </a:r>
            </a:p>
            <a:p>
              <a:pPr marL="342900" indent="-342900"/>
              <a:r>
                <a:rPr lang="en-US" altLang="zh-CN" sz="2000"/>
                <a:t>ALUSrcB=00</a:t>
              </a:r>
            </a:p>
            <a:p>
              <a:pPr marL="342900" indent="-342900"/>
              <a:r>
                <a:rPr lang="en-US" altLang="zh-CN" sz="2000"/>
                <a:t>ALUOp=01</a:t>
              </a:r>
            </a:p>
            <a:p>
              <a:pPr marL="342900" indent="-342900"/>
              <a:r>
                <a:rPr lang="en-US" altLang="zh-CN" sz="2000"/>
                <a:t>PCWriteCond</a:t>
              </a:r>
            </a:p>
            <a:p>
              <a:pPr marL="342900" indent="-342900"/>
              <a:r>
                <a:rPr lang="en-US" altLang="zh-CN" sz="2000"/>
                <a:t>PCSource=01</a:t>
              </a:r>
            </a:p>
          </p:txBody>
        </p:sp>
        <p:sp>
          <p:nvSpPr>
            <p:cNvPr id="94212" name="Line 5"/>
            <p:cNvSpPr>
              <a:spLocks noChangeShapeType="1"/>
            </p:cNvSpPr>
            <p:nvPr/>
          </p:nvSpPr>
          <p:spPr bwMode="auto">
            <a:xfrm>
              <a:off x="4427538" y="4859323"/>
              <a:ext cx="107950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3" name="Line 7"/>
            <p:cNvSpPr>
              <a:spLocks noChangeShapeType="1"/>
            </p:cNvSpPr>
            <p:nvPr/>
          </p:nvSpPr>
          <p:spPr bwMode="auto">
            <a:xfrm>
              <a:off x="3633788" y="1690673"/>
              <a:ext cx="0" cy="719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4" name="Text Box 8"/>
            <p:cNvSpPr txBox="1">
              <a:spLocks noChangeArrowheads="1"/>
            </p:cNvSpPr>
            <p:nvPr/>
          </p:nvSpPr>
          <p:spPr bwMode="auto">
            <a:xfrm>
              <a:off x="2339975" y="2097073"/>
              <a:ext cx="792163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>
                  <a:latin typeface="Arial" pitchFamily="34" charset="0"/>
                </a:rPr>
                <a:t>8</a:t>
              </a:r>
            </a:p>
          </p:txBody>
        </p:sp>
        <p:sp>
          <p:nvSpPr>
            <p:cNvPr id="94215" name="Text Box 10"/>
            <p:cNvSpPr txBox="1">
              <a:spLocks noChangeArrowheads="1"/>
            </p:cNvSpPr>
            <p:nvPr/>
          </p:nvSpPr>
          <p:spPr bwMode="auto">
            <a:xfrm>
              <a:off x="2266950" y="1285860"/>
              <a:ext cx="3097213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>
                  <a:latin typeface="Arial" pitchFamily="34" charset="0"/>
                </a:rPr>
                <a:t>From stste 1</a:t>
              </a:r>
            </a:p>
          </p:txBody>
        </p:sp>
        <p:sp>
          <p:nvSpPr>
            <p:cNvPr id="94216" name="Text Box 11"/>
            <p:cNvSpPr txBox="1">
              <a:spLocks noChangeArrowheads="1"/>
            </p:cNvSpPr>
            <p:nvPr/>
          </p:nvSpPr>
          <p:spPr bwMode="auto">
            <a:xfrm>
              <a:off x="4930775" y="5218098"/>
              <a:ext cx="3097213" cy="1015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>
                  <a:latin typeface="Arial" pitchFamily="34" charset="0"/>
                </a:rPr>
                <a:t>To  stste 1</a:t>
              </a:r>
            </a:p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>
                  <a:latin typeface="Arial" pitchFamily="34" charset="0"/>
                </a:rPr>
                <a:t>(Figure 5.32)</a:t>
              </a:r>
            </a:p>
          </p:txBody>
        </p:sp>
        <p:sp>
          <p:nvSpPr>
            <p:cNvPr id="94217" name="Text Box 12"/>
            <p:cNvSpPr txBox="1">
              <a:spLocks noChangeArrowheads="1"/>
            </p:cNvSpPr>
            <p:nvPr/>
          </p:nvSpPr>
          <p:spPr bwMode="auto">
            <a:xfrm>
              <a:off x="2770188" y="1906573"/>
              <a:ext cx="30972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000">
                  <a:latin typeface="Arial" pitchFamily="34" charset="0"/>
                </a:rPr>
                <a:t>Op=‘BEQ’</a:t>
              </a:r>
            </a:p>
          </p:txBody>
        </p:sp>
        <p:sp>
          <p:nvSpPr>
            <p:cNvPr id="94218" name="Text Box 13"/>
            <p:cNvSpPr txBox="1">
              <a:spLocks noChangeArrowheads="1"/>
            </p:cNvSpPr>
            <p:nvPr/>
          </p:nvSpPr>
          <p:spPr bwMode="auto">
            <a:xfrm>
              <a:off x="4716463" y="3346435"/>
              <a:ext cx="3097212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Arial" pitchFamily="34" charset="0"/>
                </a:rPr>
                <a:t>Branch </a:t>
              </a:r>
              <a:r>
                <a:rPr kumimoji="1" lang="en-US" altLang="zh-CN" sz="2400">
                  <a:solidFill>
                    <a:srgbClr val="FF0000"/>
                  </a:solidFill>
                  <a:latin typeface="Arial" pitchFamily="34" charset="0"/>
                </a:rPr>
                <a:t>completion</a:t>
              </a:r>
              <a:endParaRPr kumimoji="1" lang="en-US" altLang="zh-CN" sz="2000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/>
          </p:cNvSpPr>
          <p:nvPr/>
        </p:nvSpPr>
        <p:spPr bwMode="auto">
          <a:xfrm>
            <a:off x="4952992" y="152400"/>
            <a:ext cx="4419608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3200" b="1" i="1" dirty="0">
                <a:solidFill>
                  <a:srgbClr val="0070C0"/>
                </a:solidFill>
              </a:rPr>
              <a:t>J-type </a:t>
            </a:r>
            <a:endParaRPr lang="en-US" altLang="zh-CN" sz="3200" b="1" dirty="0">
              <a:solidFill>
                <a:srgbClr val="0070C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790951" y="1357298"/>
            <a:ext cx="5759453" cy="4717726"/>
            <a:chOff x="2266950" y="1357298"/>
            <a:chExt cx="5759453" cy="4717726"/>
          </a:xfrm>
        </p:grpSpPr>
        <p:sp>
          <p:nvSpPr>
            <p:cNvPr id="95235" name="Oval 3"/>
            <p:cNvSpPr>
              <a:spLocks noChangeArrowheads="1"/>
            </p:cNvSpPr>
            <p:nvPr/>
          </p:nvSpPr>
          <p:spPr bwMode="auto">
            <a:xfrm>
              <a:off x="2484438" y="2482836"/>
              <a:ext cx="2374900" cy="230346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zh-CN"/>
                <a:t>PCSource=10</a:t>
              </a:r>
            </a:p>
          </p:txBody>
        </p:sp>
        <p:sp>
          <p:nvSpPr>
            <p:cNvPr id="95236" name="Line 4"/>
            <p:cNvSpPr>
              <a:spLocks noChangeShapeType="1"/>
            </p:cNvSpPr>
            <p:nvPr/>
          </p:nvSpPr>
          <p:spPr bwMode="auto">
            <a:xfrm>
              <a:off x="4427538" y="4930761"/>
              <a:ext cx="1079500" cy="863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7" name="Line 5"/>
            <p:cNvSpPr>
              <a:spLocks noChangeShapeType="1"/>
            </p:cNvSpPr>
            <p:nvPr/>
          </p:nvSpPr>
          <p:spPr bwMode="auto">
            <a:xfrm>
              <a:off x="3633788" y="1762111"/>
              <a:ext cx="0" cy="7191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2339975" y="2168511"/>
              <a:ext cx="792163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>
                  <a:latin typeface="Arial" pitchFamily="34" charset="0"/>
                </a:rPr>
                <a:t>9</a:t>
              </a:r>
            </a:p>
          </p:txBody>
        </p:sp>
        <p:sp>
          <p:nvSpPr>
            <p:cNvPr id="95239" name="Text Box 7"/>
            <p:cNvSpPr txBox="1">
              <a:spLocks noChangeArrowheads="1"/>
            </p:cNvSpPr>
            <p:nvPr/>
          </p:nvSpPr>
          <p:spPr bwMode="auto">
            <a:xfrm>
              <a:off x="2266950" y="1357298"/>
              <a:ext cx="3097213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>
                  <a:latin typeface="Arial" pitchFamily="34" charset="0"/>
                </a:rPr>
                <a:t>From stste 1</a:t>
              </a:r>
            </a:p>
          </p:txBody>
        </p:sp>
        <p:sp>
          <p:nvSpPr>
            <p:cNvPr id="95240" name="Text Box 8"/>
            <p:cNvSpPr txBox="1">
              <a:spLocks noChangeArrowheads="1"/>
            </p:cNvSpPr>
            <p:nvPr/>
          </p:nvSpPr>
          <p:spPr bwMode="auto">
            <a:xfrm>
              <a:off x="4929190" y="5059361"/>
              <a:ext cx="3097213" cy="10156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 dirty="0">
                  <a:latin typeface="Arial" pitchFamily="34" charset="0"/>
                </a:rPr>
                <a:t>To  </a:t>
              </a:r>
              <a:r>
                <a:rPr kumimoji="1" lang="en-US" altLang="zh-CN" sz="2400" dirty="0" err="1">
                  <a:latin typeface="Arial" pitchFamily="34" charset="0"/>
                </a:rPr>
                <a:t>stste</a:t>
              </a:r>
              <a:r>
                <a:rPr kumimoji="1" lang="en-US" altLang="zh-CN" sz="2400" dirty="0">
                  <a:latin typeface="Arial" pitchFamily="34" charset="0"/>
                </a:rPr>
                <a:t> 1</a:t>
              </a:r>
            </a:p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400" dirty="0">
                  <a:latin typeface="Arial" pitchFamily="34" charset="0"/>
                </a:rPr>
                <a:t>(Figure 5.32)</a:t>
              </a:r>
            </a:p>
          </p:txBody>
        </p:sp>
        <p:sp>
          <p:nvSpPr>
            <p:cNvPr id="95241" name="Text Box 9"/>
            <p:cNvSpPr txBox="1">
              <a:spLocks noChangeArrowheads="1"/>
            </p:cNvSpPr>
            <p:nvPr/>
          </p:nvSpPr>
          <p:spPr bwMode="auto">
            <a:xfrm>
              <a:off x="2770188" y="1978011"/>
              <a:ext cx="3097212" cy="3968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000">
                  <a:latin typeface="Arial" pitchFamily="34" charset="0"/>
                </a:rPr>
                <a:t>Op=‘J’</a:t>
              </a:r>
            </a:p>
          </p:txBody>
        </p:sp>
        <p:sp>
          <p:nvSpPr>
            <p:cNvPr id="95242" name="Text Box 10"/>
            <p:cNvSpPr txBox="1">
              <a:spLocks noChangeArrowheads="1"/>
            </p:cNvSpPr>
            <p:nvPr/>
          </p:nvSpPr>
          <p:spPr bwMode="auto">
            <a:xfrm>
              <a:off x="4716463" y="3417873"/>
              <a:ext cx="3097212" cy="4572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342900" indent="-342900" algn="ctr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Arial" pitchFamily="34" charset="0"/>
                </a:rPr>
                <a:t>Jump </a:t>
              </a:r>
              <a:r>
                <a:rPr kumimoji="1" lang="en-US" altLang="zh-CN" sz="2400">
                  <a:solidFill>
                    <a:srgbClr val="FF0000"/>
                  </a:solidFill>
                  <a:latin typeface="Arial" pitchFamily="34" charset="0"/>
                </a:rPr>
                <a:t>completion</a:t>
              </a:r>
              <a:endParaRPr kumimoji="1" lang="en-US" altLang="zh-CN" sz="2000">
                <a:solidFill>
                  <a:srgbClr val="FF0000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xfrm>
            <a:off x="4381488" y="44450"/>
            <a:ext cx="6286512" cy="741344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Graphical Specification of FSM</a:t>
            </a:r>
          </a:p>
        </p:txBody>
      </p:sp>
      <p:sp>
        <p:nvSpPr>
          <p:cNvPr id="96258" name="AutoShape 2"/>
          <p:cNvSpPr>
            <a:spLocks noGrp="1" noChangeArrowheads="1"/>
          </p:cNvSpPr>
          <p:nvPr>
            <p:ph idx="1"/>
          </p:nvPr>
        </p:nvSpPr>
        <p:spPr>
          <a:prstGeom prst="roundRect">
            <a:avLst>
              <a:gd name="adj" fmla="val 12486"/>
            </a:avLst>
          </a:prstGeom>
          <a:noFill/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>
              <a:buFontTx/>
              <a:buNone/>
            </a:pPr>
            <a:r>
              <a:rPr lang="en-US" altLang="zh-CN" smtClean="0"/>
              <a:t/>
            </a:r>
            <a:br>
              <a:rPr lang="en-US" altLang="zh-CN" smtClean="0"/>
            </a:br>
            <a:endParaRPr lang="en-US" altLang="zh-CN" smtClean="0"/>
          </a:p>
          <a:p>
            <a:pPr>
              <a:buFontTx/>
              <a:buNone/>
            </a:pPr>
            <a:endParaRPr lang="en-US" altLang="zh-CN" smtClean="0"/>
          </a:p>
          <a:p>
            <a:endParaRPr lang="en-US" altLang="zh-CN" smtClean="0"/>
          </a:p>
        </p:txBody>
      </p:sp>
      <p:pic>
        <p:nvPicPr>
          <p:cNvPr id="96260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801" y="990601"/>
            <a:ext cx="5489575" cy="56816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96261" name="Line 6"/>
          <p:cNvSpPr>
            <a:spLocks noChangeShapeType="1"/>
          </p:cNvSpPr>
          <p:nvPr/>
        </p:nvSpPr>
        <p:spPr bwMode="auto">
          <a:xfrm>
            <a:off x="6540500" y="2971800"/>
            <a:ext cx="0" cy="2133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2" name="Text Box 7"/>
          <p:cNvSpPr txBox="1">
            <a:spLocks noChangeArrowheads="1"/>
          </p:cNvSpPr>
          <p:nvPr/>
        </p:nvSpPr>
        <p:spPr bwMode="auto">
          <a:xfrm>
            <a:off x="6172200" y="5105400"/>
            <a:ext cx="1219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R-type</a:t>
            </a:r>
            <a:endParaRPr lang="en-US" altLang="zh-CN"/>
          </a:p>
        </p:txBody>
      </p:sp>
      <p:sp>
        <p:nvSpPr>
          <p:cNvPr id="96263" name="Text Box 8"/>
          <p:cNvSpPr txBox="1">
            <a:spLocks noChangeArrowheads="1"/>
          </p:cNvSpPr>
          <p:nvPr/>
        </p:nvSpPr>
        <p:spPr bwMode="auto">
          <a:xfrm>
            <a:off x="8610600" y="3048000"/>
            <a:ext cx="1219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jump</a:t>
            </a:r>
            <a:endParaRPr lang="en-US" altLang="zh-CN"/>
          </a:p>
        </p:txBody>
      </p:sp>
      <p:sp>
        <p:nvSpPr>
          <p:cNvPr id="96264" name="Text Box 9"/>
          <p:cNvSpPr txBox="1">
            <a:spLocks noChangeArrowheads="1"/>
          </p:cNvSpPr>
          <p:nvPr/>
        </p:nvSpPr>
        <p:spPr bwMode="auto">
          <a:xfrm>
            <a:off x="7010400" y="3657600"/>
            <a:ext cx="1219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beq</a:t>
            </a:r>
            <a:endParaRPr lang="en-US" altLang="zh-CN"/>
          </a:p>
        </p:txBody>
      </p:sp>
      <p:sp>
        <p:nvSpPr>
          <p:cNvPr id="96265" name="Line 10"/>
          <p:cNvSpPr>
            <a:spLocks noChangeShapeType="1"/>
          </p:cNvSpPr>
          <p:nvPr/>
        </p:nvSpPr>
        <p:spPr bwMode="auto">
          <a:xfrm>
            <a:off x="3276600" y="3429000"/>
            <a:ext cx="0" cy="2590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6" name="Text Box 11"/>
          <p:cNvSpPr txBox="1">
            <a:spLocks noChangeArrowheads="1"/>
          </p:cNvSpPr>
          <p:nvPr/>
        </p:nvSpPr>
        <p:spPr bwMode="auto">
          <a:xfrm>
            <a:off x="2743200" y="4191000"/>
            <a:ext cx="6096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lw</a:t>
            </a:r>
            <a:endParaRPr lang="en-US" altLang="zh-CN"/>
          </a:p>
        </p:txBody>
      </p:sp>
      <p:sp>
        <p:nvSpPr>
          <p:cNvPr id="96267" name="Line 12"/>
          <p:cNvSpPr>
            <a:spLocks noChangeShapeType="1"/>
          </p:cNvSpPr>
          <p:nvPr/>
        </p:nvSpPr>
        <p:spPr bwMode="auto">
          <a:xfrm>
            <a:off x="4495800" y="3581400"/>
            <a:ext cx="914400" cy="12192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8" name="Text Box 13"/>
          <p:cNvSpPr txBox="1">
            <a:spLocks noChangeArrowheads="1"/>
          </p:cNvSpPr>
          <p:nvPr/>
        </p:nvSpPr>
        <p:spPr bwMode="auto">
          <a:xfrm>
            <a:off x="4800600" y="3505200"/>
            <a:ext cx="8382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</a:rPr>
              <a:t>sw</a:t>
            </a:r>
            <a:endParaRPr lang="en-US" altLang="zh-CN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36" y="0"/>
            <a:ext cx="6572264" cy="1022350"/>
          </a:xfrm>
        </p:spPr>
        <p:txBody>
          <a:bodyPr/>
          <a:lstStyle/>
          <a:p>
            <a:pPr>
              <a:defRPr/>
            </a:pPr>
            <a:r>
              <a:rPr lang="en-US" altLang="zh-CN" sz="2400" b="0" dirty="0"/>
              <a:t>The truth table for the 16 </a:t>
            </a:r>
            <a:r>
              <a:rPr lang="en-US" altLang="zh-CN" sz="2400" b="0" dirty="0" err="1"/>
              <a:t>datapath</a:t>
            </a:r>
            <a:r>
              <a:rPr lang="en-US" altLang="zh-CN" sz="2400" b="0" dirty="0"/>
              <a:t> control outputs, which depend only on the state inputs.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20" y="928671"/>
            <a:ext cx="8642350" cy="5516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67174" y="1"/>
            <a:ext cx="6715172" cy="105251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sz="3200" dirty="0"/>
              <a:t>The logic equations for the control unit shown in a shorthand form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98308" name="Picture 4"/>
          <p:cNvSpPr>
            <a:spLocks noChangeAspect="1" noChangeArrowheads="1"/>
          </p:cNvSpPr>
          <p:nvPr/>
        </p:nvSpPr>
        <p:spPr bwMode="auto">
          <a:xfrm>
            <a:off x="2279651" y="1052513"/>
            <a:ext cx="7561263" cy="572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pic>
        <p:nvPicPr>
          <p:cNvPr id="98309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38349" y="1000108"/>
            <a:ext cx="7561263" cy="57261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488" y="81558"/>
            <a:ext cx="5900750" cy="989988"/>
          </a:xfrm>
        </p:spPr>
        <p:txBody>
          <a:bodyPr/>
          <a:lstStyle/>
          <a:p>
            <a:pPr>
              <a:defRPr/>
            </a:pPr>
            <a:r>
              <a:rPr lang="en-US" altLang="zh-CN" sz="2400" dirty="0"/>
              <a:t>Implemented using a block of combinational logic and a register to hold the the current state</a:t>
            </a:r>
          </a:p>
        </p:txBody>
      </p: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135188" y="1214422"/>
            <a:ext cx="4392612" cy="3509978"/>
          </a:xfrm>
          <a:prstGeom prst="rect">
            <a:avLst/>
          </a:prstGeom>
          <a:noFill/>
          <a:ln w="28575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Combinational         </a:t>
            </a:r>
          </a:p>
          <a:p>
            <a:pPr marL="342900" indent="-342900"/>
            <a:r>
              <a:rPr lang="en-US" altLang="zh-CN">
                <a:solidFill>
                  <a:srgbClr val="FF3300"/>
                </a:solidFill>
              </a:rPr>
              <a:t>Control logic</a:t>
            </a:r>
            <a:r>
              <a:rPr lang="en-US" altLang="zh-CN">
                <a:solidFill>
                  <a:srgbClr val="3366CC"/>
                </a:solidFill>
              </a:rPr>
              <a:t>        </a:t>
            </a:r>
          </a:p>
          <a:p>
            <a:pPr marL="342900" indent="-342900"/>
            <a:endParaRPr lang="en-US" altLang="zh-CN">
              <a:solidFill>
                <a:srgbClr val="3366CC"/>
              </a:solidFill>
            </a:endParaRPr>
          </a:p>
          <a:p>
            <a:pPr marL="342900" indent="-342900"/>
            <a:endParaRPr lang="en-US" altLang="zh-CN">
              <a:solidFill>
                <a:srgbClr val="3366CC"/>
              </a:solidFill>
            </a:endParaRPr>
          </a:p>
          <a:p>
            <a:pPr marL="342900" indent="-342900"/>
            <a:endParaRPr lang="en-US" altLang="zh-CN">
              <a:solidFill>
                <a:srgbClr val="3366CC"/>
              </a:solidFill>
            </a:endParaRPr>
          </a:p>
        </p:txBody>
      </p:sp>
      <p:sp>
        <p:nvSpPr>
          <p:cNvPr id="99332" name="AutoShape 5"/>
          <p:cNvSpPr>
            <a:spLocks/>
          </p:cNvSpPr>
          <p:nvPr/>
        </p:nvSpPr>
        <p:spPr bwMode="auto">
          <a:xfrm>
            <a:off x="6169025" y="1123950"/>
            <a:ext cx="215900" cy="3455988"/>
          </a:xfrm>
          <a:prstGeom prst="leftBrace">
            <a:avLst>
              <a:gd name="adj1" fmla="val 133395"/>
              <a:gd name="adj2" fmla="val 50000"/>
            </a:avLst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6527801" y="13398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4" name="Line 7"/>
          <p:cNvSpPr>
            <a:spLocks noChangeShapeType="1"/>
          </p:cNvSpPr>
          <p:nvPr/>
        </p:nvSpPr>
        <p:spPr bwMode="auto">
          <a:xfrm>
            <a:off x="6527801" y="15557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5" name="Line 8"/>
          <p:cNvSpPr>
            <a:spLocks noChangeShapeType="1"/>
          </p:cNvSpPr>
          <p:nvPr/>
        </p:nvSpPr>
        <p:spPr bwMode="auto">
          <a:xfrm>
            <a:off x="6527801" y="17716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6" name="Line 9"/>
          <p:cNvSpPr>
            <a:spLocks noChangeShapeType="1"/>
          </p:cNvSpPr>
          <p:nvPr/>
        </p:nvSpPr>
        <p:spPr bwMode="auto">
          <a:xfrm>
            <a:off x="6527801" y="19875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7" name="Line 10"/>
          <p:cNvSpPr>
            <a:spLocks noChangeShapeType="1"/>
          </p:cNvSpPr>
          <p:nvPr/>
        </p:nvSpPr>
        <p:spPr bwMode="auto">
          <a:xfrm>
            <a:off x="6527801" y="22034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8" name="Line 11"/>
          <p:cNvSpPr>
            <a:spLocks noChangeShapeType="1"/>
          </p:cNvSpPr>
          <p:nvPr/>
        </p:nvSpPr>
        <p:spPr bwMode="auto">
          <a:xfrm>
            <a:off x="6527801" y="24193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39" name="Line 12"/>
          <p:cNvSpPr>
            <a:spLocks noChangeShapeType="1"/>
          </p:cNvSpPr>
          <p:nvPr/>
        </p:nvSpPr>
        <p:spPr bwMode="auto">
          <a:xfrm>
            <a:off x="6527801" y="2635250"/>
            <a:ext cx="936625" cy="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0" name="Rectangle 13"/>
          <p:cNvSpPr>
            <a:spLocks noChangeArrowheads="1"/>
          </p:cNvSpPr>
          <p:nvPr/>
        </p:nvSpPr>
        <p:spPr bwMode="auto">
          <a:xfrm>
            <a:off x="4368800" y="5227638"/>
            <a:ext cx="2089150" cy="360362"/>
          </a:xfrm>
          <a:prstGeom prst="rect">
            <a:avLst/>
          </a:prstGeom>
          <a:noFill/>
          <a:ln w="28575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/>
            <a:r>
              <a:rPr lang="en-US" altLang="zh-CN">
                <a:solidFill>
                  <a:srgbClr val="3366CC"/>
                </a:solidFill>
              </a:rPr>
              <a:t>State register</a:t>
            </a:r>
          </a:p>
        </p:txBody>
      </p:sp>
      <p:sp>
        <p:nvSpPr>
          <p:cNvPr id="99341" name="Line 14"/>
          <p:cNvSpPr>
            <a:spLocks noChangeShapeType="1"/>
          </p:cNvSpPr>
          <p:nvPr/>
        </p:nvSpPr>
        <p:spPr bwMode="auto">
          <a:xfrm flipV="1">
            <a:off x="25685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2" name="Line 16"/>
          <p:cNvSpPr>
            <a:spLocks noChangeShapeType="1"/>
          </p:cNvSpPr>
          <p:nvPr/>
        </p:nvSpPr>
        <p:spPr bwMode="auto">
          <a:xfrm flipV="1">
            <a:off x="27844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3" name="Line 17"/>
          <p:cNvSpPr>
            <a:spLocks noChangeShapeType="1"/>
          </p:cNvSpPr>
          <p:nvPr/>
        </p:nvSpPr>
        <p:spPr bwMode="auto">
          <a:xfrm flipV="1">
            <a:off x="30003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4" name="Line 18"/>
          <p:cNvSpPr>
            <a:spLocks noChangeShapeType="1"/>
          </p:cNvSpPr>
          <p:nvPr/>
        </p:nvSpPr>
        <p:spPr bwMode="auto">
          <a:xfrm flipV="1">
            <a:off x="32162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5" name="Line 19"/>
          <p:cNvSpPr>
            <a:spLocks noChangeShapeType="1"/>
          </p:cNvSpPr>
          <p:nvPr/>
        </p:nvSpPr>
        <p:spPr bwMode="auto">
          <a:xfrm flipV="1">
            <a:off x="34321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6" name="Line 20"/>
          <p:cNvSpPr>
            <a:spLocks noChangeShapeType="1"/>
          </p:cNvSpPr>
          <p:nvPr/>
        </p:nvSpPr>
        <p:spPr bwMode="auto">
          <a:xfrm flipV="1">
            <a:off x="3648075" y="4724400"/>
            <a:ext cx="0" cy="9350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 flipV="1">
            <a:off x="4800600" y="4724400"/>
            <a:ext cx="0" cy="5032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Line 23"/>
          <p:cNvSpPr>
            <a:spLocks noChangeShapeType="1"/>
          </p:cNvSpPr>
          <p:nvPr/>
        </p:nvSpPr>
        <p:spPr bwMode="auto">
          <a:xfrm flipV="1">
            <a:off x="5160963" y="4724400"/>
            <a:ext cx="0" cy="5032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9" name="Line 24"/>
          <p:cNvSpPr>
            <a:spLocks noChangeShapeType="1"/>
          </p:cNvSpPr>
          <p:nvPr/>
        </p:nvSpPr>
        <p:spPr bwMode="auto">
          <a:xfrm flipV="1">
            <a:off x="5519738" y="4724400"/>
            <a:ext cx="0" cy="5032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0" name="Line 25"/>
          <p:cNvSpPr>
            <a:spLocks noChangeShapeType="1"/>
          </p:cNvSpPr>
          <p:nvPr/>
        </p:nvSpPr>
        <p:spPr bwMode="auto">
          <a:xfrm flipV="1">
            <a:off x="5880100" y="4724400"/>
            <a:ext cx="0" cy="503238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1" name="Freeform 26"/>
          <p:cNvSpPr>
            <a:spLocks/>
          </p:cNvSpPr>
          <p:nvPr/>
        </p:nvSpPr>
        <p:spPr bwMode="auto">
          <a:xfrm>
            <a:off x="5880100" y="4219576"/>
            <a:ext cx="863600" cy="1584325"/>
          </a:xfrm>
          <a:custGeom>
            <a:avLst/>
            <a:gdLst>
              <a:gd name="T0" fmla="*/ 2147483647 w 544"/>
              <a:gd name="T1" fmla="*/ 0 h 998"/>
              <a:gd name="T2" fmla="*/ 2147483647 w 544"/>
              <a:gd name="T3" fmla="*/ 0 h 998"/>
              <a:gd name="T4" fmla="*/ 2147483647 w 544"/>
              <a:gd name="T5" fmla="*/ 2147483647 h 998"/>
              <a:gd name="T6" fmla="*/ 0 w 544"/>
              <a:gd name="T7" fmla="*/ 2147483647 h 998"/>
              <a:gd name="T8" fmla="*/ 0 w 544"/>
              <a:gd name="T9" fmla="*/ 2147483647 h 9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44" h="998">
                <a:moveTo>
                  <a:pt x="408" y="0"/>
                </a:moveTo>
                <a:lnTo>
                  <a:pt x="544" y="0"/>
                </a:lnTo>
                <a:lnTo>
                  <a:pt x="544" y="998"/>
                </a:lnTo>
                <a:lnTo>
                  <a:pt x="0" y="998"/>
                </a:lnTo>
                <a:lnTo>
                  <a:pt x="0" y="862"/>
                </a:lnTo>
              </a:path>
            </a:pathLst>
          </a:custGeom>
          <a:noFill/>
          <a:ln w="12700" cap="flat" cmpd="sng">
            <a:solidFill>
              <a:srgbClr val="3366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2" name="Freeform 28"/>
          <p:cNvSpPr>
            <a:spLocks/>
          </p:cNvSpPr>
          <p:nvPr/>
        </p:nvSpPr>
        <p:spPr bwMode="auto">
          <a:xfrm>
            <a:off x="5519739" y="4003675"/>
            <a:ext cx="1368425" cy="1944688"/>
          </a:xfrm>
          <a:custGeom>
            <a:avLst/>
            <a:gdLst>
              <a:gd name="T0" fmla="*/ 2147483647 w 862"/>
              <a:gd name="T1" fmla="*/ 0 h 1225"/>
              <a:gd name="T2" fmla="*/ 2147483647 w 862"/>
              <a:gd name="T3" fmla="*/ 0 h 1225"/>
              <a:gd name="T4" fmla="*/ 2147483647 w 862"/>
              <a:gd name="T5" fmla="*/ 2147483647 h 1225"/>
              <a:gd name="T6" fmla="*/ 0 w 862"/>
              <a:gd name="T7" fmla="*/ 2147483647 h 1225"/>
              <a:gd name="T8" fmla="*/ 0 w 862"/>
              <a:gd name="T9" fmla="*/ 2147483647 h 12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62" h="1225">
                <a:moveTo>
                  <a:pt x="635" y="0"/>
                </a:moveTo>
                <a:lnTo>
                  <a:pt x="862" y="0"/>
                </a:lnTo>
                <a:lnTo>
                  <a:pt x="862" y="1225"/>
                </a:lnTo>
                <a:lnTo>
                  <a:pt x="0" y="1225"/>
                </a:lnTo>
                <a:lnTo>
                  <a:pt x="0" y="998"/>
                </a:lnTo>
              </a:path>
            </a:pathLst>
          </a:custGeom>
          <a:noFill/>
          <a:ln w="12700" cap="flat" cmpd="sng">
            <a:solidFill>
              <a:srgbClr val="3366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3" name="Freeform 29"/>
          <p:cNvSpPr>
            <a:spLocks/>
          </p:cNvSpPr>
          <p:nvPr/>
        </p:nvSpPr>
        <p:spPr bwMode="auto">
          <a:xfrm>
            <a:off x="5160963" y="3787776"/>
            <a:ext cx="1871662" cy="2303463"/>
          </a:xfrm>
          <a:custGeom>
            <a:avLst/>
            <a:gdLst>
              <a:gd name="T0" fmla="*/ 2147483647 w 1179"/>
              <a:gd name="T1" fmla="*/ 0 h 1451"/>
              <a:gd name="T2" fmla="*/ 2147483647 w 1179"/>
              <a:gd name="T3" fmla="*/ 0 h 1451"/>
              <a:gd name="T4" fmla="*/ 2147483647 w 1179"/>
              <a:gd name="T5" fmla="*/ 2147483647 h 1451"/>
              <a:gd name="T6" fmla="*/ 0 w 1179"/>
              <a:gd name="T7" fmla="*/ 2147483647 h 1451"/>
              <a:gd name="T8" fmla="*/ 0 w 1179"/>
              <a:gd name="T9" fmla="*/ 2147483647 h 14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79" h="1451">
                <a:moveTo>
                  <a:pt x="861" y="0"/>
                </a:moveTo>
                <a:lnTo>
                  <a:pt x="1179" y="0"/>
                </a:lnTo>
                <a:lnTo>
                  <a:pt x="1179" y="1451"/>
                </a:lnTo>
                <a:lnTo>
                  <a:pt x="0" y="1451"/>
                </a:lnTo>
                <a:lnTo>
                  <a:pt x="0" y="1134"/>
                </a:lnTo>
              </a:path>
            </a:pathLst>
          </a:custGeom>
          <a:noFill/>
          <a:ln w="12700" cap="flat" cmpd="sng">
            <a:solidFill>
              <a:srgbClr val="3366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4" name="Freeform 30"/>
          <p:cNvSpPr>
            <a:spLocks/>
          </p:cNvSpPr>
          <p:nvPr/>
        </p:nvSpPr>
        <p:spPr bwMode="auto">
          <a:xfrm>
            <a:off x="4800601" y="3571875"/>
            <a:ext cx="2447925" cy="2736850"/>
          </a:xfrm>
          <a:custGeom>
            <a:avLst/>
            <a:gdLst>
              <a:gd name="T0" fmla="*/ 2147483647 w 1542"/>
              <a:gd name="T1" fmla="*/ 0 h 1724"/>
              <a:gd name="T2" fmla="*/ 2147483647 w 1542"/>
              <a:gd name="T3" fmla="*/ 0 h 1724"/>
              <a:gd name="T4" fmla="*/ 2147483647 w 1542"/>
              <a:gd name="T5" fmla="*/ 2147483647 h 1724"/>
              <a:gd name="T6" fmla="*/ 0 w 1542"/>
              <a:gd name="T7" fmla="*/ 2147483647 h 1724"/>
              <a:gd name="T8" fmla="*/ 0 w 1542"/>
              <a:gd name="T9" fmla="*/ 2147483647 h 17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542" h="1724">
                <a:moveTo>
                  <a:pt x="1088" y="0"/>
                </a:moveTo>
                <a:lnTo>
                  <a:pt x="1542" y="0"/>
                </a:lnTo>
                <a:lnTo>
                  <a:pt x="1542" y="1724"/>
                </a:lnTo>
                <a:lnTo>
                  <a:pt x="0" y="1724"/>
                </a:lnTo>
                <a:lnTo>
                  <a:pt x="0" y="1270"/>
                </a:lnTo>
              </a:path>
            </a:pathLst>
          </a:custGeom>
          <a:noFill/>
          <a:ln w="12700" cap="flat" cmpd="sng">
            <a:solidFill>
              <a:srgbClr val="3366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56" name="Rectangle 32"/>
          <p:cNvSpPr>
            <a:spLocks noChangeArrowheads="1"/>
          </p:cNvSpPr>
          <p:nvPr/>
        </p:nvSpPr>
        <p:spPr bwMode="auto">
          <a:xfrm>
            <a:off x="7824788" y="1700213"/>
            <a:ext cx="2089150" cy="3603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</a:pPr>
            <a:r>
              <a:rPr lang="en-US" altLang="zh-CN" sz="2000">
                <a:solidFill>
                  <a:srgbClr val="3366CC"/>
                </a:solidFill>
              </a:rPr>
              <a:t>Datapath control output</a:t>
            </a:r>
          </a:p>
        </p:txBody>
      </p:sp>
      <p:sp>
        <p:nvSpPr>
          <p:cNvPr id="99357" name="Rectangle 33"/>
          <p:cNvSpPr>
            <a:spLocks noChangeArrowheads="1"/>
          </p:cNvSpPr>
          <p:nvPr/>
        </p:nvSpPr>
        <p:spPr bwMode="auto">
          <a:xfrm>
            <a:off x="7535863" y="4797426"/>
            <a:ext cx="20891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</a:pPr>
            <a:r>
              <a:rPr lang="en-US" altLang="zh-CN" sz="2000">
                <a:solidFill>
                  <a:srgbClr val="3366CC"/>
                </a:solidFill>
              </a:rPr>
              <a:t>Next state</a:t>
            </a:r>
          </a:p>
        </p:txBody>
      </p:sp>
      <p:sp>
        <p:nvSpPr>
          <p:cNvPr id="99358" name="Rectangle 34"/>
          <p:cNvSpPr>
            <a:spLocks noChangeArrowheads="1"/>
          </p:cNvSpPr>
          <p:nvPr/>
        </p:nvSpPr>
        <p:spPr bwMode="auto">
          <a:xfrm>
            <a:off x="4654550" y="2708276"/>
            <a:ext cx="20891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</a:pPr>
            <a:r>
              <a:rPr lang="en-US" altLang="zh-CN" sz="2000">
                <a:solidFill>
                  <a:srgbClr val="3366CC"/>
                </a:solidFill>
              </a:rPr>
              <a:t>Outputs</a:t>
            </a:r>
          </a:p>
        </p:txBody>
      </p:sp>
      <p:sp>
        <p:nvSpPr>
          <p:cNvPr id="99359" name="AutoShape 35"/>
          <p:cNvSpPr>
            <a:spLocks/>
          </p:cNvSpPr>
          <p:nvPr/>
        </p:nvSpPr>
        <p:spPr bwMode="auto">
          <a:xfrm rot="5400000">
            <a:off x="4044157" y="2672557"/>
            <a:ext cx="215900" cy="3455987"/>
          </a:xfrm>
          <a:prstGeom prst="leftBrace">
            <a:avLst>
              <a:gd name="adj1" fmla="val 133395"/>
              <a:gd name="adj2" fmla="val 50000"/>
            </a:avLst>
          </a:prstGeom>
          <a:noFill/>
          <a:ln w="28575">
            <a:solidFill>
              <a:srgbClr val="3366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60" name="Rectangle 36"/>
          <p:cNvSpPr>
            <a:spLocks noChangeArrowheads="1"/>
          </p:cNvSpPr>
          <p:nvPr/>
        </p:nvSpPr>
        <p:spPr bwMode="auto">
          <a:xfrm>
            <a:off x="3216275" y="3860801"/>
            <a:ext cx="2089150" cy="360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>
              <a:spcBef>
                <a:spcPct val="0"/>
              </a:spcBef>
            </a:pPr>
            <a:r>
              <a:rPr lang="en-US" altLang="zh-CN" sz="2000">
                <a:solidFill>
                  <a:srgbClr val="3366CC"/>
                </a:solidFill>
              </a:rPr>
              <a:t>Inputs</a:t>
            </a:r>
          </a:p>
        </p:txBody>
      </p:sp>
      <p:pic>
        <p:nvPicPr>
          <p:cNvPr id="99361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472" y="1285860"/>
            <a:ext cx="5000660" cy="50006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1749426" y="312739"/>
            <a:ext cx="43084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err="1"/>
              <a:t>Multicycle</a:t>
            </a:r>
            <a:r>
              <a:rPr lang="en-US" altLang="zh-CN" dirty="0"/>
              <a:t> </a:t>
            </a:r>
            <a:r>
              <a:rPr lang="en-US" altLang="zh-CN" dirty="0" smtClean="0"/>
              <a:t> Approach</a:t>
            </a:r>
            <a:endParaRPr lang="en-US" altLang="zh-CN" dirty="0"/>
          </a:p>
        </p:txBody>
      </p:sp>
      <p:sp>
        <p:nvSpPr>
          <p:cNvPr id="66563" name="AutoShape 3"/>
          <p:cNvSpPr>
            <a:spLocks noGrp="1" noChangeArrowheads="1"/>
          </p:cNvSpPr>
          <p:nvPr>
            <p:ph idx="1"/>
          </p:nvPr>
        </p:nvSpPr>
        <p:spPr>
          <a:prstGeom prst="roundRect">
            <a:avLst>
              <a:gd name="adj" fmla="val 12486"/>
            </a:avLst>
          </a:prstGeom>
          <a:noFill/>
        </p:spPr>
        <p:txBody>
          <a:bodyPr/>
          <a:lstStyle/>
          <a:p>
            <a:r>
              <a:rPr lang="en-US" altLang="zh-CN" dirty="0" smtClean="0"/>
              <a:t>Break up the instructions into steps, </a:t>
            </a:r>
            <a:r>
              <a:rPr lang="en-US" altLang="zh-CN" dirty="0" smtClean="0">
                <a:solidFill>
                  <a:srgbClr val="0070C0"/>
                </a:solidFill>
              </a:rPr>
              <a:t>each step takes a cycle</a:t>
            </a:r>
          </a:p>
          <a:p>
            <a:pPr lvl="1"/>
            <a:r>
              <a:rPr lang="en-US" altLang="zh-CN" sz="2400" dirty="0"/>
              <a:t>balance the amount of work to be done</a:t>
            </a:r>
          </a:p>
          <a:p>
            <a:pPr lvl="1"/>
            <a:r>
              <a:rPr lang="en-US" altLang="zh-CN" sz="2400" dirty="0"/>
              <a:t>restrict each cycle to use only one major functional unit</a:t>
            </a:r>
          </a:p>
          <a:p>
            <a:r>
              <a:rPr lang="en-US" altLang="zh-CN" dirty="0" smtClean="0"/>
              <a:t>At the end of a cycle</a:t>
            </a:r>
          </a:p>
          <a:p>
            <a:pPr lvl="1"/>
            <a:r>
              <a:rPr lang="en-US" altLang="zh-CN" sz="2400" dirty="0">
                <a:solidFill>
                  <a:srgbClr val="0070C0"/>
                </a:solidFill>
              </a:rPr>
              <a:t>store values for use </a:t>
            </a:r>
            <a:r>
              <a:rPr lang="en-US" altLang="zh-CN" sz="2400" dirty="0"/>
              <a:t>in later cycles</a:t>
            </a:r>
          </a:p>
          <a:p>
            <a:pPr lvl="1"/>
            <a:r>
              <a:rPr lang="en-US" altLang="zh-CN" sz="2400" dirty="0"/>
              <a:t>introduce additional internal registers</a:t>
            </a:r>
            <a:br>
              <a:rPr lang="en-US" altLang="zh-CN" sz="2400" dirty="0"/>
            </a:br>
            <a:endParaRPr lang="en-US" altLang="zh-CN" sz="2400" dirty="0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738679" y="214290"/>
            <a:ext cx="5749935" cy="97313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Chapter </a:t>
            </a:r>
            <a:r>
              <a:rPr lang="en-US" altLang="zh-CN" dirty="0" smtClean="0"/>
              <a:t>5:   </a:t>
            </a:r>
            <a:r>
              <a:rPr lang="en-US" altLang="zh-CN" dirty="0"/>
              <a:t>The processor</a:t>
            </a:r>
          </a:p>
        </p:txBody>
      </p:sp>
      <p:sp>
        <p:nvSpPr>
          <p:cNvPr id="100355" name="AutoShape 3"/>
          <p:cNvSpPr>
            <a:spLocks noGrp="1" noChangeArrowheads="1"/>
          </p:cNvSpPr>
          <p:nvPr>
            <p:ph idx="1"/>
          </p:nvPr>
        </p:nvSpPr>
        <p:spPr>
          <a:xfrm>
            <a:off x="1703388" y="1214422"/>
            <a:ext cx="8964612" cy="45910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5.1 Introduction </a:t>
            </a:r>
          </a:p>
          <a:p>
            <a:r>
              <a:rPr lang="en-US" altLang="zh-CN" dirty="0" smtClean="0"/>
              <a:t>5.2 Logic Design Conventions</a:t>
            </a:r>
          </a:p>
          <a:p>
            <a:r>
              <a:rPr lang="en-US" altLang="zh-CN" dirty="0" smtClean="0"/>
              <a:t>5.3 Building a </a:t>
            </a:r>
            <a:r>
              <a:rPr lang="en-US" altLang="zh-CN" dirty="0" err="1" smtClean="0"/>
              <a:t>datapath</a:t>
            </a:r>
            <a:endParaRPr lang="en-US" altLang="zh-CN" dirty="0" smtClean="0"/>
          </a:p>
          <a:p>
            <a:r>
              <a:rPr lang="en-US" altLang="zh-CN" dirty="0" smtClean="0"/>
              <a:t>5.4 A Simple Implementation Scheme</a:t>
            </a:r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5.5 </a:t>
            </a:r>
            <a:r>
              <a:rPr lang="en-US" altLang="zh-CN" b="1" dirty="0" err="1" smtClean="0">
                <a:solidFill>
                  <a:srgbClr val="00B050"/>
                </a:solidFill>
              </a:rPr>
              <a:t>Multicycle</a:t>
            </a:r>
            <a:r>
              <a:rPr lang="en-US" altLang="zh-CN" b="1" dirty="0" smtClean="0">
                <a:solidFill>
                  <a:srgbClr val="00B050"/>
                </a:solidFill>
              </a:rPr>
              <a:t> Approach(3</a:t>
            </a:r>
            <a:r>
              <a:rPr lang="en-US" altLang="zh-CN" b="1" baseline="30000" dirty="0" smtClean="0">
                <a:solidFill>
                  <a:srgbClr val="00B050"/>
                </a:solidFill>
              </a:rPr>
              <a:t>rd</a:t>
            </a:r>
            <a:r>
              <a:rPr lang="en-US" altLang="zh-CN" b="1" dirty="0" smtClean="0">
                <a:solidFill>
                  <a:srgbClr val="00B050"/>
                </a:solidFill>
              </a:rPr>
              <a:t> version)</a:t>
            </a:r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5.7 microprogramming: simplifying control design(3</a:t>
            </a:r>
            <a:r>
              <a:rPr lang="en-US" altLang="zh-CN" b="1" baseline="30000" dirty="0" smtClean="0">
                <a:solidFill>
                  <a:srgbClr val="00B050"/>
                </a:solidFill>
              </a:rPr>
              <a:t>rd</a:t>
            </a:r>
            <a:r>
              <a:rPr lang="en-US" altLang="zh-CN" b="1" dirty="0" smtClean="0">
                <a:solidFill>
                  <a:srgbClr val="00B050"/>
                </a:solidFill>
              </a:rPr>
              <a:t> version,</a:t>
            </a:r>
            <a:r>
              <a:rPr lang="zh-CN" altLang="en-US" b="1" dirty="0" smtClean="0">
                <a:solidFill>
                  <a:srgbClr val="00B050"/>
                </a:solidFill>
              </a:rPr>
              <a:t>只有</a:t>
            </a:r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r>
              <a:rPr lang="zh-CN" altLang="en-US" b="1" dirty="0" smtClean="0">
                <a:solidFill>
                  <a:srgbClr val="00B050"/>
                </a:solidFill>
              </a:rPr>
              <a:t>段落</a:t>
            </a:r>
            <a:r>
              <a:rPr lang="en-US" altLang="zh-CN" b="1" dirty="0" smtClean="0">
                <a:solidFill>
                  <a:srgbClr val="00B050"/>
                </a:solidFill>
              </a:rPr>
              <a:t>7</a:t>
            </a:r>
            <a:r>
              <a:rPr lang="zh-CN" altLang="en-US" b="1" dirty="0" smtClean="0">
                <a:solidFill>
                  <a:srgbClr val="00B050"/>
                </a:solidFill>
              </a:rPr>
              <a:t>行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altLang="zh-CN" b="1" dirty="0" smtClean="0">
                <a:solidFill>
                  <a:srgbClr val="00B050"/>
                </a:solidFill>
              </a:rPr>
              <a:t>5.7 microprogramming: simplifying control design(2</a:t>
            </a:r>
            <a:r>
              <a:rPr lang="en-US" altLang="zh-CN" b="1" baseline="30000" dirty="0" smtClean="0">
                <a:solidFill>
                  <a:srgbClr val="00B050"/>
                </a:solidFill>
              </a:rPr>
              <a:t>nd</a:t>
            </a:r>
            <a:r>
              <a:rPr lang="en-US" altLang="zh-CN" b="1" dirty="0" smtClean="0">
                <a:solidFill>
                  <a:srgbClr val="00B050"/>
                </a:solidFill>
              </a:rPr>
              <a:t> version)</a:t>
            </a:r>
          </a:p>
          <a:p>
            <a:r>
              <a:rPr lang="en-US" altLang="zh-CN" dirty="0" smtClean="0"/>
              <a:t>5.6 Exceptions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Microinstruction format</a:t>
            </a:r>
          </a:p>
        </p:txBody>
      </p:sp>
      <p:sp>
        <p:nvSpPr>
          <p:cNvPr id="101379" name="AutoShape 2051"/>
          <p:cNvSpPr>
            <a:spLocks noGrp="1" noChangeArrowheads="1"/>
          </p:cNvSpPr>
          <p:nvPr>
            <p:ph idx="1"/>
          </p:nvPr>
        </p:nvSpPr>
        <p:spPr>
          <a:xfrm>
            <a:off x="2024034" y="1214423"/>
            <a:ext cx="8229600" cy="476886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Microinstruction</a:t>
            </a:r>
          </a:p>
          <a:p>
            <a:pPr lvl="1"/>
            <a:r>
              <a:rPr lang="en-US" altLang="zh-CN" sz="2400" dirty="0"/>
              <a:t>control signal</a:t>
            </a:r>
          </a:p>
          <a:p>
            <a:pPr lvl="1"/>
            <a:r>
              <a:rPr lang="en-US" altLang="zh-CN" sz="2400" dirty="0"/>
              <a:t>position of next Microinstruction</a:t>
            </a:r>
            <a:endParaRPr lang="en-US" altLang="zh-CN" dirty="0" smtClean="0"/>
          </a:p>
          <a:p>
            <a:r>
              <a:rPr lang="en-US" altLang="zh-CN" dirty="0" smtClean="0"/>
              <a:t>Representation</a:t>
            </a:r>
          </a:p>
          <a:p>
            <a:pPr lvl="1"/>
            <a:r>
              <a:rPr lang="en-US" altLang="zh-CN" sz="2400" dirty="0"/>
              <a:t>split into some fields</a:t>
            </a:r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next position </a:t>
            </a:r>
          </a:p>
          <a:p>
            <a:pPr lvl="2"/>
            <a:r>
              <a:rPr lang="en-US" altLang="zh-CN" dirty="0" smtClean="0"/>
              <a:t>sequential</a:t>
            </a:r>
          </a:p>
          <a:p>
            <a:pPr lvl="2"/>
            <a:r>
              <a:rPr lang="en-US" altLang="zh-CN" dirty="0" smtClean="0"/>
              <a:t>dispatch table</a:t>
            </a:r>
            <a:endParaRPr lang="en-US" altLang="zh-CN" sz="3200" dirty="0"/>
          </a:p>
        </p:txBody>
      </p:sp>
      <p:graphicFrame>
        <p:nvGraphicFramePr>
          <p:cNvPr id="101380" name="Object 2052"/>
          <p:cNvGraphicFramePr>
            <a:graphicFrameLocks noChangeAspect="1"/>
          </p:cNvGraphicFramePr>
          <p:nvPr/>
        </p:nvGraphicFramePr>
        <p:xfrm>
          <a:off x="2524100" y="3786190"/>
          <a:ext cx="69643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BMP 图象" r:id="rId4" imgW="5630061" imgH="495369" progId="PBrush">
                  <p:embed/>
                </p:oleObj>
              </mc:Choice>
              <mc:Fallback>
                <p:oleObj name="BMP 图象" r:id="rId4" imgW="5630061" imgH="495369" progId="PBrush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00" y="3786190"/>
                        <a:ext cx="69643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12" y="274638"/>
            <a:ext cx="5972188" cy="65403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/>
              <a:t>Microinstruction format</a:t>
            </a:r>
          </a:p>
        </p:txBody>
      </p:sp>
      <p:graphicFrame>
        <p:nvGraphicFramePr>
          <p:cNvPr id="102403" name="Object 5"/>
          <p:cNvGraphicFramePr>
            <a:graphicFrameLocks noChangeAspect="1"/>
          </p:cNvGraphicFramePr>
          <p:nvPr/>
        </p:nvGraphicFramePr>
        <p:xfrm>
          <a:off x="1809720" y="928671"/>
          <a:ext cx="8858280" cy="559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BMP 图象" r:id="rId4" imgW="3648584" imgH="3200000" progId="PBrush">
                  <p:embed/>
                </p:oleObj>
              </mc:Choice>
              <mc:Fallback>
                <p:oleObj name="BMP 图象" r:id="rId4" imgW="3648584" imgH="3200000" progId="PBrus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20" y="928671"/>
                        <a:ext cx="8858280" cy="5591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4" name="Text Box 6"/>
          <p:cNvSpPr txBox="1">
            <a:spLocks noChangeArrowheads="1"/>
          </p:cNvSpPr>
          <p:nvPr/>
        </p:nvSpPr>
        <p:spPr bwMode="auto">
          <a:xfrm>
            <a:off x="7453322" y="4214818"/>
            <a:ext cx="34290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/>
              <a:t>A=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IR</a:t>
            </a:r>
            <a:r>
              <a:rPr lang="en-US" altLang="zh-CN" sz="2000" baseline="-25000" dirty="0" err="1"/>
              <a:t>25</a:t>
            </a:r>
            <a:r>
              <a:rPr lang="en-US" altLang="zh-CN" sz="2000" baseline="-25000" dirty="0"/>
              <a:t>-21</a:t>
            </a:r>
            <a:r>
              <a:rPr lang="en-US" altLang="zh-CN" sz="2000" dirty="0"/>
              <a:t>], B=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IR</a:t>
            </a:r>
            <a:r>
              <a:rPr lang="en-US" altLang="zh-CN" sz="2000" baseline="-25000" dirty="0" err="1"/>
              <a:t>20</a:t>
            </a:r>
            <a:r>
              <a:rPr lang="en-US" altLang="zh-CN" sz="2000" baseline="-25000" dirty="0"/>
              <a:t>-16</a:t>
            </a:r>
            <a:r>
              <a:rPr lang="en-US" altLang="zh-CN" sz="2000" dirty="0"/>
              <a:t>]</a:t>
            </a:r>
          </a:p>
        </p:txBody>
      </p:sp>
      <p:sp>
        <p:nvSpPr>
          <p:cNvPr id="102405" name="Text Box 7"/>
          <p:cNvSpPr txBox="1">
            <a:spLocks noChangeArrowheads="1"/>
          </p:cNvSpPr>
          <p:nvPr/>
        </p:nvSpPr>
        <p:spPr bwMode="auto">
          <a:xfrm>
            <a:off x="5738810" y="4214819"/>
            <a:ext cx="1371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000" dirty="0"/>
              <a:t>(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fetch)</a:t>
            </a:r>
            <a:endParaRPr lang="en-US" altLang="zh-CN" dirty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09984" y="81558"/>
            <a:ext cx="7072362" cy="56136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***Microinstruction format</a:t>
            </a:r>
          </a:p>
        </p:txBody>
      </p:sp>
      <p:graphicFrame>
        <p:nvGraphicFramePr>
          <p:cNvPr id="103427" name="Object 1028"/>
          <p:cNvGraphicFramePr>
            <a:graphicFrameLocks noChangeAspect="1"/>
          </p:cNvGraphicFramePr>
          <p:nvPr/>
        </p:nvGraphicFramePr>
        <p:xfrm>
          <a:off x="1881158" y="714356"/>
          <a:ext cx="8477280" cy="546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BMP 图象" r:id="rId4" imgW="3648584" imgH="2695951" progId="PBrush">
                  <p:embed/>
                </p:oleObj>
              </mc:Choice>
              <mc:Fallback>
                <p:oleObj name="BMP 图象" r:id="rId4" imgW="3648584" imgH="2695951" progId="PBrush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58" y="714356"/>
                        <a:ext cx="8477280" cy="546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8" name="Oval 1029"/>
          <p:cNvSpPr>
            <a:spLocks noChangeArrowheads="1"/>
          </p:cNvSpPr>
          <p:nvPr/>
        </p:nvSpPr>
        <p:spPr bwMode="auto">
          <a:xfrm>
            <a:off x="5095868" y="785794"/>
            <a:ext cx="685800" cy="1981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ChangeArrowheads="1"/>
          </p:cNvSpPr>
          <p:nvPr/>
        </p:nvSpPr>
        <p:spPr bwMode="auto">
          <a:xfrm>
            <a:off x="1749426" y="312739"/>
            <a:ext cx="1590675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 dirty="0">
                <a:solidFill>
                  <a:srgbClr val="00B0F0"/>
                </a:solidFill>
              </a:rPr>
              <a:t>Steps  of  Instructions</a:t>
            </a:r>
          </a:p>
        </p:txBody>
      </p:sp>
      <p:graphicFrame>
        <p:nvGraphicFramePr>
          <p:cNvPr id="104452" name="Object 10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95476" y="1573214"/>
          <a:ext cx="8475663" cy="378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Worksheet" r:id="rId4" imgW="7924800" imgH="2886151" progId="Excel.Sheet.8">
                  <p:embed/>
                </p:oleObj>
              </mc:Choice>
              <mc:Fallback>
                <p:oleObj name="Worksheet" r:id="rId4" imgW="7924800" imgH="2886151" progId="Excel.Sheet.8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476" y="1573214"/>
                        <a:ext cx="8475663" cy="3786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1749426" y="312739"/>
            <a:ext cx="28559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Microprogramming</a:t>
            </a:r>
          </a:p>
        </p:txBody>
      </p:sp>
      <p:sp>
        <p:nvSpPr>
          <p:cNvPr id="105475" name="AutoShape 3"/>
          <p:cNvSpPr>
            <a:spLocks noGrp="1" noChangeArrowheads="1"/>
          </p:cNvSpPr>
          <p:nvPr>
            <p:ph idx="1"/>
          </p:nvPr>
        </p:nvSpPr>
        <p:spPr>
          <a:xfrm>
            <a:off x="1524000" y="1143000"/>
            <a:ext cx="9144000" cy="5257800"/>
          </a:xfrm>
          <a:prstGeom prst="roundRect">
            <a:avLst>
              <a:gd name="adj" fmla="val 12486"/>
            </a:avLst>
          </a:prstGeom>
          <a:noFill/>
        </p:spPr>
        <p:txBody>
          <a:bodyPr>
            <a:normAutofit fontScale="85000" lnSpcReduction="10000"/>
          </a:bodyPr>
          <a:lstStyle/>
          <a:p>
            <a:r>
              <a:rPr lang="en-US" altLang="zh-CN" sz="2000" dirty="0"/>
              <a:t>A specification methodology</a:t>
            </a:r>
          </a:p>
          <a:p>
            <a:pPr lvl="1"/>
            <a:r>
              <a:rPr lang="en-US" altLang="zh-CN" dirty="0" smtClean="0"/>
              <a:t>appropriate if hundreds of </a:t>
            </a:r>
            <a:r>
              <a:rPr lang="en-US" altLang="zh-CN" dirty="0" err="1" smtClean="0"/>
              <a:t>opcodes</a:t>
            </a:r>
            <a:r>
              <a:rPr lang="en-US" altLang="zh-CN" dirty="0" smtClean="0"/>
              <a:t>, modes, cycles, etc.</a:t>
            </a:r>
          </a:p>
          <a:p>
            <a:pPr lvl="1"/>
            <a:r>
              <a:rPr lang="en-US" altLang="zh-CN" dirty="0" smtClean="0"/>
              <a:t>signals specified symbolically using microinstructions</a:t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altLang="zh-CN" dirty="0" smtClean="0"/>
          </a:p>
          <a:p>
            <a:pPr>
              <a:buFontTx/>
              <a:buNone/>
            </a:pPr>
            <a:endParaRPr lang="ru-RU" altLang="zh-CN" sz="2000" i="1" dirty="0">
              <a:latin typeface="Times New Roman" pitchFamily="18" charset="0"/>
            </a:endParaRPr>
          </a:p>
        </p:txBody>
      </p:sp>
      <p:graphicFrame>
        <p:nvGraphicFramePr>
          <p:cNvPr id="105477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640013" y="2903539"/>
          <a:ext cx="7664450" cy="282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Worksheet" r:id="rId5" imgW="7664450" imgH="2828925" progId="Excel.Sheet.8">
                  <p:embed/>
                </p:oleObj>
              </mc:Choice>
              <mc:Fallback>
                <p:oleObj name="Worksheet" r:id="rId5" imgW="7664450" imgH="2828925" progId="Excel.Shee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2903539"/>
                        <a:ext cx="7664450" cy="282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1752600" y="3001964"/>
            <a:ext cx="1128690" cy="27238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address</a:t>
            </a:r>
          </a:p>
          <a:p>
            <a:pPr>
              <a:lnSpc>
                <a:spcPct val="9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0000</a:t>
            </a:r>
          </a:p>
          <a:p>
            <a:pPr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0001</a:t>
            </a:r>
          </a:p>
          <a:p>
            <a:pPr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0010</a:t>
            </a:r>
          </a:p>
          <a:p>
            <a:pPr>
              <a:lnSpc>
                <a:spcPct val="4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0011</a:t>
            </a:r>
          </a:p>
          <a:p>
            <a:pPr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0100</a:t>
            </a:r>
          </a:p>
          <a:p>
            <a:pPr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0101</a:t>
            </a:r>
          </a:p>
          <a:p>
            <a:pPr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0110</a:t>
            </a:r>
          </a:p>
          <a:p>
            <a:pPr>
              <a:lnSpc>
                <a:spcPct val="4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0111</a:t>
            </a:r>
          </a:p>
          <a:p>
            <a:pPr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1000</a:t>
            </a:r>
          </a:p>
          <a:p>
            <a:pPr>
              <a:lnSpc>
                <a:spcPct val="30000"/>
              </a:lnSpc>
              <a:spcBef>
                <a:spcPct val="50000"/>
              </a:spcBef>
              <a:buSzTx/>
              <a:buFontTx/>
              <a:buNone/>
            </a:pPr>
            <a:r>
              <a:rPr lang="en-US" altLang="zh-CN" dirty="0"/>
              <a:t>1001</a:t>
            </a:r>
          </a:p>
        </p:txBody>
      </p:sp>
      <p:sp>
        <p:nvSpPr>
          <p:cNvPr id="105479" name="Oval 7"/>
          <p:cNvSpPr>
            <a:spLocks noChangeArrowheads="1"/>
          </p:cNvSpPr>
          <p:nvPr/>
        </p:nvSpPr>
        <p:spPr bwMode="auto">
          <a:xfrm>
            <a:off x="6781800" y="3344863"/>
            <a:ext cx="990600" cy="3810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1" y="228601"/>
            <a:ext cx="5946775" cy="6367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11675" y="-100013"/>
            <a:ext cx="3816350" cy="60960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>
                <a:solidFill>
                  <a:srgbClr val="FF3300"/>
                </a:solidFill>
              </a:rPr>
              <a:t>微指令编码</a:t>
            </a:r>
          </a:p>
        </p:txBody>
      </p:sp>
      <p:graphicFrame>
        <p:nvGraphicFramePr>
          <p:cNvPr id="250438" name="Group 582"/>
          <p:cNvGraphicFramePr>
            <a:graphicFrameLocks noGrp="1"/>
          </p:cNvGraphicFramePr>
          <p:nvPr/>
        </p:nvGraphicFramePr>
        <p:xfrm>
          <a:off x="5303839" y="495300"/>
          <a:ext cx="5132387" cy="6035220"/>
        </p:xfrm>
        <a:graphic>
          <a:graphicData uri="http://schemas.openxmlformats.org/drawingml/2006/table">
            <a:tbl>
              <a:tblPr/>
              <a:tblGrid>
                <a:gridCol w="655637"/>
                <a:gridCol w="296863"/>
                <a:gridCol w="296862"/>
                <a:gridCol w="296863"/>
                <a:gridCol w="296862"/>
                <a:gridCol w="296863"/>
                <a:gridCol w="296862"/>
                <a:gridCol w="296863"/>
                <a:gridCol w="296862"/>
                <a:gridCol w="296863"/>
                <a:gridCol w="296862"/>
                <a:gridCol w="1508125"/>
              </a:tblGrid>
              <a:tr h="3349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</a:t>
                      </a:r>
                      <a:endParaRPr kumimoji="1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ALUOp1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ALUOp0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SRC1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ALUSrcA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SRC2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ALUSrcB1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ALUSrcB0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Register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control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IRWrite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RegWrite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RegDst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MemtoReg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Memory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control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MemRead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MemRead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IorD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PCWite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PCSource1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PCSource0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PCWrite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PCWriteCond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Seq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Addrctl1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Addrctl0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733"/>
          <p:cNvGrpSpPr>
            <a:grpSpLocks/>
          </p:cNvGrpSpPr>
          <p:nvPr/>
        </p:nvGrpSpPr>
        <p:grpSpPr bwMode="auto">
          <a:xfrm rot="-5400000">
            <a:off x="117466" y="2379919"/>
            <a:ext cx="6362455" cy="2327009"/>
            <a:chOff x="476" y="1480"/>
            <a:chExt cx="4636" cy="1760"/>
          </a:xfrm>
        </p:grpSpPr>
        <p:sp>
          <p:nvSpPr>
            <p:cNvPr id="107761" name="AutoShape 585"/>
            <p:cNvSpPr>
              <a:spLocks noChangeAspect="1" noChangeArrowheads="1" noTextEdit="1"/>
            </p:cNvSpPr>
            <p:nvPr/>
          </p:nvSpPr>
          <p:spPr bwMode="auto">
            <a:xfrm>
              <a:off x="476" y="1480"/>
              <a:ext cx="4626" cy="1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62" name="Rectangle 587"/>
            <p:cNvSpPr>
              <a:spLocks noChangeArrowheads="1"/>
            </p:cNvSpPr>
            <p:nvPr/>
          </p:nvSpPr>
          <p:spPr bwMode="auto">
            <a:xfrm>
              <a:off x="476" y="1480"/>
              <a:ext cx="4626" cy="294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763" name="Rectangle 588"/>
            <p:cNvSpPr>
              <a:spLocks noChangeArrowheads="1"/>
            </p:cNvSpPr>
            <p:nvPr/>
          </p:nvSpPr>
          <p:spPr bwMode="auto">
            <a:xfrm>
              <a:off x="617" y="1631"/>
              <a:ext cx="31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Label</a:t>
              </a:r>
              <a:endParaRPr lang="en-US" altLang="zh-CN"/>
            </a:p>
          </p:txBody>
        </p:sp>
        <p:sp>
          <p:nvSpPr>
            <p:cNvPr id="107764" name="Rectangle 589"/>
            <p:cNvSpPr>
              <a:spLocks noChangeArrowheads="1"/>
            </p:cNvSpPr>
            <p:nvPr/>
          </p:nvSpPr>
          <p:spPr bwMode="auto">
            <a:xfrm>
              <a:off x="1219" y="1489"/>
              <a:ext cx="25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ALU</a:t>
              </a:r>
              <a:endParaRPr lang="en-US" altLang="zh-CN"/>
            </a:p>
          </p:txBody>
        </p:sp>
        <p:sp>
          <p:nvSpPr>
            <p:cNvPr id="107765" name="Rectangle 590"/>
            <p:cNvSpPr>
              <a:spLocks noChangeArrowheads="1"/>
            </p:cNvSpPr>
            <p:nvPr/>
          </p:nvSpPr>
          <p:spPr bwMode="auto">
            <a:xfrm>
              <a:off x="1147" y="1633"/>
              <a:ext cx="3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control</a:t>
              </a:r>
              <a:endParaRPr lang="en-US" altLang="zh-CN"/>
            </a:p>
          </p:txBody>
        </p:sp>
        <p:sp>
          <p:nvSpPr>
            <p:cNvPr id="107766" name="Rectangle 591"/>
            <p:cNvSpPr>
              <a:spLocks noChangeArrowheads="1"/>
            </p:cNvSpPr>
            <p:nvPr/>
          </p:nvSpPr>
          <p:spPr bwMode="auto">
            <a:xfrm>
              <a:off x="1649" y="1634"/>
              <a:ext cx="34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SRC1</a:t>
              </a:r>
              <a:endParaRPr lang="en-US" altLang="zh-CN"/>
            </a:p>
          </p:txBody>
        </p:sp>
        <p:sp>
          <p:nvSpPr>
            <p:cNvPr id="107767" name="Rectangle 592"/>
            <p:cNvSpPr>
              <a:spLocks noChangeArrowheads="1"/>
            </p:cNvSpPr>
            <p:nvPr/>
          </p:nvSpPr>
          <p:spPr bwMode="auto">
            <a:xfrm>
              <a:off x="2037" y="1634"/>
              <a:ext cx="34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SRC2</a:t>
              </a:r>
              <a:endParaRPr lang="en-US" altLang="zh-CN"/>
            </a:p>
          </p:txBody>
        </p:sp>
        <p:sp>
          <p:nvSpPr>
            <p:cNvPr id="107768" name="Rectangle 593"/>
            <p:cNvSpPr>
              <a:spLocks noChangeArrowheads="1"/>
            </p:cNvSpPr>
            <p:nvPr/>
          </p:nvSpPr>
          <p:spPr bwMode="auto">
            <a:xfrm>
              <a:off x="2486" y="1490"/>
              <a:ext cx="48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Register</a:t>
              </a:r>
              <a:endParaRPr lang="en-US" altLang="zh-CN"/>
            </a:p>
          </p:txBody>
        </p:sp>
        <p:sp>
          <p:nvSpPr>
            <p:cNvPr id="107769" name="Rectangle 594"/>
            <p:cNvSpPr>
              <a:spLocks noChangeArrowheads="1"/>
            </p:cNvSpPr>
            <p:nvPr/>
          </p:nvSpPr>
          <p:spPr bwMode="auto">
            <a:xfrm>
              <a:off x="2533" y="1634"/>
              <a:ext cx="3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control</a:t>
              </a:r>
              <a:endParaRPr lang="en-US" altLang="zh-CN"/>
            </a:p>
          </p:txBody>
        </p:sp>
        <p:sp>
          <p:nvSpPr>
            <p:cNvPr id="107770" name="Rectangle 595"/>
            <p:cNvSpPr>
              <a:spLocks noChangeArrowheads="1"/>
            </p:cNvSpPr>
            <p:nvPr/>
          </p:nvSpPr>
          <p:spPr bwMode="auto">
            <a:xfrm>
              <a:off x="3086" y="1634"/>
              <a:ext cx="47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Memory</a:t>
              </a:r>
              <a:endParaRPr lang="en-US" altLang="zh-CN"/>
            </a:p>
          </p:txBody>
        </p:sp>
        <p:sp>
          <p:nvSpPr>
            <p:cNvPr id="107771" name="Rectangle 596"/>
            <p:cNvSpPr>
              <a:spLocks noChangeArrowheads="1"/>
            </p:cNvSpPr>
            <p:nvPr/>
          </p:nvSpPr>
          <p:spPr bwMode="auto">
            <a:xfrm>
              <a:off x="3773" y="1491"/>
              <a:ext cx="48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PCWrite</a:t>
              </a:r>
              <a:endParaRPr lang="en-US" altLang="zh-CN"/>
            </a:p>
          </p:txBody>
        </p:sp>
        <p:sp>
          <p:nvSpPr>
            <p:cNvPr id="107772" name="Rectangle 597"/>
            <p:cNvSpPr>
              <a:spLocks noChangeArrowheads="1"/>
            </p:cNvSpPr>
            <p:nvPr/>
          </p:nvSpPr>
          <p:spPr bwMode="auto">
            <a:xfrm>
              <a:off x="3814" y="1635"/>
              <a:ext cx="3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control</a:t>
              </a:r>
              <a:endParaRPr lang="en-US" altLang="zh-CN"/>
            </a:p>
          </p:txBody>
        </p:sp>
        <p:sp>
          <p:nvSpPr>
            <p:cNvPr id="107773" name="Rectangle 598"/>
            <p:cNvSpPr>
              <a:spLocks noChangeArrowheads="1"/>
            </p:cNvSpPr>
            <p:nvPr/>
          </p:nvSpPr>
          <p:spPr bwMode="auto">
            <a:xfrm>
              <a:off x="4423" y="1634"/>
              <a:ext cx="68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Sequencing</a:t>
              </a:r>
              <a:endParaRPr lang="en-US" altLang="zh-CN"/>
            </a:p>
          </p:txBody>
        </p:sp>
        <p:sp>
          <p:nvSpPr>
            <p:cNvPr id="107774" name="Rectangle 599"/>
            <p:cNvSpPr>
              <a:spLocks noChangeArrowheads="1"/>
            </p:cNvSpPr>
            <p:nvPr/>
          </p:nvSpPr>
          <p:spPr bwMode="auto">
            <a:xfrm>
              <a:off x="514" y="1778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Fetch</a:t>
              </a:r>
              <a:endParaRPr lang="en-US" altLang="zh-CN"/>
            </a:p>
          </p:txBody>
        </p:sp>
        <p:sp>
          <p:nvSpPr>
            <p:cNvPr id="107775" name="Rectangle 600"/>
            <p:cNvSpPr>
              <a:spLocks noChangeArrowheads="1"/>
            </p:cNvSpPr>
            <p:nvPr/>
          </p:nvSpPr>
          <p:spPr bwMode="auto">
            <a:xfrm>
              <a:off x="1049" y="1778"/>
              <a:ext cx="2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Add</a:t>
              </a:r>
              <a:endParaRPr lang="en-US" altLang="zh-CN"/>
            </a:p>
          </p:txBody>
        </p:sp>
        <p:sp>
          <p:nvSpPr>
            <p:cNvPr id="107776" name="Rectangle 601"/>
            <p:cNvSpPr>
              <a:spLocks noChangeArrowheads="1"/>
            </p:cNvSpPr>
            <p:nvPr/>
          </p:nvSpPr>
          <p:spPr bwMode="auto">
            <a:xfrm>
              <a:off x="1654" y="1779"/>
              <a:ext cx="18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107777" name="Rectangle 602"/>
            <p:cNvSpPr>
              <a:spLocks noChangeArrowheads="1"/>
            </p:cNvSpPr>
            <p:nvPr/>
          </p:nvSpPr>
          <p:spPr bwMode="auto">
            <a:xfrm>
              <a:off x="2019" y="1779"/>
              <a:ext cx="7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4</a:t>
              </a:r>
              <a:endParaRPr lang="en-US" altLang="zh-CN"/>
            </a:p>
          </p:txBody>
        </p:sp>
        <p:sp>
          <p:nvSpPr>
            <p:cNvPr id="107778" name="Rectangle 603"/>
            <p:cNvSpPr>
              <a:spLocks noChangeArrowheads="1"/>
            </p:cNvSpPr>
            <p:nvPr/>
          </p:nvSpPr>
          <p:spPr bwMode="auto">
            <a:xfrm>
              <a:off x="3029" y="1779"/>
              <a:ext cx="530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Read PC</a:t>
              </a:r>
              <a:endParaRPr lang="en-US" altLang="zh-CN"/>
            </a:p>
          </p:txBody>
        </p:sp>
        <p:sp>
          <p:nvSpPr>
            <p:cNvPr id="107779" name="Rectangle 604"/>
            <p:cNvSpPr>
              <a:spLocks noChangeArrowheads="1"/>
            </p:cNvSpPr>
            <p:nvPr/>
          </p:nvSpPr>
          <p:spPr bwMode="auto">
            <a:xfrm>
              <a:off x="3629" y="1780"/>
              <a:ext cx="255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ALU</a:t>
              </a:r>
              <a:endParaRPr lang="en-US" altLang="zh-CN"/>
            </a:p>
          </p:txBody>
        </p:sp>
        <p:sp>
          <p:nvSpPr>
            <p:cNvPr id="107780" name="Rectangle 605"/>
            <p:cNvSpPr>
              <a:spLocks noChangeArrowheads="1"/>
            </p:cNvSpPr>
            <p:nvPr/>
          </p:nvSpPr>
          <p:spPr bwMode="auto">
            <a:xfrm>
              <a:off x="4413" y="1779"/>
              <a:ext cx="2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Seq</a:t>
              </a:r>
              <a:endParaRPr lang="en-US" altLang="zh-CN"/>
            </a:p>
          </p:txBody>
        </p:sp>
        <p:sp>
          <p:nvSpPr>
            <p:cNvPr id="107781" name="Rectangle 606"/>
            <p:cNvSpPr>
              <a:spLocks noChangeArrowheads="1"/>
            </p:cNvSpPr>
            <p:nvPr/>
          </p:nvSpPr>
          <p:spPr bwMode="auto">
            <a:xfrm>
              <a:off x="1049" y="1923"/>
              <a:ext cx="2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Add</a:t>
              </a:r>
              <a:endParaRPr lang="en-US" altLang="zh-CN"/>
            </a:p>
          </p:txBody>
        </p:sp>
        <p:sp>
          <p:nvSpPr>
            <p:cNvPr id="107782" name="Rectangle 607"/>
            <p:cNvSpPr>
              <a:spLocks noChangeArrowheads="1"/>
            </p:cNvSpPr>
            <p:nvPr/>
          </p:nvSpPr>
          <p:spPr bwMode="auto">
            <a:xfrm>
              <a:off x="1654" y="1924"/>
              <a:ext cx="18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PC</a:t>
              </a:r>
              <a:endParaRPr lang="en-US" altLang="zh-CN"/>
            </a:p>
          </p:txBody>
        </p:sp>
        <p:sp>
          <p:nvSpPr>
            <p:cNvPr id="107783" name="Rectangle 608"/>
            <p:cNvSpPr>
              <a:spLocks noChangeArrowheads="1"/>
            </p:cNvSpPr>
            <p:nvPr/>
          </p:nvSpPr>
          <p:spPr bwMode="auto">
            <a:xfrm>
              <a:off x="2003" y="1924"/>
              <a:ext cx="39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Extshft</a:t>
              </a:r>
              <a:endParaRPr lang="en-US" altLang="zh-CN"/>
            </a:p>
          </p:txBody>
        </p:sp>
        <p:sp>
          <p:nvSpPr>
            <p:cNvPr id="107784" name="Rectangle 609"/>
            <p:cNvSpPr>
              <a:spLocks noChangeArrowheads="1"/>
            </p:cNvSpPr>
            <p:nvPr/>
          </p:nvSpPr>
          <p:spPr bwMode="auto">
            <a:xfrm>
              <a:off x="2422" y="1924"/>
              <a:ext cx="31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Read</a:t>
              </a:r>
              <a:endParaRPr lang="en-US" altLang="zh-CN"/>
            </a:p>
          </p:txBody>
        </p:sp>
        <p:sp>
          <p:nvSpPr>
            <p:cNvPr id="107785" name="Rectangle 610"/>
            <p:cNvSpPr>
              <a:spLocks noChangeArrowheads="1"/>
            </p:cNvSpPr>
            <p:nvPr/>
          </p:nvSpPr>
          <p:spPr bwMode="auto">
            <a:xfrm>
              <a:off x="4402" y="1926"/>
              <a:ext cx="61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Dispatch 1</a:t>
              </a:r>
              <a:endParaRPr lang="en-US" altLang="zh-CN"/>
            </a:p>
          </p:txBody>
        </p:sp>
        <p:sp>
          <p:nvSpPr>
            <p:cNvPr id="107786" name="Rectangle 611"/>
            <p:cNvSpPr>
              <a:spLocks noChangeArrowheads="1"/>
            </p:cNvSpPr>
            <p:nvPr/>
          </p:nvSpPr>
          <p:spPr bwMode="auto">
            <a:xfrm>
              <a:off x="512" y="2067"/>
              <a:ext cx="36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Mem1</a:t>
              </a:r>
              <a:endParaRPr lang="en-US" altLang="zh-CN"/>
            </a:p>
          </p:txBody>
        </p:sp>
        <p:sp>
          <p:nvSpPr>
            <p:cNvPr id="107787" name="Rectangle 612"/>
            <p:cNvSpPr>
              <a:spLocks noChangeArrowheads="1"/>
            </p:cNvSpPr>
            <p:nvPr/>
          </p:nvSpPr>
          <p:spPr bwMode="auto">
            <a:xfrm>
              <a:off x="1049" y="2069"/>
              <a:ext cx="2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Add</a:t>
              </a:r>
              <a:endParaRPr lang="en-US" altLang="zh-CN"/>
            </a:p>
          </p:txBody>
        </p:sp>
        <p:sp>
          <p:nvSpPr>
            <p:cNvPr id="107788" name="Rectangle 613"/>
            <p:cNvSpPr>
              <a:spLocks noChangeArrowheads="1"/>
            </p:cNvSpPr>
            <p:nvPr/>
          </p:nvSpPr>
          <p:spPr bwMode="auto">
            <a:xfrm>
              <a:off x="1653" y="2070"/>
              <a:ext cx="8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07789" name="Rectangle 614"/>
            <p:cNvSpPr>
              <a:spLocks noChangeArrowheads="1"/>
            </p:cNvSpPr>
            <p:nvPr/>
          </p:nvSpPr>
          <p:spPr bwMode="auto">
            <a:xfrm>
              <a:off x="2006" y="2070"/>
              <a:ext cx="4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Extend</a:t>
              </a:r>
              <a:endParaRPr lang="en-US" altLang="zh-CN"/>
            </a:p>
          </p:txBody>
        </p:sp>
        <p:sp>
          <p:nvSpPr>
            <p:cNvPr id="107790" name="Rectangle 615"/>
            <p:cNvSpPr>
              <a:spLocks noChangeArrowheads="1"/>
            </p:cNvSpPr>
            <p:nvPr/>
          </p:nvSpPr>
          <p:spPr bwMode="auto">
            <a:xfrm>
              <a:off x="4400" y="2070"/>
              <a:ext cx="61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Dispatch 2</a:t>
              </a:r>
              <a:endParaRPr lang="en-US" altLang="zh-CN"/>
            </a:p>
          </p:txBody>
        </p:sp>
        <p:sp>
          <p:nvSpPr>
            <p:cNvPr id="107791" name="Rectangle 616"/>
            <p:cNvSpPr>
              <a:spLocks noChangeArrowheads="1"/>
            </p:cNvSpPr>
            <p:nvPr/>
          </p:nvSpPr>
          <p:spPr bwMode="auto">
            <a:xfrm>
              <a:off x="525" y="2208"/>
              <a:ext cx="25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LW2</a:t>
              </a:r>
              <a:endParaRPr lang="en-US" altLang="zh-CN"/>
            </a:p>
          </p:txBody>
        </p:sp>
        <p:sp>
          <p:nvSpPr>
            <p:cNvPr id="107792" name="Rectangle 617"/>
            <p:cNvSpPr>
              <a:spLocks noChangeArrowheads="1"/>
            </p:cNvSpPr>
            <p:nvPr/>
          </p:nvSpPr>
          <p:spPr bwMode="auto">
            <a:xfrm>
              <a:off x="3030" y="2211"/>
              <a:ext cx="59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Read ALU</a:t>
              </a:r>
              <a:endParaRPr lang="en-US" altLang="zh-CN"/>
            </a:p>
          </p:txBody>
        </p:sp>
        <p:sp>
          <p:nvSpPr>
            <p:cNvPr id="107793" name="Rectangle 618"/>
            <p:cNvSpPr>
              <a:spLocks noChangeArrowheads="1"/>
            </p:cNvSpPr>
            <p:nvPr/>
          </p:nvSpPr>
          <p:spPr bwMode="auto">
            <a:xfrm>
              <a:off x="4412" y="2211"/>
              <a:ext cx="2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Seq</a:t>
              </a:r>
              <a:endParaRPr lang="en-US" altLang="zh-CN"/>
            </a:p>
          </p:txBody>
        </p:sp>
        <p:sp>
          <p:nvSpPr>
            <p:cNvPr id="107794" name="Rectangle 619"/>
            <p:cNvSpPr>
              <a:spLocks noChangeArrowheads="1"/>
            </p:cNvSpPr>
            <p:nvPr/>
          </p:nvSpPr>
          <p:spPr bwMode="auto">
            <a:xfrm>
              <a:off x="2412" y="2355"/>
              <a:ext cx="637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Write MDR</a:t>
              </a:r>
              <a:endParaRPr lang="en-US" altLang="zh-CN"/>
            </a:p>
          </p:txBody>
        </p:sp>
        <p:sp>
          <p:nvSpPr>
            <p:cNvPr id="107795" name="Rectangle 620"/>
            <p:cNvSpPr>
              <a:spLocks noChangeArrowheads="1"/>
            </p:cNvSpPr>
            <p:nvPr/>
          </p:nvSpPr>
          <p:spPr bwMode="auto">
            <a:xfrm>
              <a:off x="4411" y="2355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Fetch</a:t>
              </a:r>
              <a:endParaRPr lang="en-US" altLang="zh-CN"/>
            </a:p>
          </p:txBody>
        </p:sp>
        <p:sp>
          <p:nvSpPr>
            <p:cNvPr id="107796" name="Rectangle 621"/>
            <p:cNvSpPr>
              <a:spLocks noChangeArrowheads="1"/>
            </p:cNvSpPr>
            <p:nvPr/>
          </p:nvSpPr>
          <p:spPr bwMode="auto">
            <a:xfrm>
              <a:off x="517" y="2496"/>
              <a:ext cx="284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SW2</a:t>
              </a:r>
              <a:endParaRPr lang="en-US" altLang="zh-CN"/>
            </a:p>
          </p:txBody>
        </p:sp>
        <p:sp>
          <p:nvSpPr>
            <p:cNvPr id="107797" name="Rectangle 622"/>
            <p:cNvSpPr>
              <a:spLocks noChangeArrowheads="1"/>
            </p:cNvSpPr>
            <p:nvPr/>
          </p:nvSpPr>
          <p:spPr bwMode="auto">
            <a:xfrm>
              <a:off x="3033" y="2500"/>
              <a:ext cx="58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Write ALU</a:t>
              </a:r>
              <a:endParaRPr lang="en-US" altLang="zh-CN"/>
            </a:p>
          </p:txBody>
        </p:sp>
        <p:sp>
          <p:nvSpPr>
            <p:cNvPr id="107798" name="Rectangle 623"/>
            <p:cNvSpPr>
              <a:spLocks noChangeArrowheads="1"/>
            </p:cNvSpPr>
            <p:nvPr/>
          </p:nvSpPr>
          <p:spPr bwMode="auto">
            <a:xfrm>
              <a:off x="4411" y="2500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Fetch</a:t>
              </a:r>
              <a:endParaRPr lang="en-US" altLang="zh-CN"/>
            </a:p>
          </p:txBody>
        </p:sp>
        <p:sp>
          <p:nvSpPr>
            <p:cNvPr id="107799" name="Rectangle 624"/>
            <p:cNvSpPr>
              <a:spLocks noChangeArrowheads="1"/>
            </p:cNvSpPr>
            <p:nvPr/>
          </p:nvSpPr>
          <p:spPr bwMode="auto">
            <a:xfrm>
              <a:off x="508" y="2640"/>
              <a:ext cx="53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Rformat1</a:t>
              </a:r>
              <a:endParaRPr lang="en-US" altLang="zh-CN"/>
            </a:p>
          </p:txBody>
        </p:sp>
        <p:sp>
          <p:nvSpPr>
            <p:cNvPr id="107800" name="Rectangle 625"/>
            <p:cNvSpPr>
              <a:spLocks noChangeArrowheads="1"/>
            </p:cNvSpPr>
            <p:nvPr/>
          </p:nvSpPr>
          <p:spPr bwMode="auto">
            <a:xfrm>
              <a:off x="1035" y="2642"/>
              <a:ext cx="60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Func code</a:t>
              </a:r>
              <a:endParaRPr lang="en-US" altLang="zh-CN"/>
            </a:p>
          </p:txBody>
        </p:sp>
        <p:sp>
          <p:nvSpPr>
            <p:cNvPr id="107801" name="Rectangle 626"/>
            <p:cNvSpPr>
              <a:spLocks noChangeArrowheads="1"/>
            </p:cNvSpPr>
            <p:nvPr/>
          </p:nvSpPr>
          <p:spPr bwMode="auto">
            <a:xfrm>
              <a:off x="1653" y="2644"/>
              <a:ext cx="8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07802" name="Rectangle 627"/>
            <p:cNvSpPr>
              <a:spLocks noChangeArrowheads="1"/>
            </p:cNvSpPr>
            <p:nvPr/>
          </p:nvSpPr>
          <p:spPr bwMode="auto">
            <a:xfrm>
              <a:off x="2017" y="2644"/>
              <a:ext cx="8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107803" name="Rectangle 628"/>
            <p:cNvSpPr>
              <a:spLocks noChangeArrowheads="1"/>
            </p:cNvSpPr>
            <p:nvPr/>
          </p:nvSpPr>
          <p:spPr bwMode="auto">
            <a:xfrm>
              <a:off x="4412" y="2644"/>
              <a:ext cx="23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Seq</a:t>
              </a:r>
              <a:endParaRPr lang="en-US" altLang="zh-CN"/>
            </a:p>
          </p:txBody>
        </p:sp>
        <p:sp>
          <p:nvSpPr>
            <p:cNvPr id="107804" name="Rectangle 629"/>
            <p:cNvSpPr>
              <a:spLocks noChangeArrowheads="1"/>
            </p:cNvSpPr>
            <p:nvPr/>
          </p:nvSpPr>
          <p:spPr bwMode="auto">
            <a:xfrm>
              <a:off x="2418" y="2789"/>
              <a:ext cx="58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Write ALU</a:t>
              </a:r>
              <a:endParaRPr lang="en-US" altLang="zh-CN"/>
            </a:p>
          </p:txBody>
        </p:sp>
        <p:sp>
          <p:nvSpPr>
            <p:cNvPr id="107805" name="Rectangle 630"/>
            <p:cNvSpPr>
              <a:spLocks noChangeArrowheads="1"/>
            </p:cNvSpPr>
            <p:nvPr/>
          </p:nvSpPr>
          <p:spPr bwMode="auto">
            <a:xfrm>
              <a:off x="4411" y="2789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Fetch</a:t>
              </a:r>
              <a:endParaRPr lang="en-US" altLang="zh-CN"/>
            </a:p>
          </p:txBody>
        </p:sp>
        <p:sp>
          <p:nvSpPr>
            <p:cNvPr id="107806" name="Rectangle 631"/>
            <p:cNvSpPr>
              <a:spLocks noChangeArrowheads="1"/>
            </p:cNvSpPr>
            <p:nvPr/>
          </p:nvSpPr>
          <p:spPr bwMode="auto">
            <a:xfrm>
              <a:off x="513" y="2929"/>
              <a:ext cx="34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BEQ1</a:t>
              </a:r>
              <a:endParaRPr lang="en-US" altLang="zh-CN"/>
            </a:p>
          </p:txBody>
        </p:sp>
        <p:sp>
          <p:nvSpPr>
            <p:cNvPr id="107807" name="Rectangle 632"/>
            <p:cNvSpPr>
              <a:spLocks noChangeArrowheads="1"/>
            </p:cNvSpPr>
            <p:nvPr/>
          </p:nvSpPr>
          <p:spPr bwMode="auto">
            <a:xfrm>
              <a:off x="1051" y="2932"/>
              <a:ext cx="26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Subt</a:t>
              </a:r>
              <a:endParaRPr lang="en-US" altLang="zh-CN"/>
            </a:p>
          </p:txBody>
        </p:sp>
        <p:sp>
          <p:nvSpPr>
            <p:cNvPr id="107808" name="Rectangle 633"/>
            <p:cNvSpPr>
              <a:spLocks noChangeArrowheads="1"/>
            </p:cNvSpPr>
            <p:nvPr/>
          </p:nvSpPr>
          <p:spPr bwMode="auto">
            <a:xfrm>
              <a:off x="1653" y="2933"/>
              <a:ext cx="8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</a:t>
              </a:r>
              <a:endParaRPr lang="en-US" altLang="zh-CN"/>
            </a:p>
          </p:txBody>
        </p:sp>
        <p:sp>
          <p:nvSpPr>
            <p:cNvPr id="107809" name="Rectangle 634"/>
            <p:cNvSpPr>
              <a:spLocks noChangeArrowheads="1"/>
            </p:cNvSpPr>
            <p:nvPr/>
          </p:nvSpPr>
          <p:spPr bwMode="auto">
            <a:xfrm>
              <a:off x="2017" y="2933"/>
              <a:ext cx="8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B</a:t>
              </a:r>
              <a:endParaRPr lang="en-US" altLang="zh-CN"/>
            </a:p>
          </p:txBody>
        </p:sp>
        <p:sp>
          <p:nvSpPr>
            <p:cNvPr id="107810" name="Rectangle 635"/>
            <p:cNvSpPr>
              <a:spLocks noChangeArrowheads="1"/>
            </p:cNvSpPr>
            <p:nvPr/>
          </p:nvSpPr>
          <p:spPr bwMode="auto">
            <a:xfrm>
              <a:off x="3604" y="2933"/>
              <a:ext cx="791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ALUOut-cond</a:t>
              </a:r>
              <a:endParaRPr lang="en-US" altLang="zh-CN"/>
            </a:p>
          </p:txBody>
        </p:sp>
        <p:sp>
          <p:nvSpPr>
            <p:cNvPr id="107811" name="Rectangle 636"/>
            <p:cNvSpPr>
              <a:spLocks noChangeArrowheads="1"/>
            </p:cNvSpPr>
            <p:nvPr/>
          </p:nvSpPr>
          <p:spPr bwMode="auto">
            <a:xfrm>
              <a:off x="4411" y="2933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Fetch</a:t>
              </a:r>
              <a:endParaRPr lang="en-US" altLang="zh-CN"/>
            </a:p>
          </p:txBody>
        </p:sp>
        <p:sp>
          <p:nvSpPr>
            <p:cNvPr id="107812" name="Rectangle 637"/>
            <p:cNvSpPr>
              <a:spLocks noChangeArrowheads="1"/>
            </p:cNvSpPr>
            <p:nvPr/>
          </p:nvSpPr>
          <p:spPr bwMode="auto">
            <a:xfrm>
              <a:off x="510" y="3074"/>
              <a:ext cx="42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JUMP1</a:t>
              </a:r>
              <a:endParaRPr lang="en-US" altLang="zh-CN"/>
            </a:p>
          </p:txBody>
        </p:sp>
        <p:sp>
          <p:nvSpPr>
            <p:cNvPr id="107813" name="Rectangle 638"/>
            <p:cNvSpPr>
              <a:spLocks noChangeArrowheads="1"/>
            </p:cNvSpPr>
            <p:nvPr/>
          </p:nvSpPr>
          <p:spPr bwMode="auto">
            <a:xfrm>
              <a:off x="3604" y="3077"/>
              <a:ext cx="81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Jump address</a:t>
              </a:r>
              <a:endParaRPr lang="en-US" altLang="zh-CN"/>
            </a:p>
          </p:txBody>
        </p:sp>
        <p:sp>
          <p:nvSpPr>
            <p:cNvPr id="107814" name="Rectangle 639"/>
            <p:cNvSpPr>
              <a:spLocks noChangeArrowheads="1"/>
            </p:cNvSpPr>
            <p:nvPr/>
          </p:nvSpPr>
          <p:spPr bwMode="auto">
            <a:xfrm>
              <a:off x="4413" y="3077"/>
              <a:ext cx="32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342900" indent="-342900"/>
              <a:r>
                <a:rPr lang="en-US" altLang="zh-CN" sz="1400">
                  <a:solidFill>
                    <a:srgbClr val="000000"/>
                  </a:solidFill>
                </a:rPr>
                <a:t>Fetch</a:t>
              </a:r>
              <a:endParaRPr lang="en-US" altLang="zh-CN"/>
            </a:p>
          </p:txBody>
        </p:sp>
        <p:sp>
          <p:nvSpPr>
            <p:cNvPr id="107815" name="Rectangle 640"/>
            <p:cNvSpPr>
              <a:spLocks noChangeArrowheads="1"/>
            </p:cNvSpPr>
            <p:nvPr/>
          </p:nvSpPr>
          <p:spPr bwMode="auto">
            <a:xfrm>
              <a:off x="476" y="1480"/>
              <a:ext cx="6" cy="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16" name="Rectangle 641"/>
            <p:cNvSpPr>
              <a:spLocks noChangeArrowheads="1"/>
            </p:cNvSpPr>
            <p:nvPr/>
          </p:nvSpPr>
          <p:spPr bwMode="auto">
            <a:xfrm>
              <a:off x="1008" y="1480"/>
              <a:ext cx="6" cy="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17" name="Rectangle 642"/>
            <p:cNvSpPr>
              <a:spLocks noChangeArrowheads="1"/>
            </p:cNvSpPr>
            <p:nvPr/>
          </p:nvSpPr>
          <p:spPr bwMode="auto">
            <a:xfrm>
              <a:off x="1607" y="1480"/>
              <a:ext cx="6" cy="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18" name="Rectangle 643"/>
            <p:cNvSpPr>
              <a:spLocks noChangeArrowheads="1"/>
            </p:cNvSpPr>
            <p:nvPr/>
          </p:nvSpPr>
          <p:spPr bwMode="auto">
            <a:xfrm>
              <a:off x="1970" y="1480"/>
              <a:ext cx="6" cy="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19" name="Rectangle 644"/>
            <p:cNvSpPr>
              <a:spLocks noChangeArrowheads="1"/>
            </p:cNvSpPr>
            <p:nvPr/>
          </p:nvSpPr>
          <p:spPr bwMode="auto">
            <a:xfrm>
              <a:off x="2381" y="1480"/>
              <a:ext cx="6" cy="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20" name="Rectangle 645"/>
            <p:cNvSpPr>
              <a:spLocks noChangeArrowheads="1"/>
            </p:cNvSpPr>
            <p:nvPr/>
          </p:nvSpPr>
          <p:spPr bwMode="auto">
            <a:xfrm>
              <a:off x="2998" y="1480"/>
              <a:ext cx="6" cy="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21" name="Rectangle 646"/>
            <p:cNvSpPr>
              <a:spLocks noChangeArrowheads="1"/>
            </p:cNvSpPr>
            <p:nvPr/>
          </p:nvSpPr>
          <p:spPr bwMode="auto">
            <a:xfrm>
              <a:off x="3584" y="1480"/>
              <a:ext cx="6" cy="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22" name="Rectangle 647"/>
            <p:cNvSpPr>
              <a:spLocks noChangeArrowheads="1"/>
            </p:cNvSpPr>
            <p:nvPr/>
          </p:nvSpPr>
          <p:spPr bwMode="auto">
            <a:xfrm>
              <a:off x="4370" y="1480"/>
              <a:ext cx="6" cy="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23" name="Line 648"/>
            <p:cNvSpPr>
              <a:spLocks noChangeShapeType="1"/>
            </p:cNvSpPr>
            <p:nvPr/>
          </p:nvSpPr>
          <p:spPr bwMode="auto">
            <a:xfrm>
              <a:off x="482" y="1480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24" name="Rectangle 649"/>
            <p:cNvSpPr>
              <a:spLocks noChangeArrowheads="1"/>
            </p:cNvSpPr>
            <p:nvPr/>
          </p:nvSpPr>
          <p:spPr bwMode="auto">
            <a:xfrm>
              <a:off x="482" y="1480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25" name="Rectangle 650"/>
            <p:cNvSpPr>
              <a:spLocks noChangeArrowheads="1"/>
            </p:cNvSpPr>
            <p:nvPr/>
          </p:nvSpPr>
          <p:spPr bwMode="auto">
            <a:xfrm>
              <a:off x="5096" y="1480"/>
              <a:ext cx="6" cy="1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26" name="Line 651"/>
            <p:cNvSpPr>
              <a:spLocks noChangeShapeType="1"/>
            </p:cNvSpPr>
            <p:nvPr/>
          </p:nvSpPr>
          <p:spPr bwMode="auto">
            <a:xfrm>
              <a:off x="482" y="1768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27" name="Rectangle 652"/>
            <p:cNvSpPr>
              <a:spLocks noChangeArrowheads="1"/>
            </p:cNvSpPr>
            <p:nvPr/>
          </p:nvSpPr>
          <p:spPr bwMode="auto">
            <a:xfrm>
              <a:off x="482" y="1768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28" name="Line 653"/>
            <p:cNvSpPr>
              <a:spLocks noChangeShapeType="1"/>
            </p:cNvSpPr>
            <p:nvPr/>
          </p:nvSpPr>
          <p:spPr bwMode="auto">
            <a:xfrm>
              <a:off x="482" y="1913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29" name="Rectangle 654"/>
            <p:cNvSpPr>
              <a:spLocks noChangeArrowheads="1"/>
            </p:cNvSpPr>
            <p:nvPr/>
          </p:nvSpPr>
          <p:spPr bwMode="auto">
            <a:xfrm>
              <a:off x="482" y="1913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0" name="Line 655"/>
            <p:cNvSpPr>
              <a:spLocks noChangeShapeType="1"/>
            </p:cNvSpPr>
            <p:nvPr/>
          </p:nvSpPr>
          <p:spPr bwMode="auto">
            <a:xfrm>
              <a:off x="482" y="2057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1" name="Rectangle 656"/>
            <p:cNvSpPr>
              <a:spLocks noChangeArrowheads="1"/>
            </p:cNvSpPr>
            <p:nvPr/>
          </p:nvSpPr>
          <p:spPr bwMode="auto">
            <a:xfrm>
              <a:off x="482" y="2057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2" name="Line 657"/>
            <p:cNvSpPr>
              <a:spLocks noChangeShapeType="1"/>
            </p:cNvSpPr>
            <p:nvPr/>
          </p:nvSpPr>
          <p:spPr bwMode="auto">
            <a:xfrm>
              <a:off x="482" y="2201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3" name="Rectangle 658"/>
            <p:cNvSpPr>
              <a:spLocks noChangeArrowheads="1"/>
            </p:cNvSpPr>
            <p:nvPr/>
          </p:nvSpPr>
          <p:spPr bwMode="auto">
            <a:xfrm>
              <a:off x="482" y="2201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4" name="Line 659"/>
            <p:cNvSpPr>
              <a:spLocks noChangeShapeType="1"/>
            </p:cNvSpPr>
            <p:nvPr/>
          </p:nvSpPr>
          <p:spPr bwMode="auto">
            <a:xfrm>
              <a:off x="482" y="2345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5" name="Rectangle 660"/>
            <p:cNvSpPr>
              <a:spLocks noChangeArrowheads="1"/>
            </p:cNvSpPr>
            <p:nvPr/>
          </p:nvSpPr>
          <p:spPr bwMode="auto">
            <a:xfrm>
              <a:off x="482" y="2345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6" name="Line 661"/>
            <p:cNvSpPr>
              <a:spLocks noChangeShapeType="1"/>
            </p:cNvSpPr>
            <p:nvPr/>
          </p:nvSpPr>
          <p:spPr bwMode="auto">
            <a:xfrm>
              <a:off x="482" y="2489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7" name="Rectangle 662"/>
            <p:cNvSpPr>
              <a:spLocks noChangeArrowheads="1"/>
            </p:cNvSpPr>
            <p:nvPr/>
          </p:nvSpPr>
          <p:spPr bwMode="auto">
            <a:xfrm>
              <a:off x="482" y="2489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8" name="Line 663"/>
            <p:cNvSpPr>
              <a:spLocks noChangeShapeType="1"/>
            </p:cNvSpPr>
            <p:nvPr/>
          </p:nvSpPr>
          <p:spPr bwMode="auto">
            <a:xfrm>
              <a:off x="482" y="2633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39" name="Rectangle 664"/>
            <p:cNvSpPr>
              <a:spLocks noChangeArrowheads="1"/>
            </p:cNvSpPr>
            <p:nvPr/>
          </p:nvSpPr>
          <p:spPr bwMode="auto">
            <a:xfrm>
              <a:off x="482" y="2633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40" name="Line 665"/>
            <p:cNvSpPr>
              <a:spLocks noChangeShapeType="1"/>
            </p:cNvSpPr>
            <p:nvPr/>
          </p:nvSpPr>
          <p:spPr bwMode="auto">
            <a:xfrm>
              <a:off x="482" y="2778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41" name="Rectangle 666"/>
            <p:cNvSpPr>
              <a:spLocks noChangeArrowheads="1"/>
            </p:cNvSpPr>
            <p:nvPr/>
          </p:nvSpPr>
          <p:spPr bwMode="auto">
            <a:xfrm>
              <a:off x="482" y="2778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42" name="Line 667"/>
            <p:cNvSpPr>
              <a:spLocks noChangeShapeType="1"/>
            </p:cNvSpPr>
            <p:nvPr/>
          </p:nvSpPr>
          <p:spPr bwMode="auto">
            <a:xfrm>
              <a:off x="482" y="2922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43" name="Rectangle 668"/>
            <p:cNvSpPr>
              <a:spLocks noChangeArrowheads="1"/>
            </p:cNvSpPr>
            <p:nvPr/>
          </p:nvSpPr>
          <p:spPr bwMode="auto">
            <a:xfrm>
              <a:off x="482" y="2922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44" name="Line 669"/>
            <p:cNvSpPr>
              <a:spLocks noChangeShapeType="1"/>
            </p:cNvSpPr>
            <p:nvPr/>
          </p:nvSpPr>
          <p:spPr bwMode="auto">
            <a:xfrm>
              <a:off x="482" y="3066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45" name="Rectangle 670"/>
            <p:cNvSpPr>
              <a:spLocks noChangeArrowheads="1"/>
            </p:cNvSpPr>
            <p:nvPr/>
          </p:nvSpPr>
          <p:spPr bwMode="auto">
            <a:xfrm>
              <a:off x="482" y="3066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46" name="Line 671"/>
            <p:cNvSpPr>
              <a:spLocks noChangeShapeType="1"/>
            </p:cNvSpPr>
            <p:nvPr/>
          </p:nvSpPr>
          <p:spPr bwMode="auto">
            <a:xfrm>
              <a:off x="476" y="1480"/>
              <a:ext cx="1" cy="17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47" name="Rectangle 672"/>
            <p:cNvSpPr>
              <a:spLocks noChangeArrowheads="1"/>
            </p:cNvSpPr>
            <p:nvPr/>
          </p:nvSpPr>
          <p:spPr bwMode="auto">
            <a:xfrm>
              <a:off x="476" y="1480"/>
              <a:ext cx="6" cy="173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48" name="Line 673"/>
            <p:cNvSpPr>
              <a:spLocks noChangeShapeType="1"/>
            </p:cNvSpPr>
            <p:nvPr/>
          </p:nvSpPr>
          <p:spPr bwMode="auto">
            <a:xfrm>
              <a:off x="1008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49" name="Rectangle 674"/>
            <p:cNvSpPr>
              <a:spLocks noChangeArrowheads="1"/>
            </p:cNvSpPr>
            <p:nvPr/>
          </p:nvSpPr>
          <p:spPr bwMode="auto">
            <a:xfrm>
              <a:off x="1008" y="1486"/>
              <a:ext cx="6" cy="17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50" name="Line 675"/>
            <p:cNvSpPr>
              <a:spLocks noChangeShapeType="1"/>
            </p:cNvSpPr>
            <p:nvPr/>
          </p:nvSpPr>
          <p:spPr bwMode="auto">
            <a:xfrm>
              <a:off x="1607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51" name="Rectangle 676"/>
            <p:cNvSpPr>
              <a:spLocks noChangeArrowheads="1"/>
            </p:cNvSpPr>
            <p:nvPr/>
          </p:nvSpPr>
          <p:spPr bwMode="auto">
            <a:xfrm>
              <a:off x="1607" y="1486"/>
              <a:ext cx="6" cy="17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52" name="Line 677"/>
            <p:cNvSpPr>
              <a:spLocks noChangeShapeType="1"/>
            </p:cNvSpPr>
            <p:nvPr/>
          </p:nvSpPr>
          <p:spPr bwMode="auto">
            <a:xfrm>
              <a:off x="1970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53" name="Rectangle 678"/>
            <p:cNvSpPr>
              <a:spLocks noChangeArrowheads="1"/>
            </p:cNvSpPr>
            <p:nvPr/>
          </p:nvSpPr>
          <p:spPr bwMode="auto">
            <a:xfrm>
              <a:off x="1970" y="1486"/>
              <a:ext cx="6" cy="17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54" name="Line 679"/>
            <p:cNvSpPr>
              <a:spLocks noChangeShapeType="1"/>
            </p:cNvSpPr>
            <p:nvPr/>
          </p:nvSpPr>
          <p:spPr bwMode="auto">
            <a:xfrm>
              <a:off x="2381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55" name="Rectangle 680"/>
            <p:cNvSpPr>
              <a:spLocks noChangeArrowheads="1"/>
            </p:cNvSpPr>
            <p:nvPr/>
          </p:nvSpPr>
          <p:spPr bwMode="auto">
            <a:xfrm>
              <a:off x="2381" y="1486"/>
              <a:ext cx="6" cy="17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56" name="Line 681"/>
            <p:cNvSpPr>
              <a:spLocks noChangeShapeType="1"/>
            </p:cNvSpPr>
            <p:nvPr/>
          </p:nvSpPr>
          <p:spPr bwMode="auto">
            <a:xfrm>
              <a:off x="2998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57" name="Rectangle 682"/>
            <p:cNvSpPr>
              <a:spLocks noChangeArrowheads="1"/>
            </p:cNvSpPr>
            <p:nvPr/>
          </p:nvSpPr>
          <p:spPr bwMode="auto">
            <a:xfrm>
              <a:off x="2998" y="1486"/>
              <a:ext cx="6" cy="17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58" name="Line 683"/>
            <p:cNvSpPr>
              <a:spLocks noChangeShapeType="1"/>
            </p:cNvSpPr>
            <p:nvPr/>
          </p:nvSpPr>
          <p:spPr bwMode="auto">
            <a:xfrm>
              <a:off x="3584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59" name="Rectangle 684"/>
            <p:cNvSpPr>
              <a:spLocks noChangeArrowheads="1"/>
            </p:cNvSpPr>
            <p:nvPr/>
          </p:nvSpPr>
          <p:spPr bwMode="auto">
            <a:xfrm>
              <a:off x="3584" y="1486"/>
              <a:ext cx="6" cy="17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60" name="Line 685"/>
            <p:cNvSpPr>
              <a:spLocks noChangeShapeType="1"/>
            </p:cNvSpPr>
            <p:nvPr/>
          </p:nvSpPr>
          <p:spPr bwMode="auto">
            <a:xfrm>
              <a:off x="4370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61" name="Rectangle 686"/>
            <p:cNvSpPr>
              <a:spLocks noChangeArrowheads="1"/>
            </p:cNvSpPr>
            <p:nvPr/>
          </p:nvSpPr>
          <p:spPr bwMode="auto">
            <a:xfrm>
              <a:off x="4370" y="1486"/>
              <a:ext cx="6" cy="17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62" name="Line 687"/>
            <p:cNvSpPr>
              <a:spLocks noChangeShapeType="1"/>
            </p:cNvSpPr>
            <p:nvPr/>
          </p:nvSpPr>
          <p:spPr bwMode="auto">
            <a:xfrm>
              <a:off x="482" y="3210"/>
              <a:ext cx="462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63" name="Rectangle 688"/>
            <p:cNvSpPr>
              <a:spLocks noChangeArrowheads="1"/>
            </p:cNvSpPr>
            <p:nvPr/>
          </p:nvSpPr>
          <p:spPr bwMode="auto">
            <a:xfrm>
              <a:off x="482" y="3210"/>
              <a:ext cx="462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64" name="Line 689"/>
            <p:cNvSpPr>
              <a:spLocks noChangeShapeType="1"/>
            </p:cNvSpPr>
            <p:nvPr/>
          </p:nvSpPr>
          <p:spPr bwMode="auto">
            <a:xfrm>
              <a:off x="5096" y="1486"/>
              <a:ext cx="1" cy="173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65" name="Rectangle 690"/>
            <p:cNvSpPr>
              <a:spLocks noChangeArrowheads="1"/>
            </p:cNvSpPr>
            <p:nvPr/>
          </p:nvSpPr>
          <p:spPr bwMode="auto">
            <a:xfrm>
              <a:off x="5096" y="1486"/>
              <a:ext cx="6" cy="173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66" name="Line 691"/>
            <p:cNvSpPr>
              <a:spLocks noChangeShapeType="1"/>
            </p:cNvSpPr>
            <p:nvPr/>
          </p:nvSpPr>
          <p:spPr bwMode="auto">
            <a:xfrm>
              <a:off x="476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67" name="Rectangle 692"/>
            <p:cNvSpPr>
              <a:spLocks noChangeArrowheads="1"/>
            </p:cNvSpPr>
            <p:nvPr/>
          </p:nvSpPr>
          <p:spPr bwMode="auto">
            <a:xfrm>
              <a:off x="476" y="3216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68" name="Line 693"/>
            <p:cNvSpPr>
              <a:spLocks noChangeShapeType="1"/>
            </p:cNvSpPr>
            <p:nvPr/>
          </p:nvSpPr>
          <p:spPr bwMode="auto">
            <a:xfrm>
              <a:off x="1008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69" name="Rectangle 694"/>
            <p:cNvSpPr>
              <a:spLocks noChangeArrowheads="1"/>
            </p:cNvSpPr>
            <p:nvPr/>
          </p:nvSpPr>
          <p:spPr bwMode="auto">
            <a:xfrm>
              <a:off x="1008" y="3216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70" name="Line 695"/>
            <p:cNvSpPr>
              <a:spLocks noChangeShapeType="1"/>
            </p:cNvSpPr>
            <p:nvPr/>
          </p:nvSpPr>
          <p:spPr bwMode="auto">
            <a:xfrm>
              <a:off x="1607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71" name="Rectangle 696"/>
            <p:cNvSpPr>
              <a:spLocks noChangeArrowheads="1"/>
            </p:cNvSpPr>
            <p:nvPr/>
          </p:nvSpPr>
          <p:spPr bwMode="auto">
            <a:xfrm>
              <a:off x="1607" y="3216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72" name="Line 697"/>
            <p:cNvSpPr>
              <a:spLocks noChangeShapeType="1"/>
            </p:cNvSpPr>
            <p:nvPr/>
          </p:nvSpPr>
          <p:spPr bwMode="auto">
            <a:xfrm>
              <a:off x="1970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73" name="Rectangle 698"/>
            <p:cNvSpPr>
              <a:spLocks noChangeArrowheads="1"/>
            </p:cNvSpPr>
            <p:nvPr/>
          </p:nvSpPr>
          <p:spPr bwMode="auto">
            <a:xfrm>
              <a:off x="1970" y="3216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74" name="Line 699"/>
            <p:cNvSpPr>
              <a:spLocks noChangeShapeType="1"/>
            </p:cNvSpPr>
            <p:nvPr/>
          </p:nvSpPr>
          <p:spPr bwMode="auto">
            <a:xfrm>
              <a:off x="2381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75" name="Rectangle 700"/>
            <p:cNvSpPr>
              <a:spLocks noChangeArrowheads="1"/>
            </p:cNvSpPr>
            <p:nvPr/>
          </p:nvSpPr>
          <p:spPr bwMode="auto">
            <a:xfrm>
              <a:off x="2381" y="3216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76" name="Line 701"/>
            <p:cNvSpPr>
              <a:spLocks noChangeShapeType="1"/>
            </p:cNvSpPr>
            <p:nvPr/>
          </p:nvSpPr>
          <p:spPr bwMode="auto">
            <a:xfrm>
              <a:off x="2998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77" name="Rectangle 702"/>
            <p:cNvSpPr>
              <a:spLocks noChangeArrowheads="1"/>
            </p:cNvSpPr>
            <p:nvPr/>
          </p:nvSpPr>
          <p:spPr bwMode="auto">
            <a:xfrm>
              <a:off x="2998" y="3216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78" name="Line 703"/>
            <p:cNvSpPr>
              <a:spLocks noChangeShapeType="1"/>
            </p:cNvSpPr>
            <p:nvPr/>
          </p:nvSpPr>
          <p:spPr bwMode="auto">
            <a:xfrm>
              <a:off x="3584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79" name="Rectangle 704"/>
            <p:cNvSpPr>
              <a:spLocks noChangeArrowheads="1"/>
            </p:cNvSpPr>
            <p:nvPr/>
          </p:nvSpPr>
          <p:spPr bwMode="auto">
            <a:xfrm>
              <a:off x="3584" y="3216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80" name="Line 705"/>
            <p:cNvSpPr>
              <a:spLocks noChangeShapeType="1"/>
            </p:cNvSpPr>
            <p:nvPr/>
          </p:nvSpPr>
          <p:spPr bwMode="auto">
            <a:xfrm>
              <a:off x="4370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81" name="Rectangle 706"/>
            <p:cNvSpPr>
              <a:spLocks noChangeArrowheads="1"/>
            </p:cNvSpPr>
            <p:nvPr/>
          </p:nvSpPr>
          <p:spPr bwMode="auto">
            <a:xfrm>
              <a:off x="4370" y="3216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82" name="Line 707"/>
            <p:cNvSpPr>
              <a:spLocks noChangeShapeType="1"/>
            </p:cNvSpPr>
            <p:nvPr/>
          </p:nvSpPr>
          <p:spPr bwMode="auto">
            <a:xfrm>
              <a:off x="5096" y="321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83" name="Rectangle 708"/>
            <p:cNvSpPr>
              <a:spLocks noChangeArrowheads="1"/>
            </p:cNvSpPr>
            <p:nvPr/>
          </p:nvSpPr>
          <p:spPr bwMode="auto">
            <a:xfrm>
              <a:off x="5096" y="3216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84" name="Line 709"/>
            <p:cNvSpPr>
              <a:spLocks noChangeShapeType="1"/>
            </p:cNvSpPr>
            <p:nvPr/>
          </p:nvSpPr>
          <p:spPr bwMode="auto">
            <a:xfrm>
              <a:off x="5102" y="1480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85" name="Rectangle 710"/>
            <p:cNvSpPr>
              <a:spLocks noChangeArrowheads="1"/>
            </p:cNvSpPr>
            <p:nvPr/>
          </p:nvSpPr>
          <p:spPr bwMode="auto">
            <a:xfrm>
              <a:off x="5102" y="1480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86" name="Line 711"/>
            <p:cNvSpPr>
              <a:spLocks noChangeShapeType="1"/>
            </p:cNvSpPr>
            <p:nvPr/>
          </p:nvSpPr>
          <p:spPr bwMode="auto">
            <a:xfrm>
              <a:off x="5102" y="1768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87" name="Rectangle 712"/>
            <p:cNvSpPr>
              <a:spLocks noChangeArrowheads="1"/>
            </p:cNvSpPr>
            <p:nvPr/>
          </p:nvSpPr>
          <p:spPr bwMode="auto">
            <a:xfrm>
              <a:off x="5102" y="1768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88" name="Line 713"/>
            <p:cNvSpPr>
              <a:spLocks noChangeShapeType="1"/>
            </p:cNvSpPr>
            <p:nvPr/>
          </p:nvSpPr>
          <p:spPr bwMode="auto">
            <a:xfrm>
              <a:off x="5102" y="1913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89" name="Rectangle 714"/>
            <p:cNvSpPr>
              <a:spLocks noChangeArrowheads="1"/>
            </p:cNvSpPr>
            <p:nvPr/>
          </p:nvSpPr>
          <p:spPr bwMode="auto">
            <a:xfrm>
              <a:off x="5102" y="1913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90" name="Line 715"/>
            <p:cNvSpPr>
              <a:spLocks noChangeShapeType="1"/>
            </p:cNvSpPr>
            <p:nvPr/>
          </p:nvSpPr>
          <p:spPr bwMode="auto">
            <a:xfrm>
              <a:off x="5102" y="2057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91" name="Rectangle 716"/>
            <p:cNvSpPr>
              <a:spLocks noChangeArrowheads="1"/>
            </p:cNvSpPr>
            <p:nvPr/>
          </p:nvSpPr>
          <p:spPr bwMode="auto">
            <a:xfrm>
              <a:off x="5102" y="2057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92" name="Line 717"/>
            <p:cNvSpPr>
              <a:spLocks noChangeShapeType="1"/>
            </p:cNvSpPr>
            <p:nvPr/>
          </p:nvSpPr>
          <p:spPr bwMode="auto">
            <a:xfrm>
              <a:off x="5102" y="2201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93" name="Rectangle 718"/>
            <p:cNvSpPr>
              <a:spLocks noChangeArrowheads="1"/>
            </p:cNvSpPr>
            <p:nvPr/>
          </p:nvSpPr>
          <p:spPr bwMode="auto">
            <a:xfrm>
              <a:off x="5102" y="2201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94" name="Line 719"/>
            <p:cNvSpPr>
              <a:spLocks noChangeShapeType="1"/>
            </p:cNvSpPr>
            <p:nvPr/>
          </p:nvSpPr>
          <p:spPr bwMode="auto">
            <a:xfrm>
              <a:off x="5102" y="2345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95" name="Rectangle 720"/>
            <p:cNvSpPr>
              <a:spLocks noChangeArrowheads="1"/>
            </p:cNvSpPr>
            <p:nvPr/>
          </p:nvSpPr>
          <p:spPr bwMode="auto">
            <a:xfrm>
              <a:off x="5102" y="2345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96" name="Line 721"/>
            <p:cNvSpPr>
              <a:spLocks noChangeShapeType="1"/>
            </p:cNvSpPr>
            <p:nvPr/>
          </p:nvSpPr>
          <p:spPr bwMode="auto">
            <a:xfrm>
              <a:off x="5102" y="2489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97" name="Rectangle 722"/>
            <p:cNvSpPr>
              <a:spLocks noChangeArrowheads="1"/>
            </p:cNvSpPr>
            <p:nvPr/>
          </p:nvSpPr>
          <p:spPr bwMode="auto">
            <a:xfrm>
              <a:off x="5102" y="2489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98" name="Line 723"/>
            <p:cNvSpPr>
              <a:spLocks noChangeShapeType="1"/>
            </p:cNvSpPr>
            <p:nvPr/>
          </p:nvSpPr>
          <p:spPr bwMode="auto">
            <a:xfrm>
              <a:off x="5102" y="2633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899" name="Rectangle 724"/>
            <p:cNvSpPr>
              <a:spLocks noChangeArrowheads="1"/>
            </p:cNvSpPr>
            <p:nvPr/>
          </p:nvSpPr>
          <p:spPr bwMode="auto">
            <a:xfrm>
              <a:off x="5102" y="2633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00" name="Line 725"/>
            <p:cNvSpPr>
              <a:spLocks noChangeShapeType="1"/>
            </p:cNvSpPr>
            <p:nvPr/>
          </p:nvSpPr>
          <p:spPr bwMode="auto">
            <a:xfrm>
              <a:off x="5102" y="2778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01" name="Rectangle 726"/>
            <p:cNvSpPr>
              <a:spLocks noChangeArrowheads="1"/>
            </p:cNvSpPr>
            <p:nvPr/>
          </p:nvSpPr>
          <p:spPr bwMode="auto">
            <a:xfrm>
              <a:off x="5102" y="2778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02" name="Line 727"/>
            <p:cNvSpPr>
              <a:spLocks noChangeShapeType="1"/>
            </p:cNvSpPr>
            <p:nvPr/>
          </p:nvSpPr>
          <p:spPr bwMode="auto">
            <a:xfrm>
              <a:off x="5102" y="292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03" name="Rectangle 728"/>
            <p:cNvSpPr>
              <a:spLocks noChangeArrowheads="1"/>
            </p:cNvSpPr>
            <p:nvPr/>
          </p:nvSpPr>
          <p:spPr bwMode="auto">
            <a:xfrm>
              <a:off x="5102" y="2922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04" name="Line 729"/>
            <p:cNvSpPr>
              <a:spLocks noChangeShapeType="1"/>
            </p:cNvSpPr>
            <p:nvPr/>
          </p:nvSpPr>
          <p:spPr bwMode="auto">
            <a:xfrm>
              <a:off x="5102" y="3066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05" name="Rectangle 730"/>
            <p:cNvSpPr>
              <a:spLocks noChangeArrowheads="1"/>
            </p:cNvSpPr>
            <p:nvPr/>
          </p:nvSpPr>
          <p:spPr bwMode="auto">
            <a:xfrm>
              <a:off x="5102" y="3066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06" name="Line 731"/>
            <p:cNvSpPr>
              <a:spLocks noChangeShapeType="1"/>
            </p:cNvSpPr>
            <p:nvPr/>
          </p:nvSpPr>
          <p:spPr bwMode="auto">
            <a:xfrm>
              <a:off x="5102" y="3210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907" name="Rectangle 732"/>
            <p:cNvSpPr>
              <a:spLocks noChangeArrowheads="1"/>
            </p:cNvSpPr>
            <p:nvPr/>
          </p:nvSpPr>
          <p:spPr bwMode="auto">
            <a:xfrm>
              <a:off x="5102" y="3210"/>
              <a:ext cx="6" cy="6"/>
            </a:xfrm>
            <a:prstGeom prst="rect">
              <a:avLst/>
            </a:prstGeom>
            <a:solidFill>
              <a:srgbClr val="C0C0C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050" y="-26988"/>
            <a:ext cx="5900750" cy="990601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Microprogramming</a:t>
            </a:r>
          </a:p>
        </p:txBody>
      </p:sp>
      <p:sp>
        <p:nvSpPr>
          <p:cNvPr id="108547" name="AutoShape 3"/>
          <p:cNvSpPr>
            <a:spLocks noGrp="1" noChangeArrowheads="1"/>
          </p:cNvSpPr>
          <p:nvPr>
            <p:ph idx="1"/>
          </p:nvPr>
        </p:nvSpPr>
        <p:spPr>
          <a:xfrm>
            <a:off x="1809720" y="714356"/>
            <a:ext cx="8382000" cy="4495800"/>
          </a:xfrm>
          <a:prstGeom prst="roundRect">
            <a:avLst>
              <a:gd name="adj" fmla="val 3884"/>
            </a:avLst>
          </a:prstGeom>
          <a:noFill/>
        </p:spPr>
        <p:txBody>
          <a:bodyPr/>
          <a:lstStyle/>
          <a:p>
            <a:r>
              <a:rPr lang="en-US" altLang="zh-CN" dirty="0" smtClean="0"/>
              <a:t>What are the Microinstructions?</a:t>
            </a:r>
          </a:p>
        </p:txBody>
      </p:sp>
      <p:pic>
        <p:nvPicPr>
          <p:cNvPr id="108548" name="Picture 4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95604" y="1214422"/>
            <a:ext cx="6324600" cy="541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8"/>
          <p:cNvSpPr>
            <a:spLocks noChangeArrowheads="1"/>
          </p:cNvSpPr>
          <p:nvPr/>
        </p:nvSpPr>
        <p:spPr bwMode="auto">
          <a:xfrm>
            <a:off x="1752600" y="152400"/>
            <a:ext cx="7620000" cy="609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Details</a:t>
            </a:r>
          </a:p>
        </p:txBody>
      </p:sp>
      <p:graphicFrame>
        <p:nvGraphicFramePr>
          <p:cNvPr id="109571" name="Object 102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38282" y="214290"/>
          <a:ext cx="84582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工作表" r:id="rId4" imgW="6594475" imgH="1222375" progId="Excel.Sheet.8">
                  <p:embed/>
                </p:oleObj>
              </mc:Choice>
              <mc:Fallback>
                <p:oleObj name="工作表" r:id="rId4" imgW="6594475" imgH="1222375" progId="Excel.Sheet.8">
                  <p:embed/>
                  <p:pic>
                    <p:nvPicPr>
                      <p:cNvPr id="0" name="Object 102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282" y="214290"/>
                        <a:ext cx="84582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1030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38283" y="4071942"/>
          <a:ext cx="6056313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工作表" r:id="rId7" imgW="5742720" imgH="2007720" progId="Excel.Sheet.8">
                  <p:embed/>
                </p:oleObj>
              </mc:Choice>
              <mc:Fallback>
                <p:oleObj name="工作表" r:id="rId7" imgW="5742720" imgH="2007720" progId="Excel.Sheet.8">
                  <p:embed/>
                  <p:pic>
                    <p:nvPicPr>
                      <p:cNvPr id="0" name="Object 1030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283" y="4071942"/>
                        <a:ext cx="6056313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573" name="Picture 1031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867400" y="152400"/>
            <a:ext cx="4648200" cy="41910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</p:pic>
      <p:sp>
        <p:nvSpPr>
          <p:cNvPr id="109574" name="Text Box 1032"/>
          <p:cNvSpPr txBox="1">
            <a:spLocks noChangeArrowheads="1"/>
          </p:cNvSpPr>
          <p:nvPr/>
        </p:nvSpPr>
        <p:spPr bwMode="auto">
          <a:xfrm>
            <a:off x="8077200" y="5257801"/>
            <a:ext cx="23622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zh-CN" altLang="en-US"/>
              <a:t>见</a:t>
            </a:r>
            <a:r>
              <a:rPr lang="en-US" altLang="zh-CN"/>
              <a:t>3rd</a:t>
            </a:r>
            <a:r>
              <a:rPr lang="zh-CN" altLang="en-US"/>
              <a:t>光盘或</a:t>
            </a:r>
            <a:r>
              <a:rPr lang="en-US" altLang="zh-CN"/>
              <a:t>2nd</a:t>
            </a:r>
            <a:r>
              <a:rPr lang="zh-CN" altLang="en-US"/>
              <a:t>的正文</a:t>
            </a:r>
          </a:p>
        </p:txBody>
      </p:sp>
      <p:graphicFrame>
        <p:nvGraphicFramePr>
          <p:cNvPr id="109575" name="Object 1033"/>
          <p:cNvGraphicFramePr>
            <a:graphicFrameLocks noChangeAspect="1"/>
          </p:cNvGraphicFramePr>
          <p:nvPr/>
        </p:nvGraphicFramePr>
        <p:xfrm>
          <a:off x="1738282" y="2428869"/>
          <a:ext cx="41910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BMP 图象" r:id="rId10" imgW="3533333" imgH="1047619" progId="PBrush">
                  <p:embed/>
                </p:oleObj>
              </mc:Choice>
              <mc:Fallback>
                <p:oleObj name="BMP 图象" r:id="rId10" imgW="3533333" imgH="1047619" progId="PBrush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282" y="2428869"/>
                        <a:ext cx="4191000" cy="124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34" y="4429132"/>
            <a:ext cx="8229600" cy="1643074"/>
          </a:xfrm>
        </p:spPr>
        <p:txBody>
          <a:bodyPr/>
          <a:lstStyle/>
          <a:p>
            <a:r>
              <a:rPr lang="en-US" altLang="zh-CN" sz="2400" dirty="0"/>
              <a:t>I-Memory  and D-Memory are used in different stage.</a:t>
            </a:r>
          </a:p>
          <a:p>
            <a:r>
              <a:rPr lang="en-US" altLang="zh-CN" sz="2400" dirty="0" err="1"/>
              <a:t>PC+4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PC+4+imm</a:t>
            </a:r>
            <a:r>
              <a:rPr lang="en-US" altLang="zh-CN" sz="2400" dirty="0"/>
              <a:t>&lt;&lt;2,  </a:t>
            </a:r>
            <a:r>
              <a:rPr lang="en-US" altLang="zh-CN" sz="2400" dirty="0" err="1"/>
              <a:t>ALU</a:t>
            </a:r>
            <a:r>
              <a:rPr lang="en-US" altLang="zh-CN" sz="2400" dirty="0"/>
              <a:t> operation  are calculated in different stages.</a:t>
            </a:r>
          </a:p>
          <a:p>
            <a:r>
              <a:rPr lang="en-US" altLang="zh-CN" sz="2400" dirty="0"/>
              <a:t>So </a:t>
            </a:r>
            <a:r>
              <a:rPr lang="en-US" altLang="zh-CN" sz="2400" dirty="0">
                <a:solidFill>
                  <a:srgbClr val="FF0000"/>
                </a:solidFill>
              </a:rPr>
              <a:t>memory   and </a:t>
            </a:r>
            <a:r>
              <a:rPr lang="en-US" altLang="zh-CN" sz="2400" dirty="0" err="1">
                <a:solidFill>
                  <a:srgbClr val="FF0000"/>
                </a:solidFill>
              </a:rPr>
              <a:t>ALU</a:t>
            </a:r>
            <a:r>
              <a:rPr lang="en-US" altLang="zh-CN" sz="2400" dirty="0">
                <a:solidFill>
                  <a:srgbClr val="FF0000"/>
                </a:solidFill>
              </a:rPr>
              <a:t>  can be shared </a:t>
            </a:r>
            <a:r>
              <a:rPr lang="en-US" altLang="zh-CN" sz="2400" dirty="0"/>
              <a:t>in different stages.</a:t>
            </a:r>
            <a:endParaRPr lang="zh-CN" altLang="en-US" sz="2400" dirty="0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2166911" y="1285860"/>
          <a:ext cx="7858177" cy="2928960"/>
        </p:xfrm>
        <a:graphic>
          <a:graphicData uri="http://schemas.openxmlformats.org/drawingml/2006/table">
            <a:tbl>
              <a:tblPr/>
              <a:tblGrid>
                <a:gridCol w="1284510"/>
                <a:gridCol w="1284510"/>
                <a:gridCol w="1057832"/>
                <a:gridCol w="731982"/>
                <a:gridCol w="1168022"/>
                <a:gridCol w="1163299"/>
                <a:gridCol w="1168022"/>
              </a:tblGrid>
              <a:tr h="753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Instruction class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Instruction memory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Register read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 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Data memory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Register write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Total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0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R-format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 ns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0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Load word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8 ns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0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Store word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 ns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0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Branch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 ns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50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Jump</a:t>
                      </a:r>
                    </a:p>
                  </a:txBody>
                  <a:tcPr marL="90488" marR="9048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 ns</a:t>
                      </a:r>
                    </a:p>
                  </a:txBody>
                  <a:tcPr marL="90488" marR="9048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graphicFrame>
        <p:nvGraphicFramePr>
          <p:cNvPr id="250883" name="Group 3"/>
          <p:cNvGraphicFramePr>
            <a:graphicFrameLocks noGrp="1"/>
          </p:cNvGraphicFramePr>
          <p:nvPr/>
        </p:nvGraphicFramePr>
        <p:xfrm>
          <a:off x="5303839" y="188913"/>
          <a:ext cx="5132387" cy="6035220"/>
        </p:xfrm>
        <a:graphic>
          <a:graphicData uri="http://schemas.openxmlformats.org/drawingml/2006/table">
            <a:tbl>
              <a:tblPr/>
              <a:tblGrid>
                <a:gridCol w="655637"/>
                <a:gridCol w="296863"/>
                <a:gridCol w="296862"/>
                <a:gridCol w="296863"/>
                <a:gridCol w="296862"/>
                <a:gridCol w="296863"/>
                <a:gridCol w="296862"/>
                <a:gridCol w="296863"/>
                <a:gridCol w="296862"/>
                <a:gridCol w="296863"/>
                <a:gridCol w="296862"/>
                <a:gridCol w="1508125"/>
              </a:tblGrid>
              <a:tr h="3349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ALUOp1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ALUOp0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SRC1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ALUSrcA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SRC2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ALUSrcB1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ALUSrcB0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Register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control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IRWrite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RegWrite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RegDst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MemtoReg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Memory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control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MemRead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MemRead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IorD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PCWite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PCSource1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PCSource0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PCWrite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PCWriteCond</a:t>
                      </a: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66CC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1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Seq</a:t>
                      </a:r>
                    </a:p>
                  </a:txBody>
                  <a:tcPr marL="90000" marR="90000" marT="0" marB="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Addrctl1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  <a:cs typeface="Times New Roman" pitchFamily="18" charset="0"/>
                        </a:rPr>
                        <a:t>Addrctl0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0832" name="Rectangle 260"/>
          <p:cNvSpPr>
            <a:spLocks noChangeArrowheads="1"/>
          </p:cNvSpPr>
          <p:nvPr/>
        </p:nvSpPr>
        <p:spPr bwMode="auto">
          <a:xfrm>
            <a:off x="4656138" y="2492376"/>
            <a:ext cx="360362" cy="15843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marL="342900" indent="-342900"/>
            <a:r>
              <a:rPr lang="en-US" altLang="zh-CN" sz="1600"/>
              <a:t>State (MC)</a:t>
            </a:r>
          </a:p>
        </p:txBody>
      </p:sp>
      <p:sp>
        <p:nvSpPr>
          <p:cNvPr id="110833" name="Rectangle 261"/>
          <p:cNvSpPr>
            <a:spLocks noChangeArrowheads="1"/>
          </p:cNvSpPr>
          <p:nvPr/>
        </p:nvSpPr>
        <p:spPr bwMode="auto">
          <a:xfrm>
            <a:off x="3935414" y="2347914"/>
            <a:ext cx="433387" cy="1944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pPr marL="342900" indent="-342900"/>
            <a:r>
              <a:rPr lang="en-US" altLang="zh-CN" sz="2000"/>
              <a:t>3  2  1  0</a:t>
            </a:r>
          </a:p>
        </p:txBody>
      </p:sp>
      <p:grpSp>
        <p:nvGrpSpPr>
          <p:cNvPr id="2" name="Group 262"/>
          <p:cNvGrpSpPr>
            <a:grpSpLocks/>
          </p:cNvGrpSpPr>
          <p:nvPr/>
        </p:nvGrpSpPr>
        <p:grpSpPr bwMode="auto">
          <a:xfrm>
            <a:off x="2927350" y="2205038"/>
            <a:ext cx="503238" cy="869950"/>
            <a:chOff x="476" y="799"/>
            <a:chExt cx="317" cy="548"/>
          </a:xfrm>
        </p:grpSpPr>
        <p:sp>
          <p:nvSpPr>
            <p:cNvPr id="110859" name="Rectangle 263"/>
            <p:cNvSpPr>
              <a:spLocks noChangeArrowheads="1"/>
            </p:cNvSpPr>
            <p:nvPr/>
          </p:nvSpPr>
          <p:spPr bwMode="auto">
            <a:xfrm rot="5400000">
              <a:off x="361" y="914"/>
              <a:ext cx="548" cy="317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zh-CN" sz="1400"/>
                <a:t>0011</a:t>
              </a:r>
            </a:p>
            <a:p>
              <a:pPr marL="342900" indent="-342900"/>
              <a:r>
                <a:rPr lang="en-US" altLang="zh-CN" sz="1400"/>
                <a:t>0101</a:t>
              </a:r>
            </a:p>
          </p:txBody>
        </p:sp>
        <p:sp>
          <p:nvSpPr>
            <p:cNvPr id="110860" name="Line 264"/>
            <p:cNvSpPr>
              <a:spLocks noChangeShapeType="1"/>
            </p:cNvSpPr>
            <p:nvPr/>
          </p:nvSpPr>
          <p:spPr bwMode="auto">
            <a:xfrm rot="5400000">
              <a:off x="375" y="1072"/>
              <a:ext cx="5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265"/>
          <p:cNvGrpSpPr>
            <a:grpSpLocks/>
          </p:cNvGrpSpPr>
          <p:nvPr/>
        </p:nvGrpSpPr>
        <p:grpSpPr bwMode="auto">
          <a:xfrm>
            <a:off x="2424113" y="4076700"/>
            <a:ext cx="1008062" cy="865188"/>
            <a:chOff x="113" y="2432"/>
            <a:chExt cx="635" cy="545"/>
          </a:xfrm>
        </p:grpSpPr>
        <p:sp>
          <p:nvSpPr>
            <p:cNvPr id="110855" name="Rectangle 266"/>
            <p:cNvSpPr>
              <a:spLocks noChangeArrowheads="1"/>
            </p:cNvSpPr>
            <p:nvPr/>
          </p:nvSpPr>
          <p:spPr bwMode="auto">
            <a:xfrm rot="5400000">
              <a:off x="159" y="2386"/>
              <a:ext cx="544" cy="635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42900" indent="-342900"/>
              <a:r>
                <a:rPr lang="en-US" altLang="zh-CN" sz="1400"/>
                <a:t>0110</a:t>
              </a:r>
            </a:p>
            <a:p>
              <a:pPr marL="342900" indent="-342900"/>
              <a:r>
                <a:rPr lang="en-US" altLang="zh-CN" sz="1400"/>
                <a:t>1001</a:t>
              </a:r>
            </a:p>
            <a:p>
              <a:pPr marL="342900" indent="-342900"/>
              <a:r>
                <a:rPr lang="en-US" altLang="zh-CN" sz="1400"/>
                <a:t>1001</a:t>
              </a:r>
            </a:p>
            <a:p>
              <a:pPr marL="342900" indent="-342900"/>
              <a:r>
                <a:rPr lang="en-US" altLang="zh-CN" sz="1400"/>
                <a:t>0010</a:t>
              </a:r>
            </a:p>
          </p:txBody>
        </p:sp>
        <p:sp>
          <p:nvSpPr>
            <p:cNvPr id="110856" name="Line 267"/>
            <p:cNvSpPr>
              <a:spLocks noChangeShapeType="1"/>
            </p:cNvSpPr>
            <p:nvPr/>
          </p:nvSpPr>
          <p:spPr bwMode="auto">
            <a:xfrm rot="5400000">
              <a:off x="330" y="2705"/>
              <a:ext cx="5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857" name="Line 268"/>
            <p:cNvSpPr>
              <a:spLocks noChangeShapeType="1"/>
            </p:cNvSpPr>
            <p:nvPr/>
          </p:nvSpPr>
          <p:spPr bwMode="auto">
            <a:xfrm rot="5400000">
              <a:off x="158" y="2705"/>
              <a:ext cx="5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858" name="Line 269"/>
            <p:cNvSpPr>
              <a:spLocks noChangeShapeType="1"/>
            </p:cNvSpPr>
            <p:nvPr/>
          </p:nvSpPr>
          <p:spPr bwMode="auto">
            <a:xfrm rot="5400000">
              <a:off x="13" y="2705"/>
              <a:ext cx="54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0836" name="Freeform 270"/>
          <p:cNvSpPr>
            <a:spLocks/>
          </p:cNvSpPr>
          <p:nvPr/>
        </p:nvSpPr>
        <p:spPr bwMode="auto">
          <a:xfrm>
            <a:off x="4006851" y="1054100"/>
            <a:ext cx="504825" cy="935038"/>
          </a:xfrm>
          <a:custGeom>
            <a:avLst/>
            <a:gdLst>
              <a:gd name="T0" fmla="*/ 2147483647 w 318"/>
              <a:gd name="T1" fmla="*/ 0 h 589"/>
              <a:gd name="T2" fmla="*/ 2147483647 w 318"/>
              <a:gd name="T3" fmla="*/ 2147483647 h 589"/>
              <a:gd name="T4" fmla="*/ 2147483647 w 318"/>
              <a:gd name="T5" fmla="*/ 2147483647 h 589"/>
              <a:gd name="T6" fmla="*/ 2147483647 w 318"/>
              <a:gd name="T7" fmla="*/ 2147483647 h 589"/>
              <a:gd name="T8" fmla="*/ 2147483647 w 318"/>
              <a:gd name="T9" fmla="*/ 2147483647 h 589"/>
              <a:gd name="T10" fmla="*/ 0 w 318"/>
              <a:gd name="T11" fmla="*/ 2147483647 h 589"/>
              <a:gd name="T12" fmla="*/ 0 w 318"/>
              <a:gd name="T13" fmla="*/ 2147483647 h 589"/>
              <a:gd name="T14" fmla="*/ 2147483647 w 318"/>
              <a:gd name="T15" fmla="*/ 0 h 5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8" h="589">
                <a:moveTo>
                  <a:pt x="318" y="0"/>
                </a:moveTo>
                <a:lnTo>
                  <a:pt x="318" y="181"/>
                </a:lnTo>
                <a:lnTo>
                  <a:pt x="182" y="272"/>
                </a:lnTo>
                <a:lnTo>
                  <a:pt x="318" y="453"/>
                </a:lnTo>
                <a:lnTo>
                  <a:pt x="318" y="589"/>
                </a:lnTo>
                <a:lnTo>
                  <a:pt x="0" y="453"/>
                </a:lnTo>
                <a:lnTo>
                  <a:pt x="0" y="136"/>
                </a:lnTo>
                <a:lnTo>
                  <a:pt x="318" y="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37" name="Freeform 271"/>
          <p:cNvSpPr>
            <a:spLocks/>
          </p:cNvSpPr>
          <p:nvPr/>
        </p:nvSpPr>
        <p:spPr bwMode="auto">
          <a:xfrm>
            <a:off x="3792538" y="1557338"/>
            <a:ext cx="215900" cy="1079500"/>
          </a:xfrm>
          <a:custGeom>
            <a:avLst/>
            <a:gdLst>
              <a:gd name="T0" fmla="*/ 2147483647 w 136"/>
              <a:gd name="T1" fmla="*/ 2147483647 h 680"/>
              <a:gd name="T2" fmla="*/ 0 w 136"/>
              <a:gd name="T3" fmla="*/ 2147483647 h 680"/>
              <a:gd name="T4" fmla="*/ 0 w 136"/>
              <a:gd name="T5" fmla="*/ 0 h 680"/>
              <a:gd name="T6" fmla="*/ 2147483647 w 136"/>
              <a:gd name="T7" fmla="*/ 0 h 6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36" h="680">
                <a:moveTo>
                  <a:pt x="90" y="680"/>
                </a:moveTo>
                <a:lnTo>
                  <a:pt x="0" y="680"/>
                </a:ln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38" name="Line 272"/>
          <p:cNvSpPr>
            <a:spLocks noChangeShapeType="1"/>
          </p:cNvSpPr>
          <p:nvPr/>
        </p:nvSpPr>
        <p:spPr bwMode="auto">
          <a:xfrm>
            <a:off x="5016500" y="3284538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39" name="Line 273"/>
          <p:cNvSpPr>
            <a:spLocks noChangeShapeType="1"/>
          </p:cNvSpPr>
          <p:nvPr/>
        </p:nvSpPr>
        <p:spPr bwMode="auto">
          <a:xfrm>
            <a:off x="4367214" y="3284538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40" name="Freeform 274"/>
          <p:cNvSpPr>
            <a:spLocks/>
          </p:cNvSpPr>
          <p:nvPr/>
        </p:nvSpPr>
        <p:spPr bwMode="auto">
          <a:xfrm>
            <a:off x="4151314" y="4292600"/>
            <a:ext cx="6408737" cy="2305050"/>
          </a:xfrm>
          <a:custGeom>
            <a:avLst/>
            <a:gdLst>
              <a:gd name="T0" fmla="*/ 2147483647 w 4037"/>
              <a:gd name="T1" fmla="*/ 2147483647 h 1452"/>
              <a:gd name="T2" fmla="*/ 2147483647 w 4037"/>
              <a:gd name="T3" fmla="*/ 2147483647 h 1452"/>
              <a:gd name="T4" fmla="*/ 2147483647 w 4037"/>
              <a:gd name="T5" fmla="*/ 2147483647 h 1452"/>
              <a:gd name="T6" fmla="*/ 0 w 4037"/>
              <a:gd name="T7" fmla="*/ 2147483647 h 1452"/>
              <a:gd name="T8" fmla="*/ 0 w 4037"/>
              <a:gd name="T9" fmla="*/ 0 h 14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037" h="1452">
                <a:moveTo>
                  <a:pt x="3947" y="953"/>
                </a:moveTo>
                <a:lnTo>
                  <a:pt x="4037" y="953"/>
                </a:lnTo>
                <a:lnTo>
                  <a:pt x="4037" y="1452"/>
                </a:lnTo>
                <a:lnTo>
                  <a:pt x="0" y="1452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41" name="Freeform 275"/>
          <p:cNvSpPr>
            <a:spLocks/>
          </p:cNvSpPr>
          <p:nvPr/>
        </p:nvSpPr>
        <p:spPr bwMode="auto">
          <a:xfrm>
            <a:off x="4511676" y="1844676"/>
            <a:ext cx="576263" cy="1439863"/>
          </a:xfrm>
          <a:custGeom>
            <a:avLst/>
            <a:gdLst>
              <a:gd name="T0" fmla="*/ 2147483647 w 363"/>
              <a:gd name="T1" fmla="*/ 2147483647 h 862"/>
              <a:gd name="T2" fmla="*/ 2147483647 w 363"/>
              <a:gd name="T3" fmla="*/ 0 h 862"/>
              <a:gd name="T4" fmla="*/ 0 w 363"/>
              <a:gd name="T5" fmla="*/ 0 h 86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862">
                <a:moveTo>
                  <a:pt x="363" y="862"/>
                </a:moveTo>
                <a:lnTo>
                  <a:pt x="363" y="0"/>
                </a:lnTo>
                <a:lnTo>
                  <a:pt x="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42" name="Line 276"/>
          <p:cNvSpPr>
            <a:spLocks noChangeShapeType="1"/>
          </p:cNvSpPr>
          <p:nvPr/>
        </p:nvSpPr>
        <p:spPr bwMode="auto">
          <a:xfrm flipH="1">
            <a:off x="4511676" y="1196975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43" name="Line 278"/>
          <p:cNvSpPr>
            <a:spLocks noChangeShapeType="1"/>
          </p:cNvSpPr>
          <p:nvPr/>
        </p:nvSpPr>
        <p:spPr bwMode="auto">
          <a:xfrm>
            <a:off x="4079876" y="1484313"/>
            <a:ext cx="1444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44" name="Line 279"/>
          <p:cNvSpPr>
            <a:spLocks noChangeShapeType="1"/>
          </p:cNvSpPr>
          <p:nvPr/>
        </p:nvSpPr>
        <p:spPr bwMode="auto">
          <a:xfrm>
            <a:off x="4151313" y="1370013"/>
            <a:ext cx="0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45" name="Freeform 280"/>
          <p:cNvSpPr>
            <a:spLocks/>
          </p:cNvSpPr>
          <p:nvPr/>
        </p:nvSpPr>
        <p:spPr bwMode="auto">
          <a:xfrm>
            <a:off x="3432175" y="2636838"/>
            <a:ext cx="503238" cy="431800"/>
          </a:xfrm>
          <a:custGeom>
            <a:avLst/>
            <a:gdLst>
              <a:gd name="T0" fmla="*/ 0 w 317"/>
              <a:gd name="T1" fmla="*/ 0 h 272"/>
              <a:gd name="T2" fmla="*/ 2147483647 w 317"/>
              <a:gd name="T3" fmla="*/ 0 h 272"/>
              <a:gd name="T4" fmla="*/ 2147483647 w 317"/>
              <a:gd name="T5" fmla="*/ 2147483647 h 272"/>
              <a:gd name="T6" fmla="*/ 2147483647 w 317"/>
              <a:gd name="T7" fmla="*/ 2147483647 h 2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" h="272">
                <a:moveTo>
                  <a:pt x="0" y="0"/>
                </a:moveTo>
                <a:lnTo>
                  <a:pt x="136" y="0"/>
                </a:lnTo>
                <a:lnTo>
                  <a:pt x="136" y="272"/>
                </a:lnTo>
                <a:lnTo>
                  <a:pt x="317" y="272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46" name="Freeform 281"/>
          <p:cNvSpPr>
            <a:spLocks/>
          </p:cNvSpPr>
          <p:nvPr/>
        </p:nvSpPr>
        <p:spPr bwMode="auto">
          <a:xfrm>
            <a:off x="3432175" y="3573464"/>
            <a:ext cx="503238" cy="935037"/>
          </a:xfrm>
          <a:custGeom>
            <a:avLst/>
            <a:gdLst>
              <a:gd name="T0" fmla="*/ 0 w 317"/>
              <a:gd name="T1" fmla="*/ 2147483647 h 544"/>
              <a:gd name="T2" fmla="*/ 2147483647 w 317"/>
              <a:gd name="T3" fmla="*/ 2147483647 h 544"/>
              <a:gd name="T4" fmla="*/ 2147483647 w 317"/>
              <a:gd name="T5" fmla="*/ 0 h 544"/>
              <a:gd name="T6" fmla="*/ 2147483647 w 317"/>
              <a:gd name="T7" fmla="*/ 0 h 5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17" h="544">
                <a:moveTo>
                  <a:pt x="0" y="544"/>
                </a:moveTo>
                <a:lnTo>
                  <a:pt x="90" y="544"/>
                </a:lnTo>
                <a:lnTo>
                  <a:pt x="90" y="0"/>
                </a:lnTo>
                <a:lnTo>
                  <a:pt x="317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47" name="Freeform 282"/>
          <p:cNvSpPr>
            <a:spLocks/>
          </p:cNvSpPr>
          <p:nvPr/>
        </p:nvSpPr>
        <p:spPr bwMode="auto">
          <a:xfrm>
            <a:off x="2135188" y="2708276"/>
            <a:ext cx="792162" cy="1800225"/>
          </a:xfrm>
          <a:custGeom>
            <a:avLst/>
            <a:gdLst>
              <a:gd name="T0" fmla="*/ 2147483647 w 499"/>
              <a:gd name="T1" fmla="*/ 2147483647 h 1134"/>
              <a:gd name="T2" fmla="*/ 0 w 499"/>
              <a:gd name="T3" fmla="*/ 2147483647 h 1134"/>
              <a:gd name="T4" fmla="*/ 0 w 499"/>
              <a:gd name="T5" fmla="*/ 0 h 1134"/>
              <a:gd name="T6" fmla="*/ 2147483647 w 499"/>
              <a:gd name="T7" fmla="*/ 0 h 113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99" h="1134">
                <a:moveTo>
                  <a:pt x="182" y="1134"/>
                </a:moveTo>
                <a:lnTo>
                  <a:pt x="0" y="1134"/>
                </a:lnTo>
                <a:lnTo>
                  <a:pt x="0" y="0"/>
                </a:lnTo>
                <a:lnTo>
                  <a:pt x="499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48" name="Line 283"/>
          <p:cNvSpPr>
            <a:spLocks noChangeShapeType="1"/>
          </p:cNvSpPr>
          <p:nvPr/>
        </p:nvSpPr>
        <p:spPr bwMode="auto">
          <a:xfrm>
            <a:off x="1524000" y="3644900"/>
            <a:ext cx="61118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49" name="Line 284"/>
          <p:cNvSpPr>
            <a:spLocks noChangeShapeType="1"/>
          </p:cNvSpPr>
          <p:nvPr/>
        </p:nvSpPr>
        <p:spPr bwMode="auto">
          <a:xfrm>
            <a:off x="3648075" y="4005263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850" name="Text Box 285"/>
          <p:cNvSpPr txBox="1">
            <a:spLocks noChangeArrowheads="1"/>
          </p:cNvSpPr>
          <p:nvPr/>
        </p:nvSpPr>
        <p:spPr bwMode="auto">
          <a:xfrm>
            <a:off x="3503613" y="3716338"/>
            <a:ext cx="3603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kumimoji="1" lang="en-US" altLang="zh-CN">
                <a:latin typeface="Arial" pitchFamily="34" charset="0"/>
              </a:rPr>
              <a:t>0</a:t>
            </a:r>
          </a:p>
        </p:txBody>
      </p:sp>
      <p:sp>
        <p:nvSpPr>
          <p:cNvPr id="110851" name="Text Box 286"/>
          <p:cNvSpPr txBox="1">
            <a:spLocks noChangeArrowheads="1"/>
          </p:cNvSpPr>
          <p:nvPr/>
        </p:nvSpPr>
        <p:spPr bwMode="auto">
          <a:xfrm>
            <a:off x="1530649" y="3213100"/>
            <a:ext cx="461665" cy="173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kumimoji="1" lang="en-US" altLang="zh-CN">
                <a:latin typeface="Arial" pitchFamily="34" charset="0"/>
              </a:rPr>
              <a:t>Opcode</a:t>
            </a:r>
          </a:p>
        </p:txBody>
      </p:sp>
      <p:sp>
        <p:nvSpPr>
          <p:cNvPr id="110852" name="Text Box 287"/>
          <p:cNvSpPr txBox="1">
            <a:spLocks noChangeArrowheads="1"/>
          </p:cNvSpPr>
          <p:nvPr/>
        </p:nvSpPr>
        <p:spPr bwMode="auto">
          <a:xfrm rot="5400000">
            <a:off x="2820195" y="1421607"/>
            <a:ext cx="722312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Arial" pitchFamily="34" charset="0"/>
              </a:rPr>
              <a:t>Lw</a:t>
            </a:r>
          </a:p>
          <a:p>
            <a:pPr marL="342900" indent="-342900" algn="ctr">
              <a:spcBef>
                <a:spcPct val="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Arial" pitchFamily="34" charset="0"/>
              </a:rPr>
              <a:t>sw</a:t>
            </a:r>
          </a:p>
        </p:txBody>
      </p:sp>
      <p:sp>
        <p:nvSpPr>
          <p:cNvPr id="110853" name="Text Box 288"/>
          <p:cNvSpPr txBox="1">
            <a:spLocks noChangeArrowheads="1"/>
          </p:cNvSpPr>
          <p:nvPr/>
        </p:nvSpPr>
        <p:spPr bwMode="auto">
          <a:xfrm rot="5400000">
            <a:off x="2568576" y="5012701"/>
            <a:ext cx="722313" cy="1015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lnSpc>
                <a:spcPct val="60000"/>
              </a:lnSpc>
              <a:spcBef>
                <a:spcPct val="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Arial" pitchFamily="34" charset="0"/>
              </a:rPr>
              <a:t>R</a:t>
            </a:r>
          </a:p>
          <a:p>
            <a:pPr marL="342900" indent="-342900" algn="ctr">
              <a:lnSpc>
                <a:spcPct val="60000"/>
              </a:lnSpc>
              <a:spcBef>
                <a:spcPct val="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Arial" pitchFamily="34" charset="0"/>
              </a:rPr>
              <a:t>J</a:t>
            </a:r>
          </a:p>
          <a:p>
            <a:pPr marL="342900" indent="-342900" algn="ctr">
              <a:lnSpc>
                <a:spcPct val="60000"/>
              </a:lnSpc>
              <a:spcBef>
                <a:spcPct val="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Arial" pitchFamily="34" charset="0"/>
              </a:rPr>
              <a:t>Beq</a:t>
            </a:r>
          </a:p>
          <a:p>
            <a:pPr marL="342900" indent="-342900" algn="ctr">
              <a:lnSpc>
                <a:spcPct val="60000"/>
              </a:lnSpc>
              <a:spcBef>
                <a:spcPct val="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Arial" pitchFamily="34" charset="0"/>
              </a:rPr>
              <a:t>Lw</a:t>
            </a:r>
          </a:p>
          <a:p>
            <a:pPr marL="342900" indent="-342900" algn="ctr">
              <a:lnSpc>
                <a:spcPct val="60000"/>
              </a:lnSpc>
              <a:spcBef>
                <a:spcPct val="0"/>
              </a:spcBef>
            </a:pPr>
            <a:r>
              <a:rPr kumimoji="1" lang="en-US" altLang="zh-CN" sz="2000">
                <a:solidFill>
                  <a:srgbClr val="FF3300"/>
                </a:solidFill>
                <a:latin typeface="Arial" pitchFamily="34" charset="0"/>
              </a:rPr>
              <a:t>sw</a:t>
            </a:r>
          </a:p>
        </p:txBody>
      </p:sp>
      <p:sp>
        <p:nvSpPr>
          <p:cNvPr id="110854" name="Text Box 289"/>
          <p:cNvSpPr txBox="1">
            <a:spLocks noChangeArrowheads="1"/>
          </p:cNvSpPr>
          <p:nvPr/>
        </p:nvSpPr>
        <p:spPr bwMode="auto">
          <a:xfrm>
            <a:off x="4800600" y="908050"/>
            <a:ext cx="287338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50000"/>
              </a:spcBef>
            </a:pPr>
            <a:r>
              <a:rPr kumimoji="1" lang="en-US" altLang="zh-CN" sz="2400">
                <a:latin typeface="Arial" pitchFamily="34" charset="0"/>
              </a:rPr>
              <a:t>1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微程序</a:t>
            </a:r>
          </a:p>
        </p:txBody>
      </p:sp>
      <p:sp>
        <p:nvSpPr>
          <p:cNvPr id="1116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现代</a:t>
            </a:r>
            <a:r>
              <a:rPr lang="en-US" altLang="zh-CN" smtClean="0"/>
              <a:t>X86</a:t>
            </a:r>
            <a:r>
              <a:rPr lang="zh-CN" altLang="en-US" smtClean="0"/>
              <a:t>不完全是</a:t>
            </a:r>
            <a:r>
              <a:rPr lang="en-US" altLang="zh-CN" smtClean="0"/>
              <a:t>CISC</a:t>
            </a:r>
            <a:r>
              <a:rPr lang="zh-CN" altLang="en-US" smtClean="0"/>
              <a:t>处理器</a:t>
            </a:r>
            <a:endParaRPr lang="en-US" altLang="zh-CN" smtClean="0"/>
          </a:p>
          <a:p>
            <a:pPr lvl="1"/>
            <a:r>
              <a:rPr lang="zh-CN" altLang="en-US" smtClean="0"/>
              <a:t>在前端使用解码器将</a:t>
            </a:r>
            <a:r>
              <a:rPr lang="en-US" altLang="zh-CN" smtClean="0"/>
              <a:t>x86</a:t>
            </a:r>
            <a:r>
              <a:rPr lang="zh-CN" altLang="en-US" smtClean="0"/>
              <a:t>指令翻译成类似</a:t>
            </a:r>
            <a:r>
              <a:rPr lang="en-US" altLang="zh-CN" smtClean="0"/>
              <a:t>RISC</a:t>
            </a:r>
            <a:r>
              <a:rPr lang="zh-CN" altLang="en-US" smtClean="0"/>
              <a:t>指令的微指令送入后端执行</a:t>
            </a:r>
            <a:endParaRPr lang="en-US" altLang="zh-CN" smtClean="0"/>
          </a:p>
          <a:p>
            <a:r>
              <a:rPr lang="zh-CN" altLang="en-US" smtClean="0"/>
              <a:t>支持流水线与超标量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dirty="0" smtClean="0"/>
              <a:t>宏融合（</a:t>
            </a:r>
            <a:r>
              <a:rPr lang="en-US" altLang="zh-CN" dirty="0" smtClean="0"/>
              <a:t>Macro-fusion</a:t>
            </a:r>
            <a:r>
              <a:rPr lang="zh-CN" altLang="en-US" dirty="0" smtClean="0"/>
              <a:t>或</a:t>
            </a:r>
            <a:r>
              <a:rPr lang="en-US" altLang="zh-CN" dirty="0" smtClean="0"/>
              <a:t>Macro-ops fusion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2643" name="内容占位符 2"/>
          <p:cNvSpPr>
            <a:spLocks noGrp="1"/>
          </p:cNvSpPr>
          <p:nvPr>
            <p:ph idx="1"/>
          </p:nvPr>
        </p:nvSpPr>
        <p:spPr>
          <a:xfrm>
            <a:off x="1981200" y="1557339"/>
            <a:ext cx="3970338" cy="4573587"/>
          </a:xfrm>
        </p:spPr>
        <p:txBody>
          <a:bodyPr>
            <a:normAutofit lnSpcReduction="10000"/>
          </a:bodyPr>
          <a:lstStyle/>
          <a:p>
            <a:r>
              <a:rPr lang="zh-CN" altLang="en-US" sz="2000"/>
              <a:t>功能</a:t>
            </a:r>
            <a:endParaRPr lang="en-US" altLang="zh-CN" sz="2000"/>
          </a:p>
          <a:p>
            <a:pPr lvl="1"/>
            <a:r>
              <a:rPr lang="zh-CN" altLang="en-US" sz="1800"/>
              <a:t>将在程序中经常连续出现的若干条</a:t>
            </a:r>
            <a:r>
              <a:rPr lang="en-US" altLang="zh-CN" sz="1800"/>
              <a:t>x86</a:t>
            </a:r>
            <a:r>
              <a:rPr lang="zh-CN" altLang="en-US" sz="1800"/>
              <a:t>指令在解码前融合成一条，从而提高了解码器的效率；</a:t>
            </a:r>
            <a:endParaRPr lang="en-US" altLang="zh-CN" sz="1800"/>
          </a:p>
          <a:p>
            <a:pPr lvl="1"/>
            <a:r>
              <a:rPr lang="zh-CN" altLang="en-US" sz="1800"/>
              <a:t>融合后的多条</a:t>
            </a:r>
            <a:r>
              <a:rPr lang="en-US" altLang="zh-CN" sz="1800"/>
              <a:t>x86</a:t>
            </a:r>
            <a:r>
              <a:rPr lang="zh-CN" altLang="en-US" sz="1800"/>
              <a:t>指令可以被解码成一条微指令，从而也提高了后端执行的效率。</a:t>
            </a:r>
            <a:endParaRPr lang="en-US" altLang="zh-CN" sz="1800"/>
          </a:p>
          <a:p>
            <a:r>
              <a:rPr lang="zh-CN" altLang="en-US" sz="2000"/>
              <a:t>性能</a:t>
            </a:r>
            <a:endParaRPr lang="en-US" altLang="zh-CN" sz="2000"/>
          </a:p>
          <a:p>
            <a:pPr lvl="1"/>
            <a:r>
              <a:rPr lang="zh-CN" altLang="en-US" sz="1800"/>
              <a:t>运行典型的</a:t>
            </a:r>
            <a:r>
              <a:rPr lang="en-US" altLang="zh-CN" sz="1800"/>
              <a:t>x86</a:t>
            </a:r>
            <a:r>
              <a:rPr lang="zh-CN" altLang="en-US" sz="1800"/>
              <a:t>程序时，宏融合可以带来约</a:t>
            </a:r>
            <a:r>
              <a:rPr lang="en-US" altLang="zh-CN" sz="1800"/>
              <a:t>11%</a:t>
            </a:r>
            <a:r>
              <a:rPr lang="zh-CN" altLang="en-US" sz="1800"/>
              <a:t>的性能提升</a:t>
            </a:r>
            <a:endParaRPr lang="en-US" altLang="zh-CN" sz="1800"/>
          </a:p>
          <a:p>
            <a:r>
              <a:rPr lang="zh-CN" altLang="en-US" sz="2000"/>
              <a:t>英特尔</a:t>
            </a:r>
            <a:r>
              <a:rPr lang="en-US" altLang="zh-CN" sz="2000"/>
              <a:t>Core</a:t>
            </a:r>
            <a:r>
              <a:rPr lang="zh-CN" altLang="en-US" sz="2000"/>
              <a:t>、</a:t>
            </a:r>
            <a:r>
              <a:rPr lang="en-US" altLang="zh-CN" sz="2000"/>
              <a:t>Nehalem</a:t>
            </a:r>
            <a:r>
              <a:rPr lang="zh-CN" altLang="en-US" sz="2000"/>
              <a:t>和</a:t>
            </a:r>
            <a:r>
              <a:rPr lang="en-US" altLang="zh-CN" sz="2000"/>
              <a:t>Sandy Bridge</a:t>
            </a:r>
            <a:r>
              <a:rPr lang="zh-CN" altLang="en-US" sz="2000"/>
              <a:t>微架构和威盛凌珑处理器均支持宏融合，而超微尚不支持这项技术</a:t>
            </a:r>
          </a:p>
        </p:txBody>
      </p:sp>
      <p:pic>
        <p:nvPicPr>
          <p:cNvPr id="1126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3275" y="1557338"/>
            <a:ext cx="4762500" cy="3562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微融合（</a:t>
            </a:r>
            <a:r>
              <a:rPr lang="en-US" altLang="zh-CN" dirty="0" smtClean="0"/>
              <a:t>micro-fusion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在解码期间将常用的指令对（如条件分支</a:t>
            </a:r>
            <a:r>
              <a:rPr lang="en-US" altLang="zh-CN" smtClean="0"/>
              <a:t>conditional jump</a:t>
            </a:r>
            <a:r>
              <a:rPr lang="zh-CN" altLang="en-US" smtClean="0"/>
              <a:t>后的比较）融合为单个内部指令（微操作），这样</a:t>
            </a:r>
            <a:r>
              <a:rPr lang="en-US" altLang="zh-CN" smtClean="0"/>
              <a:t>2</a:t>
            </a:r>
            <a:r>
              <a:rPr lang="zh-CN" altLang="en-US" smtClean="0"/>
              <a:t>条程序指令就可以作为</a:t>
            </a:r>
            <a:r>
              <a:rPr lang="en-US" altLang="zh-CN" smtClean="0"/>
              <a:t>1</a:t>
            </a:r>
            <a:r>
              <a:rPr lang="zh-CN" altLang="en-US" smtClean="0"/>
              <a:t>个微操作执行，以减少处理器必须执行的整体工作量，增加了给定时间内可以运行的全部指令数量，或者减少了运行一定指令数量的时间。</a:t>
            </a:r>
            <a:endParaRPr lang="en-US" altLang="zh-CN" smtClean="0"/>
          </a:p>
          <a:p>
            <a:r>
              <a:rPr lang="en-US" altLang="zh-CN" smtClean="0"/>
              <a:t>Intel Pentium M</a:t>
            </a:r>
            <a:r>
              <a:rPr lang="zh-CN" altLang="en-US" smtClean="0"/>
              <a:t>以后，威盛凌珑处理器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/>
              <a:t>汇编</a:t>
            </a:r>
            <a:r>
              <a:rPr lang="zh-CN" altLang="en-US" sz="3600" dirty="0"/>
              <a:t>指令集的发展：多媒体、</a:t>
            </a:r>
            <a:r>
              <a:rPr lang="en-US" altLang="zh-CN" sz="3600" dirty="0"/>
              <a:t>3D</a:t>
            </a:r>
            <a:r>
              <a:rPr lang="zh-CN" altLang="en-US" sz="3600" dirty="0"/>
              <a:t>扩展</a:t>
            </a:r>
            <a:endParaRPr lang="en-US" altLang="zh-CN" sz="3600" dirty="0"/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57338"/>
            <a:ext cx="8229600" cy="51117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提高电脑在多媒体、</a:t>
            </a:r>
            <a:r>
              <a:rPr lang="en-US" altLang="zh-CN" sz="2800" dirty="0" err="1"/>
              <a:t>3D</a:t>
            </a:r>
            <a:r>
              <a:rPr lang="zh-CN" altLang="en-US" sz="2800" dirty="0"/>
              <a:t>图形方面的应用能力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MMX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/>
              <a:t>57</a:t>
            </a:r>
            <a:r>
              <a:rPr lang="zh-CN" altLang="en-US" sz="2000" dirty="0"/>
              <a:t>条多媒体指令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 err="1"/>
              <a:t>3D</a:t>
            </a:r>
            <a:r>
              <a:rPr lang="en-US" altLang="zh-CN" sz="2400" dirty="0"/>
              <a:t> NOW!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/>
              <a:t>3D</a:t>
            </a:r>
            <a:r>
              <a:rPr lang="zh-CN" altLang="en-US" sz="2000" dirty="0"/>
              <a:t>加速指令集 </a:t>
            </a:r>
            <a:r>
              <a:rPr lang="en-US" altLang="zh-CN" sz="2000" dirty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怎么利用这些指令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用专业编译器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C9E227D0-5A93-4F5A-BD43-3D65F0707AF8}" type="slidenum">
              <a:rPr lang="en-US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200" dirty="0"/>
              <a:t>汇编指令集标准：</a:t>
            </a:r>
            <a:r>
              <a:rPr lang="en-US" altLang="zh-CN" sz="3200" dirty="0"/>
              <a:t>SSE</a:t>
            </a:r>
            <a:br>
              <a:rPr lang="en-US" altLang="zh-CN" sz="3200" dirty="0"/>
            </a:br>
            <a:r>
              <a:rPr lang="en-US" altLang="zh-CN" sz="3200" dirty="0"/>
              <a:t>Streaming SIMD Extensions </a:t>
            </a:r>
            <a:endParaRPr lang="zh-CN" altLang="en-US" sz="3200" dirty="0"/>
          </a:p>
        </p:txBody>
      </p:sp>
      <p:sp>
        <p:nvSpPr>
          <p:cNvPr id="115715" name="内容占位符 2"/>
          <p:cNvSpPr>
            <a:spLocks noGrp="1"/>
          </p:cNvSpPr>
          <p:nvPr>
            <p:ph sz="half" idx="1"/>
          </p:nvPr>
        </p:nvSpPr>
        <p:spPr>
          <a:xfrm>
            <a:off x="1981200" y="1600200"/>
            <a:ext cx="4400552" cy="50435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800" dirty="0"/>
              <a:t>英特尔在</a:t>
            </a:r>
            <a:r>
              <a:rPr lang="en-US" altLang="zh-CN" sz="1800" dirty="0"/>
              <a:t>AMD</a:t>
            </a:r>
            <a:r>
              <a:rPr lang="zh-CN" altLang="en-US" sz="1800" dirty="0"/>
              <a:t>的</a:t>
            </a:r>
            <a:r>
              <a:rPr lang="en-US" altLang="zh-CN" sz="1800" dirty="0" err="1"/>
              <a:t>3D</a:t>
            </a:r>
            <a:r>
              <a:rPr lang="en-US" altLang="zh-CN" sz="1800" dirty="0"/>
              <a:t> Now!</a:t>
            </a:r>
            <a:r>
              <a:rPr lang="zh-CN" altLang="en-US" sz="1800" dirty="0"/>
              <a:t>一年后，</a:t>
            </a:r>
            <a:r>
              <a:rPr lang="en-US" altLang="zh-CN" sz="1800" dirty="0"/>
              <a:t>MMX</a:t>
            </a:r>
            <a:r>
              <a:rPr lang="zh-CN" altLang="en-US" sz="1800" dirty="0"/>
              <a:t>的扩充指令集，提供了 </a:t>
            </a:r>
            <a:r>
              <a:rPr lang="en-US" altLang="zh-CN" sz="1800" dirty="0"/>
              <a:t>70 </a:t>
            </a:r>
            <a:r>
              <a:rPr lang="zh-CN" altLang="en-US" sz="1800" dirty="0"/>
              <a:t>条新指令。比 </a:t>
            </a:r>
            <a:r>
              <a:rPr lang="en-US" altLang="zh-CN" sz="1800" dirty="0"/>
              <a:t>MMX </a:t>
            </a:r>
            <a:r>
              <a:rPr lang="zh-CN" altLang="en-US" sz="1800" dirty="0"/>
              <a:t>更加常用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en-US" altLang="zh-CN" sz="1800" dirty="0"/>
              <a:t>Intel Pentium III</a:t>
            </a:r>
            <a:r>
              <a:rPr lang="zh-CN" altLang="en-US" sz="1800" dirty="0"/>
              <a:t>中的指令集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en-US" altLang="zh-CN" sz="1800" dirty="0"/>
              <a:t>AMD</a:t>
            </a:r>
            <a:r>
              <a:rPr lang="zh-CN" altLang="en-US" sz="1800" dirty="0"/>
              <a:t>后来在</a:t>
            </a:r>
            <a:r>
              <a:rPr lang="en-US" altLang="zh-CN" sz="1800" dirty="0" err="1"/>
              <a:t>Athlon</a:t>
            </a:r>
            <a:r>
              <a:rPr lang="en-US" altLang="zh-CN" sz="1800" dirty="0"/>
              <a:t> XP</a:t>
            </a:r>
            <a:r>
              <a:rPr lang="zh-CN" altLang="en-US" sz="1800" dirty="0"/>
              <a:t>中加入了对这个新指令集的支持</a:t>
            </a:r>
            <a:endParaRPr lang="en-US" altLang="zh-CN" sz="1800" dirty="0"/>
          </a:p>
          <a:p>
            <a:pPr>
              <a:lnSpc>
                <a:spcPct val="90000"/>
              </a:lnSpc>
            </a:pPr>
            <a:r>
              <a:rPr lang="en-US" altLang="zh-CN" sz="1800" dirty="0"/>
              <a:t>SSE </a:t>
            </a:r>
            <a:r>
              <a:rPr lang="zh-CN" altLang="en-US" sz="1800" dirty="0"/>
              <a:t>指令集</a:t>
            </a:r>
            <a:endParaRPr lang="en-US" altLang="zh-CN" sz="1800" dirty="0"/>
          </a:p>
          <a:p>
            <a:pPr lvl="1">
              <a:lnSpc>
                <a:spcPct val="90000"/>
              </a:lnSpc>
            </a:pPr>
            <a:r>
              <a:rPr lang="zh-CN" altLang="en-US" sz="1400" dirty="0"/>
              <a:t>浮点指令</a:t>
            </a:r>
          </a:p>
          <a:p>
            <a:pPr lvl="2">
              <a:lnSpc>
                <a:spcPct val="90000"/>
              </a:lnSpc>
            </a:pPr>
            <a:r>
              <a:rPr lang="zh-CN" altLang="en-US" sz="1400" dirty="0"/>
              <a:t>存储器到暂存器／暂存器到存储器／暂存器之间的数据搬移 </a:t>
            </a:r>
          </a:p>
          <a:p>
            <a:pPr lvl="3">
              <a:lnSpc>
                <a:spcPct val="90000"/>
              </a:lnSpc>
            </a:pPr>
            <a:r>
              <a:rPr lang="zh-CN" altLang="en-US" sz="1050" dirty="0"/>
              <a:t>标量 </a:t>
            </a:r>
            <a:r>
              <a:rPr lang="en-US" altLang="zh-CN" sz="1050" dirty="0"/>
              <a:t>– </a:t>
            </a:r>
            <a:r>
              <a:rPr lang="en-US" altLang="zh-CN" sz="1050" dirty="0" err="1"/>
              <a:t>MOVSS</a:t>
            </a:r>
            <a:endParaRPr lang="en-US" altLang="zh-CN" sz="1050" dirty="0"/>
          </a:p>
          <a:p>
            <a:pPr lvl="3">
              <a:lnSpc>
                <a:spcPct val="90000"/>
              </a:lnSpc>
            </a:pPr>
            <a:r>
              <a:rPr lang="zh-CN" altLang="en-US" sz="1050" dirty="0"/>
              <a:t>包裹式 </a:t>
            </a:r>
            <a:r>
              <a:rPr lang="en-US" altLang="zh-CN" sz="1050" dirty="0"/>
              <a:t>– </a:t>
            </a:r>
            <a:r>
              <a:rPr lang="en-US" altLang="zh-CN" sz="1050" dirty="0" err="1"/>
              <a:t>MOVAPS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MOVUPS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MOVLPS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MOVHPS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MOVLHPS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MOVHLPS</a:t>
            </a:r>
            <a:endParaRPr lang="en-US" altLang="zh-CN" sz="1050" dirty="0"/>
          </a:p>
          <a:p>
            <a:pPr lvl="2">
              <a:lnSpc>
                <a:spcPct val="90000"/>
              </a:lnSpc>
            </a:pPr>
            <a:r>
              <a:rPr lang="zh-CN" altLang="en-US" sz="1400" dirty="0"/>
              <a:t>数学运算 </a:t>
            </a:r>
          </a:p>
          <a:p>
            <a:pPr lvl="3">
              <a:lnSpc>
                <a:spcPct val="90000"/>
              </a:lnSpc>
            </a:pPr>
            <a:r>
              <a:rPr lang="zh-CN" altLang="en-US" sz="1050" dirty="0"/>
              <a:t>标量 </a:t>
            </a:r>
            <a:r>
              <a:rPr lang="en-US" altLang="zh-CN" sz="1050" dirty="0"/>
              <a:t>– </a:t>
            </a:r>
            <a:r>
              <a:rPr lang="en-US" altLang="zh-CN" sz="1050" dirty="0" err="1"/>
              <a:t>ADDSS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SUBSS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MULSS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DIVSS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RCPSS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SQRTSS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MAXSS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MINSS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RSQRTSS</a:t>
            </a:r>
            <a:endParaRPr lang="en-US" altLang="zh-CN" sz="1050" dirty="0"/>
          </a:p>
          <a:p>
            <a:pPr lvl="3">
              <a:lnSpc>
                <a:spcPct val="90000"/>
              </a:lnSpc>
            </a:pPr>
            <a:r>
              <a:rPr lang="zh-CN" altLang="en-US" sz="1050" dirty="0"/>
              <a:t>包裹式 </a:t>
            </a:r>
            <a:r>
              <a:rPr lang="en-US" altLang="zh-CN" sz="1050" dirty="0"/>
              <a:t>– </a:t>
            </a:r>
            <a:r>
              <a:rPr lang="en-US" altLang="zh-CN" sz="1050" dirty="0" err="1"/>
              <a:t>ADDPS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SUBPS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MULPS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DIVPS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RCPPS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SQRTPS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MAXPS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MINPS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RSQRTPS</a:t>
            </a:r>
            <a:endParaRPr lang="en-US" altLang="zh-CN" sz="1050" dirty="0"/>
          </a:p>
          <a:p>
            <a:pPr lvl="2">
              <a:lnSpc>
                <a:spcPct val="90000"/>
              </a:lnSpc>
            </a:pPr>
            <a:r>
              <a:rPr lang="zh-CN" altLang="en-US" sz="1400" dirty="0"/>
              <a:t>比较 </a:t>
            </a:r>
          </a:p>
          <a:p>
            <a:pPr lvl="3">
              <a:lnSpc>
                <a:spcPct val="90000"/>
              </a:lnSpc>
            </a:pPr>
            <a:r>
              <a:rPr lang="zh-CN" altLang="en-US" sz="1050" dirty="0"/>
              <a:t>标量 </a:t>
            </a:r>
            <a:r>
              <a:rPr lang="en-US" altLang="zh-CN" sz="1050" dirty="0"/>
              <a:t>– </a:t>
            </a:r>
            <a:r>
              <a:rPr lang="en-US" altLang="zh-CN" sz="1050" dirty="0" err="1"/>
              <a:t>CMPSS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COMISS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UCOMISS</a:t>
            </a:r>
            <a:endParaRPr lang="en-US" altLang="zh-CN" sz="1050" dirty="0"/>
          </a:p>
          <a:p>
            <a:pPr lvl="3">
              <a:lnSpc>
                <a:spcPct val="90000"/>
              </a:lnSpc>
            </a:pPr>
            <a:r>
              <a:rPr lang="zh-CN" altLang="en-US" sz="1050" dirty="0"/>
              <a:t>包裹式 </a:t>
            </a:r>
            <a:r>
              <a:rPr lang="en-US" altLang="zh-CN" sz="1050" dirty="0"/>
              <a:t>– </a:t>
            </a:r>
            <a:r>
              <a:rPr lang="en-US" altLang="zh-CN" sz="1050" dirty="0" err="1"/>
              <a:t>CMPPS</a:t>
            </a:r>
            <a:endParaRPr lang="en-US" altLang="zh-CN" sz="1050" dirty="0"/>
          </a:p>
          <a:p>
            <a:pPr>
              <a:lnSpc>
                <a:spcPct val="90000"/>
              </a:lnSpc>
            </a:pPr>
            <a:endParaRPr lang="en-US" altLang="zh-CN" sz="1800" dirty="0"/>
          </a:p>
          <a:p>
            <a:pPr>
              <a:lnSpc>
                <a:spcPct val="90000"/>
              </a:lnSpc>
            </a:pPr>
            <a:endParaRPr lang="en-US" altLang="zh-CN" sz="1800" dirty="0"/>
          </a:p>
          <a:p>
            <a:pPr>
              <a:lnSpc>
                <a:spcPct val="90000"/>
              </a:lnSpc>
            </a:pPr>
            <a:endParaRPr lang="en-US" altLang="zh-CN" sz="1800" dirty="0"/>
          </a:p>
          <a:p>
            <a:endParaRPr lang="zh-CN" altLang="en-US" sz="2000" dirty="0"/>
          </a:p>
        </p:txBody>
      </p:sp>
      <p:sp>
        <p:nvSpPr>
          <p:cNvPr id="115716" name="内容占位符 5"/>
          <p:cNvSpPr>
            <a:spLocks noGrp="1"/>
          </p:cNvSpPr>
          <p:nvPr>
            <p:ph sz="half" idx="2"/>
          </p:nvPr>
        </p:nvSpPr>
        <p:spPr>
          <a:xfrm>
            <a:off x="6167438" y="1071547"/>
            <a:ext cx="4038600" cy="4525963"/>
          </a:xfrm>
        </p:spPr>
        <p:txBody>
          <a:bodyPr>
            <a:noAutofit/>
          </a:bodyPr>
          <a:lstStyle/>
          <a:p>
            <a:pPr lvl="2">
              <a:lnSpc>
                <a:spcPct val="90000"/>
              </a:lnSpc>
            </a:pPr>
            <a:r>
              <a:rPr lang="zh-CN" altLang="en-US" sz="1400" dirty="0"/>
              <a:t>数据拆包（</a:t>
            </a:r>
            <a:r>
              <a:rPr lang="en-US" altLang="zh-CN" sz="1400" dirty="0"/>
              <a:t>unpack</a:t>
            </a:r>
            <a:r>
              <a:rPr lang="zh-CN" altLang="en-US" sz="1400" dirty="0"/>
              <a:t>）与随机搬移（</a:t>
            </a:r>
            <a:r>
              <a:rPr lang="en-US" altLang="zh-CN" sz="1400" dirty="0"/>
              <a:t>shuffle</a:t>
            </a:r>
            <a:r>
              <a:rPr lang="zh-CN" altLang="en-US" sz="1400" dirty="0"/>
              <a:t>） </a:t>
            </a:r>
          </a:p>
          <a:p>
            <a:pPr lvl="3">
              <a:lnSpc>
                <a:spcPct val="90000"/>
              </a:lnSpc>
            </a:pPr>
            <a:r>
              <a:rPr lang="zh-CN" altLang="en-US" sz="1050" dirty="0"/>
              <a:t>包裹式 </a:t>
            </a:r>
            <a:r>
              <a:rPr lang="en-US" altLang="zh-CN" sz="1050" dirty="0"/>
              <a:t>– </a:t>
            </a:r>
            <a:r>
              <a:rPr lang="en-US" altLang="zh-CN" sz="1050" dirty="0" err="1"/>
              <a:t>SHUFPS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UNPCKHPS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UNPCKLPS</a:t>
            </a:r>
            <a:endParaRPr lang="en-US" altLang="zh-CN" sz="1050" dirty="0"/>
          </a:p>
          <a:p>
            <a:pPr lvl="2">
              <a:lnSpc>
                <a:spcPct val="90000"/>
              </a:lnSpc>
            </a:pPr>
            <a:r>
              <a:rPr lang="zh-CN" altLang="en-US" sz="1400" dirty="0"/>
              <a:t>数据型态转换 </a:t>
            </a:r>
          </a:p>
          <a:p>
            <a:pPr lvl="3">
              <a:lnSpc>
                <a:spcPct val="90000"/>
              </a:lnSpc>
            </a:pPr>
            <a:r>
              <a:rPr lang="zh-CN" altLang="en-US" sz="1050" dirty="0"/>
              <a:t>标量 </a:t>
            </a:r>
            <a:r>
              <a:rPr lang="en-US" altLang="zh-CN" sz="1050" dirty="0"/>
              <a:t>– </a:t>
            </a:r>
            <a:r>
              <a:rPr lang="en-US" altLang="zh-CN" sz="1050" dirty="0" err="1"/>
              <a:t>CVTSI2SS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CVTSS2SI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CVTTSS2SI</a:t>
            </a:r>
            <a:endParaRPr lang="en-US" altLang="zh-CN" sz="1050" dirty="0"/>
          </a:p>
          <a:p>
            <a:pPr lvl="3">
              <a:lnSpc>
                <a:spcPct val="90000"/>
              </a:lnSpc>
            </a:pPr>
            <a:r>
              <a:rPr lang="zh-CN" altLang="en-US" sz="1050" dirty="0"/>
              <a:t>包裹式 </a:t>
            </a:r>
            <a:r>
              <a:rPr lang="en-US" altLang="zh-CN" sz="1050" dirty="0"/>
              <a:t>– </a:t>
            </a:r>
            <a:r>
              <a:rPr lang="en-US" altLang="zh-CN" sz="1050" dirty="0" err="1"/>
              <a:t>CVTPI2PS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CVTPS2PI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CVTTPS2PI</a:t>
            </a:r>
            <a:endParaRPr lang="en-US" altLang="zh-CN" sz="1050" dirty="0"/>
          </a:p>
          <a:p>
            <a:pPr lvl="2">
              <a:lnSpc>
                <a:spcPct val="90000"/>
              </a:lnSpc>
            </a:pPr>
            <a:r>
              <a:rPr lang="zh-CN" altLang="en-US" sz="1400" dirty="0"/>
              <a:t>逐位逻辑运算 </a:t>
            </a:r>
          </a:p>
          <a:p>
            <a:pPr lvl="3">
              <a:lnSpc>
                <a:spcPct val="90000"/>
              </a:lnSpc>
            </a:pPr>
            <a:r>
              <a:rPr lang="zh-CN" altLang="en-US" sz="1050" dirty="0"/>
              <a:t>包裹式 </a:t>
            </a:r>
            <a:r>
              <a:rPr lang="en-US" altLang="zh-CN" sz="1050" dirty="0"/>
              <a:t>– </a:t>
            </a:r>
            <a:r>
              <a:rPr lang="en-US" altLang="zh-CN" sz="1050" dirty="0" err="1"/>
              <a:t>ANDPS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ORPS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XORPS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ANDNPS</a:t>
            </a:r>
            <a:endParaRPr lang="en-US" altLang="zh-CN" sz="1050" dirty="0"/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整数指令</a:t>
            </a:r>
          </a:p>
          <a:p>
            <a:pPr lvl="2">
              <a:lnSpc>
                <a:spcPct val="90000"/>
              </a:lnSpc>
            </a:pPr>
            <a:r>
              <a:rPr lang="zh-CN" altLang="en-US" sz="1400" dirty="0"/>
              <a:t>数学运算 </a:t>
            </a:r>
          </a:p>
          <a:p>
            <a:pPr lvl="3">
              <a:lnSpc>
                <a:spcPct val="90000"/>
              </a:lnSpc>
            </a:pPr>
            <a:r>
              <a:rPr lang="en-US" altLang="zh-CN" sz="1050" dirty="0" err="1"/>
              <a:t>PMULHUW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PSADBW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PAVGB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PAVGW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PMAXUB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PMINUB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PMAXSW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PMINSW</a:t>
            </a:r>
            <a:endParaRPr lang="en-US" altLang="zh-CN" sz="1050" dirty="0"/>
          </a:p>
          <a:p>
            <a:pPr lvl="2">
              <a:lnSpc>
                <a:spcPct val="90000"/>
              </a:lnSpc>
            </a:pPr>
            <a:r>
              <a:rPr lang="zh-CN" altLang="en-US" sz="1400" dirty="0"/>
              <a:t>数据搬移 </a:t>
            </a:r>
          </a:p>
          <a:p>
            <a:pPr lvl="3">
              <a:lnSpc>
                <a:spcPct val="90000"/>
              </a:lnSpc>
            </a:pPr>
            <a:r>
              <a:rPr lang="en-US" altLang="zh-CN" sz="1050" dirty="0" err="1"/>
              <a:t>PEXTRW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PINSRW</a:t>
            </a:r>
            <a:endParaRPr lang="en-US" altLang="zh-CN" sz="1050" dirty="0"/>
          </a:p>
          <a:p>
            <a:pPr lvl="2">
              <a:lnSpc>
                <a:spcPct val="90000"/>
              </a:lnSpc>
            </a:pPr>
            <a:r>
              <a:rPr lang="zh-CN" altLang="en-US" sz="1400" dirty="0"/>
              <a:t>其他 </a:t>
            </a:r>
          </a:p>
          <a:p>
            <a:pPr lvl="3">
              <a:lnSpc>
                <a:spcPct val="90000"/>
              </a:lnSpc>
            </a:pPr>
            <a:r>
              <a:rPr lang="en-US" altLang="zh-CN" sz="1050" dirty="0" err="1"/>
              <a:t>PMOVMSKB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PSHUFW</a:t>
            </a:r>
            <a:endParaRPr lang="en-US" altLang="zh-CN" sz="1050" dirty="0"/>
          </a:p>
          <a:p>
            <a:pPr lvl="1">
              <a:lnSpc>
                <a:spcPct val="90000"/>
              </a:lnSpc>
            </a:pPr>
            <a:r>
              <a:rPr lang="zh-CN" altLang="en-US" sz="1600" dirty="0"/>
              <a:t>其他指令</a:t>
            </a:r>
          </a:p>
          <a:p>
            <a:pPr lvl="2">
              <a:lnSpc>
                <a:spcPct val="90000"/>
              </a:lnSpc>
            </a:pPr>
            <a:r>
              <a:rPr lang="en-US" altLang="zh-CN" sz="1400" dirty="0" err="1"/>
              <a:t>MXCSR</a:t>
            </a:r>
            <a:r>
              <a:rPr lang="en-US" altLang="zh-CN" sz="1400" dirty="0"/>
              <a:t> </a:t>
            </a:r>
            <a:r>
              <a:rPr lang="zh-CN" altLang="en-US" sz="1400" dirty="0"/>
              <a:t>管理 </a:t>
            </a:r>
          </a:p>
          <a:p>
            <a:pPr lvl="3">
              <a:lnSpc>
                <a:spcPct val="90000"/>
              </a:lnSpc>
            </a:pPr>
            <a:r>
              <a:rPr lang="en-US" altLang="zh-CN" sz="1050" dirty="0" err="1"/>
              <a:t>LDMXCSR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STMXCSR</a:t>
            </a:r>
            <a:endParaRPr lang="en-US" altLang="zh-CN" sz="1050" dirty="0"/>
          </a:p>
          <a:p>
            <a:pPr lvl="2">
              <a:lnSpc>
                <a:spcPct val="90000"/>
              </a:lnSpc>
            </a:pPr>
            <a:r>
              <a:rPr lang="zh-CN" altLang="en-US" sz="1400" dirty="0"/>
              <a:t>高速缓存与存储器管理 </a:t>
            </a:r>
          </a:p>
          <a:p>
            <a:pPr lvl="3">
              <a:lnSpc>
                <a:spcPct val="90000"/>
              </a:lnSpc>
            </a:pPr>
            <a:r>
              <a:rPr lang="en-US" altLang="zh-CN" sz="1050" dirty="0" err="1"/>
              <a:t>MOVNTQ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MOVNTPS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MASKMOVQ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PREFETCH0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PREFETCH1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PREFETCH2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PREFETCHNTA</a:t>
            </a:r>
            <a:r>
              <a:rPr lang="en-US" altLang="zh-CN" sz="1050" dirty="0"/>
              <a:t>, </a:t>
            </a:r>
            <a:r>
              <a:rPr lang="en-US" altLang="zh-CN" sz="1050" dirty="0" err="1"/>
              <a:t>SFENCE</a:t>
            </a:r>
            <a:endParaRPr lang="en-US" altLang="zh-CN" sz="1050" dirty="0"/>
          </a:p>
          <a:p>
            <a:pPr marL="0" indent="0">
              <a:lnSpc>
                <a:spcPct val="90000"/>
              </a:lnSpc>
              <a:buNone/>
            </a:pP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BEFB3E59-CDDF-48CD-A41D-7F1245F76600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534400" y="6356351"/>
            <a:ext cx="2133600" cy="3651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36B0FEFA-C1E7-47B1-B7BA-B95182AFAAE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116739" name="内容占位符 2"/>
          <p:cNvSpPr>
            <a:spLocks noGrp="1"/>
          </p:cNvSpPr>
          <p:nvPr>
            <p:ph idx="4294967295"/>
          </p:nvPr>
        </p:nvSpPr>
        <p:spPr>
          <a:xfrm>
            <a:off x="1524000" y="188913"/>
            <a:ext cx="8229600" cy="547211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1800"/>
              <a:t>SSE2</a:t>
            </a:r>
          </a:p>
          <a:p>
            <a:pPr lvl="1">
              <a:lnSpc>
                <a:spcPct val="90000"/>
              </a:lnSpc>
            </a:pPr>
            <a:r>
              <a:rPr lang="zh-CN" altLang="en-US" sz="1400"/>
              <a:t>添加了对</a:t>
            </a:r>
            <a:r>
              <a:rPr lang="en-US" altLang="zh-CN" sz="1400"/>
              <a:t>64</a:t>
            </a:r>
            <a:r>
              <a:rPr lang="zh-CN" altLang="en-US" sz="1400"/>
              <a:t>位双精度浮点数的支持，以及对整型数据的支持</a:t>
            </a:r>
            <a:endParaRPr lang="en-US" altLang="zh-CN" sz="1400"/>
          </a:p>
          <a:p>
            <a:pPr lvl="1">
              <a:lnSpc>
                <a:spcPct val="90000"/>
              </a:lnSpc>
            </a:pPr>
            <a:r>
              <a:rPr lang="zh-CN" altLang="en-US" sz="1400"/>
              <a:t>这个指令集中所有的</a:t>
            </a:r>
            <a:r>
              <a:rPr lang="en-US" altLang="zh-CN" sz="1400"/>
              <a:t>MMX</a:t>
            </a:r>
            <a:r>
              <a:rPr lang="zh-CN" altLang="en-US" sz="1400"/>
              <a:t>指令都是多余的，至此</a:t>
            </a:r>
            <a:r>
              <a:rPr lang="en-US" altLang="zh-CN" sz="1400"/>
              <a:t>MMX</a:t>
            </a:r>
            <a:r>
              <a:rPr lang="zh-CN" altLang="en-US" sz="1400"/>
              <a:t>成为历史</a:t>
            </a:r>
            <a:endParaRPr lang="en-US" altLang="zh-CN" sz="1400"/>
          </a:p>
          <a:p>
            <a:pPr lvl="1">
              <a:lnSpc>
                <a:spcPct val="90000"/>
              </a:lnSpc>
            </a:pPr>
            <a:r>
              <a:rPr lang="en-US" altLang="zh-CN" sz="1400"/>
              <a:t>Intel</a:t>
            </a:r>
            <a:r>
              <a:rPr lang="zh-CN" altLang="en-US" sz="1400"/>
              <a:t> </a:t>
            </a:r>
            <a:r>
              <a:rPr lang="en-US" altLang="zh-CN" sz="1400"/>
              <a:t>Pentium 4</a:t>
            </a:r>
            <a:r>
              <a:rPr lang="zh-CN" altLang="en-US" sz="1400"/>
              <a:t>处理器</a:t>
            </a:r>
            <a:endParaRPr lang="en-US" altLang="zh-CN" sz="1400"/>
          </a:p>
          <a:p>
            <a:pPr lvl="1">
              <a:lnSpc>
                <a:spcPct val="90000"/>
              </a:lnSpc>
            </a:pPr>
            <a:r>
              <a:rPr lang="en-US" altLang="zh-CN" sz="1400"/>
              <a:t>AMD</a:t>
            </a:r>
            <a:r>
              <a:rPr lang="zh-CN" altLang="en-US" sz="1400"/>
              <a:t> </a:t>
            </a:r>
            <a:r>
              <a:rPr lang="en-US" altLang="zh-CN" sz="1400"/>
              <a:t>Opteron </a:t>
            </a:r>
            <a:r>
              <a:rPr lang="zh-CN" altLang="en-US" sz="1400"/>
              <a:t>和</a:t>
            </a:r>
            <a:r>
              <a:rPr lang="en-US" altLang="zh-CN" sz="1400"/>
              <a:t>Athlon 64</a:t>
            </a:r>
            <a:r>
              <a:rPr lang="zh-CN" altLang="en-US" sz="1400"/>
              <a:t>处理器</a:t>
            </a:r>
            <a:endParaRPr lang="en-US" altLang="zh-CN" sz="1400"/>
          </a:p>
          <a:p>
            <a:r>
              <a:rPr lang="en-US" altLang="zh-CN" sz="2000"/>
              <a:t>SSE3</a:t>
            </a:r>
          </a:p>
          <a:p>
            <a:pPr lvl="1"/>
            <a:r>
              <a:rPr lang="zh-CN" altLang="en-US" sz="1800"/>
              <a:t>包含寄存器的局部位之间的运算，例如高位和低位之间的加减运算；浮点数到整数的转换，以及对超线程技术的支持。</a:t>
            </a:r>
          </a:p>
          <a:p>
            <a:pPr lvl="1"/>
            <a:r>
              <a:rPr lang="en-US" altLang="zh-CN" sz="1800"/>
              <a:t>Intel</a:t>
            </a:r>
            <a:r>
              <a:rPr lang="zh-CN" altLang="en-US" sz="1800"/>
              <a:t> </a:t>
            </a:r>
            <a:r>
              <a:rPr lang="en-US" altLang="zh-CN" sz="1800"/>
              <a:t>Pentium 4</a:t>
            </a:r>
            <a:r>
              <a:rPr lang="zh-CN" altLang="en-US" sz="1800"/>
              <a:t>处理器 </a:t>
            </a:r>
            <a:r>
              <a:rPr lang="en-US" altLang="zh-CN" sz="1800"/>
              <a:t>Prescott </a:t>
            </a:r>
            <a:r>
              <a:rPr lang="zh-CN" altLang="en-US" sz="1800"/>
              <a:t>核心</a:t>
            </a:r>
            <a:endParaRPr lang="en-US" altLang="zh-CN" sz="1800"/>
          </a:p>
          <a:p>
            <a:pPr lvl="1"/>
            <a:r>
              <a:rPr lang="en-US" altLang="zh-CN" sz="1800"/>
              <a:t>AMD</a:t>
            </a:r>
            <a:r>
              <a:rPr lang="zh-CN" altLang="en-US" sz="1800"/>
              <a:t> </a:t>
            </a:r>
            <a:r>
              <a:rPr lang="en-US" altLang="zh-CN" sz="1800"/>
              <a:t>Athlon 64</a:t>
            </a:r>
            <a:r>
              <a:rPr lang="zh-CN" altLang="en-US" sz="1800"/>
              <a:t>第五个版本，</a:t>
            </a:r>
            <a:r>
              <a:rPr lang="en-US" altLang="zh-CN" sz="1800"/>
              <a:t>Venice</a:t>
            </a:r>
            <a:r>
              <a:rPr lang="zh-CN" altLang="en-US" sz="1800"/>
              <a:t>核心</a:t>
            </a:r>
            <a:endParaRPr lang="en-US" altLang="zh-CN" sz="1800"/>
          </a:p>
          <a:p>
            <a:r>
              <a:rPr lang="en-US" altLang="zh-CN" sz="2000"/>
              <a:t>SSSE3</a:t>
            </a:r>
          </a:p>
          <a:p>
            <a:pPr lvl="1"/>
            <a:r>
              <a:rPr lang="zh-CN" altLang="en-US" sz="1800"/>
              <a:t>对</a:t>
            </a:r>
            <a:r>
              <a:rPr lang="en-US" altLang="zh-CN" sz="1800"/>
              <a:t>SSE3</a:t>
            </a:r>
            <a:r>
              <a:rPr lang="zh-CN" altLang="en-US" sz="1800"/>
              <a:t>指令集的一次额外扩充</a:t>
            </a:r>
            <a:endParaRPr lang="en-US" altLang="zh-CN" sz="1800"/>
          </a:p>
          <a:p>
            <a:pPr lvl="1"/>
            <a:r>
              <a:rPr lang="en-US" altLang="zh-CN" sz="1800"/>
              <a:t>Intel Core 2 Duo</a:t>
            </a:r>
            <a:endParaRPr lang="zh-CN" altLang="en-US" sz="1800"/>
          </a:p>
          <a:p>
            <a:r>
              <a:rPr lang="en-US" altLang="zh-CN" sz="2000"/>
              <a:t>SSE4</a:t>
            </a:r>
          </a:p>
          <a:p>
            <a:pPr lvl="1"/>
            <a:r>
              <a:rPr lang="zh-CN" altLang="en-US" sz="1800"/>
              <a:t>新增的</a:t>
            </a:r>
            <a:r>
              <a:rPr lang="en-US" altLang="zh-CN" sz="1800"/>
              <a:t>47</a:t>
            </a:r>
            <a:r>
              <a:rPr lang="zh-CN" altLang="en-US" sz="1800"/>
              <a:t>条新多媒体指令集，更新至</a:t>
            </a:r>
            <a:r>
              <a:rPr lang="en-US" altLang="zh-CN" sz="1800"/>
              <a:t>SSE4.2</a:t>
            </a:r>
          </a:p>
          <a:p>
            <a:pPr lvl="2"/>
            <a:r>
              <a:rPr lang="en-US" altLang="zh-CN" sz="1600"/>
              <a:t>Intel Penryn</a:t>
            </a:r>
            <a:r>
              <a:rPr lang="zh-CN" altLang="en-US" sz="1600"/>
              <a:t>核心的</a:t>
            </a:r>
            <a:r>
              <a:rPr lang="en-US" altLang="zh-CN" sz="1600"/>
              <a:t>Core 2 Duo</a:t>
            </a:r>
            <a:r>
              <a:rPr lang="zh-CN" altLang="en-US" sz="1600"/>
              <a:t>与</a:t>
            </a:r>
            <a:r>
              <a:rPr lang="en-US" altLang="zh-CN" sz="1600"/>
              <a:t>Core 2 Solo</a:t>
            </a:r>
            <a:r>
              <a:rPr lang="zh-CN" altLang="en-US" sz="1600"/>
              <a:t>处理器</a:t>
            </a:r>
            <a:endParaRPr lang="en-US" altLang="zh-CN" sz="1600"/>
          </a:p>
          <a:p>
            <a:r>
              <a:rPr lang="en-US" altLang="zh-CN" sz="2200"/>
              <a:t>SSE4A</a:t>
            </a:r>
          </a:p>
          <a:p>
            <a:pPr lvl="1"/>
            <a:r>
              <a:rPr lang="en-US" altLang="zh-CN" sz="1800"/>
              <a:t>AMD </a:t>
            </a:r>
            <a:r>
              <a:rPr lang="zh-CN" altLang="en-US" sz="1800"/>
              <a:t>属于自己的</a:t>
            </a:r>
            <a:r>
              <a:rPr lang="en-US" altLang="zh-CN" sz="1800"/>
              <a:t>SSE4a</a:t>
            </a:r>
            <a:r>
              <a:rPr lang="zh-CN" altLang="en-US" sz="1800"/>
              <a:t>多媒体指令集</a:t>
            </a:r>
            <a:endParaRPr lang="en-US" altLang="zh-CN" sz="1800"/>
          </a:p>
          <a:p>
            <a:pPr lvl="2"/>
            <a:r>
              <a:rPr lang="zh-CN" altLang="en-US" sz="1600"/>
              <a:t>内置在</a:t>
            </a:r>
            <a:r>
              <a:rPr lang="en-US" altLang="zh-CN" sz="1600"/>
              <a:t>Phenom</a:t>
            </a:r>
            <a:r>
              <a:rPr lang="zh-CN" altLang="en-US" sz="1600"/>
              <a:t>与</a:t>
            </a:r>
            <a:r>
              <a:rPr lang="en-US" altLang="zh-CN" sz="1600"/>
              <a:t>Opteron</a:t>
            </a:r>
            <a:r>
              <a:rPr lang="zh-CN" altLang="en-US" sz="1600"/>
              <a:t>等</a:t>
            </a:r>
            <a:r>
              <a:rPr lang="en-US" altLang="zh-CN" sz="1600"/>
              <a:t>K10</a:t>
            </a:r>
            <a:r>
              <a:rPr lang="zh-CN" altLang="en-US" sz="1600"/>
              <a:t>架构处理器中</a:t>
            </a:r>
            <a:endParaRPr lang="en-US" altLang="zh-CN" sz="1600"/>
          </a:p>
          <a:p>
            <a:pPr lvl="2"/>
            <a:r>
              <a:rPr lang="zh-CN" altLang="en-US" sz="1600"/>
              <a:t>不与</a:t>
            </a:r>
            <a:r>
              <a:rPr lang="en-US" altLang="zh-CN" sz="1600"/>
              <a:t>Intel</a:t>
            </a:r>
            <a:r>
              <a:rPr lang="zh-CN" altLang="en-US" sz="1600"/>
              <a:t>的</a:t>
            </a:r>
            <a:r>
              <a:rPr lang="en-US" altLang="zh-CN" sz="1600"/>
              <a:t>SSE4</a:t>
            </a:r>
            <a:r>
              <a:rPr lang="zh-CN" altLang="en-US" sz="1600"/>
              <a:t>系列指令集兼容。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B127106B-9EDA-46E1-BC46-D68B0E23269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3"/>
          <a:srcRect l="4735" t="11684" r="6482" b="25732"/>
          <a:stretch>
            <a:fillRect/>
          </a:stretch>
        </p:blipFill>
        <p:spPr bwMode="auto">
          <a:xfrm>
            <a:off x="1847850" y="1557338"/>
            <a:ext cx="84709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87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2009</a:t>
            </a:r>
            <a:r>
              <a:rPr lang="zh-CN" altLang="en-US" sz="2800" dirty="0"/>
              <a:t>年</a:t>
            </a:r>
            <a:r>
              <a:rPr lang="en-US" altLang="zh-CN" sz="2800" dirty="0" err="1"/>
              <a:t>SSE4.2</a:t>
            </a:r>
            <a:endParaRPr lang="en-US" altLang="zh-CN" sz="2800" dirty="0"/>
          </a:p>
          <a:p>
            <a:pPr lvl="1">
              <a:lnSpc>
                <a:spcPct val="90000"/>
              </a:lnSpc>
            </a:pPr>
            <a:r>
              <a:rPr lang="zh-CN" altLang="zh-CN" sz="2400" dirty="0"/>
              <a:t>4.1包括47条指令，4.2包括7条指令。</a:t>
            </a:r>
            <a:endParaRPr lang="zh-CN" altLang="en-US" sz="2400" dirty="0"/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4.2</a:t>
            </a:r>
            <a:r>
              <a:rPr lang="zh-CN" altLang="en-US" sz="2400" dirty="0"/>
              <a:t>增加两类汇编：</a:t>
            </a:r>
            <a:r>
              <a:rPr lang="en-US" altLang="zh-CN" sz="2400" dirty="0" err="1"/>
              <a:t>STTNI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STring</a:t>
            </a:r>
            <a:r>
              <a:rPr lang="en-US" altLang="zh-CN" sz="2400" dirty="0"/>
              <a:t> &amp; Text New Instructions)</a:t>
            </a:r>
            <a:r>
              <a:rPr lang="zh-CN" altLang="en-US" sz="2400" dirty="0"/>
              <a:t>和</a:t>
            </a:r>
            <a:r>
              <a:rPr lang="en-US" altLang="zh-CN" sz="2400" dirty="0"/>
              <a:t>ATA(Application Targeted Accelerators)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加速</a:t>
            </a:r>
            <a:r>
              <a:rPr lang="en-US" altLang="zh-CN" sz="2400" dirty="0"/>
              <a:t>XML</a:t>
            </a:r>
            <a:r>
              <a:rPr lang="zh-CN" altLang="en-US" sz="2400" dirty="0"/>
              <a:t>文本的字符串操作、存储校验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XML</a:t>
            </a:r>
            <a:r>
              <a:rPr lang="zh-CN" altLang="en-US" sz="2400" dirty="0"/>
              <a:t>的解析速度最高是原来的</a:t>
            </a:r>
            <a:r>
              <a:rPr lang="en-US" altLang="zh-CN" sz="2400" dirty="0"/>
              <a:t>3.8</a:t>
            </a:r>
            <a:r>
              <a:rPr lang="zh-CN" altLang="en-US" sz="2400" dirty="0"/>
              <a:t>倍。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这就是为什么，</a:t>
            </a:r>
            <a:r>
              <a:rPr lang="en-US" altLang="zh-CN" sz="2800" dirty="0" err="1"/>
              <a:t>office2007</a:t>
            </a:r>
            <a:r>
              <a:rPr lang="zh-CN" altLang="en-US" sz="2800" dirty="0"/>
              <a:t>采用</a:t>
            </a:r>
            <a:r>
              <a:rPr lang="en-US" altLang="zh-CN" sz="2800" dirty="0"/>
              <a:t>XML</a:t>
            </a:r>
            <a:r>
              <a:rPr lang="zh-CN" altLang="en-US" sz="2800" dirty="0"/>
              <a:t>，运行在新的处理器上速度更快</a:t>
            </a:r>
          </a:p>
          <a:p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C44963DF-E7E1-464D-BF61-816CF242E244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19811" name="内容占位符 4"/>
          <p:cNvSpPr>
            <a:spLocks noGrp="1"/>
          </p:cNvSpPr>
          <p:nvPr>
            <p:ph idx="1"/>
          </p:nvPr>
        </p:nvSpPr>
        <p:spPr>
          <a:xfrm>
            <a:off x="1971675" y="176214"/>
            <a:ext cx="8229600" cy="4573587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zh-CN" sz="1800" dirty="0" err="1"/>
              <a:t>SSE5</a:t>
            </a:r>
            <a:endParaRPr lang="en-US" altLang="zh-CN" sz="1800" dirty="0"/>
          </a:p>
          <a:p>
            <a:pPr lvl="1"/>
            <a:r>
              <a:rPr lang="en-US" altLang="zh-CN" sz="1600" dirty="0"/>
              <a:t>AMD</a:t>
            </a:r>
            <a:r>
              <a:rPr lang="zh-CN" altLang="en-US" sz="1600" dirty="0"/>
              <a:t>为了打破</a:t>
            </a:r>
            <a:r>
              <a:rPr lang="en-US" altLang="zh-CN" sz="1600" dirty="0"/>
              <a:t>Intel</a:t>
            </a:r>
            <a:r>
              <a:rPr lang="zh-CN" altLang="en-US" sz="1600" dirty="0"/>
              <a:t>垄断在处理器指令集的独霸地位所提出的</a:t>
            </a:r>
            <a:endParaRPr lang="en-US" altLang="zh-CN" sz="1600" dirty="0"/>
          </a:p>
          <a:p>
            <a:pPr lvl="1"/>
            <a:r>
              <a:rPr lang="zh-CN" altLang="en-US" sz="1600" dirty="0"/>
              <a:t>初期规划将加入超过</a:t>
            </a:r>
            <a:r>
              <a:rPr lang="en-US" altLang="zh-CN" sz="1600" dirty="0"/>
              <a:t>100</a:t>
            </a:r>
            <a:r>
              <a:rPr lang="zh-CN" altLang="en-US" sz="1600" dirty="0"/>
              <a:t>条新指令</a:t>
            </a:r>
            <a:endParaRPr lang="en-US" altLang="zh-CN" sz="1600" dirty="0"/>
          </a:p>
          <a:p>
            <a:pPr lvl="1"/>
            <a:r>
              <a:rPr lang="zh-CN" altLang="en-US" sz="1600" dirty="0"/>
              <a:t>三运算对象指令（</a:t>
            </a:r>
            <a:r>
              <a:rPr lang="en-US" altLang="zh-CN" sz="1600" dirty="0"/>
              <a:t>3-Operand Instructions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zh-CN" altLang="en-US" sz="1400" dirty="0"/>
              <a:t>三运算对象指令让处理器可将一个数学或逻辑库，套用到运算对象或输入数据。借由增加运算对象的数量，一个 </a:t>
            </a:r>
            <a:r>
              <a:rPr lang="en-US" altLang="zh-CN" sz="1400" dirty="0" err="1"/>
              <a:t>x86</a:t>
            </a:r>
            <a:r>
              <a:rPr lang="en-US" altLang="zh-CN" sz="1400" dirty="0"/>
              <a:t> </a:t>
            </a:r>
            <a:r>
              <a:rPr lang="zh-CN" altLang="en-US" sz="1400" dirty="0"/>
              <a:t>指令能处理二至三笔数据， </a:t>
            </a:r>
            <a:r>
              <a:rPr lang="en-US" altLang="zh-CN" sz="1400" dirty="0" err="1"/>
              <a:t>SSE5</a:t>
            </a:r>
            <a:r>
              <a:rPr lang="en-US" altLang="zh-CN" sz="1400" dirty="0"/>
              <a:t> </a:t>
            </a:r>
            <a:r>
              <a:rPr lang="zh-CN" altLang="en-US" sz="1400" dirty="0"/>
              <a:t>允许将多个简单指令汇整成一个指令，达到更有效率的指令处理模式。提升为三运算指令的运算能力，是少数 </a:t>
            </a:r>
            <a:r>
              <a:rPr lang="en-US" altLang="zh-CN" sz="1400" dirty="0"/>
              <a:t>RISC </a:t>
            </a:r>
            <a:r>
              <a:rPr lang="zh-CN" altLang="en-US" sz="1400" dirty="0"/>
              <a:t>架构的水平。</a:t>
            </a:r>
            <a:endParaRPr lang="en-US" altLang="zh-CN" sz="1400" dirty="0"/>
          </a:p>
          <a:p>
            <a:pPr lvl="1"/>
            <a:r>
              <a:rPr lang="zh-CN" altLang="en-US" sz="1600" dirty="0"/>
              <a:t>熔合乘法累积（</a:t>
            </a:r>
            <a:r>
              <a:rPr lang="en-US" altLang="zh-CN" sz="1600" dirty="0"/>
              <a:t>Fused Multiply Accumulate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pPr lvl="2"/>
            <a:r>
              <a:rPr lang="zh-CN" altLang="en-US" sz="1400" dirty="0"/>
              <a:t>熔合乘法累积让允许创建新的指令，有效率地运行各种复杂的运算。熔合乘法累积可结合乘法与加法运算，通过单一指令运行多笔重复计算。通过简化代码，让系统能迅速运行绘图着色、快速相片着色、音场音效，以及复杂矢量演算等效能密集的应用作业。</a:t>
            </a:r>
            <a:endParaRPr lang="en-US" altLang="zh-CN" sz="1400" dirty="0"/>
          </a:p>
          <a:p>
            <a:pPr lvl="1"/>
            <a:r>
              <a:rPr lang="en-US" altLang="zh-CN" sz="1600" dirty="0"/>
              <a:t>AMD</a:t>
            </a:r>
            <a:r>
              <a:rPr lang="zh-CN" altLang="en-US" sz="1600" dirty="0"/>
              <a:t>宣布放弃</a:t>
            </a:r>
            <a:r>
              <a:rPr lang="en-US" altLang="zh-CN" sz="1600" dirty="0" err="1"/>
              <a:t>SSE5</a:t>
            </a:r>
            <a:r>
              <a:rPr lang="zh-CN" altLang="en-US" sz="1600" dirty="0"/>
              <a:t>，转支持</a:t>
            </a:r>
            <a:r>
              <a:rPr lang="en-US" altLang="zh-CN" sz="1600" dirty="0" err="1"/>
              <a:t>intel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AVX</a:t>
            </a:r>
            <a:endParaRPr lang="zh-CN" altLang="en-US" sz="1600" dirty="0"/>
          </a:p>
          <a:p>
            <a:r>
              <a:rPr lang="en-US" altLang="zh-CN" sz="1800" dirty="0" err="1"/>
              <a:t>AVX</a:t>
            </a:r>
            <a:endParaRPr lang="en-US" altLang="zh-CN" sz="1800" dirty="0"/>
          </a:p>
          <a:p>
            <a:pPr lvl="1"/>
            <a:r>
              <a:rPr lang="en-US" altLang="zh-CN" sz="1600" dirty="0" err="1"/>
              <a:t>AVX</a:t>
            </a:r>
            <a:r>
              <a:rPr lang="en-US" altLang="zh-CN" sz="1600" dirty="0"/>
              <a:t>(Advanced Vector Extensions) </a:t>
            </a:r>
            <a:r>
              <a:rPr lang="zh-CN" altLang="en-US" sz="1600" dirty="0"/>
              <a:t>是</a:t>
            </a:r>
            <a:r>
              <a:rPr lang="en-US" altLang="zh-CN" sz="1600" dirty="0"/>
              <a:t>Intel</a:t>
            </a:r>
            <a:r>
              <a:rPr lang="zh-CN" altLang="en-US" sz="1600" dirty="0"/>
              <a:t>的</a:t>
            </a:r>
            <a:r>
              <a:rPr lang="en-US" altLang="zh-CN" sz="1600" dirty="0"/>
              <a:t>SSE</a:t>
            </a:r>
            <a:r>
              <a:rPr lang="zh-CN" altLang="en-US" sz="1600" dirty="0"/>
              <a:t>延伸架构</a:t>
            </a:r>
            <a:endParaRPr lang="en-US" altLang="zh-CN" sz="1600" dirty="0"/>
          </a:p>
          <a:p>
            <a:pPr lvl="1"/>
            <a:r>
              <a:rPr lang="zh-CN" altLang="en-US" sz="1600" dirty="0"/>
              <a:t>把暂存器</a:t>
            </a:r>
            <a:r>
              <a:rPr lang="en-US" altLang="zh-CN" sz="1600" dirty="0" err="1"/>
              <a:t>XMM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128bit</a:t>
            </a:r>
            <a:r>
              <a:rPr lang="zh-CN" altLang="en-US" sz="1600" dirty="0"/>
              <a:t>提升至</a:t>
            </a:r>
            <a:r>
              <a:rPr lang="en-US" altLang="zh-CN" sz="1600" dirty="0" err="1"/>
              <a:t>YMM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256bit</a:t>
            </a:r>
            <a:r>
              <a:rPr lang="zh-CN" altLang="en-US" sz="1600" dirty="0"/>
              <a:t>，以增加一倍的运算效率</a:t>
            </a:r>
            <a:endParaRPr lang="en-US" altLang="zh-CN" sz="1600" dirty="0"/>
          </a:p>
          <a:p>
            <a:pPr lvl="1"/>
            <a:r>
              <a:rPr lang="zh-CN" altLang="en-US" sz="1600" dirty="0"/>
              <a:t>支持了三运算指令（</a:t>
            </a:r>
            <a:r>
              <a:rPr lang="en-US" altLang="zh-CN" sz="1600" dirty="0"/>
              <a:t>3-Operand Instructions</a:t>
            </a:r>
            <a:r>
              <a:rPr lang="zh-CN" altLang="en-US" sz="1600" dirty="0"/>
              <a:t>），减少在编码上需要先复制才能运算的动作。在微码部分使用了</a:t>
            </a:r>
            <a:r>
              <a:rPr lang="en-US" altLang="zh-CN" sz="1600" dirty="0"/>
              <a:t>LES LDS</a:t>
            </a:r>
            <a:r>
              <a:rPr lang="zh-CN" altLang="en-US" sz="1600" dirty="0"/>
              <a:t>这两少用的指令作为延伸指令</a:t>
            </a:r>
            <a:r>
              <a:rPr lang="en-US" altLang="zh-CN" sz="1600" dirty="0"/>
              <a:t>Prefix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1"/>
            <a:r>
              <a:rPr lang="en-US" altLang="zh-CN" sz="1600" dirty="0"/>
              <a:t>sandy bridge</a:t>
            </a:r>
            <a:r>
              <a:rPr lang="zh-CN" altLang="en-US" sz="1600" dirty="0"/>
              <a:t>（沙桥）处理器</a:t>
            </a:r>
          </a:p>
          <a:p>
            <a:r>
              <a:rPr lang="en-US" altLang="zh-CN" sz="1800" dirty="0" err="1"/>
              <a:t>FMA</a:t>
            </a:r>
            <a:endParaRPr lang="en-US" altLang="zh-CN" sz="1800" dirty="0"/>
          </a:p>
          <a:p>
            <a:pPr lvl="1"/>
            <a:r>
              <a:rPr lang="en-US" altLang="zh-CN" sz="1600" dirty="0" err="1"/>
              <a:t>FMA</a:t>
            </a:r>
            <a:r>
              <a:rPr lang="zh-CN" altLang="en-US" sz="1600" dirty="0"/>
              <a:t>是</a:t>
            </a:r>
            <a:r>
              <a:rPr lang="en-US" altLang="zh-CN" sz="1600" dirty="0"/>
              <a:t>Intel</a:t>
            </a:r>
            <a:r>
              <a:rPr lang="zh-CN" altLang="en-US" sz="1600" dirty="0"/>
              <a:t>的</a:t>
            </a:r>
            <a:r>
              <a:rPr lang="en-US" altLang="zh-CN" sz="1600" dirty="0" err="1"/>
              <a:t>AVX</a:t>
            </a:r>
            <a:r>
              <a:rPr lang="zh-CN" altLang="en-US" sz="1600" dirty="0"/>
              <a:t>扩充指令集，如名称上熔合乘法累积（</a:t>
            </a:r>
            <a:r>
              <a:rPr lang="en-US" altLang="zh-CN" sz="1600" dirty="0"/>
              <a:t>Fused Multiply Accumulate</a:t>
            </a:r>
            <a:r>
              <a:rPr lang="zh-CN" altLang="en-US" sz="1600" dirty="0"/>
              <a:t>）的意思一样。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fld id="{01BA4058-AFC6-40C5-9D94-E163EB4360D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Multicycle</a:t>
            </a:r>
            <a:r>
              <a:rPr lang="en-US" altLang="zh-CN" dirty="0"/>
              <a:t> Approach</a:t>
            </a:r>
          </a:p>
        </p:txBody>
      </p:sp>
      <p:sp>
        <p:nvSpPr>
          <p:cNvPr id="67587" name="AutoShape 3"/>
          <p:cNvSpPr>
            <a:spLocks noGrp="1" noChangeArrowheads="1"/>
          </p:cNvSpPr>
          <p:nvPr>
            <p:ph idx="1"/>
          </p:nvPr>
        </p:nvSpPr>
        <p:spPr>
          <a:xfrm>
            <a:off x="2024034" y="1285861"/>
            <a:ext cx="8229600" cy="4573587"/>
          </a:xfrm>
        </p:spPr>
        <p:txBody>
          <a:bodyPr/>
          <a:lstStyle/>
          <a:p>
            <a:r>
              <a:rPr lang="en-US" altLang="zh-CN" dirty="0" smtClean="0"/>
              <a:t>a </a:t>
            </a:r>
            <a:r>
              <a:rPr lang="en-US" altLang="zh-CN" dirty="0" err="1" smtClean="0"/>
              <a:t>Multicycle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datapath</a:t>
            </a:r>
            <a:endParaRPr lang="en-US" altLang="zh-CN" dirty="0" smtClean="0"/>
          </a:p>
        </p:txBody>
      </p:sp>
      <p:pic>
        <p:nvPicPr>
          <p:cNvPr id="67588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2422" y="1913036"/>
            <a:ext cx="8610600" cy="39766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15" name="组合 14"/>
          <p:cNvGrpSpPr/>
          <p:nvPr/>
        </p:nvGrpSpPr>
        <p:grpSpPr>
          <a:xfrm>
            <a:off x="3657600" y="2667000"/>
            <a:ext cx="6477000" cy="3733800"/>
            <a:chOff x="2133600" y="2667000"/>
            <a:chExt cx="6477000" cy="3733800"/>
          </a:xfrm>
        </p:grpSpPr>
        <p:sp>
          <p:nvSpPr>
            <p:cNvPr id="67590" name="Rectangle 5"/>
            <p:cNvSpPr>
              <a:spLocks noChangeArrowheads="1"/>
            </p:cNvSpPr>
            <p:nvPr/>
          </p:nvSpPr>
          <p:spPr bwMode="auto">
            <a:xfrm>
              <a:off x="3289300" y="4267200"/>
              <a:ext cx="914400" cy="6858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1" name="Rectangle 7"/>
            <p:cNvSpPr>
              <a:spLocks noChangeArrowheads="1"/>
            </p:cNvSpPr>
            <p:nvPr/>
          </p:nvSpPr>
          <p:spPr bwMode="auto">
            <a:xfrm>
              <a:off x="3352800" y="2667000"/>
              <a:ext cx="914400" cy="6858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2" name="Rectangle 8"/>
            <p:cNvSpPr>
              <a:spLocks noChangeArrowheads="1"/>
            </p:cNvSpPr>
            <p:nvPr/>
          </p:nvSpPr>
          <p:spPr bwMode="auto">
            <a:xfrm>
              <a:off x="8001000" y="3733800"/>
              <a:ext cx="609600" cy="6096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6324600" y="3276600"/>
              <a:ext cx="304800" cy="5334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4" name="Rectangle 10"/>
            <p:cNvSpPr>
              <a:spLocks noChangeArrowheads="1"/>
            </p:cNvSpPr>
            <p:nvPr/>
          </p:nvSpPr>
          <p:spPr bwMode="auto">
            <a:xfrm>
              <a:off x="6324600" y="4343400"/>
              <a:ext cx="304800" cy="533400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 flipH="1" flipV="1">
              <a:off x="2133600" y="5105400"/>
              <a:ext cx="1066800" cy="11430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 flipV="1">
              <a:off x="4953000" y="4953000"/>
              <a:ext cx="2133600" cy="14478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 flipV="1">
              <a:off x="4648200" y="5105400"/>
              <a:ext cx="533400" cy="1143000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648200" y="6096000"/>
            <a:ext cx="2362200" cy="36933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>
                <a:solidFill>
                  <a:srgbClr val="3366CC"/>
                </a:solidFill>
              </a:rPr>
              <a:t>shared unit</a:t>
            </a:r>
            <a:endParaRPr lang="en-US" altLang="zh-CN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310050" y="0"/>
            <a:ext cx="6357950" cy="97313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Chapter </a:t>
            </a:r>
            <a:r>
              <a:rPr lang="en-US" altLang="zh-CN" dirty="0" smtClean="0"/>
              <a:t>5:   </a:t>
            </a:r>
            <a:br>
              <a:rPr lang="en-US" altLang="zh-CN" dirty="0" smtClean="0"/>
            </a:br>
            <a:r>
              <a:rPr lang="en-US" altLang="zh-CN" dirty="0" smtClean="0"/>
              <a:t>The </a:t>
            </a:r>
            <a:r>
              <a:rPr lang="en-US" altLang="zh-CN" dirty="0"/>
              <a:t>processor</a:t>
            </a:r>
          </a:p>
        </p:txBody>
      </p:sp>
      <p:sp>
        <p:nvSpPr>
          <p:cNvPr id="120835" name="AutoShape 3"/>
          <p:cNvSpPr>
            <a:spLocks noGrp="1" noChangeArrowheads="1"/>
          </p:cNvSpPr>
          <p:nvPr>
            <p:ph idx="1"/>
          </p:nvPr>
        </p:nvSpPr>
        <p:spPr>
          <a:xfrm>
            <a:off x="1811338" y="1430338"/>
            <a:ext cx="8964612" cy="459105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5.1 Introduction </a:t>
            </a:r>
          </a:p>
          <a:p>
            <a:r>
              <a:rPr lang="en-US" altLang="zh-CN" dirty="0" smtClean="0"/>
              <a:t>5.2 Logic Design Conventions</a:t>
            </a:r>
          </a:p>
          <a:p>
            <a:r>
              <a:rPr lang="en-US" altLang="zh-CN" dirty="0" smtClean="0"/>
              <a:t>5.3 Building a </a:t>
            </a:r>
            <a:r>
              <a:rPr lang="en-US" altLang="zh-CN" dirty="0" err="1" smtClean="0"/>
              <a:t>datapath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FF0000"/>
                </a:solidFill>
              </a:rPr>
              <a:t>5.4 A Simple Implementation Scheme</a:t>
            </a:r>
          </a:p>
          <a:p>
            <a:r>
              <a:rPr lang="en-US" altLang="zh-CN" b="1" dirty="0" smtClean="0">
                <a:solidFill>
                  <a:srgbClr val="FF0000"/>
                </a:solidFill>
              </a:rPr>
              <a:t>5.5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Multicycle</a:t>
            </a:r>
            <a:r>
              <a:rPr lang="en-US" altLang="zh-CN" b="1" dirty="0" smtClean="0">
                <a:solidFill>
                  <a:srgbClr val="FF0000"/>
                </a:solidFill>
              </a:rPr>
              <a:t> Approach(3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rd</a:t>
            </a:r>
            <a:r>
              <a:rPr lang="en-US" altLang="zh-CN" b="1" dirty="0" smtClean="0">
                <a:solidFill>
                  <a:srgbClr val="FF0000"/>
                </a:solidFill>
              </a:rPr>
              <a:t> version)</a:t>
            </a:r>
          </a:p>
          <a:p>
            <a:r>
              <a:rPr lang="en-US" altLang="zh-CN" b="1" dirty="0" smtClean="0">
                <a:solidFill>
                  <a:srgbClr val="00B050"/>
                </a:solidFill>
              </a:rPr>
              <a:t>5.7 microprogramming: simplifying control design(3</a:t>
            </a:r>
            <a:r>
              <a:rPr lang="en-US" altLang="zh-CN" b="1" baseline="30000" dirty="0" smtClean="0">
                <a:solidFill>
                  <a:srgbClr val="00B050"/>
                </a:solidFill>
              </a:rPr>
              <a:t>rd</a:t>
            </a:r>
            <a:r>
              <a:rPr lang="en-US" altLang="zh-CN" b="1" dirty="0" smtClean="0">
                <a:solidFill>
                  <a:srgbClr val="00B050"/>
                </a:solidFill>
              </a:rPr>
              <a:t> version,</a:t>
            </a:r>
            <a:r>
              <a:rPr lang="zh-CN" altLang="en-US" b="1" dirty="0" smtClean="0">
                <a:solidFill>
                  <a:srgbClr val="00B050"/>
                </a:solidFill>
              </a:rPr>
              <a:t>只有</a:t>
            </a:r>
            <a:r>
              <a:rPr lang="en-US" altLang="zh-CN" b="1" dirty="0" smtClean="0">
                <a:solidFill>
                  <a:srgbClr val="00B050"/>
                </a:solidFill>
              </a:rPr>
              <a:t>1</a:t>
            </a:r>
            <a:r>
              <a:rPr lang="zh-CN" altLang="en-US" b="1" dirty="0" smtClean="0">
                <a:solidFill>
                  <a:srgbClr val="00B050"/>
                </a:solidFill>
              </a:rPr>
              <a:t>段落</a:t>
            </a:r>
            <a:r>
              <a:rPr lang="en-US" altLang="zh-CN" b="1" dirty="0" smtClean="0">
                <a:solidFill>
                  <a:srgbClr val="00B050"/>
                </a:solidFill>
              </a:rPr>
              <a:t>7</a:t>
            </a:r>
            <a:r>
              <a:rPr lang="zh-CN" altLang="en-US" b="1" dirty="0" smtClean="0">
                <a:solidFill>
                  <a:srgbClr val="00B050"/>
                </a:solidFill>
              </a:rPr>
              <a:t>行</a:t>
            </a:r>
            <a:r>
              <a:rPr lang="en-US" altLang="zh-CN" b="1" dirty="0" smtClean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altLang="zh-CN" b="1" dirty="0" smtClean="0">
                <a:solidFill>
                  <a:srgbClr val="00B050"/>
                </a:solidFill>
              </a:rPr>
              <a:t>5.7 microprogramming: simplifying control design(2</a:t>
            </a:r>
            <a:r>
              <a:rPr lang="en-US" altLang="zh-CN" b="1" baseline="30000" dirty="0" smtClean="0">
                <a:solidFill>
                  <a:srgbClr val="00B050"/>
                </a:solidFill>
              </a:rPr>
              <a:t>nd</a:t>
            </a:r>
            <a:r>
              <a:rPr lang="en-US" altLang="zh-CN" b="1" dirty="0" smtClean="0">
                <a:solidFill>
                  <a:srgbClr val="00B050"/>
                </a:solidFill>
              </a:rPr>
              <a:t> version)</a:t>
            </a:r>
          </a:p>
          <a:p>
            <a:r>
              <a:rPr lang="en-US" altLang="zh-CN" dirty="0" smtClean="0"/>
              <a:t>5.6 Exceptions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488" y="0"/>
            <a:ext cx="5872146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5.6  </a:t>
            </a:r>
            <a:r>
              <a:rPr lang="en-US" altLang="zh-CN" dirty="0"/>
              <a:t>Exception</a:t>
            </a:r>
          </a:p>
        </p:txBody>
      </p:sp>
      <p:sp>
        <p:nvSpPr>
          <p:cNvPr id="112643" name="AutoShape 3"/>
          <p:cNvSpPr>
            <a:spLocks noGrp="1" noChangeArrowheads="1"/>
          </p:cNvSpPr>
          <p:nvPr>
            <p:ph idx="1"/>
          </p:nvPr>
        </p:nvSpPr>
        <p:spPr>
          <a:xfrm>
            <a:off x="1738282" y="1285860"/>
            <a:ext cx="8712200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cause of changing CPU’s work flow :</a:t>
            </a:r>
          </a:p>
          <a:p>
            <a:pPr lvl="1">
              <a:defRPr/>
            </a:pPr>
            <a:r>
              <a:rPr lang="en-US" altLang="zh-CN" sz="2000" dirty="0"/>
              <a:t>Control instructions in program (</a:t>
            </a:r>
            <a:r>
              <a:rPr lang="en-US" altLang="zh-CN" sz="2000" dirty="0" err="1"/>
              <a:t>bne</a:t>
            </a:r>
            <a:r>
              <a:rPr lang="en-US" altLang="zh-CN" sz="2000" dirty="0"/>
              <a:t>/</a:t>
            </a:r>
            <a:r>
              <a:rPr lang="en-US" altLang="zh-CN" sz="2000" dirty="0" err="1"/>
              <a:t>beq</a:t>
            </a:r>
            <a:r>
              <a:rPr lang="en-US" altLang="zh-CN" sz="2000" dirty="0"/>
              <a:t>, j, </a:t>
            </a:r>
            <a:r>
              <a:rPr lang="en-US" altLang="zh-CN" sz="2000" dirty="0" err="1"/>
              <a:t>jal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jr</a:t>
            </a:r>
            <a:r>
              <a:rPr lang="en-US" altLang="zh-CN" sz="2000" dirty="0"/>
              <a:t> </a:t>
            </a:r>
            <a:r>
              <a:rPr lang="en-US" altLang="zh-CN" sz="2000" dirty="0"/>
              <a:t>etc)</a:t>
            </a:r>
          </a:p>
          <a:p>
            <a:pPr marL="457200" lvl="1" indent="0">
              <a:buNone/>
              <a:defRPr/>
            </a:pPr>
            <a:r>
              <a:rPr lang="en-US" altLang="zh-CN" sz="2000" dirty="0"/>
              <a:t>     It is foreseeable in programming flow</a:t>
            </a:r>
          </a:p>
          <a:p>
            <a:pPr lvl="1">
              <a:defRPr/>
            </a:pPr>
            <a:r>
              <a:rPr lang="en-US" altLang="zh-CN" sz="2000" dirty="0"/>
              <a:t>Something happen suddenly (Exception and Interruption)</a:t>
            </a:r>
          </a:p>
          <a:p>
            <a:pPr marL="457200" lvl="1" indent="0">
              <a:buNone/>
              <a:defRPr/>
            </a:pPr>
            <a:r>
              <a:rPr lang="en-US" altLang="zh-CN" sz="2000" dirty="0"/>
              <a:t>     It is unpredictable</a:t>
            </a:r>
          </a:p>
          <a:p>
            <a:pPr>
              <a:defRPr/>
            </a:pPr>
            <a:r>
              <a:rPr lang="en-US" altLang="zh-CN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Unexpected  events</a:t>
            </a:r>
          </a:p>
          <a:p>
            <a:pPr lvl="1">
              <a:defRPr/>
            </a:pPr>
            <a:r>
              <a:rPr lang="en-US" altLang="zh-CN" sz="2000" dirty="0"/>
              <a:t>Exception: from within processor ( overflow,  undefined instruction, </a:t>
            </a:r>
            <a:r>
              <a:rPr lang="en-US" altLang="zh-CN" sz="2000" dirty="0"/>
              <a:t>…)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Interruption : from outside processor ( input /output )</a:t>
            </a:r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1158" y="4214818"/>
            <a:ext cx="8320354" cy="1857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5.6  </a:t>
            </a:r>
            <a:r>
              <a:rPr lang="en-US" altLang="zh-CN" dirty="0"/>
              <a:t>Exception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2883" name="AutoShape 3"/>
          <p:cNvSpPr>
            <a:spLocks noGrp="1" noChangeArrowheads="1"/>
          </p:cNvSpPr>
          <p:nvPr>
            <p:ph idx="1"/>
          </p:nvPr>
        </p:nvSpPr>
        <p:spPr>
          <a:xfrm>
            <a:off x="1752600" y="1330325"/>
            <a:ext cx="8701118" cy="4599005"/>
          </a:xfrm>
          <a:prstGeom prst="roundRect">
            <a:avLst>
              <a:gd name="adj" fmla="val 5130"/>
            </a:avLst>
          </a:prstGeom>
        </p:spPr>
        <p:txBody>
          <a:bodyPr/>
          <a:lstStyle/>
          <a:p>
            <a:r>
              <a:rPr lang="en-US" altLang="zh-CN" dirty="0" smtClean="0"/>
              <a:t>Exception</a:t>
            </a:r>
          </a:p>
          <a:p>
            <a:pPr lvl="1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An Exception is a unexpected event from within processor.</a:t>
            </a:r>
          </a:p>
          <a:p>
            <a:r>
              <a:rPr lang="en-US" altLang="zh-CN" sz="2800" dirty="0"/>
              <a:t>We follow the MIPS convention, using the term </a:t>
            </a:r>
            <a:r>
              <a:rPr lang="en-US" altLang="zh-CN" sz="2800" dirty="0">
                <a:solidFill>
                  <a:srgbClr val="3366CC"/>
                </a:solidFill>
              </a:rPr>
              <a:t>exception</a:t>
            </a:r>
            <a:r>
              <a:rPr lang="en-US" altLang="zh-CN" sz="2800" dirty="0"/>
              <a:t> to refer to any unexpected change in control flow.  </a:t>
            </a:r>
          </a:p>
          <a:p>
            <a:r>
              <a:rPr lang="en-US" altLang="zh-CN" dirty="0" smtClean="0"/>
              <a:t>Here we will discuss two types exceptions :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arithmetic overflow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solidFill>
                  <a:srgbClr val="C00000"/>
                </a:solidFill>
              </a:rPr>
              <a:t>undefined instruction</a:t>
            </a:r>
            <a:endParaRPr lang="en-US" altLang="zh-CN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 dirty="0"/>
              <a:t>How Exceptions Are Handled</a:t>
            </a:r>
            <a:endParaRPr lang="en-US" altLang="zh-CN" dirty="0"/>
          </a:p>
        </p:txBody>
      </p:sp>
      <p:sp>
        <p:nvSpPr>
          <p:cNvPr id="123907" name="AutoShap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When exception happens, the processor must do something.</a:t>
            </a:r>
          </a:p>
          <a:p>
            <a:r>
              <a:rPr lang="en-US" altLang="zh-CN" sz="2800" dirty="0"/>
              <a:t>The </a:t>
            </a:r>
            <a:r>
              <a:rPr lang="en-US" altLang="zh-CN" sz="2800" b="1" dirty="0">
                <a:solidFill>
                  <a:srgbClr val="0070C0"/>
                </a:solidFill>
              </a:rPr>
              <a:t>predefined process routines are saved in memory </a:t>
            </a:r>
            <a:r>
              <a:rPr lang="en-US" altLang="zh-CN" sz="2800" dirty="0"/>
              <a:t>when computer starts.</a:t>
            </a:r>
          </a:p>
          <a:p>
            <a:r>
              <a:rPr lang="en-US" altLang="zh-CN" sz="2800" dirty="0"/>
              <a:t>Problem: how can  CPU </a:t>
            </a:r>
            <a:r>
              <a:rPr lang="en-US" altLang="zh-CN" sz="2800" dirty="0" err="1"/>
              <a:t>goto</a:t>
            </a:r>
            <a:r>
              <a:rPr lang="en-US" altLang="zh-CN" sz="2800" dirty="0"/>
              <a:t> relative routine when an exception occurs ?</a:t>
            </a:r>
          </a:p>
          <a:p>
            <a:r>
              <a:rPr lang="en-US" altLang="zh-CN" sz="2800" dirty="0"/>
              <a:t>CPU should know</a:t>
            </a:r>
            <a:endParaRPr lang="en-US" altLang="zh-CN" dirty="0" smtClean="0"/>
          </a:p>
          <a:p>
            <a:pPr lvl="1"/>
            <a:r>
              <a:rPr lang="en-US" altLang="zh-CN" sz="2400" b="1" dirty="0">
                <a:solidFill>
                  <a:srgbClr val="0070C0"/>
                </a:solidFill>
              </a:rPr>
              <a:t>the cause of exception</a:t>
            </a:r>
          </a:p>
          <a:p>
            <a:pPr lvl="1"/>
            <a:r>
              <a:rPr lang="en-US" altLang="zh-CN" sz="2400" b="1" dirty="0">
                <a:solidFill>
                  <a:srgbClr val="0070C0"/>
                </a:solidFill>
              </a:rPr>
              <a:t>which instruction generate the exception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exception is handled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357299"/>
            <a:ext cx="8928992" cy="4768865"/>
          </a:xfrm>
        </p:spPr>
        <p:txBody>
          <a:bodyPr/>
          <a:lstStyle/>
          <a:p>
            <a:r>
              <a:rPr lang="en-US" altLang="zh-CN" dirty="0" smtClean="0"/>
              <a:t>Detect exception</a:t>
            </a:r>
          </a:p>
          <a:p>
            <a:pPr lvl="1"/>
            <a:r>
              <a:rPr lang="en-US" altLang="zh-CN" dirty="0" smtClean="0"/>
              <a:t>  record the cause of exception (</a:t>
            </a:r>
            <a:r>
              <a:rPr lang="en-US" altLang="zh-CN" dirty="0" err="1" smtClean="0"/>
              <a:t>CauseReg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save the address of offending instruction (EPC)</a:t>
            </a:r>
            <a:endParaRPr lang="en-US" altLang="zh-CN" dirty="0"/>
          </a:p>
          <a:p>
            <a:r>
              <a:rPr lang="en-US" altLang="zh-CN" dirty="0" smtClean="0"/>
              <a:t>Ask OS to do predefined action</a:t>
            </a:r>
          </a:p>
          <a:p>
            <a:pPr lvl="1"/>
            <a:r>
              <a:rPr lang="en-US" altLang="zh-CN" dirty="0" smtClean="0"/>
              <a:t>  transfer control to OS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execute the predefined program in memory (OS)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 terminate the program / restart the  user program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526742"/>
      </p:ext>
    </p:extLst>
  </p:cSld>
  <p:clrMapOvr>
    <a:masterClrMapping/>
  </p:clrMapOvr>
  <p:transition spd="med">
    <p:random/>
    <p:sndAc>
      <p:stSnd>
        <p:snd r:embed="rId2" name="chimes.wav"/>
      </p:stSnd>
    </p:sndAc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488" y="81558"/>
            <a:ext cx="5900750" cy="989988"/>
          </a:xfrm>
        </p:spPr>
        <p:txBody>
          <a:bodyPr/>
          <a:lstStyle/>
          <a:p>
            <a:pPr>
              <a:defRPr/>
            </a:pPr>
            <a:r>
              <a:rPr lang="en-US" altLang="zh-CN" sz="3200" dirty="0"/>
              <a:t>How Exceptions Are Handled</a:t>
            </a:r>
            <a:endParaRPr lang="en-US" altLang="zh-CN" dirty="0"/>
          </a:p>
        </p:txBody>
      </p:sp>
      <p:sp>
        <p:nvSpPr>
          <p:cNvPr id="124931" name="AutoShape 3"/>
          <p:cNvSpPr>
            <a:spLocks noGrp="1" noChangeArrowheads="1"/>
          </p:cNvSpPr>
          <p:nvPr>
            <p:ph idx="1"/>
          </p:nvPr>
        </p:nvSpPr>
        <p:spPr>
          <a:xfrm>
            <a:off x="1809721" y="1071548"/>
            <a:ext cx="8858280" cy="3071833"/>
          </a:xfrm>
        </p:spPr>
        <p:txBody>
          <a:bodyPr/>
          <a:lstStyle/>
          <a:p>
            <a:r>
              <a:rPr lang="en-US" altLang="zh-CN" sz="2800" dirty="0"/>
              <a:t>Design</a:t>
            </a:r>
          </a:p>
          <a:p>
            <a:pPr lvl="1"/>
            <a:r>
              <a:rPr lang="en-US" altLang="zh-CN" sz="2400" dirty="0"/>
              <a:t>add a register: </a:t>
            </a:r>
            <a:r>
              <a:rPr lang="en-US" altLang="zh-CN" sz="2400" dirty="0">
                <a:solidFill>
                  <a:srgbClr val="3366CC"/>
                </a:solidFill>
              </a:rPr>
              <a:t>exception program counter(</a:t>
            </a:r>
            <a:r>
              <a:rPr lang="en-US" altLang="zh-CN" sz="2400" dirty="0" err="1">
                <a:solidFill>
                  <a:srgbClr val="3366CC"/>
                </a:solidFill>
              </a:rPr>
              <a:t>EPC</a:t>
            </a:r>
            <a:r>
              <a:rPr lang="en-US" altLang="zh-CN" sz="2400" dirty="0">
                <a:solidFill>
                  <a:srgbClr val="3366CC"/>
                </a:solidFill>
              </a:rPr>
              <a:t>)</a:t>
            </a:r>
            <a:r>
              <a:rPr lang="en-US" altLang="zh-CN" sz="2400" dirty="0"/>
              <a:t> </a:t>
            </a:r>
          </a:p>
          <a:p>
            <a:pPr lvl="1">
              <a:buFontTx/>
              <a:buNone/>
            </a:pPr>
            <a:r>
              <a:rPr lang="en-US" altLang="zh-CN" sz="2400" dirty="0"/>
              <a:t>   save the address of the offending instruction</a:t>
            </a:r>
          </a:p>
          <a:p>
            <a:pPr lvl="1"/>
            <a:r>
              <a:rPr lang="en-US" altLang="zh-CN" sz="2400" dirty="0"/>
              <a:t>add a status register: </a:t>
            </a:r>
            <a:r>
              <a:rPr lang="en-US" altLang="zh-CN" sz="2400" dirty="0">
                <a:solidFill>
                  <a:srgbClr val="3366CC"/>
                </a:solidFill>
              </a:rPr>
              <a:t>cause register( </a:t>
            </a:r>
            <a:r>
              <a:rPr lang="en-US" altLang="zh-CN" sz="2400" dirty="0" err="1">
                <a:solidFill>
                  <a:srgbClr val="3366CC"/>
                </a:solidFill>
              </a:rPr>
              <a:t>CauseReg</a:t>
            </a:r>
            <a:r>
              <a:rPr lang="en-US" altLang="zh-CN" sz="2400" dirty="0">
                <a:solidFill>
                  <a:srgbClr val="3366CC"/>
                </a:solidFill>
              </a:rPr>
              <a:t>)</a:t>
            </a:r>
          </a:p>
          <a:p>
            <a:pPr lvl="1">
              <a:buFontTx/>
              <a:buNone/>
            </a:pPr>
            <a:r>
              <a:rPr lang="en-US" altLang="zh-CN" sz="2400" dirty="0"/>
              <a:t>   hold a field that indicates the reason for the exception.                                      </a:t>
            </a:r>
          </a:p>
          <a:p>
            <a:pPr lvl="1"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dirty="0"/>
              <a:t>                                     </a:t>
            </a:r>
            <a:r>
              <a:rPr lang="en-US" altLang="zh-CN" sz="1800" dirty="0"/>
              <a:t>0   undefined instruction</a:t>
            </a:r>
          </a:p>
          <a:p>
            <a:pPr lvl="1">
              <a:buFontTx/>
              <a:buNone/>
            </a:pPr>
            <a:r>
              <a:rPr lang="en-US" altLang="zh-CN" sz="2400" dirty="0"/>
              <a:t>      			</a:t>
            </a:r>
            <a:r>
              <a:rPr lang="en-US" altLang="zh-CN" sz="1800" dirty="0"/>
              <a:t>1   overflow</a:t>
            </a:r>
            <a:endParaRPr lang="en-US" altLang="zh-CN" sz="2400" dirty="0"/>
          </a:p>
          <a:p>
            <a:pPr lvl="1">
              <a:lnSpc>
                <a:spcPct val="130000"/>
              </a:lnSpc>
            </a:pPr>
            <a:r>
              <a:rPr lang="en-US" altLang="zh-CN" sz="2400" i="1" dirty="0">
                <a:solidFill>
                  <a:srgbClr val="777777"/>
                </a:solidFill>
              </a:rPr>
              <a:t>Another method is to use </a:t>
            </a:r>
            <a:r>
              <a:rPr lang="en-US" altLang="zh-CN" sz="2400" i="1" dirty="0">
                <a:solidFill>
                  <a:srgbClr val="0070C0"/>
                </a:solidFill>
              </a:rPr>
              <a:t>vector  interrupts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endParaRPr lang="en-US" altLang="zh-CN" dirty="0" smtClean="0"/>
          </a:p>
        </p:txBody>
      </p:sp>
      <p:sp>
        <p:nvSpPr>
          <p:cNvPr id="124932" name="Text Box 5"/>
          <p:cNvSpPr txBox="1">
            <a:spLocks noChangeArrowheads="1"/>
          </p:cNvSpPr>
          <p:nvPr/>
        </p:nvSpPr>
        <p:spPr bwMode="auto">
          <a:xfrm>
            <a:off x="4452927" y="3714752"/>
            <a:ext cx="123666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err="1"/>
              <a:t>bit0</a:t>
            </a:r>
            <a:r>
              <a:rPr lang="en-US" altLang="zh-CN" dirty="0"/>
              <a:t> =</a:t>
            </a:r>
          </a:p>
        </p:txBody>
      </p:sp>
      <p:sp>
        <p:nvSpPr>
          <p:cNvPr id="124933" name="AutoShape 6"/>
          <p:cNvSpPr>
            <a:spLocks/>
          </p:cNvSpPr>
          <p:nvPr/>
        </p:nvSpPr>
        <p:spPr bwMode="auto">
          <a:xfrm>
            <a:off x="5303912" y="3548068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738414" y="4714884"/>
            <a:ext cx="5557854" cy="1233488"/>
            <a:chOff x="1214414" y="4714884"/>
            <a:chExt cx="5557854" cy="1233488"/>
          </a:xfrm>
        </p:grpSpPr>
        <p:sp>
          <p:nvSpPr>
            <p:cNvPr id="124934" name="Text Box 7"/>
            <p:cNvSpPr txBox="1">
              <a:spLocks noChangeArrowheads="1"/>
            </p:cNvSpPr>
            <p:nvPr/>
          </p:nvSpPr>
          <p:spPr bwMode="auto">
            <a:xfrm>
              <a:off x="3571868" y="4714884"/>
              <a:ext cx="3200400" cy="409575"/>
            </a:xfrm>
            <a:prstGeom prst="rect">
              <a:avLst/>
            </a:prstGeom>
            <a:solidFill>
              <a:srgbClr val="FF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000" dirty="0"/>
                <a:t>vector address</a:t>
              </a:r>
              <a:endParaRPr lang="en-US" altLang="zh-CN" dirty="0"/>
            </a:p>
          </p:txBody>
        </p:sp>
        <p:sp>
          <p:nvSpPr>
            <p:cNvPr id="124935" name="Text Box 8"/>
            <p:cNvSpPr txBox="1">
              <a:spLocks noChangeArrowheads="1"/>
            </p:cNvSpPr>
            <p:nvPr/>
          </p:nvSpPr>
          <p:spPr bwMode="auto">
            <a:xfrm>
              <a:off x="1214414" y="4714884"/>
              <a:ext cx="2357454" cy="409575"/>
            </a:xfrm>
            <a:prstGeom prst="rect">
              <a:avLst/>
            </a:prstGeom>
            <a:solidFill>
              <a:srgbClr val="FF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000"/>
                <a:t>Exception type</a:t>
              </a:r>
              <a:endParaRPr lang="en-US" altLang="zh-CN"/>
            </a:p>
          </p:txBody>
        </p:sp>
        <p:sp>
          <p:nvSpPr>
            <p:cNvPr id="124936" name="Text Box 9"/>
            <p:cNvSpPr txBox="1">
              <a:spLocks noChangeArrowheads="1"/>
            </p:cNvSpPr>
            <p:nvPr/>
          </p:nvSpPr>
          <p:spPr bwMode="auto">
            <a:xfrm>
              <a:off x="3571868" y="5129222"/>
              <a:ext cx="320040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000" dirty="0" err="1"/>
                <a:t>c0</a:t>
              </a:r>
              <a:r>
                <a:rPr lang="en-US" altLang="zh-CN" sz="2000" dirty="0"/>
                <a:t> 00 00 00 </a:t>
              </a:r>
              <a:r>
                <a:rPr lang="en-US" altLang="zh-CN" sz="2000" baseline="-25000" dirty="0"/>
                <a:t>H</a:t>
              </a:r>
              <a:endParaRPr lang="en-US" altLang="zh-CN" dirty="0"/>
            </a:p>
          </p:txBody>
        </p:sp>
        <p:sp>
          <p:nvSpPr>
            <p:cNvPr id="124937" name="Text Box 10"/>
            <p:cNvSpPr txBox="1">
              <a:spLocks noChangeArrowheads="1"/>
            </p:cNvSpPr>
            <p:nvPr/>
          </p:nvSpPr>
          <p:spPr bwMode="auto">
            <a:xfrm>
              <a:off x="3571868" y="5538797"/>
              <a:ext cx="3200400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000" dirty="0" err="1"/>
                <a:t>c0</a:t>
              </a:r>
              <a:r>
                <a:rPr lang="en-US" altLang="zh-CN" sz="2000" dirty="0"/>
                <a:t> 00 00 </a:t>
              </a:r>
              <a:r>
                <a:rPr lang="en-US" altLang="zh-CN" sz="2000" dirty="0" err="1"/>
                <a:t>20</a:t>
              </a:r>
              <a:r>
                <a:rPr lang="en-US" altLang="zh-CN" sz="2000" baseline="-25000" dirty="0" err="1"/>
                <a:t>H</a:t>
              </a:r>
              <a:endParaRPr lang="en-US" altLang="zh-CN" dirty="0"/>
            </a:p>
          </p:txBody>
        </p:sp>
        <p:sp>
          <p:nvSpPr>
            <p:cNvPr id="124938" name="Text Box 11"/>
            <p:cNvSpPr txBox="1">
              <a:spLocks noChangeArrowheads="1"/>
            </p:cNvSpPr>
            <p:nvPr/>
          </p:nvSpPr>
          <p:spPr bwMode="auto">
            <a:xfrm>
              <a:off x="1214414" y="5129222"/>
              <a:ext cx="2357454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000"/>
                <a:t>undefine instr</a:t>
              </a:r>
              <a:endParaRPr lang="en-US" altLang="zh-CN"/>
            </a:p>
          </p:txBody>
        </p:sp>
        <p:sp>
          <p:nvSpPr>
            <p:cNvPr id="124939" name="Text Box 12"/>
            <p:cNvSpPr txBox="1">
              <a:spLocks noChangeArrowheads="1"/>
            </p:cNvSpPr>
            <p:nvPr/>
          </p:nvSpPr>
          <p:spPr bwMode="auto">
            <a:xfrm>
              <a:off x="1214414" y="5538797"/>
              <a:ext cx="2357454" cy="4095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000"/>
                <a:t>overflow</a:t>
              </a:r>
              <a:endParaRPr lang="en-US" altLang="zh-CN"/>
            </a:p>
          </p:txBody>
        </p: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/>
              <a:t>How Control Checks for Exceptions</a:t>
            </a:r>
            <a:endParaRPr lang="en-US" altLang="zh-CN"/>
          </a:p>
        </p:txBody>
      </p:sp>
      <p:sp>
        <p:nvSpPr>
          <p:cNvPr id="125955" name="AutoShape 3"/>
          <p:cNvSpPr>
            <a:spLocks noGrp="1" noChangeArrowheads="1"/>
          </p:cNvSpPr>
          <p:nvPr>
            <p:ph idx="1"/>
          </p:nvPr>
        </p:nvSpPr>
        <p:spPr>
          <a:xfrm>
            <a:off x="1873250" y="1474788"/>
            <a:ext cx="8686800" cy="4114800"/>
          </a:xfrm>
        </p:spPr>
        <p:txBody>
          <a:bodyPr/>
          <a:lstStyle/>
          <a:p>
            <a:r>
              <a:rPr lang="en-US" altLang="zh-CN" dirty="0" smtClean="0"/>
              <a:t>add control signal</a:t>
            </a:r>
          </a:p>
          <a:p>
            <a:pPr lvl="1"/>
            <a:r>
              <a:rPr lang="en-US" altLang="zh-CN" sz="2400" dirty="0" err="1">
                <a:solidFill>
                  <a:srgbClr val="3366CC"/>
                </a:solidFill>
              </a:rPr>
              <a:t>CauseWrite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CauseReg</a:t>
            </a:r>
            <a:endParaRPr lang="en-US" altLang="zh-CN" sz="2400" dirty="0"/>
          </a:p>
          <a:p>
            <a:pPr lvl="1"/>
            <a:r>
              <a:rPr lang="en-US" altLang="zh-CN" sz="2400" dirty="0" err="1">
                <a:solidFill>
                  <a:srgbClr val="3366CC"/>
                </a:solidFill>
              </a:rPr>
              <a:t>EPCWrite</a:t>
            </a:r>
            <a:r>
              <a:rPr lang="en-US" altLang="zh-CN" sz="2400" dirty="0"/>
              <a:t> for </a:t>
            </a:r>
            <a:r>
              <a:rPr lang="en-US" altLang="zh-CN" sz="2400" dirty="0" err="1"/>
              <a:t>EPC</a:t>
            </a:r>
            <a:endParaRPr lang="en-US" altLang="zh-CN" sz="2400" dirty="0"/>
          </a:p>
          <a:p>
            <a:pPr lvl="1">
              <a:buFontTx/>
              <a:buNone/>
            </a:pPr>
            <a:r>
              <a:rPr lang="en-US" altLang="zh-CN" sz="2400" dirty="0"/>
              <a:t>         </a:t>
            </a:r>
            <a:r>
              <a:rPr lang="en-US" altLang="zh-CN" sz="2400" dirty="0" err="1"/>
              <a:t>EPC</a:t>
            </a:r>
            <a:r>
              <a:rPr lang="en-US" altLang="zh-CN" sz="2400" dirty="0"/>
              <a:t> = PC - 4  (completed by </a:t>
            </a:r>
            <a:r>
              <a:rPr lang="en-US" altLang="zh-CN" sz="2400" dirty="0" err="1"/>
              <a:t>ALU</a:t>
            </a:r>
            <a:r>
              <a:rPr lang="en-US" altLang="zh-CN" sz="2400" dirty="0"/>
              <a:t>)</a:t>
            </a:r>
          </a:p>
          <a:p>
            <a:r>
              <a:rPr lang="en-US" altLang="zh-CN" dirty="0" smtClean="0"/>
              <a:t>process of control </a:t>
            </a:r>
          </a:p>
          <a:p>
            <a:pPr lvl="1"/>
            <a:r>
              <a:rPr lang="en-US" altLang="zh-CN" sz="2400" dirty="0" err="1"/>
              <a:t>CauseReg</a:t>
            </a:r>
            <a:r>
              <a:rPr lang="en-US" altLang="zh-CN" sz="2400" dirty="0"/>
              <a:t> = 0 or 1</a:t>
            </a:r>
          </a:p>
          <a:p>
            <a:pPr lvl="1"/>
            <a:r>
              <a:rPr lang="en-US" altLang="zh-CN" sz="2400" dirty="0" err="1"/>
              <a:t>EPC</a:t>
            </a:r>
            <a:r>
              <a:rPr lang="en-US" altLang="zh-CN" sz="2400" dirty="0"/>
              <a:t> = PC - 4</a:t>
            </a:r>
          </a:p>
          <a:p>
            <a:pPr lvl="1"/>
            <a:r>
              <a:rPr lang="en-US" altLang="zh-CN" sz="2400" dirty="0"/>
              <a:t>PC &lt;--- address of process routine ( ex. </a:t>
            </a:r>
            <a:r>
              <a:rPr lang="en-US" altLang="zh-CN" sz="2400" dirty="0" err="1"/>
              <a:t>c0000000</a:t>
            </a:r>
            <a:r>
              <a:rPr lang="en-US" altLang="zh-CN" sz="2400" dirty="0"/>
              <a:t> )</a:t>
            </a:r>
          </a:p>
          <a:p>
            <a:pPr lvl="1"/>
            <a:endParaRPr lang="en-US" altLang="zh-CN" sz="2400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8" name="Picture 2" descr="F054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981076"/>
            <a:ext cx="8877300" cy="564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grpSp>
        <p:nvGrpSpPr>
          <p:cNvPr id="6" name="组合 5"/>
          <p:cNvGrpSpPr/>
          <p:nvPr/>
        </p:nvGrpSpPr>
        <p:grpSpPr>
          <a:xfrm>
            <a:off x="9042400" y="3352800"/>
            <a:ext cx="1625600" cy="2362200"/>
            <a:chOff x="7518400" y="3352800"/>
            <a:chExt cx="1625600" cy="2362200"/>
          </a:xfrm>
        </p:grpSpPr>
        <p:sp>
          <p:nvSpPr>
            <p:cNvPr id="126979" name="Line 3"/>
            <p:cNvSpPr>
              <a:spLocks noChangeShapeType="1"/>
            </p:cNvSpPr>
            <p:nvPr/>
          </p:nvSpPr>
          <p:spPr bwMode="auto">
            <a:xfrm>
              <a:off x="7518400" y="3352800"/>
              <a:ext cx="5334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0" name="Oval 4"/>
            <p:cNvSpPr>
              <a:spLocks noChangeArrowheads="1"/>
            </p:cNvSpPr>
            <p:nvPr/>
          </p:nvSpPr>
          <p:spPr bwMode="auto">
            <a:xfrm>
              <a:off x="7848600" y="3657600"/>
              <a:ext cx="1295400" cy="2057400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4238613" y="152400"/>
            <a:ext cx="6465900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5" rIns="91430" bIns="45715" anchor="b"/>
          <a:lstStyle/>
          <a:p>
            <a:pPr eaLnBrk="0" hangingPunc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How Control Checks for Exceptions(3</a:t>
            </a:r>
            <a:r>
              <a:rPr lang="en-US" altLang="zh-CN" sz="2400" b="1" baseline="30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rd</a:t>
            </a:r>
            <a:r>
              <a:rPr lang="en-US" altLang="zh-CN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version)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200"/>
              <a:t>How Control Checks for Exceptions</a:t>
            </a:r>
          </a:p>
        </p:txBody>
      </p:sp>
      <p:sp>
        <p:nvSpPr>
          <p:cNvPr id="129027" name="AutoShap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800" b="1" dirty="0">
                <a:solidFill>
                  <a:srgbClr val="0070C0"/>
                </a:solidFill>
              </a:rPr>
              <a:t>detect  exceptions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Undefined instruction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sz="2400" dirty="0"/>
              <a:t>       when no next state is defined from state 1 for op value. New state 10 is introduced.</a:t>
            </a:r>
          </a:p>
          <a:p>
            <a:pPr lvl="1">
              <a:lnSpc>
                <a:spcPct val="110000"/>
              </a:lnSpc>
            </a:pPr>
            <a:r>
              <a:rPr lang="en-US" altLang="zh-CN" sz="2400" b="1" dirty="0"/>
              <a:t>Overflow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sz="2400" dirty="0"/>
              <a:t>       Overflow occurs only in R-type instruction. Overflow is provided as an output from the </a:t>
            </a:r>
            <a:r>
              <a:rPr lang="en-US" altLang="zh-CN" sz="2400" dirty="0" err="1"/>
              <a:t>ALU</a:t>
            </a:r>
            <a:r>
              <a:rPr lang="en-US" altLang="zh-CN" sz="2400" dirty="0"/>
              <a:t>. This signal is used in the modified </a:t>
            </a:r>
            <a:r>
              <a:rPr lang="en-US" altLang="zh-CN" sz="2400" dirty="0" err="1"/>
              <a:t>FSM</a:t>
            </a:r>
            <a:r>
              <a:rPr lang="en-US" altLang="zh-CN" sz="2400" dirty="0"/>
              <a:t> to specify an additional state 11 for state 7 .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2" descr="F054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39616" y="1340769"/>
            <a:ext cx="6527800" cy="463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1" name="AutoShape 3"/>
          <p:cNvSpPr>
            <a:spLocks noChangeArrowheads="1"/>
          </p:cNvSpPr>
          <p:nvPr/>
        </p:nvSpPr>
        <p:spPr bwMode="auto">
          <a:xfrm>
            <a:off x="5591175" y="4652963"/>
            <a:ext cx="3384550" cy="576262"/>
          </a:xfrm>
          <a:prstGeom prst="flowChartAlternateProcess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488" y="0"/>
            <a:ext cx="6286512" cy="1357298"/>
          </a:xfrm>
        </p:spPr>
        <p:txBody>
          <a:bodyPr/>
          <a:lstStyle/>
          <a:p>
            <a:r>
              <a:rPr lang="en-US" altLang="zh-CN" sz="3200" dirty="0"/>
              <a:t>How to use one memory to implement Inst. fetch and data access?</a:t>
            </a:r>
            <a:endParaRPr lang="zh-CN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810116" y="2214554"/>
            <a:ext cx="2071702" cy="2862322"/>
          </a:xfrm>
          <a:prstGeom prst="rect">
            <a:avLst/>
          </a:prstGeom>
          <a:solidFill>
            <a:schemeClr val="accent5"/>
          </a:solidFill>
          <a:ln w="349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Address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Data out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Data</a:t>
            </a:r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57" idx="1"/>
          </p:cNvCxnSpPr>
          <p:nvPr/>
        </p:nvCxnSpPr>
        <p:spPr>
          <a:xfrm flipV="1">
            <a:off x="6881818" y="3143248"/>
            <a:ext cx="1143008" cy="2402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595670" y="2726762"/>
            <a:ext cx="121444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95671" y="2428868"/>
            <a:ext cx="505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PC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3590760" y="2424940"/>
            <a:ext cx="1214446" cy="369332"/>
            <a:chOff x="2071670" y="2428868"/>
            <a:chExt cx="1214446" cy="369332"/>
          </a:xfrm>
        </p:grpSpPr>
        <p:cxnSp>
          <p:nvCxnSpPr>
            <p:cNvPr id="11" name="直接箭头连接符 10"/>
            <p:cNvCxnSpPr/>
            <p:nvPr/>
          </p:nvCxnSpPr>
          <p:spPr>
            <a:xfrm>
              <a:off x="2071670" y="2726762"/>
              <a:ext cx="1214446" cy="1588"/>
            </a:xfrm>
            <a:prstGeom prst="straightConnector1">
              <a:avLst/>
            </a:prstGeom>
            <a:ln w="5080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071670" y="2428868"/>
              <a:ext cx="505267" cy="369332"/>
            </a:xfrm>
            <a:prstGeom prst="rect">
              <a:avLst/>
            </a:prstGeom>
            <a:noFill/>
            <a:ln w="508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PC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381224" y="2702478"/>
            <a:ext cx="1214446" cy="369332"/>
            <a:chOff x="2071670" y="2428868"/>
            <a:chExt cx="1214446" cy="369332"/>
          </a:xfrm>
        </p:grpSpPr>
        <p:cxnSp>
          <p:nvCxnSpPr>
            <p:cNvPr id="15" name="直接箭头连接符 14"/>
            <p:cNvCxnSpPr/>
            <p:nvPr/>
          </p:nvCxnSpPr>
          <p:spPr>
            <a:xfrm>
              <a:off x="2071670" y="2726762"/>
              <a:ext cx="1214446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071670" y="2428868"/>
              <a:ext cx="505267" cy="36933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</a:rPr>
                <a:t>PC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381224" y="2143116"/>
            <a:ext cx="1214446" cy="369332"/>
            <a:chOff x="2071670" y="2428868"/>
            <a:chExt cx="1214446" cy="369332"/>
          </a:xfrm>
        </p:grpSpPr>
        <p:cxnSp>
          <p:nvCxnSpPr>
            <p:cNvPr id="18" name="直接箭头连接符 17"/>
            <p:cNvCxnSpPr/>
            <p:nvPr/>
          </p:nvCxnSpPr>
          <p:spPr>
            <a:xfrm>
              <a:off x="2071670" y="2726762"/>
              <a:ext cx="1214446" cy="1588"/>
            </a:xfrm>
            <a:prstGeom prst="straightConnector1">
              <a:avLst/>
            </a:prstGeom>
            <a:ln w="508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071670" y="2428868"/>
              <a:ext cx="1143008" cy="369332"/>
            </a:xfrm>
            <a:prstGeom prst="rect">
              <a:avLst/>
            </a:prstGeom>
            <a:noFill/>
            <a:ln w="508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0070C0"/>
                  </a:solidFill>
                </a:rPr>
                <a:t>ALUout</a:t>
              </a:r>
              <a:endParaRPr lang="en-US" altLang="zh-CN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595670" y="2214554"/>
            <a:ext cx="1143008" cy="1143008"/>
            <a:chOff x="2071670" y="2214554"/>
            <a:chExt cx="1143008" cy="1143008"/>
          </a:xfrm>
        </p:grpSpPr>
        <p:sp>
          <p:nvSpPr>
            <p:cNvPr id="20" name="圆角矩形 19"/>
            <p:cNvSpPr/>
            <p:nvPr/>
          </p:nvSpPr>
          <p:spPr>
            <a:xfrm>
              <a:off x="2071670" y="2214554"/>
              <a:ext cx="500066" cy="114300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rgbClr val="0070C0"/>
                  </a:solidFill>
                </a:rPr>
                <a:t>MUX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571736" y="2714620"/>
              <a:ext cx="642942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3524233" y="1357298"/>
            <a:ext cx="646331" cy="857256"/>
            <a:chOff x="2000232" y="1357298"/>
            <a:chExt cx="646331" cy="857256"/>
          </a:xfrm>
        </p:grpSpPr>
        <p:cxnSp>
          <p:nvCxnSpPr>
            <p:cNvPr id="30" name="直接连接符 29"/>
            <p:cNvCxnSpPr/>
            <p:nvPr/>
          </p:nvCxnSpPr>
          <p:spPr>
            <a:xfrm rot="5400000">
              <a:off x="2035157" y="1963727"/>
              <a:ext cx="500066" cy="158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00232" y="1357298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0070C0"/>
                  </a:solidFill>
                </a:rPr>
                <a:t>IorD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452531" y="5572140"/>
            <a:ext cx="20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 Instruction fetch </a:t>
            </a:r>
            <a:endParaRPr lang="zh-CN" altLang="en-US" b="1" dirty="0"/>
          </a:p>
        </p:txBody>
      </p:sp>
      <p:grpSp>
        <p:nvGrpSpPr>
          <p:cNvPr id="40" name="组合 39"/>
          <p:cNvGrpSpPr/>
          <p:nvPr/>
        </p:nvGrpSpPr>
        <p:grpSpPr>
          <a:xfrm>
            <a:off x="3452795" y="5572140"/>
            <a:ext cx="3855822" cy="369332"/>
            <a:chOff x="2714612" y="5643571"/>
            <a:chExt cx="3971065" cy="309472"/>
          </a:xfrm>
        </p:grpSpPr>
        <p:cxnSp>
          <p:nvCxnSpPr>
            <p:cNvPr id="38" name="直接箭头连接符 37"/>
            <p:cNvCxnSpPr/>
            <p:nvPr/>
          </p:nvCxnSpPr>
          <p:spPr>
            <a:xfrm>
              <a:off x="2714612" y="5856304"/>
              <a:ext cx="642942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286116" y="5643571"/>
              <a:ext cx="3399561" cy="309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</a:rPr>
                <a:t>Can load data from memory 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7167570" y="5572140"/>
            <a:ext cx="3643338" cy="369332"/>
            <a:chOff x="5643570" y="5572140"/>
            <a:chExt cx="3643338" cy="369332"/>
          </a:xfrm>
        </p:grpSpPr>
        <p:sp>
          <p:nvSpPr>
            <p:cNvPr id="41" name="TextBox 40"/>
            <p:cNvSpPr txBox="1"/>
            <p:nvPr/>
          </p:nvSpPr>
          <p:spPr>
            <a:xfrm>
              <a:off x="6215074" y="5572140"/>
              <a:ext cx="30718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Can store data to Memory 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5643570" y="5786454"/>
              <a:ext cx="642942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组合 54"/>
          <p:cNvGrpSpPr/>
          <p:nvPr/>
        </p:nvGrpSpPr>
        <p:grpSpPr>
          <a:xfrm>
            <a:off x="3238481" y="1428736"/>
            <a:ext cx="3998009" cy="3155414"/>
            <a:chOff x="1714480" y="1428736"/>
            <a:chExt cx="3998009" cy="3155414"/>
          </a:xfrm>
        </p:grpSpPr>
        <p:cxnSp>
          <p:nvCxnSpPr>
            <p:cNvPr id="46" name="直接箭头连接符 45"/>
            <p:cNvCxnSpPr/>
            <p:nvPr/>
          </p:nvCxnSpPr>
          <p:spPr>
            <a:xfrm>
              <a:off x="1714480" y="4572008"/>
              <a:ext cx="1571636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875992" y="421481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B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 rot="5400000" flipH="1" flipV="1">
              <a:off x="4606925" y="1963727"/>
              <a:ext cx="500066" cy="1588"/>
            </a:xfrm>
            <a:prstGeom prst="line">
              <a:avLst/>
            </a:prstGeom>
            <a:ln w="412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429124" y="1428736"/>
              <a:ext cx="1283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C00000"/>
                  </a:solidFill>
                </a:rPr>
                <a:t>WriteMem</a:t>
              </a:r>
              <a:endParaRPr lang="zh-CN" altLang="en-US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2" name="直接连接符 51"/>
          <p:cNvCxnSpPr/>
          <p:nvPr/>
        </p:nvCxnSpPr>
        <p:spPr>
          <a:xfrm rot="5400000">
            <a:off x="5025224" y="2000240"/>
            <a:ext cx="427834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810116" y="1500174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ReadMem</a:t>
            </a:r>
            <a:endParaRPr lang="zh-CN" altLang="en-US" dirty="0"/>
          </a:p>
        </p:txBody>
      </p:sp>
      <p:sp>
        <p:nvSpPr>
          <p:cNvPr id="57" name="圆角矩形 56"/>
          <p:cNvSpPr/>
          <p:nvPr/>
        </p:nvSpPr>
        <p:spPr>
          <a:xfrm>
            <a:off x="8024826" y="2714620"/>
            <a:ext cx="57150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IR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0" name="直接连接符 59"/>
          <p:cNvCxnSpPr/>
          <p:nvPr/>
        </p:nvCxnSpPr>
        <p:spPr>
          <a:xfrm rot="5400000">
            <a:off x="8018537" y="2500306"/>
            <a:ext cx="427834" cy="7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803429" y="2000240"/>
            <a:ext cx="949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WriteIR</a:t>
            </a:r>
            <a:endParaRPr lang="zh-CN" altLang="en-US" dirty="0"/>
          </a:p>
        </p:txBody>
      </p:sp>
      <p:grpSp>
        <p:nvGrpSpPr>
          <p:cNvPr id="70" name="组合 69"/>
          <p:cNvGrpSpPr/>
          <p:nvPr/>
        </p:nvGrpSpPr>
        <p:grpSpPr>
          <a:xfrm>
            <a:off x="7381090" y="3142454"/>
            <a:ext cx="1215240" cy="1500992"/>
            <a:chOff x="5857090" y="3142454"/>
            <a:chExt cx="1215240" cy="1500992"/>
          </a:xfrm>
        </p:grpSpPr>
        <p:grpSp>
          <p:nvGrpSpPr>
            <p:cNvPr id="69" name="组合 68"/>
            <p:cNvGrpSpPr/>
            <p:nvPr/>
          </p:nvGrpSpPr>
          <p:grpSpPr>
            <a:xfrm>
              <a:off x="5857090" y="3142454"/>
              <a:ext cx="643736" cy="1143802"/>
              <a:chOff x="5857090" y="3144042"/>
              <a:chExt cx="643736" cy="1286678"/>
            </a:xfrm>
          </p:grpSpPr>
          <p:cxnSp>
            <p:nvCxnSpPr>
              <p:cNvPr id="63" name="直接箭头连接符 62"/>
              <p:cNvCxnSpPr/>
              <p:nvPr/>
            </p:nvCxnSpPr>
            <p:spPr>
              <a:xfrm rot="5400000">
                <a:off x="5214942" y="3786190"/>
                <a:ext cx="1285884" cy="1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/>
              <p:cNvCxnSpPr/>
              <p:nvPr/>
            </p:nvCxnSpPr>
            <p:spPr>
              <a:xfrm>
                <a:off x="5857884" y="4429132"/>
                <a:ext cx="642942" cy="1588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6" name="圆角矩形 65"/>
            <p:cNvSpPr/>
            <p:nvPr/>
          </p:nvSpPr>
          <p:spPr>
            <a:xfrm>
              <a:off x="6500826" y="3786190"/>
              <a:ext cx="571504" cy="857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70C0"/>
                  </a:solidFill>
                </a:rPr>
                <a:t>DR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7881950" y="4643446"/>
            <a:ext cx="1091004" cy="869398"/>
            <a:chOff x="6357950" y="4643446"/>
            <a:chExt cx="1091004" cy="869398"/>
          </a:xfrm>
        </p:grpSpPr>
        <p:sp>
          <p:nvSpPr>
            <p:cNvPr id="67" name="TextBox 66"/>
            <p:cNvSpPr txBox="1"/>
            <p:nvPr/>
          </p:nvSpPr>
          <p:spPr>
            <a:xfrm>
              <a:off x="6357950" y="5143512"/>
              <a:ext cx="1091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>
                  <a:solidFill>
                    <a:srgbClr val="0070C0"/>
                  </a:solidFill>
                </a:rPr>
                <a:t>WriteDR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rot="5400000">
              <a:off x="6537339" y="4892685"/>
              <a:ext cx="500066" cy="158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4" name="Picture 2" descr="F05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96838"/>
            <a:ext cx="7848600" cy="66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1075" name="Oval 3"/>
          <p:cNvSpPr>
            <a:spLocks noChangeArrowheads="1"/>
          </p:cNvSpPr>
          <p:nvPr/>
        </p:nvSpPr>
        <p:spPr bwMode="auto">
          <a:xfrm>
            <a:off x="6872288" y="3884614"/>
            <a:ext cx="1524000" cy="1449387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6" name="Oval 4"/>
          <p:cNvSpPr>
            <a:spLocks noChangeArrowheads="1"/>
          </p:cNvSpPr>
          <p:nvPr/>
        </p:nvSpPr>
        <p:spPr bwMode="auto">
          <a:xfrm>
            <a:off x="8562975" y="3886200"/>
            <a:ext cx="1524000" cy="14478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7" name="Line 5"/>
          <p:cNvSpPr>
            <a:spLocks noChangeShapeType="1"/>
          </p:cNvSpPr>
          <p:nvPr/>
        </p:nvSpPr>
        <p:spPr bwMode="auto">
          <a:xfrm>
            <a:off x="6057900" y="4622800"/>
            <a:ext cx="838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1078" name="Line 6"/>
          <p:cNvSpPr>
            <a:spLocks noChangeShapeType="1"/>
          </p:cNvSpPr>
          <p:nvPr/>
        </p:nvSpPr>
        <p:spPr bwMode="auto">
          <a:xfrm>
            <a:off x="9296400" y="2895600"/>
            <a:ext cx="0" cy="9906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Additional contents</a:t>
            </a:r>
            <a:endParaRPr lang="zh-CN" altLang="en-US" dirty="0"/>
          </a:p>
        </p:txBody>
      </p:sp>
      <p:pic>
        <p:nvPicPr>
          <p:cNvPr id="4" name="内容占位符 3" descr="jz0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82" y="1357298"/>
            <a:ext cx="5500726" cy="485778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7524760" y="1285860"/>
          <a:ext cx="3000396" cy="3061356"/>
        </p:xfrm>
        <a:graphic>
          <a:graphicData uri="http://schemas.openxmlformats.org/drawingml/2006/table">
            <a:tbl>
              <a:tblPr/>
              <a:tblGrid>
                <a:gridCol w="428628"/>
                <a:gridCol w="1571636"/>
                <a:gridCol w="1000132"/>
              </a:tblGrid>
              <a:tr h="30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latin typeface="Courier New"/>
                          <a:ea typeface="宋体"/>
                          <a:cs typeface="Courier New"/>
                        </a:rPr>
                        <a:t>C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0" dirty="0" smtClean="0">
                          <a:latin typeface="Courier New"/>
                          <a:ea typeface="宋体"/>
                          <a:cs typeface="Courier New"/>
                        </a:rPr>
                        <a:t>Function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Times New Roman"/>
                          <a:ea typeface="宋体"/>
                        </a:rPr>
                        <a:t>Control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000" kern="100" dirty="0" smtClean="0">
                          <a:latin typeface="Times New Roman"/>
                          <a:ea typeface="宋体"/>
                        </a:rPr>
                        <a:t>signals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latin typeface="Courier New"/>
                          <a:ea typeface="宋体"/>
                        </a:rPr>
                        <a:t>C1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MAR</a:t>
                      </a:r>
                      <a:r>
                        <a:rPr lang="en-US" sz="1800" kern="0" dirty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  <a:sym typeface="Wingdings"/>
                        </a:rPr>
                        <a:t></a:t>
                      </a:r>
                      <a:r>
                        <a:rPr lang="en-US" sz="1800" kern="0" dirty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(PC)</a:t>
                      </a:r>
                      <a:endParaRPr lang="zh-CN" sz="1800" kern="100" dirty="0">
                        <a:latin typeface="Arial Narrow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PCout</a:t>
                      </a:r>
                      <a:r>
                        <a:rPr lang="en-US" sz="1800" kern="0" dirty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, </a:t>
                      </a:r>
                      <a:r>
                        <a:rPr lang="en-US" sz="1800" kern="0" dirty="0" err="1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MARin</a:t>
                      </a:r>
                      <a:endParaRPr lang="zh-CN" sz="1800" kern="100" dirty="0">
                        <a:latin typeface="Arial Narrow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91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latin typeface="Courier New"/>
                          <a:ea typeface="宋体"/>
                        </a:rPr>
                        <a:t>C2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MDR</a:t>
                      </a:r>
                      <a:r>
                        <a:rPr lang="en-US" sz="1800" kern="0" dirty="0" err="1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  <a:sym typeface="Wingdings"/>
                        </a:rPr>
                        <a:t></a:t>
                      </a:r>
                      <a:r>
                        <a:rPr lang="en-US" sz="1800" kern="0" dirty="0" err="1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</a:t>
                      </a:r>
                      <a:r>
                        <a:rPr lang="en-US" sz="1800" kern="0" dirty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(MAR)</a:t>
                      </a:r>
                      <a:endParaRPr lang="zh-CN" sz="1800" kern="100" dirty="0">
                        <a:latin typeface="Arial Narrow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PC</a:t>
                      </a:r>
                      <a:r>
                        <a:rPr lang="en-US" sz="1800" kern="0" dirty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  <a:sym typeface="Wingdings"/>
                        </a:rPr>
                        <a:t></a:t>
                      </a:r>
                      <a:r>
                        <a:rPr lang="en-US" sz="1800" kern="0" dirty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(PC)+1</a:t>
                      </a:r>
                      <a:endParaRPr lang="zh-CN" sz="1800" kern="100" dirty="0">
                        <a:latin typeface="Arial Narrow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MemR</a:t>
                      </a:r>
                      <a:r>
                        <a:rPr lang="en-US" sz="1800" kern="0" dirty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, </a:t>
                      </a:r>
                      <a:r>
                        <a:rPr lang="en-US" sz="1800" kern="0" dirty="0" err="1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MDRinE</a:t>
                      </a:r>
                      <a:endParaRPr lang="zh-CN" sz="1800" kern="100" dirty="0">
                        <a:latin typeface="Arial Narrow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PC+1</a:t>
                      </a:r>
                      <a:endParaRPr lang="zh-CN" sz="1800" kern="100" dirty="0">
                        <a:latin typeface="Arial Narrow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95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latin typeface="Courier New"/>
                          <a:ea typeface="宋体"/>
                        </a:rPr>
                        <a:t>C3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IR</a:t>
                      </a:r>
                      <a:r>
                        <a:rPr lang="en-US" sz="1800" kern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  <a:sym typeface="Wingdings"/>
                        </a:rPr>
                        <a:t></a:t>
                      </a:r>
                      <a:r>
                        <a:rPr lang="en-US" sz="1800" kern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(MDR)</a:t>
                      </a:r>
                      <a:endParaRPr lang="zh-CN" sz="1800" kern="100">
                        <a:latin typeface="Arial Narrow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MDRout</a:t>
                      </a:r>
                      <a:r>
                        <a:rPr lang="en-US" sz="1800" kern="0" dirty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, </a:t>
                      </a:r>
                      <a:r>
                        <a:rPr lang="en-US" sz="1800" kern="0" dirty="0" err="1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IRin</a:t>
                      </a:r>
                      <a:endParaRPr lang="zh-CN" sz="1800" kern="100" dirty="0">
                        <a:latin typeface="Arial Narrow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5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latin typeface="Courier New"/>
                          <a:ea typeface="宋体"/>
                        </a:rPr>
                        <a:t>C4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Decoding</a:t>
                      </a:r>
                      <a:r>
                        <a:rPr lang="en-US" altLang="zh-CN" sz="1800" kern="0" baseline="0" dirty="0" smtClean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 </a:t>
                      </a:r>
                      <a:endParaRPr lang="zh-CN" sz="1800" kern="100" dirty="0">
                        <a:latin typeface="Arial Narrow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800" kern="0" dirty="0" smtClean="0">
                          <a:latin typeface="Arial Narrow" pitchFamily="34" charset="0"/>
                          <a:ea typeface="Arial Unicode MS" pitchFamily="34" charset="-122"/>
                          <a:cs typeface="Arial Unicode MS" pitchFamily="34" charset="-122"/>
                        </a:rPr>
                        <a:t>none</a:t>
                      </a:r>
                      <a:endParaRPr lang="zh-CN" sz="1800" kern="100" dirty="0">
                        <a:latin typeface="Arial Narrow" pitchFamily="34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53256" y="4714885"/>
            <a:ext cx="350043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How to implement the instruction</a:t>
            </a:r>
          </a:p>
          <a:p>
            <a:r>
              <a:rPr lang="en-US" b="1" dirty="0">
                <a:solidFill>
                  <a:srgbClr val="FF0000"/>
                </a:solidFill>
              </a:rPr>
              <a:t>ADD (</a:t>
            </a:r>
            <a:r>
              <a:rPr lang="en-US" b="1" dirty="0" err="1">
                <a:solidFill>
                  <a:srgbClr val="FF0000"/>
                </a:solidFill>
              </a:rPr>
              <a:t>R1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zh-CN" altLang="en-US" b="1" dirty="0">
                <a:solidFill>
                  <a:srgbClr val="FF0000"/>
                </a:solidFill>
              </a:rPr>
              <a:t>，</a:t>
            </a:r>
            <a:r>
              <a:rPr lang="en-US" b="1" dirty="0" err="1">
                <a:solidFill>
                  <a:srgbClr val="FF0000"/>
                </a:solidFill>
              </a:rPr>
              <a:t>R0</a:t>
            </a:r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US" dirty="0"/>
              <a:t>that means:</a:t>
            </a:r>
          </a:p>
          <a:p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R0</a:t>
            </a:r>
            <a:r>
              <a:rPr lang="en-US" b="1" dirty="0">
                <a:solidFill>
                  <a:srgbClr val="0070C0"/>
                </a:solidFill>
              </a:rPr>
              <a:t>)+</a:t>
            </a:r>
            <a:r>
              <a:rPr lang="en-US" b="1" dirty="0" err="1">
                <a:solidFill>
                  <a:srgbClr val="0070C0"/>
                </a:solidFill>
              </a:rPr>
              <a:t>Mem</a:t>
            </a:r>
            <a:r>
              <a:rPr lang="en-US" b="1" dirty="0">
                <a:solidFill>
                  <a:srgbClr val="0070C0"/>
                </a:solidFill>
              </a:rPr>
              <a:t>[</a:t>
            </a:r>
            <a:r>
              <a:rPr lang="en-US" b="1" dirty="0" err="1">
                <a:solidFill>
                  <a:srgbClr val="0070C0"/>
                </a:solidFill>
              </a:rPr>
              <a:t>R1</a:t>
            </a:r>
            <a:r>
              <a:rPr lang="en-US" b="1" dirty="0">
                <a:solidFill>
                  <a:srgbClr val="0070C0"/>
                </a:solidFill>
              </a:rPr>
              <a:t>]</a:t>
            </a:r>
            <a:r>
              <a:rPr lang="en-US" b="1" dirty="0">
                <a:solidFill>
                  <a:srgbClr val="0070C0"/>
                </a:solidFill>
                <a:sym typeface="Wingdings"/>
              </a:rPr>
              <a:t> </a:t>
            </a:r>
            <a:r>
              <a:rPr lang="en-US" b="1" dirty="0" err="1">
                <a:solidFill>
                  <a:srgbClr val="0070C0"/>
                </a:solidFill>
                <a:sym typeface="Wingdings"/>
              </a:rPr>
              <a:t>Mem</a:t>
            </a:r>
            <a:r>
              <a:rPr lang="en-US" b="1" dirty="0">
                <a:solidFill>
                  <a:srgbClr val="0070C0"/>
                </a:solidFill>
                <a:sym typeface="Wingdings"/>
              </a:rPr>
              <a:t>[</a:t>
            </a:r>
            <a:r>
              <a:rPr lang="en-US" b="1" dirty="0" err="1">
                <a:solidFill>
                  <a:srgbClr val="0070C0"/>
                </a:solidFill>
              </a:rPr>
              <a:t>R1</a:t>
            </a:r>
            <a:r>
              <a:rPr lang="en-US" b="1" dirty="0">
                <a:solidFill>
                  <a:srgbClr val="0070C0"/>
                </a:solidFill>
              </a:rPr>
              <a:t>]  ?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Key notes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24034" y="1214422"/>
            <a:ext cx="8229600" cy="3714776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sz="2400" dirty="0"/>
              <a:t>For </a:t>
            </a:r>
            <a:r>
              <a:rPr lang="en-US" altLang="zh-CN" sz="2400" dirty="0">
                <a:solidFill>
                  <a:srgbClr val="FF0000"/>
                </a:solidFill>
              </a:rPr>
              <a:t>memory read or write</a:t>
            </a:r>
            <a:r>
              <a:rPr lang="en-US" altLang="zh-CN" sz="2400" dirty="0"/>
              <a:t>, it is a must to send the address into </a:t>
            </a:r>
            <a:r>
              <a:rPr lang="en-US" sz="2400" b="1" dirty="0">
                <a:solidFill>
                  <a:srgbClr val="0070C0"/>
                </a:solidFill>
              </a:rPr>
              <a:t>MAR</a:t>
            </a:r>
            <a:r>
              <a:rPr lang="zh-CN" altLang="en-US" sz="2400" dirty="0"/>
              <a:t>，</a:t>
            </a:r>
            <a:r>
              <a:rPr lang="en-US" altLang="zh-CN" sz="2400" dirty="0"/>
              <a:t>any word( instruction or data) read from memory will be send into </a:t>
            </a:r>
            <a:r>
              <a:rPr lang="en-US" sz="2400" b="1" dirty="0" err="1">
                <a:solidFill>
                  <a:srgbClr val="0070C0"/>
                </a:solidFill>
              </a:rPr>
              <a:t>MDR</a:t>
            </a:r>
            <a:r>
              <a:rPr lang="en-US" sz="2400" b="1" dirty="0">
                <a:solidFill>
                  <a:srgbClr val="0070C0"/>
                </a:solidFill>
              </a:rPr>
              <a:t>.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For </a:t>
            </a:r>
            <a:r>
              <a:rPr lang="en-US" altLang="zh-CN" sz="2400" dirty="0" err="1"/>
              <a:t>ALU</a:t>
            </a:r>
            <a:r>
              <a:rPr lang="en-US" altLang="zh-CN" sz="2400" dirty="0"/>
              <a:t> operation, one operand must be sent into A register first.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Only one data </a:t>
            </a:r>
            <a:r>
              <a:rPr lang="en-US" altLang="zh-CN" sz="2400" dirty="0"/>
              <a:t>can be transferred through a bus in one clock cycle.  A data could not be hop onto the next unit cross any register.  </a:t>
            </a:r>
          </a:p>
          <a:p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0" y="5214951"/>
            <a:ext cx="4214842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C13</a:t>
            </a:r>
            <a:r>
              <a:rPr lang="en-US" altLang="zh-CN" dirty="0"/>
              <a:t>:    A+ (</a:t>
            </a:r>
            <a:r>
              <a:rPr lang="en-US" altLang="zh-CN" dirty="0" err="1"/>
              <a:t>R0</a:t>
            </a:r>
            <a:r>
              <a:rPr lang="en-US" altLang="zh-CN" dirty="0"/>
              <a:t>) </a:t>
            </a:r>
            <a:r>
              <a:rPr lang="en-US" altLang="zh-CN" dirty="0">
                <a:sym typeface="Wingdings" pitchFamily="2" charset="2"/>
              </a:rPr>
              <a:t> (</a:t>
            </a:r>
            <a:r>
              <a:rPr lang="en-US" altLang="zh-CN" dirty="0" err="1">
                <a:sym typeface="Wingdings" pitchFamily="2" charset="2"/>
              </a:rPr>
              <a:t>R1</a:t>
            </a:r>
            <a:r>
              <a:rPr lang="en-US" altLang="zh-CN" dirty="0">
                <a:sym typeface="Wingdings" pitchFamily="2" charset="2"/>
              </a:rPr>
              <a:t>),   </a:t>
            </a:r>
          </a:p>
          <a:p>
            <a:r>
              <a:rPr lang="en-US" altLang="zh-CN" dirty="0">
                <a:sym typeface="Wingdings" pitchFamily="2" charset="2"/>
              </a:rPr>
              <a:t>           </a:t>
            </a:r>
            <a:r>
              <a:rPr lang="en-US" altLang="zh-CN" dirty="0" err="1">
                <a:sym typeface="Wingdings" pitchFamily="2" charset="2"/>
              </a:rPr>
              <a:t>R0out</a:t>
            </a:r>
            <a:r>
              <a:rPr lang="en-US" altLang="zh-CN" dirty="0">
                <a:sym typeface="Wingdings" pitchFamily="2" charset="2"/>
              </a:rPr>
              <a:t>,  </a:t>
            </a:r>
            <a:r>
              <a:rPr lang="en-US" altLang="zh-CN" dirty="0" err="1">
                <a:sym typeface="Wingdings" pitchFamily="2" charset="2"/>
              </a:rPr>
              <a:t>R1in</a:t>
            </a:r>
            <a:r>
              <a:rPr lang="en-US" altLang="zh-CN" dirty="0">
                <a:sym typeface="Wingdings" pitchFamily="2" charset="2"/>
              </a:rPr>
              <a:t>,  Add, </a:t>
            </a:r>
            <a:r>
              <a:rPr lang="en-US" altLang="zh-CN" dirty="0" err="1">
                <a:sym typeface="Wingdings" pitchFamily="2" charset="2"/>
              </a:rPr>
              <a:t>ACin</a:t>
            </a:r>
            <a:r>
              <a:rPr lang="en-US" altLang="zh-CN" dirty="0">
                <a:sym typeface="Wingdings" pitchFamily="2" charset="2"/>
              </a:rPr>
              <a:t>,  </a:t>
            </a:r>
            <a:r>
              <a:rPr lang="en-US" altLang="zh-CN" dirty="0" err="1">
                <a:sym typeface="Wingdings" pitchFamily="2" charset="2"/>
              </a:rPr>
              <a:t>Acout</a:t>
            </a:r>
            <a:r>
              <a:rPr lang="en-US" altLang="zh-CN" dirty="0">
                <a:sym typeface="Wingdings" pitchFamily="2" charset="2"/>
              </a:rPr>
              <a:t>,                         </a:t>
            </a:r>
            <a:endParaRPr lang="en-US" altLang="zh-CN" dirty="0"/>
          </a:p>
        </p:txBody>
      </p:sp>
      <p:sp>
        <p:nvSpPr>
          <p:cNvPr id="5" name="圆角矩形 4"/>
          <p:cNvSpPr/>
          <p:nvPr/>
        </p:nvSpPr>
        <p:spPr>
          <a:xfrm>
            <a:off x="6238844" y="5072074"/>
            <a:ext cx="4429156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C13</a:t>
            </a:r>
            <a:r>
              <a:rPr lang="en-US" altLang="zh-CN" dirty="0"/>
              <a:t>:  A+ (</a:t>
            </a:r>
            <a:r>
              <a:rPr lang="en-US" altLang="zh-CN" dirty="0" err="1"/>
              <a:t>R0</a:t>
            </a:r>
            <a:r>
              <a:rPr lang="en-US" altLang="zh-CN" dirty="0"/>
              <a:t>) </a:t>
            </a:r>
            <a:r>
              <a:rPr lang="en-US" altLang="zh-CN" dirty="0">
                <a:sym typeface="Wingdings" pitchFamily="2" charset="2"/>
              </a:rPr>
              <a:t> AC,  </a:t>
            </a:r>
            <a:r>
              <a:rPr lang="en-US" altLang="zh-CN" dirty="0" err="1">
                <a:sym typeface="Wingdings" pitchFamily="2" charset="2"/>
              </a:rPr>
              <a:t>R0out</a:t>
            </a:r>
            <a:r>
              <a:rPr lang="en-US" altLang="zh-CN" dirty="0">
                <a:sym typeface="Wingdings" pitchFamily="2" charset="2"/>
              </a:rPr>
              <a:t>, Add, </a:t>
            </a:r>
            <a:r>
              <a:rPr lang="en-US" altLang="zh-CN" dirty="0" err="1">
                <a:sym typeface="Wingdings" pitchFamily="2" charset="2"/>
              </a:rPr>
              <a:t>ACin</a:t>
            </a:r>
            <a:endParaRPr lang="en-US" altLang="zh-CN" dirty="0">
              <a:sym typeface="Wingdings" pitchFamily="2" charset="2"/>
            </a:endParaRPr>
          </a:p>
          <a:p>
            <a:r>
              <a:rPr lang="en-US" altLang="zh-CN" dirty="0" err="1">
                <a:sym typeface="Wingdings" pitchFamily="2" charset="2"/>
              </a:rPr>
              <a:t>C14</a:t>
            </a:r>
            <a:r>
              <a:rPr lang="en-US" altLang="zh-CN" dirty="0">
                <a:sym typeface="Wingdings" pitchFamily="2" charset="2"/>
              </a:rPr>
              <a:t>:    AC (</a:t>
            </a:r>
            <a:r>
              <a:rPr lang="en-US" altLang="zh-CN" dirty="0" err="1">
                <a:sym typeface="Wingdings" pitchFamily="2" charset="2"/>
              </a:rPr>
              <a:t>R1</a:t>
            </a:r>
            <a:r>
              <a:rPr lang="en-US" altLang="zh-CN" dirty="0">
                <a:sym typeface="Wingdings" pitchFamily="2" charset="2"/>
              </a:rPr>
              <a:t>),   </a:t>
            </a:r>
            <a:r>
              <a:rPr lang="en-US" altLang="zh-CN" dirty="0" err="1">
                <a:sym typeface="Wingdings" pitchFamily="2" charset="2"/>
              </a:rPr>
              <a:t>ACout</a:t>
            </a:r>
            <a:r>
              <a:rPr lang="en-US" altLang="zh-CN" dirty="0">
                <a:sym typeface="Wingdings" pitchFamily="2" charset="2"/>
              </a:rPr>
              <a:t>,  </a:t>
            </a:r>
            <a:r>
              <a:rPr lang="en-US" altLang="zh-CN" dirty="0" err="1">
                <a:sym typeface="Wingdings" pitchFamily="2" charset="2"/>
              </a:rPr>
              <a:t>R1in</a:t>
            </a:r>
            <a:r>
              <a:rPr lang="en-US" altLang="zh-CN" dirty="0">
                <a:sym typeface="Wingdings" pitchFamily="2" charset="2"/>
              </a:rPr>
              <a:t> 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5238744" y="5072074"/>
            <a:ext cx="714380" cy="1143008"/>
            <a:chOff x="2928926" y="5286388"/>
            <a:chExt cx="714380" cy="1143008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2750331" y="5464983"/>
              <a:ext cx="1071570" cy="71438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rot="16200000" flipH="1">
              <a:off x="2714612" y="5572140"/>
              <a:ext cx="1143008" cy="57150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任意多边形 12"/>
          <p:cNvSpPr/>
          <p:nvPr/>
        </p:nvSpPr>
        <p:spPr>
          <a:xfrm>
            <a:off x="9239272" y="5072074"/>
            <a:ext cx="1428728" cy="1100750"/>
          </a:xfrm>
          <a:custGeom>
            <a:avLst/>
            <a:gdLst>
              <a:gd name="connsiteX0" fmla="*/ 0 w 2090573"/>
              <a:gd name="connsiteY0" fmla="*/ 791188 h 1172188"/>
              <a:gd name="connsiteX1" fmla="*/ 45720 w 2090573"/>
              <a:gd name="connsiteY1" fmla="*/ 821668 h 1172188"/>
              <a:gd name="connsiteX2" fmla="*/ 91440 w 2090573"/>
              <a:gd name="connsiteY2" fmla="*/ 836908 h 1172188"/>
              <a:gd name="connsiteX3" fmla="*/ 137160 w 2090573"/>
              <a:gd name="connsiteY3" fmla="*/ 882628 h 1172188"/>
              <a:gd name="connsiteX4" fmla="*/ 182880 w 2090573"/>
              <a:gd name="connsiteY4" fmla="*/ 913108 h 1172188"/>
              <a:gd name="connsiteX5" fmla="*/ 243840 w 2090573"/>
              <a:gd name="connsiteY5" fmla="*/ 958828 h 1172188"/>
              <a:gd name="connsiteX6" fmla="*/ 289560 w 2090573"/>
              <a:gd name="connsiteY6" fmla="*/ 989308 h 1172188"/>
              <a:gd name="connsiteX7" fmla="*/ 381000 w 2090573"/>
              <a:gd name="connsiteY7" fmla="*/ 1080748 h 1172188"/>
              <a:gd name="connsiteX8" fmla="*/ 457200 w 2090573"/>
              <a:gd name="connsiteY8" fmla="*/ 1126468 h 1172188"/>
              <a:gd name="connsiteX9" fmla="*/ 502920 w 2090573"/>
              <a:gd name="connsiteY9" fmla="*/ 1156948 h 1172188"/>
              <a:gd name="connsiteX10" fmla="*/ 548640 w 2090573"/>
              <a:gd name="connsiteY10" fmla="*/ 1172188 h 1172188"/>
              <a:gd name="connsiteX11" fmla="*/ 594360 w 2090573"/>
              <a:gd name="connsiteY11" fmla="*/ 1156948 h 1172188"/>
              <a:gd name="connsiteX12" fmla="*/ 701040 w 2090573"/>
              <a:gd name="connsiteY12" fmla="*/ 1111228 h 1172188"/>
              <a:gd name="connsiteX13" fmla="*/ 746760 w 2090573"/>
              <a:gd name="connsiteY13" fmla="*/ 1065508 h 1172188"/>
              <a:gd name="connsiteX14" fmla="*/ 792480 w 2090573"/>
              <a:gd name="connsiteY14" fmla="*/ 1035028 h 1172188"/>
              <a:gd name="connsiteX15" fmla="*/ 853440 w 2090573"/>
              <a:gd name="connsiteY15" fmla="*/ 989308 h 1172188"/>
              <a:gd name="connsiteX16" fmla="*/ 929640 w 2090573"/>
              <a:gd name="connsiteY16" fmla="*/ 943588 h 1172188"/>
              <a:gd name="connsiteX17" fmla="*/ 1005840 w 2090573"/>
              <a:gd name="connsiteY17" fmla="*/ 882628 h 1172188"/>
              <a:gd name="connsiteX18" fmla="*/ 1112520 w 2090573"/>
              <a:gd name="connsiteY18" fmla="*/ 806428 h 1172188"/>
              <a:gd name="connsiteX19" fmla="*/ 1325880 w 2090573"/>
              <a:gd name="connsiteY19" fmla="*/ 623548 h 1172188"/>
              <a:gd name="connsiteX20" fmla="*/ 1447800 w 2090573"/>
              <a:gd name="connsiteY20" fmla="*/ 532108 h 1172188"/>
              <a:gd name="connsiteX21" fmla="*/ 1539240 w 2090573"/>
              <a:gd name="connsiteY21" fmla="*/ 440668 h 1172188"/>
              <a:gd name="connsiteX22" fmla="*/ 1661160 w 2090573"/>
              <a:gd name="connsiteY22" fmla="*/ 349228 h 1172188"/>
              <a:gd name="connsiteX23" fmla="*/ 1767840 w 2090573"/>
              <a:gd name="connsiteY23" fmla="*/ 257788 h 1172188"/>
              <a:gd name="connsiteX24" fmla="*/ 1889760 w 2090573"/>
              <a:gd name="connsiteY24" fmla="*/ 166348 h 1172188"/>
              <a:gd name="connsiteX25" fmla="*/ 1935480 w 2090573"/>
              <a:gd name="connsiteY25" fmla="*/ 120628 h 1172188"/>
              <a:gd name="connsiteX26" fmla="*/ 2057400 w 2090573"/>
              <a:gd name="connsiteY26" fmla="*/ 29188 h 117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90573" h="1172188">
                <a:moveTo>
                  <a:pt x="0" y="791188"/>
                </a:moveTo>
                <a:cubicBezTo>
                  <a:pt x="15240" y="801348"/>
                  <a:pt x="29337" y="813477"/>
                  <a:pt x="45720" y="821668"/>
                </a:cubicBezTo>
                <a:cubicBezTo>
                  <a:pt x="60088" y="828852"/>
                  <a:pt x="78074" y="827997"/>
                  <a:pt x="91440" y="836908"/>
                </a:cubicBezTo>
                <a:cubicBezTo>
                  <a:pt x="109373" y="848863"/>
                  <a:pt x="120603" y="868830"/>
                  <a:pt x="137160" y="882628"/>
                </a:cubicBezTo>
                <a:cubicBezTo>
                  <a:pt x="151231" y="894354"/>
                  <a:pt x="167975" y="902462"/>
                  <a:pt x="182880" y="913108"/>
                </a:cubicBezTo>
                <a:cubicBezTo>
                  <a:pt x="203549" y="927871"/>
                  <a:pt x="223171" y="944065"/>
                  <a:pt x="243840" y="958828"/>
                </a:cubicBezTo>
                <a:cubicBezTo>
                  <a:pt x="258745" y="969474"/>
                  <a:pt x="275870" y="977139"/>
                  <a:pt x="289560" y="989308"/>
                </a:cubicBezTo>
                <a:cubicBezTo>
                  <a:pt x="321777" y="1017946"/>
                  <a:pt x="344038" y="1058571"/>
                  <a:pt x="381000" y="1080748"/>
                </a:cubicBezTo>
                <a:cubicBezTo>
                  <a:pt x="406400" y="1095988"/>
                  <a:pt x="432081" y="1110769"/>
                  <a:pt x="457200" y="1126468"/>
                </a:cubicBezTo>
                <a:cubicBezTo>
                  <a:pt x="472732" y="1136176"/>
                  <a:pt x="486537" y="1148757"/>
                  <a:pt x="502920" y="1156948"/>
                </a:cubicBezTo>
                <a:cubicBezTo>
                  <a:pt x="517288" y="1164132"/>
                  <a:pt x="533400" y="1167108"/>
                  <a:pt x="548640" y="1172188"/>
                </a:cubicBezTo>
                <a:cubicBezTo>
                  <a:pt x="563880" y="1167108"/>
                  <a:pt x="579595" y="1163276"/>
                  <a:pt x="594360" y="1156948"/>
                </a:cubicBezTo>
                <a:cubicBezTo>
                  <a:pt x="726185" y="1100452"/>
                  <a:pt x="593818" y="1146969"/>
                  <a:pt x="701040" y="1111228"/>
                </a:cubicBezTo>
                <a:cubicBezTo>
                  <a:pt x="716280" y="1095988"/>
                  <a:pt x="730203" y="1079306"/>
                  <a:pt x="746760" y="1065508"/>
                </a:cubicBezTo>
                <a:cubicBezTo>
                  <a:pt x="760831" y="1053782"/>
                  <a:pt x="777575" y="1045674"/>
                  <a:pt x="792480" y="1035028"/>
                </a:cubicBezTo>
                <a:cubicBezTo>
                  <a:pt x="813149" y="1020265"/>
                  <a:pt x="832306" y="1003397"/>
                  <a:pt x="853440" y="989308"/>
                </a:cubicBezTo>
                <a:cubicBezTo>
                  <a:pt x="878086" y="972877"/>
                  <a:pt x="905373" y="960575"/>
                  <a:pt x="929640" y="943588"/>
                </a:cubicBezTo>
                <a:cubicBezTo>
                  <a:pt x="956288" y="924934"/>
                  <a:pt x="979818" y="902145"/>
                  <a:pt x="1005840" y="882628"/>
                </a:cubicBezTo>
                <a:cubicBezTo>
                  <a:pt x="1085023" y="823241"/>
                  <a:pt x="1019810" y="883686"/>
                  <a:pt x="1112520" y="806428"/>
                </a:cubicBezTo>
                <a:cubicBezTo>
                  <a:pt x="1184480" y="746462"/>
                  <a:pt x="1250944" y="679750"/>
                  <a:pt x="1325880" y="623548"/>
                </a:cubicBezTo>
                <a:cubicBezTo>
                  <a:pt x="1366520" y="593068"/>
                  <a:pt x="1409230" y="565168"/>
                  <a:pt x="1447800" y="532108"/>
                </a:cubicBezTo>
                <a:cubicBezTo>
                  <a:pt x="1480528" y="504055"/>
                  <a:pt x="1506512" y="468721"/>
                  <a:pt x="1539240" y="440668"/>
                </a:cubicBezTo>
                <a:cubicBezTo>
                  <a:pt x="1577810" y="407608"/>
                  <a:pt x="1621492" y="380963"/>
                  <a:pt x="1661160" y="349228"/>
                </a:cubicBezTo>
                <a:cubicBezTo>
                  <a:pt x="1697732" y="319970"/>
                  <a:pt x="1731268" y="287046"/>
                  <a:pt x="1767840" y="257788"/>
                </a:cubicBezTo>
                <a:cubicBezTo>
                  <a:pt x="1807508" y="226053"/>
                  <a:pt x="1853839" y="202269"/>
                  <a:pt x="1889760" y="166348"/>
                </a:cubicBezTo>
                <a:cubicBezTo>
                  <a:pt x="1905000" y="151108"/>
                  <a:pt x="1918467" y="133860"/>
                  <a:pt x="1935480" y="120628"/>
                </a:cubicBezTo>
                <a:cubicBezTo>
                  <a:pt x="2090573" y="0"/>
                  <a:pt x="1980740" y="105848"/>
                  <a:pt x="2057400" y="29188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Answers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1524000" y="1428736"/>
            <a:ext cx="4357718" cy="642942"/>
          </a:xfrm>
        </p:spPr>
        <p:txBody>
          <a:bodyPr/>
          <a:lstStyle/>
          <a:p>
            <a:pPr>
              <a:buNone/>
            </a:pP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R1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MAR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MDR</a:t>
            </a: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ALU</a:t>
            </a: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</a:rPr>
              <a:t>)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AC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MDR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Memory</a:t>
            </a:r>
            <a:endParaRPr lang="en-US" sz="1800" b="1" dirty="0">
              <a:solidFill>
                <a:srgbClr val="0070C0"/>
              </a:solidFill>
              <a:latin typeface="Arial Narrow" pitchFamily="34" charset="0"/>
            </a:endParaRPr>
          </a:p>
          <a:p>
            <a:pPr>
              <a:buNone/>
            </a:pPr>
            <a:r>
              <a:rPr lang="en-US" altLang="zh-CN" sz="1800" b="1" dirty="0">
                <a:solidFill>
                  <a:srgbClr val="0070C0"/>
                </a:solidFill>
                <a:latin typeface="Arial Narrow" pitchFamily="34" charset="0"/>
              </a:rPr>
              <a:t>           </a:t>
            </a: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R0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A</a:t>
            </a: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</a:rPr>
              <a:t>)</a:t>
            </a:r>
            <a:endParaRPr lang="zh-CN" altLang="en-US" sz="18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6167438" y="1500174"/>
            <a:ext cx="4038600" cy="685792"/>
          </a:xfrm>
        </p:spPr>
        <p:txBody>
          <a:bodyPr/>
          <a:lstStyle/>
          <a:p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R1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MAR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MDR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A</a:t>
            </a: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</a:rPr>
              <a:t> (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R0</a:t>
            </a: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</a:rPr>
              <a:t>)</a:t>
            </a: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</a:rPr>
              <a:t>(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ALU</a:t>
            </a:r>
            <a:r>
              <a:rPr lang="en-US" sz="1800" b="1" dirty="0">
                <a:solidFill>
                  <a:srgbClr val="0070C0"/>
                </a:solidFill>
                <a:latin typeface="Arial Narrow" pitchFamily="34" charset="0"/>
              </a:rPr>
              <a:t>)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AC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MDR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  <a:sym typeface="Wingdings"/>
              </a:rPr>
              <a:t></a:t>
            </a:r>
            <a:r>
              <a:rPr lang="en-US" sz="1800" b="1" dirty="0" err="1">
                <a:solidFill>
                  <a:srgbClr val="0070C0"/>
                </a:solidFill>
                <a:latin typeface="Arial Narrow" pitchFamily="34" charset="0"/>
              </a:rPr>
              <a:t>Memory</a:t>
            </a:r>
            <a:endParaRPr lang="zh-CN" altLang="en-US" sz="1800" b="1" dirty="0">
              <a:solidFill>
                <a:srgbClr val="0070C0"/>
              </a:solidFill>
              <a:latin typeface="Arial Narrow" pitchFamily="3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738282" y="2301103"/>
          <a:ext cx="4000528" cy="3643336"/>
        </p:xfrm>
        <a:graphic>
          <a:graphicData uri="http://schemas.openxmlformats.org/drawingml/2006/table">
            <a:tbl>
              <a:tblPr/>
              <a:tblGrid>
                <a:gridCol w="384666"/>
                <a:gridCol w="1846397"/>
                <a:gridCol w="1769465"/>
              </a:tblGrid>
              <a:tr h="5817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latin typeface="Arial Narrow" pitchFamily="34" charset="0"/>
                          <a:ea typeface="宋体"/>
                          <a:cs typeface="Courier New"/>
                        </a:rPr>
                        <a:t>C</a:t>
                      </a:r>
                      <a:endParaRPr lang="zh-CN" sz="1800" kern="100" dirty="0">
                        <a:latin typeface="Arial Narrow" pitchFamily="34" charset="0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latin typeface="Courier New"/>
                          <a:ea typeface="宋体"/>
                          <a:cs typeface="Courier New"/>
                        </a:rPr>
                        <a:t>Function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latin typeface="Courier New"/>
                          <a:ea typeface="宋体"/>
                          <a:cs typeface="Courier New"/>
                        </a:rPr>
                        <a:t>Control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latin typeface="Courier New"/>
                          <a:ea typeface="宋体"/>
                          <a:cs typeface="Courier New"/>
                        </a:rPr>
                        <a:t>signals 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Courier New"/>
                          <a:ea typeface="宋体"/>
                        </a:rPr>
                        <a:t>C5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Courier New"/>
                          <a:ea typeface="宋体"/>
                        </a:rPr>
                        <a:t>MAR</a:t>
                      </a:r>
                      <a:r>
                        <a:rPr lang="en-US" sz="1600" kern="0" dirty="0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kern="0" dirty="0">
                          <a:latin typeface="Courier New"/>
                          <a:ea typeface="宋体"/>
                        </a:rPr>
                        <a:t>(</a:t>
                      </a: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R1</a:t>
                      </a:r>
                      <a:r>
                        <a:rPr lang="en-US" sz="1600" kern="0" dirty="0">
                          <a:latin typeface="Courier New"/>
                          <a:ea typeface="宋体"/>
                        </a:rPr>
                        <a:t>)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 smtClean="0">
                          <a:latin typeface="Courier New"/>
                          <a:ea typeface="宋体"/>
                        </a:rPr>
                        <a:t>Rlout</a:t>
                      </a:r>
                      <a:r>
                        <a:rPr lang="zh-CN" sz="1600" kern="0" dirty="0" smtClean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MARin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05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Courier New"/>
                          <a:ea typeface="宋体"/>
                        </a:rPr>
                        <a:t>C6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MDR</a:t>
                      </a:r>
                      <a:r>
                        <a:rPr lang="en-US" sz="1600" kern="0" dirty="0" err="1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M</a:t>
                      </a:r>
                      <a:r>
                        <a:rPr lang="en-US" sz="1600" kern="0" dirty="0">
                          <a:latin typeface="Courier New"/>
                          <a:ea typeface="宋体"/>
                        </a:rPr>
                        <a:t>(MAR)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Courier New"/>
                          <a:ea typeface="宋体"/>
                        </a:rPr>
                        <a:t>A</a:t>
                      </a:r>
                      <a:r>
                        <a:rPr lang="en-US" sz="1600" kern="0" dirty="0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kern="0" dirty="0">
                          <a:latin typeface="Courier New"/>
                          <a:ea typeface="宋体"/>
                        </a:rPr>
                        <a:t>(</a:t>
                      </a: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R0</a:t>
                      </a:r>
                      <a:r>
                        <a:rPr lang="en-US" sz="1600" kern="0" dirty="0">
                          <a:latin typeface="Courier New"/>
                          <a:ea typeface="宋体"/>
                        </a:rPr>
                        <a:t>)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MemR</a:t>
                      </a:r>
                      <a:r>
                        <a:rPr lang="zh-CN" sz="16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MDRinE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R0out</a:t>
                      </a:r>
                      <a:r>
                        <a:rPr lang="zh-CN" sz="16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Ain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Courier New"/>
                          <a:ea typeface="宋体"/>
                        </a:rPr>
                        <a:t>C7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Courier New"/>
                          <a:ea typeface="宋体"/>
                        </a:rPr>
                        <a:t>AC</a:t>
                      </a:r>
                      <a:r>
                        <a:rPr lang="en-US" sz="1600" kern="0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kern="0">
                          <a:latin typeface="Courier New"/>
                          <a:ea typeface="宋体"/>
                        </a:rPr>
                        <a:t>(MDR)+(A)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MDRout</a:t>
                      </a:r>
                      <a:r>
                        <a:rPr lang="zh-CN" sz="16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600" kern="0" dirty="0">
                          <a:latin typeface="Courier New"/>
                          <a:ea typeface="宋体"/>
                        </a:rPr>
                        <a:t>Add</a:t>
                      </a:r>
                      <a:r>
                        <a:rPr lang="zh-CN" sz="16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ACin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Courier New"/>
                          <a:ea typeface="宋体"/>
                        </a:rPr>
                        <a:t>C8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latin typeface="Courier New"/>
                          <a:ea typeface="宋体"/>
                        </a:rPr>
                        <a:t>MDR</a:t>
                      </a:r>
                      <a:r>
                        <a:rPr lang="en-US" sz="1600" kern="0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kern="0">
                          <a:latin typeface="Courier New"/>
                          <a:ea typeface="宋体"/>
                        </a:rPr>
                        <a:t>(AC)</a:t>
                      </a:r>
                      <a:endParaRPr lang="zh-CN" sz="16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ACout</a:t>
                      </a:r>
                      <a:r>
                        <a:rPr lang="zh-CN" sz="16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MDRin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27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0" dirty="0" err="1">
                          <a:latin typeface="Courier New"/>
                          <a:ea typeface="宋体"/>
                        </a:rPr>
                        <a:t>C9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latin typeface="Courier New"/>
                          <a:ea typeface="宋体"/>
                        </a:rPr>
                        <a:t>M(MAR)</a:t>
                      </a:r>
                      <a:r>
                        <a:rPr lang="en-US" sz="1600" kern="0" dirty="0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600" kern="0" dirty="0">
                          <a:latin typeface="Courier New"/>
                          <a:ea typeface="宋体"/>
                        </a:rPr>
                        <a:t>(</a:t>
                      </a: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MDR</a:t>
                      </a:r>
                      <a:r>
                        <a:rPr lang="en-US" sz="1600" kern="0" dirty="0">
                          <a:latin typeface="Courier New"/>
                          <a:ea typeface="宋体"/>
                        </a:rPr>
                        <a:t>)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MDRouE</a:t>
                      </a:r>
                      <a:r>
                        <a:rPr lang="zh-CN" sz="16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600" kern="0" dirty="0" err="1">
                          <a:latin typeface="Courier New"/>
                          <a:ea typeface="宋体"/>
                        </a:rPr>
                        <a:t>MemW</a:t>
                      </a:r>
                      <a:endParaRPr lang="zh-CN" sz="16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7394" name="Rectangle 2"/>
          <p:cNvSpPr>
            <a:spLocks noChangeArrowheads="1"/>
          </p:cNvSpPr>
          <p:nvPr/>
        </p:nvSpPr>
        <p:spPr bwMode="auto">
          <a:xfrm>
            <a:off x="1524001" y="28545"/>
            <a:ext cx="39485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数据流：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R1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MAR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MDR(R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0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A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)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(ALU)AC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MDR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Memory</a:t>
            </a:r>
            <a:endParaRPr lang="en-US" altLang="zh-CN" sz="1100">
              <a:latin typeface="Arial" pitchFamily="34" charset="0"/>
              <a:ea typeface="宋体" pitchFamily="2" charset="-122"/>
              <a:sym typeface="Wingdings" pitchFamily="2" charset="2"/>
            </a:endParaRP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>
              <a:latin typeface="Courier New" pitchFamily="49" charset="0"/>
              <a:ea typeface="宋体" pitchFamily="2" charset="-122"/>
              <a:cs typeface="Courier New" pitchFamily="49" charset="0"/>
              <a:sym typeface="Wingdings" pitchFamily="2" charset="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167438" y="2301104"/>
          <a:ext cx="4286280" cy="3699665"/>
        </p:xfrm>
        <a:graphic>
          <a:graphicData uri="http://schemas.openxmlformats.org/drawingml/2006/table">
            <a:tbl>
              <a:tblPr/>
              <a:tblGrid>
                <a:gridCol w="601583"/>
                <a:gridCol w="1892252"/>
                <a:gridCol w="1792445"/>
              </a:tblGrid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latin typeface="Arial Narrow" pitchFamily="34" charset="0"/>
                          <a:ea typeface="宋体"/>
                          <a:cs typeface="Courier New"/>
                        </a:rPr>
                        <a:t>C</a:t>
                      </a:r>
                      <a:endParaRPr lang="zh-CN" sz="1800" kern="100" dirty="0">
                        <a:latin typeface="Arial Narrow" pitchFamily="34" charset="0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latin typeface="Courier New"/>
                          <a:ea typeface="宋体"/>
                          <a:cs typeface="Courier New"/>
                        </a:rPr>
                        <a:t>Function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latin typeface="Courier New"/>
                          <a:ea typeface="宋体"/>
                          <a:cs typeface="Courier New"/>
                        </a:rPr>
                        <a:t>Control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600" b="1" kern="0" dirty="0" smtClean="0">
                          <a:latin typeface="Courier New"/>
                          <a:ea typeface="宋体"/>
                          <a:cs typeface="Courier New"/>
                        </a:rPr>
                        <a:t>signals </a:t>
                      </a:r>
                      <a:endParaRPr lang="zh-CN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Courier New"/>
                          <a:ea typeface="宋体"/>
                        </a:rPr>
                        <a:t>C5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latin typeface="Courier New"/>
                          <a:ea typeface="宋体"/>
                        </a:rPr>
                        <a:t>MAR</a:t>
                      </a:r>
                      <a:r>
                        <a:rPr lang="en-US" sz="1800" kern="0" dirty="0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kern="0" dirty="0">
                          <a:latin typeface="Courier New"/>
                          <a:ea typeface="宋体"/>
                        </a:rPr>
                        <a:t>(</a:t>
                      </a: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R1</a:t>
                      </a:r>
                      <a:r>
                        <a:rPr lang="en-US" sz="1800" kern="0" dirty="0">
                          <a:latin typeface="Courier New"/>
                          <a:ea typeface="宋体"/>
                        </a:rPr>
                        <a:t>)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Rlout</a:t>
                      </a:r>
                      <a:r>
                        <a:rPr lang="zh-CN" sz="18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MARin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latin typeface="Courier New"/>
                          <a:ea typeface="宋体"/>
                        </a:rPr>
                        <a:t>C6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MDR</a:t>
                      </a:r>
                      <a:r>
                        <a:rPr lang="en-US" sz="1800" kern="0" dirty="0" err="1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M</a:t>
                      </a:r>
                      <a:r>
                        <a:rPr lang="en-US" sz="1800" kern="0" dirty="0">
                          <a:latin typeface="Courier New"/>
                          <a:ea typeface="宋体"/>
                        </a:rPr>
                        <a:t>(MAR)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MemR</a:t>
                      </a:r>
                      <a:r>
                        <a:rPr lang="zh-CN" sz="18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MDRinE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err="1">
                          <a:latin typeface="Courier New"/>
                          <a:ea typeface="宋体"/>
                        </a:rPr>
                        <a:t>C7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Courier New"/>
                          <a:ea typeface="宋体"/>
                        </a:rPr>
                        <a:t>A</a:t>
                      </a:r>
                      <a:r>
                        <a:rPr lang="en-US" sz="1800" kern="0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kern="0">
                          <a:latin typeface="Courier New"/>
                          <a:ea typeface="宋体"/>
                        </a:rPr>
                        <a:t>(MDR)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MDRout</a:t>
                      </a:r>
                      <a:r>
                        <a:rPr lang="zh-CN" sz="18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Ain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latin typeface="Courier New"/>
                          <a:ea typeface="宋体"/>
                        </a:rPr>
                        <a:t>C8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Courier New"/>
                          <a:ea typeface="宋体"/>
                        </a:rPr>
                        <a:t>AC</a:t>
                      </a:r>
                      <a:r>
                        <a:rPr lang="en-US" sz="1800" kern="0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kern="0">
                          <a:latin typeface="Courier New"/>
                          <a:ea typeface="宋体"/>
                        </a:rPr>
                        <a:t>(A)+(R0)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R0out</a:t>
                      </a:r>
                      <a:r>
                        <a:rPr lang="zh-CN" sz="18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800" kern="0" dirty="0">
                          <a:latin typeface="Courier New"/>
                          <a:ea typeface="宋体"/>
                        </a:rPr>
                        <a:t>Add</a:t>
                      </a:r>
                      <a:r>
                        <a:rPr lang="zh-CN" sz="18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ACin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latin typeface="Courier New"/>
                          <a:ea typeface="宋体"/>
                        </a:rPr>
                        <a:t>C9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Courier New"/>
                          <a:ea typeface="宋体"/>
                        </a:rPr>
                        <a:t>MDR </a:t>
                      </a:r>
                      <a:r>
                        <a:rPr lang="en-US" sz="1800" kern="0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kern="0">
                          <a:latin typeface="Courier New"/>
                          <a:ea typeface="宋体"/>
                        </a:rPr>
                        <a:t>(AC)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ACout</a:t>
                      </a:r>
                      <a:r>
                        <a:rPr lang="zh-CN" sz="18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MDRin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04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>
                          <a:latin typeface="Courier New"/>
                          <a:ea typeface="宋体"/>
                        </a:rPr>
                        <a:t>C10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>
                          <a:latin typeface="Courier New"/>
                          <a:ea typeface="宋体"/>
                        </a:rPr>
                        <a:t>M(MAR)</a:t>
                      </a:r>
                      <a:r>
                        <a:rPr lang="en-US" sz="1800" kern="0">
                          <a:latin typeface="Courier New"/>
                          <a:ea typeface="宋体"/>
                          <a:cs typeface="Courier New"/>
                          <a:sym typeface="Wingdings"/>
                        </a:rPr>
                        <a:t></a:t>
                      </a:r>
                      <a:r>
                        <a:rPr lang="en-US" sz="1800" kern="0">
                          <a:latin typeface="Courier New"/>
                          <a:ea typeface="宋体"/>
                        </a:rPr>
                        <a:t>(MDR)</a:t>
                      </a:r>
                      <a:endParaRPr lang="zh-CN" sz="2000" kern="10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MDRoutE</a:t>
                      </a:r>
                      <a:r>
                        <a:rPr lang="zh-CN" sz="1800" kern="0" dirty="0">
                          <a:latin typeface="Courier New"/>
                          <a:ea typeface="宋体"/>
                          <a:cs typeface="Courier New"/>
                        </a:rPr>
                        <a:t>，</a:t>
                      </a:r>
                      <a:r>
                        <a:rPr lang="en-US" sz="1800" kern="0" dirty="0" err="1">
                          <a:latin typeface="Courier New"/>
                          <a:ea typeface="宋体"/>
                        </a:rPr>
                        <a:t>MemW</a:t>
                      </a:r>
                      <a:endParaRPr lang="zh-CN" sz="20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7395" name="Rectangle 3"/>
          <p:cNvSpPr>
            <a:spLocks noChangeArrowheads="1"/>
          </p:cNvSpPr>
          <p:nvPr/>
        </p:nvSpPr>
        <p:spPr bwMode="auto">
          <a:xfrm>
            <a:off x="1524001" y="28545"/>
            <a:ext cx="40254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数据流：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R1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MAR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MDR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A (R0)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(ALU)AC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MDR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  <a:sym typeface="Wingdings" pitchFamily="2" charset="2"/>
              </a:rPr>
              <a:t></a:t>
            </a:r>
            <a:r>
              <a:rPr lang="en-US" altLang="zh-CN" sz="1000">
                <a:latin typeface="Courier New" pitchFamily="49" charset="0"/>
                <a:ea typeface="宋体" pitchFamily="2" charset="-122"/>
                <a:cs typeface="Courier New" pitchFamily="49" charset="0"/>
              </a:rPr>
              <a:t>Memory</a:t>
            </a:r>
            <a:endParaRPr lang="en-US" altLang="zh-CN" sz="1100">
              <a:latin typeface="Arial" pitchFamily="34" charset="0"/>
              <a:ea typeface="宋体" pitchFamily="2" charset="-122"/>
              <a:sym typeface="Wingdings" pitchFamily="2" charset="2"/>
            </a:endParaRPr>
          </a:p>
          <a:p>
            <a:pPr indent="2667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1000">
              <a:latin typeface="Courier New" pitchFamily="49" charset="0"/>
              <a:ea typeface="宋体" pitchFamily="2" charset="-122"/>
              <a:cs typeface="Courier New" pitchFamily="49" charset="0"/>
              <a:sym typeface="Wingdings" pitchFamily="2" charset="2"/>
            </a:endParaRP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if using two bus structure ?</a:t>
            </a:r>
            <a:endParaRPr lang="zh-CN" altLang="en-US" dirty="0"/>
          </a:p>
        </p:txBody>
      </p:sp>
      <p:pic>
        <p:nvPicPr>
          <p:cNvPr id="5" name="图片 4" descr="abbus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282" y="1428736"/>
            <a:ext cx="8786842" cy="34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圆角矩形 5"/>
          <p:cNvSpPr/>
          <p:nvPr/>
        </p:nvSpPr>
        <p:spPr>
          <a:xfrm>
            <a:off x="1809720" y="5143512"/>
            <a:ext cx="807249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How to implement Instruction “ADD   </a:t>
            </a:r>
            <a:r>
              <a:rPr lang="en-US" altLang="zh-CN" sz="2400" b="1" dirty="0" err="1">
                <a:solidFill>
                  <a:srgbClr val="FF0000"/>
                </a:solidFill>
              </a:rPr>
              <a:t>R3</a:t>
            </a:r>
            <a:r>
              <a:rPr lang="en-US" altLang="zh-CN" sz="2400" b="1" dirty="0">
                <a:solidFill>
                  <a:srgbClr val="FF0000"/>
                </a:solidFill>
              </a:rPr>
              <a:t>,  </a:t>
            </a:r>
            <a:r>
              <a:rPr lang="en-US" altLang="zh-CN" sz="2400" b="1" dirty="0" err="1">
                <a:solidFill>
                  <a:srgbClr val="FF0000"/>
                </a:solidFill>
              </a:rPr>
              <a:t>R1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dirty="0" err="1">
                <a:solidFill>
                  <a:srgbClr val="FF0000"/>
                </a:solidFill>
              </a:rPr>
              <a:t>R2</a:t>
            </a:r>
            <a:r>
              <a:rPr lang="en-US" altLang="zh-CN" sz="2400" b="1" dirty="0">
                <a:solidFill>
                  <a:srgbClr val="FF0000"/>
                </a:solidFill>
              </a:rPr>
              <a:t>”  ?</a:t>
            </a:r>
          </a:p>
          <a:p>
            <a:pPr algn="ctr"/>
            <a:r>
              <a:rPr lang="en-US" altLang="zh-CN" sz="2400" b="1" dirty="0">
                <a:solidFill>
                  <a:srgbClr val="0070C0"/>
                </a:solidFill>
              </a:rPr>
              <a:t>( Please ignore </a:t>
            </a:r>
            <a:r>
              <a:rPr lang="en-US" altLang="zh-CN" sz="2400" b="1" dirty="0" err="1">
                <a:solidFill>
                  <a:srgbClr val="0070C0"/>
                </a:solidFill>
              </a:rPr>
              <a:t>PC+4</a:t>
            </a:r>
            <a:r>
              <a:rPr lang="en-US" altLang="zh-CN" sz="2400" b="1" dirty="0">
                <a:solidFill>
                  <a:srgbClr val="0070C0"/>
                </a:solidFill>
              </a:rPr>
              <a:t> for the next instruction. ) </a:t>
            </a:r>
            <a:r>
              <a:rPr lang="en-US" altLang="zh-CN" dirty="0">
                <a:solidFill>
                  <a:srgbClr val="0070C0"/>
                </a:solidFill>
              </a:rPr>
              <a:t>    </a:t>
            </a:r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END</a:t>
            </a:r>
          </a:p>
        </p:txBody>
      </p:sp>
      <p:sp>
        <p:nvSpPr>
          <p:cNvPr id="1331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ransition spd="med">
    <p:random/>
    <p:sndAc>
      <p:stSnd>
        <p:snd r:embed="rId3" name="chimes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How to implement Adders and </a:t>
            </a:r>
            <a:r>
              <a:rPr lang="en-US" altLang="zh-CN" sz="3200" dirty="0" err="1"/>
              <a:t>ALU</a:t>
            </a:r>
            <a:r>
              <a:rPr lang="en-US" altLang="zh-CN" sz="3200" dirty="0"/>
              <a:t> ops using one </a:t>
            </a:r>
            <a:r>
              <a:rPr lang="en-US" altLang="zh-CN" sz="3200" dirty="0" err="1"/>
              <a:t>ALU</a:t>
            </a:r>
            <a:r>
              <a:rPr lang="en-US" altLang="zh-CN" sz="3200" dirty="0"/>
              <a:t> </a:t>
            </a:r>
            <a:endParaRPr lang="zh-CN" altLang="en-US" sz="3200" dirty="0"/>
          </a:p>
        </p:txBody>
      </p:sp>
      <p:sp>
        <p:nvSpPr>
          <p:cNvPr id="5" name="Freeform 6"/>
          <p:cNvSpPr>
            <a:spLocks/>
          </p:cNvSpPr>
          <p:nvPr/>
        </p:nvSpPr>
        <p:spPr bwMode="auto">
          <a:xfrm>
            <a:off x="6440484" y="2214554"/>
            <a:ext cx="981075" cy="2363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27"/>
              </a:cxn>
              <a:cxn ang="0">
                <a:pos x="111" y="553"/>
              </a:cxn>
              <a:cxn ang="0">
                <a:pos x="0" y="671"/>
              </a:cxn>
              <a:cxn ang="0">
                <a:pos x="0" y="1098"/>
              </a:cxn>
              <a:cxn ang="0">
                <a:pos x="387" y="790"/>
              </a:cxn>
              <a:cxn ang="0">
                <a:pos x="387" y="308"/>
              </a:cxn>
              <a:cxn ang="0">
                <a:pos x="0" y="0"/>
              </a:cxn>
            </a:cxnLst>
            <a:rect l="0" t="0" r="r" b="b"/>
            <a:pathLst>
              <a:path w="388" h="1099">
                <a:moveTo>
                  <a:pt x="0" y="0"/>
                </a:moveTo>
                <a:lnTo>
                  <a:pt x="0" y="427"/>
                </a:lnTo>
                <a:lnTo>
                  <a:pt x="111" y="553"/>
                </a:lnTo>
                <a:lnTo>
                  <a:pt x="0" y="671"/>
                </a:lnTo>
                <a:lnTo>
                  <a:pt x="0" y="1098"/>
                </a:lnTo>
                <a:lnTo>
                  <a:pt x="387" y="790"/>
                </a:lnTo>
                <a:lnTo>
                  <a:pt x="387" y="308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7437434" y="3416292"/>
            <a:ext cx="8731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5567359" y="2855908"/>
            <a:ext cx="8731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667505" y="3165467"/>
            <a:ext cx="71437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altLang="zh-CN" b="1" dirty="0" err="1"/>
              <a:t>ALU</a:t>
            </a:r>
            <a:endParaRPr lang="en-US" altLang="zh-CN" b="1" dirty="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964358" y="4416417"/>
            <a:ext cx="11493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600" b="1">
                <a:solidFill>
                  <a:srgbClr val="FF9966"/>
                </a:solidFill>
              </a:rPr>
              <a:t>Operation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524496" y="2520946"/>
            <a:ext cx="3302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A</a:t>
            </a: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396158" y="3128954"/>
            <a:ext cx="105729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600" b="1" dirty="0" err="1"/>
              <a:t>ALUout</a:t>
            </a:r>
            <a:endParaRPr lang="en-US" altLang="zh-CN" sz="1600" b="1" dirty="0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5567359" y="4141792"/>
            <a:ext cx="8731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5529258" y="3840154"/>
            <a:ext cx="332142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b="1" dirty="0"/>
              <a:t>B</a:t>
            </a:r>
          </a:p>
        </p:txBody>
      </p:sp>
      <p:sp>
        <p:nvSpPr>
          <p:cNvPr id="18" name="Line 23"/>
          <p:cNvSpPr>
            <a:spLocks noChangeShapeType="1"/>
          </p:cNvSpPr>
          <p:nvPr/>
        </p:nvSpPr>
        <p:spPr bwMode="auto">
          <a:xfrm flipV="1">
            <a:off x="7035796" y="4200518"/>
            <a:ext cx="0" cy="792163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530" y="5572141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Only </a:t>
            </a:r>
            <a:r>
              <a:rPr lang="en-US" altLang="zh-CN" b="1" dirty="0" err="1"/>
              <a:t>ALU</a:t>
            </a:r>
            <a:r>
              <a:rPr lang="en-US" altLang="zh-CN" b="1" dirty="0"/>
              <a:t> operation</a:t>
            </a:r>
            <a:endParaRPr lang="zh-CN" altLang="en-US" b="1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666978" y="5643578"/>
            <a:ext cx="2657385" cy="369332"/>
            <a:chOff x="2714612" y="5643571"/>
            <a:chExt cx="3090530" cy="309472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2714612" y="5856304"/>
              <a:ext cx="642942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286116" y="5643571"/>
              <a:ext cx="2519026" cy="309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0070C0"/>
                  </a:solidFill>
                </a:rPr>
                <a:t>Can  do </a:t>
              </a:r>
              <a:r>
                <a:rPr lang="en-US" altLang="zh-CN" b="1" dirty="0" err="1">
                  <a:solidFill>
                    <a:srgbClr val="0070C0"/>
                  </a:solidFill>
                </a:rPr>
                <a:t>PC+4</a:t>
              </a:r>
              <a:r>
                <a:rPr lang="en-US" altLang="zh-CN" b="1" dirty="0">
                  <a:solidFill>
                    <a:srgbClr val="0070C0"/>
                  </a:solidFill>
                </a:rPr>
                <a:t>  too</a:t>
              </a:r>
              <a:endParaRPr lang="zh-CN" alt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167306" y="5380673"/>
            <a:ext cx="3490008" cy="1200329"/>
            <a:chOff x="3643306" y="5380672"/>
            <a:chExt cx="3490008" cy="1200329"/>
          </a:xfrm>
        </p:grpSpPr>
        <p:sp>
          <p:nvSpPr>
            <p:cNvPr id="24" name="TextBox 23"/>
            <p:cNvSpPr txBox="1"/>
            <p:nvPr/>
          </p:nvSpPr>
          <p:spPr>
            <a:xfrm>
              <a:off x="4143372" y="5380672"/>
              <a:ext cx="29899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</a:rPr>
                <a:t>Can also do 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A+imm</a:t>
              </a:r>
              <a:endParaRPr lang="en-US" altLang="zh-CN" b="1" dirty="0">
                <a:solidFill>
                  <a:srgbClr val="C00000"/>
                </a:solidFill>
              </a:endParaRPr>
            </a:p>
            <a:p>
              <a:r>
                <a:rPr lang="en-US" altLang="zh-CN" b="1" dirty="0">
                  <a:solidFill>
                    <a:srgbClr val="C00000"/>
                  </a:solidFill>
                </a:rPr>
                <a:t>(</a:t>
              </a:r>
              <a:r>
                <a:rPr lang="en-US" altLang="zh-CN" b="1" dirty="0" err="1">
                  <a:solidFill>
                    <a:srgbClr val="C00000"/>
                  </a:solidFill>
                </a:rPr>
                <a:t>ALU</a:t>
              </a:r>
              <a:r>
                <a:rPr lang="en-US" altLang="zh-CN" b="1" dirty="0">
                  <a:solidFill>
                    <a:srgbClr val="C00000"/>
                  </a:solidFill>
                </a:rPr>
                <a:t>-R-I)operation</a:t>
              </a:r>
            </a:p>
            <a:p>
              <a:r>
                <a:rPr lang="en-US" altLang="zh-CN" b="1" dirty="0" err="1">
                  <a:solidFill>
                    <a:srgbClr val="C00000"/>
                  </a:solidFill>
                </a:rPr>
                <a:t>Mem</a:t>
              </a:r>
              <a:r>
                <a:rPr lang="en-US" altLang="zh-CN" b="1" dirty="0">
                  <a:solidFill>
                    <a:srgbClr val="C00000"/>
                  </a:solidFill>
                </a:rPr>
                <a:t> Address calculation</a:t>
              </a:r>
            </a:p>
            <a:p>
              <a:endParaRPr lang="zh-CN" altLang="en-US" b="1" dirty="0">
                <a:solidFill>
                  <a:srgbClr val="C00000"/>
                </a:solidFill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>
              <a:off x="3643306" y="5856304"/>
              <a:ext cx="601125" cy="15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5524497" y="2520946"/>
            <a:ext cx="915987" cy="336550"/>
            <a:chOff x="2528874" y="2165344"/>
            <a:chExt cx="915987" cy="336550"/>
          </a:xfrm>
        </p:grpSpPr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2571736" y="2500306"/>
              <a:ext cx="873125" cy="158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chemeClr val="bg1"/>
                </a:solidFill>
              </a:endParaRPr>
            </a:p>
          </p:txBody>
        </p:sp>
        <p:sp>
          <p:nvSpPr>
            <p:cNvPr id="27" name="Text Box 12"/>
            <p:cNvSpPr txBox="1">
              <a:spLocks noChangeArrowheads="1"/>
            </p:cNvSpPr>
            <p:nvPr/>
          </p:nvSpPr>
          <p:spPr bwMode="auto">
            <a:xfrm>
              <a:off x="2528874" y="2165344"/>
              <a:ext cx="330200" cy="33655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322758" y="2571744"/>
            <a:ext cx="915987" cy="336550"/>
            <a:chOff x="2857488" y="2643182"/>
            <a:chExt cx="915987" cy="336550"/>
          </a:xfrm>
        </p:grpSpPr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2900350" y="2978144"/>
              <a:ext cx="873125" cy="1588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70C0"/>
                </a:solidFill>
              </a:endParaRP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2857488" y="2643182"/>
              <a:ext cx="330200" cy="33655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0070C0"/>
                  </a:solidFill>
                </a:rPr>
                <a:t>A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310051" y="2071678"/>
            <a:ext cx="915987" cy="338554"/>
            <a:chOff x="2857488" y="2643182"/>
            <a:chExt cx="915987" cy="338554"/>
          </a:xfrm>
        </p:grpSpPr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2900350" y="2978144"/>
              <a:ext cx="873125" cy="1588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b="1">
                <a:solidFill>
                  <a:srgbClr val="0070C0"/>
                </a:solidFill>
              </a:endParaRPr>
            </a:p>
          </p:txBody>
        </p:sp>
        <p:sp>
          <p:nvSpPr>
            <p:cNvPr id="35" name="Text Box 12"/>
            <p:cNvSpPr txBox="1">
              <a:spLocks noChangeArrowheads="1"/>
            </p:cNvSpPr>
            <p:nvPr/>
          </p:nvSpPr>
          <p:spPr bwMode="auto">
            <a:xfrm>
              <a:off x="2857488" y="2643182"/>
              <a:ext cx="468398" cy="3385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0070C0"/>
                  </a:solidFill>
                </a:rPr>
                <a:t>PC</a:t>
              </a:r>
              <a:endParaRPr lang="en-US" altLang="zh-CN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24497" y="3841862"/>
            <a:ext cx="911225" cy="338554"/>
            <a:chOff x="4000496" y="3841862"/>
            <a:chExt cx="911225" cy="338554"/>
          </a:xfrm>
        </p:grpSpPr>
        <p:sp>
          <p:nvSpPr>
            <p:cNvPr id="36" name="Line 19"/>
            <p:cNvSpPr>
              <a:spLocks noChangeShapeType="1"/>
            </p:cNvSpPr>
            <p:nvPr/>
          </p:nvSpPr>
          <p:spPr bwMode="auto">
            <a:xfrm>
              <a:off x="4038596" y="4143500"/>
              <a:ext cx="873125" cy="1588"/>
            </a:xfrm>
            <a:prstGeom prst="line">
              <a:avLst/>
            </a:prstGeom>
            <a:noFill/>
            <a:ln w="41275">
              <a:solidFill>
                <a:schemeClr val="bg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4000496" y="3841862"/>
              <a:ext cx="332142" cy="338554"/>
            </a:xfrm>
            <a:prstGeom prst="rect">
              <a:avLst/>
            </a:prstGeom>
            <a:noFill/>
            <a:ln w="412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327520" y="3500438"/>
            <a:ext cx="911225" cy="338554"/>
            <a:chOff x="2874957" y="3714752"/>
            <a:chExt cx="911225" cy="338554"/>
          </a:xfrm>
        </p:grpSpPr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2913057" y="4016390"/>
              <a:ext cx="873125" cy="1588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1" name="Text Box 20"/>
            <p:cNvSpPr txBox="1">
              <a:spLocks noChangeArrowheads="1"/>
            </p:cNvSpPr>
            <p:nvPr/>
          </p:nvSpPr>
          <p:spPr bwMode="auto">
            <a:xfrm>
              <a:off x="2874957" y="3714752"/>
              <a:ext cx="332142" cy="3385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0070C0"/>
                  </a:solidFill>
                </a:rPr>
                <a:t>B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327520" y="3857628"/>
            <a:ext cx="911225" cy="338554"/>
            <a:chOff x="2874957" y="3714752"/>
            <a:chExt cx="911225" cy="338554"/>
          </a:xfrm>
        </p:grpSpPr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2913057" y="4016390"/>
              <a:ext cx="873125" cy="1588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2874957" y="3714752"/>
              <a:ext cx="298480" cy="33855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600" b="1" dirty="0">
                  <a:solidFill>
                    <a:srgbClr val="0070C0"/>
                  </a:solidFill>
                </a:rPr>
                <a:t>4</a:t>
              </a:r>
              <a:endParaRPr lang="en-US" altLang="zh-CN" sz="1600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238744" y="2143116"/>
            <a:ext cx="1214446" cy="2786082"/>
            <a:chOff x="3714744" y="2143116"/>
            <a:chExt cx="1214446" cy="2786082"/>
          </a:xfrm>
        </p:grpSpPr>
        <p:sp>
          <p:nvSpPr>
            <p:cNvPr id="46" name="圆角矩形 45"/>
            <p:cNvSpPr/>
            <p:nvPr/>
          </p:nvSpPr>
          <p:spPr>
            <a:xfrm>
              <a:off x="3714744" y="2143116"/>
              <a:ext cx="428628" cy="100013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4143372" y="2643182"/>
              <a:ext cx="785818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圆角矩形 48"/>
            <p:cNvSpPr/>
            <p:nvPr/>
          </p:nvSpPr>
          <p:spPr>
            <a:xfrm>
              <a:off x="3714744" y="3571876"/>
              <a:ext cx="428628" cy="135732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4143372" y="4071942"/>
              <a:ext cx="785818" cy="158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1722414" y="2643182"/>
            <a:ext cx="3944959" cy="2143140"/>
            <a:chOff x="198413" y="2643182"/>
            <a:chExt cx="3944959" cy="2143140"/>
          </a:xfrm>
        </p:grpSpPr>
        <p:grpSp>
          <p:nvGrpSpPr>
            <p:cNvPr id="61" name="组合 60"/>
            <p:cNvGrpSpPr/>
            <p:nvPr/>
          </p:nvGrpSpPr>
          <p:grpSpPr>
            <a:xfrm>
              <a:off x="198413" y="4000504"/>
              <a:ext cx="3529819" cy="785818"/>
              <a:chOff x="198413" y="4000504"/>
              <a:chExt cx="3529819" cy="785818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071538" y="4000504"/>
                <a:ext cx="928694" cy="785818"/>
              </a:xfrm>
              <a:prstGeom prst="ellips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C00000"/>
                    </a:solidFill>
                  </a:rPr>
                  <a:t>Sign Ext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198413" y="4427544"/>
                <a:ext cx="873125" cy="1588"/>
              </a:xfrm>
              <a:prstGeom prst="line">
                <a:avLst/>
              </a:prstGeom>
              <a:noFill/>
              <a:ln w="38100">
                <a:solidFill>
                  <a:srgbClr val="C0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0070C0"/>
                  </a:solidFill>
                </a:endParaRPr>
              </a:p>
            </p:txBody>
          </p:sp>
          <p:sp>
            <p:nvSpPr>
              <p:cNvPr id="54" name="Text Box 20"/>
              <p:cNvSpPr txBox="1">
                <a:spLocks noChangeArrowheads="1"/>
              </p:cNvSpPr>
              <p:nvPr/>
            </p:nvSpPr>
            <p:spPr bwMode="auto">
              <a:xfrm>
                <a:off x="214282" y="4090578"/>
                <a:ext cx="893193" cy="33855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C00000"/>
                    </a:solidFill>
                  </a:rPr>
                  <a:t>16 </a:t>
                </a:r>
                <a:r>
                  <a:rPr lang="en-US" altLang="zh-CN" sz="1600" b="1" dirty="0" err="1">
                    <a:solidFill>
                      <a:srgbClr val="C00000"/>
                    </a:solidFill>
                  </a:rPr>
                  <a:t>imm</a:t>
                </a:r>
                <a:endParaRPr lang="en-US" altLang="zh-CN" sz="16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60" name="直接箭头连接符 59"/>
              <p:cNvCxnSpPr/>
              <p:nvPr/>
            </p:nvCxnSpPr>
            <p:spPr>
              <a:xfrm>
                <a:off x="2000232" y="4429132"/>
                <a:ext cx="1728000" cy="1588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 flipV="1">
              <a:off x="3714744" y="2643182"/>
              <a:ext cx="428628" cy="2143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8167702" y="5500703"/>
            <a:ext cx="2857520" cy="646331"/>
            <a:chOff x="6643702" y="5500702"/>
            <a:chExt cx="2857520" cy="646331"/>
          </a:xfrm>
        </p:grpSpPr>
        <p:sp>
          <p:nvSpPr>
            <p:cNvPr id="76" name="TextBox 75"/>
            <p:cNvSpPr txBox="1"/>
            <p:nvPr/>
          </p:nvSpPr>
          <p:spPr>
            <a:xfrm>
              <a:off x="7143768" y="5500702"/>
              <a:ext cx="23574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00B050"/>
                  </a:solidFill>
                </a:rPr>
                <a:t>Can also do </a:t>
              </a:r>
            </a:p>
            <a:p>
              <a:r>
                <a:rPr lang="en-US" altLang="zh-CN" b="1" dirty="0">
                  <a:solidFill>
                    <a:srgbClr val="00B050"/>
                  </a:solidFill>
                </a:rPr>
                <a:t>PC + 4 + </a:t>
              </a:r>
              <a:r>
                <a:rPr lang="en-US" altLang="zh-CN" b="1" dirty="0" err="1">
                  <a:solidFill>
                    <a:srgbClr val="00B050"/>
                  </a:solidFill>
                </a:rPr>
                <a:t>imm</a:t>
              </a:r>
              <a:r>
                <a:rPr lang="en-US" altLang="zh-CN" b="1" dirty="0">
                  <a:solidFill>
                    <a:srgbClr val="00B050"/>
                  </a:solidFill>
                </a:rPr>
                <a:t>&lt;&lt;2</a:t>
              </a:r>
            </a:p>
          </p:txBody>
        </p:sp>
        <p:cxnSp>
          <p:nvCxnSpPr>
            <p:cNvPr id="77" name="直接箭头连接符 76"/>
            <p:cNvCxnSpPr/>
            <p:nvPr/>
          </p:nvCxnSpPr>
          <p:spPr>
            <a:xfrm>
              <a:off x="6643702" y="5857892"/>
              <a:ext cx="642942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/>
          <p:cNvGrpSpPr/>
          <p:nvPr/>
        </p:nvGrpSpPr>
        <p:grpSpPr>
          <a:xfrm>
            <a:off x="3666314" y="2428868"/>
            <a:ext cx="2001058" cy="2500330"/>
            <a:chOff x="2142314" y="2428868"/>
            <a:chExt cx="2001058" cy="2500330"/>
          </a:xfrm>
        </p:grpSpPr>
        <p:sp>
          <p:nvSpPr>
            <p:cNvPr id="66" name="椭圆 65"/>
            <p:cNvSpPr/>
            <p:nvPr/>
          </p:nvSpPr>
          <p:spPr>
            <a:xfrm>
              <a:off x="2428860" y="4500570"/>
              <a:ext cx="857256" cy="428628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00B050"/>
                  </a:solidFill>
                </a:rPr>
                <a:t>&lt;&lt;2</a:t>
              </a:r>
              <a:endParaRPr lang="zh-CN" alt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68" name="直接连接符 67"/>
            <p:cNvCxnSpPr/>
            <p:nvPr/>
          </p:nvCxnSpPr>
          <p:spPr>
            <a:xfrm rot="5400000">
              <a:off x="2000232" y="4572008"/>
              <a:ext cx="285752" cy="1588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2143108" y="4714884"/>
              <a:ext cx="285752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6" idx="6"/>
            </p:cNvCxnSpPr>
            <p:nvPr/>
          </p:nvCxnSpPr>
          <p:spPr>
            <a:xfrm>
              <a:off x="3286116" y="4714884"/>
              <a:ext cx="428628" cy="158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/>
            <p:cNvCxnSpPr>
              <a:endCxn id="46" idx="3"/>
            </p:cNvCxnSpPr>
            <p:nvPr/>
          </p:nvCxnSpPr>
          <p:spPr>
            <a:xfrm>
              <a:off x="3714744" y="2428868"/>
              <a:ext cx="428628" cy="2143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3875" y="1428768"/>
            <a:ext cx="8839200" cy="457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path in detail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 spd="med"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母版2">
  <a:themeElements>
    <a:clrScheme name="母版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母版2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rnd" cmpd="sng" algn="ctr">
          <a:solidFill>
            <a:srgbClr val="007A77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hlink"/>
          </a:buClr>
          <a:buSzTx/>
          <a:buFontTx/>
          <a:buNone/>
          <a:tabLst/>
          <a:defRPr kumimoji="0" lang="zh-CN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母版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母版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母版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Arch_Lab</Template>
  <TotalTime>1494</TotalTime>
  <Words>4288</Words>
  <Application>Microsoft Office PowerPoint</Application>
  <PresentationFormat>宽屏</PresentationFormat>
  <Paragraphs>1697</Paragraphs>
  <Slides>75</Slides>
  <Notes>19</Notes>
  <HiddenSlides>9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6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94" baseType="lpstr">
      <vt:lpstr>Arial Unicode MS</vt:lpstr>
      <vt:lpstr>宋体</vt:lpstr>
      <vt:lpstr>Arial</vt:lpstr>
      <vt:lpstr>Arial Narrow</vt:lpstr>
      <vt:lpstr>Calibri</vt:lpstr>
      <vt:lpstr>Comic Sans MS</vt:lpstr>
      <vt:lpstr>Courier New</vt:lpstr>
      <vt:lpstr>Tahoma</vt:lpstr>
      <vt:lpstr>Times New Roman</vt:lpstr>
      <vt:lpstr>Wingdings</vt:lpstr>
      <vt:lpstr>1_Default Design</vt:lpstr>
      <vt:lpstr>自定义设计方案</vt:lpstr>
      <vt:lpstr>母版2</vt:lpstr>
      <vt:lpstr>Default Design</vt:lpstr>
      <vt:lpstr>诗情画意</vt:lpstr>
      <vt:lpstr>1_诗情画意</vt:lpstr>
      <vt:lpstr>Worksheet</vt:lpstr>
      <vt:lpstr>BMP 图象</vt:lpstr>
      <vt:lpstr>工作表</vt:lpstr>
      <vt:lpstr>Computer  Organization &amp; Design —The Hardware/Software Interface</vt:lpstr>
      <vt:lpstr>Multicycle  Approach</vt:lpstr>
      <vt:lpstr>Multi-cycle CPU datapath</vt:lpstr>
      <vt:lpstr>Multicycle  Approach</vt:lpstr>
      <vt:lpstr>Review</vt:lpstr>
      <vt:lpstr>Multicycle Approach</vt:lpstr>
      <vt:lpstr>How to use one memory to implement Inst. fetch and data access?</vt:lpstr>
      <vt:lpstr>How to implement Adders and ALU ops using one ALU </vt:lpstr>
      <vt:lpstr>Data path in detail</vt:lpstr>
      <vt:lpstr>PowerPoint 演示文稿</vt:lpstr>
      <vt:lpstr>Control signals</vt:lpstr>
      <vt:lpstr>Control signals</vt:lpstr>
      <vt:lpstr>PowerPoint 演示文稿</vt:lpstr>
      <vt:lpstr>PowerPoint 演示文稿</vt:lpstr>
      <vt:lpstr>Five Execution Steps</vt:lpstr>
      <vt:lpstr>Step 1:  Instruction Fetch</vt:lpstr>
      <vt:lpstr>Step 2:  Instruction Decode and Register Fetch</vt:lpstr>
      <vt:lpstr>Step 3 (instruction dependent)</vt:lpstr>
      <vt:lpstr>Step 4 (R-type or memory-access)</vt:lpstr>
      <vt:lpstr>Write-back step (step 5)</vt:lpstr>
      <vt:lpstr>Summary</vt:lpstr>
      <vt:lpstr>Simple Questions</vt:lpstr>
      <vt:lpstr>Implementing the Control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Review:  Finite state machines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Graphical Specification of FSM</vt:lpstr>
      <vt:lpstr>The truth table for the 16 datapath control outputs, which depend only on the state inputs.</vt:lpstr>
      <vt:lpstr>The logic equations for the control unit shown in a shorthand form</vt:lpstr>
      <vt:lpstr>Implemented using a block of combinational logic and a register to hold the the current state</vt:lpstr>
      <vt:lpstr>Chapter 5:   The processor</vt:lpstr>
      <vt:lpstr>Microinstruction format</vt:lpstr>
      <vt:lpstr>Microinstruction format</vt:lpstr>
      <vt:lpstr>***Microinstruction format</vt:lpstr>
      <vt:lpstr>Steps  of  Instructions</vt:lpstr>
      <vt:lpstr>Microprogramming</vt:lpstr>
      <vt:lpstr>PowerPoint 演示文稿</vt:lpstr>
      <vt:lpstr>微指令编码</vt:lpstr>
      <vt:lpstr>Microprogramming</vt:lpstr>
      <vt:lpstr>PowerPoint 演示文稿</vt:lpstr>
      <vt:lpstr>PowerPoint 演示文稿</vt:lpstr>
      <vt:lpstr>微程序</vt:lpstr>
      <vt:lpstr>宏融合（Macro-fusion或Macro-ops fusion）</vt:lpstr>
      <vt:lpstr>微融合（micro-fusion）</vt:lpstr>
      <vt:lpstr>汇编指令集的发展：多媒体、3D扩展</vt:lpstr>
      <vt:lpstr>汇编指令集标准：SSE Streaming SIMD Extensions </vt:lpstr>
      <vt:lpstr>PowerPoint 演示文稿</vt:lpstr>
      <vt:lpstr>PowerPoint 演示文稿</vt:lpstr>
      <vt:lpstr>PowerPoint 演示文稿</vt:lpstr>
      <vt:lpstr>PowerPoint 演示文稿</vt:lpstr>
      <vt:lpstr>Chapter 5:    The processor</vt:lpstr>
      <vt:lpstr>5.6  Exception</vt:lpstr>
      <vt:lpstr>5.6  Exception</vt:lpstr>
      <vt:lpstr>How Exceptions Are Handled</vt:lpstr>
      <vt:lpstr>How exception is handled</vt:lpstr>
      <vt:lpstr>How Exceptions Are Handled</vt:lpstr>
      <vt:lpstr>How Control Checks for Exceptions</vt:lpstr>
      <vt:lpstr>PowerPoint 演示文稿</vt:lpstr>
      <vt:lpstr>How Control Checks for Exceptions</vt:lpstr>
      <vt:lpstr>PowerPoint 演示文稿</vt:lpstr>
      <vt:lpstr>PowerPoint 演示文稿</vt:lpstr>
      <vt:lpstr>Additional contents</vt:lpstr>
      <vt:lpstr>Key notes</vt:lpstr>
      <vt:lpstr>Answers</vt:lpstr>
      <vt:lpstr>What if using two bus structure ?</vt:lpstr>
      <vt:lpstr>END</vt:lpstr>
    </vt:vector>
  </TitlesOfParts>
  <Company>zjucs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jxh</dc:creator>
  <cp:lastModifiedBy>jiangxh</cp:lastModifiedBy>
  <cp:revision>20</cp:revision>
  <dcterms:created xsi:type="dcterms:W3CDTF">2011-05-08T15:47:12Z</dcterms:created>
  <dcterms:modified xsi:type="dcterms:W3CDTF">2020-04-20T05:03:08Z</dcterms:modified>
</cp:coreProperties>
</file>