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59" r:id="rId3"/>
    <p:sldId id="378" r:id="rId5"/>
    <p:sldId id="333" r:id="rId6"/>
    <p:sldId id="356" r:id="rId7"/>
    <p:sldId id="364" r:id="rId8"/>
    <p:sldId id="338" r:id="rId9"/>
    <p:sldId id="365" r:id="rId10"/>
    <p:sldId id="362" r:id="rId11"/>
    <p:sldId id="366" r:id="rId12"/>
    <p:sldId id="367" r:id="rId13"/>
    <p:sldId id="360" r:id="rId14"/>
    <p:sldId id="369" r:id="rId15"/>
    <p:sldId id="368" r:id="rId16"/>
    <p:sldId id="370" r:id="rId17"/>
    <p:sldId id="371" r:id="rId18"/>
    <p:sldId id="372" r:id="rId19"/>
    <p:sldId id="373" r:id="rId20"/>
    <p:sldId id="374" r:id="rId21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740969824@qq.com" initials="7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6314" autoAdjust="0"/>
  </p:normalViewPr>
  <p:slideViewPr>
    <p:cSldViewPr snapToGrid="0" showGuides="1">
      <p:cViewPr varScale="1">
        <p:scale>
          <a:sx n="115" d="100"/>
          <a:sy n="115" d="100"/>
        </p:scale>
        <p:origin x="2120" y="208"/>
      </p:cViewPr>
      <p:guideLst>
        <p:guide orient="horz" pos="11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重污染企业周边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2746368399244"/>
          <c:y val="0.13640392372587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重污染企业周边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2746368399244"/>
          <c:y val="0.13640392372587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488494" y="5407352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 userDrawn="1"/>
        </p:nvSpPr>
        <p:spPr>
          <a:xfrm>
            <a:off x="165508" y="235196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 userDrawn="1"/>
        </p:nvSpPr>
        <p:spPr>
          <a:xfrm>
            <a:off x="184354" y="5387032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 userDrawn="1"/>
        </p:nvSpPr>
        <p:spPr>
          <a:xfrm>
            <a:off x="7488494" y="235196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圆角矩形 7"/>
          <p:cNvSpPr/>
          <p:nvPr userDrawn="1"/>
        </p:nvSpPr>
        <p:spPr>
          <a:xfrm>
            <a:off x="302342" y="374650"/>
            <a:ext cx="8536858" cy="616902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16" name="图片 15" descr="徽标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56" y="623231"/>
            <a:ext cx="1152147" cy="8141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488494" y="5407352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 userDrawn="1"/>
        </p:nvSpPr>
        <p:spPr>
          <a:xfrm>
            <a:off x="165508" y="235196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 userDrawn="1"/>
        </p:nvSpPr>
        <p:spPr>
          <a:xfrm>
            <a:off x="184354" y="5387032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 userDrawn="1"/>
        </p:nvSpPr>
        <p:spPr>
          <a:xfrm>
            <a:off x="7488494" y="235196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圆角矩形 7"/>
          <p:cNvSpPr/>
          <p:nvPr userDrawn="1"/>
        </p:nvSpPr>
        <p:spPr>
          <a:xfrm>
            <a:off x="302342" y="374650"/>
            <a:ext cx="8536858" cy="616902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16" name="图片 15" descr="徽标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56" y="623231"/>
            <a:ext cx="1152147" cy="8141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2739" y="1164695"/>
            <a:ext cx="21295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2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7310" y="1520772"/>
            <a:ext cx="2060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锐字逼格青春粗黑体简2.0" panose="02010604000000000000" pitchFamily="2" charset="-122"/>
                <a:cs typeface="Times New Roman" panose="02020603050405020304" pitchFamily="18" charset="0"/>
              </a:rPr>
              <a:t>Research Topic Background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锐字逼格青春粗黑体简2.0" panose="02010604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图表 10"/>
          <p:cNvGraphicFramePr/>
          <p:nvPr/>
        </p:nvGraphicFramePr>
        <p:xfrm>
          <a:off x="707196" y="1702642"/>
          <a:ext cx="3212151" cy="2141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52854" y="2337015"/>
            <a:ext cx="3870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分布式关系型数据库引擎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Distributed-MySQL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80" y="3434080"/>
            <a:ext cx="7213600" cy="2480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1229494"/>
            <a:ext cx="51924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重点功能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节点管理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8400" y="2205588"/>
            <a:ext cx="492384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Master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进行基于本地缓存的节点管理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节点加入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en-US" kern="100" dirty="0">
                <a:latin typeface="Times New Roman" panose="02020603050405020304" pitchFamily="18" charset="0"/>
                <a:ea typeface="宋体" pitchFamily="2" charset="-122"/>
              </a:rPr>
              <a:t>节点退出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新表创建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en-US" kern="100" dirty="0">
                <a:latin typeface="Times New Roman" panose="02020603050405020304" pitchFamily="18" charset="0"/>
                <a:ea typeface="宋体" pitchFamily="2" charset="-122"/>
              </a:rPr>
              <a:t>旧表删除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35167" y="43667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82174" y="495357"/>
            <a:ext cx="17584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364" y="167268"/>
            <a:ext cx="5536624" cy="6523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35167" y="43667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71023" y="495357"/>
            <a:ext cx="35333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缓存刷新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67" y="1031564"/>
            <a:ext cx="7589696" cy="533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1229494"/>
            <a:ext cx="51924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重点功能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负载均衡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8400" y="2205588"/>
            <a:ext cx="492384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Client</a:t>
            </a:r>
            <a:r>
              <a:rPr lang="zh-CN" altLang="en-US" kern="100" dirty="0">
                <a:latin typeface="Times New Roman" panose="02020603050405020304" pitchFamily="18" charset="0"/>
                <a:ea typeface="宋体" pitchFamily="2" charset="-122"/>
              </a:rPr>
              <a:t>来实现负载均衡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en-US" kern="100" dirty="0">
                <a:latin typeface="Times New Roman" panose="02020603050405020304" pitchFamily="18" charset="0"/>
                <a:ea typeface="宋体" pitchFamily="2" charset="-122"/>
              </a:rPr>
              <a:t>客户端缓存提高访问速度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新建表时找到主表数目最少的节点创建主表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35167" y="43667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82174" y="495357"/>
            <a:ext cx="20600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20" y="1514962"/>
            <a:ext cx="4194160" cy="43165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35167" y="43667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82174" y="495357"/>
            <a:ext cx="20600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133" y="299712"/>
            <a:ext cx="4734807" cy="66281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35167" y="43667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82174" y="495357"/>
            <a:ext cx="20600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26" y="820420"/>
            <a:ext cx="6733747" cy="6037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1229494"/>
            <a:ext cx="51924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其他重点难点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多平台部署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2310" y="2000742"/>
            <a:ext cx="550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考虑到</a:t>
            </a:r>
            <a:r>
              <a:rPr kumimoji="1" lang="en-US" altLang="zh-CN" dirty="0"/>
              <a:t>Region</a:t>
            </a:r>
            <a:r>
              <a:rPr kumimoji="1" lang="zh-CN" altLang="en-US" dirty="0"/>
              <a:t>可能会同时被部署在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和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服务器上，我们同时对两个平台进行了环境适配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750" y="3139648"/>
            <a:ext cx="6540500" cy="1409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1229494"/>
            <a:ext cx="51924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其他重点难点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项目整体部署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2309" y="2000742"/>
            <a:ext cx="6000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我们的整个项目都部署在了公网服务器上，在连通互联网的情况下，可以随时随地通过浏览器访问客户端，或是运行命令行客户端查看和操作我们的分布式数据库</a:t>
            </a:r>
            <a:endParaRPr kumimoji="1"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82" y="3279822"/>
            <a:ext cx="3136900" cy="2584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601" y="2924072"/>
            <a:ext cx="3248227" cy="34195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2739" y="1164695"/>
            <a:ext cx="21295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2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7310" y="1520772"/>
            <a:ext cx="2060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锐字逼格青春粗黑体简2.0" panose="02010604000000000000" pitchFamily="2" charset="-122"/>
                <a:cs typeface="Times New Roman" panose="02020603050405020304" pitchFamily="18" charset="0"/>
              </a:rPr>
              <a:t>Research Topic Background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锐字逼格青春粗黑体简2.0" panose="02010604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4482092" y="1691896"/>
            <a:ext cx="1021894" cy="741434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28" name="矩形 27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9" name="矩形 28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4572000" y="1769651"/>
            <a:ext cx="3632159" cy="862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矩形 31"/>
          <p:cNvSpPr/>
          <p:nvPr/>
        </p:nvSpPr>
        <p:spPr>
          <a:xfrm>
            <a:off x="4572000" y="2829339"/>
            <a:ext cx="3632159" cy="862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矩形 32"/>
          <p:cNvSpPr/>
          <p:nvPr/>
        </p:nvSpPr>
        <p:spPr>
          <a:xfrm>
            <a:off x="4572000" y="3889027"/>
            <a:ext cx="3632159" cy="862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4" name="组合 33"/>
          <p:cNvGrpSpPr/>
          <p:nvPr/>
        </p:nvGrpSpPr>
        <p:grpSpPr>
          <a:xfrm>
            <a:off x="4482092" y="2751522"/>
            <a:ext cx="1021894" cy="741434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35" name="矩形 34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482092" y="3815458"/>
            <a:ext cx="1021894" cy="741434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38" name="矩形 37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9" name="矩形 38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4661909" y="1922061"/>
            <a:ext cx="774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01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1909" y="2995271"/>
            <a:ext cx="774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02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661909" y="4042903"/>
            <a:ext cx="774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03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436198" y="2004833"/>
            <a:ext cx="26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503985" y="3087604"/>
            <a:ext cx="29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526107" y="4135236"/>
            <a:ext cx="295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图表 10"/>
          <p:cNvGraphicFramePr/>
          <p:nvPr/>
        </p:nvGraphicFramePr>
        <p:xfrm>
          <a:off x="707196" y="1702642"/>
          <a:ext cx="3212151" cy="2141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52854" y="2337015"/>
            <a:ext cx="3870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分布式关系型数据库引擎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Distributed-MySQL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71999" y="4993274"/>
            <a:ext cx="3632159" cy="862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7" name="组合 6"/>
          <p:cNvGrpSpPr/>
          <p:nvPr/>
        </p:nvGrpSpPr>
        <p:grpSpPr>
          <a:xfrm>
            <a:off x="4482091" y="4919705"/>
            <a:ext cx="1021894" cy="741434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8" name="矩形 7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661908" y="5147150"/>
            <a:ext cx="774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04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03985" y="5239483"/>
            <a:ext cx="295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重点功能的实现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8557" y="1549706"/>
            <a:ext cx="2247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cooperation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1134208"/>
            <a:ext cx="49705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7646" y="2168974"/>
            <a:ext cx="69635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</a:t>
            </a:r>
            <a:r>
              <a:rPr lang="en-US" altLang="zh-CN" dirty="0"/>
              <a:t>MySQL</a:t>
            </a:r>
            <a:r>
              <a:rPr lang="zh-CN" altLang="en-US" dirty="0"/>
              <a:t>实现分布式数据库的若干功能：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Socket</a:t>
            </a:r>
            <a:r>
              <a:rPr lang="zh-CN" altLang="en-US" dirty="0"/>
              <a:t>通信框架与协议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分布式存储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集群管理调度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客户端缓存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均衡负载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副本管理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容错容灾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8557" y="1549706"/>
            <a:ext cx="2247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Architecture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1134208"/>
            <a:ext cx="17584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项目架构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533" y="1965204"/>
            <a:ext cx="5601784" cy="39675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606188" y="569837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yuque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710" y="345689"/>
            <a:ext cx="6863359" cy="62223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4607" y="599179"/>
            <a:ext cx="28701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606188" y="569837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78587" y="599179"/>
            <a:ext cx="28701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8587" y="1572322"/>
            <a:ext cx="723914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ZKService</a:t>
            </a:r>
            <a:r>
              <a:rPr lang="en-US" altLang="zh-CN" sz="1800" kern="100" dirty="0"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itchFamily="2" charset="-122"/>
                <a:cs typeface="宋体" pitchFamily="2" charset="-122"/>
              </a:rPr>
              <a:t>获取</a:t>
            </a:r>
            <a:r>
              <a:rPr lang="en-US" altLang="zh-CN" sz="1800" kern="100" dirty="0"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800" kern="100" dirty="0" err="1"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zk</a:t>
            </a:r>
            <a:r>
              <a:rPr lang="en-US" altLang="zh-CN" sz="1800" kern="100" dirty="0"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itchFamily="2" charset="-122"/>
                <a:cs typeface="宋体" pitchFamily="2" charset="-122"/>
              </a:rPr>
              <a:t>节点状态的接口，执行表间同步逻辑以及节点切换逻辑。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CheckRegionThread</a:t>
            </a:r>
            <a:r>
              <a:rPr lang="en-US" altLang="zh-CN" sz="1800" kern="100" dirty="0"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itchFamily="2" charset="-122"/>
                <a:cs typeface="宋体" pitchFamily="2" charset="-122"/>
              </a:rPr>
              <a:t>定时和</a:t>
            </a:r>
            <a:r>
              <a:rPr lang="en-US" altLang="zh-CN" sz="1800" kern="100" dirty="0"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Zookeeper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itchFamily="2" charset="-122"/>
                <a:cs typeface="宋体" pitchFamily="2" charset="-122"/>
              </a:rPr>
              <a:t>集群通信，保障本地缓存的一致性。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ZKConfig</a:t>
            </a:r>
            <a:r>
              <a:rPr lang="en-US" altLang="zh-CN" sz="1800" kern="100" dirty="0"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en-US" sz="1800" kern="100" dirty="0"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800" kern="100" dirty="0"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Master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itchFamily="2" charset="-122"/>
                <a:cs typeface="宋体" pitchFamily="2" charset="-122"/>
              </a:rPr>
              <a:t>启动的时候对</a:t>
            </a:r>
            <a:r>
              <a:rPr lang="en-US" altLang="zh-CN" sz="1800" kern="100" dirty="0"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Zookeeper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itchFamily="2" charset="-122"/>
                <a:cs typeface="宋体" pitchFamily="2" charset="-122"/>
              </a:rPr>
              <a:t>集群注册</a:t>
            </a:r>
            <a:r>
              <a:rPr lang="en-US" altLang="zh-CN" sz="1800" kern="100" dirty="0"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Master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itchFamily="2" charset="-122"/>
                <a:cs typeface="宋体" pitchFamily="2" charset="-122"/>
              </a:rPr>
              <a:t>的信息，方便</a:t>
            </a:r>
            <a:r>
              <a:rPr lang="en-US" altLang="zh-CN" sz="1800" kern="100" dirty="0"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Client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itchFamily="2" charset="-122"/>
                <a:cs typeface="宋体" pitchFamily="2" charset="-122"/>
              </a:rPr>
              <a:t>使用。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800" kern="100" dirty="0" err="1"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MasterController</a:t>
            </a:r>
            <a:r>
              <a:rPr lang="en-US" altLang="zh-CN" sz="1800" kern="100" dirty="0"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itchFamily="2" charset="-122"/>
                <a:cs typeface="宋体" pitchFamily="2" charset="-122"/>
              </a:rPr>
              <a:t>接受</a:t>
            </a:r>
            <a:r>
              <a:rPr lang="en-US" altLang="zh-CN" sz="1800" kern="100" dirty="0"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Client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itchFamily="2" charset="-122"/>
                <a:cs typeface="宋体" pitchFamily="2" charset="-122"/>
              </a:rPr>
              <a:t>的请求，返回结果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606188" y="569837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0210" y="434898"/>
            <a:ext cx="6817737" cy="61331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84607" y="599179"/>
            <a:ext cx="28701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REGION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关键流程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1229494"/>
            <a:ext cx="51924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重点功能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副本管理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27998" y="2413337"/>
            <a:ext cx="5288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选择表最少得节点创建主表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——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负载均衡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en-US" kern="100" dirty="0">
                <a:latin typeface="Times New Roman" panose="02020603050405020304" pitchFamily="18" charset="0"/>
                <a:ea typeface="宋体" pitchFamily="2" charset="-122"/>
              </a:rPr>
              <a:t>随机选取连个节点创建副本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——</a:t>
            </a:r>
            <a:r>
              <a:rPr lang="zh-CN" altLang="en-US" kern="100" dirty="0">
                <a:latin typeface="Times New Roman" panose="02020603050405020304" pitchFamily="18" charset="0"/>
                <a:ea typeface="宋体" pitchFamily="2" charset="-122"/>
              </a:rPr>
              <a:t>副本创建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修改数据表的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将被转发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数据一致性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en-US" kern="100" dirty="0">
                <a:latin typeface="Times New Roman" panose="02020603050405020304" pitchFamily="18" charset="0"/>
                <a:ea typeface="宋体" pitchFamily="2" charset="-122"/>
              </a:rPr>
              <a:t>删除主表会连同副本一起删除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——</a:t>
            </a:r>
            <a:r>
              <a:rPr lang="zh-CN" altLang="en-US" kern="100" dirty="0">
                <a:latin typeface="Times New Roman" panose="02020603050405020304" pitchFamily="18" charset="0"/>
                <a:ea typeface="宋体" pitchFamily="2" charset="-122"/>
              </a:rPr>
              <a:t>副本删除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1229494"/>
            <a:ext cx="51924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重点功能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容灾容错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45305" y="2413337"/>
            <a:ext cx="6011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拥有主表的从节点下线将会晋升副本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——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灾难晋升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随机选取没有副本的节点复制一份副本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——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副本克隆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en-US" kern="100" dirty="0">
                <a:latin typeface="Times New Roman" panose="02020603050405020304" pitchFamily="18" charset="0"/>
                <a:ea typeface="宋体" pitchFamily="2" charset="-122"/>
              </a:rPr>
              <a:t>始终保持一个表有三份存储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kumimoji="1" lang="zh-CN" altLang="en-US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系统需要保证至少有两个以上的从节点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ISPRING_PRESENTATION_TITLE" val="蓝色简洁毕业答辩PPT模板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926</Words>
  <Application>WPS 演示</Application>
  <PresentationFormat>全屏显示(4:3)</PresentationFormat>
  <Paragraphs>112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汉仪旗黑</vt:lpstr>
      <vt:lpstr>Times New Roman</vt:lpstr>
      <vt:lpstr>锐字逼格青春粗黑体简2.0</vt:lpstr>
      <vt:lpstr>FuturaBookC</vt:lpstr>
      <vt:lpstr>Calibri</vt:lpstr>
      <vt:lpstr>Helvetica Neue</vt:lpstr>
      <vt:lpstr>Thonburi</vt:lpstr>
      <vt:lpstr>等线</vt:lpstr>
      <vt:lpstr>汉仪中等线KW</vt:lpstr>
      <vt:lpstr>宋体</vt:lpstr>
      <vt:lpstr>Arial Unicode MS</vt:lpstr>
      <vt:lpstr>等线 Light</vt:lpstr>
      <vt:lpstr>Calibri Light</vt:lpstr>
      <vt:lpstr>汉仪书宋二KW</vt:lpstr>
      <vt:lpstr>汉仪中黑KW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priority heap</cp:lastModifiedBy>
  <cp:revision>240</cp:revision>
  <dcterms:created xsi:type="dcterms:W3CDTF">2023-05-28T08:04:57Z</dcterms:created>
  <dcterms:modified xsi:type="dcterms:W3CDTF">2023-05-28T08:04:57Z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E3EB9E9030044970290B7364CE4B3940_42</vt:lpwstr>
  </property>
  <property fmtid="{D5CDD505-2E9C-101B-9397-08002B2CF9AE}" pid="3" name="KSOProductBuildVer">
    <vt:lpwstr>2052-5.4.1.7920</vt:lpwstr>
  </property>
</Properties>
</file>