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4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7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8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9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674" r:id="rId5"/>
    <p:sldMasterId id="2147483703" r:id="rId6"/>
  </p:sldMasterIdLst>
  <p:notesMasterIdLst>
    <p:notesMasterId r:id="rId47"/>
  </p:notesMasterIdLst>
  <p:sldIdLst>
    <p:sldId id="393" r:id="rId7"/>
    <p:sldId id="398" r:id="rId8"/>
    <p:sldId id="397" r:id="rId9"/>
    <p:sldId id="428" r:id="rId10"/>
    <p:sldId id="429" r:id="rId11"/>
    <p:sldId id="430" r:id="rId12"/>
    <p:sldId id="431" r:id="rId13"/>
    <p:sldId id="433" r:id="rId14"/>
    <p:sldId id="388" r:id="rId15"/>
    <p:sldId id="422" r:id="rId16"/>
    <p:sldId id="394" r:id="rId17"/>
    <p:sldId id="417" r:id="rId18"/>
    <p:sldId id="399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19" r:id="rId27"/>
    <p:sldId id="409" r:id="rId28"/>
    <p:sldId id="418" r:id="rId29"/>
    <p:sldId id="421" r:id="rId30"/>
    <p:sldId id="420" r:id="rId31"/>
    <p:sldId id="408" r:id="rId32"/>
    <p:sldId id="410" r:id="rId33"/>
    <p:sldId id="423" r:id="rId34"/>
    <p:sldId id="412" r:id="rId35"/>
    <p:sldId id="413" r:id="rId36"/>
    <p:sldId id="414" r:id="rId37"/>
    <p:sldId id="415" r:id="rId38"/>
    <p:sldId id="416" r:id="rId39"/>
    <p:sldId id="395" r:id="rId40"/>
    <p:sldId id="396" r:id="rId41"/>
    <p:sldId id="424" r:id="rId42"/>
    <p:sldId id="425" r:id="rId43"/>
    <p:sldId id="426" r:id="rId44"/>
    <p:sldId id="427" r:id="rId45"/>
    <p:sldId id="432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FF7F72"/>
    <a:srgbClr val="00809D"/>
    <a:srgbClr val="F4B183"/>
    <a:srgbClr val="00A89D"/>
    <a:srgbClr val="DBDCDD"/>
    <a:srgbClr val="FF4040"/>
    <a:srgbClr val="8497B0"/>
    <a:srgbClr val="788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6" autoAdjust="0"/>
    <p:restoredTop sz="81818" autoAdjust="0"/>
  </p:normalViewPr>
  <p:slideViewPr>
    <p:cSldViewPr snapToGrid="0">
      <p:cViewPr varScale="1">
        <p:scale>
          <a:sx n="52" d="100"/>
          <a:sy n="52" d="100"/>
        </p:scale>
        <p:origin x="876" y="56"/>
      </p:cViewPr>
      <p:guideLst>
        <p:guide orient="horz" pos="936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11-448D-A5F8-049577E7A5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11-448D-A5F8-049577E7A5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4B-4016-9BAF-EE8D9995870E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DADE67BB-C085-455B-AF2C-98798B0AB660}" type="CATEGORYNAME">
                      <a:rPr lang="en-US" sz="1200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F89E3FD1-61A7-4462-A994-0E033E2D8FA6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B4B-4016-9BAF-EE8D9995870E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262626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Don't Know/Not Sure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75.12</c:v>
                </c:pt>
                <c:pt idx="1">
                  <c:v>24.39</c:v>
                </c:pt>
                <c:pt idx="2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B-4016-9BAF-EE8D99958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Sheet1!$A$2:$A$31</c:f>
              <c:strCache>
                <c:ptCount val="30"/>
                <c:pt idx="0">
                  <c:v>Google News</c:v>
                </c:pt>
                <c:pt idx="1">
                  <c:v>CNN</c:v>
                </c:pt>
                <c:pt idx="2">
                  <c:v>Apple News </c:v>
                </c:pt>
                <c:pt idx="3">
                  <c:v>Flipboard</c:v>
                </c:pt>
                <c:pt idx="4">
                  <c:v>New York Times</c:v>
                </c:pt>
                <c:pt idx="5">
                  <c:v>Fox News</c:v>
                </c:pt>
                <c:pt idx="6">
                  <c:v>USA Today</c:v>
                </c:pt>
                <c:pt idx="7">
                  <c:v>Yahoo</c:v>
                </c:pt>
                <c:pt idx="8">
                  <c:v>Buzzfeed</c:v>
                </c:pt>
                <c:pt idx="9">
                  <c:v>TheSkimm</c:v>
                </c:pt>
                <c:pt idx="10">
                  <c:v>HuffPost</c:v>
                </c:pt>
                <c:pt idx="11">
                  <c:v>Wall Street Journal</c:v>
                </c:pt>
                <c:pt idx="12">
                  <c:v>BBC</c:v>
                </c:pt>
                <c:pt idx="13">
                  <c:v>NPR</c:v>
                </c:pt>
                <c:pt idx="14">
                  <c:v>Feedly</c:v>
                </c:pt>
                <c:pt idx="15">
                  <c:v>MSN</c:v>
                </c:pt>
                <c:pt idx="16">
                  <c:v>Washington Post</c:v>
                </c:pt>
                <c:pt idx="17">
                  <c:v>Bing</c:v>
                </c:pt>
                <c:pt idx="18">
                  <c:v>The New Yorker</c:v>
                </c:pt>
                <c:pt idx="19">
                  <c:v>Seattle Times</c:v>
                </c:pt>
                <c:pt idx="20">
                  <c:v>Los Angeles Times</c:v>
                </c:pt>
                <c:pt idx="21">
                  <c:v>Reddit</c:v>
                </c:pt>
                <c:pt idx="22">
                  <c:v>TheBlaze</c:v>
                </c:pt>
                <c:pt idx="23">
                  <c:v>Daily Mail</c:v>
                </c:pt>
                <c:pt idx="24">
                  <c:v>AppyGeek</c:v>
                </c:pt>
                <c:pt idx="25">
                  <c:v>Statesman Journal</c:v>
                </c:pt>
                <c:pt idx="26">
                  <c:v>News24</c:v>
                </c:pt>
                <c:pt idx="27">
                  <c:v>KCTV5</c:v>
                </c:pt>
                <c:pt idx="28">
                  <c:v>KSL News</c:v>
                </c:pt>
                <c:pt idx="29">
                  <c:v>My Local news app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29</c:v>
                </c:pt>
                <c:pt idx="1">
                  <c:v>26</c:v>
                </c:pt>
                <c:pt idx="2">
                  <c:v>25</c:v>
                </c:pt>
                <c:pt idx="3">
                  <c:v>20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F-4114-B888-3F1AA4FFC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611776"/>
        <c:axId val="559614400"/>
      </c:barChart>
      <c:catAx>
        <c:axId val="55961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14400"/>
        <c:crosses val="autoZero"/>
        <c:auto val="1"/>
        <c:lblAlgn val="ctr"/>
        <c:lblOffset val="100"/>
        <c:noMultiLvlLbl val="0"/>
      </c:catAx>
      <c:valAx>
        <c:axId val="55961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1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Respondents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 trust it more than other news sources/apps.</c:v>
                </c:pt>
                <c:pt idx="1">
                  <c:v>It is the default app on my smartphone.</c:v>
                </c:pt>
                <c:pt idx="2">
                  <c:v>It provides the most up-to-date news.</c:v>
                </c:pt>
                <c:pt idx="3">
                  <c:v>It provides the most in-depth information.</c:v>
                </c:pt>
                <c:pt idx="4">
                  <c:v>I like the design and usability of the app.</c:v>
                </c:pt>
                <c:pt idx="5">
                  <c:v>It is easy to use.</c:v>
                </c:pt>
                <c:pt idx="6">
                  <c:v>It aligns with my views and opinions.</c:v>
                </c:pt>
                <c:pt idx="7">
                  <c:v>It helps me kill time or browse when I am bored.</c:v>
                </c:pt>
                <c:pt idx="8">
                  <c:v>Other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0.13919999999999999</c:v>
                </c:pt>
                <c:pt idx="1">
                  <c:v>8.4400000000000003E-2</c:v>
                </c:pt>
                <c:pt idx="2">
                  <c:v>0.13919999999999999</c:v>
                </c:pt>
                <c:pt idx="3">
                  <c:v>8.4400000000000003E-2</c:v>
                </c:pt>
                <c:pt idx="4">
                  <c:v>0.154</c:v>
                </c:pt>
                <c:pt idx="5">
                  <c:v>0.20250000000000001</c:v>
                </c:pt>
                <c:pt idx="6">
                  <c:v>6.54E-2</c:v>
                </c:pt>
                <c:pt idx="7">
                  <c:v>9.0700000000000003E-2</c:v>
                </c:pt>
                <c:pt idx="8">
                  <c:v>4.0099999999999997E-2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6-4A48-AFC6-78F0031773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Google News Users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 trust it more than other news sources/apps.</c:v>
                </c:pt>
                <c:pt idx="1">
                  <c:v>It is the default app on my smartphone.</c:v>
                </c:pt>
                <c:pt idx="2">
                  <c:v>It provides the most up-to-date news.</c:v>
                </c:pt>
                <c:pt idx="3">
                  <c:v>It provides the most in-depth information.</c:v>
                </c:pt>
                <c:pt idx="4">
                  <c:v>I like the design and usability of the app.</c:v>
                </c:pt>
                <c:pt idx="5">
                  <c:v>It is easy to use.</c:v>
                </c:pt>
                <c:pt idx="6">
                  <c:v>It aligns with my views and opinions.</c:v>
                </c:pt>
                <c:pt idx="7">
                  <c:v>It helps me kill time or browse when I am bored.</c:v>
                </c:pt>
                <c:pt idx="8">
                  <c:v>Other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0.37930000000000003</c:v>
                </c:pt>
                <c:pt idx="1">
                  <c:v>0.4138</c:v>
                </c:pt>
                <c:pt idx="2">
                  <c:v>0.44829999999999998</c:v>
                </c:pt>
                <c:pt idx="3">
                  <c:v>0.3448</c:v>
                </c:pt>
                <c:pt idx="4">
                  <c:v>0.37930000000000003</c:v>
                </c:pt>
                <c:pt idx="5">
                  <c:v>0.79310000000000003</c:v>
                </c:pt>
                <c:pt idx="6">
                  <c:v>0.10340000000000001</c:v>
                </c:pt>
                <c:pt idx="7">
                  <c:v>0.44829999999999998</c:v>
                </c:pt>
                <c:pt idx="8">
                  <c:v>3.4500000000000003E-2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06-4A48-AFC6-78F0031773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CNN Users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 trust it more than other news sources/apps.</c:v>
                </c:pt>
                <c:pt idx="1">
                  <c:v>It is the default app on my smartphone.</c:v>
                </c:pt>
                <c:pt idx="2">
                  <c:v>It provides the most up-to-date news.</c:v>
                </c:pt>
                <c:pt idx="3">
                  <c:v>It provides the most in-depth information.</c:v>
                </c:pt>
                <c:pt idx="4">
                  <c:v>I like the design and usability of the app.</c:v>
                </c:pt>
                <c:pt idx="5">
                  <c:v>It is easy to use.</c:v>
                </c:pt>
                <c:pt idx="6">
                  <c:v>It aligns with my views and opinions.</c:v>
                </c:pt>
                <c:pt idx="7">
                  <c:v>It helps me kill time or browse when I am bored.</c:v>
                </c:pt>
                <c:pt idx="8">
                  <c:v>Other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0.73080000000000001</c:v>
                </c:pt>
                <c:pt idx="1">
                  <c:v>3.85E-2</c:v>
                </c:pt>
                <c:pt idx="2">
                  <c:v>0.69230000000000003</c:v>
                </c:pt>
                <c:pt idx="3">
                  <c:v>0.2414</c:v>
                </c:pt>
                <c:pt idx="4">
                  <c:v>0.3846</c:v>
                </c:pt>
                <c:pt idx="5">
                  <c:v>0.46150000000000002</c:v>
                </c:pt>
                <c:pt idx="6">
                  <c:v>0.23080000000000001</c:v>
                </c:pt>
                <c:pt idx="7">
                  <c:v>0.1154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06-4A48-AFC6-78F0031773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Apple News Users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 trust it more than other news sources/apps.</c:v>
                </c:pt>
                <c:pt idx="1">
                  <c:v>It is the default app on my smartphone.</c:v>
                </c:pt>
                <c:pt idx="2">
                  <c:v>It provides the most up-to-date news.</c:v>
                </c:pt>
                <c:pt idx="3">
                  <c:v>It provides the most in-depth information.</c:v>
                </c:pt>
                <c:pt idx="4">
                  <c:v>I like the design and usability of the app.</c:v>
                </c:pt>
                <c:pt idx="5">
                  <c:v>It is easy to use.</c:v>
                </c:pt>
                <c:pt idx="6">
                  <c:v>It aligns with my views and opinions.</c:v>
                </c:pt>
                <c:pt idx="7">
                  <c:v>It helps me kill time or browse when I am bored.</c:v>
                </c:pt>
                <c:pt idx="8">
                  <c:v>Other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0.08</c:v>
                </c:pt>
                <c:pt idx="1">
                  <c:v>0.72</c:v>
                </c:pt>
                <c:pt idx="2">
                  <c:v>0.4</c:v>
                </c:pt>
                <c:pt idx="3">
                  <c:v>0.12</c:v>
                </c:pt>
                <c:pt idx="4">
                  <c:v>0.44</c:v>
                </c:pt>
                <c:pt idx="5">
                  <c:v>0.68</c:v>
                </c:pt>
                <c:pt idx="6">
                  <c:v>0</c:v>
                </c:pt>
                <c:pt idx="7">
                  <c:v>0.32</c:v>
                </c:pt>
                <c:pt idx="8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06-4A48-AFC6-78F0031773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Flipboard Users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 trust it more than other news sources/apps.</c:v>
                </c:pt>
                <c:pt idx="1">
                  <c:v>It is the default app on my smartphone.</c:v>
                </c:pt>
                <c:pt idx="2">
                  <c:v>It provides the most up-to-date news.</c:v>
                </c:pt>
                <c:pt idx="3">
                  <c:v>It provides the most in-depth information.</c:v>
                </c:pt>
                <c:pt idx="4">
                  <c:v>I like the design and usability of the app.</c:v>
                </c:pt>
                <c:pt idx="5">
                  <c:v>It is easy to use.</c:v>
                </c:pt>
                <c:pt idx="6">
                  <c:v>It aligns with my views and opinions.</c:v>
                </c:pt>
                <c:pt idx="7">
                  <c:v>It helps me kill time or browse when I am bored.</c:v>
                </c:pt>
                <c:pt idx="8">
                  <c:v>Other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0.2</c:v>
                </c:pt>
                <c:pt idx="1">
                  <c:v>0.35</c:v>
                </c:pt>
                <c:pt idx="2">
                  <c:v>0.2</c:v>
                </c:pt>
                <c:pt idx="3">
                  <c:v>0.15</c:v>
                </c:pt>
                <c:pt idx="4">
                  <c:v>0.75</c:v>
                </c:pt>
                <c:pt idx="5">
                  <c:v>0.6</c:v>
                </c:pt>
                <c:pt idx="6">
                  <c:v>0.05</c:v>
                </c:pt>
                <c:pt idx="7">
                  <c:v>0.4</c:v>
                </c:pt>
                <c:pt idx="8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06-4A48-AFC6-78F003177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1469520"/>
        <c:axId val="651469192"/>
      </c:barChart>
      <c:catAx>
        <c:axId val="65146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69192"/>
        <c:crosses val="autoZero"/>
        <c:auto val="1"/>
        <c:lblAlgn val="ctr"/>
        <c:lblOffset val="100"/>
        <c:noMultiLvlLbl val="0"/>
      </c:catAx>
      <c:valAx>
        <c:axId val="65146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69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611776"/>
        <c:axId val="559614400"/>
      </c:barChart>
      <c:catAx>
        <c:axId val="55961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14400"/>
        <c:crosses val="autoZero"/>
        <c:auto val="1"/>
        <c:lblAlgn val="ctr"/>
        <c:lblOffset val="100"/>
        <c:noMultiLvlLbl val="0"/>
      </c:catAx>
      <c:valAx>
        <c:axId val="55961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1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Respondents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Less than a minute</c:v>
                </c:pt>
                <c:pt idx="1">
                  <c:v>1-5 minutes</c:v>
                </c:pt>
                <c:pt idx="2">
                  <c:v>6-10 minutes</c:v>
                </c:pt>
                <c:pt idx="3">
                  <c:v>11-15 minutes</c:v>
                </c:pt>
                <c:pt idx="4">
                  <c:v>16-20 minutes</c:v>
                </c:pt>
                <c:pt idx="5">
                  <c:v>More than 20 minutes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6.4999999999999997E-3</c:v>
                </c:pt>
                <c:pt idx="1">
                  <c:v>0.21429999999999999</c:v>
                </c:pt>
                <c:pt idx="2">
                  <c:v>0.4481</c:v>
                </c:pt>
                <c:pt idx="3">
                  <c:v>0.2208</c:v>
                </c:pt>
                <c:pt idx="4">
                  <c:v>3.9E-2</c:v>
                </c:pt>
                <c:pt idx="5">
                  <c:v>7.1400000000000005E-2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0-454D-A329-F98F1469DB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Google News Users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Less than a minute</c:v>
                </c:pt>
                <c:pt idx="1">
                  <c:v>1-5 minutes</c:v>
                </c:pt>
                <c:pt idx="2">
                  <c:v>6-10 minutes</c:v>
                </c:pt>
                <c:pt idx="3">
                  <c:v>11-15 minutes</c:v>
                </c:pt>
                <c:pt idx="4">
                  <c:v>16-20 minutes</c:v>
                </c:pt>
                <c:pt idx="5">
                  <c:v>More than 20 minutes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0.13789999999999999</c:v>
                </c:pt>
                <c:pt idx="2">
                  <c:v>0.37930000000000003</c:v>
                </c:pt>
                <c:pt idx="3">
                  <c:v>0.27589999999999998</c:v>
                </c:pt>
                <c:pt idx="4">
                  <c:v>0.10340000000000001</c:v>
                </c:pt>
                <c:pt idx="5">
                  <c:v>3.4500000000000003E-2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C0-454D-A329-F98F1469DB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CNN Users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Less than a minute</c:v>
                </c:pt>
                <c:pt idx="1">
                  <c:v>1-5 minutes</c:v>
                </c:pt>
                <c:pt idx="2">
                  <c:v>6-10 minutes</c:v>
                </c:pt>
                <c:pt idx="3">
                  <c:v>11-15 minutes</c:v>
                </c:pt>
                <c:pt idx="4">
                  <c:v>16-20 minutes</c:v>
                </c:pt>
                <c:pt idx="5">
                  <c:v>More than 20 minutes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0.30769999999999997</c:v>
                </c:pt>
                <c:pt idx="2">
                  <c:v>0.46150000000000002</c:v>
                </c:pt>
                <c:pt idx="3">
                  <c:v>0.1923</c:v>
                </c:pt>
                <c:pt idx="4">
                  <c:v>3.85E-2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C0-454D-A329-F98F1469DBE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Apple News Users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Less than a minute</c:v>
                </c:pt>
                <c:pt idx="1">
                  <c:v>1-5 minutes</c:v>
                </c:pt>
                <c:pt idx="2">
                  <c:v>6-10 minutes</c:v>
                </c:pt>
                <c:pt idx="3">
                  <c:v>11-15 minutes</c:v>
                </c:pt>
                <c:pt idx="4">
                  <c:v>16-20 minutes</c:v>
                </c:pt>
                <c:pt idx="5">
                  <c:v>More than 20 minutes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0.04</c:v>
                </c:pt>
                <c:pt idx="1">
                  <c:v>0.28000000000000003</c:v>
                </c:pt>
                <c:pt idx="2">
                  <c:v>0.4</c:v>
                </c:pt>
                <c:pt idx="3">
                  <c:v>0.16</c:v>
                </c:pt>
                <c:pt idx="4">
                  <c:v>0</c:v>
                </c:pt>
                <c:pt idx="5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C0-454D-A329-F98F1469DBE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Flipboard Users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Less than a minute</c:v>
                </c:pt>
                <c:pt idx="1">
                  <c:v>1-5 minutes</c:v>
                </c:pt>
                <c:pt idx="2">
                  <c:v>6-10 minutes</c:v>
                </c:pt>
                <c:pt idx="3">
                  <c:v>11-15 minutes</c:v>
                </c:pt>
                <c:pt idx="4">
                  <c:v>16-20 minutes</c:v>
                </c:pt>
                <c:pt idx="5">
                  <c:v>More than 20 minutes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0.25</c:v>
                </c:pt>
                <c:pt idx="2">
                  <c:v>0.4</c:v>
                </c:pt>
                <c:pt idx="3">
                  <c:v>0.15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C0-454D-A329-F98F1469D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1469520"/>
        <c:axId val="651469192"/>
      </c:barChart>
      <c:catAx>
        <c:axId val="65146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69192"/>
        <c:crosses val="autoZero"/>
        <c:auto val="1"/>
        <c:lblAlgn val="ctr"/>
        <c:lblOffset val="100"/>
        <c:noMultiLvlLbl val="0"/>
      </c:catAx>
      <c:valAx>
        <c:axId val="65146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69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6B-4D17-916D-777AAB9AC3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6B-4D17-916D-777AAB9AC3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B6B-4D17-916D-777AAB9AC30D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262626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Browsing/Exploring</c:v>
                </c:pt>
                <c:pt idx="1">
                  <c:v>Direct to Story</c:v>
                </c:pt>
                <c:pt idx="2">
                  <c:v>Mix of Browsing &amp; Direct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28.57</c:v>
                </c:pt>
                <c:pt idx="1">
                  <c:v>18.18</c:v>
                </c:pt>
                <c:pt idx="2">
                  <c:v>53.25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70-483C-A994-6861E0DEB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45-4E12-9977-0A99EB54AE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45-4E12-9977-0A99EB54AE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45-4E12-9977-0A99EB54AE5B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262626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Hard News</c:v>
                </c:pt>
                <c:pt idx="1">
                  <c:v>Soft News</c:v>
                </c:pt>
                <c:pt idx="2">
                  <c:v>Mix of Both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44.74</c:v>
                </c:pt>
                <c:pt idx="1">
                  <c:v>3.29</c:v>
                </c:pt>
                <c:pt idx="2">
                  <c:v>51.97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6-4C2D-86A7-95845968F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CD-4216-A971-5071FD0AAC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CD-4216-A971-5071FD0AAC2C}"/>
              </c:ext>
            </c:extLst>
          </c:dPt>
          <c:dLbls>
            <c:dLbl>
              <c:idx val="0"/>
              <c:spPr>
                <a:solidFill>
                  <a:srgbClr val="FFFFFF"/>
                </a:solidFill>
                <a:ln>
                  <a:solidFill>
                    <a:srgbClr val="262626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FECD-4216-A971-5071FD0AAC2C}"/>
                </c:ext>
              </c:extLst>
            </c:dLbl>
            <c:dLbl>
              <c:idx val="1"/>
              <c:spPr>
                <a:solidFill>
                  <a:srgbClr val="FFFFFF"/>
                </a:solidFill>
                <a:ln>
                  <a:solidFill>
                    <a:srgbClr val="262626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FECD-4216-A971-5071FD0AAC2C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262626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Category/Topic</c:v>
                </c:pt>
                <c:pt idx="1">
                  <c:v>Freshness/Relevance/Time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57.89</c:v>
                </c:pt>
                <c:pt idx="1">
                  <c:v>42.11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6-4C2D-86A7-95845968F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C4-44ED-B888-FED565D63A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C4-44ED-B888-FED565D63A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C6-44EC-84FA-BCDC31C5B5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C4-44ED-B888-FED565D63AF2}"/>
              </c:ext>
            </c:extLst>
          </c:dPt>
          <c:dLbls>
            <c:dLbl>
              <c:idx val="2"/>
              <c:layout>
                <c:manualLayout>
                  <c:x val="-1.5625000000000028E-2"/>
                  <c:y val="4.921874697227196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C6-44EC-84FA-BCDC31C5B5BD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262626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Visual Stories</c:v>
                </c:pt>
                <c:pt idx="1">
                  <c:v>Text</c:v>
                </c:pt>
                <c:pt idx="2">
                  <c:v>Videos</c:v>
                </c:pt>
                <c:pt idx="3">
                  <c:v>Mix of multiple media types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13.07</c:v>
                </c:pt>
                <c:pt idx="1">
                  <c:v>27.45</c:v>
                </c:pt>
                <c:pt idx="2">
                  <c:v>3.27</c:v>
                </c:pt>
                <c:pt idx="3">
                  <c:v>56.21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C6-44EC-84FA-BCDC31C5B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Do you expect to personalize the content in mobile news apps?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CB-4FB4-8335-6948F4CE42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CB-4FB4-8335-6948F4CE42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4CB-4FB4-8335-6948F4CE42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Neutral/Not Sure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58.17</c:v>
                </c:pt>
                <c:pt idx="1">
                  <c:v>17.649999999999999</c:v>
                </c:pt>
                <c:pt idx="2">
                  <c:v>24.18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4-4A56-B1FB-F49596D73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Have you</a:t>
            </a:r>
            <a:r>
              <a:rPr lang="en-US" baseline="0" dirty="0"/>
              <a:t> taken steps to personalize the content in your mobile news apps?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0A-4C08-83E2-FAFA88FBB2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0A-4C08-83E2-FAFA88FBB2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45.75</c:v>
                </c:pt>
                <c:pt idx="1">
                  <c:v>54.25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0A-4C08-83E2-FAFA88FBB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B9-4310-A257-FAA8F31D13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C3-4CAE-8307-9A436FB3AB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4B9-4310-A257-FAA8F31D1346}"/>
              </c:ext>
            </c:extLst>
          </c:dPt>
          <c:dLbls>
            <c:dLbl>
              <c:idx val="0"/>
              <c:layout>
                <c:manualLayout>
                  <c:x val="-0.18188287401574804"/>
                  <c:y val="2.744217350872456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B9-4310-A257-FAA8F31D1346}"/>
                </c:ext>
              </c:extLst>
            </c:dLbl>
            <c:dLbl>
              <c:idx val="2"/>
              <c:layout>
                <c:manualLayout>
                  <c:x val="0.23078672490157481"/>
                  <c:y val="-6.4667195825098686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B9-4310-A257-FAA8F31D13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Other</c:v>
                </c:pt>
                <c:pt idx="1">
                  <c:v>Haven't found mobile news app that meets needs</c:v>
                </c:pt>
                <c:pt idx="2">
                  <c:v>Prefer to get news elsewhere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44.07</c:v>
                </c:pt>
                <c:pt idx="1">
                  <c:v>5.08</c:v>
                </c:pt>
                <c:pt idx="2">
                  <c:v>50.85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9-4310-A257-FAA8F31D134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 expect the content to be updated in real-time and to constantly be up-to-date.</c:v>
                </c:pt>
                <c:pt idx="1">
                  <c:v>I expect the content to be updated regularly but don't always expect them to have something new.</c:v>
                </c:pt>
                <c:pt idx="2">
                  <c:v>I expect the content to be updated fairly often but am ok if I don't see new stories more than once per day.</c:v>
                </c:pt>
                <c:pt idx="3">
                  <c:v>I don't have expectations about how often the content should be updated.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0.73860000000000003</c:v>
                </c:pt>
                <c:pt idx="1">
                  <c:v>0.2157</c:v>
                </c:pt>
                <c:pt idx="2">
                  <c:v>1.9599999999999999E-2</c:v>
                </c:pt>
                <c:pt idx="3">
                  <c:v>6.4999999999999997E-3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1-4860-A875-2C86EFE2E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721952"/>
        <c:axId val="711721296"/>
      </c:barChart>
      <c:catAx>
        <c:axId val="71172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721296"/>
        <c:crosses val="autoZero"/>
        <c:auto val="1"/>
        <c:lblAlgn val="ctr"/>
        <c:lblOffset val="100"/>
        <c:noMultiLvlLbl val="0"/>
      </c:catAx>
      <c:valAx>
        <c:axId val="71172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72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A3-4018-9842-09E4E78CAC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A3-4018-9842-09E4E78CAC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0A3-4018-9842-09E4E78CAC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0A3-4018-9842-09E4E78CAC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0A3-4018-9842-09E4E78CAC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Definitely Yes</c:v>
                </c:pt>
                <c:pt idx="1">
                  <c:v>Somewhat Yes</c:v>
                </c:pt>
                <c:pt idx="2">
                  <c:v>Neutral</c:v>
                </c:pt>
                <c:pt idx="3">
                  <c:v>Somewhat No</c:v>
                </c:pt>
                <c:pt idx="4">
                  <c:v>Definitely No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5.26</c:v>
                </c:pt>
                <c:pt idx="1">
                  <c:v>19.079999999999998</c:v>
                </c:pt>
                <c:pt idx="2">
                  <c:v>23.68</c:v>
                </c:pt>
                <c:pt idx="3">
                  <c:v>26.32</c:v>
                </c:pt>
                <c:pt idx="4">
                  <c:v>25.66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F-4C37-BC75-C581515D1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FC-492A-A1C5-A94AB928B4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FC-492A-A1C5-A94AB928B4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3F-497A-ADCF-ED0062ED68A8}"/>
              </c:ext>
            </c:extLst>
          </c:dPt>
          <c:dLbls>
            <c:dLbl>
              <c:idx val="2"/>
              <c:layout>
                <c:manualLayout>
                  <c:x val="3.8096210629921259E-2"/>
                  <c:y val="7.67987772638547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403900098425198"/>
                      <c:h val="0.137906241516594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33F-497A-ADCF-ED0062ED68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Enable Push Notifications</c:v>
                </c:pt>
                <c:pt idx="1">
                  <c:v>Do No Enable Push Notifications</c:v>
                </c:pt>
                <c:pt idx="2">
                  <c:v>Not Sure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39.61</c:v>
                </c:pt>
                <c:pt idx="1">
                  <c:v>55.84</c:v>
                </c:pt>
                <c:pt idx="2">
                  <c:v>4.55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F-497A-ADCF-ED0062ED6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47-4D2A-88E3-46103EB722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47-4D2A-88E3-46103EB722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47-4D2A-88E3-46103EB722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47-4D2A-88E3-46103EB722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247-4D2A-88E3-46103EB7229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247-4D2A-88E3-46103EB722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16.920000000000002</c:v>
                </c:pt>
                <c:pt idx="1">
                  <c:v>32.840000000000003</c:v>
                </c:pt>
                <c:pt idx="2">
                  <c:v>24.88</c:v>
                </c:pt>
                <c:pt idx="3">
                  <c:v>14.43</c:v>
                </c:pt>
                <c:pt idx="4">
                  <c:v>9.9499999999999993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C-4C7C-8A4C-839DFD63E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1D-4897-B5F3-A05B403CDF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1D-4897-B5F3-A05B403CDF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1D-4897-B5F3-A05B403CDF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50.5</c:v>
                </c:pt>
                <c:pt idx="1">
                  <c:v>48.5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81D-4897-B5F3-A05B403CDFF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Annual Household</a:t>
            </a:r>
            <a:r>
              <a:rPr lang="en-US" baseline="0" dirty="0"/>
              <a:t> Income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Income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28-4D68-B3C6-F4BB88CE29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28-4D68-B3C6-F4BB88CE29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28-4D68-B3C6-F4BB88CE29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28-4D68-B3C6-F4BB88CE29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428-4D68-B3C6-F4BB88CE290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428-4D68-B3C6-F4BB88CE29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Less than $30,000</c:v>
                </c:pt>
                <c:pt idx="1">
                  <c:v>$30000 - $50000</c:v>
                </c:pt>
                <c:pt idx="2">
                  <c:v>$50000 - $75000</c:v>
                </c:pt>
                <c:pt idx="3">
                  <c:v>$75000 - $100000</c:v>
                </c:pt>
                <c:pt idx="4">
                  <c:v>$100000 - $150000</c:v>
                </c:pt>
                <c:pt idx="5">
                  <c:v>More than $150000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12.44</c:v>
                </c:pt>
                <c:pt idx="1">
                  <c:v>20.399999999999999</c:v>
                </c:pt>
                <c:pt idx="2">
                  <c:v>24.88</c:v>
                </c:pt>
                <c:pt idx="3">
                  <c:v>14.93</c:v>
                </c:pt>
                <c:pt idx="4">
                  <c:v>13.43</c:v>
                </c:pt>
                <c:pt idx="5">
                  <c:v>10.45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428-4D68-B3C6-F4BB88CE2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 Status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EA-48F5-B449-70A08CB407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EA-48F5-B449-70A08CB407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EA-48F5-B449-70A08CB407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DEA-48F5-B449-70A08CB407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DEA-48F5-B449-70A08CB407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DEA-48F5-B449-70A08CB407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Employed Full-Time</c:v>
                </c:pt>
                <c:pt idx="1">
                  <c:v>Employed Part-Time</c:v>
                </c:pt>
                <c:pt idx="2">
                  <c:v>Self-Employed</c:v>
                </c:pt>
                <c:pt idx="3">
                  <c:v>Stay-At-Home Parent</c:v>
                </c:pt>
                <c:pt idx="4">
                  <c:v>Unemployed</c:v>
                </c:pt>
                <c:pt idx="5">
                  <c:v>Student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46.31</c:v>
                </c:pt>
                <c:pt idx="1">
                  <c:v>9.43</c:v>
                </c:pt>
                <c:pt idx="2">
                  <c:v>24.59</c:v>
                </c:pt>
                <c:pt idx="3">
                  <c:v>4.0999999999999996</c:v>
                </c:pt>
                <c:pt idx="4">
                  <c:v>4.51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EA-48F5-B449-70A08CB407B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49488204192544"/>
          <c:y val="0.86810909212868548"/>
          <c:w val="0.74238940392322106"/>
          <c:h val="0.131890907871314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Lifestage Status</a:t>
            </a:r>
          </a:p>
        </c:rich>
      </c:tx>
      <c:layout>
        <c:manualLayout>
          <c:xMode val="edge"/>
          <c:yMode val="edge"/>
          <c:x val="0.413773646563518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757886881364131E-2"/>
          <c:y val="0.14174751016460785"/>
          <c:w val="0.90375194487924737"/>
          <c:h val="0.69976166186296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Lifestage 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28-4D68-B3C6-F4BB88CE290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28-4D68-B3C6-F4BB88CE290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28-4D68-B3C6-F4BB88CE290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28-4D68-B3C6-F4BB88CE290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428-4D68-B3C6-F4BB88CE290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428-4D68-B3C6-F4BB88CE290D}"/>
              </c:ext>
            </c:extLst>
          </c:dPt>
          <c:cat>
            <c:strRef>
              <c:f>Sheet1!$A$2:$A$6</c:f>
              <c:strCache>
                <c:ptCount val="5"/>
                <c:pt idx="0">
                  <c:v>Single</c:v>
                </c:pt>
                <c:pt idx="1">
                  <c:v>Partnered</c:v>
                </c:pt>
                <c:pt idx="2">
                  <c:v>Married</c:v>
                </c:pt>
                <c:pt idx="3">
                  <c:v>Parent</c:v>
                </c:pt>
                <c:pt idx="4">
                  <c:v>Grandparent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0.39190000000000003</c:v>
                </c:pt>
                <c:pt idx="1">
                  <c:v>0.1216</c:v>
                </c:pt>
                <c:pt idx="2">
                  <c:v>0.39190000000000003</c:v>
                </c:pt>
                <c:pt idx="3">
                  <c:v>7.6600000000000001E-2</c:v>
                </c:pt>
                <c:pt idx="4">
                  <c:v>1.35E-2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428-4D68-B3C6-F4BB88CE2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11717688"/>
        <c:axId val="711716048"/>
      </c:barChart>
      <c:valAx>
        <c:axId val="71171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717688"/>
        <c:crosses val="autoZero"/>
        <c:crossBetween val="between"/>
      </c:valAx>
      <c:catAx>
        <c:axId val="711717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716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Would you consider the place you live to be…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EA-48F5-B449-70A08CB407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EA-48F5-B449-70A08CB407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EA-48F5-B449-70A08CB407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DEA-48F5-B449-70A08CB407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DEA-48F5-B449-70A08CB407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DEA-48F5-B449-70A08CB407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Urban</c:v>
                </c:pt>
                <c:pt idx="1">
                  <c:v>Suburban</c:v>
                </c:pt>
                <c:pt idx="2">
                  <c:v>Rural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28.36</c:v>
                </c:pt>
                <c:pt idx="1">
                  <c:v>57.71</c:v>
                </c:pt>
                <c:pt idx="2">
                  <c:v>12.94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EA-48F5-B449-70A08CB407B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49488204192544"/>
          <c:y val="0.86810909212868548"/>
          <c:w val="0.74238940392322106"/>
          <c:h val="0.131890907871314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Smartphone</a:t>
            </a:r>
            <a:r>
              <a:rPr lang="en-US" baseline="0" dirty="0"/>
              <a:t> Operating System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Smartphone 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28-4D68-B3C6-F4BB88CE29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28-4D68-B3C6-F4BB88CE29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28-4D68-B3C6-F4BB88CE29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28-4D68-B3C6-F4BB88CE29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428-4D68-B3C6-F4BB88CE290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428-4D68-B3C6-F4BB88CE29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iOS</c:v>
                </c:pt>
                <c:pt idx="1">
                  <c:v>Android</c:v>
                </c:pt>
                <c:pt idx="2">
                  <c:v>Windows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49.75</c:v>
                </c:pt>
                <c:pt idx="1">
                  <c:v>49.25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428-4D68-B3C6-F4BB88CE2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 Ever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Google News</c:v>
                </c:pt>
                <c:pt idx="1">
                  <c:v>Apple News</c:v>
                </c:pt>
                <c:pt idx="2">
                  <c:v>CNN</c:v>
                </c:pt>
                <c:pt idx="3">
                  <c:v>Flipboard</c:v>
                </c:pt>
                <c:pt idx="4">
                  <c:v>Buzzfeed News</c:v>
                </c:pt>
                <c:pt idx="5">
                  <c:v>Yahoo News</c:v>
                </c:pt>
                <c:pt idx="6">
                  <c:v>The New York Times</c:v>
                </c:pt>
                <c:pt idx="7">
                  <c:v>USA Today</c:v>
                </c:pt>
                <c:pt idx="8">
                  <c:v>BBC</c:v>
                </c:pt>
                <c:pt idx="9">
                  <c:v>Bing News</c:v>
                </c:pt>
                <c:pt idx="10">
                  <c:v>HuffPost</c:v>
                </c:pt>
                <c:pt idx="11">
                  <c:v>The Wall Street Journal</c:v>
                </c:pt>
                <c:pt idx="12">
                  <c:v>The Skimm</c:v>
                </c:pt>
                <c:pt idx="13">
                  <c:v>NPR News</c:v>
                </c:pt>
                <c:pt idx="14">
                  <c:v>NowThis News</c:v>
                </c:pt>
                <c:pt idx="15">
                  <c:v>Slate</c:v>
                </c:pt>
                <c:pt idx="16">
                  <c:v>Quartz</c:v>
                </c:pt>
                <c:pt idx="17">
                  <c:v>Bustle</c:v>
                </c:pt>
                <c:pt idx="18">
                  <c:v>Hash</c:v>
                </c:pt>
                <c:pt idx="19">
                  <c:v>Other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77</c:v>
                </c:pt>
                <c:pt idx="1">
                  <c:v>56</c:v>
                </c:pt>
                <c:pt idx="2">
                  <c:v>71</c:v>
                </c:pt>
                <c:pt idx="3">
                  <c:v>65</c:v>
                </c:pt>
                <c:pt idx="4">
                  <c:v>37</c:v>
                </c:pt>
                <c:pt idx="5">
                  <c:v>41</c:v>
                </c:pt>
                <c:pt idx="6">
                  <c:v>41</c:v>
                </c:pt>
                <c:pt idx="7">
                  <c:v>27</c:v>
                </c:pt>
                <c:pt idx="8">
                  <c:v>20</c:v>
                </c:pt>
                <c:pt idx="9">
                  <c:v>14</c:v>
                </c:pt>
                <c:pt idx="10">
                  <c:v>27</c:v>
                </c:pt>
                <c:pt idx="11">
                  <c:v>12</c:v>
                </c:pt>
                <c:pt idx="12">
                  <c:v>9</c:v>
                </c:pt>
                <c:pt idx="13">
                  <c:v>17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F2-4371-9F8A-1C4F33405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 Regularly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Google News</c:v>
                </c:pt>
                <c:pt idx="1">
                  <c:v>Apple News</c:v>
                </c:pt>
                <c:pt idx="2">
                  <c:v>CNN</c:v>
                </c:pt>
                <c:pt idx="3">
                  <c:v>Flipboard</c:v>
                </c:pt>
                <c:pt idx="4">
                  <c:v>Buzzfeed News</c:v>
                </c:pt>
                <c:pt idx="5">
                  <c:v>Yahoo News</c:v>
                </c:pt>
                <c:pt idx="6">
                  <c:v>The New York Times</c:v>
                </c:pt>
                <c:pt idx="7">
                  <c:v>USA Today</c:v>
                </c:pt>
                <c:pt idx="8">
                  <c:v>BBC</c:v>
                </c:pt>
                <c:pt idx="9">
                  <c:v>Bing News</c:v>
                </c:pt>
                <c:pt idx="10">
                  <c:v>HuffPost</c:v>
                </c:pt>
                <c:pt idx="11">
                  <c:v>The Wall Street Journal</c:v>
                </c:pt>
                <c:pt idx="12">
                  <c:v>The Skimm</c:v>
                </c:pt>
                <c:pt idx="13">
                  <c:v>NPR News</c:v>
                </c:pt>
                <c:pt idx="14">
                  <c:v>NowThis News</c:v>
                </c:pt>
                <c:pt idx="15">
                  <c:v>Slate</c:v>
                </c:pt>
                <c:pt idx="16">
                  <c:v>Quartz</c:v>
                </c:pt>
                <c:pt idx="17">
                  <c:v>Bustle</c:v>
                </c:pt>
                <c:pt idx="18">
                  <c:v>Hash</c:v>
                </c:pt>
                <c:pt idx="19">
                  <c:v>Other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56</c:v>
                </c:pt>
                <c:pt idx="1">
                  <c:v>42</c:v>
                </c:pt>
                <c:pt idx="2">
                  <c:v>40</c:v>
                </c:pt>
                <c:pt idx="3">
                  <c:v>38</c:v>
                </c:pt>
                <c:pt idx="4">
                  <c:v>21</c:v>
                </c:pt>
                <c:pt idx="5">
                  <c:v>26</c:v>
                </c:pt>
                <c:pt idx="6">
                  <c:v>18</c:v>
                </c:pt>
                <c:pt idx="7">
                  <c:v>15</c:v>
                </c:pt>
                <c:pt idx="8">
                  <c:v>12</c:v>
                </c:pt>
                <c:pt idx="9">
                  <c:v>10</c:v>
                </c:pt>
                <c:pt idx="10">
                  <c:v>13</c:v>
                </c:pt>
                <c:pt idx="11">
                  <c:v>7</c:v>
                </c:pt>
                <c:pt idx="12">
                  <c:v>4</c:v>
                </c:pt>
                <c:pt idx="13">
                  <c:v>10</c:v>
                </c:pt>
                <c:pt idx="14">
                  <c:v>3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F2-4371-9F8A-1C4F33405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 Daily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Google News</c:v>
                </c:pt>
                <c:pt idx="1">
                  <c:v>Apple News</c:v>
                </c:pt>
                <c:pt idx="2">
                  <c:v>CNN</c:v>
                </c:pt>
                <c:pt idx="3">
                  <c:v>Flipboard</c:v>
                </c:pt>
                <c:pt idx="4">
                  <c:v>Buzzfeed News</c:v>
                </c:pt>
                <c:pt idx="5">
                  <c:v>Yahoo News</c:v>
                </c:pt>
                <c:pt idx="6">
                  <c:v>The New York Times</c:v>
                </c:pt>
                <c:pt idx="7">
                  <c:v>USA Today</c:v>
                </c:pt>
                <c:pt idx="8">
                  <c:v>BBC</c:v>
                </c:pt>
                <c:pt idx="9">
                  <c:v>Bing News</c:v>
                </c:pt>
                <c:pt idx="10">
                  <c:v>HuffPost</c:v>
                </c:pt>
                <c:pt idx="11">
                  <c:v>The Wall Street Journal</c:v>
                </c:pt>
                <c:pt idx="12">
                  <c:v>The Skimm</c:v>
                </c:pt>
                <c:pt idx="13">
                  <c:v>NPR News</c:v>
                </c:pt>
                <c:pt idx="14">
                  <c:v>NowThis News</c:v>
                </c:pt>
                <c:pt idx="15">
                  <c:v>Slate</c:v>
                </c:pt>
                <c:pt idx="16">
                  <c:v>Quartz</c:v>
                </c:pt>
                <c:pt idx="17">
                  <c:v>Bustle</c:v>
                </c:pt>
                <c:pt idx="18">
                  <c:v>Hash</c:v>
                </c:pt>
                <c:pt idx="19">
                  <c:v>Other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43</c:v>
                </c:pt>
                <c:pt idx="1">
                  <c:v>33</c:v>
                </c:pt>
                <c:pt idx="2">
                  <c:v>33</c:v>
                </c:pt>
                <c:pt idx="3">
                  <c:v>26</c:v>
                </c:pt>
                <c:pt idx="4">
                  <c:v>13</c:v>
                </c:pt>
                <c:pt idx="5">
                  <c:v>12</c:v>
                </c:pt>
                <c:pt idx="6">
                  <c:v>11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7</c:v>
                </c:pt>
                <c:pt idx="11">
                  <c:v>5</c:v>
                </c:pt>
                <c:pt idx="12">
                  <c:v>3</c:v>
                </c:pt>
                <c:pt idx="13">
                  <c:v>3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F2-4371-9F8A-1C4F33405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972392"/>
        <c:axId val="509972720"/>
      </c:barChart>
      <c:catAx>
        <c:axId val="50997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72720"/>
        <c:crosses val="autoZero"/>
        <c:auto val="1"/>
        <c:lblAlgn val="ctr"/>
        <c:lblOffset val="100"/>
        <c:noMultiLvlLbl val="0"/>
      </c:catAx>
      <c:valAx>
        <c:axId val="50997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72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Primary Search Engine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 Status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EA-48F5-B449-70A08CB407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EA-48F5-B449-70A08CB407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EA-48F5-B449-70A08CB407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DEA-48F5-B449-70A08CB407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DEA-48F5-B449-70A08CB407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DEA-48F5-B449-70A08CB407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Google</c:v>
                </c:pt>
                <c:pt idx="1">
                  <c:v>Bing</c:v>
                </c:pt>
                <c:pt idx="2">
                  <c:v>Yahoo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88.56</c:v>
                </c:pt>
                <c:pt idx="1">
                  <c:v>8.4600000000000009</c:v>
                </c:pt>
                <c:pt idx="2">
                  <c:v>0.5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EA-48F5-B449-70A08CB407B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49488204192544"/>
          <c:y val="0.86810909212868548"/>
          <c:w val="0.74238940392322106"/>
          <c:h val="0.131890907871314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 Ever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Google News</c:v>
                </c:pt>
                <c:pt idx="1">
                  <c:v>CNN</c:v>
                </c:pt>
                <c:pt idx="2">
                  <c:v>Flipboard</c:v>
                </c:pt>
                <c:pt idx="3">
                  <c:v>Apple News</c:v>
                </c:pt>
                <c:pt idx="4">
                  <c:v>Yahoo News</c:v>
                </c:pt>
                <c:pt idx="5">
                  <c:v>The New York Times</c:v>
                </c:pt>
                <c:pt idx="6">
                  <c:v>Buzzfeed News</c:v>
                </c:pt>
                <c:pt idx="7">
                  <c:v>USA Today</c:v>
                </c:pt>
                <c:pt idx="8">
                  <c:v>HuffPost</c:v>
                </c:pt>
                <c:pt idx="9">
                  <c:v>BBC</c:v>
                </c:pt>
                <c:pt idx="10">
                  <c:v>NPR News</c:v>
                </c:pt>
                <c:pt idx="11">
                  <c:v>Bing News</c:v>
                </c:pt>
                <c:pt idx="12">
                  <c:v>The Wall Street Journal</c:v>
                </c:pt>
                <c:pt idx="13">
                  <c:v>The Skimm</c:v>
                </c:pt>
                <c:pt idx="14">
                  <c:v>NowThis News</c:v>
                </c:pt>
                <c:pt idx="15">
                  <c:v>Slate</c:v>
                </c:pt>
                <c:pt idx="16">
                  <c:v>Quartz</c:v>
                </c:pt>
                <c:pt idx="17">
                  <c:v>Bustle</c:v>
                </c:pt>
                <c:pt idx="18">
                  <c:v>Hash</c:v>
                </c:pt>
                <c:pt idx="19">
                  <c:v>Other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77</c:v>
                </c:pt>
                <c:pt idx="1">
                  <c:v>71</c:v>
                </c:pt>
                <c:pt idx="2">
                  <c:v>65</c:v>
                </c:pt>
                <c:pt idx="3">
                  <c:v>56</c:v>
                </c:pt>
                <c:pt idx="4">
                  <c:v>41</c:v>
                </c:pt>
                <c:pt idx="5">
                  <c:v>41</c:v>
                </c:pt>
                <c:pt idx="6">
                  <c:v>37</c:v>
                </c:pt>
                <c:pt idx="7">
                  <c:v>27</c:v>
                </c:pt>
                <c:pt idx="8">
                  <c:v>27</c:v>
                </c:pt>
                <c:pt idx="9">
                  <c:v>20</c:v>
                </c:pt>
                <c:pt idx="10">
                  <c:v>18</c:v>
                </c:pt>
                <c:pt idx="11">
                  <c:v>14</c:v>
                </c:pt>
                <c:pt idx="12">
                  <c:v>12</c:v>
                </c:pt>
                <c:pt idx="13">
                  <c:v>9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F2-4371-9F8A-1C4F33405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972392"/>
        <c:axId val="509972720"/>
      </c:barChart>
      <c:catAx>
        <c:axId val="50997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72720"/>
        <c:crosses val="autoZero"/>
        <c:auto val="1"/>
        <c:lblAlgn val="ctr"/>
        <c:lblOffset val="100"/>
        <c:noMultiLvlLbl val="0"/>
      </c:catAx>
      <c:valAx>
        <c:axId val="50997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72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 Regularly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Google News</c:v>
                </c:pt>
                <c:pt idx="1">
                  <c:v>Apple News</c:v>
                </c:pt>
                <c:pt idx="2">
                  <c:v>CNN</c:v>
                </c:pt>
                <c:pt idx="3">
                  <c:v>Flipboard</c:v>
                </c:pt>
                <c:pt idx="4">
                  <c:v>Yahoo News</c:v>
                </c:pt>
                <c:pt idx="5">
                  <c:v>Buzzfeed News</c:v>
                </c:pt>
                <c:pt idx="6">
                  <c:v>The New York Times</c:v>
                </c:pt>
                <c:pt idx="7">
                  <c:v>USA Today</c:v>
                </c:pt>
                <c:pt idx="8">
                  <c:v>HuffPost</c:v>
                </c:pt>
                <c:pt idx="9">
                  <c:v>BBC</c:v>
                </c:pt>
                <c:pt idx="10">
                  <c:v>Bing News</c:v>
                </c:pt>
                <c:pt idx="11">
                  <c:v>NPR News</c:v>
                </c:pt>
                <c:pt idx="12">
                  <c:v>The Wall Street Journal</c:v>
                </c:pt>
                <c:pt idx="13">
                  <c:v>The Skimm</c:v>
                </c:pt>
                <c:pt idx="14">
                  <c:v>NowThis News</c:v>
                </c:pt>
                <c:pt idx="15">
                  <c:v>Quartz</c:v>
                </c:pt>
                <c:pt idx="16">
                  <c:v>Slate</c:v>
                </c:pt>
                <c:pt idx="17">
                  <c:v>Bustle</c:v>
                </c:pt>
                <c:pt idx="18">
                  <c:v>Hash</c:v>
                </c:pt>
                <c:pt idx="19">
                  <c:v>Other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56</c:v>
                </c:pt>
                <c:pt idx="1">
                  <c:v>42</c:v>
                </c:pt>
                <c:pt idx="2">
                  <c:v>40</c:v>
                </c:pt>
                <c:pt idx="3">
                  <c:v>38</c:v>
                </c:pt>
                <c:pt idx="4">
                  <c:v>26</c:v>
                </c:pt>
                <c:pt idx="5">
                  <c:v>21</c:v>
                </c:pt>
                <c:pt idx="6">
                  <c:v>18</c:v>
                </c:pt>
                <c:pt idx="7">
                  <c:v>15</c:v>
                </c:pt>
                <c:pt idx="8">
                  <c:v>13</c:v>
                </c:pt>
                <c:pt idx="9">
                  <c:v>12</c:v>
                </c:pt>
                <c:pt idx="10">
                  <c:v>10</c:v>
                </c:pt>
                <c:pt idx="11">
                  <c:v>10</c:v>
                </c:pt>
                <c:pt idx="12">
                  <c:v>7</c:v>
                </c:pt>
                <c:pt idx="13">
                  <c:v>4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F2-4371-9F8A-1C4F33405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972392"/>
        <c:axId val="509972720"/>
      </c:barChart>
      <c:catAx>
        <c:axId val="50997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72720"/>
        <c:crosses val="autoZero"/>
        <c:auto val="1"/>
        <c:lblAlgn val="ctr"/>
        <c:lblOffset val="100"/>
        <c:noMultiLvlLbl val="0"/>
      </c:catAx>
      <c:valAx>
        <c:axId val="50997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72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 Daily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Google News</c:v>
                </c:pt>
                <c:pt idx="1">
                  <c:v>Apple News</c:v>
                </c:pt>
                <c:pt idx="2">
                  <c:v>CNN</c:v>
                </c:pt>
                <c:pt idx="3">
                  <c:v>Flipboard</c:v>
                </c:pt>
                <c:pt idx="4">
                  <c:v>Buzzfeed News</c:v>
                </c:pt>
                <c:pt idx="5">
                  <c:v>Yahoo News</c:v>
                </c:pt>
                <c:pt idx="6">
                  <c:v>The New York Times</c:v>
                </c:pt>
                <c:pt idx="7">
                  <c:v>USA Today</c:v>
                </c:pt>
                <c:pt idx="8">
                  <c:v>BBC</c:v>
                </c:pt>
                <c:pt idx="9">
                  <c:v>Bing News</c:v>
                </c:pt>
                <c:pt idx="10">
                  <c:v>HuffPost</c:v>
                </c:pt>
                <c:pt idx="11">
                  <c:v>The Wall Street Journal</c:v>
                </c:pt>
                <c:pt idx="12">
                  <c:v>The Skimm</c:v>
                </c:pt>
                <c:pt idx="13">
                  <c:v>NPR News</c:v>
                </c:pt>
                <c:pt idx="14">
                  <c:v>NowThis News</c:v>
                </c:pt>
                <c:pt idx="15">
                  <c:v>Slate</c:v>
                </c:pt>
                <c:pt idx="16">
                  <c:v>Quartz</c:v>
                </c:pt>
                <c:pt idx="17">
                  <c:v>Bustle</c:v>
                </c:pt>
                <c:pt idx="18">
                  <c:v>Hash</c:v>
                </c:pt>
                <c:pt idx="19">
                  <c:v>Other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43</c:v>
                </c:pt>
                <c:pt idx="1">
                  <c:v>33</c:v>
                </c:pt>
                <c:pt idx="2">
                  <c:v>33</c:v>
                </c:pt>
                <c:pt idx="3">
                  <c:v>26</c:v>
                </c:pt>
                <c:pt idx="4">
                  <c:v>13</c:v>
                </c:pt>
                <c:pt idx="5">
                  <c:v>12</c:v>
                </c:pt>
                <c:pt idx="6">
                  <c:v>11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7</c:v>
                </c:pt>
                <c:pt idx="11">
                  <c:v>5</c:v>
                </c:pt>
                <c:pt idx="12">
                  <c:v>3</c:v>
                </c:pt>
                <c:pt idx="13">
                  <c:v>3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F2-4371-9F8A-1C4F33405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972392"/>
        <c:axId val="509972720"/>
      </c:barChart>
      <c:catAx>
        <c:axId val="50997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72720"/>
        <c:crosses val="autoZero"/>
        <c:auto val="1"/>
        <c:lblAlgn val="ctr"/>
        <c:lblOffset val="100"/>
        <c:noMultiLvlLbl val="0"/>
      </c:catAx>
      <c:valAx>
        <c:axId val="50997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72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Apple News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 trust it more than other news sources/apps.</c:v>
                </c:pt>
                <c:pt idx="1">
                  <c:v>It is the default app on my smartphone.</c:v>
                </c:pt>
                <c:pt idx="2">
                  <c:v>It provides the most up-to-date information.</c:v>
                </c:pt>
                <c:pt idx="3">
                  <c:v>It provides the most in-depth information.</c:v>
                </c:pt>
                <c:pt idx="4">
                  <c:v>I like the design and usability of the app.</c:v>
                </c:pt>
                <c:pt idx="5">
                  <c:v>It is easy to use.</c:v>
                </c:pt>
                <c:pt idx="6">
                  <c:v>It aligns with my views and opinions.</c:v>
                </c:pt>
                <c:pt idx="7">
                  <c:v>It helps me kill time or browse when I am bored.</c:v>
                </c:pt>
                <c:pt idx="8">
                  <c:v>Other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4.1000000000000002E-2</c:v>
                </c:pt>
                <c:pt idx="1">
                  <c:v>0.25409999999999999</c:v>
                </c:pt>
                <c:pt idx="2">
                  <c:v>0.13109999999999999</c:v>
                </c:pt>
                <c:pt idx="3">
                  <c:v>2.46E-2</c:v>
                </c:pt>
                <c:pt idx="4">
                  <c:v>0.1885</c:v>
                </c:pt>
                <c:pt idx="5">
                  <c:v>0.22950000000000001</c:v>
                </c:pt>
                <c:pt idx="6">
                  <c:v>8.2000000000000007E-3</c:v>
                </c:pt>
                <c:pt idx="7">
                  <c:v>6.5600000000000006E-2</c:v>
                </c:pt>
                <c:pt idx="8">
                  <c:v>5.74E-2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A4-4842-A4FA-8F511065C8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Flipboard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 trust it more than other news sources/apps.</c:v>
                </c:pt>
                <c:pt idx="1">
                  <c:v>It is the default app on my smartphone.</c:v>
                </c:pt>
                <c:pt idx="2">
                  <c:v>It provides the most up-to-date information.</c:v>
                </c:pt>
                <c:pt idx="3">
                  <c:v>It provides the most in-depth information.</c:v>
                </c:pt>
                <c:pt idx="4">
                  <c:v>I like the design and usability of the app.</c:v>
                </c:pt>
                <c:pt idx="5">
                  <c:v>It is easy to use.</c:v>
                </c:pt>
                <c:pt idx="6">
                  <c:v>It aligns with my views and opinions.</c:v>
                </c:pt>
                <c:pt idx="7">
                  <c:v>It helps me kill time or browse when I am bored.</c:v>
                </c:pt>
                <c:pt idx="8">
                  <c:v>Other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5.5599999999999997E-2</c:v>
                </c:pt>
                <c:pt idx="1">
                  <c:v>0.1019</c:v>
                </c:pt>
                <c:pt idx="2">
                  <c:v>6.4799999999999996E-2</c:v>
                </c:pt>
                <c:pt idx="3">
                  <c:v>7.4099999999999999E-2</c:v>
                </c:pt>
                <c:pt idx="4">
                  <c:v>0.2407</c:v>
                </c:pt>
                <c:pt idx="5">
                  <c:v>0.21299999999999999</c:v>
                </c:pt>
                <c:pt idx="6">
                  <c:v>5.5599999999999997E-2</c:v>
                </c:pt>
                <c:pt idx="7">
                  <c:v>0.1019</c:v>
                </c:pt>
                <c:pt idx="8">
                  <c:v>9.2600000000000002E-2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A4-4842-A4FA-8F511065C8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Google News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 trust it more than other news sources/apps.</c:v>
                </c:pt>
                <c:pt idx="1">
                  <c:v>It is the default app on my smartphone.</c:v>
                </c:pt>
                <c:pt idx="2">
                  <c:v>It provides the most up-to-date information.</c:v>
                </c:pt>
                <c:pt idx="3">
                  <c:v>It provides the most in-depth information.</c:v>
                </c:pt>
                <c:pt idx="4">
                  <c:v>I like the design and usability of the app.</c:v>
                </c:pt>
                <c:pt idx="5">
                  <c:v>It is easy to use.</c:v>
                </c:pt>
                <c:pt idx="6">
                  <c:v>It aligns with my views and opinions.</c:v>
                </c:pt>
                <c:pt idx="7">
                  <c:v>It helps me kill time or browse when I am bored.</c:v>
                </c:pt>
                <c:pt idx="8">
                  <c:v>Other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7.6899999999999996E-2</c:v>
                </c:pt>
                <c:pt idx="1">
                  <c:v>0.1346</c:v>
                </c:pt>
                <c:pt idx="2">
                  <c:v>0.1474</c:v>
                </c:pt>
                <c:pt idx="3">
                  <c:v>4.4900000000000002E-2</c:v>
                </c:pt>
                <c:pt idx="4">
                  <c:v>0.1603</c:v>
                </c:pt>
                <c:pt idx="5">
                  <c:v>0.26279999999999998</c:v>
                </c:pt>
                <c:pt idx="6">
                  <c:v>4.4900000000000002E-2</c:v>
                </c:pt>
                <c:pt idx="7">
                  <c:v>0.1026</c:v>
                </c:pt>
                <c:pt idx="8">
                  <c:v>2.5600000000000001E-2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A4-4842-A4FA-8F511065C8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Bing News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 trust it more than other news sources/apps.</c:v>
                </c:pt>
                <c:pt idx="1">
                  <c:v>It is the default app on my smartphone.</c:v>
                </c:pt>
                <c:pt idx="2">
                  <c:v>It provides the most up-to-date information.</c:v>
                </c:pt>
                <c:pt idx="3">
                  <c:v>It provides the most in-depth information.</c:v>
                </c:pt>
                <c:pt idx="4">
                  <c:v>I like the design and usability of the app.</c:v>
                </c:pt>
                <c:pt idx="5">
                  <c:v>It is easy to use.</c:v>
                </c:pt>
                <c:pt idx="6">
                  <c:v>It aligns with my views and opinions.</c:v>
                </c:pt>
                <c:pt idx="7">
                  <c:v>It helps me kill time or browse when I am bored.</c:v>
                </c:pt>
                <c:pt idx="8">
                  <c:v>Other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4.7600000000000003E-2</c:v>
                </c:pt>
                <c:pt idx="1">
                  <c:v>0</c:v>
                </c:pt>
                <c:pt idx="2">
                  <c:v>0.1429</c:v>
                </c:pt>
                <c:pt idx="3">
                  <c:v>4.7600000000000003E-2</c:v>
                </c:pt>
                <c:pt idx="4">
                  <c:v>0.1905</c:v>
                </c:pt>
                <c:pt idx="5">
                  <c:v>0.23810000000000001</c:v>
                </c:pt>
                <c:pt idx="6">
                  <c:v>0.1429</c:v>
                </c:pt>
                <c:pt idx="7">
                  <c:v>9.5200000000000007E-2</c:v>
                </c:pt>
                <c:pt idx="8">
                  <c:v>9.5200000000000007E-2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A4-4842-A4FA-8F511065C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428688"/>
        <c:axId val="665430984"/>
      </c:barChart>
      <c:catAx>
        <c:axId val="6654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430984"/>
        <c:crosses val="autoZero"/>
        <c:auto val="1"/>
        <c:lblAlgn val="ctr"/>
        <c:lblOffset val="100"/>
        <c:noMultiLvlLbl val="0"/>
      </c:catAx>
      <c:valAx>
        <c:axId val="66543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42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44-42C2-955B-E5FFB22C2F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44-42C2-955B-E5FFB22C2F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44-42C2-955B-E5FFB22C2F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44-42C2-955B-E5FFB22C2F1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744-42C2-955B-E5FFB22C2F1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744-42C2-955B-E5FFB22C2F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More than 5 times per day</c:v>
                </c:pt>
                <c:pt idx="1">
                  <c:v>At least 3 times per day</c:v>
                </c:pt>
                <c:pt idx="2">
                  <c:v>At least once per day</c:v>
                </c:pt>
                <c:pt idx="3">
                  <c:v>A few times per week</c:v>
                </c:pt>
                <c:pt idx="4">
                  <c:v>At least once per week</c:v>
                </c:pt>
                <c:pt idx="5">
                  <c:v>Less often than once per week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0.1234</c:v>
                </c:pt>
                <c:pt idx="1">
                  <c:v>0.3831</c:v>
                </c:pt>
                <c:pt idx="2">
                  <c:v>0.3896</c:v>
                </c:pt>
                <c:pt idx="3">
                  <c:v>6.4899999999999999E-2</c:v>
                </c:pt>
                <c:pt idx="4">
                  <c:v>2.5999999999999999E-2</c:v>
                </c:pt>
                <c:pt idx="5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B-42C4-89D6-086B9A915AD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Why do you use mobile news apps?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To stay up-to-date on the latest news</c:v>
                </c:pt>
                <c:pt idx="1">
                  <c:v>To kill time/when I'm bored</c:v>
                </c:pt>
                <c:pt idx="2">
                  <c:v>As part of a daily habit (ex: commuting, eating breakfast, etc.)</c:v>
                </c:pt>
                <c:pt idx="3">
                  <c:v>To get in-depth information about top news stories</c:v>
                </c:pt>
                <c:pt idx="4">
                  <c:v>To discover stories I might have missed/hadn't heard about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0.27250000000000002</c:v>
                </c:pt>
                <c:pt idx="1">
                  <c:v>0.1706</c:v>
                </c:pt>
                <c:pt idx="2">
                  <c:v>0.1804</c:v>
                </c:pt>
                <c:pt idx="3">
                  <c:v>0.15490000000000001</c:v>
                </c:pt>
                <c:pt idx="4">
                  <c:v>0.19800000000000001</c:v>
                </c:pt>
                <c:pt idx="5">
                  <c:v>2.35E-2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F1-4EF9-8E02-A5BB2A1FB4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What is the primary reason you use mobile news apps?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To stay up-to-date on the latest news</c:v>
                </c:pt>
                <c:pt idx="1">
                  <c:v>To kill time/when I'm bored</c:v>
                </c:pt>
                <c:pt idx="2">
                  <c:v>As part of a daily habit (ex: commuting, eating breakfast, etc.)</c:v>
                </c:pt>
                <c:pt idx="3">
                  <c:v>To get in-depth information about top news stories</c:v>
                </c:pt>
                <c:pt idx="4">
                  <c:v>To discover stories I might have missed/hadn't heard about</c:v>
                </c:pt>
                <c:pt idx="5">
                  <c:v>Other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0.66669999999999996</c:v>
                </c:pt>
                <c:pt idx="1">
                  <c:v>5.2299999999999999E-2</c:v>
                </c:pt>
                <c:pt idx="2">
                  <c:v>0.13730000000000001</c:v>
                </c:pt>
                <c:pt idx="3">
                  <c:v>5.2299999999999999E-2</c:v>
                </c:pt>
                <c:pt idx="4">
                  <c:v>8.5000000000000006E-2</c:v>
                </c:pt>
                <c:pt idx="5">
                  <c:v>6.4999999999999997E-3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F1-4EF9-8E02-A5BB2A1FB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5251920"/>
        <c:axId val="555248640"/>
      </c:barChart>
      <c:catAx>
        <c:axId val="55525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248640"/>
        <c:crosses val="autoZero"/>
        <c:auto val="1"/>
        <c:lblAlgn val="ctr"/>
        <c:lblOffset val="100"/>
        <c:noMultiLvlLbl val="0"/>
      </c:catAx>
      <c:valAx>
        <c:axId val="55524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25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0.58525</cdr:x>
      <cdr:y>0.15036</cdr:y>
    </cdr:from>
    <cdr:to>
      <cdr:x>1</cdr:x>
      <cdr:y>0.45736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836EFAC-444D-46AB-8475-AD8CA9592155}"/>
            </a:ext>
          </a:extLst>
        </cdr:cNvPr>
        <cdr:cNvSpPr txBox="1"/>
      </cdr:nvSpPr>
      <cdr:spPr>
        <a:xfrm xmlns:a="http://schemas.openxmlformats.org/drawingml/2006/main">
          <a:off x="8433934" y="890097"/>
          <a:ext cx="3715110" cy="18172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0.59349</cdr:x>
      <cdr:y>0.94474</cdr:y>
    </cdr:from>
    <cdr:to>
      <cdr:x>1</cdr:x>
      <cdr:y>0.98634</cdr:y>
    </cdr:to>
    <cdr:sp macro="" textlink="">
      <cdr:nvSpPr>
        <cdr:cNvPr id="3" name="TextBox 15">
          <a:extLst xmlns:a="http://schemas.openxmlformats.org/drawingml/2006/main">
            <a:ext uri="{FF2B5EF4-FFF2-40B4-BE49-F238E27FC236}">
              <a16:creationId xmlns:a16="http://schemas.microsoft.com/office/drawing/2014/main" id="{697199E0-E133-4CD6-B999-396589B34EEE}"/>
            </a:ext>
          </a:extLst>
        </cdr:cNvPr>
        <cdr:cNvSpPr txBox="1"/>
      </cdr:nvSpPr>
      <cdr:spPr>
        <a:xfrm xmlns:a="http://schemas.openxmlformats.org/drawingml/2006/main">
          <a:off x="5316146" y="5592563"/>
          <a:ext cx="3641219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Q: How often do you use mobile news apps? n= 154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F4ED8E-7B81-4F64-8E4A-3FD15E876D47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3110DC-939E-4C17-BCBE-0406FEEE8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5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10DC-939E-4C17-BCBE-0406FEEE802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96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10DC-939E-4C17-BCBE-0406FEEE80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1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10DC-939E-4C17-BCBE-0406FEEE80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Flipboard users were significantly more likely to prefer to see content organized by category. There were no significant preference differences among other primary app users.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10DC-939E-4C17-BCBE-0406FEEE80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8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3110DC-939E-4C17-BCBE-0406FEEE802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4765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3110DC-939E-4C17-BCBE-0406FEEE802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3859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3110DC-939E-4C17-BCBE-0406FEEE802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5689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3110DC-939E-4C17-BCBE-0406FEEE802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6783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3110DC-939E-4C17-BCBE-0406FEEE802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624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Main_Titl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5465" y="2108200"/>
            <a:ext cx="8270435" cy="1452765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algn="l">
              <a:defRPr lang="en-US" sz="4400" b="0" kern="1200" dirty="0">
                <a:solidFill>
                  <a:schemeClr val="accent1"/>
                </a:solidFill>
                <a:latin typeface="Segoe UI Slab" panose="02060504040202020204" pitchFamily="18" charset="0"/>
                <a:ea typeface="Segoe UI Slab" panose="02060504040202020204" pitchFamily="18" charset="0"/>
                <a:cs typeface="Segoe UI Slab" panose="02060504040202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465" y="3580015"/>
            <a:ext cx="8270435" cy="1042785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 algn="l">
              <a:lnSpc>
                <a:spcPct val="105000"/>
              </a:lnSpc>
              <a:spcBef>
                <a:spcPts val="0"/>
              </a:spcBef>
              <a:buNone/>
              <a:defRPr lang="en-US" sz="2800" b="0" kern="1200" spc="0" dirty="0">
                <a:solidFill>
                  <a:schemeClr val="accent1"/>
                </a:solidFill>
                <a:latin typeface="Segoe UI Light" pitchFamily="34" charset="0"/>
                <a:ea typeface="+mj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96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 dark gra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769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Main_Title">
    <p:bg>
      <p:bgPr>
        <a:solidFill>
          <a:srgbClr val="0080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5465" y="2108200"/>
            <a:ext cx="8270435" cy="1452765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algn="l">
              <a:defRPr lang="en-US" sz="4400" b="0" kern="1200" dirty="0">
                <a:solidFill>
                  <a:schemeClr val="bg1"/>
                </a:solidFill>
                <a:latin typeface="Segoe UI Slab" panose="02060504040202020204" pitchFamily="18" charset="0"/>
                <a:ea typeface="Segoe UI Slab" panose="02060504040202020204" pitchFamily="18" charset="0"/>
                <a:cs typeface="Segoe UI Slab" panose="02060504040202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465" y="3580015"/>
            <a:ext cx="8270435" cy="1042785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 algn="l">
              <a:lnSpc>
                <a:spcPct val="105000"/>
              </a:lnSpc>
              <a:spcBef>
                <a:spcPts val="0"/>
              </a:spcBef>
              <a:buNone/>
              <a:defRPr lang="en-US" sz="2800" b="0" kern="1200" spc="0" dirty="0">
                <a:solidFill>
                  <a:schemeClr val="bg1">
                    <a:lumMod val="95000"/>
                  </a:schemeClr>
                </a:solidFill>
                <a:latin typeface="Segoe UI Light" pitchFamily="34" charset="0"/>
                <a:ea typeface="+mj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44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Main_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5465" y="2108200"/>
            <a:ext cx="8270435" cy="1452765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algn="l">
              <a:defRPr lang="en-US" sz="4400" b="0" kern="1200" dirty="0">
                <a:solidFill>
                  <a:srgbClr val="00809D"/>
                </a:solidFill>
                <a:latin typeface="Segoe UI Slab" panose="02060504040202020204" pitchFamily="18" charset="0"/>
                <a:ea typeface="Segoe UI Slab" panose="02060504040202020204" pitchFamily="18" charset="0"/>
                <a:cs typeface="Segoe UI Slab" panose="02060504040202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465" y="3580015"/>
            <a:ext cx="8270435" cy="1042785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 algn="l">
              <a:lnSpc>
                <a:spcPct val="105000"/>
              </a:lnSpc>
              <a:spcBef>
                <a:spcPts val="0"/>
              </a:spcBef>
              <a:buNone/>
              <a:defRPr lang="en-US" sz="2800" b="0" kern="1200" spc="0" dirty="0">
                <a:solidFill>
                  <a:srgbClr val="00809D"/>
                </a:solidFill>
                <a:latin typeface="Segoe UI Light" pitchFamily="34" charset="0"/>
                <a:ea typeface="+mj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30"/>
          <a:stretch/>
        </p:blipFill>
        <p:spPr>
          <a:xfrm>
            <a:off x="369446" y="6421817"/>
            <a:ext cx="262421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8163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Main_Title_secondary_color">
    <p:bg>
      <p:bgPr>
        <a:solidFill>
          <a:srgbClr val="FF7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5465" y="2108200"/>
            <a:ext cx="8270435" cy="1452765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algn="l">
              <a:defRPr lang="en-US" sz="4400" b="0" kern="1200" dirty="0">
                <a:solidFill>
                  <a:schemeClr val="bg1"/>
                </a:solidFill>
                <a:latin typeface="Segoe UI Slab" panose="02060504040202020204" pitchFamily="18" charset="0"/>
                <a:ea typeface="Segoe UI Slab" panose="02060504040202020204" pitchFamily="18" charset="0"/>
                <a:cs typeface="Segoe UI Slab" panose="02060504040202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465" y="3580015"/>
            <a:ext cx="8270435" cy="1042785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 algn="l">
              <a:lnSpc>
                <a:spcPct val="105000"/>
              </a:lnSpc>
              <a:spcBef>
                <a:spcPts val="0"/>
              </a:spcBef>
              <a:buNone/>
              <a:defRPr lang="en-US" sz="2800" b="0" kern="1200" spc="0" dirty="0">
                <a:solidFill>
                  <a:schemeClr val="bg1">
                    <a:lumMod val="95000"/>
                  </a:schemeClr>
                </a:solidFill>
                <a:latin typeface="Segoe UI Light" pitchFamily="34" charset="0"/>
                <a:ea typeface="+mj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3753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5677-949B-46C3-AFDF-CC25150C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2E7C5-DBEC-447B-9720-C21DA165C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276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C_List Segoe S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39344" y="190500"/>
            <a:ext cx="10455878" cy="603018"/>
          </a:xfrm>
        </p:spPr>
        <p:txBody>
          <a:bodyPr lIns="0" rIns="0">
            <a:noAutofit/>
          </a:bodyPr>
          <a:lstStyle>
            <a:lvl1pPr>
              <a:defRPr lang="en-US" sz="3200" b="0" kern="1200" spc="50" baseline="0" dirty="0">
                <a:solidFill>
                  <a:srgbClr val="00809D"/>
                </a:solidFill>
                <a:latin typeface="Segoe UI Slab" panose="02060504040202020204" pitchFamily="18" charset="0"/>
                <a:ea typeface="Segoe UI Slab" panose="02060504040202020204" pitchFamily="18" charset="0"/>
                <a:cs typeface="Segoe UI Slab" panose="02060504040202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39343" y="1026794"/>
            <a:ext cx="10515601" cy="5394960"/>
          </a:xfrm>
        </p:spPr>
        <p:txBody>
          <a:bodyPr lIns="0" rIns="0">
            <a:noAutofit/>
          </a:bodyPr>
          <a:lstStyle>
            <a:lvl1pPr marL="231775" indent="-2317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9D"/>
              </a:buClr>
              <a:buSzPct val="88000"/>
              <a:buFont typeface="Segoe UI Symbol" panose="020B0502040204020203" pitchFamily="34" charset="0"/>
              <a:buChar char="❯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61963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4213" indent="-22225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3pPr>
            <a:lvl4pPr marL="914400" indent="-230188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4pPr>
            <a:lvl5pPr marL="1144588" indent="-230188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566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941991"/>
            <a:ext cx="12192000" cy="2974019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5465" y="2797554"/>
            <a:ext cx="10323443" cy="822518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>
              <a:defRPr lang="en-US" sz="4400" b="0" kern="1200" dirty="0">
                <a:solidFill>
                  <a:srgbClr val="00809D"/>
                </a:solidFill>
                <a:latin typeface="Segoe UI Slab" panose="02060504040202020204" pitchFamily="18" charset="0"/>
                <a:ea typeface="Segoe UI Slab" panose="02060504040202020204" pitchFamily="18" charset="0"/>
                <a:cs typeface="Segoe UI Slab" panose="02060504040202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35465" y="3620072"/>
            <a:ext cx="10323443" cy="594966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l">
              <a:buNone/>
              <a:defRPr lang="en-US" sz="2400" b="0" kern="1200" spc="0" dirty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9280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91601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Text Segoe S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7580" y="1025236"/>
            <a:ext cx="10515601" cy="5394960"/>
          </a:xfrm>
        </p:spPr>
        <p:txBody>
          <a:bodyPr lIns="0" rIns="0">
            <a:noAutofit/>
          </a:bodyPr>
          <a:lstStyle>
            <a:lvl1pPr marL="230188" indent="-230188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47582" y="221674"/>
            <a:ext cx="10515600" cy="568036"/>
          </a:xfrm>
        </p:spPr>
        <p:txBody>
          <a:bodyPr lIns="0" rIns="0">
            <a:noAutofit/>
          </a:bodyPr>
          <a:lstStyle>
            <a:lvl1pPr>
              <a:defRPr lang="en-US" sz="3200" kern="1200" dirty="0">
                <a:solidFill>
                  <a:srgbClr val="00809D"/>
                </a:solidFill>
                <a:latin typeface="Segoe UI Slab" panose="02060504040202020204" pitchFamily="18" charset="0"/>
                <a:ea typeface="Segoe UI Slab" panose="02060504040202020204" pitchFamily="18" charset="0"/>
                <a:cs typeface="Segoe UI Slab" panose="02060504040202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5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114800" y="2141838"/>
            <a:ext cx="0" cy="22077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7875373" y="2141838"/>
            <a:ext cx="0" cy="22077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6238" y="246387"/>
            <a:ext cx="10515600" cy="568036"/>
          </a:xfrm>
        </p:spPr>
        <p:txBody>
          <a:bodyPr lIns="0" rIns="0">
            <a:noAutofit/>
          </a:bodyPr>
          <a:lstStyle>
            <a:lvl1pPr>
              <a:defRPr lang="en-US" sz="3200" kern="1200" dirty="0">
                <a:solidFill>
                  <a:srgbClr val="00809D"/>
                </a:solidFill>
                <a:latin typeface="+mj-lt"/>
                <a:ea typeface="Segoe UI Slab" panose="02060504040202020204" pitchFamily="18" charset="0"/>
                <a:cs typeface="Segoe UI Slab" panose="02060504040202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80828" y="2141838"/>
            <a:ext cx="3017520" cy="2468880"/>
          </a:xfr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lang="en-US" sz="2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235410" y="2141838"/>
            <a:ext cx="3017520" cy="2468880"/>
          </a:xfr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lang="en-US" sz="2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26238" y="2141833"/>
            <a:ext cx="3017520" cy="2468880"/>
          </a:xfr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lang="en-US" sz="2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252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7964" y="-1"/>
            <a:ext cx="3047206" cy="6400801"/>
          </a:xfrm>
          <a:prstGeom prst="rect">
            <a:avLst/>
          </a:prstGeom>
          <a:solidFill>
            <a:srgbClr val="FFFFFF">
              <a:alpha val="50196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558" y="191016"/>
            <a:ext cx="2476019" cy="858520"/>
          </a:xfrm>
        </p:spPr>
        <p:txBody>
          <a:bodyPr lIns="0" rIns="0" anchor="b">
            <a:noAutofit/>
          </a:bodyPr>
          <a:lstStyle>
            <a:lvl1pPr>
              <a:lnSpc>
                <a:spcPct val="114000"/>
              </a:lnSpc>
              <a:defRPr lang="en-US" sz="1800" b="0" kern="1200" spc="50" baseline="0" dirty="0">
                <a:solidFill>
                  <a:srgbClr val="00809D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93558" y="1123728"/>
            <a:ext cx="2476019" cy="52120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5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defRPr>
            </a:lvl2pPr>
            <a:lvl3pPr marL="174625" indent="-119063">
              <a:lnSpc>
                <a:spcPct val="108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defRPr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47206" y="0"/>
            <a:ext cx="0" cy="6282994"/>
          </a:xfrm>
          <a:prstGeom prst="line">
            <a:avLst/>
          </a:prstGeom>
          <a:ln w="12700">
            <a:solidFill>
              <a:srgbClr val="E1E1E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7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Slab" panose="02060504040202020204" pitchFamily="18" charset="0"/>
                <a:ea typeface="Segoe UI Slab" panose="02060504040202020204" pitchFamily="18" charset="0"/>
                <a:cs typeface="Segoe UI Slab" panose="02060504040202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6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48638"/>
            <a:ext cx="10515600" cy="548640"/>
          </a:xfrm>
        </p:spPr>
        <p:txBody>
          <a:bodyPr lIns="0" rIns="0">
            <a:noAutofit/>
          </a:bodyPr>
          <a:lstStyle>
            <a:lvl1pPr>
              <a:defRPr lang="en-US" sz="3200" kern="1200" dirty="0">
                <a:solidFill>
                  <a:srgbClr val="00809D"/>
                </a:solidFill>
                <a:latin typeface="+mj-lt"/>
                <a:ea typeface="Segoe UI Slab" panose="02060504040202020204" pitchFamily="18" charset="0"/>
                <a:cs typeface="Segoe UI Slab" panose="02060504040202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6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verview-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300988"/>
            <a:ext cx="10515600" cy="548640"/>
          </a:xfrm>
        </p:spPr>
        <p:txBody>
          <a:bodyPr lIns="0" rIns="0">
            <a:noAutofit/>
          </a:bodyPr>
          <a:lstStyle>
            <a:lvl1pPr>
              <a:defRPr lang="en-US" sz="3200" kern="1200" dirty="0">
                <a:solidFill>
                  <a:srgbClr val="00809D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015365"/>
            <a:ext cx="10515601" cy="5394960"/>
          </a:xfrm>
        </p:spPr>
        <p:txBody>
          <a:bodyPr lIns="0" tIns="0" rIns="0" bIns="0" numCol="1" spcCol="36576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A89D"/>
              </a:buClr>
              <a:buSzPct val="88000"/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084263" indent="-169863">
              <a:defRPr sz="1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41463" indent="-169863">
              <a:defRPr sz="1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998663" indent="-169863">
              <a:defRPr sz="1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53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1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10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394898" y="6511290"/>
            <a:ext cx="14346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4" y="6388464"/>
            <a:ext cx="359833" cy="3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9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688" r:id="rId3"/>
    <p:sldLayoutId id="2147483708" r:id="rId4"/>
    <p:sldLayoutId id="2147483697" r:id="rId5"/>
    <p:sldLayoutId id="2147483702" r:id="rId6"/>
    <p:sldLayoutId id="2147483707" r:id="rId7"/>
    <p:sldLayoutId id="2147483696" r:id="rId8"/>
    <p:sldLayoutId id="2147483693" r:id="rId9"/>
    <p:sldLayoutId id="2147483713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809D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61963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809D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684213" indent="-222250" algn="l" defTabSz="914400" rtl="0" eaLnBrk="1" latinLnBrk="0" hangingPunct="1">
        <a:lnSpc>
          <a:spcPct val="90000"/>
        </a:lnSpc>
        <a:spcBef>
          <a:spcPts val="500"/>
        </a:spcBef>
        <a:buClr>
          <a:srgbClr val="00809D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914400" indent="-230188" algn="l" defTabSz="914400" rtl="0" eaLnBrk="1" latinLnBrk="0" hangingPunct="1">
        <a:lnSpc>
          <a:spcPct val="90000"/>
        </a:lnSpc>
        <a:spcBef>
          <a:spcPts val="500"/>
        </a:spcBef>
        <a:buClr>
          <a:srgbClr val="00809D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144588" indent="-230188" algn="l" defTabSz="914400" rtl="0" eaLnBrk="1" latinLnBrk="0" hangingPunct="1">
        <a:lnSpc>
          <a:spcPct val="90000"/>
        </a:lnSpc>
        <a:spcBef>
          <a:spcPts val="500"/>
        </a:spcBef>
        <a:buClr>
          <a:srgbClr val="00809D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80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6296025"/>
            <a:ext cx="12193588" cy="561976"/>
          </a:xfrm>
          <a:prstGeom prst="rect">
            <a:avLst/>
          </a:prstGeom>
          <a:solidFill>
            <a:srgbClr val="000000">
              <a:alpha val="5098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394898" y="6511290"/>
            <a:ext cx="14346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4" y="6388464"/>
            <a:ext cx="359833" cy="3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6" r:id="rId2"/>
    <p:sldLayoutId id="214748370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394898" y="6511290"/>
            <a:ext cx="14346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alpha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4" y="6388464"/>
            <a:ext cx="359833" cy="3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6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2317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84213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914400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144588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5465" y="2108200"/>
            <a:ext cx="8270435" cy="1452765"/>
          </a:xfrm>
        </p:spPr>
        <p:txBody>
          <a:bodyPr/>
          <a:lstStyle/>
          <a:p>
            <a:r>
              <a:rPr lang="en-US" dirty="0">
                <a:latin typeface="Segoe UI Slab" panose="02060504040202020204" pitchFamily="18" charset="0"/>
                <a:ea typeface="Segoe UI Slab" panose="02060504040202020204" pitchFamily="18" charset="0"/>
                <a:cs typeface="Segoe UI Slab" panose="02060504040202020204" pitchFamily="18" charset="0"/>
              </a:rPr>
              <a:t>Mobile News Apps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5465" y="3580015"/>
            <a:ext cx="11023160" cy="1042785"/>
          </a:xfrm>
        </p:spPr>
        <p:txBody>
          <a:bodyPr>
            <a:noAutofit/>
          </a:bodyPr>
          <a:lstStyle/>
          <a:p>
            <a:r>
              <a:rPr lang="en-US" dirty="0"/>
              <a:t>Prepared by Katie Elfering</a:t>
            </a:r>
          </a:p>
          <a:p>
            <a:r>
              <a:rPr lang="en-US" dirty="0"/>
              <a:t>June 2017</a:t>
            </a:r>
          </a:p>
        </p:txBody>
      </p:sp>
    </p:spTree>
    <p:extLst>
      <p:ext uri="{BB962C8B-B14F-4D97-AF65-F5344CB8AC3E}">
        <p14:creationId xmlns:p14="http://schemas.microsoft.com/office/powerpoint/2010/main" val="42861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Mobile News App Usage</a:t>
            </a:r>
          </a:p>
        </p:txBody>
      </p:sp>
    </p:spTree>
    <p:extLst>
      <p:ext uri="{BB962C8B-B14F-4D97-AF65-F5344CB8AC3E}">
        <p14:creationId xmlns:p14="http://schemas.microsoft.com/office/powerpoint/2010/main" val="91947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survey respondents have used a mobile news app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C4C85D6-0736-436D-B78D-930F4212B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570344"/>
              </p:ext>
            </p:extLst>
          </p:nvPr>
        </p:nvGraphicFramePr>
        <p:xfrm>
          <a:off x="1870974" y="10589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43C7DD-45AC-42F1-A42E-65888CDC783F}"/>
              </a:ext>
            </a:extLst>
          </p:cNvPr>
          <p:cNvSpPr txBox="1"/>
          <p:nvPr/>
        </p:nvSpPr>
        <p:spPr>
          <a:xfrm>
            <a:off x="4403479" y="6623790"/>
            <a:ext cx="3203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Q: Do you ever use mobile news apps? n= 205</a:t>
            </a:r>
          </a:p>
        </p:txBody>
      </p:sp>
    </p:spTree>
    <p:extLst>
      <p:ext uri="{BB962C8B-B14F-4D97-AF65-F5344CB8AC3E}">
        <p14:creationId xmlns:p14="http://schemas.microsoft.com/office/powerpoint/2010/main" val="183524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BFB1-7119-42D0-963C-0E53CC0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 and lack of interest prevent news app use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73183B-FF5C-4238-9332-09B5A28CA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604921"/>
              </p:ext>
            </p:extLst>
          </p:nvPr>
        </p:nvGraphicFramePr>
        <p:xfrm>
          <a:off x="-903705" y="101444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7238F4-854D-4BD9-83B5-BA5D355EE119}"/>
              </a:ext>
            </a:extLst>
          </p:cNvPr>
          <p:cNvSpPr txBox="1"/>
          <p:nvPr/>
        </p:nvSpPr>
        <p:spPr>
          <a:xfrm>
            <a:off x="6629400" y="1485900"/>
            <a:ext cx="4948517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Other reasons include: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Prefer to use a desktop to get news because it’s more convenient, easier to read, and more comprehensive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Prefer going to news sites directly (as opposed to aggregator apps)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other methods, especially social media and TV, to get news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Don’t want to take up storage/data with a downloaded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Don’t follow the news closely or actively avoid the news</a:t>
            </a:r>
          </a:p>
          <a:p>
            <a:pPr marL="285750" indent="-285750">
              <a:buFontTx/>
              <a:buChar char="-"/>
            </a:pPr>
            <a:r>
              <a:rPr lang="en-US" dirty="0"/>
              <a:t>Never thought about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C6567F-E6B2-44EB-9525-4E13A533003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311588" y="3332560"/>
            <a:ext cx="1317812" cy="39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F1775E-8AEA-4987-ABB4-260B4F6567EA}"/>
              </a:ext>
            </a:extLst>
          </p:cNvPr>
          <p:cNvSpPr txBox="1"/>
          <p:nvPr/>
        </p:nvSpPr>
        <p:spPr>
          <a:xfrm>
            <a:off x="4403479" y="6623790"/>
            <a:ext cx="3203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Q: Why don’t you use mobile news apps? n= 51</a:t>
            </a:r>
          </a:p>
        </p:txBody>
      </p:sp>
    </p:spTree>
    <p:extLst>
      <p:ext uri="{BB962C8B-B14F-4D97-AF65-F5344CB8AC3E}">
        <p14:creationId xmlns:p14="http://schemas.microsoft.com/office/powerpoint/2010/main" val="2902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CE2F98-13AE-4999-8E05-11C24C02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News is most used app, including regular/daily use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32F298-B483-4288-8725-814F97472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43339"/>
              </p:ext>
            </p:extLst>
          </p:nvPr>
        </p:nvGraphicFramePr>
        <p:xfrm>
          <a:off x="638314" y="1069676"/>
          <a:ext cx="10823316" cy="544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F6F718-F979-4307-AC0E-9BDB551F3FD6}"/>
              </a:ext>
            </a:extLst>
          </p:cNvPr>
          <p:cNvSpPr txBox="1"/>
          <p:nvPr/>
        </p:nvSpPr>
        <p:spPr>
          <a:xfrm>
            <a:off x="3708431" y="6611779"/>
            <a:ext cx="4593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Q: What mobile news apps have you ever used/use regularly/use daily? n= 154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99B6D-1873-45E4-914C-981BF2059F4E}"/>
              </a:ext>
            </a:extLst>
          </p:cNvPr>
          <p:cNvSpPr txBox="1"/>
          <p:nvPr/>
        </p:nvSpPr>
        <p:spPr>
          <a:xfrm>
            <a:off x="7102415" y="1224951"/>
            <a:ext cx="422119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following apps were not used at all by survey participants:</a:t>
            </a:r>
          </a:p>
          <a:p>
            <a:pPr algn="ctr"/>
            <a:r>
              <a:rPr lang="en-US" sz="1200" dirty="0"/>
              <a:t>Nuzzel</a:t>
            </a:r>
          </a:p>
          <a:p>
            <a:pPr algn="ctr"/>
            <a:r>
              <a:rPr lang="en-US" sz="1200" dirty="0"/>
              <a:t>Funnel</a:t>
            </a:r>
          </a:p>
          <a:p>
            <a:pPr algn="ctr"/>
            <a:r>
              <a:rPr lang="en-US" sz="1200" dirty="0"/>
              <a:t>ProPublica</a:t>
            </a:r>
          </a:p>
          <a:p>
            <a:pPr algn="ctr"/>
            <a:r>
              <a:rPr lang="en-US" sz="1200" dirty="0"/>
              <a:t>Mic</a:t>
            </a:r>
          </a:p>
          <a:p>
            <a:pPr algn="ctr"/>
            <a:r>
              <a:rPr lang="en-US" sz="1200" dirty="0"/>
              <a:t>NewsPro</a:t>
            </a:r>
          </a:p>
        </p:txBody>
      </p:sp>
    </p:spTree>
    <p:extLst>
      <p:ext uri="{BB962C8B-B14F-4D97-AF65-F5344CB8AC3E}">
        <p14:creationId xmlns:p14="http://schemas.microsoft.com/office/powerpoint/2010/main" val="319429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CE2F98-13AE-4999-8E05-11C24C02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2" y="202461"/>
            <a:ext cx="10515600" cy="568036"/>
          </a:xfrm>
        </p:spPr>
        <p:txBody>
          <a:bodyPr/>
          <a:lstStyle/>
          <a:p>
            <a:r>
              <a:rPr lang="en-US" dirty="0"/>
              <a:t>Google News, CNN, Flipboard are apps most used ever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32F298-B483-4288-8725-814F97472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045556"/>
              </p:ext>
            </p:extLst>
          </p:nvPr>
        </p:nvGraphicFramePr>
        <p:xfrm>
          <a:off x="593724" y="1171388"/>
          <a:ext cx="10823316" cy="544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E4543B2-2FF6-4EBF-A9BF-A28BB925AE3D}"/>
              </a:ext>
            </a:extLst>
          </p:cNvPr>
          <p:cNvSpPr txBox="1"/>
          <p:nvPr/>
        </p:nvSpPr>
        <p:spPr>
          <a:xfrm>
            <a:off x="4888301" y="967989"/>
            <a:ext cx="6590582" cy="229293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1100" dirty="0"/>
              <a:t>Other apps ever used include: 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Local news apps (local TV, newspaper apps) (12)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Fox News (4)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Washington Post (2)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Feedly (2)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Silk browser news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The Seattle Times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Bloomberg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Rai (Italian News)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CBS News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New Yorker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NPR through Alexa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LA Times</a:t>
            </a:r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Reddit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Pocket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TheBlaze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Daily Mail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Windows News app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MSN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ESPN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AppyGeek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Thomson Reuters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Drudge Report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Twitter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Facebook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30D1E9-7B00-4D78-AC7B-8DFAAFA1EE6C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8183592" y="3260924"/>
            <a:ext cx="2754702" cy="94876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F67541-1DB1-4204-A4F6-14B1E052D9C2}"/>
              </a:ext>
            </a:extLst>
          </p:cNvPr>
          <p:cNvSpPr txBox="1"/>
          <p:nvPr/>
        </p:nvSpPr>
        <p:spPr>
          <a:xfrm>
            <a:off x="4378526" y="6611779"/>
            <a:ext cx="3253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Q: What mobile news apps have you ever used? n= 154</a:t>
            </a:r>
          </a:p>
        </p:txBody>
      </p:sp>
    </p:spTree>
    <p:extLst>
      <p:ext uri="{BB962C8B-B14F-4D97-AF65-F5344CB8AC3E}">
        <p14:creationId xmlns:p14="http://schemas.microsoft.com/office/powerpoint/2010/main" val="162569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CE2F98-13AE-4999-8E05-11C24C02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News, Apple News, CNN used most regularly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32F298-B483-4288-8725-814F97472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750744"/>
              </p:ext>
            </p:extLst>
          </p:nvPr>
        </p:nvGraphicFramePr>
        <p:xfrm>
          <a:off x="593724" y="1180255"/>
          <a:ext cx="10823316" cy="544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F87A28-6B87-40DE-B06D-9D6786A13E7F}"/>
              </a:ext>
            </a:extLst>
          </p:cNvPr>
          <p:cNvSpPr txBox="1"/>
          <p:nvPr/>
        </p:nvSpPr>
        <p:spPr>
          <a:xfrm>
            <a:off x="4768167" y="1062318"/>
            <a:ext cx="6239140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1100" dirty="0"/>
              <a:t>Other apps regularly used include: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Local news apps (local TV, newspaper apps) (8)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Fox News (3)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Washington Post (2)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Silk browser news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The Seattle Times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Rai (Italian News)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CBS News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The New Yorker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LA Times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MSN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Reddit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TheBlaze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Daily Mail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Windows News app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ESPN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AppyGeek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MSN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Yahoo Sports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Drudge Report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Feedly</a:t>
            </a:r>
          </a:p>
          <a:p>
            <a:endParaRPr lang="en-US" sz="11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065E5-9A78-4CEA-8A7D-8E3297C5BEE0}"/>
              </a:ext>
            </a:extLst>
          </p:cNvPr>
          <p:cNvCxnSpPr>
            <a:cxnSpLocks/>
          </p:cNvCxnSpPr>
          <p:nvPr/>
        </p:nvCxnSpPr>
        <p:spPr>
          <a:xfrm flipH="1" flipV="1">
            <a:off x="7786779" y="3196960"/>
            <a:ext cx="3128512" cy="9264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79B5D8-97FB-4D99-B09B-877EA36F3DCC}"/>
              </a:ext>
            </a:extLst>
          </p:cNvPr>
          <p:cNvSpPr txBox="1"/>
          <p:nvPr/>
        </p:nvSpPr>
        <p:spPr>
          <a:xfrm>
            <a:off x="3494205" y="6611779"/>
            <a:ext cx="5022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Q: Which mobile news apps do you use regularly (at least once per week)? n= 154</a:t>
            </a:r>
          </a:p>
        </p:txBody>
      </p:sp>
    </p:spTree>
    <p:extLst>
      <p:ext uri="{BB962C8B-B14F-4D97-AF65-F5344CB8AC3E}">
        <p14:creationId xmlns:p14="http://schemas.microsoft.com/office/powerpoint/2010/main" val="47686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CE2F98-13AE-4999-8E05-11C24C02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News, Apple News, CNN used daily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32F298-B483-4288-8725-814F97472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597825"/>
              </p:ext>
            </p:extLst>
          </p:nvPr>
        </p:nvGraphicFramePr>
        <p:xfrm>
          <a:off x="593724" y="1081178"/>
          <a:ext cx="10823316" cy="544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633AB6-BE35-4487-94A4-D8480D0930B8}"/>
              </a:ext>
            </a:extLst>
          </p:cNvPr>
          <p:cNvSpPr txBox="1"/>
          <p:nvPr/>
        </p:nvSpPr>
        <p:spPr>
          <a:xfrm>
            <a:off x="7343955" y="1121435"/>
            <a:ext cx="3019246" cy="29700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Other news apps used daily include: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Local news app (8)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Fox News (4)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ESPN (2)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Silk browser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The Seattle Times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Rai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LA Times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MSN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Reddit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The Blaze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Daily Mail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AppyGeek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MSN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Washington Post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Drudge Report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Feedly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052690-337D-4EBE-9E1C-248145C3E683}"/>
              </a:ext>
            </a:extLst>
          </p:cNvPr>
          <p:cNvCxnSpPr>
            <a:cxnSpLocks/>
          </p:cNvCxnSpPr>
          <p:nvPr/>
        </p:nvCxnSpPr>
        <p:spPr>
          <a:xfrm flipH="1" flipV="1">
            <a:off x="10363201" y="2606458"/>
            <a:ext cx="575093" cy="10683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B34052-1028-4E1F-95A3-D4B3A19E0552}"/>
              </a:ext>
            </a:extLst>
          </p:cNvPr>
          <p:cNvSpPr txBox="1"/>
          <p:nvPr/>
        </p:nvSpPr>
        <p:spPr>
          <a:xfrm>
            <a:off x="4017578" y="6611779"/>
            <a:ext cx="397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Q: Which mobile news apps do you use daily? n= 154</a:t>
            </a:r>
          </a:p>
        </p:txBody>
      </p:sp>
    </p:spTree>
    <p:extLst>
      <p:ext uri="{BB962C8B-B14F-4D97-AF65-F5344CB8AC3E}">
        <p14:creationId xmlns:p14="http://schemas.microsoft.com/office/powerpoint/2010/main" val="421584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FE718-349F-4A74-8F6A-69296A33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2" y="221674"/>
            <a:ext cx="10880826" cy="568036"/>
          </a:xfrm>
        </p:spPr>
        <p:txBody>
          <a:bodyPr/>
          <a:lstStyle/>
          <a:p>
            <a:r>
              <a:rPr lang="en-US" dirty="0"/>
              <a:t>Apple News as default, Flipboard for design, Google for ease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0DE8C0D-C543-4E8C-8F96-18C47A0D6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988721"/>
              </p:ext>
            </p:extLst>
          </p:nvPr>
        </p:nvGraphicFramePr>
        <p:xfrm>
          <a:off x="695823" y="1053220"/>
          <a:ext cx="11087860" cy="5525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6B4279E-6A57-4F93-A4F4-CA577ECB461A}"/>
              </a:ext>
            </a:extLst>
          </p:cNvPr>
          <p:cNvSpPr txBox="1"/>
          <p:nvPr/>
        </p:nvSpPr>
        <p:spPr>
          <a:xfrm>
            <a:off x="1250789" y="6564853"/>
            <a:ext cx="9874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Q: Why do you use XX app? (responses as % of respondents who use each app regularly; Apple News n= 42; Flipboard n = 38; Google News n = 56; Bing News n = 10 </a:t>
            </a:r>
          </a:p>
        </p:txBody>
      </p:sp>
    </p:spTree>
    <p:extLst>
      <p:ext uri="{BB962C8B-B14F-4D97-AF65-F5344CB8AC3E}">
        <p14:creationId xmlns:p14="http://schemas.microsoft.com/office/powerpoint/2010/main" val="76526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44010-67C8-40AB-8A8C-3E7A6F1C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Morning is primetime for mobile news app usage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5CD28-4D4A-4AC5-990C-9E0C0EA310BA}"/>
              </a:ext>
            </a:extLst>
          </p:cNvPr>
          <p:cNvSpPr txBox="1"/>
          <p:nvPr/>
        </p:nvSpPr>
        <p:spPr>
          <a:xfrm>
            <a:off x="138337" y="3492574"/>
            <a:ext cx="2415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35%</a:t>
            </a:r>
          </a:p>
          <a:p>
            <a:pPr algn="ctr"/>
            <a:r>
              <a:rPr lang="en-US" dirty="0"/>
              <a:t>use mobile news apps in the morning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EF37A-C18B-41E2-8A56-460B71017917}"/>
              </a:ext>
            </a:extLst>
          </p:cNvPr>
          <p:cNvSpPr txBox="1"/>
          <p:nvPr/>
        </p:nvSpPr>
        <p:spPr>
          <a:xfrm>
            <a:off x="3151861" y="3508513"/>
            <a:ext cx="2477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21%</a:t>
            </a:r>
          </a:p>
          <a:p>
            <a:pPr algn="ctr"/>
            <a:r>
              <a:rPr lang="en-US" dirty="0"/>
              <a:t>use mobile news apps in the afternoon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D8696-B65D-4FB0-9951-9183B98AC8DC}"/>
              </a:ext>
            </a:extLst>
          </p:cNvPr>
          <p:cNvSpPr txBox="1"/>
          <p:nvPr/>
        </p:nvSpPr>
        <p:spPr>
          <a:xfrm>
            <a:off x="6286616" y="3508513"/>
            <a:ext cx="229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26%</a:t>
            </a:r>
          </a:p>
          <a:p>
            <a:pPr algn="ctr"/>
            <a:r>
              <a:rPr lang="en-US" dirty="0"/>
              <a:t>use mobile news apps in the evening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F9427-591E-43AB-8EBD-C9FF31C68EBB}"/>
              </a:ext>
            </a:extLst>
          </p:cNvPr>
          <p:cNvSpPr txBox="1"/>
          <p:nvPr/>
        </p:nvSpPr>
        <p:spPr>
          <a:xfrm>
            <a:off x="9383008" y="3503200"/>
            <a:ext cx="220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18%</a:t>
            </a:r>
          </a:p>
          <a:p>
            <a:pPr algn="ctr"/>
            <a:r>
              <a:rPr lang="en-US" dirty="0"/>
              <a:t>use mobile news apps late at night</a:t>
            </a:r>
          </a:p>
        </p:txBody>
      </p:sp>
      <p:pic>
        <p:nvPicPr>
          <p:cNvPr id="11" name="Graphic 10" descr="Moon and stars">
            <a:extLst>
              <a:ext uri="{FF2B5EF4-FFF2-40B4-BE49-F238E27FC236}">
                <a16:creationId xmlns:a16="http://schemas.microsoft.com/office/drawing/2014/main" id="{C1CBC528-7ACF-477F-B99E-D1D5FE94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7113" y="2218902"/>
            <a:ext cx="914400" cy="914400"/>
          </a:xfrm>
          <a:prstGeom prst="rect">
            <a:avLst/>
          </a:prstGeom>
        </p:spPr>
      </p:pic>
      <p:pic>
        <p:nvPicPr>
          <p:cNvPr id="13" name="Graphic 12" descr="Sun">
            <a:extLst>
              <a:ext uri="{FF2B5EF4-FFF2-40B4-BE49-F238E27FC236}">
                <a16:creationId xmlns:a16="http://schemas.microsoft.com/office/drawing/2014/main" id="{FA02A3A8-2CE9-4219-A404-C487D41A5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6915" y="2203562"/>
            <a:ext cx="1047634" cy="1047634"/>
          </a:xfrm>
          <a:prstGeom prst="rect">
            <a:avLst/>
          </a:prstGeom>
        </p:spPr>
      </p:pic>
      <p:pic>
        <p:nvPicPr>
          <p:cNvPr id="1026" name="Picture 2" descr="Image result for morning icon">
            <a:extLst>
              <a:ext uri="{FF2B5EF4-FFF2-40B4-BE49-F238E27FC236}">
                <a16:creationId xmlns:a16="http://schemas.microsoft.com/office/drawing/2014/main" id="{8F1819C0-5DDA-45A9-8AA0-78C748AB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2" y="1955228"/>
            <a:ext cx="1441748" cy="144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vening icon">
            <a:extLst>
              <a:ext uri="{FF2B5EF4-FFF2-40B4-BE49-F238E27FC236}">
                <a16:creationId xmlns:a16="http://schemas.microsoft.com/office/drawing/2014/main" id="{7E6C14A3-FDD4-4C9B-87B3-5174BB755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42" y="2018965"/>
            <a:ext cx="1416828" cy="14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7199E0-E133-4CD6-B999-396589B34EEE}"/>
              </a:ext>
            </a:extLst>
          </p:cNvPr>
          <p:cNvSpPr txBox="1"/>
          <p:nvPr/>
        </p:nvSpPr>
        <p:spPr>
          <a:xfrm>
            <a:off x="3216336" y="6611779"/>
            <a:ext cx="557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Q: What time of day do you use mobile news apps? n= 154, multiple responses accepted</a:t>
            </a:r>
          </a:p>
        </p:txBody>
      </p:sp>
    </p:spTree>
    <p:extLst>
      <p:ext uri="{BB962C8B-B14F-4D97-AF65-F5344CB8AC3E}">
        <p14:creationId xmlns:p14="http://schemas.microsoft.com/office/powerpoint/2010/main" val="80262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8BE074-8E57-4426-8437-8643AEF5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use mobile news apps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4A9E22-DF4F-4C2D-AA3F-6CDEDB846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612564"/>
              </p:ext>
            </p:extLst>
          </p:nvPr>
        </p:nvGraphicFramePr>
        <p:xfrm>
          <a:off x="-1337270" y="1019216"/>
          <a:ext cx="8957365" cy="5919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44A6FB-F148-4BBE-91D4-F88824BC5EF5}"/>
              </a:ext>
            </a:extLst>
          </p:cNvPr>
          <p:cNvSpPr txBox="1"/>
          <p:nvPr/>
        </p:nvSpPr>
        <p:spPr>
          <a:xfrm>
            <a:off x="7496314" y="3140015"/>
            <a:ext cx="376686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90% of mobile news app users use these apps at least once per day.</a:t>
            </a:r>
          </a:p>
        </p:txBody>
      </p:sp>
    </p:spTree>
    <p:extLst>
      <p:ext uri="{BB962C8B-B14F-4D97-AF65-F5344CB8AC3E}">
        <p14:creationId xmlns:p14="http://schemas.microsoft.com/office/powerpoint/2010/main" val="373280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373179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EF1452-C6FD-4C20-82CC-F3B53C53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2" y="221674"/>
            <a:ext cx="11202878" cy="568036"/>
          </a:xfrm>
        </p:spPr>
        <p:txBody>
          <a:bodyPr/>
          <a:lstStyle/>
          <a:p>
            <a:r>
              <a:rPr lang="en-US" dirty="0"/>
              <a:t>Staying up-to-date is biggest reason to use mobile news apps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B32393-32F5-4AED-B4F6-5B0FCDDEC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59982"/>
              </p:ext>
            </p:extLst>
          </p:nvPr>
        </p:nvGraphicFramePr>
        <p:xfrm>
          <a:off x="747582" y="1116481"/>
          <a:ext cx="1064503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5">
            <a:extLst>
              <a:ext uri="{FF2B5EF4-FFF2-40B4-BE49-F238E27FC236}">
                <a16:creationId xmlns:a16="http://schemas.microsoft.com/office/drawing/2014/main" id="{01357639-5FAC-44D9-930A-A9ABEEBDB1DF}"/>
              </a:ext>
            </a:extLst>
          </p:cNvPr>
          <p:cNvSpPr txBox="1"/>
          <p:nvPr/>
        </p:nvSpPr>
        <p:spPr>
          <a:xfrm>
            <a:off x="5730556" y="6611779"/>
            <a:ext cx="67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n= 154</a:t>
            </a:r>
          </a:p>
        </p:txBody>
      </p:sp>
    </p:spTree>
    <p:extLst>
      <p:ext uri="{BB962C8B-B14F-4D97-AF65-F5344CB8AC3E}">
        <p14:creationId xmlns:p14="http://schemas.microsoft.com/office/powerpoint/2010/main" val="169262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Primary Mobile News App Usage</a:t>
            </a:r>
          </a:p>
        </p:txBody>
      </p:sp>
    </p:spTree>
    <p:extLst>
      <p:ext uri="{BB962C8B-B14F-4D97-AF65-F5344CB8AC3E}">
        <p14:creationId xmlns:p14="http://schemas.microsoft.com/office/powerpoint/2010/main" val="3213379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BFB1-7119-42D0-963C-0E53CC0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News is most users primary news app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93AC1A-9CD4-49C0-9E9E-B96370510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648804"/>
              </p:ext>
            </p:extLst>
          </p:nvPr>
        </p:nvGraphicFramePr>
        <p:xfrm>
          <a:off x="747582" y="1087726"/>
          <a:ext cx="105156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15">
            <a:extLst>
              <a:ext uri="{FF2B5EF4-FFF2-40B4-BE49-F238E27FC236}">
                <a16:creationId xmlns:a16="http://schemas.microsoft.com/office/drawing/2014/main" id="{B9411F1C-A918-4967-9914-F08F01FEC538}"/>
              </a:ext>
            </a:extLst>
          </p:cNvPr>
          <p:cNvSpPr txBox="1"/>
          <p:nvPr/>
        </p:nvSpPr>
        <p:spPr>
          <a:xfrm>
            <a:off x="3507514" y="6611779"/>
            <a:ext cx="4995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Q: What app do you consider your primary mobile news app? (text-entry answer n= 154</a:t>
            </a:r>
          </a:p>
        </p:txBody>
      </p:sp>
    </p:spTree>
    <p:extLst>
      <p:ext uri="{BB962C8B-B14F-4D97-AF65-F5344CB8AC3E}">
        <p14:creationId xmlns:p14="http://schemas.microsoft.com/office/powerpoint/2010/main" val="305135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BFB1-7119-42D0-963C-0E53CC0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app usage driven by distinct features of app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B9411F1C-A918-4967-9914-F08F01FEC538}"/>
              </a:ext>
            </a:extLst>
          </p:cNvPr>
          <p:cNvSpPr txBox="1"/>
          <p:nvPr/>
        </p:nvSpPr>
        <p:spPr>
          <a:xfrm>
            <a:off x="3627957" y="6611779"/>
            <a:ext cx="5079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Q: Why do you prefer this as your primary news app? (multiple answers selected) n= 154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C96D66-3977-4760-9064-6348D12C5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882942"/>
              </p:ext>
            </p:extLst>
          </p:nvPr>
        </p:nvGraphicFramePr>
        <p:xfrm>
          <a:off x="747582" y="1058646"/>
          <a:ext cx="108405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806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BFB1-7119-42D0-963C-0E53CC0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use primary apps for around 6-10 minutes/session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93AC1A-9CD4-49C0-9E9E-B96370510478}"/>
              </a:ext>
            </a:extLst>
          </p:cNvPr>
          <p:cNvGraphicFramePr/>
          <p:nvPr/>
        </p:nvGraphicFramePr>
        <p:xfrm>
          <a:off x="747582" y="1087726"/>
          <a:ext cx="105156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15">
            <a:extLst>
              <a:ext uri="{FF2B5EF4-FFF2-40B4-BE49-F238E27FC236}">
                <a16:creationId xmlns:a16="http://schemas.microsoft.com/office/drawing/2014/main" id="{B9411F1C-A918-4967-9914-F08F01FEC538}"/>
              </a:ext>
            </a:extLst>
          </p:cNvPr>
          <p:cNvSpPr txBox="1"/>
          <p:nvPr/>
        </p:nvSpPr>
        <p:spPr>
          <a:xfrm>
            <a:off x="3333126" y="6623138"/>
            <a:ext cx="534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Q: When you use your primary news app, how long do you typically spend per session? n= 154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0CD85C7-786D-42BA-8905-9D5FB4AD1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652345"/>
              </p:ext>
            </p:extLst>
          </p:nvPr>
        </p:nvGraphicFramePr>
        <p:xfrm>
          <a:off x="747582" y="1058646"/>
          <a:ext cx="108405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754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Behaviors &amp; Preferences When Using Mobile News Apps</a:t>
            </a:r>
          </a:p>
        </p:txBody>
      </p:sp>
    </p:spTree>
    <p:extLst>
      <p:ext uri="{BB962C8B-B14F-4D97-AF65-F5344CB8AC3E}">
        <p14:creationId xmlns:p14="http://schemas.microsoft.com/office/powerpoint/2010/main" val="377368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BFB1-7119-42D0-963C-0E53CC0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2" y="221674"/>
            <a:ext cx="10702546" cy="568036"/>
          </a:xfrm>
        </p:spPr>
        <p:txBody>
          <a:bodyPr/>
          <a:lstStyle/>
          <a:p>
            <a:r>
              <a:rPr lang="en-US" dirty="0"/>
              <a:t>Users mix up browsing and going directly to stories in apps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673B7740-0D58-4A43-AEF5-6132F0C8C969}"/>
              </a:ext>
            </a:extLst>
          </p:cNvPr>
          <p:cNvSpPr txBox="1"/>
          <p:nvPr/>
        </p:nvSpPr>
        <p:spPr>
          <a:xfrm>
            <a:off x="1212490" y="6611779"/>
            <a:ext cx="9713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Q: When you are using mobile news apps, are you typically browsing or are you going directly to stories you are interested in? n= 154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F4C09A2-AB22-488B-8632-3FC5183EF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485480"/>
              </p:ext>
            </p:extLst>
          </p:nvPr>
        </p:nvGraphicFramePr>
        <p:xfrm>
          <a:off x="1656272" y="789710"/>
          <a:ext cx="8825781" cy="567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1994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BFB1-7119-42D0-963C-0E53CC0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2" y="221674"/>
            <a:ext cx="10515600" cy="963020"/>
          </a:xfrm>
        </p:spPr>
        <p:txBody>
          <a:bodyPr/>
          <a:lstStyle/>
          <a:p>
            <a:r>
              <a:rPr lang="en-US" dirty="0"/>
              <a:t>Users prefer a mix of hard/soft news, but lean towards hard news as a preference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C11FDFB-7C13-479A-AC32-E9E593058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132238"/>
              </p:ext>
            </p:extLst>
          </p:nvPr>
        </p:nvGraphicFramePr>
        <p:xfrm>
          <a:off x="1773655" y="875993"/>
          <a:ext cx="8592889" cy="5649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5">
            <a:extLst>
              <a:ext uri="{FF2B5EF4-FFF2-40B4-BE49-F238E27FC236}">
                <a16:creationId xmlns:a16="http://schemas.microsoft.com/office/drawing/2014/main" id="{43BA2F09-4052-4A9E-A34F-C00AEBE35931}"/>
              </a:ext>
            </a:extLst>
          </p:cNvPr>
          <p:cNvSpPr txBox="1"/>
          <p:nvPr/>
        </p:nvSpPr>
        <p:spPr>
          <a:xfrm>
            <a:off x="1212490" y="6611779"/>
            <a:ext cx="9713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Q: When you use mobile news apps, are you more interested in “hard” news (like politics or top stories) or “soft” news (like lifestyle or entertainment)? n= 154</a:t>
            </a:r>
          </a:p>
        </p:txBody>
      </p:sp>
    </p:spTree>
    <p:extLst>
      <p:ext uri="{BB962C8B-B14F-4D97-AF65-F5344CB8AC3E}">
        <p14:creationId xmlns:p14="http://schemas.microsoft.com/office/powerpoint/2010/main" val="364325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C11FDFB-7C13-479A-AC32-E9E593058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495913"/>
              </p:ext>
            </p:extLst>
          </p:nvPr>
        </p:nvGraphicFramePr>
        <p:xfrm>
          <a:off x="1976631" y="1059791"/>
          <a:ext cx="8186936" cy="512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5">
            <a:extLst>
              <a:ext uri="{FF2B5EF4-FFF2-40B4-BE49-F238E27FC236}">
                <a16:creationId xmlns:a16="http://schemas.microsoft.com/office/drawing/2014/main" id="{43BA2F09-4052-4A9E-A34F-C00AEBE35931}"/>
              </a:ext>
            </a:extLst>
          </p:cNvPr>
          <p:cNvSpPr txBox="1"/>
          <p:nvPr/>
        </p:nvSpPr>
        <p:spPr>
          <a:xfrm>
            <a:off x="1618726" y="6457890"/>
            <a:ext cx="890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Q: Consider the organization of stories/articles in your mobile news apps. Do you prefer to have them organized by category/topic or do you prefer to have stories listed by freshness/relevance/time? n= 154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BD1A123-5407-4EDF-984D-4371FAC6E75A}"/>
              </a:ext>
            </a:extLst>
          </p:cNvPr>
          <p:cNvSpPr txBox="1">
            <a:spLocks/>
          </p:cNvSpPr>
          <p:nvPr/>
        </p:nvSpPr>
        <p:spPr>
          <a:xfrm>
            <a:off x="687198" y="221674"/>
            <a:ext cx="10515600" cy="56803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00809D"/>
                </a:solidFill>
                <a:latin typeface="Segoe UI Slab" panose="02060504040202020204" pitchFamily="18" charset="0"/>
                <a:ea typeface="Segoe UI Slab" panose="02060504040202020204" pitchFamily="18" charset="0"/>
                <a:cs typeface="Segoe UI Slab" panose="02060504040202020204" pitchFamily="18" charset="0"/>
              </a:defRPr>
            </a:lvl1pPr>
          </a:lstStyle>
          <a:p>
            <a:r>
              <a:rPr lang="en-US" dirty="0"/>
              <a:t>Users prefer news stories organized by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B5CC9-32D3-4D4F-8F4F-D5F3A15D1021}"/>
              </a:ext>
            </a:extLst>
          </p:cNvPr>
          <p:cNvSpPr txBox="1"/>
          <p:nvPr/>
        </p:nvSpPr>
        <p:spPr>
          <a:xfrm>
            <a:off x="299049" y="1127184"/>
            <a:ext cx="381575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Why users prefer organizing content by recency: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Want to know the latest news as it happens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Get breaking news right away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Stay as up-to-date as possible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Not always sure what they are looking for/ makes it easy to just see latest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Mobile more for updates, desktop more for topical deep dives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64FEA-1478-4741-90CB-153B7CA8086D}"/>
              </a:ext>
            </a:extLst>
          </p:cNvPr>
          <p:cNvSpPr txBox="1"/>
          <p:nvPr/>
        </p:nvSpPr>
        <p:spPr>
          <a:xfrm>
            <a:off x="552091" y="3777148"/>
            <a:ext cx="2967487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“I am generally trying to find out what other people are so upset/excited about.”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A5CFD-E72C-43B9-B610-0D04FEB30D48}"/>
              </a:ext>
            </a:extLst>
          </p:cNvPr>
          <p:cNvSpPr txBox="1"/>
          <p:nvPr/>
        </p:nvSpPr>
        <p:spPr>
          <a:xfrm>
            <a:off x="8154838" y="1127184"/>
            <a:ext cx="38243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Why users prefer organizing content by topic: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Easier to get to what interests them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Easier to skip the content they aren’t interested in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Better design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Easier decision-making about what to read and when to read it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More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AEED4-DD2A-4D5F-8382-6E6027BB8349}"/>
              </a:ext>
            </a:extLst>
          </p:cNvPr>
          <p:cNvSpPr txBox="1"/>
          <p:nvPr/>
        </p:nvSpPr>
        <p:spPr>
          <a:xfrm>
            <a:off x="8620620" y="3777148"/>
            <a:ext cx="29674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“Politics and Kardashians should be separated.”</a:t>
            </a:r>
          </a:p>
        </p:txBody>
      </p:sp>
    </p:spTree>
    <p:extLst>
      <p:ext uri="{BB962C8B-B14F-4D97-AF65-F5344CB8AC3E}">
        <p14:creationId xmlns:p14="http://schemas.microsoft.com/office/powerpoint/2010/main" val="373666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BFB1-7119-42D0-963C-0E53CC0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like a variety of media within their mobile news apps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AEDF340-A87F-411D-9810-9DF296FB2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687938"/>
              </p:ext>
            </p:extLst>
          </p:nvPr>
        </p:nvGraphicFramePr>
        <p:xfrm>
          <a:off x="2038724" y="9751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5">
            <a:extLst>
              <a:ext uri="{FF2B5EF4-FFF2-40B4-BE49-F238E27FC236}">
                <a16:creationId xmlns:a16="http://schemas.microsoft.com/office/drawing/2014/main" id="{4E74918E-C20C-4AED-808A-D58BC3DA39A0}"/>
              </a:ext>
            </a:extLst>
          </p:cNvPr>
          <p:cNvSpPr txBox="1"/>
          <p:nvPr/>
        </p:nvSpPr>
        <p:spPr>
          <a:xfrm>
            <a:off x="1747695" y="6457890"/>
            <a:ext cx="8515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Q: Consider the type of media included with the stories/articles in your mobile news apps. Do you prefer visual stories (more photos), text articles, or videos? n= 154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E297F-5E71-403C-ACA2-CF40CFDD6467}"/>
              </a:ext>
            </a:extLst>
          </p:cNvPr>
          <p:cNvSpPr txBox="1"/>
          <p:nvPr/>
        </p:nvSpPr>
        <p:spPr>
          <a:xfrm>
            <a:off x="747582" y="1593476"/>
            <a:ext cx="30861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Users like having a variety of media that allows them to choose what to engage with given their context.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A125D-7E85-4EBA-9797-FAA8D532208D}"/>
              </a:ext>
            </a:extLst>
          </p:cNvPr>
          <p:cNvSpPr txBox="1"/>
          <p:nvPr/>
        </p:nvSpPr>
        <p:spPr>
          <a:xfrm>
            <a:off x="8566524" y="1721222"/>
            <a:ext cx="3200400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Users who prefer text appreciate that it goes more in-depth than other formats. Users also mentioned load times, data issues, and clutter with other media types.</a:t>
            </a:r>
          </a:p>
        </p:txBody>
      </p:sp>
    </p:spTree>
    <p:extLst>
      <p:ext uri="{BB962C8B-B14F-4D97-AF65-F5344CB8AC3E}">
        <p14:creationId xmlns:p14="http://schemas.microsoft.com/office/powerpoint/2010/main" val="337720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DE90-848B-4C24-8B96-B8EDDD1458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accent2"/>
            </a:solidFill>
          </a:ln>
        </p:spPr>
        <p:txBody>
          <a:bodyPr anchor="ctr"/>
          <a:lstStyle/>
          <a:p>
            <a:pPr algn="ctr"/>
            <a:r>
              <a:rPr lang="en-US" dirty="0"/>
              <a:t>Google News was the most popular mobile news app among survey respondents.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0F0B-ABCF-4445-A8C1-BB324A2852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accent3"/>
            </a:solidFill>
          </a:ln>
        </p:spPr>
        <p:txBody>
          <a:bodyPr anchor="ctr"/>
          <a:lstStyle/>
          <a:p>
            <a:pPr algn="ctr"/>
            <a:r>
              <a:rPr lang="en-US" dirty="0"/>
              <a:t>90% of mobile news app users use a mobile news app at least once per day.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8E34A-39FA-425D-8F79-497B48B005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b="1" dirty="0"/>
              <a:t>75%</a:t>
            </a:r>
            <a:r>
              <a:rPr lang="en-US" dirty="0"/>
              <a:t> of survey respondents </a:t>
            </a:r>
            <a:r>
              <a:rPr lang="en-US"/>
              <a:t>have used </a:t>
            </a:r>
            <a:r>
              <a:rPr lang="en-US" dirty="0"/>
              <a:t>a mobile news app.</a:t>
            </a:r>
          </a:p>
        </p:txBody>
      </p:sp>
    </p:spTree>
    <p:extLst>
      <p:ext uri="{BB962C8B-B14F-4D97-AF65-F5344CB8AC3E}">
        <p14:creationId xmlns:p14="http://schemas.microsoft.com/office/powerpoint/2010/main" val="3357982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BFB1-7119-42D0-963C-0E53CC0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Despite wanting personalization, users don’t often do it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D16CED-4EAA-44F2-86AD-186296C0E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905903"/>
              </p:ext>
            </p:extLst>
          </p:nvPr>
        </p:nvGraphicFramePr>
        <p:xfrm>
          <a:off x="141195" y="1324784"/>
          <a:ext cx="6394076" cy="441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5">
            <a:extLst>
              <a:ext uri="{FF2B5EF4-FFF2-40B4-BE49-F238E27FC236}">
                <a16:creationId xmlns:a16="http://schemas.microsoft.com/office/drawing/2014/main" id="{DD2DAC3E-03D3-4618-9B0C-EE602C50F8A3}"/>
              </a:ext>
            </a:extLst>
          </p:cNvPr>
          <p:cNvSpPr txBox="1"/>
          <p:nvPr/>
        </p:nvSpPr>
        <p:spPr>
          <a:xfrm>
            <a:off x="1747695" y="6611779"/>
            <a:ext cx="8515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n= 154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324695-C210-4E65-B954-07EB4F49D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835926"/>
              </p:ext>
            </p:extLst>
          </p:nvPr>
        </p:nvGraphicFramePr>
        <p:xfrm>
          <a:off x="5658971" y="1324784"/>
          <a:ext cx="6394076" cy="441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6073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BFB1-7119-42D0-963C-0E53CC0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expect real-time updates in mobile news apps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5A145E-AEB0-46FB-9168-01A06C7521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455835"/>
              </p:ext>
            </p:extLst>
          </p:nvPr>
        </p:nvGraphicFramePr>
        <p:xfrm>
          <a:off x="747582" y="1026472"/>
          <a:ext cx="1072452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5">
            <a:extLst>
              <a:ext uri="{FF2B5EF4-FFF2-40B4-BE49-F238E27FC236}">
                <a16:creationId xmlns:a16="http://schemas.microsoft.com/office/drawing/2014/main" id="{93A557CC-7530-435A-82FF-0A9B126DEA0F}"/>
              </a:ext>
            </a:extLst>
          </p:cNvPr>
          <p:cNvSpPr txBox="1"/>
          <p:nvPr/>
        </p:nvSpPr>
        <p:spPr>
          <a:xfrm>
            <a:off x="1747695" y="6611779"/>
            <a:ext cx="8515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Q: How often do you expect the content to be updated in your mobile news app? n= 150</a:t>
            </a:r>
          </a:p>
        </p:txBody>
      </p:sp>
    </p:spTree>
    <p:extLst>
      <p:ext uri="{BB962C8B-B14F-4D97-AF65-F5344CB8AC3E}">
        <p14:creationId xmlns:p14="http://schemas.microsoft.com/office/powerpoint/2010/main" val="3373934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BFB1-7119-42D0-963C-0E53CC0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2" y="221674"/>
            <a:ext cx="10682418" cy="568036"/>
          </a:xfrm>
        </p:spPr>
        <p:txBody>
          <a:bodyPr/>
          <a:lstStyle/>
          <a:p>
            <a:r>
              <a:rPr lang="en-US" dirty="0"/>
              <a:t>Over half of users don’t find social content valuable in apps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17A58B-032D-4930-B4F0-C9EC145C4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967058"/>
              </p:ext>
            </p:extLst>
          </p:nvPr>
        </p:nvGraphicFramePr>
        <p:xfrm>
          <a:off x="1778149" y="789710"/>
          <a:ext cx="8621283" cy="5695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724A11-9B9A-4735-8A1D-063FA4A82C8C}"/>
              </a:ext>
            </a:extLst>
          </p:cNvPr>
          <p:cNvSpPr txBox="1"/>
          <p:nvPr/>
        </p:nvSpPr>
        <p:spPr>
          <a:xfrm>
            <a:off x="396689" y="1147868"/>
            <a:ext cx="2857500" cy="452431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Reasons why users don’t find social content valuable:</a:t>
            </a:r>
          </a:p>
          <a:p>
            <a:pPr marL="285750" indent="-285750">
              <a:buFontTx/>
              <a:buChar char="-"/>
            </a:pPr>
            <a:r>
              <a:rPr lang="en-US" dirty="0"/>
              <a:t>Too much opinion, not enough fact</a:t>
            </a:r>
          </a:p>
          <a:p>
            <a:pPr marL="285750" indent="-285750">
              <a:buFontTx/>
              <a:buChar char="-"/>
            </a:pPr>
            <a:r>
              <a:rPr lang="en-US" dirty="0"/>
              <a:t>Lacks credibility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want to hear from real journalists/experts, not just anyone with a keyboard</a:t>
            </a:r>
          </a:p>
          <a:p>
            <a:pPr marL="285750" indent="-285750">
              <a:buFontTx/>
              <a:buChar char="-"/>
            </a:pPr>
            <a:r>
              <a:rPr lang="en-US" dirty="0"/>
              <a:t>Already use social media, don’t need it in news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Don’t use social media intentionally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Concern about fake 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4F978-2394-4026-A40C-97B699BCA18E}"/>
              </a:ext>
            </a:extLst>
          </p:cNvPr>
          <p:cNvSpPr txBox="1"/>
          <p:nvPr/>
        </p:nvSpPr>
        <p:spPr>
          <a:xfrm>
            <a:off x="8923392" y="1147868"/>
            <a:ext cx="2857500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Reasons why users find value in social content: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Provides more perspectives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Adds variety to stories that “professionals” might miss</a:t>
            </a:r>
          </a:p>
          <a:p>
            <a:pPr marL="285750" indent="-285750">
              <a:buFontTx/>
              <a:buChar char="-"/>
            </a:pPr>
            <a:r>
              <a:rPr lang="en-US" dirty="0"/>
              <a:t>Often more up-to-date than “news”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add clarity/detail to stories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Part of life now/unavoidable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9C471041-A294-4014-A0C6-A250AAF502BD}"/>
              </a:ext>
            </a:extLst>
          </p:cNvPr>
          <p:cNvSpPr txBox="1"/>
          <p:nvPr/>
        </p:nvSpPr>
        <p:spPr>
          <a:xfrm>
            <a:off x="1747695" y="6611779"/>
            <a:ext cx="873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Q: Do you think it is valuable to see social content (like Twitter posts, Facebook stories, etc.) mixed in with the content you read in your mobile news app? n= 154</a:t>
            </a:r>
          </a:p>
        </p:txBody>
      </p:sp>
    </p:spTree>
    <p:extLst>
      <p:ext uri="{BB962C8B-B14F-4D97-AF65-F5344CB8AC3E}">
        <p14:creationId xmlns:p14="http://schemas.microsoft.com/office/powerpoint/2010/main" val="4267476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BFB1-7119-42D0-963C-0E53CC0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users don’t enable mobile news notifications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0F3F3F-2032-4B9F-A642-CBB241978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463414"/>
              </p:ext>
            </p:extLst>
          </p:nvPr>
        </p:nvGraphicFramePr>
        <p:xfrm>
          <a:off x="1941382" y="9542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9BA97C-8126-422B-A2F9-6A7ECC58B8AB}"/>
              </a:ext>
            </a:extLst>
          </p:cNvPr>
          <p:cNvSpPr txBox="1"/>
          <p:nvPr/>
        </p:nvSpPr>
        <p:spPr>
          <a:xfrm>
            <a:off x="430803" y="1152555"/>
            <a:ext cx="3287308" cy="22467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Why Haven’t Users Enabled Notifications?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Already get too many notifications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Too annoying, intrusive, interruptive, and/or distracting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Don’t want constant reminders of news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Check apps often enough to not need them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Can’t customize enough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Haven’t gotten around to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9C21-E11F-4199-BDAB-E664574C5E36}"/>
              </a:ext>
            </a:extLst>
          </p:cNvPr>
          <p:cNvSpPr txBox="1"/>
          <p:nvPr/>
        </p:nvSpPr>
        <p:spPr>
          <a:xfrm>
            <a:off x="8574458" y="1152555"/>
            <a:ext cx="3104313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Why Have Users Enabled Notifications?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Compelled to be as up-to-date as possible at all times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Get breaking news as it happens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FOMO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Never changed defaults/too lazy to turn off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D54AAD18-6C93-4C39-B24D-3197C8E6BEF7}"/>
              </a:ext>
            </a:extLst>
          </p:cNvPr>
          <p:cNvSpPr txBox="1"/>
          <p:nvPr/>
        </p:nvSpPr>
        <p:spPr>
          <a:xfrm>
            <a:off x="1747695" y="6611779"/>
            <a:ext cx="8515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Q: Consider the mobile news apps you use most regularly. Do you enable push notifications from these apps? n= 154</a:t>
            </a:r>
          </a:p>
        </p:txBody>
      </p:sp>
    </p:spTree>
    <p:extLst>
      <p:ext uri="{BB962C8B-B14F-4D97-AF65-F5344CB8AC3E}">
        <p14:creationId xmlns:p14="http://schemas.microsoft.com/office/powerpoint/2010/main" val="2747754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20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+mj-lt"/>
                <a:ea typeface="+mn-ea"/>
                <a:cs typeface="Segoe UI Light" panose="020B0502040204020203" pitchFamily="34" charset="0"/>
              </a:rPr>
              <a:t>Research Methodology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 numCol="1"/>
          <a:lstStyle/>
          <a:p>
            <a:r>
              <a:rPr lang="en-US" dirty="0"/>
              <a:t>A survey was sent to 205 participants in June 2017 to understand behaviors and attitudes about mobile news apps. </a:t>
            </a:r>
          </a:p>
          <a:p>
            <a:r>
              <a:rPr lang="en-US" dirty="0"/>
              <a:t>The survey was developed using Qualtrics and deployed using UserTesting.</a:t>
            </a:r>
          </a:p>
          <a:p>
            <a:r>
              <a:rPr lang="en-US" dirty="0"/>
              <a:t>Survey respondents were required to be U.S. residents and smartphone users.</a:t>
            </a:r>
          </a:p>
          <a:p>
            <a:r>
              <a:rPr lang="en-US" dirty="0"/>
              <a:t>Respondents completed the survey on desktop/laptop computers.</a:t>
            </a:r>
          </a:p>
        </p:txBody>
      </p:sp>
    </p:spTree>
    <p:extLst>
      <p:ext uri="{BB962C8B-B14F-4D97-AF65-F5344CB8AC3E}">
        <p14:creationId xmlns:p14="http://schemas.microsoft.com/office/powerpoint/2010/main" val="184032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+mj-lt"/>
                <a:ea typeface="+mn-ea"/>
                <a:cs typeface="Segoe UI Light" panose="020B0502040204020203" pitchFamily="34" charset="0"/>
              </a:rPr>
              <a:t>Respondent Demographics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39FDDC-D7FD-4F62-A1FD-BF469F4CE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824755"/>
              </p:ext>
            </p:extLst>
          </p:nvPr>
        </p:nvGraphicFramePr>
        <p:xfrm>
          <a:off x="0" y="1432362"/>
          <a:ext cx="6246404" cy="4396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7DD6B78-14A6-4286-824C-C828C23C5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202721"/>
              </p:ext>
            </p:extLst>
          </p:nvPr>
        </p:nvGraphicFramePr>
        <p:xfrm>
          <a:off x="5546667" y="1432362"/>
          <a:ext cx="6582580" cy="4396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10034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+mj-lt"/>
                <a:ea typeface="+mn-ea"/>
                <a:cs typeface="Segoe UI Light" panose="020B0502040204020203" pitchFamily="34" charset="0"/>
              </a:rPr>
              <a:t>Respondent Demographics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E618D01-46B0-472E-94C3-585B66FBC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152937"/>
              </p:ext>
            </p:extLst>
          </p:nvPr>
        </p:nvGraphicFramePr>
        <p:xfrm>
          <a:off x="0" y="1230407"/>
          <a:ext cx="6817904" cy="471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D888574-252D-4C5C-930F-271C565E6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710200"/>
              </p:ext>
            </p:extLst>
          </p:nvPr>
        </p:nvGraphicFramePr>
        <p:xfrm>
          <a:off x="6138583" y="1230407"/>
          <a:ext cx="6053417" cy="471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2803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+mj-lt"/>
                <a:ea typeface="+mn-ea"/>
                <a:cs typeface="Segoe UI Light" panose="020B0502040204020203" pitchFamily="34" charset="0"/>
              </a:rPr>
              <a:t>Respondent Demographics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E618D01-46B0-472E-94C3-585B66FBC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436910"/>
              </p:ext>
            </p:extLst>
          </p:nvPr>
        </p:nvGraphicFramePr>
        <p:xfrm>
          <a:off x="261157" y="1290565"/>
          <a:ext cx="5877426" cy="403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D888574-252D-4C5C-930F-271C565E6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663353"/>
              </p:ext>
            </p:extLst>
          </p:nvPr>
        </p:nvGraphicFramePr>
        <p:xfrm>
          <a:off x="6090456" y="1104076"/>
          <a:ext cx="6053417" cy="471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6163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+mj-lt"/>
                <a:ea typeface="+mn-ea"/>
                <a:cs typeface="Segoe UI Light" panose="020B0502040204020203" pitchFamily="34" charset="0"/>
              </a:rPr>
              <a:t>Respondent Demographics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E618D01-46B0-472E-94C3-585B66FBC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723060"/>
              </p:ext>
            </p:extLst>
          </p:nvPr>
        </p:nvGraphicFramePr>
        <p:xfrm>
          <a:off x="0" y="1230407"/>
          <a:ext cx="6817904" cy="471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D888574-252D-4C5C-930F-271C565E6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680733"/>
              </p:ext>
            </p:extLst>
          </p:nvPr>
        </p:nvGraphicFramePr>
        <p:xfrm>
          <a:off x="6138583" y="1230407"/>
          <a:ext cx="6053417" cy="471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635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DE90-848B-4C24-8B96-B8EDDD1458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accent2"/>
            </a:solidFill>
          </a:ln>
        </p:spPr>
        <p:txBody>
          <a:bodyPr anchor="ctr"/>
          <a:lstStyle/>
          <a:p>
            <a:pPr algn="ctr"/>
            <a:r>
              <a:rPr lang="en-US" dirty="0"/>
              <a:t>Staying up-to-date is the primary reason people use mobile news apps.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0F0B-ABCF-4445-A8C1-BB324A2852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accent3"/>
            </a:solidFill>
          </a:ln>
        </p:spPr>
        <p:txBody>
          <a:bodyPr anchor="ctr"/>
          <a:lstStyle/>
          <a:p>
            <a:pPr algn="ctr"/>
            <a:r>
              <a:rPr lang="en-US" dirty="0"/>
              <a:t>74% of mobile news app users expect real-time content updates.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8E34A-39FA-425D-8F79-497B48B005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/>
              <a:t>Morning is the most popular time to use mobile news apps.</a:t>
            </a:r>
          </a:p>
        </p:txBody>
      </p:sp>
    </p:spTree>
    <p:extLst>
      <p:ext uri="{BB962C8B-B14F-4D97-AF65-F5344CB8AC3E}">
        <p14:creationId xmlns:p14="http://schemas.microsoft.com/office/powerpoint/2010/main" val="3266333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19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DE90-848B-4C24-8B96-B8EDDD1458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accent2"/>
            </a:solidFill>
          </a:ln>
        </p:spPr>
        <p:txBody>
          <a:bodyPr anchor="ctr"/>
          <a:lstStyle/>
          <a:p>
            <a:pPr algn="ctr"/>
            <a:r>
              <a:rPr lang="en-US" dirty="0"/>
              <a:t>Users want a mix of hard and soft news (but lean towards hard) using many types of media.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0F0B-ABCF-4445-A8C1-BB324A2852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accent3"/>
            </a:solidFill>
          </a:ln>
        </p:spPr>
        <p:txBody>
          <a:bodyPr anchor="ctr"/>
          <a:lstStyle/>
          <a:p>
            <a:pPr algn="ctr"/>
            <a:r>
              <a:rPr lang="en-US" dirty="0"/>
              <a:t>Users prefer content to be organized by category/topic.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8E34A-39FA-425D-8F79-497B48B005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/>
              <a:t>Mobile news app users engaging in both browsing and directed behaviors.</a:t>
            </a:r>
          </a:p>
        </p:txBody>
      </p:sp>
    </p:spTree>
    <p:extLst>
      <p:ext uri="{BB962C8B-B14F-4D97-AF65-F5344CB8AC3E}">
        <p14:creationId xmlns:p14="http://schemas.microsoft.com/office/powerpoint/2010/main" val="8487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DE90-848B-4C24-8B96-B8EDDD1458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accent2"/>
            </a:solidFill>
          </a:ln>
        </p:spPr>
        <p:txBody>
          <a:bodyPr anchor="ctr"/>
          <a:lstStyle/>
          <a:p>
            <a:pPr algn="ctr"/>
            <a:r>
              <a:rPr lang="en-US" dirty="0"/>
              <a:t>Users don’t like social content integrated into their mobile news apps (unless it’s really helpful).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0F0B-ABCF-4445-A8C1-BB324A2852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accent3"/>
            </a:solidFill>
          </a:ln>
        </p:spPr>
        <p:txBody>
          <a:bodyPr anchor="ctr"/>
          <a:lstStyle/>
          <a:p>
            <a:pPr algn="ctr"/>
            <a:r>
              <a:rPr lang="en-US" dirty="0"/>
              <a:t>Users don’t enable push notifications because they feel they already get too many.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8E34A-39FA-425D-8F79-497B48B005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/>
              <a:t>Mobile news app users say they want personalized content, but few have taken steps to get it.</a:t>
            </a:r>
          </a:p>
        </p:txBody>
      </p:sp>
    </p:spTree>
    <p:extLst>
      <p:ext uri="{BB962C8B-B14F-4D97-AF65-F5344CB8AC3E}">
        <p14:creationId xmlns:p14="http://schemas.microsoft.com/office/powerpoint/2010/main" val="28319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Implications for Bing</a:t>
            </a:r>
          </a:p>
        </p:txBody>
      </p:sp>
    </p:spTree>
    <p:extLst>
      <p:ext uri="{BB962C8B-B14F-4D97-AF65-F5344CB8AC3E}">
        <p14:creationId xmlns:p14="http://schemas.microsoft.com/office/powerpoint/2010/main" val="10634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72B76A-4546-40CD-8BF7-A6E3C03DC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564" y="399594"/>
            <a:ext cx="10515601" cy="606738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In order to compete with the mobile news apps already in use, Bing needs to: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Provide real-time updates alongside comprehensive story aggregation to give people both the latest and the deepest takes on the news.</a:t>
            </a:r>
          </a:p>
          <a:p>
            <a:pPr marL="230188" lvl="1" indent="0">
              <a:buNone/>
            </a:pPr>
            <a:endParaRPr lang="en-US" dirty="0"/>
          </a:p>
          <a:p>
            <a:pPr lvl="1"/>
            <a:r>
              <a:rPr lang="en-US" dirty="0"/>
              <a:t>Enable personalization in a way that is seamless and simple for users so that they get the content that matters most to them (without having to do a lot of work).</a:t>
            </a:r>
          </a:p>
          <a:p>
            <a:pPr marL="230188" lvl="1" indent="0">
              <a:buNone/>
            </a:pPr>
            <a:endParaRPr lang="en-US" dirty="0"/>
          </a:p>
          <a:p>
            <a:pPr lvl="1"/>
            <a:r>
              <a:rPr lang="en-US" dirty="0"/>
              <a:t>Allow for both browsing and direct-to-the-story usage so that users can have their desired experience (which may change based on context or news content). </a:t>
            </a:r>
          </a:p>
          <a:p>
            <a:pPr marL="230188" lvl="1" indent="0">
              <a:buNone/>
            </a:pPr>
            <a:endParaRPr lang="en-US" dirty="0"/>
          </a:p>
          <a:p>
            <a:pPr lvl="1"/>
            <a:r>
              <a:rPr lang="en-US" dirty="0"/>
              <a:t>Focus on “hard” news but clearly organize content into categories so that users can find the “soft” news they are interested in at the right times. </a:t>
            </a:r>
          </a:p>
          <a:p>
            <a:pPr marL="230188" lvl="1" indent="0">
              <a:buNone/>
            </a:pPr>
            <a:endParaRPr lang="en-US" dirty="0"/>
          </a:p>
          <a:p>
            <a:pPr lvl="1"/>
            <a:r>
              <a:rPr lang="en-US" dirty="0"/>
              <a:t>Incorporate social into the news content but in a smart way; consider what would add to/enhance the content a user is already seeing instead of putting it there just because we can. </a:t>
            </a:r>
          </a:p>
          <a:p>
            <a:pPr marL="230188" lvl="1" indent="0">
              <a:buNone/>
            </a:pPr>
            <a:endParaRPr lang="en-US" dirty="0"/>
          </a:p>
          <a:p>
            <a:pPr lvl="1"/>
            <a:r>
              <a:rPr lang="en-US" dirty="0"/>
              <a:t>Consider the right tone, frequency, and opportunity to use push notifications to avoid being an annoyance. </a:t>
            </a:r>
          </a:p>
        </p:txBody>
      </p:sp>
    </p:spTree>
    <p:extLst>
      <p:ext uri="{BB962C8B-B14F-4D97-AF65-F5344CB8AC3E}">
        <p14:creationId xmlns:p14="http://schemas.microsoft.com/office/powerpoint/2010/main" val="210351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Detailed Findings</a:t>
            </a:r>
          </a:p>
        </p:txBody>
      </p:sp>
    </p:spTree>
    <p:extLst>
      <p:ext uri="{BB962C8B-B14F-4D97-AF65-F5344CB8AC3E}">
        <p14:creationId xmlns:p14="http://schemas.microsoft.com/office/powerpoint/2010/main" val="347488019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Bing">
      <a:dk1>
        <a:srgbClr val="262626"/>
      </a:dk1>
      <a:lt1>
        <a:srgbClr val="FFFFFF"/>
      </a:lt1>
      <a:dk2>
        <a:srgbClr val="404040"/>
      </a:dk2>
      <a:lt2>
        <a:srgbClr val="F7F9F8"/>
      </a:lt2>
      <a:accent1>
        <a:srgbClr val="00809D"/>
      </a:accent1>
      <a:accent2>
        <a:srgbClr val="FF7F72"/>
      </a:accent2>
      <a:accent3>
        <a:srgbClr val="A5A5A5"/>
      </a:accent3>
      <a:accent4>
        <a:srgbClr val="404040"/>
      </a:accent4>
      <a:accent5>
        <a:srgbClr val="CCCCCC"/>
      </a:accent5>
      <a:accent6>
        <a:srgbClr val="F4B183"/>
      </a:accent6>
      <a:hlink>
        <a:srgbClr val="00809D"/>
      </a:hlink>
      <a:folHlink>
        <a:srgbClr val="FF7F72"/>
      </a:folHlink>
    </a:clrScheme>
    <a:fontScheme name="bing">
      <a:majorFont>
        <a:latin typeface="Segoe UI Slab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g research template [Read-Only]" id="{4E0C55C8-8B01-4202-9B22-180FF3A782B2}" vid="{36DD384E-98F5-4162-9411-91FD7BDDB2AF}"/>
    </a:ext>
  </a:extLst>
</a:theme>
</file>

<file path=ppt/theme/theme2.xml><?xml version="1.0" encoding="utf-8"?>
<a:theme xmlns:a="http://schemas.openxmlformats.org/drawingml/2006/main" name="1_Office Theme">
  <a:themeElements>
    <a:clrScheme name="Bing">
      <a:dk1>
        <a:srgbClr val="262626"/>
      </a:dk1>
      <a:lt1>
        <a:srgbClr val="FFFFFF"/>
      </a:lt1>
      <a:dk2>
        <a:srgbClr val="505050"/>
      </a:dk2>
      <a:lt2>
        <a:srgbClr val="F2F2F2"/>
      </a:lt2>
      <a:accent1>
        <a:srgbClr val="00A89D"/>
      </a:accent1>
      <a:accent2>
        <a:srgbClr val="F4B183"/>
      </a:accent2>
      <a:accent3>
        <a:srgbClr val="A5A5A5"/>
      </a:accent3>
      <a:accent4>
        <a:srgbClr val="505050"/>
      </a:accent4>
      <a:accent5>
        <a:srgbClr val="F2F2F2"/>
      </a:accent5>
      <a:accent6>
        <a:srgbClr val="FF4040"/>
      </a:accent6>
      <a:hlink>
        <a:srgbClr val="00A89D"/>
      </a:hlink>
      <a:folHlink>
        <a:srgbClr val="F4B183"/>
      </a:folHlink>
    </a:clrScheme>
    <a:fontScheme name="bing">
      <a:majorFont>
        <a:latin typeface="Segoe UI Slab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g research template [Read-Only]" id="{4E0C55C8-8B01-4202-9B22-180FF3A782B2}" vid="{36B6F86A-05EE-41B7-85F4-7FAB58A54A07}"/>
    </a:ext>
  </a:extLst>
</a:theme>
</file>

<file path=ppt/theme/theme3.xml><?xml version="1.0" encoding="utf-8"?>
<a:theme xmlns:a="http://schemas.openxmlformats.org/drawingml/2006/main" name="5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A89D"/>
      </a:hlink>
      <a:folHlink>
        <a:srgbClr val="00A89D"/>
      </a:folHlink>
    </a:clrScheme>
    <a:fontScheme name="bing">
      <a:majorFont>
        <a:latin typeface="Segoe UI Slab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g research template [Read-Only]" id="{4E0C55C8-8B01-4202-9B22-180FF3A782B2}" vid="{D470CF4A-F8AB-4BF9-AF10-66FE3E97AE7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c5ac6ce-870c-4a5c-abec-36b1ccd88f30">
      <UserInfo>
        <DisplayName>Lin Gao</DisplayName>
        <AccountId>43</AccountId>
        <AccountType/>
      </UserInfo>
      <UserInfo>
        <DisplayName>Ross Heeter</DisplayName>
        <AccountId>308</AccountId>
        <AccountType/>
      </UserInfo>
      <UserInfo>
        <DisplayName>Xinliang Zhang</DisplayName>
        <AccountId>358</AccountId>
        <AccountType/>
      </UserInfo>
      <UserInfo>
        <DisplayName>Doug Herman</DisplayName>
        <AccountId>414</AccountId>
        <AccountType/>
      </UserInfo>
    </SharedWithUsers>
    <SharingHintHash xmlns="dc5ac6ce-870c-4a5c-abec-36b1ccd88f30">-402526212</SharingHintHash>
    <Study_x0020_Type xmlns="632041d8-79f7-4ebe-87a1-264efbfc0ea4" xsi:nil="true"/>
    <Document_x0020_Type xmlns="632041d8-79f7-4ebe-87a1-264efbfc0ea4" xsi:nil="true"/>
    <Author0 xmlns="632041d8-79f7-4ebe-87a1-264efbfc0ea4">
      <UserInfo>
        <DisplayName/>
        <AccountId xsi:nil="true"/>
        <AccountType/>
      </UserInfo>
    </Author0>
    <Study_x0020_ID xmlns="632041d8-79f7-4ebe-87a1-264efbfc0ea4" xsi:nil="true"/>
    <TaxKeywordTaxHTField xmlns="230e9df3-be65-4c73-a93b-d1236ebd677e">
      <Terms xmlns="http://schemas.microsoft.com/office/infopath/2007/PartnerControls"/>
    </TaxKeywordTaxHTField>
    <Product_x002c__x0020_Feature xmlns="632041d8-79f7-4ebe-87a1-264efbfc0ea4" xsi:nil="true"/>
    <TaxCatchAll xmlns="230e9df3-be65-4c73-a93b-d1236ebd677e"/>
    <Focus_x0020_Area xmlns="632041d8-79f7-4ebe-87a1-264efbfc0ea4" xsi:nil="true"/>
    <Release xmlns="632041d8-79f7-4ebe-87a1-264efbfc0ea4" xsi:nil="true"/>
    <_DCDateCreated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4615872FB0A4D87026D4609234A0D" ma:contentTypeVersion="25" ma:contentTypeDescription="Create a new document." ma:contentTypeScope="" ma:versionID="0b18db733707b8c53b3ff8b6f725307c">
  <xsd:schema xmlns:xsd="http://www.w3.org/2001/XMLSchema" xmlns:xs="http://www.w3.org/2001/XMLSchema" xmlns:p="http://schemas.microsoft.com/office/2006/metadata/properties" xmlns:ns2="632041d8-79f7-4ebe-87a1-264efbfc0ea4" xmlns:ns3="230e9df3-be65-4c73-a93b-d1236ebd677e" xmlns:ns4="dc5ac6ce-870c-4a5c-abec-36b1ccd88f30" xmlns:ns5="http://schemas.microsoft.com/sharepoint/v3/fields" targetNamespace="http://schemas.microsoft.com/office/2006/metadata/properties" ma:root="true" ma:fieldsID="44d504949404ed274efeda7881ac4153" ns2:_="" ns3:_="" ns4:_="" ns5:_="">
    <xsd:import namespace="632041d8-79f7-4ebe-87a1-264efbfc0ea4"/>
    <xsd:import namespace="230e9df3-be65-4c73-a93b-d1236ebd677e"/>
    <xsd:import namespace="dc5ac6ce-870c-4a5c-abec-36b1ccd88f30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Focus_x0020_Area" minOccurs="0"/>
                <xsd:element ref="ns2:Product_x002c__x0020_Feature" minOccurs="0"/>
                <xsd:element ref="ns2:Release" minOccurs="0"/>
                <xsd:element ref="ns2:Study_x0020_Type" minOccurs="0"/>
                <xsd:element ref="ns2:Author0" minOccurs="0"/>
                <xsd:element ref="ns2:Study_x0020_ID" minOccurs="0"/>
                <xsd:element ref="ns3:TaxKeywordTaxHTField" minOccurs="0"/>
                <xsd:element ref="ns3:TaxCatchAll" minOccurs="0"/>
                <xsd:element ref="ns4:SharedWithUsers" minOccurs="0"/>
                <xsd:element ref="ns5:_DCDateCreated" minOccurs="0"/>
                <xsd:element ref="ns4:SharingHintHash" minOccurs="0"/>
                <xsd:element ref="ns4:SharedWithDetails" minOccurs="0"/>
                <xsd:element ref="ns4:LastSharedByUser" minOccurs="0"/>
                <xsd:element ref="ns4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041d8-79f7-4ebe-87a1-264efbfc0ea4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nillable="true" ma:displayName="Document Type" ma:list="{a054b258-c8a6-4ed8-abe3-8cd5698b6d80}" ma:internalName="Document_x0020_Type" ma:showField="Title" ma:web="dc5ac6ce-870c-4a5c-abec-36b1ccd88f30">
      <xsd:simpleType>
        <xsd:restriction base="dms:Lookup"/>
      </xsd:simpleType>
    </xsd:element>
    <xsd:element name="Focus_x0020_Area" ma:index="9" nillable="true" ma:displayName="Focus Area" ma:list="{4d4effa0-1f73-4e58-876e-a399e6b89d09}" ma:internalName="Focus_x0020_Area" ma:showField="Title" ma:web="dc5ac6ce-870c-4a5c-abec-36b1ccd88f30">
      <xsd:simpleType>
        <xsd:restriction base="dms:Lookup"/>
      </xsd:simpleType>
    </xsd:element>
    <xsd:element name="Product_x002c__x0020_Feature" ma:index="10" nillable="true" ma:displayName="Product, Feature" ma:list="{804823ee-14d1-44b3-a8a6-b87b71665f82}" ma:internalName="Product_x002c__x0020_Feature" ma:showField="Title" ma:web="dc5ac6ce-870c-4a5c-abec-36b1ccd88f30">
      <xsd:simpleType>
        <xsd:restriction base="dms:Lookup"/>
      </xsd:simpleType>
    </xsd:element>
    <xsd:element name="Release" ma:index="11" nillable="true" ma:displayName="Release" ma:list="{2c1031ef-4472-4a76-b015-0699ce948336}" ma:internalName="Release" ma:showField="Title" ma:web="dc5ac6ce-870c-4a5c-abec-36b1ccd88f30">
      <xsd:simpleType>
        <xsd:restriction base="dms:Lookup"/>
      </xsd:simpleType>
    </xsd:element>
    <xsd:element name="Study_x0020_Type" ma:index="12" nillable="true" ma:displayName="Study Type" ma:list="{2b98ca72-f02c-40f3-ab83-8fdfa83fd9a9}" ma:internalName="Study_x0020_Type" ma:showField="Title" ma:web="dc5ac6ce-870c-4a5c-abec-36b1ccd88f30">
      <xsd:simpleType>
        <xsd:restriction base="dms:Lookup"/>
      </xsd:simpleType>
    </xsd:element>
    <xsd:element name="Author0" ma:index="13" nillable="true" ma:displayName="Author" ma:list="UserInfo" ma:SharePointGroup="0" ma:internalName="Author0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y_x0020_ID" ma:index="14" nillable="true" ma:displayName="Study ID" ma:decimals="0" ma:internalName="Study_x0020_ID">
      <xsd:simpleType>
        <xsd:restriction base="dms:Number"/>
      </xsd:simpleType>
    </xsd:element>
    <xsd:element name="MediaServiceMetadata" ma:index="2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7" nillable="true" ma:displayName="MediaServiceAutoTags" ma:internalName="MediaServiceAutoTags" ma:readOnly="true">
      <xsd:simpleType>
        <xsd:restriction base="dms:Text"/>
      </xsd:simpleType>
    </xsd:element>
    <xsd:element name="MediaServiceOCR" ma:index="2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887196a9-b4aa-45fa-8d3b-3cbf80aea477}" ma:internalName="TaxCatchAll" ma:showField="CatchAllData" ma:web="e6c2a0aa-0255-4d9e-9001-1c6a9dd411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ac6ce-870c-4a5c-abec-36b1ccd88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20" nillable="true" ma:displayName="Sharing Hint Hash" ma:internalName="SharingHintHash" ma:readOnly="true">
      <xsd:simpleType>
        <xsd:restriction base="dms:Text"/>
      </xsd:simple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2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2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9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D0F20F-C9BF-4E04-8F11-9C48A084B8F7}">
  <ds:schemaRefs>
    <ds:schemaRef ds:uri="http://schemas.microsoft.com/office/2006/metadata/properties"/>
    <ds:schemaRef ds:uri="http://schemas.microsoft.com/office/infopath/2007/PartnerControls"/>
    <ds:schemaRef ds:uri="dc5ac6ce-870c-4a5c-abec-36b1ccd88f30"/>
    <ds:schemaRef ds:uri="632041d8-79f7-4ebe-87a1-264efbfc0ea4"/>
    <ds:schemaRef ds:uri="230e9df3-be65-4c73-a93b-d1236ebd677e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FD8E9294-B79E-4077-A8BC-1D5F2B06A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2041d8-79f7-4ebe-87a1-264efbfc0ea4"/>
    <ds:schemaRef ds:uri="230e9df3-be65-4c73-a93b-d1236ebd677e"/>
    <ds:schemaRef ds:uri="dc5ac6ce-870c-4a5c-abec-36b1ccd88f30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BE7336-917D-4DB0-9D8C-DA112DD462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Bing research template</Template>
  <TotalTime>1483</TotalTime>
  <Words>1881</Words>
  <Application>Microsoft Office PowerPoint</Application>
  <PresentationFormat>Widescreen</PresentationFormat>
  <Paragraphs>236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2_Office Theme</vt:lpstr>
      <vt:lpstr>1_Office Theme</vt:lpstr>
      <vt:lpstr>5_Office Theme</vt:lpstr>
      <vt:lpstr>Mobile News Apps</vt:lpstr>
      <vt:lpstr>Key Findings</vt:lpstr>
      <vt:lpstr>PowerPoint Presentation</vt:lpstr>
      <vt:lpstr>PowerPoint Presentation</vt:lpstr>
      <vt:lpstr>PowerPoint Presentation</vt:lpstr>
      <vt:lpstr>PowerPoint Presentation</vt:lpstr>
      <vt:lpstr>Implications for Bing</vt:lpstr>
      <vt:lpstr>PowerPoint Presentation</vt:lpstr>
      <vt:lpstr>Detailed Findings</vt:lpstr>
      <vt:lpstr>General Mobile News App Usage</vt:lpstr>
      <vt:lpstr>Most survey respondents have used a mobile news app</vt:lpstr>
      <vt:lpstr>Other options and lack of interest prevent news app use</vt:lpstr>
      <vt:lpstr>Google News is most used app, including regular/daily use</vt:lpstr>
      <vt:lpstr>Google News, CNN, Flipboard are apps most used ever</vt:lpstr>
      <vt:lpstr>Google News, Apple News, CNN used most regularly</vt:lpstr>
      <vt:lpstr>Google News, Apple News, CNN used daily</vt:lpstr>
      <vt:lpstr>Apple News as default, Flipboard for design, Google for ease</vt:lpstr>
      <vt:lpstr>Morning is primetime for mobile news app usage</vt:lpstr>
      <vt:lpstr>How often use mobile news apps</vt:lpstr>
      <vt:lpstr>Staying up-to-date is biggest reason to use mobile news apps</vt:lpstr>
      <vt:lpstr>Primary Mobile News App Usage</vt:lpstr>
      <vt:lpstr>Google News is most users primary news app</vt:lpstr>
      <vt:lpstr>Primary app usage driven by distinct features of app</vt:lpstr>
      <vt:lpstr>Users use primary apps for around 6-10 minutes/session</vt:lpstr>
      <vt:lpstr>Behaviors &amp; Preferences When Using Mobile News Apps</vt:lpstr>
      <vt:lpstr>Users mix up browsing and going directly to stories in apps</vt:lpstr>
      <vt:lpstr>Users prefer a mix of hard/soft news, but lean towards hard news as a preference</vt:lpstr>
      <vt:lpstr>PowerPoint Presentation</vt:lpstr>
      <vt:lpstr>Users like a variety of media within their mobile news apps </vt:lpstr>
      <vt:lpstr>Despite wanting personalization, users don’t often do it</vt:lpstr>
      <vt:lpstr>Users expect real-time updates in mobile news apps</vt:lpstr>
      <vt:lpstr>Over half of users don’t find social content valuable in apps</vt:lpstr>
      <vt:lpstr>Most users don’t enable mobile news notifications</vt:lpstr>
      <vt:lpstr>Research Methodology</vt:lpstr>
      <vt:lpstr>Research Methodology</vt:lpstr>
      <vt:lpstr>Respondent Demographics</vt:lpstr>
      <vt:lpstr>Respondent Demographics</vt:lpstr>
      <vt:lpstr>Respondent Demographics</vt:lpstr>
      <vt:lpstr>Respondent Demographics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News Apps</dc:title>
  <dc:creator>Katie Elfering</dc:creator>
  <cp:lastModifiedBy>Katie Elfering</cp:lastModifiedBy>
  <cp:revision>76</cp:revision>
  <cp:lastPrinted>2015-02-08T00:02:33Z</cp:lastPrinted>
  <dcterms:created xsi:type="dcterms:W3CDTF">2017-06-13T21:15:11Z</dcterms:created>
  <dcterms:modified xsi:type="dcterms:W3CDTF">2019-09-05T08:58:39Z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0x0101008F04615872FB0A4D87026D4609234A0D</vt:lpwstr>
  </property>
</Properties>
</file>